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98"/>
  </p:notesMasterIdLst>
  <p:sldIdLst>
    <p:sldId id="336" r:id="rId3"/>
    <p:sldId id="305" r:id="rId4"/>
    <p:sldId id="257" r:id="rId5"/>
    <p:sldId id="260" r:id="rId6"/>
    <p:sldId id="272"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61" r:id="rId23"/>
    <p:sldId id="359" r:id="rId24"/>
    <p:sldId id="360" r:id="rId25"/>
    <p:sldId id="362" r:id="rId26"/>
    <p:sldId id="363" r:id="rId27"/>
    <p:sldId id="364" r:id="rId28"/>
    <p:sldId id="365" r:id="rId29"/>
    <p:sldId id="366" r:id="rId30"/>
    <p:sldId id="367" r:id="rId31"/>
    <p:sldId id="368" r:id="rId32"/>
    <p:sldId id="369" r:id="rId33"/>
    <p:sldId id="384" r:id="rId34"/>
    <p:sldId id="370" r:id="rId35"/>
    <p:sldId id="383" r:id="rId36"/>
    <p:sldId id="371" r:id="rId37"/>
    <p:sldId id="373" r:id="rId38"/>
    <p:sldId id="374" r:id="rId39"/>
    <p:sldId id="377" r:id="rId40"/>
    <p:sldId id="385" r:id="rId41"/>
    <p:sldId id="386" r:id="rId42"/>
    <p:sldId id="387" r:id="rId43"/>
    <p:sldId id="380" r:id="rId44"/>
    <p:sldId id="378" r:id="rId45"/>
    <p:sldId id="379" r:id="rId46"/>
    <p:sldId id="381" r:id="rId47"/>
    <p:sldId id="388" r:id="rId48"/>
    <p:sldId id="372" r:id="rId49"/>
    <p:sldId id="389" r:id="rId50"/>
    <p:sldId id="390" r:id="rId51"/>
    <p:sldId id="391" r:id="rId52"/>
    <p:sldId id="392" r:id="rId53"/>
    <p:sldId id="393" r:id="rId54"/>
    <p:sldId id="399" r:id="rId55"/>
    <p:sldId id="394" r:id="rId56"/>
    <p:sldId id="395" r:id="rId57"/>
    <p:sldId id="396" r:id="rId58"/>
    <p:sldId id="397" r:id="rId59"/>
    <p:sldId id="398" r:id="rId60"/>
    <p:sldId id="400" r:id="rId61"/>
    <p:sldId id="401" r:id="rId62"/>
    <p:sldId id="402" r:id="rId63"/>
    <p:sldId id="403" r:id="rId64"/>
    <p:sldId id="404" r:id="rId65"/>
    <p:sldId id="409" r:id="rId66"/>
    <p:sldId id="405" r:id="rId67"/>
    <p:sldId id="406" r:id="rId68"/>
    <p:sldId id="422" r:id="rId69"/>
    <p:sldId id="407" r:id="rId70"/>
    <p:sldId id="410" r:id="rId71"/>
    <p:sldId id="408" r:id="rId72"/>
    <p:sldId id="411" r:id="rId73"/>
    <p:sldId id="413" r:id="rId74"/>
    <p:sldId id="423" r:id="rId75"/>
    <p:sldId id="414" r:id="rId76"/>
    <p:sldId id="415" r:id="rId77"/>
    <p:sldId id="416" r:id="rId78"/>
    <p:sldId id="417" r:id="rId79"/>
    <p:sldId id="418" r:id="rId80"/>
    <p:sldId id="419" r:id="rId81"/>
    <p:sldId id="420" r:id="rId82"/>
    <p:sldId id="421" r:id="rId83"/>
    <p:sldId id="425" r:id="rId84"/>
    <p:sldId id="426" r:id="rId85"/>
    <p:sldId id="427" r:id="rId86"/>
    <p:sldId id="429" r:id="rId87"/>
    <p:sldId id="428" r:id="rId88"/>
    <p:sldId id="430" r:id="rId89"/>
    <p:sldId id="431" r:id="rId90"/>
    <p:sldId id="439" r:id="rId91"/>
    <p:sldId id="432" r:id="rId92"/>
    <p:sldId id="434" r:id="rId93"/>
    <p:sldId id="433" r:id="rId94"/>
    <p:sldId id="436" r:id="rId95"/>
    <p:sldId id="438" r:id="rId96"/>
    <p:sldId id="437"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15" d="100"/>
          <a:sy n="115" d="100"/>
        </p:scale>
        <p:origin x="14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2022/6/17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433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875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0172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378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3118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6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09034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13722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197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181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970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99836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5165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118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35982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8434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8362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75479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97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1092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0585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7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2338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59371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32552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5576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26968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677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76195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90473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45021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7570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54567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114101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74196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91226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1061429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602211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7669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5685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002226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563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530528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417904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435200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6733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739165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98735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03338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42321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0105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2741453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360481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431898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409219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3061466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210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2218395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17770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926825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31331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684217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280501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4266622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280052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77</a:t>
            </a:fld>
            <a:endParaRPr lang="ja-JP" altLang="en-US">
              <a:solidFill>
                <a:prstClr val="black"/>
              </a:solidFill>
            </a:endParaRPr>
          </a:p>
        </p:txBody>
      </p:sp>
    </p:spTree>
    <p:extLst>
      <p:ext uri="{BB962C8B-B14F-4D97-AF65-F5344CB8AC3E}">
        <p14:creationId xmlns:p14="http://schemas.microsoft.com/office/powerpoint/2010/main" val="210496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14150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79</a:t>
            </a:fld>
            <a:endParaRPr lang="ja-JP" altLang="en-US">
              <a:solidFill>
                <a:prstClr val="black"/>
              </a:solidFill>
            </a:endParaRPr>
          </a:p>
        </p:txBody>
      </p:sp>
    </p:spTree>
    <p:extLst>
      <p:ext uri="{BB962C8B-B14F-4D97-AF65-F5344CB8AC3E}">
        <p14:creationId xmlns:p14="http://schemas.microsoft.com/office/powerpoint/2010/main" val="294366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2345920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2046498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306228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1732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196143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4207720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3908535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2037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581509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2608281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588375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20203884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119513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93</a:t>
            </a:fld>
            <a:endParaRPr lang="ja-JP" altLang="en-US">
              <a:solidFill>
                <a:prstClr val="black"/>
              </a:solidFill>
            </a:endParaRPr>
          </a:p>
        </p:txBody>
      </p:sp>
    </p:spTree>
    <p:extLst>
      <p:ext uri="{BB962C8B-B14F-4D97-AF65-F5344CB8AC3E}">
        <p14:creationId xmlns:p14="http://schemas.microsoft.com/office/powerpoint/2010/main" val="840295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6977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92125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95</a:t>
            </a:fld>
            <a:endParaRPr lang="ja-JP" altLang="en-US">
              <a:solidFill>
                <a:prstClr val="black"/>
              </a:solidFill>
            </a:endParaRPr>
          </a:p>
        </p:txBody>
      </p:sp>
    </p:spTree>
    <p:extLst>
      <p:ext uri="{BB962C8B-B14F-4D97-AF65-F5344CB8AC3E}">
        <p14:creationId xmlns:p14="http://schemas.microsoft.com/office/powerpoint/2010/main" val="11201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60.emf"/><Relationship Id="rId4" Type="http://schemas.openxmlformats.org/officeDocument/2006/relationships/image" Target="../media/image59.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63.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7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68.emf"/></Relationships>
</file>

<file path=ppt/slides/_rels/slide7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71.emf"/><Relationship Id="rId4" Type="http://schemas.openxmlformats.org/officeDocument/2006/relationships/image" Target="../media/image70.emf"/></Relationships>
</file>

<file path=ppt/slides/_rels/slide7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74.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a:normAutofit/>
          </a:bodyPr>
          <a:lstStyle/>
          <a:p>
            <a:r>
              <a:rPr lang="ja-JP" altLang="en-US" sz="3200" dirty="0" smtClean="0"/>
              <a:t>高所作業車運転技能</a:t>
            </a:r>
            <a:r>
              <a:rPr lang="ja-JP" altLang="en-US" sz="3200" dirty="0"/>
              <a:t>講習補助</a:t>
            </a:r>
            <a:r>
              <a:rPr lang="ja-JP" altLang="en-US" sz="3200" dirty="0" smtClean="0"/>
              <a:t>テキスト</a:t>
            </a:r>
            <a:r>
              <a:rPr lang="en-US" altLang="ja-JP" sz="3200" dirty="0" smtClean="0"/>
              <a:t/>
            </a:r>
            <a:br>
              <a:rPr lang="en-US" altLang="ja-JP" sz="3200" dirty="0" smtClean="0"/>
            </a:br>
            <a:r>
              <a:rPr lang="ja-JP" altLang="en-US" sz="3200" dirty="0" smtClean="0"/>
              <a:t>講習用</a:t>
            </a:r>
            <a:r>
              <a:rPr lang="ja-JP" altLang="en-US" sz="3200" smtClean="0"/>
              <a:t>パワーポイント資料</a:t>
            </a:r>
            <a:endParaRPr kumimoji="1" lang="ja-JP" altLang="en-US" sz="3200" dirty="0"/>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a:t>
            </a:r>
            <a:r>
              <a:rPr lang="ja-JP" altLang="en-US" sz="2400" b="1" dirty="0" smtClean="0">
                <a:latin typeface="Meiryo UI" panose="020B0604030504040204" pitchFamily="50" charset="-128"/>
                <a:ea typeface="Meiryo UI" panose="020B0604030504040204" pitchFamily="50" charset="-128"/>
              </a:rPr>
              <a:t>種類～走行装置（２）</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８</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補助テキスト８～</a:t>
            </a:r>
            <a:r>
              <a:rPr lang="ja-JP" altLang="en-US" sz="1200" dirty="0">
                <a:solidFill>
                  <a:prstClr val="black"/>
                </a:solidFill>
              </a:rPr>
              <a:t>９</a:t>
            </a:r>
            <a:r>
              <a:rPr lang="ja-JP" altLang="en-US" sz="1200" dirty="0" smtClean="0">
                <a:solidFill>
                  <a:prstClr val="black"/>
                </a:solidFill>
              </a:rPr>
              <a:t>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342801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②　</a:t>
            </a:r>
            <a:r>
              <a:rPr lang="ja-JP" altLang="en-US" sz="1200" b="1" dirty="0" smtClean="0">
                <a:solidFill>
                  <a:prstClr val="black"/>
                </a:solidFill>
                <a:latin typeface="Meiryo UI" panose="020B0604030504040204" pitchFamily="50" charset="-128"/>
                <a:ea typeface="Meiryo UI" panose="020B0604030504040204" pitchFamily="50" charset="-128"/>
              </a:rPr>
              <a:t>自走式</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トラック</a:t>
            </a:r>
            <a:r>
              <a:rPr lang="ja-JP" altLang="en-US" sz="1200" dirty="0">
                <a:solidFill>
                  <a:prstClr val="black"/>
                </a:solidFill>
                <a:latin typeface="Meiryo UI" panose="020B0604030504040204" pitchFamily="50" charset="-128"/>
                <a:ea typeface="Meiryo UI" panose="020B0604030504040204" pitchFamily="50" charset="-128"/>
              </a:rPr>
              <a:t>に取り付けられていないタイプを自走式といい、公道は走行できない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自走式</a:t>
            </a:r>
            <a:r>
              <a:rPr lang="ja-JP" altLang="en-US" sz="1200" dirty="0">
                <a:solidFill>
                  <a:prstClr val="black"/>
                </a:solidFill>
                <a:latin typeface="Meiryo UI" panose="020B0604030504040204" pitchFamily="50" charset="-128"/>
                <a:ea typeface="Meiryo UI" panose="020B0604030504040204" pitchFamily="50" charset="-128"/>
              </a:rPr>
              <a:t>の中には、</a:t>
            </a:r>
            <a:r>
              <a:rPr lang="ja-JP" altLang="en-US" sz="1200" b="1" dirty="0">
                <a:solidFill>
                  <a:prstClr val="black"/>
                </a:solidFill>
                <a:latin typeface="Meiryo UI" panose="020B0604030504040204" pitchFamily="50" charset="-128"/>
                <a:ea typeface="Meiryo UI" panose="020B0604030504040204" pitchFamily="50" charset="-128"/>
              </a:rPr>
              <a:t>ホイール式</a:t>
            </a:r>
            <a:r>
              <a:rPr lang="ja-JP" altLang="en-US" sz="1200" dirty="0">
                <a:solidFill>
                  <a:prstClr val="black"/>
                </a:solidFill>
                <a:latin typeface="Meiryo UI" panose="020B0604030504040204" pitchFamily="50" charset="-128"/>
                <a:ea typeface="Meiryo UI" panose="020B0604030504040204" pitchFamily="50" charset="-128"/>
              </a:rPr>
              <a:t>と</a:t>
            </a:r>
            <a:r>
              <a:rPr lang="ja-JP" altLang="en-US" sz="1200" b="1" dirty="0">
                <a:solidFill>
                  <a:prstClr val="black"/>
                </a:solidFill>
                <a:latin typeface="Meiryo UI" panose="020B0604030504040204" pitchFamily="50" charset="-128"/>
                <a:ea typeface="Meiryo UI" panose="020B0604030504040204" pitchFamily="50" charset="-128"/>
              </a:rPr>
              <a:t>クローラ式</a:t>
            </a:r>
            <a:r>
              <a:rPr lang="ja-JP" altLang="en-US" sz="1200" dirty="0">
                <a:solidFill>
                  <a:prstClr val="black"/>
                </a:solidFill>
                <a:latin typeface="Meiryo UI" panose="020B0604030504040204" pitchFamily="50" charset="-128"/>
                <a:ea typeface="Meiryo UI" panose="020B0604030504040204" pitchFamily="50" charset="-128"/>
              </a:rPr>
              <a:t>がある。</a:t>
            </a:r>
          </a:p>
          <a:p>
            <a:pPr marL="0" indent="0">
              <a:lnSpc>
                <a:spcPct val="11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200" b="1" dirty="0">
                <a:solidFill>
                  <a:prstClr val="black"/>
                </a:solidFill>
                <a:latin typeface="Meiryo UI" panose="020B0604030504040204" pitchFamily="50" charset="-128"/>
                <a:ea typeface="Meiryo UI" panose="020B0604030504040204" pitchFamily="50" charset="-128"/>
              </a:rPr>
              <a:t>a)</a:t>
            </a:r>
            <a:r>
              <a:rPr lang="ja-JP" altLang="en-US" sz="1200" b="1" dirty="0">
                <a:solidFill>
                  <a:prstClr val="black"/>
                </a:solidFill>
                <a:latin typeface="Meiryo UI" panose="020B0604030504040204" pitchFamily="50" charset="-128"/>
                <a:ea typeface="Meiryo UI" panose="020B0604030504040204" pitchFamily="50" charset="-128"/>
              </a:rPr>
              <a:t>　ホイール式</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ホイール式</a:t>
            </a:r>
            <a:r>
              <a:rPr lang="ja-JP" altLang="en-US" sz="1200" dirty="0">
                <a:solidFill>
                  <a:prstClr val="black"/>
                </a:solidFill>
                <a:latin typeface="Meiryo UI" panose="020B0604030504040204" pitchFamily="50" charset="-128"/>
                <a:ea typeface="Meiryo UI" panose="020B0604030504040204" pitchFamily="50" charset="-128"/>
              </a:rPr>
              <a:t>は一般に</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本のタイヤのうち、前又は後</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本が駆動輪であることが多い。</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タイヤ</a:t>
            </a:r>
            <a:r>
              <a:rPr lang="ja-JP" altLang="en-US" sz="1200" dirty="0">
                <a:solidFill>
                  <a:prstClr val="black"/>
                </a:solidFill>
                <a:latin typeface="Meiryo UI" panose="020B0604030504040204" pitchFamily="50" charset="-128"/>
                <a:ea typeface="Meiryo UI" panose="020B0604030504040204" pitchFamily="50" charset="-128"/>
              </a:rPr>
              <a:t>はノーパンクタイヤが使用されている。路面に走行跡が付きにくい</a:t>
            </a:r>
            <a:r>
              <a:rPr lang="ja-JP" altLang="en-US" sz="1200" dirty="0" smtClean="0">
                <a:solidFill>
                  <a:prstClr val="black"/>
                </a:solidFill>
                <a:latin typeface="Meiryo UI" panose="020B0604030504040204" pitchFamily="50" charset="-128"/>
                <a:ea typeface="Meiryo UI" panose="020B0604030504040204" pitchFamily="50" charset="-128"/>
              </a:rPr>
              <a:t>ホワイトゴムタイヤを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使用</a:t>
            </a:r>
            <a:r>
              <a:rPr lang="ja-JP" altLang="en-US" sz="1200" dirty="0">
                <a:solidFill>
                  <a:prstClr val="black"/>
                </a:solidFill>
                <a:latin typeface="Meiryo UI" panose="020B0604030504040204" pitchFamily="50" charset="-128"/>
                <a:ea typeface="Meiryo UI" panose="020B0604030504040204" pitchFamily="50" charset="-128"/>
              </a:rPr>
              <a:t>しているものが多い</a:t>
            </a:r>
            <a:r>
              <a:rPr lang="ja-JP" altLang="en-US" sz="1200" dirty="0" smtClean="0">
                <a:solidFill>
                  <a:prstClr val="black"/>
                </a:solidFill>
                <a:latin typeface="Meiryo UI" panose="020B0604030504040204" pitchFamily="50" charset="-128"/>
                <a:ea typeface="Meiryo UI" panose="020B0604030504040204" pitchFamily="50" charset="-128"/>
              </a:rPr>
              <a:t>。油圧</a:t>
            </a:r>
            <a:r>
              <a:rPr lang="ja-JP" altLang="en-US" sz="1200" dirty="0">
                <a:solidFill>
                  <a:prstClr val="black"/>
                </a:solidFill>
                <a:latin typeface="Meiryo UI" panose="020B0604030504040204" pitchFamily="50" charset="-128"/>
                <a:ea typeface="Meiryo UI" panose="020B0604030504040204" pitchFamily="50" charset="-128"/>
              </a:rPr>
              <a:t>モータに減速機を介してタイヤを駆動している</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主な特徴</a:t>
            </a:r>
            <a:r>
              <a:rPr lang="en-US" altLang="ja-JP" sz="12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イ</a:t>
            </a:r>
            <a:r>
              <a:rPr lang="ja-JP" altLang="en-US" sz="1200" dirty="0">
                <a:solidFill>
                  <a:prstClr val="black"/>
                </a:solidFill>
                <a:latin typeface="Meiryo UI" panose="020B0604030504040204" pitchFamily="50" charset="-128"/>
                <a:ea typeface="Meiryo UI" panose="020B0604030504040204" pitchFamily="50" charset="-128"/>
              </a:rPr>
              <a:t>．移動しながらの作業が容易である。</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口</a:t>
            </a:r>
            <a:r>
              <a:rPr lang="ja-JP" altLang="en-US" sz="1200" dirty="0">
                <a:solidFill>
                  <a:prstClr val="black"/>
                </a:solidFill>
                <a:latin typeface="Meiryo UI" panose="020B0604030504040204" pitchFamily="50" charset="-128"/>
                <a:ea typeface="Meiryo UI" panose="020B0604030504040204" pitchFamily="50" charset="-128"/>
              </a:rPr>
              <a:t>．トラック式に比べて走行速度が遅い。</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八</a:t>
            </a:r>
            <a:r>
              <a:rPr lang="ja-JP" altLang="en-US" sz="1200" dirty="0">
                <a:solidFill>
                  <a:prstClr val="black"/>
                </a:solidFill>
                <a:latin typeface="Meiryo UI" panose="020B0604030504040204" pitchFamily="50" charset="-128"/>
                <a:ea typeface="Meiryo UI" panose="020B0604030504040204" pitchFamily="50" charset="-128"/>
              </a:rPr>
              <a:t>．クローラ式（鉄製）に比べて、走行時の路面</a:t>
            </a:r>
            <a:r>
              <a:rPr lang="ja-JP" altLang="en-US" sz="1200" dirty="0" smtClean="0">
                <a:solidFill>
                  <a:prstClr val="black"/>
                </a:solidFill>
                <a:latin typeface="Meiryo UI" panose="020B0604030504040204" pitchFamily="50" charset="-128"/>
                <a:ea typeface="Meiryo UI" panose="020B0604030504040204" pitchFamily="50" charset="-128"/>
              </a:rPr>
              <a:t>の損傷</a:t>
            </a:r>
            <a:r>
              <a:rPr lang="ja-JP" altLang="en-US" sz="1200" dirty="0">
                <a:solidFill>
                  <a:prstClr val="black"/>
                </a:solidFill>
                <a:latin typeface="Meiryo UI" panose="020B0604030504040204" pitchFamily="50" charset="-128"/>
                <a:ea typeface="Meiryo UI" panose="020B0604030504040204" pitchFamily="50" charset="-128"/>
              </a:rPr>
              <a:t>が少ない。</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二</a:t>
            </a:r>
            <a:r>
              <a:rPr lang="ja-JP" altLang="en-US" sz="1200" dirty="0">
                <a:solidFill>
                  <a:prstClr val="black"/>
                </a:solidFill>
                <a:latin typeface="Meiryo UI" panose="020B0604030504040204" pitchFamily="50" charset="-128"/>
                <a:ea typeface="Meiryo UI" panose="020B0604030504040204" pitchFamily="50" charset="-128"/>
              </a:rPr>
              <a:t>．工場施設内の保守点検、建設工事の仕上げ工事</a:t>
            </a:r>
            <a:r>
              <a:rPr lang="ja-JP" altLang="en-US" sz="1200" dirty="0" smtClean="0">
                <a:solidFill>
                  <a:prstClr val="black"/>
                </a:solidFill>
                <a:latin typeface="Meiryo UI" panose="020B0604030504040204" pitchFamily="50" charset="-128"/>
                <a:ea typeface="Meiryo UI" panose="020B0604030504040204" pitchFamily="50" charset="-128"/>
              </a:rPr>
              <a:t>、造船所</a:t>
            </a:r>
            <a:r>
              <a:rPr lang="ja-JP" altLang="en-US" sz="1200" dirty="0">
                <a:solidFill>
                  <a:prstClr val="black"/>
                </a:solidFill>
                <a:latin typeface="Meiryo UI" panose="020B0604030504040204" pitchFamily="50" charset="-128"/>
                <a:ea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rPr>
              <a:t>に</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使用</a:t>
            </a:r>
            <a:r>
              <a:rPr lang="ja-JP" altLang="en-US" sz="1200" dirty="0">
                <a:solidFill>
                  <a:prstClr val="black"/>
                </a:solidFill>
                <a:latin typeface="Meiryo UI" panose="020B0604030504040204" pitchFamily="50" charset="-128"/>
                <a:ea typeface="Meiryo UI" panose="020B0604030504040204" pitchFamily="50" charset="-128"/>
              </a:rPr>
              <a:t>されることが多い。</a:t>
            </a:r>
          </a:p>
          <a:p>
            <a:pPr marL="0" indent="0">
              <a:lnSpc>
                <a:spcPct val="11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134100" y="4065830"/>
            <a:ext cx="2381250" cy="1638935"/>
          </a:xfrm>
          <a:prstGeom prst="rect">
            <a:avLst/>
          </a:prstGeom>
          <a:noFill/>
          <a:ln>
            <a:solidFill>
              <a:schemeClr val="tx1"/>
            </a:solidFill>
          </a:ln>
        </p:spPr>
      </p:pic>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7088505" y="860668"/>
            <a:ext cx="1426845" cy="3129915"/>
          </a:xfrm>
          <a:prstGeom prst="rect">
            <a:avLst/>
          </a:prstGeom>
          <a:noFill/>
          <a:ln>
            <a:solidFill>
              <a:schemeClr val="tx1"/>
            </a:solidFill>
          </a:ln>
        </p:spPr>
      </p:pic>
    </p:spTree>
    <p:extLst>
      <p:ext uri="{BB962C8B-B14F-4D97-AF65-F5344CB8AC3E}">
        <p14:creationId xmlns:p14="http://schemas.microsoft.com/office/powerpoint/2010/main" val="2887543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a:t>
            </a:r>
            <a:r>
              <a:rPr lang="ja-JP" altLang="en-US" sz="2400" b="1" dirty="0" smtClean="0">
                <a:latin typeface="Meiryo UI" panose="020B0604030504040204" pitchFamily="50" charset="-128"/>
                <a:ea typeface="Meiryo UI" panose="020B0604030504040204" pitchFamily="50" charset="-128"/>
              </a:rPr>
              <a:t>種類～走行装置（３）</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８</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342801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②　</a:t>
            </a:r>
            <a:r>
              <a:rPr lang="ja-JP" altLang="en-US" sz="1200" b="1" dirty="0" smtClean="0">
                <a:solidFill>
                  <a:prstClr val="black"/>
                </a:solidFill>
                <a:latin typeface="Meiryo UI" panose="020B0604030504040204" pitchFamily="50" charset="-128"/>
                <a:ea typeface="Meiryo UI" panose="020B0604030504040204" pitchFamily="50" charset="-128"/>
              </a:rPr>
              <a:t>自走式</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トラック</a:t>
            </a:r>
            <a:r>
              <a:rPr lang="ja-JP" altLang="en-US" sz="1200" dirty="0">
                <a:solidFill>
                  <a:prstClr val="black"/>
                </a:solidFill>
                <a:latin typeface="Meiryo UI" panose="020B0604030504040204" pitchFamily="50" charset="-128"/>
                <a:ea typeface="Meiryo UI" panose="020B0604030504040204" pitchFamily="50" charset="-128"/>
              </a:rPr>
              <a:t>に取り付けられていないタイプを自走式といい、公道は走行できない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自走式</a:t>
            </a:r>
            <a:r>
              <a:rPr lang="ja-JP" altLang="en-US" sz="1200" dirty="0">
                <a:solidFill>
                  <a:prstClr val="black"/>
                </a:solidFill>
                <a:latin typeface="Meiryo UI" panose="020B0604030504040204" pitchFamily="50" charset="-128"/>
                <a:ea typeface="Meiryo UI" panose="020B0604030504040204" pitchFamily="50" charset="-128"/>
              </a:rPr>
              <a:t>の中には、</a:t>
            </a:r>
            <a:r>
              <a:rPr lang="ja-JP" altLang="en-US" sz="1200" b="1" dirty="0">
                <a:solidFill>
                  <a:prstClr val="black"/>
                </a:solidFill>
                <a:latin typeface="Meiryo UI" panose="020B0604030504040204" pitchFamily="50" charset="-128"/>
                <a:ea typeface="Meiryo UI" panose="020B0604030504040204" pitchFamily="50" charset="-128"/>
              </a:rPr>
              <a:t>ホイール式</a:t>
            </a:r>
            <a:r>
              <a:rPr lang="ja-JP" altLang="en-US" sz="1200" dirty="0">
                <a:solidFill>
                  <a:prstClr val="black"/>
                </a:solidFill>
                <a:latin typeface="Meiryo UI" panose="020B0604030504040204" pitchFamily="50" charset="-128"/>
                <a:ea typeface="Meiryo UI" panose="020B0604030504040204" pitchFamily="50" charset="-128"/>
              </a:rPr>
              <a:t>と</a:t>
            </a:r>
            <a:r>
              <a:rPr lang="ja-JP" altLang="en-US" sz="1200" b="1" dirty="0">
                <a:solidFill>
                  <a:prstClr val="black"/>
                </a:solidFill>
                <a:latin typeface="Meiryo UI" panose="020B0604030504040204" pitchFamily="50" charset="-128"/>
                <a:ea typeface="Meiryo UI" panose="020B0604030504040204" pitchFamily="50" charset="-128"/>
              </a:rPr>
              <a:t>クローラ式</a:t>
            </a:r>
            <a:r>
              <a:rPr lang="ja-JP" altLang="en-US" sz="1200" dirty="0">
                <a:solidFill>
                  <a:prstClr val="black"/>
                </a:solidFill>
                <a:latin typeface="Meiryo UI" panose="020B0604030504040204" pitchFamily="50" charset="-128"/>
                <a:ea typeface="Meiryo UI" panose="020B0604030504040204" pitchFamily="50" charset="-128"/>
              </a:rPr>
              <a:t>がある。</a:t>
            </a:r>
          </a:p>
          <a:p>
            <a:pPr marL="0" indent="0">
              <a:lnSpc>
                <a:spcPct val="11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200" b="1" dirty="0">
                <a:solidFill>
                  <a:prstClr val="black"/>
                </a:solidFill>
                <a:latin typeface="Meiryo UI" panose="020B0604030504040204" pitchFamily="50" charset="-128"/>
                <a:ea typeface="Meiryo UI" panose="020B0604030504040204" pitchFamily="50" charset="-128"/>
              </a:rPr>
              <a:t>b)</a:t>
            </a:r>
            <a:r>
              <a:rPr lang="ja-JP" altLang="en-US" sz="1200" b="1" dirty="0">
                <a:solidFill>
                  <a:prstClr val="black"/>
                </a:solidFill>
                <a:latin typeface="Meiryo UI" panose="020B0604030504040204" pitchFamily="50" charset="-128"/>
                <a:ea typeface="Meiryo UI" panose="020B0604030504040204" pitchFamily="50" charset="-128"/>
              </a:rPr>
              <a:t>　クローラ式</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クローラ式</a:t>
            </a:r>
            <a:r>
              <a:rPr lang="ja-JP" altLang="en-US" sz="1200" dirty="0">
                <a:solidFill>
                  <a:prstClr val="black"/>
                </a:solidFill>
                <a:latin typeface="Meiryo UI" panose="020B0604030504040204" pitchFamily="50" charset="-128"/>
                <a:ea typeface="Meiryo UI" panose="020B0604030504040204" pitchFamily="50" charset="-128"/>
              </a:rPr>
              <a:t>も油圧モータに減速機を介してクローラを駆動している。</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小型</a:t>
            </a:r>
            <a:r>
              <a:rPr lang="ja-JP" altLang="en-US" sz="1200" dirty="0">
                <a:solidFill>
                  <a:prstClr val="black"/>
                </a:solidFill>
                <a:latin typeface="Meiryo UI" panose="020B0604030504040204" pitchFamily="50" charset="-128"/>
                <a:ea typeface="Meiryo UI" panose="020B0604030504040204" pitchFamily="50" charset="-128"/>
              </a:rPr>
              <a:t>のものには、コムクローラを採用して屋内工事用等として使用されているものもある。</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路面</a:t>
            </a:r>
            <a:r>
              <a:rPr lang="ja-JP" altLang="en-US" sz="1200" dirty="0">
                <a:solidFill>
                  <a:prstClr val="black"/>
                </a:solidFill>
                <a:latin typeface="Meiryo UI" panose="020B0604030504040204" pitchFamily="50" charset="-128"/>
                <a:ea typeface="Meiryo UI" panose="020B0604030504040204" pitchFamily="50" charset="-128"/>
              </a:rPr>
              <a:t>に走行跡が付きにくいホワイトゴムクローラを使用しているものが多い。</a:t>
            </a:r>
          </a:p>
          <a:p>
            <a:pPr marL="0" indent="0">
              <a:lnSpc>
                <a:spcPct val="11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主な特徴</a:t>
            </a:r>
            <a:r>
              <a:rPr lang="en-US" altLang="ja-JP" sz="12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イ</a:t>
            </a:r>
            <a:r>
              <a:rPr lang="ja-JP" altLang="en-US" sz="1200" dirty="0">
                <a:solidFill>
                  <a:prstClr val="black"/>
                </a:solidFill>
                <a:latin typeface="Meiryo UI" panose="020B0604030504040204" pitchFamily="50" charset="-128"/>
                <a:ea typeface="Meiryo UI" panose="020B0604030504040204" pitchFamily="50" charset="-128"/>
              </a:rPr>
              <a:t>．移動しながらの作業が容易である。</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口</a:t>
            </a:r>
            <a:r>
              <a:rPr lang="ja-JP" altLang="en-US" sz="1200" dirty="0">
                <a:solidFill>
                  <a:prstClr val="black"/>
                </a:solidFill>
                <a:latin typeface="Meiryo UI" panose="020B0604030504040204" pitchFamily="50" charset="-128"/>
                <a:ea typeface="Meiryo UI" panose="020B0604030504040204" pitchFamily="50" charset="-128"/>
              </a:rPr>
              <a:t>．ホイール式と同様に走行速度は遅い。</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ハ．</a:t>
            </a:r>
            <a:r>
              <a:rPr lang="ja-JP" altLang="en-US" sz="1200" dirty="0">
                <a:solidFill>
                  <a:prstClr val="black"/>
                </a:solidFill>
                <a:latin typeface="Meiryo UI" panose="020B0604030504040204" pitchFamily="50" charset="-128"/>
                <a:ea typeface="Meiryo UI" panose="020B0604030504040204" pitchFamily="50" charset="-128"/>
              </a:rPr>
              <a:t>比較的凹凸の多い地盤でも走行可能である。</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二</a:t>
            </a:r>
            <a:r>
              <a:rPr lang="ja-JP" altLang="en-US" sz="1200" dirty="0">
                <a:solidFill>
                  <a:prstClr val="black"/>
                </a:solidFill>
                <a:latin typeface="Meiryo UI" panose="020B0604030504040204" pitchFamily="50" charset="-128"/>
                <a:ea typeface="Meiryo UI" panose="020B0604030504040204" pitchFamily="50" charset="-128"/>
              </a:rPr>
              <a:t>．比較的軟弱な地盤での走行が可能である。</a:t>
            </a:r>
          </a:p>
          <a:p>
            <a:pPr marL="0" indent="0">
              <a:lnSpc>
                <a:spcPct val="11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ホ</a:t>
            </a:r>
            <a:r>
              <a:rPr lang="ja-JP" altLang="en-US" sz="1200" dirty="0">
                <a:solidFill>
                  <a:prstClr val="black"/>
                </a:solidFill>
                <a:latin typeface="Meiryo UI" panose="020B0604030504040204" pitchFamily="50" charset="-128"/>
                <a:ea typeface="Meiryo UI" panose="020B0604030504040204" pitchFamily="50" charset="-128"/>
              </a:rPr>
              <a:t>．建設工事、設備工事に使用されることが多い。</a:t>
            </a:r>
          </a:p>
          <a:p>
            <a:pPr marL="0" indent="0">
              <a:lnSpc>
                <a:spcPct val="11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4490304" y="2700639"/>
            <a:ext cx="2597150" cy="1758315"/>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7147352" y="1422624"/>
            <a:ext cx="1308100" cy="3030855"/>
          </a:xfrm>
          <a:prstGeom prst="rect">
            <a:avLst/>
          </a:prstGeom>
          <a:noFill/>
          <a:ln>
            <a:solidFill>
              <a:schemeClr val="tx1"/>
            </a:solidFill>
          </a:ln>
        </p:spPr>
      </p:pic>
    </p:spTree>
    <p:extLst>
      <p:ext uri="{BB962C8B-B14F-4D97-AF65-F5344CB8AC3E}">
        <p14:creationId xmlns:p14="http://schemas.microsoft.com/office/powerpoint/2010/main" val="3717086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a:t>
            </a:r>
            <a:r>
              <a:rPr lang="ja-JP" altLang="en-US" sz="2400" b="1" dirty="0" smtClean="0">
                <a:latin typeface="Meiryo UI" panose="020B0604030504040204" pitchFamily="50" charset="-128"/>
                <a:ea typeface="Meiryo UI" panose="020B0604030504040204" pitchFamily="50" charset="-128"/>
              </a:rPr>
              <a:t>の用語（１）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a:t>
            </a:r>
            <a:r>
              <a:rPr lang="ja-JP" altLang="en-US" sz="1200" dirty="0">
                <a:solidFill>
                  <a:prstClr val="black"/>
                </a:solidFill>
              </a:rPr>
              <a:t>４</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補助テキスト１０ページ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41104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高所作業車の正しい用語</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意味</a:t>
            </a:r>
            <a:r>
              <a:rPr lang="ja-JP" altLang="en-US" sz="1600" dirty="0" smtClean="0">
                <a:solidFill>
                  <a:prstClr val="black"/>
                </a:solidFill>
                <a:latin typeface="Meiryo UI" panose="020B0604030504040204" pitchFamily="50" charset="-128"/>
                <a:ea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rPr>
              <a:t>理解して、正しく安全な操作に努めなければならない。</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2255866" y="1650449"/>
            <a:ext cx="4413250" cy="3524250"/>
          </a:xfrm>
          <a:prstGeom prst="rect">
            <a:avLst/>
          </a:prstGeom>
          <a:noFill/>
          <a:ln>
            <a:solidFill>
              <a:schemeClr val="tx1"/>
            </a:solidFill>
          </a:ln>
        </p:spPr>
      </p:pic>
    </p:spTree>
    <p:extLst>
      <p:ext uri="{BB962C8B-B14F-4D97-AF65-F5344CB8AC3E}">
        <p14:creationId xmlns:p14="http://schemas.microsoft.com/office/powerpoint/2010/main" val="2520605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a:t>
            </a:r>
            <a:r>
              <a:rPr lang="ja-JP" altLang="en-US" sz="2400" b="1" dirty="0" smtClean="0">
                <a:latin typeface="Meiryo UI" panose="020B0604030504040204" pitchFamily="50" charset="-128"/>
                <a:ea typeface="Meiryo UI" panose="020B0604030504040204" pitchFamily="50" charset="-128"/>
              </a:rPr>
              <a:t>の用語（２）</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42323" y="6400413"/>
            <a:ext cx="4228339"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テキスト１４～２０ページ</a:t>
            </a:r>
            <a:r>
              <a:rPr lang="en-US" altLang="ja-JP" sz="1200" dirty="0" smtClean="0">
                <a:solidFill>
                  <a:prstClr val="black"/>
                </a:solidFill>
              </a:rPr>
              <a:t>/</a:t>
            </a:r>
            <a:r>
              <a:rPr lang="ja-JP" altLang="en-US" sz="1200" dirty="0" smtClean="0">
                <a:solidFill>
                  <a:prstClr val="black"/>
                </a:solidFill>
              </a:rPr>
              <a:t>補助テキスト１０～１４ページ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9078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高所作業車の正しい用語</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意味</a:t>
            </a:r>
            <a:r>
              <a:rPr lang="ja-JP" altLang="en-US" sz="1600" dirty="0" smtClean="0">
                <a:solidFill>
                  <a:prstClr val="black"/>
                </a:solidFill>
                <a:latin typeface="Meiryo UI" panose="020B0604030504040204" pitchFamily="50" charset="-128"/>
                <a:ea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rPr>
              <a:t>理解して、正しく安全な操作に努めなければならない</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6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作業床</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：人</a:t>
            </a:r>
            <a:r>
              <a:rPr lang="ja-JP" altLang="en-US" sz="1400" dirty="0">
                <a:solidFill>
                  <a:prstClr val="black"/>
                </a:solidFill>
                <a:latin typeface="Meiryo UI" panose="020B0604030504040204" pitchFamily="50" charset="-128"/>
                <a:ea typeface="Meiryo UI" panose="020B0604030504040204" pitchFamily="50" charset="-128"/>
              </a:rPr>
              <a:t>及び荷を載せる装置を作業床という。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平衡装置</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：作業床を常に平衡に保持する装置をいう。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操縦装置</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：作業装置、走行装置などを操作する装置をいう。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ブーム装置</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：作業床を支持して昇降、起伏等を行うことができる装置をいう。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旋回装置</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：作業装置を旋回させる装置をいう。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アウトリガー</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：ジャッキにより機体の安定を確保する装置をいう。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垂直昇降装置</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：作業床を垂直に昇降させる装置をいう。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積載荷重</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：作業床に人及び荷を乗せて上昇させることができる最大の荷重をいう</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tabLst>
                <a:tab pos="1882775" algn="l"/>
              </a:tabLst>
            </a:pPr>
            <a:r>
              <a:rPr lang="en-US" altLang="ja-JP"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積載荷重を超えた荷重を作業床にかけると重大な事故等につながる恐れがある。</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63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a:t>
            </a:r>
            <a:r>
              <a:rPr lang="ja-JP" altLang="en-US" sz="2400" b="1" dirty="0" smtClean="0">
                <a:latin typeface="Meiryo UI" panose="020B0604030504040204" pitchFamily="50" charset="-128"/>
                <a:ea typeface="Meiryo UI" panose="020B0604030504040204" pitchFamily="50" charset="-128"/>
              </a:rPr>
              <a:t>の用語（３）</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83535" y="6400413"/>
            <a:ext cx="4387127"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a:t>
            </a:r>
            <a:r>
              <a:rPr lang="ja-JP" altLang="en-US" sz="1200" dirty="0">
                <a:solidFill>
                  <a:prstClr val="black"/>
                </a:solidFill>
              </a:rPr>
              <a:t>０</a:t>
            </a:r>
            <a:r>
              <a:rPr lang="ja-JP" altLang="en-US" sz="1200" dirty="0" smtClean="0">
                <a:solidFill>
                  <a:prstClr val="black"/>
                </a:solidFill>
              </a:rPr>
              <a:t>～２１ページ</a:t>
            </a:r>
            <a:r>
              <a:rPr lang="en-US" altLang="ja-JP" sz="1200" dirty="0">
                <a:solidFill>
                  <a:prstClr val="black"/>
                </a:solidFill>
              </a:rPr>
              <a:t>/</a:t>
            </a:r>
            <a:r>
              <a:rPr lang="ja-JP" altLang="en-US" sz="1200" dirty="0">
                <a:solidFill>
                  <a:prstClr val="black"/>
                </a:solidFill>
              </a:rPr>
              <a:t>補助</a:t>
            </a:r>
            <a:r>
              <a:rPr lang="ja-JP" altLang="en-US" sz="1200" dirty="0" smtClean="0">
                <a:solidFill>
                  <a:prstClr val="black"/>
                </a:solidFill>
              </a:rPr>
              <a:t>テキスト１５～１６ページ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380034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高所作業車の正しい用語</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意味</a:t>
            </a:r>
            <a:r>
              <a:rPr lang="ja-JP" altLang="en-US" sz="1600" dirty="0" smtClean="0">
                <a:solidFill>
                  <a:prstClr val="black"/>
                </a:solidFill>
                <a:latin typeface="Meiryo UI" panose="020B0604030504040204" pitchFamily="50" charset="-128"/>
                <a:ea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rPr>
              <a:t>理解して、正しく安全な操作に努めなければならない</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6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作業床高さ</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：作業床を最も高く上昇させたときの地面から床面までの垂直高さをいう</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地上高さ</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：任意の高さに作業床を上げた場合の地上から床面までの垂直高さをいう。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作業</a:t>
            </a:r>
            <a:r>
              <a:rPr lang="ja-JP" altLang="en-US" sz="1400" dirty="0">
                <a:solidFill>
                  <a:prstClr val="black"/>
                </a:solidFill>
                <a:latin typeface="Meiryo UI" panose="020B0604030504040204" pitchFamily="50" charset="-128"/>
                <a:ea typeface="Meiryo UI" panose="020B0604030504040204" pitchFamily="50" charset="-128"/>
              </a:rPr>
              <a:t>半径</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：旋回中心から作業床内面最先端部までの水平距離をいう。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ja-JP" altLang="en-US" sz="1400" dirty="0" smtClean="0">
                <a:solidFill>
                  <a:prstClr val="black"/>
                </a:solidFill>
                <a:latin typeface="Meiryo UI" panose="020B0604030504040204" pitchFamily="50" charset="-128"/>
                <a:ea typeface="Meiryo UI" panose="020B0604030504040204" pitchFamily="50" charset="-128"/>
              </a:rPr>
              <a:t>作業範囲</a:t>
            </a:r>
            <a:r>
              <a:rPr lang="ja-JP" altLang="en-US" sz="1400" dirty="0">
                <a:solidFill>
                  <a:prstClr val="black"/>
                </a:solidFill>
                <a:latin typeface="Meiryo UI" panose="020B0604030504040204" pitchFamily="50" charset="-128"/>
                <a:ea typeface="Meiryo UI" panose="020B0604030504040204" pitchFamily="50" charset="-128"/>
              </a:rPr>
              <a:t>図</a:t>
            </a:r>
            <a:r>
              <a:rPr lang="en-US" altLang="ja-JP"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：高所作業車が安全に作業できる範囲を表示した</a:t>
            </a:r>
            <a:r>
              <a:rPr lang="ja-JP" altLang="en-US" sz="1400" dirty="0" smtClean="0">
                <a:solidFill>
                  <a:prstClr val="black"/>
                </a:solidFill>
                <a:latin typeface="Meiryo UI" panose="020B0604030504040204" pitchFamily="50" charset="-128"/>
                <a:ea typeface="Meiryo UI" panose="020B0604030504040204" pitchFamily="50" charset="-128"/>
              </a:rPr>
              <a:t>図</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2063750" indent="0">
              <a:lnSpc>
                <a:spcPct val="110000"/>
              </a:lnSpc>
              <a:spcBef>
                <a:spcPts val="0"/>
              </a:spcBef>
              <a:buNone/>
              <a:tabLst>
                <a:tab pos="1346200" algn="l"/>
              </a:tabLst>
            </a:pPr>
            <a:r>
              <a:rPr lang="ja-JP" altLang="en-US" sz="1400" dirty="0" smtClean="0">
                <a:solidFill>
                  <a:prstClr val="black"/>
                </a:solidFill>
                <a:latin typeface="Meiryo UI" panose="020B0604030504040204" pitchFamily="50" charset="-128"/>
                <a:ea typeface="Meiryo UI" panose="020B0604030504040204" pitchFamily="50" charset="-128"/>
              </a:rPr>
              <a:t>能力</a:t>
            </a:r>
            <a:r>
              <a:rPr lang="ja-JP" altLang="en-US" sz="1400" dirty="0">
                <a:solidFill>
                  <a:prstClr val="black"/>
                </a:solidFill>
                <a:latin typeface="Meiryo UI" panose="020B0604030504040204" pitchFamily="50" charset="-128"/>
                <a:ea typeface="Meiryo UI" panose="020B0604030504040204" pitchFamily="50" charset="-128"/>
              </a:rPr>
              <a:t>（積載荷重、つり上げ荷重、ブームの長さ、作業半径、アウトリガーの張出等）に応じて作業範囲は変化する。</a:t>
            </a:r>
          </a:p>
          <a:p>
            <a:pPr marL="342900" indent="-342900">
              <a:lnSpc>
                <a:spcPct val="110000"/>
              </a:lnSpc>
              <a:spcBef>
                <a:spcPts val="0"/>
              </a:spcBef>
              <a:buFont typeface="+mj-ea"/>
              <a:buAutoNum type="circleNumDbPlain" startAt="9"/>
              <a:tabLst>
                <a:tab pos="1882775" algn="l"/>
              </a:tabLst>
            </a:pPr>
            <a:endParaRPr lang="en-US" altLang="ja-JP" sz="1400" dirty="0" smtClean="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428219" y="2971442"/>
            <a:ext cx="1587424" cy="1840423"/>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3593715" y="2971442"/>
            <a:ext cx="1366038" cy="2362687"/>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5346844" y="2971442"/>
            <a:ext cx="2781414" cy="2110864"/>
          </a:xfrm>
          <a:prstGeom prst="rect">
            <a:avLst/>
          </a:prstGeom>
          <a:ln>
            <a:solidFill>
              <a:schemeClr val="tx1"/>
            </a:solidFill>
          </a:ln>
        </p:spPr>
      </p:pic>
    </p:spTree>
    <p:extLst>
      <p:ext uri="{BB962C8B-B14F-4D97-AF65-F5344CB8AC3E}">
        <p14:creationId xmlns:p14="http://schemas.microsoft.com/office/powerpoint/2010/main" val="948554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3"/>
            <a:ext cx="7772400" cy="1095289"/>
          </a:xfrm>
        </p:spPr>
        <p:txBody>
          <a:bodyPr>
            <a:normAutofit/>
          </a:bodyPr>
          <a:lstStyle/>
          <a:p>
            <a:r>
              <a:rPr kumimoji="1" lang="ja-JP" altLang="en-US" sz="3200" dirty="0" smtClean="0">
                <a:latin typeface="+mn-ea"/>
                <a:ea typeface="+mn-ea"/>
              </a:rPr>
              <a:t>第</a:t>
            </a:r>
            <a:r>
              <a:rPr lang="en-US" altLang="ja-JP" sz="3200" dirty="0">
                <a:latin typeface="+mn-ea"/>
                <a:ea typeface="+mn-ea"/>
              </a:rPr>
              <a:t>2</a:t>
            </a:r>
            <a:r>
              <a:rPr kumimoji="1" lang="ja-JP" altLang="en-US" sz="3200" dirty="0" smtClean="0">
                <a:latin typeface="+mn-ea"/>
                <a:ea typeface="+mn-ea"/>
              </a:rPr>
              <a:t>章　</a:t>
            </a:r>
            <a:r>
              <a:rPr lang="ja-JP" altLang="en-US" sz="3200" dirty="0">
                <a:latin typeface="+mn-ea"/>
                <a:ea typeface="+mn-ea"/>
              </a:rPr>
              <a:t>高所</a:t>
            </a:r>
            <a:r>
              <a:rPr lang="ja-JP" altLang="en-US" sz="3200" dirty="0" smtClean="0">
                <a:latin typeface="+mn-ea"/>
                <a:ea typeface="+mn-ea"/>
              </a:rPr>
              <a:t>作業車の作業装置等の</a:t>
            </a:r>
            <a:r>
              <a:rPr lang="en-US" altLang="ja-JP" sz="3200" dirty="0" smtClean="0">
                <a:latin typeface="+mn-ea"/>
                <a:ea typeface="+mn-ea"/>
              </a:rPr>
              <a:t/>
            </a:r>
            <a:br>
              <a:rPr lang="en-US" altLang="ja-JP" sz="3200" dirty="0" smtClean="0">
                <a:latin typeface="+mn-ea"/>
                <a:ea typeface="+mn-ea"/>
              </a:rPr>
            </a:br>
            <a:r>
              <a:rPr lang="ja-JP" altLang="en-US" sz="3200" dirty="0" smtClean="0">
                <a:latin typeface="+mn-ea"/>
                <a:ea typeface="+mn-ea"/>
              </a:rPr>
              <a:t>構造及び取り扱い</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566979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ja-JP" altLang="en-US" sz="2400" b="1" dirty="0" smtClean="0">
                <a:latin typeface="Meiryo UI" panose="020B0604030504040204" pitchFamily="50" charset="-128"/>
                <a:ea typeface="Meiryo UI" panose="020B0604030504040204" pitchFamily="50" charset="-128"/>
              </a:rPr>
              <a:t>ブーム型高所作業車の作業装置（１）　作業装置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a:t>
            </a:r>
            <a:r>
              <a:rPr lang="ja-JP" altLang="en-US" sz="1200" dirty="0">
                <a:solidFill>
                  <a:prstClr val="black"/>
                </a:solidFill>
              </a:rPr>
              <a:t>５</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補助テキスト１７ページ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192227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ブーム型</a:t>
            </a:r>
            <a:r>
              <a:rPr lang="ja-JP" altLang="en-US" sz="1800" dirty="0">
                <a:solidFill>
                  <a:prstClr val="black"/>
                </a:solidFill>
                <a:latin typeface="Meiryo UI" panose="020B0604030504040204" pitchFamily="50" charset="-128"/>
                <a:ea typeface="Meiryo UI" panose="020B0604030504040204" pitchFamily="50" charset="-128"/>
              </a:rPr>
              <a:t>高所作業車には、</a:t>
            </a:r>
            <a:r>
              <a:rPr lang="ja-JP" altLang="en-US" sz="1800" b="1" u="sng" dirty="0">
                <a:solidFill>
                  <a:prstClr val="black"/>
                </a:solidFill>
                <a:latin typeface="Meiryo UI" panose="020B0604030504040204" pitchFamily="50" charset="-128"/>
                <a:ea typeface="Meiryo UI" panose="020B0604030504040204" pitchFamily="50" charset="-128"/>
              </a:rPr>
              <a:t>ブームの構造</a:t>
            </a:r>
            <a:r>
              <a:rPr lang="ja-JP" altLang="en-US" sz="1800" dirty="0">
                <a:solidFill>
                  <a:prstClr val="black"/>
                </a:solidFill>
                <a:latin typeface="Meiryo UI" panose="020B0604030504040204" pitchFamily="50" charset="-128"/>
                <a:ea typeface="Meiryo UI" panose="020B0604030504040204" pitchFamily="50" charset="-128"/>
              </a:rPr>
              <a:t>により</a:t>
            </a:r>
            <a:r>
              <a:rPr lang="ja-JP" altLang="en-US" sz="1800" b="1" u="sng" dirty="0" smtClean="0">
                <a:solidFill>
                  <a:prstClr val="black"/>
                </a:solidFill>
                <a:latin typeface="Meiryo UI" panose="020B0604030504040204" pitchFamily="50" charset="-128"/>
                <a:ea typeface="Meiryo UI" panose="020B0604030504040204" pitchFamily="50" charset="-128"/>
              </a:rPr>
              <a:t>伸縮ブーム型</a:t>
            </a:r>
            <a:r>
              <a:rPr lang="ja-JP" altLang="en-US" sz="1800" b="1" u="sng" dirty="0">
                <a:solidFill>
                  <a:prstClr val="black"/>
                </a:solidFill>
                <a:latin typeface="Meiryo UI" panose="020B0604030504040204" pitchFamily="50" charset="-128"/>
                <a:ea typeface="Meiryo UI" panose="020B0604030504040204" pitchFamily="50" charset="-128"/>
              </a:rPr>
              <a:t>、</a:t>
            </a:r>
            <a:r>
              <a:rPr lang="ja-JP" altLang="en-US" sz="1800" b="1" u="sng" dirty="0" smtClean="0">
                <a:solidFill>
                  <a:prstClr val="black"/>
                </a:solidFill>
                <a:latin typeface="Meiryo UI" panose="020B0604030504040204" pitchFamily="50" charset="-128"/>
                <a:ea typeface="Meiryo UI" panose="020B0604030504040204" pitchFamily="50" charset="-128"/>
              </a:rPr>
              <a:t>屈折ブーム型</a:t>
            </a:r>
            <a:r>
              <a:rPr lang="ja-JP" altLang="en-US" sz="1800" b="1" u="sng" dirty="0">
                <a:solidFill>
                  <a:prstClr val="black"/>
                </a:solidFill>
                <a:latin typeface="Meiryo UI" panose="020B0604030504040204" pitchFamily="50" charset="-128"/>
                <a:ea typeface="Meiryo UI" panose="020B0604030504040204" pitchFamily="50" charset="-128"/>
              </a:rPr>
              <a:t>及び</a:t>
            </a:r>
            <a:r>
              <a:rPr lang="ja-JP" altLang="en-US" sz="1800" b="1" u="sng" dirty="0" smtClean="0">
                <a:solidFill>
                  <a:prstClr val="black"/>
                </a:solidFill>
                <a:latin typeface="Meiryo UI" panose="020B0604030504040204" pitchFamily="50" charset="-128"/>
                <a:ea typeface="Meiryo UI" panose="020B0604030504040204" pitchFamily="50" charset="-128"/>
              </a:rPr>
              <a:t>混合ブーム型</a:t>
            </a:r>
            <a:r>
              <a:rPr lang="ja-JP" altLang="en-US" sz="1800" dirty="0">
                <a:solidFill>
                  <a:prstClr val="black"/>
                </a:solidFill>
                <a:latin typeface="Meiryo UI" panose="020B0604030504040204" pitchFamily="50" charset="-128"/>
                <a:ea typeface="Meiryo UI" panose="020B0604030504040204" pitchFamily="50" charset="-128"/>
              </a:rPr>
              <a:t>の</a:t>
            </a:r>
            <a:r>
              <a:rPr lang="en-US" altLang="ja-JP" sz="1800" dirty="0">
                <a:solidFill>
                  <a:prstClr val="black"/>
                </a:solidFill>
                <a:latin typeface="Meiryo UI" panose="020B0604030504040204" pitchFamily="50" charset="-128"/>
                <a:ea typeface="Meiryo UI" panose="020B0604030504040204" pitchFamily="50" charset="-128"/>
              </a:rPr>
              <a:t>3</a:t>
            </a:r>
            <a:r>
              <a:rPr lang="ja-JP" altLang="en-US" sz="1800" dirty="0" err="1">
                <a:solidFill>
                  <a:prstClr val="black"/>
                </a:solidFill>
                <a:latin typeface="Meiryo UI" panose="020B0604030504040204" pitchFamily="50" charset="-128"/>
                <a:ea typeface="Meiryo UI" panose="020B0604030504040204" pitchFamily="50" charset="-128"/>
              </a:rPr>
              <a:t>つの</a:t>
            </a:r>
            <a:r>
              <a:rPr lang="ja-JP" altLang="en-US" sz="1800" dirty="0">
                <a:solidFill>
                  <a:prstClr val="black"/>
                </a:solidFill>
                <a:latin typeface="Meiryo UI" panose="020B0604030504040204" pitchFamily="50" charset="-128"/>
                <a:ea typeface="Meiryo UI" panose="020B0604030504040204" pitchFamily="50" charset="-128"/>
              </a:rPr>
              <a:t>型式がある。</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作業</a:t>
            </a:r>
            <a:r>
              <a:rPr lang="ja-JP" altLang="en-US" sz="1800" dirty="0">
                <a:solidFill>
                  <a:prstClr val="black"/>
                </a:solidFill>
                <a:latin typeface="Meiryo UI" panose="020B0604030504040204" pitchFamily="50" charset="-128"/>
                <a:ea typeface="Meiryo UI" panose="020B0604030504040204" pitchFamily="50" charset="-128"/>
              </a:rPr>
              <a:t>装置は、</a:t>
            </a:r>
            <a:r>
              <a:rPr lang="ja-JP" altLang="en-US" sz="1800" b="1" u="sng" dirty="0">
                <a:solidFill>
                  <a:prstClr val="black"/>
                </a:solidFill>
                <a:latin typeface="Meiryo UI" panose="020B0604030504040204" pitchFamily="50" charset="-128"/>
                <a:ea typeface="Meiryo UI" panose="020B0604030504040204" pitchFamily="50" charset="-128"/>
              </a:rPr>
              <a:t>ブーム装置、ブームの旋回装置、ブームの起伏装置、作業床、作業床首振り装置、作業床平衡装置</a:t>
            </a:r>
            <a:r>
              <a:rPr lang="ja-JP" altLang="en-US" sz="1800" dirty="0">
                <a:solidFill>
                  <a:prstClr val="black"/>
                </a:solidFill>
                <a:latin typeface="Meiryo UI" panose="020B0604030504040204" pitchFamily="50" charset="-128"/>
                <a:ea typeface="Meiryo UI" panose="020B0604030504040204" pitchFamily="50" charset="-128"/>
              </a:rPr>
              <a:t>等で構成されている。</a:t>
            </a:r>
          </a:p>
        </p:txBody>
      </p:sp>
    </p:spTree>
    <p:extLst>
      <p:ext uri="{BB962C8B-B14F-4D97-AF65-F5344CB8AC3E}">
        <p14:creationId xmlns:p14="http://schemas.microsoft.com/office/powerpoint/2010/main" val="410006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ブーム型高所作業車の作業</a:t>
            </a:r>
            <a:r>
              <a:rPr lang="ja-JP" altLang="en-US" sz="2400" b="1" dirty="0" smtClean="0">
                <a:latin typeface="Meiryo UI" panose="020B0604030504040204" pitchFamily="50" charset="-128"/>
                <a:ea typeface="Meiryo UI" panose="020B0604030504040204" pitchFamily="50" charset="-128"/>
              </a:rPr>
              <a:t>装置（２）　作業</a:t>
            </a:r>
            <a:r>
              <a:rPr kumimoji="1" lang="ja-JP" altLang="en-US" sz="2400" b="1" dirty="0" smtClean="0">
                <a:latin typeface="Meiryo UI" panose="020B0604030504040204" pitchFamily="50" charset="-128"/>
                <a:ea typeface="Meiryo UI" panose="020B0604030504040204" pitchFamily="50" charset="-128"/>
              </a:rPr>
              <a:t>床平衡装置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a:t>
            </a:r>
            <a:r>
              <a:rPr lang="ja-JP" altLang="en-US" sz="1200" dirty="0">
                <a:solidFill>
                  <a:prstClr val="black"/>
                </a:solidFill>
              </a:rPr>
              <a:t>８</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補助テキスト１８ページ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7886700" cy="518016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ブーム</a:t>
            </a:r>
            <a:r>
              <a:rPr lang="ja-JP" altLang="en-US" sz="1800" dirty="0">
                <a:solidFill>
                  <a:prstClr val="black"/>
                </a:solidFill>
                <a:latin typeface="Meiryo UI" panose="020B0604030504040204" pitchFamily="50" charset="-128"/>
                <a:ea typeface="Meiryo UI" panose="020B0604030504040204" pitchFamily="50" charset="-128"/>
              </a:rPr>
              <a:t>の起伏又は屈折操作したときに作業床が傾くと、作業床から作業者が転落するおそれがある。これを防ぐため、起伏又は屈折操作に関係なく</a:t>
            </a:r>
            <a:r>
              <a:rPr lang="ja-JP" altLang="en-US" sz="1800" b="1" u="sng" dirty="0">
                <a:solidFill>
                  <a:prstClr val="black"/>
                </a:solidFill>
                <a:latin typeface="Meiryo UI" panose="020B0604030504040204" pitchFamily="50" charset="-128"/>
                <a:ea typeface="Meiryo UI" panose="020B0604030504040204" pitchFamily="50" charset="-128"/>
              </a:rPr>
              <a:t>常に作業床を平衡に保持する装置</a:t>
            </a:r>
            <a:r>
              <a:rPr lang="ja-JP" altLang="en-US" sz="1800" dirty="0">
                <a:solidFill>
                  <a:prstClr val="black"/>
                </a:solidFill>
                <a:latin typeface="Meiryo UI" panose="020B0604030504040204" pitchFamily="50" charset="-128"/>
                <a:ea typeface="Meiryo UI" panose="020B0604030504040204" pitchFamily="50" charset="-128"/>
              </a:rPr>
              <a:t>である。（垂直昇降型以外全ての高所作業車に設けられている。</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①　シリンダ式平衡装置</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②　ワイヤロープ（チェーン式）平衡装置</a:t>
            </a: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212517" y="2035331"/>
            <a:ext cx="1836393" cy="3850777"/>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3788028" y="2977091"/>
            <a:ext cx="2178050" cy="2316480"/>
          </a:xfrm>
          <a:prstGeom prst="rect">
            <a:avLst/>
          </a:prstGeom>
          <a:noFill/>
          <a:ln>
            <a:solidFill>
              <a:schemeClr val="tx1"/>
            </a:solidFill>
          </a:ln>
        </p:spPr>
      </p:pic>
    </p:spTree>
    <p:extLst>
      <p:ext uri="{BB962C8B-B14F-4D97-AF65-F5344CB8AC3E}">
        <p14:creationId xmlns:p14="http://schemas.microsoft.com/office/powerpoint/2010/main" val="3122586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02200"/>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ブーム型高所作業車の作業</a:t>
            </a:r>
            <a:r>
              <a:rPr lang="ja-JP" altLang="en-US" sz="2400" b="1" dirty="0" smtClean="0">
                <a:latin typeface="Meiryo UI" panose="020B0604030504040204" pitchFamily="50" charset="-128"/>
                <a:ea typeface="Meiryo UI" panose="020B0604030504040204" pitchFamily="50" charset="-128"/>
              </a:rPr>
              <a:t>装置（３）</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アウトリガーの構造と特性</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テキスト２９ページ</a:t>
            </a:r>
            <a:r>
              <a:rPr lang="en-US" altLang="ja-JP" sz="1200" dirty="0" smtClean="0">
                <a:solidFill>
                  <a:prstClr val="black"/>
                </a:solidFill>
              </a:rPr>
              <a:t>/</a:t>
            </a:r>
            <a:r>
              <a:rPr lang="ja-JP" altLang="en-US" sz="1200" dirty="0" smtClean="0">
                <a:solidFill>
                  <a:prstClr val="black"/>
                </a:solidFill>
              </a:rPr>
              <a:t>補助テキスト１９ページ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1" name="コンテンツ プレースホルダー 4"/>
          <p:cNvSpPr txBox="1">
            <a:spLocks/>
          </p:cNvSpPr>
          <p:nvPr/>
        </p:nvSpPr>
        <p:spPr>
          <a:xfrm>
            <a:off x="666978" y="1157387"/>
            <a:ext cx="7886700" cy="135282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アウトリガー</a:t>
            </a:r>
            <a:r>
              <a:rPr lang="ja-JP" altLang="en-US" sz="1800" dirty="0">
                <a:solidFill>
                  <a:prstClr val="black"/>
                </a:solidFill>
                <a:latin typeface="Meiryo UI" panose="020B0604030504040204" pitchFamily="50" charset="-128"/>
                <a:ea typeface="Meiryo UI" panose="020B0604030504040204" pitchFamily="50" charset="-128"/>
              </a:rPr>
              <a:t>は、</a:t>
            </a:r>
            <a:r>
              <a:rPr lang="ja-JP" altLang="en-US" sz="1800" b="1" u="sng" dirty="0">
                <a:solidFill>
                  <a:prstClr val="black"/>
                </a:solidFill>
                <a:latin typeface="Meiryo UI" panose="020B0604030504040204" pitchFamily="50" charset="-128"/>
                <a:ea typeface="Meiryo UI" panose="020B0604030504040204" pitchFamily="50" charset="-128"/>
              </a:rPr>
              <a:t>横に張り出して接地する</a:t>
            </a:r>
            <a:r>
              <a:rPr lang="en-US" altLang="ja-JP" sz="1800" b="1" u="sng" dirty="0">
                <a:solidFill>
                  <a:prstClr val="black"/>
                </a:solidFill>
                <a:latin typeface="Meiryo UI" panose="020B0604030504040204" pitchFamily="50" charset="-128"/>
                <a:ea typeface="Meiryo UI" panose="020B0604030504040204" pitchFamily="50" charset="-128"/>
              </a:rPr>
              <a:t>H</a:t>
            </a:r>
            <a:r>
              <a:rPr lang="ja-JP" altLang="en-US" sz="1800" b="1" u="sng" dirty="0">
                <a:solidFill>
                  <a:prstClr val="black"/>
                </a:solidFill>
                <a:latin typeface="Meiryo UI" panose="020B0604030504040204" pitchFamily="50" charset="-128"/>
                <a:ea typeface="Meiryo UI" panose="020B0604030504040204" pitchFamily="50" charset="-128"/>
              </a:rPr>
              <a:t>型</a:t>
            </a:r>
            <a:r>
              <a:rPr lang="ja-JP" altLang="en-US" sz="1800" dirty="0">
                <a:solidFill>
                  <a:prstClr val="black"/>
                </a:solidFill>
                <a:latin typeface="Meiryo UI" panose="020B0604030504040204" pitchFamily="50" charset="-128"/>
                <a:ea typeface="Meiryo UI" panose="020B0604030504040204" pitchFamily="50" charset="-128"/>
              </a:rPr>
              <a:t>と、</a:t>
            </a:r>
            <a:r>
              <a:rPr lang="ja-JP" altLang="en-US" sz="1800" b="1" dirty="0">
                <a:solidFill>
                  <a:prstClr val="black"/>
                </a:solidFill>
                <a:latin typeface="Meiryo UI" panose="020B0604030504040204" pitchFamily="50" charset="-128"/>
                <a:ea typeface="Meiryo UI" panose="020B0604030504040204" pitchFamily="50" charset="-128"/>
              </a:rPr>
              <a:t>直接斜めに接地する</a:t>
            </a:r>
            <a:r>
              <a:rPr lang="en-US" altLang="ja-JP" sz="1800" b="1" dirty="0">
                <a:solidFill>
                  <a:prstClr val="black"/>
                </a:solidFill>
                <a:latin typeface="Meiryo UI" panose="020B0604030504040204" pitchFamily="50" charset="-128"/>
                <a:ea typeface="Meiryo UI" panose="020B0604030504040204" pitchFamily="50" charset="-128"/>
              </a:rPr>
              <a:t>A</a:t>
            </a:r>
            <a:r>
              <a:rPr lang="ja-JP" altLang="en-US" sz="1800" b="1" dirty="0">
                <a:solidFill>
                  <a:prstClr val="black"/>
                </a:solidFill>
                <a:latin typeface="Meiryo UI" panose="020B0604030504040204" pitchFamily="50" charset="-128"/>
                <a:ea typeface="Meiryo UI" panose="020B0604030504040204" pitchFamily="50" charset="-128"/>
              </a:rPr>
              <a:t>型</a:t>
            </a:r>
            <a:r>
              <a:rPr lang="ja-JP" altLang="en-US" sz="1800" dirty="0">
                <a:solidFill>
                  <a:prstClr val="black"/>
                </a:solidFill>
                <a:latin typeface="Meiryo UI" panose="020B0604030504040204" pitchFamily="50" charset="-128"/>
                <a:ea typeface="Meiryo UI" panose="020B0604030504040204" pitchFamily="50" charset="-128"/>
              </a:rPr>
              <a:t>があり、いずれも</a:t>
            </a:r>
            <a:r>
              <a:rPr lang="ja-JP" altLang="en-US" sz="1800" b="1" u="sng" dirty="0">
                <a:solidFill>
                  <a:prstClr val="black"/>
                </a:solidFill>
                <a:latin typeface="Meiryo UI" panose="020B0604030504040204" pitchFamily="50" charset="-128"/>
                <a:ea typeface="Meiryo UI" panose="020B0604030504040204" pitchFamily="50" charset="-128"/>
              </a:rPr>
              <a:t>高所作業車を安定させる装置</a:t>
            </a:r>
            <a:r>
              <a:rPr lang="ja-JP" altLang="en-US" sz="1800" dirty="0">
                <a:solidFill>
                  <a:prstClr val="black"/>
                </a:solidFill>
                <a:latin typeface="Meiryo UI" panose="020B0604030504040204" pitchFamily="50" charset="-128"/>
                <a:ea typeface="Meiryo UI" panose="020B0604030504040204" pitchFamily="50" charset="-128"/>
              </a:rPr>
              <a:t>である。</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a:t>
            </a:r>
            <a:r>
              <a:rPr lang="en-US" altLang="ja-JP" sz="1800" dirty="0" smtClean="0">
                <a:solidFill>
                  <a:prstClr val="black"/>
                </a:solidFill>
                <a:latin typeface="Meiryo UI" panose="020B0604030504040204" pitchFamily="50" charset="-128"/>
                <a:ea typeface="Meiryo UI" panose="020B0604030504040204" pitchFamily="50" charset="-128"/>
              </a:rPr>
              <a:t>H</a:t>
            </a:r>
            <a:r>
              <a:rPr lang="ja-JP" altLang="en-US" sz="1800" dirty="0">
                <a:solidFill>
                  <a:prstClr val="black"/>
                </a:solidFill>
                <a:latin typeface="Meiryo UI" panose="020B0604030504040204" pitchFamily="50" charset="-128"/>
                <a:ea typeface="Meiryo UI" panose="020B0604030504040204" pitchFamily="50" charset="-128"/>
              </a:rPr>
              <a:t>型アウトリガーは、作業床の高さが</a:t>
            </a:r>
            <a:r>
              <a:rPr lang="en-US" altLang="ja-JP" sz="1800" dirty="0">
                <a:solidFill>
                  <a:prstClr val="black"/>
                </a:solidFill>
                <a:latin typeface="Meiryo UI" panose="020B0604030504040204" pitchFamily="50" charset="-128"/>
                <a:ea typeface="Meiryo UI" panose="020B0604030504040204" pitchFamily="50" charset="-128"/>
              </a:rPr>
              <a:t>12m</a:t>
            </a:r>
            <a:r>
              <a:rPr lang="ja-JP" altLang="en-US" sz="1800" dirty="0">
                <a:solidFill>
                  <a:prstClr val="black"/>
                </a:solidFill>
                <a:latin typeface="Meiryo UI" panose="020B0604030504040204" pitchFamily="50" charset="-128"/>
                <a:ea typeface="Meiryo UI" panose="020B0604030504040204" pitchFamily="50" charset="-128"/>
              </a:rPr>
              <a:t>以上の比較的大型の高所作業車に、また</a:t>
            </a:r>
            <a:r>
              <a:rPr lang="en-US" altLang="ja-JP" sz="1800" dirty="0">
                <a:solidFill>
                  <a:prstClr val="black"/>
                </a:solidFill>
                <a:latin typeface="Meiryo UI" panose="020B0604030504040204" pitchFamily="50" charset="-128"/>
                <a:ea typeface="Meiryo UI" panose="020B0604030504040204" pitchFamily="50" charset="-128"/>
              </a:rPr>
              <a:t>A</a:t>
            </a:r>
            <a:r>
              <a:rPr lang="ja-JP" altLang="en-US" sz="1800" dirty="0">
                <a:solidFill>
                  <a:prstClr val="black"/>
                </a:solidFill>
                <a:latin typeface="Meiryo UI" panose="020B0604030504040204" pitchFamily="50" charset="-128"/>
                <a:ea typeface="Meiryo UI" panose="020B0604030504040204" pitchFamily="50" charset="-128"/>
              </a:rPr>
              <a:t>型アウトリガーは、</a:t>
            </a:r>
            <a:r>
              <a:rPr lang="en-US" altLang="ja-JP" sz="1800" dirty="0">
                <a:solidFill>
                  <a:prstClr val="black"/>
                </a:solidFill>
                <a:latin typeface="Meiryo UI" panose="020B0604030504040204" pitchFamily="50" charset="-128"/>
                <a:ea typeface="Meiryo UI" panose="020B0604030504040204" pitchFamily="50" charset="-128"/>
              </a:rPr>
              <a:t>12m</a:t>
            </a:r>
            <a:r>
              <a:rPr lang="ja-JP" altLang="en-US" sz="1800" dirty="0">
                <a:solidFill>
                  <a:prstClr val="black"/>
                </a:solidFill>
                <a:latin typeface="Meiryo UI" panose="020B0604030504040204" pitchFamily="50" charset="-128"/>
                <a:ea typeface="Meiryo UI" panose="020B0604030504040204" pitchFamily="50" charset="-128"/>
              </a:rPr>
              <a:t>以下の比較的小型の高所作業車に採用されることが多い</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また</a:t>
            </a:r>
            <a:r>
              <a:rPr lang="ja-JP" altLang="en-US" sz="1800" dirty="0">
                <a:solidFill>
                  <a:prstClr val="black"/>
                </a:solidFill>
                <a:latin typeface="Meiryo UI" panose="020B0604030504040204" pitchFamily="50" charset="-128"/>
                <a:ea typeface="Meiryo UI" panose="020B0604030504040204" pitchFamily="50" charset="-128"/>
              </a:rPr>
              <a:t>、ジャッキ用の油圧シリンダには、油圧ホースの破損時にシリンダが縮むことを防止するための逆止弁が取り付けられている。</a:t>
            </a:r>
            <a:endParaRPr lang="en-US" altLang="ja-JP" sz="1800" dirty="0" smtClean="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3154883" y="3033703"/>
            <a:ext cx="2505710" cy="2082800"/>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6027296" y="2857173"/>
            <a:ext cx="2334895" cy="2259330"/>
          </a:xfrm>
          <a:prstGeom prst="rect">
            <a:avLst/>
          </a:prstGeom>
          <a:noFill/>
          <a:ln>
            <a:solidFill>
              <a:schemeClr val="tx1"/>
            </a:solidFill>
          </a:ln>
        </p:spPr>
      </p:pic>
    </p:spTree>
    <p:extLst>
      <p:ext uri="{BB962C8B-B14F-4D97-AF65-F5344CB8AC3E}">
        <p14:creationId xmlns:p14="http://schemas.microsoft.com/office/powerpoint/2010/main" val="3310404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7645"/>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ブーム型高所作業車の作業</a:t>
            </a:r>
            <a:r>
              <a:rPr lang="ja-JP" altLang="en-US" sz="2400" b="1" dirty="0" smtClean="0">
                <a:latin typeface="Meiryo UI" panose="020B0604030504040204" pitchFamily="50" charset="-128"/>
                <a:ea typeface="Meiryo UI" panose="020B0604030504040204" pitchFamily="50" charset="-128"/>
              </a:rPr>
              <a:t>装置（４）</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操作装置の構造と特性</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05437" y="6400413"/>
            <a:ext cx="4365225"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テキスト３０</a:t>
            </a:r>
            <a:r>
              <a:rPr lang="ja-JP" altLang="en-US" sz="1200" dirty="0">
                <a:solidFill>
                  <a:prstClr val="black"/>
                </a:solidFill>
              </a:rPr>
              <a:t>～</a:t>
            </a:r>
            <a:r>
              <a:rPr lang="ja-JP" altLang="en-US" sz="1200" dirty="0" smtClean="0">
                <a:solidFill>
                  <a:prstClr val="black"/>
                </a:solidFill>
              </a:rPr>
              <a:t>３１ページ</a:t>
            </a:r>
            <a:r>
              <a:rPr lang="en-US" altLang="ja-JP" sz="1200" dirty="0" smtClean="0">
                <a:solidFill>
                  <a:prstClr val="black"/>
                </a:solidFill>
              </a:rPr>
              <a:t>/</a:t>
            </a:r>
            <a:r>
              <a:rPr lang="ja-JP" altLang="en-US" sz="1200" dirty="0" smtClean="0">
                <a:solidFill>
                  <a:prstClr val="black"/>
                </a:solidFill>
              </a:rPr>
              <a:t>補助テキスト２</a:t>
            </a:r>
            <a:r>
              <a:rPr lang="ja-JP" altLang="en-US" sz="1200" dirty="0">
                <a:solidFill>
                  <a:prstClr val="black"/>
                </a:solidFill>
              </a:rPr>
              <a:t>０</a:t>
            </a:r>
            <a:r>
              <a:rPr lang="ja-JP" altLang="en-US" sz="1200" dirty="0" smtClean="0">
                <a:solidFill>
                  <a:prstClr val="black"/>
                </a:solidFill>
              </a:rPr>
              <a:t>～２２ページ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176835"/>
            <a:ext cx="7886700" cy="161564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操作装置には、油圧ポンプを作動させるための</a:t>
            </a:r>
            <a:r>
              <a:rPr lang="en-US" altLang="ja-JP" sz="1400" b="1" u="sng" dirty="0">
                <a:solidFill>
                  <a:prstClr val="black"/>
                </a:solidFill>
                <a:latin typeface="Meiryo UI" panose="020B0604030504040204" pitchFamily="50" charset="-128"/>
                <a:ea typeface="Meiryo UI" panose="020B0604030504040204" pitchFamily="50" charset="-128"/>
              </a:rPr>
              <a:t>PTO(Power Take Off)</a:t>
            </a:r>
            <a:r>
              <a:rPr lang="ja-JP" altLang="en-US" sz="1400" b="1" u="sng" dirty="0">
                <a:solidFill>
                  <a:prstClr val="black"/>
                </a:solidFill>
                <a:latin typeface="Meiryo UI" panose="020B0604030504040204" pitchFamily="50" charset="-128"/>
                <a:ea typeface="Meiryo UI" panose="020B0604030504040204" pitchFamily="50" charset="-128"/>
              </a:rPr>
              <a:t>切換操作装置（トラック式のみ装備）</a:t>
            </a:r>
            <a:r>
              <a:rPr lang="ja-JP" altLang="en-US" sz="1400" dirty="0">
                <a:solidFill>
                  <a:prstClr val="black"/>
                </a:solidFill>
                <a:latin typeface="Meiryo UI" panose="020B0604030504040204" pitchFamily="50" charset="-128"/>
                <a:ea typeface="Meiryo UI" panose="020B0604030504040204" pitchFamily="50" charset="-128"/>
              </a:rPr>
              <a:t>、アウトリガーを作動するための</a:t>
            </a:r>
            <a:r>
              <a:rPr lang="ja-JP" altLang="en-US" sz="1400" b="1" u="sng" dirty="0">
                <a:solidFill>
                  <a:prstClr val="black"/>
                </a:solidFill>
                <a:latin typeface="Meiryo UI" panose="020B0604030504040204" pitchFamily="50" charset="-128"/>
                <a:ea typeface="Meiryo UI" panose="020B0604030504040204" pitchFamily="50" charset="-128"/>
              </a:rPr>
              <a:t>アウトリガー操作装置</a:t>
            </a:r>
            <a:r>
              <a:rPr lang="ja-JP" altLang="en-US" sz="1400" dirty="0" smtClean="0">
                <a:solidFill>
                  <a:prstClr val="black"/>
                </a:solidFill>
                <a:latin typeface="Meiryo UI" panose="020B0604030504040204" pitchFamily="50" charset="-128"/>
                <a:ea typeface="Meiryo UI" panose="020B0604030504040204" pitchFamily="50" charset="-128"/>
              </a:rPr>
              <a:t>、　作業</a:t>
            </a:r>
            <a:r>
              <a:rPr lang="ja-JP" altLang="en-US" sz="1400" dirty="0">
                <a:solidFill>
                  <a:prstClr val="black"/>
                </a:solidFill>
                <a:latin typeface="Meiryo UI" panose="020B0604030504040204" pitchFamily="50" charset="-128"/>
                <a:ea typeface="Meiryo UI" panose="020B0604030504040204" pitchFamily="50" charset="-128"/>
              </a:rPr>
              <a:t>装置を作動するための</a:t>
            </a:r>
            <a:r>
              <a:rPr lang="ja-JP" altLang="en-US" sz="1400" b="1" u="sng" dirty="0">
                <a:solidFill>
                  <a:prstClr val="black"/>
                </a:solidFill>
                <a:latin typeface="Meiryo UI" panose="020B0604030504040204" pitchFamily="50" charset="-128"/>
                <a:ea typeface="Meiryo UI" panose="020B0604030504040204" pitchFamily="50" charset="-128"/>
              </a:rPr>
              <a:t>下部操作装置</a:t>
            </a:r>
            <a:r>
              <a:rPr lang="ja-JP" altLang="en-US" sz="1400" dirty="0">
                <a:solidFill>
                  <a:prstClr val="black"/>
                </a:solidFill>
                <a:latin typeface="Meiryo UI" panose="020B0604030504040204" pitchFamily="50" charset="-128"/>
                <a:ea typeface="Meiryo UI" panose="020B0604030504040204" pitchFamily="50" charset="-128"/>
              </a:rPr>
              <a:t>及び</a:t>
            </a:r>
            <a:r>
              <a:rPr lang="ja-JP" altLang="en-US" sz="1400" b="1" u="sng" dirty="0">
                <a:solidFill>
                  <a:prstClr val="black"/>
                </a:solidFill>
                <a:latin typeface="Meiryo UI" panose="020B0604030504040204" pitchFamily="50" charset="-128"/>
                <a:ea typeface="Meiryo UI" panose="020B0604030504040204" pitchFamily="50" charset="-128"/>
              </a:rPr>
              <a:t>上部操作装置</a:t>
            </a:r>
            <a:r>
              <a:rPr lang="ja-JP" altLang="en-US" sz="1400" dirty="0">
                <a:solidFill>
                  <a:prstClr val="black"/>
                </a:solidFill>
                <a:latin typeface="Meiryo UI" panose="020B0604030504040204" pitchFamily="50" charset="-128"/>
                <a:ea typeface="Meiryo UI" panose="020B0604030504040204" pitchFamily="50" charset="-128"/>
              </a:rPr>
              <a:t>等がある。</a:t>
            </a: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、操作方式には、電気制御（スイッチ制御）、レバー制御、電磁比例制御方式がある。</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780535" y="2275375"/>
            <a:ext cx="3159019" cy="1500881"/>
          </a:xfrm>
          <a:prstGeom prst="rect">
            <a:avLst/>
          </a:prstGeom>
          <a:noFill/>
          <a:ln>
            <a:solidFill>
              <a:schemeClr val="tx1"/>
            </a:solidFill>
          </a:ln>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1865" y="2273185"/>
            <a:ext cx="3190911" cy="1510267"/>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780535" y="3863956"/>
            <a:ext cx="3195357" cy="1509040"/>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4441865" y="3863956"/>
            <a:ext cx="3681492" cy="1344288"/>
          </a:xfrm>
          <a:prstGeom prst="rect">
            <a:avLst/>
          </a:prstGeom>
          <a:ln>
            <a:solidFill>
              <a:schemeClr val="tx1"/>
            </a:solidFill>
          </a:ln>
        </p:spPr>
      </p:pic>
    </p:spTree>
    <p:extLst>
      <p:ext uri="{BB962C8B-B14F-4D97-AF65-F5344CB8AC3E}">
        <p14:creationId xmlns:p14="http://schemas.microsoft.com/office/powerpoint/2010/main" val="250104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a:normAutofit/>
          </a:bodyPr>
          <a:lstStyle/>
          <a:p>
            <a:r>
              <a:rPr kumimoji="1" lang="ja-JP" altLang="en-US" sz="3200" dirty="0" smtClean="0">
                <a:latin typeface="+mn-ea"/>
                <a:ea typeface="+mn-ea"/>
              </a:rPr>
              <a:t>第</a:t>
            </a:r>
            <a:r>
              <a:rPr kumimoji="1" lang="en-US" altLang="ja-JP" sz="3200" dirty="0" smtClean="0">
                <a:latin typeface="+mn-ea"/>
                <a:ea typeface="+mn-ea"/>
              </a:rPr>
              <a:t>1</a:t>
            </a:r>
            <a:r>
              <a:rPr kumimoji="1" lang="ja-JP" altLang="en-US" sz="3200" dirty="0" smtClean="0">
                <a:latin typeface="+mn-ea"/>
                <a:ea typeface="+mn-ea"/>
              </a:rPr>
              <a:t>章　</a:t>
            </a:r>
            <a:r>
              <a:rPr lang="ja-JP" altLang="en-US" sz="3200" dirty="0">
                <a:latin typeface="+mn-ea"/>
                <a:ea typeface="+mn-ea"/>
              </a:rPr>
              <a:t>高所作業車に関する基礎知識</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垂直昇降型</a:t>
            </a:r>
            <a:r>
              <a:rPr lang="ja-JP" altLang="en-US" sz="2400" b="1" dirty="0">
                <a:latin typeface="Meiryo UI" panose="020B0604030504040204" pitchFamily="50" charset="-128"/>
                <a:ea typeface="Meiryo UI" panose="020B0604030504040204" pitchFamily="50" charset="-128"/>
              </a:rPr>
              <a:t>高所作業車の作業</a:t>
            </a:r>
            <a:r>
              <a:rPr lang="ja-JP" altLang="en-US" sz="2400" b="1" dirty="0" smtClean="0">
                <a:latin typeface="Meiryo UI" panose="020B0604030504040204" pitchFamily="50" charset="-128"/>
                <a:ea typeface="Meiryo UI" panose="020B0604030504040204" pitchFamily="50" charset="-128"/>
              </a:rPr>
              <a:t>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a:t>
            </a:r>
            <a:r>
              <a:rPr lang="ja-JP" altLang="en-US" sz="1200" dirty="0">
                <a:solidFill>
                  <a:prstClr val="black"/>
                </a:solidFill>
              </a:rPr>
              <a:t>４</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補助テキスト２２ページ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2617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a:t>
            </a:r>
            <a:r>
              <a:rPr lang="ja-JP" altLang="en-US" sz="1800" b="1" u="sng" dirty="0" smtClean="0">
                <a:solidFill>
                  <a:prstClr val="black"/>
                </a:solidFill>
                <a:latin typeface="Meiryo UI" panose="020B0604030504040204" pitchFamily="50" charset="-128"/>
                <a:ea typeface="Meiryo UI" panose="020B0604030504040204" pitchFamily="50" charset="-128"/>
              </a:rPr>
              <a:t>垂直</a:t>
            </a:r>
            <a:r>
              <a:rPr lang="ja-JP" altLang="en-US" sz="1800" b="1" u="sng" dirty="0">
                <a:solidFill>
                  <a:prstClr val="black"/>
                </a:solidFill>
                <a:latin typeface="Meiryo UI" panose="020B0604030504040204" pitchFamily="50" charset="-128"/>
                <a:ea typeface="Meiryo UI" panose="020B0604030504040204" pitchFamily="50" charset="-128"/>
              </a:rPr>
              <a:t>昇降型高所作業車</a:t>
            </a:r>
            <a:r>
              <a:rPr lang="ja-JP" altLang="en-US" sz="1800" dirty="0">
                <a:solidFill>
                  <a:prstClr val="black"/>
                </a:solidFill>
                <a:latin typeface="Meiryo UI" panose="020B0604030504040204" pitchFamily="50" charset="-128"/>
                <a:ea typeface="Meiryo UI" panose="020B0604030504040204" pitchFamily="50" charset="-128"/>
              </a:rPr>
              <a:t>には、</a:t>
            </a:r>
            <a:r>
              <a:rPr lang="ja-JP" altLang="en-US" sz="1800" b="1" u="sng" dirty="0">
                <a:solidFill>
                  <a:prstClr val="black"/>
                </a:solidFill>
                <a:latin typeface="Meiryo UI" panose="020B0604030504040204" pitchFamily="50" charset="-128"/>
                <a:ea typeface="Meiryo UI" panose="020B0604030504040204" pitchFamily="50" charset="-128"/>
              </a:rPr>
              <a:t>リフトアームの構造</a:t>
            </a:r>
            <a:r>
              <a:rPr lang="ja-JP" altLang="en-US" sz="1800" dirty="0">
                <a:solidFill>
                  <a:prstClr val="black"/>
                </a:solidFill>
                <a:latin typeface="Meiryo UI" panose="020B0604030504040204" pitchFamily="50" charset="-128"/>
                <a:ea typeface="Meiryo UI" panose="020B0604030504040204" pitchFamily="50" charset="-128"/>
              </a:rPr>
              <a:t>によって次の</a:t>
            </a:r>
            <a:r>
              <a:rPr lang="en-US" altLang="ja-JP" sz="1800" dirty="0">
                <a:solidFill>
                  <a:prstClr val="black"/>
                </a:solidFill>
                <a:latin typeface="Meiryo UI" panose="020B0604030504040204" pitchFamily="50" charset="-128"/>
                <a:ea typeface="Meiryo UI" panose="020B0604030504040204" pitchFamily="50" charset="-128"/>
              </a:rPr>
              <a:t>4</a:t>
            </a:r>
            <a:r>
              <a:rPr lang="ja-JP" altLang="en-US" sz="1800" dirty="0" err="1">
                <a:solidFill>
                  <a:prstClr val="black"/>
                </a:solidFill>
                <a:latin typeface="Meiryo UI" panose="020B0604030504040204" pitchFamily="50" charset="-128"/>
                <a:ea typeface="Meiryo UI" panose="020B0604030504040204" pitchFamily="50" charset="-128"/>
              </a:rPr>
              <a:t>つの</a:t>
            </a:r>
            <a:r>
              <a:rPr lang="ja-JP" altLang="en-US" sz="1800" dirty="0">
                <a:solidFill>
                  <a:prstClr val="black"/>
                </a:solidFill>
                <a:latin typeface="Meiryo UI" panose="020B0604030504040204" pitchFamily="50" charset="-128"/>
                <a:ea typeface="Meiryo UI" panose="020B0604030504040204" pitchFamily="50" charset="-128"/>
              </a:rPr>
              <a:t>タイプに分類できる</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①</a:t>
            </a:r>
            <a:r>
              <a:rPr lang="ja-JP" altLang="en-US" sz="1800" dirty="0">
                <a:solidFill>
                  <a:prstClr val="black"/>
                </a:solidFill>
                <a:latin typeface="Meiryo UI" panose="020B0604030504040204" pitchFamily="50" charset="-128"/>
                <a:ea typeface="Meiryo UI" panose="020B0604030504040204" pitchFamily="50" charset="-128"/>
              </a:rPr>
              <a:t>　シザースタイプ</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②</a:t>
            </a:r>
            <a:r>
              <a:rPr lang="ja-JP" altLang="en-US" sz="1800" dirty="0">
                <a:solidFill>
                  <a:prstClr val="black"/>
                </a:solidFill>
                <a:latin typeface="Meiryo UI" panose="020B0604030504040204" pitchFamily="50" charset="-128"/>
                <a:ea typeface="Meiryo UI" panose="020B0604030504040204" pitchFamily="50" charset="-128"/>
              </a:rPr>
              <a:t>　マストタイプ</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③</a:t>
            </a:r>
            <a:r>
              <a:rPr lang="ja-JP" altLang="en-US" sz="1800" dirty="0">
                <a:solidFill>
                  <a:prstClr val="black"/>
                </a:solidFill>
                <a:latin typeface="Meiryo UI" panose="020B0604030504040204" pitchFamily="50" charset="-128"/>
                <a:ea typeface="Meiryo UI" panose="020B0604030504040204" pitchFamily="50" charset="-128"/>
              </a:rPr>
              <a:t>　シグマタイプ</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④</a:t>
            </a:r>
            <a:r>
              <a:rPr lang="ja-JP" altLang="en-US" sz="1800" dirty="0">
                <a:solidFill>
                  <a:prstClr val="black"/>
                </a:solidFill>
                <a:latin typeface="Meiryo UI" panose="020B0604030504040204" pitchFamily="50" charset="-128"/>
                <a:ea typeface="Meiryo UI" panose="020B0604030504040204" pitchFamily="50" charset="-128"/>
              </a:rPr>
              <a:t>　エックス</a:t>
            </a:r>
            <a:r>
              <a:rPr lang="en-US" altLang="ja-JP" sz="1800" dirty="0">
                <a:solidFill>
                  <a:prstClr val="black"/>
                </a:solidFill>
                <a:latin typeface="Meiryo UI" panose="020B0604030504040204" pitchFamily="50" charset="-128"/>
                <a:ea typeface="Meiryo UI" panose="020B0604030504040204" pitchFamily="50" charset="-128"/>
              </a:rPr>
              <a:t>(X)</a:t>
            </a:r>
            <a:r>
              <a:rPr lang="ja-JP" altLang="en-US" sz="1800" dirty="0">
                <a:solidFill>
                  <a:prstClr val="black"/>
                </a:solidFill>
                <a:latin typeface="Meiryo UI" panose="020B0604030504040204" pitchFamily="50" charset="-128"/>
                <a:ea typeface="Meiryo UI" panose="020B0604030504040204" pitchFamily="50" charset="-128"/>
              </a:rPr>
              <a:t>タイプ</a:t>
            </a:r>
          </a:p>
        </p:txBody>
      </p:sp>
    </p:spTree>
    <p:extLst>
      <p:ext uri="{BB962C8B-B14F-4D97-AF65-F5344CB8AC3E}">
        <p14:creationId xmlns:p14="http://schemas.microsoft.com/office/powerpoint/2010/main" val="336271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88501"/>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の安全装置（１）</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法的に定められた安全装置の種類</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76618" y="6400413"/>
            <a:ext cx="4294044"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テキスト３６～４１ページ</a:t>
            </a:r>
            <a:r>
              <a:rPr lang="en-US" altLang="ja-JP" sz="1200" dirty="0" smtClean="0">
                <a:solidFill>
                  <a:prstClr val="black"/>
                </a:solidFill>
              </a:rPr>
              <a:t>/</a:t>
            </a:r>
            <a:r>
              <a:rPr lang="ja-JP" altLang="en-US" sz="1200" dirty="0" smtClean="0">
                <a:solidFill>
                  <a:prstClr val="black"/>
                </a:solidFill>
              </a:rPr>
              <a:t>補助テキスト２３～３０ページ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11" name="コンテンツ プレースホルダー 4"/>
          <p:cNvSpPr txBox="1">
            <a:spLocks/>
          </p:cNvSpPr>
          <p:nvPr/>
        </p:nvSpPr>
        <p:spPr>
          <a:xfrm>
            <a:off x="628650" y="1197691"/>
            <a:ext cx="7886700" cy="42339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高所作業車は高所の作業において</a:t>
            </a:r>
            <a:r>
              <a:rPr lang="ja-JP" altLang="en-US" sz="1600" b="1" u="sng" dirty="0">
                <a:solidFill>
                  <a:prstClr val="black"/>
                </a:solidFill>
                <a:latin typeface="Meiryo UI" panose="020B0604030504040204" pitchFamily="50" charset="-128"/>
                <a:ea typeface="Meiryo UI" panose="020B0604030504040204" pitchFamily="50" charset="-128"/>
              </a:rPr>
              <a:t>安全にしかも安心して作業できる</a:t>
            </a:r>
            <a:r>
              <a:rPr lang="ja-JP" altLang="en-US" sz="1600" dirty="0">
                <a:solidFill>
                  <a:prstClr val="black"/>
                </a:solidFill>
                <a:latin typeface="Meiryo UI" panose="020B0604030504040204" pitchFamily="50" charset="-128"/>
                <a:ea typeface="Meiryo UI" panose="020B0604030504040204" pitchFamily="50" charset="-128"/>
              </a:rPr>
              <a:t>よう、様々な</a:t>
            </a:r>
            <a:r>
              <a:rPr lang="ja-JP" altLang="en-US" sz="1600" b="1" u="sng" dirty="0">
                <a:solidFill>
                  <a:prstClr val="black"/>
                </a:solidFill>
                <a:latin typeface="Meiryo UI" panose="020B0604030504040204" pitchFamily="50" charset="-128"/>
                <a:ea typeface="Meiryo UI" panose="020B0604030504040204" pitchFamily="50" charset="-128"/>
              </a:rPr>
              <a:t>安全装置が装備されている</a:t>
            </a:r>
            <a:r>
              <a:rPr lang="ja-JP" altLang="en-US" sz="1600" dirty="0">
                <a:solidFill>
                  <a:prstClr val="black"/>
                </a:solidFill>
                <a:latin typeface="Meiryo UI" panose="020B0604030504040204" pitchFamily="50" charset="-128"/>
                <a:ea typeface="Meiryo UI" panose="020B0604030504040204" pitchFamily="50" charset="-128"/>
              </a:rPr>
              <a:t>。それには</a:t>
            </a:r>
            <a:r>
              <a:rPr lang="ja-JP" altLang="en-US" sz="1600" b="1" u="sng" dirty="0">
                <a:solidFill>
                  <a:prstClr val="black"/>
                </a:solidFill>
                <a:latin typeface="Meiryo UI" panose="020B0604030504040204" pitchFamily="50" charset="-128"/>
                <a:ea typeface="Meiryo UI" panose="020B0604030504040204" pitchFamily="50" charset="-128"/>
              </a:rPr>
              <a:t>高所作業車構造規格で定められたもの</a:t>
            </a:r>
            <a:r>
              <a:rPr lang="ja-JP" altLang="en-US" sz="1600" dirty="0">
                <a:solidFill>
                  <a:prstClr val="black"/>
                </a:solidFill>
                <a:latin typeface="Meiryo UI" panose="020B0604030504040204" pitchFamily="50" charset="-128"/>
                <a:ea typeface="Meiryo UI" panose="020B0604030504040204" pitchFamily="50" charset="-128"/>
              </a:rPr>
              <a:t>と</a:t>
            </a:r>
            <a:r>
              <a:rPr lang="ja-JP" altLang="en-US" sz="1600" b="1" u="sng" dirty="0">
                <a:solidFill>
                  <a:prstClr val="black"/>
                </a:solidFill>
                <a:latin typeface="Meiryo UI" panose="020B0604030504040204" pitchFamily="50" charset="-128"/>
                <a:ea typeface="Meiryo UI" panose="020B0604030504040204" pitchFamily="50" charset="-128"/>
              </a:rPr>
              <a:t>高所作業車を使用する側と製造する側との創意のもと</a:t>
            </a:r>
            <a:r>
              <a:rPr lang="ja-JP" altLang="en-US" sz="1600" dirty="0">
                <a:solidFill>
                  <a:prstClr val="black"/>
                </a:solidFill>
                <a:latin typeface="Meiryo UI" panose="020B0604030504040204" pitchFamily="50" charset="-128"/>
                <a:ea typeface="Meiryo UI" panose="020B0604030504040204" pitchFamily="50" charset="-128"/>
              </a:rPr>
              <a:t>に、より安全に作業ができるよう設けられたものもある。</a:t>
            </a: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時</a:t>
            </a:r>
            <a:r>
              <a:rPr lang="ja-JP" altLang="en-US" sz="1600" dirty="0">
                <a:solidFill>
                  <a:prstClr val="black"/>
                </a:solidFill>
                <a:latin typeface="Meiryo UI" panose="020B0604030504040204" pitchFamily="50" charset="-128"/>
                <a:ea typeface="Meiryo UI" panose="020B0604030504040204" pitchFamily="50" charset="-128"/>
              </a:rPr>
              <a:t>の経過とともに安全装置も変更又は追加されるので</a:t>
            </a:r>
            <a:r>
              <a:rPr lang="ja-JP" altLang="en-US" sz="1600" b="1" u="sng" dirty="0">
                <a:solidFill>
                  <a:prstClr val="black"/>
                </a:solidFill>
                <a:latin typeface="Meiryo UI" panose="020B0604030504040204" pitchFamily="50" charset="-128"/>
                <a:ea typeface="Meiryo UI" panose="020B0604030504040204" pitchFamily="50" charset="-128"/>
              </a:rPr>
              <a:t>取扱説明書を熟読して使用することが大切</a:t>
            </a:r>
            <a:r>
              <a:rPr lang="ja-JP" altLang="en-US" sz="1600" dirty="0">
                <a:solidFill>
                  <a:prstClr val="black"/>
                </a:solidFill>
                <a:latin typeface="Meiryo UI" panose="020B0604030504040204" pitchFamily="50" charset="-128"/>
                <a:ea typeface="Meiryo UI" panose="020B0604030504040204" pitchFamily="50" charset="-128"/>
              </a:rPr>
              <a:t>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高所</a:t>
            </a:r>
            <a:r>
              <a:rPr lang="ja-JP" altLang="en-US" sz="1600" dirty="0">
                <a:solidFill>
                  <a:prstClr val="black"/>
                </a:solidFill>
                <a:latin typeface="Meiryo UI" panose="020B0604030504040204" pitchFamily="50" charset="-128"/>
                <a:ea typeface="Meiryo UI" panose="020B0604030504040204" pitchFamily="50" charset="-128"/>
              </a:rPr>
              <a:t>作業車構造規格で法的に定められた安全</a:t>
            </a:r>
            <a:r>
              <a:rPr lang="ja-JP" altLang="en-US" sz="1600" dirty="0" smtClean="0">
                <a:solidFill>
                  <a:prstClr val="black"/>
                </a:solidFill>
                <a:latin typeface="Meiryo UI" panose="020B0604030504040204" pitchFamily="50" charset="-128"/>
                <a:ea typeface="Meiryo UI" panose="020B0604030504040204" pitchFamily="50" charset="-128"/>
              </a:rPr>
              <a:t>装置は以下の通り。</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①　ブーム作動規制装置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②　非常停止装置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③　非常用降下装置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④　走行警報装置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⑤　車体傾斜角規制装置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⑥　安全弁、逆止弁</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⑦　アウトリガーインターロック装置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⑧　車体の前後方向の表示</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⑨　過積載規制装置</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2037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の安全装置（２）　ブーム作動規制装置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25897" y="6400413"/>
            <a:ext cx="4244765"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テキスト３６</a:t>
            </a:r>
            <a:r>
              <a:rPr lang="ja-JP" altLang="en-US" sz="1200" dirty="0">
                <a:solidFill>
                  <a:prstClr val="black"/>
                </a:solidFill>
              </a:rPr>
              <a:t>～</a:t>
            </a:r>
            <a:r>
              <a:rPr lang="ja-JP" altLang="en-US" sz="1200" dirty="0" smtClean="0">
                <a:solidFill>
                  <a:prstClr val="black"/>
                </a:solidFill>
              </a:rPr>
              <a:t>３７ページ</a:t>
            </a:r>
            <a:r>
              <a:rPr lang="en-US" altLang="ja-JP" sz="1200" dirty="0" smtClean="0">
                <a:solidFill>
                  <a:prstClr val="black"/>
                </a:solidFill>
              </a:rPr>
              <a:t>/</a:t>
            </a:r>
            <a:r>
              <a:rPr lang="ja-JP" altLang="en-US" sz="1200" dirty="0" smtClean="0">
                <a:solidFill>
                  <a:prstClr val="black"/>
                </a:solidFill>
              </a:rPr>
              <a:t>補助テキスト２３～２５ページ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82877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ブーム作動規制装置は、</a:t>
            </a:r>
            <a:r>
              <a:rPr lang="ja-JP" altLang="en-US" sz="1600" b="1" u="sng" dirty="0">
                <a:solidFill>
                  <a:prstClr val="black"/>
                </a:solidFill>
                <a:latin typeface="Meiryo UI" panose="020B0604030504040204" pitchFamily="50" charset="-128"/>
                <a:ea typeface="Meiryo UI" panose="020B0604030504040204" pitchFamily="50" charset="-128"/>
              </a:rPr>
              <a:t>作業床が設定された作業範囲を超えようとしたとき</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ブームの作動を自動的に規制する（停止又は警報を発する）装置</a:t>
            </a:r>
            <a:r>
              <a:rPr lang="ja-JP" altLang="en-US" sz="1600" dirty="0">
                <a:solidFill>
                  <a:prstClr val="black"/>
                </a:solidFill>
                <a:latin typeface="Meiryo UI" panose="020B0604030504040204" pitchFamily="50" charset="-128"/>
                <a:ea typeface="Meiryo UI" panose="020B0604030504040204" pitchFamily="50" charset="-128"/>
              </a:rPr>
              <a:t>で、高所作業車の</a:t>
            </a:r>
            <a:r>
              <a:rPr lang="ja-JP" altLang="en-US" sz="1600" b="1" u="sng" dirty="0">
                <a:solidFill>
                  <a:prstClr val="black"/>
                </a:solidFill>
                <a:latin typeface="Meiryo UI" panose="020B0604030504040204" pitchFamily="50" charset="-128"/>
                <a:ea typeface="Meiryo UI" panose="020B0604030504040204" pitchFamily="50" charset="-128"/>
              </a:rPr>
              <a:t>転倒を防止する</a:t>
            </a:r>
            <a:r>
              <a:rPr lang="ja-JP" altLang="en-US" sz="1600" dirty="0">
                <a:solidFill>
                  <a:prstClr val="black"/>
                </a:solidFill>
                <a:latin typeface="Meiryo UI" panose="020B0604030504040204" pitchFamily="50" charset="-128"/>
                <a:ea typeface="Meiryo UI" panose="020B0604030504040204" pitchFamily="50" charset="-128"/>
              </a:rPr>
              <a:t>ものである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400" b="1" dirty="0" smtClean="0">
                <a:solidFill>
                  <a:prstClr val="black"/>
                </a:solidFill>
                <a:latin typeface="Meiryo UI" panose="020B0604030504040204" pitchFamily="50" charset="-128"/>
                <a:ea typeface="Meiryo UI" panose="020B0604030504040204" pitchFamily="50" charset="-128"/>
              </a:rPr>
              <a:t>①　伸縮ブーム型</a:t>
            </a:r>
            <a:endParaRPr lang="en-US" altLang="ja-JP" sz="1400" b="1"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ブーム</a:t>
            </a:r>
            <a:r>
              <a:rPr lang="ja-JP" altLang="en-US" sz="1400" dirty="0">
                <a:solidFill>
                  <a:prstClr val="black"/>
                </a:solidFill>
                <a:latin typeface="Meiryo UI" panose="020B0604030504040204" pitchFamily="50" charset="-128"/>
                <a:ea typeface="Meiryo UI" panose="020B0604030504040204" pitchFamily="50" charset="-128"/>
              </a:rPr>
              <a:t>の起伏角度及び伸長量さらに旋回角度</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アウトリガー</a:t>
            </a:r>
            <a:r>
              <a:rPr lang="ja-JP" altLang="en-US" sz="1400" dirty="0">
                <a:solidFill>
                  <a:prstClr val="black"/>
                </a:solidFill>
                <a:latin typeface="Meiryo UI" panose="020B0604030504040204" pitchFamily="50" charset="-128"/>
                <a:ea typeface="Meiryo UI" panose="020B0604030504040204" pitchFamily="50" charset="-128"/>
              </a:rPr>
              <a:t>の張出幅を電気的に検出し、作業範囲</a:t>
            </a:r>
            <a:r>
              <a:rPr lang="ja-JP" altLang="en-US" sz="1400" dirty="0" smtClean="0">
                <a:solidFill>
                  <a:prstClr val="black"/>
                </a:solidFill>
                <a:latin typeface="Meiryo UI" panose="020B0604030504040204" pitchFamily="50" charset="-128"/>
                <a:ea typeface="Meiryo UI" panose="020B0604030504040204" pitchFamily="50" charset="-128"/>
              </a:rPr>
              <a:t>を</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超えよう</a:t>
            </a:r>
            <a:r>
              <a:rPr lang="ja-JP" altLang="en-US" sz="1400" dirty="0">
                <a:solidFill>
                  <a:prstClr val="black"/>
                </a:solidFill>
                <a:latin typeface="Meiryo UI" panose="020B0604030504040204" pitchFamily="50" charset="-128"/>
                <a:ea typeface="Meiryo UI" panose="020B0604030504040204" pitchFamily="50" charset="-128"/>
              </a:rPr>
              <a:t>としたとき、起伏下げ、ブームの伸び及び</a:t>
            </a:r>
            <a:r>
              <a:rPr lang="ja-JP" altLang="en-US" sz="1400" dirty="0" smtClean="0">
                <a:solidFill>
                  <a:prstClr val="black"/>
                </a:solidFill>
                <a:latin typeface="Meiryo UI" panose="020B0604030504040204" pitchFamily="50" charset="-128"/>
                <a:ea typeface="Meiryo UI" panose="020B0604030504040204" pitchFamily="50" charset="-128"/>
              </a:rPr>
              <a:t>車両</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中心</a:t>
            </a:r>
            <a:r>
              <a:rPr lang="ja-JP" altLang="en-US" sz="1400" dirty="0">
                <a:solidFill>
                  <a:prstClr val="black"/>
                </a:solidFill>
                <a:latin typeface="Meiryo UI" panose="020B0604030504040204" pitchFamily="50" charset="-128"/>
                <a:ea typeface="Meiryo UI" panose="020B0604030504040204" pitchFamily="50" charset="-128"/>
              </a:rPr>
              <a:t>からの旋回を停止させるものである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伸縮ブーム型のブーム作動規制装置には、以下の</a:t>
            </a:r>
            <a:r>
              <a:rPr lang="en-US" altLang="ja-JP" sz="1400" dirty="0" smtClean="0">
                <a:solidFill>
                  <a:prstClr val="black"/>
                </a:solidFill>
                <a:latin typeface="Meiryo UI" panose="020B0604030504040204" pitchFamily="50" charset="-128"/>
                <a:ea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rPr>
              <a:t>種類がある。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a:t>
            </a:r>
            <a:r>
              <a:rPr lang="ja-JP" altLang="en-US" sz="1200" dirty="0" smtClean="0">
                <a:solidFill>
                  <a:prstClr val="black"/>
                </a:solidFill>
                <a:latin typeface="Meiryo UI" panose="020B0604030504040204" pitchFamily="50" charset="-128"/>
                <a:ea typeface="Meiryo UI" panose="020B0604030504040204" pitchFamily="50" charset="-128"/>
              </a:rPr>
              <a:t>　作業床内の積載荷重の増減を検出するもの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(b)</a:t>
            </a:r>
            <a:r>
              <a:rPr lang="ja-JP" altLang="en-US" sz="1200" dirty="0" smtClean="0">
                <a:solidFill>
                  <a:prstClr val="black"/>
                </a:solidFill>
                <a:latin typeface="Meiryo UI" panose="020B0604030504040204" pitchFamily="50" charset="-128"/>
                <a:ea typeface="Meiryo UI" panose="020B0604030504040204" pitchFamily="50" charset="-128"/>
              </a:rPr>
              <a:t>　作業床内の積載荷重の増減を検出しないもの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600"/>
              </a:spcBef>
              <a:buNone/>
            </a:pPr>
            <a:r>
              <a:rPr lang="ja-JP" altLang="en-US" sz="1400" b="1" dirty="0" smtClean="0">
                <a:solidFill>
                  <a:prstClr val="black"/>
                </a:solidFill>
                <a:latin typeface="Meiryo UI" panose="020B0604030504040204" pitchFamily="50" charset="-128"/>
                <a:ea typeface="Meiryo UI" panose="020B0604030504040204" pitchFamily="50" charset="-128"/>
              </a:rPr>
              <a:t>②</a:t>
            </a:r>
            <a:r>
              <a:rPr lang="ja-JP" altLang="en-US" sz="1400" b="1" dirty="0">
                <a:solidFill>
                  <a:prstClr val="black"/>
                </a:solidFill>
                <a:latin typeface="Meiryo UI" panose="020B0604030504040204" pitchFamily="50" charset="-128"/>
                <a:ea typeface="Meiryo UI" panose="020B0604030504040204" pitchFamily="50" charset="-128"/>
              </a:rPr>
              <a:t>　屈折</a:t>
            </a:r>
            <a:r>
              <a:rPr lang="ja-JP" altLang="en-US" sz="1400" b="1" dirty="0" smtClean="0">
                <a:solidFill>
                  <a:prstClr val="black"/>
                </a:solidFill>
                <a:latin typeface="Meiryo UI" panose="020B0604030504040204" pitchFamily="50" charset="-128"/>
                <a:ea typeface="Meiryo UI" panose="020B0604030504040204" pitchFamily="50" charset="-128"/>
              </a:rPr>
              <a:t>ブーム型</a:t>
            </a:r>
            <a:endParaRPr lang="en-US" altLang="ja-JP" sz="1400" b="1"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第</a:t>
            </a:r>
            <a:r>
              <a:rPr lang="en-US" altLang="ja-JP" sz="1400" dirty="0" smtClean="0">
                <a:solidFill>
                  <a:prstClr val="black"/>
                </a:solidFill>
                <a:latin typeface="Meiryo UI" panose="020B0604030504040204" pitchFamily="50" charset="-128"/>
                <a:ea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rPr>
              <a:t>ブームの車両水平に対する角度を機械的又</a:t>
            </a:r>
            <a:r>
              <a:rPr lang="ja-JP" altLang="en-US" sz="1400" dirty="0" smtClean="0">
                <a:solidFill>
                  <a:prstClr val="black"/>
                </a:solidFill>
                <a:latin typeface="Meiryo UI" panose="020B0604030504040204" pitchFamily="50" charset="-128"/>
                <a:ea typeface="Meiryo UI" panose="020B0604030504040204" pitchFamily="50" charset="-128"/>
              </a:rPr>
              <a:t>は</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電気的</a:t>
            </a:r>
            <a:r>
              <a:rPr lang="ja-JP" altLang="en-US" sz="1400" dirty="0">
                <a:solidFill>
                  <a:prstClr val="black"/>
                </a:solidFill>
                <a:latin typeface="Meiryo UI" panose="020B0604030504040204" pitchFamily="50" charset="-128"/>
                <a:ea typeface="Meiryo UI" panose="020B0604030504040204" pitchFamily="50" charset="-128"/>
              </a:rPr>
              <a:t>に検出し、図</a:t>
            </a:r>
            <a:r>
              <a:rPr lang="en-US" altLang="ja-JP" sz="1400" dirty="0">
                <a:solidFill>
                  <a:prstClr val="black"/>
                </a:solidFill>
                <a:latin typeface="Meiryo UI" panose="020B0604030504040204" pitchFamily="50" charset="-128"/>
                <a:ea typeface="Meiryo UI" panose="020B0604030504040204" pitchFamily="50" charset="-128"/>
              </a:rPr>
              <a:t>2-29</a:t>
            </a:r>
            <a:r>
              <a:rPr lang="ja-JP" altLang="en-US" sz="1400" dirty="0">
                <a:solidFill>
                  <a:prstClr val="black"/>
                </a:solidFill>
                <a:latin typeface="Meiryo UI" panose="020B0604030504040204" pitchFamily="50" charset="-128"/>
                <a:ea typeface="Meiryo UI" panose="020B0604030504040204" pitchFamily="50" charset="-128"/>
              </a:rPr>
              <a:t>の作業範囲を超えようとしたとき</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起伏</a:t>
            </a:r>
            <a:r>
              <a:rPr lang="ja-JP" altLang="en-US" sz="1400" dirty="0">
                <a:solidFill>
                  <a:prstClr val="black"/>
                </a:solidFill>
                <a:latin typeface="Meiryo UI" panose="020B0604030504040204" pitchFamily="50" charset="-128"/>
                <a:ea typeface="Meiryo UI" panose="020B0604030504040204" pitchFamily="50" charset="-128"/>
              </a:rPr>
              <a:t>下げ及び屈折上げ作動を停止する。</a:t>
            </a: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289649" y="1574052"/>
            <a:ext cx="2120642" cy="1677721"/>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664703" y="3349151"/>
            <a:ext cx="1745588" cy="1611606"/>
          </a:xfrm>
          <a:prstGeom prst="rect">
            <a:avLst/>
          </a:prstGeom>
          <a:noFill/>
          <a:ln>
            <a:solidFill>
              <a:schemeClr val="tx1"/>
            </a:solidFill>
          </a:ln>
        </p:spPr>
      </p:pic>
    </p:spTree>
    <p:extLst>
      <p:ext uri="{BB962C8B-B14F-4D97-AF65-F5344CB8AC3E}">
        <p14:creationId xmlns:p14="http://schemas.microsoft.com/office/powerpoint/2010/main" val="2141863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の安全装置（３）　非常停止装置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テキスト３８ページ</a:t>
            </a:r>
            <a:r>
              <a:rPr lang="en-US" altLang="ja-JP" sz="1200" dirty="0" smtClean="0">
                <a:solidFill>
                  <a:prstClr val="black"/>
                </a:solidFill>
              </a:rPr>
              <a:t>/</a:t>
            </a:r>
            <a:r>
              <a:rPr lang="ja-JP" altLang="en-US" sz="1200" dirty="0" smtClean="0">
                <a:solidFill>
                  <a:prstClr val="black"/>
                </a:solidFill>
              </a:rPr>
              <a:t>補助テキスト２６ページ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非常</a:t>
            </a:r>
            <a:r>
              <a:rPr lang="ja-JP" altLang="en-US" sz="1800" dirty="0">
                <a:solidFill>
                  <a:prstClr val="black"/>
                </a:solidFill>
                <a:latin typeface="Meiryo UI" panose="020B0604030504040204" pitchFamily="50" charset="-128"/>
                <a:ea typeface="Meiryo UI" panose="020B0604030504040204" pitchFamily="50" charset="-128"/>
              </a:rPr>
              <a:t>停止装置は、</a:t>
            </a:r>
            <a:r>
              <a:rPr lang="ja-JP" altLang="en-US" sz="1800" b="1" u="sng" dirty="0">
                <a:solidFill>
                  <a:prstClr val="black"/>
                </a:solidFill>
                <a:latin typeface="Meiryo UI" panose="020B0604030504040204" pitchFamily="50" charset="-128"/>
                <a:ea typeface="Meiryo UI" panose="020B0604030504040204" pitchFamily="50" charset="-128"/>
              </a:rPr>
              <a:t>ブームの作動中</a:t>
            </a:r>
            <a:r>
              <a:rPr lang="ja-JP" altLang="en-US" sz="1800" dirty="0">
                <a:solidFill>
                  <a:prstClr val="black"/>
                </a:solidFill>
                <a:latin typeface="Meiryo UI" panose="020B0604030504040204" pitchFamily="50" charset="-128"/>
                <a:ea typeface="Meiryo UI" panose="020B0604030504040204" pitchFamily="50" charset="-128"/>
              </a:rPr>
              <a:t>又は</a:t>
            </a:r>
            <a:r>
              <a:rPr lang="ja-JP" altLang="en-US" sz="1800" b="1" u="sng" dirty="0">
                <a:solidFill>
                  <a:prstClr val="black"/>
                </a:solidFill>
                <a:latin typeface="Meiryo UI" panose="020B0604030504040204" pitchFamily="50" charset="-128"/>
                <a:ea typeface="Meiryo UI" panose="020B0604030504040204" pitchFamily="50" charset="-128"/>
              </a:rPr>
              <a:t>自走式高所作業車では走行中</a:t>
            </a:r>
            <a:r>
              <a:rPr lang="ja-JP" altLang="en-US" sz="1800" dirty="0">
                <a:solidFill>
                  <a:prstClr val="black"/>
                </a:solidFill>
                <a:latin typeface="Meiryo UI" panose="020B0604030504040204" pitchFamily="50" charset="-128"/>
                <a:ea typeface="Meiryo UI" panose="020B0604030504040204" pitchFamily="50" charset="-128"/>
              </a:rPr>
              <a:t>、</a:t>
            </a:r>
            <a:r>
              <a:rPr lang="ja-JP" altLang="en-US" sz="1800" b="1" u="sng" dirty="0">
                <a:solidFill>
                  <a:prstClr val="black"/>
                </a:solidFill>
                <a:latin typeface="Meiryo UI" panose="020B0604030504040204" pitchFamily="50" charset="-128"/>
                <a:ea typeface="Meiryo UI" panose="020B0604030504040204" pitchFamily="50" charset="-128"/>
              </a:rPr>
              <a:t>運転者が危険を感じたとき</a:t>
            </a:r>
            <a:r>
              <a:rPr lang="ja-JP" altLang="en-US" sz="1800" dirty="0">
                <a:solidFill>
                  <a:prstClr val="black"/>
                </a:solidFill>
                <a:latin typeface="Meiryo UI" panose="020B0604030504040204" pitchFamily="50" charset="-128"/>
                <a:ea typeface="Meiryo UI" panose="020B0604030504040204" pitchFamily="50" charset="-128"/>
              </a:rPr>
              <a:t>、直ちに</a:t>
            </a:r>
            <a:r>
              <a:rPr lang="ja-JP" altLang="en-US" sz="1800" b="1" u="sng" dirty="0">
                <a:solidFill>
                  <a:prstClr val="black"/>
                </a:solidFill>
                <a:latin typeface="Meiryo UI" panose="020B0604030504040204" pitchFamily="50" charset="-128"/>
                <a:ea typeface="Meiryo UI" panose="020B0604030504040204" pitchFamily="50" charset="-128"/>
              </a:rPr>
              <a:t>作動を停止させる</a:t>
            </a:r>
            <a:r>
              <a:rPr lang="ja-JP" altLang="en-US" sz="1800" dirty="0">
                <a:solidFill>
                  <a:prstClr val="black"/>
                </a:solidFill>
                <a:latin typeface="Meiryo UI" panose="020B0604030504040204" pitchFamily="50" charset="-128"/>
                <a:ea typeface="Meiryo UI" panose="020B0604030504040204" pitchFamily="50" charset="-128"/>
              </a:rPr>
              <a:t>ものである</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1570254" y="1792241"/>
            <a:ext cx="3363125" cy="2024148"/>
          </a:xfrm>
          <a:prstGeom prst="rect">
            <a:avLst/>
          </a:prstGeom>
          <a:noFill/>
          <a:ln>
            <a:solidFill>
              <a:schemeClr val="tx1"/>
            </a:solidFill>
          </a:ln>
        </p:spPr>
      </p:pic>
    </p:spTree>
    <p:extLst>
      <p:ext uri="{BB962C8B-B14F-4D97-AF65-F5344CB8AC3E}">
        <p14:creationId xmlns:p14="http://schemas.microsoft.com/office/powerpoint/2010/main" val="557096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の安全装置（４）　非常用降下装置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テキスト３９ページ</a:t>
            </a:r>
            <a:r>
              <a:rPr lang="en-US" altLang="ja-JP" sz="1200" dirty="0" smtClean="0">
                <a:solidFill>
                  <a:prstClr val="black"/>
                </a:solidFill>
              </a:rPr>
              <a:t>/</a:t>
            </a:r>
            <a:r>
              <a:rPr lang="ja-JP" altLang="en-US" sz="1200" dirty="0" smtClean="0">
                <a:solidFill>
                  <a:prstClr val="black"/>
                </a:solidFill>
              </a:rPr>
              <a:t>補助テキスト２７ページ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1956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smtClean="0">
                <a:solidFill>
                  <a:prstClr val="black"/>
                </a:solidFill>
                <a:latin typeface="Meiryo UI" panose="020B0604030504040204" pitchFamily="50" charset="-128"/>
                <a:ea typeface="Meiryo UI" panose="020B0604030504040204" pitchFamily="50" charset="-128"/>
              </a:rPr>
              <a:t>　非常用</a:t>
            </a:r>
            <a:r>
              <a:rPr lang="ja-JP" altLang="en-US" sz="1800" dirty="0">
                <a:solidFill>
                  <a:prstClr val="black"/>
                </a:solidFill>
                <a:latin typeface="Meiryo UI" panose="020B0604030504040204" pitchFamily="50" charset="-128"/>
                <a:ea typeface="Meiryo UI" panose="020B0604030504040204" pitchFamily="50" charset="-128"/>
              </a:rPr>
              <a:t>降下装置は、機械の停止など</a:t>
            </a:r>
            <a:r>
              <a:rPr lang="ja-JP" altLang="en-US" sz="1800" b="1" u="sng" dirty="0">
                <a:solidFill>
                  <a:prstClr val="black"/>
                </a:solidFill>
                <a:latin typeface="Meiryo UI" panose="020B0604030504040204" pitchFamily="50" charset="-128"/>
                <a:ea typeface="Meiryo UI" panose="020B0604030504040204" pitchFamily="50" charset="-128"/>
              </a:rPr>
              <a:t>不測の事態が発生した場合</a:t>
            </a:r>
            <a:r>
              <a:rPr lang="ja-JP" altLang="en-US" sz="1800" dirty="0">
                <a:solidFill>
                  <a:prstClr val="black"/>
                </a:solidFill>
                <a:latin typeface="Meiryo UI" panose="020B0604030504040204" pitchFamily="50" charset="-128"/>
                <a:ea typeface="Meiryo UI" panose="020B0604030504040204" pitchFamily="50" charset="-128"/>
              </a:rPr>
              <a:t>に、</a:t>
            </a:r>
            <a:r>
              <a:rPr lang="ja-JP" altLang="en-US" sz="1800" b="1" u="sng" dirty="0">
                <a:solidFill>
                  <a:prstClr val="black"/>
                </a:solidFill>
                <a:latin typeface="Meiryo UI" panose="020B0604030504040204" pitchFamily="50" charset="-128"/>
                <a:ea typeface="Meiryo UI" panose="020B0604030504040204" pitchFamily="50" charset="-128"/>
              </a:rPr>
              <a:t>作業床上の作業者が地上に降りる</a:t>
            </a:r>
            <a:r>
              <a:rPr lang="ja-JP" altLang="en-US" sz="1800" dirty="0">
                <a:solidFill>
                  <a:prstClr val="black"/>
                </a:solidFill>
                <a:latin typeface="Meiryo UI" panose="020B0604030504040204" pitchFamily="50" charset="-128"/>
                <a:ea typeface="Meiryo UI" panose="020B0604030504040204" pitchFamily="50" charset="-128"/>
              </a:rPr>
              <a:t>ことができる装置又は器具である</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solidFill>
                  <a:schemeClr val="accent1">
                    <a:lumMod val="75000"/>
                  </a:schemeClr>
                </a:solidFill>
                <a:latin typeface="Meiryo UI" panose="020B0604030504040204" pitchFamily="50" charset="-128"/>
                <a:ea typeface="Meiryo UI" panose="020B0604030504040204" pitchFamily="50" charset="-128"/>
              </a:rPr>
              <a:t>※</a:t>
            </a:r>
            <a:r>
              <a:rPr lang="ja-JP" altLang="en-US" sz="1600" dirty="0">
                <a:solidFill>
                  <a:schemeClr val="accent1">
                    <a:lumMod val="75000"/>
                  </a:schemeClr>
                </a:solidFill>
                <a:latin typeface="Meiryo UI" panose="020B0604030504040204" pitchFamily="50" charset="-128"/>
                <a:ea typeface="Meiryo UI" panose="020B0604030504040204" pitchFamily="50" charset="-128"/>
              </a:rPr>
              <a:t>装置として、一般にエンジン式高所作業車は、バッテリを電源とした非常用ポンプ</a:t>
            </a:r>
            <a:r>
              <a:rPr lang="ja-JP" altLang="en-US" sz="1600" dirty="0" smtClean="0">
                <a:solidFill>
                  <a:schemeClr val="accent1">
                    <a:lumMod val="75000"/>
                  </a:schemeClr>
                </a:solidFill>
                <a:latin typeface="Meiryo UI" panose="020B0604030504040204" pitchFamily="50" charset="-128"/>
                <a:ea typeface="Meiryo UI" panose="020B0604030504040204" pitchFamily="50" charset="-128"/>
              </a:rPr>
              <a:t>を装備して</a:t>
            </a:r>
            <a:endParaRPr lang="en-US" altLang="ja-JP" sz="1600" dirty="0" smtClean="0">
              <a:solidFill>
                <a:schemeClr val="accent1">
                  <a:lumMod val="75000"/>
                </a:schemeClr>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schemeClr val="accent1">
                    <a:lumMod val="75000"/>
                  </a:schemeClr>
                </a:solidFill>
                <a:latin typeface="Meiryo UI" panose="020B0604030504040204" pitchFamily="50" charset="-128"/>
                <a:ea typeface="Meiryo UI" panose="020B0604030504040204" pitchFamily="50" charset="-128"/>
              </a:rPr>
              <a:t>　</a:t>
            </a:r>
            <a:r>
              <a:rPr lang="ja-JP" altLang="en-US" sz="1600" dirty="0" smtClean="0">
                <a:solidFill>
                  <a:schemeClr val="accent1">
                    <a:lumMod val="75000"/>
                  </a:schemeClr>
                </a:solidFill>
                <a:latin typeface="Meiryo UI" panose="020B0604030504040204" pitchFamily="50" charset="-128"/>
                <a:ea typeface="Meiryo UI" panose="020B0604030504040204" pitchFamily="50" charset="-128"/>
              </a:rPr>
              <a:t>いる</a:t>
            </a:r>
            <a:r>
              <a:rPr lang="ja-JP" altLang="en-US" sz="1600" dirty="0">
                <a:solidFill>
                  <a:schemeClr val="accent1">
                    <a:lumMod val="75000"/>
                  </a:schemeClr>
                </a:solidFill>
                <a:latin typeface="Meiryo UI" panose="020B0604030504040204" pitchFamily="50" charset="-128"/>
                <a:ea typeface="Meiryo UI" panose="020B0604030504040204" pitchFamily="50" charset="-128"/>
              </a:rPr>
              <a:t>。また、低騒音の原動機を別に搭載したものは非常用ポンプを装備</a:t>
            </a:r>
            <a:r>
              <a:rPr lang="ja-JP" altLang="en-US" sz="1600" dirty="0" smtClean="0">
                <a:solidFill>
                  <a:schemeClr val="accent1">
                    <a:lumMod val="75000"/>
                  </a:schemeClr>
                </a:solidFill>
                <a:latin typeface="Meiryo UI" panose="020B0604030504040204" pitchFamily="50" charset="-128"/>
                <a:ea typeface="Meiryo UI" panose="020B0604030504040204" pitchFamily="50" charset="-128"/>
              </a:rPr>
              <a:t>していない</a:t>
            </a:r>
            <a:r>
              <a:rPr lang="ja-JP" altLang="en-US" sz="1600" dirty="0">
                <a:solidFill>
                  <a:schemeClr val="accent1">
                    <a:lumMod val="75000"/>
                  </a:schemeClr>
                </a:solidFill>
                <a:latin typeface="Meiryo UI" panose="020B0604030504040204" pitchFamily="50" charset="-128"/>
                <a:ea typeface="Meiryo UI" panose="020B0604030504040204" pitchFamily="50" charset="-128"/>
              </a:rPr>
              <a:t>ものもある。</a:t>
            </a:r>
          </a:p>
          <a:p>
            <a:pPr marL="0" indent="0">
              <a:lnSpc>
                <a:spcPct val="110000"/>
              </a:lnSpc>
              <a:spcBef>
                <a:spcPts val="0"/>
              </a:spcBef>
              <a:buNone/>
            </a:pPr>
            <a:r>
              <a:rPr lang="en-US" altLang="ja-JP" sz="1600" dirty="0">
                <a:solidFill>
                  <a:schemeClr val="accent1">
                    <a:lumMod val="75000"/>
                  </a:schemeClr>
                </a:solidFill>
                <a:latin typeface="Meiryo UI" panose="020B0604030504040204" pitchFamily="50" charset="-128"/>
                <a:ea typeface="Meiryo UI" panose="020B0604030504040204" pitchFamily="50" charset="-128"/>
              </a:rPr>
              <a:t>※</a:t>
            </a:r>
            <a:r>
              <a:rPr lang="ja-JP" altLang="en-US" sz="1600" dirty="0">
                <a:solidFill>
                  <a:schemeClr val="accent1">
                    <a:lumMod val="75000"/>
                  </a:schemeClr>
                </a:solidFill>
                <a:latin typeface="Meiryo UI" panose="020B0604030504040204" pitchFamily="50" charset="-128"/>
                <a:ea typeface="Meiryo UI" panose="020B0604030504040204" pitchFamily="50" charset="-128"/>
              </a:rPr>
              <a:t>垂直昇降型高所作業車では、一般に降下用バルブが装備されている。</a:t>
            </a:r>
          </a:p>
          <a:p>
            <a:pPr marL="0" indent="0">
              <a:lnSpc>
                <a:spcPct val="110000"/>
              </a:lnSpc>
              <a:spcBef>
                <a:spcPts val="0"/>
              </a:spcBef>
              <a:buNone/>
            </a:pPr>
            <a:r>
              <a:rPr lang="en-US" altLang="ja-JP" sz="1600" dirty="0">
                <a:solidFill>
                  <a:schemeClr val="accent1">
                    <a:lumMod val="75000"/>
                  </a:schemeClr>
                </a:solidFill>
                <a:latin typeface="Meiryo UI" panose="020B0604030504040204" pitchFamily="50" charset="-128"/>
                <a:ea typeface="Meiryo UI" panose="020B0604030504040204" pitchFamily="50" charset="-128"/>
              </a:rPr>
              <a:t>※</a:t>
            </a:r>
            <a:r>
              <a:rPr lang="ja-JP" altLang="en-US" sz="1600" dirty="0">
                <a:solidFill>
                  <a:schemeClr val="accent1">
                    <a:lumMod val="75000"/>
                  </a:schemeClr>
                </a:solidFill>
                <a:latin typeface="Meiryo UI" panose="020B0604030504040204" pitchFamily="50" charset="-128"/>
                <a:ea typeface="Meiryo UI" panose="020B0604030504040204" pitchFamily="50" charset="-128"/>
              </a:rPr>
              <a:t>器具としては、縄</a:t>
            </a:r>
            <a:r>
              <a:rPr lang="ja-JP" altLang="en-US" sz="1600" dirty="0" err="1">
                <a:solidFill>
                  <a:schemeClr val="accent1">
                    <a:lumMod val="75000"/>
                  </a:schemeClr>
                </a:solidFill>
                <a:latin typeface="Meiryo UI" panose="020B0604030504040204" pitchFamily="50" charset="-128"/>
                <a:ea typeface="Meiryo UI" panose="020B0604030504040204" pitchFamily="50" charset="-128"/>
              </a:rPr>
              <a:t>ばしごや</a:t>
            </a:r>
            <a:r>
              <a:rPr lang="ja-JP" altLang="en-US" sz="1600" dirty="0">
                <a:solidFill>
                  <a:schemeClr val="accent1">
                    <a:lumMod val="75000"/>
                  </a:schemeClr>
                </a:solidFill>
                <a:latin typeface="Meiryo UI" panose="020B0604030504040204" pitchFamily="50" charset="-128"/>
                <a:ea typeface="Meiryo UI" panose="020B0604030504040204" pitchFamily="50" charset="-128"/>
              </a:rPr>
              <a:t>降下用ロープなど使用する場合がある。</a:t>
            </a:r>
          </a:p>
          <a:p>
            <a:pPr marL="0" indent="0">
              <a:lnSpc>
                <a:spcPct val="110000"/>
              </a:lnSpc>
              <a:spcBef>
                <a:spcPts val="0"/>
              </a:spcBef>
              <a:buFont typeface="Arial" panose="020B0604020202020204" pitchFamily="34" charset="0"/>
              <a:buNone/>
            </a:pP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76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の安全装置（５）　走行警報装置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テキスト３９ページ</a:t>
            </a:r>
            <a:r>
              <a:rPr lang="en-US" altLang="ja-JP" sz="1200" dirty="0" smtClean="0">
                <a:solidFill>
                  <a:prstClr val="black"/>
                </a:solidFill>
              </a:rPr>
              <a:t>/</a:t>
            </a:r>
            <a:r>
              <a:rPr lang="ja-JP" altLang="en-US" sz="1200" dirty="0" smtClean="0">
                <a:solidFill>
                  <a:prstClr val="black"/>
                </a:solidFill>
              </a:rPr>
              <a:t>補助テキスト２７ページ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走行</a:t>
            </a:r>
            <a:r>
              <a:rPr lang="ja-JP" altLang="en-US" sz="1800" dirty="0">
                <a:solidFill>
                  <a:prstClr val="black"/>
                </a:solidFill>
                <a:latin typeface="Meiryo UI" panose="020B0604030504040204" pitchFamily="50" charset="-128"/>
                <a:ea typeface="Meiryo UI" panose="020B0604030504040204" pitchFamily="50" charset="-128"/>
              </a:rPr>
              <a:t>警報装置は、走行時において、</a:t>
            </a:r>
            <a:r>
              <a:rPr lang="ja-JP" altLang="en-US" sz="1800" b="1" u="sng" dirty="0">
                <a:solidFill>
                  <a:prstClr val="black"/>
                </a:solidFill>
                <a:latin typeface="Meiryo UI" panose="020B0604030504040204" pitchFamily="50" charset="-128"/>
                <a:ea typeface="Meiryo UI" panose="020B0604030504040204" pitchFamily="50" charset="-128"/>
              </a:rPr>
              <a:t>自動的に警報（ブザー）を発する装置</a:t>
            </a:r>
            <a:r>
              <a:rPr lang="ja-JP" altLang="en-US" sz="1800" dirty="0">
                <a:solidFill>
                  <a:prstClr val="black"/>
                </a:solidFill>
                <a:latin typeface="Meiryo UI" panose="020B0604030504040204" pitchFamily="50" charset="-128"/>
                <a:ea typeface="Meiryo UI" panose="020B0604030504040204" pitchFamily="50" charset="-128"/>
              </a:rPr>
              <a:t>であり走行操作レバーと連動してスイッチが入るようになっている</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自走式高所作業車に取り付けられている。</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956563" y="2021943"/>
            <a:ext cx="3230873" cy="1816348"/>
          </a:xfrm>
          <a:prstGeom prst="rect">
            <a:avLst/>
          </a:prstGeom>
          <a:noFill/>
          <a:ln>
            <a:solidFill>
              <a:schemeClr val="tx1"/>
            </a:solidFill>
          </a:ln>
        </p:spPr>
      </p:pic>
    </p:spTree>
    <p:extLst>
      <p:ext uri="{BB962C8B-B14F-4D97-AF65-F5344CB8AC3E}">
        <p14:creationId xmlns:p14="http://schemas.microsoft.com/office/powerpoint/2010/main" val="1536563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の安全装置（６）　車体傾斜角規制装置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テキスト３９ページ</a:t>
            </a:r>
            <a:r>
              <a:rPr lang="en-US" altLang="ja-JP" sz="1200" dirty="0" smtClean="0">
                <a:solidFill>
                  <a:prstClr val="black"/>
                </a:solidFill>
              </a:rPr>
              <a:t>/</a:t>
            </a:r>
            <a:r>
              <a:rPr lang="ja-JP" altLang="en-US" sz="1200" dirty="0" smtClean="0">
                <a:solidFill>
                  <a:prstClr val="black"/>
                </a:solidFill>
              </a:rPr>
              <a:t>補助テキスト２８ページ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smtClean="0">
                <a:solidFill>
                  <a:prstClr val="black"/>
                </a:solidFill>
                <a:latin typeface="Meiryo UI" panose="020B0604030504040204" pitchFamily="50" charset="-128"/>
                <a:ea typeface="Meiryo UI" panose="020B0604030504040204" pitchFamily="50" charset="-128"/>
              </a:rPr>
              <a:t>　車体</a:t>
            </a:r>
            <a:r>
              <a:rPr lang="ja-JP" altLang="en-US" sz="1800" dirty="0">
                <a:solidFill>
                  <a:prstClr val="black"/>
                </a:solidFill>
                <a:latin typeface="Meiryo UI" panose="020B0604030504040204" pitchFamily="50" charset="-128"/>
                <a:ea typeface="Meiryo UI" panose="020B0604030504040204" pitchFamily="50" charset="-128"/>
              </a:rPr>
              <a:t>傾斜角規制装置は、</a:t>
            </a:r>
            <a:r>
              <a:rPr lang="ja-JP" altLang="en-US" sz="1800" b="1" u="sng" dirty="0">
                <a:solidFill>
                  <a:prstClr val="black"/>
                </a:solidFill>
                <a:latin typeface="Meiryo UI" panose="020B0604030504040204" pitchFamily="50" charset="-128"/>
                <a:ea typeface="Meiryo UI" panose="020B0604030504040204" pitchFamily="50" charset="-128"/>
              </a:rPr>
              <a:t>車体が傾斜した状態で作業床を上昇</a:t>
            </a:r>
            <a:r>
              <a:rPr lang="ja-JP" altLang="en-US" sz="1800" dirty="0">
                <a:solidFill>
                  <a:prstClr val="black"/>
                </a:solidFill>
                <a:latin typeface="Meiryo UI" panose="020B0604030504040204" pitchFamily="50" charset="-128"/>
                <a:ea typeface="Meiryo UI" panose="020B0604030504040204" pitchFamily="50" charset="-128"/>
              </a:rPr>
              <a:t>させようとしたとき、あるいは</a:t>
            </a:r>
            <a:r>
              <a:rPr lang="ja-JP" altLang="en-US" sz="1800" b="1" u="sng" dirty="0">
                <a:solidFill>
                  <a:prstClr val="black"/>
                </a:solidFill>
                <a:latin typeface="Meiryo UI" panose="020B0604030504040204" pitchFamily="50" charset="-128"/>
                <a:ea typeface="Meiryo UI" panose="020B0604030504040204" pitchFamily="50" charset="-128"/>
              </a:rPr>
              <a:t>走行中に車体傾斜角の許容範囲を超えたとき</a:t>
            </a:r>
            <a:r>
              <a:rPr lang="ja-JP" altLang="en-US" sz="1800" dirty="0">
                <a:solidFill>
                  <a:prstClr val="black"/>
                </a:solidFill>
                <a:latin typeface="Meiryo UI" panose="020B0604030504040204" pitchFamily="50" charset="-128"/>
                <a:ea typeface="Meiryo UI" panose="020B0604030504040204" pitchFamily="50" charset="-128"/>
              </a:rPr>
              <a:t>に</a:t>
            </a:r>
            <a:r>
              <a:rPr lang="ja-JP" altLang="en-US" sz="1800" b="1" u="sng" dirty="0">
                <a:solidFill>
                  <a:prstClr val="black"/>
                </a:solidFill>
                <a:latin typeface="Meiryo UI" panose="020B0604030504040204" pitchFamily="50" charset="-128"/>
                <a:ea typeface="Meiryo UI" panose="020B0604030504040204" pitchFamily="50" charset="-128"/>
              </a:rPr>
              <a:t>警報を発する</a:t>
            </a:r>
            <a:r>
              <a:rPr lang="ja-JP" altLang="en-US" sz="1800" dirty="0">
                <a:solidFill>
                  <a:prstClr val="black"/>
                </a:solidFill>
                <a:latin typeface="Meiryo UI" panose="020B0604030504040204" pitchFamily="50" charset="-128"/>
                <a:ea typeface="Meiryo UI" panose="020B0604030504040204" pitchFamily="50" charset="-128"/>
              </a:rPr>
              <a:t>ものと、</a:t>
            </a:r>
            <a:r>
              <a:rPr lang="ja-JP" altLang="en-US" sz="1800" b="1" u="sng" dirty="0">
                <a:solidFill>
                  <a:prstClr val="black"/>
                </a:solidFill>
                <a:latin typeface="Meiryo UI" panose="020B0604030504040204" pitchFamily="50" charset="-128"/>
                <a:ea typeface="Meiryo UI" panose="020B0604030504040204" pitchFamily="50" charset="-128"/>
              </a:rPr>
              <a:t>作業床の上昇を自動的に停止させる</a:t>
            </a:r>
            <a:r>
              <a:rPr lang="ja-JP" altLang="en-US" sz="1800" dirty="0">
                <a:solidFill>
                  <a:prstClr val="black"/>
                </a:solidFill>
                <a:latin typeface="Meiryo UI" panose="020B0604030504040204" pitchFamily="50" charset="-128"/>
                <a:ea typeface="Meiryo UI" panose="020B0604030504040204" pitchFamily="50" charset="-128"/>
              </a:rPr>
              <a:t>ものとがある</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804176" y="2016330"/>
            <a:ext cx="5535648" cy="2322777"/>
          </a:xfrm>
          <a:prstGeom prst="rect">
            <a:avLst/>
          </a:prstGeom>
          <a:ln>
            <a:solidFill>
              <a:schemeClr val="tx1"/>
            </a:solidFill>
          </a:ln>
        </p:spPr>
      </p:pic>
    </p:spTree>
    <p:extLst>
      <p:ext uri="{BB962C8B-B14F-4D97-AF65-F5344CB8AC3E}">
        <p14:creationId xmlns:p14="http://schemas.microsoft.com/office/powerpoint/2010/main" val="4250120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の安全装置（７）　安全弁、逆止弁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テキスト４０ページ</a:t>
            </a:r>
            <a:r>
              <a:rPr lang="en-US" altLang="ja-JP" sz="1200" dirty="0" smtClean="0">
                <a:solidFill>
                  <a:prstClr val="black"/>
                </a:solidFill>
              </a:rPr>
              <a:t>/</a:t>
            </a:r>
            <a:r>
              <a:rPr lang="ja-JP" altLang="en-US" sz="1200" dirty="0" smtClean="0">
                <a:solidFill>
                  <a:prstClr val="black"/>
                </a:solidFill>
              </a:rPr>
              <a:t>補助テキスト２８ページ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作動中</a:t>
            </a:r>
            <a:r>
              <a:rPr lang="ja-JP" altLang="en-US" sz="1600" dirty="0">
                <a:solidFill>
                  <a:prstClr val="black"/>
                </a:solidFill>
                <a:latin typeface="Meiryo UI" panose="020B0604030504040204" pitchFamily="50" charset="-128"/>
                <a:ea typeface="Meiryo UI" panose="020B0604030504040204" pitchFamily="50" charset="-128"/>
              </a:rPr>
              <a:t>に</a:t>
            </a:r>
            <a:r>
              <a:rPr lang="ja-JP" altLang="en-US" sz="1600" b="1" u="sng" dirty="0">
                <a:solidFill>
                  <a:prstClr val="black"/>
                </a:solidFill>
                <a:latin typeface="Meiryo UI" panose="020B0604030504040204" pitchFamily="50" charset="-128"/>
                <a:ea typeface="Meiryo UI" panose="020B0604030504040204" pitchFamily="50" charset="-128"/>
              </a:rPr>
              <a:t>オーバーロード（過荷重）</a:t>
            </a:r>
            <a:r>
              <a:rPr lang="ja-JP" altLang="en-US" sz="1600" dirty="0">
                <a:solidFill>
                  <a:prstClr val="black"/>
                </a:solidFill>
                <a:latin typeface="Meiryo UI" panose="020B0604030504040204" pitchFamily="50" charset="-128"/>
                <a:ea typeface="Meiryo UI" panose="020B0604030504040204" pitchFamily="50" charset="-128"/>
              </a:rPr>
              <a:t>又は</a:t>
            </a:r>
            <a:r>
              <a:rPr lang="ja-JP" altLang="en-US" sz="1600" b="1" u="sng" dirty="0">
                <a:solidFill>
                  <a:prstClr val="black"/>
                </a:solidFill>
                <a:latin typeface="Meiryo UI" panose="020B0604030504040204" pitchFamily="50" charset="-128"/>
                <a:ea typeface="Meiryo UI" panose="020B0604030504040204" pitchFamily="50" charset="-128"/>
              </a:rPr>
              <a:t>衝撃荷重</a:t>
            </a:r>
            <a:r>
              <a:rPr lang="ja-JP" altLang="en-US" sz="1600" dirty="0">
                <a:solidFill>
                  <a:prstClr val="black"/>
                </a:solidFill>
                <a:latin typeface="Meiryo UI" panose="020B0604030504040204" pitchFamily="50" charset="-128"/>
                <a:ea typeface="Meiryo UI" panose="020B0604030504040204" pitchFamily="50" charset="-128"/>
              </a:rPr>
              <a:t>が</a:t>
            </a:r>
            <a:r>
              <a:rPr lang="ja-JP" altLang="en-US" sz="1600" b="1" u="sng" dirty="0">
                <a:solidFill>
                  <a:prstClr val="black"/>
                </a:solidFill>
                <a:latin typeface="Meiryo UI" panose="020B0604030504040204" pitchFamily="50" charset="-128"/>
                <a:ea typeface="Meiryo UI" panose="020B0604030504040204" pitchFamily="50" charset="-128"/>
              </a:rPr>
              <a:t>かかった</a:t>
            </a:r>
            <a:r>
              <a:rPr lang="ja-JP" altLang="en-US" sz="1600" dirty="0">
                <a:solidFill>
                  <a:prstClr val="black"/>
                </a:solidFill>
                <a:latin typeface="Meiryo UI" panose="020B0604030504040204" pitchFamily="50" charset="-128"/>
                <a:ea typeface="Meiryo UI" panose="020B0604030504040204" pitchFamily="50" charset="-128"/>
              </a:rPr>
              <a:t>とき</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油圧</a:t>
            </a:r>
            <a:r>
              <a:rPr lang="ja-JP" altLang="en-US" sz="1600" dirty="0">
                <a:solidFill>
                  <a:prstClr val="black"/>
                </a:solidFill>
                <a:latin typeface="Meiryo UI" panose="020B0604030504040204" pitchFamily="50" charset="-128"/>
                <a:ea typeface="Meiryo UI" panose="020B0604030504040204" pitchFamily="50" charset="-128"/>
              </a:rPr>
              <a:t>回路に</a:t>
            </a:r>
            <a:r>
              <a:rPr lang="ja-JP" altLang="en-US" sz="1600" b="1" u="sng" dirty="0">
                <a:solidFill>
                  <a:prstClr val="black"/>
                </a:solidFill>
                <a:latin typeface="Meiryo UI" panose="020B0604030504040204" pitchFamily="50" charset="-128"/>
                <a:ea typeface="Meiryo UI" panose="020B0604030504040204" pitchFamily="50" charset="-128"/>
              </a:rPr>
              <a:t>異常に高い圧力</a:t>
            </a:r>
            <a:r>
              <a:rPr lang="ja-JP" altLang="en-US" sz="1600" dirty="0">
                <a:solidFill>
                  <a:prstClr val="black"/>
                </a:solidFill>
                <a:latin typeface="Meiryo UI" panose="020B0604030504040204" pitchFamily="50" charset="-128"/>
                <a:ea typeface="Meiryo UI" panose="020B0604030504040204" pitchFamily="50" charset="-128"/>
              </a:rPr>
              <a:t>が発生し</a:t>
            </a:r>
            <a:r>
              <a:rPr lang="ja-JP" altLang="en-US" sz="1600" b="1" u="sng" dirty="0">
                <a:solidFill>
                  <a:prstClr val="black"/>
                </a:solidFill>
                <a:latin typeface="Meiryo UI" panose="020B0604030504040204" pitchFamily="50" charset="-128"/>
                <a:ea typeface="Meiryo UI" panose="020B0604030504040204" pitchFamily="50" charset="-128"/>
              </a:rPr>
              <a:t>機械を破損</a:t>
            </a:r>
            <a:r>
              <a:rPr lang="ja-JP" altLang="en-US" sz="1600" dirty="0">
                <a:solidFill>
                  <a:prstClr val="black"/>
                </a:solidFill>
                <a:latin typeface="Meiryo UI" panose="020B0604030504040204" pitchFamily="50" charset="-128"/>
                <a:ea typeface="Meiryo UI" panose="020B0604030504040204" pitchFamily="50" charset="-128"/>
              </a:rPr>
              <a:t>させるおそれがある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これ</a:t>
            </a:r>
            <a:r>
              <a:rPr lang="ja-JP" altLang="en-US" sz="1600" dirty="0">
                <a:solidFill>
                  <a:prstClr val="black"/>
                </a:solidFill>
                <a:latin typeface="Meiryo UI" panose="020B0604030504040204" pitchFamily="50" charset="-128"/>
                <a:ea typeface="Meiryo UI" panose="020B0604030504040204" pitchFamily="50" charset="-128"/>
              </a:rPr>
              <a:t>を防止するため高所作業車の</a:t>
            </a:r>
            <a:r>
              <a:rPr lang="ja-JP" altLang="en-US" sz="1600" b="1" u="sng" dirty="0">
                <a:solidFill>
                  <a:prstClr val="black"/>
                </a:solidFill>
                <a:latin typeface="Meiryo UI" panose="020B0604030504040204" pitchFamily="50" charset="-128"/>
                <a:ea typeface="Meiryo UI" panose="020B0604030504040204" pitchFamily="50" charset="-128"/>
              </a:rPr>
              <a:t>油圧装置</a:t>
            </a:r>
            <a:r>
              <a:rPr lang="ja-JP" altLang="en-US" sz="1600" dirty="0">
                <a:solidFill>
                  <a:prstClr val="black"/>
                </a:solidFill>
                <a:latin typeface="Meiryo UI" panose="020B0604030504040204" pitchFamily="50" charset="-128"/>
                <a:ea typeface="Meiryo UI" panose="020B0604030504040204" pitchFamily="50" charset="-128"/>
              </a:rPr>
              <a:t>には、</a:t>
            </a:r>
            <a:r>
              <a:rPr lang="ja-JP" altLang="en-US" sz="1600" b="1" u="sng" dirty="0">
                <a:solidFill>
                  <a:prstClr val="black"/>
                </a:solidFill>
                <a:latin typeface="Meiryo UI" panose="020B0604030504040204" pitchFamily="50" charset="-128"/>
                <a:ea typeface="Meiryo UI" panose="020B0604030504040204" pitchFamily="50" charset="-128"/>
              </a:rPr>
              <a:t>安全弁が装備</a:t>
            </a:r>
            <a:r>
              <a:rPr lang="ja-JP" altLang="en-US" sz="1600" dirty="0">
                <a:solidFill>
                  <a:prstClr val="black"/>
                </a:solidFill>
                <a:latin typeface="Meiryo UI" panose="020B0604030504040204" pitchFamily="50" charset="-128"/>
                <a:ea typeface="Meiryo UI" panose="020B0604030504040204" pitchFamily="50" charset="-128"/>
              </a:rPr>
              <a:t>され</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b="1" u="sng" dirty="0" smtClean="0">
                <a:solidFill>
                  <a:prstClr val="black"/>
                </a:solidFill>
                <a:latin typeface="Meiryo UI" panose="020B0604030504040204" pitchFamily="50" charset="-128"/>
                <a:ea typeface="Meiryo UI" panose="020B0604030504040204" pitchFamily="50" charset="-128"/>
              </a:rPr>
              <a:t>高所作業車</a:t>
            </a:r>
            <a:r>
              <a:rPr lang="ja-JP" altLang="en-US" sz="1600" dirty="0" smtClean="0">
                <a:solidFill>
                  <a:prstClr val="black"/>
                </a:solidFill>
                <a:latin typeface="Meiryo UI" panose="020B0604030504040204" pitchFamily="50" charset="-128"/>
                <a:ea typeface="Meiryo UI" panose="020B0604030504040204" pitchFamily="50" charset="-128"/>
              </a:rPr>
              <a:t>ごとに</a:t>
            </a:r>
            <a:r>
              <a:rPr lang="ja-JP" altLang="en-US" sz="1600" b="1" u="sng" dirty="0">
                <a:solidFill>
                  <a:prstClr val="black"/>
                </a:solidFill>
                <a:latin typeface="Meiryo UI" panose="020B0604030504040204" pitchFamily="50" charset="-128"/>
                <a:ea typeface="Meiryo UI" panose="020B0604030504040204" pitchFamily="50" charset="-128"/>
              </a:rPr>
              <a:t>使用する圧力</a:t>
            </a:r>
            <a:r>
              <a:rPr lang="ja-JP" altLang="en-US" sz="1600" dirty="0">
                <a:solidFill>
                  <a:prstClr val="black"/>
                </a:solidFill>
                <a:latin typeface="Meiryo UI" panose="020B0604030504040204" pitchFamily="50" charset="-128"/>
                <a:ea typeface="Meiryo UI" panose="020B0604030504040204" pitchFamily="50" charset="-128"/>
              </a:rPr>
              <a:t>が決まっていて、常に回路内の圧力</a:t>
            </a:r>
            <a:r>
              <a:rPr lang="ja-JP" altLang="en-US" sz="1600" dirty="0" smtClean="0">
                <a:solidFill>
                  <a:prstClr val="black"/>
                </a:solidFill>
                <a:latin typeface="Meiryo UI" panose="020B0604030504040204" pitchFamily="50" charset="-128"/>
                <a:ea typeface="Meiryo UI" panose="020B0604030504040204" pitchFamily="50" charset="-128"/>
              </a:rPr>
              <a:t>が</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b="1" u="sng" dirty="0" smtClean="0">
                <a:solidFill>
                  <a:prstClr val="black"/>
                </a:solidFill>
                <a:latin typeface="Meiryo UI" panose="020B0604030504040204" pitchFamily="50" charset="-128"/>
                <a:ea typeface="Meiryo UI" panose="020B0604030504040204" pitchFamily="50" charset="-128"/>
              </a:rPr>
              <a:t>設定</a:t>
            </a:r>
            <a:r>
              <a:rPr lang="ja-JP" altLang="en-US" sz="1600" b="1" u="sng" dirty="0">
                <a:solidFill>
                  <a:prstClr val="black"/>
                </a:solidFill>
                <a:latin typeface="Meiryo UI" panose="020B0604030504040204" pitchFamily="50" charset="-128"/>
                <a:ea typeface="Meiryo UI" panose="020B0604030504040204" pitchFamily="50" charset="-128"/>
              </a:rPr>
              <a:t>圧力以上にならない</a:t>
            </a:r>
            <a:r>
              <a:rPr lang="ja-JP" altLang="en-US" sz="1600" dirty="0">
                <a:solidFill>
                  <a:prstClr val="black"/>
                </a:solidFill>
                <a:latin typeface="Meiryo UI" panose="020B0604030504040204" pitchFamily="50" charset="-128"/>
                <a:ea typeface="Meiryo UI" panose="020B0604030504040204" pitchFamily="50" charset="-128"/>
              </a:rPr>
              <a:t>ようになっている。</a:t>
            </a: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また</a:t>
            </a:r>
            <a:r>
              <a:rPr lang="ja-JP" altLang="en-US" sz="1600" dirty="0">
                <a:solidFill>
                  <a:prstClr val="black"/>
                </a:solidFill>
                <a:latin typeface="Meiryo UI" panose="020B0604030504040204" pitchFamily="50" charset="-128"/>
                <a:ea typeface="Meiryo UI" panose="020B0604030504040204" pitchFamily="50" charset="-128"/>
              </a:rPr>
              <a:t>、配管及びホースの破損やこれらの連結部分が外れたりすると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シリンダ内</a:t>
            </a:r>
            <a:r>
              <a:rPr lang="ja-JP" altLang="en-US" sz="1600" dirty="0">
                <a:solidFill>
                  <a:prstClr val="black"/>
                </a:solidFill>
                <a:latin typeface="Meiryo UI" panose="020B0604030504040204" pitchFamily="50" charset="-128"/>
                <a:ea typeface="Meiryo UI" panose="020B0604030504040204" pitchFamily="50" charset="-128"/>
              </a:rPr>
              <a:t>の圧力が異常低下し、作業床等が急激に降下する。これ</a:t>
            </a:r>
            <a:r>
              <a:rPr lang="ja-JP" altLang="en-US" sz="1600" dirty="0" smtClean="0">
                <a:solidFill>
                  <a:prstClr val="black"/>
                </a:solidFill>
                <a:latin typeface="Meiryo UI" panose="020B0604030504040204" pitchFamily="50" charset="-128"/>
                <a:ea typeface="Meiryo UI" panose="020B0604030504040204" pitchFamily="50" charset="-128"/>
              </a:rPr>
              <a:t>を</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防止</a:t>
            </a:r>
            <a:r>
              <a:rPr lang="ja-JP" altLang="en-US" sz="1600" dirty="0">
                <a:solidFill>
                  <a:prstClr val="black"/>
                </a:solidFill>
                <a:latin typeface="Meiryo UI" panose="020B0604030504040204" pitchFamily="50" charset="-128"/>
                <a:ea typeface="Meiryo UI" panose="020B0604030504040204" pitchFamily="50" charset="-128"/>
              </a:rPr>
              <a:t>するため、ジャッキ用、起伏用、伸縮用、平衡取り用、屈折用</a:t>
            </a:r>
            <a:r>
              <a:rPr lang="ja-JP" altLang="en-US" sz="1600" dirty="0" smtClean="0">
                <a:solidFill>
                  <a:prstClr val="black"/>
                </a:solidFill>
                <a:latin typeface="Meiryo UI" panose="020B0604030504040204" pitchFamily="50" charset="-128"/>
                <a:ea typeface="Meiryo UI" panose="020B0604030504040204" pitchFamily="50" charset="-128"/>
              </a:rPr>
              <a:t>及び</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垂直</a:t>
            </a:r>
            <a:r>
              <a:rPr lang="ja-JP" altLang="en-US" sz="1600" dirty="0">
                <a:solidFill>
                  <a:prstClr val="black"/>
                </a:solidFill>
                <a:latin typeface="Meiryo UI" panose="020B0604030504040204" pitchFamily="50" charset="-128"/>
                <a:ea typeface="Meiryo UI" panose="020B0604030504040204" pitchFamily="50" charset="-128"/>
              </a:rPr>
              <a:t>昇降用の各シリンダに逆止弁が設けられている。特にジャッキ用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伸縮用</a:t>
            </a:r>
            <a:r>
              <a:rPr lang="ja-JP" altLang="en-US" sz="1600" dirty="0">
                <a:solidFill>
                  <a:prstClr val="black"/>
                </a:solidFill>
                <a:latin typeface="Meiryo UI" panose="020B0604030504040204" pitchFamily="50" charset="-128"/>
                <a:ea typeface="Meiryo UI" panose="020B0604030504040204" pitchFamily="50" charset="-128"/>
              </a:rPr>
              <a:t>及び屈折ブーム型の起伏用は、シリンダを伸ばす方向への外力がかかるためダブルの逆止弁となっている。</a:t>
            </a:r>
          </a:p>
          <a:p>
            <a:pPr marL="0" indent="0">
              <a:lnSpc>
                <a:spcPct val="110000"/>
              </a:lnSpc>
              <a:spcBef>
                <a:spcPts val="0"/>
              </a:spcBef>
              <a:buFont typeface="Arial" panose="020B0604020202020204" pitchFamily="34" charset="0"/>
              <a:buNone/>
            </a:pP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558290" y="1104052"/>
            <a:ext cx="1957060" cy="2073667"/>
          </a:xfrm>
          <a:prstGeom prst="rect">
            <a:avLst/>
          </a:prstGeom>
          <a:noFill/>
          <a:ln>
            <a:solidFill>
              <a:schemeClr val="tx1"/>
            </a:solidFill>
          </a:ln>
        </p:spPr>
      </p:pic>
    </p:spTree>
    <p:extLst>
      <p:ext uri="{BB962C8B-B14F-4D97-AF65-F5344CB8AC3E}">
        <p14:creationId xmlns:p14="http://schemas.microsoft.com/office/powerpoint/2010/main" val="889503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28522"/>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の安全装置（８）</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アウトリガーインターロック装置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テキスト４０ページ</a:t>
            </a:r>
            <a:r>
              <a:rPr lang="en-US" altLang="ja-JP" sz="1200" dirty="0" smtClean="0">
                <a:solidFill>
                  <a:prstClr val="black"/>
                </a:solidFill>
              </a:rPr>
              <a:t>/</a:t>
            </a:r>
            <a:r>
              <a:rPr lang="ja-JP" altLang="en-US" sz="1200" dirty="0" smtClean="0">
                <a:solidFill>
                  <a:prstClr val="black"/>
                </a:solidFill>
              </a:rPr>
              <a:t>補助テキスト２９ページ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11" name="コンテンツ プレースホルダー 4"/>
          <p:cNvSpPr txBox="1">
            <a:spLocks/>
          </p:cNvSpPr>
          <p:nvPr/>
        </p:nvSpPr>
        <p:spPr>
          <a:xfrm>
            <a:off x="628650" y="1356480"/>
            <a:ext cx="7886700" cy="1030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アウトリガーインターロック</a:t>
            </a:r>
            <a:r>
              <a:rPr lang="ja-JP" altLang="en-US" sz="1800" dirty="0">
                <a:solidFill>
                  <a:prstClr val="black"/>
                </a:solidFill>
                <a:latin typeface="Meiryo UI" panose="020B0604030504040204" pitchFamily="50" charset="-128"/>
                <a:ea typeface="Meiryo UI" panose="020B0604030504040204" pitchFamily="50" charset="-128"/>
              </a:rPr>
              <a:t>装置は、</a:t>
            </a:r>
            <a:r>
              <a:rPr lang="ja-JP" altLang="en-US" sz="1800" b="1" u="sng" dirty="0">
                <a:solidFill>
                  <a:prstClr val="black"/>
                </a:solidFill>
                <a:latin typeface="Meiryo UI" panose="020B0604030504040204" pitchFamily="50" charset="-128"/>
                <a:ea typeface="Meiryo UI" panose="020B0604030504040204" pitchFamily="50" charset="-128"/>
              </a:rPr>
              <a:t>運転者がジャッキセットを忘れてブームを作動することを防止する</a:t>
            </a:r>
            <a:r>
              <a:rPr lang="ja-JP" altLang="en-US" sz="1800" dirty="0">
                <a:solidFill>
                  <a:prstClr val="black"/>
                </a:solidFill>
                <a:latin typeface="Meiryo UI" panose="020B0604030504040204" pitchFamily="50" charset="-128"/>
                <a:ea typeface="Meiryo UI" panose="020B0604030504040204" pitchFamily="50" charset="-128"/>
              </a:rPr>
              <a:t>ため、ジャッキに規定の負荷がかかってないときに、電気的な制御をしてブームの作動を全て停止する装置である。</a:t>
            </a:r>
          </a:p>
        </p:txBody>
      </p:sp>
      <p:pic>
        <p:nvPicPr>
          <p:cNvPr id="2" name="図 1"/>
          <p:cNvPicPr>
            <a:picLocks noChangeAspect="1"/>
          </p:cNvPicPr>
          <p:nvPr/>
        </p:nvPicPr>
        <p:blipFill>
          <a:blip r:embed="rId3"/>
          <a:stretch>
            <a:fillRect/>
          </a:stretch>
        </p:blipFill>
        <p:spPr>
          <a:xfrm>
            <a:off x="2200450" y="2387296"/>
            <a:ext cx="4743099" cy="2225233"/>
          </a:xfrm>
          <a:prstGeom prst="rect">
            <a:avLst/>
          </a:prstGeom>
          <a:ln>
            <a:solidFill>
              <a:schemeClr val="tx1"/>
            </a:solidFill>
          </a:ln>
        </p:spPr>
      </p:pic>
    </p:spTree>
    <p:extLst>
      <p:ext uri="{BB962C8B-B14F-4D97-AF65-F5344CB8AC3E}">
        <p14:creationId xmlns:p14="http://schemas.microsoft.com/office/powerpoint/2010/main" val="632541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の安全装置（９）　車体の前後方向の表示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a:t>
            </a:r>
            <a:r>
              <a:rPr lang="ja-JP" altLang="en-US" sz="1200" dirty="0">
                <a:solidFill>
                  <a:prstClr val="black"/>
                </a:solidFill>
              </a:rPr>
              <a:t>１</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補助テキスト２９ページ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作業</a:t>
            </a:r>
            <a:r>
              <a:rPr lang="ja-JP" altLang="en-US" sz="1800" dirty="0">
                <a:solidFill>
                  <a:prstClr val="black"/>
                </a:solidFill>
                <a:latin typeface="Meiryo UI" panose="020B0604030504040204" pitchFamily="50" charset="-128"/>
                <a:ea typeface="Meiryo UI" panose="020B0604030504040204" pitchFamily="50" charset="-128"/>
              </a:rPr>
              <a:t>床において走行操作ができ、作業床が旋回台とともに旋回する高所作業車には、</a:t>
            </a:r>
            <a:r>
              <a:rPr lang="ja-JP" altLang="en-US" sz="1800" b="1" u="sng" dirty="0">
                <a:solidFill>
                  <a:prstClr val="black"/>
                </a:solidFill>
                <a:latin typeface="Meiryo UI" panose="020B0604030504040204" pitchFamily="50" charset="-128"/>
                <a:ea typeface="Meiryo UI" panose="020B0604030504040204" pitchFamily="50" charset="-128"/>
              </a:rPr>
              <a:t>車体の前後方向（進行方向）を作業床から確認することができる表示</a:t>
            </a:r>
            <a:r>
              <a:rPr lang="ja-JP" altLang="en-US" sz="1800" dirty="0">
                <a:solidFill>
                  <a:prstClr val="black"/>
                </a:solidFill>
                <a:latin typeface="Meiryo UI" panose="020B0604030504040204" pitchFamily="50" charset="-128"/>
                <a:ea typeface="Meiryo UI" panose="020B0604030504040204" pitchFamily="50" charset="-128"/>
              </a:rPr>
              <a:t>がなされている</a:t>
            </a:r>
            <a:r>
              <a:rPr lang="ja-JP" altLang="en-US" sz="18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自走式で旋回可能な高所作業車に取り付けられている。</a:t>
            </a:r>
          </a:p>
        </p:txBody>
      </p:sp>
      <p:pic>
        <p:nvPicPr>
          <p:cNvPr id="2" name="図 1"/>
          <p:cNvPicPr>
            <a:picLocks noChangeAspect="1"/>
          </p:cNvPicPr>
          <p:nvPr/>
        </p:nvPicPr>
        <p:blipFill>
          <a:blip r:embed="rId3"/>
          <a:stretch>
            <a:fillRect/>
          </a:stretch>
        </p:blipFill>
        <p:spPr>
          <a:xfrm>
            <a:off x="3133219" y="1920499"/>
            <a:ext cx="2877561" cy="2371550"/>
          </a:xfrm>
          <a:prstGeom prst="rect">
            <a:avLst/>
          </a:prstGeom>
          <a:ln>
            <a:solidFill>
              <a:schemeClr val="tx1"/>
            </a:solidFill>
          </a:ln>
        </p:spPr>
      </p:pic>
    </p:spTree>
    <p:extLst>
      <p:ext uri="{BB962C8B-B14F-4D97-AF65-F5344CB8AC3E}">
        <p14:creationId xmlns:p14="http://schemas.microsoft.com/office/powerpoint/2010/main" val="383944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高所作業車の定義</a:t>
            </a:r>
            <a:endParaRPr kumimoji="1" lang="ja-JP" altLang="en-US" sz="2400" b="1"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7886700" cy="2447338"/>
          </a:xfrm>
          <a:ln w="6350">
            <a:noFill/>
          </a:ln>
        </p:spPr>
        <p:txBody>
          <a:bodyPr>
            <a:noAutofit/>
          </a:bodyPr>
          <a:lstStyle/>
          <a:p>
            <a:pPr marL="0" indent="0">
              <a:lnSpc>
                <a:spcPct val="110000"/>
              </a:lnSpc>
              <a:spcBef>
                <a:spcPts val="0"/>
              </a:spcBef>
              <a:buNone/>
            </a:pP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高所作業車」とは、</a:t>
            </a:r>
            <a:r>
              <a:rPr lang="ja-JP" altLang="en-US" sz="2000" b="1" u="sng" dirty="0">
                <a:latin typeface="Meiryo UI" panose="020B0604030504040204" pitchFamily="50" charset="-128"/>
                <a:ea typeface="Meiryo UI" panose="020B0604030504040204" pitchFamily="50" charset="-128"/>
              </a:rPr>
              <a:t>高所における工事、点検、補修等</a:t>
            </a:r>
            <a:r>
              <a:rPr lang="ja-JP" altLang="en-US" sz="2000" dirty="0">
                <a:latin typeface="Meiryo UI" panose="020B0604030504040204" pitchFamily="50" charset="-128"/>
                <a:ea typeface="Meiryo UI" panose="020B0604030504040204" pitchFamily="50" charset="-128"/>
              </a:rPr>
              <a:t>の</a:t>
            </a:r>
            <a:r>
              <a:rPr lang="ja-JP" altLang="en-US" sz="2000" b="1" u="sng" dirty="0">
                <a:latin typeface="Meiryo UI" panose="020B0604030504040204" pitchFamily="50" charset="-128"/>
                <a:ea typeface="Meiryo UI" panose="020B0604030504040204" pitchFamily="50" charset="-128"/>
              </a:rPr>
              <a:t>作業に使用される機械</a:t>
            </a:r>
            <a:r>
              <a:rPr lang="ja-JP" altLang="en-US" sz="2000" dirty="0">
                <a:latin typeface="Meiryo UI" panose="020B0604030504040204" pitchFamily="50" charset="-128"/>
                <a:ea typeface="Meiryo UI" panose="020B0604030504040204" pitchFamily="50" charset="-128"/>
              </a:rPr>
              <a:t>であって</a:t>
            </a:r>
            <a:r>
              <a:rPr lang="ja-JP" altLang="en-US" sz="2000" b="1" u="sng" dirty="0">
                <a:latin typeface="Meiryo UI" panose="020B0604030504040204" pitchFamily="50" charset="-128"/>
                <a:ea typeface="Meiryo UI" panose="020B0604030504040204" pitchFamily="50" charset="-128"/>
              </a:rPr>
              <a:t>作業床</a:t>
            </a:r>
            <a:r>
              <a:rPr lang="ja-JP" altLang="en-US" sz="2000" dirty="0">
                <a:latin typeface="Meiryo UI" panose="020B0604030504040204" pitchFamily="50" charset="-128"/>
                <a:ea typeface="Meiryo UI" panose="020B0604030504040204" pitchFamily="50" charset="-128"/>
              </a:rPr>
              <a:t>及び</a:t>
            </a:r>
            <a:r>
              <a:rPr lang="ja-JP" altLang="en-US" sz="2000" b="1" u="sng" dirty="0">
                <a:latin typeface="Meiryo UI" panose="020B0604030504040204" pitchFamily="50" charset="-128"/>
                <a:ea typeface="Meiryo UI" panose="020B0604030504040204" pitchFamily="50" charset="-128"/>
              </a:rPr>
              <a:t>昇降装置その他の装置</a:t>
            </a:r>
            <a:r>
              <a:rPr lang="ja-JP" altLang="en-US" sz="2000" dirty="0">
                <a:latin typeface="Meiryo UI" panose="020B0604030504040204" pitchFamily="50" charset="-128"/>
                <a:ea typeface="Meiryo UI" panose="020B0604030504040204" pitchFamily="50" charset="-128"/>
              </a:rPr>
              <a:t>により構成され、</a:t>
            </a:r>
            <a:r>
              <a:rPr lang="ja-JP" altLang="en-US" sz="2000" b="1" u="sng" dirty="0">
                <a:latin typeface="Meiryo UI" panose="020B0604030504040204" pitchFamily="50" charset="-128"/>
                <a:ea typeface="Meiryo UI" panose="020B0604030504040204" pitchFamily="50" charset="-128"/>
              </a:rPr>
              <a:t>当該作業床</a:t>
            </a:r>
            <a:r>
              <a:rPr lang="ja-JP" altLang="en-US" sz="2000" dirty="0">
                <a:latin typeface="Meiryo UI" panose="020B0604030504040204" pitchFamily="50" charset="-128"/>
                <a:ea typeface="Meiryo UI" panose="020B0604030504040204" pitchFamily="50" charset="-128"/>
              </a:rPr>
              <a:t>が</a:t>
            </a:r>
            <a:r>
              <a:rPr lang="ja-JP" altLang="en-US" sz="2000" b="1" u="sng" dirty="0">
                <a:latin typeface="Meiryo UI" panose="020B0604030504040204" pitchFamily="50" charset="-128"/>
                <a:ea typeface="Meiryo UI" panose="020B0604030504040204" pitchFamily="50" charset="-128"/>
              </a:rPr>
              <a:t>昇降装置その他の装置</a:t>
            </a:r>
            <a:r>
              <a:rPr lang="ja-JP" altLang="en-US" sz="2000" dirty="0">
                <a:latin typeface="Meiryo UI" panose="020B0604030504040204" pitchFamily="50" charset="-128"/>
                <a:ea typeface="Meiryo UI" panose="020B0604030504040204" pitchFamily="50" charset="-128"/>
              </a:rPr>
              <a:t>により</a:t>
            </a:r>
            <a:r>
              <a:rPr lang="ja-JP" altLang="en-US" sz="2000" b="1" u="sng" dirty="0">
                <a:latin typeface="Meiryo UI" panose="020B0604030504040204" pitchFamily="50" charset="-128"/>
                <a:ea typeface="Meiryo UI" panose="020B0604030504040204" pitchFamily="50" charset="-128"/>
              </a:rPr>
              <a:t>上昇</a:t>
            </a:r>
            <a:r>
              <a:rPr lang="ja-JP" altLang="en-US" sz="2000" dirty="0">
                <a:latin typeface="Meiryo UI" panose="020B0604030504040204" pitchFamily="50" charset="-128"/>
                <a:ea typeface="Meiryo UI" panose="020B0604030504040204" pitchFamily="50" charset="-128"/>
              </a:rPr>
              <a:t>、</a:t>
            </a:r>
            <a:r>
              <a:rPr lang="ja-JP" altLang="en-US" sz="2000" b="1" u="sng" dirty="0">
                <a:latin typeface="Meiryo UI" panose="020B0604030504040204" pitchFamily="50" charset="-128"/>
                <a:ea typeface="Meiryo UI" panose="020B0604030504040204" pitchFamily="50" charset="-128"/>
              </a:rPr>
              <a:t>下降等</a:t>
            </a:r>
            <a:r>
              <a:rPr lang="ja-JP" altLang="en-US" sz="2000" dirty="0">
                <a:latin typeface="Meiryo UI" panose="020B0604030504040204" pitchFamily="50" charset="-128"/>
                <a:ea typeface="Meiryo UI" panose="020B0604030504040204" pitchFamily="50" charset="-128"/>
              </a:rPr>
              <a:t>をする</a:t>
            </a:r>
            <a:r>
              <a:rPr lang="ja-JP" altLang="en-US" sz="2000" b="1" u="sng" dirty="0">
                <a:latin typeface="Meiryo UI" panose="020B0604030504040204" pitchFamily="50" charset="-128"/>
                <a:ea typeface="Meiryo UI" panose="020B0604030504040204" pitchFamily="50" charset="-128"/>
              </a:rPr>
              <a:t>設備を有する機械</a:t>
            </a:r>
            <a:r>
              <a:rPr lang="ja-JP" altLang="en-US" sz="2000" dirty="0">
                <a:latin typeface="Meiryo UI" panose="020B0604030504040204" pitchFamily="50" charset="-128"/>
                <a:ea typeface="Meiryo UI" panose="020B0604030504040204" pitchFamily="50" charset="-128"/>
              </a:rPr>
              <a:t>のうち、</a:t>
            </a:r>
            <a:r>
              <a:rPr lang="ja-JP" altLang="en-US" sz="2000" b="1" u="sng" dirty="0">
                <a:latin typeface="Meiryo UI" panose="020B0604030504040204" pitchFamily="50" charset="-128"/>
                <a:ea typeface="Meiryo UI" panose="020B0604030504040204" pitchFamily="50" charset="-128"/>
              </a:rPr>
              <a:t>動力を用いて</a:t>
            </a:r>
            <a:r>
              <a:rPr lang="ja-JP" altLang="en-US" sz="2000" dirty="0">
                <a:latin typeface="Meiryo UI" panose="020B0604030504040204" pitchFamily="50" charset="-128"/>
                <a:ea typeface="Meiryo UI" panose="020B0604030504040204" pitchFamily="50" charset="-128"/>
              </a:rPr>
              <a:t>、かつ、</a:t>
            </a:r>
            <a:r>
              <a:rPr lang="ja-JP" altLang="en-US" sz="2000" b="1" u="sng" dirty="0">
                <a:latin typeface="Meiryo UI" panose="020B0604030504040204" pitchFamily="50" charset="-128"/>
                <a:ea typeface="Meiryo UI" panose="020B0604030504040204" pitchFamily="50" charset="-128"/>
              </a:rPr>
              <a:t>不特定の場所に自走</a:t>
            </a:r>
            <a:r>
              <a:rPr lang="ja-JP" altLang="en-US" sz="2000" dirty="0">
                <a:latin typeface="Meiryo UI" panose="020B0604030504040204" pitchFamily="50" charset="-128"/>
                <a:ea typeface="Meiryo UI" panose="020B0604030504040204" pitchFamily="50" charset="-128"/>
              </a:rPr>
              <a:t>できるものをいう。</a:t>
            </a:r>
          </a:p>
          <a:p>
            <a:pPr marL="0" indent="0">
              <a:lnSpc>
                <a:spcPct val="110000"/>
              </a:lnSpc>
              <a:spcBef>
                <a:spcPts val="0"/>
              </a:spcBef>
              <a:buNone/>
            </a:pPr>
            <a:r>
              <a:rPr lang="ja-JP" altLang="en-US" sz="2000" dirty="0" smtClean="0">
                <a:latin typeface="Meiryo UI" panose="020B0604030504040204" pitchFamily="50" charset="-128"/>
                <a:ea typeface="Meiryo UI" panose="020B0604030504040204" pitchFamily="50" charset="-128"/>
              </a:rPr>
              <a:t>　なお</a:t>
            </a:r>
            <a:r>
              <a:rPr lang="ja-JP" altLang="en-US" sz="2000" dirty="0">
                <a:latin typeface="Meiryo UI" panose="020B0604030504040204" pitchFamily="50" charset="-128"/>
                <a:ea typeface="Meiryo UI" panose="020B0604030504040204" pitchFamily="50" charset="-128"/>
              </a:rPr>
              <a:t>、消防機関が消防活動に使用する</a:t>
            </a:r>
            <a:r>
              <a:rPr lang="ja-JP" altLang="en-US" sz="2000" dirty="0" smtClean="0">
                <a:latin typeface="Meiryo UI" panose="020B0604030504040204" pitchFamily="50" charset="-128"/>
                <a:ea typeface="Meiryo UI" panose="020B0604030504040204" pitchFamily="50" charset="-128"/>
              </a:rPr>
              <a:t>はしご自動車</a:t>
            </a:r>
            <a:r>
              <a:rPr lang="ja-JP" altLang="en-US" sz="2000" dirty="0">
                <a:latin typeface="Meiryo UI" panose="020B0604030504040204" pitchFamily="50" charset="-128"/>
                <a:ea typeface="Meiryo UI" panose="020B0604030504040204" pitchFamily="50" charset="-128"/>
              </a:rPr>
              <a:t>、屈折</a:t>
            </a:r>
            <a:r>
              <a:rPr lang="ja-JP" altLang="en-US" sz="2000" dirty="0" smtClean="0">
                <a:latin typeface="Meiryo UI" panose="020B0604030504040204" pitchFamily="50" charset="-128"/>
                <a:ea typeface="Meiryo UI" panose="020B0604030504040204" pitchFamily="50" charset="-128"/>
              </a:rPr>
              <a:t>はしご自動車</a:t>
            </a:r>
            <a:r>
              <a:rPr lang="ja-JP" altLang="en-US" sz="2000" dirty="0">
                <a:latin typeface="Meiryo UI" panose="020B0604030504040204" pitchFamily="50" charset="-128"/>
                <a:ea typeface="Meiryo UI" panose="020B0604030504040204" pitchFamily="50" charset="-128"/>
              </a:rPr>
              <a:t>等の消防車は高所作業車に含まない。</a:t>
            </a:r>
          </a:p>
          <a:p>
            <a:pPr marL="0" indent="0">
              <a:lnSpc>
                <a:spcPct val="110000"/>
              </a:lnSpc>
              <a:spcBef>
                <a:spcPts val="0"/>
              </a:spcBef>
              <a:buNone/>
            </a:pP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厚生労働省労働基準局長通達（平</a:t>
            </a:r>
            <a:r>
              <a:rPr lang="en-US" altLang="ja-JP" sz="2000" dirty="0">
                <a:latin typeface="Meiryo UI" panose="020B0604030504040204" pitchFamily="50" charset="-128"/>
                <a:ea typeface="Meiryo UI" panose="020B0604030504040204" pitchFamily="50" charset="-128"/>
              </a:rPr>
              <a:t>2.9.26 </a:t>
            </a:r>
            <a:r>
              <a:rPr lang="ja-JP" altLang="en-US" sz="2000" dirty="0">
                <a:latin typeface="Meiryo UI" panose="020B0604030504040204" pitchFamily="50" charset="-128"/>
                <a:ea typeface="Meiryo UI" panose="020B0604030504040204" pitchFamily="50" charset="-128"/>
              </a:rPr>
              <a:t>基発第</a:t>
            </a:r>
            <a:r>
              <a:rPr lang="en-US" altLang="ja-JP" sz="2000" dirty="0">
                <a:latin typeface="Meiryo UI" panose="020B0604030504040204" pitchFamily="50" charset="-128"/>
                <a:ea typeface="Meiryo UI" panose="020B0604030504040204" pitchFamily="50" charset="-128"/>
              </a:rPr>
              <a:t>583</a:t>
            </a:r>
            <a:r>
              <a:rPr lang="ja-JP" altLang="en-US" sz="2000" dirty="0">
                <a:latin typeface="Meiryo UI" panose="020B0604030504040204" pitchFamily="50" charset="-128"/>
                <a:ea typeface="Meiryo UI" panose="020B0604030504040204" pitchFamily="50" charset="-128"/>
              </a:rPr>
              <a:t>号）</a:t>
            </a:r>
          </a:p>
          <a:p>
            <a:pPr marL="268288" indent="-268288">
              <a:lnSpc>
                <a:spcPct val="100000"/>
              </a:lnSpc>
              <a:spcBef>
                <a:spcPts val="0"/>
              </a:spcBef>
              <a:buNone/>
            </a:pPr>
            <a:endParaRPr lang="en-US" altLang="ja-JP" sz="2000" dirty="0" smtClean="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テキスト１ページ</a:t>
            </a:r>
            <a:r>
              <a:rPr lang="en-US" altLang="ja-JP" sz="1200" dirty="0" smtClean="0">
                <a:solidFill>
                  <a:prstClr val="black"/>
                </a:solidFill>
              </a:rPr>
              <a:t>/</a:t>
            </a:r>
            <a:r>
              <a:rPr lang="ja-JP" altLang="en-US" sz="1200" dirty="0" smtClean="0">
                <a:solidFill>
                  <a:prstClr val="black"/>
                </a:solidFill>
              </a:rPr>
              <a:t>補助テキスト</a:t>
            </a:r>
            <a:r>
              <a:rPr lang="ja-JP" altLang="en-US" sz="1200" dirty="0">
                <a:solidFill>
                  <a:prstClr val="black"/>
                </a:solidFill>
              </a:rPr>
              <a:t>５</a:t>
            </a:r>
            <a:r>
              <a:rPr lang="ja-JP" altLang="en-US" sz="1200" dirty="0" smtClean="0">
                <a:solidFill>
                  <a:prstClr val="black"/>
                </a:solidFill>
              </a:rPr>
              <a:t>ページ</a:t>
            </a:r>
            <a:endParaRPr lang="ja-JP" altLang="en-US" sz="1200" dirty="0">
              <a:solidFill>
                <a:prstClr val="black"/>
              </a:solidFill>
            </a:endParaRPr>
          </a:p>
        </p:txBody>
      </p:sp>
      <p:sp>
        <p:nvSpPr>
          <p:cNvPr id="2" name="スライド番号プレースホルダー 1"/>
          <p:cNvSpPr>
            <a:spLocks noGrp="1"/>
          </p:cNvSpPr>
          <p:nvPr>
            <p:ph type="sldNum" sz="quarter" idx="12"/>
          </p:nvPr>
        </p:nvSpPr>
        <p:spPr/>
        <p:txBody>
          <a:bodyPr/>
          <a:lstStyle/>
          <a:p>
            <a:fld id="{10712B29-8DFD-45C1-BE8F-2E7F44751CDC}" type="slidenum">
              <a:rPr kumimoji="1" lang="ja-JP" altLang="en-US" smtClean="0"/>
              <a:t>3</a:t>
            </a:fld>
            <a:endParaRPr kumimoji="1" lang="ja-JP" altLang="en-US" dirty="0"/>
          </a:p>
        </p:txBody>
      </p:sp>
    </p:spTree>
    <p:extLst>
      <p:ext uri="{BB962C8B-B14F-4D97-AF65-F5344CB8AC3E}">
        <p14:creationId xmlns:p14="http://schemas.microsoft.com/office/powerpoint/2010/main" val="2480718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a:t>
            </a:r>
            <a:r>
              <a:rPr lang="ja-JP" altLang="en-US" sz="2400" b="1" dirty="0">
                <a:latin typeface="Meiryo UI" panose="020B0604030504040204" pitchFamily="50" charset="-128"/>
                <a:ea typeface="Meiryo UI" panose="020B0604030504040204" pitchFamily="50" charset="-128"/>
              </a:rPr>
              <a:t>作業車</a:t>
            </a:r>
            <a:r>
              <a:rPr lang="ja-JP" altLang="en-US" sz="2400" b="1" dirty="0" smtClean="0">
                <a:latin typeface="Meiryo UI" panose="020B0604030504040204" pitchFamily="50" charset="-128"/>
                <a:ea typeface="Meiryo UI" panose="020B0604030504040204" pitchFamily="50" charset="-128"/>
              </a:rPr>
              <a:t>の安全装置（１０）　過積載規制装置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テキスト４１ページ</a:t>
            </a:r>
            <a:r>
              <a:rPr lang="en-US" altLang="ja-JP" sz="1200" dirty="0" smtClean="0">
                <a:solidFill>
                  <a:prstClr val="black"/>
                </a:solidFill>
              </a:rPr>
              <a:t>/</a:t>
            </a:r>
            <a:r>
              <a:rPr lang="ja-JP" altLang="en-US" sz="1200" dirty="0" smtClean="0">
                <a:solidFill>
                  <a:prstClr val="black"/>
                </a:solidFill>
              </a:rPr>
              <a:t>補助テキスト３０ページ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52738"/>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　過</a:t>
            </a:r>
            <a:r>
              <a:rPr lang="ja-JP" altLang="en-US" sz="1800" dirty="0">
                <a:solidFill>
                  <a:prstClr val="black"/>
                </a:solidFill>
                <a:latin typeface="Meiryo UI" panose="020B0604030504040204" pitchFamily="50" charset="-128"/>
                <a:ea typeface="Meiryo UI" panose="020B0604030504040204" pitchFamily="50" charset="-128"/>
              </a:rPr>
              <a:t>積載規制装置は、</a:t>
            </a:r>
            <a:r>
              <a:rPr lang="ja-JP" altLang="en-US" sz="1800" b="1" u="sng" dirty="0">
                <a:solidFill>
                  <a:prstClr val="black"/>
                </a:solidFill>
                <a:latin typeface="Meiryo UI" panose="020B0604030504040204" pitchFamily="50" charset="-128"/>
                <a:ea typeface="Meiryo UI" panose="020B0604030504040204" pitchFamily="50" charset="-128"/>
              </a:rPr>
              <a:t>作業床に許容された負荷（積載荷重）を超えて荷重を載せたとき</a:t>
            </a:r>
            <a:r>
              <a:rPr lang="ja-JP" altLang="en-US" sz="1800" dirty="0">
                <a:solidFill>
                  <a:prstClr val="black"/>
                </a:solidFill>
                <a:latin typeface="Meiryo UI" panose="020B0604030504040204" pitchFamily="50" charset="-128"/>
                <a:ea typeface="Meiryo UI" panose="020B0604030504040204" pitchFamily="50" charset="-128"/>
              </a:rPr>
              <a:t>に、リフト用油圧シリンダ内の圧力を検知し、</a:t>
            </a:r>
            <a:r>
              <a:rPr lang="ja-JP" altLang="en-US" sz="1800" b="1" u="sng" dirty="0">
                <a:solidFill>
                  <a:prstClr val="black"/>
                </a:solidFill>
                <a:latin typeface="Meiryo UI" panose="020B0604030504040204" pitchFamily="50" charset="-128"/>
                <a:ea typeface="Meiryo UI" panose="020B0604030504040204" pitchFamily="50" charset="-128"/>
              </a:rPr>
              <a:t>リフト作動停止又は警報を発する装置</a:t>
            </a:r>
            <a:r>
              <a:rPr lang="ja-JP" altLang="en-US" sz="1800" dirty="0">
                <a:solidFill>
                  <a:prstClr val="black"/>
                </a:solidFill>
                <a:latin typeface="Meiryo UI" panose="020B0604030504040204" pitchFamily="50" charset="-128"/>
                <a:ea typeface="Meiryo UI" panose="020B0604030504040204" pitchFamily="50" charset="-128"/>
              </a:rPr>
              <a:t>である</a:t>
            </a:r>
            <a:r>
              <a:rPr lang="ja-JP" altLang="en-US" sz="1800" dirty="0" smtClean="0">
                <a:solidFill>
                  <a:prstClr val="black"/>
                </a:solidFill>
                <a:latin typeface="Meiryo UI" panose="020B0604030504040204" pitchFamily="50" charset="-128"/>
                <a:ea typeface="Meiryo UI" panose="020B0604030504040204" pitchFamily="50" charset="-128"/>
              </a:rPr>
              <a:t>。</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垂直昇降型に取り付けられている。</a:t>
            </a:r>
          </a:p>
        </p:txBody>
      </p:sp>
      <p:pic>
        <p:nvPicPr>
          <p:cNvPr id="2" name="図 1"/>
          <p:cNvPicPr>
            <a:picLocks noChangeAspect="1"/>
          </p:cNvPicPr>
          <p:nvPr/>
        </p:nvPicPr>
        <p:blipFill>
          <a:blip r:embed="rId3"/>
          <a:stretch>
            <a:fillRect/>
          </a:stretch>
        </p:blipFill>
        <p:spPr>
          <a:xfrm>
            <a:off x="2032796" y="1888303"/>
            <a:ext cx="5078408" cy="2578832"/>
          </a:xfrm>
          <a:prstGeom prst="rect">
            <a:avLst/>
          </a:prstGeom>
          <a:ln>
            <a:solidFill>
              <a:schemeClr val="tx1"/>
            </a:solidFill>
          </a:ln>
        </p:spPr>
      </p:pic>
    </p:spTree>
    <p:extLst>
      <p:ext uri="{BB962C8B-B14F-4D97-AF65-F5344CB8AC3E}">
        <p14:creationId xmlns:p14="http://schemas.microsoft.com/office/powerpoint/2010/main" val="1420515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アウトリガーの設置手順と留意事項（１）　基本手順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テキスト４９ページ</a:t>
            </a:r>
            <a:r>
              <a:rPr lang="en-US" altLang="ja-JP" sz="1200" dirty="0" smtClean="0">
                <a:solidFill>
                  <a:prstClr val="black"/>
                </a:solidFill>
              </a:rPr>
              <a:t>/</a:t>
            </a:r>
            <a:r>
              <a:rPr lang="ja-JP" altLang="en-US" sz="1200" dirty="0" smtClean="0">
                <a:solidFill>
                  <a:prstClr val="black"/>
                </a:solidFill>
              </a:rPr>
              <a:t>補助テキスト３１ページ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11" name="コンテンツ プレースホルダー 4"/>
          <p:cNvSpPr txBox="1">
            <a:spLocks/>
          </p:cNvSpPr>
          <p:nvPr/>
        </p:nvSpPr>
        <p:spPr>
          <a:xfrm>
            <a:off x="628650" y="1011527"/>
            <a:ext cx="7886700" cy="197259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①　駐車</a:t>
            </a:r>
            <a:r>
              <a:rPr lang="ja-JP" altLang="en-US" sz="1800" dirty="0">
                <a:solidFill>
                  <a:prstClr val="black"/>
                </a:solidFill>
                <a:latin typeface="Meiryo UI" panose="020B0604030504040204" pitchFamily="50" charset="-128"/>
                <a:ea typeface="Meiryo UI" panose="020B0604030504040204" pitchFamily="50" charset="-128"/>
              </a:rPr>
              <a:t>ブレーキをかける。</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②　平坦地</a:t>
            </a:r>
            <a:r>
              <a:rPr lang="ja-JP" altLang="en-US" sz="1800" dirty="0">
                <a:solidFill>
                  <a:prstClr val="black"/>
                </a:solidFill>
                <a:latin typeface="Meiryo UI" panose="020B0604030504040204" pitchFamily="50" charset="-128"/>
                <a:ea typeface="Meiryo UI" panose="020B0604030504040204" pitchFamily="50" charset="-128"/>
              </a:rPr>
              <a:t>では後輪の前後に歯止めをかける。</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③　アウトリガー</a:t>
            </a:r>
            <a:r>
              <a:rPr lang="ja-JP" altLang="en-US" sz="1800" dirty="0">
                <a:solidFill>
                  <a:prstClr val="black"/>
                </a:solidFill>
                <a:latin typeface="Meiryo UI" panose="020B0604030504040204" pitchFamily="50" charset="-128"/>
                <a:ea typeface="Meiryo UI" panose="020B0604030504040204" pitchFamily="50" charset="-128"/>
              </a:rPr>
              <a:t>を最大に張り出す。</a:t>
            </a:r>
            <a:r>
              <a:rPr lang="en-US" altLang="ja-JP" sz="1800" dirty="0">
                <a:solidFill>
                  <a:prstClr val="black"/>
                </a:solidFill>
                <a:latin typeface="Meiryo UI" panose="020B0604030504040204" pitchFamily="50" charset="-128"/>
                <a:ea typeface="Meiryo UI" panose="020B0604030504040204" pitchFamily="50" charset="-128"/>
              </a:rPr>
              <a:t>(H</a:t>
            </a:r>
            <a:r>
              <a:rPr lang="ja-JP" altLang="en-US" sz="1800" dirty="0">
                <a:solidFill>
                  <a:prstClr val="black"/>
                </a:solidFill>
                <a:latin typeface="Meiryo UI" panose="020B0604030504040204" pitchFamily="50" charset="-128"/>
                <a:ea typeface="Meiryo UI" panose="020B0604030504040204" pitchFamily="50" charset="-128"/>
              </a:rPr>
              <a:t>型アウトリガーの場合）</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④　地盤</a:t>
            </a:r>
            <a:r>
              <a:rPr lang="ja-JP" altLang="en-US" sz="1800" dirty="0">
                <a:solidFill>
                  <a:prstClr val="black"/>
                </a:solidFill>
                <a:latin typeface="Meiryo UI" panose="020B0604030504040204" pitchFamily="50" charset="-128"/>
                <a:ea typeface="Meiryo UI" panose="020B0604030504040204" pitchFamily="50" charset="-128"/>
              </a:rPr>
              <a:t>の悪い場所では、敷板で養生する。</a:t>
            </a:r>
          </a:p>
          <a:p>
            <a:pPr marL="0" indent="0">
              <a:lnSpc>
                <a:spcPct val="110000"/>
              </a:lnSpc>
              <a:spcBef>
                <a:spcPts val="0"/>
              </a:spcBef>
              <a:buNone/>
            </a:pPr>
            <a:r>
              <a:rPr lang="ja-JP" altLang="en-US" sz="1800" dirty="0" smtClean="0">
                <a:solidFill>
                  <a:prstClr val="black"/>
                </a:solidFill>
                <a:latin typeface="Meiryo UI" panose="020B0604030504040204" pitchFamily="50" charset="-128"/>
                <a:ea typeface="Meiryo UI" panose="020B0604030504040204" pitchFamily="50" charset="-128"/>
              </a:rPr>
              <a:t>⑤　ジャッキ</a:t>
            </a:r>
            <a:r>
              <a:rPr lang="ja-JP" altLang="en-US" sz="1800" dirty="0">
                <a:solidFill>
                  <a:prstClr val="black"/>
                </a:solidFill>
                <a:latin typeface="Meiryo UI" panose="020B0604030504040204" pitchFamily="50" charset="-128"/>
                <a:ea typeface="Meiryo UI" panose="020B0604030504040204" pitchFamily="50" charset="-128"/>
              </a:rPr>
              <a:t>を確実にセットする。タイヤを浮かし</a:t>
            </a:r>
            <a:r>
              <a:rPr lang="ja-JP" altLang="en-US" sz="1800" dirty="0" smtClean="0">
                <a:solidFill>
                  <a:prstClr val="black"/>
                </a:solidFill>
                <a:latin typeface="Meiryo UI" panose="020B0604030504040204" pitchFamily="50" charset="-128"/>
                <a:ea typeface="Meiryo UI" panose="020B0604030504040204" pitchFamily="50" charset="-128"/>
              </a:rPr>
              <a:t>、</a:t>
            </a:r>
            <a:endParaRPr lang="en-US" altLang="ja-JP" sz="18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smtClean="0">
                <a:solidFill>
                  <a:prstClr val="black"/>
                </a:solidFill>
                <a:latin typeface="Meiryo UI" panose="020B0604030504040204" pitchFamily="50" charset="-128"/>
                <a:ea typeface="Meiryo UI" panose="020B0604030504040204" pitchFamily="50" charset="-128"/>
              </a:rPr>
              <a:t>　機体</a:t>
            </a:r>
            <a:r>
              <a:rPr lang="ja-JP" altLang="en-US" sz="1800" dirty="0">
                <a:solidFill>
                  <a:prstClr val="black"/>
                </a:solidFill>
                <a:latin typeface="Meiryo UI" panose="020B0604030504040204" pitchFamily="50" charset="-128"/>
                <a:ea typeface="Meiryo UI" panose="020B0604030504040204" pitchFamily="50" charset="-128"/>
              </a:rPr>
              <a:t>を水平にする。</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552069" y="1221714"/>
            <a:ext cx="1869162" cy="1686066"/>
          </a:xfrm>
          <a:prstGeom prst="rect">
            <a:avLst/>
          </a:prstGeom>
          <a:noFill/>
          <a:ln>
            <a:solidFill>
              <a:schemeClr val="tx1"/>
            </a:solidFill>
          </a:ln>
        </p:spPr>
      </p:pic>
    </p:spTree>
    <p:extLst>
      <p:ext uri="{BB962C8B-B14F-4D97-AF65-F5344CB8AC3E}">
        <p14:creationId xmlns:p14="http://schemas.microsoft.com/office/powerpoint/2010/main" val="3358322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アウトリガーの設置手順と留意事項（２）　傾斜地　その１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42323" y="6400413"/>
            <a:ext cx="4228339"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テキスト４９ページ</a:t>
            </a:r>
            <a:r>
              <a:rPr lang="en-US" altLang="ja-JP" sz="1200" dirty="0" smtClean="0">
                <a:solidFill>
                  <a:prstClr val="black"/>
                </a:solidFill>
              </a:rPr>
              <a:t>/</a:t>
            </a:r>
            <a:r>
              <a:rPr lang="ja-JP" altLang="en-US" sz="1200" dirty="0" smtClean="0">
                <a:solidFill>
                  <a:prstClr val="black"/>
                </a:solidFill>
              </a:rPr>
              <a:t>補助テキスト３１～３２ページ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52739"/>
            <a:ext cx="7886700" cy="21642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①　必ず</a:t>
            </a:r>
            <a:r>
              <a:rPr lang="ja-JP" altLang="en-US" sz="1600" dirty="0">
                <a:solidFill>
                  <a:prstClr val="black"/>
                </a:solidFill>
                <a:latin typeface="Meiryo UI" panose="020B0604030504040204" pitchFamily="50" charset="-128"/>
                <a:ea typeface="Meiryo UI" panose="020B0604030504040204" pitchFamily="50" charset="-128"/>
              </a:rPr>
              <a:t>、高所作業車を前下がりに位置決めする。</a:t>
            </a: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②　駐車</a:t>
            </a:r>
            <a:r>
              <a:rPr lang="ja-JP" altLang="en-US" sz="1600" dirty="0">
                <a:solidFill>
                  <a:prstClr val="black"/>
                </a:solidFill>
                <a:latin typeface="Meiryo UI" panose="020B0604030504040204" pitchFamily="50" charset="-128"/>
                <a:ea typeface="Meiryo UI" panose="020B0604030504040204" pitchFamily="50" charset="-128"/>
              </a:rPr>
              <a:t>ブレーキをかける。</a:t>
            </a: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③　歯止め</a:t>
            </a:r>
            <a:r>
              <a:rPr lang="ja-JP" altLang="en-US" sz="1600" dirty="0">
                <a:solidFill>
                  <a:prstClr val="black"/>
                </a:solidFill>
                <a:latin typeface="Meiryo UI" panose="020B0604030504040204" pitchFamily="50" charset="-128"/>
                <a:ea typeface="Meiryo UI" panose="020B0604030504040204" pitchFamily="50" charset="-128"/>
              </a:rPr>
              <a:t>を全輪の坂下側にかけ、確実にタイヤに接触させること。</a:t>
            </a: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④　アウトリガー</a:t>
            </a:r>
            <a:r>
              <a:rPr lang="ja-JP" altLang="en-US" sz="1600" dirty="0">
                <a:solidFill>
                  <a:prstClr val="black"/>
                </a:solidFill>
                <a:latin typeface="Meiryo UI" panose="020B0604030504040204" pitchFamily="50" charset="-128"/>
                <a:ea typeface="Meiryo UI" panose="020B0604030504040204" pitchFamily="50" charset="-128"/>
              </a:rPr>
              <a:t>を張り出す。</a:t>
            </a:r>
            <a:r>
              <a:rPr lang="en-US" altLang="ja-JP" sz="1600" dirty="0">
                <a:solidFill>
                  <a:prstClr val="black"/>
                </a:solidFill>
                <a:latin typeface="Meiryo UI" panose="020B0604030504040204" pitchFamily="50" charset="-128"/>
                <a:ea typeface="Meiryo UI" panose="020B0604030504040204" pitchFamily="50" charset="-128"/>
              </a:rPr>
              <a:t>(H</a:t>
            </a:r>
            <a:r>
              <a:rPr lang="ja-JP" altLang="en-US" sz="1600" dirty="0">
                <a:solidFill>
                  <a:prstClr val="black"/>
                </a:solidFill>
                <a:latin typeface="Meiryo UI" panose="020B0604030504040204" pitchFamily="50" charset="-128"/>
                <a:ea typeface="Meiryo UI" panose="020B0604030504040204" pitchFamily="50" charset="-128"/>
              </a:rPr>
              <a:t>型アウトリガーの場合）</a:t>
            </a: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⑤　敷板</a:t>
            </a:r>
            <a:r>
              <a:rPr lang="ja-JP" altLang="en-US" sz="1600" dirty="0">
                <a:solidFill>
                  <a:prstClr val="black"/>
                </a:solidFill>
                <a:latin typeface="Meiryo UI" panose="020B0604030504040204" pitchFamily="50" charset="-128"/>
                <a:ea typeface="Meiryo UI" panose="020B0604030504040204" pitchFamily="50" charset="-128"/>
              </a:rPr>
              <a:t>で養生する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　敷板は大きいものを使用すること。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　敷板は前ジャッキに最大</a:t>
            </a:r>
            <a:r>
              <a:rPr lang="en-US" altLang="ja-JP" sz="1400" dirty="0">
                <a:solidFill>
                  <a:prstClr val="black"/>
                </a:solidFill>
                <a:latin typeface="Meiryo UI" panose="020B0604030504040204" pitchFamily="50" charset="-128"/>
                <a:ea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rPr>
              <a:t>枚とすること。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c)</a:t>
            </a:r>
            <a:r>
              <a:rPr lang="ja-JP" altLang="en-US" sz="1400" dirty="0">
                <a:solidFill>
                  <a:prstClr val="black"/>
                </a:solidFill>
                <a:latin typeface="Meiryo UI" panose="020B0604030504040204" pitchFamily="50" charset="-128"/>
                <a:ea typeface="Meiryo UI" panose="020B0604030504040204" pitchFamily="50" charset="-128"/>
              </a:rPr>
              <a:t>　敷板は、高さ</a:t>
            </a:r>
            <a:r>
              <a:rPr lang="en-US" altLang="ja-JP" sz="1400" dirty="0">
                <a:solidFill>
                  <a:prstClr val="black"/>
                </a:solidFill>
                <a:latin typeface="Meiryo UI" panose="020B0604030504040204" pitchFamily="50" charset="-128"/>
                <a:ea typeface="Meiryo UI" panose="020B0604030504040204" pitchFamily="50" charset="-128"/>
              </a:rPr>
              <a:t>20cm</a:t>
            </a:r>
            <a:r>
              <a:rPr lang="ja-JP" altLang="en-US" sz="1400" dirty="0">
                <a:solidFill>
                  <a:prstClr val="black"/>
                </a:solidFill>
                <a:latin typeface="Meiryo UI" panose="020B0604030504040204" pitchFamily="50" charset="-128"/>
                <a:ea typeface="Meiryo UI" panose="020B0604030504040204" pitchFamily="50" charset="-128"/>
              </a:rPr>
              <a:t>以内で、かつ、ジャッキセット前</a:t>
            </a:r>
            <a:r>
              <a:rPr lang="ja-JP" altLang="en-US" sz="1400" dirty="0" smtClean="0">
                <a:solidFill>
                  <a:prstClr val="black"/>
                </a:solidFill>
                <a:latin typeface="Meiryo UI" panose="020B0604030504040204" pitchFamily="50" charset="-128"/>
                <a:ea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アウトリガーフロート</a:t>
            </a:r>
            <a:r>
              <a:rPr lang="ja-JP" altLang="en-US" sz="1400" dirty="0">
                <a:solidFill>
                  <a:prstClr val="black"/>
                </a:solidFill>
                <a:latin typeface="Meiryo UI" panose="020B0604030504040204" pitchFamily="50" charset="-128"/>
                <a:ea typeface="Meiryo UI" panose="020B0604030504040204" pitchFamily="50" charset="-128"/>
              </a:rPr>
              <a:t>と地面との間に入る高さとすること。</a:t>
            </a:r>
          </a:p>
          <a:p>
            <a:pPr marL="0" indent="0">
              <a:lnSpc>
                <a:spcPct val="100000"/>
              </a:lnSpc>
              <a:spcBef>
                <a:spcPts val="0"/>
              </a:spcBef>
              <a:buFont typeface="Arial" panose="020B0604020202020204" pitchFamily="34" charset="0"/>
              <a:buNone/>
            </a:pPr>
            <a:endParaRPr lang="en-US" altLang="ja-JP" sz="1600" dirty="0" smtClean="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353810" y="1135528"/>
            <a:ext cx="2161540" cy="1619250"/>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135370" y="2883703"/>
            <a:ext cx="2379980" cy="1824990"/>
          </a:xfrm>
          <a:prstGeom prst="rect">
            <a:avLst/>
          </a:prstGeom>
          <a:noFill/>
          <a:ln>
            <a:solidFill>
              <a:schemeClr val="tx1"/>
            </a:solidFill>
          </a:ln>
        </p:spPr>
      </p:pic>
    </p:spTree>
    <p:extLst>
      <p:ext uri="{BB962C8B-B14F-4D97-AF65-F5344CB8AC3E}">
        <p14:creationId xmlns:p14="http://schemas.microsoft.com/office/powerpoint/2010/main" val="4129258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アウトリガーの設置手順と留意事項（２）　傾斜地　その２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テキスト５０～５１ページ</a:t>
            </a:r>
            <a:r>
              <a:rPr lang="en-US" altLang="ja-JP" sz="1200" dirty="0" smtClean="0">
                <a:solidFill>
                  <a:prstClr val="black"/>
                </a:solidFill>
              </a:rPr>
              <a:t>/</a:t>
            </a:r>
            <a:r>
              <a:rPr lang="ja-JP" altLang="en-US" sz="1200" dirty="0" smtClean="0">
                <a:solidFill>
                  <a:prstClr val="black"/>
                </a:solidFill>
              </a:rPr>
              <a:t>補助テキスト３２～３３ページ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852739"/>
            <a:ext cx="7886700" cy="278843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⑥　アウトリガー</a:t>
            </a:r>
            <a:r>
              <a:rPr lang="ja-JP" altLang="en-US" sz="1600" dirty="0">
                <a:solidFill>
                  <a:prstClr val="black"/>
                </a:solidFill>
                <a:latin typeface="Meiryo UI" panose="020B0604030504040204" pitchFamily="50" charset="-128"/>
                <a:ea typeface="Meiryo UI" panose="020B0604030504040204" pitchFamily="50" charset="-128"/>
              </a:rPr>
              <a:t>を次の手順で張出す。</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　必ず、前のジャッキから後ろのジャッキの順で行うこと。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　ジャッキの張出しは、左右同時に行うこと。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c)</a:t>
            </a:r>
            <a:r>
              <a:rPr lang="ja-JP" altLang="en-US" sz="1400" dirty="0">
                <a:solidFill>
                  <a:prstClr val="black"/>
                </a:solidFill>
                <a:latin typeface="Meiryo UI" panose="020B0604030504040204" pitchFamily="50" charset="-128"/>
                <a:ea typeface="Meiryo UI" panose="020B0604030504040204" pitchFamily="50" charset="-128"/>
              </a:rPr>
              <a:t>　微調整は、それぞれのジャッキ操作で行うこと</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⑦　全て</a:t>
            </a:r>
            <a:r>
              <a:rPr lang="ja-JP" altLang="en-US" sz="1600" dirty="0">
                <a:solidFill>
                  <a:prstClr val="black"/>
                </a:solidFill>
                <a:latin typeface="Meiryo UI" panose="020B0604030504040204" pitchFamily="50" charset="-128"/>
                <a:ea typeface="Meiryo UI" panose="020B0604030504040204" pitchFamily="50" charset="-128"/>
              </a:rPr>
              <a:t>のタイヤを浮かせるとともに、機体を水平にする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⑧　機体</a:t>
            </a:r>
            <a:r>
              <a:rPr lang="ja-JP" altLang="en-US" sz="1600" dirty="0">
                <a:solidFill>
                  <a:prstClr val="black"/>
                </a:solidFill>
                <a:latin typeface="Meiryo UI" panose="020B0604030504040204" pitchFamily="50" charset="-128"/>
                <a:ea typeface="Meiryo UI" panose="020B0604030504040204" pitchFamily="50" charset="-128"/>
              </a:rPr>
              <a:t>を水平にすることができない場合は、次の事項を厳守する。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　必ずブームを坂上に向けて作業すること。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(b</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機体の左右方向は必ず水平とすること。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c)</a:t>
            </a:r>
            <a:r>
              <a:rPr lang="ja-JP" altLang="en-US" sz="1400" dirty="0">
                <a:solidFill>
                  <a:prstClr val="black"/>
                </a:solidFill>
                <a:latin typeface="Meiryo UI" panose="020B0604030504040204" pitchFamily="50" charset="-128"/>
                <a:ea typeface="Meiryo UI" panose="020B0604030504040204" pitchFamily="50" charset="-128"/>
              </a:rPr>
              <a:t>　旋回作業が坂下向きになる場合は、車両を移動すること。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d)</a:t>
            </a:r>
            <a:r>
              <a:rPr lang="ja-JP" altLang="en-US" sz="1400" dirty="0">
                <a:solidFill>
                  <a:prstClr val="black"/>
                </a:solidFill>
                <a:latin typeface="Meiryo UI" panose="020B0604030504040204" pitchFamily="50" charset="-128"/>
                <a:ea typeface="Meiryo UI" panose="020B0604030504040204" pitchFamily="50" charset="-128"/>
              </a:rPr>
              <a:t>　伸縮ブーム型の場合は、坂上向きで左右４５</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以内で使用すること。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e)</a:t>
            </a:r>
            <a:r>
              <a:rPr lang="ja-JP" altLang="en-US" sz="1400" dirty="0">
                <a:solidFill>
                  <a:prstClr val="black"/>
                </a:solidFill>
                <a:latin typeface="Meiryo UI" panose="020B0604030504040204" pitchFamily="50" charset="-128"/>
                <a:ea typeface="Meiryo UI" panose="020B0604030504040204" pitchFamily="50" charset="-128"/>
              </a:rPr>
              <a:t>　屈折ブーム型の場合も、作業位置が旋回中心より坂上側の状態</a:t>
            </a:r>
            <a:r>
              <a:rPr lang="ja-JP" altLang="en-US" sz="1400" dirty="0" smtClean="0">
                <a:solidFill>
                  <a:prstClr val="black"/>
                </a:solidFill>
                <a:latin typeface="Meiryo UI" panose="020B0604030504040204" pitchFamily="50" charset="-128"/>
                <a:ea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使用</a:t>
            </a:r>
            <a:r>
              <a:rPr lang="ja-JP" altLang="en-US" sz="1400" dirty="0">
                <a:solidFill>
                  <a:prstClr val="black"/>
                </a:solidFill>
                <a:latin typeface="Meiryo UI" panose="020B0604030504040204" pitchFamily="50" charset="-128"/>
                <a:ea typeface="Meiryo UI" panose="020B0604030504040204" pitchFamily="50" charset="-128"/>
              </a:rPr>
              <a:t>し</a:t>
            </a:r>
            <a:r>
              <a:rPr lang="ja-JP" altLang="en-US" sz="1400" dirty="0" smtClean="0">
                <a:solidFill>
                  <a:prstClr val="black"/>
                </a:solidFill>
                <a:latin typeface="Meiryo UI" panose="020B0604030504040204" pitchFamily="50" charset="-128"/>
                <a:ea typeface="Meiryo UI" panose="020B0604030504040204" pitchFamily="50" charset="-128"/>
              </a:rPr>
              <a:t>、旋回</a:t>
            </a:r>
            <a:r>
              <a:rPr lang="ja-JP" altLang="en-US" sz="1400" dirty="0">
                <a:solidFill>
                  <a:prstClr val="black"/>
                </a:solidFill>
                <a:latin typeface="Meiryo UI" panose="020B0604030504040204" pitchFamily="50" charset="-128"/>
                <a:ea typeface="Meiryo UI" panose="020B0604030504040204" pitchFamily="50" charset="-128"/>
              </a:rPr>
              <a:t>範囲は、左右４５</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以内とすること</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105346" y="975390"/>
            <a:ext cx="2410004" cy="160354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159197" y="2712180"/>
            <a:ext cx="2424938" cy="1539076"/>
          </a:xfrm>
          <a:prstGeom prst="rect">
            <a:avLst/>
          </a:prstGeom>
          <a:noFill/>
          <a:ln>
            <a:solidFill>
              <a:schemeClr val="tx1"/>
            </a:solidFill>
          </a:ln>
        </p:spPr>
      </p:pic>
    </p:spTree>
    <p:extLst>
      <p:ext uri="{BB962C8B-B14F-4D97-AF65-F5344CB8AC3E}">
        <p14:creationId xmlns:p14="http://schemas.microsoft.com/office/powerpoint/2010/main" val="1226608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アウトリガーの設置手順と留意事項（２）　傾斜地　その３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テキスト５１ページ</a:t>
            </a:r>
            <a:r>
              <a:rPr lang="en-US" altLang="ja-JP" sz="1200" dirty="0" smtClean="0">
                <a:solidFill>
                  <a:prstClr val="black"/>
                </a:solidFill>
              </a:rPr>
              <a:t>/</a:t>
            </a:r>
            <a:r>
              <a:rPr lang="ja-JP" altLang="en-US" sz="1200" dirty="0" smtClean="0">
                <a:solidFill>
                  <a:prstClr val="black"/>
                </a:solidFill>
              </a:rPr>
              <a:t>補助テキスト３３ページ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11" name="コンテンツ プレースホルダー 4"/>
          <p:cNvSpPr txBox="1">
            <a:spLocks/>
          </p:cNvSpPr>
          <p:nvPr/>
        </p:nvSpPr>
        <p:spPr>
          <a:xfrm>
            <a:off x="628650" y="852739"/>
            <a:ext cx="7886700" cy="161121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⑨　作業</a:t>
            </a:r>
            <a:r>
              <a:rPr lang="ja-JP" altLang="en-US" sz="1600" dirty="0">
                <a:solidFill>
                  <a:prstClr val="black"/>
                </a:solidFill>
                <a:latin typeface="Meiryo UI" panose="020B0604030504040204" pitchFamily="50" charset="-128"/>
                <a:ea typeface="Meiryo UI" panose="020B0604030504040204" pitchFamily="50" charset="-128"/>
              </a:rPr>
              <a:t>終了後、次の手順でアウトリガーを格納する。</a:t>
            </a:r>
          </a:p>
          <a:p>
            <a:pPr marL="0"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　ブームを走行姿勢の状態に戻す。</a:t>
            </a:r>
          </a:p>
          <a:p>
            <a:pPr marL="0"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　歯止めの位置を確認する。</a:t>
            </a:r>
          </a:p>
          <a:p>
            <a:pPr marL="0"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c)</a:t>
            </a:r>
            <a:r>
              <a:rPr lang="ja-JP" altLang="en-US" sz="1400" dirty="0">
                <a:solidFill>
                  <a:prstClr val="black"/>
                </a:solidFill>
                <a:latin typeface="Meiryo UI" panose="020B0604030504040204" pitchFamily="50" charset="-128"/>
                <a:ea typeface="Meiryo UI" panose="020B0604030504040204" pitchFamily="50" charset="-128"/>
              </a:rPr>
              <a:t>　必ず後ろ側のジャッキから戻す。</a:t>
            </a:r>
          </a:p>
          <a:p>
            <a:pPr marL="0"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d)</a:t>
            </a:r>
            <a:r>
              <a:rPr lang="ja-JP" altLang="en-US" sz="1400" dirty="0">
                <a:solidFill>
                  <a:prstClr val="black"/>
                </a:solidFill>
                <a:latin typeface="Meiryo UI" panose="020B0604030504040204" pitchFamily="50" charset="-128"/>
                <a:ea typeface="Meiryo UI" panose="020B0604030504040204" pitchFamily="50" charset="-128"/>
              </a:rPr>
              <a:t>　ジャッキは左右同時に操作する。</a:t>
            </a:r>
          </a:p>
          <a:p>
            <a:pPr marL="0"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e)</a:t>
            </a:r>
            <a:r>
              <a:rPr lang="ja-JP" altLang="en-US" sz="1400" dirty="0">
                <a:solidFill>
                  <a:prstClr val="black"/>
                </a:solidFill>
                <a:latin typeface="Meiryo UI" panose="020B0604030504040204" pitchFamily="50" charset="-128"/>
                <a:ea typeface="Meiryo UI" panose="020B0604030504040204" pitchFamily="50" charset="-128"/>
              </a:rPr>
              <a:t>　歯止めを外す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633286" y="954484"/>
            <a:ext cx="2537376" cy="1611813"/>
          </a:xfrm>
          <a:prstGeom prst="rect">
            <a:avLst/>
          </a:prstGeom>
          <a:noFill/>
          <a:ln>
            <a:solidFill>
              <a:schemeClr val="tx1"/>
            </a:solidFill>
          </a:ln>
        </p:spPr>
      </p:pic>
    </p:spTree>
    <p:extLst>
      <p:ext uri="{BB962C8B-B14F-4D97-AF65-F5344CB8AC3E}">
        <p14:creationId xmlns:p14="http://schemas.microsoft.com/office/powerpoint/2010/main" val="1373751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伸縮ブーム型の基本操作手順と留意事項　</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a:t>
            </a:r>
            <a:r>
              <a:rPr lang="ja-JP" altLang="en-US" sz="1200" dirty="0">
                <a:solidFill>
                  <a:prstClr val="black"/>
                </a:solidFill>
              </a:rPr>
              <a:t>３</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補助テキスト３４ページ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6051399" cy="27859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基本操作手順</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①</a:t>
            </a:r>
            <a:r>
              <a:rPr lang="ja-JP" altLang="en-US" sz="1600" dirty="0" smtClean="0">
                <a:solidFill>
                  <a:prstClr val="black"/>
                </a:solidFill>
                <a:latin typeface="Meiryo UI" panose="020B0604030504040204" pitchFamily="50" charset="-128"/>
                <a:ea typeface="Meiryo UI" panose="020B0604030504040204" pitchFamily="50" charset="-128"/>
              </a:rPr>
              <a:t>　ブーム</a:t>
            </a:r>
            <a:r>
              <a:rPr lang="ja-JP" altLang="en-US" sz="1600" dirty="0">
                <a:solidFill>
                  <a:prstClr val="black"/>
                </a:solidFill>
                <a:latin typeface="Meiryo UI" panose="020B0604030504040204" pitchFamily="50" charset="-128"/>
                <a:ea typeface="Meiryo UI" panose="020B0604030504040204" pitchFamily="50" charset="-128"/>
              </a:rPr>
              <a:t>は縮めた状態で起伏上げ装置によりブーム</a:t>
            </a:r>
            <a:r>
              <a:rPr lang="ja-JP" altLang="en-US" sz="1600" dirty="0" smtClean="0">
                <a:solidFill>
                  <a:prstClr val="black"/>
                </a:solidFill>
                <a:latin typeface="Meiryo UI" panose="020B0604030504040204" pitchFamily="50" charset="-128"/>
                <a:ea typeface="Meiryo UI" panose="020B0604030504040204" pitchFamily="50" charset="-128"/>
              </a:rPr>
              <a:t>を受け台</a:t>
            </a:r>
            <a:r>
              <a:rPr lang="ja-JP" altLang="en-US" sz="1600" dirty="0">
                <a:solidFill>
                  <a:prstClr val="black"/>
                </a:solidFill>
                <a:latin typeface="Meiryo UI" panose="020B0604030504040204" pitchFamily="50" charset="-128"/>
                <a:ea typeface="Meiryo UI" panose="020B0604030504040204" pitchFamily="50" charset="-128"/>
              </a:rPr>
              <a:t>から離す。</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②　旋回</a:t>
            </a:r>
            <a:r>
              <a:rPr lang="ja-JP" altLang="en-US" sz="1600" dirty="0">
                <a:solidFill>
                  <a:prstClr val="black"/>
                </a:solidFill>
                <a:latin typeface="Meiryo UI" panose="020B0604030504040204" pitchFamily="50" charset="-128"/>
                <a:ea typeface="Meiryo UI" panose="020B0604030504040204" pitchFamily="50" charset="-128"/>
              </a:rPr>
              <a:t>操作によりある程度、目標位置を定める。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③　起伏</a:t>
            </a:r>
            <a:r>
              <a:rPr lang="ja-JP" altLang="en-US" sz="1600" dirty="0">
                <a:solidFill>
                  <a:prstClr val="black"/>
                </a:solidFill>
                <a:latin typeface="Meiryo UI" panose="020B0604030504040204" pitchFamily="50" charset="-128"/>
                <a:ea typeface="Meiryo UI" panose="020B0604030504040204" pitchFamily="50" charset="-128"/>
              </a:rPr>
              <a:t>によりある程度、目標位置に近づける。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④　伸縮</a:t>
            </a:r>
            <a:r>
              <a:rPr lang="ja-JP" altLang="en-US" sz="1600" dirty="0">
                <a:solidFill>
                  <a:prstClr val="black"/>
                </a:solidFill>
                <a:latin typeface="Meiryo UI" panose="020B0604030504040204" pitchFamily="50" charset="-128"/>
                <a:ea typeface="Meiryo UI" panose="020B0604030504040204" pitchFamily="50" charset="-128"/>
              </a:rPr>
              <a:t>操作（伸）により作業位置の約</a:t>
            </a:r>
            <a:r>
              <a:rPr lang="en-US" altLang="ja-JP" sz="1600" dirty="0">
                <a:solidFill>
                  <a:prstClr val="black"/>
                </a:solidFill>
                <a:latin typeface="Meiryo UI" panose="020B0604030504040204" pitchFamily="50" charset="-128"/>
                <a:ea typeface="Meiryo UI" panose="020B0604030504040204" pitchFamily="50" charset="-128"/>
              </a:rPr>
              <a:t>1m</a:t>
            </a:r>
            <a:r>
              <a:rPr lang="ja-JP" altLang="en-US" sz="1600" dirty="0" smtClean="0">
                <a:solidFill>
                  <a:prstClr val="black"/>
                </a:solidFill>
                <a:latin typeface="Meiryo UI" panose="020B0604030504040204" pitchFamily="50" charset="-128"/>
                <a:ea typeface="Meiryo UI" panose="020B0604030504040204" pitchFamily="50" charset="-128"/>
              </a:rPr>
              <a:t>程度</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手前</a:t>
            </a:r>
            <a:r>
              <a:rPr lang="ja-JP" altLang="en-US" sz="1600" dirty="0">
                <a:solidFill>
                  <a:prstClr val="black"/>
                </a:solidFill>
                <a:latin typeface="Meiryo UI" panose="020B0604030504040204" pitchFamily="50" charset="-128"/>
                <a:ea typeface="Meiryo UI" panose="020B0604030504040204" pitchFamily="50" charset="-128"/>
              </a:rPr>
              <a:t>まで接近する。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⑤　起伏</a:t>
            </a:r>
            <a:r>
              <a:rPr lang="ja-JP" altLang="en-US" sz="1600" dirty="0">
                <a:solidFill>
                  <a:prstClr val="black"/>
                </a:solidFill>
                <a:latin typeface="Meiryo UI" panose="020B0604030504040204" pitchFamily="50" charset="-128"/>
                <a:ea typeface="Meiryo UI" panose="020B0604030504040204" pitchFamily="50" charset="-128"/>
              </a:rPr>
              <a:t>、旋回操作により左右・上下の微調整をする。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⑥　伸び</a:t>
            </a:r>
            <a:r>
              <a:rPr lang="ja-JP" altLang="en-US" sz="1600" dirty="0">
                <a:solidFill>
                  <a:prstClr val="black"/>
                </a:solidFill>
                <a:latin typeface="Meiryo UI" panose="020B0604030504040204" pitchFamily="50" charset="-128"/>
                <a:ea typeface="Meiryo UI" panose="020B0604030504040204" pitchFamily="50" charset="-128"/>
              </a:rPr>
              <a:t>操作で作業対象位置へ接近する。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⑦　作業</a:t>
            </a:r>
            <a:r>
              <a:rPr lang="ja-JP" altLang="en-US" sz="1600" dirty="0">
                <a:solidFill>
                  <a:prstClr val="black"/>
                </a:solidFill>
                <a:latin typeface="Meiryo UI" panose="020B0604030504040204" pitchFamily="50" charset="-128"/>
                <a:ea typeface="Meiryo UI" panose="020B0604030504040204" pitchFamily="50" charset="-128"/>
              </a:rPr>
              <a:t>箇所の状況により首振り操作で調整する。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⑧　作業</a:t>
            </a:r>
            <a:r>
              <a:rPr lang="ja-JP" altLang="en-US" sz="1600" dirty="0">
                <a:solidFill>
                  <a:prstClr val="black"/>
                </a:solidFill>
                <a:latin typeface="Meiryo UI" panose="020B0604030504040204" pitchFamily="50" charset="-128"/>
                <a:ea typeface="Meiryo UI" panose="020B0604030504040204" pitchFamily="50" charset="-128"/>
              </a:rPr>
              <a:t>位置から離れる場合は、最初に縮め操作</a:t>
            </a:r>
            <a:r>
              <a:rPr lang="ja-JP" altLang="en-US" sz="1600" dirty="0" smtClean="0">
                <a:solidFill>
                  <a:prstClr val="black"/>
                </a:solidFill>
                <a:latin typeface="Meiryo UI" panose="020B0604030504040204" pitchFamily="50" charset="-128"/>
                <a:ea typeface="Meiryo UI" panose="020B0604030504040204" pitchFamily="50" charset="-128"/>
              </a:rPr>
              <a:t>で</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離れる。</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34270" y="3682746"/>
            <a:ext cx="2781080" cy="1606436"/>
          </a:xfrm>
          <a:prstGeom prst="rect">
            <a:avLst/>
          </a:prstGeom>
          <a:noFill/>
          <a:ln>
            <a:solidFill>
              <a:schemeClr val="tx1"/>
            </a:solidFill>
          </a:ln>
        </p:spPr>
      </p:pic>
      <p:sp>
        <p:nvSpPr>
          <p:cNvPr id="8" name="コンテンツ プレースホルダー 4"/>
          <p:cNvSpPr txBox="1">
            <a:spLocks/>
          </p:cNvSpPr>
          <p:nvPr/>
        </p:nvSpPr>
        <p:spPr>
          <a:xfrm>
            <a:off x="670106" y="3638685"/>
            <a:ext cx="4876524" cy="8730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留意事項</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旋回</a:t>
            </a:r>
            <a:r>
              <a:rPr lang="ja-JP" altLang="en-US" sz="1600" dirty="0">
                <a:solidFill>
                  <a:prstClr val="black"/>
                </a:solidFill>
                <a:latin typeface="Meiryo UI" panose="020B0604030504040204" pitchFamily="50" charset="-128"/>
                <a:ea typeface="Meiryo UI" panose="020B0604030504040204" pitchFamily="50" charset="-128"/>
              </a:rPr>
              <a:t>や起伏操作を行う場合</a:t>
            </a:r>
            <a:r>
              <a:rPr lang="ja-JP" altLang="en-US" sz="1600" dirty="0" smtClean="0">
                <a:solidFill>
                  <a:prstClr val="black"/>
                </a:solidFill>
                <a:latin typeface="Meiryo UI" panose="020B0604030504040204" pitchFamily="50" charset="-128"/>
                <a:ea typeface="Meiryo UI" panose="020B0604030504040204" pitchFamily="50" charset="-128"/>
              </a:rPr>
              <a:t>、ブーム</a:t>
            </a:r>
            <a:r>
              <a:rPr lang="ja-JP" altLang="en-US" sz="1600" dirty="0">
                <a:solidFill>
                  <a:prstClr val="black"/>
                </a:solidFill>
                <a:latin typeface="Meiryo UI" panose="020B0604030504040204" pitchFamily="50" charset="-128"/>
                <a:ea typeface="Meiryo UI" panose="020B0604030504040204" pitchFamily="50" charset="-128"/>
              </a:rPr>
              <a:t>の長さの違いに</a:t>
            </a:r>
            <a:r>
              <a:rPr lang="ja-JP" altLang="en-US" sz="1600" dirty="0" smtClean="0">
                <a:solidFill>
                  <a:prstClr val="black"/>
                </a:solidFill>
                <a:latin typeface="Meiryo UI" panose="020B0604030504040204" pitchFamily="50" charset="-128"/>
                <a:ea typeface="Meiryo UI" panose="020B0604030504040204" pitchFamily="50" charset="-128"/>
              </a:rPr>
              <a:t>より作業</a:t>
            </a:r>
            <a:r>
              <a:rPr lang="ja-JP" altLang="en-US" sz="1600" dirty="0">
                <a:solidFill>
                  <a:prstClr val="black"/>
                </a:solidFill>
                <a:latin typeface="Meiryo UI" panose="020B0604030504040204" pitchFamily="50" charset="-128"/>
                <a:ea typeface="Meiryo UI" panose="020B0604030504040204" pitchFamily="50" charset="-128"/>
              </a:rPr>
              <a:t>床</a:t>
            </a:r>
            <a:r>
              <a:rPr lang="ja-JP" altLang="en-US" sz="1600" dirty="0" smtClean="0">
                <a:solidFill>
                  <a:prstClr val="black"/>
                </a:solidFill>
                <a:latin typeface="Meiryo UI" panose="020B0604030504040204" pitchFamily="50" charset="-128"/>
                <a:ea typeface="Meiryo UI" panose="020B0604030504040204" pitchFamily="50" charset="-128"/>
              </a:rPr>
              <a:t>の移動</a:t>
            </a:r>
            <a:r>
              <a:rPr lang="ja-JP" altLang="en-US" sz="1600" dirty="0">
                <a:solidFill>
                  <a:prstClr val="black"/>
                </a:solidFill>
                <a:latin typeface="Meiryo UI" panose="020B0604030504040204" pitchFamily="50" charset="-128"/>
                <a:ea typeface="Meiryo UI" panose="020B0604030504040204" pitchFamily="50" charset="-128"/>
              </a:rPr>
              <a:t>速度が異なるので注意する。</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6297328" y="1454082"/>
            <a:ext cx="2218022" cy="2184602"/>
          </a:xfrm>
          <a:prstGeom prst="rect">
            <a:avLst/>
          </a:prstGeom>
          <a:ln>
            <a:solidFill>
              <a:schemeClr val="tx1"/>
            </a:solidFill>
          </a:ln>
        </p:spPr>
      </p:pic>
    </p:spTree>
    <p:extLst>
      <p:ext uri="{BB962C8B-B14F-4D97-AF65-F5344CB8AC3E}">
        <p14:creationId xmlns:p14="http://schemas.microsoft.com/office/powerpoint/2010/main" val="214123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高所作業車の移送</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0129" y="6400413"/>
            <a:ext cx="3850533"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テキスト５９～６３ページ</a:t>
            </a:r>
            <a:r>
              <a:rPr lang="en-US" altLang="ja-JP" sz="1200" dirty="0" smtClean="0">
                <a:solidFill>
                  <a:prstClr val="black"/>
                </a:solidFill>
              </a:rPr>
              <a:t>/</a:t>
            </a:r>
            <a:r>
              <a:rPr lang="ja-JP" altLang="en-US" sz="1200" dirty="0" smtClean="0">
                <a:solidFill>
                  <a:prstClr val="black"/>
                </a:solidFill>
              </a:rPr>
              <a:t>補助テキスト３５ページ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11" name="コンテンツ プレースホルダー 4"/>
          <p:cNvSpPr txBox="1">
            <a:spLocks/>
          </p:cNvSpPr>
          <p:nvPr/>
        </p:nvSpPr>
        <p:spPr>
          <a:xfrm>
            <a:off x="536595" y="852738"/>
            <a:ext cx="8081762" cy="42668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通常</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トラック式の高所作業車は、自走</a:t>
            </a:r>
            <a:r>
              <a:rPr lang="ja-JP" altLang="en-US" sz="1600" dirty="0">
                <a:solidFill>
                  <a:prstClr val="black"/>
                </a:solidFill>
                <a:latin typeface="Meiryo UI" panose="020B0604030504040204" pitchFamily="50" charset="-128"/>
                <a:ea typeface="Meiryo UI" panose="020B0604030504040204" pitchFamily="50" charset="-128"/>
              </a:rPr>
              <a:t>により作業場所へ移送し、</a:t>
            </a:r>
            <a:r>
              <a:rPr lang="ja-JP" altLang="en-US" sz="1600" b="1" u="sng" dirty="0">
                <a:solidFill>
                  <a:prstClr val="black"/>
                </a:solidFill>
                <a:latin typeface="Meiryo UI" panose="020B0604030504040204" pitchFamily="50" charset="-128"/>
                <a:ea typeface="Meiryo UI" panose="020B0604030504040204" pitchFamily="50" charset="-128"/>
              </a:rPr>
              <a:t>ホイール式やクローラ式等の自走式高所作業車</a:t>
            </a:r>
            <a:r>
              <a:rPr lang="ja-JP" altLang="en-US" sz="1600" dirty="0">
                <a:solidFill>
                  <a:prstClr val="black"/>
                </a:solidFill>
                <a:latin typeface="Meiryo UI" panose="020B0604030504040204" pitchFamily="50" charset="-128"/>
                <a:ea typeface="Meiryo UI" panose="020B0604030504040204" pitchFamily="50" charset="-128"/>
              </a:rPr>
              <a:t>は、</a:t>
            </a:r>
            <a:r>
              <a:rPr lang="ja-JP" altLang="en-US" sz="1600" b="1" u="sng" dirty="0">
                <a:solidFill>
                  <a:prstClr val="black"/>
                </a:solidFill>
                <a:latin typeface="Meiryo UI" panose="020B0604030504040204" pitchFamily="50" charset="-128"/>
                <a:ea typeface="Meiryo UI" panose="020B0604030504040204" pitchFamily="50" charset="-128"/>
              </a:rPr>
              <a:t>公道を走行することができない</a:t>
            </a:r>
            <a:r>
              <a:rPr lang="ja-JP" altLang="en-US" sz="1600" dirty="0">
                <a:solidFill>
                  <a:prstClr val="black"/>
                </a:solidFill>
                <a:latin typeface="Meiryo UI" panose="020B0604030504040204" pitchFamily="50" charset="-128"/>
                <a:ea typeface="Meiryo UI" panose="020B0604030504040204" pitchFamily="50" charset="-128"/>
              </a:rPr>
              <a:t>ために、移送専用車両等に積載して移送することが多い</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n-US" altLang="ja-JP" sz="1400" dirty="0" smtClean="0">
                <a:solidFill>
                  <a:prstClr val="black"/>
                </a:solidFill>
                <a:latin typeface="Meiryo UI" panose="020B0604030504040204" pitchFamily="50" charset="-128"/>
                <a:ea typeface="Meiryo UI" panose="020B0604030504040204" pitchFamily="50" charset="-128"/>
              </a:rPr>
              <a:t>(1)</a:t>
            </a:r>
            <a:r>
              <a:rPr lang="ja-JP" altLang="en-US" sz="1400" dirty="0" smtClean="0">
                <a:solidFill>
                  <a:prstClr val="black"/>
                </a:solidFill>
                <a:latin typeface="Meiryo UI" panose="020B0604030504040204" pitchFamily="50" charset="-128"/>
                <a:ea typeface="Meiryo UI" panose="020B0604030504040204" pitchFamily="50" charset="-128"/>
              </a:rPr>
              <a:t>　トラック式の</a:t>
            </a:r>
            <a:r>
              <a:rPr lang="ja-JP" altLang="en-US" sz="1400" dirty="0">
                <a:solidFill>
                  <a:prstClr val="black"/>
                </a:solidFill>
                <a:latin typeface="Meiryo UI" panose="020B0604030504040204" pitchFamily="50" charset="-128"/>
                <a:ea typeface="Meiryo UI" panose="020B0604030504040204" pitchFamily="50" charset="-128"/>
              </a:rPr>
              <a:t>高所</a:t>
            </a:r>
            <a:r>
              <a:rPr lang="ja-JP" altLang="en-US" sz="1400" dirty="0" smtClean="0">
                <a:solidFill>
                  <a:prstClr val="black"/>
                </a:solidFill>
                <a:latin typeface="Meiryo UI" panose="020B0604030504040204" pitchFamily="50" charset="-128"/>
                <a:ea typeface="Meiryo UI" panose="020B0604030504040204" pitchFamily="50" charset="-128"/>
              </a:rPr>
              <a:t>作業車</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トラック式</a:t>
            </a:r>
            <a:r>
              <a:rPr lang="ja-JP" altLang="en-US" sz="1400" dirty="0">
                <a:solidFill>
                  <a:prstClr val="black"/>
                </a:solidFill>
                <a:latin typeface="Meiryo UI" panose="020B0604030504040204" pitchFamily="50" charset="-128"/>
                <a:ea typeface="Meiryo UI" panose="020B0604030504040204" pitchFamily="50" charset="-128"/>
              </a:rPr>
              <a:t>の高所作業車</a:t>
            </a:r>
            <a:r>
              <a:rPr lang="ja-JP" altLang="en-US" sz="1400" dirty="0" smtClean="0">
                <a:solidFill>
                  <a:prstClr val="black"/>
                </a:solidFill>
                <a:latin typeface="Meiryo UI" panose="020B0604030504040204" pitchFamily="50" charset="-128"/>
                <a:ea typeface="Meiryo UI" panose="020B0604030504040204" pitchFamily="50" charset="-128"/>
              </a:rPr>
              <a:t>の移送時には、</a:t>
            </a:r>
            <a:r>
              <a:rPr lang="ja-JP" altLang="en-US" sz="1400" dirty="0">
                <a:solidFill>
                  <a:prstClr val="black"/>
                </a:solidFill>
                <a:latin typeface="Meiryo UI" panose="020B0604030504040204" pitchFamily="50" charset="-128"/>
                <a:ea typeface="Meiryo UI" panose="020B0604030504040204" pitchFamily="50" charset="-128"/>
              </a:rPr>
              <a:t>下記のことに注意して走行することが大切である。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①　作業</a:t>
            </a:r>
            <a:r>
              <a:rPr lang="ja-JP" altLang="en-US" sz="1400" dirty="0">
                <a:solidFill>
                  <a:prstClr val="black"/>
                </a:solidFill>
                <a:latin typeface="Meiryo UI" panose="020B0604030504040204" pitchFamily="50" charset="-128"/>
                <a:ea typeface="Meiryo UI" panose="020B0604030504040204" pitchFamily="50" charset="-128"/>
              </a:rPr>
              <a:t>床が上部にあり重心位置が高くなりやすいので、走行時急なハンドル操作をすると転倒の危険性がある。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②　作業</a:t>
            </a:r>
            <a:r>
              <a:rPr lang="ja-JP" altLang="en-US" sz="1400" dirty="0">
                <a:solidFill>
                  <a:prstClr val="black"/>
                </a:solidFill>
                <a:latin typeface="Meiryo UI" panose="020B0604030504040204" pitchFamily="50" charset="-128"/>
                <a:ea typeface="Meiryo UI" panose="020B0604030504040204" pitchFamily="50" charset="-128"/>
              </a:rPr>
              <a:t>範囲を広くするため及び安定対策として、下部走行体にウエイトを多く装備しており車重が重たいため</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発進</a:t>
            </a:r>
            <a:r>
              <a:rPr lang="ja-JP" altLang="en-US" sz="1400" dirty="0">
                <a:solidFill>
                  <a:prstClr val="black"/>
                </a:solidFill>
                <a:latin typeface="Meiryo UI" panose="020B0604030504040204" pitchFamily="50" charset="-128"/>
                <a:ea typeface="Meiryo UI" panose="020B0604030504040204" pitchFamily="50" charset="-128"/>
              </a:rPr>
              <a:t>時には</a:t>
            </a:r>
            <a:r>
              <a:rPr lang="en-US" altLang="ja-JP" sz="1400" dirty="0">
                <a:solidFill>
                  <a:prstClr val="black"/>
                </a:solidFill>
                <a:latin typeface="Meiryo UI" panose="020B0604030504040204" pitchFamily="50" charset="-128"/>
                <a:ea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rPr>
              <a:t>速からの発進が望ましい。</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③　車両</a:t>
            </a:r>
            <a:r>
              <a:rPr lang="ja-JP" altLang="en-US" sz="1400" dirty="0">
                <a:solidFill>
                  <a:prstClr val="black"/>
                </a:solidFill>
                <a:latin typeface="Meiryo UI" panose="020B0604030504040204" pitchFamily="50" charset="-128"/>
                <a:ea typeface="Meiryo UI" panose="020B0604030504040204" pitchFamily="50" charset="-128"/>
              </a:rPr>
              <a:t>重量が、荷物を積載していない状態の普通貨物トラックと比較し重いので、制動距離が長くなる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その</a:t>
            </a:r>
            <a:r>
              <a:rPr lang="ja-JP" altLang="en-US" sz="1400" dirty="0">
                <a:solidFill>
                  <a:prstClr val="black"/>
                </a:solidFill>
                <a:latin typeface="Meiryo UI" panose="020B0604030504040204" pitchFamily="50" charset="-128"/>
                <a:ea typeface="Meiryo UI" panose="020B0604030504040204" pitchFamily="50" charset="-128"/>
              </a:rPr>
              <a:t>ため、十分な車間距離をとることが大切である。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④　作業</a:t>
            </a:r>
            <a:r>
              <a:rPr lang="ja-JP" altLang="en-US" sz="1400" dirty="0">
                <a:solidFill>
                  <a:prstClr val="black"/>
                </a:solidFill>
                <a:latin typeface="Meiryo UI" panose="020B0604030504040204" pitchFamily="50" charset="-128"/>
                <a:ea typeface="Meiryo UI" panose="020B0604030504040204" pitchFamily="50" charset="-128"/>
              </a:rPr>
              <a:t>装置が運転キャビンよりも高い位置にあるため、車高を把握して走行しないとガード下等で激突</a:t>
            </a:r>
            <a:r>
              <a:rPr lang="ja-JP" altLang="en-US" sz="1400" dirty="0" smtClean="0">
                <a:solidFill>
                  <a:prstClr val="black"/>
                </a:solidFill>
                <a:latin typeface="Meiryo UI" panose="020B0604030504040204" pitchFamily="50" charset="-128"/>
                <a:ea typeface="Meiryo UI" panose="020B0604030504040204" pitchFamily="50" charset="-128"/>
              </a:rPr>
              <a:t>する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恐れ</a:t>
            </a:r>
            <a:r>
              <a:rPr lang="ja-JP" altLang="en-US" sz="1400" dirty="0">
                <a:solidFill>
                  <a:prstClr val="black"/>
                </a:solidFill>
                <a:latin typeface="Meiryo UI" panose="020B0604030504040204" pitchFamily="50" charset="-128"/>
                <a:ea typeface="Meiryo UI" panose="020B0604030504040204" pitchFamily="50" charset="-128"/>
              </a:rPr>
              <a:t>がある。</a:t>
            </a:r>
          </a:p>
          <a:p>
            <a:pPr marL="0" indent="0">
              <a:lnSpc>
                <a:spcPct val="100000"/>
              </a:lnSpc>
              <a:spcBef>
                <a:spcPts val="600"/>
              </a:spcBef>
              <a:buNone/>
            </a:pPr>
            <a:r>
              <a:rPr lang="en-US" altLang="ja-JP" sz="1400" dirty="0" smtClean="0">
                <a:solidFill>
                  <a:prstClr val="black"/>
                </a:solidFill>
                <a:latin typeface="Meiryo UI" panose="020B0604030504040204" pitchFamily="50" charset="-128"/>
                <a:ea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rPr>
              <a:t>　自走式高所作業車</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ホイール式、クローラ式等の自走式高所作業車は、公道を自走することはできない。</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やむを得ず</a:t>
            </a:r>
            <a:r>
              <a:rPr lang="ja-JP" altLang="en-US" sz="1400" dirty="0">
                <a:solidFill>
                  <a:prstClr val="black"/>
                </a:solidFill>
                <a:latin typeface="Meiryo UI" panose="020B0604030504040204" pitchFamily="50" charset="-128"/>
                <a:ea typeface="Meiryo UI" panose="020B0604030504040204" pitchFamily="50" charset="-128"/>
              </a:rPr>
              <a:t>公道を走行して移動することが必要な場合は、所轄の警察署長の許可を得ることが必要である。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、次の点に留意する。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①　クローラ式</a:t>
            </a:r>
            <a:r>
              <a:rPr lang="ja-JP" altLang="en-US" sz="1400" dirty="0">
                <a:solidFill>
                  <a:prstClr val="black"/>
                </a:solidFill>
                <a:latin typeface="Meiryo UI" panose="020B0604030504040204" pitchFamily="50" charset="-128"/>
                <a:ea typeface="Meiryo UI" panose="020B0604030504040204" pitchFamily="50" charset="-128"/>
              </a:rPr>
              <a:t>の高所作業車は、舗装面を損傷するおそれがあるので、必要な養生を行うこと。</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②　走行</a:t>
            </a:r>
            <a:r>
              <a:rPr lang="ja-JP" altLang="en-US" sz="1400" dirty="0">
                <a:solidFill>
                  <a:prstClr val="black"/>
                </a:solidFill>
                <a:latin typeface="Meiryo UI" panose="020B0604030504040204" pitchFamily="50" charset="-128"/>
                <a:ea typeface="Meiryo UI" panose="020B0604030504040204" pitchFamily="50" charset="-128"/>
              </a:rPr>
              <a:t>するときは、ブームを最短にし、作業床を水平以下にして走行すること。</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84252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a:t>
            </a:r>
            <a:r>
              <a:rPr lang="ja-JP" altLang="en-US" sz="2400" b="1" dirty="0" smtClean="0">
                <a:latin typeface="Meiryo UI" panose="020B0604030504040204" pitchFamily="50" charset="-128"/>
                <a:ea typeface="Meiryo UI" panose="020B0604030504040204" pitchFamily="50" charset="-128"/>
              </a:rPr>
              <a:t>の点検・検査と整備</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テキスト６４ページ</a:t>
            </a:r>
            <a:r>
              <a:rPr lang="en-US" altLang="ja-JP" sz="1200" dirty="0" smtClean="0">
                <a:solidFill>
                  <a:prstClr val="black"/>
                </a:solidFill>
              </a:rPr>
              <a:t>/</a:t>
            </a:r>
            <a:r>
              <a:rPr lang="ja-JP" altLang="en-US" sz="1200" dirty="0" smtClean="0">
                <a:solidFill>
                  <a:prstClr val="black"/>
                </a:solidFill>
              </a:rPr>
              <a:t>補助テキスト３７ページ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37</a:t>
            </a:fld>
            <a:endParaRPr lang="ja-JP" altLang="en-US">
              <a:solidFill>
                <a:prstClr val="black">
                  <a:tint val="75000"/>
                </a:prstClr>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435652060"/>
              </p:ext>
            </p:extLst>
          </p:nvPr>
        </p:nvGraphicFramePr>
        <p:xfrm>
          <a:off x="628650" y="2438945"/>
          <a:ext cx="7886701" cy="1625600"/>
        </p:xfrm>
        <a:graphic>
          <a:graphicData uri="http://schemas.openxmlformats.org/drawingml/2006/table">
            <a:tbl>
              <a:tblPr firstRow="1" firstCol="1" bandRow="1">
                <a:tableStyleId>{5940675A-B579-460E-94D1-54222C63F5DA}</a:tableStyleId>
              </a:tblPr>
              <a:tblGrid>
                <a:gridCol w="2086821">
                  <a:extLst>
                    <a:ext uri="{9D8B030D-6E8A-4147-A177-3AD203B41FA5}">
                      <a16:colId xmlns:a16="http://schemas.microsoft.com/office/drawing/2014/main" val="20000"/>
                    </a:ext>
                  </a:extLst>
                </a:gridCol>
                <a:gridCol w="2438568">
                  <a:extLst>
                    <a:ext uri="{9D8B030D-6E8A-4147-A177-3AD203B41FA5}">
                      <a16:colId xmlns:a16="http://schemas.microsoft.com/office/drawing/2014/main" val="20001"/>
                    </a:ext>
                  </a:extLst>
                </a:gridCol>
                <a:gridCol w="3361312">
                  <a:extLst>
                    <a:ext uri="{9D8B030D-6E8A-4147-A177-3AD203B41FA5}">
                      <a16:colId xmlns:a16="http://schemas.microsoft.com/office/drawing/2014/main" val="20002"/>
                    </a:ext>
                  </a:extLst>
                </a:gridCol>
              </a:tblGrid>
              <a:tr h="203200">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項　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実施する者・資格</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備　考</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06400">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①　作業開始前点検</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（安衛則</a:t>
                      </a:r>
                      <a:r>
                        <a:rPr lang="en-US" sz="1100" kern="100" dirty="0">
                          <a:effectLst/>
                          <a:latin typeface="Meiryo UI" panose="020B0604030504040204" pitchFamily="50" charset="-128"/>
                          <a:ea typeface="Meiryo UI" panose="020B0604030504040204" pitchFamily="50" charset="-128"/>
                        </a:rPr>
                        <a:t>194</a:t>
                      </a:r>
                      <a:r>
                        <a:rPr lang="ja-JP" sz="1100" kern="100" dirty="0">
                          <a:effectLst/>
                          <a:latin typeface="Meiryo UI" panose="020B0604030504040204" pitchFamily="50" charset="-128"/>
                          <a:ea typeface="Meiryo UI" panose="020B0604030504040204" pitchFamily="50" charset="-128"/>
                        </a:rPr>
                        <a:t>条の</a:t>
                      </a:r>
                      <a:r>
                        <a:rPr lang="en-US" sz="1100" kern="100" dirty="0">
                          <a:effectLst/>
                          <a:latin typeface="Meiryo UI" panose="020B0604030504040204" pitchFamily="50" charset="-128"/>
                          <a:ea typeface="Meiryo UI" panose="020B0604030504040204" pitchFamily="50" charset="-128"/>
                        </a:rPr>
                        <a:t>27</a:t>
                      </a:r>
                      <a:r>
                        <a:rPr lang="ja-JP"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・事業者が指名するもの</a:t>
                      </a:r>
                    </a:p>
                    <a:p>
                      <a:pPr indent="133350" algn="l">
                        <a:lnSpc>
                          <a:spcPts val="1600"/>
                        </a:lnSpc>
                        <a:spcAft>
                          <a:spcPts val="0"/>
                        </a:spcAft>
                      </a:pPr>
                      <a:r>
                        <a:rPr lang="ja-JP" sz="1100" kern="100" dirty="0">
                          <a:effectLst/>
                          <a:latin typeface="Meiryo UI" panose="020B0604030504040204" pitchFamily="50" charset="-128"/>
                          <a:ea typeface="Meiryo UI" panose="020B0604030504040204" pitchFamily="50" charset="-128"/>
                        </a:rPr>
                        <a:t>（運転者）</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33350" indent="-133350" algn="l">
                        <a:lnSpc>
                          <a:spcPts val="1600"/>
                        </a:lnSpc>
                        <a:spcAft>
                          <a:spcPts val="0"/>
                        </a:spcAft>
                      </a:pPr>
                      <a:r>
                        <a:rPr lang="ja-JP" sz="1100" kern="100" dirty="0">
                          <a:effectLst/>
                          <a:latin typeface="Meiryo UI" panose="020B0604030504040204" pitchFamily="50" charset="-128"/>
                          <a:ea typeface="Meiryo UI" panose="020B0604030504040204" pitchFamily="50" charset="-128"/>
                        </a:rPr>
                        <a:t>・点検表の保管：機械が稼働している間保管することが望ましい。</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06400">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②　定期自主点検</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（安衛則</a:t>
                      </a:r>
                      <a:r>
                        <a:rPr lang="en-US" sz="1100" kern="100" dirty="0">
                          <a:effectLst/>
                          <a:latin typeface="Meiryo UI" panose="020B0604030504040204" pitchFamily="50" charset="-128"/>
                          <a:ea typeface="Meiryo UI" panose="020B0604030504040204" pitchFamily="50" charset="-128"/>
                        </a:rPr>
                        <a:t>194</a:t>
                      </a:r>
                      <a:r>
                        <a:rPr lang="ja-JP" sz="1100" kern="100" dirty="0">
                          <a:effectLst/>
                          <a:latin typeface="Meiryo UI" panose="020B0604030504040204" pitchFamily="50" charset="-128"/>
                          <a:ea typeface="Meiryo UI" panose="020B0604030504040204" pitchFamily="50" charset="-128"/>
                        </a:rPr>
                        <a:t>条の</a:t>
                      </a:r>
                      <a:r>
                        <a:rPr lang="en-US" sz="1100" kern="100" dirty="0">
                          <a:effectLst/>
                          <a:latin typeface="Meiryo UI" panose="020B0604030504040204" pitchFamily="50" charset="-128"/>
                          <a:ea typeface="Meiryo UI" panose="020B0604030504040204" pitchFamily="50" charset="-128"/>
                        </a:rPr>
                        <a:t>24</a:t>
                      </a:r>
                      <a:r>
                        <a:rPr lang="ja-JP" sz="1100" kern="100" dirty="0">
                          <a:effectLst/>
                          <a:latin typeface="Meiryo UI" panose="020B0604030504040204" pitchFamily="50" charset="-128"/>
                          <a:ea typeface="Meiryo UI" panose="020B0604030504040204" pitchFamily="50" charset="-128"/>
                        </a:rPr>
                        <a:t>）</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・事業者が指名するもの</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・時期：</a:t>
                      </a:r>
                      <a:r>
                        <a:rPr lang="en-US" sz="1100" kern="100" dirty="0">
                          <a:effectLst/>
                          <a:latin typeface="Meiryo UI" panose="020B0604030504040204" pitchFamily="50" charset="-128"/>
                          <a:ea typeface="Meiryo UI" panose="020B0604030504040204" pitchFamily="50" charset="-128"/>
                        </a:rPr>
                        <a:t>1</a:t>
                      </a:r>
                      <a:r>
                        <a:rPr lang="ja-JP" sz="1100" kern="100" dirty="0">
                          <a:effectLst/>
                          <a:latin typeface="Meiryo UI" panose="020B0604030504040204" pitchFamily="50" charset="-128"/>
                          <a:ea typeface="Meiryo UI" panose="020B0604030504040204" pitchFamily="50" charset="-128"/>
                        </a:rPr>
                        <a:t>ヵ月以内ごとに</a:t>
                      </a:r>
                      <a:r>
                        <a:rPr lang="en-US" sz="1100" kern="100" dirty="0">
                          <a:effectLst/>
                          <a:latin typeface="Meiryo UI" panose="020B0604030504040204" pitchFamily="50" charset="-128"/>
                          <a:ea typeface="Meiryo UI" panose="020B0604030504040204" pitchFamily="50" charset="-128"/>
                        </a:rPr>
                        <a:t>1</a:t>
                      </a:r>
                      <a:r>
                        <a:rPr lang="ja-JP" sz="1100" kern="100" dirty="0">
                          <a:effectLst/>
                          <a:latin typeface="Meiryo UI" panose="020B0604030504040204" pitchFamily="50" charset="-128"/>
                          <a:ea typeface="Meiryo UI" panose="020B0604030504040204" pitchFamily="50" charset="-128"/>
                        </a:rPr>
                        <a:t>回定期に</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・検査表の保存期間：</a:t>
                      </a:r>
                      <a:r>
                        <a:rPr lang="en-US" sz="1100" kern="100" dirty="0">
                          <a:effectLst/>
                          <a:latin typeface="Meiryo UI" panose="020B0604030504040204" pitchFamily="50" charset="-128"/>
                          <a:ea typeface="Meiryo UI" panose="020B0604030504040204" pitchFamily="50" charset="-128"/>
                        </a:rPr>
                        <a:t>3</a:t>
                      </a:r>
                      <a:r>
                        <a:rPr lang="ja-JP" sz="1100" kern="100" dirty="0">
                          <a:effectLst/>
                          <a:latin typeface="Meiryo UI" panose="020B0604030504040204" pitchFamily="50" charset="-128"/>
                          <a:ea typeface="Meiryo UI" panose="020B0604030504040204" pitchFamily="50" charset="-128"/>
                        </a:rPr>
                        <a:t>年間</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09600">
                <a:tc>
                  <a:txBody>
                    <a:bodyPr/>
                    <a:lstStyle/>
                    <a:p>
                      <a:pPr algn="l">
                        <a:lnSpc>
                          <a:spcPts val="1600"/>
                        </a:lnSpc>
                        <a:spcAft>
                          <a:spcPts val="0"/>
                        </a:spcAft>
                      </a:pPr>
                      <a:r>
                        <a:rPr lang="ja-JP" sz="1100" kern="100">
                          <a:effectLst/>
                          <a:latin typeface="Meiryo UI" panose="020B0604030504040204" pitchFamily="50" charset="-128"/>
                          <a:ea typeface="Meiryo UI" panose="020B0604030504040204" pitchFamily="50" charset="-128"/>
                        </a:rPr>
                        <a:t>③　特定自主検査</a:t>
                      </a:r>
                    </a:p>
                    <a:p>
                      <a:pPr algn="l">
                        <a:lnSpc>
                          <a:spcPts val="1600"/>
                        </a:lnSpc>
                        <a:spcAft>
                          <a:spcPts val="0"/>
                        </a:spcAft>
                      </a:pPr>
                      <a:r>
                        <a:rPr lang="ja-JP" sz="1100" kern="100">
                          <a:effectLst/>
                          <a:latin typeface="Meiryo UI" panose="020B0604030504040204" pitchFamily="50" charset="-128"/>
                          <a:ea typeface="Meiryo UI" panose="020B0604030504040204" pitchFamily="50" charset="-128"/>
                        </a:rPr>
                        <a:t>（安衛則</a:t>
                      </a:r>
                      <a:r>
                        <a:rPr lang="en-US" sz="1100" kern="100">
                          <a:effectLst/>
                          <a:latin typeface="Meiryo UI" panose="020B0604030504040204" pitchFamily="50" charset="-128"/>
                          <a:ea typeface="Meiryo UI" panose="020B0604030504040204" pitchFamily="50" charset="-128"/>
                        </a:rPr>
                        <a:t>194</a:t>
                      </a:r>
                      <a:r>
                        <a:rPr lang="ja-JP" sz="1100" kern="100">
                          <a:effectLst/>
                          <a:latin typeface="Meiryo UI" panose="020B0604030504040204" pitchFamily="50" charset="-128"/>
                          <a:ea typeface="Meiryo UI" panose="020B0604030504040204" pitchFamily="50" charset="-128"/>
                        </a:rPr>
                        <a:t>条の</a:t>
                      </a:r>
                      <a:r>
                        <a:rPr lang="en-US" sz="1100" kern="100">
                          <a:effectLst/>
                          <a:latin typeface="Meiryo UI" panose="020B0604030504040204" pitchFamily="50" charset="-128"/>
                          <a:ea typeface="Meiryo UI" panose="020B0604030504040204" pitchFamily="50" charset="-128"/>
                        </a:rPr>
                        <a:t>23</a:t>
                      </a:r>
                      <a:r>
                        <a:rPr lang="ja-JP" sz="1100" kern="100">
                          <a:effectLst/>
                          <a:latin typeface="Meiryo UI" panose="020B0604030504040204" pitchFamily="50" charset="-128"/>
                          <a:ea typeface="Meiryo UI" panose="020B0604030504040204" pitchFamily="50" charset="-128"/>
                        </a:rPr>
                        <a:t>）</a:t>
                      </a:r>
                    </a:p>
                    <a:p>
                      <a:pPr algn="l">
                        <a:lnSpc>
                          <a:spcPts val="1600"/>
                        </a:lnSpc>
                        <a:spcAft>
                          <a:spcPts val="0"/>
                        </a:spcAft>
                      </a:pPr>
                      <a:r>
                        <a:rPr lang="ja-JP" sz="1100" kern="100">
                          <a:effectLst/>
                          <a:latin typeface="Meiryo UI" panose="020B0604030504040204" pitchFamily="50" charset="-128"/>
                          <a:ea typeface="Meiryo UI" panose="020B0604030504040204" pitchFamily="50" charset="-128"/>
                        </a:rPr>
                        <a:t>（安衛則</a:t>
                      </a:r>
                      <a:r>
                        <a:rPr lang="en-US" sz="1100" kern="100">
                          <a:effectLst/>
                          <a:latin typeface="Meiryo UI" panose="020B0604030504040204" pitchFamily="50" charset="-128"/>
                          <a:ea typeface="Meiryo UI" panose="020B0604030504040204" pitchFamily="50" charset="-128"/>
                        </a:rPr>
                        <a:t>194</a:t>
                      </a:r>
                      <a:r>
                        <a:rPr lang="ja-JP" sz="1100" kern="100">
                          <a:effectLst/>
                          <a:latin typeface="Meiryo UI" panose="020B0604030504040204" pitchFamily="50" charset="-128"/>
                          <a:ea typeface="Meiryo UI" panose="020B0604030504040204" pitchFamily="50" charset="-128"/>
                        </a:rPr>
                        <a:t>条の</a:t>
                      </a:r>
                      <a:r>
                        <a:rPr lang="en-US" sz="1100" kern="100">
                          <a:effectLst/>
                          <a:latin typeface="Meiryo UI" panose="020B0604030504040204" pitchFamily="50" charset="-128"/>
                          <a:ea typeface="Meiryo UI" panose="020B0604030504040204" pitchFamily="50" charset="-128"/>
                        </a:rPr>
                        <a:t>26</a:t>
                      </a:r>
                      <a:r>
                        <a:rPr lang="ja-JP" sz="1100" kern="100">
                          <a:effectLst/>
                          <a:latin typeface="Meiryo UI" panose="020B0604030504040204" pitchFamily="50" charset="-128"/>
                          <a:ea typeface="Meiryo UI" panose="020B0604030504040204" pitchFamily="50" charset="-128"/>
                        </a:rPr>
                        <a:t>）</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33350" indent="-133350" algn="l">
                        <a:lnSpc>
                          <a:spcPts val="1600"/>
                        </a:lnSpc>
                        <a:spcAft>
                          <a:spcPts val="0"/>
                        </a:spcAft>
                      </a:pPr>
                      <a:r>
                        <a:rPr lang="ja-JP" sz="1100" kern="100" dirty="0">
                          <a:effectLst/>
                          <a:latin typeface="Meiryo UI" panose="020B0604030504040204" pitchFamily="50" charset="-128"/>
                          <a:ea typeface="Meiryo UI" panose="020B0604030504040204" pitchFamily="50" charset="-128"/>
                        </a:rPr>
                        <a:t>・厚生労働省で定めた資格を有する者</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・検査業者</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・時期：</a:t>
                      </a:r>
                      <a:r>
                        <a:rPr lang="en-US" sz="1100" kern="100" dirty="0">
                          <a:effectLst/>
                          <a:latin typeface="Meiryo UI" panose="020B0604030504040204" pitchFamily="50" charset="-128"/>
                          <a:ea typeface="Meiryo UI" panose="020B0604030504040204" pitchFamily="50" charset="-128"/>
                        </a:rPr>
                        <a:t>1</a:t>
                      </a:r>
                      <a:r>
                        <a:rPr lang="ja-JP" sz="1100" kern="100" dirty="0">
                          <a:effectLst/>
                          <a:latin typeface="Meiryo UI" panose="020B0604030504040204" pitchFamily="50" charset="-128"/>
                          <a:ea typeface="Meiryo UI" panose="020B0604030504040204" pitchFamily="50" charset="-128"/>
                        </a:rPr>
                        <a:t>年以内ごとに</a:t>
                      </a:r>
                      <a:r>
                        <a:rPr lang="en-US" sz="1100" kern="100" dirty="0">
                          <a:effectLst/>
                          <a:latin typeface="Meiryo UI" panose="020B0604030504040204" pitchFamily="50" charset="-128"/>
                          <a:ea typeface="Meiryo UI" panose="020B0604030504040204" pitchFamily="50" charset="-128"/>
                        </a:rPr>
                        <a:t>1</a:t>
                      </a:r>
                      <a:r>
                        <a:rPr lang="ja-JP" sz="1100" kern="100" dirty="0">
                          <a:effectLst/>
                          <a:latin typeface="Meiryo UI" panose="020B0604030504040204" pitchFamily="50" charset="-128"/>
                          <a:ea typeface="Meiryo UI" panose="020B0604030504040204" pitchFamily="50" charset="-128"/>
                        </a:rPr>
                        <a:t>回定期に</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・検査表の保存期間：</a:t>
                      </a:r>
                      <a:r>
                        <a:rPr lang="en-US" sz="1100" kern="100" dirty="0">
                          <a:effectLst/>
                          <a:latin typeface="Meiryo UI" panose="020B0604030504040204" pitchFamily="50" charset="-128"/>
                          <a:ea typeface="Meiryo UI" panose="020B0604030504040204" pitchFamily="50" charset="-128"/>
                        </a:rPr>
                        <a:t>3</a:t>
                      </a:r>
                      <a:r>
                        <a:rPr lang="ja-JP" sz="1100" kern="100" dirty="0">
                          <a:effectLst/>
                          <a:latin typeface="Meiryo UI" panose="020B0604030504040204" pitchFamily="50" charset="-128"/>
                          <a:ea typeface="Meiryo UI" panose="020B0604030504040204" pitchFamily="50" charset="-128"/>
                        </a:rPr>
                        <a:t>年間</a:t>
                      </a:r>
                    </a:p>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・検査実施済みの“標章”の貼付</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3078339" y="2108733"/>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点検・自主検査に関する規定</a:t>
            </a:r>
            <a:endParaRPr kumimoji="0" lang="ja-JP" altLang="en-US" sz="600" b="0" i="0" u="none" strike="noStrike" cap="none" normalizeH="0" baseline="0" dirty="0" smtClean="0">
              <a:ln>
                <a:noFill/>
              </a:ln>
              <a:solidFill>
                <a:schemeClr val="tx1"/>
              </a:solidFill>
              <a:effectLst/>
            </a:endParaRPr>
          </a:p>
        </p:txBody>
      </p:sp>
      <p:sp>
        <p:nvSpPr>
          <p:cNvPr id="8" name="Rectangle 1"/>
          <p:cNvSpPr>
            <a:spLocks noChangeArrowheads="1"/>
          </p:cNvSpPr>
          <p:nvPr/>
        </p:nvSpPr>
        <p:spPr bwMode="auto">
          <a:xfrm>
            <a:off x="628650" y="4117758"/>
            <a:ext cx="7886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自主検査及び点検において異常を認めたときは、直ちに補修その他必要な措置を講じることが必要である。</a:t>
            </a:r>
            <a:endParaRPr kumimoji="0" lang="en-US" altLang="ja-JP"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（安衛則第</a:t>
            </a:r>
            <a:r>
              <a:rPr kumimoji="0" lang="en-US" altLang="ja-JP"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194</a:t>
            </a:r>
            <a:r>
              <a:rPr kumimoji="0" lang="ja-JP" altLang="en-US"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条の</a:t>
            </a:r>
            <a:r>
              <a:rPr kumimoji="0" lang="en-US" altLang="ja-JP"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28)</a:t>
            </a: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 name="コンテンツ プレースホルダー 4"/>
          <p:cNvSpPr txBox="1">
            <a:spLocks/>
          </p:cNvSpPr>
          <p:nvPr/>
        </p:nvSpPr>
        <p:spPr>
          <a:xfrm>
            <a:off x="531119" y="838686"/>
            <a:ext cx="8081762" cy="11817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rPr>
              <a:t>日常の点検・整備</a:t>
            </a:r>
            <a:r>
              <a:rPr lang="ja-JP" altLang="en-US" sz="1400" dirty="0">
                <a:solidFill>
                  <a:prstClr val="black"/>
                </a:solidFill>
                <a:latin typeface="Meiryo UI" panose="020B0604030504040204" pitchFamily="50" charset="-128"/>
                <a:ea typeface="Meiryo UI" panose="020B0604030504040204" pitchFamily="50" charset="-128"/>
              </a:rPr>
              <a:t>を</a:t>
            </a:r>
            <a:r>
              <a:rPr lang="ja-JP" altLang="en-US" sz="1400" b="1" u="sng" dirty="0">
                <a:solidFill>
                  <a:prstClr val="black"/>
                </a:solidFill>
                <a:latin typeface="Meiryo UI" panose="020B0604030504040204" pitchFamily="50" charset="-128"/>
                <a:ea typeface="Meiryo UI" panose="020B0604030504040204" pitchFamily="50" charset="-128"/>
              </a:rPr>
              <a:t>適切に実施</a:t>
            </a:r>
            <a:r>
              <a:rPr lang="ja-JP" altLang="en-US" sz="1400" dirty="0">
                <a:solidFill>
                  <a:prstClr val="black"/>
                </a:solidFill>
                <a:latin typeface="Meiryo UI" panose="020B0604030504040204" pitchFamily="50" charset="-128"/>
                <a:ea typeface="Meiryo UI" panose="020B0604030504040204" pitchFamily="50" charset="-128"/>
              </a:rPr>
              <a:t>し、常に高所作業車を</a:t>
            </a:r>
            <a:r>
              <a:rPr lang="ja-JP" altLang="en-US" sz="1400" b="1" u="sng" dirty="0">
                <a:solidFill>
                  <a:prstClr val="black"/>
                </a:solidFill>
                <a:latin typeface="Meiryo UI" panose="020B0604030504040204" pitchFamily="50" charset="-128"/>
                <a:ea typeface="Meiryo UI" panose="020B0604030504040204" pitchFamily="50" charset="-128"/>
              </a:rPr>
              <a:t>最適な状態に維持する</a:t>
            </a:r>
            <a:r>
              <a:rPr lang="ja-JP" altLang="en-US" sz="1400" dirty="0">
                <a:solidFill>
                  <a:prstClr val="black"/>
                </a:solidFill>
                <a:latin typeface="Meiryo UI" panose="020B0604030504040204" pitchFamily="50" charset="-128"/>
                <a:ea typeface="Meiryo UI" panose="020B0604030504040204" pitchFamily="50" charset="-128"/>
              </a:rPr>
              <a:t>ことは、作業性を高めるだけでなく、</a:t>
            </a:r>
            <a:r>
              <a:rPr lang="ja-JP" altLang="en-US" sz="1400" b="1" u="sng" dirty="0">
                <a:solidFill>
                  <a:prstClr val="black"/>
                </a:solidFill>
                <a:latin typeface="Meiryo UI" panose="020B0604030504040204" pitchFamily="50" charset="-128"/>
                <a:ea typeface="Meiryo UI" panose="020B0604030504040204" pitchFamily="50" charset="-128"/>
              </a:rPr>
              <a:t>労働災害を防止する上で非常に重要</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労働安全衛生規則</a:t>
            </a:r>
            <a:r>
              <a:rPr lang="ja-JP" altLang="en-US" sz="1400" dirty="0">
                <a:solidFill>
                  <a:prstClr val="black"/>
                </a:solidFill>
                <a:latin typeface="Meiryo UI" panose="020B0604030504040204" pitchFamily="50" charset="-128"/>
                <a:ea typeface="Meiryo UI" panose="020B0604030504040204" pitchFamily="50" charset="-128"/>
              </a:rPr>
              <a:t>においても</a:t>
            </a:r>
            <a:r>
              <a:rPr lang="ja-JP" altLang="en-US" sz="1400" dirty="0" smtClean="0">
                <a:solidFill>
                  <a:prstClr val="black"/>
                </a:solidFill>
                <a:latin typeface="Meiryo UI" panose="020B0604030504040204" pitchFamily="50" charset="-128"/>
                <a:ea typeface="Meiryo UI" panose="020B0604030504040204" pitchFamily="50" charset="-128"/>
              </a:rPr>
              <a:t>、下表に</a:t>
            </a:r>
            <a:r>
              <a:rPr lang="ja-JP" altLang="en-US" sz="1400" dirty="0">
                <a:solidFill>
                  <a:prstClr val="black"/>
                </a:solidFill>
                <a:latin typeface="Meiryo UI" panose="020B0604030504040204" pitchFamily="50" charset="-128"/>
                <a:ea typeface="Meiryo UI" panose="020B0604030504040204" pitchFamily="50" charset="-128"/>
              </a:rPr>
              <a:t>示すように、高所作業車の点検・検査と整備等を</a:t>
            </a:r>
            <a:r>
              <a:rPr lang="ja-JP" altLang="en-US" sz="1400" b="1" u="sng" dirty="0">
                <a:solidFill>
                  <a:prstClr val="black"/>
                </a:solidFill>
                <a:latin typeface="Meiryo UI" panose="020B0604030504040204" pitchFamily="50" charset="-128"/>
                <a:ea typeface="Meiryo UI" panose="020B0604030504040204" pitchFamily="50" charset="-128"/>
              </a:rPr>
              <a:t>実施することが求められている</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日常</a:t>
            </a:r>
            <a:r>
              <a:rPr lang="ja-JP" altLang="en-US" sz="1400" dirty="0">
                <a:solidFill>
                  <a:prstClr val="black"/>
                </a:solidFill>
                <a:latin typeface="Meiryo UI" panose="020B0604030504040204" pitchFamily="50" charset="-128"/>
                <a:ea typeface="Meiryo UI" panose="020B0604030504040204" pitchFamily="50" charset="-128"/>
              </a:rPr>
              <a:t>の点検・整備を確実に実施し、常に最良の状態で高所作業車を使用できるようにすることが大切である。</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897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1612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作業車による安全作業（１）</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走行時の留意事項　トラック式</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10620" y="6400413"/>
            <a:ext cx="396004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テキスト７６～８０ページ</a:t>
            </a:r>
            <a:r>
              <a:rPr lang="en-US" altLang="ja-JP" sz="1200" dirty="0" smtClean="0">
                <a:solidFill>
                  <a:prstClr val="black"/>
                </a:solidFill>
              </a:rPr>
              <a:t>/</a:t>
            </a:r>
            <a:r>
              <a:rPr lang="ja-JP" altLang="en-US" sz="1200" dirty="0" smtClean="0">
                <a:solidFill>
                  <a:prstClr val="black"/>
                </a:solidFill>
              </a:rPr>
              <a:t>補助テキスト３８ページ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11" name="コンテンツ プレースホルダー 4"/>
          <p:cNvSpPr txBox="1">
            <a:spLocks/>
          </p:cNvSpPr>
          <p:nvPr/>
        </p:nvSpPr>
        <p:spPr>
          <a:xfrm>
            <a:off x="531119" y="1476941"/>
            <a:ext cx="8081762" cy="16933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b="1" u="sng" dirty="0" smtClean="0">
                <a:solidFill>
                  <a:prstClr val="black"/>
                </a:solidFill>
                <a:latin typeface="Meiryo UI" panose="020B0604030504040204" pitchFamily="50" charset="-128"/>
                <a:ea typeface="Meiryo UI" panose="020B0604030504040204" pitchFamily="50" charset="-128"/>
              </a:rPr>
              <a:t>トラック式の一般的注意事項</a:t>
            </a:r>
            <a:endParaRPr lang="en-US" altLang="ja-JP" sz="16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600" b="1" u="sng"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①　</a:t>
            </a:r>
            <a:r>
              <a:rPr lang="ja-JP" altLang="en-US" sz="1600" dirty="0">
                <a:solidFill>
                  <a:prstClr val="black"/>
                </a:solidFill>
                <a:latin typeface="Meiryo UI" panose="020B0604030504040204" pitchFamily="50" charset="-128"/>
                <a:ea typeface="Meiryo UI" panose="020B0604030504040204" pitchFamily="50" charset="-128"/>
              </a:rPr>
              <a:t>走行前に、アウトリガーが完全に格納されていることを確認する。</a:t>
            </a:r>
          </a:p>
          <a:p>
            <a:pPr marL="457200" lvl="1"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②</a:t>
            </a:r>
            <a:r>
              <a:rPr lang="ja-JP" altLang="en-US" sz="1600" dirty="0">
                <a:solidFill>
                  <a:prstClr val="black"/>
                </a:solidFill>
                <a:latin typeface="Meiryo UI" panose="020B0604030504040204" pitchFamily="50" charset="-128"/>
                <a:ea typeface="Meiryo UI" panose="020B0604030504040204" pitchFamily="50" charset="-128"/>
              </a:rPr>
              <a:t>　作業床が格納状態であることを確認し、作業者を作業床から降ろして走行すること。</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1560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12096"/>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作業車による安全作業（１）</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走行時の留意事項　自走式　その１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テキスト８２ページ</a:t>
            </a:r>
            <a:r>
              <a:rPr lang="en-US" altLang="ja-JP" sz="1200" dirty="0" smtClean="0">
                <a:solidFill>
                  <a:prstClr val="black"/>
                </a:solidFill>
              </a:rPr>
              <a:t>/</a:t>
            </a:r>
            <a:r>
              <a:rPr lang="ja-JP" altLang="en-US" sz="1200" dirty="0" smtClean="0">
                <a:solidFill>
                  <a:prstClr val="black"/>
                </a:solidFill>
              </a:rPr>
              <a:t>補助テキスト３８ページ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11" name="コンテンツ プレースホルダー 4"/>
          <p:cNvSpPr txBox="1">
            <a:spLocks/>
          </p:cNvSpPr>
          <p:nvPr/>
        </p:nvSpPr>
        <p:spPr>
          <a:xfrm>
            <a:off x="531119" y="1438546"/>
            <a:ext cx="8081762" cy="213685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1600" b="1" u="sng" dirty="0" smtClean="0">
                <a:solidFill>
                  <a:prstClr val="black"/>
                </a:solidFill>
                <a:latin typeface="Meiryo UI" panose="020B0604030504040204" pitchFamily="50" charset="-128"/>
                <a:ea typeface="Meiryo UI" panose="020B0604030504040204" pitchFamily="50" charset="-128"/>
              </a:rPr>
              <a:t>自走式</a:t>
            </a:r>
            <a:r>
              <a:rPr lang="ja-JP" altLang="en-US" sz="1600" b="1" u="sng" dirty="0">
                <a:solidFill>
                  <a:prstClr val="black"/>
                </a:solidFill>
                <a:latin typeface="Meiryo UI" panose="020B0604030504040204" pitchFamily="50" charset="-128"/>
                <a:ea typeface="Meiryo UI" panose="020B0604030504040204" pitchFamily="50" charset="-128"/>
              </a:rPr>
              <a:t>の登・降坂、傾斜地、段差での走行の注意</a:t>
            </a:r>
            <a:r>
              <a:rPr lang="ja-JP" altLang="en-US" sz="1600" b="1" u="sng" dirty="0" smtClean="0">
                <a:solidFill>
                  <a:prstClr val="black"/>
                </a:solidFill>
                <a:latin typeface="Meiryo UI" panose="020B0604030504040204" pitchFamily="50" charset="-128"/>
                <a:ea typeface="Meiryo UI" panose="020B0604030504040204" pitchFamily="50" charset="-128"/>
              </a:rPr>
              <a:t>事項</a:t>
            </a:r>
            <a:endParaRPr lang="en-US" altLang="ja-JP" sz="16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600" dirty="0" smtClean="0">
                <a:solidFill>
                  <a:prstClr val="black"/>
                </a:solidFill>
                <a:latin typeface="Meiryo UI" panose="020B0604030504040204" pitchFamily="50" charset="-128"/>
                <a:ea typeface="Meiryo UI" panose="020B0604030504040204" pitchFamily="50" charset="-128"/>
              </a:rPr>
              <a:t>　①　急</a:t>
            </a:r>
            <a:r>
              <a:rPr lang="ja-JP" altLang="en-US" sz="1600" dirty="0">
                <a:solidFill>
                  <a:prstClr val="black"/>
                </a:solidFill>
                <a:latin typeface="Meiryo UI" panose="020B0604030504040204" pitchFamily="50" charset="-128"/>
                <a:ea typeface="Meiryo UI" panose="020B0604030504040204" pitchFamily="50" charset="-128"/>
              </a:rPr>
              <a:t>こう配における登・降坂には</a:t>
            </a:r>
            <a:r>
              <a:rPr lang="ja-JP" altLang="en-US" sz="1600" dirty="0" smtClean="0">
                <a:solidFill>
                  <a:prstClr val="black"/>
                </a:solidFill>
                <a:latin typeface="Meiryo UI" panose="020B0604030504040204" pitchFamily="50" charset="-128"/>
                <a:ea typeface="Meiryo UI" panose="020B0604030504040204" pitchFamily="50" charset="-128"/>
              </a:rPr>
              <a:t>、旋回</a:t>
            </a:r>
            <a:r>
              <a:rPr lang="ja-JP" altLang="en-US" sz="1600" dirty="0">
                <a:solidFill>
                  <a:prstClr val="black"/>
                </a:solidFill>
                <a:latin typeface="Meiryo UI" panose="020B0604030504040204" pitchFamily="50" charset="-128"/>
                <a:ea typeface="Meiryo UI" panose="020B0604030504040204" pitchFamily="50" charset="-128"/>
              </a:rPr>
              <a:t>ロックをかける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②　斜面</a:t>
            </a:r>
            <a:r>
              <a:rPr lang="ja-JP" altLang="en-US" sz="1600" dirty="0">
                <a:solidFill>
                  <a:prstClr val="black"/>
                </a:solidFill>
                <a:latin typeface="Meiryo UI" panose="020B0604030504040204" pitchFamily="50" charset="-128"/>
                <a:ea typeface="Meiryo UI" panose="020B0604030504040204" pitchFamily="50" charset="-128"/>
              </a:rPr>
              <a:t>の途中での方向転換、横切りは転倒のおそれが</a:t>
            </a:r>
            <a:r>
              <a:rPr lang="ja-JP" altLang="en-US" sz="1600" dirty="0" smtClean="0">
                <a:solidFill>
                  <a:prstClr val="black"/>
                </a:solidFill>
                <a:latin typeface="Meiryo UI" panose="020B0604030504040204" pitchFamily="50" charset="-128"/>
                <a:ea typeface="Meiryo UI" panose="020B0604030504040204" pitchFamily="50" charset="-128"/>
              </a:rPr>
              <a:t>あり</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危険</a:t>
            </a:r>
            <a:r>
              <a:rPr lang="ja-JP" altLang="en-US" sz="1600" dirty="0">
                <a:solidFill>
                  <a:prstClr val="black"/>
                </a:solidFill>
                <a:latin typeface="Meiryo UI" panose="020B0604030504040204" pitchFamily="50" charset="-128"/>
                <a:ea typeface="Meiryo UI" panose="020B0604030504040204" pitchFamily="50" charset="-128"/>
              </a:rPr>
              <a:t>である。いったん平地に降りて行うこと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③　カウンターウエイト</a:t>
            </a:r>
            <a:r>
              <a:rPr lang="ja-JP" altLang="en-US" sz="1600" dirty="0">
                <a:solidFill>
                  <a:prstClr val="black"/>
                </a:solidFill>
                <a:latin typeface="Meiryo UI" panose="020B0604030504040204" pitchFamily="50" charset="-128"/>
                <a:ea typeface="Meiryo UI" panose="020B0604030504040204" pitchFamily="50" charset="-128"/>
              </a:rPr>
              <a:t>を坂上に向け、斜面に対して直角</a:t>
            </a:r>
            <a:r>
              <a:rPr lang="ja-JP" altLang="en-US" sz="1600" dirty="0" smtClean="0">
                <a:solidFill>
                  <a:prstClr val="black"/>
                </a:solidFill>
                <a:latin typeface="Meiryo UI" panose="020B0604030504040204" pitchFamily="50" charset="-128"/>
                <a:ea typeface="Meiryo UI" panose="020B0604030504040204" pitchFamily="50" charset="-128"/>
              </a:rPr>
              <a:t>に</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登り降り</a:t>
            </a:r>
            <a:r>
              <a:rPr lang="ja-JP" altLang="en-US" sz="1600" dirty="0">
                <a:solidFill>
                  <a:prstClr val="black"/>
                </a:solidFill>
                <a:latin typeface="Meiryo UI" panose="020B0604030504040204" pitchFamily="50" charset="-128"/>
                <a:ea typeface="Meiryo UI" panose="020B0604030504040204" pitchFamily="50" charset="-128"/>
              </a:rPr>
              <a:t>すること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④　斜面</a:t>
            </a:r>
            <a:r>
              <a:rPr lang="ja-JP" altLang="en-US" sz="1600" dirty="0">
                <a:solidFill>
                  <a:prstClr val="black"/>
                </a:solidFill>
                <a:latin typeface="Meiryo UI" panose="020B0604030504040204" pitchFamily="50" charset="-128"/>
                <a:ea typeface="Meiryo UI" panose="020B0604030504040204" pitchFamily="50" charset="-128"/>
              </a:rPr>
              <a:t>の途中でのブーム旋回作動は転倒の危険が</a:t>
            </a:r>
            <a:r>
              <a:rPr lang="ja-JP" altLang="en-US" sz="1600" dirty="0" smtClean="0">
                <a:solidFill>
                  <a:prstClr val="black"/>
                </a:solidFill>
                <a:latin typeface="Meiryo UI" panose="020B0604030504040204" pitchFamily="50" charset="-128"/>
                <a:ea typeface="Meiryo UI" panose="020B0604030504040204" pitchFamily="50" charset="-128"/>
              </a:rPr>
              <a:t>あり</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絶対</a:t>
            </a:r>
            <a:r>
              <a:rPr lang="ja-JP" altLang="en-US" sz="1600" dirty="0">
                <a:solidFill>
                  <a:prstClr val="black"/>
                </a:solidFill>
                <a:latin typeface="Meiryo UI" panose="020B0604030504040204" pitchFamily="50" charset="-128"/>
                <a:ea typeface="Meiryo UI" panose="020B0604030504040204" pitchFamily="50" charset="-128"/>
              </a:rPr>
              <a:t>行わないこと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035021" y="1699930"/>
            <a:ext cx="2474853" cy="1692175"/>
          </a:xfrm>
          <a:prstGeom prst="rect">
            <a:avLst/>
          </a:prstGeom>
          <a:noFill/>
          <a:ln>
            <a:solidFill>
              <a:schemeClr val="tx1"/>
            </a:solidFill>
          </a:ln>
        </p:spPr>
      </p:pic>
    </p:spTree>
    <p:extLst>
      <p:ext uri="{BB962C8B-B14F-4D97-AF65-F5344CB8AC3E}">
        <p14:creationId xmlns:p14="http://schemas.microsoft.com/office/powerpoint/2010/main" val="2926301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高所作業車の運転資格</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5163235" y="6437234"/>
            <a:ext cx="30335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３</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補助テキスト５ページ</a:t>
            </a:r>
            <a:endParaRPr lang="ja-JP" altLang="en-US" sz="1200" dirty="0">
              <a:solidFill>
                <a:prstClr val="black"/>
              </a:solidFill>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4</a:t>
            </a:fld>
            <a:endParaRPr kumimoji="1" lang="ja-JP" altLang="en-US"/>
          </a:p>
        </p:txBody>
      </p:sp>
      <p:pic>
        <p:nvPicPr>
          <p:cNvPr id="2" name="図 1"/>
          <p:cNvPicPr>
            <a:picLocks noChangeAspect="1"/>
          </p:cNvPicPr>
          <p:nvPr/>
        </p:nvPicPr>
        <p:blipFill>
          <a:blip r:embed="rId3"/>
          <a:stretch>
            <a:fillRect/>
          </a:stretch>
        </p:blipFill>
        <p:spPr>
          <a:xfrm>
            <a:off x="628650" y="662418"/>
            <a:ext cx="5829300" cy="1767330"/>
          </a:xfrm>
          <a:prstGeom prst="rect">
            <a:avLst/>
          </a:prstGeom>
        </p:spPr>
      </p:pic>
      <p:sp>
        <p:nvSpPr>
          <p:cNvPr id="8" name="コンテンツ プレースホルダー 4"/>
          <p:cNvSpPr>
            <a:spLocks noGrp="1"/>
          </p:cNvSpPr>
          <p:nvPr>
            <p:ph idx="1"/>
          </p:nvPr>
        </p:nvSpPr>
        <p:spPr>
          <a:xfrm>
            <a:off x="628650" y="3169436"/>
            <a:ext cx="6264940" cy="857811"/>
          </a:xfrm>
          <a:ln>
            <a:noFill/>
          </a:ln>
        </p:spPr>
        <p:txBody>
          <a:bodyPr>
            <a:noAutofit/>
          </a:bodyPr>
          <a:lstStyle/>
          <a:p>
            <a:pPr marL="0" indent="0">
              <a:lnSpc>
                <a:spcPct val="110000"/>
              </a:lnSpc>
              <a:spcBef>
                <a:spcPts val="0"/>
              </a:spcBef>
              <a:buNone/>
            </a:pP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作業床の高さとは</a:t>
            </a:r>
          </a:p>
          <a:p>
            <a:pPr marL="0" indent="0">
              <a:lnSpc>
                <a:spcPct val="110000"/>
              </a:lnSpc>
              <a:spcBef>
                <a:spcPts val="0"/>
              </a:spcBef>
              <a:buNone/>
            </a:pPr>
            <a:r>
              <a:rPr lang="ja-JP" altLang="en-US" sz="1600" dirty="0" smtClean="0">
                <a:latin typeface="Meiryo UI" panose="020B0604030504040204" pitchFamily="50" charset="-128"/>
                <a:ea typeface="Meiryo UI" panose="020B0604030504040204" pitchFamily="50" charset="-128"/>
              </a:rPr>
              <a:t>　作業</a:t>
            </a:r>
            <a:r>
              <a:rPr lang="ja-JP" altLang="en-US" sz="1600" dirty="0">
                <a:latin typeface="Meiryo UI" panose="020B0604030504040204" pitchFamily="50" charset="-128"/>
                <a:ea typeface="Meiryo UI" panose="020B0604030504040204" pitchFamily="50" charset="-128"/>
              </a:rPr>
              <a:t>床（人及び荷を載せる装置）を最も高く上昇</a:t>
            </a:r>
            <a:r>
              <a:rPr lang="ja-JP" altLang="en-US" sz="1600" dirty="0" smtClean="0">
                <a:latin typeface="Meiryo UI" panose="020B0604030504040204" pitchFamily="50" charset="-128"/>
                <a:ea typeface="Meiryo UI" panose="020B0604030504040204" pitchFamily="50" charset="-128"/>
              </a:rPr>
              <a:t>させたとき</a:t>
            </a:r>
            <a:r>
              <a:rPr lang="ja-JP" altLang="en-US" sz="1600" dirty="0">
                <a:latin typeface="Meiryo UI" panose="020B0604030504040204" pitchFamily="50" charset="-128"/>
                <a:ea typeface="Meiryo UI" panose="020B0604030504040204" pitchFamily="50" charset="-128"/>
              </a:rPr>
              <a:t>の地面から床面までの垂直高さをいう。</a:t>
            </a:r>
          </a:p>
          <a:p>
            <a:pPr marL="0" indent="0">
              <a:lnSpc>
                <a:spcPct val="110000"/>
              </a:lnSpc>
              <a:spcBef>
                <a:spcPts val="0"/>
              </a:spcBef>
              <a:buNone/>
            </a:pPr>
            <a:endParaRPr lang="ja-JP" altLang="en-US" sz="1600" dirty="0">
              <a:latin typeface="Meiryo UI" panose="020B0604030504040204" pitchFamily="50" charset="-128"/>
              <a:ea typeface="Meiryo UI" panose="020B0604030504040204" pitchFamily="50" charset="-128"/>
            </a:endParaRPr>
          </a:p>
        </p:txBody>
      </p:sp>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6515783" y="1158298"/>
            <a:ext cx="2432127" cy="1864150"/>
          </a:xfrm>
          <a:prstGeom prst="rect">
            <a:avLst/>
          </a:prstGeom>
          <a:noFill/>
          <a:ln w="12700">
            <a:solidFill>
              <a:schemeClr val="tx1"/>
            </a:solidFill>
          </a:ln>
        </p:spPr>
      </p:pic>
      <p:pic>
        <p:nvPicPr>
          <p:cNvPr id="6" name="図 5"/>
          <p:cNvPicPr>
            <a:picLocks noChangeAspect="1"/>
          </p:cNvPicPr>
          <p:nvPr/>
        </p:nvPicPr>
        <p:blipFill>
          <a:blip r:embed="rId5"/>
          <a:stretch>
            <a:fillRect/>
          </a:stretch>
        </p:blipFill>
        <p:spPr>
          <a:xfrm>
            <a:off x="7237277" y="3355202"/>
            <a:ext cx="1278073" cy="2136274"/>
          </a:xfrm>
          <a:prstGeom prst="rect">
            <a:avLst/>
          </a:prstGeom>
          <a:ln>
            <a:solidFill>
              <a:schemeClr val="tx1"/>
            </a:solidFill>
          </a:ln>
        </p:spPr>
      </p:pic>
    </p:spTree>
    <p:extLst>
      <p:ext uri="{BB962C8B-B14F-4D97-AF65-F5344CB8AC3E}">
        <p14:creationId xmlns:p14="http://schemas.microsoft.com/office/powerpoint/2010/main" val="8017652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73042"/>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作業車による安全作業（１）</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走行時の留意事項　自走式　</a:t>
            </a:r>
            <a:r>
              <a:rPr lang="ja-JP" altLang="en-US" sz="2400" b="1" dirty="0" smtClean="0">
                <a:latin typeface="Meiryo UI" panose="020B0604030504040204" pitchFamily="50" charset="-128"/>
                <a:ea typeface="Meiryo UI" panose="020B0604030504040204" pitchFamily="50" charset="-128"/>
              </a:rPr>
              <a:t>その</a:t>
            </a:r>
            <a:r>
              <a:rPr lang="en-US" altLang="ja-JP" sz="2400" b="1" dirty="0" smtClean="0">
                <a:latin typeface="Meiryo UI" panose="020B0604030504040204" pitchFamily="50" charset="-128"/>
                <a:ea typeface="Meiryo UI" panose="020B0604030504040204" pitchFamily="50" charset="-128"/>
              </a:rPr>
              <a:t>2</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36556" y="6400413"/>
            <a:ext cx="383410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テキスト８３～８４ページ</a:t>
            </a:r>
            <a:r>
              <a:rPr lang="en-US" altLang="ja-JP" sz="1200" dirty="0" smtClean="0">
                <a:solidFill>
                  <a:prstClr val="black"/>
                </a:solidFill>
              </a:rPr>
              <a:t>/</a:t>
            </a:r>
            <a:r>
              <a:rPr lang="ja-JP" altLang="en-US" sz="1200" dirty="0" smtClean="0">
                <a:solidFill>
                  <a:prstClr val="black"/>
                </a:solidFill>
              </a:rPr>
              <a:t>補助テキスト３９ページ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40</a:t>
            </a:fld>
            <a:endParaRPr lang="ja-JP" altLang="en-US" dirty="0">
              <a:solidFill>
                <a:prstClr val="black">
                  <a:tint val="75000"/>
                </a:prstClr>
              </a:solidFill>
            </a:endParaRPr>
          </a:p>
        </p:txBody>
      </p:sp>
      <p:sp>
        <p:nvSpPr>
          <p:cNvPr id="11" name="コンテンツ プレースホルダー 4"/>
          <p:cNvSpPr txBox="1">
            <a:spLocks/>
          </p:cNvSpPr>
          <p:nvPr/>
        </p:nvSpPr>
        <p:spPr>
          <a:xfrm>
            <a:off x="563972" y="1182232"/>
            <a:ext cx="8081762" cy="33256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1600" b="1" u="sng" dirty="0" smtClean="0">
                <a:solidFill>
                  <a:prstClr val="black"/>
                </a:solidFill>
                <a:latin typeface="Meiryo UI" panose="020B0604030504040204" pitchFamily="50" charset="-128"/>
                <a:ea typeface="Meiryo UI" panose="020B0604030504040204" pitchFamily="50" charset="-128"/>
              </a:rPr>
              <a:t>自走式</a:t>
            </a:r>
            <a:r>
              <a:rPr lang="ja-JP" altLang="en-US" sz="1600" b="1" u="sng" dirty="0">
                <a:solidFill>
                  <a:prstClr val="black"/>
                </a:solidFill>
                <a:latin typeface="Meiryo UI" panose="020B0604030504040204" pitchFamily="50" charset="-128"/>
                <a:ea typeface="Meiryo UI" panose="020B0604030504040204" pitchFamily="50" charset="-128"/>
              </a:rPr>
              <a:t>の登・降坂、傾斜地、段差での走行の注意</a:t>
            </a:r>
            <a:r>
              <a:rPr lang="ja-JP" altLang="en-US" sz="1600" b="1" u="sng" dirty="0" smtClean="0">
                <a:solidFill>
                  <a:prstClr val="black"/>
                </a:solidFill>
                <a:latin typeface="Meiryo UI" panose="020B0604030504040204" pitchFamily="50" charset="-128"/>
                <a:ea typeface="Meiryo UI" panose="020B0604030504040204" pitchFamily="50" charset="-128"/>
              </a:rPr>
              <a:t>事項</a:t>
            </a:r>
            <a:endParaRPr lang="en-US" altLang="ja-JP" sz="16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⑤　段差</a:t>
            </a:r>
            <a:r>
              <a:rPr lang="ja-JP" altLang="en-US" sz="1600" dirty="0">
                <a:solidFill>
                  <a:prstClr val="black"/>
                </a:solidFill>
                <a:latin typeface="Meiryo UI" panose="020B0604030504040204" pitchFamily="50" charset="-128"/>
                <a:ea typeface="Meiryo UI" panose="020B0604030504040204" pitchFamily="50" charset="-128"/>
              </a:rPr>
              <a:t>（斜面）を上るとき、段差（斜面）の頂点</a:t>
            </a:r>
            <a:r>
              <a:rPr lang="ja-JP" altLang="en-US" sz="1600" dirty="0" smtClean="0">
                <a:solidFill>
                  <a:prstClr val="black"/>
                </a:solidFill>
                <a:latin typeface="Meiryo UI" panose="020B0604030504040204" pitchFamily="50" charset="-128"/>
                <a:ea typeface="Meiryo UI" panose="020B0604030504040204" pitchFamily="50" charset="-128"/>
              </a:rPr>
              <a:t>で</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高所</a:t>
            </a:r>
            <a:r>
              <a:rPr lang="ja-JP" altLang="en-US" sz="1600" dirty="0">
                <a:solidFill>
                  <a:prstClr val="black"/>
                </a:solidFill>
                <a:latin typeface="Meiryo UI" panose="020B0604030504040204" pitchFamily="50" charset="-128"/>
                <a:ea typeface="Meiryo UI" panose="020B0604030504040204" pitchFamily="50" charset="-128"/>
              </a:rPr>
              <a:t>作業車の角度が急に変化する場合がある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作業</a:t>
            </a:r>
            <a:r>
              <a:rPr lang="ja-JP" altLang="en-US" sz="1600" dirty="0">
                <a:solidFill>
                  <a:prstClr val="black"/>
                </a:solidFill>
                <a:latin typeface="Meiryo UI" panose="020B0604030504040204" pitchFamily="50" charset="-128"/>
                <a:ea typeface="Meiryo UI" panose="020B0604030504040204" pitchFamily="50" charset="-128"/>
              </a:rPr>
              <a:t>床の上下側の建造物等に注意すること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⑥　段差</a:t>
            </a:r>
            <a:r>
              <a:rPr lang="ja-JP" altLang="en-US" sz="1600" dirty="0">
                <a:solidFill>
                  <a:prstClr val="black"/>
                </a:solidFill>
                <a:latin typeface="Meiryo UI" panose="020B0604030504040204" pitchFamily="50" charset="-128"/>
                <a:ea typeface="Meiryo UI" panose="020B0604030504040204" pitchFamily="50" charset="-128"/>
              </a:rPr>
              <a:t>（斜面）を下るとき、段差（斜面）の頂点</a:t>
            </a:r>
            <a:r>
              <a:rPr lang="ja-JP" altLang="en-US" sz="1600" dirty="0" smtClean="0">
                <a:solidFill>
                  <a:prstClr val="black"/>
                </a:solidFill>
                <a:latin typeface="Meiryo UI" panose="020B0604030504040204" pitchFamily="50" charset="-128"/>
                <a:ea typeface="Meiryo UI" panose="020B0604030504040204" pitchFamily="50" charset="-128"/>
              </a:rPr>
              <a:t>で</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高所</a:t>
            </a:r>
            <a:r>
              <a:rPr lang="ja-JP" altLang="en-US" sz="1600" dirty="0">
                <a:solidFill>
                  <a:prstClr val="black"/>
                </a:solidFill>
                <a:latin typeface="Meiryo UI" panose="020B0604030504040204" pitchFamily="50" charset="-128"/>
                <a:ea typeface="Meiryo UI" panose="020B0604030504040204" pitchFamily="50" charset="-128"/>
              </a:rPr>
              <a:t>作業車の角度が急に変化する場合がある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作業</a:t>
            </a:r>
            <a:r>
              <a:rPr lang="ja-JP" altLang="en-US" sz="1600" dirty="0">
                <a:solidFill>
                  <a:prstClr val="black"/>
                </a:solidFill>
                <a:latin typeface="Meiryo UI" panose="020B0604030504040204" pitchFamily="50" charset="-128"/>
                <a:ea typeface="Meiryo UI" panose="020B0604030504040204" pitchFamily="50" charset="-128"/>
              </a:rPr>
              <a:t>床の上下側の建造物等に注意すること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507511" y="1431832"/>
            <a:ext cx="3035216" cy="1870056"/>
          </a:xfrm>
          <a:prstGeom prst="rect">
            <a:avLst/>
          </a:prstGeom>
          <a:noFill/>
          <a:ln>
            <a:solidFill>
              <a:schemeClr val="tx1"/>
            </a:solidFill>
          </a:ln>
        </p:spPr>
      </p:pic>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5523926" y="3551488"/>
            <a:ext cx="3018801" cy="1728930"/>
          </a:xfrm>
          <a:prstGeom prst="rect">
            <a:avLst/>
          </a:prstGeom>
          <a:noFill/>
          <a:ln>
            <a:solidFill>
              <a:schemeClr val="tx1"/>
            </a:solidFill>
          </a:ln>
        </p:spPr>
      </p:pic>
    </p:spTree>
    <p:extLst>
      <p:ext uri="{BB962C8B-B14F-4D97-AF65-F5344CB8AC3E}">
        <p14:creationId xmlns:p14="http://schemas.microsoft.com/office/powerpoint/2010/main" val="2926320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作業車による安全作業（１）</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走行時の留意事項　自走式　</a:t>
            </a:r>
            <a:r>
              <a:rPr lang="ja-JP" altLang="en-US" sz="2400" b="1" dirty="0" smtClean="0">
                <a:latin typeface="Meiryo UI" panose="020B0604030504040204" pitchFamily="50" charset="-128"/>
                <a:ea typeface="Meiryo UI" panose="020B0604030504040204" pitchFamily="50" charset="-128"/>
              </a:rPr>
              <a:t>その</a:t>
            </a:r>
            <a:r>
              <a:rPr lang="en-US" altLang="ja-JP" sz="2400" b="1" dirty="0" smtClean="0">
                <a:latin typeface="Meiryo UI" panose="020B0604030504040204" pitchFamily="50" charset="-128"/>
                <a:ea typeface="Meiryo UI" panose="020B0604030504040204" pitchFamily="50" charset="-128"/>
              </a:rPr>
              <a:t>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a:t>
            </a:r>
            <a:r>
              <a:rPr lang="ja-JP" altLang="en-US" sz="1200" dirty="0">
                <a:solidFill>
                  <a:prstClr val="black"/>
                </a:solidFill>
              </a:rPr>
              <a:t>４</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補助テキスト４０ページ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11" name="コンテンツ プレースホルダー 4"/>
          <p:cNvSpPr txBox="1">
            <a:spLocks/>
          </p:cNvSpPr>
          <p:nvPr/>
        </p:nvSpPr>
        <p:spPr>
          <a:xfrm>
            <a:off x="525644" y="1345809"/>
            <a:ext cx="8081762" cy="175329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ja-JP" altLang="en-US" sz="1600" b="1" u="sng" dirty="0" smtClean="0">
                <a:solidFill>
                  <a:prstClr val="black"/>
                </a:solidFill>
                <a:latin typeface="Meiryo UI" panose="020B0604030504040204" pitchFamily="50" charset="-128"/>
                <a:ea typeface="Meiryo UI" panose="020B0604030504040204" pitchFamily="50" charset="-128"/>
              </a:rPr>
              <a:t>自走式</a:t>
            </a:r>
            <a:r>
              <a:rPr lang="ja-JP" altLang="en-US" sz="1600" b="1" u="sng" dirty="0">
                <a:solidFill>
                  <a:prstClr val="black"/>
                </a:solidFill>
                <a:latin typeface="Meiryo UI" panose="020B0604030504040204" pitchFamily="50" charset="-128"/>
                <a:ea typeface="Meiryo UI" panose="020B0604030504040204" pitchFamily="50" charset="-128"/>
              </a:rPr>
              <a:t>の登・降坂、傾斜地、段差での走行の注意</a:t>
            </a:r>
            <a:r>
              <a:rPr lang="ja-JP" altLang="en-US" sz="1600" b="1" u="sng" dirty="0" smtClean="0">
                <a:solidFill>
                  <a:prstClr val="black"/>
                </a:solidFill>
                <a:latin typeface="Meiryo UI" panose="020B0604030504040204" pitchFamily="50" charset="-128"/>
                <a:ea typeface="Meiryo UI" panose="020B0604030504040204" pitchFamily="50" charset="-128"/>
              </a:rPr>
              <a:t>事項</a:t>
            </a:r>
            <a:endParaRPr lang="en-US" altLang="ja-JP" sz="16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⑦　作業</a:t>
            </a:r>
            <a:r>
              <a:rPr lang="ja-JP" altLang="en-US" sz="1600" dirty="0">
                <a:solidFill>
                  <a:prstClr val="black"/>
                </a:solidFill>
                <a:latin typeface="Meiryo UI" panose="020B0604030504040204" pitchFamily="50" charset="-128"/>
                <a:ea typeface="Meiryo UI" panose="020B0604030504040204" pitchFamily="50" charset="-128"/>
              </a:rPr>
              <a:t>床を上げたまま（ブームの起伏角を上げたままなど</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走行</a:t>
            </a:r>
            <a:r>
              <a:rPr lang="ja-JP" altLang="en-US" sz="1600" dirty="0">
                <a:solidFill>
                  <a:prstClr val="black"/>
                </a:solidFill>
                <a:latin typeface="Meiryo UI" panose="020B0604030504040204" pitchFamily="50" charset="-128"/>
                <a:ea typeface="Meiryo UI" panose="020B0604030504040204" pitchFamily="50" charset="-128"/>
              </a:rPr>
              <a:t>すると、わずかな凹凸や段差、急な斜面に進入すると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転倒</a:t>
            </a:r>
            <a:r>
              <a:rPr lang="ja-JP" altLang="en-US" sz="1600" dirty="0">
                <a:solidFill>
                  <a:prstClr val="black"/>
                </a:solidFill>
                <a:latin typeface="Meiryo UI" panose="020B0604030504040204" pitchFamily="50" charset="-128"/>
                <a:ea typeface="Meiryo UI" panose="020B0604030504040204" pitchFamily="50" charset="-128"/>
              </a:rPr>
              <a:t>の危険があるので絶対に行わない</a:t>
            </a:r>
            <a:r>
              <a:rPr lang="ja-JP" altLang="en-US" sz="1600" dirty="0" smtClean="0">
                <a:solidFill>
                  <a:prstClr val="black"/>
                </a:solidFill>
                <a:latin typeface="Meiryo UI" panose="020B0604030504040204" pitchFamily="50" charset="-128"/>
                <a:ea typeface="Meiryo UI" panose="020B0604030504040204" pitchFamily="50" charset="-128"/>
              </a:rPr>
              <a:t>こと。</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下部</a:t>
            </a:r>
            <a:r>
              <a:rPr lang="ja-JP" altLang="en-US" sz="1600" dirty="0">
                <a:solidFill>
                  <a:prstClr val="black"/>
                </a:solidFill>
                <a:latin typeface="Meiryo UI" panose="020B0604030504040204" pitchFamily="50" charset="-128"/>
                <a:ea typeface="Meiryo UI" panose="020B0604030504040204" pitchFamily="50" charset="-128"/>
              </a:rPr>
              <a:t>走行体の傾斜移動値より、作業床の傾斜移動</a:t>
            </a:r>
            <a:r>
              <a:rPr lang="ja-JP" altLang="en-US" sz="1600" dirty="0" smtClean="0">
                <a:solidFill>
                  <a:prstClr val="black"/>
                </a:solidFill>
                <a:latin typeface="Meiryo UI" panose="020B0604030504040204" pitchFamily="50" charset="-128"/>
                <a:ea typeface="Meiryo UI" panose="020B0604030504040204" pitchFamily="50" charset="-128"/>
              </a:rPr>
              <a:t>が</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非常</a:t>
            </a:r>
            <a:r>
              <a:rPr lang="ja-JP" altLang="en-US" sz="1600" dirty="0">
                <a:solidFill>
                  <a:prstClr val="black"/>
                </a:solidFill>
                <a:latin typeface="Meiryo UI" panose="020B0604030504040204" pitchFamily="50" charset="-128"/>
                <a:ea typeface="Meiryo UI" panose="020B0604030504040204" pitchFamily="50" charset="-128"/>
              </a:rPr>
              <a:t>に</a:t>
            </a:r>
            <a:r>
              <a:rPr lang="ja-JP" altLang="en-US" sz="1600" dirty="0" smtClean="0">
                <a:solidFill>
                  <a:prstClr val="black"/>
                </a:solidFill>
                <a:latin typeface="Meiryo UI" panose="020B0604030504040204" pitchFamily="50" charset="-128"/>
                <a:ea typeface="Meiryo UI" panose="020B0604030504040204" pitchFamily="50" charset="-128"/>
              </a:rPr>
              <a:t>大きい。</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5846458" y="1482337"/>
            <a:ext cx="2875932" cy="1790830"/>
          </a:xfrm>
          <a:prstGeom prst="rect">
            <a:avLst/>
          </a:prstGeom>
          <a:noFill/>
          <a:ln>
            <a:solidFill>
              <a:schemeClr val="tx1"/>
            </a:solidFill>
          </a:ln>
        </p:spPr>
      </p:pic>
    </p:spTree>
    <p:extLst>
      <p:ext uri="{BB962C8B-B14F-4D97-AF65-F5344CB8AC3E}">
        <p14:creationId xmlns:p14="http://schemas.microsoft.com/office/powerpoint/2010/main" val="2724178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17320"/>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作業車による安全作業（２）</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作業時の留意事項１　安全のルールを守る</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71143" y="6400413"/>
            <a:ext cx="4299519"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テキスト８６～８７ページ</a:t>
            </a:r>
            <a:r>
              <a:rPr lang="en-US" altLang="ja-JP" sz="1200" dirty="0" smtClean="0">
                <a:solidFill>
                  <a:prstClr val="black"/>
                </a:solidFill>
              </a:rPr>
              <a:t>/</a:t>
            </a:r>
            <a:r>
              <a:rPr lang="ja-JP" altLang="en-US" sz="1200" dirty="0" smtClean="0">
                <a:solidFill>
                  <a:prstClr val="black"/>
                </a:solidFill>
              </a:rPr>
              <a:t>補助テキスト４０～４２ページ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11" name="コンテンツ プレースホルダー 4"/>
          <p:cNvSpPr txBox="1">
            <a:spLocks/>
          </p:cNvSpPr>
          <p:nvPr/>
        </p:nvSpPr>
        <p:spPr>
          <a:xfrm>
            <a:off x="480812" y="1126508"/>
            <a:ext cx="7886701" cy="3921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①　作</a:t>
            </a:r>
            <a:r>
              <a:rPr lang="ja-JP" altLang="en-US" sz="1400" dirty="0">
                <a:solidFill>
                  <a:prstClr val="black"/>
                </a:solidFill>
                <a:latin typeface="Meiryo UI" panose="020B0604030504040204" pitchFamily="50" charset="-128"/>
                <a:ea typeface="Meiryo UI" panose="020B0604030504040204" pitchFamily="50" charset="-128"/>
              </a:rPr>
              <a:t>業者は、必す保護帽、墜落制止用器具を装着すること。</a:t>
            </a: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②　作業床</a:t>
            </a:r>
            <a:r>
              <a:rPr lang="ja-JP" altLang="en-US" sz="1400" dirty="0">
                <a:solidFill>
                  <a:prstClr val="black"/>
                </a:solidFill>
                <a:latin typeface="Meiryo UI" panose="020B0604030504040204" pitchFamily="50" charset="-128"/>
                <a:ea typeface="Meiryo UI" panose="020B0604030504040204" pitchFamily="50" charset="-128"/>
              </a:rPr>
              <a:t>に搭乗後、直ちに墜落制止用器具のフックを掛けること</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③　ブーム</a:t>
            </a:r>
            <a:r>
              <a:rPr lang="ja-JP" altLang="en-US" sz="1400" dirty="0">
                <a:solidFill>
                  <a:prstClr val="black"/>
                </a:solidFill>
                <a:latin typeface="Meiryo UI" panose="020B0604030504040204" pitchFamily="50" charset="-128"/>
                <a:ea typeface="Meiryo UI" panose="020B0604030504040204" pitchFamily="50" charset="-128"/>
              </a:rPr>
              <a:t>で荷をつり上げるなどの用途外使用は絶対に行わないこと。</a:t>
            </a: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④　作業</a:t>
            </a:r>
            <a:r>
              <a:rPr lang="ja-JP" altLang="en-US" sz="1400" dirty="0">
                <a:solidFill>
                  <a:prstClr val="black"/>
                </a:solidFill>
                <a:latin typeface="Meiryo UI" panose="020B0604030504040204" pitchFamily="50" charset="-128"/>
                <a:ea typeface="Meiryo UI" panose="020B0604030504040204" pitchFamily="50" charset="-128"/>
              </a:rPr>
              <a:t>床の積載荷重を厳守すること。</a:t>
            </a:r>
          </a:p>
          <a:p>
            <a:pPr marL="457200" lvl="1"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⑤　作業</a:t>
            </a:r>
            <a:r>
              <a:rPr lang="ja-JP" altLang="en-US" sz="1400" dirty="0">
                <a:solidFill>
                  <a:prstClr val="black"/>
                </a:solidFill>
                <a:latin typeface="Meiryo UI" panose="020B0604030504040204" pitchFamily="50" charset="-128"/>
                <a:ea typeface="Meiryo UI" panose="020B0604030504040204" pitchFamily="50" charset="-128"/>
              </a:rPr>
              <a:t>床から他の構造物等に乗り移らないこと</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⑥　</a:t>
            </a:r>
            <a:r>
              <a:rPr lang="en-US" altLang="ja-JP" sz="1400" dirty="0" smtClean="0">
                <a:solidFill>
                  <a:prstClr val="black"/>
                </a:solidFill>
                <a:latin typeface="Meiryo UI" panose="020B0604030504040204" pitchFamily="50" charset="-128"/>
                <a:ea typeface="Meiryo UI" panose="020B0604030504040204" pitchFamily="50" charset="-128"/>
              </a:rPr>
              <a:t>FRP</a:t>
            </a:r>
            <a:r>
              <a:rPr lang="ja-JP" altLang="en-US" sz="1400" dirty="0">
                <a:solidFill>
                  <a:prstClr val="black"/>
                </a:solidFill>
                <a:latin typeface="Meiryo UI" panose="020B0604030504040204" pitchFamily="50" charset="-128"/>
                <a:ea typeface="Meiryo UI" panose="020B0604030504040204" pitchFamily="50" charset="-128"/>
              </a:rPr>
              <a:t>製のバケットは可燃物であるので、火気を使用しないこと。</a:t>
            </a: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⑦　作業</a:t>
            </a:r>
            <a:r>
              <a:rPr lang="ja-JP" altLang="en-US" sz="1400" dirty="0">
                <a:solidFill>
                  <a:prstClr val="black"/>
                </a:solidFill>
                <a:latin typeface="Meiryo UI" panose="020B0604030504040204" pitchFamily="50" charset="-128"/>
                <a:ea typeface="Meiryo UI" panose="020B0604030504040204" pitchFamily="50" charset="-128"/>
              </a:rPr>
              <a:t>床以外の箇所に乗らないこと。</a:t>
            </a: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⑧　作業</a:t>
            </a:r>
            <a:r>
              <a:rPr lang="ja-JP" altLang="en-US" sz="1400" dirty="0">
                <a:solidFill>
                  <a:prstClr val="black"/>
                </a:solidFill>
                <a:latin typeface="Meiryo UI" panose="020B0604030504040204" pitchFamily="50" charset="-128"/>
                <a:ea typeface="Meiryo UI" panose="020B0604030504040204" pitchFamily="50" charset="-128"/>
              </a:rPr>
              <a:t>床の手すりに登って作業しないこと。</a:t>
            </a: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⑨　作業</a:t>
            </a:r>
            <a:r>
              <a:rPr lang="ja-JP" altLang="en-US" sz="1400" dirty="0">
                <a:solidFill>
                  <a:prstClr val="black"/>
                </a:solidFill>
                <a:latin typeface="Meiryo UI" panose="020B0604030504040204" pitchFamily="50" charset="-128"/>
                <a:ea typeface="Meiryo UI" panose="020B0604030504040204" pitchFamily="50" charset="-128"/>
              </a:rPr>
              <a:t>床内で、はしご・脚立等は使用しないこと。</a:t>
            </a:r>
          </a:p>
          <a:p>
            <a:pPr marL="457200" lvl="1"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⑩　作業</a:t>
            </a:r>
            <a:r>
              <a:rPr lang="ja-JP" altLang="en-US" sz="1400" dirty="0">
                <a:solidFill>
                  <a:prstClr val="black"/>
                </a:solidFill>
                <a:latin typeface="Meiryo UI" panose="020B0604030504040204" pitchFamily="50" charset="-128"/>
                <a:ea typeface="Meiryo UI" panose="020B0604030504040204" pitchFamily="50" charset="-128"/>
              </a:rPr>
              <a:t>床から物を落とさないように注意すること</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⑪　作業</a:t>
            </a:r>
            <a:r>
              <a:rPr lang="ja-JP" altLang="en-US" sz="1400" dirty="0">
                <a:solidFill>
                  <a:prstClr val="black"/>
                </a:solidFill>
                <a:latin typeface="Meiryo UI" panose="020B0604030504040204" pitchFamily="50" charset="-128"/>
                <a:ea typeface="Meiryo UI" panose="020B0604030504040204" pitchFamily="50" charset="-128"/>
              </a:rPr>
              <a:t>床は、地面より</a:t>
            </a:r>
            <a:r>
              <a:rPr lang="en-US" altLang="ja-JP" sz="1400" dirty="0">
                <a:solidFill>
                  <a:prstClr val="black"/>
                </a:solidFill>
                <a:latin typeface="Meiryo UI" panose="020B0604030504040204" pitchFamily="50" charset="-128"/>
                <a:ea typeface="Meiryo UI" panose="020B0604030504040204" pitchFamily="50" charset="-128"/>
              </a:rPr>
              <a:t>50cm</a:t>
            </a:r>
            <a:r>
              <a:rPr lang="ja-JP" altLang="en-US" sz="1400" dirty="0">
                <a:solidFill>
                  <a:prstClr val="black"/>
                </a:solidFill>
                <a:latin typeface="Meiryo UI" panose="020B0604030504040204" pitchFamily="50" charset="-128"/>
                <a:ea typeface="Meiryo UI" panose="020B0604030504040204" pitchFamily="50" charset="-128"/>
              </a:rPr>
              <a:t>以下に下げて乗降すること。（自走式の場合）</a:t>
            </a:r>
          </a:p>
          <a:p>
            <a:pPr marL="457200" lvl="1"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⑫　高所</a:t>
            </a:r>
            <a:r>
              <a:rPr lang="ja-JP" altLang="en-US" sz="1400" dirty="0">
                <a:solidFill>
                  <a:prstClr val="black"/>
                </a:solidFill>
                <a:latin typeface="Meiryo UI" panose="020B0604030504040204" pitchFamily="50" charset="-128"/>
                <a:ea typeface="Meiryo UI" panose="020B0604030504040204" pitchFamily="50" charset="-128"/>
              </a:rPr>
              <a:t>作業車への乗降は、必す定められた経路又はステップを使用すること。</a:t>
            </a:r>
          </a:p>
          <a:p>
            <a:pPr marL="457200" lvl="1"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⑬　トラック式</a:t>
            </a:r>
            <a:r>
              <a:rPr lang="ja-JP" altLang="en-US" sz="1400" dirty="0">
                <a:solidFill>
                  <a:prstClr val="black"/>
                </a:solidFill>
                <a:latin typeface="Meiryo UI" panose="020B0604030504040204" pitchFamily="50" charset="-128"/>
                <a:ea typeface="Meiryo UI" panose="020B0604030504040204" pitchFamily="50" charset="-128"/>
              </a:rPr>
              <a:t>高所作業車の駐車ブレーキは、プロペラシャフトをロックする構造となっており</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車輪</a:t>
            </a:r>
            <a:r>
              <a:rPr lang="ja-JP" altLang="en-US" sz="1400" dirty="0">
                <a:solidFill>
                  <a:prstClr val="black"/>
                </a:solidFill>
                <a:latin typeface="Meiryo UI" panose="020B0604030504040204" pitchFamily="50" charset="-128"/>
                <a:ea typeface="Meiryo UI" panose="020B0604030504040204" pitchFamily="50" charset="-128"/>
              </a:rPr>
              <a:t>の回転を止める構造となっていない。従って、アウトリガーを張ってタイヤが浮いた状態</a:t>
            </a:r>
            <a:r>
              <a:rPr lang="ja-JP" altLang="en-US" sz="1400" dirty="0" smtClean="0">
                <a:solidFill>
                  <a:prstClr val="black"/>
                </a:solidFill>
                <a:latin typeface="Meiryo UI" panose="020B0604030504040204" pitchFamily="50" charset="-128"/>
                <a:ea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後輪</a:t>
            </a:r>
            <a:r>
              <a:rPr lang="ja-JP" altLang="en-US" sz="1400" dirty="0">
                <a:solidFill>
                  <a:prstClr val="black"/>
                </a:solidFill>
                <a:latin typeface="Meiryo UI" panose="020B0604030504040204" pitchFamily="50" charset="-128"/>
                <a:ea typeface="Meiryo UI" panose="020B0604030504040204" pitchFamily="50" charset="-128"/>
              </a:rPr>
              <a:t>に足を掛けると、車輪が回転し、転落するおそれがあるので、絶対に車輪に足を</a:t>
            </a:r>
            <a:r>
              <a:rPr lang="ja-JP" altLang="en-US" sz="1400" dirty="0" smtClean="0">
                <a:solidFill>
                  <a:prstClr val="black"/>
                </a:solidFill>
                <a:latin typeface="Meiryo UI" panose="020B0604030504040204" pitchFamily="50" charset="-128"/>
                <a:ea typeface="Meiryo UI" panose="020B0604030504040204" pitchFamily="50" charset="-128"/>
              </a:rPr>
              <a:t>掛けて</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乗降</a:t>
            </a:r>
            <a:r>
              <a:rPr lang="ja-JP" altLang="en-US" sz="1400" dirty="0">
                <a:solidFill>
                  <a:prstClr val="black"/>
                </a:solidFill>
                <a:latin typeface="Meiryo UI" panose="020B0604030504040204" pitchFamily="50" charset="-128"/>
                <a:ea typeface="Meiryo UI" panose="020B0604030504040204" pitchFamily="50" charset="-128"/>
              </a:rPr>
              <a:t>しないこと。</a:t>
            </a:r>
          </a:p>
          <a:p>
            <a:pPr marL="457200" lvl="1"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⑭　</a:t>
            </a:r>
            <a:r>
              <a:rPr lang="en-US" altLang="ja-JP" sz="1400" dirty="0" smtClean="0">
                <a:solidFill>
                  <a:prstClr val="black"/>
                </a:solidFill>
                <a:latin typeface="Meiryo UI" panose="020B0604030504040204" pitchFamily="50" charset="-128"/>
                <a:ea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rPr>
              <a:t>台以上の高所作業車を近接して使用する場合は、作業指揮者の指揮に基づいて</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接触</a:t>
            </a:r>
            <a:r>
              <a:rPr lang="ja-JP" altLang="en-US" sz="1400" dirty="0">
                <a:solidFill>
                  <a:prstClr val="black"/>
                </a:solidFill>
                <a:latin typeface="Meiryo UI" panose="020B0604030504040204" pitchFamily="50" charset="-128"/>
                <a:ea typeface="Meiryo UI" panose="020B0604030504040204" pitchFamily="50" charset="-128"/>
              </a:rPr>
              <a:t>することによる事故、災害等の危険に注意して作業すること。</a:t>
            </a:r>
          </a:p>
          <a:p>
            <a:pPr marL="457200" lvl="1"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59145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806620"/>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作業車による安全作業（２）</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作業時の留意事項２　安全確認を徹底する</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73734" y="6400413"/>
            <a:ext cx="4096928"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a:t>
            </a:r>
            <a:r>
              <a:rPr lang="ja-JP" altLang="en-US" sz="1200" dirty="0">
                <a:solidFill>
                  <a:prstClr val="black"/>
                </a:solidFill>
              </a:rPr>
              <a:t>８</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補助テキスト４２～４３ページ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367430"/>
            <a:ext cx="7886701" cy="368640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①　架空</a:t>
            </a:r>
            <a:r>
              <a:rPr lang="ja-JP" altLang="en-US" sz="1600" dirty="0">
                <a:solidFill>
                  <a:prstClr val="black"/>
                </a:solidFill>
                <a:latin typeface="Meiryo UI" panose="020B0604030504040204" pitchFamily="50" charset="-128"/>
                <a:ea typeface="Meiryo UI" panose="020B0604030504040204" pitchFamily="50" charset="-128"/>
              </a:rPr>
              <a:t>電線の近くで作業する場合は、次の事項を確認し、必要な措置を講じた後に作業</a:t>
            </a:r>
            <a:r>
              <a:rPr lang="ja-JP" altLang="en-US" sz="1600" dirty="0" smtClean="0">
                <a:solidFill>
                  <a:prstClr val="black"/>
                </a:solidFill>
                <a:latin typeface="Meiryo UI" panose="020B0604030504040204" pitchFamily="50" charset="-128"/>
                <a:ea typeface="Meiryo UI" panose="020B0604030504040204" pitchFamily="50" charset="-128"/>
              </a:rPr>
              <a:t>を</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開始</a:t>
            </a:r>
            <a:r>
              <a:rPr lang="ja-JP" altLang="en-US" sz="1600" dirty="0">
                <a:solidFill>
                  <a:prstClr val="black"/>
                </a:solidFill>
                <a:latin typeface="Meiryo UI" panose="020B0604030504040204" pitchFamily="50" charset="-128"/>
                <a:ea typeface="Meiryo UI" panose="020B0604030504040204" pitchFamily="50" charset="-128"/>
              </a:rPr>
              <a:t>すること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　電圧はどの位か？</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　離隔距離は十分か？</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(c)</a:t>
            </a:r>
            <a:r>
              <a:rPr lang="ja-JP" altLang="en-US" sz="1400" dirty="0">
                <a:solidFill>
                  <a:prstClr val="black"/>
                </a:solidFill>
                <a:latin typeface="Meiryo UI" panose="020B0604030504040204" pitchFamily="50" charset="-128"/>
                <a:ea typeface="Meiryo UI" panose="020B0604030504040204" pitchFamily="50" charset="-128"/>
              </a:rPr>
              <a:t>　送電が停止されているか？</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(d)</a:t>
            </a:r>
            <a:r>
              <a:rPr lang="ja-JP" altLang="en-US" sz="1400" dirty="0">
                <a:solidFill>
                  <a:prstClr val="black"/>
                </a:solidFill>
                <a:latin typeface="Meiryo UI" panose="020B0604030504040204" pitchFamily="50" charset="-128"/>
                <a:ea typeface="Meiryo UI" panose="020B0604030504040204" pitchFamily="50" charset="-128"/>
              </a:rPr>
              <a:t>　感電防止の措置が十分か？</a:t>
            </a:r>
          </a:p>
          <a:p>
            <a:pPr marL="0" indent="449263">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(e)</a:t>
            </a:r>
            <a:r>
              <a:rPr lang="ja-JP" altLang="en-US" sz="1400" dirty="0">
                <a:solidFill>
                  <a:prstClr val="black"/>
                </a:solidFill>
                <a:latin typeface="Meiryo UI" panose="020B0604030504040204" pitchFamily="50" charset="-128"/>
                <a:ea typeface="Meiryo UI" panose="020B0604030504040204" pitchFamily="50" charset="-128"/>
              </a:rPr>
              <a:t>　監視人を配置しているか？</a:t>
            </a:r>
          </a:p>
          <a:p>
            <a:pPr marL="0" indent="0">
              <a:lnSpc>
                <a:spcPct val="10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②　悪</a:t>
            </a:r>
            <a:r>
              <a:rPr lang="ja-JP" altLang="en-US" sz="1600" dirty="0">
                <a:solidFill>
                  <a:prstClr val="black"/>
                </a:solidFill>
                <a:latin typeface="Meiryo UI" panose="020B0604030504040204" pitchFamily="50" charset="-128"/>
                <a:ea typeface="Meiryo UI" panose="020B0604030504040204" pitchFamily="50" charset="-128"/>
              </a:rPr>
              <a:t>天候時は、作業を中止すること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・強風・・・・</a:t>
            </a:r>
            <a:r>
              <a:rPr lang="en-US" altLang="ja-JP" sz="1400" dirty="0">
                <a:solidFill>
                  <a:prstClr val="black"/>
                </a:solidFill>
                <a:latin typeface="Meiryo UI" panose="020B0604030504040204" pitchFamily="50" charset="-128"/>
                <a:ea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rPr>
              <a:t>分間の平均風速</a:t>
            </a:r>
            <a:r>
              <a:rPr lang="en-US" altLang="ja-JP" sz="1400" dirty="0">
                <a:solidFill>
                  <a:prstClr val="black"/>
                </a:solidFill>
                <a:latin typeface="Meiryo UI" panose="020B0604030504040204" pitchFamily="50" charset="-128"/>
                <a:ea typeface="Meiryo UI" panose="020B0604030504040204" pitchFamily="50" charset="-128"/>
              </a:rPr>
              <a:t>10m/s</a:t>
            </a:r>
            <a:r>
              <a:rPr lang="ja-JP" altLang="en-US" sz="1400" dirty="0">
                <a:solidFill>
                  <a:prstClr val="black"/>
                </a:solidFill>
                <a:latin typeface="Meiryo UI" panose="020B0604030504040204" pitchFamily="50" charset="-128"/>
                <a:ea typeface="Meiryo UI" panose="020B0604030504040204" pitchFamily="50" charset="-128"/>
              </a:rPr>
              <a:t>以上</a:t>
            </a: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・大雨・・・・</a:t>
            </a:r>
            <a:r>
              <a:rPr lang="en-US" altLang="ja-JP" sz="1400" dirty="0">
                <a:solidFill>
                  <a:prstClr val="black"/>
                </a:solidFill>
                <a:latin typeface="Meiryo UI" panose="020B0604030504040204" pitchFamily="50" charset="-128"/>
                <a:ea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rPr>
              <a:t>回の降雨置</a:t>
            </a:r>
            <a:r>
              <a:rPr lang="en-US" altLang="ja-JP" sz="1400" dirty="0">
                <a:solidFill>
                  <a:prstClr val="black"/>
                </a:solidFill>
                <a:latin typeface="Meiryo UI" panose="020B0604030504040204" pitchFamily="50" charset="-128"/>
                <a:ea typeface="Meiryo UI" panose="020B0604030504040204" pitchFamily="50" charset="-128"/>
              </a:rPr>
              <a:t>50mm</a:t>
            </a:r>
            <a:r>
              <a:rPr lang="ja-JP" altLang="en-US" sz="1400" dirty="0">
                <a:solidFill>
                  <a:prstClr val="black"/>
                </a:solidFill>
                <a:latin typeface="Meiryo UI" panose="020B0604030504040204" pitchFamily="50" charset="-128"/>
                <a:ea typeface="Meiryo UI" panose="020B0604030504040204" pitchFamily="50" charset="-128"/>
              </a:rPr>
              <a:t>以上</a:t>
            </a: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・大雪・・・・</a:t>
            </a:r>
            <a:r>
              <a:rPr lang="en-US" altLang="ja-JP" sz="1400" dirty="0">
                <a:solidFill>
                  <a:prstClr val="black"/>
                </a:solidFill>
                <a:latin typeface="Meiryo UI" panose="020B0604030504040204" pitchFamily="50" charset="-128"/>
                <a:ea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rPr>
              <a:t>回の降雪量</a:t>
            </a:r>
            <a:r>
              <a:rPr lang="en-US" altLang="ja-JP" sz="1400" dirty="0">
                <a:solidFill>
                  <a:prstClr val="black"/>
                </a:solidFill>
                <a:latin typeface="Meiryo UI" panose="020B0604030504040204" pitchFamily="50" charset="-128"/>
                <a:ea typeface="Meiryo UI" panose="020B0604030504040204" pitchFamily="50" charset="-128"/>
              </a:rPr>
              <a:t>25cm</a:t>
            </a:r>
            <a:r>
              <a:rPr lang="ja-JP" altLang="en-US" sz="1400" dirty="0">
                <a:solidFill>
                  <a:prstClr val="black"/>
                </a:solidFill>
                <a:latin typeface="Meiryo UI" panose="020B0604030504040204" pitchFamily="50" charset="-128"/>
                <a:ea typeface="Meiryo UI" panose="020B0604030504040204" pitchFamily="50" charset="-128"/>
              </a:rPr>
              <a:t>以上</a:t>
            </a:r>
          </a:p>
          <a:p>
            <a:pPr marL="0" indent="0">
              <a:lnSpc>
                <a:spcPct val="10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③　常に</a:t>
            </a:r>
            <a:r>
              <a:rPr lang="ja-JP" altLang="en-US" sz="1600" dirty="0">
                <a:solidFill>
                  <a:prstClr val="black"/>
                </a:solidFill>
                <a:latin typeface="Meiryo UI" panose="020B0604030504040204" pitchFamily="50" charset="-128"/>
                <a:ea typeface="Meiryo UI" panose="020B0604030504040204" pitchFamily="50" charset="-128"/>
              </a:rPr>
              <a:t>周囲の構造物等に注意を払いながら作業すること。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④　運転者</a:t>
            </a:r>
            <a:r>
              <a:rPr lang="ja-JP" altLang="en-US" sz="1600" dirty="0">
                <a:solidFill>
                  <a:prstClr val="black"/>
                </a:solidFill>
                <a:latin typeface="Meiryo UI" panose="020B0604030504040204" pitchFamily="50" charset="-128"/>
                <a:ea typeface="Meiryo UI" panose="020B0604030504040204" pitchFamily="50" charset="-128"/>
              </a:rPr>
              <a:t>から見えにくいところでの作業は、合図者の合図に従って慎重に運転を行うこと。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⑤　移動</a:t>
            </a:r>
            <a:r>
              <a:rPr lang="ja-JP" altLang="en-US" sz="1600" dirty="0">
                <a:solidFill>
                  <a:prstClr val="black"/>
                </a:solidFill>
                <a:latin typeface="Meiryo UI" panose="020B0604030504040204" pitchFamily="50" charset="-128"/>
                <a:ea typeface="Meiryo UI" panose="020B0604030504040204" pitchFamily="50" charset="-128"/>
              </a:rPr>
              <a:t>方向に障害物がないことを確認してから移動すること。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⑥　旋回</a:t>
            </a:r>
            <a:r>
              <a:rPr lang="ja-JP" altLang="en-US" sz="1600" dirty="0">
                <a:solidFill>
                  <a:prstClr val="black"/>
                </a:solidFill>
                <a:latin typeface="Meiryo UI" panose="020B0604030504040204" pitchFamily="50" charset="-128"/>
                <a:ea typeface="Meiryo UI" panose="020B0604030504040204" pitchFamily="50" charset="-128"/>
              </a:rPr>
              <a:t>する場合は、旋回範囲内の障害物等を確認してから慎重に旋回すること。</a:t>
            </a:r>
          </a:p>
          <a:p>
            <a:pPr marL="0" indent="0">
              <a:lnSpc>
                <a:spcPct val="100000"/>
              </a:lnSpc>
              <a:spcBef>
                <a:spcPts val="0"/>
              </a:spcBef>
              <a:buNone/>
            </a:pPr>
            <a:endParaRPr lang="en-US" altLang="ja-JP" sz="1600" dirty="0" smtClean="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83113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762817"/>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作業車による安全作業（２）</a:t>
            </a:r>
            <a:r>
              <a:rPr lang="en-US" altLang="ja-JP" sz="2400" b="1" dirty="0" smtClean="0">
                <a:latin typeface="Meiryo UI" panose="020B0604030504040204" pitchFamily="50" charset="-128"/>
                <a:ea typeface="Meiryo UI" panose="020B0604030504040204" pitchFamily="50" charset="-128"/>
              </a:rPr>
              <a:t/>
            </a:r>
            <a:br>
              <a:rPr lang="en-US" altLang="ja-JP"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作業時の留意事項</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　安全操作に心掛ける</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2093" y="6400413"/>
            <a:ext cx="4288569"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テキスト８８～８９ページ</a:t>
            </a:r>
            <a:r>
              <a:rPr lang="en-US" altLang="ja-JP" sz="1200" dirty="0" smtClean="0">
                <a:solidFill>
                  <a:prstClr val="black"/>
                </a:solidFill>
              </a:rPr>
              <a:t>/</a:t>
            </a:r>
            <a:r>
              <a:rPr lang="ja-JP" altLang="en-US" sz="1200" dirty="0" smtClean="0">
                <a:solidFill>
                  <a:prstClr val="black"/>
                </a:solidFill>
              </a:rPr>
              <a:t>補助テキスト４３～４４ページ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44</a:t>
            </a:fld>
            <a:endParaRPr lang="ja-JP" altLang="en-US" dirty="0">
              <a:solidFill>
                <a:prstClr val="black">
                  <a:tint val="75000"/>
                </a:prstClr>
              </a:solidFill>
            </a:endParaRPr>
          </a:p>
        </p:txBody>
      </p:sp>
      <p:sp>
        <p:nvSpPr>
          <p:cNvPr id="11" name="コンテンツ プレースホルダー 4"/>
          <p:cNvSpPr txBox="1">
            <a:spLocks/>
          </p:cNvSpPr>
          <p:nvPr/>
        </p:nvSpPr>
        <p:spPr>
          <a:xfrm>
            <a:off x="531119" y="1241495"/>
            <a:ext cx="8081762" cy="362617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altLang="ja-JP" sz="1600" dirty="0" smtClean="0">
                <a:solidFill>
                  <a:prstClr val="black"/>
                </a:solidFill>
                <a:latin typeface="Meiryo UI" panose="020B0604030504040204" pitchFamily="50" charset="-128"/>
                <a:ea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rPr>
              <a:t>　安全操作に心がける</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①　次</a:t>
            </a:r>
            <a:r>
              <a:rPr lang="ja-JP" altLang="en-US" sz="1600" dirty="0">
                <a:solidFill>
                  <a:prstClr val="black"/>
                </a:solidFill>
                <a:latin typeface="Meiryo UI" panose="020B0604030504040204" pitchFamily="50" charset="-128"/>
                <a:ea typeface="Meiryo UI" panose="020B0604030504040204" pitchFamily="50" charset="-128"/>
              </a:rPr>
              <a:t>のような状況で走行又は操作する場合は、必ずブームを全部縮め、作業床を水平</a:t>
            </a:r>
            <a:r>
              <a:rPr lang="ja-JP" altLang="en-US" sz="1600" dirty="0" smtClean="0">
                <a:solidFill>
                  <a:prstClr val="black"/>
                </a:solidFill>
                <a:latin typeface="Meiryo UI" panose="020B0604030504040204" pitchFamily="50" charset="-128"/>
                <a:ea typeface="Meiryo UI" panose="020B0604030504040204" pitchFamily="50" charset="-128"/>
              </a:rPr>
              <a:t>以下</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まで</a:t>
            </a:r>
            <a:r>
              <a:rPr lang="ja-JP" altLang="en-US" sz="1600" dirty="0">
                <a:solidFill>
                  <a:prstClr val="black"/>
                </a:solidFill>
                <a:latin typeface="Meiryo UI" panose="020B0604030504040204" pitchFamily="50" charset="-128"/>
                <a:ea typeface="Meiryo UI" panose="020B0604030504040204" pitchFamily="50" charset="-128"/>
              </a:rPr>
              <a:t>降ろすこと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　ステアリング操作する</a:t>
            </a:r>
            <a:r>
              <a:rPr lang="ja-JP" altLang="en-US" sz="1400" dirty="0" smtClean="0">
                <a:solidFill>
                  <a:prstClr val="black"/>
                </a:solidFill>
                <a:latin typeface="Meiryo UI" panose="020B0604030504040204" pitchFamily="50" charset="-128"/>
                <a:ea typeface="Meiryo UI" panose="020B0604030504040204" pitchFamily="50" charset="-128"/>
              </a:rPr>
              <a:t>とき</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　路面が傾斜している</a:t>
            </a:r>
            <a:r>
              <a:rPr lang="ja-JP" altLang="en-US" sz="1400" dirty="0" smtClean="0">
                <a:solidFill>
                  <a:prstClr val="black"/>
                </a:solidFill>
                <a:latin typeface="Meiryo UI" panose="020B0604030504040204" pitchFamily="50" charset="-128"/>
                <a:ea typeface="Meiryo UI" panose="020B0604030504040204" pitchFamily="50" charset="-128"/>
              </a:rPr>
              <a:t>とき</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c)</a:t>
            </a:r>
            <a:r>
              <a:rPr lang="ja-JP" altLang="en-US" sz="1400" dirty="0">
                <a:solidFill>
                  <a:prstClr val="black"/>
                </a:solidFill>
                <a:latin typeface="Meiryo UI" panose="020B0604030504040204" pitchFamily="50" charset="-128"/>
                <a:ea typeface="Meiryo UI" panose="020B0604030504040204" pitchFamily="50" charset="-128"/>
              </a:rPr>
              <a:t>　路面の凹凸が多い</a:t>
            </a:r>
            <a:r>
              <a:rPr lang="ja-JP" altLang="en-US" sz="1400" dirty="0" smtClean="0">
                <a:solidFill>
                  <a:prstClr val="black"/>
                </a:solidFill>
                <a:latin typeface="Meiryo UI" panose="020B0604030504040204" pitchFamily="50" charset="-128"/>
                <a:ea typeface="Meiryo UI" panose="020B0604030504040204" pitchFamily="50" charset="-128"/>
              </a:rPr>
              <a:t>とき</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d)</a:t>
            </a:r>
            <a:r>
              <a:rPr lang="ja-JP" altLang="en-US" sz="1400" dirty="0">
                <a:solidFill>
                  <a:prstClr val="black"/>
                </a:solidFill>
                <a:latin typeface="Meiryo UI" panose="020B0604030504040204" pitchFamily="50" charset="-128"/>
                <a:ea typeface="Meiryo UI" panose="020B0604030504040204" pitchFamily="50" charset="-128"/>
              </a:rPr>
              <a:t>　風が強いとき</a:t>
            </a:r>
          </a:p>
          <a:p>
            <a:pPr marL="457200" lvl="1" indent="0">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（車体傾斜角規制装置が作動し、警告音がなったときは絶対に作業床は上昇させないこと。</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②　作業</a:t>
            </a:r>
            <a:r>
              <a:rPr lang="ja-JP" altLang="en-US" sz="1600" dirty="0">
                <a:solidFill>
                  <a:prstClr val="black"/>
                </a:solidFill>
                <a:latin typeface="Meiryo UI" panose="020B0604030504040204" pitchFamily="50" charset="-128"/>
                <a:ea typeface="Meiryo UI" panose="020B0604030504040204" pitchFamily="50" charset="-128"/>
              </a:rPr>
              <a:t>床に積載した資材が、操作レバー等に接触しないように、資材の置き方、固定</a:t>
            </a:r>
            <a:r>
              <a:rPr lang="ja-JP" altLang="en-US" sz="1600" dirty="0" smtClean="0">
                <a:solidFill>
                  <a:prstClr val="black"/>
                </a:solidFill>
                <a:latin typeface="Meiryo UI" panose="020B0604030504040204" pitchFamily="50" charset="-128"/>
                <a:ea typeface="Meiryo UI" panose="020B0604030504040204" pitchFamily="50" charset="-128"/>
              </a:rPr>
              <a:t>など</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87313" lvl="1"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対策</a:t>
            </a:r>
            <a:r>
              <a:rPr lang="ja-JP" altLang="en-US" sz="1600" dirty="0">
                <a:solidFill>
                  <a:prstClr val="black"/>
                </a:solidFill>
                <a:latin typeface="Meiryo UI" panose="020B0604030504040204" pitchFamily="50" charset="-128"/>
                <a:ea typeface="Meiryo UI" panose="020B0604030504040204" pitchFamily="50" charset="-128"/>
              </a:rPr>
              <a:t>すること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③　急激</a:t>
            </a:r>
            <a:r>
              <a:rPr lang="ja-JP" altLang="en-US" sz="1600" dirty="0">
                <a:solidFill>
                  <a:prstClr val="black"/>
                </a:solidFill>
                <a:latin typeface="Meiryo UI" panose="020B0604030504040204" pitchFamily="50" charset="-128"/>
                <a:ea typeface="Meiryo UI" panose="020B0604030504040204" pitchFamily="50" charset="-128"/>
              </a:rPr>
              <a:t>なレバー操作は、行わないこと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④　自走式</a:t>
            </a:r>
            <a:r>
              <a:rPr lang="ja-JP" altLang="en-US" sz="1600" dirty="0">
                <a:solidFill>
                  <a:prstClr val="black"/>
                </a:solidFill>
                <a:latin typeface="Meiryo UI" panose="020B0604030504040204" pitchFamily="50" charset="-128"/>
                <a:ea typeface="Meiryo UI" panose="020B0604030504040204" pitchFamily="50" charset="-128"/>
              </a:rPr>
              <a:t>高所作業車での作業位置への接近は、走行操作では絶対に行わないこと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⑤</a:t>
            </a:r>
            <a:r>
              <a:rPr lang="ja-JP" altLang="en-US" sz="1600" dirty="0">
                <a:solidFill>
                  <a:prstClr val="black"/>
                </a:solidFill>
                <a:latin typeface="Meiryo UI" panose="020B0604030504040204" pitchFamily="50" charset="-128"/>
                <a:ea typeface="Meiryo UI" panose="020B0604030504040204" pitchFamily="50" charset="-128"/>
              </a:rPr>
              <a:t>　作業者が搭乗中の下部操作装置による操作は、搭乗者と連絡を密にして行うこと。</a:t>
            </a:r>
          </a:p>
          <a:p>
            <a:pPr marL="457200" lvl="1"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必ず</a:t>
            </a:r>
            <a:r>
              <a:rPr lang="ja-JP" altLang="en-US" sz="1600" dirty="0">
                <a:solidFill>
                  <a:prstClr val="black"/>
                </a:solidFill>
                <a:latin typeface="Meiryo UI" panose="020B0604030504040204" pitchFamily="50" charset="-128"/>
                <a:ea typeface="Meiryo UI" panose="020B0604030504040204" pitchFamily="50" charset="-128"/>
              </a:rPr>
              <a:t>、ブームの起伏、伸縮、旋回又は昇降操作で行うこと</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lvl="1"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⑥　作</a:t>
            </a:r>
            <a:r>
              <a:rPr lang="ja-JP" altLang="en-US" sz="1600" dirty="0">
                <a:solidFill>
                  <a:prstClr val="black"/>
                </a:solidFill>
                <a:latin typeface="Meiryo UI" panose="020B0604030504040204" pitchFamily="50" charset="-128"/>
                <a:ea typeface="Meiryo UI" panose="020B0604030504040204" pitchFamily="50" charset="-128"/>
              </a:rPr>
              <a:t>業者が無理な姿勢で作業をする必要がない位置に作業床を接近させること。</a:t>
            </a: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05890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a:t>
            </a:r>
            <a:r>
              <a:rPr lang="ja-JP" altLang="en-US" sz="2400" b="1" dirty="0" smtClean="0">
                <a:latin typeface="Meiryo UI" panose="020B0604030504040204" pitchFamily="50" charset="-128"/>
                <a:ea typeface="Meiryo UI" panose="020B0604030504040204" pitchFamily="50" charset="-128"/>
              </a:rPr>
              <a:t>作業車による安全作業（３）　作業終了時の留意事項</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テキスト９</a:t>
            </a:r>
            <a:r>
              <a:rPr lang="ja-JP" altLang="en-US" sz="1200" dirty="0">
                <a:solidFill>
                  <a:prstClr val="black"/>
                </a:solidFill>
              </a:rPr>
              <a:t>０</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補助テキスト４５ページ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16221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①　作業</a:t>
            </a:r>
            <a:r>
              <a:rPr lang="ja-JP" altLang="en-US" sz="1600" dirty="0">
                <a:solidFill>
                  <a:prstClr val="black"/>
                </a:solidFill>
                <a:latin typeface="Meiryo UI" panose="020B0604030504040204" pitchFamily="50" charset="-128"/>
                <a:ea typeface="Meiryo UI" panose="020B0604030504040204" pitchFamily="50" charset="-128"/>
              </a:rPr>
              <a:t>床等を格納位置に戻すこと。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②　駐車</a:t>
            </a:r>
            <a:r>
              <a:rPr lang="ja-JP" altLang="en-US" sz="1600" dirty="0">
                <a:solidFill>
                  <a:prstClr val="black"/>
                </a:solidFill>
                <a:latin typeface="Meiryo UI" panose="020B0604030504040204" pitchFamily="50" charset="-128"/>
                <a:ea typeface="Meiryo UI" panose="020B0604030504040204" pitchFamily="50" charset="-128"/>
              </a:rPr>
              <a:t>ブレーキを掛ける等、逸走防止措置を講じること。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③　作業</a:t>
            </a:r>
            <a:r>
              <a:rPr lang="ja-JP" altLang="en-US" sz="1600" dirty="0">
                <a:solidFill>
                  <a:prstClr val="black"/>
                </a:solidFill>
                <a:latin typeface="Meiryo UI" panose="020B0604030504040204" pitchFamily="50" charset="-128"/>
                <a:ea typeface="Meiryo UI" panose="020B0604030504040204" pitchFamily="50" charset="-128"/>
              </a:rPr>
              <a:t>床から飛び降りないこと。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④　塗装</a:t>
            </a:r>
            <a:r>
              <a:rPr lang="ja-JP" altLang="en-US" sz="1600" dirty="0">
                <a:solidFill>
                  <a:prstClr val="black"/>
                </a:solidFill>
                <a:latin typeface="Meiryo UI" panose="020B0604030504040204" pitchFamily="50" charset="-128"/>
                <a:ea typeface="Meiryo UI" panose="020B0604030504040204" pitchFamily="50" charset="-128"/>
              </a:rPr>
              <a:t>作業等で汚れた場合は、清掃して格納すること。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⑤　作業中</a:t>
            </a:r>
            <a:r>
              <a:rPr lang="ja-JP" altLang="en-US" sz="1600" dirty="0">
                <a:solidFill>
                  <a:prstClr val="black"/>
                </a:solidFill>
                <a:latin typeface="Meiryo UI" panose="020B0604030504040204" pitchFamily="50" charset="-128"/>
                <a:ea typeface="Meiryo UI" panose="020B0604030504040204" pitchFamily="50" charset="-128"/>
              </a:rPr>
              <a:t>の不具合など、必要事項を車両管理者に報告すること。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⑥　鍵</a:t>
            </a:r>
            <a:r>
              <a:rPr lang="ja-JP" altLang="en-US" sz="1600" dirty="0">
                <a:solidFill>
                  <a:prstClr val="black"/>
                </a:solidFill>
                <a:latin typeface="Meiryo UI" panose="020B0604030504040204" pitchFamily="50" charset="-128"/>
                <a:ea typeface="Meiryo UI" panose="020B0604030504040204" pitchFamily="50" charset="-128"/>
              </a:rPr>
              <a:t>は所定の場所に保管すること。</a:t>
            </a:r>
          </a:p>
        </p:txBody>
      </p:sp>
    </p:spTree>
    <p:extLst>
      <p:ext uri="{BB962C8B-B14F-4D97-AF65-F5344CB8AC3E}">
        <p14:creationId xmlns:p14="http://schemas.microsoft.com/office/powerpoint/2010/main" val="21235503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a:bodyPr>
          <a:lstStyle/>
          <a:p>
            <a:r>
              <a:rPr kumimoji="1" lang="ja-JP" altLang="en-US" sz="3200" dirty="0" smtClean="0">
                <a:latin typeface="+mn-ea"/>
                <a:ea typeface="+mn-ea"/>
              </a:rPr>
              <a:t>第</a:t>
            </a:r>
            <a:r>
              <a:rPr lang="en-US" altLang="ja-JP" sz="3200" dirty="0">
                <a:latin typeface="+mn-ea"/>
                <a:ea typeface="+mn-ea"/>
              </a:rPr>
              <a:t>3</a:t>
            </a:r>
            <a:r>
              <a:rPr kumimoji="1" lang="ja-JP" altLang="en-US" sz="3200" dirty="0" smtClean="0">
                <a:latin typeface="+mn-ea"/>
                <a:ea typeface="+mn-ea"/>
              </a:rPr>
              <a:t>章　</a:t>
            </a:r>
            <a:r>
              <a:rPr lang="ja-JP" altLang="en-US" sz="3200" dirty="0" smtClean="0">
                <a:latin typeface="+mn-ea"/>
                <a:ea typeface="+mn-ea"/>
              </a:rPr>
              <a:t>原動機に関する知識</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458602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原動機</a:t>
            </a:r>
            <a:r>
              <a:rPr lang="ja-JP" altLang="en-US" sz="2400" b="1" dirty="0" smtClean="0">
                <a:latin typeface="Meiryo UI" panose="020B0604030504040204" pitchFamily="50" charset="-128"/>
                <a:ea typeface="Meiryo UI" panose="020B0604030504040204" pitchFamily="50" charset="-128"/>
              </a:rPr>
              <a:t>の種類</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5375" y="6400413"/>
            <a:ext cx="3905287"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テキスト９２～９３ページ</a:t>
            </a:r>
            <a:r>
              <a:rPr lang="en-US" altLang="ja-JP" sz="1200" dirty="0" smtClean="0">
                <a:solidFill>
                  <a:prstClr val="black"/>
                </a:solidFill>
              </a:rPr>
              <a:t>/</a:t>
            </a:r>
            <a:r>
              <a:rPr lang="ja-JP" altLang="en-US" sz="1200" dirty="0" smtClean="0">
                <a:solidFill>
                  <a:prstClr val="black"/>
                </a:solidFill>
              </a:rPr>
              <a:t>補助テキスト４６ページ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原動機</a:t>
            </a:r>
            <a:r>
              <a:rPr lang="ja-JP" altLang="en-US" sz="1600" dirty="0">
                <a:solidFill>
                  <a:prstClr val="black"/>
                </a:solidFill>
                <a:latin typeface="Meiryo UI" panose="020B0604030504040204" pitchFamily="50" charset="-128"/>
                <a:ea typeface="Meiryo UI" panose="020B0604030504040204" pitchFamily="50" charset="-128"/>
              </a:rPr>
              <a:t>とは、いろいろなエネルギーを力に変える働きを持つ装置であり、代表的なものに</a:t>
            </a:r>
            <a:r>
              <a:rPr lang="ja-JP" altLang="en-US" sz="1600" b="1" u="sng" dirty="0">
                <a:solidFill>
                  <a:prstClr val="black"/>
                </a:solidFill>
                <a:latin typeface="Meiryo UI" panose="020B0604030504040204" pitchFamily="50" charset="-128"/>
                <a:ea typeface="Meiryo UI" panose="020B0604030504040204" pitchFamily="50" charset="-128"/>
              </a:rPr>
              <a:t>内燃機関</a:t>
            </a:r>
            <a:r>
              <a:rPr lang="ja-JP" altLang="en-US" sz="1600" dirty="0">
                <a:solidFill>
                  <a:prstClr val="black"/>
                </a:solidFill>
                <a:latin typeface="Meiryo UI" panose="020B0604030504040204" pitchFamily="50" charset="-128"/>
                <a:ea typeface="Meiryo UI" panose="020B0604030504040204" pitchFamily="50" charset="-128"/>
              </a:rPr>
              <a:t>と</a:t>
            </a:r>
            <a:r>
              <a:rPr lang="ja-JP" altLang="en-US" sz="1600" b="1" u="sng" dirty="0">
                <a:solidFill>
                  <a:prstClr val="black"/>
                </a:solidFill>
                <a:latin typeface="Meiryo UI" panose="020B0604030504040204" pitchFamily="50" charset="-128"/>
                <a:ea typeface="Meiryo UI" panose="020B0604030504040204" pitchFamily="50" charset="-128"/>
              </a:rPr>
              <a:t>電動機</a:t>
            </a:r>
            <a:r>
              <a:rPr lang="ja-JP" altLang="en-US" sz="1600" b="1" u="sng" dirty="0" smtClean="0">
                <a:solidFill>
                  <a:prstClr val="black"/>
                </a:solidFill>
                <a:latin typeface="Meiryo UI" panose="020B0604030504040204" pitchFamily="50" charset="-128"/>
                <a:ea typeface="Meiryo UI" panose="020B0604030504040204" pitchFamily="50" charset="-128"/>
              </a:rPr>
              <a:t>（モータ）</a:t>
            </a:r>
            <a:r>
              <a:rPr lang="ja-JP" altLang="en-US" sz="1600" dirty="0">
                <a:solidFill>
                  <a:prstClr val="black"/>
                </a:solidFill>
                <a:latin typeface="Meiryo UI" panose="020B0604030504040204" pitchFamily="50" charset="-128"/>
                <a:ea typeface="Meiryo UI" panose="020B0604030504040204" pitchFamily="50" charset="-128"/>
              </a:rPr>
              <a:t>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b="1" dirty="0" smtClean="0">
                <a:solidFill>
                  <a:prstClr val="black"/>
                </a:solidFill>
                <a:latin typeface="Meiryo UI" panose="020B0604030504040204" pitchFamily="50" charset="-128"/>
                <a:ea typeface="Meiryo UI" panose="020B0604030504040204" pitchFamily="50" charset="-128"/>
              </a:rPr>
              <a:t>①　内燃機関</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内燃</a:t>
            </a:r>
            <a:r>
              <a:rPr lang="ja-JP" altLang="en-US" sz="1600" dirty="0">
                <a:solidFill>
                  <a:prstClr val="black"/>
                </a:solidFill>
                <a:latin typeface="Meiryo UI" panose="020B0604030504040204" pitchFamily="50" charset="-128"/>
                <a:ea typeface="Meiryo UI" panose="020B0604030504040204" pitchFamily="50" charset="-128"/>
              </a:rPr>
              <a:t>機関は、その点火方式により</a:t>
            </a:r>
            <a:r>
              <a:rPr lang="ja-JP" altLang="en-US" sz="1600" b="1" u="sng" dirty="0">
                <a:solidFill>
                  <a:prstClr val="black"/>
                </a:solidFill>
                <a:latin typeface="Meiryo UI" panose="020B0604030504040204" pitchFamily="50" charset="-128"/>
                <a:ea typeface="Meiryo UI" panose="020B0604030504040204" pitchFamily="50" charset="-128"/>
              </a:rPr>
              <a:t>“ディーゼルエンジン”</a:t>
            </a:r>
            <a:r>
              <a:rPr lang="ja-JP" altLang="en-US" sz="1600" dirty="0">
                <a:solidFill>
                  <a:prstClr val="black"/>
                </a:solidFill>
                <a:latin typeface="Meiryo UI" panose="020B0604030504040204" pitchFamily="50" charset="-128"/>
                <a:ea typeface="Meiryo UI" panose="020B0604030504040204" pitchFamily="50" charset="-128"/>
              </a:rPr>
              <a:t>と</a:t>
            </a:r>
            <a:r>
              <a:rPr lang="ja-JP" altLang="en-US" sz="1600" b="1" u="sng" dirty="0">
                <a:solidFill>
                  <a:prstClr val="black"/>
                </a:solidFill>
                <a:latin typeface="Meiryo UI" panose="020B0604030504040204" pitchFamily="50" charset="-128"/>
                <a:ea typeface="Meiryo UI" panose="020B0604030504040204" pitchFamily="50" charset="-128"/>
              </a:rPr>
              <a:t>“ガソリンエンジン”</a:t>
            </a:r>
            <a:r>
              <a:rPr lang="ja-JP" altLang="en-US" sz="1600" dirty="0">
                <a:solidFill>
                  <a:prstClr val="black"/>
                </a:solidFill>
                <a:latin typeface="Meiryo UI" panose="020B0604030504040204" pitchFamily="50" charset="-128"/>
                <a:ea typeface="Meiryo UI" panose="020B0604030504040204" pitchFamily="50" charset="-128"/>
              </a:rPr>
              <a:t>に分けられる。</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b="1" dirty="0" smtClean="0">
                <a:solidFill>
                  <a:prstClr val="black"/>
                </a:solidFill>
                <a:latin typeface="Meiryo UI" panose="020B0604030504040204" pitchFamily="50" charset="-128"/>
                <a:ea typeface="Meiryo UI" panose="020B0604030504040204" pitchFamily="50" charset="-128"/>
              </a:rPr>
              <a:t>②　モータ</a:t>
            </a:r>
            <a:r>
              <a:rPr lang="ja-JP" altLang="en-US" sz="1600" b="1" dirty="0">
                <a:solidFill>
                  <a:prstClr val="black"/>
                </a:solidFill>
                <a:latin typeface="Meiryo UI" panose="020B0604030504040204" pitchFamily="50" charset="-128"/>
                <a:ea typeface="Meiryo UI" panose="020B0604030504040204" pitchFamily="50" charset="-128"/>
              </a:rPr>
              <a:t>（電動機</a:t>
            </a:r>
            <a:r>
              <a:rPr lang="ja-JP" altLang="en-US" sz="1600" b="1" dirty="0" smtClean="0">
                <a:solidFill>
                  <a:prstClr val="black"/>
                </a:solidFill>
                <a:latin typeface="Meiryo UI" panose="020B0604030504040204" pitchFamily="50" charset="-128"/>
                <a:ea typeface="Meiryo UI" panose="020B0604030504040204" pitchFamily="50" charset="-128"/>
              </a:rPr>
              <a:t>）</a:t>
            </a:r>
            <a:endParaRPr lang="ja-JP" altLang="en-US" sz="16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エンジン</a:t>
            </a:r>
            <a:r>
              <a:rPr lang="ja-JP" altLang="en-US" sz="1600" dirty="0">
                <a:solidFill>
                  <a:prstClr val="black"/>
                </a:solidFill>
                <a:latin typeface="Meiryo UI" panose="020B0604030504040204" pitchFamily="50" charset="-128"/>
                <a:ea typeface="Meiryo UI" panose="020B0604030504040204" pitchFamily="50" charset="-128"/>
              </a:rPr>
              <a:t>の騒音や排気ガスを考慮することが必要な室内で使用することが多い高所作業車には、</a:t>
            </a:r>
            <a:r>
              <a:rPr lang="ja-JP" altLang="en-US" sz="1600" b="1" u="sng" dirty="0">
                <a:solidFill>
                  <a:prstClr val="black"/>
                </a:solidFill>
                <a:latin typeface="Meiryo UI" panose="020B0604030504040204" pitchFamily="50" charset="-128"/>
                <a:ea typeface="Meiryo UI" panose="020B0604030504040204" pitchFamily="50" charset="-128"/>
              </a:rPr>
              <a:t>蓄電池</a:t>
            </a:r>
            <a:r>
              <a:rPr lang="ja-JP" altLang="en-US" sz="1600" b="1" u="sng" dirty="0" smtClean="0">
                <a:solidFill>
                  <a:prstClr val="black"/>
                </a:solidFill>
                <a:latin typeface="Meiryo UI" panose="020B0604030504040204" pitchFamily="50" charset="-128"/>
                <a:ea typeface="Meiryo UI" panose="020B0604030504040204" pitchFamily="50" charset="-128"/>
              </a:rPr>
              <a:t>（バッテリ）</a:t>
            </a:r>
            <a:r>
              <a:rPr lang="ja-JP" altLang="en-US" sz="1600" b="1" u="sng" dirty="0">
                <a:solidFill>
                  <a:prstClr val="black"/>
                </a:solidFill>
                <a:latin typeface="Meiryo UI" panose="020B0604030504040204" pitchFamily="50" charset="-128"/>
                <a:ea typeface="Meiryo UI" panose="020B0604030504040204" pitchFamily="50" charset="-128"/>
              </a:rPr>
              <a:t>を電源</a:t>
            </a:r>
            <a:r>
              <a:rPr lang="ja-JP" altLang="en-US" sz="1600" dirty="0">
                <a:solidFill>
                  <a:prstClr val="black"/>
                </a:solidFill>
                <a:latin typeface="Meiryo UI" panose="020B0604030504040204" pitchFamily="50" charset="-128"/>
                <a:ea typeface="Meiryo UI" panose="020B0604030504040204" pitchFamily="50" charset="-128"/>
              </a:rPr>
              <a:t>とした</a:t>
            </a:r>
            <a:r>
              <a:rPr lang="ja-JP" altLang="en-US" sz="1600" b="1" u="sng" dirty="0">
                <a:solidFill>
                  <a:prstClr val="black"/>
                </a:solidFill>
                <a:latin typeface="Meiryo UI" panose="020B0604030504040204" pitchFamily="50" charset="-128"/>
                <a:ea typeface="Meiryo UI" panose="020B0604030504040204" pitchFamily="50" charset="-128"/>
              </a:rPr>
              <a:t>モータ</a:t>
            </a:r>
            <a:r>
              <a:rPr lang="ja-JP" altLang="en-US" sz="1600" dirty="0">
                <a:solidFill>
                  <a:prstClr val="black"/>
                </a:solidFill>
                <a:latin typeface="Meiryo UI" panose="020B0604030504040204" pitchFamily="50" charset="-128"/>
                <a:ea typeface="Meiryo UI" panose="020B0604030504040204" pitchFamily="50" charset="-128"/>
              </a:rPr>
              <a:t>を用いることが多い。</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6750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内燃機関の作動原理</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73734" y="6400413"/>
            <a:ext cx="4096928"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テキスト９</a:t>
            </a:r>
            <a:r>
              <a:rPr lang="ja-JP" altLang="en-US" sz="1200" dirty="0">
                <a:solidFill>
                  <a:prstClr val="black"/>
                </a:solidFill>
              </a:rPr>
              <a:t>３</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補助テキスト４６～４７ページ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371378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内燃</a:t>
            </a:r>
            <a:r>
              <a:rPr lang="ja-JP" altLang="en-US" sz="1600" dirty="0">
                <a:solidFill>
                  <a:prstClr val="black"/>
                </a:solidFill>
                <a:latin typeface="Meiryo UI" panose="020B0604030504040204" pitchFamily="50" charset="-128"/>
                <a:ea typeface="Meiryo UI" panose="020B0604030504040204" pitchFamily="50" charset="-128"/>
              </a:rPr>
              <a:t>機関の中で、高所作業車に使用されることの</a:t>
            </a:r>
            <a:r>
              <a:rPr lang="ja-JP" altLang="en-US" sz="1600" dirty="0" smtClean="0">
                <a:solidFill>
                  <a:prstClr val="black"/>
                </a:solidFill>
                <a:latin typeface="Meiryo UI" panose="020B0604030504040204" pitchFamily="50" charset="-128"/>
                <a:ea typeface="Meiryo UI" panose="020B0604030504040204" pitchFamily="50" charset="-128"/>
              </a:rPr>
              <a:t>多いディーゼルエンジン</a:t>
            </a:r>
            <a:r>
              <a:rPr lang="ja-JP" altLang="en-US" sz="1600" dirty="0">
                <a:solidFill>
                  <a:prstClr val="black"/>
                </a:solidFill>
                <a:latin typeface="Meiryo UI" panose="020B0604030504040204" pitchFamily="50" charset="-128"/>
                <a:ea typeface="Meiryo UI" panose="020B0604030504040204" pitchFamily="50" charset="-128"/>
              </a:rPr>
              <a:t>は、その作動方式により“</a:t>
            </a:r>
            <a:r>
              <a:rPr lang="en-US" altLang="ja-JP" sz="1600" dirty="0">
                <a:solidFill>
                  <a:prstClr val="black"/>
                </a:solidFill>
                <a:latin typeface="Meiryo UI" panose="020B0604030504040204" pitchFamily="50" charset="-128"/>
                <a:ea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rPr>
              <a:t>サイクルエンジン”と“</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サイクルエンジン”に分けることができるが、極低速回転の“</a:t>
            </a:r>
            <a:r>
              <a:rPr lang="en-US" altLang="ja-JP" sz="1600" dirty="0">
                <a:solidFill>
                  <a:prstClr val="black"/>
                </a:solidFill>
                <a:latin typeface="Meiryo UI" panose="020B0604030504040204" pitchFamily="50" charset="-128"/>
                <a:ea typeface="Meiryo UI" panose="020B0604030504040204" pitchFamily="50" charset="-128"/>
              </a:rPr>
              <a:t>2</a:t>
            </a:r>
            <a:r>
              <a:rPr lang="ja-JP" altLang="en-US" sz="1600" dirty="0">
                <a:solidFill>
                  <a:prstClr val="black"/>
                </a:solidFill>
                <a:latin typeface="Meiryo UI" panose="020B0604030504040204" pitchFamily="50" charset="-128"/>
                <a:ea typeface="Meiryo UI" panose="020B0604030504040204" pitchFamily="50" charset="-128"/>
              </a:rPr>
              <a:t>サイクルエンジン”を採用している大型船舶を除いて、ほとんどが“</a:t>
            </a:r>
            <a:r>
              <a:rPr lang="en-US" altLang="ja-JP" sz="1600" dirty="0">
                <a:solidFill>
                  <a:prstClr val="black"/>
                </a:solidFill>
                <a:latin typeface="Meiryo UI" panose="020B0604030504040204" pitchFamily="50" charset="-128"/>
                <a:ea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rPr>
              <a:t>サイクルエンジン”である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600" b="1" u="sng" dirty="0">
                <a:solidFill>
                  <a:prstClr val="black"/>
                </a:solidFill>
                <a:latin typeface="Meiryo UI" panose="020B0604030504040204" pitchFamily="50" charset="-128"/>
                <a:ea typeface="Meiryo UI" panose="020B0604030504040204" pitchFamily="50" charset="-128"/>
              </a:rPr>
              <a:t>・</a:t>
            </a:r>
            <a:r>
              <a:rPr lang="en-US" altLang="ja-JP" sz="1600" b="1" u="sng" dirty="0" smtClean="0">
                <a:solidFill>
                  <a:prstClr val="black"/>
                </a:solidFill>
                <a:latin typeface="Meiryo UI" panose="020B0604030504040204" pitchFamily="50" charset="-128"/>
                <a:ea typeface="Meiryo UI" panose="020B0604030504040204" pitchFamily="50" charset="-128"/>
              </a:rPr>
              <a:t>4</a:t>
            </a:r>
            <a:r>
              <a:rPr lang="ja-JP" altLang="en-US" sz="1600" b="1" u="sng" dirty="0">
                <a:solidFill>
                  <a:prstClr val="black"/>
                </a:solidFill>
                <a:latin typeface="Meiryo UI" panose="020B0604030504040204" pitchFamily="50" charset="-128"/>
                <a:ea typeface="Meiryo UI" panose="020B0604030504040204" pitchFamily="50" charset="-128"/>
              </a:rPr>
              <a:t>サイクルディーゼルエンジンの作動</a:t>
            </a:r>
            <a:r>
              <a:rPr lang="ja-JP" altLang="en-US" sz="1600" b="1" u="sng" dirty="0" smtClean="0">
                <a:solidFill>
                  <a:prstClr val="black"/>
                </a:solidFill>
                <a:latin typeface="Meiryo UI" panose="020B0604030504040204" pitchFamily="50" charset="-128"/>
                <a:ea typeface="Meiryo UI" panose="020B0604030504040204" pitchFamily="50" charset="-128"/>
              </a:rPr>
              <a:t>原理</a:t>
            </a:r>
            <a:endParaRPr lang="ja-JP" altLang="en-US" sz="16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ディーゼルエンジン</a:t>
            </a:r>
            <a:r>
              <a:rPr lang="ja-JP" altLang="en-US" sz="1600" dirty="0">
                <a:solidFill>
                  <a:prstClr val="black"/>
                </a:solidFill>
                <a:latin typeface="Meiryo UI" panose="020B0604030504040204" pitchFamily="50" charset="-128"/>
                <a:ea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rPr>
              <a:t>4</a:t>
            </a:r>
            <a:r>
              <a:rPr lang="ja-JP" altLang="en-US" sz="1600" dirty="0" err="1">
                <a:solidFill>
                  <a:prstClr val="black"/>
                </a:solidFill>
                <a:latin typeface="Meiryo UI" panose="020B0604030504040204" pitchFamily="50" charset="-128"/>
                <a:ea typeface="Meiryo UI" panose="020B0604030504040204" pitchFamily="50" charset="-128"/>
              </a:rPr>
              <a:t>つの</a:t>
            </a:r>
            <a:r>
              <a:rPr lang="ja-JP" altLang="en-US" sz="1600" dirty="0">
                <a:solidFill>
                  <a:prstClr val="black"/>
                </a:solidFill>
                <a:latin typeface="Meiryo UI" panose="020B0604030504040204" pitchFamily="50" charset="-128"/>
                <a:ea typeface="Meiryo UI" panose="020B0604030504040204" pitchFamily="50" charset="-128"/>
              </a:rPr>
              <a:t>行程は次のとおりである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Ⅰ</a:t>
            </a:r>
            <a:r>
              <a:rPr lang="ja-JP" altLang="en-US" sz="1600" dirty="0">
                <a:solidFill>
                  <a:prstClr val="black"/>
                </a:solidFill>
                <a:latin typeface="Meiryo UI" panose="020B0604030504040204" pitchFamily="50" charset="-128"/>
                <a:ea typeface="Meiryo UI" panose="020B0604030504040204" pitchFamily="50" charset="-128"/>
              </a:rPr>
              <a:t>　吸気行程：ピストンが下がり、空気のみ</a:t>
            </a:r>
            <a:r>
              <a:rPr lang="ja-JP" altLang="en-US" sz="1600" dirty="0" smtClean="0">
                <a:solidFill>
                  <a:prstClr val="black"/>
                </a:solidFill>
                <a:latin typeface="Meiryo UI" panose="020B0604030504040204" pitchFamily="50" charset="-128"/>
                <a:ea typeface="Meiryo UI" panose="020B0604030504040204" pitchFamily="50" charset="-128"/>
              </a:rPr>
              <a:t>を</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シリンダ内</a:t>
            </a:r>
            <a:r>
              <a:rPr lang="ja-JP" altLang="en-US" sz="1600" dirty="0">
                <a:solidFill>
                  <a:prstClr val="black"/>
                </a:solidFill>
                <a:latin typeface="Meiryo UI" panose="020B0604030504040204" pitchFamily="50" charset="-128"/>
                <a:ea typeface="Meiryo UI" panose="020B0604030504040204" pitchFamily="50" charset="-128"/>
              </a:rPr>
              <a:t>に吸い込む行程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Ⅱ</a:t>
            </a:r>
            <a:r>
              <a:rPr lang="ja-JP" altLang="en-US" sz="1600" dirty="0">
                <a:solidFill>
                  <a:prstClr val="black"/>
                </a:solidFill>
                <a:latin typeface="Meiryo UI" panose="020B0604030504040204" pitchFamily="50" charset="-128"/>
                <a:ea typeface="Meiryo UI" panose="020B0604030504040204" pitchFamily="50" charset="-128"/>
              </a:rPr>
              <a:t>　圧縮行程：ピストンが上死点まで</a:t>
            </a:r>
            <a:r>
              <a:rPr lang="ja-JP" altLang="en-US" sz="1600" dirty="0" smtClean="0">
                <a:solidFill>
                  <a:prstClr val="black"/>
                </a:solidFill>
                <a:latin typeface="Meiryo UI" panose="020B0604030504040204" pitchFamily="50" charset="-128"/>
                <a:ea typeface="Meiryo UI" panose="020B0604030504040204" pitchFamily="50" charset="-128"/>
              </a:rPr>
              <a:t>上がり</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空気</a:t>
            </a:r>
            <a:r>
              <a:rPr lang="ja-JP" altLang="en-US" sz="1600" dirty="0">
                <a:solidFill>
                  <a:prstClr val="black"/>
                </a:solidFill>
                <a:latin typeface="Meiryo UI" panose="020B0604030504040204" pitchFamily="50" charset="-128"/>
                <a:ea typeface="Meiryo UI" panose="020B0604030504040204" pitchFamily="50" charset="-128"/>
              </a:rPr>
              <a:t>のみを圧縮する行程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Ⅲ</a:t>
            </a:r>
            <a:r>
              <a:rPr lang="ja-JP" altLang="en-US" sz="1600" dirty="0">
                <a:solidFill>
                  <a:prstClr val="black"/>
                </a:solidFill>
                <a:latin typeface="Meiryo UI" panose="020B0604030504040204" pitchFamily="50" charset="-128"/>
                <a:ea typeface="Meiryo UI" panose="020B0604030504040204" pitchFamily="50" charset="-128"/>
              </a:rPr>
              <a:t>　燃焼行程：高圧のシリンダ内に燃料</a:t>
            </a:r>
            <a:r>
              <a:rPr lang="ja-JP" altLang="en-US" sz="1600" dirty="0" smtClean="0">
                <a:solidFill>
                  <a:prstClr val="black"/>
                </a:solidFill>
                <a:latin typeface="Meiryo UI" panose="020B0604030504040204" pitchFamily="50" charset="-128"/>
                <a:ea typeface="Meiryo UI" panose="020B0604030504040204" pitchFamily="50" charset="-128"/>
              </a:rPr>
              <a:t>を</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噴射</a:t>
            </a:r>
            <a:r>
              <a:rPr lang="ja-JP" altLang="en-US" sz="1600" dirty="0">
                <a:solidFill>
                  <a:prstClr val="black"/>
                </a:solidFill>
                <a:latin typeface="Meiryo UI" panose="020B0604030504040204" pitchFamily="50" charset="-128"/>
                <a:ea typeface="Meiryo UI" panose="020B0604030504040204" pitchFamily="50" charset="-128"/>
              </a:rPr>
              <a:t>・燃焼し</a:t>
            </a:r>
            <a:r>
              <a:rPr lang="ja-JP" altLang="en-US" sz="1600" dirty="0" smtClean="0">
                <a:solidFill>
                  <a:prstClr val="black"/>
                </a:solidFill>
                <a:latin typeface="Meiryo UI" panose="020B0604030504040204" pitchFamily="50" charset="-128"/>
                <a:ea typeface="Meiryo UI" panose="020B0604030504040204" pitchFamily="50" charset="-128"/>
              </a:rPr>
              <a:t>、燃焼</a:t>
            </a:r>
            <a:r>
              <a:rPr lang="ja-JP" altLang="en-US" sz="1600" dirty="0">
                <a:solidFill>
                  <a:prstClr val="black"/>
                </a:solidFill>
                <a:latin typeface="Meiryo UI" panose="020B0604030504040204" pitchFamily="50" charset="-128"/>
                <a:ea typeface="Meiryo UI" panose="020B0604030504040204" pitchFamily="50" charset="-128"/>
              </a:rPr>
              <a:t>ガスがピストン</a:t>
            </a:r>
            <a:r>
              <a:rPr lang="ja-JP" altLang="en-US" sz="1600" dirty="0" smtClean="0">
                <a:solidFill>
                  <a:prstClr val="black"/>
                </a:solidFill>
                <a:latin typeface="Meiryo UI" panose="020B0604030504040204" pitchFamily="50" charset="-128"/>
                <a:ea typeface="Meiryo UI" panose="020B0604030504040204" pitchFamily="50" charset="-128"/>
              </a:rPr>
              <a:t>を</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爆発行程）下死点まで押し下げる行程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Ⅳ</a:t>
            </a:r>
            <a:r>
              <a:rPr lang="ja-JP" altLang="en-US" sz="1600" dirty="0">
                <a:solidFill>
                  <a:prstClr val="black"/>
                </a:solidFill>
                <a:latin typeface="Meiryo UI" panose="020B0604030504040204" pitchFamily="50" charset="-128"/>
                <a:ea typeface="Meiryo UI" panose="020B0604030504040204" pitchFamily="50" charset="-128"/>
              </a:rPr>
              <a:t>　排気行程：慣性によりピストンが上がり燃焼ガス</a:t>
            </a:r>
            <a:r>
              <a:rPr lang="ja-JP" altLang="en-US" sz="1600" dirty="0" smtClean="0">
                <a:solidFill>
                  <a:prstClr val="black"/>
                </a:solidFill>
                <a:latin typeface="Meiryo UI" panose="020B0604030504040204" pitchFamily="50" charset="-128"/>
                <a:ea typeface="Meiryo UI" panose="020B0604030504040204" pitchFamily="50" charset="-128"/>
              </a:rPr>
              <a:t>を</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シリンダ外</a:t>
            </a:r>
            <a:r>
              <a:rPr lang="ja-JP" altLang="en-US" sz="1600" dirty="0">
                <a:solidFill>
                  <a:prstClr val="black"/>
                </a:solidFill>
                <a:latin typeface="Meiryo UI" panose="020B0604030504040204" pitchFamily="50" charset="-128"/>
                <a:ea typeface="Meiryo UI" panose="020B0604030504040204" pitchFamily="50" charset="-128"/>
              </a:rPr>
              <a:t>に押し出す行程</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195840" y="1785535"/>
            <a:ext cx="3319510" cy="1713278"/>
          </a:xfrm>
          <a:prstGeom prst="rect">
            <a:avLst/>
          </a:prstGeom>
          <a:noFill/>
          <a:ln>
            <a:solidFill>
              <a:schemeClr val="tx1"/>
            </a:solidFill>
          </a:ln>
        </p:spPr>
      </p:pic>
    </p:spTree>
    <p:extLst>
      <p:ext uri="{BB962C8B-B14F-4D97-AF65-F5344CB8AC3E}">
        <p14:creationId xmlns:p14="http://schemas.microsoft.com/office/powerpoint/2010/main" val="3702302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en-US" altLang="ja-JP" sz="2400" b="1" dirty="0" smtClean="0">
                <a:latin typeface="Meiryo UI" panose="020B0604030504040204" pitchFamily="50" charset="-128"/>
                <a:ea typeface="Meiryo UI" panose="020B0604030504040204" pitchFamily="50" charset="-128"/>
              </a:rPr>
              <a:t>4</a:t>
            </a:r>
            <a:r>
              <a:rPr lang="ja-JP" altLang="en-US" sz="2400" b="1" dirty="0" smtClean="0">
                <a:latin typeface="Meiryo UI" panose="020B0604030504040204" pitchFamily="50" charset="-128"/>
                <a:ea typeface="Meiryo UI" panose="020B0604030504040204" pitchFamily="50" charset="-128"/>
              </a:rPr>
              <a:t>サイクルディーゼル</a:t>
            </a:r>
            <a:r>
              <a:rPr lang="ja-JP" altLang="en-US" sz="2400" b="1" dirty="0">
                <a:latin typeface="Meiryo UI" panose="020B0604030504040204" pitchFamily="50" charset="-128"/>
                <a:ea typeface="Meiryo UI" panose="020B0604030504040204" pitchFamily="50" charset="-128"/>
              </a:rPr>
              <a:t>エンジン</a:t>
            </a:r>
            <a:r>
              <a:rPr lang="ja-JP" altLang="en-US" sz="2400" b="1" dirty="0" smtClean="0">
                <a:latin typeface="Meiryo UI" panose="020B0604030504040204" pitchFamily="50" charset="-128"/>
                <a:ea typeface="Meiryo UI" panose="020B0604030504040204" pitchFamily="50" charset="-128"/>
              </a:rPr>
              <a:t>の構造</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90900" y="6400413"/>
            <a:ext cx="47797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テキスト９９～１００ページ</a:t>
            </a:r>
            <a:r>
              <a:rPr lang="en-US" altLang="ja-JP" sz="1200" dirty="0" smtClean="0">
                <a:solidFill>
                  <a:prstClr val="black"/>
                </a:solidFill>
              </a:rPr>
              <a:t>/</a:t>
            </a:r>
            <a:r>
              <a:rPr lang="ja-JP" altLang="en-US" sz="1200" dirty="0" smtClean="0">
                <a:solidFill>
                  <a:prstClr val="black"/>
                </a:solidFill>
              </a:rPr>
              <a:t>補助テキスト４７～４８ページ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37978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dirty="0" smtClean="0">
                <a:solidFill>
                  <a:prstClr val="black"/>
                </a:solidFill>
                <a:latin typeface="Meiryo UI" panose="020B0604030504040204" pitchFamily="50" charset="-128"/>
                <a:ea typeface="Meiryo UI" panose="020B0604030504040204" pitchFamily="50" charset="-128"/>
              </a:rPr>
              <a:t>①　潤滑装置</a:t>
            </a:r>
            <a:endParaRPr lang="ja-JP" altLang="en-US" sz="16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潤滑</a:t>
            </a:r>
            <a:r>
              <a:rPr lang="ja-JP" altLang="en-US" sz="1400" dirty="0">
                <a:solidFill>
                  <a:prstClr val="black"/>
                </a:solidFill>
                <a:latin typeface="Meiryo UI" panose="020B0604030504040204" pitchFamily="50" charset="-128"/>
                <a:ea typeface="Meiryo UI" panose="020B0604030504040204" pitchFamily="50" charset="-128"/>
              </a:rPr>
              <a:t>装置は、ピストンが毎分数千回上下するため、シリンダやクランクシャフト等のエンジン各部の金属同土による摩擦や回転する部分の摩耗を軽減するための</a:t>
            </a:r>
            <a:r>
              <a:rPr lang="ja-JP" altLang="en-US" sz="1400" b="1" u="sng" dirty="0">
                <a:solidFill>
                  <a:prstClr val="black"/>
                </a:solidFill>
                <a:latin typeface="Meiryo UI" panose="020B0604030504040204" pitchFamily="50" charset="-128"/>
                <a:ea typeface="Meiryo UI" panose="020B0604030504040204" pitchFamily="50" charset="-128"/>
              </a:rPr>
              <a:t>潤滑油（エンジンオイル）を供給する装置</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エンジンオイル</a:t>
            </a:r>
            <a:r>
              <a:rPr lang="ja-JP" altLang="en-US" sz="1400" dirty="0">
                <a:solidFill>
                  <a:prstClr val="black"/>
                </a:solidFill>
                <a:latin typeface="Meiryo UI" panose="020B0604030504040204" pitchFamily="50" charset="-128"/>
                <a:ea typeface="Meiryo UI" panose="020B0604030504040204" pitchFamily="50" charset="-128"/>
              </a:rPr>
              <a:t>は、次のような</a:t>
            </a:r>
            <a:r>
              <a:rPr lang="ja-JP" altLang="en-US" sz="1400" b="1" u="sng" dirty="0">
                <a:solidFill>
                  <a:prstClr val="black"/>
                </a:solidFill>
                <a:latin typeface="Meiryo UI" panose="020B0604030504040204" pitchFamily="50" charset="-128"/>
                <a:ea typeface="Meiryo UI" panose="020B0604030504040204" pitchFamily="50" charset="-128"/>
              </a:rPr>
              <a:t>様々な働きを持っており</a:t>
            </a:r>
            <a:r>
              <a:rPr lang="ja-JP" altLang="en-US" sz="1400" dirty="0">
                <a:solidFill>
                  <a:prstClr val="black"/>
                </a:solidFill>
                <a:latin typeface="Meiryo UI" panose="020B0604030504040204" pitchFamily="50" charset="-128"/>
                <a:ea typeface="Meiryo UI" panose="020B0604030504040204" pitchFamily="50" charset="-128"/>
              </a:rPr>
              <a:t>、その品質はディーゼルエンジンの機能を維持する上で重要である。</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　軸受け</a:t>
            </a:r>
            <a:r>
              <a:rPr lang="ja-JP" altLang="en-US" sz="1200" dirty="0">
                <a:solidFill>
                  <a:prstClr val="black"/>
                </a:solidFill>
                <a:latin typeface="Meiryo UI" panose="020B0604030504040204" pitchFamily="50" charset="-128"/>
                <a:ea typeface="Meiryo UI" panose="020B0604030504040204" pitchFamily="50" charset="-128"/>
              </a:rPr>
              <a:t>、ピストンリング、シリンダ等の潤滑作用</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　エンジン</a:t>
            </a:r>
            <a:r>
              <a:rPr lang="ja-JP" altLang="en-US" sz="1200" dirty="0">
                <a:solidFill>
                  <a:prstClr val="black"/>
                </a:solidFill>
                <a:latin typeface="Meiryo UI" panose="020B0604030504040204" pitchFamily="50" charset="-128"/>
                <a:ea typeface="Meiryo UI" panose="020B0604030504040204" pitchFamily="50" charset="-128"/>
              </a:rPr>
              <a:t>の冷却作用</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　ピストン</a:t>
            </a:r>
            <a:r>
              <a:rPr lang="ja-JP" altLang="en-US" sz="1200" dirty="0">
                <a:solidFill>
                  <a:prstClr val="black"/>
                </a:solidFill>
                <a:latin typeface="Meiryo UI" panose="020B0604030504040204" pitchFamily="50" charset="-128"/>
                <a:ea typeface="Meiryo UI" panose="020B0604030504040204" pitchFamily="50" charset="-128"/>
              </a:rPr>
              <a:t>とシリンダのすき間の密封作用</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　エンジン</a:t>
            </a:r>
            <a:r>
              <a:rPr lang="ja-JP" altLang="en-US" sz="1200" dirty="0">
                <a:solidFill>
                  <a:prstClr val="black"/>
                </a:solidFill>
                <a:latin typeface="Meiryo UI" panose="020B0604030504040204" pitchFamily="50" charset="-128"/>
                <a:ea typeface="Meiryo UI" panose="020B0604030504040204" pitchFamily="50" charset="-128"/>
              </a:rPr>
              <a:t>等にある不純物の清浄作用</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　エンジン</a:t>
            </a:r>
            <a:r>
              <a:rPr lang="ja-JP" altLang="en-US" sz="1200" dirty="0">
                <a:solidFill>
                  <a:prstClr val="black"/>
                </a:solidFill>
                <a:latin typeface="Meiryo UI" panose="020B0604030504040204" pitchFamily="50" charset="-128"/>
                <a:ea typeface="Meiryo UI" panose="020B0604030504040204" pitchFamily="50" charset="-128"/>
              </a:rPr>
              <a:t>等の内部の防錆作用</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エンジンオイル</a:t>
            </a:r>
            <a:r>
              <a:rPr lang="ja-JP" altLang="en-US" sz="1400" dirty="0">
                <a:solidFill>
                  <a:prstClr val="black"/>
                </a:solidFill>
                <a:latin typeface="Meiryo UI" panose="020B0604030504040204" pitchFamily="50" charset="-128"/>
                <a:ea typeface="Meiryo UI" panose="020B0604030504040204" pitchFamily="50" charset="-128"/>
              </a:rPr>
              <a:t>は、その機械の取扱説明書等で指定された規格のものを使用するとともに、オイルの状態を常に点検し、必要に応じて交換することが必要である。</a:t>
            </a:r>
          </a:p>
          <a:p>
            <a:pPr marL="0" indent="0">
              <a:lnSpc>
                <a:spcPct val="100000"/>
              </a:lnSpc>
              <a:spcBef>
                <a:spcPts val="600"/>
              </a:spcBef>
              <a:buNone/>
            </a:pPr>
            <a:r>
              <a:rPr lang="ja-JP" altLang="en-US" sz="1600" b="1" dirty="0" smtClean="0">
                <a:solidFill>
                  <a:prstClr val="black"/>
                </a:solidFill>
                <a:latin typeface="Meiryo UI" panose="020B0604030504040204" pitchFamily="50" charset="-128"/>
                <a:ea typeface="Meiryo UI" panose="020B0604030504040204" pitchFamily="50" charset="-128"/>
              </a:rPr>
              <a:t>②　燃料装置</a:t>
            </a:r>
            <a:endParaRPr lang="ja-JP" altLang="en-US" sz="16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燃料</a:t>
            </a:r>
            <a:r>
              <a:rPr lang="ja-JP" altLang="en-US" sz="1400" dirty="0">
                <a:solidFill>
                  <a:prstClr val="black"/>
                </a:solidFill>
                <a:latin typeface="Meiryo UI" panose="020B0604030504040204" pitchFamily="50" charset="-128"/>
                <a:ea typeface="Meiryo UI" panose="020B0604030504040204" pitchFamily="50" charset="-128"/>
              </a:rPr>
              <a:t>装置は、</a:t>
            </a:r>
            <a:r>
              <a:rPr lang="ja-JP" altLang="en-US" sz="1400" b="1" u="sng" dirty="0">
                <a:solidFill>
                  <a:prstClr val="black"/>
                </a:solidFill>
                <a:latin typeface="Meiryo UI" panose="020B0604030504040204" pitchFamily="50" charset="-128"/>
                <a:ea typeface="Meiryo UI" panose="020B0604030504040204" pitchFamily="50" charset="-128"/>
              </a:rPr>
              <a:t>燃料タンク</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噴射ポンプ</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噴射ノズル</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燃料フィルタ</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ガバナ</a:t>
            </a:r>
            <a:r>
              <a:rPr lang="ja-JP" altLang="en-US" sz="1400" dirty="0">
                <a:solidFill>
                  <a:prstClr val="black"/>
                </a:solidFill>
                <a:latin typeface="Meiryo UI" panose="020B0604030504040204" pitchFamily="50" charset="-128"/>
                <a:ea typeface="Meiryo UI" panose="020B0604030504040204" pitchFamily="50" charset="-128"/>
              </a:rPr>
              <a:t>等から構成されている。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燃料</a:t>
            </a:r>
            <a:r>
              <a:rPr lang="ja-JP" altLang="en-US" sz="1400" b="1" u="sng" dirty="0">
                <a:solidFill>
                  <a:prstClr val="black"/>
                </a:solidFill>
                <a:latin typeface="Meiryo UI" panose="020B0604030504040204" pitchFamily="50" charset="-128"/>
                <a:ea typeface="Meiryo UI" panose="020B0604030504040204" pitchFamily="50" charset="-128"/>
              </a:rPr>
              <a:t>フィルタ</a:t>
            </a:r>
            <a:r>
              <a:rPr lang="ja-JP" altLang="en-US" sz="1400" dirty="0">
                <a:solidFill>
                  <a:prstClr val="black"/>
                </a:solidFill>
                <a:latin typeface="Meiryo UI" panose="020B0604030504040204" pitchFamily="50" charset="-128"/>
                <a:ea typeface="Meiryo UI" panose="020B0604030504040204" pitchFamily="50" charset="-128"/>
              </a:rPr>
              <a:t>は、燃料を</a:t>
            </a:r>
            <a:r>
              <a:rPr lang="ja-JP" altLang="en-US" sz="1400" b="1" u="sng" dirty="0">
                <a:solidFill>
                  <a:prstClr val="black"/>
                </a:solidFill>
                <a:latin typeface="Meiryo UI" panose="020B0604030504040204" pitchFamily="50" charset="-128"/>
                <a:ea typeface="Meiryo UI" panose="020B0604030504040204" pitchFamily="50" charset="-128"/>
              </a:rPr>
              <a:t>ろ過</a:t>
            </a:r>
            <a:r>
              <a:rPr lang="ja-JP" altLang="en-US" sz="1400" dirty="0">
                <a:solidFill>
                  <a:prstClr val="black"/>
                </a:solidFill>
                <a:latin typeface="Meiryo UI" panose="020B0604030504040204" pitchFamily="50" charset="-128"/>
                <a:ea typeface="Meiryo UI" panose="020B0604030504040204" pitchFamily="50" charset="-128"/>
              </a:rPr>
              <a:t>し、燃料に含まれる</a:t>
            </a:r>
            <a:r>
              <a:rPr lang="ja-JP" altLang="en-US" sz="1400" b="1" u="sng" dirty="0">
                <a:solidFill>
                  <a:prstClr val="black"/>
                </a:solidFill>
                <a:latin typeface="Meiryo UI" panose="020B0604030504040204" pitchFamily="50" charset="-128"/>
                <a:ea typeface="Meiryo UI" panose="020B0604030504040204" pitchFamily="50" charset="-128"/>
              </a:rPr>
              <a:t>ゴミ等の異物を除去</a:t>
            </a:r>
            <a:r>
              <a:rPr lang="ja-JP" altLang="en-US" sz="1400" dirty="0">
                <a:solidFill>
                  <a:prstClr val="black"/>
                </a:solidFill>
                <a:latin typeface="Meiryo UI" panose="020B0604030504040204" pitchFamily="50" charset="-128"/>
                <a:ea typeface="Meiryo UI" panose="020B0604030504040204" pitchFamily="50" charset="-128"/>
              </a:rPr>
              <a:t>し、</a:t>
            </a:r>
            <a:r>
              <a:rPr lang="ja-JP" altLang="en-US" sz="1400" b="1" u="sng" dirty="0">
                <a:solidFill>
                  <a:prstClr val="black"/>
                </a:solidFill>
                <a:latin typeface="Meiryo UI" panose="020B0604030504040204" pitchFamily="50" charset="-128"/>
                <a:ea typeface="Meiryo UI" panose="020B0604030504040204" pitchFamily="50" charset="-128"/>
              </a:rPr>
              <a:t>水分を分解</a:t>
            </a:r>
            <a:r>
              <a:rPr lang="ja-JP" altLang="en-US" sz="1400" dirty="0">
                <a:solidFill>
                  <a:prstClr val="black"/>
                </a:solidFill>
                <a:latin typeface="Meiryo UI" panose="020B0604030504040204" pitchFamily="50" charset="-128"/>
                <a:ea typeface="Meiryo UI" panose="020B0604030504040204" pitchFamily="50" charset="-128"/>
              </a:rPr>
              <a:t>するものである。</a:t>
            </a:r>
          </a:p>
        </p:txBody>
      </p:sp>
    </p:spTree>
    <p:extLst>
      <p:ext uri="{BB962C8B-B14F-4D97-AF65-F5344CB8AC3E}">
        <p14:creationId xmlns:p14="http://schemas.microsoft.com/office/powerpoint/2010/main" val="320528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a:t>
            </a:r>
            <a:r>
              <a:rPr lang="ja-JP" altLang="en-US" sz="2400" b="1" dirty="0" smtClean="0">
                <a:latin typeface="Meiryo UI" panose="020B0604030504040204" pitchFamily="50" charset="-128"/>
                <a:ea typeface="Meiryo UI" panose="020B0604030504040204" pitchFamily="50" charset="-128"/>
              </a:rPr>
              <a:t>種類～作業装置（１）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５</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補助テキスト６ページ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kumimoji="1" lang="ja-JP" altLang="en-US" smtClean="0"/>
              <a:t>5</a:t>
            </a:fld>
            <a:endParaRPr kumimoji="1" lang="ja-JP" altLang="en-US"/>
          </a:p>
        </p:txBody>
      </p:sp>
      <p:sp>
        <p:nvSpPr>
          <p:cNvPr id="9" name="コンテンツ プレースホルダー 4"/>
          <p:cNvSpPr>
            <a:spLocks noGrp="1"/>
          </p:cNvSpPr>
          <p:nvPr>
            <p:ph idx="1"/>
          </p:nvPr>
        </p:nvSpPr>
        <p:spPr>
          <a:xfrm>
            <a:off x="628650" y="845340"/>
            <a:ext cx="7886700" cy="2558446"/>
          </a:xfrm>
          <a:ln>
            <a:noFill/>
          </a:ln>
        </p:spPr>
        <p:txBody>
          <a:bodyPr>
            <a:noAutofit/>
          </a:bodyPr>
          <a:lstStyle/>
          <a:p>
            <a:pPr marL="0" indent="0">
              <a:lnSpc>
                <a:spcPct val="110000"/>
              </a:lnSpc>
              <a:spcBef>
                <a:spcPts val="0"/>
              </a:spcBef>
              <a:buNone/>
            </a:pPr>
            <a:r>
              <a:rPr lang="ja-JP" altLang="en-US" sz="1600" b="1" dirty="0">
                <a:latin typeface="Meiryo UI" panose="020B0604030504040204" pitchFamily="50" charset="-128"/>
                <a:ea typeface="Meiryo UI" panose="020B0604030504040204" pitchFamily="50" charset="-128"/>
              </a:rPr>
              <a:t>①　伸縮</a:t>
            </a:r>
            <a:r>
              <a:rPr lang="ja-JP" altLang="en-US" sz="1600" b="1" dirty="0" smtClean="0">
                <a:latin typeface="Meiryo UI" panose="020B0604030504040204" pitchFamily="50" charset="-128"/>
                <a:ea typeface="Meiryo UI" panose="020B0604030504040204" pitchFamily="50" charset="-128"/>
              </a:rPr>
              <a:t>ブーム型</a:t>
            </a:r>
            <a:endParaRPr lang="ja-JP" altLang="en-US" sz="1600" b="1"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smtClean="0">
                <a:latin typeface="Meiryo UI" panose="020B0604030504040204" pitchFamily="50" charset="-128"/>
                <a:ea typeface="Meiryo UI" panose="020B0604030504040204" pitchFamily="50" charset="-128"/>
              </a:rPr>
              <a:t>　作業</a:t>
            </a:r>
            <a:r>
              <a:rPr lang="ja-JP" altLang="en-US" sz="1600" dirty="0">
                <a:latin typeface="Meiryo UI" panose="020B0604030504040204" pitchFamily="50" charset="-128"/>
                <a:ea typeface="Meiryo UI" panose="020B0604030504040204" pitchFamily="50" charset="-128"/>
              </a:rPr>
              <a:t>床を取り付けてあるブームが伸縮し、作業位置へ直線的</a:t>
            </a:r>
            <a:r>
              <a:rPr lang="ja-JP" altLang="en-US" sz="1600" dirty="0" smtClean="0">
                <a:latin typeface="Meiryo UI" panose="020B0604030504040204" pitchFamily="50" charset="-128"/>
                <a:ea typeface="Meiryo UI" panose="020B0604030504040204" pitchFamily="50" charset="-128"/>
              </a:rPr>
              <a:t>に</a:t>
            </a:r>
            <a:endParaRPr lang="en-US" altLang="ja-JP" sz="1600" dirty="0" smtClean="0">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smtClean="0">
                <a:latin typeface="Meiryo UI" panose="020B0604030504040204" pitchFamily="50" charset="-128"/>
                <a:ea typeface="Meiryo UI" panose="020B0604030504040204" pitchFamily="50" charset="-128"/>
              </a:rPr>
              <a:t>接近</a:t>
            </a:r>
            <a:r>
              <a:rPr lang="ja-JP" altLang="en-US" sz="1600" dirty="0">
                <a:latin typeface="Meiryo UI" panose="020B0604030504040204" pitchFamily="50" charset="-128"/>
                <a:ea typeface="Meiryo UI" panose="020B0604030504040204" pitchFamily="50" charset="-128"/>
              </a:rPr>
              <a:t>することができる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600" dirty="0">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主な特徴</a:t>
            </a:r>
            <a:r>
              <a:rPr lang="en-US" altLang="ja-JP" sz="1600" dirty="0">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600" dirty="0" smtClean="0">
                <a:latin typeface="Meiryo UI" panose="020B0604030504040204" pitchFamily="50" charset="-128"/>
                <a:ea typeface="Meiryo UI" panose="020B0604030504040204" pitchFamily="50" charset="-128"/>
              </a:rPr>
              <a:t>　イ</a:t>
            </a:r>
            <a:r>
              <a:rPr lang="ja-JP" altLang="en-US" sz="1600" dirty="0">
                <a:latin typeface="Meiryo UI" panose="020B0604030504040204" pitchFamily="50" charset="-128"/>
                <a:ea typeface="Meiryo UI" panose="020B0604030504040204" pitchFamily="50" charset="-128"/>
              </a:rPr>
              <a:t>．作業床の位置決めが容易である。</a:t>
            </a:r>
          </a:p>
          <a:p>
            <a:pPr marL="0" indent="0">
              <a:lnSpc>
                <a:spcPct val="110000"/>
              </a:lnSpc>
              <a:spcBef>
                <a:spcPts val="0"/>
              </a:spcBef>
              <a:buNone/>
            </a:pPr>
            <a:r>
              <a:rPr lang="ja-JP" altLang="en-US" sz="1600" dirty="0" smtClean="0">
                <a:latin typeface="Meiryo UI" panose="020B0604030504040204" pitchFamily="50" charset="-128"/>
                <a:ea typeface="Meiryo UI" panose="020B0604030504040204" pitchFamily="50" charset="-128"/>
              </a:rPr>
              <a:t>　ロ</a:t>
            </a:r>
            <a:r>
              <a:rPr lang="ja-JP" altLang="en-US" sz="1600" dirty="0">
                <a:latin typeface="Meiryo UI" panose="020B0604030504040204" pitchFamily="50" charset="-128"/>
                <a:ea typeface="Meiryo UI" panose="020B0604030504040204" pitchFamily="50" charset="-128"/>
              </a:rPr>
              <a:t>．作業空間に障害物が無い場所での作業性が良い。</a:t>
            </a:r>
          </a:p>
          <a:p>
            <a:pPr marL="0" indent="0">
              <a:lnSpc>
                <a:spcPct val="110000"/>
              </a:lnSpc>
              <a:spcBef>
                <a:spcPts val="0"/>
              </a:spcBef>
              <a:buNone/>
            </a:pPr>
            <a:r>
              <a:rPr lang="ja-JP" altLang="en-US" sz="1600" dirty="0" smtClean="0">
                <a:latin typeface="Meiryo UI" panose="020B0604030504040204" pitchFamily="50" charset="-128"/>
                <a:ea typeface="Meiryo UI" panose="020B0604030504040204" pitchFamily="50" charset="-128"/>
              </a:rPr>
              <a:t>　ハ</a:t>
            </a:r>
            <a:r>
              <a:rPr lang="ja-JP" altLang="en-US" sz="1600" dirty="0">
                <a:latin typeface="Meiryo UI" panose="020B0604030504040204" pitchFamily="50" charset="-128"/>
                <a:ea typeface="Meiryo UI" panose="020B0604030504040204" pitchFamily="50" charset="-128"/>
              </a:rPr>
              <a:t>．電気・通信工事、建設工事、造船所等で広く</a:t>
            </a:r>
            <a:r>
              <a:rPr lang="ja-JP" altLang="en-US" sz="1600" dirty="0" smtClean="0">
                <a:latin typeface="Meiryo UI" panose="020B0604030504040204" pitchFamily="50" charset="-128"/>
                <a:ea typeface="Meiryo UI" panose="020B0604030504040204" pitchFamily="50" charset="-128"/>
              </a:rPr>
              <a:t>使用されて</a:t>
            </a:r>
            <a:r>
              <a:rPr lang="ja-JP" altLang="en-US" sz="1600" dirty="0">
                <a:latin typeface="Meiryo UI" panose="020B0604030504040204" pitchFamily="50" charset="-128"/>
                <a:ea typeface="Meiryo UI" panose="020B0604030504040204" pitchFamily="50" charset="-128"/>
              </a:rPr>
              <a:t>いる。</a:t>
            </a: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6829875" y="1077252"/>
            <a:ext cx="1510665" cy="2222500"/>
          </a:xfrm>
          <a:prstGeom prst="rect">
            <a:avLst/>
          </a:prstGeom>
          <a:noFill/>
          <a:ln>
            <a:solidFill>
              <a:schemeClr val="tx1"/>
            </a:solidFill>
          </a:ln>
        </p:spPr>
      </p:pic>
    </p:spTree>
    <p:extLst>
      <p:ext uri="{BB962C8B-B14F-4D97-AF65-F5344CB8AC3E}">
        <p14:creationId xmlns:p14="http://schemas.microsoft.com/office/powerpoint/2010/main" val="2462751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電動モータの特性</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テキスト１０５ページ</a:t>
            </a:r>
            <a:r>
              <a:rPr lang="en-US" altLang="ja-JP" sz="1200" dirty="0" smtClean="0">
                <a:solidFill>
                  <a:prstClr val="black"/>
                </a:solidFill>
              </a:rPr>
              <a:t>/</a:t>
            </a:r>
            <a:r>
              <a:rPr lang="ja-JP" altLang="en-US" sz="1200" dirty="0" smtClean="0">
                <a:solidFill>
                  <a:prstClr val="black"/>
                </a:solidFill>
              </a:rPr>
              <a:t>補助テキスト４８ページ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89593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エンジン</a:t>
            </a:r>
            <a:r>
              <a:rPr lang="ja-JP" altLang="en-US" sz="1600" dirty="0">
                <a:solidFill>
                  <a:prstClr val="black"/>
                </a:solidFill>
                <a:latin typeface="Meiryo UI" panose="020B0604030504040204" pitchFamily="50" charset="-128"/>
                <a:ea typeface="Meiryo UI" panose="020B0604030504040204" pitchFamily="50" charset="-128"/>
              </a:rPr>
              <a:t>より</a:t>
            </a:r>
            <a:r>
              <a:rPr lang="ja-JP" altLang="en-US" sz="1600" b="1" u="sng" dirty="0">
                <a:solidFill>
                  <a:prstClr val="black"/>
                </a:solidFill>
                <a:latin typeface="Meiryo UI" panose="020B0604030504040204" pitchFamily="50" charset="-128"/>
                <a:ea typeface="Meiryo UI" panose="020B0604030504040204" pitchFamily="50" charset="-128"/>
              </a:rPr>
              <a:t>排出されるガスや騒音等の対策が必要な場所</a:t>
            </a:r>
            <a:r>
              <a:rPr lang="ja-JP" altLang="en-US" sz="1600" dirty="0">
                <a:solidFill>
                  <a:prstClr val="black"/>
                </a:solidFill>
                <a:latin typeface="Meiryo UI" panose="020B0604030504040204" pitchFamily="50" charset="-128"/>
                <a:ea typeface="Meiryo UI" panose="020B0604030504040204" pitchFamily="50" charset="-128"/>
              </a:rPr>
              <a:t>で使用されることが多い高所作業車の</a:t>
            </a:r>
            <a:r>
              <a:rPr lang="ja-JP" altLang="en-US" sz="1600" b="1" u="sng" dirty="0">
                <a:solidFill>
                  <a:prstClr val="black"/>
                </a:solidFill>
                <a:latin typeface="Meiryo UI" panose="020B0604030504040204" pitchFamily="50" charset="-128"/>
                <a:ea typeface="Meiryo UI" panose="020B0604030504040204" pitchFamily="50" charset="-128"/>
              </a:rPr>
              <a:t>動力源として電動モータ</a:t>
            </a:r>
            <a:r>
              <a:rPr lang="ja-JP" altLang="en-US" sz="1600" dirty="0">
                <a:solidFill>
                  <a:prstClr val="black"/>
                </a:solidFill>
                <a:latin typeface="Meiryo UI" panose="020B0604030504040204" pitchFamily="50" charset="-128"/>
                <a:ea typeface="Meiryo UI" panose="020B0604030504040204" pitchFamily="50" charset="-128"/>
              </a:rPr>
              <a:t>が用いられている。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自走式</a:t>
            </a:r>
            <a:r>
              <a:rPr lang="ja-JP" altLang="en-US" sz="1600" dirty="0">
                <a:solidFill>
                  <a:prstClr val="black"/>
                </a:solidFill>
                <a:latin typeface="Meiryo UI" panose="020B0604030504040204" pitchFamily="50" charset="-128"/>
                <a:ea typeface="Meiryo UI" panose="020B0604030504040204" pitchFamily="50" charset="-128"/>
              </a:rPr>
              <a:t>高所作業車では、産業車両用バッテリが使用されており、電動モータは</a:t>
            </a:r>
            <a:r>
              <a:rPr lang="ja-JP" altLang="en-US" sz="1600" b="1" u="sng" dirty="0">
                <a:solidFill>
                  <a:prstClr val="black"/>
                </a:solidFill>
                <a:latin typeface="Meiryo UI" panose="020B0604030504040204" pitchFamily="50" charset="-128"/>
                <a:ea typeface="Meiryo UI" panose="020B0604030504040204" pitchFamily="50" charset="-128"/>
              </a:rPr>
              <a:t>直流モータのみならず、交流モータ</a:t>
            </a:r>
            <a:r>
              <a:rPr lang="ja-JP" altLang="en-US" sz="1600" dirty="0">
                <a:solidFill>
                  <a:prstClr val="black"/>
                </a:solidFill>
                <a:latin typeface="Meiryo UI" panose="020B0604030504040204" pitchFamily="50" charset="-128"/>
                <a:ea typeface="Meiryo UI" panose="020B0604030504040204" pitchFamily="50" charset="-128"/>
              </a:rPr>
              <a:t>も多く使われている。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バッテリ式</a:t>
            </a:r>
            <a:r>
              <a:rPr lang="ja-JP" altLang="en-US" sz="1600" dirty="0">
                <a:solidFill>
                  <a:prstClr val="black"/>
                </a:solidFill>
                <a:latin typeface="Meiryo UI" panose="020B0604030504040204" pitchFamily="50" charset="-128"/>
                <a:ea typeface="Meiryo UI" panose="020B0604030504040204" pitchFamily="50" charset="-128"/>
              </a:rPr>
              <a:t>高所作業車の動力伝達装置は、ホイール式・クローラ式高所作業車の動力伝達装置のエンジンがバッテリを電源とする電動モータに換わったもので、動力伝達の系統はホイール式・クローラ式とほとんど同じである。</a:t>
            </a:r>
          </a:p>
        </p:txBody>
      </p:sp>
    </p:spTree>
    <p:extLst>
      <p:ext uri="{BB962C8B-B14F-4D97-AF65-F5344CB8AC3E}">
        <p14:creationId xmlns:p14="http://schemas.microsoft.com/office/powerpoint/2010/main" val="40887930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油圧</a:t>
            </a:r>
            <a:r>
              <a:rPr lang="ja-JP" altLang="en-US" sz="2400" b="1" dirty="0">
                <a:latin typeface="Meiryo UI" panose="020B0604030504040204" pitchFamily="50" charset="-128"/>
                <a:ea typeface="Meiryo UI" panose="020B0604030504040204" pitchFamily="50" charset="-128"/>
              </a:rPr>
              <a:t>装置</a:t>
            </a:r>
            <a:r>
              <a:rPr lang="ja-JP" altLang="en-US" sz="2400" b="1" dirty="0" smtClean="0">
                <a:latin typeface="Meiryo UI" panose="020B0604030504040204" pitchFamily="50" charset="-128"/>
                <a:ea typeface="Meiryo UI" panose="020B0604030504040204" pitchFamily="50" charset="-128"/>
              </a:rPr>
              <a:t>の特徴</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テキスト１０６ページ</a:t>
            </a:r>
            <a:r>
              <a:rPr lang="en-US" altLang="ja-JP" sz="1200" dirty="0" smtClean="0">
                <a:solidFill>
                  <a:prstClr val="black"/>
                </a:solidFill>
              </a:rPr>
              <a:t>/</a:t>
            </a:r>
            <a:r>
              <a:rPr lang="ja-JP" altLang="en-US" sz="1200" dirty="0" smtClean="0">
                <a:solidFill>
                  <a:prstClr val="black"/>
                </a:solidFill>
              </a:rPr>
              <a:t>補助テキスト４９ページ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56941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高所</a:t>
            </a:r>
            <a:r>
              <a:rPr lang="ja-JP" altLang="en-US" sz="1600" dirty="0">
                <a:solidFill>
                  <a:prstClr val="black"/>
                </a:solidFill>
                <a:latin typeface="Meiryo UI" panose="020B0604030504040204" pitchFamily="50" charset="-128"/>
                <a:ea typeface="Meiryo UI" panose="020B0604030504040204" pitchFamily="50" charset="-128"/>
              </a:rPr>
              <a:t>作業車の作業装置の大部分は、油圧の力を利用した油圧装置で作動している。油圧装置には、次のような特徴がある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3405188" algn="l"/>
              </a:tabLst>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長所</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短所</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tabLst>
                <a:tab pos="3405188" algn="l"/>
              </a:tabLst>
            </a:pPr>
            <a:r>
              <a:rPr lang="en-US" altLang="ja-JP" sz="1600" dirty="0">
                <a:solidFill>
                  <a:prstClr val="black"/>
                </a:solidFill>
                <a:latin typeface="Meiryo UI" panose="020B0604030504040204" pitchFamily="50" charset="-128"/>
                <a:ea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rPr>
              <a:t>　小型軽量である	①　配管が複雑になる</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②　過負荷防止が容易である	②　作動油の油漏れが発生する</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③　無段変速が容易である	③　作動油の温度によって、機械の効率が</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④　振動が少ない	</a:t>
            </a:r>
            <a:r>
              <a:rPr lang="ja-JP" altLang="en-US" sz="1600" dirty="0" smtClean="0">
                <a:solidFill>
                  <a:prstClr val="black"/>
                </a:solidFill>
                <a:latin typeface="Meiryo UI" panose="020B0604030504040204" pitchFamily="50" charset="-128"/>
                <a:ea typeface="Meiryo UI" panose="020B0604030504040204" pitchFamily="50" charset="-128"/>
              </a:rPr>
              <a:t>　　多少</a:t>
            </a:r>
            <a:r>
              <a:rPr lang="ja-JP" altLang="en-US" sz="1600" dirty="0">
                <a:solidFill>
                  <a:prstClr val="black"/>
                </a:solidFill>
                <a:latin typeface="Meiryo UI" panose="020B0604030504040204" pitchFamily="50" charset="-128"/>
                <a:ea typeface="Meiryo UI" panose="020B0604030504040204" pitchFamily="50" charset="-128"/>
              </a:rPr>
              <a:t>変化する。</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⑤　スムースな動作が可能である</a:t>
            </a:r>
          </a:p>
          <a:p>
            <a:pPr marL="0" indent="0">
              <a:lnSpc>
                <a:spcPct val="100000"/>
              </a:lnSpc>
              <a:spcBef>
                <a:spcPts val="0"/>
              </a:spcBef>
              <a:buNone/>
              <a:tabLst>
                <a:tab pos="3405188" algn="l"/>
              </a:tabLst>
            </a:pPr>
            <a:r>
              <a:rPr lang="ja-JP" altLang="en-US" sz="1600" dirty="0">
                <a:solidFill>
                  <a:prstClr val="black"/>
                </a:solidFill>
                <a:latin typeface="Meiryo UI" panose="020B0604030504040204" pitchFamily="50" charset="-128"/>
                <a:ea typeface="Meiryo UI" panose="020B0604030504040204" pitchFamily="50" charset="-128"/>
              </a:rPr>
              <a:t>⑥　遠隔操作が容易である</a:t>
            </a:r>
          </a:p>
        </p:txBody>
      </p:sp>
    </p:spTree>
    <p:extLst>
      <p:ext uri="{BB962C8B-B14F-4D97-AF65-F5344CB8AC3E}">
        <p14:creationId xmlns:p14="http://schemas.microsoft.com/office/powerpoint/2010/main" val="42197765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油圧</a:t>
            </a:r>
            <a:r>
              <a:rPr lang="ja-JP" altLang="en-US" sz="2400" b="1" dirty="0">
                <a:latin typeface="Meiryo UI" panose="020B0604030504040204" pitchFamily="50" charset="-128"/>
                <a:ea typeface="Meiryo UI" panose="020B0604030504040204" pitchFamily="50" charset="-128"/>
              </a:rPr>
              <a:t>装置</a:t>
            </a:r>
            <a:r>
              <a:rPr lang="ja-JP" altLang="en-US" sz="2400" b="1" dirty="0" smtClean="0">
                <a:latin typeface="Meiryo UI" panose="020B0604030504040204" pitchFamily="50" charset="-128"/>
                <a:ea typeface="Meiryo UI" panose="020B0604030504040204" pitchFamily="50" charset="-128"/>
              </a:rPr>
              <a:t>の原理</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テキスト１０６ページ</a:t>
            </a:r>
            <a:r>
              <a:rPr lang="en-US" altLang="ja-JP" sz="1200" dirty="0" smtClean="0">
                <a:solidFill>
                  <a:prstClr val="black"/>
                </a:solidFill>
              </a:rPr>
              <a:t>/</a:t>
            </a:r>
            <a:r>
              <a:rPr lang="ja-JP" altLang="en-US" sz="1200" dirty="0" smtClean="0">
                <a:solidFill>
                  <a:prstClr val="black"/>
                </a:solidFill>
              </a:rPr>
              <a:t>補助テキスト４９ページ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31169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油圧</a:t>
            </a:r>
            <a:r>
              <a:rPr lang="ja-JP" altLang="en-US" sz="1400" dirty="0">
                <a:solidFill>
                  <a:prstClr val="black"/>
                </a:solidFill>
                <a:latin typeface="Meiryo UI" panose="020B0604030504040204" pitchFamily="50" charset="-128"/>
                <a:ea typeface="Meiryo UI" panose="020B0604030504040204" pitchFamily="50" charset="-128"/>
              </a:rPr>
              <a:t>装置の原理は、「密封した容器中の静止している液体の一部に加えた圧力は、液体内のすべての部分に同じ圧力で伝わる。」という</a:t>
            </a:r>
            <a:r>
              <a:rPr lang="ja-JP" altLang="en-US" sz="1400" b="1" u="sng" dirty="0">
                <a:solidFill>
                  <a:prstClr val="black"/>
                </a:solidFill>
                <a:latin typeface="Meiryo UI" panose="020B0604030504040204" pitchFamily="50" charset="-128"/>
                <a:ea typeface="Meiryo UI" panose="020B0604030504040204" pitchFamily="50" charset="-128"/>
              </a:rPr>
              <a:t>パスカルの原理</a:t>
            </a:r>
            <a:r>
              <a:rPr lang="ja-JP" altLang="en-US" sz="1400" dirty="0">
                <a:solidFill>
                  <a:prstClr val="black"/>
                </a:solidFill>
                <a:latin typeface="Meiryo UI" panose="020B0604030504040204" pitchFamily="50" charset="-128"/>
                <a:ea typeface="Meiryo UI" panose="020B0604030504040204" pitchFamily="50" charset="-128"/>
              </a:rPr>
              <a:t>を応用したものである。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例えば</a:t>
            </a:r>
            <a:r>
              <a:rPr lang="ja-JP" altLang="en-US" sz="1400" dirty="0">
                <a:solidFill>
                  <a:prstClr val="black"/>
                </a:solidFill>
                <a:latin typeface="Meiryo UI" panose="020B0604030504040204" pitchFamily="50" charset="-128"/>
                <a:ea typeface="Meiryo UI" panose="020B0604030504040204" pitchFamily="50" charset="-128"/>
              </a:rPr>
              <a:t>、図</a:t>
            </a:r>
            <a:r>
              <a:rPr lang="en-US" altLang="ja-JP" sz="1400" dirty="0">
                <a:solidFill>
                  <a:prstClr val="black"/>
                </a:solidFill>
                <a:latin typeface="Meiryo UI" panose="020B0604030504040204" pitchFamily="50" charset="-128"/>
                <a:ea typeface="Meiryo UI" panose="020B0604030504040204" pitchFamily="50" charset="-128"/>
              </a:rPr>
              <a:t>3-12</a:t>
            </a:r>
            <a:r>
              <a:rPr lang="ja-JP" altLang="en-US" sz="1400" dirty="0" err="1">
                <a:solidFill>
                  <a:prstClr val="black"/>
                </a:solidFill>
                <a:latin typeface="Meiryo UI" panose="020B0604030504040204" pitchFamily="50" charset="-128"/>
                <a:ea typeface="Meiryo UI" panose="020B0604030504040204" pitchFamily="50" charset="-128"/>
              </a:rPr>
              <a:t>のような</a:t>
            </a:r>
            <a:r>
              <a:rPr lang="ja-JP" altLang="en-US" sz="1400" dirty="0">
                <a:solidFill>
                  <a:prstClr val="black"/>
                </a:solidFill>
                <a:latin typeface="Meiryo UI" panose="020B0604030504040204" pitchFamily="50" charset="-128"/>
                <a:ea typeface="Meiryo UI" panose="020B0604030504040204" pitchFamily="50" charset="-128"/>
              </a:rPr>
              <a:t>管で連結された容器Ａと容器Ｂの場合</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容器</a:t>
            </a:r>
            <a:r>
              <a:rPr lang="ja-JP" altLang="en-US" sz="1400" dirty="0">
                <a:solidFill>
                  <a:prstClr val="black"/>
                </a:solidFill>
                <a:latin typeface="Meiryo UI" panose="020B0604030504040204" pitchFamily="50" charset="-128"/>
                <a:ea typeface="Meiryo UI" panose="020B0604030504040204" pitchFamily="50" charset="-128"/>
              </a:rPr>
              <a:t>Ａの１ｃｍ</a:t>
            </a:r>
            <a:r>
              <a:rPr lang="ja-JP" altLang="en-US" sz="1400" baseline="30000" dirty="0">
                <a:solidFill>
                  <a:prstClr val="black"/>
                </a:solidFill>
                <a:latin typeface="Meiryo UI" panose="020B0604030504040204" pitchFamily="50" charset="-128"/>
                <a:ea typeface="Meiryo UI" panose="020B0604030504040204" pitchFamily="50" charset="-128"/>
              </a:rPr>
              <a:t>２</a:t>
            </a:r>
            <a:r>
              <a:rPr lang="ja-JP" altLang="en-US" sz="1400" dirty="0">
                <a:solidFill>
                  <a:prstClr val="black"/>
                </a:solidFill>
                <a:latin typeface="Meiryo UI" panose="020B0604030504040204" pitchFamily="50" charset="-128"/>
                <a:ea typeface="Meiryo UI" panose="020B0604030504040204" pitchFamily="50" charset="-128"/>
              </a:rPr>
              <a:t>の表面に加えた力１０Ｎにより、１０Ｎ</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ｃｍ</a:t>
            </a:r>
            <a:r>
              <a:rPr lang="ja-JP" altLang="en-US" sz="1400" baseline="30000" dirty="0">
                <a:solidFill>
                  <a:prstClr val="black"/>
                </a:solidFill>
                <a:latin typeface="Meiryo UI" panose="020B0604030504040204" pitchFamily="50" charset="-128"/>
                <a:ea typeface="Meiryo UI" panose="020B0604030504040204" pitchFamily="50" charset="-128"/>
              </a:rPr>
              <a:t>２</a:t>
            </a:r>
            <a:r>
              <a:rPr lang="ja-JP" altLang="en-US" sz="1400" dirty="0" smtClean="0">
                <a:solidFill>
                  <a:prstClr val="black"/>
                </a:solidFill>
                <a:latin typeface="Meiryo UI" panose="020B0604030504040204" pitchFamily="50" charset="-128"/>
                <a:ea typeface="Meiryo UI" panose="020B0604030504040204" pitchFamily="50" charset="-128"/>
              </a:rPr>
              <a:t>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圧力</a:t>
            </a:r>
            <a:r>
              <a:rPr lang="ja-JP" altLang="en-US" sz="1400" dirty="0">
                <a:solidFill>
                  <a:prstClr val="black"/>
                </a:solidFill>
                <a:latin typeface="Meiryo UI" panose="020B0604030504040204" pitchFamily="50" charset="-128"/>
                <a:ea typeface="Meiryo UI" panose="020B0604030504040204" pitchFamily="50" charset="-128"/>
              </a:rPr>
              <a:t>が発生する。その圧力がすべての管内に伝わることから、表</a:t>
            </a:r>
            <a:r>
              <a:rPr lang="ja-JP" altLang="en-US" sz="1400" dirty="0" smtClean="0">
                <a:solidFill>
                  <a:prstClr val="black"/>
                </a:solidFill>
                <a:latin typeface="Meiryo UI" panose="020B0604030504040204" pitchFamily="50" charset="-128"/>
                <a:ea typeface="Meiryo UI" panose="020B0604030504040204" pitchFamily="50" charset="-128"/>
              </a:rPr>
              <a:t>面積</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１０ｃｍ</a:t>
            </a:r>
            <a:r>
              <a:rPr lang="ja-JP" altLang="en-US" sz="1400" baseline="30000" dirty="0" smtClean="0">
                <a:solidFill>
                  <a:prstClr val="black"/>
                </a:solidFill>
                <a:latin typeface="Meiryo UI" panose="020B0604030504040204" pitchFamily="50" charset="-128"/>
                <a:ea typeface="Meiryo UI" panose="020B0604030504040204" pitchFamily="50" charset="-128"/>
              </a:rPr>
              <a:t>２</a:t>
            </a:r>
            <a:r>
              <a:rPr lang="ja-JP" altLang="en-US" sz="1400" dirty="0">
                <a:solidFill>
                  <a:prstClr val="black"/>
                </a:solidFill>
                <a:latin typeface="Meiryo UI" panose="020B0604030504040204" pitchFamily="50" charset="-128"/>
                <a:ea typeface="Meiryo UI" panose="020B0604030504040204" pitchFamily="50" charset="-128"/>
              </a:rPr>
              <a:t>の容器Ｂの表面全体に伝わる力（Ｆ）は、次のようになる。</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力</a:t>
            </a:r>
            <a:r>
              <a:rPr lang="ja-JP" altLang="en-US" sz="1400" dirty="0">
                <a:solidFill>
                  <a:prstClr val="black"/>
                </a:solidFill>
                <a:latin typeface="Meiryo UI" panose="020B0604030504040204" pitchFamily="50" charset="-128"/>
                <a:ea typeface="Meiryo UI" panose="020B0604030504040204" pitchFamily="50" charset="-128"/>
              </a:rPr>
              <a:t>　＝　圧力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表面積</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Ｆ</a:t>
            </a:r>
            <a:r>
              <a:rPr lang="ja-JP" altLang="en-US" sz="1400" dirty="0">
                <a:solidFill>
                  <a:prstClr val="black"/>
                </a:solidFill>
                <a:latin typeface="Meiryo UI" panose="020B0604030504040204" pitchFamily="50" charset="-128"/>
                <a:ea typeface="Meiryo UI" panose="020B0604030504040204" pitchFamily="50" charset="-128"/>
              </a:rPr>
              <a:t>　＝　１０Ｎ</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ｃｍ</a:t>
            </a:r>
            <a:r>
              <a:rPr lang="ja-JP" altLang="en-US" sz="1400" baseline="30000" dirty="0" smtClean="0">
                <a:solidFill>
                  <a:prstClr val="black"/>
                </a:solidFill>
                <a:latin typeface="Meiryo UI" panose="020B0604030504040204" pitchFamily="50" charset="-128"/>
                <a:ea typeface="Meiryo UI" panose="020B0604030504040204" pitchFamily="50" charset="-128"/>
              </a:rPr>
              <a:t>２</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１０ｃｍ</a:t>
            </a:r>
            <a:r>
              <a:rPr lang="ja-JP" altLang="en-US" sz="1400" baseline="30000" dirty="0" smtClean="0">
                <a:solidFill>
                  <a:prstClr val="black"/>
                </a:solidFill>
                <a:latin typeface="Meiryo UI" panose="020B0604030504040204" pitchFamily="50" charset="-128"/>
                <a:ea typeface="Meiryo UI" panose="020B0604030504040204" pitchFamily="50" charset="-128"/>
              </a:rPr>
              <a:t>２</a:t>
            </a:r>
            <a:r>
              <a:rPr lang="ja-JP" altLang="en-US" sz="1400" dirty="0" smtClean="0">
                <a:solidFill>
                  <a:prstClr val="black"/>
                </a:solidFill>
                <a:latin typeface="Meiryo UI" panose="020B0604030504040204" pitchFamily="50" charset="-128"/>
                <a:ea typeface="Meiryo UI" panose="020B0604030504040204" pitchFamily="50" charset="-128"/>
              </a:rPr>
              <a:t>＝１００Ｎ</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これ</a:t>
            </a:r>
            <a:r>
              <a:rPr lang="ja-JP" altLang="en-US" sz="1400" dirty="0">
                <a:solidFill>
                  <a:prstClr val="black"/>
                </a:solidFill>
                <a:latin typeface="Meiryo UI" panose="020B0604030504040204" pitchFamily="50" charset="-128"/>
                <a:ea typeface="Meiryo UI" panose="020B0604030504040204" pitchFamily="50" charset="-128"/>
              </a:rPr>
              <a:t>が小さな力で重いものを動かす油圧装置の原理である。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容器</a:t>
            </a:r>
            <a:r>
              <a:rPr lang="ja-JP" altLang="en-US" sz="1400" dirty="0">
                <a:solidFill>
                  <a:prstClr val="black"/>
                </a:solidFill>
                <a:latin typeface="Meiryo UI" panose="020B0604030504040204" pitchFamily="50" charset="-128"/>
                <a:ea typeface="Meiryo UI" panose="020B0604030504040204" pitchFamily="50" charset="-128"/>
              </a:rPr>
              <a:t>Ａを５０ｃｍ押し下げたとき、押し下げられた液体</a:t>
            </a:r>
            <a:r>
              <a:rPr lang="ja-JP" altLang="en-US" sz="1400" dirty="0" smtClean="0">
                <a:solidFill>
                  <a:prstClr val="black"/>
                </a:solidFill>
                <a:latin typeface="Meiryo UI" panose="020B0604030504040204" pitchFamily="50" charset="-128"/>
                <a:ea typeface="Meiryo UI" panose="020B0604030504040204" pitchFamily="50" charset="-128"/>
              </a:rPr>
              <a:t>は</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５０ｃｍ</a:t>
            </a:r>
            <a:r>
              <a:rPr lang="ja-JP" altLang="en-US" sz="1400" baseline="30000" dirty="0" smtClean="0">
                <a:solidFill>
                  <a:prstClr val="black"/>
                </a:solidFill>
                <a:latin typeface="Meiryo UI" panose="020B0604030504040204" pitchFamily="50" charset="-128"/>
                <a:ea typeface="Meiryo UI" panose="020B0604030504040204" pitchFamily="50" charset="-128"/>
              </a:rPr>
              <a:t>３</a:t>
            </a:r>
            <a:r>
              <a:rPr lang="ja-JP" altLang="en-US" sz="1400" dirty="0">
                <a:solidFill>
                  <a:prstClr val="black"/>
                </a:solidFill>
                <a:latin typeface="Meiryo UI" panose="020B0604030504040204" pitchFamily="50" charset="-128"/>
                <a:ea typeface="Meiryo UI" panose="020B0604030504040204" pitchFamily="50" charset="-128"/>
              </a:rPr>
              <a:t>であることから、容器Ｂは５ｃｍだけ</a:t>
            </a:r>
            <a:r>
              <a:rPr lang="ja-JP" altLang="en-US" sz="1400" dirty="0" smtClean="0">
                <a:solidFill>
                  <a:prstClr val="black"/>
                </a:solidFill>
                <a:latin typeface="Meiryo UI" panose="020B0604030504040204" pitchFamily="50" charset="-128"/>
                <a:ea typeface="Meiryo UI" panose="020B0604030504040204" pitchFamily="50" charset="-128"/>
              </a:rPr>
              <a:t>押し上げられる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こと</a:t>
            </a:r>
            <a:r>
              <a:rPr lang="ja-JP" altLang="en-US" sz="1400" dirty="0">
                <a:solidFill>
                  <a:prstClr val="black"/>
                </a:solidFill>
                <a:latin typeface="Meiryo UI" panose="020B0604030504040204" pitchFamily="50" charset="-128"/>
                <a:ea typeface="Meiryo UI" panose="020B0604030504040204" pitchFamily="50" charset="-128"/>
              </a:rPr>
              <a:t>になる。</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6407150" y="1453624"/>
            <a:ext cx="2108200" cy="2233295"/>
          </a:xfrm>
          <a:prstGeom prst="rect">
            <a:avLst/>
          </a:prstGeom>
          <a:noFill/>
          <a:ln>
            <a:solidFill>
              <a:schemeClr val="tx1"/>
            </a:solidFill>
          </a:ln>
        </p:spPr>
      </p:pic>
    </p:spTree>
    <p:extLst>
      <p:ext uri="{BB962C8B-B14F-4D97-AF65-F5344CB8AC3E}">
        <p14:creationId xmlns:p14="http://schemas.microsoft.com/office/powerpoint/2010/main" val="4129399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ja-JP" altLang="en-US" sz="2400" b="1" dirty="0" smtClean="0">
                <a:latin typeface="Meiryo UI" panose="020B0604030504040204" pitchFamily="50" charset="-128"/>
                <a:ea typeface="Meiryo UI" panose="020B0604030504040204" pitchFamily="50" charset="-128"/>
              </a:rPr>
              <a:t>油圧装置の仕組み</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テキスト１０７ページ</a:t>
            </a:r>
            <a:r>
              <a:rPr lang="en-US" altLang="ja-JP" sz="1200" dirty="0" smtClean="0">
                <a:solidFill>
                  <a:prstClr val="black"/>
                </a:solidFill>
              </a:rPr>
              <a:t>/</a:t>
            </a:r>
            <a:r>
              <a:rPr lang="ja-JP" altLang="en-US" sz="1200" dirty="0" smtClean="0">
                <a:solidFill>
                  <a:prstClr val="black"/>
                </a:solidFill>
              </a:rPr>
              <a:t>補助テキスト５０ページ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a:xfrm>
            <a:off x="8170662" y="6356351"/>
            <a:ext cx="344688" cy="365125"/>
          </a:xfrm>
        </p:spPr>
        <p:txBody>
          <a:bodyPr/>
          <a:lstStyle/>
          <a:p>
            <a:fld id="{10712B29-8DFD-45C1-BE8F-2E7F44751CDC}" type="slidenum">
              <a:rPr lang="ja-JP" altLang="en-US" smtClean="0">
                <a:solidFill>
                  <a:prstClr val="black">
                    <a:tint val="75000"/>
                  </a:prstClr>
                </a:solidFill>
              </a:rPr>
              <a:pPr/>
              <a:t>53</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油圧</a:t>
            </a:r>
            <a:r>
              <a:rPr lang="ja-JP" altLang="en-US" sz="1600" dirty="0">
                <a:solidFill>
                  <a:prstClr val="black"/>
                </a:solidFill>
                <a:latin typeface="Meiryo UI" panose="020B0604030504040204" pitchFamily="50" charset="-128"/>
                <a:ea typeface="Meiryo UI" panose="020B0604030504040204" pitchFamily="50" charset="-128"/>
              </a:rPr>
              <a:t>装置は、高所作業車の作業装置を作動させる装置で、エンジンの</a:t>
            </a:r>
            <a:r>
              <a:rPr lang="ja-JP" altLang="en-US" sz="1600" b="1" u="sng" dirty="0">
                <a:solidFill>
                  <a:prstClr val="black"/>
                </a:solidFill>
                <a:latin typeface="Meiryo UI" panose="020B0604030504040204" pitchFamily="50" charset="-128"/>
                <a:ea typeface="Meiryo UI" panose="020B0604030504040204" pitchFamily="50" charset="-128"/>
              </a:rPr>
              <a:t>機械的なエネルギー</a:t>
            </a:r>
            <a:r>
              <a:rPr lang="ja-JP" altLang="en-US" sz="1600" dirty="0">
                <a:solidFill>
                  <a:prstClr val="black"/>
                </a:solidFill>
                <a:latin typeface="Meiryo UI" panose="020B0604030504040204" pitchFamily="50" charset="-128"/>
                <a:ea typeface="Meiryo UI" panose="020B0604030504040204" pitchFamily="50" charset="-128"/>
              </a:rPr>
              <a:t>を</a:t>
            </a:r>
            <a:r>
              <a:rPr lang="ja-JP" altLang="en-US" sz="1600" b="1" u="sng" dirty="0">
                <a:solidFill>
                  <a:prstClr val="black"/>
                </a:solidFill>
                <a:latin typeface="Meiryo UI" panose="020B0604030504040204" pitchFamily="50" charset="-128"/>
                <a:ea typeface="Meiryo UI" panose="020B0604030504040204" pitchFamily="50" charset="-128"/>
              </a:rPr>
              <a:t>流体エネルギー</a:t>
            </a:r>
            <a:r>
              <a:rPr lang="ja-JP" altLang="en-US" sz="1600" dirty="0">
                <a:solidFill>
                  <a:prstClr val="black"/>
                </a:solidFill>
                <a:latin typeface="Meiryo UI" panose="020B0604030504040204" pitchFamily="50" charset="-128"/>
                <a:ea typeface="Meiryo UI" panose="020B0604030504040204" pitchFamily="50" charset="-128"/>
              </a:rPr>
              <a:t>に</a:t>
            </a:r>
            <a:r>
              <a:rPr lang="ja-JP" altLang="en-US" sz="1600" b="1" u="sng" dirty="0">
                <a:solidFill>
                  <a:prstClr val="black"/>
                </a:solidFill>
                <a:latin typeface="Meiryo UI" panose="020B0604030504040204" pitchFamily="50" charset="-128"/>
                <a:ea typeface="Meiryo UI" panose="020B0604030504040204" pitchFamily="50" charset="-128"/>
              </a:rPr>
              <a:t>変換</a:t>
            </a:r>
            <a:r>
              <a:rPr lang="ja-JP" altLang="en-US" sz="1600" dirty="0">
                <a:solidFill>
                  <a:prstClr val="black"/>
                </a:solidFill>
                <a:latin typeface="Meiryo UI" panose="020B0604030504040204" pitchFamily="50" charset="-128"/>
                <a:ea typeface="Meiryo UI" panose="020B0604030504040204" pitchFamily="50" charset="-128"/>
              </a:rPr>
              <a:t>し、さらに</a:t>
            </a:r>
            <a:r>
              <a:rPr lang="ja-JP" altLang="en-US" sz="1600" b="1" u="sng" dirty="0">
                <a:solidFill>
                  <a:prstClr val="black"/>
                </a:solidFill>
                <a:latin typeface="Meiryo UI" panose="020B0604030504040204" pitchFamily="50" charset="-128"/>
                <a:ea typeface="Meiryo UI" panose="020B0604030504040204" pitchFamily="50" charset="-128"/>
              </a:rPr>
              <a:t>機械的なエネルギー</a:t>
            </a:r>
            <a:r>
              <a:rPr lang="ja-JP" altLang="en-US" sz="1600" dirty="0">
                <a:solidFill>
                  <a:prstClr val="black"/>
                </a:solidFill>
                <a:latin typeface="Meiryo UI" panose="020B0604030504040204" pitchFamily="50" charset="-128"/>
                <a:ea typeface="Meiryo UI" panose="020B0604030504040204" pitchFamily="50" charset="-128"/>
              </a:rPr>
              <a:t>に</a:t>
            </a:r>
            <a:r>
              <a:rPr lang="ja-JP" altLang="en-US" sz="1600" b="1" u="sng" dirty="0">
                <a:solidFill>
                  <a:prstClr val="black"/>
                </a:solidFill>
                <a:latin typeface="Meiryo UI" panose="020B0604030504040204" pitchFamily="50" charset="-128"/>
                <a:ea typeface="Meiryo UI" panose="020B0604030504040204" pitchFamily="50" charset="-128"/>
              </a:rPr>
              <a:t>変換</a:t>
            </a:r>
            <a:r>
              <a:rPr lang="ja-JP" altLang="en-US" sz="1600" dirty="0">
                <a:solidFill>
                  <a:prstClr val="black"/>
                </a:solidFill>
                <a:latin typeface="Meiryo UI" panose="020B0604030504040204" pitchFamily="50" charset="-128"/>
                <a:ea typeface="Meiryo UI" panose="020B0604030504040204" pitchFamily="50" charset="-128"/>
              </a:rPr>
              <a:t>して</a:t>
            </a:r>
            <a:r>
              <a:rPr lang="ja-JP" altLang="en-US" sz="1600" b="1" u="sng" dirty="0">
                <a:solidFill>
                  <a:prstClr val="black"/>
                </a:solidFill>
                <a:latin typeface="Meiryo UI" panose="020B0604030504040204" pitchFamily="50" charset="-128"/>
                <a:ea typeface="Meiryo UI" panose="020B0604030504040204" pitchFamily="50" charset="-128"/>
              </a:rPr>
              <a:t>作業（仕事）を行う装置</a:t>
            </a:r>
            <a:r>
              <a:rPr lang="ja-JP" altLang="en-US" sz="1600" dirty="0">
                <a:solidFill>
                  <a:prstClr val="black"/>
                </a:solidFill>
                <a:latin typeface="Meiryo UI" panose="020B0604030504040204" pitchFamily="50" charset="-128"/>
                <a:ea typeface="Meiryo UI" panose="020B0604030504040204" pitchFamily="50" charset="-128"/>
              </a:rPr>
              <a:t>である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エンジン</a:t>
            </a:r>
            <a:r>
              <a:rPr lang="ja-JP" altLang="en-US" sz="1600" dirty="0">
                <a:solidFill>
                  <a:prstClr val="black"/>
                </a:solidFill>
                <a:latin typeface="Meiryo UI" panose="020B0604030504040204" pitchFamily="50" charset="-128"/>
                <a:ea typeface="Meiryo UI" panose="020B0604030504040204" pitchFamily="50" charset="-128"/>
              </a:rPr>
              <a:t>や電動モータの動力によって油圧ポンプを駆動させることによって</a:t>
            </a:r>
            <a:r>
              <a:rPr lang="ja-JP" altLang="en-US" sz="1600" b="1" u="sng" dirty="0">
                <a:solidFill>
                  <a:prstClr val="black"/>
                </a:solidFill>
                <a:latin typeface="Meiryo UI" panose="020B0604030504040204" pitchFamily="50" charset="-128"/>
                <a:ea typeface="Meiryo UI" panose="020B0604030504040204" pitchFamily="50" charset="-128"/>
              </a:rPr>
              <a:t>作動油を加圧</a:t>
            </a:r>
            <a:r>
              <a:rPr lang="ja-JP" altLang="en-US" sz="1600" dirty="0">
                <a:solidFill>
                  <a:prstClr val="black"/>
                </a:solidFill>
                <a:latin typeface="Meiryo UI" panose="020B0604030504040204" pitchFamily="50" charset="-128"/>
                <a:ea typeface="Meiryo UI" panose="020B0604030504040204" pitchFamily="50" charset="-128"/>
              </a:rPr>
              <a:t>し、その加圧された作動油で</a:t>
            </a:r>
            <a:r>
              <a:rPr lang="ja-JP" altLang="en-US" sz="1600" b="1" u="sng" dirty="0">
                <a:solidFill>
                  <a:prstClr val="black"/>
                </a:solidFill>
                <a:latin typeface="Meiryo UI" panose="020B0604030504040204" pitchFamily="50" charset="-128"/>
                <a:ea typeface="Meiryo UI" panose="020B0604030504040204" pitchFamily="50" charset="-128"/>
              </a:rPr>
              <a:t>油圧モータ</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油圧シリンダ等</a:t>
            </a:r>
            <a:r>
              <a:rPr lang="ja-JP" altLang="en-US" sz="1600" dirty="0">
                <a:solidFill>
                  <a:prstClr val="black"/>
                </a:solidFill>
                <a:latin typeface="Meiryo UI" panose="020B0604030504040204" pitchFamily="50" charset="-128"/>
                <a:ea typeface="Meiryo UI" panose="020B0604030504040204" pitchFamily="50" charset="-128"/>
              </a:rPr>
              <a:t>の様々な</a:t>
            </a:r>
            <a:r>
              <a:rPr lang="ja-JP" altLang="en-US" sz="1600" b="1" u="sng" dirty="0">
                <a:solidFill>
                  <a:prstClr val="black"/>
                </a:solidFill>
                <a:latin typeface="Meiryo UI" panose="020B0604030504040204" pitchFamily="50" charset="-128"/>
                <a:ea typeface="Meiryo UI" panose="020B0604030504040204" pitchFamily="50" charset="-128"/>
              </a:rPr>
              <a:t>油圧駆動装置（アクチュエータ）</a:t>
            </a:r>
            <a:r>
              <a:rPr lang="ja-JP" altLang="en-US" sz="1600" dirty="0">
                <a:solidFill>
                  <a:prstClr val="black"/>
                </a:solidFill>
                <a:latin typeface="Meiryo UI" panose="020B0604030504040204" pitchFamily="50" charset="-128"/>
                <a:ea typeface="Meiryo UI" panose="020B0604030504040204" pitchFamily="50" charset="-128"/>
              </a:rPr>
              <a:t>を作動させている。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油圧</a:t>
            </a:r>
            <a:r>
              <a:rPr lang="ja-JP" altLang="en-US" sz="1600" dirty="0">
                <a:solidFill>
                  <a:prstClr val="black"/>
                </a:solidFill>
                <a:latin typeface="Meiryo UI" panose="020B0604030504040204" pitchFamily="50" charset="-128"/>
                <a:ea typeface="Meiryo UI" panose="020B0604030504040204" pitchFamily="50" charset="-128"/>
              </a:rPr>
              <a:t>駆動装置で使用した後の圧力の低下した作動油は、低圧回路を経て作動油タンクに戻り、再度、油圧ポンプで加圧されて油圧駆動装置に供給され、循環して使用される仕組みとなっている。（図</a:t>
            </a:r>
            <a:r>
              <a:rPr lang="en-US" altLang="ja-JP" sz="1600" dirty="0">
                <a:solidFill>
                  <a:prstClr val="black"/>
                </a:solidFill>
                <a:latin typeface="Meiryo UI" panose="020B0604030504040204" pitchFamily="50" charset="-128"/>
                <a:ea typeface="Meiryo UI" panose="020B0604030504040204" pitchFamily="50" charset="-128"/>
              </a:rPr>
              <a:t>3-13</a:t>
            </a:r>
            <a:r>
              <a:rPr lang="ja-JP" altLang="en-US" sz="1600" dirty="0">
                <a:solidFill>
                  <a:prstClr val="black"/>
                </a:solidFill>
                <a:latin typeface="Meiryo UI" panose="020B0604030504040204" pitchFamily="50" charset="-128"/>
                <a:ea typeface="Meiryo UI" panose="020B0604030504040204" pitchFamily="50" charset="-128"/>
              </a:rPr>
              <a:t>参照）</a:t>
            </a: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691938" y="2982404"/>
            <a:ext cx="3823412" cy="1811157"/>
          </a:xfrm>
          <a:prstGeom prst="rect">
            <a:avLst/>
          </a:prstGeom>
          <a:noFill/>
          <a:ln>
            <a:solidFill>
              <a:schemeClr val="tx1"/>
            </a:solidFill>
          </a:ln>
        </p:spPr>
      </p:pic>
    </p:spTree>
    <p:extLst>
      <p:ext uri="{BB962C8B-B14F-4D97-AF65-F5344CB8AC3E}">
        <p14:creationId xmlns:p14="http://schemas.microsoft.com/office/powerpoint/2010/main" val="8423066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kumimoji="1" lang="ja-JP" altLang="en-US" sz="2400" b="1" dirty="0" smtClean="0">
                <a:latin typeface="Meiryo UI" panose="020B0604030504040204" pitchFamily="50" charset="-128"/>
                <a:ea typeface="Meiryo UI" panose="020B0604030504040204" pitchFamily="50" charset="-128"/>
              </a:rPr>
              <a:t>油圧装置の構成</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5725" y="6400413"/>
            <a:ext cx="4274937"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a:t>
            </a:r>
            <a:r>
              <a:rPr lang="ja-JP" altLang="en-US" sz="1200" dirty="0">
                <a:solidFill>
                  <a:prstClr val="black"/>
                </a:solidFill>
              </a:rPr>
              <a:t>７</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補助テキスト５０～５１ページ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54</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20218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油圧</a:t>
            </a:r>
            <a:r>
              <a:rPr lang="ja-JP" altLang="en-US" sz="1600" dirty="0">
                <a:solidFill>
                  <a:prstClr val="black"/>
                </a:solidFill>
                <a:latin typeface="Meiryo UI" panose="020B0604030504040204" pitchFamily="50" charset="-128"/>
                <a:ea typeface="Meiryo UI" panose="020B0604030504040204" pitchFamily="50" charset="-128"/>
              </a:rPr>
              <a:t>装置は、次の</a:t>
            </a:r>
            <a:r>
              <a:rPr lang="en-US" altLang="ja-JP" sz="1600" dirty="0">
                <a:solidFill>
                  <a:prstClr val="black"/>
                </a:solidFill>
                <a:latin typeface="Meiryo UI" panose="020B0604030504040204" pitchFamily="50" charset="-128"/>
                <a:ea typeface="Meiryo UI" panose="020B0604030504040204" pitchFamily="50" charset="-128"/>
              </a:rPr>
              <a:t>3</a:t>
            </a:r>
            <a:r>
              <a:rPr lang="ja-JP" altLang="en-US" sz="1600" dirty="0" err="1">
                <a:solidFill>
                  <a:prstClr val="black"/>
                </a:solidFill>
                <a:latin typeface="Meiryo UI" panose="020B0604030504040204" pitchFamily="50" charset="-128"/>
                <a:ea typeface="Meiryo UI" panose="020B0604030504040204" pitchFamily="50" charset="-128"/>
              </a:rPr>
              <a:t>つの</a:t>
            </a:r>
            <a:r>
              <a:rPr lang="ja-JP" altLang="en-US" sz="1600" dirty="0">
                <a:solidFill>
                  <a:prstClr val="black"/>
                </a:solidFill>
                <a:latin typeface="Meiryo UI" panose="020B0604030504040204" pitchFamily="50" charset="-128"/>
                <a:ea typeface="Meiryo UI" panose="020B0604030504040204" pitchFamily="50" charset="-128"/>
              </a:rPr>
              <a:t>機能を持った</a:t>
            </a:r>
            <a:r>
              <a:rPr lang="ja-JP" altLang="en-US" sz="1600" b="1" u="sng" dirty="0">
                <a:solidFill>
                  <a:prstClr val="black"/>
                </a:solidFill>
                <a:latin typeface="Meiryo UI" panose="020B0604030504040204" pitchFamily="50" charset="-128"/>
                <a:ea typeface="Meiryo UI" panose="020B0604030504040204" pitchFamily="50" charset="-128"/>
              </a:rPr>
              <a:t>装置と付属機器</a:t>
            </a:r>
            <a:r>
              <a:rPr lang="ja-JP" altLang="en-US" sz="1600" dirty="0">
                <a:solidFill>
                  <a:prstClr val="black"/>
                </a:solidFill>
                <a:latin typeface="Meiryo UI" panose="020B0604030504040204" pitchFamily="50" charset="-128"/>
                <a:ea typeface="Meiryo UI" panose="020B0604030504040204" pitchFamily="50" charset="-128"/>
              </a:rPr>
              <a:t>に分けることができる。</a:t>
            </a:r>
          </a:p>
          <a:p>
            <a:pPr marL="0" indent="0">
              <a:lnSpc>
                <a:spcPct val="100000"/>
              </a:lnSpc>
              <a:spcBef>
                <a:spcPts val="600"/>
              </a:spcBef>
              <a:buNone/>
            </a:pPr>
            <a:r>
              <a:rPr lang="ja-JP" altLang="en-US" sz="1400" b="1" dirty="0" smtClean="0">
                <a:solidFill>
                  <a:prstClr val="black"/>
                </a:solidFill>
                <a:latin typeface="Meiryo UI" panose="020B0604030504040204" pitchFamily="50" charset="-128"/>
                <a:ea typeface="Meiryo UI" panose="020B0604030504040204" pitchFamily="50" charset="-128"/>
              </a:rPr>
              <a:t>①</a:t>
            </a:r>
            <a:r>
              <a:rPr lang="ja-JP" altLang="en-US" sz="1400" b="1" dirty="0">
                <a:solidFill>
                  <a:prstClr val="black"/>
                </a:solidFill>
                <a:latin typeface="Meiryo UI" panose="020B0604030504040204" pitchFamily="50" charset="-128"/>
                <a:ea typeface="Meiryo UI" panose="020B0604030504040204" pitchFamily="50" charset="-128"/>
              </a:rPr>
              <a:t>　油圧発生装置（ポンプ）</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作動油</a:t>
            </a:r>
            <a:r>
              <a:rPr lang="ja-JP" altLang="en-US" sz="1400" dirty="0">
                <a:solidFill>
                  <a:prstClr val="black"/>
                </a:solidFill>
                <a:latin typeface="Meiryo UI" panose="020B0604030504040204" pitchFamily="50" charset="-128"/>
                <a:ea typeface="Meiryo UI" panose="020B0604030504040204" pitchFamily="50" charset="-128"/>
              </a:rPr>
              <a:t>タンクから作動油を吸い上げ、圧力をかけて回路内へ送り出す装置</a:t>
            </a:r>
          </a:p>
          <a:p>
            <a:pPr marL="0" indent="0">
              <a:lnSpc>
                <a:spcPct val="100000"/>
              </a:lnSpc>
              <a:spcBef>
                <a:spcPts val="600"/>
              </a:spcBef>
              <a:buNone/>
            </a:pPr>
            <a:r>
              <a:rPr lang="ja-JP" altLang="en-US" sz="1400" b="1" dirty="0" smtClean="0">
                <a:solidFill>
                  <a:prstClr val="black"/>
                </a:solidFill>
                <a:latin typeface="Meiryo UI" panose="020B0604030504040204" pitchFamily="50" charset="-128"/>
                <a:ea typeface="Meiryo UI" panose="020B0604030504040204" pitchFamily="50" charset="-128"/>
              </a:rPr>
              <a:t>②</a:t>
            </a:r>
            <a:r>
              <a:rPr lang="ja-JP" altLang="en-US" sz="1400" b="1" dirty="0">
                <a:solidFill>
                  <a:prstClr val="black"/>
                </a:solidFill>
                <a:latin typeface="Meiryo UI" panose="020B0604030504040204" pitchFamily="50" charset="-128"/>
                <a:ea typeface="Meiryo UI" panose="020B0604030504040204" pitchFamily="50" charset="-128"/>
              </a:rPr>
              <a:t>　油圧制御装置（バルブ）</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油圧</a:t>
            </a:r>
            <a:r>
              <a:rPr lang="ja-JP" altLang="en-US" sz="1400" dirty="0">
                <a:solidFill>
                  <a:prstClr val="black"/>
                </a:solidFill>
                <a:latin typeface="Meiryo UI" panose="020B0604030504040204" pitchFamily="50" charset="-128"/>
                <a:ea typeface="Meiryo UI" panose="020B0604030504040204" pitchFamily="50" charset="-128"/>
              </a:rPr>
              <a:t>ポンプから吐出された作動油の圧力、流量、方向を制御する装置</a:t>
            </a:r>
          </a:p>
          <a:p>
            <a:pPr marL="0" indent="0">
              <a:lnSpc>
                <a:spcPct val="100000"/>
              </a:lnSpc>
              <a:spcBef>
                <a:spcPts val="600"/>
              </a:spcBef>
              <a:buNone/>
            </a:pPr>
            <a:r>
              <a:rPr lang="ja-JP" altLang="en-US" sz="1400" b="1" dirty="0" smtClean="0">
                <a:solidFill>
                  <a:prstClr val="black"/>
                </a:solidFill>
                <a:latin typeface="Meiryo UI" panose="020B0604030504040204" pitchFamily="50" charset="-128"/>
                <a:ea typeface="Meiryo UI" panose="020B0604030504040204" pitchFamily="50" charset="-128"/>
              </a:rPr>
              <a:t>③</a:t>
            </a:r>
            <a:r>
              <a:rPr lang="ja-JP" altLang="en-US" sz="1400" b="1" dirty="0">
                <a:solidFill>
                  <a:prstClr val="black"/>
                </a:solidFill>
                <a:latin typeface="Meiryo UI" panose="020B0604030504040204" pitchFamily="50" charset="-128"/>
                <a:ea typeface="Meiryo UI" panose="020B0604030504040204" pitchFamily="50" charset="-128"/>
              </a:rPr>
              <a:t>　油圧駆動装置（アクチュエータ）</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高圧</a:t>
            </a:r>
            <a:r>
              <a:rPr lang="ja-JP" altLang="en-US" sz="1400" dirty="0">
                <a:solidFill>
                  <a:prstClr val="black"/>
                </a:solidFill>
                <a:latin typeface="Meiryo UI" panose="020B0604030504040204" pitchFamily="50" charset="-128"/>
                <a:ea typeface="Meiryo UI" panose="020B0604030504040204" pitchFamily="50" charset="-128"/>
              </a:rPr>
              <a:t>の作動油のエネルギーを回転運動や直線運動の力に変換する装置</a:t>
            </a:r>
          </a:p>
        </p:txBody>
      </p:sp>
      <p:graphicFrame>
        <p:nvGraphicFramePr>
          <p:cNvPr id="3" name="表 2"/>
          <p:cNvGraphicFramePr>
            <a:graphicFrameLocks noGrp="1"/>
          </p:cNvGraphicFramePr>
          <p:nvPr>
            <p:extLst>
              <p:ext uri="{D42A27DB-BD31-4B8C-83A1-F6EECF244321}">
                <p14:modId xmlns:p14="http://schemas.microsoft.com/office/powerpoint/2010/main" val="1022016227"/>
              </p:ext>
            </p:extLst>
          </p:nvPr>
        </p:nvGraphicFramePr>
        <p:xfrm>
          <a:off x="836505" y="3057172"/>
          <a:ext cx="6474460" cy="1438745"/>
        </p:xfrm>
        <a:graphic>
          <a:graphicData uri="http://schemas.openxmlformats.org/drawingml/2006/table">
            <a:tbl>
              <a:tblPr firstRow="1" firstCol="1" bandRow="1">
                <a:tableStyleId>{5940675A-B579-460E-94D1-54222C63F5DA}</a:tableStyleId>
              </a:tblPr>
              <a:tblGrid>
                <a:gridCol w="1618615">
                  <a:extLst>
                    <a:ext uri="{9D8B030D-6E8A-4147-A177-3AD203B41FA5}">
                      <a16:colId xmlns:a16="http://schemas.microsoft.com/office/drawing/2014/main" val="20000"/>
                    </a:ext>
                  </a:extLst>
                </a:gridCol>
                <a:gridCol w="1618615">
                  <a:extLst>
                    <a:ext uri="{9D8B030D-6E8A-4147-A177-3AD203B41FA5}">
                      <a16:colId xmlns:a16="http://schemas.microsoft.com/office/drawing/2014/main" val="20001"/>
                    </a:ext>
                  </a:extLst>
                </a:gridCol>
                <a:gridCol w="1618615">
                  <a:extLst>
                    <a:ext uri="{9D8B030D-6E8A-4147-A177-3AD203B41FA5}">
                      <a16:colId xmlns:a16="http://schemas.microsoft.com/office/drawing/2014/main" val="20002"/>
                    </a:ext>
                  </a:extLst>
                </a:gridCol>
                <a:gridCol w="1618615">
                  <a:extLst>
                    <a:ext uri="{9D8B030D-6E8A-4147-A177-3AD203B41FA5}">
                      <a16:colId xmlns:a16="http://schemas.microsoft.com/office/drawing/2014/main" val="20003"/>
                    </a:ext>
                  </a:extLst>
                </a:gridCol>
              </a:tblGrid>
              <a:tr h="205535">
                <a:tc>
                  <a:txBody>
                    <a:bodyPr/>
                    <a:lstStyle/>
                    <a:p>
                      <a:pPr algn="ctr">
                        <a:spcAft>
                          <a:spcPts val="0"/>
                        </a:spcAft>
                      </a:pPr>
                      <a:r>
                        <a:rPr lang="ja-JP" sz="1200" kern="100" dirty="0">
                          <a:effectLst/>
                        </a:rPr>
                        <a:t>名　称</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gridSpan="3">
                  <a:txBody>
                    <a:bodyPr/>
                    <a:lstStyle/>
                    <a:p>
                      <a:pPr algn="ctr">
                        <a:spcAft>
                          <a:spcPts val="0"/>
                        </a:spcAft>
                      </a:pPr>
                      <a:r>
                        <a:rPr lang="ja-JP" sz="1200" kern="100" dirty="0">
                          <a:effectLst/>
                        </a:rPr>
                        <a:t>構成機器</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05535">
                <a:tc>
                  <a:txBody>
                    <a:bodyPr/>
                    <a:lstStyle/>
                    <a:p>
                      <a:pPr algn="ctr">
                        <a:spcAft>
                          <a:spcPts val="0"/>
                        </a:spcAft>
                      </a:pPr>
                      <a:r>
                        <a:rPr lang="ja-JP" sz="1200" kern="100">
                          <a:effectLst/>
                        </a:rPr>
                        <a:t>油圧発生装置</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dirty="0">
                          <a:effectLst/>
                        </a:rPr>
                        <a:t>・油圧ポンプ</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en-US" sz="1200" kern="100" dirty="0">
                          <a:effectLst/>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en-US" sz="1200" kern="100" dirty="0">
                          <a:effectLst/>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1"/>
                  </a:ext>
                </a:extLst>
              </a:tr>
              <a:tr h="205535">
                <a:tc>
                  <a:txBody>
                    <a:bodyPr/>
                    <a:lstStyle/>
                    <a:p>
                      <a:pPr algn="ctr">
                        <a:spcAft>
                          <a:spcPts val="0"/>
                        </a:spcAft>
                      </a:pPr>
                      <a:r>
                        <a:rPr lang="ja-JP" sz="1200" kern="100">
                          <a:effectLst/>
                        </a:rPr>
                        <a:t>油圧制御装置</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rPr>
                        <a:t>・方向制御弁</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ja-JP" sz="1200" kern="100" dirty="0">
                          <a:effectLst/>
                        </a:rPr>
                        <a:t>・流量制御弁</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ja-JP" sz="1200" kern="100">
                          <a:effectLst/>
                        </a:rPr>
                        <a:t>・圧力制御弁</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2"/>
                  </a:ext>
                </a:extLst>
              </a:tr>
              <a:tr h="205535">
                <a:tc>
                  <a:txBody>
                    <a:bodyPr/>
                    <a:lstStyle/>
                    <a:p>
                      <a:pPr algn="ctr">
                        <a:spcAft>
                          <a:spcPts val="0"/>
                        </a:spcAft>
                      </a:pPr>
                      <a:r>
                        <a:rPr lang="ja-JP" sz="1200" kern="100">
                          <a:effectLst/>
                        </a:rPr>
                        <a:t>油圧駆動装置</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a:effectLst/>
                        </a:rPr>
                        <a:t>・油圧モータ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tcPr>
                </a:tc>
                <a:tc>
                  <a:txBody>
                    <a:bodyPr/>
                    <a:lstStyle/>
                    <a:p>
                      <a:pPr algn="l">
                        <a:spcAft>
                          <a:spcPts val="0"/>
                        </a:spcAft>
                      </a:pPr>
                      <a:r>
                        <a:rPr lang="ja-JP" sz="1200" kern="100" dirty="0">
                          <a:effectLst/>
                        </a:rPr>
                        <a:t>・油圧シリンダ</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tcPr>
                </a:tc>
                <a:tc>
                  <a:txBody>
                    <a:bodyPr/>
                    <a:lstStyle/>
                    <a:p>
                      <a:pPr algn="l">
                        <a:spcAft>
                          <a:spcPts val="0"/>
                        </a:spcAft>
                      </a:pPr>
                      <a:r>
                        <a:rPr lang="en-US" sz="1200" kern="100" dirty="0">
                          <a:effectLst/>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tcPr>
                </a:tc>
                <a:extLst>
                  <a:ext uri="{0D108BD9-81ED-4DB2-BD59-A6C34878D82A}">
                    <a16:rowId xmlns:a16="http://schemas.microsoft.com/office/drawing/2014/main" val="10003"/>
                  </a:ext>
                </a:extLst>
              </a:tr>
              <a:tr h="205535">
                <a:tc rowSpan="3">
                  <a:txBody>
                    <a:bodyPr/>
                    <a:lstStyle/>
                    <a:p>
                      <a:pPr algn="ctr">
                        <a:spcAft>
                          <a:spcPts val="0"/>
                        </a:spcAft>
                      </a:pPr>
                      <a:r>
                        <a:rPr lang="ja-JP" sz="1200" kern="100">
                          <a:effectLst/>
                        </a:rPr>
                        <a:t>付属機器</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tc>
                <a:tc>
                  <a:txBody>
                    <a:bodyPr/>
                    <a:lstStyle/>
                    <a:p>
                      <a:pPr algn="l">
                        <a:spcAft>
                          <a:spcPts val="0"/>
                        </a:spcAft>
                      </a:pPr>
                      <a:r>
                        <a:rPr lang="ja-JP" sz="1200" kern="100" dirty="0">
                          <a:effectLst/>
                        </a:rPr>
                        <a:t>・作動油タンク</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lnB w="12700" cmpd="sng">
                      <a:noFill/>
                    </a:lnB>
                  </a:tcPr>
                </a:tc>
                <a:tc>
                  <a:txBody>
                    <a:bodyPr/>
                    <a:lstStyle/>
                    <a:p>
                      <a:pPr algn="l">
                        <a:spcAft>
                          <a:spcPts val="0"/>
                        </a:spcAft>
                      </a:pPr>
                      <a:r>
                        <a:rPr lang="ja-JP" sz="1200" kern="100" dirty="0">
                          <a:effectLst/>
                        </a:rPr>
                        <a:t>・フィルタ</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B w="12700" cmpd="sng">
                      <a:noFill/>
                    </a:lnB>
                  </a:tcPr>
                </a:tc>
                <a:tc>
                  <a:txBody>
                    <a:bodyPr/>
                    <a:lstStyle/>
                    <a:p>
                      <a:pPr algn="l">
                        <a:spcAft>
                          <a:spcPts val="0"/>
                        </a:spcAft>
                      </a:pPr>
                      <a:r>
                        <a:rPr lang="ja-JP" sz="1200" kern="100">
                          <a:effectLst/>
                        </a:rPr>
                        <a:t>・エアブリーザ</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B w="12700" cmpd="sng">
                      <a:noFill/>
                    </a:lnB>
                  </a:tcPr>
                </a:tc>
                <a:extLst>
                  <a:ext uri="{0D108BD9-81ED-4DB2-BD59-A6C34878D82A}">
                    <a16:rowId xmlns:a16="http://schemas.microsoft.com/office/drawing/2014/main" val="10004"/>
                  </a:ext>
                </a:extLst>
              </a:tr>
              <a:tr h="205535">
                <a:tc vMerge="1">
                  <a:txBody>
                    <a:bodyPr/>
                    <a:lstStyle/>
                    <a:p>
                      <a:endParaRPr kumimoji="1" lang="ja-JP" altLang="en-US"/>
                    </a:p>
                  </a:txBody>
                  <a:tcPr/>
                </a:tc>
                <a:tc>
                  <a:txBody>
                    <a:bodyPr/>
                    <a:lstStyle/>
                    <a:p>
                      <a:pPr algn="l">
                        <a:spcAft>
                          <a:spcPts val="0"/>
                        </a:spcAft>
                      </a:pPr>
                      <a:r>
                        <a:rPr lang="ja-JP" sz="1200" kern="100" dirty="0">
                          <a:effectLst/>
                        </a:rPr>
                        <a:t>・ホース</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lnT w="12700" cmpd="sng">
                      <a:noFill/>
                    </a:lnT>
                    <a:lnB w="12700" cmpd="sng">
                      <a:noFill/>
                    </a:lnB>
                  </a:tcPr>
                </a:tc>
                <a:tc>
                  <a:txBody>
                    <a:bodyPr/>
                    <a:lstStyle/>
                    <a:p>
                      <a:pPr algn="l">
                        <a:spcAft>
                          <a:spcPts val="0"/>
                        </a:spcAft>
                      </a:pPr>
                      <a:r>
                        <a:rPr lang="ja-JP" sz="1200" kern="100" dirty="0">
                          <a:effectLst/>
                        </a:rPr>
                        <a:t>・継手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tcPr>
                </a:tc>
                <a:tc>
                  <a:txBody>
                    <a:bodyPr/>
                    <a:lstStyle/>
                    <a:p>
                      <a:pPr algn="l">
                        <a:spcAft>
                          <a:spcPts val="0"/>
                        </a:spcAft>
                      </a:pPr>
                      <a:r>
                        <a:rPr lang="ja-JP" sz="1200" kern="100" dirty="0">
                          <a:effectLst/>
                        </a:rPr>
                        <a:t>・回転継手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T w="12700" cmpd="sng">
                      <a:noFill/>
                    </a:lnT>
                    <a:lnB w="12700" cmpd="sng">
                      <a:noFill/>
                    </a:lnB>
                  </a:tcPr>
                </a:tc>
                <a:extLst>
                  <a:ext uri="{0D108BD9-81ED-4DB2-BD59-A6C34878D82A}">
                    <a16:rowId xmlns:a16="http://schemas.microsoft.com/office/drawing/2014/main" val="10005"/>
                  </a:ext>
                </a:extLst>
              </a:tr>
              <a:tr h="205535">
                <a:tc vMerge="1">
                  <a:txBody>
                    <a:bodyPr/>
                    <a:lstStyle/>
                    <a:p>
                      <a:endParaRPr kumimoji="1" lang="ja-JP" altLang="en-US"/>
                    </a:p>
                  </a:txBody>
                  <a:tcPr/>
                </a:tc>
                <a:tc>
                  <a:txBody>
                    <a:bodyPr/>
                    <a:lstStyle/>
                    <a:p>
                      <a:pPr algn="l">
                        <a:spcAft>
                          <a:spcPts val="0"/>
                        </a:spcAft>
                      </a:pPr>
                      <a:r>
                        <a:rPr lang="ja-JP" sz="1200" kern="100">
                          <a:effectLst/>
                        </a:rPr>
                        <a:t>・アキュムレータ</a:t>
                      </a:r>
                      <a:endParaRPr lang="ja-JP" sz="1200" kern="10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R w="12700" cmpd="sng">
                      <a:noFill/>
                    </a:lnR>
                    <a:lnT w="12700" cmpd="sng">
                      <a:noFill/>
                    </a:lnT>
                  </a:tcPr>
                </a:tc>
                <a:tc>
                  <a:txBody>
                    <a:bodyPr/>
                    <a:lstStyle/>
                    <a:p>
                      <a:pPr algn="l">
                        <a:spcAft>
                          <a:spcPts val="0"/>
                        </a:spcAft>
                      </a:pPr>
                      <a:r>
                        <a:rPr lang="ja-JP" sz="1200" kern="100" dirty="0">
                          <a:effectLst/>
                        </a:rPr>
                        <a:t>・オイルクーラ</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R w="12700" cmpd="sng">
                      <a:noFill/>
                    </a:lnR>
                    <a:lnT w="12700" cmpd="sng">
                      <a:noFill/>
                    </a:lnT>
                  </a:tcPr>
                </a:tc>
                <a:tc>
                  <a:txBody>
                    <a:bodyPr/>
                    <a:lstStyle/>
                    <a:p>
                      <a:pPr algn="l">
                        <a:spcAft>
                          <a:spcPts val="0"/>
                        </a:spcAft>
                      </a:pPr>
                      <a:r>
                        <a:rPr lang="ja-JP" sz="1200" kern="100" dirty="0">
                          <a:effectLst/>
                        </a:rPr>
                        <a:t>・圧力計　等</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nchor="ctr">
                    <a:lnL w="12700" cmpd="sng">
                      <a:noFill/>
                    </a:lnL>
                    <a:lnT w="12700" cmpd="sng">
                      <a:noFill/>
                    </a:lnT>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2787004" y="2780173"/>
            <a:ext cx="23042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油圧装置の主要構成機器</a:t>
            </a: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24565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高所作業車の油圧回路</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テキスト１０８ページ</a:t>
            </a:r>
            <a:r>
              <a:rPr lang="en-US" altLang="ja-JP" sz="1200" dirty="0" smtClean="0">
                <a:solidFill>
                  <a:prstClr val="black"/>
                </a:solidFill>
              </a:rPr>
              <a:t>/</a:t>
            </a:r>
            <a:r>
              <a:rPr lang="ja-JP" altLang="en-US" sz="1200" dirty="0" smtClean="0">
                <a:solidFill>
                  <a:prstClr val="black"/>
                </a:solidFill>
              </a:rPr>
              <a:t>補助テキスト５１ページ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40113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高所</a:t>
            </a:r>
            <a:r>
              <a:rPr lang="ja-JP" altLang="en-US" sz="1600" dirty="0">
                <a:solidFill>
                  <a:prstClr val="black"/>
                </a:solidFill>
                <a:latin typeface="Meiryo UI" panose="020B0604030504040204" pitchFamily="50" charset="-128"/>
                <a:ea typeface="Meiryo UI" panose="020B0604030504040204" pitchFamily="50" charset="-128"/>
              </a:rPr>
              <a:t>作業車の油圧回路の例として</a:t>
            </a:r>
            <a:r>
              <a:rPr lang="ja-JP" altLang="en-US" sz="1600" dirty="0" smtClean="0">
                <a:solidFill>
                  <a:prstClr val="black"/>
                </a:solidFill>
                <a:latin typeface="Meiryo UI" panose="020B0604030504040204" pitchFamily="50" charset="-128"/>
                <a:ea typeface="Meiryo UI" panose="020B0604030504040204" pitchFamily="50" charset="-128"/>
              </a:rPr>
              <a:t>、以下にホイール式</a:t>
            </a:r>
            <a:r>
              <a:rPr lang="ja-JP" altLang="en-US" sz="1600" dirty="0">
                <a:solidFill>
                  <a:prstClr val="black"/>
                </a:solidFill>
                <a:latin typeface="Meiryo UI" panose="020B0604030504040204" pitchFamily="50" charset="-128"/>
                <a:ea typeface="Meiryo UI" panose="020B0604030504040204" pitchFamily="50" charset="-128"/>
              </a:rPr>
              <a:t>高所作業車の油圧回路</a:t>
            </a:r>
            <a:r>
              <a:rPr lang="ja-JP" altLang="en-US" sz="1600" dirty="0" smtClean="0">
                <a:solidFill>
                  <a:prstClr val="black"/>
                </a:solidFill>
                <a:latin typeface="Meiryo UI" panose="020B0604030504040204" pitchFamily="50" charset="-128"/>
                <a:ea typeface="Meiryo UI" panose="020B0604030504040204" pitchFamily="50" charset="-128"/>
              </a:rPr>
              <a:t>を示す</a:t>
            </a:r>
            <a:r>
              <a:rPr lang="ja-JP" altLang="en-US" sz="1600" dirty="0">
                <a:solidFill>
                  <a:prstClr val="black"/>
                </a:solidFill>
                <a:latin typeface="Meiryo UI" panose="020B0604030504040204" pitchFamily="50" charset="-128"/>
                <a:ea typeface="Meiryo UI" panose="020B0604030504040204" pitchFamily="50" charset="-128"/>
              </a:rPr>
              <a: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618481" y="1253878"/>
            <a:ext cx="3752850" cy="4046855"/>
          </a:xfrm>
          <a:prstGeom prst="rect">
            <a:avLst/>
          </a:prstGeom>
          <a:noFill/>
          <a:ln>
            <a:solidFill>
              <a:schemeClr val="tx1"/>
            </a:solidFill>
          </a:ln>
        </p:spPr>
      </p:pic>
    </p:spTree>
    <p:extLst>
      <p:ext uri="{BB962C8B-B14F-4D97-AF65-F5344CB8AC3E}">
        <p14:creationId xmlns:p14="http://schemas.microsoft.com/office/powerpoint/2010/main" val="1099987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油圧発生装置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22721" y="6400413"/>
            <a:ext cx="364794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テキスト１０９ページ</a:t>
            </a:r>
            <a:r>
              <a:rPr lang="en-US" altLang="ja-JP" sz="1200" dirty="0" smtClean="0">
                <a:solidFill>
                  <a:prstClr val="black"/>
                </a:solidFill>
              </a:rPr>
              <a:t>/</a:t>
            </a:r>
            <a:r>
              <a:rPr lang="ja-JP" altLang="en-US" sz="1200" dirty="0" smtClean="0">
                <a:solidFill>
                  <a:prstClr val="black"/>
                </a:solidFill>
              </a:rPr>
              <a:t>補助テキスト５２ページ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56</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40368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①　油圧ポンプ</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油圧</a:t>
            </a:r>
            <a:r>
              <a:rPr lang="ja-JP" altLang="en-US" sz="1400" dirty="0">
                <a:solidFill>
                  <a:prstClr val="black"/>
                </a:solidFill>
                <a:latin typeface="Meiryo UI" panose="020B0604030504040204" pitchFamily="50" charset="-128"/>
                <a:ea typeface="Meiryo UI" panose="020B0604030504040204" pitchFamily="50" charset="-128"/>
              </a:rPr>
              <a:t>ポンプは、エンジン又は電動モータにより駆動され、作動油タンクから作動油を吸い上げ、高圧の圧油として油圧駆動装置（アクチュエータ）に供給するものである。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油圧</a:t>
            </a:r>
            <a:r>
              <a:rPr lang="ja-JP" altLang="en-US" sz="1400" dirty="0">
                <a:solidFill>
                  <a:prstClr val="black"/>
                </a:solidFill>
                <a:latin typeface="Meiryo UI" panose="020B0604030504040204" pitchFamily="50" charset="-128"/>
                <a:ea typeface="Meiryo UI" panose="020B0604030504040204" pitchFamily="50" charset="-128"/>
              </a:rPr>
              <a:t>ポンプは、構造上から次のように分類することができる。</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ギヤポンプ</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ピストンポンプ</a:t>
            </a:r>
            <a:r>
              <a:rPr lang="ja-JP" altLang="en-US" sz="1200" dirty="0">
                <a:solidFill>
                  <a:prstClr val="black"/>
                </a:solidFill>
                <a:latin typeface="Meiryo UI" panose="020B0604030504040204" pitchFamily="50" charset="-128"/>
                <a:ea typeface="Meiryo UI" panose="020B0604030504040204" pitchFamily="50" charset="-128"/>
              </a:rPr>
              <a:t>（プランジャポンプ）</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ベーンポンプ</a:t>
            </a:r>
            <a:endParaRPr lang="ja-JP" altLang="en-US" sz="1200" dirty="0">
              <a:solidFill>
                <a:prstClr val="black"/>
              </a:solidFill>
              <a:latin typeface="Meiryo UI" panose="020B0604030504040204" pitchFamily="50" charset="-128"/>
              <a:ea typeface="Meiryo UI" panose="020B0604030504040204" pitchFamily="50" charset="-128"/>
            </a:endParaRP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ねじ</a:t>
            </a:r>
            <a:r>
              <a:rPr lang="ja-JP" altLang="en-US" sz="1200" dirty="0">
                <a:solidFill>
                  <a:prstClr val="black"/>
                </a:solidFill>
                <a:latin typeface="Meiryo UI" panose="020B0604030504040204" pitchFamily="50" charset="-128"/>
                <a:ea typeface="Meiryo UI" panose="020B0604030504040204" pitchFamily="50" charset="-128"/>
              </a:rPr>
              <a:t>ポンプ</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その他</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以上</a:t>
            </a:r>
            <a:r>
              <a:rPr lang="ja-JP" altLang="en-US" sz="1400" dirty="0">
                <a:solidFill>
                  <a:prstClr val="black"/>
                </a:solidFill>
                <a:latin typeface="Meiryo UI" panose="020B0604030504040204" pitchFamily="50" charset="-128"/>
                <a:ea typeface="Meiryo UI" panose="020B0604030504040204" pitchFamily="50" charset="-128"/>
              </a:rPr>
              <a:t>のポンプの中で、高所作業車のブームの伸縮、起伏、旋回等の作業装置用の油圧ポンプとして使用されることの多い</a:t>
            </a:r>
            <a:r>
              <a:rPr lang="ja-JP" altLang="en-US" sz="1400" b="1" u="sng" dirty="0" smtClean="0">
                <a:solidFill>
                  <a:prstClr val="black"/>
                </a:solidFill>
                <a:latin typeface="Meiryo UI" panose="020B0604030504040204" pitchFamily="50" charset="-128"/>
                <a:ea typeface="Meiryo UI" panose="020B0604030504040204" pitchFamily="50" charset="-128"/>
              </a:rPr>
              <a:t>ギヤポンプ</a:t>
            </a:r>
            <a:r>
              <a:rPr lang="ja-JP" altLang="en-US" sz="1400" dirty="0" smtClean="0">
                <a:solidFill>
                  <a:prstClr val="black"/>
                </a:solidFill>
                <a:latin typeface="Meiryo UI" panose="020B0604030504040204" pitchFamily="50" charset="-128"/>
                <a:ea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rPr>
              <a:t>特徴を説明する。</a:t>
            </a:r>
          </a:p>
          <a:p>
            <a:pPr marL="0" indent="0">
              <a:lnSpc>
                <a:spcPct val="100000"/>
              </a:lnSpc>
              <a:spcBef>
                <a:spcPts val="600"/>
              </a:spcBef>
              <a:buNone/>
            </a:pPr>
            <a:r>
              <a:rPr lang="ja-JP" altLang="en-US" sz="1400" b="1" dirty="0" smtClean="0">
                <a:solidFill>
                  <a:prstClr val="black"/>
                </a:solidFill>
                <a:latin typeface="Meiryo UI" panose="020B0604030504040204" pitchFamily="50" charset="-128"/>
                <a:ea typeface="Meiryo UI" panose="020B0604030504040204" pitchFamily="50" charset="-128"/>
              </a:rPr>
              <a:t>②</a:t>
            </a:r>
            <a:r>
              <a:rPr lang="ja-JP" altLang="en-US" sz="1400" b="1" dirty="0">
                <a:solidFill>
                  <a:prstClr val="black"/>
                </a:solidFill>
                <a:latin typeface="Meiryo UI" panose="020B0604030504040204" pitchFamily="50" charset="-128"/>
                <a:ea typeface="Meiryo UI" panose="020B0604030504040204" pitchFamily="50" charset="-128"/>
              </a:rPr>
              <a:t>　ギヤポンプ（歯車ポンプ</a:t>
            </a:r>
            <a:r>
              <a:rPr lang="ja-JP" altLang="en-US" sz="1400" b="1" dirty="0" smtClean="0">
                <a:solidFill>
                  <a:prstClr val="black"/>
                </a:solidFill>
                <a:latin typeface="Meiryo UI" panose="020B0604030504040204" pitchFamily="50" charset="-128"/>
                <a:ea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ギヤポンプ</a:t>
            </a:r>
            <a:r>
              <a:rPr lang="ja-JP" altLang="en-US" sz="1400" dirty="0">
                <a:solidFill>
                  <a:prstClr val="black"/>
                </a:solidFill>
                <a:latin typeface="Meiryo UI" panose="020B0604030504040204" pitchFamily="50" charset="-128"/>
                <a:ea typeface="Meiryo UI" panose="020B0604030504040204" pitchFamily="50" charset="-128"/>
              </a:rPr>
              <a:t>は、同型の</a:t>
            </a:r>
            <a:r>
              <a:rPr lang="en-US" altLang="ja-JP" sz="1400" dirty="0">
                <a:solidFill>
                  <a:prstClr val="black"/>
                </a:solidFill>
                <a:latin typeface="Meiryo UI" panose="020B0604030504040204" pitchFamily="50" charset="-128"/>
                <a:ea typeface="Meiryo UI" panose="020B0604030504040204" pitchFamily="50" charset="-128"/>
              </a:rPr>
              <a:t>2</a:t>
            </a:r>
            <a:r>
              <a:rPr lang="ja-JP" altLang="en-US" sz="1400" dirty="0" err="1">
                <a:solidFill>
                  <a:prstClr val="black"/>
                </a:solidFill>
                <a:latin typeface="Meiryo UI" panose="020B0604030504040204" pitchFamily="50" charset="-128"/>
                <a:ea typeface="Meiryo UI" panose="020B0604030504040204" pitchFamily="50" charset="-128"/>
              </a:rPr>
              <a:t>つの</a:t>
            </a:r>
            <a:r>
              <a:rPr lang="ja-JP" altLang="en-US" sz="1400" dirty="0">
                <a:solidFill>
                  <a:prstClr val="black"/>
                </a:solidFill>
                <a:latin typeface="Meiryo UI" panose="020B0604030504040204" pitchFamily="50" charset="-128"/>
                <a:ea typeface="Meiryo UI" panose="020B0604030504040204" pitchFamily="50" charset="-128"/>
              </a:rPr>
              <a:t>ギヤをケーシングの中で回転させ</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その</a:t>
            </a:r>
            <a:r>
              <a:rPr lang="ja-JP" altLang="en-US" sz="1400" dirty="0">
                <a:solidFill>
                  <a:prstClr val="black"/>
                </a:solidFill>
                <a:latin typeface="Meiryo UI" panose="020B0604030504040204" pitchFamily="50" charset="-128"/>
                <a:ea typeface="Meiryo UI" panose="020B0604030504040204" pitchFamily="50" charset="-128"/>
              </a:rPr>
              <a:t>噛み合わせによって作動油を押し出すポンプである。</a:t>
            </a:r>
          </a:p>
          <a:p>
            <a:pPr marL="0" indent="0">
              <a:lnSpc>
                <a:spcPct val="100000"/>
              </a:lnSpc>
              <a:spcBef>
                <a:spcPts val="60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ギヤポンプ</a:t>
            </a:r>
            <a:r>
              <a:rPr lang="ja-JP" altLang="en-US" sz="1400" dirty="0">
                <a:solidFill>
                  <a:prstClr val="black"/>
                </a:solidFill>
                <a:latin typeface="Meiryo UI" panose="020B0604030504040204" pitchFamily="50" charset="-128"/>
                <a:ea typeface="Meiryo UI" panose="020B0604030504040204" pitchFamily="50" charset="-128"/>
              </a:rPr>
              <a:t>の特徴</a:t>
            </a:r>
            <a:r>
              <a:rPr lang="en-US" altLang="ja-JP" sz="1400" dirty="0">
                <a:solidFill>
                  <a:prstClr val="black"/>
                </a:solidFill>
                <a:latin typeface="Meiryo UI" panose="020B0604030504040204" pitchFamily="50" charset="-128"/>
                <a:ea typeface="Meiryo UI" panose="020B0604030504040204" pitchFamily="50" charset="-128"/>
              </a:rPr>
              <a:t>】</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小型</a:t>
            </a:r>
            <a:r>
              <a:rPr lang="ja-JP" altLang="en-US" sz="1200" dirty="0">
                <a:solidFill>
                  <a:prstClr val="black"/>
                </a:solidFill>
                <a:latin typeface="Meiryo UI" panose="020B0604030504040204" pitchFamily="50" charset="-128"/>
                <a:ea typeface="Meiryo UI" panose="020B0604030504040204" pitchFamily="50" charset="-128"/>
              </a:rPr>
              <a:t>軽量である</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構造</a:t>
            </a:r>
            <a:r>
              <a:rPr lang="ja-JP" altLang="en-US" sz="1200" dirty="0">
                <a:solidFill>
                  <a:prstClr val="black"/>
                </a:solidFill>
                <a:latin typeface="Meiryo UI" panose="020B0604030504040204" pitchFamily="50" charset="-128"/>
                <a:ea typeface="Meiryo UI" panose="020B0604030504040204" pitchFamily="50" charset="-128"/>
              </a:rPr>
              <a:t>が簡単で丈夫である</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故障</a:t>
            </a:r>
            <a:r>
              <a:rPr lang="ja-JP" altLang="en-US" sz="1200" dirty="0">
                <a:solidFill>
                  <a:prstClr val="black"/>
                </a:solidFill>
                <a:latin typeface="Meiryo UI" panose="020B0604030504040204" pitchFamily="50" charset="-128"/>
                <a:ea typeface="Meiryo UI" panose="020B0604030504040204" pitchFamily="50" charset="-128"/>
              </a:rPr>
              <a:t>が少ない</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保守</a:t>
            </a:r>
            <a:r>
              <a:rPr lang="ja-JP" altLang="en-US" sz="1200" dirty="0">
                <a:solidFill>
                  <a:prstClr val="black"/>
                </a:solidFill>
                <a:latin typeface="Meiryo UI" panose="020B0604030504040204" pitchFamily="50" charset="-128"/>
                <a:ea typeface="Meiryo UI" panose="020B0604030504040204" pitchFamily="50" charset="-128"/>
              </a:rPr>
              <a:t>が容易である</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102985" y="3240042"/>
            <a:ext cx="2412365" cy="2025650"/>
          </a:xfrm>
          <a:prstGeom prst="rect">
            <a:avLst/>
          </a:prstGeom>
          <a:noFill/>
          <a:ln>
            <a:solidFill>
              <a:schemeClr val="tx1"/>
            </a:solidFill>
          </a:ln>
        </p:spPr>
      </p:pic>
    </p:spTree>
    <p:extLst>
      <p:ext uri="{BB962C8B-B14F-4D97-AF65-F5344CB8AC3E}">
        <p14:creationId xmlns:p14="http://schemas.microsoft.com/office/powerpoint/2010/main" val="42375758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油圧駆動装置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テキスト１１１ページ</a:t>
            </a:r>
            <a:r>
              <a:rPr lang="en-US" altLang="ja-JP" sz="1200" dirty="0" smtClean="0">
                <a:solidFill>
                  <a:prstClr val="black"/>
                </a:solidFill>
              </a:rPr>
              <a:t>/</a:t>
            </a:r>
            <a:r>
              <a:rPr lang="ja-JP" altLang="en-US" sz="1200" dirty="0" smtClean="0">
                <a:solidFill>
                  <a:prstClr val="black"/>
                </a:solidFill>
              </a:rPr>
              <a:t>補助テキスト５３ページ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11842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アクチュエータ</a:t>
            </a:r>
            <a:r>
              <a:rPr lang="ja-JP" altLang="en-US" sz="1600" dirty="0">
                <a:solidFill>
                  <a:prstClr val="black"/>
                </a:solidFill>
                <a:latin typeface="Meiryo UI" panose="020B0604030504040204" pitchFamily="50" charset="-128"/>
                <a:ea typeface="Meiryo UI" panose="020B0604030504040204" pitchFamily="50" charset="-128"/>
              </a:rPr>
              <a:t>は、</a:t>
            </a:r>
            <a:r>
              <a:rPr lang="ja-JP" altLang="en-US" sz="1600" b="1" u="sng" dirty="0">
                <a:solidFill>
                  <a:prstClr val="black"/>
                </a:solidFill>
                <a:latin typeface="Meiryo UI" panose="020B0604030504040204" pitchFamily="50" charset="-128"/>
                <a:ea typeface="Meiryo UI" panose="020B0604030504040204" pitchFamily="50" charset="-128"/>
              </a:rPr>
              <a:t>油圧ポンプから送られてきた作動油</a:t>
            </a:r>
            <a:r>
              <a:rPr lang="ja-JP" altLang="en-US" sz="1600" dirty="0">
                <a:solidFill>
                  <a:prstClr val="black"/>
                </a:solidFill>
                <a:latin typeface="Meiryo UI" panose="020B0604030504040204" pitchFamily="50" charset="-128"/>
                <a:ea typeface="Meiryo UI" panose="020B0604030504040204" pitchFamily="50" charset="-128"/>
              </a:rPr>
              <a:t>を</a:t>
            </a:r>
            <a:r>
              <a:rPr lang="ja-JP" altLang="en-US" sz="1600" b="1" u="sng" dirty="0">
                <a:solidFill>
                  <a:prstClr val="black"/>
                </a:solidFill>
                <a:latin typeface="Meiryo UI" panose="020B0604030504040204" pitchFamily="50" charset="-128"/>
                <a:ea typeface="Meiryo UI" panose="020B0604030504040204" pitchFamily="50" charset="-128"/>
              </a:rPr>
              <a:t>機械的な運動（エネルギー）に変える</a:t>
            </a:r>
            <a:r>
              <a:rPr lang="ja-JP" altLang="en-US" sz="1600" dirty="0">
                <a:solidFill>
                  <a:prstClr val="black"/>
                </a:solidFill>
                <a:latin typeface="Meiryo UI" panose="020B0604030504040204" pitchFamily="50" charset="-128"/>
                <a:ea typeface="Meiryo UI" panose="020B0604030504040204" pitchFamily="50" charset="-128"/>
              </a:rPr>
              <a:t>装置である。その運動方式により、</a:t>
            </a:r>
            <a:r>
              <a:rPr lang="ja-JP" altLang="en-US" sz="1600" b="1" u="sng" dirty="0">
                <a:solidFill>
                  <a:prstClr val="black"/>
                </a:solidFill>
                <a:latin typeface="Meiryo UI" panose="020B0604030504040204" pitchFamily="50" charset="-128"/>
                <a:ea typeface="Meiryo UI" panose="020B0604030504040204" pitchFamily="50" charset="-128"/>
              </a:rPr>
              <a:t>直線運動する油圧シリンダ</a:t>
            </a:r>
            <a:r>
              <a:rPr lang="ja-JP" altLang="en-US" sz="1600" dirty="0">
                <a:solidFill>
                  <a:prstClr val="black"/>
                </a:solidFill>
                <a:latin typeface="Meiryo UI" panose="020B0604030504040204" pitchFamily="50" charset="-128"/>
                <a:ea typeface="Meiryo UI" panose="020B0604030504040204" pitchFamily="50" charset="-128"/>
              </a:rPr>
              <a:t>と</a:t>
            </a:r>
            <a:r>
              <a:rPr lang="ja-JP" altLang="en-US" sz="1600" b="1" u="sng" dirty="0">
                <a:solidFill>
                  <a:prstClr val="black"/>
                </a:solidFill>
                <a:latin typeface="Meiryo UI" panose="020B0604030504040204" pitchFamily="50" charset="-128"/>
                <a:ea typeface="Meiryo UI" panose="020B0604030504040204" pitchFamily="50" charset="-128"/>
              </a:rPr>
              <a:t>回転運動する油圧モータ</a:t>
            </a:r>
            <a:r>
              <a:rPr lang="ja-JP" altLang="en-US" sz="1600" dirty="0">
                <a:solidFill>
                  <a:prstClr val="black"/>
                </a:solidFill>
                <a:latin typeface="Meiryo UI" panose="020B0604030504040204" pitchFamily="50" charset="-128"/>
                <a:ea typeface="Meiryo UI" panose="020B0604030504040204" pitchFamily="50" charset="-128"/>
              </a:rPr>
              <a:t>に分けることができる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油圧</a:t>
            </a:r>
            <a:r>
              <a:rPr lang="ja-JP" altLang="en-US" sz="1600" dirty="0">
                <a:solidFill>
                  <a:prstClr val="black"/>
                </a:solidFill>
                <a:latin typeface="Meiryo UI" panose="020B0604030504040204" pitchFamily="50" charset="-128"/>
                <a:ea typeface="Meiryo UI" panose="020B0604030504040204" pitchFamily="50" charset="-128"/>
              </a:rPr>
              <a:t>シリンダを構造上から、次のように分類することができる。</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28649" y="2113524"/>
            <a:ext cx="5270500" cy="1276350"/>
          </a:xfrm>
          <a:prstGeom prst="rect">
            <a:avLst/>
          </a:prstGeom>
          <a:noFill/>
          <a:ln>
            <a:noFill/>
          </a:ln>
        </p:spPr>
      </p:pic>
    </p:spTree>
    <p:extLst>
      <p:ext uri="{BB962C8B-B14F-4D97-AF65-F5344CB8AC3E}">
        <p14:creationId xmlns:p14="http://schemas.microsoft.com/office/powerpoint/2010/main" val="34491374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油圧制御装置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テキスト１１３ページ</a:t>
            </a:r>
            <a:r>
              <a:rPr lang="en-US" altLang="ja-JP" sz="1200" dirty="0" smtClean="0">
                <a:solidFill>
                  <a:prstClr val="black"/>
                </a:solidFill>
              </a:rPr>
              <a:t>/</a:t>
            </a:r>
            <a:r>
              <a:rPr lang="ja-JP" altLang="en-US" sz="1200" dirty="0" smtClean="0">
                <a:solidFill>
                  <a:prstClr val="black"/>
                </a:solidFill>
              </a:rPr>
              <a:t>補助テキスト５４ページ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90488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油圧制</a:t>
            </a:r>
            <a:r>
              <a:rPr lang="ja-JP" altLang="en-US" sz="1600" dirty="0">
                <a:solidFill>
                  <a:prstClr val="black"/>
                </a:solidFill>
                <a:latin typeface="Meiryo UI" panose="020B0604030504040204" pitchFamily="50" charset="-128"/>
                <a:ea typeface="Meiryo UI" panose="020B0604030504040204" pitchFamily="50" charset="-128"/>
              </a:rPr>
              <a:t>御装置は、油圧モータや油圧シリンダ等の油圧駆動装置（アクチュエータ）への</a:t>
            </a:r>
            <a:r>
              <a:rPr lang="ja-JP" altLang="en-US" sz="1600" b="1" u="sng" dirty="0">
                <a:solidFill>
                  <a:prstClr val="black"/>
                </a:solidFill>
                <a:latin typeface="Meiryo UI" panose="020B0604030504040204" pitchFamily="50" charset="-128"/>
                <a:ea typeface="Meiryo UI" panose="020B0604030504040204" pitchFamily="50" charset="-128"/>
              </a:rPr>
              <a:t>作動油の流れる方向</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圧力</a:t>
            </a:r>
            <a:r>
              <a:rPr lang="ja-JP" altLang="en-US" sz="1600" dirty="0">
                <a:solidFill>
                  <a:prstClr val="black"/>
                </a:solidFill>
                <a:latin typeface="Meiryo UI" panose="020B0604030504040204" pitchFamily="50" charset="-128"/>
                <a:ea typeface="Meiryo UI" panose="020B0604030504040204" pitchFamily="50" charset="-128"/>
              </a:rPr>
              <a:t>及び</a:t>
            </a:r>
            <a:r>
              <a:rPr lang="ja-JP" altLang="en-US" sz="1600" b="1" u="sng" dirty="0">
                <a:solidFill>
                  <a:prstClr val="black"/>
                </a:solidFill>
                <a:latin typeface="Meiryo UI" panose="020B0604030504040204" pitchFamily="50" charset="-128"/>
                <a:ea typeface="Meiryo UI" panose="020B0604030504040204" pitchFamily="50" charset="-128"/>
              </a:rPr>
              <a:t>流量</a:t>
            </a:r>
            <a:r>
              <a:rPr lang="ja-JP" altLang="en-US" sz="1600" dirty="0">
                <a:solidFill>
                  <a:prstClr val="black"/>
                </a:solidFill>
                <a:latin typeface="Meiryo UI" panose="020B0604030504040204" pitchFamily="50" charset="-128"/>
                <a:ea typeface="Meiryo UI" panose="020B0604030504040204" pitchFamily="50" charset="-128"/>
              </a:rPr>
              <a:t>を</a:t>
            </a:r>
            <a:r>
              <a:rPr lang="ja-JP" altLang="en-US" sz="1600" b="1" u="sng" dirty="0">
                <a:solidFill>
                  <a:prstClr val="black"/>
                </a:solidFill>
                <a:latin typeface="Meiryo UI" panose="020B0604030504040204" pitchFamily="50" charset="-128"/>
                <a:ea typeface="Meiryo UI" panose="020B0604030504040204" pitchFamily="50" charset="-128"/>
              </a:rPr>
              <a:t>制御する装置</a:t>
            </a:r>
            <a:r>
              <a:rPr lang="ja-JP" altLang="en-US" sz="16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油圧制</a:t>
            </a:r>
            <a:r>
              <a:rPr lang="ja-JP" altLang="en-US" sz="1600" dirty="0">
                <a:solidFill>
                  <a:prstClr val="black"/>
                </a:solidFill>
                <a:latin typeface="Meiryo UI" panose="020B0604030504040204" pitchFamily="50" charset="-128"/>
                <a:ea typeface="Meiryo UI" panose="020B0604030504040204" pitchFamily="50" charset="-128"/>
              </a:rPr>
              <a:t>御装置を機能上から、次のように分類することできる。</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28649" y="1796857"/>
            <a:ext cx="5359400" cy="3054350"/>
          </a:xfrm>
          <a:prstGeom prst="rect">
            <a:avLst/>
          </a:prstGeom>
          <a:noFill/>
          <a:ln>
            <a:noFill/>
          </a:ln>
        </p:spPr>
      </p:pic>
    </p:spTree>
    <p:extLst>
      <p:ext uri="{BB962C8B-B14F-4D97-AF65-F5344CB8AC3E}">
        <p14:creationId xmlns:p14="http://schemas.microsoft.com/office/powerpoint/2010/main" val="3560062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作動</a:t>
            </a:r>
            <a:r>
              <a:rPr lang="ja-JP" altLang="en-US" sz="2400" b="1" dirty="0">
                <a:latin typeface="Meiryo UI" panose="020B0604030504040204" pitchFamily="50" charset="-128"/>
                <a:ea typeface="Meiryo UI" panose="020B0604030504040204" pitchFamily="50" charset="-128"/>
              </a:rPr>
              <a:t>油</a:t>
            </a:r>
            <a:r>
              <a:rPr lang="ja-JP" altLang="en-US" sz="2400" b="1" dirty="0" smtClean="0">
                <a:latin typeface="Meiryo UI" panose="020B0604030504040204" pitchFamily="50" charset="-128"/>
                <a:ea typeface="Meiryo UI" panose="020B0604030504040204" pitchFamily="50" charset="-128"/>
              </a:rPr>
              <a:t>の劣化</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テキスト１２１ページ</a:t>
            </a:r>
            <a:r>
              <a:rPr lang="en-US" altLang="ja-JP" sz="1200" dirty="0" smtClean="0">
                <a:solidFill>
                  <a:prstClr val="black"/>
                </a:solidFill>
              </a:rPr>
              <a:t>/</a:t>
            </a:r>
            <a:r>
              <a:rPr lang="ja-JP" altLang="en-US" sz="1200" dirty="0" smtClean="0">
                <a:solidFill>
                  <a:prstClr val="black"/>
                </a:solidFill>
              </a:rPr>
              <a:t>補助テキスト５５ページ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160573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作動油</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油圧ポンプで高い圧力に加圧</a:t>
            </a:r>
            <a:r>
              <a:rPr lang="ja-JP" altLang="en-US" sz="1400" dirty="0">
                <a:solidFill>
                  <a:prstClr val="black"/>
                </a:solidFill>
                <a:latin typeface="Meiryo UI" panose="020B0604030504040204" pitchFamily="50" charset="-128"/>
                <a:ea typeface="Meiryo UI" panose="020B0604030504040204" pitchFamily="50" charset="-128"/>
              </a:rPr>
              <a:t>され、管路を通って</a:t>
            </a:r>
            <a:r>
              <a:rPr lang="ja-JP" altLang="en-US" sz="1400" b="1" u="sng" dirty="0">
                <a:solidFill>
                  <a:prstClr val="black"/>
                </a:solidFill>
                <a:latin typeface="Meiryo UI" panose="020B0604030504040204" pitchFamily="50" charset="-128"/>
                <a:ea typeface="Meiryo UI" panose="020B0604030504040204" pitchFamily="50" charset="-128"/>
              </a:rPr>
              <a:t>油圧駆動装置を動かし</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作業装置を動かす</a:t>
            </a:r>
            <a:r>
              <a:rPr lang="ja-JP" altLang="en-US" sz="1400" dirty="0">
                <a:solidFill>
                  <a:prstClr val="black"/>
                </a:solidFill>
                <a:latin typeface="Meiryo UI" panose="020B0604030504040204" pitchFamily="50" charset="-128"/>
                <a:ea typeface="Meiryo UI" panose="020B0604030504040204" pitchFamily="50" charset="-128"/>
              </a:rPr>
              <a:t>仕事を</a:t>
            </a:r>
            <a:r>
              <a:rPr lang="ja-JP" altLang="en-US" sz="1400" b="1" u="sng" dirty="0">
                <a:solidFill>
                  <a:prstClr val="black"/>
                </a:solidFill>
                <a:latin typeface="Meiryo UI" panose="020B0604030504040204" pitchFamily="50" charset="-128"/>
                <a:ea typeface="Meiryo UI" panose="020B0604030504040204" pitchFamily="50" charset="-128"/>
              </a:rPr>
              <a:t>繰り返し</a:t>
            </a:r>
            <a:r>
              <a:rPr lang="ja-JP" altLang="en-US" sz="1400" dirty="0">
                <a:solidFill>
                  <a:prstClr val="black"/>
                </a:solidFill>
                <a:latin typeface="Meiryo UI" panose="020B0604030504040204" pitchFamily="50" charset="-128"/>
                <a:ea typeface="Meiryo UI" panose="020B0604030504040204" pitchFamily="50" charset="-128"/>
              </a:rPr>
              <a:t>行っている。このため作動油は</a:t>
            </a:r>
            <a:r>
              <a:rPr lang="ja-JP" altLang="en-US" sz="1400" b="1" u="sng" dirty="0">
                <a:solidFill>
                  <a:prstClr val="black"/>
                </a:solidFill>
                <a:latin typeface="Meiryo UI" panose="020B0604030504040204" pitchFamily="50" charset="-128"/>
                <a:ea typeface="Meiryo UI" panose="020B0604030504040204" pitchFamily="50" charset="-128"/>
              </a:rPr>
              <a:t>高温</a:t>
            </a:r>
            <a:r>
              <a:rPr lang="ja-JP" altLang="en-US" sz="1400" dirty="0">
                <a:solidFill>
                  <a:prstClr val="black"/>
                </a:solidFill>
                <a:latin typeface="Meiryo UI" panose="020B0604030504040204" pitchFamily="50" charset="-128"/>
                <a:ea typeface="Meiryo UI" panose="020B0604030504040204" pitchFamily="50" charset="-128"/>
              </a:rPr>
              <a:t>になるとともに、金属や空気に接して、</a:t>
            </a:r>
            <a:r>
              <a:rPr lang="ja-JP" altLang="en-US" sz="1400" b="1" u="sng" dirty="0">
                <a:solidFill>
                  <a:prstClr val="black"/>
                </a:solidFill>
                <a:latin typeface="Meiryo UI" panose="020B0604030504040204" pitchFamily="50" charset="-128"/>
                <a:ea typeface="Meiryo UI" panose="020B0604030504040204" pitchFamily="50" charset="-128"/>
              </a:rPr>
              <a:t>激しく撹拌</a:t>
            </a:r>
            <a:r>
              <a:rPr lang="ja-JP" altLang="en-US" sz="1400" dirty="0">
                <a:solidFill>
                  <a:prstClr val="black"/>
                </a:solidFill>
                <a:latin typeface="Meiryo UI" panose="020B0604030504040204" pitchFamily="50" charset="-128"/>
                <a:ea typeface="Meiryo UI" panose="020B0604030504040204" pitchFamily="50" charset="-128"/>
              </a:rPr>
              <a:t>されていることから作動油の</a:t>
            </a:r>
            <a:r>
              <a:rPr lang="ja-JP" altLang="en-US" sz="1400" b="1" u="sng" dirty="0">
                <a:solidFill>
                  <a:prstClr val="black"/>
                </a:solidFill>
                <a:latin typeface="Meiryo UI" panose="020B0604030504040204" pitchFamily="50" charset="-128"/>
                <a:ea typeface="Meiryo UI" panose="020B0604030504040204" pitchFamily="50" charset="-128"/>
              </a:rPr>
              <a:t>劣化（酸化）</a:t>
            </a:r>
            <a:r>
              <a:rPr lang="ja-JP" altLang="en-US" sz="1400" dirty="0">
                <a:solidFill>
                  <a:prstClr val="black"/>
                </a:solidFill>
                <a:latin typeface="Meiryo UI" panose="020B0604030504040204" pitchFamily="50" charset="-128"/>
                <a:ea typeface="Meiryo UI" panose="020B0604030504040204" pitchFamily="50" charset="-128"/>
              </a:rPr>
              <a:t>や</a:t>
            </a:r>
            <a:r>
              <a:rPr lang="ja-JP" altLang="en-US" sz="1400" b="1" u="sng" dirty="0">
                <a:solidFill>
                  <a:prstClr val="black"/>
                </a:solidFill>
                <a:latin typeface="Meiryo UI" panose="020B0604030504040204" pitchFamily="50" charset="-128"/>
                <a:ea typeface="Meiryo UI" panose="020B0604030504040204" pitchFamily="50" charset="-128"/>
              </a:rPr>
              <a:t>異物の混入</a:t>
            </a:r>
            <a:r>
              <a:rPr lang="ja-JP" altLang="en-US" sz="1400" dirty="0">
                <a:solidFill>
                  <a:prstClr val="black"/>
                </a:solidFill>
                <a:latin typeface="Meiryo UI" panose="020B0604030504040204" pitchFamily="50" charset="-128"/>
                <a:ea typeface="Meiryo UI" panose="020B0604030504040204" pitchFamily="50" charset="-128"/>
              </a:rPr>
              <a:t>を避けることはできない。</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この</a:t>
            </a:r>
            <a:r>
              <a:rPr lang="ja-JP" altLang="en-US" sz="1400" dirty="0">
                <a:solidFill>
                  <a:prstClr val="black"/>
                </a:solidFill>
                <a:latin typeface="Meiryo UI" panose="020B0604030504040204" pitchFamily="50" charset="-128"/>
                <a:ea typeface="Meiryo UI" panose="020B0604030504040204" pitchFamily="50" charset="-128"/>
              </a:rPr>
              <a:t>劣化した、あるいは異物の混入した作動油の使用は、</a:t>
            </a:r>
            <a:r>
              <a:rPr lang="ja-JP" altLang="en-US" sz="1400" b="1" dirty="0">
                <a:solidFill>
                  <a:prstClr val="black"/>
                </a:solidFill>
                <a:latin typeface="Meiryo UI" panose="020B0604030504040204" pitchFamily="50" charset="-128"/>
                <a:ea typeface="Meiryo UI" panose="020B0604030504040204" pitchFamily="50" charset="-128"/>
              </a:rPr>
              <a:t>油圧装置の故障の原因</a:t>
            </a:r>
            <a:r>
              <a:rPr lang="ja-JP" altLang="en-US" sz="1400" dirty="0">
                <a:solidFill>
                  <a:prstClr val="black"/>
                </a:solidFill>
                <a:latin typeface="Meiryo UI" panose="020B0604030504040204" pitchFamily="50" charset="-128"/>
                <a:ea typeface="Meiryo UI" panose="020B0604030504040204" pitchFamily="50" charset="-128"/>
              </a:rPr>
              <a:t>となることから、</a:t>
            </a:r>
            <a:r>
              <a:rPr lang="ja-JP" altLang="en-US" sz="1400" b="1" u="sng" dirty="0">
                <a:solidFill>
                  <a:prstClr val="black"/>
                </a:solidFill>
                <a:latin typeface="Meiryo UI" panose="020B0604030504040204" pitchFamily="50" charset="-128"/>
                <a:ea typeface="Meiryo UI" panose="020B0604030504040204" pitchFamily="50" charset="-128"/>
              </a:rPr>
              <a:t>常に作動油を点検</a:t>
            </a:r>
            <a:r>
              <a:rPr lang="ja-JP" altLang="en-US" sz="1400" dirty="0">
                <a:solidFill>
                  <a:prstClr val="black"/>
                </a:solidFill>
                <a:latin typeface="Meiryo UI" panose="020B0604030504040204" pitchFamily="50" charset="-128"/>
                <a:ea typeface="Meiryo UI" panose="020B0604030504040204" pitchFamily="50" charset="-128"/>
              </a:rPr>
              <a:t>し、</a:t>
            </a:r>
            <a:r>
              <a:rPr lang="ja-JP" altLang="en-US" sz="1400" b="1" u="sng" dirty="0">
                <a:solidFill>
                  <a:prstClr val="black"/>
                </a:solidFill>
                <a:latin typeface="Meiryo UI" panose="020B0604030504040204" pitchFamily="50" charset="-128"/>
                <a:ea typeface="Meiryo UI" panose="020B0604030504040204" pitchFamily="50" charset="-128"/>
              </a:rPr>
              <a:t>適切に管理</a:t>
            </a:r>
            <a:r>
              <a:rPr lang="ja-JP" altLang="en-US" sz="1400" dirty="0">
                <a:solidFill>
                  <a:prstClr val="black"/>
                </a:solidFill>
                <a:latin typeface="Meiryo UI" panose="020B0604030504040204" pitchFamily="50" charset="-128"/>
                <a:ea typeface="Meiryo UI" panose="020B0604030504040204" pitchFamily="50" charset="-128"/>
              </a:rPr>
              <a:t>することが</a:t>
            </a:r>
            <a:r>
              <a:rPr lang="ja-JP" altLang="en-US" sz="1400" b="1" u="sng" dirty="0">
                <a:solidFill>
                  <a:prstClr val="black"/>
                </a:solidFill>
                <a:latin typeface="Meiryo UI" panose="020B0604030504040204" pitchFamily="50" charset="-128"/>
                <a:ea typeface="Meiryo UI" panose="020B0604030504040204" pitchFamily="50" charset="-128"/>
              </a:rPr>
              <a:t>重要</a:t>
            </a:r>
            <a:r>
              <a:rPr lang="ja-JP" altLang="en-US" sz="1400" dirty="0">
                <a:solidFill>
                  <a:prstClr val="black"/>
                </a:solidFill>
                <a:latin typeface="Meiryo UI" panose="020B0604030504040204" pitchFamily="50" charset="-128"/>
                <a:ea typeface="Meiryo UI" panose="020B0604030504040204" pitchFamily="50" charset="-128"/>
              </a:rPr>
              <a:t>である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劣化</a:t>
            </a:r>
            <a:r>
              <a:rPr lang="ja-JP" altLang="en-US" sz="1400" b="1" u="sng" dirty="0">
                <a:solidFill>
                  <a:prstClr val="black"/>
                </a:solidFill>
                <a:latin typeface="Meiryo UI" panose="020B0604030504040204" pitchFamily="50" charset="-128"/>
                <a:ea typeface="Meiryo UI" panose="020B0604030504040204" pitchFamily="50" charset="-128"/>
              </a:rPr>
              <a:t>（酸化）</a:t>
            </a:r>
            <a:r>
              <a:rPr lang="ja-JP" altLang="en-US" sz="1400" dirty="0">
                <a:solidFill>
                  <a:prstClr val="black"/>
                </a:solidFill>
                <a:latin typeface="Meiryo UI" panose="020B0604030504040204" pitchFamily="50" charset="-128"/>
                <a:ea typeface="Meiryo UI" panose="020B0604030504040204" pitchFamily="50" charset="-128"/>
              </a:rPr>
              <a:t>とは、作動油の成分が</a:t>
            </a:r>
            <a:r>
              <a:rPr lang="ja-JP" altLang="en-US" sz="1400" b="1" u="sng" dirty="0">
                <a:solidFill>
                  <a:prstClr val="black"/>
                </a:solidFill>
                <a:latin typeface="Meiryo UI" panose="020B0604030504040204" pitchFamily="50" charset="-128"/>
                <a:ea typeface="Meiryo UI" panose="020B0604030504040204" pitchFamily="50" charset="-128"/>
              </a:rPr>
              <a:t>化学反応を起こして変質</a:t>
            </a:r>
            <a:r>
              <a:rPr lang="ja-JP" altLang="en-US" sz="1400" dirty="0">
                <a:solidFill>
                  <a:prstClr val="black"/>
                </a:solidFill>
                <a:latin typeface="Meiryo UI" panose="020B0604030504040204" pitchFamily="50" charset="-128"/>
                <a:ea typeface="Meiryo UI" panose="020B0604030504040204" pitchFamily="50" charset="-128"/>
              </a:rPr>
              <a:t>することであるが、劣化による性状の変化と原因</a:t>
            </a:r>
            <a:r>
              <a:rPr lang="ja-JP" altLang="en-US" sz="1400" dirty="0" smtClean="0">
                <a:solidFill>
                  <a:prstClr val="black"/>
                </a:solidFill>
                <a:latin typeface="Meiryo UI" panose="020B0604030504040204" pitchFamily="50" charset="-128"/>
                <a:ea typeface="Meiryo UI" panose="020B0604030504040204" pitchFamily="50" charset="-128"/>
              </a:rPr>
              <a:t>を以下に</a:t>
            </a:r>
            <a:r>
              <a:rPr lang="ja-JP" altLang="en-US" sz="1400" dirty="0">
                <a:solidFill>
                  <a:prstClr val="black"/>
                </a:solidFill>
                <a:latin typeface="Meiryo UI" panose="020B0604030504040204" pitchFamily="50" charset="-128"/>
                <a:ea typeface="Meiryo UI" panose="020B0604030504040204" pitchFamily="50" charset="-128"/>
              </a:rPr>
              <a:t>示す。</a:t>
            </a:r>
          </a:p>
        </p:txBody>
      </p:sp>
      <p:graphicFrame>
        <p:nvGraphicFramePr>
          <p:cNvPr id="2" name="表 1"/>
          <p:cNvGraphicFramePr>
            <a:graphicFrameLocks noGrp="1"/>
          </p:cNvGraphicFramePr>
          <p:nvPr>
            <p:extLst>
              <p:ext uri="{D42A27DB-BD31-4B8C-83A1-F6EECF244321}">
                <p14:modId xmlns:p14="http://schemas.microsoft.com/office/powerpoint/2010/main" val="4107661125"/>
              </p:ext>
            </p:extLst>
          </p:nvPr>
        </p:nvGraphicFramePr>
        <p:xfrm>
          <a:off x="628650" y="2766254"/>
          <a:ext cx="7886700" cy="2016760"/>
        </p:xfrm>
        <a:graphic>
          <a:graphicData uri="http://schemas.openxmlformats.org/drawingml/2006/table">
            <a:tbl>
              <a:tblPr firstRow="1" firstCol="1" bandRow="1">
                <a:tableStyleId>{5940675A-B579-460E-94D1-54222C63F5DA}</a:tableStyleId>
              </a:tblPr>
              <a:tblGrid>
                <a:gridCol w="1621830">
                  <a:extLst>
                    <a:ext uri="{9D8B030D-6E8A-4147-A177-3AD203B41FA5}">
                      <a16:colId xmlns:a16="http://schemas.microsoft.com/office/drawing/2014/main" val="20000"/>
                    </a:ext>
                  </a:extLst>
                </a:gridCol>
                <a:gridCol w="2439056">
                  <a:extLst>
                    <a:ext uri="{9D8B030D-6E8A-4147-A177-3AD203B41FA5}">
                      <a16:colId xmlns:a16="http://schemas.microsoft.com/office/drawing/2014/main" val="20001"/>
                    </a:ext>
                  </a:extLst>
                </a:gridCol>
                <a:gridCol w="3825814">
                  <a:extLst>
                    <a:ext uri="{9D8B030D-6E8A-4147-A177-3AD203B41FA5}">
                      <a16:colId xmlns:a16="http://schemas.microsoft.com/office/drawing/2014/main" val="20002"/>
                    </a:ext>
                  </a:extLst>
                </a:gridCol>
              </a:tblGrid>
              <a:tr h="252095">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性　状</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劣化や汚染による変化</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原　因</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2095">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比重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増加</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作動油の劣化・異物混入・異種油混入</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水分の含有量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増加</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外部からの水分の侵入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沈殿物含有量</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増加</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作動油の劣化・異物混入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引火点</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低下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作動油の劣化・異物混入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色相</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透明度が低下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作動油の劣化・異物混入、乳化</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粘度</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増大</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作動油の劣化</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2095">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酸化</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増大</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油温の上昇・金属粉の混入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正方形/長方形 2"/>
          <p:cNvSpPr/>
          <p:nvPr/>
        </p:nvSpPr>
        <p:spPr>
          <a:xfrm>
            <a:off x="3382168" y="2458477"/>
            <a:ext cx="2204450" cy="307777"/>
          </a:xfrm>
          <a:prstGeom prst="rect">
            <a:avLst/>
          </a:prstGeom>
        </p:spPr>
        <p:txBody>
          <a:bodyPr wrap="none">
            <a:spAutoFit/>
          </a:bodyPr>
          <a:lstStyle/>
          <a:p>
            <a:pPr algn="ctr">
              <a:spcAft>
                <a:spcPts val="0"/>
              </a:spcAft>
            </a:pPr>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作動油の性状の変化と原因</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9725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a:t>
            </a:r>
            <a:r>
              <a:rPr lang="ja-JP" altLang="en-US" sz="2400" b="1" dirty="0" smtClean="0">
                <a:latin typeface="Meiryo UI" panose="020B0604030504040204" pitchFamily="50" charset="-128"/>
                <a:ea typeface="Meiryo UI" panose="020B0604030504040204" pitchFamily="50" charset="-128"/>
              </a:rPr>
              <a:t>種類～作業装置（２）</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５</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dirty="0">
                <a:solidFill>
                  <a:prstClr val="black"/>
                </a:solidFill>
                <a:latin typeface="Meiryo UI" panose="020B0604030504040204" pitchFamily="50" charset="-128"/>
                <a:ea typeface="Meiryo UI" panose="020B0604030504040204" pitchFamily="50" charset="-128"/>
              </a:rPr>
              <a:t>②　屈折</a:t>
            </a:r>
            <a:r>
              <a:rPr lang="ja-JP" altLang="en-US" sz="1600" b="1" dirty="0" smtClean="0">
                <a:solidFill>
                  <a:prstClr val="black"/>
                </a:solidFill>
                <a:latin typeface="Meiryo UI" panose="020B0604030504040204" pitchFamily="50" charset="-128"/>
                <a:ea typeface="Meiryo UI" panose="020B0604030504040204" pitchFamily="50" charset="-128"/>
              </a:rPr>
              <a:t>ブーム型</a:t>
            </a:r>
            <a:endParaRPr lang="ja-JP" altLang="en-US" sz="16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ブーム</a:t>
            </a:r>
            <a:r>
              <a:rPr lang="ja-JP" altLang="en-US" sz="1600" dirty="0">
                <a:solidFill>
                  <a:prstClr val="black"/>
                </a:solidFill>
                <a:latin typeface="Meiryo UI" panose="020B0604030504040204" pitchFamily="50" charset="-128"/>
                <a:ea typeface="Meiryo UI" panose="020B0604030504040204" pitchFamily="50" charset="-128"/>
              </a:rPr>
              <a:t>の中間を屈折させることができる。</a:t>
            </a:r>
          </a:p>
          <a:p>
            <a:pPr marL="0" indent="0">
              <a:lnSpc>
                <a:spcPct val="11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主な特徴</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イ</a:t>
            </a:r>
            <a:r>
              <a:rPr lang="ja-JP" altLang="en-US" sz="1600" dirty="0">
                <a:solidFill>
                  <a:prstClr val="black"/>
                </a:solidFill>
                <a:latin typeface="Meiryo UI" panose="020B0604030504040204" pitchFamily="50" charset="-128"/>
                <a:ea typeface="Meiryo UI" panose="020B0604030504040204" pitchFamily="50" charset="-128"/>
              </a:rPr>
              <a:t>．ブームを屈折することにより奥深く作業床</a:t>
            </a:r>
            <a:r>
              <a:rPr lang="ja-JP" altLang="en-US" sz="1600" dirty="0" smtClean="0">
                <a:solidFill>
                  <a:prstClr val="black"/>
                </a:solidFill>
                <a:latin typeface="Meiryo UI" panose="020B0604030504040204" pitchFamily="50" charset="-128"/>
                <a:ea typeface="Meiryo UI" panose="020B0604030504040204" pitchFamily="50" charset="-128"/>
              </a:rPr>
              <a:t>を進入</a:t>
            </a:r>
            <a:r>
              <a:rPr lang="ja-JP" altLang="en-US" sz="1600" dirty="0">
                <a:solidFill>
                  <a:prstClr val="black"/>
                </a:solidFill>
                <a:latin typeface="Meiryo UI" panose="020B0604030504040204" pitchFamily="50" charset="-128"/>
                <a:ea typeface="Meiryo UI" panose="020B0604030504040204" pitchFamily="50" charset="-128"/>
              </a:rPr>
              <a:t>させること</a:t>
            </a:r>
            <a:r>
              <a:rPr lang="ja-JP" altLang="en-US" sz="1600" dirty="0" smtClean="0">
                <a:solidFill>
                  <a:prstClr val="black"/>
                </a:solidFill>
                <a:latin typeface="Meiryo UI" panose="020B0604030504040204" pitchFamily="50" charset="-128"/>
                <a:ea typeface="Meiryo UI" panose="020B0604030504040204" pitchFamily="50" charset="-128"/>
              </a:rPr>
              <a:t>が</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可能</a:t>
            </a:r>
            <a:r>
              <a:rPr lang="ja-JP" altLang="en-US" sz="1600" dirty="0">
                <a:solidFill>
                  <a:prstClr val="black"/>
                </a:solidFill>
                <a:latin typeface="Meiryo UI" panose="020B0604030504040204" pitchFamily="50" charset="-128"/>
                <a:ea typeface="Meiryo UI" panose="020B0604030504040204" pitchFamily="50" charset="-128"/>
              </a:rPr>
              <a:t>である。</a:t>
            </a:r>
          </a:p>
          <a:p>
            <a:pPr marL="0" indent="0">
              <a:lnSpc>
                <a:spcPct val="11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口</a:t>
            </a:r>
            <a:r>
              <a:rPr lang="ja-JP" altLang="en-US" sz="1600" dirty="0">
                <a:solidFill>
                  <a:prstClr val="black"/>
                </a:solidFill>
                <a:latin typeface="Meiryo UI" panose="020B0604030504040204" pitchFamily="50" charset="-128"/>
                <a:ea typeface="Meiryo UI" panose="020B0604030504040204" pitchFamily="50" charset="-128"/>
              </a:rPr>
              <a:t>．途中の障害物をかわしながら行う作業に</a:t>
            </a:r>
            <a:r>
              <a:rPr lang="ja-JP" altLang="en-US" sz="1600" dirty="0" smtClean="0">
                <a:solidFill>
                  <a:prstClr val="black"/>
                </a:solidFill>
                <a:latin typeface="Meiryo UI" panose="020B0604030504040204" pitchFamily="50" charset="-128"/>
                <a:ea typeface="Meiryo UI" panose="020B0604030504040204" pitchFamily="50" charset="-128"/>
              </a:rPr>
              <a:t>使用されて</a:t>
            </a:r>
            <a:r>
              <a:rPr lang="ja-JP" altLang="en-US" sz="1600" dirty="0">
                <a:solidFill>
                  <a:prstClr val="black"/>
                </a:solidFill>
                <a:latin typeface="Meiryo UI" panose="020B0604030504040204" pitchFamily="50" charset="-128"/>
                <a:ea typeface="Meiryo UI" panose="020B0604030504040204" pitchFamily="50" charset="-128"/>
              </a:rPr>
              <a:t>いる。</a:t>
            </a: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6756120" y="1001058"/>
            <a:ext cx="1593939" cy="2294945"/>
          </a:xfrm>
          <a:prstGeom prst="rect">
            <a:avLst/>
          </a:prstGeom>
          <a:noFill/>
          <a:ln>
            <a:solidFill>
              <a:schemeClr val="tx1"/>
            </a:solidFill>
          </a:ln>
        </p:spPr>
      </p:pic>
    </p:spTree>
    <p:extLst>
      <p:ext uri="{BB962C8B-B14F-4D97-AF65-F5344CB8AC3E}">
        <p14:creationId xmlns:p14="http://schemas.microsoft.com/office/powerpoint/2010/main" val="19002229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作動油の点検と管理</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テキスト１２１ページ</a:t>
            </a:r>
            <a:r>
              <a:rPr lang="en-US" altLang="ja-JP" sz="1200" dirty="0" smtClean="0">
                <a:solidFill>
                  <a:prstClr val="black"/>
                </a:solidFill>
              </a:rPr>
              <a:t>/</a:t>
            </a:r>
            <a:r>
              <a:rPr lang="ja-JP" altLang="en-US" sz="1200" dirty="0" smtClean="0">
                <a:solidFill>
                  <a:prstClr val="black"/>
                </a:solidFill>
              </a:rPr>
              <a:t>補助テキスト５６ページ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23888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作動油</a:t>
            </a:r>
            <a:r>
              <a:rPr lang="ja-JP" altLang="en-US" sz="1400" dirty="0">
                <a:solidFill>
                  <a:prstClr val="black"/>
                </a:solidFill>
                <a:latin typeface="Meiryo UI" panose="020B0604030504040204" pitchFamily="50" charset="-128"/>
                <a:ea typeface="Meiryo UI" panose="020B0604030504040204" pitchFamily="50" charset="-128"/>
              </a:rPr>
              <a:t>タンクに</a:t>
            </a:r>
            <a:r>
              <a:rPr lang="ja-JP" altLang="en-US" sz="1400" b="1" u="sng" dirty="0">
                <a:solidFill>
                  <a:prstClr val="black"/>
                </a:solidFill>
                <a:latin typeface="Meiryo UI" panose="020B0604030504040204" pitchFamily="50" charset="-128"/>
                <a:ea typeface="Meiryo UI" panose="020B0604030504040204" pitchFamily="50" charset="-128"/>
              </a:rPr>
              <a:t>出入りする空気</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sz="1400" b="1" u="sng" dirty="0" smtClean="0">
                <a:solidFill>
                  <a:prstClr val="black"/>
                </a:solidFill>
                <a:latin typeface="Meiryo UI" panose="020B0604030504040204" pitchFamily="50" charset="-128"/>
                <a:ea typeface="Meiryo UI" panose="020B0604030504040204" pitchFamily="50" charset="-128"/>
              </a:rPr>
              <a:t>ごみ</a:t>
            </a:r>
            <a:r>
              <a:rPr lang="ja-JP" altLang="en-US" sz="1400" dirty="0" smtClean="0">
                <a:solidFill>
                  <a:prstClr val="black"/>
                </a:solidFill>
                <a:latin typeface="Meiryo UI" panose="020B0604030504040204" pitchFamily="50" charset="-128"/>
                <a:ea typeface="Meiryo UI" panose="020B0604030504040204" pitchFamily="50" charset="-128"/>
              </a:rPr>
              <a:t>や</a:t>
            </a:r>
            <a:r>
              <a:rPr lang="ja-JP" altLang="en-US" sz="1400" b="1" u="sng" dirty="0">
                <a:solidFill>
                  <a:prstClr val="black"/>
                </a:solidFill>
                <a:latin typeface="Meiryo UI" panose="020B0604030504040204" pitchFamily="50" charset="-128"/>
                <a:ea typeface="Meiryo UI" panose="020B0604030504040204" pitchFamily="50" charset="-128"/>
              </a:rPr>
              <a:t>水分</a:t>
            </a:r>
            <a:r>
              <a:rPr lang="ja-JP" altLang="en-US" sz="1400" dirty="0">
                <a:solidFill>
                  <a:prstClr val="black"/>
                </a:solidFill>
                <a:latin typeface="Meiryo UI" panose="020B0604030504040204" pitchFamily="50" charset="-128"/>
                <a:ea typeface="Meiryo UI" panose="020B0604030504040204" pitchFamily="50" charset="-128"/>
              </a:rPr>
              <a:t>を持ち込む。また、油圧で作動する装置自体も</a:t>
            </a:r>
            <a:r>
              <a:rPr lang="ja-JP" altLang="en-US" sz="1400" b="1" u="sng" dirty="0">
                <a:solidFill>
                  <a:prstClr val="black"/>
                </a:solidFill>
                <a:latin typeface="Meiryo UI" panose="020B0604030504040204" pitchFamily="50" charset="-128"/>
                <a:ea typeface="Meiryo UI" panose="020B0604030504040204" pitchFamily="50" charset="-128"/>
              </a:rPr>
              <a:t>摩耗</a:t>
            </a:r>
            <a:r>
              <a:rPr lang="ja-JP" altLang="en-US" sz="1400" dirty="0">
                <a:solidFill>
                  <a:prstClr val="black"/>
                </a:solidFill>
                <a:latin typeface="Meiryo UI" panose="020B0604030504040204" pitchFamily="50" charset="-128"/>
                <a:ea typeface="Meiryo UI" panose="020B0604030504040204" pitchFamily="50" charset="-128"/>
              </a:rPr>
              <a:t>に</a:t>
            </a:r>
            <a:r>
              <a:rPr lang="ja-JP" altLang="en-US" sz="1400" dirty="0" smtClean="0">
                <a:solidFill>
                  <a:prstClr val="black"/>
                </a:solidFill>
                <a:latin typeface="Meiryo UI" panose="020B0604030504040204" pitchFamily="50" charset="-128"/>
                <a:ea typeface="Meiryo UI" panose="020B0604030504040204" pitchFamily="50" charset="-128"/>
              </a:rPr>
              <a:t>よって</a:t>
            </a:r>
            <a:r>
              <a:rPr lang="ja-JP" altLang="en-US" sz="1400" b="1" u="sng" dirty="0" smtClean="0">
                <a:solidFill>
                  <a:prstClr val="black"/>
                </a:solidFill>
                <a:latin typeface="Meiryo UI" panose="020B0604030504040204" pitchFamily="50" charset="-128"/>
                <a:ea typeface="Meiryo UI" panose="020B0604030504040204" pitchFamily="50" charset="-128"/>
              </a:rPr>
              <a:t>金属粉</a:t>
            </a:r>
            <a:r>
              <a:rPr lang="ja-JP" altLang="en-US" sz="1400" dirty="0">
                <a:solidFill>
                  <a:prstClr val="black"/>
                </a:solidFill>
                <a:latin typeface="Meiryo UI" panose="020B0604030504040204" pitchFamily="50" charset="-128"/>
                <a:ea typeface="Meiryo UI" panose="020B0604030504040204" pitchFamily="50" charset="-128"/>
              </a:rPr>
              <a:t>を少しずつ発生させるため、それらの</a:t>
            </a:r>
            <a:r>
              <a:rPr lang="ja-JP" altLang="en-US" sz="1400" b="1" u="sng" dirty="0">
                <a:solidFill>
                  <a:prstClr val="black"/>
                </a:solidFill>
                <a:latin typeface="Meiryo UI" panose="020B0604030504040204" pitchFamily="50" charset="-128"/>
                <a:ea typeface="Meiryo UI" panose="020B0604030504040204" pitchFamily="50" charset="-128"/>
              </a:rPr>
              <a:t>不純物</a:t>
            </a:r>
            <a:r>
              <a:rPr lang="ja-JP" altLang="en-US" sz="1400" dirty="0">
                <a:solidFill>
                  <a:prstClr val="black"/>
                </a:solidFill>
                <a:latin typeface="Meiryo UI" panose="020B0604030504040204" pitchFamily="50" charset="-128"/>
                <a:ea typeface="Meiryo UI" panose="020B0604030504040204" pitchFamily="50" charset="-128"/>
              </a:rPr>
              <a:t>は作動油に混入するので</a:t>
            </a:r>
            <a:r>
              <a:rPr lang="ja-JP" altLang="en-US" sz="1400" b="1" u="sng" dirty="0">
                <a:solidFill>
                  <a:prstClr val="black"/>
                </a:solidFill>
                <a:latin typeface="Meiryo UI" panose="020B0604030504040204" pitchFamily="50" charset="-128"/>
                <a:ea typeface="Meiryo UI" panose="020B0604030504040204" pitchFamily="50" charset="-128"/>
              </a:rPr>
              <a:t>定期的に作動油を交換</a:t>
            </a:r>
            <a:r>
              <a:rPr lang="ja-JP" altLang="en-US" sz="1400" dirty="0">
                <a:solidFill>
                  <a:prstClr val="black"/>
                </a:solidFill>
                <a:latin typeface="Meiryo UI" panose="020B0604030504040204" pitchFamily="50" charset="-128"/>
                <a:ea typeface="Meiryo UI" panose="020B0604030504040204" pitchFamily="50" charset="-128"/>
              </a:rPr>
              <a:t>する必要がある。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作動油</a:t>
            </a:r>
            <a:r>
              <a:rPr lang="ja-JP" altLang="en-US" sz="1400" dirty="0">
                <a:solidFill>
                  <a:prstClr val="black"/>
                </a:solidFill>
                <a:latin typeface="Meiryo UI" panose="020B0604030504040204" pitchFamily="50" charset="-128"/>
                <a:ea typeface="Meiryo UI" panose="020B0604030504040204" pitchFamily="50" charset="-128"/>
              </a:rPr>
              <a:t>の劣化や異物の混入等によって</a:t>
            </a:r>
            <a:r>
              <a:rPr lang="ja-JP" altLang="en-US" sz="1400" b="1" u="sng" dirty="0">
                <a:solidFill>
                  <a:prstClr val="black"/>
                </a:solidFill>
                <a:latin typeface="Meiryo UI" panose="020B0604030504040204" pitchFamily="50" charset="-128"/>
                <a:ea typeface="Meiryo UI" panose="020B0604030504040204" pitchFamily="50" charset="-128"/>
              </a:rPr>
              <a:t>使用限度</a:t>
            </a:r>
            <a:r>
              <a:rPr lang="ja-JP" altLang="en-US" sz="1400" dirty="0">
                <a:solidFill>
                  <a:prstClr val="black"/>
                </a:solidFill>
                <a:latin typeface="Meiryo UI" panose="020B0604030504040204" pitchFamily="50" charset="-128"/>
                <a:ea typeface="Meiryo UI" panose="020B0604030504040204" pitchFamily="50" charset="-128"/>
              </a:rPr>
              <a:t>に達しているかを</a:t>
            </a:r>
            <a:r>
              <a:rPr lang="ja-JP" altLang="en-US" sz="1400" b="1" u="sng" dirty="0">
                <a:solidFill>
                  <a:prstClr val="black"/>
                </a:solidFill>
                <a:latin typeface="Meiryo UI" panose="020B0604030504040204" pitchFamily="50" charset="-128"/>
                <a:ea typeface="Meiryo UI" panose="020B0604030504040204" pitchFamily="50" charset="-128"/>
              </a:rPr>
              <a:t>判定する方法</a:t>
            </a:r>
            <a:r>
              <a:rPr lang="ja-JP" altLang="en-US" sz="1400" dirty="0">
                <a:solidFill>
                  <a:prstClr val="black"/>
                </a:solidFill>
                <a:latin typeface="Meiryo UI" panose="020B0604030504040204" pitchFamily="50" charset="-128"/>
                <a:ea typeface="Meiryo UI" panose="020B0604030504040204" pitchFamily="50" charset="-128"/>
              </a:rPr>
              <a:t>には、作動油を</a:t>
            </a:r>
            <a:r>
              <a:rPr lang="ja-JP" altLang="en-US" sz="1400" b="1" dirty="0">
                <a:solidFill>
                  <a:prstClr val="black"/>
                </a:solidFill>
                <a:latin typeface="Meiryo UI" panose="020B0604030504040204" pitchFamily="50" charset="-128"/>
                <a:ea typeface="Meiryo UI" panose="020B0604030504040204" pitchFamily="50" charset="-128"/>
              </a:rPr>
              <a:t>目視</a:t>
            </a:r>
            <a:r>
              <a:rPr lang="ja-JP" altLang="en-US" sz="1400" dirty="0">
                <a:solidFill>
                  <a:prstClr val="black"/>
                </a:solidFill>
                <a:latin typeface="Meiryo UI" panose="020B0604030504040204" pitchFamily="50" charset="-128"/>
                <a:ea typeface="Meiryo UI" panose="020B0604030504040204" pitchFamily="50" charset="-128"/>
              </a:rPr>
              <a:t>で判定する</a:t>
            </a:r>
            <a:r>
              <a:rPr lang="ja-JP" altLang="en-US" sz="1400" b="1" u="sng" dirty="0">
                <a:solidFill>
                  <a:prstClr val="black"/>
                </a:solidFill>
                <a:latin typeface="Meiryo UI" panose="020B0604030504040204" pitchFamily="50" charset="-128"/>
                <a:ea typeface="Meiryo UI" panose="020B0604030504040204" pitchFamily="50" charset="-128"/>
              </a:rPr>
              <a:t>官能検査</a:t>
            </a:r>
            <a:r>
              <a:rPr lang="ja-JP" altLang="en-US" sz="1400" dirty="0">
                <a:solidFill>
                  <a:prstClr val="black"/>
                </a:solidFill>
                <a:latin typeface="Meiryo UI" panose="020B0604030504040204" pitchFamily="50" charset="-128"/>
                <a:ea typeface="Meiryo UI" panose="020B0604030504040204" pitchFamily="50" charset="-128"/>
              </a:rPr>
              <a:t>と</a:t>
            </a:r>
            <a:r>
              <a:rPr lang="ja-JP" altLang="en-US" sz="1400" b="1" u="sng" dirty="0">
                <a:solidFill>
                  <a:prstClr val="black"/>
                </a:solidFill>
                <a:latin typeface="Meiryo UI" panose="020B0604030504040204" pitchFamily="50" charset="-128"/>
                <a:ea typeface="Meiryo UI" panose="020B0604030504040204" pitchFamily="50" charset="-128"/>
              </a:rPr>
              <a:t>科学的分析</a:t>
            </a:r>
            <a:r>
              <a:rPr lang="ja-JP" altLang="en-US" sz="1400" dirty="0">
                <a:solidFill>
                  <a:prstClr val="black"/>
                </a:solidFill>
                <a:latin typeface="Meiryo UI" panose="020B0604030504040204" pitchFamily="50" charset="-128"/>
                <a:ea typeface="Meiryo UI" panose="020B0604030504040204" pitchFamily="50" charset="-128"/>
              </a:rPr>
              <a:t>による</a:t>
            </a:r>
            <a:r>
              <a:rPr lang="ja-JP" altLang="en-US" sz="1400" b="1" u="sng" dirty="0">
                <a:solidFill>
                  <a:prstClr val="black"/>
                </a:solidFill>
                <a:latin typeface="Meiryo UI" panose="020B0604030504040204" pitchFamily="50" charset="-128"/>
                <a:ea typeface="Meiryo UI" panose="020B0604030504040204" pitchFamily="50" charset="-128"/>
              </a:rPr>
              <a:t>性状試験</a:t>
            </a:r>
            <a:r>
              <a:rPr lang="ja-JP" altLang="en-US" sz="1400" dirty="0">
                <a:solidFill>
                  <a:prstClr val="black"/>
                </a:solidFill>
                <a:latin typeface="Meiryo UI" panose="020B0604030504040204" pitchFamily="50" charset="-128"/>
                <a:ea typeface="Meiryo UI" panose="020B0604030504040204" pitchFamily="50" charset="-128"/>
              </a:rPr>
              <a:t>があるが、どちらも</a:t>
            </a:r>
            <a:r>
              <a:rPr lang="ja-JP" altLang="en-US" sz="1400" b="1" u="sng" dirty="0">
                <a:solidFill>
                  <a:prstClr val="black"/>
                </a:solidFill>
                <a:latin typeface="Meiryo UI" panose="020B0604030504040204" pitchFamily="50" charset="-128"/>
                <a:ea typeface="Meiryo UI" panose="020B0604030504040204" pitchFamily="50" charset="-128"/>
              </a:rPr>
              <a:t>未使用の同種の作動油と比較</a:t>
            </a:r>
            <a:r>
              <a:rPr lang="ja-JP" altLang="en-US" sz="1400" dirty="0">
                <a:solidFill>
                  <a:prstClr val="black"/>
                </a:solidFill>
                <a:latin typeface="Meiryo UI" panose="020B0604030504040204" pitchFamily="50" charset="-128"/>
                <a:ea typeface="Meiryo UI" panose="020B0604030504040204" pitchFamily="50" charset="-128"/>
              </a:rPr>
              <a:t>して判定する。</a:t>
            </a:r>
          </a:p>
        </p:txBody>
      </p:sp>
      <p:sp>
        <p:nvSpPr>
          <p:cNvPr id="2" name="正方形/長方形 1"/>
          <p:cNvSpPr/>
          <p:nvPr/>
        </p:nvSpPr>
        <p:spPr>
          <a:xfrm>
            <a:off x="3138476" y="2193966"/>
            <a:ext cx="2238113" cy="307777"/>
          </a:xfrm>
          <a:prstGeom prst="rect">
            <a:avLst/>
          </a:prstGeom>
        </p:spPr>
        <p:txBody>
          <a:bodyPr wrap="none">
            <a:spAutoFit/>
          </a:bodyPr>
          <a:lstStyle/>
          <a:p>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作動油の判別方法と措置法</a:t>
            </a:r>
            <a:endParaRPr lang="ja-JP" altLang="en-US" sz="14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132921429"/>
              </p:ext>
            </p:extLst>
          </p:nvPr>
        </p:nvGraphicFramePr>
        <p:xfrm>
          <a:off x="628650" y="2486082"/>
          <a:ext cx="7886700" cy="1737904"/>
        </p:xfrm>
        <a:graphic>
          <a:graphicData uri="http://schemas.openxmlformats.org/drawingml/2006/table">
            <a:tbl>
              <a:tblPr firstRow="1" firstCol="1" bandRow="1">
                <a:tableStyleId>{5940675A-B579-460E-94D1-54222C63F5DA}</a:tableStyleId>
              </a:tblPr>
              <a:tblGrid>
                <a:gridCol w="2703561">
                  <a:extLst>
                    <a:ext uri="{9D8B030D-6E8A-4147-A177-3AD203B41FA5}">
                      <a16:colId xmlns:a16="http://schemas.microsoft.com/office/drawing/2014/main" val="20000"/>
                    </a:ext>
                  </a:extLst>
                </a:gridCol>
                <a:gridCol w="837567">
                  <a:extLst>
                    <a:ext uri="{9D8B030D-6E8A-4147-A177-3AD203B41FA5}">
                      <a16:colId xmlns:a16="http://schemas.microsoft.com/office/drawing/2014/main" val="20001"/>
                    </a:ext>
                  </a:extLst>
                </a:gridCol>
                <a:gridCol w="1829714">
                  <a:extLst>
                    <a:ext uri="{9D8B030D-6E8A-4147-A177-3AD203B41FA5}">
                      <a16:colId xmlns:a16="http://schemas.microsoft.com/office/drawing/2014/main" val="20002"/>
                    </a:ext>
                  </a:extLst>
                </a:gridCol>
                <a:gridCol w="2515858">
                  <a:extLst>
                    <a:ext uri="{9D8B030D-6E8A-4147-A177-3AD203B41FA5}">
                      <a16:colId xmlns:a16="http://schemas.microsoft.com/office/drawing/2014/main" val="20003"/>
                    </a:ext>
                  </a:extLst>
                </a:gridCol>
              </a:tblGrid>
              <a:tr h="248272">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外　観</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におい</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状　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措　置</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0"/>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透明で色彩変化なし</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良</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良好</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そのまま続けて使用する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1"/>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透明であるが色が薄い</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良</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異種油混入</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作動油を交換する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2"/>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乳白色に変化している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良</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気泡や水分が混入</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作動油を交換する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3"/>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黒褐色に変化している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悪臭</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劣化</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作動油を交換する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4"/>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透明だが小さな黒点がある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良</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異物混入</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作動油を交換する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5"/>
                  </a:ext>
                </a:extLst>
              </a:tr>
              <a:tr h="248272">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泡立ちが見られる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ctr">
                        <a:lnSpc>
                          <a:spcPts val="1600"/>
                        </a:lnSpc>
                        <a:spcAft>
                          <a:spcPts val="0"/>
                        </a:spcAft>
                      </a:pPr>
                      <a:r>
                        <a:rPr lang="ja-JP" sz="1200" kern="100">
                          <a:effectLst/>
                          <a:latin typeface="Meiryo UI" panose="020B0604030504040204" pitchFamily="50" charset="-128"/>
                          <a:ea typeface="Meiryo UI" panose="020B0604030504040204" pitchFamily="50" charset="-128"/>
                        </a:rPr>
                        <a:t>－</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a:effectLst/>
                          <a:latin typeface="Meiryo UI" panose="020B0604030504040204" pitchFamily="50" charset="-128"/>
                          <a:ea typeface="Meiryo UI" panose="020B0604030504040204" pitchFamily="50" charset="-128"/>
                        </a:rPr>
                        <a:t>グリース混入</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tc>
                  <a:txBody>
                    <a:bodyPr/>
                    <a:lstStyle/>
                    <a:p>
                      <a:pPr algn="just">
                        <a:lnSpc>
                          <a:spcPts val="1600"/>
                        </a:lnSpc>
                        <a:spcAft>
                          <a:spcPts val="0"/>
                        </a:spcAft>
                      </a:pPr>
                      <a:r>
                        <a:rPr lang="ja-JP" sz="1200" kern="100" dirty="0">
                          <a:effectLst/>
                          <a:latin typeface="Meiryo UI" panose="020B0604030504040204" pitchFamily="50" charset="-128"/>
                          <a:ea typeface="Meiryo UI" panose="020B0604030504040204" pitchFamily="50" charset="-128"/>
                        </a:rPr>
                        <a:t>作動油を交換する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40" marR="6754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9493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トラック式走行体の動力伝達装置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テキスト１２４ページ</a:t>
            </a:r>
            <a:r>
              <a:rPr lang="en-US" altLang="ja-JP" sz="1200" dirty="0" smtClean="0">
                <a:solidFill>
                  <a:prstClr val="black"/>
                </a:solidFill>
              </a:rPr>
              <a:t>/</a:t>
            </a:r>
            <a:r>
              <a:rPr lang="ja-JP" altLang="en-US" sz="1200" dirty="0" smtClean="0">
                <a:solidFill>
                  <a:prstClr val="black"/>
                </a:solidFill>
              </a:rPr>
              <a:t>補助テキスト５７ページ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0642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トラック式</a:t>
            </a:r>
            <a:r>
              <a:rPr lang="ja-JP" altLang="en-US" sz="1400" b="1" u="sng" dirty="0">
                <a:solidFill>
                  <a:prstClr val="black"/>
                </a:solidFill>
                <a:latin typeface="Meiryo UI" panose="020B0604030504040204" pitchFamily="50" charset="-128"/>
                <a:ea typeface="Meiryo UI" panose="020B0604030504040204" pitchFamily="50" charset="-128"/>
              </a:rPr>
              <a:t>高所作業車</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トラックのシャーシの上部</a:t>
            </a:r>
            <a:r>
              <a:rPr lang="ja-JP" altLang="en-US" sz="1400" dirty="0">
                <a:solidFill>
                  <a:prstClr val="black"/>
                </a:solidFill>
                <a:latin typeface="Meiryo UI" panose="020B0604030504040204" pitchFamily="50" charset="-128"/>
                <a:ea typeface="Meiryo UI" panose="020B0604030504040204" pitchFamily="50" charset="-128"/>
              </a:rPr>
              <a:t>に</a:t>
            </a:r>
            <a:r>
              <a:rPr lang="ja-JP" altLang="en-US" sz="1400" b="1" u="sng" dirty="0">
                <a:solidFill>
                  <a:prstClr val="black"/>
                </a:solidFill>
                <a:latin typeface="Meiryo UI" panose="020B0604030504040204" pitchFamily="50" charset="-128"/>
                <a:ea typeface="Meiryo UI" panose="020B0604030504040204" pitchFamily="50" charset="-128"/>
              </a:rPr>
              <a:t>作業装置を搭載</a:t>
            </a:r>
            <a:r>
              <a:rPr lang="ja-JP" altLang="en-US" sz="1400" dirty="0">
                <a:solidFill>
                  <a:prstClr val="black"/>
                </a:solidFill>
                <a:latin typeface="Meiryo UI" panose="020B0604030504040204" pitchFamily="50" charset="-128"/>
                <a:ea typeface="Meiryo UI" panose="020B0604030504040204" pitchFamily="50" charset="-128"/>
              </a:rPr>
              <a:t>したものであることから、</a:t>
            </a:r>
            <a:r>
              <a:rPr lang="ja-JP" altLang="en-US" sz="1400" b="1" u="sng" dirty="0">
                <a:solidFill>
                  <a:prstClr val="black"/>
                </a:solidFill>
                <a:latin typeface="Meiryo UI" panose="020B0604030504040204" pitchFamily="50" charset="-128"/>
                <a:ea typeface="Meiryo UI" panose="020B0604030504040204" pitchFamily="50" charset="-128"/>
              </a:rPr>
              <a:t>走行装置</a:t>
            </a:r>
            <a:r>
              <a:rPr lang="ja-JP" altLang="en-US" sz="1400" dirty="0">
                <a:solidFill>
                  <a:prstClr val="black"/>
                </a:solidFill>
                <a:latin typeface="Meiryo UI" panose="020B0604030504040204" pitchFamily="50" charset="-128"/>
                <a:ea typeface="Meiryo UI" panose="020B0604030504040204" pitchFamily="50" charset="-128"/>
              </a:rPr>
              <a:t>及び</a:t>
            </a:r>
            <a:r>
              <a:rPr lang="ja-JP" altLang="en-US" sz="1400" b="1" u="sng" dirty="0">
                <a:solidFill>
                  <a:prstClr val="black"/>
                </a:solidFill>
                <a:latin typeface="Meiryo UI" panose="020B0604030504040204" pitchFamily="50" charset="-128"/>
                <a:ea typeface="Meiryo UI" panose="020B0604030504040204" pitchFamily="50" charset="-128"/>
              </a:rPr>
              <a:t>操作装置</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一般のトラックと同じ</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従って</a:t>
            </a:r>
            <a:r>
              <a:rPr lang="ja-JP" altLang="en-US" sz="1400" dirty="0">
                <a:solidFill>
                  <a:prstClr val="black"/>
                </a:solidFill>
                <a:latin typeface="Meiryo UI" panose="020B0604030504040204" pitchFamily="50" charset="-128"/>
                <a:ea typeface="Meiryo UI" panose="020B0604030504040204" pitchFamily="50" charset="-128"/>
              </a:rPr>
              <a:t>、トラック式高所作業車で</a:t>
            </a:r>
            <a:r>
              <a:rPr lang="ja-JP" altLang="en-US" sz="1400" b="1" u="sng" dirty="0">
                <a:solidFill>
                  <a:prstClr val="black"/>
                </a:solidFill>
                <a:latin typeface="Meiryo UI" panose="020B0604030504040204" pitchFamily="50" charset="-128"/>
                <a:ea typeface="Meiryo UI" panose="020B0604030504040204" pitchFamily="50" charset="-128"/>
              </a:rPr>
              <a:t>公道を走行する場合</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その自動車に応じた運転免許証が必要</a:t>
            </a:r>
            <a:r>
              <a:rPr lang="ja-JP" altLang="en-US" sz="1400" dirty="0">
                <a:solidFill>
                  <a:prstClr val="black"/>
                </a:solidFill>
                <a:latin typeface="Meiryo UI" panose="020B0604030504040204" pitchFamily="50" charset="-128"/>
                <a:ea typeface="Meiryo UI" panose="020B0604030504040204" pitchFamily="50" charset="-128"/>
              </a:rPr>
              <a:t>であるとともに</a:t>
            </a:r>
            <a:r>
              <a:rPr lang="ja-JP" altLang="en-US" sz="1400" b="1" u="sng" dirty="0">
                <a:solidFill>
                  <a:prstClr val="black"/>
                </a:solidFill>
                <a:latin typeface="Meiryo UI" panose="020B0604030504040204" pitchFamily="50" charset="-128"/>
                <a:ea typeface="Meiryo UI" panose="020B0604030504040204" pitchFamily="50" charset="-128"/>
              </a:rPr>
              <a:t>道路交通法を遵守</a:t>
            </a:r>
            <a:r>
              <a:rPr lang="ja-JP" altLang="en-US" sz="1400" dirty="0">
                <a:solidFill>
                  <a:prstClr val="black"/>
                </a:solidFill>
                <a:latin typeface="Meiryo UI" panose="020B0604030504040204" pitchFamily="50" charset="-128"/>
                <a:ea typeface="Meiryo UI" panose="020B0604030504040204" pitchFamily="50" charset="-128"/>
              </a:rPr>
              <a:t>することが必要である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トラック式</a:t>
            </a:r>
            <a:r>
              <a:rPr lang="ja-JP" altLang="en-US" sz="1400" dirty="0">
                <a:solidFill>
                  <a:prstClr val="black"/>
                </a:solidFill>
                <a:latin typeface="Meiryo UI" panose="020B0604030504040204" pitchFamily="50" charset="-128"/>
                <a:ea typeface="Meiryo UI" panose="020B0604030504040204" pitchFamily="50" charset="-128"/>
              </a:rPr>
              <a:t>高所作業車の動力伝達装置は</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一般的</a:t>
            </a:r>
            <a:r>
              <a:rPr lang="ja-JP" altLang="en-US" sz="1400" dirty="0">
                <a:solidFill>
                  <a:prstClr val="black"/>
                </a:solidFill>
                <a:latin typeface="Meiryo UI" panose="020B0604030504040204" pitchFamily="50" charset="-128"/>
                <a:ea typeface="Meiryo UI" panose="020B0604030504040204" pitchFamily="50" charset="-128"/>
              </a:rPr>
              <a:t>にフロントエンジン・リヤドライブ式で</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前部</a:t>
            </a:r>
            <a:r>
              <a:rPr lang="ja-JP" altLang="en-US" sz="1400" dirty="0">
                <a:solidFill>
                  <a:prstClr val="black"/>
                </a:solidFill>
                <a:latin typeface="Meiryo UI" panose="020B0604030504040204" pitchFamily="50" charset="-128"/>
                <a:ea typeface="Meiryo UI" panose="020B0604030504040204" pitchFamily="50" charset="-128"/>
              </a:rPr>
              <a:t>にあるエンジンにより後輪を駆動する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エンジン</a:t>
            </a:r>
            <a:r>
              <a:rPr lang="ja-JP" altLang="en-US" sz="1400" dirty="0">
                <a:solidFill>
                  <a:prstClr val="black"/>
                </a:solidFill>
                <a:latin typeface="Meiryo UI" panose="020B0604030504040204" pitchFamily="50" charset="-128"/>
                <a:ea typeface="Meiryo UI" panose="020B0604030504040204" pitchFamily="50" charset="-128"/>
              </a:rPr>
              <a:t>の動力は</a:t>
            </a:r>
            <a:r>
              <a:rPr lang="ja-JP" altLang="en-US" sz="1400" dirty="0" smtClean="0">
                <a:solidFill>
                  <a:prstClr val="black"/>
                </a:solidFill>
                <a:latin typeface="Meiryo UI" panose="020B0604030504040204" pitchFamily="50" charset="-128"/>
                <a:ea typeface="Meiryo UI" panose="020B0604030504040204" pitchFamily="50" charset="-128"/>
              </a:rPr>
              <a:t>、右図に</a:t>
            </a:r>
            <a:r>
              <a:rPr lang="ja-JP" altLang="en-US" sz="1400" dirty="0">
                <a:solidFill>
                  <a:prstClr val="black"/>
                </a:solidFill>
                <a:latin typeface="Meiryo UI" panose="020B0604030504040204" pitchFamily="50" charset="-128"/>
                <a:ea typeface="Meiryo UI" panose="020B0604030504040204" pitchFamily="50" charset="-128"/>
              </a:rPr>
              <a:t>示す順序で駆動輪</a:t>
            </a:r>
            <a:r>
              <a:rPr lang="ja-JP" altLang="en-US" sz="1400" dirty="0" smtClean="0">
                <a:solidFill>
                  <a:prstClr val="black"/>
                </a:solidFill>
                <a:latin typeface="Meiryo UI" panose="020B0604030504040204" pitchFamily="50" charset="-128"/>
                <a:ea typeface="Meiryo UI" panose="020B0604030504040204" pitchFamily="50" charset="-128"/>
              </a:rPr>
              <a:t>で</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ある</a:t>
            </a:r>
            <a:r>
              <a:rPr lang="ja-JP" altLang="en-US" sz="1400" dirty="0">
                <a:solidFill>
                  <a:prstClr val="black"/>
                </a:solidFill>
                <a:latin typeface="Meiryo UI" panose="020B0604030504040204" pitchFamily="50" charset="-128"/>
                <a:ea typeface="Meiryo UI" panose="020B0604030504040204" pitchFamily="50" charset="-128"/>
              </a:rPr>
              <a:t>後輪に伝えられる。</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981040" y="1884850"/>
            <a:ext cx="3534310" cy="1970134"/>
          </a:xfrm>
          <a:prstGeom prst="rect">
            <a:avLst/>
          </a:prstGeom>
          <a:noFill/>
          <a:ln>
            <a:solidFill>
              <a:schemeClr val="tx1"/>
            </a:solidFill>
          </a:ln>
        </p:spPr>
      </p:pic>
    </p:spTree>
    <p:extLst>
      <p:ext uri="{BB962C8B-B14F-4D97-AF65-F5344CB8AC3E}">
        <p14:creationId xmlns:p14="http://schemas.microsoft.com/office/powerpoint/2010/main" val="33500160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トラック式</a:t>
            </a:r>
            <a:r>
              <a:rPr lang="ja-JP" altLang="en-US" sz="2400" b="1" dirty="0">
                <a:latin typeface="Meiryo UI" panose="020B0604030504040204" pitchFamily="50" charset="-128"/>
                <a:ea typeface="Meiryo UI" panose="020B0604030504040204" pitchFamily="50" charset="-128"/>
              </a:rPr>
              <a:t>走行</a:t>
            </a:r>
            <a:r>
              <a:rPr lang="ja-JP" altLang="en-US" sz="2400" b="1" dirty="0" smtClean="0">
                <a:latin typeface="Meiryo UI" panose="020B0604030504040204" pitchFamily="50" charset="-128"/>
                <a:ea typeface="Meiryo UI" panose="020B0604030504040204" pitchFamily="50" charset="-128"/>
              </a:rPr>
              <a:t>体の</a:t>
            </a:r>
            <a:r>
              <a:rPr lang="ja-JP" altLang="en-US" sz="2400" b="1" dirty="0">
                <a:latin typeface="Meiryo UI" panose="020B0604030504040204" pitchFamily="50" charset="-128"/>
                <a:ea typeface="Meiryo UI" panose="020B0604030504040204" pitchFamily="50" charset="-128"/>
              </a:rPr>
              <a:t>制動</a:t>
            </a:r>
            <a:r>
              <a:rPr lang="ja-JP" altLang="en-US" sz="2400" b="1" dirty="0" smtClean="0">
                <a:latin typeface="Meiryo UI" panose="020B0604030504040204" pitchFamily="50" charset="-128"/>
                <a:ea typeface="Meiryo UI" panose="020B0604030504040204" pitchFamily="50" charset="-128"/>
              </a:rPr>
              <a:t>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69701" y="6400413"/>
            <a:ext cx="420096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テキスト１２９～１３０ページ</a:t>
            </a:r>
            <a:r>
              <a:rPr lang="en-US" altLang="ja-JP" sz="1200" dirty="0" smtClean="0">
                <a:solidFill>
                  <a:prstClr val="black"/>
                </a:solidFill>
              </a:rPr>
              <a:t>/</a:t>
            </a:r>
            <a:r>
              <a:rPr lang="ja-JP" altLang="en-US" sz="1200" dirty="0" smtClean="0">
                <a:solidFill>
                  <a:prstClr val="black"/>
                </a:solidFill>
              </a:rPr>
              <a:t>補助テキスト５８ページ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26679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ブレーキ</a:t>
            </a:r>
            <a:r>
              <a:rPr lang="ja-JP" altLang="en-US" sz="1400" dirty="0">
                <a:solidFill>
                  <a:prstClr val="black"/>
                </a:solidFill>
                <a:latin typeface="Meiryo UI" panose="020B0604030504040204" pitchFamily="50" charset="-128"/>
                <a:ea typeface="Meiryo UI" panose="020B0604030504040204" pitchFamily="50" charset="-128"/>
              </a:rPr>
              <a:t>には、走行中の自動車を</a:t>
            </a:r>
            <a:r>
              <a:rPr lang="ja-JP" altLang="en-US" sz="1400" b="1" u="sng" dirty="0">
                <a:solidFill>
                  <a:prstClr val="black"/>
                </a:solidFill>
                <a:latin typeface="Meiryo UI" panose="020B0604030504040204" pitchFamily="50" charset="-128"/>
                <a:ea typeface="Meiryo UI" panose="020B0604030504040204" pitchFamily="50" charset="-128"/>
              </a:rPr>
              <a:t>減速又は停止させるフットブレーキ</a:t>
            </a:r>
            <a:r>
              <a:rPr lang="ja-JP" altLang="en-US" sz="1400" dirty="0">
                <a:solidFill>
                  <a:prstClr val="black"/>
                </a:solidFill>
                <a:latin typeface="Meiryo UI" panose="020B0604030504040204" pitchFamily="50" charset="-128"/>
                <a:ea typeface="Meiryo UI" panose="020B0604030504040204" pitchFamily="50" charset="-128"/>
              </a:rPr>
              <a:t>と、</a:t>
            </a:r>
            <a:r>
              <a:rPr lang="ja-JP" altLang="en-US" sz="1400" b="1" u="sng" dirty="0">
                <a:solidFill>
                  <a:prstClr val="black"/>
                </a:solidFill>
                <a:latin typeface="Meiryo UI" panose="020B0604030504040204" pitchFamily="50" charset="-128"/>
                <a:ea typeface="Meiryo UI" panose="020B0604030504040204" pitchFamily="50" charset="-128"/>
              </a:rPr>
              <a:t>駐車するときなどに使用する駐車ブレーキ</a:t>
            </a:r>
            <a:r>
              <a:rPr lang="ja-JP" altLang="en-US" sz="1400" dirty="0">
                <a:solidFill>
                  <a:prstClr val="black"/>
                </a:solidFill>
                <a:latin typeface="Meiryo UI" panose="020B0604030504040204" pitchFamily="50" charset="-128"/>
                <a:ea typeface="Meiryo UI" panose="020B0604030504040204" pitchFamily="50" charset="-128"/>
              </a:rPr>
              <a:t>があり、その機構は、一般に摩擦式ブレーキが使用されている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①　駐車ブレーキの構造</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乗用車</a:t>
            </a:r>
            <a:r>
              <a:rPr lang="ja-JP" altLang="en-US" sz="1400" dirty="0">
                <a:solidFill>
                  <a:prstClr val="black"/>
                </a:solidFill>
                <a:latin typeface="Meiryo UI" panose="020B0604030504040204" pitchFamily="50" charset="-128"/>
                <a:ea typeface="Meiryo UI" panose="020B0604030504040204" pitchFamily="50" charset="-128"/>
              </a:rPr>
              <a:t>のサイドブレーキは、後輪を直接止める構造になっている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しかし</a:t>
            </a:r>
            <a:r>
              <a:rPr lang="ja-JP" altLang="en-US" sz="1400" dirty="0">
                <a:solidFill>
                  <a:prstClr val="black"/>
                </a:solidFill>
                <a:latin typeface="Meiryo UI" panose="020B0604030504040204" pitchFamily="50" charset="-128"/>
                <a:ea typeface="Meiryo UI" panose="020B0604030504040204" pitchFamily="50" charset="-128"/>
              </a:rPr>
              <a:t>トラックの場合はタイヤではなくデフ（ディファレンシャル）</a:t>
            </a:r>
            <a:r>
              <a:rPr lang="ja-JP" altLang="en-US" sz="1400" dirty="0" smtClean="0">
                <a:solidFill>
                  <a:prstClr val="black"/>
                </a:solidFill>
                <a:latin typeface="Meiryo UI" panose="020B0604030504040204" pitchFamily="50" charset="-128"/>
                <a:ea typeface="Meiryo UI" panose="020B0604030504040204" pitchFamily="50" charset="-128"/>
              </a:rPr>
              <a:t>を</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介した</a:t>
            </a:r>
            <a:r>
              <a:rPr lang="ja-JP" altLang="en-US" sz="1400" dirty="0">
                <a:solidFill>
                  <a:prstClr val="black"/>
                </a:solidFill>
                <a:latin typeface="Meiryo UI" panose="020B0604030504040204" pitchFamily="50" charset="-128"/>
                <a:ea typeface="Meiryo UI" panose="020B0604030504040204" pitchFamily="50" charset="-128"/>
              </a:rPr>
              <a:t>さらに先で、プロペラシャフトをサイドブレーキで止める構造</a:t>
            </a:r>
            <a:r>
              <a:rPr lang="ja-JP" altLang="en-US" sz="1400" dirty="0" smtClean="0">
                <a:solidFill>
                  <a:prstClr val="black"/>
                </a:solidFill>
                <a:latin typeface="Meiryo UI" panose="020B0604030504040204" pitchFamily="50" charset="-128"/>
                <a:ea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なって</a:t>
            </a:r>
            <a:r>
              <a:rPr lang="ja-JP" altLang="en-US" sz="1400" dirty="0">
                <a:solidFill>
                  <a:prstClr val="black"/>
                </a:solidFill>
                <a:latin typeface="Meiryo UI" panose="020B0604030504040204" pitchFamily="50" charset="-128"/>
                <a:ea typeface="Meiryo UI" panose="020B0604030504040204" pitchFamily="50" charset="-128"/>
              </a:rPr>
              <a:t>いる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dirty="0">
                <a:solidFill>
                  <a:prstClr val="black"/>
                </a:solidFill>
                <a:latin typeface="Meiryo UI" panose="020B0604030504040204" pitchFamily="50" charset="-128"/>
                <a:ea typeface="Meiryo UI" panose="020B0604030504040204" pitchFamily="50" charset="-128"/>
              </a:rPr>
              <a:t>②　取り扱い上の注意点</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構造上</a:t>
            </a:r>
            <a:r>
              <a:rPr lang="ja-JP" altLang="en-US" sz="1400" dirty="0">
                <a:solidFill>
                  <a:prstClr val="black"/>
                </a:solidFill>
                <a:latin typeface="Meiryo UI" panose="020B0604030504040204" pitchFamily="50" charset="-128"/>
                <a:ea typeface="Meiryo UI" panose="020B0604030504040204" pitchFamily="50" charset="-128"/>
              </a:rPr>
              <a:t>、サイドブレーキをかけていたとしても、</a:t>
            </a:r>
            <a:r>
              <a:rPr lang="ja-JP" altLang="en-US" sz="1400" b="1" u="sng" dirty="0">
                <a:solidFill>
                  <a:prstClr val="black"/>
                </a:solidFill>
                <a:latin typeface="Meiryo UI" panose="020B0604030504040204" pitchFamily="50" charset="-128"/>
                <a:ea typeface="Meiryo UI" panose="020B0604030504040204" pitchFamily="50" charset="-128"/>
              </a:rPr>
              <a:t>後輪のどちらかで</a:t>
            </a:r>
            <a:r>
              <a:rPr lang="ja-JP" altLang="en-US" sz="1400" b="1" u="sng" dirty="0" smtClean="0">
                <a:solidFill>
                  <a:prstClr val="black"/>
                </a:solidFill>
                <a:latin typeface="Meiryo UI" panose="020B0604030504040204" pitchFamily="50" charset="-128"/>
                <a:ea typeface="Meiryo UI" panose="020B0604030504040204" pitchFamily="50" charset="-128"/>
              </a:rPr>
              <a:t>も</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地面</a:t>
            </a:r>
            <a:r>
              <a:rPr lang="ja-JP" altLang="en-US" sz="1400" b="1" u="sng" dirty="0">
                <a:solidFill>
                  <a:prstClr val="black"/>
                </a:solidFill>
                <a:latin typeface="Meiryo UI" panose="020B0604030504040204" pitchFamily="50" charset="-128"/>
                <a:ea typeface="Meiryo UI" panose="020B0604030504040204" pitchFamily="50" charset="-128"/>
              </a:rPr>
              <a:t>から浮いてしまえば</a:t>
            </a:r>
            <a:r>
              <a:rPr lang="ja-JP" altLang="en-US" sz="1400" dirty="0">
                <a:solidFill>
                  <a:prstClr val="black"/>
                </a:solidFill>
                <a:latin typeface="Meiryo UI" panose="020B0604030504040204" pitchFamily="50" charset="-128"/>
                <a:ea typeface="Meiryo UI" panose="020B0604030504040204" pitchFamily="50" charset="-128"/>
              </a:rPr>
              <a:t>簡単に</a:t>
            </a:r>
            <a:r>
              <a:rPr lang="ja-JP" altLang="en-US" sz="1400" b="1" u="sng" dirty="0">
                <a:solidFill>
                  <a:prstClr val="black"/>
                </a:solidFill>
                <a:latin typeface="Meiryo UI" panose="020B0604030504040204" pitchFamily="50" charset="-128"/>
                <a:ea typeface="Meiryo UI" panose="020B0604030504040204" pitchFamily="50" charset="-128"/>
              </a:rPr>
              <a:t>後輪は回転</a:t>
            </a:r>
            <a:r>
              <a:rPr lang="ja-JP" altLang="en-US" sz="1400" dirty="0">
                <a:solidFill>
                  <a:prstClr val="black"/>
                </a:solidFill>
                <a:latin typeface="Meiryo UI" panose="020B0604030504040204" pitchFamily="50" charset="-128"/>
                <a:ea typeface="Meiryo UI" panose="020B0604030504040204" pitchFamily="50" charset="-128"/>
              </a:rPr>
              <a:t>してしまい</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駐車</a:t>
            </a:r>
            <a:r>
              <a:rPr lang="ja-JP" altLang="en-US" sz="1400" b="1" u="sng" dirty="0">
                <a:solidFill>
                  <a:prstClr val="black"/>
                </a:solidFill>
                <a:latin typeface="Meiryo UI" panose="020B0604030504040204" pitchFamily="50" charset="-128"/>
                <a:ea typeface="Meiryo UI" panose="020B0604030504040204" pitchFamily="50" charset="-128"/>
              </a:rPr>
              <a:t>ブレーキはきかなくなる</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808235" y="1467797"/>
            <a:ext cx="2707115" cy="2205430"/>
          </a:xfrm>
          <a:prstGeom prst="rect">
            <a:avLst/>
          </a:prstGeom>
          <a:ln>
            <a:solidFill>
              <a:schemeClr val="tx1"/>
            </a:solidFill>
          </a:ln>
        </p:spPr>
      </p:pic>
    </p:spTree>
    <p:extLst>
      <p:ext uri="{BB962C8B-B14F-4D97-AF65-F5344CB8AC3E}">
        <p14:creationId xmlns:p14="http://schemas.microsoft.com/office/powerpoint/2010/main" val="42497504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ホイール式走行体とクローラ式走行体の動力伝達装置</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48091" y="6400413"/>
            <a:ext cx="462257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テキスト１３１、１３５ページ</a:t>
            </a:r>
            <a:r>
              <a:rPr lang="en-US" altLang="ja-JP" sz="1200" dirty="0" smtClean="0">
                <a:solidFill>
                  <a:prstClr val="black"/>
                </a:solidFill>
              </a:rPr>
              <a:t>/</a:t>
            </a:r>
            <a:r>
              <a:rPr lang="ja-JP" altLang="en-US" sz="1200" dirty="0" smtClean="0">
                <a:solidFill>
                  <a:prstClr val="black"/>
                </a:solidFill>
              </a:rPr>
              <a:t>補助テキスト５９ページ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63</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9910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①　ホイール式走行体の動力伝達装置</a:t>
            </a:r>
            <a:endParaRPr lang="en-US" altLang="ja-JP" sz="14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ホイール式</a:t>
            </a:r>
            <a:r>
              <a:rPr lang="ja-JP" altLang="en-US" sz="1400" dirty="0">
                <a:solidFill>
                  <a:prstClr val="black"/>
                </a:solidFill>
                <a:latin typeface="Meiryo UI" panose="020B0604030504040204" pitchFamily="50" charset="-128"/>
                <a:ea typeface="Meiryo UI" panose="020B0604030504040204" pitchFamily="50" charset="-128"/>
              </a:rPr>
              <a:t>高所作業車の下部走行体は、</a:t>
            </a:r>
            <a:r>
              <a:rPr lang="ja-JP" altLang="en-US" sz="1400" b="1" u="sng" dirty="0">
                <a:solidFill>
                  <a:prstClr val="black"/>
                </a:solidFill>
                <a:latin typeface="Meiryo UI" panose="020B0604030504040204" pitchFamily="50" charset="-128"/>
                <a:ea typeface="Meiryo UI" panose="020B0604030504040204" pitchFamily="50" charset="-128"/>
              </a:rPr>
              <a:t>エンジン</a:t>
            </a:r>
            <a:r>
              <a:rPr lang="ja-JP" altLang="en-US" sz="1400" b="1" u="sng" dirty="0" smtClean="0">
                <a:solidFill>
                  <a:prstClr val="black"/>
                </a:solidFill>
                <a:latin typeface="Meiryo UI" panose="020B0604030504040204" pitchFamily="50" charset="-128"/>
                <a:ea typeface="Meiryo UI" panose="020B0604030504040204" pitchFamily="50" charset="-128"/>
              </a:rPr>
              <a:t>で発生</a:t>
            </a:r>
            <a:r>
              <a:rPr lang="ja-JP" altLang="en-US" sz="1400" b="1" u="sng" dirty="0">
                <a:solidFill>
                  <a:prstClr val="black"/>
                </a:solidFill>
                <a:latin typeface="Meiryo UI" panose="020B0604030504040204" pitchFamily="50" charset="-128"/>
                <a:ea typeface="Meiryo UI" panose="020B0604030504040204" pitchFamily="50" charset="-128"/>
              </a:rPr>
              <a:t>した機械エネルギー</a:t>
            </a:r>
            <a:r>
              <a:rPr lang="ja-JP" altLang="en-US" sz="1400" dirty="0">
                <a:solidFill>
                  <a:prstClr val="black"/>
                </a:solidFill>
                <a:latin typeface="Meiryo UI" panose="020B0604030504040204" pitchFamily="50" charset="-128"/>
                <a:ea typeface="Meiryo UI" panose="020B0604030504040204" pitchFamily="50" charset="-128"/>
              </a:rPr>
              <a:t>を</a:t>
            </a:r>
            <a:r>
              <a:rPr lang="ja-JP" altLang="en-US" sz="1400" b="1" u="sng" dirty="0">
                <a:solidFill>
                  <a:prstClr val="black"/>
                </a:solidFill>
                <a:latin typeface="Meiryo UI" panose="020B0604030504040204" pitchFamily="50" charset="-128"/>
                <a:ea typeface="Meiryo UI" panose="020B0604030504040204" pitchFamily="50" charset="-128"/>
              </a:rPr>
              <a:t>油圧ポンプ</a:t>
            </a:r>
            <a:r>
              <a:rPr lang="ja-JP" altLang="en-US" sz="1400" dirty="0">
                <a:solidFill>
                  <a:prstClr val="black"/>
                </a:solidFill>
                <a:latin typeface="Meiryo UI" panose="020B0604030504040204" pitchFamily="50" charset="-128"/>
                <a:ea typeface="Meiryo UI" panose="020B0604030504040204" pitchFamily="50" charset="-128"/>
              </a:rPr>
              <a:t>で</a:t>
            </a:r>
            <a:r>
              <a:rPr lang="ja-JP" altLang="en-US" sz="1400" b="1" u="sng" dirty="0">
                <a:solidFill>
                  <a:prstClr val="black"/>
                </a:solidFill>
                <a:latin typeface="Meiryo UI" panose="020B0604030504040204" pitchFamily="50" charset="-128"/>
                <a:ea typeface="Meiryo UI" panose="020B0604030504040204" pitchFamily="50" charset="-128"/>
              </a:rPr>
              <a:t>流体エネルギー（油圧）</a:t>
            </a:r>
            <a:r>
              <a:rPr lang="ja-JP" altLang="en-US" sz="1400" dirty="0" smtClean="0">
                <a:solidFill>
                  <a:prstClr val="black"/>
                </a:solidFill>
                <a:latin typeface="Meiryo UI" panose="020B0604030504040204" pitchFamily="50" charset="-128"/>
                <a:ea typeface="Meiryo UI" panose="020B0604030504040204" pitchFamily="50" charset="-128"/>
              </a:rPr>
              <a:t>に</a:t>
            </a:r>
            <a:r>
              <a:rPr lang="ja-JP" altLang="en-US" sz="1400" b="1" u="sng" dirty="0" smtClean="0">
                <a:solidFill>
                  <a:prstClr val="black"/>
                </a:solidFill>
                <a:latin typeface="Meiryo UI" panose="020B0604030504040204" pitchFamily="50" charset="-128"/>
                <a:ea typeface="Meiryo UI" panose="020B0604030504040204" pitchFamily="50" charset="-128"/>
              </a:rPr>
              <a:t>変換</a:t>
            </a:r>
            <a:r>
              <a:rPr lang="ja-JP" altLang="en-US" sz="1400" b="1" u="sng" dirty="0">
                <a:solidFill>
                  <a:prstClr val="black"/>
                </a:solidFill>
                <a:latin typeface="Meiryo UI" panose="020B0604030504040204" pitchFamily="50" charset="-128"/>
                <a:ea typeface="Meiryo UI" panose="020B0604030504040204" pitchFamily="50" charset="-128"/>
              </a:rPr>
              <a:t>して伝え</a:t>
            </a:r>
            <a:r>
              <a:rPr lang="ja-JP" altLang="en-US" sz="1400" dirty="0">
                <a:solidFill>
                  <a:prstClr val="black"/>
                </a:solidFill>
                <a:latin typeface="Meiryo UI" panose="020B0604030504040204" pitchFamily="50" charset="-128"/>
                <a:ea typeface="Meiryo UI" panose="020B0604030504040204" pitchFamily="50" charset="-128"/>
              </a:rPr>
              <a:t>、その</a:t>
            </a:r>
            <a:r>
              <a:rPr lang="ja-JP" altLang="en-US" sz="1400" b="1" u="sng" dirty="0">
                <a:solidFill>
                  <a:prstClr val="black"/>
                </a:solidFill>
                <a:latin typeface="Meiryo UI" panose="020B0604030504040204" pitchFamily="50" charset="-128"/>
                <a:ea typeface="Meiryo UI" panose="020B0604030504040204" pitchFamily="50" charset="-128"/>
              </a:rPr>
              <a:t>油圧</a:t>
            </a:r>
            <a:r>
              <a:rPr lang="ja-JP" altLang="en-US" sz="1400" dirty="0">
                <a:solidFill>
                  <a:prstClr val="black"/>
                </a:solidFill>
                <a:latin typeface="Meiryo UI" panose="020B0604030504040204" pitchFamily="50" charset="-128"/>
                <a:ea typeface="Meiryo UI" panose="020B0604030504040204" pitchFamily="50" charset="-128"/>
              </a:rPr>
              <a:t>で</a:t>
            </a:r>
            <a:r>
              <a:rPr lang="ja-JP" altLang="en-US" sz="1400" b="1" u="sng" dirty="0">
                <a:solidFill>
                  <a:prstClr val="black"/>
                </a:solidFill>
                <a:latin typeface="Meiryo UI" panose="020B0604030504040204" pitchFamily="50" charset="-128"/>
                <a:ea typeface="Meiryo UI" panose="020B0604030504040204" pitchFamily="50" charset="-128"/>
              </a:rPr>
              <a:t>走行用油圧モータを回転させる</a:t>
            </a:r>
            <a:r>
              <a:rPr lang="ja-JP" altLang="en-US" sz="1400" dirty="0">
                <a:solidFill>
                  <a:prstClr val="black"/>
                </a:solidFill>
                <a:latin typeface="Meiryo UI" panose="020B0604030504040204" pitchFamily="50" charset="-128"/>
                <a:ea typeface="Meiryo UI" panose="020B0604030504040204" pitchFamily="50" charset="-128"/>
              </a:rPr>
              <a:t>こと</a:t>
            </a:r>
            <a:r>
              <a:rPr lang="ja-JP" altLang="en-US" sz="1400" dirty="0" smtClean="0">
                <a:solidFill>
                  <a:prstClr val="black"/>
                </a:solidFill>
                <a:latin typeface="Meiryo UI" panose="020B0604030504040204" pitchFamily="50" charset="-128"/>
                <a:ea typeface="Meiryo UI" panose="020B0604030504040204" pitchFamily="50" charset="-128"/>
              </a:rPr>
              <a:t>により</a:t>
            </a:r>
            <a:r>
              <a:rPr lang="ja-JP" altLang="en-US" sz="1400" dirty="0">
                <a:solidFill>
                  <a:prstClr val="black"/>
                </a:solidFill>
                <a:latin typeface="Meiryo UI" panose="020B0604030504040204" pitchFamily="50" charset="-128"/>
                <a:ea typeface="Meiryo UI" panose="020B0604030504040204" pitchFamily="50" charset="-128"/>
              </a:rPr>
              <a:t>走行する構造である。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ホイール式</a:t>
            </a:r>
            <a:r>
              <a:rPr lang="ja-JP" altLang="en-US" sz="1400" dirty="0">
                <a:solidFill>
                  <a:prstClr val="black"/>
                </a:solidFill>
                <a:latin typeface="Meiryo UI" panose="020B0604030504040204" pitchFamily="50" charset="-128"/>
                <a:ea typeface="Meiryo UI" panose="020B0604030504040204" pitchFamily="50" charset="-128"/>
              </a:rPr>
              <a:t>走行体の動力伝達装置の構成は</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右図に</a:t>
            </a:r>
            <a:r>
              <a:rPr lang="ja-JP" altLang="en-US" sz="1400" dirty="0">
                <a:solidFill>
                  <a:prstClr val="black"/>
                </a:solidFill>
                <a:latin typeface="Meiryo UI" panose="020B0604030504040204" pitchFamily="50" charset="-128"/>
                <a:ea typeface="Meiryo UI" panose="020B0604030504040204" pitchFamily="50" charset="-128"/>
              </a:rPr>
              <a:t>示すとおりで</a:t>
            </a:r>
            <a:r>
              <a:rPr lang="ja-JP" altLang="en-US" sz="1400" dirty="0" smtClean="0">
                <a:solidFill>
                  <a:prstClr val="black"/>
                </a:solidFill>
                <a:latin typeface="Meiryo UI" panose="020B0604030504040204" pitchFamily="50" charset="-128"/>
                <a:ea typeface="Meiryo UI" panose="020B0604030504040204" pitchFamily="50" charset="-128"/>
              </a:rPr>
              <a:t>ある。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②　クローラ式走行体の動力伝達装置</a:t>
            </a:r>
            <a:endParaRPr lang="en-US" altLang="ja-JP"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クローラ式</a:t>
            </a:r>
            <a:r>
              <a:rPr lang="ja-JP" altLang="en-US" sz="1400" dirty="0">
                <a:solidFill>
                  <a:prstClr val="black"/>
                </a:solidFill>
                <a:latin typeface="Meiryo UI" panose="020B0604030504040204" pitchFamily="50" charset="-128"/>
                <a:ea typeface="Meiryo UI" panose="020B0604030504040204" pitchFamily="50" charset="-128"/>
              </a:rPr>
              <a:t>高所作業車の動力伝達装置は</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基本的</a:t>
            </a:r>
            <a:r>
              <a:rPr lang="ja-JP" altLang="en-US" sz="1400" dirty="0">
                <a:solidFill>
                  <a:prstClr val="black"/>
                </a:solidFill>
                <a:latin typeface="Meiryo UI" panose="020B0604030504040204" pitchFamily="50" charset="-128"/>
                <a:ea typeface="Meiryo UI" panose="020B0604030504040204" pitchFamily="50" charset="-128"/>
              </a:rPr>
              <a:t>にホイール式高所作業車と同じであるが</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ホイール式</a:t>
            </a:r>
            <a:r>
              <a:rPr lang="ja-JP" altLang="en-US" sz="1400" dirty="0">
                <a:solidFill>
                  <a:prstClr val="black"/>
                </a:solidFill>
                <a:latin typeface="Meiryo UI" panose="020B0604030504040204" pitchFamily="50" charset="-128"/>
                <a:ea typeface="Meiryo UI" panose="020B0604030504040204" pitchFamily="50" charset="-128"/>
              </a:rPr>
              <a:t>と異なる点は、左右の走行装置</a:t>
            </a:r>
            <a:r>
              <a:rPr lang="ja-JP" altLang="en-US" sz="1400" dirty="0" smtClean="0">
                <a:solidFill>
                  <a:prstClr val="black"/>
                </a:solidFill>
                <a:latin typeface="Meiryo UI" panose="020B0604030504040204" pitchFamily="50" charset="-128"/>
                <a:ea typeface="Meiryo UI" panose="020B0604030504040204" pitchFamily="50" charset="-128"/>
              </a:rPr>
              <a:t>が</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独立</a:t>
            </a:r>
            <a:r>
              <a:rPr lang="ja-JP" altLang="en-US" sz="1400" dirty="0">
                <a:solidFill>
                  <a:prstClr val="black"/>
                </a:solidFill>
                <a:latin typeface="Meiryo UI" panose="020B0604030504040204" pitchFamily="50" charset="-128"/>
                <a:ea typeface="Meiryo UI" panose="020B0604030504040204" pitchFamily="50" charset="-128"/>
              </a:rPr>
              <a:t>して駆動して走行できる構造となっている。</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507322" y="1730500"/>
            <a:ext cx="4008028" cy="2113265"/>
          </a:xfrm>
          <a:prstGeom prst="rect">
            <a:avLst/>
          </a:prstGeom>
          <a:noFill/>
          <a:ln>
            <a:solidFill>
              <a:schemeClr val="tx1"/>
            </a:solidFill>
          </a:ln>
        </p:spPr>
      </p:pic>
    </p:spTree>
    <p:extLst>
      <p:ext uri="{BB962C8B-B14F-4D97-AF65-F5344CB8AC3E}">
        <p14:creationId xmlns:p14="http://schemas.microsoft.com/office/powerpoint/2010/main" val="3474107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fontScale="90000"/>
          </a:bodyPr>
          <a:lstStyle/>
          <a:p>
            <a:r>
              <a:rPr kumimoji="1" lang="ja-JP" altLang="en-US" sz="3200" dirty="0" smtClean="0">
                <a:latin typeface="+mn-ea"/>
                <a:ea typeface="+mn-ea"/>
              </a:rPr>
              <a:t>第</a:t>
            </a:r>
            <a:r>
              <a:rPr lang="en-US" altLang="ja-JP" sz="3200" dirty="0">
                <a:latin typeface="+mn-ea"/>
                <a:ea typeface="+mn-ea"/>
              </a:rPr>
              <a:t>4</a:t>
            </a:r>
            <a:r>
              <a:rPr kumimoji="1" lang="ja-JP" altLang="en-US" sz="3200" dirty="0" smtClean="0">
                <a:latin typeface="+mn-ea"/>
                <a:ea typeface="+mn-ea"/>
              </a:rPr>
              <a:t>章　運転に必要な力学・感電等に関する知識</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7983920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力</a:t>
            </a:r>
            <a:r>
              <a:rPr lang="ja-JP" altLang="en-US" sz="2400" b="1" dirty="0" smtClean="0">
                <a:latin typeface="Meiryo UI" panose="020B0604030504040204" pitchFamily="50" charset="-128"/>
                <a:ea typeface="Meiryo UI" panose="020B0604030504040204" pitchFamily="50" charset="-128"/>
              </a:rPr>
              <a:t>の三要素</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テキスト１４２ページ</a:t>
            </a:r>
            <a:r>
              <a:rPr lang="en-US" altLang="ja-JP" sz="1200" dirty="0" smtClean="0">
                <a:solidFill>
                  <a:prstClr val="black"/>
                </a:solidFill>
              </a:rPr>
              <a:t>/</a:t>
            </a:r>
            <a:r>
              <a:rPr lang="ja-JP" altLang="en-US" sz="1200" dirty="0" smtClean="0">
                <a:solidFill>
                  <a:prstClr val="black"/>
                </a:solidFill>
              </a:rPr>
              <a:t>補助テキスト６０ページ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右図は</a:t>
            </a:r>
            <a:r>
              <a:rPr lang="ja-JP" altLang="en-US" sz="1400" dirty="0">
                <a:solidFill>
                  <a:prstClr val="black"/>
                </a:solidFill>
                <a:latin typeface="Meiryo UI" panose="020B0604030504040204" pitchFamily="50" charset="-128"/>
                <a:ea typeface="Meiryo UI" panose="020B0604030504040204" pitchFamily="50" charset="-128"/>
              </a:rPr>
              <a:t>、人間が物体を押しているときの力の状態</a:t>
            </a:r>
            <a:r>
              <a:rPr lang="ja-JP" altLang="en-US" sz="1400" dirty="0" smtClean="0">
                <a:solidFill>
                  <a:prstClr val="black"/>
                </a:solidFill>
                <a:latin typeface="Meiryo UI" panose="020B0604030504040204" pitchFamily="50" charset="-128"/>
                <a:ea typeface="Meiryo UI" panose="020B0604030504040204" pitchFamily="50" charset="-128"/>
              </a:rPr>
              <a:t>を示した</a:t>
            </a:r>
            <a:r>
              <a:rPr lang="ja-JP" altLang="en-US" sz="1400" dirty="0">
                <a:solidFill>
                  <a:prstClr val="black"/>
                </a:solidFill>
                <a:latin typeface="Meiryo UI" panose="020B0604030504040204" pitchFamily="50" charset="-128"/>
                <a:ea typeface="Meiryo UI" panose="020B0604030504040204" pitchFamily="50" charset="-128"/>
              </a:rPr>
              <a:t>ものであるが</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この</a:t>
            </a:r>
            <a:r>
              <a:rPr lang="ja-JP" altLang="en-US" sz="1400" dirty="0">
                <a:solidFill>
                  <a:prstClr val="black"/>
                </a:solidFill>
                <a:latin typeface="Meiryo UI" panose="020B0604030504040204" pitchFamily="50" charset="-128"/>
                <a:ea typeface="Meiryo UI" panose="020B0604030504040204" pitchFamily="50" charset="-128"/>
              </a:rPr>
              <a:t>よう</a:t>
            </a:r>
            <a:r>
              <a:rPr lang="ja-JP" altLang="en-US" sz="1400" dirty="0" smtClean="0">
                <a:solidFill>
                  <a:prstClr val="black"/>
                </a:solidFill>
                <a:latin typeface="Meiryo UI" panose="020B0604030504040204" pitchFamily="50" charset="-128"/>
                <a:ea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力の作用する場所”（作用点）</a:t>
            </a:r>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力を作用させる方向”（方向）</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200"/>
              </a:spcAft>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力の大きさ”（大きさ</a:t>
            </a:r>
            <a:r>
              <a:rPr lang="ja-JP" altLang="en-US" sz="1400" b="1" u="sng" dirty="0" smtClean="0">
                <a:solidFill>
                  <a:prstClr val="black"/>
                </a:solidFill>
                <a:latin typeface="Meiryo UI" panose="020B0604030504040204" pitchFamily="50" charset="-128"/>
                <a:ea typeface="Meiryo UI" panose="020B0604030504040204" pitchFamily="50" charset="-128"/>
              </a:rPr>
              <a:t>）</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rPr>
              <a:t>直線で表すことができる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力</a:t>
            </a:r>
            <a:r>
              <a:rPr lang="ja-JP" altLang="en-US" sz="1400" dirty="0">
                <a:solidFill>
                  <a:prstClr val="black"/>
                </a:solidFill>
                <a:latin typeface="Meiryo UI" panose="020B0604030504040204" pitchFamily="50" charset="-128"/>
                <a:ea typeface="Meiryo UI" panose="020B0604030504040204" pitchFamily="50" charset="-128"/>
              </a:rPr>
              <a:t>は必ずこの</a:t>
            </a:r>
            <a:r>
              <a:rPr lang="ja-JP" altLang="en-US" sz="1400" b="1" u="sng" dirty="0">
                <a:solidFill>
                  <a:prstClr val="black"/>
                </a:solidFill>
                <a:latin typeface="Meiryo UI" panose="020B0604030504040204" pitchFamily="50" charset="-128"/>
                <a:ea typeface="Meiryo UI" panose="020B0604030504040204" pitchFamily="50" charset="-128"/>
              </a:rPr>
              <a:t>三つの要素</a:t>
            </a:r>
            <a:r>
              <a:rPr lang="ja-JP" altLang="en-US" sz="1400" dirty="0">
                <a:solidFill>
                  <a:prstClr val="black"/>
                </a:solidFill>
                <a:latin typeface="Meiryo UI" panose="020B0604030504040204" pitchFamily="50" charset="-128"/>
                <a:ea typeface="Meiryo UI" panose="020B0604030504040204" pitchFamily="50" charset="-128"/>
              </a:rPr>
              <a:t>を持っており</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これ</a:t>
            </a:r>
            <a:r>
              <a:rPr lang="ja-JP" altLang="en-US" sz="1400" dirty="0">
                <a:solidFill>
                  <a:prstClr val="black"/>
                </a:solidFill>
                <a:latin typeface="Meiryo UI" panose="020B0604030504040204" pitchFamily="50" charset="-128"/>
                <a:ea typeface="Meiryo UI" panose="020B0604030504040204" pitchFamily="50" charset="-128"/>
              </a:rPr>
              <a:t>を</a:t>
            </a:r>
            <a:r>
              <a:rPr lang="ja-JP" altLang="en-US" sz="1400" b="1" u="sng" dirty="0">
                <a:solidFill>
                  <a:prstClr val="black"/>
                </a:solidFill>
                <a:latin typeface="Meiryo UI" panose="020B0604030504040204" pitchFamily="50" charset="-128"/>
                <a:ea typeface="Meiryo UI" panose="020B0604030504040204" pitchFamily="50" charset="-128"/>
              </a:rPr>
              <a:t>「力の三要素」</a:t>
            </a:r>
            <a:r>
              <a:rPr lang="ja-JP" altLang="en-US" sz="1400" dirty="0">
                <a:solidFill>
                  <a:prstClr val="black"/>
                </a:solidFill>
                <a:latin typeface="Meiryo UI" panose="020B0604030504040204" pitchFamily="50" charset="-128"/>
                <a:ea typeface="Meiryo UI" panose="020B0604030504040204" pitchFamily="50" charset="-128"/>
              </a:rPr>
              <a:t>という。</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097639" y="1381537"/>
            <a:ext cx="2885566" cy="2226783"/>
          </a:xfrm>
          <a:prstGeom prst="rect">
            <a:avLst/>
          </a:prstGeom>
          <a:noFill/>
          <a:ln>
            <a:solidFill>
              <a:schemeClr val="tx1"/>
            </a:solidFill>
          </a:ln>
        </p:spPr>
      </p:pic>
    </p:spTree>
    <p:extLst>
      <p:ext uri="{BB962C8B-B14F-4D97-AF65-F5344CB8AC3E}">
        <p14:creationId xmlns:p14="http://schemas.microsoft.com/office/powerpoint/2010/main" val="8564846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力の合成と分解</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65959" y="6400413"/>
            <a:ext cx="4704703"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テキスト１４３、１４５ページ</a:t>
            </a:r>
            <a:r>
              <a:rPr lang="en-US" altLang="ja-JP" sz="1200" dirty="0" smtClean="0">
                <a:solidFill>
                  <a:prstClr val="black"/>
                </a:solidFill>
              </a:rPr>
              <a:t>/</a:t>
            </a:r>
            <a:r>
              <a:rPr lang="ja-JP" altLang="en-US" sz="1200" dirty="0" smtClean="0">
                <a:solidFill>
                  <a:prstClr val="black"/>
                </a:solidFill>
              </a:rPr>
              <a:t>補助テキスト６１～６２ページ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41956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①　力の合成</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en-US" altLang="ja-JP" sz="1200" b="1" u="sng" dirty="0" smtClean="0">
                <a:solidFill>
                  <a:prstClr val="black"/>
                </a:solidFill>
                <a:latin typeface="Meiryo UI" panose="020B0604030504040204" pitchFamily="50" charset="-128"/>
                <a:ea typeface="Meiryo UI" panose="020B0604030504040204" pitchFamily="50" charset="-128"/>
              </a:rPr>
              <a:t>(</a:t>
            </a:r>
            <a:r>
              <a:rPr lang="en-US" altLang="ja-JP" sz="1200" b="1" u="sng" dirty="0">
                <a:solidFill>
                  <a:prstClr val="black"/>
                </a:solidFill>
                <a:latin typeface="Meiryo UI" panose="020B0604030504040204" pitchFamily="50" charset="-128"/>
                <a:ea typeface="Meiryo UI" panose="020B0604030504040204" pitchFamily="50" charset="-128"/>
              </a:rPr>
              <a:t>a)</a:t>
            </a:r>
            <a:r>
              <a:rPr lang="ja-JP" altLang="en-US" sz="1200" b="1" u="sng" dirty="0">
                <a:solidFill>
                  <a:prstClr val="black"/>
                </a:solidFill>
                <a:latin typeface="Meiryo UI" panose="020B0604030504040204" pitchFamily="50" charset="-128"/>
                <a:ea typeface="Meiryo UI" panose="020B0604030504040204" pitchFamily="50" charset="-128"/>
              </a:rPr>
              <a:t>　直線上の力の</a:t>
            </a:r>
            <a:r>
              <a:rPr lang="ja-JP" altLang="en-US" sz="1200" b="1" u="sng" dirty="0" smtClean="0">
                <a:solidFill>
                  <a:prstClr val="black"/>
                </a:solidFill>
                <a:latin typeface="Meiryo UI" panose="020B0604030504040204" pitchFamily="50" charset="-128"/>
                <a:ea typeface="Meiryo UI" panose="020B0604030504040204" pitchFamily="50" charset="-128"/>
              </a:rPr>
              <a:t>合成</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二つ</a:t>
            </a:r>
            <a:r>
              <a:rPr lang="ja-JP" altLang="en-US" sz="1200" dirty="0">
                <a:solidFill>
                  <a:prstClr val="black"/>
                </a:solidFill>
                <a:latin typeface="Meiryo UI" panose="020B0604030504040204" pitchFamily="50" charset="-128"/>
                <a:ea typeface="Meiryo UI" panose="020B0604030504040204" pitchFamily="50" charset="-128"/>
              </a:rPr>
              <a:t>の力</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Ｆ１、Ｆ２</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が直線上で作用している場合の</a:t>
            </a:r>
            <a:r>
              <a:rPr lang="ja-JP" altLang="en-US" sz="1200" b="1" u="sng" dirty="0">
                <a:solidFill>
                  <a:prstClr val="black"/>
                </a:solidFill>
                <a:latin typeface="Meiryo UI" panose="020B0604030504040204" pitchFamily="50" charset="-128"/>
                <a:ea typeface="Meiryo UI" panose="020B0604030504040204" pitchFamily="50" charset="-128"/>
              </a:rPr>
              <a:t>合力</a:t>
            </a:r>
            <a:r>
              <a:rPr lang="en-US" altLang="ja-JP" sz="1200" b="1" u="sng" dirty="0">
                <a:solidFill>
                  <a:prstClr val="black"/>
                </a:solidFill>
                <a:latin typeface="Meiryo UI" panose="020B0604030504040204" pitchFamily="50" charset="-128"/>
                <a:ea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rPr>
              <a:t>Ｒ</a:t>
            </a:r>
            <a:r>
              <a:rPr lang="en-US" altLang="ja-JP" sz="1200" b="1" u="sng"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は</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図</a:t>
            </a:r>
            <a:r>
              <a:rPr lang="en-US" altLang="ja-JP" sz="1200" dirty="0">
                <a:solidFill>
                  <a:prstClr val="black"/>
                </a:solidFill>
                <a:latin typeface="Meiryo UI" panose="020B0604030504040204" pitchFamily="50" charset="-128"/>
                <a:ea typeface="Meiryo UI" panose="020B0604030504040204" pitchFamily="50" charset="-128"/>
              </a:rPr>
              <a:t>4-7</a:t>
            </a:r>
            <a:r>
              <a:rPr lang="ja-JP" altLang="en-US" sz="1200" dirty="0">
                <a:solidFill>
                  <a:prstClr val="black"/>
                </a:solidFill>
                <a:latin typeface="Meiryo UI" panose="020B0604030504040204" pitchFamily="50" charset="-128"/>
                <a:ea typeface="Meiryo UI" panose="020B0604030504040204" pitchFamily="50" charset="-128"/>
              </a:rPr>
              <a:t>に示すように、それらの力が同じ方向であるときはその和で</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また</a:t>
            </a:r>
            <a:r>
              <a:rPr lang="ja-JP" altLang="en-US" sz="1200" dirty="0">
                <a:solidFill>
                  <a:prstClr val="black"/>
                </a:solidFill>
                <a:latin typeface="Meiryo UI" panose="020B0604030504040204" pitchFamily="50" charset="-128"/>
                <a:ea typeface="Meiryo UI" panose="020B0604030504040204" pitchFamily="50" charset="-128"/>
              </a:rPr>
              <a:t>、反対方向であるときはその差で求めることができる</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en-US" altLang="ja-JP" sz="1200" b="1" u="sng" dirty="0">
                <a:solidFill>
                  <a:prstClr val="black"/>
                </a:solidFill>
                <a:latin typeface="Meiryo UI" panose="020B0604030504040204" pitchFamily="50" charset="-128"/>
                <a:ea typeface="Meiryo UI" panose="020B0604030504040204" pitchFamily="50" charset="-128"/>
              </a:rPr>
              <a:t>(b)</a:t>
            </a:r>
            <a:r>
              <a:rPr lang="ja-JP" altLang="en-US" sz="1200" b="1" u="sng" dirty="0">
                <a:solidFill>
                  <a:prstClr val="black"/>
                </a:solidFill>
                <a:latin typeface="Meiryo UI" panose="020B0604030504040204" pitchFamily="50" charset="-128"/>
                <a:ea typeface="Meiryo UI" panose="020B0604030504040204" pitchFamily="50" charset="-128"/>
              </a:rPr>
              <a:t>　方向も大きさも異なる</a:t>
            </a:r>
            <a:r>
              <a:rPr lang="ja-JP" altLang="en-US" sz="1200" b="1" u="sng" dirty="0" smtClean="0">
                <a:solidFill>
                  <a:prstClr val="black"/>
                </a:solidFill>
                <a:latin typeface="Meiryo UI" panose="020B0604030504040204" pitchFamily="50" charset="-128"/>
                <a:ea typeface="Meiryo UI" panose="020B0604030504040204" pitchFamily="50" charset="-128"/>
              </a:rPr>
              <a:t>場合</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図</a:t>
            </a:r>
            <a:r>
              <a:rPr lang="en-US" altLang="ja-JP" sz="1200" dirty="0">
                <a:solidFill>
                  <a:prstClr val="black"/>
                </a:solidFill>
                <a:latin typeface="Meiryo UI" panose="020B0604030504040204" pitchFamily="50" charset="-128"/>
                <a:ea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rPr>
              <a:t>に示すように力の向きの異なる二つの力Ｆ１とＦ２</a:t>
            </a:r>
            <a:r>
              <a:rPr lang="ja-JP" altLang="en-US" sz="1200" dirty="0" smtClean="0">
                <a:solidFill>
                  <a:prstClr val="black"/>
                </a:solidFill>
                <a:latin typeface="Meiryo UI" panose="020B0604030504040204" pitchFamily="50" charset="-128"/>
                <a:ea typeface="Meiryo UI" panose="020B0604030504040204" pitchFamily="50" charset="-128"/>
              </a:rPr>
              <a:t>が</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Ｏ点</a:t>
            </a:r>
            <a:r>
              <a:rPr lang="ja-JP" altLang="en-US" sz="1200" dirty="0">
                <a:solidFill>
                  <a:prstClr val="black"/>
                </a:solidFill>
                <a:latin typeface="Meiryo UI" panose="020B0604030504040204" pitchFamily="50" charset="-128"/>
                <a:ea typeface="Meiryo UI" panose="020B0604030504040204" pitchFamily="50" charset="-128"/>
              </a:rPr>
              <a:t>に作用するときの</a:t>
            </a:r>
            <a:r>
              <a:rPr lang="ja-JP" altLang="en-US" sz="1200" b="1" u="sng" dirty="0">
                <a:solidFill>
                  <a:prstClr val="black"/>
                </a:solidFill>
                <a:latin typeface="Meiryo UI" panose="020B0604030504040204" pitchFamily="50" charset="-128"/>
                <a:ea typeface="Meiryo UI" panose="020B0604030504040204" pitchFamily="50" charset="-128"/>
              </a:rPr>
              <a:t>「合力</a:t>
            </a:r>
            <a:r>
              <a:rPr lang="en-US" altLang="ja-JP" sz="1200" b="1" u="sng" dirty="0">
                <a:solidFill>
                  <a:prstClr val="black"/>
                </a:solidFill>
                <a:latin typeface="Meiryo UI" panose="020B0604030504040204" pitchFamily="50" charset="-128"/>
                <a:ea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rPr>
              <a:t>Ｒ</a:t>
            </a:r>
            <a:r>
              <a:rPr lang="en-US" altLang="ja-JP" sz="1200" b="1" u="sng" dirty="0">
                <a:solidFill>
                  <a:prstClr val="black"/>
                </a:solidFill>
                <a:latin typeface="Meiryo UI" panose="020B0604030504040204" pitchFamily="50" charset="-128"/>
                <a:ea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を求める。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Ｆ１</a:t>
            </a:r>
            <a:r>
              <a:rPr lang="ja-JP" altLang="en-US" sz="1200" dirty="0">
                <a:solidFill>
                  <a:prstClr val="black"/>
                </a:solidFill>
                <a:latin typeface="Meiryo UI" panose="020B0604030504040204" pitchFamily="50" charset="-128"/>
                <a:ea typeface="Meiryo UI" panose="020B0604030504040204" pitchFamily="50" charset="-128"/>
              </a:rPr>
              <a:t>とＦ２を２辺とする平行四辺形</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ＯＢＤＡ</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を描き</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その</a:t>
            </a:r>
            <a:r>
              <a:rPr lang="ja-JP" altLang="en-US" sz="1200" dirty="0">
                <a:solidFill>
                  <a:prstClr val="black"/>
                </a:solidFill>
                <a:latin typeface="Meiryo UI" panose="020B0604030504040204" pitchFamily="50" charset="-128"/>
                <a:ea typeface="Meiryo UI" panose="020B0604030504040204" pitchFamily="50" charset="-128"/>
              </a:rPr>
              <a:t>対角線が求める「合力</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Ｒ</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これ</a:t>
            </a:r>
            <a:r>
              <a:rPr lang="ja-JP" altLang="en-US" sz="1200" dirty="0">
                <a:solidFill>
                  <a:prstClr val="black"/>
                </a:solidFill>
                <a:latin typeface="Meiryo UI" panose="020B0604030504040204" pitchFamily="50" charset="-128"/>
                <a:ea typeface="Meiryo UI" panose="020B0604030504040204" pitchFamily="50" charset="-128"/>
              </a:rPr>
              <a:t>を</a:t>
            </a:r>
            <a:r>
              <a:rPr lang="ja-JP" altLang="en-US" sz="1200" b="1" u="sng" dirty="0">
                <a:solidFill>
                  <a:prstClr val="black"/>
                </a:solidFill>
                <a:latin typeface="Meiryo UI" panose="020B0604030504040204" pitchFamily="50" charset="-128"/>
                <a:ea typeface="Meiryo UI" panose="020B0604030504040204" pitchFamily="50" charset="-128"/>
              </a:rPr>
              <a:t>「力の平行四辺形の法則」</a:t>
            </a:r>
            <a:r>
              <a:rPr lang="ja-JP" altLang="en-US" sz="1200" dirty="0">
                <a:solidFill>
                  <a:prstClr val="black"/>
                </a:solidFill>
                <a:latin typeface="Meiryo UI" panose="020B0604030504040204" pitchFamily="50" charset="-128"/>
                <a:ea typeface="Meiryo UI" panose="020B0604030504040204" pitchFamily="50" charset="-128"/>
              </a:rPr>
              <a:t>という</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②　力</a:t>
            </a:r>
            <a:r>
              <a:rPr lang="ja-JP" altLang="en-US" sz="1400" b="1" u="sng" dirty="0">
                <a:solidFill>
                  <a:prstClr val="black"/>
                </a:solidFill>
                <a:latin typeface="Meiryo UI" panose="020B0604030504040204" pitchFamily="50" charset="-128"/>
                <a:ea typeface="Meiryo UI" panose="020B0604030504040204" pitchFamily="50" charset="-128"/>
              </a:rPr>
              <a:t>の</a:t>
            </a:r>
            <a:r>
              <a:rPr lang="ja-JP" altLang="en-US" sz="1400" b="1" u="sng" dirty="0" smtClean="0">
                <a:solidFill>
                  <a:prstClr val="black"/>
                </a:solidFill>
                <a:latin typeface="Meiryo UI" panose="020B0604030504040204" pitchFamily="50" charset="-128"/>
                <a:ea typeface="Meiryo UI" panose="020B0604030504040204" pitchFamily="50" charset="-128"/>
              </a:rPr>
              <a:t>分解</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図</a:t>
            </a:r>
            <a:r>
              <a:rPr lang="en-US" altLang="ja-JP" sz="1200" dirty="0">
                <a:solidFill>
                  <a:prstClr val="black"/>
                </a:solidFill>
                <a:latin typeface="Meiryo UI" panose="020B0604030504040204" pitchFamily="50" charset="-128"/>
                <a:ea typeface="Meiryo UI" panose="020B0604030504040204" pitchFamily="50" charset="-128"/>
              </a:rPr>
              <a:t>4-10</a:t>
            </a:r>
            <a:r>
              <a:rPr lang="ja-JP" altLang="en-US" sz="1200" dirty="0">
                <a:solidFill>
                  <a:prstClr val="black"/>
                </a:solidFill>
                <a:latin typeface="Meiryo UI" panose="020B0604030504040204" pitchFamily="50" charset="-128"/>
                <a:ea typeface="Meiryo UI" panose="020B0604030504040204" pitchFamily="50" charset="-128"/>
              </a:rPr>
              <a:t>のように、流れのある川に浮かんでいる船を岸によらないように</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両岸</a:t>
            </a:r>
            <a:r>
              <a:rPr lang="ja-JP" altLang="en-US" sz="1200" dirty="0">
                <a:solidFill>
                  <a:prstClr val="black"/>
                </a:solidFill>
                <a:latin typeface="Meiryo UI" panose="020B0604030504040204" pitchFamily="50" charset="-128"/>
                <a:ea typeface="Meiryo UI" panose="020B0604030504040204" pitchFamily="50" charset="-128"/>
              </a:rPr>
              <a:t>の杭</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Ａ、Ｂ</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にロープで結んであり、船が流される力Ｆ</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その</a:t>
            </a:r>
            <a:r>
              <a:rPr lang="ja-JP" altLang="en-US" sz="1200" dirty="0">
                <a:solidFill>
                  <a:prstClr val="black"/>
                </a:solidFill>
                <a:latin typeface="Meiryo UI" panose="020B0604030504040204" pitchFamily="50" charset="-128"/>
                <a:ea typeface="Meiryo UI" panose="020B0604030504040204" pitchFamily="50" charset="-128"/>
              </a:rPr>
              <a:t>時のロープに掛かる力をそれぞれＦａとＦｂとする。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この</a:t>
            </a:r>
            <a:r>
              <a:rPr lang="ja-JP" altLang="en-US" sz="1200" dirty="0">
                <a:solidFill>
                  <a:prstClr val="black"/>
                </a:solidFill>
                <a:latin typeface="Meiryo UI" panose="020B0604030504040204" pitchFamily="50" charset="-128"/>
                <a:ea typeface="Meiryo UI" panose="020B0604030504040204" pitchFamily="50" charset="-128"/>
              </a:rPr>
              <a:t>ロープに掛かる力は、図</a:t>
            </a:r>
            <a:r>
              <a:rPr lang="en-US" altLang="ja-JP" sz="1200" dirty="0">
                <a:solidFill>
                  <a:prstClr val="black"/>
                </a:solidFill>
                <a:latin typeface="Meiryo UI" panose="020B0604030504040204" pitchFamily="50" charset="-128"/>
                <a:ea typeface="Meiryo UI" panose="020B0604030504040204" pitchFamily="50" charset="-128"/>
              </a:rPr>
              <a:t>4-10</a:t>
            </a:r>
            <a:r>
              <a:rPr lang="ja-JP" altLang="en-US" sz="1200" dirty="0">
                <a:solidFill>
                  <a:prstClr val="black"/>
                </a:solidFill>
                <a:latin typeface="Meiryo UI" panose="020B0604030504040204" pitchFamily="50" charset="-128"/>
                <a:ea typeface="Meiryo UI" panose="020B0604030504040204" pitchFamily="50" charset="-128"/>
              </a:rPr>
              <a:t>に示すように「力の平行四辺形の法則」</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逆</a:t>
            </a:r>
            <a:r>
              <a:rPr lang="ja-JP" altLang="en-US" sz="1200" dirty="0">
                <a:solidFill>
                  <a:prstClr val="black"/>
                </a:solidFill>
                <a:latin typeface="Meiryo UI" panose="020B0604030504040204" pitchFamily="50" charset="-128"/>
                <a:ea typeface="Meiryo UI" panose="020B0604030504040204" pitchFamily="50" charset="-128"/>
              </a:rPr>
              <a:t>に利用して求めることができる。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船</a:t>
            </a:r>
            <a:r>
              <a:rPr lang="ja-JP" altLang="en-US" sz="1200" dirty="0">
                <a:solidFill>
                  <a:prstClr val="black"/>
                </a:solidFill>
                <a:latin typeface="Meiryo UI" panose="020B0604030504040204" pitchFamily="50" charset="-128"/>
                <a:ea typeface="Meiryo UI" panose="020B0604030504040204" pitchFamily="50" charset="-128"/>
              </a:rPr>
              <a:t>の流される力Ｆの反力Ｒを対角線とし、それぞれのロープを</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辺と</a:t>
            </a:r>
            <a:r>
              <a:rPr lang="ja-JP" altLang="en-US" sz="1200" dirty="0" smtClean="0">
                <a:solidFill>
                  <a:prstClr val="black"/>
                </a:solidFill>
                <a:latin typeface="Meiryo UI" panose="020B0604030504040204" pitchFamily="50" charset="-128"/>
                <a:ea typeface="Meiryo UI" panose="020B0604030504040204" pitchFamily="50" charset="-128"/>
              </a:rPr>
              <a:t>する</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平行</a:t>
            </a:r>
            <a:r>
              <a:rPr lang="ja-JP" altLang="en-US" sz="1200" dirty="0">
                <a:solidFill>
                  <a:prstClr val="black"/>
                </a:solidFill>
                <a:latin typeface="Meiryo UI" panose="020B0604030504040204" pitchFamily="50" charset="-128"/>
                <a:ea typeface="Meiryo UI" panose="020B0604030504040204" pitchFamily="50" charset="-128"/>
              </a:rPr>
              <a:t>四辺形を描き、その時の辺の</a:t>
            </a:r>
            <a:r>
              <a:rPr lang="ja-JP" altLang="en-US" sz="1200" dirty="0" smtClean="0">
                <a:solidFill>
                  <a:prstClr val="black"/>
                </a:solidFill>
                <a:latin typeface="Meiryo UI" panose="020B0604030504040204" pitchFamily="50" charset="-128"/>
                <a:ea typeface="Meiryo UI" panose="020B0604030504040204" pitchFamily="50" charset="-128"/>
              </a:rPr>
              <a:t>長さ　Ｆａ</a:t>
            </a:r>
            <a:r>
              <a:rPr lang="ja-JP" altLang="en-US" sz="1200" dirty="0">
                <a:solidFill>
                  <a:prstClr val="black"/>
                </a:solidFill>
                <a:latin typeface="Meiryo UI" panose="020B0604030504040204" pitchFamily="50" charset="-128"/>
                <a:ea typeface="Meiryo UI" panose="020B0604030504040204" pitchFamily="50" charset="-128"/>
              </a:rPr>
              <a:t>とＦｂがロープに掛かる力である。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この</a:t>
            </a:r>
            <a:r>
              <a:rPr lang="ja-JP" altLang="en-US" sz="1200" dirty="0">
                <a:solidFill>
                  <a:prstClr val="black"/>
                </a:solidFill>
                <a:latin typeface="Meiryo UI" panose="020B0604030504040204" pitchFamily="50" charset="-128"/>
                <a:ea typeface="Meiryo UI" panose="020B0604030504040204" pitchFamily="50" charset="-128"/>
              </a:rPr>
              <a:t>ように</a:t>
            </a:r>
            <a:r>
              <a:rPr lang="ja-JP" altLang="en-US" sz="1200" b="1" u="sng" dirty="0">
                <a:solidFill>
                  <a:prstClr val="black"/>
                </a:solidFill>
                <a:latin typeface="Meiryo UI" panose="020B0604030504040204" pitchFamily="50" charset="-128"/>
                <a:ea typeface="Meiryo UI" panose="020B0604030504040204" pitchFamily="50" charset="-128"/>
              </a:rPr>
              <a:t>一つの力を二つ以上の力に分けること</a:t>
            </a:r>
            <a:r>
              <a:rPr lang="ja-JP" altLang="en-US" sz="1200" dirty="0">
                <a:solidFill>
                  <a:prstClr val="black"/>
                </a:solidFill>
                <a:latin typeface="Meiryo UI" panose="020B0604030504040204" pitchFamily="50" charset="-128"/>
                <a:ea typeface="Meiryo UI" panose="020B0604030504040204" pitchFamily="50" charset="-128"/>
              </a:rPr>
              <a:t>を</a:t>
            </a:r>
            <a:r>
              <a:rPr lang="ja-JP" altLang="en-US" sz="1200" b="1" u="sng" dirty="0">
                <a:solidFill>
                  <a:prstClr val="black"/>
                </a:solidFill>
                <a:latin typeface="Meiryo UI" panose="020B0604030504040204" pitchFamily="50" charset="-128"/>
                <a:ea typeface="Meiryo UI" panose="020B0604030504040204" pitchFamily="50" charset="-128"/>
              </a:rPr>
              <a:t>“力の分解”</a:t>
            </a:r>
            <a:r>
              <a:rPr lang="ja-JP" altLang="en-US" sz="1200" dirty="0">
                <a:solidFill>
                  <a:prstClr val="black"/>
                </a:solidFill>
                <a:latin typeface="Meiryo UI" panose="020B0604030504040204" pitchFamily="50" charset="-128"/>
                <a:ea typeface="Meiryo UI" panose="020B0604030504040204" pitchFamily="50" charset="-128"/>
              </a:rPr>
              <a:t>といい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Ｆａ</a:t>
            </a:r>
            <a:r>
              <a:rPr lang="ja-JP" altLang="en-US" sz="1200" dirty="0">
                <a:solidFill>
                  <a:prstClr val="black"/>
                </a:solidFill>
                <a:latin typeface="Meiryo UI" panose="020B0604030504040204" pitchFamily="50" charset="-128"/>
                <a:ea typeface="Meiryo UI" panose="020B0604030504040204" pitchFamily="50" charset="-128"/>
              </a:rPr>
              <a:t>、Ｆｂのように分けられた力を</a:t>
            </a:r>
            <a:r>
              <a:rPr lang="ja-JP" altLang="en-US" sz="1200" b="1" u="sng" dirty="0">
                <a:solidFill>
                  <a:prstClr val="black"/>
                </a:solidFill>
                <a:latin typeface="Meiryo UI" panose="020B0604030504040204" pitchFamily="50" charset="-128"/>
                <a:ea typeface="Meiryo UI" panose="020B0604030504040204" pitchFamily="50" charset="-128"/>
              </a:rPr>
              <a:t>“分力”</a:t>
            </a:r>
            <a:r>
              <a:rPr lang="ja-JP" altLang="en-US" sz="1200" dirty="0">
                <a:solidFill>
                  <a:prstClr val="black"/>
                </a:solidFill>
                <a:latin typeface="Meiryo UI" panose="020B0604030504040204" pitchFamily="50" charset="-128"/>
                <a:ea typeface="Meiryo UI" panose="020B0604030504040204" pitchFamily="50" charset="-128"/>
              </a:rPr>
              <a:t>という。</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980445" y="973926"/>
            <a:ext cx="2534905" cy="1238155"/>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323573" y="2280840"/>
            <a:ext cx="2191777" cy="1170469"/>
          </a:xfrm>
          <a:prstGeom prst="rect">
            <a:avLst/>
          </a:prstGeom>
          <a:noFill/>
          <a:ln>
            <a:solidFill>
              <a:schemeClr val="tx1"/>
            </a:solidFill>
          </a:ln>
        </p:spPr>
      </p:pic>
      <p:pic>
        <p:nvPicPr>
          <p:cNvPr id="9" name="図 8"/>
          <p:cNvPicPr/>
          <p:nvPr/>
        </p:nvPicPr>
        <p:blipFill>
          <a:blip r:embed="rId5">
            <a:extLst>
              <a:ext uri="{28A0092B-C50C-407E-A947-70E740481C1C}">
                <a14:useLocalDpi xmlns:a14="http://schemas.microsoft.com/office/drawing/2010/main" val="0"/>
              </a:ext>
            </a:extLst>
          </a:blip>
          <a:srcRect/>
          <a:stretch>
            <a:fillRect/>
          </a:stretch>
        </p:blipFill>
        <p:spPr bwMode="auto">
          <a:xfrm>
            <a:off x="5476127" y="3593396"/>
            <a:ext cx="3148732" cy="1405974"/>
          </a:xfrm>
          <a:prstGeom prst="rect">
            <a:avLst/>
          </a:prstGeom>
          <a:noFill/>
          <a:ln>
            <a:solidFill>
              <a:schemeClr val="tx1"/>
            </a:solidFill>
          </a:ln>
        </p:spPr>
      </p:pic>
    </p:spTree>
    <p:extLst>
      <p:ext uri="{BB962C8B-B14F-4D97-AF65-F5344CB8AC3E}">
        <p14:creationId xmlns:p14="http://schemas.microsoft.com/office/powerpoint/2010/main" val="11735028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力のモーメント（１）　力のモーメント</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テキスト１４６ページ</a:t>
            </a:r>
            <a:r>
              <a:rPr lang="en-US" altLang="ja-JP" sz="1200" dirty="0" smtClean="0">
                <a:solidFill>
                  <a:prstClr val="black"/>
                </a:solidFill>
              </a:rPr>
              <a:t>/</a:t>
            </a:r>
            <a:r>
              <a:rPr lang="ja-JP" altLang="en-US" sz="1200" dirty="0" smtClean="0">
                <a:solidFill>
                  <a:prstClr val="black"/>
                </a:solidFill>
              </a:rPr>
              <a:t>補助テキスト６２ページ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15783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b="1" u="sng" dirty="0" smtClean="0">
                <a:solidFill>
                  <a:prstClr val="black"/>
                </a:solidFill>
                <a:latin typeface="Meiryo UI" panose="020B0604030504040204" pitchFamily="50" charset="-128"/>
                <a:ea typeface="Meiryo UI" panose="020B0604030504040204" pitchFamily="50" charset="-128"/>
              </a:rPr>
              <a:t>物体</a:t>
            </a:r>
            <a:r>
              <a:rPr lang="ja-JP" altLang="en-US" sz="1600" b="1" u="sng" dirty="0">
                <a:solidFill>
                  <a:prstClr val="black"/>
                </a:solidFill>
                <a:latin typeface="Meiryo UI" panose="020B0604030504040204" pitchFamily="50" charset="-128"/>
                <a:ea typeface="Meiryo UI" panose="020B0604030504040204" pitchFamily="50" charset="-128"/>
              </a:rPr>
              <a:t>を回転させようとする力</a:t>
            </a:r>
            <a:r>
              <a:rPr lang="ja-JP" altLang="en-US" sz="1600" dirty="0">
                <a:solidFill>
                  <a:prstClr val="black"/>
                </a:solidFill>
                <a:latin typeface="Meiryo UI" panose="020B0604030504040204" pitchFamily="50" charset="-128"/>
                <a:ea typeface="Meiryo UI" panose="020B0604030504040204" pitchFamily="50" charset="-128"/>
              </a:rPr>
              <a:t>を、</a:t>
            </a:r>
            <a:r>
              <a:rPr lang="ja-JP" altLang="en-US" sz="1600" b="1" u="sng" dirty="0">
                <a:solidFill>
                  <a:prstClr val="black"/>
                </a:solidFill>
                <a:latin typeface="Meiryo UI" panose="020B0604030504040204" pitchFamily="50" charset="-128"/>
                <a:ea typeface="Meiryo UI" panose="020B0604030504040204" pitchFamily="50" charset="-128"/>
              </a:rPr>
              <a:t>「力のモーメント」</a:t>
            </a:r>
            <a:r>
              <a:rPr lang="ja-JP" altLang="en-US" sz="1600" dirty="0">
                <a:solidFill>
                  <a:prstClr val="black"/>
                </a:solidFill>
                <a:latin typeface="Meiryo UI" panose="020B0604030504040204" pitchFamily="50" charset="-128"/>
                <a:ea typeface="Meiryo UI" panose="020B0604030504040204" pitchFamily="50" charset="-128"/>
              </a:rPr>
              <a:t>といい、この</a:t>
            </a:r>
            <a:r>
              <a:rPr lang="ja-JP" altLang="en-US" sz="1600" b="1" u="sng" dirty="0">
                <a:solidFill>
                  <a:prstClr val="black"/>
                </a:solidFill>
                <a:latin typeface="Meiryo UI" panose="020B0604030504040204" pitchFamily="50" charset="-128"/>
                <a:ea typeface="Meiryo UI" panose="020B0604030504040204" pitchFamily="50" charset="-128"/>
              </a:rPr>
              <a:t>モーメント</a:t>
            </a:r>
            <a:r>
              <a:rPr lang="en-US" altLang="ja-JP" sz="1600" b="1" u="sng"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Ｍ</a:t>
            </a:r>
            <a:r>
              <a:rPr lang="en-US" altLang="ja-JP" sz="1600" b="1" u="sng" dirty="0">
                <a:solidFill>
                  <a:prstClr val="black"/>
                </a:solidFill>
                <a:latin typeface="Meiryo UI" panose="020B0604030504040204" pitchFamily="50" charset="-128"/>
                <a:ea typeface="Meiryo UI" panose="020B0604030504040204" pitchFamily="50" charset="-128"/>
              </a:rPr>
              <a:t>)</a:t>
            </a:r>
            <a:r>
              <a:rPr lang="ja-JP" altLang="en-US" sz="1600" b="1" u="sng" dirty="0">
                <a:solidFill>
                  <a:prstClr val="black"/>
                </a:solidFill>
                <a:latin typeface="Meiryo UI" panose="020B0604030504040204" pitchFamily="50" charset="-128"/>
                <a:ea typeface="Meiryo UI" panose="020B0604030504040204" pitchFamily="50" charset="-128"/>
              </a:rPr>
              <a:t>の大きさ</a:t>
            </a:r>
            <a:r>
              <a:rPr lang="ja-JP" altLang="en-US" sz="1600" dirty="0">
                <a:solidFill>
                  <a:prstClr val="black"/>
                </a:solidFill>
                <a:latin typeface="Meiryo UI" panose="020B0604030504040204" pitchFamily="50" charset="-128"/>
                <a:ea typeface="Meiryo UI" panose="020B0604030504040204" pitchFamily="50" charset="-128"/>
              </a:rPr>
              <a:t>は、</a:t>
            </a:r>
            <a:r>
              <a:rPr lang="ja-JP" altLang="en-US" sz="1600" b="1" u="sng" dirty="0">
                <a:solidFill>
                  <a:prstClr val="black"/>
                </a:solidFill>
                <a:latin typeface="Meiryo UI" panose="020B0604030504040204" pitchFamily="50" charset="-128"/>
                <a:ea typeface="Meiryo UI" panose="020B0604030504040204" pitchFamily="50" charset="-128"/>
              </a:rPr>
              <a:t>力の大きさ（Ｆ）</a:t>
            </a:r>
            <a:r>
              <a:rPr lang="ja-JP" altLang="en-US" sz="1600" dirty="0">
                <a:solidFill>
                  <a:prstClr val="black"/>
                </a:solidFill>
                <a:latin typeface="Meiryo UI" panose="020B0604030504040204" pitchFamily="50" charset="-128"/>
                <a:ea typeface="Meiryo UI" panose="020B0604030504040204" pitchFamily="50" charset="-128"/>
              </a:rPr>
              <a:t>だけでなく、</a:t>
            </a:r>
            <a:r>
              <a:rPr lang="ja-JP" altLang="en-US" sz="1600" b="1" u="sng" dirty="0">
                <a:solidFill>
                  <a:prstClr val="black"/>
                </a:solidFill>
                <a:latin typeface="Meiryo UI" panose="020B0604030504040204" pitchFamily="50" charset="-128"/>
                <a:ea typeface="Meiryo UI" panose="020B0604030504040204" pitchFamily="50" charset="-128"/>
              </a:rPr>
              <a:t>回転する軸の中心と力の力点との距離（腕の長さ：Ｌ）</a:t>
            </a:r>
            <a:r>
              <a:rPr lang="ja-JP" altLang="en-US" sz="1600" dirty="0">
                <a:solidFill>
                  <a:prstClr val="black"/>
                </a:solidFill>
                <a:latin typeface="Meiryo UI" panose="020B0604030504040204" pitchFamily="50" charset="-128"/>
                <a:ea typeface="Meiryo UI" panose="020B0604030504040204" pitchFamily="50" charset="-128"/>
              </a:rPr>
              <a:t>が関係し、次のように表すことができる。</a:t>
            </a: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rPr>
              <a:t>モーメント</a:t>
            </a:r>
            <a:r>
              <a:rPr lang="ja-JP" altLang="en-US" sz="1600" b="1" dirty="0">
                <a:solidFill>
                  <a:prstClr val="black"/>
                </a:solidFill>
                <a:latin typeface="Meiryo UI" panose="020B0604030504040204" pitchFamily="50" charset="-128"/>
                <a:ea typeface="Meiryo UI" panose="020B0604030504040204" pitchFamily="50" charset="-128"/>
              </a:rPr>
              <a:t>（Ｍ）</a:t>
            </a:r>
            <a:r>
              <a:rPr lang="ja-JP" altLang="en-US" sz="1600" b="1" dirty="0" smtClean="0">
                <a:solidFill>
                  <a:prstClr val="black"/>
                </a:solidFill>
                <a:latin typeface="Meiryo UI" panose="020B0604030504040204" pitchFamily="50" charset="-128"/>
                <a:ea typeface="Meiryo UI" panose="020B0604030504040204" pitchFamily="50" charset="-128"/>
              </a:rPr>
              <a:t>＝力</a:t>
            </a:r>
            <a:r>
              <a:rPr lang="ja-JP" altLang="en-US" sz="1600" b="1" dirty="0">
                <a:solidFill>
                  <a:prstClr val="black"/>
                </a:solidFill>
                <a:latin typeface="Meiryo UI" panose="020B0604030504040204" pitchFamily="50" charset="-128"/>
                <a:ea typeface="Meiryo UI" panose="020B0604030504040204" pitchFamily="50" charset="-128"/>
              </a:rPr>
              <a:t>（Ｆ）</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距離（Ｌ）</a:t>
            </a:r>
          </a:p>
        </p:txBody>
      </p:sp>
    </p:spTree>
    <p:extLst>
      <p:ext uri="{BB962C8B-B14F-4D97-AF65-F5344CB8AC3E}">
        <p14:creationId xmlns:p14="http://schemas.microsoft.com/office/powerpoint/2010/main" val="35138758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力のモーメント（２）　締め付ける力とモーメント</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02553" y="6400413"/>
            <a:ext cx="4168109"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テキスト１４６ページ</a:t>
            </a:r>
            <a:r>
              <a:rPr lang="en-US" altLang="ja-JP" sz="1200" dirty="0" smtClean="0">
                <a:solidFill>
                  <a:prstClr val="black"/>
                </a:solidFill>
              </a:rPr>
              <a:t>/</a:t>
            </a:r>
            <a:r>
              <a:rPr lang="ja-JP" altLang="en-US" sz="1200" dirty="0" smtClean="0">
                <a:solidFill>
                  <a:prstClr val="black"/>
                </a:solidFill>
              </a:rPr>
              <a:t>補助テキスト６２～６３ページ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68</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363165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右図に</a:t>
            </a:r>
            <a:r>
              <a:rPr lang="ja-JP" altLang="en-US" sz="1400" dirty="0">
                <a:solidFill>
                  <a:prstClr val="black"/>
                </a:solidFill>
                <a:latin typeface="Meiryo UI" panose="020B0604030504040204" pitchFamily="50" charset="-128"/>
                <a:ea typeface="Meiryo UI" panose="020B0604030504040204" pitchFamily="50" charset="-128"/>
              </a:rPr>
              <a:t>おいて、回転軸Ｏから２Ｌ離れた力点ＡとＬ離れた力点Ｂに作用する力をそれぞれＦａ及びＦｂとする。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それぞれ</a:t>
            </a:r>
            <a:r>
              <a:rPr lang="ja-JP" altLang="en-US" sz="1400" dirty="0">
                <a:solidFill>
                  <a:prstClr val="black"/>
                </a:solidFill>
                <a:latin typeface="Meiryo UI" panose="020B0604030504040204" pitchFamily="50" charset="-128"/>
                <a:ea typeface="Meiryo UI" panose="020B0604030504040204" pitchFamily="50" charset="-128"/>
              </a:rPr>
              <a:t>の</a:t>
            </a:r>
            <a:r>
              <a:rPr lang="ja-JP" altLang="en-US" sz="1400" b="1" u="sng" dirty="0">
                <a:solidFill>
                  <a:prstClr val="black"/>
                </a:solidFill>
                <a:latin typeface="Meiryo UI" panose="020B0604030504040204" pitchFamily="50" charset="-128"/>
                <a:ea typeface="Meiryo UI" panose="020B0604030504040204" pitchFamily="50" charset="-128"/>
              </a:rPr>
              <a:t>モーメント（Ｍａ、</a:t>
            </a:r>
            <a:r>
              <a:rPr lang="ja-JP" altLang="en-US" sz="1400" b="1" u="sng" dirty="0" smtClean="0">
                <a:solidFill>
                  <a:prstClr val="black"/>
                </a:solidFill>
                <a:latin typeface="Meiryo UI" panose="020B0604030504040204" pitchFamily="50" charset="-128"/>
                <a:ea typeface="Meiryo UI" panose="020B0604030504040204" pitchFamily="50" charset="-128"/>
              </a:rPr>
              <a:t>Ｍｂ）</a:t>
            </a:r>
            <a:r>
              <a:rPr lang="ja-JP" altLang="en-US" sz="1400" dirty="0" smtClean="0">
                <a:solidFill>
                  <a:prstClr val="black"/>
                </a:solidFill>
                <a:latin typeface="Meiryo UI" panose="020B0604030504040204" pitchFamily="50" charset="-128"/>
                <a:ea typeface="Meiryo UI" panose="020B0604030504040204" pitchFamily="50" charset="-128"/>
              </a:rPr>
              <a:t>は</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Ｍａ</a:t>
            </a:r>
            <a:r>
              <a:rPr lang="ja-JP" altLang="en-US" sz="1400" dirty="0">
                <a:solidFill>
                  <a:prstClr val="black"/>
                </a:solidFill>
                <a:latin typeface="Meiryo UI" panose="020B0604030504040204" pitchFamily="50" charset="-128"/>
                <a:ea typeface="Meiryo UI" panose="020B0604030504040204" pitchFamily="50" charset="-128"/>
              </a:rPr>
              <a:t>＝　Ｆａ</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２Ｌ</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Ｍｂ</a:t>
            </a:r>
            <a:r>
              <a:rPr lang="ja-JP" altLang="en-US" sz="1400" dirty="0">
                <a:solidFill>
                  <a:prstClr val="black"/>
                </a:solidFill>
                <a:latin typeface="Meiryo UI" panose="020B0604030504040204" pitchFamily="50" charset="-128"/>
                <a:ea typeface="Meiryo UI" panose="020B0604030504040204" pitchFamily="50" charset="-128"/>
              </a:rPr>
              <a:t>＝　Ｆｂ</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Ｌ</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で</a:t>
            </a:r>
            <a:r>
              <a:rPr lang="ja-JP" altLang="en-US" sz="1400" dirty="0">
                <a:solidFill>
                  <a:prstClr val="black"/>
                </a:solidFill>
                <a:latin typeface="Meiryo UI" panose="020B0604030504040204" pitchFamily="50" charset="-128"/>
                <a:ea typeface="Meiryo UI" panose="020B0604030504040204" pitchFamily="50" charset="-128"/>
              </a:rPr>
              <a:t>求めることができる。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もし</a:t>
            </a:r>
            <a:r>
              <a:rPr lang="ja-JP" altLang="en-US" sz="1400" dirty="0">
                <a:solidFill>
                  <a:prstClr val="black"/>
                </a:solidFill>
                <a:latin typeface="Meiryo UI" panose="020B0604030504040204" pitchFamily="50" charset="-128"/>
                <a:ea typeface="Meiryo UI" panose="020B0604030504040204" pitchFamily="50" charset="-128"/>
              </a:rPr>
              <a:t>、このナットを締めつける力（モーメント）が同じであった場合は、</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Ｍａ</a:t>
            </a:r>
            <a:r>
              <a:rPr lang="ja-JP" altLang="en-US" sz="1400" dirty="0">
                <a:solidFill>
                  <a:prstClr val="black"/>
                </a:solidFill>
                <a:latin typeface="Meiryo UI" panose="020B0604030504040204" pitchFamily="50" charset="-128"/>
                <a:ea typeface="Meiryo UI" panose="020B0604030504040204" pitchFamily="50" charset="-128"/>
              </a:rPr>
              <a:t>＝Ｍｂとなり、</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Ｆａ</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２Ｌ＝Ｆｂ</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Ｌ</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２Ｆａ</a:t>
            </a:r>
            <a:r>
              <a:rPr lang="ja-JP" altLang="en-US" sz="1400" dirty="0">
                <a:solidFill>
                  <a:prstClr val="black"/>
                </a:solidFill>
                <a:latin typeface="Meiryo UI" panose="020B0604030504040204" pitchFamily="50" charset="-128"/>
                <a:ea typeface="Meiryo UI" panose="020B0604030504040204" pitchFamily="50" charset="-128"/>
              </a:rPr>
              <a:t>＝Ｆｂ</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Ｆａ</a:t>
            </a:r>
            <a:r>
              <a:rPr lang="ja-JP" altLang="en-US" sz="1400" dirty="0">
                <a:solidFill>
                  <a:prstClr val="black"/>
                </a:solidFill>
                <a:latin typeface="Meiryo UI" panose="020B0604030504040204" pitchFamily="50" charset="-128"/>
                <a:ea typeface="Meiryo UI" panose="020B0604030504040204" pitchFamily="50" charset="-128"/>
              </a:rPr>
              <a:t>＝Ｆｂ／２</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と</a:t>
            </a:r>
            <a:r>
              <a:rPr lang="ja-JP" altLang="en-US" sz="1400" dirty="0">
                <a:solidFill>
                  <a:prstClr val="black"/>
                </a:solidFill>
                <a:latin typeface="Meiryo UI" panose="020B0604030504040204" pitchFamily="50" charset="-128"/>
                <a:ea typeface="Meiryo UI" panose="020B0604030504040204" pitchFamily="50" charset="-128"/>
              </a:rPr>
              <a:t>なる。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即ち</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ナットを締めつける力（モーメント）が同じ</a:t>
            </a:r>
            <a:r>
              <a:rPr lang="ja-JP" altLang="en-US" sz="1400" dirty="0">
                <a:solidFill>
                  <a:prstClr val="black"/>
                </a:solidFill>
                <a:latin typeface="Meiryo UI" panose="020B0604030504040204" pitchFamily="50" charset="-128"/>
                <a:ea typeface="Meiryo UI" panose="020B0604030504040204" pitchFamily="50" charset="-128"/>
              </a:rPr>
              <a:t>である場合、</a:t>
            </a:r>
            <a:r>
              <a:rPr lang="ja-JP" altLang="en-US" sz="1400" b="1" u="sng" dirty="0">
                <a:solidFill>
                  <a:prstClr val="black"/>
                </a:solidFill>
                <a:latin typeface="Meiryo UI" panose="020B0604030504040204" pitchFamily="50" charset="-128"/>
                <a:ea typeface="Meiryo UI" panose="020B0604030504040204" pitchFamily="50" charset="-128"/>
              </a:rPr>
              <a:t>腕の長さが２倍のところであるＡ点で締める力Ｆａ</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近いＢ点で締める力Ｆｂ</a:t>
            </a:r>
            <a:r>
              <a:rPr lang="ja-JP" altLang="en-US" sz="1400" dirty="0">
                <a:solidFill>
                  <a:prstClr val="black"/>
                </a:solidFill>
                <a:latin typeface="Meiryo UI" panose="020B0604030504040204" pitchFamily="50" charset="-128"/>
                <a:ea typeface="Meiryo UI" panose="020B0604030504040204" pitchFamily="50" charset="-128"/>
              </a:rPr>
              <a:t>の</a:t>
            </a:r>
            <a:r>
              <a:rPr lang="ja-JP" altLang="en-US" sz="1400" b="1" u="sng" dirty="0">
                <a:solidFill>
                  <a:prstClr val="black"/>
                </a:solidFill>
                <a:latin typeface="Meiryo UI" panose="020B0604030504040204" pitchFamily="50" charset="-128"/>
                <a:ea typeface="Meiryo UI" panose="020B0604030504040204" pitchFamily="50" charset="-128"/>
              </a:rPr>
              <a:t>半分の力</a:t>
            </a:r>
            <a:r>
              <a:rPr lang="ja-JP" altLang="en-US" sz="1400" dirty="0">
                <a:solidFill>
                  <a:prstClr val="black"/>
                </a:solidFill>
                <a:latin typeface="Meiryo UI" panose="020B0604030504040204" pitchFamily="50" charset="-128"/>
                <a:ea typeface="Meiryo UI" panose="020B0604030504040204" pitchFamily="50" charset="-128"/>
              </a:rPr>
              <a:t>であるということである。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ただし</a:t>
            </a:r>
            <a:r>
              <a:rPr lang="ja-JP" altLang="en-US" sz="1400" dirty="0">
                <a:solidFill>
                  <a:prstClr val="black"/>
                </a:solidFill>
                <a:latin typeface="Meiryo UI" panose="020B0604030504040204" pitchFamily="50" charset="-128"/>
                <a:ea typeface="Meiryo UI" panose="020B0604030504040204" pitchFamily="50" charset="-128"/>
              </a:rPr>
              <a:t>、この場合、腕を動かす距離が長くなり、Ａ、Ｂのどちらで締め付けても仕事量は同じである。</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27320" y="1447541"/>
            <a:ext cx="2704871" cy="1580382"/>
          </a:xfrm>
          <a:prstGeom prst="rect">
            <a:avLst/>
          </a:prstGeom>
          <a:noFill/>
          <a:ln>
            <a:solidFill>
              <a:schemeClr val="tx1"/>
            </a:solidFill>
          </a:ln>
        </p:spPr>
      </p:pic>
    </p:spTree>
    <p:extLst>
      <p:ext uri="{BB962C8B-B14F-4D97-AF65-F5344CB8AC3E}">
        <p14:creationId xmlns:p14="http://schemas.microsoft.com/office/powerpoint/2010/main" val="11081534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力のモーメント（３）　転倒とモーメント</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80651" y="6400413"/>
            <a:ext cx="419001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テキスト１４８ページ</a:t>
            </a:r>
            <a:r>
              <a:rPr lang="en-US" altLang="ja-JP" sz="1200" dirty="0" smtClean="0">
                <a:solidFill>
                  <a:prstClr val="black"/>
                </a:solidFill>
              </a:rPr>
              <a:t>/</a:t>
            </a:r>
            <a:r>
              <a:rPr lang="ja-JP" altLang="en-US" sz="1200" dirty="0" smtClean="0">
                <a:solidFill>
                  <a:prstClr val="black"/>
                </a:solidFill>
              </a:rPr>
              <a:t>補助テキスト６４～６５ページ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69</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8232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高所</a:t>
            </a:r>
            <a:r>
              <a:rPr lang="ja-JP" altLang="en-US" sz="1200" dirty="0">
                <a:solidFill>
                  <a:prstClr val="black"/>
                </a:solidFill>
                <a:latin typeface="Meiryo UI" panose="020B0604030504040204" pitchFamily="50" charset="-128"/>
                <a:ea typeface="Meiryo UI" panose="020B0604030504040204" pitchFamily="50" charset="-128"/>
              </a:rPr>
              <a:t>作業車の作業中における転倒に対する安定とモーメントの関係を例にして解説する。</a:t>
            </a:r>
          </a:p>
          <a:p>
            <a:pPr marL="0" indent="0">
              <a:lnSpc>
                <a:spcPct val="100000"/>
              </a:lnSpc>
              <a:spcBef>
                <a:spcPts val="30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条件</a:t>
            </a:r>
            <a:r>
              <a:rPr lang="en-US" altLang="ja-JP"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Ｏ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転倒支点（アウトリガーの張り出し位置）</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Ｗ</a:t>
            </a:r>
            <a:r>
              <a:rPr lang="ja-JP" altLang="en-US" sz="1200" baseline="-2000" dirty="0" smtClean="0">
                <a:solidFill>
                  <a:prstClr val="black"/>
                </a:solidFill>
                <a:latin typeface="Meiryo UI" panose="020B0604030504040204" pitchFamily="50" charset="-128"/>
                <a:ea typeface="Meiryo UI" panose="020B0604030504040204" pitchFamily="50" charset="-128"/>
              </a:rPr>
              <a:t>Ｇ</a:t>
            </a:r>
            <a:r>
              <a:rPr lang="ja-JP" altLang="en-US" sz="1200" dirty="0">
                <a:solidFill>
                  <a:prstClr val="black"/>
                </a:solidFill>
                <a:latin typeface="Meiryo UI" panose="020B0604030504040204" pitchFamily="50" charset="-128"/>
                <a:ea typeface="Meiryo UI" panose="020B0604030504040204" pitchFamily="50" charset="-128"/>
              </a:rPr>
              <a:t>：高所作業車の重量（重さ</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機体質量</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ｇ）</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Ｗ</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作業床にかかる積載荷重の</a:t>
            </a:r>
            <a:r>
              <a:rPr lang="ja-JP" altLang="en-US" sz="1200" dirty="0" smtClean="0">
                <a:solidFill>
                  <a:prstClr val="black"/>
                </a:solidFill>
                <a:latin typeface="Meiryo UI" panose="020B0604030504040204" pitchFamily="50" charset="-128"/>
                <a:ea typeface="Meiryo UI" panose="020B0604030504040204" pitchFamily="50" charset="-128"/>
              </a:rPr>
              <a:t>全重量（</a:t>
            </a:r>
            <a:r>
              <a:rPr lang="ja-JP" altLang="en-US" sz="1200" dirty="0">
                <a:solidFill>
                  <a:prstClr val="black"/>
                </a:solidFill>
                <a:latin typeface="Meiryo UI" panose="020B0604030504040204" pitchFamily="50" charset="-128"/>
                <a:ea typeface="Meiryo UI" panose="020B0604030504040204" pitchFamily="50" charset="-128"/>
              </a:rPr>
              <a:t>積載質量</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err="1">
                <a:solidFill>
                  <a:prstClr val="black"/>
                </a:solidFill>
                <a:latin typeface="Meiryo UI" panose="020B0604030504040204" pitchFamily="50" charset="-128"/>
                <a:ea typeface="Meiryo UI" panose="020B0604030504040204" pitchFamily="50" charset="-128"/>
              </a:rPr>
              <a:t>ｇ</a:t>
            </a:r>
            <a:r>
              <a:rPr lang="en-US" altLang="ja-JP"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Ｌ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支点Ｏから高所作業車の重心位置</a:t>
            </a:r>
            <a:r>
              <a:rPr lang="ja-JP" altLang="en-US" sz="1200" dirty="0" smtClean="0">
                <a:solidFill>
                  <a:prstClr val="black"/>
                </a:solidFill>
                <a:latin typeface="Meiryo UI" panose="020B0604030504040204" pitchFamily="50" charset="-128"/>
                <a:ea typeface="Meiryo UI" panose="020B0604030504040204" pitchFamily="50" charset="-128"/>
              </a:rPr>
              <a:t>までの</a:t>
            </a:r>
            <a:r>
              <a:rPr lang="ja-JP" altLang="en-US" sz="1200" dirty="0">
                <a:solidFill>
                  <a:prstClr val="black"/>
                </a:solidFill>
                <a:latin typeface="Meiryo UI" panose="020B0604030504040204" pitchFamily="50" charset="-128"/>
                <a:ea typeface="Meiryo UI" panose="020B0604030504040204" pitchFamily="50" charset="-128"/>
              </a:rPr>
              <a:t>距離</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ℓ</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支点Ｏから積載荷重の重心まで</a:t>
            </a:r>
            <a:r>
              <a:rPr lang="ja-JP" altLang="en-US" sz="1200" dirty="0" smtClean="0">
                <a:solidFill>
                  <a:prstClr val="black"/>
                </a:solidFill>
                <a:latin typeface="Meiryo UI" panose="020B0604030504040204" pitchFamily="50" charset="-128"/>
                <a:ea typeface="Meiryo UI" panose="020B0604030504040204" pitchFamily="50" charset="-128"/>
              </a:rPr>
              <a:t>の水平</a:t>
            </a:r>
            <a:r>
              <a:rPr lang="ja-JP" altLang="en-US" sz="1200" dirty="0">
                <a:solidFill>
                  <a:prstClr val="black"/>
                </a:solidFill>
                <a:latin typeface="Meiryo UI" panose="020B0604030504040204" pitchFamily="50" charset="-128"/>
                <a:ea typeface="Meiryo UI" panose="020B0604030504040204" pitchFamily="50" charset="-128"/>
              </a:rPr>
              <a:t>距離</a:t>
            </a:r>
          </a:p>
          <a:p>
            <a:pPr marL="0" indent="0">
              <a:lnSpc>
                <a:spcPct val="100000"/>
              </a:lnSpc>
              <a:spcBef>
                <a:spcPts val="300"/>
              </a:spcBef>
              <a:buNone/>
            </a:pPr>
            <a:r>
              <a:rPr lang="ja-JP" altLang="en-US" sz="1200" dirty="0" smtClean="0">
                <a:solidFill>
                  <a:prstClr val="black"/>
                </a:solidFill>
                <a:latin typeface="Meiryo UI" panose="020B0604030504040204" pitchFamily="50" charset="-128"/>
                <a:ea typeface="Meiryo UI" panose="020B0604030504040204" pitchFamily="50" charset="-128"/>
              </a:rPr>
              <a:t>　支点</a:t>
            </a:r>
            <a:r>
              <a:rPr lang="ja-JP" altLang="en-US" sz="1200" dirty="0">
                <a:solidFill>
                  <a:prstClr val="black"/>
                </a:solidFill>
                <a:latin typeface="Meiryo UI" panose="020B0604030504040204" pitchFamily="50" charset="-128"/>
                <a:ea typeface="Meiryo UI" panose="020B0604030504040204" pitchFamily="50" charset="-128"/>
              </a:rPr>
              <a:t>Ｏを軸とし、高所作業車を転倒させようとする力のモーメント</a:t>
            </a:r>
            <a:r>
              <a:rPr lang="ja-JP" altLang="en-US" sz="1200" dirty="0" smtClean="0">
                <a:solidFill>
                  <a:prstClr val="black"/>
                </a:solidFill>
                <a:latin typeface="Meiryo UI" panose="020B0604030504040204" pitchFamily="50" charset="-128"/>
                <a:ea typeface="Meiryo UI" panose="020B0604030504040204" pitchFamily="50" charset="-128"/>
              </a:rPr>
              <a:t>が</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転倒</a:t>
            </a:r>
            <a:r>
              <a:rPr lang="ja-JP" altLang="en-US" sz="1200" dirty="0">
                <a:solidFill>
                  <a:prstClr val="black"/>
                </a:solidFill>
                <a:latin typeface="Meiryo UI" panose="020B0604030504040204" pitchFamily="50" charset="-128"/>
                <a:ea typeface="Meiryo UI" panose="020B0604030504040204" pitchFamily="50" charset="-128"/>
              </a:rPr>
              <a:t>モーメント</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Ｍ</a:t>
            </a:r>
            <a:r>
              <a:rPr lang="en-US" altLang="ja-JP" sz="1200" baseline="-2000" dirty="0" smtClean="0">
                <a:solidFill>
                  <a:prstClr val="black"/>
                </a:solidFill>
                <a:latin typeface="Meiryo UI" panose="020B0604030504040204" pitchFamily="50" charset="-128"/>
                <a:ea typeface="Meiryo UI" panose="020B0604030504040204" pitchFamily="50" charset="-128"/>
              </a:rPr>
              <a:t>W</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err="1">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その転倒させようとするモーメントと反対に作用</a:t>
            </a:r>
            <a:r>
              <a:rPr lang="ja-JP" altLang="en-US" sz="1200" dirty="0" smtClean="0">
                <a:solidFill>
                  <a:prstClr val="black"/>
                </a:solidFill>
                <a:latin typeface="Meiryo UI" panose="020B0604030504040204" pitchFamily="50" charset="-128"/>
                <a:ea typeface="Meiryo UI" panose="020B0604030504040204" pitchFamily="50" charset="-128"/>
              </a:rPr>
              <a:t>して</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安定</a:t>
            </a:r>
            <a:r>
              <a:rPr lang="ja-JP" altLang="en-US" sz="1200" dirty="0">
                <a:solidFill>
                  <a:prstClr val="black"/>
                </a:solidFill>
                <a:latin typeface="Meiryo UI" panose="020B0604030504040204" pitchFamily="50" charset="-128"/>
                <a:ea typeface="Meiryo UI" panose="020B0604030504040204" pitchFamily="50" charset="-128"/>
              </a:rPr>
              <a:t>させようとするモーメント</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Ｍ</a:t>
            </a:r>
            <a:r>
              <a:rPr lang="ja-JP" altLang="en-US" sz="1200" baseline="-2000" dirty="0">
                <a:solidFill>
                  <a:prstClr val="black"/>
                </a:solidFill>
                <a:latin typeface="Meiryo UI" panose="020B0604030504040204" pitchFamily="50" charset="-128"/>
                <a:ea typeface="Meiryo UI" panose="020B0604030504040204" pitchFamily="50" charset="-128"/>
              </a:rPr>
              <a:t>Ｇ</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は次式で求めることができる。</a:t>
            </a:r>
          </a:p>
          <a:p>
            <a:pPr marL="0" indent="0">
              <a:lnSpc>
                <a:spcPct val="100000"/>
              </a:lnSpc>
              <a:spcBef>
                <a:spcPts val="300"/>
              </a:spcBef>
              <a:buNone/>
            </a:pPr>
            <a:r>
              <a:rPr lang="ja-JP" altLang="en-US" sz="1200" dirty="0" smtClean="0">
                <a:solidFill>
                  <a:prstClr val="black"/>
                </a:solidFill>
                <a:latin typeface="Meiryo UI" panose="020B0604030504040204" pitchFamily="50" charset="-128"/>
                <a:ea typeface="Meiryo UI" panose="020B0604030504040204" pitchFamily="50" charset="-128"/>
              </a:rPr>
              <a:t>　　転倒</a:t>
            </a:r>
            <a:r>
              <a:rPr lang="ja-JP" altLang="en-US" sz="1200" dirty="0">
                <a:solidFill>
                  <a:prstClr val="black"/>
                </a:solidFill>
                <a:latin typeface="Meiryo UI" panose="020B0604030504040204" pitchFamily="50" charset="-128"/>
                <a:ea typeface="Meiryo UI" panose="020B0604030504040204" pitchFamily="50" charset="-128"/>
              </a:rPr>
              <a:t>モーメント</a:t>
            </a:r>
            <a:r>
              <a:rPr lang="ja-JP" altLang="en-US" sz="1200" dirty="0" smtClean="0">
                <a:solidFill>
                  <a:prstClr val="black"/>
                </a:solidFill>
                <a:latin typeface="Meiryo UI" panose="020B0604030504040204" pitchFamily="50" charset="-128"/>
                <a:ea typeface="Meiryo UI" panose="020B0604030504040204" pitchFamily="50" charset="-128"/>
              </a:rPr>
              <a:t>Ｍ</a:t>
            </a:r>
            <a:r>
              <a:rPr lang="en-US" altLang="ja-JP" sz="1200" baseline="-2000" dirty="0">
                <a:solidFill>
                  <a:prstClr val="black"/>
                </a:solidFill>
                <a:latin typeface="Meiryo UI" panose="020B0604030504040204" pitchFamily="50" charset="-128"/>
                <a:ea typeface="Meiryo UI" panose="020B0604030504040204" pitchFamily="50" charset="-128"/>
              </a:rPr>
              <a:t>W</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　Ｗ</a:t>
            </a:r>
            <a:r>
              <a:rPr lang="en-US" altLang="ja-JP" sz="1200" dirty="0">
                <a:solidFill>
                  <a:prstClr val="black"/>
                </a:solidFill>
                <a:latin typeface="Meiryo UI" panose="020B0604030504040204" pitchFamily="50" charset="-128"/>
                <a:ea typeface="Meiryo UI" panose="020B0604030504040204" pitchFamily="50" charset="-128"/>
              </a:rPr>
              <a:t>×ℓ</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安定</a:t>
            </a:r>
            <a:r>
              <a:rPr lang="ja-JP" altLang="en-US" sz="1200" dirty="0">
                <a:solidFill>
                  <a:prstClr val="black"/>
                </a:solidFill>
                <a:latin typeface="Meiryo UI" panose="020B0604030504040204" pitchFamily="50" charset="-128"/>
                <a:ea typeface="Meiryo UI" panose="020B0604030504040204" pitchFamily="50" charset="-128"/>
              </a:rPr>
              <a:t>モーメント</a:t>
            </a:r>
            <a:r>
              <a:rPr lang="ja-JP" altLang="en-US" sz="1200" dirty="0" smtClean="0">
                <a:solidFill>
                  <a:prstClr val="black"/>
                </a:solidFill>
                <a:latin typeface="Meiryo UI" panose="020B0604030504040204" pitchFamily="50" charset="-128"/>
                <a:ea typeface="Meiryo UI" panose="020B0604030504040204" pitchFamily="50" charset="-128"/>
              </a:rPr>
              <a:t>Ｍ</a:t>
            </a:r>
            <a:r>
              <a:rPr lang="en-US" altLang="ja-JP" sz="1200" baseline="-2000" dirty="0" smtClean="0">
                <a:solidFill>
                  <a:prstClr val="black"/>
                </a:solidFill>
                <a:latin typeface="Meiryo UI" panose="020B0604030504040204" pitchFamily="50" charset="-128"/>
                <a:ea typeface="Meiryo UI" panose="020B0604030504040204" pitchFamily="50" charset="-128"/>
              </a:rPr>
              <a:t>G</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　Ｗ</a:t>
            </a:r>
            <a:r>
              <a:rPr lang="ja-JP" altLang="en-US" sz="1200" baseline="-2000" dirty="0">
                <a:solidFill>
                  <a:prstClr val="black"/>
                </a:solidFill>
                <a:latin typeface="Meiryo UI" panose="020B0604030504040204" pitchFamily="50" charset="-128"/>
                <a:ea typeface="Meiryo UI" panose="020B0604030504040204" pitchFamily="50" charset="-128"/>
              </a:rPr>
              <a:t>Ｇ</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Ｌ</a:t>
            </a:r>
          </a:p>
          <a:p>
            <a:pPr marL="0" indent="0">
              <a:lnSpc>
                <a:spcPct val="100000"/>
              </a:lnSpc>
              <a:spcBef>
                <a:spcPts val="300"/>
              </a:spcBef>
              <a:buNone/>
            </a:pPr>
            <a:r>
              <a:rPr lang="ja-JP" altLang="en-US" sz="1200" dirty="0" smtClean="0">
                <a:solidFill>
                  <a:prstClr val="black"/>
                </a:solidFill>
                <a:latin typeface="Meiryo UI" panose="020B0604030504040204" pitchFamily="50" charset="-128"/>
                <a:ea typeface="Meiryo UI" panose="020B0604030504040204" pitchFamily="50" charset="-128"/>
              </a:rPr>
              <a:t>　Ｍ</a:t>
            </a:r>
            <a:r>
              <a:rPr lang="ja-JP" altLang="en-US" sz="1200" baseline="-2000" dirty="0" smtClean="0">
                <a:solidFill>
                  <a:prstClr val="black"/>
                </a:solidFill>
                <a:latin typeface="Meiryo UI" panose="020B0604030504040204" pitchFamily="50" charset="-128"/>
                <a:ea typeface="Meiryo UI" panose="020B0604030504040204" pitchFamily="50" charset="-128"/>
              </a:rPr>
              <a:t>Ｇ</a:t>
            </a:r>
            <a:r>
              <a:rPr lang="ja-JP" altLang="en-US" sz="1200" dirty="0">
                <a:solidFill>
                  <a:prstClr val="black"/>
                </a:solidFill>
                <a:latin typeface="Meiryo UI" panose="020B0604030504040204" pitchFamily="50" charset="-128"/>
                <a:ea typeface="Meiryo UI" panose="020B0604030504040204" pitchFamily="50" charset="-128"/>
              </a:rPr>
              <a:t>＞Ｍ</a:t>
            </a:r>
            <a:r>
              <a:rPr lang="ja-JP" altLang="en-US" sz="1200" baseline="-2000" dirty="0">
                <a:solidFill>
                  <a:prstClr val="black"/>
                </a:solidFill>
                <a:latin typeface="Meiryo UI" panose="020B0604030504040204" pitchFamily="50" charset="-128"/>
                <a:ea typeface="Meiryo UI" panose="020B0604030504040204" pitchFamily="50" charset="-128"/>
              </a:rPr>
              <a:t>Ｗ</a:t>
            </a:r>
            <a:r>
              <a:rPr lang="ja-JP" altLang="en-US" sz="1200" dirty="0">
                <a:solidFill>
                  <a:prstClr val="black"/>
                </a:solidFill>
                <a:latin typeface="Meiryo UI" panose="020B0604030504040204" pitchFamily="50" charset="-128"/>
                <a:ea typeface="Meiryo UI" panose="020B0604030504040204" pitchFamily="50" charset="-128"/>
              </a:rPr>
              <a:t>であれば、高所作業車は転倒に対して安定であり、Ｍ</a:t>
            </a:r>
            <a:r>
              <a:rPr lang="ja-JP" altLang="en-US" sz="1200" baseline="-2000" dirty="0">
                <a:solidFill>
                  <a:prstClr val="black"/>
                </a:solidFill>
                <a:latin typeface="Meiryo UI" panose="020B0604030504040204" pitchFamily="50" charset="-128"/>
                <a:ea typeface="Meiryo UI" panose="020B0604030504040204" pitchFamily="50" charset="-128"/>
              </a:rPr>
              <a:t>Ｇ</a:t>
            </a:r>
            <a:r>
              <a:rPr lang="ja-JP" altLang="en-US" sz="1200" dirty="0">
                <a:solidFill>
                  <a:prstClr val="black"/>
                </a:solidFill>
                <a:latin typeface="Meiryo UI" panose="020B0604030504040204" pitchFamily="50" charset="-128"/>
                <a:ea typeface="Meiryo UI" panose="020B0604030504040204" pitchFamily="50" charset="-128"/>
              </a:rPr>
              <a:t>＜Ｍ</a:t>
            </a:r>
            <a:r>
              <a:rPr lang="ja-JP" altLang="en-US" sz="1200" baseline="-2000" dirty="0">
                <a:solidFill>
                  <a:prstClr val="black"/>
                </a:solidFill>
                <a:latin typeface="Meiryo UI" panose="020B0604030504040204" pitchFamily="50" charset="-128"/>
                <a:ea typeface="Meiryo UI" panose="020B0604030504040204" pitchFamily="50" charset="-128"/>
              </a:rPr>
              <a:t>Ｗ</a:t>
            </a:r>
            <a:r>
              <a:rPr lang="ja-JP" altLang="en-US" sz="1200" dirty="0">
                <a:solidFill>
                  <a:prstClr val="black"/>
                </a:solidFill>
                <a:latin typeface="Meiryo UI" panose="020B0604030504040204" pitchFamily="50" charset="-128"/>
                <a:ea typeface="Meiryo UI" panose="020B0604030504040204" pitchFamily="50" charset="-128"/>
              </a:rPr>
              <a:t>であれば転倒する。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また</a:t>
            </a:r>
            <a:r>
              <a:rPr lang="ja-JP" altLang="en-US" sz="1200" dirty="0">
                <a:solidFill>
                  <a:prstClr val="black"/>
                </a:solidFill>
                <a:latin typeface="Meiryo UI" panose="020B0604030504040204" pitchFamily="50" charset="-128"/>
                <a:ea typeface="Meiryo UI" panose="020B0604030504040204" pitchFamily="50" charset="-128"/>
              </a:rPr>
              <a:t>、積載荷重は同じであったとしても、ブームを伏せ、又は長くすることにより積載荷重の重心まで</a:t>
            </a:r>
            <a:r>
              <a:rPr lang="ja-JP" altLang="en-US" sz="1200" dirty="0" smtClean="0">
                <a:solidFill>
                  <a:prstClr val="black"/>
                </a:solidFill>
                <a:latin typeface="Meiryo UI" panose="020B0604030504040204" pitchFamily="50" charset="-128"/>
                <a:ea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距離</a:t>
            </a:r>
            <a:r>
              <a:rPr lang="ja-JP" altLang="en-US" sz="1200" dirty="0">
                <a:solidFill>
                  <a:prstClr val="black"/>
                </a:solidFill>
                <a:latin typeface="Meiryo UI" panose="020B0604030504040204" pitchFamily="50" charset="-128"/>
                <a:ea typeface="Meiryo UI" panose="020B0604030504040204" pitchFamily="50" charset="-128"/>
              </a:rPr>
              <a:t>（Ｑ）が長くなり、転倒モーメント（Ｍ</a:t>
            </a:r>
            <a:r>
              <a:rPr lang="ja-JP" altLang="en-US" sz="1200" baseline="-2000" dirty="0">
                <a:solidFill>
                  <a:prstClr val="black"/>
                </a:solidFill>
                <a:latin typeface="Meiryo UI" panose="020B0604030504040204" pitchFamily="50" charset="-128"/>
                <a:ea typeface="Meiryo UI" panose="020B0604030504040204" pitchFamily="50" charset="-128"/>
              </a:rPr>
              <a:t>Ｗ</a:t>
            </a:r>
            <a:r>
              <a:rPr lang="ja-JP" altLang="en-US" sz="1200" dirty="0">
                <a:solidFill>
                  <a:prstClr val="black"/>
                </a:solidFill>
                <a:latin typeface="Meiryo UI" panose="020B0604030504040204" pitchFamily="50" charset="-128"/>
                <a:ea typeface="Meiryo UI" panose="020B0604030504040204" pitchFamily="50" charset="-128"/>
              </a:rPr>
              <a:t>）が大きくなって、転倒の危険性は大きくなる。</a:t>
            </a:r>
          </a:p>
          <a:p>
            <a:pPr marL="0" indent="0">
              <a:lnSpc>
                <a:spcPct val="100000"/>
              </a:lnSpc>
              <a:spcBef>
                <a:spcPts val="600"/>
              </a:spcBef>
              <a:buNone/>
            </a:pPr>
            <a:r>
              <a:rPr lang="ja-JP" altLang="en-US" sz="1200" dirty="0" smtClean="0">
                <a:solidFill>
                  <a:prstClr val="black"/>
                </a:solidFill>
                <a:latin typeface="Meiryo UI" panose="020B0604030504040204" pitchFamily="50" charset="-128"/>
                <a:ea typeface="Meiryo UI" panose="020B0604030504040204" pitchFamily="50" charset="-128"/>
              </a:rPr>
              <a:t>　なお</a:t>
            </a:r>
            <a:r>
              <a:rPr lang="ja-JP" altLang="en-US" sz="1200" dirty="0">
                <a:solidFill>
                  <a:prstClr val="black"/>
                </a:solidFill>
                <a:latin typeface="Meiryo UI" panose="020B0604030504040204" pitchFamily="50" charset="-128"/>
                <a:ea typeface="Meiryo UI" panose="020B0604030504040204" pitchFamily="50" charset="-128"/>
              </a:rPr>
              <a:t>、高所作業車の安全装置である“ブーム作動規制装置</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は</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この</a:t>
            </a:r>
            <a:r>
              <a:rPr lang="ja-JP" altLang="en-US" sz="1200" dirty="0">
                <a:solidFill>
                  <a:prstClr val="black"/>
                </a:solidFill>
                <a:latin typeface="Meiryo UI" panose="020B0604030504040204" pitchFamily="50" charset="-128"/>
                <a:ea typeface="Meiryo UI" panose="020B0604030504040204" pitchFamily="50" charset="-128"/>
              </a:rPr>
              <a:t>転倒モーメントと安定モーメントを自動的に検出して警報を発するか</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もしく</a:t>
            </a:r>
            <a:r>
              <a:rPr lang="ja-JP" altLang="en-US" sz="1200" dirty="0">
                <a:solidFill>
                  <a:prstClr val="black"/>
                </a:solidFill>
                <a:latin typeface="Meiryo UI" panose="020B0604030504040204" pitchFamily="50" charset="-128"/>
                <a:ea typeface="Meiryo UI" panose="020B0604030504040204" pitchFamily="50" charset="-128"/>
              </a:rPr>
              <a:t>は作動を停止する装置である。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ブーム</a:t>
            </a:r>
            <a:r>
              <a:rPr lang="ja-JP" altLang="en-US" sz="1200" dirty="0">
                <a:solidFill>
                  <a:prstClr val="black"/>
                </a:solidFill>
                <a:latin typeface="Meiryo UI" panose="020B0604030504040204" pitchFamily="50" charset="-128"/>
                <a:ea typeface="Meiryo UI" panose="020B0604030504040204" pitchFamily="50" charset="-128"/>
              </a:rPr>
              <a:t>の作動する限界示している</a:t>
            </a:r>
            <a:r>
              <a:rPr lang="ja-JP" altLang="en-US" sz="1200" dirty="0" smtClean="0">
                <a:solidFill>
                  <a:prstClr val="black"/>
                </a:solidFill>
                <a:latin typeface="Meiryo UI" panose="020B0604030504040204" pitchFamily="50" charset="-128"/>
                <a:ea typeface="Meiryo UI" panose="020B0604030504040204" pitchFamily="50" charset="-128"/>
              </a:rPr>
              <a:t>のが右図の</a:t>
            </a:r>
            <a:r>
              <a:rPr lang="ja-JP" altLang="en-US" sz="1200" dirty="0">
                <a:solidFill>
                  <a:prstClr val="black"/>
                </a:solidFill>
                <a:latin typeface="Meiryo UI" panose="020B0604030504040204" pitchFamily="50" charset="-128"/>
                <a:ea typeface="Meiryo UI" panose="020B0604030504040204" pitchFamily="50" charset="-128"/>
              </a:rPr>
              <a:t>作業範囲図である。</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957414" y="1033244"/>
            <a:ext cx="1557936" cy="256960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726402" y="3815205"/>
            <a:ext cx="1788948" cy="1809782"/>
          </a:xfrm>
          <a:prstGeom prst="rect">
            <a:avLst/>
          </a:prstGeom>
          <a:noFill/>
          <a:ln>
            <a:solidFill>
              <a:schemeClr val="tx1"/>
            </a:solidFill>
          </a:ln>
        </p:spPr>
      </p:pic>
    </p:spTree>
    <p:extLst>
      <p:ext uri="{BB962C8B-B14F-4D97-AF65-F5344CB8AC3E}">
        <p14:creationId xmlns:p14="http://schemas.microsoft.com/office/powerpoint/2010/main" val="1511644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a:t>
            </a:r>
            <a:r>
              <a:rPr lang="ja-JP" altLang="en-US" sz="2400" b="1" dirty="0" smtClean="0">
                <a:latin typeface="Meiryo UI" panose="020B0604030504040204" pitchFamily="50" charset="-128"/>
                <a:ea typeface="Meiryo UI" panose="020B0604030504040204" pitchFamily="50" charset="-128"/>
              </a:rPr>
              <a:t>種類～作業装置（３）</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６</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③　混合</a:t>
            </a:r>
            <a:r>
              <a:rPr lang="ja-JP" altLang="en-US" sz="1600" b="1" dirty="0" smtClean="0">
                <a:solidFill>
                  <a:prstClr val="black"/>
                </a:solidFill>
                <a:latin typeface="Meiryo UI" panose="020B0604030504040204" pitchFamily="50" charset="-128"/>
                <a:ea typeface="Meiryo UI" panose="020B0604030504040204" pitchFamily="50" charset="-128"/>
              </a:rPr>
              <a:t>ブーム型</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ブーム</a:t>
            </a:r>
            <a:r>
              <a:rPr lang="ja-JP" altLang="en-US" sz="1600" dirty="0">
                <a:solidFill>
                  <a:prstClr val="black"/>
                </a:solidFill>
                <a:latin typeface="Meiryo UI" panose="020B0604030504040204" pitchFamily="50" charset="-128"/>
                <a:ea typeface="Meiryo UI" panose="020B0604030504040204" pitchFamily="50" charset="-128"/>
              </a:rPr>
              <a:t>に伸縮と屈折の両方の機能を持たせたものである。</a:t>
            </a: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主な特徴</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イ</a:t>
            </a:r>
            <a:r>
              <a:rPr lang="ja-JP" altLang="en-US" sz="1600" dirty="0">
                <a:solidFill>
                  <a:prstClr val="black"/>
                </a:solidFill>
                <a:latin typeface="Meiryo UI" panose="020B0604030504040204" pitchFamily="50" charset="-128"/>
                <a:ea typeface="Meiryo UI" panose="020B0604030504040204" pitchFamily="50" charset="-128"/>
              </a:rPr>
              <a:t>．作業床の到達可能な範囲を高く、また、広く</a:t>
            </a:r>
            <a:r>
              <a:rPr lang="ja-JP" altLang="en-US" sz="1600" dirty="0" smtClean="0">
                <a:solidFill>
                  <a:prstClr val="black"/>
                </a:solidFill>
                <a:latin typeface="Meiryo UI" panose="020B0604030504040204" pitchFamily="50" charset="-128"/>
                <a:ea typeface="Meiryo UI" panose="020B0604030504040204" pitchFamily="50" charset="-128"/>
              </a:rPr>
              <a:t>とること</a:t>
            </a:r>
            <a:r>
              <a:rPr lang="ja-JP" altLang="en-US" sz="1600" dirty="0">
                <a:solidFill>
                  <a:prstClr val="black"/>
                </a:solidFill>
                <a:latin typeface="Meiryo UI" panose="020B0604030504040204" pitchFamily="50" charset="-128"/>
                <a:ea typeface="Meiryo UI" panose="020B0604030504040204" pitchFamily="50" charset="-128"/>
              </a:rPr>
              <a:t>が可能である。</a:t>
            </a: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ロ</a:t>
            </a:r>
            <a:r>
              <a:rPr lang="ja-JP" altLang="en-US" sz="1600" dirty="0">
                <a:solidFill>
                  <a:prstClr val="black"/>
                </a:solidFill>
                <a:latin typeface="Meiryo UI" panose="020B0604030504040204" pitchFamily="50" charset="-128"/>
                <a:ea typeface="Meiryo UI" panose="020B0604030504040204" pitchFamily="50" charset="-128"/>
              </a:rPr>
              <a:t>．高所、また、広い範囲で作業することが必要</a:t>
            </a:r>
            <a:r>
              <a:rPr lang="ja-JP" altLang="en-US" sz="1600" dirty="0" smtClean="0">
                <a:solidFill>
                  <a:prstClr val="black"/>
                </a:solidFill>
                <a:latin typeface="Meiryo UI" panose="020B0604030504040204" pitchFamily="50" charset="-128"/>
                <a:ea typeface="Meiryo UI" panose="020B0604030504040204" pitchFamily="50" charset="-128"/>
              </a:rPr>
              <a:t>な建設</a:t>
            </a:r>
            <a:r>
              <a:rPr lang="ja-JP" altLang="en-US" sz="1600" dirty="0">
                <a:solidFill>
                  <a:prstClr val="black"/>
                </a:solidFill>
                <a:latin typeface="Meiryo UI" panose="020B0604030504040204" pitchFamily="50" charset="-128"/>
                <a:ea typeface="Meiryo UI" panose="020B0604030504040204" pitchFamily="50" charset="-128"/>
              </a:rPr>
              <a:t>工事や</a:t>
            </a:r>
            <a:r>
              <a:rPr lang="ja-JP" altLang="en-US" sz="1600" dirty="0" smtClean="0">
                <a:solidFill>
                  <a:prstClr val="black"/>
                </a:solidFill>
                <a:latin typeface="Meiryo UI" panose="020B0604030504040204" pitchFamily="50" charset="-128"/>
                <a:ea typeface="Meiryo UI" panose="020B0604030504040204" pitchFamily="50" charset="-128"/>
              </a:rPr>
              <a:t>保守</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管理</a:t>
            </a:r>
            <a:r>
              <a:rPr lang="ja-JP" altLang="en-US" sz="1600" dirty="0">
                <a:solidFill>
                  <a:prstClr val="black"/>
                </a:solidFill>
                <a:latin typeface="Meiryo UI" panose="020B0604030504040204" pitchFamily="50" charset="-128"/>
                <a:ea typeface="Meiryo UI" panose="020B0604030504040204" pitchFamily="50" charset="-128"/>
              </a:rPr>
              <a:t>作業等に使用される</a:t>
            </a:r>
            <a:r>
              <a:rPr lang="ja-JP" altLang="en-US" sz="1600" dirty="0" smtClean="0">
                <a:solidFill>
                  <a:prstClr val="black"/>
                </a:solidFill>
                <a:latin typeface="Meiryo UI" panose="020B0604030504040204" pitchFamily="50" charset="-128"/>
                <a:ea typeface="Meiryo UI" panose="020B0604030504040204" pitchFamily="50" charset="-128"/>
              </a:rPr>
              <a:t>ことが</a:t>
            </a:r>
            <a:r>
              <a:rPr lang="ja-JP" altLang="en-US" sz="1600" dirty="0">
                <a:solidFill>
                  <a:prstClr val="black"/>
                </a:solidFill>
                <a:latin typeface="Meiryo UI" panose="020B0604030504040204" pitchFamily="50" charset="-128"/>
                <a:ea typeface="Meiryo UI" panose="020B0604030504040204" pitchFamily="50" charset="-128"/>
              </a:rPr>
              <a:t>多い。</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6788093" y="964256"/>
            <a:ext cx="1492250" cy="2368550"/>
          </a:xfrm>
          <a:prstGeom prst="rect">
            <a:avLst/>
          </a:prstGeom>
          <a:noFill/>
          <a:ln>
            <a:solidFill>
              <a:schemeClr val="tx1"/>
            </a:solidFill>
          </a:ln>
        </p:spPr>
      </p:pic>
    </p:spTree>
    <p:extLst>
      <p:ext uri="{BB962C8B-B14F-4D97-AF65-F5344CB8AC3E}">
        <p14:creationId xmlns:p14="http://schemas.microsoft.com/office/powerpoint/2010/main" val="8951223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力のつり合い</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テキスト１４９ページ</a:t>
            </a:r>
            <a:r>
              <a:rPr lang="en-US" altLang="ja-JP" sz="1200" dirty="0" smtClean="0">
                <a:solidFill>
                  <a:prstClr val="black"/>
                </a:solidFill>
              </a:rPr>
              <a:t>/</a:t>
            </a:r>
            <a:r>
              <a:rPr lang="ja-JP" altLang="en-US" sz="1200" dirty="0" smtClean="0">
                <a:solidFill>
                  <a:prstClr val="black"/>
                </a:solidFill>
              </a:rPr>
              <a:t>補助テキスト６５ページ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1607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smtClean="0">
                <a:solidFill>
                  <a:prstClr val="black"/>
                </a:solidFill>
                <a:latin typeface="Meiryo UI" panose="020B0604030504040204" pitchFamily="50" charset="-128"/>
                <a:ea typeface="Meiryo UI" panose="020B0604030504040204" pitchFamily="50" charset="-128"/>
              </a:rPr>
              <a:t>①　力のつり合い</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b="1" u="sng" dirty="0" smtClean="0">
                <a:solidFill>
                  <a:prstClr val="black"/>
                </a:solidFill>
                <a:latin typeface="Meiryo UI" panose="020B0604030504040204" pitchFamily="50" charset="-128"/>
                <a:ea typeface="Meiryo UI" panose="020B0604030504040204" pitchFamily="50" charset="-128"/>
              </a:rPr>
              <a:t>一つ</a:t>
            </a:r>
            <a:r>
              <a:rPr lang="ja-JP" altLang="en-US" sz="1200" b="1" u="sng" dirty="0">
                <a:solidFill>
                  <a:prstClr val="black"/>
                </a:solidFill>
                <a:latin typeface="Meiryo UI" panose="020B0604030504040204" pitchFamily="50" charset="-128"/>
                <a:ea typeface="Meiryo UI" panose="020B0604030504040204" pitchFamily="50" charset="-128"/>
              </a:rPr>
              <a:t>の物体にいくつかの力が作用している場合</a:t>
            </a:r>
            <a:r>
              <a:rPr lang="ja-JP" altLang="en-US" sz="1200" dirty="0">
                <a:solidFill>
                  <a:prstClr val="black"/>
                </a:solidFill>
                <a:latin typeface="Meiryo UI" panose="020B0604030504040204" pitchFamily="50" charset="-128"/>
                <a:ea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rPr>
              <a:t>、その</a:t>
            </a:r>
            <a:r>
              <a:rPr lang="ja-JP" altLang="en-US" sz="1200" dirty="0">
                <a:solidFill>
                  <a:prstClr val="black"/>
                </a:solidFill>
                <a:latin typeface="Meiryo UI" panose="020B0604030504040204" pitchFamily="50" charset="-128"/>
                <a:ea typeface="Meiryo UI" panose="020B0604030504040204" pitchFamily="50" charset="-128"/>
              </a:rPr>
              <a:t>物体が</a:t>
            </a:r>
            <a:r>
              <a:rPr lang="ja-JP" altLang="en-US" sz="1200" b="1" u="sng" dirty="0">
                <a:solidFill>
                  <a:prstClr val="black"/>
                </a:solidFill>
                <a:latin typeface="Meiryo UI" panose="020B0604030504040204" pitchFamily="50" charset="-128"/>
                <a:ea typeface="Meiryo UI" panose="020B0604030504040204" pitchFamily="50" charset="-128"/>
              </a:rPr>
              <a:t>動かないとき</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それら</a:t>
            </a:r>
            <a:r>
              <a:rPr lang="ja-JP" altLang="en-US" sz="1200" dirty="0">
                <a:solidFill>
                  <a:prstClr val="black"/>
                </a:solidFill>
                <a:latin typeface="Meiryo UI" panose="020B0604030504040204" pitchFamily="50" charset="-128"/>
                <a:ea typeface="Meiryo UI" panose="020B0604030504040204" pitchFamily="50" charset="-128"/>
              </a:rPr>
              <a:t>の力は</a:t>
            </a:r>
            <a:r>
              <a:rPr lang="ja-JP" altLang="en-US" sz="1200" b="1" u="sng" dirty="0">
                <a:solidFill>
                  <a:prstClr val="black"/>
                </a:solidFill>
                <a:latin typeface="Meiryo UI" panose="020B0604030504040204" pitchFamily="50" charset="-128"/>
                <a:ea typeface="Meiryo UI" panose="020B0604030504040204" pitchFamily="50" charset="-128"/>
              </a:rPr>
              <a:t>「</a:t>
            </a:r>
            <a:r>
              <a:rPr lang="ja-JP" altLang="en-US" sz="1200" b="1" u="sng" dirty="0" smtClean="0">
                <a:solidFill>
                  <a:prstClr val="black"/>
                </a:solidFill>
                <a:latin typeface="Meiryo UI" panose="020B0604030504040204" pitchFamily="50" charset="-128"/>
                <a:ea typeface="Meiryo UI" panose="020B0604030504040204" pitchFamily="50" charset="-128"/>
              </a:rPr>
              <a:t>つり合っている</a:t>
            </a:r>
            <a:r>
              <a:rPr lang="ja-JP" altLang="en-US" sz="1200" b="1" u="sng"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という。</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例えば</a:t>
            </a:r>
            <a:r>
              <a:rPr lang="ja-JP" altLang="en-US" sz="1200" dirty="0">
                <a:solidFill>
                  <a:prstClr val="black"/>
                </a:solidFill>
                <a:latin typeface="Meiryo UI" panose="020B0604030504040204" pitchFamily="50" charset="-128"/>
                <a:ea typeface="Meiryo UI" panose="020B0604030504040204" pitchFamily="50" charset="-128"/>
              </a:rPr>
              <a:t>、ロープで荷を吊った場合、荷が静止</a:t>
            </a:r>
            <a:r>
              <a:rPr lang="ja-JP" altLang="en-US" sz="1200" dirty="0" smtClean="0">
                <a:solidFill>
                  <a:prstClr val="black"/>
                </a:solidFill>
                <a:latin typeface="Meiryo UI" panose="020B0604030504040204" pitchFamily="50" charset="-128"/>
                <a:ea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rPr>
              <a:t>ということは、荷物の質量に</a:t>
            </a:r>
            <a:r>
              <a:rPr lang="ja-JP" altLang="en-US" sz="1200" dirty="0" smtClean="0">
                <a:solidFill>
                  <a:prstClr val="black"/>
                </a:solidFill>
                <a:latin typeface="Meiryo UI" panose="020B0604030504040204" pitchFamily="50" charset="-128"/>
                <a:ea typeface="Meiryo UI" panose="020B0604030504040204" pitchFamily="50" charset="-128"/>
              </a:rPr>
              <a:t>より</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生じる重力（</a:t>
            </a:r>
            <a:r>
              <a:rPr lang="ja-JP" altLang="en-US" sz="1200" dirty="0">
                <a:solidFill>
                  <a:prstClr val="black"/>
                </a:solidFill>
                <a:latin typeface="Meiryo UI" panose="020B0604030504040204" pitchFamily="50" charset="-128"/>
                <a:ea typeface="Meiryo UI" panose="020B0604030504040204" pitchFamily="50" charset="-128"/>
              </a:rPr>
              <a:t>Ｗ＝ｍｇ）と同じ大きさで上向きの力（Ｆ）</a:t>
            </a:r>
            <a:r>
              <a:rPr lang="ja-JP" altLang="en-US" sz="1200" dirty="0" smtClean="0">
                <a:solidFill>
                  <a:prstClr val="black"/>
                </a:solidFill>
                <a:latin typeface="Meiryo UI" panose="020B0604030504040204" pitchFamily="50" charset="-128"/>
                <a:ea typeface="Meiryo UI" panose="020B0604030504040204" pitchFamily="50" charset="-128"/>
              </a:rPr>
              <a:t>がロープ</a:t>
            </a:r>
            <a:r>
              <a:rPr lang="ja-JP" altLang="en-US" sz="1200" dirty="0">
                <a:solidFill>
                  <a:prstClr val="black"/>
                </a:solidFill>
                <a:latin typeface="Meiryo UI" panose="020B0604030504040204" pitchFamily="50" charset="-128"/>
                <a:ea typeface="Meiryo UI" panose="020B0604030504040204" pitchFamily="50" charset="-128"/>
              </a:rPr>
              <a:t>に作用し</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力</a:t>
            </a:r>
            <a:r>
              <a:rPr lang="ja-JP" altLang="en-US" sz="1200" dirty="0">
                <a:solidFill>
                  <a:prstClr val="black"/>
                </a:solidFill>
                <a:latin typeface="Meiryo UI" panose="020B0604030504040204" pitchFamily="50" charset="-128"/>
                <a:ea typeface="Meiryo UI" panose="020B0604030504040204" pitchFamily="50" charset="-128"/>
              </a:rPr>
              <a:t>がつり合った状態であると</a:t>
            </a:r>
            <a:r>
              <a:rPr lang="ja-JP" altLang="en-US" sz="1200" dirty="0" smtClean="0">
                <a:solidFill>
                  <a:prstClr val="black"/>
                </a:solidFill>
                <a:latin typeface="Meiryo UI" panose="020B0604030504040204" pitchFamily="50" charset="-128"/>
                <a:ea typeface="Meiryo UI" panose="020B0604030504040204" pitchFamily="50" charset="-128"/>
              </a:rPr>
              <a:t>いうこと</a:t>
            </a:r>
            <a:r>
              <a:rPr lang="ja-JP" altLang="en-US" sz="1200" dirty="0">
                <a:solidFill>
                  <a:prstClr val="black"/>
                </a:solidFill>
                <a:latin typeface="Meiryo UI" panose="020B0604030504040204" pitchFamily="50" charset="-128"/>
                <a:ea typeface="Meiryo UI" panose="020B0604030504040204" pitchFamily="50" charset="-128"/>
              </a:rPr>
              <a:t>である</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1200"/>
              </a:spcBef>
              <a:buNone/>
            </a:pPr>
            <a:r>
              <a:rPr lang="ja-JP" altLang="en-US" sz="1200" b="1" dirty="0" smtClean="0">
                <a:solidFill>
                  <a:prstClr val="black"/>
                </a:solidFill>
                <a:latin typeface="Meiryo UI" panose="020B0604030504040204" pitchFamily="50" charset="-128"/>
                <a:ea typeface="Meiryo UI" panose="020B0604030504040204" pitchFamily="50" charset="-128"/>
              </a:rPr>
              <a:t>②　平行力</a:t>
            </a:r>
            <a:r>
              <a:rPr lang="ja-JP" altLang="en-US" sz="1200" b="1" dirty="0">
                <a:solidFill>
                  <a:prstClr val="black"/>
                </a:solidFill>
                <a:latin typeface="Meiryo UI" panose="020B0604030504040204" pitchFamily="50" charset="-128"/>
                <a:ea typeface="Meiryo UI" panose="020B0604030504040204" pitchFamily="50" charset="-128"/>
              </a:rPr>
              <a:t>の</a:t>
            </a:r>
            <a:r>
              <a:rPr lang="ja-JP" altLang="en-US" sz="1200" b="1" dirty="0" smtClean="0">
                <a:solidFill>
                  <a:prstClr val="black"/>
                </a:solidFill>
                <a:latin typeface="Meiryo UI" panose="020B0604030504040204" pitchFamily="50" charset="-128"/>
                <a:ea typeface="Meiryo UI" panose="020B0604030504040204" pitchFamily="50" charset="-128"/>
              </a:rPr>
              <a:t>つり合い</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右図の</a:t>
            </a:r>
            <a:r>
              <a:rPr lang="ja-JP" altLang="en-US" sz="1200" dirty="0">
                <a:solidFill>
                  <a:prstClr val="black"/>
                </a:solidFill>
                <a:latin typeface="Meiryo UI" panose="020B0604030504040204" pitchFamily="50" charset="-128"/>
                <a:ea typeface="Meiryo UI" panose="020B0604030504040204" pitchFamily="50" charset="-128"/>
              </a:rPr>
              <a:t>天秤に作用している力が静止して</a:t>
            </a:r>
            <a:r>
              <a:rPr lang="ja-JP" altLang="en-US" sz="1200" dirty="0" smtClean="0">
                <a:solidFill>
                  <a:prstClr val="black"/>
                </a:solidFill>
                <a:latin typeface="Meiryo UI" panose="020B0604030504040204" pitchFamily="50" charset="-128"/>
                <a:ea typeface="Meiryo UI" panose="020B0604030504040204" pitchFamily="50" charset="-128"/>
              </a:rPr>
              <a:t>いると</a:t>
            </a:r>
            <a:r>
              <a:rPr lang="ja-JP" altLang="en-US" sz="1200" dirty="0">
                <a:solidFill>
                  <a:prstClr val="black"/>
                </a:solidFill>
                <a:latin typeface="Meiryo UI" panose="020B0604030504040204" pitchFamily="50" charset="-128"/>
                <a:ea typeface="Meiryo UI" panose="020B0604030504040204" pitchFamily="50" charset="-128"/>
              </a:rPr>
              <a:t>いうことは、支点の左回りのモーメント（Ｍａ）</a:t>
            </a: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と右回りのモーメント（Ｍｂ）が等しいという</a:t>
            </a:r>
            <a:r>
              <a:rPr lang="ja-JP" altLang="en-US" sz="1200" dirty="0" smtClean="0">
                <a:solidFill>
                  <a:prstClr val="black"/>
                </a:solidFill>
                <a:latin typeface="Meiryo UI" panose="020B0604030504040204" pitchFamily="50" charset="-128"/>
                <a:ea typeface="Meiryo UI" panose="020B0604030504040204" pitchFamily="50" charset="-128"/>
              </a:rPr>
              <a:t>ことで</a:t>
            </a:r>
            <a:r>
              <a:rPr lang="ja-JP" altLang="en-US" sz="1200" dirty="0">
                <a:solidFill>
                  <a:prstClr val="black"/>
                </a:solidFill>
                <a:latin typeface="Meiryo UI" panose="020B0604030504040204" pitchFamily="50" charset="-128"/>
                <a:ea typeface="Meiryo UI" panose="020B0604030504040204" pitchFamily="50" charset="-128"/>
              </a:rPr>
              <a:t>あり、次の式で表すことができる。</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Ｍａ</a:t>
            </a:r>
            <a:r>
              <a:rPr lang="ja-JP" altLang="en-US" sz="1200" dirty="0">
                <a:solidFill>
                  <a:prstClr val="black"/>
                </a:solidFill>
                <a:latin typeface="Meiryo UI" panose="020B0604030504040204" pitchFamily="50" charset="-128"/>
                <a:ea typeface="Meiryo UI" panose="020B0604030504040204" pitchFamily="50" charset="-128"/>
              </a:rPr>
              <a:t>＝Ｍｂ</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Ｍａ</a:t>
            </a:r>
            <a:r>
              <a:rPr lang="ja-JP" altLang="en-US" sz="1200" dirty="0">
                <a:solidFill>
                  <a:prstClr val="black"/>
                </a:solidFill>
                <a:latin typeface="Meiryo UI" panose="020B0604030504040204" pitchFamily="50" charset="-128"/>
                <a:ea typeface="Meiryo UI" panose="020B0604030504040204" pitchFamily="50" charset="-128"/>
              </a:rPr>
              <a:t>＝Ｗａ</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ａ</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Ｍｂ</a:t>
            </a:r>
            <a:r>
              <a:rPr lang="ja-JP" altLang="en-US" sz="1200" dirty="0">
                <a:solidFill>
                  <a:prstClr val="black"/>
                </a:solidFill>
                <a:latin typeface="Meiryo UI" panose="020B0604030504040204" pitchFamily="50" charset="-128"/>
                <a:ea typeface="Meiryo UI" panose="020B0604030504040204" pitchFamily="50" charset="-128"/>
              </a:rPr>
              <a:t>＝Ｗｂ</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ｂ</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なお</a:t>
            </a:r>
            <a:r>
              <a:rPr lang="ja-JP" altLang="en-US" sz="1200" dirty="0">
                <a:solidFill>
                  <a:prstClr val="black"/>
                </a:solidFill>
                <a:latin typeface="Meiryo UI" panose="020B0604030504040204" pitchFamily="50" charset="-128"/>
                <a:ea typeface="Meiryo UI" panose="020B0604030504040204" pitchFamily="50" charset="-128"/>
              </a:rPr>
              <a:t>、これを支えている人の肩には、Ｗａ＋</a:t>
            </a:r>
            <a:r>
              <a:rPr lang="ja-JP" altLang="en-US" sz="1200" dirty="0" smtClean="0">
                <a:solidFill>
                  <a:prstClr val="black"/>
                </a:solidFill>
                <a:latin typeface="Meiryo UI" panose="020B0604030504040204" pitchFamily="50" charset="-128"/>
                <a:ea typeface="Meiryo UI" panose="020B0604030504040204" pitchFamily="50" charset="-128"/>
              </a:rPr>
              <a:t>Ｗｂ＝</a:t>
            </a:r>
            <a:r>
              <a:rPr lang="ja-JP" altLang="en-US" sz="1200" dirty="0">
                <a:solidFill>
                  <a:prstClr val="black"/>
                </a:solidFill>
                <a:latin typeface="Meiryo UI" panose="020B0604030504040204" pitchFamily="50" charset="-128"/>
                <a:ea typeface="Meiryo UI" panose="020B0604030504040204" pitchFamily="50" charset="-128"/>
              </a:rPr>
              <a:t>Ｐの力が作用している。</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73013" y="915017"/>
            <a:ext cx="1842337" cy="1872017"/>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709983" y="3022449"/>
            <a:ext cx="1805367" cy="2304746"/>
          </a:xfrm>
          <a:prstGeom prst="rect">
            <a:avLst/>
          </a:prstGeom>
          <a:noFill/>
          <a:ln>
            <a:solidFill>
              <a:schemeClr val="tx1"/>
            </a:solidFill>
          </a:ln>
        </p:spPr>
      </p:pic>
    </p:spTree>
    <p:extLst>
      <p:ext uri="{BB962C8B-B14F-4D97-AF65-F5344CB8AC3E}">
        <p14:creationId xmlns:p14="http://schemas.microsoft.com/office/powerpoint/2010/main" val="1781021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質量と</a:t>
            </a:r>
            <a:r>
              <a:rPr lang="ja-JP" altLang="en-US" sz="2400" b="1" dirty="0">
                <a:latin typeface="Meiryo UI" panose="020B0604030504040204" pitchFamily="50" charset="-128"/>
                <a:ea typeface="Meiryo UI" panose="020B0604030504040204" pitchFamily="50" charset="-128"/>
              </a:rPr>
              <a:t>重心</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91310" y="6400413"/>
            <a:ext cx="377935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テキスト１５０ページ</a:t>
            </a:r>
            <a:r>
              <a:rPr lang="en-US" altLang="ja-JP" sz="1200" dirty="0" smtClean="0">
                <a:solidFill>
                  <a:prstClr val="black"/>
                </a:solidFill>
              </a:rPr>
              <a:t>/</a:t>
            </a:r>
            <a:r>
              <a:rPr lang="ja-JP" altLang="en-US" sz="1200" dirty="0" smtClean="0">
                <a:solidFill>
                  <a:prstClr val="black"/>
                </a:solidFill>
              </a:rPr>
              <a:t>補助テキスト６６ページ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9267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①　質量</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物体</a:t>
            </a:r>
            <a:r>
              <a:rPr lang="ja-JP" altLang="en-US" sz="1400" dirty="0">
                <a:solidFill>
                  <a:prstClr val="black"/>
                </a:solidFill>
                <a:latin typeface="Meiryo UI" panose="020B0604030504040204" pitchFamily="50" charset="-128"/>
                <a:ea typeface="Meiryo UI" panose="020B0604030504040204" pitchFamily="50" charset="-128"/>
              </a:rPr>
              <a:t>の</a:t>
            </a:r>
            <a:r>
              <a:rPr lang="ja-JP" altLang="en-US" sz="1400" b="1" u="sng" dirty="0">
                <a:solidFill>
                  <a:prstClr val="black"/>
                </a:solidFill>
                <a:latin typeface="Meiryo UI" panose="020B0604030504040204" pitchFamily="50" charset="-128"/>
                <a:ea typeface="Meiryo UI" panose="020B0604030504040204" pitchFamily="50" charset="-128"/>
              </a:rPr>
              <a:t>質量</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体積が同じ</a:t>
            </a:r>
            <a:r>
              <a:rPr lang="ja-JP" altLang="en-US" sz="1400" dirty="0">
                <a:solidFill>
                  <a:prstClr val="black"/>
                </a:solidFill>
                <a:latin typeface="Meiryo UI" panose="020B0604030504040204" pitchFamily="50" charset="-128"/>
                <a:ea typeface="Meiryo UI" panose="020B0604030504040204" pitchFamily="50" charset="-128"/>
              </a:rPr>
              <a:t>でも</a:t>
            </a:r>
            <a:r>
              <a:rPr lang="ja-JP" altLang="en-US" sz="1400" b="1" u="sng" dirty="0">
                <a:solidFill>
                  <a:prstClr val="black"/>
                </a:solidFill>
                <a:latin typeface="Meiryo UI" panose="020B0604030504040204" pitchFamily="50" charset="-128"/>
                <a:ea typeface="Meiryo UI" panose="020B0604030504040204" pitchFamily="50" charset="-128"/>
              </a:rPr>
              <a:t>材質によって異なる</a:t>
            </a:r>
            <a:r>
              <a:rPr lang="ja-JP" altLang="en-US" sz="1400" dirty="0">
                <a:solidFill>
                  <a:prstClr val="black"/>
                </a:solidFill>
                <a:latin typeface="Meiryo UI" panose="020B0604030504040204" pitchFamily="50" charset="-128"/>
                <a:ea typeface="Meiryo UI" panose="020B0604030504040204" pitchFamily="50" charset="-128"/>
              </a:rPr>
              <a:t>。例えば、鉛は鉄より重く、木材はアルミニウムより軽い。</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これは</a:t>
            </a:r>
            <a:r>
              <a:rPr lang="ja-JP" altLang="en-US" sz="1400" b="1" u="sng" dirty="0">
                <a:solidFill>
                  <a:prstClr val="black"/>
                </a:solidFill>
                <a:latin typeface="Meiryo UI" panose="020B0604030504040204" pitchFamily="50" charset="-128"/>
                <a:ea typeface="Meiryo UI" panose="020B0604030504040204" pitchFamily="50" charset="-128"/>
              </a:rPr>
              <a:t>“単位体積当たりの</a:t>
            </a:r>
            <a:r>
              <a:rPr lang="ja-JP" altLang="en-US" sz="1400" b="1" u="sng" dirty="0" smtClean="0">
                <a:solidFill>
                  <a:prstClr val="black"/>
                </a:solidFill>
                <a:latin typeface="Meiryo UI" panose="020B0604030504040204" pitchFamily="50" charset="-128"/>
                <a:ea typeface="Meiryo UI" panose="020B0604030504040204" pitchFamily="50" charset="-128"/>
              </a:rPr>
              <a:t>質量”（</a:t>
            </a:r>
            <a:r>
              <a:rPr lang="ja-JP" altLang="en-US" sz="1400" b="1" u="sng" dirty="0">
                <a:solidFill>
                  <a:prstClr val="black"/>
                </a:solidFill>
                <a:latin typeface="Meiryo UI" panose="020B0604030504040204" pitchFamily="50" charset="-128"/>
                <a:ea typeface="Meiryo UI" panose="020B0604030504040204" pitchFamily="50" charset="-128"/>
              </a:rPr>
              <a:t>ｄ）</a:t>
            </a:r>
            <a:r>
              <a:rPr lang="ja-JP" altLang="en-US" sz="1400" dirty="0">
                <a:solidFill>
                  <a:prstClr val="black"/>
                </a:solidFill>
                <a:latin typeface="Meiryo UI" panose="020B0604030504040204" pitchFamily="50" charset="-128"/>
                <a:ea typeface="Meiryo UI" panose="020B0604030504040204" pitchFamily="50" charset="-128"/>
              </a:rPr>
              <a:t>の</a:t>
            </a:r>
            <a:r>
              <a:rPr lang="ja-JP" altLang="en-US" sz="1400" b="1" u="sng" dirty="0">
                <a:solidFill>
                  <a:prstClr val="black"/>
                </a:solidFill>
                <a:latin typeface="Meiryo UI" panose="020B0604030504040204" pitchFamily="50" charset="-128"/>
                <a:ea typeface="Meiryo UI" panose="020B0604030504040204" pitchFamily="50" charset="-128"/>
              </a:rPr>
              <a:t>違い</a:t>
            </a:r>
            <a:r>
              <a:rPr lang="ja-JP" altLang="en-US" sz="1400" dirty="0">
                <a:solidFill>
                  <a:prstClr val="black"/>
                </a:solidFill>
                <a:latin typeface="Meiryo UI" panose="020B0604030504040204" pitchFamily="50" charset="-128"/>
                <a:ea typeface="Meiryo UI" panose="020B0604030504040204" pitchFamily="50" charset="-128"/>
              </a:rPr>
              <a:t>によるものである。</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1781902"/>
            <a:ext cx="7886701" cy="253125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②　重心</a:t>
            </a:r>
            <a:endParaRPr lang="en-US" altLang="ja-JP" sz="14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dirty="0">
                <a:solidFill>
                  <a:prstClr val="black"/>
                </a:solidFill>
                <a:latin typeface="Meiryo UI" panose="020B0604030504040204" pitchFamily="50" charset="-128"/>
                <a:ea typeface="Meiryo UI" panose="020B0604030504040204" pitchFamily="50" charset="-128"/>
              </a:rPr>
              <a:t>重心</a:t>
            </a:r>
            <a:r>
              <a:rPr lang="ja-JP" altLang="en-US" sz="1400" dirty="0">
                <a:solidFill>
                  <a:prstClr val="black"/>
                </a:solidFill>
                <a:latin typeface="Meiryo UI" panose="020B0604030504040204" pitchFamily="50" charset="-128"/>
                <a:ea typeface="Meiryo UI" panose="020B0604030504040204" pitchFamily="50" charset="-128"/>
              </a:rPr>
              <a:t>”とは、</a:t>
            </a:r>
            <a:r>
              <a:rPr lang="ja-JP" altLang="en-US" sz="1400" b="1" u="sng" dirty="0">
                <a:solidFill>
                  <a:prstClr val="black"/>
                </a:solidFill>
                <a:latin typeface="Meiryo UI" panose="020B0604030504040204" pitchFamily="50" charset="-128"/>
                <a:ea typeface="Meiryo UI" panose="020B0604030504040204" pitchFamily="50" charset="-128"/>
              </a:rPr>
              <a:t>「物体の各部に働く重力を</a:t>
            </a:r>
            <a:r>
              <a:rPr lang="en-US" altLang="ja-JP" sz="1400" b="1" u="sng" dirty="0">
                <a:solidFill>
                  <a:prstClr val="black"/>
                </a:solidFill>
                <a:latin typeface="Meiryo UI" panose="020B0604030504040204" pitchFamily="50" charset="-128"/>
                <a:ea typeface="Meiryo UI" panose="020B0604030504040204" pitchFamily="50" charset="-128"/>
              </a:rPr>
              <a:t>1</a:t>
            </a:r>
            <a:r>
              <a:rPr lang="ja-JP" altLang="en-US" sz="1400" b="1" u="sng" dirty="0" err="1">
                <a:solidFill>
                  <a:prstClr val="black"/>
                </a:solidFill>
                <a:latin typeface="Meiryo UI" panose="020B0604030504040204" pitchFamily="50" charset="-128"/>
                <a:ea typeface="Meiryo UI" panose="020B0604030504040204" pitchFamily="50" charset="-128"/>
              </a:rPr>
              <a:t>つに</a:t>
            </a:r>
            <a:r>
              <a:rPr lang="ja-JP" altLang="en-US" sz="1400" b="1" u="sng" dirty="0">
                <a:solidFill>
                  <a:prstClr val="black"/>
                </a:solidFill>
                <a:latin typeface="Meiryo UI" panose="020B0604030504040204" pitchFamily="50" charset="-128"/>
                <a:ea typeface="Meiryo UI" panose="020B0604030504040204" pitchFamily="50" charset="-128"/>
              </a:rPr>
              <a:t>まとめたとき、その力が働く点」</a:t>
            </a:r>
            <a:r>
              <a:rPr lang="ja-JP" altLang="en-US" sz="1400" dirty="0">
                <a:solidFill>
                  <a:prstClr val="black"/>
                </a:solidFill>
                <a:latin typeface="Meiryo UI" panose="020B0604030504040204" pitchFamily="50" charset="-128"/>
                <a:ea typeface="Meiryo UI" panose="020B0604030504040204" pitchFamily="50" charset="-128"/>
              </a:rPr>
              <a:t>であるが、簡単に言えば、</a:t>
            </a:r>
            <a:r>
              <a:rPr lang="ja-JP" altLang="en-US" sz="1400" b="1" u="sng" dirty="0">
                <a:solidFill>
                  <a:prstClr val="black"/>
                </a:solidFill>
                <a:latin typeface="Meiryo UI" panose="020B0604030504040204" pitchFamily="50" charset="-128"/>
                <a:ea typeface="Meiryo UI" panose="020B0604030504040204" pitchFamily="50" charset="-128"/>
              </a:rPr>
              <a:t>物体の重さの“中心”</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600"/>
              </a:spcBef>
              <a:buNone/>
            </a:pPr>
            <a:r>
              <a:rPr lang="ja-JP" altLang="en-US" sz="1400" dirty="0" smtClean="0">
                <a:solidFill>
                  <a:prstClr val="black"/>
                </a:solidFill>
                <a:latin typeface="Meiryo UI" panose="020B0604030504040204" pitchFamily="50" charset="-128"/>
                <a:ea typeface="Meiryo UI" panose="020B0604030504040204" pitchFamily="50" charset="-128"/>
              </a:rPr>
              <a:t>　ある</a:t>
            </a:r>
            <a:r>
              <a:rPr lang="ja-JP" altLang="en-US" sz="1400" dirty="0">
                <a:solidFill>
                  <a:prstClr val="black"/>
                </a:solidFill>
                <a:latin typeface="Meiryo UI" panose="020B0604030504040204" pitchFamily="50" charset="-128"/>
                <a:ea typeface="Meiryo UI" panose="020B0604030504040204" pitchFamily="50" charset="-128"/>
              </a:rPr>
              <a:t>特定の物体は、その</a:t>
            </a:r>
            <a:r>
              <a:rPr lang="ja-JP" altLang="en-US" sz="1400" b="1" u="sng" dirty="0">
                <a:solidFill>
                  <a:prstClr val="black"/>
                </a:solidFill>
                <a:latin typeface="Meiryo UI" panose="020B0604030504040204" pitchFamily="50" charset="-128"/>
                <a:ea typeface="Meiryo UI" panose="020B0604030504040204" pitchFamily="50" charset="-128"/>
              </a:rPr>
              <a:t>物体固有の重心</a:t>
            </a:r>
            <a:r>
              <a:rPr lang="ja-JP" altLang="en-US" sz="1400" dirty="0">
                <a:solidFill>
                  <a:prstClr val="black"/>
                </a:solidFill>
                <a:latin typeface="Meiryo UI" panose="020B0604030504040204" pitchFamily="50" charset="-128"/>
                <a:ea typeface="Meiryo UI" panose="020B0604030504040204" pitchFamily="50" charset="-128"/>
              </a:rPr>
              <a:t>を持っており</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その</a:t>
            </a:r>
            <a:r>
              <a:rPr lang="ja-JP" altLang="en-US" sz="1400" dirty="0">
                <a:solidFill>
                  <a:prstClr val="black"/>
                </a:solidFill>
                <a:latin typeface="Meiryo UI" panose="020B0604030504040204" pitchFamily="50" charset="-128"/>
                <a:ea typeface="Meiryo UI" panose="020B0604030504040204" pitchFamily="50" charset="-128"/>
              </a:rPr>
              <a:t>物体が変形しない限り、その</a:t>
            </a:r>
            <a:r>
              <a:rPr lang="ja-JP" altLang="en-US" sz="1400" b="1" u="sng" dirty="0">
                <a:solidFill>
                  <a:prstClr val="black"/>
                </a:solidFill>
                <a:latin typeface="Meiryo UI" panose="020B0604030504040204" pitchFamily="50" charset="-128"/>
                <a:ea typeface="Meiryo UI" panose="020B0604030504040204" pitchFamily="50" charset="-128"/>
              </a:rPr>
              <a:t>物体の位置や置き方が変わっても</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その</a:t>
            </a:r>
            <a:r>
              <a:rPr lang="ja-JP" altLang="en-US" sz="1400" b="1" u="sng" dirty="0">
                <a:solidFill>
                  <a:prstClr val="black"/>
                </a:solidFill>
                <a:latin typeface="Meiryo UI" panose="020B0604030504040204" pitchFamily="50" charset="-128"/>
                <a:ea typeface="Meiryo UI" panose="020B0604030504040204" pitchFamily="50" charset="-128"/>
              </a:rPr>
              <a:t>重心の位置は変化しない</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60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、必ずしも、</a:t>
            </a:r>
            <a:r>
              <a:rPr lang="ja-JP" altLang="en-US" sz="1400" b="1" u="sng" dirty="0">
                <a:solidFill>
                  <a:prstClr val="black"/>
                </a:solidFill>
                <a:latin typeface="Meiryo UI" panose="020B0604030504040204" pitchFamily="50" charset="-128"/>
                <a:ea typeface="Meiryo UI" panose="020B0604030504040204" pitchFamily="50" charset="-128"/>
              </a:rPr>
              <a:t>物体の内部にあるとは限らない</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この</a:t>
            </a:r>
            <a:r>
              <a:rPr lang="ja-JP" altLang="en-US" sz="1400" dirty="0">
                <a:solidFill>
                  <a:prstClr val="black"/>
                </a:solidFill>
                <a:latin typeface="Meiryo UI" panose="020B0604030504040204" pitchFamily="50" charset="-128"/>
                <a:ea typeface="Meiryo UI" panose="020B0604030504040204" pitchFamily="50" charset="-128"/>
              </a:rPr>
              <a:t>重心の位置は、</a:t>
            </a:r>
            <a:r>
              <a:rPr lang="ja-JP" altLang="en-US" sz="1400" b="1" u="sng" dirty="0">
                <a:solidFill>
                  <a:prstClr val="black"/>
                </a:solidFill>
                <a:latin typeface="Meiryo UI" panose="020B0604030504040204" pitchFamily="50" charset="-128"/>
                <a:ea typeface="Meiryo UI" panose="020B0604030504040204" pitchFamily="50" charset="-128"/>
              </a:rPr>
              <a:t>物体のつり上げる位置</a:t>
            </a:r>
            <a:r>
              <a:rPr lang="ja-JP" altLang="en-US" sz="1400" dirty="0" smtClean="0">
                <a:solidFill>
                  <a:prstClr val="black"/>
                </a:solidFill>
                <a:latin typeface="Meiryo UI" panose="020B0604030504040204" pitchFamily="50" charset="-128"/>
                <a:ea typeface="Meiryo UI" panose="020B0604030504040204" pitchFamily="50" charset="-128"/>
              </a:rPr>
              <a:t>や</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高所</a:t>
            </a:r>
            <a:r>
              <a:rPr lang="ja-JP" altLang="en-US" sz="1400" b="1" u="sng" dirty="0">
                <a:solidFill>
                  <a:prstClr val="black"/>
                </a:solidFill>
                <a:latin typeface="Meiryo UI" panose="020B0604030504040204" pitchFamily="50" charset="-128"/>
                <a:ea typeface="Meiryo UI" panose="020B0604030504040204" pitchFamily="50" charset="-128"/>
              </a:rPr>
              <a:t>作業車等の機械の転倒を検討する場合</a:t>
            </a:r>
            <a:r>
              <a:rPr lang="ja-JP" altLang="en-US" sz="1400" dirty="0" smtClean="0">
                <a:solidFill>
                  <a:prstClr val="black"/>
                </a:solidFill>
                <a:latin typeface="Meiryo UI" panose="020B0604030504040204" pitchFamily="50" charset="-128"/>
                <a:ea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重要</a:t>
            </a:r>
            <a:r>
              <a:rPr lang="ja-JP" altLang="en-US" sz="1400" b="1" u="sng" dirty="0">
                <a:solidFill>
                  <a:prstClr val="black"/>
                </a:solidFill>
                <a:latin typeface="Meiryo UI" panose="020B0604030504040204" pitchFamily="50" charset="-128"/>
                <a:ea typeface="Meiryo UI" panose="020B0604030504040204" pitchFamily="50" charset="-128"/>
              </a:rPr>
              <a:t>な要素</a:t>
            </a:r>
            <a:r>
              <a:rPr lang="ja-JP" altLang="en-US" sz="1400" dirty="0">
                <a:solidFill>
                  <a:prstClr val="black"/>
                </a:solidFill>
                <a:latin typeface="Meiryo UI" panose="020B0604030504040204" pitchFamily="50" charset="-128"/>
                <a:ea typeface="Meiryo UI" panose="020B0604030504040204" pitchFamily="50" charset="-128"/>
              </a:rPr>
              <a:t>である。</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606442" y="2712643"/>
            <a:ext cx="2908908" cy="1449804"/>
          </a:xfrm>
          <a:prstGeom prst="rect">
            <a:avLst/>
          </a:prstGeom>
          <a:noFill/>
          <a:ln>
            <a:solidFill>
              <a:schemeClr val="tx1"/>
            </a:solidFill>
          </a:ln>
        </p:spPr>
      </p:pic>
    </p:spTree>
    <p:extLst>
      <p:ext uri="{BB962C8B-B14F-4D97-AF65-F5344CB8AC3E}">
        <p14:creationId xmlns:p14="http://schemas.microsoft.com/office/powerpoint/2010/main" val="40184593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重心と安定（１）　物体の安定</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テキスト１５３ページ</a:t>
            </a:r>
            <a:r>
              <a:rPr lang="en-US" altLang="ja-JP" sz="1200" dirty="0" smtClean="0">
                <a:solidFill>
                  <a:prstClr val="black"/>
                </a:solidFill>
              </a:rPr>
              <a:t>/</a:t>
            </a:r>
            <a:r>
              <a:rPr lang="ja-JP" altLang="en-US" sz="1200" dirty="0" smtClean="0">
                <a:solidFill>
                  <a:prstClr val="black"/>
                </a:solidFill>
              </a:rPr>
              <a:t>補助テキスト６６～６７ページ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72</a:t>
            </a:fld>
            <a:endParaRPr lang="ja-JP" altLang="en-US">
              <a:solidFill>
                <a:prstClr val="black">
                  <a:tint val="75000"/>
                </a:prstClr>
              </a:solidFill>
            </a:endParaRPr>
          </a:p>
        </p:txBody>
      </p:sp>
      <p:sp>
        <p:nvSpPr>
          <p:cNvPr id="11" name="コンテンツ プレースホルダー 4"/>
          <p:cNvSpPr txBox="1">
            <a:spLocks/>
          </p:cNvSpPr>
          <p:nvPr/>
        </p:nvSpPr>
        <p:spPr>
          <a:xfrm>
            <a:off x="628649" y="895053"/>
            <a:ext cx="7886701" cy="36261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置かれた</a:t>
            </a:r>
            <a:r>
              <a:rPr lang="ja-JP" altLang="en-US" sz="1400" dirty="0">
                <a:solidFill>
                  <a:prstClr val="black"/>
                </a:solidFill>
                <a:latin typeface="Meiryo UI" panose="020B0604030504040204" pitchFamily="50" charset="-128"/>
                <a:ea typeface="Meiryo UI" panose="020B0604030504040204" pitchFamily="50" charset="-128"/>
              </a:rPr>
              <a:t>物体が、</a:t>
            </a:r>
            <a:r>
              <a:rPr lang="ja-JP" altLang="en-US" sz="1400" b="1" u="sng" dirty="0">
                <a:solidFill>
                  <a:prstClr val="black"/>
                </a:solidFill>
                <a:latin typeface="Meiryo UI" panose="020B0604030504040204" pitchFamily="50" charset="-128"/>
                <a:ea typeface="Meiryo UI" panose="020B0604030504040204" pitchFamily="50" charset="-128"/>
              </a:rPr>
              <a:t>“すわりが良い”</a:t>
            </a:r>
            <a:r>
              <a:rPr lang="ja-JP" altLang="en-US" sz="1400" dirty="0">
                <a:solidFill>
                  <a:prstClr val="black"/>
                </a:solidFill>
                <a:latin typeface="Meiryo UI" panose="020B0604030504040204" pitchFamily="50" charset="-128"/>
                <a:ea typeface="Meiryo UI" panose="020B0604030504040204" pitchFamily="50" charset="-128"/>
              </a:rPr>
              <a:t>ということは、</a:t>
            </a:r>
            <a:r>
              <a:rPr lang="ja-JP" altLang="en-US" sz="1400" b="1" u="sng" dirty="0">
                <a:solidFill>
                  <a:prstClr val="black"/>
                </a:solidFill>
                <a:latin typeface="Meiryo UI" panose="020B0604030504040204" pitchFamily="50" charset="-128"/>
                <a:ea typeface="Meiryo UI" panose="020B0604030504040204" pitchFamily="50" charset="-128"/>
              </a:rPr>
              <a:t>転倒するおそれがなく安定している</a:t>
            </a:r>
            <a:r>
              <a:rPr lang="ja-JP" altLang="en-US" sz="1400" dirty="0">
                <a:solidFill>
                  <a:prstClr val="black"/>
                </a:solidFill>
                <a:latin typeface="Meiryo UI" panose="020B0604030504040204" pitchFamily="50" charset="-128"/>
                <a:ea typeface="Meiryo UI" panose="020B0604030504040204" pitchFamily="50" charset="-128"/>
              </a:rPr>
              <a:t>ことである。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右図の</a:t>
            </a:r>
            <a:r>
              <a:rPr lang="ja-JP" altLang="en-US" sz="1400" dirty="0">
                <a:solidFill>
                  <a:prstClr val="black"/>
                </a:solidFill>
                <a:latin typeface="Meiryo UI" panose="020B0604030504040204" pitchFamily="50" charset="-128"/>
                <a:ea typeface="Meiryo UI" panose="020B0604030504040204" pitchFamily="50" charset="-128"/>
              </a:rPr>
              <a:t>ように、その</a:t>
            </a:r>
            <a:r>
              <a:rPr lang="ja-JP" altLang="en-US" sz="1400" b="1" u="sng" dirty="0">
                <a:solidFill>
                  <a:prstClr val="black"/>
                </a:solidFill>
                <a:latin typeface="Meiryo UI" panose="020B0604030504040204" pitchFamily="50" charset="-128"/>
                <a:ea typeface="Meiryo UI" panose="020B0604030504040204" pitchFamily="50" charset="-128"/>
              </a:rPr>
              <a:t>物体の重心を通る垂線</a:t>
            </a:r>
            <a:r>
              <a:rPr lang="ja-JP" altLang="en-US" sz="1400" dirty="0">
                <a:solidFill>
                  <a:prstClr val="black"/>
                </a:solidFill>
                <a:latin typeface="Meiryo UI" panose="020B0604030504040204" pitchFamily="50" charset="-128"/>
                <a:ea typeface="Meiryo UI" panose="020B0604030504040204" pitchFamily="50" charset="-128"/>
              </a:rPr>
              <a:t>が</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物体</a:t>
            </a:r>
            <a:r>
              <a:rPr lang="ja-JP" altLang="en-US" sz="1400" b="1" u="sng" dirty="0">
                <a:solidFill>
                  <a:prstClr val="black"/>
                </a:solidFill>
                <a:latin typeface="Meiryo UI" panose="020B0604030504040204" pitchFamily="50" charset="-128"/>
                <a:ea typeface="Meiryo UI" panose="020B0604030504040204" pitchFamily="50" charset="-128"/>
              </a:rPr>
              <a:t>を支えている底面を通る場合</a:t>
            </a:r>
            <a:r>
              <a:rPr lang="ja-JP" altLang="en-US" sz="1400" dirty="0">
                <a:solidFill>
                  <a:prstClr val="black"/>
                </a:solidFill>
                <a:latin typeface="Meiryo UI" panose="020B0604030504040204" pitchFamily="50" charset="-128"/>
                <a:ea typeface="Meiryo UI" panose="020B0604030504040204" pitchFamily="50" charset="-128"/>
              </a:rPr>
              <a:t>は、物体のすわり</a:t>
            </a:r>
            <a:r>
              <a:rPr lang="ja-JP" altLang="en-US" sz="1400" dirty="0" smtClean="0">
                <a:solidFill>
                  <a:prstClr val="black"/>
                </a:solidFill>
                <a:latin typeface="Meiryo UI" panose="020B0604030504040204" pitchFamily="50" charset="-128"/>
                <a:ea typeface="Meiryo UI" panose="020B0604030504040204" pitchFamily="50" charset="-128"/>
              </a:rPr>
              <a:t>が</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良く</a:t>
            </a:r>
            <a:r>
              <a:rPr lang="ja-JP" altLang="en-US" sz="1400" b="1" u="sng" dirty="0">
                <a:solidFill>
                  <a:prstClr val="black"/>
                </a:solidFill>
                <a:latin typeface="Meiryo UI" panose="020B0604030504040204" pitchFamily="50" charset="-128"/>
                <a:ea typeface="Meiryo UI" panose="020B0604030504040204" pitchFamily="50" charset="-128"/>
              </a:rPr>
              <a:t>安定している</a:t>
            </a:r>
            <a:r>
              <a:rPr lang="ja-JP" altLang="en-US" sz="1400" dirty="0">
                <a:solidFill>
                  <a:prstClr val="black"/>
                </a:solidFill>
                <a:latin typeface="Meiryo UI" panose="020B0604030504040204" pitchFamily="50" charset="-128"/>
                <a:ea typeface="Meiryo UI" panose="020B0604030504040204" pitchFamily="50" charset="-128"/>
              </a:rPr>
              <a:t>が、逆に</a:t>
            </a:r>
            <a:r>
              <a:rPr lang="ja-JP" altLang="en-US" sz="1400" b="1" u="sng" dirty="0">
                <a:solidFill>
                  <a:prstClr val="black"/>
                </a:solidFill>
                <a:latin typeface="Meiryo UI" panose="020B0604030504040204" pitchFamily="50" charset="-128"/>
                <a:ea typeface="Meiryo UI" panose="020B0604030504040204" pitchFamily="50" charset="-128"/>
              </a:rPr>
              <a:t>垂線がその底面より外れる場合</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不安定</a:t>
            </a:r>
            <a:r>
              <a:rPr lang="ja-JP" altLang="en-US" sz="1400" b="1" u="sng" dirty="0">
                <a:solidFill>
                  <a:prstClr val="black"/>
                </a:solidFill>
                <a:latin typeface="Meiryo UI" panose="020B0604030504040204" pitchFamily="50" charset="-128"/>
                <a:ea typeface="Meiryo UI" panose="020B0604030504040204" pitchFamily="50" charset="-128"/>
              </a:rPr>
              <a:t>で転倒</a:t>
            </a:r>
            <a:r>
              <a:rPr lang="ja-JP" altLang="en-US" sz="1400" dirty="0">
                <a:solidFill>
                  <a:prstClr val="black"/>
                </a:solidFill>
                <a:latin typeface="Meiryo UI" panose="020B0604030504040204" pitchFamily="50" charset="-128"/>
                <a:ea typeface="Meiryo UI" panose="020B0604030504040204" pitchFamily="50" charset="-128"/>
              </a:rPr>
              <a:t>する。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物体</a:t>
            </a:r>
            <a:r>
              <a:rPr lang="ja-JP" altLang="en-US" sz="1400" dirty="0">
                <a:solidFill>
                  <a:prstClr val="black"/>
                </a:solidFill>
                <a:latin typeface="Meiryo UI" panose="020B0604030504040204" pitchFamily="50" charset="-128"/>
                <a:ea typeface="Meiryo UI" panose="020B0604030504040204" pitchFamily="50" charset="-128"/>
              </a:rPr>
              <a:t>を斜面に置いたり傾けて置いたときに</a:t>
            </a:r>
            <a:r>
              <a:rPr lang="ja-JP" altLang="en-US" sz="1400" dirty="0" smtClean="0">
                <a:solidFill>
                  <a:prstClr val="black"/>
                </a:solidFill>
                <a:latin typeface="Meiryo UI" panose="020B0604030504040204" pitchFamily="50" charset="-128"/>
                <a:ea typeface="Meiryo UI" panose="020B0604030504040204" pitchFamily="50" charset="-128"/>
              </a:rPr>
              <a:t>、倒れやすい</a:t>
            </a:r>
            <a:r>
              <a:rPr lang="ja-JP" altLang="en-US" sz="1400" dirty="0">
                <a:solidFill>
                  <a:prstClr val="black"/>
                </a:solidFill>
                <a:latin typeface="Meiryo UI" panose="020B0604030504040204" pitchFamily="50" charset="-128"/>
                <a:ea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rPr>
              <a:t>は</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この</a:t>
            </a:r>
            <a:r>
              <a:rPr lang="ja-JP" altLang="en-US" sz="1400" dirty="0">
                <a:solidFill>
                  <a:prstClr val="black"/>
                </a:solidFill>
                <a:latin typeface="Meiryo UI" panose="020B0604030504040204" pitchFamily="50" charset="-128"/>
                <a:ea typeface="Meiryo UI" panose="020B0604030504040204" pitchFamily="50" charset="-128"/>
              </a:rPr>
              <a:t>ためである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、この垂線が底面を通っていた場合でも</a:t>
            </a:r>
            <a:r>
              <a:rPr lang="ja-JP" altLang="en-US" sz="1400" dirty="0" smtClean="0">
                <a:solidFill>
                  <a:prstClr val="black"/>
                </a:solidFill>
                <a:latin typeface="Meiryo UI" panose="020B0604030504040204" pitchFamily="50" charset="-128"/>
                <a:ea typeface="Meiryo UI" panose="020B0604030504040204" pitchFamily="50" charset="-128"/>
              </a:rPr>
              <a:t>、細長い</a:t>
            </a:r>
            <a:r>
              <a:rPr lang="ja-JP" altLang="en-US" sz="1400" dirty="0">
                <a:solidFill>
                  <a:prstClr val="black"/>
                </a:solidFill>
                <a:latin typeface="Meiryo UI" panose="020B0604030504040204" pitchFamily="50" charset="-128"/>
                <a:ea typeface="Meiryo UI" panose="020B0604030504040204" pitchFamily="50" charset="-128"/>
              </a:rPr>
              <a:t>重心</a:t>
            </a:r>
            <a:r>
              <a:rPr lang="ja-JP" altLang="en-US" sz="1400" dirty="0" smtClean="0">
                <a:solidFill>
                  <a:prstClr val="black"/>
                </a:solidFill>
                <a:latin typeface="Meiryo UI" panose="020B0604030504040204" pitchFamily="50" charset="-128"/>
                <a:ea typeface="Meiryo UI" panose="020B0604030504040204" pitchFamily="50" charset="-128"/>
              </a:rPr>
              <a:t>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高い</a:t>
            </a:r>
            <a:r>
              <a:rPr lang="ja-JP" altLang="en-US" sz="1400" dirty="0">
                <a:solidFill>
                  <a:prstClr val="black"/>
                </a:solidFill>
                <a:latin typeface="Meiryo UI" panose="020B0604030504040204" pitchFamily="50" charset="-128"/>
                <a:ea typeface="Meiryo UI" panose="020B0604030504040204" pitchFamily="50" charset="-128"/>
              </a:rPr>
              <a:t>物体は少しの傾きでも</a:t>
            </a:r>
            <a:r>
              <a:rPr lang="ja-JP" altLang="en-US" sz="1400" dirty="0" smtClean="0">
                <a:solidFill>
                  <a:prstClr val="black"/>
                </a:solidFill>
                <a:latin typeface="Meiryo UI" panose="020B0604030504040204" pitchFamily="50" charset="-128"/>
                <a:ea typeface="Meiryo UI" panose="020B0604030504040204" pitchFamily="50" charset="-128"/>
              </a:rPr>
              <a:t>この垂線</a:t>
            </a:r>
            <a:r>
              <a:rPr lang="ja-JP" altLang="en-US" sz="1400" dirty="0">
                <a:solidFill>
                  <a:prstClr val="black"/>
                </a:solidFill>
                <a:latin typeface="Meiryo UI" panose="020B0604030504040204" pitchFamily="50" charset="-128"/>
                <a:ea typeface="Meiryo UI" panose="020B0604030504040204" pitchFamily="50" charset="-128"/>
              </a:rPr>
              <a:t>が底面から外れ、転倒</a:t>
            </a:r>
            <a:r>
              <a:rPr lang="ja-JP" altLang="en-US" sz="1400" dirty="0" smtClean="0">
                <a:solidFill>
                  <a:prstClr val="black"/>
                </a:solidFill>
                <a:latin typeface="Meiryo UI" panose="020B0604030504040204" pitchFamily="50" charset="-128"/>
                <a:ea typeface="Meiryo UI" panose="020B0604030504040204" pitchFamily="50" charset="-128"/>
              </a:rPr>
              <a:t>する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おそれ</a:t>
            </a:r>
            <a:r>
              <a:rPr lang="ja-JP" altLang="en-US" sz="1400" dirty="0">
                <a:solidFill>
                  <a:prstClr val="black"/>
                </a:solidFill>
                <a:latin typeface="Meiryo UI" panose="020B0604030504040204" pitchFamily="50" charset="-128"/>
                <a:ea typeface="Meiryo UI" panose="020B0604030504040204" pitchFamily="50" charset="-128"/>
              </a:rPr>
              <a:t>がある。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反対</a:t>
            </a:r>
            <a:r>
              <a:rPr lang="ja-JP" altLang="en-US" sz="1400" dirty="0">
                <a:solidFill>
                  <a:prstClr val="black"/>
                </a:solidFill>
                <a:latin typeface="Meiryo UI" panose="020B0604030504040204" pitchFamily="50" charset="-128"/>
                <a:ea typeface="Meiryo UI" panose="020B0604030504040204" pitchFamily="50" charset="-128"/>
              </a:rPr>
              <a:t>に平たいものほど転倒の危険は少なくなる。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右図の</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と</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err="1">
                <a:solidFill>
                  <a:prstClr val="black"/>
                </a:solidFill>
                <a:latin typeface="Meiryo UI" panose="020B0604030504040204" pitchFamily="50" charset="-128"/>
                <a:ea typeface="Meiryo UI" panose="020B0604030504040204" pitchFamily="50" charset="-128"/>
              </a:rPr>
              <a:t>のように</a:t>
            </a:r>
            <a:r>
              <a:rPr lang="ja-JP" altLang="en-US" sz="1400" dirty="0">
                <a:solidFill>
                  <a:prstClr val="black"/>
                </a:solidFill>
                <a:latin typeface="Meiryo UI" panose="020B0604030504040204" pitchFamily="50" charset="-128"/>
                <a:ea typeface="Meiryo UI" panose="020B0604030504040204" pitchFamily="50" charset="-128"/>
              </a:rPr>
              <a:t>同じ物体であって</a:t>
            </a:r>
            <a:r>
              <a:rPr lang="ja-JP" altLang="en-US" sz="1400" dirty="0" smtClean="0">
                <a:solidFill>
                  <a:prstClr val="black"/>
                </a:solidFill>
                <a:latin typeface="Meiryo UI" panose="020B0604030504040204" pitchFamily="50" charset="-128"/>
                <a:ea typeface="Meiryo UI" panose="020B0604030504040204" pitchFamily="50" charset="-128"/>
              </a:rPr>
              <a:t>も</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置き方</a:t>
            </a:r>
            <a:r>
              <a:rPr lang="ja-JP" altLang="en-US" sz="1400" b="1" u="sng" dirty="0">
                <a:solidFill>
                  <a:prstClr val="black"/>
                </a:solidFill>
                <a:latin typeface="Meiryo UI" panose="020B0604030504040204" pitchFamily="50" charset="-128"/>
                <a:ea typeface="Meiryo UI" panose="020B0604030504040204" pitchFamily="50" charset="-128"/>
              </a:rPr>
              <a:t>を変えるだけ</a:t>
            </a:r>
            <a:r>
              <a:rPr lang="ja-JP" altLang="en-US" sz="1400" dirty="0">
                <a:solidFill>
                  <a:prstClr val="black"/>
                </a:solidFill>
                <a:latin typeface="Meiryo UI" panose="020B0604030504040204" pitchFamily="50" charset="-128"/>
                <a:ea typeface="Meiryo UI" panose="020B0604030504040204" pitchFamily="50" charset="-128"/>
              </a:rPr>
              <a:t>で</a:t>
            </a:r>
            <a:r>
              <a:rPr lang="ja-JP" altLang="en-US" sz="14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は</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より底面積が</a:t>
            </a:r>
            <a:r>
              <a:rPr lang="ja-JP" altLang="en-US" sz="1400" dirty="0" smtClean="0">
                <a:solidFill>
                  <a:prstClr val="black"/>
                </a:solidFill>
                <a:latin typeface="Meiryo UI" panose="020B0604030504040204" pitchFamily="50" charset="-128"/>
                <a:ea typeface="Meiryo UI" panose="020B0604030504040204" pitchFamily="50" charset="-128"/>
              </a:rPr>
              <a:t>大きく、</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かつ</a:t>
            </a:r>
            <a:r>
              <a:rPr lang="ja-JP" altLang="en-US" sz="1400" dirty="0">
                <a:solidFill>
                  <a:prstClr val="black"/>
                </a:solidFill>
                <a:latin typeface="Meiryo UI" panose="020B0604030504040204" pitchFamily="50" charset="-128"/>
                <a:ea typeface="Meiryo UI" panose="020B0604030504040204" pitchFamily="50" charset="-128"/>
              </a:rPr>
              <a:t>重心位置が低くなるため</a:t>
            </a:r>
            <a:r>
              <a:rPr lang="ja-JP" altLang="en-US" sz="1400" b="1" u="sng" dirty="0">
                <a:solidFill>
                  <a:prstClr val="black"/>
                </a:solidFill>
                <a:latin typeface="Meiryo UI" panose="020B0604030504040204" pitchFamily="50" charset="-128"/>
                <a:ea typeface="Meiryo UI" panose="020B0604030504040204" pitchFamily="50" charset="-128"/>
              </a:rPr>
              <a:t>安定性が高い</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即ち</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物体を安定した状態に保つ</a:t>
            </a:r>
            <a:r>
              <a:rPr lang="ja-JP" altLang="en-US" sz="1400" dirty="0">
                <a:solidFill>
                  <a:prstClr val="black"/>
                </a:solidFill>
                <a:latin typeface="Meiryo UI" panose="020B0604030504040204" pitchFamily="50" charset="-128"/>
                <a:ea typeface="Meiryo UI" panose="020B0604030504040204" pitchFamily="50" charset="-128"/>
              </a:rPr>
              <a:t>ためには</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重心位置</a:t>
            </a:r>
            <a:r>
              <a:rPr lang="ja-JP" altLang="en-US" sz="1400" b="1" u="sng" dirty="0">
                <a:solidFill>
                  <a:prstClr val="black"/>
                </a:solidFill>
                <a:latin typeface="Meiryo UI" panose="020B0604030504040204" pitchFamily="50" charset="-128"/>
                <a:ea typeface="Meiryo UI" panose="020B0604030504040204" pitchFamily="50" charset="-128"/>
              </a:rPr>
              <a:t>を低く</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底面積を広く</a:t>
            </a:r>
            <a:r>
              <a:rPr lang="ja-JP" altLang="en-US" sz="1400" dirty="0">
                <a:solidFill>
                  <a:prstClr val="black"/>
                </a:solidFill>
                <a:latin typeface="Meiryo UI" panose="020B0604030504040204" pitchFamily="50" charset="-128"/>
                <a:ea typeface="Meiryo UI" panose="020B0604030504040204" pitchFamily="50" charset="-128"/>
              </a:rPr>
              <a:t>なるように置くこと</a:t>
            </a:r>
            <a:r>
              <a:rPr lang="ja-JP" altLang="en-US" sz="1400" dirty="0" smtClean="0">
                <a:solidFill>
                  <a:prstClr val="black"/>
                </a:solidFill>
                <a:latin typeface="Meiryo UI" panose="020B0604030504040204" pitchFamily="50" charset="-128"/>
                <a:ea typeface="Meiryo UI" panose="020B0604030504040204" pitchFamily="50" charset="-128"/>
              </a:rPr>
              <a:t>が重要</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34913" y="1502271"/>
            <a:ext cx="1880437" cy="129993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282055" y="2983897"/>
            <a:ext cx="2233295" cy="1949450"/>
          </a:xfrm>
          <a:prstGeom prst="rect">
            <a:avLst/>
          </a:prstGeom>
          <a:noFill/>
          <a:ln>
            <a:solidFill>
              <a:schemeClr val="tx1"/>
            </a:solidFill>
          </a:ln>
        </p:spPr>
      </p:pic>
    </p:spTree>
    <p:extLst>
      <p:ext uri="{BB962C8B-B14F-4D97-AF65-F5344CB8AC3E}">
        <p14:creationId xmlns:p14="http://schemas.microsoft.com/office/powerpoint/2010/main" val="1350848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重心と安定（２）　二つの物体の安定と重心</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58750" y="6400413"/>
            <a:ext cx="42119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テキスト１５４ページ</a:t>
            </a:r>
            <a:r>
              <a:rPr lang="en-US" altLang="ja-JP" sz="1200" dirty="0" smtClean="0">
                <a:solidFill>
                  <a:prstClr val="black"/>
                </a:solidFill>
              </a:rPr>
              <a:t>/</a:t>
            </a:r>
            <a:r>
              <a:rPr lang="ja-JP" altLang="en-US" sz="1200" dirty="0" smtClean="0">
                <a:solidFill>
                  <a:prstClr val="black"/>
                </a:solidFill>
              </a:rPr>
              <a:t>補助テキスト６７～６８ページ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73</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31279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右図に</a:t>
            </a:r>
            <a:r>
              <a:rPr lang="ja-JP" altLang="en-US" sz="1400" dirty="0">
                <a:solidFill>
                  <a:prstClr val="black"/>
                </a:solidFill>
                <a:latin typeface="Meiryo UI" panose="020B0604030504040204" pitchFamily="50" charset="-128"/>
                <a:ea typeface="Meiryo UI" panose="020B0604030504040204" pitchFamily="50" charset="-128"/>
              </a:rPr>
              <a:t>おいて、高所作業車（質量ｍ</a:t>
            </a:r>
            <a:r>
              <a:rPr lang="ja-JP" altLang="en-US" sz="1400" baseline="-25000" dirty="0">
                <a:solidFill>
                  <a:prstClr val="black"/>
                </a:solidFill>
                <a:latin typeface="Meiryo UI" panose="020B0604030504040204" pitchFamily="50" charset="-128"/>
                <a:ea typeface="Meiryo UI" panose="020B0604030504040204" pitchFamily="50" charset="-128"/>
              </a:rPr>
              <a:t>１</a:t>
            </a:r>
            <a:r>
              <a:rPr lang="ja-JP" altLang="en-US" sz="1400" dirty="0">
                <a:solidFill>
                  <a:prstClr val="black"/>
                </a:solidFill>
                <a:latin typeface="Meiryo UI" panose="020B0604030504040204" pitchFamily="50" charset="-128"/>
                <a:ea typeface="Meiryo UI" panose="020B0604030504040204" pitchFamily="50" charset="-128"/>
              </a:rPr>
              <a:t>、重量</a:t>
            </a:r>
            <a:r>
              <a:rPr lang="ja-JP" altLang="en-US" sz="1400" dirty="0" smtClean="0">
                <a:solidFill>
                  <a:prstClr val="black"/>
                </a:solidFill>
                <a:latin typeface="Meiryo UI" panose="020B0604030504040204" pitchFamily="50" charset="-128"/>
                <a:ea typeface="Meiryo UI" panose="020B0604030504040204" pitchFamily="50" charset="-128"/>
              </a:rPr>
              <a:t>Ｗ</a:t>
            </a:r>
            <a:r>
              <a:rPr lang="ja-JP" altLang="en-US" sz="1400" baseline="-25000" dirty="0" smtClean="0">
                <a:solidFill>
                  <a:prstClr val="black"/>
                </a:solidFill>
                <a:latin typeface="Meiryo UI" panose="020B0604030504040204" pitchFamily="50" charset="-128"/>
                <a:ea typeface="Meiryo UI" panose="020B0604030504040204" pitchFamily="50" charset="-128"/>
              </a:rPr>
              <a:t>１</a:t>
            </a:r>
            <a:r>
              <a:rPr lang="ja-JP" altLang="en-US" sz="1400" dirty="0" smtClean="0">
                <a:solidFill>
                  <a:prstClr val="black"/>
                </a:solidFill>
                <a:latin typeface="Meiryo UI" panose="020B0604030504040204" pitchFamily="50" charset="-128"/>
                <a:ea typeface="Meiryo UI" panose="020B0604030504040204" pitchFamily="50" charset="-128"/>
              </a:rPr>
              <a:t>＝ｍ</a:t>
            </a:r>
            <a:r>
              <a:rPr lang="ja-JP" altLang="en-US" sz="1400" baseline="-25000" dirty="0" smtClean="0">
                <a:solidFill>
                  <a:prstClr val="black"/>
                </a:solidFill>
                <a:latin typeface="Meiryo UI" panose="020B0604030504040204" pitchFamily="50" charset="-128"/>
                <a:ea typeface="Meiryo UI" panose="020B0604030504040204" pitchFamily="50" charset="-128"/>
              </a:rPr>
              <a:t>１</a:t>
            </a:r>
            <a:r>
              <a:rPr lang="ja-JP" altLang="en-US" sz="1400" dirty="0" smtClean="0">
                <a:solidFill>
                  <a:prstClr val="black"/>
                </a:solidFill>
                <a:latin typeface="Meiryo UI" panose="020B0604030504040204" pitchFamily="50" charset="-128"/>
                <a:ea typeface="Meiryo UI" panose="020B0604030504040204" pitchFamily="50" charset="-128"/>
              </a:rPr>
              <a:t>ｇ、</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重心</a:t>
            </a:r>
            <a:r>
              <a:rPr lang="ja-JP" altLang="en-US" sz="1400" dirty="0">
                <a:solidFill>
                  <a:prstClr val="black"/>
                </a:solidFill>
                <a:latin typeface="Meiryo UI" panose="020B0604030504040204" pitchFamily="50" charset="-128"/>
                <a:ea typeface="Meiryo UI" panose="020B0604030504040204" pitchFamily="50" charset="-128"/>
              </a:rPr>
              <a:t>の位置</a:t>
            </a:r>
            <a:r>
              <a:rPr lang="ja-JP" altLang="en-US" sz="1400" dirty="0" smtClean="0">
                <a:solidFill>
                  <a:prstClr val="black"/>
                </a:solidFill>
                <a:latin typeface="Meiryo UI" panose="020B0604030504040204" pitchFamily="50" charset="-128"/>
                <a:ea typeface="Meiryo UI" panose="020B0604030504040204" pitchFamily="50" charset="-128"/>
              </a:rPr>
              <a:t>Ｇ</a:t>
            </a:r>
            <a:r>
              <a:rPr lang="ja-JP" altLang="en-US" sz="1400" baseline="-25000" dirty="0" smtClean="0">
                <a:solidFill>
                  <a:prstClr val="black"/>
                </a:solidFill>
                <a:latin typeface="Meiryo UI" panose="020B0604030504040204" pitchFamily="50" charset="-128"/>
                <a:ea typeface="Meiryo UI" panose="020B0604030504040204" pitchFamily="50" charset="-128"/>
              </a:rPr>
              <a:t>１</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の作業</a:t>
            </a:r>
            <a:r>
              <a:rPr lang="ja-JP" altLang="en-US" sz="1400" dirty="0">
                <a:solidFill>
                  <a:prstClr val="black"/>
                </a:solidFill>
                <a:latin typeface="Meiryo UI" panose="020B0604030504040204" pitchFamily="50" charset="-128"/>
                <a:ea typeface="Meiryo UI" panose="020B0604030504040204" pitchFamily="50" charset="-128"/>
              </a:rPr>
              <a:t>床に作業員と材料等（質量ｍ</a:t>
            </a:r>
            <a:r>
              <a:rPr lang="ja-JP" altLang="en-US" sz="1400" baseline="-25000" dirty="0">
                <a:solidFill>
                  <a:prstClr val="black"/>
                </a:solidFill>
                <a:latin typeface="Meiryo UI" panose="020B0604030504040204" pitchFamily="50" charset="-128"/>
                <a:ea typeface="Meiryo UI" panose="020B0604030504040204" pitchFamily="50" charset="-128"/>
              </a:rPr>
              <a:t>２</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重量Ｗ</a:t>
            </a:r>
            <a:r>
              <a:rPr lang="ja-JP" altLang="en-US" sz="1400" baseline="-25000" dirty="0" smtClean="0">
                <a:solidFill>
                  <a:prstClr val="black"/>
                </a:solidFill>
                <a:latin typeface="Meiryo UI" panose="020B0604030504040204" pitchFamily="50" charset="-128"/>
                <a:ea typeface="Meiryo UI" panose="020B0604030504040204" pitchFamily="50" charset="-128"/>
              </a:rPr>
              <a:t>２</a:t>
            </a:r>
            <a:r>
              <a:rPr lang="ja-JP" altLang="en-US" sz="1400" dirty="0" smtClean="0">
                <a:solidFill>
                  <a:prstClr val="black"/>
                </a:solidFill>
                <a:latin typeface="Meiryo UI" panose="020B0604030504040204" pitchFamily="50" charset="-128"/>
                <a:ea typeface="Meiryo UI" panose="020B0604030504040204" pitchFamily="50" charset="-128"/>
              </a:rPr>
              <a:t>＝ｍ</a:t>
            </a:r>
            <a:r>
              <a:rPr lang="ja-JP" altLang="en-US" sz="1400" baseline="-25000" dirty="0" smtClean="0">
                <a:solidFill>
                  <a:prstClr val="black"/>
                </a:solidFill>
                <a:latin typeface="Meiryo UI" panose="020B0604030504040204" pitchFamily="50" charset="-128"/>
                <a:ea typeface="Meiryo UI" panose="020B0604030504040204" pitchFamily="50" charset="-128"/>
              </a:rPr>
              <a:t>２</a:t>
            </a:r>
            <a:r>
              <a:rPr lang="ja-JP" altLang="en-US" sz="1400" dirty="0" smtClean="0">
                <a:solidFill>
                  <a:prstClr val="black"/>
                </a:solidFill>
                <a:latin typeface="Meiryo UI" panose="020B0604030504040204" pitchFamily="50" charset="-128"/>
                <a:ea typeface="Meiryo UI" panose="020B0604030504040204" pitchFamily="50" charset="-128"/>
              </a:rPr>
              <a:t>ｇ</a:t>
            </a:r>
            <a:r>
              <a:rPr lang="ja-JP" altLang="en-US" sz="1400" dirty="0">
                <a:solidFill>
                  <a:prstClr val="black"/>
                </a:solidFill>
                <a:latin typeface="Meiryo UI" panose="020B0604030504040204" pitchFamily="50" charset="-128"/>
                <a:ea typeface="Meiryo UI" panose="020B0604030504040204" pitchFamily="50" charset="-128"/>
              </a:rPr>
              <a:t>、重心の位置</a:t>
            </a:r>
            <a:r>
              <a:rPr lang="ja-JP" altLang="en-US" sz="1400" dirty="0" smtClean="0">
                <a:solidFill>
                  <a:prstClr val="black"/>
                </a:solidFill>
                <a:latin typeface="Meiryo UI" panose="020B0604030504040204" pitchFamily="50" charset="-128"/>
                <a:ea typeface="Meiryo UI" panose="020B0604030504040204" pitchFamily="50" charset="-128"/>
              </a:rPr>
              <a:t>Ｇ</a:t>
            </a:r>
            <a:r>
              <a:rPr lang="ja-JP" altLang="en-US" sz="1400" baseline="-25000" dirty="0" smtClean="0">
                <a:solidFill>
                  <a:prstClr val="black"/>
                </a:solidFill>
                <a:latin typeface="Meiryo UI" panose="020B0604030504040204" pitchFamily="50" charset="-128"/>
                <a:ea typeface="Meiryo UI" panose="020B0604030504040204" pitchFamily="50" charset="-128"/>
              </a:rPr>
              <a:t>２</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を載せた</a:t>
            </a:r>
            <a:r>
              <a:rPr lang="ja-JP" altLang="en-US" sz="1400" dirty="0">
                <a:solidFill>
                  <a:prstClr val="black"/>
                </a:solidFill>
                <a:latin typeface="Meiryo UI" panose="020B0604030504040204" pitchFamily="50" charset="-128"/>
                <a:ea typeface="Meiryo UI" panose="020B0604030504040204" pitchFamily="50" charset="-128"/>
              </a:rPr>
              <a:t>場合、</a:t>
            </a:r>
            <a:r>
              <a:rPr lang="ja-JP" altLang="en-US" sz="1400" b="1" u="sng" dirty="0">
                <a:solidFill>
                  <a:prstClr val="black"/>
                </a:solidFill>
                <a:latin typeface="Meiryo UI" panose="020B0604030504040204" pitchFamily="50" charset="-128"/>
                <a:ea typeface="Meiryo UI" panose="020B0604030504040204" pitchFamily="50" charset="-128"/>
              </a:rPr>
              <a:t>作業床</a:t>
            </a:r>
            <a:r>
              <a:rPr lang="ja-JP" altLang="en-US" sz="1400" b="1" u="sng" dirty="0" smtClean="0">
                <a:solidFill>
                  <a:prstClr val="black"/>
                </a:solidFill>
                <a:latin typeface="Meiryo UI" panose="020B0604030504040204" pitchFamily="50" charset="-128"/>
                <a:ea typeface="Meiryo UI" panose="020B0604030504040204" pitchFamily="50" charset="-128"/>
              </a:rPr>
              <a:t>が</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高く</a:t>
            </a:r>
            <a:r>
              <a:rPr lang="ja-JP" altLang="en-US" sz="1400" b="1" u="sng" dirty="0">
                <a:solidFill>
                  <a:prstClr val="black"/>
                </a:solidFill>
                <a:latin typeface="Meiryo UI" panose="020B0604030504040204" pitchFamily="50" charset="-128"/>
                <a:ea typeface="Meiryo UI" panose="020B0604030504040204" pitchFamily="50" charset="-128"/>
              </a:rPr>
              <a:t>なるにつれて重心位置（Ｇ）は</a:t>
            </a:r>
            <a:r>
              <a:rPr lang="ja-JP" altLang="en-US" sz="1400" b="1" u="sng" dirty="0" smtClean="0">
                <a:solidFill>
                  <a:prstClr val="black"/>
                </a:solidFill>
                <a:latin typeface="Meiryo UI" panose="020B0604030504040204" pitchFamily="50" charset="-128"/>
                <a:ea typeface="Meiryo UI" panose="020B0604030504040204" pitchFamily="50" charset="-128"/>
              </a:rPr>
              <a:t>高く（ｈ</a:t>
            </a:r>
            <a:r>
              <a:rPr lang="ja-JP" altLang="en-US" sz="1400" b="1" u="sng" baseline="-2000" dirty="0" smtClean="0">
                <a:solidFill>
                  <a:prstClr val="black"/>
                </a:solidFill>
                <a:latin typeface="Meiryo UI" panose="020B0604030504040204" pitchFamily="50" charset="-128"/>
                <a:ea typeface="Meiryo UI" panose="020B0604030504040204" pitchFamily="50" charset="-128"/>
              </a:rPr>
              <a:t>ｂ</a:t>
            </a:r>
            <a:r>
              <a:rPr lang="ja-JP" altLang="en-US" sz="1400" b="1" u="sng" dirty="0">
                <a:solidFill>
                  <a:prstClr val="black"/>
                </a:solidFill>
                <a:latin typeface="Meiryo UI" panose="020B0604030504040204" pitchFamily="50" charset="-128"/>
                <a:ea typeface="Meiryo UI" panose="020B0604030504040204" pitchFamily="50" charset="-128"/>
              </a:rPr>
              <a:t>→ｈ</a:t>
            </a:r>
            <a:r>
              <a:rPr lang="ja-JP" altLang="en-US" sz="1400" b="1" u="sng" baseline="-2000" dirty="0">
                <a:solidFill>
                  <a:prstClr val="black"/>
                </a:solidFill>
                <a:latin typeface="Meiryo UI" panose="020B0604030504040204" pitchFamily="50" charset="-128"/>
                <a:ea typeface="Meiryo UI" panose="020B0604030504040204" pitchFamily="50" charset="-128"/>
              </a:rPr>
              <a:t>ａ</a:t>
            </a:r>
            <a:r>
              <a:rPr lang="ja-JP" altLang="en-US" sz="1400" b="1" u="sng" dirty="0">
                <a:solidFill>
                  <a:prstClr val="black"/>
                </a:solidFill>
                <a:latin typeface="Meiryo UI" panose="020B0604030504040204" pitchFamily="50" charset="-128"/>
                <a:ea typeface="Meiryo UI" panose="020B0604030504040204" pitchFamily="50" charset="-128"/>
              </a:rPr>
              <a:t>）なる</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、ブームを伸ばし、</a:t>
            </a:r>
            <a:r>
              <a:rPr lang="ja-JP" altLang="en-US" sz="1400" b="1" u="sng" dirty="0">
                <a:solidFill>
                  <a:prstClr val="black"/>
                </a:solidFill>
                <a:latin typeface="Meiryo UI" panose="020B0604030504040204" pitchFamily="50" charset="-128"/>
                <a:ea typeface="Meiryo UI" panose="020B0604030504040204" pitchFamily="50" charset="-128"/>
              </a:rPr>
              <a:t>作業床が高所作業車の中心</a:t>
            </a:r>
            <a:r>
              <a:rPr lang="ja-JP" altLang="en-US" sz="1400" b="1" u="sng" dirty="0" smtClean="0">
                <a:solidFill>
                  <a:prstClr val="black"/>
                </a:solidFill>
                <a:latin typeface="Meiryo UI" panose="020B0604030504040204" pitchFamily="50" charset="-128"/>
                <a:ea typeface="Meiryo UI" panose="020B0604030504040204" pitchFamily="50" charset="-128"/>
              </a:rPr>
              <a:t>から</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離れる</a:t>
            </a:r>
            <a:r>
              <a:rPr lang="ja-JP" altLang="en-US" sz="1400" b="1" u="sng" dirty="0">
                <a:solidFill>
                  <a:prstClr val="black"/>
                </a:solidFill>
                <a:latin typeface="Meiryo UI" panose="020B0604030504040204" pitchFamily="50" charset="-128"/>
                <a:ea typeface="Meiryo UI" panose="020B0604030504040204" pitchFamily="50" charset="-128"/>
              </a:rPr>
              <a:t>ほど</a:t>
            </a:r>
            <a:r>
              <a:rPr lang="ja-JP" altLang="en-US" sz="1400" dirty="0">
                <a:solidFill>
                  <a:prstClr val="black"/>
                </a:solidFill>
                <a:latin typeface="Meiryo UI" panose="020B0604030504040204" pitchFamily="50" charset="-128"/>
                <a:ea typeface="Meiryo UI" panose="020B0604030504040204" pitchFamily="50" charset="-128"/>
              </a:rPr>
              <a:t>Ｇを通る垂線が高所作業車を支える転倒</a:t>
            </a:r>
            <a:r>
              <a:rPr lang="ja-JP" altLang="en-US" sz="1400" dirty="0" smtClean="0">
                <a:solidFill>
                  <a:prstClr val="black"/>
                </a:solidFill>
                <a:latin typeface="Meiryo UI" panose="020B0604030504040204" pitchFamily="50" charset="-128"/>
                <a:ea typeface="Meiryo UI" panose="020B0604030504040204" pitchFamily="50" charset="-128"/>
              </a:rPr>
              <a:t>支点</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車輪、クローラ、アウトリガー等）に近づく（</a:t>
            </a:r>
            <a:r>
              <a:rPr lang="en-US" altLang="ja-JP" sz="1400" dirty="0">
                <a:solidFill>
                  <a:prstClr val="black"/>
                </a:solidFill>
                <a:latin typeface="Meiryo UI" panose="020B0604030504040204" pitchFamily="50" charset="-128"/>
                <a:ea typeface="Meiryo UI" panose="020B0604030504040204" pitchFamily="50" charset="-128"/>
              </a:rPr>
              <a:t>ℓ</a:t>
            </a:r>
            <a:r>
              <a:rPr lang="ja-JP" altLang="en-US" sz="1400" baseline="-25000" dirty="0">
                <a:solidFill>
                  <a:prstClr val="black"/>
                </a:solidFill>
                <a:latin typeface="Meiryo UI" panose="020B0604030504040204" pitchFamily="50" charset="-128"/>
                <a:ea typeface="Meiryo UI" panose="020B0604030504040204" pitchFamily="50" charset="-128"/>
              </a:rPr>
              <a:t>１</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ℓ</a:t>
            </a:r>
            <a:r>
              <a:rPr lang="ja-JP" altLang="en-US" sz="1400" baseline="-25000" dirty="0">
                <a:solidFill>
                  <a:prstClr val="black"/>
                </a:solidFill>
                <a:latin typeface="Meiryo UI" panose="020B0604030504040204" pitchFamily="50" charset="-128"/>
                <a:ea typeface="Meiryo UI" panose="020B0604030504040204" pitchFamily="50" charset="-128"/>
              </a:rPr>
              <a:t>２</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ことに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なり</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転倒しやすい不安定な状態</a:t>
            </a:r>
            <a:r>
              <a:rPr lang="ja-JP" altLang="en-US" sz="1400" dirty="0">
                <a:solidFill>
                  <a:prstClr val="black"/>
                </a:solidFill>
                <a:latin typeface="Meiryo UI" panose="020B0604030504040204" pitchFamily="50" charset="-128"/>
                <a:ea typeface="Meiryo UI" panose="020B0604030504040204" pitchFamily="50" charset="-128"/>
              </a:rPr>
              <a:t>になる。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作業</a:t>
            </a:r>
            <a:r>
              <a:rPr lang="ja-JP" altLang="en-US" sz="1400" b="1" u="sng" dirty="0">
                <a:solidFill>
                  <a:prstClr val="black"/>
                </a:solidFill>
                <a:latin typeface="Meiryo UI" panose="020B0604030504040204" pitchFamily="50" charset="-128"/>
                <a:ea typeface="Meiryo UI" panose="020B0604030504040204" pitchFamily="50" charset="-128"/>
              </a:rPr>
              <a:t>床に定められた以上の質量の資材を載せ</a:t>
            </a:r>
            <a:r>
              <a:rPr lang="ja-JP" altLang="en-US" sz="1400" dirty="0">
                <a:solidFill>
                  <a:prstClr val="black"/>
                </a:solidFill>
                <a:latin typeface="Meiryo UI" panose="020B0604030504040204" pitchFamily="50" charset="-128"/>
                <a:ea typeface="Meiryo UI" panose="020B0604030504040204" pitchFamily="50" charset="-128"/>
              </a:rPr>
              <a:t>、また、</a:t>
            </a:r>
            <a:r>
              <a:rPr lang="ja-JP" altLang="en-US" sz="1400" b="1" u="sng" dirty="0" smtClean="0">
                <a:solidFill>
                  <a:prstClr val="black"/>
                </a:solidFill>
                <a:latin typeface="Meiryo UI" panose="020B0604030504040204" pitchFamily="50" charset="-128"/>
                <a:ea typeface="Meiryo UI" panose="020B0604030504040204" pitchFamily="50" charset="-128"/>
              </a:rPr>
              <a:t>アウト</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リガー</a:t>
            </a:r>
            <a:r>
              <a:rPr lang="ja-JP" altLang="en-US" sz="1400" b="1" u="sng" dirty="0">
                <a:solidFill>
                  <a:prstClr val="black"/>
                </a:solidFill>
                <a:latin typeface="Meiryo UI" panose="020B0604030504040204" pitchFamily="50" charset="-128"/>
                <a:ea typeface="Meiryo UI" panose="020B0604030504040204" pitchFamily="50" charset="-128"/>
              </a:rPr>
              <a:t>をいっぱいに張り出さずに作業する</a:t>
            </a:r>
            <a:r>
              <a:rPr lang="ja-JP" altLang="en-US" sz="1400" dirty="0">
                <a:solidFill>
                  <a:prstClr val="black"/>
                </a:solidFill>
                <a:latin typeface="Meiryo UI" panose="020B0604030504040204" pitchFamily="50" charset="-128"/>
                <a:ea typeface="Meiryo UI" panose="020B0604030504040204" pitchFamily="50" charset="-128"/>
              </a:rPr>
              <a:t>ことが</a:t>
            </a:r>
            <a:r>
              <a:rPr lang="ja-JP" altLang="en-US" sz="1400" b="1" u="sng" dirty="0">
                <a:solidFill>
                  <a:prstClr val="black"/>
                </a:solidFill>
                <a:latin typeface="Meiryo UI" panose="020B0604030504040204" pitchFamily="50" charset="-128"/>
                <a:ea typeface="Meiryo UI" panose="020B0604030504040204" pitchFamily="50" charset="-128"/>
              </a:rPr>
              <a:t>危険</a:t>
            </a:r>
            <a:r>
              <a:rPr lang="ja-JP" altLang="en-US" sz="1400" dirty="0">
                <a:solidFill>
                  <a:prstClr val="black"/>
                </a:solidFill>
                <a:latin typeface="Meiryo UI" panose="020B0604030504040204" pitchFamily="50" charset="-128"/>
                <a:ea typeface="Meiryo UI" panose="020B0604030504040204" pitchFamily="50" charset="-128"/>
              </a:rPr>
              <a:t>であるの</a:t>
            </a:r>
            <a:r>
              <a:rPr lang="ja-JP" altLang="en-US" sz="1400" dirty="0" smtClean="0">
                <a:solidFill>
                  <a:prstClr val="black"/>
                </a:solidFill>
                <a:latin typeface="Meiryo UI" panose="020B0604030504040204" pitchFamily="50" charset="-128"/>
                <a:ea typeface="Meiryo UI" panose="020B0604030504040204" pitchFamily="50" charset="-128"/>
              </a:rPr>
              <a:t>は</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この</a:t>
            </a:r>
            <a:r>
              <a:rPr lang="ja-JP" altLang="en-US" sz="1400" dirty="0">
                <a:solidFill>
                  <a:prstClr val="black"/>
                </a:solidFill>
                <a:latin typeface="Meiryo UI" panose="020B0604030504040204" pitchFamily="50" charset="-128"/>
                <a:ea typeface="Meiryo UI" panose="020B0604030504040204" pitchFamily="50" charset="-128"/>
              </a:rPr>
              <a:t>ためである。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同様</a:t>
            </a:r>
            <a:r>
              <a:rPr lang="ja-JP" altLang="en-US" sz="1400" dirty="0">
                <a:solidFill>
                  <a:prstClr val="black"/>
                </a:solidFill>
                <a:latin typeface="Meiryo UI" panose="020B0604030504040204" pitchFamily="50" charset="-128"/>
                <a:ea typeface="Meiryo UI" panose="020B0604030504040204" pitchFamily="50" charset="-128"/>
              </a:rPr>
              <a:t>の理由で、</a:t>
            </a:r>
            <a:r>
              <a:rPr lang="ja-JP" altLang="en-US" sz="1400" b="1" u="sng" dirty="0">
                <a:solidFill>
                  <a:prstClr val="black"/>
                </a:solidFill>
                <a:latin typeface="Meiryo UI" panose="020B0604030504040204" pitchFamily="50" charset="-128"/>
                <a:ea typeface="Meiryo UI" panose="020B0604030504040204" pitchFamily="50" charset="-128"/>
              </a:rPr>
              <a:t>高所作業車を坂道や傾いた状態</a:t>
            </a:r>
            <a:r>
              <a:rPr lang="ja-JP" altLang="en-US" sz="1400" b="1" u="sng" dirty="0" smtClean="0">
                <a:solidFill>
                  <a:prstClr val="black"/>
                </a:solidFill>
                <a:latin typeface="Meiryo UI" panose="020B0604030504040204" pitchFamily="50" charset="-128"/>
                <a:ea typeface="Meiryo UI" panose="020B0604030504040204" pitchFamily="50" charset="-128"/>
              </a:rPr>
              <a:t>で</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使用</a:t>
            </a:r>
            <a:r>
              <a:rPr lang="ja-JP" altLang="en-US" sz="1400" b="1" u="sng" dirty="0">
                <a:solidFill>
                  <a:prstClr val="black"/>
                </a:solidFill>
                <a:latin typeface="Meiryo UI" panose="020B0604030504040204" pitchFamily="50" charset="-128"/>
                <a:ea typeface="Meiryo UI" panose="020B0604030504040204" pitchFamily="50" charset="-128"/>
              </a:rPr>
              <a:t>する</a:t>
            </a:r>
            <a:r>
              <a:rPr lang="ja-JP" altLang="en-US" sz="1400" dirty="0">
                <a:solidFill>
                  <a:prstClr val="black"/>
                </a:solidFill>
                <a:latin typeface="Meiryo UI" panose="020B0604030504040204" pitchFamily="50" charset="-128"/>
                <a:ea typeface="Meiryo UI" panose="020B0604030504040204" pitchFamily="50" charset="-128"/>
              </a:rPr>
              <a:t>ことも、</a:t>
            </a:r>
            <a:r>
              <a:rPr lang="ja-JP" altLang="en-US" sz="1400" b="1" u="sng" dirty="0">
                <a:solidFill>
                  <a:prstClr val="black"/>
                </a:solidFill>
                <a:latin typeface="Meiryo UI" panose="020B0604030504040204" pitchFamily="50" charset="-128"/>
                <a:ea typeface="Meiryo UI" panose="020B0604030504040204" pitchFamily="50" charset="-128"/>
              </a:rPr>
              <a:t>転倒のおそれ</a:t>
            </a:r>
            <a:r>
              <a:rPr lang="ja-JP" altLang="en-US" sz="1400" dirty="0">
                <a:solidFill>
                  <a:prstClr val="black"/>
                </a:solidFill>
                <a:latin typeface="Meiryo UI" panose="020B0604030504040204" pitchFamily="50" charset="-128"/>
                <a:ea typeface="Meiryo UI" panose="020B0604030504040204" pitchFamily="50" charset="-128"/>
              </a:rPr>
              <a:t>があり、できるだけ</a:t>
            </a:r>
            <a:r>
              <a:rPr lang="ja-JP" altLang="en-US" sz="1400" b="1" u="sng" dirty="0">
                <a:solidFill>
                  <a:prstClr val="black"/>
                </a:solidFill>
                <a:latin typeface="Meiryo UI" panose="020B0604030504040204" pitchFamily="50" charset="-128"/>
                <a:ea typeface="Meiryo UI" panose="020B0604030504040204" pitchFamily="50" charset="-128"/>
              </a:rPr>
              <a:t>水平</a:t>
            </a:r>
            <a:r>
              <a:rPr lang="ja-JP" altLang="en-US" sz="1400" b="1" u="sng" dirty="0" smtClean="0">
                <a:solidFill>
                  <a:prstClr val="black"/>
                </a:solidFill>
                <a:latin typeface="Meiryo UI" panose="020B0604030504040204" pitchFamily="50" charset="-128"/>
                <a:ea typeface="Meiryo UI" panose="020B0604030504040204" pitchFamily="50" charset="-128"/>
              </a:rPr>
              <a:t>に</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設置</a:t>
            </a:r>
            <a:r>
              <a:rPr lang="ja-JP" altLang="en-US" sz="1400" dirty="0">
                <a:solidFill>
                  <a:prstClr val="black"/>
                </a:solidFill>
                <a:latin typeface="Meiryo UI" panose="020B0604030504040204" pitchFamily="50" charset="-128"/>
                <a:ea typeface="Meiryo UI" panose="020B0604030504040204" pitchFamily="50" charset="-128"/>
              </a:rPr>
              <a:t>することが大切である。</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5499936" y="820259"/>
            <a:ext cx="3015414" cy="2498418"/>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5221007" y="3431098"/>
            <a:ext cx="1761654" cy="2074302"/>
          </a:xfrm>
          <a:prstGeom prst="rect">
            <a:avLst/>
          </a:prstGeom>
          <a:noFill/>
          <a:ln>
            <a:solidFill>
              <a:schemeClr val="tx1"/>
            </a:solidFill>
          </a:ln>
        </p:spPr>
      </p:pic>
      <p:pic>
        <p:nvPicPr>
          <p:cNvPr id="12" name="図 11"/>
          <p:cNvPicPr/>
          <p:nvPr/>
        </p:nvPicPr>
        <p:blipFill>
          <a:blip r:embed="rId5">
            <a:extLst>
              <a:ext uri="{28A0092B-C50C-407E-A947-70E740481C1C}">
                <a14:useLocalDpi xmlns:a14="http://schemas.microsoft.com/office/drawing/2010/main" val="0"/>
              </a:ext>
            </a:extLst>
          </a:blip>
          <a:srcRect/>
          <a:stretch>
            <a:fillRect/>
          </a:stretch>
        </p:blipFill>
        <p:spPr bwMode="auto">
          <a:xfrm>
            <a:off x="7062284" y="3421021"/>
            <a:ext cx="1453066" cy="2857155"/>
          </a:xfrm>
          <a:prstGeom prst="rect">
            <a:avLst/>
          </a:prstGeom>
          <a:noFill/>
          <a:ln>
            <a:solidFill>
              <a:schemeClr val="tx1"/>
            </a:solidFill>
          </a:ln>
        </p:spPr>
      </p:pic>
    </p:spTree>
    <p:extLst>
      <p:ext uri="{BB962C8B-B14F-4D97-AF65-F5344CB8AC3E}">
        <p14:creationId xmlns:p14="http://schemas.microsoft.com/office/powerpoint/2010/main" val="1833427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慣性</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テキスト１５６ページ</a:t>
            </a:r>
            <a:r>
              <a:rPr lang="en-US" altLang="ja-JP" sz="1200" dirty="0" smtClean="0">
                <a:solidFill>
                  <a:prstClr val="black"/>
                </a:solidFill>
              </a:rPr>
              <a:t>/</a:t>
            </a:r>
            <a:r>
              <a:rPr lang="ja-JP" altLang="en-US" sz="1200" dirty="0" smtClean="0">
                <a:solidFill>
                  <a:prstClr val="black"/>
                </a:solidFill>
              </a:rPr>
              <a:t>補助テキスト６９ページ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74</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16221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物体</a:t>
            </a:r>
            <a:r>
              <a:rPr lang="ja-JP" altLang="en-US" sz="1600" dirty="0">
                <a:solidFill>
                  <a:prstClr val="black"/>
                </a:solidFill>
                <a:latin typeface="Meiryo UI" panose="020B0604030504040204" pitchFamily="50" charset="-128"/>
                <a:ea typeface="Meiryo UI" panose="020B0604030504040204" pitchFamily="50" charset="-128"/>
              </a:rPr>
              <a:t>には、</a:t>
            </a:r>
            <a:r>
              <a:rPr lang="ja-JP" altLang="en-US" sz="1600" b="1" u="sng" dirty="0">
                <a:solidFill>
                  <a:prstClr val="black"/>
                </a:solidFill>
                <a:latin typeface="Meiryo UI" panose="020B0604030504040204" pitchFamily="50" charset="-128"/>
                <a:ea typeface="Meiryo UI" panose="020B0604030504040204" pitchFamily="50" charset="-128"/>
              </a:rPr>
              <a:t>外から力が作用しない</a:t>
            </a:r>
            <a:r>
              <a:rPr lang="ja-JP" altLang="en-US" sz="1600" dirty="0">
                <a:solidFill>
                  <a:prstClr val="black"/>
                </a:solidFill>
                <a:latin typeface="Meiryo UI" panose="020B0604030504040204" pitchFamily="50" charset="-128"/>
                <a:ea typeface="Meiryo UI" panose="020B0604030504040204" pitchFamily="50" charset="-128"/>
              </a:rPr>
              <a:t>限り</a:t>
            </a:r>
            <a:r>
              <a:rPr lang="ja-JP" altLang="en-US" sz="1600" b="1" u="sng" dirty="0">
                <a:solidFill>
                  <a:prstClr val="black"/>
                </a:solidFill>
                <a:latin typeface="Meiryo UI" panose="020B0604030504040204" pitchFamily="50" charset="-128"/>
                <a:ea typeface="Meiryo UI" panose="020B0604030504040204" pitchFamily="50" charset="-128"/>
              </a:rPr>
              <a:t>「静止しているときは静止状態を、運動しているときはその運動を続けようとする性質」</a:t>
            </a:r>
            <a:r>
              <a:rPr lang="ja-JP" altLang="en-US" sz="1600" dirty="0">
                <a:solidFill>
                  <a:prstClr val="black"/>
                </a:solidFill>
                <a:latin typeface="Meiryo UI" panose="020B0604030504040204" pitchFamily="50" charset="-128"/>
                <a:ea typeface="Meiryo UI" panose="020B0604030504040204" pitchFamily="50" charset="-128"/>
              </a:rPr>
              <a:t>がある。このような性質を</a:t>
            </a:r>
            <a:r>
              <a:rPr lang="ja-JP" altLang="en-US" sz="1600" b="1" u="sng" dirty="0">
                <a:solidFill>
                  <a:prstClr val="black"/>
                </a:solidFill>
                <a:latin typeface="Meiryo UI" panose="020B0604030504040204" pitchFamily="50" charset="-128"/>
                <a:ea typeface="Meiryo UI" panose="020B0604030504040204" pitchFamily="50" charset="-128"/>
              </a:rPr>
              <a:t>“慣性”</a:t>
            </a:r>
            <a:r>
              <a:rPr lang="ja-JP" altLang="en-US" sz="1600" dirty="0">
                <a:solidFill>
                  <a:prstClr val="black"/>
                </a:solidFill>
                <a:latin typeface="Meiryo UI" panose="020B0604030504040204" pitchFamily="50" charset="-128"/>
                <a:ea typeface="Meiryo UI" panose="020B0604030504040204" pitchFamily="50" charset="-128"/>
              </a:rPr>
              <a:t>といい、</a:t>
            </a:r>
            <a:r>
              <a:rPr lang="ja-JP" altLang="en-US" sz="1600" b="1" u="sng" dirty="0">
                <a:solidFill>
                  <a:prstClr val="black"/>
                </a:solidFill>
                <a:latin typeface="Meiryo UI" panose="020B0604030504040204" pitchFamily="50" charset="-128"/>
                <a:ea typeface="Meiryo UI" panose="020B0604030504040204" pitchFamily="50" charset="-128"/>
              </a:rPr>
              <a:t>慣性による物体に働く見かけの力</a:t>
            </a:r>
            <a:r>
              <a:rPr lang="ja-JP" altLang="en-US" sz="1600" dirty="0">
                <a:solidFill>
                  <a:prstClr val="black"/>
                </a:solidFill>
                <a:latin typeface="Meiryo UI" panose="020B0604030504040204" pitchFamily="50" charset="-128"/>
                <a:ea typeface="Meiryo UI" panose="020B0604030504040204" pitchFamily="50" charset="-128"/>
              </a:rPr>
              <a:t>を</a:t>
            </a:r>
            <a:r>
              <a:rPr lang="ja-JP" altLang="en-US" sz="1600" b="1" u="sng" dirty="0">
                <a:solidFill>
                  <a:prstClr val="black"/>
                </a:solidFill>
                <a:latin typeface="Meiryo UI" panose="020B0604030504040204" pitchFamily="50" charset="-128"/>
                <a:ea typeface="Meiryo UI" panose="020B0604030504040204" pitchFamily="50" charset="-128"/>
              </a:rPr>
              <a:t>“慣性力”</a:t>
            </a:r>
            <a:r>
              <a:rPr lang="ja-JP" altLang="en-US" sz="1600" dirty="0">
                <a:solidFill>
                  <a:prstClr val="black"/>
                </a:solidFill>
                <a:latin typeface="Meiryo UI" panose="020B0604030504040204" pitchFamily="50" charset="-128"/>
                <a:ea typeface="Meiryo UI" panose="020B0604030504040204" pitchFamily="50" charset="-128"/>
              </a:rPr>
              <a:t>という。慣性力は</a:t>
            </a:r>
            <a:r>
              <a:rPr lang="ja-JP" altLang="en-US" sz="1600" b="1" u="sng" dirty="0">
                <a:solidFill>
                  <a:prstClr val="black"/>
                </a:solidFill>
                <a:latin typeface="Meiryo UI" panose="020B0604030504040204" pitchFamily="50" charset="-128"/>
                <a:ea typeface="Meiryo UI" panose="020B0604030504040204" pitchFamily="50" charset="-128"/>
              </a:rPr>
              <a:t>加速度が大きい</a:t>
            </a:r>
            <a:r>
              <a:rPr lang="ja-JP" altLang="en-US" sz="1600" dirty="0">
                <a:solidFill>
                  <a:prstClr val="black"/>
                </a:solidFill>
                <a:latin typeface="Meiryo UI" panose="020B0604030504040204" pitchFamily="50" charset="-128"/>
                <a:ea typeface="Meiryo UI" panose="020B0604030504040204" pitchFamily="50" charset="-128"/>
              </a:rPr>
              <a:t>ほど、また</a:t>
            </a:r>
            <a:r>
              <a:rPr lang="ja-JP" altLang="en-US" sz="1600" b="1" u="sng" dirty="0">
                <a:solidFill>
                  <a:prstClr val="black"/>
                </a:solidFill>
                <a:latin typeface="Meiryo UI" panose="020B0604030504040204" pitchFamily="50" charset="-128"/>
                <a:ea typeface="Meiryo UI" panose="020B0604030504040204" pitchFamily="50" charset="-128"/>
              </a:rPr>
              <a:t>質量が大きい</a:t>
            </a:r>
            <a:r>
              <a:rPr lang="ja-JP" altLang="en-US" sz="1600" dirty="0">
                <a:solidFill>
                  <a:prstClr val="black"/>
                </a:solidFill>
                <a:latin typeface="Meiryo UI" panose="020B0604030504040204" pitchFamily="50" charset="-128"/>
                <a:ea typeface="Meiryo UI" panose="020B0604030504040204" pitchFamily="50" charset="-128"/>
              </a:rPr>
              <a:t>ほど</a:t>
            </a:r>
            <a:r>
              <a:rPr lang="ja-JP" altLang="en-US" sz="1600" b="1" u="sng" dirty="0">
                <a:solidFill>
                  <a:prstClr val="black"/>
                </a:solidFill>
                <a:latin typeface="Meiryo UI" panose="020B0604030504040204" pitchFamily="50" charset="-128"/>
                <a:ea typeface="Meiryo UI" panose="020B0604030504040204" pitchFamily="50" charset="-128"/>
              </a:rPr>
              <a:t>大きい</a:t>
            </a:r>
            <a:r>
              <a:rPr lang="ja-JP" altLang="en-US" sz="16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高所</a:t>
            </a:r>
            <a:r>
              <a:rPr lang="ja-JP" altLang="en-US" sz="1600" dirty="0">
                <a:solidFill>
                  <a:prstClr val="black"/>
                </a:solidFill>
                <a:latin typeface="Meiryo UI" panose="020B0604030504040204" pitchFamily="50" charset="-128"/>
                <a:ea typeface="Meiryo UI" panose="020B0604030504040204" pitchFamily="50" charset="-128"/>
              </a:rPr>
              <a:t>作業車の作業床に人が乗って旋回しているとき、急停止すると、回転方向に飛び出そうとするのは、作業床が停止しても、人が“慣性”によって回転運動を続けようとするためである。</a:t>
            </a:r>
          </a:p>
          <a:p>
            <a:pPr marL="0" indent="0">
              <a:lnSpc>
                <a:spcPct val="10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b="1" u="sng" dirty="0" smtClean="0">
                <a:solidFill>
                  <a:prstClr val="black"/>
                </a:solidFill>
                <a:latin typeface="Meiryo UI" panose="020B0604030504040204" pitchFamily="50" charset="-128"/>
                <a:ea typeface="Meiryo UI" panose="020B0604030504040204" pitchFamily="50" charset="-128"/>
              </a:rPr>
              <a:t>従って</a:t>
            </a:r>
            <a:r>
              <a:rPr lang="ja-JP" altLang="en-US" sz="1600" b="1" u="sng" dirty="0">
                <a:solidFill>
                  <a:prstClr val="black"/>
                </a:solidFill>
                <a:latin typeface="Meiryo UI" panose="020B0604030504040204" pitchFamily="50" charset="-128"/>
                <a:ea typeface="Meiryo UI" panose="020B0604030504040204" pitchFamily="50" charset="-128"/>
              </a:rPr>
              <a:t>急操作は危険である</a:t>
            </a:r>
            <a:r>
              <a:rPr lang="ja-JP" altLang="en-US" sz="1600" dirty="0">
                <a:solidFill>
                  <a:prstClr val="black"/>
                </a:solidFill>
                <a:latin typeface="Meiryo UI" panose="020B0604030504040204" pitchFamily="50" charset="-128"/>
                <a:ea typeface="Meiryo UI" panose="020B0604030504040204" pitchFamily="50" charset="-128"/>
              </a:rPr>
              <a: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257675" y="2328815"/>
            <a:ext cx="4257675" cy="1346200"/>
          </a:xfrm>
          <a:prstGeom prst="rect">
            <a:avLst/>
          </a:prstGeom>
          <a:noFill/>
          <a:ln>
            <a:solidFill>
              <a:schemeClr val="tx1"/>
            </a:solidFill>
          </a:ln>
        </p:spPr>
      </p:pic>
    </p:spTree>
    <p:extLst>
      <p:ext uri="{BB962C8B-B14F-4D97-AF65-F5344CB8AC3E}">
        <p14:creationId xmlns:p14="http://schemas.microsoft.com/office/powerpoint/2010/main" val="30567309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摩擦と高所作業車の安定</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65478" y="6400413"/>
            <a:ext cx="4305184"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テキスト１６０ページ</a:t>
            </a:r>
            <a:r>
              <a:rPr lang="en-US" altLang="ja-JP" sz="1200" dirty="0" smtClean="0">
                <a:solidFill>
                  <a:prstClr val="black"/>
                </a:solidFill>
              </a:rPr>
              <a:t>/</a:t>
            </a:r>
            <a:r>
              <a:rPr lang="ja-JP" altLang="en-US" sz="1200" dirty="0" smtClean="0">
                <a:solidFill>
                  <a:prstClr val="black"/>
                </a:solidFill>
              </a:rPr>
              <a:t>補助テキスト６９～７０ページ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75</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8481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傾斜地</a:t>
            </a:r>
            <a:r>
              <a:rPr lang="ja-JP" altLang="en-US" sz="1400" dirty="0">
                <a:solidFill>
                  <a:prstClr val="black"/>
                </a:solidFill>
                <a:latin typeface="Meiryo UI" panose="020B0604030504040204" pitchFamily="50" charset="-128"/>
                <a:ea typeface="Meiryo UI" panose="020B0604030504040204" pitchFamily="50" charset="-128"/>
              </a:rPr>
              <a:t>に高所作業車を停めて作業を行おうとするとき、フットブレーキで停止し、駐車ブレーキをかけて、さらに歯止めをし、アウトリガーを設置することになる。</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ここ</a:t>
            </a:r>
            <a:r>
              <a:rPr lang="ja-JP" altLang="en-US" sz="1400" dirty="0">
                <a:solidFill>
                  <a:prstClr val="black"/>
                </a:solidFill>
                <a:latin typeface="Meiryo UI" panose="020B0604030504040204" pitchFamily="50" charset="-128"/>
                <a:ea typeface="Meiryo UI" panose="020B0604030504040204" pitchFamily="50" charset="-128"/>
              </a:rPr>
              <a:t>で摩擦について考えてみると、フットブレーキで減速・停止ができるのは、ブレーキの摩擦力が働くからである。駐車ブレーキが効果を発揮するのも、摩擦力が働くからである。さらには、</a:t>
            </a:r>
            <a:r>
              <a:rPr lang="ja-JP" altLang="en-US" sz="1400" b="1" u="sng" dirty="0">
                <a:solidFill>
                  <a:prstClr val="black"/>
                </a:solidFill>
                <a:latin typeface="Meiryo UI" panose="020B0604030504040204" pitchFamily="50" charset="-128"/>
                <a:ea typeface="Meiryo UI" panose="020B0604030504040204" pitchFamily="50" charset="-128"/>
              </a:rPr>
              <a:t>路面とタイヤの間に摩擦力が働く</a:t>
            </a:r>
            <a:r>
              <a:rPr lang="ja-JP" altLang="en-US" sz="1400" dirty="0">
                <a:solidFill>
                  <a:prstClr val="black"/>
                </a:solidFill>
                <a:latin typeface="Meiryo UI" panose="020B0604030504040204" pitchFamily="50" charset="-128"/>
                <a:ea typeface="Meiryo UI" panose="020B0604030504040204" pitchFamily="50" charset="-128"/>
              </a:rPr>
              <a:t>からこそ、</a:t>
            </a:r>
            <a:r>
              <a:rPr lang="ja-JP" altLang="en-US" sz="1400" b="1" u="sng" dirty="0">
                <a:solidFill>
                  <a:prstClr val="black"/>
                </a:solidFill>
                <a:latin typeface="Meiryo UI" panose="020B0604030504040204" pitchFamily="50" charset="-128"/>
                <a:ea typeface="Meiryo UI" panose="020B0604030504040204" pitchFamily="50" charset="-128"/>
              </a:rPr>
              <a:t>ブレーキが効いていれば高所作業車は停止したままの状態を保つ</a:t>
            </a:r>
            <a:r>
              <a:rPr lang="ja-JP" altLang="en-US" sz="1400" dirty="0">
                <a:solidFill>
                  <a:prstClr val="black"/>
                </a:solidFill>
                <a:latin typeface="Meiryo UI" panose="020B0604030504040204" pitchFamily="50" charset="-128"/>
                <a:ea typeface="Meiryo UI" panose="020B0604030504040204" pitchFamily="50" charset="-128"/>
              </a:rPr>
              <a:t>ことができる。</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しかし</a:t>
            </a:r>
            <a:r>
              <a:rPr lang="ja-JP" altLang="en-US" sz="1400" dirty="0">
                <a:solidFill>
                  <a:prstClr val="black"/>
                </a:solidFill>
                <a:latin typeface="Meiryo UI" panose="020B0604030504040204" pitchFamily="50" charset="-128"/>
                <a:ea typeface="Meiryo UI" panose="020B0604030504040204" pitchFamily="50" charset="-128"/>
              </a:rPr>
              <a:t>、図</a:t>
            </a:r>
            <a:r>
              <a:rPr lang="en-US" altLang="ja-JP" sz="1400" dirty="0">
                <a:solidFill>
                  <a:prstClr val="black"/>
                </a:solidFill>
                <a:latin typeface="Meiryo UI" panose="020B0604030504040204" pitchFamily="50" charset="-128"/>
                <a:ea typeface="Meiryo UI" panose="020B0604030504040204" pitchFamily="50" charset="-128"/>
              </a:rPr>
              <a:t>4-33</a:t>
            </a:r>
            <a:r>
              <a:rPr lang="ja-JP" altLang="en-US" sz="1400" dirty="0" err="1">
                <a:solidFill>
                  <a:prstClr val="black"/>
                </a:solidFill>
                <a:latin typeface="Meiryo UI" panose="020B0604030504040204" pitchFamily="50" charset="-128"/>
                <a:ea typeface="Meiryo UI" panose="020B0604030504040204" pitchFamily="50" charset="-128"/>
              </a:rPr>
              <a:t>のような</a:t>
            </a:r>
            <a:r>
              <a:rPr lang="ja-JP" altLang="en-US" sz="1400" b="1" u="sng" dirty="0">
                <a:solidFill>
                  <a:prstClr val="black"/>
                </a:solidFill>
                <a:latin typeface="Meiryo UI" panose="020B0604030504040204" pitchFamily="50" charset="-128"/>
                <a:ea typeface="Meiryo UI" panose="020B0604030504040204" pitchFamily="50" charset="-128"/>
              </a:rPr>
              <a:t>急傾斜地での停車</a:t>
            </a:r>
            <a:r>
              <a:rPr lang="ja-JP" altLang="en-US" sz="1400" dirty="0">
                <a:solidFill>
                  <a:prstClr val="black"/>
                </a:solidFill>
                <a:latin typeface="Meiryo UI" panose="020B0604030504040204" pitchFamily="50" charset="-128"/>
                <a:ea typeface="Meiryo UI" panose="020B0604030504040204" pitchFamily="50" charset="-128"/>
              </a:rPr>
              <a:t>は、停止してしばらく</a:t>
            </a:r>
            <a:r>
              <a:rPr lang="ja-JP" altLang="en-US" sz="1400" dirty="0" smtClean="0">
                <a:solidFill>
                  <a:prstClr val="black"/>
                </a:solidFill>
                <a:latin typeface="Meiryo UI" panose="020B0604030504040204" pitchFamily="50" charset="-128"/>
                <a:ea typeface="Meiryo UI" panose="020B0604030504040204" pitchFamily="50" charset="-128"/>
              </a:rPr>
              <a:t>は安定</a:t>
            </a:r>
            <a:r>
              <a:rPr lang="ja-JP" altLang="en-US" sz="1400" dirty="0">
                <a:solidFill>
                  <a:prstClr val="black"/>
                </a:solidFill>
                <a:latin typeface="Meiryo UI" panose="020B0604030504040204" pitchFamily="50" charset="-128"/>
                <a:ea typeface="Meiryo UI" panose="020B0604030504040204" pitchFamily="50" charset="-128"/>
              </a:rPr>
              <a:t>した状態を保っていても、</a:t>
            </a:r>
            <a:r>
              <a:rPr lang="ja-JP" altLang="en-US" sz="1400" b="1" u="sng" dirty="0">
                <a:solidFill>
                  <a:prstClr val="black"/>
                </a:solidFill>
                <a:latin typeface="Meiryo UI" panose="020B0604030504040204" pitchFamily="50" charset="-128"/>
                <a:ea typeface="Meiryo UI" panose="020B0604030504040204" pitchFamily="50" charset="-128"/>
              </a:rPr>
              <a:t>静止摩擦力を超える何らかの外力</a:t>
            </a:r>
            <a:r>
              <a:rPr lang="ja-JP" altLang="en-US" sz="1400" b="1" u="sng" dirty="0" smtClean="0">
                <a:solidFill>
                  <a:prstClr val="black"/>
                </a:solidFill>
                <a:latin typeface="Meiryo UI" panose="020B0604030504040204" pitchFamily="50" charset="-128"/>
                <a:ea typeface="Meiryo UI" panose="020B0604030504040204" pitchFamily="50" charset="-128"/>
              </a:rPr>
              <a:t>が加えられれば</a:t>
            </a:r>
            <a:r>
              <a:rPr lang="ja-JP" altLang="en-US" sz="1400" b="1" u="sng" dirty="0">
                <a:solidFill>
                  <a:prstClr val="black"/>
                </a:solidFill>
                <a:latin typeface="Meiryo UI" panose="020B0604030504040204" pitchFamily="50" charset="-128"/>
                <a:ea typeface="Meiryo UI" panose="020B0604030504040204" pitchFamily="50" charset="-128"/>
              </a:rPr>
              <a:t>、同じように逸走し始める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アウトリガー</a:t>
            </a:r>
            <a:r>
              <a:rPr lang="ja-JP" altLang="en-US" sz="1400" dirty="0">
                <a:solidFill>
                  <a:prstClr val="black"/>
                </a:solidFill>
                <a:latin typeface="Meiryo UI" panose="020B0604030504040204" pitchFamily="50" charset="-128"/>
                <a:ea typeface="Meiryo UI" panose="020B0604030504040204" pitchFamily="50" charset="-128"/>
              </a:rPr>
              <a:t>を設置した状態では、ジャッキ、ジャッキベース、路面のそれぞれの間に摩擦力が働き、高所作業車を安定した状態に保つことが出来る。しかし、</a:t>
            </a:r>
            <a:r>
              <a:rPr lang="ja-JP" altLang="en-US" sz="1400" b="1" u="sng" dirty="0">
                <a:solidFill>
                  <a:prstClr val="black"/>
                </a:solidFill>
                <a:latin typeface="Meiryo UI" panose="020B0604030504040204" pitchFamily="50" charset="-128"/>
                <a:ea typeface="Meiryo UI" panose="020B0604030504040204" pitchFamily="50" charset="-128"/>
              </a:rPr>
              <a:t>タイヤと路面との間に働く摩擦力と同様に傾斜地の角度が大きくなって力の向きが変化すれば、高所作業車は逸走し始める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高所</a:t>
            </a:r>
            <a:r>
              <a:rPr lang="ja-JP" altLang="en-US" sz="1400" dirty="0">
                <a:solidFill>
                  <a:prstClr val="black"/>
                </a:solidFill>
                <a:latin typeface="Meiryo UI" panose="020B0604030504040204" pitchFamily="50" charset="-128"/>
                <a:ea typeface="Meiryo UI" panose="020B0604030504040204" pitchFamily="50" charset="-128"/>
              </a:rPr>
              <a:t>作業車を設置して作業を行おうとする際に、</a:t>
            </a:r>
            <a:r>
              <a:rPr lang="ja-JP" altLang="en-US" sz="1400" b="1" u="sng" dirty="0">
                <a:solidFill>
                  <a:prstClr val="black"/>
                </a:solidFill>
                <a:latin typeface="Meiryo UI" panose="020B0604030504040204" pitchFamily="50" charset="-128"/>
                <a:ea typeface="Meiryo UI" panose="020B0604030504040204" pitchFamily="50" charset="-128"/>
              </a:rPr>
              <a:t>規定された傾斜角度内で使用しなければならない理由</a:t>
            </a:r>
            <a:r>
              <a:rPr lang="ja-JP" altLang="en-US" sz="1400" dirty="0">
                <a:solidFill>
                  <a:prstClr val="black"/>
                </a:solidFill>
                <a:latin typeface="Meiryo UI" panose="020B0604030504040204" pitchFamily="50" charset="-128"/>
                <a:ea typeface="Meiryo UI" panose="020B0604030504040204" pitchFamily="50" charset="-128"/>
              </a:rPr>
              <a:t>の一つには、このような</a:t>
            </a:r>
            <a:r>
              <a:rPr lang="ja-JP" altLang="en-US" sz="1400" b="1" u="sng" dirty="0">
                <a:solidFill>
                  <a:prstClr val="black"/>
                </a:solidFill>
                <a:latin typeface="Meiryo UI" panose="020B0604030504040204" pitchFamily="50" charset="-128"/>
                <a:ea typeface="Meiryo UI" panose="020B0604030504040204" pitchFamily="50" charset="-128"/>
              </a:rPr>
              <a:t>摩擦と車の安定性が関係</a:t>
            </a:r>
            <a:r>
              <a:rPr lang="ja-JP" altLang="en-US" sz="1400" dirty="0">
                <a:solidFill>
                  <a:prstClr val="black"/>
                </a:solidFill>
                <a:latin typeface="Meiryo UI" panose="020B0604030504040204" pitchFamily="50" charset="-128"/>
                <a:ea typeface="Meiryo UI" panose="020B0604030504040204" pitchFamily="50" charset="-128"/>
              </a:rPr>
              <a:t>している。</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891281" y="3700907"/>
            <a:ext cx="2717040" cy="120130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3865478" y="3700905"/>
            <a:ext cx="1745071" cy="1171532"/>
          </a:xfrm>
          <a:prstGeom prst="rect">
            <a:avLst/>
          </a:prstGeom>
          <a:noFill/>
          <a:ln>
            <a:solidFill>
              <a:schemeClr val="tx1"/>
            </a:solidFill>
          </a:ln>
        </p:spPr>
      </p:pic>
    </p:spTree>
    <p:extLst>
      <p:ext uri="{BB962C8B-B14F-4D97-AF65-F5344CB8AC3E}">
        <p14:creationId xmlns:p14="http://schemas.microsoft.com/office/powerpoint/2010/main" val="41053927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荷重</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98520" y="6400413"/>
            <a:ext cx="427214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テキスト１６３、１６５ページ</a:t>
            </a:r>
            <a:r>
              <a:rPr lang="en-US" altLang="ja-JP" sz="1200" dirty="0" smtClean="0">
                <a:solidFill>
                  <a:prstClr val="black"/>
                </a:solidFill>
              </a:rPr>
              <a:t>/</a:t>
            </a:r>
            <a:r>
              <a:rPr lang="ja-JP" altLang="en-US" sz="1200" dirty="0" smtClean="0">
                <a:solidFill>
                  <a:prstClr val="black"/>
                </a:solidFill>
              </a:rPr>
              <a:t>補助テキスト７１ページ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76</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9"/>
            <a:ext cx="7886701" cy="334693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Meiryo UI" panose="020B0604030504040204" pitchFamily="50" charset="-128"/>
                <a:ea typeface="Meiryo UI" panose="020B0604030504040204" pitchFamily="50" charset="-128"/>
              </a:rPr>
              <a:t>“荷重”</a:t>
            </a:r>
            <a:r>
              <a:rPr lang="ja-JP" altLang="en-US" sz="1400" dirty="0">
                <a:solidFill>
                  <a:prstClr val="black"/>
                </a:solidFill>
                <a:latin typeface="Meiryo UI" panose="020B0604030504040204" pitchFamily="50" charset="-128"/>
                <a:ea typeface="Meiryo UI" panose="020B0604030504040204" pitchFamily="50" charset="-128"/>
              </a:rPr>
              <a:t>とは、機械や構造物等の物体の全部又は一部に</a:t>
            </a:r>
            <a:r>
              <a:rPr lang="ja-JP" altLang="en-US" sz="1400" b="1" u="sng" dirty="0">
                <a:solidFill>
                  <a:prstClr val="black"/>
                </a:solidFill>
                <a:latin typeface="Meiryo UI" panose="020B0604030504040204" pitchFamily="50" charset="-128"/>
                <a:ea typeface="Meiryo UI" panose="020B0604030504040204" pitchFamily="50" charset="-128"/>
              </a:rPr>
              <a:t>外部から受ける力</a:t>
            </a:r>
            <a:r>
              <a:rPr lang="ja-JP" altLang="en-US" sz="1400" dirty="0">
                <a:solidFill>
                  <a:prstClr val="black"/>
                </a:solidFill>
                <a:latin typeface="Meiryo UI" panose="020B0604030504040204" pitchFamily="50" charset="-128"/>
                <a:ea typeface="Meiryo UI" panose="020B0604030504040204" pitchFamily="50" charset="-128"/>
              </a:rPr>
              <a:t>のことである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①　荷重</a:t>
            </a:r>
            <a:r>
              <a:rPr lang="ja-JP" altLang="en-US" sz="1400" b="1" u="sng" dirty="0">
                <a:solidFill>
                  <a:prstClr val="black"/>
                </a:solidFill>
                <a:latin typeface="Meiryo UI" panose="020B0604030504040204" pitchFamily="50" charset="-128"/>
                <a:ea typeface="Meiryo UI" panose="020B0604030504040204" pitchFamily="50" charset="-128"/>
              </a:rPr>
              <a:t>（力）の作用状態による</a:t>
            </a:r>
            <a:r>
              <a:rPr lang="ja-JP" altLang="en-US" sz="1400" b="1" u="sng" dirty="0" smtClean="0">
                <a:solidFill>
                  <a:prstClr val="black"/>
                </a:solidFill>
                <a:latin typeface="Meiryo UI" panose="020B0604030504040204" pitchFamily="50" charset="-128"/>
                <a:ea typeface="Meiryo UI" panose="020B0604030504040204" pitchFamily="50" charset="-128"/>
              </a:rPr>
              <a:t>分類</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静荷重</a:t>
            </a:r>
            <a:r>
              <a:rPr lang="ja-JP" altLang="en-US" sz="1400" dirty="0" smtClean="0">
                <a:solidFill>
                  <a:prstClr val="black"/>
                </a:solidFill>
                <a:latin typeface="Meiryo UI" panose="020B0604030504040204" pitchFamily="50" charset="-128"/>
                <a:ea typeface="Meiryo UI" panose="020B0604030504040204" pitchFamily="50" charset="-128"/>
              </a:rPr>
              <a:t>：物体</a:t>
            </a:r>
            <a:r>
              <a:rPr lang="ja-JP" altLang="en-US" sz="1400" dirty="0">
                <a:solidFill>
                  <a:prstClr val="black"/>
                </a:solidFill>
                <a:latin typeface="Meiryo UI" panose="020B0604030504040204" pitchFamily="50" charset="-128"/>
                <a:ea typeface="Meiryo UI" panose="020B0604030504040204" pitchFamily="50" charset="-128"/>
              </a:rPr>
              <a:t>に作用する力の大きさや方向が、時間の変化に関係なく静止している一定の荷重である。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動荷重</a:t>
            </a:r>
            <a:r>
              <a:rPr lang="ja-JP" altLang="en-US" sz="1400" dirty="0" smtClean="0">
                <a:solidFill>
                  <a:prstClr val="black"/>
                </a:solidFill>
                <a:latin typeface="Meiryo UI" panose="020B0604030504040204" pitchFamily="50" charset="-128"/>
                <a:ea typeface="Meiryo UI" panose="020B0604030504040204" pitchFamily="50" charset="-128"/>
              </a:rPr>
              <a:t>：繰り返し荷重と衝撃荷重の</a:t>
            </a:r>
            <a:r>
              <a:rPr lang="en-US" altLang="ja-JP" sz="1400" dirty="0" smtClean="0">
                <a:solidFill>
                  <a:prstClr val="black"/>
                </a:solidFill>
                <a:latin typeface="Meiryo UI" panose="020B0604030504040204" pitchFamily="50" charset="-128"/>
                <a:ea typeface="Meiryo UI" panose="020B0604030504040204" pitchFamily="50" charset="-128"/>
              </a:rPr>
              <a:t>2</a:t>
            </a:r>
            <a:r>
              <a:rPr lang="ja-JP" altLang="en-US" sz="1400" dirty="0" smtClean="0">
                <a:solidFill>
                  <a:prstClr val="black"/>
                </a:solidFill>
                <a:latin typeface="Meiryo UI" panose="020B0604030504040204" pitchFamily="50" charset="-128"/>
                <a:ea typeface="Meiryo UI" panose="020B0604030504040204" pitchFamily="50" charset="-128"/>
              </a:rPr>
              <a:t>種類がある。</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・繰り返し荷重：荷重の</a:t>
            </a:r>
            <a:r>
              <a:rPr lang="ja-JP" altLang="en-US" sz="1400" dirty="0">
                <a:solidFill>
                  <a:prstClr val="black"/>
                </a:solidFill>
                <a:latin typeface="Meiryo UI" panose="020B0604030504040204" pitchFamily="50" charset="-128"/>
                <a:ea typeface="Meiryo UI" panose="020B0604030504040204" pitchFamily="50" charset="-128"/>
              </a:rPr>
              <a:t>方向が同じで、その大きさが時間によって変化し、繰り返し作用する荷重である。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・衝撃荷重　　：瞬間的</a:t>
            </a:r>
            <a:r>
              <a:rPr lang="ja-JP" altLang="en-US" sz="1400" dirty="0">
                <a:solidFill>
                  <a:prstClr val="black"/>
                </a:solidFill>
                <a:latin typeface="Meiryo UI" panose="020B0604030504040204" pitchFamily="50" charset="-128"/>
                <a:ea typeface="Meiryo UI" panose="020B0604030504040204" pitchFamily="50" charset="-128"/>
              </a:rPr>
              <a:t>に作用する大きな荷重である</a:t>
            </a:r>
            <a:r>
              <a:rPr lang="ja-JP" altLang="en-US" sz="1400" dirty="0" smtClean="0">
                <a:solidFill>
                  <a:prstClr val="black"/>
                </a:solidFill>
                <a:latin typeface="Meiryo UI" panose="020B0604030504040204" pitchFamily="50" charset="-128"/>
                <a:ea typeface="Meiryo UI" panose="020B0604030504040204" pitchFamily="50" charset="-128"/>
              </a:rPr>
              <a:t>。例えば</a:t>
            </a:r>
            <a:r>
              <a:rPr lang="ja-JP" altLang="en-US" sz="1400" dirty="0">
                <a:solidFill>
                  <a:prstClr val="black"/>
                </a:solidFill>
                <a:latin typeface="Meiryo UI" panose="020B0604030504040204" pitchFamily="50" charset="-128"/>
                <a:ea typeface="Meiryo UI" panose="020B0604030504040204" pitchFamily="50" charset="-128"/>
              </a:rPr>
              <a:t>、ブームの旋回を</a:t>
            </a:r>
            <a:r>
              <a:rPr lang="ja-JP" altLang="en-US" sz="1400" dirty="0" smtClean="0">
                <a:solidFill>
                  <a:prstClr val="black"/>
                </a:solidFill>
                <a:latin typeface="Meiryo UI" panose="020B0604030504040204" pitchFamily="50" charset="-128"/>
                <a:ea typeface="Meiryo UI" panose="020B0604030504040204" pitchFamily="50" charset="-128"/>
              </a:rPr>
              <a:t>急停止した</a:t>
            </a:r>
            <a:r>
              <a:rPr lang="ja-JP" altLang="en-US" sz="1400" dirty="0">
                <a:solidFill>
                  <a:prstClr val="black"/>
                </a:solidFill>
                <a:latin typeface="Meiryo UI" panose="020B0604030504040204" pitchFamily="50" charset="-128"/>
                <a:ea typeface="Meiryo UI" panose="020B0604030504040204" pitchFamily="50" charset="-128"/>
              </a:rPr>
              <a:t>とき、ブーム</a:t>
            </a:r>
            <a:r>
              <a:rPr lang="ja-JP" altLang="en-US" sz="1400" dirty="0" smtClean="0">
                <a:solidFill>
                  <a:prstClr val="black"/>
                </a:solidFill>
                <a:latin typeface="Meiryo UI" panose="020B0604030504040204" pitchFamily="50" charset="-128"/>
                <a:ea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かかる</a:t>
            </a:r>
            <a:r>
              <a:rPr lang="ja-JP" altLang="en-US" sz="1400" dirty="0">
                <a:solidFill>
                  <a:prstClr val="black"/>
                </a:solidFill>
                <a:latin typeface="Meiryo UI" panose="020B0604030504040204" pitchFamily="50" charset="-128"/>
                <a:ea typeface="Meiryo UI" panose="020B0604030504040204" pitchFamily="50" charset="-128"/>
              </a:rPr>
              <a:t>横荷重が衝撃荷重である</a:t>
            </a:r>
            <a:r>
              <a:rPr lang="ja-JP" altLang="en-US" sz="1400" dirty="0" smtClean="0">
                <a:solidFill>
                  <a:prstClr val="black"/>
                </a:solidFill>
                <a:latin typeface="Meiryo UI" panose="020B0604030504040204" pitchFamily="50" charset="-128"/>
                <a:ea typeface="Meiryo UI" panose="020B0604030504040204" pitchFamily="50" charset="-128"/>
              </a:rPr>
              <a:t>。ブーム</a:t>
            </a:r>
            <a:r>
              <a:rPr lang="ja-JP" altLang="en-US" sz="1400" dirty="0">
                <a:solidFill>
                  <a:prstClr val="black"/>
                </a:solidFill>
                <a:latin typeface="Meiryo UI" panose="020B0604030504040204" pitchFamily="50" charset="-128"/>
                <a:ea typeface="Meiryo UI" panose="020B0604030504040204" pitchFamily="50" charset="-128"/>
              </a:rPr>
              <a:t>に大きな荷重が作用し、</a:t>
            </a:r>
            <a:r>
              <a:rPr lang="ja-JP" altLang="en-US" sz="1400" dirty="0" smtClean="0">
                <a:solidFill>
                  <a:prstClr val="black"/>
                </a:solidFill>
                <a:latin typeface="Meiryo UI" panose="020B0604030504040204" pitchFamily="50" charset="-128"/>
                <a:ea typeface="Meiryo UI" panose="020B0604030504040204" pitchFamily="50" charset="-128"/>
              </a:rPr>
              <a:t>機械など</a:t>
            </a:r>
            <a:r>
              <a:rPr lang="ja-JP" altLang="en-US" sz="1400" dirty="0">
                <a:solidFill>
                  <a:prstClr val="black"/>
                </a:solidFill>
                <a:latin typeface="Meiryo UI" panose="020B0604030504040204" pitchFamily="50" charset="-128"/>
                <a:ea typeface="Meiryo UI" panose="020B0604030504040204" pitchFamily="50" charset="-128"/>
              </a:rPr>
              <a:t>を瞬間的</a:t>
            </a:r>
            <a:r>
              <a:rPr lang="ja-JP" altLang="en-US" sz="1400" dirty="0" smtClean="0">
                <a:solidFill>
                  <a:prstClr val="black"/>
                </a:solidFill>
                <a:latin typeface="Meiryo UI" panose="020B0604030504040204" pitchFamily="50" charset="-128"/>
                <a:ea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破壊</a:t>
            </a:r>
            <a:r>
              <a:rPr lang="ja-JP" altLang="en-US" sz="1400" dirty="0">
                <a:solidFill>
                  <a:prstClr val="black"/>
                </a:solidFill>
                <a:latin typeface="Meiryo UI" panose="020B0604030504040204" pitchFamily="50" charset="-128"/>
                <a:ea typeface="Meiryo UI" panose="020B0604030504040204" pitchFamily="50" charset="-128"/>
              </a:rPr>
              <a:t>させる原因となる。</a:t>
            </a:r>
          </a:p>
          <a:p>
            <a:pPr marL="0" indent="0">
              <a:lnSpc>
                <a:spcPct val="100000"/>
              </a:lnSpc>
              <a:spcBef>
                <a:spcPts val="60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②　荷重</a:t>
            </a:r>
            <a:r>
              <a:rPr lang="ja-JP" altLang="en-US" sz="1400" b="1" u="sng" dirty="0">
                <a:solidFill>
                  <a:prstClr val="black"/>
                </a:solidFill>
                <a:latin typeface="Meiryo UI" panose="020B0604030504040204" pitchFamily="50" charset="-128"/>
                <a:ea typeface="Meiryo UI" panose="020B0604030504040204" pitchFamily="50" charset="-128"/>
              </a:rPr>
              <a:t>の分布状態による</a:t>
            </a:r>
            <a:r>
              <a:rPr lang="ja-JP" altLang="en-US" sz="1400" b="1" u="sng" dirty="0" smtClean="0">
                <a:solidFill>
                  <a:prstClr val="black"/>
                </a:solidFill>
                <a:latin typeface="Meiryo UI" panose="020B0604030504040204" pitchFamily="50" charset="-128"/>
                <a:ea typeface="Meiryo UI" panose="020B0604030504040204" pitchFamily="50" charset="-128"/>
              </a:rPr>
              <a:t>分類</a:t>
            </a:r>
            <a:endParaRPr lang="ja-JP" altLang="en-US" sz="14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物体</a:t>
            </a:r>
            <a:r>
              <a:rPr lang="ja-JP" altLang="en-US" sz="1400" dirty="0">
                <a:solidFill>
                  <a:prstClr val="black"/>
                </a:solidFill>
                <a:latin typeface="Meiryo UI" panose="020B0604030504040204" pitchFamily="50" charset="-128"/>
                <a:ea typeface="Meiryo UI" panose="020B0604030504040204" pitchFamily="50" charset="-128"/>
              </a:rPr>
              <a:t>に作用する外力の分布状態により、次の</a:t>
            </a:r>
            <a:r>
              <a:rPr lang="en-US" altLang="ja-JP" sz="1400" dirty="0">
                <a:solidFill>
                  <a:prstClr val="black"/>
                </a:solidFill>
                <a:latin typeface="Meiryo UI" panose="020B0604030504040204" pitchFamily="50" charset="-128"/>
                <a:ea typeface="Meiryo UI" panose="020B0604030504040204" pitchFamily="50" charset="-128"/>
              </a:rPr>
              <a:t>2</a:t>
            </a:r>
            <a:r>
              <a:rPr lang="ja-JP" altLang="en-US" sz="1400" dirty="0" err="1">
                <a:solidFill>
                  <a:prstClr val="black"/>
                </a:solidFill>
                <a:latin typeface="Meiryo UI" panose="020B0604030504040204" pitchFamily="50" charset="-128"/>
                <a:ea typeface="Meiryo UI" panose="020B0604030504040204" pitchFamily="50" charset="-128"/>
              </a:rPr>
              <a:t>つに</a:t>
            </a:r>
            <a:r>
              <a:rPr lang="ja-JP" altLang="en-US" sz="1400" dirty="0">
                <a:solidFill>
                  <a:prstClr val="black"/>
                </a:solidFill>
                <a:latin typeface="Meiryo UI" panose="020B0604030504040204" pitchFamily="50" charset="-128"/>
                <a:ea typeface="Meiryo UI" panose="020B0604030504040204" pitchFamily="50" charset="-128"/>
              </a:rPr>
              <a:t>分類することができる。</a:t>
            </a:r>
          </a:p>
          <a:p>
            <a:pPr marL="0" indent="0">
              <a:lnSpc>
                <a:spcPct val="100000"/>
              </a:lnSpc>
              <a:spcBef>
                <a:spcPts val="60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集中荷重</a:t>
            </a:r>
            <a:r>
              <a:rPr lang="ja-JP" altLang="en-US" sz="1400" dirty="0" smtClean="0">
                <a:solidFill>
                  <a:prstClr val="black"/>
                </a:solidFill>
                <a:latin typeface="Meiryo UI" panose="020B0604030504040204" pitchFamily="50" charset="-128"/>
                <a:ea typeface="Meiryo UI" panose="020B0604030504040204" pitchFamily="50" charset="-128"/>
              </a:rPr>
              <a:t>：物体</a:t>
            </a:r>
            <a:r>
              <a:rPr lang="ja-JP" altLang="en-US" sz="1400" dirty="0">
                <a:solidFill>
                  <a:prstClr val="black"/>
                </a:solidFill>
                <a:latin typeface="Meiryo UI" panose="020B0604030504040204" pitchFamily="50" charset="-128"/>
                <a:ea typeface="Meiryo UI" panose="020B0604030504040204" pitchFamily="50" charset="-128"/>
              </a:rPr>
              <a:t>の表面のある一点に作用する力である</a:t>
            </a:r>
            <a:r>
              <a:rPr lang="ja-JP" altLang="en-US" sz="1400" dirty="0" smtClean="0">
                <a:solidFill>
                  <a:prstClr val="black"/>
                </a:solidFill>
                <a:latin typeface="Meiryo UI" panose="020B0604030504040204" pitchFamily="50" charset="-128"/>
                <a:ea typeface="Meiryo UI" panose="020B0604030504040204" pitchFamily="50" charset="-128"/>
              </a:rPr>
              <a:t>。例えば</a:t>
            </a:r>
            <a:r>
              <a:rPr lang="ja-JP" altLang="en-US" sz="1400" dirty="0">
                <a:solidFill>
                  <a:prstClr val="black"/>
                </a:solidFill>
                <a:latin typeface="Meiryo UI" panose="020B0604030504040204" pitchFamily="50" charset="-128"/>
                <a:ea typeface="Meiryo UI" panose="020B0604030504040204" pitchFamily="50" charset="-128"/>
              </a:rPr>
              <a:t>、高所作業車のタイヤやアウトリガーに</a:t>
            </a:r>
            <a:r>
              <a:rPr lang="ja-JP" altLang="en-US" sz="1400" dirty="0" smtClean="0">
                <a:solidFill>
                  <a:prstClr val="black"/>
                </a:solidFill>
                <a:latin typeface="Meiryo UI" panose="020B0604030504040204" pitchFamily="50" charset="-128"/>
                <a:ea typeface="Meiryo UI" panose="020B0604030504040204" pitchFamily="50" charset="-128"/>
              </a:rPr>
              <a:t>より</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接地面</a:t>
            </a:r>
            <a:r>
              <a:rPr lang="ja-JP" altLang="en-US" sz="1400" dirty="0">
                <a:solidFill>
                  <a:prstClr val="black"/>
                </a:solidFill>
                <a:latin typeface="Meiryo UI" panose="020B0604030504040204" pitchFamily="50" charset="-128"/>
                <a:ea typeface="Meiryo UI" panose="020B0604030504040204" pitchFamily="50" charset="-128"/>
              </a:rPr>
              <a:t>におよぼす荷重である。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分布荷重</a:t>
            </a:r>
            <a:r>
              <a:rPr lang="ja-JP" altLang="en-US" sz="1400" dirty="0" smtClean="0">
                <a:solidFill>
                  <a:prstClr val="black"/>
                </a:solidFill>
                <a:latin typeface="Meiryo UI" panose="020B0604030504040204" pitchFamily="50" charset="-128"/>
                <a:ea typeface="Meiryo UI" panose="020B0604030504040204" pitchFamily="50" charset="-128"/>
              </a:rPr>
              <a:t>：物体</a:t>
            </a:r>
            <a:r>
              <a:rPr lang="ja-JP" altLang="en-US" sz="1400" dirty="0">
                <a:solidFill>
                  <a:prstClr val="black"/>
                </a:solidFill>
                <a:latin typeface="Meiryo UI" panose="020B0604030504040204" pitchFamily="50" charset="-128"/>
                <a:ea typeface="Meiryo UI" panose="020B0604030504040204" pitchFamily="50" charset="-128"/>
              </a:rPr>
              <a:t>の表面にある分布をもって作用する力である</a:t>
            </a:r>
            <a:r>
              <a:rPr lang="ja-JP" altLang="en-US" sz="1400" dirty="0" smtClean="0">
                <a:solidFill>
                  <a:prstClr val="black"/>
                </a:solidFill>
                <a:latin typeface="Meiryo UI" panose="020B0604030504040204" pitchFamily="50" charset="-128"/>
                <a:ea typeface="Meiryo UI" panose="020B0604030504040204" pitchFamily="50" charset="-128"/>
              </a:rPr>
              <a:t>。例えば</a:t>
            </a:r>
            <a:r>
              <a:rPr lang="ja-JP" altLang="en-US" sz="1400" dirty="0">
                <a:solidFill>
                  <a:prstClr val="black"/>
                </a:solidFill>
                <a:latin typeface="Meiryo UI" panose="020B0604030504040204" pitchFamily="50" charset="-128"/>
                <a:ea typeface="Meiryo UI" panose="020B0604030504040204" pitchFamily="50" charset="-128"/>
              </a:rPr>
              <a:t>、高所作業車のクローラ面が地盤</a:t>
            </a:r>
            <a:r>
              <a:rPr lang="ja-JP" altLang="en-US" sz="1400" dirty="0" smtClean="0">
                <a:solidFill>
                  <a:prstClr val="black"/>
                </a:solidFill>
                <a:latin typeface="Meiryo UI" panose="020B0604030504040204" pitchFamily="50" charset="-128"/>
                <a:ea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かかる</a:t>
            </a:r>
            <a:r>
              <a:rPr lang="ja-JP" altLang="en-US" sz="1400" dirty="0">
                <a:solidFill>
                  <a:prstClr val="black"/>
                </a:solidFill>
                <a:latin typeface="Meiryo UI" panose="020B0604030504040204" pitchFamily="50" charset="-128"/>
                <a:ea typeface="Meiryo UI" panose="020B0604030504040204" pitchFamily="50" charset="-128"/>
              </a:rPr>
              <a:t>荷重である</a:t>
            </a:r>
            <a:r>
              <a:rPr lang="ja-JP" altLang="en-US" sz="1400" dirty="0" smtClean="0">
                <a:solidFill>
                  <a:prstClr val="black"/>
                </a:solidFill>
                <a:latin typeface="Meiryo UI" panose="020B0604030504040204" pitchFamily="50" charset="-128"/>
                <a:ea typeface="Meiryo UI" panose="020B0604030504040204" pitchFamily="50" charset="-128"/>
              </a:rPr>
              <a:t>。特</a:t>
            </a:r>
            <a:r>
              <a:rPr lang="ja-JP" altLang="en-US" sz="1400" dirty="0">
                <a:solidFill>
                  <a:prstClr val="black"/>
                </a:solidFill>
                <a:latin typeface="Meiryo UI" panose="020B0604030504040204" pitchFamily="50" charset="-128"/>
                <a:ea typeface="Meiryo UI" panose="020B0604030504040204" pitchFamily="50" charset="-128"/>
              </a:rPr>
              <a:t>に、その外力がどこの表面でも同じものを“等分布荷重”という。</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66984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地盤の強度</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テキスト１６８ページ</a:t>
            </a:r>
            <a:r>
              <a:rPr lang="en-US" altLang="ja-JP" sz="1200" dirty="0" smtClean="0">
                <a:solidFill>
                  <a:prstClr val="black"/>
                </a:solidFill>
              </a:rPr>
              <a:t>/</a:t>
            </a:r>
            <a:r>
              <a:rPr lang="ja-JP" altLang="en-US" sz="1200" dirty="0" smtClean="0">
                <a:solidFill>
                  <a:prstClr val="black"/>
                </a:solidFill>
              </a:rPr>
              <a:t>補助テキスト７２ページ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77</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57489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高所</a:t>
            </a:r>
            <a:r>
              <a:rPr lang="ja-JP" altLang="en-US" sz="1400" dirty="0">
                <a:solidFill>
                  <a:prstClr val="black"/>
                </a:solidFill>
                <a:latin typeface="Meiryo UI" panose="020B0604030504040204" pitchFamily="50" charset="-128"/>
                <a:ea typeface="Meiryo UI" panose="020B0604030504040204" pitchFamily="50" charset="-128"/>
              </a:rPr>
              <a:t>作業車は、作業効率を上げるために、ブームや昇降装置を用いて作業床を高く、あるいは、作業半径を大きくとることができる構造となっている。この</a:t>
            </a:r>
            <a:r>
              <a:rPr lang="ja-JP" altLang="en-US" sz="1400" b="1" u="sng" dirty="0">
                <a:solidFill>
                  <a:prstClr val="black"/>
                </a:solidFill>
                <a:latin typeface="Meiryo UI" panose="020B0604030504040204" pitchFamily="50" charset="-128"/>
                <a:ea typeface="Meiryo UI" panose="020B0604030504040204" pitchFamily="50" charset="-128"/>
              </a:rPr>
              <a:t>作業床の変化に伴って重心位置が変化する</a:t>
            </a:r>
            <a:r>
              <a:rPr lang="ja-JP" altLang="en-US" sz="1400" dirty="0">
                <a:solidFill>
                  <a:prstClr val="black"/>
                </a:solidFill>
                <a:latin typeface="Meiryo UI" panose="020B0604030504040204" pitchFamily="50" charset="-128"/>
                <a:ea typeface="Meiryo UI" panose="020B0604030504040204" pitchFamily="50" charset="-128"/>
              </a:rPr>
              <a:t>ことから、</a:t>
            </a:r>
            <a:r>
              <a:rPr lang="ja-JP" altLang="en-US" sz="1400" b="1" u="sng" dirty="0">
                <a:solidFill>
                  <a:prstClr val="black"/>
                </a:solidFill>
                <a:latin typeface="Meiryo UI" panose="020B0604030504040204" pitchFamily="50" charset="-128"/>
                <a:ea typeface="Meiryo UI" panose="020B0604030504040204" pitchFamily="50" charset="-128"/>
              </a:rPr>
              <a:t>転倒に対して十分な注意を払うことが必要</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高所作業車の転倒に対する対策</a:t>
            </a:r>
            <a:r>
              <a:rPr lang="ja-JP" altLang="en-US" sz="1400" dirty="0">
                <a:solidFill>
                  <a:prstClr val="black"/>
                </a:solidFill>
                <a:latin typeface="Meiryo UI" panose="020B0604030504040204" pitchFamily="50" charset="-128"/>
                <a:ea typeface="Meiryo UI" panose="020B0604030504040204" pitchFamily="50" charset="-128"/>
              </a:rPr>
              <a:t>において、</a:t>
            </a:r>
            <a:r>
              <a:rPr lang="ja-JP" altLang="en-US" sz="1400" b="1" u="sng" dirty="0">
                <a:solidFill>
                  <a:prstClr val="black"/>
                </a:solidFill>
                <a:latin typeface="Meiryo UI" panose="020B0604030504040204" pitchFamily="50" charset="-128"/>
                <a:ea typeface="Meiryo UI" panose="020B0604030504040204" pitchFamily="50" charset="-128"/>
              </a:rPr>
              <a:t>支点となる車輪</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クローラ及びアウトリガー等</a:t>
            </a:r>
            <a:r>
              <a:rPr lang="ja-JP" altLang="en-US" sz="1400" dirty="0">
                <a:solidFill>
                  <a:prstClr val="black"/>
                </a:solidFill>
                <a:latin typeface="Meiryo UI" panose="020B0604030504040204" pitchFamily="50" charset="-128"/>
                <a:ea typeface="Meiryo UI" panose="020B0604030504040204" pitchFamily="50" charset="-128"/>
              </a:rPr>
              <a:t>を</a:t>
            </a:r>
            <a:r>
              <a:rPr lang="ja-JP" altLang="en-US" sz="1400" b="1" u="sng" dirty="0">
                <a:solidFill>
                  <a:prstClr val="black"/>
                </a:solidFill>
                <a:latin typeface="Meiryo UI" panose="020B0604030504040204" pitchFamily="50" charset="-128"/>
                <a:ea typeface="Meiryo UI" panose="020B0604030504040204" pitchFamily="50" charset="-128"/>
              </a:rPr>
              <a:t>設置する地盤の強度</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重要な要素</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特</a:t>
            </a:r>
            <a:r>
              <a:rPr lang="ja-JP" altLang="en-US" sz="1400" dirty="0">
                <a:solidFill>
                  <a:prstClr val="black"/>
                </a:solidFill>
                <a:latin typeface="Meiryo UI" panose="020B0604030504040204" pitchFamily="50" charset="-128"/>
                <a:ea typeface="Meiryo UI" panose="020B0604030504040204" pitchFamily="50" charset="-128"/>
              </a:rPr>
              <a:t>に、</a:t>
            </a:r>
            <a:r>
              <a:rPr lang="ja-JP" altLang="en-US" sz="1400" b="1" u="sng" dirty="0">
                <a:solidFill>
                  <a:prstClr val="black"/>
                </a:solidFill>
                <a:latin typeface="Meiryo UI" panose="020B0604030504040204" pitchFamily="50" charset="-128"/>
                <a:ea typeface="Meiryo UI" panose="020B0604030504040204" pitchFamily="50" charset="-128"/>
              </a:rPr>
              <a:t>未舗装の地盤</a:t>
            </a:r>
            <a:r>
              <a:rPr lang="ja-JP" altLang="en-US" sz="1400" dirty="0">
                <a:solidFill>
                  <a:prstClr val="black"/>
                </a:solidFill>
                <a:latin typeface="Meiryo UI" panose="020B0604030504040204" pitchFamily="50" charset="-128"/>
                <a:ea typeface="Meiryo UI" panose="020B0604030504040204" pitchFamily="50" charset="-128"/>
              </a:rPr>
              <a:t>に高所作業車を設置して作業を行う場合は、</a:t>
            </a:r>
            <a:r>
              <a:rPr lang="ja-JP" altLang="en-US" sz="1400" b="1" u="sng" dirty="0">
                <a:solidFill>
                  <a:prstClr val="black"/>
                </a:solidFill>
                <a:latin typeface="Meiryo UI" panose="020B0604030504040204" pitchFamily="50" charset="-128"/>
                <a:ea typeface="Meiryo UI" panose="020B0604030504040204" pitchFamily="50" charset="-128"/>
              </a:rPr>
              <a:t>支持地盤の沈下により転倒する</a:t>
            </a:r>
            <a:r>
              <a:rPr lang="ja-JP" altLang="en-US" sz="1400" dirty="0">
                <a:solidFill>
                  <a:prstClr val="black"/>
                </a:solidFill>
                <a:latin typeface="Meiryo UI" panose="020B0604030504040204" pitchFamily="50" charset="-128"/>
                <a:ea typeface="Meiryo UI" panose="020B0604030504040204" pitchFamily="50" charset="-128"/>
              </a:rPr>
              <a:t>おそれがあるので、</a:t>
            </a:r>
            <a:r>
              <a:rPr lang="ja-JP" altLang="en-US" sz="1400" b="1" u="sng" dirty="0">
                <a:solidFill>
                  <a:prstClr val="black"/>
                </a:solidFill>
                <a:latin typeface="Meiryo UI" panose="020B0604030504040204" pitchFamily="50" charset="-128"/>
                <a:ea typeface="Meiryo UI" panose="020B0604030504040204" pitchFamily="50" charset="-128"/>
              </a:rPr>
              <a:t>事前に地盤の支持力を確認</a:t>
            </a:r>
            <a:r>
              <a:rPr lang="ja-JP" altLang="en-US" sz="1400" dirty="0">
                <a:solidFill>
                  <a:prstClr val="black"/>
                </a:solidFill>
                <a:latin typeface="Meiryo UI" panose="020B0604030504040204" pitchFamily="50" charset="-128"/>
                <a:ea typeface="Meiryo UI" panose="020B0604030504040204" pitchFamily="50" charset="-128"/>
              </a:rPr>
              <a:t>するとともに</a:t>
            </a:r>
            <a:r>
              <a:rPr lang="ja-JP" altLang="en-US" sz="1400" b="1" u="sng" dirty="0">
                <a:solidFill>
                  <a:prstClr val="black"/>
                </a:solidFill>
                <a:latin typeface="Meiryo UI" panose="020B0604030504040204" pitchFamily="50" charset="-128"/>
                <a:ea typeface="Meiryo UI" panose="020B0604030504040204" pitchFamily="50" charset="-128"/>
              </a:rPr>
              <a:t>車輪やアウトリガー等が沈下しないよう鉄板等で養生</a:t>
            </a:r>
            <a:r>
              <a:rPr lang="ja-JP" altLang="en-US" sz="1400" dirty="0">
                <a:solidFill>
                  <a:prstClr val="black"/>
                </a:solidFill>
                <a:latin typeface="Meiryo UI" panose="020B0604030504040204" pitchFamily="50" charset="-128"/>
                <a:ea typeface="Meiryo UI" panose="020B0604030504040204" pitchFamily="50" charset="-128"/>
              </a:rPr>
              <a:t>することが大切である。</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高所</a:t>
            </a:r>
            <a:r>
              <a:rPr lang="ja-JP" altLang="en-US" sz="1400" dirty="0">
                <a:solidFill>
                  <a:prstClr val="black"/>
                </a:solidFill>
                <a:latin typeface="Meiryo UI" panose="020B0604030504040204" pitchFamily="50" charset="-128"/>
                <a:ea typeface="Meiryo UI" panose="020B0604030504040204" pitchFamily="50" charset="-128"/>
              </a:rPr>
              <a:t>作業車は、作業の内容、状況等により様々な場所で、比較的短い時間使用することが多い。したがって、高所作業車を設置する地盤の強度を、その都度確認することは難しいが、設置する場所の地盤の状況や、近接する場所の地質調査の結果等からその地盤強度を推定することが必要である。</a:t>
            </a:r>
          </a:p>
        </p:txBody>
      </p:sp>
    </p:spTree>
    <p:extLst>
      <p:ext uri="{BB962C8B-B14F-4D97-AF65-F5344CB8AC3E}">
        <p14:creationId xmlns:p14="http://schemas.microsoft.com/office/powerpoint/2010/main" val="1596117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アウトリガー使用時の設置圧</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00413"/>
            <a:ext cx="414073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テキスト１６９、１７１ページ</a:t>
            </a:r>
            <a:r>
              <a:rPr lang="en-US" altLang="ja-JP" sz="1200" dirty="0" smtClean="0">
                <a:solidFill>
                  <a:prstClr val="black"/>
                </a:solidFill>
              </a:rPr>
              <a:t>/</a:t>
            </a:r>
            <a:r>
              <a:rPr lang="ja-JP" altLang="en-US" sz="1200" dirty="0" smtClean="0">
                <a:solidFill>
                  <a:prstClr val="black"/>
                </a:solidFill>
              </a:rPr>
              <a:t>補助テキスト７２ページ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78</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33397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高所</a:t>
            </a:r>
            <a:r>
              <a:rPr lang="ja-JP" altLang="en-US" sz="1400" b="1" u="sng" dirty="0">
                <a:solidFill>
                  <a:prstClr val="black"/>
                </a:solidFill>
                <a:latin typeface="Meiryo UI" panose="020B0604030504040204" pitchFamily="50" charset="-128"/>
                <a:ea typeface="Meiryo UI" panose="020B0604030504040204" pitchFamily="50" charset="-128"/>
              </a:rPr>
              <a:t>作業車の転倒</a:t>
            </a:r>
            <a:r>
              <a:rPr lang="ja-JP" altLang="en-US" sz="1400" dirty="0">
                <a:solidFill>
                  <a:prstClr val="black"/>
                </a:solidFill>
                <a:latin typeface="Meiryo UI" panose="020B0604030504040204" pitchFamily="50" charset="-128"/>
                <a:ea typeface="Meiryo UI" panose="020B0604030504040204" pitchFamily="50" charset="-128"/>
              </a:rPr>
              <a:t>について、地盤の強度と同時に</a:t>
            </a:r>
            <a:r>
              <a:rPr lang="ja-JP" altLang="en-US" sz="1400" b="1" u="sng" dirty="0">
                <a:solidFill>
                  <a:prstClr val="black"/>
                </a:solidFill>
                <a:latin typeface="Meiryo UI" panose="020B0604030504040204" pitchFamily="50" charset="-128"/>
                <a:ea typeface="Meiryo UI" panose="020B0604030504040204" pitchFamily="50" charset="-128"/>
              </a:rPr>
              <a:t>地盤に作用する荷重の大きさ（接地圧）</a:t>
            </a:r>
            <a:r>
              <a:rPr lang="ja-JP" altLang="en-US" sz="1400" dirty="0">
                <a:solidFill>
                  <a:prstClr val="black"/>
                </a:solidFill>
                <a:latin typeface="Meiryo UI" panose="020B0604030504040204" pitchFamily="50" charset="-128"/>
                <a:ea typeface="Meiryo UI" panose="020B0604030504040204" pitchFamily="50" charset="-128"/>
              </a:rPr>
              <a:t>も</a:t>
            </a:r>
            <a:r>
              <a:rPr lang="ja-JP" altLang="en-US" sz="1400" b="1" u="sng" dirty="0">
                <a:solidFill>
                  <a:prstClr val="black"/>
                </a:solidFill>
                <a:latin typeface="Meiryo UI" panose="020B0604030504040204" pitchFamily="50" charset="-128"/>
                <a:ea typeface="Meiryo UI" panose="020B0604030504040204" pitchFamily="50" charset="-128"/>
              </a:rPr>
              <a:t>重要な要素</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・アウトリガー</a:t>
            </a:r>
            <a:r>
              <a:rPr lang="ja-JP" altLang="en-US" sz="1400" dirty="0">
                <a:solidFill>
                  <a:prstClr val="black"/>
                </a:solidFill>
                <a:latin typeface="Meiryo UI" panose="020B0604030504040204" pitchFamily="50" charset="-128"/>
                <a:ea typeface="Meiryo UI" panose="020B0604030504040204" pitchFamily="50" charset="-128"/>
              </a:rPr>
              <a:t>使用時の</a:t>
            </a:r>
            <a:r>
              <a:rPr lang="ja-JP" altLang="en-US" sz="1400" dirty="0" smtClean="0">
                <a:solidFill>
                  <a:prstClr val="black"/>
                </a:solidFill>
                <a:latin typeface="Meiryo UI" panose="020B0604030504040204" pitchFamily="50" charset="-128"/>
                <a:ea typeface="Meiryo UI" panose="020B0604030504040204" pitchFamily="50" charset="-128"/>
              </a:rPr>
              <a:t>接地圧</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トラック式</a:t>
            </a:r>
            <a:r>
              <a:rPr lang="ja-JP" altLang="en-US" sz="1400" dirty="0">
                <a:solidFill>
                  <a:prstClr val="black"/>
                </a:solidFill>
                <a:latin typeface="Meiryo UI" panose="020B0604030504040204" pitchFamily="50" charset="-128"/>
                <a:ea typeface="Meiryo UI" panose="020B0604030504040204" pitchFamily="50" charset="-128"/>
              </a:rPr>
              <a:t>等のアウトリガーを有している高所作業車は、</a:t>
            </a:r>
            <a:r>
              <a:rPr lang="ja-JP" altLang="en-US" sz="1400" b="1" u="sng" dirty="0">
                <a:solidFill>
                  <a:prstClr val="black"/>
                </a:solidFill>
                <a:latin typeface="Meiryo UI" panose="020B0604030504040204" pitchFamily="50" charset="-128"/>
                <a:ea typeface="Meiryo UI" panose="020B0604030504040204" pitchFamily="50" charset="-128"/>
              </a:rPr>
              <a:t>ブームの方向</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起伏や伸縮の状況</a:t>
            </a:r>
            <a:r>
              <a:rPr lang="ja-JP" altLang="en-US" sz="1400" dirty="0">
                <a:solidFill>
                  <a:prstClr val="black"/>
                </a:solidFill>
                <a:latin typeface="Meiryo UI" panose="020B0604030504040204" pitchFamily="50" charset="-128"/>
                <a:ea typeface="Meiryo UI" panose="020B0604030504040204" pitchFamily="50" charset="-128"/>
              </a:rPr>
              <a:t>に応じて、</a:t>
            </a:r>
            <a:r>
              <a:rPr lang="ja-JP" altLang="en-US" sz="1400" b="1" u="sng" dirty="0">
                <a:solidFill>
                  <a:prstClr val="black"/>
                </a:solidFill>
                <a:latin typeface="Meiryo UI" panose="020B0604030504040204" pitchFamily="50" charset="-128"/>
                <a:ea typeface="Meiryo UI" panose="020B0604030504040204" pitchFamily="50" charset="-128"/>
              </a:rPr>
              <a:t>アウトリガーフロートにかかる接地圧</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大きく変化</a:t>
            </a:r>
            <a:r>
              <a:rPr lang="ja-JP" altLang="en-US" sz="1400" dirty="0">
                <a:solidFill>
                  <a:prstClr val="black"/>
                </a:solidFill>
                <a:latin typeface="Meiryo UI" panose="020B0604030504040204" pitchFamily="50" charset="-128"/>
                <a:ea typeface="Meiryo UI" panose="020B0604030504040204" pitchFamily="50" charset="-128"/>
              </a:rPr>
              <a:t>する。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この</a:t>
            </a:r>
            <a:r>
              <a:rPr lang="ja-JP" altLang="en-US" sz="14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アウトリガーフロートの</a:t>
            </a:r>
            <a:r>
              <a:rPr lang="ja-JP" altLang="en-US" sz="1400" dirty="0">
                <a:solidFill>
                  <a:prstClr val="black"/>
                </a:solidFill>
                <a:latin typeface="Meiryo UI" panose="020B0604030504040204" pitchFamily="50" charset="-128"/>
                <a:ea typeface="Meiryo UI" panose="020B0604030504040204" pitchFamily="50" charset="-128"/>
              </a:rPr>
              <a:t>作業中における</a:t>
            </a:r>
            <a:r>
              <a:rPr lang="ja-JP" altLang="en-US" sz="1400" b="1" u="sng" dirty="0">
                <a:solidFill>
                  <a:prstClr val="black"/>
                </a:solidFill>
                <a:latin typeface="Meiryo UI" panose="020B0604030504040204" pitchFamily="50" charset="-128"/>
                <a:ea typeface="Meiryo UI" panose="020B0604030504040204" pitchFamily="50" charset="-128"/>
              </a:rPr>
              <a:t>沈下</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たとえわずか</a:t>
            </a:r>
            <a:r>
              <a:rPr lang="ja-JP" altLang="en-US" sz="1400" dirty="0">
                <a:solidFill>
                  <a:prstClr val="black"/>
                </a:solidFill>
                <a:latin typeface="Meiryo UI" panose="020B0604030504040204" pitchFamily="50" charset="-128"/>
                <a:ea typeface="Meiryo UI" panose="020B0604030504040204" pitchFamily="50" charset="-128"/>
              </a:rPr>
              <a:t>であったとしても、</a:t>
            </a:r>
            <a:r>
              <a:rPr lang="ja-JP" altLang="en-US" sz="1400" b="1" u="sng" dirty="0">
                <a:solidFill>
                  <a:prstClr val="black"/>
                </a:solidFill>
                <a:latin typeface="Meiryo UI" panose="020B0604030504040204" pitchFamily="50" charset="-128"/>
                <a:ea typeface="Meiryo UI" panose="020B0604030504040204" pitchFamily="50" charset="-128"/>
              </a:rPr>
              <a:t>ブームの先端に位置する作業床には増幅されて伝わり</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高所作業車の転倒</a:t>
            </a:r>
            <a:r>
              <a:rPr lang="ja-JP" altLang="en-US" sz="1400" dirty="0">
                <a:solidFill>
                  <a:prstClr val="black"/>
                </a:solidFill>
                <a:latin typeface="Meiryo UI" panose="020B0604030504040204" pitchFamily="50" charset="-128"/>
                <a:ea typeface="Meiryo UI" panose="020B0604030504040204" pitchFamily="50" charset="-128"/>
              </a:rPr>
              <a:t>につながり</a:t>
            </a:r>
            <a:r>
              <a:rPr lang="ja-JP" altLang="en-US" sz="1400" b="1" u="sng" dirty="0">
                <a:solidFill>
                  <a:prstClr val="black"/>
                </a:solidFill>
                <a:latin typeface="Meiryo UI" panose="020B0604030504040204" pitchFamily="50" charset="-128"/>
                <a:ea typeface="Meiryo UI" panose="020B0604030504040204" pitchFamily="50" charset="-128"/>
              </a:rPr>
              <a:t>危険</a:t>
            </a:r>
            <a:r>
              <a:rPr lang="ja-JP" altLang="en-US" sz="1400" dirty="0">
                <a:solidFill>
                  <a:prstClr val="black"/>
                </a:solidFill>
                <a:latin typeface="Meiryo UI" panose="020B0604030504040204" pitchFamily="50" charset="-128"/>
                <a:ea typeface="Meiryo UI" panose="020B0604030504040204" pitchFamily="50" charset="-128"/>
              </a:rPr>
              <a:t>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したがって</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舗装のされていない地盤上</a:t>
            </a:r>
            <a:r>
              <a:rPr lang="ja-JP" altLang="en-US" sz="1400" dirty="0">
                <a:solidFill>
                  <a:prstClr val="black"/>
                </a:solidFill>
                <a:latin typeface="Meiryo UI" panose="020B0604030504040204" pitchFamily="50" charset="-128"/>
                <a:ea typeface="Meiryo UI" panose="020B0604030504040204" pitchFamily="50" charset="-128"/>
              </a:rPr>
              <a:t>に設置する場合は、</a:t>
            </a:r>
            <a:r>
              <a:rPr lang="ja-JP" altLang="en-US" sz="1400" b="1" u="sng" dirty="0">
                <a:solidFill>
                  <a:prstClr val="black"/>
                </a:solidFill>
                <a:latin typeface="Meiryo UI" panose="020B0604030504040204" pitchFamily="50" charset="-128"/>
                <a:ea typeface="Meiryo UI" panose="020B0604030504040204" pitchFamily="50" charset="-128"/>
              </a:rPr>
              <a:t>アウトリガーにかかる接地圧を確認する</a:t>
            </a:r>
            <a:r>
              <a:rPr lang="ja-JP" altLang="en-US" sz="1400" dirty="0">
                <a:solidFill>
                  <a:prstClr val="black"/>
                </a:solidFill>
                <a:latin typeface="Meiryo UI" panose="020B0604030504040204" pitchFamily="50" charset="-128"/>
                <a:ea typeface="Meiryo UI" panose="020B0604030504040204" pitchFamily="50" charset="-128"/>
              </a:rPr>
              <a:t>とともに、</a:t>
            </a:r>
            <a:r>
              <a:rPr lang="ja-JP" altLang="en-US" sz="1400" b="1" u="sng" dirty="0">
                <a:solidFill>
                  <a:prstClr val="black"/>
                </a:solidFill>
                <a:latin typeface="Meiryo UI" panose="020B0604030504040204" pitchFamily="50" charset="-128"/>
                <a:ea typeface="Meiryo UI" panose="020B0604030504040204" pitchFamily="50" charset="-128"/>
              </a:rPr>
              <a:t>接地圧を分散させるため</a:t>
            </a:r>
            <a:r>
              <a:rPr lang="ja-JP" altLang="en-US" sz="1400" dirty="0">
                <a:solidFill>
                  <a:prstClr val="black"/>
                </a:solidFill>
                <a:latin typeface="Meiryo UI" panose="020B0604030504040204" pitchFamily="50" charset="-128"/>
                <a:ea typeface="Meiryo UI" panose="020B0604030504040204" pitchFamily="50" charset="-128"/>
              </a:rPr>
              <a:t>に</a:t>
            </a:r>
            <a:r>
              <a:rPr lang="ja-JP" altLang="en-US" sz="1400" b="1" u="sng" dirty="0">
                <a:solidFill>
                  <a:prstClr val="black"/>
                </a:solidFill>
                <a:latin typeface="Meiryo UI" panose="020B0604030504040204" pitchFamily="50" charset="-128"/>
                <a:ea typeface="Meiryo UI" panose="020B0604030504040204" pitchFamily="50" charset="-128"/>
              </a:rPr>
              <a:t>鉄板等で養生</a:t>
            </a:r>
            <a:r>
              <a:rPr lang="ja-JP" altLang="en-US" sz="1400" dirty="0">
                <a:solidFill>
                  <a:prstClr val="black"/>
                </a:solidFill>
                <a:latin typeface="Meiryo UI" panose="020B0604030504040204" pitchFamily="50" charset="-128"/>
                <a:ea typeface="Meiryo UI" panose="020B0604030504040204" pitchFamily="50" charset="-128"/>
              </a:rPr>
              <a:t>し、</a:t>
            </a:r>
            <a:r>
              <a:rPr lang="ja-JP" altLang="en-US" sz="1400" b="1" u="sng" dirty="0">
                <a:solidFill>
                  <a:prstClr val="black"/>
                </a:solidFill>
                <a:latin typeface="Meiryo UI" panose="020B0604030504040204" pitchFamily="50" charset="-128"/>
                <a:ea typeface="Meiryo UI" panose="020B0604030504040204" pitchFamily="50" charset="-128"/>
              </a:rPr>
              <a:t>不同沈下を防止</a:t>
            </a:r>
            <a:r>
              <a:rPr lang="ja-JP" altLang="en-US" sz="1400" dirty="0">
                <a:solidFill>
                  <a:prstClr val="black"/>
                </a:solidFill>
                <a:latin typeface="Meiryo UI" panose="020B0604030504040204" pitchFamily="50" charset="-128"/>
                <a:ea typeface="Meiryo UI" panose="020B0604030504040204" pitchFamily="50" charset="-128"/>
              </a:rPr>
              <a:t>することが大切である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729067" y="3289054"/>
            <a:ext cx="1786283" cy="2042337"/>
          </a:xfrm>
          <a:prstGeom prst="rect">
            <a:avLst/>
          </a:prstGeom>
          <a:ln>
            <a:solidFill>
              <a:schemeClr val="tx1"/>
            </a:solidFill>
          </a:ln>
        </p:spPr>
      </p:pic>
    </p:spTree>
    <p:extLst>
      <p:ext uri="{BB962C8B-B14F-4D97-AF65-F5344CB8AC3E}">
        <p14:creationId xmlns:p14="http://schemas.microsoft.com/office/powerpoint/2010/main" val="10105657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感電</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テキスト１７２、１７３ページ</a:t>
            </a:r>
            <a:r>
              <a:rPr lang="en-US" altLang="ja-JP" sz="1200" dirty="0" smtClean="0">
                <a:solidFill>
                  <a:prstClr val="black"/>
                </a:solidFill>
              </a:rPr>
              <a:t>/</a:t>
            </a:r>
            <a:r>
              <a:rPr lang="ja-JP" altLang="en-US" sz="1200" dirty="0" smtClean="0">
                <a:solidFill>
                  <a:prstClr val="black"/>
                </a:solidFill>
              </a:rPr>
              <a:t>補助テキスト７３ページ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79</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852738"/>
            <a:ext cx="7886701" cy="260226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屋外</a:t>
            </a:r>
            <a:r>
              <a:rPr lang="ja-JP" altLang="en-US" sz="1400" dirty="0">
                <a:solidFill>
                  <a:prstClr val="black"/>
                </a:solidFill>
                <a:latin typeface="Meiryo UI" panose="020B0604030504040204" pitchFamily="50" charset="-128"/>
                <a:ea typeface="Meiryo UI" panose="020B0604030504040204" pitchFamily="50" charset="-128"/>
              </a:rPr>
              <a:t>の電気・通信工事や建設工事等で使用されることの多い高所作業車は、電線のかたわらで作業することが多く、</a:t>
            </a:r>
            <a:r>
              <a:rPr lang="ja-JP" altLang="en-US" sz="1400" b="1" u="sng" dirty="0">
                <a:solidFill>
                  <a:prstClr val="black"/>
                </a:solidFill>
                <a:latin typeface="Meiryo UI" panose="020B0604030504040204" pitchFamily="50" charset="-128"/>
                <a:ea typeface="Meiryo UI" panose="020B0604030504040204" pitchFamily="50" charset="-128"/>
              </a:rPr>
              <a:t>常に感電による災害防止</a:t>
            </a:r>
            <a:r>
              <a:rPr lang="ja-JP" altLang="en-US" sz="1400" dirty="0">
                <a:solidFill>
                  <a:prstClr val="black"/>
                </a:solidFill>
                <a:latin typeface="Meiryo UI" panose="020B0604030504040204" pitchFamily="50" charset="-128"/>
                <a:ea typeface="Meiryo UI" panose="020B0604030504040204" pitchFamily="50" charset="-128"/>
              </a:rPr>
              <a:t>を</a:t>
            </a:r>
            <a:r>
              <a:rPr lang="ja-JP" altLang="en-US" sz="1400" b="1" u="sng" dirty="0">
                <a:solidFill>
                  <a:prstClr val="black"/>
                </a:solidFill>
                <a:latin typeface="Meiryo UI" panose="020B0604030504040204" pitchFamily="50" charset="-128"/>
                <a:ea typeface="Meiryo UI" panose="020B0604030504040204" pitchFamily="50" charset="-128"/>
              </a:rPr>
              <a:t>念頭に作業を行う</a:t>
            </a:r>
            <a:r>
              <a:rPr lang="ja-JP" altLang="en-US" sz="1400" dirty="0">
                <a:solidFill>
                  <a:prstClr val="black"/>
                </a:solidFill>
                <a:latin typeface="Meiryo UI" panose="020B0604030504040204" pitchFamily="50" charset="-128"/>
                <a:ea typeface="Meiryo UI" panose="020B0604030504040204" pitchFamily="50" charset="-128"/>
              </a:rPr>
              <a:t>ことが必要である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感電”</a:t>
            </a:r>
            <a:r>
              <a:rPr lang="ja-JP" altLang="en-US" sz="1400" dirty="0">
                <a:solidFill>
                  <a:prstClr val="black"/>
                </a:solidFill>
                <a:latin typeface="Meiryo UI" panose="020B0604030504040204" pitchFamily="50" charset="-128"/>
                <a:ea typeface="Meiryo UI" panose="020B0604030504040204" pitchFamily="50" charset="-128"/>
              </a:rPr>
              <a:t>とは</a:t>
            </a:r>
            <a:r>
              <a:rPr lang="ja-JP" altLang="en-US" sz="1400" b="1" u="sng" dirty="0">
                <a:solidFill>
                  <a:prstClr val="black"/>
                </a:solidFill>
                <a:latin typeface="Meiryo UI" panose="020B0604030504040204" pitchFamily="50" charset="-128"/>
                <a:ea typeface="Meiryo UI" panose="020B0604030504040204" pitchFamily="50" charset="-128"/>
              </a:rPr>
              <a:t>人体に電流が流れることによって障害をうける</a:t>
            </a:r>
            <a:r>
              <a:rPr lang="ja-JP" altLang="en-US" sz="1400" dirty="0">
                <a:solidFill>
                  <a:prstClr val="black"/>
                </a:solidFill>
                <a:latin typeface="Meiryo UI" panose="020B0604030504040204" pitchFamily="50" charset="-128"/>
                <a:ea typeface="Meiryo UI" panose="020B0604030504040204" pitchFamily="50" charset="-128"/>
              </a:rPr>
              <a:t>ことをいうもので、電撃、電気ショックとも呼ばれている。</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b="1" u="sng" dirty="0" smtClean="0">
                <a:solidFill>
                  <a:prstClr val="black"/>
                </a:solidFill>
                <a:latin typeface="Meiryo UI" panose="020B0604030504040204" pitchFamily="50" charset="-128"/>
                <a:ea typeface="Meiryo UI" panose="020B0604030504040204" pitchFamily="50" charset="-128"/>
              </a:rPr>
              <a:t>高所</a:t>
            </a:r>
            <a:r>
              <a:rPr lang="ja-JP" altLang="en-US" sz="1400" b="1" u="sng" dirty="0">
                <a:solidFill>
                  <a:prstClr val="black"/>
                </a:solidFill>
                <a:latin typeface="Meiryo UI" panose="020B0604030504040204" pitchFamily="50" charset="-128"/>
                <a:ea typeface="Meiryo UI" panose="020B0604030504040204" pitchFamily="50" charset="-128"/>
              </a:rPr>
              <a:t>作業車使用時</a:t>
            </a:r>
            <a:r>
              <a:rPr lang="ja-JP" altLang="en-US" sz="1400" dirty="0">
                <a:solidFill>
                  <a:prstClr val="black"/>
                </a:solidFill>
                <a:latin typeface="Meiryo UI" panose="020B0604030504040204" pitchFamily="50" charset="-128"/>
                <a:ea typeface="Meiryo UI" panose="020B0604030504040204" pitchFamily="50" charset="-128"/>
              </a:rPr>
              <a:t>における</a:t>
            </a:r>
            <a:r>
              <a:rPr lang="ja-JP" altLang="en-US" sz="1400" b="1" u="sng" dirty="0">
                <a:solidFill>
                  <a:prstClr val="black"/>
                </a:solidFill>
                <a:latin typeface="Meiryo UI" panose="020B0604030504040204" pitchFamily="50" charset="-128"/>
                <a:ea typeface="Meiryo UI" panose="020B0604030504040204" pitchFamily="50" charset="-128"/>
              </a:rPr>
              <a:t>感電の要因</a:t>
            </a:r>
            <a:r>
              <a:rPr lang="ja-JP" altLang="en-US" sz="1400" dirty="0">
                <a:solidFill>
                  <a:prstClr val="black"/>
                </a:solidFill>
                <a:latin typeface="Meiryo UI" panose="020B0604030504040204" pitchFamily="50" charset="-128"/>
                <a:ea typeface="Meiryo UI" panose="020B0604030504040204" pitchFamily="50" charset="-128"/>
              </a:rPr>
              <a:t>としては、</a:t>
            </a:r>
            <a:r>
              <a:rPr lang="ja-JP" altLang="en-US" sz="1400" b="1" u="sng" dirty="0">
                <a:solidFill>
                  <a:prstClr val="black"/>
                </a:solidFill>
                <a:latin typeface="Meiryo UI" panose="020B0604030504040204" pitchFamily="50" charset="-128"/>
                <a:ea typeface="Meiryo UI" panose="020B0604030504040204" pitchFamily="50" charset="-128"/>
              </a:rPr>
              <a:t>送電線、配電線に接触</a:t>
            </a:r>
            <a:r>
              <a:rPr lang="ja-JP" altLang="en-US" sz="1400" dirty="0">
                <a:solidFill>
                  <a:prstClr val="black"/>
                </a:solidFill>
                <a:latin typeface="Meiryo UI" panose="020B0604030504040204" pitchFamily="50" charset="-128"/>
                <a:ea typeface="Meiryo UI" panose="020B0604030504040204" pitchFamily="50" charset="-128"/>
              </a:rPr>
              <a:t>したり、</a:t>
            </a:r>
            <a:r>
              <a:rPr lang="ja-JP" altLang="en-US" sz="1400" b="1" u="sng" dirty="0">
                <a:solidFill>
                  <a:prstClr val="black"/>
                </a:solidFill>
                <a:latin typeface="Meiryo UI" panose="020B0604030504040204" pitchFamily="50" charset="-128"/>
                <a:ea typeface="Meiryo UI" panose="020B0604030504040204" pitchFamily="50" charset="-128"/>
              </a:rPr>
              <a:t>高所作業車の不適切な使用や整備不良による漏電</a:t>
            </a:r>
            <a:r>
              <a:rPr lang="ja-JP" altLang="en-US" sz="1400" dirty="0">
                <a:solidFill>
                  <a:prstClr val="black"/>
                </a:solidFill>
                <a:latin typeface="Meiryo UI" panose="020B0604030504040204" pitchFamily="50" charset="-128"/>
                <a:ea typeface="Meiryo UI" panose="020B0604030504040204" pitchFamily="50" charset="-128"/>
              </a:rPr>
              <a:t>等がある。</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人体</a:t>
            </a:r>
            <a:r>
              <a:rPr lang="ja-JP" altLang="en-US" sz="1400" dirty="0">
                <a:solidFill>
                  <a:prstClr val="black"/>
                </a:solidFill>
                <a:latin typeface="Meiryo UI" panose="020B0604030504040204" pitchFamily="50" charset="-128"/>
                <a:ea typeface="Meiryo UI" panose="020B0604030504040204" pitchFamily="50" charset="-128"/>
              </a:rPr>
              <a:t>は電気抵抗が低く、特に水に濡れている場合は電流が流れやすいため危険性が高い。</a:t>
            </a:r>
            <a:r>
              <a:rPr lang="ja-JP" altLang="en-US" sz="1400" b="1" u="sng" dirty="0">
                <a:solidFill>
                  <a:prstClr val="black"/>
                </a:solidFill>
                <a:latin typeface="Meiryo UI" panose="020B0604030504040204" pitchFamily="50" charset="-128"/>
                <a:ea typeface="Meiryo UI" panose="020B0604030504040204" pitchFamily="50" charset="-128"/>
              </a:rPr>
              <a:t>軽度の場合は一時的な痛みやしびれなどの症状</a:t>
            </a:r>
            <a:r>
              <a:rPr lang="ja-JP" altLang="en-US" sz="1400" dirty="0">
                <a:solidFill>
                  <a:prstClr val="black"/>
                </a:solidFill>
                <a:latin typeface="Meiryo UI" panose="020B0604030504040204" pitchFamily="50" charset="-128"/>
                <a:ea typeface="Meiryo UI" panose="020B0604030504040204" pitchFamily="50" charset="-128"/>
              </a:rPr>
              <a:t>で済むこともあるが、</a:t>
            </a:r>
            <a:r>
              <a:rPr lang="ja-JP" altLang="en-US" sz="1400" b="1" u="sng" dirty="0">
                <a:solidFill>
                  <a:prstClr val="black"/>
                </a:solidFill>
                <a:latin typeface="Meiryo UI" panose="020B0604030504040204" pitchFamily="50" charset="-128"/>
                <a:ea typeface="Meiryo UI" panose="020B0604030504040204" pitchFamily="50" charset="-128"/>
              </a:rPr>
              <a:t>重度の場合は感電死</a:t>
            </a:r>
            <a:r>
              <a:rPr lang="ja-JP" altLang="en-US" sz="1400" dirty="0">
                <a:solidFill>
                  <a:prstClr val="black"/>
                </a:solidFill>
                <a:latin typeface="Meiryo UI" panose="020B0604030504040204" pitchFamily="50" charset="-128"/>
                <a:ea typeface="Meiryo UI" panose="020B0604030504040204" pitchFamily="50" charset="-128"/>
              </a:rPr>
              <a:t>に至ることも多い。</a:t>
            </a:r>
          </a:p>
          <a:p>
            <a:pPr marL="0" indent="0">
              <a:lnSpc>
                <a:spcPct val="100000"/>
              </a:lnSpc>
              <a:spcBef>
                <a:spcPts val="300"/>
              </a:spcBef>
              <a:buNone/>
            </a:pPr>
            <a:r>
              <a:rPr lang="ja-JP" altLang="en-US" sz="1400" dirty="0" smtClean="0">
                <a:solidFill>
                  <a:prstClr val="black"/>
                </a:solidFill>
                <a:latin typeface="Meiryo UI" panose="020B0604030504040204" pitchFamily="50" charset="-128"/>
                <a:ea typeface="Meiryo UI" panose="020B0604030504040204" pitchFamily="50" charset="-128"/>
              </a:rPr>
              <a:t>　特</a:t>
            </a:r>
            <a:r>
              <a:rPr lang="ja-JP" altLang="en-US" sz="1400" dirty="0">
                <a:solidFill>
                  <a:prstClr val="black"/>
                </a:solidFill>
                <a:latin typeface="Meiryo UI" panose="020B0604030504040204" pitchFamily="50" charset="-128"/>
                <a:ea typeface="Meiryo UI" panose="020B0604030504040204" pitchFamily="50" charset="-128"/>
              </a:rPr>
              <a:t>に、電流が心臓を通過すると心停止、呼吸停止、ショックなどの重篤な症状をひき起こし、電撃死するもの、また、電流が適過した箇所の火傷や組織壊死を生ずる場合もある。</a:t>
            </a: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0567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a:t>
            </a:r>
            <a:r>
              <a:rPr lang="ja-JP" altLang="en-US" sz="2400" b="1" dirty="0" smtClean="0">
                <a:latin typeface="Meiryo UI" panose="020B0604030504040204" pitchFamily="50" charset="-128"/>
                <a:ea typeface="Meiryo UI" panose="020B0604030504040204" pitchFamily="50" charset="-128"/>
              </a:rPr>
              <a:t>種類～作業装置（４）</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６</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32144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Meiryo UI" panose="020B0604030504040204" pitchFamily="50" charset="-128"/>
                <a:ea typeface="Meiryo UI" panose="020B0604030504040204" pitchFamily="50" charset="-128"/>
              </a:rPr>
              <a:t>④　垂直</a:t>
            </a:r>
            <a:r>
              <a:rPr lang="ja-JP" altLang="en-US" sz="1600" b="1" dirty="0" smtClean="0">
                <a:solidFill>
                  <a:prstClr val="black"/>
                </a:solidFill>
                <a:latin typeface="Meiryo UI" panose="020B0604030504040204" pitchFamily="50" charset="-128"/>
                <a:ea typeface="Meiryo UI" panose="020B0604030504040204" pitchFamily="50" charset="-128"/>
              </a:rPr>
              <a:t>昇降型</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作業</a:t>
            </a:r>
            <a:r>
              <a:rPr lang="ja-JP" altLang="en-US" sz="1600" dirty="0">
                <a:solidFill>
                  <a:prstClr val="black"/>
                </a:solidFill>
                <a:latin typeface="Meiryo UI" panose="020B0604030504040204" pitchFamily="50" charset="-128"/>
                <a:ea typeface="Meiryo UI" panose="020B0604030504040204" pitchFamily="50" charset="-128"/>
              </a:rPr>
              <a:t>床を垂直に上下させることが</a:t>
            </a:r>
            <a:r>
              <a:rPr lang="ja-JP" altLang="en-US" sz="1600" dirty="0" smtClean="0">
                <a:solidFill>
                  <a:prstClr val="black"/>
                </a:solidFill>
                <a:latin typeface="Meiryo UI" panose="020B0604030504040204" pitchFamily="50" charset="-128"/>
                <a:ea typeface="Meiryo UI" panose="020B0604030504040204" pitchFamily="50" charset="-128"/>
              </a:rPr>
              <a:t>できる</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構造</a:t>
            </a:r>
            <a:r>
              <a:rPr lang="ja-JP" altLang="en-US" sz="1600" dirty="0">
                <a:solidFill>
                  <a:prstClr val="black"/>
                </a:solidFill>
                <a:latin typeface="Meiryo UI" panose="020B0604030504040204" pitchFamily="50" charset="-128"/>
                <a:ea typeface="Meiryo UI" panose="020B0604030504040204" pitchFamily="50" charset="-128"/>
              </a:rPr>
              <a:t>で、シザースタイプ、マストタイプ</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シグマタイプ</a:t>
            </a:r>
            <a:r>
              <a:rPr lang="ja-JP" altLang="en-US" sz="1600" dirty="0">
                <a:solidFill>
                  <a:prstClr val="black"/>
                </a:solidFill>
                <a:latin typeface="Meiryo UI" panose="020B0604030504040204" pitchFamily="50" charset="-128"/>
                <a:ea typeface="Meiryo UI" panose="020B0604030504040204" pitchFamily="50" charset="-128"/>
              </a:rPr>
              <a:t>及びエックス</a:t>
            </a:r>
            <a:r>
              <a:rPr lang="en-US" altLang="ja-JP" sz="1600" dirty="0">
                <a:solidFill>
                  <a:prstClr val="black"/>
                </a:solidFill>
                <a:latin typeface="Meiryo UI" panose="020B0604030504040204" pitchFamily="50" charset="-128"/>
                <a:ea typeface="Meiryo UI" panose="020B0604030504040204" pitchFamily="50" charset="-128"/>
              </a:rPr>
              <a:t>(X)</a:t>
            </a:r>
            <a:r>
              <a:rPr lang="ja-JP" altLang="en-US" sz="1600" dirty="0">
                <a:solidFill>
                  <a:prstClr val="black"/>
                </a:solidFill>
                <a:latin typeface="Meiryo UI" panose="020B0604030504040204" pitchFamily="50" charset="-128"/>
                <a:ea typeface="Meiryo UI" panose="020B0604030504040204" pitchFamily="50" charset="-128"/>
              </a:rPr>
              <a:t>タイプがある。</a:t>
            </a: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主な特徴</a:t>
            </a:r>
            <a:r>
              <a:rPr lang="en-US" altLang="ja-JP" sz="16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イ</a:t>
            </a:r>
            <a:r>
              <a:rPr lang="ja-JP" altLang="en-US" sz="1600" dirty="0">
                <a:solidFill>
                  <a:prstClr val="black"/>
                </a:solidFill>
                <a:latin typeface="Meiryo UI" panose="020B0604030504040204" pitchFamily="50" charset="-128"/>
                <a:ea typeface="Meiryo UI" panose="020B0604030504040204" pitchFamily="50" charset="-128"/>
              </a:rPr>
              <a:t>．作業範囲が、走行装置の上部だけ</a:t>
            </a:r>
            <a:r>
              <a:rPr lang="ja-JP" altLang="en-US" sz="1600" dirty="0" smtClean="0">
                <a:solidFill>
                  <a:prstClr val="black"/>
                </a:solidFill>
                <a:latin typeface="Meiryo UI" panose="020B0604030504040204" pitchFamily="50" charset="-128"/>
                <a:ea typeface="Meiryo UI" panose="020B0604030504040204" pitchFamily="50" charset="-128"/>
              </a:rPr>
              <a:t>に</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限られる</a:t>
            </a:r>
            <a:r>
              <a:rPr lang="ja-JP" altLang="en-US" sz="16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口</a:t>
            </a:r>
            <a:r>
              <a:rPr lang="ja-JP" altLang="en-US" sz="1600" dirty="0">
                <a:solidFill>
                  <a:prstClr val="black"/>
                </a:solidFill>
                <a:latin typeface="Meiryo UI" panose="020B0604030504040204" pitchFamily="50" charset="-128"/>
                <a:ea typeface="Meiryo UI" panose="020B0604030504040204" pitchFamily="50" charset="-128"/>
              </a:rPr>
              <a:t>．建築工事の内装工事、設備工事</a:t>
            </a:r>
            <a:r>
              <a:rPr lang="ja-JP" altLang="en-US" sz="1600" dirty="0" smtClean="0">
                <a:solidFill>
                  <a:prstClr val="black"/>
                </a:solidFill>
                <a:latin typeface="Meiryo UI" panose="020B0604030504040204" pitchFamily="50" charset="-128"/>
                <a:ea typeface="Meiryo UI" panose="020B0604030504040204" pitchFamily="50" charset="-128"/>
              </a:rPr>
              <a:t>等</a:t>
            </a:r>
            <a:endParaRPr lang="en-US" altLang="ja-JP" sz="16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で</a:t>
            </a:r>
            <a:r>
              <a:rPr lang="ja-JP" altLang="en-US" sz="1600" dirty="0">
                <a:solidFill>
                  <a:prstClr val="black"/>
                </a:solidFill>
                <a:latin typeface="Meiryo UI" panose="020B0604030504040204" pitchFamily="50" charset="-128"/>
                <a:ea typeface="Meiryo UI" panose="020B0604030504040204" pitchFamily="50" charset="-128"/>
              </a:rPr>
              <a:t>使用されることが多い。</a:t>
            </a:r>
          </a:p>
          <a:p>
            <a:pPr marL="0" indent="0">
              <a:lnSpc>
                <a:spcPct val="110000"/>
              </a:lnSpc>
              <a:spcBef>
                <a:spcPts val="0"/>
              </a:spcBef>
              <a:buNone/>
            </a:pPr>
            <a:r>
              <a:rPr lang="ja-JP" altLang="en-US" sz="1600" dirty="0" smtClean="0">
                <a:solidFill>
                  <a:prstClr val="black"/>
                </a:solidFill>
                <a:latin typeface="Meiryo UI" panose="020B0604030504040204" pitchFamily="50" charset="-128"/>
                <a:ea typeface="Meiryo UI" panose="020B0604030504040204" pitchFamily="50" charset="-128"/>
              </a:rPr>
              <a:t>　八</a:t>
            </a:r>
            <a:r>
              <a:rPr lang="ja-JP" altLang="en-US" sz="1600" dirty="0">
                <a:solidFill>
                  <a:prstClr val="black"/>
                </a:solidFill>
                <a:latin typeface="Meiryo UI" panose="020B0604030504040204" pitchFamily="50" charset="-128"/>
                <a:ea typeface="Meiryo UI" panose="020B0604030504040204" pitchFamily="50" charset="-128"/>
              </a:rPr>
              <a:t>．比較的小型のものが多い。</a:t>
            </a: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55919"/>
            <a:ext cx="3826844" cy="2252402"/>
          </a:xfrm>
          <a:prstGeom prst="rect">
            <a:avLst/>
          </a:prstGeom>
          <a:noFill/>
          <a:ln>
            <a:solidFill>
              <a:schemeClr val="tx1"/>
            </a:solidFill>
          </a:ln>
        </p:spPr>
      </p:pic>
    </p:spTree>
    <p:extLst>
      <p:ext uri="{BB962C8B-B14F-4D97-AF65-F5344CB8AC3E}">
        <p14:creationId xmlns:p14="http://schemas.microsoft.com/office/powerpoint/2010/main" val="39362308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感電の危険性と人体への影響</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60192" y="6400413"/>
            <a:ext cx="4310470"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テキスト１７４ページ</a:t>
            </a:r>
            <a:r>
              <a:rPr lang="en-US" altLang="ja-JP" sz="1200" dirty="0" smtClean="0">
                <a:solidFill>
                  <a:prstClr val="black"/>
                </a:solidFill>
              </a:rPr>
              <a:t>/</a:t>
            </a:r>
            <a:r>
              <a:rPr lang="ja-JP" altLang="en-US" sz="1200" dirty="0" smtClean="0">
                <a:solidFill>
                  <a:prstClr val="black"/>
                </a:solidFill>
              </a:rPr>
              <a:t>補助テキスト７３～７４ページ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9"/>
            <a:ext cx="7886701" cy="23339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smtClean="0">
                <a:solidFill>
                  <a:prstClr val="black"/>
                </a:solidFill>
                <a:latin typeface="Meiryo UI" panose="020B0604030504040204" pitchFamily="50" charset="-128"/>
                <a:ea typeface="Meiryo UI" panose="020B0604030504040204" pitchFamily="50" charset="-128"/>
              </a:rPr>
              <a:t>①　感電の危険性を決める要因</a:t>
            </a:r>
            <a:endParaRPr lang="en-US" altLang="ja-JP" sz="14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spcAft>
                <a:spcPts val="600"/>
              </a:spcAft>
              <a:buNone/>
            </a:pPr>
            <a:r>
              <a:rPr lang="ja-JP" altLang="en-US" sz="1400" dirty="0" smtClean="0">
                <a:solidFill>
                  <a:prstClr val="black"/>
                </a:solidFill>
                <a:latin typeface="Meiryo UI" panose="020B0604030504040204" pitchFamily="50" charset="-128"/>
                <a:ea typeface="Meiryo UI" panose="020B0604030504040204" pitchFamily="50" charset="-128"/>
              </a:rPr>
              <a:t>　感電</a:t>
            </a:r>
            <a:r>
              <a:rPr lang="ja-JP" altLang="en-US" sz="1400" dirty="0">
                <a:solidFill>
                  <a:prstClr val="black"/>
                </a:solidFill>
                <a:latin typeface="Meiryo UI" panose="020B0604030504040204" pitchFamily="50" charset="-128"/>
                <a:ea typeface="Meiryo UI" panose="020B0604030504040204" pitchFamily="50" charset="-128"/>
              </a:rPr>
              <a:t>による人体が受ける障害の軽重は、感電時の状況によるが、主な要因として次のものがあげられる。</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通電</a:t>
            </a:r>
            <a:r>
              <a:rPr lang="ja-JP" altLang="en-US" sz="1200" dirty="0">
                <a:solidFill>
                  <a:prstClr val="black"/>
                </a:solidFill>
                <a:latin typeface="Meiryo UI" panose="020B0604030504040204" pitchFamily="50" charset="-128"/>
                <a:ea typeface="Meiryo UI" panose="020B0604030504040204" pitchFamily="50" charset="-128"/>
              </a:rPr>
              <a:t>電流の大きさと周波数</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通電</a:t>
            </a:r>
            <a:r>
              <a:rPr lang="ja-JP" altLang="en-US" sz="1200" dirty="0">
                <a:solidFill>
                  <a:prstClr val="black"/>
                </a:solidFill>
                <a:latin typeface="Meiryo UI" panose="020B0604030504040204" pitchFamily="50" charset="-128"/>
                <a:ea typeface="Meiryo UI" panose="020B0604030504040204" pitchFamily="50" charset="-128"/>
              </a:rPr>
              <a:t>時間</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通電</a:t>
            </a:r>
            <a:r>
              <a:rPr lang="ja-JP" altLang="en-US" sz="1200" dirty="0">
                <a:solidFill>
                  <a:prstClr val="black"/>
                </a:solidFill>
                <a:latin typeface="Meiryo UI" panose="020B0604030504040204" pitchFamily="50" charset="-128"/>
                <a:ea typeface="Meiryo UI" panose="020B0604030504040204" pitchFamily="50" charset="-128"/>
              </a:rPr>
              <a:t>経路（人体を通過した電流の経路）</a:t>
            </a:r>
          </a:p>
          <a:p>
            <a:pPr lvl="1">
              <a:lnSpc>
                <a:spcPct val="100000"/>
              </a:lnSpc>
              <a:spcBef>
                <a:spcPts val="0"/>
              </a:spcBef>
              <a:buFont typeface="Wingdings" panose="05000000000000000000" pitchFamily="2" charset="2"/>
              <a:buChar char="ü"/>
            </a:pPr>
            <a:r>
              <a:rPr lang="ja-JP" altLang="en-US" sz="1200" dirty="0" smtClean="0">
                <a:solidFill>
                  <a:prstClr val="black"/>
                </a:solidFill>
                <a:latin typeface="Meiryo UI" panose="020B0604030504040204" pitchFamily="50" charset="-128"/>
                <a:ea typeface="Meiryo UI" panose="020B0604030504040204" pitchFamily="50" charset="-128"/>
              </a:rPr>
              <a:t>電源</a:t>
            </a:r>
            <a:r>
              <a:rPr lang="ja-JP" altLang="en-US" sz="1200" dirty="0">
                <a:solidFill>
                  <a:prstClr val="black"/>
                </a:solidFill>
                <a:latin typeface="Meiryo UI" panose="020B0604030504040204" pitchFamily="50" charset="-128"/>
                <a:ea typeface="Meiryo UI" panose="020B0604030504040204" pitchFamily="50" charset="-128"/>
              </a:rPr>
              <a:t>の種類（交流、直流の別）　など</a:t>
            </a:r>
          </a:p>
          <a:p>
            <a:pPr marL="0" indent="0">
              <a:lnSpc>
                <a:spcPct val="100000"/>
              </a:lnSpc>
              <a:spcBef>
                <a:spcPts val="600"/>
              </a:spcBef>
              <a:buNone/>
            </a:pPr>
            <a:r>
              <a:rPr lang="ja-JP" altLang="en-US" sz="1400" dirty="0" smtClean="0">
                <a:solidFill>
                  <a:prstClr val="black"/>
                </a:solidFill>
                <a:latin typeface="Meiryo UI" panose="020B0604030504040204" pitchFamily="50" charset="-128"/>
                <a:ea typeface="Meiryo UI" panose="020B0604030504040204" pitchFamily="50" charset="-128"/>
              </a:rPr>
              <a:t>　一般的</a:t>
            </a:r>
            <a:r>
              <a:rPr lang="ja-JP" altLang="en-US" sz="1400" dirty="0">
                <a:solidFill>
                  <a:prstClr val="black"/>
                </a:solidFill>
                <a:latin typeface="Meiryo UI" panose="020B0604030504040204" pitchFamily="50" charset="-128"/>
                <a:ea typeface="Meiryo UI" panose="020B0604030504040204" pitchFamily="50" charset="-128"/>
              </a:rPr>
              <a:t>に、通電電流が</a:t>
            </a:r>
            <a:r>
              <a:rPr lang="ja-JP" altLang="en-US" sz="1400" b="1" u="sng" dirty="0">
                <a:solidFill>
                  <a:prstClr val="black"/>
                </a:solidFill>
                <a:latin typeface="Meiryo UI" panose="020B0604030504040204" pitchFamily="50" charset="-128"/>
                <a:ea typeface="Meiryo UI" panose="020B0604030504040204" pitchFamily="50" charset="-128"/>
              </a:rPr>
              <a:t>大きいほど</a:t>
            </a:r>
            <a:r>
              <a:rPr lang="ja-JP" altLang="en-US" sz="1400" dirty="0">
                <a:solidFill>
                  <a:prstClr val="black"/>
                </a:solidFill>
                <a:latin typeface="Meiryo UI" panose="020B0604030504040204" pitchFamily="50" charset="-128"/>
                <a:ea typeface="Meiryo UI" panose="020B0604030504040204" pitchFamily="50" charset="-128"/>
              </a:rPr>
              <a:t>、しかも人体の心臓など重要な部分に電流が流入し、さらにその電流が</a:t>
            </a:r>
            <a:r>
              <a:rPr lang="ja-JP" altLang="en-US" sz="1400" b="1" u="sng" dirty="0">
                <a:solidFill>
                  <a:prstClr val="black"/>
                </a:solidFill>
                <a:latin typeface="Meiryo UI" panose="020B0604030504040204" pitchFamily="50" charset="-128"/>
                <a:ea typeface="Meiryo UI" panose="020B0604030504040204" pitchFamily="50" charset="-128"/>
              </a:rPr>
              <a:t>長時間流れるほど危険性は高い</a:t>
            </a:r>
            <a:r>
              <a:rPr lang="ja-JP" altLang="en-US" sz="1400" dirty="0">
                <a:solidFill>
                  <a:prstClr val="black"/>
                </a:solidFill>
                <a:latin typeface="Meiryo UI" panose="020B0604030504040204" pitchFamily="50" charset="-128"/>
                <a:ea typeface="Meiryo UI" panose="020B0604030504040204" pitchFamily="50" charset="-128"/>
              </a:rPr>
              <a:t>といえる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②　人体に対する電流の影響</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81866043"/>
              </p:ext>
            </p:extLst>
          </p:nvPr>
        </p:nvGraphicFramePr>
        <p:xfrm>
          <a:off x="1044539" y="3234559"/>
          <a:ext cx="6113145" cy="1770258"/>
        </p:xfrm>
        <a:graphic>
          <a:graphicData uri="http://schemas.openxmlformats.org/drawingml/2006/table">
            <a:tbl>
              <a:tblPr firstRow="1" firstCol="1" bandRow="1">
                <a:tableStyleId>{5940675A-B579-460E-94D1-54222C63F5DA}</a:tableStyleId>
              </a:tblPr>
              <a:tblGrid>
                <a:gridCol w="2067560">
                  <a:extLst>
                    <a:ext uri="{9D8B030D-6E8A-4147-A177-3AD203B41FA5}">
                      <a16:colId xmlns:a16="http://schemas.microsoft.com/office/drawing/2014/main" val="20000"/>
                    </a:ext>
                  </a:extLst>
                </a:gridCol>
                <a:gridCol w="4045585">
                  <a:extLst>
                    <a:ext uri="{9D8B030D-6E8A-4147-A177-3AD203B41FA5}">
                      <a16:colId xmlns:a16="http://schemas.microsoft.com/office/drawing/2014/main" val="20001"/>
                    </a:ext>
                  </a:extLst>
                </a:gridCol>
              </a:tblGrid>
              <a:tr h="252894">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電流の大きさ</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100" kern="100" dirty="0">
                          <a:effectLst/>
                          <a:latin typeface="Meiryo UI" panose="020B0604030504040204" pitchFamily="50" charset="-128"/>
                          <a:ea typeface="Meiryo UI" panose="020B0604030504040204" pitchFamily="50" charset="-128"/>
                        </a:rPr>
                        <a:t>人体反応</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１ｍＡ程度</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ピリッと感じる程度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５ｍＡ程度</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相当に痛い</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１０ｍＡ程度</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耐えられないほど、びりびり感じる。</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２０ｍＡ程度</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筋肉の硬直が激しく、呼吸も困難で引き続き流れたら死に至る。</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５０ｍＡ程度</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短時間でも生命にかかわる。</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52894">
                <a:tc>
                  <a:txBody>
                    <a:bodyPr/>
                    <a:lstStyle/>
                    <a:p>
                      <a:pPr algn="ctr">
                        <a:lnSpc>
                          <a:spcPts val="1600"/>
                        </a:lnSpc>
                        <a:spcAft>
                          <a:spcPts val="0"/>
                        </a:spcAft>
                      </a:pPr>
                      <a:r>
                        <a:rPr lang="ja-JP" sz="1100" kern="100">
                          <a:effectLst/>
                          <a:latin typeface="Meiryo UI" panose="020B0604030504040204" pitchFamily="50" charset="-128"/>
                          <a:ea typeface="Meiryo UI" panose="020B0604030504040204" pitchFamily="50" charset="-128"/>
                        </a:rPr>
                        <a:t>１００ｍＡ程度</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dirty="0">
                          <a:effectLst/>
                          <a:latin typeface="Meiryo UI" panose="020B0604030504040204" pitchFamily="50" charset="-128"/>
                          <a:ea typeface="Meiryo UI" panose="020B0604030504040204" pitchFamily="50" charset="-128"/>
                        </a:rPr>
                        <a:t>致命的な障害を起こす。</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27738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架空電線付近での作業時の留意事項</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テキスト１７４ページ</a:t>
            </a:r>
            <a:r>
              <a:rPr lang="en-US" altLang="ja-JP" sz="1200" dirty="0" smtClean="0">
                <a:solidFill>
                  <a:prstClr val="black"/>
                </a:solidFill>
              </a:rPr>
              <a:t>/</a:t>
            </a:r>
            <a:r>
              <a:rPr lang="ja-JP" altLang="en-US" sz="1200" dirty="0" smtClean="0">
                <a:solidFill>
                  <a:prstClr val="black"/>
                </a:solidFill>
              </a:rPr>
              <a:t>補助テキスト７４ページ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81</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9034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高所</a:t>
            </a:r>
            <a:r>
              <a:rPr lang="ja-JP" altLang="en-US" sz="1400" dirty="0">
                <a:solidFill>
                  <a:prstClr val="black"/>
                </a:solidFill>
                <a:latin typeface="Meiryo UI" panose="020B0604030504040204" pitchFamily="50" charset="-128"/>
                <a:ea typeface="Meiryo UI" panose="020B0604030504040204" pitchFamily="50" charset="-128"/>
              </a:rPr>
              <a:t>作業車を使用した作業において、</a:t>
            </a:r>
            <a:r>
              <a:rPr lang="ja-JP" altLang="en-US" sz="1400" b="1" u="sng" dirty="0">
                <a:solidFill>
                  <a:prstClr val="black"/>
                </a:solidFill>
                <a:latin typeface="Meiryo UI" panose="020B0604030504040204" pitchFamily="50" charset="-128"/>
                <a:ea typeface="Meiryo UI" panose="020B0604030504040204" pitchFamily="50" charset="-128"/>
              </a:rPr>
              <a:t>送・配電線等の架空電線への接触による感電事故</a:t>
            </a:r>
            <a:r>
              <a:rPr lang="ja-JP" altLang="en-US" sz="1400" dirty="0">
                <a:solidFill>
                  <a:prstClr val="black"/>
                </a:solidFill>
                <a:latin typeface="Meiryo UI" panose="020B0604030504040204" pitchFamily="50" charset="-128"/>
                <a:ea typeface="Meiryo UI" panose="020B0604030504040204" pitchFamily="50" charset="-128"/>
              </a:rPr>
              <a:t>は</a:t>
            </a:r>
            <a:r>
              <a:rPr lang="ja-JP" altLang="en-US" sz="1400" b="1" u="sng" dirty="0">
                <a:solidFill>
                  <a:prstClr val="black"/>
                </a:solidFill>
                <a:latin typeface="Meiryo UI" panose="020B0604030504040204" pitchFamily="50" charset="-128"/>
                <a:ea typeface="Meiryo UI" panose="020B0604030504040204" pitchFamily="50" charset="-128"/>
              </a:rPr>
              <a:t>数多く発生</a:t>
            </a:r>
            <a:r>
              <a:rPr lang="ja-JP" altLang="en-US" sz="1400" dirty="0">
                <a:solidFill>
                  <a:prstClr val="black"/>
                </a:solidFill>
                <a:latin typeface="Meiryo UI" panose="020B0604030504040204" pitchFamily="50" charset="-128"/>
                <a:ea typeface="Meiryo UI" panose="020B0604030504040204" pitchFamily="50" charset="-128"/>
              </a:rPr>
              <a:t>している。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特</a:t>
            </a:r>
            <a:r>
              <a:rPr lang="ja-JP" altLang="en-US" sz="1400" dirty="0">
                <a:solidFill>
                  <a:prstClr val="black"/>
                </a:solidFill>
                <a:latin typeface="Meiryo UI" panose="020B0604030504040204" pitchFamily="50" charset="-128"/>
                <a:ea typeface="Meiryo UI" panose="020B0604030504040204" pitchFamily="50" charset="-128"/>
              </a:rPr>
              <a:t>に</a:t>
            </a:r>
            <a:r>
              <a:rPr lang="ja-JP" altLang="en-US" sz="1400" b="1" u="sng" dirty="0">
                <a:solidFill>
                  <a:prstClr val="black"/>
                </a:solidFill>
                <a:latin typeface="Meiryo UI" panose="020B0604030504040204" pitchFamily="50" charset="-128"/>
                <a:ea typeface="Meiryo UI" panose="020B0604030504040204" pitchFamily="50" charset="-128"/>
              </a:rPr>
              <a:t>高圧の送電線</a:t>
            </a:r>
            <a:r>
              <a:rPr lang="ja-JP" altLang="en-US" sz="1400" dirty="0">
                <a:solidFill>
                  <a:prstClr val="black"/>
                </a:solidFill>
                <a:latin typeface="Meiryo UI" panose="020B0604030504040204" pitchFamily="50" charset="-128"/>
                <a:ea typeface="Meiryo UI" panose="020B0604030504040204" pitchFamily="50" charset="-128"/>
              </a:rPr>
              <a:t>の場合、作業員や高所作業車の</a:t>
            </a:r>
            <a:r>
              <a:rPr lang="ja-JP" altLang="en-US" sz="1400" b="1" u="sng" dirty="0">
                <a:solidFill>
                  <a:prstClr val="black"/>
                </a:solidFill>
                <a:latin typeface="Meiryo UI" panose="020B0604030504040204" pitchFamily="50" charset="-128"/>
                <a:ea typeface="Meiryo UI" panose="020B0604030504040204" pitchFamily="50" charset="-128"/>
              </a:rPr>
              <a:t>ブーム等が直接触れなくても</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rPr>
              <a:t>送電線に接近するだけで感電する危険性がある</a:t>
            </a:r>
            <a:r>
              <a:rPr lang="ja-JP" altLang="en-US" sz="1400" dirty="0">
                <a:solidFill>
                  <a:prstClr val="black"/>
                </a:solidFill>
                <a:latin typeface="Meiryo UI" panose="020B0604030504040204" pitchFamily="50" charset="-128"/>
                <a:ea typeface="Meiryo UI" panose="020B0604030504040204" pitchFamily="50" charset="-128"/>
              </a:rPr>
              <a:t>ことから、</a:t>
            </a:r>
            <a:r>
              <a:rPr lang="ja-JP" altLang="en-US" sz="1400" b="1" u="sng" dirty="0">
                <a:solidFill>
                  <a:prstClr val="black"/>
                </a:solidFill>
                <a:latin typeface="Meiryo UI" panose="020B0604030504040204" pitchFamily="50" charset="-128"/>
                <a:ea typeface="Meiryo UI" panose="020B0604030504040204" pitchFamily="50" charset="-128"/>
              </a:rPr>
              <a:t>定められた距離（最小離隔距離）以内に接近しない</a:t>
            </a:r>
            <a:r>
              <a:rPr lang="ja-JP" altLang="en-US" sz="1400" dirty="0">
                <a:solidFill>
                  <a:prstClr val="black"/>
                </a:solidFill>
                <a:latin typeface="Meiryo UI" panose="020B0604030504040204" pitchFamily="50" charset="-128"/>
                <a:ea typeface="Meiryo UI" panose="020B0604030504040204" pitchFamily="50" charset="-128"/>
              </a:rPr>
              <a:t>とともに、</a:t>
            </a:r>
            <a:r>
              <a:rPr lang="ja-JP" altLang="en-US" sz="1400" b="1" u="sng" dirty="0">
                <a:solidFill>
                  <a:prstClr val="black"/>
                </a:solidFill>
                <a:latin typeface="Meiryo UI" panose="020B0604030504040204" pitchFamily="50" charset="-128"/>
                <a:ea typeface="Meiryo UI" panose="020B0604030504040204" pitchFamily="50" charset="-128"/>
              </a:rPr>
              <a:t>必要な防護措置</a:t>
            </a:r>
            <a:r>
              <a:rPr lang="ja-JP" altLang="en-US" sz="1400" dirty="0">
                <a:solidFill>
                  <a:prstClr val="black"/>
                </a:solidFill>
                <a:latin typeface="Meiryo UI" panose="020B0604030504040204" pitchFamily="50" charset="-128"/>
                <a:ea typeface="Meiryo UI" panose="020B0604030504040204" pitchFamily="50" charset="-128"/>
              </a:rPr>
              <a:t>を講じ、</a:t>
            </a:r>
            <a:r>
              <a:rPr lang="ja-JP" altLang="en-US" sz="1400" b="1" u="sng" dirty="0">
                <a:solidFill>
                  <a:prstClr val="black"/>
                </a:solidFill>
                <a:latin typeface="Meiryo UI" panose="020B0604030504040204" pitchFamily="50" charset="-128"/>
                <a:ea typeface="Meiryo UI" panose="020B0604030504040204" pitchFamily="50" charset="-128"/>
              </a:rPr>
              <a:t>監視人を配置</a:t>
            </a:r>
            <a:r>
              <a:rPr lang="ja-JP" altLang="en-US" sz="1400" dirty="0">
                <a:solidFill>
                  <a:prstClr val="black"/>
                </a:solidFill>
                <a:latin typeface="Meiryo UI" panose="020B0604030504040204" pitchFamily="50" charset="-128"/>
                <a:ea typeface="Meiryo UI" panose="020B0604030504040204" pitchFamily="50" charset="-128"/>
              </a:rPr>
              <a:t>して作業を行うことが必要である。</a:t>
            </a: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dirty="0">
                <a:solidFill>
                  <a:prstClr val="black"/>
                </a:solidFill>
                <a:latin typeface="Meiryo UI" panose="020B0604030504040204" pitchFamily="50" charset="-128"/>
                <a:ea typeface="Meiryo UI" panose="020B0604030504040204" pitchFamily="50" charset="-128"/>
              </a:rPr>
              <a:t>、夏場は身体の露出部分が多く、汗でぬれているため、感電による事故が多くなる。</a:t>
            </a:r>
          </a:p>
          <a:p>
            <a:pPr marL="0" indent="0">
              <a:lnSpc>
                <a:spcPct val="100000"/>
              </a:lnSpc>
              <a:spcBef>
                <a:spcPts val="600"/>
              </a:spcBef>
              <a:buNone/>
            </a:pPr>
            <a:r>
              <a:rPr lang="ja-JP" altLang="en-US" sz="1400" dirty="0" smtClean="0">
                <a:solidFill>
                  <a:prstClr val="black"/>
                </a:solidFill>
                <a:latin typeface="Meiryo UI" panose="020B0604030504040204" pitchFamily="50" charset="-128"/>
                <a:ea typeface="Meiryo UI" panose="020B0604030504040204" pitchFamily="50" charset="-128"/>
              </a:rPr>
              <a:t>　架空</a:t>
            </a:r>
            <a:r>
              <a:rPr lang="ja-JP" altLang="en-US" sz="1400" dirty="0">
                <a:solidFill>
                  <a:prstClr val="black"/>
                </a:solidFill>
                <a:latin typeface="Meiryo UI" panose="020B0604030504040204" pitchFamily="50" charset="-128"/>
                <a:ea typeface="Meiryo UI" panose="020B0604030504040204" pitchFamily="50" charset="-128"/>
              </a:rPr>
              <a:t>電線又は電気機械器具の充電電路に近接する場所で、工作物の建設、解体、点検、修理、塗装等の作業を、高所作業車を使用して行う場合において、その充電電路に接触し、又は接近することにより感電の危険がある場合は、</a:t>
            </a:r>
            <a:r>
              <a:rPr lang="ja-JP" altLang="en-US" sz="1400" b="1" u="sng" dirty="0">
                <a:solidFill>
                  <a:prstClr val="black"/>
                </a:solidFill>
                <a:latin typeface="Meiryo UI" panose="020B0604030504040204" pitchFamily="50" charset="-128"/>
                <a:ea typeface="Meiryo UI" panose="020B0604030504040204" pitchFamily="50" charset="-128"/>
              </a:rPr>
              <a:t>次のような措置を講じることが必要である</a:t>
            </a:r>
            <a:r>
              <a:rPr lang="ja-JP" altLang="en-US" sz="1400" dirty="0">
                <a:solidFill>
                  <a:prstClr val="black"/>
                </a:solidFill>
                <a:latin typeface="Meiryo UI" panose="020B0604030504040204" pitchFamily="50" charset="-128"/>
                <a:ea typeface="Meiryo UI" panose="020B0604030504040204" pitchFamily="50" charset="-128"/>
              </a:rPr>
              <a:t>。（安衛側第</a:t>
            </a:r>
            <a:r>
              <a:rPr lang="en-US" altLang="ja-JP" sz="1400" dirty="0">
                <a:solidFill>
                  <a:prstClr val="black"/>
                </a:solidFill>
                <a:latin typeface="Meiryo UI" panose="020B0604030504040204" pitchFamily="50" charset="-128"/>
                <a:ea typeface="Meiryo UI" panose="020B0604030504040204" pitchFamily="50" charset="-128"/>
              </a:rPr>
              <a:t>349</a:t>
            </a:r>
            <a:r>
              <a:rPr lang="ja-JP" altLang="en-US" sz="1400" dirty="0">
                <a:solidFill>
                  <a:prstClr val="black"/>
                </a:solidFill>
                <a:latin typeface="Meiryo UI" panose="020B0604030504040204" pitchFamily="50" charset="-128"/>
                <a:ea typeface="Meiryo UI" panose="020B0604030504040204" pitchFamily="50" charset="-128"/>
              </a:rPr>
              <a:t>条）</a:t>
            </a:r>
          </a:p>
          <a:p>
            <a:pPr marL="0" indent="0">
              <a:lnSpc>
                <a:spcPct val="100000"/>
              </a:lnSpc>
              <a:spcBef>
                <a:spcPts val="60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①</a:t>
            </a:r>
            <a:r>
              <a:rPr lang="ja-JP" altLang="en-US" sz="1200" b="1" dirty="0">
                <a:solidFill>
                  <a:prstClr val="black"/>
                </a:solidFill>
                <a:latin typeface="Meiryo UI" panose="020B0604030504040204" pitchFamily="50" charset="-128"/>
                <a:ea typeface="Meiryo UI" panose="020B0604030504040204" pitchFamily="50" charset="-128"/>
              </a:rPr>
              <a:t>　当該充電電路を移設する。</a:t>
            </a:r>
          </a:p>
          <a:p>
            <a:pPr marL="0" indent="0">
              <a:lnSpc>
                <a:spcPct val="100000"/>
              </a:lnSpc>
              <a:spcBef>
                <a:spcPts val="0"/>
              </a:spcBef>
              <a:buNone/>
            </a:pPr>
            <a:r>
              <a:rPr lang="ja-JP" altLang="en-US" sz="1200" b="1" dirty="0" smtClean="0">
                <a:solidFill>
                  <a:prstClr val="black"/>
                </a:solidFill>
                <a:latin typeface="Meiryo UI" panose="020B0604030504040204" pitchFamily="50" charset="-128"/>
                <a:ea typeface="Meiryo UI" panose="020B0604030504040204" pitchFamily="50" charset="-128"/>
              </a:rPr>
              <a:t>　　②</a:t>
            </a:r>
            <a:r>
              <a:rPr lang="ja-JP" altLang="en-US" sz="1200" b="1" dirty="0">
                <a:solidFill>
                  <a:prstClr val="black"/>
                </a:solidFill>
                <a:latin typeface="Meiryo UI" panose="020B0604030504040204" pitchFamily="50" charset="-128"/>
                <a:ea typeface="Meiryo UI" panose="020B0604030504040204" pitchFamily="50" charset="-128"/>
              </a:rPr>
              <a:t>　感電防止の囲いをする。</a:t>
            </a:r>
          </a:p>
          <a:p>
            <a:pPr marL="0" indent="0">
              <a:lnSpc>
                <a:spcPct val="100000"/>
              </a:lnSpc>
              <a:spcBef>
                <a:spcPts val="0"/>
              </a:spcBef>
              <a:buNone/>
            </a:pPr>
            <a:r>
              <a:rPr lang="ja-JP" altLang="en-US" sz="1200" b="1" dirty="0" smtClean="0">
                <a:solidFill>
                  <a:prstClr val="black"/>
                </a:solidFill>
                <a:latin typeface="Meiryo UI" panose="020B0604030504040204" pitchFamily="50" charset="-128"/>
                <a:ea typeface="Meiryo UI" panose="020B0604030504040204" pitchFamily="50" charset="-128"/>
              </a:rPr>
              <a:t>　　③</a:t>
            </a:r>
            <a:r>
              <a:rPr lang="ja-JP" altLang="en-US" sz="1200" b="1" dirty="0">
                <a:solidFill>
                  <a:prstClr val="black"/>
                </a:solidFill>
                <a:latin typeface="Meiryo UI" panose="020B0604030504040204" pitchFamily="50" charset="-128"/>
                <a:ea typeface="Meiryo UI" panose="020B0604030504040204" pitchFamily="50" charset="-128"/>
              </a:rPr>
              <a:t>　当該充電電路に絶縁用防護具を装着する。</a:t>
            </a:r>
          </a:p>
          <a:p>
            <a:pPr marL="0" indent="0">
              <a:lnSpc>
                <a:spcPct val="100000"/>
              </a:lnSpc>
              <a:spcBef>
                <a:spcPts val="0"/>
              </a:spcBef>
              <a:buNone/>
            </a:pPr>
            <a:r>
              <a:rPr lang="ja-JP" altLang="en-US" sz="1200" b="1" dirty="0" smtClean="0">
                <a:solidFill>
                  <a:prstClr val="black"/>
                </a:solidFill>
                <a:latin typeface="Meiryo UI" panose="020B0604030504040204" pitchFamily="50" charset="-128"/>
                <a:ea typeface="Meiryo UI" panose="020B0604030504040204" pitchFamily="50" charset="-128"/>
              </a:rPr>
              <a:t>　　④</a:t>
            </a:r>
            <a:r>
              <a:rPr lang="ja-JP" altLang="en-US" sz="1200" b="1" dirty="0">
                <a:solidFill>
                  <a:prstClr val="black"/>
                </a:solidFill>
                <a:latin typeface="Meiryo UI" panose="020B0604030504040204" pitchFamily="50" charset="-128"/>
                <a:ea typeface="Meiryo UI" panose="020B0604030504040204" pitchFamily="50" charset="-128"/>
              </a:rPr>
              <a:t>　上記①～③の措置が困難なときは、監視人を置き作業を監視させる。</a:t>
            </a:r>
          </a:p>
        </p:txBody>
      </p:sp>
    </p:spTree>
    <p:extLst>
      <p:ext uri="{BB962C8B-B14F-4D97-AF65-F5344CB8AC3E}">
        <p14:creationId xmlns:p14="http://schemas.microsoft.com/office/powerpoint/2010/main" val="22763494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感電防止対策の基本事項</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14750" y="6400413"/>
            <a:ext cx="44559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テキスト１７４ページ</a:t>
            </a:r>
            <a:r>
              <a:rPr lang="en-US" altLang="ja-JP" sz="1200" dirty="0" smtClean="0">
                <a:solidFill>
                  <a:prstClr val="black"/>
                </a:solidFill>
              </a:rPr>
              <a:t>/</a:t>
            </a:r>
            <a:r>
              <a:rPr lang="ja-JP" altLang="en-US" sz="1200" dirty="0" smtClean="0">
                <a:solidFill>
                  <a:prstClr val="black"/>
                </a:solidFill>
              </a:rPr>
              <a:t>補助テキスト７４～７５ページ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82</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31936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感電</a:t>
            </a:r>
            <a:r>
              <a:rPr lang="ja-JP" altLang="en-US" sz="1400" dirty="0">
                <a:solidFill>
                  <a:prstClr val="black"/>
                </a:solidFill>
                <a:latin typeface="Meiryo UI" panose="020B0604030504040204" pitchFamily="50" charset="-128"/>
                <a:ea typeface="Meiryo UI" panose="020B0604030504040204" pitchFamily="50" charset="-128"/>
              </a:rPr>
              <a:t>するおそれのある</a:t>
            </a:r>
            <a:r>
              <a:rPr lang="ja-JP" altLang="en-US" sz="1400" b="1" u="sng" dirty="0">
                <a:solidFill>
                  <a:prstClr val="black"/>
                </a:solidFill>
                <a:latin typeface="Meiryo UI" panose="020B0604030504040204" pitchFamily="50" charset="-128"/>
                <a:ea typeface="Meiryo UI" panose="020B0604030504040204" pitchFamily="50" charset="-128"/>
              </a:rPr>
              <a:t>送・配電線付近で作業を行う場合</a:t>
            </a:r>
            <a:r>
              <a:rPr lang="ja-JP" altLang="en-US" sz="1400" dirty="0">
                <a:solidFill>
                  <a:prstClr val="black"/>
                </a:solidFill>
                <a:latin typeface="Meiryo UI" panose="020B0604030504040204" pitchFamily="50" charset="-128"/>
                <a:ea typeface="Meiryo UI" panose="020B0604030504040204" pitchFamily="50" charset="-128"/>
              </a:rPr>
              <a:t>における</a:t>
            </a:r>
            <a:r>
              <a:rPr lang="ja-JP" altLang="en-US" sz="1400" b="1" u="sng" dirty="0">
                <a:solidFill>
                  <a:prstClr val="black"/>
                </a:solidFill>
                <a:latin typeface="Meiryo UI" panose="020B0604030504040204" pitchFamily="50" charset="-128"/>
                <a:ea typeface="Meiryo UI" panose="020B0604030504040204" pitchFamily="50" charset="-128"/>
              </a:rPr>
              <a:t>感電防止対策の基本事項</a:t>
            </a:r>
            <a:r>
              <a:rPr lang="ja-JP" altLang="en-US" sz="1400" dirty="0" smtClean="0">
                <a:solidFill>
                  <a:prstClr val="black"/>
                </a:solidFill>
                <a:latin typeface="Meiryo UI" panose="020B0604030504040204" pitchFamily="50" charset="-128"/>
                <a:ea typeface="Meiryo UI" panose="020B0604030504040204" pitchFamily="50" charset="-128"/>
              </a:rPr>
              <a:t>は</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次</a:t>
            </a:r>
            <a:r>
              <a:rPr lang="ja-JP" altLang="en-US" sz="1400" dirty="0">
                <a:solidFill>
                  <a:prstClr val="black"/>
                </a:solidFill>
                <a:latin typeface="Meiryo UI" panose="020B0604030504040204" pitchFamily="50" charset="-128"/>
                <a:ea typeface="Meiryo UI" panose="020B0604030504040204" pitchFamily="50" charset="-128"/>
              </a:rPr>
              <a:t>のとおりである。</a:t>
            </a:r>
          </a:p>
          <a:p>
            <a:pPr marL="0" indent="0">
              <a:lnSpc>
                <a:spcPct val="100000"/>
              </a:lnSpc>
              <a:spcBef>
                <a:spcPts val="600"/>
              </a:spcBef>
              <a:buNone/>
            </a:pPr>
            <a:r>
              <a:rPr lang="en-US" altLang="ja-JP" sz="1400" b="1" dirty="0" smtClean="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感電防止対策の基本事項</a:t>
            </a:r>
            <a:r>
              <a:rPr lang="en-US" altLang="ja-JP" sz="1400" b="1"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600"/>
              </a:spcBef>
              <a:buNone/>
            </a:pPr>
            <a:r>
              <a:rPr lang="ja-JP" altLang="en-US" sz="1400" b="1" dirty="0" smtClean="0">
                <a:solidFill>
                  <a:prstClr val="black"/>
                </a:solidFill>
                <a:latin typeface="Meiryo UI" panose="020B0604030504040204" pitchFamily="50" charset="-128"/>
                <a:ea typeface="Meiryo UI" panose="020B0604030504040204" pitchFamily="50" charset="-128"/>
              </a:rPr>
              <a:t>　　</a:t>
            </a:r>
            <a:r>
              <a:rPr lang="en-US" altLang="ja-JP" sz="1400" b="1" dirty="0" smtClean="0">
                <a:solidFill>
                  <a:prstClr val="black"/>
                </a:solidFill>
                <a:latin typeface="Meiryo UI" panose="020B0604030504040204" pitchFamily="50" charset="-128"/>
                <a:ea typeface="Meiryo UI" panose="020B0604030504040204" pitchFamily="50" charset="-128"/>
              </a:rPr>
              <a:t>①</a:t>
            </a:r>
            <a:r>
              <a:rPr lang="ja-JP" altLang="en-US" sz="1400" b="1" dirty="0">
                <a:solidFill>
                  <a:prstClr val="black"/>
                </a:solidFill>
                <a:latin typeface="Meiryo UI" panose="020B0604030504040204" pitchFamily="50" charset="-128"/>
                <a:ea typeface="Meiryo UI" panose="020B0604030504040204" pitchFamily="50" charset="-128"/>
              </a:rPr>
              <a:t>　事前に電力会社に相談する。</a:t>
            </a:r>
          </a:p>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　　②</a:t>
            </a:r>
            <a:r>
              <a:rPr lang="ja-JP" altLang="en-US" sz="1400" b="1" dirty="0">
                <a:solidFill>
                  <a:prstClr val="black"/>
                </a:solidFill>
                <a:latin typeface="Meiryo UI" panose="020B0604030504040204" pitchFamily="50" charset="-128"/>
                <a:ea typeface="Meiryo UI" panose="020B0604030504040204" pitchFamily="50" charset="-128"/>
              </a:rPr>
              <a:t>　送電線類に対して安全な距離（安全離隔距離：表</a:t>
            </a:r>
            <a:r>
              <a:rPr lang="en-US" altLang="ja-JP" sz="1400" b="1" dirty="0">
                <a:solidFill>
                  <a:prstClr val="black"/>
                </a:solidFill>
                <a:latin typeface="Meiryo UI" panose="020B0604030504040204" pitchFamily="50" charset="-128"/>
                <a:ea typeface="Meiryo UI" panose="020B0604030504040204" pitchFamily="50" charset="-128"/>
              </a:rPr>
              <a:t>4-8</a:t>
            </a:r>
            <a:r>
              <a:rPr lang="ja-JP" altLang="en-US" sz="1400" b="1" dirty="0">
                <a:solidFill>
                  <a:prstClr val="black"/>
                </a:solidFill>
                <a:latin typeface="Meiryo UI" panose="020B0604030504040204" pitchFamily="50" charset="-128"/>
                <a:ea typeface="Meiryo UI" panose="020B0604030504040204" pitchFamily="50" charset="-128"/>
              </a:rPr>
              <a:t>参照）を保つ。</a:t>
            </a:r>
          </a:p>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　　③</a:t>
            </a:r>
            <a:r>
              <a:rPr lang="ja-JP" altLang="en-US" sz="1400" b="1" dirty="0">
                <a:solidFill>
                  <a:prstClr val="black"/>
                </a:solidFill>
                <a:latin typeface="Meiryo UI" panose="020B0604030504040204" pitchFamily="50" charset="-128"/>
                <a:ea typeface="Meiryo UI" panose="020B0604030504040204" pitchFamily="50" charset="-128"/>
              </a:rPr>
              <a:t>　監視責任者を配直する。</a:t>
            </a:r>
          </a:p>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　　④</a:t>
            </a:r>
            <a:r>
              <a:rPr lang="ja-JP" altLang="en-US" sz="1400" b="1" dirty="0">
                <a:solidFill>
                  <a:prstClr val="black"/>
                </a:solidFill>
                <a:latin typeface="Meiryo UI" panose="020B0604030504040204" pitchFamily="50" charset="-128"/>
                <a:ea typeface="Meiryo UI" panose="020B0604030504040204" pitchFamily="50" charset="-128"/>
              </a:rPr>
              <a:t>　作業計画の事前打合せをする。</a:t>
            </a:r>
          </a:p>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　　⑤</a:t>
            </a:r>
            <a:r>
              <a:rPr lang="ja-JP" altLang="en-US" sz="1400" b="1" dirty="0">
                <a:solidFill>
                  <a:prstClr val="black"/>
                </a:solidFill>
                <a:latin typeface="Meiryo UI" panose="020B0604030504040204" pitchFamily="50" charset="-128"/>
                <a:ea typeface="Meiryo UI" panose="020B0604030504040204" pitchFamily="50" charset="-128"/>
              </a:rPr>
              <a:t>　関係する作業者に対して作業手順を周知徹底する。</a:t>
            </a:r>
          </a:p>
          <a:p>
            <a:pPr marL="0" indent="0">
              <a:lnSpc>
                <a:spcPct val="100000"/>
              </a:lnSpc>
              <a:spcBef>
                <a:spcPts val="0"/>
              </a:spcBef>
              <a:buNone/>
            </a:pPr>
            <a:r>
              <a:rPr lang="ja-JP" altLang="en-US" sz="1400" b="1" dirty="0" smtClean="0">
                <a:solidFill>
                  <a:prstClr val="black"/>
                </a:solidFill>
                <a:latin typeface="Meiryo UI" panose="020B0604030504040204" pitchFamily="50" charset="-128"/>
                <a:ea typeface="Meiryo UI" panose="020B0604030504040204" pitchFamily="50" charset="-128"/>
              </a:rPr>
              <a:t>　　⑥</a:t>
            </a:r>
            <a:r>
              <a:rPr lang="ja-JP" altLang="en-US" sz="1400" b="1" dirty="0">
                <a:solidFill>
                  <a:prstClr val="black"/>
                </a:solidFill>
                <a:latin typeface="Meiryo UI" panose="020B0604030504040204" pitchFamily="50" charset="-128"/>
                <a:ea typeface="Meiryo UI" panose="020B0604030504040204" pitchFamily="50" charset="-128"/>
              </a:rPr>
              <a:t>　充電電路を必要に応じて防護する</a:t>
            </a:r>
            <a:r>
              <a:rPr lang="ja-JP" altLang="en-US" sz="1400" b="1" dirty="0" smtClean="0">
                <a:solidFill>
                  <a:prstClr val="black"/>
                </a:solidFill>
                <a:latin typeface="Meiryo UI" panose="020B0604030504040204" pitchFamily="50" charset="-128"/>
                <a:ea typeface="Meiryo UI" panose="020B0604030504040204" pitchFamily="50" charset="-128"/>
              </a:rPr>
              <a:t>。</a:t>
            </a:r>
            <a:endParaRPr lang="en-US" altLang="ja-JP" sz="14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400" dirty="0" smtClean="0">
                <a:solidFill>
                  <a:prstClr val="black"/>
                </a:solidFill>
                <a:latin typeface="Meiryo UI" panose="020B0604030504040204" pitchFamily="50" charset="-128"/>
                <a:ea typeface="Meiryo UI" panose="020B0604030504040204" pitchFamily="50" charset="-128"/>
              </a:rPr>
              <a:t>　なお、</a:t>
            </a:r>
            <a:r>
              <a:rPr lang="ja-JP" altLang="en-US" sz="1400" b="1" u="sng" dirty="0" smtClean="0">
                <a:solidFill>
                  <a:prstClr val="black"/>
                </a:solidFill>
                <a:latin typeface="Meiryo UI" panose="020B0604030504040204" pitchFamily="50" charset="-128"/>
                <a:ea typeface="Meiryo UI" panose="020B0604030504040204" pitchFamily="50" charset="-128"/>
              </a:rPr>
              <a:t>低圧の充電電路</a:t>
            </a:r>
            <a:r>
              <a:rPr lang="ja-JP" altLang="en-US" sz="1400" dirty="0" smtClean="0">
                <a:solidFill>
                  <a:prstClr val="black"/>
                </a:solidFill>
                <a:latin typeface="Meiryo UI" panose="020B0604030504040204" pitchFamily="50" charset="-128"/>
                <a:ea typeface="Meiryo UI" panose="020B0604030504040204" pitchFamily="50" charset="-128"/>
              </a:rPr>
              <a:t>の</a:t>
            </a:r>
            <a:r>
              <a:rPr lang="ja-JP" altLang="en-US" sz="1400" b="1" u="sng" dirty="0" smtClean="0">
                <a:solidFill>
                  <a:prstClr val="black"/>
                </a:solidFill>
                <a:latin typeface="Meiryo UI" panose="020B0604030504040204" pitchFamily="50" charset="-128"/>
                <a:ea typeface="Meiryo UI" panose="020B0604030504040204" pitchFamily="50" charset="-128"/>
              </a:rPr>
              <a:t>点検、修理等</a:t>
            </a:r>
            <a:r>
              <a:rPr lang="ja-JP" altLang="en-US" sz="1400" dirty="0" smtClean="0">
                <a:solidFill>
                  <a:prstClr val="black"/>
                </a:solidFill>
                <a:latin typeface="Meiryo UI" panose="020B0604030504040204" pitchFamily="50" charset="-128"/>
                <a:ea typeface="Meiryo UI" panose="020B0604030504040204" pitchFamily="50" charset="-128"/>
              </a:rPr>
              <a:t>の充電電路を</a:t>
            </a:r>
            <a:r>
              <a:rPr lang="ja-JP" altLang="en-US" sz="1400" b="1" u="sng" dirty="0" smtClean="0">
                <a:solidFill>
                  <a:prstClr val="black"/>
                </a:solidFill>
                <a:latin typeface="Meiryo UI" panose="020B0604030504040204" pitchFamily="50" charset="-128"/>
                <a:ea typeface="Meiryo UI" panose="020B0604030504040204" pitchFamily="50" charset="-128"/>
              </a:rPr>
              <a:t>取扱う作業</a:t>
            </a:r>
            <a:r>
              <a:rPr lang="ja-JP" altLang="en-US" sz="1400" dirty="0" smtClean="0">
                <a:solidFill>
                  <a:prstClr val="black"/>
                </a:solidFill>
                <a:latin typeface="Meiryo UI" panose="020B0604030504040204" pitchFamily="50" charset="-128"/>
                <a:ea typeface="Meiryo UI" panose="020B0604030504040204" pitchFamily="50" charset="-128"/>
              </a:rPr>
              <a:t>を行う場合は、その作業員に</a:t>
            </a:r>
            <a:r>
              <a:rPr lang="ja-JP" altLang="en-US" sz="1400" b="1" u="sng" dirty="0" smtClean="0">
                <a:solidFill>
                  <a:prstClr val="black"/>
                </a:solidFill>
                <a:latin typeface="Meiryo UI" panose="020B0604030504040204" pitchFamily="50" charset="-128"/>
                <a:ea typeface="Meiryo UI" panose="020B0604030504040204" pitchFamily="50" charset="-128"/>
              </a:rPr>
              <a:t>絶縁用保護具を着用させ</a:t>
            </a:r>
            <a:r>
              <a:rPr lang="ja-JP" altLang="en-US" sz="1400" dirty="0" smtClean="0">
                <a:solidFill>
                  <a:prstClr val="black"/>
                </a:solidFill>
                <a:latin typeface="Meiryo UI" panose="020B0604030504040204" pitchFamily="50" charset="-128"/>
                <a:ea typeface="Meiryo UI" panose="020B0604030504040204" pitchFamily="50" charset="-128"/>
              </a:rPr>
              <a:t>、又は</a:t>
            </a:r>
            <a:r>
              <a:rPr lang="ja-JP" altLang="en-US" sz="1400" b="1" u="sng" dirty="0" smtClean="0">
                <a:solidFill>
                  <a:prstClr val="black"/>
                </a:solidFill>
                <a:latin typeface="Meiryo UI" panose="020B0604030504040204" pitchFamily="50" charset="-128"/>
                <a:ea typeface="Meiryo UI" panose="020B0604030504040204" pitchFamily="50" charset="-128"/>
              </a:rPr>
              <a:t>活線作業用器具を使用することが必要</a:t>
            </a:r>
            <a:r>
              <a:rPr lang="ja-JP" altLang="en-US" sz="1400" dirty="0" smtClean="0">
                <a:solidFill>
                  <a:prstClr val="black"/>
                </a:solidFill>
                <a:latin typeface="Meiryo UI" panose="020B0604030504040204" pitchFamily="50" charset="-128"/>
                <a:ea typeface="Meiryo UI" panose="020B0604030504040204" pitchFamily="50" charset="-128"/>
              </a:rPr>
              <a:t>である。</a:t>
            </a:r>
            <a:r>
              <a:rPr lang="ja-JP" altLang="en-US" sz="1400" b="1" u="sng" dirty="0" smtClean="0">
                <a:solidFill>
                  <a:prstClr val="black"/>
                </a:solidFill>
                <a:latin typeface="Meiryo UI" panose="020B0604030504040204" pitchFamily="50" charset="-128"/>
                <a:ea typeface="Meiryo UI" panose="020B0604030504040204" pitchFamily="50" charset="-128"/>
              </a:rPr>
              <a:t>（安衛則第</a:t>
            </a:r>
            <a:r>
              <a:rPr lang="en-US" altLang="ja-JP" sz="1400" b="1" u="sng" dirty="0" smtClean="0">
                <a:solidFill>
                  <a:prstClr val="black"/>
                </a:solidFill>
                <a:latin typeface="Meiryo UI" panose="020B0604030504040204" pitchFamily="50" charset="-128"/>
                <a:ea typeface="Meiryo UI" panose="020B0604030504040204" pitchFamily="50" charset="-128"/>
              </a:rPr>
              <a:t>346</a:t>
            </a:r>
            <a:r>
              <a:rPr lang="ja-JP" altLang="en-US" sz="1400" b="1" u="sng" dirty="0" smtClean="0">
                <a:solidFill>
                  <a:prstClr val="black"/>
                </a:solidFill>
                <a:latin typeface="Meiryo UI" panose="020B0604030504040204" pitchFamily="50" charset="-128"/>
                <a:ea typeface="Meiryo UI" panose="020B0604030504040204" pitchFamily="50" charset="-128"/>
              </a:rPr>
              <a:t>条）</a:t>
            </a:r>
          </a:p>
          <a:p>
            <a:pPr marL="0" indent="0">
              <a:lnSpc>
                <a:spcPct val="100000"/>
              </a:lnSpc>
              <a:spcBef>
                <a:spcPts val="600"/>
              </a:spcBef>
              <a:buNone/>
            </a:pPr>
            <a:r>
              <a:rPr lang="ja-JP" altLang="en-US" sz="1400" dirty="0" smtClean="0">
                <a:solidFill>
                  <a:prstClr val="black"/>
                </a:solidFill>
                <a:latin typeface="Meiryo UI" panose="020B0604030504040204" pitchFamily="50" charset="-128"/>
                <a:ea typeface="Meiryo UI" panose="020B0604030504040204" pitchFamily="50" charset="-128"/>
              </a:rPr>
              <a:t>　また、</a:t>
            </a:r>
            <a:r>
              <a:rPr lang="ja-JP" altLang="en-US" sz="1400" b="1" u="sng" dirty="0" smtClean="0">
                <a:solidFill>
                  <a:prstClr val="black"/>
                </a:solidFill>
                <a:latin typeface="Meiryo UI" panose="020B0604030504040204" pitchFamily="50" charset="-128"/>
                <a:ea typeface="Meiryo UI" panose="020B0604030504040204" pitchFamily="50" charset="-128"/>
              </a:rPr>
              <a:t>低圧の充電電路に近接する場所</a:t>
            </a:r>
            <a:r>
              <a:rPr lang="ja-JP" altLang="en-US" sz="1400" dirty="0" smtClean="0">
                <a:solidFill>
                  <a:prstClr val="black"/>
                </a:solidFill>
                <a:latin typeface="Meiryo UI" panose="020B0604030504040204" pitchFamily="50" charset="-128"/>
                <a:ea typeface="Meiryo UI" panose="020B0604030504040204" pitchFamily="50" charset="-128"/>
              </a:rPr>
              <a:t>で</a:t>
            </a:r>
            <a:r>
              <a:rPr lang="ja-JP" altLang="en-US" sz="1400" b="1" u="sng" dirty="0" smtClean="0">
                <a:solidFill>
                  <a:prstClr val="black"/>
                </a:solidFill>
                <a:latin typeface="Meiryo UI" panose="020B0604030504040204" pitchFamily="50" charset="-128"/>
                <a:ea typeface="Meiryo UI" panose="020B0604030504040204" pitchFamily="50" charset="-128"/>
              </a:rPr>
              <a:t>電路</a:t>
            </a:r>
            <a:r>
              <a:rPr lang="ja-JP" altLang="en-US" sz="1400" dirty="0" smtClean="0">
                <a:solidFill>
                  <a:prstClr val="black"/>
                </a:solidFill>
                <a:latin typeface="Meiryo UI" panose="020B0604030504040204" pitchFamily="50" charset="-128"/>
                <a:ea typeface="Meiryo UI" panose="020B0604030504040204" pitchFamily="50" charset="-128"/>
              </a:rPr>
              <a:t>又は</a:t>
            </a:r>
            <a:r>
              <a:rPr lang="ja-JP" altLang="en-US" sz="1400" b="1" u="sng" dirty="0" smtClean="0">
                <a:solidFill>
                  <a:prstClr val="black"/>
                </a:solidFill>
                <a:latin typeface="Meiryo UI" panose="020B0604030504040204" pitchFamily="50" charset="-128"/>
                <a:ea typeface="Meiryo UI" panose="020B0604030504040204" pitchFamily="50" charset="-128"/>
              </a:rPr>
              <a:t>それを支持している箇所</a:t>
            </a:r>
            <a:r>
              <a:rPr lang="ja-JP" altLang="en-US" sz="1400" dirty="0" smtClean="0">
                <a:solidFill>
                  <a:prstClr val="black"/>
                </a:solidFill>
                <a:latin typeface="Meiryo UI" panose="020B0604030504040204" pitchFamily="50" charset="-128"/>
                <a:ea typeface="Meiryo UI" panose="020B0604030504040204" pitchFamily="50" charset="-128"/>
              </a:rPr>
              <a:t>の</a:t>
            </a:r>
            <a:r>
              <a:rPr lang="ja-JP" altLang="en-US" sz="1400" b="1" u="sng" dirty="0" smtClean="0">
                <a:solidFill>
                  <a:prstClr val="black"/>
                </a:solidFill>
                <a:latin typeface="Meiryo UI" panose="020B0604030504040204" pitchFamily="50" charset="-128"/>
                <a:ea typeface="Meiryo UI" panose="020B0604030504040204" pitchFamily="50" charset="-128"/>
              </a:rPr>
              <a:t>点検、修理、塗装等</a:t>
            </a:r>
            <a:r>
              <a:rPr lang="ja-JP" altLang="en-US" sz="1400" dirty="0" smtClean="0">
                <a:solidFill>
                  <a:prstClr val="black"/>
                </a:solidFill>
                <a:latin typeface="Meiryo UI" panose="020B0604030504040204" pitchFamily="50" charset="-128"/>
                <a:ea typeface="Meiryo UI" panose="020B0604030504040204" pitchFamily="50" charset="-128"/>
              </a:rPr>
              <a:t>の電気工事の</a:t>
            </a:r>
            <a:r>
              <a:rPr lang="ja-JP" altLang="en-US" sz="1400" b="1" u="sng" dirty="0" smtClean="0">
                <a:solidFill>
                  <a:prstClr val="black"/>
                </a:solidFill>
                <a:latin typeface="Meiryo UI" panose="020B0604030504040204" pitchFamily="50" charset="-128"/>
                <a:ea typeface="Meiryo UI" panose="020B0604030504040204" pitchFamily="50" charset="-128"/>
              </a:rPr>
              <a:t>作業を行う場合</a:t>
            </a:r>
            <a:r>
              <a:rPr lang="ja-JP" altLang="en-US" sz="1400" dirty="0" smtClean="0">
                <a:solidFill>
                  <a:prstClr val="black"/>
                </a:solidFill>
                <a:latin typeface="Meiryo UI" panose="020B0604030504040204" pitchFamily="50" charset="-128"/>
                <a:ea typeface="Meiryo UI" panose="020B0604030504040204" pitchFamily="50" charset="-128"/>
              </a:rPr>
              <a:t>、その電路に</a:t>
            </a:r>
            <a:r>
              <a:rPr lang="ja-JP" altLang="en-US" sz="1400" b="1" u="sng" dirty="0" smtClean="0">
                <a:solidFill>
                  <a:prstClr val="black"/>
                </a:solidFill>
                <a:latin typeface="Meiryo UI" panose="020B0604030504040204" pitchFamily="50" charset="-128"/>
                <a:ea typeface="Meiryo UI" panose="020B0604030504040204" pitchFamily="50" charset="-128"/>
              </a:rPr>
              <a:t>絶縁用防具を装着する等の措置が必要</a:t>
            </a:r>
            <a:r>
              <a:rPr lang="ja-JP" altLang="en-US" sz="1400" dirty="0" smtClean="0">
                <a:solidFill>
                  <a:prstClr val="black"/>
                </a:solidFill>
                <a:latin typeface="Meiryo UI" panose="020B0604030504040204" pitchFamily="50" charset="-128"/>
                <a:ea typeface="Meiryo UI" panose="020B0604030504040204" pitchFamily="50" charset="-128"/>
              </a:rPr>
              <a:t>である。</a:t>
            </a:r>
            <a:r>
              <a:rPr lang="ja-JP" altLang="en-US" sz="1400" b="1" u="sng" dirty="0" smtClean="0">
                <a:solidFill>
                  <a:prstClr val="black"/>
                </a:solidFill>
                <a:latin typeface="Meiryo UI" panose="020B0604030504040204" pitchFamily="50" charset="-128"/>
                <a:ea typeface="Meiryo UI" panose="020B0604030504040204" pitchFamily="50" charset="-128"/>
              </a:rPr>
              <a:t>（安衛則第</a:t>
            </a:r>
            <a:r>
              <a:rPr lang="en-US" altLang="ja-JP" sz="1400" b="1" u="sng" dirty="0" smtClean="0">
                <a:solidFill>
                  <a:prstClr val="black"/>
                </a:solidFill>
                <a:latin typeface="Meiryo UI" panose="020B0604030504040204" pitchFamily="50" charset="-128"/>
                <a:ea typeface="Meiryo UI" panose="020B0604030504040204" pitchFamily="50" charset="-128"/>
              </a:rPr>
              <a:t>347</a:t>
            </a:r>
            <a:r>
              <a:rPr lang="ja-JP" altLang="en-US" sz="1400" b="1" u="sng" dirty="0" smtClean="0">
                <a:solidFill>
                  <a:prstClr val="black"/>
                </a:solidFill>
                <a:latin typeface="Meiryo UI" panose="020B0604030504040204" pitchFamily="50" charset="-128"/>
                <a:ea typeface="Meiryo UI" panose="020B0604030504040204" pitchFamily="50" charset="-128"/>
              </a:rPr>
              <a:t>条）</a:t>
            </a:r>
          </a:p>
          <a:p>
            <a:pPr marL="0" indent="0">
              <a:lnSpc>
                <a:spcPct val="100000"/>
              </a:lnSpc>
              <a:spcBef>
                <a:spcPts val="0"/>
              </a:spcBef>
              <a:buNone/>
            </a:pP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6" name="コンテンツ プレースホルダー 4"/>
          <p:cNvSpPr txBox="1">
            <a:spLocks/>
          </p:cNvSpPr>
          <p:nvPr/>
        </p:nvSpPr>
        <p:spPr>
          <a:xfrm>
            <a:off x="628649" y="4090420"/>
            <a:ext cx="8274431" cy="1209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268288">
              <a:lnSpc>
                <a:spcPct val="100000"/>
              </a:lnSpc>
              <a:spcBef>
                <a:spcPts val="0"/>
              </a:spcBef>
              <a:buNone/>
            </a:pPr>
            <a:r>
              <a:rPr lang="en-US" altLang="ja-JP" sz="1200" b="1"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1200" b="1" dirty="0">
                <a:solidFill>
                  <a:schemeClr val="accent1">
                    <a:lumMod val="75000"/>
                  </a:schemeClr>
                </a:solidFill>
                <a:latin typeface="Meiryo UI" panose="020B0604030504040204" pitchFamily="50" charset="-128"/>
                <a:ea typeface="Meiryo UI" panose="020B0604030504040204" pitchFamily="50" charset="-128"/>
              </a:rPr>
              <a:t>１絶縁用保護具：作業者が身に付けることによって、感電災害を防止するもので、電気安全帽、電気用ゴム手袋、絶縁用ゴム長靴、電気用ゴム袖などである。</a:t>
            </a:r>
          </a:p>
          <a:p>
            <a:pPr marL="268288" indent="-268288">
              <a:lnSpc>
                <a:spcPct val="100000"/>
              </a:lnSpc>
              <a:spcBef>
                <a:spcPts val="0"/>
              </a:spcBef>
              <a:buNone/>
            </a:pPr>
            <a:r>
              <a:rPr lang="en-US" altLang="ja-JP" sz="1200" b="1" dirty="0">
                <a:solidFill>
                  <a:schemeClr val="accent1">
                    <a:lumMod val="75000"/>
                  </a:schemeClr>
                </a:solidFill>
                <a:latin typeface="Meiryo UI" panose="020B0604030504040204" pitchFamily="50" charset="-128"/>
                <a:ea typeface="Meiryo UI" panose="020B0604030504040204" pitchFamily="50" charset="-128"/>
              </a:rPr>
              <a:t>※</a:t>
            </a:r>
            <a:r>
              <a:rPr lang="ja-JP" altLang="en-US" sz="1200" b="1" dirty="0">
                <a:solidFill>
                  <a:schemeClr val="accent1">
                    <a:lumMod val="75000"/>
                  </a:schemeClr>
                </a:solidFill>
                <a:latin typeface="Meiryo UI" panose="020B0604030504040204" pitchFamily="50" charset="-128"/>
                <a:ea typeface="Meiryo UI" panose="020B0604030504040204" pitchFamily="50" charset="-128"/>
              </a:rPr>
              <a:t>２絶縁用防具：充電電路の取扱いや電気工事の作業を行う時に、充電部を覆う感電防止のための防具で、絶縁シート、絶縁カバー、ゴム絶縁管などがある。</a:t>
            </a:r>
          </a:p>
          <a:p>
            <a:pPr marL="268288" indent="-268288">
              <a:lnSpc>
                <a:spcPct val="100000"/>
              </a:lnSpc>
              <a:spcBef>
                <a:spcPts val="0"/>
              </a:spcBef>
              <a:buNone/>
            </a:pPr>
            <a:r>
              <a:rPr lang="en-US" altLang="ja-JP" sz="1200" b="1" dirty="0">
                <a:solidFill>
                  <a:schemeClr val="accent1">
                    <a:lumMod val="75000"/>
                  </a:schemeClr>
                </a:solidFill>
                <a:latin typeface="Meiryo UI" panose="020B0604030504040204" pitchFamily="50" charset="-128"/>
                <a:ea typeface="Meiryo UI" panose="020B0604030504040204" pitchFamily="50" charset="-128"/>
              </a:rPr>
              <a:t>※</a:t>
            </a:r>
            <a:r>
              <a:rPr lang="ja-JP" altLang="en-US" sz="1200" b="1" dirty="0">
                <a:solidFill>
                  <a:schemeClr val="accent1">
                    <a:lumMod val="75000"/>
                  </a:schemeClr>
                </a:solidFill>
                <a:latin typeface="Meiryo UI" panose="020B0604030504040204" pitchFamily="50" charset="-128"/>
                <a:ea typeface="Meiryo UI" panose="020B0604030504040204" pitchFamily="50" charset="-128"/>
              </a:rPr>
              <a:t>３絶縁用防護具：建設工事など高圧の充電部に近接して作業をする場合、建設用金属体が接触して作業員が感電するのを防ぐため、高圧充電部に装着する建設用防護管、建設用防護シートがある。</a:t>
            </a:r>
          </a:p>
          <a:p>
            <a:pPr marL="0" indent="0">
              <a:lnSpc>
                <a:spcPct val="100000"/>
              </a:lnSpc>
              <a:spcBef>
                <a:spcPts val="0"/>
              </a:spcBef>
              <a:buNone/>
            </a:pPr>
            <a:endParaRPr lang="ja-JP" altLang="en-US" sz="14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07369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送・配電線からの安全離隔距離</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テキスト１７６ページ</a:t>
            </a:r>
            <a:r>
              <a:rPr lang="en-US" altLang="ja-JP" sz="1200" dirty="0" smtClean="0">
                <a:solidFill>
                  <a:prstClr val="black"/>
                </a:solidFill>
              </a:rPr>
              <a:t>/</a:t>
            </a:r>
            <a:r>
              <a:rPr lang="ja-JP" altLang="en-US" sz="1200" dirty="0" smtClean="0">
                <a:solidFill>
                  <a:prstClr val="black"/>
                </a:solidFill>
              </a:rPr>
              <a:t>補助テキスト７５ページ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83</a:t>
            </a:fld>
            <a:endParaRPr lang="ja-JP" altLang="en-US" dirty="0">
              <a:solidFill>
                <a:prstClr val="black">
                  <a:tint val="75000"/>
                </a:prstClr>
              </a:solidFill>
            </a:endParaRPr>
          </a:p>
        </p:txBody>
      </p:sp>
      <p:sp>
        <p:nvSpPr>
          <p:cNvPr id="2" name="正方形/長方形 1"/>
          <p:cNvSpPr/>
          <p:nvPr/>
        </p:nvSpPr>
        <p:spPr>
          <a:xfrm>
            <a:off x="3329512" y="1136285"/>
            <a:ext cx="2484976" cy="307777"/>
          </a:xfrm>
          <a:prstGeom prst="rect">
            <a:avLst/>
          </a:prstGeom>
        </p:spPr>
        <p:txBody>
          <a:bodyPr wrap="none">
            <a:spAutoFit/>
          </a:bodyPr>
          <a:lstStyle/>
          <a:p>
            <a:r>
              <a:rPr lang="ja-JP" altLang="ja-JP" sz="1400" dirty="0">
                <a:latin typeface="Meiryo UI" panose="020B0604030504040204" pitchFamily="50" charset="-128"/>
                <a:ea typeface="Meiryo UI" panose="020B0604030504040204" pitchFamily="50" charset="-128"/>
                <a:cs typeface="Times New Roman" panose="02020603050405020304" pitchFamily="18" charset="0"/>
              </a:rPr>
              <a:t>送・配電線からの安全離隔距離</a:t>
            </a:r>
            <a:endParaRPr lang="ja-JP" altLang="en-US" sz="14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443825118"/>
              </p:ext>
            </p:extLst>
          </p:nvPr>
        </p:nvGraphicFramePr>
        <p:xfrm>
          <a:off x="1515110" y="1526767"/>
          <a:ext cx="6113780" cy="2594610"/>
        </p:xfrm>
        <a:graphic>
          <a:graphicData uri="http://schemas.openxmlformats.org/drawingml/2006/table">
            <a:tbl>
              <a:tblPr firstRow="1" firstCol="1" bandRow="1">
                <a:tableStyleId>{5940675A-B579-460E-94D1-54222C63F5DA}</a:tableStyleId>
              </a:tblPr>
              <a:tblGrid>
                <a:gridCol w="1528445">
                  <a:extLst>
                    <a:ext uri="{9D8B030D-6E8A-4147-A177-3AD203B41FA5}">
                      <a16:colId xmlns:a16="http://schemas.microsoft.com/office/drawing/2014/main" val="20000"/>
                    </a:ext>
                  </a:extLst>
                </a:gridCol>
                <a:gridCol w="1528445">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288290">
                <a:tc rowSpan="2">
                  <a:txBody>
                    <a:bodyPr/>
                    <a:lstStyle/>
                    <a:p>
                      <a:pPr algn="ctr">
                        <a:lnSpc>
                          <a:spcPts val="1600"/>
                        </a:lnSpc>
                        <a:spcAft>
                          <a:spcPts val="0"/>
                        </a:spcAft>
                      </a:pPr>
                      <a:r>
                        <a:rPr lang="ja-JP" sz="1200" kern="100" dirty="0">
                          <a:effectLst/>
                        </a:rPr>
                        <a:t>電路</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2">
                  <a:txBody>
                    <a:bodyPr/>
                    <a:lstStyle/>
                    <a:p>
                      <a:pPr algn="ctr">
                        <a:lnSpc>
                          <a:spcPts val="1600"/>
                        </a:lnSpc>
                        <a:spcAft>
                          <a:spcPts val="0"/>
                        </a:spcAft>
                      </a:pPr>
                      <a:r>
                        <a:rPr lang="ja-JP" sz="1200" kern="100" dirty="0">
                          <a:effectLst/>
                        </a:rPr>
                        <a:t>送電圧力（Ⅴ）</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gridSpan="2">
                  <a:txBody>
                    <a:bodyPr/>
                    <a:lstStyle/>
                    <a:p>
                      <a:pPr algn="ctr">
                        <a:lnSpc>
                          <a:spcPts val="1600"/>
                        </a:lnSpc>
                        <a:spcAft>
                          <a:spcPts val="0"/>
                        </a:spcAft>
                      </a:pPr>
                      <a:r>
                        <a:rPr lang="ja-JP" sz="1200" kern="100">
                          <a:effectLst/>
                        </a:rPr>
                        <a:t>最小離隔距離（ｍ）</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288290">
                <a:tc vMerge="1">
                  <a:txBody>
                    <a:bodyPr/>
                    <a:lstStyle/>
                    <a:p>
                      <a:endParaRPr kumimoji="1" lang="ja-JP" altLang="en-US"/>
                    </a:p>
                  </a:txBody>
                  <a:tcPr/>
                </a:tc>
                <a:tc vMerge="1">
                  <a:txBody>
                    <a:bodyPr/>
                    <a:lstStyle/>
                    <a:p>
                      <a:endParaRPr kumimoji="1" lang="ja-JP" altLang="en-US"/>
                    </a:p>
                  </a:txBody>
                  <a:tcPr/>
                </a:tc>
                <a:tc>
                  <a:txBody>
                    <a:bodyPr/>
                    <a:lstStyle/>
                    <a:p>
                      <a:pPr algn="ctr">
                        <a:lnSpc>
                          <a:spcPts val="1600"/>
                        </a:lnSpc>
                        <a:spcAft>
                          <a:spcPts val="0"/>
                        </a:spcAft>
                      </a:pPr>
                      <a:r>
                        <a:rPr lang="ja-JP" sz="1200" kern="100" dirty="0">
                          <a:effectLst/>
                        </a:rPr>
                        <a:t>労働省通達※</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200" kern="100">
                          <a:effectLst/>
                        </a:rPr>
                        <a:t>電力会社の目標値</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8290">
                <a:tc rowSpan="2">
                  <a:txBody>
                    <a:bodyPr/>
                    <a:lstStyle/>
                    <a:p>
                      <a:pPr algn="ctr">
                        <a:lnSpc>
                          <a:spcPts val="1600"/>
                        </a:lnSpc>
                        <a:spcAft>
                          <a:spcPts val="0"/>
                        </a:spcAft>
                      </a:pPr>
                      <a:r>
                        <a:rPr lang="ja-JP" sz="1200" kern="100">
                          <a:effectLst/>
                        </a:rPr>
                        <a:t>配電線</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100</a:t>
                      </a:r>
                      <a:r>
                        <a:rPr lang="ja-JP" sz="1200" kern="100">
                          <a:effectLst/>
                        </a:rPr>
                        <a:t>・</a:t>
                      </a:r>
                      <a:r>
                        <a:rPr lang="en-US" sz="1200" kern="100">
                          <a:effectLst/>
                        </a:rPr>
                        <a:t>200</a:t>
                      </a:r>
                      <a:r>
                        <a:rPr lang="ja-JP" sz="1200" kern="100">
                          <a:effectLst/>
                        </a:rPr>
                        <a:t>以下</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6,600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1.2</a:t>
                      </a:r>
                      <a:r>
                        <a:rPr lang="ja-JP" sz="1200" kern="100">
                          <a:effectLst/>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2.0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8290">
                <a:tc rowSpan="5">
                  <a:txBody>
                    <a:bodyPr/>
                    <a:lstStyle/>
                    <a:p>
                      <a:pPr algn="ctr">
                        <a:lnSpc>
                          <a:spcPts val="1600"/>
                        </a:lnSpc>
                        <a:spcAft>
                          <a:spcPts val="0"/>
                        </a:spcAft>
                      </a:pPr>
                      <a:r>
                        <a:rPr lang="ja-JP" sz="1200" kern="100">
                          <a:effectLst/>
                        </a:rPr>
                        <a:t>送電線</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22,000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2.0</a:t>
                      </a:r>
                      <a:r>
                        <a:rPr lang="ja-JP" sz="1200" kern="100">
                          <a:effectLst/>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3.0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66,000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2.2</a:t>
                      </a:r>
                      <a:r>
                        <a:rPr lang="ja-JP" sz="1200" kern="100">
                          <a:effectLst/>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4.0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154,000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4.0</a:t>
                      </a:r>
                      <a:r>
                        <a:rPr lang="ja-JP" sz="1200" kern="100">
                          <a:effectLst/>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5.0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275,000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6.4</a:t>
                      </a:r>
                      <a:r>
                        <a:rPr lang="ja-JP" sz="1200" kern="100">
                          <a:effectLst/>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7.0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88290">
                <a:tc vMerge="1">
                  <a:txBody>
                    <a:bodyPr/>
                    <a:lstStyle/>
                    <a:p>
                      <a:endParaRPr kumimoji="1" lang="ja-JP" altLang="en-US"/>
                    </a:p>
                  </a:txBody>
                  <a:tcPr/>
                </a:tc>
                <a:tc>
                  <a:txBody>
                    <a:bodyPr/>
                    <a:lstStyle/>
                    <a:p>
                      <a:pPr algn="r">
                        <a:lnSpc>
                          <a:spcPts val="1600"/>
                        </a:lnSpc>
                        <a:spcAft>
                          <a:spcPts val="0"/>
                        </a:spcAft>
                      </a:pPr>
                      <a:r>
                        <a:rPr lang="en-US" sz="1200" kern="100">
                          <a:effectLst/>
                        </a:rPr>
                        <a:t>500,000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a:effectLst/>
                        </a:rPr>
                        <a:t>10.8</a:t>
                      </a:r>
                      <a:r>
                        <a:rPr lang="ja-JP" sz="1200" kern="100">
                          <a:effectLst/>
                        </a:rPr>
                        <a:t>以上</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r">
                        <a:lnSpc>
                          <a:spcPts val="1600"/>
                        </a:lnSpc>
                        <a:spcAft>
                          <a:spcPts val="0"/>
                        </a:spcAft>
                      </a:pPr>
                      <a:r>
                        <a:rPr lang="en-US" sz="1200" kern="100" dirty="0">
                          <a:effectLst/>
                        </a:rPr>
                        <a:t>11.0</a:t>
                      </a:r>
                      <a:r>
                        <a:rPr lang="ja-JP" sz="1200" kern="100" dirty="0">
                          <a:effectLst/>
                        </a:rPr>
                        <a:t>以上</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06910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a:bodyPr>
          <a:lstStyle/>
          <a:p>
            <a:r>
              <a:rPr kumimoji="1" lang="ja-JP" altLang="en-US" sz="3200" dirty="0" smtClean="0">
                <a:latin typeface="+mn-ea"/>
                <a:ea typeface="+mn-ea"/>
              </a:rPr>
              <a:t>第</a:t>
            </a:r>
            <a:r>
              <a:rPr lang="en-US" altLang="ja-JP" sz="3200" dirty="0">
                <a:latin typeface="+mn-ea"/>
                <a:ea typeface="+mn-ea"/>
              </a:rPr>
              <a:t>5</a:t>
            </a:r>
            <a:r>
              <a:rPr kumimoji="1" lang="ja-JP" altLang="en-US" sz="3200" dirty="0" smtClean="0">
                <a:latin typeface="+mn-ea"/>
                <a:ea typeface="+mn-ea"/>
              </a:rPr>
              <a:t>章　関係法令</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164908180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32814" y="6400413"/>
            <a:ext cx="4337848"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テキスト１８９、１９０ページ</a:t>
            </a:r>
            <a:r>
              <a:rPr lang="en-US" altLang="ja-JP" sz="1200" dirty="0" smtClean="0">
                <a:solidFill>
                  <a:prstClr val="black"/>
                </a:solidFill>
              </a:rPr>
              <a:t>/</a:t>
            </a:r>
            <a:r>
              <a:rPr lang="ja-JP" altLang="en-US" sz="1200" dirty="0" smtClean="0">
                <a:solidFill>
                  <a:prstClr val="black"/>
                </a:solidFill>
              </a:rPr>
              <a:t>補助テキスト７６ページ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85</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26241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ja-JP" altLang="en-US" sz="1200" b="1" u="sng" dirty="0" smtClean="0">
                <a:solidFill>
                  <a:prstClr val="black"/>
                </a:solidFill>
                <a:latin typeface="Meiryo UI" panose="020B0604030504040204" pitchFamily="50" charset="-128"/>
                <a:ea typeface="Meiryo UI" panose="020B0604030504040204" pitchFamily="50" charset="-128"/>
              </a:rPr>
              <a:t>労働者</a:t>
            </a:r>
            <a:r>
              <a:rPr lang="ja-JP" altLang="en-US" sz="1200" b="1" u="sng" dirty="0">
                <a:solidFill>
                  <a:prstClr val="black"/>
                </a:solidFill>
                <a:latin typeface="Meiryo UI" panose="020B0604030504040204" pitchFamily="50" charset="-128"/>
                <a:ea typeface="Meiryo UI" panose="020B0604030504040204" pitchFamily="50" charset="-128"/>
              </a:rPr>
              <a:t>の守るべき事項（安衛則第</a:t>
            </a:r>
            <a:r>
              <a:rPr lang="en-US" altLang="ja-JP" sz="1200" b="1" u="sng" dirty="0">
                <a:solidFill>
                  <a:prstClr val="black"/>
                </a:solidFill>
                <a:latin typeface="Meiryo UI" panose="020B0604030504040204" pitchFamily="50" charset="-128"/>
                <a:ea typeface="Meiryo UI" panose="020B0604030504040204" pitchFamily="50" charset="-128"/>
              </a:rPr>
              <a:t>29</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en-US" altLang="ja-JP" sz="12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労働者</a:t>
            </a:r>
            <a:r>
              <a:rPr lang="ja-JP" altLang="en-US" sz="1200" dirty="0">
                <a:solidFill>
                  <a:prstClr val="black"/>
                </a:solidFill>
                <a:latin typeface="Meiryo UI" panose="020B0604030504040204" pitchFamily="50" charset="-128"/>
                <a:ea typeface="Meiryo UI" panose="020B0604030504040204" pitchFamily="50" charset="-128"/>
              </a:rPr>
              <a:t>は、安全装置等について、次の事項を守ること。</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安全装置等を取りはずし、又はその機能を失わせないこと。</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臨時に安全装置等を取りはずし、又はその機能を失わせる必要があるときは、あらかじめ、事業者の許可を受けること。</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③</a:t>
            </a:r>
            <a:r>
              <a:rPr lang="ja-JP" altLang="en-US" sz="1200" dirty="0">
                <a:solidFill>
                  <a:prstClr val="black"/>
                </a:solidFill>
                <a:latin typeface="Meiryo UI" panose="020B0604030504040204" pitchFamily="50" charset="-128"/>
                <a:ea typeface="Meiryo UI" panose="020B0604030504040204" pitchFamily="50" charset="-128"/>
              </a:rPr>
              <a:t>　許可を受けて安全装置等を取りはずし、又はその機能を失わせたときは、その必要がなくなった後、直ちにこれを現状</a:t>
            </a:r>
            <a:r>
              <a:rPr lang="ja-JP" altLang="en-US" sz="1200" dirty="0" smtClean="0">
                <a:solidFill>
                  <a:prstClr val="black"/>
                </a:solidFill>
                <a:latin typeface="Meiryo UI" panose="020B0604030504040204" pitchFamily="50" charset="-128"/>
                <a:ea typeface="Meiryo UI" panose="020B0604030504040204" pitchFamily="50" charset="-128"/>
              </a:rPr>
              <a:t>に</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復して</a:t>
            </a:r>
            <a:r>
              <a:rPr lang="ja-JP" altLang="en-US" sz="1200" dirty="0">
                <a:solidFill>
                  <a:prstClr val="black"/>
                </a:solidFill>
                <a:latin typeface="Meiryo UI" panose="020B0604030504040204" pitchFamily="50" charset="-128"/>
                <a:ea typeface="Meiryo UI" panose="020B0604030504040204" pitchFamily="50" charset="-128"/>
              </a:rPr>
              <a:t>おくこと。</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④</a:t>
            </a:r>
            <a:r>
              <a:rPr lang="ja-JP" altLang="en-US" sz="1200" dirty="0">
                <a:solidFill>
                  <a:prstClr val="black"/>
                </a:solidFill>
                <a:latin typeface="Meiryo UI" panose="020B0604030504040204" pitchFamily="50" charset="-128"/>
                <a:ea typeface="Meiryo UI" panose="020B0604030504040204" pitchFamily="50" charset="-128"/>
              </a:rPr>
              <a:t>　安全装置等が取りはずされ、又はその機能を失ったことが発見したときは、すみやかに、その旨を事業者に申し出ること</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en-US" altLang="ja-JP" sz="1200" dirty="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Font typeface="Wingdings" panose="05000000000000000000" pitchFamily="2" charset="2"/>
              <a:buChar char="ü"/>
            </a:pPr>
            <a:r>
              <a:rPr lang="ja-JP" altLang="en-US" sz="1200" b="1" u="sng" dirty="0">
                <a:solidFill>
                  <a:prstClr val="black"/>
                </a:solidFill>
                <a:latin typeface="Meiryo UI" panose="020B0604030504040204" pitchFamily="50" charset="-128"/>
                <a:ea typeface="Meiryo UI" panose="020B0604030504040204" pitchFamily="50" charset="-128"/>
              </a:rPr>
              <a:t>特別教育を必要とする業務（安衛則第</a:t>
            </a:r>
            <a:r>
              <a:rPr lang="en-US" altLang="ja-JP" sz="1200" b="1" u="sng" dirty="0">
                <a:solidFill>
                  <a:prstClr val="black"/>
                </a:solidFill>
                <a:latin typeface="Meiryo UI" panose="020B0604030504040204" pitchFamily="50" charset="-128"/>
                <a:ea typeface="Meiryo UI" panose="020B0604030504040204" pitchFamily="50" charset="-128"/>
              </a:rPr>
              <a:t>36</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事</a:t>
            </a:r>
            <a:r>
              <a:rPr lang="ja-JP" altLang="en-US" sz="1200" dirty="0">
                <a:solidFill>
                  <a:prstClr val="black"/>
                </a:solidFill>
                <a:latin typeface="Meiryo UI" panose="020B0604030504040204" pitchFamily="50" charset="-128"/>
                <a:ea typeface="Meiryo UI" panose="020B0604030504040204" pitchFamily="50" charset="-128"/>
              </a:rPr>
              <a:t>業者が労働者を次の業務につかせるときには、特別教育を行わなければならない。</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⑩の５</a:t>
            </a:r>
            <a:r>
              <a:rPr lang="ja-JP" altLang="en-US" sz="1200" dirty="0">
                <a:solidFill>
                  <a:prstClr val="black"/>
                </a:solidFill>
                <a:latin typeface="Meiryo UI" panose="020B0604030504040204" pitchFamily="50" charset="-128"/>
                <a:ea typeface="Meiryo UI" panose="020B0604030504040204" pitchFamily="50" charset="-128"/>
              </a:rPr>
              <a:t>　作業床の高さが</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メートル未満の高所作業車の運転</a:t>
            </a:r>
          </a:p>
          <a:p>
            <a:pPr marL="717550" indent="-71755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㊶　　　</a:t>
            </a:r>
            <a:r>
              <a:rPr lang="ja-JP" altLang="en-US" sz="1200" dirty="0">
                <a:solidFill>
                  <a:prstClr val="black"/>
                </a:solidFill>
                <a:latin typeface="Meiryo UI" panose="020B0604030504040204" pitchFamily="50" charset="-128"/>
                <a:ea typeface="Meiryo UI" panose="020B0604030504040204" pitchFamily="50" charset="-128"/>
              </a:rPr>
              <a:t>　高さが</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メートル以上の箇所であって作業床を設けるのが困難なところにおいて、墜落制止用器具のうちフルハーネス型</a:t>
            </a:r>
            <a:r>
              <a:rPr lang="ja-JP" altLang="en-US" sz="1200" dirty="0" smtClean="0">
                <a:solidFill>
                  <a:prstClr val="black"/>
                </a:solidFill>
                <a:latin typeface="Meiryo UI" panose="020B0604030504040204" pitchFamily="50" charset="-128"/>
                <a:ea typeface="Meiryo UI" panose="020B0604030504040204" pitchFamily="50" charset="-128"/>
              </a:rPr>
              <a:t>のもの</a:t>
            </a:r>
            <a:r>
              <a:rPr lang="ja-JP" altLang="en-US" sz="1200" dirty="0">
                <a:solidFill>
                  <a:prstClr val="black"/>
                </a:solidFill>
                <a:latin typeface="Meiryo UI" panose="020B0604030504040204" pitchFamily="50" charset="-128"/>
                <a:ea typeface="Meiryo UI" panose="020B0604030504040204" pitchFamily="50" charset="-128"/>
              </a:rPr>
              <a:t>を用いて行う作業に係る業務</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1043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関係法令（２）</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42616" y="6400413"/>
            <a:ext cx="4628046"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テキスト１９１、１９２ページ</a:t>
            </a:r>
            <a:r>
              <a:rPr lang="en-US" altLang="ja-JP" sz="1200" dirty="0" smtClean="0">
                <a:solidFill>
                  <a:prstClr val="black"/>
                </a:solidFill>
              </a:rPr>
              <a:t>/</a:t>
            </a:r>
            <a:r>
              <a:rPr lang="ja-JP" altLang="en-US" sz="1200" dirty="0" smtClean="0">
                <a:solidFill>
                  <a:prstClr val="black"/>
                </a:solidFill>
              </a:rPr>
              <a:t>補助テキスト７６～７７ページ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86</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8"/>
            <a:ext cx="7886701" cy="238872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ja-JP" altLang="en-US" sz="1200" b="1" u="sng" dirty="0" smtClean="0">
                <a:solidFill>
                  <a:prstClr val="black"/>
                </a:solidFill>
                <a:latin typeface="Meiryo UI" panose="020B0604030504040204" pitchFamily="50" charset="-128"/>
                <a:ea typeface="Meiryo UI" panose="020B0604030504040204" pitchFamily="50" charset="-128"/>
              </a:rPr>
              <a:t>就業</a:t>
            </a:r>
            <a:r>
              <a:rPr lang="ja-JP" altLang="en-US" sz="1200" b="1" u="sng" dirty="0">
                <a:solidFill>
                  <a:prstClr val="black"/>
                </a:solidFill>
                <a:latin typeface="Meiryo UI" panose="020B0604030504040204" pitchFamily="50" charset="-128"/>
                <a:ea typeface="Meiryo UI" panose="020B0604030504040204" pitchFamily="50" charset="-128"/>
              </a:rPr>
              <a:t>制限についての</a:t>
            </a:r>
            <a:r>
              <a:rPr lang="ja-JP" altLang="en-US" sz="1200" b="1" u="sng">
                <a:solidFill>
                  <a:prstClr val="black"/>
                </a:solidFill>
                <a:latin typeface="Meiryo UI" panose="020B0604030504040204" pitchFamily="50" charset="-128"/>
                <a:ea typeface="Meiryo UI" panose="020B0604030504040204" pitchFamily="50" charset="-128"/>
              </a:rPr>
              <a:t>資格</a:t>
            </a:r>
            <a:r>
              <a:rPr lang="ja-JP" altLang="en-US" sz="1200" b="1" u="sng" smtClean="0">
                <a:solidFill>
                  <a:prstClr val="black"/>
                </a:solidFill>
                <a:latin typeface="Meiryo UI" panose="020B0604030504040204" pitchFamily="50" charset="-128"/>
                <a:ea typeface="Meiryo UI" panose="020B0604030504040204" pitchFamily="50" charset="-128"/>
              </a:rPr>
              <a:t>（安衛則</a:t>
            </a:r>
            <a:r>
              <a:rPr lang="ja-JP" altLang="en-US" sz="1200" b="1" u="sng" dirty="0">
                <a:solidFill>
                  <a:prstClr val="black"/>
                </a:solidFill>
                <a:latin typeface="Meiryo UI" panose="020B0604030504040204" pitchFamily="50" charset="-128"/>
                <a:ea typeface="Meiryo UI" panose="020B0604030504040204" pitchFamily="50" charset="-128"/>
              </a:rPr>
              <a:t>第</a:t>
            </a:r>
            <a:r>
              <a:rPr lang="en-US" altLang="ja-JP" sz="1200" b="1" u="sng" dirty="0">
                <a:solidFill>
                  <a:prstClr val="black"/>
                </a:solidFill>
                <a:latin typeface="Meiryo UI" panose="020B0604030504040204" pitchFamily="50" charset="-128"/>
                <a:ea typeface="Meiryo UI" panose="020B0604030504040204" pitchFamily="50" charset="-128"/>
              </a:rPr>
              <a:t>41</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作業</a:t>
            </a:r>
            <a:r>
              <a:rPr lang="ja-JP" altLang="en-US" sz="1200" dirty="0">
                <a:solidFill>
                  <a:prstClr val="black"/>
                </a:solidFill>
                <a:latin typeface="Meiryo UI" panose="020B0604030504040204" pitchFamily="50" charset="-128"/>
                <a:ea typeface="Meiryo UI" panose="020B0604030504040204" pitchFamily="50" charset="-128"/>
              </a:rPr>
              <a:t>床の高さが</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メートル以上の高所作業車の運転（道路上を走行させる運転を除く。）の業務につくことができる者</a:t>
            </a:r>
            <a:r>
              <a:rPr lang="ja-JP" altLang="en-US" sz="1200" dirty="0" smtClean="0">
                <a:solidFill>
                  <a:prstClr val="black"/>
                </a:solidFill>
                <a:latin typeface="Meiryo UI" panose="020B0604030504040204" pitchFamily="50" charset="-128"/>
                <a:ea typeface="Meiryo UI" panose="020B0604030504040204" pitchFamily="50" charset="-128"/>
              </a:rPr>
              <a:t>は</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以下</a:t>
            </a:r>
            <a:r>
              <a:rPr lang="ja-JP" altLang="en-US" sz="1200" dirty="0">
                <a:solidFill>
                  <a:prstClr val="black"/>
                </a:solidFill>
                <a:latin typeface="Meiryo UI" panose="020B0604030504040204" pitchFamily="50" charset="-128"/>
                <a:ea typeface="Meiryo UI" panose="020B0604030504040204" pitchFamily="50" charset="-128"/>
              </a:rPr>
              <a:t>に掲げる者である。</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高所作業車運転技能講習を修了した者</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その他厚生労働大臣が定める者</a:t>
            </a:r>
          </a:p>
          <a:p>
            <a:pPr marL="0" indent="0">
              <a:lnSpc>
                <a:spcPct val="100000"/>
              </a:lnSpc>
              <a:spcBef>
                <a:spcPts val="0"/>
              </a:spcBef>
              <a:buNone/>
            </a:pPr>
            <a:endParaRPr lang="en-US" altLang="ja-JP" sz="1200" dirty="0" smtClean="0">
              <a:solidFill>
                <a:prstClr val="black"/>
              </a:solidFill>
              <a:latin typeface="Meiryo UI" panose="020B0604030504040204" pitchFamily="50" charset="-128"/>
              <a:ea typeface="Meiryo UI" panose="020B0604030504040204" pitchFamily="50" charset="-128"/>
            </a:endParaRPr>
          </a:p>
          <a:p>
            <a:pPr>
              <a:lnSpc>
                <a:spcPct val="100000"/>
              </a:lnSpc>
              <a:spcBef>
                <a:spcPts val="0"/>
              </a:spcBef>
              <a:buFont typeface="Wingdings" panose="05000000000000000000" pitchFamily="2" charset="2"/>
              <a:buChar char="ü"/>
            </a:pPr>
            <a:r>
              <a:rPr lang="ja-JP" altLang="en-US" sz="1200" b="1" u="sng" dirty="0">
                <a:solidFill>
                  <a:prstClr val="black"/>
                </a:solidFill>
                <a:latin typeface="Meiryo UI" panose="020B0604030504040204" pitchFamily="50" charset="-128"/>
                <a:ea typeface="Meiryo UI" panose="020B0604030504040204" pitchFamily="50" charset="-128"/>
              </a:rPr>
              <a:t>技能講習修了証の再交付等（安衛則第</a:t>
            </a:r>
            <a:r>
              <a:rPr lang="en-US" altLang="ja-JP" sz="1200" b="1" u="sng" dirty="0">
                <a:solidFill>
                  <a:prstClr val="black"/>
                </a:solidFill>
                <a:latin typeface="Meiryo UI" panose="020B0604030504040204" pitchFamily="50" charset="-128"/>
                <a:ea typeface="Meiryo UI" panose="020B0604030504040204" pitchFamily="50" charset="-128"/>
              </a:rPr>
              <a:t>82</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en-US" altLang="ja-JP" sz="12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①</a:t>
            </a:r>
            <a:r>
              <a:rPr lang="ja-JP" altLang="en-US" sz="1200" dirty="0">
                <a:solidFill>
                  <a:prstClr val="black"/>
                </a:solidFill>
                <a:latin typeface="Meiryo UI" panose="020B0604030504040204" pitchFamily="50" charset="-128"/>
                <a:ea typeface="Meiryo UI" panose="020B0604030504040204" pitchFamily="50" charset="-128"/>
              </a:rPr>
              <a:t>　技能講習修了証の交付を受けた者で、技能講習修了証を滅失し、又は損傷したときは、技能講習修了証</a:t>
            </a:r>
            <a:r>
              <a:rPr lang="ja-JP" altLang="en-US" sz="1200" dirty="0" smtClean="0">
                <a:solidFill>
                  <a:prstClr val="black"/>
                </a:solidFill>
                <a:latin typeface="Meiryo UI" panose="020B0604030504040204" pitchFamily="50" charset="-128"/>
                <a:ea typeface="Meiryo UI" panose="020B0604030504040204" pitchFamily="50" charset="-128"/>
              </a:rPr>
              <a:t>再交付</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申込書</a:t>
            </a:r>
            <a:r>
              <a:rPr lang="ja-JP" altLang="en-US" sz="1200" dirty="0">
                <a:solidFill>
                  <a:prstClr val="black"/>
                </a:solidFill>
                <a:latin typeface="Meiryo UI" panose="020B0604030504040204" pitchFamily="50" charset="-128"/>
                <a:ea typeface="Meiryo UI" panose="020B0604030504040204" pitchFamily="50" charset="-128"/>
              </a:rPr>
              <a:t>（様式第</a:t>
            </a:r>
            <a:r>
              <a:rPr lang="en-US" altLang="ja-JP" sz="1200" dirty="0">
                <a:solidFill>
                  <a:prstClr val="black"/>
                </a:solidFill>
                <a:latin typeface="Meiryo UI" panose="020B0604030504040204" pitchFamily="50" charset="-128"/>
                <a:ea typeface="Meiryo UI" panose="020B0604030504040204" pitchFamily="50" charset="-128"/>
              </a:rPr>
              <a:t>18</a:t>
            </a:r>
            <a:r>
              <a:rPr lang="ja-JP" altLang="en-US" sz="1200" dirty="0">
                <a:solidFill>
                  <a:prstClr val="black"/>
                </a:solidFill>
                <a:latin typeface="Meiryo UI" panose="020B0604030504040204" pitchFamily="50" charset="-128"/>
                <a:ea typeface="Meiryo UI" panose="020B0604030504040204" pitchFamily="50" charset="-128"/>
              </a:rPr>
              <a:t>号）を技能講習修了証の交付を受けた登録教習機関に提出し、技能講習修了証の再交付</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受けなければ</a:t>
            </a:r>
            <a:r>
              <a:rPr lang="ja-JP" altLang="en-US" sz="1200" dirty="0">
                <a:solidFill>
                  <a:prstClr val="black"/>
                </a:solidFill>
                <a:latin typeface="Meiryo UI" panose="020B0604030504040204" pitchFamily="50" charset="-128"/>
                <a:ea typeface="Meiryo UI" panose="020B0604030504040204" pitchFamily="50" charset="-128"/>
              </a:rPr>
              <a:t>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技能講習修了証の交付を受けた者が、氏名を変更したときは、技能講習修了証書替申込書（様式第</a:t>
            </a:r>
            <a:r>
              <a:rPr lang="en-US" altLang="ja-JP" sz="1200" dirty="0">
                <a:solidFill>
                  <a:prstClr val="black"/>
                </a:solidFill>
                <a:latin typeface="Meiryo UI" panose="020B0604030504040204" pitchFamily="50" charset="-128"/>
                <a:ea typeface="Meiryo UI" panose="020B0604030504040204" pitchFamily="50" charset="-128"/>
              </a:rPr>
              <a:t>18</a:t>
            </a:r>
            <a:r>
              <a:rPr lang="ja-JP" altLang="en-US" sz="1200" dirty="0">
                <a:solidFill>
                  <a:prstClr val="black"/>
                </a:solidFill>
                <a:latin typeface="Meiryo UI" panose="020B0604030504040204" pitchFamily="50" charset="-128"/>
                <a:ea typeface="Meiryo UI" panose="020B0604030504040204" pitchFamily="50" charset="-128"/>
              </a:rPr>
              <a:t>号）</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技能</a:t>
            </a:r>
            <a:r>
              <a:rPr lang="ja-JP" altLang="en-US" sz="1200" dirty="0">
                <a:solidFill>
                  <a:prstClr val="black"/>
                </a:solidFill>
                <a:latin typeface="Meiryo UI" panose="020B0604030504040204" pitchFamily="50" charset="-128"/>
                <a:ea typeface="Meiryo UI" panose="020B0604030504040204" pitchFamily="50" charset="-128"/>
              </a:rPr>
              <a:t>講習修了証の交付を受けた登録教習機関に提出し、技能講習修了証の書替えを受けなければならない。</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51426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関係法令（３）</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84685" y="6400413"/>
            <a:ext cx="4085977"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テキスト１９４ページ</a:t>
            </a:r>
            <a:r>
              <a:rPr lang="en-US" altLang="ja-JP" sz="1200" dirty="0" smtClean="0">
                <a:solidFill>
                  <a:prstClr val="black"/>
                </a:solidFill>
              </a:rPr>
              <a:t>/</a:t>
            </a:r>
            <a:r>
              <a:rPr lang="ja-JP" altLang="en-US" sz="1200" dirty="0" smtClean="0">
                <a:solidFill>
                  <a:prstClr val="black"/>
                </a:solidFill>
              </a:rPr>
              <a:t>補助テキスト７７～７８ページ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87</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360975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1200" b="1" u="sng" dirty="0">
                <a:solidFill>
                  <a:prstClr val="black"/>
                </a:solidFill>
                <a:latin typeface="Meiryo UI" panose="020B0604030504040204" pitchFamily="50" charset="-128"/>
                <a:ea typeface="Meiryo UI" panose="020B0604030504040204" pitchFamily="50" charset="-128"/>
              </a:rPr>
              <a:t>高所作業車で作業を行うときの管理すべき事項</a:t>
            </a:r>
          </a:p>
          <a:p>
            <a:pPr marL="0" indent="0">
              <a:lnSpc>
                <a:spcPct val="100000"/>
              </a:lnSpc>
              <a:spcBef>
                <a:spcPts val="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（１）作業</a:t>
            </a:r>
            <a:r>
              <a:rPr lang="ja-JP" altLang="en-US" sz="1200" b="1" u="sng" dirty="0">
                <a:solidFill>
                  <a:prstClr val="black"/>
                </a:solidFill>
                <a:latin typeface="Meiryo UI" panose="020B0604030504040204" pitchFamily="50" charset="-128"/>
                <a:ea typeface="Meiryo UI" panose="020B0604030504040204" pitchFamily="50" charset="-128"/>
              </a:rPr>
              <a:t>計画（安衛則第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条の９関連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300"/>
              </a:spcBef>
              <a:buNone/>
            </a:pP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①</a:t>
            </a:r>
            <a:r>
              <a:rPr lang="ja-JP" altLang="en-US" sz="1200" dirty="0">
                <a:solidFill>
                  <a:prstClr val="black"/>
                </a:solidFill>
                <a:latin typeface="Meiryo UI" panose="020B0604030504040204" pitchFamily="50" charset="-128"/>
                <a:ea typeface="Meiryo UI" panose="020B0604030504040204" pitchFamily="50" charset="-128"/>
              </a:rPr>
              <a:t>　事業者は、高所作業車を用いて作業を行うときは、あらかじめ、当該作業に係る場所の状況、当該高所作業車</a:t>
            </a:r>
            <a:r>
              <a:rPr lang="ja-JP" altLang="en-US" sz="1200" dirty="0" smtClean="0">
                <a:solidFill>
                  <a:prstClr val="black"/>
                </a:solidFill>
                <a:latin typeface="Meiryo UI" panose="020B0604030504040204" pitchFamily="50" charset="-128"/>
                <a:ea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種類</a:t>
            </a:r>
            <a:r>
              <a:rPr lang="ja-JP" altLang="en-US" sz="1200" dirty="0">
                <a:solidFill>
                  <a:prstClr val="black"/>
                </a:solidFill>
                <a:latin typeface="Meiryo UI" panose="020B0604030504040204" pitchFamily="50" charset="-128"/>
                <a:ea typeface="Meiryo UI" panose="020B0604030504040204" pitchFamily="50" charset="-128"/>
              </a:rPr>
              <a:t>及び能力等に適応する作業計画を定め、かつ、当該作業計画により作業を行わなければならない。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作業計画は、当該高所作業車による作業の方法が示されているものでなければならない。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③</a:t>
            </a:r>
            <a:r>
              <a:rPr lang="ja-JP" altLang="en-US" sz="1200" dirty="0">
                <a:solidFill>
                  <a:prstClr val="black"/>
                </a:solidFill>
                <a:latin typeface="Meiryo UI" panose="020B0604030504040204" pitchFamily="50" charset="-128"/>
                <a:ea typeface="Meiryo UI" panose="020B0604030504040204" pitchFamily="50" charset="-128"/>
              </a:rPr>
              <a:t>　事業者は、作業計画を定めたときは、当該高所作業車による作業の方法について関係労働者に周知</a:t>
            </a:r>
            <a:r>
              <a:rPr lang="ja-JP" altLang="en-US" sz="1200" dirty="0" smtClean="0">
                <a:solidFill>
                  <a:prstClr val="black"/>
                </a:solidFill>
                <a:latin typeface="Meiryo UI" panose="020B0604030504040204" pitchFamily="50" charset="-128"/>
                <a:ea typeface="Meiryo UI" panose="020B0604030504040204" pitchFamily="50" charset="-128"/>
              </a:rPr>
              <a:t>させなければ</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ならない</a:t>
            </a:r>
            <a:r>
              <a:rPr lang="ja-JP" altLang="en-US"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（２</a:t>
            </a:r>
            <a:r>
              <a:rPr lang="ja-JP" altLang="en-US" sz="1200" b="1" u="sng" dirty="0">
                <a:solidFill>
                  <a:prstClr val="black"/>
                </a:solidFill>
                <a:latin typeface="Meiryo UI" panose="020B0604030504040204" pitchFamily="50" charset="-128"/>
                <a:ea typeface="Meiryo UI" panose="020B0604030504040204" pitchFamily="50" charset="-128"/>
              </a:rPr>
              <a:t>）</a:t>
            </a:r>
            <a:r>
              <a:rPr lang="ja-JP" altLang="en-US" sz="1200" b="1" u="sng" dirty="0" smtClean="0">
                <a:solidFill>
                  <a:prstClr val="black"/>
                </a:solidFill>
                <a:latin typeface="Meiryo UI" panose="020B0604030504040204" pitchFamily="50" charset="-128"/>
                <a:ea typeface="Meiryo UI" panose="020B0604030504040204" pitchFamily="50" charset="-128"/>
              </a:rPr>
              <a:t>作業指揮者（安衛則第</a:t>
            </a:r>
            <a:r>
              <a:rPr lang="en-US" altLang="ja-JP" sz="1200" b="1" u="sng" dirty="0" smtClean="0">
                <a:solidFill>
                  <a:prstClr val="black"/>
                </a:solidFill>
                <a:latin typeface="Meiryo UI" panose="020B0604030504040204" pitchFamily="50" charset="-128"/>
                <a:ea typeface="Meiryo UI" panose="020B0604030504040204" pitchFamily="50" charset="-128"/>
              </a:rPr>
              <a:t>194</a:t>
            </a:r>
            <a:r>
              <a:rPr lang="ja-JP" altLang="en-US" sz="1200" b="1" u="sng" dirty="0" smtClean="0">
                <a:solidFill>
                  <a:prstClr val="black"/>
                </a:solidFill>
                <a:latin typeface="Meiryo UI" panose="020B0604030504040204" pitchFamily="50" charset="-128"/>
                <a:ea typeface="Meiryo UI" panose="020B0604030504040204" pitchFamily="50" charset="-128"/>
              </a:rPr>
              <a:t>条の</a:t>
            </a:r>
            <a:r>
              <a:rPr lang="en-US" altLang="ja-JP" sz="1200" b="1" u="sng" dirty="0" smtClean="0">
                <a:solidFill>
                  <a:prstClr val="black"/>
                </a:solidFill>
                <a:latin typeface="Meiryo UI" panose="020B0604030504040204" pitchFamily="50" charset="-128"/>
                <a:ea typeface="Meiryo UI" panose="020B0604030504040204" pitchFamily="50" charset="-128"/>
              </a:rPr>
              <a:t>10</a:t>
            </a:r>
            <a:r>
              <a:rPr lang="ja-JP" altLang="en-US" sz="1200" b="1" u="sng" dirty="0" smtClean="0">
                <a:solidFill>
                  <a:prstClr val="black"/>
                </a:solidFill>
                <a:latin typeface="Meiryo UI" panose="020B0604030504040204" pitchFamily="50" charset="-128"/>
                <a:ea typeface="Meiryo UI" panose="020B0604030504040204" pitchFamily="50" charset="-128"/>
              </a:rPr>
              <a:t>関連）</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事業者は、高所作業車を用いて作業を行うときは、当該作業の指揮者を定め、その者に</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の作業計画に基づき作業</a:t>
            </a:r>
            <a:r>
              <a:rPr lang="ja-JP" altLang="en-US" sz="1200" dirty="0" smtClean="0">
                <a:solidFill>
                  <a:prstClr val="black"/>
                </a:solidFill>
                <a:latin typeface="Meiryo UI" panose="020B0604030504040204" pitchFamily="50" charset="-128"/>
                <a:ea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指揮</a:t>
            </a:r>
            <a:r>
              <a:rPr lang="ja-JP" altLang="en-US" sz="1200" dirty="0">
                <a:solidFill>
                  <a:prstClr val="black"/>
                </a:solidFill>
                <a:latin typeface="Meiryo UI" panose="020B0604030504040204" pitchFamily="50" charset="-128"/>
                <a:ea typeface="Meiryo UI" panose="020B0604030504040204" pitchFamily="50" charset="-128"/>
              </a:rPr>
              <a:t>を行わせなければならない</a:t>
            </a:r>
            <a:r>
              <a:rPr lang="ja-JP" altLang="en-US" sz="1200" dirty="0" smtClean="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30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（３）転落等の防止（安衛則第</a:t>
            </a:r>
            <a:r>
              <a:rPr lang="en-US" altLang="ja-JP" sz="1200" b="1" u="sng" dirty="0" smtClean="0">
                <a:solidFill>
                  <a:prstClr val="black"/>
                </a:solidFill>
                <a:latin typeface="Meiryo UI" panose="020B0604030504040204" pitchFamily="50" charset="-128"/>
                <a:ea typeface="Meiryo UI" panose="020B0604030504040204" pitchFamily="50" charset="-128"/>
              </a:rPr>
              <a:t>194</a:t>
            </a:r>
            <a:r>
              <a:rPr lang="ja-JP" altLang="en-US" sz="1200" b="1" u="sng" dirty="0" smtClean="0">
                <a:solidFill>
                  <a:prstClr val="black"/>
                </a:solidFill>
                <a:latin typeface="Meiryo UI" panose="020B0604030504040204" pitchFamily="50" charset="-128"/>
                <a:ea typeface="Meiryo UI" panose="020B0604030504040204" pitchFamily="50" charset="-128"/>
              </a:rPr>
              <a:t>条の</a:t>
            </a:r>
            <a:r>
              <a:rPr lang="en-US" altLang="ja-JP" sz="1200" b="1" u="sng" dirty="0" smtClean="0">
                <a:solidFill>
                  <a:prstClr val="black"/>
                </a:solidFill>
                <a:latin typeface="Meiryo UI" panose="020B0604030504040204" pitchFamily="50" charset="-128"/>
                <a:ea typeface="Meiryo UI" panose="020B0604030504040204" pitchFamily="50" charset="-128"/>
              </a:rPr>
              <a:t>11</a:t>
            </a:r>
            <a:r>
              <a:rPr lang="ja-JP" altLang="en-US" sz="1200" b="1" u="sng" dirty="0" smtClean="0">
                <a:solidFill>
                  <a:prstClr val="black"/>
                </a:solidFill>
                <a:latin typeface="Meiryo UI" panose="020B0604030504040204" pitchFamily="50" charset="-128"/>
                <a:ea typeface="Meiryo UI" panose="020B0604030504040204" pitchFamily="50" charset="-128"/>
              </a:rPr>
              <a:t>関連）</a:t>
            </a:r>
            <a:endParaRPr lang="ja-JP" altLang="en-US" sz="12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事業者は、高所作業車を用いて作業を行うときは、高所作業車の転倒又は転落による労働者の危険を防止するため</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アウトリガー</a:t>
            </a:r>
            <a:r>
              <a:rPr lang="ja-JP" altLang="en-US" sz="1200" dirty="0">
                <a:solidFill>
                  <a:prstClr val="black"/>
                </a:solidFill>
                <a:latin typeface="Meiryo UI" panose="020B0604030504040204" pitchFamily="50" charset="-128"/>
                <a:ea typeface="Meiryo UI" panose="020B0604030504040204" pitchFamily="50" charset="-128"/>
              </a:rPr>
              <a:t>を張り出すこと、地盤の不同沈下を防止すること、路肩の崩壊を防止すること等必要な措置を講じなければならない。</a:t>
            </a:r>
          </a:p>
          <a:p>
            <a:pPr marL="0" indent="0">
              <a:lnSpc>
                <a:spcPct val="100000"/>
              </a:lnSpc>
              <a:spcBef>
                <a:spcPts val="30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（４）合図</a:t>
            </a:r>
            <a:r>
              <a:rPr lang="ja-JP" altLang="en-US" sz="1200" b="1" u="sng" dirty="0">
                <a:solidFill>
                  <a:prstClr val="black"/>
                </a:solidFill>
                <a:latin typeface="Meiryo UI" panose="020B0604030504040204" pitchFamily="50" charset="-128"/>
                <a:ea typeface="Meiryo UI" panose="020B0604030504040204" pitchFamily="50" charset="-128"/>
              </a:rPr>
              <a:t>（安衛則第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12</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事業者は、高所作業車を用いて作業を行う場合で、作業床以外の箇所で作業床を操作するときは、作業床上の労働者</a:t>
            </a:r>
            <a:r>
              <a:rPr lang="ja-JP" altLang="en-US" sz="1200" dirty="0" smtClean="0">
                <a:solidFill>
                  <a:prstClr val="black"/>
                </a:solidFill>
                <a:latin typeface="Meiryo UI" panose="020B0604030504040204" pitchFamily="50" charset="-128"/>
                <a:ea typeface="Meiryo UI" panose="020B0604030504040204" pitchFamily="50" charset="-128"/>
              </a:rPr>
              <a:t>と</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作業</a:t>
            </a:r>
            <a:r>
              <a:rPr lang="ja-JP" altLang="en-US" sz="1200" dirty="0">
                <a:solidFill>
                  <a:prstClr val="black"/>
                </a:solidFill>
                <a:latin typeface="Meiryo UI" panose="020B0604030504040204" pitchFamily="50" charset="-128"/>
                <a:ea typeface="Meiryo UI" panose="020B0604030504040204" pitchFamily="50" charset="-128"/>
              </a:rPr>
              <a:t>床以外の箇所で作業床を操作する者との間の連絡を確実にするため、一定の合図を定め、当該合図を行う者を指名</a:t>
            </a:r>
            <a:r>
              <a:rPr lang="ja-JP" altLang="en-US" sz="1200" dirty="0" smtClean="0">
                <a:solidFill>
                  <a:prstClr val="black"/>
                </a:solidFill>
                <a:latin typeface="Meiryo UI" panose="020B0604030504040204" pitchFamily="50" charset="-128"/>
                <a:ea typeface="Meiryo UI" panose="020B0604030504040204" pitchFamily="50" charset="-128"/>
              </a:rPr>
              <a:t>して</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その</a:t>
            </a:r>
            <a:r>
              <a:rPr lang="ja-JP" altLang="en-US" sz="1200" dirty="0">
                <a:solidFill>
                  <a:prstClr val="black"/>
                </a:solidFill>
                <a:latin typeface="Meiryo UI" panose="020B0604030504040204" pitchFamily="50" charset="-128"/>
                <a:ea typeface="Meiryo UI" panose="020B0604030504040204" pitchFamily="50" charset="-128"/>
              </a:rPr>
              <a:t>者に行わせる等必要な措置を講じなければならない。</a:t>
            </a:r>
          </a:p>
        </p:txBody>
      </p:sp>
      <p:pic>
        <p:nvPicPr>
          <p:cNvPr id="2" name="図 1"/>
          <p:cNvPicPr>
            <a:picLocks noChangeAspect="1"/>
          </p:cNvPicPr>
          <p:nvPr/>
        </p:nvPicPr>
        <p:blipFill>
          <a:blip r:embed="rId3"/>
          <a:stretch>
            <a:fillRect/>
          </a:stretch>
        </p:blipFill>
        <p:spPr>
          <a:xfrm>
            <a:off x="6457950" y="4462490"/>
            <a:ext cx="1804572" cy="1639966"/>
          </a:xfrm>
          <a:prstGeom prst="rect">
            <a:avLst/>
          </a:prstGeom>
          <a:ln>
            <a:solidFill>
              <a:schemeClr val="tx1"/>
            </a:solidFill>
          </a:ln>
        </p:spPr>
      </p:pic>
    </p:spTree>
    <p:extLst>
      <p:ext uri="{BB962C8B-B14F-4D97-AF65-F5344CB8AC3E}">
        <p14:creationId xmlns:p14="http://schemas.microsoft.com/office/powerpoint/2010/main" val="4185517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関係法令（４）</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87569" y="6400413"/>
            <a:ext cx="4283093"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テキスト１９５～１９７ページ</a:t>
            </a:r>
            <a:r>
              <a:rPr lang="en-US" altLang="ja-JP" sz="1200" dirty="0" smtClean="0">
                <a:solidFill>
                  <a:prstClr val="black"/>
                </a:solidFill>
              </a:rPr>
              <a:t>/</a:t>
            </a:r>
            <a:r>
              <a:rPr lang="ja-JP" altLang="en-US" sz="1200" dirty="0" smtClean="0">
                <a:solidFill>
                  <a:prstClr val="black"/>
                </a:solidFill>
              </a:rPr>
              <a:t>補助テキスト７８ページ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88</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7"/>
            <a:ext cx="7886701" cy="366450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ja-JP" altLang="en-US" sz="1200" b="1" u="sng" dirty="0" smtClean="0">
                <a:solidFill>
                  <a:prstClr val="black"/>
                </a:solidFill>
                <a:latin typeface="Meiryo UI" panose="020B0604030504040204" pitchFamily="50" charset="-128"/>
                <a:ea typeface="Meiryo UI" panose="020B0604030504040204" pitchFamily="50" charset="-128"/>
              </a:rPr>
              <a:t>高所作業車の運転時に管理すべき事項</a:t>
            </a:r>
            <a:r>
              <a:rPr lang="ja-JP" altLang="en-US" sz="1200" b="1" dirty="0">
                <a:solidFill>
                  <a:prstClr val="black"/>
                </a:solidFill>
                <a:latin typeface="Meiryo UI" panose="020B0604030504040204" pitchFamily="50" charset="-128"/>
                <a:ea typeface="Meiryo UI" panose="020B0604030504040204" pitchFamily="50" charset="-128"/>
              </a:rPr>
              <a:t>（その１）</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（１）運転</a:t>
            </a:r>
            <a:r>
              <a:rPr lang="ja-JP" altLang="en-US" sz="1200" b="1" u="sng" dirty="0">
                <a:solidFill>
                  <a:prstClr val="black"/>
                </a:solidFill>
                <a:latin typeface="Meiryo UI" panose="020B0604030504040204" pitchFamily="50" charset="-128"/>
                <a:ea typeface="Meiryo UI" panose="020B0604030504040204" pitchFamily="50" charset="-128"/>
              </a:rPr>
              <a:t>位置から離れる場合の措置（安衛則第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13</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事業者は、高所作業車の運転者が走行のための運転位置から離れるとき（作業床に労働者が乗って作業を行い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又</a:t>
            </a:r>
            <a:r>
              <a:rPr lang="ja-JP" altLang="en-US" sz="1200" dirty="0">
                <a:solidFill>
                  <a:prstClr val="black"/>
                </a:solidFill>
                <a:latin typeface="Meiryo UI" panose="020B0604030504040204" pitchFamily="50" charset="-128"/>
                <a:ea typeface="Meiryo UI" panose="020B0604030504040204" pitchFamily="50" charset="-128"/>
              </a:rPr>
              <a:t>は作業を行おうとしている場合を除く。）は、当該運転者に次の措置を講じさせなければならない。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a)</a:t>
            </a:r>
            <a:r>
              <a:rPr lang="ja-JP" altLang="en-US" sz="1200" dirty="0">
                <a:solidFill>
                  <a:prstClr val="black"/>
                </a:solidFill>
                <a:latin typeface="Meiryo UI" panose="020B0604030504040204" pitchFamily="50" charset="-128"/>
                <a:ea typeface="Meiryo UI" panose="020B0604030504040204" pitchFamily="50" charset="-128"/>
              </a:rPr>
              <a:t>　作業床を最低降下位置に置くこと。</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b)</a:t>
            </a:r>
            <a:r>
              <a:rPr lang="ja-JP" altLang="en-US" sz="1200" dirty="0">
                <a:solidFill>
                  <a:prstClr val="black"/>
                </a:solidFill>
                <a:latin typeface="Meiryo UI" panose="020B0604030504040204" pitchFamily="50" charset="-128"/>
                <a:ea typeface="Meiryo UI" panose="020B0604030504040204" pitchFamily="50" charset="-128"/>
              </a:rPr>
              <a:t>　原動機を止め、かつ、停止の状態を保持するためのブレーキを確実にかける等の高所作業車の逸走を防止する措置</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講</a:t>
            </a:r>
            <a:r>
              <a:rPr lang="ja-JP" altLang="en-US" sz="1200" dirty="0">
                <a:solidFill>
                  <a:prstClr val="black"/>
                </a:solidFill>
                <a:latin typeface="Meiryo UI" panose="020B0604030504040204" pitchFamily="50" charset="-128"/>
                <a:ea typeface="Meiryo UI" panose="020B0604030504040204" pitchFamily="50" charset="-128"/>
              </a:rPr>
              <a:t>ずること。</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高所作業車の運転者は、高所作業車の走行のための運転位置から離れるときは、①に掲げられた措置を</a:t>
            </a:r>
            <a:r>
              <a:rPr lang="ja-JP" altLang="en-US" sz="1200" dirty="0" smtClean="0">
                <a:solidFill>
                  <a:prstClr val="black"/>
                </a:solidFill>
                <a:latin typeface="Meiryo UI" panose="020B0604030504040204" pitchFamily="50" charset="-128"/>
                <a:ea typeface="Meiryo UI" panose="020B0604030504040204" pitchFamily="50" charset="-128"/>
              </a:rPr>
              <a:t>講じなければ</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ならない</a:t>
            </a:r>
            <a:r>
              <a:rPr lang="ja-JP" altLang="en-US" sz="12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③</a:t>
            </a:r>
            <a:r>
              <a:rPr lang="ja-JP" altLang="en-US" sz="1200" dirty="0">
                <a:solidFill>
                  <a:prstClr val="black"/>
                </a:solidFill>
                <a:latin typeface="Meiryo UI" panose="020B0604030504040204" pitchFamily="50" charset="-128"/>
                <a:ea typeface="Meiryo UI" panose="020B0604030504040204" pitchFamily="50" charset="-128"/>
              </a:rPr>
              <a:t>　事業者は、高所作業車の作業床に労働者が乗って作業を行い、又は行おうとしている場合であって運転者が走行</a:t>
            </a:r>
            <a:r>
              <a:rPr lang="ja-JP" altLang="en-US" sz="1200" dirty="0" smtClean="0">
                <a:solidFill>
                  <a:prstClr val="black"/>
                </a:solidFill>
                <a:latin typeface="Meiryo UI" panose="020B0604030504040204" pitchFamily="50" charset="-128"/>
                <a:ea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ため</a:t>
            </a:r>
            <a:r>
              <a:rPr lang="ja-JP" altLang="en-US" sz="1200" dirty="0">
                <a:solidFill>
                  <a:prstClr val="black"/>
                </a:solidFill>
                <a:latin typeface="Meiryo UI" panose="020B0604030504040204" pitchFamily="50" charset="-128"/>
                <a:ea typeface="Meiryo UI" panose="020B0604030504040204" pitchFamily="50" charset="-128"/>
              </a:rPr>
              <a:t>の運転位置から離れるときは、当該高所作業車の停止の状態を保持するためのブレーキを確実にかける等の措置</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講じさせなければ</a:t>
            </a:r>
            <a:r>
              <a:rPr lang="ja-JP" altLang="en-US" sz="1200" dirty="0">
                <a:solidFill>
                  <a:prstClr val="black"/>
                </a:solidFill>
                <a:latin typeface="Meiryo UI" panose="020B0604030504040204" pitchFamily="50" charset="-128"/>
                <a:ea typeface="Meiryo UI" panose="020B0604030504040204" pitchFamily="50" charset="-128"/>
              </a:rPr>
              <a:t>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④</a:t>
            </a:r>
            <a:r>
              <a:rPr lang="ja-JP" altLang="en-US" sz="1200" dirty="0">
                <a:solidFill>
                  <a:prstClr val="black"/>
                </a:solidFill>
                <a:latin typeface="Meiryo UI" panose="020B0604030504040204" pitchFamily="50" charset="-128"/>
                <a:ea typeface="Meiryo UI" panose="020B0604030504040204" pitchFamily="50" charset="-128"/>
              </a:rPr>
              <a:t>　高所作業車の運転者は、高所作業車の走行のための運転位置から離れるときは、③の措置を講じなければならない。</a:t>
            </a:r>
          </a:p>
          <a:p>
            <a:pPr marL="0" indent="0">
              <a:lnSpc>
                <a:spcPct val="100000"/>
              </a:lnSpc>
              <a:spcBef>
                <a:spcPts val="30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（２）搭乗</a:t>
            </a:r>
            <a:r>
              <a:rPr lang="ja-JP" altLang="en-US" sz="1200" b="1" u="sng" dirty="0">
                <a:solidFill>
                  <a:prstClr val="black"/>
                </a:solidFill>
                <a:latin typeface="Meiryo UI" panose="020B0604030504040204" pitchFamily="50" charset="-128"/>
                <a:ea typeface="Meiryo UI" panose="020B0604030504040204" pitchFamily="50" charset="-128"/>
              </a:rPr>
              <a:t>の制限（安衛則第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15</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事業者は、高所作業車を用いて作業を行うときは、乗車席及び作業床以外の箇所に労働者を乗せてはならない。</a:t>
            </a:r>
          </a:p>
          <a:p>
            <a:pPr marL="0" indent="0">
              <a:lnSpc>
                <a:spcPct val="100000"/>
              </a:lnSpc>
              <a:spcBef>
                <a:spcPts val="30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（３）使用</a:t>
            </a:r>
            <a:r>
              <a:rPr lang="ja-JP" altLang="en-US" sz="1200" b="1" u="sng" dirty="0">
                <a:solidFill>
                  <a:prstClr val="black"/>
                </a:solidFill>
                <a:latin typeface="Meiryo UI" panose="020B0604030504040204" pitchFamily="50" charset="-128"/>
                <a:ea typeface="Meiryo UI" panose="020B0604030504040204" pitchFamily="50" charset="-128"/>
              </a:rPr>
              <a:t>の制限（安衛則第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smtClean="0">
                <a:solidFill>
                  <a:prstClr val="black"/>
                </a:solidFill>
                <a:latin typeface="Meiryo UI" panose="020B0604030504040204" pitchFamily="50" charset="-128"/>
                <a:ea typeface="Meiryo UI" panose="020B0604030504040204" pitchFamily="50" charset="-128"/>
              </a:rPr>
              <a:t>16</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180975" indent="-180975">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事</a:t>
            </a:r>
            <a:r>
              <a:rPr lang="ja-JP" altLang="en-US" sz="1200" dirty="0">
                <a:solidFill>
                  <a:prstClr val="black"/>
                </a:solidFill>
                <a:latin typeface="Meiryo UI" panose="020B0604030504040204" pitchFamily="50" charset="-128"/>
                <a:ea typeface="Meiryo UI" panose="020B0604030504040204" pitchFamily="50" charset="-128"/>
              </a:rPr>
              <a:t>業者は、高所作業車については、積載荷重（高所作業車の構造及び材料に応じて、作業床に人又は荷を</a:t>
            </a:r>
            <a:r>
              <a:rPr lang="ja-JP" altLang="en-US" sz="1200" dirty="0" smtClean="0">
                <a:solidFill>
                  <a:prstClr val="black"/>
                </a:solidFill>
                <a:latin typeface="Meiryo UI" panose="020B0604030504040204" pitchFamily="50" charset="-128"/>
                <a:ea typeface="Meiryo UI" panose="020B0604030504040204" pitchFamily="50" charset="-128"/>
              </a:rPr>
              <a:t>乗せて上昇</a:t>
            </a:r>
            <a:r>
              <a:rPr lang="ja-JP" altLang="en-US" sz="1200" dirty="0">
                <a:solidFill>
                  <a:prstClr val="black"/>
                </a:solidFill>
                <a:latin typeface="Meiryo UI" panose="020B0604030504040204" pitchFamily="50" charset="-128"/>
                <a:ea typeface="Meiryo UI" panose="020B0604030504040204" pitchFamily="50" charset="-128"/>
              </a:rPr>
              <a:t>させることができる最大の荷重をいう。）その他の能力を超えて使用してはならない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95829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関係法令（５）</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54450" y="6400413"/>
            <a:ext cx="43162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テキスト１９５～１９７ページ</a:t>
            </a:r>
            <a:r>
              <a:rPr lang="en-US" altLang="ja-JP" sz="1200" dirty="0" smtClean="0">
                <a:solidFill>
                  <a:prstClr val="black"/>
                </a:solidFill>
              </a:rPr>
              <a:t>/</a:t>
            </a:r>
            <a:r>
              <a:rPr lang="ja-JP" altLang="en-US" sz="1200" dirty="0" smtClean="0">
                <a:solidFill>
                  <a:prstClr val="black"/>
                </a:solidFill>
              </a:rPr>
              <a:t>補助テキスト７９ページ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89</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07169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ja-JP" altLang="en-US" sz="1200" b="1" u="sng" dirty="0" smtClean="0">
                <a:solidFill>
                  <a:prstClr val="black"/>
                </a:solidFill>
                <a:latin typeface="Meiryo UI" panose="020B0604030504040204" pitchFamily="50" charset="-128"/>
                <a:ea typeface="Meiryo UI" panose="020B0604030504040204" pitchFamily="50" charset="-128"/>
              </a:rPr>
              <a:t>高所作業車の運転時に管理すべき事項</a:t>
            </a:r>
            <a:r>
              <a:rPr lang="ja-JP" altLang="en-US" sz="1200" b="1" dirty="0">
                <a:solidFill>
                  <a:prstClr val="black"/>
                </a:solidFill>
                <a:latin typeface="Meiryo UI" panose="020B0604030504040204" pitchFamily="50" charset="-128"/>
                <a:ea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rPr>
              <a:t>その２）</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1200" b="1" u="sng" dirty="0" smtClean="0">
                <a:solidFill>
                  <a:prstClr val="black"/>
                </a:solidFill>
                <a:latin typeface="Meiryo UI" panose="020B0604030504040204" pitchFamily="50" charset="-128"/>
                <a:ea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rPr>
              <a:t>４）主たる用途以外の使用の制限（安衛則第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17</a:t>
            </a:r>
            <a:r>
              <a:rPr lang="ja-JP" altLang="en-US" sz="1200" b="1" u="sng" dirty="0">
                <a:solidFill>
                  <a:prstClr val="black"/>
                </a:solidFill>
                <a:latin typeface="Meiryo UI" panose="020B0604030504040204" pitchFamily="50" charset="-128"/>
                <a:ea typeface="Meiryo UI" panose="020B0604030504040204" pitchFamily="50" charset="-128"/>
              </a:rPr>
              <a:t>関連）</a:t>
            </a:r>
          </a:p>
          <a:p>
            <a:pPr marL="180975" indent="-180975">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・事</a:t>
            </a:r>
            <a:r>
              <a:rPr lang="ja-JP" altLang="en-US" sz="1200" dirty="0">
                <a:solidFill>
                  <a:prstClr val="black"/>
                </a:solidFill>
                <a:latin typeface="Meiryo UI" panose="020B0604030504040204" pitchFamily="50" charset="-128"/>
                <a:ea typeface="Meiryo UI" panose="020B0604030504040204" pitchFamily="50" charset="-128"/>
              </a:rPr>
              <a:t>業者は、高所作業車を荷のつり上げ等当該高所作業車の主たる用途以外の用途に使用してはならない</a:t>
            </a:r>
            <a:r>
              <a:rPr lang="ja-JP" altLang="en-US" sz="1200" dirty="0" smtClean="0">
                <a:solidFill>
                  <a:prstClr val="black"/>
                </a:solidFill>
                <a:latin typeface="Meiryo UI" panose="020B0604030504040204" pitchFamily="50" charset="-128"/>
                <a:ea typeface="Meiryo UI" panose="020B0604030504040204" pitchFamily="50" charset="-128"/>
              </a:rPr>
              <a:t>。ただし</a:t>
            </a:r>
            <a:r>
              <a:rPr lang="ja-JP" altLang="en-US" sz="1200" dirty="0">
                <a:solidFill>
                  <a:prstClr val="black"/>
                </a:solidFill>
                <a:latin typeface="Meiryo UI" panose="020B0604030504040204" pitchFamily="50" charset="-128"/>
                <a:ea typeface="Meiryo UI" panose="020B0604030504040204" pitchFamily="50" charset="-128"/>
              </a:rPr>
              <a:t>、労働者に危険を及ぼすおそれのないときは、この限りでない。</a:t>
            </a:r>
          </a:p>
          <a:p>
            <a:pPr marL="0" indent="0">
              <a:lnSpc>
                <a:spcPct val="100000"/>
              </a:lnSpc>
              <a:spcBef>
                <a:spcPts val="600"/>
              </a:spcBef>
              <a:buFont typeface="Arial" panose="020B0604020202020204" pitchFamily="34" charset="0"/>
              <a:buNone/>
            </a:pPr>
            <a:r>
              <a:rPr lang="ja-JP" altLang="en-US" sz="1200" b="1" u="sng" dirty="0" smtClean="0">
                <a:solidFill>
                  <a:prstClr val="black"/>
                </a:solidFill>
                <a:latin typeface="Meiryo UI" panose="020B0604030504040204" pitchFamily="50" charset="-128"/>
                <a:ea typeface="Meiryo UI" panose="020B0604030504040204" pitchFamily="50" charset="-128"/>
              </a:rPr>
              <a:t>（５）要求</a:t>
            </a:r>
            <a:r>
              <a:rPr lang="ja-JP" altLang="en-US" sz="1200" b="1" u="sng" dirty="0">
                <a:solidFill>
                  <a:prstClr val="black"/>
                </a:solidFill>
                <a:latin typeface="Meiryo UI" panose="020B0604030504040204" pitchFamily="50" charset="-128"/>
                <a:ea typeface="Meiryo UI" panose="020B0604030504040204" pitchFamily="50" charset="-128"/>
              </a:rPr>
              <a:t>性能墜落制止用器具等の使用（安衛則第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22</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事業者は、高所作業車（作保護帽業床が接地面に対し垂直にのみ上昇</a:t>
            </a:r>
            <a:r>
              <a:rPr lang="ja-JP" altLang="en-US" sz="1200" dirty="0" smtClean="0">
                <a:solidFill>
                  <a:prstClr val="black"/>
                </a:solidFill>
                <a:latin typeface="Meiryo UI" panose="020B0604030504040204" pitchFamily="50" charset="-128"/>
                <a:ea typeface="Meiryo UI" panose="020B0604030504040204" pitchFamily="50" charset="-128"/>
              </a:rPr>
              <a:t>し</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36195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又</a:t>
            </a:r>
            <a:r>
              <a:rPr lang="ja-JP" altLang="en-US" sz="1200" dirty="0">
                <a:solidFill>
                  <a:prstClr val="black"/>
                </a:solidFill>
                <a:latin typeface="Meiryo UI" panose="020B0604030504040204" pitchFamily="50" charset="-128"/>
                <a:ea typeface="Meiryo UI" panose="020B0604030504040204" pitchFamily="50" charset="-128"/>
              </a:rPr>
              <a:t>は下降する構造のものを除く。）を</a:t>
            </a:r>
            <a:r>
              <a:rPr lang="ja-JP" altLang="en-US" sz="1200" dirty="0" smtClean="0">
                <a:solidFill>
                  <a:prstClr val="black"/>
                </a:solidFill>
                <a:latin typeface="Meiryo UI" panose="020B0604030504040204" pitchFamily="50" charset="-128"/>
                <a:ea typeface="Meiryo UI" panose="020B0604030504040204" pitchFamily="50" charset="-128"/>
              </a:rPr>
              <a:t>用いて作</a:t>
            </a:r>
            <a:r>
              <a:rPr lang="ja-JP" altLang="en-US" sz="1200" dirty="0">
                <a:solidFill>
                  <a:prstClr val="black"/>
                </a:solidFill>
                <a:latin typeface="Meiryo UI" panose="020B0604030504040204" pitchFamily="50" charset="-128"/>
                <a:ea typeface="Meiryo UI" panose="020B0604030504040204" pitchFamily="50" charset="-128"/>
              </a:rPr>
              <a:t>要求性能墜落制止用業</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36195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行うとき</a:t>
            </a:r>
            <a:r>
              <a:rPr lang="ja-JP" altLang="en-US" sz="1200" dirty="0">
                <a:solidFill>
                  <a:prstClr val="black"/>
                </a:solidFill>
                <a:latin typeface="Meiryo UI" panose="020B0604030504040204" pitchFamily="50" charset="-128"/>
                <a:ea typeface="Meiryo UI" panose="020B0604030504040204" pitchFamily="50" charset="-128"/>
              </a:rPr>
              <a:t>は、当該高所作業車の作業床器具上の労働者に要求性能</a:t>
            </a:r>
            <a:r>
              <a:rPr lang="ja-JP" altLang="en-US" sz="1200" dirty="0" smtClean="0">
                <a:solidFill>
                  <a:prstClr val="black"/>
                </a:solidFill>
                <a:latin typeface="Meiryo UI" panose="020B0604030504040204" pitchFamily="50" charset="-128"/>
                <a:ea typeface="Meiryo UI" panose="020B0604030504040204" pitchFamily="50" charset="-128"/>
              </a:rPr>
              <a:t>墜落</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36195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制止用器</a:t>
            </a:r>
            <a:r>
              <a:rPr lang="ja-JP" altLang="en-US" sz="1200" dirty="0">
                <a:solidFill>
                  <a:prstClr val="black"/>
                </a:solidFill>
                <a:latin typeface="Meiryo UI" panose="020B0604030504040204" pitchFamily="50" charset="-128"/>
                <a:ea typeface="Meiryo UI" panose="020B0604030504040204" pitchFamily="50" charset="-128"/>
              </a:rPr>
              <a:t>貝</a:t>
            </a:r>
            <a:r>
              <a:rPr lang="ja-JP" altLang="en-US" sz="1200">
                <a:solidFill>
                  <a:prstClr val="black"/>
                </a:solidFill>
                <a:latin typeface="Meiryo UI" panose="020B0604030504040204" pitchFamily="50" charset="-128"/>
                <a:ea typeface="Meiryo UI" panose="020B0604030504040204" pitchFamily="50" charset="-128"/>
              </a:rPr>
              <a:t>等</a:t>
            </a:r>
            <a:r>
              <a:rPr lang="ja-JP" altLang="en-US" sz="1200" smtClean="0">
                <a:solidFill>
                  <a:prstClr val="black"/>
                </a:solidFill>
                <a:latin typeface="Meiryo UI" panose="020B0604030504040204" pitchFamily="50" charset="-128"/>
                <a:ea typeface="Meiryo UI" panose="020B0604030504040204" pitchFamily="50" charset="-128"/>
              </a:rPr>
              <a:t>を使用</a:t>
            </a:r>
            <a:r>
              <a:rPr lang="ja-JP" altLang="en-US" sz="1200" dirty="0">
                <a:solidFill>
                  <a:prstClr val="black"/>
                </a:solidFill>
                <a:latin typeface="Meiryo UI" panose="020B0604030504040204" pitchFamily="50" charset="-128"/>
                <a:ea typeface="Meiryo UI" panose="020B0604030504040204" pitchFamily="50" charset="-128"/>
              </a:rPr>
              <a:t>させなければならない。</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高所作業車の作業床器具上の労働者は、要求性能墜落制止用器具等</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使用</a:t>
            </a:r>
            <a:r>
              <a:rPr lang="ja-JP" altLang="en-US" sz="1200" dirty="0">
                <a:solidFill>
                  <a:prstClr val="black"/>
                </a:solidFill>
                <a:latin typeface="Meiryo UI" panose="020B0604030504040204" pitchFamily="50" charset="-128"/>
                <a:ea typeface="Meiryo UI" panose="020B0604030504040204" pitchFamily="50" charset="-128"/>
              </a:rPr>
              <a:t>しなければならない。</a:t>
            </a:r>
          </a:p>
        </p:txBody>
      </p:sp>
      <p:pic>
        <p:nvPicPr>
          <p:cNvPr id="2" name="図 1"/>
          <p:cNvPicPr>
            <a:picLocks noChangeAspect="1"/>
          </p:cNvPicPr>
          <p:nvPr/>
        </p:nvPicPr>
        <p:blipFill>
          <a:blip r:embed="rId3"/>
          <a:stretch>
            <a:fillRect/>
          </a:stretch>
        </p:blipFill>
        <p:spPr>
          <a:xfrm>
            <a:off x="6055253" y="1843696"/>
            <a:ext cx="2322777" cy="1615580"/>
          </a:xfrm>
          <a:prstGeom prst="rect">
            <a:avLst/>
          </a:prstGeom>
          <a:ln>
            <a:solidFill>
              <a:schemeClr val="tx1"/>
            </a:solidFill>
          </a:ln>
        </p:spPr>
      </p:pic>
    </p:spTree>
    <p:extLst>
      <p:ext uri="{BB962C8B-B14F-4D97-AF65-F5344CB8AC3E}">
        <p14:creationId xmlns:p14="http://schemas.microsoft.com/office/powerpoint/2010/main" val="331500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a:latin typeface="Meiryo UI" panose="020B0604030504040204" pitchFamily="50" charset="-128"/>
                <a:ea typeface="Meiryo UI" panose="020B0604030504040204" pitchFamily="50" charset="-128"/>
              </a:rPr>
              <a:t>高所作業車の</a:t>
            </a:r>
            <a:r>
              <a:rPr lang="ja-JP" altLang="en-US" sz="2400" b="1" dirty="0" smtClean="0">
                <a:latin typeface="Meiryo UI" panose="020B0604030504040204" pitchFamily="50" charset="-128"/>
                <a:ea typeface="Meiryo UI" panose="020B0604030504040204" pitchFamily="50" charset="-128"/>
              </a:rPr>
              <a:t>種類～走行装置（１）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a:t>
            </a:r>
            <a:r>
              <a:rPr lang="ja-JP" altLang="en-US" sz="1200" dirty="0">
                <a:solidFill>
                  <a:prstClr val="black"/>
                </a:solidFill>
              </a:rPr>
              <a:t>７</a:t>
            </a:r>
            <a:r>
              <a:rPr lang="ja-JP" altLang="en-US" sz="1200" dirty="0" smtClean="0">
                <a:solidFill>
                  <a:prstClr val="black"/>
                </a:solidFill>
              </a:rPr>
              <a:t>ページ</a:t>
            </a:r>
            <a:r>
              <a:rPr lang="en-US" altLang="ja-JP" sz="1200" dirty="0" smtClean="0">
                <a:solidFill>
                  <a:prstClr val="black"/>
                </a:solidFill>
              </a:rPr>
              <a:t>/</a:t>
            </a:r>
            <a:r>
              <a:rPr lang="ja-JP" altLang="en-US" sz="1200" dirty="0" smtClean="0">
                <a:solidFill>
                  <a:prstClr val="black"/>
                </a:solidFill>
              </a:rPr>
              <a:t>補助テキスト８ページ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5"/>
            <a:ext cx="7886700" cy="360323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b="1" dirty="0">
                <a:solidFill>
                  <a:prstClr val="black"/>
                </a:solidFill>
                <a:latin typeface="Meiryo UI" panose="020B0604030504040204" pitchFamily="50" charset="-128"/>
                <a:ea typeface="Meiryo UI" panose="020B0604030504040204" pitchFamily="50" charset="-128"/>
              </a:rPr>
              <a:t>①　</a:t>
            </a:r>
            <a:r>
              <a:rPr lang="ja-JP" altLang="en-US" sz="1400" b="1" dirty="0" smtClean="0">
                <a:solidFill>
                  <a:prstClr val="black"/>
                </a:solidFill>
                <a:latin typeface="Meiryo UI" panose="020B0604030504040204" pitchFamily="50" charset="-128"/>
                <a:ea typeface="Meiryo UI" panose="020B0604030504040204" pitchFamily="50" charset="-128"/>
              </a:rPr>
              <a:t>トラック式</a:t>
            </a:r>
            <a:endParaRPr lang="ja-JP" altLang="en-US" sz="1400" b="1"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トラック</a:t>
            </a:r>
            <a:r>
              <a:rPr lang="ja-JP" altLang="en-US" sz="1400" dirty="0">
                <a:solidFill>
                  <a:prstClr val="black"/>
                </a:solidFill>
                <a:latin typeface="Meiryo UI" panose="020B0604030504040204" pitchFamily="50" charset="-128"/>
                <a:ea typeface="Meiryo UI" panose="020B0604030504040204" pitchFamily="50" charset="-128"/>
              </a:rPr>
              <a:t>に取り付けられたタイプで、一般道路を走行できるため</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機動性</a:t>
            </a:r>
            <a:r>
              <a:rPr lang="ja-JP" altLang="en-US" sz="1400" dirty="0">
                <a:solidFill>
                  <a:prstClr val="black"/>
                </a:solidFill>
                <a:latin typeface="Meiryo UI" panose="020B0604030504040204" pitchFamily="50" charset="-128"/>
                <a:ea typeface="Meiryo UI" panose="020B0604030504040204" pitchFamily="50" charset="-128"/>
              </a:rPr>
              <a:t>に富み作業現場への移動が容易である。トラック式に</a:t>
            </a:r>
            <a:r>
              <a:rPr lang="ja-JP" altLang="en-US" sz="1400" dirty="0" smtClean="0">
                <a:solidFill>
                  <a:prstClr val="black"/>
                </a:solidFill>
                <a:latin typeface="Meiryo UI" panose="020B0604030504040204" pitchFamily="50" charset="-128"/>
                <a:ea typeface="Meiryo UI" panose="020B0604030504040204" pitchFamily="50" charset="-128"/>
              </a:rPr>
              <a:t>は</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普通</a:t>
            </a:r>
            <a:r>
              <a:rPr lang="ja-JP" altLang="en-US" sz="1400" dirty="0">
                <a:solidFill>
                  <a:prstClr val="black"/>
                </a:solidFill>
                <a:latin typeface="Meiryo UI" panose="020B0604030504040204" pitchFamily="50" charset="-128"/>
                <a:ea typeface="Meiryo UI" panose="020B0604030504040204" pitchFamily="50" charset="-128"/>
              </a:rPr>
              <a:t>のトラックに作業装置を搭載したものと大型クレーンの台車</a:t>
            </a:r>
            <a:r>
              <a:rPr lang="ja-JP" altLang="en-US" sz="1400" dirty="0" smtClean="0">
                <a:solidFill>
                  <a:prstClr val="black"/>
                </a:solidFill>
                <a:latin typeface="Meiryo UI" panose="020B0604030504040204" pitchFamily="50" charset="-128"/>
                <a:ea typeface="Meiryo UI" panose="020B0604030504040204" pitchFamily="50" charset="-128"/>
              </a:rPr>
              <a:t>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搭載</a:t>
            </a:r>
            <a:r>
              <a:rPr lang="ja-JP" altLang="en-US" sz="1400" dirty="0">
                <a:solidFill>
                  <a:prstClr val="black"/>
                </a:solidFill>
                <a:latin typeface="Meiryo UI" panose="020B0604030504040204" pitchFamily="50" charset="-128"/>
                <a:ea typeface="Meiryo UI" panose="020B0604030504040204" pitchFamily="50" charset="-128"/>
              </a:rPr>
              <a:t>したものとがある。</a:t>
            </a:r>
          </a:p>
          <a:p>
            <a:pPr marL="0" indent="0">
              <a:lnSpc>
                <a:spcPct val="11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主な特徴</a:t>
            </a:r>
            <a:r>
              <a:rPr lang="en-US" altLang="ja-JP" sz="14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イ</a:t>
            </a:r>
            <a:r>
              <a:rPr lang="ja-JP" altLang="en-US" sz="1400" dirty="0">
                <a:solidFill>
                  <a:prstClr val="black"/>
                </a:solidFill>
                <a:latin typeface="Meiryo UI" panose="020B0604030504040204" pitchFamily="50" charset="-128"/>
                <a:ea typeface="Meiryo UI" panose="020B0604030504040204" pitchFamily="50" charset="-128"/>
              </a:rPr>
              <a:t>．公道を走行することが可能である。</a:t>
            </a: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ロ</a:t>
            </a:r>
            <a:r>
              <a:rPr lang="ja-JP" altLang="en-US" sz="1400" dirty="0">
                <a:solidFill>
                  <a:prstClr val="black"/>
                </a:solidFill>
                <a:latin typeface="Meiryo UI" panose="020B0604030504040204" pitchFamily="50" charset="-128"/>
                <a:ea typeface="Meiryo UI" panose="020B0604030504040204" pitchFamily="50" charset="-128"/>
              </a:rPr>
              <a:t>．作業場所への迅速な移動が可能であり</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機動性がある</a:t>
            </a:r>
            <a:r>
              <a:rPr lang="ja-JP" altLang="en-US" sz="14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ハ</a:t>
            </a:r>
            <a:r>
              <a:rPr lang="ja-JP" altLang="en-US" sz="1400" dirty="0">
                <a:solidFill>
                  <a:prstClr val="black"/>
                </a:solidFill>
                <a:latin typeface="Meiryo UI" panose="020B0604030504040204" pitchFamily="50" charset="-128"/>
                <a:ea typeface="Meiryo UI" panose="020B0604030504040204" pitchFamily="50" charset="-128"/>
              </a:rPr>
              <a:t>．公道を利用した作業、比較的短時間</a:t>
            </a:r>
            <a:r>
              <a:rPr lang="ja-JP" altLang="en-US" sz="1400" dirty="0" smtClean="0">
                <a:solidFill>
                  <a:prstClr val="black"/>
                </a:solidFill>
                <a:latin typeface="Meiryo UI" panose="020B0604030504040204" pitchFamily="50" charset="-128"/>
                <a:ea typeface="Meiryo UI" panose="020B0604030504040204" pitchFamily="50" charset="-128"/>
              </a:rPr>
              <a:t>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作業</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保守点検</a:t>
            </a:r>
            <a:r>
              <a:rPr lang="ja-JP" altLang="en-US" sz="1400" dirty="0">
                <a:solidFill>
                  <a:prstClr val="black"/>
                </a:solidFill>
                <a:latin typeface="Meiryo UI" panose="020B0604030504040204" pitchFamily="50" charset="-128"/>
                <a:ea typeface="Meiryo UI" panose="020B0604030504040204" pitchFamily="50" charset="-128"/>
              </a:rPr>
              <a:t>作業等に使用することが多い。</a:t>
            </a:r>
          </a:p>
          <a:p>
            <a:pPr marL="0" indent="0">
              <a:lnSpc>
                <a:spcPct val="110000"/>
              </a:lnSpc>
              <a:spcBef>
                <a:spcPts val="0"/>
              </a:spcBef>
              <a:buNone/>
            </a:pPr>
            <a:r>
              <a:rPr lang="ja-JP" altLang="en-US" sz="1400" dirty="0" smtClean="0">
                <a:solidFill>
                  <a:prstClr val="black"/>
                </a:solidFill>
                <a:latin typeface="Meiryo UI" panose="020B0604030504040204" pitchFamily="50" charset="-128"/>
                <a:ea typeface="Meiryo UI" panose="020B0604030504040204" pitchFamily="50" charset="-128"/>
              </a:rPr>
              <a:t>　　用途</a:t>
            </a:r>
            <a:r>
              <a:rPr lang="ja-JP" altLang="en-US" sz="1400" dirty="0">
                <a:solidFill>
                  <a:prstClr val="black"/>
                </a:solidFill>
                <a:latin typeface="Meiryo UI" panose="020B0604030504040204" pitchFamily="50" charset="-128"/>
                <a:ea typeface="Meiryo UI" panose="020B0604030504040204" pitchFamily="50" charset="-128"/>
              </a:rPr>
              <a:t>：工期の短い現場、電気・通信工事</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看板取付け</a:t>
            </a:r>
            <a:r>
              <a:rPr lang="ja-JP" altLang="en-US" sz="1400" dirty="0">
                <a:solidFill>
                  <a:prstClr val="black"/>
                </a:solidFill>
                <a:latin typeface="Meiryo UI" panose="020B0604030504040204" pitchFamily="50" charset="-128"/>
                <a:ea typeface="Meiryo UI" panose="020B0604030504040204" pitchFamily="50" charset="-128"/>
              </a:rPr>
              <a:t>作業、街路灯・信号機等</a:t>
            </a:r>
            <a:r>
              <a:rPr lang="ja-JP" altLang="en-US" sz="1400" dirty="0" smtClean="0">
                <a:solidFill>
                  <a:prstClr val="black"/>
                </a:solidFill>
                <a:latin typeface="Meiryo UI" panose="020B0604030504040204" pitchFamily="50" charset="-128"/>
                <a:ea typeface="Meiryo UI" panose="020B0604030504040204" pitchFamily="50" charset="-128"/>
              </a:rPr>
              <a:t>の</a:t>
            </a:r>
            <a:endParaRPr lang="en-US" altLang="ja-JP" sz="1400" dirty="0" smtClean="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保守</a:t>
            </a:r>
            <a:r>
              <a:rPr lang="ja-JP" altLang="en-US" sz="1400" dirty="0">
                <a:solidFill>
                  <a:prstClr val="black"/>
                </a:solidFill>
                <a:latin typeface="Meiryo UI" panose="020B0604030504040204" pitchFamily="50" charset="-128"/>
                <a:ea typeface="Meiryo UI" panose="020B0604030504040204" pitchFamily="50" charset="-128"/>
              </a:rPr>
              <a:t>作業</a:t>
            </a:r>
            <a:r>
              <a:rPr lang="ja-JP" altLang="en-US" sz="1400" dirty="0" smtClean="0">
                <a:solidFill>
                  <a:prstClr val="black"/>
                </a:solidFill>
                <a:latin typeface="Meiryo UI" panose="020B0604030504040204" pitchFamily="50" charset="-128"/>
                <a:ea typeface="Meiryo UI" panose="020B0604030504040204" pitchFamily="50" charset="-128"/>
              </a:rPr>
              <a:t>、剪定</a:t>
            </a:r>
            <a:r>
              <a:rPr lang="ja-JP" altLang="en-US" sz="1400" dirty="0">
                <a:solidFill>
                  <a:prstClr val="black"/>
                </a:solidFill>
                <a:latin typeface="Meiryo UI" panose="020B0604030504040204" pitchFamily="50" charset="-128"/>
                <a:ea typeface="Meiryo UI" panose="020B0604030504040204" pitchFamily="50" charset="-128"/>
              </a:rPr>
              <a:t>作業など</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7241540" y="1079972"/>
            <a:ext cx="1273810" cy="3092450"/>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4883264" y="2978622"/>
            <a:ext cx="2159000" cy="1193800"/>
          </a:xfrm>
          <a:prstGeom prst="rect">
            <a:avLst/>
          </a:prstGeom>
          <a:noFill/>
          <a:ln>
            <a:solidFill>
              <a:schemeClr val="tx1"/>
            </a:solidFill>
          </a:ln>
        </p:spPr>
      </p:pic>
    </p:spTree>
    <p:extLst>
      <p:ext uri="{BB962C8B-B14F-4D97-AF65-F5344CB8AC3E}">
        <p14:creationId xmlns:p14="http://schemas.microsoft.com/office/powerpoint/2010/main" val="28733858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関係法令（６）</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44350" y="6400413"/>
            <a:ext cx="51263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テキスト１９７、１９８ページ</a:t>
            </a:r>
            <a:r>
              <a:rPr lang="en-US" altLang="ja-JP" sz="1200" dirty="0" smtClean="0">
                <a:solidFill>
                  <a:prstClr val="black"/>
                </a:solidFill>
              </a:rPr>
              <a:t>/</a:t>
            </a:r>
            <a:r>
              <a:rPr lang="ja-JP" altLang="en-US" sz="1200" dirty="0" smtClean="0">
                <a:solidFill>
                  <a:prstClr val="black"/>
                </a:solidFill>
              </a:rPr>
              <a:t>補助テキスト７９～８０ページ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90</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399851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u="sng" dirty="0">
                <a:solidFill>
                  <a:prstClr val="black"/>
                </a:solidFill>
                <a:latin typeface="Meiryo UI" panose="020B0604030504040204" pitchFamily="50" charset="-128"/>
                <a:ea typeface="Meiryo UI" panose="020B0604030504040204" pitchFamily="50" charset="-128"/>
              </a:rPr>
              <a:t>高所作業車の</a:t>
            </a:r>
            <a:r>
              <a:rPr lang="ja-JP" altLang="en-US" sz="1200" b="1" u="sng" dirty="0" smtClean="0">
                <a:solidFill>
                  <a:prstClr val="black"/>
                </a:solidFill>
                <a:latin typeface="Meiryo UI" panose="020B0604030504040204" pitchFamily="50" charset="-128"/>
                <a:ea typeface="Meiryo UI" panose="020B0604030504040204" pitchFamily="50" charset="-128"/>
              </a:rPr>
              <a:t>自主検査等</a:t>
            </a:r>
            <a:r>
              <a:rPr lang="ja-JP" altLang="en-US" sz="1200" b="1" u="sng" dirty="0">
                <a:solidFill>
                  <a:prstClr val="black"/>
                </a:solidFill>
                <a:latin typeface="Meiryo UI" panose="020B0604030504040204" pitchFamily="50" charset="-128"/>
                <a:ea typeface="Meiryo UI" panose="020B0604030504040204" pitchFamily="50" charset="-128"/>
              </a:rPr>
              <a:t>に関する</a:t>
            </a:r>
            <a:r>
              <a:rPr lang="ja-JP" altLang="en-US" sz="1200" b="1" u="sng" dirty="0" smtClean="0">
                <a:solidFill>
                  <a:prstClr val="black"/>
                </a:solidFill>
                <a:latin typeface="Meiryo UI" panose="020B0604030504040204" pitchFamily="50" charset="-128"/>
                <a:ea typeface="Meiryo UI" panose="020B0604030504040204" pitchFamily="50" charset="-128"/>
              </a:rPr>
              <a:t>事項（その１）</a:t>
            </a:r>
            <a:endParaRPr lang="en-US" altLang="ja-JP" sz="12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（１）定期</a:t>
            </a:r>
            <a:r>
              <a:rPr lang="ja-JP" altLang="en-US" sz="1200" b="1" u="sng" dirty="0">
                <a:solidFill>
                  <a:prstClr val="black"/>
                </a:solidFill>
                <a:latin typeface="Meiryo UI" panose="020B0604030504040204" pitchFamily="50" charset="-128"/>
                <a:ea typeface="Meiryo UI" panose="020B0604030504040204" pitchFamily="50" charset="-128"/>
              </a:rPr>
              <a:t>自主検査（安衛則第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23</a:t>
            </a:r>
            <a:r>
              <a:rPr lang="ja-JP" altLang="en-US" sz="1200" b="1" u="sng" dirty="0" err="1">
                <a:solidFill>
                  <a:prstClr val="black"/>
                </a:solidFill>
                <a:latin typeface="Meiryo UI" panose="020B0604030504040204" pitchFamily="50" charset="-128"/>
                <a:ea typeface="Meiryo UI" panose="020B0604030504040204" pitchFamily="50" charset="-128"/>
              </a:rPr>
              <a:t>、</a:t>
            </a:r>
            <a:r>
              <a:rPr lang="ja-JP" altLang="en-US" sz="1200" b="1" u="sng" dirty="0">
                <a:solidFill>
                  <a:prstClr val="black"/>
                </a:solidFill>
                <a:latin typeface="Meiryo UI" panose="020B0604030504040204" pitchFamily="50" charset="-128"/>
                <a:ea typeface="Meiryo UI" panose="020B0604030504040204" pitchFamily="50" charset="-128"/>
              </a:rPr>
              <a:t>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24</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①</a:t>
            </a:r>
            <a:r>
              <a:rPr lang="ja-JP" altLang="en-US" sz="1200" dirty="0">
                <a:solidFill>
                  <a:prstClr val="black"/>
                </a:solidFill>
                <a:latin typeface="Meiryo UI" panose="020B0604030504040204" pitchFamily="50" charset="-128"/>
                <a:ea typeface="Meiryo UI" panose="020B0604030504040204" pitchFamily="50" charset="-128"/>
              </a:rPr>
              <a:t>　事業者は、高所作業車については、</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年以内ごとに</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回、定期に自主検査を行わなければならない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ただし</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年を超える期間使用しない高所作業車の当該使用しない期間においては、この限りでない。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事業者は、高所作業車については、</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月以内ごとに</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回、定期に、次の事項について自主検査を行わなければならない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ただし</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月を超える期間使用しない高所作業車の当該使用しない期間においては、この限りでない。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a)</a:t>
            </a:r>
            <a:r>
              <a:rPr lang="ja-JP" altLang="en-US" sz="1200" dirty="0">
                <a:solidFill>
                  <a:prstClr val="black"/>
                </a:solidFill>
                <a:latin typeface="Meiryo UI" panose="020B0604030504040204" pitchFamily="50" charset="-128"/>
                <a:ea typeface="Meiryo UI" panose="020B0604030504040204" pitchFamily="50" charset="-128"/>
              </a:rPr>
              <a:t>　制動装置、クラッチ及び操作装置の異常の有無</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b)</a:t>
            </a:r>
            <a:r>
              <a:rPr lang="ja-JP" altLang="en-US" sz="1200" dirty="0">
                <a:solidFill>
                  <a:prstClr val="black"/>
                </a:solidFill>
                <a:latin typeface="Meiryo UI" panose="020B0604030504040204" pitchFamily="50" charset="-128"/>
                <a:ea typeface="Meiryo UI" panose="020B0604030504040204" pitchFamily="50" charset="-128"/>
              </a:rPr>
              <a:t>　作業装置及び油圧装謳の異常の有無</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c)</a:t>
            </a:r>
            <a:r>
              <a:rPr lang="ja-JP" altLang="en-US" sz="1200" dirty="0">
                <a:solidFill>
                  <a:prstClr val="black"/>
                </a:solidFill>
                <a:latin typeface="Meiryo UI" panose="020B0604030504040204" pitchFamily="50" charset="-128"/>
                <a:ea typeface="Meiryo UI" panose="020B0604030504040204" pitchFamily="50" charset="-128"/>
              </a:rPr>
              <a:t>　安全装置の異常の有無</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③</a:t>
            </a:r>
            <a:r>
              <a:rPr lang="ja-JP" altLang="en-US" sz="1200" dirty="0">
                <a:solidFill>
                  <a:prstClr val="black"/>
                </a:solidFill>
                <a:latin typeface="Meiryo UI" panose="020B0604030504040204" pitchFamily="50" charset="-128"/>
                <a:ea typeface="Meiryo UI" panose="020B0604030504040204" pitchFamily="50" charset="-128"/>
              </a:rPr>
              <a:t>　事業者は、</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月を超える期間使用しない高所作業車については、その使用を再び開始する際に、②に掲げられた事項</a:t>
            </a:r>
            <a:r>
              <a:rPr lang="ja-JP" altLang="en-US" sz="1200" dirty="0" smtClean="0">
                <a:solidFill>
                  <a:prstClr val="black"/>
                </a:solidFill>
                <a:latin typeface="Meiryo UI" panose="020B0604030504040204" pitchFamily="50" charset="-128"/>
                <a:ea typeface="Meiryo UI" panose="020B0604030504040204" pitchFamily="50" charset="-128"/>
              </a:rPr>
              <a:t>に</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ついて</a:t>
            </a:r>
            <a:r>
              <a:rPr lang="ja-JP" altLang="en-US" sz="1200" dirty="0">
                <a:solidFill>
                  <a:prstClr val="black"/>
                </a:solidFill>
                <a:latin typeface="Meiryo UI" panose="020B0604030504040204" pitchFamily="50" charset="-128"/>
                <a:ea typeface="Meiryo UI" panose="020B0604030504040204" pitchFamily="50" charset="-128"/>
              </a:rPr>
              <a:t>自主検査を行わなければならない。</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b="1" u="sng" dirty="0" smtClean="0">
                <a:solidFill>
                  <a:prstClr val="black"/>
                </a:solidFill>
                <a:latin typeface="Meiryo UI" panose="020B0604030504040204" pitchFamily="50" charset="-128"/>
                <a:ea typeface="Meiryo UI" panose="020B0604030504040204" pitchFamily="50" charset="-128"/>
              </a:rPr>
              <a:t>（２）定期</a:t>
            </a:r>
            <a:r>
              <a:rPr lang="ja-JP" altLang="en-US" sz="1200" b="1" u="sng" dirty="0">
                <a:solidFill>
                  <a:prstClr val="black"/>
                </a:solidFill>
                <a:latin typeface="Meiryo UI" panose="020B0604030504040204" pitchFamily="50" charset="-128"/>
                <a:ea typeface="Meiryo UI" panose="020B0604030504040204" pitchFamily="50" charset="-128"/>
              </a:rPr>
              <a:t>自主検査の記録（安衛則第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25</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事業者は、自主検査を行ったときは、次の事項を記録し、これを</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年間保存しなければならない。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検査年月日</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検査方法</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③</a:t>
            </a:r>
            <a:r>
              <a:rPr lang="ja-JP" altLang="en-US" sz="1200" dirty="0">
                <a:solidFill>
                  <a:prstClr val="black"/>
                </a:solidFill>
                <a:latin typeface="Meiryo UI" panose="020B0604030504040204" pitchFamily="50" charset="-128"/>
                <a:ea typeface="Meiryo UI" panose="020B0604030504040204" pitchFamily="50" charset="-128"/>
              </a:rPr>
              <a:t>　検査箇所</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④</a:t>
            </a:r>
            <a:r>
              <a:rPr lang="ja-JP" altLang="en-US" sz="1200" dirty="0">
                <a:solidFill>
                  <a:prstClr val="black"/>
                </a:solidFill>
                <a:latin typeface="Meiryo UI" panose="020B0604030504040204" pitchFamily="50" charset="-128"/>
                <a:ea typeface="Meiryo UI" panose="020B0604030504040204" pitchFamily="50" charset="-128"/>
              </a:rPr>
              <a:t>　検査の結果</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⑤</a:t>
            </a:r>
            <a:r>
              <a:rPr lang="ja-JP" altLang="en-US" sz="1200" dirty="0">
                <a:solidFill>
                  <a:prstClr val="black"/>
                </a:solidFill>
                <a:latin typeface="Meiryo UI" panose="020B0604030504040204" pitchFamily="50" charset="-128"/>
                <a:ea typeface="Meiryo UI" panose="020B0604030504040204" pitchFamily="50" charset="-128"/>
              </a:rPr>
              <a:t>　検査を実施した者の氏名</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⑥</a:t>
            </a:r>
            <a:r>
              <a:rPr lang="ja-JP" altLang="en-US" sz="1200" dirty="0">
                <a:solidFill>
                  <a:prstClr val="black"/>
                </a:solidFill>
                <a:latin typeface="Meiryo UI" panose="020B0604030504040204" pitchFamily="50" charset="-128"/>
                <a:ea typeface="Meiryo UI" panose="020B0604030504040204" pitchFamily="50" charset="-128"/>
              </a:rPr>
              <a:t>　検査の結果に基づいて補修等の措置を講じたときは、その</a:t>
            </a:r>
            <a:r>
              <a:rPr lang="ja-JP" altLang="en-US" sz="1200" dirty="0" smtClean="0">
                <a:solidFill>
                  <a:prstClr val="black"/>
                </a:solidFill>
                <a:latin typeface="Meiryo UI" panose="020B0604030504040204" pitchFamily="50" charset="-128"/>
                <a:ea typeface="Meiryo UI" panose="020B0604030504040204" pitchFamily="50" charset="-128"/>
              </a:rPr>
              <a:t>内容</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37904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関係法令（７）</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14750" y="6400413"/>
            <a:ext cx="44559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テキスト１９９ページ</a:t>
            </a:r>
            <a:r>
              <a:rPr lang="en-US" altLang="ja-JP" sz="1200" dirty="0" smtClean="0">
                <a:solidFill>
                  <a:prstClr val="black"/>
                </a:solidFill>
              </a:rPr>
              <a:t>/</a:t>
            </a:r>
            <a:r>
              <a:rPr lang="ja-JP" altLang="en-US" sz="1200" dirty="0" smtClean="0">
                <a:solidFill>
                  <a:prstClr val="black"/>
                </a:solidFill>
              </a:rPr>
              <a:t>補助テキスト８０～８１ページ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91</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852738"/>
            <a:ext cx="7886701" cy="238872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200" b="1" u="sng" dirty="0">
                <a:solidFill>
                  <a:prstClr val="black"/>
                </a:solidFill>
                <a:latin typeface="Meiryo UI" panose="020B0604030504040204" pitchFamily="50" charset="-128"/>
                <a:ea typeface="Meiryo UI" panose="020B0604030504040204" pitchFamily="50" charset="-128"/>
              </a:rPr>
              <a:t>高所作業車の自主点検等に関する</a:t>
            </a:r>
            <a:r>
              <a:rPr lang="ja-JP" altLang="en-US" sz="1200" b="1" u="sng" dirty="0" smtClean="0">
                <a:solidFill>
                  <a:prstClr val="black"/>
                </a:solidFill>
                <a:latin typeface="Meiryo UI" panose="020B0604030504040204" pitchFamily="50" charset="-128"/>
                <a:ea typeface="Meiryo UI" panose="020B0604030504040204" pitchFamily="50" charset="-128"/>
              </a:rPr>
              <a:t>事項（その２）</a:t>
            </a:r>
            <a:endParaRPr lang="en-US" altLang="ja-JP" sz="1200" b="1" u="sng"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u="sng" dirty="0" smtClean="0">
                <a:solidFill>
                  <a:prstClr val="black"/>
                </a:solidFill>
                <a:latin typeface="Meiryo UI" panose="020B0604030504040204" pitchFamily="50" charset="-128"/>
                <a:ea typeface="Meiryo UI" panose="020B0604030504040204" pitchFamily="50" charset="-128"/>
              </a:rPr>
              <a:t>（３）特定</a:t>
            </a:r>
            <a:r>
              <a:rPr lang="ja-JP" altLang="en-US" sz="1200" b="1" u="sng" dirty="0">
                <a:solidFill>
                  <a:prstClr val="black"/>
                </a:solidFill>
                <a:latin typeface="Meiryo UI" panose="020B0604030504040204" pitchFamily="50" charset="-128"/>
                <a:ea typeface="Meiryo UI" panose="020B0604030504040204" pitchFamily="50" charset="-128"/>
              </a:rPr>
              <a:t>自主検査（安衛則第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26</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①</a:t>
            </a:r>
            <a:r>
              <a:rPr lang="ja-JP" altLang="en-US" sz="1200" dirty="0">
                <a:solidFill>
                  <a:prstClr val="black"/>
                </a:solidFill>
                <a:latin typeface="Meiryo UI" panose="020B0604030504040204" pitchFamily="50" charset="-128"/>
                <a:ea typeface="Meiryo UI" panose="020B0604030504040204" pitchFamily="50" charset="-128"/>
              </a:rPr>
              <a:t>　高所作業車に係る特定自主検査は、</a:t>
            </a:r>
            <a:r>
              <a:rPr lang="en-US" altLang="ja-JP" sz="1200" dirty="0">
                <a:solidFill>
                  <a:prstClr val="black"/>
                </a:solidFill>
                <a:latin typeface="Meiryo UI" panose="020B0604030504040204" pitchFamily="50" charset="-128"/>
                <a:ea typeface="Meiryo UI" panose="020B0604030504040204" pitchFamily="50" charset="-128"/>
              </a:rPr>
              <a:t>(1)①</a:t>
            </a:r>
            <a:r>
              <a:rPr lang="ja-JP" altLang="en-US" sz="1200" dirty="0">
                <a:solidFill>
                  <a:prstClr val="black"/>
                </a:solidFill>
                <a:latin typeface="Meiryo UI" panose="020B0604030504040204" pitchFamily="50" charset="-128"/>
                <a:ea typeface="Meiryo UI" panose="020B0604030504040204" pitchFamily="50" charset="-128"/>
              </a:rPr>
              <a:t>の自主検査とする。</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労働安全衛生規則第</a:t>
            </a:r>
            <a:r>
              <a:rPr lang="en-US" altLang="ja-JP" sz="1200" dirty="0">
                <a:solidFill>
                  <a:prstClr val="black"/>
                </a:solidFill>
                <a:latin typeface="Meiryo UI" panose="020B0604030504040204" pitchFamily="50" charset="-128"/>
                <a:ea typeface="Meiryo UI" panose="020B0604030504040204" pitchFamily="50" charset="-128"/>
              </a:rPr>
              <a:t>151</a:t>
            </a:r>
            <a:r>
              <a:rPr lang="ja-JP" altLang="en-US" sz="1200" dirty="0">
                <a:solidFill>
                  <a:prstClr val="black"/>
                </a:solidFill>
                <a:latin typeface="Meiryo UI" panose="020B0604030504040204" pitchFamily="50" charset="-128"/>
                <a:ea typeface="Meiryo UI" panose="020B0604030504040204" pitchFamily="50" charset="-128"/>
              </a:rPr>
              <a:t>条の</a:t>
            </a:r>
            <a:r>
              <a:rPr lang="en-US" altLang="ja-JP" sz="1200" dirty="0">
                <a:solidFill>
                  <a:prstClr val="black"/>
                </a:solidFill>
                <a:latin typeface="Meiryo UI" panose="020B0604030504040204" pitchFamily="50" charset="-128"/>
                <a:ea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rPr>
              <a:t>第</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項の規定は、高所作業車に係る法第</a:t>
            </a:r>
            <a:r>
              <a:rPr lang="en-US" altLang="ja-JP" sz="1200" dirty="0">
                <a:solidFill>
                  <a:prstClr val="black"/>
                </a:solidFill>
                <a:latin typeface="Meiryo UI" panose="020B0604030504040204" pitchFamily="50" charset="-128"/>
                <a:ea typeface="Meiryo UI" panose="020B0604030504040204" pitchFamily="50" charset="-128"/>
              </a:rPr>
              <a:t>45</a:t>
            </a:r>
            <a:r>
              <a:rPr lang="ja-JP" altLang="en-US" sz="1200" dirty="0">
                <a:solidFill>
                  <a:prstClr val="black"/>
                </a:solidFill>
                <a:latin typeface="Meiryo UI" panose="020B0604030504040204" pitchFamily="50" charset="-128"/>
                <a:ea typeface="Meiryo UI" panose="020B0604030504040204" pitchFamily="50" charset="-128"/>
              </a:rPr>
              <a:t>条第</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項の厚生労働省令</a:t>
            </a:r>
            <a:r>
              <a:rPr lang="ja-JP" altLang="en-US" sz="1200" dirty="0" smtClean="0">
                <a:solidFill>
                  <a:prstClr val="black"/>
                </a:solidFill>
                <a:latin typeface="Meiryo UI" panose="020B0604030504040204" pitchFamily="50" charset="-128"/>
                <a:ea typeface="Meiryo UI" panose="020B0604030504040204" pitchFamily="50" charset="-128"/>
              </a:rPr>
              <a:t>で</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定める</a:t>
            </a:r>
            <a:r>
              <a:rPr lang="ja-JP" altLang="en-US" sz="1200" dirty="0">
                <a:solidFill>
                  <a:prstClr val="black"/>
                </a:solidFill>
                <a:latin typeface="Meiryo UI" panose="020B0604030504040204" pitchFamily="50" charset="-128"/>
                <a:ea typeface="Meiryo UI" panose="020B0604030504040204" pitchFamily="50" charset="-128"/>
              </a:rPr>
              <a:t>資格を有する労働者について準用する。この場合において、労働安全衛生規則第</a:t>
            </a:r>
            <a:r>
              <a:rPr lang="en-US" altLang="ja-JP" sz="1200" dirty="0">
                <a:solidFill>
                  <a:prstClr val="black"/>
                </a:solidFill>
                <a:latin typeface="Meiryo UI" panose="020B0604030504040204" pitchFamily="50" charset="-128"/>
                <a:ea typeface="Meiryo UI" panose="020B0604030504040204" pitchFamily="50" charset="-128"/>
              </a:rPr>
              <a:t>151</a:t>
            </a:r>
            <a:r>
              <a:rPr lang="ja-JP" altLang="en-US" sz="1200" dirty="0">
                <a:solidFill>
                  <a:prstClr val="black"/>
                </a:solidFill>
                <a:latin typeface="Meiryo UI" panose="020B0604030504040204" pitchFamily="50" charset="-128"/>
                <a:ea typeface="Meiryo UI" panose="020B0604030504040204" pitchFamily="50" charset="-128"/>
              </a:rPr>
              <a:t>条の</a:t>
            </a:r>
            <a:r>
              <a:rPr lang="en-US" altLang="ja-JP" sz="1200" dirty="0">
                <a:solidFill>
                  <a:prstClr val="black"/>
                </a:solidFill>
                <a:latin typeface="Meiryo UI" panose="020B0604030504040204" pitchFamily="50" charset="-128"/>
                <a:ea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rPr>
              <a:t>第</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項第①</a:t>
            </a:r>
            <a:r>
              <a:rPr lang="ja-JP" altLang="en-US" sz="1200" dirty="0" smtClean="0">
                <a:solidFill>
                  <a:prstClr val="black"/>
                </a:solidFill>
                <a:latin typeface="Meiryo UI" panose="020B0604030504040204" pitchFamily="50" charset="-128"/>
                <a:ea typeface="Meiryo UI" panose="020B0604030504040204" pitchFamily="50" charset="-128"/>
              </a:rPr>
              <a:t>号</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中</a:t>
            </a:r>
            <a:r>
              <a:rPr lang="ja-JP" altLang="en-US" sz="1200" dirty="0">
                <a:solidFill>
                  <a:prstClr val="black"/>
                </a:solidFill>
                <a:latin typeface="Meiryo UI" panose="020B0604030504040204" pitchFamily="50" charset="-128"/>
                <a:ea typeface="Meiryo UI" panose="020B0604030504040204" pitchFamily="50" charset="-128"/>
              </a:rPr>
              <a:t>「フオークリフト」とあるのは、「高所作業車」と読み替えるものとする。</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③</a:t>
            </a:r>
            <a:r>
              <a:rPr lang="ja-JP" altLang="en-US" sz="1200" dirty="0">
                <a:solidFill>
                  <a:prstClr val="black"/>
                </a:solidFill>
                <a:latin typeface="Meiryo UI" panose="020B0604030504040204" pitchFamily="50" charset="-128"/>
                <a:ea typeface="Meiryo UI" panose="020B0604030504040204" pitchFamily="50" charset="-128"/>
              </a:rPr>
              <a:t>　事業者は、運行の用に供する高所作業車（道路運送車両法第</a:t>
            </a:r>
            <a:r>
              <a:rPr lang="en-US" altLang="ja-JP" sz="1200" dirty="0">
                <a:solidFill>
                  <a:prstClr val="black"/>
                </a:solidFill>
                <a:latin typeface="Meiryo UI" panose="020B0604030504040204" pitchFamily="50" charset="-128"/>
                <a:ea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rPr>
              <a:t>条第</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項の適用を受けるものに限る。）について</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同項</a:t>
            </a:r>
            <a:r>
              <a:rPr lang="ja-JP" altLang="en-US" sz="1200" dirty="0">
                <a:solidFill>
                  <a:prstClr val="black"/>
                </a:solidFill>
                <a:latin typeface="Meiryo UI" panose="020B0604030504040204" pitchFamily="50" charset="-128"/>
                <a:ea typeface="Meiryo UI" panose="020B0604030504040204" pitchFamily="50" charset="-128"/>
              </a:rPr>
              <a:t>の規定に基づいて点検を行った場合には、当該点検を行った部分については</a:t>
            </a:r>
            <a:r>
              <a:rPr lang="en-US" altLang="ja-JP" sz="1200" dirty="0">
                <a:solidFill>
                  <a:prstClr val="black"/>
                </a:solidFill>
                <a:latin typeface="Meiryo UI" panose="020B0604030504040204" pitchFamily="50" charset="-128"/>
                <a:ea typeface="Meiryo UI" panose="020B0604030504040204" pitchFamily="50" charset="-128"/>
              </a:rPr>
              <a:t>(1)①</a:t>
            </a:r>
            <a:r>
              <a:rPr lang="ja-JP" altLang="en-US" sz="1200" dirty="0">
                <a:solidFill>
                  <a:prstClr val="black"/>
                </a:solidFill>
                <a:latin typeface="Meiryo UI" panose="020B0604030504040204" pitchFamily="50" charset="-128"/>
                <a:ea typeface="Meiryo UI" panose="020B0604030504040204" pitchFamily="50" charset="-128"/>
              </a:rPr>
              <a:t>の自主検査を行うことを要しない。</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④</a:t>
            </a:r>
            <a:r>
              <a:rPr lang="ja-JP" altLang="en-US" sz="1200" dirty="0">
                <a:solidFill>
                  <a:prstClr val="black"/>
                </a:solidFill>
                <a:latin typeface="Meiryo UI" panose="020B0604030504040204" pitchFamily="50" charset="-128"/>
                <a:ea typeface="Meiryo UI" panose="020B0604030504040204" pitchFamily="50" charset="-128"/>
              </a:rPr>
              <a:t>　高所作業車に係る特定自主検査を検査業者に実施させた場合における</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の規定の適用については、</a:t>
            </a:r>
            <a:r>
              <a:rPr lang="en-US" altLang="ja-JP" sz="1200" dirty="0">
                <a:solidFill>
                  <a:prstClr val="black"/>
                </a:solidFill>
                <a:latin typeface="Meiryo UI" panose="020B0604030504040204" pitchFamily="50" charset="-128"/>
                <a:ea typeface="Meiryo UI" panose="020B0604030504040204" pitchFamily="50" charset="-128"/>
              </a:rPr>
              <a:t>(2)⑤</a:t>
            </a:r>
            <a:r>
              <a:rPr lang="ja-JP" altLang="en-US" sz="1200" dirty="0" smtClean="0">
                <a:solidFill>
                  <a:prstClr val="black"/>
                </a:solidFill>
                <a:latin typeface="Meiryo UI" panose="020B0604030504040204" pitchFamily="50" charset="-128"/>
                <a:ea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検査を実施した者の氏名」とあるのは、「検査業者の名称」とする。</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⑤</a:t>
            </a:r>
            <a:r>
              <a:rPr lang="ja-JP" altLang="en-US" sz="1200" dirty="0">
                <a:solidFill>
                  <a:prstClr val="black"/>
                </a:solidFill>
                <a:latin typeface="Meiryo UI" panose="020B0604030504040204" pitchFamily="50" charset="-128"/>
                <a:ea typeface="Meiryo UI" panose="020B0604030504040204" pitchFamily="50" charset="-128"/>
              </a:rPr>
              <a:t>　事業者は、高所作業車に係る自主検査を行ったときは、当該高所作業車</a:t>
            </a:r>
            <a:r>
              <a:rPr lang="ja-JP" altLang="en-US" sz="1200" dirty="0" smtClean="0">
                <a:solidFill>
                  <a:prstClr val="black"/>
                </a:solidFill>
                <a:latin typeface="Meiryo UI" panose="020B0604030504040204" pitchFamily="50" charset="-128"/>
                <a:ea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見やすい</a:t>
            </a:r>
            <a:r>
              <a:rPr lang="ja-JP" altLang="en-US" sz="1200" dirty="0">
                <a:solidFill>
                  <a:prstClr val="black"/>
                </a:solidFill>
                <a:latin typeface="Meiryo UI" panose="020B0604030504040204" pitchFamily="50" charset="-128"/>
                <a:ea typeface="Meiryo UI" panose="020B0604030504040204" pitchFamily="50" charset="-128"/>
              </a:rPr>
              <a:t>箇所に、特定自主検査を</a:t>
            </a:r>
            <a:r>
              <a:rPr lang="ja-JP" altLang="en-US" sz="1200" dirty="0" smtClean="0">
                <a:solidFill>
                  <a:prstClr val="black"/>
                </a:solidFill>
                <a:latin typeface="Meiryo UI" panose="020B0604030504040204" pitchFamily="50" charset="-128"/>
                <a:ea typeface="Meiryo UI" panose="020B0604030504040204" pitchFamily="50" charset="-128"/>
              </a:rPr>
              <a:t>行った年月</a:t>
            </a:r>
            <a:r>
              <a:rPr lang="ja-JP" altLang="en-US" sz="1200" dirty="0">
                <a:solidFill>
                  <a:prstClr val="black"/>
                </a:solidFill>
                <a:latin typeface="Meiryo UI" panose="020B0604030504040204" pitchFamily="50" charset="-128"/>
                <a:ea typeface="Meiryo UI" panose="020B0604030504040204" pitchFamily="50" charset="-128"/>
              </a:rPr>
              <a:t>を明らかにすることが</a:t>
            </a:r>
            <a:r>
              <a:rPr lang="ja-JP" altLang="en-US" sz="1200" dirty="0" smtClean="0">
                <a:solidFill>
                  <a:prstClr val="black"/>
                </a:solidFill>
                <a:latin typeface="Meiryo UI" panose="020B0604030504040204" pitchFamily="50" charset="-128"/>
                <a:ea typeface="Meiryo UI" panose="020B0604030504040204" pitchFamily="50" charset="-128"/>
              </a:rPr>
              <a:t>できる</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36195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検査</a:t>
            </a:r>
            <a:r>
              <a:rPr lang="ja-JP" altLang="en-US" sz="1200" dirty="0">
                <a:solidFill>
                  <a:prstClr val="black"/>
                </a:solidFill>
                <a:latin typeface="Meiryo UI" panose="020B0604030504040204" pitchFamily="50" charset="-128"/>
                <a:ea typeface="Meiryo UI" panose="020B0604030504040204" pitchFamily="50" charset="-128"/>
              </a:rPr>
              <a:t>標章をはり付けなければならない。</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u="sng" dirty="0" smtClean="0">
                <a:solidFill>
                  <a:prstClr val="black"/>
                </a:solidFill>
                <a:latin typeface="Meiryo UI" panose="020B0604030504040204" pitchFamily="50" charset="-128"/>
                <a:ea typeface="Meiryo UI" panose="020B0604030504040204" pitchFamily="50" charset="-128"/>
              </a:rPr>
              <a:t>（４）作業</a:t>
            </a:r>
            <a:r>
              <a:rPr lang="ja-JP" altLang="en-US" sz="1200" b="1" u="sng" dirty="0">
                <a:solidFill>
                  <a:prstClr val="black"/>
                </a:solidFill>
                <a:latin typeface="Meiryo UI" panose="020B0604030504040204" pitchFamily="50" charset="-128"/>
                <a:ea typeface="Meiryo UI" panose="020B0604030504040204" pitchFamily="50" charset="-128"/>
              </a:rPr>
              <a:t>開始前点検（安衛則第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27</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事業者は、高所作業車を用いて作業を行うときは、その日の作業を開始する前に</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180975">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制動</a:t>
            </a:r>
            <a:r>
              <a:rPr lang="ja-JP" altLang="en-US" sz="1200" dirty="0">
                <a:solidFill>
                  <a:prstClr val="black"/>
                </a:solidFill>
                <a:latin typeface="Meiryo UI" panose="020B0604030504040204" pitchFamily="50" charset="-128"/>
                <a:ea typeface="Meiryo UI" panose="020B0604030504040204" pitchFamily="50" charset="-128"/>
              </a:rPr>
              <a:t>装置、操作装置及び作業装置</a:t>
            </a:r>
            <a:r>
              <a:rPr lang="ja-JP" altLang="en-US" sz="1200" dirty="0" smtClean="0">
                <a:solidFill>
                  <a:prstClr val="black"/>
                </a:solidFill>
                <a:latin typeface="Meiryo UI" panose="020B0604030504040204" pitchFamily="50" charset="-128"/>
                <a:ea typeface="Meiryo UI" panose="020B0604030504040204" pitchFamily="50" charset="-128"/>
              </a:rPr>
              <a:t>の</a:t>
            </a: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機能</a:t>
            </a:r>
            <a:r>
              <a:rPr lang="ja-JP" altLang="en-US" sz="1200" dirty="0">
                <a:solidFill>
                  <a:prstClr val="black"/>
                </a:solidFill>
                <a:latin typeface="Meiryo UI" panose="020B0604030504040204" pitchFamily="50" charset="-128"/>
                <a:ea typeface="Meiryo UI" panose="020B0604030504040204" pitchFamily="50" charset="-128"/>
              </a:rPr>
              <a:t>について点検を行わなければならない。</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u="sng" dirty="0" smtClean="0">
                <a:solidFill>
                  <a:prstClr val="black"/>
                </a:solidFill>
                <a:latin typeface="Meiryo UI" panose="020B0604030504040204" pitchFamily="50" charset="-128"/>
                <a:ea typeface="Meiryo UI" panose="020B0604030504040204" pitchFamily="50" charset="-128"/>
              </a:rPr>
              <a:t>（５）補修</a:t>
            </a:r>
            <a:r>
              <a:rPr lang="ja-JP" altLang="en-US" sz="1200" b="1" u="sng" dirty="0">
                <a:solidFill>
                  <a:prstClr val="black"/>
                </a:solidFill>
                <a:latin typeface="Meiryo UI" panose="020B0604030504040204" pitchFamily="50" charset="-128"/>
                <a:ea typeface="Meiryo UI" panose="020B0604030504040204" pitchFamily="50" charset="-128"/>
              </a:rPr>
              <a:t>等（安衛則第</a:t>
            </a:r>
            <a:r>
              <a:rPr lang="en-US" altLang="ja-JP" sz="1200" b="1" u="sng" dirty="0">
                <a:solidFill>
                  <a:prstClr val="black"/>
                </a:solidFill>
                <a:latin typeface="Meiryo UI" panose="020B0604030504040204" pitchFamily="50" charset="-128"/>
                <a:ea typeface="Meiryo UI" panose="020B0604030504040204" pitchFamily="50" charset="-128"/>
              </a:rPr>
              <a:t>194</a:t>
            </a:r>
            <a:r>
              <a:rPr lang="ja-JP" altLang="en-US" sz="1200" b="1" u="sng" dirty="0">
                <a:solidFill>
                  <a:prstClr val="black"/>
                </a:solidFill>
                <a:latin typeface="Meiryo UI" panose="020B0604030504040204" pitchFamily="50" charset="-128"/>
                <a:ea typeface="Meiryo UI" panose="020B0604030504040204" pitchFamily="50" charset="-128"/>
              </a:rPr>
              <a:t>条の</a:t>
            </a:r>
            <a:r>
              <a:rPr lang="en-US" altLang="ja-JP" sz="1200" b="1" u="sng" dirty="0">
                <a:solidFill>
                  <a:prstClr val="black"/>
                </a:solidFill>
                <a:latin typeface="Meiryo UI" panose="020B0604030504040204" pitchFamily="50" charset="-128"/>
                <a:ea typeface="Meiryo UI" panose="020B0604030504040204" pitchFamily="50" charset="-128"/>
              </a:rPr>
              <a:t>28</a:t>
            </a:r>
            <a:r>
              <a:rPr lang="ja-JP" altLang="en-US" sz="1200" b="1" u="sng" dirty="0">
                <a:solidFill>
                  <a:prstClr val="black"/>
                </a:solidFill>
                <a:latin typeface="Meiryo UI" panose="020B0604030504040204" pitchFamily="50" charset="-128"/>
                <a:ea typeface="Meiryo UI" panose="020B0604030504040204" pitchFamily="50" charset="-128"/>
              </a:rPr>
              <a:t>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事業者は、</a:t>
            </a:r>
            <a:r>
              <a:rPr lang="en-US" altLang="ja-JP" sz="1200" dirty="0">
                <a:solidFill>
                  <a:prstClr val="black"/>
                </a:solidFill>
                <a:latin typeface="Meiryo UI" panose="020B0604030504040204" pitchFamily="50" charset="-128"/>
                <a:ea typeface="Meiryo UI" panose="020B0604030504040204" pitchFamily="50" charset="-128"/>
              </a:rPr>
              <a:t>(1)①</a:t>
            </a:r>
            <a:r>
              <a:rPr lang="ja-JP" altLang="en-US" sz="1200" dirty="0">
                <a:solidFill>
                  <a:prstClr val="black"/>
                </a:solidFill>
                <a:latin typeface="Meiryo UI" panose="020B0604030504040204" pitchFamily="50" charset="-128"/>
                <a:ea typeface="Meiryo UI" panose="020B0604030504040204" pitchFamily="50" charset="-128"/>
              </a:rPr>
              <a:t>若しくは②の自主検査又は</a:t>
            </a:r>
            <a:r>
              <a:rPr lang="en-US" altLang="ja-JP" sz="1200" dirty="0">
                <a:solidFill>
                  <a:prstClr val="black"/>
                </a:solidFill>
                <a:latin typeface="Meiryo UI" panose="020B0604030504040204" pitchFamily="50" charset="-128"/>
                <a:ea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rPr>
              <a:t>の点検を行った場合において、異常を認めたときは、直ちに補修</a:t>
            </a:r>
            <a:r>
              <a:rPr lang="ja-JP" altLang="en-US" sz="1200" dirty="0" smtClean="0">
                <a:solidFill>
                  <a:prstClr val="black"/>
                </a:solidFill>
                <a:latin typeface="Meiryo UI" panose="020B0604030504040204" pitchFamily="50" charset="-128"/>
                <a:ea typeface="Meiryo UI" panose="020B0604030504040204" pitchFamily="50" charset="-128"/>
              </a:rPr>
              <a:t>その他</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必要</a:t>
            </a:r>
            <a:r>
              <a:rPr lang="ja-JP" altLang="en-US" sz="1200" dirty="0">
                <a:solidFill>
                  <a:prstClr val="black"/>
                </a:solidFill>
                <a:latin typeface="Meiryo UI" panose="020B0604030504040204" pitchFamily="50" charset="-128"/>
                <a:ea typeface="Meiryo UI" panose="020B0604030504040204" pitchFamily="50" charset="-128"/>
              </a:rPr>
              <a:t>な措置を講じなければならない。</a:t>
            </a:r>
          </a:p>
        </p:txBody>
      </p:sp>
      <p:pic>
        <p:nvPicPr>
          <p:cNvPr id="2" name="図 1"/>
          <p:cNvPicPr>
            <a:picLocks noChangeAspect="1"/>
          </p:cNvPicPr>
          <p:nvPr/>
        </p:nvPicPr>
        <p:blipFill>
          <a:blip r:embed="rId3"/>
          <a:stretch>
            <a:fillRect/>
          </a:stretch>
        </p:blipFill>
        <p:spPr>
          <a:xfrm>
            <a:off x="5936518" y="2812686"/>
            <a:ext cx="2578832" cy="1188823"/>
          </a:xfrm>
          <a:prstGeom prst="rect">
            <a:avLst/>
          </a:prstGeom>
          <a:ln>
            <a:solidFill>
              <a:schemeClr val="tx1"/>
            </a:solidFill>
          </a:ln>
        </p:spPr>
      </p:pic>
    </p:spTree>
    <p:extLst>
      <p:ext uri="{BB962C8B-B14F-4D97-AF65-F5344CB8AC3E}">
        <p14:creationId xmlns:p14="http://schemas.microsoft.com/office/powerpoint/2010/main" val="35138377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関係法令（８）</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51540" y="6400413"/>
            <a:ext cx="371912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テキスト２０１ページ</a:t>
            </a:r>
            <a:r>
              <a:rPr lang="en-US" altLang="ja-JP" sz="1200" dirty="0" smtClean="0">
                <a:solidFill>
                  <a:prstClr val="black"/>
                </a:solidFill>
              </a:rPr>
              <a:t>/</a:t>
            </a:r>
            <a:r>
              <a:rPr lang="ja-JP" altLang="en-US" sz="1200" dirty="0" smtClean="0">
                <a:solidFill>
                  <a:prstClr val="black"/>
                </a:solidFill>
              </a:rPr>
              <a:t>補助テキスト８１ページ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92</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34071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b="1" dirty="0">
                <a:solidFill>
                  <a:prstClr val="black"/>
                </a:solidFill>
                <a:latin typeface="Meiryo UI" panose="020B0604030504040204" pitchFamily="50" charset="-128"/>
                <a:ea typeface="Meiryo UI" panose="020B0604030504040204" pitchFamily="50" charset="-128"/>
              </a:rPr>
              <a:t>墜落、飛来崩壊等による危険の防止に関する</a:t>
            </a:r>
            <a:r>
              <a:rPr lang="ja-JP" altLang="en-US" sz="1200" b="1" dirty="0" smtClean="0">
                <a:solidFill>
                  <a:prstClr val="black"/>
                </a:solidFill>
                <a:latin typeface="Meiryo UI" panose="020B0604030504040204" pitchFamily="50" charset="-128"/>
                <a:ea typeface="Meiryo UI" panose="020B0604030504040204" pitchFamily="50" charset="-128"/>
              </a:rPr>
              <a:t>事項（その１）</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(1)</a:t>
            </a:r>
            <a:r>
              <a:rPr lang="ja-JP" altLang="en-US" sz="1200" b="1" u="sng" dirty="0">
                <a:solidFill>
                  <a:prstClr val="black"/>
                </a:solidFill>
                <a:latin typeface="Meiryo UI" panose="020B0604030504040204" pitchFamily="50" charset="-128"/>
                <a:ea typeface="Meiryo UI" panose="020B0604030504040204" pitchFamily="50" charset="-128"/>
              </a:rPr>
              <a:t>　作業床の設置等（安衛則第</a:t>
            </a:r>
            <a:r>
              <a:rPr lang="en-US" altLang="ja-JP" sz="1200" b="1" u="sng" dirty="0">
                <a:solidFill>
                  <a:prstClr val="black"/>
                </a:solidFill>
                <a:latin typeface="Meiryo UI" panose="020B0604030504040204" pitchFamily="50" charset="-128"/>
                <a:ea typeface="Meiryo UI" panose="020B0604030504040204" pitchFamily="50" charset="-128"/>
              </a:rPr>
              <a:t>518</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事業者は、高さが</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メートル以上の箇所（作業床の端、開口部等を除く。）で作業を行なう場合において墜落に</a:t>
            </a:r>
            <a:r>
              <a:rPr lang="ja-JP" altLang="en-US" sz="1200" dirty="0" smtClean="0">
                <a:solidFill>
                  <a:prstClr val="black"/>
                </a:solidFill>
                <a:latin typeface="Meiryo UI" panose="020B0604030504040204" pitchFamily="50" charset="-128"/>
                <a:ea typeface="Meiryo UI" panose="020B0604030504040204" pitchFamily="50" charset="-128"/>
              </a:rPr>
              <a:t>より</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労働者</a:t>
            </a:r>
            <a:r>
              <a:rPr lang="ja-JP" altLang="en-US" sz="1200" dirty="0">
                <a:solidFill>
                  <a:prstClr val="black"/>
                </a:solidFill>
                <a:latin typeface="Meiryo UI" panose="020B0604030504040204" pitchFamily="50" charset="-128"/>
                <a:ea typeface="Meiryo UI" panose="020B0604030504040204" pitchFamily="50" charset="-128"/>
              </a:rPr>
              <a:t>に危険を及ぼすおそれのあるときは、足場を組み立てる等の方法により作業床を設けなければならない。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事業者は、①の規定により作業床を設けることが困難なときは、防網を張り、労働者に要求性能墜落制止用器具</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使用</a:t>
            </a:r>
            <a:r>
              <a:rPr lang="ja-JP" altLang="en-US" sz="1200" dirty="0">
                <a:solidFill>
                  <a:prstClr val="black"/>
                </a:solidFill>
                <a:latin typeface="Meiryo UI" panose="020B0604030504040204" pitchFamily="50" charset="-128"/>
                <a:ea typeface="Meiryo UI" panose="020B0604030504040204" pitchFamily="50" charset="-128"/>
              </a:rPr>
              <a:t>させる</a:t>
            </a:r>
            <a:r>
              <a:rPr lang="ja-JP" altLang="en-US" sz="1200" dirty="0" err="1">
                <a:solidFill>
                  <a:prstClr val="black"/>
                </a:solidFill>
                <a:latin typeface="Meiryo UI" panose="020B0604030504040204" pitchFamily="50" charset="-128"/>
                <a:ea typeface="Meiryo UI" panose="020B0604030504040204" pitchFamily="50" charset="-128"/>
              </a:rPr>
              <a:t>等</a:t>
            </a:r>
            <a:r>
              <a:rPr lang="ja-JP" altLang="en-US" sz="1200" dirty="0">
                <a:solidFill>
                  <a:prstClr val="black"/>
                </a:solidFill>
                <a:latin typeface="Meiryo UI" panose="020B0604030504040204" pitchFamily="50" charset="-128"/>
                <a:ea typeface="Meiryo UI" panose="020B0604030504040204" pitchFamily="50" charset="-128"/>
              </a:rPr>
              <a:t>墜落による労働者の危険を防止するための措置を講じなければならない。</a:t>
            </a:r>
          </a:p>
          <a:p>
            <a:pPr marL="0" indent="0">
              <a:lnSpc>
                <a:spcPct val="100000"/>
              </a:lnSpc>
              <a:spcBef>
                <a:spcPts val="0"/>
              </a:spcBef>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(2)</a:t>
            </a:r>
            <a:r>
              <a:rPr lang="ja-JP" altLang="en-US" sz="1200" b="1" u="sng" dirty="0">
                <a:solidFill>
                  <a:prstClr val="black"/>
                </a:solidFill>
                <a:latin typeface="Meiryo UI" panose="020B0604030504040204" pitchFamily="50" charset="-128"/>
                <a:ea typeface="Meiryo UI" panose="020B0604030504040204" pitchFamily="50" charset="-128"/>
              </a:rPr>
              <a:t>　開口部等の囲い等（安衛則第</a:t>
            </a:r>
            <a:r>
              <a:rPr lang="en-US" altLang="ja-JP" sz="1200" b="1" u="sng" dirty="0">
                <a:solidFill>
                  <a:prstClr val="black"/>
                </a:solidFill>
                <a:latin typeface="Meiryo UI" panose="020B0604030504040204" pitchFamily="50" charset="-128"/>
                <a:ea typeface="Meiryo UI" panose="020B0604030504040204" pitchFamily="50" charset="-128"/>
              </a:rPr>
              <a:t>519</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事業者は、高さが</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メートル以上の作業床の端、開口部等で墜落により労働者に危険を及ぼすおそれのある箇所には</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囲い</a:t>
            </a:r>
            <a:r>
              <a:rPr lang="ja-JP" altLang="en-US" sz="1200" dirty="0">
                <a:solidFill>
                  <a:prstClr val="black"/>
                </a:solidFill>
                <a:latin typeface="Meiryo UI" panose="020B0604030504040204" pitchFamily="50" charset="-128"/>
                <a:ea typeface="Meiryo UI" panose="020B0604030504040204" pitchFamily="50" charset="-128"/>
              </a:rPr>
              <a:t>、手すり、覆（おお）い等（以下この条において「囲い等」という。）を設けなければならない。</a:t>
            </a: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事業者は、①の規定により、囲い等を設けることが著しく困難なとき又は作業の必要上臨時に囲い等を取りはずすときは</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防網</a:t>
            </a:r>
            <a:r>
              <a:rPr lang="ja-JP" altLang="en-US" sz="1200" dirty="0">
                <a:solidFill>
                  <a:prstClr val="black"/>
                </a:solidFill>
                <a:latin typeface="Meiryo UI" panose="020B0604030504040204" pitchFamily="50" charset="-128"/>
                <a:ea typeface="Meiryo UI" panose="020B0604030504040204" pitchFamily="50" charset="-128"/>
              </a:rPr>
              <a:t>を張り、労働者に要求性能墜落制止用器具を使用させる</a:t>
            </a:r>
            <a:r>
              <a:rPr lang="ja-JP" altLang="en-US" sz="1200" dirty="0" err="1">
                <a:solidFill>
                  <a:prstClr val="black"/>
                </a:solidFill>
                <a:latin typeface="Meiryo UI" panose="020B0604030504040204" pitchFamily="50" charset="-128"/>
                <a:ea typeface="Meiryo UI" panose="020B0604030504040204" pitchFamily="50" charset="-128"/>
              </a:rPr>
              <a:t>等</a:t>
            </a:r>
            <a:r>
              <a:rPr lang="ja-JP" altLang="en-US" sz="1200" dirty="0">
                <a:solidFill>
                  <a:prstClr val="black"/>
                </a:solidFill>
                <a:latin typeface="Meiryo UI" panose="020B0604030504040204" pitchFamily="50" charset="-128"/>
                <a:ea typeface="Meiryo UI" panose="020B0604030504040204" pitchFamily="50" charset="-128"/>
              </a:rPr>
              <a:t>墜落による労働者の危険を防止するための措置</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講じなければ</a:t>
            </a:r>
            <a:r>
              <a:rPr lang="ja-JP" altLang="en-US" sz="1200" dirty="0">
                <a:solidFill>
                  <a:prstClr val="black"/>
                </a:solidFill>
                <a:latin typeface="Meiryo UI" panose="020B0604030504040204" pitchFamily="50" charset="-128"/>
                <a:ea typeface="Meiryo UI" panose="020B0604030504040204" pitchFamily="50" charset="-128"/>
              </a:rPr>
              <a:t>ならない。</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en-US" altLang="ja-JP" sz="1200" b="1" u="sng" dirty="0">
                <a:solidFill>
                  <a:prstClr val="black"/>
                </a:solidFill>
                <a:latin typeface="Meiryo UI" panose="020B0604030504040204" pitchFamily="50" charset="-128"/>
                <a:ea typeface="Meiryo UI" panose="020B0604030504040204" pitchFamily="50" charset="-128"/>
              </a:rPr>
              <a:t>(3)</a:t>
            </a:r>
            <a:r>
              <a:rPr lang="ja-JP" altLang="en-US" sz="1200" b="1" u="sng" dirty="0">
                <a:solidFill>
                  <a:prstClr val="black"/>
                </a:solidFill>
                <a:latin typeface="Meiryo UI" panose="020B0604030504040204" pitchFamily="50" charset="-128"/>
                <a:ea typeface="Meiryo UI" panose="020B0604030504040204" pitchFamily="50" charset="-128"/>
              </a:rPr>
              <a:t>　要求性能墜落制止用器具等の使用（安衛則第</a:t>
            </a:r>
            <a:r>
              <a:rPr lang="en-US" altLang="ja-JP" sz="1200" b="1" u="sng" dirty="0">
                <a:solidFill>
                  <a:prstClr val="black"/>
                </a:solidFill>
                <a:latin typeface="Meiryo UI" panose="020B0604030504040204" pitchFamily="50" charset="-128"/>
                <a:ea typeface="Meiryo UI" panose="020B0604030504040204" pitchFamily="50" charset="-128"/>
              </a:rPr>
              <a:t>520</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労働者は、</a:t>
            </a:r>
            <a:r>
              <a:rPr lang="en-US" altLang="ja-JP" sz="1200" dirty="0">
                <a:solidFill>
                  <a:prstClr val="black"/>
                </a:solidFill>
                <a:latin typeface="Meiryo UI" panose="020B0604030504040204" pitchFamily="50" charset="-128"/>
                <a:ea typeface="Meiryo UI" panose="020B0604030504040204" pitchFamily="50" charset="-128"/>
              </a:rPr>
              <a:t>(1)①</a:t>
            </a:r>
            <a:r>
              <a:rPr lang="ja-JP" altLang="en-US" sz="1200" dirty="0">
                <a:solidFill>
                  <a:prstClr val="black"/>
                </a:solidFill>
                <a:latin typeface="Meiryo UI" panose="020B0604030504040204" pitchFamily="50" charset="-128"/>
                <a:ea typeface="Meiryo UI" panose="020B0604030504040204" pitchFamily="50" charset="-128"/>
              </a:rPr>
              <a:t>及び</a:t>
            </a:r>
            <a:r>
              <a:rPr lang="en-US" altLang="ja-JP" sz="1200" dirty="0">
                <a:solidFill>
                  <a:prstClr val="black"/>
                </a:solidFill>
                <a:latin typeface="Meiryo UI" panose="020B0604030504040204" pitchFamily="50" charset="-128"/>
                <a:ea typeface="Meiryo UI" panose="020B0604030504040204" pitchFamily="50" charset="-128"/>
              </a:rPr>
              <a:t>(2)②</a:t>
            </a:r>
            <a:r>
              <a:rPr lang="ja-JP" altLang="en-US" sz="1200" dirty="0">
                <a:solidFill>
                  <a:prstClr val="black"/>
                </a:solidFill>
                <a:latin typeface="Meiryo UI" panose="020B0604030504040204" pitchFamily="50" charset="-128"/>
                <a:ea typeface="Meiryo UI" panose="020B0604030504040204" pitchFamily="50" charset="-128"/>
              </a:rPr>
              <a:t>の場合において、要求性能墜落制止用器具等の使用を命じられたときは</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これ</a:t>
            </a:r>
            <a:r>
              <a:rPr lang="ja-JP" altLang="en-US" sz="1200" dirty="0">
                <a:solidFill>
                  <a:prstClr val="black"/>
                </a:solidFill>
                <a:latin typeface="Meiryo UI" panose="020B0604030504040204" pitchFamily="50" charset="-128"/>
                <a:ea typeface="Meiryo UI" panose="020B0604030504040204" pitchFamily="50" charset="-128"/>
              </a:rPr>
              <a:t>を使用しなければならない。</a:t>
            </a:r>
          </a:p>
          <a:p>
            <a:pPr marL="0" indent="0">
              <a:lnSpc>
                <a:spcPct val="100000"/>
              </a:lnSpc>
              <a:spcBef>
                <a:spcPts val="0"/>
              </a:spcBef>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92604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関係法令（９）</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11650" y="6400413"/>
            <a:ext cx="3859012"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テキスト２０２ページ</a:t>
            </a:r>
            <a:r>
              <a:rPr lang="en-US" altLang="ja-JP" sz="1200" dirty="0" smtClean="0">
                <a:solidFill>
                  <a:prstClr val="black"/>
                </a:solidFill>
              </a:rPr>
              <a:t>/</a:t>
            </a:r>
            <a:r>
              <a:rPr lang="ja-JP" altLang="en-US" sz="1200" dirty="0" smtClean="0">
                <a:solidFill>
                  <a:prstClr val="black"/>
                </a:solidFill>
              </a:rPr>
              <a:t>補助テキスト８１ページ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93</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287604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墜落、飛来崩壊等による危険の防止に関する</a:t>
            </a:r>
            <a:r>
              <a:rPr lang="ja-JP" altLang="en-US" sz="1200" b="1" dirty="0" smtClean="0">
                <a:solidFill>
                  <a:prstClr val="black"/>
                </a:solidFill>
                <a:latin typeface="Meiryo UI" panose="020B0604030504040204" pitchFamily="50" charset="-128"/>
                <a:ea typeface="Meiryo UI" panose="020B0604030504040204" pitchFamily="50" charset="-128"/>
              </a:rPr>
              <a:t>事項（その２）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smtClean="0">
                <a:solidFill>
                  <a:prstClr val="black"/>
                </a:solidFill>
                <a:latin typeface="Meiryo UI" panose="020B0604030504040204" pitchFamily="50" charset="-128"/>
                <a:ea typeface="Meiryo UI" panose="020B0604030504040204" pitchFamily="50" charset="-128"/>
              </a:rPr>
              <a:t>(</a:t>
            </a:r>
            <a:r>
              <a:rPr lang="en-US" altLang="ja-JP" sz="1200" b="1" u="sng" dirty="0">
                <a:solidFill>
                  <a:prstClr val="black"/>
                </a:solidFill>
                <a:latin typeface="Meiryo UI" panose="020B0604030504040204" pitchFamily="50" charset="-128"/>
                <a:ea typeface="Meiryo UI" panose="020B0604030504040204" pitchFamily="50" charset="-128"/>
              </a:rPr>
              <a:t>4)</a:t>
            </a:r>
            <a:r>
              <a:rPr lang="ja-JP" altLang="en-US" sz="1200" b="1" u="sng" dirty="0">
                <a:solidFill>
                  <a:prstClr val="black"/>
                </a:solidFill>
                <a:latin typeface="Meiryo UI" panose="020B0604030504040204" pitchFamily="50" charset="-128"/>
                <a:ea typeface="Meiryo UI" panose="020B0604030504040204" pitchFamily="50" charset="-128"/>
              </a:rPr>
              <a:t>　要求性能墜落制止用器具等の取付設備等（安衛則第</a:t>
            </a:r>
            <a:r>
              <a:rPr lang="en-US" altLang="ja-JP" sz="1200" b="1" u="sng" dirty="0">
                <a:solidFill>
                  <a:prstClr val="black"/>
                </a:solidFill>
                <a:latin typeface="Meiryo UI" panose="020B0604030504040204" pitchFamily="50" charset="-128"/>
                <a:ea typeface="Meiryo UI" panose="020B0604030504040204" pitchFamily="50" charset="-128"/>
              </a:rPr>
              <a:t>521</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事業者は、高さが</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メートル以上の箇所で作業を行なう場合において、労働者に要求性能墜落制止用器具等</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使用</a:t>
            </a:r>
            <a:r>
              <a:rPr lang="ja-JP" altLang="en-US" sz="1200" dirty="0">
                <a:solidFill>
                  <a:prstClr val="black"/>
                </a:solidFill>
                <a:latin typeface="Meiryo UI" panose="020B0604030504040204" pitchFamily="50" charset="-128"/>
                <a:ea typeface="Meiryo UI" panose="020B0604030504040204" pitchFamily="50" charset="-128"/>
              </a:rPr>
              <a:t>させるときは、要求性能墜落制止用器具等を安全に取り付けるための設備等を設けなければならない。</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事業者は、労働者に要求性能墜落制止用器具等を使用させるときは、要求性能墜落制止用器具等</a:t>
            </a:r>
            <a:r>
              <a:rPr lang="ja-JP" altLang="en-US" sz="1200" dirty="0" smtClean="0">
                <a:solidFill>
                  <a:prstClr val="black"/>
                </a:solidFill>
                <a:latin typeface="Meiryo UI" panose="020B0604030504040204" pitchFamily="50" charset="-128"/>
                <a:ea typeface="Meiryo UI" panose="020B0604030504040204" pitchFamily="50" charset="-128"/>
              </a:rPr>
              <a:t>及び</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その</a:t>
            </a:r>
            <a:r>
              <a:rPr lang="ja-JP" altLang="en-US" sz="1200" dirty="0">
                <a:solidFill>
                  <a:prstClr val="black"/>
                </a:solidFill>
                <a:latin typeface="Meiryo UI" panose="020B0604030504040204" pitchFamily="50" charset="-128"/>
                <a:ea typeface="Meiryo UI" panose="020B0604030504040204" pitchFamily="50" charset="-128"/>
              </a:rPr>
              <a:t>取付け設備等の異常の有無について、随時点検しなければならない。</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(5)</a:t>
            </a:r>
            <a:r>
              <a:rPr lang="ja-JP" altLang="en-US" sz="1200" b="1" u="sng" dirty="0">
                <a:solidFill>
                  <a:prstClr val="black"/>
                </a:solidFill>
                <a:latin typeface="Meiryo UI" panose="020B0604030504040204" pitchFamily="50" charset="-128"/>
                <a:ea typeface="Meiryo UI" panose="020B0604030504040204" pitchFamily="50" charset="-128"/>
              </a:rPr>
              <a:t>　悪天候時の作業禁止（安衛則第</a:t>
            </a:r>
            <a:r>
              <a:rPr lang="en-US" altLang="ja-JP" sz="1200" b="1" u="sng" dirty="0">
                <a:solidFill>
                  <a:prstClr val="black"/>
                </a:solidFill>
                <a:latin typeface="Meiryo UI" panose="020B0604030504040204" pitchFamily="50" charset="-128"/>
                <a:ea typeface="Meiryo UI" panose="020B0604030504040204" pitchFamily="50" charset="-128"/>
              </a:rPr>
              <a:t>522</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事業者は、高さが</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メートル以上の箇所で作業を行なう場合において、強風、大雨、大雪等の悪天候のため</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当該</a:t>
            </a:r>
            <a:r>
              <a:rPr lang="ja-JP" altLang="en-US" sz="1200" dirty="0">
                <a:solidFill>
                  <a:prstClr val="black"/>
                </a:solidFill>
                <a:latin typeface="Meiryo UI" panose="020B0604030504040204" pitchFamily="50" charset="-128"/>
                <a:ea typeface="Meiryo UI" panose="020B0604030504040204" pitchFamily="50" charset="-128"/>
              </a:rPr>
              <a:t>作業の実施について危険が予想されるときは、当該作業に労働者を従事させてはならない。</a:t>
            </a:r>
          </a:p>
          <a:p>
            <a:pPr marL="0" indent="0">
              <a:lnSpc>
                <a:spcPct val="100000"/>
              </a:lnSpc>
              <a:spcBef>
                <a:spcPts val="0"/>
              </a:spcBef>
              <a:buFont typeface="Arial" panose="020B0604020202020204" pitchFamily="34" charset="0"/>
              <a:buNone/>
            </a:pPr>
            <a:endParaRPr lang="ja-JP" altLang="en-US" sz="12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(6)</a:t>
            </a:r>
            <a:r>
              <a:rPr lang="ja-JP" altLang="en-US" sz="1200" b="1" u="sng" dirty="0">
                <a:solidFill>
                  <a:prstClr val="black"/>
                </a:solidFill>
                <a:latin typeface="Meiryo UI" panose="020B0604030504040204" pitchFamily="50" charset="-128"/>
                <a:ea typeface="Meiryo UI" panose="020B0604030504040204" pitchFamily="50" charset="-128"/>
              </a:rPr>
              <a:t>　照度の保持（安衛則第</a:t>
            </a:r>
            <a:r>
              <a:rPr lang="en-US" altLang="ja-JP" sz="1200" b="1" u="sng" dirty="0">
                <a:solidFill>
                  <a:prstClr val="black"/>
                </a:solidFill>
                <a:latin typeface="Meiryo UI" panose="020B0604030504040204" pitchFamily="50" charset="-128"/>
                <a:ea typeface="Meiryo UI" panose="020B0604030504040204" pitchFamily="50" charset="-128"/>
              </a:rPr>
              <a:t>523</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b="1"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事業者は、高さが</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メートル以上の箇所で作業を行なうときは、当該作業を安全に行なうため必要な照度</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保持</a:t>
            </a:r>
            <a:r>
              <a:rPr lang="ja-JP" altLang="en-US" sz="1200" dirty="0">
                <a:solidFill>
                  <a:prstClr val="black"/>
                </a:solidFill>
                <a:latin typeface="Meiryo UI" panose="020B0604030504040204" pitchFamily="50" charset="-128"/>
                <a:ea typeface="Meiryo UI" panose="020B0604030504040204" pitchFamily="50" charset="-128"/>
              </a:rPr>
              <a:t>しなければならない</a:t>
            </a:r>
            <a:r>
              <a:rPr lang="ja-JP" altLang="en-US" sz="1200" dirty="0" smtClean="0">
                <a:solidFill>
                  <a:prstClr val="black"/>
                </a:solidFill>
                <a:latin typeface="Meiryo UI" panose="020B0604030504040204" pitchFamily="50" charset="-128"/>
                <a:ea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68138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関係法令（１０）</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599848" y="6400413"/>
            <a:ext cx="4570814"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テキスト２０２ページ</a:t>
            </a:r>
            <a:r>
              <a:rPr lang="en-US" altLang="ja-JP" sz="1200" dirty="0" smtClean="0">
                <a:solidFill>
                  <a:prstClr val="black"/>
                </a:solidFill>
              </a:rPr>
              <a:t>/</a:t>
            </a:r>
            <a:r>
              <a:rPr lang="ja-JP" altLang="en-US" sz="1200" dirty="0" smtClean="0">
                <a:solidFill>
                  <a:prstClr val="black"/>
                </a:solidFill>
              </a:rPr>
              <a:t>補助テキスト８２～８３ページ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94</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303483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墜落、飛来崩壊等による危険の防止に関する</a:t>
            </a:r>
            <a:r>
              <a:rPr lang="ja-JP" altLang="en-US" sz="1200" b="1" dirty="0" smtClean="0">
                <a:solidFill>
                  <a:prstClr val="black"/>
                </a:solidFill>
                <a:latin typeface="Meiryo UI" panose="020B0604030504040204" pitchFamily="50" charset="-128"/>
                <a:ea typeface="Meiryo UI" panose="020B0604030504040204" pitchFamily="50" charset="-128"/>
              </a:rPr>
              <a:t>事項（その３）</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smtClean="0">
                <a:solidFill>
                  <a:prstClr val="black"/>
                </a:solidFill>
                <a:latin typeface="Meiryo UI" panose="020B0604030504040204" pitchFamily="50" charset="-128"/>
                <a:ea typeface="Meiryo UI" panose="020B0604030504040204" pitchFamily="50" charset="-128"/>
              </a:rPr>
              <a:t>(</a:t>
            </a:r>
            <a:r>
              <a:rPr lang="en-US" altLang="ja-JP" sz="1200" b="1" u="sng" dirty="0">
                <a:solidFill>
                  <a:prstClr val="black"/>
                </a:solidFill>
                <a:latin typeface="Meiryo UI" panose="020B0604030504040204" pitchFamily="50" charset="-128"/>
                <a:ea typeface="Meiryo UI" panose="020B0604030504040204" pitchFamily="50" charset="-128"/>
              </a:rPr>
              <a:t>7)</a:t>
            </a:r>
            <a:r>
              <a:rPr lang="ja-JP" altLang="en-US" sz="1200" b="1" u="sng" dirty="0">
                <a:solidFill>
                  <a:prstClr val="black"/>
                </a:solidFill>
                <a:latin typeface="Meiryo UI" panose="020B0604030504040204" pitchFamily="50" charset="-128"/>
                <a:ea typeface="Meiryo UI" panose="020B0604030504040204" pitchFamily="50" charset="-128"/>
              </a:rPr>
              <a:t>　昇降するための設備の設置等（安衛則第</a:t>
            </a:r>
            <a:r>
              <a:rPr lang="en-US" altLang="ja-JP" sz="1200" b="1" u="sng" dirty="0">
                <a:solidFill>
                  <a:prstClr val="black"/>
                </a:solidFill>
                <a:latin typeface="Meiryo UI" panose="020B0604030504040204" pitchFamily="50" charset="-128"/>
                <a:ea typeface="Meiryo UI" panose="020B0604030504040204" pitchFamily="50" charset="-128"/>
              </a:rPr>
              <a:t>526</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事業者は、高さ又は深さが</a:t>
            </a:r>
            <a:r>
              <a:rPr lang="en-US" altLang="ja-JP" sz="1200" dirty="0">
                <a:solidFill>
                  <a:prstClr val="black"/>
                </a:solidFill>
                <a:latin typeface="Meiryo UI" panose="020B0604030504040204" pitchFamily="50" charset="-128"/>
                <a:ea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rPr>
              <a:t>メートルをこえる箇所で作業を行なうときは当該作業に従事する労働者が安全</a:t>
            </a:r>
            <a:r>
              <a:rPr lang="ja-JP" altLang="en-US" sz="1200" dirty="0" smtClean="0">
                <a:solidFill>
                  <a:prstClr val="black"/>
                </a:solidFill>
                <a:latin typeface="Meiryo UI" panose="020B0604030504040204" pitchFamily="50" charset="-128"/>
                <a:ea typeface="Meiryo UI" panose="020B0604030504040204" pitchFamily="50" charset="-128"/>
              </a:rPr>
              <a:t>に</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昇降</a:t>
            </a:r>
            <a:r>
              <a:rPr lang="ja-JP" altLang="en-US" sz="1200" dirty="0">
                <a:solidFill>
                  <a:prstClr val="black"/>
                </a:solidFill>
                <a:latin typeface="Meiryo UI" panose="020B0604030504040204" pitchFamily="50" charset="-128"/>
                <a:ea typeface="Meiryo UI" panose="020B0604030504040204" pitchFamily="50" charset="-128"/>
              </a:rPr>
              <a:t>するための設備等を設けなければならない。ただし、安全に昇降するための設備等を設けることが作業の</a:t>
            </a:r>
            <a:r>
              <a:rPr lang="ja-JP" altLang="en-US" sz="1200" dirty="0" smtClean="0">
                <a:solidFill>
                  <a:prstClr val="black"/>
                </a:solidFill>
                <a:latin typeface="Meiryo UI" panose="020B0604030504040204" pitchFamily="50" charset="-128"/>
                <a:ea typeface="Meiryo UI" panose="020B0604030504040204" pitchFamily="50" charset="-128"/>
              </a:rPr>
              <a:t>性質上</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著しく</a:t>
            </a:r>
            <a:r>
              <a:rPr lang="ja-JP" altLang="en-US" sz="1200" dirty="0">
                <a:solidFill>
                  <a:prstClr val="black"/>
                </a:solidFill>
                <a:latin typeface="Meiryo UI" panose="020B0604030504040204" pitchFamily="50" charset="-128"/>
                <a:ea typeface="Meiryo UI" panose="020B0604030504040204" pitchFamily="50" charset="-128"/>
              </a:rPr>
              <a:t>困難なときは、この限りでない。</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①の作業に従事する労働者は、同項本文の規定により安全に昇降するための設備等が設けられたときは、</a:t>
            </a:r>
            <a:r>
              <a:rPr lang="ja-JP" altLang="en-US" sz="1200" dirty="0" smtClean="0">
                <a:solidFill>
                  <a:prstClr val="black"/>
                </a:solidFill>
                <a:latin typeface="Meiryo UI" panose="020B0604030504040204" pitchFamily="50" charset="-128"/>
                <a:ea typeface="Meiryo UI" panose="020B0604030504040204" pitchFamily="50" charset="-128"/>
              </a:rPr>
              <a:t>当該</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設備</a:t>
            </a:r>
            <a:r>
              <a:rPr lang="ja-JP" altLang="en-US" sz="1200" dirty="0">
                <a:solidFill>
                  <a:prstClr val="black"/>
                </a:solidFill>
                <a:latin typeface="Meiryo UI" panose="020B0604030504040204" pitchFamily="50" charset="-128"/>
                <a:ea typeface="Meiryo UI" panose="020B0604030504040204" pitchFamily="50" charset="-128"/>
              </a:rPr>
              <a:t>等を使用しなければならない。</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(8)</a:t>
            </a:r>
            <a:r>
              <a:rPr lang="ja-JP" altLang="en-US" sz="1200" b="1" u="sng" dirty="0">
                <a:solidFill>
                  <a:prstClr val="black"/>
                </a:solidFill>
                <a:latin typeface="Meiryo UI" panose="020B0604030504040204" pitchFamily="50" charset="-128"/>
                <a:ea typeface="Meiryo UI" panose="020B0604030504040204" pitchFamily="50" charset="-128"/>
              </a:rPr>
              <a:t>　立入禁止（安衛則第</a:t>
            </a:r>
            <a:r>
              <a:rPr lang="en-US" altLang="ja-JP" sz="1200" b="1" u="sng" dirty="0">
                <a:solidFill>
                  <a:prstClr val="black"/>
                </a:solidFill>
                <a:latin typeface="Meiryo UI" panose="020B0604030504040204" pitchFamily="50" charset="-128"/>
                <a:ea typeface="Meiryo UI" panose="020B0604030504040204" pitchFamily="50" charset="-128"/>
              </a:rPr>
              <a:t>530</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事業者は、墜落により労働者に危険を及ぼすおそれのある箇所に関係労働者以外の労働者を立ち入らせてはならない。</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(9)</a:t>
            </a:r>
            <a:r>
              <a:rPr lang="ja-JP" altLang="en-US" sz="1200" b="1" u="sng" dirty="0">
                <a:solidFill>
                  <a:prstClr val="black"/>
                </a:solidFill>
                <a:latin typeface="Meiryo UI" panose="020B0604030504040204" pitchFamily="50" charset="-128"/>
                <a:ea typeface="Meiryo UI" panose="020B0604030504040204" pitchFamily="50" charset="-128"/>
              </a:rPr>
              <a:t>　高所からの物体投下による危険の防止（安衛則第</a:t>
            </a:r>
            <a:r>
              <a:rPr lang="en-US" altLang="ja-JP" sz="1200" b="1" u="sng" dirty="0">
                <a:solidFill>
                  <a:prstClr val="black"/>
                </a:solidFill>
                <a:latin typeface="Meiryo UI" panose="020B0604030504040204" pitchFamily="50" charset="-128"/>
                <a:ea typeface="Meiryo UI" panose="020B0604030504040204" pitchFamily="50" charset="-128"/>
              </a:rPr>
              <a:t>536</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メートル以上の高所から物体を投下するときは、適当な投下設備を設け、監視人を置く等労働者の危険</a:t>
            </a:r>
            <a:r>
              <a:rPr lang="ja-JP" altLang="en-US" sz="1200" dirty="0" smtClean="0">
                <a:solidFill>
                  <a:prstClr val="black"/>
                </a:solidFill>
                <a:latin typeface="Meiryo UI" panose="020B0604030504040204" pitchFamily="50" charset="-128"/>
                <a:ea typeface="Meiryo UI" panose="020B0604030504040204" pitchFamily="50" charset="-128"/>
              </a:rPr>
              <a:t>を</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防止</a:t>
            </a:r>
            <a:r>
              <a:rPr lang="ja-JP" altLang="en-US" sz="1200" dirty="0">
                <a:solidFill>
                  <a:prstClr val="black"/>
                </a:solidFill>
                <a:latin typeface="Meiryo UI" panose="020B0604030504040204" pitchFamily="50" charset="-128"/>
                <a:ea typeface="Meiryo UI" panose="020B0604030504040204" pitchFamily="50" charset="-128"/>
              </a:rPr>
              <a:t>するための措置を講じなければならない。</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労働者は、①の規定による措置が講じられていないときは、</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メートル以上の高所から物体を投下してはならない。</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97976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a:noAutofit/>
          </a:bodyPr>
          <a:lstStyle/>
          <a:p>
            <a:r>
              <a:rPr lang="ja-JP" altLang="en-US" sz="2400" b="1" dirty="0" smtClean="0">
                <a:latin typeface="Meiryo UI" panose="020B0604030504040204" pitchFamily="50" charset="-128"/>
                <a:ea typeface="Meiryo UI" panose="020B0604030504040204" pitchFamily="50" charset="-128"/>
              </a:rPr>
              <a:t>関係法令（１１）</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49241" y="6400413"/>
            <a:ext cx="4321421" cy="276999"/>
          </a:xfrm>
          <a:prstGeom prst="rect">
            <a:avLst/>
          </a:prstGeom>
          <a:noFill/>
          <a:ln>
            <a:solidFill>
              <a:schemeClr val="tx1"/>
            </a:solidFill>
          </a:ln>
        </p:spPr>
        <p:txBody>
          <a:bodyPr wrap="square" rtlCol="0">
            <a:spAutoFit/>
          </a:bodyPr>
          <a:lstStyle/>
          <a:p>
            <a:pPr algn="r"/>
            <a:r>
              <a:rPr lang="ja-JP" altLang="en-US" sz="1200" dirty="0" smtClean="0">
                <a:solidFill>
                  <a:prstClr val="black"/>
                </a:solidFill>
              </a:rPr>
              <a:t>テキスト２０３ページ</a:t>
            </a:r>
            <a:r>
              <a:rPr lang="en-US" altLang="ja-JP" sz="1200" dirty="0" smtClean="0">
                <a:solidFill>
                  <a:prstClr val="black"/>
                </a:solidFill>
              </a:rPr>
              <a:t>/</a:t>
            </a:r>
            <a:r>
              <a:rPr lang="ja-JP" altLang="en-US" sz="1200" dirty="0" smtClean="0">
                <a:solidFill>
                  <a:prstClr val="black"/>
                </a:solidFill>
              </a:rPr>
              <a:t>補助テキスト８３ページ</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95</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8"/>
            <a:ext cx="7886701" cy="29088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200" b="1" dirty="0">
                <a:solidFill>
                  <a:prstClr val="black"/>
                </a:solidFill>
                <a:latin typeface="Meiryo UI" panose="020B0604030504040204" pitchFamily="50" charset="-128"/>
                <a:ea typeface="Meiryo UI" panose="020B0604030504040204" pitchFamily="50" charset="-128"/>
              </a:rPr>
              <a:t>墜落、飛来崩壊等による危険の防止に関する</a:t>
            </a:r>
            <a:r>
              <a:rPr lang="ja-JP" altLang="en-US" sz="1200" b="1" dirty="0" smtClean="0">
                <a:solidFill>
                  <a:prstClr val="black"/>
                </a:solidFill>
                <a:latin typeface="Meiryo UI" panose="020B0604030504040204" pitchFamily="50" charset="-128"/>
                <a:ea typeface="Meiryo UI" panose="020B0604030504040204" pitchFamily="50" charset="-128"/>
              </a:rPr>
              <a:t>事項（その４）</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smtClean="0">
                <a:solidFill>
                  <a:prstClr val="black"/>
                </a:solidFill>
                <a:latin typeface="Meiryo UI" panose="020B0604030504040204" pitchFamily="50" charset="-128"/>
                <a:ea typeface="Meiryo UI" panose="020B0604030504040204" pitchFamily="50" charset="-128"/>
              </a:rPr>
              <a:t>(</a:t>
            </a:r>
            <a:r>
              <a:rPr lang="en-US" altLang="ja-JP" sz="1200" b="1" u="sng" dirty="0">
                <a:solidFill>
                  <a:prstClr val="black"/>
                </a:solidFill>
                <a:latin typeface="Meiryo UI" panose="020B0604030504040204" pitchFamily="50" charset="-128"/>
                <a:ea typeface="Meiryo UI" panose="020B0604030504040204" pitchFamily="50" charset="-128"/>
              </a:rPr>
              <a:t>10)</a:t>
            </a:r>
            <a:r>
              <a:rPr lang="ja-JP" altLang="en-US" sz="1200" b="1" u="sng" dirty="0">
                <a:solidFill>
                  <a:prstClr val="black"/>
                </a:solidFill>
                <a:latin typeface="Meiryo UI" panose="020B0604030504040204" pitchFamily="50" charset="-128"/>
                <a:ea typeface="Meiryo UI" panose="020B0604030504040204" pitchFamily="50" charset="-128"/>
              </a:rPr>
              <a:t>　物体の落下による危険の防止（安衛則第</a:t>
            </a:r>
            <a:r>
              <a:rPr lang="en-US" altLang="ja-JP" sz="1200" b="1" u="sng" dirty="0">
                <a:solidFill>
                  <a:prstClr val="black"/>
                </a:solidFill>
                <a:latin typeface="Meiryo UI" panose="020B0604030504040204" pitchFamily="50" charset="-128"/>
                <a:ea typeface="Meiryo UI" panose="020B0604030504040204" pitchFamily="50" charset="-128"/>
              </a:rPr>
              <a:t>537</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u="sng"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事業者は、作業のため物体が落下することにより、労働者に危険を及ぼすおそれのあるときは、防網の設備を設け</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立入</a:t>
            </a:r>
            <a:r>
              <a:rPr lang="ja-JP" altLang="en-US" sz="1200" dirty="0">
                <a:solidFill>
                  <a:prstClr val="black"/>
                </a:solidFill>
                <a:latin typeface="Meiryo UI" panose="020B0604030504040204" pitchFamily="50" charset="-128"/>
                <a:ea typeface="Meiryo UI" panose="020B0604030504040204" pitchFamily="50" charset="-128"/>
              </a:rPr>
              <a:t>区域を設定する等当該危険を防止するための措置を講じなければならない</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(11)</a:t>
            </a:r>
            <a:r>
              <a:rPr lang="ja-JP" altLang="en-US" sz="1200" b="1" u="sng" dirty="0">
                <a:solidFill>
                  <a:prstClr val="black"/>
                </a:solidFill>
                <a:latin typeface="Meiryo UI" panose="020B0604030504040204" pitchFamily="50" charset="-128"/>
                <a:ea typeface="Meiryo UI" panose="020B0604030504040204" pitchFamily="50" charset="-128"/>
              </a:rPr>
              <a:t>　物体の飛来による危険の防止（安衛則第</a:t>
            </a:r>
            <a:r>
              <a:rPr lang="en-US" altLang="ja-JP" sz="1200" b="1" u="sng" dirty="0">
                <a:solidFill>
                  <a:prstClr val="black"/>
                </a:solidFill>
                <a:latin typeface="Meiryo UI" panose="020B0604030504040204" pitchFamily="50" charset="-128"/>
                <a:ea typeface="Meiryo UI" panose="020B0604030504040204" pitchFamily="50" charset="-128"/>
              </a:rPr>
              <a:t>538</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事業者は、作業のため物体が飛来することにより労働者に危険を及ぼすおそれのあるときは、飛来防止の設備を設け</a:t>
            </a:r>
            <a:r>
              <a:rPr lang="ja-JP" altLang="en-US" sz="1200" dirty="0" smtClean="0">
                <a:solidFill>
                  <a:prstClr val="black"/>
                </a:solidFill>
                <a:latin typeface="Meiryo UI" panose="020B0604030504040204" pitchFamily="50" charset="-128"/>
                <a:ea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労働者</a:t>
            </a:r>
            <a:r>
              <a:rPr lang="ja-JP" altLang="en-US" sz="1200" dirty="0">
                <a:solidFill>
                  <a:prstClr val="black"/>
                </a:solidFill>
                <a:latin typeface="Meiryo UI" panose="020B0604030504040204" pitchFamily="50" charset="-128"/>
                <a:ea typeface="Meiryo UI" panose="020B0604030504040204" pitchFamily="50" charset="-128"/>
              </a:rPr>
              <a:t>に保護具を使用させる等当該危険を防止するための措置を講じなければならない。</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en-US" altLang="ja-JP" sz="1200" b="1" u="sng" dirty="0">
                <a:solidFill>
                  <a:prstClr val="black"/>
                </a:solidFill>
                <a:latin typeface="Meiryo UI" panose="020B0604030504040204" pitchFamily="50" charset="-128"/>
                <a:ea typeface="Meiryo UI" panose="020B0604030504040204" pitchFamily="50" charset="-128"/>
              </a:rPr>
              <a:t>(12)</a:t>
            </a:r>
            <a:r>
              <a:rPr lang="ja-JP" altLang="en-US" sz="1200" b="1" u="sng" dirty="0">
                <a:solidFill>
                  <a:prstClr val="black"/>
                </a:solidFill>
                <a:latin typeface="Meiryo UI" panose="020B0604030504040204" pitchFamily="50" charset="-128"/>
                <a:ea typeface="Meiryo UI" panose="020B0604030504040204" pitchFamily="50" charset="-128"/>
              </a:rPr>
              <a:t>　保護帽の着用（安衛則第</a:t>
            </a:r>
            <a:r>
              <a:rPr lang="en-US" altLang="ja-JP" sz="1200" b="1" u="sng" dirty="0">
                <a:solidFill>
                  <a:prstClr val="black"/>
                </a:solidFill>
                <a:latin typeface="Meiryo UI" panose="020B0604030504040204" pitchFamily="50" charset="-128"/>
                <a:ea typeface="Meiryo UI" panose="020B0604030504040204" pitchFamily="50" charset="-128"/>
              </a:rPr>
              <a:t>539</a:t>
            </a:r>
            <a:r>
              <a:rPr lang="ja-JP" altLang="en-US" sz="1200" b="1" u="sng" dirty="0">
                <a:solidFill>
                  <a:prstClr val="black"/>
                </a:solidFill>
                <a:latin typeface="Meiryo UI" panose="020B0604030504040204" pitchFamily="50" charset="-128"/>
                <a:ea typeface="Meiryo UI" panose="020B0604030504040204" pitchFamily="50" charset="-128"/>
              </a:rPr>
              <a:t>条関連</a:t>
            </a:r>
            <a:r>
              <a:rPr lang="ja-JP" altLang="en-US" sz="1200" b="1" u="sng" dirty="0" smtClean="0">
                <a:solidFill>
                  <a:prstClr val="black"/>
                </a:solidFill>
                <a:latin typeface="Meiryo UI" panose="020B0604030504040204" pitchFamily="50" charset="-128"/>
                <a:ea typeface="Meiryo UI" panose="020B0604030504040204" pitchFamily="50" charset="-128"/>
              </a:rPr>
              <a:t>）</a:t>
            </a: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①</a:t>
            </a:r>
            <a:r>
              <a:rPr lang="ja-JP" altLang="en-US" sz="1200" dirty="0">
                <a:solidFill>
                  <a:prstClr val="black"/>
                </a:solidFill>
                <a:latin typeface="Meiryo UI" panose="020B0604030504040204" pitchFamily="50" charset="-128"/>
                <a:ea typeface="Meiryo UI" panose="020B0604030504040204" pitchFamily="50" charset="-128"/>
              </a:rPr>
              <a:t>　事業者は、船台の附近、高層建築場等の場所で、その上方において他の労働者が作業を行っているところに</a:t>
            </a:r>
            <a:r>
              <a:rPr lang="ja-JP" altLang="en-US" sz="1200" dirty="0" smtClean="0">
                <a:solidFill>
                  <a:prstClr val="black"/>
                </a:solidFill>
                <a:latin typeface="Meiryo UI" panose="020B0604030504040204" pitchFamily="50" charset="-128"/>
                <a:ea typeface="Meiryo UI" panose="020B0604030504040204" pitchFamily="50" charset="-128"/>
              </a:rPr>
              <a:t>おいて</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作業</a:t>
            </a:r>
            <a:r>
              <a:rPr lang="ja-JP" altLang="en-US" sz="1200" dirty="0">
                <a:solidFill>
                  <a:prstClr val="black"/>
                </a:solidFill>
                <a:latin typeface="Meiryo UI" panose="020B0604030504040204" pitchFamily="50" charset="-128"/>
                <a:ea typeface="Meiryo UI" panose="020B0604030504040204" pitchFamily="50" charset="-128"/>
              </a:rPr>
              <a:t>を行なうときは、物体の飛来又は落下による労働者の危険を防止するため、当該作業に従事する労働者に</a:t>
            </a:r>
            <a:r>
              <a:rPr lang="ja-JP" altLang="en-US" sz="1200" dirty="0" smtClean="0">
                <a:solidFill>
                  <a:prstClr val="black"/>
                </a:solidFill>
                <a:latin typeface="Meiryo UI" panose="020B0604030504040204" pitchFamily="50" charset="-128"/>
                <a:ea typeface="Meiryo UI" panose="020B0604030504040204" pitchFamily="50" charset="-128"/>
              </a:rPr>
              <a:t>保護</a:t>
            </a:r>
            <a:endParaRPr lang="en-US" altLang="ja-JP" sz="1200" dirty="0" smtClean="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帽</a:t>
            </a:r>
            <a:r>
              <a:rPr lang="ja-JP" altLang="en-US" sz="1200" dirty="0">
                <a:solidFill>
                  <a:prstClr val="black"/>
                </a:solidFill>
                <a:latin typeface="Meiryo UI" panose="020B0604030504040204" pitchFamily="50" charset="-128"/>
                <a:ea typeface="Meiryo UI" panose="020B0604030504040204" pitchFamily="50" charset="-128"/>
              </a:rPr>
              <a:t>を着用させなければならない。</a:t>
            </a:r>
          </a:p>
          <a:p>
            <a:pPr marL="0" indent="0">
              <a:lnSpc>
                <a:spcPct val="100000"/>
              </a:lnSpc>
              <a:spcBef>
                <a:spcPts val="0"/>
              </a:spcBef>
              <a:buFont typeface="Arial" panose="020B0604020202020204" pitchFamily="34" charset="0"/>
              <a:buNone/>
            </a:pPr>
            <a:r>
              <a:rPr lang="ja-JP" altLang="en-US" sz="1200" dirty="0" smtClean="0">
                <a:solidFill>
                  <a:prstClr val="black"/>
                </a:solidFill>
                <a:latin typeface="Meiryo UI" panose="020B0604030504040204" pitchFamily="50" charset="-128"/>
                <a:ea typeface="Meiryo UI" panose="020B0604030504040204" pitchFamily="50" charset="-128"/>
              </a:rPr>
              <a:t>　②</a:t>
            </a:r>
            <a:r>
              <a:rPr lang="ja-JP" altLang="en-US" sz="1200" dirty="0">
                <a:solidFill>
                  <a:prstClr val="black"/>
                </a:solidFill>
                <a:latin typeface="Meiryo UI" panose="020B0604030504040204" pitchFamily="50" charset="-128"/>
                <a:ea typeface="Meiryo UI" panose="020B0604030504040204" pitchFamily="50" charset="-128"/>
              </a:rPr>
              <a:t>　①の作業に従事する労働者は、保護帽を着用しなければならない。</a:t>
            </a: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028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16711</Words>
  <Application>Microsoft Office PowerPoint</Application>
  <PresentationFormat>画面に合わせる (4:3)</PresentationFormat>
  <Paragraphs>1325</Paragraphs>
  <Slides>95</Slides>
  <Notes>90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95</vt:i4>
      </vt:variant>
    </vt:vector>
  </HeadingPairs>
  <TitlesOfParts>
    <vt:vector size="107" baseType="lpstr">
      <vt:lpstr>Meiryo UI</vt:lpstr>
      <vt:lpstr>ＭＳ Ｐゴシック</vt:lpstr>
      <vt:lpstr>ＭＳ ゴシック</vt:lpstr>
      <vt:lpstr>游ゴシック</vt:lpstr>
      <vt:lpstr>游ゴシック Light</vt:lpstr>
      <vt:lpstr>Arial</vt:lpstr>
      <vt:lpstr>Calibri</vt:lpstr>
      <vt:lpstr>Calibri Light</vt:lpstr>
      <vt:lpstr>Times New Roman</vt:lpstr>
      <vt:lpstr>Wingdings</vt:lpstr>
      <vt:lpstr>Office テーマ</vt:lpstr>
      <vt:lpstr>Office Theme</vt:lpstr>
      <vt:lpstr>高所作業車運転技能講習補助テキスト 講習用パワーポイント資料</vt:lpstr>
      <vt:lpstr>第1章　高所作業車に関する基礎知識</vt:lpstr>
      <vt:lpstr>高所作業車の定義</vt:lpstr>
      <vt:lpstr>高所作業車の運転資格</vt:lpstr>
      <vt:lpstr>高所作業車の種類～作業装置（１）</vt:lpstr>
      <vt:lpstr>高所作業車の種類～作業装置（２）</vt:lpstr>
      <vt:lpstr>高所作業車の種類～作業装置（３）</vt:lpstr>
      <vt:lpstr>高所作業車の種類～作業装置（４）</vt:lpstr>
      <vt:lpstr>高所作業車の種類～走行装置（１）</vt:lpstr>
      <vt:lpstr>高所作業車の種類～走行装置（２）</vt:lpstr>
      <vt:lpstr>高所作業車の種類～走行装置（３）</vt:lpstr>
      <vt:lpstr>高所作業車の用語（１）</vt:lpstr>
      <vt:lpstr>高所作業車の用語（２）</vt:lpstr>
      <vt:lpstr>高所作業車の用語（３）</vt:lpstr>
      <vt:lpstr>第2章　高所作業車の作業装置等の 構造及び取り扱い</vt:lpstr>
      <vt:lpstr>ブーム型高所作業車の作業装置（１）　作業装置</vt:lpstr>
      <vt:lpstr>ブーム型高所作業車の作業装置（２）　作業床平衡装置</vt:lpstr>
      <vt:lpstr>ブーム型高所作業車の作業装置（３） 　アウトリガーの構造と特性</vt:lpstr>
      <vt:lpstr>ブーム型高所作業車の作業装置（４） 　操作装置の構造と特性</vt:lpstr>
      <vt:lpstr>垂直昇降型高所作業車の作業装置</vt:lpstr>
      <vt:lpstr>高所作業車の安全装置（１） 　法的に定められた安全装置の種類</vt:lpstr>
      <vt:lpstr>高所作業車の安全装置（２）　ブーム作動規制装置</vt:lpstr>
      <vt:lpstr>高所作業車の安全装置（３）　非常停止装置　</vt:lpstr>
      <vt:lpstr>高所作業車の安全装置（４）　非常用降下装置　</vt:lpstr>
      <vt:lpstr>高所作業車の安全装置（５）　走行警報装置　</vt:lpstr>
      <vt:lpstr>高所作業車の安全装置（６）　車体傾斜角規制装置　</vt:lpstr>
      <vt:lpstr>高所作業車の安全装置（７）　安全弁、逆止弁　　</vt:lpstr>
      <vt:lpstr>高所作業車の安全装置（８） 　アウトリガーインターロック装置　</vt:lpstr>
      <vt:lpstr>高所作業車の安全装置（９）　車体の前後方向の表示　</vt:lpstr>
      <vt:lpstr>高所作業車の安全装置（１０）　過積載規制装置　</vt:lpstr>
      <vt:lpstr>アウトリガーの設置手順と留意事項（１）　基本手順　</vt:lpstr>
      <vt:lpstr>アウトリガーの設置手順と留意事項（２）　傾斜地　その１　</vt:lpstr>
      <vt:lpstr>アウトリガーの設置手順と留意事項（２）　傾斜地　その２　</vt:lpstr>
      <vt:lpstr>アウトリガーの設置手順と留意事項（２）　傾斜地　その３　</vt:lpstr>
      <vt:lpstr>伸縮ブーム型の基本操作手順と留意事項　</vt:lpstr>
      <vt:lpstr>高所作業車の移送</vt:lpstr>
      <vt:lpstr>高所作業車の点検・検査と整備</vt:lpstr>
      <vt:lpstr>高所作業車による安全作業（１） 　走行時の留意事項　トラック式</vt:lpstr>
      <vt:lpstr>高所作業車による安全作業（１） 　走行時の留意事項　自走式　その１</vt:lpstr>
      <vt:lpstr>高所作業車による安全作業（１） 　走行時の留意事項　自走式　その2</vt:lpstr>
      <vt:lpstr>高所作業車による安全作業（１） 　走行時の留意事項　自走式　その3</vt:lpstr>
      <vt:lpstr>高所作業車による安全作業（２） 　作業時の留意事項１　安全のルールを守る</vt:lpstr>
      <vt:lpstr>高所作業車による安全作業（２） 　作業時の留意事項２　安全確認を徹底する</vt:lpstr>
      <vt:lpstr>高所作業車による安全作業（２） 　作業時の留意事項3　安全操作に心掛ける</vt:lpstr>
      <vt:lpstr>高所作業車による安全作業（３）　作業終了時の留意事項</vt:lpstr>
      <vt:lpstr>第3章　原動機に関する知識</vt:lpstr>
      <vt:lpstr>原動機の種類</vt:lpstr>
      <vt:lpstr>内燃機関の作動原理</vt:lpstr>
      <vt:lpstr>4サイクルディーゼルエンジンの構造</vt:lpstr>
      <vt:lpstr>電動モータの特性</vt:lpstr>
      <vt:lpstr>油圧装置の特徴</vt:lpstr>
      <vt:lpstr>油圧装置の原理</vt:lpstr>
      <vt:lpstr>油圧装置の仕組み</vt:lpstr>
      <vt:lpstr>油圧装置の構成</vt:lpstr>
      <vt:lpstr>高所作業車の油圧回路</vt:lpstr>
      <vt:lpstr>油圧発生装置</vt:lpstr>
      <vt:lpstr>油圧駆動装置</vt:lpstr>
      <vt:lpstr>油圧制御装置</vt:lpstr>
      <vt:lpstr>作動油の劣化</vt:lpstr>
      <vt:lpstr>作動油の点検と管理</vt:lpstr>
      <vt:lpstr>トラック式走行体の動力伝達装置</vt:lpstr>
      <vt:lpstr>トラック式走行体の制動装置</vt:lpstr>
      <vt:lpstr>ホイール式走行体とクローラ式走行体の動力伝達装置</vt:lpstr>
      <vt:lpstr>第4章　運転に必要な力学・感電等に関する知識</vt:lpstr>
      <vt:lpstr>力の三要素</vt:lpstr>
      <vt:lpstr>力の合成と分解</vt:lpstr>
      <vt:lpstr>力のモーメント（１）　力のモーメント</vt:lpstr>
      <vt:lpstr>力のモーメント（２）　締め付ける力とモーメント</vt:lpstr>
      <vt:lpstr>力のモーメント（３）　転倒とモーメント</vt:lpstr>
      <vt:lpstr>力のつり合い</vt:lpstr>
      <vt:lpstr>質量と重心</vt:lpstr>
      <vt:lpstr>重心と安定（１）　物体の安定</vt:lpstr>
      <vt:lpstr>重心と安定（２）　二つの物体の安定と重心</vt:lpstr>
      <vt:lpstr>慣性</vt:lpstr>
      <vt:lpstr>摩擦と高所作業車の安定</vt:lpstr>
      <vt:lpstr>荷重</vt:lpstr>
      <vt:lpstr>地盤の強度</vt:lpstr>
      <vt:lpstr>アウトリガー使用時の設置圧</vt:lpstr>
      <vt:lpstr>感電</vt:lpstr>
      <vt:lpstr>感電の危険性と人体への影響</vt:lpstr>
      <vt:lpstr>架空電線付近での作業時の留意事項</vt:lpstr>
      <vt:lpstr>感電防止対策の基本事項</vt:lpstr>
      <vt:lpstr>送・配電線からの安全離隔距離</vt:lpstr>
      <vt:lpstr>第5章　関係法令</vt:lpstr>
      <vt:lpstr>関係法令（１）</vt:lpstr>
      <vt:lpstr>関係法令（２）</vt:lpstr>
      <vt:lpstr>関係法令（３）</vt:lpstr>
      <vt:lpstr>関係法令（４）</vt:lpstr>
      <vt:lpstr>関係法令（５）</vt:lpstr>
      <vt:lpstr>関係法令（６）</vt:lpstr>
      <vt:lpstr>関係法令（７）</vt:lpstr>
      <vt:lpstr>関係法令（８）</vt:lpstr>
      <vt:lpstr>関係法令（９）</vt:lpstr>
      <vt:lpstr>関係法令（１０）</vt:lpstr>
      <vt:lpstr>関係法令（１１）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2022-06-02T01:38:49Z</dcterms:created>
  <dcterms:modified xsi:type="dcterms:W3CDTF">2022-06-17T01:06:01Z</dcterms:modified>
</cp:coreProperties>
</file>