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</p:sldMasterIdLst>
  <p:notesMasterIdLst>
    <p:notesMasterId r:id="rId90"/>
  </p:notesMasterIdLst>
  <p:sldIdLst>
    <p:sldId id="319" r:id="rId2"/>
    <p:sldId id="321" r:id="rId3"/>
    <p:sldId id="335" r:id="rId4"/>
    <p:sldId id="256" r:id="rId5"/>
    <p:sldId id="257" r:id="rId6"/>
    <p:sldId id="343" r:id="rId7"/>
    <p:sldId id="258" r:id="rId8"/>
    <p:sldId id="259" r:id="rId9"/>
    <p:sldId id="333" r:id="rId10"/>
    <p:sldId id="33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345" r:id="rId30"/>
    <p:sldId id="346" r:id="rId31"/>
    <p:sldId id="344" r:id="rId32"/>
    <p:sldId id="277" r:id="rId33"/>
    <p:sldId id="347" r:id="rId34"/>
    <p:sldId id="348" r:id="rId35"/>
    <p:sldId id="349" r:id="rId36"/>
    <p:sldId id="278" r:id="rId37"/>
    <p:sldId id="350" r:id="rId38"/>
    <p:sldId id="351" r:id="rId39"/>
    <p:sldId id="279" r:id="rId40"/>
    <p:sldId id="352" r:id="rId41"/>
    <p:sldId id="353" r:id="rId42"/>
    <p:sldId id="354" r:id="rId43"/>
    <p:sldId id="334" r:id="rId44"/>
    <p:sldId id="338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33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332" r:id="rId66"/>
    <p:sldId id="340" r:id="rId67"/>
    <p:sldId id="299" r:id="rId68"/>
    <p:sldId id="300" r:id="rId69"/>
    <p:sldId id="301" r:id="rId70"/>
    <p:sldId id="341" r:id="rId71"/>
    <p:sldId id="302" r:id="rId72"/>
    <p:sldId id="303" r:id="rId73"/>
    <p:sldId id="304" r:id="rId74"/>
    <p:sldId id="305" r:id="rId75"/>
    <p:sldId id="342" r:id="rId76"/>
    <p:sldId id="306" r:id="rId77"/>
    <p:sldId id="331" r:id="rId78"/>
    <p:sldId id="307" r:id="rId79"/>
    <p:sldId id="330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6" r:id="rId89"/>
  </p:sldIdLst>
  <p:sldSz cx="9144000" cy="6858000" type="screen4x3"/>
  <p:notesSz cx="6735763" cy="9866313"/>
  <p:embeddedFontLst>
    <p:embeddedFont>
      <p:font typeface="游ゴシック" panose="020B0400000000000000" pitchFamily="50" charset="-128"/>
      <p:regular r:id="rId91"/>
      <p:bold r:id="rId92"/>
    </p:embeddedFont>
    <p:embeddedFont>
      <p:font typeface="游ゴシック Light" panose="020B0300000000000000" pitchFamily="50" charset="-128"/>
      <p:regular r:id="rId93"/>
    </p:embeddedFont>
    <p:embeddedFont>
      <p:font typeface="Meiryo UI" panose="020B0604030504040204" pitchFamily="50" charset="-128"/>
      <p:regular r:id="rId94"/>
      <p:bold r:id="rId95"/>
      <p:italic r:id="rId96"/>
      <p:boldItalic r:id="rId97"/>
    </p:embeddedFont>
    <p:embeddedFont>
      <p:font typeface="Calibri Light" panose="020F0302020204030204" pitchFamily="34" charset="0"/>
      <p:regular r:id="rId98"/>
      <p:italic r:id="rId99"/>
    </p:embeddedFont>
    <p:embeddedFont>
      <p:font typeface="Segoe UI" panose="020B0502040204020203" pitchFamily="34" charset="0"/>
      <p:regular r:id="rId100"/>
      <p:bold r:id="rId101"/>
      <p:italic r:id="rId102"/>
      <p:boldItalic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游明朝" panose="02020400000000000000" pitchFamily="18" charset="-128"/>
      <p:regular r:id="rId10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534"/>
    <a:srgbClr val="44333A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3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17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D7A48-CBDE-47FD-9CF1-1C53F7A59039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EE1F-D885-476E-B1B9-35D13E66B6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47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4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60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5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25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7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0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2595" y="3031435"/>
            <a:ext cx="8358809" cy="920570"/>
          </a:xfrm>
        </p:spPr>
        <p:txBody>
          <a:bodyPr anchor="ctr">
            <a:no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Suportang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Aklat-Aralin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para </a:t>
            </a: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sa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/>
            </a:r>
            <a:b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Pagsasanay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sa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Pagmamaneho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ng Excavator Loader</a:t>
            </a:r>
            <a: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/>
            </a:r>
            <a:br>
              <a:rPr lang="ja-JP" altLang="ja-JP" sz="2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kumimoji="1" lang="en-US" altLang="ja-JP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Powerpoint</a:t>
            </a:r>
            <a:r>
              <a:rPr kumimoji="1"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Material para </a:t>
            </a:r>
            <a:r>
              <a:rPr kumimoji="1"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sa</a:t>
            </a:r>
            <a:r>
              <a:rPr kumimoji="1"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Pagsasanay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196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</a:t>
            </a:r>
            <a:b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Istraktura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5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12546" y="446934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2-1  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Istraktura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makina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43701" y="4469340"/>
            <a:ext cx="36723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2-2 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Itsura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makinang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de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gasolina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31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p.11 - 12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Motor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1872623E-006D-46DE-A1EC-3DCD9BF3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04" y="1635050"/>
            <a:ext cx="3762104" cy="2486376"/>
          </a:xfrm>
          <a:prstGeom prst="rect">
            <a:avLst/>
          </a:prstGeom>
        </p:spPr>
      </p:pic>
      <p:pic>
        <p:nvPicPr>
          <p:cNvPr id="13" name="図 12" descr="エンジン が含まれている画像&#10;&#10;自動的に生成された説明">
            <a:extLst>
              <a:ext uri="{FF2B5EF4-FFF2-40B4-BE49-F238E27FC236}">
                <a16:creationId xmlns:a16="http://schemas.microsoft.com/office/drawing/2014/main" id="{AD358114-EBB8-484C-9195-C6AE7343E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644566"/>
            <a:ext cx="4199396" cy="24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71338" y="4883203"/>
            <a:ext cx="440132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/>
              <a:t>Larawan</a:t>
            </a:r>
            <a:r>
              <a:rPr lang="en-US" altLang="ja-JP" sz="1200" dirty="0"/>
              <a:t> 2-3   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4-na-stroke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takbo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makinang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de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gasolina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</a:rPr>
              <a:t> p. 33 /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</a:rPr>
              <a:t> p.12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2412" y="280825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Motor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 descr="ダイアグラム, 設計図&#10;&#10;自動的に生成された説明">
            <a:extLst>
              <a:ext uri="{FF2B5EF4-FFF2-40B4-BE49-F238E27FC236}">
                <a16:creationId xmlns:a16="http://schemas.microsoft.com/office/drawing/2014/main" id="{ED7BE154-D080-49F1-9B56-BEA3B7EB4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847" y="1231871"/>
            <a:ext cx="7234306" cy="35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02258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2-4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Itsura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Diesel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Makina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34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14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Motor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49771955-373A-4A48-B4A9-3B206A6E6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364492"/>
            <a:ext cx="6503276" cy="36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50939" y="5036562"/>
            <a:ext cx="4118928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2-24 Steering speed reducer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(Ball nut type)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p.15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Control Device</a:t>
            </a:r>
            <a:endParaRPr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, 設計図&#10;&#10;自動的に生成された説明">
            <a:extLst>
              <a:ext uri="{FF2B5EF4-FFF2-40B4-BE49-F238E27FC236}">
                <a16:creationId xmlns:a16="http://schemas.microsoft.com/office/drawing/2014/main" id="{CD40B910-26A2-4070-858C-F3853AC8E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2" y="1359773"/>
            <a:ext cx="6408683" cy="36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2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09743" y="524066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2-25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Semi-integral Type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p.52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p.16 - 17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Control Device</a:t>
            </a:r>
            <a:endParaRPr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 descr="ダイアグラム, 設計図&#10;&#10;自動的に生成された説明">
            <a:extLst>
              <a:ext uri="{FF2B5EF4-FFF2-40B4-BE49-F238E27FC236}">
                <a16:creationId xmlns:a16="http://schemas.microsoft.com/office/drawing/2014/main" id="{6D7061F7-F79B-451D-96F3-D638C07E95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742" y="1066800"/>
            <a:ext cx="2933751" cy="4173864"/>
          </a:xfrm>
          <a:prstGeom prst="rect">
            <a:avLst/>
          </a:prstGeom>
        </p:spPr>
      </p:pic>
      <p:pic>
        <p:nvPicPr>
          <p:cNvPr id="11" name="図 10" descr="ダイアグラム, 概略図&#10;&#10;自動的に生成された説明">
            <a:extLst>
              <a:ext uri="{FF2B5EF4-FFF2-40B4-BE49-F238E27FC236}">
                <a16:creationId xmlns:a16="http://schemas.microsoft.com/office/drawing/2014/main" id="{1BFED4D0-7DF6-4209-ADEC-98847C4EBF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0509" y="1066799"/>
            <a:ext cx="3401624" cy="500158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38889" y="601046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2-26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Linkage Type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7113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2-27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All-Hydraulic Type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p.18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Control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, 設計図&#10;&#10;自動的に生成された説明">
            <a:extLst>
              <a:ext uri="{FF2B5EF4-FFF2-40B4-BE49-F238E27FC236}">
                <a16:creationId xmlns:a16="http://schemas.microsoft.com/office/drawing/2014/main" id="{1DF36C08-42D1-40DB-BAA9-82B42E1ED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9" y="1116235"/>
            <a:ext cx="7223799" cy="40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4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p.19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Control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, 概略図&#10;&#10;自動的に生成された説明">
            <a:extLst>
              <a:ext uri="{FF2B5EF4-FFF2-40B4-BE49-F238E27FC236}">
                <a16:creationId xmlns:a16="http://schemas.microsoft.com/office/drawing/2014/main" id="{BE6B0E7F-CC86-4E2C-976D-273DEF5D7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1196885"/>
            <a:ext cx="6923314" cy="389436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783108" y="4934889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2-28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Drag link at tie rod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6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85290" y="5266306"/>
            <a:ext cx="597341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2-29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Foot brake (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isang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halimbawa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drum type brake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walang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servo)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56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p.20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Braking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9B0C5425-D855-4F0B-AE32-9AB3269F1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903488"/>
            <a:ext cx="7732643" cy="43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07454" y="5123019"/>
            <a:ext cx="4970062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2-30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Halimbawa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brake booster (vacuum servo type)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57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p.21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Braking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43AAB383-BFA7-4FB6-B118-44CEA6D0D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9" y="1104887"/>
            <a:ext cx="7096539" cy="39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 1</a:t>
            </a:r>
            <a:b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Pangkalahatan</a:t>
            </a:r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Tuntunin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5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25048" y="5533317"/>
            <a:ext cx="5893904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2-31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Internal expansion type brake (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ginagamit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din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bilang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parking brake)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58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Braking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EAFA2D-8DCC-4304-B2CB-D9BB4164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316" y="1258062"/>
            <a:ext cx="5611368" cy="43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4765" y="3017630"/>
            <a:ext cx="7772400" cy="61015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 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Pamamaraan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Pagpapatakbo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1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62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Rekomendasyon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Bago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Simulan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Trabaho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19BA29AA-6E69-4944-8C2C-C84A6D0C0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/>
          <a:stretch/>
        </p:blipFill>
        <p:spPr>
          <a:xfrm>
            <a:off x="2082800" y="993002"/>
            <a:ext cx="5567458" cy="539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68287" y="1661932"/>
            <a:ext cx="540742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Talahanayan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2-2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Boluntaryong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inspeksyon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habang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patuloy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ginagamit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63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Periodic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Pag-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inspeksyon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54ABEDB-59AC-49AE-AA0D-74DF71492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3" t="51290" r="11957" b="33381"/>
          <a:stretch/>
        </p:blipFill>
        <p:spPr>
          <a:xfrm>
            <a:off x="1604789" y="2753138"/>
            <a:ext cx="5934422" cy="11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8429" y="2976150"/>
            <a:ext cx="380254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2-33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Pag-start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makinang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de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gasolina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59917" y="4458861"/>
            <a:ext cx="380254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2-34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Pag-start ng diesel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makina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38524" y="6267851"/>
            <a:ext cx="417651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2-35</a:t>
            </a:r>
            <a:r>
              <a:rPr lang="ja-JP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Pag-start ng diesel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makina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65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Pagsisimula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Operasyon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Kaalaman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694EF98-4639-4736-802D-9BFE9261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7" y="1147252"/>
            <a:ext cx="5396484" cy="18288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312632D-7C15-49AD-AF12-DF21947D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70" y="2861752"/>
            <a:ext cx="5396484" cy="1600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120CD5-6E8B-40E4-88E1-CCF508B52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124" y="4847069"/>
            <a:ext cx="539648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89591" y="6128521"/>
            <a:ext cx="5764459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2-36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Upuan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nagmamaneho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(clutch type, torque converter type)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17889" y="6451687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67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p.29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1993" y="190973"/>
            <a:ext cx="8698326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Pag-start,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Pagmamaneho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Kaalaman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48390C33-BC8A-4958-ADF8-EAD2F2EF4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279" y="872377"/>
            <a:ext cx="6701442" cy="52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40603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Kapag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liliko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69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p.30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7686C3C8-B2B2-46ED-BB1A-4790AE93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36" y="324118"/>
            <a:ext cx="8698326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0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Proseso</a:t>
            </a:r>
            <a:r>
              <a:rPr lang="en-US" altLang="ja-JP" sz="20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ng </a:t>
            </a:r>
            <a:r>
              <a:rPr lang="en-US" altLang="ja-JP" sz="20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Paunang</a:t>
            </a:r>
            <a:r>
              <a:rPr lang="en-US" altLang="ja-JP" sz="20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Pagmamaneho</a:t>
            </a:r>
            <a:r>
              <a:rPr lang="en-US" altLang="ja-JP" sz="20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 Mga </a:t>
            </a:r>
            <a:r>
              <a:rPr lang="en-US" altLang="ja-JP" sz="20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Dapat</a:t>
            </a:r>
            <a:r>
              <a:rPr lang="en-US" altLang="ja-JP" sz="20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Malaman</a:t>
            </a:r>
            <a:r>
              <a:rPr lang="en-US" altLang="ja-JP" sz="20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0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15C237E1-8EA9-442E-BF9E-8A0F3C6EF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086471"/>
            <a:ext cx="6768548" cy="38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8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937" y="2005647"/>
            <a:ext cx="4302125" cy="284670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09568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zh-TW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2-38</a:t>
            </a:r>
            <a:r>
              <a:rPr lang="zh-TW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Imahe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kapag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nakaparada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71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05045" y="353424"/>
            <a:ext cx="8708508" cy="865946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Pansamantalang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Paghinto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/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Pagparada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Tip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Pagkatapos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Magmaneho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77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Mga Pag-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iingat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Habang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F462B75-4EFE-4818-99B3-BE3859B1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87" t="12898" r="7065" b="61981"/>
          <a:stretch/>
        </p:blipFill>
        <p:spPr>
          <a:xfrm>
            <a:off x="815464" y="2295938"/>
            <a:ext cx="7513072" cy="22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Mga Pag-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iingat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Habang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7109D0-C0A3-451E-9FC3-D40735C33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39" t="14445" r="4674" b="60241"/>
          <a:stretch/>
        </p:blipFill>
        <p:spPr>
          <a:xfrm>
            <a:off x="560207" y="2189507"/>
            <a:ext cx="8023585" cy="247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Ang Outline ng Excavator Loader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9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Mga Pag-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iingat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Habang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A704E7-0C30-4B55-BB87-21EA737FD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39" t="38975" r="4674" b="40510"/>
          <a:stretch/>
        </p:blipFill>
        <p:spPr>
          <a:xfrm>
            <a:off x="560207" y="2424527"/>
            <a:ext cx="8023585" cy="200894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C7D45E-AE66-4883-96C5-2715BA7C3FBE}"/>
              </a:ext>
            </a:extLst>
          </p:cNvPr>
          <p:cNvSpPr txBox="1"/>
          <p:nvPr/>
        </p:nvSpPr>
        <p:spPr>
          <a:xfrm>
            <a:off x="2081604" y="2615413"/>
            <a:ext cx="1178431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b="0" i="0" dirty="0">
                <a:effectLst/>
                <a:latin typeface="Segoe UI" panose="020B0502040204020203" pitchFamily="34" charset="0"/>
              </a:rPr>
              <a:t>strength </a:t>
            </a:r>
          </a:p>
          <a:p>
            <a:pPr algn="ctr"/>
            <a:r>
              <a:rPr lang="en-US" altLang="ja-JP" b="0" i="0" dirty="0">
                <a:effectLst/>
                <a:latin typeface="Segoe UI" panose="020B0502040204020203" pitchFamily="34" charset="0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94533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72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68652E-4F0B-4BCA-BBC9-0EE9C8E4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42" t="58072" r="4328" b="17469"/>
          <a:stretch/>
        </p:blipFill>
        <p:spPr>
          <a:xfrm>
            <a:off x="695739" y="2231335"/>
            <a:ext cx="7752522" cy="23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73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p.35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26D2EE-A057-4D29-B5ED-1D045043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4" t="12319" r="4021" b="64589"/>
          <a:stretch/>
        </p:blipFill>
        <p:spPr>
          <a:xfrm>
            <a:off x="902362" y="2340857"/>
            <a:ext cx="7339275" cy="21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73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3DA470-029B-4B18-B300-0E7C9F48D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4" t="38759" r="4021" b="41836"/>
          <a:stretch/>
        </p:blipFill>
        <p:spPr>
          <a:xfrm>
            <a:off x="902362" y="2514600"/>
            <a:ext cx="7339275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73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5C4864-BE62-45D4-A5A9-A2FC77344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4" t="62794" r="4021" b="15587"/>
          <a:stretch/>
        </p:blipFill>
        <p:spPr>
          <a:xfrm>
            <a:off x="899677" y="2410239"/>
            <a:ext cx="7339275" cy="2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73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10596E-B1C6-4D96-88AB-E5BC5EB15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3" t="18503" r="5000" b="58695"/>
          <a:stretch/>
        </p:blipFill>
        <p:spPr>
          <a:xfrm>
            <a:off x="779620" y="2290321"/>
            <a:ext cx="7584759" cy="22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74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A0D3C0-ED25-4F40-AB1C-EBC46CE3F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6" t="18889" r="5761" b="50000"/>
          <a:stretch/>
        </p:blipFill>
        <p:spPr>
          <a:xfrm>
            <a:off x="1023729" y="1929600"/>
            <a:ext cx="7096541" cy="29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1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74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FE31DB-B6F2-4DBE-80B6-9DA1443C4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6" t="60516" r="5761" b="21426"/>
          <a:stretch/>
        </p:blipFill>
        <p:spPr>
          <a:xfrm>
            <a:off x="1023729" y="2558706"/>
            <a:ext cx="7096541" cy="17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74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C7EAE6-36BC-4590-88D7-C5AE71133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6" t="20241" r="5435" b="60821"/>
          <a:stretch/>
        </p:blipFill>
        <p:spPr>
          <a:xfrm>
            <a:off x="819791" y="2472721"/>
            <a:ext cx="7494103" cy="19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4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2E09769-A71B-4A27-AD47-FAC67925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8" t="11546" r="6361" b="67778"/>
          <a:stretch/>
        </p:blipFill>
        <p:spPr>
          <a:xfrm>
            <a:off x="1088441" y="2420178"/>
            <a:ext cx="6967117" cy="20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4828" y="1759504"/>
            <a:ext cx="3352800" cy="217741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551" y="1626153"/>
            <a:ext cx="3308350" cy="24441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2412" y="4822566"/>
            <a:ext cx="429826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1-1 Excavator Louder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walang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reach mechanism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93324" y="4822566"/>
            <a:ext cx="455067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1-2 Excavator Louder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meron reach mechanism </a:t>
            </a:r>
            <a:r>
              <a:rPr lang="ja-JP" altLang="en-US" sz="1200" dirty="0"/>
              <a:t>）</a:t>
            </a:r>
            <a:endParaRPr kumimoji="1" lang="ja-JP" altLang="en-US" sz="12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2412" y="190973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Kahulugan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Tinatampok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Excavator Loader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3238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</a:rPr>
              <a:t>p.13/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</a:rPr>
              <a:t> p.4 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16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081D9F-2EF1-4723-AD8B-E5683E49F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8" t="37183" r="6361" b="43058"/>
          <a:stretch/>
        </p:blipFill>
        <p:spPr>
          <a:xfrm>
            <a:off x="1088441" y="2464905"/>
            <a:ext cx="6967117" cy="19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7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19247D-9701-4E84-8D0E-88240B504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8" t="63634" r="6361" b="17218"/>
          <a:stretch/>
        </p:blipFill>
        <p:spPr>
          <a:xfrm>
            <a:off x="1088441" y="2494721"/>
            <a:ext cx="6967117" cy="18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10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75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Pag-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iingat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Habang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Nagmamaneho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510C07-986D-4337-899B-A605EFD35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3" t="37053" r="5000" b="37246"/>
          <a:stretch/>
        </p:blipFill>
        <p:spPr>
          <a:xfrm>
            <a:off x="1093299" y="2251729"/>
            <a:ext cx="6957402" cy="235454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10DA89-D45D-46AB-B382-6C26D1815473}"/>
              </a:ext>
            </a:extLst>
          </p:cNvPr>
          <p:cNvSpPr txBox="1"/>
          <p:nvPr/>
        </p:nvSpPr>
        <p:spPr>
          <a:xfrm rot="647573">
            <a:off x="967404" y="2327721"/>
            <a:ext cx="83488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ja-JP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paakyat</a:t>
            </a:r>
            <a:endParaRPr lang="en-US" altLang="ja-JP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74795B-D9C8-47D5-84DB-0DC5C67EB45B}"/>
              </a:ext>
            </a:extLst>
          </p:cNvPr>
          <p:cNvSpPr txBox="1"/>
          <p:nvPr/>
        </p:nvSpPr>
        <p:spPr>
          <a:xfrm rot="394997">
            <a:off x="3200395" y="3325608"/>
            <a:ext cx="83488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b="0" i="0" dirty="0" err="1">
                <a:effectLst/>
                <a:latin typeface="Segoe UI" panose="020B0502040204020203" pitchFamily="34" charset="0"/>
              </a:rPr>
              <a:t>pababa</a:t>
            </a:r>
            <a:endParaRPr lang="en-US" altLang="ja-JP" sz="1600" b="0" i="0" dirty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04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 3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Kaalaman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Istraktura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Pagdala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Kagamitan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may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kaugnayan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Paghawak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Kargamento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Tulad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Excavator Loader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5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1</a:t>
            </a:r>
            <a:b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zh-TW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Istraktura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92100" y="4616141"/>
            <a:ext cx="480504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3-1</a:t>
            </a:r>
            <a:r>
              <a:rPr lang="zh-TW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Work equipment ng excavator loader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79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p.38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Handling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64B370-FCA0-46A3-AF25-66355F8CE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1" t="12304" r="5061" b="6989"/>
          <a:stretch/>
        </p:blipFill>
        <p:spPr>
          <a:xfrm>
            <a:off x="2146852" y="1072098"/>
            <a:ext cx="4850296" cy="33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98624" y="5502506"/>
            <a:ext cx="694675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3-2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Work equipment ng excavator loader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may reach mechanism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71999" y="2690715"/>
            <a:ext cx="4180840" cy="27552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81 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p.39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Mga Handling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D30935-2D55-4DB8-A3F2-407D858D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7164"/>
            <a:ext cx="5058130" cy="32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9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7809" y="5316190"/>
            <a:ext cx="433346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3-3 Diagram ng excavator loader hydraulic system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2063" y="531618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3-4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Hydraulic pump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82 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p.40 - 41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Hydraulic System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A9217B-3E96-41C3-A7AE-DD0BBA340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6" r="6454" b="7292"/>
          <a:stretch/>
        </p:blipFill>
        <p:spPr>
          <a:xfrm>
            <a:off x="257173" y="1550002"/>
            <a:ext cx="5036187" cy="35737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D863637-9334-4C21-A2CD-62CF0F397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7" r="21047"/>
          <a:stretch/>
        </p:blipFill>
        <p:spPr>
          <a:xfrm>
            <a:off x="5293360" y="1550002"/>
            <a:ext cx="3424860" cy="37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2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89722" y="5166707"/>
            <a:ext cx="3503324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3-5 Control Valve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(Double</a:t>
            </a:r>
            <a:r>
              <a:rPr lang="ja-JP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・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Standard Type)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0955" y="5166706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3-6 Control valve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(Triple</a:t>
            </a:r>
            <a:r>
              <a:rPr lang="ja-JP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・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Reach Type)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84 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p.41 - 42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Hydraulic System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D08B420-80C8-46C5-BD92-425CF630B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7" t="4193" r="12612" b="11367"/>
          <a:stretch/>
        </p:blipFill>
        <p:spPr>
          <a:xfrm>
            <a:off x="136712" y="1391478"/>
            <a:ext cx="4585789" cy="37836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A493201-49D8-424D-9405-5FC734E10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2" t="9297" r="10032"/>
          <a:stretch/>
        </p:blipFill>
        <p:spPr>
          <a:xfrm>
            <a:off x="4722501" y="1808922"/>
            <a:ext cx="4243181" cy="30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2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8282" y="479041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3-7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Pagpapatakbo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safety valve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47753" y="4698076"/>
            <a:ext cx="3525976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3-8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Diagram ng control valve operation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kapag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naka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-neutral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85 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p.42 - 43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Hydraulic System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1E03D5-7BC3-4F04-B04C-97275074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1" t="7952" r="8744"/>
          <a:stretch/>
        </p:blipFill>
        <p:spPr>
          <a:xfrm>
            <a:off x="139146" y="1369098"/>
            <a:ext cx="4900828" cy="3559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098073-ED60-4785-AF65-C041B54F4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2" r="17629" b="2633"/>
          <a:stretch/>
        </p:blipFill>
        <p:spPr>
          <a:xfrm>
            <a:off x="4947279" y="936482"/>
            <a:ext cx="3725842" cy="37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39582" y="2231777"/>
            <a:ext cx="3481070" cy="22034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Fork Loader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14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p.5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Kahulugan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Tinatampok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Excavator Loader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4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174" y="5397590"/>
            <a:ext cx="4503670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3-9 Diagram ng control valve operation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kapag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tumataas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ang lift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96343" y="57669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3-10 Lift cylinder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86 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p.43 - 44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Hydraulic Device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A77BFFB-E892-41E7-93FC-27D0BF094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0" t="8748" r="21194"/>
          <a:stretch/>
        </p:blipFill>
        <p:spPr>
          <a:xfrm>
            <a:off x="535469" y="1158222"/>
            <a:ext cx="4155800" cy="42982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8BD5F8-D90A-4664-ABED-456EA66A5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08" t="8490" r="31398"/>
          <a:stretch/>
        </p:blipFill>
        <p:spPr>
          <a:xfrm>
            <a:off x="5665304" y="905014"/>
            <a:ext cx="2176670" cy="49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45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3-11 Reach at dump cylinder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p.87 / </a:t>
            </a:r>
            <a:r>
              <a:rPr lang="en-US" altLang="ja-JP" sz="1200" dirty="0" err="1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p.44 </a:t>
            </a:r>
            <a:endParaRPr lang="en-US" altLang="ja-JP" sz="1200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Hydraulic Device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7C10A7-6FF4-449C-9D48-5DC56AC5658A}"/>
              </a:ext>
            </a:extLst>
          </p:cNvPr>
          <p:cNvSpPr/>
          <p:nvPr/>
        </p:nvSpPr>
        <p:spPr>
          <a:xfrm>
            <a:off x="6806499" y="2526944"/>
            <a:ext cx="64604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4C65BF8-8FE2-4DF1-B33A-72B21CB1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31" y="1687224"/>
            <a:ext cx="6328034" cy="32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4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042318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3-12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Head Guard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41465" y="999322"/>
            <a:ext cx="4349750" cy="38944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p.87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p.45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Head Guard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E04F28-8147-44BD-89BC-9570E51C1875}"/>
              </a:ext>
            </a:extLst>
          </p:cNvPr>
          <p:cNvSpPr/>
          <p:nvPr/>
        </p:nvSpPr>
        <p:spPr>
          <a:xfrm>
            <a:off x="5189844" y="996266"/>
            <a:ext cx="1314474" cy="431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Guard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59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52768" y="492890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Pallet Fork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21655" y="513883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Sharp Dumping Fork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 89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p.46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Fork Loader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F240F0-658B-4164-A681-3399376B0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2" r="12038"/>
          <a:stretch/>
        </p:blipFill>
        <p:spPr>
          <a:xfrm>
            <a:off x="257174" y="1730033"/>
            <a:ext cx="4172513" cy="31988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FD3871-BC1F-4D23-8517-EB2EE9CF1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0" r="12243"/>
          <a:stretch/>
        </p:blipFill>
        <p:spPr>
          <a:xfrm>
            <a:off x="4506248" y="1442170"/>
            <a:ext cx="4084984" cy="36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39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318" y="60202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3-15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Hinged fork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72101" y="60202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3-16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Long Fork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p.90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p.47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Fork Loader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6935A7-0BBA-4CEF-9B0D-EC962BF23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" r="6193"/>
          <a:stretch/>
        </p:blipFill>
        <p:spPr>
          <a:xfrm>
            <a:off x="4597982" y="2307731"/>
            <a:ext cx="4546017" cy="327143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12844EC-8203-445C-8A58-CF2EF4CF2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1" t="-290" r="5490" b="290"/>
          <a:stretch/>
        </p:blipFill>
        <p:spPr>
          <a:xfrm>
            <a:off x="0" y="2151689"/>
            <a:ext cx="4762854" cy="34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5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Handling Method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97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03555" y="4841291"/>
            <a:ext cx="393689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3-25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Bigat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at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Estabilidad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Sasakyan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p.98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p.49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nn-NO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Bigat at Estabilidad ng Sasakyan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7001CA0-5A69-4E1C-8665-4D693E214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05" y="923799"/>
            <a:ext cx="7179990" cy="39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8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9911" y="4892840"/>
            <a:ext cx="373446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3-26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Hindi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balanseng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karga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kaliwa-kanan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3304" y="1702131"/>
            <a:ext cx="2743200" cy="3103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773662" y="4892840"/>
            <a:ext cx="3941346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3-27 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sentro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(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sentro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of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grabidad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) ay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tumutugma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gitnang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linya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93360" y="1681010"/>
            <a:ext cx="2901950" cy="32118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p.99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nn-NO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Bigat at Estabilidad ng Sasakyan</a:t>
            </a:r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09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54031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3-28 Sa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ibabaw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bakubakong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kalsada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64561" y="2115047"/>
            <a:ext cx="4614876" cy="230564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p.100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44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81649" y="47229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Larawan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3-29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Kapag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deretso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04946" y="1351722"/>
            <a:ext cx="5403132" cy="334045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38761" y="470756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Larawan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3-30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Kapag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nakapalihis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p.101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6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ng Wheel Loader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Walang Text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Kahulugan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Mga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Tinatampok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Excavator Loader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/>
          <p:nvPr/>
        </p:nvPicPr>
        <p:blipFill rotWithShape="1">
          <a:blip r:embed="rId2"/>
          <a:srcRect l="7526" t="28356" r="33208" b="10552"/>
          <a:stretch/>
        </p:blipFill>
        <p:spPr bwMode="auto">
          <a:xfrm>
            <a:off x="2489200" y="1588670"/>
            <a:ext cx="4165600" cy="313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25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3-31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Pag-Scoop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350" y="2140267"/>
            <a:ext cx="4559300" cy="25774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p.102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4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6124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3-32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Kapag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lumiliko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kanto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19630" y="1996757"/>
            <a:ext cx="4904740" cy="28644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p.103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1695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3-33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Kapag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nagsasalin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78074" y="1567386"/>
            <a:ext cx="4387850" cy="32302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p.104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608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0032E0-9205-46BB-95F8-3133449D2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5" t="6795" r="11870" b="5415"/>
          <a:stretch/>
        </p:blipFill>
        <p:spPr>
          <a:xfrm>
            <a:off x="774993" y="904753"/>
            <a:ext cx="4482277" cy="541907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517778" y="6323825"/>
            <a:ext cx="343297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Larawan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3-34 Tamang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pagkarga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gamit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46657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p.106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p.58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Pagtatrabaho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796156-B48B-4F41-9835-37A4210C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0" t="4571" r="21478" b="5868"/>
          <a:stretch/>
        </p:blipFill>
        <p:spPr>
          <a:xfrm>
            <a:off x="2368661" y="890488"/>
            <a:ext cx="3486427" cy="526895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60640" y="6157388"/>
            <a:ext cx="551378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Excavator Loader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merong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reach mechanism at excavator Loader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walang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reach mechanism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7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46042" y="3285985"/>
            <a:ext cx="8239539" cy="601663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 4 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Kaalaman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Mechanics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Kinakailangan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Pagmamaneho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Excavator Loader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0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Puwersa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10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97393" y="46645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4-9 Moment ng Force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2196" y="46645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4-8 Lever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4274252" y="2370926"/>
            <a:ext cx="4698365" cy="18770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p.115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Moment ng Force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C3524D-0509-4E63-AA1C-CA388B0FE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9" r="19795" b="10193"/>
          <a:stretch/>
        </p:blipFill>
        <p:spPr>
          <a:xfrm>
            <a:off x="171383" y="2370926"/>
            <a:ext cx="4034440" cy="22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68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55437" y="5001756"/>
            <a:ext cx="463312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4-10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Pagkilos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ng moment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excavator loader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19959" y="1380490"/>
            <a:ext cx="4704080" cy="3365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p.116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Moment ng Force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85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16869" y="5244704"/>
            <a:ext cx="431025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4-12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Kapag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nagbabalanse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may balance stick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021" y="1375242"/>
            <a:ext cx="4465955" cy="35185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p.118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Balanse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ea typeface="游明朝" panose="02020400000000000000" pitchFamily="18" charset="-128"/>
              </a:rPr>
              <a:t>ng </a:t>
            </a:r>
            <a:r>
              <a:rPr lang="en-US" altLang="ja-JP" sz="2400" b="1" dirty="0" err="1">
                <a:latin typeface="Arial" panose="020B0604020202020204" pitchFamily="34" charset="0"/>
                <a:ea typeface="游明朝" panose="02020400000000000000" pitchFamily="18" charset="-128"/>
              </a:rPr>
              <a:t>Puwersa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65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5435" y="47612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1-4  Bucket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47612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Larawan1-5  Bucket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16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p.7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Pangunahing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Detalye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Sukat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1" name="図 10" descr="ダイアグラム, 設計図&#10;&#10;自動的に生成された説明">
            <a:extLst>
              <a:ext uri="{FF2B5EF4-FFF2-40B4-BE49-F238E27FC236}">
                <a16:creationId xmlns:a16="http://schemas.microsoft.com/office/drawing/2014/main" id="{39FBDFA8-702E-4AC8-90B9-E4376E5BA2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583" y="1820702"/>
            <a:ext cx="3926565" cy="2736211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925F7A8-72C8-464E-8794-D3087F1F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924464"/>
            <a:ext cx="4084370" cy="27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2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4704" y="3128168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2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Mass /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Timbang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Sentro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Grabidad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25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58009" y="1551335"/>
            <a:ext cx="522798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Talahanayan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4-1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Talahanayan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unit </a:t>
            </a:r>
            <a:r>
              <a:rPr lang="en-US" altLang="ja-JP" sz="120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mass volume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iba't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ibang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bagay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p.121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p.64</a:t>
            </a:r>
            <a:endParaRPr lang="en-US" altLang="ja-JP" sz="12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Mass •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Timbang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56471F3-BEB3-48B8-B612-7898D141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6" t="33462" r="5761" b="25845"/>
          <a:stretch/>
        </p:blipFill>
        <p:spPr>
          <a:xfrm>
            <a:off x="309504" y="1868556"/>
            <a:ext cx="8524992" cy="42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3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593" y="1145990"/>
            <a:ext cx="411281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Talahanayan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4-2 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Formula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pagkalkula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ng volume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p.122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Mass •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Timbang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12CFD5-236F-42A2-A734-D52619187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7" t="16326" r="12630" b="17537"/>
          <a:stretch/>
        </p:blipFill>
        <p:spPr>
          <a:xfrm>
            <a:off x="2152319" y="1585416"/>
            <a:ext cx="4839362" cy="46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1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45024" y="5084608"/>
            <a:ext cx="405395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Larawan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4-15 Paano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hanapin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sentro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grabidad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17800" y="1934845"/>
            <a:ext cx="3708400" cy="2988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p.124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Sentro</a:t>
            </a:r>
            <a:r>
              <a:rPr lang="en-US" altLang="ja-JP" sz="24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ng </a:t>
            </a:r>
            <a:r>
              <a:rPr lang="en-US" altLang="ja-JP" sz="24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Grabidad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10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98697" y="5611115"/>
            <a:ext cx="41466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sv-SE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Larawan 4-16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Pagiging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estabilisado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bagay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p.125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p.68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Estabilidad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Bagay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52A28B-A897-47E7-9CFA-D589EC15A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6" t="7662" r="9665"/>
          <a:stretch/>
        </p:blipFill>
        <p:spPr>
          <a:xfrm>
            <a:off x="1490151" y="847725"/>
            <a:ext cx="6163697" cy="47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7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Kabanata</a:t>
            </a:r>
            <a:r>
              <a:rPr lang="ja-JP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Paggalaw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Bagay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3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7677" y="5954696"/>
            <a:ext cx="556864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4-20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Pinaka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-maximum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static friction force at kinetic friction force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p.133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p.70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Friction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A9DC78-1600-4C59-B3A7-07293DDC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6" r="19426" b="7662"/>
          <a:stretch/>
        </p:blipFill>
        <p:spPr>
          <a:xfrm>
            <a:off x="2054667" y="832795"/>
            <a:ext cx="5034666" cy="51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16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827337"/>
            <a:ext cx="7772400" cy="601663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 5  </a:t>
            </a:r>
            <a:b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Kaugnay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Batas at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Regulasyon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96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7241" y="5020945"/>
            <a:ext cx="8569518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Larawan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5-1 Legal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sistema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para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mga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kasanayan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sa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pagmamaneho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excavator loader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(Ref.) Ministry of Health, Labor and Welfare Risk Assessment Manual for Building Maintenance Industry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p.145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p.73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Batas at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Regulasyon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39C932C-99BE-4AAC-9B49-96BE4657D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6" t="12826" r="8418" b="10934"/>
          <a:stretch/>
        </p:blipFill>
        <p:spPr>
          <a:xfrm>
            <a:off x="884333" y="920646"/>
            <a:ext cx="7315200" cy="390234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1C97C5-00E1-401A-A5BC-5C0A8C0F7476}"/>
              </a:ext>
            </a:extLst>
          </p:cNvPr>
          <p:cNvSpPr/>
          <p:nvPr/>
        </p:nvSpPr>
        <p:spPr>
          <a:xfrm>
            <a:off x="5108575" y="2600325"/>
            <a:ext cx="1993900" cy="136525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B1A6E5-8C2E-49C2-82E6-7B219BE3C513}"/>
              </a:ext>
            </a:extLst>
          </p:cNvPr>
          <p:cNvSpPr/>
          <p:nvPr/>
        </p:nvSpPr>
        <p:spPr>
          <a:xfrm>
            <a:off x="4764087" y="2554287"/>
            <a:ext cx="268287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rgbClr val="201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(Mga </a:t>
            </a:r>
            <a:r>
              <a:rPr kumimoji="1" lang="en-US" altLang="ja-JP" sz="900" dirty="0" err="1">
                <a:solidFill>
                  <a:srgbClr val="201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Regulasyong</a:t>
            </a:r>
            <a:r>
              <a:rPr kumimoji="1" lang="en-US" altLang="ja-JP" sz="900" dirty="0">
                <a:solidFill>
                  <a:srgbClr val="201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solidFill>
                  <a:srgbClr val="201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Pangkaligtasan</a:t>
            </a:r>
            <a:r>
              <a:rPr kumimoji="1" lang="en-US" altLang="ja-JP" sz="900" dirty="0">
                <a:solidFill>
                  <a:srgbClr val="2015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solidFill>
                <a:srgbClr val="2015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656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</a:t>
            </a:r>
            <a:r>
              <a:rPr lang="zh-TW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6</a:t>
            </a:r>
            <a:r>
              <a:rPr lang="zh-TW" altLang="en-US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zh-TW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Disgrasya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3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69882" y="898467"/>
            <a:ext cx="449580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Talahanayan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1-2 Mga Uri at </a:t>
            </a:r>
            <a:r>
              <a:rPr lang="en-US" altLang="ja-JP" sz="1200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Katangian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ng Bucket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9104" y="462353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Larawan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1-6  Type II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18 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p.8 - 9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Pangunahing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Detalye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Sukat</a:t>
            </a:r>
            <a:endParaRPr kumimoji="1"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B651EDB1-8BA6-40BB-86B6-38D89A757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4" y="1766067"/>
            <a:ext cx="4656189" cy="2619106"/>
          </a:xfrm>
          <a:prstGeom prst="rect">
            <a:avLst/>
          </a:prstGeom>
        </p:spPr>
      </p:pic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6ADEA1A-B0BD-4DFB-B7F2-EBD42A5EC1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808" y="1129827"/>
            <a:ext cx="3672322" cy="49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7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299928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1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Pagkahulog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Shoulder Lane</a:t>
            </a:r>
            <a:endParaRPr lang="ja-JP" altLang="en-US" sz="1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p.218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p.91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l"/>
            <a:r>
              <a:rPr lang="en-US" altLang="ja-JP" sz="2400" b="1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Kaso</a:t>
            </a:r>
            <a:r>
              <a:rPr lang="en-US" altLang="ja-JP" sz="24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1</a:t>
            </a:r>
            <a:r>
              <a:rPr lang="en-US" altLang="ja-JP" sz="2400" b="1" kern="1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en-US" altLang="ja-JP" sz="2400" b="1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Pagkahulog</a:t>
            </a:r>
            <a:r>
              <a:rPr lang="en-US" altLang="ja-JP" sz="24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sa</a:t>
            </a:r>
            <a:r>
              <a:rPr lang="en-US" altLang="ja-JP" sz="24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Shoulder </a:t>
            </a:r>
            <a:r>
              <a:rPr lang="en-US" altLang="ja-JP" sz="2400" b="1" kern="100" dirty="0"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</a:t>
            </a:r>
            <a:r>
              <a:rPr lang="en-US" altLang="ja-JP" sz="24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ane</a:t>
            </a:r>
            <a:endParaRPr lang="ja-JP" altLang="ja-JP" sz="24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F22873E-331B-4772-A3AF-F0CD6BAF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86" y="934254"/>
            <a:ext cx="6137626" cy="43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2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51971" y="5155120"/>
            <a:ext cx="384005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2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Pagkahulog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Fork Loader Dahil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Pagyanig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25775" y="2186305"/>
            <a:ext cx="3092450" cy="24853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p.220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p.93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2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Pagkahulog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Fork Loader Dahil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Pagyanig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8952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90159" y="5238145"/>
            <a:ext cx="756367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3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Papaatras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Fork Loader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Habang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Inaasikaso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Kondisyon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Kargamento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23845" y="2217737"/>
            <a:ext cx="3496310" cy="2422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p.222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p.95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28586" y="306871"/>
            <a:ext cx="8886825" cy="1035982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3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Papaatras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Fork Loader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Habang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Inaasikaso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Kondisyon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Kargamento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300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12255" y="4951464"/>
            <a:ext cx="511948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4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Excavator Loader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Oras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Start-up Inspection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112" y="2174875"/>
            <a:ext cx="3787775" cy="25082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p.224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p.97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57784" y="326749"/>
            <a:ext cx="8499200" cy="590549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4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Excavator Loader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Oras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Start-up Inspection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824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91598" y="5667452"/>
            <a:ext cx="470899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5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Umaandar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Excavator Loader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p.225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p.99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26507" y="328939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5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Nasagasaan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Umaandar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Excavator Loader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030D3E5-56B6-4580-B857-3E08CCD42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42" y="1011976"/>
            <a:ext cx="5853902" cy="400680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75725" y="456633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Sitwasyon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ng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kalamidad</a:t>
            </a:r>
            <a:endParaRPr lang="en-US" altLang="ja-JP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627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08653" y="5100123"/>
            <a:ext cx="592669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7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Naipit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Pagitan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Upuan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Arm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Habang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Nagkakarga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Bakal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Tubo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905125" y="2216785"/>
            <a:ext cx="3333750" cy="24244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p.229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p.101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02716" y="330121"/>
            <a:ext cx="8573536" cy="873758"/>
          </a:xfrm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7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Naipit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Pagitan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Upuan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Arm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Habang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Nagkakarga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Bakal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Tubo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9427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53597" y="5035511"/>
            <a:ext cx="423680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8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Naipit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Airframe at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Nakakabit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Sheet Pile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73400" y="2346007"/>
            <a:ext cx="2997200" cy="21659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p.231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p.103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8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Naipit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Airframe at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Nakakabit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Sheet Pile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4296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33087" y="5714975"/>
            <a:ext cx="467782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9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Naipit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ang Ulo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sa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Arm ng Excavator Loader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5158" y="5112871"/>
            <a:ext cx="2871122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Sitwasyon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ng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kalamidad</a:t>
            </a:r>
            <a:endParaRPr lang="en-US" altLang="ja-JP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zh-TW" altLang="en-US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（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Side view</a:t>
            </a:r>
            <a:r>
              <a:rPr lang="zh-TW" altLang="en-US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）</a:t>
            </a:r>
            <a:endParaRPr lang="ja-JP" altLang="en-US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30524" y="5049260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Sitwasyon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ng </a:t>
            </a:r>
            <a:r>
              <a:rPr lang="en-US" altLang="zh-TW" sz="120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kalamidad</a:t>
            </a:r>
            <a:endParaRPr lang="en-US" altLang="ja-JP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zh-TW" altLang="en-US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（</a:t>
            </a:r>
            <a:r>
              <a:rPr lang="en-US" altLang="zh-TW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Plane view</a:t>
            </a:r>
            <a:r>
              <a:rPr lang="zh-TW" altLang="en-US" sz="1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）</a:t>
            </a:r>
            <a:endParaRPr lang="ja-JP" altLang="en-US" sz="120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p.233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p.106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9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Naipit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ang Ulo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sa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Meiryo UI" panose="020B0604030504040204" pitchFamily="50" charset="-128"/>
              </a:rPr>
              <a:t> Arm ng Excavator Loader</a:t>
            </a:r>
            <a:endParaRPr kumimoji="1" lang="ja-JP" altLang="en-US" sz="2400" b="1" dirty="0"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BA6861B-4603-4A7C-B213-5E23208B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" y="1991764"/>
            <a:ext cx="4486977" cy="31211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A309E93-E862-4042-AD43-5F121660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60" y="1742550"/>
            <a:ext cx="4572235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0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96527" y="5845454"/>
            <a:ext cx="635163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10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Nahulog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Concrete Block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Iniangat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1200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Gamit</a:t>
            </a:r>
            <a:r>
              <a:rPr lang="en-US" altLang="ja-JP" sz="12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Excavator Loader</a:t>
            </a:r>
            <a:endParaRPr lang="ja-JP" altLang="en-US" sz="12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8764" y="5325233"/>
            <a:ext cx="366477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Sitwasyon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kapag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nakasabit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ang bucket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block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0" i="0" dirty="0" err="1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teksto</a:t>
            </a:r>
            <a:r>
              <a:rPr lang="en-US" altLang="ja-JP" sz="1200" b="0" i="0" dirty="0" smtClean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p.235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Suportang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Aklat-Aralin</a:t>
            </a:r>
            <a:r>
              <a:rPr lang="en-US" altLang="ja-JP" sz="12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p.108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52760" y="258931"/>
            <a:ext cx="8639175" cy="7404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Kaso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10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Nahulog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Concrete Block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na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Iniangat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400" b="1" dirty="0" err="1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Gamit</a:t>
            </a:r>
            <a:r>
              <a:rPr lang="en-US" altLang="ja-JP" sz="2400" b="1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ang Excavator Loader</a:t>
            </a:r>
            <a:endParaRPr lang="ja-JP" altLang="en-US" sz="2400" b="1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B6CB73-2D50-4A15-9123-7C9350C2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6" r="4159" b="5350"/>
          <a:stretch/>
        </p:blipFill>
        <p:spPr>
          <a:xfrm>
            <a:off x="2490757" y="1114510"/>
            <a:ext cx="3893110" cy="4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5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128168"/>
            <a:ext cx="7772400" cy="601663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Volume 2 </a:t>
            </a:r>
            <a:br>
              <a:rPr lang="en-US" altLang="ja-JP" sz="28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Kaalaman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Istraktura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at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Paraan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Paghawak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mga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Kagamitan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may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Kaugnayan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altLang="ja-JP" sz="2800" b="1" dirty="0" err="1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Pagpapatakbo</a:t>
            </a:r>
            <a:r>
              <a:rPr lang="en-US" altLang="ja-JP" sz="2800" b="1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ng Excavator Loader</a:t>
            </a:r>
            <a:endParaRPr kumimoji="1" lang="ja-JP" altLang="en-US" sz="28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1675</Words>
  <Application>Microsoft Office PowerPoint</Application>
  <PresentationFormat>画面に合わせる (4:3)</PresentationFormat>
  <Paragraphs>250</Paragraphs>
  <Slides>88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102" baseType="lpstr">
      <vt:lpstr>Times New Roman</vt:lpstr>
      <vt:lpstr>游ゴシック</vt:lpstr>
      <vt:lpstr>游ゴシック Light</vt:lpstr>
      <vt:lpstr>Meiryo UI</vt:lpstr>
      <vt:lpstr>Calibri Light</vt:lpstr>
      <vt:lpstr>ＭＳ ゴシック</vt:lpstr>
      <vt:lpstr>新細明體</vt:lpstr>
      <vt:lpstr>ＭＳ 明朝</vt:lpstr>
      <vt:lpstr>Segoe UI</vt:lpstr>
      <vt:lpstr>Calibri</vt:lpstr>
      <vt:lpstr>ＭＳ Ｐゴシック</vt:lpstr>
      <vt:lpstr>游明朝</vt:lpstr>
      <vt:lpstr>Arial</vt:lpstr>
      <vt:lpstr>Office テーマ</vt:lpstr>
      <vt:lpstr> Suportang Aklat-Aralin para sa  Pagsasanay sa Pagmamaneho ng Excavator Loader   Powerpoint Material para sa Pagsasanay   </vt:lpstr>
      <vt:lpstr>Volume 1 Pangkalahatan Tuntunin</vt:lpstr>
      <vt:lpstr>Kabanata 1　 Ang Outline ng Excavator Loader</vt:lpstr>
      <vt:lpstr>Mga Kahulugan at Mga Tinatampok ng mga Excavator Loader</vt:lpstr>
      <vt:lpstr>Mga Kahulugan at Mga Tinatampok ng mga Excavator Loader</vt:lpstr>
      <vt:lpstr>Mga Kahulugan at Mga Tinatampok ng mga Excavator Loader</vt:lpstr>
      <vt:lpstr>Pangunahing Detalye at Sukat</vt:lpstr>
      <vt:lpstr>Pangunahing Detalye at Sukat</vt:lpstr>
      <vt:lpstr>Volume 2  Kaalaman sa Istraktura at Paraan ng Paghawak ng mga Kagamitan na may Kaugnayan sa Pagpapatakbo ng Excavator Loader</vt:lpstr>
      <vt:lpstr>Kabanata 1 Istraktura</vt:lpstr>
      <vt:lpstr>Motor</vt:lpstr>
      <vt:lpstr>Motor</vt:lpstr>
      <vt:lpstr>Motor</vt:lpstr>
      <vt:lpstr>PowerPoint プレゼンテーション</vt:lpstr>
      <vt:lpstr>Control Device</vt:lpstr>
      <vt:lpstr>Control Device</vt:lpstr>
      <vt:lpstr>Control Device</vt:lpstr>
      <vt:lpstr>Braking Device</vt:lpstr>
      <vt:lpstr>Braking Device</vt:lpstr>
      <vt:lpstr>Braking Device</vt:lpstr>
      <vt:lpstr>Kabanata 2  Pamamaraan ng Pagpapatakbo</vt:lpstr>
      <vt:lpstr>Mga Rekomendasyon Bago Simulan ang Trabaho</vt:lpstr>
      <vt:lpstr>Periodic na Pag-inspeksyon</vt:lpstr>
      <vt:lpstr>Pagsisimula ng Operasyon at Kaalaman</vt:lpstr>
      <vt:lpstr>Pag-start, Pagmamaneho at Kaalaman</vt:lpstr>
      <vt:lpstr>Proseso ng Paunang Pagmamaneho at Mga Dapat Malaman </vt:lpstr>
      <vt:lpstr>Pansamantalang Paghinto / Pagparada at mga Tip Pagkatapos Magmaneho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Mga Pag-iingat Habang Nagmamaneho</vt:lpstr>
      <vt:lpstr>Volume 3　     Kaalaman sa Istraktura at Paraan ng Pagdala ng mga Kagamitan na may kaugnayan sa Paghawak ng Kargamento Tulad ng Excavator Loader</vt:lpstr>
      <vt:lpstr>Kabanata 1 Istraktura</vt:lpstr>
      <vt:lpstr>Mga Handling Device</vt:lpstr>
      <vt:lpstr>Mga Handling Device</vt:lpstr>
      <vt:lpstr>Hydraulic System</vt:lpstr>
      <vt:lpstr>Hydraulic System</vt:lpstr>
      <vt:lpstr>Hydraulic System</vt:lpstr>
      <vt:lpstr>Hydraulic Device</vt:lpstr>
      <vt:lpstr>Hydraulic Device</vt:lpstr>
      <vt:lpstr>Head Guard</vt:lpstr>
      <vt:lpstr>Fork Loader</vt:lpstr>
      <vt:lpstr>Fork Loader</vt:lpstr>
      <vt:lpstr>Kabanata 2　 Handling Method</vt:lpstr>
      <vt:lpstr>Bigat at Estabilidad ng Sasakyan </vt:lpstr>
      <vt:lpstr>Bigat at Estabilidad ng Sasakyan </vt:lpstr>
      <vt:lpstr>Paraan ng Pagtatrabaho</vt:lpstr>
      <vt:lpstr>Paraan ng Pagtatrabaho</vt:lpstr>
      <vt:lpstr>Paraan ng Pagtatrabaho</vt:lpstr>
      <vt:lpstr>Paraan ng Pagtatrabaho</vt:lpstr>
      <vt:lpstr>Paraan ng Pagtatrabaho</vt:lpstr>
      <vt:lpstr>Paraan ng Pagtatrabaho</vt:lpstr>
      <vt:lpstr>Paraan ng Pagtatrabaho</vt:lpstr>
      <vt:lpstr>Volume 4  Kaalaman sa Mechanics na Kinakailangan sa Pagmamaneho ng Excavator Loader</vt:lpstr>
      <vt:lpstr>Kabanata 1 Puwersa</vt:lpstr>
      <vt:lpstr>Moment ng Force</vt:lpstr>
      <vt:lpstr>Moment ng Force</vt:lpstr>
      <vt:lpstr>Balanse ng Puwersa</vt:lpstr>
      <vt:lpstr>Kabanata 2　 Mass / Timbang at Sentro ng Grabidad</vt:lpstr>
      <vt:lpstr>Mass • Timbang</vt:lpstr>
      <vt:lpstr>Mass • Timbang</vt:lpstr>
      <vt:lpstr>Sentro ng Grabidad</vt:lpstr>
      <vt:lpstr>Estabilidad ng mga Bagay</vt:lpstr>
      <vt:lpstr>Kabanata 3 Paggalaw ng mga Bagay</vt:lpstr>
      <vt:lpstr>Friction</vt:lpstr>
      <vt:lpstr>Volume 5   Kaugnay na Batas at Regulasyon</vt:lpstr>
      <vt:lpstr>Batas at Regulasyon</vt:lpstr>
      <vt:lpstr>Volume 6　 Kaso ng mga Disgrasya</vt:lpstr>
      <vt:lpstr>Kaso 1 Pagkahulog sa Shoulder Lane</vt:lpstr>
      <vt:lpstr>Kaso 2 Pagkahulog sa Fork Loader Dahil sa Pagyanig</vt:lpstr>
      <vt:lpstr>Kaso 3 Nasagasaan ng Papaatras na Fork Loader Habang Inaasikaso ang Kondisyon ng mga Kargamento</vt:lpstr>
      <vt:lpstr>Kaso 4 Nasagasaan ng Excavator Loader sa Oras ng Start-up Inspection</vt:lpstr>
      <vt:lpstr>Kaso 5 Nasagasaan ng Umaandar na Excavator Loader</vt:lpstr>
      <vt:lpstr>Kaso 7 Naipit sa Pagitan ng Upuan at Arm Habang Nagkakarga ng Bakal na Tubo</vt:lpstr>
      <vt:lpstr>Kaso 8 Naipit sa Airframe at Nakakabit na Sheet Pile</vt:lpstr>
      <vt:lpstr>Kaso 9 Naipit ang Ulo sa Arm ng Excavator Loader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2022-06-02T01:55:10Z</dcterms:created>
  <dcterms:modified xsi:type="dcterms:W3CDTF">2022-06-17T00:36:22Z</dcterms:modified>
</cp:coreProperties>
</file>