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0" r:id="rId1"/>
  </p:sldMasterIdLst>
  <p:sldIdLst>
    <p:sldId id="319" r:id="rId2"/>
    <p:sldId id="321" r:id="rId3"/>
    <p:sldId id="335" r:id="rId4"/>
    <p:sldId id="256" r:id="rId5"/>
    <p:sldId id="257" r:id="rId6"/>
    <p:sldId id="343" r:id="rId7"/>
    <p:sldId id="258" r:id="rId8"/>
    <p:sldId id="259" r:id="rId9"/>
    <p:sldId id="333" r:id="rId10"/>
    <p:sldId id="336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337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345" r:id="rId30"/>
    <p:sldId id="346" r:id="rId31"/>
    <p:sldId id="344" r:id="rId32"/>
    <p:sldId id="277" r:id="rId33"/>
    <p:sldId id="347" r:id="rId34"/>
    <p:sldId id="348" r:id="rId35"/>
    <p:sldId id="349" r:id="rId36"/>
    <p:sldId id="278" r:id="rId37"/>
    <p:sldId id="350" r:id="rId38"/>
    <p:sldId id="351" r:id="rId39"/>
    <p:sldId id="279" r:id="rId40"/>
    <p:sldId id="352" r:id="rId41"/>
    <p:sldId id="353" r:id="rId42"/>
    <p:sldId id="354" r:id="rId43"/>
    <p:sldId id="334" r:id="rId44"/>
    <p:sldId id="338" r:id="rId45"/>
    <p:sldId id="280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33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332" r:id="rId66"/>
    <p:sldId id="340" r:id="rId67"/>
    <p:sldId id="299" r:id="rId68"/>
    <p:sldId id="300" r:id="rId69"/>
    <p:sldId id="301" r:id="rId70"/>
    <p:sldId id="341" r:id="rId71"/>
    <p:sldId id="302" r:id="rId72"/>
    <p:sldId id="303" r:id="rId73"/>
    <p:sldId id="304" r:id="rId74"/>
    <p:sldId id="305" r:id="rId75"/>
    <p:sldId id="342" r:id="rId76"/>
    <p:sldId id="306" r:id="rId77"/>
    <p:sldId id="331" r:id="rId78"/>
    <p:sldId id="307" r:id="rId79"/>
    <p:sldId id="355" r:id="rId80"/>
    <p:sldId id="356" r:id="rId81"/>
    <p:sldId id="357" r:id="rId82"/>
    <p:sldId id="358" r:id="rId83"/>
    <p:sldId id="359" r:id="rId84"/>
    <p:sldId id="360" r:id="rId85"/>
    <p:sldId id="361" r:id="rId86"/>
    <p:sldId id="362" r:id="rId87"/>
    <p:sldId id="363" r:id="rId88"/>
    <p:sldId id="364" r:id="rId89"/>
  </p:sldIdLst>
  <p:sldSz cx="9144000" cy="6858000" type="screen4x3"/>
  <p:notesSz cx="6858000" cy="9144000"/>
  <p:embeddedFontLst>
    <p:embeddedFont>
      <p:font typeface="游ゴシック" panose="020B0400000000000000" pitchFamily="50" charset="-128"/>
      <p:regular r:id="rId90"/>
      <p:bold r:id="rId91"/>
    </p:embeddedFont>
    <p:embeddedFont>
      <p:font typeface="游ゴシック Light" panose="020B0300000000000000" pitchFamily="50" charset="-128"/>
      <p:regular r:id="rId92"/>
    </p:embeddedFont>
    <p:embeddedFont>
      <p:font typeface="Meiryo UI" panose="020B0604030504040204" pitchFamily="50" charset="-128"/>
      <p:regular r:id="rId93"/>
      <p:bold r:id="rId94"/>
      <p:italic r:id="rId95"/>
      <p:boldItalic r:id="rId96"/>
    </p:embeddedFont>
    <p:embeddedFont>
      <p:font typeface="Calibri Light" panose="020F0302020204030204" pitchFamily="34" charset="0"/>
      <p:regular r:id="rId97"/>
      <p:italic r:id="rId98"/>
    </p:embeddedFont>
    <p:embeddedFont>
      <p:font typeface="Microsoft YaHei" panose="020B0503020204020204" pitchFamily="34" charset="-122"/>
      <p:regular r:id="rId99"/>
      <p:bold r:id="rId100"/>
    </p:embeddedFont>
    <p:embeddedFont>
      <p:font typeface="SimSun" panose="02010600030101010101" pitchFamily="2" charset="-122"/>
      <p:regular r:id="rId101"/>
    </p:embeddedFont>
    <p:embeddedFont>
      <p:font typeface="Calibri" panose="020F0502020204030204" pitchFamily="34" charset="0"/>
      <p:regular r:id="rId102"/>
      <p:bold r:id="rId103"/>
      <p:italic r:id="rId104"/>
      <p:boldItalic r:id="rId105"/>
    </p:embeddedFont>
    <p:embeddedFont>
      <p:font typeface="游明朝" panose="02020400000000000000" pitchFamily="18" charset="-128"/>
      <p:regular r:id="rId10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235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3.fntdata"/><Relationship Id="rId5" Type="http://schemas.openxmlformats.org/officeDocument/2006/relationships/slide" Target="slides/slide4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4.fntdata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2.fntdata"/><Relationship Id="rId96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5.fntdata"/><Relationship Id="rId99" Type="http://schemas.openxmlformats.org/officeDocument/2006/relationships/font" Target="fonts/font10.fntdata"/><Relationship Id="rId10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8.fntdata"/><Relationship Id="rId104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1.fntdata"/><Relationship Id="rId105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4.fntdata"/><Relationship Id="rId98" Type="http://schemas.openxmlformats.org/officeDocument/2006/relationships/font" Target="fonts/font9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594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4607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25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203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25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343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310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1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284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372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/>
              <a:t>图を追加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70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2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463951"/>
            <a:ext cx="9144000" cy="1046011"/>
          </a:xfrm>
        </p:spPr>
        <p:txBody>
          <a:bodyPr anchor="ctr">
            <a:noAutofit/>
          </a:bodyPr>
          <a:lstStyle/>
          <a:p>
            <a:r>
              <a:rPr lang="zh-CN" altLang="ja-JP" sz="32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挖掘装</a:t>
            </a:r>
            <a:r>
              <a:rPr lang="zh-CN" altLang="ja-JP" sz="32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载</a:t>
            </a:r>
            <a:r>
              <a:rPr lang="zh-CN" altLang="ja-JP" sz="32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机</a:t>
            </a:r>
            <a:r>
              <a:rPr lang="zh-CN" altLang="ja-JP" sz="32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等</a:t>
            </a:r>
            <a:r>
              <a:rPr lang="zh-CN" altLang="ja-JP" sz="32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驾驶技能培训</a:t>
            </a:r>
            <a:r>
              <a:rPr lang="ja-JP" altLang="ja-JP" sz="32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/>
            </a:r>
            <a:br>
              <a:rPr lang="ja-JP" altLang="ja-JP" sz="32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</a:br>
            <a:r>
              <a:rPr lang="zh-CN" altLang="en-US" sz="32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辅助教材</a:t>
            </a:r>
            <a:r>
              <a:rPr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/>
            </a:r>
            <a:br>
              <a:rPr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</a:br>
            <a:r>
              <a:rPr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/>
            </a:r>
            <a:br>
              <a:rPr lang="en-US" altLang="ja-JP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</a:br>
            <a:r>
              <a:rPr lang="zh-CN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培训用</a:t>
            </a:r>
            <a:r>
              <a:rPr lang="en-US" altLang="zh-CN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PowerPoint</a:t>
            </a:r>
            <a:r>
              <a:rPr lang="zh-CN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资料</a:t>
            </a:r>
            <a:endParaRPr kumimoji="1" lang="ja-JP" altLang="en-US" sz="3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6196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zh-TW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第１章　</a:t>
            </a:r>
            <a:r>
              <a:rPr lang="zh-CN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构造</a:t>
            </a:r>
            <a:endParaRPr kumimoji="1" lang="ja-JP" altLang="en-US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5352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03743" y="426522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发动机的构造图</a:t>
            </a:r>
            <a:endParaRPr kumimoji="1"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95568" y="426522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汽油发动机的外观图</a:t>
            </a:r>
            <a:endParaRPr kumimoji="1"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4" name="図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1" y="1919935"/>
            <a:ext cx="3702121" cy="227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22" y="1919934"/>
            <a:ext cx="3512019" cy="22704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教材３１页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教材１１－１２页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原动机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" name="テキスト ボックス 334">
            <a:extLst>
              <a:ext uri="{FF2B5EF4-FFF2-40B4-BE49-F238E27FC236}">
                <a16:creationId xmlns:a16="http://schemas.microsoft.com/office/drawing/2014/main" id="{1C7F69AA-5E25-4B3B-86CB-70240EC0573A}"/>
              </a:ext>
            </a:extLst>
          </p:cNvPr>
          <p:cNvSpPr txBox="1"/>
          <p:nvPr/>
        </p:nvSpPr>
        <p:spPr>
          <a:xfrm>
            <a:off x="1609825" y="1868193"/>
            <a:ext cx="448039" cy="18161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144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阀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335">
            <a:extLst>
              <a:ext uri="{FF2B5EF4-FFF2-40B4-BE49-F238E27FC236}">
                <a16:creationId xmlns:a16="http://schemas.microsoft.com/office/drawing/2014/main" id="{9F70BC44-5AE9-4778-AED5-4826DECC6278}"/>
              </a:ext>
            </a:extLst>
          </p:cNvPr>
          <p:cNvSpPr txBox="1"/>
          <p:nvPr/>
        </p:nvSpPr>
        <p:spPr>
          <a:xfrm>
            <a:off x="560956" y="2322939"/>
            <a:ext cx="320675" cy="18542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108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风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扇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336">
            <a:extLst>
              <a:ext uri="{FF2B5EF4-FFF2-40B4-BE49-F238E27FC236}">
                <a16:creationId xmlns:a16="http://schemas.microsoft.com/office/drawing/2014/main" id="{FE7CFCBF-5E2E-4BA2-9C81-30D1BCA68B51}"/>
              </a:ext>
            </a:extLst>
          </p:cNvPr>
          <p:cNvSpPr txBox="1"/>
          <p:nvPr/>
        </p:nvSpPr>
        <p:spPr>
          <a:xfrm>
            <a:off x="273531" y="2654130"/>
            <a:ext cx="705697" cy="18859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360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水</a:t>
            </a:r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泵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337">
            <a:extLst>
              <a:ext uri="{FF2B5EF4-FFF2-40B4-BE49-F238E27FC236}">
                <a16:creationId xmlns:a16="http://schemas.microsoft.com/office/drawing/2014/main" id="{44449E6D-002D-44DF-89BE-A85E98585AB1}"/>
              </a:ext>
            </a:extLst>
          </p:cNvPr>
          <p:cNvSpPr txBox="1"/>
          <p:nvPr/>
        </p:nvSpPr>
        <p:spPr>
          <a:xfrm>
            <a:off x="377759" y="2946994"/>
            <a:ext cx="542290" cy="18859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360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V</a:t>
            </a:r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带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338">
            <a:extLst>
              <a:ext uri="{FF2B5EF4-FFF2-40B4-BE49-F238E27FC236}">
                <a16:creationId xmlns:a16="http://schemas.microsoft.com/office/drawing/2014/main" id="{1446E775-7F5C-49F5-9CBA-9C1EF18E0675}"/>
              </a:ext>
            </a:extLst>
          </p:cNvPr>
          <p:cNvSpPr txBox="1"/>
          <p:nvPr/>
        </p:nvSpPr>
        <p:spPr>
          <a:xfrm>
            <a:off x="331722" y="3322817"/>
            <a:ext cx="634364" cy="20320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108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正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时齿轮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339">
            <a:extLst>
              <a:ext uri="{FF2B5EF4-FFF2-40B4-BE49-F238E27FC236}">
                <a16:creationId xmlns:a16="http://schemas.microsoft.com/office/drawing/2014/main" id="{17AF3C4B-924A-458E-9E24-630FEB258D55}"/>
              </a:ext>
            </a:extLst>
          </p:cNvPr>
          <p:cNvSpPr txBox="1"/>
          <p:nvPr/>
        </p:nvSpPr>
        <p:spPr>
          <a:xfrm>
            <a:off x="417062" y="3636320"/>
            <a:ext cx="549023" cy="20510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72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怠速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齿轮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340">
            <a:extLst>
              <a:ext uri="{FF2B5EF4-FFF2-40B4-BE49-F238E27FC236}">
                <a16:creationId xmlns:a16="http://schemas.microsoft.com/office/drawing/2014/main" id="{B6E99E24-B5E3-42E5-B254-5C459EFB5EDD}"/>
              </a:ext>
            </a:extLst>
          </p:cNvPr>
          <p:cNvSpPr txBox="1"/>
          <p:nvPr/>
        </p:nvSpPr>
        <p:spPr>
          <a:xfrm>
            <a:off x="417062" y="4006155"/>
            <a:ext cx="829945" cy="146051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252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泵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干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齿轮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341">
            <a:extLst>
              <a:ext uri="{FF2B5EF4-FFF2-40B4-BE49-F238E27FC236}">
                <a16:creationId xmlns:a16="http://schemas.microsoft.com/office/drawing/2014/main" id="{39B82872-DDA7-481E-B56F-D3928EE4B1DF}"/>
              </a:ext>
            </a:extLst>
          </p:cNvPr>
          <p:cNvSpPr txBox="1"/>
          <p:nvPr/>
        </p:nvSpPr>
        <p:spPr>
          <a:xfrm>
            <a:off x="1709618" y="4060468"/>
            <a:ext cx="829945" cy="18161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360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油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泵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342">
            <a:extLst>
              <a:ext uri="{FF2B5EF4-FFF2-40B4-BE49-F238E27FC236}">
                <a16:creationId xmlns:a16="http://schemas.microsoft.com/office/drawing/2014/main" id="{8246B652-3E8B-41D0-B63B-CD8EB3511D46}"/>
              </a:ext>
            </a:extLst>
          </p:cNvPr>
          <p:cNvSpPr txBox="1"/>
          <p:nvPr/>
        </p:nvSpPr>
        <p:spPr>
          <a:xfrm>
            <a:off x="3210108" y="2263152"/>
            <a:ext cx="618497" cy="14063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气缸盖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344">
            <a:extLst>
              <a:ext uri="{FF2B5EF4-FFF2-40B4-BE49-F238E27FC236}">
                <a16:creationId xmlns:a16="http://schemas.microsoft.com/office/drawing/2014/main" id="{5BEC08E5-2ED5-4BA7-B950-0FE077D6851A}"/>
              </a:ext>
            </a:extLst>
          </p:cNvPr>
          <p:cNvSpPr txBox="1"/>
          <p:nvPr/>
        </p:nvSpPr>
        <p:spPr>
          <a:xfrm>
            <a:off x="3210108" y="2848089"/>
            <a:ext cx="723014" cy="100603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飞轮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96">
            <a:extLst>
              <a:ext uri="{FF2B5EF4-FFF2-40B4-BE49-F238E27FC236}">
                <a16:creationId xmlns:a16="http://schemas.microsoft.com/office/drawing/2014/main" id="{99B83792-4132-47ED-A082-FD9CD1A04ED9}"/>
              </a:ext>
            </a:extLst>
          </p:cNvPr>
          <p:cNvSpPr txBox="1"/>
          <p:nvPr/>
        </p:nvSpPr>
        <p:spPr>
          <a:xfrm>
            <a:off x="3230370" y="2966139"/>
            <a:ext cx="634365" cy="12700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凸</a:t>
            </a:r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轮轴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97">
            <a:extLst>
              <a:ext uri="{FF2B5EF4-FFF2-40B4-BE49-F238E27FC236}">
                <a16:creationId xmlns:a16="http://schemas.microsoft.com/office/drawing/2014/main" id="{3E97B84E-DEC7-4AF2-8DAE-16074C9FB985}"/>
              </a:ext>
            </a:extLst>
          </p:cNvPr>
          <p:cNvSpPr txBox="1"/>
          <p:nvPr/>
        </p:nvSpPr>
        <p:spPr>
          <a:xfrm>
            <a:off x="3231705" y="3128033"/>
            <a:ext cx="596900" cy="1206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活塞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98">
            <a:extLst>
              <a:ext uri="{FF2B5EF4-FFF2-40B4-BE49-F238E27FC236}">
                <a16:creationId xmlns:a16="http://schemas.microsoft.com/office/drawing/2014/main" id="{CE7B4F14-1167-4486-A61C-314BE8D3AE31}"/>
              </a:ext>
            </a:extLst>
          </p:cNvPr>
          <p:cNvSpPr txBox="1"/>
          <p:nvPr/>
        </p:nvSpPr>
        <p:spPr>
          <a:xfrm>
            <a:off x="3230370" y="3305314"/>
            <a:ext cx="634365" cy="201252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连结</a:t>
            </a:r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杆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99">
            <a:extLst>
              <a:ext uri="{FF2B5EF4-FFF2-40B4-BE49-F238E27FC236}">
                <a16:creationId xmlns:a16="http://schemas.microsoft.com/office/drawing/2014/main" id="{45373197-1A89-467C-B5BD-F9669F9D4059}"/>
              </a:ext>
            </a:extLst>
          </p:cNvPr>
          <p:cNvSpPr txBox="1"/>
          <p:nvPr/>
        </p:nvSpPr>
        <p:spPr>
          <a:xfrm>
            <a:off x="2016618" y="1910103"/>
            <a:ext cx="599197" cy="1460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推杆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100">
            <a:extLst>
              <a:ext uri="{FF2B5EF4-FFF2-40B4-BE49-F238E27FC236}">
                <a16:creationId xmlns:a16="http://schemas.microsoft.com/office/drawing/2014/main" id="{F0753182-EE0F-4B0B-8EA9-0695D817EE32}"/>
              </a:ext>
            </a:extLst>
          </p:cNvPr>
          <p:cNvSpPr txBox="1"/>
          <p:nvPr/>
        </p:nvSpPr>
        <p:spPr>
          <a:xfrm>
            <a:off x="2690372" y="1897074"/>
            <a:ext cx="1016635" cy="18161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气缸盖罩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16">
            <a:extLst>
              <a:ext uri="{FF2B5EF4-FFF2-40B4-BE49-F238E27FC236}">
                <a16:creationId xmlns:a16="http://schemas.microsoft.com/office/drawing/2014/main" id="{5476D933-E91F-434A-9E09-63255E5E4621}"/>
              </a:ext>
            </a:extLst>
          </p:cNvPr>
          <p:cNvSpPr txBox="1"/>
          <p:nvPr/>
        </p:nvSpPr>
        <p:spPr>
          <a:xfrm>
            <a:off x="2945632" y="3882392"/>
            <a:ext cx="685800" cy="1460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曲</a:t>
            </a:r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轴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344">
            <a:extLst>
              <a:ext uri="{FF2B5EF4-FFF2-40B4-BE49-F238E27FC236}">
                <a16:creationId xmlns:a16="http://schemas.microsoft.com/office/drawing/2014/main" id="{4FA9CCA8-B1F6-49F4-919E-1EE17B5FE63F}"/>
              </a:ext>
            </a:extLst>
          </p:cNvPr>
          <p:cNvSpPr txBox="1"/>
          <p:nvPr/>
        </p:nvSpPr>
        <p:spPr>
          <a:xfrm>
            <a:off x="3197605" y="2618446"/>
            <a:ext cx="723014" cy="100603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altLang="en-US" sz="8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汽缸体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117">
            <a:extLst>
              <a:ext uri="{FF2B5EF4-FFF2-40B4-BE49-F238E27FC236}">
                <a16:creationId xmlns:a16="http://schemas.microsoft.com/office/drawing/2014/main" id="{A5210A56-75CB-4F88-8B3F-808C914B5D37}"/>
              </a:ext>
            </a:extLst>
          </p:cNvPr>
          <p:cNvSpPr txBox="1"/>
          <p:nvPr/>
        </p:nvSpPr>
        <p:spPr>
          <a:xfrm>
            <a:off x="6392493" y="1958363"/>
            <a:ext cx="1062042" cy="16096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sz="8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排气歧管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118">
            <a:extLst>
              <a:ext uri="{FF2B5EF4-FFF2-40B4-BE49-F238E27FC236}">
                <a16:creationId xmlns:a16="http://schemas.microsoft.com/office/drawing/2014/main" id="{0FC90EBD-2F4F-4E01-90B5-8CBDE20F1AF2}"/>
              </a:ext>
            </a:extLst>
          </p:cNvPr>
          <p:cNvSpPr txBox="1"/>
          <p:nvPr/>
        </p:nvSpPr>
        <p:spPr>
          <a:xfrm>
            <a:off x="4830205" y="2794689"/>
            <a:ext cx="509270" cy="1714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风</a:t>
            </a:r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扇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119">
            <a:extLst>
              <a:ext uri="{FF2B5EF4-FFF2-40B4-BE49-F238E27FC236}">
                <a16:creationId xmlns:a16="http://schemas.microsoft.com/office/drawing/2014/main" id="{1C757B62-793C-4995-A8F2-E75C62C58D97}"/>
              </a:ext>
            </a:extLst>
          </p:cNvPr>
          <p:cNvSpPr txBox="1"/>
          <p:nvPr/>
        </p:nvSpPr>
        <p:spPr>
          <a:xfrm>
            <a:off x="8096373" y="3283581"/>
            <a:ext cx="775335" cy="25463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起</a:t>
            </a:r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动马</a:t>
            </a:r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达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120">
            <a:extLst>
              <a:ext uri="{FF2B5EF4-FFF2-40B4-BE49-F238E27FC236}">
                <a16:creationId xmlns:a16="http://schemas.microsoft.com/office/drawing/2014/main" id="{DAB868E6-4F75-4DB7-B58A-23CA6789D65B}"/>
              </a:ext>
            </a:extLst>
          </p:cNvPr>
          <p:cNvSpPr txBox="1"/>
          <p:nvPr/>
        </p:nvSpPr>
        <p:spPr>
          <a:xfrm>
            <a:off x="7705511" y="2271096"/>
            <a:ext cx="792480" cy="17716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化油器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121">
            <a:extLst>
              <a:ext uri="{FF2B5EF4-FFF2-40B4-BE49-F238E27FC236}">
                <a16:creationId xmlns:a16="http://schemas.microsoft.com/office/drawing/2014/main" id="{57ADF47C-E7BD-41B1-9D1A-DC76343BF90C}"/>
              </a:ext>
            </a:extLst>
          </p:cNvPr>
          <p:cNvSpPr txBox="1"/>
          <p:nvPr/>
        </p:nvSpPr>
        <p:spPr>
          <a:xfrm>
            <a:off x="7883311" y="2618446"/>
            <a:ext cx="614680" cy="13970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调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速器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122">
            <a:extLst>
              <a:ext uri="{FF2B5EF4-FFF2-40B4-BE49-F238E27FC236}">
                <a16:creationId xmlns:a16="http://schemas.microsoft.com/office/drawing/2014/main" id="{6EEB7857-BBF1-4A36-AF54-9AE83330A060}"/>
              </a:ext>
            </a:extLst>
          </p:cNvPr>
          <p:cNvSpPr txBox="1"/>
          <p:nvPr/>
        </p:nvSpPr>
        <p:spPr>
          <a:xfrm>
            <a:off x="7861105" y="2757671"/>
            <a:ext cx="614680" cy="22161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进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气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歧管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123">
            <a:extLst>
              <a:ext uri="{FF2B5EF4-FFF2-40B4-BE49-F238E27FC236}">
                <a16:creationId xmlns:a16="http://schemas.microsoft.com/office/drawing/2014/main" id="{194C1C23-B551-4F32-B7B3-DBC237B75EC3}"/>
              </a:ext>
            </a:extLst>
          </p:cNvPr>
          <p:cNvSpPr txBox="1"/>
          <p:nvPr/>
        </p:nvSpPr>
        <p:spPr>
          <a:xfrm>
            <a:off x="7161488" y="4003018"/>
            <a:ext cx="587375" cy="18288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油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盘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124">
            <a:extLst>
              <a:ext uri="{FF2B5EF4-FFF2-40B4-BE49-F238E27FC236}">
                <a16:creationId xmlns:a16="http://schemas.microsoft.com/office/drawing/2014/main" id="{539E6275-06DF-485A-BC18-FE40EE136D0A}"/>
              </a:ext>
            </a:extLst>
          </p:cNvPr>
          <p:cNvSpPr txBox="1"/>
          <p:nvPr/>
        </p:nvSpPr>
        <p:spPr>
          <a:xfrm>
            <a:off x="5706739" y="3834763"/>
            <a:ext cx="224790" cy="1079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P</a:t>
            </a:r>
            <a:r>
              <a:rPr lang="en-US" alt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TO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en-US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125">
            <a:extLst>
              <a:ext uri="{FF2B5EF4-FFF2-40B4-BE49-F238E27FC236}">
                <a16:creationId xmlns:a16="http://schemas.microsoft.com/office/drawing/2014/main" id="{948B3A12-F85C-4295-B750-0BF3BAE05658}"/>
              </a:ext>
            </a:extLst>
          </p:cNvPr>
          <p:cNvSpPr txBox="1"/>
          <p:nvPr/>
        </p:nvSpPr>
        <p:spPr>
          <a:xfrm>
            <a:off x="5688830" y="3977918"/>
            <a:ext cx="841510" cy="174288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（动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力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输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出）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404">
            <a:extLst>
              <a:ext uri="{FF2B5EF4-FFF2-40B4-BE49-F238E27FC236}">
                <a16:creationId xmlns:a16="http://schemas.microsoft.com/office/drawing/2014/main" id="{07881B98-5CDA-469F-8D43-0FFDEC748A7D}"/>
              </a:ext>
            </a:extLst>
          </p:cNvPr>
          <p:cNvSpPr txBox="1"/>
          <p:nvPr/>
        </p:nvSpPr>
        <p:spPr>
          <a:xfrm>
            <a:off x="4972022" y="2990903"/>
            <a:ext cx="440015" cy="25681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进</a:t>
            </a:r>
            <a:r>
              <a:rPr lang="zh-CN" sz="8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水口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405">
            <a:extLst>
              <a:ext uri="{FF2B5EF4-FFF2-40B4-BE49-F238E27FC236}">
                <a16:creationId xmlns:a16="http://schemas.microsoft.com/office/drawing/2014/main" id="{259C2021-1D84-4948-A2FA-868B342D3EA8}"/>
              </a:ext>
            </a:extLst>
          </p:cNvPr>
          <p:cNvSpPr txBox="1"/>
          <p:nvPr/>
        </p:nvSpPr>
        <p:spPr>
          <a:xfrm>
            <a:off x="7485655" y="2119328"/>
            <a:ext cx="587375" cy="143823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进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气口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406">
            <a:extLst>
              <a:ext uri="{FF2B5EF4-FFF2-40B4-BE49-F238E27FC236}">
                <a16:creationId xmlns:a16="http://schemas.microsoft.com/office/drawing/2014/main" id="{DCA5A226-ED80-413F-8E5C-320607E317F3}"/>
              </a:ext>
            </a:extLst>
          </p:cNvPr>
          <p:cNvSpPr txBox="1"/>
          <p:nvPr/>
        </p:nvSpPr>
        <p:spPr>
          <a:xfrm>
            <a:off x="5214615" y="3610281"/>
            <a:ext cx="492124" cy="22161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风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扇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带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50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18465" y="474470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   </a:t>
            </a:r>
            <a:r>
              <a:rPr lang="en-US" altLang="zh-CN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4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冲程汽油发动机行程</a:t>
            </a:r>
            <a:endParaRPr kumimoji="1"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4" name="図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149" y="1695960"/>
            <a:ext cx="4207497" cy="24570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教材３３页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教材１２页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原动机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6" name="テキスト ボックス 407">
            <a:extLst>
              <a:ext uri="{FF2B5EF4-FFF2-40B4-BE49-F238E27FC236}">
                <a16:creationId xmlns:a16="http://schemas.microsoft.com/office/drawing/2014/main" id="{90F43C74-D4AF-43B9-8ED7-DC1CAD286660}"/>
              </a:ext>
            </a:extLst>
          </p:cNvPr>
          <p:cNvSpPr txBox="1"/>
          <p:nvPr/>
        </p:nvSpPr>
        <p:spPr>
          <a:xfrm>
            <a:off x="5036820" y="1716378"/>
            <a:ext cx="650550" cy="1841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火花塞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408">
            <a:extLst>
              <a:ext uri="{FF2B5EF4-FFF2-40B4-BE49-F238E27FC236}">
                <a16:creationId xmlns:a16="http://schemas.microsoft.com/office/drawing/2014/main" id="{2DBA45C2-2811-4B75-8C6A-4DA46992A587}"/>
              </a:ext>
            </a:extLst>
          </p:cNvPr>
          <p:cNvSpPr txBox="1"/>
          <p:nvPr/>
        </p:nvSpPr>
        <p:spPr>
          <a:xfrm>
            <a:off x="6475722" y="1781685"/>
            <a:ext cx="187325" cy="106680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eaVert" wrap="square" lIns="0" tIns="72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排气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阀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409">
            <a:extLst>
              <a:ext uri="{FF2B5EF4-FFF2-40B4-BE49-F238E27FC236}">
                <a16:creationId xmlns:a16="http://schemas.microsoft.com/office/drawing/2014/main" id="{1541137E-0207-48BB-A20B-BED906575F42}"/>
              </a:ext>
            </a:extLst>
          </p:cNvPr>
          <p:cNvSpPr txBox="1"/>
          <p:nvPr/>
        </p:nvSpPr>
        <p:spPr>
          <a:xfrm>
            <a:off x="3018464" y="1808453"/>
            <a:ext cx="326715" cy="917477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eaVert" wrap="square" lIns="0" tIns="72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进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气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阀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410">
            <a:extLst>
              <a:ext uri="{FF2B5EF4-FFF2-40B4-BE49-F238E27FC236}">
                <a16:creationId xmlns:a16="http://schemas.microsoft.com/office/drawing/2014/main" id="{D0B2C7A3-C7DD-42BA-86E5-70F2CD12FBAB}"/>
              </a:ext>
            </a:extLst>
          </p:cNvPr>
          <p:cNvSpPr txBox="1"/>
          <p:nvPr/>
        </p:nvSpPr>
        <p:spPr>
          <a:xfrm>
            <a:off x="2477149" y="3097941"/>
            <a:ext cx="839427" cy="21971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21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连结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杆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411">
            <a:extLst>
              <a:ext uri="{FF2B5EF4-FFF2-40B4-BE49-F238E27FC236}">
                <a16:creationId xmlns:a16="http://schemas.microsoft.com/office/drawing/2014/main" id="{0627F7C2-04B6-451F-8FAA-F2D8BACA59C2}"/>
              </a:ext>
            </a:extLst>
          </p:cNvPr>
          <p:cNvSpPr txBox="1"/>
          <p:nvPr/>
        </p:nvSpPr>
        <p:spPr>
          <a:xfrm>
            <a:off x="2657446" y="3524852"/>
            <a:ext cx="659130" cy="28956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180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曲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轴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412">
            <a:extLst>
              <a:ext uri="{FF2B5EF4-FFF2-40B4-BE49-F238E27FC236}">
                <a16:creationId xmlns:a16="http://schemas.microsoft.com/office/drawing/2014/main" id="{08D652CC-F10D-49D5-B0C5-0AA07D15A25F}"/>
              </a:ext>
            </a:extLst>
          </p:cNvPr>
          <p:cNvSpPr txBox="1"/>
          <p:nvPr/>
        </p:nvSpPr>
        <p:spPr>
          <a:xfrm>
            <a:off x="3500993" y="3717267"/>
            <a:ext cx="324485" cy="17526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108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吸入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413">
            <a:extLst>
              <a:ext uri="{FF2B5EF4-FFF2-40B4-BE49-F238E27FC236}">
                <a16:creationId xmlns:a16="http://schemas.microsoft.com/office/drawing/2014/main" id="{569D5156-34A1-4F67-BA1F-EDF9090BCFCD}"/>
              </a:ext>
            </a:extLst>
          </p:cNvPr>
          <p:cNvSpPr txBox="1"/>
          <p:nvPr/>
        </p:nvSpPr>
        <p:spPr>
          <a:xfrm>
            <a:off x="4399900" y="3696621"/>
            <a:ext cx="334010" cy="1841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压缩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414">
            <a:extLst>
              <a:ext uri="{FF2B5EF4-FFF2-40B4-BE49-F238E27FC236}">
                <a16:creationId xmlns:a16="http://schemas.microsoft.com/office/drawing/2014/main" id="{7541F3A8-EA3A-4C9E-B29B-8B2FD81AAAC0}"/>
              </a:ext>
            </a:extLst>
          </p:cNvPr>
          <p:cNvSpPr txBox="1"/>
          <p:nvPr/>
        </p:nvSpPr>
        <p:spPr>
          <a:xfrm>
            <a:off x="5215565" y="3697340"/>
            <a:ext cx="245745" cy="1841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爆炸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415">
            <a:extLst>
              <a:ext uri="{FF2B5EF4-FFF2-40B4-BE49-F238E27FC236}">
                <a16:creationId xmlns:a16="http://schemas.microsoft.com/office/drawing/2014/main" id="{129DF9C1-1630-418F-97C6-AE4DB8CD8C5E}"/>
              </a:ext>
            </a:extLst>
          </p:cNvPr>
          <p:cNvSpPr txBox="1"/>
          <p:nvPr/>
        </p:nvSpPr>
        <p:spPr>
          <a:xfrm>
            <a:off x="5998548" y="3717267"/>
            <a:ext cx="289560" cy="21082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排气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416">
            <a:extLst>
              <a:ext uri="{FF2B5EF4-FFF2-40B4-BE49-F238E27FC236}">
                <a16:creationId xmlns:a16="http://schemas.microsoft.com/office/drawing/2014/main" id="{4C43919F-28F1-4E8E-884D-346A7DA85BCA}"/>
              </a:ext>
            </a:extLst>
          </p:cNvPr>
          <p:cNvSpPr txBox="1"/>
          <p:nvPr/>
        </p:nvSpPr>
        <p:spPr>
          <a:xfrm>
            <a:off x="4198929" y="3910432"/>
            <a:ext cx="1488441" cy="2095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21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表示</a:t>
            </a:r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活塞的行</a:t>
            </a:r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进</a:t>
            </a:r>
            <a:r>
              <a:rPr lang="ja-JP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方向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lang="en-US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982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20356" y="5022585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4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柴油发动机外观</a:t>
            </a:r>
            <a:endParaRPr kumimoji="1"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373" y="1558593"/>
            <a:ext cx="4946830" cy="29994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教材３４页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教材１４页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原动机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6" name="テキスト ボックス 417">
            <a:extLst>
              <a:ext uri="{FF2B5EF4-FFF2-40B4-BE49-F238E27FC236}">
                <a16:creationId xmlns:a16="http://schemas.microsoft.com/office/drawing/2014/main" id="{37D14D69-A037-44AC-98BE-F381ABBC008A}"/>
              </a:ext>
            </a:extLst>
          </p:cNvPr>
          <p:cNvSpPr txBox="1"/>
          <p:nvPr/>
        </p:nvSpPr>
        <p:spPr>
          <a:xfrm>
            <a:off x="3870484" y="1728267"/>
            <a:ext cx="781685" cy="15430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108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进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气口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418">
            <a:extLst>
              <a:ext uri="{FF2B5EF4-FFF2-40B4-BE49-F238E27FC236}">
                <a16:creationId xmlns:a16="http://schemas.microsoft.com/office/drawing/2014/main" id="{15850BFB-2CBD-4A72-A0CC-3CFD31A05C01}"/>
              </a:ext>
            </a:extLst>
          </p:cNvPr>
          <p:cNvSpPr txBox="1"/>
          <p:nvPr/>
        </p:nvSpPr>
        <p:spPr>
          <a:xfrm>
            <a:off x="5142547" y="1558416"/>
            <a:ext cx="579755" cy="21971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喷</a:t>
            </a:r>
            <a:r>
              <a:rPr lang="zh-CN" sz="8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射</a:t>
            </a:r>
            <a:r>
              <a:rPr lang="zh-CN" sz="8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头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419">
            <a:extLst>
              <a:ext uri="{FF2B5EF4-FFF2-40B4-BE49-F238E27FC236}">
                <a16:creationId xmlns:a16="http://schemas.microsoft.com/office/drawing/2014/main" id="{8A0F1866-68E5-4AC4-BFB1-C464D84B66E6}"/>
              </a:ext>
            </a:extLst>
          </p:cNvPr>
          <p:cNvSpPr txBox="1"/>
          <p:nvPr/>
        </p:nvSpPr>
        <p:spPr>
          <a:xfrm>
            <a:off x="5921374" y="1619277"/>
            <a:ext cx="1160145" cy="20193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出水口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420">
            <a:extLst>
              <a:ext uri="{FF2B5EF4-FFF2-40B4-BE49-F238E27FC236}">
                <a16:creationId xmlns:a16="http://schemas.microsoft.com/office/drawing/2014/main" id="{C744FA96-3B9F-4619-AE3A-144200F43041}"/>
              </a:ext>
            </a:extLst>
          </p:cNvPr>
          <p:cNvSpPr txBox="1"/>
          <p:nvPr/>
        </p:nvSpPr>
        <p:spPr>
          <a:xfrm>
            <a:off x="5891211" y="1913051"/>
            <a:ext cx="1292225" cy="20193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进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水口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421">
            <a:extLst>
              <a:ext uri="{FF2B5EF4-FFF2-40B4-BE49-F238E27FC236}">
                <a16:creationId xmlns:a16="http://schemas.microsoft.com/office/drawing/2014/main" id="{6B1EC08F-AF9F-45EC-84BB-2AB340E1B875}"/>
              </a:ext>
            </a:extLst>
          </p:cNvPr>
          <p:cNvSpPr txBox="1"/>
          <p:nvPr/>
        </p:nvSpPr>
        <p:spPr>
          <a:xfrm>
            <a:off x="6145219" y="2293705"/>
            <a:ext cx="711835" cy="19304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风</a:t>
            </a:r>
            <a:r>
              <a:rPr lang="zh-CN" sz="8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扇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422">
            <a:extLst>
              <a:ext uri="{FF2B5EF4-FFF2-40B4-BE49-F238E27FC236}">
                <a16:creationId xmlns:a16="http://schemas.microsoft.com/office/drawing/2014/main" id="{B2C94F96-2806-4FF7-8501-1BBB96646586}"/>
              </a:ext>
            </a:extLst>
          </p:cNvPr>
          <p:cNvSpPr txBox="1"/>
          <p:nvPr/>
        </p:nvSpPr>
        <p:spPr>
          <a:xfrm>
            <a:off x="2321559" y="1913051"/>
            <a:ext cx="993140" cy="1714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燃料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过滤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器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423">
            <a:extLst>
              <a:ext uri="{FF2B5EF4-FFF2-40B4-BE49-F238E27FC236}">
                <a16:creationId xmlns:a16="http://schemas.microsoft.com/office/drawing/2014/main" id="{B90919D5-39FF-4EFE-9D85-3DBDA25AB0C2}"/>
              </a:ext>
            </a:extLst>
          </p:cNvPr>
          <p:cNvSpPr txBox="1"/>
          <p:nvPr/>
        </p:nvSpPr>
        <p:spPr>
          <a:xfrm>
            <a:off x="2050084" y="2362819"/>
            <a:ext cx="1160145" cy="19304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燃料切断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电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磁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阀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424">
            <a:extLst>
              <a:ext uri="{FF2B5EF4-FFF2-40B4-BE49-F238E27FC236}">
                <a16:creationId xmlns:a16="http://schemas.microsoft.com/office/drawing/2014/main" id="{4EBAAAA7-7D16-4F30-9662-E922E01D0426}"/>
              </a:ext>
            </a:extLst>
          </p:cNvPr>
          <p:cNvSpPr txBox="1"/>
          <p:nvPr/>
        </p:nvSpPr>
        <p:spPr>
          <a:xfrm>
            <a:off x="2240597" y="3020982"/>
            <a:ext cx="351155" cy="24574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调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速器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425">
            <a:extLst>
              <a:ext uri="{FF2B5EF4-FFF2-40B4-BE49-F238E27FC236}">
                <a16:creationId xmlns:a16="http://schemas.microsoft.com/office/drawing/2014/main" id="{8F2B53E7-31C0-471F-90C4-1892DEB3DE1D}"/>
              </a:ext>
            </a:extLst>
          </p:cNvPr>
          <p:cNvSpPr txBox="1"/>
          <p:nvPr/>
        </p:nvSpPr>
        <p:spPr>
          <a:xfrm>
            <a:off x="2240597" y="4132598"/>
            <a:ext cx="969632" cy="222868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飞轮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机器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架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426">
            <a:extLst>
              <a:ext uri="{FF2B5EF4-FFF2-40B4-BE49-F238E27FC236}">
                <a16:creationId xmlns:a16="http://schemas.microsoft.com/office/drawing/2014/main" id="{956005BF-9E69-47FB-9AB1-71916DB2A68D}"/>
              </a:ext>
            </a:extLst>
          </p:cNvPr>
          <p:cNvSpPr txBox="1"/>
          <p:nvPr/>
        </p:nvSpPr>
        <p:spPr>
          <a:xfrm>
            <a:off x="5587682" y="3729756"/>
            <a:ext cx="800100" cy="1841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风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扇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带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427">
            <a:extLst>
              <a:ext uri="{FF2B5EF4-FFF2-40B4-BE49-F238E27FC236}">
                <a16:creationId xmlns:a16="http://schemas.microsoft.com/office/drawing/2014/main" id="{9E4583A5-4076-442F-9CFF-76F5521D4341}"/>
              </a:ext>
            </a:extLst>
          </p:cNvPr>
          <p:cNvSpPr txBox="1"/>
          <p:nvPr/>
        </p:nvSpPr>
        <p:spPr>
          <a:xfrm>
            <a:off x="5339176" y="3941210"/>
            <a:ext cx="1318260" cy="24511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燃料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喷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射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泵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428">
            <a:extLst>
              <a:ext uri="{FF2B5EF4-FFF2-40B4-BE49-F238E27FC236}">
                <a16:creationId xmlns:a16="http://schemas.microsoft.com/office/drawing/2014/main" id="{AE5A2C9C-1478-4F22-BF74-AB31240E440E}"/>
              </a:ext>
            </a:extLst>
          </p:cNvPr>
          <p:cNvSpPr txBox="1"/>
          <p:nvPr/>
        </p:nvSpPr>
        <p:spPr>
          <a:xfrm>
            <a:off x="3341453" y="4355466"/>
            <a:ext cx="761599" cy="15430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机油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过滤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器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429">
            <a:extLst>
              <a:ext uri="{FF2B5EF4-FFF2-40B4-BE49-F238E27FC236}">
                <a16:creationId xmlns:a16="http://schemas.microsoft.com/office/drawing/2014/main" id="{6AD6CAB1-4ACD-4A93-B490-D80FC1B5EC68}"/>
              </a:ext>
            </a:extLst>
          </p:cNvPr>
          <p:cNvSpPr txBox="1"/>
          <p:nvPr/>
        </p:nvSpPr>
        <p:spPr>
          <a:xfrm>
            <a:off x="5011419" y="4405711"/>
            <a:ext cx="576263" cy="24511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油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盘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73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11708" y="5350581"/>
            <a:ext cx="3124863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24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转向减速装置图</a:t>
            </a:r>
          </a:p>
          <a:p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（滚珠螺母型）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583760" y="1273107"/>
            <a:ext cx="3980760" cy="370436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教材５２页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教材１５页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257174" y="257176"/>
            <a:ext cx="8639175" cy="5905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操纵装置</a:t>
            </a:r>
          </a:p>
        </p:txBody>
      </p:sp>
      <p:sp>
        <p:nvSpPr>
          <p:cNvPr id="6" name="テキスト ボックス 430">
            <a:extLst>
              <a:ext uri="{FF2B5EF4-FFF2-40B4-BE49-F238E27FC236}">
                <a16:creationId xmlns:a16="http://schemas.microsoft.com/office/drawing/2014/main" id="{60B9271B-81C7-47D8-B40A-7B030B9D0F40}"/>
              </a:ext>
            </a:extLst>
          </p:cNvPr>
          <p:cNvSpPr txBox="1"/>
          <p:nvPr/>
        </p:nvSpPr>
        <p:spPr>
          <a:xfrm>
            <a:off x="2592608" y="2154749"/>
            <a:ext cx="838200" cy="4286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144000" tIns="180000" rIns="180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ja-JP" sz="10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变</a:t>
            </a:r>
            <a:r>
              <a:rPr lang="ja-JP" sz="10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速箱体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431">
            <a:extLst>
              <a:ext uri="{FF2B5EF4-FFF2-40B4-BE49-F238E27FC236}">
                <a16:creationId xmlns:a16="http://schemas.microsoft.com/office/drawing/2014/main" id="{87942AC6-EC4C-480C-890D-91FD200B673A}"/>
              </a:ext>
            </a:extLst>
          </p:cNvPr>
          <p:cNvSpPr txBox="1"/>
          <p:nvPr/>
        </p:nvSpPr>
        <p:spPr>
          <a:xfrm>
            <a:off x="5468594" y="2426212"/>
            <a:ext cx="885825" cy="3143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sz="1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滚</a:t>
            </a:r>
            <a:r>
              <a:rPr lang="ja-JP" sz="1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珠螺母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432">
            <a:extLst>
              <a:ext uri="{FF2B5EF4-FFF2-40B4-BE49-F238E27FC236}">
                <a16:creationId xmlns:a16="http://schemas.microsoft.com/office/drawing/2014/main" id="{366EB687-AAFC-4C91-82EC-42B5C6EA1210}"/>
              </a:ext>
            </a:extLst>
          </p:cNvPr>
          <p:cNvSpPr txBox="1"/>
          <p:nvPr/>
        </p:nvSpPr>
        <p:spPr>
          <a:xfrm>
            <a:off x="5468594" y="2846834"/>
            <a:ext cx="1095926" cy="37147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sz="1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扇形</a:t>
            </a:r>
            <a:r>
              <a:rPr lang="ja-JP" sz="1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齿轮轴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433">
            <a:extLst>
              <a:ext uri="{FF2B5EF4-FFF2-40B4-BE49-F238E27FC236}">
                <a16:creationId xmlns:a16="http://schemas.microsoft.com/office/drawing/2014/main" id="{205F18C3-F52A-4BF9-88C3-E05E48C7BF73}"/>
              </a:ext>
            </a:extLst>
          </p:cNvPr>
          <p:cNvSpPr txBox="1"/>
          <p:nvPr/>
        </p:nvSpPr>
        <p:spPr>
          <a:xfrm>
            <a:off x="4325593" y="4672676"/>
            <a:ext cx="1253571" cy="30480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sz="1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蜗</a:t>
            </a:r>
            <a:r>
              <a:rPr lang="ja-JP" sz="1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杆</a:t>
            </a:r>
            <a:r>
              <a:rPr lang="ja-JP" sz="1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轴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521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78710" y="5240665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25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半整体式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06042" y="1264478"/>
            <a:ext cx="2870200" cy="3846830"/>
          </a:xfrm>
          <a:prstGeom prst="rect">
            <a:avLst/>
          </a:prstGeom>
        </p:spPr>
      </p:pic>
      <p:pic>
        <p:nvPicPr>
          <p:cNvPr id="4" name="図 3"/>
          <p:cNvPicPr/>
          <p:nvPr/>
        </p:nvPicPr>
        <p:blipFill>
          <a:blip r:embed="rId3"/>
          <a:stretch>
            <a:fillRect/>
          </a:stretch>
        </p:blipFill>
        <p:spPr>
          <a:xfrm>
            <a:off x="4905844" y="1264478"/>
            <a:ext cx="3473450" cy="428498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54431" y="5806533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26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联动式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教材５３页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教材１６－１７页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操纵装置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" name="テキスト ボックス 434">
            <a:extLst>
              <a:ext uri="{FF2B5EF4-FFF2-40B4-BE49-F238E27FC236}">
                <a16:creationId xmlns:a16="http://schemas.microsoft.com/office/drawing/2014/main" id="{8539B48F-13DE-42B5-BD3E-FDF357CBD6C4}"/>
              </a:ext>
            </a:extLst>
          </p:cNvPr>
          <p:cNvSpPr txBox="1"/>
          <p:nvPr/>
        </p:nvSpPr>
        <p:spPr>
          <a:xfrm>
            <a:off x="1291122" y="3987529"/>
            <a:ext cx="285750" cy="10096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气缸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435">
            <a:extLst>
              <a:ext uri="{FF2B5EF4-FFF2-40B4-BE49-F238E27FC236}">
                <a16:creationId xmlns:a16="http://schemas.microsoft.com/office/drawing/2014/main" id="{D960B677-8724-48FE-A82A-E9D24CCAF138}"/>
              </a:ext>
            </a:extLst>
          </p:cNvPr>
          <p:cNvSpPr txBox="1"/>
          <p:nvPr/>
        </p:nvSpPr>
        <p:spPr>
          <a:xfrm>
            <a:off x="2960377" y="1731912"/>
            <a:ext cx="1242060" cy="1619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柱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衬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套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436">
            <a:extLst>
              <a:ext uri="{FF2B5EF4-FFF2-40B4-BE49-F238E27FC236}">
                <a16:creationId xmlns:a16="http://schemas.microsoft.com/office/drawing/2014/main" id="{618D78B6-4116-42B4-8FA5-F2375420C89B}"/>
              </a:ext>
            </a:extLst>
          </p:cNvPr>
          <p:cNvSpPr txBox="1"/>
          <p:nvPr/>
        </p:nvSpPr>
        <p:spPr>
          <a:xfrm>
            <a:off x="2977047" y="4496621"/>
            <a:ext cx="1242060" cy="2381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前盖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437">
            <a:extLst>
              <a:ext uri="{FF2B5EF4-FFF2-40B4-BE49-F238E27FC236}">
                <a16:creationId xmlns:a16="http://schemas.microsoft.com/office/drawing/2014/main" id="{8345ACF4-B670-47D4-90A0-C390EF29A3CB}"/>
              </a:ext>
            </a:extLst>
          </p:cNvPr>
          <p:cNvSpPr txBox="1"/>
          <p:nvPr/>
        </p:nvSpPr>
        <p:spPr>
          <a:xfrm>
            <a:off x="2977047" y="4310119"/>
            <a:ext cx="1242060" cy="17843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线轴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438">
            <a:extLst>
              <a:ext uri="{FF2B5EF4-FFF2-40B4-BE49-F238E27FC236}">
                <a16:creationId xmlns:a16="http://schemas.microsoft.com/office/drawing/2014/main" id="{FBBE5C76-2EF7-4318-8CD8-59CC9DE1A4F4}"/>
              </a:ext>
            </a:extLst>
          </p:cNvPr>
          <p:cNvSpPr txBox="1"/>
          <p:nvPr/>
        </p:nvSpPr>
        <p:spPr>
          <a:xfrm>
            <a:off x="2977047" y="4133491"/>
            <a:ext cx="1242060" cy="1619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套筒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439">
            <a:extLst>
              <a:ext uri="{FF2B5EF4-FFF2-40B4-BE49-F238E27FC236}">
                <a16:creationId xmlns:a16="http://schemas.microsoft.com/office/drawing/2014/main" id="{94C0207E-BC9E-4FBF-A760-B6E483301810}"/>
              </a:ext>
            </a:extLst>
          </p:cNvPr>
          <p:cNvSpPr txBox="1"/>
          <p:nvPr/>
        </p:nvSpPr>
        <p:spPr>
          <a:xfrm>
            <a:off x="2960377" y="3790011"/>
            <a:ext cx="1242060" cy="1714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油封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440">
            <a:extLst>
              <a:ext uri="{FF2B5EF4-FFF2-40B4-BE49-F238E27FC236}">
                <a16:creationId xmlns:a16="http://schemas.microsoft.com/office/drawing/2014/main" id="{741F43CF-5F58-4748-A78C-8730ACC176E0}"/>
              </a:ext>
            </a:extLst>
          </p:cNvPr>
          <p:cNvSpPr txBox="1"/>
          <p:nvPr/>
        </p:nvSpPr>
        <p:spPr>
          <a:xfrm>
            <a:off x="2977047" y="3466968"/>
            <a:ext cx="1242060" cy="1619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滚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珠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螺母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441">
            <a:extLst>
              <a:ext uri="{FF2B5EF4-FFF2-40B4-BE49-F238E27FC236}">
                <a16:creationId xmlns:a16="http://schemas.microsoft.com/office/drawing/2014/main" id="{F6A9BD28-0264-4F77-B862-94BE56009AFA}"/>
              </a:ext>
            </a:extLst>
          </p:cNvPr>
          <p:cNvSpPr txBox="1"/>
          <p:nvPr/>
        </p:nvSpPr>
        <p:spPr>
          <a:xfrm>
            <a:off x="2977047" y="3115120"/>
            <a:ext cx="1242060" cy="1714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蜗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杆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442">
            <a:extLst>
              <a:ext uri="{FF2B5EF4-FFF2-40B4-BE49-F238E27FC236}">
                <a16:creationId xmlns:a16="http://schemas.microsoft.com/office/drawing/2014/main" id="{D29EA535-0E96-432D-A103-9375529F3784}"/>
              </a:ext>
            </a:extLst>
          </p:cNvPr>
          <p:cNvSpPr txBox="1"/>
          <p:nvPr/>
        </p:nvSpPr>
        <p:spPr>
          <a:xfrm>
            <a:off x="2967522" y="3293921"/>
            <a:ext cx="1242060" cy="1619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滚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珠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443">
            <a:extLst>
              <a:ext uri="{FF2B5EF4-FFF2-40B4-BE49-F238E27FC236}">
                <a16:creationId xmlns:a16="http://schemas.microsoft.com/office/drawing/2014/main" id="{79A610C7-853B-4222-9FF0-9B8533CEE8ED}"/>
              </a:ext>
            </a:extLst>
          </p:cNvPr>
          <p:cNvSpPr txBox="1"/>
          <p:nvPr/>
        </p:nvSpPr>
        <p:spPr>
          <a:xfrm>
            <a:off x="2977047" y="2942188"/>
            <a:ext cx="1242060" cy="18097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齿轮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箱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447">
            <a:extLst>
              <a:ext uri="{FF2B5EF4-FFF2-40B4-BE49-F238E27FC236}">
                <a16:creationId xmlns:a16="http://schemas.microsoft.com/office/drawing/2014/main" id="{0C8C0CDA-A2EC-461E-BE8D-73E149E5E324}"/>
              </a:ext>
            </a:extLst>
          </p:cNvPr>
          <p:cNvSpPr txBox="1"/>
          <p:nvPr/>
        </p:nvSpPr>
        <p:spPr>
          <a:xfrm>
            <a:off x="2977047" y="2770586"/>
            <a:ext cx="1242060" cy="1714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O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型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环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480">
            <a:extLst>
              <a:ext uri="{FF2B5EF4-FFF2-40B4-BE49-F238E27FC236}">
                <a16:creationId xmlns:a16="http://schemas.microsoft.com/office/drawing/2014/main" id="{ADAF22FC-9455-463E-9469-628D9C9BB14E}"/>
              </a:ext>
            </a:extLst>
          </p:cNvPr>
          <p:cNvSpPr txBox="1"/>
          <p:nvPr/>
        </p:nvSpPr>
        <p:spPr>
          <a:xfrm>
            <a:off x="2977047" y="2581668"/>
            <a:ext cx="1242060" cy="1619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滚针轴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承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481">
            <a:extLst>
              <a:ext uri="{FF2B5EF4-FFF2-40B4-BE49-F238E27FC236}">
                <a16:creationId xmlns:a16="http://schemas.microsoft.com/office/drawing/2014/main" id="{A431346C-A7A0-4C52-9353-E1A63A42C858}"/>
              </a:ext>
            </a:extLst>
          </p:cNvPr>
          <p:cNvSpPr txBox="1"/>
          <p:nvPr/>
        </p:nvSpPr>
        <p:spPr>
          <a:xfrm>
            <a:off x="2996097" y="2408897"/>
            <a:ext cx="1242060" cy="1619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销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子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482">
            <a:extLst>
              <a:ext uri="{FF2B5EF4-FFF2-40B4-BE49-F238E27FC236}">
                <a16:creationId xmlns:a16="http://schemas.microsoft.com/office/drawing/2014/main" id="{4E4E99B9-13F1-471C-8F52-FCBDE8B90412}"/>
              </a:ext>
            </a:extLst>
          </p:cNvPr>
          <p:cNvSpPr txBox="1"/>
          <p:nvPr/>
        </p:nvSpPr>
        <p:spPr>
          <a:xfrm>
            <a:off x="2977047" y="2237734"/>
            <a:ext cx="1242060" cy="15240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后盖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483">
            <a:extLst>
              <a:ext uri="{FF2B5EF4-FFF2-40B4-BE49-F238E27FC236}">
                <a16:creationId xmlns:a16="http://schemas.microsoft.com/office/drawing/2014/main" id="{DA292F6F-8A63-4658-A567-8150CA352176}"/>
              </a:ext>
            </a:extLst>
          </p:cNvPr>
          <p:cNvSpPr txBox="1"/>
          <p:nvPr/>
        </p:nvSpPr>
        <p:spPr>
          <a:xfrm>
            <a:off x="2967522" y="2065524"/>
            <a:ext cx="1251585" cy="15240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操舵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轴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484">
            <a:extLst>
              <a:ext uri="{FF2B5EF4-FFF2-40B4-BE49-F238E27FC236}">
                <a16:creationId xmlns:a16="http://schemas.microsoft.com/office/drawing/2014/main" id="{F3D5DE91-8B8B-4A27-A0E8-EB7956D5A031}"/>
              </a:ext>
            </a:extLst>
          </p:cNvPr>
          <p:cNvSpPr txBox="1"/>
          <p:nvPr/>
        </p:nvSpPr>
        <p:spPr>
          <a:xfrm>
            <a:off x="2977047" y="1913599"/>
            <a:ext cx="1242060" cy="1714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柱子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485">
            <a:extLst>
              <a:ext uri="{FF2B5EF4-FFF2-40B4-BE49-F238E27FC236}">
                <a16:creationId xmlns:a16="http://schemas.microsoft.com/office/drawing/2014/main" id="{2FBDB87D-ECA1-4324-A2AF-051163C1DD9A}"/>
              </a:ext>
            </a:extLst>
          </p:cNvPr>
          <p:cNvSpPr txBox="1"/>
          <p:nvPr/>
        </p:nvSpPr>
        <p:spPr>
          <a:xfrm>
            <a:off x="2967522" y="3961765"/>
            <a:ext cx="1242060" cy="16192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O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型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环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486">
            <a:extLst>
              <a:ext uri="{FF2B5EF4-FFF2-40B4-BE49-F238E27FC236}">
                <a16:creationId xmlns:a16="http://schemas.microsoft.com/office/drawing/2014/main" id="{AB80B982-2230-42D7-9DB1-3CD987469B18}"/>
              </a:ext>
            </a:extLst>
          </p:cNvPr>
          <p:cNvSpPr txBox="1"/>
          <p:nvPr/>
        </p:nvSpPr>
        <p:spPr>
          <a:xfrm>
            <a:off x="2977047" y="3629045"/>
            <a:ext cx="1242060" cy="15240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滚针轴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承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487">
            <a:extLst>
              <a:ext uri="{FF2B5EF4-FFF2-40B4-BE49-F238E27FC236}">
                <a16:creationId xmlns:a16="http://schemas.microsoft.com/office/drawing/2014/main" id="{597940AB-B692-4D19-9832-8874F8B592D3}"/>
              </a:ext>
            </a:extLst>
          </p:cNvPr>
          <p:cNvSpPr txBox="1"/>
          <p:nvPr/>
        </p:nvSpPr>
        <p:spPr>
          <a:xfrm>
            <a:off x="2634147" y="3571603"/>
            <a:ext cx="113665" cy="158474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从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泵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到容器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488">
            <a:extLst>
              <a:ext uri="{FF2B5EF4-FFF2-40B4-BE49-F238E27FC236}">
                <a16:creationId xmlns:a16="http://schemas.microsoft.com/office/drawing/2014/main" id="{5414C254-2CA6-423D-AE42-B6A75A1A84C9}"/>
              </a:ext>
            </a:extLst>
          </p:cNvPr>
          <p:cNvSpPr txBox="1"/>
          <p:nvPr/>
        </p:nvSpPr>
        <p:spPr>
          <a:xfrm>
            <a:off x="6513830" y="5329069"/>
            <a:ext cx="626110" cy="18859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弹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簧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42" name="テキスト ボックス 489">
            <a:extLst>
              <a:ext uri="{FF2B5EF4-FFF2-40B4-BE49-F238E27FC236}">
                <a16:creationId xmlns:a16="http://schemas.microsoft.com/office/drawing/2014/main" id="{FEEFB826-9485-49D7-BA16-2B1B066851FF}"/>
              </a:ext>
            </a:extLst>
          </p:cNvPr>
          <p:cNvSpPr txBox="1"/>
          <p:nvPr/>
        </p:nvSpPr>
        <p:spPr>
          <a:xfrm>
            <a:off x="6508750" y="5146824"/>
            <a:ext cx="675640" cy="1619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柱塞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43" name="テキスト ボックス 490">
            <a:extLst>
              <a:ext uri="{FF2B5EF4-FFF2-40B4-BE49-F238E27FC236}">
                <a16:creationId xmlns:a16="http://schemas.microsoft.com/office/drawing/2014/main" id="{C51434F0-7C8D-4145-A4C8-D555C6387B4D}"/>
              </a:ext>
            </a:extLst>
          </p:cNvPr>
          <p:cNvSpPr txBox="1"/>
          <p:nvPr/>
        </p:nvSpPr>
        <p:spPr>
          <a:xfrm>
            <a:off x="6499225" y="4984899"/>
            <a:ext cx="556260" cy="1619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垫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圈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44" name="テキスト ボックス 491">
            <a:extLst>
              <a:ext uri="{FF2B5EF4-FFF2-40B4-BE49-F238E27FC236}">
                <a16:creationId xmlns:a16="http://schemas.microsoft.com/office/drawing/2014/main" id="{26B3B3D7-4A74-4D86-BEF6-261B71B9B6AB}"/>
              </a:ext>
            </a:extLst>
          </p:cNvPr>
          <p:cNvSpPr txBox="1"/>
          <p:nvPr/>
        </p:nvSpPr>
        <p:spPr>
          <a:xfrm rot="10800000" flipH="1" flipV="1">
            <a:off x="6499225" y="4832499"/>
            <a:ext cx="784860" cy="1619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滚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珠座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45" name="テキスト ボックス 492">
            <a:extLst>
              <a:ext uri="{FF2B5EF4-FFF2-40B4-BE49-F238E27FC236}">
                <a16:creationId xmlns:a16="http://schemas.microsoft.com/office/drawing/2014/main" id="{B5F5CE3B-3AB1-4CF5-A024-9A84303577FF}"/>
              </a:ext>
            </a:extLst>
          </p:cNvPr>
          <p:cNvSpPr txBox="1"/>
          <p:nvPr/>
        </p:nvSpPr>
        <p:spPr>
          <a:xfrm>
            <a:off x="6508750" y="4346724"/>
            <a:ext cx="546100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助推器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46" name="テキスト ボックス 493">
            <a:extLst>
              <a:ext uri="{FF2B5EF4-FFF2-40B4-BE49-F238E27FC236}">
                <a16:creationId xmlns:a16="http://schemas.microsoft.com/office/drawing/2014/main" id="{F95BDA50-EBF2-4B91-B8A8-5DC5F5A619AC}"/>
              </a:ext>
            </a:extLst>
          </p:cNvPr>
          <p:cNvSpPr txBox="1"/>
          <p:nvPr/>
        </p:nvSpPr>
        <p:spPr>
          <a:xfrm>
            <a:off x="6518910" y="4660414"/>
            <a:ext cx="765175" cy="17145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牵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引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杆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47" name="テキスト ボックス 494">
            <a:extLst>
              <a:ext uri="{FF2B5EF4-FFF2-40B4-BE49-F238E27FC236}">
                <a16:creationId xmlns:a16="http://schemas.microsoft.com/office/drawing/2014/main" id="{8BB5BE93-49EC-479A-8DA6-48E408AE624C}"/>
              </a:ext>
            </a:extLst>
          </p:cNvPr>
          <p:cNvSpPr txBox="1"/>
          <p:nvPr/>
        </p:nvSpPr>
        <p:spPr>
          <a:xfrm>
            <a:off x="6518910" y="4499124"/>
            <a:ext cx="765175" cy="1619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牵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引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杆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495">
            <a:extLst>
              <a:ext uri="{FF2B5EF4-FFF2-40B4-BE49-F238E27FC236}">
                <a16:creationId xmlns:a16="http://schemas.microsoft.com/office/drawing/2014/main" id="{DF955C09-885E-4EE9-BF7C-1296AC9BFAAC}"/>
              </a:ext>
            </a:extLst>
          </p:cNvPr>
          <p:cNvSpPr txBox="1"/>
          <p:nvPr/>
        </p:nvSpPr>
        <p:spPr>
          <a:xfrm>
            <a:off x="7517130" y="5318909"/>
            <a:ext cx="566420" cy="22860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销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子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496">
            <a:extLst>
              <a:ext uri="{FF2B5EF4-FFF2-40B4-BE49-F238E27FC236}">
                <a16:creationId xmlns:a16="http://schemas.microsoft.com/office/drawing/2014/main" id="{D3545413-C8F4-4C3A-A981-E7DA550550CC}"/>
              </a:ext>
            </a:extLst>
          </p:cNvPr>
          <p:cNvSpPr txBox="1"/>
          <p:nvPr/>
        </p:nvSpPr>
        <p:spPr>
          <a:xfrm>
            <a:off x="7518400" y="5165874"/>
            <a:ext cx="765175" cy="16192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牵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引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杆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7">
            <a:extLst>
              <a:ext uri="{FF2B5EF4-FFF2-40B4-BE49-F238E27FC236}">
                <a16:creationId xmlns:a16="http://schemas.microsoft.com/office/drawing/2014/main" id="{DFD3F1E0-60E1-4F4F-A92C-377626EA61E1}"/>
              </a:ext>
            </a:extLst>
          </p:cNvPr>
          <p:cNvSpPr txBox="1"/>
          <p:nvPr/>
        </p:nvSpPr>
        <p:spPr>
          <a:xfrm>
            <a:off x="7508875" y="4994424"/>
            <a:ext cx="556260" cy="16192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垫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圈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1" name="テキスト ボックス 498">
            <a:extLst>
              <a:ext uri="{FF2B5EF4-FFF2-40B4-BE49-F238E27FC236}">
                <a16:creationId xmlns:a16="http://schemas.microsoft.com/office/drawing/2014/main" id="{D86B514A-80BD-434C-AF5C-F2F2FC5A990F}"/>
              </a:ext>
            </a:extLst>
          </p:cNvPr>
          <p:cNvSpPr txBox="1"/>
          <p:nvPr/>
        </p:nvSpPr>
        <p:spPr>
          <a:xfrm>
            <a:off x="7508875" y="4842024"/>
            <a:ext cx="675640" cy="15240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柱塞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2" name="テキスト ボックス 499">
            <a:extLst>
              <a:ext uri="{FF2B5EF4-FFF2-40B4-BE49-F238E27FC236}">
                <a16:creationId xmlns:a16="http://schemas.microsoft.com/office/drawing/2014/main" id="{27227C6D-A422-425F-9B34-C16C106F690F}"/>
              </a:ext>
            </a:extLst>
          </p:cNvPr>
          <p:cNvSpPr txBox="1"/>
          <p:nvPr/>
        </p:nvSpPr>
        <p:spPr>
          <a:xfrm>
            <a:off x="7527925" y="4680099"/>
            <a:ext cx="626110" cy="15240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弹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簧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3" name="テキスト ボックス 500">
            <a:extLst>
              <a:ext uri="{FF2B5EF4-FFF2-40B4-BE49-F238E27FC236}">
                <a16:creationId xmlns:a16="http://schemas.microsoft.com/office/drawing/2014/main" id="{8968FADA-9AA1-48D8-9579-9A7D6B57A6C9}"/>
              </a:ext>
            </a:extLst>
          </p:cNvPr>
          <p:cNvSpPr txBox="1"/>
          <p:nvPr/>
        </p:nvSpPr>
        <p:spPr>
          <a:xfrm>
            <a:off x="7518400" y="4527699"/>
            <a:ext cx="765175" cy="16192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牵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引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杆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4" name="テキスト ボックス 501">
            <a:extLst>
              <a:ext uri="{FF2B5EF4-FFF2-40B4-BE49-F238E27FC236}">
                <a16:creationId xmlns:a16="http://schemas.microsoft.com/office/drawing/2014/main" id="{C001728B-3507-4542-9140-8C22AF2E5B90}"/>
              </a:ext>
            </a:extLst>
          </p:cNvPr>
          <p:cNvSpPr txBox="1"/>
          <p:nvPr/>
        </p:nvSpPr>
        <p:spPr>
          <a:xfrm>
            <a:off x="7527925" y="4356249"/>
            <a:ext cx="566420" cy="15240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销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子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7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87908" y="5179622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27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全液压式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06735" y="1463040"/>
            <a:ext cx="4747785" cy="340106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教材５４页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教材１８页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操纵装置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6" name="テキスト ボックス 324">
            <a:extLst>
              <a:ext uri="{FF2B5EF4-FFF2-40B4-BE49-F238E27FC236}">
                <a16:creationId xmlns:a16="http://schemas.microsoft.com/office/drawing/2014/main" id="{A884A2B3-1220-4B42-86C5-384EA405FB41}"/>
              </a:ext>
            </a:extLst>
          </p:cNvPr>
          <p:cNvSpPr txBox="1"/>
          <p:nvPr/>
        </p:nvSpPr>
        <p:spPr>
          <a:xfrm>
            <a:off x="1935590" y="1805910"/>
            <a:ext cx="542290" cy="27813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后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轮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502">
            <a:extLst>
              <a:ext uri="{FF2B5EF4-FFF2-40B4-BE49-F238E27FC236}">
                <a16:creationId xmlns:a16="http://schemas.microsoft.com/office/drawing/2014/main" id="{4C6F06DC-E222-428C-854E-E922075597E8}"/>
              </a:ext>
            </a:extLst>
          </p:cNvPr>
          <p:cNvSpPr txBox="1"/>
          <p:nvPr/>
        </p:nvSpPr>
        <p:spPr>
          <a:xfrm>
            <a:off x="1929240" y="4319554"/>
            <a:ext cx="542290" cy="27813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后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轮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503">
            <a:extLst>
              <a:ext uri="{FF2B5EF4-FFF2-40B4-BE49-F238E27FC236}">
                <a16:creationId xmlns:a16="http://schemas.microsoft.com/office/drawing/2014/main" id="{828F2BC4-B1D3-43BB-8D0B-3D491233AE8F}"/>
              </a:ext>
            </a:extLst>
          </p:cNvPr>
          <p:cNvSpPr txBox="1"/>
          <p:nvPr/>
        </p:nvSpPr>
        <p:spPr>
          <a:xfrm>
            <a:off x="2343053" y="3683357"/>
            <a:ext cx="744855" cy="30797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144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操舵气缸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504">
            <a:extLst>
              <a:ext uri="{FF2B5EF4-FFF2-40B4-BE49-F238E27FC236}">
                <a16:creationId xmlns:a16="http://schemas.microsoft.com/office/drawing/2014/main" id="{90C63600-C422-4FB1-B846-215377E725F1}"/>
              </a:ext>
            </a:extLst>
          </p:cNvPr>
          <p:cNvSpPr txBox="1"/>
          <p:nvPr/>
        </p:nvSpPr>
        <p:spPr>
          <a:xfrm>
            <a:off x="4931520" y="1842817"/>
            <a:ext cx="923925" cy="30797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72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方向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盘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505">
            <a:extLst>
              <a:ext uri="{FF2B5EF4-FFF2-40B4-BE49-F238E27FC236}">
                <a16:creationId xmlns:a16="http://schemas.microsoft.com/office/drawing/2014/main" id="{393D64B6-5A01-4160-A21F-28D6833009A4}"/>
              </a:ext>
            </a:extLst>
          </p:cNvPr>
          <p:cNvSpPr txBox="1"/>
          <p:nvPr/>
        </p:nvSpPr>
        <p:spPr>
          <a:xfrm>
            <a:off x="5751940" y="2466314"/>
            <a:ext cx="1739265" cy="45720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3600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全液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压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式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力量操舵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阀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506">
            <a:extLst>
              <a:ext uri="{FF2B5EF4-FFF2-40B4-BE49-F238E27FC236}">
                <a16:creationId xmlns:a16="http://schemas.microsoft.com/office/drawing/2014/main" id="{E0236EE0-C4AD-4ECE-B69B-B8E3CAF74DCD}"/>
              </a:ext>
            </a:extLst>
          </p:cNvPr>
          <p:cNvSpPr txBox="1"/>
          <p:nvPr/>
        </p:nvSpPr>
        <p:spPr>
          <a:xfrm>
            <a:off x="5855445" y="3239036"/>
            <a:ext cx="983615" cy="32766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液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压泵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947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783108" y="5027222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28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转向拉杆和直角杠杆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420302" y="1920875"/>
            <a:ext cx="4322445" cy="271145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教材５５页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教材１９页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操纵装置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6" name="テキスト ボックス 507">
            <a:extLst>
              <a:ext uri="{FF2B5EF4-FFF2-40B4-BE49-F238E27FC236}">
                <a16:creationId xmlns:a16="http://schemas.microsoft.com/office/drawing/2014/main" id="{08E3839A-3A75-4428-BF5C-468181267322}"/>
              </a:ext>
            </a:extLst>
          </p:cNvPr>
          <p:cNvSpPr txBox="1"/>
          <p:nvPr/>
        </p:nvSpPr>
        <p:spPr>
          <a:xfrm>
            <a:off x="2597785" y="3792507"/>
            <a:ext cx="934085" cy="29781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21600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直角杠杆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508">
            <a:extLst>
              <a:ext uri="{FF2B5EF4-FFF2-40B4-BE49-F238E27FC236}">
                <a16:creationId xmlns:a16="http://schemas.microsoft.com/office/drawing/2014/main" id="{FDF1BDE3-E2EB-4A14-A99B-DF5495CBDF1B}"/>
              </a:ext>
            </a:extLst>
          </p:cNvPr>
          <p:cNvSpPr txBox="1"/>
          <p:nvPr/>
        </p:nvSpPr>
        <p:spPr>
          <a:xfrm>
            <a:off x="3747134" y="4238307"/>
            <a:ext cx="834390" cy="28765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横拉杆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509">
            <a:extLst>
              <a:ext uri="{FF2B5EF4-FFF2-40B4-BE49-F238E27FC236}">
                <a16:creationId xmlns:a16="http://schemas.microsoft.com/office/drawing/2014/main" id="{31FC6986-B56C-4713-871C-12FF508CBC09}"/>
              </a:ext>
            </a:extLst>
          </p:cNvPr>
          <p:cNvSpPr txBox="1"/>
          <p:nvPr/>
        </p:nvSpPr>
        <p:spPr>
          <a:xfrm>
            <a:off x="5113655" y="2267608"/>
            <a:ext cx="1242060" cy="33782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转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向拉杆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68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294386" y="5253100"/>
            <a:ext cx="4564749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29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脚踏制动器（无伺服鼓式制动器例）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32368" y="1272485"/>
            <a:ext cx="4491355" cy="326644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教材５６页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教材２０页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制动装置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6" name="テキスト ボックス 510">
            <a:extLst>
              <a:ext uri="{FF2B5EF4-FFF2-40B4-BE49-F238E27FC236}">
                <a16:creationId xmlns:a16="http://schemas.microsoft.com/office/drawing/2014/main" id="{C2F38F8A-D37A-452F-863B-8A59FA980F8A}"/>
              </a:ext>
            </a:extLst>
          </p:cNvPr>
          <p:cNvSpPr txBox="1"/>
          <p:nvPr/>
        </p:nvSpPr>
        <p:spPr>
          <a:xfrm>
            <a:off x="3970033" y="1738897"/>
            <a:ext cx="1062355" cy="23876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向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驻车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刹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车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器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511">
            <a:extLst>
              <a:ext uri="{FF2B5EF4-FFF2-40B4-BE49-F238E27FC236}">
                <a16:creationId xmlns:a16="http://schemas.microsoft.com/office/drawing/2014/main" id="{5BA795D7-6229-4B1C-BAFB-80DBE9AD6978}"/>
              </a:ext>
            </a:extLst>
          </p:cNvPr>
          <p:cNvSpPr txBox="1"/>
          <p:nvPr/>
        </p:nvSpPr>
        <p:spPr>
          <a:xfrm>
            <a:off x="4093222" y="3452398"/>
            <a:ext cx="1062355" cy="23876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91440" tIns="4572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向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驻车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刹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车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器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512">
            <a:extLst>
              <a:ext uri="{FF2B5EF4-FFF2-40B4-BE49-F238E27FC236}">
                <a16:creationId xmlns:a16="http://schemas.microsoft.com/office/drawing/2014/main" id="{0B776315-BA66-44A3-A81E-6865571252A3}"/>
              </a:ext>
            </a:extLst>
          </p:cNvPr>
          <p:cNvSpPr txBox="1"/>
          <p:nvPr/>
        </p:nvSpPr>
        <p:spPr>
          <a:xfrm>
            <a:off x="2641576" y="4040867"/>
            <a:ext cx="741045" cy="263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36000" tIns="4572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踏板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513">
            <a:extLst>
              <a:ext uri="{FF2B5EF4-FFF2-40B4-BE49-F238E27FC236}">
                <a16:creationId xmlns:a16="http://schemas.microsoft.com/office/drawing/2014/main" id="{535FE175-7CE9-4955-BC3B-10BCDBB348E4}"/>
              </a:ext>
            </a:extLst>
          </p:cNvPr>
          <p:cNvSpPr txBox="1"/>
          <p:nvPr/>
        </p:nvSpPr>
        <p:spPr>
          <a:xfrm>
            <a:off x="2641576" y="4317643"/>
            <a:ext cx="1029335" cy="2635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36000" tIns="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轮</a:t>
            </a:r>
            <a:r>
              <a:rPr lang="zh-CN" sz="1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缸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514">
            <a:extLst>
              <a:ext uri="{FF2B5EF4-FFF2-40B4-BE49-F238E27FC236}">
                <a16:creationId xmlns:a16="http://schemas.microsoft.com/office/drawing/2014/main" id="{19DC4095-2F6F-4D7F-8417-A984452FE4B7}"/>
              </a:ext>
            </a:extLst>
          </p:cNvPr>
          <p:cNvSpPr txBox="1"/>
          <p:nvPr/>
        </p:nvSpPr>
        <p:spPr>
          <a:xfrm>
            <a:off x="4059586" y="4060964"/>
            <a:ext cx="1095991" cy="2635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3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主缸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515">
            <a:extLst>
              <a:ext uri="{FF2B5EF4-FFF2-40B4-BE49-F238E27FC236}">
                <a16:creationId xmlns:a16="http://schemas.microsoft.com/office/drawing/2014/main" id="{992C58F9-96DC-4EEF-982C-FD700ADA7796}"/>
              </a:ext>
            </a:extLst>
          </p:cNvPr>
          <p:cNvSpPr txBox="1"/>
          <p:nvPr/>
        </p:nvSpPr>
        <p:spPr>
          <a:xfrm>
            <a:off x="4069125" y="4312327"/>
            <a:ext cx="1120140" cy="24701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制</a:t>
            </a:r>
            <a:r>
              <a:rPr lang="zh-CN" sz="10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动闸</a:t>
            </a:r>
            <a:r>
              <a:rPr lang="zh-CN" sz="10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片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516">
            <a:extLst>
              <a:ext uri="{FF2B5EF4-FFF2-40B4-BE49-F238E27FC236}">
                <a16:creationId xmlns:a16="http://schemas.microsoft.com/office/drawing/2014/main" id="{3B462AB0-8927-4D07-8BE9-8E24C8919B6B}"/>
              </a:ext>
            </a:extLst>
          </p:cNvPr>
          <p:cNvSpPr txBox="1"/>
          <p:nvPr/>
        </p:nvSpPr>
        <p:spPr>
          <a:xfrm>
            <a:off x="5473090" y="4091685"/>
            <a:ext cx="790575" cy="25527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液</a:t>
            </a:r>
            <a:r>
              <a:rPr lang="zh-CN" sz="1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压</a:t>
            </a:r>
            <a:r>
              <a:rPr lang="zh-CN" sz="1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配管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517">
            <a:extLst>
              <a:ext uri="{FF2B5EF4-FFF2-40B4-BE49-F238E27FC236}">
                <a16:creationId xmlns:a16="http://schemas.microsoft.com/office/drawing/2014/main" id="{D3617937-579D-4276-877D-C5FBA8CEFA44}"/>
              </a:ext>
            </a:extLst>
          </p:cNvPr>
          <p:cNvSpPr txBox="1"/>
          <p:nvPr/>
        </p:nvSpPr>
        <p:spPr>
          <a:xfrm>
            <a:off x="5473090" y="4324489"/>
            <a:ext cx="1309370" cy="25527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刹</a:t>
            </a:r>
            <a:r>
              <a:rPr lang="zh-CN" sz="1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车</a:t>
            </a:r>
            <a:r>
              <a:rPr lang="zh-CN" sz="10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油箱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7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643312" y="5189023"/>
            <a:ext cx="3857375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30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制动助推器（真空伺服式）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50770" y="2038985"/>
            <a:ext cx="4442460" cy="278003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教材５７页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教材２１页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制动装置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6" name="テキスト ボックス 518">
            <a:extLst>
              <a:ext uri="{FF2B5EF4-FFF2-40B4-BE49-F238E27FC236}">
                <a16:creationId xmlns:a16="http://schemas.microsoft.com/office/drawing/2014/main" id="{3B0EE490-5865-483B-A376-73A7EBD1E0E3}"/>
              </a:ext>
            </a:extLst>
          </p:cNvPr>
          <p:cNvSpPr txBox="1"/>
          <p:nvPr/>
        </p:nvSpPr>
        <p:spPr>
          <a:xfrm>
            <a:off x="3747452" y="1982447"/>
            <a:ext cx="1169670" cy="2222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720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止回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阀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519">
            <a:extLst>
              <a:ext uri="{FF2B5EF4-FFF2-40B4-BE49-F238E27FC236}">
                <a16:creationId xmlns:a16="http://schemas.microsoft.com/office/drawing/2014/main" id="{88298DBA-3D0A-42A2-AAAF-D15725EAF5B1}"/>
              </a:ext>
            </a:extLst>
          </p:cNvPr>
          <p:cNvSpPr txBox="1"/>
          <p:nvPr/>
        </p:nvSpPr>
        <p:spPr>
          <a:xfrm>
            <a:off x="5510212" y="2486620"/>
            <a:ext cx="962660" cy="27178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真空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泵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520">
            <a:extLst>
              <a:ext uri="{FF2B5EF4-FFF2-40B4-BE49-F238E27FC236}">
                <a16:creationId xmlns:a16="http://schemas.microsoft.com/office/drawing/2014/main" id="{EF175452-656C-47CE-A5EF-211B3138BFF9}"/>
              </a:ext>
            </a:extLst>
          </p:cNvPr>
          <p:cNvSpPr txBox="1"/>
          <p:nvPr/>
        </p:nvSpPr>
        <p:spPr>
          <a:xfrm>
            <a:off x="5562157" y="2887899"/>
            <a:ext cx="938530" cy="24701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制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动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器踏板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521">
            <a:extLst>
              <a:ext uri="{FF2B5EF4-FFF2-40B4-BE49-F238E27FC236}">
                <a16:creationId xmlns:a16="http://schemas.microsoft.com/office/drawing/2014/main" id="{EF17DD37-64E4-4205-B713-C4C8840E1897}"/>
              </a:ext>
            </a:extLst>
          </p:cNvPr>
          <p:cNvSpPr txBox="1"/>
          <p:nvPr/>
        </p:nvSpPr>
        <p:spPr>
          <a:xfrm>
            <a:off x="4661852" y="3305175"/>
            <a:ext cx="848360" cy="1238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108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主缸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522">
            <a:extLst>
              <a:ext uri="{FF2B5EF4-FFF2-40B4-BE49-F238E27FC236}">
                <a16:creationId xmlns:a16="http://schemas.microsoft.com/office/drawing/2014/main" id="{A8DA7A85-64F3-4036-B6FF-1AD7DEA656DF}"/>
              </a:ext>
            </a:extLst>
          </p:cNvPr>
          <p:cNvSpPr txBox="1"/>
          <p:nvPr/>
        </p:nvSpPr>
        <p:spPr>
          <a:xfrm>
            <a:off x="4023677" y="3495051"/>
            <a:ext cx="419100" cy="305424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制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动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助推器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523">
            <a:extLst>
              <a:ext uri="{FF2B5EF4-FFF2-40B4-BE49-F238E27FC236}">
                <a16:creationId xmlns:a16="http://schemas.microsoft.com/office/drawing/2014/main" id="{69F88A2F-B58E-4F1D-BCBF-68DBB20D5781}"/>
              </a:ext>
            </a:extLst>
          </p:cNvPr>
          <p:cNvSpPr txBox="1"/>
          <p:nvPr/>
        </p:nvSpPr>
        <p:spPr>
          <a:xfrm>
            <a:off x="4661852" y="4208860"/>
            <a:ext cx="708025" cy="34544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轮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缸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524">
            <a:extLst>
              <a:ext uri="{FF2B5EF4-FFF2-40B4-BE49-F238E27FC236}">
                <a16:creationId xmlns:a16="http://schemas.microsoft.com/office/drawing/2014/main" id="{E3BE9215-F846-47F5-8C83-7F151AE0791E}"/>
              </a:ext>
            </a:extLst>
          </p:cNvPr>
          <p:cNvSpPr txBox="1"/>
          <p:nvPr/>
        </p:nvSpPr>
        <p:spPr>
          <a:xfrm>
            <a:off x="5853112" y="3868102"/>
            <a:ext cx="938530" cy="4032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真空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储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罐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881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第１篇 总则</a:t>
            </a:r>
            <a:endParaRPr kumimoji="1" lang="ja-JP" altLang="en-US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1956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47041" y="5767114"/>
            <a:ext cx="445861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31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内部扩张式制动器（驻车刹车器兼用）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840258" y="1277642"/>
            <a:ext cx="3472180" cy="405955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教材５８页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教材２２页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制动装置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6" name="テキスト ボックス 525">
            <a:extLst>
              <a:ext uri="{FF2B5EF4-FFF2-40B4-BE49-F238E27FC236}">
                <a16:creationId xmlns:a16="http://schemas.microsoft.com/office/drawing/2014/main" id="{75E4C7B6-F318-420D-9D49-BFD3F81B45B9}"/>
              </a:ext>
            </a:extLst>
          </p:cNvPr>
          <p:cNvSpPr txBox="1"/>
          <p:nvPr/>
        </p:nvSpPr>
        <p:spPr>
          <a:xfrm>
            <a:off x="5076825" y="1269069"/>
            <a:ext cx="1162050" cy="2762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504000" tIns="72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刹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车时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526">
            <a:extLst>
              <a:ext uri="{FF2B5EF4-FFF2-40B4-BE49-F238E27FC236}">
                <a16:creationId xmlns:a16="http://schemas.microsoft.com/office/drawing/2014/main" id="{A0984A2C-73F6-433C-A410-10601DD740D3}"/>
              </a:ext>
            </a:extLst>
          </p:cNvPr>
          <p:cNvSpPr txBox="1"/>
          <p:nvPr/>
        </p:nvSpPr>
        <p:spPr>
          <a:xfrm>
            <a:off x="4238625" y="1573869"/>
            <a:ext cx="1543050" cy="2476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828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驻车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刹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车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杆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527">
            <a:extLst>
              <a:ext uri="{FF2B5EF4-FFF2-40B4-BE49-F238E27FC236}">
                <a16:creationId xmlns:a16="http://schemas.microsoft.com/office/drawing/2014/main" id="{BDB93CCF-A824-444C-BA43-0D7373353583}"/>
              </a:ext>
            </a:extLst>
          </p:cNvPr>
          <p:cNvSpPr txBox="1"/>
          <p:nvPr/>
        </p:nvSpPr>
        <p:spPr>
          <a:xfrm>
            <a:off x="3324225" y="1811994"/>
            <a:ext cx="1247775" cy="29527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468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解除刹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车时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528">
            <a:extLst>
              <a:ext uri="{FF2B5EF4-FFF2-40B4-BE49-F238E27FC236}">
                <a16:creationId xmlns:a16="http://schemas.microsoft.com/office/drawing/2014/main" id="{F087B5E5-A7C6-4A2D-94F5-DDB14EE10E73}"/>
              </a:ext>
            </a:extLst>
          </p:cNvPr>
          <p:cNvSpPr txBox="1"/>
          <p:nvPr/>
        </p:nvSpPr>
        <p:spPr>
          <a:xfrm>
            <a:off x="4162425" y="2966806"/>
            <a:ext cx="676275" cy="29527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28800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电缆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529">
            <a:extLst>
              <a:ext uri="{FF2B5EF4-FFF2-40B4-BE49-F238E27FC236}">
                <a16:creationId xmlns:a16="http://schemas.microsoft.com/office/drawing/2014/main" id="{D10BDC29-8AB8-4592-ACE9-1D021121D92F}"/>
              </a:ext>
            </a:extLst>
          </p:cNvPr>
          <p:cNvSpPr txBox="1"/>
          <p:nvPr/>
        </p:nvSpPr>
        <p:spPr>
          <a:xfrm>
            <a:off x="5010150" y="3471239"/>
            <a:ext cx="676275" cy="29527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电缆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530">
            <a:extLst>
              <a:ext uri="{FF2B5EF4-FFF2-40B4-BE49-F238E27FC236}">
                <a16:creationId xmlns:a16="http://schemas.microsoft.com/office/drawing/2014/main" id="{6559C8CC-7419-4F6F-AFEF-8D7FA5165C7B}"/>
              </a:ext>
            </a:extLst>
          </p:cNvPr>
          <p:cNvSpPr txBox="1"/>
          <p:nvPr/>
        </p:nvSpPr>
        <p:spPr>
          <a:xfrm>
            <a:off x="2847975" y="3743556"/>
            <a:ext cx="1924050" cy="409574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alt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  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轮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缸</a:t>
            </a:r>
            <a:endParaRPr lang="en-US" altLang="zh-CN" sz="1050" kern="100" dirty="0">
              <a:latin typeface="ＭＳ 明朝" panose="02020609040205080304" pitchFamily="17" charset="-128"/>
              <a:ea typeface="ＭＳ 明朝" panose="02020609040205080304" pitchFamily="17" charset="-128"/>
              <a:cs typeface="ＭＳ 明朝" panose="02020609040205080304" pitchFamily="17" charset="-128"/>
            </a:endParaRPr>
          </a:p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（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通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过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脚踏制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动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器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操作）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531">
            <a:extLst>
              <a:ext uri="{FF2B5EF4-FFF2-40B4-BE49-F238E27FC236}">
                <a16:creationId xmlns:a16="http://schemas.microsoft.com/office/drawing/2014/main" id="{31A75130-E8FB-4189-9348-C898D1A7B060}"/>
              </a:ext>
            </a:extLst>
          </p:cNvPr>
          <p:cNvSpPr txBox="1"/>
          <p:nvPr/>
        </p:nvSpPr>
        <p:spPr>
          <a:xfrm>
            <a:off x="2952750" y="4241101"/>
            <a:ext cx="1114425" cy="40957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324000" tIns="10800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制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动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蹄片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衬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532">
            <a:extLst>
              <a:ext uri="{FF2B5EF4-FFF2-40B4-BE49-F238E27FC236}">
                <a16:creationId xmlns:a16="http://schemas.microsoft.com/office/drawing/2014/main" id="{361519F1-CED6-443C-ADEF-85F4F2C45E4D}"/>
              </a:ext>
            </a:extLst>
          </p:cNvPr>
          <p:cNvSpPr txBox="1"/>
          <p:nvPr/>
        </p:nvSpPr>
        <p:spPr>
          <a:xfrm>
            <a:off x="2952750" y="5088594"/>
            <a:ext cx="1209675" cy="29527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648000" tIns="0" rIns="9144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制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动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鼓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531">
            <a:extLst>
              <a:ext uri="{FF2B5EF4-FFF2-40B4-BE49-F238E27FC236}">
                <a16:creationId xmlns:a16="http://schemas.microsoft.com/office/drawing/2014/main" id="{A0A9642E-EF3A-489E-8E0F-CE04C02C5DBF}"/>
              </a:ext>
            </a:extLst>
          </p:cNvPr>
          <p:cNvSpPr txBox="1"/>
          <p:nvPr/>
        </p:nvSpPr>
        <p:spPr>
          <a:xfrm>
            <a:off x="4029172" y="4273315"/>
            <a:ext cx="209453" cy="134053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324000" tIns="10800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ja-JP" sz="9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531">
            <a:extLst>
              <a:ext uri="{FF2B5EF4-FFF2-40B4-BE49-F238E27FC236}">
                <a16:creationId xmlns:a16="http://schemas.microsoft.com/office/drawing/2014/main" id="{DD4DD206-4AE6-4C62-BA1F-4B5B19C5D647}"/>
              </a:ext>
            </a:extLst>
          </p:cNvPr>
          <p:cNvSpPr txBox="1"/>
          <p:nvPr/>
        </p:nvSpPr>
        <p:spPr>
          <a:xfrm>
            <a:off x="4681634" y="3975387"/>
            <a:ext cx="209453" cy="134053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324000" tIns="10800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ja-JP" sz="9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534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第２章　处理方法</a:t>
            </a:r>
            <a:endParaRPr kumimoji="1" lang="ja-JP" altLang="en-US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1812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778979" y="1033738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表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作業開始前の点検一覧表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教材６２页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教材２４页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作业开始前须知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BCC41F36-8047-4CDB-BC43-3C1DF8E9B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134255"/>
              </p:ext>
            </p:extLst>
          </p:nvPr>
        </p:nvGraphicFramePr>
        <p:xfrm>
          <a:off x="1781492" y="1496749"/>
          <a:ext cx="5581015" cy="4766309"/>
        </p:xfrm>
        <a:graphic>
          <a:graphicData uri="http://schemas.openxmlformats.org/drawingml/2006/table">
            <a:tbl>
              <a:tblPr firstRow="1" firstCol="1" bandRow="1"/>
              <a:tblGrid>
                <a:gridCol w="1349026">
                  <a:extLst>
                    <a:ext uri="{9D8B030D-6E8A-4147-A177-3AD203B41FA5}">
                      <a16:colId xmlns:a16="http://schemas.microsoft.com/office/drawing/2014/main" val="878572223"/>
                    </a:ext>
                  </a:extLst>
                </a:gridCol>
                <a:gridCol w="1349026">
                  <a:extLst>
                    <a:ext uri="{9D8B030D-6E8A-4147-A177-3AD203B41FA5}">
                      <a16:colId xmlns:a16="http://schemas.microsoft.com/office/drawing/2014/main" val="457535944"/>
                    </a:ext>
                  </a:extLst>
                </a:gridCol>
                <a:gridCol w="1805903">
                  <a:extLst>
                    <a:ext uri="{9D8B030D-6E8A-4147-A177-3AD203B41FA5}">
                      <a16:colId xmlns:a16="http://schemas.microsoft.com/office/drawing/2014/main" val="3231845488"/>
                    </a:ext>
                  </a:extLst>
                </a:gridCol>
                <a:gridCol w="1077060">
                  <a:extLst>
                    <a:ext uri="{9D8B030D-6E8A-4147-A177-3AD203B41FA5}">
                      <a16:colId xmlns:a16="http://schemas.microsoft.com/office/drawing/2014/main" val="4238851510"/>
                    </a:ext>
                  </a:extLst>
                </a:gridCol>
              </a:tblGrid>
              <a:tr h="280371">
                <a:tc>
                  <a:txBody>
                    <a:bodyPr/>
                    <a:lstStyle/>
                    <a:p>
                      <a:pPr algn="ctr"/>
                      <a:r>
                        <a:rPr lang="zh-CN" sz="1050" kern="0" spc="1575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项</a:t>
                      </a:r>
                      <a:r>
                        <a:rPr lang="zh-CN" sz="1050" kern="0" spc="1575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SimSun" panose="02010600030101010101" pitchFamily="2" charset="-122"/>
                        </a:rPr>
                        <a:t>目</a:t>
                      </a:r>
                      <a:endParaRPr lang="ja-JP" sz="105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启</a:t>
                      </a:r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动发动</a:t>
                      </a:r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机之</a:t>
                      </a:r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前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在</a:t>
                      </a:r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车</a:t>
                      </a:r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上启</a:t>
                      </a:r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动发动</a:t>
                      </a:r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机后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SimSun" panose="02010600030101010101" pitchFamily="2" charset="-122"/>
                        </a:rPr>
                        <a:t>慢行</a:t>
                      </a:r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时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769791"/>
                  </a:ext>
                </a:extLst>
              </a:tr>
              <a:tr h="280371">
                <a:tc>
                  <a:txBody>
                    <a:bodyPr/>
                    <a:lstStyle/>
                    <a:p>
                      <a:pPr algn="dist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外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观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各部位水</a:t>
                      </a:r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・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油泄露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355562"/>
                  </a:ext>
                </a:extLst>
              </a:tr>
              <a:tr h="280371">
                <a:tc>
                  <a:txBody>
                    <a:bodyPr/>
                    <a:lstStyle/>
                    <a:p>
                      <a:pPr algn="dist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轮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胎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sz="1050" kern="100" dirty="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轮</a:t>
                      </a:r>
                      <a:r>
                        <a:rPr lang="ja-JP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胎</a:t>
                      </a:r>
                      <a:r>
                        <a:rPr lang="ja-JP" sz="1050" kern="100" dirty="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压</a:t>
                      </a:r>
                      <a:r>
                        <a:rPr lang="ja-JP" altLang="en-US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轮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胎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SimSun" panose="02010600030101010101" pitchFamily="2" charset="-122"/>
                        </a:rPr>
                        <a:t>的破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损</a:t>
                      </a:r>
                      <a:endParaRPr lang="ja-JP" sz="105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3107808"/>
                  </a:ext>
                </a:extLst>
              </a:tr>
              <a:tr h="280371">
                <a:tc>
                  <a:txBody>
                    <a:bodyPr/>
                    <a:lstStyle/>
                    <a:p>
                      <a:pPr algn="r"/>
                      <a:r>
                        <a:rPr lang="ja-JP" sz="1050" kern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方向指示器和灯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镜头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SimSun" panose="02010600030101010101" pitchFamily="2" charset="-122"/>
                        </a:rPr>
                        <a:t>的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污渍</a:t>
                      </a:r>
                      <a:r>
                        <a:rPr lang="ja-JP" altLang="en-US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破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损</a:t>
                      </a:r>
                      <a:endParaRPr lang="ja-JP" sz="105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各个灯的运作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903084"/>
                  </a:ext>
                </a:extLst>
              </a:tr>
              <a:tr h="280371">
                <a:tc>
                  <a:txBody>
                    <a:bodyPr/>
                    <a:lstStyle/>
                    <a:p>
                      <a:pPr algn="dist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后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视镜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污渍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，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SimSun" panose="02010600030101010101" pitchFamily="2" charset="-122"/>
                        </a:rPr>
                        <a:t>破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损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后方的投影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923376"/>
                  </a:ext>
                </a:extLst>
              </a:tr>
              <a:tr h="280371">
                <a:tc>
                  <a:txBody>
                    <a:bodyPr/>
                    <a:lstStyle/>
                    <a:p>
                      <a:pPr algn="dist"/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警</a:t>
                      </a:r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报</a:t>
                      </a:r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装置（喇叭）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响不响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420456"/>
                  </a:ext>
                </a:extLst>
              </a:tr>
              <a:tr h="280371">
                <a:tc>
                  <a:txBody>
                    <a:bodyPr/>
                    <a:lstStyle/>
                    <a:p>
                      <a:pPr algn="dist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各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仪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表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类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各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仪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表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类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SimSun" panose="02010600030101010101" pitchFamily="2" charset="-122"/>
                        </a:rPr>
                        <a:t>的运作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218109"/>
                  </a:ext>
                </a:extLst>
              </a:tr>
              <a:tr h="280371">
                <a:tc>
                  <a:txBody>
                    <a:bodyPr/>
                    <a:lstStyle/>
                    <a:p>
                      <a:pPr algn="dist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燃料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油量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5011"/>
                  </a:ext>
                </a:extLst>
              </a:tr>
              <a:tr h="280371">
                <a:tc>
                  <a:txBody>
                    <a:bodyPr/>
                    <a:lstStyle/>
                    <a:p>
                      <a:pPr algn="dist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发动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机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异响</a:t>
                      </a:r>
                      <a:r>
                        <a:rPr lang="ja-JP" altLang="en-US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排气色</a:t>
                      </a:r>
                      <a:endParaRPr lang="ja-JP" sz="105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304037"/>
                  </a:ext>
                </a:extLst>
              </a:tr>
              <a:tr h="280371">
                <a:tc>
                  <a:txBody>
                    <a:bodyPr/>
                    <a:lstStyle/>
                    <a:p>
                      <a:pPr algn="dist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离合器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踏板的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间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隙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离合器的分离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992632"/>
                  </a:ext>
                </a:extLst>
              </a:tr>
              <a:tr h="280371">
                <a:tc>
                  <a:txBody>
                    <a:bodyPr/>
                    <a:lstStyle/>
                    <a:p>
                      <a:pPr algn="dist"/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脚踏制</a:t>
                      </a:r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动</a:t>
                      </a:r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器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制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动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器踏板的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踩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踏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间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隙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制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动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器的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功效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178074"/>
                  </a:ext>
                </a:extLst>
              </a:tr>
              <a:tr h="560743">
                <a:tc>
                  <a:txBody>
                    <a:bodyPr/>
                    <a:lstStyle/>
                    <a:p>
                      <a:pPr algn="dist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驻车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刹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车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器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拉杆的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间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隙</a:t>
                      </a:r>
                      <a:r>
                        <a:rPr lang="zh-CN" altLang="en-US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驻车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刹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车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器的有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SimSun" panose="02010600030101010101" pitchFamily="2" charset="-122"/>
                        </a:rPr>
                        <a:t>功效</a:t>
                      </a:r>
                      <a:endParaRPr lang="ja-JP" sz="105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5962046"/>
                  </a:ext>
                </a:extLst>
              </a:tr>
              <a:tr h="280371">
                <a:tc>
                  <a:txBody>
                    <a:bodyPr/>
                    <a:lstStyle/>
                    <a:p>
                      <a:pPr algn="dist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操舵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方向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盘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的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间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隙</a:t>
                      </a:r>
                      <a:r>
                        <a:rPr lang="ja-JP" altLang="en-US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不良</a:t>
                      </a:r>
                      <a:endParaRPr lang="ja-JP" sz="105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摇</a:t>
                      </a:r>
                      <a:r>
                        <a:rPr lang="ja-JP" altLang="en-US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取</a:t>
                      </a:r>
                      <a:endParaRPr lang="ja-JP" sz="105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816366"/>
                  </a:ext>
                </a:extLst>
              </a:tr>
              <a:tr h="841114">
                <a:tc>
                  <a:txBody>
                    <a:bodyPr/>
                    <a:lstStyle/>
                    <a:p>
                      <a:pPr algn="dist"/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装卸装置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装卸装置的运作</a:t>
                      </a:r>
                      <a:r>
                        <a:rPr lang="zh-CN" altLang="en-US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铲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斗的上升，下降，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自卸臂的伸臂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动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作</a:t>
                      </a:r>
                      <a:endParaRPr lang="ja-JP" sz="105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kern="100" dirty="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105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86761"/>
                  </a:ext>
                </a:extLst>
              </a:tr>
            </a:tbl>
          </a:graphicData>
        </a:graphic>
      </p:graphicFrame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0440C04-3197-40B0-84BD-A7E2760D9BBA}"/>
              </a:ext>
            </a:extLst>
          </p:cNvPr>
          <p:cNvCxnSpPr/>
          <p:nvPr/>
        </p:nvCxnSpPr>
        <p:spPr>
          <a:xfrm>
            <a:off x="1781492" y="1496749"/>
            <a:ext cx="0" cy="48932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F99A22C3-AD69-4A22-8418-89410CFDE753}"/>
              </a:ext>
            </a:extLst>
          </p:cNvPr>
          <p:cNvCxnSpPr/>
          <p:nvPr/>
        </p:nvCxnSpPr>
        <p:spPr>
          <a:xfrm>
            <a:off x="7362507" y="1496749"/>
            <a:ext cx="0" cy="48932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005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17104" y="1711370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表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恢复使用时的自主检查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教材６３页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教材２５页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定期自主检查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CFC2FC2B-4DD8-4665-84AB-06B544527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713080"/>
              </p:ext>
            </p:extLst>
          </p:nvPr>
        </p:nvGraphicFramePr>
        <p:xfrm>
          <a:off x="2448936" y="2808270"/>
          <a:ext cx="4680585" cy="810606"/>
        </p:xfrm>
        <a:graphic>
          <a:graphicData uri="http://schemas.openxmlformats.org/drawingml/2006/table">
            <a:tbl>
              <a:tblPr firstRow="1" firstCol="1" bandRow="1"/>
              <a:tblGrid>
                <a:gridCol w="2250440">
                  <a:extLst>
                    <a:ext uri="{9D8B030D-6E8A-4147-A177-3AD203B41FA5}">
                      <a16:colId xmlns:a16="http://schemas.microsoft.com/office/drawing/2014/main" val="41986912"/>
                    </a:ext>
                  </a:extLst>
                </a:gridCol>
                <a:gridCol w="2430145">
                  <a:extLst>
                    <a:ext uri="{9D8B030D-6E8A-4147-A177-3AD203B41FA5}">
                      <a16:colId xmlns:a16="http://schemas.microsoft.com/office/drawing/2014/main" val="1931684938"/>
                    </a:ext>
                  </a:extLst>
                </a:gridCol>
              </a:tblGrid>
              <a:tr h="270202">
                <a:tc>
                  <a:txBody>
                    <a:bodyPr/>
                    <a:lstStyle/>
                    <a:p>
                      <a:pPr algn="ctr"/>
                      <a:r>
                        <a:rPr lang="ja-JP" sz="1050" kern="0" spc="105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暂</a:t>
                      </a:r>
                      <a:r>
                        <a:rPr lang="ja-JP" sz="1050" kern="0" spc="105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停使用期</a:t>
                      </a:r>
                      <a:r>
                        <a:rPr lang="ja-JP" sz="1050" kern="0" spc="105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间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050" kern="0" spc="3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恢复使用</a:t>
                      </a:r>
                      <a:r>
                        <a:rPr lang="zh-CN" sz="1050" kern="0" spc="3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时</a:t>
                      </a:r>
                      <a:r>
                        <a:rPr lang="zh-CN" sz="1050" kern="0" spc="3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ＭＳ 明朝" panose="02020609040205080304" pitchFamily="17" charset="-128"/>
                        </a:rPr>
                        <a:t>的自主</a:t>
                      </a:r>
                      <a:r>
                        <a:rPr lang="zh-CN" sz="1050" kern="0" spc="3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检查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349481"/>
                  </a:ext>
                </a:extLst>
              </a:tr>
              <a:tr h="270202">
                <a:tc>
                  <a:txBody>
                    <a:bodyPr/>
                    <a:lstStyle/>
                    <a:p>
                      <a:pPr marL="133350"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个月以上，</a:t>
                      </a:r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年以内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3350" algn="l"/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适用于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检</a:t>
                      </a:r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定期</a:t>
                      </a:r>
                      <a:r>
                        <a:rPr lang="ja-JP" sz="1050" kern="10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检查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657428"/>
                  </a:ext>
                </a:extLst>
              </a:tr>
              <a:tr h="270202">
                <a:tc>
                  <a:txBody>
                    <a:bodyPr/>
                    <a:lstStyle/>
                    <a:p>
                      <a:pPr marL="133350" algn="l"/>
                      <a:r>
                        <a:rPr lang="en-US" sz="1050" kern="100">
                          <a:effectLst/>
                          <a:latin typeface="ＭＳ 明朝" panose="02020609040205080304" pitchFamily="17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050" kern="10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年以上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3350" algn="l"/>
                      <a:r>
                        <a:rPr lang="ja-JP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适用于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zh-CN" sz="1050" kern="100" dirty="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检</a:t>
                      </a:r>
                      <a:r>
                        <a:rPr lang="ja-JP" sz="1050" kern="100" dirty="0">
                          <a:effectLst/>
                          <a:latin typeface="游明朝" panose="02020400000000000000" pitchFamily="18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定期</a:t>
                      </a:r>
                      <a:r>
                        <a:rPr lang="ja-JP" sz="1050" kern="100" dirty="0">
                          <a:effectLst/>
                          <a:latin typeface="游明朝" panose="02020400000000000000" pitchFamily="18" charset="-128"/>
                          <a:ea typeface="SimSun" panose="02010600030101010101" pitchFamily="2" charset="-122"/>
                          <a:cs typeface="SimSun" panose="02010600030101010101" pitchFamily="2" charset="-122"/>
                        </a:rPr>
                        <a:t>检查</a:t>
                      </a:r>
                      <a:endParaRPr lang="ja-JP" sz="105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955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1840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91156" y="295692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汽油发动机式的启动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6431" y="1296478"/>
            <a:ext cx="4780280" cy="145859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269239" y="415252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34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柴油发动机式启动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⑴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5260" y="6152724"/>
            <a:ext cx="3254075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35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柴油发动机式启动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⑵</a:t>
            </a:r>
          </a:p>
        </p:txBody>
      </p:sp>
      <p:pic>
        <p:nvPicPr>
          <p:cNvPr id="6" name="図 5"/>
          <p:cNvPicPr/>
          <p:nvPr/>
        </p:nvPicPr>
        <p:blipFill>
          <a:blip r:embed="rId3"/>
          <a:stretch>
            <a:fillRect/>
          </a:stretch>
        </p:blipFill>
        <p:spPr>
          <a:xfrm>
            <a:off x="4197984" y="2620907"/>
            <a:ext cx="4698365" cy="1531620"/>
          </a:xfrm>
          <a:prstGeom prst="rect">
            <a:avLst/>
          </a:prstGeom>
        </p:spPr>
      </p:pic>
      <p:pic>
        <p:nvPicPr>
          <p:cNvPr id="7" name="図 6"/>
          <p:cNvPicPr/>
          <p:nvPr/>
        </p:nvPicPr>
        <p:blipFill>
          <a:blip r:embed="rId4"/>
          <a:stretch>
            <a:fillRect/>
          </a:stretch>
        </p:blipFill>
        <p:spPr>
          <a:xfrm>
            <a:off x="156431" y="4528255"/>
            <a:ext cx="4657090" cy="134747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教材６５页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教材２７页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始动的运作及守则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2" name="テキスト ボックス 535">
            <a:extLst>
              <a:ext uri="{FF2B5EF4-FFF2-40B4-BE49-F238E27FC236}">
                <a16:creationId xmlns:a16="http://schemas.microsoft.com/office/drawing/2014/main" id="{469C1020-804E-48E8-8CF4-AC647C3934D0}"/>
              </a:ext>
            </a:extLst>
          </p:cNvPr>
          <p:cNvSpPr txBox="1"/>
          <p:nvPr/>
        </p:nvSpPr>
        <p:spPr>
          <a:xfrm>
            <a:off x="2650711" y="2195195"/>
            <a:ext cx="2286000" cy="56007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汽油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发动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机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式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插入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钥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匙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并，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转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到</a:t>
            </a:r>
            <a:r>
              <a:rPr lang="en-US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ON 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的位置。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538">
            <a:extLst>
              <a:ext uri="{FF2B5EF4-FFF2-40B4-BE49-F238E27FC236}">
                <a16:creationId xmlns:a16="http://schemas.microsoft.com/office/drawing/2014/main" id="{5E713AEA-BB73-4428-9FDB-04C2EDFCB854}"/>
              </a:ext>
            </a:extLst>
          </p:cNvPr>
          <p:cNvSpPr txBox="1"/>
          <p:nvPr/>
        </p:nvSpPr>
        <p:spPr>
          <a:xfrm>
            <a:off x="2257899" y="5063437"/>
            <a:ext cx="2504440" cy="76581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柴油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发动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机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式（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预热自动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点灯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式）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钥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匙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转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“</a:t>
            </a:r>
            <a:r>
              <a:rPr lang="en-US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ON”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时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，一些机型的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预热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信号灯可能会自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动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亮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539">
            <a:extLst>
              <a:ext uri="{FF2B5EF4-FFF2-40B4-BE49-F238E27FC236}">
                <a16:creationId xmlns:a16="http://schemas.microsoft.com/office/drawing/2014/main" id="{D4F4D456-FBC3-4A55-861C-D04A109CF7AF}"/>
              </a:ext>
            </a:extLst>
          </p:cNvPr>
          <p:cNvSpPr txBox="1"/>
          <p:nvPr/>
        </p:nvSpPr>
        <p:spPr>
          <a:xfrm>
            <a:off x="1100929" y="5663512"/>
            <a:ext cx="1095375" cy="28321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216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预热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信号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灯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536">
            <a:extLst>
              <a:ext uri="{FF2B5EF4-FFF2-40B4-BE49-F238E27FC236}">
                <a16:creationId xmlns:a16="http://schemas.microsoft.com/office/drawing/2014/main" id="{08C7A4D2-104A-4121-B21F-67EC614E2490}"/>
              </a:ext>
            </a:extLst>
          </p:cNvPr>
          <p:cNvSpPr txBox="1"/>
          <p:nvPr/>
        </p:nvSpPr>
        <p:spPr>
          <a:xfrm>
            <a:off x="5445894" y="3883006"/>
            <a:ext cx="1042035" cy="28321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216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预热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信号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灯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537">
            <a:extLst>
              <a:ext uri="{FF2B5EF4-FFF2-40B4-BE49-F238E27FC236}">
                <a16:creationId xmlns:a16="http://schemas.microsoft.com/office/drawing/2014/main" id="{3667CD46-683A-4836-B180-DEF4D14F1E30}"/>
              </a:ext>
            </a:extLst>
          </p:cNvPr>
          <p:cNvSpPr txBox="1"/>
          <p:nvPr/>
        </p:nvSpPr>
        <p:spPr>
          <a:xfrm>
            <a:off x="6520949" y="3321031"/>
            <a:ext cx="2446655" cy="77914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柴油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发动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机式（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预热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点灯式）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机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钥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匙旋至“</a:t>
            </a:r>
            <a:r>
              <a:rPr lang="en-US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GLOW”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位置，打开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预热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信号灯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100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86377" y="6390028"/>
            <a:ext cx="364509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36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驾驶员座椅（离合器式，变矩器式）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24492" y="1093956"/>
            <a:ext cx="3368868" cy="516412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+mn-ea"/>
              </a:rPr>
              <a:t>教材６７页</a:t>
            </a:r>
            <a:r>
              <a:rPr lang="en-US" altLang="ja-JP" sz="1200" dirty="0">
                <a:solidFill>
                  <a:prstClr val="black"/>
                </a:solidFill>
                <a:latin typeface="+mn-ea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+mn-ea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+mn-ea"/>
              </a:rPr>
              <a:t>教材２９页</a:t>
            </a:r>
            <a:endParaRPr lang="ja-JP" altLang="en-US" sz="1200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出发，驾驶的操作及守则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6" name="テキスト ボックス 540">
            <a:extLst>
              <a:ext uri="{FF2B5EF4-FFF2-40B4-BE49-F238E27FC236}">
                <a16:creationId xmlns:a16="http://schemas.microsoft.com/office/drawing/2014/main" id="{11A30A5A-E7D1-4C65-9399-CE4952B9089B}"/>
              </a:ext>
            </a:extLst>
          </p:cNvPr>
          <p:cNvSpPr txBox="1"/>
          <p:nvPr/>
        </p:nvSpPr>
        <p:spPr>
          <a:xfrm>
            <a:off x="3804091" y="6144349"/>
            <a:ext cx="2028190" cy="17970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㉛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倾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斜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方向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盘锁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定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杆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541">
            <a:extLst>
              <a:ext uri="{FF2B5EF4-FFF2-40B4-BE49-F238E27FC236}">
                <a16:creationId xmlns:a16="http://schemas.microsoft.com/office/drawing/2014/main" id="{F1E8D0D8-C9B1-4244-89B7-70A9C0498B75}"/>
              </a:ext>
            </a:extLst>
          </p:cNvPr>
          <p:cNvSpPr txBox="1"/>
          <p:nvPr/>
        </p:nvSpPr>
        <p:spPr>
          <a:xfrm>
            <a:off x="3811904" y="6027125"/>
            <a:ext cx="1570990" cy="114283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㉚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倾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斜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杆（有伸臂机制）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542">
            <a:extLst>
              <a:ext uri="{FF2B5EF4-FFF2-40B4-BE49-F238E27FC236}">
                <a16:creationId xmlns:a16="http://schemas.microsoft.com/office/drawing/2014/main" id="{948B96D8-3B41-4F25-8C30-2A253E66405A}"/>
              </a:ext>
            </a:extLst>
          </p:cNvPr>
          <p:cNvSpPr txBox="1"/>
          <p:nvPr/>
        </p:nvSpPr>
        <p:spPr>
          <a:xfrm>
            <a:off x="3811712" y="5924981"/>
            <a:ext cx="1544955" cy="101098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㉙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伸臂杆（有伸臂机制）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543">
            <a:extLst>
              <a:ext uri="{FF2B5EF4-FFF2-40B4-BE49-F238E27FC236}">
                <a16:creationId xmlns:a16="http://schemas.microsoft.com/office/drawing/2014/main" id="{0CCCCE85-45BF-45B6-92D1-96DBEA90B4BE}"/>
              </a:ext>
            </a:extLst>
          </p:cNvPr>
          <p:cNvSpPr txBox="1"/>
          <p:nvPr/>
        </p:nvSpPr>
        <p:spPr>
          <a:xfrm>
            <a:off x="3811904" y="5811364"/>
            <a:ext cx="1570990" cy="838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㉘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倾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斜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杆（无伸臂机制）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544">
            <a:extLst>
              <a:ext uri="{FF2B5EF4-FFF2-40B4-BE49-F238E27FC236}">
                <a16:creationId xmlns:a16="http://schemas.microsoft.com/office/drawing/2014/main" id="{836082A4-2E2B-4691-95B2-E5C8B98831BF}"/>
              </a:ext>
            </a:extLst>
          </p:cNvPr>
          <p:cNvSpPr txBox="1"/>
          <p:nvPr/>
        </p:nvSpPr>
        <p:spPr>
          <a:xfrm>
            <a:off x="3811904" y="5693151"/>
            <a:ext cx="1081405" cy="1142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㉗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起重杆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545">
            <a:extLst>
              <a:ext uri="{FF2B5EF4-FFF2-40B4-BE49-F238E27FC236}">
                <a16:creationId xmlns:a16="http://schemas.microsoft.com/office/drawing/2014/main" id="{073CD5A6-8974-4997-A32C-C9DC7C8FDB35}"/>
              </a:ext>
            </a:extLst>
          </p:cNvPr>
          <p:cNvSpPr txBox="1"/>
          <p:nvPr/>
        </p:nvSpPr>
        <p:spPr>
          <a:xfrm>
            <a:off x="3926839" y="5591912"/>
            <a:ext cx="1558290" cy="114283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离合器踏板（离合器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车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型）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546">
            <a:extLst>
              <a:ext uri="{FF2B5EF4-FFF2-40B4-BE49-F238E27FC236}">
                <a16:creationId xmlns:a16="http://schemas.microsoft.com/office/drawing/2014/main" id="{49BC3913-8E9B-41D4-9271-692F1A298A4E}"/>
              </a:ext>
            </a:extLst>
          </p:cNvPr>
          <p:cNvSpPr txBox="1"/>
          <p:nvPr/>
        </p:nvSpPr>
        <p:spPr>
          <a:xfrm>
            <a:off x="3815397" y="5494314"/>
            <a:ext cx="1628775" cy="108083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㉖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微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踏板（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变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矩器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车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型）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547">
            <a:extLst>
              <a:ext uri="{FF2B5EF4-FFF2-40B4-BE49-F238E27FC236}">
                <a16:creationId xmlns:a16="http://schemas.microsoft.com/office/drawing/2014/main" id="{4BCF4CD4-103D-49C9-95F6-4D2B994E899A}"/>
              </a:ext>
            </a:extLst>
          </p:cNvPr>
          <p:cNvSpPr txBox="1"/>
          <p:nvPr/>
        </p:nvSpPr>
        <p:spPr>
          <a:xfrm>
            <a:off x="3821747" y="5385527"/>
            <a:ext cx="1016635" cy="10985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㉕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制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踏板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548">
            <a:extLst>
              <a:ext uri="{FF2B5EF4-FFF2-40B4-BE49-F238E27FC236}">
                <a16:creationId xmlns:a16="http://schemas.microsoft.com/office/drawing/2014/main" id="{E170E81D-6BB9-4BE3-B9AA-90624CEB0188}"/>
              </a:ext>
            </a:extLst>
          </p:cNvPr>
          <p:cNvSpPr txBox="1"/>
          <p:nvPr/>
        </p:nvSpPr>
        <p:spPr>
          <a:xfrm>
            <a:off x="3821747" y="5281961"/>
            <a:ext cx="1242695" cy="108082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㉔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油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踏板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549">
            <a:extLst>
              <a:ext uri="{FF2B5EF4-FFF2-40B4-BE49-F238E27FC236}">
                <a16:creationId xmlns:a16="http://schemas.microsoft.com/office/drawing/2014/main" id="{E87A16B4-3786-4D97-B287-6FCD5A87AD92}"/>
              </a:ext>
            </a:extLst>
          </p:cNvPr>
          <p:cNvSpPr txBox="1"/>
          <p:nvPr/>
        </p:nvSpPr>
        <p:spPr>
          <a:xfrm>
            <a:off x="3821747" y="5163982"/>
            <a:ext cx="1300480" cy="10985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㉓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保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险丝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盒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550">
            <a:extLst>
              <a:ext uri="{FF2B5EF4-FFF2-40B4-BE49-F238E27FC236}">
                <a16:creationId xmlns:a16="http://schemas.microsoft.com/office/drawing/2014/main" id="{0F9D12FC-65BA-4D83-B99F-E512226D26F6}"/>
              </a:ext>
            </a:extLst>
          </p:cNvPr>
          <p:cNvSpPr txBox="1"/>
          <p:nvPr/>
        </p:nvSpPr>
        <p:spPr>
          <a:xfrm>
            <a:off x="3821747" y="5047777"/>
            <a:ext cx="1191260" cy="1238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㉒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驻车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刹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车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杆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551">
            <a:extLst>
              <a:ext uri="{FF2B5EF4-FFF2-40B4-BE49-F238E27FC236}">
                <a16:creationId xmlns:a16="http://schemas.microsoft.com/office/drawing/2014/main" id="{FDA89207-0C6F-4282-AABD-257B7DB49D30}"/>
              </a:ext>
            </a:extLst>
          </p:cNvPr>
          <p:cNvSpPr txBox="1"/>
          <p:nvPr/>
        </p:nvSpPr>
        <p:spPr>
          <a:xfrm>
            <a:off x="2002694" y="6033617"/>
            <a:ext cx="1683798" cy="17970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㉑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组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合开关（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转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弯信号和灯开关）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552">
            <a:extLst>
              <a:ext uri="{FF2B5EF4-FFF2-40B4-BE49-F238E27FC236}">
                <a16:creationId xmlns:a16="http://schemas.microsoft.com/office/drawing/2014/main" id="{9E097233-B7E0-4F16-ADF2-6603094E4F8D}"/>
              </a:ext>
            </a:extLst>
          </p:cNvPr>
          <p:cNvSpPr txBox="1"/>
          <p:nvPr/>
        </p:nvSpPr>
        <p:spPr>
          <a:xfrm>
            <a:off x="2007650" y="5919087"/>
            <a:ext cx="1416050" cy="113023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⑳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高低速杆（离合器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车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型）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553">
            <a:extLst>
              <a:ext uri="{FF2B5EF4-FFF2-40B4-BE49-F238E27FC236}">
                <a16:creationId xmlns:a16="http://schemas.microsoft.com/office/drawing/2014/main" id="{C2F6013B-C9DD-481A-822E-110B04F24BEB}"/>
              </a:ext>
            </a:extLst>
          </p:cNvPr>
          <p:cNvSpPr txBox="1"/>
          <p:nvPr/>
        </p:nvSpPr>
        <p:spPr>
          <a:xfrm>
            <a:off x="2002694" y="5812854"/>
            <a:ext cx="1603375" cy="101411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⑲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前后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进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杆（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离合器车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型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554">
            <a:extLst>
              <a:ext uri="{FF2B5EF4-FFF2-40B4-BE49-F238E27FC236}">
                <a16:creationId xmlns:a16="http://schemas.microsoft.com/office/drawing/2014/main" id="{9D1B48CA-DB37-4566-88C8-757D75817AD5}"/>
              </a:ext>
            </a:extLst>
          </p:cNvPr>
          <p:cNvSpPr txBox="1"/>
          <p:nvPr/>
        </p:nvSpPr>
        <p:spPr>
          <a:xfrm>
            <a:off x="2001231" y="5709116"/>
            <a:ext cx="1603375" cy="10985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⑱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前后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进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杆（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变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矩器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车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型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555">
            <a:extLst>
              <a:ext uri="{FF2B5EF4-FFF2-40B4-BE49-F238E27FC236}">
                <a16:creationId xmlns:a16="http://schemas.microsoft.com/office/drawing/2014/main" id="{A6235B9B-9364-4CD8-A42D-8D671422C9AB}"/>
              </a:ext>
            </a:extLst>
          </p:cNvPr>
          <p:cNvSpPr txBox="1"/>
          <p:nvPr/>
        </p:nvSpPr>
        <p:spPr>
          <a:xfrm>
            <a:off x="2007650" y="5589490"/>
            <a:ext cx="972185" cy="103661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⑰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喇叭按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键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556">
            <a:extLst>
              <a:ext uri="{FF2B5EF4-FFF2-40B4-BE49-F238E27FC236}">
                <a16:creationId xmlns:a16="http://schemas.microsoft.com/office/drawing/2014/main" id="{0AB1CB13-818F-4596-A63B-1B16B9A7CED4}"/>
              </a:ext>
            </a:extLst>
          </p:cNvPr>
          <p:cNvSpPr txBox="1"/>
          <p:nvPr/>
        </p:nvSpPr>
        <p:spPr>
          <a:xfrm>
            <a:off x="2007650" y="5481185"/>
            <a:ext cx="1416050" cy="11049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⑯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速度表（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选项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557">
            <a:extLst>
              <a:ext uri="{FF2B5EF4-FFF2-40B4-BE49-F238E27FC236}">
                <a16:creationId xmlns:a16="http://schemas.microsoft.com/office/drawing/2014/main" id="{34E2CCC2-583E-4445-B622-74AB5AD39792}"/>
              </a:ext>
            </a:extLst>
          </p:cNvPr>
          <p:cNvSpPr txBox="1"/>
          <p:nvPr/>
        </p:nvSpPr>
        <p:spPr>
          <a:xfrm>
            <a:off x="2006600" y="5376596"/>
            <a:ext cx="1146175" cy="10922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⑮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燃料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计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558">
            <a:extLst>
              <a:ext uri="{FF2B5EF4-FFF2-40B4-BE49-F238E27FC236}">
                <a16:creationId xmlns:a16="http://schemas.microsoft.com/office/drawing/2014/main" id="{2954F785-5854-46B4-8A20-8B2A5B695543}"/>
              </a:ext>
            </a:extLst>
          </p:cNvPr>
          <p:cNvSpPr txBox="1"/>
          <p:nvPr/>
        </p:nvSpPr>
        <p:spPr>
          <a:xfrm>
            <a:off x="2001231" y="5286075"/>
            <a:ext cx="1468120" cy="1080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⑭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变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矩器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油温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计</a:t>
            </a:r>
            <a:r>
              <a:rPr lang="zh-CN" sz="700" u="sng" kern="100" dirty="0">
                <a:solidFill>
                  <a:srgbClr val="0563C1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（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选项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559">
            <a:extLst>
              <a:ext uri="{FF2B5EF4-FFF2-40B4-BE49-F238E27FC236}">
                <a16:creationId xmlns:a16="http://schemas.microsoft.com/office/drawing/2014/main" id="{169B105D-088A-4E60-AD5C-549FA3AE76D7}"/>
              </a:ext>
            </a:extLst>
          </p:cNvPr>
          <p:cNvSpPr txBox="1"/>
          <p:nvPr/>
        </p:nvSpPr>
        <p:spPr>
          <a:xfrm>
            <a:off x="2007650" y="5160190"/>
            <a:ext cx="1294130" cy="11684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⑬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发动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机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水温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计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560">
            <a:extLst>
              <a:ext uri="{FF2B5EF4-FFF2-40B4-BE49-F238E27FC236}">
                <a16:creationId xmlns:a16="http://schemas.microsoft.com/office/drawing/2014/main" id="{2A73947F-ACBA-4603-ACF1-E0FD5AE3706A}"/>
              </a:ext>
            </a:extLst>
          </p:cNvPr>
          <p:cNvSpPr txBox="1"/>
          <p:nvPr/>
        </p:nvSpPr>
        <p:spPr>
          <a:xfrm>
            <a:off x="1997710" y="5062775"/>
            <a:ext cx="1139190" cy="1014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⑫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计时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器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561">
            <a:extLst>
              <a:ext uri="{FF2B5EF4-FFF2-40B4-BE49-F238E27FC236}">
                <a16:creationId xmlns:a16="http://schemas.microsoft.com/office/drawing/2014/main" id="{E609EE61-17DE-49FD-B164-0958FA5A1344}"/>
              </a:ext>
            </a:extLst>
          </p:cNvPr>
          <p:cNvSpPr txBox="1"/>
          <p:nvPr/>
        </p:nvSpPr>
        <p:spPr>
          <a:xfrm>
            <a:off x="2006600" y="4951275"/>
            <a:ext cx="1809115" cy="108081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⑪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制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液剩余量警告灯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562">
            <a:extLst>
              <a:ext uri="{FF2B5EF4-FFF2-40B4-BE49-F238E27FC236}">
                <a16:creationId xmlns:a16="http://schemas.microsoft.com/office/drawing/2014/main" id="{D0F88939-74AB-42FB-B4D3-E0D3FB4DFA5C}"/>
              </a:ext>
            </a:extLst>
          </p:cNvPr>
          <p:cNvSpPr txBox="1"/>
          <p:nvPr/>
        </p:nvSpPr>
        <p:spPr>
          <a:xfrm>
            <a:off x="2006599" y="4846966"/>
            <a:ext cx="1809115" cy="116336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⑩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机油剩余量警告灯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563">
            <a:extLst>
              <a:ext uri="{FF2B5EF4-FFF2-40B4-BE49-F238E27FC236}">
                <a16:creationId xmlns:a16="http://schemas.microsoft.com/office/drawing/2014/main" id="{DE0224B6-D684-4439-9674-029717CB9185}"/>
              </a:ext>
            </a:extLst>
          </p:cNvPr>
          <p:cNvSpPr txBox="1"/>
          <p:nvPr/>
        </p:nvSpPr>
        <p:spPr>
          <a:xfrm>
            <a:off x="2006598" y="4419205"/>
            <a:ext cx="1824037" cy="115066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⑦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燃料剩余量警示灯（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选项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564">
            <a:extLst>
              <a:ext uri="{FF2B5EF4-FFF2-40B4-BE49-F238E27FC236}">
                <a16:creationId xmlns:a16="http://schemas.microsoft.com/office/drawing/2014/main" id="{6B2B1013-16E5-468E-87F5-4247DE626FDE}"/>
              </a:ext>
            </a:extLst>
          </p:cNvPr>
          <p:cNvSpPr txBox="1"/>
          <p:nvPr/>
        </p:nvSpPr>
        <p:spPr>
          <a:xfrm>
            <a:off x="2007676" y="4322271"/>
            <a:ext cx="1796415" cy="115066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⑥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散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热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冷却水量警告灯（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选项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565">
            <a:extLst>
              <a:ext uri="{FF2B5EF4-FFF2-40B4-BE49-F238E27FC236}">
                <a16:creationId xmlns:a16="http://schemas.microsoft.com/office/drawing/2014/main" id="{81EE1D24-3EC1-4202-8950-A97F72033601}"/>
              </a:ext>
            </a:extLst>
          </p:cNvPr>
          <p:cNvSpPr txBox="1"/>
          <p:nvPr/>
        </p:nvSpPr>
        <p:spPr>
          <a:xfrm>
            <a:off x="2009265" y="4213171"/>
            <a:ext cx="1666875" cy="98911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⑤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电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池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液量警告灯（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选项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566">
            <a:extLst>
              <a:ext uri="{FF2B5EF4-FFF2-40B4-BE49-F238E27FC236}">
                <a16:creationId xmlns:a16="http://schemas.microsoft.com/office/drawing/2014/main" id="{B9C97CBB-0264-4C69-8DFC-79252E58E445}"/>
              </a:ext>
            </a:extLst>
          </p:cNvPr>
          <p:cNvSpPr txBox="1"/>
          <p:nvPr/>
        </p:nvSpPr>
        <p:spPr>
          <a:xfrm>
            <a:off x="2006598" y="4102189"/>
            <a:ext cx="1824037" cy="95017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④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油水分离器警告灯（柴油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发动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机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车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型）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567">
            <a:extLst>
              <a:ext uri="{FF2B5EF4-FFF2-40B4-BE49-F238E27FC236}">
                <a16:creationId xmlns:a16="http://schemas.microsoft.com/office/drawing/2014/main" id="{3830035B-3AFE-41A4-9A19-9072F593BD47}"/>
              </a:ext>
            </a:extLst>
          </p:cNvPr>
          <p:cNvSpPr txBox="1"/>
          <p:nvPr/>
        </p:nvSpPr>
        <p:spPr>
          <a:xfrm>
            <a:off x="1999614" y="3989860"/>
            <a:ext cx="1796415" cy="112329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③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发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光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指示器（柴油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发动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机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车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型）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568">
            <a:extLst>
              <a:ext uri="{FF2B5EF4-FFF2-40B4-BE49-F238E27FC236}">
                <a16:creationId xmlns:a16="http://schemas.microsoft.com/office/drawing/2014/main" id="{F0C01307-EF8B-437A-88D4-75BA6823842B}"/>
              </a:ext>
            </a:extLst>
          </p:cNvPr>
          <p:cNvSpPr txBox="1"/>
          <p:nvPr/>
        </p:nvSpPr>
        <p:spPr>
          <a:xfrm>
            <a:off x="1994342" y="3892926"/>
            <a:ext cx="1673860" cy="103404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②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行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驶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指示（表示行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驶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中）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569">
            <a:extLst>
              <a:ext uri="{FF2B5EF4-FFF2-40B4-BE49-F238E27FC236}">
                <a16:creationId xmlns:a16="http://schemas.microsoft.com/office/drawing/2014/main" id="{89084058-FE88-4D51-AE44-4CD52115C1ED}"/>
              </a:ext>
            </a:extLst>
          </p:cNvPr>
          <p:cNvSpPr txBox="1"/>
          <p:nvPr/>
        </p:nvSpPr>
        <p:spPr>
          <a:xfrm>
            <a:off x="2001231" y="3745516"/>
            <a:ext cx="991235" cy="13144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①</a:t>
            </a:r>
            <a:r>
              <a:rPr lang="ja-JP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启</a:t>
            </a:r>
            <a:r>
              <a:rPr lang="ja-JP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开关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570">
            <a:extLst>
              <a:ext uri="{FF2B5EF4-FFF2-40B4-BE49-F238E27FC236}">
                <a16:creationId xmlns:a16="http://schemas.microsoft.com/office/drawing/2014/main" id="{F8626AF5-1409-4B63-9C27-76CF6053A6A0}"/>
              </a:ext>
            </a:extLst>
          </p:cNvPr>
          <p:cNvSpPr txBox="1"/>
          <p:nvPr/>
        </p:nvSpPr>
        <p:spPr>
          <a:xfrm>
            <a:off x="1997710" y="4535535"/>
            <a:ext cx="1824037" cy="226956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⑧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空气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净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化器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滤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芯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警告灯</a:t>
            </a:r>
            <a:endParaRPr lang="en-US" altLang="zh-CN" sz="7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选项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）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571">
            <a:extLst>
              <a:ext uri="{FF2B5EF4-FFF2-40B4-BE49-F238E27FC236}">
                <a16:creationId xmlns:a16="http://schemas.microsoft.com/office/drawing/2014/main" id="{7C9330F5-C57F-4611-BA79-5081F724F80A}"/>
              </a:ext>
            </a:extLst>
          </p:cNvPr>
          <p:cNvSpPr txBox="1"/>
          <p:nvPr/>
        </p:nvSpPr>
        <p:spPr>
          <a:xfrm>
            <a:off x="2006598" y="4734122"/>
            <a:ext cx="952500" cy="108081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⑨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充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电</a:t>
            </a:r>
            <a:r>
              <a:rPr lang="zh-CN" sz="7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警告灯</a:t>
            </a:r>
            <a:endParaRPr lang="ja-JP" sz="10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10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9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图</a:t>
            </a:r>
            <a:r>
              <a:rPr lang="en-US" altLang="ja-JP" sz="1200" dirty="0"/>
              <a:t>2</a:t>
            </a:r>
            <a:r>
              <a:rPr lang="ja-JP" altLang="en-US" sz="1200" dirty="0"/>
              <a:t>－</a:t>
            </a:r>
            <a:r>
              <a:rPr lang="en-US" altLang="ja-JP" sz="1200" dirty="0"/>
              <a:t>37</a:t>
            </a:r>
            <a:r>
              <a:rPr lang="ja-JP" altLang="en-US" sz="1200" dirty="0"/>
              <a:t>　转向回转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727325" y="2133917"/>
            <a:ext cx="3689350" cy="25901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教材６９页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教材３０页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出发，驾驶的操作及守则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72">
            <a:extLst>
              <a:ext uri="{FF2B5EF4-FFF2-40B4-BE49-F238E27FC236}">
                <a16:creationId xmlns:a16="http://schemas.microsoft.com/office/drawing/2014/main" id="{FCA7D8CD-4F2F-42AF-A54B-A28A46A83A98}"/>
              </a:ext>
            </a:extLst>
          </p:cNvPr>
          <p:cNvSpPr txBox="1"/>
          <p:nvPr/>
        </p:nvSpPr>
        <p:spPr>
          <a:xfrm>
            <a:off x="2841321" y="1985962"/>
            <a:ext cx="1384300" cy="29591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altLang="ja-JP" sz="105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(</a:t>
            </a:r>
            <a:r>
              <a:rPr lang="zh-CN" sz="105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普通卡</a:t>
            </a:r>
            <a:r>
              <a:rPr lang="zh-CN" sz="105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车</a:t>
            </a:r>
            <a:r>
              <a:rPr lang="zh-CN" sz="105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的情况</a:t>
            </a:r>
            <a:r>
              <a:rPr lang="en-US" altLang="ja-JP" sz="105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)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573">
            <a:extLst>
              <a:ext uri="{FF2B5EF4-FFF2-40B4-BE49-F238E27FC236}">
                <a16:creationId xmlns:a16="http://schemas.microsoft.com/office/drawing/2014/main" id="{1BC1C6EE-263C-4610-8D6B-923856039ED5}"/>
              </a:ext>
            </a:extLst>
          </p:cNvPr>
          <p:cNvSpPr txBox="1"/>
          <p:nvPr/>
        </p:nvSpPr>
        <p:spPr>
          <a:xfrm>
            <a:off x="4619473" y="1979612"/>
            <a:ext cx="1403350" cy="30226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altLang="ja-JP" sz="105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(</a:t>
            </a:r>
            <a:r>
              <a:rPr lang="zh-CN" sz="105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挖掘装</a:t>
            </a:r>
            <a:r>
              <a:rPr lang="zh-CN" sz="105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载</a:t>
            </a:r>
            <a:r>
              <a:rPr lang="zh-CN" sz="105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机</a:t>
            </a:r>
            <a:r>
              <a:rPr lang="zh-CN" sz="105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的情况</a:t>
            </a:r>
            <a:r>
              <a:rPr lang="en-US" altLang="ja-JP" sz="105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)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181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/>
          <p:nvPr/>
        </p:nvPicPr>
        <p:blipFill>
          <a:blip r:embed="rId2"/>
          <a:stretch>
            <a:fillRect/>
          </a:stretch>
        </p:blipFill>
        <p:spPr>
          <a:xfrm>
            <a:off x="2420937" y="2005647"/>
            <a:ext cx="4302125" cy="284670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009568" y="4893779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zh-TW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zh-TW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zh-TW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zh-TW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38</a:t>
            </a:r>
            <a:r>
              <a:rPr lang="zh-TW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驻车状态图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+mn-ea"/>
              </a:rPr>
              <a:t>教材７１页</a:t>
            </a:r>
            <a:r>
              <a:rPr lang="en-US" altLang="ja-JP" sz="1200" dirty="0">
                <a:solidFill>
                  <a:prstClr val="black"/>
                </a:solidFill>
                <a:latin typeface="+mn-ea"/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  <a:latin typeface="+mn-ea"/>
              </a:rPr>
              <a:t>補助教材３２页</a:t>
            </a:r>
            <a:endParaRPr lang="ja-JP" altLang="en-US" sz="1200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暂停・停车的操作及驾驶结束时的守则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4177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b="78296"/>
          <a:stretch/>
        </p:blipFill>
        <p:spPr>
          <a:xfrm>
            <a:off x="862011" y="2559103"/>
            <a:ext cx="7429500" cy="243425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教材７２页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教材３４页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驾驶时的注意点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527018-6CF9-4478-9D05-A3DD1F6BEB78}"/>
              </a:ext>
            </a:extLst>
          </p:cNvPr>
          <p:cNvSpPr txBox="1"/>
          <p:nvPr/>
        </p:nvSpPr>
        <p:spPr>
          <a:xfrm>
            <a:off x="4359941" y="2559103"/>
            <a:ext cx="392204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(1) </a:t>
            </a:r>
            <a:r>
              <a:rPr lang="zh-CN" altLang="ja-JP" sz="1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切勿粗心</a:t>
            </a:r>
            <a:r>
              <a:rPr lang="zh-CN" altLang="ja-JP" sz="1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驾驶</a:t>
            </a:r>
            <a:r>
              <a:rPr lang="zh-CN" altLang="ja-JP" sz="1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。</a:t>
            </a:r>
            <a:endParaRPr lang="ja-JP" altLang="ja-JP" sz="18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lang="ja-JP" altLang="en-US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　　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驾驶时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要特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别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注意，慎重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进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行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工作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。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一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时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的疏忽就是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导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致灾害的根源。</a:t>
            </a:r>
            <a:endParaRPr lang="en-US" altLang="zh-CN" sz="18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1720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21703" b="52861"/>
          <a:stretch/>
        </p:blipFill>
        <p:spPr>
          <a:xfrm>
            <a:off x="947654" y="2174582"/>
            <a:ext cx="7429500" cy="285282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教材７２页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教材３４页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驾驶时的注意点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B658073-8575-4871-9941-D3FA7B067221}"/>
              </a:ext>
            </a:extLst>
          </p:cNvPr>
          <p:cNvSpPr txBox="1"/>
          <p:nvPr/>
        </p:nvSpPr>
        <p:spPr>
          <a:xfrm>
            <a:off x="4455107" y="2661729"/>
            <a:ext cx="3922047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(2) 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不可漫不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经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心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的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驾驶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ja-JP" altLang="en-US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　　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不可漫不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经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心的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驾驶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是灾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难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的根源，因此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请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注意行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驶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方向，并在接近周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围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工作的人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时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提醒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对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方注意。</a:t>
            </a:r>
            <a:endParaRPr lang="en-US" altLang="zh-CN" sz="18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641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rmAutofit/>
          </a:bodyPr>
          <a:lstStyle/>
          <a:p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第１章　</a:t>
            </a:r>
            <a:r>
              <a:rPr lang="zh-CN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挖掘装载机等的概要</a:t>
            </a:r>
            <a:endParaRPr kumimoji="1" lang="ja-JP" altLang="en-US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0290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48552" b="23315"/>
          <a:stretch/>
        </p:blipFill>
        <p:spPr>
          <a:xfrm>
            <a:off x="862012" y="1625679"/>
            <a:ext cx="7429500" cy="315531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教材７２页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教材３４页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驾驶时的注意点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20DA6B-CE1F-494E-88BC-7740BD601469}"/>
              </a:ext>
            </a:extLst>
          </p:cNvPr>
          <p:cNvSpPr txBox="1"/>
          <p:nvPr/>
        </p:nvSpPr>
        <p:spPr>
          <a:xfrm>
            <a:off x="4369465" y="2228671"/>
            <a:ext cx="392204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dirty="0">
                <a:effectLst/>
                <a:latin typeface="ＭＳ 明朝" panose="02020609040205080304" pitchFamily="17" charset="-128"/>
                <a:cs typeface="Times New Roman" panose="02020603050405020304" pitchFamily="18" charset="0"/>
              </a:rPr>
              <a:t>(3) 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提前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检查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路面状况和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桥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梁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强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度。</a:t>
            </a:r>
            <a:endParaRPr lang="en-US" altLang="zh-CN" sz="18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C33025-C4E4-4501-9781-630D44492D59}"/>
              </a:ext>
            </a:extLst>
          </p:cNvPr>
          <p:cNvSpPr txBox="1"/>
          <p:nvPr/>
        </p:nvSpPr>
        <p:spPr>
          <a:xfrm>
            <a:off x="1814762" y="2545132"/>
            <a:ext cx="13736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ja-JP" sz="1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检查强</a:t>
            </a:r>
            <a:r>
              <a:rPr lang="zh-CN" altLang="ja-JP" sz="1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度</a:t>
            </a:r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5330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76556"/>
          <a:stretch/>
        </p:blipFill>
        <p:spPr>
          <a:xfrm>
            <a:off x="862011" y="1967113"/>
            <a:ext cx="7429500" cy="262940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教材７２页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教材３４页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驾驶时的注意点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63B4F99-ABA9-4D3F-8300-9D5D35DD8F75}"/>
              </a:ext>
            </a:extLst>
          </p:cNvPr>
          <p:cNvSpPr txBox="1"/>
          <p:nvPr/>
        </p:nvSpPr>
        <p:spPr>
          <a:xfrm>
            <a:off x="4359942" y="2641234"/>
            <a:ext cx="3922047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33350" indent="-133350" algn="l"/>
            <a:r>
              <a:rPr lang="en-US" altLang="ja-JP" sz="18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(4) 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不要用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铲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斗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载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人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SimSun" panose="02010600030101010101" pitchFamily="2" charset="-122"/>
              </a:rPr>
              <a:t>或在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驾驶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位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SimSun" panose="02010600030101010101" pitchFamily="2" charset="-122"/>
              </a:rPr>
              <a:t>与人同乘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ja-JP" altLang="en-US" sz="1800" dirty="0">
                <a:effectLst/>
                <a:ea typeface="ＭＳ 明朝" panose="02020609040205080304" pitchFamily="17" charset="-128"/>
                <a:cs typeface="SimSun" panose="02010600030101010101" pitchFamily="2" charset="-122"/>
              </a:rPr>
              <a:t>　　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SimSun" panose="02010600030101010101" pitchFamily="2" charset="-122"/>
              </a:rPr>
              <a:t>万一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车辆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突然停止，可能会造成人身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伤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害。</a:t>
            </a:r>
            <a:endParaRPr lang="en-US" altLang="zh-CN" sz="18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069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b="74375"/>
          <a:stretch/>
        </p:blipFill>
        <p:spPr>
          <a:xfrm>
            <a:off x="837104" y="2320769"/>
            <a:ext cx="7229475" cy="286669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教材７３页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補助教材３４页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驾驶时的注意点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002238-9C7D-4214-8EC3-20C6A73FF22C}"/>
              </a:ext>
            </a:extLst>
          </p:cNvPr>
          <p:cNvSpPr txBox="1"/>
          <p:nvPr/>
        </p:nvSpPr>
        <p:spPr>
          <a:xfrm>
            <a:off x="4144532" y="2510977"/>
            <a:ext cx="416236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33350" indent="-133350" algn="l"/>
            <a:r>
              <a:rPr lang="en-US" altLang="ja-JP" sz="18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(5) 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请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SimSun" panose="02010600030101010101" pitchFamily="2" charset="-122"/>
              </a:rPr>
              <a:t>不要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将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铲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斗抬高到不必要的高度。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（无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论负载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或空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载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）降低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铲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斗并以基本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驱动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姿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势驱动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。</a:t>
            </a:r>
            <a:endParaRPr lang="en-US" altLang="zh-CN" sz="18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4861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26269" b="47201"/>
          <a:stretch/>
        </p:blipFill>
        <p:spPr>
          <a:xfrm>
            <a:off x="962023" y="2134906"/>
            <a:ext cx="7229475" cy="296794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教材７３页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教材３５页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驾驶时的注意点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1271B51-136B-40A2-9029-99599341967F}"/>
              </a:ext>
            </a:extLst>
          </p:cNvPr>
          <p:cNvSpPr txBox="1"/>
          <p:nvPr/>
        </p:nvSpPr>
        <p:spPr>
          <a:xfrm>
            <a:off x="4259930" y="2560097"/>
            <a:ext cx="392204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dirty="0">
                <a:effectLst/>
                <a:latin typeface="ＭＳ 明朝" panose="02020609040205080304" pitchFamily="17" charset="-128"/>
                <a:cs typeface="Times New Roman" panose="02020603050405020304" pitchFamily="18" charset="0"/>
              </a:rPr>
              <a:t>(6) 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避免在湿滑路面上高速行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驶，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高速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转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弯和急刹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车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。</a:t>
            </a:r>
            <a:endParaRPr lang="en-US" altLang="zh-CN" sz="18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8247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50996" b="23504"/>
          <a:stretch/>
        </p:blipFill>
        <p:spPr>
          <a:xfrm>
            <a:off x="962023" y="2192519"/>
            <a:ext cx="7229475" cy="285271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教材７３页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補助教材３５页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驾驶时的注意点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457CD0-4DE3-47E4-8C84-789EC2AEF0D8}"/>
              </a:ext>
            </a:extLst>
          </p:cNvPr>
          <p:cNvSpPr txBox="1"/>
          <p:nvPr/>
        </p:nvSpPr>
        <p:spPr>
          <a:xfrm>
            <a:off x="4354929" y="2690336"/>
            <a:ext cx="392204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(7) 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不要在陡坡上以直角行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驶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。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车辆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可能会滑倒和翻倒。</a:t>
            </a:r>
            <a:endParaRPr lang="en-US" altLang="zh-CN" sz="18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8017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78943"/>
          <a:stretch/>
        </p:blipFill>
        <p:spPr>
          <a:xfrm>
            <a:off x="962023" y="2243738"/>
            <a:ext cx="7229475" cy="235567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教材７３页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補助教材３５页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驾驶时的注意点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523909-D7BF-4893-B35C-EDDE4C6F7615}"/>
              </a:ext>
            </a:extLst>
          </p:cNvPr>
          <p:cNvSpPr txBox="1"/>
          <p:nvPr/>
        </p:nvSpPr>
        <p:spPr>
          <a:xfrm>
            <a:off x="4381502" y="2402693"/>
            <a:ext cx="392204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(8) 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要小心火气。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zh-CN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       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如果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车辆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靠近火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，会有着火的危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险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。</a:t>
            </a:r>
            <a:endParaRPr lang="en-US" altLang="zh-CN" sz="18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5390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b="59352"/>
          <a:stretch/>
        </p:blipFill>
        <p:spPr>
          <a:xfrm>
            <a:off x="942455" y="1452042"/>
            <a:ext cx="7415213" cy="419307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教材７４页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教材３６页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驾驶时的注意点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ED380B9-3FFC-4C98-AB1F-EBE05AD97B59}"/>
              </a:ext>
            </a:extLst>
          </p:cNvPr>
          <p:cNvSpPr txBox="1"/>
          <p:nvPr/>
        </p:nvSpPr>
        <p:spPr>
          <a:xfrm>
            <a:off x="4435621" y="1771241"/>
            <a:ext cx="3922047" cy="38061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00050" indent="-400050" algn="just"/>
            <a:r>
              <a:rPr lang="en-US" altLang="ja-JP" sz="18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(9) 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①上下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车时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，一定要采取面向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车辆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的姿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势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，并保持使用三个以上的位置扶手和台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阶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使身体保持平衡。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266700" indent="-334645">
              <a:lnSpc>
                <a:spcPts val="1330"/>
              </a:lnSpc>
            </a:pPr>
            <a:r>
              <a:rPr lang="en-US" altLang="zh-CN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</a:p>
          <a:p>
            <a:pPr marL="266700" indent="-334645">
              <a:lnSpc>
                <a:spcPts val="1330"/>
              </a:lnSpc>
            </a:pPr>
            <a:r>
              <a:rPr lang="en-US" altLang="zh-CN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   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②不要跳上或跳下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SimSun" panose="02010600030101010101" pitchFamily="2" charset="-122"/>
                <a:cs typeface="SimSun" panose="02010600030101010101" pitchFamily="2" charset="-122"/>
              </a:rPr>
              <a:t>车辆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。</a:t>
            </a:r>
            <a:endParaRPr lang="ja-JP" altLang="ja-JP" sz="18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ＭＳ 明朝" panose="02020609040205080304" pitchFamily="17" charset="-128"/>
            </a:endParaRPr>
          </a:p>
          <a:p>
            <a:pPr marL="266700" indent="-334645">
              <a:lnSpc>
                <a:spcPts val="1330"/>
              </a:lnSpc>
            </a:pPr>
            <a:r>
              <a:rPr lang="en-US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   </a:t>
            </a:r>
          </a:p>
          <a:p>
            <a:pPr marL="266700" indent="-334645">
              <a:lnSpc>
                <a:spcPts val="1330"/>
              </a:lnSpc>
            </a:pPr>
            <a:r>
              <a:rPr lang="en-US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   </a:t>
            </a:r>
            <a:r>
              <a:rPr lang="ja-JP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③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不要拿着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SimSun" panose="02010600030101010101" pitchFamily="2" charset="-122"/>
                <a:cs typeface="SimSun" panose="02010600030101010101" pitchFamily="2" charset="-122"/>
              </a:rPr>
              <a:t>东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西上下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SimSun" panose="02010600030101010101" pitchFamily="2" charset="-122"/>
                <a:cs typeface="SimSun" panose="02010600030101010101" pitchFamily="2" charset="-122"/>
              </a:rPr>
              <a:t>车</a:t>
            </a:r>
            <a:r>
              <a:rPr lang="zh-CN" altLang="ja-JP" sz="1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。</a:t>
            </a:r>
            <a:endParaRPr lang="ja-JP" altLang="ja-JP" sz="18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ＭＳ 明朝" panose="02020609040205080304" pitchFamily="17" charset="-128"/>
            </a:endParaRPr>
          </a:p>
          <a:p>
            <a:r>
              <a:rPr lang="en-US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        </a:t>
            </a:r>
            <a:r>
              <a:rPr lang="ja-JP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④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小心不要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错误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碰到操作装置。</a:t>
            </a:r>
            <a:endParaRPr lang="en-US" altLang="zh-CN" sz="18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5819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46374" b="30860"/>
          <a:stretch/>
        </p:blipFill>
        <p:spPr>
          <a:xfrm>
            <a:off x="869154" y="2328262"/>
            <a:ext cx="7415213" cy="234844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教材７４页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補助教材３６页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驾驶时的注意点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76F19D4-0A83-4598-B8C9-F95064D99BAB}"/>
              </a:ext>
            </a:extLst>
          </p:cNvPr>
          <p:cNvSpPr txBox="1"/>
          <p:nvPr/>
        </p:nvSpPr>
        <p:spPr>
          <a:xfrm>
            <a:off x="4352799" y="2763820"/>
            <a:ext cx="392204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(10) 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注意障碍物。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zh-CN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          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在有障碍的地方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时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SimSun" panose="02010600030101010101" pitchFamily="2" charset="-122"/>
              </a:rPr>
              <a:t>，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转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弯行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驶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，以避免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铲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斗等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车辆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相互接触。</a:t>
            </a:r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2544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74308"/>
          <a:stretch/>
        </p:blipFill>
        <p:spPr>
          <a:xfrm>
            <a:off x="869154" y="2293737"/>
            <a:ext cx="7415213" cy="265027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教材７４页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補助教材３６页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驾驶时的注意点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3FE4933-5673-4162-8A75-6CC39CC76B2E}"/>
              </a:ext>
            </a:extLst>
          </p:cNvPr>
          <p:cNvSpPr txBox="1"/>
          <p:nvPr/>
        </p:nvSpPr>
        <p:spPr>
          <a:xfrm>
            <a:off x="4362320" y="2551837"/>
            <a:ext cx="392204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(11) 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遵守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夜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间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运行速度。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zh-CN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          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在夜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间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，很容易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产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生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远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近感和地面高度的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错觉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，因此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请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以与灯光相匹配的速度行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驶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。</a:t>
            </a:r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6764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b="79335"/>
          <a:stretch/>
        </p:blipFill>
        <p:spPr>
          <a:xfrm>
            <a:off x="868085" y="2331818"/>
            <a:ext cx="7286625" cy="242106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教材７５页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教材３７页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驾驶时的注意点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63E83F5-BD47-4A9E-B706-562CA5961C21}"/>
              </a:ext>
            </a:extLst>
          </p:cNvPr>
          <p:cNvSpPr txBox="1"/>
          <p:nvPr/>
        </p:nvSpPr>
        <p:spPr>
          <a:xfrm>
            <a:off x="4353868" y="2342019"/>
            <a:ext cx="392204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33350" indent="-133350" algn="l"/>
            <a:r>
              <a:rPr lang="en-US" altLang="ja-JP" sz="18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(12) 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不要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让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人站在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升高的​​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铲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斗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SimSun" panose="02010600030101010101" pitchFamily="2" charset="-122"/>
              </a:rPr>
              <a:t>下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。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操作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铲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斗可能会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导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致人身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伤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害。</a:t>
            </a:r>
            <a:endParaRPr lang="en-US" altLang="zh-CN" sz="1800" dirty="0">
              <a:effectLst/>
              <a:ea typeface="ＭＳ 明朝" panose="02020609040205080304" pitchFamily="17" charset="-128"/>
              <a:cs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990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524828" y="1759504"/>
            <a:ext cx="3352800" cy="2177415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95551" y="1626153"/>
            <a:ext cx="3308350" cy="244411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4828" y="5022142"/>
            <a:ext cx="3426686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</a:t>
            </a:r>
            <a:r>
              <a:rPr lang="ja-JP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</a:t>
            </a:r>
            <a:r>
              <a:rPr lang="ja-JP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挖掘装载机（无伸臂机制）</a:t>
            </a:r>
            <a:endParaRPr kumimoji="1"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87294" y="5022141"/>
            <a:ext cx="3321870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挖掘装载机（有伸臂机制）</a:t>
            </a:r>
            <a:endParaRPr kumimoji="1"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挖掘装载机等的定义与特征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教材１３页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補助教材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４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4316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26043" b="52707"/>
          <a:stretch/>
        </p:blipFill>
        <p:spPr>
          <a:xfrm>
            <a:off x="933448" y="2282158"/>
            <a:ext cx="7286625" cy="248959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教材７５页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補助教材３７页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驾驶时的注意点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DA7C0E9-9105-43FF-B91C-CAB947BD4740}"/>
              </a:ext>
            </a:extLst>
          </p:cNvPr>
          <p:cNvSpPr txBox="1"/>
          <p:nvPr/>
        </p:nvSpPr>
        <p:spPr>
          <a:xfrm>
            <a:off x="4298026" y="2465998"/>
            <a:ext cx="3922047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33350" indent="-133350" algn="l"/>
            <a:r>
              <a:rPr lang="en-US" altLang="ja-JP" sz="18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(13) 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充分了解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车辆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的性能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。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zh-CN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         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散装物容易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过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度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SimSun" panose="02010600030101010101" pitchFamily="2" charset="-122"/>
              </a:rPr>
              <a:t>装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载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SimSun" panose="02010600030101010101" pitchFamily="2" charset="-122"/>
              </a:rPr>
              <a:t>（超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载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），注意不要超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载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。</a:t>
            </a:r>
            <a:endParaRPr lang="en-US" altLang="zh-CN" sz="1800" dirty="0">
              <a:effectLst/>
              <a:ea typeface="ＭＳ 明朝" panose="02020609040205080304" pitchFamily="17" charset="-128"/>
              <a:cs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1575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52147" b="24766"/>
          <a:stretch/>
        </p:blipFill>
        <p:spPr>
          <a:xfrm>
            <a:off x="933448" y="2028585"/>
            <a:ext cx="7286625" cy="270481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教材７５页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補助教材３７页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驾驶时的注意点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B7BDE1-0AC6-49C7-9EBB-0B279D49D42D}"/>
              </a:ext>
            </a:extLst>
          </p:cNvPr>
          <p:cNvSpPr txBox="1"/>
          <p:nvPr/>
        </p:nvSpPr>
        <p:spPr>
          <a:xfrm>
            <a:off x="4359941" y="2559103"/>
            <a:ext cx="392204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(14) 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不要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单侧负载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物品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zh-CN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         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如果是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单侧负载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，会左右不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稳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定，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车辆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SimSun" panose="02010600030101010101" pitchFamily="2" charset="-122"/>
              </a:rPr>
              <a:t>·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液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压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系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统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不堪重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负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。</a:t>
            </a:r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93101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75758"/>
          <a:stretch/>
        </p:blipFill>
        <p:spPr>
          <a:xfrm>
            <a:off x="933448" y="1705855"/>
            <a:ext cx="7286625" cy="284013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教材７５页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補助教材３７页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驾驶时的注意点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9605BA-1D2A-4E30-8E44-44672A4557BC}"/>
              </a:ext>
            </a:extLst>
          </p:cNvPr>
          <p:cNvSpPr txBox="1"/>
          <p:nvPr/>
        </p:nvSpPr>
        <p:spPr>
          <a:xfrm>
            <a:off x="4359941" y="2559103"/>
            <a:ext cx="3922047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(15) 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在斜坡上行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驶时</a:t>
            </a:r>
            <a:r>
              <a:rPr lang="zh-CN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要小心。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altLang="zh-CN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          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装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载时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，上坡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时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向前行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驶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，下坡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时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向后行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驶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空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车时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，向后行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驶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上坡，向前行</a:t>
            </a:r>
            <a:r>
              <a:rPr lang="zh-CN" altLang="ja-JP" sz="1800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驶</a:t>
            </a:r>
            <a:r>
              <a:rPr lang="zh-CN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下坡。</a:t>
            </a:r>
            <a:endParaRPr lang="en-US" altLang="zh-CN" sz="1800" dirty="0">
              <a:effectLst/>
              <a:ea typeface="ＭＳ 明朝" panose="02020609040205080304" pitchFamily="17" charset="-128"/>
              <a:cs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6" name="テキスト ボックス 576">
            <a:extLst>
              <a:ext uri="{FF2B5EF4-FFF2-40B4-BE49-F238E27FC236}">
                <a16:creationId xmlns:a16="http://schemas.microsoft.com/office/drawing/2014/main" id="{7CC8D2F4-23FD-40A6-B3F1-D1DA7C6C2FBA}"/>
              </a:ext>
            </a:extLst>
          </p:cNvPr>
          <p:cNvSpPr txBox="1"/>
          <p:nvPr/>
        </p:nvSpPr>
        <p:spPr>
          <a:xfrm rot="886988">
            <a:off x="1039039" y="2149275"/>
            <a:ext cx="576741" cy="2724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上坡</a:t>
            </a:r>
            <a:endParaRPr lang="ja-JP" sz="16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577">
            <a:extLst>
              <a:ext uri="{FF2B5EF4-FFF2-40B4-BE49-F238E27FC236}">
                <a16:creationId xmlns:a16="http://schemas.microsoft.com/office/drawing/2014/main" id="{5B6B7E47-463F-4BCB-BA70-0D60ED61E8E3}"/>
              </a:ext>
            </a:extLst>
          </p:cNvPr>
          <p:cNvSpPr txBox="1"/>
          <p:nvPr/>
        </p:nvSpPr>
        <p:spPr>
          <a:xfrm rot="1496762">
            <a:off x="3225154" y="3326275"/>
            <a:ext cx="574968" cy="2520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下坡</a:t>
            </a:r>
            <a:endParaRPr lang="ja-JP" sz="16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104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第３</a:t>
            </a:r>
            <a:r>
              <a:rPr lang="zh-CN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篇　挖掘装载机等的装卸相关装置的构造以及处理方法相关知识</a:t>
            </a:r>
            <a:endParaRPr kumimoji="1" lang="ja-JP" altLang="en-US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1652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zh-TW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第１章　</a:t>
            </a:r>
            <a:r>
              <a:rPr lang="zh-CN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构造</a:t>
            </a:r>
            <a:endParaRPr kumimoji="1" lang="ja-JP" altLang="en-US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5515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905175" y="4744702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zh-TW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zh-TW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zh-TW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zh-TW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</a:t>
            </a:r>
            <a:r>
              <a:rPr lang="zh-TW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挖掘装载机作业装置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826517" y="1485877"/>
            <a:ext cx="3404540" cy="262067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教材７９页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教材３８页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装卸装置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" name="テキスト ボックス 574">
            <a:extLst>
              <a:ext uri="{FF2B5EF4-FFF2-40B4-BE49-F238E27FC236}">
                <a16:creationId xmlns:a16="http://schemas.microsoft.com/office/drawing/2014/main" id="{C74F6A00-F483-4616-A0BE-C0997FC8E134}"/>
              </a:ext>
            </a:extLst>
          </p:cNvPr>
          <p:cNvSpPr txBox="1"/>
          <p:nvPr/>
        </p:nvSpPr>
        <p:spPr>
          <a:xfrm>
            <a:off x="2772410" y="3748436"/>
            <a:ext cx="3599180" cy="62420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936000" tIns="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①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起重臂 ②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连结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杆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③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铲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斗托架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l"/>
            <a:r>
              <a:rPr lang="en-US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④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铲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斗 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⑤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倾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卸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气缸托架 </a:t>
            </a:r>
            <a:r>
              <a:rPr lang="en-US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⑥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倾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卸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气缸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l"/>
            <a:r>
              <a:rPr lang="en-US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⑦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起重气缸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l"/>
            <a:r>
              <a:rPr lang="en-US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74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96609" y="5608944"/>
            <a:ext cx="4295804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带伸臂机构的挖掘装载机作业装置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4486971" y="2690716"/>
            <a:ext cx="4180840" cy="27552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教材８１页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教材３９页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装卸装置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/>
          <p:cNvPicPr/>
          <p:nvPr/>
        </p:nvPicPr>
        <p:blipFill>
          <a:blip r:embed="rId3"/>
          <a:stretch>
            <a:fillRect/>
          </a:stretch>
        </p:blipFill>
        <p:spPr>
          <a:xfrm>
            <a:off x="427909" y="2273242"/>
            <a:ext cx="3790729" cy="2691268"/>
          </a:xfrm>
          <a:prstGeom prst="rect">
            <a:avLst/>
          </a:prstGeom>
        </p:spPr>
      </p:pic>
      <p:sp>
        <p:nvSpPr>
          <p:cNvPr id="7" name="テキスト ボックス 578">
            <a:extLst>
              <a:ext uri="{FF2B5EF4-FFF2-40B4-BE49-F238E27FC236}">
                <a16:creationId xmlns:a16="http://schemas.microsoft.com/office/drawing/2014/main" id="{B0BDC0D8-7869-437A-A044-03B91F81F944}"/>
              </a:ext>
            </a:extLst>
          </p:cNvPr>
          <p:cNvSpPr txBox="1"/>
          <p:nvPr/>
        </p:nvSpPr>
        <p:spPr>
          <a:xfrm>
            <a:off x="361648" y="4521863"/>
            <a:ext cx="3856990" cy="69469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468000" tIns="4572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①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起重臂 ②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连结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杆</a:t>
            </a:r>
            <a:r>
              <a:rPr lang="en-US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A ③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铲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斗托架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④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铲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斗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ctr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⑤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倾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卸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气缸托架 </a:t>
            </a:r>
            <a:r>
              <a:rPr lang="en-US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⑥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倾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卸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气缸 </a:t>
            </a:r>
            <a:r>
              <a:rPr lang="en-US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⑦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起重气缸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ctr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⑧伸臂 ⑨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连结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杆</a:t>
            </a:r>
            <a:r>
              <a:rPr lang="en-US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B ⑩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直角杠杆 ⑪前移气缸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69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92592" y="5316190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图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3</a:t>
            </a:r>
            <a:r>
              <a:rPr lang="ja-JP" altLang="en-US" sz="1200" dirty="0"/>
              <a:t>　</a:t>
            </a:r>
            <a:r>
              <a:rPr lang="zh-CN" altLang="en-US" sz="1200" dirty="0"/>
              <a:t>挖掘装载机液压系统图</a:t>
            </a:r>
            <a:endParaRPr lang="ja-JP" altLang="en-US" sz="12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500573" y="1577299"/>
            <a:ext cx="3852269" cy="2900279"/>
          </a:xfrm>
          <a:prstGeom prst="rect">
            <a:avLst/>
          </a:prstGeom>
        </p:spPr>
      </p:pic>
      <p:pic>
        <p:nvPicPr>
          <p:cNvPr id="4" name="図 3"/>
          <p:cNvPicPr/>
          <p:nvPr/>
        </p:nvPicPr>
        <p:blipFill>
          <a:blip r:embed="rId3"/>
          <a:stretch>
            <a:fillRect/>
          </a:stretch>
        </p:blipFill>
        <p:spPr>
          <a:xfrm>
            <a:off x="5433363" y="1400699"/>
            <a:ext cx="3039110" cy="35179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42063" y="5316189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图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4</a:t>
            </a:r>
            <a:r>
              <a:rPr lang="ja-JP" altLang="en-US" sz="1200" dirty="0"/>
              <a:t>　液压泵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教材８２页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教材４０－４１页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液压装置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588">
            <a:extLst>
              <a:ext uri="{FF2B5EF4-FFF2-40B4-BE49-F238E27FC236}">
                <a16:creationId xmlns:a16="http://schemas.microsoft.com/office/drawing/2014/main" id="{6118B6A9-1F7F-4557-A76E-3954B287A1BA}"/>
              </a:ext>
            </a:extLst>
          </p:cNvPr>
          <p:cNvSpPr txBox="1"/>
          <p:nvPr/>
        </p:nvSpPr>
        <p:spPr>
          <a:xfrm>
            <a:off x="7004988" y="1943955"/>
            <a:ext cx="1197610" cy="59055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控制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阀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ctr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（切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换阀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）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589">
            <a:extLst>
              <a:ext uri="{FF2B5EF4-FFF2-40B4-BE49-F238E27FC236}">
                <a16:creationId xmlns:a16="http://schemas.microsoft.com/office/drawing/2014/main" id="{D6665162-1F71-4B33-83C4-5891F5C90C5B}"/>
              </a:ext>
            </a:extLst>
          </p:cNvPr>
          <p:cNvSpPr txBox="1"/>
          <p:nvPr/>
        </p:nvSpPr>
        <p:spPr>
          <a:xfrm>
            <a:off x="5433363" y="2909790"/>
            <a:ext cx="405130" cy="79184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144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液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压泵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579">
            <a:extLst>
              <a:ext uri="{FF2B5EF4-FFF2-40B4-BE49-F238E27FC236}">
                <a16:creationId xmlns:a16="http://schemas.microsoft.com/office/drawing/2014/main" id="{B8729C1E-0215-4239-913C-01834D02CA72}"/>
              </a:ext>
            </a:extLst>
          </p:cNvPr>
          <p:cNvSpPr txBox="1"/>
          <p:nvPr/>
        </p:nvSpPr>
        <p:spPr>
          <a:xfrm>
            <a:off x="1729670" y="1573942"/>
            <a:ext cx="746125" cy="22479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180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作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业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油箱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580">
            <a:extLst>
              <a:ext uri="{FF2B5EF4-FFF2-40B4-BE49-F238E27FC236}">
                <a16:creationId xmlns:a16="http://schemas.microsoft.com/office/drawing/2014/main" id="{0DD16100-D8BF-4304-9D15-D63DC4AD8EA0}"/>
              </a:ext>
            </a:extLst>
          </p:cNvPr>
          <p:cNvSpPr txBox="1"/>
          <p:nvPr/>
        </p:nvSpPr>
        <p:spPr>
          <a:xfrm>
            <a:off x="3249295" y="1873469"/>
            <a:ext cx="405130" cy="103632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ea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控制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阀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（切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换阀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）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581">
            <a:extLst>
              <a:ext uri="{FF2B5EF4-FFF2-40B4-BE49-F238E27FC236}">
                <a16:creationId xmlns:a16="http://schemas.microsoft.com/office/drawing/2014/main" id="{D7A06861-40DD-4A53-AEB4-FB90C9F9F4A2}"/>
              </a:ext>
            </a:extLst>
          </p:cNvPr>
          <p:cNvSpPr txBox="1"/>
          <p:nvPr/>
        </p:nvSpPr>
        <p:spPr>
          <a:xfrm>
            <a:off x="4101700" y="2158749"/>
            <a:ext cx="386080" cy="103632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chemeClr val="bg1"/>
            </a:solidFill>
          </a:ln>
        </p:spPr>
        <p:txBody>
          <a:bodyPr rot="0" spcFirstLastPara="0" vert="ea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液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压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油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过滤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器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582">
            <a:extLst>
              <a:ext uri="{FF2B5EF4-FFF2-40B4-BE49-F238E27FC236}">
                <a16:creationId xmlns:a16="http://schemas.microsoft.com/office/drawing/2014/main" id="{AECF3FA9-5D27-41D3-A68E-D026371EE6A9}"/>
              </a:ext>
            </a:extLst>
          </p:cNvPr>
          <p:cNvSpPr txBox="1"/>
          <p:nvPr/>
        </p:nvSpPr>
        <p:spPr>
          <a:xfrm>
            <a:off x="4220921" y="3275714"/>
            <a:ext cx="398780" cy="103632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0" tIns="45720" rIns="144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液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压泵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583">
            <a:extLst>
              <a:ext uri="{FF2B5EF4-FFF2-40B4-BE49-F238E27FC236}">
                <a16:creationId xmlns:a16="http://schemas.microsoft.com/office/drawing/2014/main" id="{2EED7A87-2F82-4BA9-91D8-D914A40A119E}"/>
              </a:ext>
            </a:extLst>
          </p:cNvPr>
          <p:cNvSpPr txBox="1"/>
          <p:nvPr/>
        </p:nvSpPr>
        <p:spPr>
          <a:xfrm>
            <a:off x="367057" y="2770889"/>
            <a:ext cx="392430" cy="55308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倾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卸气缸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584">
            <a:extLst>
              <a:ext uri="{FF2B5EF4-FFF2-40B4-BE49-F238E27FC236}">
                <a16:creationId xmlns:a16="http://schemas.microsoft.com/office/drawing/2014/main" id="{A097C4D5-44BF-4AD9-9666-531357C6ABFF}"/>
              </a:ext>
            </a:extLst>
          </p:cNvPr>
          <p:cNvSpPr txBox="1"/>
          <p:nvPr/>
        </p:nvSpPr>
        <p:spPr>
          <a:xfrm>
            <a:off x="1170415" y="2676909"/>
            <a:ext cx="282575" cy="59880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起重气缸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585">
            <a:extLst>
              <a:ext uri="{FF2B5EF4-FFF2-40B4-BE49-F238E27FC236}">
                <a16:creationId xmlns:a16="http://schemas.microsoft.com/office/drawing/2014/main" id="{C1A5CB5D-C194-4DA5-975A-D8141C7C1A1D}"/>
              </a:ext>
            </a:extLst>
          </p:cNvPr>
          <p:cNvSpPr txBox="1"/>
          <p:nvPr/>
        </p:nvSpPr>
        <p:spPr>
          <a:xfrm>
            <a:off x="1692067" y="2610387"/>
            <a:ext cx="282575" cy="59880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起重气缸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586">
            <a:extLst>
              <a:ext uri="{FF2B5EF4-FFF2-40B4-BE49-F238E27FC236}">
                <a16:creationId xmlns:a16="http://schemas.microsoft.com/office/drawing/2014/main" id="{80426049-6DB4-452F-B9F8-5DDEB2E20646}"/>
              </a:ext>
            </a:extLst>
          </p:cNvPr>
          <p:cNvSpPr txBox="1"/>
          <p:nvPr/>
        </p:nvSpPr>
        <p:spPr>
          <a:xfrm>
            <a:off x="2339871" y="2298831"/>
            <a:ext cx="746760" cy="35369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10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前移气缸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587">
            <a:extLst>
              <a:ext uri="{FF2B5EF4-FFF2-40B4-BE49-F238E27FC236}">
                <a16:creationId xmlns:a16="http://schemas.microsoft.com/office/drawing/2014/main" id="{DD91273E-0EA8-4392-A388-70A9DF0C4EC5}"/>
              </a:ext>
            </a:extLst>
          </p:cNvPr>
          <p:cNvSpPr txBox="1"/>
          <p:nvPr/>
        </p:nvSpPr>
        <p:spPr>
          <a:xfrm>
            <a:off x="2045127" y="4204710"/>
            <a:ext cx="1036320" cy="18669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180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前移气缸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021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589722" y="5166707"/>
            <a:ext cx="3124863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5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控制阀</a:t>
            </a:r>
          </a:p>
          <a:p>
            <a:r>
              <a:rPr lang="en-US" altLang="zh-CN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(2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连</a:t>
            </a:r>
            <a:r>
              <a:rPr lang="en-US" altLang="zh-CN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·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标准型</a:t>
            </a:r>
            <a:r>
              <a:rPr lang="en-US" altLang="zh-CN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)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50955" y="5166706"/>
            <a:ext cx="3124863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6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控制阀</a:t>
            </a:r>
          </a:p>
          <a:p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（</a:t>
            </a:r>
            <a:r>
              <a:rPr lang="en-US" altLang="zh-CN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连</a:t>
            </a:r>
            <a:r>
              <a:rPr lang="en-US" altLang="zh-CN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·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伸臂形）</a:t>
            </a: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348614" y="1430586"/>
            <a:ext cx="4032250" cy="3391535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460902" y="1649550"/>
            <a:ext cx="3886200" cy="282638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教材８４页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教材４１－４２页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液压装置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" name="テキスト ボックス 601">
            <a:extLst>
              <a:ext uri="{FF2B5EF4-FFF2-40B4-BE49-F238E27FC236}">
                <a16:creationId xmlns:a16="http://schemas.microsoft.com/office/drawing/2014/main" id="{2C00F1CD-1053-48B8-AABF-E09E108D4490}"/>
              </a:ext>
            </a:extLst>
          </p:cNvPr>
          <p:cNvSpPr txBox="1"/>
          <p:nvPr/>
        </p:nvSpPr>
        <p:spPr>
          <a:xfrm>
            <a:off x="7881621" y="1907360"/>
            <a:ext cx="913765" cy="21844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安全阀门</a:t>
            </a:r>
            <a:endParaRPr lang="ja-JP" sz="105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602">
            <a:extLst>
              <a:ext uri="{FF2B5EF4-FFF2-40B4-BE49-F238E27FC236}">
                <a16:creationId xmlns:a16="http://schemas.microsoft.com/office/drawing/2014/main" id="{97817EEC-E08E-40B1-87E4-120493CB2DC8}"/>
              </a:ext>
            </a:extLst>
          </p:cNvPr>
          <p:cNvSpPr txBox="1"/>
          <p:nvPr/>
        </p:nvSpPr>
        <p:spPr>
          <a:xfrm>
            <a:off x="6046471" y="1649550"/>
            <a:ext cx="779145" cy="21844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倾卸阀门</a:t>
            </a:r>
            <a:endParaRPr lang="ja-JP" sz="105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603">
            <a:extLst>
              <a:ext uri="{FF2B5EF4-FFF2-40B4-BE49-F238E27FC236}">
                <a16:creationId xmlns:a16="http://schemas.microsoft.com/office/drawing/2014/main" id="{F96BAEC3-0650-4E72-B7C6-A8C09A92021F}"/>
              </a:ext>
            </a:extLst>
          </p:cNvPr>
          <p:cNvSpPr txBox="1"/>
          <p:nvPr/>
        </p:nvSpPr>
        <p:spPr>
          <a:xfrm>
            <a:off x="4892041" y="2024835"/>
            <a:ext cx="913765" cy="21844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360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前移阀门</a:t>
            </a:r>
            <a:endParaRPr lang="ja-JP" sz="105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604">
            <a:extLst>
              <a:ext uri="{FF2B5EF4-FFF2-40B4-BE49-F238E27FC236}">
                <a16:creationId xmlns:a16="http://schemas.microsoft.com/office/drawing/2014/main" id="{55975BB8-7EDB-4F91-86A4-077715885E64}"/>
              </a:ext>
            </a:extLst>
          </p:cNvPr>
          <p:cNvSpPr txBox="1"/>
          <p:nvPr/>
        </p:nvSpPr>
        <p:spPr>
          <a:xfrm>
            <a:off x="4222116" y="2591255"/>
            <a:ext cx="913765" cy="21844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360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SimSun" panose="02010600030101010101" pitchFamily="2" charset="-122"/>
              </a:rPr>
              <a:t>起重</a:t>
            </a:r>
            <a:r>
              <a:rPr lang="zh-CN" sz="1050" kern="10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阀门</a:t>
            </a:r>
            <a:endParaRPr lang="ja-JP" sz="105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594">
            <a:extLst>
              <a:ext uri="{FF2B5EF4-FFF2-40B4-BE49-F238E27FC236}">
                <a16:creationId xmlns:a16="http://schemas.microsoft.com/office/drawing/2014/main" id="{5F75ED14-E09A-4692-8589-FB40E42B20A1}"/>
              </a:ext>
            </a:extLst>
          </p:cNvPr>
          <p:cNvSpPr txBox="1"/>
          <p:nvPr/>
        </p:nvSpPr>
        <p:spPr>
          <a:xfrm>
            <a:off x="2538081" y="1407001"/>
            <a:ext cx="1377950" cy="28321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铲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斗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前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倾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595">
            <a:extLst>
              <a:ext uri="{FF2B5EF4-FFF2-40B4-BE49-F238E27FC236}">
                <a16:creationId xmlns:a16="http://schemas.microsoft.com/office/drawing/2014/main" id="{7F06B3D3-CE26-486F-897C-B185A9100376}"/>
              </a:ext>
            </a:extLst>
          </p:cNvPr>
          <p:cNvSpPr txBox="1"/>
          <p:nvPr/>
        </p:nvSpPr>
        <p:spPr>
          <a:xfrm>
            <a:off x="1838325" y="1766737"/>
            <a:ext cx="1005841" cy="18478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216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铲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斗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下降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596">
            <a:extLst>
              <a:ext uri="{FF2B5EF4-FFF2-40B4-BE49-F238E27FC236}">
                <a16:creationId xmlns:a16="http://schemas.microsoft.com/office/drawing/2014/main" id="{B612E7E4-EA50-4B40-8EF2-C3FFFBE53A4E}"/>
              </a:ext>
            </a:extLst>
          </p:cNvPr>
          <p:cNvSpPr txBox="1"/>
          <p:nvPr/>
        </p:nvSpPr>
        <p:spPr>
          <a:xfrm>
            <a:off x="3364246" y="2570479"/>
            <a:ext cx="1377950" cy="21844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铲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斗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后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倾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597">
            <a:extLst>
              <a:ext uri="{FF2B5EF4-FFF2-40B4-BE49-F238E27FC236}">
                <a16:creationId xmlns:a16="http://schemas.microsoft.com/office/drawing/2014/main" id="{9E83A92E-D58B-4A7C-AFDC-DA15FD490C3A}"/>
              </a:ext>
            </a:extLst>
          </p:cNvPr>
          <p:cNvSpPr txBox="1"/>
          <p:nvPr/>
        </p:nvSpPr>
        <p:spPr>
          <a:xfrm>
            <a:off x="2844166" y="2907913"/>
            <a:ext cx="1377950" cy="21844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铲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斗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上升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598">
            <a:extLst>
              <a:ext uri="{FF2B5EF4-FFF2-40B4-BE49-F238E27FC236}">
                <a16:creationId xmlns:a16="http://schemas.microsoft.com/office/drawing/2014/main" id="{65E78E76-1A39-4A4F-9853-AA1790F32935}"/>
              </a:ext>
            </a:extLst>
          </p:cNvPr>
          <p:cNvSpPr txBox="1"/>
          <p:nvPr/>
        </p:nvSpPr>
        <p:spPr>
          <a:xfrm>
            <a:off x="830386" y="2024835"/>
            <a:ext cx="1005841" cy="18478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288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倾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卸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杆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599">
            <a:extLst>
              <a:ext uri="{FF2B5EF4-FFF2-40B4-BE49-F238E27FC236}">
                <a16:creationId xmlns:a16="http://schemas.microsoft.com/office/drawing/2014/main" id="{4F799F15-C39E-4974-8920-33F9D2652127}"/>
              </a:ext>
            </a:extLst>
          </p:cNvPr>
          <p:cNvSpPr txBox="1"/>
          <p:nvPr/>
        </p:nvSpPr>
        <p:spPr>
          <a:xfrm>
            <a:off x="589723" y="2278437"/>
            <a:ext cx="1021606" cy="21844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432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起重杆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600">
            <a:extLst>
              <a:ext uri="{FF2B5EF4-FFF2-40B4-BE49-F238E27FC236}">
                <a16:creationId xmlns:a16="http://schemas.microsoft.com/office/drawing/2014/main" id="{8D656948-79C0-4E48-956D-B0320403514B}"/>
              </a:ext>
            </a:extLst>
          </p:cNvPr>
          <p:cNvSpPr txBox="1"/>
          <p:nvPr/>
        </p:nvSpPr>
        <p:spPr>
          <a:xfrm>
            <a:off x="116538" y="3017133"/>
            <a:ext cx="913765" cy="21844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288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安全阀门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5427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98282" y="4790410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图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7</a:t>
            </a:r>
            <a:r>
              <a:rPr lang="ja-JP" altLang="en-US" sz="1200" dirty="0"/>
              <a:t>　</a:t>
            </a:r>
            <a:r>
              <a:rPr lang="zh-CN" altLang="en-US" sz="1200" dirty="0"/>
              <a:t>安全阀门的操作</a:t>
            </a:r>
            <a:endParaRPr lang="ja-JP" altLang="en-US" sz="1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47753" y="4790409"/>
            <a:ext cx="3525976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图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8</a:t>
            </a:r>
            <a:r>
              <a:rPr lang="ja-JP" altLang="en-US" sz="1200" dirty="0"/>
              <a:t>　</a:t>
            </a:r>
            <a:r>
              <a:rPr lang="zh-CN" altLang="en-US" sz="1200" dirty="0"/>
              <a:t>中间时控制阀操作图</a:t>
            </a:r>
            <a:endParaRPr lang="ja-JP" altLang="en-US" sz="1200" dirty="0"/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1072" y="1404329"/>
            <a:ext cx="4429125" cy="2983865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980747" y="1116356"/>
            <a:ext cx="3714750" cy="355981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教材８５页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教材４２－４３页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液压装置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616">
            <a:extLst>
              <a:ext uri="{FF2B5EF4-FFF2-40B4-BE49-F238E27FC236}">
                <a16:creationId xmlns:a16="http://schemas.microsoft.com/office/drawing/2014/main" id="{B1094321-D8F9-4A14-9EDD-C82BF82CDD71}"/>
              </a:ext>
            </a:extLst>
          </p:cNvPr>
          <p:cNvSpPr txBox="1"/>
          <p:nvPr/>
        </p:nvSpPr>
        <p:spPr>
          <a:xfrm>
            <a:off x="5749428" y="1257961"/>
            <a:ext cx="759460" cy="28956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252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倾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卸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杆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617">
            <a:extLst>
              <a:ext uri="{FF2B5EF4-FFF2-40B4-BE49-F238E27FC236}">
                <a16:creationId xmlns:a16="http://schemas.microsoft.com/office/drawing/2014/main" id="{E752793D-6911-445C-B3D2-EED7EDC70169}"/>
              </a:ext>
            </a:extLst>
          </p:cNvPr>
          <p:cNvSpPr txBox="1"/>
          <p:nvPr/>
        </p:nvSpPr>
        <p:spPr>
          <a:xfrm>
            <a:off x="7378838" y="1231926"/>
            <a:ext cx="759460" cy="34099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起重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杆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618">
            <a:extLst>
              <a:ext uri="{FF2B5EF4-FFF2-40B4-BE49-F238E27FC236}">
                <a16:creationId xmlns:a16="http://schemas.microsoft.com/office/drawing/2014/main" id="{885CB88E-578B-49C5-9B65-2547608DA265}"/>
              </a:ext>
            </a:extLst>
          </p:cNvPr>
          <p:cNvSpPr txBox="1"/>
          <p:nvPr/>
        </p:nvSpPr>
        <p:spPr>
          <a:xfrm>
            <a:off x="8403093" y="2473986"/>
            <a:ext cx="340995" cy="63055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安全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阀门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619">
            <a:extLst>
              <a:ext uri="{FF2B5EF4-FFF2-40B4-BE49-F238E27FC236}">
                <a16:creationId xmlns:a16="http://schemas.microsoft.com/office/drawing/2014/main" id="{3FE8D36C-11F0-41D9-8EAC-2A3D5000DA44}"/>
              </a:ext>
            </a:extLst>
          </p:cNvPr>
          <p:cNvSpPr txBox="1"/>
          <p:nvPr/>
        </p:nvSpPr>
        <p:spPr>
          <a:xfrm>
            <a:off x="8415793" y="3305836"/>
            <a:ext cx="347345" cy="103632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起重气缸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620">
            <a:extLst>
              <a:ext uri="{FF2B5EF4-FFF2-40B4-BE49-F238E27FC236}">
                <a16:creationId xmlns:a16="http://schemas.microsoft.com/office/drawing/2014/main" id="{C8E53699-167A-4906-B999-03562FF058B8}"/>
              </a:ext>
            </a:extLst>
          </p:cNvPr>
          <p:cNvSpPr txBox="1"/>
          <p:nvPr/>
        </p:nvSpPr>
        <p:spPr>
          <a:xfrm>
            <a:off x="7553463" y="4123081"/>
            <a:ext cx="398780" cy="28956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泵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621">
            <a:extLst>
              <a:ext uri="{FF2B5EF4-FFF2-40B4-BE49-F238E27FC236}">
                <a16:creationId xmlns:a16="http://schemas.microsoft.com/office/drawing/2014/main" id="{5E1597B2-6790-42D2-8CB5-74CABD616132}"/>
              </a:ext>
            </a:extLst>
          </p:cNvPr>
          <p:cNvSpPr txBox="1"/>
          <p:nvPr/>
        </p:nvSpPr>
        <p:spPr>
          <a:xfrm>
            <a:off x="5047753" y="4238651"/>
            <a:ext cx="740410" cy="43751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倾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卸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气缸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622">
            <a:extLst>
              <a:ext uri="{FF2B5EF4-FFF2-40B4-BE49-F238E27FC236}">
                <a16:creationId xmlns:a16="http://schemas.microsoft.com/office/drawing/2014/main" id="{4D6E7C4F-376F-4637-A09C-8B5E0292B7AC}"/>
              </a:ext>
            </a:extLst>
          </p:cNvPr>
          <p:cNvSpPr txBox="1"/>
          <p:nvPr/>
        </p:nvSpPr>
        <p:spPr>
          <a:xfrm>
            <a:off x="5884683" y="4438676"/>
            <a:ext cx="803910" cy="22479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180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液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压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油箱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605">
            <a:extLst>
              <a:ext uri="{FF2B5EF4-FFF2-40B4-BE49-F238E27FC236}">
                <a16:creationId xmlns:a16="http://schemas.microsoft.com/office/drawing/2014/main" id="{7DE30C75-F587-4EC9-85E4-F9E2BDDE717C}"/>
              </a:ext>
            </a:extLst>
          </p:cNvPr>
          <p:cNvSpPr txBox="1"/>
          <p:nvPr/>
        </p:nvSpPr>
        <p:spPr>
          <a:xfrm>
            <a:off x="1409341" y="1329081"/>
            <a:ext cx="913765" cy="21844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安全阀门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606">
            <a:extLst>
              <a:ext uri="{FF2B5EF4-FFF2-40B4-BE49-F238E27FC236}">
                <a16:creationId xmlns:a16="http://schemas.microsoft.com/office/drawing/2014/main" id="{074AB585-4ACB-40F8-AB38-CBFFFAE26869}"/>
              </a:ext>
            </a:extLst>
          </p:cNvPr>
          <p:cNvSpPr txBox="1"/>
          <p:nvPr/>
        </p:nvSpPr>
        <p:spPr>
          <a:xfrm>
            <a:off x="3186706" y="1535456"/>
            <a:ext cx="913765" cy="21844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108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倾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卸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气缸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607">
            <a:extLst>
              <a:ext uri="{FF2B5EF4-FFF2-40B4-BE49-F238E27FC236}">
                <a16:creationId xmlns:a16="http://schemas.microsoft.com/office/drawing/2014/main" id="{5E17E3FA-CFAB-4C76-9C22-259A5A265D93}"/>
              </a:ext>
            </a:extLst>
          </p:cNvPr>
          <p:cNvSpPr txBox="1"/>
          <p:nvPr/>
        </p:nvSpPr>
        <p:spPr>
          <a:xfrm>
            <a:off x="269516" y="2978176"/>
            <a:ext cx="372110" cy="59880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液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压泵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608">
            <a:extLst>
              <a:ext uri="{FF2B5EF4-FFF2-40B4-BE49-F238E27FC236}">
                <a16:creationId xmlns:a16="http://schemas.microsoft.com/office/drawing/2014/main" id="{297B8DEA-49B5-48EF-A5A4-BB5EF06E67CE}"/>
              </a:ext>
            </a:extLst>
          </p:cNvPr>
          <p:cNvSpPr txBox="1"/>
          <p:nvPr/>
        </p:nvSpPr>
        <p:spPr>
          <a:xfrm>
            <a:off x="2239286" y="2849271"/>
            <a:ext cx="1197610" cy="28321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控制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阀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988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2839582" y="2231777"/>
            <a:ext cx="3481070" cy="220345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195789" y="4913823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叉式装载机</a:t>
            </a:r>
            <a:endParaRPr kumimoji="1"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教材１４页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補助教材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５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挖掘装载机等的定义与特征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2649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7174" y="5766923"/>
            <a:ext cx="3872374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9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起重上升时的控制阀操作图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196343" y="5766922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10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起重气缸</a:t>
            </a: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481606" y="1684110"/>
            <a:ext cx="2943860" cy="3121025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5674719" y="1101497"/>
            <a:ext cx="1797050" cy="428625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教材８６页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教材４３－４４页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液压装置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626">
            <a:extLst>
              <a:ext uri="{FF2B5EF4-FFF2-40B4-BE49-F238E27FC236}">
                <a16:creationId xmlns:a16="http://schemas.microsoft.com/office/drawing/2014/main" id="{D28CFC85-6A5A-4BED-BE3B-73FD31B91787}"/>
              </a:ext>
            </a:extLst>
          </p:cNvPr>
          <p:cNvSpPr txBox="1"/>
          <p:nvPr/>
        </p:nvSpPr>
        <p:spPr>
          <a:xfrm>
            <a:off x="6907530" y="4084092"/>
            <a:ext cx="209550" cy="76263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耐磨圈 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627">
            <a:extLst>
              <a:ext uri="{FF2B5EF4-FFF2-40B4-BE49-F238E27FC236}">
                <a16:creationId xmlns:a16="http://schemas.microsoft.com/office/drawing/2014/main" id="{E0BCA5EC-F2EF-4DAF-B00C-E6860E0ECEEB}"/>
              </a:ext>
            </a:extLst>
          </p:cNvPr>
          <p:cNvSpPr txBox="1"/>
          <p:nvPr/>
        </p:nvSpPr>
        <p:spPr>
          <a:xfrm>
            <a:off x="7007225" y="1596162"/>
            <a:ext cx="360680" cy="123698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活塞杆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导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向器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 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628">
            <a:extLst>
              <a:ext uri="{FF2B5EF4-FFF2-40B4-BE49-F238E27FC236}">
                <a16:creationId xmlns:a16="http://schemas.microsoft.com/office/drawing/2014/main" id="{26CD28DC-B046-494D-A2A4-BB112393701F}"/>
              </a:ext>
            </a:extLst>
          </p:cNvPr>
          <p:cNvSpPr txBox="1"/>
          <p:nvPr/>
        </p:nvSpPr>
        <p:spPr>
          <a:xfrm>
            <a:off x="7159625" y="1226592"/>
            <a:ext cx="360680" cy="43751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防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尘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 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629">
            <a:extLst>
              <a:ext uri="{FF2B5EF4-FFF2-40B4-BE49-F238E27FC236}">
                <a16:creationId xmlns:a16="http://schemas.microsoft.com/office/drawing/2014/main" id="{E7D91E51-6B13-4341-B589-2DAF10DCBD62}"/>
              </a:ext>
            </a:extLst>
          </p:cNvPr>
          <p:cNvSpPr txBox="1"/>
          <p:nvPr/>
        </p:nvSpPr>
        <p:spPr>
          <a:xfrm>
            <a:off x="5563235" y="1168172"/>
            <a:ext cx="391160" cy="151320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180000" tIns="180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起重气缸盖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630">
            <a:extLst>
              <a:ext uri="{FF2B5EF4-FFF2-40B4-BE49-F238E27FC236}">
                <a16:creationId xmlns:a16="http://schemas.microsoft.com/office/drawing/2014/main" id="{EC341FAF-42A2-4530-8550-F98B708FF4C5}"/>
              </a:ext>
            </a:extLst>
          </p:cNvPr>
          <p:cNvSpPr txBox="1"/>
          <p:nvPr/>
        </p:nvSpPr>
        <p:spPr>
          <a:xfrm>
            <a:off x="7205980" y="3150642"/>
            <a:ext cx="337185" cy="76263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活塞杆 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631">
            <a:extLst>
              <a:ext uri="{FF2B5EF4-FFF2-40B4-BE49-F238E27FC236}">
                <a16:creationId xmlns:a16="http://schemas.microsoft.com/office/drawing/2014/main" id="{E50C686D-F427-4CAD-A1CF-A99979F25F24}"/>
              </a:ext>
            </a:extLst>
          </p:cNvPr>
          <p:cNvSpPr txBox="1"/>
          <p:nvPr/>
        </p:nvSpPr>
        <p:spPr>
          <a:xfrm>
            <a:off x="6955790" y="3199537"/>
            <a:ext cx="197485" cy="78041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0" tIns="180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起重气缸  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632">
            <a:extLst>
              <a:ext uri="{FF2B5EF4-FFF2-40B4-BE49-F238E27FC236}">
                <a16:creationId xmlns:a16="http://schemas.microsoft.com/office/drawing/2014/main" id="{FCAC1C40-FEA7-47BC-98D2-6A9BFA95AD7C}"/>
              </a:ext>
            </a:extLst>
          </p:cNvPr>
          <p:cNvSpPr txBox="1"/>
          <p:nvPr/>
        </p:nvSpPr>
        <p:spPr>
          <a:xfrm>
            <a:off x="5890895" y="3478302"/>
            <a:ext cx="267335" cy="61722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72000" tIns="180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活塞杆 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633">
            <a:extLst>
              <a:ext uri="{FF2B5EF4-FFF2-40B4-BE49-F238E27FC236}">
                <a16:creationId xmlns:a16="http://schemas.microsoft.com/office/drawing/2014/main" id="{E760958E-8A63-405D-92F0-238CA166F1EF}"/>
              </a:ext>
            </a:extLst>
          </p:cNvPr>
          <p:cNvSpPr txBox="1"/>
          <p:nvPr/>
        </p:nvSpPr>
        <p:spPr>
          <a:xfrm>
            <a:off x="5621655" y="3828187"/>
            <a:ext cx="273685" cy="103632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U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形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衬垫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634">
            <a:extLst>
              <a:ext uri="{FF2B5EF4-FFF2-40B4-BE49-F238E27FC236}">
                <a16:creationId xmlns:a16="http://schemas.microsoft.com/office/drawing/2014/main" id="{D04B8043-47E2-4A1F-931B-71AEF3CD7A08}"/>
              </a:ext>
            </a:extLst>
          </p:cNvPr>
          <p:cNvSpPr txBox="1"/>
          <p:nvPr/>
        </p:nvSpPr>
        <p:spPr>
          <a:xfrm>
            <a:off x="5820410" y="4559072"/>
            <a:ext cx="337185" cy="82867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144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流量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调节阀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635">
            <a:extLst>
              <a:ext uri="{FF2B5EF4-FFF2-40B4-BE49-F238E27FC236}">
                <a16:creationId xmlns:a16="http://schemas.microsoft.com/office/drawing/2014/main" id="{17B843FB-F57B-4355-9162-051281FF980D}"/>
              </a:ext>
            </a:extLst>
          </p:cNvPr>
          <p:cNvSpPr txBox="1"/>
          <p:nvPr/>
        </p:nvSpPr>
        <p:spPr>
          <a:xfrm>
            <a:off x="7120255" y="3977412"/>
            <a:ext cx="337185" cy="88519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柱塞圈 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623">
            <a:extLst>
              <a:ext uri="{FF2B5EF4-FFF2-40B4-BE49-F238E27FC236}">
                <a16:creationId xmlns:a16="http://schemas.microsoft.com/office/drawing/2014/main" id="{65EE0288-5158-4CB9-8A05-B289F1D8BF22}"/>
              </a:ext>
            </a:extLst>
          </p:cNvPr>
          <p:cNvSpPr txBox="1"/>
          <p:nvPr/>
        </p:nvSpPr>
        <p:spPr>
          <a:xfrm>
            <a:off x="2455408" y="1727062"/>
            <a:ext cx="347345" cy="50800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向后拉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624">
            <a:extLst>
              <a:ext uri="{FF2B5EF4-FFF2-40B4-BE49-F238E27FC236}">
                <a16:creationId xmlns:a16="http://schemas.microsoft.com/office/drawing/2014/main" id="{A11A521A-082B-4F72-AEF0-0D7183632415}"/>
              </a:ext>
            </a:extLst>
          </p:cNvPr>
          <p:cNvSpPr txBox="1"/>
          <p:nvPr/>
        </p:nvSpPr>
        <p:spPr>
          <a:xfrm>
            <a:off x="3094218" y="2181087"/>
            <a:ext cx="347345" cy="56070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上升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625">
            <a:extLst>
              <a:ext uri="{FF2B5EF4-FFF2-40B4-BE49-F238E27FC236}">
                <a16:creationId xmlns:a16="http://schemas.microsoft.com/office/drawing/2014/main" id="{98B7C9E7-19EF-4B67-A60C-CD8F7F1CBC1B}"/>
              </a:ext>
            </a:extLst>
          </p:cNvPr>
          <p:cNvSpPr txBox="1"/>
          <p:nvPr/>
        </p:nvSpPr>
        <p:spPr>
          <a:xfrm>
            <a:off x="3239633" y="2925942"/>
            <a:ext cx="353060" cy="66040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eaVert" wrap="square" lIns="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安全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阀门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3450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11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伸臂即倾卸气缸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463800" y="2293620"/>
            <a:ext cx="4216400" cy="227076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教材８７页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教材４４页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液压装置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636">
            <a:extLst>
              <a:ext uri="{FF2B5EF4-FFF2-40B4-BE49-F238E27FC236}">
                <a16:creationId xmlns:a16="http://schemas.microsoft.com/office/drawing/2014/main" id="{EA7F7691-EC3C-41FF-862F-A23EB9CAB282}"/>
              </a:ext>
            </a:extLst>
          </p:cNvPr>
          <p:cNvSpPr txBox="1"/>
          <p:nvPr/>
        </p:nvSpPr>
        <p:spPr>
          <a:xfrm>
            <a:off x="4275136" y="2960344"/>
            <a:ext cx="593725" cy="191329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252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气缸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37">
            <a:extLst>
              <a:ext uri="{FF2B5EF4-FFF2-40B4-BE49-F238E27FC236}">
                <a16:creationId xmlns:a16="http://schemas.microsoft.com/office/drawing/2014/main" id="{8F743276-5C77-4AD3-A840-B7C88986C0AB}"/>
              </a:ext>
            </a:extLst>
          </p:cNvPr>
          <p:cNvSpPr txBox="1"/>
          <p:nvPr/>
        </p:nvSpPr>
        <p:spPr>
          <a:xfrm>
            <a:off x="5133339" y="2388676"/>
            <a:ext cx="902970" cy="2095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U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形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衬垫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638">
            <a:extLst>
              <a:ext uri="{FF2B5EF4-FFF2-40B4-BE49-F238E27FC236}">
                <a16:creationId xmlns:a16="http://schemas.microsoft.com/office/drawing/2014/main" id="{1E0B0FA6-D2D9-4146-AB58-F4E5CEB92C68}"/>
              </a:ext>
            </a:extLst>
          </p:cNvPr>
          <p:cNvSpPr txBox="1"/>
          <p:nvPr/>
        </p:nvSpPr>
        <p:spPr>
          <a:xfrm>
            <a:off x="3582669" y="2995736"/>
            <a:ext cx="762000" cy="20955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72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U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形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衬垫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639">
            <a:extLst>
              <a:ext uri="{FF2B5EF4-FFF2-40B4-BE49-F238E27FC236}">
                <a16:creationId xmlns:a16="http://schemas.microsoft.com/office/drawing/2014/main" id="{0241EA51-1266-4A2B-96D2-8C17A80093DC}"/>
              </a:ext>
            </a:extLst>
          </p:cNvPr>
          <p:cNvSpPr txBox="1"/>
          <p:nvPr/>
        </p:nvSpPr>
        <p:spPr>
          <a:xfrm>
            <a:off x="2650807" y="3134166"/>
            <a:ext cx="902970" cy="20955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468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防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尘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圈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640">
            <a:extLst>
              <a:ext uri="{FF2B5EF4-FFF2-40B4-BE49-F238E27FC236}">
                <a16:creationId xmlns:a16="http://schemas.microsoft.com/office/drawing/2014/main" id="{CEAA5D6C-3599-4675-A65F-C5557D984934}"/>
              </a:ext>
            </a:extLst>
          </p:cNvPr>
          <p:cNvSpPr txBox="1"/>
          <p:nvPr/>
        </p:nvSpPr>
        <p:spPr>
          <a:xfrm>
            <a:off x="4077016" y="2779889"/>
            <a:ext cx="920115" cy="19050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612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柱塞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641">
            <a:extLst>
              <a:ext uri="{FF2B5EF4-FFF2-40B4-BE49-F238E27FC236}">
                <a16:creationId xmlns:a16="http://schemas.microsoft.com/office/drawing/2014/main" id="{07A8A2A1-AF0C-4F01-A591-325B4244D46C}"/>
              </a:ext>
            </a:extLst>
          </p:cNvPr>
          <p:cNvSpPr txBox="1"/>
          <p:nvPr/>
        </p:nvSpPr>
        <p:spPr>
          <a:xfrm>
            <a:off x="5895022" y="2912551"/>
            <a:ext cx="902970" cy="24447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活塞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642">
            <a:extLst>
              <a:ext uri="{FF2B5EF4-FFF2-40B4-BE49-F238E27FC236}">
                <a16:creationId xmlns:a16="http://schemas.microsoft.com/office/drawing/2014/main" id="{098C66E3-8A60-4BEE-89EB-373C7AB7485E}"/>
              </a:ext>
            </a:extLst>
          </p:cNvPr>
          <p:cNvSpPr txBox="1"/>
          <p:nvPr/>
        </p:nvSpPr>
        <p:spPr>
          <a:xfrm>
            <a:off x="5510212" y="2633151"/>
            <a:ext cx="1112520" cy="20955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36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活塞圈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643">
            <a:extLst>
              <a:ext uri="{FF2B5EF4-FFF2-40B4-BE49-F238E27FC236}">
                <a16:creationId xmlns:a16="http://schemas.microsoft.com/office/drawing/2014/main" id="{A5FC79ED-5E85-4F57-874F-80AB998DBF6C}"/>
              </a:ext>
            </a:extLst>
          </p:cNvPr>
          <p:cNvSpPr txBox="1"/>
          <p:nvPr/>
        </p:nvSpPr>
        <p:spPr>
          <a:xfrm>
            <a:off x="4903469" y="2605017"/>
            <a:ext cx="459740" cy="19050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支架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644">
            <a:extLst>
              <a:ext uri="{FF2B5EF4-FFF2-40B4-BE49-F238E27FC236}">
                <a16:creationId xmlns:a16="http://schemas.microsoft.com/office/drawing/2014/main" id="{0D2DF937-58D8-42B9-9A41-9967E10D9CC8}"/>
              </a:ext>
            </a:extLst>
          </p:cNvPr>
          <p:cNvSpPr txBox="1"/>
          <p:nvPr/>
        </p:nvSpPr>
        <p:spPr>
          <a:xfrm>
            <a:off x="3250882" y="4275261"/>
            <a:ext cx="1112520" cy="20955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180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活塞杆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9745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护面罩</a:t>
            </a: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2341465" y="999322"/>
            <a:ext cx="4349750" cy="389445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教材８８页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教材４５页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护面罩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テキスト ボックス 645">
            <a:extLst>
              <a:ext uri="{FF2B5EF4-FFF2-40B4-BE49-F238E27FC236}">
                <a16:creationId xmlns:a16="http://schemas.microsoft.com/office/drawing/2014/main" id="{06B95624-332C-42B7-9A1A-427C28A43848}"/>
              </a:ext>
            </a:extLst>
          </p:cNvPr>
          <p:cNvSpPr txBox="1"/>
          <p:nvPr/>
        </p:nvSpPr>
        <p:spPr>
          <a:xfrm>
            <a:off x="5293360" y="1035393"/>
            <a:ext cx="1573530" cy="28130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sz="1100" kern="10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护</a:t>
            </a:r>
            <a:r>
              <a:rPr lang="ja-JP" sz="1100" kern="10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面罩</a:t>
            </a:r>
            <a:endParaRPr lang="ja-JP" sz="105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5599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56285" y="4790409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运货板叉机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15292" y="1553609"/>
            <a:ext cx="4006850" cy="274891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014621" y="4790410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14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卸载叉架</a:t>
            </a:r>
          </a:p>
        </p:txBody>
      </p:sp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1999" y="1318025"/>
            <a:ext cx="4386580" cy="322008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教材８９页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教材４６页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叉式装载机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" name="テキスト ボックス 646">
            <a:extLst>
              <a:ext uri="{FF2B5EF4-FFF2-40B4-BE49-F238E27FC236}">
                <a16:creationId xmlns:a16="http://schemas.microsoft.com/office/drawing/2014/main" id="{1FDE063A-089C-4E2F-A360-64DA8456E884}"/>
              </a:ext>
            </a:extLst>
          </p:cNvPr>
          <p:cNvSpPr txBox="1"/>
          <p:nvPr/>
        </p:nvSpPr>
        <p:spPr>
          <a:xfrm>
            <a:off x="1098232" y="4142504"/>
            <a:ext cx="2346960" cy="32004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504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可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进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行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与叉机起重一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样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的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装卸工作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647">
            <a:extLst>
              <a:ext uri="{FF2B5EF4-FFF2-40B4-BE49-F238E27FC236}">
                <a16:creationId xmlns:a16="http://schemas.microsoft.com/office/drawing/2014/main" id="{3D81957F-3835-434A-8839-8A2AD5CF966C}"/>
              </a:ext>
            </a:extLst>
          </p:cNvPr>
          <p:cNvSpPr txBox="1"/>
          <p:nvPr/>
        </p:nvSpPr>
        <p:spPr>
          <a:xfrm>
            <a:off x="4365107" y="4142504"/>
            <a:ext cx="4600575" cy="46545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396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运货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板</a:t>
            </a:r>
            <a:r>
              <a:rPr lang="zh-CN" altLang="en-US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，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运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货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板杆和靠背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焊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接在一起，靠背相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对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于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运货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板向前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倾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斜。适用于装卸木材，原木等。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399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46813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15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倾翻叉架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91495" y="1292654"/>
            <a:ext cx="4035232" cy="290563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117988" y="4893776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16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抓木器</a:t>
            </a:r>
          </a:p>
        </p:txBody>
      </p:sp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628570" y="1325673"/>
            <a:ext cx="4059554" cy="287261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教材９０页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教材４７页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叉式装载机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9" name="テキスト ボックス 648">
            <a:extLst>
              <a:ext uri="{FF2B5EF4-FFF2-40B4-BE49-F238E27FC236}">
                <a16:creationId xmlns:a16="http://schemas.microsoft.com/office/drawing/2014/main" id="{EE930D46-6670-462F-89C9-7AA28187DABC}"/>
              </a:ext>
            </a:extLst>
          </p:cNvPr>
          <p:cNvSpPr txBox="1"/>
          <p:nvPr/>
        </p:nvSpPr>
        <p:spPr>
          <a:xfrm>
            <a:off x="91495" y="3843405"/>
            <a:ext cx="4600575" cy="46545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396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运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货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板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和靠背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设计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成可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为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液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压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缸而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折叠。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不折叠运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货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板与靠背成直角使用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时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，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可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进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行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通常运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货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工作，用途广泛。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649">
            <a:extLst>
              <a:ext uri="{FF2B5EF4-FFF2-40B4-BE49-F238E27FC236}">
                <a16:creationId xmlns:a16="http://schemas.microsoft.com/office/drawing/2014/main" id="{60443985-C917-4A33-88A3-51A1F1EF0C5D}"/>
              </a:ext>
            </a:extLst>
          </p:cNvPr>
          <p:cNvSpPr txBox="1"/>
          <p:nvPr/>
        </p:nvSpPr>
        <p:spPr>
          <a:xfrm>
            <a:off x="4358059" y="3843405"/>
            <a:ext cx="4600575" cy="465455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396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可以用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夹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臂从上方按住在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叉架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上的物品，防止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长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尺寸的物品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掉落或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摇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晃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。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58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第２章　处理方法</a:t>
            </a:r>
            <a:endParaRPr kumimoji="1" lang="ja-JP" altLang="en-US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18977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25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负荷和车辆的稳定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857375" y="2142172"/>
            <a:ext cx="5429250" cy="257365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教材９８页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教材４９页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负荷和车辆的稳定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6" name="テキスト ボックス 313">
            <a:extLst>
              <a:ext uri="{FF2B5EF4-FFF2-40B4-BE49-F238E27FC236}">
                <a16:creationId xmlns:a16="http://schemas.microsoft.com/office/drawing/2014/main" id="{5394CD03-A595-4112-B672-9B8ABC33F6EA}"/>
              </a:ext>
            </a:extLst>
          </p:cNvPr>
          <p:cNvSpPr txBox="1"/>
          <p:nvPr/>
        </p:nvSpPr>
        <p:spPr>
          <a:xfrm>
            <a:off x="2532380" y="2239158"/>
            <a:ext cx="695325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起重臂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314">
            <a:extLst>
              <a:ext uri="{FF2B5EF4-FFF2-40B4-BE49-F238E27FC236}">
                <a16:creationId xmlns:a16="http://schemas.microsoft.com/office/drawing/2014/main" id="{565EAC32-4CBA-4697-B6EA-B53F953E1F9D}"/>
              </a:ext>
            </a:extLst>
          </p:cNvPr>
          <p:cNvSpPr txBox="1"/>
          <p:nvPr/>
        </p:nvSpPr>
        <p:spPr>
          <a:xfrm>
            <a:off x="5293360" y="2252736"/>
            <a:ext cx="695325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起重臂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315">
            <a:extLst>
              <a:ext uri="{FF2B5EF4-FFF2-40B4-BE49-F238E27FC236}">
                <a16:creationId xmlns:a16="http://schemas.microsoft.com/office/drawing/2014/main" id="{1490217D-BF3F-487B-9659-00534A927E97}"/>
              </a:ext>
            </a:extLst>
          </p:cNvPr>
          <p:cNvSpPr txBox="1"/>
          <p:nvPr/>
        </p:nvSpPr>
        <p:spPr>
          <a:xfrm>
            <a:off x="2021205" y="3595444"/>
            <a:ext cx="695325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伸臂最小时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316">
            <a:extLst>
              <a:ext uri="{FF2B5EF4-FFF2-40B4-BE49-F238E27FC236}">
                <a16:creationId xmlns:a16="http://schemas.microsoft.com/office/drawing/2014/main" id="{E313B229-3AED-493E-AAC6-C04019DF52FB}"/>
              </a:ext>
            </a:extLst>
          </p:cNvPr>
          <p:cNvSpPr txBox="1"/>
          <p:nvPr/>
        </p:nvSpPr>
        <p:spPr>
          <a:xfrm>
            <a:off x="4816792" y="3489884"/>
            <a:ext cx="695325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伸臂最大时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317">
            <a:extLst>
              <a:ext uri="{FF2B5EF4-FFF2-40B4-BE49-F238E27FC236}">
                <a16:creationId xmlns:a16="http://schemas.microsoft.com/office/drawing/2014/main" id="{E9502B56-C2B1-4A9E-B9D7-3B2CE04CCFF4}"/>
              </a:ext>
            </a:extLst>
          </p:cNvPr>
          <p:cNvSpPr txBox="1"/>
          <p:nvPr/>
        </p:nvSpPr>
        <p:spPr>
          <a:xfrm>
            <a:off x="4823777" y="3741736"/>
            <a:ext cx="695325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减少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318">
            <a:extLst>
              <a:ext uri="{FF2B5EF4-FFF2-40B4-BE49-F238E27FC236}">
                <a16:creationId xmlns:a16="http://schemas.microsoft.com/office/drawing/2014/main" id="{7F1F80F8-ECFC-4066-9802-73B4264B3AB6}"/>
              </a:ext>
            </a:extLst>
          </p:cNvPr>
          <p:cNvSpPr txBox="1"/>
          <p:nvPr/>
        </p:nvSpPr>
        <p:spPr>
          <a:xfrm>
            <a:off x="6351270" y="3767846"/>
            <a:ext cx="695325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常数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588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2472" y="4909680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26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左右偏差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93304" y="1702131"/>
            <a:ext cx="2743200" cy="310388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45209" y="4908781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27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重心与中心线一致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5054378" y="1702131"/>
            <a:ext cx="2901950" cy="321183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教材９９页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教材５０页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负荷和车辆的稳定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04099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图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28</a:t>
            </a:r>
            <a:r>
              <a:rPr lang="ja-JP" altLang="en-US" sz="1200" dirty="0"/>
              <a:t>　多凹凸的路面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64561" y="2115047"/>
            <a:ext cx="4614876" cy="230564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教材１００页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教材５２页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作业方法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24488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381649" y="472295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29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直角的情况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804946" y="1351722"/>
            <a:ext cx="5403132" cy="334045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338761" y="4707569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30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斜着的情况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教材１０１页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教材５３页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作业方法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8695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5789" y="4913823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参考图　轮式装载机</a:t>
            </a:r>
            <a:endParaRPr kumimoji="1"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</a:t>
            </a:r>
            <a:r>
              <a:rPr lang="zh-CN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无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補助教材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６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挖掘装载机等的定义与特征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7" name="図 6"/>
          <p:cNvPicPr/>
          <p:nvPr/>
        </p:nvPicPr>
        <p:blipFill rotWithShape="1">
          <a:blip r:embed="rId2"/>
          <a:srcRect l="7526" t="28356" r="33208" b="10552"/>
          <a:stretch/>
        </p:blipFill>
        <p:spPr bwMode="auto">
          <a:xfrm>
            <a:off x="2489200" y="1588670"/>
            <a:ext cx="4165600" cy="3133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252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31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舀起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350" y="2140267"/>
            <a:ext cx="4559300" cy="25774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教材１０２页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教材５４页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作业方法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8418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在弯道的转弯方法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119630" y="1996757"/>
            <a:ext cx="4904740" cy="286448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教材１０３页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教材５５页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作业方法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16956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图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33</a:t>
            </a:r>
            <a:r>
              <a:rPr lang="ja-JP" altLang="en-US" sz="1200" dirty="0"/>
              <a:t>　倾倒时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78074" y="1567386"/>
            <a:ext cx="4387850" cy="323024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教材１０４页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教材５６页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作业方法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36084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98928" y="6510703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34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装载物料时的要领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29360" y="896008"/>
            <a:ext cx="4064000" cy="551688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教材１０５页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教材５７页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作业方法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6" name="テキスト ボックス 68">
            <a:extLst>
              <a:ext uri="{FF2B5EF4-FFF2-40B4-BE49-F238E27FC236}">
                <a16:creationId xmlns:a16="http://schemas.microsoft.com/office/drawing/2014/main" id="{380F2655-0BE2-4273-AFDA-04CB784DBF0E}"/>
              </a:ext>
            </a:extLst>
          </p:cNvPr>
          <p:cNvSpPr txBox="1"/>
          <p:nvPr/>
        </p:nvSpPr>
        <p:spPr>
          <a:xfrm>
            <a:off x="3992938" y="1201456"/>
            <a:ext cx="1333500" cy="4000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14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作</a:t>
            </a:r>
            <a:r>
              <a:rPr lang="zh-CN" sz="14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业对</a:t>
            </a:r>
            <a:r>
              <a:rPr lang="zh-CN" sz="14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象</a:t>
            </a:r>
            <a:r>
              <a:rPr lang="zh-CN" sz="14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物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9">
            <a:extLst>
              <a:ext uri="{FF2B5EF4-FFF2-40B4-BE49-F238E27FC236}">
                <a16:creationId xmlns:a16="http://schemas.microsoft.com/office/drawing/2014/main" id="{CD64FA2A-07D8-4BAC-A0CB-B859EA7811A6}"/>
              </a:ext>
            </a:extLst>
          </p:cNvPr>
          <p:cNvSpPr txBox="1"/>
          <p:nvPr/>
        </p:nvSpPr>
        <p:spPr>
          <a:xfrm>
            <a:off x="1720273" y="1175421"/>
            <a:ext cx="1333500" cy="4000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14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作</a:t>
            </a:r>
            <a:r>
              <a:rPr lang="zh-CN" sz="14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业对</a:t>
            </a:r>
            <a:r>
              <a:rPr lang="zh-CN" sz="14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象</a:t>
            </a:r>
            <a:r>
              <a:rPr lang="zh-CN" sz="14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物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320">
            <a:extLst>
              <a:ext uri="{FF2B5EF4-FFF2-40B4-BE49-F238E27FC236}">
                <a16:creationId xmlns:a16="http://schemas.microsoft.com/office/drawing/2014/main" id="{7F4A2B1A-3858-41E7-BE6B-89160FB4C1F8}"/>
              </a:ext>
            </a:extLst>
          </p:cNvPr>
          <p:cNvSpPr txBox="1"/>
          <p:nvPr/>
        </p:nvSpPr>
        <p:spPr>
          <a:xfrm>
            <a:off x="1777423" y="4299621"/>
            <a:ext cx="1333500" cy="4000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14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作</a:t>
            </a:r>
            <a:r>
              <a:rPr lang="zh-CN" sz="14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业对</a:t>
            </a:r>
            <a:r>
              <a:rPr lang="zh-CN" sz="14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象</a:t>
            </a:r>
            <a:r>
              <a:rPr lang="zh-CN" sz="14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物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321">
            <a:extLst>
              <a:ext uri="{FF2B5EF4-FFF2-40B4-BE49-F238E27FC236}">
                <a16:creationId xmlns:a16="http://schemas.microsoft.com/office/drawing/2014/main" id="{33871D3C-0479-4F51-8534-0A9B698C651F}"/>
              </a:ext>
            </a:extLst>
          </p:cNvPr>
          <p:cNvSpPr txBox="1"/>
          <p:nvPr/>
        </p:nvSpPr>
        <p:spPr>
          <a:xfrm>
            <a:off x="3958648" y="4280571"/>
            <a:ext cx="1333500" cy="4000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14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作</a:t>
            </a:r>
            <a:r>
              <a:rPr lang="zh-CN" sz="14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业对</a:t>
            </a:r>
            <a:r>
              <a:rPr lang="zh-CN" sz="14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象</a:t>
            </a:r>
            <a:r>
              <a:rPr lang="zh-CN" sz="14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物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6575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1761" y="6528527"/>
            <a:ext cx="5181599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35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装有伸臂机制的挖掘装载机和没有伸臂机制的装载机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959719" y="847725"/>
            <a:ext cx="3837305" cy="558863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教材１０６页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教材５８页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作业方法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6" name="テキスト ボックス 322">
            <a:extLst>
              <a:ext uri="{FF2B5EF4-FFF2-40B4-BE49-F238E27FC236}">
                <a16:creationId xmlns:a16="http://schemas.microsoft.com/office/drawing/2014/main" id="{75993E69-6AF6-47DC-9D22-6B7F4E106E6A}"/>
              </a:ext>
            </a:extLst>
          </p:cNvPr>
          <p:cNvSpPr txBox="1"/>
          <p:nvPr/>
        </p:nvSpPr>
        <p:spPr>
          <a:xfrm>
            <a:off x="1083544" y="857636"/>
            <a:ext cx="2521047" cy="2820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12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装有伸臂机制的挖掘装载机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323">
            <a:extLst>
              <a:ext uri="{FF2B5EF4-FFF2-40B4-BE49-F238E27FC236}">
                <a16:creationId xmlns:a16="http://schemas.microsoft.com/office/drawing/2014/main" id="{A4CE5FE9-48C0-4038-A1D7-1759BEB2CCDF}"/>
              </a:ext>
            </a:extLst>
          </p:cNvPr>
          <p:cNvSpPr txBox="1"/>
          <p:nvPr/>
        </p:nvSpPr>
        <p:spPr>
          <a:xfrm>
            <a:off x="959719" y="3648461"/>
            <a:ext cx="2521047" cy="2820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12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没有伸臂机制的装载机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762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第４</a:t>
            </a:r>
            <a:r>
              <a:rPr lang="zh-CN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篇　驾驶挖掘装载机时必要的力学相关知识</a:t>
            </a:r>
            <a:endParaRPr kumimoji="1" lang="ja-JP" altLang="en-US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92704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第１章　力</a:t>
            </a:r>
            <a:endParaRPr kumimoji="1" lang="ja-JP" altLang="en-US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25106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997393" y="466451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4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9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力矩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82378" y="4664515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4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8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杠杆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406786" y="2128121"/>
            <a:ext cx="3704038" cy="2125828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274252" y="2370926"/>
            <a:ext cx="4698365" cy="187706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教材１１５页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教材６０页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力矩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66689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255437" y="5001756"/>
            <a:ext cx="463312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4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10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作用于挖掘装载机的力矩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19959" y="1380490"/>
            <a:ext cx="4704080" cy="33655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教材１１６页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教材６１页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力矩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59857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6" y="522640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4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扁担的平衡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39021" y="1375242"/>
            <a:ext cx="4465955" cy="351853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教材１１８页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教材６３页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力的平衡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7650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45435" y="476125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4  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铲斗</a:t>
            </a:r>
            <a:endParaRPr kumimoji="1"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0539" y="2082993"/>
            <a:ext cx="4074657" cy="228069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608374" y="4899756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5  Ⅰ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形铲斗</a:t>
            </a:r>
            <a:endParaRPr kumimoji="1"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337050" y="1713257"/>
            <a:ext cx="4806950" cy="3048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教材１６页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補助教材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７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主要规格及尺寸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73BFE73-4306-45CC-BD2E-52E71B5BD367}"/>
              </a:ext>
            </a:extLst>
          </p:cNvPr>
          <p:cNvSpPr/>
          <p:nvPr/>
        </p:nvSpPr>
        <p:spPr>
          <a:xfrm>
            <a:off x="1176022" y="2120335"/>
            <a:ext cx="1051560" cy="3359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0"/>
              </a:lnSpc>
            </a:pPr>
            <a:r>
              <a:rPr lang="ja-JP" sz="11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溢流防</a:t>
            </a:r>
            <a:r>
              <a:rPr lang="ja-JP" sz="11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护</a:t>
            </a:r>
            <a:r>
              <a:rPr lang="ja-JP" sz="11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游明朝" panose="02020400000000000000" pitchFamily="18" charset="-128"/>
              </a:rPr>
              <a:t>装置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AFE48E1-C9EA-4DB0-99ED-ABFB51DA5482}"/>
              </a:ext>
            </a:extLst>
          </p:cNvPr>
          <p:cNvSpPr/>
          <p:nvPr/>
        </p:nvSpPr>
        <p:spPr>
          <a:xfrm>
            <a:off x="3074720" y="3663385"/>
            <a:ext cx="1130837" cy="3359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0"/>
              </a:lnSpc>
            </a:pPr>
            <a:r>
              <a:rPr lang="ja-JP" altLang="en-US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侧面切削刀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555B5B7-C784-4F8B-BBA7-828635D1167C}"/>
              </a:ext>
            </a:extLst>
          </p:cNvPr>
          <p:cNvSpPr/>
          <p:nvPr/>
        </p:nvSpPr>
        <p:spPr>
          <a:xfrm>
            <a:off x="1176021" y="4195734"/>
            <a:ext cx="1462403" cy="3359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0"/>
              </a:lnSpc>
            </a:pPr>
            <a:r>
              <a:rPr lang="ja-JP" altLang="en-US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底部切削刀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9E00E04-4DEA-4222-8D4C-1FDDD223DB10}"/>
              </a:ext>
            </a:extLst>
          </p:cNvPr>
          <p:cNvSpPr/>
          <p:nvPr/>
        </p:nvSpPr>
        <p:spPr>
          <a:xfrm>
            <a:off x="7591" y="2777560"/>
            <a:ext cx="1051560" cy="3359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0"/>
              </a:lnSpc>
            </a:pPr>
            <a:r>
              <a:rPr lang="ja-JP" altLang="en-US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铲斗本体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329">
            <a:extLst>
              <a:ext uri="{FF2B5EF4-FFF2-40B4-BE49-F238E27FC236}">
                <a16:creationId xmlns:a16="http://schemas.microsoft.com/office/drawing/2014/main" id="{FEFD0BE7-B18A-4640-9D82-DAB5EF3A7161}"/>
              </a:ext>
            </a:extLst>
          </p:cNvPr>
          <p:cNvSpPr txBox="1"/>
          <p:nvPr/>
        </p:nvSpPr>
        <p:spPr>
          <a:xfrm>
            <a:off x="6199188" y="3314699"/>
            <a:ext cx="732631" cy="228601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刀尖的</a:t>
            </a:r>
            <a:r>
              <a:rPr lang="zh-CN" sz="8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边缘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330">
            <a:extLst>
              <a:ext uri="{FF2B5EF4-FFF2-40B4-BE49-F238E27FC236}">
                <a16:creationId xmlns:a16="http://schemas.microsoft.com/office/drawing/2014/main" id="{DD3C35EB-215C-4A07-8E8F-BD515FBAE500}"/>
              </a:ext>
            </a:extLst>
          </p:cNvPr>
          <p:cNvSpPr txBox="1"/>
          <p:nvPr/>
        </p:nvSpPr>
        <p:spPr>
          <a:xfrm>
            <a:off x="7888288" y="3371920"/>
            <a:ext cx="1255712" cy="22860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溢流防</a:t>
            </a:r>
            <a:r>
              <a:rPr lang="ja-JP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护</a:t>
            </a:r>
            <a:r>
              <a:rPr lang="ja-JP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游明朝" panose="02020400000000000000" pitchFamily="18" charset="-128"/>
              </a:rPr>
              <a:t>装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游明朝" panose="02020400000000000000" pitchFamily="18" charset="-128"/>
              </a:rPr>
              <a:t>的上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边缘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2226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第２章　</a:t>
            </a:r>
            <a:r>
              <a:rPr lang="zh-CN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质量</a:t>
            </a:r>
            <a:r>
              <a:rPr lang="en-US" altLang="zh-CN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·</a:t>
            </a:r>
            <a:r>
              <a:rPr lang="zh-CN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重量以及重心</a:t>
            </a:r>
            <a:endParaRPr kumimoji="1" lang="ja-JP" altLang="en-US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06250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135544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表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4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种种的物体的单位体积质量表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087880" y="1957387"/>
            <a:ext cx="4968240" cy="294322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教材１２１页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教材６４页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质量</a:t>
            </a:r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・</a:t>
            </a:r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重量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79713B0-C67C-4BB3-A13D-809526CF7E3F}"/>
              </a:ext>
            </a:extLst>
          </p:cNvPr>
          <p:cNvSpPr txBox="1"/>
          <p:nvPr/>
        </p:nvSpPr>
        <p:spPr>
          <a:xfrm>
            <a:off x="2304247" y="2055529"/>
            <a:ext cx="705321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物体的种类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0D941BA-3F12-4035-B1EF-A47212F33750}"/>
              </a:ext>
            </a:extLst>
          </p:cNvPr>
          <p:cNvSpPr txBox="1"/>
          <p:nvPr/>
        </p:nvSpPr>
        <p:spPr>
          <a:xfrm>
            <a:off x="5550060" y="2038651"/>
            <a:ext cx="705321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物体的种类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469F9CD-9786-4F8D-8619-1FA1E2DA74A3}"/>
              </a:ext>
            </a:extLst>
          </p:cNvPr>
          <p:cNvSpPr txBox="1"/>
          <p:nvPr/>
        </p:nvSpPr>
        <p:spPr>
          <a:xfrm>
            <a:off x="3919865" y="2038652"/>
            <a:ext cx="705321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物体的种类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5F075F-DDB5-4E70-A77E-0A527258388A}"/>
              </a:ext>
            </a:extLst>
          </p:cNvPr>
          <p:cNvSpPr txBox="1"/>
          <p:nvPr/>
        </p:nvSpPr>
        <p:spPr>
          <a:xfrm>
            <a:off x="3119126" y="2055529"/>
            <a:ext cx="591483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每</a:t>
            </a:r>
            <a:r>
              <a:rPr kumimoji="1" lang="en-US" altLang="ja-JP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1㎥</a:t>
            </a:r>
            <a:r>
              <a:rPr kumimoji="1" lang="ja-JP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的 </a:t>
            </a:r>
          </a:p>
          <a:p>
            <a:r>
              <a:rPr kumimoji="1" lang="ja-JP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质量</a:t>
            </a:r>
            <a:r>
              <a:rPr kumimoji="1" lang="en-US" altLang="ja-JP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(t)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69AB4C4-C480-4389-96B2-D2BF7EBADC23}"/>
              </a:ext>
            </a:extLst>
          </p:cNvPr>
          <p:cNvSpPr txBox="1"/>
          <p:nvPr/>
        </p:nvSpPr>
        <p:spPr>
          <a:xfrm>
            <a:off x="4749321" y="2002299"/>
            <a:ext cx="591483" cy="411257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kumimoji="1" lang="ja-JP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每</a:t>
            </a:r>
            <a:r>
              <a:rPr kumimoji="1" lang="en-US" altLang="ja-JP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1㎥</a:t>
            </a:r>
            <a:r>
              <a:rPr kumimoji="1" lang="ja-JP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的 </a:t>
            </a:r>
          </a:p>
          <a:p>
            <a:r>
              <a:rPr kumimoji="1" lang="ja-JP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质量</a:t>
            </a:r>
            <a:r>
              <a:rPr kumimoji="1" lang="en-US" altLang="ja-JP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(t)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E6EFE35-6210-4077-9AAD-C7530D67A025}"/>
              </a:ext>
            </a:extLst>
          </p:cNvPr>
          <p:cNvSpPr txBox="1"/>
          <p:nvPr/>
        </p:nvSpPr>
        <p:spPr>
          <a:xfrm>
            <a:off x="6385480" y="2013720"/>
            <a:ext cx="591483" cy="411257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kumimoji="1" lang="ja-JP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每</a:t>
            </a:r>
            <a:r>
              <a:rPr kumimoji="1" lang="en-US" altLang="ja-JP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1㎥</a:t>
            </a:r>
            <a:r>
              <a:rPr kumimoji="1" lang="ja-JP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的 </a:t>
            </a:r>
          </a:p>
          <a:p>
            <a:r>
              <a:rPr kumimoji="1" lang="ja-JP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质量</a:t>
            </a:r>
            <a:r>
              <a:rPr kumimoji="1" lang="en-US" altLang="ja-JP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(t)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0CF1EF7-7B92-4941-9E00-D25503B1C468}"/>
              </a:ext>
            </a:extLst>
          </p:cNvPr>
          <p:cNvSpPr txBox="1"/>
          <p:nvPr/>
        </p:nvSpPr>
        <p:spPr>
          <a:xfrm>
            <a:off x="2304245" y="2544561"/>
            <a:ext cx="53171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铅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C794C6-651A-4E96-9B4D-6E726009E2FB}"/>
              </a:ext>
            </a:extLst>
          </p:cNvPr>
          <p:cNvSpPr txBox="1"/>
          <p:nvPr/>
        </p:nvSpPr>
        <p:spPr>
          <a:xfrm>
            <a:off x="2304245" y="2782618"/>
            <a:ext cx="53171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铜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0DB977D-0201-478B-AD85-7C14DBE989E2}"/>
              </a:ext>
            </a:extLst>
          </p:cNvPr>
          <p:cNvSpPr txBox="1"/>
          <p:nvPr/>
        </p:nvSpPr>
        <p:spPr>
          <a:xfrm>
            <a:off x="2304245" y="3020675"/>
            <a:ext cx="53171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钢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FBADC4C-F88D-4767-B674-3E824269D0B4}"/>
              </a:ext>
            </a:extLst>
          </p:cNvPr>
          <p:cNvSpPr txBox="1"/>
          <p:nvPr/>
        </p:nvSpPr>
        <p:spPr>
          <a:xfrm>
            <a:off x="2166268" y="3221094"/>
            <a:ext cx="84329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锡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ABC9933-F21B-4A90-ADD0-8B9979FD9A7B}"/>
              </a:ext>
            </a:extLst>
          </p:cNvPr>
          <p:cNvSpPr txBox="1"/>
          <p:nvPr/>
        </p:nvSpPr>
        <p:spPr>
          <a:xfrm>
            <a:off x="2166268" y="3467630"/>
            <a:ext cx="84330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铸       铁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1562C1D-67CC-40E5-B04B-8C34778438F0}"/>
              </a:ext>
            </a:extLst>
          </p:cNvPr>
          <p:cNvSpPr txBox="1"/>
          <p:nvPr/>
        </p:nvSpPr>
        <p:spPr>
          <a:xfrm>
            <a:off x="2166268" y="3697209"/>
            <a:ext cx="84330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锌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916E50A-16B3-4B6B-98BB-27EECC7523A2}"/>
              </a:ext>
            </a:extLst>
          </p:cNvPr>
          <p:cNvSpPr txBox="1"/>
          <p:nvPr/>
        </p:nvSpPr>
        <p:spPr>
          <a:xfrm>
            <a:off x="2166269" y="3919704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生       铁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1C24661-A9A3-4519-942E-3C7B79A93316}"/>
              </a:ext>
            </a:extLst>
          </p:cNvPr>
          <p:cNvSpPr txBox="1"/>
          <p:nvPr/>
        </p:nvSpPr>
        <p:spPr>
          <a:xfrm>
            <a:off x="2139765" y="4149511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铝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AFEDB7F-C4C6-4AC0-A2A1-0A2929B26F1E}"/>
              </a:ext>
            </a:extLst>
          </p:cNvPr>
          <p:cNvSpPr txBox="1"/>
          <p:nvPr/>
        </p:nvSpPr>
        <p:spPr>
          <a:xfrm>
            <a:off x="3830335" y="2544561"/>
            <a:ext cx="821178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混凝土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5E6A9A5-6E8A-4539-8D5D-2FDD079D148B}"/>
              </a:ext>
            </a:extLst>
          </p:cNvPr>
          <p:cNvSpPr txBox="1"/>
          <p:nvPr/>
        </p:nvSpPr>
        <p:spPr>
          <a:xfrm>
            <a:off x="3803830" y="2791167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砖      块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C96B3F5-ACD3-4595-9C8F-A4055AE388F4}"/>
              </a:ext>
            </a:extLst>
          </p:cNvPr>
          <p:cNvSpPr txBox="1"/>
          <p:nvPr/>
        </p:nvSpPr>
        <p:spPr>
          <a:xfrm>
            <a:off x="3803830" y="3047995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土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D0A01B6-10F5-4D79-9BB6-F30965A65A11}"/>
              </a:ext>
            </a:extLst>
          </p:cNvPr>
          <p:cNvSpPr txBox="1"/>
          <p:nvPr/>
        </p:nvSpPr>
        <p:spPr>
          <a:xfrm>
            <a:off x="3798734" y="3232952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沙      砾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BC8D180-2F12-45DF-982E-218A1207428C}"/>
              </a:ext>
            </a:extLst>
          </p:cNvPr>
          <p:cNvSpPr txBox="1"/>
          <p:nvPr/>
        </p:nvSpPr>
        <p:spPr>
          <a:xfrm>
            <a:off x="3798734" y="3488737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沙      子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1A3E444-3B7E-4DD1-AA94-0D35191C5DFF}"/>
              </a:ext>
            </a:extLst>
          </p:cNvPr>
          <p:cNvSpPr txBox="1"/>
          <p:nvPr/>
        </p:nvSpPr>
        <p:spPr>
          <a:xfrm>
            <a:off x="3798911" y="3674737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石炭块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15291FB-A778-4027-BEFD-EBF7CD11229E}"/>
              </a:ext>
            </a:extLst>
          </p:cNvPr>
          <p:cNvSpPr txBox="1"/>
          <p:nvPr/>
        </p:nvSpPr>
        <p:spPr>
          <a:xfrm>
            <a:off x="3767133" y="3919704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石炭粉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94F80D9-D415-480F-A5D1-0407BA9CD1C4}"/>
              </a:ext>
            </a:extLst>
          </p:cNvPr>
          <p:cNvSpPr txBox="1"/>
          <p:nvPr/>
        </p:nvSpPr>
        <p:spPr>
          <a:xfrm>
            <a:off x="3798734" y="4151200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焦       炭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32A01294-AC8B-4A42-B7AC-05EECEE5F415}"/>
              </a:ext>
            </a:extLst>
          </p:cNvPr>
          <p:cNvSpPr txBox="1"/>
          <p:nvPr/>
        </p:nvSpPr>
        <p:spPr>
          <a:xfrm>
            <a:off x="5432244" y="2544222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血       槠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7EF29C1-AE6B-47C5-903B-E5AEF6D363FE}"/>
              </a:ext>
            </a:extLst>
          </p:cNvPr>
          <p:cNvSpPr txBox="1"/>
          <p:nvPr/>
        </p:nvSpPr>
        <p:spPr>
          <a:xfrm>
            <a:off x="5423658" y="2791166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榉        树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0887D61-DC90-4998-96CC-23ED5BE2AC1B}"/>
              </a:ext>
            </a:extLst>
          </p:cNvPr>
          <p:cNvSpPr txBox="1"/>
          <p:nvPr/>
        </p:nvSpPr>
        <p:spPr>
          <a:xfrm>
            <a:off x="5432244" y="3021573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山毛榉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839AFB4-8381-4F9E-B104-7052F1173684}"/>
              </a:ext>
            </a:extLst>
          </p:cNvPr>
          <p:cNvSpPr txBox="1"/>
          <p:nvPr/>
        </p:nvSpPr>
        <p:spPr>
          <a:xfrm>
            <a:off x="5399913" y="3230596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楠        木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6344D22-BB2C-47DB-BD7E-DDC7B59D7F72}"/>
              </a:ext>
            </a:extLst>
          </p:cNvPr>
          <p:cNvSpPr txBox="1"/>
          <p:nvPr/>
        </p:nvSpPr>
        <p:spPr>
          <a:xfrm>
            <a:off x="5399913" y="3462639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赤        松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F7AE1D7-4BA5-428B-9832-19C3FD03F65B}"/>
              </a:ext>
            </a:extLst>
          </p:cNvPr>
          <p:cNvSpPr txBox="1"/>
          <p:nvPr/>
        </p:nvSpPr>
        <p:spPr>
          <a:xfrm>
            <a:off x="5399913" y="3709583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落叶松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1DF6DF0-E8E0-4867-B451-2DB838ED41A3}"/>
              </a:ext>
            </a:extLst>
          </p:cNvPr>
          <p:cNvSpPr txBox="1"/>
          <p:nvPr/>
        </p:nvSpPr>
        <p:spPr>
          <a:xfrm>
            <a:off x="5423658" y="3919703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雪        松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895D6CD-D691-4FE5-B0AE-38B527BC8ADC}"/>
              </a:ext>
            </a:extLst>
          </p:cNvPr>
          <p:cNvSpPr txBox="1"/>
          <p:nvPr/>
        </p:nvSpPr>
        <p:spPr>
          <a:xfrm>
            <a:off x="5399913" y="4151200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扁        松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6D34E19-A101-49E2-B3DC-DF67CF8150D2}"/>
              </a:ext>
            </a:extLst>
          </p:cNvPr>
          <p:cNvSpPr txBox="1"/>
          <p:nvPr/>
        </p:nvSpPr>
        <p:spPr>
          <a:xfrm>
            <a:off x="5399913" y="4365220"/>
            <a:ext cx="88438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泡桐树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E2EE15E-1ABC-4277-A5C7-D3E3708FEE72}"/>
              </a:ext>
            </a:extLst>
          </p:cNvPr>
          <p:cNvSpPr txBox="1"/>
          <p:nvPr/>
        </p:nvSpPr>
        <p:spPr>
          <a:xfrm>
            <a:off x="2530486" y="4704574"/>
            <a:ext cx="402933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木材的质量为风干质量，石炭和焦炭为外观单位质量。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93738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914152" y="1139052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表</a:t>
            </a:r>
            <a:r>
              <a:rPr lang="en-US" altLang="ja-JP" sz="1200" dirty="0"/>
              <a:t>4</a:t>
            </a:r>
            <a:r>
              <a:rPr lang="ja-JP" altLang="en-US" sz="1200" dirty="0"/>
              <a:t>－</a:t>
            </a:r>
            <a:r>
              <a:rPr lang="en-US" altLang="ja-JP" sz="1200" dirty="0"/>
              <a:t>2</a:t>
            </a:r>
            <a:r>
              <a:rPr lang="ja-JP" altLang="en-US" sz="1200" dirty="0"/>
              <a:t>　</a:t>
            </a:r>
            <a:r>
              <a:rPr lang="zh-CN" altLang="en-US" sz="1200" dirty="0"/>
              <a:t>体积的缩写公式</a:t>
            </a:r>
            <a:endParaRPr lang="ja-JP" altLang="en-US" sz="12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33459" y="1587385"/>
            <a:ext cx="4286250" cy="412115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教材１２２页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</a:rPr>
              <a:t>教材６５页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质量</a:t>
            </a:r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・</a:t>
            </a:r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重量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4B2EF65-DDB5-44EE-824E-AF420B47688A}"/>
              </a:ext>
            </a:extLst>
          </p:cNvPr>
          <p:cNvSpPr txBox="1"/>
          <p:nvPr/>
        </p:nvSpPr>
        <p:spPr>
          <a:xfrm>
            <a:off x="2701812" y="1622739"/>
            <a:ext cx="1101562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物体的形状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E6AE6FC-8504-4A36-AA31-946C5396894A}"/>
              </a:ext>
            </a:extLst>
          </p:cNvPr>
          <p:cNvSpPr txBox="1"/>
          <p:nvPr/>
        </p:nvSpPr>
        <p:spPr>
          <a:xfrm>
            <a:off x="4742579" y="1707377"/>
            <a:ext cx="1101562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100" dirty="0"/>
              <a:t>体积的缩写公式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6788BF6-06DF-4878-9CC0-FEA665A022CE}"/>
              </a:ext>
            </a:extLst>
          </p:cNvPr>
          <p:cNvSpPr txBox="1"/>
          <p:nvPr/>
        </p:nvSpPr>
        <p:spPr>
          <a:xfrm>
            <a:off x="2436457" y="1843925"/>
            <a:ext cx="73346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名称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320C272-2E6F-4105-8B87-D54D52498A37}"/>
              </a:ext>
            </a:extLst>
          </p:cNvPr>
          <p:cNvSpPr txBox="1"/>
          <p:nvPr/>
        </p:nvSpPr>
        <p:spPr>
          <a:xfrm>
            <a:off x="3272918" y="1843810"/>
            <a:ext cx="73346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图形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73BB31E-C522-4D54-A592-904DDA4826E3}"/>
              </a:ext>
            </a:extLst>
          </p:cNvPr>
          <p:cNvSpPr txBox="1"/>
          <p:nvPr/>
        </p:nvSpPr>
        <p:spPr>
          <a:xfrm>
            <a:off x="2436456" y="2208803"/>
            <a:ext cx="73346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长方体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A686350-38D5-49F0-9079-23AA56DE47B7}"/>
              </a:ext>
            </a:extLst>
          </p:cNvPr>
          <p:cNvSpPr txBox="1"/>
          <p:nvPr/>
        </p:nvSpPr>
        <p:spPr>
          <a:xfrm>
            <a:off x="2436455" y="2827363"/>
            <a:ext cx="73346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圆柱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4E640CA-E73E-4396-88CB-91EF4FC77BD0}"/>
              </a:ext>
            </a:extLst>
          </p:cNvPr>
          <p:cNvSpPr txBox="1"/>
          <p:nvPr/>
        </p:nvSpPr>
        <p:spPr>
          <a:xfrm>
            <a:off x="2436454" y="3430980"/>
            <a:ext cx="73346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圆盘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D73C4A7-4F5E-48A6-BCD0-BE9D4A264894}"/>
              </a:ext>
            </a:extLst>
          </p:cNvPr>
          <p:cNvSpPr txBox="1"/>
          <p:nvPr/>
        </p:nvSpPr>
        <p:spPr>
          <a:xfrm>
            <a:off x="2436454" y="4031101"/>
            <a:ext cx="73346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球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64164FE-7801-45D0-BDBB-33E3D2618AAB}"/>
              </a:ext>
            </a:extLst>
          </p:cNvPr>
          <p:cNvSpPr txBox="1"/>
          <p:nvPr/>
        </p:nvSpPr>
        <p:spPr>
          <a:xfrm>
            <a:off x="2436453" y="4631222"/>
            <a:ext cx="73346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球截形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6DB7420-6372-48D1-B623-D7E5E714F153}"/>
              </a:ext>
            </a:extLst>
          </p:cNvPr>
          <p:cNvSpPr txBox="1"/>
          <p:nvPr/>
        </p:nvSpPr>
        <p:spPr>
          <a:xfrm>
            <a:off x="2436453" y="5249782"/>
            <a:ext cx="73346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锥体</a:t>
            </a:r>
            <a:endParaRPr kumimoji="1" lang="ja-JP" altLang="en-US" sz="1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6C4C979-525B-480A-91A6-C9408FD38C24}"/>
              </a:ext>
            </a:extLst>
          </p:cNvPr>
          <p:cNvSpPr txBox="1"/>
          <p:nvPr/>
        </p:nvSpPr>
        <p:spPr>
          <a:xfrm>
            <a:off x="4126691" y="2216418"/>
            <a:ext cx="117649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长</a:t>
            </a:r>
            <a:endParaRPr kumimoji="1" lang="ja-JP" altLang="en-US" sz="10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56FF7B9-9900-4D81-AD9E-2112D0D894BC}"/>
              </a:ext>
            </a:extLst>
          </p:cNvPr>
          <p:cNvSpPr txBox="1"/>
          <p:nvPr/>
        </p:nvSpPr>
        <p:spPr>
          <a:xfrm>
            <a:off x="4358934" y="2216418"/>
            <a:ext cx="117649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宽</a:t>
            </a:r>
            <a:endParaRPr kumimoji="1" lang="ja-JP" altLang="en-US" sz="10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222421B-B395-4123-9C09-9BC4665F96FA}"/>
              </a:ext>
            </a:extLst>
          </p:cNvPr>
          <p:cNvSpPr txBox="1"/>
          <p:nvPr/>
        </p:nvSpPr>
        <p:spPr>
          <a:xfrm>
            <a:off x="4551914" y="2224192"/>
            <a:ext cx="25908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1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高</a:t>
            </a:r>
            <a:endParaRPr kumimoji="1" lang="ja-JP" altLang="en-US" sz="10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8DD6AF5-57D6-4E9B-AB8A-44ADFBE7B59E}"/>
              </a:ext>
            </a:extLst>
          </p:cNvPr>
          <p:cNvSpPr txBox="1"/>
          <p:nvPr/>
        </p:nvSpPr>
        <p:spPr>
          <a:xfrm>
            <a:off x="3433271" y="2423954"/>
            <a:ext cx="117649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7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长</a:t>
            </a:r>
            <a:endParaRPr kumimoji="1" lang="ja-JP" altLang="en-US" sz="7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FFB3586-87C1-4EA0-9D16-75A405FFE1F7}"/>
              </a:ext>
            </a:extLst>
          </p:cNvPr>
          <p:cNvSpPr txBox="1"/>
          <p:nvPr/>
        </p:nvSpPr>
        <p:spPr>
          <a:xfrm>
            <a:off x="4681454" y="2820383"/>
            <a:ext cx="202966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1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高</a:t>
            </a:r>
            <a:endParaRPr kumimoji="1" lang="ja-JP" altLang="en-US" sz="10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9FEB938-1F2F-43F3-996B-16FD4AF66B2C}"/>
              </a:ext>
            </a:extLst>
          </p:cNvPr>
          <p:cNvSpPr txBox="1"/>
          <p:nvPr/>
        </p:nvSpPr>
        <p:spPr>
          <a:xfrm>
            <a:off x="3867611" y="2158182"/>
            <a:ext cx="183749" cy="1113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7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高</a:t>
            </a:r>
            <a:endParaRPr kumimoji="1" lang="ja-JP" altLang="en-US" sz="7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8A3E5D4-C40C-4372-99AF-35F6622AC8A4}"/>
              </a:ext>
            </a:extLst>
          </p:cNvPr>
          <p:cNvSpPr txBox="1"/>
          <p:nvPr/>
        </p:nvSpPr>
        <p:spPr>
          <a:xfrm>
            <a:off x="3775736" y="2882916"/>
            <a:ext cx="183749" cy="1440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0" rtlCol="0">
            <a:spAutoFit/>
          </a:bodyPr>
          <a:lstStyle/>
          <a:p>
            <a:r>
              <a:rPr kumimoji="1" lang="zh-CN" altLang="en-US" sz="7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高</a:t>
            </a:r>
            <a:endParaRPr kumimoji="1" lang="ja-JP" altLang="en-US" sz="7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BDCC952-BF90-4E6B-83D1-C500AB347491}"/>
              </a:ext>
            </a:extLst>
          </p:cNvPr>
          <p:cNvSpPr txBox="1"/>
          <p:nvPr/>
        </p:nvSpPr>
        <p:spPr>
          <a:xfrm>
            <a:off x="3808514" y="4519892"/>
            <a:ext cx="183749" cy="11133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7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高</a:t>
            </a:r>
            <a:endParaRPr kumimoji="1" lang="ja-JP" altLang="en-US" sz="7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124A2E5-98F4-421C-83CC-0945F2B7A2E0}"/>
              </a:ext>
            </a:extLst>
          </p:cNvPr>
          <p:cNvSpPr txBox="1"/>
          <p:nvPr/>
        </p:nvSpPr>
        <p:spPr>
          <a:xfrm>
            <a:off x="3716639" y="5194117"/>
            <a:ext cx="183749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 rtlCol="0">
            <a:spAutoFit/>
          </a:bodyPr>
          <a:lstStyle/>
          <a:p>
            <a:r>
              <a:rPr kumimoji="1" lang="zh-CN" altLang="en-US" sz="7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高</a:t>
            </a:r>
            <a:endParaRPr kumimoji="1" lang="ja-JP" altLang="en-US" sz="7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9103F17-B9F9-48BC-A91B-53589BE266A6}"/>
              </a:ext>
            </a:extLst>
          </p:cNvPr>
          <p:cNvSpPr txBox="1"/>
          <p:nvPr/>
        </p:nvSpPr>
        <p:spPr>
          <a:xfrm>
            <a:off x="3808785" y="2306885"/>
            <a:ext cx="117649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7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宽</a:t>
            </a:r>
            <a:endParaRPr kumimoji="1" lang="ja-JP" altLang="en-US" sz="7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6AA6742-6CDC-4764-841D-87E84FA18AE2}"/>
              </a:ext>
            </a:extLst>
          </p:cNvPr>
          <p:cNvSpPr txBox="1"/>
          <p:nvPr/>
        </p:nvSpPr>
        <p:spPr>
          <a:xfrm>
            <a:off x="4244340" y="4631222"/>
            <a:ext cx="202966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1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高</a:t>
            </a:r>
            <a:endParaRPr kumimoji="1" lang="ja-JP" altLang="en-US" sz="10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C976CF8-D1E6-45DB-A714-BD51AFF51E45}"/>
              </a:ext>
            </a:extLst>
          </p:cNvPr>
          <p:cNvSpPr txBox="1"/>
          <p:nvPr/>
        </p:nvSpPr>
        <p:spPr>
          <a:xfrm>
            <a:off x="5318764" y="4638916"/>
            <a:ext cx="202966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1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高</a:t>
            </a:r>
            <a:endParaRPr kumimoji="1" lang="ja-JP" altLang="en-US" sz="10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36C0142-9529-441A-A982-DF56C5392D7A}"/>
              </a:ext>
            </a:extLst>
          </p:cNvPr>
          <p:cNvSpPr txBox="1"/>
          <p:nvPr/>
        </p:nvSpPr>
        <p:spPr>
          <a:xfrm>
            <a:off x="4681454" y="5284329"/>
            <a:ext cx="202966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1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高</a:t>
            </a:r>
            <a:endParaRPr kumimoji="1" lang="ja-JP" altLang="en-US" sz="10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1D06C0B-7FC3-4EC9-8844-1A5F5992615C}"/>
              </a:ext>
            </a:extLst>
          </p:cNvPr>
          <p:cNvSpPr txBox="1"/>
          <p:nvPr/>
        </p:nvSpPr>
        <p:spPr>
          <a:xfrm>
            <a:off x="4107377" y="5292023"/>
            <a:ext cx="422199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9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（直径）</a:t>
            </a:r>
            <a:endParaRPr kumimoji="1" lang="ja-JP" altLang="en-US" sz="9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C55B1A-E7F9-4B69-8E07-F082230630BE}"/>
              </a:ext>
            </a:extLst>
          </p:cNvPr>
          <p:cNvSpPr txBox="1"/>
          <p:nvPr/>
        </p:nvSpPr>
        <p:spPr>
          <a:xfrm>
            <a:off x="4107376" y="4059416"/>
            <a:ext cx="422199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9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（直径）</a:t>
            </a:r>
            <a:endParaRPr kumimoji="1" lang="ja-JP" altLang="en-US" sz="9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8A257C4-D3C7-4E3A-9CF6-3C02BE2F86E1}"/>
              </a:ext>
            </a:extLst>
          </p:cNvPr>
          <p:cNvSpPr txBox="1"/>
          <p:nvPr/>
        </p:nvSpPr>
        <p:spPr>
          <a:xfrm>
            <a:off x="4084516" y="3464414"/>
            <a:ext cx="422199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9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（直径）</a:t>
            </a:r>
            <a:endParaRPr kumimoji="1" lang="ja-JP" altLang="en-US" sz="9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DA29183-E4D4-4CDB-94C9-574E651CE721}"/>
              </a:ext>
            </a:extLst>
          </p:cNvPr>
          <p:cNvSpPr txBox="1"/>
          <p:nvPr/>
        </p:nvSpPr>
        <p:spPr>
          <a:xfrm>
            <a:off x="4077830" y="2826809"/>
            <a:ext cx="422199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9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（直径）</a:t>
            </a:r>
            <a:endParaRPr kumimoji="1" lang="ja-JP" altLang="en-US" sz="9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7BA3C51-593A-4720-9C70-3EA9D4B94A59}"/>
              </a:ext>
            </a:extLst>
          </p:cNvPr>
          <p:cNvSpPr txBox="1"/>
          <p:nvPr/>
        </p:nvSpPr>
        <p:spPr>
          <a:xfrm>
            <a:off x="4681454" y="4638916"/>
            <a:ext cx="347744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9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（直径</a:t>
            </a:r>
            <a:endParaRPr kumimoji="1" lang="ja-JP" altLang="en-US" sz="9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F489A95-617D-47D9-B709-0F7826E3A9BF}"/>
              </a:ext>
            </a:extLst>
          </p:cNvPr>
          <p:cNvSpPr txBox="1"/>
          <p:nvPr/>
        </p:nvSpPr>
        <p:spPr>
          <a:xfrm>
            <a:off x="3393672" y="5499975"/>
            <a:ext cx="202966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7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直径</a:t>
            </a:r>
            <a:endParaRPr kumimoji="1" lang="ja-JP" altLang="en-US" sz="7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096A91A-698A-45D1-B1D3-37AC4DF9A6E1}"/>
              </a:ext>
            </a:extLst>
          </p:cNvPr>
          <p:cNvSpPr txBox="1"/>
          <p:nvPr/>
        </p:nvSpPr>
        <p:spPr>
          <a:xfrm>
            <a:off x="3474934" y="4871377"/>
            <a:ext cx="202966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7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直径</a:t>
            </a:r>
            <a:endParaRPr kumimoji="1" lang="ja-JP" altLang="en-US" sz="7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B29CA58-6191-4EC4-B137-22E9AB20E1E7}"/>
              </a:ext>
            </a:extLst>
          </p:cNvPr>
          <p:cNvSpPr txBox="1"/>
          <p:nvPr/>
        </p:nvSpPr>
        <p:spPr>
          <a:xfrm rot="10800000" flipV="1">
            <a:off x="3503122" y="3311422"/>
            <a:ext cx="213517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7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直径</a:t>
            </a:r>
            <a:endParaRPr kumimoji="1" lang="ja-JP" altLang="en-US" sz="7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E8BC94C-9829-4CBE-9D0D-A968480831DC}"/>
              </a:ext>
            </a:extLst>
          </p:cNvPr>
          <p:cNvSpPr txBox="1"/>
          <p:nvPr/>
        </p:nvSpPr>
        <p:spPr>
          <a:xfrm rot="10800000" flipV="1">
            <a:off x="3488875" y="2631481"/>
            <a:ext cx="213517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7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直径</a:t>
            </a:r>
            <a:endParaRPr kumimoji="1" lang="ja-JP" altLang="en-US" sz="7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918F12E-E58E-488D-9618-679A867E7E8C}"/>
              </a:ext>
            </a:extLst>
          </p:cNvPr>
          <p:cNvSpPr txBox="1"/>
          <p:nvPr/>
        </p:nvSpPr>
        <p:spPr>
          <a:xfrm rot="10800000" flipV="1">
            <a:off x="3816904" y="4038025"/>
            <a:ext cx="23445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7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直</a:t>
            </a:r>
            <a:endParaRPr kumimoji="1" lang="en-US" altLang="zh-CN" sz="7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kumimoji="1" lang="zh-CN" altLang="en-US" sz="7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径</a:t>
            </a:r>
            <a:endParaRPr kumimoji="1" lang="ja-JP" altLang="en-US" sz="7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6784DC9-65DD-45BE-8D93-052B657E0D66}"/>
              </a:ext>
            </a:extLst>
          </p:cNvPr>
          <p:cNvSpPr txBox="1"/>
          <p:nvPr/>
        </p:nvSpPr>
        <p:spPr>
          <a:xfrm rot="10800000" flipV="1">
            <a:off x="3926434" y="3475130"/>
            <a:ext cx="12492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7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厚</a:t>
            </a:r>
            <a:endParaRPr kumimoji="1" lang="en-US" altLang="zh-CN" sz="7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endParaRPr kumimoji="1" lang="en-US" altLang="zh-CN" sz="7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1F6F043-28B6-43DE-9421-181D534593EB}"/>
              </a:ext>
            </a:extLst>
          </p:cNvPr>
          <p:cNvSpPr txBox="1"/>
          <p:nvPr/>
        </p:nvSpPr>
        <p:spPr>
          <a:xfrm rot="10800000" flipV="1">
            <a:off x="4681454" y="3456719"/>
            <a:ext cx="165506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zh-CN" altLang="en-US" sz="10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厚</a:t>
            </a:r>
            <a:endParaRPr kumimoji="1" lang="en-US" altLang="zh-CN" sz="10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94018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512436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4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15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重心的计算方法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717800" y="1934845"/>
            <a:ext cx="3708400" cy="298831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教材１２４页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教材６７页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重心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49105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7" y="562529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4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16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物体的安定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38692" y="1538287"/>
            <a:ext cx="4666615" cy="378142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教材１２５页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教材６８页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kumimoji="1"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事物的安定</a:t>
            </a:r>
          </a:p>
        </p:txBody>
      </p:sp>
      <p:sp>
        <p:nvSpPr>
          <p:cNvPr id="6" name="テキスト ボックス 476">
            <a:extLst>
              <a:ext uri="{FF2B5EF4-FFF2-40B4-BE49-F238E27FC236}">
                <a16:creationId xmlns:a16="http://schemas.microsoft.com/office/drawing/2014/main" id="{E662FD4F-C4DF-4F25-A8D9-6BB9A4FDEAF6}"/>
              </a:ext>
            </a:extLst>
          </p:cNvPr>
          <p:cNvSpPr txBox="1"/>
          <p:nvPr/>
        </p:nvSpPr>
        <p:spPr>
          <a:xfrm>
            <a:off x="5327800" y="3876844"/>
            <a:ext cx="571500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（安定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侧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477">
            <a:extLst>
              <a:ext uri="{FF2B5EF4-FFF2-40B4-BE49-F238E27FC236}">
                <a16:creationId xmlns:a16="http://schemas.microsoft.com/office/drawing/2014/main" id="{8C1859EF-53FE-4A44-A762-8027400538F1}"/>
              </a:ext>
            </a:extLst>
          </p:cNvPr>
          <p:cNvSpPr txBox="1"/>
          <p:nvPr/>
        </p:nvSpPr>
        <p:spPr>
          <a:xfrm>
            <a:off x="5714682" y="2238375"/>
            <a:ext cx="571500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（安定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侧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478">
            <a:extLst>
              <a:ext uri="{FF2B5EF4-FFF2-40B4-BE49-F238E27FC236}">
                <a16:creationId xmlns:a16="http://schemas.microsoft.com/office/drawing/2014/main" id="{3B661602-0907-44E9-98E9-3A808A279851}"/>
              </a:ext>
            </a:extLst>
          </p:cNvPr>
          <p:cNvSpPr txBox="1"/>
          <p:nvPr/>
        </p:nvSpPr>
        <p:spPr>
          <a:xfrm>
            <a:off x="6398985" y="2233930"/>
            <a:ext cx="571500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（翻倒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侧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479">
            <a:extLst>
              <a:ext uri="{FF2B5EF4-FFF2-40B4-BE49-F238E27FC236}">
                <a16:creationId xmlns:a16="http://schemas.microsoft.com/office/drawing/2014/main" id="{B302ECCB-F57F-44F6-8A5D-07C31B9CD607}"/>
              </a:ext>
            </a:extLst>
          </p:cNvPr>
          <p:cNvSpPr txBox="1"/>
          <p:nvPr/>
        </p:nvSpPr>
        <p:spPr>
          <a:xfrm>
            <a:off x="6000432" y="3886519"/>
            <a:ext cx="571500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（翻倒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侧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33">
            <a:extLst>
              <a:ext uri="{FF2B5EF4-FFF2-40B4-BE49-F238E27FC236}">
                <a16:creationId xmlns:a16="http://schemas.microsoft.com/office/drawing/2014/main" id="{2B3EF38A-0B5C-4961-8012-260B131271C3}"/>
              </a:ext>
            </a:extLst>
          </p:cNvPr>
          <p:cNvSpPr txBox="1"/>
          <p:nvPr/>
        </p:nvSpPr>
        <p:spPr>
          <a:xfrm>
            <a:off x="4345471" y="3359390"/>
            <a:ext cx="1162050" cy="2381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a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）安定的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稳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定度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34">
            <a:extLst>
              <a:ext uri="{FF2B5EF4-FFF2-40B4-BE49-F238E27FC236}">
                <a16:creationId xmlns:a16="http://schemas.microsoft.com/office/drawing/2014/main" id="{E5C8F59B-45C5-4448-92FD-E9CD6B019912}"/>
              </a:ext>
            </a:extLst>
          </p:cNvPr>
          <p:cNvSpPr txBox="1"/>
          <p:nvPr/>
        </p:nvSpPr>
        <p:spPr>
          <a:xfrm>
            <a:off x="4488346" y="5081587"/>
            <a:ext cx="1162050" cy="2381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lang="en-US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b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）不安定的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稳</a:t>
            </a:r>
            <a:r>
              <a:rPr lang="zh-CN" sz="90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定度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35">
            <a:extLst>
              <a:ext uri="{FF2B5EF4-FFF2-40B4-BE49-F238E27FC236}">
                <a16:creationId xmlns:a16="http://schemas.microsoft.com/office/drawing/2014/main" id="{614DFF25-9251-4211-A2F6-291026DD60F7}"/>
              </a:ext>
            </a:extLst>
          </p:cNvPr>
          <p:cNvSpPr txBox="1"/>
          <p:nvPr/>
        </p:nvSpPr>
        <p:spPr>
          <a:xfrm>
            <a:off x="6445914" y="4420237"/>
            <a:ext cx="571500" cy="3143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降低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36">
            <a:extLst>
              <a:ext uri="{FF2B5EF4-FFF2-40B4-BE49-F238E27FC236}">
                <a16:creationId xmlns:a16="http://schemas.microsoft.com/office/drawing/2014/main" id="{219EA209-ADDF-4135-8555-A95C30E6B9D0}"/>
              </a:ext>
            </a:extLst>
          </p:cNvPr>
          <p:cNvSpPr txBox="1"/>
          <p:nvPr/>
        </p:nvSpPr>
        <p:spPr>
          <a:xfrm>
            <a:off x="6558021" y="2676207"/>
            <a:ext cx="571500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升高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306">
            <a:extLst>
              <a:ext uri="{FF2B5EF4-FFF2-40B4-BE49-F238E27FC236}">
                <a16:creationId xmlns:a16="http://schemas.microsoft.com/office/drawing/2014/main" id="{E86C1467-3EFF-4150-B4EC-5377A85A025B}"/>
              </a:ext>
            </a:extLst>
          </p:cNvPr>
          <p:cNvSpPr txBox="1"/>
          <p:nvPr/>
        </p:nvSpPr>
        <p:spPr>
          <a:xfrm>
            <a:off x="5457522" y="2929890"/>
            <a:ext cx="135724" cy="2895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低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308">
            <a:extLst>
              <a:ext uri="{FF2B5EF4-FFF2-40B4-BE49-F238E27FC236}">
                <a16:creationId xmlns:a16="http://schemas.microsoft.com/office/drawing/2014/main" id="{FEA65965-46A2-44D9-93FB-7A4D523C4840}"/>
              </a:ext>
            </a:extLst>
          </p:cNvPr>
          <p:cNvSpPr txBox="1"/>
          <p:nvPr/>
        </p:nvSpPr>
        <p:spPr>
          <a:xfrm>
            <a:off x="5457522" y="4429706"/>
            <a:ext cx="135724" cy="2900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高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3473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第３章　物体的</a:t>
            </a:r>
            <a:r>
              <a:rPr lang="zh-CN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运动</a:t>
            </a:r>
            <a:endParaRPr kumimoji="1" lang="ja-JP" altLang="en-US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06935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986211" y="5988075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4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20  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最大静止摩擦力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和运动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摩擦力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540138" y="1278156"/>
            <a:ext cx="4085590" cy="455422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教材１３３页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教材７０页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摩擦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テキスト ボックス 309">
            <a:extLst>
              <a:ext uri="{FF2B5EF4-FFF2-40B4-BE49-F238E27FC236}">
                <a16:creationId xmlns:a16="http://schemas.microsoft.com/office/drawing/2014/main" id="{FFB6AE8E-DEA4-479D-8ED7-DEBB9DA0D71C}"/>
              </a:ext>
            </a:extLst>
          </p:cNvPr>
          <p:cNvSpPr txBox="1"/>
          <p:nvPr/>
        </p:nvSpPr>
        <p:spPr>
          <a:xfrm>
            <a:off x="5267324" y="4093385"/>
            <a:ext cx="266700" cy="581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4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滑</a:t>
            </a:r>
            <a:r>
              <a:rPr lang="zh-CN" sz="14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动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310">
            <a:extLst>
              <a:ext uri="{FF2B5EF4-FFF2-40B4-BE49-F238E27FC236}">
                <a16:creationId xmlns:a16="http://schemas.microsoft.com/office/drawing/2014/main" id="{4C7FEC32-8883-4334-BD74-A2BCBD4FC378}"/>
              </a:ext>
            </a:extLst>
          </p:cNvPr>
          <p:cNvSpPr txBox="1"/>
          <p:nvPr/>
        </p:nvSpPr>
        <p:spPr>
          <a:xfrm>
            <a:off x="2717869" y="5296255"/>
            <a:ext cx="1581150" cy="28358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zh-CN" sz="14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物体是静止的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311">
            <a:extLst>
              <a:ext uri="{FF2B5EF4-FFF2-40B4-BE49-F238E27FC236}">
                <a16:creationId xmlns:a16="http://schemas.microsoft.com/office/drawing/2014/main" id="{5EAD16CC-D00D-436A-8010-BD461C96D0CF}"/>
              </a:ext>
            </a:extLst>
          </p:cNvPr>
          <p:cNvSpPr txBox="1"/>
          <p:nvPr/>
        </p:nvSpPr>
        <p:spPr>
          <a:xfrm>
            <a:off x="4476750" y="5280505"/>
            <a:ext cx="1581150" cy="2835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4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物体在移</a:t>
            </a:r>
            <a:r>
              <a:rPr lang="zh-CN" sz="14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动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312">
            <a:extLst>
              <a:ext uri="{FF2B5EF4-FFF2-40B4-BE49-F238E27FC236}">
                <a16:creationId xmlns:a16="http://schemas.microsoft.com/office/drawing/2014/main" id="{20707F78-7676-4C3E-839A-2F46989968BC}"/>
              </a:ext>
            </a:extLst>
          </p:cNvPr>
          <p:cNvSpPr txBox="1"/>
          <p:nvPr/>
        </p:nvSpPr>
        <p:spPr>
          <a:xfrm>
            <a:off x="5357812" y="5075019"/>
            <a:ext cx="1581150" cy="3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4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施加在物体上的力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469">
            <a:extLst>
              <a:ext uri="{FF2B5EF4-FFF2-40B4-BE49-F238E27FC236}">
                <a16:creationId xmlns:a16="http://schemas.microsoft.com/office/drawing/2014/main" id="{D1AC1E7E-5168-4182-B08D-A751136A0207}"/>
              </a:ext>
            </a:extLst>
          </p:cNvPr>
          <p:cNvSpPr txBox="1"/>
          <p:nvPr/>
        </p:nvSpPr>
        <p:spPr>
          <a:xfrm>
            <a:off x="4033837" y="4046319"/>
            <a:ext cx="266700" cy="6953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4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最大静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162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第５</a:t>
            </a:r>
            <a:r>
              <a:rPr lang="zh-CN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篇　相关法律法规</a:t>
            </a:r>
            <a:endParaRPr kumimoji="1" lang="ja-JP" altLang="en-US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37962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896386" y="4769639"/>
            <a:ext cx="5856136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5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挖掘装载机等驾驶技能相关的法体系</a:t>
            </a:r>
          </a:p>
          <a:p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（参考）厚生劳动省　建筑维修行业风险评估手册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教材１４５页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教材７３页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相关法律法规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118" y="1237652"/>
            <a:ext cx="5583286" cy="3429874"/>
          </a:xfrm>
          <a:prstGeom prst="rect">
            <a:avLst/>
          </a:prstGeom>
        </p:spPr>
      </p:pic>
      <p:sp>
        <p:nvSpPr>
          <p:cNvPr id="8" name="テキスト ボックス 6">
            <a:extLst>
              <a:ext uri="{FF2B5EF4-FFF2-40B4-BE49-F238E27FC236}">
                <a16:creationId xmlns:a16="http://schemas.microsoft.com/office/drawing/2014/main" id="{5385C127-EA8D-49B5-9468-B94982E58510}"/>
              </a:ext>
            </a:extLst>
          </p:cNvPr>
          <p:cNvSpPr txBox="1"/>
          <p:nvPr/>
        </p:nvSpPr>
        <p:spPr>
          <a:xfrm>
            <a:off x="2522220" y="3592021"/>
            <a:ext cx="939165" cy="521335"/>
          </a:xfrm>
          <a:prstGeom prst="rect">
            <a:avLst/>
          </a:prstGeom>
          <a:solidFill>
            <a:srgbClr val="2E75B6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400" dirty="0">
                <a:solidFill>
                  <a:srgbClr val="FFFFFF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公报·布告</a:t>
            </a:r>
            <a:endParaRPr lang="ja-JP" sz="12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ＭＳ Ｐゴシック" panose="020B0600070205080204" pitchFamily="50" charset="-128"/>
            </a:endParaRPr>
          </a:p>
        </p:txBody>
      </p:sp>
      <p:sp>
        <p:nvSpPr>
          <p:cNvPr id="9" name="テキスト ボックス 271">
            <a:extLst>
              <a:ext uri="{FF2B5EF4-FFF2-40B4-BE49-F238E27FC236}">
                <a16:creationId xmlns:a16="http://schemas.microsoft.com/office/drawing/2014/main" id="{B6D59185-A3A0-4BD1-969E-FDD0C445F765}"/>
              </a:ext>
            </a:extLst>
          </p:cNvPr>
          <p:cNvSpPr txBox="1"/>
          <p:nvPr/>
        </p:nvSpPr>
        <p:spPr>
          <a:xfrm>
            <a:off x="3830054" y="1612737"/>
            <a:ext cx="1827796" cy="3454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劳动安全卫生法（安卫法）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11">
            <a:extLst>
              <a:ext uri="{FF2B5EF4-FFF2-40B4-BE49-F238E27FC236}">
                <a16:creationId xmlns:a16="http://schemas.microsoft.com/office/drawing/2014/main" id="{FF10108D-E61A-436D-B435-B6069590934B}"/>
              </a:ext>
            </a:extLst>
          </p:cNvPr>
          <p:cNvSpPr txBox="1"/>
          <p:nvPr/>
        </p:nvSpPr>
        <p:spPr>
          <a:xfrm>
            <a:off x="4197852" y="2073747"/>
            <a:ext cx="2100580" cy="345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劳动安全卫生法施行令（安卫令）</a:t>
            </a:r>
            <a:endParaRPr lang="ja-JP" sz="12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ＭＳ Ｐゴシック" panose="020B0600070205080204" pitchFamily="50" charset="-128"/>
            </a:endParaRPr>
          </a:p>
        </p:txBody>
      </p:sp>
      <p:sp>
        <p:nvSpPr>
          <p:cNvPr id="11" name="テキスト ボックス 11">
            <a:extLst>
              <a:ext uri="{FF2B5EF4-FFF2-40B4-BE49-F238E27FC236}">
                <a16:creationId xmlns:a16="http://schemas.microsoft.com/office/drawing/2014/main" id="{DF45F76E-73EA-4777-ABFE-283B0DFB6C42}"/>
              </a:ext>
            </a:extLst>
          </p:cNvPr>
          <p:cNvSpPr txBox="1"/>
          <p:nvPr/>
        </p:nvSpPr>
        <p:spPr>
          <a:xfrm>
            <a:off x="4477385" y="2534757"/>
            <a:ext cx="2332990" cy="3454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劳动安全卫生法施行规则（安卫则）</a:t>
            </a:r>
            <a:endParaRPr lang="ja-JP" sz="12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ＭＳ Ｐゴシック" panose="020B060007020508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B104308-EDA2-48CE-9241-32198EE61A36}"/>
              </a:ext>
            </a:extLst>
          </p:cNvPr>
          <p:cNvSpPr txBox="1"/>
          <p:nvPr/>
        </p:nvSpPr>
        <p:spPr>
          <a:xfrm>
            <a:off x="4925060" y="3003901"/>
            <a:ext cx="1609090" cy="34544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sz="1000" dirty="0">
                <a:solidFill>
                  <a:srgbClr val="FFFFFF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挖掘装</a:t>
            </a:r>
            <a:r>
              <a:rPr lang="ja-JP" sz="1000" dirty="0">
                <a:solidFill>
                  <a:srgbClr val="FFFFFF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Microsoft YaHei" panose="020B0503020204020204" pitchFamily="34" charset="-122"/>
              </a:rPr>
              <a:t>载</a:t>
            </a:r>
            <a:r>
              <a:rPr lang="ja-JP" sz="1000" dirty="0">
                <a:solidFill>
                  <a:srgbClr val="FFFFFF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Meiryo UI" panose="020B0604030504040204" pitchFamily="50" charset="-128"/>
              </a:rPr>
              <a:t>机</a:t>
            </a:r>
            <a:r>
              <a:rPr lang="zh-CN" sz="1000" dirty="0">
                <a:solidFill>
                  <a:srgbClr val="FFFFFF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Meiryo UI" panose="020B0604030504040204" pitchFamily="50" charset="-128"/>
              </a:rPr>
              <a:t>等构造规格</a:t>
            </a:r>
            <a:endParaRPr lang="ja-JP" sz="12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ＭＳ Ｐゴシック" panose="020B0600070205080204" pitchFamily="50" charset="-128"/>
            </a:endParaRPr>
          </a:p>
        </p:txBody>
      </p:sp>
      <p:sp>
        <p:nvSpPr>
          <p:cNvPr id="13" name="テキスト ボックス 11">
            <a:extLst>
              <a:ext uri="{FF2B5EF4-FFF2-40B4-BE49-F238E27FC236}">
                <a16:creationId xmlns:a16="http://schemas.microsoft.com/office/drawing/2014/main" id="{83315223-F2EA-49A7-B6A4-2D4E4511AD65}"/>
              </a:ext>
            </a:extLst>
          </p:cNvPr>
          <p:cNvSpPr txBox="1"/>
          <p:nvPr/>
        </p:nvSpPr>
        <p:spPr>
          <a:xfrm>
            <a:off x="4939532" y="3592021"/>
            <a:ext cx="2419350" cy="37719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00" dirty="0">
                <a:solidFill>
                  <a:srgbClr val="FFFFFF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挖掘装</a:t>
            </a:r>
            <a:r>
              <a:rPr lang="zh-CN" sz="1000" dirty="0">
                <a:solidFill>
                  <a:srgbClr val="FFFFFF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Microsoft YaHei" panose="020B0503020204020204" pitchFamily="34" charset="-122"/>
              </a:rPr>
              <a:t>载</a:t>
            </a:r>
            <a:r>
              <a:rPr lang="zh-CN" sz="1000" dirty="0">
                <a:solidFill>
                  <a:srgbClr val="FFFFFF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Meiryo UI" panose="020B0604030504040204" pitchFamily="50" charset="-128"/>
              </a:rPr>
              <a:t>机等驾驶技能讲习规程</a:t>
            </a:r>
            <a:endParaRPr lang="ja-JP" sz="12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ＭＳ Ｐゴシック" panose="020B0600070205080204" pitchFamily="50" charset="-128"/>
            </a:endParaRPr>
          </a:p>
        </p:txBody>
      </p:sp>
      <p:sp>
        <p:nvSpPr>
          <p:cNvPr id="14" name="テキスト ボックス 11">
            <a:extLst>
              <a:ext uri="{FF2B5EF4-FFF2-40B4-BE49-F238E27FC236}">
                <a16:creationId xmlns:a16="http://schemas.microsoft.com/office/drawing/2014/main" id="{38F487D4-775B-48E4-B33A-A195615EAD4C}"/>
              </a:ext>
            </a:extLst>
          </p:cNvPr>
          <p:cNvSpPr txBox="1"/>
          <p:nvPr/>
        </p:nvSpPr>
        <p:spPr>
          <a:xfrm>
            <a:off x="4925060" y="4162625"/>
            <a:ext cx="1465580" cy="34544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00">
                <a:solidFill>
                  <a:srgbClr val="FFFFFF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安全卫生特别教育规程</a:t>
            </a:r>
            <a:endParaRPr lang="ja-JP" sz="12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11656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第６</a:t>
            </a:r>
            <a:r>
              <a:rPr lang="zh-CN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篇</a:t>
            </a:r>
            <a:r>
              <a:rPr lang="zh-TW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r>
              <a:rPr lang="zh-CN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灾害案例</a:t>
            </a:r>
            <a:endParaRPr kumimoji="1" lang="ja-JP" altLang="en-US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5705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469882" y="898467"/>
            <a:ext cx="4495800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表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铲斗的种类及特征</a:t>
            </a:r>
            <a:endParaRPr kumimoji="1"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99104" y="4623531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图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1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－</a:t>
            </a:r>
            <a:r>
              <a:rPr lang="en-US" altLang="ja-JP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6  Ⅱ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形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铲斗</a:t>
            </a:r>
            <a:endParaRPr kumimoji="1"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925237"/>
            <a:ext cx="4452620" cy="1974850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469882" y="1175466"/>
            <a:ext cx="4495800" cy="516382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教材１８页</a:t>
            </a:r>
            <a:r>
              <a:rPr lang="en-US" altLang="ja-JP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補助</a:t>
            </a:r>
            <a:r>
              <a:rPr lang="ja-JP" altLang="en-US" sz="1200" dirty="0" smtClean="0">
                <a:solidFill>
                  <a:prstClr val="black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教材８－９页</a:t>
            </a:r>
            <a:endParaRPr lang="ja-JP" altLang="en-US" sz="1200" dirty="0">
              <a:solidFill>
                <a:prstClr val="black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主要规格及尺寸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" name="テキスト ボックス 331">
            <a:extLst>
              <a:ext uri="{FF2B5EF4-FFF2-40B4-BE49-F238E27FC236}">
                <a16:creationId xmlns:a16="http://schemas.microsoft.com/office/drawing/2014/main" id="{832763F6-4D88-4BF6-85F7-F54D2B0BE41B}"/>
              </a:ext>
            </a:extLst>
          </p:cNvPr>
          <p:cNvSpPr txBox="1"/>
          <p:nvPr/>
        </p:nvSpPr>
        <p:spPr>
          <a:xfrm>
            <a:off x="3276267" y="2062442"/>
            <a:ext cx="1295400" cy="381072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en-US" altLang="ja-JP" sz="9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ja-JP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溢流防</a:t>
            </a:r>
            <a:r>
              <a:rPr lang="ja-JP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护</a:t>
            </a:r>
            <a:r>
              <a:rPr lang="ja-JP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游明朝" panose="02020400000000000000" pitchFamily="18" charset="-128"/>
              </a:rPr>
              <a:t>装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游明朝" panose="02020400000000000000" pitchFamily="18" charset="-128"/>
              </a:rPr>
              <a:t>的上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边缘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332">
            <a:extLst>
              <a:ext uri="{FF2B5EF4-FFF2-40B4-BE49-F238E27FC236}">
                <a16:creationId xmlns:a16="http://schemas.microsoft.com/office/drawing/2014/main" id="{B99D1A4F-EABF-4209-8BC8-9FDCC8B89AA8}"/>
              </a:ext>
            </a:extLst>
          </p:cNvPr>
          <p:cNvSpPr txBox="1"/>
          <p:nvPr/>
        </p:nvSpPr>
        <p:spPr>
          <a:xfrm>
            <a:off x="843282" y="3048596"/>
            <a:ext cx="704850" cy="202013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900" kern="10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山形刀尖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333">
            <a:extLst>
              <a:ext uri="{FF2B5EF4-FFF2-40B4-BE49-F238E27FC236}">
                <a16:creationId xmlns:a16="http://schemas.microsoft.com/office/drawing/2014/main" id="{C4DEEA67-31ED-4BBF-8891-7965164BC83C}"/>
              </a:ext>
            </a:extLst>
          </p:cNvPr>
          <p:cNvSpPr txBox="1"/>
          <p:nvPr/>
        </p:nvSpPr>
        <p:spPr>
          <a:xfrm>
            <a:off x="117568" y="3343870"/>
            <a:ext cx="1258795" cy="3619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36000" rIns="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以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这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条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想象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线为</a:t>
            </a:r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刀尖的</a:t>
            </a:r>
            <a:endParaRPr lang="en-US" altLang="zh-CN" sz="90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zh-CN" sz="90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边缘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333">
            <a:extLst>
              <a:ext uri="{FF2B5EF4-FFF2-40B4-BE49-F238E27FC236}">
                <a16:creationId xmlns:a16="http://schemas.microsoft.com/office/drawing/2014/main" id="{AC61CE92-978A-4D84-97DE-D6EAF358EC5D}"/>
              </a:ext>
            </a:extLst>
          </p:cNvPr>
          <p:cNvSpPr txBox="1"/>
          <p:nvPr/>
        </p:nvSpPr>
        <p:spPr>
          <a:xfrm>
            <a:off x="4571667" y="2106935"/>
            <a:ext cx="721693" cy="36195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36000" rIns="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标准铲斗</a:t>
            </a:r>
            <a:endParaRPr lang="en-US" altLang="zh-CN" sz="900" kern="100" dirty="0"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ctr"/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333">
            <a:extLst>
              <a:ext uri="{FF2B5EF4-FFF2-40B4-BE49-F238E27FC236}">
                <a16:creationId xmlns:a16="http://schemas.microsoft.com/office/drawing/2014/main" id="{AF156BCC-207A-4EC1-9AF6-534BA265F0E3}"/>
              </a:ext>
            </a:extLst>
          </p:cNvPr>
          <p:cNvSpPr txBox="1"/>
          <p:nvPr/>
        </p:nvSpPr>
        <p:spPr>
          <a:xfrm>
            <a:off x="4932513" y="1244365"/>
            <a:ext cx="1544487" cy="13676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铲斗的种类</a:t>
            </a:r>
            <a:endParaRPr lang="en-US" altLang="zh-CN" sz="900" kern="100" dirty="0"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ctr"/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333">
            <a:extLst>
              <a:ext uri="{FF2B5EF4-FFF2-40B4-BE49-F238E27FC236}">
                <a16:creationId xmlns:a16="http://schemas.microsoft.com/office/drawing/2014/main" id="{709F42B5-82AB-4F1F-AF70-65821160BEF0}"/>
              </a:ext>
            </a:extLst>
          </p:cNvPr>
          <p:cNvSpPr txBox="1"/>
          <p:nvPr/>
        </p:nvSpPr>
        <p:spPr>
          <a:xfrm>
            <a:off x="7022915" y="1234582"/>
            <a:ext cx="1544487" cy="13676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构造特征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333">
            <a:extLst>
              <a:ext uri="{FF2B5EF4-FFF2-40B4-BE49-F238E27FC236}">
                <a16:creationId xmlns:a16="http://schemas.microsoft.com/office/drawing/2014/main" id="{F1D05061-49C6-4EB5-A2FC-511D3D2501C8}"/>
              </a:ext>
            </a:extLst>
          </p:cNvPr>
          <p:cNvSpPr txBox="1"/>
          <p:nvPr/>
        </p:nvSpPr>
        <p:spPr>
          <a:xfrm>
            <a:off x="6664263" y="1462506"/>
            <a:ext cx="2178567" cy="599936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9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最常见形状，直角边缘无斗齿。适用于舀起小颗粒状物，如沙子，沙砾，土等。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333">
            <a:extLst>
              <a:ext uri="{FF2B5EF4-FFF2-40B4-BE49-F238E27FC236}">
                <a16:creationId xmlns:a16="http://schemas.microsoft.com/office/drawing/2014/main" id="{EDF980EC-8E4C-43C0-9519-7E78DB302B59}"/>
              </a:ext>
            </a:extLst>
          </p:cNvPr>
          <p:cNvSpPr txBox="1"/>
          <p:nvPr/>
        </p:nvSpPr>
        <p:spPr>
          <a:xfrm>
            <a:off x="6867918" y="2140588"/>
            <a:ext cx="1771258" cy="469262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9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根据比重较小的材料（切屑）等情况会更换同形状的大容量铲斗（特殊品）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333">
            <a:extLst>
              <a:ext uri="{FF2B5EF4-FFF2-40B4-BE49-F238E27FC236}">
                <a16:creationId xmlns:a16="http://schemas.microsoft.com/office/drawing/2014/main" id="{5382F84B-13F0-4836-BF59-C096A0DE48B9}"/>
              </a:ext>
            </a:extLst>
          </p:cNvPr>
          <p:cNvSpPr txBox="1"/>
          <p:nvPr/>
        </p:nvSpPr>
        <p:spPr>
          <a:xfrm>
            <a:off x="6705873" y="5082598"/>
            <a:ext cx="2178567" cy="599936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9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在</a:t>
            </a:r>
            <a:r>
              <a:rPr lang="en-US" altLang="zh-CN" sz="9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Ⅱ</a:t>
            </a:r>
            <a:r>
              <a:rPr lang="zh-CN" altLang="en-US" sz="9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形的山形边缘基础上安装斗齿，适用于提高舀起大颗粒材料时的功能。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333">
            <a:extLst>
              <a:ext uri="{FF2B5EF4-FFF2-40B4-BE49-F238E27FC236}">
                <a16:creationId xmlns:a16="http://schemas.microsoft.com/office/drawing/2014/main" id="{4EC4294B-FF04-4653-A6ED-313F01FE87ED}"/>
              </a:ext>
            </a:extLst>
          </p:cNvPr>
          <p:cNvSpPr txBox="1"/>
          <p:nvPr/>
        </p:nvSpPr>
        <p:spPr>
          <a:xfrm>
            <a:off x="6664263" y="2679080"/>
            <a:ext cx="2178567" cy="599936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9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与</a:t>
            </a:r>
            <a:r>
              <a:rPr lang="en-US" altLang="zh-CN" sz="9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Ⅰ</a:t>
            </a:r>
            <a:r>
              <a:rPr lang="zh-CN" altLang="en-US" sz="9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形同样适用于铲起小颗粒材料</a:t>
            </a:r>
          </a:p>
          <a:p>
            <a:r>
              <a:rPr lang="zh-CN" altLang="en-US" sz="9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，为提高舀起功能，边缘采用山形。</a:t>
            </a:r>
          </a:p>
        </p:txBody>
      </p:sp>
      <p:sp>
        <p:nvSpPr>
          <p:cNvPr id="19" name="テキスト ボックス 333">
            <a:extLst>
              <a:ext uri="{FF2B5EF4-FFF2-40B4-BE49-F238E27FC236}">
                <a16:creationId xmlns:a16="http://schemas.microsoft.com/office/drawing/2014/main" id="{5DC308E9-4323-471D-8B60-F549BE1345CE}"/>
              </a:ext>
            </a:extLst>
          </p:cNvPr>
          <p:cNvSpPr txBox="1"/>
          <p:nvPr/>
        </p:nvSpPr>
        <p:spPr>
          <a:xfrm>
            <a:off x="6705874" y="3895654"/>
            <a:ext cx="2178567" cy="599936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9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在</a:t>
            </a:r>
            <a:r>
              <a:rPr lang="en-US" altLang="zh-CN" sz="9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Ⅰ</a:t>
            </a:r>
            <a:r>
              <a:rPr lang="zh-CN" altLang="en-US" sz="900" kern="100" dirty="0"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形直角边缘基础上安装斗齿的铲斗，适用于舀起大颗粒材料，如碎石等。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272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510250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案例１　路肩から転落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495549" y="2212022"/>
            <a:ext cx="4152900" cy="243395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教材２１８页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辅</a:t>
            </a:r>
            <a:r>
              <a:rPr lang="ja-JP" altLang="en-US" sz="1200" dirty="0" smtClean="0">
                <a:solidFill>
                  <a:prstClr val="black"/>
                </a:solidFill>
              </a:rPr>
              <a:t>助教材９１页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案例１　</a:t>
            </a:r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从路肩滚落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3C65C65-A44F-4435-8BCD-C70EA7037875}"/>
              </a:ext>
            </a:extLst>
          </p:cNvPr>
          <p:cNvSpPr txBox="1"/>
          <p:nvPr/>
        </p:nvSpPr>
        <p:spPr>
          <a:xfrm>
            <a:off x="2560143" y="2427514"/>
            <a:ext cx="898850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zh-CN" altLang="ja-JP" sz="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事故</a:t>
            </a:r>
            <a:r>
              <a:rPr lang="zh-CN" altLang="ja-JP" sz="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现场</a:t>
            </a:r>
            <a:r>
              <a:rPr lang="zh-CN" altLang="ja-JP" sz="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示意</a:t>
            </a:r>
            <a:r>
              <a:rPr lang="zh-CN" altLang="ja-JP" sz="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图</a:t>
            </a:r>
            <a:endParaRPr lang="ja-JP" altLang="ja-JP" sz="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A435C47-F589-424C-AA5C-746BBCB1934F}"/>
              </a:ext>
            </a:extLst>
          </p:cNvPr>
          <p:cNvSpPr txBox="1"/>
          <p:nvPr/>
        </p:nvSpPr>
        <p:spPr>
          <a:xfrm>
            <a:off x="3009568" y="3184103"/>
            <a:ext cx="622042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zh-CN" altLang="ja-JP" sz="700" kern="100" dirty="0">
                <a:effectLst/>
                <a:latin typeface="ＭＳ 明朝" panose="02020609040205080304" pitchFamily="17" charset="-128"/>
                <a:ea typeface="DengXian" panose="02010600030101010101" pitchFamily="2" charset="-122"/>
                <a:cs typeface="Times New Roman" panose="02020603050405020304" pitchFamily="18" charset="0"/>
              </a:rPr>
              <a:t>行驶路线</a:t>
            </a:r>
            <a:endParaRPr lang="ja-JP" altLang="ja-JP" sz="10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26">
            <a:extLst>
              <a:ext uri="{FF2B5EF4-FFF2-40B4-BE49-F238E27FC236}">
                <a16:creationId xmlns:a16="http://schemas.microsoft.com/office/drawing/2014/main" id="{0F7370C5-B3F8-46D4-80D4-F6A594AC9F78}"/>
              </a:ext>
            </a:extLst>
          </p:cNvPr>
          <p:cNvSpPr txBox="1"/>
          <p:nvPr/>
        </p:nvSpPr>
        <p:spPr>
          <a:xfrm rot="2524558">
            <a:off x="3075169" y="3575015"/>
            <a:ext cx="813931" cy="2221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>
                <a:effectLst/>
                <a:latin typeface="ＭＳ 明朝" panose="02020609040205080304" pitchFamily="17" charset="-128"/>
                <a:ea typeface="DengXian" panose="02010600030101010101" pitchFamily="2" charset="-122"/>
                <a:cs typeface="Times New Roman" panose="02020603050405020304" pitchFamily="18" charset="0"/>
              </a:rPr>
              <a:t>车辆</a:t>
            </a:r>
            <a:r>
              <a:rPr lang="zh-CN" sz="800" kern="10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行</a:t>
            </a:r>
            <a:r>
              <a:rPr lang="zh-CN" sz="800" kern="10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驶</a:t>
            </a:r>
            <a:r>
              <a:rPr lang="zh-CN" sz="800" kern="10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路</a:t>
            </a:r>
            <a:r>
              <a:rPr lang="zh-CN" sz="800" kern="10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线</a:t>
            </a:r>
            <a:endParaRPr lang="ja-JP" sz="105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476">
            <a:extLst>
              <a:ext uri="{FF2B5EF4-FFF2-40B4-BE49-F238E27FC236}">
                <a16:creationId xmlns:a16="http://schemas.microsoft.com/office/drawing/2014/main" id="{FAEB6CB1-1ECC-4296-871E-21325C66AFD2}"/>
              </a:ext>
            </a:extLst>
          </p:cNvPr>
          <p:cNvSpPr txBox="1"/>
          <p:nvPr/>
        </p:nvSpPr>
        <p:spPr>
          <a:xfrm>
            <a:off x="2752273" y="3690282"/>
            <a:ext cx="706719" cy="32718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直径</a:t>
            </a:r>
            <a:r>
              <a:rPr lang="en-US" sz="800" kern="100" dirty="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25</a:t>
            </a:r>
            <a:r>
              <a:rPr lang="zh-CN" sz="800" kern="100" dirty="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厘米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zh-CN" sz="800" kern="100" dirty="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的树根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474">
            <a:extLst>
              <a:ext uri="{FF2B5EF4-FFF2-40B4-BE49-F238E27FC236}">
                <a16:creationId xmlns:a16="http://schemas.microsoft.com/office/drawing/2014/main" id="{0C1A1953-F2F5-4C39-9A1F-18883E92E979}"/>
              </a:ext>
            </a:extLst>
          </p:cNvPr>
          <p:cNvSpPr txBox="1"/>
          <p:nvPr/>
        </p:nvSpPr>
        <p:spPr>
          <a:xfrm rot="20530089">
            <a:off x="4271962" y="3300413"/>
            <a:ext cx="600075" cy="25717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施工现场</a:t>
            </a:r>
            <a:endParaRPr lang="ja-JP" sz="105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474">
            <a:extLst>
              <a:ext uri="{FF2B5EF4-FFF2-40B4-BE49-F238E27FC236}">
                <a16:creationId xmlns:a16="http://schemas.microsoft.com/office/drawing/2014/main" id="{BB8EC2F8-B130-49A6-A2F3-3E81C67E108F}"/>
              </a:ext>
            </a:extLst>
          </p:cNvPr>
          <p:cNvSpPr txBox="1"/>
          <p:nvPr/>
        </p:nvSpPr>
        <p:spPr>
          <a:xfrm rot="20530089">
            <a:off x="3645406" y="3879452"/>
            <a:ext cx="633196" cy="20625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施工现场</a:t>
            </a:r>
            <a:endParaRPr lang="ja-JP" sz="105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318">
            <a:extLst>
              <a:ext uri="{FF2B5EF4-FFF2-40B4-BE49-F238E27FC236}">
                <a16:creationId xmlns:a16="http://schemas.microsoft.com/office/drawing/2014/main" id="{778ED027-6272-408A-A62E-5D15E8AAD692}"/>
              </a:ext>
            </a:extLst>
          </p:cNvPr>
          <p:cNvSpPr txBox="1"/>
          <p:nvPr/>
        </p:nvSpPr>
        <p:spPr>
          <a:xfrm rot="2814199">
            <a:off x="5571769" y="2118449"/>
            <a:ext cx="206128" cy="106595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eaVert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到作</a:t>
            </a:r>
            <a:r>
              <a:rPr lang="zh-CN" sz="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业</a:t>
            </a:r>
            <a:r>
              <a:rPr lang="zh-CN" sz="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人</a:t>
            </a:r>
            <a:r>
              <a:rPr lang="zh-CN" sz="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员</a:t>
            </a:r>
            <a:r>
              <a:rPr lang="zh-CN" sz="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宿舍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470">
            <a:extLst>
              <a:ext uri="{FF2B5EF4-FFF2-40B4-BE49-F238E27FC236}">
                <a16:creationId xmlns:a16="http://schemas.microsoft.com/office/drawing/2014/main" id="{B6709231-DB2F-4A4E-9C61-2A4681627859}"/>
              </a:ext>
            </a:extLst>
          </p:cNvPr>
          <p:cNvSpPr txBox="1"/>
          <p:nvPr/>
        </p:nvSpPr>
        <p:spPr>
          <a:xfrm>
            <a:off x="4252913" y="3290888"/>
            <a:ext cx="638175" cy="27622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>
                <a:effectLst/>
                <a:latin typeface="ＭＳ 明朝" panose="02020609040205080304" pitchFamily="17" charset="-128"/>
                <a:ea typeface="DengXian" panose="02010600030101010101" pitchFamily="2" charset="-122"/>
                <a:cs typeface="Times New Roman" panose="02020603050405020304" pitchFamily="18" charset="0"/>
              </a:rPr>
              <a:t>断面图</a:t>
            </a:r>
            <a:endParaRPr lang="ja-JP" sz="105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6B651E0-6FDB-4EE2-9F7B-46F49161543B}"/>
              </a:ext>
            </a:extLst>
          </p:cNvPr>
          <p:cNvSpPr/>
          <p:nvPr/>
        </p:nvSpPr>
        <p:spPr>
          <a:xfrm>
            <a:off x="4148137" y="3148013"/>
            <a:ext cx="847725" cy="56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800" kern="100">
                <a:solidFill>
                  <a:srgbClr val="000000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施工中的道路</a:t>
            </a:r>
            <a:endParaRPr lang="ja-JP" sz="1050" kern="10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zh-CN" sz="800" kern="100">
                <a:solidFill>
                  <a:srgbClr val="000000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材料放</a:t>
            </a:r>
            <a:r>
              <a:rPr lang="zh-CN" sz="800" kern="100">
                <a:solidFill>
                  <a:srgbClr val="000000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置</a:t>
            </a:r>
            <a:r>
              <a:rPr lang="zh-CN" sz="800" kern="100">
                <a:solidFill>
                  <a:srgbClr val="000000"/>
                </a:solidFill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所</a:t>
            </a:r>
            <a:endParaRPr lang="ja-JP" sz="1050" kern="10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4020CEC-441B-4D71-8EF3-9226FF442558}"/>
              </a:ext>
            </a:extLst>
          </p:cNvPr>
          <p:cNvSpPr/>
          <p:nvPr/>
        </p:nvSpPr>
        <p:spPr>
          <a:xfrm>
            <a:off x="4367509" y="4712675"/>
            <a:ext cx="847725" cy="334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800" kern="100" dirty="0">
                <a:solidFill>
                  <a:srgbClr val="000000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施工中的道路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zh-CN" sz="800" kern="100" dirty="0">
                <a:solidFill>
                  <a:srgbClr val="000000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材料放</a:t>
            </a:r>
            <a:r>
              <a:rPr lang="zh-CN" sz="800" kern="100" dirty="0">
                <a:solidFill>
                  <a:srgbClr val="000000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置</a:t>
            </a:r>
            <a:r>
              <a:rPr lang="zh-CN" sz="800" kern="1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所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5A244DFE-1A34-4AC0-B5E1-4A05317A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945" y="2243772"/>
            <a:ext cx="5604510" cy="3284855"/>
          </a:xfrm>
          <a:prstGeom prst="rect">
            <a:avLst/>
          </a:prstGeom>
        </p:spPr>
      </p:pic>
      <p:sp>
        <p:nvSpPr>
          <p:cNvPr id="43" name="テキスト ボックス 25">
            <a:extLst>
              <a:ext uri="{FF2B5EF4-FFF2-40B4-BE49-F238E27FC236}">
                <a16:creationId xmlns:a16="http://schemas.microsoft.com/office/drawing/2014/main" id="{8C22D645-F0DD-45DF-B113-BAE0E8068F32}"/>
              </a:ext>
            </a:extLst>
          </p:cNvPr>
          <p:cNvSpPr txBox="1"/>
          <p:nvPr/>
        </p:nvSpPr>
        <p:spPr>
          <a:xfrm>
            <a:off x="2379017" y="2486109"/>
            <a:ext cx="984250" cy="2667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事故</a:t>
            </a:r>
            <a:r>
              <a:rPr lang="zh-CN" sz="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现场</a:t>
            </a:r>
            <a:r>
              <a:rPr lang="zh-CN" sz="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示意</a:t>
            </a:r>
            <a:r>
              <a:rPr lang="zh-CN" sz="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图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4" name="テキスト ボックス 26">
            <a:extLst>
              <a:ext uri="{FF2B5EF4-FFF2-40B4-BE49-F238E27FC236}">
                <a16:creationId xmlns:a16="http://schemas.microsoft.com/office/drawing/2014/main" id="{D721778C-3642-472E-A062-2C4A74F9AF1D}"/>
              </a:ext>
            </a:extLst>
          </p:cNvPr>
          <p:cNvSpPr txBox="1"/>
          <p:nvPr/>
        </p:nvSpPr>
        <p:spPr>
          <a:xfrm rot="2349967">
            <a:off x="2891324" y="3763154"/>
            <a:ext cx="668119" cy="14363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DengXian" panose="02010600030101010101" pitchFamily="2" charset="-122"/>
                <a:cs typeface="Times New Roman" panose="02020603050405020304" pitchFamily="18" charset="0"/>
              </a:rPr>
              <a:t>车辆</a:t>
            </a:r>
            <a:r>
              <a:rPr lang="zh-CN" sz="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行</a:t>
            </a:r>
            <a:r>
              <a:rPr lang="zh-CN" sz="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驶</a:t>
            </a:r>
            <a:r>
              <a:rPr lang="zh-CN" sz="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路</a:t>
            </a:r>
            <a:r>
              <a:rPr lang="zh-CN" sz="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线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190A18A1-A4AB-4C6E-A0C8-28D8162C7BA1}"/>
              </a:ext>
            </a:extLst>
          </p:cNvPr>
          <p:cNvSpPr/>
          <p:nvPr/>
        </p:nvSpPr>
        <p:spPr>
          <a:xfrm>
            <a:off x="3813759" y="3855277"/>
            <a:ext cx="900306" cy="103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8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DengXian" panose="02010600030101010101" pitchFamily="2" charset="-122"/>
                <a:cs typeface="Times New Roman" panose="02020603050405020304" pitchFamily="18" charset="0"/>
              </a:rPr>
              <a:t>事故重机停止位置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637C9F4B-56C7-477A-BCB3-FC69E6FE99BF}"/>
              </a:ext>
            </a:extLst>
          </p:cNvPr>
          <p:cNvSpPr/>
          <p:nvPr/>
        </p:nvSpPr>
        <p:spPr>
          <a:xfrm>
            <a:off x="4489117" y="4811197"/>
            <a:ext cx="867114" cy="428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sz="800" kern="100" dirty="0">
                <a:solidFill>
                  <a:srgbClr val="000000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施工中的道路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zh-CN" sz="800" kern="100" dirty="0">
                <a:solidFill>
                  <a:srgbClr val="000000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材料放</a:t>
            </a:r>
            <a:r>
              <a:rPr lang="zh-CN" sz="800" kern="100" dirty="0">
                <a:solidFill>
                  <a:srgbClr val="000000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置</a:t>
            </a:r>
            <a:r>
              <a:rPr lang="zh-CN" sz="800" kern="1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所</a:t>
            </a:r>
            <a:endParaRPr lang="ja-JP" sz="1050" kern="100" dirty="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7" name="テキスト ボックス 469">
            <a:extLst>
              <a:ext uri="{FF2B5EF4-FFF2-40B4-BE49-F238E27FC236}">
                <a16:creationId xmlns:a16="http://schemas.microsoft.com/office/drawing/2014/main" id="{E844B1B6-BD92-4002-A654-EED6816A0E72}"/>
              </a:ext>
            </a:extLst>
          </p:cNvPr>
          <p:cNvSpPr txBox="1"/>
          <p:nvPr/>
        </p:nvSpPr>
        <p:spPr>
          <a:xfrm>
            <a:off x="6253497" y="4229174"/>
            <a:ext cx="619125" cy="14287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临时</a:t>
            </a:r>
            <a:r>
              <a:rPr lang="zh-CN" sz="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道路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470">
            <a:extLst>
              <a:ext uri="{FF2B5EF4-FFF2-40B4-BE49-F238E27FC236}">
                <a16:creationId xmlns:a16="http://schemas.microsoft.com/office/drawing/2014/main" id="{7820F266-4FF5-4D96-A2B6-BA4E922C0162}"/>
              </a:ext>
            </a:extLst>
          </p:cNvPr>
          <p:cNvSpPr txBox="1"/>
          <p:nvPr/>
        </p:nvSpPr>
        <p:spPr>
          <a:xfrm>
            <a:off x="6637408" y="3611735"/>
            <a:ext cx="638175" cy="27622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DengXian" panose="02010600030101010101" pitchFamily="2" charset="-122"/>
                <a:cs typeface="Times New Roman" panose="02020603050405020304" pitchFamily="18" charset="0"/>
              </a:rPr>
              <a:t>断面图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472">
            <a:extLst>
              <a:ext uri="{FF2B5EF4-FFF2-40B4-BE49-F238E27FC236}">
                <a16:creationId xmlns:a16="http://schemas.microsoft.com/office/drawing/2014/main" id="{FDF5BB83-259C-40CC-942D-7CD0A0DA9A7E}"/>
              </a:ext>
            </a:extLst>
          </p:cNvPr>
          <p:cNvSpPr txBox="1"/>
          <p:nvPr/>
        </p:nvSpPr>
        <p:spPr>
          <a:xfrm rot="348404">
            <a:off x="3068117" y="3553956"/>
            <a:ext cx="456913" cy="11636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ＭＳ 明朝" panose="02020609040205080304" pitchFamily="17" charset="-128"/>
                <a:ea typeface="DengXian" panose="02010600030101010101" pitchFamily="2" charset="-122"/>
                <a:cs typeface="Times New Roman" panose="02020603050405020304" pitchFamily="18" charset="0"/>
              </a:rPr>
              <a:t>行驶路线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73">
            <a:extLst>
              <a:ext uri="{FF2B5EF4-FFF2-40B4-BE49-F238E27FC236}">
                <a16:creationId xmlns:a16="http://schemas.microsoft.com/office/drawing/2014/main" id="{ACF70AA3-A6A5-4FB2-BFBD-E812F81DDBC3}"/>
              </a:ext>
            </a:extLst>
          </p:cNvPr>
          <p:cNvSpPr txBox="1"/>
          <p:nvPr/>
        </p:nvSpPr>
        <p:spPr>
          <a:xfrm rot="19103765">
            <a:off x="4512696" y="4007339"/>
            <a:ext cx="840105" cy="2667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施工中的道路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1" name="テキスト ボックス 474">
            <a:extLst>
              <a:ext uri="{FF2B5EF4-FFF2-40B4-BE49-F238E27FC236}">
                <a16:creationId xmlns:a16="http://schemas.microsoft.com/office/drawing/2014/main" id="{205C3E7C-7991-44DB-8B25-7470D35C32C5}"/>
              </a:ext>
            </a:extLst>
          </p:cNvPr>
          <p:cNvSpPr txBox="1"/>
          <p:nvPr/>
        </p:nvSpPr>
        <p:spPr>
          <a:xfrm rot="20530089">
            <a:off x="3788395" y="4468321"/>
            <a:ext cx="600075" cy="25717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施工现场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2" name="テキスト ボックス 476">
            <a:extLst>
              <a:ext uri="{FF2B5EF4-FFF2-40B4-BE49-F238E27FC236}">
                <a16:creationId xmlns:a16="http://schemas.microsoft.com/office/drawing/2014/main" id="{FFB0B921-A68E-4F20-B20E-A1F5F95C8A0E}"/>
              </a:ext>
            </a:extLst>
          </p:cNvPr>
          <p:cNvSpPr txBox="1"/>
          <p:nvPr/>
        </p:nvSpPr>
        <p:spPr>
          <a:xfrm rot="21397664">
            <a:off x="3113222" y="4233953"/>
            <a:ext cx="613849" cy="27619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36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800" kern="100" dirty="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直径</a:t>
            </a:r>
            <a:r>
              <a:rPr lang="en-US" sz="800" kern="100" dirty="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25</a:t>
            </a:r>
            <a:r>
              <a:rPr lang="zh-CN" sz="800" kern="100" dirty="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厘米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zh-CN" sz="800" kern="100" dirty="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的树根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3" name="テキスト ボックス 318">
            <a:extLst>
              <a:ext uri="{FF2B5EF4-FFF2-40B4-BE49-F238E27FC236}">
                <a16:creationId xmlns:a16="http://schemas.microsoft.com/office/drawing/2014/main" id="{93DCA1CA-CB52-45A5-83CE-CC2BB822492F}"/>
              </a:ext>
            </a:extLst>
          </p:cNvPr>
          <p:cNvSpPr txBox="1"/>
          <p:nvPr/>
        </p:nvSpPr>
        <p:spPr>
          <a:xfrm rot="3077598">
            <a:off x="6497239" y="2216096"/>
            <a:ext cx="180408" cy="107632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到作</a:t>
            </a:r>
            <a:r>
              <a:rPr lang="zh-CN" sz="105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业</a:t>
            </a:r>
            <a:r>
              <a:rPr lang="zh-CN" sz="105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人</a:t>
            </a:r>
            <a:r>
              <a:rPr lang="zh-CN" sz="1050" kern="100" dirty="0">
                <a:effectLst/>
                <a:latin typeface="游明朝" panose="02020400000000000000" pitchFamily="18" charset="-128"/>
                <a:ea typeface="SimSun" panose="02010600030101010101" pitchFamily="2" charset="-122"/>
                <a:cs typeface="SimSun" panose="02010600030101010101" pitchFamily="2" charset="-122"/>
              </a:rPr>
              <a:t>员</a:t>
            </a:r>
            <a:r>
              <a:rPr lang="zh-CN" sz="105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宿舍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25">
            <a:extLst>
              <a:ext uri="{FF2B5EF4-FFF2-40B4-BE49-F238E27FC236}">
                <a16:creationId xmlns:a16="http://schemas.microsoft.com/office/drawing/2014/main" id="{3543C725-249F-49CA-8FD5-674DBC213A30}"/>
              </a:ext>
            </a:extLst>
          </p:cNvPr>
          <p:cNvSpPr txBox="1"/>
          <p:nvPr/>
        </p:nvSpPr>
        <p:spPr>
          <a:xfrm rot="20821196">
            <a:off x="2717308" y="5141618"/>
            <a:ext cx="1070127" cy="3169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9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成堆材料放置所</a:t>
            </a:r>
            <a:endParaRPr lang="ja-JP" sz="9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1229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651971" y="5099973"/>
            <a:ext cx="3840057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zh-CN" altLang="ja-JP" sz="1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案例２　因振</a:t>
            </a:r>
            <a:r>
              <a:rPr lang="zh-CN" altLang="ja-JP" sz="1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动</a:t>
            </a:r>
            <a:r>
              <a:rPr lang="zh-CN" altLang="ja-JP" sz="1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从叉式装</a:t>
            </a:r>
            <a:r>
              <a:rPr lang="zh-CN" altLang="ja-JP" sz="1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载</a:t>
            </a:r>
            <a:r>
              <a:rPr lang="zh-CN" altLang="ja-JP" sz="1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机上</a:t>
            </a:r>
            <a:r>
              <a:rPr lang="zh-CN" altLang="ja-JP" sz="1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滚</a:t>
            </a:r>
            <a:r>
              <a:rPr lang="zh-CN" altLang="ja-JP" sz="1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落</a:t>
            </a:r>
            <a:endParaRPr lang="ja-JP" altLang="en-US" sz="105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3025775" y="2186305"/>
            <a:ext cx="3092450" cy="248539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教材２２０页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辅</a:t>
            </a:r>
            <a:r>
              <a:rPr lang="ja-JP" altLang="en-US" sz="1200" dirty="0" smtClean="0">
                <a:solidFill>
                  <a:prstClr val="black"/>
                </a:solidFill>
              </a:rPr>
              <a:t>助教材９３页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案例２　</a:t>
            </a:r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因振动从叉车装载机上滚落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83659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76400" y="5238145"/>
            <a:ext cx="5791199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案例３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正在确认货物中，被倒退过来的叉车装载机撞到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2823845" y="2217737"/>
            <a:ext cx="3496310" cy="242252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教材２２２页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辅</a:t>
            </a:r>
            <a:r>
              <a:rPr lang="ja-JP" altLang="en-US" sz="1200" dirty="0" smtClean="0">
                <a:solidFill>
                  <a:prstClr val="black"/>
                </a:solidFill>
              </a:rPr>
              <a:t>助教材９５页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案例３　</a:t>
            </a:r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正在确认货物中，被倒退过来的叉车装载机撞到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23835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04435" y="5259576"/>
            <a:ext cx="433512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案例４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被在进行开工前点检的挖掘装载机撞到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678112" y="2174875"/>
            <a:ext cx="3787775" cy="250825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教材２２４页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辅</a:t>
            </a:r>
            <a:r>
              <a:rPr lang="ja-JP" altLang="en-US" sz="1200" dirty="0" smtClean="0">
                <a:solidFill>
                  <a:prstClr val="black"/>
                </a:solidFill>
              </a:rPr>
              <a:t>助教材９７页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案例４　</a:t>
            </a:r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被在进行开工前点检的挖掘装载机撞到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52700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86332" y="5686297"/>
            <a:ext cx="397133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案例５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挖掘装载机溜车，被撞</a:t>
            </a:r>
            <a:endParaRPr lang="en-US" altLang="ja-JP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62199" y="1713878"/>
            <a:ext cx="4419600" cy="308038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557138" y="4599824"/>
            <a:ext cx="3124863" cy="26161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zh-CN" altLang="ja-JP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灾害</a:t>
            </a:r>
            <a:r>
              <a:rPr lang="zh-CN" altLang="ja-JP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发生状况图</a:t>
            </a:r>
            <a:endParaRPr lang="ja-JP" alt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+mn-ea"/>
              </a:rPr>
              <a:t>教材２２５页</a:t>
            </a:r>
            <a:r>
              <a:rPr lang="en-US" altLang="ja-JP" sz="1200" dirty="0">
                <a:solidFill>
                  <a:prstClr val="black"/>
                </a:solidFill>
                <a:latin typeface="+mn-ea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+mn-ea"/>
              </a:rPr>
              <a:t>辅</a:t>
            </a:r>
            <a:r>
              <a:rPr lang="ja-JP" altLang="en-US" sz="1200" dirty="0" smtClean="0">
                <a:solidFill>
                  <a:prstClr val="black"/>
                </a:solidFill>
                <a:latin typeface="+mn-ea"/>
              </a:rPr>
              <a:t>助教材９９页</a:t>
            </a:r>
            <a:endParaRPr lang="ja-JP" altLang="en-US" sz="1200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案例５　</a:t>
            </a:r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挖掘装载机溜车，被撞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" name="テキスト ボックス 467">
            <a:extLst>
              <a:ext uri="{FF2B5EF4-FFF2-40B4-BE49-F238E27FC236}">
                <a16:creationId xmlns:a16="http://schemas.microsoft.com/office/drawing/2014/main" id="{5D6C2127-CFDB-47DF-8C6D-A84E0E5C52A7}"/>
              </a:ext>
            </a:extLst>
          </p:cNvPr>
          <p:cNvSpPr txBox="1"/>
          <p:nvPr/>
        </p:nvSpPr>
        <p:spPr>
          <a:xfrm>
            <a:off x="3063534" y="1789582"/>
            <a:ext cx="619125" cy="28575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RC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挡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土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475">
            <a:extLst>
              <a:ext uri="{FF2B5EF4-FFF2-40B4-BE49-F238E27FC236}">
                <a16:creationId xmlns:a16="http://schemas.microsoft.com/office/drawing/2014/main" id="{6E0C73AA-D092-4C3D-8EC2-947325B45319}"/>
              </a:ext>
            </a:extLst>
          </p:cNvPr>
          <p:cNvSpPr txBox="1"/>
          <p:nvPr/>
        </p:nvSpPr>
        <p:spPr>
          <a:xfrm>
            <a:off x="4339884" y="1720805"/>
            <a:ext cx="1130984" cy="33995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挖掘范围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en-US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(7.5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米×</a:t>
            </a:r>
            <a:r>
              <a:rPr lang="en-US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3.5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米</a:t>
            </a:r>
            <a:r>
              <a:rPr lang="en-US" alt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)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320">
            <a:extLst>
              <a:ext uri="{FF2B5EF4-FFF2-40B4-BE49-F238E27FC236}">
                <a16:creationId xmlns:a16="http://schemas.microsoft.com/office/drawing/2014/main" id="{26BB1AA8-C841-4BAC-B01B-2467F1DD7586}"/>
              </a:ext>
            </a:extLst>
          </p:cNvPr>
          <p:cNvSpPr txBox="1"/>
          <p:nvPr/>
        </p:nvSpPr>
        <p:spPr>
          <a:xfrm>
            <a:off x="4382746" y="2122885"/>
            <a:ext cx="1257300" cy="29527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新建房屋施工现场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323">
            <a:extLst>
              <a:ext uri="{FF2B5EF4-FFF2-40B4-BE49-F238E27FC236}">
                <a16:creationId xmlns:a16="http://schemas.microsoft.com/office/drawing/2014/main" id="{81294A01-D2AD-4B39-B2D9-5102EC48192E}"/>
              </a:ext>
            </a:extLst>
          </p:cNvPr>
          <p:cNvSpPr txBox="1"/>
          <p:nvPr/>
        </p:nvSpPr>
        <p:spPr>
          <a:xfrm>
            <a:off x="4484516" y="2413398"/>
            <a:ext cx="733425" cy="3048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混凝土块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324">
            <a:extLst>
              <a:ext uri="{FF2B5EF4-FFF2-40B4-BE49-F238E27FC236}">
                <a16:creationId xmlns:a16="http://schemas.microsoft.com/office/drawing/2014/main" id="{94C41C5E-523A-453C-9A2E-8CAD58634DE0}"/>
              </a:ext>
            </a:extLst>
          </p:cNvPr>
          <p:cNvSpPr txBox="1"/>
          <p:nvPr/>
        </p:nvSpPr>
        <p:spPr>
          <a:xfrm>
            <a:off x="2518068" y="2884957"/>
            <a:ext cx="697866" cy="31432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挖掘装载机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碰撞的门柱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325">
            <a:extLst>
              <a:ext uri="{FF2B5EF4-FFF2-40B4-BE49-F238E27FC236}">
                <a16:creationId xmlns:a16="http://schemas.microsoft.com/office/drawing/2014/main" id="{B736153A-D3C1-4115-A7CD-EF487B7FB30D}"/>
              </a:ext>
            </a:extLst>
          </p:cNvPr>
          <p:cNvSpPr txBox="1"/>
          <p:nvPr/>
        </p:nvSpPr>
        <p:spPr>
          <a:xfrm>
            <a:off x="3557138" y="2978229"/>
            <a:ext cx="1009650" cy="19519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A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倒下的位置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326">
            <a:extLst>
              <a:ext uri="{FF2B5EF4-FFF2-40B4-BE49-F238E27FC236}">
                <a16:creationId xmlns:a16="http://schemas.microsoft.com/office/drawing/2014/main" id="{F0FFCAAE-7660-4456-9CBC-91BBFE709A97}"/>
              </a:ext>
            </a:extLst>
          </p:cNvPr>
          <p:cNvSpPr txBox="1"/>
          <p:nvPr/>
        </p:nvSpPr>
        <p:spPr>
          <a:xfrm>
            <a:off x="5378109" y="2725590"/>
            <a:ext cx="1114425" cy="16764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A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停车的场所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327">
            <a:extLst>
              <a:ext uri="{FF2B5EF4-FFF2-40B4-BE49-F238E27FC236}">
                <a16:creationId xmlns:a16="http://schemas.microsoft.com/office/drawing/2014/main" id="{D4924E90-984A-4772-A4E4-CDDF3934243E}"/>
              </a:ext>
            </a:extLst>
          </p:cNvPr>
          <p:cNvSpPr txBox="1"/>
          <p:nvPr/>
        </p:nvSpPr>
        <p:spPr>
          <a:xfrm>
            <a:off x="5340009" y="3304057"/>
            <a:ext cx="600075" cy="29527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平面图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328">
            <a:extLst>
              <a:ext uri="{FF2B5EF4-FFF2-40B4-BE49-F238E27FC236}">
                <a16:creationId xmlns:a16="http://schemas.microsoft.com/office/drawing/2014/main" id="{144175CF-2510-445C-BC05-753B1DCE9CFC}"/>
              </a:ext>
            </a:extLst>
          </p:cNvPr>
          <p:cNvSpPr txBox="1"/>
          <p:nvPr/>
        </p:nvSpPr>
        <p:spPr>
          <a:xfrm>
            <a:off x="5568609" y="4123207"/>
            <a:ext cx="600075" cy="32385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侧面图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329">
            <a:extLst>
              <a:ext uri="{FF2B5EF4-FFF2-40B4-BE49-F238E27FC236}">
                <a16:creationId xmlns:a16="http://schemas.microsoft.com/office/drawing/2014/main" id="{1D161989-F3FE-4177-BC23-E9CB348A4C7A}"/>
              </a:ext>
            </a:extLst>
          </p:cNvPr>
          <p:cNvSpPr txBox="1"/>
          <p:nvPr/>
        </p:nvSpPr>
        <p:spPr>
          <a:xfrm>
            <a:off x="3301659" y="4018432"/>
            <a:ext cx="952500" cy="29527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斜坡约</a:t>
            </a:r>
            <a:r>
              <a:rPr lang="en-US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11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度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330">
            <a:extLst>
              <a:ext uri="{FF2B5EF4-FFF2-40B4-BE49-F238E27FC236}">
                <a16:creationId xmlns:a16="http://schemas.microsoft.com/office/drawing/2014/main" id="{9F532428-CF9D-4F55-8737-ABD94DE17A6D}"/>
              </a:ext>
            </a:extLst>
          </p:cNvPr>
          <p:cNvSpPr txBox="1"/>
          <p:nvPr/>
        </p:nvSpPr>
        <p:spPr>
          <a:xfrm>
            <a:off x="2777784" y="2408707"/>
            <a:ext cx="876300" cy="28575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混凝土块墙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785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143881" y="5238621"/>
            <a:ext cx="4856237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案例７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装载圆钢作业中，被夹在驾驶座和吊臂中间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905125" y="2216785"/>
            <a:ext cx="3333750" cy="242443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教材２２９页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辅</a:t>
            </a:r>
            <a:r>
              <a:rPr lang="ja-JP" altLang="en-US" sz="1200" dirty="0" smtClean="0">
                <a:solidFill>
                  <a:prstClr val="black"/>
                </a:solidFill>
              </a:rPr>
              <a:t>助教材１０１页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案例７</a:t>
            </a:r>
            <a:r>
              <a:rPr lang="zh-CN" altLang="ja-JP" sz="2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装</a:t>
            </a:r>
            <a:r>
              <a:rPr lang="zh-CN" altLang="ja-JP" sz="2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载圆钢</a:t>
            </a:r>
            <a:r>
              <a:rPr lang="zh-CN" altLang="ja-JP" sz="2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作</a:t>
            </a:r>
            <a:r>
              <a:rPr lang="zh-CN" altLang="ja-JP" sz="2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业</a:t>
            </a:r>
            <a:r>
              <a:rPr lang="zh-CN" altLang="ja-JP" sz="2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中，被</a:t>
            </a:r>
            <a:r>
              <a:rPr lang="zh-CN" altLang="ja-JP" sz="2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夹</a:t>
            </a:r>
            <a:r>
              <a:rPr lang="zh-CN" altLang="ja-JP" sz="2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在</a:t>
            </a:r>
            <a:r>
              <a:rPr lang="zh-CN" altLang="ja-JP" sz="2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驾驶</a:t>
            </a:r>
            <a:r>
              <a:rPr lang="zh-CN" altLang="ja-JP" sz="2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座和吊臂中</a:t>
            </a:r>
            <a:r>
              <a:rPr lang="zh-CN" altLang="ja-JP" sz="2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间</a:t>
            </a:r>
            <a:r>
              <a:rPr lang="ja-JP" altLang="en-US" sz="3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54406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53597" y="5035511"/>
            <a:ext cx="4236806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案例８  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被夹在机体和安装完毕的板桩中间</a:t>
            </a:r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　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3073400" y="2346007"/>
            <a:ext cx="2997200" cy="216598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教材２３１页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辅</a:t>
            </a:r>
            <a:r>
              <a:rPr lang="ja-JP" altLang="en-US" sz="1200" dirty="0" smtClean="0">
                <a:solidFill>
                  <a:prstClr val="black"/>
                </a:solidFill>
              </a:rPr>
              <a:t>助教材１０３页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案例８　</a:t>
            </a:r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被夹在机体和安装完毕的板桩中间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51501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15194" y="5888229"/>
            <a:ext cx="4677826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案例９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被挖掘装载机的吊臂夹住头部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5157" y="520520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灾害发生状况图</a:t>
            </a:r>
            <a:r>
              <a:rPr lang="zh-TW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（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侧面图</a:t>
            </a:r>
            <a:r>
              <a:rPr lang="zh-TW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）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030524" y="5141593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灾害发生状况图</a:t>
            </a:r>
            <a:r>
              <a:rPr lang="zh-TW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（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平面图</a:t>
            </a:r>
            <a:r>
              <a:rPr lang="zh-TW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）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5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355157" y="2160462"/>
            <a:ext cx="4298950" cy="2206625"/>
          </a:xfrm>
          <a:prstGeom prst="rect">
            <a:avLst/>
          </a:prstGeom>
        </p:spPr>
      </p:pic>
      <p:pic>
        <p:nvPicPr>
          <p:cNvPr id="6" name="図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54107" y="1994091"/>
            <a:ext cx="4254500" cy="253936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  <a:latin typeface="+mn-ea"/>
              </a:rPr>
              <a:t>教材２３３页</a:t>
            </a:r>
            <a:r>
              <a:rPr lang="en-US" altLang="ja-JP" sz="1200" dirty="0">
                <a:solidFill>
                  <a:prstClr val="black"/>
                </a:solidFill>
                <a:latin typeface="+mn-ea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+mn-ea"/>
              </a:rPr>
              <a:t>辅</a:t>
            </a:r>
            <a:r>
              <a:rPr lang="ja-JP" altLang="en-US" sz="1200" dirty="0" smtClean="0">
                <a:solidFill>
                  <a:prstClr val="black"/>
                </a:solidFill>
                <a:latin typeface="+mn-ea"/>
              </a:rPr>
              <a:t>助教材１０６页</a:t>
            </a:r>
            <a:endParaRPr lang="ja-JP" altLang="en-US" sz="1200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案例９　</a:t>
            </a:r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被挖掘装载机的吊臂夹住头部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9" name="テキスト ボックス 477">
            <a:extLst>
              <a:ext uri="{FF2B5EF4-FFF2-40B4-BE49-F238E27FC236}">
                <a16:creationId xmlns:a16="http://schemas.microsoft.com/office/drawing/2014/main" id="{34B2B28D-A1C3-4AF6-9758-D3D7A4F00C78}"/>
              </a:ext>
            </a:extLst>
          </p:cNvPr>
          <p:cNvSpPr txBox="1"/>
          <p:nvPr/>
        </p:nvSpPr>
        <p:spPr>
          <a:xfrm>
            <a:off x="1896937" y="2202498"/>
            <a:ext cx="1143000" cy="29527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挖掘机操作拉杆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478">
            <a:extLst>
              <a:ext uri="{FF2B5EF4-FFF2-40B4-BE49-F238E27FC236}">
                <a16:creationId xmlns:a16="http://schemas.microsoft.com/office/drawing/2014/main" id="{EDB732AC-9654-4405-893D-6625B91873CE}"/>
              </a:ext>
            </a:extLst>
          </p:cNvPr>
          <p:cNvSpPr txBox="1"/>
          <p:nvPr/>
        </p:nvSpPr>
        <p:spPr>
          <a:xfrm>
            <a:off x="2710055" y="2457919"/>
            <a:ext cx="866775" cy="18815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被害者</a:t>
            </a:r>
            <a:r>
              <a:rPr lang="en-US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(</a:t>
            </a:r>
            <a:r>
              <a:rPr lang="ja-JP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甲</a:t>
            </a:r>
            <a:r>
              <a:rPr lang="en-US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)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479">
            <a:extLst>
              <a:ext uri="{FF2B5EF4-FFF2-40B4-BE49-F238E27FC236}">
                <a16:creationId xmlns:a16="http://schemas.microsoft.com/office/drawing/2014/main" id="{0EFD7D07-6FF7-46B8-88FD-DE1CCB067374}"/>
              </a:ext>
            </a:extLst>
          </p:cNvPr>
          <p:cNvSpPr txBox="1"/>
          <p:nvPr/>
        </p:nvSpPr>
        <p:spPr>
          <a:xfrm>
            <a:off x="2989898" y="2702561"/>
            <a:ext cx="562041" cy="33618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SimSun" panose="02010600030101010101" pitchFamily="2" charset="-122"/>
              </a:rPr>
              <a:t>驾驶</a:t>
            </a:r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座脚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部</a:t>
            </a:r>
            <a:r>
              <a:rPr lang="zh-CN" altLang="en-US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盖板</a:t>
            </a:r>
            <a:endParaRPr lang="ja-JP" alt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33">
            <a:extLst>
              <a:ext uri="{FF2B5EF4-FFF2-40B4-BE49-F238E27FC236}">
                <a16:creationId xmlns:a16="http://schemas.microsoft.com/office/drawing/2014/main" id="{48E6AB20-24D0-4CDC-9661-1CADFB770B67}"/>
              </a:ext>
            </a:extLst>
          </p:cNvPr>
          <p:cNvSpPr txBox="1"/>
          <p:nvPr/>
        </p:nvSpPr>
        <p:spPr>
          <a:xfrm>
            <a:off x="3888174" y="2785118"/>
            <a:ext cx="701355" cy="1586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起重臂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34">
            <a:extLst>
              <a:ext uri="{FF2B5EF4-FFF2-40B4-BE49-F238E27FC236}">
                <a16:creationId xmlns:a16="http://schemas.microsoft.com/office/drawing/2014/main" id="{0F0C6A4C-21BF-43CE-A58E-3D2CB370A594}"/>
              </a:ext>
            </a:extLst>
          </p:cNvPr>
          <p:cNvSpPr txBox="1"/>
          <p:nvPr/>
        </p:nvSpPr>
        <p:spPr>
          <a:xfrm>
            <a:off x="4103562" y="3079212"/>
            <a:ext cx="516063" cy="1259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挖掘机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35">
            <a:extLst>
              <a:ext uri="{FF2B5EF4-FFF2-40B4-BE49-F238E27FC236}">
                <a16:creationId xmlns:a16="http://schemas.microsoft.com/office/drawing/2014/main" id="{2CCC2784-D6F5-43FD-9320-FD4FEA8C9FA0}"/>
              </a:ext>
            </a:extLst>
          </p:cNvPr>
          <p:cNvSpPr txBox="1"/>
          <p:nvPr/>
        </p:nvSpPr>
        <p:spPr>
          <a:xfrm>
            <a:off x="1593407" y="4164648"/>
            <a:ext cx="419100" cy="2667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2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米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36">
            <a:extLst>
              <a:ext uri="{FF2B5EF4-FFF2-40B4-BE49-F238E27FC236}">
                <a16:creationId xmlns:a16="http://schemas.microsoft.com/office/drawing/2014/main" id="{3A1E6CF2-77D1-4EC6-90AE-5EE6444CF41B}"/>
              </a:ext>
            </a:extLst>
          </p:cNvPr>
          <p:cNvSpPr txBox="1"/>
          <p:nvPr/>
        </p:nvSpPr>
        <p:spPr>
          <a:xfrm rot="5400000">
            <a:off x="145607" y="3421698"/>
            <a:ext cx="533400" cy="2857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1.5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米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306">
            <a:extLst>
              <a:ext uri="{FF2B5EF4-FFF2-40B4-BE49-F238E27FC236}">
                <a16:creationId xmlns:a16="http://schemas.microsoft.com/office/drawing/2014/main" id="{E290283D-D916-45B1-B90B-F3F8B9AC421D}"/>
              </a:ext>
            </a:extLst>
          </p:cNvPr>
          <p:cNvSpPr txBox="1"/>
          <p:nvPr/>
        </p:nvSpPr>
        <p:spPr>
          <a:xfrm>
            <a:off x="8324216" y="1953170"/>
            <a:ext cx="628650" cy="2952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挖掘机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308">
            <a:extLst>
              <a:ext uri="{FF2B5EF4-FFF2-40B4-BE49-F238E27FC236}">
                <a16:creationId xmlns:a16="http://schemas.microsoft.com/office/drawing/2014/main" id="{99EAD95F-9F3F-4E37-A3C6-DE2B1255C117}"/>
              </a:ext>
            </a:extLst>
          </p:cNvPr>
          <p:cNvSpPr txBox="1"/>
          <p:nvPr/>
        </p:nvSpPr>
        <p:spPr>
          <a:xfrm>
            <a:off x="5876291" y="2667545"/>
            <a:ext cx="619125" cy="27622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驾驶座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313">
            <a:extLst>
              <a:ext uri="{FF2B5EF4-FFF2-40B4-BE49-F238E27FC236}">
                <a16:creationId xmlns:a16="http://schemas.microsoft.com/office/drawing/2014/main" id="{008D6616-6371-4BED-BF9F-38917342F05E}"/>
              </a:ext>
            </a:extLst>
          </p:cNvPr>
          <p:cNvSpPr txBox="1"/>
          <p:nvPr/>
        </p:nvSpPr>
        <p:spPr>
          <a:xfrm rot="16200000">
            <a:off x="4395788" y="2867253"/>
            <a:ext cx="619125" cy="2667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0.85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米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314">
            <a:extLst>
              <a:ext uri="{FF2B5EF4-FFF2-40B4-BE49-F238E27FC236}">
                <a16:creationId xmlns:a16="http://schemas.microsoft.com/office/drawing/2014/main" id="{528FDB15-6E46-48BC-ABA2-3690E57A6808}"/>
              </a:ext>
            </a:extLst>
          </p:cNvPr>
          <p:cNvSpPr txBox="1"/>
          <p:nvPr/>
        </p:nvSpPr>
        <p:spPr>
          <a:xfrm>
            <a:off x="7505317" y="3879315"/>
            <a:ext cx="403165" cy="15392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铁片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315">
            <a:extLst>
              <a:ext uri="{FF2B5EF4-FFF2-40B4-BE49-F238E27FC236}">
                <a16:creationId xmlns:a16="http://schemas.microsoft.com/office/drawing/2014/main" id="{05627EAF-3276-43A3-884E-2B5CAC781763}"/>
              </a:ext>
            </a:extLst>
          </p:cNvPr>
          <p:cNvSpPr txBox="1"/>
          <p:nvPr/>
        </p:nvSpPr>
        <p:spPr>
          <a:xfrm>
            <a:off x="7977697" y="3879315"/>
            <a:ext cx="746568" cy="2857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起重臂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317">
            <a:extLst>
              <a:ext uri="{FF2B5EF4-FFF2-40B4-BE49-F238E27FC236}">
                <a16:creationId xmlns:a16="http://schemas.microsoft.com/office/drawing/2014/main" id="{E9C771A2-9123-48F3-ACA7-E5EAE44437FE}"/>
              </a:ext>
            </a:extLst>
          </p:cNvPr>
          <p:cNvSpPr txBox="1"/>
          <p:nvPr/>
        </p:nvSpPr>
        <p:spPr>
          <a:xfrm rot="16200000">
            <a:off x="6571298" y="2900908"/>
            <a:ext cx="630555" cy="20701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74295" tIns="8890" rIns="74295" bIns="88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0.13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米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306">
            <a:extLst>
              <a:ext uri="{FF2B5EF4-FFF2-40B4-BE49-F238E27FC236}">
                <a16:creationId xmlns:a16="http://schemas.microsoft.com/office/drawing/2014/main" id="{0F1A9CAE-3D4E-423A-9527-02A7DA8BC638}"/>
              </a:ext>
            </a:extLst>
          </p:cNvPr>
          <p:cNvSpPr txBox="1"/>
          <p:nvPr/>
        </p:nvSpPr>
        <p:spPr>
          <a:xfrm>
            <a:off x="8324215" y="1994091"/>
            <a:ext cx="628650" cy="2952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挖掘机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308">
            <a:extLst>
              <a:ext uri="{FF2B5EF4-FFF2-40B4-BE49-F238E27FC236}">
                <a16:creationId xmlns:a16="http://schemas.microsoft.com/office/drawing/2014/main" id="{0091E4BA-F212-49D5-832B-5814FD10ADE8}"/>
              </a:ext>
            </a:extLst>
          </p:cNvPr>
          <p:cNvSpPr txBox="1"/>
          <p:nvPr/>
        </p:nvSpPr>
        <p:spPr>
          <a:xfrm>
            <a:off x="5876290" y="2708467"/>
            <a:ext cx="539559" cy="10256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驾驶座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309">
            <a:extLst>
              <a:ext uri="{FF2B5EF4-FFF2-40B4-BE49-F238E27FC236}">
                <a16:creationId xmlns:a16="http://schemas.microsoft.com/office/drawing/2014/main" id="{0C8A9AFC-6F6D-497D-9697-DD9145721989}"/>
              </a:ext>
            </a:extLst>
          </p:cNvPr>
          <p:cNvSpPr txBox="1"/>
          <p:nvPr/>
        </p:nvSpPr>
        <p:spPr>
          <a:xfrm>
            <a:off x="6100127" y="3587477"/>
            <a:ext cx="492665" cy="1695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被害者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310">
            <a:extLst>
              <a:ext uri="{FF2B5EF4-FFF2-40B4-BE49-F238E27FC236}">
                <a16:creationId xmlns:a16="http://schemas.microsoft.com/office/drawing/2014/main" id="{FDE0DD30-C722-47C1-9408-7C55E3E38CDF}"/>
              </a:ext>
            </a:extLst>
          </p:cNvPr>
          <p:cNvSpPr txBox="1"/>
          <p:nvPr/>
        </p:nvSpPr>
        <p:spPr>
          <a:xfrm>
            <a:off x="5428616" y="3757011"/>
            <a:ext cx="987233" cy="2762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起重臂升降操作拉杆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3">
            <a:extLst>
              <a:ext uri="{FF2B5EF4-FFF2-40B4-BE49-F238E27FC236}">
                <a16:creationId xmlns:a16="http://schemas.microsoft.com/office/drawing/2014/main" id="{6893835A-0A63-4626-ACF1-FB3D32E46AE8}"/>
              </a:ext>
            </a:extLst>
          </p:cNvPr>
          <p:cNvSpPr txBox="1"/>
          <p:nvPr/>
        </p:nvSpPr>
        <p:spPr>
          <a:xfrm rot="16200000">
            <a:off x="4395787" y="2908174"/>
            <a:ext cx="619125" cy="2667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0.85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米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16">
            <a:extLst>
              <a:ext uri="{FF2B5EF4-FFF2-40B4-BE49-F238E27FC236}">
                <a16:creationId xmlns:a16="http://schemas.microsoft.com/office/drawing/2014/main" id="{C041F5B0-EF29-45F8-983C-AD8FAC24A0A9}"/>
              </a:ext>
            </a:extLst>
          </p:cNvPr>
          <p:cNvSpPr txBox="1"/>
          <p:nvPr/>
        </p:nvSpPr>
        <p:spPr>
          <a:xfrm>
            <a:off x="7338378" y="4146177"/>
            <a:ext cx="885825" cy="5334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驾驶座脚部</a:t>
            </a:r>
            <a:endParaRPr 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zh-CN" altLang="en-US" sz="1050" kern="1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盖板</a:t>
            </a:r>
            <a:endParaRPr lang="ja-JP" altLang="ja-JP" sz="1050" kern="1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317">
            <a:extLst>
              <a:ext uri="{FF2B5EF4-FFF2-40B4-BE49-F238E27FC236}">
                <a16:creationId xmlns:a16="http://schemas.microsoft.com/office/drawing/2014/main" id="{DDD55D97-380D-441B-BB97-128D4A36C6C7}"/>
              </a:ext>
            </a:extLst>
          </p:cNvPr>
          <p:cNvSpPr txBox="1"/>
          <p:nvPr/>
        </p:nvSpPr>
        <p:spPr>
          <a:xfrm rot="16200000">
            <a:off x="6571297" y="2941829"/>
            <a:ext cx="630555" cy="20701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74295" tIns="8890" rIns="74295" bIns="88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0.13</a:t>
            </a:r>
            <a:r>
              <a:rPr lang="zh-CN" sz="1050" kern="10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米</a:t>
            </a:r>
            <a:endParaRPr lang="ja-JP" sz="1050" kern="10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5290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296529" y="5857630"/>
            <a:ext cx="6351639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案例１０　</a:t>
            </a:r>
            <a:r>
              <a:rPr lang="zh-CN" altLang="en-US" sz="12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因挖掘机吊起的混凝土掉落而受害</a:t>
            </a:r>
            <a:endParaRPr lang="ja-JP" altLang="en-US" sz="12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8765" y="5325233"/>
            <a:ext cx="3395992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zh-CN" altLang="en-US" sz="1200" dirty="0"/>
              <a:t>用铲斗吊起混凝土块的状况图</a:t>
            </a:r>
            <a:endParaRPr lang="ja-JP" altLang="en-US" sz="1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961" y="906697"/>
            <a:ext cx="3664777" cy="432967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>
                <a:solidFill>
                  <a:prstClr val="black"/>
                </a:solidFill>
              </a:rPr>
              <a:t>教材２３５页</a:t>
            </a:r>
            <a:r>
              <a:rPr lang="en-US" altLang="ja-JP" sz="1200" dirty="0">
                <a:solidFill>
                  <a:prstClr val="black"/>
                </a:solidFill>
              </a:rPr>
              <a:t>/</a:t>
            </a:r>
            <a:r>
              <a:rPr lang="ja-JP" altLang="en-US" sz="1200" dirty="0">
                <a:solidFill>
                  <a:prstClr val="black"/>
                </a:solidFill>
              </a:rPr>
              <a:t>辅</a:t>
            </a:r>
            <a:r>
              <a:rPr lang="ja-JP" altLang="en-US" sz="1200" dirty="0" smtClean="0">
                <a:solidFill>
                  <a:prstClr val="black"/>
                </a:solidFill>
              </a:rPr>
              <a:t>助教材１０８页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257174" y="257176"/>
            <a:ext cx="8639175" cy="5905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案例１０　</a:t>
            </a:r>
            <a:r>
              <a:rPr lang="zh-CN" altLang="en-US" sz="24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因挖掘机吊起的混凝土块掉落而受害</a:t>
            </a:r>
            <a:endParaRPr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テキスト ボックス 322">
            <a:extLst>
              <a:ext uri="{FF2B5EF4-FFF2-40B4-BE49-F238E27FC236}">
                <a16:creationId xmlns:a16="http://schemas.microsoft.com/office/drawing/2014/main" id="{3BF645BC-77C5-46BF-8D9E-D1EEF33CDED2}"/>
              </a:ext>
            </a:extLst>
          </p:cNvPr>
          <p:cNvSpPr txBox="1"/>
          <p:nvPr/>
        </p:nvSpPr>
        <p:spPr>
          <a:xfrm>
            <a:off x="2570064" y="1855843"/>
            <a:ext cx="933712" cy="28575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混凝土块</a:t>
            </a:r>
            <a:endParaRPr lang="ja-JP" sz="105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10">
            <a:extLst>
              <a:ext uri="{FF2B5EF4-FFF2-40B4-BE49-F238E27FC236}">
                <a16:creationId xmlns:a16="http://schemas.microsoft.com/office/drawing/2014/main" id="{5C8F2227-BBF4-4D39-ABDA-09B6FFE05374}"/>
              </a:ext>
            </a:extLst>
          </p:cNvPr>
          <p:cNvSpPr txBox="1"/>
          <p:nvPr/>
        </p:nvSpPr>
        <p:spPr>
          <a:xfrm>
            <a:off x="3579079" y="1255768"/>
            <a:ext cx="619125" cy="28575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直径</a:t>
            </a:r>
            <a:r>
              <a:rPr lang="en-US" sz="1050" kern="10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14</a:t>
            </a:r>
            <a:endParaRPr lang="ja-JP" sz="105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319">
            <a:extLst>
              <a:ext uri="{FF2B5EF4-FFF2-40B4-BE49-F238E27FC236}">
                <a16:creationId xmlns:a16="http://schemas.microsoft.com/office/drawing/2014/main" id="{46A1A6D7-A457-4EBE-8371-EB0BF6E36D82}"/>
              </a:ext>
            </a:extLst>
          </p:cNvPr>
          <p:cNvSpPr txBox="1"/>
          <p:nvPr/>
        </p:nvSpPr>
        <p:spPr>
          <a:xfrm>
            <a:off x="3151986" y="3173644"/>
            <a:ext cx="600632" cy="27622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zh-CN" sz="1050" kern="10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铲斗</a:t>
            </a:r>
            <a:endParaRPr lang="ja-JP" sz="105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68">
            <a:extLst>
              <a:ext uri="{FF2B5EF4-FFF2-40B4-BE49-F238E27FC236}">
                <a16:creationId xmlns:a16="http://schemas.microsoft.com/office/drawing/2014/main" id="{8A00AD8D-7B60-42F4-832F-ECE5633DF116}"/>
              </a:ext>
            </a:extLst>
          </p:cNvPr>
          <p:cNvSpPr txBox="1"/>
          <p:nvPr/>
        </p:nvSpPr>
        <p:spPr>
          <a:xfrm rot="1686726">
            <a:off x="3312379" y="4871955"/>
            <a:ext cx="533400" cy="2762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050" kern="10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1.6</a:t>
            </a:r>
            <a:r>
              <a:rPr lang="zh-CN" sz="1050" kern="10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米</a:t>
            </a:r>
            <a:endParaRPr lang="ja-JP" sz="1050" kern="10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69">
            <a:extLst>
              <a:ext uri="{FF2B5EF4-FFF2-40B4-BE49-F238E27FC236}">
                <a16:creationId xmlns:a16="http://schemas.microsoft.com/office/drawing/2014/main" id="{F73A91AE-BFDF-4066-AA9F-C8B914C2561D}"/>
              </a:ext>
            </a:extLst>
          </p:cNvPr>
          <p:cNvSpPr txBox="1"/>
          <p:nvPr/>
        </p:nvSpPr>
        <p:spPr>
          <a:xfrm rot="19619912">
            <a:off x="4591246" y="4756459"/>
            <a:ext cx="616555" cy="30134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050" kern="100" dirty="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2.5</a:t>
            </a:r>
            <a:r>
              <a:rPr lang="zh-CN" sz="1050" kern="100" dirty="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米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321">
            <a:extLst>
              <a:ext uri="{FF2B5EF4-FFF2-40B4-BE49-F238E27FC236}">
                <a16:creationId xmlns:a16="http://schemas.microsoft.com/office/drawing/2014/main" id="{9FF5CE93-4D83-4608-9072-94EC19CFEA42}"/>
              </a:ext>
            </a:extLst>
          </p:cNvPr>
          <p:cNvSpPr txBox="1"/>
          <p:nvPr/>
        </p:nvSpPr>
        <p:spPr>
          <a:xfrm rot="16200000">
            <a:off x="5290057" y="4016312"/>
            <a:ext cx="607323" cy="31718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050" kern="100" dirty="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55</a:t>
            </a:r>
            <a:r>
              <a:rPr lang="zh-CN" sz="1050" kern="100" dirty="0">
                <a:effectLst/>
                <a:latin typeface="游明朝" panose="02020400000000000000" pitchFamily="18" charset="-128"/>
                <a:ea typeface="DengXian" panose="02010600030101010101" pitchFamily="2" charset="-122"/>
                <a:cs typeface="Times New Roman" panose="02020603050405020304" pitchFamily="18" charset="0"/>
              </a:rPr>
              <a:t>厘米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593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第２</a:t>
            </a:r>
            <a:r>
              <a:rPr lang="zh-CN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篇　挖掘装载机等的运行相关装置构造以及处理方法相关知识</a:t>
            </a:r>
            <a:endParaRPr kumimoji="1" lang="ja-JP" altLang="en-US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94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2649</Words>
  <Application>Microsoft Office PowerPoint</Application>
  <PresentationFormat>画面に合わせる (4:3)</PresentationFormat>
  <Paragraphs>787</Paragraphs>
  <Slides>88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88</vt:i4>
      </vt:variant>
    </vt:vector>
  </HeadingPairs>
  <TitlesOfParts>
    <vt:vector size="103" baseType="lpstr">
      <vt:lpstr>等线</vt:lpstr>
      <vt:lpstr>Times New Roman</vt:lpstr>
      <vt:lpstr>游ゴシック</vt:lpstr>
      <vt:lpstr>游ゴシック Light</vt:lpstr>
      <vt:lpstr>Meiryo UI</vt:lpstr>
      <vt:lpstr>Calibri Light</vt:lpstr>
      <vt:lpstr>Microsoft YaHei</vt:lpstr>
      <vt:lpstr>等线</vt:lpstr>
      <vt:lpstr>SimSun</vt:lpstr>
      <vt:lpstr>ＭＳ 明朝</vt:lpstr>
      <vt:lpstr>Calibri</vt:lpstr>
      <vt:lpstr>ＭＳ Ｐゴシック</vt:lpstr>
      <vt:lpstr>游明朝</vt:lpstr>
      <vt:lpstr>Arial</vt:lpstr>
      <vt:lpstr>Office テーマ</vt:lpstr>
      <vt:lpstr>挖掘装载机等驾驶技能培训 辅助教材  培训用PowerPoint资料</vt:lpstr>
      <vt:lpstr>第１篇 总则</vt:lpstr>
      <vt:lpstr>第１章　挖掘装载机等的概要</vt:lpstr>
      <vt:lpstr>挖掘装载机等的定义与特征</vt:lpstr>
      <vt:lpstr>挖掘装载机等的定义与特征</vt:lpstr>
      <vt:lpstr>挖掘装载机等的定义与特征</vt:lpstr>
      <vt:lpstr>主要规格及尺寸</vt:lpstr>
      <vt:lpstr>主要规格及尺寸</vt:lpstr>
      <vt:lpstr>第２篇　挖掘装载机等的运行相关装置构造以及处理方法相关知识</vt:lpstr>
      <vt:lpstr>第１章　构造</vt:lpstr>
      <vt:lpstr>原动机</vt:lpstr>
      <vt:lpstr>原动机</vt:lpstr>
      <vt:lpstr>原动机</vt:lpstr>
      <vt:lpstr>PowerPoint プレゼンテーション</vt:lpstr>
      <vt:lpstr>操纵装置</vt:lpstr>
      <vt:lpstr>操纵装置</vt:lpstr>
      <vt:lpstr>操纵装置</vt:lpstr>
      <vt:lpstr>制动装置</vt:lpstr>
      <vt:lpstr>制动装置</vt:lpstr>
      <vt:lpstr>制动装置</vt:lpstr>
      <vt:lpstr>第２章　处理方法</vt:lpstr>
      <vt:lpstr>作业开始前须知</vt:lpstr>
      <vt:lpstr>定期自主检查</vt:lpstr>
      <vt:lpstr>始动的运作及守则</vt:lpstr>
      <vt:lpstr>出发，驾驶的操作及守则</vt:lpstr>
      <vt:lpstr>出发，驾驶的操作及守则</vt:lpstr>
      <vt:lpstr>暂停・停车的操作及驾驶结束时的守则</vt:lpstr>
      <vt:lpstr>驾驶时的注意点</vt:lpstr>
      <vt:lpstr>驾驶时的注意点</vt:lpstr>
      <vt:lpstr>驾驶时的注意点</vt:lpstr>
      <vt:lpstr>驾驶时的注意点</vt:lpstr>
      <vt:lpstr>驾驶时的注意点</vt:lpstr>
      <vt:lpstr>驾驶时的注意点</vt:lpstr>
      <vt:lpstr>驾驶时的注意点</vt:lpstr>
      <vt:lpstr>驾驶时的注意点</vt:lpstr>
      <vt:lpstr>驾驶时的注意点</vt:lpstr>
      <vt:lpstr>驾驶时的注意点</vt:lpstr>
      <vt:lpstr>驾驶时的注意点</vt:lpstr>
      <vt:lpstr>驾驶时的注意点</vt:lpstr>
      <vt:lpstr>驾驶时的注意点</vt:lpstr>
      <vt:lpstr>驾驶时的注意点</vt:lpstr>
      <vt:lpstr>驾驶时的注意点</vt:lpstr>
      <vt:lpstr>第３篇　挖掘装载机等的装卸相关装置的构造以及处理方法相关知识</vt:lpstr>
      <vt:lpstr>第１章　构造</vt:lpstr>
      <vt:lpstr>装卸装置</vt:lpstr>
      <vt:lpstr>装卸装置</vt:lpstr>
      <vt:lpstr>液压装置</vt:lpstr>
      <vt:lpstr>液压装置</vt:lpstr>
      <vt:lpstr>液压装置</vt:lpstr>
      <vt:lpstr>液压装置</vt:lpstr>
      <vt:lpstr>液压装置</vt:lpstr>
      <vt:lpstr>护面罩</vt:lpstr>
      <vt:lpstr>叉式装载机</vt:lpstr>
      <vt:lpstr>叉式装载机</vt:lpstr>
      <vt:lpstr>第２章　处理方法</vt:lpstr>
      <vt:lpstr>负荷和车辆的稳定</vt:lpstr>
      <vt:lpstr>负荷和车辆的稳定</vt:lpstr>
      <vt:lpstr>作业方法</vt:lpstr>
      <vt:lpstr>作业方法</vt:lpstr>
      <vt:lpstr>作业方法</vt:lpstr>
      <vt:lpstr>作业方法</vt:lpstr>
      <vt:lpstr>作业方法</vt:lpstr>
      <vt:lpstr>作业方法</vt:lpstr>
      <vt:lpstr>作业方法</vt:lpstr>
      <vt:lpstr>第４篇　驾驶挖掘装载机时必要的力学相关知识</vt:lpstr>
      <vt:lpstr>第１章　力</vt:lpstr>
      <vt:lpstr>力矩</vt:lpstr>
      <vt:lpstr>力矩</vt:lpstr>
      <vt:lpstr>力的平衡</vt:lpstr>
      <vt:lpstr>第２章　质量·重量以及重心</vt:lpstr>
      <vt:lpstr>质量・重量</vt:lpstr>
      <vt:lpstr>质量・重量</vt:lpstr>
      <vt:lpstr>重心</vt:lpstr>
      <vt:lpstr>事物的安定</vt:lpstr>
      <vt:lpstr>第３章　物体的运动</vt:lpstr>
      <vt:lpstr>摩擦</vt:lpstr>
      <vt:lpstr>第５篇　相关法律法规</vt:lpstr>
      <vt:lpstr>相关法律法规</vt:lpstr>
      <vt:lpstr>第６篇　灾害案例</vt:lpstr>
      <vt:lpstr>案例１　从路肩滚落</vt:lpstr>
      <vt:lpstr>案例２　因振动从叉车装载机上滚落</vt:lpstr>
      <vt:lpstr>案例３　正在确认货物中，被倒退过来的叉车装载机撞到</vt:lpstr>
      <vt:lpstr>案例４　被在进行开工前点检的挖掘装载机撞到</vt:lpstr>
      <vt:lpstr>案例５　挖掘装载机溜车，被撞</vt:lpstr>
      <vt:lpstr>案例７装载圆钢作业中，被夹在驾驶座和吊臂中间　</vt:lpstr>
      <vt:lpstr>案例８　被夹在机体和安装完毕的板桩中间</vt:lpstr>
      <vt:lpstr>案例９　被挖掘装载机的吊臂夹住头部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2022-06-02T01:52:25Z</dcterms:created>
  <dcterms:modified xsi:type="dcterms:W3CDTF">2022-06-17T00:40:58Z</dcterms:modified>
</cp:coreProperties>
</file>