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3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32" r:id="rId66"/>
    <p:sldId id="340" r:id="rId67"/>
    <p:sldId id="299" r:id="rId68"/>
    <p:sldId id="300" r:id="rId69"/>
    <p:sldId id="301" r:id="rId70"/>
    <p:sldId id="341" r:id="rId71"/>
    <p:sldId id="302" r:id="rId72"/>
    <p:sldId id="303" r:id="rId73"/>
    <p:sldId id="304" r:id="rId74"/>
    <p:sldId id="305" r:id="rId75"/>
    <p:sldId id="342" r:id="rId76"/>
    <p:sldId id="306" r:id="rId77"/>
    <p:sldId id="331" r:id="rId78"/>
    <p:sldId id="307" r:id="rId79"/>
    <p:sldId id="330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Meiryo UI" panose="020B0604030504040204" pitchFamily="50" charset="-128"/>
      <p:regular r:id="rId94"/>
      <p:bold r:id="rId95"/>
      <p:italic r:id="rId96"/>
      <p:boldItalic r:id="rId97"/>
    </p:embeddedFont>
    <p:embeddedFont>
      <p:font typeface="Calibri Light" panose="020F0302020204030204" pitchFamily="34" charset="0"/>
      <p:regular r:id="rId98"/>
      <p:italic r:id="rId99"/>
    </p:embeddedFont>
    <p:embeddedFont>
      <p:font typeface="游明朝" panose="02020400000000000000" pitchFamily="18" charset="-128"/>
      <p:regular r:id="rId100"/>
    </p:embeddedFont>
    <p:embeddedFont>
      <p:font typeface="游ゴシック Light" panose="020B0300000000000000" pitchFamily="50" charset="-128"/>
      <p:regular r:id="rId101"/>
    </p:embeddedFont>
    <p:embeddedFont>
      <p:font typeface="游ゴシック" panose="020B0400000000000000" pitchFamily="50" charset="-128"/>
      <p:regular r:id="rId102"/>
      <p:bold r:id="rId103"/>
    </p:embeddedFont>
    <p:embeddedFont>
      <p:font typeface="Tahoma" panose="020B0604030504040204" pitchFamily="34" charset="0"/>
      <p:regular r:id="rId104"/>
      <p:bold r:id="rId10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4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601310"/>
            <a:ext cx="9144000" cy="3058840"/>
          </a:xfrm>
        </p:spPr>
        <p:txBody>
          <a:bodyPr anchor="ctr">
            <a:noAutofit/>
          </a:bodyPr>
          <a:lstStyle/>
          <a:p>
            <a:r>
              <a:rPr lang="en-US" altLang="ja-JP" sz="3600" dirty="0">
                <a:latin typeface="Times New Roman"/>
                <a:ea typeface="+mj-lt"/>
                <a:cs typeface="Times New Roman"/>
              </a:rPr>
              <a:t>Shovel Loader Auxiliary Textbook </a:t>
            </a:r>
            <a:br>
              <a:rPr lang="en-US" altLang="ja-JP" sz="3600" dirty="0">
                <a:latin typeface="Times New Roman"/>
                <a:ea typeface="+mj-lt"/>
                <a:cs typeface="Times New Roman"/>
              </a:rPr>
            </a:br>
            <a:r>
              <a:rPr lang="en-US" altLang="ja-JP" sz="3600" dirty="0">
                <a:latin typeface="Times New Roman"/>
                <a:ea typeface="+mj-lt"/>
                <a:cs typeface="Times New Roman"/>
              </a:rPr>
              <a:t>for Driver Technical Training</a:t>
            </a:r>
            <a:endParaRPr lang="ja-JP" sz="3600" dirty="0">
              <a:latin typeface="Times New Roman"/>
              <a:ea typeface="+mj-lt"/>
              <a:cs typeface="Times New Roman"/>
            </a:endParaRPr>
          </a:p>
          <a:p>
            <a:r>
              <a:rPr lang="en-US" altLang="ja-JP" sz="3600" dirty="0">
                <a:latin typeface="Times New Roman"/>
                <a:ea typeface="ＭＳ Ｐゴシック" panose="020B0600070205080204" pitchFamily="50" charset="-128"/>
                <a:cs typeface="Times New Roman"/>
              </a:rPr>
              <a:t/>
            </a:r>
            <a:br>
              <a:rPr lang="en-US" altLang="ja-JP" sz="3600" dirty="0">
                <a:latin typeface="Times New Roman"/>
                <a:ea typeface="ＭＳ Ｐゴシック" panose="020B0600070205080204" pitchFamily="50" charset="-128"/>
                <a:cs typeface="Times New Roman"/>
              </a:rPr>
            </a:br>
            <a:r>
              <a:rPr lang="en-US" altLang="ja-JP" sz="3600" dirty="0">
                <a:latin typeface="Times New Roman"/>
                <a:ea typeface="ＭＳ Ｐゴシック" panose="020B0600070205080204" pitchFamily="50" charset="-128"/>
                <a:cs typeface="Times New Roman"/>
              </a:rPr>
              <a:t/>
            </a:r>
            <a:br>
              <a:rPr lang="en-US" altLang="ja-JP" sz="3600" dirty="0">
                <a:latin typeface="Times New Roman"/>
                <a:ea typeface="ＭＳ Ｐゴシック" panose="020B0600070205080204" pitchFamily="50" charset="-128"/>
                <a:cs typeface="Times New Roman"/>
              </a:rPr>
            </a:br>
            <a:r>
              <a:rPr lang="en" altLang="ja-JP" sz="3600" dirty="0">
                <a:latin typeface="Times New Roman"/>
                <a:ea typeface="ＭＳ Ｐゴシック"/>
                <a:cs typeface="Times New Roman"/>
              </a:rPr>
              <a:t>PowerPoint for Training</a:t>
            </a: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Times New Roman"/>
                <a:ea typeface="+mj-lt"/>
                <a:cs typeface="Times New Roman"/>
              </a:rPr>
              <a:t>Chapter 1   Structure</a:t>
            </a:r>
            <a:endParaRPr lang="en-US" altLang="ja-JP" sz="6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22793" y="4383185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2-1 Engine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S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tructure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6943" y="4411760"/>
            <a:ext cx="38201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 Gasoline Engine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Exterior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Appearance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5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4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31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11 - 12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+mj-lt"/>
              </a:rPr>
              <a:t>Prime Mover</a:t>
            </a:r>
            <a:endParaRPr lang="en-US" altLang="ja-JP" sz="4800" dirty="0">
              <a:latin typeface="Times New Roman"/>
              <a:ea typeface="游ゴシック Ligh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EDE59-F84C-43F8-B4F4-A7C3B0056B58}"/>
              </a:ext>
            </a:extLst>
          </p:cNvPr>
          <p:cNvSpPr txBox="1"/>
          <p:nvPr/>
        </p:nvSpPr>
        <p:spPr>
          <a:xfrm>
            <a:off x="1600200" y="1800225"/>
            <a:ext cx="10382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Valve Push Rod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FBFDF-564E-4F32-82D8-9094A47DE2AD}"/>
              </a:ext>
            </a:extLst>
          </p:cNvPr>
          <p:cNvSpPr txBox="1"/>
          <p:nvPr/>
        </p:nvSpPr>
        <p:spPr>
          <a:xfrm>
            <a:off x="2638425" y="1800225"/>
            <a:ext cx="12763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Cylinder Head Cover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586B9-08D0-4C84-97A7-ACF3E639B22D}"/>
              </a:ext>
            </a:extLst>
          </p:cNvPr>
          <p:cNvSpPr txBox="1"/>
          <p:nvPr/>
        </p:nvSpPr>
        <p:spPr>
          <a:xfrm>
            <a:off x="533400" y="2238375"/>
            <a:ext cx="4476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Fan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EAC1E-EC22-4183-AB50-B9E1375876BE}"/>
              </a:ext>
            </a:extLst>
          </p:cNvPr>
          <p:cNvSpPr txBox="1"/>
          <p:nvPr/>
        </p:nvSpPr>
        <p:spPr>
          <a:xfrm>
            <a:off x="152400" y="2609850"/>
            <a:ext cx="8286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Water Pump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2DC52-20DD-4677-9038-A968039626B7}"/>
              </a:ext>
            </a:extLst>
          </p:cNvPr>
          <p:cNvSpPr txBox="1"/>
          <p:nvPr/>
        </p:nvSpPr>
        <p:spPr>
          <a:xfrm>
            <a:off x="352425" y="2857500"/>
            <a:ext cx="6096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V Belt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53BE5-255E-4064-9ECB-E64D7F7BE74F}"/>
              </a:ext>
            </a:extLst>
          </p:cNvPr>
          <p:cNvSpPr txBox="1"/>
          <p:nvPr/>
        </p:nvSpPr>
        <p:spPr>
          <a:xfrm>
            <a:off x="152400" y="3305175"/>
            <a:ext cx="8763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Timing Gear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916C8-63C0-4AAA-8D58-BD9D1CD0E348}"/>
              </a:ext>
            </a:extLst>
          </p:cNvPr>
          <p:cNvSpPr txBox="1"/>
          <p:nvPr/>
        </p:nvSpPr>
        <p:spPr>
          <a:xfrm>
            <a:off x="352425" y="3609975"/>
            <a:ext cx="6762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Idle Gear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10D8E-D015-44F1-93ED-58E2A014AC6A}"/>
              </a:ext>
            </a:extLst>
          </p:cNvPr>
          <p:cNvSpPr txBox="1"/>
          <p:nvPr/>
        </p:nvSpPr>
        <p:spPr>
          <a:xfrm>
            <a:off x="209550" y="3990975"/>
            <a:ext cx="10953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Pump Drive Gear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A1233E-C2A9-4F85-B191-008AD563C536}"/>
              </a:ext>
            </a:extLst>
          </p:cNvPr>
          <p:cNvSpPr txBox="1"/>
          <p:nvPr/>
        </p:nvSpPr>
        <p:spPr>
          <a:xfrm>
            <a:off x="1905000" y="4038600"/>
            <a:ext cx="7334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Pump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4EC72-3E4F-421A-91D6-083E97DB2564}"/>
              </a:ext>
            </a:extLst>
          </p:cNvPr>
          <p:cNvSpPr txBox="1"/>
          <p:nvPr/>
        </p:nvSpPr>
        <p:spPr>
          <a:xfrm>
            <a:off x="2924175" y="3829050"/>
            <a:ext cx="8477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Crank Shaft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128F1-69C7-4005-B482-EDBCB918C77C}"/>
              </a:ext>
            </a:extLst>
          </p:cNvPr>
          <p:cNvSpPr txBox="1"/>
          <p:nvPr/>
        </p:nvSpPr>
        <p:spPr>
          <a:xfrm>
            <a:off x="3209925" y="3305175"/>
            <a:ext cx="10477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Connecting Rod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B73F2-E96E-4F94-B0A7-C72722D692FD}"/>
              </a:ext>
            </a:extLst>
          </p:cNvPr>
          <p:cNvSpPr txBox="1"/>
          <p:nvPr/>
        </p:nvSpPr>
        <p:spPr>
          <a:xfrm>
            <a:off x="3228975" y="3057525"/>
            <a:ext cx="5143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Piston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A5B37-FFB2-4087-B0B0-09ABDABCA24A}"/>
              </a:ext>
            </a:extLst>
          </p:cNvPr>
          <p:cNvSpPr txBox="1"/>
          <p:nvPr/>
        </p:nvSpPr>
        <p:spPr>
          <a:xfrm>
            <a:off x="3228975" y="289560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Cam Shaft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930F52-A075-4190-A2D1-9D85F0234C91}"/>
              </a:ext>
            </a:extLst>
          </p:cNvPr>
          <p:cNvSpPr txBox="1"/>
          <p:nvPr/>
        </p:nvSpPr>
        <p:spPr>
          <a:xfrm>
            <a:off x="3209925" y="2733675"/>
            <a:ext cx="6572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Flywheel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EB0B2-A36A-4566-BB9A-C068906FBCB8}"/>
              </a:ext>
            </a:extLst>
          </p:cNvPr>
          <p:cNvSpPr txBox="1"/>
          <p:nvPr/>
        </p:nvSpPr>
        <p:spPr>
          <a:xfrm>
            <a:off x="3171825" y="2486025"/>
            <a:ext cx="10001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Cylinder Block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BA9CD4-9F0E-42A2-A242-21EFD448D00C}"/>
              </a:ext>
            </a:extLst>
          </p:cNvPr>
          <p:cNvSpPr txBox="1"/>
          <p:nvPr/>
        </p:nvSpPr>
        <p:spPr>
          <a:xfrm>
            <a:off x="3171825" y="2209800"/>
            <a:ext cx="9334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Cylinder Head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B30733-4AE2-41C3-94D7-75C814D2F69E}"/>
              </a:ext>
            </a:extLst>
          </p:cNvPr>
          <p:cNvSpPr txBox="1"/>
          <p:nvPr/>
        </p:nvSpPr>
        <p:spPr>
          <a:xfrm>
            <a:off x="6305550" y="1876425"/>
            <a:ext cx="18097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Exhaust Manifold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BDDE2-E87F-40C4-BBAA-99B70227023E}"/>
              </a:ext>
            </a:extLst>
          </p:cNvPr>
          <p:cNvSpPr txBox="1"/>
          <p:nvPr/>
        </p:nvSpPr>
        <p:spPr>
          <a:xfrm>
            <a:off x="7667625" y="2209800"/>
            <a:ext cx="8953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Carburetor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25A0C3-B611-4335-828E-7B9336C4C6DC}"/>
              </a:ext>
            </a:extLst>
          </p:cNvPr>
          <p:cNvSpPr txBox="1"/>
          <p:nvPr/>
        </p:nvSpPr>
        <p:spPr>
          <a:xfrm>
            <a:off x="7886700" y="2533650"/>
            <a:ext cx="6762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Governor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8B605-5394-49A8-BF2C-94CCB8B3E15A}"/>
              </a:ext>
            </a:extLst>
          </p:cNvPr>
          <p:cNvSpPr txBox="1"/>
          <p:nvPr/>
        </p:nvSpPr>
        <p:spPr>
          <a:xfrm>
            <a:off x="7886700" y="2733675"/>
            <a:ext cx="10096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Intake Manifold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27513-E70D-4FF8-9596-D230284540D3}"/>
              </a:ext>
            </a:extLst>
          </p:cNvPr>
          <p:cNvSpPr txBox="1"/>
          <p:nvPr/>
        </p:nvSpPr>
        <p:spPr>
          <a:xfrm>
            <a:off x="8086725" y="3228975"/>
            <a:ext cx="57150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Starter </a:t>
            </a:r>
            <a:endParaRPr lang="en-US" dirty="0"/>
          </a:p>
          <a:p>
            <a:r>
              <a:rPr lang="en-US" sz="1000" dirty="0">
                <a:latin typeface="Times New Roman"/>
                <a:cs typeface="Times New Roman"/>
              </a:rPr>
              <a:t>Motor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3EEF7-2370-41AA-8474-2E40086FFD1C}"/>
              </a:ext>
            </a:extLst>
          </p:cNvPr>
          <p:cNvSpPr txBox="1"/>
          <p:nvPr/>
        </p:nvSpPr>
        <p:spPr>
          <a:xfrm>
            <a:off x="7153275" y="3990975"/>
            <a:ext cx="6477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Pan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260E74-BE10-4BC8-9C34-3CB27310DF5D}"/>
              </a:ext>
            </a:extLst>
          </p:cNvPr>
          <p:cNvSpPr txBox="1"/>
          <p:nvPr/>
        </p:nvSpPr>
        <p:spPr>
          <a:xfrm>
            <a:off x="5486400" y="3952875"/>
            <a:ext cx="11525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(Power Take Off)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53412E-918F-4D16-8112-22471F302D49}"/>
              </a:ext>
            </a:extLst>
          </p:cNvPr>
          <p:cNvSpPr txBox="1"/>
          <p:nvPr/>
        </p:nvSpPr>
        <p:spPr>
          <a:xfrm>
            <a:off x="5067300" y="3609975"/>
            <a:ext cx="6572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Fan Belt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3303A7-0D4D-4E07-BCC6-DEE2B82B68A4}"/>
              </a:ext>
            </a:extLst>
          </p:cNvPr>
          <p:cNvSpPr txBox="1"/>
          <p:nvPr/>
        </p:nvSpPr>
        <p:spPr>
          <a:xfrm>
            <a:off x="4638675" y="2981325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Water Inlet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2214F1-9872-47CE-88E0-E815F0500EFB}"/>
              </a:ext>
            </a:extLst>
          </p:cNvPr>
          <p:cNvSpPr txBox="1"/>
          <p:nvPr/>
        </p:nvSpPr>
        <p:spPr>
          <a:xfrm>
            <a:off x="4933950" y="2733675"/>
            <a:ext cx="419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Fan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9D53B-FB5C-4C5A-BC35-D33139EAA64D}"/>
              </a:ext>
            </a:extLst>
          </p:cNvPr>
          <p:cNvSpPr txBox="1"/>
          <p:nvPr/>
        </p:nvSpPr>
        <p:spPr>
          <a:xfrm>
            <a:off x="7429500" y="2047875"/>
            <a:ext cx="7429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Air Intake</a:t>
            </a: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8465" y="4621595"/>
            <a:ext cx="368557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 Four-Stroke Engine Process Illustration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9" y="169596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31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12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Prime Mover</a:t>
            </a:r>
            <a:endParaRPr lang="en-US" altLang="ja-JP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70B4F-F6E8-4A09-9D7A-F8173B4CBB8B}"/>
              </a:ext>
            </a:extLst>
          </p:cNvPr>
          <p:cNvSpPr txBox="1"/>
          <p:nvPr/>
        </p:nvSpPr>
        <p:spPr>
          <a:xfrm>
            <a:off x="2282765" y="3093289"/>
            <a:ext cx="10572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Connecting Rod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B8CCF-9A52-4C44-8654-651EDAE367B5}"/>
              </a:ext>
            </a:extLst>
          </p:cNvPr>
          <p:cNvSpPr txBox="1"/>
          <p:nvPr/>
        </p:nvSpPr>
        <p:spPr>
          <a:xfrm>
            <a:off x="2519452" y="3533056"/>
            <a:ext cx="8191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Crankshaft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7ADC1-7B09-4551-8402-513E2BBE979A}"/>
              </a:ext>
            </a:extLst>
          </p:cNvPr>
          <p:cNvSpPr txBox="1"/>
          <p:nvPr/>
        </p:nvSpPr>
        <p:spPr>
          <a:xfrm>
            <a:off x="3367717" y="3655264"/>
            <a:ext cx="5619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Intake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440FB-A86B-427F-8C8E-FE3A25605A42}"/>
              </a:ext>
            </a:extLst>
          </p:cNvPr>
          <p:cNvSpPr txBox="1"/>
          <p:nvPr/>
        </p:nvSpPr>
        <p:spPr>
          <a:xfrm>
            <a:off x="4084068" y="3654725"/>
            <a:ext cx="9144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Compression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9F253-A31C-46F3-A348-AA272576900B}"/>
              </a:ext>
            </a:extLst>
          </p:cNvPr>
          <p:cNvSpPr txBox="1"/>
          <p:nvPr/>
        </p:nvSpPr>
        <p:spPr>
          <a:xfrm>
            <a:off x="4907142" y="3660475"/>
            <a:ext cx="91439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Combustion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9EBE5-A7E9-4E62-9F4A-9131F68A7303}"/>
              </a:ext>
            </a:extLst>
          </p:cNvPr>
          <p:cNvSpPr txBox="1"/>
          <p:nvPr/>
        </p:nvSpPr>
        <p:spPr>
          <a:xfrm>
            <a:off x="5946655" y="3664609"/>
            <a:ext cx="6191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Exhaust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43B9C-085E-4891-90E0-F10C6C022344}"/>
              </a:ext>
            </a:extLst>
          </p:cNvPr>
          <p:cNvSpPr txBox="1"/>
          <p:nvPr/>
        </p:nvSpPr>
        <p:spPr>
          <a:xfrm rot="5400000">
            <a:off x="6005512" y="2157411"/>
            <a:ext cx="11144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Exhaust Valve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7DA97-1C9A-42FC-BE0D-FD98F91609BB}"/>
              </a:ext>
            </a:extLst>
          </p:cNvPr>
          <p:cNvSpPr txBox="1"/>
          <p:nvPr/>
        </p:nvSpPr>
        <p:spPr>
          <a:xfrm>
            <a:off x="4905375" y="1628775"/>
            <a:ext cx="8763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Ignition Plug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EB054E-020B-4756-B14B-F454399E1FA0}"/>
              </a:ext>
            </a:extLst>
          </p:cNvPr>
          <p:cNvSpPr txBox="1"/>
          <p:nvPr/>
        </p:nvSpPr>
        <p:spPr>
          <a:xfrm rot="5400000">
            <a:off x="2757487" y="2124075"/>
            <a:ext cx="9144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Intake Valve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DF281-D5A8-448B-8E84-96338DF781B4}"/>
              </a:ext>
            </a:extLst>
          </p:cNvPr>
          <p:cNvSpPr txBox="1"/>
          <p:nvPr/>
        </p:nvSpPr>
        <p:spPr>
          <a:xfrm>
            <a:off x="4191000" y="3876675"/>
            <a:ext cx="194310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Piston Movement Direction</a:t>
            </a: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0356" y="5007197"/>
            <a:ext cx="312486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2-4 Diesel Engine Exterior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1558593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3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14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Prime Mover</a:t>
            </a:r>
            <a:endParaRPr lang="en-US" altLang="ja-JP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D9427-3FA9-4F1C-8ED2-A5C34BE225C3}"/>
              </a:ext>
            </a:extLst>
          </p:cNvPr>
          <p:cNvSpPr txBox="1"/>
          <p:nvPr/>
        </p:nvSpPr>
        <p:spPr>
          <a:xfrm>
            <a:off x="2280249" y="1805796"/>
            <a:ext cx="78788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Fuel 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BE3B4-72EF-4173-8080-222E0A2C8265}"/>
              </a:ext>
            </a:extLst>
          </p:cNvPr>
          <p:cNvSpPr txBox="1"/>
          <p:nvPr/>
        </p:nvSpPr>
        <p:spPr>
          <a:xfrm>
            <a:off x="3875237" y="1689879"/>
            <a:ext cx="90289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Air Intake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FA9E6-264A-4738-B8E6-06B96331E091}"/>
              </a:ext>
            </a:extLst>
          </p:cNvPr>
          <p:cNvSpPr txBox="1"/>
          <p:nvPr/>
        </p:nvSpPr>
        <p:spPr>
          <a:xfrm>
            <a:off x="5642754" y="3601169"/>
            <a:ext cx="83101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Fan Belt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B59E0-FD11-493F-93E6-3DA5BF242510}"/>
              </a:ext>
            </a:extLst>
          </p:cNvPr>
          <p:cNvSpPr txBox="1"/>
          <p:nvPr/>
        </p:nvSpPr>
        <p:spPr>
          <a:xfrm>
            <a:off x="6145062" y="2191289"/>
            <a:ext cx="55784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Fan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361AC-BA63-4BCA-B897-1C81C1277C7D}"/>
              </a:ext>
            </a:extLst>
          </p:cNvPr>
          <p:cNvSpPr txBox="1"/>
          <p:nvPr/>
        </p:nvSpPr>
        <p:spPr>
          <a:xfrm>
            <a:off x="5856618" y="1874089"/>
            <a:ext cx="106104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Water Inlet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2EDF3-46FE-4796-AFC2-7D07B4785A65}"/>
              </a:ext>
            </a:extLst>
          </p:cNvPr>
          <p:cNvSpPr txBox="1"/>
          <p:nvPr/>
        </p:nvSpPr>
        <p:spPr>
          <a:xfrm>
            <a:off x="5913228" y="1585643"/>
            <a:ext cx="111855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Water Outlet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18147-3BA5-44E3-B996-EF7CED4ACA32}"/>
              </a:ext>
            </a:extLst>
          </p:cNvPr>
          <p:cNvSpPr txBox="1"/>
          <p:nvPr/>
        </p:nvSpPr>
        <p:spPr>
          <a:xfrm>
            <a:off x="4877159" y="1469726"/>
            <a:ext cx="110418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Injection Nozzle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39FBE-5E5D-4B6C-ADFB-6268C637D215}"/>
              </a:ext>
            </a:extLst>
          </p:cNvPr>
          <p:cNvSpPr txBox="1"/>
          <p:nvPr/>
        </p:nvSpPr>
        <p:spPr>
          <a:xfrm>
            <a:off x="4991280" y="4444940"/>
            <a:ext cx="78787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3861C-9A19-4421-9AE8-3D576E7398D0}"/>
              </a:ext>
            </a:extLst>
          </p:cNvPr>
          <p:cNvSpPr txBox="1"/>
          <p:nvPr/>
        </p:nvSpPr>
        <p:spPr>
          <a:xfrm>
            <a:off x="1566773" y="2242508"/>
            <a:ext cx="152112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Fuel Cut Solenoid Valve</a:t>
            </a:r>
          </a:p>
          <a:p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9CB34-D33A-4953-AE9F-D7FB663F2A41}"/>
              </a:ext>
            </a:extLst>
          </p:cNvPr>
          <p:cNvSpPr txBox="1"/>
          <p:nvPr/>
        </p:nvSpPr>
        <p:spPr>
          <a:xfrm>
            <a:off x="1982818" y="2960478"/>
            <a:ext cx="68723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Governor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1708ED-FE54-4E7F-BB31-12BFA3AAFF01}"/>
              </a:ext>
            </a:extLst>
          </p:cNvPr>
          <p:cNvSpPr txBox="1"/>
          <p:nvPr/>
        </p:nvSpPr>
        <p:spPr>
          <a:xfrm>
            <a:off x="1981918" y="4124145"/>
            <a:ext cx="1262333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Flywheel Housing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C7E338-2EAE-4000-A926-C1EBA7BD97C8}"/>
              </a:ext>
            </a:extLst>
          </p:cNvPr>
          <p:cNvSpPr txBox="1"/>
          <p:nvPr/>
        </p:nvSpPr>
        <p:spPr>
          <a:xfrm>
            <a:off x="5385758" y="3948023"/>
            <a:ext cx="127671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Fuel Injection Pump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055B7-F6AF-4E73-AE3F-91BE64034AFF}"/>
              </a:ext>
            </a:extLst>
          </p:cNvPr>
          <p:cNvSpPr txBox="1"/>
          <p:nvPr/>
        </p:nvSpPr>
        <p:spPr>
          <a:xfrm>
            <a:off x="3285765" y="4320936"/>
            <a:ext cx="83101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Filter</a:t>
            </a: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1708" y="5319804"/>
            <a:ext cx="31248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2-24 Steering Gear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(Ball nut type)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52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Auxiliary Textbook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page 15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Maneuvering Gear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DEFA7-BDCA-41A8-AD90-543D7BD02693}"/>
              </a:ext>
            </a:extLst>
          </p:cNvPr>
          <p:cNvSpPr txBox="1"/>
          <p:nvPr/>
        </p:nvSpPr>
        <p:spPr>
          <a:xfrm>
            <a:off x="2668438" y="2309004"/>
            <a:ext cx="845389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Gear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9411B-0D27-4219-89E9-EE82BF98C289}"/>
              </a:ext>
            </a:extLst>
          </p:cNvPr>
          <p:cNvSpPr txBox="1"/>
          <p:nvPr/>
        </p:nvSpPr>
        <p:spPr>
          <a:xfrm>
            <a:off x="4364068" y="4622860"/>
            <a:ext cx="1262332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Worm Shaft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212C1-66EC-4478-99DA-61F015FF2EAB}"/>
              </a:ext>
            </a:extLst>
          </p:cNvPr>
          <p:cNvSpPr txBox="1"/>
          <p:nvPr/>
        </p:nvSpPr>
        <p:spPr>
          <a:xfrm>
            <a:off x="5469327" y="2306307"/>
            <a:ext cx="104667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Ball Nut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8CBF5-0027-4C3D-8FF0-EDD07F579B6A}"/>
              </a:ext>
            </a:extLst>
          </p:cNvPr>
          <p:cNvSpPr txBox="1"/>
          <p:nvPr/>
        </p:nvSpPr>
        <p:spPr>
          <a:xfrm>
            <a:off x="5511560" y="2837372"/>
            <a:ext cx="1104182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Sector Shaft</a:t>
            </a: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25276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2-25 Semi Integral Type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64478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64478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791144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2-26 Linkage Type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3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16 - 17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+mj-lt"/>
              </a:rPr>
              <a:t>Maneuvering Gear</a:t>
            </a:r>
            <a:endParaRPr lang="en-US" dirty="0"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6B30C-1C09-40E0-A5EE-98B35E44D212}"/>
              </a:ext>
            </a:extLst>
          </p:cNvPr>
          <p:cNvSpPr txBox="1"/>
          <p:nvPr/>
        </p:nvSpPr>
        <p:spPr>
          <a:xfrm>
            <a:off x="2924175" y="2733675"/>
            <a:ext cx="923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tool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61D5F-F689-48AE-9564-2651DA6C20CB}"/>
              </a:ext>
            </a:extLst>
          </p:cNvPr>
          <p:cNvSpPr txBox="1"/>
          <p:nvPr/>
        </p:nvSpPr>
        <p:spPr>
          <a:xfrm>
            <a:off x="2924175" y="3581400"/>
            <a:ext cx="12477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Needle bearing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CC593-6A59-417E-AAB9-FD835C49EE88}"/>
              </a:ext>
            </a:extLst>
          </p:cNvPr>
          <p:cNvSpPr txBox="1"/>
          <p:nvPr/>
        </p:nvSpPr>
        <p:spPr>
          <a:xfrm>
            <a:off x="2924175" y="340995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Ball nut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D234B-AFAB-4640-9237-A2F85A031603}"/>
              </a:ext>
            </a:extLst>
          </p:cNvPr>
          <p:cNvSpPr txBox="1"/>
          <p:nvPr/>
        </p:nvSpPr>
        <p:spPr>
          <a:xfrm>
            <a:off x="2933700" y="3248025"/>
            <a:ext cx="1304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Ball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09AFB-78DE-4AF2-87BF-B070CD212B91}"/>
              </a:ext>
            </a:extLst>
          </p:cNvPr>
          <p:cNvSpPr txBox="1"/>
          <p:nvPr/>
        </p:nvSpPr>
        <p:spPr>
          <a:xfrm>
            <a:off x="2933700" y="3067050"/>
            <a:ext cx="12668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Worm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2C2D3-0555-4ECD-A117-4D70D8B79E80}"/>
              </a:ext>
            </a:extLst>
          </p:cNvPr>
          <p:cNvSpPr txBox="1"/>
          <p:nvPr/>
        </p:nvSpPr>
        <p:spPr>
          <a:xfrm>
            <a:off x="2924175" y="2905125"/>
            <a:ext cx="923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Gear box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B32A-0144-42DB-9278-4DA9DC05A0C1}"/>
              </a:ext>
            </a:extLst>
          </p:cNvPr>
          <p:cNvSpPr txBox="1"/>
          <p:nvPr/>
        </p:nvSpPr>
        <p:spPr>
          <a:xfrm>
            <a:off x="2924175" y="2547848"/>
            <a:ext cx="1152525" cy="25574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Needle bearing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0C234E-5664-440E-B6D4-71782F1D0151}"/>
              </a:ext>
            </a:extLst>
          </p:cNvPr>
          <p:cNvSpPr txBox="1"/>
          <p:nvPr/>
        </p:nvSpPr>
        <p:spPr>
          <a:xfrm>
            <a:off x="2924175" y="2381250"/>
            <a:ext cx="5619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Plug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40BC2-CDBC-4593-8CC1-42819B1E710B}"/>
              </a:ext>
            </a:extLst>
          </p:cNvPr>
          <p:cNvSpPr txBox="1"/>
          <p:nvPr/>
        </p:nvSpPr>
        <p:spPr>
          <a:xfrm>
            <a:off x="2924175" y="2190750"/>
            <a:ext cx="923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Rear guard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4641C-345E-40D6-A720-643868A37F38}"/>
              </a:ext>
            </a:extLst>
          </p:cNvPr>
          <p:cNvSpPr txBox="1"/>
          <p:nvPr/>
        </p:nvSpPr>
        <p:spPr>
          <a:xfrm>
            <a:off x="2924175" y="2019300"/>
            <a:ext cx="12477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Steering shaft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36511-C09D-4369-9CD6-97783500BFF7}"/>
              </a:ext>
            </a:extLst>
          </p:cNvPr>
          <p:cNvSpPr txBox="1"/>
          <p:nvPr/>
        </p:nvSpPr>
        <p:spPr>
          <a:xfrm>
            <a:off x="2924175" y="1847850"/>
            <a:ext cx="6000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Column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D6084-2786-40EB-9147-99421B8620A0}"/>
              </a:ext>
            </a:extLst>
          </p:cNvPr>
          <p:cNvSpPr txBox="1"/>
          <p:nvPr/>
        </p:nvSpPr>
        <p:spPr>
          <a:xfrm>
            <a:off x="2924175" y="1685925"/>
            <a:ext cx="923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Column bush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E9A45D-C2F7-49A1-BC2A-884B1DE69EB5}"/>
              </a:ext>
            </a:extLst>
          </p:cNvPr>
          <p:cNvSpPr txBox="1"/>
          <p:nvPr/>
        </p:nvSpPr>
        <p:spPr>
          <a:xfrm>
            <a:off x="2933700" y="3752850"/>
            <a:ext cx="819150" cy="25574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Oil tool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7D710-E4DA-41A4-B792-66BC623C1E48}"/>
              </a:ext>
            </a:extLst>
          </p:cNvPr>
          <p:cNvSpPr txBox="1"/>
          <p:nvPr/>
        </p:nvSpPr>
        <p:spPr>
          <a:xfrm>
            <a:off x="2933700" y="4086225"/>
            <a:ext cx="5334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Sleeve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151E51-D219-49CA-A0BC-D0A39B5AF37F}"/>
              </a:ext>
            </a:extLst>
          </p:cNvPr>
          <p:cNvSpPr txBox="1"/>
          <p:nvPr/>
        </p:nvSpPr>
        <p:spPr>
          <a:xfrm>
            <a:off x="2933700" y="4457700"/>
            <a:ext cx="27432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Front cover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2EE2F-706A-49A8-96F7-2F242D7E9014}"/>
              </a:ext>
            </a:extLst>
          </p:cNvPr>
          <p:cNvSpPr txBox="1"/>
          <p:nvPr/>
        </p:nvSpPr>
        <p:spPr>
          <a:xfrm>
            <a:off x="2933700" y="426720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Spool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80C975-72C9-4D70-ACE9-009A1A6FAA7F}"/>
              </a:ext>
            </a:extLst>
          </p:cNvPr>
          <p:cNvSpPr txBox="1"/>
          <p:nvPr/>
        </p:nvSpPr>
        <p:spPr>
          <a:xfrm>
            <a:off x="2924175" y="3924300"/>
            <a:ext cx="542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 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38442A-8609-46E4-9122-98E16D0D2843}"/>
              </a:ext>
            </a:extLst>
          </p:cNvPr>
          <p:cNvSpPr txBox="1"/>
          <p:nvPr/>
        </p:nvSpPr>
        <p:spPr>
          <a:xfrm>
            <a:off x="7505700" y="5305425"/>
            <a:ext cx="5429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Plug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7465D-EF7D-4A14-943E-BB6927D187F8}"/>
              </a:ext>
            </a:extLst>
          </p:cNvPr>
          <p:cNvSpPr txBox="1"/>
          <p:nvPr/>
        </p:nvSpPr>
        <p:spPr>
          <a:xfrm>
            <a:off x="7505700" y="5114925"/>
            <a:ext cx="7810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Ball Sheet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2A8F7-B871-4956-AFD8-8E418347A08B}"/>
              </a:ext>
            </a:extLst>
          </p:cNvPr>
          <p:cNvSpPr txBox="1"/>
          <p:nvPr/>
        </p:nvSpPr>
        <p:spPr>
          <a:xfrm>
            <a:off x="7505700" y="4953000"/>
            <a:ext cx="6858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Washer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26433D-71AF-4067-B891-7921AA9AB412}"/>
              </a:ext>
            </a:extLst>
          </p:cNvPr>
          <p:cNvSpPr txBox="1"/>
          <p:nvPr/>
        </p:nvSpPr>
        <p:spPr>
          <a:xfrm>
            <a:off x="6486525" y="5305425"/>
            <a:ext cx="6667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Spring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CC25E5-4BE1-4391-A05C-6F3526CB144D}"/>
              </a:ext>
            </a:extLst>
          </p:cNvPr>
          <p:cNvSpPr txBox="1"/>
          <p:nvPr/>
        </p:nvSpPr>
        <p:spPr>
          <a:xfrm>
            <a:off x="7505700" y="4791075"/>
            <a:ext cx="6381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Stopper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83386B-AB3E-4A4F-A60A-34528DDFE3AB}"/>
              </a:ext>
            </a:extLst>
          </p:cNvPr>
          <p:cNvSpPr txBox="1"/>
          <p:nvPr/>
        </p:nvSpPr>
        <p:spPr>
          <a:xfrm>
            <a:off x="6486525" y="4953000"/>
            <a:ext cx="6000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Washer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A1D35E-7FE3-4F31-BD8E-5CEBF6E585BE}"/>
              </a:ext>
            </a:extLst>
          </p:cNvPr>
          <p:cNvSpPr txBox="1"/>
          <p:nvPr/>
        </p:nvSpPr>
        <p:spPr>
          <a:xfrm>
            <a:off x="6486525" y="4791075"/>
            <a:ext cx="7715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Ball sheet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9236F-7447-414E-8919-311FA21C58AD}"/>
              </a:ext>
            </a:extLst>
          </p:cNvPr>
          <p:cNvSpPr txBox="1"/>
          <p:nvPr/>
        </p:nvSpPr>
        <p:spPr>
          <a:xfrm>
            <a:off x="6486525" y="4619625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Drag link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B6AE67-DD73-422C-BD8D-67DAD1A16FE0}"/>
              </a:ext>
            </a:extLst>
          </p:cNvPr>
          <p:cNvSpPr txBox="1"/>
          <p:nvPr/>
        </p:nvSpPr>
        <p:spPr>
          <a:xfrm>
            <a:off x="6486525" y="445770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Drag link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A7951C-D3B0-41D8-A1B8-D0B233FB3815}"/>
              </a:ext>
            </a:extLst>
          </p:cNvPr>
          <p:cNvSpPr txBox="1"/>
          <p:nvPr/>
        </p:nvSpPr>
        <p:spPr>
          <a:xfrm>
            <a:off x="6486525" y="4295775"/>
            <a:ext cx="7715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Booster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D251C-4349-4110-AC34-01A5788A804B}"/>
              </a:ext>
            </a:extLst>
          </p:cNvPr>
          <p:cNvSpPr txBox="1"/>
          <p:nvPr/>
        </p:nvSpPr>
        <p:spPr>
          <a:xfrm>
            <a:off x="6486525" y="5133975"/>
            <a:ext cx="62865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Stopper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1F663-6218-4108-BB95-272949FDB316}"/>
              </a:ext>
            </a:extLst>
          </p:cNvPr>
          <p:cNvSpPr txBox="1"/>
          <p:nvPr/>
        </p:nvSpPr>
        <p:spPr>
          <a:xfrm>
            <a:off x="7505700" y="4619625"/>
            <a:ext cx="6858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Spring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65674-CC92-4944-A172-2DDBF203ABCE}"/>
              </a:ext>
            </a:extLst>
          </p:cNvPr>
          <p:cNvSpPr txBox="1"/>
          <p:nvPr/>
        </p:nvSpPr>
        <p:spPr>
          <a:xfrm>
            <a:off x="7505700" y="4457700"/>
            <a:ext cx="9810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Drag link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CAE392-3288-4D64-A03B-15ACB333F6A0}"/>
              </a:ext>
            </a:extLst>
          </p:cNvPr>
          <p:cNvSpPr txBox="1"/>
          <p:nvPr/>
        </p:nvSpPr>
        <p:spPr>
          <a:xfrm>
            <a:off x="7505700" y="4295775"/>
            <a:ext cx="4191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Plug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E51700-C3FB-480B-A619-6C8D8DD57466}"/>
              </a:ext>
            </a:extLst>
          </p:cNvPr>
          <p:cNvSpPr txBox="1"/>
          <p:nvPr/>
        </p:nvSpPr>
        <p:spPr>
          <a:xfrm rot="5400000">
            <a:off x="1095375" y="4267200"/>
            <a:ext cx="84772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Cylinder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C06AB5-26FF-494D-95E7-0041C96B089E}"/>
              </a:ext>
            </a:extLst>
          </p:cNvPr>
          <p:cNvSpPr txBox="1"/>
          <p:nvPr/>
        </p:nvSpPr>
        <p:spPr>
          <a:xfrm rot="5400000">
            <a:off x="2343151" y="3756883"/>
            <a:ext cx="685800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latin typeface="Times New Roman"/>
                <a:cs typeface="Times New Roman"/>
              </a:rPr>
              <a:t>To tank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FFA54-A9C1-4F31-A89C-38D122FCDCCF}"/>
              </a:ext>
            </a:extLst>
          </p:cNvPr>
          <p:cNvSpPr txBox="1"/>
          <p:nvPr/>
        </p:nvSpPr>
        <p:spPr>
          <a:xfrm rot="5400000">
            <a:off x="2228850" y="4647469"/>
            <a:ext cx="904875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latin typeface="Times New Roman"/>
                <a:cs typeface="Times New Roman"/>
              </a:rPr>
              <a:t>From pump</a:t>
            </a: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056512"/>
            <a:ext cx="31248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2-27 Full Hydraulic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Pressure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Type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4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18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Maneuvering Gear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94BDF-003A-423A-B4BE-2A970093981E}"/>
              </a:ext>
            </a:extLst>
          </p:cNvPr>
          <p:cNvSpPr txBox="1"/>
          <p:nvPr/>
        </p:nvSpPr>
        <p:spPr>
          <a:xfrm>
            <a:off x="5141343" y="1892060"/>
            <a:ext cx="931653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Handle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08A5B-FC92-44D4-AB32-B1BB2169B2B6}"/>
              </a:ext>
            </a:extLst>
          </p:cNvPr>
          <p:cNvSpPr txBox="1"/>
          <p:nvPr/>
        </p:nvSpPr>
        <p:spPr>
          <a:xfrm>
            <a:off x="5744294" y="2423124"/>
            <a:ext cx="1477992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Full hydraulic type power steering valve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D8E4A-70E9-46B9-8185-8A517AD259CE}"/>
              </a:ext>
            </a:extLst>
          </p:cNvPr>
          <p:cNvSpPr txBox="1"/>
          <p:nvPr/>
        </p:nvSpPr>
        <p:spPr>
          <a:xfrm>
            <a:off x="5887169" y="3241735"/>
            <a:ext cx="165052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Hydraulic pressure pump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50FA1-92F9-4067-B420-88D0990F25E6}"/>
              </a:ext>
            </a:extLst>
          </p:cNvPr>
          <p:cNvSpPr txBox="1"/>
          <p:nvPr/>
        </p:nvSpPr>
        <p:spPr>
          <a:xfrm>
            <a:off x="1831855" y="1745590"/>
            <a:ext cx="74474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Rear axle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1FD4F-F1ED-4E10-A1F6-E8E13DA1ACA4}"/>
              </a:ext>
            </a:extLst>
          </p:cNvPr>
          <p:cNvSpPr txBox="1"/>
          <p:nvPr/>
        </p:nvSpPr>
        <p:spPr>
          <a:xfrm>
            <a:off x="1744693" y="4332617"/>
            <a:ext cx="74474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Rear axle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B27A3-70D2-4455-A39F-0ABED72F34DB}"/>
              </a:ext>
            </a:extLst>
          </p:cNvPr>
          <p:cNvSpPr txBox="1"/>
          <p:nvPr/>
        </p:nvSpPr>
        <p:spPr>
          <a:xfrm>
            <a:off x="2290134" y="3641605"/>
            <a:ext cx="80225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Steering cylinder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66F05-2894-413E-A9EA-611818E61359}"/>
              </a:ext>
            </a:extLst>
          </p:cNvPr>
          <p:cNvSpPr txBox="1"/>
          <p:nvPr/>
        </p:nvSpPr>
        <p:spPr>
          <a:xfrm>
            <a:off x="4460216" y="2806820"/>
            <a:ext cx="442824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Left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2C360-D5FA-4A15-A234-3E749CA655D4}"/>
              </a:ext>
            </a:extLst>
          </p:cNvPr>
          <p:cNvSpPr txBox="1"/>
          <p:nvPr/>
        </p:nvSpPr>
        <p:spPr>
          <a:xfrm>
            <a:off x="3639808" y="2417733"/>
            <a:ext cx="45720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5011833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2-28 Drag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Link And Tie Rod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24027" y="6346984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19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Maneuvering Gear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FC456-B176-4888-9426-8A33C57F27A0}"/>
              </a:ext>
            </a:extLst>
          </p:cNvPr>
          <p:cNvSpPr txBox="1"/>
          <p:nvPr/>
        </p:nvSpPr>
        <p:spPr>
          <a:xfrm>
            <a:off x="2582173" y="3847381"/>
            <a:ext cx="84538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Bell crank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080FD-8D8E-4CB6-A928-50D79E2E0AF8}"/>
              </a:ext>
            </a:extLst>
          </p:cNvPr>
          <p:cNvSpPr txBox="1"/>
          <p:nvPr/>
        </p:nvSpPr>
        <p:spPr>
          <a:xfrm>
            <a:off x="3860860" y="4249048"/>
            <a:ext cx="84538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Tie rod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14B61-8B8D-4C86-B460-90EDCC806CC0}"/>
              </a:ext>
            </a:extLst>
          </p:cNvPr>
          <p:cNvSpPr txBox="1"/>
          <p:nvPr/>
        </p:nvSpPr>
        <p:spPr>
          <a:xfrm>
            <a:off x="5125169" y="2235320"/>
            <a:ext cx="97478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Drag link</a:t>
            </a: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92829" y="5237711"/>
            <a:ext cx="52117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2-29 Foot Brake (Example of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drum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type brake without servo)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93345" y="989144"/>
            <a:ext cx="4937053" cy="39421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20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Braking Device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55E4F-3053-4A1F-83CB-58A804981944}"/>
              </a:ext>
            </a:extLst>
          </p:cNvPr>
          <p:cNvSpPr txBox="1"/>
          <p:nvPr/>
        </p:nvSpPr>
        <p:spPr>
          <a:xfrm>
            <a:off x="2208363" y="4408099"/>
            <a:ext cx="484229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ea typeface="游明朝" panose="02020400000000000000" pitchFamily="18" charset="-128"/>
                <a:cs typeface="Times New Roman"/>
              </a:rPr>
              <a:t>① </a:t>
            </a:r>
            <a:r>
              <a:rPr lang="en-US" sz="1400" dirty="0">
                <a:latin typeface="Times New Roman"/>
                <a:cs typeface="Times New Roman"/>
              </a:rPr>
              <a:t>Pedal 　　　　　</a:t>
            </a:r>
            <a:r>
              <a:rPr lang="en-US" sz="1400" dirty="0">
                <a:latin typeface="Times New Roman"/>
                <a:ea typeface="游明朝" panose="02020400000000000000" pitchFamily="18" charset="-128"/>
                <a:cs typeface="Times New Roman"/>
              </a:rPr>
              <a:t>② </a:t>
            </a:r>
            <a:r>
              <a:rPr lang="en-US" sz="1400" dirty="0">
                <a:latin typeface="Times New Roman"/>
                <a:cs typeface="Times New Roman"/>
              </a:rPr>
              <a:t>Master cylinder  　　</a:t>
            </a:r>
            <a:r>
              <a:rPr lang="en-US" sz="14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/>
              </a:rPr>
              <a:t>③ </a:t>
            </a:r>
            <a:r>
              <a:rPr lang="en-US" sz="1400" dirty="0">
                <a:latin typeface="Times New Roman"/>
                <a:cs typeface="Times New Roman"/>
              </a:rPr>
              <a:t>Hydraulic pipe</a:t>
            </a:r>
            <a:r>
              <a:rPr lang="en-US" sz="14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/>
              </a:rPr>
              <a:t>④</a:t>
            </a:r>
            <a:r>
              <a:rPr lang="en-US" sz="1400" dirty="0">
                <a:latin typeface="Times New Roman"/>
                <a:ea typeface="游明朝" panose="02020400000000000000" pitchFamily="18" charset="-128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Wheel cylinder 　 </a:t>
            </a:r>
            <a:r>
              <a:rPr lang="en-US" sz="14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/>
              </a:rPr>
              <a:t>⑤ </a:t>
            </a:r>
            <a:r>
              <a:rPr lang="en-US" sz="1400" dirty="0">
                <a:latin typeface="Times New Roman"/>
                <a:cs typeface="Times New Roman"/>
              </a:rPr>
              <a:t>Brake shoes 　　　  </a:t>
            </a:r>
            <a:r>
              <a:rPr lang="en-US" sz="14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/>
              </a:rPr>
              <a:t>⑥ </a:t>
            </a:r>
            <a:r>
              <a:rPr lang="en-US" sz="1400" dirty="0">
                <a:latin typeface="Times New Roman"/>
                <a:cs typeface="Times New Roman"/>
              </a:rPr>
              <a:t>Brake oil tank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8D035-E67A-43B3-8090-6A37ECD081B6}"/>
              </a:ext>
            </a:extLst>
          </p:cNvPr>
          <p:cNvSpPr txBox="1"/>
          <p:nvPr/>
        </p:nvSpPr>
        <p:spPr>
          <a:xfrm>
            <a:off x="3775494" y="3717985"/>
            <a:ext cx="133421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To the parking brake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17801-5AA9-457A-B546-03094D2135A0}"/>
              </a:ext>
            </a:extLst>
          </p:cNvPr>
          <p:cNvSpPr txBox="1"/>
          <p:nvPr/>
        </p:nvSpPr>
        <p:spPr>
          <a:xfrm>
            <a:off x="3774596" y="1646747"/>
            <a:ext cx="133421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To the parking brake</a:t>
            </a: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5728" y="5173634"/>
            <a:ext cx="54388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2-30 Example of Brake Booster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(vacuum servo type)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63223" y="1708306"/>
            <a:ext cx="5218837" cy="319697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21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Braking Device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ABEB6-CE8C-4E06-ABC9-63A7E7F0C33A}"/>
              </a:ext>
            </a:extLst>
          </p:cNvPr>
          <p:cNvSpPr txBox="1"/>
          <p:nvPr/>
        </p:nvSpPr>
        <p:spPr>
          <a:xfrm>
            <a:off x="4091797" y="1705155"/>
            <a:ext cx="98916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Check valve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C6F4B-4CAB-42A6-BCA4-8AE730B30DFF}"/>
              </a:ext>
            </a:extLst>
          </p:cNvPr>
          <p:cNvSpPr txBox="1"/>
          <p:nvPr/>
        </p:nvSpPr>
        <p:spPr>
          <a:xfrm>
            <a:off x="5744294" y="2193087"/>
            <a:ext cx="1406106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Vacuum pump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08DBB-562A-4960-BD04-86DA71E2681B}"/>
              </a:ext>
            </a:extLst>
          </p:cNvPr>
          <p:cNvSpPr txBox="1"/>
          <p:nvPr/>
        </p:nvSpPr>
        <p:spPr>
          <a:xfrm>
            <a:off x="5815282" y="2709772"/>
            <a:ext cx="139172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Brake pedal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F7CA-B4DC-49B7-B2CA-7935D5872D33}"/>
              </a:ext>
            </a:extLst>
          </p:cNvPr>
          <p:cNvSpPr txBox="1"/>
          <p:nvPr/>
        </p:nvSpPr>
        <p:spPr>
          <a:xfrm>
            <a:off x="4779214" y="3125817"/>
            <a:ext cx="1032296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Master cylinder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2E5DE-0034-4F3F-A931-3979A3E06C70}"/>
              </a:ext>
            </a:extLst>
          </p:cNvPr>
          <p:cNvSpPr txBox="1"/>
          <p:nvPr/>
        </p:nvSpPr>
        <p:spPr>
          <a:xfrm>
            <a:off x="6172919" y="3858164"/>
            <a:ext cx="108980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Vacuum reserve tank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828CB-98E2-46C5-925B-E004DC4EA691}"/>
              </a:ext>
            </a:extLst>
          </p:cNvPr>
          <p:cNvSpPr txBox="1"/>
          <p:nvPr/>
        </p:nvSpPr>
        <p:spPr>
          <a:xfrm>
            <a:off x="4001039" y="3310926"/>
            <a:ext cx="572221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Brake booster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BD6FA-5E18-42FA-B5C1-006373E08545}"/>
              </a:ext>
            </a:extLst>
          </p:cNvPr>
          <p:cNvSpPr txBox="1"/>
          <p:nvPr/>
        </p:nvSpPr>
        <p:spPr>
          <a:xfrm>
            <a:off x="4776518" y="4187046"/>
            <a:ext cx="960409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Wheel cylinder</a:t>
            </a: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49507"/>
            <a:ext cx="7772400" cy="1363661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Times New Roman"/>
                <a:ea typeface="Tahoma"/>
                <a:cs typeface="Times New Roman"/>
              </a:rPr>
              <a:t>Part 1   General Overview</a:t>
            </a:r>
            <a:endParaRPr lang="zh-TW" sz="3200" dirty="0">
              <a:latin typeface="Times New Roman"/>
              <a:ea typeface="+mj-lt"/>
              <a:cs typeface="Times New Roman"/>
            </a:endParaRPr>
          </a:p>
          <a:p>
            <a:endParaRPr lang="zh-TW" altLang="en-US" sz="3200" dirty="0"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88249" y="5730159"/>
            <a:ext cx="553691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2-31 Internal Expanding Type Brake (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double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as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parking brake too) 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258" y="1277642"/>
            <a:ext cx="3472180" cy="40595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5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22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Braking Device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C17F02-A890-4D5C-8541-A28001EFA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6648"/>
              </p:ext>
            </p:extLst>
          </p:nvPr>
        </p:nvGraphicFramePr>
        <p:xfrm>
          <a:off x="5003321" y="3521877"/>
          <a:ext cx="952498" cy="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8">
                  <a:extLst>
                    <a:ext uri="{9D8B030D-6E8A-4147-A177-3AD203B41FA5}">
                      <a16:colId xmlns:a16="http://schemas.microsoft.com/office/drawing/2014/main" val="3568704106"/>
                    </a:ext>
                  </a:extLst>
                </a:gridCol>
              </a:tblGrid>
              <a:tr h="352801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 Cable (left)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30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CF356C-374C-46B4-B6B6-46C39847EDC1}"/>
              </a:ext>
            </a:extLst>
          </p:cNvPr>
          <p:cNvSpPr txBox="1"/>
          <p:nvPr/>
        </p:nvSpPr>
        <p:spPr>
          <a:xfrm>
            <a:off x="8246853" y="33585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46007-9B76-4A8D-A6A4-18E76DC1952A}"/>
              </a:ext>
            </a:extLst>
          </p:cNvPr>
          <p:cNvSpPr txBox="1"/>
          <p:nvPr/>
        </p:nvSpPr>
        <p:spPr>
          <a:xfrm>
            <a:off x="5141343" y="1273834"/>
            <a:ext cx="186618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When the brake is operated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DA907-DDE0-4AED-AA74-9511E6219BAF}"/>
              </a:ext>
            </a:extLst>
          </p:cNvPr>
          <p:cNvSpPr txBox="1"/>
          <p:nvPr/>
        </p:nvSpPr>
        <p:spPr>
          <a:xfrm>
            <a:off x="4378445" y="1589237"/>
            <a:ext cx="143486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Parking brake lever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B2369-DA63-41B4-BC59-B1DD3C2FAB79}"/>
              </a:ext>
            </a:extLst>
          </p:cNvPr>
          <p:cNvSpPr txBox="1"/>
          <p:nvPr/>
        </p:nvSpPr>
        <p:spPr>
          <a:xfrm>
            <a:off x="3026075" y="1832753"/>
            <a:ext cx="160738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When the brake is released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28F20-A976-482E-BF35-AEAE532B4BC9}"/>
              </a:ext>
            </a:extLst>
          </p:cNvPr>
          <p:cNvSpPr txBox="1"/>
          <p:nvPr/>
        </p:nvSpPr>
        <p:spPr>
          <a:xfrm>
            <a:off x="4117856" y="2938912"/>
            <a:ext cx="101791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Cable (right)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B551D-4A52-44FF-8112-3A41120B7ED8}"/>
              </a:ext>
            </a:extLst>
          </p:cNvPr>
          <p:cNvSpPr txBox="1"/>
          <p:nvPr/>
        </p:nvSpPr>
        <p:spPr>
          <a:xfrm>
            <a:off x="2794239" y="3771900"/>
            <a:ext cx="205308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Wheel cylinder </a:t>
            </a:r>
          </a:p>
          <a:p>
            <a:r>
              <a:rPr lang="en-US" sz="1000" dirty="0">
                <a:latin typeface="Times New Roman"/>
                <a:cs typeface="Times New Roman"/>
              </a:rPr>
              <a:t>(Operated by the foot brake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FCFD6-DB30-4EB9-B94E-D5FDC0E17AAA}"/>
              </a:ext>
            </a:extLst>
          </p:cNvPr>
          <p:cNvSpPr txBox="1"/>
          <p:nvPr/>
        </p:nvSpPr>
        <p:spPr>
          <a:xfrm>
            <a:off x="3167154" y="4288587"/>
            <a:ext cx="888521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Brake shoe lining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C1991-22BA-48A1-B4E0-634452507204}"/>
              </a:ext>
            </a:extLst>
          </p:cNvPr>
          <p:cNvSpPr txBox="1"/>
          <p:nvPr/>
        </p:nvSpPr>
        <p:spPr>
          <a:xfrm>
            <a:off x="3094367" y="5020933"/>
            <a:ext cx="113293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cs typeface="Times New Roman"/>
              </a:rPr>
              <a:t>Brake drum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Chapter 2 Handling Method</a:t>
            </a:r>
            <a:endParaRPr lang="en-US" altLang="ja-JP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9546" y="1025537"/>
            <a:ext cx="38724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Table 2-1 Inspection list before starting work 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377" y="1446628"/>
            <a:ext cx="5242560" cy="48253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62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24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Instructions Before Starting Work 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733CF4-669C-4A24-9CEE-D00734824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10789"/>
              </p:ext>
            </p:extLst>
          </p:nvPr>
        </p:nvGraphicFramePr>
        <p:xfrm>
          <a:off x="1665343" y="1364987"/>
          <a:ext cx="5525770" cy="4942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335662363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372162491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67557735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3839857628"/>
                    </a:ext>
                  </a:extLst>
                </a:gridCol>
              </a:tblGrid>
              <a:tr h="57009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Item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Before starting the engine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After starting the engine and in the car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When traveling at a slow speed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423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Exterior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Water or oil leakage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3775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Tire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Tire's air pressure, tire damage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96464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Turn signal and lamp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Stain or damage in the lens and lamp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Every lamp operation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63980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Back mirror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Stain, damage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Rear reflection, view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63103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Warning device (horn)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Is there any sound?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98339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Each indicator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Each indicator operation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846590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Fuel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Oil amounts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14448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Engine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Abnormal sound, exhaust color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86275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Clutch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Pedal clearance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Clutch disengagement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26544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Foot brake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Brake pedal engagement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Brake effective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60266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Parking brake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Lever travel, parking brake effectiveness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5221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Steering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Handle play, looseness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Swing, control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65990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Handling device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Handling device operation, bucket ascending and descending movement, dump arm reach operation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3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98878" y="1523669"/>
            <a:ext cx="462010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endParaRPr lang="ja-JP" sz="1400" dirty="0">
              <a:latin typeface="Times New Roman"/>
              <a:ea typeface="+mn-lt"/>
              <a:cs typeface="Times New Roman"/>
            </a:endParaRPr>
          </a:p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Table 2-2 Inspection When Restarting Activities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  <a:p>
            <a:endParaRPr lang="ja-JP" altLang="en-US" sz="14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586" y="2618395"/>
            <a:ext cx="4756150" cy="9036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63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25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Periodic Inspections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C7F980-B28E-425F-9A9D-65D161BC9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91363"/>
              </p:ext>
            </p:extLst>
          </p:nvPr>
        </p:nvGraphicFramePr>
        <p:xfrm>
          <a:off x="2211681" y="2255521"/>
          <a:ext cx="552577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885">
                  <a:extLst>
                    <a:ext uri="{9D8B030D-6E8A-4147-A177-3AD203B41FA5}">
                      <a16:colId xmlns:a16="http://schemas.microsoft.com/office/drawing/2014/main" val="1658444641"/>
                    </a:ext>
                  </a:extLst>
                </a:gridCol>
                <a:gridCol w="2762885">
                  <a:extLst>
                    <a:ext uri="{9D8B030D-6E8A-4147-A177-3AD203B41FA5}">
                      <a16:colId xmlns:a16="http://schemas.microsoft.com/office/drawing/2014/main" val="1590191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Suspension period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Inspection when restarting activities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4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 than 1 month, under one year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Corresponds with monthly inspection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76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 than a year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Corresponds with annual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inspection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8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138" y="2963101"/>
            <a:ext cx="364244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2-33 Starting the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gasoline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engine type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9239" y="4274419"/>
            <a:ext cx="361369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2-34 Starting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diesel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engine type (1) 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4732" y="6138031"/>
            <a:ext cx="352724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+mn-lt"/>
              </a:rPr>
              <a:t>Figure 2-35 Starting </a:t>
            </a:r>
            <a:r>
              <a:rPr lang="en-US" sz="1400" dirty="0">
                <a:latin typeface="Times New Roman"/>
                <a:ea typeface="+mn-lt"/>
                <a:cs typeface="+mn-lt"/>
              </a:rPr>
              <a:t>diesel </a:t>
            </a:r>
            <a:r>
              <a:rPr lang="en-US" altLang="ja-JP" sz="1400" dirty="0">
                <a:latin typeface="Times New Roman"/>
                <a:ea typeface="+mn-lt"/>
                <a:cs typeface="+mn-lt"/>
              </a:rPr>
              <a:t>engine type (</a:t>
            </a:r>
            <a:r>
              <a:rPr lang="en-US" sz="1400" dirty="0">
                <a:latin typeface="Times New Roman"/>
                <a:ea typeface="+mn-lt"/>
                <a:cs typeface="+mn-lt"/>
              </a:rPr>
              <a:t>2</a:t>
            </a:r>
            <a:r>
              <a:rPr lang="en-US" altLang="ja-JP" sz="1400" dirty="0">
                <a:latin typeface="Times New Roman"/>
                <a:ea typeface="+mn-lt"/>
                <a:cs typeface="+mn-lt"/>
              </a:rPr>
              <a:t>)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0999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658347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27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en" altLang="ja-JP" sz="2800" dirty="0">
                <a:latin typeface="Times New Roman"/>
                <a:ea typeface="+mj-lt"/>
                <a:cs typeface="Times New Roman"/>
              </a:rPr>
              <a:t>Guidelines When Starting Operation </a:t>
            </a:r>
            <a:endParaRPr lang="ja-JP" sz="2800" dirty="0">
              <a:latin typeface="Times New Roman"/>
              <a:ea typeface="+mj-lt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C9D93-9BF4-446D-948B-1F09FBC5DF61}"/>
              </a:ext>
            </a:extLst>
          </p:cNvPr>
          <p:cNvSpPr txBox="1"/>
          <p:nvPr/>
        </p:nvSpPr>
        <p:spPr>
          <a:xfrm>
            <a:off x="2668438" y="2122098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For gasoline engine type, insert the key and turn it to ON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8FE10-495F-4FD5-BA44-0B6C7C5425A6}"/>
              </a:ext>
            </a:extLst>
          </p:cNvPr>
          <p:cNvSpPr txBox="1"/>
          <p:nvPr/>
        </p:nvSpPr>
        <p:spPr>
          <a:xfrm>
            <a:off x="6652380" y="3252420"/>
            <a:ext cx="2470031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For diesel engine type (preheat lamp type), turn the key to GLOW position, and turn the preheat signal lamp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BA8B5-BC5C-4EDD-805B-799C73A82205}"/>
              </a:ext>
            </a:extLst>
          </p:cNvPr>
          <p:cNvSpPr txBox="1"/>
          <p:nvPr/>
        </p:nvSpPr>
        <p:spPr>
          <a:xfrm>
            <a:off x="2324620" y="4954483"/>
            <a:ext cx="2498785" cy="116955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For diesel engine type (automatic preheat lamp type), there is also a type where the lamp automatically light up if the key is turned to ON 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7035D-7AB3-4863-B7C0-DC8BB913F228}"/>
              </a:ext>
            </a:extLst>
          </p:cNvPr>
          <p:cNvSpPr txBox="1"/>
          <p:nvPr/>
        </p:nvSpPr>
        <p:spPr>
          <a:xfrm>
            <a:off x="5013361" y="3899402"/>
            <a:ext cx="1650521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Preheat Signal lamp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74F4-D4B9-40D2-B90D-E44C4A1D5D8C}"/>
              </a:ext>
            </a:extLst>
          </p:cNvPr>
          <p:cNvSpPr txBox="1"/>
          <p:nvPr/>
        </p:nvSpPr>
        <p:spPr>
          <a:xfrm>
            <a:off x="728733" y="5702106"/>
            <a:ext cx="1650522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Preheat Signal lamp</a:t>
            </a: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1207" y="6302752"/>
            <a:ext cx="453649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2-36 Driver seat (clutch type, torque converter type)</a:t>
            </a:r>
            <a:endParaRPr lang="en-US" altLang="ja-JP" sz="20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4492" y="950183"/>
            <a:ext cx="3426377" cy="53078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29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Guidelines for Starting and Driving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ED8B4-DE3B-484E-9F97-796E7009A0CD}"/>
              </a:ext>
            </a:extLst>
          </p:cNvPr>
          <p:cNvSpPr txBox="1"/>
          <p:nvPr/>
        </p:nvSpPr>
        <p:spPr>
          <a:xfrm>
            <a:off x="986287" y="3602967"/>
            <a:ext cx="2930106" cy="267765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latin typeface="Times New Roman"/>
                <a:ea typeface="+mn-lt"/>
                <a:cs typeface="+mn-lt"/>
              </a:rPr>
              <a:t>①Start switch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②Driving injector (displayed when driving)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③Glow injector (diesel engine type vehicle)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④Sedimenter warning light (diesel engine type vehicle)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⑤Battery liquid amount warning light (optional)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⑥Radiator cooling water quantity warning light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⑦Fuel remaining quantity warning light (optional)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⑧Air cleaner element warning light (optional)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⑨Charge warning light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⑩Engine hydraulic pressure warning light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⑪Brake liquid amount warning light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⑫Hour-meter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⑬Engine water temperature gauge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⑭Torque converter type oil temperature gauge (optional)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⑮Fuel meter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⑯Speedometer (optional)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⑰Horn button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⑱Forward-backward lever (torque converter type vehicle)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⑲Forward-backward lever (clutch type vehicle)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⑳High-low speed (speed switcher) lever (clutch type vehicle)</a:t>
            </a:r>
          </a:p>
          <a:p>
            <a:r>
              <a:rPr lang="en-US" sz="800" b="1" dirty="0">
                <a:latin typeface="Times New Roman"/>
                <a:ea typeface="+mn-lt"/>
                <a:cs typeface="+mn-lt"/>
              </a:rPr>
              <a:t>㉑Combination switch (winker and light switch)</a:t>
            </a:r>
            <a:endParaRPr lang="en-US" sz="800" dirty="0">
              <a:latin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A73ED-CEF0-4AEB-B20F-352E244905F8}"/>
              </a:ext>
            </a:extLst>
          </p:cNvPr>
          <p:cNvSpPr txBox="1"/>
          <p:nvPr/>
        </p:nvSpPr>
        <p:spPr>
          <a:xfrm>
            <a:off x="3903992" y="4867275"/>
            <a:ext cx="2441276" cy="144655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㉒Parking brake lever 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㉓Fuse box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㉔</a:t>
            </a:r>
            <a:r>
              <a:rPr lang="pt-BR" sz="800" b="1" dirty="0" err="1">
                <a:latin typeface="Times New Roman"/>
                <a:ea typeface="+mn-lt"/>
                <a:cs typeface="Times New Roman"/>
              </a:rPr>
              <a:t>Accelerator</a:t>
            </a:r>
            <a:r>
              <a:rPr lang="pt-BR" sz="800" b="1" dirty="0">
                <a:latin typeface="Times New Roman"/>
                <a:ea typeface="+mn-lt"/>
                <a:cs typeface="Times New Roman"/>
              </a:rPr>
              <a:t>/</a:t>
            </a:r>
            <a:r>
              <a:rPr lang="pt-BR" sz="800" b="1" dirty="0" err="1">
                <a:latin typeface="Times New Roman"/>
                <a:ea typeface="+mn-lt"/>
                <a:cs typeface="Times New Roman"/>
              </a:rPr>
              <a:t>gas</a:t>
            </a:r>
            <a:r>
              <a:rPr lang="pt-BR" sz="800" b="1" dirty="0">
                <a:latin typeface="Times New Roman"/>
                <a:ea typeface="+mn-lt"/>
                <a:cs typeface="Times New Roman"/>
              </a:rPr>
              <a:t> pedal</a:t>
            </a:r>
            <a:r>
              <a:rPr lang="en-US" sz="800" b="1" dirty="0">
                <a:latin typeface="Times New Roman"/>
                <a:ea typeface="+mn-lt"/>
                <a:cs typeface="Times New Roman"/>
              </a:rPr>
              <a:t>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㉕</a:t>
            </a:r>
            <a:r>
              <a:rPr lang="pt-BR" sz="800" b="1" dirty="0" err="1">
                <a:latin typeface="Times New Roman"/>
                <a:ea typeface="+mn-lt"/>
                <a:cs typeface="Times New Roman"/>
              </a:rPr>
              <a:t>Brake</a:t>
            </a:r>
            <a:r>
              <a:rPr lang="pt-BR" sz="800" b="1" dirty="0">
                <a:latin typeface="Times New Roman"/>
                <a:ea typeface="+mn-lt"/>
                <a:cs typeface="Times New Roman"/>
              </a:rPr>
              <a:t> pedal</a:t>
            </a:r>
            <a:r>
              <a:rPr lang="en-US" sz="800" b="1" dirty="0">
                <a:latin typeface="Times New Roman"/>
                <a:ea typeface="+mn-lt"/>
                <a:cs typeface="Times New Roman"/>
              </a:rPr>
              <a:t>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㉖Inching pedal (torque converter type vehicle)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Clutch pedal (clutch type vehicle)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㉗Lift lever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㉘Dump lever (without reach function)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㉙Reach lever (with reach function) 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㉚Dump lever (with reach function) </a:t>
            </a:r>
            <a:endParaRPr lang="en-US" sz="800" b="1" dirty="0">
              <a:latin typeface="Times New Roman"/>
              <a:cs typeface="Times New Roman"/>
            </a:endParaRPr>
          </a:p>
          <a:p>
            <a:r>
              <a:rPr lang="en-US" sz="800" b="1" dirty="0">
                <a:latin typeface="Times New Roman"/>
                <a:ea typeface="+mn-lt"/>
                <a:cs typeface="Times New Roman"/>
              </a:rPr>
              <a:t>㉛Tilt handle lock lever </a:t>
            </a:r>
            <a:endParaRPr lang="en-US" sz="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90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2-37 Turning at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the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Corner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69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30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Guidelines for Starting and Driving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C97F3-9ED9-4959-B083-264269891FE4}"/>
              </a:ext>
            </a:extLst>
          </p:cNvPr>
          <p:cNvSpPr txBox="1"/>
          <p:nvPr/>
        </p:nvSpPr>
        <p:spPr>
          <a:xfrm>
            <a:off x="2625306" y="1978324"/>
            <a:ext cx="1708031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Normal truck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3B1EE-61FA-4C17-9AA8-06BB19D50F93}"/>
              </a:ext>
            </a:extLst>
          </p:cNvPr>
          <p:cNvSpPr txBox="1"/>
          <p:nvPr/>
        </p:nvSpPr>
        <p:spPr>
          <a:xfrm>
            <a:off x="4579728" y="1977426"/>
            <a:ext cx="1708031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Shovel loader</a:t>
            </a: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78390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Figure 2-38 Parking Illustration</a:t>
            </a:r>
            <a:endParaRPr lang="zh-TW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71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32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Guidelines for Stopping, Parking and After Driving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62011" y="2559103"/>
            <a:ext cx="7429500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+mn-lt"/>
                <a:cs typeface="+mn-lt"/>
              </a:rPr>
              <a:t>72 </a:t>
            </a:r>
            <a:r>
              <a:rPr lang="ja-JP" altLang="en-US" sz="1200" dirty="0">
                <a:latin typeface="Times New Roman"/>
                <a:ea typeface="+mn-lt"/>
                <a:cs typeface="+mn-lt"/>
              </a:rPr>
              <a:t> </a:t>
            </a:r>
            <a:r>
              <a:rPr lang="en-US" altLang="ja-JP" sz="1200" dirty="0">
                <a:latin typeface="Times New Roman"/>
                <a:ea typeface="+mn-lt"/>
                <a:cs typeface="+mn-lt"/>
              </a:rPr>
              <a:t>/</a:t>
            </a:r>
            <a:r>
              <a:rPr lang="ja-JP" sz="1200" dirty="0">
                <a:latin typeface="Times New Roman"/>
                <a:ea typeface="+mn-lt"/>
                <a:cs typeface="+mn-lt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+mn-lt"/>
              </a:rPr>
              <a:t>Auxiliary Textbook page 34</a:t>
            </a:r>
            <a:r>
              <a:rPr lang="ja-JP" sz="1200" dirty="0" smtClean="0">
                <a:latin typeface="Times New Roman"/>
                <a:ea typeface="+mn-lt"/>
                <a:cs typeface="+mn-lt"/>
              </a:rPr>
              <a:t> </a:t>
            </a:r>
            <a:endParaRPr lang="en-US" altLang="ja-JP" dirty="0">
              <a:latin typeface="Times New Roman"/>
              <a:ea typeface="游ゴシック"/>
              <a:cs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2CCB7-F0F2-46CF-A180-C0E8F399E1D5}"/>
              </a:ext>
            </a:extLst>
          </p:cNvPr>
          <p:cNvSpPr txBox="1"/>
          <p:nvPr/>
        </p:nvSpPr>
        <p:spPr>
          <a:xfrm>
            <a:off x="4106173" y="2510287"/>
            <a:ext cx="4252822" cy="16312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(1) Do not drive carelessly.</a:t>
            </a:r>
            <a:endParaRPr lang="en-US" sz="2000" dirty="0">
              <a:latin typeface="Times New Roman"/>
              <a:cs typeface="Calibri" panose="020F0502020204030204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 Pay close attention while driving 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 and work carefully. A moment of 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 carelessness can lead to an accident.</a:t>
            </a:r>
            <a:endParaRPr lang="en-US" dirty="0"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</a:t>
            </a:r>
            <a:r>
              <a:rPr lang="en-US" altLang="ja-JP" sz="1200" dirty="0">
                <a:latin typeface="Times New Roman"/>
                <a:ea typeface="+mn-lt"/>
                <a:cs typeface="+mn-lt"/>
              </a:rPr>
              <a:t>34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8E6C3-0E08-41DB-91AC-9051A92EA35F}"/>
              </a:ext>
            </a:extLst>
          </p:cNvPr>
          <p:cNvSpPr txBox="1"/>
          <p:nvPr/>
        </p:nvSpPr>
        <p:spPr>
          <a:xfrm>
            <a:off x="4363655" y="2545012"/>
            <a:ext cx="3995339" cy="193899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(2) Do not take eyes off the road when driving. </a:t>
            </a:r>
            <a:r>
              <a:rPr lang="en-US" sz="2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Looking aside while driving can cause a disaster, so pay attention to the direction of travel and pay attention when approaching people working around you.</a:t>
            </a:r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ea typeface="Tahoma"/>
                <a:cs typeface="Times New Roman"/>
              </a:rPr>
              <a:t>Chapter 1   Shovel Loader Etc., Overview</a:t>
            </a:r>
            <a:endParaRPr lang="en-US" altLang="ja-JP" sz="6600" dirty="0">
              <a:latin typeface="Times New Roman"/>
              <a:ea typeface="Tahom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</a:t>
            </a:r>
            <a:r>
              <a:rPr lang="en-US" altLang="ja-JP" sz="1200" dirty="0">
                <a:latin typeface="Times New Roman"/>
                <a:ea typeface="+mn-lt"/>
                <a:cs typeface="+mn-lt"/>
              </a:rPr>
              <a:t>34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+mj-lt"/>
                <a:cs typeface="+mj-lt"/>
              </a:rPr>
              <a:t>Operation Precautions</a:t>
            </a:r>
            <a:endParaRPr lang="en-US" altLang="ja-JP" dirty="0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F3A68-4F62-4273-8684-A15FC5B91E5F}"/>
              </a:ext>
            </a:extLst>
          </p:cNvPr>
          <p:cNvSpPr txBox="1"/>
          <p:nvPr/>
        </p:nvSpPr>
        <p:spPr>
          <a:xfrm>
            <a:off x="4278701" y="2193985"/>
            <a:ext cx="4252822" cy="132343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(3) Check the condition of the road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surface and the strength of the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bridge in advance. </a:t>
            </a:r>
            <a:endParaRPr lang="en-US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7B1C5-F6A4-41F7-9C5A-23E57AD42E42}"/>
              </a:ext>
            </a:extLst>
          </p:cNvPr>
          <p:cNvSpPr txBox="1"/>
          <p:nvPr/>
        </p:nvSpPr>
        <p:spPr>
          <a:xfrm>
            <a:off x="1762664" y="2582174"/>
            <a:ext cx="1650521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ea typeface="+mn-lt"/>
                <a:cs typeface="+mn-lt"/>
              </a:rPr>
              <a:t>Strength, check! </a:t>
            </a:r>
            <a:endParaRPr lang="en-US" sz="1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/>
          <a:stretch/>
        </p:blipFill>
        <p:spPr>
          <a:xfrm>
            <a:off x="862011" y="1943963"/>
            <a:ext cx="7429500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</a:t>
            </a:r>
            <a:r>
              <a:rPr lang="en-US" altLang="ja-JP" sz="1200" dirty="0">
                <a:latin typeface="Times New Roman"/>
                <a:ea typeface="+mn-lt"/>
                <a:cs typeface="+mn-lt"/>
              </a:rPr>
              <a:t>34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3130C-3148-4CC8-A2A5-3D2B57AAC53C}"/>
              </a:ext>
            </a:extLst>
          </p:cNvPr>
          <p:cNvSpPr txBox="1"/>
          <p:nvPr/>
        </p:nvSpPr>
        <p:spPr>
          <a:xfrm>
            <a:off x="3933645" y="2610928"/>
            <a:ext cx="4252822" cy="16312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(4) Do not drive with people on the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  bucket or on the vehicle. It may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 cause injury the person when it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 suddenly stops.  </a:t>
            </a:r>
            <a:endParaRPr lang="en-US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35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1A44A-790D-4C2C-A3BC-DD935E274D83}"/>
              </a:ext>
            </a:extLst>
          </p:cNvPr>
          <p:cNvSpPr txBox="1"/>
          <p:nvPr/>
        </p:nvSpPr>
        <p:spPr>
          <a:xfrm>
            <a:off x="3689230" y="2424023"/>
            <a:ext cx="4626633" cy="224676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(5) Do not travel with a bucket raised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higher than necessary. (Regardless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of load or no load) lower the bucket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and travel in the basic driving position.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962023" y="2134906"/>
            <a:ext cx="7229475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A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uxiliary </a:t>
            </a:r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page</a:t>
            </a:r>
            <a:r>
              <a:rPr lang="en-US" alt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35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4065E-BF0D-4EA3-B19F-56A6597965E7}"/>
              </a:ext>
            </a:extLst>
          </p:cNvPr>
          <p:cNvSpPr txBox="1"/>
          <p:nvPr/>
        </p:nvSpPr>
        <p:spPr>
          <a:xfrm>
            <a:off x="3689230" y="2424023"/>
            <a:ext cx="4871048" cy="193899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(6)  On a slippery road, avoid high-speed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driving, high-speed turning, and sudden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braking. 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215669"/>
            <a:ext cx="722947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35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C439-85E4-4367-B98A-F7813AE4FC76}"/>
              </a:ext>
            </a:extLst>
          </p:cNvPr>
          <p:cNvSpPr txBox="1"/>
          <p:nvPr/>
        </p:nvSpPr>
        <p:spPr>
          <a:xfrm>
            <a:off x="3660476" y="2682816"/>
            <a:ext cx="4756029" cy="16312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(7) On steep slopes, do not drive at right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angle. The vehicle may slip and tip over.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57262" y="2251164"/>
            <a:ext cx="722947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35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8142A-A339-448A-9E4B-3129BF7040DD}"/>
              </a:ext>
            </a:extLst>
          </p:cNvPr>
          <p:cNvSpPr txBox="1"/>
          <p:nvPr/>
        </p:nvSpPr>
        <p:spPr>
          <a:xfrm>
            <a:off x="3804250" y="2179608"/>
            <a:ext cx="4756029" cy="193899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(8) Be careful when handling fire. When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bringing fire close to the vehicle, there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is a danger of fire. 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942455" y="1463617"/>
            <a:ext cx="7415213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36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FF9F4-663F-4D87-A433-B95EC5DF0390}"/>
              </a:ext>
            </a:extLst>
          </p:cNvPr>
          <p:cNvSpPr txBox="1"/>
          <p:nvPr/>
        </p:nvSpPr>
        <p:spPr>
          <a:xfrm>
            <a:off x="3833004" y="1316966"/>
            <a:ext cx="4871048" cy="50167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(9) ① Be sure to face the vehicle when getting on and off the vehicle. Always hold your body in three position or more by using the handrail and the steps. 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</a:t>
            </a:r>
            <a:r>
              <a:rPr lang="en-US" sz="2000" dirty="0">
                <a:ea typeface="+mn-lt"/>
                <a:cs typeface="+mn-lt"/>
              </a:rPr>
              <a:t>②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Do not jump on or jump off the vehicle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</a:t>
            </a:r>
            <a:r>
              <a:rPr lang="en-US" sz="2000" dirty="0">
                <a:ea typeface="+mn-lt"/>
                <a:cs typeface="+mn-lt"/>
              </a:rPr>
              <a:t>③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Do not get on or get off  the vehicle while holding material.</a:t>
            </a:r>
            <a:endParaRPr lang="en-US" dirty="0">
              <a:latin typeface="Times New Roman"/>
              <a:cs typeface="Calibri" panose="020F0502020204030204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 </a:t>
            </a:r>
            <a:r>
              <a:rPr lang="en-US" sz="2000" dirty="0">
                <a:ea typeface="+mn-lt"/>
                <a:cs typeface="+mn-lt"/>
              </a:rPr>
              <a:t>④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Do not get caught in the operating 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device accidentally.</a:t>
            </a:r>
            <a:endParaRPr lang="en-US" dirty="0"/>
          </a:p>
          <a:p>
            <a:endParaRPr lang="en-US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endParaRPr lang="en-US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endParaRPr lang="en-US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36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游ゴシック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176FE-18B6-4F28-95F0-7529EECCABDC}"/>
              </a:ext>
            </a:extLst>
          </p:cNvPr>
          <p:cNvSpPr txBox="1"/>
          <p:nvPr/>
        </p:nvSpPr>
        <p:spPr>
          <a:xfrm>
            <a:off x="3674854" y="2582174"/>
            <a:ext cx="4756029" cy="25545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(10)  Be careful of obstacles. When turning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 and driving do not collide the vehicle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   or the bucket with the obstacles. 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 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36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65C5C-B668-42A3-B75A-302D0DECEA89}"/>
              </a:ext>
            </a:extLst>
          </p:cNvPr>
          <p:cNvSpPr txBox="1"/>
          <p:nvPr/>
        </p:nvSpPr>
        <p:spPr>
          <a:xfrm>
            <a:off x="3674854" y="2582174"/>
            <a:ext cx="4756029" cy="31700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(11)  Obey the running speed at night. At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night, it is easy to get an illusion of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perspective and ground height,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therefore, drive at a speed matches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the lighting.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37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833EC-ADA5-47F8-B6B5-3ACC0043CE57}"/>
              </a:ext>
            </a:extLst>
          </p:cNvPr>
          <p:cNvSpPr txBox="1"/>
          <p:nvPr/>
        </p:nvSpPr>
        <p:spPr>
          <a:xfrm>
            <a:off x="3746741" y="2424023"/>
            <a:ext cx="4885425" cy="224676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(12)  Keep  people out of the raised bucket.  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 Operating the bucket may cause injury.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659" y="4999564"/>
            <a:ext cx="42893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Figure 1-1 Shovel Loader (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without</a:t>
            </a:r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 reach mechanism)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01030" y="5028318"/>
            <a:ext cx="42995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Figure 1-2 Shovel Loader (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with</a:t>
            </a:r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 reach mechanism)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Tahoma"/>
                <a:cs typeface="Times New Roman"/>
              </a:rPr>
              <a:t>Shovel Loader</a:t>
            </a:r>
            <a:r>
              <a:rPr lang="ja-JP" sz="2800" dirty="0">
                <a:latin typeface="Times New Roman"/>
                <a:ea typeface="+mj-lt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ea typeface="Tahoma"/>
                <a:cs typeface="Times New Roman"/>
              </a:rPr>
              <a:t>Etc. Definitions and Characteristics </a:t>
            </a:r>
            <a:endParaRPr lang="en-US" altLang="ja-JP" sz="4800" dirty="0">
              <a:latin typeface="Times New Roman"/>
              <a:ea typeface="Tahoma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376" y="6390028"/>
            <a:ext cx="39433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book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page 13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/ </a:t>
            </a:r>
            <a:r>
              <a:rPr lang="en-US" altLang="ja-JP" sz="1400" dirty="0" smtClean="0">
                <a:latin typeface="Times New Roman"/>
                <a:ea typeface="游ゴシック"/>
                <a:cs typeface="Times New Roman"/>
              </a:rPr>
              <a:t>Auxiliary Textbook page 4 </a:t>
            </a:r>
            <a:endParaRPr lang="ja-JP" altLang="en-US" sz="1400" dirty="0">
              <a:latin typeface="Times New Roman"/>
              <a:ea typeface="游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282158"/>
            <a:ext cx="7286625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37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71188-41AD-4B60-BCD1-D00598FCA6CF}"/>
              </a:ext>
            </a:extLst>
          </p:cNvPr>
          <p:cNvSpPr txBox="1"/>
          <p:nvPr/>
        </p:nvSpPr>
        <p:spPr>
          <a:xfrm>
            <a:off x="3746741" y="2424023"/>
            <a:ext cx="4885425" cy="28623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(13)   Fully understand the performance of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        the vehicle. Bulk materials are easy to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 get overload, so be careful not to 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 overload.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37</a:t>
            </a:r>
            <a:r>
              <a:rPr lang="ja-JP" sz="1200" dirty="0" smtClean="0">
                <a:latin typeface="Times New Roman"/>
                <a:ea typeface="游ゴシック"/>
                <a:cs typeface="Times New Roman"/>
              </a:rPr>
              <a:t> </a:t>
            </a:r>
            <a:endParaRPr lang="en-US" altLang="ja-JP" sz="1200" dirty="0">
              <a:ea typeface="+mn-lt"/>
              <a:cs typeface="+mn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20AEA-D104-488B-9522-2E066D89442F}"/>
              </a:ext>
            </a:extLst>
          </p:cNvPr>
          <p:cNvSpPr txBox="1"/>
          <p:nvPr/>
        </p:nvSpPr>
        <p:spPr>
          <a:xfrm>
            <a:off x="3746741" y="2424023"/>
            <a:ext cx="4885425" cy="28623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(14)  Do not load on one side. If you load on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one side, the left and right sides will be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 unstable, and the hydraulic system will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         be undoable. 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28687" y="1737593"/>
            <a:ext cx="7286625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Textbook</a:t>
            </a:r>
            <a:r>
              <a:rPr lang="ja-JP" altLang="en-US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</a:t>
            </a:r>
            <a:r>
              <a:rPr lang="ja-JP" sz="1200" dirty="0">
                <a:latin typeface="Times New Roman"/>
                <a:ea typeface="+mn-lt"/>
                <a:cs typeface="Times New Roman"/>
              </a:rPr>
              <a:t>7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5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page 37</a:t>
            </a:r>
            <a:endParaRPr lang="en-US" altLang="ja-JP" sz="1200" dirty="0">
              <a:ea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400">
                <a:latin typeface="Times New Roman"/>
                <a:ea typeface="Meiryo UI" panose="020B0604030504040204" pitchFamily="50" charset="-128"/>
                <a:cs typeface="Times New Roman"/>
              </a:rPr>
              <a:t>Operation Precautions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895D6-8F06-4102-AC8E-B7A54E390897}"/>
              </a:ext>
            </a:extLst>
          </p:cNvPr>
          <p:cNvSpPr txBox="1"/>
          <p:nvPr/>
        </p:nvSpPr>
        <p:spPr>
          <a:xfrm>
            <a:off x="3899882" y="2324873"/>
            <a:ext cx="5101085" cy="34778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(15)  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Be careful when driving on slopes. </a:t>
            </a:r>
            <a:endParaRPr lang="es-ES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en-US" sz="20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         When the vehicle is loaded, drive forward        on uphill slopes and backward on downhill slopes.</a:t>
            </a:r>
            <a:endParaRPr lang="es-ES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     When the vehicle is empty, drive backward on uphill slopes and forward on downhill slopes.</a:t>
            </a:r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  <a:p>
            <a:endParaRPr lang="en-US" sz="2000" dirty="0">
              <a:latin typeface="Times New Roman"/>
              <a:cs typeface="Calibri"/>
            </a:endParaRPr>
          </a:p>
        </p:txBody>
      </p:sp>
      <p:sp>
        <p:nvSpPr>
          <p:cNvPr id="7" name="テキスト ボックス 678747858">
            <a:extLst>
              <a:ext uri="{FF2B5EF4-FFF2-40B4-BE49-F238E27FC236}">
                <a16:creationId xmlns:a16="http://schemas.microsoft.com/office/drawing/2014/main" id="{9FD2DF0E-ED44-48F4-9E29-E571A485FC91}"/>
              </a:ext>
            </a:extLst>
          </p:cNvPr>
          <p:cNvSpPr txBox="1"/>
          <p:nvPr/>
        </p:nvSpPr>
        <p:spPr>
          <a:xfrm>
            <a:off x="1026662" y="2060294"/>
            <a:ext cx="516255" cy="40686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sz="9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Going</a:t>
            </a:r>
            <a:endParaRPr lang="es-ES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9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up</a:t>
            </a:r>
            <a:endParaRPr lang="es-ES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678747858">
            <a:extLst>
              <a:ext uri="{FF2B5EF4-FFF2-40B4-BE49-F238E27FC236}">
                <a16:creationId xmlns:a16="http://schemas.microsoft.com/office/drawing/2014/main" id="{6AF577D3-F034-45E7-AB10-810A021AD016}"/>
              </a:ext>
            </a:extLst>
          </p:cNvPr>
          <p:cNvSpPr txBox="1"/>
          <p:nvPr/>
        </p:nvSpPr>
        <p:spPr>
          <a:xfrm>
            <a:off x="3216206" y="3148014"/>
            <a:ext cx="516255" cy="40686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sz="9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Going</a:t>
            </a:r>
            <a:endParaRPr lang="es-ES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900" kern="100" dirty="0"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down</a:t>
            </a:r>
            <a:endParaRPr lang="en-US" sz="9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endParaRPr lang="en-US" sz="900" kern="100" dirty="0">
              <a:latin typeface="Times New Roman" panose="02020603050405020304" pitchFamily="18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endParaRPr lang="es-ES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1385" y="2361960"/>
            <a:ext cx="8002438" cy="137804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Part 3   Knowledge of The Structure and Handling Method of Equipment Related to</a:t>
            </a:r>
            <a:r>
              <a:rPr lang="ja-JP" sz="3200" dirty="0">
                <a:latin typeface="Times New Roman"/>
                <a:ea typeface="+mj-lt"/>
                <a:cs typeface="Times New Roman"/>
              </a:rPr>
              <a:t> </a:t>
            </a:r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Cargo Handling Such as Shovel Loaders </a:t>
            </a:r>
            <a:endParaRPr lang="ja-JP" sz="3200" dirty="0">
              <a:latin typeface="Times New Roman"/>
              <a:ea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zh-TW" sz="3200">
                <a:latin typeface="Times New Roman"/>
                <a:ea typeface="+mj-lt"/>
                <a:cs typeface="+mj-lt"/>
              </a:rPr>
              <a:t>Chapter 1 Structure</a:t>
            </a:r>
            <a:endParaRPr lang="en-US" altLang="ja-JP" sz="6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9478" y="4930596"/>
            <a:ext cx="436131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3-1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Shovel loader work equipment</a:t>
            </a:r>
            <a:r>
              <a:rPr lang="ja-JP" altLang="en-US" sz="1400" dirty="0">
                <a:latin typeface="Times New Roman"/>
                <a:ea typeface="+mn-lt"/>
                <a:cs typeface="Times New Roman"/>
              </a:rPr>
              <a:t> 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2102" y="1241462"/>
            <a:ext cx="4008388" cy="33826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79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38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800" dirty="0">
                <a:latin typeface="Times New Roman"/>
                <a:ea typeface="+mj-lt"/>
                <a:cs typeface="+mj-lt"/>
              </a:rPr>
              <a:t>Cargo Handling Equipment</a:t>
            </a:r>
            <a:endParaRPr lang="en-US" altLang="ja-JP" sz="4800" dirty="0"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94009-5B24-4F6A-A1CD-C71A416C2692}"/>
              </a:ext>
            </a:extLst>
          </p:cNvPr>
          <p:cNvSpPr txBox="1"/>
          <p:nvPr/>
        </p:nvSpPr>
        <p:spPr>
          <a:xfrm>
            <a:off x="3200401" y="4163683"/>
            <a:ext cx="3145763" cy="5539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1 Lift arm    2 Connecting road             3 Bucket bracket </a:t>
            </a:r>
          </a:p>
          <a:p>
            <a:r>
              <a:rPr lang="en-US" sz="1000" dirty="0">
                <a:latin typeface="Times New Roman"/>
                <a:cs typeface="Times New Roman"/>
              </a:rPr>
              <a:t>4 Bucket      5 Dump cylinder bracket  6 Dump cylinder</a:t>
            </a:r>
          </a:p>
          <a:p>
            <a:r>
              <a:rPr lang="en-US" sz="1000" dirty="0">
                <a:latin typeface="Times New Roman"/>
                <a:cs typeface="Times New Roman"/>
              </a:rPr>
              <a:t>7 Lift cylinder</a:t>
            </a:r>
          </a:p>
        </p:txBody>
      </p:sp>
    </p:spTree>
    <p:extLst>
      <p:ext uri="{BB962C8B-B14F-4D97-AF65-F5344CB8AC3E}">
        <p14:creationId xmlns:p14="http://schemas.microsoft.com/office/powerpoint/2010/main" val="1535474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0308" y="5564801"/>
            <a:ext cx="49140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3-2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Shovel loader work equipment with reach mechanism</a:t>
            </a:r>
            <a:r>
              <a:rPr lang="ja-JP" altLang="en-US" sz="1400" dirty="0">
                <a:latin typeface="Times New Roman"/>
                <a:ea typeface="+mn-lt"/>
                <a:cs typeface="Times New Roman"/>
              </a:rPr>
              <a:t> </a:t>
            </a:r>
            <a:endParaRPr lang="en-US" altLang="ja-JP" sz="20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81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39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Meiryo UI"/>
                <a:cs typeface="Times New Roman"/>
              </a:rPr>
              <a:t>Cargo </a:t>
            </a:r>
            <a:r>
              <a:rPr lang="ja-JP" sz="2800" dirty="0">
                <a:latin typeface="Times New Roman"/>
                <a:ea typeface="Meiryo UI"/>
                <a:cs typeface="Times New Roman"/>
              </a:rPr>
              <a:t>Handling Equipment</a:t>
            </a:r>
            <a:endParaRPr lang="en-US" altLang="ja-JP" sz="4800" dirty="0">
              <a:latin typeface="Times New Roman"/>
              <a:ea typeface="Meiryo UI"/>
              <a:cs typeface="Times New Roman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4777" y="2258865"/>
            <a:ext cx="3790729" cy="2691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9A62C-5054-4243-9C2A-F9EA9B7E2ACD}"/>
              </a:ext>
            </a:extLst>
          </p:cNvPr>
          <p:cNvSpPr txBox="1"/>
          <p:nvPr/>
        </p:nvSpPr>
        <p:spPr>
          <a:xfrm>
            <a:off x="540590" y="4523117"/>
            <a:ext cx="3965273" cy="5539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1 Lift arm    2 Connecting road             3 Bucket bracket       4 Bucket      </a:t>
            </a:r>
            <a:endParaRPr lang="en-US" dirty="0"/>
          </a:p>
          <a:p>
            <a:r>
              <a:rPr lang="en-US" sz="1000" dirty="0">
                <a:latin typeface="Times New Roman"/>
                <a:cs typeface="Times New Roman"/>
              </a:rPr>
              <a:t>5 Dump cylinder bracket      6 Dump cylinder        7 Lift cylinder</a:t>
            </a:r>
          </a:p>
          <a:p>
            <a:r>
              <a:rPr lang="en-US" sz="1000" dirty="0">
                <a:latin typeface="Times New Roman"/>
                <a:cs typeface="Times New Roman"/>
              </a:rPr>
              <a:t>8 Reach arm    9 Connecting road B   10 Bell cranck   11 Reach cylinder</a:t>
            </a:r>
          </a:p>
        </p:txBody>
      </p:sp>
    </p:spTree>
    <p:extLst>
      <p:ext uri="{BB962C8B-B14F-4D97-AF65-F5344CB8AC3E}">
        <p14:creationId xmlns:p14="http://schemas.microsoft.com/office/powerpoint/2010/main" val="3699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2592" y="5193080"/>
            <a:ext cx="33980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3-3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Excavator loader system diagram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  <a:p>
            <a:endParaRPr lang="ja-JP" altLang="en-US" sz="14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9290" y="1577299"/>
            <a:ext cx="4182948" cy="3360354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47099" y="1400699"/>
            <a:ext cx="3125374" cy="36329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69535" y="5157026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3-4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Hydraulic pump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82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40 - 41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+mj-lt"/>
              </a:rPr>
              <a:t>Hydraulic System</a:t>
            </a:r>
            <a:endParaRPr lang="en-US" sz="2800" dirty="0"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0AF67-75D4-4F86-8DF2-0E47FAFA9828}"/>
              </a:ext>
            </a:extLst>
          </p:cNvPr>
          <p:cNvSpPr txBox="1"/>
          <p:nvPr/>
        </p:nvSpPr>
        <p:spPr>
          <a:xfrm rot="5400000">
            <a:off x="2970362" y="2165230"/>
            <a:ext cx="107542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Valve controller (Switching)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06A25-933E-42E6-9176-C034BC71AB10}"/>
              </a:ext>
            </a:extLst>
          </p:cNvPr>
          <p:cNvSpPr txBox="1"/>
          <p:nvPr/>
        </p:nvSpPr>
        <p:spPr>
          <a:xfrm rot="5400000">
            <a:off x="5140446" y="3170746"/>
            <a:ext cx="101791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Hydraulic pump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BCBB9-EA08-439C-ACF4-97B443777F8A}"/>
              </a:ext>
            </a:extLst>
          </p:cNvPr>
          <p:cNvSpPr txBox="1"/>
          <p:nvPr/>
        </p:nvSpPr>
        <p:spPr>
          <a:xfrm>
            <a:off x="7008603" y="1947773"/>
            <a:ext cx="1233578" cy="5539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cs typeface="Times New Roman"/>
              </a:rPr>
              <a:t>Valve controller (Switching) </a:t>
            </a:r>
          </a:p>
          <a:p>
            <a:pPr algn="ctr"/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F7924-710E-47FF-ACD8-9DA7D3E30247}"/>
              </a:ext>
            </a:extLst>
          </p:cNvPr>
          <p:cNvSpPr txBox="1"/>
          <p:nvPr/>
        </p:nvSpPr>
        <p:spPr>
          <a:xfrm rot="5400000">
            <a:off x="3930950" y="3916573"/>
            <a:ext cx="103229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Hydraulic pump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3EC62-978B-4C4E-AFA7-60ACB2E87043}"/>
              </a:ext>
            </a:extLst>
          </p:cNvPr>
          <p:cNvSpPr txBox="1"/>
          <p:nvPr/>
        </p:nvSpPr>
        <p:spPr>
          <a:xfrm rot="5400000">
            <a:off x="3757521" y="2578580"/>
            <a:ext cx="1147314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Operation oil filter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1A4C74-8F33-46B9-884F-A71D43D95D56}"/>
              </a:ext>
            </a:extLst>
          </p:cNvPr>
          <p:cNvSpPr txBox="1"/>
          <p:nvPr/>
        </p:nvSpPr>
        <p:spPr>
          <a:xfrm rot="5400000">
            <a:off x="25699" y="3039888"/>
            <a:ext cx="67286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Dump 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3E4C7-FDD9-4809-A3C9-9EE5B60C27A5}"/>
              </a:ext>
            </a:extLst>
          </p:cNvPr>
          <p:cNvSpPr txBox="1"/>
          <p:nvPr/>
        </p:nvSpPr>
        <p:spPr>
          <a:xfrm rot="5400000">
            <a:off x="1325952" y="3022480"/>
            <a:ext cx="87414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Cylinder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621C7-B87A-4707-B5E7-4799915BB83A}"/>
              </a:ext>
            </a:extLst>
          </p:cNvPr>
          <p:cNvSpPr txBox="1"/>
          <p:nvPr/>
        </p:nvSpPr>
        <p:spPr>
          <a:xfrm rot="5400000">
            <a:off x="771525" y="3014393"/>
            <a:ext cx="84538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cylinder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7A185-C144-458C-A848-3D7A6DC15534}"/>
              </a:ext>
            </a:extLst>
          </p:cNvPr>
          <p:cNvSpPr txBox="1"/>
          <p:nvPr/>
        </p:nvSpPr>
        <p:spPr>
          <a:xfrm>
            <a:off x="1999891" y="4559059"/>
            <a:ext cx="96040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Reach cylinder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BCC4A-5511-4250-AFAF-0270DE5D0B70}"/>
              </a:ext>
            </a:extLst>
          </p:cNvPr>
          <p:cNvSpPr txBox="1"/>
          <p:nvPr/>
        </p:nvSpPr>
        <p:spPr>
          <a:xfrm>
            <a:off x="2243407" y="2459068"/>
            <a:ext cx="672862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Reach </a:t>
            </a:r>
            <a:endParaRPr lang="en-US" dirty="0"/>
          </a:p>
          <a:p>
            <a:r>
              <a:rPr lang="en-US" sz="1000" dirty="0">
                <a:latin typeface="Times New Roman"/>
                <a:cs typeface="Times New Roman"/>
              </a:rPr>
              <a:t>cylinder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0DB3A3-27CE-40CB-897E-C1F21CC2B0A5}"/>
              </a:ext>
            </a:extLst>
          </p:cNvPr>
          <p:cNvSpPr txBox="1"/>
          <p:nvPr/>
        </p:nvSpPr>
        <p:spPr>
          <a:xfrm>
            <a:off x="1494885" y="1581150"/>
            <a:ext cx="1204824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Fuel tank operation</a:t>
            </a:r>
          </a:p>
        </p:txBody>
      </p:sp>
    </p:spTree>
    <p:extLst>
      <p:ext uri="{BB962C8B-B14F-4D97-AF65-F5344CB8AC3E}">
        <p14:creationId xmlns:p14="http://schemas.microsoft.com/office/powerpoint/2010/main" val="136202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1005" y="4977779"/>
            <a:ext cx="204656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 3-5 Control valve</a:t>
            </a:r>
            <a:endParaRPr lang="en-US" altLang="ja-JP" sz="2000" dirty="0">
              <a:latin typeface="Times New Roman"/>
              <a:ea typeface="游ゴシック"/>
              <a:cs typeface="Times New Roman"/>
            </a:endParaRPr>
          </a:p>
          <a:p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(Double / S</a:t>
            </a:r>
            <a:r>
              <a:rPr lang="en" sz="1400" dirty="0">
                <a:latin typeface="Times New Roman"/>
                <a:cs typeface="Times New Roman"/>
              </a:rPr>
              <a:t>tandard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 type)</a:t>
            </a:r>
            <a:endParaRPr lang="ja-JP" sz="2000" dirty="0">
              <a:latin typeface="Times New Roman"/>
              <a:ea typeface="游ゴシック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5445" y="4977778"/>
            <a:ext cx="20321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+mn-lt"/>
                <a:cs typeface="Calibri"/>
              </a:rPr>
              <a:t>Figure</a:t>
            </a:r>
            <a:r>
              <a:rPr lang="en" altLang="ja-JP" sz="1400" dirty="0">
                <a:latin typeface="Times New Roman"/>
                <a:ea typeface="+mn-lt"/>
                <a:cs typeface="Calibri"/>
              </a:rPr>
              <a:t> 3-6 Control valve</a:t>
            </a:r>
            <a:endParaRPr lang="en-US" altLang="ja-JP" sz="1400" dirty="0">
              <a:latin typeface="Times New Roman"/>
              <a:ea typeface="游ゴシック"/>
              <a:cs typeface="Times New Roman"/>
            </a:endParaRPr>
          </a:p>
          <a:p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(Triple / Standard type)</a:t>
            </a:r>
            <a:endParaRPr lang="ja-JP" sz="14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30586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0" cy="2826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41 - 42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/>
                <a:ea typeface="+mj-lt"/>
                <a:cs typeface="+mj-lt"/>
              </a:rPr>
              <a:t>Hydraulic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757AF-929D-4E32-94DB-CC0215BABCA5}"/>
              </a:ext>
            </a:extLst>
          </p:cNvPr>
          <p:cNvSpPr txBox="1"/>
          <p:nvPr/>
        </p:nvSpPr>
        <p:spPr>
          <a:xfrm>
            <a:off x="7856866" y="1832754"/>
            <a:ext cx="989163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Safety valve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1557E-7E8D-4330-9E77-248E92C8388C}"/>
              </a:ext>
            </a:extLst>
          </p:cNvPr>
          <p:cNvSpPr txBox="1"/>
          <p:nvPr/>
        </p:nvSpPr>
        <p:spPr>
          <a:xfrm>
            <a:off x="5871893" y="1644950"/>
            <a:ext cx="94603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Dump valve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437F6-F3F4-49F8-9654-488F404C91AA}"/>
              </a:ext>
            </a:extLst>
          </p:cNvPr>
          <p:cNvSpPr txBox="1"/>
          <p:nvPr/>
        </p:nvSpPr>
        <p:spPr>
          <a:xfrm>
            <a:off x="4749561" y="1931599"/>
            <a:ext cx="100354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Reach valve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D79D5-A701-40ED-AA2A-9F253DAD7FDD}"/>
              </a:ext>
            </a:extLst>
          </p:cNvPr>
          <p:cNvSpPr txBox="1"/>
          <p:nvPr/>
        </p:nvSpPr>
        <p:spPr>
          <a:xfrm>
            <a:off x="4604888" y="2534549"/>
            <a:ext cx="88852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Lift valve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8CAA9-F562-4E85-A186-C56A1ABFDF0F}"/>
              </a:ext>
            </a:extLst>
          </p:cNvPr>
          <p:cNvSpPr txBox="1"/>
          <p:nvPr/>
        </p:nvSpPr>
        <p:spPr>
          <a:xfrm>
            <a:off x="3195008" y="2548027"/>
            <a:ext cx="1477992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Bucket backward tilt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84753-2E4F-474B-A884-494123FD5D72}"/>
              </a:ext>
            </a:extLst>
          </p:cNvPr>
          <p:cNvSpPr txBox="1"/>
          <p:nvPr/>
        </p:nvSpPr>
        <p:spPr>
          <a:xfrm>
            <a:off x="908110" y="1986412"/>
            <a:ext cx="106105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Dump lever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502F7-2E42-408F-B743-BFCF094DC78B}"/>
              </a:ext>
            </a:extLst>
          </p:cNvPr>
          <p:cNvSpPr txBox="1"/>
          <p:nvPr/>
        </p:nvSpPr>
        <p:spPr>
          <a:xfrm>
            <a:off x="590910" y="2258682"/>
            <a:ext cx="974786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Lift lever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37A62-A03A-475D-B28C-0C743F171BCA}"/>
              </a:ext>
            </a:extLst>
          </p:cNvPr>
          <p:cNvSpPr txBox="1"/>
          <p:nvPr/>
        </p:nvSpPr>
        <p:spPr>
          <a:xfrm>
            <a:off x="201822" y="2976652"/>
            <a:ext cx="960408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200" dirty="0">
                <a:latin typeface="Times New Roman"/>
                <a:cs typeface="Times New Roman"/>
              </a:rPr>
              <a:t>Safety valve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6F341-8CF0-46DD-8D12-8AE8AA2E86BC}"/>
              </a:ext>
            </a:extLst>
          </p:cNvPr>
          <p:cNvSpPr txBox="1"/>
          <p:nvPr/>
        </p:nvSpPr>
        <p:spPr>
          <a:xfrm>
            <a:off x="2903867" y="2932622"/>
            <a:ext cx="1233578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200" dirty="0">
                <a:latin typeface="Times New Roman"/>
                <a:cs typeface="Times New Roman"/>
              </a:rPr>
              <a:t>Bucket rising</a:t>
            </a:r>
            <a:endParaRPr lang="ja-JP" altLang="en" sz="1200" dirty="0">
              <a:latin typeface="Times New Roman"/>
              <a:ea typeface="游ゴシック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C7B8E5-07E7-4CDF-A329-0B9637469CC9}"/>
              </a:ext>
            </a:extLst>
          </p:cNvPr>
          <p:cNvSpPr txBox="1"/>
          <p:nvPr/>
        </p:nvSpPr>
        <p:spPr>
          <a:xfrm>
            <a:off x="2672931" y="1436478"/>
            <a:ext cx="1463616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200" dirty="0">
                <a:latin typeface="Times New Roman"/>
                <a:cs typeface="Times New Roman"/>
              </a:rPr>
              <a:t>Bucket forward tilt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B86372-FF03-45ED-ADD7-CEA4E5674840}"/>
              </a:ext>
            </a:extLst>
          </p:cNvPr>
          <p:cNvSpPr txBox="1"/>
          <p:nvPr/>
        </p:nvSpPr>
        <p:spPr>
          <a:xfrm>
            <a:off x="1665617" y="1708749"/>
            <a:ext cx="1233578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200" dirty="0">
                <a:latin typeface="Times New Roman"/>
                <a:cs typeface="Times New Roman"/>
              </a:rPr>
              <a:t>Bucket descent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2542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8282" y="4775021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Figure 3-7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Opreation of safety valve</a:t>
            </a:r>
            <a:endParaRPr lang="ja-JP" altLang="en-US" sz="14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508" y="4854205"/>
            <a:ext cx="352597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Figure 3-8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Control valve operation diagram in neutral</a:t>
            </a:r>
            <a:endParaRPr lang="en-US" altLang="ja-JP" sz="1400" dirty="0">
              <a:latin typeface="Times New Roman"/>
              <a:ea typeface="游ゴシック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80747" y="1116356"/>
            <a:ext cx="3714750" cy="35598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85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42 - 43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Hydraulic System</a:t>
            </a:r>
            <a:endParaRPr lang="en-US" altLang="ja-JP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8902D-B16D-47CB-ACBB-2039B8E0B003}"/>
              </a:ext>
            </a:extLst>
          </p:cNvPr>
          <p:cNvSpPr txBox="1"/>
          <p:nvPr/>
        </p:nvSpPr>
        <p:spPr>
          <a:xfrm rot="16200000">
            <a:off x="8122849" y="1890262"/>
            <a:ext cx="77350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Suspension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2743A-F76E-491F-8B6A-E44E09A231AD}"/>
              </a:ext>
            </a:extLst>
          </p:cNvPr>
          <p:cNvSpPr txBox="1"/>
          <p:nvPr/>
        </p:nvSpPr>
        <p:spPr>
          <a:xfrm rot="-5400000">
            <a:off x="7992552" y="3629023"/>
            <a:ext cx="100354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cylinder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21D7A-3B12-4638-9D90-72EFC8B15E07}"/>
              </a:ext>
            </a:extLst>
          </p:cNvPr>
          <p:cNvSpPr txBox="1"/>
          <p:nvPr/>
        </p:nvSpPr>
        <p:spPr>
          <a:xfrm rot="16080000">
            <a:off x="8111924" y="2656560"/>
            <a:ext cx="81663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Safety valve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EB477-72C2-4C4E-8286-127796AB3793}"/>
              </a:ext>
            </a:extLst>
          </p:cNvPr>
          <p:cNvSpPr txBox="1"/>
          <p:nvPr/>
        </p:nvSpPr>
        <p:spPr>
          <a:xfrm>
            <a:off x="3124020" y="1571266"/>
            <a:ext cx="117606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Dump 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262E2-2736-4860-BD2B-101AFB945D25}"/>
              </a:ext>
            </a:extLst>
          </p:cNvPr>
          <p:cNvSpPr txBox="1"/>
          <p:nvPr/>
        </p:nvSpPr>
        <p:spPr>
          <a:xfrm>
            <a:off x="7493840" y="4129537"/>
            <a:ext cx="52908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Pump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D72F7-01CF-4ABD-A6EC-2EECAECD5D6C}"/>
              </a:ext>
            </a:extLst>
          </p:cNvPr>
          <p:cNvSpPr txBox="1"/>
          <p:nvPr/>
        </p:nvSpPr>
        <p:spPr>
          <a:xfrm>
            <a:off x="5853922" y="4387430"/>
            <a:ext cx="802258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Hydraulic oil tank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1889B-BE9D-4B48-83A8-DAD12B201D7F}"/>
              </a:ext>
            </a:extLst>
          </p:cNvPr>
          <p:cNvSpPr txBox="1"/>
          <p:nvPr/>
        </p:nvSpPr>
        <p:spPr>
          <a:xfrm>
            <a:off x="1223513" y="1352909"/>
            <a:ext cx="117606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Safety valve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16446-06D1-4D7D-99EF-BB88590362FF}"/>
              </a:ext>
            </a:extLst>
          </p:cNvPr>
          <p:cNvSpPr txBox="1"/>
          <p:nvPr/>
        </p:nvSpPr>
        <p:spPr>
          <a:xfrm>
            <a:off x="5090124" y="4184351"/>
            <a:ext cx="75912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Dump cylinder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C0A47-AFEA-421C-9392-D322C3144C3F}"/>
              </a:ext>
            </a:extLst>
          </p:cNvPr>
          <p:cNvSpPr txBox="1"/>
          <p:nvPr/>
        </p:nvSpPr>
        <p:spPr>
          <a:xfrm rot="16200000">
            <a:off x="-86623" y="3062018"/>
            <a:ext cx="117606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Hydraulic pump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F3E5C-AB4D-424A-BBDC-A75DAA257917}"/>
              </a:ext>
            </a:extLst>
          </p:cNvPr>
          <p:cNvSpPr txBox="1"/>
          <p:nvPr/>
        </p:nvSpPr>
        <p:spPr>
          <a:xfrm>
            <a:off x="2054704" y="2946101"/>
            <a:ext cx="117606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Control valve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241EC-7AF5-4414-99AD-183FE00860B9}"/>
              </a:ext>
            </a:extLst>
          </p:cNvPr>
          <p:cNvSpPr txBox="1"/>
          <p:nvPr/>
        </p:nvSpPr>
        <p:spPr>
          <a:xfrm>
            <a:off x="5849429" y="1162409"/>
            <a:ext cx="672862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Dump lever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454862-0470-4D40-AF20-24810832396A}"/>
              </a:ext>
            </a:extLst>
          </p:cNvPr>
          <p:cNvSpPr txBox="1"/>
          <p:nvPr/>
        </p:nvSpPr>
        <p:spPr>
          <a:xfrm>
            <a:off x="7300642" y="1233398"/>
            <a:ext cx="500334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lever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BA7DA-F92C-4CB9-8C8B-FA37C3D43394}"/>
              </a:ext>
            </a:extLst>
          </p:cNvPr>
          <p:cNvSpPr txBox="1"/>
          <p:nvPr/>
        </p:nvSpPr>
        <p:spPr>
          <a:xfrm rot="-5400000">
            <a:off x="4882550" y="3717985"/>
            <a:ext cx="831013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Suspension</a:t>
            </a:r>
          </a:p>
        </p:txBody>
      </p:sp>
    </p:spTree>
    <p:extLst>
      <p:ext uri="{BB962C8B-B14F-4D97-AF65-F5344CB8AC3E}">
        <p14:creationId xmlns:p14="http://schemas.microsoft.com/office/powerpoint/2010/main" val="19589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36356" y="4905622"/>
            <a:ext cx="3469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Figure 1-3 Fork Loader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99547" y="6390028"/>
            <a:ext cx="4066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Textbookbook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4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 smtClean="0">
                <a:latin typeface="Times New Roman"/>
                <a:ea typeface="+mn-lt"/>
                <a:cs typeface="Times New Roman"/>
              </a:rPr>
              <a:t>Auxiliary Textbook page 5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Shovel Loader</a:t>
            </a:r>
            <a:r>
              <a:rPr lang="ja-JP" sz="2800" dirty="0">
                <a:latin typeface="Times New Roman"/>
                <a:ea typeface="Meiryo UI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Etc. Definitions and Characteristics 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5736146"/>
            <a:ext cx="387237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3- 9 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Control valve operation diagram when the lift raise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51533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3-10 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Lift cylinder</a:t>
            </a:r>
            <a:endParaRPr lang="ja-JP" altLang="en-US" sz="1400" dirty="0">
              <a:latin typeface="Times New Roman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86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43 - 44 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2800" dirty="0">
                <a:latin typeface="Times New Roman"/>
                <a:ea typeface="Meiryo UI"/>
                <a:cs typeface="Times New Roman"/>
              </a:rPr>
              <a:t>Hydraulic </a:t>
            </a:r>
            <a:r>
              <a:rPr lang="es-ES" altLang="ja-JP" sz="2800" dirty="0">
                <a:latin typeface="Times New Roman"/>
                <a:ea typeface="Meiryo UI"/>
                <a:cs typeface="Times New Roman"/>
              </a:rPr>
              <a:t>S</a:t>
            </a:r>
            <a:r>
              <a:rPr lang="ja-JP" altLang="en-US" sz="2800" dirty="0">
                <a:latin typeface="Times New Roman"/>
                <a:ea typeface="Meiryo UI"/>
                <a:cs typeface="Times New Roman"/>
              </a:rPr>
              <a:t>ystem</a:t>
            </a:r>
            <a:endParaRPr kumimoji="1" lang="ja-JP" altLang="en-US" sz="2800" dirty="0">
              <a:latin typeface="Times New Roman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18255-C3BF-4F77-BD17-11A07DDFB52A}"/>
              </a:ext>
            </a:extLst>
          </p:cNvPr>
          <p:cNvSpPr txBox="1"/>
          <p:nvPr/>
        </p:nvSpPr>
        <p:spPr>
          <a:xfrm rot="16200000">
            <a:off x="5745193" y="3617344"/>
            <a:ext cx="61535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Piston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97F47-DE6D-4DAE-AF2C-E5A0E07CB5BE}"/>
              </a:ext>
            </a:extLst>
          </p:cNvPr>
          <p:cNvSpPr txBox="1"/>
          <p:nvPr/>
        </p:nvSpPr>
        <p:spPr>
          <a:xfrm rot="16200000">
            <a:off x="5507068" y="4869407"/>
            <a:ext cx="946031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Flow regulator valve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A7F68-3901-43B6-9E67-D653EB322BA5}"/>
              </a:ext>
            </a:extLst>
          </p:cNvPr>
          <p:cNvSpPr txBox="1"/>
          <p:nvPr/>
        </p:nvSpPr>
        <p:spPr>
          <a:xfrm rot="16200000">
            <a:off x="6857641" y="1458941"/>
            <a:ext cx="84538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latin typeface="Times New Roman"/>
                <a:cs typeface="Times New Roman"/>
              </a:rPr>
              <a:t>Dust seal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F8C09-AA13-4A4F-8AD3-A5EE97B5A610}"/>
              </a:ext>
            </a:extLst>
          </p:cNvPr>
          <p:cNvSpPr txBox="1"/>
          <p:nvPr/>
        </p:nvSpPr>
        <p:spPr>
          <a:xfrm rot="16200000">
            <a:off x="135326" y="4290383"/>
            <a:ext cx="85976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Suspension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7DDE4-FE2A-424F-AAFB-519F8B52755D}"/>
              </a:ext>
            </a:extLst>
          </p:cNvPr>
          <p:cNvSpPr txBox="1"/>
          <p:nvPr/>
        </p:nvSpPr>
        <p:spPr>
          <a:xfrm rot="16200000">
            <a:off x="5482805" y="4160088"/>
            <a:ext cx="600974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U seal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5C0F6-2920-4873-9715-09BEC110796A}"/>
              </a:ext>
            </a:extLst>
          </p:cNvPr>
          <p:cNvSpPr txBox="1"/>
          <p:nvPr/>
        </p:nvSpPr>
        <p:spPr>
          <a:xfrm rot="-5400000">
            <a:off x="6560209" y="3483455"/>
            <a:ext cx="931653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E26B01-9889-4005-807A-F33F21C281A9}"/>
              </a:ext>
            </a:extLst>
          </p:cNvPr>
          <p:cNvSpPr txBox="1"/>
          <p:nvPr/>
        </p:nvSpPr>
        <p:spPr>
          <a:xfrm rot="16320000">
            <a:off x="6756468" y="4209921"/>
            <a:ext cx="101791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Stopper 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63751-EDDB-418D-81E5-2391C481CDD0}"/>
              </a:ext>
            </a:extLst>
          </p:cNvPr>
          <p:cNvSpPr txBox="1"/>
          <p:nvPr/>
        </p:nvSpPr>
        <p:spPr>
          <a:xfrm rot="16200000">
            <a:off x="6601543" y="4315543"/>
            <a:ext cx="80225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Wear 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117E9-B61D-4758-BF85-602F5B4C35F0}"/>
              </a:ext>
            </a:extLst>
          </p:cNvPr>
          <p:cNvSpPr txBox="1"/>
          <p:nvPr/>
        </p:nvSpPr>
        <p:spPr>
          <a:xfrm rot="-5400000">
            <a:off x="2920042" y="3020683"/>
            <a:ext cx="91727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Safety valve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66DA17-7503-4DEF-82B3-983C4D0D2AE3}"/>
              </a:ext>
            </a:extLst>
          </p:cNvPr>
          <p:cNvSpPr txBox="1"/>
          <p:nvPr/>
        </p:nvSpPr>
        <p:spPr>
          <a:xfrm rot="16200000">
            <a:off x="6434407" y="2070879"/>
            <a:ext cx="121920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Piston rod guide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44C50-FD46-462A-992C-52E6B67EB043}"/>
              </a:ext>
            </a:extLst>
          </p:cNvPr>
          <p:cNvSpPr txBox="1"/>
          <p:nvPr/>
        </p:nvSpPr>
        <p:spPr>
          <a:xfrm rot="-5400000">
            <a:off x="5211434" y="1667414"/>
            <a:ext cx="127670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cylinder cover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A6DD43-7B7A-44C0-9E15-3F64DEE2F183}"/>
              </a:ext>
            </a:extLst>
          </p:cNvPr>
          <p:cNvSpPr txBox="1"/>
          <p:nvPr/>
        </p:nvSpPr>
        <p:spPr>
          <a:xfrm rot="16200000">
            <a:off x="6928628" y="3434931"/>
            <a:ext cx="74474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Piston rod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1C6DD-5573-4F6C-8DC3-EA1B17BF06F8}"/>
              </a:ext>
            </a:extLst>
          </p:cNvPr>
          <p:cNvSpPr txBox="1"/>
          <p:nvPr/>
        </p:nvSpPr>
        <p:spPr>
          <a:xfrm rot="16200000">
            <a:off x="2240712" y="1823770"/>
            <a:ext cx="70161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Pull 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3FE48D-B5F2-4314-B878-FCE8111B3EBD}"/>
              </a:ext>
            </a:extLst>
          </p:cNvPr>
          <p:cNvSpPr txBox="1"/>
          <p:nvPr/>
        </p:nvSpPr>
        <p:spPr>
          <a:xfrm>
            <a:off x="3102454" y="2354831"/>
            <a:ext cx="658483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Raising</a:t>
            </a:r>
          </a:p>
        </p:txBody>
      </p:sp>
    </p:spTree>
    <p:extLst>
      <p:ext uri="{BB962C8B-B14F-4D97-AF65-F5344CB8AC3E}">
        <p14:creationId xmlns:p14="http://schemas.microsoft.com/office/powerpoint/2010/main" val="101334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3-11 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Reach and Dump cylinder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87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44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2800" dirty="0">
                <a:latin typeface="Times New Roman"/>
                <a:ea typeface="Meiryo UI"/>
                <a:cs typeface="Times New Roman"/>
              </a:rPr>
              <a:t>Hydraulic </a:t>
            </a:r>
            <a:r>
              <a:rPr lang="es-ES" altLang="ja-JP" sz="2800" dirty="0">
                <a:latin typeface="Times New Roman"/>
                <a:ea typeface="Meiryo UI"/>
                <a:cs typeface="Times New Roman"/>
              </a:rPr>
              <a:t>S</a:t>
            </a:r>
            <a:r>
              <a:rPr lang="ja-JP" altLang="en-US" sz="2800" dirty="0">
                <a:latin typeface="Times New Roman"/>
                <a:ea typeface="Meiryo UI"/>
                <a:cs typeface="Times New Roman"/>
              </a:rPr>
              <a:t>ystem</a:t>
            </a:r>
            <a:endParaRPr kumimoji="1" lang="ja-JP" altLang="en-US" sz="2800" dirty="0">
              <a:latin typeface="Times New Roman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94204-9BA2-4A90-90E2-3B6D23367F5C}"/>
              </a:ext>
            </a:extLst>
          </p:cNvPr>
          <p:cNvSpPr txBox="1"/>
          <p:nvPr/>
        </p:nvSpPr>
        <p:spPr>
          <a:xfrm>
            <a:off x="5543910" y="2668438"/>
            <a:ext cx="2743200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Piston 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481D4-F943-4731-8D47-395B2E521C5B}"/>
              </a:ext>
            </a:extLst>
          </p:cNvPr>
          <p:cNvSpPr txBox="1"/>
          <p:nvPr/>
        </p:nvSpPr>
        <p:spPr>
          <a:xfrm>
            <a:off x="2624408" y="3199500"/>
            <a:ext cx="1032294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Times New Roman"/>
                <a:cs typeface="Times New Roman"/>
              </a:rPr>
              <a:t>Dust seal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E7E61-8DAA-47FB-8971-316C9DFA7EE3}"/>
              </a:ext>
            </a:extLst>
          </p:cNvPr>
          <p:cNvSpPr txBox="1"/>
          <p:nvPr/>
        </p:nvSpPr>
        <p:spPr>
          <a:xfrm>
            <a:off x="4765735" y="2580376"/>
            <a:ext cx="586597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Times New Roman"/>
                <a:cs typeface="Times New Roman"/>
              </a:rPr>
              <a:t>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6EB6F-1B59-4388-8FFB-475CF0C37B0F}"/>
              </a:ext>
            </a:extLst>
          </p:cNvPr>
          <p:cNvSpPr txBox="1"/>
          <p:nvPr/>
        </p:nvSpPr>
        <p:spPr>
          <a:xfrm>
            <a:off x="4175365" y="2938912"/>
            <a:ext cx="701616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Times New Roman"/>
                <a:cs typeface="Times New Roman"/>
              </a:rPr>
              <a:t>Cylinder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C5508-850D-48C5-BCE0-00FA4D486463}"/>
              </a:ext>
            </a:extLst>
          </p:cNvPr>
          <p:cNvSpPr txBox="1"/>
          <p:nvPr/>
        </p:nvSpPr>
        <p:spPr>
          <a:xfrm>
            <a:off x="3570617" y="2938013"/>
            <a:ext cx="600974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U seal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FB301-7834-4941-8712-4C1E207A1B3E}"/>
              </a:ext>
            </a:extLst>
          </p:cNvPr>
          <p:cNvSpPr txBox="1"/>
          <p:nvPr/>
        </p:nvSpPr>
        <p:spPr>
          <a:xfrm>
            <a:off x="3253416" y="4288587"/>
            <a:ext cx="1118559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Piston rod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B9088-F28C-47A6-A2F7-8BE5D17D5ED0}"/>
              </a:ext>
            </a:extLst>
          </p:cNvPr>
          <p:cNvSpPr txBox="1"/>
          <p:nvPr/>
        </p:nvSpPr>
        <p:spPr>
          <a:xfrm>
            <a:off x="4373952" y="2734933"/>
            <a:ext cx="644106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Times New Roman"/>
                <a:cs typeface="Times New Roman"/>
              </a:rPr>
              <a:t>Stopper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9F3D6-B2CA-4A99-96C4-77408D2A5805}"/>
              </a:ext>
            </a:extLst>
          </p:cNvPr>
          <p:cNvSpPr txBox="1"/>
          <p:nvPr/>
        </p:nvSpPr>
        <p:spPr>
          <a:xfrm>
            <a:off x="5163808" y="2345845"/>
            <a:ext cx="2743200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U seal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3F08D-23D2-4ED5-8C86-D88BB9234EC5}"/>
              </a:ext>
            </a:extLst>
          </p:cNvPr>
          <p:cNvSpPr txBox="1"/>
          <p:nvPr/>
        </p:nvSpPr>
        <p:spPr>
          <a:xfrm>
            <a:off x="5953664" y="2934419"/>
            <a:ext cx="1017917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Times New Roman"/>
                <a:cs typeface="Times New Roman"/>
              </a:rPr>
              <a:t>Piston</a:t>
            </a:r>
          </a:p>
        </p:txBody>
      </p:sp>
    </p:spTree>
    <p:extLst>
      <p:ext uri="{BB962C8B-B14F-4D97-AF65-F5344CB8AC3E}">
        <p14:creationId xmlns:p14="http://schemas.microsoft.com/office/powerpoint/2010/main" val="260597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Figure 3-12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Head Guard</a:t>
            </a:r>
            <a:endParaRPr lang="ja-JP" altLang="en-US" sz="1400" dirty="0">
              <a:latin typeface="Times New Roman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88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45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2400">
                <a:latin typeface="Times New Roman"/>
                <a:ea typeface="Meiryo UI"/>
                <a:cs typeface="Times New Roman"/>
              </a:rPr>
              <a:t>Head Guard</a:t>
            </a:r>
            <a:endParaRPr kumimoji="1" lang="ja-JP" altLang="en-US" sz="2400" dirty="0">
              <a:latin typeface="Times New Roman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C8574-236B-4D9A-B56E-06B4A0CADA34}"/>
              </a:ext>
            </a:extLst>
          </p:cNvPr>
          <p:cNvSpPr txBox="1"/>
          <p:nvPr/>
        </p:nvSpPr>
        <p:spPr>
          <a:xfrm>
            <a:off x="5213230" y="928777"/>
            <a:ext cx="1477993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Head Guard</a:t>
            </a:r>
          </a:p>
        </p:txBody>
      </p:sp>
    </p:spTree>
    <p:extLst>
      <p:ext uri="{BB962C8B-B14F-4D97-AF65-F5344CB8AC3E}">
        <p14:creationId xmlns:p14="http://schemas.microsoft.com/office/powerpoint/2010/main" val="3448559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75020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3-13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Pallet Fork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75021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Figure 3-14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Sharp Dumping Fork</a:t>
            </a: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89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46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sz="2800">
                <a:latin typeface="Times New Roman"/>
                <a:ea typeface="Meiryo UI" panose="020B0604030504040204" pitchFamily="50" charset="-128"/>
                <a:cs typeface="Times New Roman"/>
              </a:rPr>
              <a:t>Fork Loader</a:t>
            </a:r>
            <a:endParaRPr lang="en-US" altLang="ja-JP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EA08-6321-4B53-B56A-C6AB326BAA00}"/>
              </a:ext>
            </a:extLst>
          </p:cNvPr>
          <p:cNvSpPr txBox="1"/>
          <p:nvPr/>
        </p:nvSpPr>
        <p:spPr>
          <a:xfrm>
            <a:off x="1029419" y="4120551"/>
            <a:ext cx="2743200" cy="5539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Pallet forks can perform cargo handling operations the same as forklifts.</a:t>
            </a:r>
            <a:endParaRPr lang="es-ES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F2757-C2B5-41F3-9C57-8F334412D524}"/>
              </a:ext>
            </a:extLst>
          </p:cNvPr>
          <p:cNvSpPr txBox="1"/>
          <p:nvPr/>
        </p:nvSpPr>
        <p:spPr>
          <a:xfrm>
            <a:off x="4637237" y="4177162"/>
            <a:ext cx="4324709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The fork, fork bars and backrest are welded </a:t>
            </a:r>
            <a:r>
              <a:rPr lang="es-ES" altLang="ja-JP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together,</a:t>
            </a:r>
            <a:r>
              <a:rPr lang="en-US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 and the backrest is tilted forward against the fork. It is suitable for the cargo handling work such as lumber, logs, etc.  </a:t>
            </a:r>
            <a:endParaRPr lang="es-ES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66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6813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3-15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Hinged fork</a:t>
            </a:r>
            <a:endParaRPr lang="en-US" altLang="ja-JP" sz="20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878387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Figure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3-16</a:t>
            </a:r>
            <a:r>
              <a:rPr lang="ja-JP" altLang="en-US" sz="1400" dirty="0">
                <a:latin typeface="Times New Roman"/>
                <a:ea typeface="游ゴシック"/>
                <a:cs typeface="Times New Roman"/>
              </a:rPr>
              <a:t>　</a:t>
            </a:r>
            <a:r>
              <a:rPr lang="en" altLang="ja-JP" sz="1400" dirty="0">
                <a:latin typeface="Times New Roman"/>
                <a:ea typeface="游ゴシック"/>
                <a:cs typeface="Times New Roman"/>
              </a:rPr>
              <a:t>Log fork</a:t>
            </a:r>
            <a:endParaRPr lang="ja-JP" altLang="en-US" sz="14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90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47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2800">
                <a:latin typeface="Times New Roman"/>
                <a:ea typeface="Meiryo UI"/>
                <a:cs typeface="Times New Roman"/>
              </a:rPr>
              <a:t>Fork Loader</a:t>
            </a:r>
            <a:endParaRPr kumimoji="1" lang="ja-JP" altLang="en-US" sz="2800" dirty="0">
              <a:latin typeface="Times New Roman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5BBF9-1381-4B2A-B287-8447F9721BD9}"/>
              </a:ext>
            </a:extLst>
          </p:cNvPr>
          <p:cNvSpPr txBox="1"/>
          <p:nvPr/>
        </p:nvSpPr>
        <p:spPr>
          <a:xfrm>
            <a:off x="94890" y="3861759"/>
            <a:ext cx="4195313" cy="7848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fork and backrest are designed to be folded by a hydraulic cylinder. If the fork is used at a right angle to the backrest without folding the fork, normal fork work can be performed making it versatile. </a:t>
            </a:r>
            <a:endParaRPr lang="es-ES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5B3B9-5BBC-4264-993C-E78AAEEEF930}"/>
              </a:ext>
            </a:extLst>
          </p:cNvPr>
          <p:cNvSpPr txBox="1"/>
          <p:nvPr/>
        </p:nvSpPr>
        <p:spPr>
          <a:xfrm>
            <a:off x="4622860" y="3860860"/>
            <a:ext cx="4065916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Arial" panose="020B0604020202020204" pitchFamily="34" charset="0"/>
              </a:rPr>
              <a:t>The load on fork 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be hold on the forks from above with a clamp arm, preventing long objects from falling or wobbling. </a:t>
            </a:r>
            <a:endParaRPr lang="es-ES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1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" altLang="ja-JP" sz="3200" dirty="0">
                <a:latin typeface="Times New Roman"/>
                <a:ea typeface="+mj-lt"/>
                <a:cs typeface="Times New Roman"/>
              </a:rPr>
              <a:t>Chapter 2 Handling Method</a:t>
            </a:r>
            <a:endParaRPr lang="en-US" altLang="ja-JP" sz="6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897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s-ES" altLang="ja-JP" sz="1400" dirty="0">
                <a:latin typeface="Times New Roman"/>
                <a:ea typeface="+mn-lt"/>
                <a:cs typeface="Times New Roman"/>
              </a:rPr>
              <a:t>Figure</a:t>
            </a:r>
            <a:r>
              <a:rPr lang="en" altLang="ja-JP" sz="1400" dirty="0">
                <a:latin typeface="Times New Roman"/>
                <a:ea typeface="+mn-lt"/>
                <a:cs typeface="Times New Roman"/>
              </a:rPr>
              <a:t> 3-25 Load and vehicle</a:t>
            </a:r>
            <a:r>
              <a:rPr lang="en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" altLang="ja-JP" sz="1400" dirty="0">
                <a:latin typeface="Times New Roman"/>
                <a:ea typeface="+mn-lt"/>
                <a:cs typeface="Times New Roman"/>
              </a:rPr>
              <a:t>stability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2142172"/>
            <a:ext cx="5429250" cy="25736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98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49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sz="2800" dirty="0">
                <a:latin typeface="Times New Roman"/>
                <a:ea typeface="+mj-lt"/>
                <a:cs typeface="Times New Roman"/>
              </a:rPr>
              <a:t>Load And Vehicle Stability</a:t>
            </a:r>
            <a:endParaRPr lang="en-US" sz="2800" dirty="0">
              <a:ea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B14D8-EA39-4056-A20D-AF20634A07A9}"/>
              </a:ext>
            </a:extLst>
          </p:cNvPr>
          <p:cNvSpPr txBox="1"/>
          <p:nvPr/>
        </p:nvSpPr>
        <p:spPr>
          <a:xfrm>
            <a:off x="2539042" y="2208362"/>
            <a:ext cx="68723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5B0B1-28FB-48F4-84C5-4ECDE7143330}"/>
              </a:ext>
            </a:extLst>
          </p:cNvPr>
          <p:cNvSpPr txBox="1"/>
          <p:nvPr/>
        </p:nvSpPr>
        <p:spPr>
          <a:xfrm>
            <a:off x="5241086" y="2279351"/>
            <a:ext cx="74474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Lift 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563FA-9716-430A-839F-CB5E6BCE34D4}"/>
              </a:ext>
            </a:extLst>
          </p:cNvPr>
          <p:cNvSpPr txBox="1"/>
          <p:nvPr/>
        </p:nvSpPr>
        <p:spPr>
          <a:xfrm>
            <a:off x="4751358" y="3486150"/>
            <a:ext cx="107542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Maximum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8AF68-C3E0-468F-A65F-07232319CA67}"/>
              </a:ext>
            </a:extLst>
          </p:cNvPr>
          <p:cNvSpPr txBox="1"/>
          <p:nvPr/>
        </p:nvSpPr>
        <p:spPr>
          <a:xfrm>
            <a:off x="1918119" y="3614647"/>
            <a:ext cx="104667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Minimum reach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C5C4B-0FDD-49B4-8D89-B408D3236FAA}"/>
              </a:ext>
            </a:extLst>
          </p:cNvPr>
          <p:cNvSpPr txBox="1"/>
          <p:nvPr/>
        </p:nvSpPr>
        <p:spPr>
          <a:xfrm>
            <a:off x="4878957" y="3743146"/>
            <a:ext cx="73037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B6E1E-0D1C-4CD6-8D35-93A7970CD288}"/>
              </a:ext>
            </a:extLst>
          </p:cNvPr>
          <p:cNvSpPr txBox="1"/>
          <p:nvPr/>
        </p:nvSpPr>
        <p:spPr>
          <a:xfrm>
            <a:off x="6402058" y="3699115"/>
            <a:ext cx="687239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Regular</a:t>
            </a:r>
          </a:p>
        </p:txBody>
      </p:sp>
    </p:spTree>
    <p:extLst>
      <p:ext uri="{BB962C8B-B14F-4D97-AF65-F5344CB8AC3E}">
        <p14:creationId xmlns:p14="http://schemas.microsoft.com/office/powerpoint/2010/main" val="396825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894291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s-ES" altLang="ja-JP" sz="1400" dirty="0">
                <a:latin typeface="Times New Roman"/>
                <a:ea typeface="+mn-lt"/>
                <a:cs typeface="Times New Roman"/>
              </a:rPr>
              <a:t>Figure</a:t>
            </a:r>
            <a:r>
              <a:rPr lang="en" altLang="ja-JP" sz="1400" dirty="0">
                <a:latin typeface="Times New Roman"/>
                <a:ea typeface="+mn-lt"/>
                <a:cs typeface="Times New Roman"/>
              </a:rPr>
              <a:t> 3-26 Left-right eccentricity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01435" y="4958199"/>
            <a:ext cx="31248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3-27 The center of gravity matches the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center line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99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50 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66243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Load And Vehicle Stability</a:t>
            </a:r>
            <a:endParaRPr lang="ja-JP" sz="2800" dirty="0">
              <a:latin typeface="Times New Roman"/>
              <a:ea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409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3-28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Uneven surface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54168" y="635855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00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52</a:t>
            </a:r>
            <a:endParaRPr lang="ja-JP" sz="12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+mj-lt"/>
              </a:rPr>
              <a:t>Working Method</a:t>
            </a:r>
            <a:endParaRPr lang="en-US" altLang="ja-JP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244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1649" y="470756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3-29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Straight angle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81893" y="4706557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3-30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Diagonally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01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53 </a:t>
            </a:r>
            <a:endParaRPr 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548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0091" y="4905622"/>
            <a:ext cx="35705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Reference Figure   Wheel Loader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9863" y="6390028"/>
            <a:ext cx="47758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Textbookbook (there’s no page) 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/ </a:t>
            </a:r>
            <a:r>
              <a:rPr lang="en-US" altLang="ja-JP" sz="1400" dirty="0" smtClean="0">
                <a:latin typeface="Times New Roman"/>
                <a:ea typeface="+mn-lt"/>
                <a:cs typeface="Times New Roman"/>
              </a:rPr>
              <a:t>Auxiliary Textbook page 6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Shovel Loader</a:t>
            </a:r>
            <a:r>
              <a:rPr lang="ja-JP" sz="2800" dirty="0">
                <a:latin typeface="Times New Roman"/>
                <a:ea typeface="Meiryo UI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Etc. Definitions and Characteristics 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3-31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Scooping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54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584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964652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3-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32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How to turn around corners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31019" y="6323825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55 </a:t>
            </a:r>
            <a:endParaRPr 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81695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3-33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When dumping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56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48360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8928" y="6495314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3-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34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Points when loading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0" cy="5516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05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57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6F7CA-FC64-4797-8FB7-83EEFC1DEFA8}"/>
              </a:ext>
            </a:extLst>
          </p:cNvPr>
          <p:cNvSpPr txBox="1"/>
          <p:nvPr/>
        </p:nvSpPr>
        <p:spPr>
          <a:xfrm>
            <a:off x="3775494" y="1230702"/>
            <a:ext cx="139172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Work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8BA80-1A9D-4B24-9F28-8630F9C02651}"/>
              </a:ext>
            </a:extLst>
          </p:cNvPr>
          <p:cNvSpPr txBox="1"/>
          <p:nvPr/>
        </p:nvSpPr>
        <p:spPr>
          <a:xfrm>
            <a:off x="3775494" y="4321833"/>
            <a:ext cx="139172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Work 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FD14A-52D0-4695-8C69-7F2A2F5EAC44}"/>
              </a:ext>
            </a:extLst>
          </p:cNvPr>
          <p:cNvSpPr txBox="1"/>
          <p:nvPr/>
        </p:nvSpPr>
        <p:spPr>
          <a:xfrm>
            <a:off x="1705154" y="4321833"/>
            <a:ext cx="139172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Work 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4BF09-A327-43E9-A987-E92ABADC54CF}"/>
              </a:ext>
            </a:extLst>
          </p:cNvPr>
          <p:cNvSpPr txBox="1"/>
          <p:nvPr/>
        </p:nvSpPr>
        <p:spPr>
          <a:xfrm>
            <a:off x="1705154" y="1173192"/>
            <a:ext cx="139172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Work target</a:t>
            </a:r>
          </a:p>
        </p:txBody>
      </p:sp>
    </p:spTree>
    <p:extLst>
      <p:ext uri="{BB962C8B-B14F-4D97-AF65-F5344CB8AC3E}">
        <p14:creationId xmlns:p14="http://schemas.microsoft.com/office/powerpoint/2010/main" val="1946657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761" y="6436194"/>
            <a:ext cx="51815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200" dirty="0">
                <a:ea typeface="+mn-lt"/>
                <a:cs typeface="+mn-lt"/>
              </a:rPr>
              <a:t>Figure 3-</a:t>
            </a:r>
            <a:r>
              <a:rPr lang="en-US" sz="1200" dirty="0">
                <a:ea typeface="+mn-lt"/>
                <a:cs typeface="+mn-lt"/>
              </a:rPr>
              <a:t>35</a:t>
            </a:r>
            <a:r>
              <a:rPr lang="en-US" altLang="ja-JP" sz="1200" dirty="0">
                <a:ea typeface="+mn-lt"/>
                <a:cs typeface="+mn-lt"/>
              </a:rPr>
              <a:t> Shovel loader with and without reach mechanism</a:t>
            </a:r>
            <a:endParaRPr lang="ja-JP" sz="1200" dirty="0">
              <a:ea typeface="+mn-lt"/>
              <a:cs typeface="+mn-lt"/>
            </a:endParaRPr>
          </a:p>
          <a:p>
            <a:endParaRPr lang="ja-JP" altLang="en-US" sz="1200" dirty="0">
              <a:ea typeface="游ゴシック"/>
              <a:cs typeface="Calibri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06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58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Working Method</a:t>
            </a:r>
            <a:endParaRPr lang="en-US" altLang="ja-JP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CAB08-731F-4E57-B159-5A233A394F01}"/>
              </a:ext>
            </a:extLst>
          </p:cNvPr>
          <p:cNvSpPr txBox="1"/>
          <p:nvPr/>
        </p:nvSpPr>
        <p:spPr>
          <a:xfrm>
            <a:off x="1072551" y="3761117"/>
            <a:ext cx="4353464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Shovel loader without reach 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ED530-2CAB-46B5-A20F-AEA5AD11C748}"/>
              </a:ext>
            </a:extLst>
          </p:cNvPr>
          <p:cNvSpPr txBox="1"/>
          <p:nvPr/>
        </p:nvSpPr>
        <p:spPr>
          <a:xfrm>
            <a:off x="1071653" y="913501"/>
            <a:ext cx="3807124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Shovel loader with reach mechanism</a:t>
            </a:r>
          </a:p>
        </p:txBody>
      </p:sp>
    </p:spTree>
    <p:extLst>
      <p:ext uri="{BB962C8B-B14F-4D97-AF65-F5344CB8AC3E}">
        <p14:creationId xmlns:p14="http://schemas.microsoft.com/office/powerpoint/2010/main" val="354477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33205"/>
            <a:ext cx="7772400" cy="1723096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Times New Roman"/>
                <a:ea typeface="ＭＳ Ｐゴシック"/>
                <a:cs typeface="Times New Roman"/>
              </a:rPr>
              <a:t>Part 4   </a:t>
            </a:r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Knowledge </a:t>
            </a:r>
            <a:r>
              <a:rPr lang="en" altLang="ja-JP" sz="3200" dirty="0">
                <a:latin typeface="Times New Roman"/>
                <a:ea typeface="+mj-lt"/>
                <a:cs typeface="Times New Roman"/>
              </a:rPr>
              <a:t>of Mechanics Necessary </a:t>
            </a:r>
            <a:br>
              <a:rPr lang="en" altLang="ja-JP" sz="3200" dirty="0">
                <a:latin typeface="Times New Roman"/>
                <a:ea typeface="+mj-lt"/>
                <a:cs typeface="Times New Roman"/>
              </a:rPr>
            </a:br>
            <a:r>
              <a:rPr lang="en" altLang="ja-JP" sz="3200" dirty="0">
                <a:latin typeface="Times New Roman"/>
                <a:ea typeface="+mj-lt"/>
                <a:cs typeface="Times New Roman"/>
              </a:rPr>
              <a:t>for Driving</a:t>
            </a:r>
            <a:r>
              <a:rPr lang="ja-JP" sz="3200" dirty="0">
                <a:latin typeface="Times New Roman"/>
                <a:ea typeface="+mj-lt"/>
                <a:cs typeface="Times New Roman"/>
              </a:rPr>
              <a:t> </a:t>
            </a:r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Shovel</a:t>
            </a:r>
            <a:r>
              <a:rPr lang="ja-JP" sz="3200" dirty="0">
                <a:latin typeface="Times New Roman"/>
                <a:ea typeface="+mj-lt"/>
                <a:cs typeface="Times New Roman"/>
              </a:rPr>
              <a:t> </a:t>
            </a:r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Loader Etc.</a:t>
            </a:r>
            <a:r>
              <a:rPr lang="ja-JP" sz="3200" dirty="0">
                <a:latin typeface="Times New Roman"/>
                <a:ea typeface="+mj-lt"/>
                <a:cs typeface="Times New Roman"/>
              </a:rPr>
              <a:t/>
            </a:r>
            <a:br>
              <a:rPr lang="ja-JP" sz="3200" dirty="0">
                <a:latin typeface="Times New Roman"/>
                <a:ea typeface="+mj-lt"/>
                <a:cs typeface="Times New Roman"/>
              </a:rPr>
            </a:br>
            <a:endParaRPr lang="ja-JP" altLang="en-US" sz="3200" dirty="0"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27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Chapter 1 Force</a:t>
            </a:r>
            <a:endParaRPr lang="en-US" altLang="ja-JP" sz="6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2510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49125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4-9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Moment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of force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49126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4-8 Lever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15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60</a:t>
            </a:r>
            <a:endParaRPr 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Moment of Force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66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4986367"/>
            <a:ext cx="463312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  4-10 Moment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action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on shovel loader 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16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61</a:t>
            </a:r>
            <a:endParaRPr lang="en-US" alt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Moment of Force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1985985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6" y="5211015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4-12 Balance with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a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balance bar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18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63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+mj-lt"/>
              </a:rPr>
              <a:t>Force Balance</a:t>
            </a:r>
            <a:endParaRPr lang="en-US" altLang="ja-JP" sz="2800" dirty="0">
              <a:latin typeface="Times New Roman"/>
              <a:ea typeface="游ゴシック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76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33623" y="4753057"/>
            <a:ext cx="273667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1-4</a:t>
            </a:r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 Bucket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84367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400" dirty="0">
                <a:latin typeface="Times New Roman"/>
                <a:cs typeface="Times New Roman"/>
              </a:rPr>
              <a:t>図</a:t>
            </a:r>
            <a:r>
              <a:rPr lang="en-US" altLang="ja-JP" sz="1400" dirty="0">
                <a:latin typeface="Times New Roman"/>
                <a:cs typeface="Times New Roman"/>
              </a:rPr>
              <a:t>1</a:t>
            </a:r>
            <a:r>
              <a:rPr lang="ja-JP" altLang="en-US" sz="1400" dirty="0">
                <a:latin typeface="Times New Roman"/>
                <a:cs typeface="Times New Roman"/>
              </a:rPr>
              <a:t>－</a:t>
            </a:r>
            <a:r>
              <a:rPr lang="en-US" altLang="ja-JP" sz="1400" dirty="0">
                <a:latin typeface="Times New Roman"/>
                <a:cs typeface="Times New Roman"/>
              </a:rPr>
              <a:t>5  Ⅰ</a:t>
            </a:r>
            <a:r>
              <a:rPr lang="ja-JP" altLang="en-US" sz="1400" dirty="0">
                <a:latin typeface="Times New Roman"/>
                <a:cs typeface="Times New Roman"/>
              </a:rPr>
              <a:t>型バケット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6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 smtClean="0">
                <a:latin typeface="Times New Roman"/>
                <a:ea typeface="+mn-lt"/>
                <a:cs typeface="Times New Roman"/>
              </a:rPr>
              <a:t>Auxiliary Textbook page 7 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Tahoma"/>
                <a:cs typeface="Times New Roman"/>
              </a:rPr>
              <a:t>Main Specifications and Dimensions</a:t>
            </a:r>
            <a:endParaRPr lang="en-US" altLang="ja-JP" sz="4800" dirty="0">
              <a:latin typeface="Times New Roman"/>
              <a:ea typeface="Tahom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46B4C-BA02-48B5-823A-19C457F9C67B}"/>
              </a:ext>
            </a:extLst>
          </p:cNvPr>
          <p:cNvSpPr txBox="1"/>
          <p:nvPr/>
        </p:nvSpPr>
        <p:spPr>
          <a:xfrm>
            <a:off x="914400" y="2078966"/>
            <a:ext cx="1161691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ea typeface="Tahoma"/>
                <a:cs typeface="Times New Roman"/>
              </a:rPr>
              <a:t>Spill Guard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C8F0C-B042-4317-9A22-5A59FC76B44C}"/>
              </a:ext>
            </a:extLst>
          </p:cNvPr>
          <p:cNvSpPr txBox="1"/>
          <p:nvPr/>
        </p:nvSpPr>
        <p:spPr>
          <a:xfrm>
            <a:off x="252143" y="2725049"/>
            <a:ext cx="874146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ea typeface="Tahoma"/>
                <a:cs typeface="Times New Roman"/>
              </a:rPr>
              <a:t>Bucket Body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5857B-944D-4C96-830C-AD5A2A41F012}"/>
              </a:ext>
            </a:extLst>
          </p:cNvPr>
          <p:cNvSpPr txBox="1"/>
          <p:nvPr/>
        </p:nvSpPr>
        <p:spPr>
          <a:xfrm>
            <a:off x="1029419" y="4221193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ea typeface="Tahoma"/>
                <a:cs typeface="Times New Roman"/>
              </a:rPr>
              <a:t>Bottom Cutting 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D7672-9ACB-4856-AFC1-4C5975AABC2D}"/>
              </a:ext>
            </a:extLst>
          </p:cNvPr>
          <p:cNvSpPr txBox="1"/>
          <p:nvPr/>
        </p:nvSpPr>
        <p:spPr>
          <a:xfrm>
            <a:off x="3070106" y="3673954"/>
            <a:ext cx="1406106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ea typeface="Tahoma"/>
                <a:cs typeface="Times New Roman"/>
              </a:rPr>
              <a:t>Side Cutting 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F51AC-DE05-4228-9986-68391758B509}"/>
              </a:ext>
            </a:extLst>
          </p:cNvPr>
          <p:cNvSpPr txBox="1"/>
          <p:nvPr/>
        </p:nvSpPr>
        <p:spPr>
          <a:xfrm>
            <a:off x="5472023" y="4853796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Times New Roman"/>
                <a:ea typeface="Tahoma"/>
                <a:cs typeface="Times New Roman"/>
              </a:rPr>
              <a:t>Figure 1-5  I Shape Bucket</a:t>
            </a: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" altLang="ja-JP" sz="3200" dirty="0">
                <a:latin typeface="Times New Roman"/>
                <a:ea typeface="+mj-lt"/>
                <a:cs typeface="Times New Roman"/>
              </a:rPr>
              <a:t>Chapter 2 Mass/Weight and Center of Gravity</a:t>
            </a:r>
            <a:endParaRPr lang="en-US" altLang="ja-JP" sz="6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625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89418" y="1375999"/>
            <a:ext cx="490765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" altLang="ja-JP" sz="1400" dirty="0">
                <a:latin typeface="Times New Roman"/>
                <a:ea typeface="+mn-lt"/>
                <a:cs typeface="Times New Roman"/>
              </a:rPr>
              <a:t>Table 4-1 Unit volume mass table of</a:t>
            </a:r>
            <a:r>
              <a:rPr lang="en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" altLang="ja-JP" sz="1400" dirty="0">
                <a:latin typeface="Times New Roman"/>
                <a:ea typeface="+mn-lt"/>
                <a:cs typeface="Times New Roman"/>
              </a:rPr>
              <a:t>various objects</a:t>
            </a:r>
            <a:endParaRPr lang="en-US" altLang="ja-JP" sz="20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87880" y="1957387"/>
            <a:ext cx="4968240" cy="29432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21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64 </a:t>
            </a:r>
            <a:endParaRPr lang="ja-JP" sz="12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+mj-lt"/>
              </a:rPr>
              <a:t>Mass/Weight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98512-291A-499E-8DDF-00816766232C}"/>
              </a:ext>
            </a:extLst>
          </p:cNvPr>
          <p:cNvSpPr txBox="1"/>
          <p:nvPr/>
        </p:nvSpPr>
        <p:spPr>
          <a:xfrm>
            <a:off x="1863305" y="4695645"/>
            <a:ext cx="5791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1400" dirty="0">
                <a:latin typeface="Times New Roman"/>
                <a:ea typeface="+mn-lt"/>
                <a:cs typeface="+mn-lt"/>
              </a:rPr>
              <a:t>(</a:t>
            </a:r>
            <a:r>
              <a:rPr lang="en-US" sz="1400" dirty="0">
                <a:latin typeface="Times New Roman"/>
                <a:ea typeface="+mn-lt"/>
                <a:cs typeface="+mn-lt"/>
              </a:rPr>
              <a:t>Note) Wood mass is dry mass, coal and cork are appearance unit weight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96D850-8674-4F8F-97B2-3D7B5EF9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75460"/>
              </p:ext>
            </p:extLst>
          </p:nvPr>
        </p:nvGraphicFramePr>
        <p:xfrm>
          <a:off x="1696768" y="1884871"/>
          <a:ext cx="566419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69">
                  <a:extLst>
                    <a:ext uri="{9D8B030D-6E8A-4147-A177-3AD203B41FA5}">
                      <a16:colId xmlns:a16="http://schemas.microsoft.com/office/drawing/2014/main" val="821224095"/>
                    </a:ext>
                  </a:extLst>
                </a:gridCol>
                <a:gridCol w="887010">
                  <a:extLst>
                    <a:ext uri="{9D8B030D-6E8A-4147-A177-3AD203B41FA5}">
                      <a16:colId xmlns:a16="http://schemas.microsoft.com/office/drawing/2014/main" val="4261954973"/>
                    </a:ext>
                  </a:extLst>
                </a:gridCol>
                <a:gridCol w="1039069">
                  <a:extLst>
                    <a:ext uri="{9D8B030D-6E8A-4147-A177-3AD203B41FA5}">
                      <a16:colId xmlns:a16="http://schemas.microsoft.com/office/drawing/2014/main" val="1485720420"/>
                    </a:ext>
                  </a:extLst>
                </a:gridCol>
                <a:gridCol w="887010">
                  <a:extLst>
                    <a:ext uri="{9D8B030D-6E8A-4147-A177-3AD203B41FA5}">
                      <a16:colId xmlns:a16="http://schemas.microsoft.com/office/drawing/2014/main" val="3413733645"/>
                    </a:ext>
                  </a:extLst>
                </a:gridCol>
                <a:gridCol w="1027253">
                  <a:extLst>
                    <a:ext uri="{9D8B030D-6E8A-4147-A177-3AD203B41FA5}">
                      <a16:colId xmlns:a16="http://schemas.microsoft.com/office/drawing/2014/main" val="4187147697"/>
                    </a:ext>
                  </a:extLst>
                </a:gridCol>
                <a:gridCol w="784783">
                  <a:extLst>
                    <a:ext uri="{9D8B030D-6E8A-4147-A177-3AD203B41FA5}">
                      <a16:colId xmlns:a16="http://schemas.microsoft.com/office/drawing/2014/main" val="1295886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Type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Mass per 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㎥(t)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Type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Mass per 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㎥(t)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Type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Mass per 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㎥(t)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3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Lead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11.4 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Concrete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2.3 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Japanese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evergreen oak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0.9 </a:t>
                      </a:r>
                      <a:endParaRPr lang="en-US" altLang="ja-JP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4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Copper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8.9 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Brick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2.2 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Japanese</a:t>
                      </a:r>
                      <a:r>
                        <a:rPr lang="en-US" sz="1200" kern="1200" dirty="0">
                          <a:effectLst/>
                          <a:latin typeface="Times New Roman"/>
                        </a:rPr>
                        <a:t>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zelkova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0.7 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5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Steel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7.8 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Soil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2.0 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Beech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0.7 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7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Tin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7.3 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Pebble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1.7 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Chestnut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0.6 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7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Cast iron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7.2 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Sand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1.8 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Japanese red</a:t>
                      </a:r>
                      <a:r>
                        <a:rPr lang="en-US" sz="1200" kern="1200" dirty="0">
                          <a:effectLst/>
                          <a:latin typeface="Times New Roman"/>
                        </a:rPr>
                        <a:t> 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pine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0.5 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61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Zinc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7.1 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Coal lump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0.8 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Larch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0.5 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4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Pig iron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7.0 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Coal powder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1.0 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Cedar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0.4 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21059"/>
                  </a:ext>
                </a:extLst>
              </a:tr>
              <a:tr h="36170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Aluminum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2.7 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Cork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0.5 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Japanese</a:t>
                      </a:r>
                      <a:r>
                        <a:rPr lang="en-US" sz="1200" kern="1200" dirty="0">
                          <a:effectLst/>
                          <a:latin typeface="Times New Roman"/>
                        </a:rPr>
                        <a:t>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cypress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0.4 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30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Clay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2.6 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Water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1.0 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/>
                        </a:rPr>
                        <a:t>  </a:t>
                      </a: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Paulownia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>
                          <a:effectLst/>
                          <a:latin typeface="Times New Roman"/>
                        </a:rPr>
                        <a:t>0.3 </a:t>
                      </a:r>
                      <a:endParaRPr lang="en-US" altLang="ja-JP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7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37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4152" y="1080530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Table 4-2</a:t>
            </a:r>
            <a:r>
              <a:rPr 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Volume formula chat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3459" y="1587385"/>
            <a:ext cx="4286250" cy="41211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65 </a:t>
            </a:r>
            <a:endParaRPr 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Mass/Weight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4E2FE35-EE22-4694-834F-ACF387E3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10" y="1363680"/>
            <a:ext cx="5690558" cy="45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01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79531" y="5094598"/>
            <a:ext cx="3584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4-15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How to find center of gravity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67</a:t>
            </a:r>
            <a:endParaRPr lang="ja-JP" sz="1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Center of Gravity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910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609908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4-16 Object stability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692" y="1538287"/>
            <a:ext cx="4666615" cy="37814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25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68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Stability of Objects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7CECA24-7B36-4D5C-AD08-F9579793E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306" y="1488798"/>
            <a:ext cx="5575540" cy="40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4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" altLang="ja-JP" sz="3200" dirty="0">
                <a:latin typeface="Times New Roman"/>
                <a:ea typeface="+mj-lt"/>
                <a:cs typeface="Times New Roman"/>
              </a:rPr>
              <a:t>Chapter 3 Motion of Objects</a:t>
            </a:r>
            <a:endParaRPr lang="en-US" altLang="ja-JP" sz="3200" dirty="0">
              <a:latin typeface="Times New Roman"/>
              <a:ea typeface="游ゴシック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693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22929" y="5900907"/>
            <a:ext cx="53102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Figure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4</a:t>
            </a:r>
            <a:r>
              <a:rPr lang="ja-JP" sz="1400" dirty="0">
                <a:latin typeface="Times New Roman"/>
                <a:ea typeface="+mn-lt"/>
                <a:cs typeface="Times New Roman"/>
              </a:rPr>
              <a:t>－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20</a:t>
            </a:r>
            <a:r>
              <a:rPr lang="ja-JP" altLang="en-US" sz="1400" dirty="0">
                <a:latin typeface="Times New Roman"/>
                <a:ea typeface="+mn-lt"/>
                <a:cs typeface="Times New Roman"/>
              </a:rPr>
              <a:t>　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Maximum static frictional force and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dynamic friction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  <a:p>
            <a:endParaRPr lang="ja-JP" altLang="en-US" sz="1400" dirty="0">
              <a:latin typeface="Times New Roman"/>
              <a:ea typeface="游ゴシック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8" y="1278156"/>
            <a:ext cx="4085590" cy="45542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33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70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Friction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9346C-0BEB-4321-9C5C-4E9007C98C4B}"/>
              </a:ext>
            </a:extLst>
          </p:cNvPr>
          <p:cNvSpPr txBox="1"/>
          <p:nvPr/>
        </p:nvSpPr>
        <p:spPr>
          <a:xfrm>
            <a:off x="4431461" y="5351612"/>
            <a:ext cx="180867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The object is moving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AB196-4E84-44AB-93C1-EC5CBB73BE32}"/>
              </a:ext>
            </a:extLst>
          </p:cNvPr>
          <p:cNvSpPr txBox="1"/>
          <p:nvPr/>
        </p:nvSpPr>
        <p:spPr>
          <a:xfrm>
            <a:off x="5336336" y="5163808"/>
            <a:ext cx="180867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Force applied to the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DD32F-A7B7-4337-92CE-605AAC68D113}"/>
              </a:ext>
            </a:extLst>
          </p:cNvPr>
          <p:cNvSpPr txBox="1"/>
          <p:nvPr/>
        </p:nvSpPr>
        <p:spPr>
          <a:xfrm rot="-5400000">
            <a:off x="4940060" y="4153569"/>
            <a:ext cx="730371" cy="5539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Frictional of dynamic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44BC01-720B-451F-92E0-6E70F06CD837}"/>
              </a:ext>
            </a:extLst>
          </p:cNvPr>
          <p:cNvSpPr txBox="1"/>
          <p:nvPr/>
        </p:nvSpPr>
        <p:spPr>
          <a:xfrm rot="-5400000">
            <a:off x="3544559" y="4083710"/>
            <a:ext cx="103229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Maximum static</a:t>
            </a:r>
          </a:p>
          <a:p>
            <a:r>
              <a:rPr lang="en-US" sz="1000" dirty="0">
                <a:latin typeface="Times New Roman"/>
                <a:cs typeface="Times New Roman"/>
              </a:rPr>
              <a:t>frictional force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AC95C4-0EDC-43BB-B01C-E14A2244380E}"/>
              </a:ext>
            </a:extLst>
          </p:cNvPr>
          <p:cNvSpPr txBox="1"/>
          <p:nvPr/>
        </p:nvSpPr>
        <p:spPr>
          <a:xfrm rot="-5400000">
            <a:off x="2026848" y="3939037"/>
            <a:ext cx="129108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Static frictional 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22A7D-23F7-4F8E-B7AC-D5D13C0AB941}"/>
              </a:ext>
            </a:extLst>
          </p:cNvPr>
          <p:cNvSpPr txBox="1"/>
          <p:nvPr/>
        </p:nvSpPr>
        <p:spPr>
          <a:xfrm>
            <a:off x="2668438" y="5357004"/>
            <a:ext cx="166489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cs typeface="Times New Roman"/>
              </a:rPr>
              <a:t>The object is static</a:t>
            </a:r>
          </a:p>
        </p:txBody>
      </p:sp>
    </p:spTree>
    <p:extLst>
      <p:ext uri="{BB962C8B-B14F-4D97-AF65-F5344CB8AC3E}">
        <p14:creationId xmlns:p14="http://schemas.microsoft.com/office/powerpoint/2010/main" val="68951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07016"/>
            <a:ext cx="7772400" cy="1478681"/>
          </a:xfrm>
        </p:spPr>
        <p:txBody>
          <a:bodyPr>
            <a:normAutofit/>
          </a:bodyPr>
          <a:lstStyle/>
          <a:p>
            <a:r>
              <a:rPr lang="en" altLang="zh-TW" sz="3200" dirty="0">
                <a:latin typeface="Times New Roman"/>
                <a:ea typeface="+mj-lt"/>
                <a:cs typeface="Times New Roman"/>
              </a:rPr>
              <a:t>Part 5 Related Laws and Regulations</a:t>
            </a:r>
            <a:endParaRPr lang="zh-TW" sz="3200" dirty="0">
              <a:latin typeface="Times New Roman"/>
              <a:ea typeface="+mj-lt"/>
              <a:cs typeface="Times New Roman"/>
            </a:endParaRPr>
          </a:p>
          <a:p>
            <a:endParaRPr lang="zh-TW" altLang="en-US" sz="3200" dirty="0"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379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96386" y="4831195"/>
            <a:ext cx="585613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800" dirty="0">
                <a:latin typeface="Times New Roman"/>
                <a:ea typeface="+mn-lt"/>
                <a:cs typeface="Times New Roman"/>
              </a:rPr>
              <a:t>Figure 5-1 </a:t>
            </a:r>
            <a:r>
              <a:rPr lang="en" altLang="ja-JP" sz="800" dirty="0">
                <a:latin typeface="Times New Roman"/>
                <a:ea typeface="+mn-lt"/>
                <a:cs typeface="Times New Roman"/>
              </a:rPr>
              <a:t>Driving skills legal system </a:t>
            </a:r>
            <a:r>
              <a:rPr lang="en" sz="800" dirty="0">
                <a:latin typeface="Times New Roman"/>
                <a:ea typeface="+mn-lt"/>
                <a:cs typeface="Times New Roman"/>
              </a:rPr>
              <a:t>for</a:t>
            </a:r>
            <a:r>
              <a:rPr lang="en" altLang="ja-JP" sz="800" dirty="0">
                <a:latin typeface="Times New Roman"/>
                <a:ea typeface="+mn-lt"/>
                <a:cs typeface="Times New Roman"/>
              </a:rPr>
              <a:t> shovel loaders</a:t>
            </a:r>
            <a:r>
              <a:rPr lang="ja-JP" sz="800" dirty="0">
                <a:latin typeface="Times New Roman"/>
                <a:ea typeface="+mn-lt"/>
                <a:cs typeface="Times New Roman"/>
              </a:rPr>
              <a:t> </a:t>
            </a:r>
            <a:r>
              <a:rPr lang="en" altLang="ja-JP" sz="800" dirty="0">
                <a:latin typeface="Times New Roman"/>
                <a:ea typeface="+mn-lt"/>
                <a:cs typeface="Times New Roman"/>
              </a:rPr>
              <a:t>etc.</a:t>
            </a:r>
            <a:endParaRPr lang="ja-JP" sz="800" dirty="0">
              <a:latin typeface="Times New Roman"/>
              <a:ea typeface="+mn-lt"/>
              <a:cs typeface="Times New Roman"/>
            </a:endParaRPr>
          </a:p>
          <a:p>
            <a:r>
              <a:rPr lang="ja-JP" sz="800" dirty="0">
                <a:latin typeface="Times New Roman"/>
                <a:ea typeface="+mn-lt"/>
                <a:cs typeface="Times New Roman"/>
              </a:rPr>
              <a:t>(</a:t>
            </a:r>
            <a:r>
              <a:rPr lang="en" altLang="ja-JP" sz="800" dirty="0">
                <a:latin typeface="Times New Roman"/>
                <a:ea typeface="+mn-lt"/>
                <a:cs typeface="Times New Roman"/>
              </a:rPr>
              <a:t>Reference</a:t>
            </a:r>
            <a:r>
              <a:rPr lang="ja-JP" sz="800" dirty="0">
                <a:latin typeface="Times New Roman"/>
                <a:ea typeface="+mn-lt"/>
                <a:cs typeface="Times New Roman"/>
              </a:rPr>
              <a:t>) </a:t>
            </a:r>
            <a:r>
              <a:rPr lang="en" altLang="ja-JP" sz="800" dirty="0">
                <a:latin typeface="Times New Roman"/>
                <a:ea typeface="+mn-lt"/>
                <a:cs typeface="Times New Roman"/>
              </a:rPr>
              <a:t>Ministry of Health, Labor and Welfare Risk assessment manual in the building maintenance industry</a:t>
            </a:r>
            <a:endParaRPr lang="ja-JP" sz="800" dirty="0">
              <a:latin typeface="Times New Roman"/>
              <a:ea typeface="游ゴシック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45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73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71994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" altLang="ja-JP" sz="2800" dirty="0">
                <a:latin typeface="Times New Roman"/>
                <a:ea typeface="+mj-lt"/>
                <a:cs typeface="Times New Roman"/>
              </a:rPr>
              <a:t>Related Laws and Regulations</a:t>
            </a:r>
            <a:endParaRPr lang="zh-TW" altLang="en-US" sz="2800" dirty="0">
              <a:latin typeface="Times New Roman"/>
              <a:ea typeface="+mj-lt"/>
              <a:cs typeface="Times New Roman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18" y="1237652"/>
            <a:ext cx="5583286" cy="3429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76CF1-2D49-424A-8BA8-9954D7CD8F69}"/>
              </a:ext>
            </a:extLst>
          </p:cNvPr>
          <p:cNvSpPr txBox="1"/>
          <p:nvPr/>
        </p:nvSpPr>
        <p:spPr>
          <a:xfrm>
            <a:off x="2803825" y="1844255"/>
            <a:ext cx="350928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>
                <a:latin typeface="Times New Roman"/>
                <a:cs typeface="Times New Roman"/>
              </a:rPr>
              <a:t>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1EA0C-2842-44B9-883B-01FF6A686B32}"/>
              </a:ext>
            </a:extLst>
          </p:cNvPr>
          <p:cNvSpPr txBox="1"/>
          <p:nvPr/>
        </p:nvSpPr>
        <p:spPr>
          <a:xfrm>
            <a:off x="2714625" y="2179548"/>
            <a:ext cx="53975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Times New Roman"/>
                <a:cs typeface="Times New Roman"/>
              </a:rPr>
              <a:t>Cabinet </a:t>
            </a:r>
            <a:endParaRPr lang="en-US" sz="800" dirty="0">
              <a:cs typeface="Calibri"/>
            </a:endParaRPr>
          </a:p>
          <a:p>
            <a:pPr algn="ctr"/>
            <a:r>
              <a:rPr lang="en-US" sz="800" dirty="0">
                <a:latin typeface="Times New Roman"/>
                <a:cs typeface="Times New Roman"/>
              </a:rPr>
              <a:t>order</a:t>
            </a: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D3DBC-F2C7-440F-835F-3C0E43AEA0E4}"/>
              </a:ext>
            </a:extLst>
          </p:cNvPr>
          <p:cNvSpPr txBox="1"/>
          <p:nvPr/>
        </p:nvSpPr>
        <p:spPr>
          <a:xfrm>
            <a:off x="2647351" y="2549585"/>
            <a:ext cx="68580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Times New Roman"/>
                <a:cs typeface="Times New Roman"/>
              </a:rPr>
              <a:t>Ministerial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93732-F2EF-44C6-98D8-FEADA83C46CB}"/>
              </a:ext>
            </a:extLst>
          </p:cNvPr>
          <p:cNvSpPr txBox="1"/>
          <p:nvPr/>
        </p:nvSpPr>
        <p:spPr>
          <a:xfrm>
            <a:off x="2226993" y="3629145"/>
            <a:ext cx="1428750" cy="338554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Times New Roman"/>
                <a:cs typeface="Times New Roman"/>
              </a:rPr>
              <a:t>Public announcement Notification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D958D-8B4D-4326-8BD9-00463F36C2A5}"/>
              </a:ext>
            </a:extLst>
          </p:cNvPr>
          <p:cNvSpPr txBox="1"/>
          <p:nvPr/>
        </p:nvSpPr>
        <p:spPr>
          <a:xfrm>
            <a:off x="3875177" y="1653276"/>
            <a:ext cx="170180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/>
                <a:cs typeface="Times New Roman"/>
              </a:rPr>
              <a:t>Industrial Safety and Health 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F7681-111F-495C-A172-1D23D8035EA8}"/>
              </a:ext>
            </a:extLst>
          </p:cNvPr>
          <p:cNvSpPr txBox="1"/>
          <p:nvPr/>
        </p:nvSpPr>
        <p:spPr>
          <a:xfrm>
            <a:off x="4183632" y="2059736"/>
            <a:ext cx="21463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/>
                <a:cs typeface="Times New Roman"/>
              </a:rPr>
              <a:t>Order for Enforcement of the Industrial Safety and Health 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E82C4-EBD4-4185-82F2-BE42452D667B}"/>
              </a:ext>
            </a:extLst>
          </p:cNvPr>
          <p:cNvSpPr txBox="1"/>
          <p:nvPr/>
        </p:nvSpPr>
        <p:spPr>
          <a:xfrm>
            <a:off x="4518684" y="2519992"/>
            <a:ext cx="2743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/>
                <a:cs typeface="Times New Roman"/>
              </a:rPr>
              <a:t>Regulations for Enforcement of the Industrial Safety and Health 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213C0-A8F2-4A92-B8C3-D19DA339E3BE}"/>
              </a:ext>
            </a:extLst>
          </p:cNvPr>
          <p:cNvSpPr txBox="1"/>
          <p:nvPr/>
        </p:nvSpPr>
        <p:spPr>
          <a:xfrm>
            <a:off x="4901661" y="3002052"/>
            <a:ext cx="1631950" cy="369332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Times New Roman"/>
                <a:cs typeface="Times New Roman"/>
              </a:rPr>
              <a:t>Structural standards for shovel loader,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CAAD9-632C-44BB-BE2E-69D5290A7DBD}"/>
              </a:ext>
            </a:extLst>
          </p:cNvPr>
          <p:cNvSpPr txBox="1"/>
          <p:nvPr/>
        </p:nvSpPr>
        <p:spPr>
          <a:xfrm>
            <a:off x="4928558" y="3651010"/>
            <a:ext cx="2089150" cy="230832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imes New Roman"/>
                <a:cs typeface="Times New Roman"/>
              </a:rPr>
              <a:t>Shovel loaders driving skill training rules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FAF31-5E56-44CB-B310-56AD2B0FFF56}"/>
              </a:ext>
            </a:extLst>
          </p:cNvPr>
          <p:cNvSpPr txBox="1"/>
          <p:nvPr/>
        </p:nvSpPr>
        <p:spPr>
          <a:xfrm>
            <a:off x="4892675" y="4164941"/>
            <a:ext cx="1543050" cy="369332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Times New Roman"/>
                <a:cs typeface="Times New Roman"/>
              </a:rPr>
              <a:t>Safety and Health Special Education Regulations</a:t>
            </a:r>
          </a:p>
        </p:txBody>
      </p:sp>
    </p:spTree>
    <p:extLst>
      <p:ext uri="{BB962C8B-B14F-4D97-AF65-F5344CB8AC3E}">
        <p14:creationId xmlns:p14="http://schemas.microsoft.com/office/powerpoint/2010/main" val="276116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76337"/>
            <a:ext cx="7772400" cy="1521812"/>
          </a:xfrm>
        </p:spPr>
        <p:txBody>
          <a:bodyPr>
            <a:normAutofit/>
          </a:bodyPr>
          <a:lstStyle/>
          <a:p>
            <a:endParaRPr lang="zh-TW" sz="3200" dirty="0">
              <a:latin typeface="Times New Roman"/>
              <a:ea typeface="+mj-lt"/>
              <a:cs typeface="Times New Roman"/>
            </a:endParaRPr>
          </a:p>
          <a:p>
            <a:r>
              <a:rPr lang="en-US" altLang="zh-TW" sz="3200" dirty="0">
                <a:latin typeface="Times New Roman"/>
                <a:ea typeface="+mj-lt"/>
                <a:cs typeface="Times New Roman"/>
              </a:rPr>
              <a:t>Part 6   Accident Cases</a:t>
            </a:r>
            <a:endParaRPr lang="zh-TW" sz="3200" dirty="0">
              <a:latin typeface="Times New Roman"/>
              <a:ea typeface="+mj-lt"/>
              <a:cs typeface="Times New Roman"/>
            </a:endParaRPr>
          </a:p>
          <a:p>
            <a:endParaRPr lang="zh-TW" altLang="en-US" sz="3200" dirty="0"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5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883078"/>
            <a:ext cx="4495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Table 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1</a:t>
            </a:r>
            <a:r>
              <a:rPr lang="ja-JP" sz="1400">
                <a:latin typeface="Times New Roman"/>
                <a:ea typeface="+mn-lt"/>
                <a:cs typeface="Times New Roman"/>
              </a:rPr>
              <a:t>－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2</a:t>
            </a:r>
            <a:r>
              <a:rPr lang="ja-JP" altLang="en-US" sz="1400" dirty="0">
                <a:latin typeface="Times New Roman"/>
                <a:ea typeface="+mn-lt"/>
                <a:cs typeface="Times New Roman"/>
              </a:rPr>
              <a:t>　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Bucket type and </a:t>
            </a:r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characteristics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608142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Figure 1-6 II S</a:t>
            </a:r>
            <a:r>
              <a:rPr lang="en-US" sz="1400" dirty="0">
                <a:latin typeface="Times New Roman"/>
                <a:ea typeface="Tahoma"/>
                <a:cs typeface="Times New Roman"/>
              </a:rPr>
              <a:t>hape B</a:t>
            </a:r>
            <a:r>
              <a:rPr lang="en-US" altLang="ja-JP" sz="1400" dirty="0">
                <a:latin typeface="Times New Roman"/>
                <a:ea typeface="Tahoma"/>
                <a:cs typeface="Times New Roman"/>
              </a:rPr>
              <a:t>ucket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5237"/>
            <a:ext cx="4452620" cy="197485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48533" y="1226208"/>
            <a:ext cx="4495800" cy="5163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58854" y="6390028"/>
            <a:ext cx="38068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4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400" dirty="0">
                <a:latin typeface="Times New Roman"/>
                <a:ea typeface="游ゴシック"/>
                <a:cs typeface="Times New Roman"/>
              </a:rPr>
              <a:t>8</a:t>
            </a:r>
            <a:r>
              <a:rPr lang="ja-JP" sz="14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 smtClean="0">
                <a:latin typeface="Times New Roman"/>
                <a:ea typeface="+mn-lt"/>
                <a:cs typeface="Times New Roman"/>
              </a:rPr>
              <a:t>Auxiliary Textbook page 8 - 9 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Main Specifications and Dimensions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12B68-0B39-496C-840B-D70D59BA5C84}"/>
              </a:ext>
            </a:extLst>
          </p:cNvPr>
          <p:cNvSpPr txBox="1"/>
          <p:nvPr/>
        </p:nvSpPr>
        <p:spPr>
          <a:xfrm>
            <a:off x="3358551" y="1920815"/>
            <a:ext cx="110418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ea typeface="Tahoma"/>
                <a:cs typeface="Times New Roman"/>
              </a:rPr>
              <a:t>Spill Guard Top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90BD0-1090-4230-A172-577526ADF8F0}"/>
              </a:ext>
            </a:extLst>
          </p:cNvPr>
          <p:cNvSpPr txBox="1"/>
          <p:nvPr/>
        </p:nvSpPr>
        <p:spPr>
          <a:xfrm>
            <a:off x="598097" y="2495909"/>
            <a:ext cx="1003541" cy="73866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Times New Roman"/>
                <a:ea typeface="Tahoma"/>
                <a:cs typeface="Times New Roman"/>
              </a:rPr>
              <a:t>Chevron shaped blade's tip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0BF0-196A-4FA2-9B52-18C604141ACF}"/>
              </a:ext>
            </a:extLst>
          </p:cNvPr>
          <p:cNvSpPr txBox="1"/>
          <p:nvPr/>
        </p:nvSpPr>
        <p:spPr>
          <a:xfrm>
            <a:off x="65237" y="3343276"/>
            <a:ext cx="1477993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ea typeface="Tahoma"/>
                <a:cs typeface="Times New Roman"/>
              </a:rPr>
              <a:t>Consider this imaginary line as the blade's tip front edge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E6439-2875-4A79-89F3-C8FF8AEFE6B6}"/>
              </a:ext>
            </a:extLst>
          </p:cNvPr>
          <p:cNvSpPr txBox="1"/>
          <p:nvPr/>
        </p:nvSpPr>
        <p:spPr>
          <a:xfrm>
            <a:off x="6660851" y="1499379"/>
            <a:ext cx="2182483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ea typeface="+mn-lt"/>
                <a:cs typeface="Times New Roman"/>
              </a:rPr>
              <a:t>The most common shape bucket with straight edge and no claws. Suitable for handling small size object such as sand</a:t>
            </a:r>
            <a:r>
              <a:rPr lang="en-US" altLang="ja-JP" sz="1000" dirty="0">
                <a:latin typeface="Times New Roman"/>
                <a:ea typeface="+mn-lt"/>
                <a:cs typeface="Times New Roman"/>
              </a:rPr>
              <a:t>,</a:t>
            </a:r>
            <a:r>
              <a:rPr lang="en-US" sz="1000" dirty="0">
                <a:latin typeface="Times New Roman"/>
                <a:ea typeface="+mn-lt"/>
                <a:cs typeface="Times New Roman"/>
              </a:rPr>
              <a:t> gravel, soil, etc.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D9A830-9632-4CB5-B642-C50761BC8642}"/>
              </a:ext>
            </a:extLst>
          </p:cNvPr>
          <p:cNvSpPr txBox="1"/>
          <p:nvPr/>
        </p:nvSpPr>
        <p:spPr>
          <a:xfrm>
            <a:off x="6837872" y="2179607"/>
            <a:ext cx="1851806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The capacity may be increased with the same shape for handling objects with a small relative density. (Specific objects)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085C0-D336-4047-9321-623A7F390F59}"/>
              </a:ext>
            </a:extLst>
          </p:cNvPr>
          <p:cNvSpPr txBox="1"/>
          <p:nvPr/>
        </p:nvSpPr>
        <p:spPr>
          <a:xfrm>
            <a:off x="6664445" y="2725049"/>
            <a:ext cx="2153729" cy="86177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000" dirty="0">
                <a:latin typeface="Times New Roman"/>
                <a:ea typeface="+mn-lt"/>
                <a:cs typeface="Times New Roman"/>
              </a:rPr>
              <a:t>Similar to I shape bucket, this type is also suitable for handling small-sized objects. However, in order to increase the scooping ability, the edge is chevron- shaped.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1C726-7283-4F73-83C1-C34B423295C5}"/>
              </a:ext>
            </a:extLst>
          </p:cNvPr>
          <p:cNvSpPr txBox="1"/>
          <p:nvPr/>
        </p:nvSpPr>
        <p:spPr>
          <a:xfrm>
            <a:off x="6660851" y="3944703"/>
            <a:ext cx="2182484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ea typeface="+mn-lt"/>
                <a:cs typeface="Times New Roman"/>
              </a:rPr>
              <a:t>The I shape with straight edge is accentuated with claw and suitable for handling chips with bigger granularity</a:t>
            </a:r>
            <a:r>
              <a:rPr lang="ja-JP" altLang="en-US" sz="10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1000" dirty="0">
                <a:latin typeface="Times New Roman"/>
                <a:ea typeface="+mn-lt"/>
                <a:cs typeface="Times New Roman"/>
              </a:rPr>
              <a:t>such as crushed stone.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F65BA-975F-488A-A7C0-D8257E7D196A}"/>
              </a:ext>
            </a:extLst>
          </p:cNvPr>
          <p:cNvSpPr txBox="1"/>
          <p:nvPr/>
        </p:nvSpPr>
        <p:spPr>
          <a:xfrm>
            <a:off x="6665343" y="5126966"/>
            <a:ext cx="2153729" cy="90024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050" dirty="0">
                <a:latin typeface="Times New Roman"/>
                <a:ea typeface="+mn-lt"/>
                <a:cs typeface="Times New Roman"/>
              </a:rPr>
              <a:t>The II shape with chevron edge with claws</a:t>
            </a:r>
            <a:r>
              <a:rPr lang="ja-JP" altLang="en-US" sz="105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1050" dirty="0">
                <a:latin typeface="Times New Roman"/>
                <a:ea typeface="+mn-lt"/>
                <a:cs typeface="Times New Roman"/>
              </a:rPr>
              <a:t>and is used when need to handle chips with big granularity when improving scooping performance is wanted.</a:t>
            </a:r>
            <a:r>
              <a:rPr lang="ja-JP" altLang="en-US" sz="1050" dirty="0">
                <a:latin typeface="Times New Roman"/>
                <a:ea typeface="+mn-lt"/>
                <a:cs typeface="Times New Roman"/>
              </a:rPr>
              <a:t> </a:t>
            </a:r>
            <a:endParaRPr lang="en-US" sz="105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A2591-F3B6-4C05-80AE-4B8B82FD1DF3}"/>
              </a:ext>
            </a:extLst>
          </p:cNvPr>
          <p:cNvSpPr txBox="1"/>
          <p:nvPr/>
        </p:nvSpPr>
        <p:spPr>
          <a:xfrm>
            <a:off x="4450331" y="4378444"/>
            <a:ext cx="859768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ea typeface="+mn-lt"/>
                <a:cs typeface="Times New Roman"/>
              </a:rPr>
              <a:t>Ⅲ shape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4960A-6FAB-4700-970D-4EBE13BB1CE2}"/>
              </a:ext>
            </a:extLst>
          </p:cNvPr>
          <p:cNvSpPr txBox="1"/>
          <p:nvPr/>
        </p:nvSpPr>
        <p:spPr>
          <a:xfrm>
            <a:off x="4377546" y="5599621"/>
            <a:ext cx="917276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ea typeface="+mn-lt"/>
                <a:cs typeface="Times New Roman"/>
              </a:rPr>
              <a:t>Ⅳ 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8D439-DA70-4646-981B-E7BAB0EFE8D3}"/>
              </a:ext>
            </a:extLst>
          </p:cNvPr>
          <p:cNvSpPr txBox="1"/>
          <p:nvPr/>
        </p:nvSpPr>
        <p:spPr>
          <a:xfrm>
            <a:off x="4448533" y="3082686"/>
            <a:ext cx="845390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ea typeface="+mn-lt"/>
                <a:cs typeface="Times New Roman"/>
              </a:rPr>
              <a:t>Ⅱ shape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FDFE5-4985-4D35-9063-ABE762C80E0A}"/>
              </a:ext>
            </a:extLst>
          </p:cNvPr>
          <p:cNvSpPr txBox="1"/>
          <p:nvPr/>
        </p:nvSpPr>
        <p:spPr>
          <a:xfrm>
            <a:off x="4346994" y="1715938"/>
            <a:ext cx="946031" cy="86177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Times New Roman"/>
                <a:ea typeface="+mn-lt"/>
                <a:cs typeface="Times New Roman"/>
              </a:rPr>
              <a:t>Ⅰ</a:t>
            </a:r>
            <a:r>
              <a:rPr lang="ja-JP" altLang="en-US" sz="10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1000" dirty="0">
                <a:latin typeface="Times New Roman"/>
                <a:ea typeface="+mn-lt"/>
                <a:cs typeface="Times New Roman"/>
              </a:rPr>
              <a:t>shape</a:t>
            </a:r>
          </a:p>
          <a:p>
            <a:pPr algn="ctr"/>
            <a:endParaRPr lang="en-US" sz="1000" dirty="0">
              <a:latin typeface="Times New Roman"/>
              <a:ea typeface="+mn-lt"/>
              <a:cs typeface="Times New Roman"/>
            </a:endParaRPr>
          </a:p>
          <a:p>
            <a:pPr algn="ctr"/>
            <a:r>
              <a:rPr lang="en-US" sz="1000" dirty="0">
                <a:latin typeface="Times New Roman"/>
                <a:ea typeface="+mn-lt"/>
                <a:cs typeface="Times New Roman"/>
              </a:rPr>
              <a:t>Standard bucket</a:t>
            </a:r>
          </a:p>
          <a:p>
            <a:pPr algn="ctr"/>
            <a:endParaRPr lang="en-US" sz="10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286B2-753D-4D36-9542-0A73D0E84BC6}"/>
              </a:ext>
            </a:extLst>
          </p:cNvPr>
          <p:cNvSpPr txBox="1"/>
          <p:nvPr/>
        </p:nvSpPr>
        <p:spPr>
          <a:xfrm>
            <a:off x="4868174" y="1272936"/>
            <a:ext cx="1406106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Times New Roman"/>
                <a:cs typeface="Times New Roman"/>
              </a:rPr>
              <a:t>Bucket 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BC91F-82E7-4D18-BD64-47AB958788CD}"/>
              </a:ext>
            </a:extLst>
          </p:cNvPr>
          <p:cNvSpPr txBox="1"/>
          <p:nvPr/>
        </p:nvSpPr>
        <p:spPr>
          <a:xfrm>
            <a:off x="7138897" y="1272936"/>
            <a:ext cx="1305465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Structure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10851" y="5173379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GB" altLang="ja-JP" sz="1400" dirty="0">
                <a:latin typeface="Times New Roman"/>
                <a:ea typeface="+mn-lt"/>
                <a:cs typeface="Times New Roman"/>
              </a:rPr>
              <a:t>Case 1 Fall from the shoulder </a:t>
            </a:r>
            <a:endParaRPr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1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28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91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GB" altLang="ja-JP" sz="2800" dirty="0">
                <a:latin typeface="Times New Roman"/>
                <a:ea typeface="+mj-lt"/>
                <a:cs typeface="Times New Roman"/>
              </a:rPr>
              <a:t>Case 1 Fall From Shoulder </a:t>
            </a:r>
            <a:endParaRPr lang="en-US" altLang="ja-JP" sz="4800" dirty="0"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78BB6E0-A111-488A-B55F-C46C9863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8" y="1186149"/>
            <a:ext cx="6035614" cy="36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2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1971" y="5099974"/>
            <a:ext cx="38400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GB" altLang="ja-JP" sz="1400" dirty="0">
                <a:latin typeface="Times New Roman"/>
                <a:ea typeface="+mn-lt"/>
                <a:cs typeface="Times New Roman"/>
              </a:rPr>
              <a:t>Case 2 Fall from a fork loader due to vibration</a:t>
            </a:r>
            <a:endParaRPr lang="en-US" altLang="ja-JP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2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20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93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GB" altLang="ja-JP" sz="2800" dirty="0">
                <a:latin typeface="Times New Roman"/>
                <a:ea typeface="+mj-lt"/>
                <a:cs typeface="Times New Roman"/>
              </a:rPr>
              <a:t>Case 2 Fall From a Fork Loader Due to Vibration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6895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60740" y="5194002"/>
            <a:ext cx="62225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3 While checking the condition of a load, the worker was run over by a fork</a:t>
            </a:r>
            <a:endParaRPr lang="en-US" altLang="ja-JP" sz="2000" dirty="0">
              <a:latin typeface="Times New Roman"/>
              <a:cs typeface="Times New Roman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2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22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95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185290"/>
            <a:ext cx="8639175" cy="1007491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Case 3 While Checking the Condition of a Load, The Worker Was Run Over by a Fork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300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1228" y="5262149"/>
            <a:ext cx="5427806" cy="2862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4 Run over by a shovel loader during a start-up inspection</a:t>
            </a:r>
            <a:endParaRPr lang="en-US" altLang="ja-JP" sz="1400" dirty="0">
              <a:ea typeface="+mn-lt"/>
              <a:cs typeface="+mn-lt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2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24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97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185289"/>
            <a:ext cx="8639175" cy="1007491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Case 4 Run Over by a Shovel Loader During a Start-up Inspection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6332" y="5670908"/>
            <a:ext cx="397133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5 Shovel loader escapes and is run over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11440" y="5151836"/>
            <a:ext cx="312486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Accident</a:t>
            </a:r>
            <a:r>
              <a:rPr lang="ja-JP" altLang="en-US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situation map</a:t>
            </a:r>
            <a:endParaRPr lang="zh-TW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2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25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99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Case 5 Shovel Loader Escapes and is Run Over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0B4FA86-FF2D-48D7-89FC-D27D2768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16" y="1139418"/>
            <a:ext cx="5532407" cy="39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2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83806" y="5237610"/>
            <a:ext cx="564699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7 Trapped between driver</a:t>
            </a:r>
            <a:r>
              <a:rPr lang="ja-JP" sz="1400">
                <a:latin typeface="Times New Roman"/>
                <a:ea typeface="+mn-lt"/>
                <a:cs typeface="Times New Roman"/>
              </a:rPr>
              <a:t>’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s seat and arm during loading of round steel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2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29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101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964359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Case 7 Trapped Between Driver</a:t>
            </a:r>
            <a:r>
              <a:rPr lang="es-ES" altLang="ja-JP" sz="2800" dirty="0">
                <a:latin typeface="Times New Roman"/>
                <a:ea typeface="+mj-lt"/>
                <a:cs typeface="Times New Roman"/>
              </a:rPr>
              <a:t>’</a:t>
            </a:r>
            <a:r>
              <a:rPr lang="en-US" altLang="ja-JP" sz="2800" dirty="0">
                <a:latin typeface="Times New Roman"/>
                <a:ea typeface="+mj-lt"/>
                <a:cs typeface="Times New Roman"/>
              </a:rPr>
              <a:t>s Seat and Arm During Loading Of Round Steel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42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36654" y="5056065"/>
            <a:ext cx="51138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8 Trapped between the machine and the built-in</a:t>
            </a:r>
            <a:r>
              <a:rPr lang="ja-JP" sz="14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sheet pile </a:t>
            </a:r>
            <a:endParaRPr lang="en-US" altLang="ja-JP" sz="2000" dirty="0">
              <a:latin typeface="Times New Roman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游ゴシック"/>
                <a:cs typeface="Times New Roman"/>
              </a:rPr>
              <a:t>231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/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103 </a:t>
            </a:r>
            <a:endParaRPr lang="ja-JP" altLang="en-US" sz="1200" dirty="0">
              <a:ea typeface="游ゴシック"/>
              <a:cs typeface="Calibri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185290"/>
            <a:ext cx="8639175" cy="1021868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altLang="ja-JP" sz="2800" dirty="0">
                <a:latin typeface="Times New Roman"/>
                <a:ea typeface="+mj-lt"/>
                <a:cs typeface="+mj-lt"/>
              </a:rPr>
              <a:t>Case 8 Trapped Between the Machine And The Built-in</a:t>
            </a:r>
            <a:r>
              <a:rPr lang="ja-JP" sz="2800" dirty="0">
                <a:latin typeface="Times New Roman"/>
                <a:ea typeface="+mj-lt"/>
                <a:cs typeface="+mj-lt"/>
              </a:rPr>
              <a:t> </a:t>
            </a:r>
            <a:r>
              <a:rPr lang="en-US" altLang="ja-JP" sz="2800" dirty="0">
                <a:latin typeface="Times New Roman"/>
                <a:ea typeface="+mj-lt"/>
                <a:cs typeface="+mj-lt"/>
              </a:rPr>
              <a:t>Sheet Pile</a:t>
            </a:r>
            <a:endParaRPr lang="en-US" altLang="ja-JP" sz="2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429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194" y="5872840"/>
            <a:ext cx="467782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Case 9 Head caught in the arm of the shovel loader</a:t>
            </a:r>
            <a:endParaRPr lang="en-US" altLang="ja-JP" sz="14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1497" y="5132306"/>
            <a:ext cx="312486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Accident situation map (side view)</a:t>
            </a:r>
            <a:endParaRPr lang="zh-TW" sz="14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524" y="5126204"/>
            <a:ext cx="312486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zh-TW" sz="1400" dirty="0">
                <a:latin typeface="Times New Roman"/>
                <a:ea typeface="+mn-lt"/>
                <a:cs typeface="Times New Roman"/>
              </a:rPr>
              <a:t>Accident situation map (plan view)</a:t>
            </a:r>
            <a:endParaRPr lang="zh-TW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57" y="2160462"/>
            <a:ext cx="4298950" cy="2206625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0" cy="25393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233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106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>
                <a:latin typeface="Times New Roman"/>
                <a:ea typeface="+mj-lt"/>
                <a:cs typeface="+mj-lt"/>
              </a:rPr>
              <a:t>Case 9 Head Caught in the Arm of the Shovel Loader</a:t>
            </a:r>
            <a:endParaRPr lang="en-US" altLang="ja-JP" dirty="0"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D40E4-20AB-4981-B79B-E82C30D86658}"/>
              </a:ext>
            </a:extLst>
          </p:cNvPr>
          <p:cNvSpPr txBox="1"/>
          <p:nvPr/>
        </p:nvSpPr>
        <p:spPr>
          <a:xfrm>
            <a:off x="7484854" y="3746740"/>
            <a:ext cx="428447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Iron </a:t>
            </a:r>
            <a:endParaRPr lang="en-US" sz="1600" dirty="0"/>
          </a:p>
          <a:p>
            <a:r>
              <a:rPr lang="en-US" sz="800" dirty="0">
                <a:latin typeface="Times New Roman"/>
                <a:cs typeface="Times New Roman"/>
              </a:rPr>
              <a:t>piece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C0740-14BF-4D16-913D-50BF10BB0B8D}"/>
              </a:ext>
            </a:extLst>
          </p:cNvPr>
          <p:cNvSpPr txBox="1"/>
          <p:nvPr/>
        </p:nvSpPr>
        <p:spPr>
          <a:xfrm>
            <a:off x="5427095" y="3730565"/>
            <a:ext cx="1348597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Lift arm up and down</a:t>
            </a:r>
          </a:p>
          <a:p>
            <a:r>
              <a:rPr lang="en-US" sz="800" dirty="0">
                <a:latin typeface="Times New Roman"/>
                <a:cs typeface="Times New Roman"/>
              </a:rPr>
              <a:t>Operation lever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E018-78C4-4C4B-A590-799C9D5F9264}"/>
              </a:ext>
            </a:extLst>
          </p:cNvPr>
          <p:cNvSpPr txBox="1"/>
          <p:nvPr/>
        </p:nvSpPr>
        <p:spPr>
          <a:xfrm>
            <a:off x="6116309" y="3528384"/>
            <a:ext cx="57221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latin typeface="Times New Roman"/>
                <a:cs typeface="Times New Roman"/>
              </a:rPr>
              <a:t>Victim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C78ED-C706-41E2-974B-ED3C81224363}"/>
              </a:ext>
            </a:extLst>
          </p:cNvPr>
          <p:cNvSpPr txBox="1"/>
          <p:nvPr/>
        </p:nvSpPr>
        <p:spPr>
          <a:xfrm>
            <a:off x="5698465" y="2679222"/>
            <a:ext cx="831012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Driving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800" dirty="0">
                <a:latin typeface="Times New Roman"/>
                <a:cs typeface="Times New Roman"/>
              </a:rPr>
              <a:t>seat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C25A2-83BE-47FC-A2C4-4B8A61839781}"/>
              </a:ext>
            </a:extLst>
          </p:cNvPr>
          <p:cNvSpPr txBox="1"/>
          <p:nvPr/>
        </p:nvSpPr>
        <p:spPr>
          <a:xfrm>
            <a:off x="8328624" y="1959455"/>
            <a:ext cx="572219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latin typeface="Times New Roman"/>
                <a:cs typeface="Times New Roman"/>
              </a:rPr>
              <a:t>Shovel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935CE-D508-4236-910B-52E7DF41360F}"/>
              </a:ext>
            </a:extLst>
          </p:cNvPr>
          <p:cNvSpPr txBox="1"/>
          <p:nvPr/>
        </p:nvSpPr>
        <p:spPr>
          <a:xfrm>
            <a:off x="4014517" y="3079990"/>
            <a:ext cx="557843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latin typeface="Times New Roman"/>
                <a:cs typeface="Times New Roman"/>
              </a:rPr>
              <a:t>Shovel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C00D2-933D-407D-952E-D1A3E3664131}"/>
              </a:ext>
            </a:extLst>
          </p:cNvPr>
          <p:cNvSpPr txBox="1"/>
          <p:nvPr/>
        </p:nvSpPr>
        <p:spPr>
          <a:xfrm>
            <a:off x="3884222" y="2676524"/>
            <a:ext cx="687238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/>
                <a:cs typeface="Times New Roman"/>
              </a:rPr>
              <a:t>Lift 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50495-F2D7-454A-BE51-267771561D8E}"/>
              </a:ext>
            </a:extLst>
          </p:cNvPr>
          <p:cNvSpPr txBox="1"/>
          <p:nvPr/>
        </p:nvSpPr>
        <p:spPr>
          <a:xfrm>
            <a:off x="2891287" y="2733137"/>
            <a:ext cx="845389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Driver's seat leg</a:t>
            </a:r>
          </a:p>
          <a:p>
            <a:r>
              <a:rPr lang="en-US" sz="800" dirty="0">
                <a:latin typeface="Times New Roman"/>
                <a:cs typeface="Times New Roman"/>
              </a:rPr>
              <a:t>Part cover plate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5CF22-8104-470B-A7E0-1A676D0480A1}"/>
              </a:ext>
            </a:extLst>
          </p:cNvPr>
          <p:cNvSpPr txBox="1"/>
          <p:nvPr/>
        </p:nvSpPr>
        <p:spPr>
          <a:xfrm>
            <a:off x="2645074" y="2429414"/>
            <a:ext cx="74474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latin typeface="Times New Roman"/>
                <a:cs typeface="Times New Roman"/>
              </a:rPr>
              <a:t>Victim(A)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E8759-B4CE-43CA-8E2E-1C0DF72F215F}"/>
              </a:ext>
            </a:extLst>
          </p:cNvPr>
          <p:cNvSpPr txBox="1"/>
          <p:nvPr/>
        </p:nvSpPr>
        <p:spPr>
          <a:xfrm>
            <a:off x="1896553" y="2198478"/>
            <a:ext cx="1492370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Shovel operation lever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360D4-ED81-457E-B8AF-90C9C051C180}"/>
              </a:ext>
            </a:extLst>
          </p:cNvPr>
          <p:cNvSpPr txBox="1"/>
          <p:nvPr/>
        </p:nvSpPr>
        <p:spPr>
          <a:xfrm>
            <a:off x="7905390" y="3865353"/>
            <a:ext cx="1003539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/>
                <a:cs typeface="Times New Roman"/>
              </a:rPr>
              <a:t>Lift arm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BEA20-5BC0-4216-AA7B-99D2D3192A9F}"/>
              </a:ext>
            </a:extLst>
          </p:cNvPr>
          <p:cNvSpPr txBox="1"/>
          <p:nvPr/>
        </p:nvSpPr>
        <p:spPr>
          <a:xfrm>
            <a:off x="7343775" y="4108870"/>
            <a:ext cx="759125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cs typeface="Times New Roman"/>
              </a:rPr>
              <a:t>Driver's seat leg cover plate</a:t>
            </a:r>
          </a:p>
        </p:txBody>
      </p:sp>
    </p:spTree>
    <p:extLst>
      <p:ext uri="{BB962C8B-B14F-4D97-AF65-F5344CB8AC3E}">
        <p14:creationId xmlns:p14="http://schemas.microsoft.com/office/powerpoint/2010/main" val="1211110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24642" y="5928505"/>
            <a:ext cx="635163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sz="1400" dirty="0">
                <a:latin typeface="Times New Roman"/>
                <a:ea typeface="+mn-lt"/>
                <a:cs typeface="Times New Roman"/>
              </a:rPr>
              <a:t>Case 10 A concrete block lifted by the shovel loader falls and was damaged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4954" y="5539882"/>
            <a:ext cx="39423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altLang="ja-JP" sz="1400" dirty="0">
                <a:latin typeface="Times New Roman"/>
                <a:ea typeface="+mn-lt"/>
                <a:cs typeface="Times New Roman"/>
              </a:rPr>
              <a:t>Situation diagram of lifting a block with a bucket</a:t>
            </a:r>
            <a:endParaRPr lang="ja-JP" sz="14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1209747"/>
            <a:ext cx="3664777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altLang="ja-JP" sz="1200" dirty="0">
                <a:latin typeface="Times New Roman"/>
                <a:ea typeface="游ゴシック"/>
                <a:cs typeface="Times New Roman"/>
              </a:rPr>
              <a:t>Textbook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page 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233</a:t>
            </a:r>
            <a:r>
              <a:rPr lang="ja-JP" sz="1200" dirty="0">
                <a:latin typeface="Times New Roman"/>
                <a:ea typeface="游ゴシック"/>
                <a:cs typeface="Times New Roman"/>
              </a:rPr>
              <a:t> </a:t>
            </a:r>
            <a:r>
              <a:rPr lang="en-US" sz="1200" dirty="0">
                <a:latin typeface="Times New Roman"/>
                <a:ea typeface="+mn-lt"/>
                <a:cs typeface="Times New Roman"/>
              </a:rPr>
              <a:t>/</a:t>
            </a:r>
            <a:r>
              <a:rPr lang="en-US" altLang="ja-JP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ea typeface="+mn-lt"/>
                <a:cs typeface="Times New Roman"/>
              </a:rPr>
              <a:t>Auxiliary Textbook page 108 </a:t>
            </a:r>
            <a:endParaRPr lang="ja-JP" sz="1200" dirty="0">
              <a:ea typeface="+mn-lt"/>
              <a:cs typeface="+mn-lt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14042" y="185289"/>
            <a:ext cx="8711061" cy="8205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Times New Roman"/>
                <a:ea typeface="+mj-lt"/>
                <a:cs typeface="+mj-lt"/>
              </a:rPr>
              <a:t>Case 10 A Concrete Block Lifted by The Shovel Loader Falls and Was Damaged</a:t>
            </a:r>
            <a:endParaRPr lang="en-US" altLang="ja-JP" sz="2800" dirty="0">
              <a:latin typeface="Times New Roman"/>
              <a:ea typeface="游ゴシック Light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42D7D-8B7A-4FEA-8792-75935FD893DB}"/>
              </a:ext>
            </a:extLst>
          </p:cNvPr>
          <p:cNvSpPr txBox="1"/>
          <p:nvPr/>
        </p:nvSpPr>
        <p:spPr>
          <a:xfrm>
            <a:off x="3186022" y="3531079"/>
            <a:ext cx="701615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Times New Roman"/>
                <a:cs typeface="Times New Roman"/>
              </a:rPr>
              <a:t>Bucket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09C05-71E4-4738-B1A4-5996FAF353F4}"/>
              </a:ext>
            </a:extLst>
          </p:cNvPr>
          <p:cNvSpPr txBox="1"/>
          <p:nvPr/>
        </p:nvSpPr>
        <p:spPr>
          <a:xfrm>
            <a:off x="2509388" y="2149955"/>
            <a:ext cx="1075427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Concrete block</a:t>
            </a:r>
          </a:p>
        </p:txBody>
      </p:sp>
    </p:spTree>
    <p:extLst>
      <p:ext uri="{BB962C8B-B14F-4D97-AF65-F5344CB8AC3E}">
        <p14:creationId xmlns:p14="http://schemas.microsoft.com/office/powerpoint/2010/main" val="3083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89432"/>
            <a:ext cx="7772400" cy="1766228"/>
          </a:xfrm>
        </p:spPr>
        <p:txBody>
          <a:bodyPr>
            <a:noAutofit/>
          </a:bodyPr>
          <a:lstStyle/>
          <a:p>
            <a:pPr algn="just"/>
            <a:r>
              <a:rPr lang="en-US" altLang="ja-JP" sz="3200" dirty="0">
                <a:latin typeface="Times New Roman"/>
                <a:ea typeface="+mj-lt"/>
                <a:cs typeface="Times New Roman"/>
              </a:rPr>
              <a:t>Part 2   Knowledge Related to Shovel Loader Drive Device Structure and Handling Method</a:t>
            </a:r>
            <a:r>
              <a:rPr lang="ja-JP" sz="3200" dirty="0">
                <a:latin typeface="Times New Roman"/>
                <a:ea typeface="+mj-lt"/>
                <a:cs typeface="Times New Roman"/>
              </a:rPr>
              <a:t/>
            </a:r>
            <a:br>
              <a:rPr lang="ja-JP" sz="3200" dirty="0">
                <a:latin typeface="Times New Roman"/>
                <a:ea typeface="+mj-lt"/>
                <a:cs typeface="Times New Roman"/>
              </a:rPr>
            </a:br>
            <a:endParaRPr lang="ja-JP" altLang="en-US" sz="3200" dirty="0"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4025</Words>
  <Application>Microsoft Office PowerPoint</Application>
  <PresentationFormat>画面に合わせる (4:3)</PresentationFormat>
  <Paragraphs>732</Paragraphs>
  <Slides>88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0" baseType="lpstr">
      <vt:lpstr>Calibri</vt:lpstr>
      <vt:lpstr>Arial</vt:lpstr>
      <vt:lpstr>Meiryo UI</vt:lpstr>
      <vt:lpstr>Calibri Light</vt:lpstr>
      <vt:lpstr>ＭＳ Ｐゴシック</vt:lpstr>
      <vt:lpstr>游明朝</vt:lpstr>
      <vt:lpstr>Times New Roman</vt:lpstr>
      <vt:lpstr>游ゴシック Light</vt:lpstr>
      <vt:lpstr>游ゴシック</vt:lpstr>
      <vt:lpstr>Tahoma</vt:lpstr>
      <vt:lpstr>ＭＳ 明朝</vt:lpstr>
      <vt:lpstr>Office テーマ</vt:lpstr>
      <vt:lpstr>Shovel Loader Auxiliary Textbook  for Driver Technical Training   PowerPoint for Training</vt:lpstr>
      <vt:lpstr>Part 1   General Overview </vt:lpstr>
      <vt:lpstr>Chapter 1   Shovel Loader Etc., Overview</vt:lpstr>
      <vt:lpstr>Shovel Loader Etc. Definitions and Characteristics </vt:lpstr>
      <vt:lpstr>Shovel Loader Etc. Definitions and Characteristics </vt:lpstr>
      <vt:lpstr>Shovel Loader Etc. Definitions and Characteristics </vt:lpstr>
      <vt:lpstr>Main Specifications and Dimensions</vt:lpstr>
      <vt:lpstr>Main Specifications and Dimensions</vt:lpstr>
      <vt:lpstr>Part 2   Knowledge Related to Shovel Loader Drive Device Structure and Handling Method </vt:lpstr>
      <vt:lpstr>Chapter 1   Structure</vt:lpstr>
      <vt:lpstr>Prime Mover</vt:lpstr>
      <vt:lpstr>Prime Mover</vt:lpstr>
      <vt:lpstr>Prime Mover</vt:lpstr>
      <vt:lpstr>PowerPoint プレゼンテーション</vt:lpstr>
      <vt:lpstr>Maneuvering Gear</vt:lpstr>
      <vt:lpstr>Maneuvering Gear</vt:lpstr>
      <vt:lpstr>Maneuvering Gear</vt:lpstr>
      <vt:lpstr>Braking Device</vt:lpstr>
      <vt:lpstr>Braking Device</vt:lpstr>
      <vt:lpstr>Braking Device</vt:lpstr>
      <vt:lpstr>Chapter 2 Handling Method</vt:lpstr>
      <vt:lpstr>Instructions Before Starting Work </vt:lpstr>
      <vt:lpstr>Periodic Inspections</vt:lpstr>
      <vt:lpstr>Guidelines When Starting Operation </vt:lpstr>
      <vt:lpstr>Guidelines for Starting and Driving</vt:lpstr>
      <vt:lpstr>Guidelines for Starting and Driving</vt:lpstr>
      <vt:lpstr>Guidelines for Stopping, Parking and After Driving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Operation Precautions</vt:lpstr>
      <vt:lpstr>Part 3   Knowledge of The Structure and Handling Method of Equipment Related to Cargo Handling Such as Shovel Loaders </vt:lpstr>
      <vt:lpstr>Chapter 1 Structure</vt:lpstr>
      <vt:lpstr>Cargo Handling Equipment</vt:lpstr>
      <vt:lpstr>Cargo Handling Equipment</vt:lpstr>
      <vt:lpstr>Hydraulic System</vt:lpstr>
      <vt:lpstr>Hydraulic System</vt:lpstr>
      <vt:lpstr>Hydraulic System</vt:lpstr>
      <vt:lpstr>Hydraulic System</vt:lpstr>
      <vt:lpstr>Hydraulic System</vt:lpstr>
      <vt:lpstr>Head Guard</vt:lpstr>
      <vt:lpstr>Fork Loader</vt:lpstr>
      <vt:lpstr>Fork Loader</vt:lpstr>
      <vt:lpstr>Chapter 2 Handling Method</vt:lpstr>
      <vt:lpstr>Load And Vehicle Stability</vt:lpstr>
      <vt:lpstr>Load And Vehicle Stability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Part 4   Knowledge of Mechanics Necessary  for Driving Shovel Loader Etc. </vt:lpstr>
      <vt:lpstr>Chapter 1 Force</vt:lpstr>
      <vt:lpstr>Moment of Force</vt:lpstr>
      <vt:lpstr>Moment of Force</vt:lpstr>
      <vt:lpstr>Force Balance</vt:lpstr>
      <vt:lpstr>Chapter 2 Mass/Weight and Center of Gravity</vt:lpstr>
      <vt:lpstr>Mass/Weight</vt:lpstr>
      <vt:lpstr>Mass/Weight</vt:lpstr>
      <vt:lpstr>Center of Gravity</vt:lpstr>
      <vt:lpstr>Stability of Objects</vt:lpstr>
      <vt:lpstr>Chapter 3 Motion of Objects</vt:lpstr>
      <vt:lpstr>Friction</vt:lpstr>
      <vt:lpstr>Part 5 Related Laws and Regulations </vt:lpstr>
      <vt:lpstr>Related Laws and Regulations</vt:lpstr>
      <vt:lpstr> Part 6   Accident Cases </vt:lpstr>
      <vt:lpstr>Case 1 Fall From Shoulder </vt:lpstr>
      <vt:lpstr>Case 2 Fall From a Fork Loader Due to Vibration</vt:lpstr>
      <vt:lpstr>Case 3 While Checking the Condition of a Load, The Worker Was Run Over by a Fork</vt:lpstr>
      <vt:lpstr>Case 4 Run Over by a Shovel Loader During a Start-up Inspection</vt:lpstr>
      <vt:lpstr>Case 5 Shovel Loader Escapes and is Run Over</vt:lpstr>
      <vt:lpstr>Case 7 Trapped Between Driver’s Seat and Arm During Loading Of Round Steel</vt:lpstr>
      <vt:lpstr>Case 8 Trapped Between the Machine And The Built-in Sheet Pile</vt:lpstr>
      <vt:lpstr>Case 9 Head Caught in the Arm of the Shovel Loader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2022-06-02T01:53:32Z</dcterms:created>
  <dcterms:modified xsi:type="dcterms:W3CDTF">2022-06-17T00:39:43Z</dcterms:modified>
</cp:coreProperties>
</file>