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notesMasterIdLst>
    <p:notesMasterId r:id="rId126"/>
  </p:notesMasterIdLst>
  <p:sldIdLst>
    <p:sldId id="336" r:id="rId3"/>
    <p:sldId id="305" r:id="rId4"/>
    <p:sldId id="257" r:id="rId5"/>
    <p:sldId id="366" r:id="rId6"/>
    <p:sldId id="367" r:id="rId7"/>
    <p:sldId id="368" r:id="rId8"/>
    <p:sldId id="369" r:id="rId9"/>
    <p:sldId id="370" r:id="rId10"/>
    <p:sldId id="457" r:id="rId11"/>
    <p:sldId id="458" r:id="rId12"/>
    <p:sldId id="371" r:id="rId13"/>
    <p:sldId id="372" r:id="rId14"/>
    <p:sldId id="375" r:id="rId15"/>
    <p:sldId id="377" r:id="rId16"/>
    <p:sldId id="337" r:id="rId17"/>
    <p:sldId id="378" r:id="rId18"/>
    <p:sldId id="459" r:id="rId19"/>
    <p:sldId id="460" r:id="rId20"/>
    <p:sldId id="461" r:id="rId21"/>
    <p:sldId id="379" r:id="rId22"/>
    <p:sldId id="380" r:id="rId23"/>
    <p:sldId id="381" r:id="rId24"/>
    <p:sldId id="384" r:id="rId25"/>
    <p:sldId id="386" r:id="rId26"/>
    <p:sldId id="455" r:id="rId27"/>
    <p:sldId id="456" r:id="rId28"/>
    <p:sldId id="339" r:id="rId29"/>
    <p:sldId id="462" r:id="rId30"/>
    <p:sldId id="463" r:id="rId31"/>
    <p:sldId id="464" r:id="rId32"/>
    <p:sldId id="465" r:id="rId33"/>
    <p:sldId id="466" r:id="rId34"/>
    <p:sldId id="388" r:id="rId35"/>
    <p:sldId id="389" r:id="rId36"/>
    <p:sldId id="390" r:id="rId37"/>
    <p:sldId id="391" r:id="rId38"/>
    <p:sldId id="432" r:id="rId39"/>
    <p:sldId id="392" r:id="rId40"/>
    <p:sldId id="393" r:id="rId41"/>
    <p:sldId id="340" r:id="rId42"/>
    <p:sldId id="454" r:id="rId43"/>
    <p:sldId id="394" r:id="rId44"/>
    <p:sldId id="453" r:id="rId45"/>
    <p:sldId id="395" r:id="rId46"/>
    <p:sldId id="451" r:id="rId47"/>
    <p:sldId id="452" r:id="rId48"/>
    <p:sldId id="397" r:id="rId49"/>
    <p:sldId id="396" r:id="rId50"/>
    <p:sldId id="450" r:id="rId51"/>
    <p:sldId id="398" r:id="rId52"/>
    <p:sldId id="449" r:id="rId53"/>
    <p:sldId id="399" r:id="rId54"/>
    <p:sldId id="448" r:id="rId55"/>
    <p:sldId id="400" r:id="rId56"/>
    <p:sldId id="401" r:id="rId57"/>
    <p:sldId id="447" r:id="rId58"/>
    <p:sldId id="403" r:id="rId59"/>
    <p:sldId id="446" r:id="rId60"/>
    <p:sldId id="402" r:id="rId61"/>
    <p:sldId id="445" r:id="rId62"/>
    <p:sldId id="404" r:id="rId63"/>
    <p:sldId id="405" r:id="rId64"/>
    <p:sldId id="406" r:id="rId65"/>
    <p:sldId id="407" r:id="rId66"/>
    <p:sldId id="444" r:id="rId67"/>
    <p:sldId id="408" r:id="rId68"/>
    <p:sldId id="409" r:id="rId69"/>
    <p:sldId id="443" r:id="rId70"/>
    <p:sldId id="410" r:id="rId71"/>
    <p:sldId id="441" r:id="rId72"/>
    <p:sldId id="411" r:id="rId73"/>
    <p:sldId id="412" r:id="rId74"/>
    <p:sldId id="413" r:id="rId75"/>
    <p:sldId id="414" r:id="rId76"/>
    <p:sldId id="433" r:id="rId77"/>
    <p:sldId id="440" r:id="rId78"/>
    <p:sldId id="341" r:id="rId79"/>
    <p:sldId id="415" r:id="rId80"/>
    <p:sldId id="416" r:id="rId81"/>
    <p:sldId id="417" r:id="rId82"/>
    <p:sldId id="418" r:id="rId83"/>
    <p:sldId id="419" r:id="rId84"/>
    <p:sldId id="342" r:id="rId85"/>
    <p:sldId id="420" r:id="rId86"/>
    <p:sldId id="421" r:id="rId87"/>
    <p:sldId id="439" r:id="rId88"/>
    <p:sldId id="422" r:id="rId89"/>
    <p:sldId id="343" r:id="rId90"/>
    <p:sldId id="423" r:id="rId91"/>
    <p:sldId id="438" r:id="rId92"/>
    <p:sldId id="424" r:id="rId93"/>
    <p:sldId id="437" r:id="rId94"/>
    <p:sldId id="425" r:id="rId95"/>
    <p:sldId id="436" r:id="rId96"/>
    <p:sldId id="467" r:id="rId97"/>
    <p:sldId id="468" r:id="rId98"/>
    <p:sldId id="344" r:id="rId99"/>
    <p:sldId id="426" r:id="rId100"/>
    <p:sldId id="427" r:id="rId101"/>
    <p:sldId id="428" r:id="rId102"/>
    <p:sldId id="434" r:id="rId103"/>
    <p:sldId id="435" r:id="rId104"/>
    <p:sldId id="338" r:id="rId105"/>
    <p:sldId id="328" r:id="rId106"/>
    <p:sldId id="329" r:id="rId107"/>
    <p:sldId id="330" r:id="rId108"/>
    <p:sldId id="354" r:id="rId109"/>
    <p:sldId id="355" r:id="rId110"/>
    <p:sldId id="331" r:id="rId111"/>
    <p:sldId id="332" r:id="rId112"/>
    <p:sldId id="357" r:id="rId113"/>
    <p:sldId id="358" r:id="rId114"/>
    <p:sldId id="359" r:id="rId115"/>
    <p:sldId id="431" r:id="rId116"/>
    <p:sldId id="361" r:id="rId117"/>
    <p:sldId id="362" r:id="rId118"/>
    <p:sldId id="363" r:id="rId119"/>
    <p:sldId id="364" r:id="rId120"/>
    <p:sldId id="365" r:id="rId121"/>
    <p:sldId id="345" r:id="rId122"/>
    <p:sldId id="347" r:id="rId123"/>
    <p:sldId id="429" r:id="rId124"/>
    <p:sldId id="430" r:id="rId125"/>
  </p:sldIdLst>
  <p:sldSz cx="9144000" cy="6858000" type="screen4x3"/>
  <p:notesSz cx="7099300" cy="10234613"/>
  <p:defaultTextStyle>
    <a:defPPr rtl="0">
      <a:defRPr lang="km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58732-BAE6-42FA-8C8B-0981EE2B665B}" v="3" dt="2021-05-17T00:21:48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8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microsoft.com/office/2015/10/relationships/revisionInfo" Target="revisionInfo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4" cy="513508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4" cy="513508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r">
              <a:defRPr sz="1200"/>
            </a:lvl1pPr>
          </a:lstStyle>
          <a:p>
            <a:pPr rtl="0"/>
            <a:fld id="{3044E0B5-69AE-4DB8-A746-7CF92D00ED4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0" tIns="47320" rIns="94640" bIns="47320" rtlCol="0" anchor="ctr"/>
          <a:lstStyle/>
          <a:p>
            <a:pPr rtl="0"/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4640" tIns="47320" rIns="94640" bIns="47320"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>
              <a:defRPr sz="1200"/>
            </a:lvl1pPr>
          </a:lstStyle>
          <a:p>
            <a:pPr rtl="0"/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447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6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951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392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4208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39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867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0273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293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3888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0775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3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42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16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63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0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81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12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27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24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2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68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2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76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02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719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85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21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17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00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486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30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73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665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419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61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132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35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733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790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647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275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0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23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819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449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33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035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63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448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376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779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689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893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678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89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687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847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4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575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853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079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503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5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822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246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314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163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42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735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46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87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299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02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42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419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8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76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75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945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251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97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2017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851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5084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572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32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0723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555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79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7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322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27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52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m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m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m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m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463951"/>
            <a:ext cx="7772400" cy="1046011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km" sz="3200" dirty="0">
                <a:latin typeface="Khmer UI" panose="020B0502040204020203" pitchFamily="34" charset="0"/>
                <a:cs typeface="Khmer UI" panose="020B0502040204020203" pitchFamily="34" charset="0"/>
              </a:rPr>
              <a:t>ប្រតិបត្តិការគ្រឿងម៉ាស៊ីនសំណង់ប្រភេទយានយន្ត (សម្រាប់ការវាយកម្ទេចចោល)</a:t>
            </a:r>
            <a:r>
              <a:rPr lang="en-US" altLang="ja-JP" sz="3200" dirty="0"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3200" dirty="0"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3200" dirty="0">
                <a:latin typeface="Khmer UI" panose="020B0502040204020203" pitchFamily="34" charset="0"/>
                <a:cs typeface="Khmer UI" panose="020B0502040204020203" pitchFamily="34" charset="0"/>
              </a:rPr>
              <a:t>អត្ថបទជំនួយការបណ្តុះបណ្តាលជំនាញ</a:t>
            </a:r>
            <a:r>
              <a:rPr lang="en-US" altLang="ja-JP" sz="3200" dirty="0"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3200" dirty="0"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3200" dirty="0">
                <a:latin typeface="Khmer UI" panose="020B0502040204020203" pitchFamily="34" charset="0"/>
                <a:cs typeface="Khmer UI" panose="020B0502040204020203" pitchFamily="34" charset="0"/>
              </a:rPr>
              <a:t>ឯកសារPower Point សម្រាប់ការបណ្តុះបណ្តាល</a:t>
            </a:r>
            <a:endParaRPr kumimoji="1" lang="ja-JP" altLang="en-US" sz="3200" dirty="0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9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ប្រភេទអ្វីតភ្ជាប់នៃម៉ាស៊ីនសម្រាប់ការវាយកម្ទេចចោល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 អត្ថបទជំនួយ ទំព័រទី8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59" y="2517466"/>
            <a:ext cx="7699663" cy="224400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476147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ឧបករណ៍ចាប់ (ទម្រង់ស៊ីឡាំងខាងក្នុង)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476147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ឧបករណ៍ចាប់ (ទម្រង់ស៊ីឡាំងខាងក្រៅ)</a:t>
            </a:r>
          </a:p>
        </p:txBody>
      </p:sp>
      <p:sp>
        <p:nvSpPr>
          <p:cNvPr id="8" name="テキスト ボックス 142">
            <a:extLst>
              <a:ext uri="{FF2B5EF4-FFF2-40B4-BE49-F238E27FC236}">
                <a16:creationId xmlns:a16="http://schemas.microsoft.com/office/drawing/2014/main" id="{E3146CD3-4D02-4B11-A63E-0FBC85AE2AF1}"/>
              </a:ext>
            </a:extLst>
          </p:cNvPr>
          <p:cNvSpPr txBox="1"/>
          <p:nvPr/>
        </p:nvSpPr>
        <p:spPr>
          <a:xfrm>
            <a:off x="3825410" y="2642122"/>
            <a:ext cx="1520313" cy="163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ស៊ុមផ្នែកខាងលើជាដើម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9" name="テキスト ボックス 143">
            <a:extLst>
              <a:ext uri="{FF2B5EF4-FFF2-40B4-BE49-F238E27FC236}">
                <a16:creationId xmlns:a16="http://schemas.microsoft.com/office/drawing/2014/main" id="{4884D5A7-FB7E-46DC-9CA1-EDD1B176CCC2}"/>
              </a:ext>
            </a:extLst>
          </p:cNvPr>
          <p:cNvSpPr txBox="1"/>
          <p:nvPr/>
        </p:nvSpPr>
        <p:spPr>
          <a:xfrm>
            <a:off x="3825410" y="3010326"/>
            <a:ext cx="1059877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ឧបករណ៍បង្វិល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44">
            <a:extLst>
              <a:ext uri="{FF2B5EF4-FFF2-40B4-BE49-F238E27FC236}">
                <a16:creationId xmlns:a16="http://schemas.microsoft.com/office/drawing/2014/main" id="{2FA3C87C-8644-4797-9FDD-D45FBB06DC1C}"/>
              </a:ext>
            </a:extLst>
          </p:cNvPr>
          <p:cNvSpPr txBox="1"/>
          <p:nvPr/>
        </p:nvSpPr>
        <p:spPr>
          <a:xfrm>
            <a:off x="3825410" y="3443444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ស៊ុមផ្នែកក្រោម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45">
            <a:extLst>
              <a:ext uri="{FF2B5EF4-FFF2-40B4-BE49-F238E27FC236}">
                <a16:creationId xmlns:a16="http://schemas.microsoft.com/office/drawing/2014/main" id="{BCAFEC10-B933-4337-AC71-59AD68271389}"/>
              </a:ext>
            </a:extLst>
          </p:cNvPr>
          <p:cNvSpPr txBox="1"/>
          <p:nvPr/>
        </p:nvSpPr>
        <p:spPr>
          <a:xfrm>
            <a:off x="1274895" y="3085491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ស៊ីឡាំងបើកបិទ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50">
            <a:extLst>
              <a:ext uri="{FF2B5EF4-FFF2-40B4-BE49-F238E27FC236}">
                <a16:creationId xmlns:a16="http://schemas.microsoft.com/office/drawing/2014/main" id="{3FAAB72F-E6A4-4681-BF08-993040C351D5}"/>
              </a:ext>
            </a:extLst>
          </p:cNvPr>
          <p:cNvSpPr txBox="1"/>
          <p:nvPr/>
        </p:nvSpPr>
        <p:spPr>
          <a:xfrm>
            <a:off x="1302002" y="3560777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Grab ring 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51">
            <a:extLst>
              <a:ext uri="{FF2B5EF4-FFF2-40B4-BE49-F238E27FC236}">
                <a16:creationId xmlns:a16="http://schemas.microsoft.com/office/drawing/2014/main" id="{6AD4C720-4557-4476-B2DA-0C2688C59EB7}"/>
              </a:ext>
            </a:extLst>
          </p:cNvPr>
          <p:cNvSpPr txBox="1"/>
          <p:nvPr/>
        </p:nvSpPr>
        <p:spPr>
          <a:xfrm>
            <a:off x="831603" y="4028721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ដៃចាប់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52">
            <a:extLst>
              <a:ext uri="{FF2B5EF4-FFF2-40B4-BE49-F238E27FC236}">
                <a16:creationId xmlns:a16="http://schemas.microsoft.com/office/drawing/2014/main" id="{F0FA8C76-3384-4CA9-BAA7-0C7FE3F1E12E}"/>
              </a:ext>
            </a:extLst>
          </p:cNvPr>
          <p:cNvSpPr txBox="1"/>
          <p:nvPr/>
        </p:nvSpPr>
        <p:spPr>
          <a:xfrm>
            <a:off x="2446728" y="4527831"/>
            <a:ext cx="1035643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ចំណុចចាប់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54">
            <a:extLst>
              <a:ext uri="{FF2B5EF4-FFF2-40B4-BE49-F238E27FC236}">
                <a16:creationId xmlns:a16="http://schemas.microsoft.com/office/drawing/2014/main" id="{E73BF22A-C907-497C-B888-AEB1E7E20371}"/>
              </a:ext>
            </a:extLst>
          </p:cNvPr>
          <p:cNvSpPr txBox="1"/>
          <p:nvPr/>
        </p:nvSpPr>
        <p:spPr>
          <a:xfrm>
            <a:off x="5053022" y="3925088"/>
            <a:ext cx="1035643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ចំណុចចាប់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57">
            <a:extLst>
              <a:ext uri="{FF2B5EF4-FFF2-40B4-BE49-F238E27FC236}">
                <a16:creationId xmlns:a16="http://schemas.microsoft.com/office/drawing/2014/main" id="{24CBC17B-1226-4842-BD6A-02CF5696BEEB}"/>
              </a:ext>
            </a:extLst>
          </p:cNvPr>
          <p:cNvSpPr txBox="1"/>
          <p:nvPr/>
        </p:nvSpPr>
        <p:spPr>
          <a:xfrm>
            <a:off x="5030667" y="3274406"/>
            <a:ext cx="92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ដៃចាប់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58">
            <a:extLst>
              <a:ext uri="{FF2B5EF4-FFF2-40B4-BE49-F238E27FC236}">
                <a16:creationId xmlns:a16="http://schemas.microsoft.com/office/drawing/2014/main" id="{BEF4A336-801A-4986-9D48-BCF65C4BFBC7}"/>
              </a:ext>
            </a:extLst>
          </p:cNvPr>
          <p:cNvSpPr txBox="1"/>
          <p:nvPr/>
        </p:nvSpPr>
        <p:spPr>
          <a:xfrm>
            <a:off x="7428628" y="4131814"/>
            <a:ext cx="1003594" cy="2299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Grab ring 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800">
            <a:extLst>
              <a:ext uri="{FF2B5EF4-FFF2-40B4-BE49-F238E27FC236}">
                <a16:creationId xmlns:a16="http://schemas.microsoft.com/office/drawing/2014/main" id="{66F7D79F-F74A-4400-8283-39553C97284F}"/>
              </a:ext>
            </a:extLst>
          </p:cNvPr>
          <p:cNvSpPr txBox="1"/>
          <p:nvPr/>
        </p:nvSpPr>
        <p:spPr>
          <a:xfrm>
            <a:off x="7638057" y="3690541"/>
            <a:ext cx="794166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735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spc="-17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វិធីសាស្រ្តក្នុងការវាយកម្ទេចចោលនៃសំណង់</a:t>
            </a:r>
            <a:endParaRPr kumimoji="1" lang="ja-JP" altLang="en-US" sz="2400" spc="-17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ទំព័រទី137 អត្ថបទជំនួយ ទំព័រទី100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96720" y="5312554"/>
            <a:ext cx="52205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ឧទាហរណ៍នៃវិធីសាស្ត្រការវាយកម្ទេចចោលនៃការបែងចែកដោយការងារដៃ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86" y="2545773"/>
            <a:ext cx="7788243" cy="2792843"/>
          </a:xfrm>
          <a:prstGeom prst="rect">
            <a:avLst/>
          </a:prstGeom>
        </p:spPr>
      </p:pic>
      <p:sp>
        <p:nvSpPr>
          <p:cNvPr id="7" name="テキスト ボックス 1859">
            <a:extLst>
              <a:ext uri="{FF2B5EF4-FFF2-40B4-BE49-F238E27FC236}">
                <a16:creationId xmlns:a16="http://schemas.microsoft.com/office/drawing/2014/main" id="{472FA27D-6ED3-412A-9239-EFE4428F351F}"/>
              </a:ext>
            </a:extLst>
          </p:cNvPr>
          <p:cNvSpPr txBox="1"/>
          <p:nvPr/>
        </p:nvSpPr>
        <p:spPr>
          <a:xfrm>
            <a:off x="773952" y="304824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ការរៀបចំជាមុន  វិធានការជាមុន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861">
            <a:extLst>
              <a:ext uri="{FF2B5EF4-FFF2-40B4-BE49-F238E27FC236}">
                <a16:creationId xmlns:a16="http://schemas.microsoft.com/office/drawing/2014/main" id="{0738E0D2-ED57-4165-B058-72818E0D3AA7}"/>
              </a:ext>
            </a:extLst>
          </p:cNvPr>
          <p:cNvSpPr txBox="1"/>
          <p:nvPr/>
        </p:nvSpPr>
        <p:spPr>
          <a:xfrm>
            <a:off x="1244490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ការងាររៀបចំ</a:t>
            </a:r>
            <a:endParaRPr lang="ja-JP" sz="9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862">
            <a:extLst>
              <a:ext uri="{FF2B5EF4-FFF2-40B4-BE49-F238E27FC236}">
                <a16:creationId xmlns:a16="http://schemas.microsoft.com/office/drawing/2014/main" id="{0540A906-94AB-49A1-8329-2F4CACB69919}"/>
              </a:ext>
            </a:extLst>
          </p:cNvPr>
          <p:cNvSpPr txBox="1"/>
          <p:nvPr/>
        </p:nvSpPr>
        <p:spPr>
          <a:xfrm>
            <a:off x="1696720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ការងារឧបករណ៍នៃប្រដាប់ប្រដារបណ្តោះអាសន្ន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863">
            <a:extLst>
              <a:ext uri="{FF2B5EF4-FFF2-40B4-BE49-F238E27FC236}">
                <a16:creationId xmlns:a16="http://schemas.microsoft.com/office/drawing/2014/main" id="{7EAFC879-EEEF-4F15-90CD-D3A416A74E05}"/>
              </a:ext>
            </a:extLst>
          </p:cNvPr>
          <p:cNvSpPr txBox="1"/>
          <p:nvPr/>
        </p:nvSpPr>
        <p:spPr>
          <a:xfrm>
            <a:off x="2249774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①ការដកយកឧបករណ៍សំណង់ចេញ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864">
            <a:extLst>
              <a:ext uri="{FF2B5EF4-FFF2-40B4-BE49-F238E27FC236}">
                <a16:creationId xmlns:a16="http://schemas.microsoft.com/office/drawing/2014/main" id="{E7308AEB-D0F5-4AEF-BE08-90A688CFFC82}"/>
              </a:ext>
            </a:extLst>
          </p:cNvPr>
          <p:cNvSpPr txBox="1"/>
          <p:nvPr/>
        </p:nvSpPr>
        <p:spPr>
          <a:xfrm>
            <a:off x="2704325" y="3053956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②ការដកយកសម្ភារៈខាងក្នុងចេញ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865">
            <a:extLst>
              <a:ext uri="{FF2B5EF4-FFF2-40B4-BE49-F238E27FC236}">
                <a16:creationId xmlns:a16="http://schemas.microsoft.com/office/drawing/2014/main" id="{315CD3B4-B9B7-4EAD-94AB-662E2FEEF088}"/>
              </a:ext>
            </a:extLst>
          </p:cNvPr>
          <p:cNvSpPr txBox="1"/>
          <p:nvPr/>
        </p:nvSpPr>
        <p:spPr>
          <a:xfrm>
            <a:off x="3178757" y="3057871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③ការដកយកគ្រឿងតែងលំអខាងក្នុងនិងខាងក្រៅចេញ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866">
            <a:extLst>
              <a:ext uri="{FF2B5EF4-FFF2-40B4-BE49-F238E27FC236}">
                <a16:creationId xmlns:a16="http://schemas.microsoft.com/office/drawing/2014/main" id="{5CDDEC1C-8C0C-430E-9896-EB90C0A413CE}"/>
              </a:ext>
            </a:extLst>
          </p:cNvPr>
          <p:cNvSpPr txBox="1"/>
          <p:nvPr/>
        </p:nvSpPr>
        <p:spPr>
          <a:xfrm>
            <a:off x="3648786" y="306686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④ការដកយកវត្ថុដែលបានតំឡើងនៅលើដំបូល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867">
            <a:extLst>
              <a:ext uri="{FF2B5EF4-FFF2-40B4-BE49-F238E27FC236}">
                <a16:creationId xmlns:a16="http://schemas.microsoft.com/office/drawing/2014/main" id="{7D2FD196-F6DE-4221-AB02-F6597E3BB548}"/>
              </a:ext>
            </a:extLst>
          </p:cNvPr>
          <p:cNvSpPr txBox="1"/>
          <p:nvPr/>
        </p:nvSpPr>
        <p:spPr>
          <a:xfrm>
            <a:off x="4118815" y="3050146"/>
            <a:ext cx="296829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⑤ការដកយកយ៉រជាដើមចេញ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868">
            <a:extLst>
              <a:ext uri="{FF2B5EF4-FFF2-40B4-BE49-F238E27FC236}">
                <a16:creationId xmlns:a16="http://schemas.microsoft.com/office/drawing/2014/main" id="{203E4A2B-9CD9-438B-8B02-ADBBAA51EA52}"/>
              </a:ext>
            </a:extLst>
          </p:cNvPr>
          <p:cNvSpPr txBox="1"/>
          <p:nvPr/>
        </p:nvSpPr>
        <p:spPr>
          <a:xfrm>
            <a:off x="4667577" y="306859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⑥ការដកយសំភារៈស្បៅលើដំបូលចេញ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869">
            <a:extLst>
              <a:ext uri="{FF2B5EF4-FFF2-40B4-BE49-F238E27FC236}">
                <a16:creationId xmlns:a16="http://schemas.microsoft.com/office/drawing/2014/main" id="{C3B7602F-EC7C-4326-9959-664894C1A9AE}"/>
              </a:ext>
            </a:extLst>
          </p:cNvPr>
          <p:cNvSpPr txBox="1"/>
          <p:nvPr/>
        </p:nvSpPr>
        <p:spPr>
          <a:xfrm>
            <a:off x="5253489" y="303500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⑦ការវាយកម្ទេចចោលនៃផ្នែករចនាសម្ព័ន្ធខាងលើនិងសម្ភារៈខាងក្រៅ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870">
            <a:extLst>
              <a:ext uri="{FF2B5EF4-FFF2-40B4-BE49-F238E27FC236}">
                <a16:creationId xmlns:a16="http://schemas.microsoft.com/office/drawing/2014/main" id="{964AB61B-68F4-4EA2-B09D-E2B26F864380}"/>
              </a:ext>
            </a:extLst>
          </p:cNvPr>
          <p:cNvSpPr txBox="1"/>
          <p:nvPr/>
        </p:nvSpPr>
        <p:spPr>
          <a:xfrm>
            <a:off x="5830938" y="3036704"/>
            <a:ext cx="19933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ការដកយកប្រដាប់ប្រដារបណ្តោះអាសន្នចេញ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871">
            <a:extLst>
              <a:ext uri="{FF2B5EF4-FFF2-40B4-BE49-F238E27FC236}">
                <a16:creationId xmlns:a16="http://schemas.microsoft.com/office/drawing/2014/main" id="{DAD970A5-C3DE-4415-A14B-13CF551D6281}"/>
              </a:ext>
            </a:extLst>
          </p:cNvPr>
          <p:cNvSpPr txBox="1"/>
          <p:nvPr/>
        </p:nvSpPr>
        <p:spPr>
          <a:xfrm>
            <a:off x="6272033" y="3026016"/>
            <a:ext cx="210885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⑧ការវាយកម្ទេចចោលគ្រឹះជាដើម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872">
            <a:extLst>
              <a:ext uri="{FF2B5EF4-FFF2-40B4-BE49-F238E27FC236}">
                <a16:creationId xmlns:a16="http://schemas.microsoft.com/office/drawing/2014/main" id="{F8A2B944-C817-4078-94BE-553792F26185}"/>
              </a:ext>
            </a:extLst>
          </p:cNvPr>
          <p:cNvSpPr txBox="1"/>
          <p:nvPr/>
        </p:nvSpPr>
        <p:spPr>
          <a:xfrm>
            <a:off x="6917230" y="3035004"/>
            <a:ext cx="46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(ការឈូសឆាយពង្រាបដ / ការសំអាត)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ការងារបន្ទាប់ពីចញ្ចប់ការងារវាយកម្ទេចចោល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873">
            <a:extLst>
              <a:ext uri="{FF2B5EF4-FFF2-40B4-BE49-F238E27FC236}">
                <a16:creationId xmlns:a16="http://schemas.microsoft.com/office/drawing/2014/main" id="{C92B1E45-C378-4B02-9119-FCA775851BA3}"/>
              </a:ext>
            </a:extLst>
          </p:cNvPr>
          <p:cNvSpPr txBox="1"/>
          <p:nvPr/>
        </p:nvSpPr>
        <p:spPr>
          <a:xfrm>
            <a:off x="7496259" y="3033517"/>
            <a:ext cx="210885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ការត្រួតពិនិត្យបញ្ចប់ការងារវាយកម្ទេចចោល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874">
            <a:extLst>
              <a:ext uri="{FF2B5EF4-FFF2-40B4-BE49-F238E27FC236}">
                <a16:creationId xmlns:a16="http://schemas.microsoft.com/office/drawing/2014/main" id="{8E7A74BC-26BD-4C38-BE5C-62B5AD4B9579}"/>
              </a:ext>
            </a:extLst>
          </p:cNvPr>
          <p:cNvSpPr txBox="1"/>
          <p:nvPr/>
        </p:nvSpPr>
        <p:spPr>
          <a:xfrm>
            <a:off x="7937500" y="3051416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ការគ្រប់គ្រងបន្ទាប់ពីបញ្ចប់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ការងារវាយកម្ទេចចោល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875">
            <a:extLst>
              <a:ext uri="{FF2B5EF4-FFF2-40B4-BE49-F238E27FC236}">
                <a16:creationId xmlns:a16="http://schemas.microsoft.com/office/drawing/2014/main" id="{6E188C4B-3974-4ACD-AD9D-5401F85B846C}"/>
              </a:ext>
            </a:extLst>
          </p:cNvPr>
          <p:cNvSpPr txBox="1"/>
          <p:nvPr/>
        </p:nvSpPr>
        <p:spPr>
          <a:xfrm>
            <a:off x="4402467" y="4667071"/>
            <a:ext cx="599433" cy="24943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ការបែងចែកនៅការដ្ឋាន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876">
            <a:extLst>
              <a:ext uri="{FF2B5EF4-FFF2-40B4-BE49-F238E27FC236}">
                <a16:creationId xmlns:a16="http://schemas.microsoft.com/office/drawing/2014/main" id="{C7115E7A-1C3A-406F-8568-2D682D9E1C81}"/>
              </a:ext>
            </a:extLst>
          </p:cNvPr>
          <p:cNvSpPr txBox="1"/>
          <p:nvPr/>
        </p:nvSpPr>
        <p:spPr>
          <a:xfrm>
            <a:off x="5211280" y="4640628"/>
            <a:ext cx="818987" cy="26938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ការបញ្ចេញដោយបែងចែក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877">
            <a:extLst>
              <a:ext uri="{FF2B5EF4-FFF2-40B4-BE49-F238E27FC236}">
                <a16:creationId xmlns:a16="http://schemas.microsoft.com/office/drawing/2014/main" id="{D69DE9E8-96E2-4A2F-8C46-BA797DAEC927}"/>
              </a:ext>
            </a:extLst>
          </p:cNvPr>
          <p:cNvSpPr txBox="1"/>
          <p:nvPr/>
        </p:nvSpPr>
        <p:spPr>
          <a:xfrm>
            <a:off x="995821" y="4529784"/>
            <a:ext cx="599434" cy="3084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ការបញ្ជាក់ពីការបញ្ចេញវត្ថុដែលនៅសេសសល់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878">
            <a:extLst>
              <a:ext uri="{FF2B5EF4-FFF2-40B4-BE49-F238E27FC236}">
                <a16:creationId xmlns:a16="http://schemas.microsoft.com/office/drawing/2014/main" id="{0B62EA85-6639-42AA-BC67-24BF01033133}"/>
              </a:ext>
            </a:extLst>
          </p:cNvPr>
          <p:cNvSpPr txBox="1"/>
          <p:nvPr/>
        </p:nvSpPr>
        <p:spPr>
          <a:xfrm>
            <a:off x="3476625" y="5038668"/>
            <a:ext cx="1190952" cy="159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ការងារដោយដៃ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879">
            <a:extLst>
              <a:ext uri="{FF2B5EF4-FFF2-40B4-BE49-F238E27FC236}">
                <a16:creationId xmlns:a16="http://schemas.microsoft.com/office/drawing/2014/main" id="{BF165800-7DEE-4EC8-BA0F-2FDFC358EC85}"/>
              </a:ext>
            </a:extLst>
          </p:cNvPr>
          <p:cNvSpPr txBox="1"/>
          <p:nvPr/>
        </p:nvSpPr>
        <p:spPr>
          <a:xfrm>
            <a:off x="6047230" y="5024854"/>
            <a:ext cx="1336550" cy="216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7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ការងារដោយដៃឬដៃ</a:t>
            </a:r>
            <a:r>
              <a:rPr lang="en-US" altLang="ja-JP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altLang="ja-JP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ការរួមបញ្ចូលគ្នារវាងការងារដៃនិងម៉ាស៊ីន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746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spc="-17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វិធីសាស្រ្តក្នុងការវាយកម្ទេចចោលនៃសំណង់</a:t>
            </a:r>
            <a:endParaRPr kumimoji="1" lang="ja-JP" altLang="en-US" sz="2400" spc="-17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ទំព័រទី137 អត្ថបទជំនួយ ទំព័រទី101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68" y="2544229"/>
            <a:ext cx="7660187" cy="273766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934308" y="5300801"/>
            <a:ext cx="44877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ឧទាហរណ៍នៃវិធីសាស្ត្រវាយបំបែកចោលដោយបែងចែកដែលរួមមានការងារធ្វើដោយដៃនិងមេកានិច</a:t>
            </a:r>
          </a:p>
        </p:txBody>
      </p:sp>
      <p:sp>
        <p:nvSpPr>
          <p:cNvPr id="7" name="テキスト ボックス 1880">
            <a:extLst>
              <a:ext uri="{FF2B5EF4-FFF2-40B4-BE49-F238E27FC236}">
                <a16:creationId xmlns:a16="http://schemas.microsoft.com/office/drawing/2014/main" id="{6285291A-EEFF-40C8-8EE1-5E054FE07387}"/>
              </a:ext>
            </a:extLst>
          </p:cNvPr>
          <p:cNvSpPr txBox="1"/>
          <p:nvPr/>
        </p:nvSpPr>
        <p:spPr>
          <a:xfrm>
            <a:off x="769313" y="3009823"/>
            <a:ext cx="288954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ការរៀបចំជាមុន  វិធានការជាមុន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881">
            <a:extLst>
              <a:ext uri="{FF2B5EF4-FFF2-40B4-BE49-F238E27FC236}">
                <a16:creationId xmlns:a16="http://schemas.microsoft.com/office/drawing/2014/main" id="{7F9337AE-6290-4D27-B78A-EBA04B216EA2}"/>
              </a:ext>
            </a:extLst>
          </p:cNvPr>
          <p:cNvSpPr txBox="1"/>
          <p:nvPr/>
        </p:nvSpPr>
        <p:spPr>
          <a:xfrm>
            <a:off x="1200795" y="299839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ការងាររៀបចំ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882">
            <a:extLst>
              <a:ext uri="{FF2B5EF4-FFF2-40B4-BE49-F238E27FC236}">
                <a16:creationId xmlns:a16="http://schemas.microsoft.com/office/drawing/2014/main" id="{E4D625BC-6CCD-4BD9-AB41-B4D75F9BAC23}"/>
              </a:ext>
            </a:extLst>
          </p:cNvPr>
          <p:cNvSpPr txBox="1"/>
          <p:nvPr/>
        </p:nvSpPr>
        <p:spPr>
          <a:xfrm>
            <a:off x="1638934" y="299839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ការងារឧបករណ៍នៃប្រដាប់ប្រដារបណ្តោះអាសន្ន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883">
            <a:extLst>
              <a:ext uri="{FF2B5EF4-FFF2-40B4-BE49-F238E27FC236}">
                <a16:creationId xmlns:a16="http://schemas.microsoft.com/office/drawing/2014/main" id="{BF810A07-796E-4E25-8221-56CDA63D403C}"/>
              </a:ext>
            </a:extLst>
          </p:cNvPr>
          <p:cNvSpPr txBox="1"/>
          <p:nvPr/>
        </p:nvSpPr>
        <p:spPr>
          <a:xfrm>
            <a:off x="2151062" y="301617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①ការដកយកឧបករណ៍សំណង់ចេញ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884">
            <a:extLst>
              <a:ext uri="{FF2B5EF4-FFF2-40B4-BE49-F238E27FC236}">
                <a16:creationId xmlns:a16="http://schemas.microsoft.com/office/drawing/2014/main" id="{C9A287D0-86B8-4EE4-8290-4BB2CF223F74}"/>
              </a:ext>
            </a:extLst>
          </p:cNvPr>
          <p:cNvSpPr txBox="1"/>
          <p:nvPr/>
        </p:nvSpPr>
        <p:spPr>
          <a:xfrm>
            <a:off x="2559050" y="300093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②ការដកយកសម្ភារៈខាងក្នុងចេញ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885">
            <a:extLst>
              <a:ext uri="{FF2B5EF4-FFF2-40B4-BE49-F238E27FC236}">
                <a16:creationId xmlns:a16="http://schemas.microsoft.com/office/drawing/2014/main" id="{03B83DCE-C779-45F6-8B1F-BEBF3F165614}"/>
              </a:ext>
            </a:extLst>
          </p:cNvPr>
          <p:cNvSpPr txBox="1"/>
          <p:nvPr/>
        </p:nvSpPr>
        <p:spPr>
          <a:xfrm>
            <a:off x="2987038" y="2999663"/>
            <a:ext cx="265429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③ការដកយកគ្រឿងតែងលំអខាងក្នុងនិងខាងក្រៅចេញ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886">
            <a:extLst>
              <a:ext uri="{FF2B5EF4-FFF2-40B4-BE49-F238E27FC236}">
                <a16:creationId xmlns:a16="http://schemas.microsoft.com/office/drawing/2014/main" id="{3AC24203-9BD5-43CA-BF76-B1B68C8AD65E}"/>
              </a:ext>
            </a:extLst>
          </p:cNvPr>
          <p:cNvSpPr txBox="1"/>
          <p:nvPr/>
        </p:nvSpPr>
        <p:spPr>
          <a:xfrm>
            <a:off x="3437788" y="3012572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④ការដកយកវត្ថុដែលបានតំឡើងនៅលើដំបូល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887">
            <a:extLst>
              <a:ext uri="{FF2B5EF4-FFF2-40B4-BE49-F238E27FC236}">
                <a16:creationId xmlns:a16="http://schemas.microsoft.com/office/drawing/2014/main" id="{08929FC3-496F-42CA-B57B-DBE06B3A72B5}"/>
              </a:ext>
            </a:extLst>
          </p:cNvPr>
          <p:cNvSpPr txBox="1"/>
          <p:nvPr/>
        </p:nvSpPr>
        <p:spPr>
          <a:xfrm>
            <a:off x="3858855" y="300029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⑤ការដកយកយ៉រជាដើមចេញ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888">
            <a:extLst>
              <a:ext uri="{FF2B5EF4-FFF2-40B4-BE49-F238E27FC236}">
                <a16:creationId xmlns:a16="http://schemas.microsoft.com/office/drawing/2014/main" id="{91F9AB75-F1A9-49F0-AAE3-851B514C5144}"/>
              </a:ext>
            </a:extLst>
          </p:cNvPr>
          <p:cNvSpPr txBox="1"/>
          <p:nvPr/>
        </p:nvSpPr>
        <p:spPr>
          <a:xfrm>
            <a:off x="4288543" y="299521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⑥ការដកយសំភារៈស្បៅលើដំបូលចេញ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889">
            <a:extLst>
              <a:ext uri="{FF2B5EF4-FFF2-40B4-BE49-F238E27FC236}">
                <a16:creationId xmlns:a16="http://schemas.microsoft.com/office/drawing/2014/main" id="{85C2E408-EDC8-4C4E-B3BB-8C68FA4D9C0B}"/>
              </a:ext>
            </a:extLst>
          </p:cNvPr>
          <p:cNvSpPr txBox="1"/>
          <p:nvPr/>
        </p:nvSpPr>
        <p:spPr>
          <a:xfrm>
            <a:off x="5122215" y="3000298"/>
            <a:ext cx="350459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0" tIns="18000" rIns="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⑧ការវាយកម្ទេចចោលនៃផ្នែករចនាសម្ព័ន្ធខាងលើនិងសម្ភារៈខាងក្រៅ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890">
            <a:extLst>
              <a:ext uri="{FF2B5EF4-FFF2-40B4-BE49-F238E27FC236}">
                <a16:creationId xmlns:a16="http://schemas.microsoft.com/office/drawing/2014/main" id="{8B5AFBF8-AB10-48AF-8152-6F5E00673E4F}"/>
              </a:ext>
            </a:extLst>
          </p:cNvPr>
          <p:cNvSpPr txBox="1"/>
          <p:nvPr/>
        </p:nvSpPr>
        <p:spPr>
          <a:xfrm>
            <a:off x="5597338" y="300156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ការដកយកប្រដាប់ប្រដារបណ្តោះអាសន្នចេញ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891">
            <a:extLst>
              <a:ext uri="{FF2B5EF4-FFF2-40B4-BE49-F238E27FC236}">
                <a16:creationId xmlns:a16="http://schemas.microsoft.com/office/drawing/2014/main" id="{BFD13980-A93F-47CE-A055-F483070AA387}"/>
              </a:ext>
            </a:extLst>
          </p:cNvPr>
          <p:cNvSpPr txBox="1"/>
          <p:nvPr/>
        </p:nvSpPr>
        <p:spPr>
          <a:xfrm>
            <a:off x="6013060" y="2999663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⑨ការវាយកម្ទេចចោលគ្រឹះជាដើម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892">
            <a:extLst>
              <a:ext uri="{FF2B5EF4-FFF2-40B4-BE49-F238E27FC236}">
                <a16:creationId xmlns:a16="http://schemas.microsoft.com/office/drawing/2014/main" id="{7582D3EE-9A02-450A-BB22-60E216EA7593}"/>
              </a:ext>
            </a:extLst>
          </p:cNvPr>
          <p:cNvSpPr txBox="1"/>
          <p:nvPr/>
        </p:nvSpPr>
        <p:spPr>
          <a:xfrm>
            <a:off x="7033577" y="2990138"/>
            <a:ext cx="429577" cy="128595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(ការឈូសឆាយពង្រាបដ / ការសំអាត)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ការងារបន្ទាប់ពីចញ្ចប់ការងារវាយកម្ទេចចោល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893">
            <a:extLst>
              <a:ext uri="{FF2B5EF4-FFF2-40B4-BE49-F238E27FC236}">
                <a16:creationId xmlns:a16="http://schemas.microsoft.com/office/drawing/2014/main" id="{02A6D939-7B42-47F6-A7C3-E723DDBD634D}"/>
              </a:ext>
            </a:extLst>
          </p:cNvPr>
          <p:cNvSpPr txBox="1"/>
          <p:nvPr/>
        </p:nvSpPr>
        <p:spPr>
          <a:xfrm>
            <a:off x="7577771" y="2979978"/>
            <a:ext cx="212191" cy="1291529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ការត្រួតពិនិត្យបញ្ចប់ការងារវាយកម្ទេចចោល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894">
            <a:extLst>
              <a:ext uri="{FF2B5EF4-FFF2-40B4-BE49-F238E27FC236}">
                <a16:creationId xmlns:a16="http://schemas.microsoft.com/office/drawing/2014/main" id="{A1118216-3FE8-4391-8C57-1FEF5B1DC11A}"/>
              </a:ext>
            </a:extLst>
          </p:cNvPr>
          <p:cNvSpPr txBox="1"/>
          <p:nvPr/>
        </p:nvSpPr>
        <p:spPr>
          <a:xfrm>
            <a:off x="7975282" y="3000298"/>
            <a:ext cx="295910" cy="128595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ការគ្រប់គ្រងបន្ទាប់ពីបញ្ចប់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ការងារវាយកម្ទេចចោល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895">
            <a:extLst>
              <a:ext uri="{FF2B5EF4-FFF2-40B4-BE49-F238E27FC236}">
                <a16:creationId xmlns:a16="http://schemas.microsoft.com/office/drawing/2014/main" id="{9C26977B-F6CD-4A7C-AF1B-7D58D3B128EF}"/>
              </a:ext>
            </a:extLst>
          </p:cNvPr>
          <p:cNvSpPr txBox="1"/>
          <p:nvPr/>
        </p:nvSpPr>
        <p:spPr>
          <a:xfrm>
            <a:off x="4057967" y="4663277"/>
            <a:ext cx="885825" cy="23902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ការបែងចែកនៅការដ្ឋាន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896">
            <a:extLst>
              <a:ext uri="{FF2B5EF4-FFF2-40B4-BE49-F238E27FC236}">
                <a16:creationId xmlns:a16="http://schemas.microsoft.com/office/drawing/2014/main" id="{E7031199-1292-4B8D-9D9A-89374675AB58}"/>
              </a:ext>
            </a:extLst>
          </p:cNvPr>
          <p:cNvSpPr txBox="1"/>
          <p:nvPr/>
        </p:nvSpPr>
        <p:spPr>
          <a:xfrm>
            <a:off x="5137466" y="4664154"/>
            <a:ext cx="695325" cy="23760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ការបញ្ចេញដោយបែងចែក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897">
            <a:extLst>
              <a:ext uri="{FF2B5EF4-FFF2-40B4-BE49-F238E27FC236}">
                <a16:creationId xmlns:a16="http://schemas.microsoft.com/office/drawing/2014/main" id="{594DA318-C8A3-4CE2-A060-7F16C80E67A5}"/>
              </a:ext>
            </a:extLst>
          </p:cNvPr>
          <p:cNvSpPr txBox="1"/>
          <p:nvPr/>
        </p:nvSpPr>
        <p:spPr>
          <a:xfrm>
            <a:off x="928688" y="4571283"/>
            <a:ext cx="605167" cy="2946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ការបញ្ជាក់ពីការបញ្ចេញវត្ថុដែលនៅសេសសល់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898">
            <a:extLst>
              <a:ext uri="{FF2B5EF4-FFF2-40B4-BE49-F238E27FC236}">
                <a16:creationId xmlns:a16="http://schemas.microsoft.com/office/drawing/2014/main" id="{F739BFC6-C606-40DF-A03C-69C456F53F0F}"/>
              </a:ext>
            </a:extLst>
          </p:cNvPr>
          <p:cNvSpPr txBox="1"/>
          <p:nvPr/>
        </p:nvSpPr>
        <p:spPr>
          <a:xfrm>
            <a:off x="3035894" y="5046134"/>
            <a:ext cx="792592" cy="1379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ការងារដោយដៃ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899">
            <a:extLst>
              <a:ext uri="{FF2B5EF4-FFF2-40B4-BE49-F238E27FC236}">
                <a16:creationId xmlns:a16="http://schemas.microsoft.com/office/drawing/2014/main" id="{64CBAD4E-1710-4F7C-916E-426A86A5F04C}"/>
              </a:ext>
            </a:extLst>
          </p:cNvPr>
          <p:cNvSpPr txBox="1"/>
          <p:nvPr/>
        </p:nvSpPr>
        <p:spPr>
          <a:xfrm>
            <a:off x="4851082" y="5042292"/>
            <a:ext cx="1507490" cy="1633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700"/>
              </a:lnSpc>
            </a:pP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ការងារដោយដៃឬការរួមបញ្ចូលគ្នារវាងការងារដៃនិងម៉ាស៊ីន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434">
            <a:extLst>
              <a:ext uri="{FF2B5EF4-FFF2-40B4-BE49-F238E27FC236}">
                <a16:creationId xmlns:a16="http://schemas.microsoft.com/office/drawing/2014/main" id="{82135ED0-4CC8-4A13-AE14-EAB70964FE29}"/>
              </a:ext>
            </a:extLst>
          </p:cNvPr>
          <p:cNvSpPr txBox="1"/>
          <p:nvPr/>
        </p:nvSpPr>
        <p:spPr>
          <a:xfrm>
            <a:off x="6653847" y="300029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ដឹកគ្រឿងចក្រធុនធ្ងន់ចេញ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09">
            <a:extLst>
              <a:ext uri="{FF2B5EF4-FFF2-40B4-BE49-F238E27FC236}">
                <a16:creationId xmlns:a16="http://schemas.microsoft.com/office/drawing/2014/main" id="{2FB2941A-D9CF-4DEE-9E38-26C0064D9D16}"/>
              </a:ext>
            </a:extLst>
          </p:cNvPr>
          <p:cNvSpPr txBox="1"/>
          <p:nvPr/>
        </p:nvSpPr>
        <p:spPr>
          <a:xfrm>
            <a:off x="4695336" y="300156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⑦ការដឹកចូលនិងការតំឡើងគ្រឿងម៉ាស៊ីនធុនធ្ងន់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022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spc="-17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វិធីសាស្រ្តក្នុងការវាយកម្ទេចចោលនៃសំណង់</a:t>
            </a:r>
            <a:endParaRPr kumimoji="1" lang="ja-JP" altLang="en-US" sz="2400" spc="-17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ទំព័រទី138 អត្ថបទជំនួយ ទំព័រទី102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86" y="2424138"/>
            <a:ext cx="7615261" cy="285020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098431" y="5299681"/>
            <a:ext cx="41308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ឧទាហរណ៍នៃវិធីសាស្ត្រវាយកម្ទេចចោលដោយបែងចែកដោយការងារមេកានិច</a:t>
            </a:r>
          </a:p>
        </p:txBody>
      </p:sp>
      <p:sp>
        <p:nvSpPr>
          <p:cNvPr id="7" name="テキスト ボックス 1900">
            <a:extLst>
              <a:ext uri="{FF2B5EF4-FFF2-40B4-BE49-F238E27FC236}">
                <a16:creationId xmlns:a16="http://schemas.microsoft.com/office/drawing/2014/main" id="{74D1D0D7-077A-4DF6-BAC9-8F09D0424B26}"/>
              </a:ext>
            </a:extLst>
          </p:cNvPr>
          <p:cNvSpPr txBox="1"/>
          <p:nvPr/>
        </p:nvSpPr>
        <p:spPr>
          <a:xfrm>
            <a:off x="848009" y="2925193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ការរៀបចំជាមុន  វិធានការជាមុន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901">
            <a:extLst>
              <a:ext uri="{FF2B5EF4-FFF2-40B4-BE49-F238E27FC236}">
                <a16:creationId xmlns:a16="http://schemas.microsoft.com/office/drawing/2014/main" id="{0F3D4D2A-8A68-4B58-B261-76D5FFB47E36}"/>
              </a:ext>
            </a:extLst>
          </p:cNvPr>
          <p:cNvSpPr txBox="1"/>
          <p:nvPr/>
        </p:nvSpPr>
        <p:spPr>
          <a:xfrm>
            <a:off x="1268610" y="293713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ការងាររៀបចំ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902">
            <a:extLst>
              <a:ext uri="{FF2B5EF4-FFF2-40B4-BE49-F238E27FC236}">
                <a16:creationId xmlns:a16="http://schemas.microsoft.com/office/drawing/2014/main" id="{9C90B6D8-62BB-4604-AD12-299EA410BA7E}"/>
              </a:ext>
            </a:extLst>
          </p:cNvPr>
          <p:cNvSpPr txBox="1"/>
          <p:nvPr/>
        </p:nvSpPr>
        <p:spPr>
          <a:xfrm>
            <a:off x="1762399" y="294221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ការងារឧបករណ៍នៃប្រដាប់ប្រដារបណ្តោះអាសន្ន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903">
            <a:extLst>
              <a:ext uri="{FF2B5EF4-FFF2-40B4-BE49-F238E27FC236}">
                <a16:creationId xmlns:a16="http://schemas.microsoft.com/office/drawing/2014/main" id="{24C1BB29-5EC8-404C-A77A-F2F4E7ED07F8}"/>
              </a:ext>
            </a:extLst>
          </p:cNvPr>
          <p:cNvSpPr txBox="1"/>
          <p:nvPr/>
        </p:nvSpPr>
        <p:spPr>
          <a:xfrm>
            <a:off x="2281001" y="293713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①ការដកយកឧបករណ៍សំណង់ចេញ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904">
            <a:extLst>
              <a:ext uri="{FF2B5EF4-FFF2-40B4-BE49-F238E27FC236}">
                <a16:creationId xmlns:a16="http://schemas.microsoft.com/office/drawing/2014/main" id="{FE14179C-E77F-402B-B887-F25F346FDCAB}"/>
              </a:ext>
            </a:extLst>
          </p:cNvPr>
          <p:cNvSpPr txBox="1"/>
          <p:nvPr/>
        </p:nvSpPr>
        <p:spPr>
          <a:xfrm>
            <a:off x="2742439" y="294221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②ការដកយកសម្ភារៈខាងក្នុងចេញ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905">
            <a:extLst>
              <a:ext uri="{FF2B5EF4-FFF2-40B4-BE49-F238E27FC236}">
                <a16:creationId xmlns:a16="http://schemas.microsoft.com/office/drawing/2014/main" id="{B996AD8F-FFEA-4015-B4EE-9A0489C48F61}"/>
              </a:ext>
            </a:extLst>
          </p:cNvPr>
          <p:cNvSpPr txBox="1"/>
          <p:nvPr/>
        </p:nvSpPr>
        <p:spPr>
          <a:xfrm>
            <a:off x="3191346" y="2941583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③ការដកយកគ្រឿងតែងលំអខាងក្នុងនិងខាងក្រៅចេញ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908">
            <a:extLst>
              <a:ext uri="{FF2B5EF4-FFF2-40B4-BE49-F238E27FC236}">
                <a16:creationId xmlns:a16="http://schemas.microsoft.com/office/drawing/2014/main" id="{16F735D6-ABAE-45D7-983D-E30B5C265170}"/>
              </a:ext>
            </a:extLst>
          </p:cNvPr>
          <p:cNvSpPr txBox="1"/>
          <p:nvPr/>
        </p:nvSpPr>
        <p:spPr>
          <a:xfrm>
            <a:off x="3728813" y="2935868"/>
            <a:ext cx="23271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④ការវាយបំបែកចោលលើសំភារៈស្បៅលើដំបូល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909">
            <a:extLst>
              <a:ext uri="{FF2B5EF4-FFF2-40B4-BE49-F238E27FC236}">
                <a16:creationId xmlns:a16="http://schemas.microsoft.com/office/drawing/2014/main" id="{BB4D7C88-E275-4151-A4FD-C90B05BAB1A4}"/>
              </a:ext>
            </a:extLst>
          </p:cNvPr>
          <p:cNvSpPr txBox="1"/>
          <p:nvPr/>
        </p:nvSpPr>
        <p:spPr>
          <a:xfrm>
            <a:off x="4763950" y="2933963"/>
            <a:ext cx="371388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⑥ការវាយកម្ទេចចោលនៃរចនាសម្ព័ន្ធខាងលើនិងសម្ភារៈខាងក្រៅ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910">
            <a:extLst>
              <a:ext uri="{FF2B5EF4-FFF2-40B4-BE49-F238E27FC236}">
                <a16:creationId xmlns:a16="http://schemas.microsoft.com/office/drawing/2014/main" id="{3FA9796F-E7D7-46E4-B7DF-9C81CDAA0A1F}"/>
              </a:ext>
            </a:extLst>
          </p:cNvPr>
          <p:cNvSpPr txBox="1"/>
          <p:nvPr/>
        </p:nvSpPr>
        <p:spPr>
          <a:xfrm>
            <a:off x="5368289" y="2945393"/>
            <a:ext cx="219964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ការដកយកប្រដាប់ប្រដារបណ្តោះអាសន្នចេញ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911">
            <a:extLst>
              <a:ext uri="{FF2B5EF4-FFF2-40B4-BE49-F238E27FC236}">
                <a16:creationId xmlns:a16="http://schemas.microsoft.com/office/drawing/2014/main" id="{4E1AC8FA-ECC1-4F03-9A3B-A04D2CF04176}"/>
              </a:ext>
            </a:extLst>
          </p:cNvPr>
          <p:cNvSpPr txBox="1"/>
          <p:nvPr/>
        </p:nvSpPr>
        <p:spPr>
          <a:xfrm>
            <a:off x="5839435" y="2935233"/>
            <a:ext cx="23271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⑦ការវាយកម្ទេចចោលគ្រឹះជាដើម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912">
            <a:extLst>
              <a:ext uri="{FF2B5EF4-FFF2-40B4-BE49-F238E27FC236}">
                <a16:creationId xmlns:a16="http://schemas.microsoft.com/office/drawing/2014/main" id="{BA787A06-A154-4BF0-92A6-FB67B0490000}"/>
              </a:ext>
            </a:extLst>
          </p:cNvPr>
          <p:cNvSpPr txBox="1"/>
          <p:nvPr/>
        </p:nvSpPr>
        <p:spPr>
          <a:xfrm>
            <a:off x="6923976" y="2932693"/>
            <a:ext cx="455842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(ការឈូសឆាយពង្រាបដ / ការសំអាត)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ការងារបន្ទាប់ពីចញ្ចប់ការងារវាយកម្ទេចចោល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913">
            <a:extLst>
              <a:ext uri="{FF2B5EF4-FFF2-40B4-BE49-F238E27FC236}">
                <a16:creationId xmlns:a16="http://schemas.microsoft.com/office/drawing/2014/main" id="{62C349E1-3BD5-43AC-90ED-08663CE9B498}"/>
              </a:ext>
            </a:extLst>
          </p:cNvPr>
          <p:cNvSpPr txBox="1"/>
          <p:nvPr/>
        </p:nvSpPr>
        <p:spPr>
          <a:xfrm>
            <a:off x="7495221" y="2926343"/>
            <a:ext cx="23271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ការត្រួតពិនិត្យបញ្ចប់ការងារវាយកម្ទេចចោល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914">
            <a:extLst>
              <a:ext uri="{FF2B5EF4-FFF2-40B4-BE49-F238E27FC236}">
                <a16:creationId xmlns:a16="http://schemas.microsoft.com/office/drawing/2014/main" id="{2B47844B-C237-4DF1-845C-FC3EA2F16876}"/>
              </a:ext>
            </a:extLst>
          </p:cNvPr>
          <p:cNvSpPr txBox="1"/>
          <p:nvPr/>
        </p:nvSpPr>
        <p:spPr>
          <a:xfrm>
            <a:off x="7994650" y="2941583"/>
            <a:ext cx="371388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ការគ្រប់គ្រងបន្ទាប់ពីបញ្ចប់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ការងារវាយកម្ទេចចោល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915">
            <a:extLst>
              <a:ext uri="{FF2B5EF4-FFF2-40B4-BE49-F238E27FC236}">
                <a16:creationId xmlns:a16="http://schemas.microsoft.com/office/drawing/2014/main" id="{52423686-639D-4903-A5C4-D428094E4E9C}"/>
              </a:ext>
            </a:extLst>
          </p:cNvPr>
          <p:cNvSpPr txBox="1"/>
          <p:nvPr/>
        </p:nvSpPr>
        <p:spPr>
          <a:xfrm>
            <a:off x="3736655" y="4540120"/>
            <a:ext cx="1074431" cy="230949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ការបែងចែកនៅការដ្ឋាន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916">
            <a:extLst>
              <a:ext uri="{FF2B5EF4-FFF2-40B4-BE49-F238E27FC236}">
                <a16:creationId xmlns:a16="http://schemas.microsoft.com/office/drawing/2014/main" id="{338031FD-8E7A-4D95-9B98-69E0F1DAB629}"/>
              </a:ext>
            </a:extLst>
          </p:cNvPr>
          <p:cNvSpPr txBox="1"/>
          <p:nvPr/>
        </p:nvSpPr>
        <p:spPr>
          <a:xfrm>
            <a:off x="4933214" y="4530881"/>
            <a:ext cx="1027294" cy="24942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ការបញ្ចេញដោយបែងចែក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917">
            <a:extLst>
              <a:ext uri="{FF2B5EF4-FFF2-40B4-BE49-F238E27FC236}">
                <a16:creationId xmlns:a16="http://schemas.microsoft.com/office/drawing/2014/main" id="{1CB8E5D3-EEAD-4FDF-9337-ACB0D5991573}"/>
              </a:ext>
            </a:extLst>
          </p:cNvPr>
          <p:cNvSpPr txBox="1"/>
          <p:nvPr/>
        </p:nvSpPr>
        <p:spPr>
          <a:xfrm>
            <a:off x="1025688" y="4422716"/>
            <a:ext cx="661485" cy="285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ការបញ្ជាក់ពីការបញ្ចេញវត្ថុដែលនៅសេសសល់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918">
            <a:extLst>
              <a:ext uri="{FF2B5EF4-FFF2-40B4-BE49-F238E27FC236}">
                <a16:creationId xmlns:a16="http://schemas.microsoft.com/office/drawing/2014/main" id="{D21E1B27-4442-4897-9C76-B1EF9486329E}"/>
              </a:ext>
            </a:extLst>
          </p:cNvPr>
          <p:cNvSpPr txBox="1"/>
          <p:nvPr/>
        </p:nvSpPr>
        <p:spPr>
          <a:xfrm>
            <a:off x="2781704" y="4975971"/>
            <a:ext cx="661485" cy="1516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ការងារដោយដៃ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919">
            <a:extLst>
              <a:ext uri="{FF2B5EF4-FFF2-40B4-BE49-F238E27FC236}">
                <a16:creationId xmlns:a16="http://schemas.microsoft.com/office/drawing/2014/main" id="{56DD1A55-471D-420E-BB29-736F19A2064E}"/>
              </a:ext>
            </a:extLst>
          </p:cNvPr>
          <p:cNvSpPr txBox="1"/>
          <p:nvPr/>
        </p:nvSpPr>
        <p:spPr>
          <a:xfrm>
            <a:off x="5034011" y="4997800"/>
            <a:ext cx="643155" cy="108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700"/>
              </a:lnSpc>
            </a:pPr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ការងារមេកានិច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10">
            <a:extLst>
              <a:ext uri="{FF2B5EF4-FFF2-40B4-BE49-F238E27FC236}">
                <a16:creationId xmlns:a16="http://schemas.microsoft.com/office/drawing/2014/main" id="{336EB909-653E-42F4-83D8-85D1F97FA7D4}"/>
              </a:ext>
            </a:extLst>
          </p:cNvPr>
          <p:cNvSpPr txBox="1"/>
          <p:nvPr/>
        </p:nvSpPr>
        <p:spPr>
          <a:xfrm>
            <a:off x="6341939" y="2938408"/>
            <a:ext cx="333930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ដឹកគ្រឿងចក្រធុនធ្ងន់ចេញ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492">
            <a:extLst>
              <a:ext uri="{FF2B5EF4-FFF2-40B4-BE49-F238E27FC236}">
                <a16:creationId xmlns:a16="http://schemas.microsoft.com/office/drawing/2014/main" id="{EFD0265F-016A-4893-A9DE-297B68273FBD}"/>
              </a:ext>
            </a:extLst>
          </p:cNvPr>
          <p:cNvSpPr txBox="1"/>
          <p:nvPr/>
        </p:nvSpPr>
        <p:spPr>
          <a:xfrm>
            <a:off x="4216954" y="2930788"/>
            <a:ext cx="31480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⑤ការដឹកចូលនិងការតំឡើងគ្រឿងម៉ាស៊ីនធុនធ្ងន់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663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km" sz="3200"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ជំពូកទី9 ច្បាប់និងបទប្បញ្ញត្តិពាក់ព័ន្ធ</a:t>
            </a:r>
            <a:endParaRPr kumimoji="1" lang="ja-JP" altLang="en-US" sz="3200" dirty="0"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620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ប្រព័ន្ធច្បាប់សម្រាប់សុវត្ថិភាពនិងសុខភាពកម្មករ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701" y="6456842"/>
            <a:ext cx="37764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អត្ថបទជំនួយ ទំព័រទី107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15208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នច្បាប់មួយចំនួនទាក់ទងនឹងសុវត្ថិភាពនិងសុខភាពអ្នកធ្វើការរួមទាំងច្បាប់សុវត្ថិភាពឧស្សាហកម្មនិងសុខភាព។ ជាពិសេស ច្បាប់សុវត្ថិភាពឧស្សាហកម្មនិងសុខភាពបានចែងអំពប្រការនានាដែលត្រូវធ្វើដើម្បីធានាសុវត្ថិភាពនិងសុខភាពរបស់់កម្មកររនិងលើកកម្ពស់ការបង្កើតបរិយាកាសការងារប្រកបដោយផាសុកភាព។ ប្រការជាក់លាក់ដែលទាក់ទងនឹងការអនុវត្តច្បាប់ត្រូវបានចង្អុលបង្ហាញនៅក្នុងបទបញ្ញត្តិរដ្ឋាភិបាលនិងក្រសួងនិងការជូនដំណឹង។</a:t>
            </a:r>
          </a:p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ការជាក់លាក់ដែលទាក់ទងនឹងការអនុវត្តច្បាប់ត្រូវបានចង្អុលបង្ហាញនៅក្នុងបទបញ្ញត្តិរដ្ឋាភិបាលនិងក្រសួងនិងការជូនដំណឹង។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82" y="2499806"/>
            <a:ext cx="6081009" cy="3531097"/>
          </a:xfrm>
          <a:prstGeom prst="rect">
            <a:avLst/>
          </a:prstGeom>
        </p:spPr>
      </p:pic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628650" y="5816638"/>
            <a:ext cx="8022560" cy="565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រូបភាព 9-1 ប្រព័ន្ធច្បាប់ទាក់ទងនឹងជំនាញបើកបរគ្រឿងម៉ាស៊ីនសំណង់ប្រភេទយានយន្ត (សម្រាប់ការវាយកម្ទេចចោល)</a:t>
            </a:r>
          </a:p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(សេចក្តីយោង) សៀវភៅណែនាំវាយតម្លៃហានិភ័យរបស់ក្រសួងសុខាភិបាលការងារនិងសុខុមាលភាពសម្រាប់ឧស្សាហកម្មថែទាំអគារ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29256E-27FB-4795-903A-8AB6C550A4DA}"/>
              </a:ext>
            </a:extLst>
          </p:cNvPr>
          <p:cNvSpPr txBox="1"/>
          <p:nvPr/>
        </p:nvSpPr>
        <p:spPr>
          <a:xfrm>
            <a:off x="2647950" y="3009900"/>
            <a:ext cx="59055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ច្បាប់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C6F64D-74E6-4385-BF03-6E5F6FC48FF1}"/>
              </a:ext>
            </a:extLst>
          </p:cNvPr>
          <p:cNvSpPr txBox="1"/>
          <p:nvPr/>
        </p:nvSpPr>
        <p:spPr>
          <a:xfrm>
            <a:off x="2155825" y="3442613"/>
            <a:ext cx="164988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បទបញ្ញត្តិរដ្ឋាភិបាល</a:t>
            </a:r>
            <a:endParaRPr lang="ja-JP" altLang="ja-JP" sz="14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E63CF-91B9-46B7-ADAD-5606609B81F6}"/>
              </a:ext>
            </a:extLst>
          </p:cNvPr>
          <p:cNvSpPr txBox="1"/>
          <p:nvPr/>
        </p:nvSpPr>
        <p:spPr>
          <a:xfrm>
            <a:off x="2352674" y="3830636"/>
            <a:ext cx="126490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បទបញ្ញត្តិក្រសួង</a:t>
            </a:r>
            <a:endParaRPr lang="ja-JP" altLang="ja-JP" sz="14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DA7A106-FD0E-4A35-B217-0C37F2A3988F}"/>
              </a:ext>
            </a:extLst>
          </p:cNvPr>
          <p:cNvSpPr txBox="1"/>
          <p:nvPr/>
        </p:nvSpPr>
        <p:spPr>
          <a:xfrm>
            <a:off x="2352674" y="4845607"/>
            <a:ext cx="1189159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ការជូនដំណឹង  ការជូនដំណឹងជាសាធារណៈ</a:t>
            </a:r>
            <a:endParaRPr lang="ja-JP" altLang="ja-JP" sz="14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271">
            <a:extLst>
              <a:ext uri="{FF2B5EF4-FFF2-40B4-BE49-F238E27FC236}">
                <a16:creationId xmlns:a16="http://schemas.microsoft.com/office/drawing/2014/main" id="{734DF537-A9CA-435D-B444-D3CA75F0411E}"/>
              </a:ext>
            </a:extLst>
          </p:cNvPr>
          <p:cNvSpPr txBox="1"/>
          <p:nvPr/>
        </p:nvSpPr>
        <p:spPr>
          <a:xfrm>
            <a:off x="3805709" y="2746413"/>
            <a:ext cx="4119091" cy="422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ច្បាប់សុវត្ថិភាពឧស្សាហកម្មនិងសុខភាព (ច្បាប់សុវត្ថិភាពនិងសុខភាព)</a:t>
            </a:r>
            <a:endParaRPr lang="ja-JP" sz="105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7BCDD5D1-43FC-460F-87F5-99550E438F94}"/>
              </a:ext>
            </a:extLst>
          </p:cNvPr>
          <p:cNvSpPr txBox="1"/>
          <p:nvPr/>
        </p:nvSpPr>
        <p:spPr>
          <a:xfrm>
            <a:off x="4168294" y="3216948"/>
            <a:ext cx="4560665" cy="413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បទប្បញ្ញត្តិអនុវត្តច្បាប់សុវត្ថិភាពឧស្សាហកម្មនិងសុខភាព (បទបញ្ញត្តិសុវត្ថិភាពនិងសុខភាព)</a:t>
            </a:r>
            <a:endParaRPr lang="ja-JP" sz="1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1">
            <a:extLst>
              <a:ext uri="{FF2B5EF4-FFF2-40B4-BE49-F238E27FC236}">
                <a16:creationId xmlns:a16="http://schemas.microsoft.com/office/drawing/2014/main" id="{A88C3729-B2F4-4C0C-BD40-D6E9F87302C8}"/>
              </a:ext>
            </a:extLst>
          </p:cNvPr>
          <p:cNvSpPr txBox="1"/>
          <p:nvPr/>
        </p:nvSpPr>
        <p:spPr>
          <a:xfrm>
            <a:off x="4485996" y="3681806"/>
            <a:ext cx="4560665" cy="4070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បទប្បញ្ញត្តិអនុវត្តច្បាប់សុវត្ថិភាពឧស្សាហកម្មនិងសុខភាព (បទបញ្ញត្តិសុវត្ថិភាពនិងសុខភាព)</a:t>
            </a:r>
            <a:endParaRPr lang="ja-JP" sz="1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1">
            <a:extLst>
              <a:ext uri="{FF2B5EF4-FFF2-40B4-BE49-F238E27FC236}">
                <a16:creationId xmlns:a16="http://schemas.microsoft.com/office/drawing/2014/main" id="{A69EAF84-9A4C-4771-A86D-8F14D512DD8A}"/>
              </a:ext>
            </a:extLst>
          </p:cNvPr>
          <p:cNvSpPr txBox="1"/>
          <p:nvPr/>
        </p:nvSpPr>
        <p:spPr>
          <a:xfrm>
            <a:off x="4888385" y="4151706"/>
            <a:ext cx="3131665" cy="41592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dirty="0">
                <a:solidFill>
                  <a:srgbClr val="FFFFFF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ស្តង់ដាររចនាសម្ព័នគ្រឿងម៉ាស៊ីនសំណង់ប្រភេទយានយន្ត</a:t>
            </a:r>
            <a:endParaRPr lang="ja-JP" sz="12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1">
            <a:extLst>
              <a:ext uri="{FF2B5EF4-FFF2-40B4-BE49-F238E27FC236}">
                <a16:creationId xmlns:a16="http://schemas.microsoft.com/office/drawing/2014/main" id="{D4CCF3C6-272E-41D3-949C-536D480B1019}"/>
              </a:ext>
            </a:extLst>
          </p:cNvPr>
          <p:cNvSpPr txBox="1"/>
          <p:nvPr/>
        </p:nvSpPr>
        <p:spPr>
          <a:xfrm>
            <a:off x="4888385" y="4783555"/>
            <a:ext cx="3967538" cy="40703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dirty="0">
                <a:solidFill>
                  <a:srgbClr val="FFFFFF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ច្បាប់បណ្តុះបណ្តាលជំនាញបើកបរគ្រឿងម៉ាស៊ីនសំណង់ប្រភេទយានយន្ត(សម្រាប់ការឈូសឆាយពង្រាបដី ការដឹកជញ្ជូន ការផ្ទុកនិងសម្រាប់ជីក)</a:t>
            </a:r>
            <a:endParaRPr lang="ja-JP" sz="12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1">
            <a:extLst>
              <a:ext uri="{FF2B5EF4-FFF2-40B4-BE49-F238E27FC236}">
                <a16:creationId xmlns:a16="http://schemas.microsoft.com/office/drawing/2014/main" id="{0B1B5C62-3BB8-4C20-836B-F3BFD7B7A130}"/>
              </a:ext>
            </a:extLst>
          </p:cNvPr>
          <p:cNvSpPr txBox="1"/>
          <p:nvPr/>
        </p:nvSpPr>
        <p:spPr>
          <a:xfrm>
            <a:off x="4888384" y="5379758"/>
            <a:ext cx="2712565" cy="43688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dirty="0">
                <a:solidFill>
                  <a:srgbClr val="FFFFFF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បទបញ្ជាអប់រំពិសេសស្តីពីសុវត្ថិភាពនិងសុខភាព</a:t>
            </a:r>
            <a:endParaRPr lang="ja-JP" sz="12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89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ច្បាប់សុវត្ថិភាពឧស្សាហកម្មនិងសុខភាព (ដកស្រង់) (1)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ទំព័រទី149 អត្ថបទជំនួយ ទំព័រទី108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2400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ជំពូកទី1 បទប្បញ្ញត្តិទូទៅ </a:t>
            </a: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មាត្រា3 «កាតព្វកិច្ចរបស់អាជីវករជាដើម»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មិនត្រឹមតែត្រូវអនុវត្តតាមបទដ្ឋានអប្បបរមាសម្រាប់ការបង្ការគ្រោះថ្នាក់ការងារដែលមានចែងក្នុងច្បាប់នេះប៉ុណ្ណោះទេ ប៉ុន្តែត្រូវធានាសុវត្ថិភាពនិងសុខភាពរបស់កម្មករនៅកន្លែងធ្វើការផងដែរដោយដឹងពីបរិយាកាសការងារប្រកបដោយផាសុកភាពនិងកែលំអលក្ខខណ្ឌការងារដែលត្រូវតែមាន។ លើសពីនេះ ប្រតិបត្តិករអាជីវកម្មត្រូវសហការជាមួយវិធានការជាតិដើម្បីការពារគ្រោះថ្នាក់ការងារ។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បុគ្គលដែលរចនាផលិតឬនាំចូលគ្រឿងម៉ាស៊ីន គ្រឿងបរិក្ខារឬគ្រឿងបរិក្ខារផ្សេងៗ បុគ្គលដែលផលិតឬនាំចូលវត្ថុធាតុដើមឬបុគ្គលដែលសាងសង់ឬរចនាអគារ រចនាប្លង់ ផលិតឬនាំចូលវត្ថុទាំងនេះឬក្នុងពេលសាងសង់ ត្រូវខិតខំប្រឹងប្រែងដើម្បីចូលរួមចំណែកបង្ការគ្រោះថ្នាក់ការងារដែលបណ្តាលមកពីការប្រើប្រាស់របស់របរទាំងនេះ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អ្នកដែលរកស៊ីធ្វើការឱ្យអ្នកដទៃដូចជាអ្នកម៉ៅការសាងសង់សម្រាប់ការងារសំណង់ត្រូវតែយកចិត្តទុកដាក់កុំដាក់លក្ខខណ្ឌដែលអាចប៉ះពាល់ដល់ការប្រតិបត្តិការងារប្រកបដោយអនាម័យនិងសុវត្ថិភាពដូចជាវិធីសាស្ត្រសាងសង់និងរយៈពេលសាងសង់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មាត្រា4 កម្មករត្រូវគោរពតាមប្រការដែលចាំបាច់ដើម្បីការពារគ្រោះថ្នាក់ការងារនិងព្យាយាមសហការជាមួយវិធានការបង្ការគ្រោះថ្នាក់ការងារដែលអនុវត្តដោយប្រតិបត្តិករអាជីវកម្មនិងភាគីពាក់ព័ន្ធដទៃទៀត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មាត្រា4 កម្មករត្រូវគោរពតាមប្រការដែលចាំបាច់ដើម្បីការពារគ្រោះថ្នាក់ការងារនិងព្យាយាមសហការជាមួយវិធានការបង្ការគ្រោះថ្នាក់ការងារដែលអនុវត្តដោយប្រតិបត្តិករអាជីវកម្មនិងភាគីពាក់ព័ន្ធដទៃទៀត។</a:t>
            </a:r>
          </a:p>
        </p:txBody>
      </p:sp>
    </p:spTree>
    <p:extLst>
      <p:ext uri="{BB962C8B-B14F-4D97-AF65-F5344CB8AC3E}">
        <p14:creationId xmlns:p14="http://schemas.microsoft.com/office/powerpoint/2010/main" val="2288914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ច្បាប់សុវត្ថិភាពឧស្សាហកម្មនិងសុខភាព (ដកស្រង់) (2)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ទំព័រទី154 អត្ថបទជំនួយ ទំព័រទី108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9755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ជំពូកទី5 បទបញ្ជាស្តីពីគ្រឿងម៉ាស៊ីនជាដើមនិងសារធាតុគ្រោះថ្នាក់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មាត្រា45 «ការត្រួតពិនិត្យដោយស្វយ័តជាប្រចាំ»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ត្រូវធើ្វការត្រួតពិនិត្យដោយស្វយ័តជាប្រចាំ្ចអំពីឡចំហាយនិងគ្រឿងម៉ាស៊ីនផ្សេងៗទៀតដែលត្រូវបានកំណត់ក្នុងបទប្បញ្ញត្តិនៃក្រសួងសុខាភិបាលការងារនិងសុខុមាលភាពតាមការកំណត់ដោយបទបញ្ញត្តិរដ្ឋាភិបាលហើយកត់ត្រាលទ្ធផលនោះ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នៅពេលអាជីវករត្រួតពិនិត្យដោយស្វយ័តជាប្រចាំដែលបានបញ្ជាក់ដោយបទបញ្ញត្តិរបស់ក្រសួងសុខាភិបាលការងារនិងសុខុមាលភាព (តទៅនេះ ហៅថា« ការត្រួតពិនិត្យដោយស្វយ័តជាប្រចាំពិសេស») ក្នុងចំណោមការត្រួតពិនិត្យដោយស្វយ័តក្រោមបទប្បញ្ញត្តិនៃប្រការដូចគ្នាដែលបានកំណតតាមបទបញ្ញត្តិរដ្ឋាភិបាលក្នុងប្រការម៉ាស៊ីនជាដើមដូចមុន  អ្នកធ្វើការដែលប្រើប្រាស់នោះមានលក្ខណៈសម្បត្តិដែលបានបញ្ជាក់ដោយបទបញ្ញត្តិរបស់ក្រសួងសុខាភិបាលការងារនិងសុខុមាលភាពឬអ្នកដែលបានទទួលការចុះឈ្មោះដែលមានចែងក្នុងមាត្រា 54-3វគ្គ1ក្នុងការត្រួតពិនិត្យដោយស្វយ័តជាប្រចាំជាក់លាក់នៃគ្រឿងម៉ាស៊ីនជាដើម តាមការស្នើសុំរបស់អ្នកដទៃ (តទៅនេះហៅថា“ អាជីវករត្រួតពិនិត្យ”) ត្រូវតែអនុវត្ត។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រដ្ឋមន្ត្រីក្រសួងសុខាភិបាលការងារនិងសុខុមាលភាពនោះត្រូវផ្សព្វផ្សាយគោលការណ៍ត្រួតពិនិត្យដោយស្វយ័តដែលចាំបាច់សម្រាប់ការអនុវត្តឱ្យបានត្រឹមត្រូវនិងមានប្រសិទ្ធភាពនៃការត្រួតពិនិត្យដោយស្វយ័តស្របតាមបទប្បញ្ញត្តិនៃខណ្ឌទី1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4 អក្សរកាត់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580" y="4231559"/>
            <a:ext cx="5111074" cy="2225283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50" y="394896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តារាង 5-1 ច្បាប់និងបទប្បញ្ញត្តិពាក់ព័ន្ធ</a:t>
            </a: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9" name="テキスト ボックス 1196">
            <a:extLst>
              <a:ext uri="{FF2B5EF4-FFF2-40B4-BE49-F238E27FC236}">
                <a16:creationId xmlns:a16="http://schemas.microsoft.com/office/drawing/2014/main" id="{971BE03C-CEAB-4CF2-A2D6-6951B3EDD279}"/>
              </a:ext>
            </a:extLst>
          </p:cNvPr>
          <p:cNvSpPr txBox="1"/>
          <p:nvPr/>
        </p:nvSpPr>
        <p:spPr>
          <a:xfrm>
            <a:off x="2250472" y="4253389"/>
            <a:ext cx="894982" cy="1959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ចំណាត់ថ្នាក់ការត្រួតពិនិត្យ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197">
            <a:extLst>
              <a:ext uri="{FF2B5EF4-FFF2-40B4-BE49-F238E27FC236}">
                <a16:creationId xmlns:a16="http://schemas.microsoft.com/office/drawing/2014/main" id="{A4772324-B7AF-4D93-AF79-33D36A52653D}"/>
              </a:ext>
            </a:extLst>
          </p:cNvPr>
          <p:cNvSpPr txBox="1"/>
          <p:nvPr/>
        </p:nvSpPr>
        <p:spPr>
          <a:xfrm>
            <a:off x="3420715" y="4279673"/>
            <a:ext cx="800100" cy="1611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មាត្រា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198">
            <a:extLst>
              <a:ext uri="{FF2B5EF4-FFF2-40B4-BE49-F238E27FC236}">
                <a16:creationId xmlns:a16="http://schemas.microsoft.com/office/drawing/2014/main" id="{3A139E2B-46C7-4700-AFDB-2819A2B862A2}"/>
              </a:ext>
            </a:extLst>
          </p:cNvPr>
          <p:cNvSpPr txBox="1"/>
          <p:nvPr/>
        </p:nvSpPr>
        <p:spPr>
          <a:xfrm>
            <a:off x="4687664" y="4293820"/>
            <a:ext cx="1135286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បុគ្គលអនុវត្ត  គុណវុឌ្ឍិ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99">
            <a:extLst>
              <a:ext uri="{FF2B5EF4-FFF2-40B4-BE49-F238E27FC236}">
                <a16:creationId xmlns:a16="http://schemas.microsoft.com/office/drawing/2014/main" id="{6E74C466-02DD-41BD-A7AA-79C2ABB76EFE}"/>
              </a:ext>
            </a:extLst>
          </p:cNvPr>
          <p:cNvSpPr txBox="1"/>
          <p:nvPr/>
        </p:nvSpPr>
        <p:spPr>
          <a:xfrm>
            <a:off x="6065852" y="4244880"/>
            <a:ext cx="1185705" cy="1959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រយៈពេលរក្សារទុកតារាងត្រួតពិនិត្យជាដើម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200">
            <a:extLst>
              <a:ext uri="{FF2B5EF4-FFF2-40B4-BE49-F238E27FC236}">
                <a16:creationId xmlns:a16="http://schemas.microsoft.com/office/drawing/2014/main" id="{130D16C5-E0A2-4CD6-A290-C6B63235F997}"/>
              </a:ext>
            </a:extLst>
          </p:cNvPr>
          <p:cNvSpPr txBox="1"/>
          <p:nvPr/>
        </p:nvSpPr>
        <p:spPr>
          <a:xfrm>
            <a:off x="2250472" y="4521985"/>
            <a:ext cx="955285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ការត្រួតពិនិត្យមុនពេលចាប់ផ្តើមការងារ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201">
            <a:extLst>
              <a:ext uri="{FF2B5EF4-FFF2-40B4-BE49-F238E27FC236}">
                <a16:creationId xmlns:a16="http://schemas.microsoft.com/office/drawing/2014/main" id="{DF8DBA85-C417-4BD3-8BA5-0D17A0760982}"/>
              </a:ext>
            </a:extLst>
          </p:cNvPr>
          <p:cNvSpPr txBox="1"/>
          <p:nvPr/>
        </p:nvSpPr>
        <p:spPr>
          <a:xfrm>
            <a:off x="2266990" y="4970598"/>
            <a:ext cx="922688" cy="548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ការត្រួតពិនិត្យដោយស្វយ័តជាប្រចាំ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(មួយខែម្ដង)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202">
            <a:extLst>
              <a:ext uri="{FF2B5EF4-FFF2-40B4-BE49-F238E27FC236}">
                <a16:creationId xmlns:a16="http://schemas.microsoft.com/office/drawing/2014/main" id="{AE2BAB90-1874-40BD-B112-399567A1A466}"/>
              </a:ext>
            </a:extLst>
          </p:cNvPr>
          <p:cNvSpPr txBox="1"/>
          <p:nvPr/>
        </p:nvSpPr>
        <p:spPr>
          <a:xfrm>
            <a:off x="2267415" y="5680225"/>
            <a:ext cx="904531" cy="6138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ការត្រួតពិនិត្យពិសេសដោយខ្លួនឯង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(1​ឆ្នាំ​ម្ដង)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203">
            <a:extLst>
              <a:ext uri="{FF2B5EF4-FFF2-40B4-BE49-F238E27FC236}">
                <a16:creationId xmlns:a16="http://schemas.microsoft.com/office/drawing/2014/main" id="{21B294AE-4D77-481D-92A8-C5288A4FE7FE}"/>
              </a:ext>
            </a:extLst>
          </p:cNvPr>
          <p:cNvSpPr txBox="1"/>
          <p:nvPr/>
        </p:nvSpPr>
        <p:spPr>
          <a:xfrm>
            <a:off x="3257426" y="4516177"/>
            <a:ext cx="1064002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បទប្បញ្ញត្តិសុវត្ថិភាពនិងសុខភាពឧស្សាហកម្មមាត្រា170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មាត្រា</a:t>
            </a:r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171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204">
            <a:extLst>
              <a:ext uri="{FF2B5EF4-FFF2-40B4-BE49-F238E27FC236}">
                <a16:creationId xmlns:a16="http://schemas.microsoft.com/office/drawing/2014/main" id="{0CB6B096-1206-48FE-BD4D-39ED46D50DE9}"/>
              </a:ext>
            </a:extLst>
          </p:cNvPr>
          <p:cNvSpPr txBox="1"/>
          <p:nvPr/>
        </p:nvSpPr>
        <p:spPr>
          <a:xfrm>
            <a:off x="3256284" y="4987911"/>
            <a:ext cx="1064002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បទប្បញ្ញត្តិសុវត្ថិភាពនិងសុខភាពឧស្សាហកម្មមាត្រា168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មាត្រា</a:t>
            </a:r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169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មាត្រា</a:t>
            </a:r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171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205">
            <a:extLst>
              <a:ext uri="{FF2B5EF4-FFF2-40B4-BE49-F238E27FC236}">
                <a16:creationId xmlns:a16="http://schemas.microsoft.com/office/drawing/2014/main" id="{4C5AD9B9-9BC7-44AD-BEBE-7D3E36F6BA8E}"/>
              </a:ext>
            </a:extLst>
          </p:cNvPr>
          <p:cNvSpPr txBox="1"/>
          <p:nvPr/>
        </p:nvSpPr>
        <p:spPr>
          <a:xfrm>
            <a:off x="3257427" y="5656549"/>
            <a:ext cx="1062859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      បទប្បញ្ញត្តិសុវត្ថិភាពនិងសុខភាពឧស្សាហកម្មមាត្រា167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    　          </a:t>
            </a: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មាត្រា</a:t>
            </a:r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169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                </a:t>
            </a: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មាត្រា</a:t>
            </a:r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169-2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                </a:t>
            </a: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មាត្រា</a:t>
            </a:r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171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206">
            <a:extLst>
              <a:ext uri="{FF2B5EF4-FFF2-40B4-BE49-F238E27FC236}">
                <a16:creationId xmlns:a16="http://schemas.microsoft.com/office/drawing/2014/main" id="{7FB9DE4F-5DDA-440B-9B44-1DE06B5E76BC}"/>
              </a:ext>
            </a:extLst>
          </p:cNvPr>
          <p:cNvSpPr txBox="1"/>
          <p:nvPr/>
        </p:nvSpPr>
        <p:spPr>
          <a:xfrm>
            <a:off x="4505929" y="4542045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អ្នកបើកបរ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207">
            <a:extLst>
              <a:ext uri="{FF2B5EF4-FFF2-40B4-BE49-F238E27FC236}">
                <a16:creationId xmlns:a16="http://schemas.microsoft.com/office/drawing/2014/main" id="{986D8E20-0D3B-49BE-BDD1-91C31AF0ED79}"/>
              </a:ext>
            </a:extLst>
          </p:cNvPr>
          <p:cNvSpPr txBox="1"/>
          <p:nvPr/>
        </p:nvSpPr>
        <p:spPr>
          <a:xfrm>
            <a:off x="4516234" y="4991337"/>
            <a:ext cx="1389633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បុគ្គលដែលតែងតាំងដោយប្រតិបត្តិករអាជីវកម្ម (អ្នកគ្រប់គ្រងសុវត្ថិភាព)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208">
            <a:extLst>
              <a:ext uri="{FF2B5EF4-FFF2-40B4-BE49-F238E27FC236}">
                <a16:creationId xmlns:a16="http://schemas.microsoft.com/office/drawing/2014/main" id="{2534507D-7B14-4F2D-8B22-C39E2950E81A}"/>
              </a:ext>
            </a:extLst>
          </p:cNvPr>
          <p:cNvSpPr txBox="1"/>
          <p:nvPr/>
        </p:nvSpPr>
        <p:spPr>
          <a:xfrm>
            <a:off x="4516235" y="5634881"/>
            <a:ext cx="1389633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អ្នកត្រួតពិនិត្យនៅក្នុងអាជីវកម្ម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អ្នកត្រួតពិនិត្យដែលជាសហគ្រិនត្រួតពិនិត្យ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209">
            <a:extLst>
              <a:ext uri="{FF2B5EF4-FFF2-40B4-BE49-F238E27FC236}">
                <a16:creationId xmlns:a16="http://schemas.microsoft.com/office/drawing/2014/main" id="{B7B456A2-51B0-460B-B253-9AEBD316F3FB}"/>
              </a:ext>
            </a:extLst>
          </p:cNvPr>
          <p:cNvSpPr txBox="1"/>
          <p:nvPr/>
        </p:nvSpPr>
        <p:spPr>
          <a:xfrm>
            <a:off x="5992937" y="4536955"/>
            <a:ext cx="1265114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sz="900" dirty="0" err="1">
                <a:latin typeface="Khmer UI" panose="020B0502040204020203" pitchFamily="34" charset="0"/>
                <a:cs typeface="Khmer UI" panose="020B0502040204020203" pitchFamily="34" charset="0"/>
              </a:rPr>
              <a:t>តារាងត្រួតពិនិត្យនៅពេលម៉ាស៊ីនកំពុងដំណើរការ</a:t>
            </a:r>
            <a:r>
              <a:rPr sz="900" dirty="0">
                <a:latin typeface="Khmer UI" panose="020B0502040204020203" pitchFamily="34" charset="0"/>
                <a:cs typeface="Khmer UI" panose="020B0502040204020203" pitchFamily="34" charset="0"/>
              </a:rPr>
              <a:t> *</a:t>
            </a:r>
            <a:endParaRPr lang="ja-JP" sz="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210">
            <a:extLst>
              <a:ext uri="{FF2B5EF4-FFF2-40B4-BE49-F238E27FC236}">
                <a16:creationId xmlns:a16="http://schemas.microsoft.com/office/drawing/2014/main" id="{B3A032D0-B568-45AF-A396-3F4D297557C0}"/>
              </a:ext>
            </a:extLst>
          </p:cNvPr>
          <p:cNvSpPr txBox="1"/>
          <p:nvPr/>
        </p:nvSpPr>
        <p:spPr>
          <a:xfrm>
            <a:off x="5972473" y="4991337"/>
            <a:ext cx="122970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តារាងត្រួតពិនិត្យរយៈពេល3ឆ្នាំ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211">
            <a:extLst>
              <a:ext uri="{FF2B5EF4-FFF2-40B4-BE49-F238E27FC236}">
                <a16:creationId xmlns:a16="http://schemas.microsoft.com/office/drawing/2014/main" id="{0A696654-B829-4180-9B42-30E915783A03}"/>
              </a:ext>
            </a:extLst>
          </p:cNvPr>
          <p:cNvSpPr txBox="1"/>
          <p:nvPr/>
        </p:nvSpPr>
        <p:spPr>
          <a:xfrm>
            <a:off x="5972473" y="5646154"/>
            <a:ext cx="1285577" cy="4965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តារាងត្រួតពិនិត្យរយៈពេល3ឆ្នាំ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(ភ្ជាប់សញ្ញាសំគាល់ដែលបានត្រួតពិនិត្យរួចរាល់ហើយ)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324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ច្បាប់សុវត្ថិភាពឧស្សាហកម្មនិងសុខភាព (ដកស្រង់) (3)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ទំព័រទី155 អត្ថបទជំនួយ ទំព័រទី109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6846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3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ជំពូកទី6 វិធានការណ៍សំរាប់ការងាររបស់កម្មករ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3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មាត្រា61 «កម្រិតលក្ខខណ្ឌការងារ»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3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្ដំអំពីអ្វីដែលកំណត់ដោយបទបញ្ញត្តិរដ្ឋាភិបាលដែលជាការងារម៉ាស៊ីនស្ទូចនិងប្រតិបត្តិការផ្សេងទៀតប្រសិនបើមិនមែនជាអ្នកដែលទទួលបានអាជ្ញាប័ណ្ណសម្រាប់ការងារពាក់ព័ន្ធរបស់ប្រធានការិយាល័យការងារខេត្តឬអ្នកដែលបានបញ្ចប់ការបណ្តុះបណ្តាលជំនាញទាក់ទងនឹងការងារពាក់ព័ន្ធដែលធ្វើឡើងដោយអ្នកដែលត្រូវបានចុះបញ្ជីដោយប្រធានការិយាល័យការងារខេត្តនិងអ្នកដែលមានគុណវុឌ្ឍិដែលបានកំណត់ក្នុងងបទបញ្ញត្តិរបស់ក្រសួងសុខាភិបាលការងារនិងសុខុមាលភាព ដែលប្រតិបត្តិករអាជីវកម្មមិនគួរអនុញ្ញាតឱ្យចូលរួមក្នុងការងារដែលពាក់ព័ន្ធ។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3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បុគ្គលក្រៅពីអ្នកដែលអាចធ្វើអាជីវកម្មពាក់ព័ន្ធដោយអនុលោមតាមបទប្បញ្ញត្តិនៃខណ្ឌខាងលើនោះមិនត្រូវធ្វើអាជីវកម្មពាក់ព័ន្ធឡើយ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3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បុគ្គលដែលអាចប្រកបមុខរបរពាក់ព័ន្ធតាមបទប្បញ្ញត្តិនៃខ័ណ្ឌទី1 ត្រូវមានប័ណ្ណបើកបរឬឯកសារផ្សេងទៀតដែលបញ្ជាក់ពីគុណវុឌ្ឍិទាក់ទងនឹងអាជីវកម្មដែលពាក់ព័ន្ធនៅពេលធ្វើអាជីវកម្មពាក់ព័ន្ធ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3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4 អក្សរកាត់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7" y="4063440"/>
            <a:ext cx="4345610" cy="21814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30" y="4063439"/>
            <a:ext cx="4389068" cy="703989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08320" y="372094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គុណវុឌ្ឍិដែលតម្រូវការចាំបាច់សម្រាប់អ្នកបើកបរម៉ាស៊ីន គុណវុឌ្ឍិដែលតម្រូវការចាំបាច់សម្រាប់កម្មករ</a:t>
            </a:r>
          </a:p>
        </p:txBody>
      </p:sp>
      <p:sp>
        <p:nvSpPr>
          <p:cNvPr id="9" name="テキスト ボックス 982">
            <a:extLst>
              <a:ext uri="{FF2B5EF4-FFF2-40B4-BE49-F238E27FC236}">
                <a16:creationId xmlns:a16="http://schemas.microsoft.com/office/drawing/2014/main" id="{BE071E33-8633-4504-BDA3-862A98373550}"/>
              </a:ext>
            </a:extLst>
          </p:cNvPr>
          <p:cNvSpPr txBox="1"/>
          <p:nvPr/>
        </p:nvSpPr>
        <p:spPr>
          <a:xfrm>
            <a:off x="4887455" y="4122876"/>
            <a:ext cx="703720" cy="1272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ឈ្មោះការងារ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83">
            <a:extLst>
              <a:ext uri="{FF2B5EF4-FFF2-40B4-BE49-F238E27FC236}">
                <a16:creationId xmlns:a16="http://schemas.microsoft.com/office/drawing/2014/main" id="{23018A1A-C50B-43AB-9F1E-47AD0BDD89E4}"/>
              </a:ext>
            </a:extLst>
          </p:cNvPr>
          <p:cNvSpPr txBox="1"/>
          <p:nvPr/>
        </p:nvSpPr>
        <p:spPr>
          <a:xfrm>
            <a:off x="6351975" y="4131380"/>
            <a:ext cx="829223" cy="93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មាតិកាការងារ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984">
            <a:extLst>
              <a:ext uri="{FF2B5EF4-FFF2-40B4-BE49-F238E27FC236}">
                <a16:creationId xmlns:a16="http://schemas.microsoft.com/office/drawing/2014/main" id="{CA4EA9A7-6AF6-4B29-966D-B580911F9E80}"/>
              </a:ext>
            </a:extLst>
          </p:cNvPr>
          <p:cNvSpPr txBox="1"/>
          <p:nvPr/>
        </p:nvSpPr>
        <p:spPr>
          <a:xfrm>
            <a:off x="7888311" y="4073867"/>
            <a:ext cx="885825" cy="972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ប្រភេទនៃគុណវុឌ្ឍិ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985">
            <a:extLst>
              <a:ext uri="{FF2B5EF4-FFF2-40B4-BE49-F238E27FC236}">
                <a16:creationId xmlns:a16="http://schemas.microsoft.com/office/drawing/2014/main" id="{21B0632B-AA0D-4CA6-8943-FE5FAAAA9D1D}"/>
              </a:ext>
            </a:extLst>
          </p:cNvPr>
          <p:cNvSpPr txBox="1"/>
          <p:nvPr/>
        </p:nvSpPr>
        <p:spPr>
          <a:xfrm>
            <a:off x="7656032" y="4193913"/>
            <a:ext cx="404521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អាជ្ញាប័ណ្ណ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986">
            <a:extLst>
              <a:ext uri="{FF2B5EF4-FFF2-40B4-BE49-F238E27FC236}">
                <a16:creationId xmlns:a16="http://schemas.microsoft.com/office/drawing/2014/main" id="{E298A89B-F3CC-4ADA-82B1-1D0E726F757F}"/>
              </a:ext>
            </a:extLst>
          </p:cNvPr>
          <p:cNvSpPr txBox="1"/>
          <p:nvPr/>
        </p:nvSpPr>
        <p:spPr>
          <a:xfrm>
            <a:off x="8109903" y="4188948"/>
            <a:ext cx="425484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35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ការបណ្តុះបណ្តាលជំនាញ</a:t>
            </a:r>
            <a:endParaRPr lang="ja-JP" sz="3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987">
            <a:extLst>
              <a:ext uri="{FF2B5EF4-FFF2-40B4-BE49-F238E27FC236}">
                <a16:creationId xmlns:a16="http://schemas.microsoft.com/office/drawing/2014/main" id="{BDB7D1C0-14C8-4567-ACB5-2824EE8323B6}"/>
              </a:ext>
            </a:extLst>
          </p:cNvPr>
          <p:cNvSpPr txBox="1"/>
          <p:nvPr/>
        </p:nvSpPr>
        <p:spPr>
          <a:xfrm>
            <a:off x="8599703" y="4195073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ការអប់រំពិសេស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992">
            <a:extLst>
              <a:ext uri="{FF2B5EF4-FFF2-40B4-BE49-F238E27FC236}">
                <a16:creationId xmlns:a16="http://schemas.microsoft.com/office/drawing/2014/main" id="{4F331D54-A99C-4FB7-A37E-04EE896F8E61}"/>
              </a:ext>
            </a:extLst>
          </p:cNvPr>
          <p:cNvSpPr txBox="1"/>
          <p:nvPr/>
        </p:nvSpPr>
        <p:spPr>
          <a:xfrm>
            <a:off x="4660012" y="4359344"/>
            <a:ext cx="1152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ការងារដោយពួរមានទំពក់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993">
            <a:extLst>
              <a:ext uri="{FF2B5EF4-FFF2-40B4-BE49-F238E27FC236}">
                <a16:creationId xmlns:a16="http://schemas.microsoft.com/office/drawing/2014/main" id="{5556CBFE-A828-41F9-A8B9-C9524B1203C8}"/>
              </a:ext>
            </a:extLst>
          </p:cNvPr>
          <p:cNvSpPr txBox="1"/>
          <p:nvPr/>
        </p:nvSpPr>
        <p:spPr>
          <a:xfrm>
            <a:off x="4663862" y="4587263"/>
            <a:ext cx="1152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ការងារចាត់ចែងអាបស្តូស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994">
            <a:extLst>
              <a:ext uri="{FF2B5EF4-FFF2-40B4-BE49-F238E27FC236}">
                <a16:creationId xmlns:a16="http://schemas.microsoft.com/office/drawing/2014/main" id="{982706BB-BECD-4D4D-80EE-377EF85E8C85}"/>
              </a:ext>
            </a:extLst>
          </p:cNvPr>
          <p:cNvSpPr txBox="1"/>
          <p:nvPr/>
        </p:nvSpPr>
        <p:spPr>
          <a:xfrm>
            <a:off x="5867822" y="4360764"/>
            <a:ext cx="111442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បន្ទុកលើក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995">
            <a:extLst>
              <a:ext uri="{FF2B5EF4-FFF2-40B4-BE49-F238E27FC236}">
                <a16:creationId xmlns:a16="http://schemas.microsoft.com/office/drawing/2014/main" id="{8C15E113-FB24-49DE-859F-F38A9F03C18C}"/>
              </a:ext>
            </a:extLst>
          </p:cNvPr>
          <p:cNvSpPr txBox="1"/>
          <p:nvPr/>
        </p:nvSpPr>
        <p:spPr>
          <a:xfrm>
            <a:off x="5871730" y="4592830"/>
            <a:ext cx="17094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ធ្វើការដូចជាការវាយកម្ទេចសំណង់ដែលអាបស្តូសត្រូវបានប្រើ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996">
            <a:extLst>
              <a:ext uri="{FF2B5EF4-FFF2-40B4-BE49-F238E27FC236}">
                <a16:creationId xmlns:a16="http://schemas.microsoft.com/office/drawing/2014/main" id="{106FE862-CE93-4874-8B4C-FF3957163EF1}"/>
              </a:ext>
            </a:extLst>
          </p:cNvPr>
          <p:cNvSpPr txBox="1"/>
          <p:nvPr/>
        </p:nvSpPr>
        <p:spPr>
          <a:xfrm>
            <a:off x="6798469" y="4297577"/>
            <a:ext cx="786303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 តោនឬច្រើនជាងនេះ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997">
            <a:extLst>
              <a:ext uri="{FF2B5EF4-FFF2-40B4-BE49-F238E27FC236}">
                <a16:creationId xmlns:a16="http://schemas.microsoft.com/office/drawing/2014/main" id="{F461DD0B-BB6F-4567-AF33-6F57D534F2C7}"/>
              </a:ext>
            </a:extLst>
          </p:cNvPr>
          <p:cNvSpPr txBox="1"/>
          <p:nvPr/>
        </p:nvSpPr>
        <p:spPr>
          <a:xfrm>
            <a:off x="6961202" y="4416322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 1តោន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015">
            <a:extLst>
              <a:ext uri="{FF2B5EF4-FFF2-40B4-BE49-F238E27FC236}">
                <a16:creationId xmlns:a16="http://schemas.microsoft.com/office/drawing/2014/main" id="{2DB59481-7E95-4AED-B622-479AF0CA1271}"/>
              </a:ext>
            </a:extLst>
          </p:cNvPr>
          <p:cNvSpPr txBox="1"/>
          <p:nvPr/>
        </p:nvSpPr>
        <p:spPr>
          <a:xfrm>
            <a:off x="8342623" y="4538334"/>
            <a:ext cx="561975" cy="95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(ប្រធានការងារ)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9" name="テキスト ボックス 1022">
            <a:extLst>
              <a:ext uri="{FF2B5EF4-FFF2-40B4-BE49-F238E27FC236}">
                <a16:creationId xmlns:a16="http://schemas.microsoft.com/office/drawing/2014/main" id="{23711E56-95BB-48AC-90BA-D7AFCAC1FDE3}"/>
              </a:ext>
            </a:extLst>
          </p:cNvPr>
          <p:cNvSpPr txBox="1"/>
          <p:nvPr/>
        </p:nvSpPr>
        <p:spPr>
          <a:xfrm>
            <a:off x="2021329" y="6078395"/>
            <a:ext cx="421640" cy="127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ទំងន់ផ្ទុកអតិបរមា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988">
            <a:extLst>
              <a:ext uri="{FF2B5EF4-FFF2-40B4-BE49-F238E27FC236}">
                <a16:creationId xmlns:a16="http://schemas.microsoft.com/office/drawing/2014/main" id="{A61527A3-092A-41C0-A6A1-22DB524E5DA9}"/>
              </a:ext>
            </a:extLst>
          </p:cNvPr>
          <p:cNvSpPr txBox="1"/>
          <p:nvPr/>
        </p:nvSpPr>
        <p:spPr>
          <a:xfrm>
            <a:off x="3436798" y="4080897"/>
            <a:ext cx="706066" cy="901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ប្រភេទនៃគុណវុឌ្ឍិ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989">
            <a:extLst>
              <a:ext uri="{FF2B5EF4-FFF2-40B4-BE49-F238E27FC236}">
                <a16:creationId xmlns:a16="http://schemas.microsoft.com/office/drawing/2014/main" id="{D497C505-8ED3-4D3A-B4F1-3B338C73A276}"/>
              </a:ext>
            </a:extLst>
          </p:cNvPr>
          <p:cNvSpPr txBox="1"/>
          <p:nvPr/>
        </p:nvSpPr>
        <p:spPr>
          <a:xfrm>
            <a:off x="3151774" y="4194562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អាជ្ញាប័ណ្ណ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990">
            <a:extLst>
              <a:ext uri="{FF2B5EF4-FFF2-40B4-BE49-F238E27FC236}">
                <a16:creationId xmlns:a16="http://schemas.microsoft.com/office/drawing/2014/main" id="{8EEC3DD0-FB49-43B6-84C2-E97A2C215670}"/>
              </a:ext>
            </a:extLst>
          </p:cNvPr>
          <p:cNvSpPr txBox="1"/>
          <p:nvPr/>
        </p:nvSpPr>
        <p:spPr>
          <a:xfrm>
            <a:off x="3570646" y="4195073"/>
            <a:ext cx="5044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ការបណ្តុះបណ្តាលជំនាញ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991">
            <a:extLst>
              <a:ext uri="{FF2B5EF4-FFF2-40B4-BE49-F238E27FC236}">
                <a16:creationId xmlns:a16="http://schemas.microsoft.com/office/drawing/2014/main" id="{2C5AB280-4C3C-4EE6-BBD2-2E62C7C5FCE7}"/>
              </a:ext>
            </a:extLst>
          </p:cNvPr>
          <p:cNvSpPr txBox="1"/>
          <p:nvPr/>
        </p:nvSpPr>
        <p:spPr>
          <a:xfrm>
            <a:off x="4075067" y="4195073"/>
            <a:ext cx="38057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ការអប់រំពិសេស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998">
            <a:extLst>
              <a:ext uri="{FF2B5EF4-FFF2-40B4-BE49-F238E27FC236}">
                <a16:creationId xmlns:a16="http://schemas.microsoft.com/office/drawing/2014/main" id="{E8BBB7F1-197E-4370-AFEC-E34F9FD0AA54}"/>
              </a:ext>
            </a:extLst>
          </p:cNvPr>
          <p:cNvSpPr txBox="1"/>
          <p:nvPr/>
        </p:nvSpPr>
        <p:spPr>
          <a:xfrm>
            <a:off x="2423745" y="6019568"/>
            <a:ext cx="630901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 តោនឬច្រើនជាងនេះ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999">
            <a:extLst>
              <a:ext uri="{FF2B5EF4-FFF2-40B4-BE49-F238E27FC236}">
                <a16:creationId xmlns:a16="http://schemas.microsoft.com/office/drawing/2014/main" id="{6AD4699B-A22C-41D4-9D1D-286CDD38E074}"/>
              </a:ext>
            </a:extLst>
          </p:cNvPr>
          <p:cNvSpPr txBox="1"/>
          <p:nvPr/>
        </p:nvSpPr>
        <p:spPr>
          <a:xfrm>
            <a:off x="2466754" y="6134427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 1តោន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000">
            <a:extLst>
              <a:ext uri="{FF2B5EF4-FFF2-40B4-BE49-F238E27FC236}">
                <a16:creationId xmlns:a16="http://schemas.microsoft.com/office/drawing/2014/main" id="{1FB25C7F-0C6C-46BC-BAB6-3A0DC02C94CB}"/>
              </a:ext>
            </a:extLst>
          </p:cNvPr>
          <p:cNvSpPr txBox="1"/>
          <p:nvPr/>
        </p:nvSpPr>
        <p:spPr>
          <a:xfrm>
            <a:off x="2411853" y="5790419"/>
            <a:ext cx="654686" cy="910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 តោនឬច្រើនជាងនេះ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001">
            <a:extLst>
              <a:ext uri="{FF2B5EF4-FFF2-40B4-BE49-F238E27FC236}">
                <a16:creationId xmlns:a16="http://schemas.microsoft.com/office/drawing/2014/main" id="{FACE2C27-B8E6-4032-AD52-76B9B1FF12CD}"/>
              </a:ext>
            </a:extLst>
          </p:cNvPr>
          <p:cNvSpPr txBox="1"/>
          <p:nvPr/>
        </p:nvSpPr>
        <p:spPr>
          <a:xfrm>
            <a:off x="2442969" y="5900129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 1តោន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002">
            <a:extLst>
              <a:ext uri="{FF2B5EF4-FFF2-40B4-BE49-F238E27FC236}">
                <a16:creationId xmlns:a16="http://schemas.microsoft.com/office/drawing/2014/main" id="{206F0CF9-D0CB-4F49-B656-6F734DF8D465}"/>
              </a:ext>
            </a:extLst>
          </p:cNvPr>
          <p:cNvSpPr txBox="1"/>
          <p:nvPr/>
        </p:nvSpPr>
        <p:spPr>
          <a:xfrm>
            <a:off x="2411853" y="4310302"/>
            <a:ext cx="654686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5 តោនឬច្រើនជាងនេះ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003">
            <a:extLst>
              <a:ext uri="{FF2B5EF4-FFF2-40B4-BE49-F238E27FC236}">
                <a16:creationId xmlns:a16="http://schemas.microsoft.com/office/drawing/2014/main" id="{5E4B0D74-D1FF-42DE-9C9A-05A9623303D7}"/>
              </a:ext>
            </a:extLst>
          </p:cNvPr>
          <p:cNvSpPr txBox="1"/>
          <p:nvPr/>
        </p:nvSpPr>
        <p:spPr>
          <a:xfrm>
            <a:off x="2469641" y="4431025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 5តោន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004">
            <a:extLst>
              <a:ext uri="{FF2B5EF4-FFF2-40B4-BE49-F238E27FC236}">
                <a16:creationId xmlns:a16="http://schemas.microsoft.com/office/drawing/2014/main" id="{E086D2B6-1E12-4042-B4E5-822F4D286838}"/>
              </a:ext>
            </a:extLst>
          </p:cNvPr>
          <p:cNvSpPr txBox="1"/>
          <p:nvPr/>
        </p:nvSpPr>
        <p:spPr>
          <a:xfrm>
            <a:off x="2388068" y="4531563"/>
            <a:ext cx="654686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5 តោនឬច្រើនជាងនេះ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005">
            <a:extLst>
              <a:ext uri="{FF2B5EF4-FFF2-40B4-BE49-F238E27FC236}">
                <a16:creationId xmlns:a16="http://schemas.microsoft.com/office/drawing/2014/main" id="{6CF4718D-73EA-4D1E-89E1-C557B1D168D8}"/>
              </a:ext>
            </a:extLst>
          </p:cNvPr>
          <p:cNvSpPr txBox="1"/>
          <p:nvPr/>
        </p:nvSpPr>
        <p:spPr>
          <a:xfrm>
            <a:off x="2466754" y="4658249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 5តោន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006">
            <a:extLst>
              <a:ext uri="{FF2B5EF4-FFF2-40B4-BE49-F238E27FC236}">
                <a16:creationId xmlns:a16="http://schemas.microsoft.com/office/drawing/2014/main" id="{1540F6E2-1D30-4B33-9CD5-DA4A8C9F98C5}"/>
              </a:ext>
            </a:extLst>
          </p:cNvPr>
          <p:cNvSpPr txBox="1"/>
          <p:nvPr/>
        </p:nvSpPr>
        <p:spPr>
          <a:xfrm>
            <a:off x="2411853" y="4776457"/>
            <a:ext cx="630901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5 តោនឬច្រើនជាងនេះ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1007">
            <a:extLst>
              <a:ext uri="{FF2B5EF4-FFF2-40B4-BE49-F238E27FC236}">
                <a16:creationId xmlns:a16="http://schemas.microsoft.com/office/drawing/2014/main" id="{142E39E4-6FD4-44FE-A69D-84E4C905EFA6}"/>
              </a:ext>
            </a:extLst>
          </p:cNvPr>
          <p:cNvSpPr txBox="1"/>
          <p:nvPr/>
        </p:nvSpPr>
        <p:spPr>
          <a:xfrm>
            <a:off x="2411853" y="4889832"/>
            <a:ext cx="630901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 តោនឬច្រើនជាងនេះ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1008">
            <a:extLst>
              <a:ext uri="{FF2B5EF4-FFF2-40B4-BE49-F238E27FC236}">
                <a16:creationId xmlns:a16="http://schemas.microsoft.com/office/drawing/2014/main" id="{7534F946-3A99-4681-B9FE-1B41496DBD13}"/>
              </a:ext>
            </a:extLst>
          </p:cNvPr>
          <p:cNvSpPr txBox="1"/>
          <p:nvPr/>
        </p:nvSpPr>
        <p:spPr>
          <a:xfrm>
            <a:off x="2466754" y="498520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 5តោន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1009">
            <a:extLst>
              <a:ext uri="{FF2B5EF4-FFF2-40B4-BE49-F238E27FC236}">
                <a16:creationId xmlns:a16="http://schemas.microsoft.com/office/drawing/2014/main" id="{D9BBA19B-D30B-405B-BB93-3257FD88F95A}"/>
              </a:ext>
            </a:extLst>
          </p:cNvPr>
          <p:cNvSpPr txBox="1"/>
          <p:nvPr/>
        </p:nvSpPr>
        <p:spPr>
          <a:xfrm>
            <a:off x="2466754" y="5104520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 1តោន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8" name="テキスト ボックス 1010">
            <a:extLst>
              <a:ext uri="{FF2B5EF4-FFF2-40B4-BE49-F238E27FC236}">
                <a16:creationId xmlns:a16="http://schemas.microsoft.com/office/drawing/2014/main" id="{99F17C7C-0A55-43B4-9CBD-AACFBFDA49FB}"/>
              </a:ext>
            </a:extLst>
          </p:cNvPr>
          <p:cNvSpPr txBox="1"/>
          <p:nvPr/>
        </p:nvSpPr>
        <p:spPr>
          <a:xfrm>
            <a:off x="2411853" y="5555391"/>
            <a:ext cx="654686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3 តោនឬច្រើនជាងនេះ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9" name="テキスト ボックス 1011">
            <a:extLst>
              <a:ext uri="{FF2B5EF4-FFF2-40B4-BE49-F238E27FC236}">
                <a16:creationId xmlns:a16="http://schemas.microsoft.com/office/drawing/2014/main" id="{34E5239D-384B-4252-9ADF-7197AA479EB4}"/>
              </a:ext>
            </a:extLst>
          </p:cNvPr>
          <p:cNvSpPr txBox="1"/>
          <p:nvPr/>
        </p:nvSpPr>
        <p:spPr>
          <a:xfrm>
            <a:off x="2490539" y="5672905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 3 តោន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0" name="テキスト ボックス 1012">
            <a:extLst>
              <a:ext uri="{FF2B5EF4-FFF2-40B4-BE49-F238E27FC236}">
                <a16:creationId xmlns:a16="http://schemas.microsoft.com/office/drawing/2014/main" id="{D06D7727-4FB8-498D-B5C8-42D09EC72870}"/>
              </a:ext>
            </a:extLst>
          </p:cNvPr>
          <p:cNvSpPr txBox="1"/>
          <p:nvPr/>
        </p:nvSpPr>
        <p:spPr>
          <a:xfrm>
            <a:off x="2466754" y="521853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3 តោនឬច្រើនជាងនេះ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1" name="テキスト ボックス 1013">
            <a:extLst>
              <a:ext uri="{FF2B5EF4-FFF2-40B4-BE49-F238E27FC236}">
                <a16:creationId xmlns:a16="http://schemas.microsoft.com/office/drawing/2014/main" id="{A1FEC09B-4A17-4E84-8345-EDE1F2567D7E}"/>
              </a:ext>
            </a:extLst>
          </p:cNvPr>
          <p:cNvSpPr txBox="1"/>
          <p:nvPr/>
        </p:nvSpPr>
        <p:spPr>
          <a:xfrm>
            <a:off x="2466754" y="533786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 3 តោន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2" name="テキスト ボックス 1014">
            <a:extLst>
              <a:ext uri="{FF2B5EF4-FFF2-40B4-BE49-F238E27FC236}">
                <a16:creationId xmlns:a16="http://schemas.microsoft.com/office/drawing/2014/main" id="{FABA4C41-FFF6-40AE-BA18-94DA2070BD19}"/>
              </a:ext>
            </a:extLst>
          </p:cNvPr>
          <p:cNvSpPr txBox="1"/>
          <p:nvPr/>
        </p:nvSpPr>
        <p:spPr>
          <a:xfrm>
            <a:off x="2136775" y="5446683"/>
            <a:ext cx="780891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មិនមានដែនកំណត់ទេ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3" name="テキスト ボックス 1016">
            <a:extLst>
              <a:ext uri="{FF2B5EF4-FFF2-40B4-BE49-F238E27FC236}">
                <a16:creationId xmlns:a16="http://schemas.microsoft.com/office/drawing/2014/main" id="{1450D5D9-8311-4F5D-BAB2-96B5DDE3F212}"/>
              </a:ext>
            </a:extLst>
          </p:cNvPr>
          <p:cNvSpPr txBox="1"/>
          <p:nvPr/>
        </p:nvSpPr>
        <p:spPr>
          <a:xfrm>
            <a:off x="2228339" y="4138047"/>
            <a:ext cx="689327" cy="117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សមត្ថភាពនៃម៉ាស៊ីន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4" name="テキスト ボックス 1017">
            <a:extLst>
              <a:ext uri="{FF2B5EF4-FFF2-40B4-BE49-F238E27FC236}">
                <a16:creationId xmlns:a16="http://schemas.microsoft.com/office/drawing/2014/main" id="{CE6D727E-AAC8-496B-A11D-632B9BDF72FA}"/>
              </a:ext>
            </a:extLst>
          </p:cNvPr>
          <p:cNvSpPr txBox="1"/>
          <p:nvPr/>
        </p:nvSpPr>
        <p:spPr>
          <a:xfrm>
            <a:off x="2021329" y="4314343"/>
            <a:ext cx="371475" cy="2150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បន្ទុកលើក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5" name="テキスト ボックス 1018">
            <a:extLst>
              <a:ext uri="{FF2B5EF4-FFF2-40B4-BE49-F238E27FC236}">
                <a16:creationId xmlns:a16="http://schemas.microsoft.com/office/drawing/2014/main" id="{3FD2C6CB-B593-4F33-B24B-AACF5E975B42}"/>
              </a:ext>
            </a:extLst>
          </p:cNvPr>
          <p:cNvSpPr txBox="1"/>
          <p:nvPr/>
        </p:nvSpPr>
        <p:spPr>
          <a:xfrm>
            <a:off x="2040379" y="4857672"/>
            <a:ext cx="371475" cy="2150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បន្ទុកលើក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6" name="テキスト ボックス 1019">
            <a:extLst>
              <a:ext uri="{FF2B5EF4-FFF2-40B4-BE49-F238E27FC236}">
                <a16:creationId xmlns:a16="http://schemas.microsoft.com/office/drawing/2014/main" id="{57C4C959-AA43-4564-B1DA-11EFFD0155E5}"/>
              </a:ext>
            </a:extLst>
          </p:cNvPr>
          <p:cNvSpPr txBox="1"/>
          <p:nvPr/>
        </p:nvSpPr>
        <p:spPr>
          <a:xfrm>
            <a:off x="2040379" y="5261718"/>
            <a:ext cx="371475" cy="1392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ម៉ាស់ម៉ាស៊ីន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7" name="テキスト ボックス 1020">
            <a:extLst>
              <a:ext uri="{FF2B5EF4-FFF2-40B4-BE49-F238E27FC236}">
                <a16:creationId xmlns:a16="http://schemas.microsoft.com/office/drawing/2014/main" id="{14092F68-EBBE-4516-A8FB-14C9B387EC2E}"/>
              </a:ext>
            </a:extLst>
          </p:cNvPr>
          <p:cNvSpPr txBox="1"/>
          <p:nvPr/>
        </p:nvSpPr>
        <p:spPr>
          <a:xfrm>
            <a:off x="2021330" y="5604532"/>
            <a:ext cx="390524" cy="1367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ម៉ាស់ម៉ាស៊ីន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8" name="テキスト ボックス 1021">
            <a:extLst>
              <a:ext uri="{FF2B5EF4-FFF2-40B4-BE49-F238E27FC236}">
                <a16:creationId xmlns:a16="http://schemas.microsoft.com/office/drawing/2014/main" id="{A251FD01-1165-4A5A-85BB-8E6DFC8B9D4E}"/>
              </a:ext>
            </a:extLst>
          </p:cNvPr>
          <p:cNvSpPr txBox="1"/>
          <p:nvPr/>
        </p:nvSpPr>
        <p:spPr>
          <a:xfrm>
            <a:off x="2018442" y="5857787"/>
            <a:ext cx="448312" cy="1005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បន្ទុកអតិបរមា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50" name="テキスト ボックス 1023">
            <a:extLst>
              <a:ext uri="{FF2B5EF4-FFF2-40B4-BE49-F238E27FC236}">
                <a16:creationId xmlns:a16="http://schemas.microsoft.com/office/drawing/2014/main" id="{9B7AC205-66BB-46E7-8780-200F44D50D08}"/>
              </a:ext>
            </a:extLst>
          </p:cNvPr>
          <p:cNvSpPr txBox="1"/>
          <p:nvPr/>
        </p:nvSpPr>
        <p:spPr>
          <a:xfrm>
            <a:off x="590039" y="4122808"/>
            <a:ext cx="947970" cy="1111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ឈ្មោះម៉ាស៊ីន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51" name="テキスト ボックス 1024">
            <a:extLst>
              <a:ext uri="{FF2B5EF4-FFF2-40B4-BE49-F238E27FC236}">
                <a16:creationId xmlns:a16="http://schemas.microsoft.com/office/drawing/2014/main" id="{08C2F2CD-F03E-465E-989D-E622CAFAF3B0}"/>
              </a:ext>
            </a:extLst>
          </p:cNvPr>
          <p:cNvSpPr txBox="1"/>
          <p:nvPr/>
        </p:nvSpPr>
        <p:spPr>
          <a:xfrm>
            <a:off x="176251" y="4487847"/>
            <a:ext cx="3714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ម៉ាស៊ីនស្ទូច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52" name="テキスト ボックス 1025">
            <a:extLst>
              <a:ext uri="{FF2B5EF4-FFF2-40B4-BE49-F238E27FC236}">
                <a16:creationId xmlns:a16="http://schemas.microsoft.com/office/drawing/2014/main" id="{CECC8A99-E35E-4A78-ADBE-E05BB2F6EE93}"/>
              </a:ext>
            </a:extLst>
          </p:cNvPr>
          <p:cNvSpPr txBox="1"/>
          <p:nvPr/>
        </p:nvSpPr>
        <p:spPr>
          <a:xfrm>
            <a:off x="616124" y="4364022"/>
            <a:ext cx="3714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ម៉ាស៊ីនស្ទូច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53" name="テキスト ボックス 1026">
            <a:extLst>
              <a:ext uri="{FF2B5EF4-FFF2-40B4-BE49-F238E27FC236}">
                <a16:creationId xmlns:a16="http://schemas.microsoft.com/office/drawing/2014/main" id="{A96219F2-4467-4EBA-B080-F3EBB1DBB2D6}"/>
              </a:ext>
            </a:extLst>
          </p:cNvPr>
          <p:cNvSpPr txBox="1"/>
          <p:nvPr/>
        </p:nvSpPr>
        <p:spPr>
          <a:xfrm>
            <a:off x="616773" y="4541634"/>
            <a:ext cx="1324120" cy="1958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ម៉ាស៊ីនស្ទូចប្រភេទដំណើរការលើកម្រាល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(ផ្លាស់ទីជាមួយផ្ទុក)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54" name="テキスト ボックス 1027">
            <a:extLst>
              <a:ext uri="{FF2B5EF4-FFF2-40B4-BE49-F238E27FC236}">
                <a16:creationId xmlns:a16="http://schemas.microsoft.com/office/drawing/2014/main" id="{E45E0151-DC58-4BE5-9A8A-0A4EC0536F1F}"/>
              </a:ext>
            </a:extLst>
          </p:cNvPr>
          <p:cNvSpPr txBox="1"/>
          <p:nvPr/>
        </p:nvSpPr>
        <p:spPr>
          <a:xfrm>
            <a:off x="154661" y="4930669"/>
            <a:ext cx="9855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ម៉ាស៊ីនស្ទូចចល័ត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l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55" name="テキスト ボックス 1028">
            <a:extLst>
              <a:ext uri="{FF2B5EF4-FFF2-40B4-BE49-F238E27FC236}">
                <a16:creationId xmlns:a16="http://schemas.microsoft.com/office/drawing/2014/main" id="{9E0000C0-5AA8-4A26-A054-AB0B69E7018E}"/>
              </a:ext>
            </a:extLst>
          </p:cNvPr>
          <p:cNvSpPr txBox="1"/>
          <p:nvPr/>
        </p:nvSpPr>
        <p:spPr>
          <a:xfrm>
            <a:off x="157612" y="5382862"/>
            <a:ext cx="428625" cy="231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គ្រឿងម៉ាស៊ីនសំណង់ប្រភេទយានយន្ត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56" name="テキスト ボックス 1029">
            <a:extLst>
              <a:ext uri="{FF2B5EF4-FFF2-40B4-BE49-F238E27FC236}">
                <a16:creationId xmlns:a16="http://schemas.microsoft.com/office/drawing/2014/main" id="{4429A91E-BE6B-4181-BC47-DFAAF5F0A944}"/>
              </a:ext>
            </a:extLst>
          </p:cNvPr>
          <p:cNvSpPr txBox="1"/>
          <p:nvPr/>
        </p:nvSpPr>
        <p:spPr>
          <a:xfrm>
            <a:off x="623990" y="5227454"/>
            <a:ext cx="1332000" cy="1554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សម្រាប់ការឈូសឆាយពង្រាបដី ការដឹកជញ្ជូន ការផ្ទុកនិងសម្រាប់ជីក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57" name="テキスト ボックス 1030">
            <a:extLst>
              <a:ext uri="{FF2B5EF4-FFF2-40B4-BE49-F238E27FC236}">
                <a16:creationId xmlns:a16="http://schemas.microsoft.com/office/drawing/2014/main" id="{4B4EDE79-F2E5-43F9-883C-09A237CB709F}"/>
              </a:ext>
            </a:extLst>
          </p:cNvPr>
          <p:cNvSpPr txBox="1"/>
          <p:nvPr/>
        </p:nvSpPr>
        <p:spPr>
          <a:xfrm>
            <a:off x="619333" y="5446209"/>
            <a:ext cx="133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ការបង្រួម (រូឡូ)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58" name="テキスト ボックス 1031">
            <a:extLst>
              <a:ext uri="{FF2B5EF4-FFF2-40B4-BE49-F238E27FC236}">
                <a16:creationId xmlns:a16="http://schemas.microsoft.com/office/drawing/2014/main" id="{319FA46C-E1CD-42A6-8DBA-D2AFEC06B21C}"/>
              </a:ext>
            </a:extLst>
          </p:cNvPr>
          <p:cNvSpPr txBox="1"/>
          <p:nvPr/>
        </p:nvSpPr>
        <p:spPr>
          <a:xfrm>
            <a:off x="608893" y="5614242"/>
            <a:ext cx="133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សម្រាប់ការវាកម្ទេចចោល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59" name="テキスト ボックス 1032">
            <a:extLst>
              <a:ext uri="{FF2B5EF4-FFF2-40B4-BE49-F238E27FC236}">
                <a16:creationId xmlns:a16="http://schemas.microsoft.com/office/drawing/2014/main" id="{A3DC050B-921C-47DF-8926-423785E4DC20}"/>
              </a:ext>
            </a:extLst>
          </p:cNvPr>
          <p:cNvSpPr txBox="1"/>
          <p:nvPr/>
        </p:nvSpPr>
        <p:spPr>
          <a:xfrm>
            <a:off x="152295" y="5847249"/>
            <a:ext cx="14046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កុងតឺន័រប៉ែល កុងតឺន័រសម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60" name="テキスト ボックス 1033">
            <a:extLst>
              <a:ext uri="{FF2B5EF4-FFF2-40B4-BE49-F238E27FC236}">
                <a16:creationId xmlns:a16="http://schemas.microsoft.com/office/drawing/2014/main" id="{EEAB5E9B-A93F-47F4-A4FB-691129BF3270}"/>
              </a:ext>
            </a:extLst>
          </p:cNvPr>
          <p:cNvSpPr txBox="1"/>
          <p:nvPr/>
        </p:nvSpPr>
        <p:spPr>
          <a:xfrm>
            <a:off x="157506" y="6080256"/>
            <a:ext cx="14046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ឡានដឹកដីរដិបរដុប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14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បទប្បញ្ញត្តិអនុវត្តច្បាប់សុវត្ថិភាពឧស្សាហកម្មនិងសុខភាព (ដកស្រង់)</a:t>
            </a:r>
            <a:endParaRPr kumimoji="1"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ទំព័រទី156 អត្ថបទជំនួយ ទំព័រទី110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73" y="867972"/>
            <a:ext cx="5069033" cy="5345352"/>
          </a:xfrm>
          <a:prstGeom prst="rect">
            <a:avLst/>
          </a:prstGeom>
        </p:spPr>
      </p:pic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3174423" cy="33808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4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20 «ការងារ</a:t>
            </a: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ទាក់ទងនឹងកម្រិតលក្ខខណ្ឌការងារ»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អាជីវកម្មដែលបានបញ្ជាក់នៅក្នុងបទបញ្ញត្តិរដ្ឋាភិបាលក្រោមមាត្រា61ខណ្ឌទី1 នៃច្បាប់មានដូចខាងក្រោម។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1～11 អក្សរកាត់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12 ការងារបើកបរគ្រឿងសំណង់ដែលមានទំងន់3 តោនឬលើសនេះចុះបញ្ជីក្នុងតារាងភ្ជាប់ទី7 ទី1 ទី2 ទី3 ឬទី6 ដែលអាចប្រើប្រាស់ថាមពលបានហើយអាចរត់ដោយខ្លួនឯងបាននៅកន្លែងដែលមិនបានបញ្ជាក់ (មិនរួមបញ្ចូលការបើកបរនៅលើផ្លូវ)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13 ត្រូវបានលុបចោលតទៅនេះ</a:t>
            </a:r>
          </a:p>
        </p:txBody>
      </p:sp>
      <p:sp>
        <p:nvSpPr>
          <p:cNvPr id="8" name="テキスト ボックス 950">
            <a:extLst>
              <a:ext uri="{FF2B5EF4-FFF2-40B4-BE49-F238E27FC236}">
                <a16:creationId xmlns:a16="http://schemas.microsoft.com/office/drawing/2014/main" id="{81A35248-B2A7-43F4-860D-F98C51E4D71E}"/>
              </a:ext>
            </a:extLst>
          </p:cNvPr>
          <p:cNvSpPr txBox="1"/>
          <p:nvPr/>
        </p:nvSpPr>
        <p:spPr>
          <a:xfrm>
            <a:off x="4143519" y="992578"/>
            <a:ext cx="4295140" cy="637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វិសាលភាពនិងពេលវេលានៃមុខវិជ្ជាវគ្គបណ្តុះបណ្តាលសម្រាប់កម្មករកម្រិតលក្ខខណ្ឌការងារដែលបានដាក់កម្រិតដែលបានកំណត់ដោយរដ្ឋមន្រ្តីក្រសួងសុខាភិបាលការងារនិងសុខុមាលភាពដោយផ្អែកលើបទបញ្ញត្តិក្រសួងនៃមាត្រា83ខណ្ឌទី1លេខទី3 ស្តីពីការចុះឈ្មោះនិងការតាក់តែងដែលទាក់ទងនឹងកាតបទបញ្ជាផ្អែកលើច្បាប់និងច្បាប់សុវត្ថិភាពឧស្សាហកម្មនិងសុខភាព។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" name="テキスト ボックス 952">
            <a:extLst>
              <a:ext uri="{FF2B5EF4-FFF2-40B4-BE49-F238E27FC236}">
                <a16:creationId xmlns:a16="http://schemas.microsoft.com/office/drawing/2014/main" id="{BFA67A58-607D-4102-B73F-7FDB260ACDC1}"/>
              </a:ext>
            </a:extLst>
          </p:cNvPr>
          <p:cNvSpPr txBox="1"/>
          <p:nvPr/>
        </p:nvSpPr>
        <p:spPr>
          <a:xfrm>
            <a:off x="5290185" y="1695523"/>
            <a:ext cx="3220085" cy="250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9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◆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សេចក្តីជូនដំណឹងរបស់ក្រសួងសុខាភិបាលការងារនិងសុខុមាលភាពលេខ144 (ថ្ងៃទី30ខែមីនា ឆ្នាំ2009) 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◆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53">
            <a:extLst>
              <a:ext uri="{FF2B5EF4-FFF2-40B4-BE49-F238E27FC236}">
                <a16:creationId xmlns:a16="http://schemas.microsoft.com/office/drawing/2014/main" id="{1B81974C-768F-46C7-9928-55423929EE2E}"/>
              </a:ext>
            </a:extLst>
          </p:cNvPr>
          <p:cNvSpPr txBox="1"/>
          <p:nvPr/>
        </p:nvSpPr>
        <p:spPr>
          <a:xfrm>
            <a:off x="3994150" y="2102558"/>
            <a:ext cx="3200400" cy="4419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</a:t>
            </a:r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</a:t>
            </a:r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-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</a:t>
            </a:r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</a:t>
            </a:r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2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ត្រូវបានលុបចោល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marL="90170" algn="just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(វគ្គសិក្សាសំរាប់កម្មករប្រតិបត្ដិការផ្នែកគ្រឿងម៉ាស៊ីនសំណង់ប្រភេទយានយន្ត)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955">
            <a:extLst>
              <a:ext uri="{FF2B5EF4-FFF2-40B4-BE49-F238E27FC236}">
                <a16:creationId xmlns:a16="http://schemas.microsoft.com/office/drawing/2014/main" id="{9CD9295C-BBE0-4776-8103-9E553F5F004C}"/>
              </a:ext>
            </a:extLst>
          </p:cNvPr>
          <p:cNvSpPr txBox="1"/>
          <p:nvPr/>
        </p:nvSpPr>
        <p:spPr>
          <a:xfrm>
            <a:off x="3994150" y="2544518"/>
            <a:ext cx="4521200" cy="909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just" rtl="0"/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មាត្រា</a:t>
            </a:r>
            <a:r>
              <a:rPr lang="ja-JP" altLang="en-US" sz="900" b="1" kern="100" dirty="0"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</a:t>
            </a:r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3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
ការបណ្តុះបណ្តាលក្នុងមាត្រា99-3 កថាខណ្ឌទី1 នៃច្បាប់សម្រាប់អ្នកដែលអាចចូលរួមក្នុងការងារមាត្រា20-12នៃបទបញ្ញត្តិ នោះសមស្របប្រការបណ្ដុះបណ្ដាលដែលលើកឡើងជួរខាងលើនៃតារាងបន្ទាប់ ត្រូរតែធ្វើច្រើនជាងពេលវេលាដែលលើកឡើងជួរខាងក្រោមនៃតារាងដូចគ្នាអំពីសាច់រឿងដែលលើកឡើងជួរកណ្ដាលនៃតារាងដូចគ្នានោះ។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981">
            <a:extLst>
              <a:ext uri="{FF2B5EF4-FFF2-40B4-BE49-F238E27FC236}">
                <a16:creationId xmlns:a16="http://schemas.microsoft.com/office/drawing/2014/main" id="{9952543F-BDC3-435F-8AA7-730C786E01E7}"/>
              </a:ext>
            </a:extLst>
          </p:cNvPr>
          <p:cNvSpPr txBox="1"/>
          <p:nvPr/>
        </p:nvSpPr>
        <p:spPr>
          <a:xfrm>
            <a:off x="4017645" y="5811588"/>
            <a:ext cx="1518920" cy="2101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</a:t>
            </a:r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4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បានលុបចោល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957">
            <a:extLst>
              <a:ext uri="{FF2B5EF4-FFF2-40B4-BE49-F238E27FC236}">
                <a16:creationId xmlns:a16="http://schemas.microsoft.com/office/drawing/2014/main" id="{1D2A40FE-BFAD-4695-A50A-48C9363752E7}"/>
              </a:ext>
            </a:extLst>
          </p:cNvPr>
          <p:cNvSpPr txBox="1"/>
          <p:nvPr/>
        </p:nvSpPr>
        <p:spPr>
          <a:xfrm>
            <a:off x="6073773" y="3572609"/>
            <a:ext cx="969645" cy="1651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សាច់រឿង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959">
            <a:extLst>
              <a:ext uri="{FF2B5EF4-FFF2-40B4-BE49-F238E27FC236}">
                <a16:creationId xmlns:a16="http://schemas.microsoft.com/office/drawing/2014/main" id="{C674EE36-D817-49AD-980F-66C977324CB6}"/>
              </a:ext>
            </a:extLst>
          </p:cNvPr>
          <p:cNvSpPr txBox="1"/>
          <p:nvPr/>
        </p:nvSpPr>
        <p:spPr>
          <a:xfrm>
            <a:off x="7752715" y="3578384"/>
            <a:ext cx="53657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ពេលវេលា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961">
            <a:extLst>
              <a:ext uri="{FF2B5EF4-FFF2-40B4-BE49-F238E27FC236}">
                <a16:creationId xmlns:a16="http://schemas.microsoft.com/office/drawing/2014/main" id="{A9E1C0AA-5760-46C6-A6D4-F1BD11FDBB7E}"/>
              </a:ext>
            </a:extLst>
          </p:cNvPr>
          <p:cNvSpPr txBox="1"/>
          <p:nvPr/>
        </p:nvSpPr>
        <p:spPr>
          <a:xfrm>
            <a:off x="4212589" y="3773135"/>
            <a:ext cx="1177291" cy="2711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រចនាសម្ព័នរបស់ម៉ាស៊ីនអាជីវកម្មកម្រិតលក្ខខណ្ឌការងារជាដើម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962">
            <a:extLst>
              <a:ext uri="{FF2B5EF4-FFF2-40B4-BE49-F238E27FC236}">
                <a16:creationId xmlns:a16="http://schemas.microsoft.com/office/drawing/2014/main" id="{8170DDD3-749A-4926-96EE-88850679EDCC}"/>
              </a:ext>
            </a:extLst>
          </p:cNvPr>
          <p:cNvSpPr txBox="1"/>
          <p:nvPr/>
        </p:nvSpPr>
        <p:spPr>
          <a:xfrm>
            <a:off x="5478461" y="3779104"/>
            <a:ext cx="2160270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រចនាសម្ព័ននៃគ្រឿងបរិក្ខារដែលទាក់ទងនឹងការរត់និងការងាររបស់ម៉ាស៊ីនសំណង់ប្រភេទយានយន្ត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963">
            <a:extLst>
              <a:ext uri="{FF2B5EF4-FFF2-40B4-BE49-F238E27FC236}">
                <a16:creationId xmlns:a16="http://schemas.microsoft.com/office/drawing/2014/main" id="{F133DA2D-FCDA-40C4-A6CC-FAE2D6B1DAA8}"/>
              </a:ext>
            </a:extLst>
          </p:cNvPr>
          <p:cNvSpPr txBox="1"/>
          <p:nvPr/>
        </p:nvSpPr>
        <p:spPr>
          <a:xfrm>
            <a:off x="7822565" y="3808254"/>
            <a:ext cx="441325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 ម៉ោង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964">
            <a:extLst>
              <a:ext uri="{FF2B5EF4-FFF2-40B4-BE49-F238E27FC236}">
                <a16:creationId xmlns:a16="http://schemas.microsoft.com/office/drawing/2014/main" id="{A4719C75-3ECB-40CD-98D1-76E5A9CF59BF}"/>
              </a:ext>
            </a:extLst>
          </p:cNvPr>
          <p:cNvSpPr txBox="1"/>
          <p:nvPr/>
        </p:nvSpPr>
        <p:spPr>
          <a:xfrm>
            <a:off x="7833360" y="4191159"/>
            <a:ext cx="441325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 ម៉ោង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965">
            <a:extLst>
              <a:ext uri="{FF2B5EF4-FFF2-40B4-BE49-F238E27FC236}">
                <a16:creationId xmlns:a16="http://schemas.microsoft.com/office/drawing/2014/main" id="{4CC06663-8D80-4305-B5EC-1A8A510CB692}"/>
              </a:ext>
            </a:extLst>
          </p:cNvPr>
          <p:cNvSpPr txBox="1"/>
          <p:nvPr/>
        </p:nvSpPr>
        <p:spPr>
          <a:xfrm>
            <a:off x="7833360" y="4590574"/>
            <a:ext cx="431165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 ម៉ោង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966">
            <a:extLst>
              <a:ext uri="{FF2B5EF4-FFF2-40B4-BE49-F238E27FC236}">
                <a16:creationId xmlns:a16="http://schemas.microsoft.com/office/drawing/2014/main" id="{EE93275C-E5C4-4961-9FA7-763158BE7A4A}"/>
              </a:ext>
            </a:extLst>
          </p:cNvPr>
          <p:cNvSpPr txBox="1"/>
          <p:nvPr/>
        </p:nvSpPr>
        <p:spPr>
          <a:xfrm>
            <a:off x="7738110" y="4899819"/>
            <a:ext cx="536575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1.5 ម៉ោង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967">
            <a:extLst>
              <a:ext uri="{FF2B5EF4-FFF2-40B4-BE49-F238E27FC236}">
                <a16:creationId xmlns:a16="http://schemas.microsoft.com/office/drawing/2014/main" id="{E27AA41F-60E2-48CB-B426-F5E2E67A0E08}"/>
              </a:ext>
            </a:extLst>
          </p:cNvPr>
          <p:cNvSpPr txBox="1"/>
          <p:nvPr/>
        </p:nvSpPr>
        <p:spPr>
          <a:xfrm>
            <a:off x="7752715" y="5196364"/>
            <a:ext cx="536575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1.5 ម៉ោង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968">
            <a:extLst>
              <a:ext uri="{FF2B5EF4-FFF2-40B4-BE49-F238E27FC236}">
                <a16:creationId xmlns:a16="http://schemas.microsoft.com/office/drawing/2014/main" id="{49D4CFDE-6B3E-4E29-A6A8-19B90B6068C3}"/>
              </a:ext>
            </a:extLst>
          </p:cNvPr>
          <p:cNvSpPr txBox="1"/>
          <p:nvPr/>
        </p:nvSpPr>
        <p:spPr>
          <a:xfrm>
            <a:off x="7822565" y="5534184"/>
            <a:ext cx="447675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2 ម៉ោង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971">
            <a:extLst>
              <a:ext uri="{FF2B5EF4-FFF2-40B4-BE49-F238E27FC236}">
                <a16:creationId xmlns:a16="http://schemas.microsoft.com/office/drawing/2014/main" id="{85BDC33F-D2AB-43FE-8EC6-EA7DB0A7A036}"/>
              </a:ext>
            </a:extLst>
          </p:cNvPr>
          <p:cNvSpPr txBox="1"/>
          <p:nvPr/>
        </p:nvSpPr>
        <p:spPr>
          <a:xfrm>
            <a:off x="4212589" y="4089962"/>
            <a:ext cx="1160145" cy="4165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មុខងារនៃឧបករណ៍សុវត្ថិភាពទាក់ទងនឹងម៉ាស៊ីនអាជីវកម្មដែលដាក់កម្រិតការងារជាដើម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972">
            <a:extLst>
              <a:ext uri="{FF2B5EF4-FFF2-40B4-BE49-F238E27FC236}">
                <a16:creationId xmlns:a16="http://schemas.microsoft.com/office/drawing/2014/main" id="{7B35CC5B-C829-48AB-8BCC-FD66D83A31E3}"/>
              </a:ext>
            </a:extLst>
          </p:cNvPr>
          <p:cNvSpPr txBox="1"/>
          <p:nvPr/>
        </p:nvSpPr>
        <p:spPr>
          <a:xfrm>
            <a:off x="5466079" y="4144500"/>
            <a:ext cx="2185035" cy="3562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m" sz="10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មុខងារនៃឧបករណ៍សុវត្ថិភាពនិងហ្វ្រាំងសម្រាប់ម៉ាស៊ីនសំណង់ប្រភេទយានយន្ត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973">
            <a:extLst>
              <a:ext uri="{FF2B5EF4-FFF2-40B4-BE49-F238E27FC236}">
                <a16:creationId xmlns:a16="http://schemas.microsoft.com/office/drawing/2014/main" id="{DB41AD49-FE7A-4B89-9E50-245F618FDA19}"/>
              </a:ext>
            </a:extLst>
          </p:cNvPr>
          <p:cNvSpPr txBox="1"/>
          <p:nvPr/>
        </p:nvSpPr>
        <p:spPr>
          <a:xfrm>
            <a:off x="5466079" y="4552131"/>
            <a:ext cx="2164715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ការត្រួតពិនិត្យនិងថែទាំគ្រឿងម៉ាស៊ីនសំណង់ប្រភេទយានយន្ត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974">
            <a:extLst>
              <a:ext uri="{FF2B5EF4-FFF2-40B4-BE49-F238E27FC236}">
                <a16:creationId xmlns:a16="http://schemas.microsoft.com/office/drawing/2014/main" id="{EAE613CE-4CC4-44C5-A75A-122B14C4AE4B}"/>
              </a:ext>
            </a:extLst>
          </p:cNvPr>
          <p:cNvSpPr txBox="1"/>
          <p:nvPr/>
        </p:nvSpPr>
        <p:spPr>
          <a:xfrm>
            <a:off x="4221601" y="4536377"/>
            <a:ext cx="1184910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ការគ្រប់គ្រងនិងការថែទាំម៉ាស៊ីនអាជីវកម្មកម្រិតលក្ខខណ្ឌការងារ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975">
            <a:extLst>
              <a:ext uri="{FF2B5EF4-FFF2-40B4-BE49-F238E27FC236}">
                <a16:creationId xmlns:a16="http://schemas.microsoft.com/office/drawing/2014/main" id="{C0BFD07E-4D33-4907-8231-970A3389FF99}"/>
              </a:ext>
            </a:extLst>
          </p:cNvPr>
          <p:cNvSpPr txBox="1"/>
          <p:nvPr/>
        </p:nvSpPr>
        <p:spPr>
          <a:xfrm>
            <a:off x="4214495" y="4849469"/>
            <a:ext cx="1175385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វិធីសាស្រ្តការងារទាក់ទងនឹងម៉ាស៊ីនអាជីវកម្មកម្រិតលក្ខខណ្ឌការងារជាដើម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976">
            <a:extLst>
              <a:ext uri="{FF2B5EF4-FFF2-40B4-BE49-F238E27FC236}">
                <a16:creationId xmlns:a16="http://schemas.microsoft.com/office/drawing/2014/main" id="{0F89A03D-5292-4D61-AB3D-3AF71EB95C2F}"/>
              </a:ext>
            </a:extLst>
          </p:cNvPr>
          <p:cNvSpPr txBox="1"/>
          <p:nvPr/>
        </p:nvSpPr>
        <p:spPr>
          <a:xfrm>
            <a:off x="4212589" y="5175472"/>
            <a:ext cx="109474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ច្បាប់និងបទប្បញ្ញត្តិទាក់ទងនឹងសុវត្ថិភាពនិងសុខភាព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977">
            <a:extLst>
              <a:ext uri="{FF2B5EF4-FFF2-40B4-BE49-F238E27FC236}">
                <a16:creationId xmlns:a16="http://schemas.microsoft.com/office/drawing/2014/main" id="{299C7B5B-1C41-4A52-BF5B-0BCA7C213A31}"/>
              </a:ext>
            </a:extLst>
          </p:cNvPr>
          <p:cNvSpPr txBox="1"/>
          <p:nvPr/>
        </p:nvSpPr>
        <p:spPr>
          <a:xfrm>
            <a:off x="4199254" y="5477696"/>
            <a:ext cx="1173479" cy="2711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ករណីគ្រោះថ្នាក់ការងារនិងវិធានការបង្ការ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978">
            <a:extLst>
              <a:ext uri="{FF2B5EF4-FFF2-40B4-BE49-F238E27FC236}">
                <a16:creationId xmlns:a16="http://schemas.microsoft.com/office/drawing/2014/main" id="{F291FDE6-0DC3-47AD-964F-876B5EC8193C}"/>
              </a:ext>
            </a:extLst>
          </p:cNvPr>
          <p:cNvSpPr txBox="1"/>
          <p:nvPr/>
        </p:nvSpPr>
        <p:spPr>
          <a:xfrm>
            <a:off x="5476240" y="4855096"/>
            <a:ext cx="2164715" cy="260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វិធានការសុវត្ថិភាពយោងទៅតាមវិធីសាស្ត្រការងារទាក់ទងនឹងគ្រឿងម៉ាស៊ីនសំណង់ប្រភេទយានយន្ត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979">
            <a:extLst>
              <a:ext uri="{FF2B5EF4-FFF2-40B4-BE49-F238E27FC236}">
                <a16:creationId xmlns:a16="http://schemas.microsoft.com/office/drawing/2014/main" id="{3A737E27-6FE7-4272-9BC9-BF4FA2332FB1}"/>
              </a:ext>
            </a:extLst>
          </p:cNvPr>
          <p:cNvSpPr txBox="1"/>
          <p:nvPr/>
        </p:nvSpPr>
        <p:spPr>
          <a:xfrm>
            <a:off x="5476240" y="5191397"/>
            <a:ext cx="2019300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ច្បាប់ បទប្បញ្ញត្តិ  ប្រការពាក់ព័ន្ធនៅក្នុងបទបញ្ជាសុវត្ថិភាពនិងសុខភាព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980">
            <a:extLst>
              <a:ext uri="{FF2B5EF4-FFF2-40B4-BE49-F238E27FC236}">
                <a16:creationId xmlns:a16="http://schemas.microsoft.com/office/drawing/2014/main" id="{5AFC0CA1-68E3-4E88-B16A-898C7D8B2816}"/>
              </a:ext>
            </a:extLst>
          </p:cNvPr>
          <p:cNvSpPr txBox="1"/>
          <p:nvPr/>
        </p:nvSpPr>
        <p:spPr>
          <a:xfrm>
            <a:off x="5485130" y="5487743"/>
            <a:ext cx="2145664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ករណីសិក្សាអំពីគ្រោះថ្នាក់ការងារ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749">
            <a:extLst>
              <a:ext uri="{FF2B5EF4-FFF2-40B4-BE49-F238E27FC236}">
                <a16:creationId xmlns:a16="http://schemas.microsoft.com/office/drawing/2014/main" id="{DBD47588-669F-413C-99AB-F0651FB7F60C}"/>
              </a:ext>
            </a:extLst>
          </p:cNvPr>
          <p:cNvSpPr txBox="1"/>
          <p:nvPr/>
        </p:nvSpPr>
        <p:spPr>
          <a:xfrm>
            <a:off x="4320540" y="3571426"/>
            <a:ext cx="969645" cy="1651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មុខវិជ្ជាវគ្គសិក្សា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592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បទបញ្ជច្បាប់សុវត្ថិភាពឧស្សាហកម្មនិងសុខភាព (ការដកស្រង់)(1)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ទំព័រទី160 អត្ថបទជំនួយ ទំព័រទី111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3031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ភាគទី1 វិធានទូទៅ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ជំពូកទី7 អាជ្ញាប័ណ្ណជាដើម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ផ្នែកទី3 វគ្គបណ្តុះបណ្តាលជំនាញ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4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82 «ការ</a:t>
            </a: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ចេញវិញ្ញាបនប័ត្រសារជាថ្មីដែលបញ្ជាក់ការបញ្ចប់ការបណ្តុះបណ្តាលជំនាញជាដើម»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ុគ្គលដែលត្រូវបានចេញវិញ្ញាបនប័ត្រនៃការបញ្ចប់ការបណ្តុះបណ្តាលជំនាញហើយបច្ចុប្បន្ននេះកំពុងចូលរួមរឺមានបំណងទទួលយកការងារដែលទាក់ទងនឹងការបណ្តុះបណ្តាលជំនាញ ក្នុងករណីវាបាត់បង់ឬខូចខាត លើកលែងតែករណីដែលបានចែងក្នុងខ័ណ្ឌទី3  ត្រូវតែបញ្ជូនពាក្យសុំចេញវិញ្ញាបនប័ត្របណ្តុះបណ្តាលជំនាញឡើងវិញ (ទម្រង់មាត្រា 18)ទៅស្ថាប័នបណ្តុះបណ្តាលដែលបានចុះឈ្មោះដែលបានទទួលវិញ្ញាបនប័ត្របញ្ចប់ការបណ្តុះបណ្តាលជំនាញហើយវិញ្ញាបនប័ត្របញ្ចប់ការបណ្តុះបណ្តាលជំនាញត្រូវតែចេញជាថ្មី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នៅពេលបុគ្គលដែលបានកំណត់ក្នុងខណ្ឌមុននោះនៅពេលផ្លាស់ប្តូរឈ្មោះរបស់គាត់លើកលែងតែករណីដែលបានចែងក្នុងខណ្ឌទី3 ត្រូវតែបញ្ជូនពា្យសុំជំនួសវិញ្ញាបនប័ត្របណ្តុះបណ្តាលជំនាញ (ទម្រង់មាត្រា18) ទៅស្ថាប័នបណ្តុះបណ្តាលដែលបានចុះឈ្មោះដែលបានទទួល វិញ្ញាបនបត្រនៃការបញ្ចប់ការបណ្តុះបណ្តាលជំនាញត្រូវតែត្រូវបានសរសេរឡើងវិញ។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ត្រូវបានលុបចោលតទៅនេះ</a:t>
            </a: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ភាគទី2 បទដ្ឋានសុវត្ថិភាព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ជំពូកទី2 គ្រឿងម៉ាស៊ីនសំណង់ជាដើម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ផ្នែកទី1 គ្រឿងម៉ាស៊ីនសំណង់ប្រភេទយានយន្ត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ផ្នែកទី1-2 រចនាសម្ព័ន្ធ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4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152 «ការ</a:t>
            </a: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តំឡើងចង្កៀងមុខ»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ប្រតិបត្តិករអាជីវកម្មត្រូវតែបំពាក់ចង្កៀងមុខលើគ្រឿងម៉ាស៊ីនសំណង់ប្រភេទយានយន្តជាមួយ។ ទោះជាយ៉ាងណាក៏ដោយ នេះមិនត្រឹមតែបានអនុវត្តចំពោះគ្រឿងម៉ាស៊ីនសំណង់ប្រភេទយានយន្តដែលត្រូវបានប្រើនៅកន្លែងដែលមានភ្លើងបំភ្លឺដែលត្រូវការសម្រាប់ការងារដើម្បីឲ្យមានសុវត្ថិភាព។</a:t>
            </a:r>
          </a:p>
        </p:txBody>
      </p:sp>
    </p:spTree>
    <p:extLst>
      <p:ext uri="{BB962C8B-B14F-4D97-AF65-F5344CB8AC3E}">
        <p14:creationId xmlns:p14="http://schemas.microsoft.com/office/powerpoint/2010/main" val="271772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ម៉ាស៊ីនមូលដ្ឋានសម្រាប់ម៉ាស៊ីនការវាយកម្ទេចចោល (1) ឧបករណ៍ធ្វើការ</a:t>
            </a:r>
            <a:endParaRPr kumimoji="1"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 អត្ថបទជំនួយ ទំព័រទី9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304925"/>
            <a:ext cx="6534150" cy="4248150"/>
          </a:xfrm>
          <a:prstGeom prst="rect">
            <a:avLst/>
          </a:prstGeom>
        </p:spPr>
      </p:pic>
      <p:sp>
        <p:nvSpPr>
          <p:cNvPr id="8" name="テキスト ボックス 803">
            <a:extLst>
              <a:ext uri="{FF2B5EF4-FFF2-40B4-BE49-F238E27FC236}">
                <a16:creationId xmlns:a16="http://schemas.microsoft.com/office/drawing/2014/main" id="{FCE4921A-5527-4B91-8D5F-7CD3AA16FC73}"/>
              </a:ext>
            </a:extLst>
          </p:cNvPr>
          <p:cNvSpPr txBox="1"/>
          <p:nvPr/>
        </p:nvSpPr>
        <p:spPr>
          <a:xfrm>
            <a:off x="2982554" y="3754079"/>
            <a:ext cx="1823908" cy="3312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2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ឧបករណ៍ធ្វើការ</a:t>
            </a:r>
            <a:endParaRPr lang="ja-JP" sz="2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40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បទបញ្ជច្បាប់សុវត្ថិភាពឧស្សាហកម្មនិងសុខភាព (ការដកស្រង់) (2)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ទំព័រទី163 អត្ថបទជំនួយ ទំព័រទី111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153 «ឧបករណ៍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ការពារក្បាល»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spc="-1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ស្ថិតនៅកន្លែងដែលមានហានិភ័យនៃគ្រោះថ្នាក់ដល់កម្មករដោយសារការបាក់ផ្ទាំងថ្មជាដើម ※1ពេលប្រើគ្រឿងម៉ាស៊ីនសំណង់ប្រភេទយានយន្ត (មានកំណត់ប៊ុលដូហ្ស័រ ត្រាក់ទ័រ・ប៉ែល ម៉ាស៊ីនផ្ទុកកំទេចថ្ម គ្រឿងថាមពល・ប៉ែលនិងអេស្កាវ៉ាទ័រ・ប៉ែលនិងម៉ាស៊ីនរុះរើ)   ប្រតិបត្តិករអាជីវកម្មត្រូវតែបំពាក់ដោយឧបករណ៍ការពារក្បាល※2លើម៉ាស៊ីនសំណង់ប្រភេទយានយន្ត ។</a:t>
            </a:r>
          </a:p>
          <a:p>
            <a:pPr marL="811213" indent="-2682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1) «កន្លែង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ដែលមានហានិភ័យនៃការបាក់ផ្ទាំងថ្មជាដើម»គឺជាកន្លែងដែលមានកន្លែងជីកដោយបើកជំហរ ការងារជីករករ៉ែ កន្លែងធ្វើការសំណង់ដូចជាផ្លូវរូងក្នុងដីជាដើមត្រូវបានអនុវត្តដោយប្រើម៉ាស៊ីនពាក់ព័ន្ធនោះដែលដុំថ្មអាចនឹងធ្លាក់ចុះដោយសារការងារមេកានិច។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ចំណាំទី2) ស្ដីអំពីឧបករណ៍ការពារក្បាលនោះ ស្តង់ដាររចនាសម្ព័ន្ធត្រូវបានចង្អុលបង្ហាញដោយសារាចរលេខ559 នៃថ្ងៃ26 ខែ9 ឆ្នាំ1975។</a:t>
            </a:r>
            <a:endParaRPr lang="en-US" altLang="ja-JP" sz="105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05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ផ្នែកទី2 ការបង្ការគ្រោះថ្នាក់ទាក់ទងនឹងការប្រើប្រាស់គ្រឿងយន្តសំណង់ប្រភេទយានយន្ត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154 «ការ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ស្រាវជ្រាវនិង ការកត់ត្រា›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នៅពេលអនុវត្តការងារដោយប្រើគ្រឿងម៉ាស៊ីនសំណង់ប្រភេទយានយន្ត  ត្រូវធ្វើដើម្បីការពារគ្រោះថ្នាក់ដល់កម្មករដោយសារតែការដួលរលំនៃម៉ាស៊ីនសំណង់ប្រភេទយានយន្តនិងការដួលរលំនៃភ្នំជាដើម   ប្រតិបត្តិករអាជីវកម្មត្រូវតែធ្វើការស៊ើបអង្កេតកន្លែងដែលទាក់ទងទៅនឹងការងារជាមុនហើយលទ្ធផលត្រូវបានកត់ត្រាស្ថានភាពលក្ខណៈទ្រង់ទ្រាយនិងភូគព្ភសាស្ដ្រជាដើម។</a:t>
            </a:r>
            <a:endParaRPr lang="en-US" altLang="ja-JP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155 «ផែនការ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ការងារ»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spc="-5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នៅពេលអនុវត្តការងារដោយប្រើគ្រឿងម៉ាស៊ីនសំណង់ប្រភេទយានយន្ត ប្រតិបត្តិករ អាជីវកម្មត្រូវបង្កើតផែនការការងារជាមុនដែលអនុវត្តទៅតាមអ្វីដែលបានដឹងតាមរយៈការស៊ើបអង្កេតដោយអនុលោមតាមបទប្បញ្ញត្តិនៃមាត្រាខាងលើនិងអនុវត្តការងារតាមផែនការការងារ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ផែនការការងារដែលមានចែងក្នុងខណ្ឌខាងលើត្រូវចង្អុលបង្ហាញនូវចំណុចដូចខាងក្រោម។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1 ប្រភេទនិងសមត្ថភាពរបស់ម៉ាស៊ីនសំណង់ប្រភេទយានយន្តដែលត្រូវប្រើ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2 ផ្លូវប្រតិបត្ដិការនៃគ្រឿងម៉ាស៊ីនសំណង់ប្រភេទយានយន្ត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3 វិធីធ្វើការជាមួយគ្រឿងម៉ាស៊ីនសំណង់ប្រភេទយានយន្ត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នៅពេលប្រតិបត្តិករអាជីវកម្មបានបង្កើតផែនការការងារដែលមានចែងក្នុងខណ្ឌទី1 គាត់ត្រូវជូនដំណឹងដល់កម្មករដែលពាក់ព័ន្ធអំពីប្រការដែលមានចែងក្នុងប្រការទី2និងទី3នៃខណ្ឌមុន។</a:t>
            </a:r>
            <a:endParaRPr lang="en-US" altLang="ja-JP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579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បទបញ្ជច្បាប់សុវត្ថិភាពឧស្សាហកម្មនិងសុខភាព (ការដកស្រង់)(3)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ទំព័រទី163 អត្ថបទជំនួយ ទំព័រទី112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571500" y="941778"/>
            <a:ext cx="807971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មាត្រា156 &lt;ល្បឿនកំណត់&gt;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នៅពេលធ្វើការជាមួយគ្រឿងម៉ាស៊ីនសំណង់ប្រភេទយានយន្ត (ដោយមិនរាប់បញ្ចូលល្បឿនអតិបរមា10គីឡូម៉ែត្រក្នុងមួយម៉ោងឬតិចជាងនេះ) ប្រតិបត្តិការ ត្រូវតែកំណត់ល្បឿននៃគ្រឿងម៉ាស៊ីនសំណង់ប្រភេទយានយនស្របទៅតាមសណ្ឋានដីនិងស្ថានភាពភូមិសាស្ត្រជាដើមនៅកន្លែងដែលពាក់ព័ន្ធជាមុនហើយត្រូវធ្វើទៅតាមនោះ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</a:t>
            </a:r>
            <a:r>
              <a:rPr lang="km" sz="1200" spc="-12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អ្នកបើកបរនៃគ្រឿងសំណង់ប្រភេទយានយន្តដែលមានចែងក្នុងខណ្ឌមុនមិនត្រូវបើកបរគ្រឿងសំណង់ប្រភេទយានយន្តហួសល្បឿនកំណត់ដែលមានចែងក្នុងខណ្ឌដដែល។</a:t>
            </a:r>
            <a:endParaRPr lang="en-US" altLang="ja-JP" sz="1200" spc="-12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) «ជា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ដើម» 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នៅក្នុង« 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សណ្ឋានដីនិងស្ថានភាពភូមិសាស្ត្រជាដើម» រួមមានករណីដែលមានគ្រឿងម៉ាស៊ីននិងគ្រឿងបរិក្ខារផ្សេងទៀតត្រូវបានដំឡើង។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 </a:t>
            </a: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157 «ការ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ការពារការធ្លាក់ចុះជាដើម»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spc="-5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នៅពេលធ្វើការដោយប្រើគ្រឿងម៉ាស៊ីនសំណង់ប្រភេទយានយន្ត ប្រតិបត្តិករអាជីវកម្មត្រូវតែបង្ការការគ្រោះថ្នាក់ដល់កម្មករដោយសារម៉ាស៊ីនសំណង់ប្រភេទយានយន្តដួលរលំឬធ្លាក់ចុះ តាមផ្លូវរត់ម៉ាស៊ីនសំណង់ប្រភេទយានយន្ត  ការការពារការដួលជាយផ្លូវ ការពារការថយចុះដីមិនស្មើគ្នា រក្សាទទឹងដែលត្រូវការជាដើម ※1 ត្រូវតែមានវិធានការណ៍ចាំបាច់។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នៅពេលធ្វើការជាមួយគ្រឿងម៉ាស៊ីនសំណង់ប្រភេទយានយន្តលើស្មាផ្លូវ ជម្រាលជាដើម ប្រតិបត្តិករអាជីវកម្មត្រូវចាត់តាំងអ្នកណែនាំ ប្រសិនបើមានហានិភ័យគ្រោះថ្នាក់ដល់កម្មករដោយសារការដួលរលំឬធ្លាក់នៃគ្រឿងយន្តសំណង់ប្រភេទយានយន្ត※2 មនុស្សនោះត្រូវណែនាំម៉ាស៊ីនសំណង់ប្រភេទយានយន្ត។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អ្នកបើកបរគ្រឿងយន្តសំណង់ប្រភេទយានយន្តដែលបានកំណត់ក្នុងខណ្ឌមុននោះត្រូវតែអនុវត្តតាមការណែនាំដែលបានណែនាំរបស់អ្នកណែនាំដែលបានកំណត់ក្នុងខណ្ឌដដែល។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1) «ជា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ដើម» 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នៅក្នុង« 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រក្សាទទឹងដែលត្រូវការជាដើម» រួមមានការដំឡើងជញ្ជាំងផ្លូវនិង ផ្លាកសញ្ញាជាដើម។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ចំណាំ2) ប្រសិនបើជញ្ជាំងផ្លូវត្រូវបានដំឡើងហើយផ្លាកសញ្ញាត្រូវបានកំណត់យ៉ាងត្រឹមត្រូវដើម្បីកុំអោយមានហានិភ័យនៃការដួលរលំឬធ្លាក់ចុះ វាមិនចាំបាច់ដាក់អ្នកណែនាំនៅក្នុងខណ្ឌ2។</a:t>
            </a:r>
            <a:endParaRPr lang="en-US" altLang="ja-JP" sz="105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05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មាត្រា157-2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spc="-7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កន្លែងដែលមានហានិភ័យគ្រោះថ្នាក់ដល់អ្នកបើកបរដោយសារការដួលរលំឬការធ្លាក់ចុះនៃគ្រឿងម៉ាស៊ីនសំណង់ប្រភេទយានយន្តដូចជាជាយផ្លូវនិងជម្រាលជាដើមនោះ
ប្រតិបត្តិករអាជីវកម្មកុំឲ្យប្រើគ្រឿងម៉ាស៊ីនសំណង់ប្រភេទយានយន្តផ្សេងទៀតក្រៅពីគ្រឿងម៉ាស៊ីនដែលមានរចនាសម្ព័ន្ធការពារការដួលរលំនិងមានខ្សែក្រវ៉ាត់កៅអី ថែមទាំងព្យាយាមធ្វើឱ្យអ្នកបើកបរប្រើខ្សែក្រវ៉ាត់កៅអី។</a:t>
            </a:r>
          </a:p>
        </p:txBody>
      </p:sp>
    </p:spTree>
    <p:extLst>
      <p:ext uri="{BB962C8B-B14F-4D97-AF65-F5344CB8AC3E}">
        <p14:creationId xmlns:p14="http://schemas.microsoft.com/office/powerpoint/2010/main" val="38107618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បទបញ្ជច្បាប់សុវត្ថិភាពឧស្សាហកម្មនិងសុខភាព (ការដកស្រង់) (4)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ទំព័រទី164 អត្ថបទជំនួយ ទំព័រទី113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4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158 «ការ</a:t>
            </a: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ការពារការប៉ះពាល់»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ធ្វើការជាមួយគ្រឿងម៉ាស៊ីនសំណង់ប្រភេទយានយន្តប្រតិបត្តិករអាជីវកម្មមិនត្រូវអនុញ្ញាតិឱ្យកម្មករចូលកន្លែង※ ដែលជាកន្លែងមានហានិភ័យគ្រោះថ្នាក់ដល់កម្មករដោយសារតែមានប៉ះពាល់ជាមួយគ្រឿងម៉ាស៊ីនសំណង់ប្រភេទយានយន្តដែលកំពុងដំណើរការ។ ទោះយ៉ាងណាក៏ដោយ លើកលែងតែនៅពេលដែលធ្វើឲ្យណែនាំម៉ាស៊ីនសំណង់ប្រភេទយានយន្តដោយតែងតាំងអ្នកណែនាំ។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</a:t>
            </a:r>
            <a:r>
              <a:rPr lang="km" sz="1400" spc="-7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អ្នកបើកបរនៃគ្រឿងម៉ាស៊ីនសំណង់ប្រភេទយានយន្តដែលមានចែងក្នុងខណ្ឌមុននោះ ត្រូវតែអនុវត្តតាមការណែនាំដែលបានបញ្ជាក់ខណ្ឌដដែលដោយអ្នកណែនាំ។</a:t>
            </a: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</a:t>
            </a:r>
            <a:r>
              <a:rPr lang="km" sz="110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) « </a:t>
            </a: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ទីតាំងដែលអាចកើតមានគ្រោះថ្នាក់»មិនត្រឹមតែរួមបញ្ចូលទាំងការធ្វើដំណើររបស់ម៉ាស៊ីនប៉ុណ្ណោះទេ ថែមទាំងតំបន់ដំណើរការនៃឧបករណ៍ការងាប្រតិបត្តិការដូចជាដៃនិងដងសន្ទូចជាដើម។</a:t>
            </a:r>
            <a:endParaRPr lang="en-US" altLang="ja-JP" sz="110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4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159 «សញ្ញា</a:t>
            </a: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នៅពេលប្រតិបត្តិករអាជីវកម្មតាំងអ្នកណែនាំសម្រាប់ប្រតិបត្តិការនៃគ្រឿងម៉ាស៊ីនសំណង់ប្រភេទយានយន្ត គាត់ត្រូវកំណត់សញ្ញាជាក់លាក់ហើយធ្វើឲ្យអ្នកណែនាំផ្តល់សញ្ញា។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អ្នកបើកបរនៃគ្រឿងម៉ាស៊ីនសំណង់ប្រភេទយានយន្តដែលមានចែងក្នុងខណ្ឌមុនត្រូវធ្វើតាមសញ្ញាដែលមានចែងក្នុងខណ្ឌដដែល។</a:t>
            </a: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4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160 «វិធាន</a:t>
            </a: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ការណ៍ដែលត្រូវធ្វើនៅពេលចាកចេញពីទីតាំងបើកបរ»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នៅពេលអ្នកបើកបរយានយន្តសំណង់ប្រភេទយានយន្តចាកចេញពីទីតាំងបើកបរ ប្រតិបត្តិករអាជីវកម្មត្រូវឱ្យអ្នកបើកបរមានវិធានការដូចខាងក្រោម។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1 បញ្ចុះឧបករណ៍ការងារដូចជាធុងនិងឧបករណ៍ចាប់យក※1លើដី។</a:t>
            </a:r>
          </a:p>
          <a:p>
            <a:pPr marL="446088" indent="-4460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2 ចាត់វិធានការដើម្បីការពារការរត់គេចពីគ្រឿងម៉ាស៊ីនសំណង់ប្រភេទយានយន្តដូចជាបញ្ឈប់ម៉ាស៊ីនថែមទាំងចាប់ហ្វ្រាំងសម្រាប់រត់ ※2 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អ្នកបើកបរដែលមានចែងក្នុងខណ្ឌខាងលើនោះត្រូវចាត់វិធានការដែលបានចែងនៅក្នុងប្រការនីមួយៗនៃខណ្ឌដដែលនៅពេលដែលឃ្លាតឆ្ងាយពីទីតាំងប្រតិបត្តិការរបស់គ្រឿងម៉ាស៊ីនសំណង់ប្រភេទយានយន្ត។</a:t>
            </a: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10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1) «ជា</a:t>
            </a: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ដើម»</a:t>
            </a:r>
            <a:r>
              <a:rPr lang="km" sz="110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នៅក្នុង«ធុង</a:t>
            </a: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និងឧបករណ៍ចាប់យកជាដើម»រួមមានប៉ែល(shoberu)និងបន្ទះកំចាត់ដីជាដើម។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10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2) «ជា</a:t>
            </a: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ដើម»</a:t>
            </a:r>
            <a:r>
              <a:rPr lang="km" sz="110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នៅក្នុង« </a:t>
            </a: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ការប្រើហ្វ្រាំងសម្រាប់រត់ជាដើម» រួមមានការបញ្ឈប់ដោយឆ្នុកជាដើម។</a:t>
            </a:r>
          </a:p>
        </p:txBody>
      </p:sp>
    </p:spTree>
    <p:extLst>
      <p:ext uri="{BB962C8B-B14F-4D97-AF65-F5344CB8AC3E}">
        <p14:creationId xmlns:p14="http://schemas.microsoft.com/office/powerpoint/2010/main" val="149568948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បទបញ្ជច្បាប់សុវត្ថិភាពឧស្សាហកម្មនិងសុខភាព (ការដកស្រង់)(5)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ទំព័រទី165 អត្ថបទជំនួយ ទំព័រទី114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មាត្រា161«ផ្ទេរ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គ្រឿងម៉ាស៊ីនសំណង់ប្រភេទយានយន្ត»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នៅពេលប្រតិបត្ដិករអាជីវកម្មអនុវត្តការរើលើឡានដឹកទំនិញ។ល។ ※1 ដោយការអូសទាញឬរត់ដោយខ្លួនឯងដើម្បីផ្ទេរគ្រឿងយន្តសំណង់ប្រភេទយានយន្ត ហើយនៅពេលប្រើក្តារក្រាលថ្នល់និងការលើកដីអោយខ្ពស់(morido)ដើម្បីការពារគ្រោះថ្នាក់ដោយសារគ្រឿងយន្តសំណង់ប្រភេទយានយន្តដួលរលំនិងធ្លាក់ចុះ ត្រូវអនុវត្តតាមការកំណត់ដូចតទៅនេះ។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 ការរើទំនិញគួរតែត្រូវបានធ្វើឡើងនៅកន្លែងរាបស្មើនិងរឹងមាំ។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នៅពេលប្រើក្តារក្រាលថ្នល់ សូមប្រើក្តារក្រាលថ្នល់ដែលមាន※2ប្រវែង ទទឹងនិងភាពខ្លាំងគ្រប់គ្រាន់ហើយភ្ជាប់វាដោយសុវត្ថិភាពជាមួយជម្រាល※3សមស្រប។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នៅពេលប្រើការលើកដីអោយខ្ពស់(morido) ច្រាំងទំនប់បណ្តោះអាសន្នជាដើម ត្រូវធានាបាននូវទទឹងនិងភាពខ្លាំង※4គ្រប់គ្រាន់និងជម្រាលសមរម្យ។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1) «ជា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ដើម»នៅ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ក្នុង «ឡាន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ដឹកទំនិញជាដើម» រួមមានរថសណ្ដោង។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2)  «គ្រប់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គ្រាន់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»នៃ«ប្រវែង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គ្រប់គ្រាន់»គួរតែត្រូវបានកំណត់ដោយយោងទៅលើទំងន់និងទំហំរបស់ម៉ាស៊ីនសំណង់ប្រភេទយានយន្តសម្រាប់ដែលត្រូវបានរើ។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3) «ជម្រាល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សមស្រប» សំដៅទៅលើជម្រាលនៅក្នុងតំបន់សុវត្ថិភាពដោយពិចារណាលើសមត្ថភាពរបស់ម៉ាស៊ីនដូចជាកម្លាំងឡើងជម្រាលជាដើម។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ចំណាំទី4) 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ស្ដីអំពី« 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ភាពខ្លាំងនៃការលើកដីអោយខ្ពស់(morido)» ត្រូវធ្វើការដាក់ឈើហ៊ុបលើការលើកដីអោយខ្ពស់(morido)ថែមទាំង ត្រូវបានធានាដោយចាត់វិធានការដូចធ្វើឲ្យរឹងគ្រប់គ្រាន់ជាដើម។</a:t>
            </a:r>
            <a:endParaRPr lang="en-US" altLang="ja-JP" sz="105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05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162 «ការ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ដាក់កម្រិតលើការជិះ»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នៅពេលធ្វើការជាមួយគ្រឿងម៉ាស៊ីនសំណង់ប្រភេទយានយន្ត
ប្រតិបត្តិករអាជីវកម្មមិនត្រូវឲ្យកម្មករអង្គុយនៅកន្លែងផ្សេងទៀតក្រៅពីកៅអីអ្នកដំណើរ※ទេ។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)  «កៅអី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អ្នកដំណើរ» សំដៅទៅលើកៅអីអ្នកបើកបរ កៅអីអ្នកដំណើរនិងកៅអីផ្សេងទៀតសម្រាប់ឡើងជិះ។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163 «ការ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ដាក់កម្រិតលើការប្រើប្រាស់»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នៅពេលធ្វើការជាមួយគ្រឿងម៉ាស៊ីនសំណង់ប្រភេទយានយន្ត ប្រតិបត្តិករអាជីវកម្ត្រូវធ្វើតាម※ស្ថេរភាពនិងទំងន់ផ្ទុកអតិបរមារជាដើមដែលកំណត់អាស្រ័យលើចនាសម្ព័ននៃគ្រឿងម៉ាស៊ីនសំណង់ប្រភេទយានយន្តនោះដើម្បីការពារគ្រោះថ្នាក់ដល់កម្មករដោយសារតែការដួលរលំ់និងការខូចខាតដងសន្ទូចនិងដៃជាដើម។</a:t>
            </a: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) «ត្រូវ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បានកំណត់រចនាសម្ព័ន្ធនោះ» ត្រូវបានចង្អុលបង្ហាញដោយស្តង់ដាររចនាសម្ព័ន្ធនៃគ្រឿងម៉ាស៊ីនសំណង់ប្រភេទយានយន្ត។</a:t>
            </a: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436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បទបញ្ជច្បាប់សុវត្ថិភាពឧស្សាហកម្មនិងសុខភាព (ការដកស្រង់)(6)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ទំព័រទី165 អត្ថបទជំនួយ ទំព័រទី115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មាត្រា164 &lt;ការដាក់កម្រិតលើការប្រើប្រាស់សម្រាប់គោលបំណងក្រៅពីគោលបំណងចម្បង&gt;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មិនត្រូវប្រើ※1ម៉ាស៊ីនសាងសង់ប្រភេទយានយន្តសម្រាប់គោលបំណងណាមួយក្រៅពីការប្រើប្រាស់ជាចម្បងនៃម៉ាស៊ីនសំណង់ប្រភេទយានយន្តដូចជាការលើកបន្ទុកជាមួយគ្រឿងថាមពល・ប៉ែលឬលើកកម្មករដោយclamshell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បទប្បញ្ញត្តិនៃខណ្ឌខាងលើ មិនត្រូវអនុវត្តក្នុងករណីដូចខាងក្រោមទេ។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1 នៅពេលធ្វើការលើកបន្ទុក※2 ត្រូវនឹងដូចខាងក្រោម។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　ក នៅពេលដែលមិនអាចជៀសវាងបានដោយសារលក្ខណៈការងារឬនៅពេលចាំបាច់ត្រូវអនុវត្តការងារដែលមានសុវត្ថិភាព ※3 ។</a:t>
            </a: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11213" indent="-8112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　ខ
នៅពេលដែលប្រើដោយភ្ជាប់ប្រដាប់ដែលត្រូវនឹងអ្វីខាងក្រោម ដូចជាទំពក់ shackle គ្រឿងខ្ចៅដែកជាដើមនិងឧបករណ៍លើកផ្សេងទៀត ※4 ។ </a:t>
            </a: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　　(1) ត្រូវមានភាពខ្លាំងគ្រប់គ្រាន់※5 យោងតាមបន្ទុកដែលត្រូវអនុវត្ត។</a:t>
            </a:r>
          </a:p>
          <a:p>
            <a:pPr marL="1081088" indent="-10810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　　(2) មិនមានហានិភ័យដែលបន្ទុកដែលត្រូវបានព្យួពីឧបករណ៍ពាក់ព័ន្ធនោះធ្លាក់ចុះដោយសារតែការប្រើប្រាស់ឧបករណ៍កុំឲ្យរបូត។</a:t>
            </a:r>
          </a:p>
          <a:p>
            <a:pPr marL="1081088" indent="-10810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　　(3) គ្មានហានិភ័យដែលចេញពីឧបករណ៍ការងារ※6។</a:t>
            </a: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នៅពេលបំពេញការងារក្រៅពីការងារលើកហើយគ្មានគ្រោះថ្នាក់ដល់កម្មករទេ។</a:t>
            </a:r>
            <a:endParaRPr lang="en-US" altLang="ja-JP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1) ចំពោះ«ជា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ដើម» នៅ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ក្នុង «ការ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លើកកម្មករនិងការបញ្ចុះដោយclamshellជាដើម» រួមមានការប្រើប្រាស់ដងសន្ទូចនិងដៃជាដើមជំនួសកាំជណ្ដើរ។</a:t>
            </a: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2) «ការងារ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លើកបន្ទុក» រួមមានការងាកដងសន្ទូចដោយព្យួរឥវ៉ាន់និងការរត់ដោយព្យួរឥវ៉ាន់។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ចំណាំទី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3) </a:t>
            </a:r>
            <a:r>
              <a:rPr lang="km" sz="1050" spc="-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«ពេល</a:t>
            </a:r>
            <a:r>
              <a:rPr lang="km" sz="1050" spc="-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ដែលមិនអាចជៀសផុតបានដោយសារលក្ខណៈការងារឬនៅពេលចាំបាច់អនុវត្តការងារប្រកបដោយសុវត្ថិភាព» ដើម្បីកាត់បន្ថយហានិភ័យនៃការដួលរលំដីល្បាប់ដែលជាផ្នែកមួយនៃការងារជីកដោយប្រើប្រាស់ម៉ាស៊ីនសាងសង់ប្រភេទយានយន្ត  នៅពេលលើកក្ដារសម្រាប់ទប់ដីនិងបំពង់humeជាដើមជាបណ្តោះអាសន្ន កន្លែងធ្វើការតូចចង្អៀតដូច្នេះប្រសិនបើមានម៉ាស៊ីនស្ទូចចល័តចូលហើយការងារត្រូវបានអនុវត្តតំបន់ការងារអាចនឹងមានភាពស្មុគស្មាញហើយហានិភ័យអាចនឹងកើនឡើង។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ចំណាំទី4) </a:t>
            </a:r>
            <a:r>
              <a:rPr lang="km" sz="1050" spc="-6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"នៅពេលប្រើដោយភ្ជាប់ឧបករណ៍លើកទៅឧបករណ៍ការងារ" មានន័យថាទំពក់ គន្លឹះសោ ខ្សែលោហៈធាតុ ខ្សែសង្វាក់ព្យួរជាដើមត្រូវបានភ្ជាប់ទៅនឹងឧបករណ៍ការងារដើម្បីកុំអោយងាយរបូតហើយឧបករណ៍នេះត្រូវបានប្រើ ដើម្បីផ្ទុកបន្ទុក មិនរាប់បញ្ចូលករណីនៃការលើកឥវ៉ាន់ដោយដាក់ខ្សែលោហៈធាតុនឹងក្រញាំនៃធុង ករណីដែលត្រូវបានលើកឥវ៉ាន់ដោយបង្វិលខ្សែលោហៈធាតុផ្ទាល់នឹងដៃនិងដងសន្ទូច។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ចំណាំទី5) ភាពខ្លាំងនៃឧបករណ៍លើកនេះត្រូវមានកត្តាសុវត្ថិភាព (មានន័យថាតម្លៃដែលទទួលបានដោយការចែកតម្លៃបន្ទុកកាត់នៃឧបករណ៍សម្រាប់លើកដោយតម្លៃបន្ទុកក្នុងខណ្ឌទី3 លេខទី4) គឺ 5ឬលើសនេះ។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6) «របស់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ដែលគ្មានហានិភ័យរបូតពីឧបករណ៍ការងារ» ទំពក់ជាដើម ដែលភ្ជាប់ដោយផ្សារដែកនោះជ្រៀតចូលនិងការផ្សារដែកthroat thicknessគ្រប់គ្រាន់ថែមទាំងជាការផ្សារដែកបរិមាណទាំងមូលនៃផ្នែកភ្ជាប់នោះ។</a:t>
            </a:r>
          </a:p>
        </p:txBody>
      </p:sp>
    </p:spTree>
    <p:extLst>
      <p:ext uri="{BB962C8B-B14F-4D97-AF65-F5344CB8AC3E}">
        <p14:creationId xmlns:p14="http://schemas.microsoft.com/office/powerpoint/2010/main" val="41084460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បទបញ្ជច្បាប់សុវត្ថិភាពឧស្សាហកម្មនិងសុខភាព (ការដកស្រង់) (7)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ទំព័រទី167 អត្ថបទជំនួយ ទំព័រទី116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4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165 «ការ</a:t>
            </a: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ជួសជុលជាដើម»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ប្រតិបត្តិករអាជីវកម្មអនុវត្តការងារជួសជុលគ្រឿងម៉ាស៊ីនសំណង់ប្រភេទយានយន្តឬដំឡើងឬដកអ្វីតភ្ជាប់ ប្រតិបត្តិករអាជីវកម្មត្រូវចាត់តាំងបុគ្គលដែលនឹងដឹកនាំការងារហើយអោយបុគ្គលនោះចាត់វិធានការ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 កំណត់នីតិវិធីការងារនិងដឹកនាំការងារ។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ត្រួតពិនិត្យស្ថានភាពការប្រើប្រាស់កំណល់សុវត្ថិភាព ប្លុកសុវត្ថិភាពជាដើមដែលមានបញ្ជាក់ក្នុងខណ្ឌទី1នៃមាត្រាខាងក្រោម និងយានដ្ឋានដែលមានបញ្ជាក់នៅក្នុងខណ្ឌទី1នៃមាត្រ166-2។</a:t>
            </a: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4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166 «ការ</a:t>
            </a: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ការពារគ្រោះថ្នាក់ដោយសារបញ្ចុះដងសន្ទូចជាដើម»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នៅពេលប្រតិបត្ដិករអាជីវកម្មលើកដងសន្ទូច ដៃរបស់ម៉ាស៊ីនសំណង់ប្រភេទយានយន្តនិងធ្វើការជួសជុលការត្រួតពិនិត្យជាដើមនៅក្រោមវាដើម្បីការពារគ្រោះថ្នាក់ដល់កម្មករដោយសារតែការធ្លាក់ដៃនិងដងសន្ទូចជាដើម ធ្វើឲ្យកម្មករធ្វើការជាក់លាក់នោះប្រើបង្គោលសុវត្ថិភាព ប្លុកសុវត្ថិភាពជាដើម។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</a:t>
            </a:r>
            <a:r>
              <a:rPr lang="km" sz="1400" spc="-4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កម្មករដែលចូលរួមក្នុងការងារដែលមានចែងក្នុងខណ្ឌមុន ត្រូវប្រើបង្គោលសុវត្ថិភាព ប្លុកសុវត្ថិភាព។ល។※ ដែលមានចែងក្នុងខណ្ឌដដែល។</a:t>
            </a: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</a:t>
            </a:r>
            <a:r>
              <a:rPr lang="km" sz="110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) «ជា</a:t>
            </a: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ដើម» នៅ</a:t>
            </a:r>
            <a:r>
              <a:rPr lang="km" sz="110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ក្នុង «ប្លុក</a:t>
            </a: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សុវត្ថិភាពជាដើម» រួមបញ្ចូលកំណល់ជាដើម។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មាត្រា166-2 &lt;ការការពារគ្រោះថ្នាក់ដោយសារការដួលជាដើមនៃអ្វីតភ្ជាប់់&gt;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នៅពេលដំឡើងឬដកអ្វីតភ្ជាប់សម្រាប់គ្រឿងម៉ាស៊ីនសំណង់ប្រភេទយានយន្ត ប្រតិបត្តិករអាជីវកម្មត្រូវអនុញ្ញាតឱ្យកម្មករដែលចូលរួមក្នុងការងារប្រើប្រាស់កំណល់ក្នុងគោលបំណងការពារគ្រោះថ្នាក់ដល់កម្មករដោយសារតែការដួលនៃអ្វីតភ្ជាប់ជាដើ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កម្មករដែលចូលរួមក្នុងការងារដែលមានចែងក្នុងខណ្ឌមុនត្រូវប្រើកំណល់នៅខណ្ឌដដែល។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មាត្រា166-3 &lt;ការដាក់កម្រិតលើការភ្ជាប់អ្វីតភ្ជាប&gt;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spc="-5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ប្រតិបត្តិករអាជីវកម្មមិនត្រូវភ្ជាប់អ្វីតភ្ជាប់ទៅនឹងគ្រឿងម៉ាស៊ីនសំណង់ប្រភេទយានយន្ត ដែលលើសពីទំងន់ដែលបានកំណត់តាមរចនាសម្ព័ន្ធ។</a:t>
            </a:r>
          </a:p>
        </p:txBody>
      </p:sp>
    </p:spTree>
    <p:extLst>
      <p:ext uri="{BB962C8B-B14F-4D97-AF65-F5344CB8AC3E}">
        <p14:creationId xmlns:p14="http://schemas.microsoft.com/office/powerpoint/2010/main" val="256273130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បទបញ្ជច្បាប់សុវត្ថិភាពឧស្សាហកម្មនិងសុខភាព (ការដកស្រង់) (8)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ទំព័រទី167 អត្ថបទជំនួយ ទំព័រទី116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 </a:t>
            </a: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166-4 «បង្ហាញ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ទំងន់អ្វីតភ្ជាប់ជាដើម»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នៅពេលប្រតិបត្ដិករអាជីវកម្មផ្លាស់ប្ដូរអ្វីតភ្ជាប់នៃម៉ាស៊ីនសំណង់ប្រភេទយានយន្ត ទម្ងន់នៃអ្វីតភ្ជាប់នៅទីតាំងស្រួលមើលសម្រាប់អ្នកបើកបរ (នៅពេលដាក់ធុង ខ្សែរ៉ូតជាដើមត្រូវបានភ្ជាប់នោះរួមបញ្ជូលចំណុះឬទំងន់ផ្ទុកអតិបរិមានៃធុង ខ្សែរ៉ូតជាដើម ក្នុងអត្ថបទនេះនឹងអនុវត្តដូចគ្នា។ ) ត្រូវដាក់បង្ហាញឬម៉ាស៊ីនសំណង់ប្រភេទយានយន្តត្រូវផ្តល់ឯកសារដែលអនុញ្ញាតឱ្យអ្នកបើកបរបញ្ជាក់ពីទម្ងន់នៃអ្វីតភ្ជាប់។</a:t>
            </a:r>
            <a:endParaRPr lang="en-US" altLang="ja-JP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ជំពូកទី8-5 ការបង្ការគ្រោះថ្នាក់ក្នុងការងារដូចជាការវាយកម្ទេចចោលសំណង់ធ្វើពីបេតុង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 </a:t>
            </a: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517-15 «ការងារ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នៃការវាយកម្ទេចចោលជាដើមនៃសំណង់ធ្វើពីបេតុង»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ប្រតិបត្តិករអាជីវកម្មត្រូវចាត់វិធានការដូចខាងក្រោមនៅពេលអនុវត្តការងារនៃមាត្រា6-15-5នៃបទបញ្ញត្តិ។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 កុំអនុញ្ញាតឱ្យកម្មករក្រៅពីកម្មករដែលពាក់ព័ន្ធចូលក្នុងតំបន់ធ្វើការ។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</a:t>
            </a:r>
            <a:r>
              <a:rPr lang="km" sz="1200" spc="-18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ប្រសិនបើរំពឹងថាមានហានិភ័យក្នុងការអនុវត្តការងារដោយសារអាកាសធាតុអាក្រក់ដូចជាខ្យល់ខ្លាំងភ្លៀងខ្លាំងព្រិលច្រើនជាដើមនោះបញ្ឈប់ការងារជាក់លាក់។ 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ពេលលើកឬបន្ទាបឧបករណ៍និងប្រដាប់ប្រដារជាដើមនោះឲ្យកម្មករប្រើខ្សែព្យួរនិងកាបូបព្យួរជាដើម។</a:t>
            </a:r>
            <a:endParaRPr lang="en-US" altLang="ja-JP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 </a:t>
            </a: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517-16 «សញ្ញា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សម្រាប់ការងារទាញចុះក្រោមជាដើម»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ករណីប្រតិបត្តិករអាជីវកម្មអនុវត្តមាត្រា 6-15-5 នៃបទបញ្ញត្តិ ហើយពេលដែលទាញជញ្ជាំងខាងក្រៅនិងសសរជាដើមចុះក្រោម នោះប្រតិបត្តិករអាជីវកម្មកំណត់សញ្ញាជាក់លាក់អំពីការទាញចុះក្រោមជាដើមនិងជូនដំណឹងដល់កម្មករដែលពាក់ព័ន្ធ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ករណីអនុវត្តការងារដូចជាការទាញចុះក្រោមជាដើមនៅក្នុងកថាខណ្ឌលើនេះប្រសិនបើមានហានិភ័យនៃគ្រោះថ្នាក់ដល់កម្មករក្រៅពីកម្មករនិយោជិត (តទៅនេះដែលហៅថា“ កម្មករផ្សេងទៀត”) ដែលចូលរួមក្នុងការងារដូចជាការទាញចុះក្រោមជាដើម ប្រតិបត្តិករអាជីវកម្មចាំបាច់ត្រូវឱ្យកម្មករនិយោជិតដែលចូលរួមក្នុងការងារដូចជាការទាញចុះក្រោមជាក់លាក់ផ្តល់សញ្ញានៃកថាខណ្ឌដដែលជាមុនហើយលុះត្រាតែបញ្ជាក់ថាកម្មករផ្សេងទៀតបានជម្លៀសចេញ មិនអនុញ្ញាតឱ្យធ្វើការ ដូចជាទាញចុះក្រោមជាក់លាក់ជាដើម។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</a:t>
            </a:r>
            <a:r>
              <a:rPr lang="km" sz="1200" spc="-1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 កម្មករនិយោជិតដែលចូលរួមក្នុងការងារដូចជាការទាញចុះក្រោមជាដើមក្នុងកថាខ័ណ្ឌទី1ត្រូវតែផ្តល់សញ្ញាជាមុនហើយលុះត្រាតែបញ្ជាក់ថាកម្មករផ្សេងទៀតបានជម្លៀសចេញនៅពេលមានហានិភ័យបង្កគ្រោះថ្នាក់នៅក្នុងកថាខណ្ឌលើនេះហើយមិនអនុវត្តការងារដូចជាទាញចុះក្រោមជាក់លាក់ជាដើម។ </a:t>
            </a:r>
          </a:p>
        </p:txBody>
      </p:sp>
    </p:spTree>
    <p:extLst>
      <p:ext uri="{BB962C8B-B14F-4D97-AF65-F5344CB8AC3E}">
        <p14:creationId xmlns:p14="http://schemas.microsoft.com/office/powerpoint/2010/main" val="42802815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បទបញ្ជច្បាប់សុវត្ថិភាពឧស្សាហកម្មនិងសុខភាព (ការដកស្រង់) (9)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ទំព័រទី172 អត្ថបទជំនួយ ទំព័រទី117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6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517-17 «ការ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រើសតាំងប្រធានការងារសម្រាប់ការវាយកម្ទេចចោលសំណង់ធ្វើពីបេតុង›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ចំពោះការងារនៃមាត្រា6-15-5 នៃបទបញ្ញត្តិ ប្រតិបត្តិករអាជីវកម្មត្រូវតែរើសតាំងប្រធានការងារសម្រាប់ការវាយកម្ទេចចោលសំណង់ធ្វើពីបេតុងចេញពីក្នុងចំណោមអ្នកដែលបានបញ្ចប់ការបណ្តុះបណ្តាលជំនាញក្នុងការងារសម្រាប់ការវាយកម្ទេចចោលសំណង់ធ្វើពីបេតុង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 517-18 &lt;តួនាទីរបស់ប្រធានការងារសម្រាប់ការវាយកម្ទេចចោលសំណង់ធ្វើពីបេតុង&gt;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ត្រូវឲ្យប្រធានការងារសម្រាប់ការវាយកម្ទេចចោលសំណង់ធ្វើពីបេតុងធ្វើតាមប្រការ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 កំណត់វិធីសាស្រ្តនៃការងារនិងការដាក់កម្មករនិងដឹកនាំការងារដោយផ្ទាល់។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ពិនិត្យមុខងារឧបករណ៍ប្រដាប់ប្រដារខ្សែក្រវ៉ាត់សុវត្ថិភាពជាដើមនិងមួកការពារហើយដកផលិតផលដែលខូចចេញ។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ត្រួតពិនិត្យការប្រើប្រាស់ខ្សែក្រវ៉ាត់សុវត្ថិភាពជាដើមនិងមួកការពារ។</a:t>
            </a:r>
            <a:endParaRPr lang="en-US" altLang="ja-JP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6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517-19 «ការ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ពាក់មួកការពារ»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នៅពេលអនុវត្តការងារមាត្រា6-15-5 នៃបទបញ្ញត្តិប្រតិបត្តិករអីជីវកម្មត្រូវឱ្យកម្មករនិយោជិតចូលរួមក្នុងការងារពាក់មួកការពារដើម្បីការពារគ្រោះថ្នាក់ដល់កម្មករដោយសារតែការហោះហើរឬធ្លាក់វត្ថុនានា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កម្មករនិយោជិតដែលចូលរួមក្នុងការងារដែលមានចែងក្នុងកថាខណ្ឌលើត្រូវពាក់មួកការពារដែលមានចែងក្នុងកថាខណ្ឌដដែល។</a:t>
            </a:r>
          </a:p>
        </p:txBody>
      </p:sp>
    </p:spTree>
    <p:extLst>
      <p:ext uri="{BB962C8B-B14F-4D97-AF65-F5344CB8AC3E}">
        <p14:creationId xmlns:p14="http://schemas.microsoft.com/office/powerpoint/2010/main" val="6183469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បទបញ្ជច្បាប់សុវត្ថិភាពឧស្សាហកម្មនិងសុខភាព (ការដកស្រង់) (10)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ទំព័រទី173 អត្ថបទជំនួយ ទំព័រទី118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ភាគទី4 បទបញ្ជាពិសេស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ជំពូកទី2 បទប្បញ្ញត្តិពិសេសស្តីពីអ្នកអោយខ្ចីគ្រឿងម៉ាស៊ីនជាដើម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</a:t>
            </a: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666 «វិធាន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ការណ៍ដែលត្រូវធ្វើសម្រាប់អ្នកអោយខ្ចីគ្រឿងម៉ាស៊ីនជាដើម»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បុគ្គលដែលមានចែងក្នុងមាត្រាខាងលើ (តទៅនេះហៅថា "អ្នកអោយខ្ចីគ្រឿងម៉ាស៊ីនជាដើម") ត្រូវចាត់វិធានការដូចតទៅនេះនៅពេលអោយខ្ចីគ្រឿងម៉ាស៊ីនជាក់លាក់ជាដើម ទៅប្រតិបត្តិករអាជីវកម្មផ្សេងទៀត។</a:t>
            </a:r>
          </a:p>
          <a:p>
            <a:pPr marL="539750" indent="-53975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1 ពិនិត្យមើលម៉ាស៊ីនជាដើមជាមុន ※1 ហើយប្រសិនបើមានភាពមិនប្រក្រតីណាត្រូវបានរកឃើញ នោះជួសជុលវាឬអនុវត្តការថែទាំចាំបាច់ផ្សេងទៀត។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2 ប្រគល់ឯកសារដែលកត់ទុកពីចំណុចដូចខាងក្រោមទៅប្រតិបត្តិករអាជីវកម្មដែលខ្ចីម៉ាស៊ីនជាក់លាក់ជាដើម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ក សមត្ថភាពរបស់ម៉ាស៊ីនជាដើម※2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ខ លក្ខណៈរបស់ម៉ាស៊ីនជាដើម និងប្រការប្រុងប្រយ័ត្នផ្សេងៗសម្រាប់ការប្រើប្រាស់របស់វា ※3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</a:t>
            </a:r>
            <a:r>
              <a:rPr lang="km" sz="1200" spc="-3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
បទប្បញ្ញត្តិនៃខណ្ឌខាងលើ
ក្នុងករណីឲ្យគេខ្ចីគ្រឿងបរិក្ខារ
អំពីម៉ាស៊ីនជាដើមដែលជាគោលដៅនៃការខ្ចីជាក់លាក់នោះ
ដូចជាការជ្រើសរើសមា៉ស៊ីននៅពេលទិញម៉ាស៊ីនជាដើម ការថែរក្សានៅក្រោយឲ្យខ្ចី ករណីប្រតិបត្តិករអាជីវកម្មបានខ្ចីម៉ាស៊ីនជាក់លាក់ជាដើមនោះធ្វើកិច្ចការដែលម្ចាស់នៃម៉ាស៊ីនជាក់លាក់ត្រូវតែធ្វើនោះ (រាប់បញ្ចូលទាំងអាជីវកម្មីឲ្យខ្ចីគ្រឿងបរិក្ខារដោយស្ថាប័នឲ្យខ្ចីគ្រឿងបរិក្ខារដែលមានលក្ខណៈជាអាណាខេត្តដែលមានចែងក្នុងមាត្រា2ខណ្ឌទី6 នៃច្បាប់ស្តីពីការឧបត្ថម្ភធនមូលនិធិឧបករណ៍សម្រាប់អាជីវកម្មខ្នាតតូច។ (ច្បាប់លេខ115 ឆ្នាំ1958)  ) មិនអនុវត្ត ※4។</a:t>
            </a:r>
            <a:endParaRPr lang="ja-JP" altLang="en-US" sz="1200" spc="-3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1) «ជា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មុន» មិនចាំបាច់មានន័យថាត្រូវពិនិត្យមើលទាំងមូលរាល់លើកដែលឲ្យគេខ្ចីនោះទេ ប៉ុន្តែវាអាចត្រូវបានកំណត់ចំពោះផ្នែកចាំបាច់អាស្រ័យលើស្ថានភាពប្រើប្រាស់។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2) «សមត្ថ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ភាពរបស់ម៉ាស៊ីនជាដើម» សំដៅទៅលើសមត្ថភាពដែលចាំបាច់សម្រាប់ការប្រើប្រាស់ដូចជាស្ថេរភាពនិងចំណុះធុងសម្រាប់គ្រឿងយន្តសំណង់ប្រភេទយានយន្ត។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</a:t>
            </a:r>
            <a:r>
              <a:rPr lang="km" sz="105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3) «ប្រការ</a:t>
            </a: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ដែលត្រូវប្រុងប្រយ័ត្នក្នុងការប្រើប្រាស់នោះ(ផ្សេងទៀត)» សំដៅទៅលើប្រការដែលត្រូវប្រុងប្រយ័ត្នក្នុងការប្រើប្រាស់ម៉ាស៊ីនដូចជាវិធីសាស្ត្រប្រើប្រាស់ប្រេងឥន្ធនៈនិងវិធីកែសំរួលជាដើម។</a:t>
            </a: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ចំណាំទី4) គោលបំណងនៃខ័ណ្ឌទី2 គឺថាវាមិនអនុវត្តចំពោះអ្នកទាំងឡាយណាដែលយកទម្រង់នៃការជួលជាមធ្យោបាយហិរញ្ញវត្ថុពីគោលបំណងនៃមាត្រានេះឡើយ។</a:t>
            </a:r>
          </a:p>
        </p:txBody>
      </p:sp>
    </p:spTree>
    <p:extLst>
      <p:ext uri="{BB962C8B-B14F-4D97-AF65-F5344CB8AC3E}">
        <p14:creationId xmlns:p14="http://schemas.microsoft.com/office/powerpoint/2010/main" val="30709160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ស្តង់ដាររចនាសម្ព័នគ្រឿងម៉ាស៊ីនសំណង់ប្រភេទយានយន្តត (ដកស្រង់)</a:t>
            </a:r>
            <a:endParaRPr kumimoji="1"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ទំព័រទី177 អត្ថបទជំនួយ ទំព័រទី119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 </a:t>
            </a:r>
            <a:r>
              <a:rPr lang="en-US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ភាពខ្លាំងជាដើម</a:t>
            </a:r>
            <a:r>
              <a:rPr lang="en-US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មាត្រា2 </a:t>
            </a:r>
            <a:r>
              <a:rPr lang="en-US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ស្ថេរភាព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មាត្រា3 (ស្ថេរភាពនៃម៉ាស៊ីនបោះគ្លឹះនិងម៉ាស៊ីនដកគ្លឹះ)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មាត្រា4 (ស្ថេរភាពផ្នែកខាងក្រោយនៃម៉ាស៊ីនជីក (មិនរាប់បញ្ចូលប្រភេទកង់រថក្រោះ) និងម៉ាស៊ីនសម្រាប់ការវាយកម្ទេចចោល(មិនរាប់បញ្ចូលប្រភេទកង់រថក្រោះ))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មាត្រា5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ហ្វ្រាំងសម្រាប់បើកបរជាដើម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មាត្រា6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ហ្វ្រាំងសម្រាប់ឧបករណ៍ការងារ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មាត្រា7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ផ្នែកប្រតិបត្តិការនៃឧបករណ៍ធ្វើដំណើរជាដើម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មាត្រា8 (ប្រការចាំបាច់សម្រាប់ប្រតិបត្តិការដូចជាមុខងារនៃផ្នែកប្រតិបត្តិការនិងវិធីសាស្ត្រប្រតិបត្តិការជាដើម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មាត្រា9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ភាពអាចមើលឃើញជាដើមសម្រាប់ការបើកបរ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r>
              <a:rPr lang="km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</a:t>
            </a:r>
            <a:endParaRPr lang="en-US" altLang="ja-JP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មាត្រា10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គ្រឿងបរិក្ខារលើកឡើងនិងចុះក្រោម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មាត្រា11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គ្រឿងបរិក្ខារការពារគ្រោះថ្នាក់ដោយការលើកនិងបន្ទាបដៃជាដើម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មាត្រា12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សូចនាករទិសដៅ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មាត្រា13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ឧបករណ៍រោទិ៍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មាត្រា13-2 </a:t>
            </a:r>
            <a:r>
              <a:rPr lang="en-US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ឧបករណ៍បញ្ឈប់ស្វ័យប្រវត្តិកម្មជាដើមនៅពេលដែលកំរិតការងារហួសកំរិត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មាត្រា14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វ៉ាល់សុវត្ថិភាពជាដើម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មាត្រា15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ការបង្ហាញ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គ្រឿងយន្តសំណង់ប្រភេទយានយន្តដែលមានរចនាសម្ព័ន្ធពិសេស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មាត្រា17 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</a:t>
            </a: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ការលើកលែងពីពាក្យសុំ</a:t>
            </a:r>
            <a:r>
              <a:rPr lang="en-US" altLang="ja-JP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&gt;</a:t>
            </a:r>
            <a:endParaRPr lang="km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8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185536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marL="3409950" indent="-3409950" rtl="0"/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ម៉ាស៊ីនមូលដ្ឋានសម្រាប់ម៉ាស៊ីនការវាយកម្ទេចចោល </a:t>
            </a:r>
            <a:r>
              <a:rPr lang="en-US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	</a:t>
            </a: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(2) ម៉ាសតួម៉ាស៊ីន</a:t>
            </a:r>
            <a:r>
              <a:rPr lang="en-US" altLang="zh-TW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/>
            </a:r>
            <a:br>
              <a:rPr lang="en-US" altLang="zh-TW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</a:br>
            <a:r>
              <a:rPr lang="en-US" altLang="zh-TW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			</a:t>
            </a: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(3) ម៉ាស់ម៉ាស៊ីន</a:t>
            </a:r>
            <a:r>
              <a:rPr lang="en-US" altLang="zh-TW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/>
            </a:r>
            <a:br>
              <a:rPr lang="en-US" altLang="zh-TW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</a:br>
            <a:r>
              <a:rPr lang="en-US" altLang="zh-TW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			</a:t>
            </a: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(4) ម៉ាស់ម៉ាស៊ីនសរុប</a:t>
            </a:r>
            <a:endParaRPr kumimoji="1"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904104"/>
            <a:ext cx="7886700" cy="442380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 អត្ថបទជំនួយ ទំព័រទី9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64" y="1933762"/>
            <a:ext cx="4115471" cy="19458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95" y="4109889"/>
            <a:ext cx="3709240" cy="19396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780" y="4061837"/>
            <a:ext cx="3766958" cy="198352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326511" y="379864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ម៉ាស់តួម៉ាស៊ីន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64860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ម៉ាស់ម៉ាស៊ីន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16232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ម៉ាស់ម៉ាស៊ីន</a:t>
            </a:r>
          </a:p>
        </p:txBody>
      </p:sp>
      <p:sp>
        <p:nvSpPr>
          <p:cNvPr id="14" name="テキスト ボックス 804">
            <a:extLst>
              <a:ext uri="{FF2B5EF4-FFF2-40B4-BE49-F238E27FC236}">
                <a16:creationId xmlns:a16="http://schemas.microsoft.com/office/drawing/2014/main" id="{44B78A15-1A27-4897-A4B1-83385B4D9585}"/>
              </a:ext>
            </a:extLst>
          </p:cNvPr>
          <p:cNvSpPr txBox="1"/>
          <p:nvPr/>
        </p:nvSpPr>
        <p:spPr>
          <a:xfrm>
            <a:off x="5153647" y="2028589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ម៉ាស់តួម៉ាស៊ីន</a:t>
            </a:r>
            <a:endParaRPr lang="ja-JP" sz="7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5" name="テキスト ボックス 805">
            <a:extLst>
              <a:ext uri="{FF2B5EF4-FFF2-40B4-BE49-F238E27FC236}">
                <a16:creationId xmlns:a16="http://schemas.microsoft.com/office/drawing/2014/main" id="{66C7B4DE-6F67-42D9-9DCF-109622E9BF25}"/>
              </a:ext>
            </a:extLst>
          </p:cNvPr>
          <p:cNvSpPr txBox="1"/>
          <p:nvPr/>
        </p:nvSpPr>
        <p:spPr>
          <a:xfrm>
            <a:off x="3323302" y="4439903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ម៉ាស់តួម៉ាស៊ីន</a:t>
            </a:r>
            <a:endParaRPr lang="ja-JP" sz="7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6" name="テキスト ボックス 499">
            <a:extLst>
              <a:ext uri="{FF2B5EF4-FFF2-40B4-BE49-F238E27FC236}">
                <a16:creationId xmlns:a16="http://schemas.microsoft.com/office/drawing/2014/main" id="{5DF32612-05D5-4C9D-9747-FC2CEDEC3D4E}"/>
              </a:ext>
            </a:extLst>
          </p:cNvPr>
          <p:cNvSpPr txBox="1"/>
          <p:nvPr/>
        </p:nvSpPr>
        <p:spPr>
          <a:xfrm>
            <a:off x="1363148" y="5275693"/>
            <a:ext cx="204470" cy="3160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ទឹក</a:t>
            </a:r>
            <a:endParaRPr lang="ja-JP" sz="105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7" name="テキスト ボックス 500">
            <a:extLst>
              <a:ext uri="{FF2B5EF4-FFF2-40B4-BE49-F238E27FC236}">
                <a16:creationId xmlns:a16="http://schemas.microsoft.com/office/drawing/2014/main" id="{98EEE5B5-90C8-46A0-AB7A-298BEDC24EC0}"/>
              </a:ext>
            </a:extLst>
          </p:cNvPr>
          <p:cNvSpPr txBox="1"/>
          <p:nvPr/>
        </p:nvSpPr>
        <p:spPr>
          <a:xfrm>
            <a:off x="1572698" y="5266167"/>
            <a:ext cx="209550" cy="808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ប្រភេទប្រេង</a:t>
            </a:r>
            <a:endParaRPr lang="ja-JP" sz="105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8" name="テキスト ボックス 501">
            <a:extLst>
              <a:ext uri="{FF2B5EF4-FFF2-40B4-BE49-F238E27FC236}">
                <a16:creationId xmlns:a16="http://schemas.microsoft.com/office/drawing/2014/main" id="{64B8C22B-B39C-4BB5-B49E-7C27E395A4CE}"/>
              </a:ext>
            </a:extLst>
          </p:cNvPr>
          <p:cNvSpPr txBox="1"/>
          <p:nvPr/>
        </p:nvSpPr>
        <p:spPr>
          <a:xfrm>
            <a:off x="1801335" y="5266167"/>
            <a:ext cx="209550" cy="4932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ឥន្ធនៈ</a:t>
            </a:r>
            <a:endParaRPr lang="ja-JP" sz="12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9" name="テキスト ボックス 806">
            <a:extLst>
              <a:ext uri="{FF2B5EF4-FFF2-40B4-BE49-F238E27FC236}">
                <a16:creationId xmlns:a16="http://schemas.microsoft.com/office/drawing/2014/main" id="{0CD6DB33-4054-438F-B581-51E2BDAF5EED}"/>
              </a:ext>
            </a:extLst>
          </p:cNvPr>
          <p:cNvSpPr txBox="1"/>
          <p:nvPr/>
        </p:nvSpPr>
        <p:spPr>
          <a:xfrm>
            <a:off x="7115175" y="4482387"/>
            <a:ext cx="110807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ម៉ាស់ម៉ាស៊ីនសរុប</a:t>
            </a:r>
            <a:endParaRPr lang="ja-JP" sz="7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0" name="テキスト ボックス 807">
            <a:extLst>
              <a:ext uri="{FF2B5EF4-FFF2-40B4-BE49-F238E27FC236}">
                <a16:creationId xmlns:a16="http://schemas.microsoft.com/office/drawing/2014/main" id="{FDFA98E7-319F-4088-811D-B05F938C9A3B}"/>
              </a:ext>
            </a:extLst>
          </p:cNvPr>
          <p:cNvSpPr txBox="1"/>
          <p:nvPr/>
        </p:nvSpPr>
        <p:spPr>
          <a:xfrm>
            <a:off x="5198745" y="5284784"/>
            <a:ext cx="204470" cy="2946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ទឹក</a:t>
            </a:r>
            <a:endParaRPr lang="ja-JP" sz="105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1" name="テキスト ボックス 808">
            <a:extLst>
              <a:ext uri="{FF2B5EF4-FFF2-40B4-BE49-F238E27FC236}">
                <a16:creationId xmlns:a16="http://schemas.microsoft.com/office/drawing/2014/main" id="{F0F776DB-10D8-41EB-BF21-5D8483867223}"/>
              </a:ext>
            </a:extLst>
          </p:cNvPr>
          <p:cNvSpPr txBox="1"/>
          <p:nvPr/>
        </p:nvSpPr>
        <p:spPr>
          <a:xfrm>
            <a:off x="5473966" y="5277272"/>
            <a:ext cx="209550" cy="6856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ប្រភេទប្រេង</a:t>
            </a:r>
            <a:endParaRPr lang="ja-JP" sz="105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2" name="テキスト ボックス 809">
            <a:extLst>
              <a:ext uri="{FF2B5EF4-FFF2-40B4-BE49-F238E27FC236}">
                <a16:creationId xmlns:a16="http://schemas.microsoft.com/office/drawing/2014/main" id="{9729BAEF-6DC1-4C89-A408-84EBFC418111}"/>
              </a:ext>
            </a:extLst>
          </p:cNvPr>
          <p:cNvSpPr txBox="1"/>
          <p:nvPr/>
        </p:nvSpPr>
        <p:spPr>
          <a:xfrm>
            <a:off x="5702603" y="5273668"/>
            <a:ext cx="209550" cy="3734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ឥន្ធនៈ</a:t>
            </a:r>
            <a:endParaRPr lang="ja-JP" sz="12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3" name="テキスト ボックス 810">
            <a:extLst>
              <a:ext uri="{FF2B5EF4-FFF2-40B4-BE49-F238E27FC236}">
                <a16:creationId xmlns:a16="http://schemas.microsoft.com/office/drawing/2014/main" id="{4C8D3788-85D3-4F76-BA8D-7F4ABEA8C090}"/>
              </a:ext>
            </a:extLst>
          </p:cNvPr>
          <p:cNvSpPr txBox="1"/>
          <p:nvPr/>
        </p:nvSpPr>
        <p:spPr>
          <a:xfrm>
            <a:off x="5014998" y="5284784"/>
            <a:ext cx="209550" cy="4090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អ្នកជិះ</a:t>
            </a:r>
            <a:endParaRPr lang="ja-JP" sz="12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132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km" sz="3200"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ជំពូកទី10 ករណីគ្រោះមហន្តរាយ</a:t>
            </a:r>
            <a:endParaRPr kumimoji="1" lang="ja-JP" altLang="en-US" sz="3200" dirty="0"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109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អ្នកស្លាប់និងរបួសនៅក្នុងឧស្សាហកម្មសំណង់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អត្ថបទជំនួយ ទំព័រទី120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រូបភាព 10-1 បង្ហាញពីការផ្លាស់ប្តូរអ្នកស្លាប់និងរបួសនៅក្នុងឧស្សាហកម្មសំណង់់ដោយឈប់សម្រាករយៈពេល4ថ្ងៃឬលើសពីនេះ។</a:t>
            </a: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រូបភាព 10-1 ការផ្លាស់ប្តូរអ្នកស្លាប់និងរបួសនៅក្នុងឧស្សាហកម្មសំណង់ដោយឈប់សម្រាក4ថ្ងៃឬលើសពីនេះ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(មិនរាប់បញ្ចូលអ្នកដែលបណ្តាលមកពីគ្រោះរញ្ជួយដីនៅជប៉ុនភាគខាងកើត)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លើសពីនេះទៀត នៅពេលបុព្វហេតុនៃគ្រោះមហន្តរាយដែលដកស្រង់ចេញពីការស្លាប់និងឈប់សម្រាក4 ថ្ងៃឬលើសពីនេះដែលបានកើតឡើងក្នុងកំឡុងឆ្នាំ2017 (ហេសិឆ្នាំទី29) ត្រូវបានប្រមូលដោយមូលហេតុប្រហែល56% នៃគ្រោះថ្នាក់ដែលបណ្តាលមកពីគ្រឿងម៉ាស៊ីនសំណង់ជាដើមសម្រាប់ការរឈូសឆាយពង្រាបដី ការដឹកជញ្ជូន ការផ្ទុកនិងសម្រាប់ជីក ប្រហែល 15% គឺសម្រាប់ការវាយកម្ទេចចោល។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(ឯកសារយោង) ក្រសួងសុខាភិបាលការងារនិងសុខុមាលភាព ឧប្បត្តិហេតុគ្រោះថ្នាក់នៃគ្រោះថ្នាក់ការងារ គេហទំព័រសុវត្ថិភាពកន្លែងការងារៈការវិភាគលើកត្តាគ្រោះថ្នាក់ការងារ (ឆ្នាំទី2017 ឧស្សាហកម្មសំណង់)</a:t>
            </a:r>
            <a:endParaRPr lang="en-US" altLang="ja-JP" sz="11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7" y="1361209"/>
            <a:ext cx="4581525" cy="27432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3E8198E-F8F5-4032-938A-10AEC4026947}"/>
              </a:ext>
            </a:extLst>
          </p:cNvPr>
          <p:cNvSpPr txBox="1"/>
          <p:nvPr/>
        </p:nvSpPr>
        <p:spPr>
          <a:xfrm>
            <a:off x="2286482" y="1711569"/>
            <a:ext cx="346249" cy="1762674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ចំនួននៃការកើតឡើង (នាក់)</a:t>
            </a:r>
            <a:endParaRPr lang="ja-JP" alt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41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1957" y="365126"/>
            <a:ext cx="4431723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ករណីទី1 ថ្មអណ្តែតធ្លាក់ចុះក្នុងកំឡុងពេលធ្វើការបំបែក</a:t>
            </a:r>
            <a:endParaRPr kumimoji="1" lang="ja-JP" altLang="en-US" sz="16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ទំព័រទី192 អត្ថបទជំនួយ ទំព័រទី121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71957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28650" y="3468544"/>
            <a:ext cx="8022560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ករណីទី3 ចូលក្នុងកាំការងារហើយប៉ះរបារដែក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4045196"/>
            <a:ext cx="8022560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4629149" y="365126"/>
            <a:ext cx="4431723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ករណីទី2 ការបុកទៅវត្ថុដែលធ្លាក់ចុះក្នុងកំឡុងពេលធ្វើការវាយកម្ទេចចោល</a:t>
            </a: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629149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10" y="1043649"/>
            <a:ext cx="2759613" cy="212557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085" y="1043650"/>
            <a:ext cx="2985372" cy="208711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651" y="4091807"/>
            <a:ext cx="2602057" cy="21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3104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1957" y="152206"/>
            <a:ext cx="4431723" cy="69505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marL="987425" indent="-987425"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ករណីទី4 បាក់ឆ្អឹងដោយត្រូវបានគៀបដៃខាងស្តាំរវាងខ្សែពាននិងអ្វិតភ្ជាប់សម្រាប់ការវាយកម្ទេចចោល</a:t>
            </a:r>
            <a:endParaRPr kumimoji="1" lang="ja-JP" altLang="en-US" sz="16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ទំព័រទី195 អត្ថបទជំនួយ ទំព័រទី124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71957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28650" y="3468544"/>
            <a:ext cx="8022560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ករណីទី6 ដោយបាត់បង់តុល្យភាពនៅពេលងាកដើយដួលធ្លាក់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4045196"/>
            <a:ext cx="8022560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4629149" y="152206"/>
            <a:ext cx="4431723" cy="695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7425" indent="-987425"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ករណីទី5 ជើងរបស់បុគ្គលិក ត្រូវបានគៀបក្នុងកំឡុងពេលធ្វើការផ្លាស់ប្ដូរអ្វីតភ្ជាប់</a:t>
            </a: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629149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85220" y="999691"/>
            <a:ext cx="1805196" cy="219358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539" y="999691"/>
            <a:ext cx="2604181" cy="219358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558" y="4095625"/>
            <a:ext cx="3114243" cy="22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ម៉ាស៊ីនមូលដ្ឋានសម្រាប់ម៉ាស៊ីនការវាយកម្ទេចចោល (5) ស្ថេរភាព (6) សមត្ថភាពឡើងតាម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 អត្ថបទជំនួយ ទំព័រទី10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79" y="2279767"/>
            <a:ext cx="4300373" cy="27595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422" y="2309289"/>
            <a:ext cx="3482596" cy="271627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80819" y="506884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ស្ថេរភាព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31702" y="506884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សមត្ថភាពឡើងតាម</a:t>
            </a:r>
          </a:p>
        </p:txBody>
      </p:sp>
      <p:sp>
        <p:nvSpPr>
          <p:cNvPr id="10" name="テキスト ボックス 812">
            <a:extLst>
              <a:ext uri="{FF2B5EF4-FFF2-40B4-BE49-F238E27FC236}">
                <a16:creationId xmlns:a16="http://schemas.microsoft.com/office/drawing/2014/main" id="{1E8F39C7-99CF-4400-827C-D7A053A0CB8C}"/>
              </a:ext>
            </a:extLst>
          </p:cNvPr>
          <p:cNvSpPr txBox="1"/>
          <p:nvPr/>
        </p:nvSpPr>
        <p:spPr>
          <a:xfrm>
            <a:off x="1992740" y="4619860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105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(ស្ថេរភាព)</a:t>
            </a:r>
            <a:endParaRPr lang="ja-JP" sz="700" kern="10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1" name="テキスト ボックス 813">
            <a:extLst>
              <a:ext uri="{FF2B5EF4-FFF2-40B4-BE49-F238E27FC236}">
                <a16:creationId xmlns:a16="http://schemas.microsoft.com/office/drawing/2014/main" id="{C4D3B64E-9437-4730-9766-26A5B5AE160E}"/>
              </a:ext>
            </a:extLst>
          </p:cNvPr>
          <p:cNvSpPr txBox="1"/>
          <p:nvPr/>
        </p:nvSpPr>
        <p:spPr>
          <a:xfrm>
            <a:off x="5381411" y="4512862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(មុំឡើងតាម)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0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ម៉ាស៊ីនមូលដ្ឋានសម្រាប់ម៉ាស៊ីនការវាយកម្ទេចចោល (7) សម្ពាធដីជាមធ្យម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 អត្ថបទជំនួយ ទំព័រទី11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6739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①ប្រភេទកង់រថក្រោះ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0605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②ប្រភេទកង់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" y="3871983"/>
            <a:ext cx="4004559" cy="16861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673" y="3620471"/>
            <a:ext cx="3321566" cy="2334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896871" y="2212895"/>
                <a:ext cx="3157210" cy="318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សម្ពាធដីជាមធ្យម</m:t>
                      </m:r>
                      <m:r>
                        <a:rPr sz="1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sz="1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1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10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sz="1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100">
                          <a:latin typeface="Cambria Math" panose="02040503050406030204" pitchFamily="18" charset="0"/>
                        </a:rPr>
                        <m:t>𝑘𝑃𝑎</m:t>
                      </m:r>
                      <m:r>
                        <a:rPr sz="1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ja-JP" sz="11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ja-JP" sz="1100" dirty="0">
                  <a:latin typeface="Khmer UI" panose="020B0502040204020203" pitchFamily="34" charset="0"/>
                  <a:cs typeface="Khmer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1" y="2212895"/>
                <a:ext cx="3157210" cy="318100"/>
              </a:xfrm>
              <a:prstGeom prst="rect">
                <a:avLst/>
              </a:prstGeom>
              <a:blipFill>
                <a:blip r:embed="rId5"/>
                <a:stretch>
                  <a:fillRect l="-579" r="-193" b="-134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819981" y="2760938"/>
            <a:ext cx="37892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W: ម៉ាសម៉ាស៊ីនសរុប (t)</a:t>
            </a:r>
          </a:p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S: ផ្ទៃដីសម្ពាធសរុប = 2B x L (㎡)</a:t>
            </a:r>
          </a:p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Ｌៈចំងាយកណ្តាល (m) រវាងIdler (idle wheel) និងស្ពូតូស(sprocket wheel) នៅក្នុងម៉ាស់សរុប</a:t>
            </a:r>
          </a:p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B: ទទឹងរបស់កង់រថក្រោះ (ｍ)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248669" y="2182117"/>
                <a:ext cx="4266681" cy="379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050">
                          <a:latin typeface="Cambria Math" panose="02040503050406030204" pitchFamily="18" charset="0"/>
                        </a:rPr>
                        <m:t>សម្ពាធដីជាមធ្យម</m:t>
                      </m:r>
                      <m:r>
                        <a:rPr sz="12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05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050" i="1">
                              <a:latin typeface="Cambria Math" panose="02040503050406030204" pitchFamily="18" charset="0"/>
                            </a:rPr>
                            <m:t>បន្ទុកនៃអ័ក្ស</m:t>
                          </m:r>
                          <m:r>
                            <a:rPr lang="ja-JP" altLang="en-US" sz="10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105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12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05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ja-JP" sz="105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ja-JP" sz="105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sz="12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en-US" sz="1050" i="1">
                              <a:latin typeface="Cambria Math" panose="02040503050406030204" pitchFamily="18" charset="0"/>
                            </a:rPr>
                            <m:t>ផ្ទៃទំហំដែលពាក់ព័ន្ធយ៉ាងជាក់ស្តែងនៅលើដី</m:t>
                          </m:r>
                          <m:r>
                            <a:rPr lang="ja-JP" altLang="en-US" sz="105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ja-JP" altLang="ja-JP" sz="105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2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050">
                          <a:latin typeface="Cambria Math" panose="02040503050406030204" pitchFamily="18" charset="0"/>
                        </a:rPr>
                        <m:t>𝑘𝑃𝑎</m:t>
                      </m:r>
                      <m:r>
                        <a:rPr sz="12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ja-JP" sz="105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ja-JP" sz="1050" dirty="0">
                  <a:latin typeface="Khmer UI" panose="020B0502040204020203" pitchFamily="34" charset="0"/>
                  <a:cs typeface="Khmer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669" y="2182117"/>
                <a:ext cx="4266681" cy="379656"/>
              </a:xfrm>
              <a:prstGeom prst="rect">
                <a:avLst/>
              </a:prstGeom>
              <a:blipFill>
                <a:blip r:embed="rId6"/>
                <a:stretch>
                  <a:fillRect l="-571" t="-8065" r="-429" b="-209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503">
            <a:extLst>
              <a:ext uri="{FF2B5EF4-FFF2-40B4-BE49-F238E27FC236}">
                <a16:creationId xmlns:a16="http://schemas.microsoft.com/office/drawing/2014/main" id="{69744D60-3A05-4E95-AE2E-E0A48613E5F1}"/>
              </a:ext>
            </a:extLst>
          </p:cNvPr>
          <p:cNvSpPr txBox="1"/>
          <p:nvPr/>
        </p:nvSpPr>
        <p:spPr>
          <a:xfrm>
            <a:off x="2032246" y="3871983"/>
            <a:ext cx="886460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កង់រថក្រោះ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504">
            <a:extLst>
              <a:ext uri="{FF2B5EF4-FFF2-40B4-BE49-F238E27FC236}">
                <a16:creationId xmlns:a16="http://schemas.microsoft.com/office/drawing/2014/main" id="{200042D1-5C19-405E-90EE-655752184395}"/>
              </a:ext>
            </a:extLst>
          </p:cNvPr>
          <p:cNvSpPr txBox="1"/>
          <p:nvPr/>
        </p:nvSpPr>
        <p:spPr>
          <a:xfrm>
            <a:off x="1497576" y="4762253"/>
            <a:ext cx="53467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Idler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505">
            <a:extLst>
              <a:ext uri="{FF2B5EF4-FFF2-40B4-BE49-F238E27FC236}">
                <a16:creationId xmlns:a16="http://schemas.microsoft.com/office/drawing/2014/main" id="{D353DC48-5639-4350-BD5B-86CF50DC4426}"/>
              </a:ext>
            </a:extLst>
          </p:cNvPr>
          <p:cNvSpPr txBox="1"/>
          <p:nvPr/>
        </p:nvSpPr>
        <p:spPr>
          <a:xfrm>
            <a:off x="2227007" y="4724153"/>
            <a:ext cx="83267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ស្ពូតូស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815">
            <a:extLst>
              <a:ext uri="{FF2B5EF4-FFF2-40B4-BE49-F238E27FC236}">
                <a16:creationId xmlns:a16="http://schemas.microsoft.com/office/drawing/2014/main" id="{FBE9CF59-B77D-4E5E-8EFC-59CCBD2C748A}"/>
              </a:ext>
            </a:extLst>
          </p:cNvPr>
          <p:cNvSpPr txBox="1"/>
          <p:nvPr/>
        </p:nvSpPr>
        <p:spPr>
          <a:xfrm>
            <a:off x="7576040" y="3871983"/>
            <a:ext cx="800100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សំបកកង់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816">
            <a:extLst>
              <a:ext uri="{FF2B5EF4-FFF2-40B4-BE49-F238E27FC236}">
                <a16:creationId xmlns:a16="http://schemas.microsoft.com/office/drawing/2014/main" id="{330571DC-28D4-4319-80DA-E1E615223049}"/>
              </a:ext>
            </a:extLst>
          </p:cNvPr>
          <p:cNvSpPr txBox="1"/>
          <p:nvPr/>
        </p:nvSpPr>
        <p:spPr>
          <a:xfrm>
            <a:off x="7145894" y="4757808"/>
            <a:ext cx="800100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817">
            <a:extLst>
              <a:ext uri="{FF2B5EF4-FFF2-40B4-BE49-F238E27FC236}">
                <a16:creationId xmlns:a16="http://schemas.microsoft.com/office/drawing/2014/main" id="{424B4DB6-7E73-4ADC-BB23-B862EBB92C86}"/>
              </a:ext>
            </a:extLst>
          </p:cNvPr>
          <p:cNvSpPr txBox="1"/>
          <p:nvPr/>
        </p:nvSpPr>
        <p:spPr>
          <a:xfrm>
            <a:off x="4986578" y="3818847"/>
            <a:ext cx="696938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បន្ទុកនៃអ័ក្ស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818">
            <a:extLst>
              <a:ext uri="{FF2B5EF4-FFF2-40B4-BE49-F238E27FC236}">
                <a16:creationId xmlns:a16="http://schemas.microsoft.com/office/drawing/2014/main" id="{A6106CE1-2E20-4224-879E-EEB31068666C}"/>
              </a:ext>
            </a:extLst>
          </p:cNvPr>
          <p:cNvSpPr txBox="1"/>
          <p:nvPr/>
        </p:nvSpPr>
        <p:spPr>
          <a:xfrm>
            <a:off x="7339839" y="5348563"/>
            <a:ext cx="104267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ＭＳ ゴシック" panose="020B0609070205080204" pitchFamily="49" charset="-128"/>
                <a:cs typeface="Khmer UI" panose="020B0502040204020203" pitchFamily="34" charset="0"/>
              </a:rPr>
              <a:t>ផ្ទៃទំហំដែលពាក់ព័ន្ធយ៉ាងជាក់ស្តែងនៅលើដី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34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 fontScale="90000"/>
          </a:bodyPr>
          <a:lstStyle/>
          <a:p>
            <a:pPr rtl="0"/>
            <a:r>
              <a:rPr lang="km" sz="3200">
                <a:latin typeface="Khmer UI" panose="020B0502040204020203" pitchFamily="34" charset="0"/>
                <a:ea typeface="+mn-ea"/>
                <a:cs typeface="Khmer UI" panose="020B0502040204020203" pitchFamily="34" charset="0"/>
              </a:rPr>
              <a:t>ជំពូកទី2 ម៉ូទ័រនិងប្រព័ន្ធធារាសាស្ត្រ សម្រាប់គ្រឿងយន្តសំណង់ប្រភេទយានយន្ត</a:t>
            </a:r>
            <a:endParaRPr kumimoji="1" lang="ja-JP" altLang="en-US" sz="3200" dirty="0">
              <a:latin typeface="Khmer UI" panose="020B0502040204020203" pitchFamily="34" charset="0"/>
              <a:ea typeface="+mn-ea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ម៉ូទ័រ(gendoki)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ទំព័រទី12 អត្ថបទជំនួយ ទំព័រទី13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65763" y="20323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កម្រិតពណ៌រវាងម៉ាស៊ីនម៉ាស៊ូតនិងម៉ាស៊ីនសាំង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67" y="2309381"/>
            <a:ext cx="7798403" cy="32249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5920E30-7B45-4DDA-95F3-DDC951D76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" y="2309381"/>
            <a:ext cx="7762875" cy="2771775"/>
          </a:xfrm>
          <a:prstGeom prst="rect">
            <a:avLst/>
          </a:prstGeom>
        </p:spPr>
      </p:pic>
      <p:sp>
        <p:nvSpPr>
          <p:cNvPr id="9" name="テキスト ボックス 544">
            <a:extLst>
              <a:ext uri="{FF2B5EF4-FFF2-40B4-BE49-F238E27FC236}">
                <a16:creationId xmlns:a16="http://schemas.microsoft.com/office/drawing/2014/main" id="{3C2792C0-7B00-4DE9-A683-ED7CC43E0F49}"/>
              </a:ext>
            </a:extLst>
          </p:cNvPr>
          <p:cNvSpPr txBox="1"/>
          <p:nvPr/>
        </p:nvSpPr>
        <p:spPr>
          <a:xfrm>
            <a:off x="2284910" y="2417181"/>
            <a:ext cx="90691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</a:t>
            </a:r>
          </a:p>
        </p:txBody>
      </p:sp>
      <p:sp>
        <p:nvSpPr>
          <p:cNvPr id="10" name="テキスト ボックス 545">
            <a:extLst>
              <a:ext uri="{FF2B5EF4-FFF2-40B4-BE49-F238E27FC236}">
                <a16:creationId xmlns:a16="http://schemas.microsoft.com/office/drawing/2014/main" id="{8625B59D-E5C0-45BF-82C7-2374B8EF3344}"/>
              </a:ext>
            </a:extLst>
          </p:cNvPr>
          <p:cNvSpPr txBox="1"/>
          <p:nvPr/>
        </p:nvSpPr>
        <p:spPr>
          <a:xfrm>
            <a:off x="841216" y="2620037"/>
            <a:ext cx="67849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ប្រការ</a:t>
            </a:r>
          </a:p>
        </p:txBody>
      </p:sp>
      <p:sp>
        <p:nvSpPr>
          <p:cNvPr id="11" name="テキスト ボックス 546">
            <a:extLst>
              <a:ext uri="{FF2B5EF4-FFF2-40B4-BE49-F238E27FC236}">
                <a16:creationId xmlns:a16="http://schemas.microsoft.com/office/drawing/2014/main" id="{1AA33293-0DE8-4258-89C6-22EE3AAF2D31}"/>
              </a:ext>
            </a:extLst>
          </p:cNvPr>
          <p:cNvSpPr txBox="1"/>
          <p:nvPr/>
        </p:nvSpPr>
        <p:spPr>
          <a:xfrm>
            <a:off x="814862" y="294387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ប្រភេទឥន្ធនៈ</a:t>
            </a:r>
          </a:p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547">
            <a:extLst>
              <a:ext uri="{FF2B5EF4-FFF2-40B4-BE49-F238E27FC236}">
                <a16:creationId xmlns:a16="http://schemas.microsoft.com/office/drawing/2014/main" id="{DF9630C3-150E-4C97-9AB1-D6783930C0A6}"/>
              </a:ext>
            </a:extLst>
          </p:cNvPr>
          <p:cNvSpPr txBox="1"/>
          <p:nvPr/>
        </p:nvSpPr>
        <p:spPr>
          <a:xfrm>
            <a:off x="814862" y="324581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វិធីសាស្ត្របញ្ឆេះ</a:t>
            </a:r>
          </a:p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548">
            <a:extLst>
              <a:ext uri="{FF2B5EF4-FFF2-40B4-BE49-F238E27FC236}">
                <a16:creationId xmlns:a16="http://schemas.microsoft.com/office/drawing/2014/main" id="{FC5F57FA-DE61-4DB6-9743-9F9A283C0991}"/>
              </a:ext>
            </a:extLst>
          </p:cNvPr>
          <p:cNvSpPr txBox="1"/>
          <p:nvPr/>
        </p:nvSpPr>
        <p:spPr>
          <a:xfrm>
            <a:off x="814862" y="354774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ម៉ាស់ម៉ាស៊ីនក្នុងមួយសេះ</a:t>
            </a:r>
          </a:p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549">
            <a:extLst>
              <a:ext uri="{FF2B5EF4-FFF2-40B4-BE49-F238E27FC236}">
                <a16:creationId xmlns:a16="http://schemas.microsoft.com/office/drawing/2014/main" id="{899FE18A-4395-42C1-80B6-0C908F646BAA}"/>
              </a:ext>
            </a:extLst>
          </p:cNvPr>
          <p:cNvSpPr txBox="1"/>
          <p:nvPr/>
        </p:nvSpPr>
        <p:spPr>
          <a:xfrm>
            <a:off x="814862" y="384968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តម្លៃក្នុងមួយសេះ</a:t>
            </a:r>
          </a:p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550">
            <a:extLst>
              <a:ext uri="{FF2B5EF4-FFF2-40B4-BE49-F238E27FC236}">
                <a16:creationId xmlns:a16="http://schemas.microsoft.com/office/drawing/2014/main" id="{EEEBB376-BC04-4E69-9509-AF5460A07858}"/>
              </a:ext>
            </a:extLst>
          </p:cNvPr>
          <p:cNvSpPr txBox="1"/>
          <p:nvPr/>
        </p:nvSpPr>
        <p:spPr>
          <a:xfrm>
            <a:off x="814862" y="415161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ប្រសិទ្ធិភាពកម្តៅ</a:t>
            </a:r>
          </a:p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551">
            <a:extLst>
              <a:ext uri="{FF2B5EF4-FFF2-40B4-BE49-F238E27FC236}">
                <a16:creationId xmlns:a16="http://schemas.microsoft.com/office/drawing/2014/main" id="{D013D1C5-DF73-481C-A902-3DC79BACC874}"/>
              </a:ext>
            </a:extLst>
          </p:cNvPr>
          <p:cNvSpPr txBox="1"/>
          <p:nvPr/>
        </p:nvSpPr>
        <p:spPr>
          <a:xfrm>
            <a:off x="814862" y="445355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ចំណាយប្រតិបត្តិការ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552">
            <a:extLst>
              <a:ext uri="{FF2B5EF4-FFF2-40B4-BE49-F238E27FC236}">
                <a16:creationId xmlns:a16="http://schemas.microsoft.com/office/drawing/2014/main" id="{EA331CB0-D076-4567-911D-A3B5FD3AA710}"/>
              </a:ext>
            </a:extLst>
          </p:cNvPr>
          <p:cNvSpPr txBox="1"/>
          <p:nvPr/>
        </p:nvSpPr>
        <p:spPr>
          <a:xfrm>
            <a:off x="830737" y="4766660"/>
            <a:ext cx="245014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ហានិភ័យនៃអគ្គិភ័យ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553">
            <a:extLst>
              <a:ext uri="{FF2B5EF4-FFF2-40B4-BE49-F238E27FC236}">
                <a16:creationId xmlns:a16="http://schemas.microsoft.com/office/drawing/2014/main" id="{CC5F7CBB-64BF-48C5-80DB-2AF6696F823A}"/>
              </a:ext>
            </a:extLst>
          </p:cNvPr>
          <p:cNvSpPr txBox="1"/>
          <p:nvPr/>
        </p:nvSpPr>
        <p:spPr>
          <a:xfrm>
            <a:off x="3342481" y="2490098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ម៉ាស៊ីន​ម៉ាស៊ូត</a:t>
            </a:r>
          </a:p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554">
            <a:extLst>
              <a:ext uri="{FF2B5EF4-FFF2-40B4-BE49-F238E27FC236}">
                <a16:creationId xmlns:a16="http://schemas.microsoft.com/office/drawing/2014/main" id="{00BC6C25-40C8-40AD-8539-B810493F04AC}"/>
              </a:ext>
            </a:extLst>
          </p:cNvPr>
          <p:cNvSpPr txBox="1"/>
          <p:nvPr/>
        </p:nvSpPr>
        <p:spPr>
          <a:xfrm>
            <a:off x="3442502" y="2924482"/>
            <a:ext cx="2241014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ប្រេងស្រាល(keiyu)</a:t>
            </a:r>
          </a:p>
        </p:txBody>
      </p:sp>
      <p:sp>
        <p:nvSpPr>
          <p:cNvPr id="20" name="テキスト ボックス 555">
            <a:extLst>
              <a:ext uri="{FF2B5EF4-FFF2-40B4-BE49-F238E27FC236}">
                <a16:creationId xmlns:a16="http://schemas.microsoft.com/office/drawing/2014/main" id="{B0F3132D-2E0B-4ECA-8AEC-BA72B1658FFE}"/>
              </a:ext>
            </a:extLst>
          </p:cNvPr>
          <p:cNvSpPr txBox="1"/>
          <p:nvPr/>
        </p:nvSpPr>
        <p:spPr>
          <a:xfrm>
            <a:off x="3357085" y="3262012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ការបញ្ឆេះដោយខ្លួនវាដោយការបង្ហាប់ខ្យល់</a:t>
            </a:r>
          </a:p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05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556">
            <a:extLst>
              <a:ext uri="{FF2B5EF4-FFF2-40B4-BE49-F238E27FC236}">
                <a16:creationId xmlns:a16="http://schemas.microsoft.com/office/drawing/2014/main" id="{D8BD02CF-7359-44E7-AA82-E212E67B84AC}"/>
              </a:ext>
            </a:extLst>
          </p:cNvPr>
          <p:cNvSpPr txBox="1"/>
          <p:nvPr/>
        </p:nvSpPr>
        <p:spPr>
          <a:xfrm>
            <a:off x="3357085" y="3535625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ធ្ងន់</a:t>
            </a:r>
          </a:p>
        </p:txBody>
      </p:sp>
      <p:sp>
        <p:nvSpPr>
          <p:cNvPr id="22" name="テキスト ボックス 557">
            <a:extLst>
              <a:ext uri="{FF2B5EF4-FFF2-40B4-BE49-F238E27FC236}">
                <a16:creationId xmlns:a16="http://schemas.microsoft.com/office/drawing/2014/main" id="{F456E0C6-D437-4CEE-833E-31EA6574366C}"/>
              </a:ext>
            </a:extLst>
          </p:cNvPr>
          <p:cNvSpPr txBox="1"/>
          <p:nvPr/>
        </p:nvSpPr>
        <p:spPr>
          <a:xfrm>
            <a:off x="3357720" y="383968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ខ្ពស់</a:t>
            </a:r>
          </a:p>
        </p:txBody>
      </p:sp>
      <p:sp>
        <p:nvSpPr>
          <p:cNvPr id="23" name="テキスト ボックス 558">
            <a:extLst>
              <a:ext uri="{FF2B5EF4-FFF2-40B4-BE49-F238E27FC236}">
                <a16:creationId xmlns:a16="http://schemas.microsoft.com/office/drawing/2014/main" id="{E8D66BD2-031C-499C-A868-6885372FCCE0}"/>
              </a:ext>
            </a:extLst>
          </p:cNvPr>
          <p:cNvSpPr txBox="1"/>
          <p:nvPr/>
        </p:nvSpPr>
        <p:spPr>
          <a:xfrm>
            <a:off x="3342481" y="4150206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ល្អ (30-40%)</a:t>
            </a:r>
          </a:p>
        </p:txBody>
      </p:sp>
      <p:sp>
        <p:nvSpPr>
          <p:cNvPr id="24" name="テキスト ボックス 559">
            <a:extLst>
              <a:ext uri="{FF2B5EF4-FFF2-40B4-BE49-F238E27FC236}">
                <a16:creationId xmlns:a16="http://schemas.microsoft.com/office/drawing/2014/main" id="{0CE16461-A9BC-4A40-BCD9-3D2DC0C39003}"/>
              </a:ext>
            </a:extLst>
          </p:cNvPr>
          <p:cNvSpPr txBox="1"/>
          <p:nvPr/>
        </p:nvSpPr>
        <p:spPr>
          <a:xfrm>
            <a:off x="3357085" y="445075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ថោក</a:t>
            </a:r>
          </a:p>
        </p:txBody>
      </p:sp>
      <p:sp>
        <p:nvSpPr>
          <p:cNvPr id="25" name="テキスト ボックス 560">
            <a:extLst>
              <a:ext uri="{FF2B5EF4-FFF2-40B4-BE49-F238E27FC236}">
                <a16:creationId xmlns:a16="http://schemas.microsoft.com/office/drawing/2014/main" id="{804C3660-BCA3-4500-A6F8-25F65EAEE73A}"/>
              </a:ext>
            </a:extLst>
          </p:cNvPr>
          <p:cNvSpPr txBox="1"/>
          <p:nvPr/>
        </p:nvSpPr>
        <p:spPr>
          <a:xfrm>
            <a:off x="3357085" y="476478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</a:t>
            </a:r>
          </a:p>
        </p:txBody>
      </p:sp>
      <p:sp>
        <p:nvSpPr>
          <p:cNvPr id="26" name="テキスト ボックス 561">
            <a:extLst>
              <a:ext uri="{FF2B5EF4-FFF2-40B4-BE49-F238E27FC236}">
                <a16:creationId xmlns:a16="http://schemas.microsoft.com/office/drawing/2014/main" id="{FE9B73F5-EAC9-47AE-B89C-D03A21D89FE8}"/>
              </a:ext>
            </a:extLst>
          </p:cNvPr>
          <p:cNvSpPr txBox="1"/>
          <p:nvPr/>
        </p:nvSpPr>
        <p:spPr>
          <a:xfrm>
            <a:off x="5929152" y="2528066"/>
            <a:ext cx="2373632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ម៉ាស៊ីនសាំង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562">
            <a:extLst>
              <a:ext uri="{FF2B5EF4-FFF2-40B4-BE49-F238E27FC236}">
                <a16:creationId xmlns:a16="http://schemas.microsoft.com/office/drawing/2014/main" id="{5864D1D4-19CA-40D9-86FA-3A60EDF4DE18}"/>
              </a:ext>
            </a:extLst>
          </p:cNvPr>
          <p:cNvSpPr txBox="1"/>
          <p:nvPr/>
        </p:nvSpPr>
        <p:spPr>
          <a:xfrm>
            <a:off x="5921458" y="2960443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សាំង</a:t>
            </a:r>
          </a:p>
        </p:txBody>
      </p:sp>
      <p:sp>
        <p:nvSpPr>
          <p:cNvPr id="28" name="テキスト ボックス 563">
            <a:extLst>
              <a:ext uri="{FF2B5EF4-FFF2-40B4-BE49-F238E27FC236}">
                <a16:creationId xmlns:a16="http://schemas.microsoft.com/office/drawing/2014/main" id="{6755219D-3B4F-4661-8514-C879133A42DA}"/>
              </a:ext>
            </a:extLst>
          </p:cNvPr>
          <p:cNvSpPr txBox="1"/>
          <p:nvPr/>
        </p:nvSpPr>
        <p:spPr>
          <a:xfrm>
            <a:off x="5881285" y="3249510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ដោយផ្កាភ្លើង</a:t>
            </a:r>
          </a:p>
        </p:txBody>
      </p:sp>
      <p:sp>
        <p:nvSpPr>
          <p:cNvPr id="29" name="テキスト ボックス 564">
            <a:extLst>
              <a:ext uri="{FF2B5EF4-FFF2-40B4-BE49-F238E27FC236}">
                <a16:creationId xmlns:a16="http://schemas.microsoft.com/office/drawing/2014/main" id="{DEE312A4-4A87-4D32-BB85-2EFAC4F46AD3}"/>
              </a:ext>
            </a:extLst>
          </p:cNvPr>
          <p:cNvSpPr txBox="1"/>
          <p:nvPr/>
        </p:nvSpPr>
        <p:spPr>
          <a:xfrm>
            <a:off x="5921458" y="3539214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ស្រាល</a:t>
            </a:r>
          </a:p>
        </p:txBody>
      </p:sp>
      <p:sp>
        <p:nvSpPr>
          <p:cNvPr id="30" name="テキスト ボックス 565">
            <a:extLst>
              <a:ext uri="{FF2B5EF4-FFF2-40B4-BE49-F238E27FC236}">
                <a16:creationId xmlns:a16="http://schemas.microsoft.com/office/drawing/2014/main" id="{C65BDB45-5DB2-4CFB-AAAD-DB0EAF6D8622}"/>
              </a:ext>
            </a:extLst>
          </p:cNvPr>
          <p:cNvSpPr txBox="1"/>
          <p:nvPr/>
        </p:nvSpPr>
        <p:spPr>
          <a:xfrm>
            <a:off x="5881285" y="3862852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ថោក</a:t>
            </a:r>
          </a:p>
        </p:txBody>
      </p:sp>
      <p:sp>
        <p:nvSpPr>
          <p:cNvPr id="31" name="テキスト ボックス 566">
            <a:extLst>
              <a:ext uri="{FF2B5EF4-FFF2-40B4-BE49-F238E27FC236}">
                <a16:creationId xmlns:a16="http://schemas.microsoft.com/office/drawing/2014/main" id="{E733DC96-BDD3-4559-9373-E889F4529836}"/>
              </a:ext>
            </a:extLst>
          </p:cNvPr>
          <p:cNvSpPr txBox="1"/>
          <p:nvPr/>
        </p:nvSpPr>
        <p:spPr>
          <a:xfrm>
            <a:off x="5957458" y="4174955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មិនល្អ (22-28%)</a:t>
            </a:r>
          </a:p>
        </p:txBody>
      </p:sp>
      <p:sp>
        <p:nvSpPr>
          <p:cNvPr id="32" name="テキスト ボックス 567">
            <a:extLst>
              <a:ext uri="{FF2B5EF4-FFF2-40B4-BE49-F238E27FC236}">
                <a16:creationId xmlns:a16="http://schemas.microsoft.com/office/drawing/2014/main" id="{FAFDC33D-B83B-4284-9F24-16747B1CE9DA}"/>
              </a:ext>
            </a:extLst>
          </p:cNvPr>
          <p:cNvSpPr txBox="1"/>
          <p:nvPr/>
        </p:nvSpPr>
        <p:spPr>
          <a:xfrm>
            <a:off x="5921458" y="4446155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ខ្ពស់</a:t>
            </a:r>
          </a:p>
        </p:txBody>
      </p:sp>
      <p:sp>
        <p:nvSpPr>
          <p:cNvPr id="33" name="テキスト ボックス 568">
            <a:extLst>
              <a:ext uri="{FF2B5EF4-FFF2-40B4-BE49-F238E27FC236}">
                <a16:creationId xmlns:a16="http://schemas.microsoft.com/office/drawing/2014/main" id="{B095723A-CDAB-4D7A-81EE-D3844791FC2A}"/>
              </a:ext>
            </a:extLst>
          </p:cNvPr>
          <p:cNvSpPr txBox="1"/>
          <p:nvPr/>
        </p:nvSpPr>
        <p:spPr>
          <a:xfrm>
            <a:off x="5892449" y="4758219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ច្រើន</a:t>
            </a:r>
          </a:p>
        </p:txBody>
      </p:sp>
      <p:sp>
        <p:nvSpPr>
          <p:cNvPr id="34" name="テキスト ボックス 552">
            <a:extLst>
              <a:ext uri="{FF2B5EF4-FFF2-40B4-BE49-F238E27FC236}">
                <a16:creationId xmlns:a16="http://schemas.microsoft.com/office/drawing/2014/main" id="{D56E524C-B1CC-4CE8-8FF2-C24E8D192291}"/>
              </a:ext>
            </a:extLst>
          </p:cNvPr>
          <p:cNvSpPr txBox="1"/>
          <p:nvPr/>
        </p:nvSpPr>
        <p:spPr>
          <a:xfrm>
            <a:off x="830737" y="5170128"/>
            <a:ext cx="245014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ហានិភ័យនៃអគ្គិភ័យ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560">
            <a:extLst>
              <a:ext uri="{FF2B5EF4-FFF2-40B4-BE49-F238E27FC236}">
                <a16:creationId xmlns:a16="http://schemas.microsoft.com/office/drawing/2014/main" id="{2D410616-1334-4D6D-87FA-96D561B0DB9D}"/>
              </a:ext>
            </a:extLst>
          </p:cNvPr>
          <p:cNvSpPr txBox="1"/>
          <p:nvPr/>
        </p:nvSpPr>
        <p:spPr>
          <a:xfrm>
            <a:off x="3357085" y="516825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</a:t>
            </a:r>
          </a:p>
        </p:txBody>
      </p:sp>
      <p:sp>
        <p:nvSpPr>
          <p:cNvPr id="36" name="テキスト ボックス 568">
            <a:extLst>
              <a:ext uri="{FF2B5EF4-FFF2-40B4-BE49-F238E27FC236}">
                <a16:creationId xmlns:a16="http://schemas.microsoft.com/office/drawing/2014/main" id="{B60C8AAE-57EC-4AA9-9983-A1228FC90E4F}"/>
              </a:ext>
            </a:extLst>
          </p:cNvPr>
          <p:cNvSpPr txBox="1"/>
          <p:nvPr/>
        </p:nvSpPr>
        <p:spPr>
          <a:xfrm>
            <a:off x="5892449" y="5161687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ច្រើន</a:t>
            </a:r>
          </a:p>
        </p:txBody>
      </p:sp>
    </p:spTree>
    <p:extLst>
      <p:ext uri="{BB962C8B-B14F-4D97-AF65-F5344CB8AC3E}">
        <p14:creationId xmlns:p14="http://schemas.microsoft.com/office/powerpoint/2010/main" val="370154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រចនាសម្ព័ន្ធម៉ាស៊ីនម៉ាស៊ូត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ទំព័រទី13 អត្ថបទជំនួយ ទំព័រទី13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38672" y="543300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ឧទាហរណ៍នៃឧបករណ៍បូម បញ្ចេញហឺយផ្សែង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15" y="1951911"/>
            <a:ext cx="3920278" cy="34393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193" y="2223925"/>
            <a:ext cx="3461056" cy="314844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985591" y="543485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ឧទាហរណ៍នៃប្រព័ន្ធរំអិល</a:t>
            </a:r>
          </a:p>
        </p:txBody>
      </p:sp>
      <p:sp>
        <p:nvSpPr>
          <p:cNvPr id="10" name="テキスト ボックス 572">
            <a:extLst>
              <a:ext uri="{FF2B5EF4-FFF2-40B4-BE49-F238E27FC236}">
                <a16:creationId xmlns:a16="http://schemas.microsoft.com/office/drawing/2014/main" id="{3561FA36-A569-4B12-A3B1-6006BC754931}"/>
              </a:ext>
            </a:extLst>
          </p:cNvPr>
          <p:cNvSpPr txBox="1"/>
          <p:nvPr/>
        </p:nvSpPr>
        <p:spPr>
          <a:xfrm>
            <a:off x="2874405" y="2019144"/>
            <a:ext cx="7137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Proa Impeller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573">
            <a:extLst>
              <a:ext uri="{FF2B5EF4-FFF2-40B4-BE49-F238E27FC236}">
                <a16:creationId xmlns:a16="http://schemas.microsoft.com/office/drawing/2014/main" id="{E2F4CAD1-1DA2-4F9A-9D50-4C7412B92D17}"/>
              </a:ext>
            </a:extLst>
          </p:cNvPr>
          <p:cNvSpPr txBox="1"/>
          <p:nvPr/>
        </p:nvSpPr>
        <p:spPr>
          <a:xfrm>
            <a:off x="3782495" y="2109371"/>
            <a:ext cx="1114404" cy="1884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ប្រដាប់ច្រោះខ្យល់ឲ្យស្អាត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574">
            <a:extLst>
              <a:ext uri="{FF2B5EF4-FFF2-40B4-BE49-F238E27FC236}">
                <a16:creationId xmlns:a16="http://schemas.microsoft.com/office/drawing/2014/main" id="{B8C0ED11-1D3B-42DA-8D1D-46846EF57771}"/>
              </a:ext>
            </a:extLst>
          </p:cNvPr>
          <p:cNvSpPr txBox="1"/>
          <p:nvPr/>
        </p:nvSpPr>
        <p:spPr>
          <a:xfrm>
            <a:off x="3854145" y="2485967"/>
            <a:ext cx="738734" cy="175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តម្រងខ្យល់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575">
            <a:extLst>
              <a:ext uri="{FF2B5EF4-FFF2-40B4-BE49-F238E27FC236}">
                <a16:creationId xmlns:a16="http://schemas.microsoft.com/office/drawing/2014/main" id="{3855AFDA-B696-4AC1-BFF7-9FA2BCA90DDA}"/>
              </a:ext>
            </a:extLst>
          </p:cNvPr>
          <p:cNvSpPr txBox="1"/>
          <p:nvPr/>
        </p:nvSpPr>
        <p:spPr>
          <a:xfrm>
            <a:off x="3746500" y="2920495"/>
            <a:ext cx="1002069" cy="1683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ឧបករណ៍បង្ហាញធូលីដី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576">
            <a:extLst>
              <a:ext uri="{FF2B5EF4-FFF2-40B4-BE49-F238E27FC236}">
                <a16:creationId xmlns:a16="http://schemas.microsoft.com/office/drawing/2014/main" id="{954DF285-4B38-405A-BF25-E6FC8E4F00E7}"/>
              </a:ext>
            </a:extLst>
          </p:cNvPr>
          <p:cNvSpPr txBox="1"/>
          <p:nvPr/>
        </p:nvSpPr>
        <p:spPr>
          <a:xfrm>
            <a:off x="3778867" y="3484067"/>
            <a:ext cx="74295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ក្បាល​ស៊ីឡាំង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577">
            <a:extLst>
              <a:ext uri="{FF2B5EF4-FFF2-40B4-BE49-F238E27FC236}">
                <a16:creationId xmlns:a16="http://schemas.microsoft.com/office/drawing/2014/main" id="{45E15007-7A62-48D3-BBA9-A10624A21875}"/>
              </a:ext>
            </a:extLst>
          </p:cNvPr>
          <p:cNvSpPr txBox="1"/>
          <p:nvPr/>
        </p:nvSpPr>
        <p:spPr>
          <a:xfrm>
            <a:off x="3781571" y="3723748"/>
            <a:ext cx="814070" cy="1619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បំពង់ហឺយផ្សែង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578">
            <a:extLst>
              <a:ext uri="{FF2B5EF4-FFF2-40B4-BE49-F238E27FC236}">
                <a16:creationId xmlns:a16="http://schemas.microsoft.com/office/drawing/2014/main" id="{F8CF52F3-5853-4E29-B37E-E76B76466917}"/>
              </a:ext>
            </a:extLst>
          </p:cNvPr>
          <p:cNvSpPr txBox="1"/>
          <p:nvPr/>
        </p:nvSpPr>
        <p:spPr>
          <a:xfrm>
            <a:off x="3781571" y="4014326"/>
            <a:ext cx="828675" cy="1473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តួខ្លួនម៉ាស៊ីន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579">
            <a:extLst>
              <a:ext uri="{FF2B5EF4-FFF2-40B4-BE49-F238E27FC236}">
                <a16:creationId xmlns:a16="http://schemas.microsoft.com/office/drawing/2014/main" id="{E49C7C1D-4452-400A-92A2-0E87703BC326}"/>
              </a:ext>
            </a:extLst>
          </p:cNvPr>
          <p:cNvSpPr txBox="1"/>
          <p:nvPr/>
        </p:nvSpPr>
        <p:spPr>
          <a:xfrm>
            <a:off x="3756942" y="4289673"/>
            <a:ext cx="59499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581">
            <a:extLst>
              <a:ext uri="{FF2B5EF4-FFF2-40B4-BE49-F238E27FC236}">
                <a16:creationId xmlns:a16="http://schemas.microsoft.com/office/drawing/2014/main" id="{F42B96E2-E1AF-472E-B1AA-BF57A269BDFE}"/>
              </a:ext>
            </a:extLst>
          </p:cNvPr>
          <p:cNvSpPr txBox="1"/>
          <p:nvPr/>
        </p:nvSpPr>
        <p:spPr>
          <a:xfrm>
            <a:off x="1990209" y="1923893"/>
            <a:ext cx="783810" cy="3738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ម៉ាស៊ីនសាកកម្លាំងខ្លាំង(supercharger)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582">
            <a:extLst>
              <a:ext uri="{FF2B5EF4-FFF2-40B4-BE49-F238E27FC236}">
                <a16:creationId xmlns:a16="http://schemas.microsoft.com/office/drawing/2014/main" id="{694E13D5-C970-4CD0-BC7E-ADE89C42B213}"/>
              </a:ext>
            </a:extLst>
          </p:cNvPr>
          <p:cNvSpPr txBox="1"/>
          <p:nvPr/>
        </p:nvSpPr>
        <p:spPr>
          <a:xfrm>
            <a:off x="938609" y="1994889"/>
            <a:ext cx="857250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ទុរប៊ីនច្រាន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583">
            <a:extLst>
              <a:ext uri="{FF2B5EF4-FFF2-40B4-BE49-F238E27FC236}">
                <a16:creationId xmlns:a16="http://schemas.microsoft.com/office/drawing/2014/main" id="{5B3216BD-7C71-4742-96FF-B82066FC8753}"/>
              </a:ext>
            </a:extLst>
          </p:cNvPr>
          <p:cNvSpPr txBox="1"/>
          <p:nvPr/>
        </p:nvSpPr>
        <p:spPr>
          <a:xfrm>
            <a:off x="847055" y="2190016"/>
            <a:ext cx="600075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វ៉ាល់ហឺយ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584">
            <a:extLst>
              <a:ext uri="{FF2B5EF4-FFF2-40B4-BE49-F238E27FC236}">
                <a16:creationId xmlns:a16="http://schemas.microsoft.com/office/drawing/2014/main" id="{39E7AD10-52DB-4077-9FF9-24C957DCFE24}"/>
              </a:ext>
            </a:extLst>
          </p:cNvPr>
          <p:cNvSpPr txBox="1"/>
          <p:nvPr/>
        </p:nvSpPr>
        <p:spPr>
          <a:xfrm>
            <a:off x="837530" y="2490371"/>
            <a:ext cx="580390" cy="1422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ប្រអប់កាត់បន្ថយសំឡេង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585">
            <a:extLst>
              <a:ext uri="{FF2B5EF4-FFF2-40B4-BE49-F238E27FC236}">
                <a16:creationId xmlns:a16="http://schemas.microsoft.com/office/drawing/2014/main" id="{10494327-6746-4F2C-9F71-8B4C6FA17C8F}"/>
              </a:ext>
            </a:extLst>
          </p:cNvPr>
          <p:cNvSpPr txBox="1"/>
          <p:nvPr/>
        </p:nvSpPr>
        <p:spPr>
          <a:xfrm>
            <a:off x="1622156" y="3245942"/>
            <a:ext cx="520634" cy="3854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ផ្សែងចំហាយបញ្ចេញចោល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586">
            <a:extLst>
              <a:ext uri="{FF2B5EF4-FFF2-40B4-BE49-F238E27FC236}">
                <a16:creationId xmlns:a16="http://schemas.microsoft.com/office/drawing/2014/main" id="{32C87F4E-9130-4170-B9D1-5D5BBFF9402F}"/>
              </a:ext>
            </a:extLst>
          </p:cNvPr>
          <p:cNvSpPr txBox="1"/>
          <p:nvPr/>
        </p:nvSpPr>
        <p:spPr>
          <a:xfrm>
            <a:off x="2581276" y="3245942"/>
            <a:ext cx="256224" cy="561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ខ្យល់មានសម្ពាធ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819">
            <a:extLst>
              <a:ext uri="{FF2B5EF4-FFF2-40B4-BE49-F238E27FC236}">
                <a16:creationId xmlns:a16="http://schemas.microsoft.com/office/drawing/2014/main" id="{475C1032-91A4-4C08-88C7-977CBECA0510}"/>
              </a:ext>
            </a:extLst>
          </p:cNvPr>
          <p:cNvSpPr txBox="1"/>
          <p:nvPr/>
        </p:nvSpPr>
        <p:spPr>
          <a:xfrm>
            <a:off x="7253604" y="2739027"/>
            <a:ext cx="842645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តម្រងប្រេង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820">
            <a:extLst>
              <a:ext uri="{FF2B5EF4-FFF2-40B4-BE49-F238E27FC236}">
                <a16:creationId xmlns:a16="http://schemas.microsoft.com/office/drawing/2014/main" id="{BA223FFB-53A1-4BBE-999C-38868BDC1210}"/>
              </a:ext>
            </a:extLst>
          </p:cNvPr>
          <p:cNvSpPr txBox="1"/>
          <p:nvPr/>
        </p:nvSpPr>
        <p:spPr>
          <a:xfrm>
            <a:off x="7366980" y="4917073"/>
            <a:ext cx="114837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ម៉ាស៊ីនធ្វើឱ្យប្រេងត្រជាក់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821">
            <a:extLst>
              <a:ext uri="{FF2B5EF4-FFF2-40B4-BE49-F238E27FC236}">
                <a16:creationId xmlns:a16="http://schemas.microsoft.com/office/drawing/2014/main" id="{2B15C30C-31ED-4C19-9DD3-08C37EEA99D5}"/>
              </a:ext>
            </a:extLst>
          </p:cNvPr>
          <p:cNvSpPr txBox="1"/>
          <p:nvPr/>
        </p:nvSpPr>
        <p:spPr>
          <a:xfrm>
            <a:off x="6908021" y="5127620"/>
            <a:ext cx="110934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ចម្រោះប្រេង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822">
            <a:extLst>
              <a:ext uri="{FF2B5EF4-FFF2-40B4-BE49-F238E27FC236}">
                <a16:creationId xmlns:a16="http://schemas.microsoft.com/office/drawing/2014/main" id="{0DC69A11-E9F6-47E8-A304-446BED7D3E1D}"/>
              </a:ext>
            </a:extLst>
          </p:cNvPr>
          <p:cNvSpPr txBox="1"/>
          <p:nvPr/>
        </p:nvSpPr>
        <p:spPr>
          <a:xfrm>
            <a:off x="4635193" y="4647837"/>
            <a:ext cx="69977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បូមប្រេង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74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រចនាសម្ព័ន្ធម៉ាស៊ីនម៉ាស៊ូត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ទំព័រទី15 អត្ថបទជំនួយ ទំព័រទី14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43" y="1870364"/>
            <a:ext cx="3625742" cy="356263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478" y="2130135"/>
            <a:ext cx="3926978" cy="317817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900900" y="55139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ឧទាហរណ៍នៃប្រព័នប្រដាប់ឥន្ធនៈ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28585" y="5388455"/>
            <a:ext cx="37865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រូបភាពប្រព័ន្ធរ៉ាដ្យាទ័រដែលធ្វើឲ្យត្រជាក់នៃម៉ាសុីនប្រភេទដែលធ្វើឲ្យត្រជាក់ដោយទឹក</a:t>
            </a:r>
          </a:p>
        </p:txBody>
      </p:sp>
      <p:sp>
        <p:nvSpPr>
          <p:cNvPr id="9" name="テキスト ボックス 823">
            <a:extLst>
              <a:ext uri="{FF2B5EF4-FFF2-40B4-BE49-F238E27FC236}">
                <a16:creationId xmlns:a16="http://schemas.microsoft.com/office/drawing/2014/main" id="{D3809C73-C3A4-42CF-9725-237382D5BB0B}"/>
              </a:ext>
            </a:extLst>
          </p:cNvPr>
          <p:cNvSpPr txBox="1"/>
          <p:nvPr/>
        </p:nvSpPr>
        <p:spPr>
          <a:xfrm>
            <a:off x="3024977" y="2223662"/>
            <a:ext cx="602676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ធុងឥន្ធនៈ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824">
            <a:extLst>
              <a:ext uri="{FF2B5EF4-FFF2-40B4-BE49-F238E27FC236}">
                <a16:creationId xmlns:a16="http://schemas.microsoft.com/office/drawing/2014/main" id="{5CDCD1ED-2734-4444-8453-E15F5148E877}"/>
              </a:ext>
            </a:extLst>
          </p:cNvPr>
          <p:cNvSpPr txBox="1"/>
          <p:nvPr/>
        </p:nvSpPr>
        <p:spPr>
          <a:xfrm>
            <a:off x="1736623" y="2285941"/>
            <a:ext cx="101917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បុិចសាំង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825">
            <a:extLst>
              <a:ext uri="{FF2B5EF4-FFF2-40B4-BE49-F238E27FC236}">
                <a16:creationId xmlns:a16="http://schemas.microsoft.com/office/drawing/2014/main" id="{A10698C1-689A-4A2F-8688-5D3F539D5013}"/>
              </a:ext>
            </a:extLst>
          </p:cNvPr>
          <p:cNvSpPr txBox="1"/>
          <p:nvPr/>
        </p:nvSpPr>
        <p:spPr>
          <a:xfrm>
            <a:off x="1736623" y="4027029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បូមបាញ់ឥន្ធនៈ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826">
            <a:extLst>
              <a:ext uri="{FF2B5EF4-FFF2-40B4-BE49-F238E27FC236}">
                <a16:creationId xmlns:a16="http://schemas.microsoft.com/office/drawing/2014/main" id="{590569DA-A818-4A32-B133-6CDDC6BFE202}"/>
              </a:ext>
            </a:extLst>
          </p:cNvPr>
          <p:cNvSpPr txBox="1"/>
          <p:nvPr/>
        </p:nvSpPr>
        <p:spPr>
          <a:xfrm>
            <a:off x="859161" y="5297915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បូមផ្គត់ផ្គង់ឥន្ធនៈ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827">
            <a:extLst>
              <a:ext uri="{FF2B5EF4-FFF2-40B4-BE49-F238E27FC236}">
                <a16:creationId xmlns:a16="http://schemas.microsoft.com/office/drawing/2014/main" id="{097E777B-114B-44E2-9DAB-CE1AF91A5CFD}"/>
              </a:ext>
            </a:extLst>
          </p:cNvPr>
          <p:cNvSpPr txBox="1"/>
          <p:nvPr/>
        </p:nvSpPr>
        <p:spPr>
          <a:xfrm>
            <a:off x="2770403" y="4724198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តម្រងឥន្ធនៈ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828">
            <a:extLst>
              <a:ext uri="{FF2B5EF4-FFF2-40B4-BE49-F238E27FC236}">
                <a16:creationId xmlns:a16="http://schemas.microsoft.com/office/drawing/2014/main" id="{C1668DC0-5F11-43FC-913F-6E1552B88610}"/>
              </a:ext>
            </a:extLst>
          </p:cNvPr>
          <p:cNvSpPr txBox="1"/>
          <p:nvPr/>
        </p:nvSpPr>
        <p:spPr>
          <a:xfrm>
            <a:off x="2593873" y="5197903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governor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598">
            <a:extLst>
              <a:ext uri="{FF2B5EF4-FFF2-40B4-BE49-F238E27FC236}">
                <a16:creationId xmlns:a16="http://schemas.microsoft.com/office/drawing/2014/main" id="{CE62D85B-8D57-4C4A-9C1C-3EEA1B46E38C}"/>
              </a:ext>
            </a:extLst>
          </p:cNvPr>
          <p:cNvSpPr txBox="1"/>
          <p:nvPr/>
        </p:nvSpPr>
        <p:spPr>
          <a:xfrm>
            <a:off x="4411477" y="2164636"/>
            <a:ext cx="726399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រ៉ាដ្យាទ័រ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599">
            <a:extLst>
              <a:ext uri="{FF2B5EF4-FFF2-40B4-BE49-F238E27FC236}">
                <a16:creationId xmlns:a16="http://schemas.microsoft.com/office/drawing/2014/main" id="{253B1AB7-1384-47DF-A488-8F85FE5993DF}"/>
              </a:ext>
            </a:extLst>
          </p:cNvPr>
          <p:cNvSpPr txBox="1"/>
          <p:nvPr/>
        </p:nvSpPr>
        <p:spPr>
          <a:xfrm>
            <a:off x="5151365" y="2123107"/>
            <a:ext cx="485252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កង្ហារ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600">
            <a:extLst>
              <a:ext uri="{FF2B5EF4-FFF2-40B4-BE49-F238E27FC236}">
                <a16:creationId xmlns:a16="http://schemas.microsoft.com/office/drawing/2014/main" id="{EB7E62B3-B3C7-4725-8107-BF54285AB055}"/>
              </a:ext>
            </a:extLst>
          </p:cNvPr>
          <p:cNvSpPr txBox="1"/>
          <p:nvPr/>
        </p:nvSpPr>
        <p:spPr>
          <a:xfrm>
            <a:off x="5393991" y="2276422"/>
            <a:ext cx="818155" cy="1491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ទែម៉ូស្ដាត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601">
            <a:extLst>
              <a:ext uri="{FF2B5EF4-FFF2-40B4-BE49-F238E27FC236}">
                <a16:creationId xmlns:a16="http://schemas.microsoft.com/office/drawing/2014/main" id="{3C5E50D0-460C-445B-AC03-431C149D0496}"/>
              </a:ext>
            </a:extLst>
          </p:cNvPr>
          <p:cNvSpPr txBox="1"/>
          <p:nvPr/>
        </p:nvSpPr>
        <p:spPr>
          <a:xfrm>
            <a:off x="5735097" y="2516866"/>
            <a:ext cx="818155" cy="1095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បូមទឹក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602">
            <a:extLst>
              <a:ext uri="{FF2B5EF4-FFF2-40B4-BE49-F238E27FC236}">
                <a16:creationId xmlns:a16="http://schemas.microsoft.com/office/drawing/2014/main" id="{49305AC8-2BEF-4874-9DD9-B2123C6716D7}"/>
              </a:ext>
            </a:extLst>
          </p:cNvPr>
          <p:cNvSpPr txBox="1"/>
          <p:nvPr/>
        </p:nvSpPr>
        <p:spPr>
          <a:xfrm>
            <a:off x="6268664" y="2242892"/>
            <a:ext cx="1503736" cy="2430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រង្វាស់សីតុណ្ហភាពនៃទឹក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603">
            <a:extLst>
              <a:ext uri="{FF2B5EF4-FFF2-40B4-BE49-F238E27FC236}">
                <a16:creationId xmlns:a16="http://schemas.microsoft.com/office/drawing/2014/main" id="{3377470E-6270-4AFA-8FDE-6846130E45C8}"/>
              </a:ext>
            </a:extLst>
          </p:cNvPr>
          <p:cNvSpPr txBox="1"/>
          <p:nvPr/>
        </p:nvSpPr>
        <p:spPr>
          <a:xfrm>
            <a:off x="6879884" y="2459451"/>
            <a:ext cx="1294663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បំពង់ទឹក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606">
            <a:extLst>
              <a:ext uri="{FF2B5EF4-FFF2-40B4-BE49-F238E27FC236}">
                <a16:creationId xmlns:a16="http://schemas.microsoft.com/office/drawing/2014/main" id="{8B4F7F7B-594A-4894-A95D-3DE36996B037}"/>
              </a:ext>
            </a:extLst>
          </p:cNvPr>
          <p:cNvSpPr txBox="1"/>
          <p:nvPr/>
        </p:nvSpPr>
        <p:spPr>
          <a:xfrm>
            <a:off x="6404844" y="4962710"/>
            <a:ext cx="1589993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ពីបូមប្រេង (ប្រេង)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607">
            <a:extLst>
              <a:ext uri="{FF2B5EF4-FFF2-40B4-BE49-F238E27FC236}">
                <a16:creationId xmlns:a16="http://schemas.microsoft.com/office/drawing/2014/main" id="{9AE6F059-2E5C-4DE7-81FB-D9ADAE4FC3FF}"/>
              </a:ext>
            </a:extLst>
          </p:cNvPr>
          <p:cNvSpPr txBox="1"/>
          <p:nvPr/>
        </p:nvSpPr>
        <p:spPr>
          <a:xfrm>
            <a:off x="5137877" y="5145296"/>
            <a:ext cx="1653756" cy="1477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ម៉ាស៊ីនធ្វើឱ្យប្រេងម៉ាស៊ីនត្រជាក់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829">
            <a:extLst>
              <a:ext uri="{FF2B5EF4-FFF2-40B4-BE49-F238E27FC236}">
                <a16:creationId xmlns:a16="http://schemas.microsoft.com/office/drawing/2014/main" id="{1F0B560F-951A-4616-9F42-11BC31D5A331}"/>
              </a:ext>
            </a:extLst>
          </p:cNvPr>
          <p:cNvSpPr txBox="1"/>
          <p:nvPr/>
        </p:nvSpPr>
        <p:spPr>
          <a:xfrm>
            <a:off x="7526445" y="3405172"/>
            <a:ext cx="859011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ក្បាល​ស៊ីឡាំង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830">
            <a:extLst>
              <a:ext uri="{FF2B5EF4-FFF2-40B4-BE49-F238E27FC236}">
                <a16:creationId xmlns:a16="http://schemas.microsoft.com/office/drawing/2014/main" id="{9CE6310E-73BC-48D3-A9F1-8059511A060E}"/>
              </a:ext>
            </a:extLst>
          </p:cNvPr>
          <p:cNvSpPr txBox="1"/>
          <p:nvPr/>
        </p:nvSpPr>
        <p:spPr>
          <a:xfrm>
            <a:off x="7614950" y="3861888"/>
            <a:ext cx="826208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ទ្រនាប់ស៊ីឡាំង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04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រចនាសម្ព័ន្ធម៉ាស៊ីនម៉ាស៊ូត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ទំព័រទី17 អត្ថបទជំនួយ ទំព័រទី15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66119" y="563165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ឧទាហរណ៍នៃអាល់ទែណាទ័រ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519" y="1423556"/>
            <a:ext cx="7106838" cy="4208096"/>
          </a:xfrm>
          <a:prstGeom prst="rect">
            <a:avLst/>
          </a:prstGeom>
        </p:spPr>
      </p:pic>
      <p:sp>
        <p:nvSpPr>
          <p:cNvPr id="7" name="テキスト ボックス 831">
            <a:extLst>
              <a:ext uri="{FF2B5EF4-FFF2-40B4-BE49-F238E27FC236}">
                <a16:creationId xmlns:a16="http://schemas.microsoft.com/office/drawing/2014/main" id="{C3A04613-0640-45F3-B777-959CB68F05D2}"/>
              </a:ext>
            </a:extLst>
          </p:cNvPr>
          <p:cNvSpPr txBox="1"/>
          <p:nvPr/>
        </p:nvSpPr>
        <p:spPr>
          <a:xfrm>
            <a:off x="5341480" y="1584213"/>
            <a:ext cx="1718894" cy="3404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កុងតាក់បញ្ឆេះ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61">
            <a:extLst>
              <a:ext uri="{FF2B5EF4-FFF2-40B4-BE49-F238E27FC236}">
                <a16:creationId xmlns:a16="http://schemas.microsoft.com/office/drawing/2014/main" id="{2DB1FA05-8269-43FB-B61F-88CF1F28CA9D}"/>
              </a:ext>
            </a:extLst>
          </p:cNvPr>
          <p:cNvSpPr txBox="1"/>
          <p:nvPr/>
        </p:nvSpPr>
        <p:spPr>
          <a:xfrm>
            <a:off x="1236519" y="2497732"/>
            <a:ext cx="1035813" cy="2085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អាល់ទែណាទ័រ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" name="テキスト ボックス 163">
            <a:extLst>
              <a:ext uri="{FF2B5EF4-FFF2-40B4-BE49-F238E27FC236}">
                <a16:creationId xmlns:a16="http://schemas.microsoft.com/office/drawing/2014/main" id="{B0694E6F-CF5E-407F-BE06-F8A6B197E8B7}"/>
              </a:ext>
            </a:extLst>
          </p:cNvPr>
          <p:cNvSpPr txBox="1"/>
          <p:nvPr/>
        </p:nvSpPr>
        <p:spPr>
          <a:xfrm>
            <a:off x="6403729" y="5055545"/>
            <a:ext cx="1035813" cy="2182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អាគុយ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4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 fontScale="90000"/>
          </a:bodyPr>
          <a:lstStyle/>
          <a:p>
            <a:pPr rtl="0"/>
            <a:r>
              <a:rPr lang="km" sz="3200" dirty="0">
                <a:latin typeface="Khmer UI" panose="020B0502040204020203" pitchFamily="34" charset="0"/>
                <a:ea typeface="+mn-ea"/>
                <a:cs typeface="Khmer UI" panose="020B0502040204020203" pitchFamily="34" charset="0"/>
              </a:rPr>
              <a:t>ជំពូកទី1 ចំណេះដឹងជាមូលដ្ឋានអំពីគ្រឿងម៉ាស៊ីនសំណង់ប្រភេទយានយន្ត</a:t>
            </a:r>
          </a:p>
        </p:txBody>
      </p:sp>
    </p:spTree>
    <p:extLst>
      <p:ext uri="{BB962C8B-B14F-4D97-AF65-F5344CB8AC3E}">
        <p14:creationId xmlns:p14="http://schemas.microsoft.com/office/powerpoint/2010/main" val="121858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ឥន្ធនៈ  ប្រេងម៉ាស៊ីន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ទំព័រទី18 អត្ថបទជំនួយ ទំព័រទី15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ប្រេងម៉ាស៊ីនមានមុខងារដូចខាងក្រោម។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①ធ្វើឲ្យរំអិល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②ធ្វើឲ្យត្រជាក់ 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③ការបិទភ្ជាប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④ការសម្អាត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⑤ការការពារច្រែះ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មានឈ្មោះផ្សេងៗតែចាំបាច់ត្រូវប្រើមួយនៃស្តង់ដារដែលបានកំណត់ក្នុងសៀវភៅណែនាំជាដើម។</a:t>
            </a:r>
          </a:p>
        </p:txBody>
      </p:sp>
    </p:spTree>
    <p:extLst>
      <p:ext uri="{BB962C8B-B14F-4D97-AF65-F5344CB8AC3E}">
        <p14:creationId xmlns:p14="http://schemas.microsoft.com/office/powerpoint/2010/main" val="2834000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ប្រព័ន្ធធារាសាស្ត្រ 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ទំព័រទី19 អត្ថបទជំនួយ ទំព័រទី16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7" y="1704109"/>
            <a:ext cx="7768526" cy="3449782"/>
          </a:xfrm>
          <a:prstGeom prst="rect">
            <a:avLst/>
          </a:prstGeom>
        </p:spPr>
      </p:pic>
      <p:sp>
        <p:nvSpPr>
          <p:cNvPr id="7" name="テキスト ボックス 629">
            <a:extLst>
              <a:ext uri="{FF2B5EF4-FFF2-40B4-BE49-F238E27FC236}">
                <a16:creationId xmlns:a16="http://schemas.microsoft.com/office/drawing/2014/main" id="{7B6ACCCF-7C7C-43C4-8487-0071641B02F8}"/>
              </a:ext>
            </a:extLst>
          </p:cNvPr>
          <p:cNvSpPr txBox="1"/>
          <p:nvPr/>
        </p:nvSpPr>
        <p:spPr>
          <a:xfrm>
            <a:off x="1639691" y="1840530"/>
            <a:ext cx="1729239" cy="277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ប្រេងធារាសាស្ត្រសម្ពាធខ្ពស់</a:t>
            </a:r>
            <a:endParaRPr lang="ja-JP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630">
            <a:extLst>
              <a:ext uri="{FF2B5EF4-FFF2-40B4-BE49-F238E27FC236}">
                <a16:creationId xmlns:a16="http://schemas.microsoft.com/office/drawing/2014/main" id="{A3C79AE1-AB71-48CA-AB19-C92BA67592A2}"/>
              </a:ext>
            </a:extLst>
          </p:cNvPr>
          <p:cNvSpPr txBox="1"/>
          <p:nvPr/>
        </p:nvSpPr>
        <p:spPr>
          <a:xfrm>
            <a:off x="745923" y="3299762"/>
            <a:ext cx="742841" cy="288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  <a:endParaRPr lang="ja-JP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631">
            <a:extLst>
              <a:ext uri="{FF2B5EF4-FFF2-40B4-BE49-F238E27FC236}">
                <a16:creationId xmlns:a16="http://schemas.microsoft.com/office/drawing/2014/main" id="{0BA233CF-18B7-4BC9-A49D-1E2AA07286A5}"/>
              </a:ext>
            </a:extLst>
          </p:cNvPr>
          <p:cNvSpPr txBox="1"/>
          <p:nvPr/>
        </p:nvSpPr>
        <p:spPr>
          <a:xfrm>
            <a:off x="1859424" y="3000278"/>
            <a:ext cx="1311887" cy="768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ម៉ាស៊ីនបូមធារាសាស្ត្រ</a:t>
            </a:r>
            <a:endParaRPr lang="ja-JP" sz="16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(បញ្ជូនប្រេងធារាសាស្ត្រនៅពេលមានសម្ពាធខ្ពស់)</a:t>
            </a:r>
            <a:endParaRPr lang="ja-JP" sz="16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632">
            <a:extLst>
              <a:ext uri="{FF2B5EF4-FFF2-40B4-BE49-F238E27FC236}">
                <a16:creationId xmlns:a16="http://schemas.microsoft.com/office/drawing/2014/main" id="{8D40BFEF-6759-44EA-A3F1-4F9F14A9F0C6}"/>
              </a:ext>
            </a:extLst>
          </p:cNvPr>
          <p:cNvSpPr txBox="1"/>
          <p:nvPr/>
        </p:nvSpPr>
        <p:spPr>
          <a:xfrm>
            <a:off x="3761428" y="1825691"/>
            <a:ext cx="1334729" cy="8102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វ៉ានគ្រប់គ្រងធារាសាស្ត្រ</a:t>
            </a:r>
            <a:endParaRPr lang="ja-JP" sz="14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l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(គ្រប់គ្រងសម្ពាធប្រេងធារាសាស្ត្រនិងទិសដៅលំហូរ)</a:t>
            </a:r>
            <a:endParaRPr lang="ja-JP" sz="14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634">
            <a:extLst>
              <a:ext uri="{FF2B5EF4-FFF2-40B4-BE49-F238E27FC236}">
                <a16:creationId xmlns:a16="http://schemas.microsoft.com/office/drawing/2014/main" id="{CD593F15-41DB-4BAC-9661-7A13A3C839E8}"/>
              </a:ext>
            </a:extLst>
          </p:cNvPr>
          <p:cNvSpPr txBox="1"/>
          <p:nvPr/>
        </p:nvSpPr>
        <p:spPr>
          <a:xfrm>
            <a:off x="5425329" y="1812707"/>
            <a:ext cx="2190847" cy="2548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ប្រេងធារាសាស្ត្រសម្ពាធខ្ពស់</a:t>
            </a:r>
            <a:endParaRPr lang="ja-JP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635">
            <a:extLst>
              <a:ext uri="{FF2B5EF4-FFF2-40B4-BE49-F238E27FC236}">
                <a16:creationId xmlns:a16="http://schemas.microsoft.com/office/drawing/2014/main" id="{07D8C22F-6BF1-483A-B163-BE1059DE52A9}"/>
              </a:ext>
            </a:extLst>
          </p:cNvPr>
          <p:cNvSpPr txBox="1"/>
          <p:nvPr/>
        </p:nvSpPr>
        <p:spPr>
          <a:xfrm>
            <a:off x="1639691" y="4682580"/>
            <a:ext cx="2019233" cy="2776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ប្រេងធារាសាស្ត្រសម្ពាធទាប</a:t>
            </a:r>
            <a:endParaRPr lang="ja-JP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637">
            <a:extLst>
              <a:ext uri="{FF2B5EF4-FFF2-40B4-BE49-F238E27FC236}">
                <a16:creationId xmlns:a16="http://schemas.microsoft.com/office/drawing/2014/main" id="{D0C2D511-C606-4E47-A068-9C96D6CE078A}"/>
              </a:ext>
            </a:extLst>
          </p:cNvPr>
          <p:cNvSpPr txBox="1"/>
          <p:nvPr/>
        </p:nvSpPr>
        <p:spPr>
          <a:xfrm>
            <a:off x="5242768" y="2625434"/>
            <a:ext cx="999060" cy="2548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ប្រេងធារាសាស្ត្រសម្ពាធទាប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639">
            <a:extLst>
              <a:ext uri="{FF2B5EF4-FFF2-40B4-BE49-F238E27FC236}">
                <a16:creationId xmlns:a16="http://schemas.microsoft.com/office/drawing/2014/main" id="{E5CB6BCE-3BA1-4EE9-9AB6-880F42924E4F}"/>
              </a:ext>
            </a:extLst>
          </p:cNvPr>
          <p:cNvSpPr txBox="1"/>
          <p:nvPr/>
        </p:nvSpPr>
        <p:spPr>
          <a:xfrm>
            <a:off x="5742298" y="3009786"/>
            <a:ext cx="1332743" cy="773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ឧបករណ៍ធ្វើចលនាដោយប្រេងធារាសាស្ត្រ</a:t>
            </a:r>
            <a:endParaRPr lang="ja-JP" sz="14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just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(បំលែងសម្ពាធប្រេងទៅជាថាមពលមេកានិច)</a:t>
            </a:r>
            <a:endParaRPr lang="ja-JP" sz="14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640">
            <a:extLst>
              <a:ext uri="{FF2B5EF4-FFF2-40B4-BE49-F238E27FC236}">
                <a16:creationId xmlns:a16="http://schemas.microsoft.com/office/drawing/2014/main" id="{B4FF2439-E9AE-4684-A046-A3BC6DEECF08}"/>
              </a:ext>
            </a:extLst>
          </p:cNvPr>
          <p:cNvSpPr txBox="1"/>
          <p:nvPr/>
        </p:nvSpPr>
        <p:spPr>
          <a:xfrm>
            <a:off x="7460500" y="3000278"/>
            <a:ext cx="835468" cy="70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ការងារ</a:t>
            </a:r>
            <a:endParaRPr lang="ja-JP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(ទំហំ  ល្បឿន  ទិសដៅ)</a:t>
            </a:r>
            <a:endParaRPr lang="ja-JP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641">
            <a:extLst>
              <a:ext uri="{FF2B5EF4-FFF2-40B4-BE49-F238E27FC236}">
                <a16:creationId xmlns:a16="http://schemas.microsoft.com/office/drawing/2014/main" id="{F78297DC-8780-4D3C-BE49-6AF77E7B1504}"/>
              </a:ext>
            </a:extLst>
          </p:cNvPr>
          <p:cNvSpPr txBox="1"/>
          <p:nvPr/>
        </p:nvSpPr>
        <p:spPr>
          <a:xfrm>
            <a:off x="3885069" y="4326482"/>
            <a:ext cx="1087446" cy="6247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គ្រឿងដែលភ្ជាប់នឹងធុងប្រេងធារាសាស្ត្រ</a:t>
            </a:r>
            <a:endParaRPr lang="ja-JP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38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ម៉ាស៊ីនបូមធារាសាស្ត្រ ①ម៉ាស៊ីនបូមស្ពឺ ② ម៉ាស៊ីនបូមពីស្តុនប្រភេទអ័ក្សទ្រេត ប្រភេទក្ដាដែលជ្រាល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ទំព័រទី20 អត្ថបទជំនួយ ទំព័រទី16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48" y="1299556"/>
            <a:ext cx="5895543" cy="23402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2" y="3960413"/>
            <a:ext cx="3470564" cy="22414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717" y="4260206"/>
            <a:ext cx="3711633" cy="174697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61337" y="6105942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ម៉ាស៊ីនបូមពីស្តុនប្រភេទអ័ក្សទ្រេត </a:t>
            </a:r>
            <a:r>
              <a:rPr lang="ja-JP" altLang="en-US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　　　　　　　　　　　　　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ម៉ាស៊ីនបូមពីស្តុនប្រភេទក្ដាដែលជ្រាល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3786" y="3623221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ម៉ាស៊ីនបូមស្ពឺ</a:t>
            </a:r>
          </a:p>
        </p:txBody>
      </p:sp>
      <p:sp>
        <p:nvSpPr>
          <p:cNvPr id="12" name="テキスト ボックス 172">
            <a:extLst>
              <a:ext uri="{FF2B5EF4-FFF2-40B4-BE49-F238E27FC236}">
                <a16:creationId xmlns:a16="http://schemas.microsoft.com/office/drawing/2014/main" id="{5F6E4271-2AAD-493E-A39C-92C351260DCD}"/>
              </a:ext>
            </a:extLst>
          </p:cNvPr>
          <p:cNvSpPr txBox="1"/>
          <p:nvPr/>
        </p:nvSpPr>
        <p:spPr>
          <a:xfrm>
            <a:off x="1667239" y="1720301"/>
            <a:ext cx="194014" cy="19797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ច្រកបូមប្រេងធារាសាស្ត្រ</a:t>
            </a:r>
            <a:endParaRPr lang="ja-JP" sz="14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76">
            <a:extLst>
              <a:ext uri="{FF2B5EF4-FFF2-40B4-BE49-F238E27FC236}">
                <a16:creationId xmlns:a16="http://schemas.microsoft.com/office/drawing/2014/main" id="{08CD263A-8866-4A29-8A37-7C7600C13BB9}"/>
              </a:ext>
            </a:extLst>
          </p:cNvPr>
          <p:cNvSpPr txBox="1"/>
          <p:nvPr/>
        </p:nvSpPr>
        <p:spPr>
          <a:xfrm>
            <a:off x="7073197" y="1712455"/>
            <a:ext cx="194014" cy="20529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ច្រកបង្ហូរប្រេងធារាសាស្ត្រ</a:t>
            </a:r>
            <a:endParaRPr lang="ja-JP" sz="14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642">
            <a:extLst>
              <a:ext uri="{FF2B5EF4-FFF2-40B4-BE49-F238E27FC236}">
                <a16:creationId xmlns:a16="http://schemas.microsoft.com/office/drawing/2014/main" id="{9B215AAD-5D6F-4963-A4E4-578A2342B7ED}"/>
              </a:ext>
            </a:extLst>
          </p:cNvPr>
          <p:cNvSpPr txBox="1"/>
          <p:nvPr/>
        </p:nvSpPr>
        <p:spPr>
          <a:xfrm>
            <a:off x="1388198" y="4144443"/>
            <a:ext cx="828675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ផ្លែងធ្វើចលនា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643">
            <a:extLst>
              <a:ext uri="{FF2B5EF4-FFF2-40B4-BE49-F238E27FC236}">
                <a16:creationId xmlns:a16="http://schemas.microsoft.com/office/drawing/2014/main" id="{7FE7EFF1-A811-447B-A80B-3EC5F2D2F534}"/>
              </a:ext>
            </a:extLst>
          </p:cNvPr>
          <p:cNvSpPr txBox="1"/>
          <p:nvPr/>
        </p:nvSpPr>
        <p:spPr>
          <a:xfrm>
            <a:off x="1137139" y="4314603"/>
            <a:ext cx="407210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អ័ក្ស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644">
            <a:extLst>
              <a:ext uri="{FF2B5EF4-FFF2-40B4-BE49-F238E27FC236}">
                <a16:creationId xmlns:a16="http://schemas.microsoft.com/office/drawing/2014/main" id="{8BE7E05E-FD0F-49CC-9D94-56F1F58F31B9}"/>
              </a:ext>
            </a:extLst>
          </p:cNvPr>
          <p:cNvSpPr txBox="1"/>
          <p:nvPr/>
        </p:nvSpPr>
        <p:spPr>
          <a:xfrm>
            <a:off x="2446431" y="4075993"/>
            <a:ext cx="104267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តួខ្លួនម៉ាស៊ីន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645">
            <a:extLst>
              <a:ext uri="{FF2B5EF4-FFF2-40B4-BE49-F238E27FC236}">
                <a16:creationId xmlns:a16="http://schemas.microsoft.com/office/drawing/2014/main" id="{0F73C165-D6AD-463B-AEF8-C0BE8C57DEC5}"/>
              </a:ext>
            </a:extLst>
          </p:cNvPr>
          <p:cNvSpPr txBox="1"/>
          <p:nvPr/>
        </p:nvSpPr>
        <p:spPr>
          <a:xfrm>
            <a:off x="2216873" y="5827941"/>
            <a:ext cx="58483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646">
            <a:extLst>
              <a:ext uri="{FF2B5EF4-FFF2-40B4-BE49-F238E27FC236}">
                <a16:creationId xmlns:a16="http://schemas.microsoft.com/office/drawing/2014/main" id="{E1DDBAF0-865F-4600-9A56-50A5AE4FE85D}"/>
              </a:ext>
            </a:extLst>
          </p:cNvPr>
          <p:cNvSpPr txBox="1"/>
          <p:nvPr/>
        </p:nvSpPr>
        <p:spPr>
          <a:xfrm>
            <a:off x="3270738" y="4750742"/>
            <a:ext cx="707987" cy="22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ច្រកចេញចូល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647">
            <a:extLst>
              <a:ext uri="{FF2B5EF4-FFF2-40B4-BE49-F238E27FC236}">
                <a16:creationId xmlns:a16="http://schemas.microsoft.com/office/drawing/2014/main" id="{ADCE8C11-FDC4-4A1B-826C-8EB726C3484B}"/>
              </a:ext>
            </a:extLst>
          </p:cNvPr>
          <p:cNvSpPr txBox="1"/>
          <p:nvPr/>
        </p:nvSpPr>
        <p:spPr>
          <a:xfrm>
            <a:off x="3998028" y="4645967"/>
            <a:ext cx="707988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ច្រកចេញចូល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648">
            <a:extLst>
              <a:ext uri="{FF2B5EF4-FFF2-40B4-BE49-F238E27FC236}">
                <a16:creationId xmlns:a16="http://schemas.microsoft.com/office/drawing/2014/main" id="{8A21F3BF-19D4-4011-9E5F-8D988A1DA9D4}"/>
              </a:ext>
            </a:extLst>
          </p:cNvPr>
          <p:cNvSpPr txBox="1"/>
          <p:nvPr/>
        </p:nvSpPr>
        <p:spPr>
          <a:xfrm>
            <a:off x="3128824" y="5952630"/>
            <a:ext cx="422275" cy="22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ថាសវ៉ាន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84">
            <a:extLst>
              <a:ext uri="{FF2B5EF4-FFF2-40B4-BE49-F238E27FC236}">
                <a16:creationId xmlns:a16="http://schemas.microsoft.com/office/drawing/2014/main" id="{CD65E1A5-AE19-4F75-95B8-76139C9CA1ED}"/>
              </a:ext>
            </a:extLst>
          </p:cNvPr>
          <p:cNvSpPr txBox="1"/>
          <p:nvPr/>
        </p:nvSpPr>
        <p:spPr>
          <a:xfrm>
            <a:off x="5093827" y="5525189"/>
            <a:ext cx="356870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ក្ដាដែលជ្រាល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85">
            <a:extLst>
              <a:ext uri="{FF2B5EF4-FFF2-40B4-BE49-F238E27FC236}">
                <a16:creationId xmlns:a16="http://schemas.microsoft.com/office/drawing/2014/main" id="{B38221CA-B6C2-4C45-B083-F073F413906E}"/>
              </a:ext>
            </a:extLst>
          </p:cNvPr>
          <p:cNvSpPr txBox="1"/>
          <p:nvPr/>
        </p:nvSpPr>
        <p:spPr>
          <a:xfrm>
            <a:off x="4915393" y="4628164"/>
            <a:ext cx="356870" cy="1438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អ័ក្ស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86">
            <a:extLst>
              <a:ext uri="{FF2B5EF4-FFF2-40B4-BE49-F238E27FC236}">
                <a16:creationId xmlns:a16="http://schemas.microsoft.com/office/drawing/2014/main" id="{A16E6363-3F12-4416-B9D1-9228A3556A41}"/>
              </a:ext>
            </a:extLst>
          </p:cNvPr>
          <p:cNvSpPr txBox="1"/>
          <p:nvPr/>
        </p:nvSpPr>
        <p:spPr>
          <a:xfrm>
            <a:off x="6025349" y="4271423"/>
            <a:ext cx="1175385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តួខ្លួនម៉ាស៊ីន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87">
            <a:extLst>
              <a:ext uri="{FF2B5EF4-FFF2-40B4-BE49-F238E27FC236}">
                <a16:creationId xmlns:a16="http://schemas.microsoft.com/office/drawing/2014/main" id="{05BB8EE4-6EDE-45B9-B378-612534F03326}"/>
              </a:ext>
            </a:extLst>
          </p:cNvPr>
          <p:cNvSpPr txBox="1"/>
          <p:nvPr/>
        </p:nvSpPr>
        <p:spPr>
          <a:xfrm>
            <a:off x="5955132" y="5754087"/>
            <a:ext cx="58483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88">
            <a:extLst>
              <a:ext uri="{FF2B5EF4-FFF2-40B4-BE49-F238E27FC236}">
                <a16:creationId xmlns:a16="http://schemas.microsoft.com/office/drawing/2014/main" id="{29021390-9823-4550-9F25-C8A9F71DEF11}"/>
              </a:ext>
            </a:extLst>
          </p:cNvPr>
          <p:cNvSpPr txBox="1"/>
          <p:nvPr/>
        </p:nvSpPr>
        <p:spPr>
          <a:xfrm>
            <a:off x="6846278" y="4606574"/>
            <a:ext cx="75397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ច្រកចេញចូល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89">
            <a:extLst>
              <a:ext uri="{FF2B5EF4-FFF2-40B4-BE49-F238E27FC236}">
                <a16:creationId xmlns:a16="http://schemas.microsoft.com/office/drawing/2014/main" id="{12919EAC-2ECD-4015-8491-3A9CF20D568C}"/>
              </a:ext>
            </a:extLst>
          </p:cNvPr>
          <p:cNvSpPr txBox="1"/>
          <p:nvPr/>
        </p:nvSpPr>
        <p:spPr>
          <a:xfrm>
            <a:off x="7723142" y="4620200"/>
            <a:ext cx="699759" cy="1959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ច្រកចេញចូល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90">
            <a:extLst>
              <a:ext uri="{FF2B5EF4-FFF2-40B4-BE49-F238E27FC236}">
                <a16:creationId xmlns:a16="http://schemas.microsoft.com/office/drawing/2014/main" id="{CF41BB15-4179-46C3-A8FE-251CFA16E2DB}"/>
              </a:ext>
            </a:extLst>
          </p:cNvPr>
          <p:cNvSpPr txBox="1"/>
          <p:nvPr/>
        </p:nvSpPr>
        <p:spPr>
          <a:xfrm>
            <a:off x="7128701" y="5845556"/>
            <a:ext cx="422275" cy="1758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ថាសវ៉ាន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1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ឧបករណ៍ធ្វើចលនាដោយប្រេងធារាសាស្ត្រ (1) ស៊ីឡាំងធារាសាស្ត្រ (2) ម៉ូទ័រធារាសាស្ត្រ ម៉ូទ័រពីស្ដុង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ទំព័រទី23 អត្ថបទជំនួយ ទំព័រទី17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908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04" y="1319495"/>
            <a:ext cx="5953991" cy="24955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563" y="4077923"/>
            <a:ext cx="4987637" cy="206204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3786" y="3623221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ស៊ីឡាំងធារាសាស្ត្រ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1217" y="6095944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ម៉ូទ័រធារាសាស្ត្រ ម៉ូទ័រពីស្ដុង</a:t>
            </a:r>
          </a:p>
        </p:txBody>
      </p:sp>
      <p:sp>
        <p:nvSpPr>
          <p:cNvPr id="11" name="テキスト ボックス 191">
            <a:extLst>
              <a:ext uri="{FF2B5EF4-FFF2-40B4-BE49-F238E27FC236}">
                <a16:creationId xmlns:a16="http://schemas.microsoft.com/office/drawing/2014/main" id="{36DAAAF7-FC9F-4952-AEFA-306A4AB8AD44}"/>
              </a:ext>
            </a:extLst>
          </p:cNvPr>
          <p:cNvSpPr txBox="1"/>
          <p:nvPr/>
        </p:nvSpPr>
        <p:spPr>
          <a:xfrm>
            <a:off x="1595004" y="2210263"/>
            <a:ext cx="1126448" cy="165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ក្បាល​ស៊ីឡាំង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480">
            <a:extLst>
              <a:ext uri="{FF2B5EF4-FFF2-40B4-BE49-F238E27FC236}">
                <a16:creationId xmlns:a16="http://schemas.microsoft.com/office/drawing/2014/main" id="{B3B2DBFA-4582-4BDE-A66E-AABEB19B981D}"/>
              </a:ext>
            </a:extLst>
          </p:cNvPr>
          <p:cNvSpPr txBox="1"/>
          <p:nvPr/>
        </p:nvSpPr>
        <p:spPr>
          <a:xfrm>
            <a:off x="4237812" y="3372474"/>
            <a:ext cx="841991" cy="197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481">
            <a:extLst>
              <a:ext uri="{FF2B5EF4-FFF2-40B4-BE49-F238E27FC236}">
                <a16:creationId xmlns:a16="http://schemas.microsoft.com/office/drawing/2014/main" id="{0F7D3197-A63A-469B-B2C6-ABFB759E3805}"/>
              </a:ext>
            </a:extLst>
          </p:cNvPr>
          <p:cNvSpPr txBox="1"/>
          <p:nvPr/>
        </p:nvSpPr>
        <p:spPr>
          <a:xfrm>
            <a:off x="3577312" y="1711723"/>
            <a:ext cx="925657" cy="1968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482">
            <a:extLst>
              <a:ext uri="{FF2B5EF4-FFF2-40B4-BE49-F238E27FC236}">
                <a16:creationId xmlns:a16="http://schemas.microsoft.com/office/drawing/2014/main" id="{1F5FE47E-422A-410D-B2BA-26C7CF72CA8A}"/>
              </a:ext>
            </a:extLst>
          </p:cNvPr>
          <p:cNvSpPr txBox="1"/>
          <p:nvPr/>
        </p:nvSpPr>
        <p:spPr>
          <a:xfrm rot="20706217">
            <a:off x="3065716" y="2110636"/>
            <a:ext cx="1326121" cy="2422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ច្រកចេញចូលប្រេង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483">
            <a:extLst>
              <a:ext uri="{FF2B5EF4-FFF2-40B4-BE49-F238E27FC236}">
                <a16:creationId xmlns:a16="http://schemas.microsoft.com/office/drawing/2014/main" id="{BD37B912-F95C-4485-AD0B-AAB431CA43E0}"/>
              </a:ext>
            </a:extLst>
          </p:cNvPr>
          <p:cNvSpPr txBox="1"/>
          <p:nvPr/>
        </p:nvSpPr>
        <p:spPr>
          <a:xfrm rot="20706217">
            <a:off x="4567534" y="1478746"/>
            <a:ext cx="1318809" cy="2029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ច្រកចេញចូលប្រេង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595">
            <a:extLst>
              <a:ext uri="{FF2B5EF4-FFF2-40B4-BE49-F238E27FC236}">
                <a16:creationId xmlns:a16="http://schemas.microsoft.com/office/drawing/2014/main" id="{48AAC083-62F4-41FB-B93D-29AAC516DCE6}"/>
              </a:ext>
            </a:extLst>
          </p:cNvPr>
          <p:cNvSpPr txBox="1"/>
          <p:nvPr/>
        </p:nvSpPr>
        <p:spPr>
          <a:xfrm>
            <a:off x="3690565" y="4339167"/>
            <a:ext cx="841991" cy="197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596">
            <a:extLst>
              <a:ext uri="{FF2B5EF4-FFF2-40B4-BE49-F238E27FC236}">
                <a16:creationId xmlns:a16="http://schemas.microsoft.com/office/drawing/2014/main" id="{803ED39A-65F0-4E9C-A8F4-C6E30C88D844}"/>
              </a:ext>
            </a:extLst>
          </p:cNvPr>
          <p:cNvSpPr txBox="1"/>
          <p:nvPr/>
        </p:nvSpPr>
        <p:spPr>
          <a:xfrm>
            <a:off x="5920247" y="4064216"/>
            <a:ext cx="841991" cy="1594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597">
            <a:extLst>
              <a:ext uri="{FF2B5EF4-FFF2-40B4-BE49-F238E27FC236}">
                <a16:creationId xmlns:a16="http://schemas.microsoft.com/office/drawing/2014/main" id="{95BF0F25-B50B-485B-BA6F-49EE0BED0D4F}"/>
              </a:ext>
            </a:extLst>
          </p:cNvPr>
          <p:cNvSpPr txBox="1"/>
          <p:nvPr/>
        </p:nvSpPr>
        <p:spPr>
          <a:xfrm>
            <a:off x="6118526" y="4299139"/>
            <a:ext cx="838567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ក្ដាដែលជ្រាល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604">
            <a:extLst>
              <a:ext uri="{FF2B5EF4-FFF2-40B4-BE49-F238E27FC236}">
                <a16:creationId xmlns:a16="http://schemas.microsoft.com/office/drawing/2014/main" id="{A66CAA49-2FB3-4B83-8093-4FAAC5F50EF3}"/>
              </a:ext>
            </a:extLst>
          </p:cNvPr>
          <p:cNvSpPr txBox="1"/>
          <p:nvPr/>
        </p:nvSpPr>
        <p:spPr>
          <a:xfrm>
            <a:off x="5506873" y="4311010"/>
            <a:ext cx="507091" cy="1267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តួម៉ាស៊ីន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605">
            <a:extLst>
              <a:ext uri="{FF2B5EF4-FFF2-40B4-BE49-F238E27FC236}">
                <a16:creationId xmlns:a16="http://schemas.microsoft.com/office/drawing/2014/main" id="{81AA3062-3DBF-4012-8FA1-2181968F23F2}"/>
              </a:ext>
            </a:extLst>
          </p:cNvPr>
          <p:cNvSpPr txBox="1"/>
          <p:nvPr/>
        </p:nvSpPr>
        <p:spPr>
          <a:xfrm>
            <a:off x="4844442" y="4252462"/>
            <a:ext cx="426305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គម្រប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608">
            <a:extLst>
              <a:ext uri="{FF2B5EF4-FFF2-40B4-BE49-F238E27FC236}">
                <a16:creationId xmlns:a16="http://schemas.microsoft.com/office/drawing/2014/main" id="{2A7BAFE1-259E-4E1F-816D-5A584C5F6057}"/>
              </a:ext>
            </a:extLst>
          </p:cNvPr>
          <p:cNvSpPr txBox="1"/>
          <p:nvPr/>
        </p:nvSpPr>
        <p:spPr>
          <a:xfrm>
            <a:off x="3770097" y="4765354"/>
            <a:ext cx="540088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609">
            <a:extLst>
              <a:ext uri="{FF2B5EF4-FFF2-40B4-BE49-F238E27FC236}">
                <a16:creationId xmlns:a16="http://schemas.microsoft.com/office/drawing/2014/main" id="{4EB00D60-586D-4BB0-AD5A-913CE82D5618}"/>
              </a:ext>
            </a:extLst>
          </p:cNvPr>
          <p:cNvSpPr txBox="1"/>
          <p:nvPr/>
        </p:nvSpPr>
        <p:spPr>
          <a:xfrm>
            <a:off x="6775112" y="4752229"/>
            <a:ext cx="540088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610">
            <a:extLst>
              <a:ext uri="{FF2B5EF4-FFF2-40B4-BE49-F238E27FC236}">
                <a16:creationId xmlns:a16="http://schemas.microsoft.com/office/drawing/2014/main" id="{E265CA0C-9680-4507-9AAC-833E6CE63072}"/>
              </a:ext>
            </a:extLst>
          </p:cNvPr>
          <p:cNvSpPr txBox="1"/>
          <p:nvPr/>
        </p:nvSpPr>
        <p:spPr>
          <a:xfrm>
            <a:off x="4962032" y="4105313"/>
            <a:ext cx="958215" cy="107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តួខ្លួនម៉ាស៊ីន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611">
            <a:extLst>
              <a:ext uri="{FF2B5EF4-FFF2-40B4-BE49-F238E27FC236}">
                <a16:creationId xmlns:a16="http://schemas.microsoft.com/office/drawing/2014/main" id="{684CFCFC-A8D5-47E7-B864-2214A91688FB}"/>
              </a:ext>
            </a:extLst>
          </p:cNvPr>
          <p:cNvSpPr txBox="1"/>
          <p:nvPr/>
        </p:nvSpPr>
        <p:spPr>
          <a:xfrm>
            <a:off x="2579266" y="5953306"/>
            <a:ext cx="870057" cy="1935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ប្រភេទរាងមូល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612">
            <a:extLst>
              <a:ext uri="{FF2B5EF4-FFF2-40B4-BE49-F238E27FC236}">
                <a16:creationId xmlns:a16="http://schemas.microsoft.com/office/drawing/2014/main" id="{C3040035-3CA0-489F-AF10-9B6BD3CCFDAD}"/>
              </a:ext>
            </a:extLst>
          </p:cNvPr>
          <p:cNvSpPr txBox="1"/>
          <p:nvPr/>
        </p:nvSpPr>
        <p:spPr>
          <a:xfrm>
            <a:off x="5441140" y="5921688"/>
            <a:ext cx="1103691" cy="1935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ប្រភេទអ័ក្ស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99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វ៉ានបិទបើក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ទំព័រទី24 អត្ថបទជំនួយ ទំព័រទី18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6" y="2410692"/>
            <a:ext cx="7995458" cy="265297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273432" y="5063661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វ៉ានបិទបើក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13">
            <a:extLst>
              <a:ext uri="{FF2B5EF4-FFF2-40B4-BE49-F238E27FC236}">
                <a16:creationId xmlns:a16="http://schemas.microsoft.com/office/drawing/2014/main" id="{4CE18B24-A5BC-4548-BEBD-63D376762B4A}"/>
              </a:ext>
            </a:extLst>
          </p:cNvPr>
          <p:cNvSpPr txBox="1"/>
          <p:nvPr/>
        </p:nvSpPr>
        <p:spPr>
          <a:xfrm>
            <a:off x="650772" y="4209035"/>
            <a:ext cx="823708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សញ្ញា</a:t>
            </a:r>
            <a:endParaRPr lang="ja-JP" sz="16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614">
            <a:extLst>
              <a:ext uri="{FF2B5EF4-FFF2-40B4-BE49-F238E27FC236}">
                <a16:creationId xmlns:a16="http://schemas.microsoft.com/office/drawing/2014/main" id="{CEBF5D3D-964F-4D8F-B3BC-BCC3DAC374DC}"/>
              </a:ext>
            </a:extLst>
          </p:cNvPr>
          <p:cNvSpPr txBox="1"/>
          <p:nvPr/>
        </p:nvSpPr>
        <p:spPr>
          <a:xfrm>
            <a:off x="2487673" y="4167816"/>
            <a:ext cx="823708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ឈប់</a:t>
            </a:r>
            <a:endParaRPr lang="ja-JP" sz="16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615">
            <a:extLst>
              <a:ext uri="{FF2B5EF4-FFF2-40B4-BE49-F238E27FC236}">
                <a16:creationId xmlns:a16="http://schemas.microsoft.com/office/drawing/2014/main" id="{9DE5083E-0B29-4F7C-8D80-3A1378BB27C6}"/>
              </a:ext>
            </a:extLst>
          </p:cNvPr>
          <p:cNvSpPr txBox="1"/>
          <p:nvPr/>
        </p:nvSpPr>
        <p:spPr>
          <a:xfrm>
            <a:off x="3664610" y="4133458"/>
            <a:ext cx="823708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លំហូរ</a:t>
            </a:r>
            <a:endParaRPr lang="ja-JP" sz="16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616">
            <a:extLst>
              <a:ext uri="{FF2B5EF4-FFF2-40B4-BE49-F238E27FC236}">
                <a16:creationId xmlns:a16="http://schemas.microsoft.com/office/drawing/2014/main" id="{3BCAA3CC-27A5-40A0-9264-82CE026DD2DF}"/>
              </a:ext>
            </a:extLst>
          </p:cNvPr>
          <p:cNvSpPr txBox="1"/>
          <p:nvPr/>
        </p:nvSpPr>
        <p:spPr>
          <a:xfrm>
            <a:off x="2658058" y="4486034"/>
            <a:ext cx="1700090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រូបភាពប្រតិបត្តិការ</a:t>
            </a:r>
            <a:endParaRPr lang="ja-JP" sz="16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32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615" y="1355130"/>
            <a:ext cx="5212770" cy="48227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ធុងប្រេងធារាសាស្ត្រ តម្រងប្រេង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ទំព័រទី24 អត្ថបទជំនួយ ទំព័រទី18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65615" y="6088924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ធុងប្រេងធារាសាស្ត្រ</a:t>
            </a:r>
          </a:p>
        </p:txBody>
      </p:sp>
      <p:sp>
        <p:nvSpPr>
          <p:cNvPr id="7" name="テキスト ボックス 617">
            <a:extLst>
              <a:ext uri="{FF2B5EF4-FFF2-40B4-BE49-F238E27FC236}">
                <a16:creationId xmlns:a16="http://schemas.microsoft.com/office/drawing/2014/main" id="{F6D732B0-B6AC-4974-995C-E7FD27FA59BC}"/>
              </a:ext>
            </a:extLst>
          </p:cNvPr>
          <p:cNvSpPr txBox="1"/>
          <p:nvPr/>
        </p:nvSpPr>
        <p:spPr>
          <a:xfrm>
            <a:off x="5683516" y="1801207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តម្រងខ្យល់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618">
            <a:extLst>
              <a:ext uri="{FF2B5EF4-FFF2-40B4-BE49-F238E27FC236}">
                <a16:creationId xmlns:a16="http://schemas.microsoft.com/office/drawing/2014/main" id="{70240364-FC95-4531-8ED4-DF6DE2D10BBC}"/>
              </a:ext>
            </a:extLst>
          </p:cNvPr>
          <p:cNvSpPr txBox="1"/>
          <p:nvPr/>
        </p:nvSpPr>
        <p:spPr>
          <a:xfrm>
            <a:off x="3344463" y="2049523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ច្រោះ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619">
            <a:extLst>
              <a:ext uri="{FF2B5EF4-FFF2-40B4-BE49-F238E27FC236}">
                <a16:creationId xmlns:a16="http://schemas.microsoft.com/office/drawing/2014/main" id="{184B9DF9-DF7B-48BD-93EE-92F9448DCF8E}"/>
              </a:ext>
            </a:extLst>
          </p:cNvPr>
          <p:cNvSpPr txBox="1"/>
          <p:nvPr/>
        </p:nvSpPr>
        <p:spPr>
          <a:xfrm rot="19720641">
            <a:off x="2965028" y="3419240"/>
            <a:ext cx="54673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ពីសៀគ្វី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620">
            <a:extLst>
              <a:ext uri="{FF2B5EF4-FFF2-40B4-BE49-F238E27FC236}">
                <a16:creationId xmlns:a16="http://schemas.microsoft.com/office/drawing/2014/main" id="{94A44C9F-92B8-4FC4-BF1B-956EE28390EF}"/>
              </a:ext>
            </a:extLst>
          </p:cNvPr>
          <p:cNvSpPr txBox="1"/>
          <p:nvPr/>
        </p:nvSpPr>
        <p:spPr>
          <a:xfrm>
            <a:off x="4938661" y="3960623"/>
            <a:ext cx="74485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កញ្ច្រែង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621">
            <a:extLst>
              <a:ext uri="{FF2B5EF4-FFF2-40B4-BE49-F238E27FC236}">
                <a16:creationId xmlns:a16="http://schemas.microsoft.com/office/drawing/2014/main" id="{8D4A18FA-C82B-4DCB-8848-66C0788A706B}"/>
              </a:ext>
            </a:extLst>
          </p:cNvPr>
          <p:cNvSpPr txBox="1"/>
          <p:nvPr/>
        </p:nvSpPr>
        <p:spPr>
          <a:xfrm>
            <a:off x="5835650" y="3326130"/>
            <a:ext cx="1265698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ដែកវាស់កម្រិតនៃប្រេង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622">
            <a:extLst>
              <a:ext uri="{FF2B5EF4-FFF2-40B4-BE49-F238E27FC236}">
                <a16:creationId xmlns:a16="http://schemas.microsoft.com/office/drawing/2014/main" id="{30768BB1-FFC2-47F5-8CB0-AF17B50DF815}"/>
              </a:ext>
            </a:extLst>
          </p:cNvPr>
          <p:cNvSpPr txBox="1"/>
          <p:nvPr/>
        </p:nvSpPr>
        <p:spPr>
          <a:xfrm>
            <a:off x="5063613" y="5589617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អន្ទាក់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623">
            <a:extLst>
              <a:ext uri="{FF2B5EF4-FFF2-40B4-BE49-F238E27FC236}">
                <a16:creationId xmlns:a16="http://schemas.microsoft.com/office/drawing/2014/main" id="{83CBAD2F-E9FA-44CE-9905-B1B77EF996BF}"/>
              </a:ext>
            </a:extLst>
          </p:cNvPr>
          <p:cNvSpPr txBox="1"/>
          <p:nvPr/>
        </p:nvSpPr>
        <p:spPr>
          <a:xfrm>
            <a:off x="4264183" y="5910710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ទៅម៉ាស៊ីនបូម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624">
            <a:extLst>
              <a:ext uri="{FF2B5EF4-FFF2-40B4-BE49-F238E27FC236}">
                <a16:creationId xmlns:a16="http://schemas.microsoft.com/office/drawing/2014/main" id="{5AED9256-B42D-4847-A5CC-D45F3286C373}"/>
              </a:ext>
            </a:extLst>
          </p:cNvPr>
          <p:cNvSpPr txBox="1"/>
          <p:nvPr/>
        </p:nvSpPr>
        <p:spPr>
          <a:xfrm rot="19720641">
            <a:off x="1734572" y="5502588"/>
            <a:ext cx="996377" cy="2635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ពីវ៉ានប្រតិបត្តិការ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39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តម្រងប្រេង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ទំព័រទី25 អត្ថបទជំនួយ ទំព័រទី18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36888" y="5147361"/>
            <a:ext cx="36864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តម្រងប្រេង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718" y="2490646"/>
            <a:ext cx="5746173" cy="2656715"/>
          </a:xfrm>
          <a:prstGeom prst="rect">
            <a:avLst/>
          </a:prstGeom>
        </p:spPr>
      </p:pic>
      <p:sp>
        <p:nvSpPr>
          <p:cNvPr id="7" name="テキスト ボックス 626">
            <a:extLst>
              <a:ext uri="{FF2B5EF4-FFF2-40B4-BE49-F238E27FC236}">
                <a16:creationId xmlns:a16="http://schemas.microsoft.com/office/drawing/2014/main" id="{AF8F7F5C-8659-4C38-B6F0-3B96498019BD}"/>
              </a:ext>
            </a:extLst>
          </p:cNvPr>
          <p:cNvSpPr txBox="1"/>
          <p:nvPr/>
        </p:nvSpPr>
        <p:spPr>
          <a:xfrm>
            <a:off x="5419705" y="2620666"/>
            <a:ext cx="1705277" cy="27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Notch wire </a:t>
            </a:r>
            <a:endParaRPr lang="ja-JP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627">
            <a:extLst>
              <a:ext uri="{FF2B5EF4-FFF2-40B4-BE49-F238E27FC236}">
                <a16:creationId xmlns:a16="http://schemas.microsoft.com/office/drawing/2014/main" id="{56C3EC25-0886-44E7-B562-DF84C8AEC388}"/>
              </a:ext>
            </a:extLst>
          </p:cNvPr>
          <p:cNvSpPr txBox="1"/>
          <p:nvPr/>
        </p:nvSpPr>
        <p:spPr>
          <a:xfrm>
            <a:off x="3528647" y="2620666"/>
            <a:ext cx="1456688" cy="27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ច្រកចូលប្រេង</a:t>
            </a:r>
            <a:endParaRPr lang="ja-JP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628">
            <a:extLst>
              <a:ext uri="{FF2B5EF4-FFF2-40B4-BE49-F238E27FC236}">
                <a16:creationId xmlns:a16="http://schemas.microsoft.com/office/drawing/2014/main" id="{2034FFB3-285F-46E2-BB6D-3F3E14FDCA80}"/>
              </a:ext>
            </a:extLst>
          </p:cNvPr>
          <p:cNvSpPr txBox="1"/>
          <p:nvPr/>
        </p:nvSpPr>
        <p:spPr>
          <a:xfrm rot="16200000">
            <a:off x="1044258" y="3947790"/>
            <a:ext cx="1628386" cy="3294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ច្រកចេញប្រេង</a:t>
            </a:r>
            <a:endParaRPr lang="ja-JP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59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 fontScale="90000"/>
          </a:bodyPr>
          <a:lstStyle/>
          <a:p>
            <a:pPr rtl="0"/>
            <a:r>
              <a:rPr lang="km" sz="3200"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ជំពូកទី3 រចនាសម្ព័ននៃគ្រឿងបរិក្ខារដែលទាក់ទងនឹងការធ្វើដំណើរម៉ាស៊ីនសម្រាប់ការរវាយកម្ទេចចោល</a:t>
            </a:r>
            <a:endParaRPr kumimoji="1" lang="ja-JP" altLang="en-US" sz="3200" dirty="0"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70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រចនាសម្ព័ននៃឧបករណ៍ធ្វើដំណើរនៃម៉ាស៊ីនការវាយកម្ទេចចោលប្រភេទកង់រថក្រោះ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ទំព័រទី28 អត្ថបទជំនួយ ទំព័រទី19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60485" y="6018132"/>
            <a:ext cx="250986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កង់រថក្រោះប្រភេទធារាសាស្ត្រ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787" y="1360025"/>
            <a:ext cx="5912426" cy="4658107"/>
          </a:xfrm>
          <a:prstGeom prst="rect">
            <a:avLst/>
          </a:prstGeom>
        </p:spPr>
      </p:pic>
      <p:sp>
        <p:nvSpPr>
          <p:cNvPr id="8" name="テキスト ボックス 633">
            <a:extLst>
              <a:ext uri="{FF2B5EF4-FFF2-40B4-BE49-F238E27FC236}">
                <a16:creationId xmlns:a16="http://schemas.microsoft.com/office/drawing/2014/main" id="{C88AB0B7-6152-413A-ACBF-333D8FF3D280}"/>
              </a:ext>
            </a:extLst>
          </p:cNvPr>
          <p:cNvSpPr txBox="1"/>
          <p:nvPr/>
        </p:nvSpPr>
        <p:spPr>
          <a:xfrm>
            <a:off x="4041058" y="1456372"/>
            <a:ext cx="1157748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ឧបករណ៍ធ្វើការ (ផ្នែកខាងមុខ)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638">
            <a:extLst>
              <a:ext uri="{FF2B5EF4-FFF2-40B4-BE49-F238E27FC236}">
                <a16:creationId xmlns:a16="http://schemas.microsoft.com/office/drawing/2014/main" id="{09E44394-4FE8-43BE-9F91-C94B8860C605}"/>
              </a:ext>
            </a:extLst>
          </p:cNvPr>
          <p:cNvSpPr txBox="1"/>
          <p:nvPr/>
        </p:nvSpPr>
        <p:spPr>
          <a:xfrm>
            <a:off x="4504695" y="2118911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ស៊ីឡាំងដៃ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649">
            <a:extLst>
              <a:ext uri="{FF2B5EF4-FFF2-40B4-BE49-F238E27FC236}">
                <a16:creationId xmlns:a16="http://schemas.microsoft.com/office/drawing/2014/main" id="{4F0E3928-7274-47C0-9652-66A12B0AA56A}"/>
              </a:ext>
            </a:extLst>
          </p:cNvPr>
          <p:cNvSpPr txBox="1"/>
          <p:nvPr/>
        </p:nvSpPr>
        <p:spPr>
          <a:xfrm>
            <a:off x="4913962" y="2694212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ដងសន្ទូច </a:t>
            </a:r>
            <a:r>
              <a:rPr lang="km" sz="9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*</a:t>
            </a:r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</a:t>
            </a:r>
            <a:r>
              <a:rPr lang="km" sz="9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2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650">
            <a:extLst>
              <a:ext uri="{FF2B5EF4-FFF2-40B4-BE49-F238E27FC236}">
                <a16:creationId xmlns:a16="http://schemas.microsoft.com/office/drawing/2014/main" id="{7B81ACC8-2D92-4C48-92D7-A2CC453D2F47}"/>
              </a:ext>
            </a:extLst>
          </p:cNvPr>
          <p:cNvSpPr txBox="1"/>
          <p:nvPr/>
        </p:nvSpPr>
        <p:spPr>
          <a:xfrm>
            <a:off x="2189060" y="2622110"/>
            <a:ext cx="718817" cy="373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 </a:t>
            </a:r>
            <a:r>
              <a:rPr lang="km" sz="9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*</a:t>
            </a:r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</a:t>
            </a:r>
            <a:r>
              <a:rPr lang="km" sz="9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1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651">
            <a:extLst>
              <a:ext uri="{FF2B5EF4-FFF2-40B4-BE49-F238E27FC236}">
                <a16:creationId xmlns:a16="http://schemas.microsoft.com/office/drawing/2014/main" id="{0A815D83-8384-406B-9A49-55B58FA72904}"/>
              </a:ext>
            </a:extLst>
          </p:cNvPr>
          <p:cNvSpPr txBox="1"/>
          <p:nvPr/>
        </p:nvSpPr>
        <p:spPr>
          <a:xfrm>
            <a:off x="2227002" y="3729721"/>
            <a:ext cx="463677" cy="373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 </a:t>
            </a:r>
            <a:r>
              <a:rPr lang="km" sz="9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*</a:t>
            </a:r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</a:t>
            </a:r>
            <a:r>
              <a:rPr lang="km" sz="9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3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 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652">
            <a:extLst>
              <a:ext uri="{FF2B5EF4-FFF2-40B4-BE49-F238E27FC236}">
                <a16:creationId xmlns:a16="http://schemas.microsoft.com/office/drawing/2014/main" id="{5B241E57-BA65-4B2F-B11A-772BA2E28795}"/>
              </a:ext>
            </a:extLst>
          </p:cNvPr>
          <p:cNvSpPr txBox="1"/>
          <p:nvPr/>
        </p:nvSpPr>
        <p:spPr>
          <a:xfrm>
            <a:off x="1627809" y="2232264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ស៊ីឡាំងធុង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653">
            <a:extLst>
              <a:ext uri="{FF2B5EF4-FFF2-40B4-BE49-F238E27FC236}">
                <a16:creationId xmlns:a16="http://schemas.microsoft.com/office/drawing/2014/main" id="{09C8CB45-3941-4F1D-B892-3F2E9405C7DE}"/>
              </a:ext>
            </a:extLst>
          </p:cNvPr>
          <p:cNvSpPr txBox="1"/>
          <p:nvPr/>
        </p:nvSpPr>
        <p:spPr>
          <a:xfrm>
            <a:off x="4913962" y="2934888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តំណកណ្ដាល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654">
            <a:extLst>
              <a:ext uri="{FF2B5EF4-FFF2-40B4-BE49-F238E27FC236}">
                <a16:creationId xmlns:a16="http://schemas.microsoft.com/office/drawing/2014/main" id="{6513FD6D-A2E8-4D4E-A909-4D9A2986B244}"/>
              </a:ext>
            </a:extLst>
          </p:cNvPr>
          <p:cNvSpPr txBox="1"/>
          <p:nvPr/>
        </p:nvSpPr>
        <p:spPr>
          <a:xfrm>
            <a:off x="5083601" y="3108274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បាដាងបង្វិល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655">
            <a:extLst>
              <a:ext uri="{FF2B5EF4-FFF2-40B4-BE49-F238E27FC236}">
                <a16:creationId xmlns:a16="http://schemas.microsoft.com/office/drawing/2014/main" id="{1A643813-5740-4346-9C89-99CC78591DCE}"/>
              </a:ext>
            </a:extLst>
          </p:cNvPr>
          <p:cNvSpPr txBox="1"/>
          <p:nvPr/>
        </p:nvSpPr>
        <p:spPr>
          <a:xfrm>
            <a:off x="5435789" y="3283565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ធុងឥន្ធនៈ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656">
            <a:extLst>
              <a:ext uri="{FF2B5EF4-FFF2-40B4-BE49-F238E27FC236}">
                <a16:creationId xmlns:a16="http://schemas.microsoft.com/office/drawing/2014/main" id="{A7DC3EA5-B141-4711-97B2-49AC57A488F2}"/>
              </a:ext>
            </a:extLst>
          </p:cNvPr>
          <p:cNvSpPr txBox="1"/>
          <p:nvPr/>
        </p:nvSpPr>
        <p:spPr>
          <a:xfrm>
            <a:off x="5663639" y="3436954"/>
            <a:ext cx="154436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វ៉ានគ្រប់គ្រង (ការកាន់កាប់)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657">
            <a:extLst>
              <a:ext uri="{FF2B5EF4-FFF2-40B4-BE49-F238E27FC236}">
                <a16:creationId xmlns:a16="http://schemas.microsoft.com/office/drawing/2014/main" id="{E961F4F3-0B2B-4AAB-B798-64C4AA93930D}"/>
              </a:ext>
            </a:extLst>
          </p:cNvPr>
          <p:cNvSpPr txBox="1"/>
          <p:nvPr/>
        </p:nvSpPr>
        <p:spPr>
          <a:xfrm>
            <a:off x="5764300" y="3616182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ធុងប្រេងធ្វើការ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658">
            <a:extLst>
              <a:ext uri="{FF2B5EF4-FFF2-40B4-BE49-F238E27FC236}">
                <a16:creationId xmlns:a16="http://schemas.microsoft.com/office/drawing/2014/main" id="{6FFE10D9-EFAA-4BB5-8803-FC19C162F848}"/>
              </a:ext>
            </a:extLst>
          </p:cNvPr>
          <p:cNvSpPr txBox="1"/>
          <p:nvPr/>
        </p:nvSpPr>
        <p:spPr>
          <a:xfrm>
            <a:off x="6033177" y="3815099"/>
            <a:ext cx="1495036" cy="1986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ប្រអប់កាត់បន្ថយសំឡេង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659">
            <a:extLst>
              <a:ext uri="{FF2B5EF4-FFF2-40B4-BE49-F238E27FC236}">
                <a16:creationId xmlns:a16="http://schemas.microsoft.com/office/drawing/2014/main" id="{93BEC5C1-D711-43AE-B697-20FEE52653DB}"/>
              </a:ext>
            </a:extLst>
          </p:cNvPr>
          <p:cNvSpPr txBox="1"/>
          <p:nvPr/>
        </p:nvSpPr>
        <p:spPr>
          <a:xfrm>
            <a:off x="6179416" y="4051360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660">
            <a:extLst>
              <a:ext uri="{FF2B5EF4-FFF2-40B4-BE49-F238E27FC236}">
                <a16:creationId xmlns:a16="http://schemas.microsoft.com/office/drawing/2014/main" id="{8F60F8A4-C65A-4E8B-B5A0-3FCB8C967863}"/>
              </a:ext>
            </a:extLst>
          </p:cNvPr>
          <p:cNvSpPr txBox="1"/>
          <p:nvPr/>
        </p:nvSpPr>
        <p:spPr>
          <a:xfrm>
            <a:off x="6333938" y="4365261"/>
            <a:ext cx="1114612" cy="2104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ម៉ាស៊ីនបូមធារាសាស្ត្រ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661">
            <a:extLst>
              <a:ext uri="{FF2B5EF4-FFF2-40B4-BE49-F238E27FC236}">
                <a16:creationId xmlns:a16="http://schemas.microsoft.com/office/drawing/2014/main" id="{E95FF58F-2061-4F4B-98E7-BB80F708781A}"/>
              </a:ext>
            </a:extLst>
          </p:cNvPr>
          <p:cNvSpPr txBox="1"/>
          <p:nvPr/>
        </p:nvSpPr>
        <p:spPr>
          <a:xfrm>
            <a:off x="6495053" y="4633102"/>
            <a:ext cx="63272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តួរត់ផ្នែកក្រោម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662">
            <a:extLst>
              <a:ext uri="{FF2B5EF4-FFF2-40B4-BE49-F238E27FC236}">
                <a16:creationId xmlns:a16="http://schemas.microsoft.com/office/drawing/2014/main" id="{FF649D98-5A0A-4858-9EE9-5C3E54923933}"/>
              </a:ext>
            </a:extLst>
          </p:cNvPr>
          <p:cNvSpPr txBox="1"/>
          <p:nvPr/>
        </p:nvSpPr>
        <p:spPr>
          <a:xfrm>
            <a:off x="6435823" y="5488206"/>
            <a:ext cx="63272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តួបង្វិលផ្នែកខាងលើ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663">
            <a:extLst>
              <a:ext uri="{FF2B5EF4-FFF2-40B4-BE49-F238E27FC236}">
                <a16:creationId xmlns:a16="http://schemas.microsoft.com/office/drawing/2014/main" id="{12EA9257-7DAB-4A2E-ABAE-810C3A27A0CE}"/>
              </a:ext>
            </a:extLst>
          </p:cNvPr>
          <p:cNvSpPr txBox="1"/>
          <p:nvPr/>
        </p:nvSpPr>
        <p:spPr>
          <a:xfrm>
            <a:off x="6435823" y="5161102"/>
            <a:ext cx="101272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ទម្ងន់ឲ្យស្មើរគ្នា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664">
            <a:extLst>
              <a:ext uri="{FF2B5EF4-FFF2-40B4-BE49-F238E27FC236}">
                <a16:creationId xmlns:a16="http://schemas.microsoft.com/office/drawing/2014/main" id="{28B2E7EE-55E5-4D17-9BE3-E229F7F85470}"/>
              </a:ext>
            </a:extLst>
          </p:cNvPr>
          <p:cNvSpPr txBox="1"/>
          <p:nvPr/>
        </p:nvSpPr>
        <p:spPr>
          <a:xfrm>
            <a:off x="5437053" y="5415506"/>
            <a:ext cx="754798" cy="3719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រ៉ាដ្យាទ័រ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ម៉ាស៊ីនធ្វើឱ្យប្រេងត្រជាក់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665">
            <a:extLst>
              <a:ext uri="{FF2B5EF4-FFF2-40B4-BE49-F238E27FC236}">
                <a16:creationId xmlns:a16="http://schemas.microsoft.com/office/drawing/2014/main" id="{A490F37F-F260-4F6C-9769-EA28BEAC8C34}"/>
              </a:ext>
            </a:extLst>
          </p:cNvPr>
          <p:cNvSpPr txBox="1"/>
          <p:nvPr/>
        </p:nvSpPr>
        <p:spPr>
          <a:xfrm>
            <a:off x="5292786" y="5804343"/>
            <a:ext cx="84041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អាគុយ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666">
            <a:extLst>
              <a:ext uri="{FF2B5EF4-FFF2-40B4-BE49-F238E27FC236}">
                <a16:creationId xmlns:a16="http://schemas.microsoft.com/office/drawing/2014/main" id="{71261444-5742-4DA3-BC7F-A2F4BB0DC35D}"/>
              </a:ext>
            </a:extLst>
          </p:cNvPr>
          <p:cNvSpPr txBox="1"/>
          <p:nvPr/>
        </p:nvSpPr>
        <p:spPr>
          <a:xfrm>
            <a:off x="4612688" y="5718954"/>
            <a:ext cx="754798" cy="200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ម៉ូទ័រធ្វើដំណើរ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667">
            <a:extLst>
              <a:ext uri="{FF2B5EF4-FFF2-40B4-BE49-F238E27FC236}">
                <a16:creationId xmlns:a16="http://schemas.microsoft.com/office/drawing/2014/main" id="{D06701BA-8C46-42C0-8F9A-EE81C86C5DC9}"/>
              </a:ext>
            </a:extLst>
          </p:cNvPr>
          <p:cNvSpPr txBox="1"/>
          <p:nvPr/>
        </p:nvSpPr>
        <p:spPr>
          <a:xfrm>
            <a:off x="3706948" y="5627312"/>
            <a:ext cx="927511" cy="200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ឧបករណ៍ធ្វើដំណើរ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668">
            <a:extLst>
              <a:ext uri="{FF2B5EF4-FFF2-40B4-BE49-F238E27FC236}">
                <a16:creationId xmlns:a16="http://schemas.microsoft.com/office/drawing/2014/main" id="{A78DFAAA-2694-4843-9A14-4FE80CBFA9C8}"/>
              </a:ext>
            </a:extLst>
          </p:cNvPr>
          <p:cNvSpPr txBox="1"/>
          <p:nvPr/>
        </p:nvSpPr>
        <p:spPr>
          <a:xfrm>
            <a:off x="3420125" y="5426960"/>
            <a:ext cx="836303" cy="200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រូឡូខាងក្រោម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669">
            <a:extLst>
              <a:ext uri="{FF2B5EF4-FFF2-40B4-BE49-F238E27FC236}">
                <a16:creationId xmlns:a16="http://schemas.microsoft.com/office/drawing/2014/main" id="{BEC3FB20-A0D1-43D8-8E4F-86653A7981C8}"/>
              </a:ext>
            </a:extLst>
          </p:cNvPr>
          <p:cNvSpPr txBox="1"/>
          <p:nvPr/>
        </p:nvSpPr>
        <p:spPr>
          <a:xfrm>
            <a:off x="3331144" y="5202821"/>
            <a:ext cx="61685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រូឡូខាងលើ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670">
            <a:extLst>
              <a:ext uri="{FF2B5EF4-FFF2-40B4-BE49-F238E27FC236}">
                <a16:creationId xmlns:a16="http://schemas.microsoft.com/office/drawing/2014/main" id="{ED58C53A-D242-48C0-B9F2-0EC517449988}"/>
              </a:ext>
            </a:extLst>
          </p:cNvPr>
          <p:cNvSpPr txBox="1"/>
          <p:nvPr/>
        </p:nvSpPr>
        <p:spPr>
          <a:xfrm>
            <a:off x="2374316" y="5059691"/>
            <a:ext cx="63272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តួរត់ផ្នែកក្រោម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671">
            <a:extLst>
              <a:ext uri="{FF2B5EF4-FFF2-40B4-BE49-F238E27FC236}">
                <a16:creationId xmlns:a16="http://schemas.microsoft.com/office/drawing/2014/main" id="{004E0FB0-5CCA-4337-80FA-96EFAEDBB6E1}"/>
              </a:ext>
            </a:extLst>
          </p:cNvPr>
          <p:cNvSpPr txBox="1"/>
          <p:nvPr/>
        </p:nvSpPr>
        <p:spPr>
          <a:xfrm>
            <a:off x="3556794" y="3335543"/>
            <a:ext cx="70852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ក្រញាំ (ក្រញាំ)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704">
            <a:extLst>
              <a:ext uri="{FF2B5EF4-FFF2-40B4-BE49-F238E27FC236}">
                <a16:creationId xmlns:a16="http://schemas.microsoft.com/office/drawing/2014/main" id="{332921E8-3A38-4831-A98A-529687BF4D92}"/>
              </a:ext>
            </a:extLst>
          </p:cNvPr>
          <p:cNvSpPr txBox="1"/>
          <p:nvPr/>
        </p:nvSpPr>
        <p:spPr>
          <a:xfrm>
            <a:off x="2227003" y="4066599"/>
            <a:ext cx="1193122" cy="1875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កាប៊ីន (បន្ទប់បើកបរ)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705">
            <a:extLst>
              <a:ext uri="{FF2B5EF4-FFF2-40B4-BE49-F238E27FC236}">
                <a16:creationId xmlns:a16="http://schemas.microsoft.com/office/drawing/2014/main" id="{4289E188-18A0-4A69-A2FC-DB150ADB905E}"/>
              </a:ext>
            </a:extLst>
          </p:cNvPr>
          <p:cNvSpPr txBox="1"/>
          <p:nvPr/>
        </p:nvSpPr>
        <p:spPr>
          <a:xfrm>
            <a:off x="1962150" y="4370433"/>
            <a:ext cx="1354541" cy="2104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កង់រថក្រោះ (តួកង់រថក្រោះ)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706">
            <a:extLst>
              <a:ext uri="{FF2B5EF4-FFF2-40B4-BE49-F238E27FC236}">
                <a16:creationId xmlns:a16="http://schemas.microsoft.com/office/drawing/2014/main" id="{8B3352E5-07EC-4DC5-B4C8-39E0425E8006}"/>
              </a:ext>
            </a:extLst>
          </p:cNvPr>
          <p:cNvSpPr txBox="1"/>
          <p:nvPr/>
        </p:nvSpPr>
        <p:spPr>
          <a:xfrm>
            <a:off x="2804024" y="4731807"/>
            <a:ext cx="51266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Idler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37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ប្រព័ន្ធបញ្ជូនថាមពល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ទំព័រទី29 អត្ថបទជំនួយ ទំព័រទី19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7236" y="6018132"/>
            <a:ext cx="28603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ឧទាហរណ៍នៃប្រព័ន្ធបញ្ជូនថាមពល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53" y="1371600"/>
            <a:ext cx="5428134" cy="4646533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5381243" y="1900094"/>
            <a:ext cx="654050" cy="618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32"/>
          <p:cNvSpPr txBox="1"/>
          <p:nvPr/>
        </p:nvSpPr>
        <p:spPr>
          <a:xfrm>
            <a:off x="6062598" y="1701974"/>
            <a:ext cx="647065" cy="2813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spcAft>
                <a:spcPts val="0"/>
              </a:spcAft>
            </a:pPr>
            <a:r>
              <a:rPr lang="km" sz="1050" kern="100">
                <a:effectLst/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ម៉ាស៊ីន</a:t>
            </a:r>
            <a:endParaRPr lang="ja-JP" sz="1200" kern="100">
              <a:effectLst/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2314020" y="3992189"/>
            <a:ext cx="935355" cy="69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34"/>
          <p:cNvSpPr txBox="1"/>
          <p:nvPr/>
        </p:nvSpPr>
        <p:spPr>
          <a:xfrm>
            <a:off x="1530972" y="3920751"/>
            <a:ext cx="761365" cy="2813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spcAft>
                <a:spcPts val="0"/>
              </a:spcAft>
            </a:pPr>
            <a:r>
              <a:rPr lang="km" sz="105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ម៉ូទ័របង្វិល</a:t>
            </a:r>
            <a:endParaRPr lang="ja-JP" sz="12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9845729-5C90-4DEF-BB4C-6DC40D1B7E80}"/>
              </a:ext>
            </a:extLst>
          </p:cNvPr>
          <p:cNvCxnSpPr>
            <a:cxnSpLocks/>
          </p:cNvCxnSpPr>
          <p:nvPr/>
        </p:nvCxnSpPr>
        <p:spPr>
          <a:xfrm flipH="1" flipV="1">
            <a:off x="5960370" y="1528709"/>
            <a:ext cx="25464" cy="35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32">
            <a:extLst>
              <a:ext uri="{FF2B5EF4-FFF2-40B4-BE49-F238E27FC236}">
                <a16:creationId xmlns:a16="http://schemas.microsoft.com/office/drawing/2014/main" id="{3DD467F9-3D3A-486F-9B70-B3FCE44779B0}"/>
              </a:ext>
            </a:extLst>
          </p:cNvPr>
          <p:cNvSpPr txBox="1"/>
          <p:nvPr/>
        </p:nvSpPr>
        <p:spPr>
          <a:xfrm>
            <a:off x="5902141" y="1634979"/>
            <a:ext cx="965672" cy="33234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ម៉ាស៊ីន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BF50278-1013-4192-B29B-1E870F4A634C}"/>
              </a:ext>
            </a:extLst>
          </p:cNvPr>
          <p:cNvCxnSpPr>
            <a:cxnSpLocks/>
          </p:cNvCxnSpPr>
          <p:nvPr/>
        </p:nvCxnSpPr>
        <p:spPr>
          <a:xfrm flipV="1">
            <a:off x="2700979" y="1528709"/>
            <a:ext cx="3259391" cy="2069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707">
            <a:extLst>
              <a:ext uri="{FF2B5EF4-FFF2-40B4-BE49-F238E27FC236}">
                <a16:creationId xmlns:a16="http://schemas.microsoft.com/office/drawing/2014/main" id="{20C43C4C-1ECD-4D13-B610-E6BEE1904409}"/>
              </a:ext>
            </a:extLst>
          </p:cNvPr>
          <p:cNvSpPr txBox="1"/>
          <p:nvPr/>
        </p:nvSpPr>
        <p:spPr>
          <a:xfrm>
            <a:off x="4713120" y="1503197"/>
            <a:ext cx="1349478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វ៉ានគ្រប់គ្រង</a:t>
            </a:r>
            <a:endParaRPr lang="ja-JP" sz="110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708">
            <a:extLst>
              <a:ext uri="{FF2B5EF4-FFF2-40B4-BE49-F238E27FC236}">
                <a16:creationId xmlns:a16="http://schemas.microsoft.com/office/drawing/2014/main" id="{19D68223-17D7-40B4-BA20-7E2618C093AD}"/>
              </a:ext>
            </a:extLst>
          </p:cNvPr>
          <p:cNvSpPr txBox="1"/>
          <p:nvPr/>
        </p:nvSpPr>
        <p:spPr>
          <a:xfrm>
            <a:off x="5972758" y="1699972"/>
            <a:ext cx="1349478" cy="2564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709">
            <a:extLst>
              <a:ext uri="{FF2B5EF4-FFF2-40B4-BE49-F238E27FC236}">
                <a16:creationId xmlns:a16="http://schemas.microsoft.com/office/drawing/2014/main" id="{B7EDD70E-735A-4BBC-8F4E-4AC3AFC91475}"/>
              </a:ext>
            </a:extLst>
          </p:cNvPr>
          <p:cNvSpPr txBox="1"/>
          <p:nvPr/>
        </p:nvSpPr>
        <p:spPr>
          <a:xfrm>
            <a:off x="6302853" y="2223369"/>
            <a:ext cx="1349478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ម៉ាស៊ីនបូមធារាសាស្ត្រ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710">
            <a:extLst>
              <a:ext uri="{FF2B5EF4-FFF2-40B4-BE49-F238E27FC236}">
                <a16:creationId xmlns:a16="http://schemas.microsoft.com/office/drawing/2014/main" id="{E19B69E1-C1D1-4FFB-8CA1-BAB42FF2B177}"/>
              </a:ext>
            </a:extLst>
          </p:cNvPr>
          <p:cNvSpPr txBox="1"/>
          <p:nvPr/>
        </p:nvSpPr>
        <p:spPr>
          <a:xfrm>
            <a:off x="2407575" y="2019536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ធុងឥន្ធនៈ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712">
            <a:extLst>
              <a:ext uri="{FF2B5EF4-FFF2-40B4-BE49-F238E27FC236}">
                <a16:creationId xmlns:a16="http://schemas.microsoft.com/office/drawing/2014/main" id="{BEE98F4B-0C0B-4474-A33B-93A2A6BD3E8F}"/>
              </a:ext>
            </a:extLst>
          </p:cNvPr>
          <p:cNvSpPr txBox="1"/>
          <p:nvPr/>
        </p:nvSpPr>
        <p:spPr>
          <a:xfrm>
            <a:off x="6660898" y="4247008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ម៉ូទ័រធ្វើដំណើរ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713">
            <a:extLst>
              <a:ext uri="{FF2B5EF4-FFF2-40B4-BE49-F238E27FC236}">
                <a16:creationId xmlns:a16="http://schemas.microsoft.com/office/drawing/2014/main" id="{BF9A0538-91C8-4269-AC02-0936D0F0252E}"/>
              </a:ext>
            </a:extLst>
          </p:cNvPr>
          <p:cNvSpPr txBox="1"/>
          <p:nvPr/>
        </p:nvSpPr>
        <p:spPr>
          <a:xfrm>
            <a:off x="2540994" y="5745350"/>
            <a:ext cx="1416762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តំណបង្វិល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714">
            <a:extLst>
              <a:ext uri="{FF2B5EF4-FFF2-40B4-BE49-F238E27FC236}">
                <a16:creationId xmlns:a16="http://schemas.microsoft.com/office/drawing/2014/main" id="{57B7EE45-B627-490C-AA5F-EA0E12581C50}"/>
              </a:ext>
            </a:extLst>
          </p:cNvPr>
          <p:cNvSpPr txBox="1"/>
          <p:nvPr/>
        </p:nvSpPr>
        <p:spPr>
          <a:xfrm>
            <a:off x="4721415" y="5776720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ស្ពូតូស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715">
            <a:extLst>
              <a:ext uri="{FF2B5EF4-FFF2-40B4-BE49-F238E27FC236}">
                <a16:creationId xmlns:a16="http://schemas.microsoft.com/office/drawing/2014/main" id="{55A83F5A-30F2-4915-9E04-C44A38ADEA1D}"/>
              </a:ext>
            </a:extLst>
          </p:cNvPr>
          <p:cNvSpPr txBox="1"/>
          <p:nvPr/>
        </p:nvSpPr>
        <p:spPr>
          <a:xfrm>
            <a:off x="6464819" y="5486400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កង់រថក្រោះ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2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ចំណាត់ថ្នាក់នៃគ្រឿងម៉ាស៊ីនសំណង់ (បទប្បញ្ញត្តិអនុវត្តន៍ច្បាប់សុវត្ថិភាពនិងសុខភាពឧស្សាហកម្ម តារាងផ្សេងទី7)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①ម៉ាស៊ីនសម្រាប់ការឈូសឆាយពង្រាបដី ការដឹកជញ្ជូន ការផ្ទុក (ប៊ុលដូហ្ស័រ ត្រាក់ទ័រ・ប៉ែលជាដើម)</a:t>
            </a: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②ម៉ាស៊ីនសម្រាប់ការជីក (អេស្កាវ៉ាទ័រ・ប៉ែលជាដើម )</a:t>
            </a: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③ម៉ាស៊ីនសម្រាប់ការងារគ្រឹះ (ម៉ាស៊ីនបោះគ្លឹះនិងម៉ាស៊ីនដកគ្លឹះជាដើម)</a:t>
            </a: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④ម៉ាស៊ីនបង្រួម (រូឡូជាដើម)</a:t>
            </a: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⑤ម៉ាស៊ីនសម្រាប់ដាក់បេតុង (ឡានបូមបេតុងជាដើម )</a:t>
            </a:r>
          </a:p>
          <a:p>
            <a:pPr marL="446088" indent="-446088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⑥</a:t>
            </a:r>
            <a:r>
              <a:rPr lang="km" sz="2000" dirty="0">
                <a:solidFill>
                  <a:srgbClr val="FF000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ម៉ាស៊ីនសម្រាប់ការវាយកម្ទេចចោល (ម៉ាស៊ីនបំបែក ម៉ាស៊ីនកាត់កម្ទេចគ្រោងដែកជាដើម ម៉ាស៊ីនបំបែកបេតុង ម៉ាស៊ីនចាប់សម្រាប់ការវាយកម្ទេចចោល)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 អត្ថបទជំនួយ ទំព័រទី4</a:t>
            </a:r>
          </a:p>
        </p:txBody>
      </p:sp>
    </p:spTree>
    <p:extLst>
      <p:ext uri="{BB962C8B-B14F-4D97-AF65-F5344CB8AC3E}">
        <p14:creationId xmlns:p14="http://schemas.microsoft.com/office/powerpoint/2010/main" val="248071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ឧបករណ៍ផ្នៃកកង់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ទំព័រទី33 អត្ថបទជំនួយ ទំព័រទី20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17075" y="4873336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ឧទាហរណ៍ផ្នៃកកង់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95081" y="3720946"/>
            <a:ext cx="27941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ឧទាហរណ៍នៃផ្នែកឆ្លងកាត់នៃកង់រថក្រោះកៅស៊ូ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49420" y="6067307"/>
            <a:ext cx="24638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ឧទាហរណ៍នៃកង់រថក្រោះកៅស៊ូ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72" y="1749006"/>
            <a:ext cx="4840309" cy="312433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291" y="2328307"/>
            <a:ext cx="2869510" cy="139263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250" y="4382854"/>
            <a:ext cx="3837100" cy="1735508"/>
          </a:xfrm>
          <a:prstGeom prst="rect">
            <a:avLst/>
          </a:prstGeom>
        </p:spPr>
      </p:pic>
      <p:sp>
        <p:nvSpPr>
          <p:cNvPr id="11" name="テキスト ボックス 716">
            <a:extLst>
              <a:ext uri="{FF2B5EF4-FFF2-40B4-BE49-F238E27FC236}">
                <a16:creationId xmlns:a16="http://schemas.microsoft.com/office/drawing/2014/main" id="{524C8F69-D222-4FB5-A5E8-CACE56624EB5}"/>
              </a:ext>
            </a:extLst>
          </p:cNvPr>
          <p:cNvSpPr txBox="1"/>
          <p:nvPr/>
        </p:nvSpPr>
        <p:spPr>
          <a:xfrm>
            <a:off x="4431235" y="2450141"/>
            <a:ext cx="718185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ស្ពូតូស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717">
            <a:extLst>
              <a:ext uri="{FF2B5EF4-FFF2-40B4-BE49-F238E27FC236}">
                <a16:creationId xmlns:a16="http://schemas.microsoft.com/office/drawing/2014/main" id="{F166AEA3-8A83-487E-BE13-73EAFC0E4E49}"/>
              </a:ext>
            </a:extLst>
          </p:cNvPr>
          <p:cNvSpPr txBox="1"/>
          <p:nvPr/>
        </p:nvSpPr>
        <p:spPr>
          <a:xfrm>
            <a:off x="1905607" y="1840818"/>
            <a:ext cx="622935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កង់រថក្រោះ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718">
            <a:extLst>
              <a:ext uri="{FF2B5EF4-FFF2-40B4-BE49-F238E27FC236}">
                <a16:creationId xmlns:a16="http://schemas.microsoft.com/office/drawing/2014/main" id="{2935E688-B5AA-4651-AE1F-50AE652CCC1E}"/>
              </a:ext>
            </a:extLst>
          </p:cNvPr>
          <p:cNvSpPr txBox="1"/>
          <p:nvPr/>
        </p:nvSpPr>
        <p:spPr>
          <a:xfrm>
            <a:off x="3819730" y="2195158"/>
            <a:ext cx="85852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រូឡូជញ្ជូន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720">
            <a:extLst>
              <a:ext uri="{FF2B5EF4-FFF2-40B4-BE49-F238E27FC236}">
                <a16:creationId xmlns:a16="http://schemas.microsoft.com/office/drawing/2014/main" id="{F4CA3397-4ACD-4386-84D1-10FE9A8C44D5}"/>
              </a:ext>
            </a:extLst>
          </p:cNvPr>
          <p:cNvSpPr txBox="1"/>
          <p:nvPr/>
        </p:nvSpPr>
        <p:spPr>
          <a:xfrm>
            <a:off x="4544265" y="3609907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ដ្រាយចុងក្រោយ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721">
            <a:extLst>
              <a:ext uri="{FF2B5EF4-FFF2-40B4-BE49-F238E27FC236}">
                <a16:creationId xmlns:a16="http://schemas.microsoft.com/office/drawing/2014/main" id="{1C7256A4-CC1D-4644-ACB5-974516EFE4A7}"/>
              </a:ext>
            </a:extLst>
          </p:cNvPr>
          <p:cNvSpPr txBox="1"/>
          <p:nvPr/>
        </p:nvSpPr>
        <p:spPr>
          <a:xfrm>
            <a:off x="4250112" y="3910594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រូឡូឡានដឹកទំនិញ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722">
            <a:extLst>
              <a:ext uri="{FF2B5EF4-FFF2-40B4-BE49-F238E27FC236}">
                <a16:creationId xmlns:a16="http://schemas.microsoft.com/office/drawing/2014/main" id="{BDB92120-00C6-470F-8B38-3DD612A1D6BD}"/>
              </a:ext>
            </a:extLst>
          </p:cNvPr>
          <p:cNvSpPr txBox="1"/>
          <p:nvPr/>
        </p:nvSpPr>
        <p:spPr>
          <a:xfrm>
            <a:off x="3715467" y="4297331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ប្រដាប់ការពារកណ្ដាល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723">
            <a:extLst>
              <a:ext uri="{FF2B5EF4-FFF2-40B4-BE49-F238E27FC236}">
                <a16:creationId xmlns:a16="http://schemas.microsoft.com/office/drawing/2014/main" id="{EA2A4F64-4A17-4F05-890D-BDA8942E78D6}"/>
              </a:ext>
            </a:extLst>
          </p:cNvPr>
          <p:cNvSpPr txBox="1"/>
          <p:nvPr/>
        </p:nvSpPr>
        <p:spPr>
          <a:xfrm>
            <a:off x="2817122" y="4694270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ប្រដាប់ការពារខាងមុខ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724">
            <a:extLst>
              <a:ext uri="{FF2B5EF4-FFF2-40B4-BE49-F238E27FC236}">
                <a16:creationId xmlns:a16="http://schemas.microsoft.com/office/drawing/2014/main" id="{8A6EC80D-BCA2-48C5-8D29-C0CA8CE5000D}"/>
              </a:ext>
            </a:extLst>
          </p:cNvPr>
          <p:cNvSpPr txBox="1"/>
          <p:nvPr/>
        </p:nvSpPr>
        <p:spPr>
          <a:xfrm>
            <a:off x="811100" y="3979508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រ៉េស្ស័រដែលរួញមកវិញ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725">
            <a:extLst>
              <a:ext uri="{FF2B5EF4-FFF2-40B4-BE49-F238E27FC236}">
                <a16:creationId xmlns:a16="http://schemas.microsoft.com/office/drawing/2014/main" id="{FC6922A0-46DA-4573-81F2-BECC44E19CC1}"/>
              </a:ext>
            </a:extLst>
          </p:cNvPr>
          <p:cNvSpPr txBox="1"/>
          <p:nvPr/>
        </p:nvSpPr>
        <p:spPr>
          <a:xfrm>
            <a:off x="868967" y="2758403"/>
            <a:ext cx="63246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Idler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726">
            <a:extLst>
              <a:ext uri="{FF2B5EF4-FFF2-40B4-BE49-F238E27FC236}">
                <a16:creationId xmlns:a16="http://schemas.microsoft.com/office/drawing/2014/main" id="{007CEB1A-C5AE-4930-A751-F69BEFEC361B}"/>
              </a:ext>
            </a:extLst>
          </p:cNvPr>
          <p:cNvSpPr txBox="1"/>
          <p:nvPr/>
        </p:nvSpPr>
        <p:spPr>
          <a:xfrm>
            <a:off x="5948541" y="2504302"/>
            <a:ext cx="461645" cy="2250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កៅស៊ូ</a:t>
            </a:r>
            <a:endParaRPr lang="ja-JP" sz="100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727">
            <a:extLst>
              <a:ext uri="{FF2B5EF4-FFF2-40B4-BE49-F238E27FC236}">
                <a16:creationId xmlns:a16="http://schemas.microsoft.com/office/drawing/2014/main" id="{EDAFC49C-9756-4AD2-86DF-AF4ABF767909}"/>
              </a:ext>
            </a:extLst>
          </p:cNvPr>
          <p:cNvSpPr txBox="1"/>
          <p:nvPr/>
        </p:nvSpPr>
        <p:spPr>
          <a:xfrm>
            <a:off x="7421741" y="2490332"/>
            <a:ext cx="461645" cy="2250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mandrel</a:t>
            </a:r>
            <a:endParaRPr lang="ja-JP" sz="100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728">
            <a:extLst>
              <a:ext uri="{FF2B5EF4-FFF2-40B4-BE49-F238E27FC236}">
                <a16:creationId xmlns:a16="http://schemas.microsoft.com/office/drawing/2014/main" id="{80D1D448-8F7D-45C2-A930-AF670725E55F}"/>
              </a:ext>
            </a:extLst>
          </p:cNvPr>
          <p:cNvSpPr txBox="1"/>
          <p:nvPr/>
        </p:nvSpPr>
        <p:spPr>
          <a:xfrm>
            <a:off x="6629261" y="3502599"/>
            <a:ext cx="984024" cy="2250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ខ្សែលោហៈធាតុ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3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រចនាសម្ព័ន្ធនៃឧបករណ៍ធ្វើដំណើរនៃម៉ាស៊ីនសម្រាប់វាយកម្ទេចចោលប្រភេទកង់ ឧបករណ៍បញ្ជូនថាមពល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ទំព័រទី36 អត្ថបទជំនួយ ទំព័រទី21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62325" y="5342723"/>
            <a:ext cx="25717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ឧទាហរណ៍នៃប្រព័ន្ធបញ្ជូនថាមពល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18" y="1771937"/>
            <a:ext cx="7495563" cy="3475403"/>
          </a:xfrm>
          <a:prstGeom prst="rect">
            <a:avLst/>
          </a:prstGeom>
        </p:spPr>
      </p:pic>
      <p:sp>
        <p:nvSpPr>
          <p:cNvPr id="8" name="テキスト ボックス 750">
            <a:extLst>
              <a:ext uri="{FF2B5EF4-FFF2-40B4-BE49-F238E27FC236}">
                <a16:creationId xmlns:a16="http://schemas.microsoft.com/office/drawing/2014/main" id="{22E54C66-F9EA-4A16-BE31-BBA03BF18F57}"/>
              </a:ext>
            </a:extLst>
          </p:cNvPr>
          <p:cNvSpPr txBox="1"/>
          <p:nvPr/>
        </p:nvSpPr>
        <p:spPr>
          <a:xfrm>
            <a:off x="4571999" y="1780751"/>
            <a:ext cx="1433809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ប្រអប់លេខដៃនៃរថយន្ត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751">
            <a:extLst>
              <a:ext uri="{FF2B5EF4-FFF2-40B4-BE49-F238E27FC236}">
                <a16:creationId xmlns:a16="http://schemas.microsoft.com/office/drawing/2014/main" id="{94401DC1-7576-41D8-8D10-BC9278D59B32}"/>
              </a:ext>
            </a:extLst>
          </p:cNvPr>
          <p:cNvSpPr txBox="1"/>
          <p:nvPr/>
        </p:nvSpPr>
        <p:spPr>
          <a:xfrm>
            <a:off x="5223426" y="1966149"/>
            <a:ext cx="2150330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តំណបង្វិលនៅកណ្ដាល</a:t>
            </a:r>
            <a:endParaRPr lang="ja-JP" sz="11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752">
            <a:extLst>
              <a:ext uri="{FF2B5EF4-FFF2-40B4-BE49-F238E27FC236}">
                <a16:creationId xmlns:a16="http://schemas.microsoft.com/office/drawing/2014/main" id="{4F6DB704-65A2-49B5-B42B-1026ED9D4435}"/>
              </a:ext>
            </a:extLst>
          </p:cNvPr>
          <p:cNvSpPr txBox="1"/>
          <p:nvPr/>
        </p:nvSpPr>
        <p:spPr>
          <a:xfrm>
            <a:off x="5529850" y="2234651"/>
            <a:ext cx="8624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753">
            <a:extLst>
              <a:ext uri="{FF2B5EF4-FFF2-40B4-BE49-F238E27FC236}">
                <a16:creationId xmlns:a16="http://schemas.microsoft.com/office/drawing/2014/main" id="{112C5759-EE8C-4625-8533-A98541B6A3AE}"/>
              </a:ext>
            </a:extLst>
          </p:cNvPr>
          <p:cNvSpPr txBox="1"/>
          <p:nvPr/>
        </p:nvSpPr>
        <p:spPr>
          <a:xfrm>
            <a:off x="6587853" y="2234650"/>
            <a:ext cx="1008351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កង់​ក្រោយ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754">
            <a:extLst>
              <a:ext uri="{FF2B5EF4-FFF2-40B4-BE49-F238E27FC236}">
                <a16:creationId xmlns:a16="http://schemas.microsoft.com/office/drawing/2014/main" id="{BBB3F0AD-AEAB-4489-B946-8B178730D7A6}"/>
              </a:ext>
            </a:extLst>
          </p:cNvPr>
          <p:cNvSpPr txBox="1"/>
          <p:nvPr/>
        </p:nvSpPr>
        <p:spPr>
          <a:xfrm>
            <a:off x="2807564" y="2135874"/>
            <a:ext cx="1293902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ម៉ាស៊ីនម៉ូទ័រធារាសាស្ត្រសម្រាប់ការធ្វើដំណើរ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755">
            <a:extLst>
              <a:ext uri="{FF2B5EF4-FFF2-40B4-BE49-F238E27FC236}">
                <a16:creationId xmlns:a16="http://schemas.microsoft.com/office/drawing/2014/main" id="{55F611F1-10AD-4AA4-ACF1-978B893A72A4}"/>
              </a:ext>
            </a:extLst>
          </p:cNvPr>
          <p:cNvSpPr txBox="1"/>
          <p:nvPr/>
        </p:nvSpPr>
        <p:spPr>
          <a:xfrm>
            <a:off x="2567840" y="1902910"/>
            <a:ext cx="13527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Drive shaft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756">
            <a:extLst>
              <a:ext uri="{FF2B5EF4-FFF2-40B4-BE49-F238E27FC236}">
                <a16:creationId xmlns:a16="http://schemas.microsoft.com/office/drawing/2014/main" id="{3EBD14C8-A3DD-4A9D-A79B-3C2ADC0A9A2A}"/>
              </a:ext>
            </a:extLst>
          </p:cNvPr>
          <p:cNvSpPr txBox="1"/>
          <p:nvPr/>
        </p:nvSpPr>
        <p:spPr>
          <a:xfrm>
            <a:off x="1093876" y="1966148"/>
            <a:ext cx="13527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កង់មុខ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757">
            <a:extLst>
              <a:ext uri="{FF2B5EF4-FFF2-40B4-BE49-F238E27FC236}">
                <a16:creationId xmlns:a16="http://schemas.microsoft.com/office/drawing/2014/main" id="{998BF124-6332-40FB-80D1-F8833E702750}"/>
              </a:ext>
            </a:extLst>
          </p:cNvPr>
          <p:cNvSpPr txBox="1"/>
          <p:nvPr/>
        </p:nvSpPr>
        <p:spPr>
          <a:xfrm>
            <a:off x="890494" y="3775216"/>
            <a:ext cx="1202649" cy="4097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Front drive axle 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758">
            <a:extLst>
              <a:ext uri="{FF2B5EF4-FFF2-40B4-BE49-F238E27FC236}">
                <a16:creationId xmlns:a16="http://schemas.microsoft.com/office/drawing/2014/main" id="{E64A55F6-C2C6-4A82-AEBB-746B70331FFB}"/>
              </a:ext>
            </a:extLst>
          </p:cNvPr>
          <p:cNvSpPr txBox="1"/>
          <p:nvPr/>
        </p:nvSpPr>
        <p:spPr>
          <a:xfrm>
            <a:off x="2359742" y="4645998"/>
            <a:ext cx="1618849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ហ្វ្រាំង​ចត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759">
            <a:extLst>
              <a:ext uri="{FF2B5EF4-FFF2-40B4-BE49-F238E27FC236}">
                <a16:creationId xmlns:a16="http://schemas.microsoft.com/office/drawing/2014/main" id="{2783493B-A333-4B1E-9BBD-3CDDC8497E42}"/>
              </a:ext>
            </a:extLst>
          </p:cNvPr>
          <p:cNvSpPr txBox="1"/>
          <p:nvPr/>
        </p:nvSpPr>
        <p:spPr>
          <a:xfrm>
            <a:off x="6267941" y="3190246"/>
            <a:ext cx="1463394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ឌីផេរ៉ង់ស្យែល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760">
            <a:extLst>
              <a:ext uri="{FF2B5EF4-FFF2-40B4-BE49-F238E27FC236}">
                <a16:creationId xmlns:a16="http://schemas.microsoft.com/office/drawing/2014/main" id="{5A200447-F015-4D35-8F88-EB3C6C5D8096}"/>
              </a:ext>
            </a:extLst>
          </p:cNvPr>
          <p:cNvSpPr txBox="1"/>
          <p:nvPr/>
        </p:nvSpPr>
        <p:spPr>
          <a:xfrm>
            <a:off x="6666148" y="3976894"/>
            <a:ext cx="1725683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Rear drive axle 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761">
            <a:extLst>
              <a:ext uri="{FF2B5EF4-FFF2-40B4-BE49-F238E27FC236}">
                <a16:creationId xmlns:a16="http://schemas.microsoft.com/office/drawing/2014/main" id="{DC485E6E-9148-4227-9647-7F184A8895A9}"/>
              </a:ext>
            </a:extLst>
          </p:cNvPr>
          <p:cNvSpPr txBox="1"/>
          <p:nvPr/>
        </p:nvSpPr>
        <p:spPr>
          <a:xfrm>
            <a:off x="6181830" y="4622400"/>
            <a:ext cx="1295602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Drive shaft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762">
            <a:extLst>
              <a:ext uri="{FF2B5EF4-FFF2-40B4-BE49-F238E27FC236}">
                <a16:creationId xmlns:a16="http://schemas.microsoft.com/office/drawing/2014/main" id="{0E306153-DDDA-4A9F-9EA3-3A213ADD0DFA}"/>
              </a:ext>
            </a:extLst>
          </p:cNvPr>
          <p:cNvSpPr txBox="1"/>
          <p:nvPr/>
        </p:nvSpPr>
        <p:spPr>
          <a:xfrm>
            <a:off x="5580505" y="4904007"/>
            <a:ext cx="2015699" cy="2327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ម៉ាស៊ីនបូមធារាសាស្ត្រសំខាន់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763">
            <a:extLst>
              <a:ext uri="{FF2B5EF4-FFF2-40B4-BE49-F238E27FC236}">
                <a16:creationId xmlns:a16="http://schemas.microsoft.com/office/drawing/2014/main" id="{F3B34307-91F7-401A-98A2-926CCBB11BD8}"/>
              </a:ext>
            </a:extLst>
          </p:cNvPr>
          <p:cNvSpPr txBox="1"/>
          <p:nvPr/>
        </p:nvSpPr>
        <p:spPr>
          <a:xfrm>
            <a:off x="4096041" y="4720664"/>
            <a:ext cx="1433809" cy="4161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ម៉ាស៊ីនបូមគ្រប់គ្រងធារាសាស្ត្រ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09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ឧបករណ៍ផ្នៃកកង់  កំណល់ផ្នែកក្រោម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ទំព័រទី39 អត្ថបទជំនួយ ទំព័រទី22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596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60484" y="5974836"/>
            <a:ext cx="22230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ឧទាហរណ៍នៃបំពង់ដែលដក់ប៊ូម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74" y="1470839"/>
            <a:ext cx="7523452" cy="4544198"/>
          </a:xfrm>
          <a:prstGeom prst="rect">
            <a:avLst/>
          </a:prstGeom>
        </p:spPr>
      </p:pic>
      <p:sp>
        <p:nvSpPr>
          <p:cNvPr id="10" name="テキスト ボックス 764">
            <a:extLst>
              <a:ext uri="{FF2B5EF4-FFF2-40B4-BE49-F238E27FC236}">
                <a16:creationId xmlns:a16="http://schemas.microsoft.com/office/drawing/2014/main" id="{C94F097E-5C4F-463A-B76B-69F15DB6E320}"/>
              </a:ext>
            </a:extLst>
          </p:cNvPr>
          <p:cNvSpPr txBox="1"/>
          <p:nvPr/>
        </p:nvSpPr>
        <p:spPr>
          <a:xfrm>
            <a:off x="3951706" y="1604696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ម៉ាស៊ីនធ្វើឱ្យប្រេងត្រជាក់</a:t>
            </a:r>
            <a:endParaRPr lang="ja-JP" sz="105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765">
            <a:extLst>
              <a:ext uri="{FF2B5EF4-FFF2-40B4-BE49-F238E27FC236}">
                <a16:creationId xmlns:a16="http://schemas.microsoft.com/office/drawing/2014/main" id="{F5C5D9D7-7C34-450B-88D5-46923A775AD9}"/>
              </a:ext>
            </a:extLst>
          </p:cNvPr>
          <p:cNvSpPr txBox="1"/>
          <p:nvPr/>
        </p:nvSpPr>
        <p:spPr>
          <a:xfrm>
            <a:off x="3337156" y="1888410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ធុងប្រេងធារាសាស្ត្រ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766">
            <a:extLst>
              <a:ext uri="{FF2B5EF4-FFF2-40B4-BE49-F238E27FC236}">
                <a16:creationId xmlns:a16="http://schemas.microsoft.com/office/drawing/2014/main" id="{76D4D141-5E3A-41DC-96DB-5E73799762F2}"/>
              </a:ext>
            </a:extLst>
          </p:cNvPr>
          <p:cNvSpPr txBox="1"/>
          <p:nvPr/>
        </p:nvSpPr>
        <p:spPr>
          <a:xfrm>
            <a:off x="5835441" y="1716437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ម៉ាស៊ីន​បញ្ចូល​ខ្យល់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767">
            <a:extLst>
              <a:ext uri="{FF2B5EF4-FFF2-40B4-BE49-F238E27FC236}">
                <a16:creationId xmlns:a16="http://schemas.microsoft.com/office/drawing/2014/main" id="{3F4FFD91-5CCF-470E-A914-2ADC7A1A8FCE}"/>
              </a:ext>
            </a:extLst>
          </p:cNvPr>
          <p:cNvSpPr txBox="1"/>
          <p:nvPr/>
        </p:nvSpPr>
        <p:spPr>
          <a:xfrm>
            <a:off x="6842205" y="2436358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ម៉ាស៊ីនបូមសំខាន់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928">
            <a:extLst>
              <a:ext uri="{FF2B5EF4-FFF2-40B4-BE49-F238E27FC236}">
                <a16:creationId xmlns:a16="http://schemas.microsoft.com/office/drawing/2014/main" id="{91B1819B-FE0F-49F4-B5AA-E851C7CD12D0}"/>
              </a:ext>
            </a:extLst>
          </p:cNvPr>
          <p:cNvSpPr txBox="1"/>
          <p:nvPr/>
        </p:nvSpPr>
        <p:spPr>
          <a:xfrm>
            <a:off x="7105482" y="3071723"/>
            <a:ext cx="1377459" cy="1540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ធុងខ្យល់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929">
            <a:extLst>
              <a:ext uri="{FF2B5EF4-FFF2-40B4-BE49-F238E27FC236}">
                <a16:creationId xmlns:a16="http://schemas.microsoft.com/office/drawing/2014/main" id="{3EBBA47A-34DA-43B8-AD61-60CC37ADCB7C}"/>
              </a:ext>
            </a:extLst>
          </p:cNvPr>
          <p:cNvSpPr txBox="1"/>
          <p:nvPr/>
        </p:nvSpPr>
        <p:spPr>
          <a:xfrm>
            <a:off x="7057714" y="3525118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វ៉ានសុវត្ថិភាព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930">
            <a:extLst>
              <a:ext uri="{FF2B5EF4-FFF2-40B4-BE49-F238E27FC236}">
                <a16:creationId xmlns:a16="http://schemas.microsoft.com/office/drawing/2014/main" id="{9C460297-52F4-45B4-B9EC-1229B1B4AFBF}"/>
              </a:ext>
            </a:extLst>
          </p:cNvPr>
          <p:cNvSpPr txBox="1"/>
          <p:nvPr/>
        </p:nvSpPr>
        <p:spPr>
          <a:xfrm>
            <a:off x="7090123" y="4086216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ឧបករណ៍ចាប់សញ្ញានៃសម្ពាធខ្យល់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931">
            <a:extLst>
              <a:ext uri="{FF2B5EF4-FFF2-40B4-BE49-F238E27FC236}">
                <a16:creationId xmlns:a16="http://schemas.microsoft.com/office/drawing/2014/main" id="{017A002E-BED2-48C5-8F7F-49FB64BC047A}"/>
              </a:ext>
            </a:extLst>
          </p:cNvPr>
          <p:cNvSpPr txBox="1"/>
          <p:nvPr/>
        </p:nvSpPr>
        <p:spPr>
          <a:xfrm>
            <a:off x="6627225" y="4759071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តម្រងខ្យល់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932">
            <a:extLst>
              <a:ext uri="{FF2B5EF4-FFF2-40B4-BE49-F238E27FC236}">
                <a16:creationId xmlns:a16="http://schemas.microsoft.com/office/drawing/2014/main" id="{A871BB3B-4A01-4DF4-8841-E0840F84706D}"/>
              </a:ext>
            </a:extLst>
          </p:cNvPr>
          <p:cNvSpPr txBox="1"/>
          <p:nvPr/>
        </p:nvSpPr>
        <p:spPr>
          <a:xfrm>
            <a:off x="6013344" y="5036438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សន្ទះបិទបើកនៃការចាក់សោរប៊ូម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933">
            <a:extLst>
              <a:ext uri="{FF2B5EF4-FFF2-40B4-BE49-F238E27FC236}">
                <a16:creationId xmlns:a16="http://schemas.microsoft.com/office/drawing/2014/main" id="{290E9EC9-C908-47F2-B511-A65ACDA1E8F8}"/>
              </a:ext>
            </a:extLst>
          </p:cNvPr>
          <p:cNvSpPr txBox="1"/>
          <p:nvPr/>
        </p:nvSpPr>
        <p:spPr>
          <a:xfrm>
            <a:off x="5344491" y="5309639"/>
            <a:ext cx="2279028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តំណបង្វិលនៅកណ្ដាល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934">
            <a:extLst>
              <a:ext uri="{FF2B5EF4-FFF2-40B4-BE49-F238E27FC236}">
                <a16:creationId xmlns:a16="http://schemas.microsoft.com/office/drawing/2014/main" id="{A5B0D279-170A-443D-9985-257B25A9F9C0}"/>
              </a:ext>
            </a:extLst>
          </p:cNvPr>
          <p:cNvSpPr txBox="1"/>
          <p:nvPr/>
        </p:nvSpPr>
        <p:spPr>
          <a:xfrm>
            <a:off x="4820206" y="5548374"/>
            <a:ext cx="1048570" cy="1812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ម៉ូទ័រធ្វើដំណើរ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935">
            <a:extLst>
              <a:ext uri="{FF2B5EF4-FFF2-40B4-BE49-F238E27FC236}">
                <a16:creationId xmlns:a16="http://schemas.microsoft.com/office/drawing/2014/main" id="{86645868-B68B-41FD-AD1C-F283AFFD22F1}"/>
              </a:ext>
            </a:extLst>
          </p:cNvPr>
          <p:cNvSpPr txBox="1"/>
          <p:nvPr/>
        </p:nvSpPr>
        <p:spPr>
          <a:xfrm>
            <a:off x="4419410" y="5791884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សន្ទះផ្លាស់វេនប៊ូម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936">
            <a:extLst>
              <a:ext uri="{FF2B5EF4-FFF2-40B4-BE49-F238E27FC236}">
                <a16:creationId xmlns:a16="http://schemas.microsoft.com/office/drawing/2014/main" id="{A188889D-96E3-4CCE-B30E-0BD973F4541F}"/>
              </a:ext>
            </a:extLst>
          </p:cNvPr>
          <p:cNvSpPr txBox="1"/>
          <p:nvPr/>
        </p:nvSpPr>
        <p:spPr>
          <a:xfrm>
            <a:off x="990397" y="5548239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ស៊ីឡាំងចាក់សោរប៊ូម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937">
            <a:extLst>
              <a:ext uri="{FF2B5EF4-FFF2-40B4-BE49-F238E27FC236}">
                <a16:creationId xmlns:a16="http://schemas.microsoft.com/office/drawing/2014/main" id="{C027EF83-E0C0-407A-837E-EFB0377F53DB}"/>
              </a:ext>
            </a:extLst>
          </p:cNvPr>
          <p:cNvSpPr txBox="1"/>
          <p:nvPr/>
        </p:nvSpPr>
        <p:spPr>
          <a:xfrm>
            <a:off x="783897" y="4950451"/>
            <a:ext cx="1727635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សន្ទះចាក់សោរប៊ូម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48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ឧបករណ៍ផ្នៃកកង់ សំបកកង់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ទំព័រទី40 អត្ថបទជំនួយ ទំព័រទី22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71800" y="1450943"/>
            <a:ext cx="320802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សម្ពាធខ្យល់សំបកកង់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" y="1910501"/>
            <a:ext cx="7610475" cy="26765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AB5E38-37D0-484C-B993-E6866319D957}"/>
              </a:ext>
            </a:extLst>
          </p:cNvPr>
          <p:cNvSpPr txBox="1"/>
          <p:nvPr/>
        </p:nvSpPr>
        <p:spPr>
          <a:xfrm>
            <a:off x="1143000" y="2082650"/>
            <a:ext cx="3060700" cy="25930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ប្រសិនបើសម្ពាធខ្យល់ទាបពេក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4D9415-6180-4EB8-A6A1-99F03C4DC648}"/>
              </a:ext>
            </a:extLst>
          </p:cNvPr>
          <p:cNvSpPr txBox="1"/>
          <p:nvPr/>
        </p:nvSpPr>
        <p:spPr>
          <a:xfrm>
            <a:off x="900752" y="2441871"/>
            <a:ext cx="3588253" cy="19461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①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</a:t>
            </a:r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សំបកកង់ត្រូវបានសង្កត់ហើយកំដៅដែលបង្កើតឡើងដោយទ្រេតគឺគួរអោយកត់សំគាល់ដែលបណ្តាលអោយរបកចេញ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②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</a:t>
            </a:r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ផ្នែកទាំងសង្ខាងនៃសំបកកង់ប៉ះនឹងដីហើយផ្នែកនេះងាយនឹងសឹក។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③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</a:t>
            </a:r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នៅលើផ្ទៃផ្លូវរឹងនោះការទប់ទល់នឹងកើនឡើងហើយកម្លាំងអូសទាញបានថយចុះ។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377750-14F7-45CB-B5F3-90DC72276AC1}"/>
              </a:ext>
            </a:extLst>
          </p:cNvPr>
          <p:cNvSpPr txBox="1"/>
          <p:nvPr/>
        </p:nvSpPr>
        <p:spPr>
          <a:xfrm>
            <a:off x="4654995" y="2418852"/>
            <a:ext cx="3588253" cy="19461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①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</a:t>
            </a:r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ផ្នែកកណ្តាលនៃសំបកកង់ប៉ុណ្ណោះដែលប៉ះនឹងដីហើយផ្នែកនេះងាយនឹងសឹក។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② នៅលើដីទន់នោះជ្រាបចូលជ្រៅទៅក្នុងដីហើយកំលាំងអូសទាញបានថយចុះ។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③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</a:t>
            </a:r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សូម្បីតែជ្រុងថ្មតូចមួយក៏អាចងាយខូចខាតដែរ។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1A1FFC-D955-4F44-AB9F-4713FB02D0EE}"/>
              </a:ext>
            </a:extLst>
          </p:cNvPr>
          <p:cNvSpPr txBox="1"/>
          <p:nvPr/>
        </p:nvSpPr>
        <p:spPr>
          <a:xfrm>
            <a:off x="4654995" y="2057100"/>
            <a:ext cx="3346005" cy="2520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ប្រសិនបើសម្ពាធខ្យល់ខ្ពស់ពេក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0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ឧបករណ៍សុវត្ថិភាពជាដើមសម្រាប់ម៉ាស៊ីនសម្រាប់ការវាយកម្ទេចចោលជាដើម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ទំព័រទី41 អត្ថបទជំនួយ ទំព័រទី23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388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(1) ឧបករណ៍រោទ៍ (ស៊ីហ្លេ)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(2) ចង្កឹះលេខចាក់សោសុវត្ថិភាពជាដើម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43" y="2608119"/>
            <a:ext cx="3407513" cy="3595254"/>
          </a:xfrm>
          <a:prstGeom prst="rect">
            <a:avLst/>
          </a:prstGeom>
        </p:spPr>
      </p:pic>
      <p:sp>
        <p:nvSpPr>
          <p:cNvPr id="7" name="テキスト ボックス 939">
            <a:extLst>
              <a:ext uri="{FF2B5EF4-FFF2-40B4-BE49-F238E27FC236}">
                <a16:creationId xmlns:a16="http://schemas.microsoft.com/office/drawing/2014/main" id="{09DD4704-CE45-44F3-9F98-246A4F0367CF}"/>
              </a:ext>
            </a:extLst>
          </p:cNvPr>
          <p:cNvSpPr txBox="1"/>
          <p:nvPr/>
        </p:nvSpPr>
        <p:spPr>
          <a:xfrm>
            <a:off x="3327400" y="4208701"/>
            <a:ext cx="1062540" cy="4088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ចង្កឹះលេខចាក់សោសុវត្ថិភាព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90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ឧបករណ៍សុវត្ថិភាពជាដើមសម្រាប់ម៉ាស៊ីនសម្រាប់ការវាយកម្ទេចចោលជាដើម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ទំព័រទី42 អត្ថបទជំនួយ ទំព័រទី24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(3) ប្រព័ន្ធតាមដាន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26" y="1963879"/>
            <a:ext cx="3813810" cy="298084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243" y="2201399"/>
            <a:ext cx="3829526" cy="2556510"/>
          </a:xfrm>
          <a:prstGeom prst="rect">
            <a:avLst/>
          </a:prstGeom>
        </p:spPr>
      </p:pic>
      <p:sp>
        <p:nvSpPr>
          <p:cNvPr id="8" name="テキスト ボックス 940">
            <a:extLst>
              <a:ext uri="{FF2B5EF4-FFF2-40B4-BE49-F238E27FC236}">
                <a16:creationId xmlns:a16="http://schemas.microsoft.com/office/drawing/2014/main" id="{054BEBA0-54A8-43D6-BA9E-C4833627631C}"/>
              </a:ext>
            </a:extLst>
          </p:cNvPr>
          <p:cNvSpPr txBox="1"/>
          <p:nvPr/>
        </p:nvSpPr>
        <p:spPr>
          <a:xfrm>
            <a:off x="759192" y="1986871"/>
            <a:ext cx="406063" cy="1481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ការបង្ហាញ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41">
            <a:extLst>
              <a:ext uri="{FF2B5EF4-FFF2-40B4-BE49-F238E27FC236}">
                <a16:creationId xmlns:a16="http://schemas.microsoft.com/office/drawing/2014/main" id="{CDF69F19-9391-4375-8AE9-1E70957E6021}"/>
              </a:ext>
            </a:extLst>
          </p:cNvPr>
          <p:cNvSpPr txBox="1"/>
          <p:nvPr/>
        </p:nvSpPr>
        <p:spPr>
          <a:xfrm>
            <a:off x="1417932" y="2026449"/>
            <a:ext cx="482304" cy="98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ការបង្ហាញ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942">
            <a:extLst>
              <a:ext uri="{FF2B5EF4-FFF2-40B4-BE49-F238E27FC236}">
                <a16:creationId xmlns:a16="http://schemas.microsoft.com/office/drawing/2014/main" id="{FF0F4E6E-53AF-4BB9-A42B-45B56DF5E66A}"/>
              </a:ext>
            </a:extLst>
          </p:cNvPr>
          <p:cNvSpPr txBox="1"/>
          <p:nvPr/>
        </p:nvSpPr>
        <p:spPr>
          <a:xfrm>
            <a:off x="2141680" y="2021692"/>
            <a:ext cx="663137" cy="1048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ជួរការបង្ហាញ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943">
            <a:extLst>
              <a:ext uri="{FF2B5EF4-FFF2-40B4-BE49-F238E27FC236}">
                <a16:creationId xmlns:a16="http://schemas.microsoft.com/office/drawing/2014/main" id="{5D158D54-1B7D-4D92-A0C1-1E355B7A0F96}"/>
              </a:ext>
            </a:extLst>
          </p:cNvPr>
          <p:cNvSpPr txBox="1"/>
          <p:nvPr/>
        </p:nvSpPr>
        <p:spPr>
          <a:xfrm>
            <a:off x="2872315" y="2021200"/>
            <a:ext cx="604856" cy="1138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ស្ថានភាពការបង្ហាញ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944">
            <a:extLst>
              <a:ext uri="{FF2B5EF4-FFF2-40B4-BE49-F238E27FC236}">
                <a16:creationId xmlns:a16="http://schemas.microsoft.com/office/drawing/2014/main" id="{1641E2DF-7FED-4D8A-BE5A-C7E5EE951846}"/>
              </a:ext>
            </a:extLst>
          </p:cNvPr>
          <p:cNvSpPr txBox="1"/>
          <p:nvPr/>
        </p:nvSpPr>
        <p:spPr>
          <a:xfrm>
            <a:off x="3776896" y="2021200"/>
            <a:ext cx="482304" cy="98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វិធានការ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945">
            <a:extLst>
              <a:ext uri="{FF2B5EF4-FFF2-40B4-BE49-F238E27FC236}">
                <a16:creationId xmlns:a16="http://schemas.microsoft.com/office/drawing/2014/main" id="{DCE75CA0-5734-4052-83AD-877507EF0102}"/>
              </a:ext>
            </a:extLst>
          </p:cNvPr>
          <p:cNvSpPr txBox="1"/>
          <p:nvPr/>
        </p:nvSpPr>
        <p:spPr>
          <a:xfrm>
            <a:off x="1247628" y="223706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បរិមាណប្រេងហ្វ្រាំង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947">
            <a:extLst>
              <a:ext uri="{FF2B5EF4-FFF2-40B4-BE49-F238E27FC236}">
                <a16:creationId xmlns:a16="http://schemas.microsoft.com/office/drawing/2014/main" id="{707E8275-500B-4DDA-BC30-3BFD3586C2F7}"/>
              </a:ext>
            </a:extLst>
          </p:cNvPr>
          <p:cNvSpPr txBox="1"/>
          <p:nvPr/>
        </p:nvSpPr>
        <p:spPr>
          <a:xfrm>
            <a:off x="1246849" y="2499269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បរិមាណប្រេងម៉ាស៊ីន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948">
            <a:extLst>
              <a:ext uri="{FF2B5EF4-FFF2-40B4-BE49-F238E27FC236}">
                <a16:creationId xmlns:a16="http://schemas.microsoft.com/office/drawing/2014/main" id="{9B4C8259-7E44-4246-9CA9-327017DFC11E}"/>
              </a:ext>
            </a:extLst>
          </p:cNvPr>
          <p:cNvSpPr txBox="1"/>
          <p:nvPr/>
        </p:nvSpPr>
        <p:spPr>
          <a:xfrm>
            <a:off x="1246849" y="275650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កម្រិតទឹករ៉ាដ្យាទ័រ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949">
            <a:extLst>
              <a:ext uri="{FF2B5EF4-FFF2-40B4-BE49-F238E27FC236}">
                <a16:creationId xmlns:a16="http://schemas.microsoft.com/office/drawing/2014/main" id="{7F109018-B7FC-4353-BE9A-0BBC633694CF}"/>
              </a:ext>
            </a:extLst>
          </p:cNvPr>
          <p:cNvSpPr txBox="1"/>
          <p:nvPr/>
        </p:nvSpPr>
        <p:spPr>
          <a:xfrm>
            <a:off x="1246850" y="2995377"/>
            <a:ext cx="823703" cy="1434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ការសាកថ្ម (បរិមាណសាកថ្ម)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951">
            <a:extLst>
              <a:ext uri="{FF2B5EF4-FFF2-40B4-BE49-F238E27FC236}">
                <a16:creationId xmlns:a16="http://schemas.microsoft.com/office/drawing/2014/main" id="{DAA8D10B-7C0A-4332-B82B-5FE0F9FFBF31}"/>
              </a:ext>
            </a:extLst>
          </p:cNvPr>
          <p:cNvSpPr txBox="1"/>
          <p:nvPr/>
        </p:nvSpPr>
        <p:spPr>
          <a:xfrm>
            <a:off x="1246850" y="325554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បរិមាណឥន្ធនៈ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954">
            <a:extLst>
              <a:ext uri="{FF2B5EF4-FFF2-40B4-BE49-F238E27FC236}">
                <a16:creationId xmlns:a16="http://schemas.microsoft.com/office/drawing/2014/main" id="{C6B0FBC8-10DE-4C69-9B87-FCD4ABFDA514}"/>
              </a:ext>
            </a:extLst>
          </p:cNvPr>
          <p:cNvSpPr txBox="1"/>
          <p:nvPr/>
        </p:nvSpPr>
        <p:spPr>
          <a:xfrm>
            <a:off x="1237961" y="3461390"/>
            <a:ext cx="805601" cy="1813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ប្រេងប្រអប់លេខដៃនៃរថយន្តបានស្ទះ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376">
            <a:extLst>
              <a:ext uri="{FF2B5EF4-FFF2-40B4-BE49-F238E27FC236}">
                <a16:creationId xmlns:a16="http://schemas.microsoft.com/office/drawing/2014/main" id="{BBC2929E-B166-4B71-98B4-A3FCA9AF9E98}"/>
              </a:ext>
            </a:extLst>
          </p:cNvPr>
          <p:cNvSpPr txBox="1"/>
          <p:nvPr/>
        </p:nvSpPr>
        <p:spPr>
          <a:xfrm>
            <a:off x="2141680" y="2242322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ក្រោមកំរិតទាប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379">
            <a:extLst>
              <a:ext uri="{FF2B5EF4-FFF2-40B4-BE49-F238E27FC236}">
                <a16:creationId xmlns:a16="http://schemas.microsoft.com/office/drawing/2014/main" id="{39CF9ADE-9DD5-4B86-B536-A1CD5626A8E5}"/>
              </a:ext>
            </a:extLst>
          </p:cNvPr>
          <p:cNvSpPr txBox="1"/>
          <p:nvPr/>
        </p:nvSpPr>
        <p:spPr>
          <a:xfrm>
            <a:off x="1246850" y="3717654"/>
            <a:ext cx="805601" cy="1813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តម្រងប្រេងម៉ាស៊ីនបានស្ទះ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380">
            <a:extLst>
              <a:ext uri="{FF2B5EF4-FFF2-40B4-BE49-F238E27FC236}">
                <a16:creationId xmlns:a16="http://schemas.microsoft.com/office/drawing/2014/main" id="{6C9F9695-BE2B-4ABA-BC13-08E9549B2F55}"/>
              </a:ext>
            </a:extLst>
          </p:cNvPr>
          <p:cNvSpPr txBox="1"/>
          <p:nvPr/>
        </p:nvSpPr>
        <p:spPr>
          <a:xfrm>
            <a:off x="1251295" y="3993673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តម្រងខ្យល់បានស្ទះ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386">
            <a:extLst>
              <a:ext uri="{FF2B5EF4-FFF2-40B4-BE49-F238E27FC236}">
                <a16:creationId xmlns:a16="http://schemas.microsoft.com/office/drawing/2014/main" id="{9EE4E2BB-0878-45AB-9CDB-C1E08F6B1A2E}"/>
              </a:ext>
            </a:extLst>
          </p:cNvPr>
          <p:cNvSpPr txBox="1"/>
          <p:nvPr/>
        </p:nvSpPr>
        <p:spPr>
          <a:xfrm>
            <a:off x="1243041" y="4254777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តម្រងប្រេងធ្វើការបានស្ទះ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389">
            <a:extLst>
              <a:ext uri="{FF2B5EF4-FFF2-40B4-BE49-F238E27FC236}">
                <a16:creationId xmlns:a16="http://schemas.microsoft.com/office/drawing/2014/main" id="{F39541D4-1FE0-456E-A10E-CA1F29B64985}"/>
              </a:ext>
            </a:extLst>
          </p:cNvPr>
          <p:cNvSpPr txBox="1"/>
          <p:nvPr/>
        </p:nvSpPr>
        <p:spPr>
          <a:xfrm>
            <a:off x="1264952" y="4493082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ការកាត់ខ្សែក្រវ៉ាត់Vម៉ាស៊ីន</a:t>
            </a:r>
            <a:endParaRPr lang="ja-JP" sz="55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392">
            <a:extLst>
              <a:ext uri="{FF2B5EF4-FFF2-40B4-BE49-F238E27FC236}">
                <a16:creationId xmlns:a16="http://schemas.microsoft.com/office/drawing/2014/main" id="{6756DDC9-334A-4CA3-A67F-740E6A38D27D}"/>
              </a:ext>
            </a:extLst>
          </p:cNvPr>
          <p:cNvSpPr txBox="1"/>
          <p:nvPr/>
        </p:nvSpPr>
        <p:spPr>
          <a:xfrm>
            <a:off x="1248911" y="4731840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ការខូចខាតចង្កូតចម្បង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403">
            <a:extLst>
              <a:ext uri="{FF2B5EF4-FFF2-40B4-BE49-F238E27FC236}">
                <a16:creationId xmlns:a16="http://schemas.microsoft.com/office/drawing/2014/main" id="{E670189C-4A80-444B-BF32-BBF0AE304518}"/>
              </a:ext>
            </a:extLst>
          </p:cNvPr>
          <p:cNvSpPr txBox="1"/>
          <p:nvPr/>
        </p:nvSpPr>
        <p:spPr>
          <a:xfrm>
            <a:off x="2126457" y="2499270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ក្រោមកំរិតទាប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404">
            <a:extLst>
              <a:ext uri="{FF2B5EF4-FFF2-40B4-BE49-F238E27FC236}">
                <a16:creationId xmlns:a16="http://schemas.microsoft.com/office/drawing/2014/main" id="{09A90577-10CF-4B21-A028-4A08499D396A}"/>
              </a:ext>
            </a:extLst>
          </p:cNvPr>
          <p:cNvSpPr txBox="1"/>
          <p:nvPr/>
        </p:nvSpPr>
        <p:spPr>
          <a:xfrm>
            <a:off x="2114951" y="2762872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ក្រោមកំរិតទាប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405">
            <a:extLst>
              <a:ext uri="{FF2B5EF4-FFF2-40B4-BE49-F238E27FC236}">
                <a16:creationId xmlns:a16="http://schemas.microsoft.com/office/drawing/2014/main" id="{D8CB2D07-5685-4ED6-96FB-4A47EDF0F0F7}"/>
              </a:ext>
            </a:extLst>
          </p:cNvPr>
          <p:cNvSpPr txBox="1"/>
          <p:nvPr/>
        </p:nvSpPr>
        <p:spPr>
          <a:xfrm>
            <a:off x="2126458" y="3259373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ក្រោមកំរិតទាប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407">
            <a:extLst>
              <a:ext uri="{FF2B5EF4-FFF2-40B4-BE49-F238E27FC236}">
                <a16:creationId xmlns:a16="http://schemas.microsoft.com/office/drawing/2014/main" id="{FC139578-04C1-4542-B42A-EE91A9A1E9BE}"/>
              </a:ext>
            </a:extLst>
          </p:cNvPr>
          <p:cNvSpPr txBox="1"/>
          <p:nvPr/>
        </p:nvSpPr>
        <p:spPr>
          <a:xfrm>
            <a:off x="2114952" y="2995377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ពេលការសាកថ្មមិនល្អ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408">
            <a:extLst>
              <a:ext uri="{FF2B5EF4-FFF2-40B4-BE49-F238E27FC236}">
                <a16:creationId xmlns:a16="http://schemas.microsoft.com/office/drawing/2014/main" id="{945F6317-9364-4553-9810-B90B438592D3}"/>
              </a:ext>
            </a:extLst>
          </p:cNvPr>
          <p:cNvSpPr txBox="1"/>
          <p:nvPr/>
        </p:nvSpPr>
        <p:spPr>
          <a:xfrm>
            <a:off x="2126457" y="3460532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លើសពីសម្ពាធឌីផេរ៉ង់ស្យែលដែលបានកំណត់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410">
            <a:extLst>
              <a:ext uri="{FF2B5EF4-FFF2-40B4-BE49-F238E27FC236}">
                <a16:creationId xmlns:a16="http://schemas.microsoft.com/office/drawing/2014/main" id="{F89F5A53-1845-49A5-939B-348178ABF793}"/>
              </a:ext>
            </a:extLst>
          </p:cNvPr>
          <p:cNvSpPr txBox="1"/>
          <p:nvPr/>
        </p:nvSpPr>
        <p:spPr>
          <a:xfrm>
            <a:off x="2134554" y="3733623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លើសពីសម្ពាធឌីផេរ៉ង់ស្យែលដែលបានកំណត់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411">
            <a:extLst>
              <a:ext uri="{FF2B5EF4-FFF2-40B4-BE49-F238E27FC236}">
                <a16:creationId xmlns:a16="http://schemas.microsoft.com/office/drawing/2014/main" id="{8B3917B5-B8F2-4F70-BF73-87F2EAABE51F}"/>
              </a:ext>
            </a:extLst>
          </p:cNvPr>
          <p:cNvSpPr txBox="1"/>
          <p:nvPr/>
        </p:nvSpPr>
        <p:spPr>
          <a:xfrm>
            <a:off x="2141680" y="3978004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លើសពីសម្ពាធឌីផេរ៉ង់ស្យែលដែលបានកំណត់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412">
            <a:extLst>
              <a:ext uri="{FF2B5EF4-FFF2-40B4-BE49-F238E27FC236}">
                <a16:creationId xmlns:a16="http://schemas.microsoft.com/office/drawing/2014/main" id="{A95E7970-3297-42C8-9861-96928FEB065C}"/>
              </a:ext>
            </a:extLst>
          </p:cNvPr>
          <p:cNvSpPr txBox="1"/>
          <p:nvPr/>
        </p:nvSpPr>
        <p:spPr>
          <a:xfrm>
            <a:off x="2134554" y="4222385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លើសពីសម្ពាធឌីផេរ៉ង់ស្យែលដែលបានកំណត់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415">
            <a:extLst>
              <a:ext uri="{FF2B5EF4-FFF2-40B4-BE49-F238E27FC236}">
                <a16:creationId xmlns:a16="http://schemas.microsoft.com/office/drawing/2014/main" id="{13264962-8C3F-4F4C-A55B-F7AA896789AE}"/>
              </a:ext>
            </a:extLst>
          </p:cNvPr>
          <p:cNvSpPr txBox="1"/>
          <p:nvPr/>
        </p:nvSpPr>
        <p:spPr>
          <a:xfrm>
            <a:off x="2120817" y="4488686"/>
            <a:ext cx="663134" cy="1473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ពេលកាត់ខ្សែក្រវ៉ាត់ </a:t>
            </a:r>
            <a:r>
              <a:rPr lang="km" sz="55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V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1416">
            <a:extLst>
              <a:ext uri="{FF2B5EF4-FFF2-40B4-BE49-F238E27FC236}">
                <a16:creationId xmlns:a16="http://schemas.microsoft.com/office/drawing/2014/main" id="{E606277D-170D-4BCA-A6FB-BEF048CA675B}"/>
              </a:ext>
            </a:extLst>
          </p:cNvPr>
          <p:cNvSpPr txBox="1"/>
          <p:nvPr/>
        </p:nvSpPr>
        <p:spPr>
          <a:xfrm>
            <a:off x="2120817" y="4689845"/>
            <a:ext cx="68400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នៅពេលដែលសៀគ្វីចង្កូតសំខាន់មិនអាចត្រូវបានប្រតិបត្តិការ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1418">
            <a:extLst>
              <a:ext uri="{FF2B5EF4-FFF2-40B4-BE49-F238E27FC236}">
                <a16:creationId xmlns:a16="http://schemas.microsoft.com/office/drawing/2014/main" id="{14C5F8C3-7280-4207-8707-DC3738875430}"/>
              </a:ext>
            </a:extLst>
          </p:cNvPr>
          <p:cNvSpPr txBox="1"/>
          <p:nvPr/>
        </p:nvSpPr>
        <p:spPr>
          <a:xfrm>
            <a:off x="2872314" y="2956498"/>
            <a:ext cx="615369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ការបង្ហាញនឹងគ្មានភ្លឺនៅពេលធម្មតា ភ្លឹបភ្លែតនៅពេលមិនធម្មតា (បំភ្លឺ)។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1426">
            <a:extLst>
              <a:ext uri="{FF2B5EF4-FFF2-40B4-BE49-F238E27FC236}">
                <a16:creationId xmlns:a16="http://schemas.microsoft.com/office/drawing/2014/main" id="{DAC9AA9D-AFCA-47E2-B089-4768987C4F97}"/>
              </a:ext>
            </a:extLst>
          </p:cNvPr>
          <p:cNvSpPr txBox="1"/>
          <p:nvPr/>
        </p:nvSpPr>
        <p:spPr>
          <a:xfrm>
            <a:off x="2861802" y="2201399"/>
            <a:ext cx="615369" cy="5306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នៅពេលដែលកុងតាក់ចាប់ផ្ដើមនោះបើកដោយម៉ាស៊ីនត្រូវបានបញ្ឈប់ ការបង្ហាញនឹងគ្មានភ្លឺនៅពេលធម្មតាហើយភ្លឹបភ្លែតៗនៅពេលមិនប្រក្រតី (បំភ្លឺ) ។</a:t>
            </a:r>
            <a:endParaRPr lang="en-US" altLang="ja-JP" sz="5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(បំភ្លឺ)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8" name="テキスト ボックス 1430">
            <a:extLst>
              <a:ext uri="{FF2B5EF4-FFF2-40B4-BE49-F238E27FC236}">
                <a16:creationId xmlns:a16="http://schemas.microsoft.com/office/drawing/2014/main" id="{A094164B-88F1-4F64-89CA-7EE9EACC08EB}"/>
              </a:ext>
            </a:extLst>
          </p:cNvPr>
          <p:cNvSpPr txBox="1"/>
          <p:nvPr/>
        </p:nvSpPr>
        <p:spPr>
          <a:xfrm>
            <a:off x="3531647" y="2209952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បំពេញប្រេងហ្វ្រាំងដែលបានកំណត់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9" name="テキスト ボックス 1431">
            <a:extLst>
              <a:ext uri="{FF2B5EF4-FFF2-40B4-BE49-F238E27FC236}">
                <a16:creationId xmlns:a16="http://schemas.microsoft.com/office/drawing/2014/main" id="{D9EFC72B-421A-4C7B-8B01-1EBE11467262}"/>
              </a:ext>
            </a:extLst>
          </p:cNvPr>
          <p:cNvSpPr txBox="1"/>
          <p:nvPr/>
        </p:nvSpPr>
        <p:spPr>
          <a:xfrm>
            <a:off x="3531647" y="2442676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បំពេញប្រេងម៉ាស៊ីនដែលបានកំណត់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0" name="テキスト ボックス 1432">
            <a:extLst>
              <a:ext uri="{FF2B5EF4-FFF2-40B4-BE49-F238E27FC236}">
                <a16:creationId xmlns:a16="http://schemas.microsoft.com/office/drawing/2014/main" id="{BB494545-893C-4DB0-A62F-ECB5D4EEEA7E}"/>
              </a:ext>
            </a:extLst>
          </p:cNvPr>
          <p:cNvSpPr txBox="1"/>
          <p:nvPr/>
        </p:nvSpPr>
        <p:spPr>
          <a:xfrm>
            <a:off x="3531647" y="2752787"/>
            <a:ext cx="942510" cy="98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ដាក់ទឹករ៉ាដ្យាទ័រ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1" name="テキスト ボックス 1433">
            <a:extLst>
              <a:ext uri="{FF2B5EF4-FFF2-40B4-BE49-F238E27FC236}">
                <a16:creationId xmlns:a16="http://schemas.microsoft.com/office/drawing/2014/main" id="{6F062C03-8572-462D-AEF5-12E8C521D5DE}"/>
              </a:ext>
            </a:extLst>
          </p:cNvPr>
          <p:cNvSpPr txBox="1"/>
          <p:nvPr/>
        </p:nvSpPr>
        <p:spPr>
          <a:xfrm>
            <a:off x="3531647" y="2928054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ប្រព័ន្ធសាក (ម៉ាស៊ីនបង្កើតចរន្ដឆ្លាស់ ខ្សែក្រវ៉ាតជាដើម ) ការត្រួតពិនិត្យ ការជួសជុល ការផ្លាស់ប្ដូរ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2" name="テキスト ボックス 1457">
            <a:extLst>
              <a:ext uri="{FF2B5EF4-FFF2-40B4-BE49-F238E27FC236}">
                <a16:creationId xmlns:a16="http://schemas.microsoft.com/office/drawing/2014/main" id="{A460DB54-6528-434C-968E-33EA3FD7D80E}"/>
              </a:ext>
            </a:extLst>
          </p:cNvPr>
          <p:cNvSpPr txBox="1"/>
          <p:nvPr/>
        </p:nvSpPr>
        <p:spPr>
          <a:xfrm>
            <a:off x="3531647" y="3239697"/>
            <a:ext cx="942510" cy="1059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ចាក់ឥន្ធនៈបន្ថែម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3" name="テキスト ボックス 1458">
            <a:extLst>
              <a:ext uri="{FF2B5EF4-FFF2-40B4-BE49-F238E27FC236}">
                <a16:creationId xmlns:a16="http://schemas.microsoft.com/office/drawing/2014/main" id="{8EF17433-C75C-4011-9CA6-AB98C355B5AA}"/>
              </a:ext>
            </a:extLst>
          </p:cNvPr>
          <p:cNvSpPr txBox="1"/>
          <p:nvPr/>
        </p:nvSpPr>
        <p:spPr>
          <a:xfrm>
            <a:off x="3534210" y="3434160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ការផ្លាស់ប្ដូរប្រេងប្រអប់លេខដៃនៃរថយន្តនិងចម្រោះតម្រងប្រេង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4" name="テキスト ボックス 1459">
            <a:extLst>
              <a:ext uri="{FF2B5EF4-FFF2-40B4-BE49-F238E27FC236}">
                <a16:creationId xmlns:a16="http://schemas.microsoft.com/office/drawing/2014/main" id="{718E0FF4-51B2-4046-8E94-F71B9DF638DF}"/>
              </a:ext>
            </a:extLst>
          </p:cNvPr>
          <p:cNvSpPr txBox="1"/>
          <p:nvPr/>
        </p:nvSpPr>
        <p:spPr>
          <a:xfrm>
            <a:off x="3531647" y="3698512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ការផ្លាស់ប្ដូរចម្រោះតម្រងប្រេងម៉ាស៊ីន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5" name="テキスト ボックス 1460">
            <a:extLst>
              <a:ext uri="{FF2B5EF4-FFF2-40B4-BE49-F238E27FC236}">
                <a16:creationId xmlns:a16="http://schemas.microsoft.com/office/drawing/2014/main" id="{5B0F46B1-E66D-4F47-AF79-FAFDC6937363}"/>
              </a:ext>
            </a:extLst>
          </p:cNvPr>
          <p:cNvSpPr txBox="1"/>
          <p:nvPr/>
        </p:nvSpPr>
        <p:spPr>
          <a:xfrm>
            <a:off x="3525247" y="3955628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ការសម្អាតឬផ្លាស់ប្ដូរចម្រោះតម្រងខ្យល់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6" name="テキスト ボックス 1461">
            <a:extLst>
              <a:ext uri="{FF2B5EF4-FFF2-40B4-BE49-F238E27FC236}">
                <a16:creationId xmlns:a16="http://schemas.microsoft.com/office/drawing/2014/main" id="{12AD0B78-57A5-4415-A6D7-D8CAE2DE5521}"/>
              </a:ext>
            </a:extLst>
          </p:cNvPr>
          <p:cNvSpPr txBox="1"/>
          <p:nvPr/>
        </p:nvSpPr>
        <p:spPr>
          <a:xfrm>
            <a:off x="3525247" y="4216095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ការផ្លាស់ប្ដូរចម្រោះនៃតម្រងប្រេងធ្វើការ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7" name="テキスト ボックス 1462">
            <a:extLst>
              <a:ext uri="{FF2B5EF4-FFF2-40B4-BE49-F238E27FC236}">
                <a16:creationId xmlns:a16="http://schemas.microsoft.com/office/drawing/2014/main" id="{3F9B59F7-F0BE-4BAB-B8C2-B3AECDB71E54}"/>
              </a:ext>
            </a:extLst>
          </p:cNvPr>
          <p:cNvSpPr txBox="1"/>
          <p:nvPr/>
        </p:nvSpPr>
        <p:spPr>
          <a:xfrm>
            <a:off x="3515663" y="4513139"/>
            <a:ext cx="942510" cy="947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ការផ្លាស់ប្ដូរខ្សែក្រវ៉ាត់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8" name="テキスト ボックス 1463">
            <a:extLst>
              <a:ext uri="{FF2B5EF4-FFF2-40B4-BE49-F238E27FC236}">
                <a16:creationId xmlns:a16="http://schemas.microsoft.com/office/drawing/2014/main" id="{6384D2A5-2F20-4DB7-9C95-C59B81CBEAA6}"/>
              </a:ext>
            </a:extLst>
          </p:cNvPr>
          <p:cNvSpPr txBox="1"/>
          <p:nvPr/>
        </p:nvSpPr>
        <p:spPr>
          <a:xfrm>
            <a:off x="3536712" y="4703826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ការត្រួតពិនិត្យនិងជួសជុលចង្កូតសំខាន់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9" name="テキスト ボックス 1393">
            <a:extLst>
              <a:ext uri="{FF2B5EF4-FFF2-40B4-BE49-F238E27FC236}">
                <a16:creationId xmlns:a16="http://schemas.microsoft.com/office/drawing/2014/main" id="{987E1AF7-2B8A-495C-AF2D-CFCD7B13EABA}"/>
              </a:ext>
            </a:extLst>
          </p:cNvPr>
          <p:cNvSpPr txBox="1"/>
          <p:nvPr/>
        </p:nvSpPr>
        <p:spPr>
          <a:xfrm>
            <a:off x="5194828" y="2298141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ការខូចខាតខ្សែហ្វ្រាំង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0" name="テキスト ボックス 1394">
            <a:extLst>
              <a:ext uri="{FF2B5EF4-FFF2-40B4-BE49-F238E27FC236}">
                <a16:creationId xmlns:a16="http://schemas.microsoft.com/office/drawing/2014/main" id="{C77FBC3E-29BD-4574-A8ED-F8FD6FDB10A6}"/>
              </a:ext>
            </a:extLst>
          </p:cNvPr>
          <p:cNvSpPr txBox="1"/>
          <p:nvPr/>
        </p:nvSpPr>
        <p:spPr>
          <a:xfrm>
            <a:off x="5191241" y="2553084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សម្ពាធប្រេងម៉ាស៊ីន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1" name="テキスト ボックス 1395">
            <a:extLst>
              <a:ext uri="{FF2B5EF4-FFF2-40B4-BE49-F238E27FC236}">
                <a16:creationId xmlns:a16="http://schemas.microsoft.com/office/drawing/2014/main" id="{E5893D00-FA25-44FA-BCAB-E9138ADFCA8D}"/>
              </a:ext>
            </a:extLst>
          </p:cNvPr>
          <p:cNvSpPr txBox="1"/>
          <p:nvPr/>
        </p:nvSpPr>
        <p:spPr>
          <a:xfrm>
            <a:off x="5177356" y="2793048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កម្រិតទឹករ៉ាដ្យាទ័រ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2" name="テキスト ボックス 1396">
            <a:extLst>
              <a:ext uri="{FF2B5EF4-FFF2-40B4-BE49-F238E27FC236}">
                <a16:creationId xmlns:a16="http://schemas.microsoft.com/office/drawing/2014/main" id="{CBDBEB84-B18E-4A65-B019-C2AB1DE264C0}"/>
              </a:ext>
            </a:extLst>
          </p:cNvPr>
          <p:cNvSpPr txBox="1"/>
          <p:nvPr/>
        </p:nvSpPr>
        <p:spPr>
          <a:xfrm>
            <a:off x="5183922" y="3039445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សម្ពាធខ្យល់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3" name="テキスト ボックス 1397">
            <a:extLst>
              <a:ext uri="{FF2B5EF4-FFF2-40B4-BE49-F238E27FC236}">
                <a16:creationId xmlns:a16="http://schemas.microsoft.com/office/drawing/2014/main" id="{52EDBDA6-D708-40CA-8A7E-47CC1947DE5A}"/>
              </a:ext>
            </a:extLst>
          </p:cNvPr>
          <p:cNvSpPr txBox="1"/>
          <p:nvPr/>
        </p:nvSpPr>
        <p:spPr>
          <a:xfrm>
            <a:off x="5189644" y="3299255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សីតុណ្ហភាពទឹកម៉ាស៊ីន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4" name="テキスト ボックス 1398">
            <a:extLst>
              <a:ext uri="{FF2B5EF4-FFF2-40B4-BE49-F238E27FC236}">
                <a16:creationId xmlns:a16="http://schemas.microsoft.com/office/drawing/2014/main" id="{4EA326C0-FF03-4736-8EDF-AFF76C9E0279}"/>
              </a:ext>
            </a:extLst>
          </p:cNvPr>
          <p:cNvSpPr txBox="1"/>
          <p:nvPr/>
        </p:nvSpPr>
        <p:spPr>
          <a:xfrm>
            <a:off x="5191241" y="3509390"/>
            <a:ext cx="813548" cy="1717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បរិមាណប្រេងប្រដាប់បម្លែងកម្លាំងបង្វិល 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5" name="テキスト ボックス 1399">
            <a:extLst>
              <a:ext uri="{FF2B5EF4-FFF2-40B4-BE49-F238E27FC236}">
                <a16:creationId xmlns:a16="http://schemas.microsoft.com/office/drawing/2014/main" id="{C69AB8B7-7240-46CB-8D8B-EC31D02C61C3}"/>
              </a:ext>
            </a:extLst>
          </p:cNvPr>
          <p:cNvSpPr txBox="1"/>
          <p:nvPr/>
        </p:nvSpPr>
        <p:spPr>
          <a:xfrm>
            <a:off x="5194082" y="3791779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ហ្វ្រាំង​ចត</a:t>
            </a:r>
            <a:endParaRPr lang="ja-JP" sz="55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6" name="テキスト ボックス 1400">
            <a:extLst>
              <a:ext uri="{FF2B5EF4-FFF2-40B4-BE49-F238E27FC236}">
                <a16:creationId xmlns:a16="http://schemas.microsoft.com/office/drawing/2014/main" id="{9EBDFB76-8219-4190-A984-13E9CB9C9AF1}"/>
              </a:ext>
            </a:extLst>
          </p:cNvPr>
          <p:cNvSpPr txBox="1"/>
          <p:nvPr/>
        </p:nvSpPr>
        <p:spPr>
          <a:xfrm>
            <a:off x="5185239" y="4042244"/>
            <a:ext cx="813548" cy="1552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អំពូលការងារ ចង្កៀងមុខ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7" name="テキスト ボックス 1401">
            <a:extLst>
              <a:ext uri="{FF2B5EF4-FFF2-40B4-BE49-F238E27FC236}">
                <a16:creationId xmlns:a16="http://schemas.microsoft.com/office/drawing/2014/main" id="{CE89D3E4-C89B-44F4-BB3A-CF9C0F9DCBC9}"/>
              </a:ext>
            </a:extLst>
          </p:cNvPr>
          <p:cNvSpPr txBox="1"/>
          <p:nvPr/>
        </p:nvSpPr>
        <p:spPr>
          <a:xfrm>
            <a:off x="5183922" y="4240864"/>
            <a:ext cx="813548" cy="198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ការផ្ដាច់ប្រអប់លេខដៃនៃរថយន្ត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8" name="テキスト ボックス 1402">
            <a:extLst>
              <a:ext uri="{FF2B5EF4-FFF2-40B4-BE49-F238E27FC236}">
                <a16:creationId xmlns:a16="http://schemas.microsoft.com/office/drawing/2014/main" id="{3ABBF573-32DE-4A77-9E94-202CDAE6802C}"/>
              </a:ext>
            </a:extLst>
          </p:cNvPr>
          <p:cNvSpPr txBox="1"/>
          <p:nvPr/>
        </p:nvSpPr>
        <p:spPr>
          <a:xfrm>
            <a:off x="5183922" y="4512964"/>
            <a:ext cx="813548" cy="1552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ការធ្វើឲ្យម៉ាស៊ីនមានកម្ដៅទុកជាមុន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9" name="テキスト ボックス 1406">
            <a:extLst>
              <a:ext uri="{FF2B5EF4-FFF2-40B4-BE49-F238E27FC236}">
                <a16:creationId xmlns:a16="http://schemas.microsoft.com/office/drawing/2014/main" id="{7212B78C-6BD1-4BA6-8B0D-627FB8268856}"/>
              </a:ext>
            </a:extLst>
          </p:cNvPr>
          <p:cNvSpPr txBox="1"/>
          <p:nvPr/>
        </p:nvSpPr>
        <p:spPr>
          <a:xfrm>
            <a:off x="6092149" y="2806276"/>
            <a:ext cx="648607" cy="1217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ក្រោមកំរិតទាប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0" name="テキスト ボックス 1413">
            <a:extLst>
              <a:ext uri="{FF2B5EF4-FFF2-40B4-BE49-F238E27FC236}">
                <a16:creationId xmlns:a16="http://schemas.microsoft.com/office/drawing/2014/main" id="{C12E2D2B-2CA3-4805-8EE4-A1A1756FB87E}"/>
              </a:ext>
            </a:extLst>
          </p:cNvPr>
          <p:cNvSpPr txBox="1"/>
          <p:nvPr/>
        </p:nvSpPr>
        <p:spPr>
          <a:xfrm>
            <a:off x="6081642" y="2499269"/>
            <a:ext cx="648607" cy="1355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ខាងក្រោមសម្ពាធឌីផេរ៉ង់ស្យែលដែលបានកំណត់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1" name="テキスト ボックス 1414">
            <a:extLst>
              <a:ext uri="{FF2B5EF4-FFF2-40B4-BE49-F238E27FC236}">
                <a16:creationId xmlns:a16="http://schemas.microsoft.com/office/drawing/2014/main" id="{99F3749E-4B9B-47D6-BE2F-F8317E9D65FD}"/>
              </a:ext>
            </a:extLst>
          </p:cNvPr>
          <p:cNvSpPr txBox="1"/>
          <p:nvPr/>
        </p:nvSpPr>
        <p:spPr>
          <a:xfrm>
            <a:off x="6070255" y="3000662"/>
            <a:ext cx="648607" cy="1128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ខាងក្រោមសម្ពាធឌីផេរ៉ង់ស្យែលដែលបានកំណត់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2" name="テキスト ボックス 1417">
            <a:extLst>
              <a:ext uri="{FF2B5EF4-FFF2-40B4-BE49-F238E27FC236}">
                <a16:creationId xmlns:a16="http://schemas.microsoft.com/office/drawing/2014/main" id="{88A18342-9E21-4564-AF57-5507B60C57B4}"/>
              </a:ext>
            </a:extLst>
          </p:cNvPr>
          <p:cNvSpPr txBox="1"/>
          <p:nvPr/>
        </p:nvSpPr>
        <p:spPr>
          <a:xfrm>
            <a:off x="6070255" y="2225102"/>
            <a:ext cx="670501" cy="2165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ពេលoverstroke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(ការធ្លាក់ចុះសម្ពាធប្រេងហ្វ្រាំង)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3" name="テキスト ボックス 1419">
            <a:extLst>
              <a:ext uri="{FF2B5EF4-FFF2-40B4-BE49-F238E27FC236}">
                <a16:creationId xmlns:a16="http://schemas.microsoft.com/office/drawing/2014/main" id="{E3CE31D3-2E20-4DC6-9C3A-FE3D4D15619C}"/>
              </a:ext>
            </a:extLst>
          </p:cNvPr>
          <p:cNvSpPr txBox="1"/>
          <p:nvPr/>
        </p:nvSpPr>
        <p:spPr>
          <a:xfrm>
            <a:off x="6081643" y="3307553"/>
            <a:ext cx="648607" cy="106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102</a:t>
            </a:r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អង្សាសេឬខ្ពស់ជាងនេះ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4" name="テキスト ボックス 1420">
            <a:extLst>
              <a:ext uri="{FF2B5EF4-FFF2-40B4-BE49-F238E27FC236}">
                <a16:creationId xmlns:a16="http://schemas.microsoft.com/office/drawing/2014/main" id="{3573FBB4-8FD6-4C75-A150-717A0D40F9E3}"/>
              </a:ext>
            </a:extLst>
          </p:cNvPr>
          <p:cNvSpPr txBox="1"/>
          <p:nvPr/>
        </p:nvSpPr>
        <p:spPr>
          <a:xfrm>
            <a:off x="6081644" y="3554990"/>
            <a:ext cx="648607" cy="1261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120 </a:t>
            </a:r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អង្សាសេឬខ្ពស់ជាងនេះ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5" name="テキスト ボックス 1421">
            <a:extLst>
              <a:ext uri="{FF2B5EF4-FFF2-40B4-BE49-F238E27FC236}">
                <a16:creationId xmlns:a16="http://schemas.microsoft.com/office/drawing/2014/main" id="{0BA0B5F3-BBF6-4C59-A0FA-5E36AB946C71}"/>
              </a:ext>
            </a:extLst>
          </p:cNvPr>
          <p:cNvSpPr txBox="1"/>
          <p:nvPr/>
        </p:nvSpPr>
        <p:spPr>
          <a:xfrm>
            <a:off x="6081645" y="3795764"/>
            <a:ext cx="648607" cy="1264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នៅពេលប្រតិបត្តិការ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6" name="テキスト ボックス 1423">
            <a:extLst>
              <a:ext uri="{FF2B5EF4-FFF2-40B4-BE49-F238E27FC236}">
                <a16:creationId xmlns:a16="http://schemas.microsoft.com/office/drawing/2014/main" id="{D3456A78-F379-4360-A43C-E99390F6FCE9}"/>
              </a:ext>
            </a:extLst>
          </p:cNvPr>
          <p:cNvSpPr txBox="1"/>
          <p:nvPr/>
        </p:nvSpPr>
        <p:spPr>
          <a:xfrm>
            <a:off x="6081645" y="4279944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នៅពេលប្រតិបត្តិការ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7" name="テキスト ボックス 1424">
            <a:extLst>
              <a:ext uri="{FF2B5EF4-FFF2-40B4-BE49-F238E27FC236}">
                <a16:creationId xmlns:a16="http://schemas.microsoft.com/office/drawing/2014/main" id="{38CF12FA-DACC-4CB6-9E41-7AA19B30F4C5}"/>
              </a:ext>
            </a:extLst>
          </p:cNvPr>
          <p:cNvSpPr txBox="1"/>
          <p:nvPr/>
        </p:nvSpPr>
        <p:spPr>
          <a:xfrm>
            <a:off x="6081646" y="4028039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នៅពេលប្រតិបត្តិការ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8" name="テキスト ボックス 1425">
            <a:extLst>
              <a:ext uri="{FF2B5EF4-FFF2-40B4-BE49-F238E27FC236}">
                <a16:creationId xmlns:a16="http://schemas.microsoft.com/office/drawing/2014/main" id="{FC4266CC-2584-4268-A0BD-697D0AF2B953}"/>
              </a:ext>
            </a:extLst>
          </p:cNvPr>
          <p:cNvSpPr txBox="1"/>
          <p:nvPr/>
        </p:nvSpPr>
        <p:spPr>
          <a:xfrm>
            <a:off x="6081201" y="4488686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នៅពេលសៀគ្វីកម្ដៅទុកជាមុនបញ្ចូលអគ្គិសនី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9" name="テキスト ボックス 1427">
            <a:extLst>
              <a:ext uri="{FF2B5EF4-FFF2-40B4-BE49-F238E27FC236}">
                <a16:creationId xmlns:a16="http://schemas.microsoft.com/office/drawing/2014/main" id="{B0260F79-9D1A-40DC-B2C7-62FF5E0BCF87}"/>
              </a:ext>
            </a:extLst>
          </p:cNvPr>
          <p:cNvSpPr txBox="1"/>
          <p:nvPr/>
        </p:nvSpPr>
        <p:spPr>
          <a:xfrm>
            <a:off x="6823713" y="2256079"/>
            <a:ext cx="621440" cy="2760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ការបង្ហាញនឹងគ្មានភ្លឺនៅពេលធម្មតា ភ្លឹបភ្លែតនៅពេលមិនធម្មតា (បំភ្លឺ)។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0" name="テキスト ボックス 1428">
            <a:extLst>
              <a:ext uri="{FF2B5EF4-FFF2-40B4-BE49-F238E27FC236}">
                <a16:creationId xmlns:a16="http://schemas.microsoft.com/office/drawing/2014/main" id="{71660E11-261C-4531-B4EE-4A79C4133B07}"/>
              </a:ext>
            </a:extLst>
          </p:cNvPr>
          <p:cNvSpPr txBox="1"/>
          <p:nvPr/>
        </p:nvSpPr>
        <p:spPr>
          <a:xfrm>
            <a:off x="6840189" y="4071948"/>
            <a:ext cx="1538803" cy="184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នៅពេលដែលកុងតាក់ចាប់ផ្ដើមនោះបើក ការបង្ហាញនឹងភ្លឺកំឡុងពេលធ្វើការ។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1" name="テキスト ボックス 1429">
            <a:extLst>
              <a:ext uri="{FF2B5EF4-FFF2-40B4-BE49-F238E27FC236}">
                <a16:creationId xmlns:a16="http://schemas.microsoft.com/office/drawing/2014/main" id="{25537325-1233-4AD8-B0A1-721AD70F6212}"/>
              </a:ext>
            </a:extLst>
          </p:cNvPr>
          <p:cNvSpPr txBox="1"/>
          <p:nvPr/>
        </p:nvSpPr>
        <p:spPr>
          <a:xfrm>
            <a:off x="6840189" y="4519151"/>
            <a:ext cx="1538803" cy="1246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នៅពេលដែលកុងតាក់ចាប់ផ្ដើមនោះបើក ការបង្ហាញនឹងភ្លឺកំឡុងពេលកម្ដៅទុកជាមុន។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2" name="テキスト ボックス 1464">
            <a:extLst>
              <a:ext uri="{FF2B5EF4-FFF2-40B4-BE49-F238E27FC236}">
                <a16:creationId xmlns:a16="http://schemas.microsoft.com/office/drawing/2014/main" id="{1F6B653E-BB3B-444D-AF13-7D5CBBD72445}"/>
              </a:ext>
            </a:extLst>
          </p:cNvPr>
          <p:cNvSpPr txBox="1"/>
          <p:nvPr/>
        </p:nvSpPr>
        <p:spPr>
          <a:xfrm>
            <a:off x="7465404" y="2272334"/>
            <a:ext cx="913587" cy="1703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ការត្រួតពិនិត្យនិងជួសជុលប្រព័ន្ធហ្វ្រាំង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3" name="テキスト ボックス 1465">
            <a:extLst>
              <a:ext uri="{FF2B5EF4-FFF2-40B4-BE49-F238E27FC236}">
                <a16:creationId xmlns:a16="http://schemas.microsoft.com/office/drawing/2014/main" id="{4B6D0E58-FC5A-4056-A779-6E00EEC0744B}"/>
              </a:ext>
            </a:extLst>
          </p:cNvPr>
          <p:cNvSpPr txBox="1"/>
          <p:nvPr/>
        </p:nvSpPr>
        <p:spPr>
          <a:xfrm>
            <a:off x="7475567" y="2528509"/>
            <a:ext cx="951807" cy="1355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ការត្រួតពិនិត្យនិងជួសជុលជុំវិញម៉ាស៊ីន</a:t>
            </a:r>
            <a:endParaRPr lang="ja-JP" sz="5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4" name="テキスト ボックス 1466">
            <a:extLst>
              <a:ext uri="{FF2B5EF4-FFF2-40B4-BE49-F238E27FC236}">
                <a16:creationId xmlns:a16="http://schemas.microsoft.com/office/drawing/2014/main" id="{A6A89DCA-2DC2-4D35-9FB3-156246AD11A1}"/>
              </a:ext>
            </a:extLst>
          </p:cNvPr>
          <p:cNvSpPr txBox="1"/>
          <p:nvPr/>
        </p:nvSpPr>
        <p:spPr>
          <a:xfrm>
            <a:off x="7474763" y="2738375"/>
            <a:ext cx="951807" cy="1918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បន្ទាប់ពីពិនិត្យថាមានការលេចធ្លាយទឹកឬអត់និងជួសជុលនោះដាក់ទឹក។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5" name="テキスト ボックス 1467">
            <a:extLst>
              <a:ext uri="{FF2B5EF4-FFF2-40B4-BE49-F238E27FC236}">
                <a16:creationId xmlns:a16="http://schemas.microsoft.com/office/drawing/2014/main" id="{52C27233-69E6-4297-9F9D-FDDBF66894FF}"/>
              </a:ext>
            </a:extLst>
          </p:cNvPr>
          <p:cNvSpPr txBox="1"/>
          <p:nvPr/>
        </p:nvSpPr>
        <p:spPr>
          <a:xfrm>
            <a:off x="7485724" y="2981786"/>
            <a:ext cx="951807" cy="1884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បន្ទាប់ពីពិនិត្យនិងជួសជុលផ្នែកលេចធ្លាយខ្យល់ រង់ចាំរហូតដល់សម្ពាធកើនឡើងតាមកំណត់។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6" name="テキスト ボックス 1468">
            <a:extLst>
              <a:ext uri="{FF2B5EF4-FFF2-40B4-BE49-F238E27FC236}">
                <a16:creationId xmlns:a16="http://schemas.microsoft.com/office/drawing/2014/main" id="{6B1B242C-7F9D-44C6-9F6C-CE2C0692339C}"/>
              </a:ext>
            </a:extLst>
          </p:cNvPr>
          <p:cNvSpPr txBox="1"/>
          <p:nvPr/>
        </p:nvSpPr>
        <p:spPr>
          <a:xfrm>
            <a:off x="7485724" y="3245688"/>
            <a:ext cx="951807" cy="183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បញ្ឈប់យានយន្ត កំណត់ម៉ាស៊ីនទៅការដើរកម្រិតទាបហើយរង់ចាំរហូតដល់វារលត់។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7" name="テキスト ボックス 1469">
            <a:extLst>
              <a:ext uri="{FF2B5EF4-FFF2-40B4-BE49-F238E27FC236}">
                <a16:creationId xmlns:a16="http://schemas.microsoft.com/office/drawing/2014/main" id="{3C150D87-0585-4033-B829-411BAF77F29A}"/>
              </a:ext>
            </a:extLst>
          </p:cNvPr>
          <p:cNvSpPr txBox="1"/>
          <p:nvPr/>
        </p:nvSpPr>
        <p:spPr>
          <a:xfrm>
            <a:off x="7485725" y="3485769"/>
            <a:ext cx="951807" cy="2214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បញ្ឈប់យានយន្ត ដោយបង្វិលម៉ាស៊ីនក្នុងល្បឿនមធ្យមដោយមិនមានបន្ទុកលើម៉ាស៊ីនហើយរង់ចាំរហូតដល់វារលត់។</a:t>
            </a:r>
            <a:endParaRPr lang="ja-JP" sz="4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72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ឧបករណ៍សុវត្ថិភាពជាដើមសម្រាប់ម៉ាស៊ីនសម្រាប់ការវាយកម្ទេចចោលជាដើម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ទំព័រទី42 អត្ថបទជំនួយ ទំព័រទី25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(4) ម៉ាស៊ីនសម្រាប់ការវាយកម្ទេចចោលជាក់លាក់ (ម៉ាស៊ីនសម្រាប់ការវាយកម្ទេចចោលដែលមានប្រវែងសរុបនៃដងសន្ទូចនិងដៃគឺ12mឬច្រើនជាងនេះ)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726" y="1901536"/>
            <a:ext cx="3196548" cy="44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2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ឧបករណ៍សុវត្ថិភាពជាដើមសម្រាប់ម៉ាស៊ីនសម្រាប់ការវាយកម្ទេចចោលជាដើម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ទំព័រទី44 អត្ថបទជំនួយ ទំព័រទី26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(5) កញ្ចក់ជាដើម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(6) ចង្កៀងមុខជាដើម</a:t>
            </a: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433" y="1512063"/>
            <a:ext cx="4851009" cy="205201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893" y="4037943"/>
            <a:ext cx="3090213" cy="2289796"/>
          </a:xfrm>
          <a:prstGeom prst="rect">
            <a:avLst/>
          </a:prstGeom>
        </p:spPr>
      </p:pic>
      <p:sp>
        <p:nvSpPr>
          <p:cNvPr id="7" name="テキスト ボックス 1470">
            <a:extLst>
              <a:ext uri="{FF2B5EF4-FFF2-40B4-BE49-F238E27FC236}">
                <a16:creationId xmlns:a16="http://schemas.microsoft.com/office/drawing/2014/main" id="{9F3B6E05-DDA7-4C66-9F0A-33FE3C62EC5D}"/>
              </a:ext>
            </a:extLst>
          </p:cNvPr>
          <p:cNvSpPr txBox="1"/>
          <p:nvPr/>
        </p:nvSpPr>
        <p:spPr>
          <a:xfrm>
            <a:off x="2862244" y="3358342"/>
            <a:ext cx="1245870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កាមេរ៉ាខាងក្រោយ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471">
            <a:extLst>
              <a:ext uri="{FF2B5EF4-FFF2-40B4-BE49-F238E27FC236}">
                <a16:creationId xmlns:a16="http://schemas.microsoft.com/office/drawing/2014/main" id="{E182E4F4-4694-4305-BC2A-B9D0F46A5444}"/>
              </a:ext>
            </a:extLst>
          </p:cNvPr>
          <p:cNvSpPr txBox="1"/>
          <p:nvPr/>
        </p:nvSpPr>
        <p:spPr>
          <a:xfrm>
            <a:off x="5683516" y="3358342"/>
            <a:ext cx="1245870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ម៉ូនីទ័រ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21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ឧបករណ៍សុវត្ថិភាពជាដើមសម្រាប់ម៉ាស៊ីនសម្រាប់ការវាយកម្ទេចចោលជាដើម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ទំព័រទី45 អត្ថបទជំនួយ ទំព័រទី27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(7) ឧបករណ៍ការពារក្បាល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(8) កញ្ចក់សុវត្ថិភាពនិងឧបករណ៍ការពារវត្ថុហោះហើរ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627043"/>
            <a:ext cx="4886325" cy="17335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814" y="4044975"/>
            <a:ext cx="4300105" cy="2273304"/>
          </a:xfrm>
          <a:prstGeom prst="rect">
            <a:avLst/>
          </a:prstGeom>
        </p:spPr>
      </p:pic>
      <p:sp>
        <p:nvSpPr>
          <p:cNvPr id="8" name="テキスト ボックス 1472">
            <a:extLst>
              <a:ext uri="{FF2B5EF4-FFF2-40B4-BE49-F238E27FC236}">
                <a16:creationId xmlns:a16="http://schemas.microsoft.com/office/drawing/2014/main" id="{8DB6CD8D-8BB8-4A6F-825F-523A1B324106}"/>
              </a:ext>
            </a:extLst>
          </p:cNvPr>
          <p:cNvSpPr txBox="1"/>
          <p:nvPr/>
        </p:nvSpPr>
        <p:spPr>
          <a:xfrm>
            <a:off x="4471073" y="1789609"/>
            <a:ext cx="1383322" cy="3231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កាប៊ីន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(ឧបករណ៍ការពារក្បាល)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46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ឧបករណ៍សុវត្ថិភាពជាដើមសម្រាប់ម៉ាស៊ីនសម្រាប់ការវាយកម្ទេចចោលជាដើម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ទំព័រទី45 អត្ថបទជំនួយ ទំព័រទី28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(9) ម៉ាស៊ីនសម្រាប់ការវាយកម្ទេចចោលប្រភេទរថយន្ដខ្នាតតូចដោយមិនមានកាប៊ីនរបស់អ្នកបើកបរ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(10) រចនាសម្ព័នការពារការដួលរលំ (ROPS) រចនាសម្ព័នវិលជុំ (TOPS)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62" y="1768434"/>
            <a:ext cx="2886075" cy="14859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618" y="4054185"/>
            <a:ext cx="1600200" cy="21907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512" y="4235160"/>
            <a:ext cx="1828800" cy="2009775"/>
          </a:xfrm>
          <a:prstGeom prst="rect">
            <a:avLst/>
          </a:prstGeom>
        </p:spPr>
      </p:pic>
      <p:sp>
        <p:nvSpPr>
          <p:cNvPr id="10" name="テキスト ボックス 1473">
            <a:extLst>
              <a:ext uri="{FF2B5EF4-FFF2-40B4-BE49-F238E27FC236}">
                <a16:creationId xmlns:a16="http://schemas.microsoft.com/office/drawing/2014/main" id="{EC222A63-7655-436F-87FA-2C6A40DEDC2F}"/>
              </a:ext>
            </a:extLst>
          </p:cNvPr>
          <p:cNvSpPr txBox="1"/>
          <p:nvPr/>
        </p:nvSpPr>
        <p:spPr>
          <a:xfrm>
            <a:off x="3430507" y="1789654"/>
            <a:ext cx="1762815" cy="3663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របាំងមុនការពារ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(សម្រាប់ការពារវត្ថុហោះហើរ)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474">
            <a:extLst>
              <a:ext uri="{FF2B5EF4-FFF2-40B4-BE49-F238E27FC236}">
                <a16:creationId xmlns:a16="http://schemas.microsoft.com/office/drawing/2014/main" id="{7CB3910A-F9F1-4F0D-BC9D-AF8D9A5F3787}"/>
              </a:ext>
            </a:extLst>
          </p:cNvPr>
          <p:cNvSpPr txBox="1"/>
          <p:nvPr/>
        </p:nvSpPr>
        <p:spPr>
          <a:xfrm>
            <a:off x="6638906" y="4863092"/>
            <a:ext cx="1051432" cy="2247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ខ្សែ​ក្រ​វ៉ាត់​សុវត្ថិភាព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8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ប្រភេទនិងការប្រើប្រាស់(លក្ខណៈពិសេស) នៃម៉ាស៊ីនសម្រាប់ការវាយកម្ទេចចោល (1) ម៉ាស៊ីនបំបែក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 អត្ថបទជំនួយ ទំព័រទី4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1385887"/>
            <a:ext cx="57531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0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algn="l" rtl="0"/>
            <a:r>
              <a:rPr lang="km" sz="3200"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ជំពូក4 ការចាត់ចែងឧបករណ៍ទាក់ទងនឹងការងារជាមួយអ្វីតភ្ជាប់សម្រាប់ការវាយកម្ទេចចោលជាដើម។</a:t>
            </a:r>
            <a:endParaRPr kumimoji="1" lang="ja-JP" altLang="en-US" sz="3200" dirty="0"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73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ការជ្រើសរើសនិងតំឡើង លក្ខណៈពិសេស ឈ្មោះនៃផ្នែកនីមួយៗនៃម៉ាស៊ីនបំបែក 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ទំព័រទី47 អត្ថបទជំនួយ ទំព័រទី29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499183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ឧទាហរណ៍នៃប្រភេទពន្លាក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9" y="2452228"/>
            <a:ext cx="7429500" cy="2539605"/>
          </a:xfrm>
          <a:prstGeom prst="rect">
            <a:avLst/>
          </a:prstGeom>
        </p:spPr>
      </p:pic>
      <p:sp>
        <p:nvSpPr>
          <p:cNvPr id="7" name="テキスト ボックス 1475">
            <a:extLst>
              <a:ext uri="{FF2B5EF4-FFF2-40B4-BE49-F238E27FC236}">
                <a16:creationId xmlns:a16="http://schemas.microsoft.com/office/drawing/2014/main" id="{E3BFD53A-89FD-4058-994B-32C25D81684F}"/>
              </a:ext>
            </a:extLst>
          </p:cNvPr>
          <p:cNvSpPr txBox="1"/>
          <p:nvPr/>
        </p:nvSpPr>
        <p:spPr>
          <a:xfrm>
            <a:off x="956235" y="2557765"/>
            <a:ext cx="2300941" cy="228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មុខស្រួច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476">
            <a:extLst>
              <a:ext uri="{FF2B5EF4-FFF2-40B4-BE49-F238E27FC236}">
                <a16:creationId xmlns:a16="http://schemas.microsoft.com/office/drawing/2014/main" id="{C795B683-A5FB-439E-9E38-0E6DDF0B7203}"/>
              </a:ext>
            </a:extLst>
          </p:cNvPr>
          <p:cNvSpPr txBox="1"/>
          <p:nvPr/>
        </p:nvSpPr>
        <p:spPr>
          <a:xfrm>
            <a:off x="3741632" y="2558234"/>
            <a:ext cx="1680552" cy="228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មុខសំប៉ែត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477">
            <a:extLst>
              <a:ext uri="{FF2B5EF4-FFF2-40B4-BE49-F238E27FC236}">
                <a16:creationId xmlns:a16="http://schemas.microsoft.com/office/drawing/2014/main" id="{F5131835-9EFD-4E91-A9CF-6A1F762BFA10}"/>
              </a:ext>
            </a:extLst>
          </p:cNvPr>
          <p:cNvSpPr txBox="1"/>
          <p:nvPr/>
        </p:nvSpPr>
        <p:spPr>
          <a:xfrm>
            <a:off x="6206957" y="2576511"/>
            <a:ext cx="1537837" cy="228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មុខទាល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478">
            <a:extLst>
              <a:ext uri="{FF2B5EF4-FFF2-40B4-BE49-F238E27FC236}">
                <a16:creationId xmlns:a16="http://schemas.microsoft.com/office/drawing/2014/main" id="{CBD5FDA1-320C-45F6-8254-BD3015FD9EB7}"/>
              </a:ext>
            </a:extLst>
          </p:cNvPr>
          <p:cNvSpPr txBox="1"/>
          <p:nvPr/>
        </p:nvSpPr>
        <p:spPr>
          <a:xfrm>
            <a:off x="1567259" y="3021171"/>
            <a:ext cx="1593083" cy="12501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b="1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(ការប្រើប្រាស់ចម្បង)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ការវាយទង្គិចបេតុង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ការវាយទង្គិចផ្ទៃថ្ម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ការវាយទង្គិចកំរាលដីរឹង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ការដ្ឋានផ្លូវ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479">
            <a:extLst>
              <a:ext uri="{FF2B5EF4-FFF2-40B4-BE49-F238E27FC236}">
                <a16:creationId xmlns:a16="http://schemas.microsoft.com/office/drawing/2014/main" id="{37590751-D7D2-4287-9B3F-246936BC8097}"/>
              </a:ext>
            </a:extLst>
          </p:cNvPr>
          <p:cNvSpPr txBox="1"/>
          <p:nvPr/>
        </p:nvSpPr>
        <p:spPr>
          <a:xfrm>
            <a:off x="4002963" y="3021171"/>
            <a:ext cx="1680553" cy="9676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b="1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(ការប្រើប្រាស់ចម្បង)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ការវាយទង្គិចថ្មបន្ទាប់បន្សំ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ការបកស៊ីម៉ងត៍ដែលបិទភ្ជាប់ជាដើម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90170" algn="l" rtl="0"/>
            <a:r>
              <a:rPr lang="km" sz="12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480">
            <a:extLst>
              <a:ext uri="{FF2B5EF4-FFF2-40B4-BE49-F238E27FC236}">
                <a16:creationId xmlns:a16="http://schemas.microsoft.com/office/drawing/2014/main" id="{6F275392-231A-4DA9-B4B3-1306DF7392D3}"/>
              </a:ext>
            </a:extLst>
          </p:cNvPr>
          <p:cNvSpPr txBox="1"/>
          <p:nvPr/>
        </p:nvSpPr>
        <p:spPr>
          <a:xfrm>
            <a:off x="6526137" y="3014647"/>
            <a:ext cx="1680552" cy="9806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b="1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(ការប្រើប្រាស់ចម្បង)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ជីកប្រឡាយ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ការកាត់sprueជាដើម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ការកម្ទេចជម្រាលចោត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84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ការជ្រើសរើសនិងតំឡើង លក្ខណៈពិសេស ឈ្មោះនៃផ្នែកនីមួយៗនៃម៉ាស៊ីនបំបែក 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ទំព័រទី48 អត្ថបទជំនួយ ទំព័រទី30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67952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ម៉ាស៊ីនបំបែកធារាសាស្ត្រ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013" y="1388003"/>
            <a:ext cx="5253973" cy="4677990"/>
          </a:xfrm>
          <a:prstGeom prst="rect">
            <a:avLst/>
          </a:prstGeom>
        </p:spPr>
      </p:pic>
      <p:sp>
        <p:nvSpPr>
          <p:cNvPr id="7" name="テキスト ボックス 1481">
            <a:extLst>
              <a:ext uri="{FF2B5EF4-FFF2-40B4-BE49-F238E27FC236}">
                <a16:creationId xmlns:a16="http://schemas.microsoft.com/office/drawing/2014/main" id="{408176D4-780C-451E-9A49-2B32E9C076B0}"/>
              </a:ext>
            </a:extLst>
          </p:cNvPr>
          <p:cNvSpPr txBox="1"/>
          <p:nvPr/>
        </p:nvSpPr>
        <p:spPr>
          <a:xfrm>
            <a:off x="2222257" y="2015935"/>
            <a:ext cx="376555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</a:t>
            </a:r>
            <a:endParaRPr lang="ja-JP" sz="13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488">
            <a:extLst>
              <a:ext uri="{FF2B5EF4-FFF2-40B4-BE49-F238E27FC236}">
                <a16:creationId xmlns:a16="http://schemas.microsoft.com/office/drawing/2014/main" id="{69C52B35-0F4A-4EEE-8436-C248098ABF25}"/>
              </a:ext>
            </a:extLst>
          </p:cNvPr>
          <p:cNvSpPr txBox="1"/>
          <p:nvPr/>
        </p:nvSpPr>
        <p:spPr>
          <a:xfrm>
            <a:off x="3064580" y="2919411"/>
            <a:ext cx="1159303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ផ្នែកសម្ពាធទាប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490">
            <a:extLst>
              <a:ext uri="{FF2B5EF4-FFF2-40B4-BE49-F238E27FC236}">
                <a16:creationId xmlns:a16="http://schemas.microsoft.com/office/drawing/2014/main" id="{4BF323F3-7391-4818-86BB-5734560BA4B8}"/>
              </a:ext>
            </a:extLst>
          </p:cNvPr>
          <p:cNvSpPr txBox="1"/>
          <p:nvPr/>
        </p:nvSpPr>
        <p:spPr>
          <a:xfrm>
            <a:off x="3064580" y="3153334"/>
            <a:ext cx="1159303" cy="1752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ផ្នែកខាងសម្ពាធខ្ពស់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494">
            <a:extLst>
              <a:ext uri="{FF2B5EF4-FFF2-40B4-BE49-F238E27FC236}">
                <a16:creationId xmlns:a16="http://schemas.microsoft.com/office/drawing/2014/main" id="{64971617-ACA6-4E35-BBFC-04BF6D490206}"/>
              </a:ext>
            </a:extLst>
          </p:cNvPr>
          <p:cNvSpPr txBox="1"/>
          <p:nvPr/>
        </p:nvSpPr>
        <p:spPr>
          <a:xfrm>
            <a:off x="2844557" y="3363483"/>
            <a:ext cx="869670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ធ្នឹមកើយ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495">
            <a:extLst>
              <a:ext uri="{FF2B5EF4-FFF2-40B4-BE49-F238E27FC236}">
                <a16:creationId xmlns:a16="http://schemas.microsoft.com/office/drawing/2014/main" id="{5AFEAD3D-7699-4713-BC81-94EE3576E0C2}"/>
              </a:ext>
            </a:extLst>
          </p:cNvPr>
          <p:cNvSpPr txBox="1"/>
          <p:nvPr/>
        </p:nvSpPr>
        <p:spPr>
          <a:xfrm>
            <a:off x="2681660" y="3596645"/>
            <a:ext cx="1542223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ឯកតាម៉ាស៊ីនបំបែក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496">
            <a:extLst>
              <a:ext uri="{FF2B5EF4-FFF2-40B4-BE49-F238E27FC236}">
                <a16:creationId xmlns:a16="http://schemas.microsoft.com/office/drawing/2014/main" id="{3BEEF293-84CA-41AF-8D87-4EADB319D7BC}"/>
              </a:ext>
            </a:extLst>
          </p:cNvPr>
          <p:cNvSpPr txBox="1"/>
          <p:nvPr/>
        </p:nvSpPr>
        <p:spPr>
          <a:xfrm>
            <a:off x="2717557" y="3911567"/>
            <a:ext cx="775335" cy="223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ពន្លាក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497">
            <a:extLst>
              <a:ext uri="{FF2B5EF4-FFF2-40B4-BE49-F238E27FC236}">
                <a16:creationId xmlns:a16="http://schemas.microsoft.com/office/drawing/2014/main" id="{40CFC08E-036A-46D8-8A69-C48532661DB8}"/>
              </a:ext>
            </a:extLst>
          </p:cNvPr>
          <p:cNvSpPr txBox="1"/>
          <p:nvPr/>
        </p:nvSpPr>
        <p:spPr>
          <a:xfrm>
            <a:off x="5037754" y="2700622"/>
            <a:ext cx="1736426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បំពង់ខាងសម្ពាធខ្ពស់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498">
            <a:extLst>
              <a:ext uri="{FF2B5EF4-FFF2-40B4-BE49-F238E27FC236}">
                <a16:creationId xmlns:a16="http://schemas.microsoft.com/office/drawing/2014/main" id="{11EDD244-329A-4C22-8BB6-5E73E3419D41}"/>
              </a:ext>
            </a:extLst>
          </p:cNvPr>
          <p:cNvSpPr txBox="1"/>
          <p:nvPr/>
        </p:nvSpPr>
        <p:spPr>
          <a:xfrm>
            <a:off x="5249742" y="2920183"/>
            <a:ext cx="2194998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បំពង់ខាងសម្ពាធទាប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499">
            <a:extLst>
              <a:ext uri="{FF2B5EF4-FFF2-40B4-BE49-F238E27FC236}">
                <a16:creationId xmlns:a16="http://schemas.microsoft.com/office/drawing/2014/main" id="{D0EC0038-9E9B-49CF-992E-6561D157ECA4}"/>
              </a:ext>
            </a:extLst>
          </p:cNvPr>
          <p:cNvSpPr txBox="1"/>
          <p:nvPr/>
        </p:nvSpPr>
        <p:spPr>
          <a:xfrm>
            <a:off x="5378346" y="3139744"/>
            <a:ext cx="2066394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បំពង់សម្រាប់ម៉ាស៊ីនបំបែក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500">
            <a:extLst>
              <a:ext uri="{FF2B5EF4-FFF2-40B4-BE49-F238E27FC236}">
                <a16:creationId xmlns:a16="http://schemas.microsoft.com/office/drawing/2014/main" id="{A1B87E97-DA8D-455F-A4D8-92771479ACD7}"/>
              </a:ext>
            </a:extLst>
          </p:cNvPr>
          <p:cNvSpPr txBox="1"/>
          <p:nvPr/>
        </p:nvSpPr>
        <p:spPr>
          <a:xfrm>
            <a:off x="5590093" y="3852736"/>
            <a:ext cx="1778447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ធុងប្រេងធារាសាស្ត្រ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501">
            <a:extLst>
              <a:ext uri="{FF2B5EF4-FFF2-40B4-BE49-F238E27FC236}">
                <a16:creationId xmlns:a16="http://schemas.microsoft.com/office/drawing/2014/main" id="{65777809-171B-4C45-B148-5758BD79CB24}"/>
              </a:ext>
            </a:extLst>
          </p:cNvPr>
          <p:cNvSpPr txBox="1"/>
          <p:nvPr/>
        </p:nvSpPr>
        <p:spPr>
          <a:xfrm>
            <a:off x="6020818" y="4131898"/>
            <a:ext cx="1178168" cy="2249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តម្រងប្រេង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502">
            <a:extLst>
              <a:ext uri="{FF2B5EF4-FFF2-40B4-BE49-F238E27FC236}">
                <a16:creationId xmlns:a16="http://schemas.microsoft.com/office/drawing/2014/main" id="{B78CFCA6-FE4E-432A-94FA-684DB5A1704E}"/>
              </a:ext>
            </a:extLst>
          </p:cNvPr>
          <p:cNvSpPr txBox="1"/>
          <p:nvPr/>
        </p:nvSpPr>
        <p:spPr>
          <a:xfrm>
            <a:off x="5961137" y="5626225"/>
            <a:ext cx="1067192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បូមប្រេង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503">
            <a:extLst>
              <a:ext uri="{FF2B5EF4-FFF2-40B4-BE49-F238E27FC236}">
                <a16:creationId xmlns:a16="http://schemas.microsoft.com/office/drawing/2014/main" id="{85B959E0-E942-41DA-8802-E111A4AD6095}"/>
              </a:ext>
            </a:extLst>
          </p:cNvPr>
          <p:cNvSpPr txBox="1"/>
          <p:nvPr/>
        </p:nvSpPr>
        <p:spPr>
          <a:xfrm>
            <a:off x="2598813" y="5077205"/>
            <a:ext cx="1088670" cy="236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ឈ្នាន់វាយទង្គិច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600">
            <a:extLst>
              <a:ext uri="{FF2B5EF4-FFF2-40B4-BE49-F238E27FC236}">
                <a16:creationId xmlns:a16="http://schemas.microsoft.com/office/drawing/2014/main" id="{CBFB1ADC-81D5-4700-8396-D7142ACCEDF0}"/>
              </a:ext>
            </a:extLst>
          </p:cNvPr>
          <p:cNvSpPr txBox="1"/>
          <p:nvPr/>
        </p:nvSpPr>
        <p:spPr>
          <a:xfrm>
            <a:off x="2791811" y="5641720"/>
            <a:ext cx="166751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វ៉ានគ្រប់គ្រង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08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ការជ្រើសរើសនិងតំឡើង លក្ខណៈពិសេស ឈ្មោះនៃផ្នែកនីមួយៗនៃម៉ាស៊ីនបំបែក 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ទំព័រទី49 អត្ថបទជំនួយ ទំព័រទី30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71724" y="3916723"/>
            <a:ext cx="439324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ឧទាហរណ៍ឈ្មោះនៃផ្នែកនីមួយៗនៃឯកតាម៉ាស៊ីនបំបែក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35933" y="604899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ឧទាហរណ៍នៃសៀគ្វីបំពង់ធារាសាស្ត្រ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273" y="4220281"/>
            <a:ext cx="4334930" cy="187183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573" y="1287153"/>
            <a:ext cx="5078158" cy="2635234"/>
          </a:xfrm>
          <a:prstGeom prst="rect">
            <a:avLst/>
          </a:prstGeom>
        </p:spPr>
      </p:pic>
      <p:sp>
        <p:nvSpPr>
          <p:cNvPr id="10" name="テキスト ボックス 1601">
            <a:extLst>
              <a:ext uri="{FF2B5EF4-FFF2-40B4-BE49-F238E27FC236}">
                <a16:creationId xmlns:a16="http://schemas.microsoft.com/office/drawing/2014/main" id="{EB3FF116-6D39-4A11-91AA-C92ABD6EA816}"/>
              </a:ext>
            </a:extLst>
          </p:cNvPr>
          <p:cNvSpPr txBox="1"/>
          <p:nvPr/>
        </p:nvSpPr>
        <p:spPr>
          <a:xfrm>
            <a:off x="3862068" y="1746045"/>
            <a:ext cx="1363943" cy="216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ផ្នែកតភ្ជាប់ទុយោធារាសាស្ត្រ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602">
            <a:extLst>
              <a:ext uri="{FF2B5EF4-FFF2-40B4-BE49-F238E27FC236}">
                <a16:creationId xmlns:a16="http://schemas.microsoft.com/office/drawing/2014/main" id="{D9196029-06F7-4D49-9250-A0034D92E9AE}"/>
              </a:ext>
            </a:extLst>
          </p:cNvPr>
          <p:cNvSpPr txBox="1"/>
          <p:nvPr/>
        </p:nvSpPr>
        <p:spPr>
          <a:xfrm>
            <a:off x="3771264" y="2217155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ធ្នឹមកើយ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603">
            <a:extLst>
              <a:ext uri="{FF2B5EF4-FFF2-40B4-BE49-F238E27FC236}">
                <a16:creationId xmlns:a16="http://schemas.microsoft.com/office/drawing/2014/main" id="{9E96CE34-678F-49D8-948E-97FA793FCF6A}"/>
              </a:ext>
            </a:extLst>
          </p:cNvPr>
          <p:cNvSpPr txBox="1"/>
          <p:nvPr/>
        </p:nvSpPr>
        <p:spPr>
          <a:xfrm>
            <a:off x="3320097" y="2767828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604">
            <a:extLst>
              <a:ext uri="{FF2B5EF4-FFF2-40B4-BE49-F238E27FC236}">
                <a16:creationId xmlns:a16="http://schemas.microsoft.com/office/drawing/2014/main" id="{0A524E71-F484-42F3-BB6F-78ADDD5F0204}"/>
              </a:ext>
            </a:extLst>
          </p:cNvPr>
          <p:cNvSpPr txBox="1"/>
          <p:nvPr/>
        </p:nvSpPr>
        <p:spPr>
          <a:xfrm>
            <a:off x="6721417" y="2669237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605">
            <a:extLst>
              <a:ext uri="{FF2B5EF4-FFF2-40B4-BE49-F238E27FC236}">
                <a16:creationId xmlns:a16="http://schemas.microsoft.com/office/drawing/2014/main" id="{51BABF37-761B-4107-AE2D-CEFD8A40D9E0}"/>
              </a:ext>
            </a:extLst>
          </p:cNvPr>
          <p:cNvSpPr txBox="1"/>
          <p:nvPr/>
        </p:nvSpPr>
        <p:spPr>
          <a:xfrm>
            <a:off x="6262687" y="2898921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06">
            <a:extLst>
              <a:ext uri="{FF2B5EF4-FFF2-40B4-BE49-F238E27FC236}">
                <a16:creationId xmlns:a16="http://schemas.microsoft.com/office/drawing/2014/main" id="{25AEDEBB-8975-460C-8E5C-941B37BC7BCB}"/>
              </a:ext>
            </a:extLst>
          </p:cNvPr>
          <p:cNvSpPr txBox="1"/>
          <p:nvPr/>
        </p:nvSpPr>
        <p:spPr>
          <a:xfrm>
            <a:off x="4833937" y="2827076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ពន្លាក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607">
            <a:extLst>
              <a:ext uri="{FF2B5EF4-FFF2-40B4-BE49-F238E27FC236}">
                <a16:creationId xmlns:a16="http://schemas.microsoft.com/office/drawing/2014/main" id="{101DC230-496B-450B-BEA2-650347F89033}"/>
              </a:ext>
            </a:extLst>
          </p:cNvPr>
          <p:cNvSpPr txBox="1"/>
          <p:nvPr/>
        </p:nvSpPr>
        <p:spPr>
          <a:xfrm>
            <a:off x="3612832" y="3506969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ពន្លាក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608">
            <a:extLst>
              <a:ext uri="{FF2B5EF4-FFF2-40B4-BE49-F238E27FC236}">
                <a16:creationId xmlns:a16="http://schemas.microsoft.com/office/drawing/2014/main" id="{F893A8D9-50E9-4740-9266-6E805AEE1A6C}"/>
              </a:ext>
            </a:extLst>
          </p:cNvPr>
          <p:cNvSpPr txBox="1"/>
          <p:nvPr/>
        </p:nvSpPr>
        <p:spPr>
          <a:xfrm>
            <a:off x="5226012" y="1513142"/>
            <a:ext cx="833119" cy="1916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accumulator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609">
            <a:extLst>
              <a:ext uri="{FF2B5EF4-FFF2-40B4-BE49-F238E27FC236}">
                <a16:creationId xmlns:a16="http://schemas.microsoft.com/office/drawing/2014/main" id="{C063BF14-40F1-4F1B-BF34-29870EC42CD0}"/>
              </a:ext>
            </a:extLst>
          </p:cNvPr>
          <p:cNvSpPr txBox="1"/>
          <p:nvPr/>
        </p:nvSpPr>
        <p:spPr>
          <a:xfrm>
            <a:off x="5164566" y="1780657"/>
            <a:ext cx="779094" cy="1560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ប្រអប់វ៉ាន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610">
            <a:extLst>
              <a:ext uri="{FF2B5EF4-FFF2-40B4-BE49-F238E27FC236}">
                <a16:creationId xmlns:a16="http://schemas.microsoft.com/office/drawing/2014/main" id="{E4C57C40-8080-404B-A12D-918212B6EC5D}"/>
              </a:ext>
            </a:extLst>
          </p:cNvPr>
          <p:cNvSpPr txBox="1"/>
          <p:nvPr/>
        </p:nvSpPr>
        <p:spPr>
          <a:xfrm>
            <a:off x="5477776" y="2034814"/>
            <a:ext cx="41148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611">
            <a:extLst>
              <a:ext uri="{FF2B5EF4-FFF2-40B4-BE49-F238E27FC236}">
                <a16:creationId xmlns:a16="http://schemas.microsoft.com/office/drawing/2014/main" id="{FE9A239C-1D21-4A01-A650-B7A30FFF1FC2}"/>
              </a:ext>
            </a:extLst>
          </p:cNvPr>
          <p:cNvSpPr txBox="1"/>
          <p:nvPr/>
        </p:nvSpPr>
        <p:spPr>
          <a:xfrm>
            <a:off x="4809452" y="2260874"/>
            <a:ext cx="8331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ម្ជុលកំណត់ពន្លាក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612">
            <a:extLst>
              <a:ext uri="{FF2B5EF4-FFF2-40B4-BE49-F238E27FC236}">
                <a16:creationId xmlns:a16="http://schemas.microsoft.com/office/drawing/2014/main" id="{9CFDB911-629B-498A-9C92-4631F1DD80C6}"/>
              </a:ext>
            </a:extLst>
          </p:cNvPr>
          <p:cNvSpPr txBox="1"/>
          <p:nvPr/>
        </p:nvSpPr>
        <p:spPr>
          <a:xfrm>
            <a:off x="5387135" y="4278211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accumulator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613">
            <a:extLst>
              <a:ext uri="{FF2B5EF4-FFF2-40B4-BE49-F238E27FC236}">
                <a16:creationId xmlns:a16="http://schemas.microsoft.com/office/drawing/2014/main" id="{5DCD6D4A-884E-47E5-97F0-FCBE39B3CA96}"/>
              </a:ext>
            </a:extLst>
          </p:cNvPr>
          <p:cNvSpPr txBox="1"/>
          <p:nvPr/>
        </p:nvSpPr>
        <p:spPr>
          <a:xfrm>
            <a:off x="5760402" y="4575228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វ៉ានបិទបើក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615">
            <a:extLst>
              <a:ext uri="{FF2B5EF4-FFF2-40B4-BE49-F238E27FC236}">
                <a16:creationId xmlns:a16="http://schemas.microsoft.com/office/drawing/2014/main" id="{6D142A4B-FD1D-44DB-BA64-648909700DC5}"/>
              </a:ext>
            </a:extLst>
          </p:cNvPr>
          <p:cNvSpPr txBox="1"/>
          <p:nvPr/>
        </p:nvSpPr>
        <p:spPr>
          <a:xfrm>
            <a:off x="3654107" y="4449830"/>
            <a:ext cx="87263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វ៉ាល់ប្រតិបត្តិការ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616">
            <a:extLst>
              <a:ext uri="{FF2B5EF4-FFF2-40B4-BE49-F238E27FC236}">
                <a16:creationId xmlns:a16="http://schemas.microsoft.com/office/drawing/2014/main" id="{24C5C58F-9A19-49ED-970F-BDECBFFD589F}"/>
              </a:ext>
            </a:extLst>
          </p:cNvPr>
          <p:cNvSpPr txBox="1"/>
          <p:nvPr/>
        </p:nvSpPr>
        <p:spPr>
          <a:xfrm>
            <a:off x="3180269" y="4887794"/>
            <a:ext cx="47383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ម៉ាស៊ីនបូម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617">
            <a:extLst>
              <a:ext uri="{FF2B5EF4-FFF2-40B4-BE49-F238E27FC236}">
                <a16:creationId xmlns:a16="http://schemas.microsoft.com/office/drawing/2014/main" id="{A49DD1AD-B1B2-4D66-8936-BC25F9840C68}"/>
              </a:ext>
            </a:extLst>
          </p:cNvPr>
          <p:cNvSpPr txBox="1"/>
          <p:nvPr/>
        </p:nvSpPr>
        <p:spPr>
          <a:xfrm>
            <a:off x="5399087" y="5802657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វ៉ានបិទបើក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618">
            <a:extLst>
              <a:ext uri="{FF2B5EF4-FFF2-40B4-BE49-F238E27FC236}">
                <a16:creationId xmlns:a16="http://schemas.microsoft.com/office/drawing/2014/main" id="{0F91BF11-D4BA-4710-8CFD-E70C15D61045}"/>
              </a:ext>
            </a:extLst>
          </p:cNvPr>
          <p:cNvSpPr txBox="1"/>
          <p:nvPr/>
        </p:nvSpPr>
        <p:spPr>
          <a:xfrm>
            <a:off x="6094412" y="5422772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ឯកតាម៉ាស៊ីនបំបែក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619">
            <a:extLst>
              <a:ext uri="{FF2B5EF4-FFF2-40B4-BE49-F238E27FC236}">
                <a16:creationId xmlns:a16="http://schemas.microsoft.com/office/drawing/2014/main" id="{10E673F3-C40D-428A-BC50-9F35F75B54D1}"/>
              </a:ext>
            </a:extLst>
          </p:cNvPr>
          <p:cNvSpPr txBox="1"/>
          <p:nvPr/>
        </p:nvSpPr>
        <p:spPr>
          <a:xfrm>
            <a:off x="3862069" y="5038450"/>
            <a:ext cx="577215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Relief valve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620">
            <a:extLst>
              <a:ext uri="{FF2B5EF4-FFF2-40B4-BE49-F238E27FC236}">
                <a16:creationId xmlns:a16="http://schemas.microsoft.com/office/drawing/2014/main" id="{C724E2D7-7C93-4AEC-ACE4-BB5015CF286E}"/>
              </a:ext>
            </a:extLst>
          </p:cNvPr>
          <p:cNvSpPr txBox="1"/>
          <p:nvPr/>
        </p:nvSpPr>
        <p:spPr>
          <a:xfrm>
            <a:off x="4150677" y="5966129"/>
            <a:ext cx="114046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Relief valve</a:t>
            </a:r>
            <a:r>
              <a:rPr lang="km" sz="8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បន្ទាប់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621">
            <a:extLst>
              <a:ext uri="{FF2B5EF4-FFF2-40B4-BE49-F238E27FC236}">
                <a16:creationId xmlns:a16="http://schemas.microsoft.com/office/drawing/2014/main" id="{AEBA3BB2-C59E-4D3E-A3C6-64AEACBEBB64}"/>
              </a:ext>
            </a:extLst>
          </p:cNvPr>
          <p:cNvSpPr txBox="1"/>
          <p:nvPr/>
        </p:nvSpPr>
        <p:spPr>
          <a:xfrm>
            <a:off x="3156754" y="5842959"/>
            <a:ext cx="872638" cy="1794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ម៉ាស៊ីនធ្វើឱ្យត្រជាក់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622">
            <a:extLst>
              <a:ext uri="{FF2B5EF4-FFF2-40B4-BE49-F238E27FC236}">
                <a16:creationId xmlns:a16="http://schemas.microsoft.com/office/drawing/2014/main" id="{1C8169E4-35BC-4F4F-88CD-F8070F3E6E22}"/>
              </a:ext>
            </a:extLst>
          </p:cNvPr>
          <p:cNvSpPr txBox="1"/>
          <p:nvPr/>
        </p:nvSpPr>
        <p:spPr>
          <a:xfrm>
            <a:off x="2655972" y="5916716"/>
            <a:ext cx="56261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69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ប្រភេទម៉ាស៊ីនបំបែក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ទំព័រទី50 អត្ថបទជំនួយ ទំព័រទី31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19231" y="58773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①ប្រភេទAccumulation repulsion 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1" y="1464329"/>
            <a:ext cx="7455477" cy="4413006"/>
          </a:xfrm>
          <a:prstGeom prst="rect">
            <a:avLst/>
          </a:prstGeom>
        </p:spPr>
      </p:pic>
      <p:sp>
        <p:nvSpPr>
          <p:cNvPr id="7" name="テキスト ボックス 1623">
            <a:extLst>
              <a:ext uri="{FF2B5EF4-FFF2-40B4-BE49-F238E27FC236}">
                <a16:creationId xmlns:a16="http://schemas.microsoft.com/office/drawing/2014/main" id="{64014314-3A09-4A03-925E-30BB26D8466D}"/>
              </a:ext>
            </a:extLst>
          </p:cNvPr>
          <p:cNvSpPr txBox="1"/>
          <p:nvPr/>
        </p:nvSpPr>
        <p:spPr>
          <a:xfrm>
            <a:off x="844261" y="1556702"/>
            <a:ext cx="2394239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ឧស្ម័នអាសូត</a:t>
            </a:r>
            <a:r>
              <a:rPr lang="km" sz="16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កំណត់សំគាល់)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624">
            <a:extLst>
              <a:ext uri="{FF2B5EF4-FFF2-40B4-BE49-F238E27FC236}">
                <a16:creationId xmlns:a16="http://schemas.microsoft.com/office/drawing/2014/main" id="{39D01FE5-9C7E-4961-AB79-CDA0CBB5A035}"/>
              </a:ext>
            </a:extLst>
          </p:cNvPr>
          <p:cNvSpPr txBox="1"/>
          <p:nvPr/>
        </p:nvSpPr>
        <p:spPr>
          <a:xfrm>
            <a:off x="1497329" y="2442308"/>
            <a:ext cx="1063283" cy="3394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625">
            <a:extLst>
              <a:ext uri="{FF2B5EF4-FFF2-40B4-BE49-F238E27FC236}">
                <a16:creationId xmlns:a16="http://schemas.microsoft.com/office/drawing/2014/main" id="{56E8E7A7-6EE9-4802-A893-8E7F6C7CC9D4}"/>
              </a:ext>
            </a:extLst>
          </p:cNvPr>
          <p:cNvSpPr txBox="1"/>
          <p:nvPr/>
        </p:nvSpPr>
        <p:spPr>
          <a:xfrm>
            <a:off x="844261" y="3221672"/>
            <a:ext cx="1391690" cy="506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ផ្ទៃទទួលសម្ពាធខាងក្រោម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626">
            <a:extLst>
              <a:ext uri="{FF2B5EF4-FFF2-40B4-BE49-F238E27FC236}">
                <a16:creationId xmlns:a16="http://schemas.microsoft.com/office/drawing/2014/main" id="{5382B2CE-FE84-43D7-BB8A-BF69364464CE}"/>
              </a:ext>
            </a:extLst>
          </p:cNvPr>
          <p:cNvSpPr txBox="1"/>
          <p:nvPr/>
        </p:nvSpPr>
        <p:spPr>
          <a:xfrm>
            <a:off x="4733925" y="5113337"/>
            <a:ext cx="1785364" cy="358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វ៉ានប្តូរ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624">
            <a:extLst>
              <a:ext uri="{FF2B5EF4-FFF2-40B4-BE49-F238E27FC236}">
                <a16:creationId xmlns:a16="http://schemas.microsoft.com/office/drawing/2014/main" id="{C0225596-B2B8-4466-A931-41ECAF48A6A5}"/>
              </a:ext>
            </a:extLst>
          </p:cNvPr>
          <p:cNvSpPr txBox="1"/>
          <p:nvPr/>
        </p:nvSpPr>
        <p:spPr>
          <a:xfrm>
            <a:off x="4287168" y="5544342"/>
            <a:ext cx="4012570" cy="3394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ចំណាំ) កុំប្រើហ្គាសក្រៅពីឧស្ម័នអាសូត។</a:t>
            </a:r>
            <a:endParaRPr lang="ja-JP" sz="14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1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ប្រភេទម៉ាស៊ីនបំបែក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ទំព័រទី51 អត្ថបទជំនួយ ទំព័រទី32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67306" y="5083018"/>
            <a:ext cx="323761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② ប្រភេទបិទបើកសម្ពាធខ្ពស់និងទាបនៃផ្នែកខាងលើពីស្ដុងប្រភេទ Hydraulic direct drive⒜</a:t>
            </a:r>
            <a: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ការប្រើប្រាស់ឧស្ម័នអាសូត ឧបករណ៍accumulatorសម្ពាធខ្ពស់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29173" y="5083018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② ប្រភេទបិទបើកសម្ពាធខ្ពស់និងទាបនៃផ្នែកខាងលើពីស្ដុងប្រភេទ Hydraulic direct drive⒜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178" y="2358736"/>
            <a:ext cx="3893199" cy="242569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96" y="2359102"/>
            <a:ext cx="3860654" cy="2329948"/>
          </a:xfrm>
          <a:prstGeom prst="rect">
            <a:avLst/>
          </a:prstGeom>
        </p:spPr>
      </p:pic>
      <p:sp>
        <p:nvSpPr>
          <p:cNvPr id="10" name="テキスト ボックス 1631">
            <a:extLst>
              <a:ext uri="{FF2B5EF4-FFF2-40B4-BE49-F238E27FC236}">
                <a16:creationId xmlns:a16="http://schemas.microsoft.com/office/drawing/2014/main" id="{3D635FB4-90A7-481E-8D53-355E7B993095}"/>
              </a:ext>
            </a:extLst>
          </p:cNvPr>
          <p:cNvSpPr txBox="1"/>
          <p:nvPr/>
        </p:nvSpPr>
        <p:spPr>
          <a:xfrm>
            <a:off x="1981200" y="2396836"/>
            <a:ext cx="1114162" cy="1420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ឧស្ម័នអាសូត</a:t>
            </a:r>
            <a:r>
              <a:rPr lang="km" sz="8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កំណត់សំគាល់)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960">
            <a:extLst>
              <a:ext uri="{FF2B5EF4-FFF2-40B4-BE49-F238E27FC236}">
                <a16:creationId xmlns:a16="http://schemas.microsoft.com/office/drawing/2014/main" id="{239B4F43-F90E-48B2-8FBB-92B1D4A1C776}"/>
              </a:ext>
            </a:extLst>
          </p:cNvPr>
          <p:cNvSpPr txBox="1"/>
          <p:nvPr/>
        </p:nvSpPr>
        <p:spPr>
          <a:xfrm>
            <a:off x="700623" y="2720975"/>
            <a:ext cx="1372017" cy="150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ការបិទបើកសម្ពាធខ្ពស់និងទាប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969">
            <a:extLst>
              <a:ext uri="{FF2B5EF4-FFF2-40B4-BE49-F238E27FC236}">
                <a16:creationId xmlns:a16="http://schemas.microsoft.com/office/drawing/2014/main" id="{C9347569-6D05-4406-9AE3-46851421F835}"/>
              </a:ext>
            </a:extLst>
          </p:cNvPr>
          <p:cNvSpPr txBox="1"/>
          <p:nvPr/>
        </p:nvSpPr>
        <p:spPr>
          <a:xfrm>
            <a:off x="745490" y="3179686"/>
            <a:ext cx="1044000" cy="2129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ផ្ទៃទទួលសម្ពាធខាងក្រោមទទួលសម្ពាធខ្ពស់ជានិច្ច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970">
            <a:extLst>
              <a:ext uri="{FF2B5EF4-FFF2-40B4-BE49-F238E27FC236}">
                <a16:creationId xmlns:a16="http://schemas.microsoft.com/office/drawing/2014/main" id="{68208437-2802-4F71-8B96-F429392498B5}"/>
              </a:ext>
            </a:extLst>
          </p:cNvPr>
          <p:cNvSpPr txBox="1"/>
          <p:nvPr/>
        </p:nvSpPr>
        <p:spPr>
          <a:xfrm>
            <a:off x="7029188" y="3761505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វ៉ានប្តូរ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034">
            <a:extLst>
              <a:ext uri="{FF2B5EF4-FFF2-40B4-BE49-F238E27FC236}">
                <a16:creationId xmlns:a16="http://schemas.microsoft.com/office/drawing/2014/main" id="{88B3A9F2-6141-4964-AA02-099D4227B4B4}"/>
              </a:ext>
            </a:extLst>
          </p:cNvPr>
          <p:cNvSpPr txBox="1"/>
          <p:nvPr/>
        </p:nvSpPr>
        <p:spPr>
          <a:xfrm>
            <a:off x="6572378" y="4435068"/>
            <a:ext cx="1771521" cy="1397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ឧបករណ៍accumulatorសម្ពាធខ្ពស់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970">
            <a:extLst>
              <a:ext uri="{FF2B5EF4-FFF2-40B4-BE49-F238E27FC236}">
                <a16:creationId xmlns:a16="http://schemas.microsoft.com/office/drawing/2014/main" id="{D417FB67-636B-4B73-A694-F112F6BCB25A}"/>
              </a:ext>
            </a:extLst>
          </p:cNvPr>
          <p:cNvSpPr txBox="1"/>
          <p:nvPr/>
        </p:nvSpPr>
        <p:spPr>
          <a:xfrm>
            <a:off x="3135172" y="3828415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វ៉ានប្តូរ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624">
            <a:extLst>
              <a:ext uri="{FF2B5EF4-FFF2-40B4-BE49-F238E27FC236}">
                <a16:creationId xmlns:a16="http://schemas.microsoft.com/office/drawing/2014/main" id="{A56C2501-FE00-4F04-805A-0D6C8290EFFE}"/>
              </a:ext>
            </a:extLst>
          </p:cNvPr>
          <p:cNvSpPr txBox="1"/>
          <p:nvPr/>
        </p:nvSpPr>
        <p:spPr>
          <a:xfrm>
            <a:off x="2720291" y="4551680"/>
            <a:ext cx="1973932" cy="2096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ចំណាំ) កុំប្រើហ្គាសក្រៅពីឧស្ម័នអាសូត។</a:t>
            </a:r>
            <a:endParaRPr lang="ja-JP" sz="7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0" name="テキスト ボックス 1624">
            <a:extLst>
              <a:ext uri="{FF2B5EF4-FFF2-40B4-BE49-F238E27FC236}">
                <a16:creationId xmlns:a16="http://schemas.microsoft.com/office/drawing/2014/main" id="{47C87C21-5FA3-4417-932A-309E0DE7A948}"/>
              </a:ext>
            </a:extLst>
          </p:cNvPr>
          <p:cNvSpPr txBox="1"/>
          <p:nvPr/>
        </p:nvSpPr>
        <p:spPr>
          <a:xfrm>
            <a:off x="6469445" y="4628626"/>
            <a:ext cx="1973932" cy="2096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ចំណាំ) កុំប្រើហ្គាសក្រៅពីឧស្ម័នអាសូត។</a:t>
            </a:r>
            <a:endParaRPr lang="ja-JP" sz="7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4" name="テキスト ボックス 1631">
            <a:extLst>
              <a:ext uri="{FF2B5EF4-FFF2-40B4-BE49-F238E27FC236}">
                <a16:creationId xmlns:a16="http://schemas.microsoft.com/office/drawing/2014/main" id="{4B7769F9-19A2-43EC-92AC-975DA53689FD}"/>
              </a:ext>
            </a:extLst>
          </p:cNvPr>
          <p:cNvSpPr txBox="1"/>
          <p:nvPr/>
        </p:nvSpPr>
        <p:spPr>
          <a:xfrm>
            <a:off x="5440680" y="2403595"/>
            <a:ext cx="1067142" cy="1464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ឧស្ម័នអាសូត</a:t>
            </a:r>
            <a:r>
              <a:rPr lang="km" sz="8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កំណត់សំគាល់)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960">
            <a:extLst>
              <a:ext uri="{FF2B5EF4-FFF2-40B4-BE49-F238E27FC236}">
                <a16:creationId xmlns:a16="http://schemas.microsoft.com/office/drawing/2014/main" id="{24EF0D63-A7D0-455A-AC5A-881FA4ED2ED5}"/>
              </a:ext>
            </a:extLst>
          </p:cNvPr>
          <p:cNvSpPr txBox="1"/>
          <p:nvPr/>
        </p:nvSpPr>
        <p:spPr>
          <a:xfrm>
            <a:off x="4463483" y="2603891"/>
            <a:ext cx="1372017" cy="150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ការបិទបើកសម្ពាធខ្ពស់និងទាប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969">
            <a:extLst>
              <a:ext uri="{FF2B5EF4-FFF2-40B4-BE49-F238E27FC236}">
                <a16:creationId xmlns:a16="http://schemas.microsoft.com/office/drawing/2014/main" id="{B81F0F02-4E16-4947-889E-38F731B88363}"/>
              </a:ext>
            </a:extLst>
          </p:cNvPr>
          <p:cNvSpPr txBox="1"/>
          <p:nvPr/>
        </p:nvSpPr>
        <p:spPr>
          <a:xfrm>
            <a:off x="4624933" y="3242166"/>
            <a:ext cx="1044000" cy="3163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ផ្ទៃទទួលសម្ពាធខាងក្រោមទទួលសម្ពាធខ្ពស់ជានិច្ច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31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ប្រភេទម៉ាស៊ីនបំបែក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ទំព័រទី51 អត្ថបទជំនួយ ទំព័រទី33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82614" y="5852400"/>
            <a:ext cx="63656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② ប្រភេទបិទបើកសម្ពាធខ្ពស់និងទាបនៃផ្នែកខាងក្រោមពីស្ដុងប្រភេទ Hydraulic direct drive⒝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38" y="1428235"/>
            <a:ext cx="6754091" cy="4424165"/>
          </a:xfrm>
          <a:prstGeom prst="rect">
            <a:avLst/>
          </a:prstGeom>
        </p:spPr>
      </p:pic>
      <p:sp>
        <p:nvSpPr>
          <p:cNvPr id="7" name="テキスト ボックス 1036">
            <a:extLst>
              <a:ext uri="{FF2B5EF4-FFF2-40B4-BE49-F238E27FC236}">
                <a16:creationId xmlns:a16="http://schemas.microsoft.com/office/drawing/2014/main" id="{A10694C0-097C-4BF1-AF9A-A3F61C6AAD79}"/>
              </a:ext>
            </a:extLst>
          </p:cNvPr>
          <p:cNvSpPr txBox="1"/>
          <p:nvPr/>
        </p:nvSpPr>
        <p:spPr>
          <a:xfrm>
            <a:off x="956416" y="2575966"/>
            <a:ext cx="2075475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ការបិទបើកសម្ពាធខ្ពស់និងទាប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037">
            <a:extLst>
              <a:ext uri="{FF2B5EF4-FFF2-40B4-BE49-F238E27FC236}">
                <a16:creationId xmlns:a16="http://schemas.microsoft.com/office/drawing/2014/main" id="{131A34EF-B284-4087-87D7-0FCFAD859CF8}"/>
              </a:ext>
            </a:extLst>
          </p:cNvPr>
          <p:cNvSpPr txBox="1"/>
          <p:nvPr/>
        </p:nvSpPr>
        <p:spPr>
          <a:xfrm>
            <a:off x="1195755" y="1617662"/>
            <a:ext cx="2988896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ផ្ទៃទទួលសម្ពាធខាងលើទទួលសម្ពាធខ្ពស់ជានិច្ច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038">
            <a:extLst>
              <a:ext uri="{FF2B5EF4-FFF2-40B4-BE49-F238E27FC236}">
                <a16:creationId xmlns:a16="http://schemas.microsoft.com/office/drawing/2014/main" id="{674F9A54-126C-4A19-8CCD-77A812A1F683}"/>
              </a:ext>
            </a:extLst>
          </p:cNvPr>
          <p:cNvSpPr txBox="1"/>
          <p:nvPr/>
        </p:nvSpPr>
        <p:spPr>
          <a:xfrm>
            <a:off x="4302224" y="5443031"/>
            <a:ext cx="2176559" cy="322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2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វ៉ានប្តូរ</a:t>
            </a:r>
            <a:endParaRPr lang="ja-JP" sz="2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39">
            <a:extLst>
              <a:ext uri="{FF2B5EF4-FFF2-40B4-BE49-F238E27FC236}">
                <a16:creationId xmlns:a16="http://schemas.microsoft.com/office/drawing/2014/main" id="{5C7CB82D-8B26-4786-B7E7-648887784A88}"/>
              </a:ext>
            </a:extLst>
          </p:cNvPr>
          <p:cNvSpPr txBox="1"/>
          <p:nvPr/>
        </p:nvSpPr>
        <p:spPr>
          <a:xfrm>
            <a:off x="5390504" y="4414201"/>
            <a:ext cx="2722425" cy="322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ឧបករណ៍accumulatorសម្ពាធខ្ពស់</a:t>
            </a:r>
            <a:endParaRPr lang="ja-JP" sz="14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90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វិធីសាស្រ្តការងារទូទៅនៃម៉ាស៊ីនបំបែក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ទំព័រទី53 អត្ថបទជំនួយ ទំព័រទី34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1226" y="3666430"/>
            <a:ext cx="35878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បេតុងសំណង់អគារជាដើម</a:t>
            </a:r>
            <a: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ស្ថានភាពការវាយកម្ទេចចោលនៃរចនាសម្ព័ន្ធ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16961" y="607170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ស្ថានភាពវាយទង្គិចថ្មនៅផ្ទៃថ្ម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07" y="1385818"/>
            <a:ext cx="3882041" cy="233768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810474" y="3753864"/>
            <a:ext cx="358787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ស្ថានភាពការវាយកម្ទេចចោលផ្ទៃផ្លូវក្រាលថ្នល់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016" y="3660097"/>
            <a:ext cx="2095500" cy="238125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59" y="1385818"/>
            <a:ext cx="3328008" cy="22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1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វិធីសាស្រ្តការងារទូទៅនៃម៉ាស៊ីនបំបែក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ទំព័រទី54 អត្ថបទជំនួយ ទំព័រទី35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89538" y="5497920"/>
            <a:ext cx="367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ការវាយទង្គិចឯកតាម៉ាស៊ីនបំបែកដោយរុញនៅមុំកែង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02678" y="54979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កុំបុកទទេ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55" y="2648494"/>
            <a:ext cx="2145256" cy="275404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07" y="2067791"/>
            <a:ext cx="5184817" cy="34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3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វិធីសាស្រ្តការងារទូទៅនៃម៉ាស៊ីនបំបែក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ទំព័រទី55 អត្ថបទជំនួយ ទំព័រទី36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586" y="1438968"/>
            <a:ext cx="4512680" cy="2440392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153659" y="381110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កុំគាស់(kojiru)ដោយពន្លាក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13" y="4077068"/>
            <a:ext cx="3890573" cy="204459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069261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ពីផ្នែកងាយបំបែក</a:t>
            </a:r>
          </a:p>
        </p:txBody>
      </p:sp>
      <p:sp>
        <p:nvSpPr>
          <p:cNvPr id="10" name="テキスト ボックス 1040">
            <a:extLst>
              <a:ext uri="{FF2B5EF4-FFF2-40B4-BE49-F238E27FC236}">
                <a16:creationId xmlns:a16="http://schemas.microsoft.com/office/drawing/2014/main" id="{C32263AB-D5C6-4C25-ADE9-819E12EA614B}"/>
              </a:ext>
            </a:extLst>
          </p:cNvPr>
          <p:cNvSpPr txBox="1"/>
          <p:nvPr/>
        </p:nvSpPr>
        <p:spPr>
          <a:xfrm>
            <a:off x="1887415" y="1935163"/>
            <a:ext cx="1043145" cy="2336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កុំគាស់(kojiru)។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8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ប្រភេទនិងការប្រើប្រាស់(លក្ខណៈពិសេស) នៃម៉ាស៊ីនសម្រាប់ការវាយកម្ទេចចោល (2) ម៉ាស៊ីនកាត់កម្ទេចគ្រោងដែក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ទំព័រទី3 អត្ថបទជំនួយ ទំព័រទី5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873" y="1369065"/>
            <a:ext cx="4738254" cy="41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32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វិធីសាស្រ្តការងារទូទៅនៃម៉ាស៊ីនបំបែក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ទំព័រទី56 អត្ថបទជំនួយ ទំព័រទី37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15541" y="359655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កុំវាយទង្គិចនៅចុងstroke end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30570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កុំព្យួរឥវ៉ាន់ជាមួយម៉ាស៊ីនបំបែក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819" y="3849207"/>
            <a:ext cx="4709307" cy="22122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639" y="1348378"/>
            <a:ext cx="4283370" cy="22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41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វិធីសាស្រ្តការងារទូទៅនៃម៉ាស៊ីនបំបែក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ទំព័រទី56 អត្ថបទជំនួយ ទំព័រទី38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4980" y="572500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កុំធ្វើការក្នុងទឹក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88022" y="5053920"/>
            <a:ext cx="341883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ហាមចូលនៅក្នុងតំបន់ការហោះហើរនៃកំទេចកំទី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920" y="2425403"/>
            <a:ext cx="4295816" cy="26285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2" y="1966301"/>
            <a:ext cx="3124647" cy="3758707"/>
          </a:xfrm>
          <a:prstGeom prst="rect">
            <a:avLst/>
          </a:prstGeom>
        </p:spPr>
      </p:pic>
      <p:sp>
        <p:nvSpPr>
          <p:cNvPr id="11" name="テキスト ボックス 1041">
            <a:extLst>
              <a:ext uri="{FF2B5EF4-FFF2-40B4-BE49-F238E27FC236}">
                <a16:creationId xmlns:a16="http://schemas.microsoft.com/office/drawing/2014/main" id="{E895BB2A-FFEC-496A-9B02-12ADACD38FC9}"/>
              </a:ext>
            </a:extLst>
          </p:cNvPr>
          <p:cNvSpPr txBox="1"/>
          <p:nvPr/>
        </p:nvSpPr>
        <p:spPr>
          <a:xfrm rot="19973001">
            <a:off x="4940619" y="4013903"/>
            <a:ext cx="41656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ហាមចូល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042">
            <a:extLst>
              <a:ext uri="{FF2B5EF4-FFF2-40B4-BE49-F238E27FC236}">
                <a16:creationId xmlns:a16="http://schemas.microsoft.com/office/drawing/2014/main" id="{396DA97C-02DA-4021-8723-E11069456E4D}"/>
              </a:ext>
            </a:extLst>
          </p:cNvPr>
          <p:cNvSpPr txBox="1"/>
          <p:nvPr/>
        </p:nvSpPr>
        <p:spPr>
          <a:xfrm rot="19973001">
            <a:off x="6072824" y="3239542"/>
            <a:ext cx="41656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ហាមចូល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889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វិធីសាស្រ្តការងារទូទៅនៃម៉ាស៊ីនបំបែក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ទំព័រទី57 អត្ថបទជំនួយ ទំព័រទី39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26578" y="485536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ប្រយ័ត្នចំពោះការបាក់ដីឬការធ្លាក់ថ្មជាដើម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27" y="2747029"/>
            <a:ext cx="4460489" cy="21083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766" y="2626808"/>
            <a:ext cx="3195022" cy="222855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100943" y="485536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ប្រយ័ត្នកុំឲ្យដួលរលំ</a:t>
            </a:r>
          </a:p>
        </p:txBody>
      </p:sp>
    </p:spTree>
    <p:extLst>
      <p:ext uri="{BB962C8B-B14F-4D97-AF65-F5344CB8AC3E}">
        <p14:creationId xmlns:p14="http://schemas.microsoft.com/office/powerpoint/2010/main" val="3264585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604" y="1359887"/>
            <a:ext cx="4326260" cy="4889833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ការប្រុងប្រយ័ត្នក្រោយពេលធ្វើការរួចរាល់ហើយ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ទំព័រទី58 អត្ថបទជំនួយ ទំព័រទី40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9973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(1) ឯកតម៉ាស៊ីនបំបែក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(2) ម៉ាស៊ីនមូលដ្ឋាន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600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លក្ខណៈពិសេសនៃម៉ាស៊ីនកាត់កម្ទេចគ្រោងដែក ឈ្មោះនិងមុខងារនៃផ្នែកនីមួយៗ ប្រភេទ ការជ្រើសរើសនិងការតំឡើង។</a:t>
            </a:r>
            <a: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/>
            </a:r>
            <a:b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</a:br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ប្រតិបត្តិការជាដើម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ទំព័រទី59 អត្ថបទជំនួយ ទំព័រទី41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849582"/>
            <a:ext cx="7886700" cy="4488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564256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ឧបករណ៍កាត់កម្ទេចគ្រោងដែក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981" y="1989076"/>
            <a:ext cx="2404036" cy="33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21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វិធីសាស្រ្តការងារទូទៅរបស់ម៉ាស៊ីនកាត់កម្ទេចគ្រោងដែក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ទំព័រទី60 អត្ថបទជំនួយ ទំព័រទី42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5135" y="5673102"/>
            <a:ext cx="45285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ស្ថានភាពការវាយកម្ទេចចោលដោយម៉ាស៊ីនកាត់កម្ទេចគ្រោងដែក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05372" y="55617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ការចាក់ប្រេងរំអិល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35" y="2441864"/>
            <a:ext cx="4063753" cy="31855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179" y="2691246"/>
            <a:ext cx="3293154" cy="28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920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វិធីសាស្រ្តការងារទូទៅរបស់ម៉ាស៊ីនកាត់កម្ទេចគ្រោងដែក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ទំព័រទី61 អត្ថបទជំនួយ ទំព័រទី43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61" y="1307934"/>
            <a:ext cx="5643334" cy="22977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858085" y="3424029"/>
            <a:ext cx="618655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មានគ្រោះថ្នាក់នៅពេលធ្វើការនៅកន្លែងដែលគ្មានស្ថេរភាព </a:t>
            </a:r>
            <a:r>
              <a:rPr lang="en-US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        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ពិនិត្យមើលភាពខ្លាំងនៃផ្ទៃដី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61" y="3815179"/>
            <a:ext cx="5160785" cy="196412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821961" y="5788152"/>
            <a:ext cx="24308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ទិសដៅផ្ដេកចំពោះកង់រថក្រោះ</a:t>
            </a:r>
            <a: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ប្រុងប្រយ័ត្នក្នុងការងារ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73155" y="5820144"/>
            <a:ext cx="16477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តួម៉ាស៊ីនអាចឡើងលើ</a:t>
            </a:r>
            <a: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ការងារមានគ្រោះថ្នាក់</a:t>
            </a:r>
          </a:p>
        </p:txBody>
      </p:sp>
    </p:spTree>
    <p:extLst>
      <p:ext uri="{BB962C8B-B14F-4D97-AF65-F5344CB8AC3E}">
        <p14:creationId xmlns:p14="http://schemas.microsoft.com/office/powerpoint/2010/main" val="2443388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វិធីសាស្រ្តការងារទូទៅរបស់ម៉ាស៊ីនកាត់កម្ទេចគ្រោងដែក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ទំព័រទី62 អត្ថបទជំនួយ ទំព័រទី44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74376" y="60736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ហាមការបោសចំហៀង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376" y="3791473"/>
            <a:ext cx="3012610" cy="224941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23" y="1480965"/>
            <a:ext cx="3218997" cy="244740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746" y="1287152"/>
            <a:ext cx="3148104" cy="2561692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2006503" y="3771210"/>
            <a:ext cx="16477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កុំគាស់(kojiru)។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67986" y="3770560"/>
            <a:ext cx="16477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កុំវាយ</a:t>
            </a:r>
          </a:p>
        </p:txBody>
      </p:sp>
    </p:spTree>
    <p:extLst>
      <p:ext uri="{BB962C8B-B14F-4D97-AF65-F5344CB8AC3E}">
        <p14:creationId xmlns:p14="http://schemas.microsoft.com/office/powerpoint/2010/main" val="41758777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វិធីសាស្រ្តការងារទូទៅរបស់ម៉ាស៊ីនកាត់កម្ទេចគ្រោងដែក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ទំព័រទី63 អត្ថបទជំនួយ ទំព័រទី44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10793" y="450951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កុំខាំក្នុងស្ថានភាពstroke end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77740" y="456516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ហាមចូលក្នុងតំបន់នៃការហោះហើរនិងការធ្លាក់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4945734" y="1984665"/>
            <a:ext cx="3457605" cy="2566570"/>
            <a:chOff x="1765886" y="3702050"/>
            <a:chExt cx="2861919" cy="212439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5886" y="3702050"/>
              <a:ext cx="2861919" cy="2124394"/>
            </a:xfrm>
            <a:prstGeom prst="rect">
              <a:avLst/>
            </a:prstGeom>
          </p:spPr>
        </p:pic>
        <p:sp>
          <p:nvSpPr>
            <p:cNvPr id="15" name="正方形/長方形 14"/>
            <p:cNvSpPr/>
            <p:nvPr/>
          </p:nvSpPr>
          <p:spPr>
            <a:xfrm rot="5768832">
              <a:off x="2503314" y="4395792"/>
              <a:ext cx="331470" cy="546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2654761" y="4419605"/>
              <a:ext cx="909320" cy="552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/>
          </p:nvSpPr>
          <p:spPr>
            <a:xfrm rot="5587995">
              <a:off x="3094816" y="4100200"/>
              <a:ext cx="88265" cy="572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 rot="5587995">
              <a:off x="2801446" y="4344040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 rot="5587995">
              <a:off x="3434541" y="4382140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 rot="5587995">
              <a:off x="3398346" y="4347215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2876376" y="4324355"/>
              <a:ext cx="574675" cy="311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19" y="2474464"/>
            <a:ext cx="4186551" cy="2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វិធីសាស្រ្តការងារទូទៅរបស់ម៉ាស៊ីនកាត់កម្ទេចគ្រោងដែក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ទំព័រទី64 អត្ថបទជំនួយ ទំព័រទី45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74" y="1579419"/>
            <a:ext cx="3834908" cy="4291446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5498059" y="5918212"/>
            <a:ext cx="233890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កុំធ្វើការដោយបើកដៃ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4" y="2119745"/>
            <a:ext cx="4540324" cy="304782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14900" y="5078919"/>
            <a:ext cx="262690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ដៃនិងដងសន្ទូចពេលកំពុងធ្វើការ</a:t>
            </a:r>
            <a: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កុំរត់ជាដើម ក្នុងអំឡុងពេលធ្វើការ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6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ប្រភេទនិងការប្រើប្រាស់(លក្ខណៈពិសេស) នៃម៉ាស៊ីនសម្រាប់ការវាយកម្ទេចចោល (3) ម៉ាស៊ីនបំបែកបេតុង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491420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327913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ទំព័រទី4 អត្ថបទជំនួយ ទំព័រទី6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" y="1500187"/>
            <a:ext cx="4848755" cy="33004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511" y="1361688"/>
            <a:ext cx="1676355" cy="21158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370" y="3810477"/>
            <a:ext cx="1674637" cy="207979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020144" y="3448487"/>
            <a:ext cx="21450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ម៉ាស៊ីនបំបែកបេតុងធំៗ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20144" y="5836759"/>
            <a:ext cx="21450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ម៉ាស៊ីនបំបែកបេតុងខ្នាតតូច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61445" y="4850372"/>
            <a:ext cx="21450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ម៉ាស៊ីនបំបែកបេតុង</a:t>
            </a:r>
          </a:p>
        </p:txBody>
      </p:sp>
    </p:spTree>
    <p:extLst>
      <p:ext uri="{BB962C8B-B14F-4D97-AF65-F5344CB8AC3E}">
        <p14:creationId xmlns:p14="http://schemas.microsoft.com/office/powerpoint/2010/main" val="32504926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វិធីសាស្រ្តការងារទូទៅរបស់ម៉ាស៊ីនកាត់កម្ទេចគ្រោងដែក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ទំព័រទី64 អត្ថបទជំនួយ ទំព័រទី46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07" y="1425305"/>
            <a:ext cx="3062378" cy="4593567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288945" y="5916070"/>
            <a:ext cx="28755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កុំខាំបេតុងជាមួយកាំបិត់(buredo)ឧបករណ៍កាត់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956462" y="5731404"/>
            <a:ext cx="32320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កុំប្តូរទិសដៅរបស់ម៉ាស៊ីនមូលដ្ឋានដោយសង្កត់ឧបករណ៍កាត់កម្ទេចគ្រោងដែកដល់ដី។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63" y="1425305"/>
            <a:ext cx="4358549" cy="42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3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ការប្រុងប្រយ័ត្នក្រោយពេលធ្វើការរួចរាល់ហើយ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ទំព័រទី65 អត្ថបទជំនួយ ទំព័រទី47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(1) ឧបករណ៍កាត់កម្ទេចគ្រោងដែក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(2) ម៉ាស៊ីនមូលដ្ឋាន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91" y="2199421"/>
            <a:ext cx="4017818" cy="27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1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លក្ខណៈពិសេសនៃម៉ាស៊ីនបំបែកបេតុង ឈ្មោះនិងមុខងារនៃផ្នែកនីមួយៗ ប្រភេទ ការជ្រើរើសនិងការតំឡើង។</a:t>
            </a:r>
            <a: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/>
            </a:r>
            <a:b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</a:br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ប្រតិបត្តិការជាដើម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ទំព័រទី66 អត្ថបទជំនួយ ទំព័រទី48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849582"/>
            <a:ext cx="7886700" cy="4488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5370" y="3590705"/>
            <a:ext cx="407855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ស្ថានភាពការវាយកម្ទេចចោលនៃបំបែកធំៗនៃសំណង់និងរចនាសម្ព័ន្ធបេតុង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56" y="2022877"/>
            <a:ext cx="2181225" cy="15144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6" y="4176104"/>
            <a:ext cx="2733675" cy="1752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922" y="2022877"/>
            <a:ext cx="3429000" cy="17240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89" y="4241630"/>
            <a:ext cx="2466975" cy="17621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97042" y="5963355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ស្ថានភាពការវាយកម្ទេចចោលបំបែកតូចនៃបេតុង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44931" y="3561628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ឧទាហរណ៍នៃម៉ាស៊ីនបំបែកធំៗ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44931" y="5963355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ឧទាហរណ៍នៃម៉ាស៊ីនបំបែកតូចៗ</a:t>
            </a:r>
          </a:p>
        </p:txBody>
      </p:sp>
    </p:spTree>
    <p:extLst>
      <p:ext uri="{BB962C8B-B14F-4D97-AF65-F5344CB8AC3E}">
        <p14:creationId xmlns:p14="http://schemas.microsoft.com/office/powerpoint/2010/main" val="2675091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វិធីសាស្រ្តការងារទូទៅនៃម៉ាស៊ីនបំបែកបេតុង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ទំព័រទី69 អត្ថបទជំនួយ ទំព័រទី52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22749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341" y="1336803"/>
            <a:ext cx="2571318" cy="2138076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0" y="3806769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ការប្រុងប្រយ័ត្នក្រោយពេលធ្វើការរួចរាល់ហើយ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0" y="4462377"/>
            <a:ext cx="7886700" cy="17541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(1) ម៉ាស៊ីនបំបែកបេតុង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(2) ម៉ាស៊ីនមូលដ្ឋាន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151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លក្ខណៈពិសេសនៃម៉ាស៊ីនចាប់សម្រាប់វាយកម្ទេចចោល ឈ្មោះនិងមុខងារនៃផ្នែកនីមួយៗ ប្រភេទ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ទំព័រទី72 អត្ថបទជំនួយ ទំព័រទី54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4443" y="5160456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ស្ថានភាពកែច្នៃកំទេចកំទី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25190" y="5474283"/>
            <a:ext cx="4380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ឈ្មោះនៃផ្នែកនីមួយៗនៃឧបករណ៍ចាប់ (ទម្រង់ធ្វើសកម្មភាពស៊ីឡាំងខាងក្នុងដែលមានឧបករណ៍បង្វិល)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760" y="2182091"/>
            <a:ext cx="3957576" cy="33052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69" y="2296392"/>
            <a:ext cx="3771530" cy="2824566"/>
          </a:xfrm>
          <a:prstGeom prst="rect">
            <a:avLst/>
          </a:prstGeom>
        </p:spPr>
      </p:pic>
      <p:sp>
        <p:nvSpPr>
          <p:cNvPr id="10" name="テキスト ボックス 1054">
            <a:extLst>
              <a:ext uri="{FF2B5EF4-FFF2-40B4-BE49-F238E27FC236}">
                <a16:creationId xmlns:a16="http://schemas.microsoft.com/office/drawing/2014/main" id="{F2D8773A-4F98-45C7-8EAD-608226DCFDE5}"/>
              </a:ext>
            </a:extLst>
          </p:cNvPr>
          <p:cNvSpPr txBox="1"/>
          <p:nvPr/>
        </p:nvSpPr>
        <p:spPr>
          <a:xfrm>
            <a:off x="7476489" y="2386102"/>
            <a:ext cx="909320" cy="13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ការតភ្ជាប់ធារាសាស្ត្រ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55">
            <a:extLst>
              <a:ext uri="{FF2B5EF4-FFF2-40B4-BE49-F238E27FC236}">
                <a16:creationId xmlns:a16="http://schemas.microsoft.com/office/drawing/2014/main" id="{BC0BFCD1-20AF-4594-AE93-6131437F336F}"/>
              </a:ext>
            </a:extLst>
          </p:cNvPr>
          <p:cNvSpPr txBox="1"/>
          <p:nvPr/>
        </p:nvSpPr>
        <p:spPr>
          <a:xfrm>
            <a:off x="7471409" y="2627402"/>
            <a:ext cx="950422" cy="13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តំណបង្វិល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632">
            <a:extLst>
              <a:ext uri="{FF2B5EF4-FFF2-40B4-BE49-F238E27FC236}">
                <a16:creationId xmlns:a16="http://schemas.microsoft.com/office/drawing/2014/main" id="{886136C7-88D1-438A-9C33-DEF7E4FE91CC}"/>
              </a:ext>
            </a:extLst>
          </p:cNvPr>
          <p:cNvSpPr txBox="1"/>
          <p:nvPr/>
        </p:nvSpPr>
        <p:spPr>
          <a:xfrm>
            <a:off x="7496174" y="285790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ស៊ុមផ្នែកក្រោម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633">
            <a:extLst>
              <a:ext uri="{FF2B5EF4-FFF2-40B4-BE49-F238E27FC236}">
                <a16:creationId xmlns:a16="http://schemas.microsoft.com/office/drawing/2014/main" id="{5D034EEB-ABB9-4211-8809-15833E71E0DB}"/>
              </a:ext>
            </a:extLst>
          </p:cNvPr>
          <p:cNvSpPr txBox="1"/>
          <p:nvPr/>
        </p:nvSpPr>
        <p:spPr>
          <a:xfrm>
            <a:off x="7487919" y="326684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ម្ជុលស៊ីឡាំង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634">
            <a:extLst>
              <a:ext uri="{FF2B5EF4-FFF2-40B4-BE49-F238E27FC236}">
                <a16:creationId xmlns:a16="http://schemas.microsoft.com/office/drawing/2014/main" id="{D016ADFE-9A8F-4B0E-99EA-F9628D791AC4}"/>
              </a:ext>
            </a:extLst>
          </p:cNvPr>
          <p:cNvSpPr txBox="1"/>
          <p:nvPr/>
        </p:nvSpPr>
        <p:spPr>
          <a:xfrm>
            <a:off x="7471409" y="3583484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តំណនៃការចាប់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35">
            <a:extLst>
              <a:ext uri="{FF2B5EF4-FFF2-40B4-BE49-F238E27FC236}">
                <a16:creationId xmlns:a16="http://schemas.microsoft.com/office/drawing/2014/main" id="{1A3A0F32-CE83-409E-9C9F-39E7F334D347}"/>
              </a:ext>
            </a:extLst>
          </p:cNvPr>
          <p:cNvSpPr txBox="1"/>
          <p:nvPr/>
        </p:nvSpPr>
        <p:spPr>
          <a:xfrm>
            <a:off x="7462519" y="385485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ម្ជុលតំណ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636">
            <a:extLst>
              <a:ext uri="{FF2B5EF4-FFF2-40B4-BE49-F238E27FC236}">
                <a16:creationId xmlns:a16="http://schemas.microsoft.com/office/drawing/2014/main" id="{80CAF9CB-81DF-458E-837B-DC48C1D7D44D}"/>
              </a:ext>
            </a:extLst>
          </p:cNvPr>
          <p:cNvSpPr txBox="1"/>
          <p:nvPr/>
        </p:nvSpPr>
        <p:spPr>
          <a:xfrm>
            <a:off x="6172200" y="4725124"/>
            <a:ext cx="680719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ដៃចាប់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637">
            <a:extLst>
              <a:ext uri="{FF2B5EF4-FFF2-40B4-BE49-F238E27FC236}">
                <a16:creationId xmlns:a16="http://schemas.microsoft.com/office/drawing/2014/main" id="{4422FAAD-8B81-4632-AAA2-4B843533AA24}"/>
              </a:ext>
            </a:extLst>
          </p:cNvPr>
          <p:cNvSpPr txBox="1"/>
          <p:nvPr/>
        </p:nvSpPr>
        <p:spPr>
          <a:xfrm>
            <a:off x="6094729" y="5210320"/>
            <a:ext cx="75819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ចំណុចចាប់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638">
            <a:extLst>
              <a:ext uri="{FF2B5EF4-FFF2-40B4-BE49-F238E27FC236}">
                <a16:creationId xmlns:a16="http://schemas.microsoft.com/office/drawing/2014/main" id="{0D0A6209-5D2E-436E-95D9-A885277329E8}"/>
              </a:ext>
            </a:extLst>
          </p:cNvPr>
          <p:cNvSpPr txBox="1"/>
          <p:nvPr/>
        </p:nvSpPr>
        <p:spPr>
          <a:xfrm>
            <a:off x="4598034" y="2371497"/>
            <a:ext cx="66294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ស៊ុមផ្នែកខាងលើ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639">
            <a:extLst>
              <a:ext uri="{FF2B5EF4-FFF2-40B4-BE49-F238E27FC236}">
                <a16:creationId xmlns:a16="http://schemas.microsoft.com/office/drawing/2014/main" id="{4C74BBFD-89C9-400C-8F17-4312F12AABBC}"/>
              </a:ext>
            </a:extLst>
          </p:cNvPr>
          <p:cNvSpPr txBox="1"/>
          <p:nvPr/>
        </p:nvSpPr>
        <p:spPr>
          <a:xfrm>
            <a:off x="4605019" y="2547392"/>
            <a:ext cx="59753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ម៉ូទ័រធារាសាស្ត្រ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640">
            <a:extLst>
              <a:ext uri="{FF2B5EF4-FFF2-40B4-BE49-F238E27FC236}">
                <a16:creationId xmlns:a16="http://schemas.microsoft.com/office/drawing/2014/main" id="{81BF59AD-3EAC-4C43-B17B-F252C7DCBE27}"/>
              </a:ext>
            </a:extLst>
          </p:cNvPr>
          <p:cNvSpPr txBox="1"/>
          <p:nvPr/>
        </p:nvSpPr>
        <p:spPr>
          <a:xfrm>
            <a:off x="4514849" y="2768372"/>
            <a:ext cx="597535" cy="1498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ឧបករណ៍បង្វិល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641">
            <a:extLst>
              <a:ext uri="{FF2B5EF4-FFF2-40B4-BE49-F238E27FC236}">
                <a16:creationId xmlns:a16="http://schemas.microsoft.com/office/drawing/2014/main" id="{05565E2B-011B-42DB-926B-C1288AD403F6}"/>
              </a:ext>
            </a:extLst>
          </p:cNvPr>
          <p:cNvSpPr txBox="1"/>
          <p:nvPr/>
        </p:nvSpPr>
        <p:spPr>
          <a:xfrm>
            <a:off x="4613909" y="3009672"/>
            <a:ext cx="60769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ម្ជុលស៊ីឡាំង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642">
            <a:extLst>
              <a:ext uri="{FF2B5EF4-FFF2-40B4-BE49-F238E27FC236}">
                <a16:creationId xmlns:a16="http://schemas.microsoft.com/office/drawing/2014/main" id="{C6BB3499-31B0-4C6B-ADAE-880C382A366E}"/>
              </a:ext>
            </a:extLst>
          </p:cNvPr>
          <p:cNvSpPr txBox="1"/>
          <p:nvPr/>
        </p:nvSpPr>
        <p:spPr>
          <a:xfrm>
            <a:off x="4606289" y="3221762"/>
            <a:ext cx="60769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ស៊ីឡាំងបើកបិទ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643">
            <a:extLst>
              <a:ext uri="{FF2B5EF4-FFF2-40B4-BE49-F238E27FC236}">
                <a16:creationId xmlns:a16="http://schemas.microsoft.com/office/drawing/2014/main" id="{E5541FBC-324D-4B50-AF50-3E8496CC2C22}"/>
              </a:ext>
            </a:extLst>
          </p:cNvPr>
          <p:cNvSpPr txBox="1"/>
          <p:nvPr/>
        </p:nvSpPr>
        <p:spPr>
          <a:xfrm>
            <a:off x="4618989" y="3438297"/>
            <a:ext cx="607695" cy="1478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ម្ជុលស៊ុម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64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លក្ខណៈពិសេសនៃម៉ាស៊ីនចាប់សម្រាប់វាយកម្ទេចចោល ឈ្មោះនិងមុខងារនៃផ្នែកនីមួយៗ ប្រភេទ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ទំព័រទី73 អត្ថបទជំនួយ ទំព័រទី55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7042" y="5034909"/>
            <a:ext cx="39069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(មិនមែនប្រភេទបង្វិល) ឧទាហរណ៍នៃឧបករណ៍ចាប់ទម្រង់ធ្វើសកម្មភាពស៊ីឡាំងខាងក្នុង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44931" y="5034909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ឧទាហរណ៍នៃឧបករណ៍ចាប់ទម្រង់ស៊ីឡាំងខាងក្រៅ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149544"/>
            <a:ext cx="4125654" cy="28306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54" y="2149545"/>
            <a:ext cx="3479289" cy="2805048"/>
          </a:xfrm>
          <a:prstGeom prst="rect">
            <a:avLst/>
          </a:prstGeom>
        </p:spPr>
      </p:pic>
      <p:sp>
        <p:nvSpPr>
          <p:cNvPr id="10" name="テキスト ボックス 1644">
            <a:extLst>
              <a:ext uri="{FF2B5EF4-FFF2-40B4-BE49-F238E27FC236}">
                <a16:creationId xmlns:a16="http://schemas.microsoft.com/office/drawing/2014/main" id="{17023D50-41BB-4217-869E-53D4AB8F8D7C}"/>
              </a:ext>
            </a:extLst>
          </p:cNvPr>
          <p:cNvSpPr txBox="1"/>
          <p:nvPr/>
        </p:nvSpPr>
        <p:spPr>
          <a:xfrm>
            <a:off x="704032" y="3904755"/>
            <a:ext cx="763217" cy="136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ដៃចាប់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645">
            <a:extLst>
              <a:ext uri="{FF2B5EF4-FFF2-40B4-BE49-F238E27FC236}">
                <a16:creationId xmlns:a16="http://schemas.microsoft.com/office/drawing/2014/main" id="{33F3B8DD-B4AA-4862-821C-E8E4265FAA21}"/>
              </a:ext>
            </a:extLst>
          </p:cNvPr>
          <p:cNvSpPr txBox="1"/>
          <p:nvPr/>
        </p:nvSpPr>
        <p:spPr>
          <a:xfrm>
            <a:off x="724352" y="4175900"/>
            <a:ext cx="905243" cy="1317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ចំណុចចាប់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646">
            <a:extLst>
              <a:ext uri="{FF2B5EF4-FFF2-40B4-BE49-F238E27FC236}">
                <a16:creationId xmlns:a16="http://schemas.microsoft.com/office/drawing/2014/main" id="{4D1081C1-4113-4B7D-816D-522D479BE5EB}"/>
              </a:ext>
            </a:extLst>
          </p:cNvPr>
          <p:cNvSpPr txBox="1"/>
          <p:nvPr/>
        </p:nvSpPr>
        <p:spPr>
          <a:xfrm>
            <a:off x="733877" y="3196094"/>
            <a:ext cx="534321" cy="150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647">
            <a:extLst>
              <a:ext uri="{FF2B5EF4-FFF2-40B4-BE49-F238E27FC236}">
                <a16:creationId xmlns:a16="http://schemas.microsoft.com/office/drawing/2014/main" id="{E582F890-41B2-4936-AD0B-A5DC23AB1996}"/>
              </a:ext>
            </a:extLst>
          </p:cNvPr>
          <p:cNvSpPr txBox="1"/>
          <p:nvPr/>
        </p:nvSpPr>
        <p:spPr>
          <a:xfrm>
            <a:off x="698952" y="3552965"/>
            <a:ext cx="774248" cy="136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តំណនៃការចាប់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648">
            <a:extLst>
              <a:ext uri="{FF2B5EF4-FFF2-40B4-BE49-F238E27FC236}">
                <a16:creationId xmlns:a16="http://schemas.microsoft.com/office/drawing/2014/main" id="{FE409EC6-906D-4465-9169-DC780D87F417}"/>
              </a:ext>
            </a:extLst>
          </p:cNvPr>
          <p:cNvSpPr txBox="1"/>
          <p:nvPr/>
        </p:nvSpPr>
        <p:spPr>
          <a:xfrm>
            <a:off x="738957" y="2889390"/>
            <a:ext cx="736328" cy="1317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ស៊ីឡាំងបើកបិទ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49">
            <a:extLst>
              <a:ext uri="{FF2B5EF4-FFF2-40B4-BE49-F238E27FC236}">
                <a16:creationId xmlns:a16="http://schemas.microsoft.com/office/drawing/2014/main" id="{FED91AEA-6646-4E6C-A803-3100EE5C3B56}"/>
              </a:ext>
            </a:extLst>
          </p:cNvPr>
          <p:cNvSpPr txBox="1"/>
          <p:nvPr/>
        </p:nvSpPr>
        <p:spPr>
          <a:xfrm>
            <a:off x="4930199" y="3678695"/>
            <a:ext cx="702945" cy="150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ដៃចាប់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650">
            <a:extLst>
              <a:ext uri="{FF2B5EF4-FFF2-40B4-BE49-F238E27FC236}">
                <a16:creationId xmlns:a16="http://schemas.microsoft.com/office/drawing/2014/main" id="{2CE34BF1-02AD-4113-A529-6FABA8BA3A83}"/>
              </a:ext>
            </a:extLst>
          </p:cNvPr>
          <p:cNvSpPr txBox="1"/>
          <p:nvPr/>
        </p:nvSpPr>
        <p:spPr>
          <a:xfrm>
            <a:off x="4925754" y="3904755"/>
            <a:ext cx="833755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ចំណុចចាប់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651">
            <a:extLst>
              <a:ext uri="{FF2B5EF4-FFF2-40B4-BE49-F238E27FC236}">
                <a16:creationId xmlns:a16="http://schemas.microsoft.com/office/drawing/2014/main" id="{C95BF9C4-1DB3-49C0-AFED-9D8C56BA8CAE}"/>
              </a:ext>
            </a:extLst>
          </p:cNvPr>
          <p:cNvSpPr txBox="1"/>
          <p:nvPr/>
        </p:nvSpPr>
        <p:spPr>
          <a:xfrm>
            <a:off x="4925119" y="3105925"/>
            <a:ext cx="49212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652">
            <a:extLst>
              <a:ext uri="{FF2B5EF4-FFF2-40B4-BE49-F238E27FC236}">
                <a16:creationId xmlns:a16="http://schemas.microsoft.com/office/drawing/2014/main" id="{1ECFBD0A-4BEE-4A95-AB9A-EFF889E0F3F5}"/>
              </a:ext>
            </a:extLst>
          </p:cNvPr>
          <p:cNvSpPr txBox="1"/>
          <p:nvPr/>
        </p:nvSpPr>
        <p:spPr>
          <a:xfrm>
            <a:off x="4905434" y="3432315"/>
            <a:ext cx="713105" cy="150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តំណនៃការចាប់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653">
            <a:extLst>
              <a:ext uri="{FF2B5EF4-FFF2-40B4-BE49-F238E27FC236}">
                <a16:creationId xmlns:a16="http://schemas.microsoft.com/office/drawing/2014/main" id="{0357017D-C712-49A9-90BA-BB1BB5F7D02F}"/>
              </a:ext>
            </a:extLst>
          </p:cNvPr>
          <p:cNvSpPr txBox="1"/>
          <p:nvPr/>
        </p:nvSpPr>
        <p:spPr>
          <a:xfrm>
            <a:off x="4925118" y="2842357"/>
            <a:ext cx="758397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ស៊ីឡាំងបើកបិទ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093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ការជ្រើសរើសនិងការតំឡើងនៃម៉ាស៊ីនចាប់សម្រាប់វាយកម្ទេចចោល ប្រតិបត្ដិការជាដើម 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ទំព័រទី74 អត្ថបទជំនួយ ទំព័រទី57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3451" y="3828751"/>
            <a:ext cx="335006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ឧទាហរណ៍នៃឧបករណ៍ចាប់ទម្រង់ធ្វើសកម្មភាពស៊ីឡាំងខាងក្នុងដែលមានឧបករណ៍បង្វិល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08318" y="3858479"/>
            <a:ext cx="43802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ឧទាហរណ៍នៃឧបករណ៍ចាប់ (ទម្រង់ធ្វើសកម្មភាពស៊ីឡាំងខាងក្នុង)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82" y="1287152"/>
            <a:ext cx="1989205" cy="25822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041" y="1287152"/>
            <a:ext cx="2384575" cy="232279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310" y="4259638"/>
            <a:ext cx="2234478" cy="184230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145282" y="6033935"/>
            <a:ext cx="48016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ឧទាហរណ៍នៃឧបករណ៍ចាប់ (ទម្រង់ធ្វើសកម្មភាពស៊ីឡាំងខាងក្រៅ)</a:t>
            </a:r>
          </a:p>
        </p:txBody>
      </p:sp>
    </p:spTree>
    <p:extLst>
      <p:ext uri="{BB962C8B-B14F-4D97-AF65-F5344CB8AC3E}">
        <p14:creationId xmlns:p14="http://schemas.microsoft.com/office/powerpoint/2010/main" val="2115881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វិធីសាស្រ្តការងារទូទៅរបស់ម៉ាស៊ីនចាប់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ទំព័រទី76 អត្ថបទជំនួយ ទំព័រទី59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01278" y="50029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ស្ថានភាពវាយកម្ទេចចោលដោយប្រើម៉ាស៊ីនចាប់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40" y="1995055"/>
            <a:ext cx="4010486" cy="300786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29" y="2304732"/>
            <a:ext cx="3634901" cy="2617129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5277740" y="4899312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ពេលបង្វិលដោយចាប់វត្ថុវែង</a:t>
            </a:r>
            <a: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ប្រុងប្រយ័ត្នកុំឲ្យប៉ះកៅអីអ្នកបើកបរ</a:t>
            </a:r>
          </a:p>
        </p:txBody>
      </p:sp>
    </p:spTree>
    <p:extLst>
      <p:ext uri="{BB962C8B-B14F-4D97-AF65-F5344CB8AC3E}">
        <p14:creationId xmlns:p14="http://schemas.microsoft.com/office/powerpoint/2010/main" val="3417403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វិធីសាស្រ្តការងារទូទៅរបស់ម៉ាស៊ីនចាប់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ទំព័រទី77 អត្ថបទជំនួយ ទំព័រទី61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1" y="1290332"/>
            <a:ext cx="2345856" cy="23856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101" y="1352244"/>
            <a:ext cx="2531404" cy="221332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435" y="4168590"/>
            <a:ext cx="2041767" cy="194503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195289" y="3707023"/>
            <a:ext cx="3376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កុំចាប់វត្ថុតាមទ្រេតដោយម៉ាស៊ីនចាប់</a:t>
            </a:r>
            <a: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ចាប់ដោយផ្លាស់ប្តូរមុំ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11101" y="3599770"/>
            <a:ext cx="337671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ខណៈពេលចាប់វត្ថុ</a:t>
            </a:r>
            <a: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ដោយបុកទៅលើដីឬជញ្ជាំង</a:t>
            </a:r>
            <a: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កុំធ្វើការបំបែកឬពត់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085948" y="6113625"/>
            <a:ext cx="37720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វត្ថុវែងៗចាប់ចំណុចកណ្តាលឬចំណុចនៃភារពល។</a:t>
            </a:r>
          </a:p>
        </p:txBody>
      </p:sp>
      <p:sp>
        <p:nvSpPr>
          <p:cNvPr id="12" name="テキスト ボックス 1654">
            <a:extLst>
              <a:ext uri="{FF2B5EF4-FFF2-40B4-BE49-F238E27FC236}">
                <a16:creationId xmlns:a16="http://schemas.microsoft.com/office/drawing/2014/main" id="{F069A506-5E3A-43F5-8D56-E252F7A140F0}"/>
              </a:ext>
            </a:extLst>
          </p:cNvPr>
          <p:cNvSpPr txBox="1"/>
          <p:nvPr/>
        </p:nvSpPr>
        <p:spPr>
          <a:xfrm>
            <a:off x="2832101" y="1287161"/>
            <a:ext cx="346876" cy="1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ចាប់ដោយផ្លាស់ប្តូរមុំ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240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ការប្រុងប្រយ័ត្នក្រោយពេលធ្វើការរួចរាល់ហើយ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ទំព័រទី78 អត្ថបទជំនួយ ទំព័រទី63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(1) ឧបករណ៍ចាប់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(2) ម៉ាស៊ីនមូលដ្ឋាន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92" y="2429653"/>
            <a:ext cx="4632607" cy="27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2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ប្រភេទនិងការប្រើប្រាស់(លក្ខណៈពិសេស) នៃម៉ាស៊ីនសម្រាប់ការវាយកម្ទេចចោល (4) ម៉ាស៊ីនចាប់សម្រាប់វាយកម្ទេចចោល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491420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327913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ទំព័រទី4 អត្ថបទជំនួយ ទំព័រទី7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62" y="1419225"/>
            <a:ext cx="540067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445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75" y="1423555"/>
            <a:ext cx="7878255" cy="460764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ការដកអ្វីតភ្ជាប់ចេញ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ទំព័រទី79 អត្ថបទជំនួយ ទំព័រទី64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85654" y="59614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ឧទាហរណ៍នៃការដកឯកតាម៉ាស៊ីនបំបែកចេញ</a:t>
            </a:r>
          </a:p>
        </p:txBody>
      </p:sp>
      <p:sp>
        <p:nvSpPr>
          <p:cNvPr id="7" name="テキスト ボックス 1655">
            <a:extLst>
              <a:ext uri="{FF2B5EF4-FFF2-40B4-BE49-F238E27FC236}">
                <a16:creationId xmlns:a16="http://schemas.microsoft.com/office/drawing/2014/main" id="{B8044D01-81AE-4C6C-B903-138D58C109DE}"/>
              </a:ext>
            </a:extLst>
          </p:cNvPr>
          <p:cNvSpPr txBox="1"/>
          <p:nvPr/>
        </p:nvSpPr>
        <p:spPr>
          <a:xfrm>
            <a:off x="2125979" y="1708255"/>
            <a:ext cx="1184275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វ៉ានបិទបើក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656">
            <a:extLst>
              <a:ext uri="{FF2B5EF4-FFF2-40B4-BE49-F238E27FC236}">
                <a16:creationId xmlns:a16="http://schemas.microsoft.com/office/drawing/2014/main" id="{00BA3EC6-6006-4726-8FAC-A5C6FAF7FD7E}"/>
              </a:ext>
            </a:extLst>
          </p:cNvPr>
          <p:cNvSpPr txBox="1"/>
          <p:nvPr/>
        </p:nvSpPr>
        <p:spPr>
          <a:xfrm>
            <a:off x="1788476" y="1952051"/>
            <a:ext cx="675005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គម្រប</a:t>
            </a:r>
            <a:endParaRPr lang="ja-JP" sz="105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657">
            <a:extLst>
              <a:ext uri="{FF2B5EF4-FFF2-40B4-BE49-F238E27FC236}">
                <a16:creationId xmlns:a16="http://schemas.microsoft.com/office/drawing/2014/main" id="{823F13C2-226F-4F67-8731-2CA5C27E0FFB}"/>
              </a:ext>
            </a:extLst>
          </p:cNvPr>
          <p:cNvSpPr txBox="1"/>
          <p:nvPr/>
        </p:nvSpPr>
        <p:spPr>
          <a:xfrm>
            <a:off x="1469492" y="2777172"/>
            <a:ext cx="318984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658">
            <a:extLst>
              <a:ext uri="{FF2B5EF4-FFF2-40B4-BE49-F238E27FC236}">
                <a16:creationId xmlns:a16="http://schemas.microsoft.com/office/drawing/2014/main" id="{67B28DEF-97B5-4FB0-B156-2AD3E4D78FC8}"/>
              </a:ext>
            </a:extLst>
          </p:cNvPr>
          <p:cNvSpPr txBox="1"/>
          <p:nvPr/>
        </p:nvSpPr>
        <p:spPr>
          <a:xfrm>
            <a:off x="4177665" y="2475966"/>
            <a:ext cx="1062550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ទុយោធារាសាស្ត្រ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659">
            <a:extLst>
              <a:ext uri="{FF2B5EF4-FFF2-40B4-BE49-F238E27FC236}">
                <a16:creationId xmlns:a16="http://schemas.microsoft.com/office/drawing/2014/main" id="{EDDD9590-1A2E-43B4-B378-A3CA63EA1DA7}"/>
              </a:ext>
            </a:extLst>
          </p:cNvPr>
          <p:cNvSpPr txBox="1"/>
          <p:nvPr/>
        </p:nvSpPr>
        <p:spPr>
          <a:xfrm>
            <a:off x="4571999" y="3866833"/>
            <a:ext cx="460375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ដោត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660">
            <a:extLst>
              <a:ext uri="{FF2B5EF4-FFF2-40B4-BE49-F238E27FC236}">
                <a16:creationId xmlns:a16="http://schemas.microsoft.com/office/drawing/2014/main" id="{B136DBDE-D8A8-4BC7-8E5C-6FF9A699C7ED}"/>
              </a:ext>
            </a:extLst>
          </p:cNvPr>
          <p:cNvSpPr txBox="1"/>
          <p:nvPr/>
        </p:nvSpPr>
        <p:spPr>
          <a:xfrm>
            <a:off x="5594616" y="2798534"/>
            <a:ext cx="894070" cy="1551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ទុយោធារាសាស្ត្រ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661">
            <a:extLst>
              <a:ext uri="{FF2B5EF4-FFF2-40B4-BE49-F238E27FC236}">
                <a16:creationId xmlns:a16="http://schemas.microsoft.com/office/drawing/2014/main" id="{B3C40084-5D0C-4BB8-918A-C3E507F1D544}"/>
              </a:ext>
            </a:extLst>
          </p:cNvPr>
          <p:cNvSpPr txBox="1"/>
          <p:nvPr/>
        </p:nvSpPr>
        <p:spPr>
          <a:xfrm>
            <a:off x="6123264" y="3657645"/>
            <a:ext cx="491438" cy="1551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ដោត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62">
            <a:extLst>
              <a:ext uri="{FF2B5EF4-FFF2-40B4-BE49-F238E27FC236}">
                <a16:creationId xmlns:a16="http://schemas.microsoft.com/office/drawing/2014/main" id="{8148074A-EB93-4247-88AC-501F4E22FA27}"/>
              </a:ext>
            </a:extLst>
          </p:cNvPr>
          <p:cNvSpPr txBox="1"/>
          <p:nvPr/>
        </p:nvSpPr>
        <p:spPr>
          <a:xfrm>
            <a:off x="5594616" y="4082293"/>
            <a:ext cx="2001938" cy="1551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ប្រើទ្រនាប់ដើម្បីឱ្យមានស្ថេរភាព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663">
            <a:extLst>
              <a:ext uri="{FF2B5EF4-FFF2-40B4-BE49-F238E27FC236}">
                <a16:creationId xmlns:a16="http://schemas.microsoft.com/office/drawing/2014/main" id="{EF411DC7-2BF6-4320-B281-8D170C5CBD18}"/>
              </a:ext>
            </a:extLst>
          </p:cNvPr>
          <p:cNvSpPr txBox="1"/>
          <p:nvPr/>
        </p:nvSpPr>
        <p:spPr>
          <a:xfrm>
            <a:off x="6168338" y="4251589"/>
            <a:ext cx="1779908" cy="1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(ឥរិយាបថពេលដកចេញ)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861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19" y="1287152"/>
            <a:ext cx="6407549" cy="463673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ការដកអ្វីតភ្ជាប់ចេញ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ទំព័រទី80 អត្ថបទជំនួយ ទំព័រទី65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85654" y="5923889"/>
            <a:ext cx="390212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ឧទាហរណ៍នការដកឧបករណ៍កាត់កម្ទេចគ្រោងដែកចេញ</a:t>
            </a:r>
          </a:p>
        </p:txBody>
      </p:sp>
      <p:sp>
        <p:nvSpPr>
          <p:cNvPr id="7" name="テキスト ボックス 1664">
            <a:extLst>
              <a:ext uri="{FF2B5EF4-FFF2-40B4-BE49-F238E27FC236}">
                <a16:creationId xmlns:a16="http://schemas.microsoft.com/office/drawing/2014/main" id="{902C036E-549C-47CE-80E3-F638CE77254E}"/>
              </a:ext>
            </a:extLst>
          </p:cNvPr>
          <p:cNvSpPr txBox="1"/>
          <p:nvPr/>
        </p:nvSpPr>
        <p:spPr>
          <a:xfrm>
            <a:off x="1858853" y="2490471"/>
            <a:ext cx="961098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កន្លាស់ម្ជុល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665">
            <a:extLst>
              <a:ext uri="{FF2B5EF4-FFF2-40B4-BE49-F238E27FC236}">
                <a16:creationId xmlns:a16="http://schemas.microsoft.com/office/drawing/2014/main" id="{52D79CE6-6E83-489D-BF9E-5C5FADB2657A}"/>
              </a:ext>
            </a:extLst>
          </p:cNvPr>
          <p:cNvSpPr txBox="1"/>
          <p:nvPr/>
        </p:nvSpPr>
        <p:spPr>
          <a:xfrm>
            <a:off x="4337719" y="5685289"/>
            <a:ext cx="2753194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ប្រើទ្រនាប់ដើម្បីឱ្យមានស្ថេរភាព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666">
            <a:extLst>
              <a:ext uri="{FF2B5EF4-FFF2-40B4-BE49-F238E27FC236}">
                <a16:creationId xmlns:a16="http://schemas.microsoft.com/office/drawing/2014/main" id="{6EBAC07D-756A-4257-A4C5-429058A3EC4B}"/>
              </a:ext>
            </a:extLst>
          </p:cNvPr>
          <p:cNvSpPr txBox="1"/>
          <p:nvPr/>
        </p:nvSpPr>
        <p:spPr>
          <a:xfrm>
            <a:off x="5901131" y="2138058"/>
            <a:ext cx="1697837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វ៉ានបិទបើក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667">
            <a:extLst>
              <a:ext uri="{FF2B5EF4-FFF2-40B4-BE49-F238E27FC236}">
                <a16:creationId xmlns:a16="http://schemas.microsoft.com/office/drawing/2014/main" id="{1E311941-403F-431B-B382-A8DC76B527CB}"/>
              </a:ext>
            </a:extLst>
          </p:cNvPr>
          <p:cNvSpPr txBox="1"/>
          <p:nvPr/>
        </p:nvSpPr>
        <p:spPr>
          <a:xfrm>
            <a:off x="6123264" y="2433313"/>
            <a:ext cx="1569720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គម្របការពារធូលី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668">
            <a:extLst>
              <a:ext uri="{FF2B5EF4-FFF2-40B4-BE49-F238E27FC236}">
                <a16:creationId xmlns:a16="http://schemas.microsoft.com/office/drawing/2014/main" id="{7A14BE00-E0C3-44E3-8503-2888C33D2E7F}"/>
              </a:ext>
            </a:extLst>
          </p:cNvPr>
          <p:cNvSpPr txBox="1"/>
          <p:nvPr/>
        </p:nvSpPr>
        <p:spPr>
          <a:xfrm>
            <a:off x="5993688" y="2787501"/>
            <a:ext cx="794094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669">
            <a:extLst>
              <a:ext uri="{FF2B5EF4-FFF2-40B4-BE49-F238E27FC236}">
                <a16:creationId xmlns:a16="http://schemas.microsoft.com/office/drawing/2014/main" id="{EDBBC95A-B539-479A-918C-7281A464B999}"/>
              </a:ext>
            </a:extLst>
          </p:cNvPr>
          <p:cNvSpPr txBox="1"/>
          <p:nvPr/>
        </p:nvSpPr>
        <p:spPr>
          <a:xfrm>
            <a:off x="6223461" y="3669660"/>
            <a:ext cx="1569720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ដោតធូលី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670">
            <a:extLst>
              <a:ext uri="{FF2B5EF4-FFF2-40B4-BE49-F238E27FC236}">
                <a16:creationId xmlns:a16="http://schemas.microsoft.com/office/drawing/2014/main" id="{D6587B88-98D4-4019-B9F1-E865C15DE2A1}"/>
              </a:ext>
            </a:extLst>
          </p:cNvPr>
          <p:cNvSpPr txBox="1"/>
          <p:nvPr/>
        </p:nvSpPr>
        <p:spPr>
          <a:xfrm>
            <a:off x="6188648" y="3939607"/>
            <a:ext cx="1569720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ទុយោធារាសាស្ត្រ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671">
            <a:extLst>
              <a:ext uri="{FF2B5EF4-FFF2-40B4-BE49-F238E27FC236}">
                <a16:creationId xmlns:a16="http://schemas.microsoft.com/office/drawing/2014/main" id="{1B6C6827-ADAA-46D2-81FE-9FA9337EAE39}"/>
              </a:ext>
            </a:extLst>
          </p:cNvPr>
          <p:cNvSpPr txBox="1"/>
          <p:nvPr/>
        </p:nvSpPr>
        <p:spPr>
          <a:xfrm>
            <a:off x="4898655" y="4599757"/>
            <a:ext cx="3495067" cy="94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ទប់ផ្នែកបង្វិលកុំឲ្យបង្វិលមុនពេលធ្វើការ</a:t>
            </a:r>
            <a:endParaRPr lang="ja-JP" sz="1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39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ការដកអ្វីតភ្ជាប់ចេញ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ទំព័រទី81 អត្ថបទជំនួយ ទំព័រទី65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52500" y="4860682"/>
            <a:ext cx="34492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ឧទាហរណ៍នៃការដកម៉ាស៊ីនបំបែកបេតុងធំៗចេញ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33408" y="4839079"/>
            <a:ext cx="378057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ឧទាហរណ៍នៃការដកម៉ាស៊ីនបំបែកបេតុងខ្នាតតូចចេញ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99" y="2047009"/>
            <a:ext cx="4060072" cy="267792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117" y="2051483"/>
            <a:ext cx="3550471" cy="2673445"/>
          </a:xfrm>
          <a:prstGeom prst="rect">
            <a:avLst/>
          </a:prstGeom>
        </p:spPr>
      </p:pic>
      <p:sp>
        <p:nvSpPr>
          <p:cNvPr id="11" name="テキスト ボックス 1672">
            <a:extLst>
              <a:ext uri="{FF2B5EF4-FFF2-40B4-BE49-F238E27FC236}">
                <a16:creationId xmlns:a16="http://schemas.microsoft.com/office/drawing/2014/main" id="{EFC6A9F0-763C-47AF-8418-635404034363}"/>
              </a:ext>
            </a:extLst>
          </p:cNvPr>
          <p:cNvSpPr txBox="1"/>
          <p:nvPr/>
        </p:nvSpPr>
        <p:spPr>
          <a:xfrm>
            <a:off x="878278" y="3146631"/>
            <a:ext cx="626671" cy="2093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កន្លាស់ម្ជុល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673">
            <a:extLst>
              <a:ext uri="{FF2B5EF4-FFF2-40B4-BE49-F238E27FC236}">
                <a16:creationId xmlns:a16="http://schemas.microsoft.com/office/drawing/2014/main" id="{3A8B8818-751F-47E3-B1AF-9B526AD5255C}"/>
              </a:ext>
            </a:extLst>
          </p:cNvPr>
          <p:cNvSpPr txBox="1"/>
          <p:nvPr/>
        </p:nvSpPr>
        <p:spPr>
          <a:xfrm>
            <a:off x="2970413" y="4461996"/>
            <a:ext cx="1745521" cy="22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ប្រើទ្រនាប់ដើម្បីឱ្យមានស្ថេរភាព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674">
            <a:extLst>
              <a:ext uri="{FF2B5EF4-FFF2-40B4-BE49-F238E27FC236}">
                <a16:creationId xmlns:a16="http://schemas.microsoft.com/office/drawing/2014/main" id="{B1FE69C4-EE1E-48F1-BCBF-B4102CB1718E}"/>
              </a:ext>
            </a:extLst>
          </p:cNvPr>
          <p:cNvSpPr txBox="1"/>
          <p:nvPr/>
        </p:nvSpPr>
        <p:spPr>
          <a:xfrm>
            <a:off x="3354799" y="2766901"/>
            <a:ext cx="1278608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វ៉ានបិទបើក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675">
            <a:extLst>
              <a:ext uri="{FF2B5EF4-FFF2-40B4-BE49-F238E27FC236}">
                <a16:creationId xmlns:a16="http://schemas.microsoft.com/office/drawing/2014/main" id="{A213047C-885F-4B3B-8CF4-256548724F5D}"/>
              </a:ext>
            </a:extLst>
          </p:cNvPr>
          <p:cNvSpPr txBox="1"/>
          <p:nvPr/>
        </p:nvSpPr>
        <p:spPr>
          <a:xfrm>
            <a:off x="3887623" y="3187898"/>
            <a:ext cx="1022829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គម្របការពារធូលី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76">
            <a:extLst>
              <a:ext uri="{FF2B5EF4-FFF2-40B4-BE49-F238E27FC236}">
                <a16:creationId xmlns:a16="http://schemas.microsoft.com/office/drawing/2014/main" id="{A5C7A96A-0623-48B6-B51E-590A1526EDEF}"/>
              </a:ext>
            </a:extLst>
          </p:cNvPr>
          <p:cNvSpPr txBox="1"/>
          <p:nvPr/>
        </p:nvSpPr>
        <p:spPr>
          <a:xfrm>
            <a:off x="4030168" y="3631564"/>
            <a:ext cx="517431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677">
            <a:extLst>
              <a:ext uri="{FF2B5EF4-FFF2-40B4-BE49-F238E27FC236}">
                <a16:creationId xmlns:a16="http://schemas.microsoft.com/office/drawing/2014/main" id="{D73D097F-B5AC-4228-BE89-1A6A67B0A272}"/>
              </a:ext>
            </a:extLst>
          </p:cNvPr>
          <p:cNvSpPr txBox="1"/>
          <p:nvPr/>
        </p:nvSpPr>
        <p:spPr>
          <a:xfrm>
            <a:off x="3936762" y="2984058"/>
            <a:ext cx="1022829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ដោតធូលី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678">
            <a:extLst>
              <a:ext uri="{FF2B5EF4-FFF2-40B4-BE49-F238E27FC236}">
                <a16:creationId xmlns:a16="http://schemas.microsoft.com/office/drawing/2014/main" id="{473BD88C-012F-44BB-AC97-74C1F204EF79}"/>
              </a:ext>
            </a:extLst>
          </p:cNvPr>
          <p:cNvSpPr txBox="1"/>
          <p:nvPr/>
        </p:nvSpPr>
        <p:spPr>
          <a:xfrm>
            <a:off x="3949694" y="3358204"/>
            <a:ext cx="1022829" cy="22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ទុយោធារាសាស្ត្រ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679">
            <a:extLst>
              <a:ext uri="{FF2B5EF4-FFF2-40B4-BE49-F238E27FC236}">
                <a16:creationId xmlns:a16="http://schemas.microsoft.com/office/drawing/2014/main" id="{310637C7-4026-4950-90B4-A4F5C9D486C1}"/>
              </a:ext>
            </a:extLst>
          </p:cNvPr>
          <p:cNvSpPr txBox="1"/>
          <p:nvPr/>
        </p:nvSpPr>
        <p:spPr>
          <a:xfrm>
            <a:off x="3530385" y="4037007"/>
            <a:ext cx="1380067" cy="2918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ទប់វាកុំឲ្យបង្វិល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680">
            <a:extLst>
              <a:ext uri="{FF2B5EF4-FFF2-40B4-BE49-F238E27FC236}">
                <a16:creationId xmlns:a16="http://schemas.microsoft.com/office/drawing/2014/main" id="{DF02C654-C87C-46F4-87D9-8BD2874D1AA3}"/>
              </a:ext>
            </a:extLst>
          </p:cNvPr>
          <p:cNvSpPr txBox="1"/>
          <p:nvPr/>
        </p:nvSpPr>
        <p:spPr>
          <a:xfrm>
            <a:off x="4846721" y="2752370"/>
            <a:ext cx="965194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វ៉ានបិទបើក</a:t>
            </a:r>
            <a:endParaRPr lang="ja-JP" sz="10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681">
            <a:extLst>
              <a:ext uri="{FF2B5EF4-FFF2-40B4-BE49-F238E27FC236}">
                <a16:creationId xmlns:a16="http://schemas.microsoft.com/office/drawing/2014/main" id="{3121A807-8790-49D7-9F44-EDF7E08A6FF7}"/>
              </a:ext>
            </a:extLst>
          </p:cNvPr>
          <p:cNvSpPr txBox="1"/>
          <p:nvPr/>
        </p:nvSpPr>
        <p:spPr>
          <a:xfrm>
            <a:off x="4994754" y="3115313"/>
            <a:ext cx="1185549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គម្របការពារធូលី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682">
            <a:extLst>
              <a:ext uri="{FF2B5EF4-FFF2-40B4-BE49-F238E27FC236}">
                <a16:creationId xmlns:a16="http://schemas.microsoft.com/office/drawing/2014/main" id="{28165012-4E3C-48D1-9822-7F58D0DD287B}"/>
              </a:ext>
            </a:extLst>
          </p:cNvPr>
          <p:cNvSpPr txBox="1"/>
          <p:nvPr/>
        </p:nvSpPr>
        <p:spPr>
          <a:xfrm>
            <a:off x="5068885" y="4401079"/>
            <a:ext cx="948457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ដោតធូលី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683">
            <a:extLst>
              <a:ext uri="{FF2B5EF4-FFF2-40B4-BE49-F238E27FC236}">
                <a16:creationId xmlns:a16="http://schemas.microsoft.com/office/drawing/2014/main" id="{773B5586-64C5-45A7-B89D-70D88C4DF206}"/>
              </a:ext>
            </a:extLst>
          </p:cNvPr>
          <p:cNvSpPr txBox="1"/>
          <p:nvPr/>
        </p:nvSpPr>
        <p:spPr>
          <a:xfrm>
            <a:off x="8043939" y="3533835"/>
            <a:ext cx="37004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684">
            <a:extLst>
              <a:ext uri="{FF2B5EF4-FFF2-40B4-BE49-F238E27FC236}">
                <a16:creationId xmlns:a16="http://schemas.microsoft.com/office/drawing/2014/main" id="{C4263D73-9CB7-4DE7-A34C-9AF6DB95BB54}"/>
              </a:ext>
            </a:extLst>
          </p:cNvPr>
          <p:cNvSpPr txBox="1"/>
          <p:nvPr/>
        </p:nvSpPr>
        <p:spPr>
          <a:xfrm>
            <a:off x="6230656" y="4554113"/>
            <a:ext cx="948457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ទុយោធារាសាស្ត្រ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543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ការដកអ្វីតភ្ជាប់ចេញ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ទំព័រទី82 អត្ថបទជំនួយ ទំព័រទី66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7364" y="3638436"/>
            <a:ext cx="37858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ការដកចេញនៃឧទាហរណ៍ចាប់ (ទម្រង់ធ្វើសកម្មភាពស៊ីឡាំងខាងក្នុង)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30812" y="3638436"/>
            <a:ext cx="378582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ការដកចេញនៃឧទាហរណ៍ចាប់ (ទម្រង់ស៊ីឡាំងខាងក្រៅ)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4" y="1386952"/>
            <a:ext cx="2506807" cy="22158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395" y="1442474"/>
            <a:ext cx="3157537" cy="21348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008" y="3955210"/>
            <a:ext cx="2484784" cy="212674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635595" y="60084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ឧទាហរណ៍នៃការដកធុងចេញ</a:t>
            </a:r>
          </a:p>
        </p:txBody>
      </p:sp>
      <p:sp>
        <p:nvSpPr>
          <p:cNvPr id="12" name="テキスト ボックス 1685">
            <a:extLst>
              <a:ext uri="{FF2B5EF4-FFF2-40B4-BE49-F238E27FC236}">
                <a16:creationId xmlns:a16="http://schemas.microsoft.com/office/drawing/2014/main" id="{4F6B856E-A598-4ADE-B9C5-2A0BDCD753E3}"/>
              </a:ext>
            </a:extLst>
          </p:cNvPr>
          <p:cNvSpPr txBox="1"/>
          <p:nvPr/>
        </p:nvSpPr>
        <p:spPr>
          <a:xfrm>
            <a:off x="2489602" y="1666623"/>
            <a:ext cx="934085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វ៉ានបិទបើក</a:t>
            </a:r>
            <a:endParaRPr lang="ja-JP" sz="8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686">
            <a:extLst>
              <a:ext uri="{FF2B5EF4-FFF2-40B4-BE49-F238E27FC236}">
                <a16:creationId xmlns:a16="http://schemas.microsoft.com/office/drawing/2014/main" id="{E57F211C-80DA-47D1-931A-6ADB578EBF31}"/>
              </a:ext>
            </a:extLst>
          </p:cNvPr>
          <p:cNvSpPr txBox="1"/>
          <p:nvPr/>
        </p:nvSpPr>
        <p:spPr>
          <a:xfrm>
            <a:off x="2655337" y="1786638"/>
            <a:ext cx="86360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គម្របការពារធូលី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87">
            <a:extLst>
              <a:ext uri="{FF2B5EF4-FFF2-40B4-BE49-F238E27FC236}">
                <a16:creationId xmlns:a16="http://schemas.microsoft.com/office/drawing/2014/main" id="{4588FBC6-D415-4796-9F6B-D74BA7FBD198}"/>
              </a:ext>
            </a:extLst>
          </p:cNvPr>
          <p:cNvSpPr txBox="1"/>
          <p:nvPr/>
        </p:nvSpPr>
        <p:spPr>
          <a:xfrm>
            <a:off x="2583582" y="2488366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688">
            <a:extLst>
              <a:ext uri="{FF2B5EF4-FFF2-40B4-BE49-F238E27FC236}">
                <a16:creationId xmlns:a16="http://schemas.microsoft.com/office/drawing/2014/main" id="{04C902B3-0852-46C0-9F9C-56FD945B4824}"/>
              </a:ext>
            </a:extLst>
          </p:cNvPr>
          <p:cNvSpPr txBox="1"/>
          <p:nvPr/>
        </p:nvSpPr>
        <p:spPr>
          <a:xfrm>
            <a:off x="2802022" y="1959358"/>
            <a:ext cx="86360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ដោតធូលី</a:t>
            </a:r>
            <a:endParaRPr lang="ja-JP" sz="8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689">
            <a:extLst>
              <a:ext uri="{FF2B5EF4-FFF2-40B4-BE49-F238E27FC236}">
                <a16:creationId xmlns:a16="http://schemas.microsoft.com/office/drawing/2014/main" id="{C516C017-BE54-4BDF-ADED-53967025FDA9}"/>
              </a:ext>
            </a:extLst>
          </p:cNvPr>
          <p:cNvSpPr txBox="1"/>
          <p:nvPr/>
        </p:nvSpPr>
        <p:spPr>
          <a:xfrm>
            <a:off x="2537227" y="2256538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ទុយោធារាសាស្ត្រ</a:t>
            </a:r>
            <a:endParaRPr lang="ja-JP" sz="8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690">
            <a:extLst>
              <a:ext uri="{FF2B5EF4-FFF2-40B4-BE49-F238E27FC236}">
                <a16:creationId xmlns:a16="http://schemas.microsoft.com/office/drawing/2014/main" id="{B4F377B7-2AF2-4444-A999-65BD19DE7C8D}"/>
              </a:ext>
            </a:extLst>
          </p:cNvPr>
          <p:cNvSpPr txBox="1"/>
          <p:nvPr/>
        </p:nvSpPr>
        <p:spPr>
          <a:xfrm>
            <a:off x="5498695" y="1650658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691">
            <a:extLst>
              <a:ext uri="{FF2B5EF4-FFF2-40B4-BE49-F238E27FC236}">
                <a16:creationId xmlns:a16="http://schemas.microsoft.com/office/drawing/2014/main" id="{201A7967-7972-4B71-8B2C-6DEAFABCC852}"/>
              </a:ext>
            </a:extLst>
          </p:cNvPr>
          <p:cNvSpPr txBox="1"/>
          <p:nvPr/>
        </p:nvSpPr>
        <p:spPr>
          <a:xfrm>
            <a:off x="6902959" y="1480294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ម្ជុល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692">
            <a:extLst>
              <a:ext uri="{FF2B5EF4-FFF2-40B4-BE49-F238E27FC236}">
                <a16:creationId xmlns:a16="http://schemas.microsoft.com/office/drawing/2014/main" id="{D0295859-81AA-440B-9AF1-DFC138EF8513}"/>
              </a:ext>
            </a:extLst>
          </p:cNvPr>
          <p:cNvSpPr txBox="1"/>
          <p:nvPr/>
        </p:nvSpPr>
        <p:spPr>
          <a:xfrm>
            <a:off x="4714962" y="4353651"/>
            <a:ext cx="673100" cy="3765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ដៃនៃប៉ែល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693">
            <a:extLst>
              <a:ext uri="{FF2B5EF4-FFF2-40B4-BE49-F238E27FC236}">
                <a16:creationId xmlns:a16="http://schemas.microsoft.com/office/drawing/2014/main" id="{33113AD8-F045-44D1-8937-92BBD5EB1228}"/>
              </a:ext>
            </a:extLst>
          </p:cNvPr>
          <p:cNvSpPr txBox="1"/>
          <p:nvPr/>
        </p:nvSpPr>
        <p:spPr>
          <a:xfrm>
            <a:off x="4690832" y="5254081"/>
            <a:ext cx="673100" cy="3765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694">
            <a:extLst>
              <a:ext uri="{FF2B5EF4-FFF2-40B4-BE49-F238E27FC236}">
                <a16:creationId xmlns:a16="http://schemas.microsoft.com/office/drawing/2014/main" id="{D4766478-C161-4340-A9F9-D7B5C62BA793}"/>
              </a:ext>
            </a:extLst>
          </p:cNvPr>
          <p:cNvSpPr txBox="1"/>
          <p:nvPr/>
        </p:nvSpPr>
        <p:spPr>
          <a:xfrm>
            <a:off x="3161233" y="5089264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តំណនៃធុង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695">
            <a:extLst>
              <a:ext uri="{FF2B5EF4-FFF2-40B4-BE49-F238E27FC236}">
                <a16:creationId xmlns:a16="http://schemas.microsoft.com/office/drawing/2014/main" id="{B82674F8-FE90-4205-B4D0-C202965CA492}"/>
              </a:ext>
            </a:extLst>
          </p:cNvPr>
          <p:cNvSpPr txBox="1"/>
          <p:nvPr/>
        </p:nvSpPr>
        <p:spPr>
          <a:xfrm>
            <a:off x="3012008" y="5381999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តំណនៃដៃ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40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00" y="1889452"/>
            <a:ext cx="3535779" cy="151347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ការផ្ទេរម៉ាស៊ីនសម្រាប់ការវាយកម្ទេចចោល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ទំព័រទី83 អត្ថបទជំនួយ ទំព័រទី68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8738" y="3632641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ឧទាហរណ៍នៃឧបករណ៍ឡើងជម្រាលដែលមានក្រញាំ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265" y="4408878"/>
            <a:ext cx="5368056" cy="171155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224" y="1712172"/>
            <a:ext cx="3933292" cy="172002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288072" y="4109606"/>
            <a:ext cx="5918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ឧទាហរណ៍នៃទំនាក់ទំនងរវាងម៉ាស់របស់ម៉ាស៊ីនដែលត្រូវបានផ្ទុកនិងឧបករណ៍ឡើងជម្រាល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50519" y="3626378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ឧទាហរណ៍នៃការប្រើប្រាស់ឧបករណ៍ឡើងជម្រាល</a:t>
            </a:r>
          </a:p>
        </p:txBody>
      </p:sp>
      <p:sp>
        <p:nvSpPr>
          <p:cNvPr id="11" name="テキスト ボックス 1294">
            <a:extLst>
              <a:ext uri="{FF2B5EF4-FFF2-40B4-BE49-F238E27FC236}">
                <a16:creationId xmlns:a16="http://schemas.microsoft.com/office/drawing/2014/main" id="{96DD4949-F970-40B0-A5F5-FED8B415AE15}"/>
              </a:ext>
            </a:extLst>
          </p:cNvPr>
          <p:cNvSpPr txBox="1"/>
          <p:nvPr/>
        </p:nvSpPr>
        <p:spPr>
          <a:xfrm>
            <a:off x="1868850" y="4692426"/>
            <a:ext cx="1275715" cy="3514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ម៉ាស់នៃម៉ាស៊ីនដែលត្រូវបានផ្ទុក (t)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295">
            <a:extLst>
              <a:ext uri="{FF2B5EF4-FFF2-40B4-BE49-F238E27FC236}">
                <a16:creationId xmlns:a16="http://schemas.microsoft.com/office/drawing/2014/main" id="{4C664834-2240-4C3E-8446-671E09B0E6A2}"/>
              </a:ext>
            </a:extLst>
          </p:cNvPr>
          <p:cNvSpPr txBox="1"/>
          <p:nvPr/>
        </p:nvSpPr>
        <p:spPr>
          <a:xfrm>
            <a:off x="4519224" y="4848344"/>
            <a:ext cx="758190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ចំនួននៃការប្រើប្រាស់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296">
            <a:extLst>
              <a:ext uri="{FF2B5EF4-FFF2-40B4-BE49-F238E27FC236}">
                <a16:creationId xmlns:a16="http://schemas.microsoft.com/office/drawing/2014/main" id="{DE7673C0-9BE7-475D-B75B-BFE4846C8A9C}"/>
              </a:ext>
            </a:extLst>
          </p:cNvPr>
          <p:cNvSpPr txBox="1"/>
          <p:nvPr/>
        </p:nvSpPr>
        <p:spPr>
          <a:xfrm>
            <a:off x="3499142" y="4803735"/>
            <a:ext cx="748030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សម្ភារៈ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297">
            <a:extLst>
              <a:ext uri="{FF2B5EF4-FFF2-40B4-BE49-F238E27FC236}">
                <a16:creationId xmlns:a16="http://schemas.microsoft.com/office/drawing/2014/main" id="{35971E32-C78E-44BB-B344-AA8179A919ED}"/>
              </a:ext>
            </a:extLst>
          </p:cNvPr>
          <p:cNvSpPr txBox="1"/>
          <p:nvPr/>
        </p:nvSpPr>
        <p:spPr>
          <a:xfrm>
            <a:off x="3425800" y="5144796"/>
            <a:ext cx="894715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លោហៈធាតុផ្សំអាលុយមីញ៉ូម</a:t>
            </a:r>
            <a:endParaRPr lang="ja-JP" sz="6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298">
            <a:extLst>
              <a:ext uri="{FF2B5EF4-FFF2-40B4-BE49-F238E27FC236}">
                <a16:creationId xmlns:a16="http://schemas.microsoft.com/office/drawing/2014/main" id="{0CFA4BCD-B0AC-4973-A1A2-728B8467C266}"/>
              </a:ext>
            </a:extLst>
          </p:cNvPr>
          <p:cNvSpPr txBox="1"/>
          <p:nvPr/>
        </p:nvSpPr>
        <p:spPr>
          <a:xfrm>
            <a:off x="3454725" y="5485857"/>
            <a:ext cx="894715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លោហៈធាតុផ្សំអាលុយមីញ៉ូម</a:t>
            </a:r>
            <a:endParaRPr lang="ja-JP" sz="6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299">
            <a:extLst>
              <a:ext uri="{FF2B5EF4-FFF2-40B4-BE49-F238E27FC236}">
                <a16:creationId xmlns:a16="http://schemas.microsoft.com/office/drawing/2014/main" id="{94672980-310B-4203-A459-365CE7D8412A}"/>
              </a:ext>
            </a:extLst>
          </p:cNvPr>
          <p:cNvSpPr txBox="1"/>
          <p:nvPr/>
        </p:nvSpPr>
        <p:spPr>
          <a:xfrm>
            <a:off x="3406116" y="5822155"/>
            <a:ext cx="943324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លោហៈធាតុផ្សំអាលុយមីញ៉ូម</a:t>
            </a:r>
            <a:endParaRPr lang="ja-JP" sz="6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301">
            <a:extLst>
              <a:ext uri="{FF2B5EF4-FFF2-40B4-BE49-F238E27FC236}">
                <a16:creationId xmlns:a16="http://schemas.microsoft.com/office/drawing/2014/main" id="{F6FAD1B3-AD41-4435-B154-364B271E4AAC}"/>
              </a:ext>
            </a:extLst>
          </p:cNvPr>
          <p:cNvSpPr txBox="1"/>
          <p:nvPr/>
        </p:nvSpPr>
        <p:spPr>
          <a:xfrm>
            <a:off x="5561465" y="4798788"/>
            <a:ext cx="1376045" cy="2660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9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ទំហំរូបរាង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ctr" rtl="0">
              <a:lnSpc>
                <a:spcPts val="9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ប្រវែង x កម្ពស់ x ទទឹង (</a:t>
            </a:r>
            <a:r>
              <a:rPr lang="km" sz="8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mm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)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484">
            <a:extLst>
              <a:ext uri="{FF2B5EF4-FFF2-40B4-BE49-F238E27FC236}">
                <a16:creationId xmlns:a16="http://schemas.microsoft.com/office/drawing/2014/main" id="{3033DE71-33DD-4C47-96CE-800F7BA68D4D}"/>
              </a:ext>
            </a:extLst>
          </p:cNvPr>
          <p:cNvSpPr txBox="1"/>
          <p:nvPr/>
        </p:nvSpPr>
        <p:spPr>
          <a:xfrm>
            <a:off x="4631740" y="4496304"/>
            <a:ext cx="1527760" cy="1883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ឧបករណ៍ឡើងជម្រាល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696">
            <a:extLst>
              <a:ext uri="{FF2B5EF4-FFF2-40B4-BE49-F238E27FC236}">
                <a16:creationId xmlns:a16="http://schemas.microsoft.com/office/drawing/2014/main" id="{0EF7CCC4-4A0D-4C01-8AEA-D2D8BD2FAD5A}"/>
              </a:ext>
            </a:extLst>
          </p:cNvPr>
          <p:cNvSpPr txBox="1"/>
          <p:nvPr/>
        </p:nvSpPr>
        <p:spPr>
          <a:xfrm>
            <a:off x="3409155" y="1989494"/>
            <a:ext cx="1343429" cy="2535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ការបិទដោយក្តារបន្ទះឈើ</a:t>
            </a:r>
          </a:p>
        </p:txBody>
      </p:sp>
      <p:sp>
        <p:nvSpPr>
          <p:cNvPr id="23" name="テキスト ボックス 1697">
            <a:extLst>
              <a:ext uri="{FF2B5EF4-FFF2-40B4-BE49-F238E27FC236}">
                <a16:creationId xmlns:a16="http://schemas.microsoft.com/office/drawing/2014/main" id="{2D7003D2-982F-4867-B28E-514A6F3A3374}"/>
              </a:ext>
            </a:extLst>
          </p:cNvPr>
          <p:cNvSpPr txBox="1"/>
          <p:nvPr/>
        </p:nvSpPr>
        <p:spPr>
          <a:xfrm>
            <a:off x="746200" y="2476934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ក្រញាំដែលព្យួរនៅលើកន្លែងផ្ទុក</a:t>
            </a:r>
          </a:p>
        </p:txBody>
      </p:sp>
      <p:sp>
        <p:nvSpPr>
          <p:cNvPr id="24" name="テキスト ボックス 1302">
            <a:extLst>
              <a:ext uri="{FF2B5EF4-FFF2-40B4-BE49-F238E27FC236}">
                <a16:creationId xmlns:a16="http://schemas.microsoft.com/office/drawing/2014/main" id="{CB02A0E2-02E8-4AA1-8095-0FF1D7512D78}"/>
              </a:ext>
            </a:extLst>
          </p:cNvPr>
          <p:cNvSpPr txBox="1"/>
          <p:nvPr/>
        </p:nvSpPr>
        <p:spPr>
          <a:xfrm>
            <a:off x="4989830" y="1812586"/>
            <a:ext cx="1602204" cy="209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កន្លែងផ្ទុករបស់រថសណ្ដោង</a:t>
            </a:r>
          </a:p>
        </p:txBody>
      </p:sp>
      <p:sp>
        <p:nvSpPr>
          <p:cNvPr id="25" name="テキスト ボックス 1303">
            <a:extLst>
              <a:ext uri="{FF2B5EF4-FFF2-40B4-BE49-F238E27FC236}">
                <a16:creationId xmlns:a16="http://schemas.microsoft.com/office/drawing/2014/main" id="{367688C7-AB09-4072-9FB7-7906ECC93871}"/>
              </a:ext>
            </a:extLst>
          </p:cNvPr>
          <p:cNvSpPr txBox="1"/>
          <p:nvPr/>
        </p:nvSpPr>
        <p:spPr>
          <a:xfrm>
            <a:off x="6592034" y="2243047"/>
            <a:ext cx="1472466" cy="2785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ឧបករណ៍ឡើងជម្រាល</a:t>
            </a:r>
          </a:p>
        </p:txBody>
      </p:sp>
      <p:sp>
        <p:nvSpPr>
          <p:cNvPr id="26" name="テキスト ボックス 1304">
            <a:extLst>
              <a:ext uri="{FF2B5EF4-FFF2-40B4-BE49-F238E27FC236}">
                <a16:creationId xmlns:a16="http://schemas.microsoft.com/office/drawing/2014/main" id="{D59381D2-D8FD-45C5-BAD5-A4402500A580}"/>
              </a:ext>
            </a:extLst>
          </p:cNvPr>
          <p:cNvSpPr txBox="1"/>
          <p:nvPr/>
        </p:nvSpPr>
        <p:spPr>
          <a:xfrm>
            <a:off x="5496806" y="3098855"/>
            <a:ext cx="662694" cy="212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15 ° ឬតិចជាងនេះ</a:t>
            </a:r>
            <a:endParaRPr lang="ja-JP" sz="9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033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ការផ្ទេរម៉ាស៊ីនសម្រាប់ការវាយកម្ទេចចោល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ទំព័រទី84 អត្ថបទជំនួយ ទំព័រទី70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54953" y="5876450"/>
            <a:ext cx="299981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ឧទាហរណ៍នៃទំនាក់ទំនងទីតាំងផ្ទុក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61" y="1423555"/>
            <a:ext cx="3902022" cy="445289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369" y="2673141"/>
            <a:ext cx="4161981" cy="190694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134669" y="4675467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ឧទាហរណ៍នៃការប្រើកំណល់ជើង</a:t>
            </a:r>
          </a:p>
        </p:txBody>
      </p:sp>
      <p:sp>
        <p:nvSpPr>
          <p:cNvPr id="11" name="テキスト ボックス 1698">
            <a:extLst>
              <a:ext uri="{FF2B5EF4-FFF2-40B4-BE49-F238E27FC236}">
                <a16:creationId xmlns:a16="http://schemas.microsoft.com/office/drawing/2014/main" id="{5A8E44EB-4759-46C7-904E-F90FD11820BA}"/>
              </a:ext>
            </a:extLst>
          </p:cNvPr>
          <p:cNvSpPr txBox="1"/>
          <p:nvPr/>
        </p:nvSpPr>
        <p:spPr>
          <a:xfrm>
            <a:off x="1611630" y="1423555"/>
            <a:ext cx="1510174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កន្លែងផ្ទុកនៃរថយន្ត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699">
            <a:extLst>
              <a:ext uri="{FF2B5EF4-FFF2-40B4-BE49-F238E27FC236}">
                <a16:creationId xmlns:a16="http://schemas.microsoft.com/office/drawing/2014/main" id="{31B205E1-92D0-44C0-A003-229148ED8B6B}"/>
              </a:ext>
            </a:extLst>
          </p:cNvPr>
          <p:cNvSpPr txBox="1"/>
          <p:nvPr/>
        </p:nvSpPr>
        <p:spPr>
          <a:xfrm>
            <a:off x="1172308" y="2967329"/>
            <a:ext cx="1389857" cy="2683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ឧបករណ៍ឡើងជម្រាល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700">
            <a:extLst>
              <a:ext uri="{FF2B5EF4-FFF2-40B4-BE49-F238E27FC236}">
                <a16:creationId xmlns:a16="http://schemas.microsoft.com/office/drawing/2014/main" id="{2C6E5637-7E2C-4995-BC88-FE963F1D9C44}"/>
              </a:ext>
            </a:extLst>
          </p:cNvPr>
          <p:cNvSpPr txBox="1"/>
          <p:nvPr/>
        </p:nvSpPr>
        <p:spPr>
          <a:xfrm>
            <a:off x="2721972" y="2967330"/>
            <a:ext cx="70929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កង់រថក្រោះ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701">
            <a:extLst>
              <a:ext uri="{FF2B5EF4-FFF2-40B4-BE49-F238E27FC236}">
                <a16:creationId xmlns:a16="http://schemas.microsoft.com/office/drawing/2014/main" id="{B9707AAF-2F69-419C-B9C9-4801EFCD849B}"/>
              </a:ext>
            </a:extLst>
          </p:cNvPr>
          <p:cNvSpPr txBox="1"/>
          <p:nvPr/>
        </p:nvSpPr>
        <p:spPr>
          <a:xfrm>
            <a:off x="3998721" y="1636490"/>
            <a:ext cx="70929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Plan view 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702">
            <a:extLst>
              <a:ext uri="{FF2B5EF4-FFF2-40B4-BE49-F238E27FC236}">
                <a16:creationId xmlns:a16="http://schemas.microsoft.com/office/drawing/2014/main" id="{EED118A5-487F-4B36-9670-B990144B495B}"/>
              </a:ext>
            </a:extLst>
          </p:cNvPr>
          <p:cNvSpPr txBox="1"/>
          <p:nvPr/>
        </p:nvSpPr>
        <p:spPr>
          <a:xfrm>
            <a:off x="781390" y="3486278"/>
            <a:ext cx="830239" cy="135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កន្លែងផ្ទុកនៃរថយន្ត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703">
            <a:extLst>
              <a:ext uri="{FF2B5EF4-FFF2-40B4-BE49-F238E27FC236}">
                <a16:creationId xmlns:a16="http://schemas.microsoft.com/office/drawing/2014/main" id="{7976DFEA-B586-4AD6-B96D-80CB0A2ABFC5}"/>
              </a:ext>
            </a:extLst>
          </p:cNvPr>
          <p:cNvSpPr txBox="1"/>
          <p:nvPr/>
        </p:nvSpPr>
        <p:spPr>
          <a:xfrm>
            <a:off x="1889293" y="5627651"/>
            <a:ext cx="1322830" cy="2484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ឧបករណ៍ឡើងជម្រាល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704">
            <a:extLst>
              <a:ext uri="{FF2B5EF4-FFF2-40B4-BE49-F238E27FC236}">
                <a16:creationId xmlns:a16="http://schemas.microsoft.com/office/drawing/2014/main" id="{B692B96A-E82B-4A8F-A3F2-4D4CABEBCA44}"/>
              </a:ext>
            </a:extLst>
          </p:cNvPr>
          <p:cNvSpPr txBox="1"/>
          <p:nvPr/>
        </p:nvSpPr>
        <p:spPr>
          <a:xfrm>
            <a:off x="3360730" y="5599451"/>
            <a:ext cx="992639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កង់រថក្រោះ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705">
            <a:extLst>
              <a:ext uri="{FF2B5EF4-FFF2-40B4-BE49-F238E27FC236}">
                <a16:creationId xmlns:a16="http://schemas.microsoft.com/office/drawing/2014/main" id="{FD930D37-E5B0-4AA9-A535-FE2A6E179C43}"/>
              </a:ext>
            </a:extLst>
          </p:cNvPr>
          <p:cNvSpPr txBox="1"/>
          <p:nvPr/>
        </p:nvSpPr>
        <p:spPr>
          <a:xfrm>
            <a:off x="1059054" y="5583958"/>
            <a:ext cx="830239" cy="2175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កំណល់ទប់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706">
            <a:extLst>
              <a:ext uri="{FF2B5EF4-FFF2-40B4-BE49-F238E27FC236}">
                <a16:creationId xmlns:a16="http://schemas.microsoft.com/office/drawing/2014/main" id="{7BD44F75-5180-4CB4-915D-DAE55FE8FF84}"/>
              </a:ext>
            </a:extLst>
          </p:cNvPr>
          <p:cNvSpPr txBox="1"/>
          <p:nvPr/>
        </p:nvSpPr>
        <p:spPr>
          <a:xfrm>
            <a:off x="4342479" y="2740635"/>
            <a:ext cx="1207421" cy="1740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កំណល់ជើង</a:t>
            </a:r>
            <a:endParaRPr lang="ja-JP" sz="11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780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ការផ្ទេរម៉ាស៊ីនសម្រាប់ការវាយកម្ទេចចោល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ទំព័រទី86 អត្ថបទជំនួយ ទំព័រទី71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313" y="1984664"/>
            <a:ext cx="2996377" cy="3099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001325" y="5060015"/>
            <a:ext cx="33860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ករណីផ្ទេរដោយរត់ខ្លួនឯង នៅពេលដែលឆ្លងកាត់ក្រោមខ្សែផ្លូវដែក ខ្សែភ្លើង ស្ពាន់ជាដើម ត្រូវប្រាកដថាចម្ងាយពីវាគឺគ្រប់គ្រាន់ដើម្បីកុំអោយចុងដងសន្ទូចប៉ះពាល់វា។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89977" y="5519310"/>
            <a:ext cx="252659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ឧទាហរណ៍នៃការភ្ជាប់គ្រឿងម៉ាស៊ីនសំណង់សម្រាប់វាយកម្ទេចចោលនឹងរថសណ្ដោង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" y="2234047"/>
            <a:ext cx="4300709" cy="3285264"/>
          </a:xfrm>
          <a:prstGeom prst="rect">
            <a:avLst/>
          </a:prstGeom>
        </p:spPr>
      </p:pic>
      <p:sp>
        <p:nvSpPr>
          <p:cNvPr id="10" name="テキスト ボックス 1710">
            <a:extLst>
              <a:ext uri="{FF2B5EF4-FFF2-40B4-BE49-F238E27FC236}">
                <a16:creationId xmlns:a16="http://schemas.microsoft.com/office/drawing/2014/main" id="{6BB3D222-FE78-4ED6-A82B-EE0E9144CA0A}"/>
              </a:ext>
            </a:extLst>
          </p:cNvPr>
          <p:cNvSpPr txBox="1"/>
          <p:nvPr/>
        </p:nvSpPr>
        <p:spPr>
          <a:xfrm>
            <a:off x="2442785" y="3734045"/>
            <a:ext cx="536021" cy="259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ទ្រនាប់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(វត្ថុទ្រនាប់)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711">
            <a:extLst>
              <a:ext uri="{FF2B5EF4-FFF2-40B4-BE49-F238E27FC236}">
                <a16:creationId xmlns:a16="http://schemas.microsoft.com/office/drawing/2014/main" id="{75A2EB1E-3E34-4DF8-91A3-8693C9FD8CA7}"/>
              </a:ext>
            </a:extLst>
          </p:cNvPr>
          <p:cNvSpPr txBox="1"/>
          <p:nvPr/>
        </p:nvSpPr>
        <p:spPr>
          <a:xfrm>
            <a:off x="2978806" y="3611169"/>
            <a:ext cx="288307" cy="6463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ខ្សែលោហៈធាតុ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712">
            <a:extLst>
              <a:ext uri="{FF2B5EF4-FFF2-40B4-BE49-F238E27FC236}">
                <a16:creationId xmlns:a16="http://schemas.microsoft.com/office/drawing/2014/main" id="{00DDCAC9-BEE5-4DC5-94C3-181FFBCB5C6C}"/>
              </a:ext>
            </a:extLst>
          </p:cNvPr>
          <p:cNvSpPr txBox="1"/>
          <p:nvPr/>
        </p:nvSpPr>
        <p:spPr>
          <a:xfrm>
            <a:off x="1427459" y="3854450"/>
            <a:ext cx="613241" cy="1393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កំណល់ទប់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713">
            <a:extLst>
              <a:ext uri="{FF2B5EF4-FFF2-40B4-BE49-F238E27FC236}">
                <a16:creationId xmlns:a16="http://schemas.microsoft.com/office/drawing/2014/main" id="{2E7ECF15-570B-4D0E-9E5C-B8D5B0EFE663}"/>
              </a:ext>
            </a:extLst>
          </p:cNvPr>
          <p:cNvSpPr txBox="1"/>
          <p:nvPr/>
        </p:nvSpPr>
        <p:spPr>
          <a:xfrm>
            <a:off x="3312538" y="3779198"/>
            <a:ext cx="465262" cy="262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Lever block 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714">
            <a:extLst>
              <a:ext uri="{FF2B5EF4-FFF2-40B4-BE49-F238E27FC236}">
                <a16:creationId xmlns:a16="http://schemas.microsoft.com/office/drawing/2014/main" id="{5AE58A41-55C8-4461-B997-1E15319AD774}"/>
              </a:ext>
            </a:extLst>
          </p:cNvPr>
          <p:cNvSpPr txBox="1"/>
          <p:nvPr/>
        </p:nvSpPr>
        <p:spPr>
          <a:xfrm>
            <a:off x="3934828" y="3863900"/>
            <a:ext cx="637171" cy="158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ឈើទ្រនាប់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715">
            <a:extLst>
              <a:ext uri="{FF2B5EF4-FFF2-40B4-BE49-F238E27FC236}">
                <a16:creationId xmlns:a16="http://schemas.microsoft.com/office/drawing/2014/main" id="{5C51B366-EE34-44E0-BBE6-ACC0A6D04E04}"/>
              </a:ext>
            </a:extLst>
          </p:cNvPr>
          <p:cNvSpPr txBox="1"/>
          <p:nvPr/>
        </p:nvSpPr>
        <p:spPr>
          <a:xfrm>
            <a:off x="2149550" y="3576889"/>
            <a:ext cx="197736" cy="6463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ខ្សែលោហៈធាតុ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876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/>
            <a:r>
              <a:rPr lang="km" sz="3200"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ជំពូកទី5 ការត្រួតពិនិត្យនិងថែទាំគ្រឿងម៉ាស៊ីនសំណង់សម្រាប់វាយកម្ទេចចោល</a:t>
            </a:r>
            <a:endParaRPr kumimoji="1" lang="ja-JP" altLang="en-US" sz="3200" dirty="0"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37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ច្បាប់និងបទប្បញ្ញត្តិពាក់ព័ន្ធនិងប្រការប្រុងប្រយ័ត្នទូទៅ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ទំព័រទី89 អត្ថបទជំនួយ ទំព័រទី73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85185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ច្បាប់និងបទប្បញ្ញត្តិពាក់ព័ន្ធ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610022"/>
            <a:ext cx="4800600" cy="208338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096428" y="3688110"/>
            <a:ext cx="695114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0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* ទោះបីជាមិនមានចែងក្នុងច្បាប់និងបទប្បញ្ញត្តិក៏ដោយ គួរតែរក្សាទុកលទ្ធផលត្រួតពិនិត្យនៅពេលម៉ាស៊ីនកំពុងដំណើរការ។</a:t>
            </a:r>
          </a:p>
        </p:txBody>
      </p:sp>
      <p:pic>
        <p:nvPicPr>
          <p:cNvPr id="23" name="図 22"/>
          <p:cNvPicPr/>
          <p:nvPr/>
        </p:nvPicPr>
        <p:blipFill>
          <a:blip r:embed="rId4"/>
          <a:stretch>
            <a:fillRect/>
          </a:stretch>
        </p:blipFill>
        <p:spPr>
          <a:xfrm>
            <a:off x="3407091" y="4236525"/>
            <a:ext cx="2329815" cy="177419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248828" y="5980031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ុំអនុញ្ញាតឱ្យអ្នកណាម្នាក់ក្រៅពីអ្នកដែលពាក់ព័ន្ធចូលក្នុងកន្លែងធ្វើការដើម្បីត្រួតពិនិត្យនិងថែទាំ។</a:t>
            </a:r>
          </a:p>
        </p:txBody>
      </p:sp>
      <p:sp>
        <p:nvSpPr>
          <p:cNvPr id="11" name="テキスト ボックス 1196">
            <a:extLst>
              <a:ext uri="{FF2B5EF4-FFF2-40B4-BE49-F238E27FC236}">
                <a16:creationId xmlns:a16="http://schemas.microsoft.com/office/drawing/2014/main" id="{992843A8-B0FD-47C9-BC1F-06A72566DA09}"/>
              </a:ext>
            </a:extLst>
          </p:cNvPr>
          <p:cNvSpPr txBox="1"/>
          <p:nvPr/>
        </p:nvSpPr>
        <p:spPr>
          <a:xfrm>
            <a:off x="2281251" y="1684477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ចំណាត់ថ្នាក់ការត្រួតពិនិត្យ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97">
            <a:extLst>
              <a:ext uri="{FF2B5EF4-FFF2-40B4-BE49-F238E27FC236}">
                <a16:creationId xmlns:a16="http://schemas.microsoft.com/office/drawing/2014/main" id="{2FF0A42C-45C9-4732-87BB-26A6F0EF40ED}"/>
              </a:ext>
            </a:extLst>
          </p:cNvPr>
          <p:cNvSpPr txBox="1"/>
          <p:nvPr/>
        </p:nvSpPr>
        <p:spPr>
          <a:xfrm>
            <a:off x="3314705" y="1687480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មាត្រា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198">
            <a:extLst>
              <a:ext uri="{FF2B5EF4-FFF2-40B4-BE49-F238E27FC236}">
                <a16:creationId xmlns:a16="http://schemas.microsoft.com/office/drawing/2014/main" id="{EC838FBF-BC3C-45AD-9DD0-7758E5293A94}"/>
              </a:ext>
            </a:extLst>
          </p:cNvPr>
          <p:cNvSpPr txBox="1"/>
          <p:nvPr/>
        </p:nvSpPr>
        <p:spPr>
          <a:xfrm>
            <a:off x="4425950" y="1682709"/>
            <a:ext cx="1126151" cy="1466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បុគ្គលអនុវត្ត  គុណវុឌ្ឍិ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199">
            <a:extLst>
              <a:ext uri="{FF2B5EF4-FFF2-40B4-BE49-F238E27FC236}">
                <a16:creationId xmlns:a16="http://schemas.microsoft.com/office/drawing/2014/main" id="{CCD59B78-9A99-4A9C-8719-237E39CFBDD5}"/>
              </a:ext>
            </a:extLst>
          </p:cNvPr>
          <p:cNvSpPr txBox="1"/>
          <p:nvPr/>
        </p:nvSpPr>
        <p:spPr>
          <a:xfrm>
            <a:off x="5671943" y="1682709"/>
            <a:ext cx="118570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រយៈពេលរក្សារទុកតារាងត្រួតពិនិត្យជាដើម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200">
            <a:extLst>
              <a:ext uri="{FF2B5EF4-FFF2-40B4-BE49-F238E27FC236}">
                <a16:creationId xmlns:a16="http://schemas.microsoft.com/office/drawing/2014/main" id="{22BD4DEE-0046-4762-8D42-DD0CB2A78F67}"/>
              </a:ext>
            </a:extLst>
          </p:cNvPr>
          <p:cNvSpPr txBox="1"/>
          <p:nvPr/>
        </p:nvSpPr>
        <p:spPr>
          <a:xfrm>
            <a:off x="2238071" y="1907717"/>
            <a:ext cx="886460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ការត្រួតពិនិត្យមុនពេលចាប់ផ្តើមការងារ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201">
            <a:extLst>
              <a:ext uri="{FF2B5EF4-FFF2-40B4-BE49-F238E27FC236}">
                <a16:creationId xmlns:a16="http://schemas.microsoft.com/office/drawing/2014/main" id="{F4CCF8BE-3DCF-4E3F-8E21-905EBF16B0AA}"/>
              </a:ext>
            </a:extLst>
          </p:cNvPr>
          <p:cNvSpPr txBox="1"/>
          <p:nvPr/>
        </p:nvSpPr>
        <p:spPr>
          <a:xfrm>
            <a:off x="2274832" y="2310939"/>
            <a:ext cx="800100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ការត្រួតពិនិត្យដោយស្វយ័តជាប្រចាំ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(មួយខែម្ដង)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202">
            <a:extLst>
              <a:ext uri="{FF2B5EF4-FFF2-40B4-BE49-F238E27FC236}">
                <a16:creationId xmlns:a16="http://schemas.microsoft.com/office/drawing/2014/main" id="{195D7990-BEC2-499E-A554-0D0E138EC966}"/>
              </a:ext>
            </a:extLst>
          </p:cNvPr>
          <p:cNvSpPr txBox="1"/>
          <p:nvPr/>
        </p:nvSpPr>
        <p:spPr>
          <a:xfrm>
            <a:off x="2247232" y="3075785"/>
            <a:ext cx="83625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ការត្រួតពិនិត្យពិសេសដោយខ្លួនឯង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(1​ឆ្នាំ​ម្ដង)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203">
            <a:extLst>
              <a:ext uri="{FF2B5EF4-FFF2-40B4-BE49-F238E27FC236}">
                <a16:creationId xmlns:a16="http://schemas.microsoft.com/office/drawing/2014/main" id="{C08E8F33-844F-4E2F-8CB3-6C837A98FA74}"/>
              </a:ext>
            </a:extLst>
          </p:cNvPr>
          <p:cNvSpPr txBox="1"/>
          <p:nvPr/>
        </p:nvSpPr>
        <p:spPr>
          <a:xfrm>
            <a:off x="3153829" y="1905458"/>
            <a:ext cx="1045974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បទប្បញ្ញត្តិសុវត្ថិភាពនិងសុខភាពឧស្សាហកម្មមាត្រា170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មាត្រា171</a:t>
            </a:r>
          </a:p>
        </p:txBody>
      </p:sp>
      <p:sp>
        <p:nvSpPr>
          <p:cNvPr id="20" name="テキスト ボックス 1204">
            <a:extLst>
              <a:ext uri="{FF2B5EF4-FFF2-40B4-BE49-F238E27FC236}">
                <a16:creationId xmlns:a16="http://schemas.microsoft.com/office/drawing/2014/main" id="{9BFB0CAB-BF46-4E09-BAE7-852E72958E38}"/>
              </a:ext>
            </a:extLst>
          </p:cNvPr>
          <p:cNvSpPr txBox="1"/>
          <p:nvPr/>
        </p:nvSpPr>
        <p:spPr>
          <a:xfrm>
            <a:off x="3178064" y="2305854"/>
            <a:ext cx="1045974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បទប្បញ្ញត្តិសុវត្ថិភាពនិងសុខភាពឧស្សាហកម្មមាត្រា168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មាត្រា169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មាត្រា171</a:t>
            </a:r>
          </a:p>
        </p:txBody>
      </p:sp>
      <p:sp>
        <p:nvSpPr>
          <p:cNvPr id="21" name="テキスト ボックス 1205">
            <a:extLst>
              <a:ext uri="{FF2B5EF4-FFF2-40B4-BE49-F238E27FC236}">
                <a16:creationId xmlns:a16="http://schemas.microsoft.com/office/drawing/2014/main" id="{67B9C4A1-900D-45F1-B4B7-F9AA65F93EF2}"/>
              </a:ext>
            </a:extLst>
          </p:cNvPr>
          <p:cNvSpPr txBox="1"/>
          <p:nvPr/>
        </p:nvSpPr>
        <p:spPr>
          <a:xfrm>
            <a:off x="3159014" y="2914832"/>
            <a:ext cx="1080435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  បទប្បញ្ញត្តិសុវត្ថិភាពនិងសុខភាពឧស្សាហកម្មមាត្រា167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   　       មាត្រា169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              មាត្រា169-2</a:t>
            </a:r>
            <a:endParaRPr lang="ja-JP" sz="6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              មាត្រា171</a:t>
            </a:r>
          </a:p>
        </p:txBody>
      </p:sp>
      <p:sp>
        <p:nvSpPr>
          <p:cNvPr id="25" name="テキスト ボックス 1206">
            <a:extLst>
              <a:ext uri="{FF2B5EF4-FFF2-40B4-BE49-F238E27FC236}">
                <a16:creationId xmlns:a16="http://schemas.microsoft.com/office/drawing/2014/main" id="{F1719A61-43AB-4F1F-9FDC-72DE4AA4B3A7}"/>
              </a:ext>
            </a:extLst>
          </p:cNvPr>
          <p:cNvSpPr txBox="1"/>
          <p:nvPr/>
        </p:nvSpPr>
        <p:spPr>
          <a:xfrm>
            <a:off x="4325667" y="1910776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អ្នកបើកបរ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207">
            <a:extLst>
              <a:ext uri="{FF2B5EF4-FFF2-40B4-BE49-F238E27FC236}">
                <a16:creationId xmlns:a16="http://schemas.microsoft.com/office/drawing/2014/main" id="{B3A6D0DD-4A9F-41EE-9733-ABFBE5602C78}"/>
              </a:ext>
            </a:extLst>
          </p:cNvPr>
          <p:cNvSpPr txBox="1"/>
          <p:nvPr/>
        </p:nvSpPr>
        <p:spPr>
          <a:xfrm>
            <a:off x="4302979" y="2341280"/>
            <a:ext cx="1289663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បុគ្គលដែលតែងតាំងដោយប្រតិបត្តិករអាជីវកម្ម (អ្នកគ្រប់គ្រងសុវត្ថិភាព)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208">
            <a:extLst>
              <a:ext uri="{FF2B5EF4-FFF2-40B4-BE49-F238E27FC236}">
                <a16:creationId xmlns:a16="http://schemas.microsoft.com/office/drawing/2014/main" id="{1E8A0910-7C3C-4E5A-93F3-291A7315D87F}"/>
              </a:ext>
            </a:extLst>
          </p:cNvPr>
          <p:cNvSpPr txBox="1"/>
          <p:nvPr/>
        </p:nvSpPr>
        <p:spPr>
          <a:xfrm>
            <a:off x="4325667" y="2914832"/>
            <a:ext cx="1289663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អ្នកត្រួតពិនិត្យនៅក្នុងអាជីវកម្ម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អ្នកត្រួតពិនិត្យដែលជាសហគ្រិនត្រួតពិនិត្យ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209">
            <a:extLst>
              <a:ext uri="{FF2B5EF4-FFF2-40B4-BE49-F238E27FC236}">
                <a16:creationId xmlns:a16="http://schemas.microsoft.com/office/drawing/2014/main" id="{90459446-7860-4B03-A92F-E4AA99ACC70A}"/>
              </a:ext>
            </a:extLst>
          </p:cNvPr>
          <p:cNvSpPr txBox="1"/>
          <p:nvPr/>
        </p:nvSpPr>
        <p:spPr>
          <a:xfrm>
            <a:off x="5662422" y="1911262"/>
            <a:ext cx="1159896" cy="315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sz="800" dirty="0" err="1">
                <a:latin typeface="Khmer UI" panose="020B0502040204020203" pitchFamily="34" charset="0"/>
                <a:cs typeface="Khmer UI" panose="020B0502040204020203" pitchFamily="34" charset="0"/>
              </a:rPr>
              <a:t>តារាងត្រួតពិនិត្យនៅពេលម៉ាស៊ីនកំពុងដំណើរការ</a:t>
            </a:r>
            <a:r>
              <a:rPr sz="800" dirty="0">
                <a:latin typeface="Khmer UI" panose="020B0502040204020203" pitchFamily="34" charset="0"/>
                <a:cs typeface="Khmer UI" panose="020B0502040204020203" pitchFamily="34" charset="0"/>
              </a:rPr>
              <a:t> *</a:t>
            </a:r>
            <a:endParaRPr lang="ja-JP" sz="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210">
            <a:extLst>
              <a:ext uri="{FF2B5EF4-FFF2-40B4-BE49-F238E27FC236}">
                <a16:creationId xmlns:a16="http://schemas.microsoft.com/office/drawing/2014/main" id="{83234A08-8843-4A4E-A170-08495925310A}"/>
              </a:ext>
            </a:extLst>
          </p:cNvPr>
          <p:cNvSpPr txBox="1"/>
          <p:nvPr/>
        </p:nvSpPr>
        <p:spPr>
          <a:xfrm>
            <a:off x="5689355" y="2341280"/>
            <a:ext cx="1159895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តារាងត្រួតពិនិត្យរយៈពេល3ឆ្នាំ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211">
            <a:extLst>
              <a:ext uri="{FF2B5EF4-FFF2-40B4-BE49-F238E27FC236}">
                <a16:creationId xmlns:a16="http://schemas.microsoft.com/office/drawing/2014/main" id="{B0FD8FB3-295F-4E4F-8B3D-55F58D8C6C2E}"/>
              </a:ext>
            </a:extLst>
          </p:cNvPr>
          <p:cNvSpPr txBox="1"/>
          <p:nvPr/>
        </p:nvSpPr>
        <p:spPr>
          <a:xfrm>
            <a:off x="5662422" y="2926546"/>
            <a:ext cx="1186828" cy="4901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តារាងត្រួតពិនិត្យរយៈពេល3ឆ្នាំ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(ភ្ជាប់សញ្ញាសំគាល់ដែលបានត្រួតពិនិត្យរួចរាល់ហើយ)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199">
            <a:extLst>
              <a:ext uri="{FF2B5EF4-FFF2-40B4-BE49-F238E27FC236}">
                <a16:creationId xmlns:a16="http://schemas.microsoft.com/office/drawing/2014/main" id="{1F8A9AAD-DF25-46AE-9161-6A0AC0F888E4}"/>
              </a:ext>
            </a:extLst>
          </p:cNvPr>
          <p:cNvSpPr txBox="1"/>
          <p:nvPr/>
        </p:nvSpPr>
        <p:spPr>
          <a:xfrm>
            <a:off x="4302979" y="5806518"/>
            <a:ext cx="896121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-KH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ហាមចូលបើគ្មានភារកិច្ច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522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នីតិវិធីនៃការត្រួតពិនិត្យប្រចាំថ្ងៃ មុនពេលចាប់ផ្តើមម៉ាស៊ីន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ទំព័រទី91 អត្ថបទជំនួយ ទំព័រទី74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វិធីសាស្រ្តវិនិច្ឆ័យដោយផ្អែកលើសភាពប្រេងធារាសាស្ត្រ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48828" y="4185856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ឧទាហរណ៍នៃឥរិយាបថត្រួតពិនិត្យកម្រិតប្រេងរបស់ម៉ាស៊ីនសម្រាប់ការវាយកម្ទេចចោល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932" y="1642504"/>
            <a:ext cx="4142133" cy="133401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420" y="3071897"/>
            <a:ext cx="4771159" cy="11570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197" y="4488566"/>
            <a:ext cx="3121602" cy="143395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248827" y="5913308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នៅពេលថែទាំប្រព័ន្ធអគ្គិសនីនោះយកផ្នែកដោត (-) ចេញពីថ្ម។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174673" y="4488566"/>
            <a:ext cx="1122218" cy="363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2" name="テキスト ボックス 1326">
            <a:extLst>
              <a:ext uri="{FF2B5EF4-FFF2-40B4-BE49-F238E27FC236}">
                <a16:creationId xmlns:a16="http://schemas.microsoft.com/office/drawing/2014/main" id="{6E738F67-DE58-4D3A-BCEE-FB7527CD1EA8}"/>
              </a:ext>
            </a:extLst>
          </p:cNvPr>
          <p:cNvSpPr txBox="1"/>
          <p:nvPr/>
        </p:nvSpPr>
        <p:spPr>
          <a:xfrm>
            <a:off x="2606222" y="1705476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សភាព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327">
            <a:extLst>
              <a:ext uri="{FF2B5EF4-FFF2-40B4-BE49-F238E27FC236}">
                <a16:creationId xmlns:a16="http://schemas.microsoft.com/office/drawing/2014/main" id="{4F805A2F-E6AF-483D-BA27-AA1E0619688C}"/>
              </a:ext>
            </a:extLst>
          </p:cNvPr>
          <p:cNvSpPr txBox="1"/>
          <p:nvPr/>
        </p:nvSpPr>
        <p:spPr>
          <a:xfrm>
            <a:off x="4290046" y="1705476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ក្លិន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328">
            <a:extLst>
              <a:ext uri="{FF2B5EF4-FFF2-40B4-BE49-F238E27FC236}">
                <a16:creationId xmlns:a16="http://schemas.microsoft.com/office/drawing/2014/main" id="{86B2536A-1E4E-4CC1-940B-4FCDA04B32AF}"/>
              </a:ext>
            </a:extLst>
          </p:cNvPr>
          <p:cNvSpPr txBox="1"/>
          <p:nvPr/>
        </p:nvSpPr>
        <p:spPr>
          <a:xfrm>
            <a:off x="4953185" y="1730240"/>
            <a:ext cx="1568265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ដើមហេតុ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329">
            <a:extLst>
              <a:ext uri="{FF2B5EF4-FFF2-40B4-BE49-F238E27FC236}">
                <a16:creationId xmlns:a16="http://schemas.microsoft.com/office/drawing/2014/main" id="{97727EF6-95B1-43ED-ADBF-71A6CC14DA66}"/>
              </a:ext>
            </a:extLst>
          </p:cNvPr>
          <p:cNvSpPr txBox="1"/>
          <p:nvPr/>
        </p:nvSpPr>
        <p:spPr>
          <a:xfrm>
            <a:off x="2606222" y="1963645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វាបានផ្លាស់ប្តូរទៅជាពណ៌សដូចជាទឹកដោះគោ</a:t>
            </a:r>
            <a:endParaRPr lang="ja-JP" sz="7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330">
            <a:extLst>
              <a:ext uri="{FF2B5EF4-FFF2-40B4-BE49-F238E27FC236}">
                <a16:creationId xmlns:a16="http://schemas.microsoft.com/office/drawing/2014/main" id="{873E6F4B-DE0B-4DDC-95CE-42410161BDF4}"/>
              </a:ext>
            </a:extLst>
          </p:cNvPr>
          <p:cNvSpPr txBox="1"/>
          <p:nvPr/>
        </p:nvSpPr>
        <p:spPr>
          <a:xfrm>
            <a:off x="4271191" y="1963645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ល្អ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331">
            <a:extLst>
              <a:ext uri="{FF2B5EF4-FFF2-40B4-BE49-F238E27FC236}">
                <a16:creationId xmlns:a16="http://schemas.microsoft.com/office/drawing/2014/main" id="{DAAD0282-9EFE-48E3-9954-9E3E9207D91E}"/>
              </a:ext>
            </a:extLst>
          </p:cNvPr>
          <p:cNvSpPr txBox="1"/>
          <p:nvPr/>
        </p:nvSpPr>
        <p:spPr>
          <a:xfrm>
            <a:off x="4954437" y="1952103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ជាតិទឹកត្រូវបានលាយបញ្ចូលគ្នា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332">
            <a:extLst>
              <a:ext uri="{FF2B5EF4-FFF2-40B4-BE49-F238E27FC236}">
                <a16:creationId xmlns:a16="http://schemas.microsoft.com/office/drawing/2014/main" id="{5C856E0A-C165-4A3A-9E7B-5F290487F0BA}"/>
              </a:ext>
            </a:extLst>
          </p:cNvPr>
          <p:cNvSpPr txBox="1"/>
          <p:nvPr/>
        </p:nvSpPr>
        <p:spPr>
          <a:xfrm>
            <a:off x="2628602" y="2231692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វាបានផ្លាស់ប្តូរទៅជាពណ៌ត្នោតខ្មៅ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333">
            <a:extLst>
              <a:ext uri="{FF2B5EF4-FFF2-40B4-BE49-F238E27FC236}">
                <a16:creationId xmlns:a16="http://schemas.microsoft.com/office/drawing/2014/main" id="{07A6D3D0-C914-4F58-8E79-A03F22D17A77}"/>
              </a:ext>
            </a:extLst>
          </p:cNvPr>
          <p:cNvSpPr txBox="1"/>
          <p:nvPr/>
        </p:nvSpPr>
        <p:spPr>
          <a:xfrm>
            <a:off x="4290046" y="2221814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ក្លិនស្អុយ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334">
            <a:extLst>
              <a:ext uri="{FF2B5EF4-FFF2-40B4-BE49-F238E27FC236}">
                <a16:creationId xmlns:a16="http://schemas.microsoft.com/office/drawing/2014/main" id="{8208CCE8-C0C6-4FD3-9849-E967E84FA76E}"/>
              </a:ext>
            </a:extLst>
          </p:cNvPr>
          <p:cNvSpPr txBox="1"/>
          <p:nvPr/>
        </p:nvSpPr>
        <p:spPr>
          <a:xfrm>
            <a:off x="4983004" y="2231693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ខូចគុណភាព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335">
            <a:extLst>
              <a:ext uri="{FF2B5EF4-FFF2-40B4-BE49-F238E27FC236}">
                <a16:creationId xmlns:a16="http://schemas.microsoft.com/office/drawing/2014/main" id="{9E3171EE-2171-4A3F-A1C7-285045B8570A}"/>
              </a:ext>
            </a:extLst>
          </p:cNvPr>
          <p:cNvSpPr txBox="1"/>
          <p:nvPr/>
        </p:nvSpPr>
        <p:spPr>
          <a:xfrm>
            <a:off x="2678220" y="2465056"/>
            <a:ext cx="1451186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មានចំណុចខ្មៅតូចៗ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336">
            <a:extLst>
              <a:ext uri="{FF2B5EF4-FFF2-40B4-BE49-F238E27FC236}">
                <a16:creationId xmlns:a16="http://schemas.microsoft.com/office/drawing/2014/main" id="{AD882076-CE98-4B68-9D1C-D6052E8F5807}"/>
              </a:ext>
            </a:extLst>
          </p:cNvPr>
          <p:cNvSpPr txBox="1"/>
          <p:nvPr/>
        </p:nvSpPr>
        <p:spPr>
          <a:xfrm>
            <a:off x="4290046" y="2487050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ល្អ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337">
            <a:extLst>
              <a:ext uri="{FF2B5EF4-FFF2-40B4-BE49-F238E27FC236}">
                <a16:creationId xmlns:a16="http://schemas.microsoft.com/office/drawing/2014/main" id="{CBD6437A-C97B-42CA-B74E-19091D5E56EB}"/>
              </a:ext>
            </a:extLst>
          </p:cNvPr>
          <p:cNvSpPr txBox="1"/>
          <p:nvPr/>
        </p:nvSpPr>
        <p:spPr>
          <a:xfrm>
            <a:off x="4953185" y="2469404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វត្ថុចង្រៃត្រូវលាយបញ្ចូលគ្នា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338">
            <a:extLst>
              <a:ext uri="{FF2B5EF4-FFF2-40B4-BE49-F238E27FC236}">
                <a16:creationId xmlns:a16="http://schemas.microsoft.com/office/drawing/2014/main" id="{17E376FD-A5DC-41DC-A6DF-5044FCAEF660}"/>
              </a:ext>
            </a:extLst>
          </p:cNvPr>
          <p:cNvSpPr txBox="1"/>
          <p:nvPr/>
        </p:nvSpPr>
        <p:spPr>
          <a:xfrm>
            <a:off x="2640890" y="2715150"/>
            <a:ext cx="1488516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មានពពុះ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339">
            <a:extLst>
              <a:ext uri="{FF2B5EF4-FFF2-40B4-BE49-F238E27FC236}">
                <a16:creationId xmlns:a16="http://schemas.microsoft.com/office/drawing/2014/main" id="{E40AD44C-737D-4A5F-AE36-4B192C00B7AB}"/>
              </a:ext>
            </a:extLst>
          </p:cNvPr>
          <p:cNvSpPr txBox="1"/>
          <p:nvPr/>
        </p:nvSpPr>
        <p:spPr>
          <a:xfrm>
            <a:off x="4271191" y="2700045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-</a:t>
            </a:r>
            <a:endParaRPr lang="ja-JP" sz="1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340">
            <a:extLst>
              <a:ext uri="{FF2B5EF4-FFF2-40B4-BE49-F238E27FC236}">
                <a16:creationId xmlns:a16="http://schemas.microsoft.com/office/drawing/2014/main" id="{563C7713-30B9-4B03-A086-0AE19BAFE7E9}"/>
              </a:ext>
            </a:extLst>
          </p:cNvPr>
          <p:cNvSpPr txBox="1"/>
          <p:nvPr/>
        </p:nvSpPr>
        <p:spPr>
          <a:xfrm>
            <a:off x="4953185" y="2714306"/>
            <a:ext cx="1596832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ប្រេងរំអិលត្រូវបានលាយបញ្ចូលគ្នា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341">
            <a:extLst>
              <a:ext uri="{FF2B5EF4-FFF2-40B4-BE49-F238E27FC236}">
                <a16:creationId xmlns:a16="http://schemas.microsoft.com/office/drawing/2014/main" id="{6F72A243-493B-4AA8-9572-6ED621D4A96A}"/>
              </a:ext>
            </a:extLst>
          </p:cNvPr>
          <p:cNvSpPr txBox="1"/>
          <p:nvPr/>
        </p:nvSpPr>
        <p:spPr>
          <a:xfrm>
            <a:off x="4260400" y="3631076"/>
            <a:ext cx="692785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ដងសន្ទូច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342">
            <a:extLst>
              <a:ext uri="{FF2B5EF4-FFF2-40B4-BE49-F238E27FC236}">
                <a16:creationId xmlns:a16="http://schemas.microsoft.com/office/drawing/2014/main" id="{C938A0CA-5BDA-48A2-86BB-B76D5EAE0497}"/>
              </a:ext>
            </a:extLst>
          </p:cNvPr>
          <p:cNvSpPr txBox="1"/>
          <p:nvPr/>
        </p:nvSpPr>
        <p:spPr>
          <a:xfrm>
            <a:off x="3581585" y="3862216"/>
            <a:ext cx="692785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8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ប្រភេទអ្វីតភ្ជាប់នៃម៉ាស៊ីនសម្រាប់ការវាយកម្ទេចចោល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 អត្ថបទជំនួយ ទំព័រទី8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29" y="1953491"/>
            <a:ext cx="7334933" cy="331024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ឯកតាម៉ាស៊ីនបំបែក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ឧបករណ៍កាត់កម្ទេចគ្រោងដែក</a:t>
            </a:r>
          </a:p>
        </p:txBody>
      </p:sp>
      <p:sp>
        <p:nvSpPr>
          <p:cNvPr id="8" name="テキスト ボックス 811">
            <a:extLst>
              <a:ext uri="{FF2B5EF4-FFF2-40B4-BE49-F238E27FC236}">
                <a16:creationId xmlns:a16="http://schemas.microsoft.com/office/drawing/2014/main" id="{49DFC125-45F8-4405-BA10-59BD52130F07}"/>
              </a:ext>
            </a:extLst>
          </p:cNvPr>
          <p:cNvSpPr txBox="1"/>
          <p:nvPr/>
        </p:nvSpPr>
        <p:spPr>
          <a:xfrm>
            <a:off x="3227323" y="3150235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ប៊ូឡុងនិងខ្ចៅ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9" name="テキスト ボックス 38">
            <a:extLst>
              <a:ext uri="{FF2B5EF4-FFF2-40B4-BE49-F238E27FC236}">
                <a16:creationId xmlns:a16="http://schemas.microsoft.com/office/drawing/2014/main" id="{F4340F56-9483-475A-B051-F936B3445A7D}"/>
              </a:ext>
            </a:extLst>
          </p:cNvPr>
          <p:cNvSpPr txBox="1"/>
          <p:nvPr/>
        </p:nvSpPr>
        <p:spPr>
          <a:xfrm>
            <a:off x="3227323" y="3627501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ធ្នឹមកើយ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51">
            <a:extLst>
              <a:ext uri="{FF2B5EF4-FFF2-40B4-BE49-F238E27FC236}">
                <a16:creationId xmlns:a16="http://schemas.microsoft.com/office/drawing/2014/main" id="{26591CF0-91DA-464F-B805-964E04FBD132}"/>
              </a:ext>
            </a:extLst>
          </p:cNvPr>
          <p:cNvSpPr txBox="1"/>
          <p:nvPr/>
        </p:nvSpPr>
        <p:spPr>
          <a:xfrm>
            <a:off x="2720868" y="3896290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256">
            <a:extLst>
              <a:ext uri="{FF2B5EF4-FFF2-40B4-BE49-F238E27FC236}">
                <a16:creationId xmlns:a16="http://schemas.microsoft.com/office/drawing/2014/main" id="{601FE10A-C0CF-4034-83DF-728FFF9CB051}"/>
              </a:ext>
            </a:extLst>
          </p:cNvPr>
          <p:cNvSpPr txBox="1"/>
          <p:nvPr/>
        </p:nvSpPr>
        <p:spPr>
          <a:xfrm>
            <a:off x="3419198" y="4541713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ប៊ូឡុងនិងខ្ចៅ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257">
            <a:extLst>
              <a:ext uri="{FF2B5EF4-FFF2-40B4-BE49-F238E27FC236}">
                <a16:creationId xmlns:a16="http://schemas.microsoft.com/office/drawing/2014/main" id="{DA63F66E-BB2A-403E-A15A-8E0EC00544F8}"/>
              </a:ext>
            </a:extLst>
          </p:cNvPr>
          <p:cNvSpPr txBox="1"/>
          <p:nvPr/>
        </p:nvSpPr>
        <p:spPr>
          <a:xfrm>
            <a:off x="3145561" y="4791011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ពន្លាក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258">
            <a:extLst>
              <a:ext uri="{FF2B5EF4-FFF2-40B4-BE49-F238E27FC236}">
                <a16:creationId xmlns:a16="http://schemas.microsoft.com/office/drawing/2014/main" id="{4A7847FD-03E5-4070-85EC-1538EC8FAE99}"/>
              </a:ext>
            </a:extLst>
          </p:cNvPr>
          <p:cNvSpPr txBox="1"/>
          <p:nvPr/>
        </p:nvSpPr>
        <p:spPr>
          <a:xfrm>
            <a:off x="7330750" y="2183500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ស៊ុមផ្នែកខាងលើជាដើម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259">
            <a:extLst>
              <a:ext uri="{FF2B5EF4-FFF2-40B4-BE49-F238E27FC236}">
                <a16:creationId xmlns:a16="http://schemas.microsoft.com/office/drawing/2014/main" id="{0C3FF567-8F27-47FA-B16A-9DEE48480144}"/>
              </a:ext>
            </a:extLst>
          </p:cNvPr>
          <p:cNvSpPr txBox="1"/>
          <p:nvPr/>
        </p:nvSpPr>
        <p:spPr>
          <a:xfrm>
            <a:off x="7339839" y="2524739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ឧបករណ៍បង្វិល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262">
            <a:extLst>
              <a:ext uri="{FF2B5EF4-FFF2-40B4-BE49-F238E27FC236}">
                <a16:creationId xmlns:a16="http://schemas.microsoft.com/office/drawing/2014/main" id="{97906B5C-EBFE-400F-9125-7F91DDDBBA67}"/>
              </a:ext>
            </a:extLst>
          </p:cNvPr>
          <p:cNvSpPr txBox="1"/>
          <p:nvPr/>
        </p:nvSpPr>
        <p:spPr>
          <a:xfrm>
            <a:off x="7339839" y="3181951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ស៊ីឡាំងបើកបិទ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286">
            <a:extLst>
              <a:ext uri="{FF2B5EF4-FFF2-40B4-BE49-F238E27FC236}">
                <a16:creationId xmlns:a16="http://schemas.microsoft.com/office/drawing/2014/main" id="{D444C80A-5D31-433B-BAA8-F5F53A983427}"/>
              </a:ext>
            </a:extLst>
          </p:cNvPr>
          <p:cNvSpPr txBox="1"/>
          <p:nvPr/>
        </p:nvSpPr>
        <p:spPr>
          <a:xfrm>
            <a:off x="7339839" y="3424338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ស៊ុមផ្នែកក្រោម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79">
            <a:extLst>
              <a:ext uri="{FF2B5EF4-FFF2-40B4-BE49-F238E27FC236}">
                <a16:creationId xmlns:a16="http://schemas.microsoft.com/office/drawing/2014/main" id="{D5893608-DD4B-4845-9ABC-3C508C366CE0}"/>
              </a:ext>
            </a:extLst>
          </p:cNvPr>
          <p:cNvSpPr txBox="1"/>
          <p:nvPr/>
        </p:nvSpPr>
        <p:spPr>
          <a:xfrm>
            <a:off x="7330750" y="4256138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ដៃកាត់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80">
            <a:extLst>
              <a:ext uri="{FF2B5EF4-FFF2-40B4-BE49-F238E27FC236}">
                <a16:creationId xmlns:a16="http://schemas.microsoft.com/office/drawing/2014/main" id="{256F1E01-F98C-439A-BF3E-ED9CD95F065B}"/>
              </a:ext>
            </a:extLst>
          </p:cNvPr>
          <p:cNvSpPr txBox="1"/>
          <p:nvPr/>
        </p:nvSpPr>
        <p:spPr>
          <a:xfrm>
            <a:off x="7330750" y="4498525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ឧបករណ៍កាត់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2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នីតិវិធីនៃការត្រួតពិនិត្យប្រចាំថ្ងៃ មុនពេលចាប់ផ្តើមម៉ាស៊ីន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ទំព័រទី94 អត្ថបទជំនួយ ទំព័រទី76</a:t>
            </a: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71" y="1308785"/>
            <a:ext cx="2387745" cy="20824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801" y="3685520"/>
            <a:ext cx="2590383" cy="21089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334" y="3529902"/>
            <a:ext cx="2896033" cy="2475764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928534" y="3075709"/>
            <a:ext cx="1754982" cy="336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54292" y="3249146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ការត្រួតពិនិត្យភាពធូររលុងនៃប៊ូឡុង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35323" y="5716558"/>
            <a:ext cx="3670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ឧទាហរណ៍នៃការបញ្ចូលប្រេងរំអិលដោយឧបករណ៍បាញ់បញ្ចូលប្រេងរំអិល។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87735" y="5962548"/>
            <a:ext cx="26294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ឧទាហរណ៍នៃដែនកំណត់នៃការសឹក</a:t>
            </a:r>
          </a:p>
        </p:txBody>
      </p:sp>
      <p:sp>
        <p:nvSpPr>
          <p:cNvPr id="12" name="テキスト ボックス 1717">
            <a:extLst>
              <a:ext uri="{FF2B5EF4-FFF2-40B4-BE49-F238E27FC236}">
                <a16:creationId xmlns:a16="http://schemas.microsoft.com/office/drawing/2014/main" id="{06570309-7B4E-422D-BB00-4AE3B135CA32}"/>
              </a:ext>
            </a:extLst>
          </p:cNvPr>
          <p:cNvSpPr txBox="1"/>
          <p:nvPr/>
        </p:nvSpPr>
        <p:spPr>
          <a:xfrm>
            <a:off x="2521729" y="4157663"/>
            <a:ext cx="102489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grease nipple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719">
            <a:extLst>
              <a:ext uri="{FF2B5EF4-FFF2-40B4-BE49-F238E27FC236}">
                <a16:creationId xmlns:a16="http://schemas.microsoft.com/office/drawing/2014/main" id="{246CD0EE-0B65-41D3-8443-D5A3A0362859}"/>
              </a:ext>
            </a:extLst>
          </p:cNvPr>
          <p:cNvSpPr txBox="1"/>
          <p:nvPr/>
        </p:nvSpPr>
        <p:spPr>
          <a:xfrm>
            <a:off x="5894905" y="3621527"/>
            <a:ext cx="1024890" cy="1552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bush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720">
            <a:extLst>
              <a:ext uri="{FF2B5EF4-FFF2-40B4-BE49-F238E27FC236}">
                <a16:creationId xmlns:a16="http://schemas.microsoft.com/office/drawing/2014/main" id="{1C1395A0-8941-42F2-8309-A34550112422}"/>
              </a:ext>
            </a:extLst>
          </p:cNvPr>
          <p:cNvSpPr txBox="1"/>
          <p:nvPr/>
        </p:nvSpPr>
        <p:spPr>
          <a:xfrm>
            <a:off x="5395913" y="4095115"/>
            <a:ext cx="391822" cy="1825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ទទឹងសឹក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721">
            <a:extLst>
              <a:ext uri="{FF2B5EF4-FFF2-40B4-BE49-F238E27FC236}">
                <a16:creationId xmlns:a16="http://schemas.microsoft.com/office/drawing/2014/main" id="{8F19BCEE-3FFE-4DE5-8CB2-EE91B68C47F9}"/>
              </a:ext>
            </a:extLst>
          </p:cNvPr>
          <p:cNvSpPr txBox="1"/>
          <p:nvPr/>
        </p:nvSpPr>
        <p:spPr>
          <a:xfrm>
            <a:off x="7091805" y="5024918"/>
            <a:ext cx="553394" cy="1090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ទទឹងសឹក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722">
            <a:extLst>
              <a:ext uri="{FF2B5EF4-FFF2-40B4-BE49-F238E27FC236}">
                <a16:creationId xmlns:a16="http://schemas.microsoft.com/office/drawing/2014/main" id="{3EC89617-13E9-4B46-9F88-F6164ADEBB73}"/>
              </a:ext>
            </a:extLst>
          </p:cNvPr>
          <p:cNvSpPr txBox="1"/>
          <p:nvPr/>
        </p:nvSpPr>
        <p:spPr>
          <a:xfrm>
            <a:off x="7207306" y="5782208"/>
            <a:ext cx="788670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ពន្លាក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3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នីតិវិធីត្រួតពិនិត្យប្រចាំថ្ងៃ បន្ទាប់ពីចាប់ផ្តើមម៉ាស៊ីន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ទំព័រទី96 អត្ថបទជំនួយ ទំព័រទី77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22573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ស្ដង់ដារឌវិនិច្ឆ័យសម្រាប់ពណ៌ផ្សែង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854" y="1642505"/>
            <a:ext cx="4008292" cy="1883261"/>
          </a:xfrm>
          <a:prstGeom prst="rect">
            <a:avLst/>
          </a:prstGeom>
        </p:spPr>
      </p:pic>
      <p:sp>
        <p:nvSpPr>
          <p:cNvPr id="15" name="タイトル 3"/>
          <p:cNvSpPr txBox="1">
            <a:spLocks/>
          </p:cNvSpPr>
          <p:nvPr/>
        </p:nvSpPr>
        <p:spPr>
          <a:xfrm>
            <a:off x="628650" y="3621148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នីតិវិធីអធិការកិច្ចប្រចាំថ្ងៃ បន្ទាប់ពីការងារត្រូវបានបញ្ចប់</a:t>
            </a:r>
          </a:p>
        </p:txBody>
      </p:sp>
      <p:sp>
        <p:nvSpPr>
          <p:cNvPr id="16" name="コンテンツ プレースホルダー 4"/>
          <p:cNvSpPr txBox="1">
            <a:spLocks/>
          </p:cNvSpPr>
          <p:nvPr/>
        </p:nvSpPr>
        <p:spPr>
          <a:xfrm>
            <a:off x="628650" y="4276755"/>
            <a:ext cx="7886700" cy="20824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(1) ការសម្អាតតួម៉ាស៊ីន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(2) ការចាក់បំពេញឥន្ធនៈ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r>
              <a:rPr lang="km" sz="20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(3)ការរៀបទុកដាក់តួម៉ាស៊ីន 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345">
            <a:extLst>
              <a:ext uri="{FF2B5EF4-FFF2-40B4-BE49-F238E27FC236}">
                <a16:creationId xmlns:a16="http://schemas.microsoft.com/office/drawing/2014/main" id="{72D29812-11A3-4B3F-AADA-5C4193B048C9}"/>
              </a:ext>
            </a:extLst>
          </p:cNvPr>
          <p:cNvSpPr txBox="1"/>
          <p:nvPr/>
        </p:nvSpPr>
        <p:spPr>
          <a:xfrm>
            <a:off x="4472621" y="1735873"/>
            <a:ext cx="1456373" cy="1924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ស្តង់ដារវិនិច្ឆ័យ</a:t>
            </a:r>
          </a:p>
        </p:txBody>
      </p:sp>
      <p:sp>
        <p:nvSpPr>
          <p:cNvPr id="11" name="テキスト ボックス 1347">
            <a:extLst>
              <a:ext uri="{FF2B5EF4-FFF2-40B4-BE49-F238E27FC236}">
                <a16:creationId xmlns:a16="http://schemas.microsoft.com/office/drawing/2014/main" id="{975CEFB4-95EE-428C-8CED-0EF8B692091F}"/>
              </a:ext>
            </a:extLst>
          </p:cNvPr>
          <p:cNvSpPr txBox="1"/>
          <p:nvPr/>
        </p:nvSpPr>
        <p:spPr>
          <a:xfrm>
            <a:off x="4025582" y="2061279"/>
            <a:ext cx="2381768" cy="1924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ចំហាយខ្យល់និងឥន្ធនៈនោះខាប់ ការឆេះមិនពេញលេញ</a:t>
            </a:r>
          </a:p>
        </p:txBody>
      </p:sp>
      <p:sp>
        <p:nvSpPr>
          <p:cNvPr id="12" name="テキスト ボックス 1724">
            <a:extLst>
              <a:ext uri="{FF2B5EF4-FFF2-40B4-BE49-F238E27FC236}">
                <a16:creationId xmlns:a16="http://schemas.microsoft.com/office/drawing/2014/main" id="{9513E504-B322-4699-A9D5-5DDDF5C1D5BE}"/>
              </a:ext>
            </a:extLst>
          </p:cNvPr>
          <p:cNvSpPr txBox="1"/>
          <p:nvPr/>
        </p:nvSpPr>
        <p:spPr>
          <a:xfrm>
            <a:off x="2826067" y="1745398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ពណផ្សែង</a:t>
            </a:r>
          </a:p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 </a:t>
            </a:r>
            <a:endParaRPr lang="ja-JP" sz="1100" kern="10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3" name="テキスト ボックス 1725">
            <a:extLst>
              <a:ext uri="{FF2B5EF4-FFF2-40B4-BE49-F238E27FC236}">
                <a16:creationId xmlns:a16="http://schemas.microsoft.com/office/drawing/2014/main" id="{B2C662C3-66F9-4690-9CE3-79B0DC0D29D4}"/>
              </a:ext>
            </a:extLst>
          </p:cNvPr>
          <p:cNvSpPr txBox="1"/>
          <p:nvPr/>
        </p:nvSpPr>
        <p:spPr>
          <a:xfrm>
            <a:off x="2846936" y="2058032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ពណ៌ខ្មៅ</a:t>
            </a:r>
          </a:p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 </a:t>
            </a:r>
            <a:endParaRPr lang="ja-JP" sz="11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4" name="テキスト ボックス 1726">
            <a:extLst>
              <a:ext uri="{FF2B5EF4-FFF2-40B4-BE49-F238E27FC236}">
                <a16:creationId xmlns:a16="http://schemas.microsoft.com/office/drawing/2014/main" id="{44B5EFA8-220B-4C98-BBD7-933FDDADEAF5}"/>
              </a:ext>
            </a:extLst>
          </p:cNvPr>
          <p:cNvSpPr txBox="1"/>
          <p:nvPr/>
        </p:nvSpPr>
        <p:spPr>
          <a:xfrm>
            <a:off x="2857298" y="2355021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ពណ៌លឿងខ្ចី</a:t>
            </a:r>
          </a:p>
        </p:txBody>
      </p:sp>
      <p:sp>
        <p:nvSpPr>
          <p:cNvPr id="18" name="テキスト ボックス 1727">
            <a:extLst>
              <a:ext uri="{FF2B5EF4-FFF2-40B4-BE49-F238E27FC236}">
                <a16:creationId xmlns:a16="http://schemas.microsoft.com/office/drawing/2014/main" id="{EBF98A8B-3907-4A20-AE2A-B77FE1807129}"/>
              </a:ext>
            </a:extLst>
          </p:cNvPr>
          <p:cNvSpPr txBox="1"/>
          <p:nvPr/>
        </p:nvSpPr>
        <p:spPr>
          <a:xfrm>
            <a:off x="2736649" y="2652850"/>
            <a:ext cx="1197176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ពណ៌ស  ពណ៌ខៀវ</a:t>
            </a:r>
          </a:p>
        </p:txBody>
      </p:sp>
      <p:sp>
        <p:nvSpPr>
          <p:cNvPr id="19" name="テキスト ボックス 1728">
            <a:extLst>
              <a:ext uri="{FF2B5EF4-FFF2-40B4-BE49-F238E27FC236}">
                <a16:creationId xmlns:a16="http://schemas.microsoft.com/office/drawing/2014/main" id="{B012E152-504F-497E-8EFC-4D6BBF77C4E4}"/>
              </a:ext>
            </a:extLst>
          </p:cNvPr>
          <p:cNvSpPr txBox="1"/>
          <p:nvPr/>
        </p:nvSpPr>
        <p:spPr>
          <a:xfrm>
            <a:off x="2846936" y="2922393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ពណ៌ប្រផេះ</a:t>
            </a:r>
          </a:p>
        </p:txBody>
      </p:sp>
      <p:sp>
        <p:nvSpPr>
          <p:cNvPr id="20" name="テキスト ボックス 1729">
            <a:extLst>
              <a:ext uri="{FF2B5EF4-FFF2-40B4-BE49-F238E27FC236}">
                <a16:creationId xmlns:a16="http://schemas.microsoft.com/office/drawing/2014/main" id="{04314620-6D0A-44AD-B7FE-A8C2A9B5C919}"/>
              </a:ext>
            </a:extLst>
          </p:cNvPr>
          <p:cNvSpPr txBox="1"/>
          <p:nvPr/>
        </p:nvSpPr>
        <p:spPr>
          <a:xfrm>
            <a:off x="2852218" y="3202374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គ្មានពណ៌</a:t>
            </a:r>
          </a:p>
        </p:txBody>
      </p:sp>
      <p:sp>
        <p:nvSpPr>
          <p:cNvPr id="21" name="テキスト ボックス 1731">
            <a:extLst>
              <a:ext uri="{FF2B5EF4-FFF2-40B4-BE49-F238E27FC236}">
                <a16:creationId xmlns:a16="http://schemas.microsoft.com/office/drawing/2014/main" id="{AFCBD5CA-3884-4DB0-B43B-1B1FEEE5DA0E}"/>
              </a:ext>
            </a:extLst>
          </p:cNvPr>
          <p:cNvSpPr txBox="1"/>
          <p:nvPr/>
        </p:nvSpPr>
        <p:spPr>
          <a:xfrm>
            <a:off x="4025581" y="2350150"/>
            <a:ext cx="2381769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ចំហាយខ្យល់និងឥន្ធនៈនោះសាប</a:t>
            </a:r>
          </a:p>
        </p:txBody>
      </p:sp>
      <p:sp>
        <p:nvSpPr>
          <p:cNvPr id="22" name="テキスト ボックス 1732">
            <a:extLst>
              <a:ext uri="{FF2B5EF4-FFF2-40B4-BE49-F238E27FC236}">
                <a16:creationId xmlns:a16="http://schemas.microsoft.com/office/drawing/2014/main" id="{DD190576-8B9C-46CB-9AC4-1BCDDB139778}"/>
              </a:ext>
            </a:extLst>
          </p:cNvPr>
          <p:cNvSpPr txBox="1"/>
          <p:nvPr/>
        </p:nvSpPr>
        <p:spPr>
          <a:xfrm>
            <a:off x="4010342" y="2631303"/>
            <a:ext cx="238176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ប្រេងឆេះការកំណត់ពេលវេលាគឺមិនល្អ</a:t>
            </a:r>
          </a:p>
          <a:p>
            <a:pPr algn="l" rtl="0"/>
            <a:r>
              <a:rPr lang="km" sz="11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 </a:t>
            </a:r>
            <a:endParaRPr lang="ja-JP" sz="11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3" name="テキスト ボックス 1733">
            <a:extLst>
              <a:ext uri="{FF2B5EF4-FFF2-40B4-BE49-F238E27FC236}">
                <a16:creationId xmlns:a16="http://schemas.microsoft.com/office/drawing/2014/main" id="{774F658B-D8C4-43B9-BA5C-698F7A3C44B0}"/>
              </a:ext>
            </a:extLst>
          </p:cNvPr>
          <p:cNvSpPr txBox="1"/>
          <p:nvPr/>
        </p:nvSpPr>
        <p:spPr>
          <a:xfrm>
            <a:off x="4025582" y="2932150"/>
            <a:ext cx="238176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ចំហាយខ្យល់និងឥន្ធនៈនោះខាប់ហើយប្រេងឆេះ</a:t>
            </a: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 </a:t>
            </a:r>
            <a:endParaRPr lang="ja-JP" sz="9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4" name="テキスト ボックス 1734">
            <a:extLst>
              <a:ext uri="{FF2B5EF4-FFF2-40B4-BE49-F238E27FC236}">
                <a16:creationId xmlns:a16="http://schemas.microsoft.com/office/drawing/2014/main" id="{9B8A5A77-F347-4779-97A6-F59279378D6C}"/>
              </a:ext>
            </a:extLst>
          </p:cNvPr>
          <p:cNvSpPr txBox="1"/>
          <p:nvPr/>
        </p:nvSpPr>
        <p:spPr>
          <a:xfrm>
            <a:off x="4000182" y="3202374"/>
            <a:ext cx="2381768" cy="2418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ចំហាយខ្យល់និងឥន្ធនៈនោះគឺត្រឹមត្រូវហើយឆេះពេញលេញ</a:t>
            </a:r>
          </a:p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 </a:t>
            </a:r>
            <a:endParaRPr lang="ja-JP" sz="8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190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ករណីឃើញភាពមិនប្រក្រតីមួយក្នុងពេលធ្វើការ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ទំព័រទី97 អត្ថបទជំនួយ ទំព័រទី78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ប្រសិនបើម៉ាស៊ីនសម្រាប់ការវាយកម្ទេចចោលហាក់ដូចជាដំណើរការមិនល្អក្នុងកំឡុងពេលធ្វើការ</a:t>
            </a:r>
            <a: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/>
            </a:r>
            <a:b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</a:br>
            <a:r>
              <a:rPr lang="km" sz="2400">
                <a:solidFill>
                  <a:srgbClr val="FF000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បញ្ឈប់វាភ្លាមៗនៅលើផ្ទៃរាបស្មើ</a:t>
            </a:r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ទាក់ទងអ្នកទទួលខុសត្រូវផ្នែកអំពីផ្នែកបញ្ហា</a:t>
            </a:r>
            <a: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/>
            </a:r>
            <a:b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</a:br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ជួសជុលវាបន្ទាប់មកចាំបាច់អនុវត្តការងារ</a:t>
            </a:r>
            <a:endParaRPr lang="en-US" altLang="ja-JP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625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/>
            <a:r>
              <a:rPr lang="km" sz="3200"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ជំពូកទី6 ប្រការដែលទាក់ទងនឹងការងារវាយកម្ទេចចោល</a:t>
            </a:r>
            <a:endParaRPr kumimoji="1" lang="ja-JP" altLang="en-US" sz="3200" dirty="0"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336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ផែនការសាងសង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ទំព័រទី99 អត្ថបទជំនួយ ទំព័រទី79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5980031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លំហូរទូទៅនៃការដ្ឋានវាយកម្ទេចចោល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04" y="1355704"/>
            <a:ext cx="3905247" cy="4624327"/>
          </a:xfrm>
          <a:prstGeom prst="rect">
            <a:avLst/>
          </a:prstGeom>
        </p:spPr>
      </p:pic>
      <p:sp>
        <p:nvSpPr>
          <p:cNvPr id="7" name="テキスト ボックス 1735">
            <a:extLst>
              <a:ext uri="{FF2B5EF4-FFF2-40B4-BE49-F238E27FC236}">
                <a16:creationId xmlns:a16="http://schemas.microsoft.com/office/drawing/2014/main" id="{D1D033CC-F505-4F9B-8EBF-8F7F984F2756}"/>
              </a:ext>
            </a:extLst>
          </p:cNvPr>
          <p:cNvSpPr txBox="1"/>
          <p:nvPr/>
        </p:nvSpPr>
        <p:spPr>
          <a:xfrm>
            <a:off x="2736649" y="2010903"/>
            <a:ext cx="779780" cy="284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នីតិវិធីការិយាល័យផ្សេងៗរបស់រដ្ឋាភិបាលនិងការដាក់ឯកសារ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736">
            <a:extLst>
              <a:ext uri="{FF2B5EF4-FFF2-40B4-BE49-F238E27FC236}">
                <a16:creationId xmlns:a16="http://schemas.microsoft.com/office/drawing/2014/main" id="{7B0E93DB-89A9-48B5-BED5-D2FBAE4B796D}"/>
              </a:ext>
            </a:extLst>
          </p:cNvPr>
          <p:cNvSpPr txBox="1"/>
          <p:nvPr/>
        </p:nvSpPr>
        <p:spPr>
          <a:xfrm>
            <a:off x="2736649" y="2383036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ការសួរសុខទុក្ខអ្នកជិតខាង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737">
            <a:extLst>
              <a:ext uri="{FF2B5EF4-FFF2-40B4-BE49-F238E27FC236}">
                <a16:creationId xmlns:a16="http://schemas.microsoft.com/office/drawing/2014/main" id="{BF2F49F3-2103-4595-A678-7BA6F2074A0F}"/>
              </a:ext>
            </a:extLst>
          </p:cNvPr>
          <p:cNvSpPr txBox="1"/>
          <p:nvPr/>
        </p:nvSpPr>
        <p:spPr>
          <a:xfrm>
            <a:off x="4139978" y="1482297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ការស្ទង់មតិជាមុន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738">
            <a:extLst>
              <a:ext uri="{FF2B5EF4-FFF2-40B4-BE49-F238E27FC236}">
                <a16:creationId xmlns:a16="http://schemas.microsoft.com/office/drawing/2014/main" id="{8B2E43BF-9F7D-4E85-B799-A8C438DDB769}"/>
              </a:ext>
            </a:extLst>
          </p:cNvPr>
          <p:cNvSpPr txBox="1"/>
          <p:nvPr/>
        </p:nvSpPr>
        <p:spPr>
          <a:xfrm>
            <a:off x="4148293" y="1817013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ការធ្វើផែនការ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740">
            <a:extLst>
              <a:ext uri="{FF2B5EF4-FFF2-40B4-BE49-F238E27FC236}">
                <a16:creationId xmlns:a16="http://schemas.microsoft.com/office/drawing/2014/main" id="{F09B7A3E-5685-46A0-A382-E8BD80985BD7}"/>
              </a:ext>
            </a:extLst>
          </p:cNvPr>
          <p:cNvSpPr txBox="1"/>
          <p:nvPr/>
        </p:nvSpPr>
        <p:spPr>
          <a:xfrm>
            <a:off x="4139978" y="2222516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ការរៀបចំសម្រាប់ការងារ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741">
            <a:extLst>
              <a:ext uri="{FF2B5EF4-FFF2-40B4-BE49-F238E27FC236}">
                <a16:creationId xmlns:a16="http://schemas.microsoft.com/office/drawing/2014/main" id="{0CF5FCED-43E0-40D7-B08A-BB25CB572DDA}"/>
              </a:ext>
            </a:extLst>
          </p:cNvPr>
          <p:cNvSpPr txBox="1"/>
          <p:nvPr/>
        </p:nvSpPr>
        <p:spPr>
          <a:xfrm>
            <a:off x="4148293" y="2664481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ការយកវត្ថុសំណល់ចេញ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742">
            <a:extLst>
              <a:ext uri="{FF2B5EF4-FFF2-40B4-BE49-F238E27FC236}">
                <a16:creationId xmlns:a16="http://schemas.microsoft.com/office/drawing/2014/main" id="{378AC3F4-7CF0-4834-A616-94E036A579B9}"/>
              </a:ext>
            </a:extLst>
          </p:cNvPr>
          <p:cNvSpPr txBox="1"/>
          <p:nvPr/>
        </p:nvSpPr>
        <p:spPr>
          <a:xfrm>
            <a:off x="4141338" y="2992189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ការដកបរិក្ខារនិងប្រដាប់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743">
            <a:extLst>
              <a:ext uri="{FF2B5EF4-FFF2-40B4-BE49-F238E27FC236}">
                <a16:creationId xmlns:a16="http://schemas.microsoft.com/office/drawing/2014/main" id="{5D2C9EA2-7DC4-497E-B5AD-42695ABCDCCD}"/>
              </a:ext>
            </a:extLst>
          </p:cNvPr>
          <p:cNvSpPr txBox="1"/>
          <p:nvPr/>
        </p:nvSpPr>
        <p:spPr>
          <a:xfrm>
            <a:off x="4071556" y="3311425"/>
            <a:ext cx="970377" cy="1360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ការកែច្នៃ កាកសំណល់ពិសេស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744">
            <a:extLst>
              <a:ext uri="{FF2B5EF4-FFF2-40B4-BE49-F238E27FC236}">
                <a16:creationId xmlns:a16="http://schemas.microsoft.com/office/drawing/2014/main" id="{0EC65453-A221-48F5-B4F8-400DDFD8CF09}"/>
              </a:ext>
            </a:extLst>
          </p:cNvPr>
          <p:cNvSpPr txBox="1"/>
          <p:nvPr/>
        </p:nvSpPr>
        <p:spPr>
          <a:xfrm>
            <a:off x="4117438" y="3643994"/>
            <a:ext cx="843818" cy="1577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ការវាយកម្ទេចចោលសម្ភារៈនៅខាងក្នុងនិងដកចេញ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745">
            <a:extLst>
              <a:ext uri="{FF2B5EF4-FFF2-40B4-BE49-F238E27FC236}">
                <a16:creationId xmlns:a16="http://schemas.microsoft.com/office/drawing/2014/main" id="{BF3331F0-C2D0-49B6-A0DE-8B05D0A2B4D4}"/>
              </a:ext>
            </a:extLst>
          </p:cNvPr>
          <p:cNvSpPr txBox="1"/>
          <p:nvPr/>
        </p:nvSpPr>
        <p:spPr>
          <a:xfrm>
            <a:off x="5431791" y="3674216"/>
            <a:ext cx="779780" cy="108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ការបែងចែកនិងការប្រមូល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746">
            <a:extLst>
              <a:ext uri="{FF2B5EF4-FFF2-40B4-BE49-F238E27FC236}">
                <a16:creationId xmlns:a16="http://schemas.microsoft.com/office/drawing/2014/main" id="{5CDB6C64-EFE3-43BE-9101-ABC28ABDD990}"/>
              </a:ext>
            </a:extLst>
          </p:cNvPr>
          <p:cNvSpPr txBox="1"/>
          <p:nvPr/>
        </p:nvSpPr>
        <p:spPr>
          <a:xfrm>
            <a:off x="5431791" y="4045426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ការបញ្ចេញកាកសំណល់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747">
            <a:extLst>
              <a:ext uri="{FF2B5EF4-FFF2-40B4-BE49-F238E27FC236}">
                <a16:creationId xmlns:a16="http://schemas.microsoft.com/office/drawing/2014/main" id="{0111B011-B60D-4418-8F93-E35A6F663B33}"/>
              </a:ext>
            </a:extLst>
          </p:cNvPr>
          <p:cNvSpPr txBox="1"/>
          <p:nvPr/>
        </p:nvSpPr>
        <p:spPr>
          <a:xfrm>
            <a:off x="4109320" y="3962241"/>
            <a:ext cx="843817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ការវាយកម្ទេចចោលគ្រោងជាន់ខាងលើនិងដកចេញ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748">
            <a:extLst>
              <a:ext uri="{FF2B5EF4-FFF2-40B4-BE49-F238E27FC236}">
                <a16:creationId xmlns:a16="http://schemas.microsoft.com/office/drawing/2014/main" id="{998C30F2-A0F8-493D-A525-264429CEF4E1}"/>
              </a:ext>
            </a:extLst>
          </p:cNvPr>
          <p:cNvSpPr txBox="1"/>
          <p:nvPr/>
        </p:nvSpPr>
        <p:spPr>
          <a:xfrm>
            <a:off x="4132257" y="4265980"/>
            <a:ext cx="807329" cy="1577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ការវាយកម្ទេចចោលគ្រឹះនិងដកចេញ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749">
            <a:extLst>
              <a:ext uri="{FF2B5EF4-FFF2-40B4-BE49-F238E27FC236}">
                <a16:creationId xmlns:a16="http://schemas.microsoft.com/office/drawing/2014/main" id="{BD39C1EF-488E-4838-A15A-1FA9828EDAF7}"/>
              </a:ext>
            </a:extLst>
          </p:cNvPr>
          <p:cNvSpPr txBox="1"/>
          <p:nvPr/>
        </p:nvSpPr>
        <p:spPr>
          <a:xfrm>
            <a:off x="4077485" y="4618624"/>
            <a:ext cx="94854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ការវាយកម្ទេចចោលបង្គោល (ដកចេញ) និងការដកយកចេញ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751">
            <a:extLst>
              <a:ext uri="{FF2B5EF4-FFF2-40B4-BE49-F238E27FC236}">
                <a16:creationId xmlns:a16="http://schemas.microsoft.com/office/drawing/2014/main" id="{726C2870-8EE7-4640-BB83-BE3106D20939}"/>
              </a:ext>
            </a:extLst>
          </p:cNvPr>
          <p:cNvSpPr txBox="1"/>
          <p:nvPr/>
        </p:nvSpPr>
        <p:spPr>
          <a:xfrm>
            <a:off x="4125546" y="4950110"/>
            <a:ext cx="814394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ការវាយកម្ទេចចោលនិងដកចេញផ្នែកខាងក្រៅ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752">
            <a:extLst>
              <a:ext uri="{FF2B5EF4-FFF2-40B4-BE49-F238E27FC236}">
                <a16:creationId xmlns:a16="http://schemas.microsoft.com/office/drawing/2014/main" id="{85B3B1A1-4594-42A0-9A2B-90CEA247E142}"/>
              </a:ext>
            </a:extLst>
          </p:cNvPr>
          <p:cNvSpPr txBox="1"/>
          <p:nvPr/>
        </p:nvSpPr>
        <p:spPr>
          <a:xfrm>
            <a:off x="4130986" y="5297297"/>
            <a:ext cx="814395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ការឈូសឆាយពង្រាបដី ការរៀបចំទុកដាក់វិញ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753">
            <a:extLst>
              <a:ext uri="{FF2B5EF4-FFF2-40B4-BE49-F238E27FC236}">
                <a16:creationId xmlns:a16="http://schemas.microsoft.com/office/drawing/2014/main" id="{045F346F-8583-418D-BA8F-0D9E2BB3FD6D}"/>
              </a:ext>
            </a:extLst>
          </p:cNvPr>
          <p:cNvSpPr txBox="1"/>
          <p:nvPr/>
        </p:nvSpPr>
        <p:spPr>
          <a:xfrm>
            <a:off x="4123367" y="5745689"/>
            <a:ext cx="852493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ធ្វើរួចរាល់ហើយ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754">
            <a:extLst>
              <a:ext uri="{FF2B5EF4-FFF2-40B4-BE49-F238E27FC236}">
                <a16:creationId xmlns:a16="http://schemas.microsoft.com/office/drawing/2014/main" id="{DF90D206-8FA9-481E-8006-2B01778A439F}"/>
              </a:ext>
            </a:extLst>
          </p:cNvPr>
          <p:cNvSpPr txBox="1"/>
          <p:nvPr/>
        </p:nvSpPr>
        <p:spPr>
          <a:xfrm>
            <a:off x="2664492" y="3151012"/>
            <a:ext cx="1144239" cy="11750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90000"/>
              </a:lnSpc>
            </a:pP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ករណីពិសេស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88900" indent="-88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ការដកអាបស្តូស (កម្រិត 1-3)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77800" lvl="0" indent="-88900" algn="just" rtl="0">
              <a:lnSpc>
                <a:spcPct val="90000"/>
              </a:lnSpc>
            </a:pP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*	មិនមានកាតព្វកិច្ចក្នុងការដាក់ស្នើទេប៉ុន្តែត្រូវមានផែនការកម្រិតទី3</a:t>
            </a:r>
            <a:endParaRPr lang="ja-JP" sz="7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marL="88900" indent="-88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PCB </a:t>
            </a: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ការកែច្នៃ ការផ្លាស់ទី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88900" indent="-88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ការវាយកម្ទេចចោលឡដុតចោល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88900" indent="-88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ការប្រមូលFreon ការបំផ្លាញ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88900" indent="-88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ក្រៅពីនេះ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396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គន្លឹះសម្រាប់ការបើកបរដោយសុវត្ថិភាព 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ទំព័រទី101 អត្ថបទជំនួយ ទំព័រទី81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49" y="1936216"/>
            <a:ext cx="7723901" cy="298556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46092" y="4660251"/>
            <a:ext cx="361481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នៅពេលអ្នកបើកបរចាកចេញពីកន្លែងអង្គុយដោយសារការផ្អាកការងារជាដើមនោះបញ្ឈប់ម៉ាស៊ីនហើយដកកូនសោនិងរក្សាទុក។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17023" y="4844917"/>
            <a:ext cx="28328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្នកបើកបរត្រូវពាក់មួកសុវត្ថិភាពនិងឧបករណ៍សុវត្ថិភាពហើយត្រូវស្លៀកពាក់ឱ្យបានត្រឹមត្រូវមុនពេលបើកបរ។</a:t>
            </a:r>
          </a:p>
        </p:txBody>
      </p:sp>
      <p:sp>
        <p:nvSpPr>
          <p:cNvPr id="8" name="テキスト ボックス 1755">
            <a:extLst>
              <a:ext uri="{FF2B5EF4-FFF2-40B4-BE49-F238E27FC236}">
                <a16:creationId xmlns:a16="http://schemas.microsoft.com/office/drawing/2014/main" id="{50D958DB-40DE-43BC-BA8C-476AE7F14C3B}"/>
              </a:ext>
            </a:extLst>
          </p:cNvPr>
          <p:cNvSpPr txBox="1"/>
          <p:nvPr/>
        </p:nvSpPr>
        <p:spPr>
          <a:xfrm>
            <a:off x="1246822" y="2197748"/>
            <a:ext cx="1096328" cy="3365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គោរពច្បាប់ការដ្ឋាន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756">
            <a:extLst>
              <a:ext uri="{FF2B5EF4-FFF2-40B4-BE49-F238E27FC236}">
                <a16:creationId xmlns:a16="http://schemas.microsoft.com/office/drawing/2014/main" id="{69833500-E57F-4B2C-81D7-B35F0EABE583}"/>
              </a:ext>
            </a:extLst>
          </p:cNvPr>
          <p:cNvSpPr txBox="1"/>
          <p:nvPr/>
        </p:nvSpPr>
        <p:spPr>
          <a:xfrm>
            <a:off x="2635567" y="2733376"/>
            <a:ext cx="623448" cy="169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មួក​ការពារ​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757">
            <a:extLst>
              <a:ext uri="{FF2B5EF4-FFF2-40B4-BE49-F238E27FC236}">
                <a16:creationId xmlns:a16="http://schemas.microsoft.com/office/drawing/2014/main" id="{6BF8C752-7205-473C-89F7-81C66CCB8088}"/>
              </a:ext>
            </a:extLst>
          </p:cNvPr>
          <p:cNvSpPr txBox="1"/>
          <p:nvPr/>
        </p:nvSpPr>
        <p:spPr>
          <a:xfrm>
            <a:off x="3032441" y="3360580"/>
            <a:ext cx="739459" cy="3922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សម្លៀកបំពាក់ស្អាត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758">
            <a:extLst>
              <a:ext uri="{FF2B5EF4-FFF2-40B4-BE49-F238E27FC236}">
                <a16:creationId xmlns:a16="http://schemas.microsoft.com/office/drawing/2014/main" id="{742EFF8C-98BC-4653-9BAF-A0751C18879D}"/>
              </a:ext>
            </a:extLst>
          </p:cNvPr>
          <p:cNvSpPr txBox="1"/>
          <p:nvPr/>
        </p:nvSpPr>
        <p:spPr>
          <a:xfrm>
            <a:off x="2976562" y="4433619"/>
            <a:ext cx="795338" cy="169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ស្បែកជើងសុវត្ថិភាព​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759">
            <a:extLst>
              <a:ext uri="{FF2B5EF4-FFF2-40B4-BE49-F238E27FC236}">
                <a16:creationId xmlns:a16="http://schemas.microsoft.com/office/drawing/2014/main" id="{E42E0A05-D224-41FA-BC5B-F1CC0E2F0813}"/>
              </a:ext>
            </a:extLst>
          </p:cNvPr>
          <p:cNvSpPr txBox="1"/>
          <p:nvPr/>
        </p:nvSpPr>
        <p:spPr>
          <a:xfrm>
            <a:off x="7637462" y="2648563"/>
            <a:ext cx="623448" cy="169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សោម៉ាស៊ីន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08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គន្លឹះសម្រាប់ការបើកបរដោយសុវត្ថិភាព 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ទំព័រទី101 អត្ថបទជំនួយ ទំព័រទី82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09" y="2261589"/>
            <a:ext cx="3953309" cy="277060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491728" y="4905029"/>
            <a:ext cx="28328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ត្រៀមខ្លួនឲ្យអាចបញ្ឈប់ភ្លាមៗបាននៅពេលបើកបរក្នុងករណីមានស្ថានភាពណាដែលស្រាប់តែកើតឡើង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918" y="2251252"/>
            <a:ext cx="3477332" cy="253962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187684" y="4820349"/>
            <a:ext cx="300932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នៅពេលវាយទង្គិចនៅតំបន់ទីក្រុងជាដើម</a:t>
            </a:r>
            <a: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/>
            </a:r>
            <a:br>
              <a:rPr lang="en-US" altLang="ja-JP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</a:b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ត្រូវប្រាកដថាពិនិត្យមើលមានវត្ថុដែលកប់ឬអត់</a:t>
            </a:r>
          </a:p>
        </p:txBody>
      </p:sp>
      <p:sp>
        <p:nvSpPr>
          <p:cNvPr id="10" name="テキスト ボックス 1760">
            <a:extLst>
              <a:ext uri="{FF2B5EF4-FFF2-40B4-BE49-F238E27FC236}">
                <a16:creationId xmlns:a16="http://schemas.microsoft.com/office/drawing/2014/main" id="{88B4E8A5-4074-4350-B3FA-9C120A192909}"/>
              </a:ext>
            </a:extLst>
          </p:cNvPr>
          <p:cNvSpPr txBox="1"/>
          <p:nvPr/>
        </p:nvSpPr>
        <p:spPr>
          <a:xfrm>
            <a:off x="4908918" y="4198301"/>
            <a:ext cx="628281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ប្រព័ន្ធផ្គត់ផ្គង់ទឹកស្អាត</a:t>
            </a:r>
            <a:endParaRPr lang="ja-JP" sz="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761">
            <a:extLst>
              <a:ext uri="{FF2B5EF4-FFF2-40B4-BE49-F238E27FC236}">
                <a16:creationId xmlns:a16="http://schemas.microsoft.com/office/drawing/2014/main" id="{8C34D56C-A0A7-4D56-91E2-6ACCA4E196B6}"/>
              </a:ext>
            </a:extLst>
          </p:cNvPr>
          <p:cNvSpPr txBox="1"/>
          <p:nvPr/>
        </p:nvSpPr>
        <p:spPr>
          <a:xfrm>
            <a:off x="7034091" y="4332284"/>
            <a:ext cx="523043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ឧស្ម័ន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191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នីតិវិធីននៃសញ្ញានិងការណែនាំ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ទំព័រទី104 អត្ថបទជំនួយ ទំព័រទី84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59255" y="3533490"/>
            <a:ext cx="604431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វាចាំបាច់សម្រាប់អ្នកបើកបរត្រូវពិភាក្សាឱ្យបានគ្រប់គ្រាន់ជាមួយអ្នកផ្តល់សញ្ញាឬអ្នកណែនាំមុនពេលធ្វើការអំពីទីតាំងការងាររបស់ម៉ាស៊ីនសំណង់ផ្សេងទៀតទីតាំងការងាររបស់កម្មករទីតាំងនៃកន្លែងគ្រោះថ្នាក់និងវិធីសាស្ត្រសញ្ញា។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354013" rtl="0">
              <a:buNone/>
            </a:pPr>
            <a:r>
              <a:rPr lang="km" sz="1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&lt;សញ្ញាដោយហួច&gt;		 &lt;សញ្ញាដោយសំលេង&gt;</a:t>
            </a:r>
          </a:p>
          <a:p>
            <a:pPr marL="893763" indent="-354013" rtl="0">
              <a:buNone/>
            </a:pPr>
            <a:r>
              <a:rPr lang="km" sz="1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•សុវត្ថិភាព: សំលេងហួចខ្លីៗ2ដង </a:t>
            </a:r>
            <a:r>
              <a:rPr lang="en-US" sz="1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	</a:t>
            </a:r>
            <a:r>
              <a:rPr lang="km" sz="1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•សុវត្ថិភាព: អត់អីទេ (orai) អត់អីទេ (orai)</a:t>
            </a:r>
            <a:endParaRPr lang="en-US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354013" rtl="0">
              <a:buNone/>
            </a:pPr>
            <a:r>
              <a:rPr lang="en-US" sz="1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                 </a:t>
            </a:r>
            <a:r>
              <a:rPr lang="km" altLang="ja-JP" sz="1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ធ្វើម្តងហើយម្ដងទៀត</a:t>
            </a:r>
            <a:endParaRPr lang="km" sz="1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354013" rtl="0">
              <a:buNone/>
            </a:pPr>
            <a:r>
              <a:rPr lang="km" sz="1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•ឈប: សំលេងហួចវែង		•ឈប់: ឈប់(stoppu)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014" y="1419769"/>
            <a:ext cx="2018078" cy="2113721"/>
          </a:xfrm>
          <a:prstGeom prst="rect">
            <a:avLst/>
          </a:prstGeom>
        </p:spPr>
      </p:pic>
      <p:sp>
        <p:nvSpPr>
          <p:cNvPr id="7" name="テキスト ボックス 1762">
            <a:extLst>
              <a:ext uri="{FF2B5EF4-FFF2-40B4-BE49-F238E27FC236}">
                <a16:creationId xmlns:a16="http://schemas.microsoft.com/office/drawing/2014/main" id="{BD7B8CE7-CA9A-4D59-9EEF-A1A9A9E6F14B}"/>
              </a:ext>
            </a:extLst>
          </p:cNvPr>
          <p:cNvSpPr txBox="1"/>
          <p:nvPr/>
        </p:nvSpPr>
        <p:spPr>
          <a:xfrm>
            <a:off x="3907473" y="1519875"/>
            <a:ext cx="1267778" cy="461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ការបញ្ជាក់អំពីប្រការប្រុងប្រយ័ត្នក្នុងចំណោមអ្នកបើកបរ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78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km" sz="3200" dirty="0"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ជំពូកទី7 ចំណេះដឹងផ្នែកមេកានិកនិងអគ្គិសនី</a:t>
            </a:r>
            <a:endParaRPr kumimoji="1" lang="ja-JP" altLang="en-US" sz="3200" dirty="0"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335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កម្លាំងបង្វិល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ទំព័រទី110 អត្ថបទជំនួយ ទំព័រទី85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49129" y="3330471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កម្លាំងបង្វិល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40" y="1287153"/>
            <a:ext cx="4564509" cy="2043318"/>
          </a:xfrm>
          <a:prstGeom prst="rect">
            <a:avLst/>
          </a:prstGeom>
        </p:spPr>
      </p:pic>
      <p:pic>
        <p:nvPicPr>
          <p:cNvPr id="8" name="図 7"/>
          <p:cNvPicPr/>
          <p:nvPr/>
        </p:nvPicPr>
        <p:blipFill>
          <a:blip r:embed="rId4"/>
          <a:stretch>
            <a:fillRect/>
          </a:stretch>
        </p:blipFill>
        <p:spPr>
          <a:xfrm>
            <a:off x="828195" y="3626427"/>
            <a:ext cx="3753500" cy="24596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892560" y="6061455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កម្លាំងបង្វិល①</a:t>
            </a:r>
          </a:p>
        </p:txBody>
      </p:sp>
      <p:pic>
        <p:nvPicPr>
          <p:cNvPr id="11" name="図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713426" y="3607470"/>
            <a:ext cx="3670500" cy="252047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737742" y="6061455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កម្លាំងបង្វិល②</a:t>
            </a:r>
          </a:p>
        </p:txBody>
      </p:sp>
      <p:sp>
        <p:nvSpPr>
          <p:cNvPr id="13" name="テキスト ボックス 1763">
            <a:extLst>
              <a:ext uri="{FF2B5EF4-FFF2-40B4-BE49-F238E27FC236}">
                <a16:creationId xmlns:a16="http://schemas.microsoft.com/office/drawing/2014/main" id="{CE92F9D7-49A9-4FD5-8FCB-F37EED0CA936}"/>
              </a:ext>
            </a:extLst>
          </p:cNvPr>
          <p:cNvSpPr txBox="1"/>
          <p:nvPr/>
        </p:nvSpPr>
        <p:spPr>
          <a:xfrm>
            <a:off x="828195" y="4096041"/>
            <a:ext cx="1120140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ប្រតិកម្មនៃការវាយទង្គិច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764">
            <a:extLst>
              <a:ext uri="{FF2B5EF4-FFF2-40B4-BE49-F238E27FC236}">
                <a16:creationId xmlns:a16="http://schemas.microsoft.com/office/drawing/2014/main" id="{F5FB4F9F-DFDD-4038-8C87-D7AB9D7FB415}"/>
              </a:ext>
            </a:extLst>
          </p:cNvPr>
          <p:cNvSpPr txBox="1"/>
          <p:nvPr/>
        </p:nvSpPr>
        <p:spPr>
          <a:xfrm>
            <a:off x="3260245" y="4312576"/>
            <a:ext cx="1120140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ម៉ាស៊ីនបំបែកសម្រាប់ផ្លូវរូងក្រោមដី 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8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ប្រភេទអ្វីតភ្ជាប់នៃម៉ាស៊ីនសម្រាប់ការវាយកម្ទេចចោល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 អត្ថបទជំនួយ ទំព័រទី8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74" y="2192481"/>
            <a:ext cx="7521661" cy="304714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ម៉ាស៊ីនបំបែកបេតុងធំៗ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ម៉ាស៊ីនបំបែកបេតុងខ្នាតតូច</a:t>
            </a:r>
          </a:p>
        </p:txBody>
      </p:sp>
      <p:sp>
        <p:nvSpPr>
          <p:cNvPr id="8" name="テキスト ボックス 260">
            <a:extLst>
              <a:ext uri="{FF2B5EF4-FFF2-40B4-BE49-F238E27FC236}">
                <a16:creationId xmlns:a16="http://schemas.microsoft.com/office/drawing/2014/main" id="{789A2D21-DCD4-4567-8140-0FEB3A61CF02}"/>
              </a:ext>
            </a:extLst>
          </p:cNvPr>
          <p:cNvSpPr txBox="1"/>
          <p:nvPr/>
        </p:nvSpPr>
        <p:spPr>
          <a:xfrm>
            <a:off x="3602720" y="2535377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ស៊ុមផ្នែកខាងលើជាដើម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9" name="テキスト ボックス 261">
            <a:extLst>
              <a:ext uri="{FF2B5EF4-FFF2-40B4-BE49-F238E27FC236}">
                <a16:creationId xmlns:a16="http://schemas.microsoft.com/office/drawing/2014/main" id="{C79624EF-9E45-4905-9943-829A88E5A114}"/>
              </a:ext>
            </a:extLst>
          </p:cNvPr>
          <p:cNvSpPr txBox="1"/>
          <p:nvPr/>
        </p:nvSpPr>
        <p:spPr>
          <a:xfrm>
            <a:off x="3639591" y="3120972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ឧបករណ៍បង្វិល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283">
            <a:extLst>
              <a:ext uri="{FF2B5EF4-FFF2-40B4-BE49-F238E27FC236}">
                <a16:creationId xmlns:a16="http://schemas.microsoft.com/office/drawing/2014/main" id="{3E2324CC-11A1-435F-B713-41C2B5E3E516}"/>
              </a:ext>
            </a:extLst>
          </p:cNvPr>
          <p:cNvSpPr txBox="1"/>
          <p:nvPr/>
        </p:nvSpPr>
        <p:spPr>
          <a:xfrm>
            <a:off x="3602720" y="3543456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ស៊ីឡាំងបើកបិទ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285">
            <a:extLst>
              <a:ext uri="{FF2B5EF4-FFF2-40B4-BE49-F238E27FC236}">
                <a16:creationId xmlns:a16="http://schemas.microsoft.com/office/drawing/2014/main" id="{F7A058A2-4E9B-4E94-897B-C995F3A12A08}"/>
              </a:ext>
            </a:extLst>
          </p:cNvPr>
          <p:cNvSpPr txBox="1"/>
          <p:nvPr/>
        </p:nvSpPr>
        <p:spPr>
          <a:xfrm>
            <a:off x="7137769" y="2803290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ស៊ីឡាំងបើកបិទ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287">
            <a:extLst>
              <a:ext uri="{FF2B5EF4-FFF2-40B4-BE49-F238E27FC236}">
                <a16:creationId xmlns:a16="http://schemas.microsoft.com/office/drawing/2014/main" id="{E211FE6B-33E0-40FA-A8A1-1A48013B47EE}"/>
              </a:ext>
            </a:extLst>
          </p:cNvPr>
          <p:cNvSpPr txBox="1"/>
          <p:nvPr/>
        </p:nvSpPr>
        <p:spPr>
          <a:xfrm>
            <a:off x="841665" y="3763303"/>
            <a:ext cx="911569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ស៊ុមផ្នែកក្រោម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16">
            <a:extLst>
              <a:ext uri="{FF2B5EF4-FFF2-40B4-BE49-F238E27FC236}">
                <a16:creationId xmlns:a16="http://schemas.microsoft.com/office/drawing/2014/main" id="{A8FB64A9-8224-42DD-81F9-146C18D7E756}"/>
              </a:ext>
            </a:extLst>
          </p:cNvPr>
          <p:cNvSpPr txBox="1"/>
          <p:nvPr/>
        </p:nvSpPr>
        <p:spPr>
          <a:xfrm>
            <a:off x="6424766" y="2515217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25">
            <a:extLst>
              <a:ext uri="{FF2B5EF4-FFF2-40B4-BE49-F238E27FC236}">
                <a16:creationId xmlns:a16="http://schemas.microsoft.com/office/drawing/2014/main" id="{75D53B4C-66E1-4DB3-BDFE-B24189C9E218}"/>
              </a:ext>
            </a:extLst>
          </p:cNvPr>
          <p:cNvSpPr txBox="1"/>
          <p:nvPr/>
        </p:nvSpPr>
        <p:spPr>
          <a:xfrm>
            <a:off x="7404591" y="3005981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ដៃបំបែក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31">
            <a:extLst>
              <a:ext uri="{FF2B5EF4-FFF2-40B4-BE49-F238E27FC236}">
                <a16:creationId xmlns:a16="http://schemas.microsoft.com/office/drawing/2014/main" id="{ED9B2772-425B-4FCE-92CC-88F97323C041}"/>
              </a:ext>
            </a:extLst>
          </p:cNvPr>
          <p:cNvSpPr txBox="1"/>
          <p:nvPr/>
        </p:nvSpPr>
        <p:spPr>
          <a:xfrm>
            <a:off x="7277968" y="4072088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ចំណុចបំបែក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32">
            <a:extLst>
              <a:ext uri="{FF2B5EF4-FFF2-40B4-BE49-F238E27FC236}">
                <a16:creationId xmlns:a16="http://schemas.microsoft.com/office/drawing/2014/main" id="{E583DD03-9A15-40EC-AAD9-4EC82202D32D}"/>
              </a:ext>
            </a:extLst>
          </p:cNvPr>
          <p:cNvSpPr txBox="1"/>
          <p:nvPr/>
        </p:nvSpPr>
        <p:spPr>
          <a:xfrm>
            <a:off x="780675" y="4599073"/>
            <a:ext cx="972560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ចំណុចបំបែក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38">
            <a:extLst>
              <a:ext uri="{FF2B5EF4-FFF2-40B4-BE49-F238E27FC236}">
                <a16:creationId xmlns:a16="http://schemas.microsoft.com/office/drawing/2014/main" id="{3AC28377-9AE4-4D6C-AB2F-1BCE21AD4033}"/>
              </a:ext>
            </a:extLst>
          </p:cNvPr>
          <p:cNvSpPr txBox="1"/>
          <p:nvPr/>
        </p:nvSpPr>
        <p:spPr>
          <a:xfrm>
            <a:off x="3602720" y="4369982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ដៃបំបែក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39">
            <a:extLst>
              <a:ext uri="{FF2B5EF4-FFF2-40B4-BE49-F238E27FC236}">
                <a16:creationId xmlns:a16="http://schemas.microsoft.com/office/drawing/2014/main" id="{7FA8BD03-26A3-44A2-8ED7-0F0459C8B7A7}"/>
              </a:ext>
            </a:extLst>
          </p:cNvPr>
          <p:cNvSpPr txBox="1"/>
          <p:nvPr/>
        </p:nvSpPr>
        <p:spPr>
          <a:xfrm>
            <a:off x="2165228" y="4695965"/>
            <a:ext cx="544813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ឧបករណ៍កាត់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147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កម្លាំងបង្វិល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ទំព័រទី112 អត្ថបទជំនួយ ទំព័រទី86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75693" y="5980031"/>
            <a:ext cx="549812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ការប្រុងប្រយ័ត្ននៅពេលធ្វើការជាមួយម៉ាស៊ីនសម្រាប់ការវាយកម្ទេចចោលជាក់លាក់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634" y="1361210"/>
            <a:ext cx="3672732" cy="4619166"/>
          </a:xfrm>
          <a:prstGeom prst="rect">
            <a:avLst/>
          </a:prstGeom>
        </p:spPr>
      </p:pic>
      <p:sp>
        <p:nvSpPr>
          <p:cNvPr id="7" name="テキスト ボックス 1765">
            <a:extLst>
              <a:ext uri="{FF2B5EF4-FFF2-40B4-BE49-F238E27FC236}">
                <a16:creationId xmlns:a16="http://schemas.microsoft.com/office/drawing/2014/main" id="{3256A5D2-113B-41F1-9A92-339C132DA647}"/>
              </a:ext>
            </a:extLst>
          </p:cNvPr>
          <p:cNvSpPr txBox="1"/>
          <p:nvPr/>
        </p:nvSpPr>
        <p:spPr>
          <a:xfrm>
            <a:off x="1875693" y="3008629"/>
            <a:ext cx="2194658" cy="303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តំបន់គ្រោះថ្នាក់នៃការដួលរលំ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766">
            <a:extLst>
              <a:ext uri="{FF2B5EF4-FFF2-40B4-BE49-F238E27FC236}">
                <a16:creationId xmlns:a16="http://schemas.microsoft.com/office/drawing/2014/main" id="{DEBF5200-3BF8-4079-859A-2208748B2A8A}"/>
              </a:ext>
            </a:extLst>
          </p:cNvPr>
          <p:cNvSpPr txBox="1"/>
          <p:nvPr/>
        </p:nvSpPr>
        <p:spPr>
          <a:xfrm>
            <a:off x="4419599" y="3108089"/>
            <a:ext cx="1266093" cy="2044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កាំធ្វើការអតិបរមា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767">
            <a:extLst>
              <a:ext uri="{FF2B5EF4-FFF2-40B4-BE49-F238E27FC236}">
                <a16:creationId xmlns:a16="http://schemas.microsoft.com/office/drawing/2014/main" id="{FED9DDB4-D571-4900-ADB7-5621D2BD3B94}"/>
              </a:ext>
            </a:extLst>
          </p:cNvPr>
          <p:cNvSpPr txBox="1"/>
          <p:nvPr/>
        </p:nvSpPr>
        <p:spPr>
          <a:xfrm>
            <a:off x="4546469" y="4201559"/>
            <a:ext cx="924112" cy="204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តំបន់ធ្វើការ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768">
            <a:extLst>
              <a:ext uri="{FF2B5EF4-FFF2-40B4-BE49-F238E27FC236}">
                <a16:creationId xmlns:a16="http://schemas.microsoft.com/office/drawing/2014/main" id="{AF93506C-9D12-453F-BA05-AE53593FCBDF}"/>
              </a:ext>
            </a:extLst>
          </p:cNvPr>
          <p:cNvSpPr txBox="1"/>
          <p:nvPr/>
        </p:nvSpPr>
        <p:spPr>
          <a:xfrm>
            <a:off x="3882707" y="5706837"/>
            <a:ext cx="924112" cy="204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តំបន់ព្រមាន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608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ម៉ាស់និងភារពលជាក់លាក ចំណុចនៃភារពល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ទំព័រទី115 អត្ថបទជំនួយ ទំព័រទី87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95055" y="3159529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ម៉ាស់ឯកតានៃវត្ថុ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9610" y="128715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ទម្រង់គណនាត្រូសៗនៃបរិមាណ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1" y="3436528"/>
            <a:ext cx="4127983" cy="20859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045" y="1545382"/>
            <a:ext cx="3413332" cy="479307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20882" y="2143471"/>
            <a:ext cx="41064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ម៉ាស់វត្ថុ = បរិមាណ x ភារពលជាក់លាក</a:t>
            </a:r>
          </a:p>
        </p:txBody>
      </p:sp>
      <p:sp>
        <p:nvSpPr>
          <p:cNvPr id="10" name="テキスト ボックス 1353">
            <a:extLst>
              <a:ext uri="{FF2B5EF4-FFF2-40B4-BE49-F238E27FC236}">
                <a16:creationId xmlns:a16="http://schemas.microsoft.com/office/drawing/2014/main" id="{B86FE697-88A0-4409-8E42-B6B58344A0A9}"/>
              </a:ext>
            </a:extLst>
          </p:cNvPr>
          <p:cNvSpPr txBox="1"/>
          <p:nvPr/>
        </p:nvSpPr>
        <p:spPr>
          <a:xfrm>
            <a:off x="845874" y="3515169"/>
            <a:ext cx="708231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ប្រភេទនៃវត្ថុ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354">
            <a:extLst>
              <a:ext uri="{FF2B5EF4-FFF2-40B4-BE49-F238E27FC236}">
                <a16:creationId xmlns:a16="http://schemas.microsoft.com/office/drawing/2014/main" id="{754AC24C-351B-4BD5-B3AE-49C14B6F17FC}"/>
              </a:ext>
            </a:extLst>
          </p:cNvPr>
          <p:cNvSpPr txBox="1"/>
          <p:nvPr/>
        </p:nvSpPr>
        <p:spPr>
          <a:xfrm>
            <a:off x="1661339" y="3497706"/>
            <a:ext cx="1135091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1m</a:t>
            </a:r>
            <a:r>
              <a:rPr lang="km" sz="900" kern="100" baseline="300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3 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ក្នុងម៉ាស់ (t) 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355">
            <a:extLst>
              <a:ext uri="{FF2B5EF4-FFF2-40B4-BE49-F238E27FC236}">
                <a16:creationId xmlns:a16="http://schemas.microsoft.com/office/drawing/2014/main" id="{96355043-80B3-4266-A5EC-B0A9119AE885}"/>
              </a:ext>
            </a:extLst>
          </p:cNvPr>
          <p:cNvSpPr txBox="1"/>
          <p:nvPr/>
        </p:nvSpPr>
        <p:spPr>
          <a:xfrm>
            <a:off x="2884902" y="3500432"/>
            <a:ext cx="66865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ប្រភេទនៃវត្ថុ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356">
            <a:extLst>
              <a:ext uri="{FF2B5EF4-FFF2-40B4-BE49-F238E27FC236}">
                <a16:creationId xmlns:a16="http://schemas.microsoft.com/office/drawing/2014/main" id="{364D3936-F5A7-4483-BF9B-05723492429C}"/>
              </a:ext>
            </a:extLst>
          </p:cNvPr>
          <p:cNvSpPr txBox="1"/>
          <p:nvPr/>
        </p:nvSpPr>
        <p:spPr>
          <a:xfrm>
            <a:off x="3642029" y="3498149"/>
            <a:ext cx="118046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1m</a:t>
            </a:r>
            <a:r>
              <a:rPr lang="km" sz="900" kern="100" baseline="300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3 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ក្នុងម៉ាស់ (t) 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769">
            <a:extLst>
              <a:ext uri="{FF2B5EF4-FFF2-40B4-BE49-F238E27FC236}">
                <a16:creationId xmlns:a16="http://schemas.microsoft.com/office/drawing/2014/main" id="{48ED522F-34C7-4096-91C6-EE4C9260A800}"/>
              </a:ext>
            </a:extLst>
          </p:cNvPr>
          <p:cNvSpPr txBox="1"/>
          <p:nvPr/>
        </p:nvSpPr>
        <p:spPr>
          <a:xfrm>
            <a:off x="832505" y="37101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សំណ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770">
            <a:extLst>
              <a:ext uri="{FF2B5EF4-FFF2-40B4-BE49-F238E27FC236}">
                <a16:creationId xmlns:a16="http://schemas.microsoft.com/office/drawing/2014/main" id="{E39A32FD-1E3D-4E0E-BA49-6B9F206F9579}"/>
              </a:ext>
            </a:extLst>
          </p:cNvPr>
          <p:cNvSpPr txBox="1"/>
          <p:nvPr/>
        </p:nvSpPr>
        <p:spPr>
          <a:xfrm>
            <a:off x="832505" y="387648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ស្ពាន់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772">
            <a:extLst>
              <a:ext uri="{FF2B5EF4-FFF2-40B4-BE49-F238E27FC236}">
                <a16:creationId xmlns:a16="http://schemas.microsoft.com/office/drawing/2014/main" id="{F509F2D5-6E70-4A11-B2A7-1326E6807E59}"/>
              </a:ext>
            </a:extLst>
          </p:cNvPr>
          <p:cNvSpPr txBox="1"/>
          <p:nvPr/>
        </p:nvSpPr>
        <p:spPr>
          <a:xfrm>
            <a:off x="829330" y="404285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ដែកថែប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773">
            <a:extLst>
              <a:ext uri="{FF2B5EF4-FFF2-40B4-BE49-F238E27FC236}">
                <a16:creationId xmlns:a16="http://schemas.microsoft.com/office/drawing/2014/main" id="{ED3D79B6-41D5-4E21-A15F-AB358888E486}"/>
              </a:ext>
            </a:extLst>
          </p:cNvPr>
          <p:cNvSpPr txBox="1"/>
          <p:nvPr/>
        </p:nvSpPr>
        <p:spPr>
          <a:xfrm>
            <a:off x="829330" y="436597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អាលុយមីញ៉ូម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774">
            <a:extLst>
              <a:ext uri="{FF2B5EF4-FFF2-40B4-BE49-F238E27FC236}">
                <a16:creationId xmlns:a16="http://schemas.microsoft.com/office/drawing/2014/main" id="{756EB5EE-276E-4568-8519-174AC22AD74F}"/>
              </a:ext>
            </a:extLst>
          </p:cNvPr>
          <p:cNvSpPr txBox="1"/>
          <p:nvPr/>
        </p:nvSpPr>
        <p:spPr>
          <a:xfrm>
            <a:off x="829330" y="452735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បេតុង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775">
            <a:extLst>
              <a:ext uri="{FF2B5EF4-FFF2-40B4-BE49-F238E27FC236}">
                <a16:creationId xmlns:a16="http://schemas.microsoft.com/office/drawing/2014/main" id="{2876B4AC-3E97-4FA8-B497-EA6B9ABD4AB8}"/>
              </a:ext>
            </a:extLst>
          </p:cNvPr>
          <p:cNvSpPr txBox="1"/>
          <p:nvPr/>
        </p:nvSpPr>
        <p:spPr>
          <a:xfrm>
            <a:off x="829330" y="468356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776">
            <a:extLst>
              <a:ext uri="{FF2B5EF4-FFF2-40B4-BE49-F238E27FC236}">
                <a16:creationId xmlns:a16="http://schemas.microsoft.com/office/drawing/2014/main" id="{0A1AC812-3A23-4344-8592-AC147CA3D48A}"/>
              </a:ext>
            </a:extLst>
          </p:cNvPr>
          <p:cNvSpPr txBox="1"/>
          <p:nvPr/>
        </p:nvSpPr>
        <p:spPr>
          <a:xfrm>
            <a:off x="829330" y="50182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ដីខ្សាច់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777">
            <a:extLst>
              <a:ext uri="{FF2B5EF4-FFF2-40B4-BE49-F238E27FC236}">
                <a16:creationId xmlns:a16="http://schemas.microsoft.com/office/drawing/2014/main" id="{9DAC7637-7248-431E-B066-E7AEC7F77D23}"/>
              </a:ext>
            </a:extLst>
          </p:cNvPr>
          <p:cNvSpPr txBox="1"/>
          <p:nvPr/>
        </p:nvSpPr>
        <p:spPr>
          <a:xfrm>
            <a:off x="829330" y="518077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ធ្យូងថ្ម (ម្សៅ)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778">
            <a:extLst>
              <a:ext uri="{FF2B5EF4-FFF2-40B4-BE49-F238E27FC236}">
                <a16:creationId xmlns:a16="http://schemas.microsoft.com/office/drawing/2014/main" id="{26F745A6-25B7-4683-B0CE-DC54F87E9363}"/>
              </a:ext>
            </a:extLst>
          </p:cNvPr>
          <p:cNvSpPr txBox="1"/>
          <p:nvPr/>
        </p:nvSpPr>
        <p:spPr>
          <a:xfrm>
            <a:off x="829330" y="534079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cokes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781">
            <a:extLst>
              <a:ext uri="{FF2B5EF4-FFF2-40B4-BE49-F238E27FC236}">
                <a16:creationId xmlns:a16="http://schemas.microsoft.com/office/drawing/2014/main" id="{082885EE-914B-4EE2-A54B-71CA27F71B85}"/>
              </a:ext>
            </a:extLst>
          </p:cNvPr>
          <p:cNvSpPr txBox="1"/>
          <p:nvPr/>
        </p:nvSpPr>
        <p:spPr>
          <a:xfrm>
            <a:off x="833775" y="420668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សិត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782">
            <a:extLst>
              <a:ext uri="{FF2B5EF4-FFF2-40B4-BE49-F238E27FC236}">
                <a16:creationId xmlns:a16="http://schemas.microsoft.com/office/drawing/2014/main" id="{D07E9F67-3C94-403C-9E4B-91FF6470D615}"/>
              </a:ext>
            </a:extLst>
          </p:cNvPr>
          <p:cNvSpPr txBox="1"/>
          <p:nvPr/>
        </p:nvSpPr>
        <p:spPr>
          <a:xfrm>
            <a:off x="829330" y="484866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ក្រួសល្អិត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783">
            <a:extLst>
              <a:ext uri="{FF2B5EF4-FFF2-40B4-BE49-F238E27FC236}">
                <a16:creationId xmlns:a16="http://schemas.microsoft.com/office/drawing/2014/main" id="{B853529D-2485-4C07-B562-A7261A89D254}"/>
              </a:ext>
            </a:extLst>
          </p:cNvPr>
          <p:cNvSpPr txBox="1"/>
          <p:nvPr/>
        </p:nvSpPr>
        <p:spPr>
          <a:xfrm>
            <a:off x="2854980" y="37101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granite 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784">
            <a:extLst>
              <a:ext uri="{FF2B5EF4-FFF2-40B4-BE49-F238E27FC236}">
                <a16:creationId xmlns:a16="http://schemas.microsoft.com/office/drawing/2014/main" id="{CEEEE51A-78D2-460F-92FE-5278C3E16125}"/>
              </a:ext>
            </a:extLst>
          </p:cNvPr>
          <p:cNvSpPr txBox="1"/>
          <p:nvPr/>
        </p:nvSpPr>
        <p:spPr>
          <a:xfrm>
            <a:off x="2854980" y="3873182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Andesite 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785">
            <a:extLst>
              <a:ext uri="{FF2B5EF4-FFF2-40B4-BE49-F238E27FC236}">
                <a16:creationId xmlns:a16="http://schemas.microsoft.com/office/drawing/2014/main" id="{CD8DC95D-F45F-4DA3-8183-9491786DFFFC}"/>
              </a:ext>
            </a:extLst>
          </p:cNvPr>
          <p:cNvSpPr txBox="1"/>
          <p:nvPr/>
        </p:nvSpPr>
        <p:spPr>
          <a:xfrm>
            <a:off x="2851805" y="403625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basalt 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786">
            <a:extLst>
              <a:ext uri="{FF2B5EF4-FFF2-40B4-BE49-F238E27FC236}">
                <a16:creationId xmlns:a16="http://schemas.microsoft.com/office/drawing/2014/main" id="{7A1F7673-975A-4578-A57F-C7C5C383285F}"/>
              </a:ext>
            </a:extLst>
          </p:cNvPr>
          <p:cNvSpPr txBox="1"/>
          <p:nvPr/>
        </p:nvSpPr>
        <p:spPr>
          <a:xfrm>
            <a:off x="2851805" y="4362386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ថ្មកំបោរ (រឹង)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787">
            <a:extLst>
              <a:ext uri="{FF2B5EF4-FFF2-40B4-BE49-F238E27FC236}">
                <a16:creationId xmlns:a16="http://schemas.microsoft.com/office/drawing/2014/main" id="{05241E55-94EA-4D89-8114-4D0F1CDADFC1}"/>
              </a:ext>
            </a:extLst>
          </p:cNvPr>
          <p:cNvSpPr txBox="1"/>
          <p:nvPr/>
        </p:nvSpPr>
        <p:spPr>
          <a:xfrm>
            <a:off x="2851805" y="452545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ថ្មកំបោរ (ទន់)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 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788">
            <a:extLst>
              <a:ext uri="{FF2B5EF4-FFF2-40B4-BE49-F238E27FC236}">
                <a16:creationId xmlns:a16="http://schemas.microsoft.com/office/drawing/2014/main" id="{5438474D-FD27-45AC-BFA5-5D6B85936F19}"/>
              </a:ext>
            </a:extLst>
          </p:cNvPr>
          <p:cNvSpPr txBox="1"/>
          <p:nvPr/>
        </p:nvSpPr>
        <p:spPr>
          <a:xfrm>
            <a:off x="2851805" y="4688522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ថ្មម៉ាប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789">
            <a:extLst>
              <a:ext uri="{FF2B5EF4-FFF2-40B4-BE49-F238E27FC236}">
                <a16:creationId xmlns:a16="http://schemas.microsoft.com/office/drawing/2014/main" id="{C64CF10C-13FF-4EF5-A3DC-6C62A75646D9}"/>
              </a:ext>
            </a:extLst>
          </p:cNvPr>
          <p:cNvSpPr txBox="1"/>
          <p:nvPr/>
        </p:nvSpPr>
        <p:spPr>
          <a:xfrm>
            <a:off x="2851805" y="5014658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ដើមសែន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1790">
            <a:extLst>
              <a:ext uri="{FF2B5EF4-FFF2-40B4-BE49-F238E27FC236}">
                <a16:creationId xmlns:a16="http://schemas.microsoft.com/office/drawing/2014/main" id="{23F1F2C9-1E5B-45DC-B1F9-70F30126852F}"/>
              </a:ext>
            </a:extLst>
          </p:cNvPr>
          <p:cNvSpPr txBox="1"/>
          <p:nvPr/>
        </p:nvSpPr>
        <p:spPr>
          <a:xfrm>
            <a:off x="2851805" y="5177726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pine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1791">
            <a:extLst>
              <a:ext uri="{FF2B5EF4-FFF2-40B4-BE49-F238E27FC236}">
                <a16:creationId xmlns:a16="http://schemas.microsoft.com/office/drawing/2014/main" id="{B67ED277-18CC-41F2-A333-227C901DCED1}"/>
              </a:ext>
            </a:extLst>
          </p:cNvPr>
          <p:cNvSpPr txBox="1"/>
          <p:nvPr/>
        </p:nvSpPr>
        <p:spPr>
          <a:xfrm>
            <a:off x="2851805" y="534079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cedar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1792">
            <a:extLst>
              <a:ext uri="{FF2B5EF4-FFF2-40B4-BE49-F238E27FC236}">
                <a16:creationId xmlns:a16="http://schemas.microsoft.com/office/drawing/2014/main" id="{FCAD32A8-61A8-471F-A9CB-F93563F4D91B}"/>
              </a:ext>
            </a:extLst>
          </p:cNvPr>
          <p:cNvSpPr txBox="1"/>
          <p:nvPr/>
        </p:nvSpPr>
        <p:spPr>
          <a:xfrm>
            <a:off x="2856250" y="4199318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ថ្មក្រួសល្អិត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8" name="テキスト ボックス 1793">
            <a:extLst>
              <a:ext uri="{FF2B5EF4-FFF2-40B4-BE49-F238E27FC236}">
                <a16:creationId xmlns:a16="http://schemas.microsoft.com/office/drawing/2014/main" id="{0D2C2399-67B6-4510-9724-07B75046A7A6}"/>
              </a:ext>
            </a:extLst>
          </p:cNvPr>
          <p:cNvSpPr txBox="1"/>
          <p:nvPr/>
        </p:nvSpPr>
        <p:spPr>
          <a:xfrm>
            <a:off x="2851805" y="485159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Gneiss</a:t>
            </a:r>
            <a:endParaRPr lang="ja-JP" sz="105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83" name="テキスト ボックス 1794">
            <a:extLst>
              <a:ext uri="{FF2B5EF4-FFF2-40B4-BE49-F238E27FC236}">
                <a16:creationId xmlns:a16="http://schemas.microsoft.com/office/drawing/2014/main" id="{F40C53CA-1ADF-42B4-BD07-B9E2D3685A83}"/>
              </a:ext>
            </a:extLst>
          </p:cNvPr>
          <p:cNvSpPr txBox="1"/>
          <p:nvPr/>
        </p:nvSpPr>
        <p:spPr>
          <a:xfrm>
            <a:off x="5184067" y="1585245"/>
            <a:ext cx="1482090" cy="168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រូបរាងនៃវត្ថុ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84" name="テキスト ボックス 1795">
            <a:extLst>
              <a:ext uri="{FF2B5EF4-FFF2-40B4-BE49-F238E27FC236}">
                <a16:creationId xmlns:a16="http://schemas.microsoft.com/office/drawing/2014/main" id="{EDCDF7DD-BE41-43B0-933B-5EC58A68EDCB}"/>
              </a:ext>
            </a:extLst>
          </p:cNvPr>
          <p:cNvSpPr txBox="1"/>
          <p:nvPr/>
        </p:nvSpPr>
        <p:spPr>
          <a:xfrm>
            <a:off x="5193619" y="1780704"/>
            <a:ext cx="488930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ឈ្មោះ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85" name="テキスト ボックス 1796">
            <a:extLst>
              <a:ext uri="{FF2B5EF4-FFF2-40B4-BE49-F238E27FC236}">
                <a16:creationId xmlns:a16="http://schemas.microsoft.com/office/drawing/2014/main" id="{BE5961EA-9C36-44E6-BE18-0F0243D73EB9}"/>
              </a:ext>
            </a:extLst>
          </p:cNvPr>
          <p:cNvSpPr txBox="1"/>
          <p:nvPr/>
        </p:nvSpPr>
        <p:spPr>
          <a:xfrm>
            <a:off x="5148825" y="2094060"/>
            <a:ext cx="567376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ផ្ទៃបួនជ្រុងទ្រវែង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86" name="テキスト ボックス 1797">
            <a:extLst>
              <a:ext uri="{FF2B5EF4-FFF2-40B4-BE49-F238E27FC236}">
                <a16:creationId xmlns:a16="http://schemas.microsoft.com/office/drawing/2014/main" id="{225AAF70-961A-4095-A32F-ABD17272BADC}"/>
              </a:ext>
            </a:extLst>
          </p:cNvPr>
          <p:cNvSpPr txBox="1"/>
          <p:nvPr/>
        </p:nvSpPr>
        <p:spPr>
          <a:xfrm>
            <a:off x="5119610" y="2594414"/>
            <a:ext cx="602439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87" name="テキスト ボックス 1798">
            <a:extLst>
              <a:ext uri="{FF2B5EF4-FFF2-40B4-BE49-F238E27FC236}">
                <a16:creationId xmlns:a16="http://schemas.microsoft.com/office/drawing/2014/main" id="{B25B687C-09AF-4575-BF9B-107C1608A5D6}"/>
              </a:ext>
            </a:extLst>
          </p:cNvPr>
          <p:cNvSpPr txBox="1"/>
          <p:nvPr/>
        </p:nvSpPr>
        <p:spPr>
          <a:xfrm>
            <a:off x="5119610" y="3078116"/>
            <a:ext cx="596591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ឌីស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88" name="テキスト ボックス 1799">
            <a:extLst>
              <a:ext uri="{FF2B5EF4-FFF2-40B4-BE49-F238E27FC236}">
                <a16:creationId xmlns:a16="http://schemas.microsoft.com/office/drawing/2014/main" id="{AB291AA6-F073-4C77-96E7-568C53057136}"/>
              </a:ext>
            </a:extLst>
          </p:cNvPr>
          <p:cNvSpPr txBox="1"/>
          <p:nvPr/>
        </p:nvSpPr>
        <p:spPr>
          <a:xfrm>
            <a:off x="5127556" y="3529919"/>
            <a:ext cx="58864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រង្វង់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0" name="テキスト ボックス 1808">
            <a:extLst>
              <a:ext uri="{FF2B5EF4-FFF2-40B4-BE49-F238E27FC236}">
                <a16:creationId xmlns:a16="http://schemas.microsoft.com/office/drawing/2014/main" id="{99107902-85F8-4BE5-812A-7E676E4FA728}"/>
              </a:ext>
            </a:extLst>
          </p:cNvPr>
          <p:cNvSpPr txBox="1"/>
          <p:nvPr/>
        </p:nvSpPr>
        <p:spPr>
          <a:xfrm>
            <a:off x="5891329" y="1785270"/>
            <a:ext cx="638248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រូបរាង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1" name="テキスト ボックス 1809">
            <a:extLst>
              <a:ext uri="{FF2B5EF4-FFF2-40B4-BE49-F238E27FC236}">
                <a16:creationId xmlns:a16="http://schemas.microsoft.com/office/drawing/2014/main" id="{02D91C0B-8F2D-494E-B2E5-DDB5C4E6354A}"/>
              </a:ext>
            </a:extLst>
          </p:cNvPr>
          <p:cNvSpPr txBox="1"/>
          <p:nvPr/>
        </p:nvSpPr>
        <p:spPr>
          <a:xfrm>
            <a:off x="6786171" y="1646839"/>
            <a:ext cx="1633929" cy="2879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ទម្រង់គណនាត្រូសៗនៃបរិមាណ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2" name="テキスト ボックス 1810">
            <a:extLst>
              <a:ext uri="{FF2B5EF4-FFF2-40B4-BE49-F238E27FC236}">
                <a16:creationId xmlns:a16="http://schemas.microsoft.com/office/drawing/2014/main" id="{A8A92D07-BE18-4F8D-BC5B-2501140A261F}"/>
              </a:ext>
            </a:extLst>
          </p:cNvPr>
          <p:cNvSpPr txBox="1"/>
          <p:nvPr/>
        </p:nvSpPr>
        <p:spPr>
          <a:xfrm>
            <a:off x="6395681" y="2196346"/>
            <a:ext cx="163830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ទទឹង</a:t>
            </a:r>
            <a:endParaRPr lang="ja-JP" sz="5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3" name="テキスト ボックス 1811">
            <a:extLst>
              <a:ext uri="{FF2B5EF4-FFF2-40B4-BE49-F238E27FC236}">
                <a16:creationId xmlns:a16="http://schemas.microsoft.com/office/drawing/2014/main" id="{5532A6F8-1DE0-46E1-B2AA-F9F1927F8F23}"/>
              </a:ext>
            </a:extLst>
          </p:cNvPr>
          <p:cNvSpPr txBox="1"/>
          <p:nvPr/>
        </p:nvSpPr>
        <p:spPr>
          <a:xfrm>
            <a:off x="6047031" y="2307121"/>
            <a:ext cx="291933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បណ្ដោយ</a:t>
            </a:r>
            <a:endParaRPr lang="ja-JP" sz="5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4" name="テキスト ボックス 1812">
            <a:extLst>
              <a:ext uri="{FF2B5EF4-FFF2-40B4-BE49-F238E27FC236}">
                <a16:creationId xmlns:a16="http://schemas.microsoft.com/office/drawing/2014/main" id="{B68FF204-A459-4B00-9E1B-2BA42E3D79B0}"/>
              </a:ext>
            </a:extLst>
          </p:cNvPr>
          <p:cNvSpPr txBox="1"/>
          <p:nvPr/>
        </p:nvSpPr>
        <p:spPr>
          <a:xfrm>
            <a:off x="5985207" y="2924054"/>
            <a:ext cx="428161" cy="912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</a:t>
            </a:r>
            <a:endParaRPr lang="ja-JP" sz="5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5" name="テキスト ボックス 1813">
            <a:extLst>
              <a:ext uri="{FF2B5EF4-FFF2-40B4-BE49-F238E27FC236}">
                <a16:creationId xmlns:a16="http://schemas.microsoft.com/office/drawing/2014/main" id="{8B66499E-24F6-4550-A717-928C3D19DB13}"/>
              </a:ext>
            </a:extLst>
          </p:cNvPr>
          <p:cNvSpPr txBox="1"/>
          <p:nvPr/>
        </p:nvSpPr>
        <p:spPr>
          <a:xfrm>
            <a:off x="6329184" y="2452288"/>
            <a:ext cx="291932" cy="1105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</a:t>
            </a:r>
            <a:endParaRPr lang="ja-JP" sz="5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6" name="テキスト ボックス 1816">
            <a:extLst>
              <a:ext uri="{FF2B5EF4-FFF2-40B4-BE49-F238E27FC236}">
                <a16:creationId xmlns:a16="http://schemas.microsoft.com/office/drawing/2014/main" id="{94008345-13A4-43A7-B59D-1FF3A6F471C8}"/>
              </a:ext>
            </a:extLst>
          </p:cNvPr>
          <p:cNvSpPr txBox="1"/>
          <p:nvPr/>
        </p:nvSpPr>
        <p:spPr>
          <a:xfrm>
            <a:off x="6464693" y="2020767"/>
            <a:ext cx="201464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5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7" name="テキスト ボックス 1817">
            <a:extLst>
              <a:ext uri="{FF2B5EF4-FFF2-40B4-BE49-F238E27FC236}">
                <a16:creationId xmlns:a16="http://schemas.microsoft.com/office/drawing/2014/main" id="{AC479BA9-84A3-4D02-8B92-C8D9ED663B38}"/>
              </a:ext>
            </a:extLst>
          </p:cNvPr>
          <p:cNvSpPr txBox="1"/>
          <p:nvPr/>
        </p:nvSpPr>
        <p:spPr>
          <a:xfrm>
            <a:off x="6576130" y="3078117"/>
            <a:ext cx="90028" cy="2199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កម្រាស់</a:t>
            </a:r>
            <a:endParaRPr lang="ja-JP" sz="5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8" name="テキスト ボックス 1818">
            <a:extLst>
              <a:ext uri="{FF2B5EF4-FFF2-40B4-BE49-F238E27FC236}">
                <a16:creationId xmlns:a16="http://schemas.microsoft.com/office/drawing/2014/main" id="{141C6504-389A-4886-A3BF-83D6A286BF29}"/>
              </a:ext>
            </a:extLst>
          </p:cNvPr>
          <p:cNvSpPr txBox="1"/>
          <p:nvPr/>
        </p:nvSpPr>
        <p:spPr>
          <a:xfrm>
            <a:off x="6391599" y="3466105"/>
            <a:ext cx="184531" cy="2974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</a:t>
            </a:r>
            <a:endParaRPr lang="ja-JP" sz="5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99" name="テキスト ボックス 1828">
            <a:extLst>
              <a:ext uri="{FF2B5EF4-FFF2-40B4-BE49-F238E27FC236}">
                <a16:creationId xmlns:a16="http://schemas.microsoft.com/office/drawing/2014/main" id="{DFD4D652-229F-4202-B0D9-7C6C48ED73C6}"/>
              </a:ext>
            </a:extLst>
          </p:cNvPr>
          <p:cNvSpPr txBox="1"/>
          <p:nvPr/>
        </p:nvSpPr>
        <p:spPr>
          <a:xfrm>
            <a:off x="6741114" y="2124225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បណ្ដោយ xទទឹង x កម្ពស់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0" name="テキスト ボックス 1829">
            <a:extLst>
              <a:ext uri="{FF2B5EF4-FFF2-40B4-BE49-F238E27FC236}">
                <a16:creationId xmlns:a16="http://schemas.microsoft.com/office/drawing/2014/main" id="{DF2F47D6-C048-4325-91E8-041724580AEB}"/>
              </a:ext>
            </a:extLst>
          </p:cNvPr>
          <p:cNvSpPr txBox="1"/>
          <p:nvPr/>
        </p:nvSpPr>
        <p:spPr>
          <a:xfrm>
            <a:off x="6756353" y="2594414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(អង្កត់ផ្ចិត) </a:t>
            </a:r>
            <a:r>
              <a:rPr lang="km" sz="800" kern="100" baseline="300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</a:t>
            </a:r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x កម្ពស់ x </a:t>
            </a:r>
            <a:r>
              <a:rPr lang="km" sz="8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0.8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1" name="テキスト ボックス 1830">
            <a:extLst>
              <a:ext uri="{FF2B5EF4-FFF2-40B4-BE49-F238E27FC236}">
                <a16:creationId xmlns:a16="http://schemas.microsoft.com/office/drawing/2014/main" id="{5B0E32F8-ED40-47B5-91E5-A54F5C5ADCE5}"/>
              </a:ext>
            </a:extLst>
          </p:cNvPr>
          <p:cNvSpPr txBox="1"/>
          <p:nvPr/>
        </p:nvSpPr>
        <p:spPr>
          <a:xfrm>
            <a:off x="6741114" y="3080339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(អង្កត់ផ្ចិត)</a:t>
            </a:r>
            <a:r>
              <a:rPr lang="km" sz="800" kern="100" baseline="300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2</a:t>
            </a:r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x កម្រាស់ x </a:t>
            </a:r>
            <a:r>
              <a:rPr lang="km" sz="8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0.8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2" name="テキスト ボックス 1831">
            <a:extLst>
              <a:ext uri="{FF2B5EF4-FFF2-40B4-BE49-F238E27FC236}">
                <a16:creationId xmlns:a16="http://schemas.microsoft.com/office/drawing/2014/main" id="{0DC5BD0C-C547-4198-A834-71B93D90883C}"/>
              </a:ext>
            </a:extLst>
          </p:cNvPr>
          <p:cNvSpPr txBox="1"/>
          <p:nvPr/>
        </p:nvSpPr>
        <p:spPr>
          <a:xfrm>
            <a:off x="6714920" y="3550528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(អង្កត់ផ្ចិត) </a:t>
            </a:r>
            <a:r>
              <a:rPr lang="km" sz="800" kern="100" baseline="300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3 </a:t>
            </a:r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× </a:t>
            </a:r>
            <a:r>
              <a:rPr lang="km" sz="8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0.53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3" name="テキスト ボックス 1816">
            <a:extLst>
              <a:ext uri="{FF2B5EF4-FFF2-40B4-BE49-F238E27FC236}">
                <a16:creationId xmlns:a16="http://schemas.microsoft.com/office/drawing/2014/main" id="{20E75799-6C7A-4C6D-9286-11EAEF591C7C}"/>
              </a:ext>
            </a:extLst>
          </p:cNvPr>
          <p:cNvSpPr txBox="1"/>
          <p:nvPr/>
        </p:nvSpPr>
        <p:spPr>
          <a:xfrm>
            <a:off x="6386146" y="2603344"/>
            <a:ext cx="255279" cy="15988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5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4" name="テキスト ボックス 1800">
            <a:extLst>
              <a:ext uri="{FF2B5EF4-FFF2-40B4-BE49-F238E27FC236}">
                <a16:creationId xmlns:a16="http://schemas.microsoft.com/office/drawing/2014/main" id="{B16FBD22-BB1B-4CDB-8736-FD716A5E0D20}"/>
              </a:ext>
            </a:extLst>
          </p:cNvPr>
          <p:cNvSpPr txBox="1"/>
          <p:nvPr/>
        </p:nvSpPr>
        <p:spPr>
          <a:xfrm>
            <a:off x="5127556" y="4035917"/>
            <a:ext cx="613368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រាងបាត់បាល់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5" name="テキスト ボックス 1801">
            <a:extLst>
              <a:ext uri="{FF2B5EF4-FFF2-40B4-BE49-F238E27FC236}">
                <a16:creationId xmlns:a16="http://schemas.microsoft.com/office/drawing/2014/main" id="{9BD4D41E-9AD4-4F95-9CFE-05B18ADFA7AB}"/>
              </a:ext>
            </a:extLst>
          </p:cNvPr>
          <p:cNvSpPr txBox="1"/>
          <p:nvPr/>
        </p:nvSpPr>
        <p:spPr>
          <a:xfrm>
            <a:off x="5127556" y="4487306"/>
            <a:ext cx="596590" cy="1725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រាងសាជី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6" name="テキスト ボックス 1802">
            <a:extLst>
              <a:ext uri="{FF2B5EF4-FFF2-40B4-BE49-F238E27FC236}">
                <a16:creationId xmlns:a16="http://schemas.microsoft.com/office/drawing/2014/main" id="{8C6202D4-EB21-4CE1-B897-F9ED00184763}"/>
              </a:ext>
            </a:extLst>
          </p:cNvPr>
          <p:cNvSpPr txBox="1"/>
          <p:nvPr/>
        </p:nvSpPr>
        <p:spPr>
          <a:xfrm>
            <a:off x="5121271" y="4947039"/>
            <a:ext cx="62519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កោណរាងជារង្វង់ </a:t>
            </a:r>
            <a:endParaRPr lang="ja-JP" sz="90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7" name="テキスト ボックス 1803">
            <a:extLst>
              <a:ext uri="{FF2B5EF4-FFF2-40B4-BE49-F238E27FC236}">
                <a16:creationId xmlns:a16="http://schemas.microsoft.com/office/drawing/2014/main" id="{72DA0697-98F3-4475-9B74-10C84B2D377D}"/>
              </a:ext>
            </a:extLst>
          </p:cNvPr>
          <p:cNvSpPr txBox="1"/>
          <p:nvPr/>
        </p:nvSpPr>
        <p:spPr>
          <a:xfrm>
            <a:off x="5107783" y="5430741"/>
            <a:ext cx="644968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អេលីប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8" name="テキスト ボックス 1804">
            <a:extLst>
              <a:ext uri="{FF2B5EF4-FFF2-40B4-BE49-F238E27FC236}">
                <a16:creationId xmlns:a16="http://schemas.microsoft.com/office/drawing/2014/main" id="{138D2B98-C397-4619-B972-4E76486D8370}"/>
              </a:ext>
            </a:extLst>
          </p:cNvPr>
          <p:cNvSpPr txBox="1"/>
          <p:nvPr/>
        </p:nvSpPr>
        <p:spPr>
          <a:xfrm>
            <a:off x="5119610" y="5914443"/>
            <a:ext cx="621314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សាជីជ្រុងរាងត្រីកោណ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9" name="テキスト ボックス 1805">
            <a:extLst>
              <a:ext uri="{FF2B5EF4-FFF2-40B4-BE49-F238E27FC236}">
                <a16:creationId xmlns:a16="http://schemas.microsoft.com/office/drawing/2014/main" id="{3EF18A75-B780-4281-9D83-D1E8992C63C7}"/>
              </a:ext>
            </a:extLst>
          </p:cNvPr>
          <p:cNvSpPr txBox="1"/>
          <p:nvPr/>
        </p:nvSpPr>
        <p:spPr>
          <a:xfrm>
            <a:off x="5797721" y="5770062"/>
            <a:ext cx="225376" cy="831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0" name="テキスト ボックス 1814">
            <a:extLst>
              <a:ext uri="{FF2B5EF4-FFF2-40B4-BE49-F238E27FC236}">
                <a16:creationId xmlns:a16="http://schemas.microsoft.com/office/drawing/2014/main" id="{00AE5499-92FE-49C5-8B1B-C3390171FA80}"/>
              </a:ext>
            </a:extLst>
          </p:cNvPr>
          <p:cNvSpPr txBox="1"/>
          <p:nvPr/>
        </p:nvSpPr>
        <p:spPr>
          <a:xfrm>
            <a:off x="6313766" y="4916296"/>
            <a:ext cx="223906" cy="1588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1" name="テキスト ボックス 1815">
            <a:extLst>
              <a:ext uri="{FF2B5EF4-FFF2-40B4-BE49-F238E27FC236}">
                <a16:creationId xmlns:a16="http://schemas.microsoft.com/office/drawing/2014/main" id="{E9D7C07E-7123-442C-BF63-C81207B3B427}"/>
              </a:ext>
            </a:extLst>
          </p:cNvPr>
          <p:cNvSpPr txBox="1"/>
          <p:nvPr/>
        </p:nvSpPr>
        <p:spPr>
          <a:xfrm>
            <a:off x="6477596" y="3887827"/>
            <a:ext cx="201810" cy="70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2" name="テキスト ボックス 1819">
            <a:extLst>
              <a:ext uri="{FF2B5EF4-FFF2-40B4-BE49-F238E27FC236}">
                <a16:creationId xmlns:a16="http://schemas.microsoft.com/office/drawing/2014/main" id="{D6F3B095-01ED-4D44-A099-DA5C4E0CFDF9}"/>
              </a:ext>
            </a:extLst>
          </p:cNvPr>
          <p:cNvSpPr txBox="1"/>
          <p:nvPr/>
        </p:nvSpPr>
        <p:spPr>
          <a:xfrm>
            <a:off x="6055629" y="4230228"/>
            <a:ext cx="409064" cy="817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3" name="テキスト ボックス 1820">
            <a:extLst>
              <a:ext uri="{FF2B5EF4-FFF2-40B4-BE49-F238E27FC236}">
                <a16:creationId xmlns:a16="http://schemas.microsoft.com/office/drawing/2014/main" id="{65CA05E9-F8A5-4FCB-A4B3-5DC6E8ADEDD5}"/>
              </a:ext>
            </a:extLst>
          </p:cNvPr>
          <p:cNvSpPr txBox="1"/>
          <p:nvPr/>
        </p:nvSpPr>
        <p:spPr>
          <a:xfrm>
            <a:off x="6055628" y="4659831"/>
            <a:ext cx="357739" cy="727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4" name="テキスト ボックス 1821">
            <a:extLst>
              <a:ext uri="{FF2B5EF4-FFF2-40B4-BE49-F238E27FC236}">
                <a16:creationId xmlns:a16="http://schemas.microsoft.com/office/drawing/2014/main" id="{827FDD77-5FDA-493B-924D-9209ADE31991}"/>
              </a:ext>
            </a:extLst>
          </p:cNvPr>
          <p:cNvSpPr txBox="1"/>
          <p:nvPr/>
        </p:nvSpPr>
        <p:spPr>
          <a:xfrm>
            <a:off x="5859267" y="4811299"/>
            <a:ext cx="618329" cy="571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បន្ទាត់ផ្ចិតផ្នែកបាតកំពូល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5" name="テキスト ボックス 1822">
            <a:extLst>
              <a:ext uri="{FF2B5EF4-FFF2-40B4-BE49-F238E27FC236}">
                <a16:creationId xmlns:a16="http://schemas.microsoft.com/office/drawing/2014/main" id="{F904E621-43EB-44C3-8415-1C392F6AC04C}"/>
              </a:ext>
            </a:extLst>
          </p:cNvPr>
          <p:cNvSpPr txBox="1"/>
          <p:nvPr/>
        </p:nvSpPr>
        <p:spPr>
          <a:xfrm>
            <a:off x="5941832" y="5191025"/>
            <a:ext cx="435962" cy="7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បន្ទាត់ផ្ចិតផ្នែកបាត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6" name="テキスト ボックス 1823">
            <a:extLst>
              <a:ext uri="{FF2B5EF4-FFF2-40B4-BE49-F238E27FC236}">
                <a16:creationId xmlns:a16="http://schemas.microsoft.com/office/drawing/2014/main" id="{D11D7820-EF8A-4390-B835-B315086FC313}"/>
              </a:ext>
            </a:extLst>
          </p:cNvPr>
          <p:cNvSpPr txBox="1"/>
          <p:nvPr/>
        </p:nvSpPr>
        <p:spPr>
          <a:xfrm>
            <a:off x="6540284" y="5308862"/>
            <a:ext cx="111836" cy="3172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កម្រាស់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7" name="テキスト ボックス 1824">
            <a:extLst>
              <a:ext uri="{FF2B5EF4-FFF2-40B4-BE49-F238E27FC236}">
                <a16:creationId xmlns:a16="http://schemas.microsoft.com/office/drawing/2014/main" id="{9334FFA4-B895-46E9-BCBA-721FA534D79D}"/>
              </a:ext>
            </a:extLst>
          </p:cNvPr>
          <p:cNvSpPr txBox="1"/>
          <p:nvPr/>
        </p:nvSpPr>
        <p:spPr>
          <a:xfrm>
            <a:off x="5797721" y="5626099"/>
            <a:ext cx="452250" cy="7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ប្រវែងបណ្ដោយ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8" name="テキスト ボックス 1825">
            <a:extLst>
              <a:ext uri="{FF2B5EF4-FFF2-40B4-BE49-F238E27FC236}">
                <a16:creationId xmlns:a16="http://schemas.microsoft.com/office/drawing/2014/main" id="{B7A74606-52BA-4955-9BF0-A5897352065A}"/>
              </a:ext>
            </a:extLst>
          </p:cNvPr>
          <p:cNvSpPr txBox="1"/>
          <p:nvPr/>
        </p:nvSpPr>
        <p:spPr>
          <a:xfrm rot="16200000">
            <a:off x="6125021" y="5405541"/>
            <a:ext cx="346607" cy="812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ប្រវែងទទឹង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9" name="テキスト ボックス 1826">
            <a:extLst>
              <a:ext uri="{FF2B5EF4-FFF2-40B4-BE49-F238E27FC236}">
                <a16:creationId xmlns:a16="http://schemas.microsoft.com/office/drawing/2014/main" id="{1C6DF825-2A14-4D74-88BB-76A83EF246C8}"/>
              </a:ext>
            </a:extLst>
          </p:cNvPr>
          <p:cNvSpPr txBox="1"/>
          <p:nvPr/>
        </p:nvSpPr>
        <p:spPr>
          <a:xfrm>
            <a:off x="5797721" y="6148062"/>
            <a:ext cx="257908" cy="97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ផ្នែកបាត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0" name="テキスト ボックス 1827">
            <a:extLst>
              <a:ext uri="{FF2B5EF4-FFF2-40B4-BE49-F238E27FC236}">
                <a16:creationId xmlns:a16="http://schemas.microsoft.com/office/drawing/2014/main" id="{18EC6072-D421-4F4A-8A1F-3D4B207A69DE}"/>
              </a:ext>
            </a:extLst>
          </p:cNvPr>
          <p:cNvSpPr txBox="1"/>
          <p:nvPr/>
        </p:nvSpPr>
        <p:spPr>
          <a:xfrm>
            <a:off x="6249971" y="5853228"/>
            <a:ext cx="391455" cy="1060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បាតផ្ទៃបាត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1" name="テキスト ボックス 1409">
            <a:extLst>
              <a:ext uri="{FF2B5EF4-FFF2-40B4-BE49-F238E27FC236}">
                <a16:creationId xmlns:a16="http://schemas.microsoft.com/office/drawing/2014/main" id="{A407E640-0258-43CA-8DAE-C906D833B173}"/>
              </a:ext>
            </a:extLst>
          </p:cNvPr>
          <p:cNvSpPr txBox="1"/>
          <p:nvPr/>
        </p:nvSpPr>
        <p:spPr>
          <a:xfrm>
            <a:off x="6258760" y="6055882"/>
            <a:ext cx="432510" cy="1227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កម្ពស់ផ្នែកបាត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2" name="テキスト ボックス 1840">
            <a:extLst>
              <a:ext uri="{FF2B5EF4-FFF2-40B4-BE49-F238E27FC236}">
                <a16:creationId xmlns:a16="http://schemas.microsoft.com/office/drawing/2014/main" id="{601627DB-ECB3-4403-A78A-23C6B19320A4}"/>
              </a:ext>
            </a:extLst>
          </p:cNvPr>
          <p:cNvSpPr txBox="1"/>
          <p:nvPr/>
        </p:nvSpPr>
        <p:spPr>
          <a:xfrm>
            <a:off x="6363873" y="4378466"/>
            <a:ext cx="302283" cy="2176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3" name="テキスト ボックス 1832">
            <a:extLst>
              <a:ext uri="{FF2B5EF4-FFF2-40B4-BE49-F238E27FC236}">
                <a16:creationId xmlns:a16="http://schemas.microsoft.com/office/drawing/2014/main" id="{6CCCBB0E-D1B2-455D-98F7-0BAE2CE96C44}"/>
              </a:ext>
            </a:extLst>
          </p:cNvPr>
          <p:cNvSpPr txBox="1"/>
          <p:nvPr/>
        </p:nvSpPr>
        <p:spPr>
          <a:xfrm>
            <a:off x="6731885" y="4010037"/>
            <a:ext cx="1688216" cy="1840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(កម្ពស់) </a:t>
            </a:r>
            <a:r>
              <a:rPr lang="km" sz="800" kern="100" baseline="300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</a:t>
            </a:r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x (អង្កត់ផ្ចិត x </a:t>
            </a:r>
            <a:r>
              <a:rPr lang="km" sz="8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3-</a:t>
            </a:r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កំពស់ x </a:t>
            </a:r>
            <a:r>
              <a:rPr lang="km" sz="8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2</a:t>
            </a:r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) x </a:t>
            </a:r>
            <a:r>
              <a:rPr lang="km" sz="8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0.53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4" name="テキスト ボックス 1833">
            <a:extLst>
              <a:ext uri="{FF2B5EF4-FFF2-40B4-BE49-F238E27FC236}">
                <a16:creationId xmlns:a16="http://schemas.microsoft.com/office/drawing/2014/main" id="{9C7B53C8-548B-4287-9E64-007FFAAADD3E}"/>
              </a:ext>
            </a:extLst>
          </p:cNvPr>
          <p:cNvSpPr txBox="1"/>
          <p:nvPr/>
        </p:nvSpPr>
        <p:spPr>
          <a:xfrm>
            <a:off x="6734363" y="4819220"/>
            <a:ext cx="1653266" cy="4476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[(បន្ទាត់ផ្ចិតផ្នែកបាត) 2 + បន្ទាត់ផ្ចិតផ្នែកបាត x  បន្ទាត់ផ្ចិតផ្នែកបាតកំពូល + (បន្ទាត់ផ្ចិតផ្នែកបាតកំពូល) 2 ] × កម្ពស់ ×0.3</a:t>
            </a:r>
            <a:endParaRPr lang="ja-JP" sz="7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25" name="テキスト ボックス 1834">
            <a:extLst>
              <a:ext uri="{FF2B5EF4-FFF2-40B4-BE49-F238E27FC236}">
                <a16:creationId xmlns:a16="http://schemas.microsoft.com/office/drawing/2014/main" id="{DBCF3EA8-FC50-4DEC-83F0-B8107C350599}"/>
              </a:ext>
            </a:extLst>
          </p:cNvPr>
          <p:cNvSpPr txBox="1"/>
          <p:nvPr/>
        </p:nvSpPr>
        <p:spPr>
          <a:xfrm>
            <a:off x="6719158" y="4489359"/>
            <a:ext cx="1446530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(អង្កត់ផ្ចិត) 2 x កម្ពស់ x </a:t>
            </a:r>
            <a:r>
              <a:rPr lang="km" sz="800" kern="10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0.3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6" name="テキスト ボックス 1835">
            <a:extLst>
              <a:ext uri="{FF2B5EF4-FFF2-40B4-BE49-F238E27FC236}">
                <a16:creationId xmlns:a16="http://schemas.microsoft.com/office/drawing/2014/main" id="{4C66F7F1-EF7A-43E1-9CC8-BD24448A86AC}"/>
              </a:ext>
            </a:extLst>
          </p:cNvPr>
          <p:cNvSpPr txBox="1"/>
          <p:nvPr/>
        </p:nvSpPr>
        <p:spPr>
          <a:xfrm>
            <a:off x="6741113" y="5446676"/>
            <a:ext cx="1646515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បណ្ដោយx ទទឹង x កម្រាស់ x </a:t>
            </a:r>
            <a:r>
              <a:rPr lang="km" sz="8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0.53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7" name="テキスト ボックス 1836">
            <a:extLst>
              <a:ext uri="{FF2B5EF4-FFF2-40B4-BE49-F238E27FC236}">
                <a16:creationId xmlns:a16="http://schemas.microsoft.com/office/drawing/2014/main" id="{05233598-9943-46EE-8438-AF771F9BA22B}"/>
              </a:ext>
            </a:extLst>
          </p:cNvPr>
          <p:cNvSpPr txBox="1"/>
          <p:nvPr/>
        </p:nvSpPr>
        <p:spPr>
          <a:xfrm>
            <a:off x="6741114" y="5879294"/>
            <a:ext cx="1678986" cy="3079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ក្រឡាផ្ទៃបាត x កម្ពស់ ÷ </a:t>
            </a:r>
            <a:r>
              <a:rPr lang="km" sz="8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3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(ក្រឡាផ្ទៃបាត = បាត x កម្ពស់ផ្នែកបាត ÷ </a:t>
            </a:r>
            <a:r>
              <a:rPr lang="km" sz="8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2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)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802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ម៉ាស់និងភារពលជាក់លាក ចំណុចនៃភារពល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ទំព័រទី117 អត្ថបទជំនួយ ទំព័រទី89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69" y="3564084"/>
            <a:ext cx="7514030" cy="242695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894038" y="5954843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ស្ថេរភាពវត្ថុ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642" y="1489226"/>
            <a:ext cx="4517873" cy="207453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903899" y="3484715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វិធីរកចំណុចនៃភារពល</a:t>
            </a:r>
          </a:p>
        </p:txBody>
      </p:sp>
      <p:sp>
        <p:nvSpPr>
          <p:cNvPr id="10" name="テキスト ボックス 1841">
            <a:extLst>
              <a:ext uri="{FF2B5EF4-FFF2-40B4-BE49-F238E27FC236}">
                <a16:creationId xmlns:a16="http://schemas.microsoft.com/office/drawing/2014/main" id="{31062E91-6648-4280-BFC6-D1C057026EB9}"/>
              </a:ext>
            </a:extLst>
          </p:cNvPr>
          <p:cNvSpPr txBox="1"/>
          <p:nvPr/>
        </p:nvSpPr>
        <p:spPr>
          <a:xfrm>
            <a:off x="1022817" y="5494366"/>
            <a:ext cx="75311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[ស្ថេរភាព]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842">
            <a:extLst>
              <a:ext uri="{FF2B5EF4-FFF2-40B4-BE49-F238E27FC236}">
                <a16:creationId xmlns:a16="http://schemas.microsoft.com/office/drawing/2014/main" id="{FC958784-1E10-4A34-AB90-D4D4E3333CD6}"/>
              </a:ext>
            </a:extLst>
          </p:cNvPr>
          <p:cNvSpPr txBox="1"/>
          <p:nvPr/>
        </p:nvSpPr>
        <p:spPr>
          <a:xfrm>
            <a:off x="2363384" y="5503281"/>
            <a:ext cx="753110" cy="200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[កណ្ដាល]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843">
            <a:extLst>
              <a:ext uri="{FF2B5EF4-FFF2-40B4-BE49-F238E27FC236}">
                <a16:creationId xmlns:a16="http://schemas.microsoft.com/office/drawing/2014/main" id="{DD0C4AC8-A94D-4CD6-ADA5-5929BEA798A7}"/>
              </a:ext>
            </a:extLst>
          </p:cNvPr>
          <p:cNvSpPr txBox="1"/>
          <p:nvPr/>
        </p:nvSpPr>
        <p:spPr>
          <a:xfrm>
            <a:off x="5355504" y="5521095"/>
            <a:ext cx="753110" cy="200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[ស្ថេរភាព]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844">
            <a:extLst>
              <a:ext uri="{FF2B5EF4-FFF2-40B4-BE49-F238E27FC236}">
                <a16:creationId xmlns:a16="http://schemas.microsoft.com/office/drawing/2014/main" id="{6AFA50B1-0423-4F70-B60F-6C272BE12240}"/>
              </a:ext>
            </a:extLst>
          </p:cNvPr>
          <p:cNvSpPr txBox="1"/>
          <p:nvPr/>
        </p:nvSpPr>
        <p:spPr>
          <a:xfrm>
            <a:off x="7249795" y="5461664"/>
            <a:ext cx="753110" cy="255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[ស្ថេរភាព]</a:t>
            </a:r>
            <a:endParaRPr lang="ja-JP" sz="1200" kern="10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845">
            <a:extLst>
              <a:ext uri="{FF2B5EF4-FFF2-40B4-BE49-F238E27FC236}">
                <a16:creationId xmlns:a16="http://schemas.microsoft.com/office/drawing/2014/main" id="{7FC2111B-FCEE-46BC-958C-D72A1BE645E4}"/>
              </a:ext>
            </a:extLst>
          </p:cNvPr>
          <p:cNvSpPr txBox="1"/>
          <p:nvPr/>
        </p:nvSpPr>
        <p:spPr>
          <a:xfrm>
            <a:off x="3407414" y="5532149"/>
            <a:ext cx="1418586" cy="200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[គ្មានស្ថេរភាព]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312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716083"/>
            <a:ext cx="4083971" cy="231983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ចលនានៃវត្ថុ</a:t>
            </a:r>
            <a:endParaRPr kumimoji="1" lang="ja-JP" altLang="en-US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ទំព័រទី118 អត្ថបទជំនួយ ទំព័រទី90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16000" y="6035921"/>
            <a:ext cx="34035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កម្លាំង centrifugal កម្លាំង centripetal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59387" y="6071845"/>
            <a:ext cx="21865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កម្លាំងកកិតឋិតិវន្តអតិបរមា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21" y="3956446"/>
            <a:ext cx="3708398" cy="21153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142" y="1335854"/>
            <a:ext cx="5351820" cy="227646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549711" y="3559265"/>
            <a:ext cx="25683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ល្បឿននិងការបង្កើនល្បឿន </a:t>
            </a:r>
          </a:p>
        </p:txBody>
      </p:sp>
      <p:sp>
        <p:nvSpPr>
          <p:cNvPr id="11" name="テキスト ボックス 1846">
            <a:extLst>
              <a:ext uri="{FF2B5EF4-FFF2-40B4-BE49-F238E27FC236}">
                <a16:creationId xmlns:a16="http://schemas.microsoft.com/office/drawing/2014/main" id="{9C371C54-65F1-4F04-8FBE-AD0FA4833E36}"/>
              </a:ext>
            </a:extLst>
          </p:cNvPr>
          <p:cNvSpPr txBox="1"/>
          <p:nvPr/>
        </p:nvSpPr>
        <p:spPr>
          <a:xfrm>
            <a:off x="5259387" y="2704260"/>
            <a:ext cx="1993575" cy="2548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ចលនដែលមានល្បឿនថេរ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847">
            <a:extLst>
              <a:ext uri="{FF2B5EF4-FFF2-40B4-BE49-F238E27FC236}">
                <a16:creationId xmlns:a16="http://schemas.microsoft.com/office/drawing/2014/main" id="{CA0BCF56-F8EA-45E6-81D1-0C9F1C2081BA}"/>
              </a:ext>
            </a:extLst>
          </p:cNvPr>
          <p:cNvSpPr txBox="1"/>
          <p:nvPr/>
        </p:nvSpPr>
        <p:spPr>
          <a:xfrm>
            <a:off x="3143856" y="1662406"/>
            <a:ext cx="2568308" cy="3737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ចលនាដែលមានល្បឿនមិនថេរ</a:t>
            </a:r>
            <a:endParaRPr lang="ja-JP" sz="12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848">
            <a:extLst>
              <a:ext uri="{FF2B5EF4-FFF2-40B4-BE49-F238E27FC236}">
                <a16:creationId xmlns:a16="http://schemas.microsoft.com/office/drawing/2014/main" id="{3934CFD8-6B90-4BE3-9270-305CE9B8A9B7}"/>
              </a:ext>
            </a:extLst>
          </p:cNvPr>
          <p:cNvSpPr txBox="1"/>
          <p:nvPr/>
        </p:nvSpPr>
        <p:spPr>
          <a:xfrm rot="20820722">
            <a:off x="1661687" y="4128836"/>
            <a:ext cx="652780" cy="2266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កម្លាំង centripetal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849">
            <a:extLst>
              <a:ext uri="{FF2B5EF4-FFF2-40B4-BE49-F238E27FC236}">
                <a16:creationId xmlns:a16="http://schemas.microsoft.com/office/drawing/2014/main" id="{A4CC9A34-5609-484B-93FB-8CD005DD57B0}"/>
              </a:ext>
            </a:extLst>
          </p:cNvPr>
          <p:cNvSpPr txBox="1"/>
          <p:nvPr/>
        </p:nvSpPr>
        <p:spPr>
          <a:xfrm rot="20981692">
            <a:off x="1803401" y="4685397"/>
            <a:ext cx="65278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កម្លាំង centrifugal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850">
            <a:extLst>
              <a:ext uri="{FF2B5EF4-FFF2-40B4-BE49-F238E27FC236}">
                <a16:creationId xmlns:a16="http://schemas.microsoft.com/office/drawing/2014/main" id="{7035B059-703D-4503-B437-3EA3B8C17AEC}"/>
              </a:ext>
            </a:extLst>
          </p:cNvPr>
          <p:cNvSpPr txBox="1"/>
          <p:nvPr/>
        </p:nvSpPr>
        <p:spPr>
          <a:xfrm>
            <a:off x="2793046" y="4282164"/>
            <a:ext cx="959803" cy="3816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កណ្តាល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(ដៃ)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851">
            <a:extLst>
              <a:ext uri="{FF2B5EF4-FFF2-40B4-BE49-F238E27FC236}">
                <a16:creationId xmlns:a16="http://schemas.microsoft.com/office/drawing/2014/main" id="{EB6B41C0-0979-4056-B28C-DECACDDA2911}"/>
              </a:ext>
            </a:extLst>
          </p:cNvPr>
          <p:cNvSpPr txBox="1"/>
          <p:nvPr/>
        </p:nvSpPr>
        <p:spPr>
          <a:xfrm>
            <a:off x="757239" y="4402179"/>
            <a:ext cx="258762" cy="2940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វត្ថុ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893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ចំណេះដឹងអំពីអគ្គិសនី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ទំព័រទី124 អត្ថបទជំនួយ ទំព័រទី93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021" y="1559873"/>
            <a:ext cx="5807456" cy="296017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708083" y="1327437"/>
            <a:ext cx="57463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ឯកតាប្រតិកម្ម mA (មីលីអាំពែរ) នៅពេលចរន្តអគ្គិសនីហូរចូលរាងកាយមនុស្ស</a:t>
            </a: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56038" y="4480185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ចំណាំ) 1mA គឺ 1 / 1000A (អំពែរ) ។</a:t>
            </a:r>
          </a:p>
        </p:txBody>
      </p:sp>
      <p:sp>
        <p:nvSpPr>
          <p:cNvPr id="10" name="テキスト ボックス 1435">
            <a:extLst>
              <a:ext uri="{FF2B5EF4-FFF2-40B4-BE49-F238E27FC236}">
                <a16:creationId xmlns:a16="http://schemas.microsoft.com/office/drawing/2014/main" id="{181C6F60-B680-4617-B766-876D2CDFE2F5}"/>
              </a:ext>
            </a:extLst>
          </p:cNvPr>
          <p:cNvSpPr txBox="1"/>
          <p:nvPr/>
        </p:nvSpPr>
        <p:spPr>
          <a:xfrm>
            <a:off x="1837476" y="1887067"/>
            <a:ext cx="2442423" cy="271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ផលប៉ះពាល់នៃការឆក់អគ្គិសនី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436">
            <a:extLst>
              <a:ext uri="{FF2B5EF4-FFF2-40B4-BE49-F238E27FC236}">
                <a16:creationId xmlns:a16="http://schemas.microsoft.com/office/drawing/2014/main" id="{82FFEEC7-1BAB-4132-AA64-990B4A08DA4C}"/>
              </a:ext>
            </a:extLst>
          </p:cNvPr>
          <p:cNvSpPr txBox="1"/>
          <p:nvPr/>
        </p:nvSpPr>
        <p:spPr>
          <a:xfrm>
            <a:off x="4431402" y="1698895"/>
            <a:ext cx="1311946" cy="1881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ចរន្តផ្លាស់គ្នា (AC)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437">
            <a:extLst>
              <a:ext uri="{FF2B5EF4-FFF2-40B4-BE49-F238E27FC236}">
                <a16:creationId xmlns:a16="http://schemas.microsoft.com/office/drawing/2014/main" id="{2679BD6D-9B93-43D5-A67F-11B281D39409}"/>
              </a:ext>
            </a:extLst>
          </p:cNvPr>
          <p:cNvSpPr txBox="1"/>
          <p:nvPr/>
        </p:nvSpPr>
        <p:spPr>
          <a:xfrm>
            <a:off x="6120545" y="1680948"/>
            <a:ext cx="956735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ចរន្តផ្ទាល់ (DC)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438">
            <a:extLst>
              <a:ext uri="{FF2B5EF4-FFF2-40B4-BE49-F238E27FC236}">
                <a16:creationId xmlns:a16="http://schemas.microsoft.com/office/drawing/2014/main" id="{7580E959-ED72-4CFE-8633-C5E9ED852DA5}"/>
              </a:ext>
            </a:extLst>
          </p:cNvPr>
          <p:cNvSpPr txBox="1"/>
          <p:nvPr/>
        </p:nvSpPr>
        <p:spPr>
          <a:xfrm>
            <a:off x="1763530" y="2431924"/>
            <a:ext cx="2421120" cy="271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km" sz="1200" kern="10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1.	</a:t>
            </a:r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ឈឺជិបៗបន្តិច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439">
            <a:extLst>
              <a:ext uri="{FF2B5EF4-FFF2-40B4-BE49-F238E27FC236}">
                <a16:creationId xmlns:a16="http://schemas.microsoft.com/office/drawing/2014/main" id="{4C4B00B6-80C1-4088-9DDB-4CDC70DA594C}"/>
              </a:ext>
            </a:extLst>
          </p:cNvPr>
          <p:cNvSpPr txBox="1"/>
          <p:nvPr/>
        </p:nvSpPr>
        <p:spPr>
          <a:xfrm>
            <a:off x="1763530" y="2768593"/>
            <a:ext cx="2516370" cy="5043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km" sz="11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2.	</a:t>
            </a:r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ភាពតក់ស្លុតឈឺចាប់</a:t>
            </a:r>
            <a:r>
              <a:rPr lang="en-US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(ទោះយ៉ាងណាមានសេរីភាពសាច់ដុំអាចកម្រើកបាន)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44000" indent="-144000" algn="l" rtl="0"/>
            <a:r>
              <a:rPr lang="km" sz="11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440">
            <a:extLst>
              <a:ext uri="{FF2B5EF4-FFF2-40B4-BE49-F238E27FC236}">
                <a16:creationId xmlns:a16="http://schemas.microsoft.com/office/drawing/2014/main" id="{D67CB2B4-D0A5-44AD-A0C4-AD5BC0994475}"/>
              </a:ext>
            </a:extLst>
          </p:cNvPr>
          <p:cNvSpPr txBox="1"/>
          <p:nvPr/>
        </p:nvSpPr>
        <p:spPr>
          <a:xfrm>
            <a:off x="1763530" y="3373477"/>
            <a:ext cx="2516370" cy="4786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3.	</a:t>
            </a: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ភាពតក់ស្លុតឈឺចាប់</a:t>
            </a:r>
            <a:r>
              <a:rPr lang="en-US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(ភាពរឹងសាច់ដុំ ពិបាកដង្ហើម)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44000" indent="-144000" algn="l" rtl="0"/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441">
            <a:extLst>
              <a:ext uri="{FF2B5EF4-FFF2-40B4-BE49-F238E27FC236}">
                <a16:creationId xmlns:a16="http://schemas.microsoft.com/office/drawing/2014/main" id="{4DB304DF-2D71-4C0E-B560-7A7277D86A00}"/>
              </a:ext>
            </a:extLst>
          </p:cNvPr>
          <p:cNvSpPr txBox="1"/>
          <p:nvPr/>
        </p:nvSpPr>
        <p:spPr>
          <a:xfrm>
            <a:off x="1763531" y="3952655"/>
            <a:ext cx="2516368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4.	</a:t>
            </a: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អាចបណ្តាលឱ្យស្លាប់ភ្លាមៗ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442">
            <a:extLst>
              <a:ext uri="{FF2B5EF4-FFF2-40B4-BE49-F238E27FC236}">
                <a16:creationId xmlns:a16="http://schemas.microsoft.com/office/drawing/2014/main" id="{4C0A7280-E94E-4024-8725-1C90DEF52476}"/>
              </a:ext>
            </a:extLst>
          </p:cNvPr>
          <p:cNvSpPr txBox="1"/>
          <p:nvPr/>
        </p:nvSpPr>
        <p:spPr>
          <a:xfrm>
            <a:off x="4470354" y="2087212"/>
            <a:ext cx="530027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បុរស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443">
            <a:extLst>
              <a:ext uri="{FF2B5EF4-FFF2-40B4-BE49-F238E27FC236}">
                <a16:creationId xmlns:a16="http://schemas.microsoft.com/office/drawing/2014/main" id="{54545168-0910-4372-9CDE-E185254C9E68}"/>
              </a:ext>
            </a:extLst>
          </p:cNvPr>
          <p:cNvSpPr txBox="1"/>
          <p:nvPr/>
        </p:nvSpPr>
        <p:spPr>
          <a:xfrm>
            <a:off x="6106104" y="2080072"/>
            <a:ext cx="439356" cy="2041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បុរស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444">
            <a:extLst>
              <a:ext uri="{FF2B5EF4-FFF2-40B4-BE49-F238E27FC236}">
                <a16:creationId xmlns:a16="http://schemas.microsoft.com/office/drawing/2014/main" id="{BDB139DD-A6E2-41C3-9551-73E663772D1F}"/>
              </a:ext>
            </a:extLst>
          </p:cNvPr>
          <p:cNvSpPr txBox="1"/>
          <p:nvPr/>
        </p:nvSpPr>
        <p:spPr>
          <a:xfrm>
            <a:off x="6904226" y="2075258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ស្ត្រី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445">
            <a:extLst>
              <a:ext uri="{FF2B5EF4-FFF2-40B4-BE49-F238E27FC236}">
                <a16:creationId xmlns:a16="http://schemas.microsoft.com/office/drawing/2014/main" id="{CC4DBCCF-5EA1-4CF2-82DE-277ADC5B34E4}"/>
              </a:ext>
            </a:extLst>
          </p:cNvPr>
          <p:cNvSpPr txBox="1"/>
          <p:nvPr/>
        </p:nvSpPr>
        <p:spPr>
          <a:xfrm>
            <a:off x="5378305" y="2080073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ស្ត្រី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133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ចំណេះដឹងអំពីអគ្គិសនី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ទំព័រទី126 អត្ថបទជំនួយ ទំព័រទី94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70582" y="1894700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ចម្ងាយគម្លាតពីបណ្តាញបញ្ជូននិងចែកចាយអគ្គីសនី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12" y="2171697"/>
            <a:ext cx="3681557" cy="285387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569" y="2171698"/>
            <a:ext cx="3901067" cy="3276035"/>
          </a:xfrm>
          <a:prstGeom prst="rect">
            <a:avLst/>
          </a:prstGeom>
        </p:spPr>
      </p:pic>
      <p:sp>
        <p:nvSpPr>
          <p:cNvPr id="8" name="テキスト ボックス 1447">
            <a:extLst>
              <a:ext uri="{FF2B5EF4-FFF2-40B4-BE49-F238E27FC236}">
                <a16:creationId xmlns:a16="http://schemas.microsoft.com/office/drawing/2014/main" id="{B8715C3E-37A7-44D3-A4EB-4372E5C56407}"/>
              </a:ext>
            </a:extLst>
          </p:cNvPr>
          <p:cNvSpPr txBox="1"/>
          <p:nvPr/>
        </p:nvSpPr>
        <p:spPr>
          <a:xfrm>
            <a:off x="896993" y="2376658"/>
            <a:ext cx="381635" cy="2557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សៀគ្វីអគ្គិសនី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448">
            <a:extLst>
              <a:ext uri="{FF2B5EF4-FFF2-40B4-BE49-F238E27FC236}">
                <a16:creationId xmlns:a16="http://schemas.microsoft.com/office/drawing/2014/main" id="{841F537C-8AE8-44B5-A862-C2854FEFC45C}"/>
              </a:ext>
            </a:extLst>
          </p:cNvPr>
          <p:cNvSpPr txBox="1"/>
          <p:nvPr/>
        </p:nvSpPr>
        <p:spPr>
          <a:xfrm>
            <a:off x="849462" y="2726372"/>
            <a:ext cx="47180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ខ្សែបណ្តាញចែកចាយអគ្គីសនី</a:t>
            </a:r>
            <a:endParaRPr lang="ja-JP" sz="6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449">
            <a:extLst>
              <a:ext uri="{FF2B5EF4-FFF2-40B4-BE49-F238E27FC236}">
                <a16:creationId xmlns:a16="http://schemas.microsoft.com/office/drawing/2014/main" id="{4F7ADAC8-ADA7-4B29-815B-E438232E90EC}"/>
              </a:ext>
            </a:extLst>
          </p:cNvPr>
          <p:cNvSpPr txBox="1"/>
          <p:nvPr/>
        </p:nvSpPr>
        <p:spPr>
          <a:xfrm>
            <a:off x="849461" y="3249000"/>
            <a:ext cx="47180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ខ្សែបញ្ជូនអគ្គីសនី</a:t>
            </a:r>
            <a:endParaRPr lang="ja-JP" sz="7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450">
            <a:extLst>
              <a:ext uri="{FF2B5EF4-FFF2-40B4-BE49-F238E27FC236}">
                <a16:creationId xmlns:a16="http://schemas.microsoft.com/office/drawing/2014/main" id="{F5B038AC-2109-4F9B-92DE-A79281316F78}"/>
              </a:ext>
            </a:extLst>
          </p:cNvPr>
          <p:cNvSpPr txBox="1"/>
          <p:nvPr/>
        </p:nvSpPr>
        <p:spPr>
          <a:xfrm>
            <a:off x="1510403" y="2266168"/>
            <a:ext cx="492125" cy="3662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តង់ស្យុងបញ្ជូន (V)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451">
            <a:extLst>
              <a:ext uri="{FF2B5EF4-FFF2-40B4-BE49-F238E27FC236}">
                <a16:creationId xmlns:a16="http://schemas.microsoft.com/office/drawing/2014/main" id="{5A49129C-D13E-430F-846F-6BE9977C2024}"/>
              </a:ext>
            </a:extLst>
          </p:cNvPr>
          <p:cNvSpPr txBox="1"/>
          <p:nvPr/>
        </p:nvSpPr>
        <p:spPr>
          <a:xfrm>
            <a:off x="2570583" y="2257135"/>
            <a:ext cx="1543638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ចម្ងាយគម្លាតអប្បបរមា（m）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452">
            <a:extLst>
              <a:ext uri="{FF2B5EF4-FFF2-40B4-BE49-F238E27FC236}">
                <a16:creationId xmlns:a16="http://schemas.microsoft.com/office/drawing/2014/main" id="{94389F98-86B6-4516-A033-06F9DCF51B17}"/>
              </a:ext>
            </a:extLst>
          </p:cNvPr>
          <p:cNvSpPr txBox="1"/>
          <p:nvPr/>
        </p:nvSpPr>
        <p:spPr>
          <a:xfrm>
            <a:off x="2249440" y="2497524"/>
            <a:ext cx="94517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sz="600" dirty="0" err="1">
                <a:latin typeface="Khmer UI" panose="020B0502040204020203" pitchFamily="34" charset="0"/>
                <a:cs typeface="Khmer UI" panose="020B0502040204020203" pitchFamily="34" charset="0"/>
              </a:rPr>
              <a:t>សេចក្តីជូនដំណឹងរបស់នាយកការិយាល័យស្តង់ដារការងារ</a:t>
            </a:r>
            <a:r>
              <a:rPr sz="600" dirty="0">
                <a:latin typeface="Khmer UI" panose="020B0502040204020203" pitchFamily="34" charset="0"/>
                <a:cs typeface="Khmer UI" panose="020B0502040204020203" pitchFamily="34" charset="0"/>
              </a:rPr>
              <a:t> *</a:t>
            </a:r>
            <a:endParaRPr lang="ja-JP" sz="1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453">
            <a:extLst>
              <a:ext uri="{FF2B5EF4-FFF2-40B4-BE49-F238E27FC236}">
                <a16:creationId xmlns:a16="http://schemas.microsoft.com/office/drawing/2014/main" id="{153A1491-8772-4765-9D52-82132E69D685}"/>
              </a:ext>
            </a:extLst>
          </p:cNvPr>
          <p:cNvSpPr txBox="1"/>
          <p:nvPr/>
        </p:nvSpPr>
        <p:spPr>
          <a:xfrm>
            <a:off x="3373955" y="2497524"/>
            <a:ext cx="94517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តម្លៃគោលដៅរបស់ក្រុមហ៊ុនអគ្គីសនី</a:t>
            </a:r>
            <a:endParaRPr lang="ja-JP" sz="7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454">
            <a:extLst>
              <a:ext uri="{FF2B5EF4-FFF2-40B4-BE49-F238E27FC236}">
                <a16:creationId xmlns:a16="http://schemas.microsoft.com/office/drawing/2014/main" id="{2A35EBA2-A453-4D86-A96C-E38C20C04077}"/>
              </a:ext>
            </a:extLst>
          </p:cNvPr>
          <p:cNvSpPr txBox="1"/>
          <p:nvPr/>
        </p:nvSpPr>
        <p:spPr>
          <a:xfrm>
            <a:off x="1353017" y="2739072"/>
            <a:ext cx="81000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100</a:t>
            </a:r>
            <a:r>
              <a:rPr lang="en-US" sz="6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 - 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200 ឬតិចជាងនេះ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455">
            <a:extLst>
              <a:ext uri="{FF2B5EF4-FFF2-40B4-BE49-F238E27FC236}">
                <a16:creationId xmlns:a16="http://schemas.microsoft.com/office/drawing/2014/main" id="{CC5747D5-906F-40DC-8020-F28682444BF5}"/>
              </a:ext>
            </a:extLst>
          </p:cNvPr>
          <p:cNvSpPr txBox="1"/>
          <p:nvPr/>
        </p:nvSpPr>
        <p:spPr>
          <a:xfrm>
            <a:off x="2249440" y="2749186"/>
            <a:ext cx="1000989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1.0 </a:t>
            </a: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ឬខ្ពស់ជាងនេះ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456">
            <a:extLst>
              <a:ext uri="{FF2B5EF4-FFF2-40B4-BE49-F238E27FC236}">
                <a16:creationId xmlns:a16="http://schemas.microsoft.com/office/drawing/2014/main" id="{4A63F8D0-9604-4E13-8626-9611C2614D21}"/>
              </a:ext>
            </a:extLst>
          </p:cNvPr>
          <p:cNvSpPr txBox="1"/>
          <p:nvPr/>
        </p:nvSpPr>
        <p:spPr>
          <a:xfrm>
            <a:off x="3338784" y="2738523"/>
            <a:ext cx="980346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2.0 </a:t>
            </a: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ឬខ្ពស់ជាងនេះ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377">
            <a:extLst>
              <a:ext uri="{FF2B5EF4-FFF2-40B4-BE49-F238E27FC236}">
                <a16:creationId xmlns:a16="http://schemas.microsoft.com/office/drawing/2014/main" id="{FA8E8AED-5C87-4162-96DF-9864B85F3BBB}"/>
              </a:ext>
            </a:extLst>
          </p:cNvPr>
          <p:cNvSpPr txBox="1"/>
          <p:nvPr/>
        </p:nvSpPr>
        <p:spPr>
          <a:xfrm>
            <a:off x="836248" y="4468931"/>
            <a:ext cx="3583352" cy="6324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tabLst>
                <a:tab pos="266700" algn="l"/>
              </a:tabLst>
            </a:pPr>
            <a:r>
              <a:rPr lang="km" sz="8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(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ចំណាំ)</a:t>
            </a:r>
            <a:r>
              <a:rPr lang="en-US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*  ថ្ងៃទី17 ខែធ្នូ ឆ្នាំ1975 លេខទី759សេចក្តីជូនដំណឹងមូលដ្ឋាន 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l" rtl="0">
              <a:tabLst>
                <a:tab pos="266700" algn="l"/>
              </a:tabLst>
            </a:pPr>
            <a:r>
              <a:rPr lang="km" sz="8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	</a:t>
            </a:r>
            <a:r>
              <a:rPr lang="en-US" sz="8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   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* * លើកលែងតែមានករណីត្រូវបានការពារដោយអ៊ីសូឡង់។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marL="628650" indent="-628650" algn="l" rtl="0">
              <a:tabLst>
                <a:tab pos="266700" algn="l"/>
              </a:tabLst>
            </a:pPr>
            <a:r>
              <a:rPr lang="km" sz="8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	</a:t>
            </a:r>
            <a:r>
              <a:rPr lang="en-US" sz="800" kern="100" dirty="0">
                <a:effectLst/>
                <a:latin typeface="Khmer UI" panose="020B0502040204020203" pitchFamily="34" charset="0"/>
                <a:ea typeface="ＭＳ 明朝" panose="02020609040205080304" pitchFamily="17" charset="-128"/>
                <a:cs typeface="Khmer UI" panose="020B0502040204020203" pitchFamily="34" charset="0"/>
              </a:rPr>
              <a:t>   </a:t>
            </a:r>
            <a:r>
              <a:rPr lang="km" altLang="ja-JP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* * * 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	"តម្លៃគោលដៅរបស់ក្រុមហ៊ុនថាមពលអគ្គីសនី" បង្ហាញពីករណីរបស់ក្រុមហ៊ុនអគ្គីសនីតូក្យូ។ ការបែងចែកនិងតម្លៃគោលដៅខុសគ្នាតាមអាជីវករអគ្គិសនីនីមួយៗ។</a:t>
            </a:r>
            <a:endParaRPr lang="ja-JP" sz="10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378">
            <a:extLst>
              <a:ext uri="{FF2B5EF4-FFF2-40B4-BE49-F238E27FC236}">
                <a16:creationId xmlns:a16="http://schemas.microsoft.com/office/drawing/2014/main" id="{C6B6B639-850E-4587-8978-1152CBE01551}"/>
              </a:ext>
            </a:extLst>
          </p:cNvPr>
          <p:cNvSpPr txBox="1"/>
          <p:nvPr/>
        </p:nvSpPr>
        <p:spPr>
          <a:xfrm>
            <a:off x="4724262" y="2183300"/>
            <a:ext cx="1120509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(ខ្សែចែកចាយអគ្គីសនី)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381">
            <a:extLst>
              <a:ext uri="{FF2B5EF4-FFF2-40B4-BE49-F238E27FC236}">
                <a16:creationId xmlns:a16="http://schemas.microsoft.com/office/drawing/2014/main" id="{86B4F07E-805C-4B87-8D96-EFB0648C6AE1}"/>
              </a:ext>
            </a:extLst>
          </p:cNvPr>
          <p:cNvSpPr txBox="1"/>
          <p:nvPr/>
        </p:nvSpPr>
        <p:spPr>
          <a:xfrm>
            <a:off x="7335214" y="2180589"/>
            <a:ext cx="972004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(ខ្សែបញ្ជូនអគ្គីសនី)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382">
            <a:extLst>
              <a:ext uri="{FF2B5EF4-FFF2-40B4-BE49-F238E27FC236}">
                <a16:creationId xmlns:a16="http://schemas.microsoft.com/office/drawing/2014/main" id="{5BD4DB90-A7C8-4A95-8ECA-8DF5AE428EB8}"/>
              </a:ext>
            </a:extLst>
          </p:cNvPr>
          <p:cNvSpPr txBox="1"/>
          <p:nvPr/>
        </p:nvSpPr>
        <p:spPr>
          <a:xfrm>
            <a:off x="6421596" y="4303396"/>
            <a:ext cx="852197" cy="1356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ខ្សែបញ្ជូនអគ្គីសនី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383">
            <a:extLst>
              <a:ext uri="{FF2B5EF4-FFF2-40B4-BE49-F238E27FC236}">
                <a16:creationId xmlns:a16="http://schemas.microsoft.com/office/drawing/2014/main" id="{66E917DB-A358-41CF-881F-9B3E99165BA8}"/>
              </a:ext>
            </a:extLst>
          </p:cNvPr>
          <p:cNvSpPr txBox="1"/>
          <p:nvPr/>
        </p:nvSpPr>
        <p:spPr>
          <a:xfrm>
            <a:off x="5656292" y="4289781"/>
            <a:ext cx="594750" cy="1356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ខ្សែដីប្រឌិត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384">
            <a:extLst>
              <a:ext uri="{FF2B5EF4-FFF2-40B4-BE49-F238E27FC236}">
                <a16:creationId xmlns:a16="http://schemas.microsoft.com/office/drawing/2014/main" id="{AD3ECB33-D768-4D90-8082-9CC5144CCABC}"/>
              </a:ext>
            </a:extLst>
          </p:cNvPr>
          <p:cNvSpPr txBox="1"/>
          <p:nvPr/>
        </p:nvSpPr>
        <p:spPr>
          <a:xfrm>
            <a:off x="4905375" y="2326004"/>
            <a:ext cx="734931" cy="1184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ខ្សែចែកចាយតង់ស្យុងខ្ពស់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385">
            <a:extLst>
              <a:ext uri="{FF2B5EF4-FFF2-40B4-BE49-F238E27FC236}">
                <a16:creationId xmlns:a16="http://schemas.microsoft.com/office/drawing/2014/main" id="{BF734A4A-B71A-4B07-A0E7-D202EAB44154}"/>
              </a:ext>
            </a:extLst>
          </p:cNvPr>
          <p:cNvSpPr txBox="1"/>
          <p:nvPr/>
        </p:nvSpPr>
        <p:spPr>
          <a:xfrm rot="16200000">
            <a:off x="6986906" y="2836618"/>
            <a:ext cx="429151" cy="1446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387">
            <a:extLst>
              <a:ext uri="{FF2B5EF4-FFF2-40B4-BE49-F238E27FC236}">
                <a16:creationId xmlns:a16="http://schemas.microsoft.com/office/drawing/2014/main" id="{91818021-C63B-43A2-B603-2DF41CB2A7B3}"/>
              </a:ext>
            </a:extLst>
          </p:cNvPr>
          <p:cNvSpPr txBox="1"/>
          <p:nvPr/>
        </p:nvSpPr>
        <p:spPr>
          <a:xfrm rot="5400000">
            <a:off x="7994895" y="2811184"/>
            <a:ext cx="504154" cy="1204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388">
            <a:extLst>
              <a:ext uri="{FF2B5EF4-FFF2-40B4-BE49-F238E27FC236}">
                <a16:creationId xmlns:a16="http://schemas.microsoft.com/office/drawing/2014/main" id="{5B7CAB16-DBF3-4EE9-AE66-D7EC495D64BA}"/>
              </a:ext>
            </a:extLst>
          </p:cNvPr>
          <p:cNvSpPr txBox="1"/>
          <p:nvPr/>
        </p:nvSpPr>
        <p:spPr>
          <a:xfrm rot="16200000">
            <a:off x="4365681" y="3035046"/>
            <a:ext cx="454303" cy="1084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390">
            <a:extLst>
              <a:ext uri="{FF2B5EF4-FFF2-40B4-BE49-F238E27FC236}">
                <a16:creationId xmlns:a16="http://schemas.microsoft.com/office/drawing/2014/main" id="{F8667CE0-ADAE-4FA3-891E-5AB110CFC8A3}"/>
              </a:ext>
            </a:extLst>
          </p:cNvPr>
          <p:cNvSpPr txBox="1"/>
          <p:nvPr/>
        </p:nvSpPr>
        <p:spPr>
          <a:xfrm rot="16200000">
            <a:off x="5508134" y="2486391"/>
            <a:ext cx="429150" cy="119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391">
            <a:extLst>
              <a:ext uri="{FF2B5EF4-FFF2-40B4-BE49-F238E27FC236}">
                <a16:creationId xmlns:a16="http://schemas.microsoft.com/office/drawing/2014/main" id="{02A1B05F-1EE5-449A-AC4B-BF3486C65A80}"/>
              </a:ext>
            </a:extLst>
          </p:cNvPr>
          <p:cNvSpPr txBox="1"/>
          <p:nvPr/>
        </p:nvSpPr>
        <p:spPr>
          <a:xfrm>
            <a:off x="7248205" y="3231200"/>
            <a:ext cx="938521" cy="128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422">
            <a:extLst>
              <a:ext uri="{FF2B5EF4-FFF2-40B4-BE49-F238E27FC236}">
                <a16:creationId xmlns:a16="http://schemas.microsoft.com/office/drawing/2014/main" id="{0E3066CA-7A9D-4142-891F-3B8B0C310D12}"/>
              </a:ext>
            </a:extLst>
          </p:cNvPr>
          <p:cNvSpPr txBox="1"/>
          <p:nvPr/>
        </p:nvSpPr>
        <p:spPr>
          <a:xfrm>
            <a:off x="5172777" y="3415692"/>
            <a:ext cx="483514" cy="125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482">
            <a:extLst>
              <a:ext uri="{FF2B5EF4-FFF2-40B4-BE49-F238E27FC236}">
                <a16:creationId xmlns:a16="http://schemas.microsoft.com/office/drawing/2014/main" id="{017C3418-A249-4FC5-8730-D50A1CF80788}"/>
              </a:ext>
            </a:extLst>
          </p:cNvPr>
          <p:cNvSpPr txBox="1"/>
          <p:nvPr/>
        </p:nvSpPr>
        <p:spPr>
          <a:xfrm>
            <a:off x="5436641" y="2829334"/>
            <a:ext cx="281304" cy="231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តង់ស្យុង​ខ្ពស់</a:t>
            </a:r>
            <a:endParaRPr lang="ja-JP" sz="7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ខ្សែទាញ</a:t>
            </a:r>
            <a:endParaRPr lang="ja-JP" sz="7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483">
            <a:extLst>
              <a:ext uri="{FF2B5EF4-FFF2-40B4-BE49-F238E27FC236}">
                <a16:creationId xmlns:a16="http://schemas.microsoft.com/office/drawing/2014/main" id="{D621CB79-4DFC-48B7-A59D-5F2C291F9287}"/>
              </a:ext>
            </a:extLst>
          </p:cNvPr>
          <p:cNvSpPr txBox="1"/>
          <p:nvPr/>
        </p:nvSpPr>
        <p:spPr>
          <a:xfrm>
            <a:off x="4420720" y="3384878"/>
            <a:ext cx="55245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ត្រង់ស្វមម៉ាទ័រលើបង្គោល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1484">
            <a:extLst>
              <a:ext uri="{FF2B5EF4-FFF2-40B4-BE49-F238E27FC236}">
                <a16:creationId xmlns:a16="http://schemas.microsoft.com/office/drawing/2014/main" id="{A94A151F-CAAA-419B-B155-712B278C2DFD}"/>
              </a:ext>
            </a:extLst>
          </p:cNvPr>
          <p:cNvSpPr txBox="1"/>
          <p:nvPr/>
        </p:nvSpPr>
        <p:spPr>
          <a:xfrm>
            <a:off x="4501365" y="3579738"/>
            <a:ext cx="471805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ខាងផ្ទះមនុស្ស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1485">
            <a:extLst>
              <a:ext uri="{FF2B5EF4-FFF2-40B4-BE49-F238E27FC236}">
                <a16:creationId xmlns:a16="http://schemas.microsoft.com/office/drawing/2014/main" id="{F2863235-6374-4CB5-9E46-6E0095288033}"/>
              </a:ext>
            </a:extLst>
          </p:cNvPr>
          <p:cNvSpPr txBox="1"/>
          <p:nvPr/>
        </p:nvSpPr>
        <p:spPr>
          <a:xfrm>
            <a:off x="5100883" y="3585792"/>
            <a:ext cx="734929" cy="1258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ខាងផ្លូវយានជំនិះ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1486">
            <a:extLst>
              <a:ext uri="{FF2B5EF4-FFF2-40B4-BE49-F238E27FC236}">
                <a16:creationId xmlns:a16="http://schemas.microsoft.com/office/drawing/2014/main" id="{AE8C54DE-EA78-4022-8256-84756BB033EF}"/>
              </a:ext>
            </a:extLst>
          </p:cNvPr>
          <p:cNvSpPr txBox="1"/>
          <p:nvPr/>
        </p:nvSpPr>
        <p:spPr>
          <a:xfrm>
            <a:off x="5454082" y="3172895"/>
            <a:ext cx="73493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ខ្សតង់ស្យុងទាប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8" name="テキスト ボックス 1487">
            <a:extLst>
              <a:ext uri="{FF2B5EF4-FFF2-40B4-BE49-F238E27FC236}">
                <a16:creationId xmlns:a16="http://schemas.microsoft.com/office/drawing/2014/main" id="{19635834-B772-4DF9-A60D-B19241FFBF71}"/>
              </a:ext>
            </a:extLst>
          </p:cNvPr>
          <p:cNvSpPr txBox="1"/>
          <p:nvPr/>
        </p:nvSpPr>
        <p:spPr>
          <a:xfrm>
            <a:off x="5764571" y="2784330"/>
            <a:ext cx="540000" cy="411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ត្រុវតែប្រុងប្រយ័ត្នព្រោះវាជាខ្សែតង់ស្យុងខ្ពស់រហូតដល់ត្រង់ស្វមម៉ាទ័រ</a:t>
            </a:r>
            <a:endParaRPr lang="ja-JP" sz="8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39" name="テキスト ボックス 1489">
            <a:extLst>
              <a:ext uri="{FF2B5EF4-FFF2-40B4-BE49-F238E27FC236}">
                <a16:creationId xmlns:a16="http://schemas.microsoft.com/office/drawing/2014/main" id="{578B1FF8-4B3D-46D8-A847-10D63FD67862}"/>
              </a:ext>
            </a:extLst>
          </p:cNvPr>
          <p:cNvSpPr txBox="1"/>
          <p:nvPr/>
        </p:nvSpPr>
        <p:spPr>
          <a:xfrm>
            <a:off x="7202973" y="3557384"/>
            <a:ext cx="1044000" cy="4216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បញ្ជូនអគ្គីសនីភាគច្រើនគឺប៉មដែកប៉ុន្តែត្រូវដឹងថាវាអាចជាបង្គោលភ្លើងដូច្នេះត្រូវតែប្រុងប្រយ័ត្ន។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0" name="テキスト ボックス 1491">
            <a:extLst>
              <a:ext uri="{FF2B5EF4-FFF2-40B4-BE49-F238E27FC236}">
                <a16:creationId xmlns:a16="http://schemas.microsoft.com/office/drawing/2014/main" id="{0F58A5BC-AABC-4756-9782-B8D7D6DE7422}"/>
              </a:ext>
            </a:extLst>
          </p:cNvPr>
          <p:cNvSpPr txBox="1"/>
          <p:nvPr/>
        </p:nvSpPr>
        <p:spPr>
          <a:xfrm>
            <a:off x="6136112" y="5157470"/>
            <a:ext cx="540000" cy="924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1" name="テキスト ボックス 1493">
            <a:extLst>
              <a:ext uri="{FF2B5EF4-FFF2-40B4-BE49-F238E27FC236}">
                <a16:creationId xmlns:a16="http://schemas.microsoft.com/office/drawing/2014/main" id="{1A1A7506-6CB8-4AF5-9DC3-37914E3C2719}"/>
              </a:ext>
            </a:extLst>
          </p:cNvPr>
          <p:cNvSpPr txBox="1"/>
          <p:nvPr/>
        </p:nvSpPr>
        <p:spPr>
          <a:xfrm>
            <a:off x="7900591" y="5249931"/>
            <a:ext cx="487045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ចម្ងាយគម្លាត</a:t>
            </a:r>
            <a:endParaRPr lang="ja-JP" sz="105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  <p:sp>
        <p:nvSpPr>
          <p:cNvPr id="42" name="テキスト ボックス 1614">
            <a:extLst>
              <a:ext uri="{FF2B5EF4-FFF2-40B4-BE49-F238E27FC236}">
                <a16:creationId xmlns:a16="http://schemas.microsoft.com/office/drawing/2014/main" id="{1D8FDEE3-98A7-4D66-9D08-D04FF9A21488}"/>
              </a:ext>
            </a:extLst>
          </p:cNvPr>
          <p:cNvSpPr txBox="1"/>
          <p:nvPr/>
        </p:nvSpPr>
        <p:spPr>
          <a:xfrm>
            <a:off x="7358009" y="2332818"/>
            <a:ext cx="657279" cy="1171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តង់ស្យុងខ្ពស់ពិសេស</a:t>
            </a:r>
            <a:endParaRPr lang="ja-JP" sz="900" kern="100" dirty="0">
              <a:effectLst/>
              <a:latin typeface="Khmer UI" panose="020B0502040204020203" pitchFamily="34" charset="0"/>
              <a:ea typeface="ＭＳ 明朝" panose="02020609040205080304" pitchFamily="17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959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ចំណេះដឹងអំពីអគ្គិសនី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ទំព័រទី127 អត្ថបទជំនួយ ទំព័រទី95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728" y="2049605"/>
            <a:ext cx="5154544" cy="338131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2556038" y="5299003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របៀបអានឧបករណ៍វាស់ភារពល</a:t>
            </a:r>
          </a:p>
        </p:txBody>
      </p:sp>
      <p:sp>
        <p:nvSpPr>
          <p:cNvPr id="7" name="テキスト ボックス 1853">
            <a:extLst>
              <a:ext uri="{FF2B5EF4-FFF2-40B4-BE49-F238E27FC236}">
                <a16:creationId xmlns:a16="http://schemas.microsoft.com/office/drawing/2014/main" id="{E1F44BCD-169B-4B28-A821-578A02CC2522}"/>
              </a:ext>
            </a:extLst>
          </p:cNvPr>
          <p:cNvSpPr txBox="1"/>
          <p:nvPr/>
        </p:nvSpPr>
        <p:spPr>
          <a:xfrm>
            <a:off x="5919152" y="3201035"/>
            <a:ext cx="6975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ទីតាំងភ្នែក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854">
            <a:extLst>
              <a:ext uri="{FF2B5EF4-FFF2-40B4-BE49-F238E27FC236}">
                <a16:creationId xmlns:a16="http://schemas.microsoft.com/office/drawing/2014/main" id="{FD1DCCFC-A421-4929-9DDB-85CEFC2C4478}"/>
              </a:ext>
            </a:extLst>
          </p:cNvPr>
          <p:cNvSpPr txBox="1"/>
          <p:nvPr/>
        </p:nvSpPr>
        <p:spPr>
          <a:xfrm>
            <a:off x="2103437" y="3487186"/>
            <a:ext cx="6975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បាល់ជ័រ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855">
            <a:extLst>
              <a:ext uri="{FF2B5EF4-FFF2-40B4-BE49-F238E27FC236}">
                <a16:creationId xmlns:a16="http://schemas.microsoft.com/office/drawing/2014/main" id="{C689A89F-C969-4A76-9D3E-01A492EDFD39}"/>
              </a:ext>
            </a:extLst>
          </p:cNvPr>
          <p:cNvSpPr txBox="1"/>
          <p:nvPr/>
        </p:nvSpPr>
        <p:spPr>
          <a:xfrm>
            <a:off x="3644582" y="2807653"/>
            <a:ext cx="92741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ឧបករណ៍វាស់ភារពល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856">
            <a:extLst>
              <a:ext uri="{FF2B5EF4-FFF2-40B4-BE49-F238E27FC236}">
                <a16:creationId xmlns:a16="http://schemas.microsoft.com/office/drawing/2014/main" id="{1EE6A3D4-E777-43EB-BF07-80A1A55A7A39}"/>
              </a:ext>
            </a:extLst>
          </p:cNvPr>
          <p:cNvSpPr txBox="1"/>
          <p:nvPr/>
        </p:nvSpPr>
        <p:spPr>
          <a:xfrm>
            <a:off x="3563450" y="3255216"/>
            <a:ext cx="989624" cy="2001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អេឡិចត្រូលីត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857">
            <a:extLst>
              <a:ext uri="{FF2B5EF4-FFF2-40B4-BE49-F238E27FC236}">
                <a16:creationId xmlns:a16="http://schemas.microsoft.com/office/drawing/2014/main" id="{AA9DC352-DF97-4DAB-B4E6-E67DF211D7B9}"/>
              </a:ext>
            </a:extLst>
          </p:cNvPr>
          <p:cNvSpPr txBox="1"/>
          <p:nvPr/>
        </p:nvSpPr>
        <p:spPr>
          <a:xfrm>
            <a:off x="3644582" y="3600461"/>
            <a:ext cx="775018" cy="2001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ស៊ីឡាំងខាងក្រៅ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858">
            <a:extLst>
              <a:ext uri="{FF2B5EF4-FFF2-40B4-BE49-F238E27FC236}">
                <a16:creationId xmlns:a16="http://schemas.microsoft.com/office/drawing/2014/main" id="{6D0D496F-66BE-47D4-B48B-D6880A638BD6}"/>
              </a:ext>
            </a:extLst>
          </p:cNvPr>
          <p:cNvSpPr txBox="1"/>
          <p:nvPr/>
        </p:nvSpPr>
        <p:spPr>
          <a:xfrm>
            <a:off x="3644582" y="4631317"/>
            <a:ext cx="1513572" cy="2743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បំពង់ស្រូបយកទឹក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133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/>
            <a:r>
              <a:rPr lang="km" sz="3200"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ជំពូកទី 8 ប្រភេទរចនាសម្ព័ន្ធនិងវិធីសាស្ត្រវាយកម្ទេចចោល</a:t>
            </a:r>
            <a:endParaRPr kumimoji="1" lang="ja-JP" altLang="en-US" sz="3200" dirty="0"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902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រចនាសម្ព័នឈើ(moku kozo) (រចនាសម្ព័នW) (W zo) រចនាសម្ព័ន្ធគ្រោងដែក(tekkotsu kozo) (រចនាសម្ព័នS) (S zo)</a:t>
            </a:r>
            <a:endParaRPr kumimoji="1" lang="ja-JP" altLang="en-US" sz="18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ទំព័រទី129 អត្ថបទជំនួយ ទំព័រទី96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50257" y="3242656"/>
            <a:ext cx="278177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ឧទាហរណ៍នៃរចនាសម្ព័ន្ធគ្រោងធ្វើពីឈើ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08" y="1401601"/>
            <a:ext cx="2466975" cy="18383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775" y="1506376"/>
            <a:ext cx="2152650" cy="17335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911972" y="3239926"/>
            <a:ext cx="329582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ឧទាហរណ៍នៃរចនាសម្ព័ន្ធជញ្ជាំងគ្រោងធ្វើពីឈើ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220" y="4135276"/>
            <a:ext cx="2495550" cy="1676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400" y="4054313"/>
            <a:ext cx="3581400" cy="183832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820616" y="5868289"/>
            <a:ext cx="34114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ឧទាហរណ៍នៃរចនាសម្ព័នRahmenធ្វើពីគ្រោងដែក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54796" y="5868288"/>
            <a:ext cx="38101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ឧទាហរណ៍នៃរចនាសម្ព័ន្ធចន្ទល់ខ្វែងគ្រោងដែក</a:t>
            </a:r>
          </a:p>
        </p:txBody>
      </p:sp>
    </p:spTree>
    <p:extLst>
      <p:ext uri="{BB962C8B-B14F-4D97-AF65-F5344CB8AC3E}">
        <p14:creationId xmlns:p14="http://schemas.microsoft.com/office/powerpoint/2010/main" val="35526049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038" y="3938503"/>
            <a:ext cx="2721259" cy="212307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37" y="1370740"/>
            <a:ext cx="2738734" cy="231803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402" y="1318495"/>
            <a:ext cx="2876368" cy="245793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algn="thaiDist" rtl="0"/>
            <a:r>
              <a:rPr lang="km" sz="1600" spc="-17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រចនាសម្ព័នបេតុងដែលមានរបារដែក(tekkin konkurito kozo) (រចនាសម្ពន្ធ័RC) (RC ZO)រចនាសម្ព័នបេតុងដែលមានគ្រោងដែកនិងរបារដែក(tekkotsu tekkin kozo) (រចនាសម្ព័ន្ធSRC)(SRC zo)</a:t>
            </a:r>
            <a:endParaRPr kumimoji="1" lang="ja-JP" altLang="en-US" sz="1600" spc="-17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ទំព័រទី132 អត្ថបទជំនួយ ទំព័រទី98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25072" y="3736041"/>
            <a:ext cx="33196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ឧទាហរណ៍នៃរចនាសម្ព័ន្ធRahmenនៃបេតុងដែលមានគ្រោងដែកនិងរបារដែក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37249" y="3733311"/>
            <a:ext cx="314845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ឧទាហរណ៍នៃរចនាសម្ព័ន្ធប្រភេទជញ្ជាំងធ្វើពីបេតុងដែលមានរបារដែក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99845" y="6061575"/>
            <a:ext cx="5627077" cy="2768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ឧទាហរណ៍នៃរចនាសម្ព័ន្ធRahmenធ្វើពីបេតុងដែលមានគ្រោងដែកនិងរបារដែក</a:t>
            </a:r>
          </a:p>
        </p:txBody>
      </p:sp>
    </p:spTree>
    <p:extLst>
      <p:ext uri="{BB962C8B-B14F-4D97-AF65-F5344CB8AC3E}">
        <p14:creationId xmlns:p14="http://schemas.microsoft.com/office/powerpoint/2010/main" val="1532089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17032</Words>
  <Application>Microsoft Office PowerPoint</Application>
  <PresentationFormat>画面に合わせる (4:3)</PresentationFormat>
  <Paragraphs>2015</Paragraphs>
  <Slides>123</Slides>
  <Notes>112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123</vt:i4>
      </vt:variant>
    </vt:vector>
  </HeadingPairs>
  <TitlesOfParts>
    <vt:vector size="137" baseType="lpstr">
      <vt:lpstr>HGP明朝B</vt:lpstr>
      <vt:lpstr>Khmer UI</vt:lpstr>
      <vt:lpstr>Meiryo UI</vt:lpstr>
      <vt:lpstr>ＭＳ Ｐゴシック</vt:lpstr>
      <vt:lpstr>ＭＳ ゴシック</vt:lpstr>
      <vt:lpstr>ＭＳ 明朝</vt:lpstr>
      <vt:lpstr>游ゴシック</vt:lpstr>
      <vt:lpstr>Arial</vt:lpstr>
      <vt:lpstr>Calibri</vt:lpstr>
      <vt:lpstr>Calibri Light</vt:lpstr>
      <vt:lpstr>Cambria Math</vt:lpstr>
      <vt:lpstr>Wingdings</vt:lpstr>
      <vt:lpstr>Office テーマ</vt:lpstr>
      <vt:lpstr>Office Theme</vt:lpstr>
      <vt:lpstr>ប្រតិបត្តិការគ្រឿងម៉ាស៊ីនសំណង់ប្រភេទយានយន្ត (សម្រាប់ការវាយកម្ទេចចោល) អត្ថបទជំនួយការបណ្តុះបណ្តាលជំនាញ ឯកសារPower Point សម្រាប់ការបណ្តុះបណ្តាល</vt:lpstr>
      <vt:lpstr>ជំពូកទី1 ចំណេះដឹងជាមូលដ្ឋានអំពីគ្រឿងម៉ាស៊ីនសំណង់ប្រភេទយានយន្ត</vt:lpstr>
      <vt:lpstr>ចំណាត់ថ្នាក់នៃគ្រឿងម៉ាស៊ីនសំណង់ (បទប្បញ្ញត្តិអនុវត្តន៍ច្បាប់សុវត្ថិភាពនិងសុខភាពឧស្សាហកម្ម តារាងផ្សេងទី7)</vt:lpstr>
      <vt:lpstr>ប្រភេទនិងការប្រើប្រាស់(លក្ខណៈពិសេស) នៃម៉ាស៊ីនសម្រាប់ការវាយកម្ទេចចោល (1) ម៉ាស៊ីនបំបែក</vt:lpstr>
      <vt:lpstr>ប្រភេទនិងការប្រើប្រាស់(លក្ខណៈពិសេស) នៃម៉ាស៊ីនសម្រាប់ការវាយកម្ទេចចោល (2) ម៉ាស៊ីនកាត់កម្ទេចគ្រោងដែក</vt:lpstr>
      <vt:lpstr>ប្រភេទនិងការប្រើប្រាស់(លក្ខណៈពិសេស) នៃម៉ាស៊ីនសម្រាប់ការវាយកម្ទេចចោល (3) ម៉ាស៊ីនបំបែកបេតុង</vt:lpstr>
      <vt:lpstr>ប្រភេទនិងការប្រើប្រាស់(លក្ខណៈពិសេស) នៃម៉ាស៊ីនសម្រាប់ការវាយកម្ទេចចោល (4) ម៉ាស៊ីនចាប់សម្រាប់វាយកម្ទេចចោល</vt:lpstr>
      <vt:lpstr>ប្រភេទអ្វីតភ្ជាប់នៃម៉ាស៊ីនសម្រាប់ការវាយកម្ទេចចោល</vt:lpstr>
      <vt:lpstr>ប្រភេទអ្វីតភ្ជាប់នៃម៉ាស៊ីនសម្រាប់ការវាយកម្ទេចចោល</vt:lpstr>
      <vt:lpstr>ប្រភេទអ្វីតភ្ជាប់នៃម៉ាស៊ីនសម្រាប់ការវាយកម្ទេចចោល</vt:lpstr>
      <vt:lpstr>ម៉ាស៊ីនមូលដ្ឋានសម្រាប់ម៉ាស៊ីនការវាយកម្ទេចចោល (1) ឧបករណ៍ធ្វើការ</vt:lpstr>
      <vt:lpstr>ម៉ាស៊ីនមូលដ្ឋានសម្រាប់ម៉ាស៊ីនការវាយកម្ទេចចោល  (2) ម៉ាសតួម៉ាស៊ីន    (3) ម៉ាស់ម៉ាស៊ីន    (4) ម៉ាស់ម៉ាស៊ីនសរុប</vt:lpstr>
      <vt:lpstr>ម៉ាស៊ីនមូលដ្ឋានសម្រាប់ម៉ាស៊ីនការវាយកម្ទេចចោល (5) ស្ថេរភាព (6) សមត្ថភាពឡើងតាម</vt:lpstr>
      <vt:lpstr>ម៉ាស៊ីនមូលដ្ឋានសម្រាប់ម៉ាស៊ីនការវាយកម្ទេចចោល (7) សម្ពាធដីជាមធ្យម</vt:lpstr>
      <vt:lpstr>ជំពូកទី2 ម៉ូទ័រនិងប្រព័ន្ធធារាសាស្ត្រ សម្រាប់គ្រឿងយន្តសំណង់ប្រភេទយានយន្ត</vt:lpstr>
      <vt:lpstr>ម៉ូទ័រ(gendoki)</vt:lpstr>
      <vt:lpstr>រចនាសម្ព័ន្ធម៉ាស៊ីនម៉ាស៊ូត</vt:lpstr>
      <vt:lpstr>រចនាសម្ព័ន្ធម៉ាស៊ីនម៉ាស៊ូត</vt:lpstr>
      <vt:lpstr>រចនាសម្ព័ន្ធម៉ាស៊ីនម៉ាស៊ូត</vt:lpstr>
      <vt:lpstr>ឥន្ធនៈ  ប្រេងម៉ាស៊ីន</vt:lpstr>
      <vt:lpstr>ប្រព័ន្ធធារាសាស្ត្រ </vt:lpstr>
      <vt:lpstr>ម៉ាស៊ីនបូមធារាសាស្ត្រ ①ម៉ាស៊ីនបូមស្ពឺ ② ម៉ាស៊ីនបូមពីស្តុនប្រភេទអ័ក្សទ្រេត ប្រភេទក្ដាដែលជ្រាល</vt:lpstr>
      <vt:lpstr>ឧបករណ៍ធ្វើចលនាដោយប្រេងធារាសាស្ត្រ (1) ស៊ីឡាំងធារាសាស្ត្រ (2) ម៉ូទ័រធារាសាស្ត្រ ម៉ូទ័រពីស្ដុង</vt:lpstr>
      <vt:lpstr>វ៉ានបិទបើក</vt:lpstr>
      <vt:lpstr>ធុងប្រេងធារាសាស្ត្រ តម្រងប្រេង</vt:lpstr>
      <vt:lpstr>តម្រងប្រេង</vt:lpstr>
      <vt:lpstr>ជំពូកទី3 រចនាសម្ព័ននៃគ្រឿងបរិក្ខារដែលទាក់ទងនឹងការធ្វើដំណើរម៉ាស៊ីនសម្រាប់ការរវាយកម្ទេចចោល</vt:lpstr>
      <vt:lpstr>រចនាសម្ព័ននៃឧបករណ៍ធ្វើដំណើរនៃម៉ាស៊ីនការវាយកម្ទេចចោលប្រភេទកង់រថក្រោះ</vt:lpstr>
      <vt:lpstr>ប្រព័ន្ធបញ្ជូនថាមពល</vt:lpstr>
      <vt:lpstr>ឧបករណ៍ផ្នៃកកង់</vt:lpstr>
      <vt:lpstr>រចនាសម្ព័ន្ធនៃឧបករណ៍ធ្វើដំណើរនៃម៉ាស៊ីនសម្រាប់វាយកម្ទេចចោលប្រភេទកង់ ឧបករណ៍បញ្ជូនថាមពល</vt:lpstr>
      <vt:lpstr>ឧបករណ៍ផ្នៃកកង់  កំណល់ផ្នែកក្រោម</vt:lpstr>
      <vt:lpstr>ឧបករណ៍ផ្នៃកកង់ សំបកកង់</vt:lpstr>
      <vt:lpstr>ឧបករណ៍សុវត្ថិភាពជាដើមសម្រាប់ម៉ាស៊ីនសម្រាប់ការវាយកម្ទេចចោលជាដើម</vt:lpstr>
      <vt:lpstr>ឧបករណ៍សុវត្ថិភាពជាដើមសម្រាប់ម៉ាស៊ីនសម្រាប់ការវាយកម្ទេចចោលជាដើម</vt:lpstr>
      <vt:lpstr>ឧបករណ៍សុវត្ថិភាពជាដើមសម្រាប់ម៉ាស៊ីនសម្រាប់ការវាយកម្ទេចចោលជាដើម</vt:lpstr>
      <vt:lpstr>ឧបករណ៍សុវត្ថិភាពជាដើមសម្រាប់ម៉ាស៊ីនសម្រាប់ការវាយកម្ទេចចោលជាដើម</vt:lpstr>
      <vt:lpstr>ឧបករណ៍សុវត្ថិភាពជាដើមសម្រាប់ម៉ាស៊ីនសម្រាប់ការវាយកម្ទេចចោលជាដើម</vt:lpstr>
      <vt:lpstr>ឧបករណ៍សុវត្ថិភាពជាដើមសម្រាប់ម៉ាស៊ីនសម្រាប់ការវាយកម្ទេចចោលជាដើម</vt:lpstr>
      <vt:lpstr>ជំពូក4 ការចាត់ចែងឧបករណ៍ទាក់ទងនឹងការងារជាមួយអ្វីតភ្ជាប់សម្រាប់ការវាយកម្ទេចចោលជាដើម។</vt:lpstr>
      <vt:lpstr>ការជ្រើសរើសនិងតំឡើង លក្ខណៈពិសេស ឈ្មោះនៃផ្នែកនីមួយៗនៃម៉ាស៊ីនបំបែក </vt:lpstr>
      <vt:lpstr>ការជ្រើសរើសនិងតំឡើង លក្ខណៈពិសេស ឈ្មោះនៃផ្នែកនីមួយៗនៃម៉ាស៊ីនបំបែក </vt:lpstr>
      <vt:lpstr>ការជ្រើសរើសនិងតំឡើង លក្ខណៈពិសេស ឈ្មោះនៃផ្នែកនីមួយៗនៃម៉ាស៊ីនបំបែក </vt:lpstr>
      <vt:lpstr>ប្រភេទម៉ាស៊ីនបំបែក</vt:lpstr>
      <vt:lpstr>ប្រភេទម៉ាស៊ីនបំបែក</vt:lpstr>
      <vt:lpstr>ប្រភេទម៉ាស៊ីនបំបែក</vt:lpstr>
      <vt:lpstr>វិធីសាស្រ្តការងារទូទៅនៃម៉ាស៊ីនបំបែក</vt:lpstr>
      <vt:lpstr>វិធីសាស្រ្តការងារទូទៅនៃម៉ាស៊ីនបំបែក</vt:lpstr>
      <vt:lpstr>វិធីសាស្រ្តការងារទូទៅនៃម៉ាស៊ីនបំបែក</vt:lpstr>
      <vt:lpstr>វិធីសាស្រ្តការងារទូទៅនៃម៉ាស៊ីនបំបែក</vt:lpstr>
      <vt:lpstr>វិធីសាស្រ្តការងារទូទៅនៃម៉ាស៊ីនបំបែក</vt:lpstr>
      <vt:lpstr>វិធីសាស្រ្តការងារទូទៅនៃម៉ាស៊ីនបំបែក</vt:lpstr>
      <vt:lpstr>ការប្រុងប្រយ័ត្នក្រោយពេលធ្វើការរួចរាល់ហើយ</vt:lpstr>
      <vt:lpstr>លក្ខណៈពិសេសនៃម៉ាស៊ីនកាត់កម្ទេចគ្រោងដែក ឈ្មោះនិងមុខងារនៃផ្នែកនីមួយៗ ប្រភេទ ការជ្រើសរើសនិងការតំឡើង។ ប្រតិបត្តិការជាដើម</vt:lpstr>
      <vt:lpstr>វិធីសាស្រ្តការងារទូទៅរបស់ម៉ាស៊ីនកាត់កម្ទេចគ្រោងដែក</vt:lpstr>
      <vt:lpstr>វិធីសាស្រ្តការងារទូទៅរបស់ម៉ាស៊ីនកាត់កម្ទេចគ្រោងដែក</vt:lpstr>
      <vt:lpstr>វិធីសាស្រ្តការងារទូទៅរបស់ម៉ាស៊ីនកាត់កម្ទេចគ្រោងដែក</vt:lpstr>
      <vt:lpstr>វិធីសាស្រ្តការងារទូទៅរបស់ម៉ាស៊ីនកាត់កម្ទេចគ្រោងដែក</vt:lpstr>
      <vt:lpstr>វិធីសាស្រ្តការងារទូទៅរបស់ម៉ាស៊ីនកាត់កម្ទេចគ្រោងដែក</vt:lpstr>
      <vt:lpstr>វិធីសាស្រ្តការងារទូទៅរបស់ម៉ាស៊ីនកាត់កម្ទេចគ្រោងដែក</vt:lpstr>
      <vt:lpstr>ការប្រុងប្រយ័ត្នក្រោយពេលធ្វើការរួចរាល់ហើយ</vt:lpstr>
      <vt:lpstr>លក្ខណៈពិសេសនៃម៉ាស៊ីនបំបែកបេតុង ឈ្មោះនិងមុខងារនៃផ្នែកនីមួយៗ ប្រភេទ ការជ្រើរើសនិងការតំឡើង។ ប្រតិបត្តិការជាដើម</vt:lpstr>
      <vt:lpstr>វិធីសាស្រ្តការងារទូទៅនៃម៉ាស៊ីនបំបែកបេតុង</vt:lpstr>
      <vt:lpstr>លក្ខណៈពិសេសនៃម៉ាស៊ីនចាប់សម្រាប់វាយកម្ទេចចោល ឈ្មោះនិងមុខងារនៃផ្នែកនីមួយៗ ប្រភេទ</vt:lpstr>
      <vt:lpstr>លក្ខណៈពិសេសនៃម៉ាស៊ីនចាប់សម្រាប់វាយកម្ទេចចោល ឈ្មោះនិងមុខងារនៃផ្នែកនីមួយៗ ប្រភេទ</vt:lpstr>
      <vt:lpstr>ការជ្រើសរើសនិងការតំឡើងនៃម៉ាស៊ីនចាប់សម្រាប់វាយកម្ទេចចោល ប្រតិបត្ដិការជាដើម </vt:lpstr>
      <vt:lpstr>វិធីសាស្រ្តការងារទូទៅរបស់ម៉ាស៊ីនចាប់</vt:lpstr>
      <vt:lpstr>វិធីសាស្រ្តការងារទូទៅរបស់ម៉ាស៊ីនចាប់</vt:lpstr>
      <vt:lpstr>ការប្រុងប្រយ័ត្នក្រោយពេលធ្វើការរួចរាល់ហើយ</vt:lpstr>
      <vt:lpstr>ការដកអ្វីតភ្ជាប់ចេញ</vt:lpstr>
      <vt:lpstr>ការដកអ្វីតភ្ជាប់ចេញ</vt:lpstr>
      <vt:lpstr>ការដកអ្វីតភ្ជាប់ចេញ</vt:lpstr>
      <vt:lpstr>ការដកអ្វីតភ្ជាប់ចេញ</vt:lpstr>
      <vt:lpstr>ការផ្ទេរម៉ាស៊ីនសម្រាប់ការវាយកម្ទេចចោល</vt:lpstr>
      <vt:lpstr>ការផ្ទេរម៉ាស៊ីនសម្រាប់ការវាយកម្ទេចចោល</vt:lpstr>
      <vt:lpstr>ការផ្ទេរម៉ាស៊ីនសម្រាប់ការវាយកម្ទេចចោល</vt:lpstr>
      <vt:lpstr>ជំពូកទី5 ការត្រួតពិនិត្យនិងថែទាំគ្រឿងម៉ាស៊ីនសំណង់សម្រាប់វាយកម្ទេចចោល</vt:lpstr>
      <vt:lpstr>ច្បាប់និងបទប្បញ្ញត្តិពាក់ព័ន្ធនិងប្រការប្រុងប្រយ័ត្នទូទៅ</vt:lpstr>
      <vt:lpstr>នីតិវិធីនៃការត្រួតពិនិត្យប្រចាំថ្ងៃ មុនពេលចាប់ផ្តើមម៉ាស៊ីន</vt:lpstr>
      <vt:lpstr>នីតិវិធីនៃការត្រួតពិនិត្យប្រចាំថ្ងៃ មុនពេលចាប់ផ្តើមម៉ាស៊ីន</vt:lpstr>
      <vt:lpstr>នីតិវិធីត្រួតពិនិត្យប្រចាំថ្ងៃ បន្ទាប់ពីចាប់ផ្តើមម៉ាស៊ីន</vt:lpstr>
      <vt:lpstr>ករណីឃើញភាពមិនប្រក្រតីមួយក្នុងពេលធ្វើការ</vt:lpstr>
      <vt:lpstr>ជំពូកទី6 ប្រការដែលទាក់ទងនឹងការងារវាយកម្ទេចចោល</vt:lpstr>
      <vt:lpstr>ផែនការសាងសង</vt:lpstr>
      <vt:lpstr>គន្លឹះសម្រាប់ការបើកបរដោយសុវត្ថិភាព </vt:lpstr>
      <vt:lpstr>គន្លឹះសម្រាប់ការបើកបរដោយសុវត្ថិភាព </vt:lpstr>
      <vt:lpstr>នីតិវិធីននៃសញ្ញានិងការណែនាំ</vt:lpstr>
      <vt:lpstr>ជំពូកទី7 ចំណេះដឹងផ្នែកមេកានិកនិងអគ្គិសនី</vt:lpstr>
      <vt:lpstr>កម្លាំងបង្វិល</vt:lpstr>
      <vt:lpstr>កម្លាំងបង្វិល</vt:lpstr>
      <vt:lpstr>ម៉ាស់និងភារពលជាក់លាក ចំណុចនៃភារពល</vt:lpstr>
      <vt:lpstr>ម៉ាស់និងភារពលជាក់លាក ចំណុចនៃភារពល</vt:lpstr>
      <vt:lpstr>ចលនានៃវត្ថុ</vt:lpstr>
      <vt:lpstr>ចំណេះដឹងអំពីអគ្គិសនី </vt:lpstr>
      <vt:lpstr>ចំណេះដឹងអំពីអគ្គិសនី </vt:lpstr>
      <vt:lpstr>ចំណេះដឹងអំពីអគ្គិសនី </vt:lpstr>
      <vt:lpstr>ជំពូកទី 8 ប្រភេទរចនាសម្ព័ន្ធនិងវិធីសាស្ត្រវាយកម្ទេចចោល</vt:lpstr>
      <vt:lpstr>រចនាសម្ព័នឈើ(moku kozo) (រចនាសម្ព័នW) (W zo) រចនាសម្ព័ន្ធគ្រោងដែក(tekkotsu kozo) (រចនាសម្ព័នS) (S zo)</vt:lpstr>
      <vt:lpstr>រចនាសម្ព័នបេតុងដែលមានរបារដែក(tekkin konkurito kozo) (រចនាសម្ពន្ធ័RC) (RC ZO)រចនាសម្ព័នបេតុងដែលមានគ្រោងដែកនិងរបារដែក(tekkotsu tekkin kozo) (រចនាសម្ព័ន្ធSRC)(SRC zo)</vt:lpstr>
      <vt:lpstr>វិធីសាស្រ្តក្នុងការវាយកម្ទេចចោលនៃសំណង់</vt:lpstr>
      <vt:lpstr>វិធីសាស្រ្តក្នុងការវាយកម្ទេចចោលនៃសំណង់</vt:lpstr>
      <vt:lpstr>វិធីសាស្រ្តក្នុងការវាយកម្ទេចចោលនៃសំណង់</vt:lpstr>
      <vt:lpstr>ជំពូកទី9 ច្បាប់និងបទប្បញ្ញត្តិពាក់ព័ន្ធ</vt:lpstr>
      <vt:lpstr>ប្រព័ន្ធច្បាប់សម្រាប់សុវត្ថិភាពនិងសុខភាពកម្មករ</vt:lpstr>
      <vt:lpstr>ច្បាប់សុវត្ថិភាពឧស្សាហកម្មនិងសុខភាព (ដកស្រង់) (1)</vt:lpstr>
      <vt:lpstr>ច្បាប់សុវត្ថិភាពឧស្សាហកម្មនិងសុខភាព (ដកស្រង់) (2)</vt:lpstr>
      <vt:lpstr>ច្បាប់សុវត្ថិភាពឧស្សាហកម្មនិងសុខភាព (ដកស្រង់) (3)</vt:lpstr>
      <vt:lpstr>បទប្បញ្ញត្តិអនុវត្តច្បាប់សុវត្ថិភាពឧស្សាហកម្មនិងសុខភាព (ដកស្រង់)</vt:lpstr>
      <vt:lpstr>បទបញ្ជច្បាប់សុវត្ថិភាពឧស្សាហកម្មនិងសុខភាព (ការដកស្រង់)(1)</vt:lpstr>
      <vt:lpstr>បទបញ្ជច្បាប់សុវត្ថិភាពឧស្សាហកម្មនិងសុខភាព (ការដកស្រង់) (2)</vt:lpstr>
      <vt:lpstr>បទបញ្ជច្បាប់សុវត្ថិភាពឧស្សាហកម្មនិងសុខភាព (ការដកស្រង់)(3)</vt:lpstr>
      <vt:lpstr>បទបញ្ជច្បាប់សុវត្ថិភាពឧស្សាហកម្មនិងសុខភាព (ការដកស្រង់) (4)</vt:lpstr>
      <vt:lpstr>បទបញ្ជច្បាប់សុវត្ថិភាពឧស្សាហកម្មនិងសុខភាព (ការដកស្រង់)(5)</vt:lpstr>
      <vt:lpstr>បទបញ្ជច្បាប់សុវត្ថិភាពឧស្សាហកម្មនិងសុខភាព (ការដកស្រង់)(6)</vt:lpstr>
      <vt:lpstr>បទបញ្ជច្បាប់សុវត្ថិភាពឧស្សាហកម្មនិងសុខភាព (ការដកស្រង់) (7)</vt:lpstr>
      <vt:lpstr>បទបញ្ជច្បាប់សុវត្ថិភាពឧស្សាហកម្មនិងសុខភាព (ការដកស្រង់) (8)</vt:lpstr>
      <vt:lpstr>បទបញ្ជច្បាប់សុវត្ថិភាពឧស្សាហកម្មនិងសុខភាព (ការដកស្រង់) (9)</vt:lpstr>
      <vt:lpstr>បទបញ្ជច្បាប់សុវត្ថិភាពឧស្សាហកម្មនិងសុខភាព (ការដកស្រង់) (10)</vt:lpstr>
      <vt:lpstr>ស្តង់ដាររចនាសម្ព័នគ្រឿងម៉ាស៊ីនសំណង់ប្រភេទយានយន្តត (ដកស្រង់)</vt:lpstr>
      <vt:lpstr>ជំពូកទី10 ករណីគ្រោះមហន្តរាយ</vt:lpstr>
      <vt:lpstr>អ្នកស្លាប់និងរបួសនៅក្នុងឧស្សាហកម្មសំណង់</vt:lpstr>
      <vt:lpstr>ករណីទី1 ថ្មអណ្តែតធ្លាក់ចុះក្នុងកំឡុងពេលធ្វើការបំបែក</vt:lpstr>
      <vt:lpstr>ករណីទី4 បាក់ឆ្អឹងដោយត្រូវបានគៀបដៃខាងស្តាំរវាងខ្សែពាននិងអ្វិតភ្ជាប់សម្រាប់ការវាយកម្ទេចចោល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2021-05-17T00:21:48Z</dcterms:created>
  <dcterms:modified xsi:type="dcterms:W3CDTF">2022-06-16T10:08:02Z</dcterms:modified>
</cp:coreProperties>
</file>