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2" r:id="rId2"/>
  </p:sldMasterIdLst>
  <p:notesMasterIdLst>
    <p:notesMasterId r:id="rId126"/>
  </p:notesMasterIdLst>
  <p:sldIdLst>
    <p:sldId id="336" r:id="rId3"/>
    <p:sldId id="305" r:id="rId4"/>
    <p:sldId id="257" r:id="rId5"/>
    <p:sldId id="366" r:id="rId6"/>
    <p:sldId id="367" r:id="rId7"/>
    <p:sldId id="368" r:id="rId8"/>
    <p:sldId id="369" r:id="rId9"/>
    <p:sldId id="370" r:id="rId10"/>
    <p:sldId id="457" r:id="rId11"/>
    <p:sldId id="458" r:id="rId12"/>
    <p:sldId id="371" r:id="rId13"/>
    <p:sldId id="372" r:id="rId14"/>
    <p:sldId id="375" r:id="rId15"/>
    <p:sldId id="377" r:id="rId16"/>
    <p:sldId id="337" r:id="rId17"/>
    <p:sldId id="378" r:id="rId18"/>
    <p:sldId id="459" r:id="rId19"/>
    <p:sldId id="460" r:id="rId20"/>
    <p:sldId id="461" r:id="rId21"/>
    <p:sldId id="379" r:id="rId22"/>
    <p:sldId id="380" r:id="rId23"/>
    <p:sldId id="381" r:id="rId24"/>
    <p:sldId id="384" r:id="rId25"/>
    <p:sldId id="386" r:id="rId26"/>
    <p:sldId id="455" r:id="rId27"/>
    <p:sldId id="456" r:id="rId28"/>
    <p:sldId id="339" r:id="rId29"/>
    <p:sldId id="462" r:id="rId30"/>
    <p:sldId id="463" r:id="rId31"/>
    <p:sldId id="464" r:id="rId32"/>
    <p:sldId id="465" r:id="rId33"/>
    <p:sldId id="466" r:id="rId34"/>
    <p:sldId id="388" r:id="rId35"/>
    <p:sldId id="389" r:id="rId36"/>
    <p:sldId id="390" r:id="rId37"/>
    <p:sldId id="391" r:id="rId38"/>
    <p:sldId id="432" r:id="rId39"/>
    <p:sldId id="392" r:id="rId40"/>
    <p:sldId id="393" r:id="rId41"/>
    <p:sldId id="340" r:id="rId42"/>
    <p:sldId id="454" r:id="rId43"/>
    <p:sldId id="394" r:id="rId44"/>
    <p:sldId id="453" r:id="rId45"/>
    <p:sldId id="395" r:id="rId46"/>
    <p:sldId id="451" r:id="rId47"/>
    <p:sldId id="452" r:id="rId48"/>
    <p:sldId id="397" r:id="rId49"/>
    <p:sldId id="396" r:id="rId50"/>
    <p:sldId id="450" r:id="rId51"/>
    <p:sldId id="398" r:id="rId52"/>
    <p:sldId id="449" r:id="rId53"/>
    <p:sldId id="399" r:id="rId54"/>
    <p:sldId id="448" r:id="rId55"/>
    <p:sldId id="400" r:id="rId56"/>
    <p:sldId id="401" r:id="rId57"/>
    <p:sldId id="447" r:id="rId58"/>
    <p:sldId id="403" r:id="rId59"/>
    <p:sldId id="446" r:id="rId60"/>
    <p:sldId id="402" r:id="rId61"/>
    <p:sldId id="445" r:id="rId62"/>
    <p:sldId id="404" r:id="rId63"/>
    <p:sldId id="405" r:id="rId64"/>
    <p:sldId id="406" r:id="rId65"/>
    <p:sldId id="407" r:id="rId66"/>
    <p:sldId id="444" r:id="rId67"/>
    <p:sldId id="408" r:id="rId68"/>
    <p:sldId id="409" r:id="rId69"/>
    <p:sldId id="443" r:id="rId70"/>
    <p:sldId id="410" r:id="rId71"/>
    <p:sldId id="441" r:id="rId72"/>
    <p:sldId id="411" r:id="rId73"/>
    <p:sldId id="412" r:id="rId74"/>
    <p:sldId id="413" r:id="rId75"/>
    <p:sldId id="414" r:id="rId76"/>
    <p:sldId id="433" r:id="rId77"/>
    <p:sldId id="440" r:id="rId78"/>
    <p:sldId id="341" r:id="rId79"/>
    <p:sldId id="415" r:id="rId80"/>
    <p:sldId id="416" r:id="rId81"/>
    <p:sldId id="417" r:id="rId82"/>
    <p:sldId id="418" r:id="rId83"/>
    <p:sldId id="419" r:id="rId84"/>
    <p:sldId id="342" r:id="rId85"/>
    <p:sldId id="420" r:id="rId86"/>
    <p:sldId id="421" r:id="rId87"/>
    <p:sldId id="439" r:id="rId88"/>
    <p:sldId id="422" r:id="rId89"/>
    <p:sldId id="343" r:id="rId90"/>
    <p:sldId id="423" r:id="rId91"/>
    <p:sldId id="438" r:id="rId92"/>
    <p:sldId id="424" r:id="rId93"/>
    <p:sldId id="437" r:id="rId94"/>
    <p:sldId id="425" r:id="rId95"/>
    <p:sldId id="436" r:id="rId96"/>
    <p:sldId id="467" r:id="rId97"/>
    <p:sldId id="468" r:id="rId98"/>
    <p:sldId id="344" r:id="rId99"/>
    <p:sldId id="426" r:id="rId100"/>
    <p:sldId id="427" r:id="rId101"/>
    <p:sldId id="428" r:id="rId102"/>
    <p:sldId id="434" r:id="rId103"/>
    <p:sldId id="435" r:id="rId104"/>
    <p:sldId id="338" r:id="rId105"/>
    <p:sldId id="328" r:id="rId106"/>
    <p:sldId id="329" r:id="rId107"/>
    <p:sldId id="330" r:id="rId108"/>
    <p:sldId id="354" r:id="rId109"/>
    <p:sldId id="355" r:id="rId110"/>
    <p:sldId id="331" r:id="rId111"/>
    <p:sldId id="332" r:id="rId112"/>
    <p:sldId id="357" r:id="rId113"/>
    <p:sldId id="358" r:id="rId114"/>
    <p:sldId id="359" r:id="rId115"/>
    <p:sldId id="431" r:id="rId116"/>
    <p:sldId id="361" r:id="rId117"/>
    <p:sldId id="362" r:id="rId118"/>
    <p:sldId id="363" r:id="rId119"/>
    <p:sldId id="364" r:id="rId120"/>
    <p:sldId id="365" r:id="rId121"/>
    <p:sldId id="345" r:id="rId122"/>
    <p:sldId id="347" r:id="rId123"/>
    <p:sldId id="429" r:id="rId124"/>
    <p:sldId id="430" r:id="rId125"/>
  </p:sldIdLst>
  <p:sldSz cx="9144000" cy="6858000" type="screen4x3"/>
  <p:notesSz cx="7099300" cy="10234613"/>
  <p:defaultTextStyle>
    <a:defPPr rtl="0">
      <a:defRPr lang="th-th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A2DB"/>
    <a:srgbClr val="EBF0F9"/>
    <a:srgbClr val="EEECE1"/>
    <a:srgbClr val="F4EBF1"/>
    <a:srgbClr val="DEEBF7"/>
    <a:srgbClr val="BDD7EE"/>
    <a:srgbClr val="9DC3E6"/>
    <a:srgbClr val="2E75B6"/>
    <a:srgbClr val="EAD9E5"/>
    <a:srgbClr val="E0E1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B58732-BAE6-42FA-8C8B-0981EE2B665B}" v="3" dt="2021-05-17T00:21:48.2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7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8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viewProps" Target="view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theme" Target="theme/theme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tableStyles" Target="tableStyle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microsoft.com/office/2015/10/relationships/revisionInfo" Target="revisionInfo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4" cy="513508"/>
          </a:xfrm>
          <a:prstGeom prst="rect">
            <a:avLst/>
          </a:prstGeom>
        </p:spPr>
        <p:txBody>
          <a:bodyPr vert="horz" lIns="94640" tIns="47320" rIns="94640" bIns="47320" rtlCol="0"/>
          <a:lstStyle>
            <a:lvl1pPr algn="l">
              <a:defRPr sz="1200"/>
            </a:lvl1pPr>
          </a:lstStyle>
          <a:p>
            <a:pPr rtl="0"/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4" y="1"/>
            <a:ext cx="3076364" cy="513508"/>
          </a:xfrm>
          <a:prstGeom prst="rect">
            <a:avLst/>
          </a:prstGeom>
        </p:spPr>
        <p:txBody>
          <a:bodyPr vert="horz" lIns="94640" tIns="47320" rIns="94640" bIns="47320" rtlCol="0"/>
          <a:lstStyle>
            <a:lvl1pPr algn="r">
              <a:defRPr sz="1200"/>
            </a:lvl1pPr>
          </a:lstStyle>
          <a:p>
            <a:pPr rtl="0"/>
            <a:fld id="{3044E0B5-69AE-4DB8-A746-7CF92D00ED4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40" tIns="47320" rIns="94640" bIns="47320" rtlCol="0" anchor="ctr"/>
          <a:lstStyle/>
          <a:p>
            <a:pPr rtl="0"/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0" y="4925408"/>
            <a:ext cx="5679440" cy="4029879"/>
          </a:xfrm>
          <a:prstGeom prst="rect">
            <a:avLst/>
          </a:prstGeom>
        </p:spPr>
        <p:txBody>
          <a:bodyPr vert="horz" lIns="94640" tIns="47320" rIns="94640" bIns="47320"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4" cy="513507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lvl1pPr algn="l">
              <a:defRPr sz="1200"/>
            </a:lvl1pPr>
          </a:lstStyle>
          <a:p>
            <a:pPr rtl="0"/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4" cy="513507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lvl1pPr algn="r">
              <a:defRPr sz="1200"/>
            </a:lvl1pPr>
          </a:lstStyle>
          <a:p>
            <a:pPr rtl="0"/>
            <a:fld id="{7F9C98F1-10AB-4D73-9663-6F72AC6486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4215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8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6641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6447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806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4951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2392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4208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9398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4867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0273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5293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05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88407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121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33888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122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0775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123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337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90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9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42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016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663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141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228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40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2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0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249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2816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8120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9272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242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25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689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5218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49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764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023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8719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856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8211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174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008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5486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7254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9305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61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9736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665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419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612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6132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5354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7733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0790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647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275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00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235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98199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449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5333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035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2638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448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3765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779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8689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893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0678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1891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46877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88471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145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5756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88533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30790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503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050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88227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52461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3145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1631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1421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7353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2464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78876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62999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0027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42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94191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5084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1763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1752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5945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72518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95976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2017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3851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5084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988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6722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5724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100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5323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101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50723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102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55551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4795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7277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5322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45273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6525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5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th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7415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97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 rtlCol="0"/>
          <a:lstStyle/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4124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th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216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360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h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463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561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 rtlCol="0"/>
          <a:lstStyle/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h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h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3923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4432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5815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th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444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3231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th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th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7033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7894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 rtlCol="0"/>
          <a:lstStyle/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5749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h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593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6688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 rtlCol="0"/>
          <a:lstStyle/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h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h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329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308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571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th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0543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th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th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963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345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226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463951"/>
            <a:ext cx="7772400" cy="1046011"/>
          </a:xfrm>
        </p:spPr>
        <p:txBody>
          <a:bodyPr rtlCol="0" anchor="ctr">
            <a:noAutofit/>
          </a:bodyPr>
          <a:lstStyle/>
          <a:p>
            <a:pPr rtl="0"/>
            <a:r>
              <a:rPr lang="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การขับเครื่องจักรก่อสร้างประเภทยานพาหนะ (สำหรับรื้อถอน)</a:t>
            </a: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คู่มือเสริมสำหรับการฝึกอบรมทักษะ</a:t>
            </a: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เอกสาร PowerPoint สำหรับการฝึกอบรม</a:t>
            </a:r>
            <a:endParaRPr kumimoji="1" lang="ja-JP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793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ประเภทอุปกรณ์ต่อพ่วงของเครื่องจักรสำหรับรื้อถอน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5 / คู่มือเสริมหน้า 8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59" y="2517466"/>
            <a:ext cx="7699663" cy="2244007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566196" y="4761473"/>
            <a:ext cx="26740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หัวจับ (แบบทำงานโดย</a:t>
            </a:r>
            <a:endParaRPr lang="en-US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กระบอกสูบภายใน)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93959" y="4761473"/>
            <a:ext cx="26740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หัวจับ (แบบทำงาน</a:t>
            </a:r>
            <a:endParaRPr lang="en-US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โดยกระบอกสูบภายนอก)</a:t>
            </a:r>
          </a:p>
        </p:txBody>
      </p:sp>
      <p:sp>
        <p:nvSpPr>
          <p:cNvPr id="8" name="テキスト ボックス 142">
            <a:extLst>
              <a:ext uri="{FF2B5EF4-FFF2-40B4-BE49-F238E27FC236}">
                <a16:creationId xmlns:a16="http://schemas.microsoft.com/office/drawing/2014/main" id="{E3146CD3-4D02-4B11-A63E-0FBC85AE2AF1}"/>
              </a:ext>
            </a:extLst>
          </p:cNvPr>
          <p:cNvSpPr txBox="1"/>
          <p:nvPr/>
        </p:nvSpPr>
        <p:spPr>
          <a:xfrm>
            <a:off x="3825410" y="2642122"/>
            <a:ext cx="1059877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กรอบบน ฯลฯ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テキスト ボックス 143">
            <a:extLst>
              <a:ext uri="{FF2B5EF4-FFF2-40B4-BE49-F238E27FC236}">
                <a16:creationId xmlns:a16="http://schemas.microsoft.com/office/drawing/2014/main" id="{4884D5A7-FB7E-46DC-9CA1-EDD1B176CCC2}"/>
              </a:ext>
            </a:extLst>
          </p:cNvPr>
          <p:cNvSpPr txBox="1"/>
          <p:nvPr/>
        </p:nvSpPr>
        <p:spPr>
          <a:xfrm>
            <a:off x="3825410" y="3010326"/>
            <a:ext cx="1059877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อุปกรณ์หมุน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144">
            <a:extLst>
              <a:ext uri="{FF2B5EF4-FFF2-40B4-BE49-F238E27FC236}">
                <a16:creationId xmlns:a16="http://schemas.microsoft.com/office/drawing/2014/main" id="{2FA3C87C-8644-4797-9FDD-D45FBB06DC1C}"/>
              </a:ext>
            </a:extLst>
          </p:cNvPr>
          <p:cNvSpPr txBox="1"/>
          <p:nvPr/>
        </p:nvSpPr>
        <p:spPr>
          <a:xfrm>
            <a:off x="3825410" y="3443444"/>
            <a:ext cx="886584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กรอบล่าง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45">
            <a:extLst>
              <a:ext uri="{FF2B5EF4-FFF2-40B4-BE49-F238E27FC236}">
                <a16:creationId xmlns:a16="http://schemas.microsoft.com/office/drawing/2014/main" id="{BCAFEC10-B933-4337-AC71-59AD68271389}"/>
              </a:ext>
            </a:extLst>
          </p:cNvPr>
          <p:cNvSpPr txBox="1"/>
          <p:nvPr/>
        </p:nvSpPr>
        <p:spPr>
          <a:xfrm>
            <a:off x="1101602" y="3085491"/>
            <a:ext cx="1059877" cy="2178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กระบอกสูบเปิดปิด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50">
            <a:extLst>
              <a:ext uri="{FF2B5EF4-FFF2-40B4-BE49-F238E27FC236}">
                <a16:creationId xmlns:a16="http://schemas.microsoft.com/office/drawing/2014/main" id="{3FAAB72F-E6A4-4681-BF08-993040C351D5}"/>
              </a:ext>
            </a:extLst>
          </p:cNvPr>
          <p:cNvSpPr txBox="1"/>
          <p:nvPr/>
        </p:nvSpPr>
        <p:spPr>
          <a:xfrm>
            <a:off x="1302002" y="3560777"/>
            <a:ext cx="886584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จุดข้อต่อหัวจับ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51">
            <a:extLst>
              <a:ext uri="{FF2B5EF4-FFF2-40B4-BE49-F238E27FC236}">
                <a16:creationId xmlns:a16="http://schemas.microsoft.com/office/drawing/2014/main" id="{6AD4C720-4557-4476-B2DA-0C2688C59EB7}"/>
              </a:ext>
            </a:extLst>
          </p:cNvPr>
          <p:cNvSpPr txBox="1"/>
          <p:nvPr/>
        </p:nvSpPr>
        <p:spPr>
          <a:xfrm>
            <a:off x="831603" y="4028721"/>
            <a:ext cx="886584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อาร์มจับ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52">
            <a:extLst>
              <a:ext uri="{FF2B5EF4-FFF2-40B4-BE49-F238E27FC236}">
                <a16:creationId xmlns:a16="http://schemas.microsoft.com/office/drawing/2014/main" id="{F0FA8C76-3384-4CA9-BAA7-0C7FE3F1E12E}"/>
              </a:ext>
            </a:extLst>
          </p:cNvPr>
          <p:cNvSpPr txBox="1"/>
          <p:nvPr/>
        </p:nvSpPr>
        <p:spPr>
          <a:xfrm>
            <a:off x="2420850" y="4519205"/>
            <a:ext cx="1035643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เขี้ยวจับ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54">
            <a:extLst>
              <a:ext uri="{FF2B5EF4-FFF2-40B4-BE49-F238E27FC236}">
                <a16:creationId xmlns:a16="http://schemas.microsoft.com/office/drawing/2014/main" id="{E73BF22A-C907-497C-B888-AEB1E7E20371}"/>
              </a:ext>
            </a:extLst>
          </p:cNvPr>
          <p:cNvSpPr txBox="1"/>
          <p:nvPr/>
        </p:nvSpPr>
        <p:spPr>
          <a:xfrm>
            <a:off x="5053022" y="3925088"/>
            <a:ext cx="1035643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เขี้ยวจับ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57">
            <a:extLst>
              <a:ext uri="{FF2B5EF4-FFF2-40B4-BE49-F238E27FC236}">
                <a16:creationId xmlns:a16="http://schemas.microsoft.com/office/drawing/2014/main" id="{24CBC17B-1226-4842-BD6A-02CF5696BEEB}"/>
              </a:ext>
            </a:extLst>
          </p:cNvPr>
          <p:cNvSpPr txBox="1"/>
          <p:nvPr/>
        </p:nvSpPr>
        <p:spPr>
          <a:xfrm>
            <a:off x="5030667" y="3274406"/>
            <a:ext cx="926584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อาร์มจับ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58">
            <a:extLst>
              <a:ext uri="{FF2B5EF4-FFF2-40B4-BE49-F238E27FC236}">
                <a16:creationId xmlns:a16="http://schemas.microsoft.com/office/drawing/2014/main" id="{BEF4A336-801A-4986-9D48-BCF65C4BFBC7}"/>
              </a:ext>
            </a:extLst>
          </p:cNvPr>
          <p:cNvSpPr txBox="1"/>
          <p:nvPr/>
        </p:nvSpPr>
        <p:spPr>
          <a:xfrm>
            <a:off x="7428628" y="4097310"/>
            <a:ext cx="1003594" cy="2299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จุดข้อต่อหัวจับ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800">
            <a:extLst>
              <a:ext uri="{FF2B5EF4-FFF2-40B4-BE49-F238E27FC236}">
                <a16:creationId xmlns:a16="http://schemas.microsoft.com/office/drawing/2014/main" id="{66F7D79F-F74A-4400-8283-39553C97284F}"/>
              </a:ext>
            </a:extLst>
          </p:cNvPr>
          <p:cNvSpPr txBox="1"/>
          <p:nvPr/>
        </p:nvSpPr>
        <p:spPr>
          <a:xfrm>
            <a:off x="7638057" y="3690541"/>
            <a:ext cx="794166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กรอบโครง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67350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วิธีการรื้อถอนอาคาร</a:t>
            </a:r>
            <a:endParaRPr lang="ja-JP" altLang="en-US" sz="1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137 / คู่มือเสริมหน้า 100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909624" y="5312554"/>
            <a:ext cx="3319664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ตัวอย่างวิธีการรื้อถอนและคัดแยก ประเภทงานที่ใช้มือ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4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86" y="2545773"/>
            <a:ext cx="7788243" cy="2792843"/>
          </a:xfrm>
          <a:prstGeom prst="rect">
            <a:avLst/>
          </a:prstGeom>
        </p:spPr>
      </p:pic>
      <p:sp>
        <p:nvSpPr>
          <p:cNvPr id="7" name="テキスト ボックス 1859">
            <a:extLst>
              <a:ext uri="{FF2B5EF4-FFF2-40B4-BE49-F238E27FC236}">
                <a16:creationId xmlns:a16="http://schemas.microsoft.com/office/drawing/2014/main" id="{472FA27D-6ED3-412A-9239-EFE4428F351F}"/>
              </a:ext>
            </a:extLst>
          </p:cNvPr>
          <p:cNvSpPr txBox="1"/>
          <p:nvPr/>
        </p:nvSpPr>
        <p:spPr>
          <a:xfrm>
            <a:off x="773952" y="3048244"/>
            <a:ext cx="228219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เตรียมการล่วงหน้า / มาตรการล่วงหน้า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8" name="テキスト ボックス 1861">
            <a:extLst>
              <a:ext uri="{FF2B5EF4-FFF2-40B4-BE49-F238E27FC236}">
                <a16:creationId xmlns:a16="http://schemas.microsoft.com/office/drawing/2014/main" id="{0738E0D2-ED57-4165-B058-72818E0D3AA7}"/>
              </a:ext>
            </a:extLst>
          </p:cNvPr>
          <p:cNvSpPr txBox="1"/>
          <p:nvPr/>
        </p:nvSpPr>
        <p:spPr>
          <a:xfrm>
            <a:off x="1244490" y="3064754"/>
            <a:ext cx="228219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งานเตรียมการ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1862">
            <a:extLst>
              <a:ext uri="{FF2B5EF4-FFF2-40B4-BE49-F238E27FC236}">
                <a16:creationId xmlns:a16="http://schemas.microsoft.com/office/drawing/2014/main" id="{0540A906-94AB-49A1-8329-2F4CACB69919}"/>
              </a:ext>
            </a:extLst>
          </p:cNvPr>
          <p:cNvSpPr txBox="1"/>
          <p:nvPr/>
        </p:nvSpPr>
        <p:spPr>
          <a:xfrm>
            <a:off x="1696720" y="3064754"/>
            <a:ext cx="228219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งานอุปกรณ์โครงสร้างชั่วคราว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863">
            <a:extLst>
              <a:ext uri="{FF2B5EF4-FFF2-40B4-BE49-F238E27FC236}">
                <a16:creationId xmlns:a16="http://schemas.microsoft.com/office/drawing/2014/main" id="{7EAFC879-EEEF-4F15-90CD-D3A416A74E05}"/>
              </a:ext>
            </a:extLst>
          </p:cNvPr>
          <p:cNvSpPr txBox="1"/>
          <p:nvPr/>
        </p:nvSpPr>
        <p:spPr>
          <a:xfrm>
            <a:off x="2249774" y="3064754"/>
            <a:ext cx="228219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รื้ออุปกรณ์งานระบบอาคารออก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864">
            <a:extLst>
              <a:ext uri="{FF2B5EF4-FFF2-40B4-BE49-F238E27FC236}">
                <a16:creationId xmlns:a16="http://schemas.microsoft.com/office/drawing/2014/main" id="{E7308AEB-D0F5-4AEF-BE08-90A688CFFC82}"/>
              </a:ext>
            </a:extLst>
          </p:cNvPr>
          <p:cNvSpPr txBox="1"/>
          <p:nvPr/>
        </p:nvSpPr>
        <p:spPr>
          <a:xfrm>
            <a:off x="2704325" y="3053956"/>
            <a:ext cx="228219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รื้อวัสดุตกแต่งภายในออก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865">
            <a:extLst>
              <a:ext uri="{FF2B5EF4-FFF2-40B4-BE49-F238E27FC236}">
                <a16:creationId xmlns:a16="http://schemas.microsoft.com/office/drawing/2014/main" id="{315CD3B4-B9B7-4EAD-94AB-662E2FEEF088}"/>
              </a:ext>
            </a:extLst>
          </p:cNvPr>
          <p:cNvSpPr txBox="1"/>
          <p:nvPr/>
        </p:nvSpPr>
        <p:spPr>
          <a:xfrm>
            <a:off x="3178757" y="3057871"/>
            <a:ext cx="228219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 รื้อประตู / หน้าต่างภายในและภายนอกออก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866">
            <a:extLst>
              <a:ext uri="{FF2B5EF4-FFF2-40B4-BE49-F238E27FC236}">
                <a16:creationId xmlns:a16="http://schemas.microsoft.com/office/drawing/2014/main" id="{5CDDEC1C-8C0C-430E-9896-EB90C0A413CE}"/>
              </a:ext>
            </a:extLst>
          </p:cNvPr>
          <p:cNvSpPr txBox="1"/>
          <p:nvPr/>
        </p:nvSpPr>
        <p:spPr>
          <a:xfrm>
            <a:off x="3648786" y="3066864"/>
            <a:ext cx="228219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(4) รื้ออุปกรณ์ที่ติดตั้งบนดาดฟ้า / หลังคาออก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867">
            <a:extLst>
              <a:ext uri="{FF2B5EF4-FFF2-40B4-BE49-F238E27FC236}">
                <a16:creationId xmlns:a16="http://schemas.microsoft.com/office/drawing/2014/main" id="{7D2FD196-F6DE-4221-AB02-F6597E3BB548}"/>
              </a:ext>
            </a:extLst>
          </p:cNvPr>
          <p:cNvSpPr txBox="1"/>
          <p:nvPr/>
        </p:nvSpPr>
        <p:spPr>
          <a:xfrm>
            <a:off x="4118815" y="3050146"/>
            <a:ext cx="296829" cy="1203084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(5) รื้อระเบียง ฯลฯ ออก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868">
            <a:extLst>
              <a:ext uri="{FF2B5EF4-FFF2-40B4-BE49-F238E27FC236}">
                <a16:creationId xmlns:a16="http://schemas.microsoft.com/office/drawing/2014/main" id="{203E4A2B-9CD9-438B-8B02-ADBBAA51EA52}"/>
              </a:ext>
            </a:extLst>
          </p:cNvPr>
          <p:cNvSpPr txBox="1"/>
          <p:nvPr/>
        </p:nvSpPr>
        <p:spPr>
          <a:xfrm>
            <a:off x="4667577" y="3068594"/>
            <a:ext cx="336550" cy="1203084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(6) รื้อวัสดุมุงหลังคาออก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869">
            <a:extLst>
              <a:ext uri="{FF2B5EF4-FFF2-40B4-BE49-F238E27FC236}">
                <a16:creationId xmlns:a16="http://schemas.microsoft.com/office/drawing/2014/main" id="{C3B7602F-EC7C-4326-9959-664894C1A9AE}"/>
              </a:ext>
            </a:extLst>
          </p:cNvPr>
          <p:cNvSpPr txBox="1"/>
          <p:nvPr/>
        </p:nvSpPr>
        <p:spPr>
          <a:xfrm>
            <a:off x="5253489" y="3035004"/>
            <a:ext cx="336550" cy="1203084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88900" indent="-88900"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(7) รื้อถอนส่วนของโครงสร้างส่วนบน / วัสดุตกแต่งภายนอก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870">
            <a:extLst>
              <a:ext uri="{FF2B5EF4-FFF2-40B4-BE49-F238E27FC236}">
                <a16:creationId xmlns:a16="http://schemas.microsoft.com/office/drawing/2014/main" id="{964AB61B-68F4-4EA2-B09D-E2B26F864380}"/>
              </a:ext>
            </a:extLst>
          </p:cNvPr>
          <p:cNvSpPr txBox="1"/>
          <p:nvPr/>
        </p:nvSpPr>
        <p:spPr>
          <a:xfrm>
            <a:off x="5830938" y="3036704"/>
            <a:ext cx="199330" cy="1203084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  <a:prstDash val="lgDashDotDot"/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88900" indent="-88900" algn="just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รื้อโครงสร้างชั่วคราวออก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871">
            <a:extLst>
              <a:ext uri="{FF2B5EF4-FFF2-40B4-BE49-F238E27FC236}">
                <a16:creationId xmlns:a16="http://schemas.microsoft.com/office/drawing/2014/main" id="{DAD970A5-C3DE-4415-A14B-13CF551D6281}"/>
              </a:ext>
            </a:extLst>
          </p:cNvPr>
          <p:cNvSpPr txBox="1"/>
          <p:nvPr/>
        </p:nvSpPr>
        <p:spPr>
          <a:xfrm>
            <a:off x="6272033" y="3026016"/>
            <a:ext cx="210885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(8) รื้อถอนฐานราก ฯลฯ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872">
            <a:extLst>
              <a:ext uri="{FF2B5EF4-FFF2-40B4-BE49-F238E27FC236}">
                <a16:creationId xmlns:a16="http://schemas.microsoft.com/office/drawing/2014/main" id="{F8A2B944-C817-4078-94BE-553792F26185}"/>
              </a:ext>
            </a:extLst>
          </p:cNvPr>
          <p:cNvSpPr txBox="1"/>
          <p:nvPr/>
        </p:nvSpPr>
        <p:spPr>
          <a:xfrm>
            <a:off x="6917231" y="3035004"/>
            <a:ext cx="336550" cy="1203084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(ปรับผิวดิน / ทำความสะอาด)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just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งานหลังจากรื้อถอนเสร็จสมบูรณ์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1873">
            <a:extLst>
              <a:ext uri="{FF2B5EF4-FFF2-40B4-BE49-F238E27FC236}">
                <a16:creationId xmlns:a16="http://schemas.microsoft.com/office/drawing/2014/main" id="{C92B1E45-C378-4B02-9119-FCA775851BA3}"/>
              </a:ext>
            </a:extLst>
          </p:cNvPr>
          <p:cNvSpPr txBox="1"/>
          <p:nvPr/>
        </p:nvSpPr>
        <p:spPr>
          <a:xfrm>
            <a:off x="7496259" y="3033517"/>
            <a:ext cx="210885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ตรวจสอบว่างานรื้อถอนเสร็จสมบูรณ์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1874">
            <a:extLst>
              <a:ext uri="{FF2B5EF4-FFF2-40B4-BE49-F238E27FC236}">
                <a16:creationId xmlns:a16="http://schemas.microsoft.com/office/drawing/2014/main" id="{8E7A74BC-26BD-4C38-BE5C-62B5AD4B9579}"/>
              </a:ext>
            </a:extLst>
          </p:cNvPr>
          <p:cNvSpPr txBox="1"/>
          <p:nvPr/>
        </p:nvSpPr>
        <p:spPr>
          <a:xfrm>
            <a:off x="7937500" y="3051416"/>
            <a:ext cx="336550" cy="1203084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จัดการหลังเสร็จสมบูรณ์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งานรื้อถอน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1875">
            <a:extLst>
              <a:ext uri="{FF2B5EF4-FFF2-40B4-BE49-F238E27FC236}">
                <a16:creationId xmlns:a16="http://schemas.microsoft.com/office/drawing/2014/main" id="{6E188C4B-3974-4ACD-AD9D-5401F85B846C}"/>
              </a:ext>
            </a:extLst>
          </p:cNvPr>
          <p:cNvSpPr txBox="1"/>
          <p:nvPr/>
        </p:nvSpPr>
        <p:spPr>
          <a:xfrm>
            <a:off x="4402467" y="4667071"/>
            <a:ext cx="599433" cy="249430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คัดแยกในไซต์ก่อสร้าง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1876">
            <a:extLst>
              <a:ext uri="{FF2B5EF4-FFF2-40B4-BE49-F238E27FC236}">
                <a16:creationId xmlns:a16="http://schemas.microsoft.com/office/drawing/2014/main" id="{C7115E7A-1C3A-406F-8568-2D682D9E1C81}"/>
              </a:ext>
            </a:extLst>
          </p:cNvPr>
          <p:cNvSpPr txBox="1"/>
          <p:nvPr/>
        </p:nvSpPr>
        <p:spPr>
          <a:xfrm>
            <a:off x="5211280" y="4640628"/>
            <a:ext cx="818987" cy="269385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คัดแยกและขนย้ายออก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1877">
            <a:extLst>
              <a:ext uri="{FF2B5EF4-FFF2-40B4-BE49-F238E27FC236}">
                <a16:creationId xmlns:a16="http://schemas.microsoft.com/office/drawing/2014/main" id="{D69DE9E8-96E2-4A2F-8C46-BA797DAEC927}"/>
              </a:ext>
            </a:extLst>
          </p:cNvPr>
          <p:cNvSpPr txBox="1"/>
          <p:nvPr/>
        </p:nvSpPr>
        <p:spPr>
          <a:xfrm>
            <a:off x="995821" y="4529784"/>
            <a:ext cx="599434" cy="3084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ตรวจสอบยืนยันการขนย้ายวัตถุที่เหลืออยู่ออก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1878">
            <a:extLst>
              <a:ext uri="{FF2B5EF4-FFF2-40B4-BE49-F238E27FC236}">
                <a16:creationId xmlns:a16="http://schemas.microsoft.com/office/drawing/2014/main" id="{0B62EA85-6639-42AA-BC67-24BF01033133}"/>
              </a:ext>
            </a:extLst>
          </p:cNvPr>
          <p:cNvSpPr txBox="1"/>
          <p:nvPr/>
        </p:nvSpPr>
        <p:spPr>
          <a:xfrm>
            <a:off x="3762895" y="5038668"/>
            <a:ext cx="599434" cy="1637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งานที่ใช้มือ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8" name="テキスト ボックス 1879">
            <a:extLst>
              <a:ext uri="{FF2B5EF4-FFF2-40B4-BE49-F238E27FC236}">
                <a16:creationId xmlns:a16="http://schemas.microsoft.com/office/drawing/2014/main" id="{BF165800-7DEE-4EC8-BA0F-2FDFC358EC85}"/>
              </a:ext>
            </a:extLst>
          </p:cNvPr>
          <p:cNvSpPr txBox="1"/>
          <p:nvPr/>
        </p:nvSpPr>
        <p:spPr>
          <a:xfrm>
            <a:off x="6042967" y="5023180"/>
            <a:ext cx="648745" cy="216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700"/>
              </a:lnSpc>
            </a:pPr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งานที่ใช้มือหรือ</a:t>
            </a:r>
            <a:r>
              <a:rPr lang="en-US" altLang="ja-JP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ja-JP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งานที่ใช้มือกับเครื่องจักรร่วมกัน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77466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วิธีการรื้อถอนอาคาร</a:t>
            </a:r>
            <a:endParaRPr lang="ja-JP" altLang="en-US" sz="1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137 / คู่มือเสริมหน้า 101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4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68" y="2544229"/>
            <a:ext cx="7660187" cy="2737662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2151062" y="5300801"/>
            <a:ext cx="4271007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ตัวอย่างวิธีการรื้อถอนและคัดแยก ประเภทงานที่ใช้มือกับเครื่องจักรร่วมกัน</a:t>
            </a:r>
          </a:p>
        </p:txBody>
      </p:sp>
      <p:sp>
        <p:nvSpPr>
          <p:cNvPr id="7" name="テキスト ボックス 1880">
            <a:extLst>
              <a:ext uri="{FF2B5EF4-FFF2-40B4-BE49-F238E27FC236}">
                <a16:creationId xmlns:a16="http://schemas.microsoft.com/office/drawing/2014/main" id="{6285291A-EEFF-40C8-8EE1-5E054FE07387}"/>
              </a:ext>
            </a:extLst>
          </p:cNvPr>
          <p:cNvSpPr txBox="1"/>
          <p:nvPr/>
        </p:nvSpPr>
        <p:spPr>
          <a:xfrm>
            <a:off x="769313" y="3009823"/>
            <a:ext cx="20066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เตรียมการล่วงหน้า / มาตรการล่วงหน้า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8" name="テキスト ボックス 1881">
            <a:extLst>
              <a:ext uri="{FF2B5EF4-FFF2-40B4-BE49-F238E27FC236}">
                <a16:creationId xmlns:a16="http://schemas.microsoft.com/office/drawing/2014/main" id="{7F9337AE-6290-4D27-B78A-EBA04B216EA2}"/>
              </a:ext>
            </a:extLst>
          </p:cNvPr>
          <p:cNvSpPr txBox="1"/>
          <p:nvPr/>
        </p:nvSpPr>
        <p:spPr>
          <a:xfrm>
            <a:off x="1200795" y="2998393"/>
            <a:ext cx="20066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งานเตรียมการ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1882">
            <a:extLst>
              <a:ext uri="{FF2B5EF4-FFF2-40B4-BE49-F238E27FC236}">
                <a16:creationId xmlns:a16="http://schemas.microsoft.com/office/drawing/2014/main" id="{E4D625BC-6CCD-4BD9-AB41-B4D75F9BAC23}"/>
              </a:ext>
            </a:extLst>
          </p:cNvPr>
          <p:cNvSpPr txBox="1"/>
          <p:nvPr/>
        </p:nvSpPr>
        <p:spPr>
          <a:xfrm>
            <a:off x="1638934" y="2998393"/>
            <a:ext cx="20066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งานอุปกรณ์โครงสร้างชั่วคราว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883">
            <a:extLst>
              <a:ext uri="{FF2B5EF4-FFF2-40B4-BE49-F238E27FC236}">
                <a16:creationId xmlns:a16="http://schemas.microsoft.com/office/drawing/2014/main" id="{BF810A07-796E-4E25-8221-56CDA63D403C}"/>
              </a:ext>
            </a:extLst>
          </p:cNvPr>
          <p:cNvSpPr txBox="1"/>
          <p:nvPr/>
        </p:nvSpPr>
        <p:spPr>
          <a:xfrm>
            <a:off x="2151062" y="3016173"/>
            <a:ext cx="20066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รื้ออุปกรณ์งานระบบอาคารออก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884">
            <a:extLst>
              <a:ext uri="{FF2B5EF4-FFF2-40B4-BE49-F238E27FC236}">
                <a16:creationId xmlns:a16="http://schemas.microsoft.com/office/drawing/2014/main" id="{C9A287D0-86B8-4EE4-8290-4BB2CF223F74}"/>
              </a:ext>
            </a:extLst>
          </p:cNvPr>
          <p:cNvSpPr txBox="1"/>
          <p:nvPr/>
        </p:nvSpPr>
        <p:spPr>
          <a:xfrm>
            <a:off x="2559050" y="3000933"/>
            <a:ext cx="20066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รื้อวัสดุตกแต่งภายในออก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885">
            <a:extLst>
              <a:ext uri="{FF2B5EF4-FFF2-40B4-BE49-F238E27FC236}">
                <a16:creationId xmlns:a16="http://schemas.microsoft.com/office/drawing/2014/main" id="{03B83DCE-C779-45F6-8B1F-BEBF3F165614}"/>
              </a:ext>
            </a:extLst>
          </p:cNvPr>
          <p:cNvSpPr txBox="1"/>
          <p:nvPr/>
        </p:nvSpPr>
        <p:spPr>
          <a:xfrm>
            <a:off x="2987039" y="2999663"/>
            <a:ext cx="20066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 รื้อประตู / หน้าต่างภายในและภายนอกออก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886">
            <a:extLst>
              <a:ext uri="{FF2B5EF4-FFF2-40B4-BE49-F238E27FC236}">
                <a16:creationId xmlns:a16="http://schemas.microsoft.com/office/drawing/2014/main" id="{3AC24203-9BD5-43CA-BF76-B1B68C8AD65E}"/>
              </a:ext>
            </a:extLst>
          </p:cNvPr>
          <p:cNvSpPr txBox="1"/>
          <p:nvPr/>
        </p:nvSpPr>
        <p:spPr>
          <a:xfrm>
            <a:off x="3437788" y="3012572"/>
            <a:ext cx="216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(4) รื้ออุปกรณ์ที่ติดตั้งบนดาดฟ้า / หลังคาออก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887">
            <a:extLst>
              <a:ext uri="{FF2B5EF4-FFF2-40B4-BE49-F238E27FC236}">
                <a16:creationId xmlns:a16="http://schemas.microsoft.com/office/drawing/2014/main" id="{08929FC3-496F-42CA-B57B-DBE06B3A72B5}"/>
              </a:ext>
            </a:extLst>
          </p:cNvPr>
          <p:cNvSpPr txBox="1"/>
          <p:nvPr/>
        </p:nvSpPr>
        <p:spPr>
          <a:xfrm>
            <a:off x="3858855" y="3000298"/>
            <a:ext cx="216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(5) รื้อระเบียง ฯลฯ ออก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888">
            <a:extLst>
              <a:ext uri="{FF2B5EF4-FFF2-40B4-BE49-F238E27FC236}">
                <a16:creationId xmlns:a16="http://schemas.microsoft.com/office/drawing/2014/main" id="{91F9AB75-F1A9-49F0-AAE3-851B514C5144}"/>
              </a:ext>
            </a:extLst>
          </p:cNvPr>
          <p:cNvSpPr txBox="1"/>
          <p:nvPr/>
        </p:nvSpPr>
        <p:spPr>
          <a:xfrm>
            <a:off x="4288543" y="2995218"/>
            <a:ext cx="216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(6) รื้อวัสดุมุงหลังคาออก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889">
            <a:extLst>
              <a:ext uri="{FF2B5EF4-FFF2-40B4-BE49-F238E27FC236}">
                <a16:creationId xmlns:a16="http://schemas.microsoft.com/office/drawing/2014/main" id="{85C2E408-EDC8-4C4E-B3BB-8C68FA4D9C0B}"/>
              </a:ext>
            </a:extLst>
          </p:cNvPr>
          <p:cNvSpPr txBox="1"/>
          <p:nvPr/>
        </p:nvSpPr>
        <p:spPr>
          <a:xfrm>
            <a:off x="5122216" y="3000298"/>
            <a:ext cx="288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0" tIns="18000" rIns="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88900" indent="-88900"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(8) รื้อถอนส่วนของโครงสร้างส่วนบน / วัสดุตกแต่งภายนอก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890">
            <a:extLst>
              <a:ext uri="{FF2B5EF4-FFF2-40B4-BE49-F238E27FC236}">
                <a16:creationId xmlns:a16="http://schemas.microsoft.com/office/drawing/2014/main" id="{8B5AFBF8-AB10-48AF-8152-6F5E00673E4F}"/>
              </a:ext>
            </a:extLst>
          </p:cNvPr>
          <p:cNvSpPr txBox="1"/>
          <p:nvPr/>
        </p:nvSpPr>
        <p:spPr>
          <a:xfrm>
            <a:off x="5597338" y="3001568"/>
            <a:ext cx="216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  <a:prstDash val="lgDashDotDot"/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88900" indent="-88900"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รื้อโครงสร้างชั่วคราวออก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891">
            <a:extLst>
              <a:ext uri="{FF2B5EF4-FFF2-40B4-BE49-F238E27FC236}">
                <a16:creationId xmlns:a16="http://schemas.microsoft.com/office/drawing/2014/main" id="{BFD13980-A93F-47CE-A055-F483070AA387}"/>
              </a:ext>
            </a:extLst>
          </p:cNvPr>
          <p:cNvSpPr txBox="1"/>
          <p:nvPr/>
        </p:nvSpPr>
        <p:spPr>
          <a:xfrm>
            <a:off x="6013060" y="2999663"/>
            <a:ext cx="216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(9) รื้อถอนฐานราก ฯลฯ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892">
            <a:extLst>
              <a:ext uri="{FF2B5EF4-FFF2-40B4-BE49-F238E27FC236}">
                <a16:creationId xmlns:a16="http://schemas.microsoft.com/office/drawing/2014/main" id="{7582D3EE-9A02-450A-BB22-60E216EA7593}"/>
              </a:ext>
            </a:extLst>
          </p:cNvPr>
          <p:cNvSpPr txBox="1"/>
          <p:nvPr/>
        </p:nvSpPr>
        <p:spPr>
          <a:xfrm>
            <a:off x="7033577" y="2990138"/>
            <a:ext cx="332105" cy="128595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(ปรับผิวดิน / ทำความสะอาด)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just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งานหลังจากรื้อถอนเสร็จสมบูรณ์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1893">
            <a:extLst>
              <a:ext uri="{FF2B5EF4-FFF2-40B4-BE49-F238E27FC236}">
                <a16:creationId xmlns:a16="http://schemas.microsoft.com/office/drawing/2014/main" id="{02A6D939-7B42-47F6-A7C3-E723DDBD634D}"/>
              </a:ext>
            </a:extLst>
          </p:cNvPr>
          <p:cNvSpPr txBox="1"/>
          <p:nvPr/>
        </p:nvSpPr>
        <p:spPr>
          <a:xfrm>
            <a:off x="7577772" y="2979978"/>
            <a:ext cx="185420" cy="1291529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ตรวจสอบว่างานรื้อถอนเสร็จสมบูรณ์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1894">
            <a:extLst>
              <a:ext uri="{FF2B5EF4-FFF2-40B4-BE49-F238E27FC236}">
                <a16:creationId xmlns:a16="http://schemas.microsoft.com/office/drawing/2014/main" id="{A1118216-3FE8-4391-8C57-1FEF5B1DC11A}"/>
              </a:ext>
            </a:extLst>
          </p:cNvPr>
          <p:cNvSpPr txBox="1"/>
          <p:nvPr/>
        </p:nvSpPr>
        <p:spPr>
          <a:xfrm>
            <a:off x="7975282" y="3000298"/>
            <a:ext cx="295910" cy="128595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จัดการหลังเสร็จสมบูรณ์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งานรื้อถอน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1895">
            <a:extLst>
              <a:ext uri="{FF2B5EF4-FFF2-40B4-BE49-F238E27FC236}">
                <a16:creationId xmlns:a16="http://schemas.microsoft.com/office/drawing/2014/main" id="{9C26977B-F6CD-4A7C-AF1B-7D58D3B128EF}"/>
              </a:ext>
            </a:extLst>
          </p:cNvPr>
          <p:cNvSpPr txBox="1"/>
          <p:nvPr/>
        </p:nvSpPr>
        <p:spPr>
          <a:xfrm>
            <a:off x="4048442" y="4653752"/>
            <a:ext cx="885825" cy="239025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คัดแยกในไซต์ก่อสร้าง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1896">
            <a:extLst>
              <a:ext uri="{FF2B5EF4-FFF2-40B4-BE49-F238E27FC236}">
                <a16:creationId xmlns:a16="http://schemas.microsoft.com/office/drawing/2014/main" id="{E7031199-1292-4B8D-9D9A-89374675AB58}"/>
              </a:ext>
            </a:extLst>
          </p:cNvPr>
          <p:cNvSpPr txBox="1"/>
          <p:nvPr/>
        </p:nvSpPr>
        <p:spPr>
          <a:xfrm>
            <a:off x="5127941" y="4645104"/>
            <a:ext cx="695325" cy="237600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คัดแยกและขนย้ายออก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1897">
            <a:extLst>
              <a:ext uri="{FF2B5EF4-FFF2-40B4-BE49-F238E27FC236}">
                <a16:creationId xmlns:a16="http://schemas.microsoft.com/office/drawing/2014/main" id="{594DA318-C8A3-4CE2-A060-7F16C80E67A5}"/>
              </a:ext>
            </a:extLst>
          </p:cNvPr>
          <p:cNvSpPr txBox="1"/>
          <p:nvPr/>
        </p:nvSpPr>
        <p:spPr>
          <a:xfrm>
            <a:off x="950923" y="4571283"/>
            <a:ext cx="582932" cy="2946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ตรวจสอบยืนยันการขนย้ายวัตถุที่เหลืออยู่ออก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1898">
            <a:extLst>
              <a:ext uri="{FF2B5EF4-FFF2-40B4-BE49-F238E27FC236}">
                <a16:creationId xmlns:a16="http://schemas.microsoft.com/office/drawing/2014/main" id="{F739BFC6-C606-40DF-A03C-69C456F53F0F}"/>
              </a:ext>
            </a:extLst>
          </p:cNvPr>
          <p:cNvSpPr txBox="1"/>
          <p:nvPr/>
        </p:nvSpPr>
        <p:spPr>
          <a:xfrm>
            <a:off x="3140392" y="5038504"/>
            <a:ext cx="527050" cy="1569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งานที่ใช้มือ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8" name="テキスト ボックス 1899">
            <a:extLst>
              <a:ext uri="{FF2B5EF4-FFF2-40B4-BE49-F238E27FC236}">
                <a16:creationId xmlns:a16="http://schemas.microsoft.com/office/drawing/2014/main" id="{64CBAD4E-1710-4F7C-916E-426A86A5F04C}"/>
              </a:ext>
            </a:extLst>
          </p:cNvPr>
          <p:cNvSpPr txBox="1"/>
          <p:nvPr/>
        </p:nvSpPr>
        <p:spPr>
          <a:xfrm>
            <a:off x="4851082" y="5042292"/>
            <a:ext cx="1507490" cy="1633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700"/>
              </a:lnSpc>
            </a:pPr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งานที่ใช้มือหรืองานที่ใช้มือกับเครื่องจักรร่วมกัน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9" name="テキスト ボックス 1434">
            <a:extLst>
              <a:ext uri="{FF2B5EF4-FFF2-40B4-BE49-F238E27FC236}">
                <a16:creationId xmlns:a16="http://schemas.microsoft.com/office/drawing/2014/main" id="{82135ED0-4CC8-4A13-AE14-EAB70964FE29}"/>
              </a:ext>
            </a:extLst>
          </p:cNvPr>
          <p:cNvSpPr txBox="1"/>
          <p:nvPr/>
        </p:nvSpPr>
        <p:spPr>
          <a:xfrm>
            <a:off x="6653847" y="3000298"/>
            <a:ext cx="216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ขนย้ายเครื่องจักรกลหนักออก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0" name="テキスト ボックス 109">
            <a:extLst>
              <a:ext uri="{FF2B5EF4-FFF2-40B4-BE49-F238E27FC236}">
                <a16:creationId xmlns:a16="http://schemas.microsoft.com/office/drawing/2014/main" id="{2FB2941A-D9CF-4DEE-9E38-26C0064D9D16}"/>
              </a:ext>
            </a:extLst>
          </p:cNvPr>
          <p:cNvSpPr txBox="1"/>
          <p:nvPr/>
        </p:nvSpPr>
        <p:spPr>
          <a:xfrm>
            <a:off x="4695336" y="3001568"/>
            <a:ext cx="216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(7) ขนย้ายเครื่องจักรกลหนักเข้าและติดตั้ง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50223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วิธีการรื้อถอนอาคาร</a:t>
            </a:r>
            <a:endParaRPr lang="ja-JP" altLang="en-US" sz="1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138 / คู่มือเสริมหน้า 102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4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86" y="2424138"/>
            <a:ext cx="7615261" cy="2850207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2909624" y="5299681"/>
            <a:ext cx="3319664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ตัวอย่างวิธีการรื้อถอนและคัดแยก ประเภทงานที่ใช้เครื่องจักร</a:t>
            </a:r>
          </a:p>
        </p:txBody>
      </p:sp>
      <p:sp>
        <p:nvSpPr>
          <p:cNvPr id="7" name="テキスト ボックス 1900">
            <a:extLst>
              <a:ext uri="{FF2B5EF4-FFF2-40B4-BE49-F238E27FC236}">
                <a16:creationId xmlns:a16="http://schemas.microsoft.com/office/drawing/2014/main" id="{74D1D0D7-077A-4DF6-BAC9-8F09D0424B26}"/>
              </a:ext>
            </a:extLst>
          </p:cNvPr>
          <p:cNvSpPr txBox="1"/>
          <p:nvPr/>
        </p:nvSpPr>
        <p:spPr>
          <a:xfrm>
            <a:off x="848009" y="2925193"/>
            <a:ext cx="251843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เตรียมการล่วงหน้า / มาตรการล่วงหน้า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8" name="テキスト ボックス 1901">
            <a:extLst>
              <a:ext uri="{FF2B5EF4-FFF2-40B4-BE49-F238E27FC236}">
                <a16:creationId xmlns:a16="http://schemas.microsoft.com/office/drawing/2014/main" id="{0F3D4D2A-8A68-4B58-B261-76D5FFB47E36}"/>
              </a:ext>
            </a:extLst>
          </p:cNvPr>
          <p:cNvSpPr txBox="1"/>
          <p:nvPr/>
        </p:nvSpPr>
        <p:spPr>
          <a:xfrm>
            <a:off x="1268610" y="2937138"/>
            <a:ext cx="251843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งานเตรียมการ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1902">
            <a:extLst>
              <a:ext uri="{FF2B5EF4-FFF2-40B4-BE49-F238E27FC236}">
                <a16:creationId xmlns:a16="http://schemas.microsoft.com/office/drawing/2014/main" id="{9C90B6D8-62BB-4604-AD12-299EA410BA7E}"/>
              </a:ext>
            </a:extLst>
          </p:cNvPr>
          <p:cNvSpPr txBox="1"/>
          <p:nvPr/>
        </p:nvSpPr>
        <p:spPr>
          <a:xfrm>
            <a:off x="1762399" y="2942218"/>
            <a:ext cx="251843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งานอุปกรณ์โครงสร้างชั่วคราว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903">
            <a:extLst>
              <a:ext uri="{FF2B5EF4-FFF2-40B4-BE49-F238E27FC236}">
                <a16:creationId xmlns:a16="http://schemas.microsoft.com/office/drawing/2014/main" id="{24C1BB29-5EC8-404C-A77A-F2F4E7ED07F8}"/>
              </a:ext>
            </a:extLst>
          </p:cNvPr>
          <p:cNvSpPr txBox="1"/>
          <p:nvPr/>
        </p:nvSpPr>
        <p:spPr>
          <a:xfrm>
            <a:off x="2281001" y="2937138"/>
            <a:ext cx="251843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รื้ออุปกรณ์งานระบบอาคารออก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904">
            <a:extLst>
              <a:ext uri="{FF2B5EF4-FFF2-40B4-BE49-F238E27FC236}">
                <a16:creationId xmlns:a16="http://schemas.microsoft.com/office/drawing/2014/main" id="{FE14179C-E77F-402B-B887-F25F346FDCAB}"/>
              </a:ext>
            </a:extLst>
          </p:cNvPr>
          <p:cNvSpPr txBox="1"/>
          <p:nvPr/>
        </p:nvSpPr>
        <p:spPr>
          <a:xfrm>
            <a:off x="2742439" y="2942218"/>
            <a:ext cx="251843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รื้อวัสดุตกแต่งภายในออก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905">
            <a:extLst>
              <a:ext uri="{FF2B5EF4-FFF2-40B4-BE49-F238E27FC236}">
                <a16:creationId xmlns:a16="http://schemas.microsoft.com/office/drawing/2014/main" id="{B996AD8F-FFEA-4015-B4EE-9A0489C48F61}"/>
              </a:ext>
            </a:extLst>
          </p:cNvPr>
          <p:cNvSpPr txBox="1"/>
          <p:nvPr/>
        </p:nvSpPr>
        <p:spPr>
          <a:xfrm>
            <a:off x="3191346" y="2941583"/>
            <a:ext cx="251843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 รื้อประตู / หน้าต่างภายในและภายนอกออก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908">
            <a:extLst>
              <a:ext uri="{FF2B5EF4-FFF2-40B4-BE49-F238E27FC236}">
                <a16:creationId xmlns:a16="http://schemas.microsoft.com/office/drawing/2014/main" id="{16F735D6-ABAE-45D7-983D-E30B5C265170}"/>
              </a:ext>
            </a:extLst>
          </p:cNvPr>
          <p:cNvSpPr txBox="1"/>
          <p:nvPr/>
        </p:nvSpPr>
        <p:spPr>
          <a:xfrm>
            <a:off x="3728813" y="2935868"/>
            <a:ext cx="232715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(4) รื้อวัสดุมุงหลังคาออก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909">
            <a:extLst>
              <a:ext uri="{FF2B5EF4-FFF2-40B4-BE49-F238E27FC236}">
                <a16:creationId xmlns:a16="http://schemas.microsoft.com/office/drawing/2014/main" id="{BB4D7C88-E275-4151-A4FD-C90B05BAB1A4}"/>
              </a:ext>
            </a:extLst>
          </p:cNvPr>
          <p:cNvSpPr txBox="1"/>
          <p:nvPr/>
        </p:nvSpPr>
        <p:spPr>
          <a:xfrm>
            <a:off x="4763950" y="2933963"/>
            <a:ext cx="371388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88900" indent="-88900"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(6) รื้อถอนส่วนของโครงสร้างส่วนบน / วัสดุตกแต่งภายนอก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910">
            <a:extLst>
              <a:ext uri="{FF2B5EF4-FFF2-40B4-BE49-F238E27FC236}">
                <a16:creationId xmlns:a16="http://schemas.microsoft.com/office/drawing/2014/main" id="{3FA9796F-E7D7-46E4-B7DF-9C81CDAA0A1F}"/>
              </a:ext>
            </a:extLst>
          </p:cNvPr>
          <p:cNvSpPr txBox="1"/>
          <p:nvPr/>
        </p:nvSpPr>
        <p:spPr>
          <a:xfrm>
            <a:off x="5368289" y="2945393"/>
            <a:ext cx="219964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  <a:prstDash val="lgDashDotDot"/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88900" indent="-88900"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รื้อโครงสร้างชั่วคราวออก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911">
            <a:extLst>
              <a:ext uri="{FF2B5EF4-FFF2-40B4-BE49-F238E27FC236}">
                <a16:creationId xmlns:a16="http://schemas.microsoft.com/office/drawing/2014/main" id="{4E1AC8FA-ECC1-4F03-9A3B-A04D2CF04176}"/>
              </a:ext>
            </a:extLst>
          </p:cNvPr>
          <p:cNvSpPr txBox="1"/>
          <p:nvPr/>
        </p:nvSpPr>
        <p:spPr>
          <a:xfrm>
            <a:off x="5839435" y="2935233"/>
            <a:ext cx="232715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(7) รื้อถอนฐานราก ฯลฯ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912">
            <a:extLst>
              <a:ext uri="{FF2B5EF4-FFF2-40B4-BE49-F238E27FC236}">
                <a16:creationId xmlns:a16="http://schemas.microsoft.com/office/drawing/2014/main" id="{BA787A06-A154-4BF0-92A6-FB67B0490000}"/>
              </a:ext>
            </a:extLst>
          </p:cNvPr>
          <p:cNvSpPr txBox="1"/>
          <p:nvPr/>
        </p:nvSpPr>
        <p:spPr>
          <a:xfrm>
            <a:off x="6923976" y="2932693"/>
            <a:ext cx="371388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(ปรับผิวดิน / ทำความสะอาด)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just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งานหลังจากรื้อถอนเสร็จสมบูรณ์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913">
            <a:extLst>
              <a:ext uri="{FF2B5EF4-FFF2-40B4-BE49-F238E27FC236}">
                <a16:creationId xmlns:a16="http://schemas.microsoft.com/office/drawing/2014/main" id="{62C349E1-3BD5-43AC-90ED-08663CE9B498}"/>
              </a:ext>
            </a:extLst>
          </p:cNvPr>
          <p:cNvSpPr txBox="1"/>
          <p:nvPr/>
        </p:nvSpPr>
        <p:spPr>
          <a:xfrm>
            <a:off x="7495221" y="2926343"/>
            <a:ext cx="232715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ตรวจสอบว่างานรื้อถอนเสร็จสมบูรณ์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914">
            <a:extLst>
              <a:ext uri="{FF2B5EF4-FFF2-40B4-BE49-F238E27FC236}">
                <a16:creationId xmlns:a16="http://schemas.microsoft.com/office/drawing/2014/main" id="{2B47844B-C237-4DF1-845C-FC3EA2F16876}"/>
              </a:ext>
            </a:extLst>
          </p:cNvPr>
          <p:cNvSpPr txBox="1"/>
          <p:nvPr/>
        </p:nvSpPr>
        <p:spPr>
          <a:xfrm>
            <a:off x="7994650" y="2941583"/>
            <a:ext cx="371388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จัดการหลังเสร็จสมบูรณ์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งานรื้อถอน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1915">
            <a:extLst>
              <a:ext uri="{FF2B5EF4-FFF2-40B4-BE49-F238E27FC236}">
                <a16:creationId xmlns:a16="http://schemas.microsoft.com/office/drawing/2014/main" id="{52423686-639D-4903-A5C4-D428094E4E9C}"/>
              </a:ext>
            </a:extLst>
          </p:cNvPr>
          <p:cNvSpPr txBox="1"/>
          <p:nvPr/>
        </p:nvSpPr>
        <p:spPr>
          <a:xfrm>
            <a:off x="3736655" y="4540120"/>
            <a:ext cx="1074431" cy="230949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คัดแยกในไซต์ก่อสร้าง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1916">
            <a:extLst>
              <a:ext uri="{FF2B5EF4-FFF2-40B4-BE49-F238E27FC236}">
                <a16:creationId xmlns:a16="http://schemas.microsoft.com/office/drawing/2014/main" id="{338031FD-8E7A-4D95-9B98-69E0F1DAB629}"/>
              </a:ext>
            </a:extLst>
          </p:cNvPr>
          <p:cNvSpPr txBox="1"/>
          <p:nvPr/>
        </p:nvSpPr>
        <p:spPr>
          <a:xfrm>
            <a:off x="4933214" y="4530881"/>
            <a:ext cx="1027294" cy="249425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คัดแยกและขนย้ายออก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1917">
            <a:extLst>
              <a:ext uri="{FF2B5EF4-FFF2-40B4-BE49-F238E27FC236}">
                <a16:creationId xmlns:a16="http://schemas.microsoft.com/office/drawing/2014/main" id="{1CB8E5D3-EEAD-4FDF-9337-ACB0D5991573}"/>
              </a:ext>
            </a:extLst>
          </p:cNvPr>
          <p:cNvSpPr txBox="1"/>
          <p:nvPr/>
        </p:nvSpPr>
        <p:spPr>
          <a:xfrm>
            <a:off x="1025688" y="4422716"/>
            <a:ext cx="661485" cy="28560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ตรวจสอบยืนยันการขนย้ายวัตถุที่เหลืออยู่ออก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1918">
            <a:extLst>
              <a:ext uri="{FF2B5EF4-FFF2-40B4-BE49-F238E27FC236}">
                <a16:creationId xmlns:a16="http://schemas.microsoft.com/office/drawing/2014/main" id="{D21E1B27-4442-4897-9C76-B1EF9486329E}"/>
              </a:ext>
            </a:extLst>
          </p:cNvPr>
          <p:cNvSpPr txBox="1"/>
          <p:nvPr/>
        </p:nvSpPr>
        <p:spPr>
          <a:xfrm>
            <a:off x="2830260" y="4973193"/>
            <a:ext cx="661485" cy="15165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งานที่ใช้มือ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1919">
            <a:extLst>
              <a:ext uri="{FF2B5EF4-FFF2-40B4-BE49-F238E27FC236}">
                <a16:creationId xmlns:a16="http://schemas.microsoft.com/office/drawing/2014/main" id="{56DD1A55-471D-420E-BB29-736F19A2064E}"/>
              </a:ext>
            </a:extLst>
          </p:cNvPr>
          <p:cNvSpPr txBox="1"/>
          <p:nvPr/>
        </p:nvSpPr>
        <p:spPr>
          <a:xfrm>
            <a:off x="5034011" y="4997800"/>
            <a:ext cx="643155" cy="108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700"/>
              </a:lnSpc>
            </a:pPr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งานเครื่องจักร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110">
            <a:extLst>
              <a:ext uri="{FF2B5EF4-FFF2-40B4-BE49-F238E27FC236}">
                <a16:creationId xmlns:a16="http://schemas.microsoft.com/office/drawing/2014/main" id="{336EB909-653E-42F4-83D8-85D1F97FA7D4}"/>
              </a:ext>
            </a:extLst>
          </p:cNvPr>
          <p:cNvSpPr txBox="1"/>
          <p:nvPr/>
        </p:nvSpPr>
        <p:spPr>
          <a:xfrm>
            <a:off x="6341939" y="2938408"/>
            <a:ext cx="333930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ขนย้ายเครื่องจักรกลหนักออก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8" name="テキスト ボックス 1492">
            <a:extLst>
              <a:ext uri="{FF2B5EF4-FFF2-40B4-BE49-F238E27FC236}">
                <a16:creationId xmlns:a16="http://schemas.microsoft.com/office/drawing/2014/main" id="{EFD0265F-016A-4893-A9DE-297B68273FBD}"/>
              </a:ext>
            </a:extLst>
          </p:cNvPr>
          <p:cNvSpPr txBox="1"/>
          <p:nvPr/>
        </p:nvSpPr>
        <p:spPr>
          <a:xfrm>
            <a:off x="4216954" y="2930788"/>
            <a:ext cx="314803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(5) ขนย้ายเครื่องจักรกลหนักเข้าและติดตั้ง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46631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rmAutofit/>
          </a:bodyPr>
          <a:lstStyle/>
          <a:p>
            <a:pPr rtl="0"/>
            <a:r>
              <a:rPr lang="th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บทที่ 9 กฎหมายและคำสั่งที่เกี่ยวข้อง ฯลฯ</a:t>
            </a:r>
            <a:endParaRPr kumimoji="1" lang="ja-JP" altLang="en-US" sz="2400" dirty="0"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16202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ระบบกฎหมายเกี่ยวกับความปลอดภัยและอาชีวอนามัยของคนงาน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19701" y="6456842"/>
            <a:ext cx="3776462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คู่มือเสริมหน้า 107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152086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กฎหมายเกี่ยวกับความปลอดภัยและอาชีวอนามัยของคนงานมีจำนวนหลายฉบับ อาทิ กฎหมายความปลอดภัยและอาชีวอนามัยแรงงาน (roudou anzen eiseihou) โดยเฉพาะอย่างยิ่ง กฎหมายความปลอดภัยและอาชีวอนามัยแรงงาน (roudou anzen eiseihou) มีวัตถุประสงค์เพื่อรับประกันความปลอดภัยและสุขภาพของคนงาน พร้อมกับส่งเสริมการสร้างสภาพแวดล้อมสถานที่ทำงานที่สะดวกสบาย และได้กำหนดรายการต่างๆ ที่ต้องปฏิบัติตาม รวมถึงรายการที่เป็นรูปธรรมตามการบังคับใช้กฎหมาย ซึ่งแสดงอยู่ในคำสั่งคณะรัฐมนตรี, กฎกระทรวง หรือประกาศแจ้งเตือน ฯลฯ</a:t>
            </a:r>
          </a:p>
          <a:p>
            <a:pPr marL="0" indent="18097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ระบบกฎหมายเกี่ยวกับความปลอดภัยและอาชีวอนามัยของคนงาน มีดังต่อไปนี้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782" y="2499806"/>
            <a:ext cx="6081009" cy="3531097"/>
          </a:xfrm>
          <a:prstGeom prst="rect">
            <a:avLst/>
          </a:prstGeom>
        </p:spPr>
      </p:pic>
      <p:sp>
        <p:nvSpPr>
          <p:cNvPr id="31" name="コンテンツ プレースホルダー 4"/>
          <p:cNvSpPr txBox="1">
            <a:spLocks/>
          </p:cNvSpPr>
          <p:nvPr/>
        </p:nvSpPr>
        <p:spPr>
          <a:xfrm>
            <a:off x="628650" y="5816638"/>
            <a:ext cx="8022560" cy="5651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ภาพ 9-1 ระบบกฎหมายเกี่ยวกับทักษะการขับขี่เครื่องจักรก่อสร้างประเภทยานพาหนะ (สำหรับการรื้อถอน)</a:t>
            </a:r>
          </a:p>
          <a:p>
            <a:pPr marL="0" indent="180975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(อ้างอิง) คู่มือประเมินความเสี่ยงในอุตสาหกรรมบำรุงรักษาอาคาร กระทรวงสาธารณสุข แรงงาน และสวัสดิการ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929256E-27FB-4795-903A-8AB6C550A4DA}"/>
              </a:ext>
            </a:extLst>
          </p:cNvPr>
          <p:cNvSpPr txBox="1"/>
          <p:nvPr/>
        </p:nvSpPr>
        <p:spPr>
          <a:xfrm>
            <a:off x="2669381" y="2957550"/>
            <a:ext cx="558797" cy="323165"/>
          </a:xfrm>
          <a:prstGeom prst="rect">
            <a:avLst/>
          </a:prstGeom>
          <a:solidFill>
            <a:srgbClr val="DEEBF7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พระราช</a:t>
            </a:r>
            <a:endParaRPr lang="en-US" sz="105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บัญญัติ</a:t>
            </a:r>
            <a:endParaRPr lang="en-US" sz="105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9C6F64D-74E6-4385-BF03-6E5F6FC48FF1}"/>
              </a:ext>
            </a:extLst>
          </p:cNvPr>
          <p:cNvSpPr txBox="1"/>
          <p:nvPr/>
        </p:nvSpPr>
        <p:spPr>
          <a:xfrm>
            <a:off x="2533649" y="3375938"/>
            <a:ext cx="787399" cy="323165"/>
          </a:xfrm>
          <a:prstGeom prst="rect">
            <a:avLst/>
          </a:prstGeom>
          <a:solidFill>
            <a:srgbClr val="BDD7EE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คำสั่งคณะรัฐมนตรี</a:t>
            </a:r>
            <a:endParaRPr lang="ja-JP" altLang="ja-JP" sz="105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8FE63CF-91B9-46B7-ADAD-5606609B81F6}"/>
              </a:ext>
            </a:extLst>
          </p:cNvPr>
          <p:cNvSpPr txBox="1"/>
          <p:nvPr/>
        </p:nvSpPr>
        <p:spPr>
          <a:xfrm>
            <a:off x="2539997" y="3854546"/>
            <a:ext cx="806449" cy="161583"/>
          </a:xfrm>
          <a:prstGeom prst="rect">
            <a:avLst/>
          </a:prstGeom>
          <a:solidFill>
            <a:srgbClr val="9DC3E6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กฎกระทรวง</a:t>
            </a:r>
            <a:endParaRPr lang="en-US" sz="105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DA7A106-FD0E-4A35-B217-0C37F2A3988F}"/>
              </a:ext>
            </a:extLst>
          </p:cNvPr>
          <p:cNvSpPr txBox="1"/>
          <p:nvPr/>
        </p:nvSpPr>
        <p:spPr>
          <a:xfrm>
            <a:off x="2352674" y="4845607"/>
            <a:ext cx="1082675" cy="323165"/>
          </a:xfrm>
          <a:prstGeom prst="rect">
            <a:avLst/>
          </a:prstGeom>
          <a:solidFill>
            <a:srgbClr val="2E75B6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ประกาศสาธารณะ / แจ้งเตือน</a:t>
            </a:r>
            <a:endParaRPr lang="ja-JP" altLang="ja-JP" sz="105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271">
            <a:extLst>
              <a:ext uri="{FF2B5EF4-FFF2-40B4-BE49-F238E27FC236}">
                <a16:creationId xmlns:a16="http://schemas.microsoft.com/office/drawing/2014/main" id="{734DF537-A9CA-435D-B444-D3CA75F0411E}"/>
              </a:ext>
            </a:extLst>
          </p:cNvPr>
          <p:cNvSpPr txBox="1"/>
          <p:nvPr/>
        </p:nvSpPr>
        <p:spPr>
          <a:xfrm>
            <a:off x="3805710" y="2746413"/>
            <a:ext cx="3414240" cy="4222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กฎหมายความปลอดภัยและอาชีวอนามัยแรงงาน (roudou anzen eiseihou)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1">
            <a:extLst>
              <a:ext uri="{FF2B5EF4-FFF2-40B4-BE49-F238E27FC236}">
                <a16:creationId xmlns:a16="http://schemas.microsoft.com/office/drawing/2014/main" id="{7BCDD5D1-43FC-460F-87F5-99550E438F94}"/>
              </a:ext>
            </a:extLst>
          </p:cNvPr>
          <p:cNvSpPr txBox="1"/>
          <p:nvPr/>
        </p:nvSpPr>
        <p:spPr>
          <a:xfrm>
            <a:off x="4168294" y="3216948"/>
            <a:ext cx="3614497" cy="4133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คำสั่งบังคับใช้กฎหมายความปลอดภัยและอาชีวอนามัยแรงงาน (roudou anzen eiseihou)</a:t>
            </a:r>
            <a:endParaRPr lang="ja-JP" sz="100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1">
            <a:extLst>
              <a:ext uri="{FF2B5EF4-FFF2-40B4-BE49-F238E27FC236}">
                <a16:creationId xmlns:a16="http://schemas.microsoft.com/office/drawing/2014/main" id="{A88C3729-B2F4-4C0C-BD40-D6E9F87302C8}"/>
              </a:ext>
            </a:extLst>
          </p:cNvPr>
          <p:cNvSpPr txBox="1"/>
          <p:nvPr/>
        </p:nvSpPr>
        <p:spPr>
          <a:xfrm>
            <a:off x="4485997" y="3681806"/>
            <a:ext cx="3429278" cy="4070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กฎการบังคับใช้กฎหมายความปลอดภัยและอาชีวอนามัยแรงงาน (roudou anzen eiseihou)</a:t>
            </a:r>
            <a:endParaRPr lang="ja-JP" sz="10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1">
            <a:extLst>
              <a:ext uri="{FF2B5EF4-FFF2-40B4-BE49-F238E27FC236}">
                <a16:creationId xmlns:a16="http://schemas.microsoft.com/office/drawing/2014/main" id="{A69EAF84-9A4C-4771-A86D-8F14D512DD8A}"/>
              </a:ext>
            </a:extLst>
          </p:cNvPr>
          <p:cNvSpPr txBox="1"/>
          <p:nvPr/>
        </p:nvSpPr>
        <p:spPr>
          <a:xfrm>
            <a:off x="4888385" y="4151706"/>
            <a:ext cx="2331565" cy="415925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dirty="0">
                <a:solidFill>
                  <a:srgbClr val="FFFF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มาตรฐานโครงสร้างเครื่องจักรก่อสร้างประเภทยานพาหนะ</a:t>
            </a:r>
            <a:endParaRPr lang="ja-JP" sz="10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1">
            <a:extLst>
              <a:ext uri="{FF2B5EF4-FFF2-40B4-BE49-F238E27FC236}">
                <a16:creationId xmlns:a16="http://schemas.microsoft.com/office/drawing/2014/main" id="{D4CCF3C6-272E-41D3-949C-536D480B1019}"/>
              </a:ext>
            </a:extLst>
          </p:cNvPr>
          <p:cNvSpPr txBox="1"/>
          <p:nvPr/>
        </p:nvSpPr>
        <p:spPr>
          <a:xfrm>
            <a:off x="4888385" y="4783555"/>
            <a:ext cx="2894406" cy="407035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dirty="0">
                <a:solidFill>
                  <a:srgbClr val="FFFF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กฎระเบียบการฝึกอบรมทักษะการขับขี่เครื่องจักรก่อสร้างประเภทยานพาหนะ (สำหรับการปรับผิวดิน / การขนย้าย / การบรรทุก และการขุด)</a:t>
            </a:r>
            <a:endParaRPr lang="ja-JP" sz="10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1">
            <a:extLst>
              <a:ext uri="{FF2B5EF4-FFF2-40B4-BE49-F238E27FC236}">
                <a16:creationId xmlns:a16="http://schemas.microsoft.com/office/drawing/2014/main" id="{0B1B5C62-3BB8-4C20-836B-F3BFD7B7A130}"/>
              </a:ext>
            </a:extLst>
          </p:cNvPr>
          <p:cNvSpPr txBox="1"/>
          <p:nvPr/>
        </p:nvSpPr>
        <p:spPr>
          <a:xfrm>
            <a:off x="4888384" y="5379758"/>
            <a:ext cx="2553833" cy="436880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>
                <a:solidFill>
                  <a:srgbClr val="FFFF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กฎระเบียบการฝึกอบรมพิเศษด้านความปลอดภัยและอาชีวอนามัย</a:t>
            </a:r>
            <a:endParaRPr lang="ja-JP" sz="10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48947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กฎหมายความปลอดภัยและอาชีวอนามัยแรงงาน (roudou anzen eiseihou) (คัดลอกมาบางส่วน) (1)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56842"/>
            <a:ext cx="457656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149 / คู่มือเสริมหน้า 108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24000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หมวด 1 กฎทั่วไป</a:t>
            </a: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3 &lt;หน้าที่รับผิดชอบของผู้ประกอบการ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ผู้ประกอบการไม่เพียงต้องปฏิบัติตามมาตรฐานขั้นต่ำ เพื่อป้องกันความเสียหายในการทำงานที่กำหนดโดยกฎหมายนี้เท่านั้น แต่ยังต้องรับประกันความปลอดภัยและสุขภาพของคนงานในสถานที่ทำงาน ด้วยการเตรียมสภาพแวดล้อมสถานที่ทำงานซึ่งสะดวกสบายและการปรับปรุงเงื่อนไขแรงงาน นอกจากนี้ ผู้ประกอบการยังต้องร่วมมือกับมาตรการของรัฐ เกี่ยวกับการป้องกันความเสียหายในการทำงาน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ผู้ที่ออกแบบ, ผลิตหรือนำเข้าเครื่องจักร, เครื่องมือ หรืออุปกรณ์อื่นๆ ผู้ที่ผลิตหรือนำเข้าวัสดุพื้นฐาน รวมถึงผู้ที่ก่อสร้างหรือออกแบบอาคาร จะต้องพยายามมีส่วนร่วมในการป้องกันการเกิดความเสียหายในการทำงาน ซึ่งเกิดจากการใช้สิ่งเหล่านี้ ในระหว่างการออกแบบ, ผลิต, นำเข้าหรือก่อสร้างสิ่งเหล่านี้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บุคคลที่มอบหมายงานต่อให้กับผู้อื่น เช่น ผู้สั่งงานก่อสร้างอาคาร ฯลฯ ต้องระวังไม่กำหนดเงื่อนไขซึ่งอาจทำให้การทำงานมีความปลอดภัยและสุขอนามัยลดลง เช่น วิธีการก่อสร้าง หรือระยะเวลาการก่อสร้าง ฯลฯ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4 คนงานต้องปฏิบัติตามรายการที่จำเป็นเพื่อป้องกันความเสียหายในการทำงาน และต้องพยายามร่วมมือกับมาตรการเกี่ยวกับการป้องกันความเสียหายในการทำงาน ซึ่งผู้ประกอบการและผู้เกี่ยวข้องอื่นๆ ดำเนินการ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4 คนงานต้องปฏิบัติตามรายการที่จำเป็นเพื่อป้องกันความเสียหายในการทำงาน และต้องพยายามร่วมมือกับมาตรการเกี่ยวกับการป้องกันความเสียหายในการทำงาน ซึ่งผู้ประกอบการและผู้เกี่ยวข้องอื่นๆ ดำเนินการ</a:t>
            </a:r>
          </a:p>
        </p:txBody>
      </p:sp>
    </p:spTree>
    <p:extLst>
      <p:ext uri="{BB962C8B-B14F-4D97-AF65-F5344CB8AC3E}">
        <p14:creationId xmlns:p14="http://schemas.microsoft.com/office/powerpoint/2010/main" val="228891435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กฎหมายความปลอดภัยและอาชีวอนามัยแรงงาน (roudou anzen eiseihou) (คัดลอกมาบางส่วน) (2)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154 / คู่มือเสริมหน้า 108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29755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หมวด 5 ข้อบังคับเกี่ยวกับเครื่องจักร ฯลฯ และวัตถุที่อาจสร้างความเสียหาย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45 &lt;การตรวจสอบด้วยตนเองเป็นประจำ (teiki jishu kensa)&gt;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ผู้ประกอบการต้องดำเนินการตรวจสอบบอยเลอร์ (Boiler) และเครื่องจักรอื่นๆ ฯลฯ ที่กำหนดไว้ในคำสั่งคณะรัฐมนตรีด้วยตนเองเป็นประจำ และบันทึกผลการตรวจสอบตามกฎกระทรวงสาธารณสุข แรงงาน และสวัสดิการ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เกี่ยวกับเครื่องจักร ฯลฯ ในวรรคก่อนหน้าที่กำหนดโดยคำสั่งคณะรัฐมนตรี เมื่อผู้ประกอบการดำเนินการตรวจสอบด้วยตนเองที่กำหนดโดยกฎกระทรวงของกระทรวงสาธารณสุข แรงงาน และสวัสดิการ ตามการตรวจสอบด้วยตนเองภายใต้ข้อกำหนดของวรรคเดียวกัน (ต่อไปจะเรียกว่า "การตรวจสอบด้วยตนเองเป็นการเฉพาะ") ต้องดำเนินการให้ คนงานที่ใช้งานเครื่องจักรเหล่านั้นและเป็นผู้ที่มีคุณสมบัติตามที่กฎกระทรวงของกระทรวงสาธารณสุข แรงงาน และสวัสดิการกำหนด หรือเป็นผู้ที่ได้รับการขึ้นทะเบียนตามที่กำหนดในมาตรา 54-3 วรรค 1 ดำเนินการตรวจสอบเครื่องจักรดังกล่าว ฯลฯ ด้วยตนเองเป็นการเฉพาะตามที่ได้รับการร้องขอจากผู้อื่น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รัฐมนตรีว่าการกระทรวงสาธารณสุข แรงงาน และสวัสดิการจะประกาศแนวทางการตรวจสอบด้วยตนเองที่จำเป็นเพื่อให้การตรวจสอบด้วยตนเองตามข้อกำหนดในวรรค 1 มีการดำเนินการอย่างเหมาะสมและมีประสิทธิผล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(ละไว้)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580" y="4231559"/>
            <a:ext cx="5111074" cy="2225283"/>
          </a:xfrm>
          <a:prstGeom prst="rect">
            <a:avLst/>
          </a:prstGeom>
        </p:spPr>
      </p:pic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628650" y="3948960"/>
            <a:ext cx="8022560" cy="2825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ตาราง 5-1 กฎหมายและคำสั่งที่เกี่ยวข้อง</a:t>
            </a:r>
            <a:endParaRPr lang="ja-JP" altLang="en-US" sz="11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テキスト ボックス 1196">
            <a:extLst>
              <a:ext uri="{FF2B5EF4-FFF2-40B4-BE49-F238E27FC236}">
                <a16:creationId xmlns:a16="http://schemas.microsoft.com/office/drawing/2014/main" id="{971BE03C-CEAB-4CF2-A2D6-6951B3EDD279}"/>
              </a:ext>
            </a:extLst>
          </p:cNvPr>
          <p:cNvSpPr txBox="1"/>
          <p:nvPr/>
        </p:nvSpPr>
        <p:spPr>
          <a:xfrm>
            <a:off x="2318515" y="4293820"/>
            <a:ext cx="800100" cy="138990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หมวดหมู่การตรวจสอบ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1197">
            <a:extLst>
              <a:ext uri="{FF2B5EF4-FFF2-40B4-BE49-F238E27FC236}">
                <a16:creationId xmlns:a16="http://schemas.microsoft.com/office/drawing/2014/main" id="{A4772324-B7AF-4D93-AF79-33D36A52653D}"/>
              </a:ext>
            </a:extLst>
          </p:cNvPr>
          <p:cNvSpPr txBox="1"/>
          <p:nvPr/>
        </p:nvSpPr>
        <p:spPr>
          <a:xfrm>
            <a:off x="3420715" y="4279673"/>
            <a:ext cx="800100" cy="161132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บทบัญญัติ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198">
            <a:extLst>
              <a:ext uri="{FF2B5EF4-FFF2-40B4-BE49-F238E27FC236}">
                <a16:creationId xmlns:a16="http://schemas.microsoft.com/office/drawing/2014/main" id="{3A139E2B-46C7-4700-AFDB-2819A2B862A2}"/>
              </a:ext>
            </a:extLst>
          </p:cNvPr>
          <p:cNvSpPr txBox="1"/>
          <p:nvPr/>
        </p:nvSpPr>
        <p:spPr>
          <a:xfrm>
            <a:off x="4687664" y="4293820"/>
            <a:ext cx="1135286" cy="150573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บุคคล / คุณสมบัติที่จะดำเนินการ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199">
            <a:extLst>
              <a:ext uri="{FF2B5EF4-FFF2-40B4-BE49-F238E27FC236}">
                <a16:creationId xmlns:a16="http://schemas.microsoft.com/office/drawing/2014/main" id="{6E74C466-02DD-41BD-A7AA-79C2ABB76EFE}"/>
              </a:ext>
            </a:extLst>
          </p:cNvPr>
          <p:cNvSpPr txBox="1"/>
          <p:nvPr/>
        </p:nvSpPr>
        <p:spPr>
          <a:xfrm>
            <a:off x="6062089" y="4282382"/>
            <a:ext cx="1185705" cy="150573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ระยะเวลาการเก็บรักษาตารางตรวจสอบ ฯลฯ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200">
            <a:extLst>
              <a:ext uri="{FF2B5EF4-FFF2-40B4-BE49-F238E27FC236}">
                <a16:creationId xmlns:a16="http://schemas.microsoft.com/office/drawing/2014/main" id="{130D16C5-E0A2-4CD6-A290-C6B63235F997}"/>
              </a:ext>
            </a:extLst>
          </p:cNvPr>
          <p:cNvSpPr txBox="1"/>
          <p:nvPr/>
        </p:nvSpPr>
        <p:spPr>
          <a:xfrm>
            <a:off x="2240923" y="4616963"/>
            <a:ext cx="955285" cy="252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การตรวจสอบก่อนเริ่มงาน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201">
            <a:extLst>
              <a:ext uri="{FF2B5EF4-FFF2-40B4-BE49-F238E27FC236}">
                <a16:creationId xmlns:a16="http://schemas.microsoft.com/office/drawing/2014/main" id="{DF8DBA85-C417-4BD3-8BA5-0D17A0760982}"/>
              </a:ext>
            </a:extLst>
          </p:cNvPr>
          <p:cNvSpPr txBox="1"/>
          <p:nvPr/>
        </p:nvSpPr>
        <p:spPr>
          <a:xfrm>
            <a:off x="2266990" y="5072766"/>
            <a:ext cx="922688" cy="4155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การตรวจสอบด้วยตนเองเป็นประจำ (teiki jishu kensa)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(เดือนละ 1 ครั้ง)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202">
            <a:extLst>
              <a:ext uri="{FF2B5EF4-FFF2-40B4-BE49-F238E27FC236}">
                <a16:creationId xmlns:a16="http://schemas.microsoft.com/office/drawing/2014/main" id="{AE2BAB90-1874-40BD-B112-399567A1A466}"/>
              </a:ext>
            </a:extLst>
          </p:cNvPr>
          <p:cNvSpPr txBox="1"/>
          <p:nvPr/>
        </p:nvSpPr>
        <p:spPr>
          <a:xfrm>
            <a:off x="2240923" y="5833628"/>
            <a:ext cx="904531" cy="4283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การตรวจสอบด้วยตนเองกรณีพิเศษ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(ปีละ 1 ครั้ง)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203">
            <a:extLst>
              <a:ext uri="{FF2B5EF4-FFF2-40B4-BE49-F238E27FC236}">
                <a16:creationId xmlns:a16="http://schemas.microsoft.com/office/drawing/2014/main" id="{21B294AE-4D77-481D-92A8-C5288A4FE7FE}"/>
              </a:ext>
            </a:extLst>
          </p:cNvPr>
          <p:cNvSpPr txBox="1"/>
          <p:nvPr/>
        </p:nvSpPr>
        <p:spPr>
          <a:xfrm>
            <a:off x="3223552" y="4506652"/>
            <a:ext cx="1207202" cy="41401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ข้อบังคับความปลอดภัยและ</a:t>
            </a:r>
            <a:r>
              <a:rPr lang="en-US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อาชีวอนามัยแรงงาน มาตรา 170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171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204">
            <a:extLst>
              <a:ext uri="{FF2B5EF4-FFF2-40B4-BE49-F238E27FC236}">
                <a16:creationId xmlns:a16="http://schemas.microsoft.com/office/drawing/2014/main" id="{0CB6B096-1206-48FE-BD4D-39ED46D50DE9}"/>
              </a:ext>
            </a:extLst>
          </p:cNvPr>
          <p:cNvSpPr txBox="1"/>
          <p:nvPr/>
        </p:nvSpPr>
        <p:spPr>
          <a:xfrm>
            <a:off x="3258525" y="4987911"/>
            <a:ext cx="1173327" cy="549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ข้อบังคับความปลอดภัยและ</a:t>
            </a:r>
            <a:r>
              <a:rPr lang="en-US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อาชีวอนามัยแรงงาน มาตรา 168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169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171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205">
            <a:extLst>
              <a:ext uri="{FF2B5EF4-FFF2-40B4-BE49-F238E27FC236}">
                <a16:creationId xmlns:a16="http://schemas.microsoft.com/office/drawing/2014/main" id="{4C5AD9B9-9BC7-44AD-BEBE-7D3E36F6BA8E}"/>
              </a:ext>
            </a:extLst>
          </p:cNvPr>
          <p:cNvSpPr txBox="1"/>
          <p:nvPr/>
        </p:nvSpPr>
        <p:spPr>
          <a:xfrm>
            <a:off x="3257427" y="5656549"/>
            <a:ext cx="1173327" cy="7235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ข้อบังคับความปลอดภัยและอาชีวอนามัยแรงงาน </a:t>
            </a:r>
            <a:endParaRPr lang="en-US" sz="7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rtl="0"/>
            <a:r>
              <a:rPr lang="en-US" sz="700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</a:t>
            </a:r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167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　          มาตรา 169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มาตรา 169-2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มาตรา 171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206">
            <a:extLst>
              <a:ext uri="{FF2B5EF4-FFF2-40B4-BE49-F238E27FC236}">
                <a16:creationId xmlns:a16="http://schemas.microsoft.com/office/drawing/2014/main" id="{7FB9DE4F-5DDA-440B-9B44-1DE06B5E76BC}"/>
              </a:ext>
            </a:extLst>
          </p:cNvPr>
          <p:cNvSpPr txBox="1"/>
          <p:nvPr/>
        </p:nvSpPr>
        <p:spPr>
          <a:xfrm>
            <a:off x="4505929" y="4542045"/>
            <a:ext cx="752475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ผู้ขับขี่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207">
            <a:extLst>
              <a:ext uri="{FF2B5EF4-FFF2-40B4-BE49-F238E27FC236}">
                <a16:creationId xmlns:a16="http://schemas.microsoft.com/office/drawing/2014/main" id="{986D8E20-0D3B-49BE-BDD1-91C31AF0ED79}"/>
              </a:ext>
            </a:extLst>
          </p:cNvPr>
          <p:cNvSpPr txBox="1"/>
          <p:nvPr/>
        </p:nvSpPr>
        <p:spPr>
          <a:xfrm>
            <a:off x="4516234" y="4991337"/>
            <a:ext cx="1389633" cy="3741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บุคคลที่ได้รับการแต่งตั้งจากผู้ประกอบการ (ผู้ควบคุมความปลอดภัย)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208">
            <a:extLst>
              <a:ext uri="{FF2B5EF4-FFF2-40B4-BE49-F238E27FC236}">
                <a16:creationId xmlns:a16="http://schemas.microsoft.com/office/drawing/2014/main" id="{2534507D-7B14-4F2D-8B22-C39E2950E81A}"/>
              </a:ext>
            </a:extLst>
          </p:cNvPr>
          <p:cNvSpPr txBox="1"/>
          <p:nvPr/>
        </p:nvSpPr>
        <p:spPr>
          <a:xfrm>
            <a:off x="4516235" y="5634881"/>
            <a:ext cx="1389633" cy="3974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ผู้ตรวจสอบภายในบริษัท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ผู้ตรวจสอบจากบริษัทตรวจสอบ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1209">
            <a:extLst>
              <a:ext uri="{FF2B5EF4-FFF2-40B4-BE49-F238E27FC236}">
                <a16:creationId xmlns:a16="http://schemas.microsoft.com/office/drawing/2014/main" id="{B7B456A2-51B0-460B-B253-9AEBD316F3FB}"/>
              </a:ext>
            </a:extLst>
          </p:cNvPr>
          <p:cNvSpPr txBox="1"/>
          <p:nvPr/>
        </p:nvSpPr>
        <p:spPr>
          <a:xfrm>
            <a:off x="5992937" y="4536955"/>
            <a:ext cx="1265114" cy="3822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เก็บรักษาตารางตรวจสอบ (จุดผิดปกติ) ระหว่างที่กำลังใช้งานเครื่องจักร *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1210">
            <a:extLst>
              <a:ext uri="{FF2B5EF4-FFF2-40B4-BE49-F238E27FC236}">
                <a16:creationId xmlns:a16="http://schemas.microsoft.com/office/drawing/2014/main" id="{B3A032D0-B568-45AF-A396-3F4D297557C0}"/>
              </a:ext>
            </a:extLst>
          </p:cNvPr>
          <p:cNvSpPr txBox="1"/>
          <p:nvPr/>
        </p:nvSpPr>
        <p:spPr>
          <a:xfrm>
            <a:off x="5972473" y="4991337"/>
            <a:ext cx="1229700" cy="2520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เก็บรักษาตารางตรวจสอบ (ตามเกณฑ์) เป็นเวลา 3 ปี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1211">
            <a:extLst>
              <a:ext uri="{FF2B5EF4-FFF2-40B4-BE49-F238E27FC236}">
                <a16:creationId xmlns:a16="http://schemas.microsoft.com/office/drawing/2014/main" id="{0A696654-B829-4180-9B42-30E915783A03}"/>
              </a:ext>
            </a:extLst>
          </p:cNvPr>
          <p:cNvSpPr txBox="1"/>
          <p:nvPr/>
        </p:nvSpPr>
        <p:spPr>
          <a:xfrm>
            <a:off x="5972473" y="5646154"/>
            <a:ext cx="1285577" cy="4965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เก็บรักษาตารางตรวจสอบ (ตามเกณฑ์) เป็นเวลา 3 ปี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(ติดเครื่องหมายผ่านการตรวจสอบแล้ว)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33248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กฎหมายความปลอดภัยและอาชีวอนามัยแรงงาน (roudou anzen eiseihou) (คัดลอกมาบางส่วน) (3)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56842"/>
            <a:ext cx="457656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155 / คู่มือเสริมหน้า 109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26846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หมวด 6 มาตรการในการทำงานของคนงาน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61 &lt;การจำกัดการทำงาน&gt;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งานขับเครนหรือหน้าที่งานอื่นๆ ที่กำหนดโดยคำสั่งคณะรัฐมนตรี ห้ามผู้ประกอบการให้บุคคลทำหน้าที่งานดังกล่าว หากไม่ได้เป็นผู้ที่มีคุณสมบัติซึ่งกำหนดตามกฎกระทรวงของกระทรวงสาธารณสุข แรงงาน และสวัสดิการ หรือเป็นผู้ที่สำเร็จการฝึกอบรมทักษะที่เกี่ยวข้องกับหน้าที่งานดังกล่าว ซึ่งต้องให้ผู้ที่ได้รับใบอนุญาตที่เกี่ยวข้องดังกล่าวจากผู้อำนวยการกองแรงงานประจำจังหวัด หรือผู้ที่ได้รับการขึ้นทะเบียนจากผู้อำนวยการกองแรงงานประจำจังหวัดเป็นผู้ดำเนินการ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ห้ามมิให้บุคคลอื่นใดนอกจากผู้ที่สามารถทำหน้าที่งานดังกล่าวตามข้อกำหนดของวรรคก่อนหน้า ทำหน้าที่งานดังกล่าว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ผู้ที่สามารถทำหน้าที่งานดังกล่าวตามข้อกำหนดในวรรค 1 ต้องพกพาใบอนุญาตที่เกี่ยวข้องหรือเอกสารแสดงคุณสมบัติอื่นๆ เวลาทำหน้าที่งานดังกล่าว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(ละไว้)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37" y="4063440"/>
            <a:ext cx="4345610" cy="218149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930" y="4063439"/>
            <a:ext cx="4389068" cy="703989"/>
          </a:xfrm>
          <a:prstGeom prst="rect">
            <a:avLst/>
          </a:prstGeom>
        </p:spPr>
      </p:pic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408320" y="3720940"/>
            <a:ext cx="8022560" cy="2825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คุณสมบัติที่จำเป็นสำหรับผู้ขับขี่เครื่องจักร　　　　　　　　　　　　　　　　　　　　　　คุณสมบัติที่จำเป็นสำหรับคนงาน</a:t>
            </a:r>
          </a:p>
        </p:txBody>
      </p:sp>
      <p:sp>
        <p:nvSpPr>
          <p:cNvPr id="9" name="テキスト ボックス 982">
            <a:extLst>
              <a:ext uri="{FF2B5EF4-FFF2-40B4-BE49-F238E27FC236}">
                <a16:creationId xmlns:a16="http://schemas.microsoft.com/office/drawing/2014/main" id="{BE071E33-8633-4504-BDA3-862A98373550}"/>
              </a:ext>
            </a:extLst>
          </p:cNvPr>
          <p:cNvSpPr txBox="1"/>
          <p:nvPr/>
        </p:nvSpPr>
        <p:spPr>
          <a:xfrm>
            <a:off x="4900419" y="4121855"/>
            <a:ext cx="732031" cy="152864"/>
          </a:xfrm>
          <a:prstGeom prst="rect">
            <a:avLst/>
          </a:prstGeom>
          <a:solidFill>
            <a:srgbClr val="EEECE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ชื่องาน</a:t>
            </a:r>
            <a:endParaRPr lang="ja-JP" sz="105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983">
            <a:extLst>
              <a:ext uri="{FF2B5EF4-FFF2-40B4-BE49-F238E27FC236}">
                <a16:creationId xmlns:a16="http://schemas.microsoft.com/office/drawing/2014/main" id="{23018A1A-C50B-43AB-9F1E-47AD0BDD89E4}"/>
              </a:ext>
            </a:extLst>
          </p:cNvPr>
          <p:cNvSpPr txBox="1"/>
          <p:nvPr/>
        </p:nvSpPr>
        <p:spPr>
          <a:xfrm>
            <a:off x="6538719" y="4131380"/>
            <a:ext cx="466725" cy="97200"/>
          </a:xfrm>
          <a:prstGeom prst="rect">
            <a:avLst/>
          </a:prstGeom>
          <a:solidFill>
            <a:srgbClr val="EEECE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เนื้อหางาน</a:t>
            </a:r>
            <a:endParaRPr lang="ja-JP" sz="105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984">
            <a:extLst>
              <a:ext uri="{FF2B5EF4-FFF2-40B4-BE49-F238E27FC236}">
                <a16:creationId xmlns:a16="http://schemas.microsoft.com/office/drawing/2014/main" id="{CA4EA9A7-6AF6-4B29-966D-B580911F9E80}"/>
              </a:ext>
            </a:extLst>
          </p:cNvPr>
          <p:cNvSpPr txBox="1"/>
          <p:nvPr/>
        </p:nvSpPr>
        <p:spPr>
          <a:xfrm>
            <a:off x="8058172" y="4074073"/>
            <a:ext cx="566420" cy="97200"/>
          </a:xfrm>
          <a:prstGeom prst="rect">
            <a:avLst/>
          </a:prstGeom>
          <a:solidFill>
            <a:srgbClr val="EEECE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ประเภทของคุณสมบัติ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985">
            <a:extLst>
              <a:ext uri="{FF2B5EF4-FFF2-40B4-BE49-F238E27FC236}">
                <a16:creationId xmlns:a16="http://schemas.microsoft.com/office/drawing/2014/main" id="{21B0632B-AA0D-4CA6-8943-FE5FAAAA9D1D}"/>
              </a:ext>
            </a:extLst>
          </p:cNvPr>
          <p:cNvSpPr txBox="1"/>
          <p:nvPr/>
        </p:nvSpPr>
        <p:spPr>
          <a:xfrm>
            <a:off x="7688631" y="4191862"/>
            <a:ext cx="366395" cy="90000"/>
          </a:xfrm>
          <a:prstGeom prst="rect">
            <a:avLst/>
          </a:prstGeom>
          <a:solidFill>
            <a:srgbClr val="EEECE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ใบอนุญาต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986">
            <a:extLst>
              <a:ext uri="{FF2B5EF4-FFF2-40B4-BE49-F238E27FC236}">
                <a16:creationId xmlns:a16="http://schemas.microsoft.com/office/drawing/2014/main" id="{E298A89B-F3CC-4ADA-82B1-1D0E726F757F}"/>
              </a:ext>
            </a:extLst>
          </p:cNvPr>
          <p:cNvSpPr txBox="1"/>
          <p:nvPr/>
        </p:nvSpPr>
        <p:spPr>
          <a:xfrm>
            <a:off x="8148027" y="4191266"/>
            <a:ext cx="366395" cy="90000"/>
          </a:xfrm>
          <a:prstGeom prst="rect">
            <a:avLst/>
          </a:prstGeom>
          <a:solidFill>
            <a:srgbClr val="EEECE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ฝึกอบรมทักษะ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987">
            <a:extLst>
              <a:ext uri="{FF2B5EF4-FFF2-40B4-BE49-F238E27FC236}">
                <a16:creationId xmlns:a16="http://schemas.microsoft.com/office/drawing/2014/main" id="{BDB7D1C0-14C8-4567-ACB5-2824EE8323B6}"/>
              </a:ext>
            </a:extLst>
          </p:cNvPr>
          <p:cNvSpPr txBox="1"/>
          <p:nvPr/>
        </p:nvSpPr>
        <p:spPr>
          <a:xfrm>
            <a:off x="8599703" y="4195073"/>
            <a:ext cx="366395" cy="90000"/>
          </a:xfrm>
          <a:prstGeom prst="rect">
            <a:avLst/>
          </a:prstGeom>
          <a:solidFill>
            <a:srgbClr val="EEECE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ฝึกอบรมพิเศษ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992">
            <a:extLst>
              <a:ext uri="{FF2B5EF4-FFF2-40B4-BE49-F238E27FC236}">
                <a16:creationId xmlns:a16="http://schemas.microsoft.com/office/drawing/2014/main" id="{4F331D54-A99C-4FB7-A37E-04EE896F8E61}"/>
              </a:ext>
            </a:extLst>
          </p:cNvPr>
          <p:cNvSpPr txBox="1"/>
          <p:nvPr/>
        </p:nvSpPr>
        <p:spPr>
          <a:xfrm>
            <a:off x="4660012" y="4359344"/>
            <a:ext cx="1152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งานขอเกี่ยว (tamagake)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993">
            <a:extLst>
              <a:ext uri="{FF2B5EF4-FFF2-40B4-BE49-F238E27FC236}">
                <a16:creationId xmlns:a16="http://schemas.microsoft.com/office/drawing/2014/main" id="{5556CBFE-A828-41F9-A8B9-C9524B1203C8}"/>
              </a:ext>
            </a:extLst>
          </p:cNvPr>
          <p:cNvSpPr txBox="1"/>
          <p:nvPr/>
        </p:nvSpPr>
        <p:spPr>
          <a:xfrm>
            <a:off x="4663862" y="4587263"/>
            <a:ext cx="1152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งานจัดการแร่ใยหิน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994">
            <a:extLst>
              <a:ext uri="{FF2B5EF4-FFF2-40B4-BE49-F238E27FC236}">
                <a16:creationId xmlns:a16="http://schemas.microsoft.com/office/drawing/2014/main" id="{982706BB-BECD-4D4D-80EE-377EF85E8C85}"/>
              </a:ext>
            </a:extLst>
          </p:cNvPr>
          <p:cNvSpPr txBox="1"/>
          <p:nvPr/>
        </p:nvSpPr>
        <p:spPr>
          <a:xfrm>
            <a:off x="5867822" y="4360764"/>
            <a:ext cx="111442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น้ำหนักบรรทุกที่ยก</a:t>
            </a:r>
            <a:endParaRPr lang="ja-JP" sz="10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995">
            <a:extLst>
              <a:ext uri="{FF2B5EF4-FFF2-40B4-BE49-F238E27FC236}">
                <a16:creationId xmlns:a16="http://schemas.microsoft.com/office/drawing/2014/main" id="{8C15E113-FB24-49DE-859F-F38A9F03C18C}"/>
              </a:ext>
            </a:extLst>
          </p:cNvPr>
          <p:cNvSpPr txBox="1"/>
          <p:nvPr/>
        </p:nvSpPr>
        <p:spPr>
          <a:xfrm>
            <a:off x="5871730" y="4592830"/>
            <a:ext cx="170942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 เช่น การรื้อถอนสิ่งก่อสร้างที่ใช้แร่ใยหิน ฯลฯ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996">
            <a:extLst>
              <a:ext uri="{FF2B5EF4-FFF2-40B4-BE49-F238E27FC236}">
                <a16:creationId xmlns:a16="http://schemas.microsoft.com/office/drawing/2014/main" id="{106FE862-CE93-4874-8B4C-FF3957163EF1}"/>
              </a:ext>
            </a:extLst>
          </p:cNvPr>
          <p:cNvSpPr txBox="1"/>
          <p:nvPr/>
        </p:nvSpPr>
        <p:spPr>
          <a:xfrm>
            <a:off x="6961202" y="4297577"/>
            <a:ext cx="623570" cy="99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เท่ากับหรือสูงกว่า 1 ตัน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997">
            <a:extLst>
              <a:ext uri="{FF2B5EF4-FFF2-40B4-BE49-F238E27FC236}">
                <a16:creationId xmlns:a16="http://schemas.microsoft.com/office/drawing/2014/main" id="{F461DD0B-BB6F-4567-AF33-6F57D534F2C7}"/>
              </a:ext>
            </a:extLst>
          </p:cNvPr>
          <p:cNvSpPr txBox="1"/>
          <p:nvPr/>
        </p:nvSpPr>
        <p:spPr>
          <a:xfrm>
            <a:off x="6961202" y="4416322"/>
            <a:ext cx="623570" cy="99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น้อยกว่า 1 ตัน</a:t>
            </a:r>
            <a:endParaRPr lang="ja-JP" sz="10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015">
            <a:extLst>
              <a:ext uri="{FF2B5EF4-FFF2-40B4-BE49-F238E27FC236}">
                <a16:creationId xmlns:a16="http://schemas.microsoft.com/office/drawing/2014/main" id="{2DB59481-7E95-4AED-B622-479AF0CA1271}"/>
              </a:ext>
            </a:extLst>
          </p:cNvPr>
          <p:cNvSpPr txBox="1"/>
          <p:nvPr/>
        </p:nvSpPr>
        <p:spPr>
          <a:xfrm>
            <a:off x="8358498" y="4536384"/>
            <a:ext cx="561975" cy="952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(หัวหน้างาน)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988">
            <a:extLst>
              <a:ext uri="{FF2B5EF4-FFF2-40B4-BE49-F238E27FC236}">
                <a16:creationId xmlns:a16="http://schemas.microsoft.com/office/drawing/2014/main" id="{A61527A3-092A-41C0-A6A1-22DB524E5DA9}"/>
              </a:ext>
            </a:extLst>
          </p:cNvPr>
          <p:cNvSpPr txBox="1"/>
          <p:nvPr/>
        </p:nvSpPr>
        <p:spPr>
          <a:xfrm>
            <a:off x="3576444" y="4080897"/>
            <a:ext cx="566420" cy="90170"/>
          </a:xfrm>
          <a:prstGeom prst="rect">
            <a:avLst/>
          </a:prstGeom>
          <a:solidFill>
            <a:srgbClr val="EEECE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ประเภทของคุณสมบัติ</a:t>
            </a:r>
            <a:endParaRPr lang="ja-JP" sz="9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989">
            <a:extLst>
              <a:ext uri="{FF2B5EF4-FFF2-40B4-BE49-F238E27FC236}">
                <a16:creationId xmlns:a16="http://schemas.microsoft.com/office/drawing/2014/main" id="{D497C505-8ED3-4D3A-B4F1-3B338C73A276}"/>
              </a:ext>
            </a:extLst>
          </p:cNvPr>
          <p:cNvSpPr txBox="1"/>
          <p:nvPr/>
        </p:nvSpPr>
        <p:spPr>
          <a:xfrm>
            <a:off x="3151774" y="4194562"/>
            <a:ext cx="366395" cy="90000"/>
          </a:xfrm>
          <a:prstGeom prst="rect">
            <a:avLst/>
          </a:prstGeom>
          <a:solidFill>
            <a:srgbClr val="EEECE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ใบอนุญาต</a:t>
            </a:r>
            <a:endParaRPr lang="ja-JP" sz="9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990">
            <a:extLst>
              <a:ext uri="{FF2B5EF4-FFF2-40B4-BE49-F238E27FC236}">
                <a16:creationId xmlns:a16="http://schemas.microsoft.com/office/drawing/2014/main" id="{8EEC3DD0-FB49-43B6-84C2-E97A2C215670}"/>
              </a:ext>
            </a:extLst>
          </p:cNvPr>
          <p:cNvSpPr txBox="1"/>
          <p:nvPr/>
        </p:nvSpPr>
        <p:spPr>
          <a:xfrm>
            <a:off x="3607996" y="4193927"/>
            <a:ext cx="366395" cy="90000"/>
          </a:xfrm>
          <a:prstGeom prst="rect">
            <a:avLst/>
          </a:prstGeom>
          <a:solidFill>
            <a:srgbClr val="EEECE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ฝึกอบรมทักษะ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991">
            <a:extLst>
              <a:ext uri="{FF2B5EF4-FFF2-40B4-BE49-F238E27FC236}">
                <a16:creationId xmlns:a16="http://schemas.microsoft.com/office/drawing/2014/main" id="{2C5AB280-4C3C-4EE6-BBD2-2E62C7C5FCE7}"/>
              </a:ext>
            </a:extLst>
          </p:cNvPr>
          <p:cNvSpPr txBox="1"/>
          <p:nvPr/>
        </p:nvSpPr>
        <p:spPr>
          <a:xfrm>
            <a:off x="4040777" y="4193927"/>
            <a:ext cx="366395" cy="90000"/>
          </a:xfrm>
          <a:prstGeom prst="rect">
            <a:avLst/>
          </a:prstGeom>
          <a:solidFill>
            <a:srgbClr val="EEECE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ฝึกอบรมพิเศษ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998">
            <a:extLst>
              <a:ext uri="{FF2B5EF4-FFF2-40B4-BE49-F238E27FC236}">
                <a16:creationId xmlns:a16="http://schemas.microsoft.com/office/drawing/2014/main" id="{E8BBB7F1-197E-4370-AFEC-E34F9FD0AA54}"/>
              </a:ext>
            </a:extLst>
          </p:cNvPr>
          <p:cNvSpPr txBox="1"/>
          <p:nvPr/>
        </p:nvSpPr>
        <p:spPr>
          <a:xfrm>
            <a:off x="2466754" y="6022863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เท่ากับหรือสูงกว่า 1 ตัน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999">
            <a:extLst>
              <a:ext uri="{FF2B5EF4-FFF2-40B4-BE49-F238E27FC236}">
                <a16:creationId xmlns:a16="http://schemas.microsoft.com/office/drawing/2014/main" id="{6AD4699B-A22C-41D4-9D1D-286CDD38E074}"/>
              </a:ext>
            </a:extLst>
          </p:cNvPr>
          <p:cNvSpPr txBox="1"/>
          <p:nvPr/>
        </p:nvSpPr>
        <p:spPr>
          <a:xfrm>
            <a:off x="2466754" y="6134427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น้อยกว่า 1 ตัน</a:t>
            </a:r>
            <a:endParaRPr lang="ja-JP" sz="9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8" name="テキスト ボックス 1000">
            <a:extLst>
              <a:ext uri="{FF2B5EF4-FFF2-40B4-BE49-F238E27FC236}">
                <a16:creationId xmlns:a16="http://schemas.microsoft.com/office/drawing/2014/main" id="{1FB25C7F-0C6C-46BC-BAB6-3A0DC02C94CB}"/>
              </a:ext>
            </a:extLst>
          </p:cNvPr>
          <p:cNvSpPr txBox="1"/>
          <p:nvPr/>
        </p:nvSpPr>
        <p:spPr>
          <a:xfrm>
            <a:off x="2442969" y="5794426"/>
            <a:ext cx="623570" cy="900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เท่ากับหรือสูงกว่า 1 ตัน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9" name="テキスト ボックス 1001">
            <a:extLst>
              <a:ext uri="{FF2B5EF4-FFF2-40B4-BE49-F238E27FC236}">
                <a16:creationId xmlns:a16="http://schemas.microsoft.com/office/drawing/2014/main" id="{FACE2C27-B8E6-4032-AD52-76B9B1FF12CD}"/>
              </a:ext>
            </a:extLst>
          </p:cNvPr>
          <p:cNvSpPr txBox="1"/>
          <p:nvPr/>
        </p:nvSpPr>
        <p:spPr>
          <a:xfrm>
            <a:off x="2442969" y="5900129"/>
            <a:ext cx="623570" cy="99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น้อยกว่า 1 ตัน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0" name="テキスト ボックス 1002">
            <a:extLst>
              <a:ext uri="{FF2B5EF4-FFF2-40B4-BE49-F238E27FC236}">
                <a16:creationId xmlns:a16="http://schemas.microsoft.com/office/drawing/2014/main" id="{206F0CF9-D0CB-4F49-B656-6F734DF8D465}"/>
              </a:ext>
            </a:extLst>
          </p:cNvPr>
          <p:cNvSpPr txBox="1"/>
          <p:nvPr/>
        </p:nvSpPr>
        <p:spPr>
          <a:xfrm>
            <a:off x="2469641" y="4309497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เท่ากับหรือสูงกว่า 5 ตัน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1" name="テキスト ボックス 1003">
            <a:extLst>
              <a:ext uri="{FF2B5EF4-FFF2-40B4-BE49-F238E27FC236}">
                <a16:creationId xmlns:a16="http://schemas.microsoft.com/office/drawing/2014/main" id="{5E4B0D74-D1FF-42DE-9C9A-05A9623303D7}"/>
              </a:ext>
            </a:extLst>
          </p:cNvPr>
          <p:cNvSpPr txBox="1"/>
          <p:nvPr/>
        </p:nvSpPr>
        <p:spPr>
          <a:xfrm>
            <a:off x="2469641" y="4431025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น้อยกว่า 5 ตัน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2" name="テキスト ボックス 1004">
            <a:extLst>
              <a:ext uri="{FF2B5EF4-FFF2-40B4-BE49-F238E27FC236}">
                <a16:creationId xmlns:a16="http://schemas.microsoft.com/office/drawing/2014/main" id="{E086D2B6-1E12-4042-B4E5-822F4D286838}"/>
              </a:ext>
            </a:extLst>
          </p:cNvPr>
          <p:cNvSpPr txBox="1"/>
          <p:nvPr/>
        </p:nvSpPr>
        <p:spPr>
          <a:xfrm>
            <a:off x="2466754" y="4537913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เท่ากับหรือสูงกว่า 5 ตัน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3" name="テキスト ボックス 1005">
            <a:extLst>
              <a:ext uri="{FF2B5EF4-FFF2-40B4-BE49-F238E27FC236}">
                <a16:creationId xmlns:a16="http://schemas.microsoft.com/office/drawing/2014/main" id="{6CF4718D-73EA-4D1E-89E1-C557B1D168D8}"/>
              </a:ext>
            </a:extLst>
          </p:cNvPr>
          <p:cNvSpPr txBox="1"/>
          <p:nvPr/>
        </p:nvSpPr>
        <p:spPr>
          <a:xfrm>
            <a:off x="2466754" y="4658249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น้อยกว่า 5 ตัน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4" name="テキスト ボックス 1006">
            <a:extLst>
              <a:ext uri="{FF2B5EF4-FFF2-40B4-BE49-F238E27FC236}">
                <a16:creationId xmlns:a16="http://schemas.microsoft.com/office/drawing/2014/main" id="{1540F6E2-1D30-4B33-9CD5-DA4A8C9F98C5}"/>
              </a:ext>
            </a:extLst>
          </p:cNvPr>
          <p:cNvSpPr txBox="1"/>
          <p:nvPr/>
        </p:nvSpPr>
        <p:spPr>
          <a:xfrm>
            <a:off x="2466754" y="4776457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เท่ากับหรือสูงกว่า 5 ตัน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5" name="テキスト ボックス 1007">
            <a:extLst>
              <a:ext uri="{FF2B5EF4-FFF2-40B4-BE49-F238E27FC236}">
                <a16:creationId xmlns:a16="http://schemas.microsoft.com/office/drawing/2014/main" id="{142E39E4-6FD4-44FE-A69D-84E4C905EFA6}"/>
              </a:ext>
            </a:extLst>
          </p:cNvPr>
          <p:cNvSpPr txBox="1"/>
          <p:nvPr/>
        </p:nvSpPr>
        <p:spPr>
          <a:xfrm>
            <a:off x="2466754" y="4889832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เท่ากับหรือสูงกว่า 1 ตัน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6" name="テキスト ボックス 1008">
            <a:extLst>
              <a:ext uri="{FF2B5EF4-FFF2-40B4-BE49-F238E27FC236}">
                <a16:creationId xmlns:a16="http://schemas.microsoft.com/office/drawing/2014/main" id="{7534F946-3A99-4681-B9FE-1B41496DBD13}"/>
              </a:ext>
            </a:extLst>
          </p:cNvPr>
          <p:cNvSpPr txBox="1"/>
          <p:nvPr/>
        </p:nvSpPr>
        <p:spPr>
          <a:xfrm>
            <a:off x="2466754" y="4985202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น้อยกว่า 5 ตัน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7" name="テキスト ボックス 1009">
            <a:extLst>
              <a:ext uri="{FF2B5EF4-FFF2-40B4-BE49-F238E27FC236}">
                <a16:creationId xmlns:a16="http://schemas.microsoft.com/office/drawing/2014/main" id="{D9BBA19B-D30B-405B-BB93-3257FD88F95A}"/>
              </a:ext>
            </a:extLst>
          </p:cNvPr>
          <p:cNvSpPr txBox="1"/>
          <p:nvPr/>
        </p:nvSpPr>
        <p:spPr>
          <a:xfrm>
            <a:off x="2466754" y="5104520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น้อยกว่า 1 ตัน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8" name="テキスト ボックス 1010">
            <a:extLst>
              <a:ext uri="{FF2B5EF4-FFF2-40B4-BE49-F238E27FC236}">
                <a16:creationId xmlns:a16="http://schemas.microsoft.com/office/drawing/2014/main" id="{99F17C7C-0A55-43B4-9CBD-AACFBFDA49FB}"/>
              </a:ext>
            </a:extLst>
          </p:cNvPr>
          <p:cNvSpPr txBox="1"/>
          <p:nvPr/>
        </p:nvSpPr>
        <p:spPr>
          <a:xfrm>
            <a:off x="2466754" y="5559030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เท่ากับหรือสูงกว่า 3 ตัน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9" name="テキスト ボックス 1011">
            <a:extLst>
              <a:ext uri="{FF2B5EF4-FFF2-40B4-BE49-F238E27FC236}">
                <a16:creationId xmlns:a16="http://schemas.microsoft.com/office/drawing/2014/main" id="{34E5239D-384B-4252-9ADF-7197AA479EB4}"/>
              </a:ext>
            </a:extLst>
          </p:cNvPr>
          <p:cNvSpPr txBox="1"/>
          <p:nvPr/>
        </p:nvSpPr>
        <p:spPr>
          <a:xfrm>
            <a:off x="2490539" y="5679255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น้อยกว่า 3 ตัน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40" name="テキスト ボックス 1012">
            <a:extLst>
              <a:ext uri="{FF2B5EF4-FFF2-40B4-BE49-F238E27FC236}">
                <a16:creationId xmlns:a16="http://schemas.microsoft.com/office/drawing/2014/main" id="{D06D7727-4FB8-498D-B5C8-42D09EC72870}"/>
              </a:ext>
            </a:extLst>
          </p:cNvPr>
          <p:cNvSpPr txBox="1"/>
          <p:nvPr/>
        </p:nvSpPr>
        <p:spPr>
          <a:xfrm>
            <a:off x="2466754" y="5218532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เท่ากับหรือสูงกว่า 3 ตัน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41" name="テキスト ボックス 1013">
            <a:extLst>
              <a:ext uri="{FF2B5EF4-FFF2-40B4-BE49-F238E27FC236}">
                <a16:creationId xmlns:a16="http://schemas.microsoft.com/office/drawing/2014/main" id="{A1FEC09B-4A17-4E84-8345-EDE1F2567D7E}"/>
              </a:ext>
            </a:extLst>
          </p:cNvPr>
          <p:cNvSpPr txBox="1"/>
          <p:nvPr/>
        </p:nvSpPr>
        <p:spPr>
          <a:xfrm>
            <a:off x="2466754" y="5337862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น้อยกว่า 3 ตัน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42" name="テキスト ボックス 1014">
            <a:extLst>
              <a:ext uri="{FF2B5EF4-FFF2-40B4-BE49-F238E27FC236}">
                <a16:creationId xmlns:a16="http://schemas.microsoft.com/office/drawing/2014/main" id="{FABA4C41-FFF6-40AE-BA18-94DA2070BD19}"/>
              </a:ext>
            </a:extLst>
          </p:cNvPr>
          <p:cNvSpPr txBox="1"/>
          <p:nvPr/>
        </p:nvSpPr>
        <p:spPr>
          <a:xfrm>
            <a:off x="2294345" y="5446683"/>
            <a:ext cx="62357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ไม่มีขีดจำกัด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43" name="テキスト ボックス 1016">
            <a:extLst>
              <a:ext uri="{FF2B5EF4-FFF2-40B4-BE49-F238E27FC236}">
                <a16:creationId xmlns:a16="http://schemas.microsoft.com/office/drawing/2014/main" id="{1450D5D9-8311-4F5D-BAB2-96B5DDE3F212}"/>
              </a:ext>
            </a:extLst>
          </p:cNvPr>
          <p:cNvSpPr txBox="1"/>
          <p:nvPr/>
        </p:nvSpPr>
        <p:spPr>
          <a:xfrm>
            <a:off x="2145450" y="4123659"/>
            <a:ext cx="865081" cy="112813"/>
          </a:xfrm>
          <a:prstGeom prst="rect">
            <a:avLst/>
          </a:prstGeom>
          <a:solidFill>
            <a:srgbClr val="EEECE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ประสิทธิภาพของเครื่องจักร</a:t>
            </a:r>
            <a:endParaRPr lang="ja-JP" sz="105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44" name="テキスト ボックス 1017">
            <a:extLst>
              <a:ext uri="{FF2B5EF4-FFF2-40B4-BE49-F238E27FC236}">
                <a16:creationId xmlns:a16="http://schemas.microsoft.com/office/drawing/2014/main" id="{CE6D727E-AAC8-496B-A11D-632B9BDF72FA}"/>
              </a:ext>
            </a:extLst>
          </p:cNvPr>
          <p:cNvSpPr txBox="1"/>
          <p:nvPr/>
        </p:nvSpPr>
        <p:spPr>
          <a:xfrm>
            <a:off x="2021329" y="4314343"/>
            <a:ext cx="421640" cy="2150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น้ำหนัก</a:t>
            </a:r>
            <a:endParaRPr lang="en-US" sz="5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บรรทุกที่ยก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45" name="テキスト ボックス 1018">
            <a:extLst>
              <a:ext uri="{FF2B5EF4-FFF2-40B4-BE49-F238E27FC236}">
                <a16:creationId xmlns:a16="http://schemas.microsoft.com/office/drawing/2014/main" id="{3FD2C6CB-B593-4F33-B24B-AACF5E975B42}"/>
              </a:ext>
            </a:extLst>
          </p:cNvPr>
          <p:cNvSpPr txBox="1"/>
          <p:nvPr/>
        </p:nvSpPr>
        <p:spPr>
          <a:xfrm>
            <a:off x="2040379" y="4857672"/>
            <a:ext cx="371475" cy="2150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น้ำหนัก</a:t>
            </a:r>
            <a:endParaRPr lang="en-US" sz="5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บรรทุกที่ยก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46" name="テキスト ボックス 1019">
            <a:extLst>
              <a:ext uri="{FF2B5EF4-FFF2-40B4-BE49-F238E27FC236}">
                <a16:creationId xmlns:a16="http://schemas.microsoft.com/office/drawing/2014/main" id="{57C4C959-AA43-4564-B1DA-11EFFD0155E5}"/>
              </a:ext>
            </a:extLst>
          </p:cNvPr>
          <p:cNvSpPr txBox="1"/>
          <p:nvPr/>
        </p:nvSpPr>
        <p:spPr>
          <a:xfrm>
            <a:off x="2040379" y="5261718"/>
            <a:ext cx="371475" cy="13928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มวลเครื่อง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47" name="テキスト ボックス 1020">
            <a:extLst>
              <a:ext uri="{FF2B5EF4-FFF2-40B4-BE49-F238E27FC236}">
                <a16:creationId xmlns:a16="http://schemas.microsoft.com/office/drawing/2014/main" id="{14092F68-EBBE-4516-A8FB-14C9B387EC2E}"/>
              </a:ext>
            </a:extLst>
          </p:cNvPr>
          <p:cNvSpPr txBox="1"/>
          <p:nvPr/>
        </p:nvSpPr>
        <p:spPr>
          <a:xfrm>
            <a:off x="2040378" y="5604532"/>
            <a:ext cx="371475" cy="1367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มวลเครื่อง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48" name="テキスト ボックス 1021">
            <a:extLst>
              <a:ext uri="{FF2B5EF4-FFF2-40B4-BE49-F238E27FC236}">
                <a16:creationId xmlns:a16="http://schemas.microsoft.com/office/drawing/2014/main" id="{A251FD01-1165-4A5A-85BB-8E6DFC8B9D4E}"/>
              </a:ext>
            </a:extLst>
          </p:cNvPr>
          <p:cNvSpPr txBox="1"/>
          <p:nvPr/>
        </p:nvSpPr>
        <p:spPr>
          <a:xfrm>
            <a:off x="2040378" y="5841985"/>
            <a:ext cx="426376" cy="1005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น้ำหนักบรรทุกสูงสุด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49" name="テキスト ボックス 1022">
            <a:extLst>
              <a:ext uri="{FF2B5EF4-FFF2-40B4-BE49-F238E27FC236}">
                <a16:creationId xmlns:a16="http://schemas.microsoft.com/office/drawing/2014/main" id="{23711E56-95BB-48AC-90BA-D7AFCAC1FDE3}"/>
              </a:ext>
            </a:extLst>
          </p:cNvPr>
          <p:cNvSpPr txBox="1"/>
          <p:nvPr/>
        </p:nvSpPr>
        <p:spPr>
          <a:xfrm>
            <a:off x="2021329" y="6070731"/>
            <a:ext cx="469210" cy="1275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น้ำหนักบรรทุกสูงสุด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50" name="テキスト ボックス 1023">
            <a:extLst>
              <a:ext uri="{FF2B5EF4-FFF2-40B4-BE49-F238E27FC236}">
                <a16:creationId xmlns:a16="http://schemas.microsoft.com/office/drawing/2014/main" id="{9B7AC205-66BB-46E7-8780-200F44D50D08}"/>
              </a:ext>
            </a:extLst>
          </p:cNvPr>
          <p:cNvSpPr txBox="1"/>
          <p:nvPr/>
        </p:nvSpPr>
        <p:spPr>
          <a:xfrm>
            <a:off x="590039" y="4104621"/>
            <a:ext cx="947970" cy="142011"/>
          </a:xfrm>
          <a:prstGeom prst="rect">
            <a:avLst/>
          </a:prstGeom>
          <a:solidFill>
            <a:srgbClr val="EEECE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ชื่อเครื่องจักร</a:t>
            </a:r>
            <a:endParaRPr lang="ja-JP" sz="105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51" name="テキスト ボックス 1024">
            <a:extLst>
              <a:ext uri="{FF2B5EF4-FFF2-40B4-BE49-F238E27FC236}">
                <a16:creationId xmlns:a16="http://schemas.microsoft.com/office/drawing/2014/main" id="{08C2F2CD-F03E-465E-989D-E622CAFAF3B0}"/>
              </a:ext>
            </a:extLst>
          </p:cNvPr>
          <p:cNvSpPr txBox="1"/>
          <p:nvPr/>
        </p:nvSpPr>
        <p:spPr>
          <a:xfrm>
            <a:off x="176251" y="4487847"/>
            <a:ext cx="37147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เครน (ปั้นจั่น)</a:t>
            </a:r>
            <a:endParaRPr lang="ja-JP" sz="9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52" name="テキスト ボックス 1025">
            <a:extLst>
              <a:ext uri="{FF2B5EF4-FFF2-40B4-BE49-F238E27FC236}">
                <a16:creationId xmlns:a16="http://schemas.microsoft.com/office/drawing/2014/main" id="{CECC8A99-E35E-4A78-ADBE-E05BB2F6EE93}"/>
              </a:ext>
            </a:extLst>
          </p:cNvPr>
          <p:cNvSpPr txBox="1"/>
          <p:nvPr/>
        </p:nvSpPr>
        <p:spPr>
          <a:xfrm>
            <a:off x="616124" y="4364022"/>
            <a:ext cx="37147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เครน (ปั้นจั่น)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53" name="テキスト ボックス 1026">
            <a:extLst>
              <a:ext uri="{FF2B5EF4-FFF2-40B4-BE49-F238E27FC236}">
                <a16:creationId xmlns:a16="http://schemas.microsoft.com/office/drawing/2014/main" id="{A96219F2-4467-4EBA-B080-F3EBB1DBB2D6}"/>
              </a:ext>
            </a:extLst>
          </p:cNvPr>
          <p:cNvSpPr txBox="1"/>
          <p:nvPr/>
        </p:nvSpPr>
        <p:spPr>
          <a:xfrm>
            <a:off x="616773" y="4541634"/>
            <a:ext cx="985520" cy="19584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เครนชนิดที่ควบคุมจากบนพื้น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(เคลื่อนที่พร้อมกับน้ำหนักบรรทุก)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54" name="テキスト ボックス 1027">
            <a:extLst>
              <a:ext uri="{FF2B5EF4-FFF2-40B4-BE49-F238E27FC236}">
                <a16:creationId xmlns:a16="http://schemas.microsoft.com/office/drawing/2014/main" id="{E45E0151-DC58-4BE5-9A8A-0A4EC0536F1F}"/>
              </a:ext>
            </a:extLst>
          </p:cNvPr>
          <p:cNvSpPr txBox="1"/>
          <p:nvPr/>
        </p:nvSpPr>
        <p:spPr>
          <a:xfrm>
            <a:off x="152295" y="4930785"/>
            <a:ext cx="985520" cy="11307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เครนชนิดที่เคลื่อนที่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  <a:p>
            <a:pPr algn="l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55" name="テキスト ボックス 1028">
            <a:extLst>
              <a:ext uri="{FF2B5EF4-FFF2-40B4-BE49-F238E27FC236}">
                <a16:creationId xmlns:a16="http://schemas.microsoft.com/office/drawing/2014/main" id="{9E0000C0-5AA8-4A26-A054-AB0B69E7018E}"/>
              </a:ext>
            </a:extLst>
          </p:cNvPr>
          <p:cNvSpPr txBox="1"/>
          <p:nvPr/>
        </p:nvSpPr>
        <p:spPr>
          <a:xfrm>
            <a:off x="157612" y="5382862"/>
            <a:ext cx="428625" cy="231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เครื่องจักรก่อสร้างประเภทยานพาหนะ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56" name="テキスト ボックス 1029">
            <a:extLst>
              <a:ext uri="{FF2B5EF4-FFF2-40B4-BE49-F238E27FC236}">
                <a16:creationId xmlns:a16="http://schemas.microsoft.com/office/drawing/2014/main" id="{4429A91E-BE6B-4181-BC47-DFAAF5F0A944}"/>
              </a:ext>
            </a:extLst>
          </p:cNvPr>
          <p:cNvSpPr txBox="1"/>
          <p:nvPr/>
        </p:nvSpPr>
        <p:spPr>
          <a:xfrm>
            <a:off x="616124" y="5280486"/>
            <a:ext cx="1332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สำหรับการปรับผิวดิน, การขนย้าย, การบรรทุก และการขุด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57" name="テキスト ボックス 1030">
            <a:extLst>
              <a:ext uri="{FF2B5EF4-FFF2-40B4-BE49-F238E27FC236}">
                <a16:creationId xmlns:a16="http://schemas.microsoft.com/office/drawing/2014/main" id="{4B4EDE79-F2E5-43F9-883C-09A237CB709F}"/>
              </a:ext>
            </a:extLst>
          </p:cNvPr>
          <p:cNvSpPr txBox="1"/>
          <p:nvPr/>
        </p:nvSpPr>
        <p:spPr>
          <a:xfrm>
            <a:off x="612983" y="5446209"/>
            <a:ext cx="1332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งานบดอัด (รถบดถนน)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58" name="テキスト ボックス 1031">
            <a:extLst>
              <a:ext uri="{FF2B5EF4-FFF2-40B4-BE49-F238E27FC236}">
                <a16:creationId xmlns:a16="http://schemas.microsoft.com/office/drawing/2014/main" id="{319FA46C-E1CD-42A6-8DBA-D2AFEC06B21C}"/>
              </a:ext>
            </a:extLst>
          </p:cNvPr>
          <p:cNvSpPr txBox="1"/>
          <p:nvPr/>
        </p:nvSpPr>
        <p:spPr>
          <a:xfrm>
            <a:off x="608893" y="5614242"/>
            <a:ext cx="1332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สำหรับการรื้อถอน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59" name="テキスト ボックス 1032">
            <a:extLst>
              <a:ext uri="{FF2B5EF4-FFF2-40B4-BE49-F238E27FC236}">
                <a16:creationId xmlns:a16="http://schemas.microsoft.com/office/drawing/2014/main" id="{A3DC050B-921C-47DF-8926-423785E4DC20}"/>
              </a:ext>
            </a:extLst>
          </p:cNvPr>
          <p:cNvSpPr txBox="1"/>
          <p:nvPr/>
        </p:nvSpPr>
        <p:spPr>
          <a:xfrm>
            <a:off x="152295" y="5847249"/>
            <a:ext cx="140462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รถขุด (shoberu) โหลดเดอร์, รถโฟล์คโหลดเดอร์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60" name="テキスト ボックス 1033">
            <a:extLst>
              <a:ext uri="{FF2B5EF4-FFF2-40B4-BE49-F238E27FC236}">
                <a16:creationId xmlns:a16="http://schemas.microsoft.com/office/drawing/2014/main" id="{EEAB5E9B-A93F-47F4-A4FB-691129BF3270}"/>
              </a:ext>
            </a:extLst>
          </p:cNvPr>
          <p:cNvSpPr txBox="1"/>
          <p:nvPr/>
        </p:nvSpPr>
        <p:spPr>
          <a:xfrm>
            <a:off x="157506" y="6080256"/>
            <a:ext cx="140462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รถขนย้ายสำหรับถนนที่ไม่ปรับผิวดิน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65147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คำสั่งบังคับใช้กฎหมายความปลอดภัยและอาชีวอนามัยแรงงาน (roudou anzen eiseihou) (คัดลอกมาบางส่วน)</a:t>
            </a:r>
            <a:endParaRPr kumimoji="1" lang="ja-JP" altLang="en-US" sz="14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56842"/>
            <a:ext cx="4576563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156 / คู่มือเสริมหน้า 110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073" y="867972"/>
            <a:ext cx="5069033" cy="5345352"/>
          </a:xfrm>
          <a:prstGeom prst="rect">
            <a:avLst/>
          </a:prstGeom>
        </p:spPr>
      </p:pic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3174423" cy="33808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20 &lt;งานที่เกี่ยวข้องกับข้อจำกัดในการทำงาน&gt;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หน้าที่งานที่กำหนดในคำสั่งคณะรัฐมนตรีตามมาตรา 61 วรรค 1 ของกฎหมาย มีดังต่อไปนี้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1-11 (ละไว้)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หน้าที่งานขับขี่ (ไม่รวมการขับขี่บนท้องถนน) เครื่องจักรก่อสร้างซึ่งระบุไว้ตามข้อ 1, 2, 3 หรือ 6 ของตารางแนบ 7 ที่มีน้ำหนักของตัวเครื่องเท่ากับ 3 ตันหรือสูงกว่าที่ใช้แรงขับเคลื่อนและสามารถขับขี่ได้เองในสถานที่ที่ไม่ได้กำหนดเฉพาะ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เป็นต้นไป (ละไว้)</a:t>
            </a:r>
          </a:p>
        </p:txBody>
      </p:sp>
      <p:sp>
        <p:nvSpPr>
          <p:cNvPr id="8" name="テキスト ボックス 950">
            <a:extLst>
              <a:ext uri="{FF2B5EF4-FFF2-40B4-BE49-F238E27FC236}">
                <a16:creationId xmlns:a16="http://schemas.microsoft.com/office/drawing/2014/main" id="{81A35248-B2A7-43F4-860D-F98C51E4D71E}"/>
              </a:ext>
            </a:extLst>
          </p:cNvPr>
          <p:cNvSpPr txBox="1"/>
          <p:nvPr/>
        </p:nvSpPr>
        <p:spPr>
          <a:xfrm>
            <a:off x="4143519" y="992578"/>
            <a:ext cx="4295140" cy="6375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ขอบเขตและระยะเวลาของวิชาฝึกอบรมในการฝึกอบรมผู้ที่ทำงานที่มีการจำกัดการทำงาน ซึ่งรัฐมนตรีว่าการกระทรวงสาธารณสุข แรงงาน และสวัสดิการได้กำหนดตามข้อกำหนดในกฎกระทรวงมาตรา 83 วรรค 1 ข้อ 3 เกี่ยวกับการขึ้นทะเบียนหรือกำหนดเกี่ยวกับกฎหมายความปลอดภัยและอาชีวอนามัยแรงงาน (roudou anzen eiseihou) หรือคำสั่งตามกฎหมายนี้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9" name="テキスト ボックス 952">
            <a:extLst>
              <a:ext uri="{FF2B5EF4-FFF2-40B4-BE49-F238E27FC236}">
                <a16:creationId xmlns:a16="http://schemas.microsoft.com/office/drawing/2014/main" id="{BFA67A58-607D-4102-B73F-7FDB260ACDC1}"/>
              </a:ext>
            </a:extLst>
          </p:cNvPr>
          <p:cNvSpPr txBox="1"/>
          <p:nvPr/>
        </p:nvSpPr>
        <p:spPr>
          <a:xfrm>
            <a:off x="5290185" y="1695523"/>
            <a:ext cx="3220085" cy="250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◆ประกาศแจ้งเตือนกระทรวงสาธารณสุข แรงงาน และสวัสดิการ ฉบับที่ 144 (30 มีนาคม 2009) ◆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953">
            <a:extLst>
              <a:ext uri="{FF2B5EF4-FFF2-40B4-BE49-F238E27FC236}">
                <a16:creationId xmlns:a16="http://schemas.microsoft.com/office/drawing/2014/main" id="{1B81974C-768F-46C7-9928-55423929EE2E}"/>
              </a:ext>
            </a:extLst>
          </p:cNvPr>
          <p:cNvSpPr txBox="1"/>
          <p:nvPr/>
        </p:nvSpPr>
        <p:spPr>
          <a:xfrm>
            <a:off x="3994150" y="2102558"/>
            <a:ext cx="3200400" cy="4419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b="1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1 - มาตรา</a:t>
            </a:r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(ละไว้)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  <a:p>
            <a:pPr marL="90170"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(การฝึกอบรมสำหรับผู้ทำหน้าที่งานขับเครื่องจักรก่อสร้างประเภทยานพาหนะ)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955">
            <a:extLst>
              <a:ext uri="{FF2B5EF4-FFF2-40B4-BE49-F238E27FC236}">
                <a16:creationId xmlns:a16="http://schemas.microsoft.com/office/drawing/2014/main" id="{9CD9295C-BBE0-4776-8103-9E553F5F004C}"/>
              </a:ext>
            </a:extLst>
          </p:cNvPr>
          <p:cNvSpPr txBox="1"/>
          <p:nvPr/>
        </p:nvSpPr>
        <p:spPr>
          <a:xfrm>
            <a:off x="3994150" y="2544518"/>
            <a:ext cx="4521200" cy="909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just" rtl="0"/>
            <a:r>
              <a:rPr lang="th" sz="900" b="1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3</a:t>
            </a:r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การฝึกอบรมตามกฎหมายมาตรา 99-3 วรรค 1 ให้กับผู้ที่สามารถทำหน้าที่งานตามคำสั่งมาตรา 20 ข้อ 12 ต้องเป็นไปตามรายการฝึกอบรมที่ระบุไว้ในช่องแรกของตารางต่อไปนี้ โดยมีขอบเขตเนื้อหาตามที่ระบุไว้แต่ละรายการในช่องกลางของตารางเดียวกัน รวมถึงมีระยะเวลาอย่างน้อยตามที่ระบุไว้ในช่องสุดท้ายของตารางเดียวกัน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981">
            <a:extLst>
              <a:ext uri="{FF2B5EF4-FFF2-40B4-BE49-F238E27FC236}">
                <a16:creationId xmlns:a16="http://schemas.microsoft.com/office/drawing/2014/main" id="{9952543F-BDC3-435F-8AA7-730C786E01E7}"/>
              </a:ext>
            </a:extLst>
          </p:cNvPr>
          <p:cNvSpPr txBox="1"/>
          <p:nvPr/>
        </p:nvSpPr>
        <p:spPr>
          <a:xfrm>
            <a:off x="4017645" y="5811588"/>
            <a:ext cx="1518920" cy="2101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b="1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4</a:t>
            </a:r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(ละไว้)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  <a:p>
            <a:pPr algn="l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957">
            <a:extLst>
              <a:ext uri="{FF2B5EF4-FFF2-40B4-BE49-F238E27FC236}">
                <a16:creationId xmlns:a16="http://schemas.microsoft.com/office/drawing/2014/main" id="{1D2A40FE-BFAD-4695-A50A-48C9363752E7}"/>
              </a:ext>
            </a:extLst>
          </p:cNvPr>
          <p:cNvSpPr txBox="1"/>
          <p:nvPr/>
        </p:nvSpPr>
        <p:spPr>
          <a:xfrm>
            <a:off x="6073773" y="3572609"/>
            <a:ext cx="969645" cy="1651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ขอบเขตเนื้อหา</a:t>
            </a:r>
            <a:endParaRPr lang="ja-JP" sz="8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959">
            <a:extLst>
              <a:ext uri="{FF2B5EF4-FFF2-40B4-BE49-F238E27FC236}">
                <a16:creationId xmlns:a16="http://schemas.microsoft.com/office/drawing/2014/main" id="{C674EE36-D817-49AD-980F-66C977324CB6}"/>
              </a:ext>
            </a:extLst>
          </p:cNvPr>
          <p:cNvSpPr txBox="1"/>
          <p:nvPr/>
        </p:nvSpPr>
        <p:spPr>
          <a:xfrm>
            <a:off x="7862570" y="3578384"/>
            <a:ext cx="356870" cy="155575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ระยะเวลา</a:t>
            </a:r>
            <a:endParaRPr lang="ja-JP" sz="8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961">
            <a:extLst>
              <a:ext uri="{FF2B5EF4-FFF2-40B4-BE49-F238E27FC236}">
                <a16:creationId xmlns:a16="http://schemas.microsoft.com/office/drawing/2014/main" id="{A9E1C0AA-5760-46C6-A6D4-F1BD11FDBB7E}"/>
              </a:ext>
            </a:extLst>
          </p:cNvPr>
          <p:cNvSpPr txBox="1"/>
          <p:nvPr/>
        </p:nvSpPr>
        <p:spPr>
          <a:xfrm>
            <a:off x="4212589" y="3773135"/>
            <a:ext cx="1177291" cy="2711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850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โครงสร้างของเครื่องจักร ฯลฯ ในงานที่มีการจำกัดการทำงาน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962">
            <a:extLst>
              <a:ext uri="{FF2B5EF4-FFF2-40B4-BE49-F238E27FC236}">
                <a16:creationId xmlns:a16="http://schemas.microsoft.com/office/drawing/2014/main" id="{8170DDD3-749A-4926-96EE-88850679EDCC}"/>
              </a:ext>
            </a:extLst>
          </p:cNvPr>
          <p:cNvSpPr txBox="1"/>
          <p:nvPr/>
        </p:nvSpPr>
        <p:spPr>
          <a:xfrm>
            <a:off x="5478461" y="3779104"/>
            <a:ext cx="2160270" cy="2762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850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โครงสร้างของอุปกรณ์ที่เกี่ยวข้องกับการทำงานขับเคลื่อนเครื่องจักรก่อสร้างประเภทยานพาหนะ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963">
            <a:extLst>
              <a:ext uri="{FF2B5EF4-FFF2-40B4-BE49-F238E27FC236}">
                <a16:creationId xmlns:a16="http://schemas.microsoft.com/office/drawing/2014/main" id="{F133DA2D-FCDA-40C4-A6CC-FAE2D6B1DAA8}"/>
              </a:ext>
            </a:extLst>
          </p:cNvPr>
          <p:cNvSpPr txBox="1"/>
          <p:nvPr/>
        </p:nvSpPr>
        <p:spPr>
          <a:xfrm>
            <a:off x="7924272" y="3808254"/>
            <a:ext cx="356870" cy="1797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ชั่วโมง</a:t>
            </a:r>
            <a:endParaRPr lang="ja-JP" sz="8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964">
            <a:extLst>
              <a:ext uri="{FF2B5EF4-FFF2-40B4-BE49-F238E27FC236}">
                <a16:creationId xmlns:a16="http://schemas.microsoft.com/office/drawing/2014/main" id="{A4719C75-3ECB-40CD-98D1-76E5A9CF59BF}"/>
              </a:ext>
            </a:extLst>
          </p:cNvPr>
          <p:cNvSpPr txBox="1"/>
          <p:nvPr/>
        </p:nvSpPr>
        <p:spPr>
          <a:xfrm>
            <a:off x="7878445" y="4191159"/>
            <a:ext cx="396240" cy="1797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ชั่วโมง</a:t>
            </a:r>
            <a:endParaRPr lang="ja-JP" sz="8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965">
            <a:extLst>
              <a:ext uri="{FF2B5EF4-FFF2-40B4-BE49-F238E27FC236}">
                <a16:creationId xmlns:a16="http://schemas.microsoft.com/office/drawing/2014/main" id="{4CC06663-8D80-4305-B5EC-1A8A510CB692}"/>
              </a:ext>
            </a:extLst>
          </p:cNvPr>
          <p:cNvSpPr txBox="1"/>
          <p:nvPr/>
        </p:nvSpPr>
        <p:spPr>
          <a:xfrm>
            <a:off x="7907655" y="4590574"/>
            <a:ext cx="356870" cy="1797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ชั่วโมง</a:t>
            </a:r>
            <a:endParaRPr lang="ja-JP" sz="8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966">
            <a:extLst>
              <a:ext uri="{FF2B5EF4-FFF2-40B4-BE49-F238E27FC236}">
                <a16:creationId xmlns:a16="http://schemas.microsoft.com/office/drawing/2014/main" id="{EE93275C-E5C4-4961-9FA7-763158BE7A4A}"/>
              </a:ext>
            </a:extLst>
          </p:cNvPr>
          <p:cNvSpPr txBox="1"/>
          <p:nvPr/>
        </p:nvSpPr>
        <p:spPr>
          <a:xfrm>
            <a:off x="7822565" y="4899819"/>
            <a:ext cx="452120" cy="1797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1.5 ชั่วโมง</a:t>
            </a:r>
            <a:endParaRPr lang="ja-JP" sz="8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967">
            <a:extLst>
              <a:ext uri="{FF2B5EF4-FFF2-40B4-BE49-F238E27FC236}">
                <a16:creationId xmlns:a16="http://schemas.microsoft.com/office/drawing/2014/main" id="{E27AA41F-60E2-48CB-B426-F5E2E67A0E08}"/>
              </a:ext>
            </a:extLst>
          </p:cNvPr>
          <p:cNvSpPr txBox="1"/>
          <p:nvPr/>
        </p:nvSpPr>
        <p:spPr>
          <a:xfrm>
            <a:off x="7822565" y="5196364"/>
            <a:ext cx="466725" cy="1797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1.5 ชั่วโมง</a:t>
            </a:r>
            <a:endParaRPr lang="ja-JP" sz="8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968">
            <a:extLst>
              <a:ext uri="{FF2B5EF4-FFF2-40B4-BE49-F238E27FC236}">
                <a16:creationId xmlns:a16="http://schemas.microsoft.com/office/drawing/2014/main" id="{49D4CFDE-6B3E-4E29-A6A8-19B90B6068C3}"/>
              </a:ext>
            </a:extLst>
          </p:cNvPr>
          <p:cNvSpPr txBox="1"/>
          <p:nvPr/>
        </p:nvSpPr>
        <p:spPr>
          <a:xfrm>
            <a:off x="7913370" y="5534184"/>
            <a:ext cx="356870" cy="1797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ชั่วโมง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971">
            <a:extLst>
              <a:ext uri="{FF2B5EF4-FFF2-40B4-BE49-F238E27FC236}">
                <a16:creationId xmlns:a16="http://schemas.microsoft.com/office/drawing/2014/main" id="{85BDC33F-D2AB-43FE-8EC6-EA7DB0A7A036}"/>
              </a:ext>
            </a:extLst>
          </p:cNvPr>
          <p:cNvSpPr txBox="1"/>
          <p:nvPr/>
        </p:nvSpPr>
        <p:spPr>
          <a:xfrm>
            <a:off x="4212589" y="4089962"/>
            <a:ext cx="1160145" cy="4165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850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ฟังก์ชั่นของอุปกรณ์ความปลอดภัย ฯลฯ ที่เกี่ยวข้องกับเครื่องจักรในงานที่มีการจำกัดการทำงาน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972">
            <a:extLst>
              <a:ext uri="{FF2B5EF4-FFF2-40B4-BE49-F238E27FC236}">
                <a16:creationId xmlns:a16="http://schemas.microsoft.com/office/drawing/2014/main" id="{7B35CC5B-C829-48AB-8BCC-FD66D83A31E3}"/>
              </a:ext>
            </a:extLst>
          </p:cNvPr>
          <p:cNvSpPr txBox="1"/>
          <p:nvPr/>
        </p:nvSpPr>
        <p:spPr>
          <a:xfrm>
            <a:off x="5466079" y="4144500"/>
            <a:ext cx="2185035" cy="3562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850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ฟังก์ชั่นของอุปกรณ์ความปลอดภัยและเบรกของเครื่องจักรก่อสร้างประเภทยานพาหนะ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973">
            <a:extLst>
              <a:ext uri="{FF2B5EF4-FFF2-40B4-BE49-F238E27FC236}">
                <a16:creationId xmlns:a16="http://schemas.microsoft.com/office/drawing/2014/main" id="{DB41AD49-FE7A-4B89-9E50-245F618FDA19}"/>
              </a:ext>
            </a:extLst>
          </p:cNvPr>
          <p:cNvSpPr txBox="1"/>
          <p:nvPr/>
        </p:nvSpPr>
        <p:spPr>
          <a:xfrm>
            <a:off x="5485130" y="4596634"/>
            <a:ext cx="1878965" cy="1854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การตรวจสอบและเตรียมความพร้อมเครื่องจักรก่อสร้างประเภทยานพาหนะ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974">
            <a:extLst>
              <a:ext uri="{FF2B5EF4-FFF2-40B4-BE49-F238E27FC236}">
                <a16:creationId xmlns:a16="http://schemas.microsoft.com/office/drawing/2014/main" id="{EAE613CE-4CC4-44C5-A75A-122B14C4AE4B}"/>
              </a:ext>
            </a:extLst>
          </p:cNvPr>
          <p:cNvSpPr txBox="1"/>
          <p:nvPr/>
        </p:nvSpPr>
        <p:spPr>
          <a:xfrm>
            <a:off x="4221601" y="4536377"/>
            <a:ext cx="1184910" cy="2813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850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การบำรุงรักษาและจัดการเครื่องจักร ฯลฯ ในงานที่มีการจำกัดการทำงาน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975">
            <a:extLst>
              <a:ext uri="{FF2B5EF4-FFF2-40B4-BE49-F238E27FC236}">
                <a16:creationId xmlns:a16="http://schemas.microsoft.com/office/drawing/2014/main" id="{C0BFD07E-4D33-4907-8231-970A3389FF99}"/>
              </a:ext>
            </a:extLst>
          </p:cNvPr>
          <p:cNvSpPr txBox="1"/>
          <p:nvPr/>
        </p:nvSpPr>
        <p:spPr>
          <a:xfrm>
            <a:off x="4214495" y="4849469"/>
            <a:ext cx="1175385" cy="2762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850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วิธีการทำงานที่เกี่ยวข้องกับเครื่องจักร ฯลฯ ในงานที่มีการจำกัดการทำงาน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8" name="テキスト ボックス 976">
            <a:extLst>
              <a:ext uri="{FF2B5EF4-FFF2-40B4-BE49-F238E27FC236}">
                <a16:creationId xmlns:a16="http://schemas.microsoft.com/office/drawing/2014/main" id="{0F89A03D-5292-4D61-AB3D-3AF71EB95C2F}"/>
              </a:ext>
            </a:extLst>
          </p:cNvPr>
          <p:cNvSpPr txBox="1"/>
          <p:nvPr/>
        </p:nvSpPr>
        <p:spPr>
          <a:xfrm>
            <a:off x="4214495" y="5177993"/>
            <a:ext cx="1094740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85000"/>
              </a:lnSpc>
            </a:pPr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กฎหมายและคำสั่งที่เกี่ยวข้องกับความปลอดภัยและอาชีว</a:t>
            </a:r>
            <a:endParaRPr lang="en-US" sz="7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rtl="0">
              <a:lnSpc>
                <a:spcPct val="85000"/>
              </a:lnSpc>
            </a:pPr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อนามัย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9" name="テキスト ボックス 977">
            <a:extLst>
              <a:ext uri="{FF2B5EF4-FFF2-40B4-BE49-F238E27FC236}">
                <a16:creationId xmlns:a16="http://schemas.microsoft.com/office/drawing/2014/main" id="{299C7B5B-1C41-4A52-BF5B-0BCA7C213A31}"/>
              </a:ext>
            </a:extLst>
          </p:cNvPr>
          <p:cNvSpPr txBox="1"/>
          <p:nvPr/>
        </p:nvSpPr>
        <p:spPr>
          <a:xfrm>
            <a:off x="4199254" y="5477696"/>
            <a:ext cx="1173479" cy="2711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85000"/>
              </a:lnSpc>
            </a:pPr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ตัวอย่างเหตุการณ์ความเสียหายในการทำงาน และมาตรการป้องกัน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0" name="テキスト ボックス 978">
            <a:extLst>
              <a:ext uri="{FF2B5EF4-FFF2-40B4-BE49-F238E27FC236}">
                <a16:creationId xmlns:a16="http://schemas.microsoft.com/office/drawing/2014/main" id="{F291FDE6-0DC3-47AD-964F-876B5EC8193C}"/>
              </a:ext>
            </a:extLst>
          </p:cNvPr>
          <p:cNvSpPr txBox="1"/>
          <p:nvPr/>
        </p:nvSpPr>
        <p:spPr>
          <a:xfrm>
            <a:off x="5476240" y="4855096"/>
            <a:ext cx="2164715" cy="260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850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มาตรการความปลอดภัยตามวิธีการทำงานที่เกี่ยวข้องกับเครื่องจักรก่อสร้างประเภทยานพาหนะ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1" name="テキスト ボックス 979">
            <a:extLst>
              <a:ext uri="{FF2B5EF4-FFF2-40B4-BE49-F238E27FC236}">
                <a16:creationId xmlns:a16="http://schemas.microsoft.com/office/drawing/2014/main" id="{3A737E27-6FE7-4272-9BC9-BF4FA2332FB1}"/>
              </a:ext>
            </a:extLst>
          </p:cNvPr>
          <p:cNvSpPr txBox="1"/>
          <p:nvPr/>
        </p:nvSpPr>
        <p:spPr>
          <a:xfrm>
            <a:off x="5476240" y="5225488"/>
            <a:ext cx="2019300" cy="1854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บทบัญญัติที่เกี่ยวข้องในกฎหมาย, คำสั่ง และข้อบังคับความปลอดภัยและอาชีวอนามัยแรงงาน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2" name="テキスト ボックス 980">
            <a:extLst>
              <a:ext uri="{FF2B5EF4-FFF2-40B4-BE49-F238E27FC236}">
                <a16:creationId xmlns:a16="http://schemas.microsoft.com/office/drawing/2014/main" id="{5AFC0CA1-68E3-4E88-B16A-898C7D8B2816}"/>
              </a:ext>
            </a:extLst>
          </p:cNvPr>
          <p:cNvSpPr txBox="1"/>
          <p:nvPr/>
        </p:nvSpPr>
        <p:spPr>
          <a:xfrm>
            <a:off x="5485130" y="5487743"/>
            <a:ext cx="1518920" cy="1854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ศึกษาค้นคว้าตัวอย่างเหตุการณ์ความเสียหายในการทำงาน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3" name="テキスト ボックス 749">
            <a:extLst>
              <a:ext uri="{FF2B5EF4-FFF2-40B4-BE49-F238E27FC236}">
                <a16:creationId xmlns:a16="http://schemas.microsoft.com/office/drawing/2014/main" id="{DBD47588-669F-413C-99AB-F0651FB7F60C}"/>
              </a:ext>
            </a:extLst>
          </p:cNvPr>
          <p:cNvSpPr txBox="1"/>
          <p:nvPr/>
        </p:nvSpPr>
        <p:spPr>
          <a:xfrm>
            <a:off x="4320540" y="3571426"/>
            <a:ext cx="969645" cy="1651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วิชาฝึกอบรม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25921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ข้อบังคับความปลอดภัยและอาชีวอนามัยแรงงาน (คัดลอกมาบางส่วน) (1)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160 / คู่มือเสริมหน้า 111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3031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เล่ม 1 ข้อบังคับทั่วไป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หมวด 7 ใบอนุญาต ฯลฯ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ตอน 3 การฝึกอบรมทักษะ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82 &lt;การออกใบรับรองสำเร็จการฝึกอบรมทักษะใหม่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ผู้ที่ได้รับการออกใบรับรองสำเร็จการฝึกอบรมทักษะ และผู้ที่กำลังทำหน้าที่งานหรือกำลังจะทำหน้าที่งานที่เกี่ยวข้องกับการฝึกอบรมทักษะดังกล่าว ต้องยื่นหนังสือคำร้องขอออกใบรับรองสำเร็จการฝึกอบรมทักษะใหม่ (แบบฟอร์มมาตรา 18) กับหน่วยงานศึกษาอบรมขึ้นทะเบียนที่ออกใบรับรองสำเร็จการฝึกอบรมทักษะ เวลาที่ทำสูญหายหรือเสียหาย ซึ่งไม่รวมถึงกรณีที่ได้กำหนดไว้ในวรรค 3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เมื่อผู้ที่กำหนดไว้ในวรรคก่อนหน้าเปลี่ยนชื่อ-สกุล ต้องยื่นหนังสือคำร้องขอเปลี่ยนแปลงใบรับรองสำเร็จการฝึกอบรมทักษะ (แบบฟอร์มที่ 18) กับหน่วยงานศึกษาอบรมขึ้นทะเบียนที่ออกใบรับรองสำเร็จการฝึกอบรมทักษะ ซึ่งไม่รวมถึงกรณีที่ได้กำหนดไว้ในวรรค 3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เป็นต้นไป (ละไว้)</a:t>
            </a: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เล่ม 2 มาตรฐานความปลอดภัย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หมวด 2 เครื่องจักรก่อสร้าง ฯลฯ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ตอน 1 เครื่องจักรก่อสร้างประเภทยานพาหนะ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ส่วนย่อย 1-2 โครงสร้าง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152 &lt;การติดตั้งไฟหน้า&gt;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ผู้ประกอบการต้องติดตั้งไฟหน้าบนเครื่องจักรก่อสร้างประเภทยานพาหนะ อย่างไรก็ตาม เครื่องจักรก่อสร้างประเภทยานพาหนะ หากใช้งานในสถานที่ซึ่งมีระดับความสว่างที่จำเป็นเพียงพอต่อการทำงานที่ปลอดภัยอยู่แล้ว จะไม่ถูกจำกัดตามนี้</a:t>
            </a:r>
          </a:p>
        </p:txBody>
      </p:sp>
    </p:spTree>
    <p:extLst>
      <p:ext uri="{BB962C8B-B14F-4D97-AF65-F5344CB8AC3E}">
        <p14:creationId xmlns:p14="http://schemas.microsoft.com/office/powerpoint/2010/main" val="2717727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เครื่องฐานของเครื่องจักรสำหรับรื้อถอน (1) อุปกรณ์การทำงาน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6 / คู่มือเสริมหน้า 9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1304925"/>
            <a:ext cx="6534150" cy="4248150"/>
          </a:xfrm>
          <a:prstGeom prst="rect">
            <a:avLst/>
          </a:prstGeom>
        </p:spPr>
      </p:pic>
      <p:sp>
        <p:nvSpPr>
          <p:cNvPr id="8" name="テキスト ボックス 803">
            <a:extLst>
              <a:ext uri="{FF2B5EF4-FFF2-40B4-BE49-F238E27FC236}">
                <a16:creationId xmlns:a16="http://schemas.microsoft.com/office/drawing/2014/main" id="{FCE4921A-5527-4B91-8D5F-7CD3AA16FC73}"/>
              </a:ext>
            </a:extLst>
          </p:cNvPr>
          <p:cNvSpPr txBox="1"/>
          <p:nvPr/>
        </p:nvSpPr>
        <p:spPr>
          <a:xfrm>
            <a:off x="2982554" y="3754079"/>
            <a:ext cx="1191240" cy="3312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อุปกรณ์การทำงาน</a:t>
            </a:r>
            <a:endParaRPr lang="ja-JP" sz="1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90406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ข้อบังคับความปลอดภัยและอาชีวอนามัยแรงงาน (คัดลอกมาบางส่วน) (2)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163 / คู่มือเสริมหน้า 111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153 &lt;อุปกรณ์ป้องกันเหนือศีรษะ&gt;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spc="-1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เมื่อใช้เครื่องจักรก่อสร้างประเภทยานพาหนะ (เฉพาะรถดันดิน, รถตัก, เครื่องขนย้ายหิน, รถขุดไฮดรอลิก, รถขุดบุ้งกี๋ลาก และเครื่องจักรสำหรับรื้อถอน) ในสถานที่ซึ่งอาจเกิดอันตรายกับคนงาน เช่น หินร่วงหล่น ฯลฯ *1 ผู้ประกอบการต้องจัดเตรียมอุปกรณ์ป้องกันเหนือศีรษะ *2 ที่แข็งแรงไว้กับเครื่องจักรก่อสร้างประเภทยานพาหนะดังกล่าว</a:t>
            </a:r>
          </a:p>
          <a:p>
            <a:pPr marL="811213" indent="-268288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1) "สถานที่ซึ่งอาจเกิดอันตราย...เช่น หินร่วงหล่น ฯลฯ" หมายถึง สถานที่ซึ่งทำงานขุดกลางแจ้ง, งานขุดเหมืองหิน, งานก่อสร้าง เช่น อุโมงค์ ฯลฯ โดยใช้เครื่องจักรดังกล่าว และเป็นสถานที่ซึ่งอาจทำให้เกิดหินร่วงหล่น ฯลฯ โดยมีสาเหตุจากงานที่ใช้เครื่องจักร</a:t>
            </a: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2) มาตรฐานโครงสร้างของอุปกรณ์ป้องกันเหนือศีรษะ จะแสดงในหนังสือแจ้งฉบับที่ 559 ลงวันที่ 26 กันยายน 1975</a:t>
            </a:r>
            <a:endParaRPr lang="en-US" altLang="ja-JP" sz="105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05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ส่วนย่อย 2 การป้องกันอันตรายที่เกี่ยวข้องกับการใช้เครื่องจักรก่อสร้างประเภทยานพาหนะ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154 &lt;การตรวจสอบและบันทึก&gt;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เมื่อทำงานโดยใช้เครื่องจักรก่อสร้างประเภทยานพาหนะ ผู้ประกอบการต้องตรวจสอบสภาพภูมิประเทศ สภาพทางธรณีวิทยา ฯลฯ ของสถานที่ที่เกี่ยวข้องกับการทำงานดังกล่าว และบันทึกผลนั้นเตรียมไว้ล่วงหน้า เพื่อป้องกันอันตรายที่เกิดจากเครื่องจักรก่อสร้างประเภทยานพาหนะดังกล่าวร่วงหล่น หรือการถล่มของพื้นดินหรือภูเขา ฯลฯ ให้กับคนงาน</a:t>
            </a: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155 &lt;แผนการทำงาน&gt;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spc="-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เมื่อทำงานโดยใช้เครื่องจักรก่อสร้างประเภทยานพาหนะ ผู้ประกอบการจะต้องวางแผนการทำงานที่ปรับให้เข้ากับสิ่งที่ได้รับทราบจากการตรวสอบตามข้อกำหนดในมาตราที่แล้วไว้ก่อนล่วงหน้า และต้องดำเนินงานตามแผนการทำงานดังกล่าว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แผนการทำงานที่ระบุไว้ในวรรคก่อนหน้า ต้องแสดงรายการดังต่อไปนี้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　1 ประเภทและประสิทธิภาพของเครื่องจักรก่อสร้างประเภทยานพาหนะที่ใช้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　2 เส้นทางการทำงานของเครื่องจักรก่อสร้างประเภทยานพาหนะ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　3 วิธีการทำงานด้วยเครื่องจักรก่อสร้างประเภทยานพาหนะ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เมื่อผู้ประกอบการได้กำหนดแผนการทำงานตามที่ระบุไว้ในวรรค 1 แล้ว จะต้องแจ้งให้คนงานที่เกี่ยวข้องทราบถึงรายการที่ระบุไว้ในข้อ 2 และข้อ 3 ของวรรคก่อนหน้า</a:t>
            </a: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15792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ข้อบังคับความปลอดภัยและอาชีวอนามัยแรงงาน (คัดลอกมาบางส่วน) (3)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163 / คู่มือเสริมหน้า 112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571500" y="941778"/>
            <a:ext cx="807971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156 &lt;ขีดจำกัดความเร็ว&gt;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เมื่อทำงานโดยใช้เครื่องจักรก่อสร้างประเภทยานพาหนะ (ไม่รวมชนิดที่มีความเร็วสูงสุดไม่เกิน 10 กม./ชม.) ผู้ประกอบการจะต้องกำหนดขีดจำกัดความเร็วที่เหมาะสมของเครื่องจักรก่อสร้างประเภทยานพาหนะ ตามลักษณะภูมิประเทศ, สภาพทางธรณีวิทยา ฯลฯ * ของสถานที่ที่เกี่ยวข้องกับงานดังกล่าว รวมถึงดำเนินงานตามนั้น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th" sz="1200" spc="-12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ผู้ขับขี่เครื่องจักรก่อสร้างประเภทยานพาหนะในวรรคก่อนหน้า ห้ามขับขี่เครื่องจักรก่อสร้างประเภทยานพาหนะเกินขีดจำกัดความเร็วที่ระบุไว้ในวรรคเดียวกัน</a:t>
            </a:r>
            <a:endParaRPr lang="en-US" altLang="ja-JP" sz="1200" spc="-12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หมายเหตุ) “ฯลฯ” ใน “ลักษณะภูมิประเทศ, สภาพทางธรณีวิทยา ฯลฯ” หมายรวมถึงกรณีที่มีการติดตั้งเครื่องจักรและอุปกรณ์อื่นๆ ฯลฯ ด้วย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157 &lt;การป้องกันการร่วงหล่น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spc="-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เมื่อทำงานโดยใช้เครื่องจักรก่อสร้างประเภทยานพาหนะ ผู้ประกอบการต้องดำเนินมาตรการที่จำเป็น เช่น ป้องกันการทรุดตัวของไหล่ทาง, ป้องกันการทรุดตัวไม่เท่ากันของฐานดิน, รักษาความกว้างของถนนที่จำเป็น ฯลฯ *1 บนเส้นทางการทำงานของเครื่องจักรก่อสร้างประเภทยานพาหนะ เพื่อป้องกันอันตรายที่เกิดจากเครื่องจักรก่อสร้างประเภทยานพาหนะพลิกคว่ำหรือร่วงหล่นให้กับคนงาน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กรณีทำงานโดยใช้เครื่องจักรก่อสร้างประเภทยานพาหนะบนไหล่ทางหรือพื้นที่ลาดชัน ฯลฯ ผู้ประกอบการต้องมีการกำหนดผู้บอกทาง *2 เวลาที่อาจจะมีความเสี่ยงที่จะเกิดอันตรายต่อคนงานเนื่องจากเครื่องจักรก่อสร้างประเภทยานพาหนะดังกล่าวพลิกคว่ำหรือร่วงหล่นลงมา และบอกทางเครื่องจักรก่อสร้างประเภทยานพาหนะดังกล่าวให้กับผู้นั้น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ผู้ขับขี่เครื่องจักรก่อสร้างประเภทยานพาหนะในวรรคก่อนหน้า ต้องปฏิบัติตามการบอกทางของผู้บอกทางในวรรคเดียวกัน</a:t>
            </a: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1) "ฯลฯ" ใน "รักษาความกว้างของถนนที่จำเป็น ฯลฯ" หมายรวมถึง การติดตั้งราวกั้น, การตั้งป้ายสัญลักษณ์ ฯลฯ</a:t>
            </a: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2) กรณีที่มีการติดตั้งราวกั้น, การตั้งป้ายสัญลักษณ์ ฯลฯ อย่างเหมาะสมเพื่อไม่ให้มีความเสี่ยงที่จะพลิกคว่ำหรือร่วงหล่น ฯลฯ ก็ไม่จำเป็นต้องกำหนดผู้บอกทางตามที่ระบุในวรรค 2</a:t>
            </a:r>
            <a:endParaRPr lang="en-US" altLang="ja-JP" sz="105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05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157-2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spc="-7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ในสถานที่ เช่น ไหล่ทาง, พื้นที่ลาดชัน ฯลฯ ซึ่งอาจเกิดอันตรายกับผู้ขับขี่จากเครื่องจักรก่อสร้างประเภทยานพาหนะพลิกคว่ำหรือร่วงหล่น ผู้ประกอบการต้องพยายามเพื่อไม่ให้ผู้ขับขี่ใช้เครื่องจักรก่อสร้างประเภทยานพาหนะอื่นๆ นอกเหนือจากชนิดที่มีโครงสร้างป้องกันเวลาพลิกคว่ำรวมถึงมีเข็มขัดนิรภัยเตรียมไว้ พร้อมกับพยายามเพื่อให้ผู้ขับขี่ใช้เข็มขัดนิรภัย</a:t>
            </a:r>
          </a:p>
        </p:txBody>
      </p:sp>
    </p:spTree>
    <p:extLst>
      <p:ext uri="{BB962C8B-B14F-4D97-AF65-F5344CB8AC3E}">
        <p14:creationId xmlns:p14="http://schemas.microsoft.com/office/powerpoint/2010/main" val="381076180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ข้อบังคับความปลอดภัยและอาชีวอนามัยแรงงาน (คัดลอกมาบางส่วน) (4)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164 / คู่มือเสริมหน้า 113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158 &lt;การป้องกันการสัมผัสโดน&gt;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ขณะทำงานโดยใช้เครื่องจักรก่อสร้างประเภทยานพาหนะ ผู้ประกอบการต้องห้ามไม่ให้คนงานเข้าไปในสถานที่ซึ่งมีความเสี่ยงอาจเกิดอันตราย * ต่อคนงานจากการสัมผัสโดนเครื่องจักรก่อสร้างประเภทยานพาหนะระหว่างการขับขี่ อย่างไรก็ตาม เมื่อมีการกำหนดผู้บอกทาง และบอกทางเครื่องจักรก่อสร้างประเภทยานพาหนะดังกล่าวให้กับผู้นั้น จะไม่ถูกจำกัดตามนี้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th" sz="1200" spc="-7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ผู้ขับขี่เครื่องจักรก่อสร้างประเภทยานพาหนะในวรรคก่อนหน้า ต้องปฏิบัติตามการบอกทางของผู้บอกทางที่ระบุตามหนังสือเงื่อนไขยกเว้นในวรรคเดียวกัน</a:t>
            </a:r>
          </a:p>
          <a:p>
            <a:pPr marL="5400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หมายเหตุ) “สถานที่ซึ่งมีความเสี่ยงอาจเกิดอันตราย” ไม่เพียงแต่หมายถึงขอบเขตระยะการขับเคลื่อนของเครื่องจักรเท่านั้น ยังรวมถึงภายในขอบเขตระยะการทำงานของอุปกรณ์การทำงาน เช่น อาร์มและบูม ฯลฯ ด้วย</a:t>
            </a:r>
            <a:endParaRPr lang="en-US" altLang="ja-JP" sz="105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159 &lt;การให้สัญญาณ&gt;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เมื่อกำหนดผู้บอกทางสำหรับการขับขี่เครื่องจักรก่อสร้างประเภทยานพาหนะ ผู้ประกอบการต้องกำหนดการให้สัญญาณจำนวนหนึ่งและให้ผู้บอกทางเป็นผู้ให้สัญญาณดังกล่าว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ผู้ขับขี่เครื่องจักรก่อสร้างประเภทยานพาหนะในวรรคก่อนหน้า ต้องปฏิบัติตามการให้สัญญาณในวรรคเดียวกัน</a:t>
            </a: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160 &lt;มาตรการกรณีออกห่างจากตำแหน่งขับขี่&gt;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เมื่อผู้ขับขี่เครื่องจักรก่อสร้างประเภทยานพาหนะลุกออกจากตำแหน่งการขับขี่ ผู้ประกอบการต้องให้ผู้ขับขี่ดังกล่าวดำเนินมาตรการดังต่อไปนี้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　1 ลดอุปกรณ์การทำงาน เช่น บุ้งกี๋ หัวคีบ ฯลฯ *1 วางลงที่พื้น</a:t>
            </a:r>
          </a:p>
          <a:p>
            <a:pPr marL="446088" indent="-446088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　2 ดำเนินมาตรการเพื่อป้องกันไม่ให้เครื่องจักรก่อสร้างประเภทยานพาหนะวิ่งไหลไป เช่น หยุดเครื่องยนต์ต้นกำลัง รวมถึงใส่เบรกการขับเคลื่อน ฯลฯ *2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เมื่อผู้ขับขี่ที่ระบุในวรรคก่อนหน้าลุกออกจากตำแหน่งการขับขี่เครื่องจักรก่อสร้างประเภทยานพาหนะ ต้องดำเนินมาตรการตามที่ระบุไว้ในแต่ละข้อของวรรคเดียวกัน</a:t>
            </a: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1) "ฯลฯ" ใน "บุ้งกี๋ หัวคีบ ฯลฯ" หมายรวมถึง รถขุด (shoberu), ใบมีดตักดิน ฯลฯ</a:t>
            </a: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2)“ ฯลฯ” ใน “ใส่เบรกการขับเคลื่อน ฯลฯ” หมายรวมถึง การหยุดด้วยลิ่ม, ที่ห้ามล้อ ฯลฯ</a:t>
            </a:r>
          </a:p>
        </p:txBody>
      </p:sp>
    </p:spTree>
    <p:extLst>
      <p:ext uri="{BB962C8B-B14F-4D97-AF65-F5344CB8AC3E}">
        <p14:creationId xmlns:p14="http://schemas.microsoft.com/office/powerpoint/2010/main" val="149568948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ข้อบังคับความปลอดภัยและอาชีวอนามัยแรงงาน (คัดลอกมาบางส่วน) (5)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165 / คู่มือเสริมหน้า 114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161 &lt;การขนย้ายเครื่องจักรก่อสร้างประเภทยานพาหนะ&gt;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ในกรณีผู้ประกอบการขนถ่ายเครื่องจักรก่อสร้างประเภทยานพาหนะบนรถบรรทุก ฯลฯ *1 ด้วยการขับไปเองหรือลากจูงเพื่อทำการขนย้าย เมื่อใช้กระดานพาด คันดิน (morido) ฯลฯ จะต้องปฏิบัติตามสิ่งที่กำหนดไว้ต่อไปนี้ เพื่อป้องกันอันตรายจากการพลิกคว่ำ ร่วงหล่น ฯลฯ ของเครื่องจักรก่อสร้างประเภทยานพาหนะดังกล่าว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การขนถ่ายต้องทำในสถานที่ซึ่งเรียบและแข็งแรง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เมื่อใช้กระดานพาด ต้องใช้กระดานพาดที่มีความยาว ความกว้าง และความแข็งแรงที่เพียงพอ *2 และต้องติดระดับลาดเอียงที่เหมาะสม *3 ให้แน่นหนา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หากใช้คันดิน (morido) แท่นที่ติดตั้งชั่วคราว ฯลฯ ต้องยึดตามความกว้างและความแข็งแรงที่เพียงพอ *4 ตลอดจนความลาดชันที่เหมาะสม</a:t>
            </a: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1) "ฯลฯ" ใน "รถยนต์บนรถบรรทุก ฯลฯ" หมายรวมถึง รถพ่วง</a:t>
            </a: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2) "เพียงพอ" ใน "ความยาวที่เพียงพอ" หมายถึง ควรกำหนดตามน้ำหนักและขนาดของเครื่องจักรก่อสร้างประเภทยานพาหนะที่ใช้ขนถ่าย</a:t>
            </a: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3) "ระดับลาดเอียงที่เหมาะสม" หมายถึง ระดับลาดเอียงภายในช่วงที่ปลอดภัยโดยคำนึงถึงประสิทธิภาพของเครื่องจักรดังกล่าว เช่น ความสามารถไต่ความชันได้ ฯลฯ</a:t>
            </a: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4) "ความแข็งแรงของคันดิน (morido)" รับประกันโดยการดำเนินมาตรการต่างๆ เช่น ตอกเสาเข็มซุงบนคันดิน (morido) รวมถึงยึดให้แข็งแรงเพียงพอ ฯลฯ</a:t>
            </a:r>
            <a:endParaRPr lang="en-US" altLang="ja-JP" sz="105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05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162 &lt;การจำกัดการขึ้นนั่ง&gt;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เมื่อทำงานโดยใช้เครื่องจักรก่อสร้างประเภทยานพาหนะ ผู้ประกอบการต้องห้ามมิให้คนงานนั่งบนส่วนอื่นนอกจากในที่นั่งโดยสาร *</a:t>
            </a: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หมายเหตุ) "ที่นั่งโดยสาร" หมายถึง ที่นั่งคนขับ, ที่นั่งข้างคนขับ และที่นั่งอื่นๆ สำหรับโดยสาร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163 &lt;ข้อจำกัดการใช้งาน&gt;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เมื่อทำงานโดยใช้เครื่องจักรก่อสร้างประเภทยานพาหนะ ผู้ประกอบการต้องรักษาระดับความเสถียร, น้ำหนักบรรทุกสูงสุดที่ใช้ ตามที่กำหนดไว้กับโครงสร้างของเครื่องจักรก่อสร้างประเภทยานพาหนะดังกล่าว * เพื่อป้องกันอันตรายที่เกิดจากการพลิกคว่ำรวมถึงอุปกรณ์การทำงาน เช่น บูม, อาร์ม ฯลฯ พังเสียหายให้กับคนงาน</a:t>
            </a: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หมายเหตุ) "ตามที่กำหนดไว้กับโครงสร้าง" หมายถึง สิ่งที่แสดงไว้เป็นมาตรฐานโครงสร้างสำหรับเครื่องจักรก่อสร้างประเภทยานพาหนะ</a:t>
            </a:r>
            <a:endParaRPr lang="ja-JP" altLang="en-US" sz="12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64366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ข้อบังคับความปลอดภัยและอาชีวอนามัยแรงงาน (คัดลอกมาบางส่วน) (6)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165 / คู่มือเสริมหน้า 115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164 &lt;ข้อจำกัดในการใช้งานนอกเหนือจากการใช้งานหลัก&gt;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ห้ามมิให้ผู้ประกอบการใช้เครื่องจักรก่อสร้างประเภทยานพาหนะเพื่อการใช้งานอื่น นอกเหนือจากการใช้งานหลักของเครื่องจักรก่อสร้างประเภทยานพาหนะดังกล่าว เช่น การยกน้ำหนักบรรทุกด้วยรถขุดไฮดรอลิก, การยกคนงานขึ้น-ลงด้วยแคลมเชล (บุ้งกี๋งับ) ฯลฯ *1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ข้อกำหนดในวรรคก่อนหน้า ไม่ใช้กับกรณีที่เข้าข่ายข้อใดข้อหนึ่งต่อไปนี้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　1 กรณีที่ทำงานยกน้ำหนักบรรทุก *2 และเข้าข่ายข้อใดข้อหนึ่งต่อไปนี้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　　　ก. เมื่อไม่สามารถหลีกเลี่ยงได้เนื่องจากลักษณะของงาน หรือเมื่อจำเป็นต้องปฏิบัติงานอย่างปลอดภัย *3</a:t>
            </a:r>
            <a:endParaRPr lang="ja-JP" altLang="en-US" sz="12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  <a:p>
            <a:pPr marL="811213" indent="-8112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　　　ข. เมื่อติดตั้งและใช้อุปกรณ์ชิ้นส่วนสำหรับยกอื่นๆ เช่น ตะขอ, สเก็น (shakkuru) ที่เข้าข่ายข้อใดข้อหนึ่งต่อไปนี้ กับอุปกรณ์การทำงาน เช่น อาร์ม, บุ้งกี๋ ฯลฯ *4</a:t>
            </a:r>
            <a:endParaRPr lang="ja-JP" altLang="en-US" sz="12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　　　　(1) สิ่งที่มีความแข็งแรงเพียงพอ *5 ตามน้ำหนักบรรทุกที่จะนำไปใช้รับโหลด</a:t>
            </a:r>
          </a:p>
          <a:p>
            <a:pPr marL="1081088" indent="-1081088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　　　　(2) สิ่งที่ไม่มีความเสี่ยงที่น้ำหนักบรรทุกที่ยกด้วยอุปกรณ์ดังกล่าวจะร่วงหล่น เนื่องจากการใช้อุปกรณ์ตะขอล็อค ฯลฯ</a:t>
            </a:r>
          </a:p>
          <a:p>
            <a:pPr marL="1081088" indent="-1081088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　　　　(3) สิ่งที่ไม่มีความเสี่ยงที่จะหลุดออกจากอุปกรณ์การทำงาน *6</a:t>
            </a:r>
            <a:endParaRPr lang="ja-JP" altLang="en-US" sz="12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กรณีที่ทำงานอื่นนอกเหนือจากงานยกน้ำหนักบรรทุก และไม่มีความเสี่ยงที่จะเกิดอันตรายกับคนงาน</a:t>
            </a: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00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1) "ฯลฯ" ใน "การยกคนงานขึ้น-ลงด้วยแคลมเชล (บุ้งกี๋งับ) ฯลฯ" หมายรวมถึง การใช้บูม, อาร์ม ฯลฯ แทนบันไดปีน ฯลฯ</a:t>
            </a:r>
          </a:p>
          <a:p>
            <a:pPr marL="5400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2) "งานยกน้ำหนักบรรทุก" หมายรวมถึง การแขวนน้ำหนักบรรทุกและหมุนบูม, การแขวนน้ำหนักบรรทุกและขับเคลื่อน</a:t>
            </a: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3) </a:t>
            </a:r>
            <a:r>
              <a:rPr lang="th" sz="1050" spc="-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"เมื่อไม่สามารถหลีกเลี่ยงได้เนื่องจากลักษณะของงาน หรือเมื่อจำเป็นต้องปฏิบัติงานอย่างปลอดภัย" หมายรวมถึง กรณีที่ทำงานยกชีทไพล์สำหรับกันดินชั่วคราว, ท่อไอระเหย (hyumu) ฯลฯ เพื่อลดอันตรายที่เกิดจากดินถล่ม อันเป็นส่วนหนึ่งของงานขุดโดยใช้เครื่องจักรก่อสร้างประเภทยานพาหนะ หรือกรณีซึ่งสถานที่ที่หากนำเครนชนิดที่เคลื่อนที่เข้ามาทำงานจะซับซ้อนมากขึ้น และคาดว่าจะมีอันตรายเพิ่มขึ้น เนื่องจากสถานที่ทำงานแคบเป็นพิเศษ</a:t>
            </a: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4) </a:t>
            </a:r>
            <a:r>
              <a:rPr lang="th" sz="1050" spc="-6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"เมื่อติดตั้งและใช้อุปกรณ์ชิ้นส่วนสำหรับยกอื่นๆ กับอุปกรณ์การทำงาน" หมายถึง การติดตั้งตะขอ, สเก็น (shakkuru), เชือกสลิง, โซ่แขวน ฯลฯ กับอุปกรณ์การทำงานโดยไม่ให้หลุดง่าย และใช้สิ่งเหล่านี้ทำงานยกน้ำหนักบรรทุก แต่ไม่รวมถึงกรณีที่แขวนเชือกสลิงกับตะขอ Claw ของบุ้งกี๋ หรือกรณีที่พันเชือกสลิงโดยตรงกับบูม, อาร์ม และยกน้ำหนักบรรทุก</a:t>
            </a: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5) ความแข็งแรงของอุปกรณ์สำหรับยก ต้องมีค่าสัมประสิทธิ์ความปลอดภัย (หมายถึงค่าที่ได้จากการหารค่าแรงดึงขาดของอุปกรณ์สำหรับยก ด้วยค่าน้ำหนักบรรทุกในวรรค 3 ข้อ 4) ตั้งแต่ 5 ขึ้นไป</a:t>
            </a: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6) "สิ่งที่ไม่มีความเสี่ยงที่จะหลุดออกจากอุปกรณ์การทำงาน" หมายถึง สิ่งที่ติดตั้งตะขอ ฯลฯ ด้วยการเชื่อม และเป็นการเชื่อมที่มีการหลอมละลาย, ความหนาจริงของการเชื่อมเพียงพอ รวมถึงเป็นการเชื่อมตลอดทั้งแนวของส่วนที่ยึดดังกล่าว</a:t>
            </a:r>
          </a:p>
        </p:txBody>
      </p:sp>
    </p:spTree>
    <p:extLst>
      <p:ext uri="{BB962C8B-B14F-4D97-AF65-F5344CB8AC3E}">
        <p14:creationId xmlns:p14="http://schemas.microsoft.com/office/powerpoint/2010/main" val="410844606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ข้อบังคับความปลอดภัยและอาชีวอนามัยแรงงาน (คัดลอกมาบางส่วน) (7)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167 / คู่มือเสริมหน้า 116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165 &lt;การซ่อมแซม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เมื่อซ่อมแซมหรือทำงานติดตั้งหรือถอดอุปกรณ์ต่อพ่วงของเครื่องจักรก่อสร้างประเภทยานพาหนะ ผู้ประกอบการต้องกำหนดผู้สั่งงานดังกล่าว และให้บุคคลนั้นดำเนินมาตรการต่อไปนี้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กำหนดขั้นตอนการทำงานและสั่งงาน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ตรวจสอบกำกับสถานะการใช้เสาค้ำนิรภัย, เซฟตี้บล็อก ฯลฯ ที่กำหนดไว้ในวรรค 1 ของมาตราถัดไป รวมถึงฐานยกที่กำหนดไว้ในวรรค 1 ของมาตรา 166-2</a:t>
            </a: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166 &lt;การป้องกันอันตรายจากการลดระดับตกลงของบูม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เมื่อทำการยก (age) บูม อาร์ม ฯลฯ ของเครื่องจักรก่อสร้างประเภทยานพาหนะขณะทำงานซ่อมแซม ตรวจสอบ ฯลฯ อยู่ข้างใต้ ผู้ประกอบการต้องให้คนงานที่ทำงานดังกล่าวใช้เสาค้ำนิรภัย เซฟตี้บล็อก ฯลฯ เพื่อป้องกันอันตรายที่เกิดจากบูม, อาร์ม ฯลฯ ตกลงมากะทันหันให้กับคนงาน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th" sz="1200" spc="-4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คนงานที่ทำงานในวรรคก่อนหน้า ต้องใช้เสาค้ำนิรภัย, เซฟตี้บล็อก ฯลฯ * ที่ระบุไว้ในวรรคเดียวกัน</a:t>
            </a:r>
          </a:p>
          <a:p>
            <a:pPr marL="5400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หมายเหตุ) "ฯลฯ" ใน "เซฟตี้บล็อก ฯลฯ" หมายรวมถึงฐานยก ฯลฯ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166-2 &lt;การป้องกันอันตรายที่เกิดจากอุปกรณ์ต่อพ่วงถล่มลงมา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เมื่อทำงานติดตั้งหรือถอดอุปกรณ์ต่อพ่วงของเครื่องจักรก่อสร้างประเภทยานพาหนะ ผู้ประกอบการต้องให้คนงานที่ทำงานดังกล่าวใช้ฐานยก เพื่อป้องกันอันตรายที่เกิดจากอุปกรณ์ต่อพ่วงถล่มลงมา ฯลฯ ให้กับคนงาน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คนงานที่ทำงานในวรรคก่อนหน้า ต้องใช้ฐานยกที่ระบุไว้ในวรรคเดียวกัน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166-3 &lt;การจำกัดการติดตั้งอุปกรณ์ต่อพ่วง&gt;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spc="-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้ามมิให้ผู้ประกอบการติดตั้งอุปกรณ์ต่อพ่วงซึ่งมีขนาดเกินน้ำหนักตามที่ได้กำหนดไว้กับโครงสร้างของเครื่องจักรก่อสร้างประเภทยานพาหนะดังกล่าว</a:t>
            </a:r>
          </a:p>
        </p:txBody>
      </p:sp>
    </p:spTree>
    <p:extLst>
      <p:ext uri="{BB962C8B-B14F-4D97-AF65-F5344CB8AC3E}">
        <p14:creationId xmlns:p14="http://schemas.microsoft.com/office/powerpoint/2010/main" val="256273130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ข้อบังคับความปลอดภัยและอาชีวอนามัยแรงงาน (คัดลอกมาบางส่วน) (8)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167 / คู่มือเสริมหน้า 116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166-4 &lt;การแสดงน้ำหนักของอุปกรณ์ต่อพ่วง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เมื่อจะเปลี่ยนอุปกรณ์ต่อพ่วงของเครื่องจักรก่อสร้างประเภทยานพาหนะ ผู้ประกอบการต้องแสดงน้ำหนักของอุปกรณ์ต่อพ่วงในตำแหน่งที่ผู้ขับขี่มองเห็นได้ง่าย (รวมถึงความจุหรือน้ำหนักบรรทุกสูงสุดของบุ้งกี๋, บุ้งกี๋ขุด ฯลฯ เวลาติดตั้งบุ้งกี๋, บุ้งกี๋ขุด ฯลฯ  และต่อไปนี้จะหมายความถึงสิ่งเดียวกันในมาตรานี้) หรือต้องจัดเตรียมเอกสารที่ช่วยให้ผู้ขับขี่สามารถตรวจสอบยืนยันน้ำหนักของอุปกรณ์ต่อพ่วงได้อย่างสะดวกไว้ที่เครื่องจักรก่อสร้างประเภทยานพาหนะดังกล่าว</a:t>
            </a:r>
            <a:endParaRPr lang="en-US" altLang="ja-JP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หมวด 8-5 การป้องกันอันตรายในการทำงาน เช่น การรื้อถอนอาคารโครงสร้างคอนกรีต ฯลฯ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517-15 &lt;งาน เช่น การรื้อถอนอาคารโครงสร้างคอนกรีต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เมื่อดำเนินงานตามคำสั่งมาตรา 6 ข้อ 15-5 ผู้ประกอบการต้องดำเนินมาตรการดังต่อไปนี้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ห้ามคนงานที่ไม่เกี่ยวข้องเข้าไปภายในพื้นที่ทำงาน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ต้องหยุดงานดังกล่าว เมื่อคาดว่าอาจมีอันตรายในการทำงานเนื่องจากสภาพอากาศเลวร้าย เช่น ลมแรง, ฝนตกหนัก, หิมะตกหนัก ฯลฯ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เมื่อยก (age) หรือลงอุปกรณ์, เครื่องมือ ฯลฯ ต้องให้คนงานใช้สลิงแขวน, ถุงแขวน ฯลฯ</a:t>
            </a:r>
            <a:endParaRPr lang="en-US" altLang="ja-JP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517-16 &lt;การให้สัญญาณสำหรับงาน เช่น การดึงล้ม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กรณีที่ดำเนินงานตามคำสั่งมาตรา 6 ข้อ 15-5 เมื่อทำงาน เช่น การดึงผนังภายนอก, เสา ฯลฯ ให้ล้มลง ฯลฯ ผู้ประกอบการต้องกำหนดการให้สัญญาณจำนวนหนึ่งเกี่ยวกับการดึงล้ม ฯลฯ และแจ้งให้คนงานที่เกี่ยวข้องทราบโดยทั่วกัน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กรณีที่ทำงาน เช่น การดึงล้ม ฯลฯ ตามวรรคก่อนหน้า เมื่อมีความเสี่ยงว่าจะเกิดอันตรายกับคนงานอื่นๆ นอกเหนือจากคนงานที่ทำงานดึงล้ม ฯลฯ ดังกล่าว (ต่อไปนี้จะเรียกว่า "คนงานอื่นๆ" ในมาตรานี้) ผู้ประกอบการต้องให้สัญญาณที่ระบุในวรรคเดียวกันกับคนงานที่ทำงานดึงล้ม ฯลฯ ดังกล่าวล่วงหน้า และห้ามให้ทำงานดึงล้ม ฯลฯ ดังกล่าวก่อนให้ตรวจสอบยืนยันว่าคนงานอื่นๆ ได้ถอยห่างออกมาแล้ว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คนงานที่ทำงานดึงล้ม ฯลฯ ในวรรค 1 เมื่อมีความเสี่ยงว่าจะเกิดอันตรายตามวรรคก่อนหน้า ต้องให้สัญญาณล่วงหน้า และห้ามทำงานดึงล้ม ฯลฯ ดังกล่าวก่อนการตรวจสอบยืนยันว่าคนงานอื่นๆ ได้ถอยห่างออกมาแล้ว</a:t>
            </a:r>
          </a:p>
        </p:txBody>
      </p:sp>
    </p:spTree>
    <p:extLst>
      <p:ext uri="{BB962C8B-B14F-4D97-AF65-F5344CB8AC3E}">
        <p14:creationId xmlns:p14="http://schemas.microsoft.com/office/powerpoint/2010/main" val="428028152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ข้อบังคับความปลอดภัยและอาชีวอนามัยแรงงาน (คัดลอกมาบางส่วน) (9)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172 / คู่มือเสริมหน้า 117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517-17 &lt;การแต่งตั้งหัวหน้างานรื้อถอนอาคารโครงสร้างคอนกรีต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งานตามคำสั่งมาตรา 6 ข้อ 15-5 ผู้ประกอบการต้องแต่งตั้งหัวหน้างานรื้อถอนอาคารโครงสร้างคอนกรีต จากผู้ที่สำเร็จการฝึกอบรมทักษะหัวหน้างานรื้อถอนอาคารโครงสร้างคอนกรีต ฯลฯ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517-18 &lt;หน้าที่ของหัวหน้างานรื้อถอนอาคารโครงสร้างคอนกรีต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ผู้ประกอบการต้องให้หัวหน้างานรื้อถอนอาคารโครงสร้างคอนกรีต ฯลฯ ดำเนินการดังต่อไปนี้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กำหนดวิธีการทำงานและระบุตำแหน่งคนงาน รวมถึงสั่งงานโดยตรง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ตรวจสอบการทำงานของอุปกรณ์, เครื่องมือ, เข็มขัดเซฟตี้ ฯลฯ รวมถึงหมวกป้องกัน และคัดแยกอุปกรณ์ที่มีข้อบกพร่องออก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ตรวจสอบกำกับสภาพการใช้เข็มขัดเซฟตี้ ฯลฯ รวมถึงหมวกป้องกัน</a:t>
            </a: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517-19 &lt;การสวมหมวกป้องกัน&gt;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เมื่อทำงานที่ระบุในคำสั่งมาตรา 6 ข้อ 15-5 ผู้ประกอบการต้องให้คนงานที่ทำงานดังกล่าวสวมหมวกป้องกัน เพื่อป้องกันอันตรายที่เกิดจากวัตถุปลิวใส่หรือร่วงหล่นให้กับคนงาน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คนงานที่ทำงานในวรรคก่อนหน้า ต้องสวมหมวกป้องกันที่ระบุไว้ในวรรคเดียวกัน</a:t>
            </a:r>
          </a:p>
        </p:txBody>
      </p:sp>
    </p:spTree>
    <p:extLst>
      <p:ext uri="{BB962C8B-B14F-4D97-AF65-F5344CB8AC3E}">
        <p14:creationId xmlns:p14="http://schemas.microsoft.com/office/powerpoint/2010/main" val="61834695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ข้อบังคับความปลอดภัยและอาชีวอนามัยแรงงาน (คัดลอกมาบางส่วน) (10)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173 / คู่มือเสริมหน้า 118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เล่ม 4 ข้อบังคับพิเศษ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หมวด 2 ระเบียบพิเศษเกี่ยวกับผู้ให้เช่ายืมเครื่องจักร ฯลฯ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666 &lt;มาตรการที่ควรปฏิบัติสำหรับผู้ให้เช่ายืมเครื่องจักร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เมื่อให้ผู้ประกอบการอื่นเช่ายืมเครื่องจักร ฯลฯ ดังกล่าว บุคคลที่กำหนดไว้ในมาตราก่อนหน้า (ต่อไปนี้จะเรียกว่า "ผู้ให้เช่ายืมเครื่องจักร ฯลฯ") ต้องดำเนินมาตรการดังต่อไปนี้</a:t>
            </a:r>
          </a:p>
          <a:p>
            <a:pPr marL="539750" indent="-53975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　1 ตรวจสอบเครื่องจักร ฯลฯ ดังกล่าวล่วงหน้า *1 และเมื่อพบความผิดปกติต้องซ่อมแซมหรือเตรียมความพร้อมอื่นๆ ที่จำเป็น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　2 ต้องจัดส่งเอกสารที่ระบุรายการต่อไปนี้ให้กับผู้ประกอบการที่เช่ายืมเครื่องจักร ฯลฯ ดังกล่าว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　　ก. ประสิทธิภาพของเครื่องจักร ฯลฯ ดังกล่าว *2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　　ข. ลักษณะพิเศษของเครื่องจักร ฯลฯ ดังกล่าว และข้อควรระวังในการใช้งานอื่นๆ *3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th" sz="1200" spc="-3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ข้อกำหนดในวรรคก่อนหน้าไม่ใช้กับหน้าที่งานซึ่งผู้ที่ครอบครองเครื่องจักร ฯลฯ ดังกล่าวควรดำเนินการ เช่น เลือกประเภทของเครื่องเวลาซื้อ, บำรุงรักษาหลังการให้เช่ายืม ฯลฯ เครื่องจักร ฯลฯ ซึ่งเป็นสิ่งที่เช่ายืมในการเช่ายืมเครื่องจักร ฯลฯ และผู้ประกอบการซึ่งเช่ายืมเครื่องจักร ฯลฯ ดังกล่าวเป็นผู้ดำเนินการ *4 (รวมถึงงานให้เช่ายืมอุปกรณ์ซึ่งหน่วยงานให้เช่ายืมอุปกรณ์ประจำจังหวัดดำเนินการ ตามที่กำหนดไว้ในกฎหมายให้ความช่วยเหลือด้านเงินทุนให้กับบริษัทขนาดเล็ก ฯลฯ เพื่อนำอุปกรณ์เข้ามาใช้ (กฎหมายฉบับที่ 115 ปี 1956) มาตรา 2 วรรค 6)</a:t>
            </a:r>
            <a:endParaRPr lang="ja-JP" altLang="en-US" sz="1200" spc="-3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1 “ล่วงหน้า” ไม่ได้หมายความว่าต้องดำเนินการตรวจสอบทั้งหมดตามการให้เช่ายืมทุกครั้ง แต่จำกัดเฉพาะส่วนที่จำเป็นตามสภาพการใช้งาน</a:t>
            </a: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2 “ประสิทธิภาพของเครื่องจักร ฯลฯ” หมายถึง ประสิทธิภาพที่จำเป็นอย่างยิ่งสำหรับการใช้งาน เช่น ระดับความเสถียร, ความจุบุ้งกี๋ ฯลฯ สำหรับเครื่องจักรก่อสร้างประเภทยานพาหนะ</a:t>
            </a: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3 "ข้อควรระวังในการใช้งานอื่นๆ" หมายถึง รายการที่ควรระวังในการใช้เครื่องจักรดังกล่าว เช่น เชื้อเพลิงที่ใช้, วิธีการปรับแต่ง ฯลฯ</a:t>
            </a: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4 วัตถุประสงค์ของวรรค 2 คือ ไม่ใช้กับสิ่งที่ใช้รูปแบบการเช่าซื้อที่เป็นเครื่องมือหนึ่งด้านการเงิน ตามวัตถุประสงค์ของมาตรานี้</a:t>
            </a:r>
          </a:p>
        </p:txBody>
      </p:sp>
    </p:spTree>
    <p:extLst>
      <p:ext uri="{BB962C8B-B14F-4D97-AF65-F5344CB8AC3E}">
        <p14:creationId xmlns:p14="http://schemas.microsoft.com/office/powerpoint/2010/main" val="307091601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มาตรฐานโครงสร้างเครื่องจักรก่อสร้างประเภทยานพาหนะ (คัดลอกมาบางส่วน)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177 / คู่มือเสริมหน้า 119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 &lt;ความแข็งแรง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2 &lt;ระดับความเสถียร&gt;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3 (ระดับความเสถียรของเครื่องตอกเสาเข็มและเครื่องถอนเสาเข็ม)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4 (ระดับความเสถียรด้านหลังของเครื่องจักรสำหรับขุด (ไม่รวมแบบแทร็กตีนตะขาบ) และเครื่องจักรสำหรับรื้อถอน (ไม่รวมแบบแทร็กตีนตะขาบ))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5 &lt;เบรกสำหรับการวิ่ง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6 &lt;เบรกสำหรับอุปกรณ์การทำงาน&gt;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7 &lt;ส่วนควบคุมของอุปกรณ์ขับเคลื่อน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8 (ฟังก์ชั่นของส่วนควบคุมที่เกี่ยวข้อง, รายการที่จำเป็นเกี่ยวกับการควบคุมนั้น เช่น วิธีการควบคุม ฯลฯ)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9 &lt;ทัศนวิสัยที่จำเป็นในการขับขี่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10 &lt;อุปกรณ์ยก&gt;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11 &lt;อุปกรณ์ป้องกันอันตรายจากการยกอาร์ม ฯลฯ ขึ้น-ลง&gt;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12 &lt;อุปกรณ์บอกทิศทาง&gt;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13 &lt;อุปกรณ์เตือนภัย&gt;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13-2 &lt;อุปกรณ์หยุดอัตโนมัติ ฯลฯ เมื่อเกินขอบเขตการทำงาน&gt;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14 &lt;วาล์วเซฟตี้้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15 &lt;เครื่องหมายแสดง&gt;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16 &lt;เครื่องจักรก่อสร้างประเภทยานพาหนะซึ่งมีโครงสร้างพิเศษ&gt;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17 &lt;ข้อยกเว้นการใช้งาน&gt;</a:t>
            </a:r>
          </a:p>
        </p:txBody>
      </p:sp>
    </p:spTree>
    <p:extLst>
      <p:ext uri="{BB962C8B-B14F-4D97-AF65-F5344CB8AC3E}">
        <p14:creationId xmlns:p14="http://schemas.microsoft.com/office/powerpoint/2010/main" val="1599083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1185536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3409950" indent="-3409950"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เครื่องฐานของเครื่องจักรสำหรับรื้อถอน (2) มวลของตัวเครื่อง</a:t>
            </a:r>
            <a:r>
              <a:rPr lang="en-US" altLang="zh-TW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zh-TW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 มวลเครื่อง</a:t>
            </a:r>
            <a:r>
              <a:rPr lang="en-US" altLang="zh-TW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zh-TW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(4) มวลรวมของเครื่อง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904104"/>
            <a:ext cx="7886700" cy="442380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6 / คู่มือเสริมหน้า 9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264" y="1933762"/>
            <a:ext cx="4115471" cy="194585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95" y="4109889"/>
            <a:ext cx="3709240" cy="193969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780" y="4061837"/>
            <a:ext cx="3766958" cy="198352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326511" y="3798645"/>
            <a:ext cx="26740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มวลของตัวเครื่อง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64860" y="6074401"/>
            <a:ext cx="26740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มวลเครื่อง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16232" y="6074401"/>
            <a:ext cx="26740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มวลเครื่อง</a:t>
            </a:r>
          </a:p>
        </p:txBody>
      </p:sp>
      <p:sp>
        <p:nvSpPr>
          <p:cNvPr id="14" name="テキスト ボックス 804">
            <a:extLst>
              <a:ext uri="{FF2B5EF4-FFF2-40B4-BE49-F238E27FC236}">
                <a16:creationId xmlns:a16="http://schemas.microsoft.com/office/drawing/2014/main" id="{44B78A15-1A27-4897-A4B1-83385B4D9585}"/>
              </a:ext>
            </a:extLst>
          </p:cNvPr>
          <p:cNvSpPr txBox="1"/>
          <p:nvPr/>
        </p:nvSpPr>
        <p:spPr>
          <a:xfrm>
            <a:off x="5153647" y="2028589"/>
            <a:ext cx="923925" cy="2139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มวลของตัวเครื่อง</a:t>
            </a:r>
            <a:endParaRPr lang="ja-JP" sz="500" kern="100" dirty="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テキスト ボックス 805">
            <a:extLst>
              <a:ext uri="{FF2B5EF4-FFF2-40B4-BE49-F238E27FC236}">
                <a16:creationId xmlns:a16="http://schemas.microsoft.com/office/drawing/2014/main" id="{66C7B4DE-6F67-42D9-9DCF-109622E9BF25}"/>
              </a:ext>
            </a:extLst>
          </p:cNvPr>
          <p:cNvSpPr txBox="1"/>
          <p:nvPr/>
        </p:nvSpPr>
        <p:spPr>
          <a:xfrm>
            <a:off x="3323302" y="4439903"/>
            <a:ext cx="923925" cy="2139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มวลของตัวเครื่อง</a:t>
            </a:r>
            <a:endParaRPr lang="ja-JP" sz="500" kern="100" dirty="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テキスト ボックス 499">
            <a:extLst>
              <a:ext uri="{FF2B5EF4-FFF2-40B4-BE49-F238E27FC236}">
                <a16:creationId xmlns:a16="http://schemas.microsoft.com/office/drawing/2014/main" id="{5DF32612-05D5-4C9D-9747-FC2CEDEC3D4E}"/>
              </a:ext>
            </a:extLst>
          </p:cNvPr>
          <p:cNvSpPr txBox="1"/>
          <p:nvPr/>
        </p:nvSpPr>
        <p:spPr>
          <a:xfrm>
            <a:off x="1390650" y="5290107"/>
            <a:ext cx="122993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</a:t>
            </a:r>
            <a:endParaRPr lang="ja-JP" sz="900" kern="100" dirty="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テキスト ボックス 500">
            <a:extLst>
              <a:ext uri="{FF2B5EF4-FFF2-40B4-BE49-F238E27FC236}">
                <a16:creationId xmlns:a16="http://schemas.microsoft.com/office/drawing/2014/main" id="{98EEE5B5-90C8-46A0-AB7A-298BEDC24EC0}"/>
              </a:ext>
            </a:extLst>
          </p:cNvPr>
          <p:cNvSpPr txBox="1"/>
          <p:nvPr/>
        </p:nvSpPr>
        <p:spPr>
          <a:xfrm>
            <a:off x="1572698" y="5281775"/>
            <a:ext cx="209550" cy="44592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วัตถุประเภท</a:t>
            </a:r>
            <a:endParaRPr lang="en-US" sz="7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น้ำมัน</a:t>
            </a:r>
            <a:endParaRPr lang="ja-JP" sz="900" kern="100" dirty="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テキスト ボックス 501">
            <a:extLst>
              <a:ext uri="{FF2B5EF4-FFF2-40B4-BE49-F238E27FC236}">
                <a16:creationId xmlns:a16="http://schemas.microsoft.com/office/drawing/2014/main" id="{64B8C22B-B39C-4BB5-B49E-7C27E395A4CE}"/>
              </a:ext>
            </a:extLst>
          </p:cNvPr>
          <p:cNvSpPr txBox="1"/>
          <p:nvPr/>
        </p:nvSpPr>
        <p:spPr>
          <a:xfrm>
            <a:off x="1841303" y="5275693"/>
            <a:ext cx="172720" cy="3401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เชื้อเพลิง</a:t>
            </a:r>
            <a:endParaRPr lang="ja-JP" sz="1050" kern="100" dirty="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テキスト ボックス 806">
            <a:extLst>
              <a:ext uri="{FF2B5EF4-FFF2-40B4-BE49-F238E27FC236}">
                <a16:creationId xmlns:a16="http://schemas.microsoft.com/office/drawing/2014/main" id="{0CD6DB33-4054-438F-B581-51E2BDAF5EED}"/>
              </a:ext>
            </a:extLst>
          </p:cNvPr>
          <p:cNvSpPr txBox="1"/>
          <p:nvPr/>
        </p:nvSpPr>
        <p:spPr>
          <a:xfrm>
            <a:off x="7115175" y="4482387"/>
            <a:ext cx="923925" cy="2139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มวลรวมของตัวเครื่อง</a:t>
            </a:r>
            <a:endParaRPr lang="ja-JP" sz="500" kern="100" dirty="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テキスト ボックス 807">
            <a:extLst>
              <a:ext uri="{FF2B5EF4-FFF2-40B4-BE49-F238E27FC236}">
                <a16:creationId xmlns:a16="http://schemas.microsoft.com/office/drawing/2014/main" id="{FDFA98E7-319F-4088-811D-B05F938C9A3B}"/>
              </a:ext>
            </a:extLst>
          </p:cNvPr>
          <p:cNvSpPr txBox="1"/>
          <p:nvPr/>
        </p:nvSpPr>
        <p:spPr>
          <a:xfrm>
            <a:off x="5248275" y="5275693"/>
            <a:ext cx="129146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</a:t>
            </a:r>
            <a:endParaRPr lang="ja-JP" sz="900" kern="100" dirty="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テキスト ボックス 808">
            <a:extLst>
              <a:ext uri="{FF2B5EF4-FFF2-40B4-BE49-F238E27FC236}">
                <a16:creationId xmlns:a16="http://schemas.microsoft.com/office/drawing/2014/main" id="{F0F776DB-10D8-41EB-BF21-5D8483867223}"/>
              </a:ext>
            </a:extLst>
          </p:cNvPr>
          <p:cNvSpPr txBox="1"/>
          <p:nvPr/>
        </p:nvSpPr>
        <p:spPr>
          <a:xfrm>
            <a:off x="5438413" y="5276273"/>
            <a:ext cx="209550" cy="4569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วัตถุประเภท</a:t>
            </a:r>
            <a:endParaRPr lang="en-US" sz="7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น้ำมัน</a:t>
            </a:r>
            <a:endParaRPr lang="ja-JP" sz="900" kern="100" dirty="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テキスト ボックス 809">
            <a:extLst>
              <a:ext uri="{FF2B5EF4-FFF2-40B4-BE49-F238E27FC236}">
                <a16:creationId xmlns:a16="http://schemas.microsoft.com/office/drawing/2014/main" id="{9729BAEF-6DC1-4C89-A408-84EBFC418111}"/>
              </a:ext>
            </a:extLst>
          </p:cNvPr>
          <p:cNvSpPr txBox="1"/>
          <p:nvPr/>
        </p:nvSpPr>
        <p:spPr>
          <a:xfrm>
            <a:off x="5733550" y="5266168"/>
            <a:ext cx="152400" cy="3496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เชื้อเพลิง</a:t>
            </a:r>
            <a:endParaRPr lang="ja-JP" sz="1050" kern="100" dirty="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テキスト ボックス 810">
            <a:extLst>
              <a:ext uri="{FF2B5EF4-FFF2-40B4-BE49-F238E27FC236}">
                <a16:creationId xmlns:a16="http://schemas.microsoft.com/office/drawing/2014/main" id="{4C8D3788-85D3-4F76-BA8D-7F4ABEA8C090}"/>
              </a:ext>
            </a:extLst>
          </p:cNvPr>
          <p:cNvSpPr txBox="1"/>
          <p:nvPr/>
        </p:nvSpPr>
        <p:spPr>
          <a:xfrm>
            <a:off x="4995115" y="5263550"/>
            <a:ext cx="209550" cy="54871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ผู้โดยสาร (คนขับ)</a:t>
            </a:r>
            <a:endParaRPr lang="ja-JP" sz="1050" kern="100" dirty="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1326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rmAutofit/>
          </a:bodyPr>
          <a:lstStyle/>
          <a:p>
            <a:pPr rtl="0"/>
            <a:r>
              <a:rPr lang="th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บทที่ 10 ตัวอย่างเหตุการณ์ความเสียหาย</a:t>
            </a:r>
            <a:endParaRPr kumimoji="1" lang="ja-JP" altLang="en-US" sz="2400" dirty="0"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81095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ความเสียหายถึงขั้นได้รับบาดเจ็บและเสียชีวิตในอุตสาหกรรมก่อสร้าง</a:t>
            </a:r>
            <a:endParaRPr kumimoji="1"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คู่มือเสริมหน้า 120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382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การเปลี่ยนแปลงของความเสียหายถึงขั้นได้รับบาดเจ็บและเสียชีวิตที่ต้องหยุดงานตั้งแต่ 4 วันขึ้นไป ในอุตสาหกรรมการก่อสร้างเป็นดังภาพ 10-1</a:t>
            </a: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ภาพ 10-1 การเปลี่ยนแปลงของความเสียหายถึงขั้นได้รับบาดเจ็บและเสียชีวิตที่ต้องหยุดงานตั้งแต่ 4 วันขึ้นไป ในอุตสาหกรรมการก่อสร้าง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(ไม่รวมเหตุการณ์ที่มีสาเหตุโดยตรงจากแผ่นดินไหวครั้งใหญ่ทางตะวันออกของญี่ปุ่น)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นอกจากนี้ ในบรรดาความเสียหายถึงขั้นได้รับบาดเจ็บและเสียชีวิต ซึ่งมีสาเหตุจากเครื่องจักรก่อสร้าง ฯลฯ ที่เกิดขึ้นในปี 2017 เป็นการปรับผิวดิน / ขนย้าย / บรรทุกและขุดประมาณ 56% และการรื้อถอนประมาณ 15%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(อ้างอิง) กระทรวงสาธารณสุข แรงงาน และสวัสดิการ สภาพการเกิดความเสียหายในการทำงาน, สถานที่ทำงานไซต์ก่อสร้างที่ปลอดภัย: วิเคราะห์สาเหตุและปัจจัยของความเสียหายในการทำงาน (อุตสาหกรรมก่อสร้าง ปี 2017)</a:t>
            </a:r>
            <a:endParaRPr lang="en-US" altLang="ja-JP" sz="105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237" y="1361209"/>
            <a:ext cx="4581525" cy="27432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3E8198E-F8F5-4032-938A-10AEC4026947}"/>
              </a:ext>
            </a:extLst>
          </p:cNvPr>
          <p:cNvSpPr txBox="1"/>
          <p:nvPr/>
        </p:nvSpPr>
        <p:spPr>
          <a:xfrm>
            <a:off x="2372746" y="2121103"/>
            <a:ext cx="307777" cy="1223412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จำนวนครั้งที่เกิด (ราย)</a:t>
            </a:r>
            <a:endParaRPr lang="ja-JP" alt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45410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71957" y="365126"/>
            <a:ext cx="4431723" cy="48213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ตัวอย่างเหตุการณ์ที่ 1. หินที่ไม่มั่นคงร่วงหล่นระหว่างงานบดทำลาย</a:t>
            </a:r>
            <a:endParaRPr kumimoji="1" lang="ja-JP" altLang="en-US" sz="12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192 / คู่มือเสริมหน้า 121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71957" y="941778"/>
            <a:ext cx="4431723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628650" y="3468544"/>
            <a:ext cx="8022560" cy="4821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h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ตัวอย่างเหตุการณ์ที่ 3. เข้ามาภายในรัศมีการทำงานและชนเข้ากับเหล็กเสริม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4045196"/>
            <a:ext cx="8022560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タイトル 3"/>
          <p:cNvSpPr txBox="1">
            <a:spLocks/>
          </p:cNvSpPr>
          <p:nvPr/>
        </p:nvSpPr>
        <p:spPr>
          <a:xfrm>
            <a:off x="4629149" y="365126"/>
            <a:ext cx="4431723" cy="4821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h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ตัวอย่างเหตุการณ์ที่ 2. ชนกระแทกวัตถุร่วงหล่นระหว่างงานรื้อถอน</a:t>
            </a: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4629149" y="941778"/>
            <a:ext cx="4431723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10" y="1043649"/>
            <a:ext cx="2759613" cy="212557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085" y="1043650"/>
            <a:ext cx="2985372" cy="2087118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2651" y="4091807"/>
            <a:ext cx="2602057" cy="218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3104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71957" y="152206"/>
            <a:ext cx="4431723" cy="69505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987425" indent="-987425" rtl="0"/>
            <a:r>
              <a:rPr lang="th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ตัวอย่างเหตุการณ์ที่ 4. มือขวาถูกหนีบระหว่างอุปกรณ์ต่อพ่วงสำหรับรื้อถอนกับสายหิ้ว</a:t>
            </a:r>
            <a:endParaRPr kumimoji="1" lang="ja-JP" altLang="en-US" sz="12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195 / คู่มือเสริมหน้า 124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71957" y="941778"/>
            <a:ext cx="4431723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628650" y="3468544"/>
            <a:ext cx="8022560" cy="4821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h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ตัวอย่างเหตุการณ์ที่ 6. สูญเสียความสมดุลและร่วงหล่นเวลาหมุนรถ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4045196"/>
            <a:ext cx="8022560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タイトル 3"/>
          <p:cNvSpPr txBox="1">
            <a:spLocks/>
          </p:cNvSpPr>
          <p:nvPr/>
        </p:nvSpPr>
        <p:spPr>
          <a:xfrm>
            <a:off x="4629149" y="152206"/>
            <a:ext cx="4431723" cy="695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87425" indent="-987425" rtl="0"/>
            <a:r>
              <a:rPr lang="th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ตัวอย่างเหตุการณ์ที่ 5. เท้าถูกหนีบระหว่างงานเปลี่ยนอุปกรณ์ต่อพ่วง</a:t>
            </a: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4629149" y="941778"/>
            <a:ext cx="4431723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85220" y="999691"/>
            <a:ext cx="1805196" cy="2193587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539" y="999691"/>
            <a:ext cx="2604181" cy="219358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6558" y="4095625"/>
            <a:ext cx="3114243" cy="226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32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เครื่องฐานของเครื่องจักรสำหรับรื้อถอน　(5) องศาความเสถียร　　 (6) ความสามารถในการไต่ความชัน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7 / คู่มือเสริมหน้า 10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79" y="2279767"/>
            <a:ext cx="4300373" cy="275955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422" y="2309289"/>
            <a:ext cx="3482596" cy="271627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080819" y="5068841"/>
            <a:ext cx="26740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องศาความเสถียร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31702" y="5068841"/>
            <a:ext cx="26740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ความสามารถในการไต่ความชัน</a:t>
            </a:r>
          </a:p>
        </p:txBody>
      </p:sp>
      <p:sp>
        <p:nvSpPr>
          <p:cNvPr id="10" name="テキスト ボックス 812">
            <a:extLst>
              <a:ext uri="{FF2B5EF4-FFF2-40B4-BE49-F238E27FC236}">
                <a16:creationId xmlns:a16="http://schemas.microsoft.com/office/drawing/2014/main" id="{1E8F39C7-99CF-4400-827C-D7A053A0CB8C}"/>
              </a:ext>
            </a:extLst>
          </p:cNvPr>
          <p:cNvSpPr txBox="1"/>
          <p:nvPr/>
        </p:nvSpPr>
        <p:spPr>
          <a:xfrm>
            <a:off x="1992740" y="4619860"/>
            <a:ext cx="923925" cy="2139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(องศาความเสถียร)</a:t>
            </a:r>
            <a:endParaRPr lang="ja-JP" sz="500" kern="10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テキスト ボックス 813">
            <a:extLst>
              <a:ext uri="{FF2B5EF4-FFF2-40B4-BE49-F238E27FC236}">
                <a16:creationId xmlns:a16="http://schemas.microsoft.com/office/drawing/2014/main" id="{C4D3B64E-9437-4730-9766-26A5B5AE160E}"/>
              </a:ext>
            </a:extLst>
          </p:cNvPr>
          <p:cNvSpPr txBox="1"/>
          <p:nvPr/>
        </p:nvSpPr>
        <p:spPr>
          <a:xfrm>
            <a:off x="5381411" y="4512862"/>
            <a:ext cx="923925" cy="2139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(มุมไต่ความชัน)</a:t>
            </a:r>
            <a:endParaRPr lang="ja-JP" sz="5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701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เครื่องฐานของเครื่องจักรสำหรับรื้อถอน (7) ความดันที่กดลงบนพื้นเฉลี่ย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8 / คู่มือเสริมหน้า 11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97576" y="1544632"/>
            <a:ext cx="19157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แบบตีนตะขาบ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35047" y="1544632"/>
            <a:ext cx="19157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แบบล้อ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11" y="3871983"/>
            <a:ext cx="4004559" cy="168613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673" y="3620471"/>
            <a:ext cx="3321566" cy="23342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029289" y="2207690"/>
                <a:ext cx="3073405" cy="318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ความดันที่กดลงบนพื้นเฉลี่ย</m:t>
                      </m:r>
                      <m:r>
                        <a:rPr lang="en-US" altLang="ja-JP" sz="110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ja-JP" altLang="ja-JP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= </m:t>
                          </m:r>
                        </m:num>
                        <m:den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  <m:r>
                        <a:rPr lang="en-US" altLang="ja-JP" sz="110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ja-JP" altLang="ja-JP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altLang="ja-JP" sz="110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 = </m:t>
                          </m:r>
                        </m:den>
                      </m:f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altLang="ja-JP" sz="11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 ( </m:t>
                      </m:r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𝑘𝑃𝑎</m:t>
                      </m:r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 )</m:t>
                      </m:r>
                    </m:oMath>
                  </m:oMathPara>
                </a14:m>
                <a:endParaRPr lang="ja-JP" altLang="ja-JP" sz="110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289" y="2207690"/>
                <a:ext cx="3073405" cy="318100"/>
              </a:xfrm>
              <a:prstGeom prst="rect">
                <a:avLst/>
              </a:prstGeom>
              <a:blipFill>
                <a:blip r:embed="rId5"/>
                <a:stretch>
                  <a:fillRect l="-1190" r="-1190" b="-134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819981" y="2760938"/>
            <a:ext cx="3789218" cy="9002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W: มวลรวมของเครื่อง (t)</a:t>
            </a:r>
          </a:p>
          <a:p>
            <a:pPr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S: พื้นที่สัมผัสพื้นดินทั้งหมด = 2B x L (m2)</a:t>
            </a:r>
          </a:p>
          <a:p>
            <a:pPr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L: ระยะห่างศูนย์กลางของตัวส่งผ่าน (เฟืองส่งผ่าน) กับเฟืองโซ่ (ล้อเฟืองโซ่) ในสภาพมวลรวม (m)</a:t>
            </a:r>
          </a:p>
          <a:p>
            <a:pPr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B: ความกว้างของตีนตะขาบ (m)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4463535" y="2189690"/>
                <a:ext cx="4051815" cy="3520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ความดันที่กดลงบนพื้นเฉลี่ย</m:t>
                      </m:r>
                      <m:r>
                        <a:rPr lang="en-US" altLang="ja-JP" sz="110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ja-JP" altLang="ja-JP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11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น้ำหนักบรรทุกในแนวแกน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ja-JP" sz="110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ja-JP" altLang="en-US" sz="1100" i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altLang="ja-JP" sz="11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พื้นที่สัมผัสพื้นดินที่เห็น</m:t>
                      </m:r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 ( </m:t>
                      </m:r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𝑘𝑃𝑎</m:t>
                      </m:r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 )</m:t>
                      </m:r>
                    </m:oMath>
                  </m:oMathPara>
                </a14:m>
                <a:endParaRPr lang="ja-JP" altLang="ja-JP" sz="110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535" y="2189690"/>
                <a:ext cx="4051815" cy="352019"/>
              </a:xfrm>
              <a:prstGeom prst="rect">
                <a:avLst/>
              </a:prstGeom>
              <a:blipFill>
                <a:blip r:embed="rId6"/>
                <a:stretch>
                  <a:fillRect l="-602" t="-6897" r="-752" b="-17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503">
            <a:extLst>
              <a:ext uri="{FF2B5EF4-FFF2-40B4-BE49-F238E27FC236}">
                <a16:creationId xmlns:a16="http://schemas.microsoft.com/office/drawing/2014/main" id="{69744D60-3A05-4E95-AE2E-E0A48613E5F1}"/>
              </a:ext>
            </a:extLst>
          </p:cNvPr>
          <p:cNvSpPr txBox="1"/>
          <p:nvPr/>
        </p:nvSpPr>
        <p:spPr>
          <a:xfrm>
            <a:off x="2032246" y="3871983"/>
            <a:ext cx="886460" cy="1949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ตีนตะขาบ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504">
            <a:extLst>
              <a:ext uri="{FF2B5EF4-FFF2-40B4-BE49-F238E27FC236}">
                <a16:creationId xmlns:a16="http://schemas.microsoft.com/office/drawing/2014/main" id="{200042D1-5C19-405E-90EE-655752184395}"/>
              </a:ext>
            </a:extLst>
          </p:cNvPr>
          <p:cNvSpPr txBox="1"/>
          <p:nvPr/>
        </p:nvSpPr>
        <p:spPr>
          <a:xfrm>
            <a:off x="1497576" y="4762253"/>
            <a:ext cx="534670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ตัวส่งผ่าน</a:t>
            </a:r>
            <a:endParaRPr lang="ja-JP" sz="10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505">
            <a:extLst>
              <a:ext uri="{FF2B5EF4-FFF2-40B4-BE49-F238E27FC236}">
                <a16:creationId xmlns:a16="http://schemas.microsoft.com/office/drawing/2014/main" id="{D353DC48-5639-4350-BD5B-86CF50DC4426}"/>
              </a:ext>
            </a:extLst>
          </p:cNvPr>
          <p:cNvSpPr txBox="1"/>
          <p:nvPr/>
        </p:nvSpPr>
        <p:spPr>
          <a:xfrm>
            <a:off x="2474477" y="4791433"/>
            <a:ext cx="534670" cy="132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เฟืองโซ่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815">
            <a:extLst>
              <a:ext uri="{FF2B5EF4-FFF2-40B4-BE49-F238E27FC236}">
                <a16:creationId xmlns:a16="http://schemas.microsoft.com/office/drawing/2014/main" id="{FBE9CF59-B77D-4E5E-8EFC-59CCBD2C748A}"/>
              </a:ext>
            </a:extLst>
          </p:cNvPr>
          <p:cNvSpPr txBox="1"/>
          <p:nvPr/>
        </p:nvSpPr>
        <p:spPr>
          <a:xfrm>
            <a:off x="7576040" y="3871983"/>
            <a:ext cx="800100" cy="1663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ล้อยาง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816">
            <a:extLst>
              <a:ext uri="{FF2B5EF4-FFF2-40B4-BE49-F238E27FC236}">
                <a16:creationId xmlns:a16="http://schemas.microsoft.com/office/drawing/2014/main" id="{330571DC-28D4-4319-80DA-E1E615223049}"/>
              </a:ext>
            </a:extLst>
          </p:cNvPr>
          <p:cNvSpPr txBox="1"/>
          <p:nvPr/>
        </p:nvSpPr>
        <p:spPr>
          <a:xfrm>
            <a:off x="7145894" y="4757808"/>
            <a:ext cx="800100" cy="1663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พื้นดิน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817">
            <a:extLst>
              <a:ext uri="{FF2B5EF4-FFF2-40B4-BE49-F238E27FC236}">
                <a16:creationId xmlns:a16="http://schemas.microsoft.com/office/drawing/2014/main" id="{424B4DB6-7E73-4ADC-BB23-B862EBB92C86}"/>
              </a:ext>
            </a:extLst>
          </p:cNvPr>
          <p:cNvSpPr txBox="1"/>
          <p:nvPr/>
        </p:nvSpPr>
        <p:spPr>
          <a:xfrm>
            <a:off x="4986578" y="3818847"/>
            <a:ext cx="696938" cy="1663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น้ำหนักบรรทุกในแนวแกน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818">
            <a:extLst>
              <a:ext uri="{FF2B5EF4-FFF2-40B4-BE49-F238E27FC236}">
                <a16:creationId xmlns:a16="http://schemas.microsoft.com/office/drawing/2014/main" id="{A6106CE1-2E20-4224-879E-EEB31068666C}"/>
              </a:ext>
            </a:extLst>
          </p:cNvPr>
          <p:cNvSpPr txBox="1"/>
          <p:nvPr/>
        </p:nvSpPr>
        <p:spPr>
          <a:xfrm>
            <a:off x="7339839" y="5348563"/>
            <a:ext cx="1042670" cy="209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พื้นที่สัมผัสพื้นดินที่เห็น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134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Autofit/>
          </a:bodyPr>
          <a:lstStyle/>
          <a:p>
            <a:pPr rtl="0"/>
            <a:r>
              <a:rPr lang="th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บทที่ 2 เครื่องยนต์ต้นกำลังและอุปกรณ์ไฮดรอลิกสำหรับเครื่องจักรก่อสร้างประเภทยานพาหนะ</a:t>
            </a:r>
            <a:endParaRPr kumimoji="1" lang="ja-JP" altLang="en-US" sz="2400" dirty="0"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47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เครื่องยนต์ต้นกำลัง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12 / คู่มือเสริมหน้า 13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99037" y="2032382"/>
            <a:ext cx="4425637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เปรียบเทียบความแตกต่างระหว่างเครื่องยนต์ดีเซลและเครื่องยนต์เบนซิน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67" y="2309381"/>
            <a:ext cx="7798403" cy="322497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5920E30-7B45-4DDA-95F3-DDC951D76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62" y="2309381"/>
            <a:ext cx="7762875" cy="2771775"/>
          </a:xfrm>
          <a:prstGeom prst="rect">
            <a:avLst/>
          </a:prstGeom>
        </p:spPr>
      </p:pic>
      <p:sp>
        <p:nvSpPr>
          <p:cNvPr id="9" name="テキスト ボックス 544">
            <a:extLst>
              <a:ext uri="{FF2B5EF4-FFF2-40B4-BE49-F238E27FC236}">
                <a16:creationId xmlns:a16="http://schemas.microsoft.com/office/drawing/2014/main" id="{3C2792C0-7B00-4DE9-A683-ED7CC43E0F49}"/>
              </a:ext>
            </a:extLst>
          </p:cNvPr>
          <p:cNvSpPr txBox="1"/>
          <p:nvPr/>
        </p:nvSpPr>
        <p:spPr>
          <a:xfrm>
            <a:off x="2284910" y="2417181"/>
            <a:ext cx="906918" cy="2376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</a:t>
            </a:r>
          </a:p>
        </p:txBody>
      </p:sp>
      <p:sp>
        <p:nvSpPr>
          <p:cNvPr id="10" name="テキスト ボックス 545">
            <a:extLst>
              <a:ext uri="{FF2B5EF4-FFF2-40B4-BE49-F238E27FC236}">
                <a16:creationId xmlns:a16="http://schemas.microsoft.com/office/drawing/2014/main" id="{8625B59D-E5C0-45BF-82C7-2374B8EF3344}"/>
              </a:ext>
            </a:extLst>
          </p:cNvPr>
          <p:cNvSpPr txBox="1"/>
          <p:nvPr/>
        </p:nvSpPr>
        <p:spPr>
          <a:xfrm>
            <a:off x="841216" y="2620037"/>
            <a:ext cx="678498" cy="2376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หัวข้อ</a:t>
            </a:r>
          </a:p>
        </p:txBody>
      </p:sp>
      <p:sp>
        <p:nvSpPr>
          <p:cNvPr id="11" name="テキスト ボックス 546">
            <a:extLst>
              <a:ext uri="{FF2B5EF4-FFF2-40B4-BE49-F238E27FC236}">
                <a16:creationId xmlns:a16="http://schemas.microsoft.com/office/drawing/2014/main" id="{1AA33293-0DE8-4258-89C6-22EE3AAF2D31}"/>
              </a:ext>
            </a:extLst>
          </p:cNvPr>
          <p:cNvSpPr txBox="1"/>
          <p:nvPr/>
        </p:nvSpPr>
        <p:spPr>
          <a:xfrm>
            <a:off x="814862" y="2943879"/>
            <a:ext cx="2448000" cy="2376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ประเภทของเชื้อเพลิง</a:t>
            </a:r>
          </a:p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2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547">
            <a:extLst>
              <a:ext uri="{FF2B5EF4-FFF2-40B4-BE49-F238E27FC236}">
                <a16:creationId xmlns:a16="http://schemas.microsoft.com/office/drawing/2014/main" id="{DF9630C3-150E-4C97-9AB1-D6783930C0A6}"/>
              </a:ext>
            </a:extLst>
          </p:cNvPr>
          <p:cNvSpPr txBox="1"/>
          <p:nvPr/>
        </p:nvSpPr>
        <p:spPr>
          <a:xfrm>
            <a:off x="814862" y="3245814"/>
            <a:ext cx="2448000" cy="2376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วิธีจุดติดไฟ</a:t>
            </a:r>
          </a:p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200" kern="10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548">
            <a:extLst>
              <a:ext uri="{FF2B5EF4-FFF2-40B4-BE49-F238E27FC236}">
                <a16:creationId xmlns:a16="http://schemas.microsoft.com/office/drawing/2014/main" id="{FC5F57FA-DE61-4DB6-9743-9F9A283C0991}"/>
              </a:ext>
            </a:extLst>
          </p:cNvPr>
          <p:cNvSpPr txBox="1"/>
          <p:nvPr/>
        </p:nvSpPr>
        <p:spPr>
          <a:xfrm>
            <a:off x="814862" y="3547749"/>
            <a:ext cx="2448000" cy="2376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มวลเครื่องยนต์ต่อแรงม้า</a:t>
            </a:r>
          </a:p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200" kern="10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549">
            <a:extLst>
              <a:ext uri="{FF2B5EF4-FFF2-40B4-BE49-F238E27FC236}">
                <a16:creationId xmlns:a16="http://schemas.microsoft.com/office/drawing/2014/main" id="{899FE18A-4395-42C1-80B6-0C908F646BAA}"/>
              </a:ext>
            </a:extLst>
          </p:cNvPr>
          <p:cNvSpPr txBox="1"/>
          <p:nvPr/>
        </p:nvSpPr>
        <p:spPr>
          <a:xfrm>
            <a:off x="814862" y="3849684"/>
            <a:ext cx="2448000" cy="2376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ราคาต่อแรงม้า</a:t>
            </a:r>
          </a:p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200" kern="10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550">
            <a:extLst>
              <a:ext uri="{FF2B5EF4-FFF2-40B4-BE49-F238E27FC236}">
                <a16:creationId xmlns:a16="http://schemas.microsoft.com/office/drawing/2014/main" id="{EEEBB376-BC04-4E69-9509-AF5460A07858}"/>
              </a:ext>
            </a:extLst>
          </p:cNvPr>
          <p:cNvSpPr txBox="1"/>
          <p:nvPr/>
        </p:nvSpPr>
        <p:spPr>
          <a:xfrm>
            <a:off x="814862" y="4151619"/>
            <a:ext cx="2448000" cy="2376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ประสิทธิภาพเชิงความร้อน</a:t>
            </a:r>
          </a:p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200" kern="10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551">
            <a:extLst>
              <a:ext uri="{FF2B5EF4-FFF2-40B4-BE49-F238E27FC236}">
                <a16:creationId xmlns:a16="http://schemas.microsoft.com/office/drawing/2014/main" id="{D013D1C5-DF73-481C-A902-3DC79BACC874}"/>
              </a:ext>
            </a:extLst>
          </p:cNvPr>
          <p:cNvSpPr txBox="1"/>
          <p:nvPr/>
        </p:nvSpPr>
        <p:spPr>
          <a:xfrm>
            <a:off x="814862" y="4453556"/>
            <a:ext cx="2448000" cy="2376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ค่าใช้จ่ายในการใช้งานขับ</a:t>
            </a:r>
          </a:p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2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552">
            <a:extLst>
              <a:ext uri="{FF2B5EF4-FFF2-40B4-BE49-F238E27FC236}">
                <a16:creationId xmlns:a16="http://schemas.microsoft.com/office/drawing/2014/main" id="{EA331CB0-D076-4567-911D-A3B5FD3AA710}"/>
              </a:ext>
            </a:extLst>
          </p:cNvPr>
          <p:cNvSpPr txBox="1"/>
          <p:nvPr/>
        </p:nvSpPr>
        <p:spPr>
          <a:xfrm>
            <a:off x="830737" y="4766660"/>
            <a:ext cx="2450148" cy="2376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ระดับอันตรายจากเพลิงไหม้</a:t>
            </a:r>
          </a:p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2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553">
            <a:extLst>
              <a:ext uri="{FF2B5EF4-FFF2-40B4-BE49-F238E27FC236}">
                <a16:creationId xmlns:a16="http://schemas.microsoft.com/office/drawing/2014/main" id="{CC5F7CBB-64BF-48C5-80DB-2AF6696F823A}"/>
              </a:ext>
            </a:extLst>
          </p:cNvPr>
          <p:cNvSpPr txBox="1"/>
          <p:nvPr/>
        </p:nvSpPr>
        <p:spPr>
          <a:xfrm>
            <a:off x="3342481" y="2490098"/>
            <a:ext cx="2436019" cy="2376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เครื่องยนต์ดีเซล</a:t>
            </a:r>
          </a:p>
          <a:p>
            <a:pPr algn="just" rtl="0"/>
            <a:r>
              <a:rPr lang="th" sz="12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2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554">
            <a:extLst>
              <a:ext uri="{FF2B5EF4-FFF2-40B4-BE49-F238E27FC236}">
                <a16:creationId xmlns:a16="http://schemas.microsoft.com/office/drawing/2014/main" id="{00BC6C25-40C8-40AD-8539-B810493F04AC}"/>
              </a:ext>
            </a:extLst>
          </p:cNvPr>
          <p:cNvSpPr txBox="1"/>
          <p:nvPr/>
        </p:nvSpPr>
        <p:spPr>
          <a:xfrm>
            <a:off x="3442502" y="2924482"/>
            <a:ext cx="2241014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น้ำมันดีเซล (keiyu)</a:t>
            </a:r>
          </a:p>
        </p:txBody>
      </p:sp>
      <p:sp>
        <p:nvSpPr>
          <p:cNvPr id="20" name="テキスト ボックス 555">
            <a:extLst>
              <a:ext uri="{FF2B5EF4-FFF2-40B4-BE49-F238E27FC236}">
                <a16:creationId xmlns:a16="http://schemas.microsoft.com/office/drawing/2014/main" id="{B0F3132D-2E0B-4ECA-8AEC-BA72B1658FFE}"/>
              </a:ext>
            </a:extLst>
          </p:cNvPr>
          <p:cNvSpPr txBox="1"/>
          <p:nvPr/>
        </p:nvSpPr>
        <p:spPr>
          <a:xfrm>
            <a:off x="3357085" y="3262012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จุดติดไฟด้วยตนเองโดยการบีบอัดของอากาศ</a:t>
            </a:r>
          </a:p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05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556">
            <a:extLst>
              <a:ext uri="{FF2B5EF4-FFF2-40B4-BE49-F238E27FC236}">
                <a16:creationId xmlns:a16="http://schemas.microsoft.com/office/drawing/2014/main" id="{D8BD02CF-7359-44E7-AA82-E212E67B84AC}"/>
              </a:ext>
            </a:extLst>
          </p:cNvPr>
          <p:cNvSpPr txBox="1"/>
          <p:nvPr/>
        </p:nvSpPr>
        <p:spPr>
          <a:xfrm>
            <a:off x="3357085" y="3535625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หนัก</a:t>
            </a:r>
          </a:p>
        </p:txBody>
      </p:sp>
      <p:sp>
        <p:nvSpPr>
          <p:cNvPr id="22" name="テキスト ボックス 557">
            <a:extLst>
              <a:ext uri="{FF2B5EF4-FFF2-40B4-BE49-F238E27FC236}">
                <a16:creationId xmlns:a16="http://schemas.microsoft.com/office/drawing/2014/main" id="{F456E0C6-D437-4CEE-833E-31EA6574366C}"/>
              </a:ext>
            </a:extLst>
          </p:cNvPr>
          <p:cNvSpPr txBox="1"/>
          <p:nvPr/>
        </p:nvSpPr>
        <p:spPr>
          <a:xfrm>
            <a:off x="3357720" y="3839684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แพง</a:t>
            </a:r>
          </a:p>
        </p:txBody>
      </p:sp>
      <p:sp>
        <p:nvSpPr>
          <p:cNvPr id="23" name="テキスト ボックス 558">
            <a:extLst>
              <a:ext uri="{FF2B5EF4-FFF2-40B4-BE49-F238E27FC236}">
                <a16:creationId xmlns:a16="http://schemas.microsoft.com/office/drawing/2014/main" id="{E8D66BD2-031C-499C-A868-6885372FCCE0}"/>
              </a:ext>
            </a:extLst>
          </p:cNvPr>
          <p:cNvSpPr txBox="1"/>
          <p:nvPr/>
        </p:nvSpPr>
        <p:spPr>
          <a:xfrm>
            <a:off x="3342481" y="4150206"/>
            <a:ext cx="2436019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ดี (30-40%)</a:t>
            </a:r>
          </a:p>
        </p:txBody>
      </p:sp>
      <p:sp>
        <p:nvSpPr>
          <p:cNvPr id="24" name="テキスト ボックス 559">
            <a:extLst>
              <a:ext uri="{FF2B5EF4-FFF2-40B4-BE49-F238E27FC236}">
                <a16:creationId xmlns:a16="http://schemas.microsoft.com/office/drawing/2014/main" id="{0CE16461-A9BC-4A40-BCD9-3D2DC0C39003}"/>
              </a:ext>
            </a:extLst>
          </p:cNvPr>
          <p:cNvSpPr txBox="1"/>
          <p:nvPr/>
        </p:nvSpPr>
        <p:spPr>
          <a:xfrm>
            <a:off x="3357085" y="4450759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ถูก</a:t>
            </a:r>
          </a:p>
        </p:txBody>
      </p:sp>
      <p:sp>
        <p:nvSpPr>
          <p:cNvPr id="25" name="テキスト ボックス 560">
            <a:extLst>
              <a:ext uri="{FF2B5EF4-FFF2-40B4-BE49-F238E27FC236}">
                <a16:creationId xmlns:a16="http://schemas.microsoft.com/office/drawing/2014/main" id="{804C3660-BCA3-4500-A6F8-25F65EAEE73A}"/>
              </a:ext>
            </a:extLst>
          </p:cNvPr>
          <p:cNvSpPr txBox="1"/>
          <p:nvPr/>
        </p:nvSpPr>
        <p:spPr>
          <a:xfrm>
            <a:off x="3357085" y="4764788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น้อย</a:t>
            </a:r>
          </a:p>
        </p:txBody>
      </p:sp>
      <p:sp>
        <p:nvSpPr>
          <p:cNvPr id="26" name="テキスト ボックス 561">
            <a:extLst>
              <a:ext uri="{FF2B5EF4-FFF2-40B4-BE49-F238E27FC236}">
                <a16:creationId xmlns:a16="http://schemas.microsoft.com/office/drawing/2014/main" id="{FE9B73F5-EAC9-47AE-B89C-D03A21D89FE8}"/>
              </a:ext>
            </a:extLst>
          </p:cNvPr>
          <p:cNvSpPr txBox="1"/>
          <p:nvPr/>
        </p:nvSpPr>
        <p:spPr>
          <a:xfrm>
            <a:off x="5929152" y="2528066"/>
            <a:ext cx="2373632" cy="2376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เครื่องยนต์เบนซิน</a:t>
            </a:r>
          </a:p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2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562">
            <a:extLst>
              <a:ext uri="{FF2B5EF4-FFF2-40B4-BE49-F238E27FC236}">
                <a16:creationId xmlns:a16="http://schemas.microsoft.com/office/drawing/2014/main" id="{5864D1D4-19CA-40D9-86FA-3A60EDF4DE18}"/>
              </a:ext>
            </a:extLst>
          </p:cNvPr>
          <p:cNvSpPr txBox="1"/>
          <p:nvPr/>
        </p:nvSpPr>
        <p:spPr>
          <a:xfrm>
            <a:off x="5921458" y="2960443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น้ำมันเบนซิน</a:t>
            </a:r>
          </a:p>
        </p:txBody>
      </p:sp>
      <p:sp>
        <p:nvSpPr>
          <p:cNvPr id="28" name="テキスト ボックス 563">
            <a:extLst>
              <a:ext uri="{FF2B5EF4-FFF2-40B4-BE49-F238E27FC236}">
                <a16:creationId xmlns:a16="http://schemas.microsoft.com/office/drawing/2014/main" id="{6755219D-3B4F-4661-8514-C879133A42DA}"/>
              </a:ext>
            </a:extLst>
          </p:cNvPr>
          <p:cNvSpPr txBox="1"/>
          <p:nvPr/>
        </p:nvSpPr>
        <p:spPr>
          <a:xfrm>
            <a:off x="5881285" y="3249510"/>
            <a:ext cx="2340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โดยประกายไฟฟ้า</a:t>
            </a:r>
          </a:p>
        </p:txBody>
      </p:sp>
      <p:sp>
        <p:nvSpPr>
          <p:cNvPr id="29" name="テキスト ボックス 564">
            <a:extLst>
              <a:ext uri="{FF2B5EF4-FFF2-40B4-BE49-F238E27FC236}">
                <a16:creationId xmlns:a16="http://schemas.microsoft.com/office/drawing/2014/main" id="{DEE312A4-4A87-4D32-BB85-2EFAC4F46AD3}"/>
              </a:ext>
            </a:extLst>
          </p:cNvPr>
          <p:cNvSpPr txBox="1"/>
          <p:nvPr/>
        </p:nvSpPr>
        <p:spPr>
          <a:xfrm>
            <a:off x="5921458" y="3539214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เบา</a:t>
            </a:r>
          </a:p>
        </p:txBody>
      </p:sp>
      <p:sp>
        <p:nvSpPr>
          <p:cNvPr id="30" name="テキスト ボックス 565">
            <a:extLst>
              <a:ext uri="{FF2B5EF4-FFF2-40B4-BE49-F238E27FC236}">
                <a16:creationId xmlns:a16="http://schemas.microsoft.com/office/drawing/2014/main" id="{C65BDB45-5DB2-4CFB-AAAD-DB0EAF6D8622}"/>
              </a:ext>
            </a:extLst>
          </p:cNvPr>
          <p:cNvSpPr txBox="1"/>
          <p:nvPr/>
        </p:nvSpPr>
        <p:spPr>
          <a:xfrm>
            <a:off x="5881285" y="3862852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ถูก</a:t>
            </a:r>
          </a:p>
        </p:txBody>
      </p:sp>
      <p:sp>
        <p:nvSpPr>
          <p:cNvPr id="31" name="テキスト ボックス 566">
            <a:extLst>
              <a:ext uri="{FF2B5EF4-FFF2-40B4-BE49-F238E27FC236}">
                <a16:creationId xmlns:a16="http://schemas.microsoft.com/office/drawing/2014/main" id="{E733DC96-BDD3-4559-9373-E889F4529836}"/>
              </a:ext>
            </a:extLst>
          </p:cNvPr>
          <p:cNvSpPr txBox="1"/>
          <p:nvPr/>
        </p:nvSpPr>
        <p:spPr>
          <a:xfrm>
            <a:off x="5957458" y="4174955"/>
            <a:ext cx="2340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ไม่ดี (22-28%)</a:t>
            </a:r>
          </a:p>
        </p:txBody>
      </p:sp>
      <p:sp>
        <p:nvSpPr>
          <p:cNvPr id="32" name="テキスト ボックス 567">
            <a:extLst>
              <a:ext uri="{FF2B5EF4-FFF2-40B4-BE49-F238E27FC236}">
                <a16:creationId xmlns:a16="http://schemas.microsoft.com/office/drawing/2014/main" id="{FAFDC33D-B83B-4284-9F24-16747B1CE9DA}"/>
              </a:ext>
            </a:extLst>
          </p:cNvPr>
          <p:cNvSpPr txBox="1"/>
          <p:nvPr/>
        </p:nvSpPr>
        <p:spPr>
          <a:xfrm>
            <a:off x="5921458" y="4446155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แพง</a:t>
            </a:r>
          </a:p>
        </p:txBody>
      </p:sp>
      <p:sp>
        <p:nvSpPr>
          <p:cNvPr id="33" name="テキスト ボックス 568">
            <a:extLst>
              <a:ext uri="{FF2B5EF4-FFF2-40B4-BE49-F238E27FC236}">
                <a16:creationId xmlns:a16="http://schemas.microsoft.com/office/drawing/2014/main" id="{B095723A-CDAB-4D7A-81EE-D3844791FC2A}"/>
              </a:ext>
            </a:extLst>
          </p:cNvPr>
          <p:cNvSpPr txBox="1"/>
          <p:nvPr/>
        </p:nvSpPr>
        <p:spPr>
          <a:xfrm>
            <a:off x="5892449" y="4758219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มาก</a:t>
            </a:r>
          </a:p>
        </p:txBody>
      </p:sp>
      <p:sp>
        <p:nvSpPr>
          <p:cNvPr id="34" name="テキスト ボックス 552">
            <a:extLst>
              <a:ext uri="{FF2B5EF4-FFF2-40B4-BE49-F238E27FC236}">
                <a16:creationId xmlns:a16="http://schemas.microsoft.com/office/drawing/2014/main" id="{D56E524C-B1CC-4CE8-8FF2-C24E8D192291}"/>
              </a:ext>
            </a:extLst>
          </p:cNvPr>
          <p:cNvSpPr txBox="1"/>
          <p:nvPr/>
        </p:nvSpPr>
        <p:spPr>
          <a:xfrm>
            <a:off x="830737" y="5170128"/>
            <a:ext cx="2450148" cy="237600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2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ระดับอันตรายจากเพลิงไหม้</a:t>
            </a:r>
          </a:p>
          <a:p>
            <a:pPr algn="just" rtl="0"/>
            <a:r>
              <a:rPr lang="th" sz="12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2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35" name="テキスト ボックス 560">
            <a:extLst>
              <a:ext uri="{FF2B5EF4-FFF2-40B4-BE49-F238E27FC236}">
                <a16:creationId xmlns:a16="http://schemas.microsoft.com/office/drawing/2014/main" id="{2D410616-1334-4D6D-87FA-96D561B0DB9D}"/>
              </a:ext>
            </a:extLst>
          </p:cNvPr>
          <p:cNvSpPr txBox="1"/>
          <p:nvPr/>
        </p:nvSpPr>
        <p:spPr>
          <a:xfrm>
            <a:off x="3357085" y="5168256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น้อย</a:t>
            </a:r>
          </a:p>
        </p:txBody>
      </p:sp>
      <p:sp>
        <p:nvSpPr>
          <p:cNvPr id="36" name="テキスト ボックス 568">
            <a:extLst>
              <a:ext uri="{FF2B5EF4-FFF2-40B4-BE49-F238E27FC236}">
                <a16:creationId xmlns:a16="http://schemas.microsoft.com/office/drawing/2014/main" id="{B60C8AAE-57EC-4AA9-9983-A1228FC90E4F}"/>
              </a:ext>
            </a:extLst>
          </p:cNvPr>
          <p:cNvSpPr txBox="1"/>
          <p:nvPr/>
        </p:nvSpPr>
        <p:spPr>
          <a:xfrm>
            <a:off x="5892449" y="5161687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มาก</a:t>
            </a:r>
          </a:p>
        </p:txBody>
      </p:sp>
    </p:spTree>
    <p:extLst>
      <p:ext uri="{BB962C8B-B14F-4D97-AF65-F5344CB8AC3E}">
        <p14:creationId xmlns:p14="http://schemas.microsoft.com/office/powerpoint/2010/main" val="3701540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โครงสร้างของเครื่องยนต์ดีเซล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13 / คู่มือเสริมหน้า 13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38672" y="5433000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ตัวอย่างอุปกรณ์ไอดี / ไอเสีย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36" y="1932979"/>
            <a:ext cx="3920278" cy="343939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193" y="2223925"/>
            <a:ext cx="3461056" cy="314844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985591" y="5434854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ตัวอย่างระบบอุปกรณ์หล่อลื่น</a:t>
            </a:r>
          </a:p>
        </p:txBody>
      </p:sp>
      <p:sp>
        <p:nvSpPr>
          <p:cNvPr id="10" name="テキスト ボックス 572">
            <a:extLst>
              <a:ext uri="{FF2B5EF4-FFF2-40B4-BE49-F238E27FC236}">
                <a16:creationId xmlns:a16="http://schemas.microsoft.com/office/drawing/2014/main" id="{3561FA36-A569-4B12-A3B1-6006BC754931}"/>
              </a:ext>
            </a:extLst>
          </p:cNvPr>
          <p:cNvSpPr txBox="1"/>
          <p:nvPr/>
        </p:nvSpPr>
        <p:spPr>
          <a:xfrm>
            <a:off x="2775121" y="2004595"/>
            <a:ext cx="844148" cy="2193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ใบพัด Blower impeller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573">
            <a:extLst>
              <a:ext uri="{FF2B5EF4-FFF2-40B4-BE49-F238E27FC236}">
                <a16:creationId xmlns:a16="http://schemas.microsoft.com/office/drawing/2014/main" id="{E2F4CAD1-1DA2-4F9A-9D50-4C7412B92D17}"/>
              </a:ext>
            </a:extLst>
          </p:cNvPr>
          <p:cNvSpPr txBox="1"/>
          <p:nvPr/>
        </p:nvSpPr>
        <p:spPr>
          <a:xfrm>
            <a:off x="3782495" y="2109371"/>
            <a:ext cx="735693" cy="1884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Pre-cleaner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574">
            <a:extLst>
              <a:ext uri="{FF2B5EF4-FFF2-40B4-BE49-F238E27FC236}">
                <a16:creationId xmlns:a16="http://schemas.microsoft.com/office/drawing/2014/main" id="{B8C0ED11-1D3B-42DA-8D1D-46846EF57771}"/>
              </a:ext>
            </a:extLst>
          </p:cNvPr>
          <p:cNvSpPr txBox="1"/>
          <p:nvPr/>
        </p:nvSpPr>
        <p:spPr>
          <a:xfrm>
            <a:off x="3825570" y="2476442"/>
            <a:ext cx="738734" cy="175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เครื่องฟอกอากาศ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575">
            <a:extLst>
              <a:ext uri="{FF2B5EF4-FFF2-40B4-BE49-F238E27FC236}">
                <a16:creationId xmlns:a16="http://schemas.microsoft.com/office/drawing/2014/main" id="{3855AFDA-B696-4AC1-BFF7-9FA2BCA90DDA}"/>
              </a:ext>
            </a:extLst>
          </p:cNvPr>
          <p:cNvSpPr txBox="1"/>
          <p:nvPr/>
        </p:nvSpPr>
        <p:spPr>
          <a:xfrm>
            <a:off x="3811831" y="2915693"/>
            <a:ext cx="923925" cy="1619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เกจวัดฝุ่น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576">
            <a:extLst>
              <a:ext uri="{FF2B5EF4-FFF2-40B4-BE49-F238E27FC236}">
                <a16:creationId xmlns:a16="http://schemas.microsoft.com/office/drawing/2014/main" id="{954DF285-4B38-405A-BF25-E6FC8E4F00E7}"/>
              </a:ext>
            </a:extLst>
          </p:cNvPr>
          <p:cNvSpPr txBox="1"/>
          <p:nvPr/>
        </p:nvSpPr>
        <p:spPr>
          <a:xfrm>
            <a:off x="3778867" y="3484067"/>
            <a:ext cx="742950" cy="147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ฝากระบอกสูบ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577">
            <a:extLst>
              <a:ext uri="{FF2B5EF4-FFF2-40B4-BE49-F238E27FC236}">
                <a16:creationId xmlns:a16="http://schemas.microsoft.com/office/drawing/2014/main" id="{45E15007-7A62-48D3-BBA9-A10624A21875}"/>
              </a:ext>
            </a:extLst>
          </p:cNvPr>
          <p:cNvSpPr txBox="1"/>
          <p:nvPr/>
        </p:nvSpPr>
        <p:spPr>
          <a:xfrm>
            <a:off x="3781571" y="3723748"/>
            <a:ext cx="814070" cy="1619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ท่อรวมไอเสีย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578">
            <a:extLst>
              <a:ext uri="{FF2B5EF4-FFF2-40B4-BE49-F238E27FC236}">
                <a16:creationId xmlns:a16="http://schemas.microsoft.com/office/drawing/2014/main" id="{F8CF52F3-5853-4E29-B37E-E76B76466917}"/>
              </a:ext>
            </a:extLst>
          </p:cNvPr>
          <p:cNvSpPr txBox="1"/>
          <p:nvPr/>
        </p:nvSpPr>
        <p:spPr>
          <a:xfrm>
            <a:off x="3781571" y="4014326"/>
            <a:ext cx="828675" cy="14732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บล็อกกระบอกสูบ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579">
            <a:extLst>
              <a:ext uri="{FF2B5EF4-FFF2-40B4-BE49-F238E27FC236}">
                <a16:creationId xmlns:a16="http://schemas.microsoft.com/office/drawing/2014/main" id="{E49C7C1D-4452-400A-92A2-0E87703BC326}"/>
              </a:ext>
            </a:extLst>
          </p:cNvPr>
          <p:cNvSpPr txBox="1"/>
          <p:nvPr/>
        </p:nvSpPr>
        <p:spPr>
          <a:xfrm>
            <a:off x="3756942" y="4289673"/>
            <a:ext cx="594995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ลูกสูบ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581">
            <a:extLst>
              <a:ext uri="{FF2B5EF4-FFF2-40B4-BE49-F238E27FC236}">
                <a16:creationId xmlns:a16="http://schemas.microsoft.com/office/drawing/2014/main" id="{F42B96E2-E1AF-472E-B1AA-BF57A269BDFE}"/>
              </a:ext>
            </a:extLst>
          </p:cNvPr>
          <p:cNvSpPr txBox="1"/>
          <p:nvPr/>
        </p:nvSpPr>
        <p:spPr>
          <a:xfrm>
            <a:off x="2103431" y="2145502"/>
            <a:ext cx="579065" cy="152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ซูเปอร์ชาร์จเจอร์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582">
            <a:extLst>
              <a:ext uri="{FF2B5EF4-FFF2-40B4-BE49-F238E27FC236}">
                <a16:creationId xmlns:a16="http://schemas.microsoft.com/office/drawing/2014/main" id="{694E13D5-C970-4CD0-BC7E-ADE89C42B213}"/>
              </a:ext>
            </a:extLst>
          </p:cNvPr>
          <p:cNvSpPr txBox="1"/>
          <p:nvPr/>
        </p:nvSpPr>
        <p:spPr>
          <a:xfrm>
            <a:off x="1066130" y="2004596"/>
            <a:ext cx="857250" cy="156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ใบพัด Turbine impeller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583">
            <a:extLst>
              <a:ext uri="{FF2B5EF4-FFF2-40B4-BE49-F238E27FC236}">
                <a16:creationId xmlns:a16="http://schemas.microsoft.com/office/drawing/2014/main" id="{5B3216BD-7C71-4742-96FF-B82066FC8753}"/>
              </a:ext>
            </a:extLst>
          </p:cNvPr>
          <p:cNvSpPr txBox="1"/>
          <p:nvPr/>
        </p:nvSpPr>
        <p:spPr>
          <a:xfrm>
            <a:off x="847055" y="2190016"/>
            <a:ext cx="600075" cy="1377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วาล์วไอเสีย</a:t>
            </a:r>
            <a:endParaRPr lang="ja-JP" sz="9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584">
            <a:extLst>
              <a:ext uri="{FF2B5EF4-FFF2-40B4-BE49-F238E27FC236}">
                <a16:creationId xmlns:a16="http://schemas.microsoft.com/office/drawing/2014/main" id="{39E7AD10-52DB-4077-9FF9-24C957DCFE24}"/>
              </a:ext>
            </a:extLst>
          </p:cNvPr>
          <p:cNvSpPr txBox="1"/>
          <p:nvPr/>
        </p:nvSpPr>
        <p:spPr>
          <a:xfrm>
            <a:off x="837530" y="2490371"/>
            <a:ext cx="580390" cy="1422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ท่อไอเสีย</a:t>
            </a:r>
            <a:endParaRPr lang="ja-JP" sz="9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585">
            <a:extLst>
              <a:ext uri="{FF2B5EF4-FFF2-40B4-BE49-F238E27FC236}">
                <a16:creationId xmlns:a16="http://schemas.microsoft.com/office/drawing/2014/main" id="{10494327-6746-4F2C-9F71-8B4C6FA17C8F}"/>
              </a:ext>
            </a:extLst>
          </p:cNvPr>
          <p:cNvSpPr txBox="1"/>
          <p:nvPr/>
        </p:nvSpPr>
        <p:spPr>
          <a:xfrm>
            <a:off x="1991112" y="3245942"/>
            <a:ext cx="190500" cy="3854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ไอเสีย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586">
            <a:extLst>
              <a:ext uri="{FF2B5EF4-FFF2-40B4-BE49-F238E27FC236}">
                <a16:creationId xmlns:a16="http://schemas.microsoft.com/office/drawing/2014/main" id="{32C87F4E-9130-4170-B9D1-5D5BBFF9402F}"/>
              </a:ext>
            </a:extLst>
          </p:cNvPr>
          <p:cNvSpPr txBox="1"/>
          <p:nvPr/>
        </p:nvSpPr>
        <p:spPr>
          <a:xfrm>
            <a:off x="2621897" y="3236172"/>
            <a:ext cx="198755" cy="5619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อากาศที่ถูกบีบอัด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819">
            <a:extLst>
              <a:ext uri="{FF2B5EF4-FFF2-40B4-BE49-F238E27FC236}">
                <a16:creationId xmlns:a16="http://schemas.microsoft.com/office/drawing/2014/main" id="{475C1032-91A4-4C08-88C7-977CBECA0510}"/>
              </a:ext>
            </a:extLst>
          </p:cNvPr>
          <p:cNvSpPr txBox="1"/>
          <p:nvPr/>
        </p:nvSpPr>
        <p:spPr>
          <a:xfrm>
            <a:off x="7253604" y="2739027"/>
            <a:ext cx="842645" cy="147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ไส้กรองน้ำมัน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820">
            <a:extLst>
              <a:ext uri="{FF2B5EF4-FFF2-40B4-BE49-F238E27FC236}">
                <a16:creationId xmlns:a16="http://schemas.microsoft.com/office/drawing/2014/main" id="{BA223FFB-53A1-4BBE-999C-38868BDC1210}"/>
              </a:ext>
            </a:extLst>
          </p:cNvPr>
          <p:cNvSpPr txBox="1"/>
          <p:nvPr/>
        </p:nvSpPr>
        <p:spPr>
          <a:xfrm>
            <a:off x="7366980" y="4917073"/>
            <a:ext cx="842645" cy="147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ออยคูลเลอร์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821">
            <a:extLst>
              <a:ext uri="{FF2B5EF4-FFF2-40B4-BE49-F238E27FC236}">
                <a16:creationId xmlns:a16="http://schemas.microsoft.com/office/drawing/2014/main" id="{2B15C30C-31ED-4C19-9DD3-08C37EEA99D5}"/>
              </a:ext>
            </a:extLst>
          </p:cNvPr>
          <p:cNvSpPr txBox="1"/>
          <p:nvPr/>
        </p:nvSpPr>
        <p:spPr>
          <a:xfrm>
            <a:off x="6908021" y="5127620"/>
            <a:ext cx="1109345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ตะแกรงกรองน้ำมัน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822">
            <a:extLst>
              <a:ext uri="{FF2B5EF4-FFF2-40B4-BE49-F238E27FC236}">
                <a16:creationId xmlns:a16="http://schemas.microsoft.com/office/drawing/2014/main" id="{0DC69A11-E9F6-47E8-A304-446BED7D3E1D}"/>
              </a:ext>
            </a:extLst>
          </p:cNvPr>
          <p:cNvSpPr txBox="1"/>
          <p:nvPr/>
        </p:nvSpPr>
        <p:spPr>
          <a:xfrm>
            <a:off x="4635193" y="4647837"/>
            <a:ext cx="699770" cy="147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ปั้มน้ำมัน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574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โครงสร้างของเครื่องยนต์ดีเซล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15 / คู่มือเสริมหน้า 14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43" y="1870364"/>
            <a:ext cx="3625742" cy="356263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478" y="2130135"/>
            <a:ext cx="3926978" cy="317817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900900" y="5513961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ตัวอย่างระบบอุปกรณ์เชื้อเพลิง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77552" y="5297916"/>
            <a:ext cx="323761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ภาพระบบอุปกรณ์ระบายความร้อน ของเครื่องยนต์แบบระบายความร้อนด้วยน้ำ</a:t>
            </a:r>
          </a:p>
        </p:txBody>
      </p:sp>
      <p:sp>
        <p:nvSpPr>
          <p:cNvPr id="9" name="テキスト ボックス 823">
            <a:extLst>
              <a:ext uri="{FF2B5EF4-FFF2-40B4-BE49-F238E27FC236}">
                <a16:creationId xmlns:a16="http://schemas.microsoft.com/office/drawing/2014/main" id="{D3809C73-C3A4-42CF-9725-237382D5BB0B}"/>
              </a:ext>
            </a:extLst>
          </p:cNvPr>
          <p:cNvSpPr txBox="1"/>
          <p:nvPr/>
        </p:nvSpPr>
        <p:spPr>
          <a:xfrm>
            <a:off x="3024977" y="2223662"/>
            <a:ext cx="602676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ถังน้ำมันเชื้อเพลิง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824">
            <a:extLst>
              <a:ext uri="{FF2B5EF4-FFF2-40B4-BE49-F238E27FC236}">
                <a16:creationId xmlns:a16="http://schemas.microsoft.com/office/drawing/2014/main" id="{5CDCD1ED-2734-4444-8453-E15F5148E877}"/>
              </a:ext>
            </a:extLst>
          </p:cNvPr>
          <p:cNvSpPr txBox="1"/>
          <p:nvPr/>
        </p:nvSpPr>
        <p:spPr>
          <a:xfrm>
            <a:off x="1736623" y="2285941"/>
            <a:ext cx="1019175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หัวฉีดเชื้อเพลิง</a:t>
            </a:r>
            <a:endParaRPr lang="ja-JP" sz="5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825">
            <a:extLst>
              <a:ext uri="{FF2B5EF4-FFF2-40B4-BE49-F238E27FC236}">
                <a16:creationId xmlns:a16="http://schemas.microsoft.com/office/drawing/2014/main" id="{A10698C1-689A-4A2F-8688-5D3F539D5013}"/>
              </a:ext>
            </a:extLst>
          </p:cNvPr>
          <p:cNvSpPr txBox="1"/>
          <p:nvPr/>
        </p:nvSpPr>
        <p:spPr>
          <a:xfrm>
            <a:off x="1736623" y="4027029"/>
            <a:ext cx="857250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ปั๊มฉีดเชื้อเพลิง</a:t>
            </a:r>
            <a:endParaRPr lang="ja-JP" sz="5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826">
            <a:extLst>
              <a:ext uri="{FF2B5EF4-FFF2-40B4-BE49-F238E27FC236}">
                <a16:creationId xmlns:a16="http://schemas.microsoft.com/office/drawing/2014/main" id="{590569DA-A818-4A32-B133-6CDDC6BFE202}"/>
              </a:ext>
            </a:extLst>
          </p:cNvPr>
          <p:cNvSpPr txBox="1"/>
          <p:nvPr/>
        </p:nvSpPr>
        <p:spPr>
          <a:xfrm>
            <a:off x="859161" y="5297915"/>
            <a:ext cx="857250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ปั๊มจ่ายเชื้อเพลิง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827">
            <a:extLst>
              <a:ext uri="{FF2B5EF4-FFF2-40B4-BE49-F238E27FC236}">
                <a16:creationId xmlns:a16="http://schemas.microsoft.com/office/drawing/2014/main" id="{097E777B-114B-44E2-9DAB-CE1AF91A5CFD}"/>
              </a:ext>
            </a:extLst>
          </p:cNvPr>
          <p:cNvSpPr txBox="1"/>
          <p:nvPr/>
        </p:nvSpPr>
        <p:spPr>
          <a:xfrm>
            <a:off x="2770403" y="4724198"/>
            <a:ext cx="857250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ไส้กรองเชื้อเพลิง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828">
            <a:extLst>
              <a:ext uri="{FF2B5EF4-FFF2-40B4-BE49-F238E27FC236}">
                <a16:creationId xmlns:a16="http://schemas.microsoft.com/office/drawing/2014/main" id="{C1668DC0-5F11-43FC-913F-6E1552B88610}"/>
              </a:ext>
            </a:extLst>
          </p:cNvPr>
          <p:cNvSpPr txBox="1"/>
          <p:nvPr/>
        </p:nvSpPr>
        <p:spPr>
          <a:xfrm>
            <a:off x="2593873" y="5197903"/>
            <a:ext cx="857250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ตัวควบคุม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598">
            <a:extLst>
              <a:ext uri="{FF2B5EF4-FFF2-40B4-BE49-F238E27FC236}">
                <a16:creationId xmlns:a16="http://schemas.microsoft.com/office/drawing/2014/main" id="{CE62D85B-8D57-4C4A-9C1C-3EEA1B46E38C}"/>
              </a:ext>
            </a:extLst>
          </p:cNvPr>
          <p:cNvSpPr txBox="1"/>
          <p:nvPr/>
        </p:nvSpPr>
        <p:spPr>
          <a:xfrm>
            <a:off x="4411477" y="2164636"/>
            <a:ext cx="726399" cy="2190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หม้อน้ำ</a:t>
            </a:r>
            <a:endParaRPr lang="ja-JP" sz="9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599">
            <a:extLst>
              <a:ext uri="{FF2B5EF4-FFF2-40B4-BE49-F238E27FC236}">
                <a16:creationId xmlns:a16="http://schemas.microsoft.com/office/drawing/2014/main" id="{253B1AB7-1384-47DF-A488-8F85FE5993DF}"/>
              </a:ext>
            </a:extLst>
          </p:cNvPr>
          <p:cNvSpPr txBox="1"/>
          <p:nvPr/>
        </p:nvSpPr>
        <p:spPr>
          <a:xfrm>
            <a:off x="5151365" y="2123107"/>
            <a:ext cx="485252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พัดลม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600">
            <a:extLst>
              <a:ext uri="{FF2B5EF4-FFF2-40B4-BE49-F238E27FC236}">
                <a16:creationId xmlns:a16="http://schemas.microsoft.com/office/drawing/2014/main" id="{EB7E62B3-B3C7-4725-8107-BF54285AB055}"/>
              </a:ext>
            </a:extLst>
          </p:cNvPr>
          <p:cNvSpPr txBox="1"/>
          <p:nvPr/>
        </p:nvSpPr>
        <p:spPr>
          <a:xfrm>
            <a:off x="5393991" y="2276422"/>
            <a:ext cx="818155" cy="1491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เทอร์โมสตัท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601">
            <a:extLst>
              <a:ext uri="{FF2B5EF4-FFF2-40B4-BE49-F238E27FC236}">
                <a16:creationId xmlns:a16="http://schemas.microsoft.com/office/drawing/2014/main" id="{3C5E50D0-460C-445B-AC03-431C149D0496}"/>
              </a:ext>
            </a:extLst>
          </p:cNvPr>
          <p:cNvSpPr txBox="1"/>
          <p:nvPr/>
        </p:nvSpPr>
        <p:spPr>
          <a:xfrm>
            <a:off x="5727664" y="2506470"/>
            <a:ext cx="751966" cy="12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ปั๊มน้ำ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602">
            <a:extLst>
              <a:ext uri="{FF2B5EF4-FFF2-40B4-BE49-F238E27FC236}">
                <a16:creationId xmlns:a16="http://schemas.microsoft.com/office/drawing/2014/main" id="{49305AC8-2BEF-4874-9DD9-B2123C6716D7}"/>
              </a:ext>
            </a:extLst>
          </p:cNvPr>
          <p:cNvSpPr txBox="1"/>
          <p:nvPr/>
        </p:nvSpPr>
        <p:spPr>
          <a:xfrm>
            <a:off x="6435482" y="2210007"/>
            <a:ext cx="543779" cy="2136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เครื่องวัดอุณหภูมิน้ำ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603">
            <a:extLst>
              <a:ext uri="{FF2B5EF4-FFF2-40B4-BE49-F238E27FC236}">
                <a16:creationId xmlns:a16="http://schemas.microsoft.com/office/drawing/2014/main" id="{3377470E-6270-4AFA-8FDE-6846130E45C8}"/>
              </a:ext>
            </a:extLst>
          </p:cNvPr>
          <p:cNvSpPr txBox="1"/>
          <p:nvPr/>
        </p:nvSpPr>
        <p:spPr>
          <a:xfrm>
            <a:off x="6879113" y="2461293"/>
            <a:ext cx="1294663" cy="2190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ท่อรวมน้ำ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606">
            <a:extLst>
              <a:ext uri="{FF2B5EF4-FFF2-40B4-BE49-F238E27FC236}">
                <a16:creationId xmlns:a16="http://schemas.microsoft.com/office/drawing/2014/main" id="{8B4F7F7B-594A-4894-A95D-3DE36996B037}"/>
              </a:ext>
            </a:extLst>
          </p:cNvPr>
          <p:cNvSpPr txBox="1"/>
          <p:nvPr/>
        </p:nvSpPr>
        <p:spPr>
          <a:xfrm>
            <a:off x="6404844" y="4962710"/>
            <a:ext cx="1589993" cy="2190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จากปั้มน้ำมัน (น้ำมัน)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607">
            <a:extLst>
              <a:ext uri="{FF2B5EF4-FFF2-40B4-BE49-F238E27FC236}">
                <a16:creationId xmlns:a16="http://schemas.microsoft.com/office/drawing/2014/main" id="{9AE6F059-2E5C-4DE7-81FB-D9ADAE4FC3FF}"/>
              </a:ext>
            </a:extLst>
          </p:cNvPr>
          <p:cNvSpPr txBox="1"/>
          <p:nvPr/>
        </p:nvSpPr>
        <p:spPr>
          <a:xfrm>
            <a:off x="5476405" y="5145296"/>
            <a:ext cx="1315227" cy="1611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ออยคูลเลอร์น้ำมันเครื่อง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829">
            <a:extLst>
              <a:ext uri="{FF2B5EF4-FFF2-40B4-BE49-F238E27FC236}">
                <a16:creationId xmlns:a16="http://schemas.microsoft.com/office/drawing/2014/main" id="{1F0B560F-951A-4616-9F42-11BC31D5A331}"/>
              </a:ext>
            </a:extLst>
          </p:cNvPr>
          <p:cNvSpPr txBox="1"/>
          <p:nvPr/>
        </p:nvSpPr>
        <p:spPr>
          <a:xfrm>
            <a:off x="7526445" y="3405172"/>
            <a:ext cx="859011" cy="2190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ฝากระบอกสูบ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830">
            <a:extLst>
              <a:ext uri="{FF2B5EF4-FFF2-40B4-BE49-F238E27FC236}">
                <a16:creationId xmlns:a16="http://schemas.microsoft.com/office/drawing/2014/main" id="{9CE6310E-73BC-48D3-A9F1-8059511A060E}"/>
              </a:ext>
            </a:extLst>
          </p:cNvPr>
          <p:cNvSpPr txBox="1"/>
          <p:nvPr/>
        </p:nvSpPr>
        <p:spPr>
          <a:xfrm>
            <a:off x="7614950" y="3861888"/>
            <a:ext cx="826208" cy="2190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ปลอกสูบ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804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โครงสร้างของเครื่องยนต์ดีเซล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17 / คู่มือเสริมหน้า 15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166119" y="5631652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ตัวอย่างเครื่องกำเนิดไฟฟ้าสลับ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519" y="1423556"/>
            <a:ext cx="7106838" cy="4208096"/>
          </a:xfrm>
          <a:prstGeom prst="rect">
            <a:avLst/>
          </a:prstGeom>
        </p:spPr>
      </p:pic>
      <p:sp>
        <p:nvSpPr>
          <p:cNvPr id="7" name="テキスト ボックス 831">
            <a:extLst>
              <a:ext uri="{FF2B5EF4-FFF2-40B4-BE49-F238E27FC236}">
                <a16:creationId xmlns:a16="http://schemas.microsoft.com/office/drawing/2014/main" id="{C3A04613-0640-45F3-B777-959CB68F05D2}"/>
              </a:ext>
            </a:extLst>
          </p:cNvPr>
          <p:cNvSpPr txBox="1"/>
          <p:nvPr/>
        </p:nvSpPr>
        <p:spPr>
          <a:xfrm>
            <a:off x="5341480" y="1584213"/>
            <a:ext cx="1718894" cy="34045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สวิตช์จุดระเบิด</a:t>
            </a:r>
            <a:endParaRPr lang="ja-JP" sz="105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8" name="テキスト ボックス 161">
            <a:extLst>
              <a:ext uri="{FF2B5EF4-FFF2-40B4-BE49-F238E27FC236}">
                <a16:creationId xmlns:a16="http://schemas.microsoft.com/office/drawing/2014/main" id="{2DB1FA05-8269-43FB-B61F-88CF1F28CA9D}"/>
              </a:ext>
            </a:extLst>
          </p:cNvPr>
          <p:cNvSpPr txBox="1"/>
          <p:nvPr/>
        </p:nvSpPr>
        <p:spPr>
          <a:xfrm>
            <a:off x="983411" y="2497732"/>
            <a:ext cx="1288921" cy="3748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เครื่องกำเนิดไฟฟ้าสลับ</a:t>
            </a:r>
            <a:endParaRPr lang="ja-JP" sz="105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9" name="テキスト ボックス 163">
            <a:extLst>
              <a:ext uri="{FF2B5EF4-FFF2-40B4-BE49-F238E27FC236}">
                <a16:creationId xmlns:a16="http://schemas.microsoft.com/office/drawing/2014/main" id="{B0694E6F-CF5E-407F-BE06-F8A6B197E8B7}"/>
              </a:ext>
            </a:extLst>
          </p:cNvPr>
          <p:cNvSpPr txBox="1"/>
          <p:nvPr/>
        </p:nvSpPr>
        <p:spPr>
          <a:xfrm>
            <a:off x="6403729" y="5055545"/>
            <a:ext cx="1035813" cy="2182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แบตเตอรี่</a:t>
            </a:r>
            <a:endParaRPr lang="ja-JP" sz="105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741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Autofit/>
          </a:bodyPr>
          <a:lstStyle/>
          <a:p>
            <a:pPr rtl="0"/>
            <a:r>
              <a:rPr lang="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บทที่ 1 ความรู้พื้นฐานเกี่ยวกับเครื่องจักรก่อสร้าง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ประเภทยานพาหนะ</a:t>
            </a:r>
          </a:p>
        </p:txBody>
      </p:sp>
    </p:spTree>
    <p:extLst>
      <p:ext uri="{BB962C8B-B14F-4D97-AF65-F5344CB8AC3E}">
        <p14:creationId xmlns:p14="http://schemas.microsoft.com/office/powerpoint/2010/main" val="1218580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เชื้อเพลิง / น้ำมันเครื่อง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18 / คู่มือเสริมหน้า 15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น้ำมันเครื่องมีหน้าที่ดังต่อไปนี้</a:t>
            </a: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หน้าที่การหล่อลื่น</a:t>
            </a: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หน้าที่การระบายความร้อน</a:t>
            </a: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 หน้าที่การปิดผนึก</a:t>
            </a: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(4) หน้าที่การทำความสะอาด</a:t>
            </a: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(5) หน้าที่การป้องกันสนิม</a:t>
            </a: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น้ำมันเครื่องมีหลายชื่อ จำเป็นต้องใช้ชื่อตามมาตรฐานที่กำหนดไว้ในคู่มือการใช้งานเครื่องจักรก่อสร้าง ฯลฯ</a:t>
            </a:r>
          </a:p>
        </p:txBody>
      </p:sp>
    </p:spTree>
    <p:extLst>
      <p:ext uri="{BB962C8B-B14F-4D97-AF65-F5344CB8AC3E}">
        <p14:creationId xmlns:p14="http://schemas.microsoft.com/office/powerpoint/2010/main" val="2834000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อุปกรณ์ไฮดรอลิก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19 / คู่มือเสริมหน้า 16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37" y="1704109"/>
            <a:ext cx="7768526" cy="3449782"/>
          </a:xfrm>
          <a:prstGeom prst="rect">
            <a:avLst/>
          </a:prstGeom>
        </p:spPr>
      </p:pic>
      <p:sp>
        <p:nvSpPr>
          <p:cNvPr id="7" name="テキスト ボックス 629">
            <a:extLst>
              <a:ext uri="{FF2B5EF4-FFF2-40B4-BE49-F238E27FC236}">
                <a16:creationId xmlns:a16="http://schemas.microsoft.com/office/drawing/2014/main" id="{7B6ACCCF-7C7C-43C4-8487-0071641B02F8}"/>
              </a:ext>
            </a:extLst>
          </p:cNvPr>
          <p:cNvSpPr txBox="1"/>
          <p:nvPr/>
        </p:nvSpPr>
        <p:spPr>
          <a:xfrm>
            <a:off x="1859424" y="1869177"/>
            <a:ext cx="1511046" cy="2449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น้ำมันไฮดรอลิกแรงดันสูง</a:t>
            </a:r>
            <a:endParaRPr lang="ja-JP" sz="12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8" name="テキスト ボックス 630">
            <a:extLst>
              <a:ext uri="{FF2B5EF4-FFF2-40B4-BE49-F238E27FC236}">
                <a16:creationId xmlns:a16="http://schemas.microsoft.com/office/drawing/2014/main" id="{A3C79AE1-AB71-48CA-AB19-C92BA67592A2}"/>
              </a:ext>
            </a:extLst>
          </p:cNvPr>
          <p:cNvSpPr txBox="1"/>
          <p:nvPr/>
        </p:nvSpPr>
        <p:spPr>
          <a:xfrm>
            <a:off x="745923" y="3299762"/>
            <a:ext cx="742841" cy="2885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เครื่องยนต์</a:t>
            </a:r>
            <a:endParaRPr lang="ja-JP" sz="12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631">
            <a:extLst>
              <a:ext uri="{FF2B5EF4-FFF2-40B4-BE49-F238E27FC236}">
                <a16:creationId xmlns:a16="http://schemas.microsoft.com/office/drawing/2014/main" id="{0BA233CF-18B7-4BC9-A49D-1E2AA07286A5}"/>
              </a:ext>
            </a:extLst>
          </p:cNvPr>
          <p:cNvSpPr txBox="1"/>
          <p:nvPr/>
        </p:nvSpPr>
        <p:spPr>
          <a:xfrm>
            <a:off x="1859424" y="3000278"/>
            <a:ext cx="1311887" cy="7682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ปั๊มไฮดรอลิก</a:t>
            </a:r>
            <a:endParaRPr lang="ja-JP" sz="12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  <a:p>
            <a:pPr algn="ctr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(ส่งน้ำมันไฮดรอลิก</a:t>
            </a:r>
            <a:endParaRPr lang="en-US" sz="10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ด้วยแรงดันสูง)</a:t>
            </a:r>
            <a:endParaRPr lang="ja-JP" sz="12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632">
            <a:extLst>
              <a:ext uri="{FF2B5EF4-FFF2-40B4-BE49-F238E27FC236}">
                <a16:creationId xmlns:a16="http://schemas.microsoft.com/office/drawing/2014/main" id="{8D40BFEF-6759-44EA-A3F1-4F9F14A9F0C6}"/>
              </a:ext>
            </a:extLst>
          </p:cNvPr>
          <p:cNvSpPr txBox="1"/>
          <p:nvPr/>
        </p:nvSpPr>
        <p:spPr>
          <a:xfrm>
            <a:off x="3751902" y="1825691"/>
            <a:ext cx="1372547" cy="8102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วาล์วควบคุมไฮดรอลิก</a:t>
            </a:r>
            <a:endParaRPr lang="ja-JP" sz="12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  <a:p>
            <a:pPr algn="ctr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(ควบคุมแรงดัน, ทิศทางและอัตราการไหลของน้ำมันไฮดรอลิก)</a:t>
            </a:r>
            <a:endParaRPr lang="ja-JP" sz="12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634">
            <a:extLst>
              <a:ext uri="{FF2B5EF4-FFF2-40B4-BE49-F238E27FC236}">
                <a16:creationId xmlns:a16="http://schemas.microsoft.com/office/drawing/2014/main" id="{CD593F15-41DB-4BAC-9661-7A13A3C839E8}"/>
              </a:ext>
            </a:extLst>
          </p:cNvPr>
          <p:cNvSpPr txBox="1"/>
          <p:nvPr/>
        </p:nvSpPr>
        <p:spPr>
          <a:xfrm>
            <a:off x="5464322" y="1851930"/>
            <a:ext cx="1717528" cy="2300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น้ำมันไฮดรอลิกแรงดันสูง</a:t>
            </a:r>
            <a:endParaRPr lang="ja-JP" sz="12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635">
            <a:extLst>
              <a:ext uri="{FF2B5EF4-FFF2-40B4-BE49-F238E27FC236}">
                <a16:creationId xmlns:a16="http://schemas.microsoft.com/office/drawing/2014/main" id="{07D8C22F-6BF1-483A-B163-BE1059DE52A9}"/>
              </a:ext>
            </a:extLst>
          </p:cNvPr>
          <p:cNvSpPr txBox="1"/>
          <p:nvPr/>
        </p:nvSpPr>
        <p:spPr>
          <a:xfrm>
            <a:off x="2257425" y="4682581"/>
            <a:ext cx="1401499" cy="2449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น้ำมันไฮดรอลิกแรงดันต่ำ</a:t>
            </a:r>
            <a:endParaRPr lang="ja-JP" sz="12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637">
            <a:extLst>
              <a:ext uri="{FF2B5EF4-FFF2-40B4-BE49-F238E27FC236}">
                <a16:creationId xmlns:a16="http://schemas.microsoft.com/office/drawing/2014/main" id="{D0C2D511-C606-4E47-A068-9C96D6CE078A}"/>
              </a:ext>
            </a:extLst>
          </p:cNvPr>
          <p:cNvSpPr txBox="1"/>
          <p:nvPr/>
        </p:nvSpPr>
        <p:spPr>
          <a:xfrm>
            <a:off x="5242768" y="2658125"/>
            <a:ext cx="999060" cy="2548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น้ำมันไฮดรอลิกแรงดันต่ำ</a:t>
            </a:r>
            <a:endParaRPr lang="ja-JP" sz="12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639">
            <a:extLst>
              <a:ext uri="{FF2B5EF4-FFF2-40B4-BE49-F238E27FC236}">
                <a16:creationId xmlns:a16="http://schemas.microsoft.com/office/drawing/2014/main" id="{E5CB6BCE-3BA1-4EE9-9AB6-880F42924E4F}"/>
              </a:ext>
            </a:extLst>
          </p:cNvPr>
          <p:cNvSpPr txBox="1"/>
          <p:nvPr/>
        </p:nvSpPr>
        <p:spPr>
          <a:xfrm>
            <a:off x="5742298" y="3009786"/>
            <a:ext cx="1332743" cy="7735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อุปกรณ์ขับเคลื่อน</a:t>
            </a:r>
            <a:endParaRPr lang="en-US" sz="10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ไฮดรอลิก</a:t>
            </a:r>
            <a:endParaRPr lang="ja-JP" sz="12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  <a:p>
            <a:pPr algn="ctr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(เปลี่ยนไฮดรอลิกเป็นพลังงานกลสำหรับเครื่องจักร)</a:t>
            </a:r>
            <a:endParaRPr lang="ja-JP" sz="12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640">
            <a:extLst>
              <a:ext uri="{FF2B5EF4-FFF2-40B4-BE49-F238E27FC236}">
                <a16:creationId xmlns:a16="http://schemas.microsoft.com/office/drawing/2014/main" id="{B4FF2439-E9AE-4684-A046-A3BC6DEECF08}"/>
              </a:ext>
            </a:extLst>
          </p:cNvPr>
          <p:cNvSpPr txBox="1"/>
          <p:nvPr/>
        </p:nvSpPr>
        <p:spPr>
          <a:xfrm>
            <a:off x="7460500" y="3000278"/>
            <a:ext cx="835468" cy="7031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</a:t>
            </a:r>
            <a:endParaRPr lang="ja-JP" sz="12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  <a:p>
            <a:pPr algn="ctr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(ขนาด / ความเร็ว / ทิศทาง)</a:t>
            </a:r>
            <a:endParaRPr lang="ja-JP" sz="12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641">
            <a:extLst>
              <a:ext uri="{FF2B5EF4-FFF2-40B4-BE49-F238E27FC236}">
                <a16:creationId xmlns:a16="http://schemas.microsoft.com/office/drawing/2014/main" id="{F78297DC-8780-4D3C-BE49-6AF77E7B1504}"/>
              </a:ext>
            </a:extLst>
          </p:cNvPr>
          <p:cNvSpPr txBox="1"/>
          <p:nvPr/>
        </p:nvSpPr>
        <p:spPr>
          <a:xfrm>
            <a:off x="3885069" y="4326482"/>
            <a:ext cx="1087446" cy="6247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อุปกรณ์ประกอบถังน้ำมันไฮดรอลิก</a:t>
            </a:r>
            <a:endParaRPr lang="ja-JP" sz="12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38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ปั๊มไฮดรอลิก (1) ปั๊มเกียร์ (2) ปั๊มลูกสูบ แบบเพลาเอียง, แบบแผ่น Swashplate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20 / คู่มือเสริมหน้า 16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348" y="1299556"/>
            <a:ext cx="5895543" cy="234027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02" y="3960413"/>
            <a:ext cx="3470564" cy="224140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717" y="4260206"/>
            <a:ext cx="3711633" cy="1746971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872935" y="5967168"/>
            <a:ext cx="7861564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ปั๊มลูกสูบ แบบเพลาเอียง
ปั๊มลูกสูบ แบบแผ่น Swashplate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3786" y="3623221"/>
            <a:ext cx="786156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ปั๊มเกียร์</a:t>
            </a:r>
          </a:p>
        </p:txBody>
      </p:sp>
      <p:sp>
        <p:nvSpPr>
          <p:cNvPr id="12" name="テキスト ボックス 172">
            <a:extLst>
              <a:ext uri="{FF2B5EF4-FFF2-40B4-BE49-F238E27FC236}">
                <a16:creationId xmlns:a16="http://schemas.microsoft.com/office/drawing/2014/main" id="{5F6E4271-2AAD-493E-A39C-92C351260DCD}"/>
              </a:ext>
            </a:extLst>
          </p:cNvPr>
          <p:cNvSpPr txBox="1"/>
          <p:nvPr/>
        </p:nvSpPr>
        <p:spPr>
          <a:xfrm>
            <a:off x="1667239" y="1720301"/>
            <a:ext cx="209550" cy="15144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1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ช่องดูดน้ำมันไฮดรอลิก</a:t>
            </a:r>
            <a:endParaRPr lang="ja-JP" sz="11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76">
            <a:extLst>
              <a:ext uri="{FF2B5EF4-FFF2-40B4-BE49-F238E27FC236}">
                <a16:creationId xmlns:a16="http://schemas.microsoft.com/office/drawing/2014/main" id="{08CD263A-8866-4A29-8A37-7C7600C13BB9}"/>
              </a:ext>
            </a:extLst>
          </p:cNvPr>
          <p:cNvSpPr txBox="1"/>
          <p:nvPr/>
        </p:nvSpPr>
        <p:spPr>
          <a:xfrm>
            <a:off x="7073197" y="1712456"/>
            <a:ext cx="209550" cy="15144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1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ช่องจ่ายน้ำมันไฮดรอลิก</a:t>
            </a:r>
            <a:endParaRPr lang="ja-JP" sz="11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642">
            <a:extLst>
              <a:ext uri="{FF2B5EF4-FFF2-40B4-BE49-F238E27FC236}">
                <a16:creationId xmlns:a16="http://schemas.microsoft.com/office/drawing/2014/main" id="{9B215AAD-5D6F-4963-A4E4-578A2342B7ED}"/>
              </a:ext>
            </a:extLst>
          </p:cNvPr>
          <p:cNvSpPr txBox="1"/>
          <p:nvPr/>
        </p:nvSpPr>
        <p:spPr>
          <a:xfrm>
            <a:off x="1388198" y="4125393"/>
            <a:ext cx="828675" cy="156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หน้าแปลนเพลาขับ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643">
            <a:extLst>
              <a:ext uri="{FF2B5EF4-FFF2-40B4-BE49-F238E27FC236}">
                <a16:creationId xmlns:a16="http://schemas.microsoft.com/office/drawing/2014/main" id="{7FE7EFF1-A811-447B-A80B-3EC5F2D2F534}"/>
              </a:ext>
            </a:extLst>
          </p:cNvPr>
          <p:cNvSpPr txBox="1"/>
          <p:nvPr/>
        </p:nvSpPr>
        <p:spPr>
          <a:xfrm>
            <a:off x="1330353" y="4314603"/>
            <a:ext cx="213995" cy="1663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เพลา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644">
            <a:extLst>
              <a:ext uri="{FF2B5EF4-FFF2-40B4-BE49-F238E27FC236}">
                <a16:creationId xmlns:a16="http://schemas.microsoft.com/office/drawing/2014/main" id="{8BE7E05E-FD0F-49CC-9D94-56F1F58F31B9}"/>
              </a:ext>
            </a:extLst>
          </p:cNvPr>
          <p:cNvSpPr txBox="1"/>
          <p:nvPr/>
        </p:nvSpPr>
        <p:spPr>
          <a:xfrm>
            <a:off x="2446431" y="4075993"/>
            <a:ext cx="1042670" cy="209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บล็อกกระบอกสูบ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645">
            <a:extLst>
              <a:ext uri="{FF2B5EF4-FFF2-40B4-BE49-F238E27FC236}">
                <a16:creationId xmlns:a16="http://schemas.microsoft.com/office/drawing/2014/main" id="{0F73C165-D6AD-463B-AEF8-C0BE8C57DEC5}"/>
              </a:ext>
            </a:extLst>
          </p:cNvPr>
          <p:cNvSpPr txBox="1"/>
          <p:nvPr/>
        </p:nvSpPr>
        <p:spPr>
          <a:xfrm>
            <a:off x="2216873" y="5827941"/>
            <a:ext cx="584835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ลูกสูบ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646">
            <a:extLst>
              <a:ext uri="{FF2B5EF4-FFF2-40B4-BE49-F238E27FC236}">
                <a16:creationId xmlns:a16="http://schemas.microsoft.com/office/drawing/2014/main" id="{E1DDBAF0-865F-4600-9A56-50A5AE4FE85D}"/>
              </a:ext>
            </a:extLst>
          </p:cNvPr>
          <p:cNvSpPr txBox="1"/>
          <p:nvPr/>
        </p:nvSpPr>
        <p:spPr>
          <a:xfrm>
            <a:off x="3301639" y="4754241"/>
            <a:ext cx="592020" cy="209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ช่องเข้า-ออก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647">
            <a:extLst>
              <a:ext uri="{FF2B5EF4-FFF2-40B4-BE49-F238E27FC236}">
                <a16:creationId xmlns:a16="http://schemas.microsoft.com/office/drawing/2014/main" id="{ADCE8C11-FDC4-4A1B-826C-8EB726C3484B}"/>
              </a:ext>
            </a:extLst>
          </p:cNvPr>
          <p:cNvSpPr txBox="1"/>
          <p:nvPr/>
        </p:nvSpPr>
        <p:spPr>
          <a:xfrm>
            <a:off x="3949900" y="4685492"/>
            <a:ext cx="501566" cy="209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ช่องเข้า-ออก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648">
            <a:extLst>
              <a:ext uri="{FF2B5EF4-FFF2-40B4-BE49-F238E27FC236}">
                <a16:creationId xmlns:a16="http://schemas.microsoft.com/office/drawing/2014/main" id="{8A21F3BF-19D4-4011-9E5F-8D988A1DA9D4}"/>
              </a:ext>
            </a:extLst>
          </p:cNvPr>
          <p:cNvSpPr txBox="1"/>
          <p:nvPr/>
        </p:nvSpPr>
        <p:spPr>
          <a:xfrm>
            <a:off x="3128824" y="5952630"/>
            <a:ext cx="422275" cy="2229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แผ่นวาล์ว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84">
            <a:extLst>
              <a:ext uri="{FF2B5EF4-FFF2-40B4-BE49-F238E27FC236}">
                <a16:creationId xmlns:a16="http://schemas.microsoft.com/office/drawing/2014/main" id="{CD65E1A5-AE19-4F75-95B8-76139C9CA1ED}"/>
              </a:ext>
            </a:extLst>
          </p:cNvPr>
          <p:cNvSpPr txBox="1"/>
          <p:nvPr/>
        </p:nvSpPr>
        <p:spPr>
          <a:xfrm>
            <a:off x="4803717" y="5525189"/>
            <a:ext cx="646980" cy="156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แผ่น Swashplate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185">
            <a:extLst>
              <a:ext uri="{FF2B5EF4-FFF2-40B4-BE49-F238E27FC236}">
                <a16:creationId xmlns:a16="http://schemas.microsoft.com/office/drawing/2014/main" id="{B38221CA-B6C2-4C45-B083-F073F413906E}"/>
              </a:ext>
            </a:extLst>
          </p:cNvPr>
          <p:cNvSpPr txBox="1"/>
          <p:nvPr/>
        </p:nvSpPr>
        <p:spPr>
          <a:xfrm>
            <a:off x="5058267" y="4628164"/>
            <a:ext cx="213995" cy="1663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เพลา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186">
            <a:extLst>
              <a:ext uri="{FF2B5EF4-FFF2-40B4-BE49-F238E27FC236}">
                <a16:creationId xmlns:a16="http://schemas.microsoft.com/office/drawing/2014/main" id="{A16E6363-3F12-4416-B9D1-9228A3556A41}"/>
              </a:ext>
            </a:extLst>
          </p:cNvPr>
          <p:cNvSpPr txBox="1"/>
          <p:nvPr/>
        </p:nvSpPr>
        <p:spPr>
          <a:xfrm>
            <a:off x="6025349" y="4271423"/>
            <a:ext cx="1175385" cy="209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บล็อกกระบอกสูบ</a:t>
            </a:r>
            <a:endParaRPr lang="ja-JP" sz="9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187">
            <a:extLst>
              <a:ext uri="{FF2B5EF4-FFF2-40B4-BE49-F238E27FC236}">
                <a16:creationId xmlns:a16="http://schemas.microsoft.com/office/drawing/2014/main" id="{05BB8EE4-6EDE-45B9-B378-612534F03326}"/>
              </a:ext>
            </a:extLst>
          </p:cNvPr>
          <p:cNvSpPr txBox="1"/>
          <p:nvPr/>
        </p:nvSpPr>
        <p:spPr>
          <a:xfrm>
            <a:off x="5955132" y="5754087"/>
            <a:ext cx="584835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ลูกสูบ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188">
            <a:extLst>
              <a:ext uri="{FF2B5EF4-FFF2-40B4-BE49-F238E27FC236}">
                <a16:creationId xmlns:a16="http://schemas.microsoft.com/office/drawing/2014/main" id="{29021390-9823-4550-9F25-C8A9F71DEF11}"/>
              </a:ext>
            </a:extLst>
          </p:cNvPr>
          <p:cNvSpPr txBox="1"/>
          <p:nvPr/>
        </p:nvSpPr>
        <p:spPr>
          <a:xfrm>
            <a:off x="7073198" y="4606574"/>
            <a:ext cx="527050" cy="209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ช่องเข้า-ออก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189">
            <a:extLst>
              <a:ext uri="{FF2B5EF4-FFF2-40B4-BE49-F238E27FC236}">
                <a16:creationId xmlns:a16="http://schemas.microsoft.com/office/drawing/2014/main" id="{12919EAC-2ECD-4015-8491-3A9CF20D568C}"/>
              </a:ext>
            </a:extLst>
          </p:cNvPr>
          <p:cNvSpPr txBox="1"/>
          <p:nvPr/>
        </p:nvSpPr>
        <p:spPr>
          <a:xfrm>
            <a:off x="7946652" y="4594800"/>
            <a:ext cx="527050" cy="209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ช่องเข้า-ออก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190">
            <a:extLst>
              <a:ext uri="{FF2B5EF4-FFF2-40B4-BE49-F238E27FC236}">
                <a16:creationId xmlns:a16="http://schemas.microsoft.com/office/drawing/2014/main" id="{CF41BB15-4179-46C3-A8FE-251CFA16E2DB}"/>
              </a:ext>
            </a:extLst>
          </p:cNvPr>
          <p:cNvSpPr txBox="1"/>
          <p:nvPr/>
        </p:nvSpPr>
        <p:spPr>
          <a:xfrm>
            <a:off x="7128701" y="5845556"/>
            <a:ext cx="422275" cy="1758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แผ่นวาล์ว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51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อุปกรณ์ขับเคลื่อนไฮดรอลิก (1) กระบอกสูบไฮดรอลิก (2) มอเตอร์ไฮดรอลิก มอเตอร์ลูกสูบ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23 / คู่มือเสริมหน้า 17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509085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004" y="1319495"/>
            <a:ext cx="5953991" cy="249552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563" y="4077923"/>
            <a:ext cx="4987637" cy="206204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53786" y="3623221"/>
            <a:ext cx="786156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กระบอกสูบไฮดรอลิก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1217" y="6095944"/>
            <a:ext cx="786156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มอเตอร์ไฮดรอลิก มอเตอร์ลูกสูบ</a:t>
            </a:r>
          </a:p>
        </p:txBody>
      </p:sp>
      <p:sp>
        <p:nvSpPr>
          <p:cNvPr id="11" name="テキスト ボックス 191">
            <a:extLst>
              <a:ext uri="{FF2B5EF4-FFF2-40B4-BE49-F238E27FC236}">
                <a16:creationId xmlns:a16="http://schemas.microsoft.com/office/drawing/2014/main" id="{36DAAAF7-FC9F-4952-AEFA-306A4AB8AD44}"/>
              </a:ext>
            </a:extLst>
          </p:cNvPr>
          <p:cNvSpPr txBox="1"/>
          <p:nvPr/>
        </p:nvSpPr>
        <p:spPr>
          <a:xfrm>
            <a:off x="1595004" y="2210263"/>
            <a:ext cx="1126448" cy="16544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ฝากระบอกสูบ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480">
            <a:extLst>
              <a:ext uri="{FF2B5EF4-FFF2-40B4-BE49-F238E27FC236}">
                <a16:creationId xmlns:a16="http://schemas.microsoft.com/office/drawing/2014/main" id="{B3B2DBFA-4582-4BDE-A66E-AABEB19B981D}"/>
              </a:ext>
            </a:extLst>
          </p:cNvPr>
          <p:cNvSpPr txBox="1"/>
          <p:nvPr/>
        </p:nvSpPr>
        <p:spPr>
          <a:xfrm>
            <a:off x="4237812" y="3372474"/>
            <a:ext cx="841991" cy="197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ลูกสูบ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481">
            <a:extLst>
              <a:ext uri="{FF2B5EF4-FFF2-40B4-BE49-F238E27FC236}">
                <a16:creationId xmlns:a16="http://schemas.microsoft.com/office/drawing/2014/main" id="{0F7D3197-A63A-469B-B2C6-ABFB759E3805}"/>
              </a:ext>
            </a:extLst>
          </p:cNvPr>
          <p:cNvSpPr txBox="1"/>
          <p:nvPr/>
        </p:nvSpPr>
        <p:spPr>
          <a:xfrm>
            <a:off x="3838481" y="1715338"/>
            <a:ext cx="733518" cy="16544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482">
            <a:extLst>
              <a:ext uri="{FF2B5EF4-FFF2-40B4-BE49-F238E27FC236}">
                <a16:creationId xmlns:a16="http://schemas.microsoft.com/office/drawing/2014/main" id="{1F5FE47E-422A-410D-B2BA-26C7CF72CA8A}"/>
              </a:ext>
            </a:extLst>
          </p:cNvPr>
          <p:cNvSpPr txBox="1"/>
          <p:nvPr/>
        </p:nvSpPr>
        <p:spPr>
          <a:xfrm rot="20706217">
            <a:off x="3263083" y="2119373"/>
            <a:ext cx="1151447" cy="16544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ช่องเข้า-ออกของน้ำมัน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483">
            <a:extLst>
              <a:ext uri="{FF2B5EF4-FFF2-40B4-BE49-F238E27FC236}">
                <a16:creationId xmlns:a16="http://schemas.microsoft.com/office/drawing/2014/main" id="{BD37B912-F95C-4485-AD0B-AAB431CA43E0}"/>
              </a:ext>
            </a:extLst>
          </p:cNvPr>
          <p:cNvSpPr txBox="1"/>
          <p:nvPr/>
        </p:nvSpPr>
        <p:spPr>
          <a:xfrm rot="20706217">
            <a:off x="4403686" y="1578815"/>
            <a:ext cx="1181252" cy="16544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ช่องเข้า-ออกของน้ำมัน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595">
            <a:extLst>
              <a:ext uri="{FF2B5EF4-FFF2-40B4-BE49-F238E27FC236}">
                <a16:creationId xmlns:a16="http://schemas.microsoft.com/office/drawing/2014/main" id="{48AAC083-62F4-41FB-B93D-29AAC516DCE6}"/>
              </a:ext>
            </a:extLst>
          </p:cNvPr>
          <p:cNvSpPr txBox="1"/>
          <p:nvPr/>
        </p:nvSpPr>
        <p:spPr>
          <a:xfrm>
            <a:off x="3690565" y="4339167"/>
            <a:ext cx="841991" cy="197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ลูกสูบ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596">
            <a:extLst>
              <a:ext uri="{FF2B5EF4-FFF2-40B4-BE49-F238E27FC236}">
                <a16:creationId xmlns:a16="http://schemas.microsoft.com/office/drawing/2014/main" id="{803ED39A-65F0-4E9C-A8F4-C6E30C88D844}"/>
              </a:ext>
            </a:extLst>
          </p:cNvPr>
          <p:cNvSpPr txBox="1"/>
          <p:nvPr/>
        </p:nvSpPr>
        <p:spPr>
          <a:xfrm>
            <a:off x="5920247" y="4064216"/>
            <a:ext cx="841991" cy="1594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ลูกสูบ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597">
            <a:extLst>
              <a:ext uri="{FF2B5EF4-FFF2-40B4-BE49-F238E27FC236}">
                <a16:creationId xmlns:a16="http://schemas.microsoft.com/office/drawing/2014/main" id="{95BF0F25-B50B-485B-BA6F-49EE0BED0D4F}"/>
              </a:ext>
            </a:extLst>
          </p:cNvPr>
          <p:cNvSpPr txBox="1"/>
          <p:nvPr/>
        </p:nvSpPr>
        <p:spPr>
          <a:xfrm>
            <a:off x="6079097" y="4254579"/>
            <a:ext cx="683141" cy="17678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แผ่น Swashplate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604">
            <a:extLst>
              <a:ext uri="{FF2B5EF4-FFF2-40B4-BE49-F238E27FC236}">
                <a16:creationId xmlns:a16="http://schemas.microsoft.com/office/drawing/2014/main" id="{A66CAA49-2FB3-4B83-8093-4FAAC5F50EF3}"/>
              </a:ext>
            </a:extLst>
          </p:cNvPr>
          <p:cNvSpPr txBox="1"/>
          <p:nvPr/>
        </p:nvSpPr>
        <p:spPr>
          <a:xfrm>
            <a:off x="5589411" y="4311010"/>
            <a:ext cx="388149" cy="1475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ตัวอุปกรณ์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605">
            <a:extLst>
              <a:ext uri="{FF2B5EF4-FFF2-40B4-BE49-F238E27FC236}">
                <a16:creationId xmlns:a16="http://schemas.microsoft.com/office/drawing/2014/main" id="{81AA3062-3DBF-4012-8FA1-2181968F23F2}"/>
              </a:ext>
            </a:extLst>
          </p:cNvPr>
          <p:cNvSpPr txBox="1"/>
          <p:nvPr/>
        </p:nvSpPr>
        <p:spPr>
          <a:xfrm>
            <a:off x="4844442" y="4252462"/>
            <a:ext cx="426305" cy="147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ตัวครอบ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608">
            <a:extLst>
              <a:ext uri="{FF2B5EF4-FFF2-40B4-BE49-F238E27FC236}">
                <a16:creationId xmlns:a16="http://schemas.microsoft.com/office/drawing/2014/main" id="{2A7BAFE1-259E-4E1F-816D-5A584C5F6057}"/>
              </a:ext>
            </a:extLst>
          </p:cNvPr>
          <p:cNvSpPr txBox="1"/>
          <p:nvPr/>
        </p:nvSpPr>
        <p:spPr>
          <a:xfrm>
            <a:off x="3770097" y="4765354"/>
            <a:ext cx="540088" cy="147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เพลา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609">
            <a:extLst>
              <a:ext uri="{FF2B5EF4-FFF2-40B4-BE49-F238E27FC236}">
                <a16:creationId xmlns:a16="http://schemas.microsoft.com/office/drawing/2014/main" id="{4EB00D60-586D-4BB0-AD5A-913CE82D5618}"/>
              </a:ext>
            </a:extLst>
          </p:cNvPr>
          <p:cNvSpPr txBox="1"/>
          <p:nvPr/>
        </p:nvSpPr>
        <p:spPr>
          <a:xfrm>
            <a:off x="6775112" y="4752229"/>
            <a:ext cx="540088" cy="147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เพลา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610">
            <a:extLst>
              <a:ext uri="{FF2B5EF4-FFF2-40B4-BE49-F238E27FC236}">
                <a16:creationId xmlns:a16="http://schemas.microsoft.com/office/drawing/2014/main" id="{E265CA0C-9680-4507-9AAC-833E6CE63072}"/>
              </a:ext>
            </a:extLst>
          </p:cNvPr>
          <p:cNvSpPr txBox="1"/>
          <p:nvPr/>
        </p:nvSpPr>
        <p:spPr>
          <a:xfrm>
            <a:off x="4962032" y="4105313"/>
            <a:ext cx="958215" cy="10731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บล็อกกระบอกสูบ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611">
            <a:extLst>
              <a:ext uri="{FF2B5EF4-FFF2-40B4-BE49-F238E27FC236}">
                <a16:creationId xmlns:a16="http://schemas.microsoft.com/office/drawing/2014/main" id="{684CFCFC-A8D5-47E7-B864-2214A91688FB}"/>
              </a:ext>
            </a:extLst>
          </p:cNvPr>
          <p:cNvSpPr txBox="1"/>
          <p:nvPr/>
        </p:nvSpPr>
        <p:spPr>
          <a:xfrm>
            <a:off x="2579266" y="5953306"/>
            <a:ext cx="870057" cy="1935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ภาพแนวรัศมี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612">
            <a:extLst>
              <a:ext uri="{FF2B5EF4-FFF2-40B4-BE49-F238E27FC236}">
                <a16:creationId xmlns:a16="http://schemas.microsoft.com/office/drawing/2014/main" id="{C3040035-3CA0-489F-AF10-9B6BD3CCFDAD}"/>
              </a:ext>
            </a:extLst>
          </p:cNvPr>
          <p:cNvSpPr txBox="1"/>
          <p:nvPr/>
        </p:nvSpPr>
        <p:spPr>
          <a:xfrm>
            <a:off x="5441140" y="5921688"/>
            <a:ext cx="1103691" cy="1935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ภาพแนวแกน</a:t>
            </a:r>
            <a:endParaRPr lang="ja-JP" sz="9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199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วาล์วกันกลับ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24 / คู่มือเสริมหน้า 18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86" y="2410692"/>
            <a:ext cx="7995458" cy="265297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273432" y="5063661"/>
            <a:ext cx="45971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วาล์วกันกลับ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13">
            <a:extLst>
              <a:ext uri="{FF2B5EF4-FFF2-40B4-BE49-F238E27FC236}">
                <a16:creationId xmlns:a16="http://schemas.microsoft.com/office/drawing/2014/main" id="{4CE18B24-A5BC-4548-BEBD-63D376762B4A}"/>
              </a:ext>
            </a:extLst>
          </p:cNvPr>
          <p:cNvSpPr txBox="1"/>
          <p:nvPr/>
        </p:nvSpPr>
        <p:spPr>
          <a:xfrm>
            <a:off x="650772" y="4209035"/>
            <a:ext cx="823708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สัญลักษณ์</a:t>
            </a:r>
            <a:endParaRPr lang="ja-JP" sz="12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614">
            <a:extLst>
              <a:ext uri="{FF2B5EF4-FFF2-40B4-BE49-F238E27FC236}">
                <a16:creationId xmlns:a16="http://schemas.microsoft.com/office/drawing/2014/main" id="{CEBF5D3D-964F-4D8F-B3BC-BCC3DAC374DC}"/>
              </a:ext>
            </a:extLst>
          </p:cNvPr>
          <p:cNvSpPr txBox="1"/>
          <p:nvPr/>
        </p:nvSpPr>
        <p:spPr>
          <a:xfrm>
            <a:off x="2487673" y="4167816"/>
            <a:ext cx="823708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หยุด</a:t>
            </a:r>
            <a:endParaRPr lang="ja-JP" sz="12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615">
            <a:extLst>
              <a:ext uri="{FF2B5EF4-FFF2-40B4-BE49-F238E27FC236}">
                <a16:creationId xmlns:a16="http://schemas.microsoft.com/office/drawing/2014/main" id="{9DE5083E-0B29-4F7C-8D80-3A1378BB27C6}"/>
              </a:ext>
            </a:extLst>
          </p:cNvPr>
          <p:cNvSpPr txBox="1"/>
          <p:nvPr/>
        </p:nvSpPr>
        <p:spPr>
          <a:xfrm>
            <a:off x="3664610" y="4133458"/>
            <a:ext cx="823708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ไหล</a:t>
            </a:r>
            <a:endParaRPr lang="ja-JP" sz="12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616">
            <a:extLst>
              <a:ext uri="{FF2B5EF4-FFF2-40B4-BE49-F238E27FC236}">
                <a16:creationId xmlns:a16="http://schemas.microsoft.com/office/drawing/2014/main" id="{3BCAA3CC-27A5-40A0-9264-82CE026DD2DF}"/>
              </a:ext>
            </a:extLst>
          </p:cNvPr>
          <p:cNvSpPr txBox="1"/>
          <p:nvPr/>
        </p:nvSpPr>
        <p:spPr>
          <a:xfrm>
            <a:off x="2658058" y="4486034"/>
            <a:ext cx="1700090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ภาพการทำงาน</a:t>
            </a:r>
            <a:endParaRPr lang="ja-JP" sz="12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332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615" y="1355130"/>
            <a:ext cx="5212770" cy="4822700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ถังน้ำมันไฮดรอลิก, ไส้กรองน้ำมัน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24 / คู่มือเสริมหน้า 18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965615" y="6088924"/>
            <a:ext cx="45971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ถังน้ำมันไฮดรอลิก</a:t>
            </a:r>
          </a:p>
        </p:txBody>
      </p:sp>
      <p:sp>
        <p:nvSpPr>
          <p:cNvPr id="7" name="テキスト ボックス 617">
            <a:extLst>
              <a:ext uri="{FF2B5EF4-FFF2-40B4-BE49-F238E27FC236}">
                <a16:creationId xmlns:a16="http://schemas.microsoft.com/office/drawing/2014/main" id="{F6D732B0-B6AC-4974-995C-E7FD27FA59BC}"/>
              </a:ext>
            </a:extLst>
          </p:cNvPr>
          <p:cNvSpPr txBox="1"/>
          <p:nvPr/>
        </p:nvSpPr>
        <p:spPr>
          <a:xfrm>
            <a:off x="5797550" y="1813288"/>
            <a:ext cx="1064895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ชุดไส้กรองอากาศ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8" name="テキスト ボックス 618">
            <a:extLst>
              <a:ext uri="{FF2B5EF4-FFF2-40B4-BE49-F238E27FC236}">
                <a16:creationId xmlns:a16="http://schemas.microsoft.com/office/drawing/2014/main" id="{70240364-FC95-4531-8ED4-DF6DE2D10BBC}"/>
              </a:ext>
            </a:extLst>
          </p:cNvPr>
          <p:cNvSpPr txBox="1"/>
          <p:nvPr/>
        </p:nvSpPr>
        <p:spPr>
          <a:xfrm>
            <a:off x="3344463" y="2049523"/>
            <a:ext cx="1064895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ไส้กรอง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619">
            <a:extLst>
              <a:ext uri="{FF2B5EF4-FFF2-40B4-BE49-F238E27FC236}">
                <a16:creationId xmlns:a16="http://schemas.microsoft.com/office/drawing/2014/main" id="{184B9DF9-DF7B-48BD-93EE-92F9448DCF8E}"/>
              </a:ext>
            </a:extLst>
          </p:cNvPr>
          <p:cNvSpPr txBox="1"/>
          <p:nvPr/>
        </p:nvSpPr>
        <p:spPr>
          <a:xfrm rot="19720641">
            <a:off x="2965028" y="3419240"/>
            <a:ext cx="546735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จากวงจร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620">
            <a:extLst>
              <a:ext uri="{FF2B5EF4-FFF2-40B4-BE49-F238E27FC236}">
                <a16:creationId xmlns:a16="http://schemas.microsoft.com/office/drawing/2014/main" id="{94A44C9F-92B8-4FC4-BF1B-956EE28390EF}"/>
              </a:ext>
            </a:extLst>
          </p:cNvPr>
          <p:cNvSpPr txBox="1"/>
          <p:nvPr/>
        </p:nvSpPr>
        <p:spPr>
          <a:xfrm>
            <a:off x="4938661" y="3960623"/>
            <a:ext cx="744855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ตะแกรงกรอง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621">
            <a:extLst>
              <a:ext uri="{FF2B5EF4-FFF2-40B4-BE49-F238E27FC236}">
                <a16:creationId xmlns:a16="http://schemas.microsoft.com/office/drawing/2014/main" id="{8D4A18FA-C82B-4DCB-8848-66C0788A706B}"/>
              </a:ext>
            </a:extLst>
          </p:cNvPr>
          <p:cNvSpPr txBox="1"/>
          <p:nvPr/>
        </p:nvSpPr>
        <p:spPr>
          <a:xfrm>
            <a:off x="5835650" y="3326130"/>
            <a:ext cx="1265698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เกจวัดระดับน้ำมัน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622">
            <a:extLst>
              <a:ext uri="{FF2B5EF4-FFF2-40B4-BE49-F238E27FC236}">
                <a16:creationId xmlns:a16="http://schemas.microsoft.com/office/drawing/2014/main" id="{30768BB1-FFC2-47F5-8CB0-AF17B50DF815}"/>
              </a:ext>
            </a:extLst>
          </p:cNvPr>
          <p:cNvSpPr txBox="1"/>
          <p:nvPr/>
        </p:nvSpPr>
        <p:spPr>
          <a:xfrm>
            <a:off x="5130288" y="5580092"/>
            <a:ext cx="1064895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ตัวดัก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623">
            <a:extLst>
              <a:ext uri="{FF2B5EF4-FFF2-40B4-BE49-F238E27FC236}">
                <a16:creationId xmlns:a16="http://schemas.microsoft.com/office/drawing/2014/main" id="{83CBAD2F-E9FA-44CE-9905-B1B77EF996BF}"/>
              </a:ext>
            </a:extLst>
          </p:cNvPr>
          <p:cNvSpPr txBox="1"/>
          <p:nvPr/>
        </p:nvSpPr>
        <p:spPr>
          <a:xfrm>
            <a:off x="4264183" y="5910710"/>
            <a:ext cx="1064895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ไปยังปั๊ม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624">
            <a:extLst>
              <a:ext uri="{FF2B5EF4-FFF2-40B4-BE49-F238E27FC236}">
                <a16:creationId xmlns:a16="http://schemas.microsoft.com/office/drawing/2014/main" id="{5AED9256-B42D-4847-A5CC-D45F3286C373}"/>
              </a:ext>
            </a:extLst>
          </p:cNvPr>
          <p:cNvSpPr txBox="1"/>
          <p:nvPr/>
        </p:nvSpPr>
        <p:spPr>
          <a:xfrm rot="19720641">
            <a:off x="1990849" y="5418543"/>
            <a:ext cx="693467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จากหัวควบคุม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839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ไส้กรองน้ำมัน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25 / คู่มือเสริมหน้า 18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36888" y="5147361"/>
            <a:ext cx="3686407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ไส้กรองน้ำมัน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718" y="2490646"/>
            <a:ext cx="5746173" cy="2656715"/>
          </a:xfrm>
          <a:prstGeom prst="rect">
            <a:avLst/>
          </a:prstGeom>
        </p:spPr>
      </p:pic>
      <p:sp>
        <p:nvSpPr>
          <p:cNvPr id="7" name="テキスト ボックス 626">
            <a:extLst>
              <a:ext uri="{FF2B5EF4-FFF2-40B4-BE49-F238E27FC236}">
                <a16:creationId xmlns:a16="http://schemas.microsoft.com/office/drawing/2014/main" id="{AF8F7F5C-8659-4C38-B6F0-3B96498019BD}"/>
              </a:ext>
            </a:extLst>
          </p:cNvPr>
          <p:cNvSpPr txBox="1"/>
          <p:nvPr/>
        </p:nvSpPr>
        <p:spPr>
          <a:xfrm>
            <a:off x="5419705" y="2620666"/>
            <a:ext cx="1705277" cy="2769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2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แนวบาก (Notch wire)</a:t>
            </a:r>
            <a:endParaRPr lang="ja-JP" sz="12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8" name="テキスト ボックス 627">
            <a:extLst>
              <a:ext uri="{FF2B5EF4-FFF2-40B4-BE49-F238E27FC236}">
                <a16:creationId xmlns:a16="http://schemas.microsoft.com/office/drawing/2014/main" id="{56C3EC25-0886-44E7-B562-DF84C8AEC388}"/>
              </a:ext>
            </a:extLst>
          </p:cNvPr>
          <p:cNvSpPr txBox="1"/>
          <p:nvPr/>
        </p:nvSpPr>
        <p:spPr>
          <a:xfrm>
            <a:off x="4006711" y="2620666"/>
            <a:ext cx="1146759" cy="2769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ช่องน้ำมันเข้า</a:t>
            </a:r>
            <a:endParaRPr lang="ja-JP" sz="12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628">
            <a:extLst>
              <a:ext uri="{FF2B5EF4-FFF2-40B4-BE49-F238E27FC236}">
                <a16:creationId xmlns:a16="http://schemas.microsoft.com/office/drawing/2014/main" id="{2034FFB3-285F-46E2-BB6D-3F3E14FDCA80}"/>
              </a:ext>
            </a:extLst>
          </p:cNvPr>
          <p:cNvSpPr txBox="1"/>
          <p:nvPr/>
        </p:nvSpPr>
        <p:spPr>
          <a:xfrm rot="16200000">
            <a:off x="1278486" y="3925028"/>
            <a:ext cx="1180711" cy="3294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2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ช่องน้ำมันออก</a:t>
            </a:r>
            <a:endParaRPr lang="ja-JP" sz="12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259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Autofit/>
          </a:bodyPr>
          <a:lstStyle/>
          <a:p>
            <a:pPr rtl="0"/>
            <a:r>
              <a:rPr lang="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บทที่ 3 โครงสร้างของอุปกรณ์ที่เกี่ยวข้องกับการทำงาน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ของเครื่องจักรสำหรับรื้อถอน</a:t>
            </a:r>
            <a:endParaRPr kumimoji="1" lang="ja-JP" altLang="en-US" sz="2400" dirty="0"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470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โครงสร้างของอุปกรณ์การทำงานของเครื่องจักรสำหรับรื้อถอนแบบตีนตะขาบ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28 / คู่มือเสริมหน้า 19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754426" y="6018132"/>
            <a:ext cx="19157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กลไกตีนตะขาบไฮดรอลิก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787" y="1360025"/>
            <a:ext cx="5912426" cy="4658107"/>
          </a:xfrm>
          <a:prstGeom prst="rect">
            <a:avLst/>
          </a:prstGeom>
        </p:spPr>
      </p:pic>
      <p:sp>
        <p:nvSpPr>
          <p:cNvPr id="8" name="テキスト ボックス 633">
            <a:extLst>
              <a:ext uri="{FF2B5EF4-FFF2-40B4-BE49-F238E27FC236}">
                <a16:creationId xmlns:a16="http://schemas.microsoft.com/office/drawing/2014/main" id="{C88AB0B7-6152-413A-ACBF-333D8FF3D280}"/>
              </a:ext>
            </a:extLst>
          </p:cNvPr>
          <p:cNvSpPr txBox="1"/>
          <p:nvPr/>
        </p:nvSpPr>
        <p:spPr>
          <a:xfrm>
            <a:off x="4041058" y="1456372"/>
            <a:ext cx="1157748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อุปกรณ์การทำงาน (ส่วนหน้า)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638">
            <a:extLst>
              <a:ext uri="{FF2B5EF4-FFF2-40B4-BE49-F238E27FC236}">
                <a16:creationId xmlns:a16="http://schemas.microsoft.com/office/drawing/2014/main" id="{09E44394-4FE8-43BE-9F91-C94B8860C605}"/>
              </a:ext>
            </a:extLst>
          </p:cNvPr>
          <p:cNvSpPr txBox="1"/>
          <p:nvPr/>
        </p:nvSpPr>
        <p:spPr>
          <a:xfrm>
            <a:off x="4504695" y="2118911"/>
            <a:ext cx="1056384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กระบอกสูบอาร์ม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649">
            <a:extLst>
              <a:ext uri="{FF2B5EF4-FFF2-40B4-BE49-F238E27FC236}">
                <a16:creationId xmlns:a16="http://schemas.microsoft.com/office/drawing/2014/main" id="{4F0E3928-7274-47C0-9652-66A12B0AA56A}"/>
              </a:ext>
            </a:extLst>
          </p:cNvPr>
          <p:cNvSpPr txBox="1"/>
          <p:nvPr/>
        </p:nvSpPr>
        <p:spPr>
          <a:xfrm>
            <a:off x="4913962" y="2694212"/>
            <a:ext cx="1056384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บูม * 2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650">
            <a:extLst>
              <a:ext uri="{FF2B5EF4-FFF2-40B4-BE49-F238E27FC236}">
                <a16:creationId xmlns:a16="http://schemas.microsoft.com/office/drawing/2014/main" id="{7B81ACC8-2D92-4C48-92D7-A2CC453D2F47}"/>
              </a:ext>
            </a:extLst>
          </p:cNvPr>
          <p:cNvSpPr txBox="1"/>
          <p:nvPr/>
        </p:nvSpPr>
        <p:spPr>
          <a:xfrm>
            <a:off x="2189060" y="2622110"/>
            <a:ext cx="718817" cy="3735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อาร์ม * 1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651">
            <a:extLst>
              <a:ext uri="{FF2B5EF4-FFF2-40B4-BE49-F238E27FC236}">
                <a16:creationId xmlns:a16="http://schemas.microsoft.com/office/drawing/2014/main" id="{0A815D83-8384-406B-9A49-55B58FA72904}"/>
              </a:ext>
            </a:extLst>
          </p:cNvPr>
          <p:cNvSpPr txBox="1"/>
          <p:nvPr/>
        </p:nvSpPr>
        <p:spPr>
          <a:xfrm>
            <a:off x="2227002" y="3729721"/>
            <a:ext cx="463677" cy="3735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บุ้งกี๋ * 3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652">
            <a:extLst>
              <a:ext uri="{FF2B5EF4-FFF2-40B4-BE49-F238E27FC236}">
                <a16:creationId xmlns:a16="http://schemas.microsoft.com/office/drawing/2014/main" id="{5B241E57-BA65-4B2F-B11A-772BA2E28795}"/>
              </a:ext>
            </a:extLst>
          </p:cNvPr>
          <p:cNvSpPr txBox="1"/>
          <p:nvPr/>
        </p:nvSpPr>
        <p:spPr>
          <a:xfrm>
            <a:off x="1627809" y="2232264"/>
            <a:ext cx="1056384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กระบอกสูบบุ้งกี๋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653">
            <a:extLst>
              <a:ext uri="{FF2B5EF4-FFF2-40B4-BE49-F238E27FC236}">
                <a16:creationId xmlns:a16="http://schemas.microsoft.com/office/drawing/2014/main" id="{09C8CB45-3941-4F1D-B892-3F2E9405C7DE}"/>
              </a:ext>
            </a:extLst>
          </p:cNvPr>
          <p:cNvSpPr txBox="1"/>
          <p:nvPr/>
        </p:nvSpPr>
        <p:spPr>
          <a:xfrm>
            <a:off x="4913962" y="2934888"/>
            <a:ext cx="1419976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ข้อต่อกลาง (Center joint)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654">
            <a:extLst>
              <a:ext uri="{FF2B5EF4-FFF2-40B4-BE49-F238E27FC236}">
                <a16:creationId xmlns:a16="http://schemas.microsoft.com/office/drawing/2014/main" id="{6513FD6D-A2E8-4D4E-A909-4D9A2986B244}"/>
              </a:ext>
            </a:extLst>
          </p:cNvPr>
          <p:cNvSpPr txBox="1"/>
          <p:nvPr/>
        </p:nvSpPr>
        <p:spPr>
          <a:xfrm>
            <a:off x="5083601" y="3108274"/>
            <a:ext cx="95495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ตลับลูกปืนหมุน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655">
            <a:extLst>
              <a:ext uri="{FF2B5EF4-FFF2-40B4-BE49-F238E27FC236}">
                <a16:creationId xmlns:a16="http://schemas.microsoft.com/office/drawing/2014/main" id="{1A643813-5740-4346-9C89-99CC78591DCE}"/>
              </a:ext>
            </a:extLst>
          </p:cNvPr>
          <p:cNvSpPr txBox="1"/>
          <p:nvPr/>
        </p:nvSpPr>
        <p:spPr>
          <a:xfrm>
            <a:off x="5435789" y="3283565"/>
            <a:ext cx="95495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ถังน้ำมันเชื้อเพลิง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656">
            <a:extLst>
              <a:ext uri="{FF2B5EF4-FFF2-40B4-BE49-F238E27FC236}">
                <a16:creationId xmlns:a16="http://schemas.microsoft.com/office/drawing/2014/main" id="{A7DC3EA5-B141-4711-97B2-49AC57A488F2}"/>
              </a:ext>
            </a:extLst>
          </p:cNvPr>
          <p:cNvSpPr txBox="1"/>
          <p:nvPr/>
        </p:nvSpPr>
        <p:spPr>
          <a:xfrm>
            <a:off x="5663639" y="3436954"/>
            <a:ext cx="1544367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วาล์วควบคุม (ควบคุม)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657">
            <a:extLst>
              <a:ext uri="{FF2B5EF4-FFF2-40B4-BE49-F238E27FC236}">
                <a16:creationId xmlns:a16="http://schemas.microsoft.com/office/drawing/2014/main" id="{E961F4F3-0B2B-4AAB-B798-64C4AA93930D}"/>
              </a:ext>
            </a:extLst>
          </p:cNvPr>
          <p:cNvSpPr txBox="1"/>
          <p:nvPr/>
        </p:nvSpPr>
        <p:spPr>
          <a:xfrm>
            <a:off x="5764300" y="3616182"/>
            <a:ext cx="95495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ถังน้ำมันไฮดรอลิก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658">
            <a:extLst>
              <a:ext uri="{FF2B5EF4-FFF2-40B4-BE49-F238E27FC236}">
                <a16:creationId xmlns:a16="http://schemas.microsoft.com/office/drawing/2014/main" id="{6FFE10D9-EFAA-4BB5-8803-FC19C162F848}"/>
              </a:ext>
            </a:extLst>
          </p:cNvPr>
          <p:cNvSpPr txBox="1"/>
          <p:nvPr/>
        </p:nvSpPr>
        <p:spPr>
          <a:xfrm>
            <a:off x="6033177" y="3815099"/>
            <a:ext cx="95495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ท่อไอเสีย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659">
            <a:extLst>
              <a:ext uri="{FF2B5EF4-FFF2-40B4-BE49-F238E27FC236}">
                <a16:creationId xmlns:a16="http://schemas.microsoft.com/office/drawing/2014/main" id="{93BEC5C1-D711-43AE-B697-20FEE52653DB}"/>
              </a:ext>
            </a:extLst>
          </p:cNvPr>
          <p:cNvSpPr txBox="1"/>
          <p:nvPr/>
        </p:nvSpPr>
        <p:spPr>
          <a:xfrm>
            <a:off x="6179416" y="4051360"/>
            <a:ext cx="95495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เครื่องยนต์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660">
            <a:extLst>
              <a:ext uri="{FF2B5EF4-FFF2-40B4-BE49-F238E27FC236}">
                <a16:creationId xmlns:a16="http://schemas.microsoft.com/office/drawing/2014/main" id="{8F60F8A4-C65A-4E8B-B5A0-3FCB8C967863}"/>
              </a:ext>
            </a:extLst>
          </p:cNvPr>
          <p:cNvSpPr txBox="1"/>
          <p:nvPr/>
        </p:nvSpPr>
        <p:spPr>
          <a:xfrm>
            <a:off x="6333938" y="4365261"/>
            <a:ext cx="95495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ปั๊มไฮดรอลิก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661">
            <a:extLst>
              <a:ext uri="{FF2B5EF4-FFF2-40B4-BE49-F238E27FC236}">
                <a16:creationId xmlns:a16="http://schemas.microsoft.com/office/drawing/2014/main" id="{E95FF58F-2061-4F4B-98E7-BB80F708781A}"/>
              </a:ext>
            </a:extLst>
          </p:cNvPr>
          <p:cNvSpPr txBox="1"/>
          <p:nvPr/>
        </p:nvSpPr>
        <p:spPr>
          <a:xfrm>
            <a:off x="6495053" y="4633102"/>
            <a:ext cx="632726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ส่วนขับเคลื่อนด้านล่าง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662">
            <a:extLst>
              <a:ext uri="{FF2B5EF4-FFF2-40B4-BE49-F238E27FC236}">
                <a16:creationId xmlns:a16="http://schemas.microsoft.com/office/drawing/2014/main" id="{FF649D98-5A0A-4858-9EE9-5C3E54923933}"/>
              </a:ext>
            </a:extLst>
          </p:cNvPr>
          <p:cNvSpPr txBox="1"/>
          <p:nvPr/>
        </p:nvSpPr>
        <p:spPr>
          <a:xfrm>
            <a:off x="6435823" y="5488206"/>
            <a:ext cx="632726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ส่วนหมุนด้านบน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663">
            <a:extLst>
              <a:ext uri="{FF2B5EF4-FFF2-40B4-BE49-F238E27FC236}">
                <a16:creationId xmlns:a16="http://schemas.microsoft.com/office/drawing/2014/main" id="{12EA9257-7DAB-4A2E-ABAE-810C3A27A0CE}"/>
              </a:ext>
            </a:extLst>
          </p:cNvPr>
          <p:cNvSpPr txBox="1"/>
          <p:nvPr/>
        </p:nvSpPr>
        <p:spPr>
          <a:xfrm>
            <a:off x="6435823" y="5161102"/>
            <a:ext cx="1038127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ตัวถ่วงน้ำหนัก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664">
            <a:extLst>
              <a:ext uri="{FF2B5EF4-FFF2-40B4-BE49-F238E27FC236}">
                <a16:creationId xmlns:a16="http://schemas.microsoft.com/office/drawing/2014/main" id="{28B2E7EE-55E5-4D17-9BE3-E229F7F85470}"/>
              </a:ext>
            </a:extLst>
          </p:cNvPr>
          <p:cNvSpPr txBox="1"/>
          <p:nvPr/>
        </p:nvSpPr>
        <p:spPr>
          <a:xfrm>
            <a:off x="5437053" y="5415506"/>
            <a:ext cx="720356" cy="4184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หม้อน้ำ,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ออยคูลเลอร์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665">
            <a:extLst>
              <a:ext uri="{FF2B5EF4-FFF2-40B4-BE49-F238E27FC236}">
                <a16:creationId xmlns:a16="http://schemas.microsoft.com/office/drawing/2014/main" id="{A490F37F-F260-4F6C-9769-EA28BEAC8C34}"/>
              </a:ext>
            </a:extLst>
          </p:cNvPr>
          <p:cNvSpPr txBox="1"/>
          <p:nvPr/>
        </p:nvSpPr>
        <p:spPr>
          <a:xfrm>
            <a:off x="5323281" y="5852398"/>
            <a:ext cx="84041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แบตเตอรี่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8" name="テキスト ボックス 666">
            <a:extLst>
              <a:ext uri="{FF2B5EF4-FFF2-40B4-BE49-F238E27FC236}">
                <a16:creationId xmlns:a16="http://schemas.microsoft.com/office/drawing/2014/main" id="{71261444-5742-4DA3-BC7F-A2F4BB0DC35D}"/>
              </a:ext>
            </a:extLst>
          </p:cNvPr>
          <p:cNvSpPr txBox="1"/>
          <p:nvPr/>
        </p:nvSpPr>
        <p:spPr>
          <a:xfrm>
            <a:off x="4680990" y="5691028"/>
            <a:ext cx="616856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มอเตอร์ขับเคลื่อน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9" name="テキスト ボックス 667">
            <a:extLst>
              <a:ext uri="{FF2B5EF4-FFF2-40B4-BE49-F238E27FC236}">
                <a16:creationId xmlns:a16="http://schemas.microsoft.com/office/drawing/2014/main" id="{D06701BA-8C46-42C0-8F9A-EE81C86C5DC9}"/>
              </a:ext>
            </a:extLst>
          </p:cNvPr>
          <p:cNvSpPr txBox="1"/>
          <p:nvPr/>
        </p:nvSpPr>
        <p:spPr>
          <a:xfrm>
            <a:off x="3754426" y="5627312"/>
            <a:ext cx="880033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อุปกรณ์ขับเคลื่อน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0" name="テキスト ボックス 668">
            <a:extLst>
              <a:ext uri="{FF2B5EF4-FFF2-40B4-BE49-F238E27FC236}">
                <a16:creationId xmlns:a16="http://schemas.microsoft.com/office/drawing/2014/main" id="{A78DFAAA-2694-4843-9A14-4FE80CBFA9C8}"/>
              </a:ext>
            </a:extLst>
          </p:cNvPr>
          <p:cNvSpPr txBox="1"/>
          <p:nvPr/>
        </p:nvSpPr>
        <p:spPr>
          <a:xfrm>
            <a:off x="3607822" y="5414260"/>
            <a:ext cx="616856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ลูกกลิ้งล่าง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1" name="テキスト ボックス 669">
            <a:extLst>
              <a:ext uri="{FF2B5EF4-FFF2-40B4-BE49-F238E27FC236}">
                <a16:creationId xmlns:a16="http://schemas.microsoft.com/office/drawing/2014/main" id="{BEC3FB20-A0D1-43D8-8E4F-86653A7981C8}"/>
              </a:ext>
            </a:extLst>
          </p:cNvPr>
          <p:cNvSpPr txBox="1"/>
          <p:nvPr/>
        </p:nvSpPr>
        <p:spPr>
          <a:xfrm>
            <a:off x="3331144" y="5202821"/>
            <a:ext cx="616856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ลูกกลิ้งบน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2" name="テキスト ボックス 670">
            <a:extLst>
              <a:ext uri="{FF2B5EF4-FFF2-40B4-BE49-F238E27FC236}">
                <a16:creationId xmlns:a16="http://schemas.microsoft.com/office/drawing/2014/main" id="{ED58C53A-D242-48C0-B9F2-0EC517449988}"/>
              </a:ext>
            </a:extLst>
          </p:cNvPr>
          <p:cNvSpPr txBox="1"/>
          <p:nvPr/>
        </p:nvSpPr>
        <p:spPr>
          <a:xfrm>
            <a:off x="2374316" y="5059691"/>
            <a:ext cx="632726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ส่วนขับเคลื่อนด้านล่าง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3" name="テキスト ボックス 671">
            <a:extLst>
              <a:ext uri="{FF2B5EF4-FFF2-40B4-BE49-F238E27FC236}">
                <a16:creationId xmlns:a16="http://schemas.microsoft.com/office/drawing/2014/main" id="{004E0FB0-5CCA-4337-80FA-96EFAEDBB6E1}"/>
              </a:ext>
            </a:extLst>
          </p:cNvPr>
          <p:cNvSpPr txBox="1"/>
          <p:nvPr/>
        </p:nvSpPr>
        <p:spPr>
          <a:xfrm>
            <a:off x="3556794" y="3335543"/>
            <a:ext cx="708527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ฟัน (ตะขอ Claw)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4" name="テキスト ボックス 704">
            <a:extLst>
              <a:ext uri="{FF2B5EF4-FFF2-40B4-BE49-F238E27FC236}">
                <a16:creationId xmlns:a16="http://schemas.microsoft.com/office/drawing/2014/main" id="{332921E8-3A38-4831-A98A-529687BF4D92}"/>
              </a:ext>
            </a:extLst>
          </p:cNvPr>
          <p:cNvSpPr txBox="1"/>
          <p:nvPr/>
        </p:nvSpPr>
        <p:spPr>
          <a:xfrm>
            <a:off x="2446119" y="4066599"/>
            <a:ext cx="95495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แค็บ (ห้องคนขับ)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5" name="テキスト ボックス 705">
            <a:extLst>
              <a:ext uri="{FF2B5EF4-FFF2-40B4-BE49-F238E27FC236}">
                <a16:creationId xmlns:a16="http://schemas.microsoft.com/office/drawing/2014/main" id="{4289E188-18A0-4A69-A2FC-DB150ADB905E}"/>
              </a:ext>
            </a:extLst>
          </p:cNvPr>
          <p:cNvSpPr txBox="1"/>
          <p:nvPr/>
        </p:nvSpPr>
        <p:spPr>
          <a:xfrm>
            <a:off x="2189060" y="4370433"/>
            <a:ext cx="1127631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ตีนตะขาบ (แทร็กตีนตะขาบ)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6" name="テキスト ボックス 706">
            <a:extLst>
              <a:ext uri="{FF2B5EF4-FFF2-40B4-BE49-F238E27FC236}">
                <a16:creationId xmlns:a16="http://schemas.microsoft.com/office/drawing/2014/main" id="{8B3352E5-07EC-4DC5-B4C8-39E0425E8006}"/>
              </a:ext>
            </a:extLst>
          </p:cNvPr>
          <p:cNvSpPr txBox="1"/>
          <p:nvPr/>
        </p:nvSpPr>
        <p:spPr>
          <a:xfrm>
            <a:off x="2784974" y="4719107"/>
            <a:ext cx="512667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ตัวส่งผ่าน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937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อุปกรณ์ระบบส่งกำลัง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29 / คู่มือเสริมหน้า 19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754426" y="6018132"/>
            <a:ext cx="19157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ตัวอย่างอุปกรณ์ระบบส่งกำลัง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153" y="1371600"/>
            <a:ext cx="5428134" cy="4646533"/>
          </a:xfrm>
          <a:prstGeom prst="rect">
            <a:avLst/>
          </a:prstGeom>
        </p:spPr>
      </p:pic>
      <p:cxnSp>
        <p:nvCxnSpPr>
          <p:cNvPr id="8" name="直線矢印コネクタ 7"/>
          <p:cNvCxnSpPr/>
          <p:nvPr/>
        </p:nvCxnSpPr>
        <p:spPr>
          <a:xfrm flipH="1">
            <a:off x="5381243" y="1900094"/>
            <a:ext cx="654050" cy="618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テキスト ボックス 32"/>
          <p:cNvSpPr txBox="1"/>
          <p:nvPr/>
        </p:nvSpPr>
        <p:spPr>
          <a:xfrm>
            <a:off x="6062598" y="1701974"/>
            <a:ext cx="647065" cy="28130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spcAft>
                <a:spcPts val="0"/>
              </a:spcAft>
            </a:pPr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เครื่องยนต์</a:t>
            </a:r>
            <a:endParaRPr lang="ja-JP" sz="1050" kern="100">
              <a:effectLst/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2314020" y="3992189"/>
            <a:ext cx="935355" cy="69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テキスト ボックス 34"/>
          <p:cNvSpPr txBox="1"/>
          <p:nvPr/>
        </p:nvSpPr>
        <p:spPr>
          <a:xfrm>
            <a:off x="1530972" y="3920751"/>
            <a:ext cx="761365" cy="28130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spcAft>
                <a:spcPts val="0"/>
              </a:spcAft>
            </a:pPr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มอเตอร์หมุน</a:t>
            </a:r>
            <a:endParaRPr lang="ja-JP" sz="1050" kern="100" dirty="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E9845729-5C90-4DEF-BB4C-6DC40D1B7E80}"/>
              </a:ext>
            </a:extLst>
          </p:cNvPr>
          <p:cNvCxnSpPr>
            <a:cxnSpLocks/>
          </p:cNvCxnSpPr>
          <p:nvPr/>
        </p:nvCxnSpPr>
        <p:spPr>
          <a:xfrm flipH="1" flipV="1">
            <a:off x="5960370" y="1528709"/>
            <a:ext cx="25464" cy="355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テキスト ボックス 32">
            <a:extLst>
              <a:ext uri="{FF2B5EF4-FFF2-40B4-BE49-F238E27FC236}">
                <a16:creationId xmlns:a16="http://schemas.microsoft.com/office/drawing/2014/main" id="{3DD467F9-3D3A-486F-9B70-B3FCE44779B0}"/>
              </a:ext>
            </a:extLst>
          </p:cNvPr>
          <p:cNvSpPr txBox="1"/>
          <p:nvPr/>
        </p:nvSpPr>
        <p:spPr>
          <a:xfrm>
            <a:off x="5902141" y="1634979"/>
            <a:ext cx="965672" cy="33234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เครื่องยนต์</a:t>
            </a: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BBF50278-1013-4192-B29B-1E870F4A634C}"/>
              </a:ext>
            </a:extLst>
          </p:cNvPr>
          <p:cNvCxnSpPr>
            <a:cxnSpLocks/>
          </p:cNvCxnSpPr>
          <p:nvPr/>
        </p:nvCxnSpPr>
        <p:spPr>
          <a:xfrm flipV="1">
            <a:off x="2700979" y="1528709"/>
            <a:ext cx="3259391" cy="20699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テキスト ボックス 707">
            <a:extLst>
              <a:ext uri="{FF2B5EF4-FFF2-40B4-BE49-F238E27FC236}">
                <a16:creationId xmlns:a16="http://schemas.microsoft.com/office/drawing/2014/main" id="{20C43C4C-1ECD-4D13-B610-E6BEE1904409}"/>
              </a:ext>
            </a:extLst>
          </p:cNvPr>
          <p:cNvSpPr txBox="1"/>
          <p:nvPr/>
        </p:nvSpPr>
        <p:spPr>
          <a:xfrm>
            <a:off x="4713120" y="1503197"/>
            <a:ext cx="1349478" cy="189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วาล์วควบคุม</a:t>
            </a:r>
            <a:endParaRPr lang="ja-JP" sz="10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708">
            <a:extLst>
              <a:ext uri="{FF2B5EF4-FFF2-40B4-BE49-F238E27FC236}">
                <a16:creationId xmlns:a16="http://schemas.microsoft.com/office/drawing/2014/main" id="{19D68223-17D7-40B4-BA20-7E2618C093AD}"/>
              </a:ext>
            </a:extLst>
          </p:cNvPr>
          <p:cNvSpPr txBox="1"/>
          <p:nvPr/>
        </p:nvSpPr>
        <p:spPr>
          <a:xfrm>
            <a:off x="5902141" y="1674094"/>
            <a:ext cx="1385591" cy="2589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เครื่องยนต์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709">
            <a:extLst>
              <a:ext uri="{FF2B5EF4-FFF2-40B4-BE49-F238E27FC236}">
                <a16:creationId xmlns:a16="http://schemas.microsoft.com/office/drawing/2014/main" id="{B7EDD70E-735A-4BBC-8F4E-4AC3AFC91475}"/>
              </a:ext>
            </a:extLst>
          </p:cNvPr>
          <p:cNvSpPr txBox="1"/>
          <p:nvPr/>
        </p:nvSpPr>
        <p:spPr>
          <a:xfrm>
            <a:off x="6302853" y="2223369"/>
            <a:ext cx="1349478" cy="189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ปั๊มไฮดรอลิก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710">
            <a:extLst>
              <a:ext uri="{FF2B5EF4-FFF2-40B4-BE49-F238E27FC236}">
                <a16:creationId xmlns:a16="http://schemas.microsoft.com/office/drawing/2014/main" id="{E19B69E1-C1D1-4FFB-8CA1-BAB42FF2B177}"/>
              </a:ext>
            </a:extLst>
          </p:cNvPr>
          <p:cNvSpPr txBox="1"/>
          <p:nvPr/>
        </p:nvSpPr>
        <p:spPr>
          <a:xfrm>
            <a:off x="2407575" y="2019536"/>
            <a:ext cx="929661" cy="189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ถังน้ำมันเชื้อเพลิง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712">
            <a:extLst>
              <a:ext uri="{FF2B5EF4-FFF2-40B4-BE49-F238E27FC236}">
                <a16:creationId xmlns:a16="http://schemas.microsoft.com/office/drawing/2014/main" id="{BEE98F4B-0C0B-4474-A33B-93A2A6BD3E8F}"/>
              </a:ext>
            </a:extLst>
          </p:cNvPr>
          <p:cNvSpPr txBox="1"/>
          <p:nvPr/>
        </p:nvSpPr>
        <p:spPr>
          <a:xfrm>
            <a:off x="6660898" y="4247008"/>
            <a:ext cx="929661" cy="189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มอเตอร์ขับเคลื่อน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713">
            <a:extLst>
              <a:ext uri="{FF2B5EF4-FFF2-40B4-BE49-F238E27FC236}">
                <a16:creationId xmlns:a16="http://schemas.microsoft.com/office/drawing/2014/main" id="{BF9A0538-91C8-4269-AC02-0936D0F0252E}"/>
              </a:ext>
            </a:extLst>
          </p:cNvPr>
          <p:cNvSpPr txBox="1"/>
          <p:nvPr/>
        </p:nvSpPr>
        <p:spPr>
          <a:xfrm>
            <a:off x="2540994" y="5745350"/>
            <a:ext cx="1416762" cy="189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ข้อต่อหมุน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714">
            <a:extLst>
              <a:ext uri="{FF2B5EF4-FFF2-40B4-BE49-F238E27FC236}">
                <a16:creationId xmlns:a16="http://schemas.microsoft.com/office/drawing/2014/main" id="{57B7EE45-B627-490C-AA5F-EA0E12581C50}"/>
              </a:ext>
            </a:extLst>
          </p:cNvPr>
          <p:cNvSpPr txBox="1"/>
          <p:nvPr/>
        </p:nvSpPr>
        <p:spPr>
          <a:xfrm>
            <a:off x="4721415" y="5776720"/>
            <a:ext cx="929661" cy="189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เฟืองโซ่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715">
            <a:extLst>
              <a:ext uri="{FF2B5EF4-FFF2-40B4-BE49-F238E27FC236}">
                <a16:creationId xmlns:a16="http://schemas.microsoft.com/office/drawing/2014/main" id="{55A83F5A-30F2-4915-9E04-C44A38ADEA1D}"/>
              </a:ext>
            </a:extLst>
          </p:cNvPr>
          <p:cNvSpPr txBox="1"/>
          <p:nvPr/>
        </p:nvSpPr>
        <p:spPr>
          <a:xfrm>
            <a:off x="6464819" y="5486400"/>
            <a:ext cx="929661" cy="189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ตีนตะขาบ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28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การจำแนกประเภทของเครื่องจักรก่อสร้าง (คำสั่งบังคับใช้กฎหมายความปลอดภัยและอาชีวอนามัยแรงงาน (roudou anzen eiseihou) ตารางแนบที่ 7)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เครื่องจักรสำหรับปรับผิวดิน ขนย้าย และบรรทุก (รถดันดิน, รถตัก ฯลฯ)</a:t>
            </a:r>
          </a:p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เครื่องจักรสำหรับขุด (รถขุดบุ้งกี๋ลาก ฯลฯ)</a:t>
            </a:r>
          </a:p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 เครื่องจักรสำหรับงานฐานราก (เครื่องตอกเสาเข็ม, เครื่องถอนเสาเข็ม ฯลฯ)</a:t>
            </a:r>
          </a:p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(4) เครื่องจักรสำหรับบดอัด (รถบดถนน ฯลฯ)</a:t>
            </a:r>
          </a:p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(5) เครื่องจักรสำหรับเทคอนกรีต (รถปั๊มคอนกรีต ฯลฯ)</a:t>
            </a:r>
          </a:p>
          <a:p>
            <a:pPr marL="446088" indent="-446088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(6) </a:t>
            </a:r>
            <a:r>
              <a:rPr lang="th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เครื่องจักรสำหรับรื้อถอน (เบรกเกอร์, เครื่องตัดเหล็ก ฯลฯ, เครื่องบดคอนกรีต, เครื่องจับสำหรับรื้อถอน)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 / คู่มือเสริมหน้า 4</a:t>
            </a:r>
          </a:p>
        </p:txBody>
      </p:sp>
    </p:spTree>
    <p:extLst>
      <p:ext uri="{BB962C8B-B14F-4D97-AF65-F5344CB8AC3E}">
        <p14:creationId xmlns:p14="http://schemas.microsoft.com/office/powerpoint/2010/main" val="2480718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อุปกรณ์ช่วงล่าง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33 / คู่มือเสริมหน้า 20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17075" y="4873336"/>
            <a:ext cx="19157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ตัวอย่างอุปกรณ์ช่วงล่าง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030035" y="3684299"/>
            <a:ext cx="2173686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ตัวอย่างหน้าตัดของตีนตะขาบยาง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697583" y="6067307"/>
            <a:ext cx="19157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ตัวอย่างตีนตะขาบยาง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72" y="1749006"/>
            <a:ext cx="4840309" cy="312433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291" y="2328307"/>
            <a:ext cx="2869510" cy="139263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8250" y="4382854"/>
            <a:ext cx="3837100" cy="1735508"/>
          </a:xfrm>
          <a:prstGeom prst="rect">
            <a:avLst/>
          </a:prstGeom>
        </p:spPr>
      </p:pic>
      <p:sp>
        <p:nvSpPr>
          <p:cNvPr id="11" name="テキスト ボックス 716">
            <a:extLst>
              <a:ext uri="{FF2B5EF4-FFF2-40B4-BE49-F238E27FC236}">
                <a16:creationId xmlns:a16="http://schemas.microsoft.com/office/drawing/2014/main" id="{524C8F69-D222-4FB5-A5E8-CACE56624EB5}"/>
              </a:ext>
            </a:extLst>
          </p:cNvPr>
          <p:cNvSpPr txBox="1"/>
          <p:nvPr/>
        </p:nvSpPr>
        <p:spPr>
          <a:xfrm>
            <a:off x="4431235" y="2450141"/>
            <a:ext cx="718185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เฟืองโซ่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717">
            <a:extLst>
              <a:ext uri="{FF2B5EF4-FFF2-40B4-BE49-F238E27FC236}">
                <a16:creationId xmlns:a16="http://schemas.microsoft.com/office/drawing/2014/main" id="{F166AEA3-8A83-487E-BE13-73EAFC0E4E49}"/>
              </a:ext>
            </a:extLst>
          </p:cNvPr>
          <p:cNvSpPr txBox="1"/>
          <p:nvPr/>
        </p:nvSpPr>
        <p:spPr>
          <a:xfrm>
            <a:off x="1905607" y="1840818"/>
            <a:ext cx="622935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ตีนตะขาบ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718">
            <a:extLst>
              <a:ext uri="{FF2B5EF4-FFF2-40B4-BE49-F238E27FC236}">
                <a16:creationId xmlns:a16="http://schemas.microsoft.com/office/drawing/2014/main" id="{2935E688-B5AA-4651-AE1F-50AE652CCC1E}"/>
              </a:ext>
            </a:extLst>
          </p:cNvPr>
          <p:cNvSpPr txBox="1"/>
          <p:nvPr/>
        </p:nvSpPr>
        <p:spPr>
          <a:xfrm>
            <a:off x="3767974" y="2195158"/>
            <a:ext cx="858520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ลูกกลิ้งลำเลียง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720">
            <a:extLst>
              <a:ext uri="{FF2B5EF4-FFF2-40B4-BE49-F238E27FC236}">
                <a16:creationId xmlns:a16="http://schemas.microsoft.com/office/drawing/2014/main" id="{F4CA3397-4ACD-4386-84D1-10FE9A8C44D5}"/>
              </a:ext>
            </a:extLst>
          </p:cNvPr>
          <p:cNvSpPr txBox="1"/>
          <p:nvPr/>
        </p:nvSpPr>
        <p:spPr>
          <a:xfrm>
            <a:off x="4544265" y="3609907"/>
            <a:ext cx="1210310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ชุดขับสุดท้าย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721">
            <a:extLst>
              <a:ext uri="{FF2B5EF4-FFF2-40B4-BE49-F238E27FC236}">
                <a16:creationId xmlns:a16="http://schemas.microsoft.com/office/drawing/2014/main" id="{1C7256A4-CC1D-4644-ACB5-974516EFE4A7}"/>
              </a:ext>
            </a:extLst>
          </p:cNvPr>
          <p:cNvSpPr txBox="1"/>
          <p:nvPr/>
        </p:nvSpPr>
        <p:spPr>
          <a:xfrm>
            <a:off x="4224234" y="3858838"/>
            <a:ext cx="1210310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ลูกกลิ้ง Truck roller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722">
            <a:extLst>
              <a:ext uri="{FF2B5EF4-FFF2-40B4-BE49-F238E27FC236}">
                <a16:creationId xmlns:a16="http://schemas.microsoft.com/office/drawing/2014/main" id="{BDB92120-00C6-470F-8B38-3DD612A1D6BD}"/>
              </a:ext>
            </a:extLst>
          </p:cNvPr>
          <p:cNvSpPr txBox="1"/>
          <p:nvPr/>
        </p:nvSpPr>
        <p:spPr>
          <a:xfrm>
            <a:off x="3715467" y="4297331"/>
            <a:ext cx="1210310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กันชนส่วนกลาง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723">
            <a:extLst>
              <a:ext uri="{FF2B5EF4-FFF2-40B4-BE49-F238E27FC236}">
                <a16:creationId xmlns:a16="http://schemas.microsoft.com/office/drawing/2014/main" id="{EA2A4F64-4A17-4F05-890D-BDA8942E78D6}"/>
              </a:ext>
            </a:extLst>
          </p:cNvPr>
          <p:cNvSpPr txBox="1"/>
          <p:nvPr/>
        </p:nvSpPr>
        <p:spPr>
          <a:xfrm>
            <a:off x="2817122" y="4694270"/>
            <a:ext cx="1210310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กันชนส่วนหน้า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724">
            <a:extLst>
              <a:ext uri="{FF2B5EF4-FFF2-40B4-BE49-F238E27FC236}">
                <a16:creationId xmlns:a16="http://schemas.microsoft.com/office/drawing/2014/main" id="{8A6EC80D-BCA2-48C5-8D29-C0CA8CE5000D}"/>
              </a:ext>
            </a:extLst>
          </p:cNvPr>
          <p:cNvSpPr txBox="1"/>
          <p:nvPr/>
        </p:nvSpPr>
        <p:spPr>
          <a:xfrm>
            <a:off x="811100" y="3953630"/>
            <a:ext cx="1210310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สปริงรีคอยล์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725">
            <a:extLst>
              <a:ext uri="{FF2B5EF4-FFF2-40B4-BE49-F238E27FC236}">
                <a16:creationId xmlns:a16="http://schemas.microsoft.com/office/drawing/2014/main" id="{FC6922A0-46DA-4573-81F2-BECC44E19CC1}"/>
              </a:ext>
            </a:extLst>
          </p:cNvPr>
          <p:cNvSpPr txBox="1"/>
          <p:nvPr/>
        </p:nvSpPr>
        <p:spPr>
          <a:xfrm>
            <a:off x="868967" y="2758403"/>
            <a:ext cx="632460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ตัวส่งผ่าน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726">
            <a:extLst>
              <a:ext uri="{FF2B5EF4-FFF2-40B4-BE49-F238E27FC236}">
                <a16:creationId xmlns:a16="http://schemas.microsoft.com/office/drawing/2014/main" id="{007CEB1A-C5AE-4930-A751-F69BEFEC361B}"/>
              </a:ext>
            </a:extLst>
          </p:cNvPr>
          <p:cNvSpPr txBox="1"/>
          <p:nvPr/>
        </p:nvSpPr>
        <p:spPr>
          <a:xfrm>
            <a:off x="5948541" y="2504302"/>
            <a:ext cx="461645" cy="2250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ยาง</a:t>
            </a:r>
            <a:endParaRPr lang="ja-JP" sz="8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727">
            <a:extLst>
              <a:ext uri="{FF2B5EF4-FFF2-40B4-BE49-F238E27FC236}">
                <a16:creationId xmlns:a16="http://schemas.microsoft.com/office/drawing/2014/main" id="{EDAFC49C-9756-4AD2-86DF-AF4ABF767909}"/>
              </a:ext>
            </a:extLst>
          </p:cNvPr>
          <p:cNvSpPr txBox="1"/>
          <p:nvPr/>
        </p:nvSpPr>
        <p:spPr>
          <a:xfrm>
            <a:off x="7421741" y="2490332"/>
            <a:ext cx="461645" cy="2250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แกนโลหะ</a:t>
            </a:r>
            <a:endParaRPr lang="ja-JP" sz="8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728">
            <a:extLst>
              <a:ext uri="{FF2B5EF4-FFF2-40B4-BE49-F238E27FC236}">
                <a16:creationId xmlns:a16="http://schemas.microsoft.com/office/drawing/2014/main" id="{80D1D448-8F7D-45C2-A930-AF670725E55F}"/>
              </a:ext>
            </a:extLst>
          </p:cNvPr>
          <p:cNvSpPr txBox="1"/>
          <p:nvPr/>
        </p:nvSpPr>
        <p:spPr>
          <a:xfrm>
            <a:off x="6629261" y="3502599"/>
            <a:ext cx="461645" cy="2215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สายโลหะ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23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โครงสร้างของอุปกรณ์การทำงานของเครื่องจักรสำหรับรื้อถอนแบบล้อ อุปกรณ์ระบบส่งกำลัง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36 / คู่มือเสริมหน้า 21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14149" y="5342723"/>
            <a:ext cx="191570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ตัวอย่างอุปกรณ์ระบบส่งกำลัง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18" y="1771937"/>
            <a:ext cx="7495563" cy="3475403"/>
          </a:xfrm>
          <a:prstGeom prst="rect">
            <a:avLst/>
          </a:prstGeom>
        </p:spPr>
      </p:pic>
      <p:sp>
        <p:nvSpPr>
          <p:cNvPr id="8" name="テキスト ボックス 750">
            <a:extLst>
              <a:ext uri="{FF2B5EF4-FFF2-40B4-BE49-F238E27FC236}">
                <a16:creationId xmlns:a16="http://schemas.microsoft.com/office/drawing/2014/main" id="{22E54C66-F9EA-4A16-BE31-BBA03BF18F57}"/>
              </a:ext>
            </a:extLst>
          </p:cNvPr>
          <p:cNvSpPr txBox="1"/>
          <p:nvPr/>
        </p:nvSpPr>
        <p:spPr>
          <a:xfrm>
            <a:off x="4571999" y="1780751"/>
            <a:ext cx="1433809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ตัวส่งกำลัง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751">
            <a:extLst>
              <a:ext uri="{FF2B5EF4-FFF2-40B4-BE49-F238E27FC236}">
                <a16:creationId xmlns:a16="http://schemas.microsoft.com/office/drawing/2014/main" id="{94401DC1-7576-41D8-8D10-BC9278D59B32}"/>
              </a:ext>
            </a:extLst>
          </p:cNvPr>
          <p:cNvSpPr txBox="1"/>
          <p:nvPr/>
        </p:nvSpPr>
        <p:spPr>
          <a:xfrm>
            <a:off x="5223426" y="1966149"/>
            <a:ext cx="2150330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ข้อต่อหมุนกลาง (Center swivel joint)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752">
            <a:extLst>
              <a:ext uri="{FF2B5EF4-FFF2-40B4-BE49-F238E27FC236}">
                <a16:creationId xmlns:a16="http://schemas.microsoft.com/office/drawing/2014/main" id="{4F6DB704-65A2-49B5-B42B-1026ED9D4435}"/>
              </a:ext>
            </a:extLst>
          </p:cNvPr>
          <p:cNvSpPr txBox="1"/>
          <p:nvPr/>
        </p:nvSpPr>
        <p:spPr>
          <a:xfrm>
            <a:off x="5529850" y="2234651"/>
            <a:ext cx="862435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เครื่องยนต์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753">
            <a:extLst>
              <a:ext uri="{FF2B5EF4-FFF2-40B4-BE49-F238E27FC236}">
                <a16:creationId xmlns:a16="http://schemas.microsoft.com/office/drawing/2014/main" id="{112C5759-EE8C-4625-8533-A98541B6A3AE}"/>
              </a:ext>
            </a:extLst>
          </p:cNvPr>
          <p:cNvSpPr txBox="1"/>
          <p:nvPr/>
        </p:nvSpPr>
        <p:spPr>
          <a:xfrm>
            <a:off x="6587853" y="2234650"/>
            <a:ext cx="1008351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ล้อหลัง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754">
            <a:extLst>
              <a:ext uri="{FF2B5EF4-FFF2-40B4-BE49-F238E27FC236}">
                <a16:creationId xmlns:a16="http://schemas.microsoft.com/office/drawing/2014/main" id="{BBB3F0AD-AEAB-4489-B946-8B178730D7A6}"/>
              </a:ext>
            </a:extLst>
          </p:cNvPr>
          <p:cNvSpPr txBox="1"/>
          <p:nvPr/>
        </p:nvSpPr>
        <p:spPr>
          <a:xfrm>
            <a:off x="2807563" y="2100945"/>
            <a:ext cx="1352735" cy="32061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มอเตอร์ไฮดรอลิก</a:t>
            </a:r>
            <a:endParaRPr lang="en-US" sz="9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สำหรับขับเคลื่อน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755">
            <a:extLst>
              <a:ext uri="{FF2B5EF4-FFF2-40B4-BE49-F238E27FC236}">
                <a16:creationId xmlns:a16="http://schemas.microsoft.com/office/drawing/2014/main" id="{55F611F1-10AD-4AA4-ACF1-978B893A72A4}"/>
              </a:ext>
            </a:extLst>
          </p:cNvPr>
          <p:cNvSpPr txBox="1"/>
          <p:nvPr/>
        </p:nvSpPr>
        <p:spPr>
          <a:xfrm>
            <a:off x="2567840" y="1902910"/>
            <a:ext cx="1352735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เพลาขับ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756">
            <a:extLst>
              <a:ext uri="{FF2B5EF4-FFF2-40B4-BE49-F238E27FC236}">
                <a16:creationId xmlns:a16="http://schemas.microsoft.com/office/drawing/2014/main" id="{3EBD14C8-A3DD-4A9D-A79B-3C2ADC0A9A2A}"/>
              </a:ext>
            </a:extLst>
          </p:cNvPr>
          <p:cNvSpPr txBox="1"/>
          <p:nvPr/>
        </p:nvSpPr>
        <p:spPr>
          <a:xfrm>
            <a:off x="1093876" y="1985278"/>
            <a:ext cx="1352735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ล้อหน้า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757">
            <a:extLst>
              <a:ext uri="{FF2B5EF4-FFF2-40B4-BE49-F238E27FC236}">
                <a16:creationId xmlns:a16="http://schemas.microsoft.com/office/drawing/2014/main" id="{998BF124-6332-40FB-80D1-F8833E702750}"/>
              </a:ext>
            </a:extLst>
          </p:cNvPr>
          <p:cNvSpPr txBox="1"/>
          <p:nvPr/>
        </p:nvSpPr>
        <p:spPr>
          <a:xfrm>
            <a:off x="890494" y="3775216"/>
            <a:ext cx="1266110" cy="4097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เพลา</a:t>
            </a:r>
            <a:endParaRPr lang="en-US" sz="9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ขับหน้า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758">
            <a:extLst>
              <a:ext uri="{FF2B5EF4-FFF2-40B4-BE49-F238E27FC236}">
                <a16:creationId xmlns:a16="http://schemas.microsoft.com/office/drawing/2014/main" id="{E64A55F6-C2C6-4A82-AEBB-746B70331FFB}"/>
              </a:ext>
            </a:extLst>
          </p:cNvPr>
          <p:cNvSpPr txBox="1"/>
          <p:nvPr/>
        </p:nvSpPr>
        <p:spPr>
          <a:xfrm>
            <a:off x="2359742" y="4645998"/>
            <a:ext cx="1618849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เบรกมือ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759">
            <a:extLst>
              <a:ext uri="{FF2B5EF4-FFF2-40B4-BE49-F238E27FC236}">
                <a16:creationId xmlns:a16="http://schemas.microsoft.com/office/drawing/2014/main" id="{2783493B-A333-4B1E-9BBD-3CDDC8497E42}"/>
              </a:ext>
            </a:extLst>
          </p:cNvPr>
          <p:cNvSpPr txBox="1"/>
          <p:nvPr/>
        </p:nvSpPr>
        <p:spPr>
          <a:xfrm>
            <a:off x="6267941" y="3190246"/>
            <a:ext cx="1463394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เฟืองท้าย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760">
            <a:extLst>
              <a:ext uri="{FF2B5EF4-FFF2-40B4-BE49-F238E27FC236}">
                <a16:creationId xmlns:a16="http://schemas.microsoft.com/office/drawing/2014/main" id="{5A200447-F015-4D35-8F88-EB3C6C5D8096}"/>
              </a:ext>
            </a:extLst>
          </p:cNvPr>
          <p:cNvSpPr txBox="1"/>
          <p:nvPr/>
        </p:nvSpPr>
        <p:spPr>
          <a:xfrm>
            <a:off x="6666148" y="3976894"/>
            <a:ext cx="1725683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เพลาขับหลัง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761">
            <a:extLst>
              <a:ext uri="{FF2B5EF4-FFF2-40B4-BE49-F238E27FC236}">
                <a16:creationId xmlns:a16="http://schemas.microsoft.com/office/drawing/2014/main" id="{DC485E6E-9148-4227-9647-7F184A8895A9}"/>
              </a:ext>
            </a:extLst>
          </p:cNvPr>
          <p:cNvSpPr txBox="1"/>
          <p:nvPr/>
        </p:nvSpPr>
        <p:spPr>
          <a:xfrm>
            <a:off x="6181830" y="4622400"/>
            <a:ext cx="1295602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เพลาขับ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762">
            <a:extLst>
              <a:ext uri="{FF2B5EF4-FFF2-40B4-BE49-F238E27FC236}">
                <a16:creationId xmlns:a16="http://schemas.microsoft.com/office/drawing/2014/main" id="{0E306153-DDDA-4A9F-9EA3-3A213ADD0DFA}"/>
              </a:ext>
            </a:extLst>
          </p:cNvPr>
          <p:cNvSpPr txBox="1"/>
          <p:nvPr/>
        </p:nvSpPr>
        <p:spPr>
          <a:xfrm>
            <a:off x="5594459" y="4880656"/>
            <a:ext cx="1408263" cy="2327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ปั๊มไฮดรอลิกหลัก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763">
            <a:extLst>
              <a:ext uri="{FF2B5EF4-FFF2-40B4-BE49-F238E27FC236}">
                <a16:creationId xmlns:a16="http://schemas.microsoft.com/office/drawing/2014/main" id="{F3B34307-91F7-401A-98A2-926CCBB11BD8}"/>
              </a:ext>
            </a:extLst>
          </p:cNvPr>
          <p:cNvSpPr txBox="1"/>
          <p:nvPr/>
        </p:nvSpPr>
        <p:spPr>
          <a:xfrm>
            <a:off x="4431111" y="4720664"/>
            <a:ext cx="1098739" cy="4161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ปั๊มไฮดรอลิกสำหรับควบคุม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509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อุปกรณ์ช่วงล่าง โครงสร้างส่วนล่าง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39 / คู่มือเสริมหน้า 22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50596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60484" y="5974836"/>
            <a:ext cx="222303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ตัวอย่างท่อยึดกับช่วงล่าง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74" y="1470839"/>
            <a:ext cx="7523452" cy="4544198"/>
          </a:xfrm>
          <a:prstGeom prst="rect">
            <a:avLst/>
          </a:prstGeom>
        </p:spPr>
      </p:pic>
      <p:sp>
        <p:nvSpPr>
          <p:cNvPr id="10" name="テキスト ボックス 764">
            <a:extLst>
              <a:ext uri="{FF2B5EF4-FFF2-40B4-BE49-F238E27FC236}">
                <a16:creationId xmlns:a16="http://schemas.microsoft.com/office/drawing/2014/main" id="{C94F097E-5C4F-463A-B76B-69F15DB6E320}"/>
              </a:ext>
            </a:extLst>
          </p:cNvPr>
          <p:cNvSpPr txBox="1"/>
          <p:nvPr/>
        </p:nvSpPr>
        <p:spPr>
          <a:xfrm>
            <a:off x="3951706" y="1604696"/>
            <a:ext cx="142522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ออยคูลเลอร์</a:t>
            </a:r>
            <a:endParaRPr lang="ja-JP" sz="9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765">
            <a:extLst>
              <a:ext uri="{FF2B5EF4-FFF2-40B4-BE49-F238E27FC236}">
                <a16:creationId xmlns:a16="http://schemas.microsoft.com/office/drawing/2014/main" id="{F5C5D9D7-7C34-450B-88D5-46923A775AD9}"/>
              </a:ext>
            </a:extLst>
          </p:cNvPr>
          <p:cNvSpPr txBox="1"/>
          <p:nvPr/>
        </p:nvSpPr>
        <p:spPr>
          <a:xfrm>
            <a:off x="3337156" y="1888410"/>
            <a:ext cx="142522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ถังน้ำมันไฮดรอลิก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766">
            <a:extLst>
              <a:ext uri="{FF2B5EF4-FFF2-40B4-BE49-F238E27FC236}">
                <a16:creationId xmlns:a16="http://schemas.microsoft.com/office/drawing/2014/main" id="{76D4D141-5E3A-41DC-96DB-5E73799762F2}"/>
              </a:ext>
            </a:extLst>
          </p:cNvPr>
          <p:cNvSpPr txBox="1"/>
          <p:nvPr/>
        </p:nvSpPr>
        <p:spPr>
          <a:xfrm>
            <a:off x="5835441" y="1716437"/>
            <a:ext cx="142522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แอร์คอมเพรสเซอร์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767">
            <a:extLst>
              <a:ext uri="{FF2B5EF4-FFF2-40B4-BE49-F238E27FC236}">
                <a16:creationId xmlns:a16="http://schemas.microsoft.com/office/drawing/2014/main" id="{3F4FFD91-5CCF-470E-A914-2ADC7A1A8FCE}"/>
              </a:ext>
            </a:extLst>
          </p:cNvPr>
          <p:cNvSpPr txBox="1"/>
          <p:nvPr/>
        </p:nvSpPr>
        <p:spPr>
          <a:xfrm>
            <a:off x="6842205" y="2436358"/>
            <a:ext cx="142522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ปั๊มหลัก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928">
            <a:extLst>
              <a:ext uri="{FF2B5EF4-FFF2-40B4-BE49-F238E27FC236}">
                <a16:creationId xmlns:a16="http://schemas.microsoft.com/office/drawing/2014/main" id="{91B1819B-FE0F-49F4-B5AA-E851C7CD12D0}"/>
              </a:ext>
            </a:extLst>
          </p:cNvPr>
          <p:cNvSpPr txBox="1"/>
          <p:nvPr/>
        </p:nvSpPr>
        <p:spPr>
          <a:xfrm>
            <a:off x="7105482" y="3071723"/>
            <a:ext cx="131707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แอร์แทงค์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929">
            <a:extLst>
              <a:ext uri="{FF2B5EF4-FFF2-40B4-BE49-F238E27FC236}">
                <a16:creationId xmlns:a16="http://schemas.microsoft.com/office/drawing/2014/main" id="{3EBBA47A-34DA-43B8-AD61-60CC37ADCB7C}"/>
              </a:ext>
            </a:extLst>
          </p:cNvPr>
          <p:cNvSpPr txBox="1"/>
          <p:nvPr/>
        </p:nvSpPr>
        <p:spPr>
          <a:xfrm>
            <a:off x="7057714" y="3525118"/>
            <a:ext cx="142522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วาล์วเซฟตี้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930">
            <a:extLst>
              <a:ext uri="{FF2B5EF4-FFF2-40B4-BE49-F238E27FC236}">
                <a16:creationId xmlns:a16="http://schemas.microsoft.com/office/drawing/2014/main" id="{9C460297-52F4-45B4-B9EC-1229B1B4AFBF}"/>
              </a:ext>
            </a:extLst>
          </p:cNvPr>
          <p:cNvSpPr txBox="1"/>
          <p:nvPr/>
        </p:nvSpPr>
        <p:spPr>
          <a:xfrm>
            <a:off x="7090123" y="4086216"/>
            <a:ext cx="142522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เซ็นเซอร์วัดแรงดันอากาศ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931">
            <a:extLst>
              <a:ext uri="{FF2B5EF4-FFF2-40B4-BE49-F238E27FC236}">
                <a16:creationId xmlns:a16="http://schemas.microsoft.com/office/drawing/2014/main" id="{017A002E-BED2-48C5-8F7F-49FB64BC047A}"/>
              </a:ext>
            </a:extLst>
          </p:cNvPr>
          <p:cNvSpPr txBox="1"/>
          <p:nvPr/>
        </p:nvSpPr>
        <p:spPr>
          <a:xfrm>
            <a:off x="6627225" y="4759071"/>
            <a:ext cx="142522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ไส้กรองอากาศ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932">
            <a:extLst>
              <a:ext uri="{FF2B5EF4-FFF2-40B4-BE49-F238E27FC236}">
                <a16:creationId xmlns:a16="http://schemas.microsoft.com/office/drawing/2014/main" id="{A871BB3B-4A01-4DF4-8841-E0840F84706D}"/>
              </a:ext>
            </a:extLst>
          </p:cNvPr>
          <p:cNvSpPr txBox="1"/>
          <p:nvPr/>
        </p:nvSpPr>
        <p:spPr>
          <a:xfrm>
            <a:off x="6013344" y="5036438"/>
            <a:ext cx="2346759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วาล์วสวิตช์ล็อคช่วงล่าง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933">
            <a:extLst>
              <a:ext uri="{FF2B5EF4-FFF2-40B4-BE49-F238E27FC236}">
                <a16:creationId xmlns:a16="http://schemas.microsoft.com/office/drawing/2014/main" id="{290E9EC9-C908-47F2-B511-A65ACDA1E8F8}"/>
              </a:ext>
            </a:extLst>
          </p:cNvPr>
          <p:cNvSpPr txBox="1"/>
          <p:nvPr/>
        </p:nvSpPr>
        <p:spPr>
          <a:xfrm>
            <a:off x="5344491" y="5309639"/>
            <a:ext cx="2279028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ข้อต่อหมุนกลาง (Center swivel joint)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934">
            <a:extLst>
              <a:ext uri="{FF2B5EF4-FFF2-40B4-BE49-F238E27FC236}">
                <a16:creationId xmlns:a16="http://schemas.microsoft.com/office/drawing/2014/main" id="{A5B0D279-170A-443D-9985-257B25A9F9C0}"/>
              </a:ext>
            </a:extLst>
          </p:cNvPr>
          <p:cNvSpPr txBox="1"/>
          <p:nvPr/>
        </p:nvSpPr>
        <p:spPr>
          <a:xfrm>
            <a:off x="4820206" y="5548374"/>
            <a:ext cx="1048570" cy="1812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มอเตอร์ขับเคลื่อน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935">
            <a:extLst>
              <a:ext uri="{FF2B5EF4-FFF2-40B4-BE49-F238E27FC236}">
                <a16:creationId xmlns:a16="http://schemas.microsoft.com/office/drawing/2014/main" id="{86645868-B68B-41FD-AD1C-F283AFFD22F1}"/>
              </a:ext>
            </a:extLst>
          </p:cNvPr>
          <p:cNvSpPr txBox="1"/>
          <p:nvPr/>
        </p:nvSpPr>
        <p:spPr>
          <a:xfrm>
            <a:off x="4419410" y="5791884"/>
            <a:ext cx="2346759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วาล์วระบายช่วงล่าง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936">
            <a:extLst>
              <a:ext uri="{FF2B5EF4-FFF2-40B4-BE49-F238E27FC236}">
                <a16:creationId xmlns:a16="http://schemas.microsoft.com/office/drawing/2014/main" id="{A188889D-96E3-4CCE-B30E-0BD973F4541F}"/>
              </a:ext>
            </a:extLst>
          </p:cNvPr>
          <p:cNvSpPr txBox="1"/>
          <p:nvPr/>
        </p:nvSpPr>
        <p:spPr>
          <a:xfrm>
            <a:off x="990397" y="5548239"/>
            <a:ext cx="2346759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กระบอกสูบล็อคช่วงล่าง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937">
            <a:extLst>
              <a:ext uri="{FF2B5EF4-FFF2-40B4-BE49-F238E27FC236}">
                <a16:creationId xmlns:a16="http://schemas.microsoft.com/office/drawing/2014/main" id="{C027EF83-E0C0-407A-837E-EFB0377F53DB}"/>
              </a:ext>
            </a:extLst>
          </p:cNvPr>
          <p:cNvSpPr txBox="1"/>
          <p:nvPr/>
        </p:nvSpPr>
        <p:spPr>
          <a:xfrm>
            <a:off x="721441" y="4845057"/>
            <a:ext cx="1727635" cy="36335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วาล์วล็อคช่วงล่าง</a:t>
            </a:r>
            <a:endParaRPr lang="en-US" sz="9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(Suspension lock switching valve)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948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อุปกรณ์ช่วงล่าง ล้อยาง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40 / คู่มือเสริมหน้า 22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14149" y="1450943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ความดันลมล้อยาง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2" y="1910501"/>
            <a:ext cx="7610475" cy="267652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AB5E38-37D0-484C-B993-E6866319D957}"/>
              </a:ext>
            </a:extLst>
          </p:cNvPr>
          <p:cNvSpPr txBox="1"/>
          <p:nvPr/>
        </p:nvSpPr>
        <p:spPr>
          <a:xfrm>
            <a:off x="1544972" y="2082650"/>
            <a:ext cx="2094879" cy="263838"/>
          </a:xfrm>
          <a:prstGeom prst="rect">
            <a:avLst/>
          </a:prstGeom>
          <a:solidFill>
            <a:srgbClr val="EAD9E5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rtl="0"/>
            <a:r>
              <a:rPr lang="th" sz="1200" kern="120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หากความดันอากาศต่ำเกินไป</a:t>
            </a:r>
            <a:endParaRPr lang="ja-JP" sz="12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C4D9415-6180-4EB8-A6A1-99F03C4DC648}"/>
              </a:ext>
            </a:extLst>
          </p:cNvPr>
          <p:cNvSpPr txBox="1"/>
          <p:nvPr/>
        </p:nvSpPr>
        <p:spPr>
          <a:xfrm>
            <a:off x="900752" y="2441871"/>
            <a:ext cx="3588253" cy="194611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algn="just" rtl="0"/>
            <a:r>
              <a:rPr lang="th" sz="12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ล้อยางบดยุบ เกิดความร้อนจากการบิดตัวอย่างเห็นได้ชัด และเกิดการฉีกออก</a:t>
            </a:r>
            <a:endParaRPr lang="ja-JP" sz="12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  <a:p>
            <a:pPr algn="just" rtl="0"/>
            <a:r>
              <a:rPr lang="th" sz="12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ปลายทั้งสองข้างของล้อยางสัมผัสพื้น และบริเวณนี้จะสึกหรออย่างรวดเร็ว</a:t>
            </a:r>
            <a:endParaRPr lang="ja-JP" sz="12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  <a:p>
            <a:pPr algn="just" rtl="0"/>
            <a:r>
              <a:rPr lang="th" sz="12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 บนพื้นผิวถนนที่แข็ง ความต้านทานจะเพิ่มขึ้นและแรงฉุดลากจะลดลง</a:t>
            </a:r>
            <a:endParaRPr lang="ja-JP" sz="12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6377750-14F7-45CB-B5F3-90DC72276AC1}"/>
              </a:ext>
            </a:extLst>
          </p:cNvPr>
          <p:cNvSpPr txBox="1"/>
          <p:nvPr/>
        </p:nvSpPr>
        <p:spPr>
          <a:xfrm>
            <a:off x="4654995" y="2418852"/>
            <a:ext cx="3588253" cy="194611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algn="just" rtl="0"/>
            <a:r>
              <a:rPr lang="th" sz="12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เฉพาะส่วนกลางของล้อยางเท่านั้นที่จะสัมผัสพื้น และบริเวณนี้จะสึกหรออย่างรวดเร็ว</a:t>
            </a:r>
            <a:endParaRPr lang="ja-JP" sz="12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  <a:p>
            <a:pPr algn="just" rtl="0"/>
            <a:r>
              <a:rPr lang="th" sz="12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บนพื้นดินอ่อนนุ่มจะกินลึกเข้าไปในดิน และแรงฉุดลากจะลดลง</a:t>
            </a:r>
            <a:endParaRPr lang="ja-JP" sz="12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  <a:p>
            <a:pPr algn="just" rtl="0"/>
            <a:r>
              <a:rPr lang="th" sz="12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 แม้แต่มุมเล็กๆ ของก้อนหิน ก็อาจทำให้เสียหายได้ง่าย</a:t>
            </a:r>
            <a:endParaRPr lang="ja-JP" sz="12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F1A1FFC-D955-4F44-AB9F-4713FB02D0EE}"/>
              </a:ext>
            </a:extLst>
          </p:cNvPr>
          <p:cNvSpPr txBox="1"/>
          <p:nvPr/>
        </p:nvSpPr>
        <p:spPr>
          <a:xfrm>
            <a:off x="5240956" y="2089866"/>
            <a:ext cx="2273328" cy="252088"/>
          </a:xfrm>
          <a:prstGeom prst="rect">
            <a:avLst/>
          </a:prstGeom>
          <a:solidFill>
            <a:srgbClr val="EAD9E5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rtl="0"/>
            <a:r>
              <a:rPr lang="th" sz="1200" kern="120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หากความดันอากาศสูงเกินไป</a:t>
            </a:r>
            <a:endParaRPr lang="ja-JP" sz="12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820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อุปกรณ์ความปลอดภัยของเครื่องจักรสำหรับรื้อถอน ฯลฯ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41 / คู่มือเสริมหน้า 23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50388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อุปกรณ์เตือนภัย (แตร)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คันล็อคเซฟตี้ ฯลฯ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243" y="2608119"/>
            <a:ext cx="3407513" cy="3595254"/>
          </a:xfrm>
          <a:prstGeom prst="rect">
            <a:avLst/>
          </a:prstGeom>
        </p:spPr>
      </p:pic>
      <p:sp>
        <p:nvSpPr>
          <p:cNvPr id="7" name="テキスト ボックス 939">
            <a:extLst>
              <a:ext uri="{FF2B5EF4-FFF2-40B4-BE49-F238E27FC236}">
                <a16:creationId xmlns:a16="http://schemas.microsoft.com/office/drawing/2014/main" id="{09DD4704-CE45-44F3-9F98-246A4F0367CF}"/>
              </a:ext>
            </a:extLst>
          </p:cNvPr>
          <p:cNvSpPr txBox="1"/>
          <p:nvPr/>
        </p:nvSpPr>
        <p:spPr>
          <a:xfrm>
            <a:off x="3485700" y="4208701"/>
            <a:ext cx="904240" cy="40883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คันล็อค</a:t>
            </a:r>
            <a:endParaRPr lang="en-US" sz="105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เซฟตี้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090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อุปกรณ์ความปลอดภัยของเครื่องจักรสำหรับรื้อถอน ฯลฯ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42 / คู่มือเสริมหน้า 24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 ระบบเฝ้าสังเกต</a:t>
            </a: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26" y="1963879"/>
            <a:ext cx="3813810" cy="298084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527" y="2201399"/>
            <a:ext cx="3829526" cy="2556510"/>
          </a:xfrm>
          <a:prstGeom prst="rect">
            <a:avLst/>
          </a:prstGeom>
        </p:spPr>
      </p:pic>
      <p:sp>
        <p:nvSpPr>
          <p:cNvPr id="8" name="テキスト ボックス 940">
            <a:extLst>
              <a:ext uri="{FF2B5EF4-FFF2-40B4-BE49-F238E27FC236}">
                <a16:creationId xmlns:a16="http://schemas.microsoft.com/office/drawing/2014/main" id="{054BEBA0-54A8-43D6-BA9E-C4833627631C}"/>
              </a:ext>
            </a:extLst>
          </p:cNvPr>
          <p:cNvSpPr txBox="1"/>
          <p:nvPr/>
        </p:nvSpPr>
        <p:spPr>
          <a:xfrm>
            <a:off x="835433" y="1994298"/>
            <a:ext cx="265652" cy="140715"/>
          </a:xfrm>
          <a:prstGeom prst="rect">
            <a:avLst/>
          </a:prstGeom>
          <a:solidFill>
            <a:srgbClr val="EAD9E5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ไฟแสดงผล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941">
            <a:extLst>
              <a:ext uri="{FF2B5EF4-FFF2-40B4-BE49-F238E27FC236}">
                <a16:creationId xmlns:a16="http://schemas.microsoft.com/office/drawing/2014/main" id="{CDF69F19-9391-4375-8AE9-1E70957E6021}"/>
              </a:ext>
            </a:extLst>
          </p:cNvPr>
          <p:cNvSpPr txBox="1"/>
          <p:nvPr/>
        </p:nvSpPr>
        <p:spPr>
          <a:xfrm>
            <a:off x="1417932" y="2026449"/>
            <a:ext cx="482304" cy="98761"/>
          </a:xfrm>
          <a:prstGeom prst="rect">
            <a:avLst/>
          </a:prstGeom>
          <a:solidFill>
            <a:srgbClr val="EAD9E5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รายการที่แสดงผล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942">
            <a:extLst>
              <a:ext uri="{FF2B5EF4-FFF2-40B4-BE49-F238E27FC236}">
                <a16:creationId xmlns:a16="http://schemas.microsoft.com/office/drawing/2014/main" id="{FF0F4E6E-53AF-4BB9-A42B-45B56DF5E66A}"/>
              </a:ext>
            </a:extLst>
          </p:cNvPr>
          <p:cNvSpPr txBox="1"/>
          <p:nvPr/>
        </p:nvSpPr>
        <p:spPr>
          <a:xfrm>
            <a:off x="2217083" y="2021692"/>
            <a:ext cx="482304" cy="98761"/>
          </a:xfrm>
          <a:prstGeom prst="rect">
            <a:avLst/>
          </a:prstGeom>
          <a:solidFill>
            <a:srgbClr val="EAD9E5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ช่วงการแสดงผล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943">
            <a:extLst>
              <a:ext uri="{FF2B5EF4-FFF2-40B4-BE49-F238E27FC236}">
                <a16:creationId xmlns:a16="http://schemas.microsoft.com/office/drawing/2014/main" id="{5D158D54-1B7D-4D92-A0C1-1E355B7A0F96}"/>
              </a:ext>
            </a:extLst>
          </p:cNvPr>
          <p:cNvSpPr txBox="1"/>
          <p:nvPr/>
        </p:nvSpPr>
        <p:spPr>
          <a:xfrm>
            <a:off x="2952063" y="2021200"/>
            <a:ext cx="482304" cy="98761"/>
          </a:xfrm>
          <a:prstGeom prst="rect">
            <a:avLst/>
          </a:prstGeom>
          <a:solidFill>
            <a:srgbClr val="EAD9E5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สถานะไฟแสดงผล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944">
            <a:extLst>
              <a:ext uri="{FF2B5EF4-FFF2-40B4-BE49-F238E27FC236}">
                <a16:creationId xmlns:a16="http://schemas.microsoft.com/office/drawing/2014/main" id="{1641E2DF-7FED-4D8A-BE5A-C7E5EE951846}"/>
              </a:ext>
            </a:extLst>
          </p:cNvPr>
          <p:cNvSpPr txBox="1"/>
          <p:nvPr/>
        </p:nvSpPr>
        <p:spPr>
          <a:xfrm>
            <a:off x="3766815" y="2021963"/>
            <a:ext cx="482304" cy="98761"/>
          </a:xfrm>
          <a:prstGeom prst="rect">
            <a:avLst/>
          </a:prstGeom>
          <a:solidFill>
            <a:srgbClr val="EAD9E5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การแก้ไข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945">
            <a:extLst>
              <a:ext uri="{FF2B5EF4-FFF2-40B4-BE49-F238E27FC236}">
                <a16:creationId xmlns:a16="http://schemas.microsoft.com/office/drawing/2014/main" id="{DCE75CA0-5734-4052-83AD-877507EF0102}"/>
              </a:ext>
            </a:extLst>
          </p:cNvPr>
          <p:cNvSpPr txBox="1"/>
          <p:nvPr/>
        </p:nvSpPr>
        <p:spPr>
          <a:xfrm>
            <a:off x="1247628" y="2237062"/>
            <a:ext cx="80560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ปริมาณน้ำมันเบรก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947">
            <a:extLst>
              <a:ext uri="{FF2B5EF4-FFF2-40B4-BE49-F238E27FC236}">
                <a16:creationId xmlns:a16="http://schemas.microsoft.com/office/drawing/2014/main" id="{707E8275-500B-4DDA-BC30-3BFD3586C2F7}"/>
              </a:ext>
            </a:extLst>
          </p:cNvPr>
          <p:cNvSpPr txBox="1"/>
          <p:nvPr/>
        </p:nvSpPr>
        <p:spPr>
          <a:xfrm>
            <a:off x="1246849" y="2499269"/>
            <a:ext cx="80560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ปริมาณน้ำมันเครื่อง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948">
            <a:extLst>
              <a:ext uri="{FF2B5EF4-FFF2-40B4-BE49-F238E27FC236}">
                <a16:creationId xmlns:a16="http://schemas.microsoft.com/office/drawing/2014/main" id="{9B4C8259-7E44-4246-9CA9-327017DFC11E}"/>
              </a:ext>
            </a:extLst>
          </p:cNvPr>
          <p:cNvSpPr txBox="1"/>
          <p:nvPr/>
        </p:nvSpPr>
        <p:spPr>
          <a:xfrm>
            <a:off x="1246849" y="2756502"/>
            <a:ext cx="80560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ระดับน้ำในหม้อน้ำ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949">
            <a:extLst>
              <a:ext uri="{FF2B5EF4-FFF2-40B4-BE49-F238E27FC236}">
                <a16:creationId xmlns:a16="http://schemas.microsoft.com/office/drawing/2014/main" id="{7F109018-B7FC-4353-BE9A-0BBC633694CF}"/>
              </a:ext>
            </a:extLst>
          </p:cNvPr>
          <p:cNvSpPr txBox="1"/>
          <p:nvPr/>
        </p:nvSpPr>
        <p:spPr>
          <a:xfrm>
            <a:off x="1246850" y="2995377"/>
            <a:ext cx="80560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การชาร์จ (ปริมาณการชาร์จไฟ)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951">
            <a:extLst>
              <a:ext uri="{FF2B5EF4-FFF2-40B4-BE49-F238E27FC236}">
                <a16:creationId xmlns:a16="http://schemas.microsoft.com/office/drawing/2014/main" id="{DAA8D10B-7C0A-4332-B82B-5FE0F9FFBF31}"/>
              </a:ext>
            </a:extLst>
          </p:cNvPr>
          <p:cNvSpPr txBox="1"/>
          <p:nvPr/>
        </p:nvSpPr>
        <p:spPr>
          <a:xfrm>
            <a:off x="1246850" y="3255542"/>
            <a:ext cx="80560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ปริมาณน้ำมันเชื้อเพลิง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954">
            <a:extLst>
              <a:ext uri="{FF2B5EF4-FFF2-40B4-BE49-F238E27FC236}">
                <a16:creationId xmlns:a16="http://schemas.microsoft.com/office/drawing/2014/main" id="{C6B0FBC8-10DE-4C69-9B87-FCD4ABFDA514}"/>
              </a:ext>
            </a:extLst>
          </p:cNvPr>
          <p:cNvSpPr txBox="1"/>
          <p:nvPr/>
        </p:nvSpPr>
        <p:spPr>
          <a:xfrm>
            <a:off x="1237961" y="3461390"/>
            <a:ext cx="805601" cy="1813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น้ำมันเกียร์อุดตัน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376">
            <a:extLst>
              <a:ext uri="{FF2B5EF4-FFF2-40B4-BE49-F238E27FC236}">
                <a16:creationId xmlns:a16="http://schemas.microsoft.com/office/drawing/2014/main" id="{BBC2929E-B166-4B71-98B4-A3FCA9AF9E98}"/>
              </a:ext>
            </a:extLst>
          </p:cNvPr>
          <p:cNvSpPr txBox="1"/>
          <p:nvPr/>
        </p:nvSpPr>
        <p:spPr>
          <a:xfrm>
            <a:off x="2141680" y="2242322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เท่ากับหรือน้อยกว่าระดับต่ำ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379">
            <a:extLst>
              <a:ext uri="{FF2B5EF4-FFF2-40B4-BE49-F238E27FC236}">
                <a16:creationId xmlns:a16="http://schemas.microsoft.com/office/drawing/2014/main" id="{39CF9ADE-9DD5-4B86-B536-A1CD5626A8E5}"/>
              </a:ext>
            </a:extLst>
          </p:cNvPr>
          <p:cNvSpPr txBox="1"/>
          <p:nvPr/>
        </p:nvSpPr>
        <p:spPr>
          <a:xfrm>
            <a:off x="1246850" y="3717654"/>
            <a:ext cx="805601" cy="1813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ไส้กรองน้ำมันเครื่องอุดตัน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1380">
            <a:extLst>
              <a:ext uri="{FF2B5EF4-FFF2-40B4-BE49-F238E27FC236}">
                <a16:creationId xmlns:a16="http://schemas.microsoft.com/office/drawing/2014/main" id="{6C9F9695-BE2B-4ABA-BC13-08E9549B2F55}"/>
              </a:ext>
            </a:extLst>
          </p:cNvPr>
          <p:cNvSpPr txBox="1"/>
          <p:nvPr/>
        </p:nvSpPr>
        <p:spPr>
          <a:xfrm>
            <a:off x="1251295" y="3993673"/>
            <a:ext cx="805601" cy="1130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ไส้กรองอากาศอุดตัน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1386">
            <a:extLst>
              <a:ext uri="{FF2B5EF4-FFF2-40B4-BE49-F238E27FC236}">
                <a16:creationId xmlns:a16="http://schemas.microsoft.com/office/drawing/2014/main" id="{9EE4E2BB-0878-45AB-9CDB-C1E08F6B1A2E}"/>
              </a:ext>
            </a:extLst>
          </p:cNvPr>
          <p:cNvSpPr txBox="1"/>
          <p:nvPr/>
        </p:nvSpPr>
        <p:spPr>
          <a:xfrm>
            <a:off x="1243041" y="4254777"/>
            <a:ext cx="805601" cy="1130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ไส้กรองน้ำมันไฮดรอลิกอุดตัน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1389">
            <a:extLst>
              <a:ext uri="{FF2B5EF4-FFF2-40B4-BE49-F238E27FC236}">
                <a16:creationId xmlns:a16="http://schemas.microsoft.com/office/drawing/2014/main" id="{F39541D4-1FE0-456E-A10E-CA1F29B64985}"/>
              </a:ext>
            </a:extLst>
          </p:cNvPr>
          <p:cNvSpPr txBox="1"/>
          <p:nvPr/>
        </p:nvSpPr>
        <p:spPr>
          <a:xfrm>
            <a:off x="1264952" y="4493082"/>
            <a:ext cx="805601" cy="1130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สายพานร่องวี (V Belt) ของเครื่องยนต์ขาด</a:t>
            </a:r>
            <a:endParaRPr lang="ja-JP" sz="4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1392">
            <a:extLst>
              <a:ext uri="{FF2B5EF4-FFF2-40B4-BE49-F238E27FC236}">
                <a16:creationId xmlns:a16="http://schemas.microsoft.com/office/drawing/2014/main" id="{6756DDC9-334A-4CA3-A67F-740E6A38D27D}"/>
              </a:ext>
            </a:extLst>
          </p:cNvPr>
          <p:cNvSpPr txBox="1"/>
          <p:nvPr/>
        </p:nvSpPr>
        <p:spPr>
          <a:xfrm>
            <a:off x="1248911" y="4731840"/>
            <a:ext cx="805601" cy="1130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พวงมาลัยหลักขัดข้อง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1403">
            <a:extLst>
              <a:ext uri="{FF2B5EF4-FFF2-40B4-BE49-F238E27FC236}">
                <a16:creationId xmlns:a16="http://schemas.microsoft.com/office/drawing/2014/main" id="{E670189C-4A80-444B-BF32-BBF0AE304518}"/>
              </a:ext>
            </a:extLst>
          </p:cNvPr>
          <p:cNvSpPr txBox="1"/>
          <p:nvPr/>
        </p:nvSpPr>
        <p:spPr>
          <a:xfrm>
            <a:off x="2126457" y="2499270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เท่ากับหรือน้อยกว่าระดับต่ำ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1404">
            <a:extLst>
              <a:ext uri="{FF2B5EF4-FFF2-40B4-BE49-F238E27FC236}">
                <a16:creationId xmlns:a16="http://schemas.microsoft.com/office/drawing/2014/main" id="{09A90577-10CF-4B21-A028-4A08499D396A}"/>
              </a:ext>
            </a:extLst>
          </p:cNvPr>
          <p:cNvSpPr txBox="1"/>
          <p:nvPr/>
        </p:nvSpPr>
        <p:spPr>
          <a:xfrm>
            <a:off x="2114951" y="2762872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เท่ากับหรือน้อยกว่าระดับต่ำ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8" name="テキスト ボックス 1405">
            <a:extLst>
              <a:ext uri="{FF2B5EF4-FFF2-40B4-BE49-F238E27FC236}">
                <a16:creationId xmlns:a16="http://schemas.microsoft.com/office/drawing/2014/main" id="{D8CB2D07-5685-4ED6-96FB-4A47EDF0F0F7}"/>
              </a:ext>
            </a:extLst>
          </p:cNvPr>
          <p:cNvSpPr txBox="1"/>
          <p:nvPr/>
        </p:nvSpPr>
        <p:spPr>
          <a:xfrm>
            <a:off x="2126458" y="3259373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เท่ากับหรือน้อยกว่าระดับต่ำ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9" name="テキスト ボックス 1407">
            <a:extLst>
              <a:ext uri="{FF2B5EF4-FFF2-40B4-BE49-F238E27FC236}">
                <a16:creationId xmlns:a16="http://schemas.microsoft.com/office/drawing/2014/main" id="{FC139578-04C1-4542-B42A-EE91A9A1E9BE}"/>
              </a:ext>
            </a:extLst>
          </p:cNvPr>
          <p:cNvSpPr txBox="1"/>
          <p:nvPr/>
        </p:nvSpPr>
        <p:spPr>
          <a:xfrm>
            <a:off x="2114952" y="2995377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เมื่อชาร์จไม่ดี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0" name="テキスト ボックス 1408">
            <a:extLst>
              <a:ext uri="{FF2B5EF4-FFF2-40B4-BE49-F238E27FC236}">
                <a16:creationId xmlns:a16="http://schemas.microsoft.com/office/drawing/2014/main" id="{945F6317-9364-4553-9810-B90B438592D3}"/>
              </a:ext>
            </a:extLst>
          </p:cNvPr>
          <p:cNvSpPr txBox="1"/>
          <p:nvPr/>
        </p:nvSpPr>
        <p:spPr>
          <a:xfrm>
            <a:off x="2118283" y="3511485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เท่ากับหรือสูงกว่าความแตกต่างของแรงดันที่กำหนด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1" name="テキスト ボックス 1410">
            <a:extLst>
              <a:ext uri="{FF2B5EF4-FFF2-40B4-BE49-F238E27FC236}">
                <a16:creationId xmlns:a16="http://schemas.microsoft.com/office/drawing/2014/main" id="{F89F5A53-1845-49A5-939B-348178ABF793}"/>
              </a:ext>
            </a:extLst>
          </p:cNvPr>
          <p:cNvSpPr txBox="1"/>
          <p:nvPr/>
        </p:nvSpPr>
        <p:spPr>
          <a:xfrm>
            <a:off x="2134554" y="3733623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เท่ากับหรือสูงกว่าความแตกต่างของแรงดันที่กำหนด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2" name="テキスト ボックス 1411">
            <a:extLst>
              <a:ext uri="{FF2B5EF4-FFF2-40B4-BE49-F238E27FC236}">
                <a16:creationId xmlns:a16="http://schemas.microsoft.com/office/drawing/2014/main" id="{8B3917B5-B8F2-4F70-BF73-87F2EAABE51F}"/>
              </a:ext>
            </a:extLst>
          </p:cNvPr>
          <p:cNvSpPr txBox="1"/>
          <p:nvPr/>
        </p:nvSpPr>
        <p:spPr>
          <a:xfrm>
            <a:off x="2141681" y="3982779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เท่ากับหรือสูงกว่าความแตกต่างของแรงดันที่กำหนด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3" name="テキスト ボックス 1412">
            <a:extLst>
              <a:ext uri="{FF2B5EF4-FFF2-40B4-BE49-F238E27FC236}">
                <a16:creationId xmlns:a16="http://schemas.microsoft.com/office/drawing/2014/main" id="{A95E7970-3297-42C8-9861-96928FEB065C}"/>
              </a:ext>
            </a:extLst>
          </p:cNvPr>
          <p:cNvSpPr txBox="1"/>
          <p:nvPr/>
        </p:nvSpPr>
        <p:spPr>
          <a:xfrm>
            <a:off x="2134554" y="4251095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เท่ากับหรือสูงกว่าความแตกต่างของแรงดันที่กำหนด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4" name="テキスト ボックス 1415">
            <a:extLst>
              <a:ext uri="{FF2B5EF4-FFF2-40B4-BE49-F238E27FC236}">
                <a16:creationId xmlns:a16="http://schemas.microsoft.com/office/drawing/2014/main" id="{13264962-8C3F-4F4C-A55B-F7AA896789AE}"/>
              </a:ext>
            </a:extLst>
          </p:cNvPr>
          <p:cNvSpPr txBox="1"/>
          <p:nvPr/>
        </p:nvSpPr>
        <p:spPr>
          <a:xfrm>
            <a:off x="2120817" y="4488686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เมื่อสายพานร่องวี (V Belt) ขาด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5" name="テキスト ボックス 1416">
            <a:extLst>
              <a:ext uri="{FF2B5EF4-FFF2-40B4-BE49-F238E27FC236}">
                <a16:creationId xmlns:a16="http://schemas.microsoft.com/office/drawing/2014/main" id="{E606277D-170D-4BCA-A6FB-BEF048CA675B}"/>
              </a:ext>
            </a:extLst>
          </p:cNvPr>
          <p:cNvSpPr txBox="1"/>
          <p:nvPr/>
        </p:nvSpPr>
        <p:spPr>
          <a:xfrm>
            <a:off x="2120817" y="4689845"/>
            <a:ext cx="68400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เมื่อไม่สามารถเลี้ยวด้วยวงจรพวงมาลัยหลักได้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6" name="テキスト ボックス 1418">
            <a:extLst>
              <a:ext uri="{FF2B5EF4-FFF2-40B4-BE49-F238E27FC236}">
                <a16:creationId xmlns:a16="http://schemas.microsoft.com/office/drawing/2014/main" id="{14C5F8C3-7280-4207-8707-DC3738875430}"/>
              </a:ext>
            </a:extLst>
          </p:cNvPr>
          <p:cNvSpPr txBox="1"/>
          <p:nvPr/>
        </p:nvSpPr>
        <p:spPr>
          <a:xfrm>
            <a:off x="2872314" y="2956498"/>
            <a:ext cx="615369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ไฟแสดงผลจะดับลงเมื่อกลับสู่ปกติ, จะกะพริบเมื่อมีความผิดปกติ (ไฟติด)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7" name="テキスト ボックス 1426">
            <a:extLst>
              <a:ext uri="{FF2B5EF4-FFF2-40B4-BE49-F238E27FC236}">
                <a16:creationId xmlns:a16="http://schemas.microsoft.com/office/drawing/2014/main" id="{DAC9AA9D-AFCA-47E2-B089-4768987C4F97}"/>
              </a:ext>
            </a:extLst>
          </p:cNvPr>
          <p:cNvSpPr txBox="1"/>
          <p:nvPr/>
        </p:nvSpPr>
        <p:spPr>
          <a:xfrm>
            <a:off x="2861802" y="2201399"/>
            <a:ext cx="615369" cy="5306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เมื่อสวิตช์สตาร์ทเปิด (ON) อยู่ขณะที่เครื่องยนต์หยุดทำงาน, ไฟแสดงผลจะดับลงเมื่อกลับสู่ปกติ, จะกะพริบเมื่อมีความผิดปกติ</a:t>
            </a:r>
            <a:endParaRPr lang="en-US" altLang="ja-JP" sz="4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(ไฟติด)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8" name="テキスト ボックス 1430">
            <a:extLst>
              <a:ext uri="{FF2B5EF4-FFF2-40B4-BE49-F238E27FC236}">
                <a16:creationId xmlns:a16="http://schemas.microsoft.com/office/drawing/2014/main" id="{A094164B-88F1-4F64-89CA-7EE9EACC08EB}"/>
              </a:ext>
            </a:extLst>
          </p:cNvPr>
          <p:cNvSpPr txBox="1"/>
          <p:nvPr/>
        </p:nvSpPr>
        <p:spPr>
          <a:xfrm>
            <a:off x="3531647" y="2209952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เติมน้ำมันเบรกตามที่กำหนด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9" name="テキスト ボックス 1431">
            <a:extLst>
              <a:ext uri="{FF2B5EF4-FFF2-40B4-BE49-F238E27FC236}">
                <a16:creationId xmlns:a16="http://schemas.microsoft.com/office/drawing/2014/main" id="{D9EFC72B-421A-4C7B-8B01-1EBE11467262}"/>
              </a:ext>
            </a:extLst>
          </p:cNvPr>
          <p:cNvSpPr txBox="1"/>
          <p:nvPr/>
        </p:nvSpPr>
        <p:spPr>
          <a:xfrm>
            <a:off x="3531647" y="2442676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เติมน้ำมันเครื่องตามที่กำหนด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0" name="テキスト ボックス 1432">
            <a:extLst>
              <a:ext uri="{FF2B5EF4-FFF2-40B4-BE49-F238E27FC236}">
                <a16:creationId xmlns:a16="http://schemas.microsoft.com/office/drawing/2014/main" id="{BB494545-893C-4DB0-A62F-ECB5D4EEEA7E}"/>
              </a:ext>
            </a:extLst>
          </p:cNvPr>
          <p:cNvSpPr txBox="1"/>
          <p:nvPr/>
        </p:nvSpPr>
        <p:spPr>
          <a:xfrm>
            <a:off x="3531647" y="2752787"/>
            <a:ext cx="942510" cy="987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เติมน้ำในหม้อน้ำ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1" name="テキスト ボックス 1433">
            <a:extLst>
              <a:ext uri="{FF2B5EF4-FFF2-40B4-BE49-F238E27FC236}">
                <a16:creationId xmlns:a16="http://schemas.microsoft.com/office/drawing/2014/main" id="{6F062C03-8572-462D-AEF5-12E8C521D5DE}"/>
              </a:ext>
            </a:extLst>
          </p:cNvPr>
          <p:cNvSpPr txBox="1"/>
          <p:nvPr/>
        </p:nvSpPr>
        <p:spPr>
          <a:xfrm>
            <a:off x="3531647" y="2937736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ตรวจสอบ, ซ่อมแซม หรือเปลี่ยนระบบการชาร์จไฟ (เครื่องกำเนิดไฟฟ้าสลับ, เดินสาย Belt wiring ฯลฯ)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2" name="テキスト ボックス 1457">
            <a:extLst>
              <a:ext uri="{FF2B5EF4-FFF2-40B4-BE49-F238E27FC236}">
                <a16:creationId xmlns:a16="http://schemas.microsoft.com/office/drawing/2014/main" id="{A460DB54-6528-434C-968E-33EA3FD7D80E}"/>
              </a:ext>
            </a:extLst>
          </p:cNvPr>
          <p:cNvSpPr txBox="1"/>
          <p:nvPr/>
        </p:nvSpPr>
        <p:spPr>
          <a:xfrm>
            <a:off x="3531647" y="3239697"/>
            <a:ext cx="942510" cy="1059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เติมน้ำมันเชื้อเพลิง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3" name="テキスト ボックス 1458">
            <a:extLst>
              <a:ext uri="{FF2B5EF4-FFF2-40B4-BE49-F238E27FC236}">
                <a16:creationId xmlns:a16="http://schemas.microsoft.com/office/drawing/2014/main" id="{8EF17433-C75C-4011-9CA6-AB98C355B5AA}"/>
              </a:ext>
            </a:extLst>
          </p:cNvPr>
          <p:cNvSpPr txBox="1"/>
          <p:nvPr/>
        </p:nvSpPr>
        <p:spPr>
          <a:xfrm>
            <a:off x="3534210" y="3434160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เปลี่ยนน้ำมันเกียร์, ตัวไส้กรองน้ำมัน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4" name="テキスト ボックス 1459">
            <a:extLst>
              <a:ext uri="{FF2B5EF4-FFF2-40B4-BE49-F238E27FC236}">
                <a16:creationId xmlns:a16="http://schemas.microsoft.com/office/drawing/2014/main" id="{718E0FF4-51B2-4046-8E94-F71B9DF638DF}"/>
              </a:ext>
            </a:extLst>
          </p:cNvPr>
          <p:cNvSpPr txBox="1"/>
          <p:nvPr/>
        </p:nvSpPr>
        <p:spPr>
          <a:xfrm>
            <a:off x="3531647" y="3698512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เปลี่ยนส่วนประกอบของไส้กรองน้ำมันเครื่อง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5" name="テキスト ボックス 1460">
            <a:extLst>
              <a:ext uri="{FF2B5EF4-FFF2-40B4-BE49-F238E27FC236}">
                <a16:creationId xmlns:a16="http://schemas.microsoft.com/office/drawing/2014/main" id="{5B0F46B1-E66D-4F47-AF79-FAFDC6937363}"/>
              </a:ext>
            </a:extLst>
          </p:cNvPr>
          <p:cNvSpPr txBox="1"/>
          <p:nvPr/>
        </p:nvSpPr>
        <p:spPr>
          <a:xfrm>
            <a:off x="3525247" y="3955628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ทำความสะอาดหรือเปลี่ยนส่วนประกอบของไส้กรองอากาศ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6" name="テキスト ボックス 1461">
            <a:extLst>
              <a:ext uri="{FF2B5EF4-FFF2-40B4-BE49-F238E27FC236}">
                <a16:creationId xmlns:a16="http://schemas.microsoft.com/office/drawing/2014/main" id="{12AD0B78-57A5-4415-A6D7-D8CAE2DE5521}"/>
              </a:ext>
            </a:extLst>
          </p:cNvPr>
          <p:cNvSpPr txBox="1"/>
          <p:nvPr/>
        </p:nvSpPr>
        <p:spPr>
          <a:xfrm>
            <a:off x="3525247" y="4216095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เปลี่ยนส่วนประกอบของไส้กรองน้ำมันไฮดรอลิก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7" name="テキスト ボックス 1462">
            <a:extLst>
              <a:ext uri="{FF2B5EF4-FFF2-40B4-BE49-F238E27FC236}">
                <a16:creationId xmlns:a16="http://schemas.microsoft.com/office/drawing/2014/main" id="{3F9B59F7-F0BE-4BAB-B8C2-B3AECDB71E54}"/>
              </a:ext>
            </a:extLst>
          </p:cNvPr>
          <p:cNvSpPr txBox="1"/>
          <p:nvPr/>
        </p:nvSpPr>
        <p:spPr>
          <a:xfrm>
            <a:off x="3515663" y="4513139"/>
            <a:ext cx="942510" cy="947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เปลี่ยนสายพาน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8" name="テキスト ボックス 1463">
            <a:extLst>
              <a:ext uri="{FF2B5EF4-FFF2-40B4-BE49-F238E27FC236}">
                <a16:creationId xmlns:a16="http://schemas.microsoft.com/office/drawing/2014/main" id="{6384D2A5-2F20-4DB7-9C95-C59B81CBEAA6}"/>
              </a:ext>
            </a:extLst>
          </p:cNvPr>
          <p:cNvSpPr txBox="1"/>
          <p:nvPr/>
        </p:nvSpPr>
        <p:spPr>
          <a:xfrm>
            <a:off x="3536712" y="4703826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ตรวจสอบและซ่อมแซมพวงมาลัยหลัก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9" name="テキスト ボックス 1393">
            <a:extLst>
              <a:ext uri="{FF2B5EF4-FFF2-40B4-BE49-F238E27FC236}">
                <a16:creationId xmlns:a16="http://schemas.microsoft.com/office/drawing/2014/main" id="{987E1AF7-2B8A-495C-AF2D-CFCD7B13EABA}"/>
              </a:ext>
            </a:extLst>
          </p:cNvPr>
          <p:cNvSpPr txBox="1"/>
          <p:nvPr/>
        </p:nvSpPr>
        <p:spPr>
          <a:xfrm>
            <a:off x="5194828" y="2298141"/>
            <a:ext cx="813548" cy="1123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สายเบรกขัดข้อง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0" name="テキスト ボックス 1394">
            <a:extLst>
              <a:ext uri="{FF2B5EF4-FFF2-40B4-BE49-F238E27FC236}">
                <a16:creationId xmlns:a16="http://schemas.microsoft.com/office/drawing/2014/main" id="{C77FBC3E-29BD-4574-A8ED-F8FD6FDB10A6}"/>
              </a:ext>
            </a:extLst>
          </p:cNvPr>
          <p:cNvSpPr txBox="1"/>
          <p:nvPr/>
        </p:nvSpPr>
        <p:spPr>
          <a:xfrm>
            <a:off x="5191241" y="2553084"/>
            <a:ext cx="813548" cy="1123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แรงดันน้ำมันเครื่อง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1" name="テキスト ボックス 1395">
            <a:extLst>
              <a:ext uri="{FF2B5EF4-FFF2-40B4-BE49-F238E27FC236}">
                <a16:creationId xmlns:a16="http://schemas.microsoft.com/office/drawing/2014/main" id="{E5893D00-FA25-44FA-BCAB-E9138ADFCA8D}"/>
              </a:ext>
            </a:extLst>
          </p:cNvPr>
          <p:cNvSpPr txBox="1"/>
          <p:nvPr/>
        </p:nvSpPr>
        <p:spPr>
          <a:xfrm>
            <a:off x="5177356" y="2793048"/>
            <a:ext cx="813548" cy="1123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ระดับน้ำในหม้อน้ำ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2" name="テキスト ボックス 1396">
            <a:extLst>
              <a:ext uri="{FF2B5EF4-FFF2-40B4-BE49-F238E27FC236}">
                <a16:creationId xmlns:a16="http://schemas.microsoft.com/office/drawing/2014/main" id="{CBDBEB84-B18E-4A65-B019-C2AB1DE264C0}"/>
              </a:ext>
            </a:extLst>
          </p:cNvPr>
          <p:cNvSpPr txBox="1"/>
          <p:nvPr/>
        </p:nvSpPr>
        <p:spPr>
          <a:xfrm>
            <a:off x="5183922" y="3039445"/>
            <a:ext cx="813548" cy="1123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ความดันอากาศ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3" name="テキスト ボックス 1397">
            <a:extLst>
              <a:ext uri="{FF2B5EF4-FFF2-40B4-BE49-F238E27FC236}">
                <a16:creationId xmlns:a16="http://schemas.microsoft.com/office/drawing/2014/main" id="{52EDBDA6-D708-40CA-8A7E-47CC1947DE5A}"/>
              </a:ext>
            </a:extLst>
          </p:cNvPr>
          <p:cNvSpPr txBox="1"/>
          <p:nvPr/>
        </p:nvSpPr>
        <p:spPr>
          <a:xfrm>
            <a:off x="5189644" y="3299255"/>
            <a:ext cx="813548" cy="1123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อุณหภูมิน้ำในเครื่องยนต์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4" name="テキスト ボックス 1398">
            <a:extLst>
              <a:ext uri="{FF2B5EF4-FFF2-40B4-BE49-F238E27FC236}">
                <a16:creationId xmlns:a16="http://schemas.microsoft.com/office/drawing/2014/main" id="{4EA326C0-FF03-4736-8EDF-AFF76C9E0279}"/>
              </a:ext>
            </a:extLst>
          </p:cNvPr>
          <p:cNvSpPr txBox="1"/>
          <p:nvPr/>
        </p:nvSpPr>
        <p:spPr>
          <a:xfrm>
            <a:off x="5193978" y="3558282"/>
            <a:ext cx="813548" cy="1123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ปริมาณน้ำมันทอร์กคอนเวอร์เตอร์</a:t>
            </a:r>
            <a:endParaRPr lang="ja-JP" sz="4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5" name="テキスト ボックス 1399">
            <a:extLst>
              <a:ext uri="{FF2B5EF4-FFF2-40B4-BE49-F238E27FC236}">
                <a16:creationId xmlns:a16="http://schemas.microsoft.com/office/drawing/2014/main" id="{C69AB8B7-7240-46CB-8D8B-EC31D02C61C3}"/>
              </a:ext>
            </a:extLst>
          </p:cNvPr>
          <p:cNvSpPr txBox="1"/>
          <p:nvPr/>
        </p:nvSpPr>
        <p:spPr>
          <a:xfrm>
            <a:off x="5194082" y="3791779"/>
            <a:ext cx="813548" cy="1123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เบรกมือ</a:t>
            </a:r>
            <a:endParaRPr lang="ja-JP" sz="4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6" name="テキスト ボックス 1400">
            <a:extLst>
              <a:ext uri="{FF2B5EF4-FFF2-40B4-BE49-F238E27FC236}">
                <a16:creationId xmlns:a16="http://schemas.microsoft.com/office/drawing/2014/main" id="{9EBDFB76-8219-4190-A984-13E9CB9C9AF1}"/>
              </a:ext>
            </a:extLst>
          </p:cNvPr>
          <p:cNvSpPr txBox="1"/>
          <p:nvPr/>
        </p:nvSpPr>
        <p:spPr>
          <a:xfrm>
            <a:off x="5185239" y="4042244"/>
            <a:ext cx="813548" cy="1552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ไฟส่องทำงาน, ไฟหน้า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7" name="テキスト ボックス 1401">
            <a:extLst>
              <a:ext uri="{FF2B5EF4-FFF2-40B4-BE49-F238E27FC236}">
                <a16:creationId xmlns:a16="http://schemas.microsoft.com/office/drawing/2014/main" id="{CE89D3E4-C89B-44F4-BB3A-CF9C0F9DCBC9}"/>
              </a:ext>
            </a:extLst>
          </p:cNvPr>
          <p:cNvSpPr txBox="1"/>
          <p:nvPr/>
        </p:nvSpPr>
        <p:spPr>
          <a:xfrm>
            <a:off x="5164935" y="4246879"/>
            <a:ext cx="813548" cy="198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ขาดการเชื่อมต่อกับระบบตัดการส่งกำลัง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8" name="テキスト ボックス 1402">
            <a:extLst>
              <a:ext uri="{FF2B5EF4-FFF2-40B4-BE49-F238E27FC236}">
                <a16:creationId xmlns:a16="http://schemas.microsoft.com/office/drawing/2014/main" id="{3ABBF573-32DE-4A77-9E94-202CDAE6802C}"/>
              </a:ext>
            </a:extLst>
          </p:cNvPr>
          <p:cNvSpPr txBox="1"/>
          <p:nvPr/>
        </p:nvSpPr>
        <p:spPr>
          <a:xfrm>
            <a:off x="5190068" y="4556102"/>
            <a:ext cx="813548" cy="1552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อุ่นเครื่องยนต์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9" name="テキスト ボックス 1406">
            <a:extLst>
              <a:ext uri="{FF2B5EF4-FFF2-40B4-BE49-F238E27FC236}">
                <a16:creationId xmlns:a16="http://schemas.microsoft.com/office/drawing/2014/main" id="{7212B78C-6BD1-4BA6-8B0D-627FB8268856}"/>
              </a:ext>
            </a:extLst>
          </p:cNvPr>
          <p:cNvSpPr txBox="1"/>
          <p:nvPr/>
        </p:nvSpPr>
        <p:spPr>
          <a:xfrm>
            <a:off x="6092149" y="2815959"/>
            <a:ext cx="648607" cy="1217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เท่ากับหรือน้อยกว่าระดับต่ำ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0" name="テキスト ボックス 1413">
            <a:extLst>
              <a:ext uri="{FF2B5EF4-FFF2-40B4-BE49-F238E27FC236}">
                <a16:creationId xmlns:a16="http://schemas.microsoft.com/office/drawing/2014/main" id="{C12E2D2B-2CA3-4805-8EE4-A1A1756FB87E}"/>
              </a:ext>
            </a:extLst>
          </p:cNvPr>
          <p:cNvSpPr txBox="1"/>
          <p:nvPr/>
        </p:nvSpPr>
        <p:spPr>
          <a:xfrm>
            <a:off x="6081642" y="2537756"/>
            <a:ext cx="648607" cy="1355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เท่ากับหรือน้อยกว่าความแตกต่างของแรงดันที่กำหนด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1" name="テキスト ボックス 1414">
            <a:extLst>
              <a:ext uri="{FF2B5EF4-FFF2-40B4-BE49-F238E27FC236}">
                <a16:creationId xmlns:a16="http://schemas.microsoft.com/office/drawing/2014/main" id="{99F3749E-4B9B-47D6-BE2F-F8317E9D65FD}"/>
              </a:ext>
            </a:extLst>
          </p:cNvPr>
          <p:cNvSpPr txBox="1"/>
          <p:nvPr/>
        </p:nvSpPr>
        <p:spPr>
          <a:xfrm>
            <a:off x="6081642" y="3057046"/>
            <a:ext cx="648607" cy="1128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เท่ากับหรือน้อยกว่าความแตกต่างของแรงดันที่กำหนด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2" name="テキスト ボックス 1417">
            <a:extLst>
              <a:ext uri="{FF2B5EF4-FFF2-40B4-BE49-F238E27FC236}">
                <a16:creationId xmlns:a16="http://schemas.microsoft.com/office/drawing/2014/main" id="{88A18342-9E21-4564-AF57-5507B60C57B4}"/>
              </a:ext>
            </a:extLst>
          </p:cNvPr>
          <p:cNvSpPr txBox="1"/>
          <p:nvPr/>
        </p:nvSpPr>
        <p:spPr>
          <a:xfrm>
            <a:off x="6070255" y="2247417"/>
            <a:ext cx="670501" cy="1927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3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โอเวอร์สโตรก</a:t>
            </a:r>
            <a:endParaRPr lang="ja-JP" sz="3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th" sz="3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(แรงดันน้ำมันเบรกลดลง)</a:t>
            </a:r>
            <a:endParaRPr lang="ja-JP" sz="3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3" name="テキスト ボックス 1419">
            <a:extLst>
              <a:ext uri="{FF2B5EF4-FFF2-40B4-BE49-F238E27FC236}">
                <a16:creationId xmlns:a16="http://schemas.microsoft.com/office/drawing/2014/main" id="{E3CE31D3-2E20-4DC6-9C3A-FE3D4D15619C}"/>
              </a:ext>
            </a:extLst>
          </p:cNvPr>
          <p:cNvSpPr txBox="1"/>
          <p:nvPr/>
        </p:nvSpPr>
        <p:spPr>
          <a:xfrm>
            <a:off x="6081643" y="3307553"/>
            <a:ext cx="648607" cy="10644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เท่ากับหรือสูงกว่า 102°C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4" name="テキスト ボックス 1420">
            <a:extLst>
              <a:ext uri="{FF2B5EF4-FFF2-40B4-BE49-F238E27FC236}">
                <a16:creationId xmlns:a16="http://schemas.microsoft.com/office/drawing/2014/main" id="{3573FBB4-8FD6-4C75-A150-717A0D40F9E3}"/>
              </a:ext>
            </a:extLst>
          </p:cNvPr>
          <p:cNvSpPr txBox="1"/>
          <p:nvPr/>
        </p:nvSpPr>
        <p:spPr>
          <a:xfrm>
            <a:off x="6081644" y="3554990"/>
            <a:ext cx="648607" cy="1261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เท่ากับหรือสูงกว่า 120°C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5" name="テキスト ボックス 1421">
            <a:extLst>
              <a:ext uri="{FF2B5EF4-FFF2-40B4-BE49-F238E27FC236}">
                <a16:creationId xmlns:a16="http://schemas.microsoft.com/office/drawing/2014/main" id="{0BA0B5F3-BBF6-4C59-A0FA-5E36AB946C71}"/>
              </a:ext>
            </a:extLst>
          </p:cNvPr>
          <p:cNvSpPr txBox="1"/>
          <p:nvPr/>
        </p:nvSpPr>
        <p:spPr>
          <a:xfrm>
            <a:off x="6081645" y="3795764"/>
            <a:ext cx="648607" cy="12645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เวลาที่อุปกรณ์ทำงาน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6" name="テキスト ボックス 1423">
            <a:extLst>
              <a:ext uri="{FF2B5EF4-FFF2-40B4-BE49-F238E27FC236}">
                <a16:creationId xmlns:a16="http://schemas.microsoft.com/office/drawing/2014/main" id="{D3456A78-F379-4360-A43C-E99390F6FCE9}"/>
              </a:ext>
            </a:extLst>
          </p:cNvPr>
          <p:cNvSpPr txBox="1"/>
          <p:nvPr/>
        </p:nvSpPr>
        <p:spPr>
          <a:xfrm>
            <a:off x="6081645" y="4279944"/>
            <a:ext cx="648607" cy="1693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เวลาที่อุปกรณ์ทำงาน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7" name="テキスト ボックス 1424">
            <a:extLst>
              <a:ext uri="{FF2B5EF4-FFF2-40B4-BE49-F238E27FC236}">
                <a16:creationId xmlns:a16="http://schemas.microsoft.com/office/drawing/2014/main" id="{38CF12FA-DACC-4CB6-9E41-7AA19B30F4C5}"/>
              </a:ext>
            </a:extLst>
          </p:cNvPr>
          <p:cNvSpPr txBox="1"/>
          <p:nvPr/>
        </p:nvSpPr>
        <p:spPr>
          <a:xfrm>
            <a:off x="6081646" y="4028039"/>
            <a:ext cx="648607" cy="1693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เวลาที่อุปกรณ์ทำงาน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8" name="テキスト ボックス 1425">
            <a:extLst>
              <a:ext uri="{FF2B5EF4-FFF2-40B4-BE49-F238E27FC236}">
                <a16:creationId xmlns:a16="http://schemas.microsoft.com/office/drawing/2014/main" id="{FC4266CC-2584-4268-A0BD-697D0AF2B953}"/>
              </a:ext>
            </a:extLst>
          </p:cNvPr>
          <p:cNvSpPr txBox="1"/>
          <p:nvPr/>
        </p:nvSpPr>
        <p:spPr>
          <a:xfrm>
            <a:off x="6082351" y="4525634"/>
            <a:ext cx="648607" cy="1693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เมื่อเปิดวงจรอุ่นเครื่อง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9" name="テキスト ボックス 1427">
            <a:extLst>
              <a:ext uri="{FF2B5EF4-FFF2-40B4-BE49-F238E27FC236}">
                <a16:creationId xmlns:a16="http://schemas.microsoft.com/office/drawing/2014/main" id="{B0260F79-9D1A-40DC-B2C7-62FF5E0BCF87}"/>
              </a:ext>
            </a:extLst>
          </p:cNvPr>
          <p:cNvSpPr txBox="1"/>
          <p:nvPr/>
        </p:nvSpPr>
        <p:spPr>
          <a:xfrm>
            <a:off x="6823713" y="2256079"/>
            <a:ext cx="621440" cy="2760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ไฟแสดงผลจะดับลงเมื่อกลับสู่ปกติ, จะกะพริบเมื่อมีความผิดปกติ (ไฟติด)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70" name="テキスト ボックス 1428">
            <a:extLst>
              <a:ext uri="{FF2B5EF4-FFF2-40B4-BE49-F238E27FC236}">
                <a16:creationId xmlns:a16="http://schemas.microsoft.com/office/drawing/2014/main" id="{71660E11-261C-4531-B4EE-4A79C4133B07}"/>
              </a:ext>
            </a:extLst>
          </p:cNvPr>
          <p:cNvSpPr txBox="1"/>
          <p:nvPr/>
        </p:nvSpPr>
        <p:spPr>
          <a:xfrm>
            <a:off x="6840189" y="4071948"/>
            <a:ext cx="1538803" cy="1840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เมื่อสวิตช์สตาร์ทเปิด (ON) อยู่, ไฟแสดงผลจะติดเวลาที่อุปกรณ์ทำงาน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71" name="テキスト ボックス 1429">
            <a:extLst>
              <a:ext uri="{FF2B5EF4-FFF2-40B4-BE49-F238E27FC236}">
                <a16:creationId xmlns:a16="http://schemas.microsoft.com/office/drawing/2014/main" id="{25537325-1233-4AD8-B0A1-721AD70F6212}"/>
              </a:ext>
            </a:extLst>
          </p:cNvPr>
          <p:cNvSpPr txBox="1"/>
          <p:nvPr/>
        </p:nvSpPr>
        <p:spPr>
          <a:xfrm>
            <a:off x="6840189" y="4552684"/>
            <a:ext cx="1538803" cy="1246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เมื่อสวิตช์สตาร์ทเปิด (ON) อยู่, ไฟแสดงผลจะติดเวลาที่อุ่นเครื่อง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72" name="テキスト ボックス 1464">
            <a:extLst>
              <a:ext uri="{FF2B5EF4-FFF2-40B4-BE49-F238E27FC236}">
                <a16:creationId xmlns:a16="http://schemas.microsoft.com/office/drawing/2014/main" id="{1F6B653E-BB3B-444D-AF13-7D5CBBD72445}"/>
              </a:ext>
            </a:extLst>
          </p:cNvPr>
          <p:cNvSpPr txBox="1"/>
          <p:nvPr/>
        </p:nvSpPr>
        <p:spPr>
          <a:xfrm>
            <a:off x="7465405" y="2314412"/>
            <a:ext cx="833636" cy="1005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ตรวจสอบและซ่อมแซมระบบเบรก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73" name="テキスト ボックス 1465">
            <a:extLst>
              <a:ext uri="{FF2B5EF4-FFF2-40B4-BE49-F238E27FC236}">
                <a16:creationId xmlns:a16="http://schemas.microsoft.com/office/drawing/2014/main" id="{4B6D0E58-FC5A-4056-A779-6E00EEC0744B}"/>
              </a:ext>
            </a:extLst>
          </p:cNvPr>
          <p:cNvSpPr txBox="1"/>
          <p:nvPr/>
        </p:nvSpPr>
        <p:spPr>
          <a:xfrm>
            <a:off x="7475567" y="2563273"/>
            <a:ext cx="951807" cy="1355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ตรวจสอบและซ่อมแซมระบบเบรกส่วนของเครื่องยนต์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74" name="テキスト ボックス 1466">
            <a:extLst>
              <a:ext uri="{FF2B5EF4-FFF2-40B4-BE49-F238E27FC236}">
                <a16:creationId xmlns:a16="http://schemas.microsoft.com/office/drawing/2014/main" id="{A6A89DCA-2DC2-4D35-9FB3-156246AD11A1}"/>
              </a:ext>
            </a:extLst>
          </p:cNvPr>
          <p:cNvSpPr txBox="1"/>
          <p:nvPr/>
        </p:nvSpPr>
        <p:spPr>
          <a:xfrm>
            <a:off x="7465405" y="2762222"/>
            <a:ext cx="951807" cy="1918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หลังจากตรวจสอบและซ่อมแซมการรั่วไหลของน้ำแล้ว ให้เติมน้ำ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75" name="テキスト ボックス 1467">
            <a:extLst>
              <a:ext uri="{FF2B5EF4-FFF2-40B4-BE49-F238E27FC236}">
                <a16:creationId xmlns:a16="http://schemas.microsoft.com/office/drawing/2014/main" id="{52C27233-69E6-4297-9F9D-FDDBF66894FF}"/>
              </a:ext>
            </a:extLst>
          </p:cNvPr>
          <p:cNvSpPr txBox="1"/>
          <p:nvPr/>
        </p:nvSpPr>
        <p:spPr>
          <a:xfrm>
            <a:off x="7484305" y="3010636"/>
            <a:ext cx="951807" cy="18847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หลังจากตรวจสอบและซ่อมแซมการรั่วไหลของอากาศแล้ว ให้รอจนแรงดันที่กำหนดเพิ่มขึ้น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76" name="テキスト ボックス 1468">
            <a:extLst>
              <a:ext uri="{FF2B5EF4-FFF2-40B4-BE49-F238E27FC236}">
                <a16:creationId xmlns:a16="http://schemas.microsoft.com/office/drawing/2014/main" id="{6B1B242C-7F9D-44C6-9F6C-CE2C0692339C}"/>
              </a:ext>
            </a:extLst>
          </p:cNvPr>
          <p:cNvSpPr txBox="1"/>
          <p:nvPr/>
        </p:nvSpPr>
        <p:spPr>
          <a:xfrm>
            <a:off x="7485724" y="3250717"/>
            <a:ext cx="951807" cy="18344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3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หยุดรถ ติดเครื่องยนต์ไว้ที่รอบเดินเบาต่ำ (Low idling) และรอจนไฟแสดงผลดับลง</a:t>
            </a:r>
            <a:endParaRPr lang="ja-JP" sz="3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77" name="テキスト ボックス 1469">
            <a:extLst>
              <a:ext uri="{FF2B5EF4-FFF2-40B4-BE49-F238E27FC236}">
                <a16:creationId xmlns:a16="http://schemas.microsoft.com/office/drawing/2014/main" id="{3C150D87-0585-4033-B829-411BAF77F29A}"/>
              </a:ext>
            </a:extLst>
          </p:cNvPr>
          <p:cNvSpPr txBox="1"/>
          <p:nvPr/>
        </p:nvSpPr>
        <p:spPr>
          <a:xfrm>
            <a:off x="7485725" y="3485769"/>
            <a:ext cx="951807" cy="2214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3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หยุดรถ เดินเครื่องยนต์ด้วยความเร็วปานกลางที่สถานะปราศจากโหลด และรอจนไฟแสดงผลดับลง</a:t>
            </a:r>
            <a:endParaRPr lang="ja-JP" sz="3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272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อุปกรณ์ความปลอดภัยของเครื่องจักรสำหรับรื้อถอน ฯลฯ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42 / คู่มือเสริมหน้า 25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(4) เครื่องจักรสำหรับรื้อถอนที่กำหนดเฉพาะ (เครื่องจักรสำหรับรื้อถอนที่มีความยาวของบูมและอาร์มรวมกันตั้งแต่ 12 ม. ขึ้นไป)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726" y="1901536"/>
            <a:ext cx="3196548" cy="44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62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อุปกรณ์ความปลอดภัยของเครื่องจักรสำหรับรื้อถอน ฯลฯ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44 / คู่มือเสริมหน้า 26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(5) กระจกเงา ฯลฯ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(6) ไฟหน้า ฯลฯ</a:t>
            </a: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433" y="1512063"/>
            <a:ext cx="4851009" cy="205201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893" y="4037943"/>
            <a:ext cx="3090213" cy="2289796"/>
          </a:xfrm>
          <a:prstGeom prst="rect">
            <a:avLst/>
          </a:prstGeom>
        </p:spPr>
      </p:pic>
      <p:sp>
        <p:nvSpPr>
          <p:cNvPr id="7" name="テキスト ボックス 1470">
            <a:extLst>
              <a:ext uri="{FF2B5EF4-FFF2-40B4-BE49-F238E27FC236}">
                <a16:creationId xmlns:a16="http://schemas.microsoft.com/office/drawing/2014/main" id="{9F3B6E05-DDA7-4C66-9F0A-33FE3C62EC5D}"/>
              </a:ext>
            </a:extLst>
          </p:cNvPr>
          <p:cNvSpPr txBox="1"/>
          <p:nvPr/>
        </p:nvSpPr>
        <p:spPr>
          <a:xfrm>
            <a:off x="2862244" y="3358342"/>
            <a:ext cx="1245870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กล้องหลัง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8" name="テキスト ボックス 1471">
            <a:extLst>
              <a:ext uri="{FF2B5EF4-FFF2-40B4-BE49-F238E27FC236}">
                <a16:creationId xmlns:a16="http://schemas.microsoft.com/office/drawing/2014/main" id="{E182E4F4-4694-4305-BC2A-B9D0F46A5444}"/>
              </a:ext>
            </a:extLst>
          </p:cNvPr>
          <p:cNvSpPr txBox="1"/>
          <p:nvPr/>
        </p:nvSpPr>
        <p:spPr>
          <a:xfrm>
            <a:off x="5683516" y="3358342"/>
            <a:ext cx="1245870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จอมอนิเตอร์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219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อุปกรณ์ความปลอดภัยของเครื่องจักรสำหรับรื้อถอน ฯลฯ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45 / คู่มือเสริมหน้า 27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(7) อุปกรณ์ป้องกันเหนือศีรษะ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(8) กระจกนิรภัยและอุปกรณ์ป้องกันวัตถุปลิวใส่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837" y="1627043"/>
            <a:ext cx="4886325" cy="173355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814" y="4044975"/>
            <a:ext cx="4300105" cy="2273304"/>
          </a:xfrm>
          <a:prstGeom prst="rect">
            <a:avLst/>
          </a:prstGeom>
        </p:spPr>
      </p:pic>
      <p:sp>
        <p:nvSpPr>
          <p:cNvPr id="8" name="テキスト ボックス 1472">
            <a:extLst>
              <a:ext uri="{FF2B5EF4-FFF2-40B4-BE49-F238E27FC236}">
                <a16:creationId xmlns:a16="http://schemas.microsoft.com/office/drawing/2014/main" id="{8DB6CD8D-8BB8-4A6F-825F-523A1B324106}"/>
              </a:ext>
            </a:extLst>
          </p:cNvPr>
          <p:cNvSpPr txBox="1"/>
          <p:nvPr/>
        </p:nvSpPr>
        <p:spPr>
          <a:xfrm>
            <a:off x="4572000" y="1857383"/>
            <a:ext cx="871268" cy="3663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ห้องโดยสาร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(อุปกรณ์ป้องกัน</a:t>
            </a:r>
            <a:endParaRPr lang="en-US" sz="8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เหนือศีรษะ)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0464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อุปกรณ์ความปลอดภัยของเครื่องจักรสำหรับรื้อถอน ฯลฯ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45 / คู่มือเสริมหน้า 28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(9) เครื่องจักรสำหรับรื้อถอนประเภทรถยนต์ขนาดเล็ก ซึ่งไม่มีห้องคนขับ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(10) โครงสร้างป้องกันเวลาพลิกคว่ำ (ROPS) โครงสร้างป้องกันการล้มคว่ำ (TOPS)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962" y="1768434"/>
            <a:ext cx="2886075" cy="14859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618" y="4054185"/>
            <a:ext cx="1600200" cy="219075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6512" y="4235160"/>
            <a:ext cx="1828800" cy="2009775"/>
          </a:xfrm>
          <a:prstGeom prst="rect">
            <a:avLst/>
          </a:prstGeom>
        </p:spPr>
      </p:pic>
      <p:sp>
        <p:nvSpPr>
          <p:cNvPr id="10" name="テキスト ボックス 1473">
            <a:extLst>
              <a:ext uri="{FF2B5EF4-FFF2-40B4-BE49-F238E27FC236}">
                <a16:creationId xmlns:a16="http://schemas.microsoft.com/office/drawing/2014/main" id="{EC222A63-7655-436F-87FA-2C6A40DEDC2F}"/>
              </a:ext>
            </a:extLst>
          </p:cNvPr>
          <p:cNvSpPr txBox="1"/>
          <p:nvPr/>
        </p:nvSpPr>
        <p:spPr>
          <a:xfrm>
            <a:off x="4183811" y="1673052"/>
            <a:ext cx="1172701" cy="3663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หน้ากากป้องกัน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(สำหรับป้องกันวัตถุปลิวใส่)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474">
            <a:extLst>
              <a:ext uri="{FF2B5EF4-FFF2-40B4-BE49-F238E27FC236}">
                <a16:creationId xmlns:a16="http://schemas.microsoft.com/office/drawing/2014/main" id="{7CB3910A-F9F1-4F0D-BC9D-AF8D9A5F3787}"/>
              </a:ext>
            </a:extLst>
          </p:cNvPr>
          <p:cNvSpPr txBox="1"/>
          <p:nvPr/>
        </p:nvSpPr>
        <p:spPr>
          <a:xfrm>
            <a:off x="6638906" y="4863092"/>
            <a:ext cx="77343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เข็มขัดนิรภัย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289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ประเภทและการใช้งาน (ลักษณะเด่น) ของเครื่องจักรสำหรับรื้อถอน ฯลฯ (1) เบรกเกอร์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 / คู่มือเสริมหน้า 4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0" y="1385887"/>
            <a:ext cx="57531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081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Autofit/>
          </a:bodyPr>
          <a:lstStyle/>
          <a:p>
            <a:pPr marL="1257300" indent="-1257300" algn="l" rtl="0"/>
            <a:r>
              <a:rPr lang="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บทที่ 4 การดำเนินการจัดการ ฯลฯ อุปกรณ์ที่เกี่ยวข้องกับงานที่ติดตั้งอุปกรณ์ต่อพ่วงที่ใช้สำหรับรื้อถอน</a:t>
            </a:r>
            <a:endParaRPr kumimoji="1" lang="ja-JP" altLang="en-US" sz="2400" dirty="0"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1733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การเลือกและการติดตั้งเบรกเกอร์, ลักษณะเด่น, ชื่อและหน้าที่ของแต่ละส่วน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47 / คู่มือเสริมหน้า 29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53194" y="4991833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ตัวอย่างประเภทของดอกเจาะ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49" y="2452228"/>
            <a:ext cx="7429500" cy="2539605"/>
          </a:xfrm>
          <a:prstGeom prst="rect">
            <a:avLst/>
          </a:prstGeom>
        </p:spPr>
      </p:pic>
      <p:sp>
        <p:nvSpPr>
          <p:cNvPr id="7" name="テキスト ボックス 1475">
            <a:extLst>
              <a:ext uri="{FF2B5EF4-FFF2-40B4-BE49-F238E27FC236}">
                <a16:creationId xmlns:a16="http://schemas.microsoft.com/office/drawing/2014/main" id="{E3BFD53A-89FD-4058-994B-32C25D81684F}"/>
              </a:ext>
            </a:extLst>
          </p:cNvPr>
          <p:cNvSpPr txBox="1"/>
          <p:nvPr/>
        </p:nvSpPr>
        <p:spPr>
          <a:xfrm>
            <a:off x="956235" y="2546681"/>
            <a:ext cx="2300941" cy="239515"/>
          </a:xfrm>
          <a:prstGeom prst="rect">
            <a:avLst/>
          </a:prstGeom>
          <a:solidFill>
            <a:srgbClr val="EAD9E5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หัว Demolition point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8" name="テキスト ボックス 1476">
            <a:extLst>
              <a:ext uri="{FF2B5EF4-FFF2-40B4-BE49-F238E27FC236}">
                <a16:creationId xmlns:a16="http://schemas.microsoft.com/office/drawing/2014/main" id="{C795B683-A5FB-439E-9E38-0E6DDF0B7203}"/>
              </a:ext>
            </a:extLst>
          </p:cNvPr>
          <p:cNvSpPr txBox="1"/>
          <p:nvPr/>
        </p:nvSpPr>
        <p:spPr>
          <a:xfrm>
            <a:off x="3485775" y="2525056"/>
            <a:ext cx="2179227" cy="261609"/>
          </a:xfrm>
          <a:prstGeom prst="rect">
            <a:avLst/>
          </a:prstGeom>
          <a:solidFill>
            <a:srgbClr val="EAD9E5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หัว Flat end (ปลายแบน)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1477">
            <a:extLst>
              <a:ext uri="{FF2B5EF4-FFF2-40B4-BE49-F238E27FC236}">
                <a16:creationId xmlns:a16="http://schemas.microsoft.com/office/drawing/2014/main" id="{F5131835-9EFD-4E91-A9CF-6A1F762BFA10}"/>
              </a:ext>
            </a:extLst>
          </p:cNvPr>
          <p:cNvSpPr txBox="1"/>
          <p:nvPr/>
        </p:nvSpPr>
        <p:spPr>
          <a:xfrm>
            <a:off x="6206957" y="2525057"/>
            <a:ext cx="1537837" cy="279886"/>
          </a:xfrm>
          <a:prstGeom prst="rect">
            <a:avLst/>
          </a:prstGeom>
          <a:solidFill>
            <a:srgbClr val="EAD9E5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หัว Flat (แบน)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478">
            <a:extLst>
              <a:ext uri="{FF2B5EF4-FFF2-40B4-BE49-F238E27FC236}">
                <a16:creationId xmlns:a16="http://schemas.microsoft.com/office/drawing/2014/main" id="{CBD5FDA1-320C-45F6-8254-BD3015FD9EB7}"/>
              </a:ext>
            </a:extLst>
          </p:cNvPr>
          <p:cNvSpPr txBox="1"/>
          <p:nvPr/>
        </p:nvSpPr>
        <p:spPr>
          <a:xfrm>
            <a:off x="1567259" y="3021171"/>
            <a:ext cx="1593083" cy="12501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100" b="1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(การใช้งานหลัก)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marL="171450" indent="-171450" algn="l" rtl="0">
              <a:buFont typeface="Wingdings" panose="05000000000000000000" pitchFamily="2" charset="2"/>
              <a:buChar char="l"/>
            </a:pPr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งานบดทำลายคอนกรีต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marL="171450" indent="-171450" algn="l" rtl="0">
              <a:buFont typeface="Wingdings" panose="05000000000000000000" pitchFamily="2" charset="2"/>
              <a:buChar char="l"/>
            </a:pPr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งานบดทำลายชั้นหิน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marL="171450" indent="-171450" algn="l" rtl="0">
              <a:buFont typeface="Wingdings" panose="05000000000000000000" pitchFamily="2" charset="2"/>
              <a:buChar char="l"/>
            </a:pPr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งานบดทำลายชั้นดินดานแข็ง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marL="171450" indent="-171450" algn="l" rtl="0">
              <a:buFont typeface="Wingdings" panose="05000000000000000000" pitchFamily="2" charset="2"/>
              <a:buChar char="l"/>
            </a:pPr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งานก่อสร้างถนน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479">
            <a:extLst>
              <a:ext uri="{FF2B5EF4-FFF2-40B4-BE49-F238E27FC236}">
                <a16:creationId xmlns:a16="http://schemas.microsoft.com/office/drawing/2014/main" id="{37590751-D7D2-4287-9B3F-246936BC8097}"/>
              </a:ext>
            </a:extLst>
          </p:cNvPr>
          <p:cNvSpPr txBox="1"/>
          <p:nvPr/>
        </p:nvSpPr>
        <p:spPr>
          <a:xfrm>
            <a:off x="4002963" y="3021171"/>
            <a:ext cx="1680553" cy="96761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100" b="1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(การใช้งานหลัก)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marL="171450" indent="-171450" algn="l" rtl="0">
              <a:buFont typeface="Wingdings" panose="05000000000000000000" pitchFamily="2" charset="2"/>
              <a:buChar char="l"/>
            </a:pPr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งานบดทำลายหินที่บดครั้งที่สอง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marL="171450" indent="-171450" algn="l" rtl="0">
              <a:buFont typeface="Wingdings" panose="05000000000000000000" pitchFamily="2" charset="2"/>
              <a:buChar char="l"/>
            </a:pPr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งานแยกปูนซีเมนต์เหลว ฯลฯ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marL="90170" algn="l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480">
            <a:extLst>
              <a:ext uri="{FF2B5EF4-FFF2-40B4-BE49-F238E27FC236}">
                <a16:creationId xmlns:a16="http://schemas.microsoft.com/office/drawing/2014/main" id="{6F275392-231A-4DA9-B4B3-1306DF7392D3}"/>
              </a:ext>
            </a:extLst>
          </p:cNvPr>
          <p:cNvSpPr txBox="1"/>
          <p:nvPr/>
        </p:nvSpPr>
        <p:spPr>
          <a:xfrm>
            <a:off x="6574374" y="3008123"/>
            <a:ext cx="1404214" cy="9806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100" b="1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(การใช้งานหลัก)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marL="171450" indent="-171450" algn="l" rtl="0">
              <a:buFont typeface="Wingdings" panose="05000000000000000000" pitchFamily="2" charset="2"/>
              <a:buChar char="l"/>
            </a:pPr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งานขุดร่อง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marL="171450" indent="-171450" algn="l" rtl="0">
              <a:buFont typeface="Wingdings" panose="05000000000000000000" pitchFamily="2" charset="2"/>
              <a:buChar char="l"/>
            </a:pPr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งานตัดช่องเทขึ้นรูปเหล็ก ฯลฯ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marL="171450" indent="-171450" algn="l" rtl="0">
              <a:buFont typeface="Wingdings" panose="05000000000000000000" pitchFamily="2" charset="2"/>
              <a:buChar char="l"/>
            </a:pPr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งานบดทำลายพื้นดินลาดชัน (nori men)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084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การเลือกและการติดตั้งเบรกเกอร์, ลักษณะเด่น, ชื่อและหน้าที่ของแต่ละส่วน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48 / คู่มือเสริมหน้า 30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67952" y="6061455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เบรกเกอร์ไฮดรอลิก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013" y="1383465"/>
            <a:ext cx="5253973" cy="4677990"/>
          </a:xfrm>
          <a:prstGeom prst="rect">
            <a:avLst/>
          </a:prstGeom>
        </p:spPr>
      </p:pic>
      <p:sp>
        <p:nvSpPr>
          <p:cNvPr id="7" name="テキスト ボックス 1481">
            <a:extLst>
              <a:ext uri="{FF2B5EF4-FFF2-40B4-BE49-F238E27FC236}">
                <a16:creationId xmlns:a16="http://schemas.microsoft.com/office/drawing/2014/main" id="{408176D4-780C-451E-9A49-2B32E9C076B0}"/>
              </a:ext>
            </a:extLst>
          </p:cNvPr>
          <p:cNvSpPr txBox="1"/>
          <p:nvPr/>
        </p:nvSpPr>
        <p:spPr>
          <a:xfrm>
            <a:off x="2244721" y="1790869"/>
            <a:ext cx="376555" cy="404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สลัก (Pin)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8" name="テキスト ボックス 1488">
            <a:extLst>
              <a:ext uri="{FF2B5EF4-FFF2-40B4-BE49-F238E27FC236}">
                <a16:creationId xmlns:a16="http://schemas.microsoft.com/office/drawing/2014/main" id="{69C52B35-0F4A-4EEE-8436-C248098ABF25}"/>
              </a:ext>
            </a:extLst>
          </p:cNvPr>
          <p:cNvSpPr txBox="1"/>
          <p:nvPr/>
        </p:nvSpPr>
        <p:spPr>
          <a:xfrm>
            <a:off x="3056985" y="2911278"/>
            <a:ext cx="868798" cy="2108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ฝั่งแรงดันต่ำ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1490">
            <a:extLst>
              <a:ext uri="{FF2B5EF4-FFF2-40B4-BE49-F238E27FC236}">
                <a16:creationId xmlns:a16="http://schemas.microsoft.com/office/drawing/2014/main" id="{4BF323F3-7391-4818-86BB-5734560BA4B8}"/>
              </a:ext>
            </a:extLst>
          </p:cNvPr>
          <p:cNvSpPr txBox="1"/>
          <p:nvPr/>
        </p:nvSpPr>
        <p:spPr>
          <a:xfrm>
            <a:off x="3064581" y="3155754"/>
            <a:ext cx="861202" cy="1792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ฝั่งแรงดันสูง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494">
            <a:extLst>
              <a:ext uri="{FF2B5EF4-FFF2-40B4-BE49-F238E27FC236}">
                <a16:creationId xmlns:a16="http://schemas.microsoft.com/office/drawing/2014/main" id="{64971617-ACA6-4E35-BBFC-04BF6D490206}"/>
              </a:ext>
            </a:extLst>
          </p:cNvPr>
          <p:cNvSpPr txBox="1"/>
          <p:nvPr/>
        </p:nvSpPr>
        <p:spPr>
          <a:xfrm>
            <a:off x="2844557" y="3363483"/>
            <a:ext cx="869670" cy="2089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Bracket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495">
            <a:extLst>
              <a:ext uri="{FF2B5EF4-FFF2-40B4-BE49-F238E27FC236}">
                <a16:creationId xmlns:a16="http://schemas.microsoft.com/office/drawing/2014/main" id="{5AFEAD3D-7699-4713-BC81-94EE3576E0C2}"/>
              </a:ext>
            </a:extLst>
          </p:cNvPr>
          <p:cNvSpPr txBox="1"/>
          <p:nvPr/>
        </p:nvSpPr>
        <p:spPr>
          <a:xfrm>
            <a:off x="2681661" y="3596645"/>
            <a:ext cx="1415247" cy="2089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ชุดเบรกเกอร์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496">
            <a:extLst>
              <a:ext uri="{FF2B5EF4-FFF2-40B4-BE49-F238E27FC236}">
                <a16:creationId xmlns:a16="http://schemas.microsoft.com/office/drawing/2014/main" id="{3BEEF293-84CA-41AF-8D87-4EADB319D7BC}"/>
              </a:ext>
            </a:extLst>
          </p:cNvPr>
          <p:cNvSpPr txBox="1"/>
          <p:nvPr/>
        </p:nvSpPr>
        <p:spPr>
          <a:xfrm>
            <a:off x="2717557" y="3911567"/>
            <a:ext cx="775335" cy="2237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ดอกเจาะ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497">
            <a:extLst>
              <a:ext uri="{FF2B5EF4-FFF2-40B4-BE49-F238E27FC236}">
                <a16:creationId xmlns:a16="http://schemas.microsoft.com/office/drawing/2014/main" id="{40CFC08E-036A-46D8-8A69-C48532661DB8}"/>
              </a:ext>
            </a:extLst>
          </p:cNvPr>
          <p:cNvSpPr txBox="1"/>
          <p:nvPr/>
        </p:nvSpPr>
        <p:spPr>
          <a:xfrm>
            <a:off x="5037754" y="2700622"/>
            <a:ext cx="923383" cy="2108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ท่อฝั่งแรงดันสูง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498">
            <a:extLst>
              <a:ext uri="{FF2B5EF4-FFF2-40B4-BE49-F238E27FC236}">
                <a16:creationId xmlns:a16="http://schemas.microsoft.com/office/drawing/2014/main" id="{11EDD244-329A-4C22-8BB6-5E73E3419D41}"/>
              </a:ext>
            </a:extLst>
          </p:cNvPr>
          <p:cNvSpPr txBox="1"/>
          <p:nvPr/>
        </p:nvSpPr>
        <p:spPr>
          <a:xfrm>
            <a:off x="5249743" y="2920183"/>
            <a:ext cx="923384" cy="2108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ท่อฝั่งแรงดันต่ำ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499">
            <a:extLst>
              <a:ext uri="{FF2B5EF4-FFF2-40B4-BE49-F238E27FC236}">
                <a16:creationId xmlns:a16="http://schemas.microsoft.com/office/drawing/2014/main" id="{D0EC0038-9E9B-49CF-992E-6561D157ECA4}"/>
              </a:ext>
            </a:extLst>
          </p:cNvPr>
          <p:cNvSpPr txBox="1"/>
          <p:nvPr/>
        </p:nvSpPr>
        <p:spPr>
          <a:xfrm>
            <a:off x="5378346" y="3139744"/>
            <a:ext cx="1231555" cy="2108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ท่อสำหรับเบรกเกอร์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500">
            <a:extLst>
              <a:ext uri="{FF2B5EF4-FFF2-40B4-BE49-F238E27FC236}">
                <a16:creationId xmlns:a16="http://schemas.microsoft.com/office/drawing/2014/main" id="{A1B87E97-DA8D-455F-A4D8-92771479ACD7}"/>
              </a:ext>
            </a:extLst>
          </p:cNvPr>
          <p:cNvSpPr txBox="1"/>
          <p:nvPr/>
        </p:nvSpPr>
        <p:spPr>
          <a:xfrm>
            <a:off x="5590093" y="3852736"/>
            <a:ext cx="1019809" cy="2108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ถังน้ำมันไฮดรอลิก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501">
            <a:extLst>
              <a:ext uri="{FF2B5EF4-FFF2-40B4-BE49-F238E27FC236}">
                <a16:creationId xmlns:a16="http://schemas.microsoft.com/office/drawing/2014/main" id="{65777809-171B-4C45-B148-5758BD79CB24}"/>
              </a:ext>
            </a:extLst>
          </p:cNvPr>
          <p:cNvSpPr txBox="1"/>
          <p:nvPr/>
        </p:nvSpPr>
        <p:spPr>
          <a:xfrm>
            <a:off x="6020818" y="4131898"/>
            <a:ext cx="1178168" cy="2249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ไส้กรองน้ำมัน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502">
            <a:extLst>
              <a:ext uri="{FF2B5EF4-FFF2-40B4-BE49-F238E27FC236}">
                <a16:creationId xmlns:a16="http://schemas.microsoft.com/office/drawing/2014/main" id="{B78CFCA6-FE4E-432A-94FA-684DB5A1704E}"/>
              </a:ext>
            </a:extLst>
          </p:cNvPr>
          <p:cNvSpPr txBox="1"/>
          <p:nvPr/>
        </p:nvSpPr>
        <p:spPr>
          <a:xfrm>
            <a:off x="5961137" y="5626225"/>
            <a:ext cx="1067192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ปั้มน้ำมัน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503">
            <a:extLst>
              <a:ext uri="{FF2B5EF4-FFF2-40B4-BE49-F238E27FC236}">
                <a16:creationId xmlns:a16="http://schemas.microsoft.com/office/drawing/2014/main" id="{85B959E0-E942-41DA-8802-E111A4AD6095}"/>
              </a:ext>
            </a:extLst>
          </p:cNvPr>
          <p:cNvSpPr txBox="1"/>
          <p:nvPr/>
        </p:nvSpPr>
        <p:spPr>
          <a:xfrm>
            <a:off x="2791811" y="5077205"/>
            <a:ext cx="895671" cy="236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แป้นกระแทก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1600">
            <a:extLst>
              <a:ext uri="{FF2B5EF4-FFF2-40B4-BE49-F238E27FC236}">
                <a16:creationId xmlns:a16="http://schemas.microsoft.com/office/drawing/2014/main" id="{CBFB1ADC-81D5-4700-8396-D7142ACCEDF0}"/>
              </a:ext>
            </a:extLst>
          </p:cNvPr>
          <p:cNvSpPr txBox="1"/>
          <p:nvPr/>
        </p:nvSpPr>
        <p:spPr>
          <a:xfrm>
            <a:off x="2791811" y="5641720"/>
            <a:ext cx="1667510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วาล์วควบคุม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8084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การเลือกและการติดตั้งเบรกเกอร์, ลักษณะเด่น, ชื่อและหน้าที่ของแต่ละส่วน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49 / คู่มือเสริมหน้า 30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53195" y="3916723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1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ตัวอย่างชื่อของชุดเบรกเกอร์แต่ละส่วน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235933" y="6048997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ตัวอย่างวงจรท่อไฮดรอลิก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273" y="4220281"/>
            <a:ext cx="4334930" cy="187183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573" y="1287153"/>
            <a:ext cx="5078158" cy="2635234"/>
          </a:xfrm>
          <a:prstGeom prst="rect">
            <a:avLst/>
          </a:prstGeom>
        </p:spPr>
      </p:pic>
      <p:sp>
        <p:nvSpPr>
          <p:cNvPr id="10" name="テキスト ボックス 1601">
            <a:extLst>
              <a:ext uri="{FF2B5EF4-FFF2-40B4-BE49-F238E27FC236}">
                <a16:creationId xmlns:a16="http://schemas.microsoft.com/office/drawing/2014/main" id="{EB3FF116-6D39-4A11-91AA-C92ABD6EA816}"/>
              </a:ext>
            </a:extLst>
          </p:cNvPr>
          <p:cNvSpPr txBox="1"/>
          <p:nvPr/>
        </p:nvSpPr>
        <p:spPr>
          <a:xfrm>
            <a:off x="3862069" y="1746045"/>
            <a:ext cx="85852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ส่วนเชื่อมต่อสาย (housu) ไฮดรอลิก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602">
            <a:extLst>
              <a:ext uri="{FF2B5EF4-FFF2-40B4-BE49-F238E27FC236}">
                <a16:creationId xmlns:a16="http://schemas.microsoft.com/office/drawing/2014/main" id="{D9196029-06F7-4D49-9250-A0034D92E9AE}"/>
              </a:ext>
            </a:extLst>
          </p:cNvPr>
          <p:cNvSpPr txBox="1"/>
          <p:nvPr/>
        </p:nvSpPr>
        <p:spPr>
          <a:xfrm>
            <a:off x="3771264" y="2217155"/>
            <a:ext cx="66802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Bracket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603">
            <a:extLst>
              <a:ext uri="{FF2B5EF4-FFF2-40B4-BE49-F238E27FC236}">
                <a16:creationId xmlns:a16="http://schemas.microsoft.com/office/drawing/2014/main" id="{9E96CE34-678F-49D8-948E-97FA793FCF6A}"/>
              </a:ext>
            </a:extLst>
          </p:cNvPr>
          <p:cNvSpPr txBox="1"/>
          <p:nvPr/>
        </p:nvSpPr>
        <p:spPr>
          <a:xfrm>
            <a:off x="3320097" y="2767828"/>
            <a:ext cx="66802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604">
            <a:extLst>
              <a:ext uri="{FF2B5EF4-FFF2-40B4-BE49-F238E27FC236}">
                <a16:creationId xmlns:a16="http://schemas.microsoft.com/office/drawing/2014/main" id="{0A524E71-F484-42F3-BB6F-78ADDD5F0204}"/>
              </a:ext>
            </a:extLst>
          </p:cNvPr>
          <p:cNvSpPr txBox="1"/>
          <p:nvPr/>
        </p:nvSpPr>
        <p:spPr>
          <a:xfrm>
            <a:off x="6721417" y="2669237"/>
            <a:ext cx="66802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605">
            <a:extLst>
              <a:ext uri="{FF2B5EF4-FFF2-40B4-BE49-F238E27FC236}">
                <a16:creationId xmlns:a16="http://schemas.microsoft.com/office/drawing/2014/main" id="{51BABF37-761B-4107-AE2D-CEFD8A40D9E0}"/>
              </a:ext>
            </a:extLst>
          </p:cNvPr>
          <p:cNvSpPr txBox="1"/>
          <p:nvPr/>
        </p:nvSpPr>
        <p:spPr>
          <a:xfrm>
            <a:off x="6262687" y="2898921"/>
            <a:ext cx="66802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ลูกสูบ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606">
            <a:extLst>
              <a:ext uri="{FF2B5EF4-FFF2-40B4-BE49-F238E27FC236}">
                <a16:creationId xmlns:a16="http://schemas.microsoft.com/office/drawing/2014/main" id="{25AEDEBB-8975-460C-8E5C-941B37BC7BCB}"/>
              </a:ext>
            </a:extLst>
          </p:cNvPr>
          <p:cNvSpPr txBox="1"/>
          <p:nvPr/>
        </p:nvSpPr>
        <p:spPr>
          <a:xfrm>
            <a:off x="4833937" y="2827076"/>
            <a:ext cx="45720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ดอกเจาะ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607">
            <a:extLst>
              <a:ext uri="{FF2B5EF4-FFF2-40B4-BE49-F238E27FC236}">
                <a16:creationId xmlns:a16="http://schemas.microsoft.com/office/drawing/2014/main" id="{101DC230-496B-450B-BEA2-650347F89033}"/>
              </a:ext>
            </a:extLst>
          </p:cNvPr>
          <p:cNvSpPr txBox="1"/>
          <p:nvPr/>
        </p:nvSpPr>
        <p:spPr>
          <a:xfrm>
            <a:off x="3612832" y="3506969"/>
            <a:ext cx="45720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ดอกเจาะ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608">
            <a:extLst>
              <a:ext uri="{FF2B5EF4-FFF2-40B4-BE49-F238E27FC236}">
                <a16:creationId xmlns:a16="http://schemas.microsoft.com/office/drawing/2014/main" id="{F893A8D9-50E9-4740-9266-6E805AEE1A6C}"/>
              </a:ext>
            </a:extLst>
          </p:cNvPr>
          <p:cNvSpPr txBox="1"/>
          <p:nvPr/>
        </p:nvSpPr>
        <p:spPr>
          <a:xfrm>
            <a:off x="5226012" y="1513142"/>
            <a:ext cx="833119" cy="1916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ถังสะสม (Accumulator)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609">
            <a:extLst>
              <a:ext uri="{FF2B5EF4-FFF2-40B4-BE49-F238E27FC236}">
                <a16:creationId xmlns:a16="http://schemas.microsoft.com/office/drawing/2014/main" id="{C063BF14-40F1-4F1B-BF34-29870EC42CD0}"/>
              </a:ext>
            </a:extLst>
          </p:cNvPr>
          <p:cNvSpPr txBox="1"/>
          <p:nvPr/>
        </p:nvSpPr>
        <p:spPr>
          <a:xfrm>
            <a:off x="5164566" y="1780657"/>
            <a:ext cx="779094" cy="1560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กล่องวาล์ว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610">
            <a:extLst>
              <a:ext uri="{FF2B5EF4-FFF2-40B4-BE49-F238E27FC236}">
                <a16:creationId xmlns:a16="http://schemas.microsoft.com/office/drawing/2014/main" id="{E4C57C40-8080-404B-A12D-918212B6EC5D}"/>
              </a:ext>
            </a:extLst>
          </p:cNvPr>
          <p:cNvSpPr txBox="1"/>
          <p:nvPr/>
        </p:nvSpPr>
        <p:spPr>
          <a:xfrm>
            <a:off x="5477776" y="2034814"/>
            <a:ext cx="41148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1611">
            <a:extLst>
              <a:ext uri="{FF2B5EF4-FFF2-40B4-BE49-F238E27FC236}">
                <a16:creationId xmlns:a16="http://schemas.microsoft.com/office/drawing/2014/main" id="{FE9A239C-1D21-4A01-A650-B7A30FFF1FC2}"/>
              </a:ext>
            </a:extLst>
          </p:cNvPr>
          <p:cNvSpPr txBox="1"/>
          <p:nvPr/>
        </p:nvSpPr>
        <p:spPr>
          <a:xfrm>
            <a:off x="4809452" y="2260874"/>
            <a:ext cx="83312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สลักตั้งดอกเจาะ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1612">
            <a:extLst>
              <a:ext uri="{FF2B5EF4-FFF2-40B4-BE49-F238E27FC236}">
                <a16:creationId xmlns:a16="http://schemas.microsoft.com/office/drawing/2014/main" id="{9CFDB911-629B-498A-9C92-4631F1DD80C6}"/>
              </a:ext>
            </a:extLst>
          </p:cNvPr>
          <p:cNvSpPr txBox="1"/>
          <p:nvPr/>
        </p:nvSpPr>
        <p:spPr>
          <a:xfrm>
            <a:off x="5387135" y="4278211"/>
            <a:ext cx="100457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ถังสะสม (Accumulator)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1613">
            <a:extLst>
              <a:ext uri="{FF2B5EF4-FFF2-40B4-BE49-F238E27FC236}">
                <a16:creationId xmlns:a16="http://schemas.microsoft.com/office/drawing/2014/main" id="{5DCD6D4A-884E-47E5-97F0-FCBE39B3CA96}"/>
              </a:ext>
            </a:extLst>
          </p:cNvPr>
          <p:cNvSpPr txBox="1"/>
          <p:nvPr/>
        </p:nvSpPr>
        <p:spPr>
          <a:xfrm>
            <a:off x="5792787" y="4551021"/>
            <a:ext cx="100457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วาล์วปิดเปิด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1615">
            <a:extLst>
              <a:ext uri="{FF2B5EF4-FFF2-40B4-BE49-F238E27FC236}">
                <a16:creationId xmlns:a16="http://schemas.microsoft.com/office/drawing/2014/main" id="{6D142A4B-FD1D-44DB-BA64-648909700DC5}"/>
              </a:ext>
            </a:extLst>
          </p:cNvPr>
          <p:cNvSpPr txBox="1"/>
          <p:nvPr/>
        </p:nvSpPr>
        <p:spPr>
          <a:xfrm>
            <a:off x="3848565" y="4449830"/>
            <a:ext cx="67818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วาล์วควบคุม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1616">
            <a:extLst>
              <a:ext uri="{FF2B5EF4-FFF2-40B4-BE49-F238E27FC236}">
                <a16:creationId xmlns:a16="http://schemas.microsoft.com/office/drawing/2014/main" id="{24C5C58F-9A19-49ED-970F-BDECBFFD589F}"/>
              </a:ext>
            </a:extLst>
          </p:cNvPr>
          <p:cNvSpPr txBox="1"/>
          <p:nvPr/>
        </p:nvSpPr>
        <p:spPr>
          <a:xfrm>
            <a:off x="3180269" y="4887794"/>
            <a:ext cx="473838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ปั๊ม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1617">
            <a:extLst>
              <a:ext uri="{FF2B5EF4-FFF2-40B4-BE49-F238E27FC236}">
                <a16:creationId xmlns:a16="http://schemas.microsoft.com/office/drawing/2014/main" id="{A49DD1AD-B1B2-4D66-8936-BC25F9840C68}"/>
              </a:ext>
            </a:extLst>
          </p:cNvPr>
          <p:cNvSpPr txBox="1"/>
          <p:nvPr/>
        </p:nvSpPr>
        <p:spPr>
          <a:xfrm>
            <a:off x="5399087" y="5802657"/>
            <a:ext cx="100457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วาล์วปิดเปิด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8" name="テキスト ボックス 1618">
            <a:extLst>
              <a:ext uri="{FF2B5EF4-FFF2-40B4-BE49-F238E27FC236}">
                <a16:creationId xmlns:a16="http://schemas.microsoft.com/office/drawing/2014/main" id="{0F91BF11-D4BA-4710-8CFD-E70C15D61045}"/>
              </a:ext>
            </a:extLst>
          </p:cNvPr>
          <p:cNvSpPr txBox="1"/>
          <p:nvPr/>
        </p:nvSpPr>
        <p:spPr>
          <a:xfrm>
            <a:off x="6094412" y="5422772"/>
            <a:ext cx="100457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ชุดเบรกเกอร์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9" name="テキスト ボックス 1619">
            <a:extLst>
              <a:ext uri="{FF2B5EF4-FFF2-40B4-BE49-F238E27FC236}">
                <a16:creationId xmlns:a16="http://schemas.microsoft.com/office/drawing/2014/main" id="{10E673F3-C40D-428A-BC50-9F35F75B54D1}"/>
              </a:ext>
            </a:extLst>
          </p:cNvPr>
          <p:cNvSpPr txBox="1"/>
          <p:nvPr/>
        </p:nvSpPr>
        <p:spPr>
          <a:xfrm>
            <a:off x="3862069" y="5038450"/>
            <a:ext cx="577215" cy="2813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วาล์วระบาย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0" name="テキスト ボックス 1620">
            <a:extLst>
              <a:ext uri="{FF2B5EF4-FFF2-40B4-BE49-F238E27FC236}">
                <a16:creationId xmlns:a16="http://schemas.microsoft.com/office/drawing/2014/main" id="{C724E2D7-7C93-4AEC-ACE4-BB5015CF286E}"/>
              </a:ext>
            </a:extLst>
          </p:cNvPr>
          <p:cNvSpPr txBox="1"/>
          <p:nvPr/>
        </p:nvSpPr>
        <p:spPr>
          <a:xfrm>
            <a:off x="4150677" y="5966129"/>
            <a:ext cx="114046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วาล์วระบายลำดับที่ 2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1" name="テキスト ボックス 1621">
            <a:extLst>
              <a:ext uri="{FF2B5EF4-FFF2-40B4-BE49-F238E27FC236}">
                <a16:creationId xmlns:a16="http://schemas.microsoft.com/office/drawing/2014/main" id="{AEBA3BB2-C59E-4D3E-A3C6-64AEACBEBB64}"/>
              </a:ext>
            </a:extLst>
          </p:cNvPr>
          <p:cNvSpPr txBox="1"/>
          <p:nvPr/>
        </p:nvSpPr>
        <p:spPr>
          <a:xfrm>
            <a:off x="3466782" y="5842959"/>
            <a:ext cx="56261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คูลเลอร์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2" name="テキスト ボックス 1622">
            <a:extLst>
              <a:ext uri="{FF2B5EF4-FFF2-40B4-BE49-F238E27FC236}">
                <a16:creationId xmlns:a16="http://schemas.microsoft.com/office/drawing/2014/main" id="{1C8169E4-35BC-4F4F-88CD-F8070F3E6E22}"/>
              </a:ext>
            </a:extLst>
          </p:cNvPr>
          <p:cNvSpPr txBox="1"/>
          <p:nvPr/>
        </p:nvSpPr>
        <p:spPr>
          <a:xfrm>
            <a:off x="2655972" y="5916716"/>
            <a:ext cx="56261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แทงค์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693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ประเภทของเบรกเกอร์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50 / คู่มือเสริมหน้า 31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19231" y="5877335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แบบแรงผลักจากแรงดันสะสม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61" y="1464329"/>
            <a:ext cx="7455477" cy="4413006"/>
          </a:xfrm>
          <a:prstGeom prst="rect">
            <a:avLst/>
          </a:prstGeom>
        </p:spPr>
      </p:pic>
      <p:sp>
        <p:nvSpPr>
          <p:cNvPr id="7" name="テキスト ボックス 1623">
            <a:extLst>
              <a:ext uri="{FF2B5EF4-FFF2-40B4-BE49-F238E27FC236}">
                <a16:creationId xmlns:a16="http://schemas.microsoft.com/office/drawing/2014/main" id="{64014314-3A09-4A03-925E-30BB26D8466D}"/>
              </a:ext>
            </a:extLst>
          </p:cNvPr>
          <p:cNvSpPr txBox="1"/>
          <p:nvPr/>
        </p:nvSpPr>
        <p:spPr>
          <a:xfrm>
            <a:off x="2109469" y="1539450"/>
            <a:ext cx="1151315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2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แก๊สไนโตรเจน </a:t>
            </a:r>
            <a:r>
              <a:rPr lang="th" sz="1200" kern="100" baseline="30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หมายเหตุ)</a:t>
            </a:r>
            <a:endParaRPr lang="ja-JP" sz="12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8" name="テキスト ボックス 1624">
            <a:extLst>
              <a:ext uri="{FF2B5EF4-FFF2-40B4-BE49-F238E27FC236}">
                <a16:creationId xmlns:a16="http://schemas.microsoft.com/office/drawing/2014/main" id="{39D01FE5-9C7E-4961-AB79-CDA0CBB5A035}"/>
              </a:ext>
            </a:extLst>
          </p:cNvPr>
          <p:cNvSpPr txBox="1"/>
          <p:nvPr/>
        </p:nvSpPr>
        <p:spPr>
          <a:xfrm>
            <a:off x="1497329" y="2442308"/>
            <a:ext cx="1063283" cy="33942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ลูกสูบ</a:t>
            </a:r>
            <a:endParaRPr lang="ja-JP" sz="12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1625">
            <a:extLst>
              <a:ext uri="{FF2B5EF4-FFF2-40B4-BE49-F238E27FC236}">
                <a16:creationId xmlns:a16="http://schemas.microsoft.com/office/drawing/2014/main" id="{56E8E7A7-6EE9-4802-A893-8E7F6C7CC9D4}"/>
              </a:ext>
            </a:extLst>
          </p:cNvPr>
          <p:cNvSpPr txBox="1"/>
          <p:nvPr/>
        </p:nvSpPr>
        <p:spPr>
          <a:xfrm>
            <a:off x="1044575" y="3221672"/>
            <a:ext cx="1191376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พื้นผิวรับความดันส่วนล่าง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626">
            <a:extLst>
              <a:ext uri="{FF2B5EF4-FFF2-40B4-BE49-F238E27FC236}">
                <a16:creationId xmlns:a16="http://schemas.microsoft.com/office/drawing/2014/main" id="{5382B2CE-FE84-43D7-BB8A-BF69364464CE}"/>
              </a:ext>
            </a:extLst>
          </p:cNvPr>
          <p:cNvSpPr txBox="1"/>
          <p:nvPr/>
        </p:nvSpPr>
        <p:spPr>
          <a:xfrm>
            <a:off x="4733924" y="5113337"/>
            <a:ext cx="2374241" cy="3589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2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วาล์วเปลี่ยนทาง (Switching valve)</a:t>
            </a:r>
            <a:endParaRPr lang="ja-JP" sz="12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624">
            <a:extLst>
              <a:ext uri="{FF2B5EF4-FFF2-40B4-BE49-F238E27FC236}">
                <a16:creationId xmlns:a16="http://schemas.microsoft.com/office/drawing/2014/main" id="{C0225596-B2B8-4466-A931-41ECAF48A6A5}"/>
              </a:ext>
            </a:extLst>
          </p:cNvPr>
          <p:cNvSpPr txBox="1"/>
          <p:nvPr/>
        </p:nvSpPr>
        <p:spPr>
          <a:xfrm>
            <a:off x="4287168" y="5544342"/>
            <a:ext cx="4012570" cy="33942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หมายเหตุ) ห้ามใช้แก๊สชนิดอื่นนอกเหนือจากแก๊สไนโตรเจน</a:t>
            </a:r>
            <a:endParaRPr lang="ja-JP" sz="1100" kern="100" dirty="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917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ประเภทของเบรกเกอร์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51 / คู่มือเสริมหน้า 32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867306" y="5083018"/>
            <a:ext cx="3237610" cy="5770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แบบขับเคลื่อนด้วยไฮดรอลิกโดยตรง (a) แบบสลับแรงดันสูง-ต่ำที่ผิวบนลูกสูบ</a:t>
            </a:r>
            <a:r>
              <a:rPr lang="en-US" altLang="ja-JP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ja-JP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ใช้แก๊สไนโตรเจน, ถังสะสม (Accumulator) แรงดันสูง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129173" y="5083018"/>
            <a:ext cx="323761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แบบขับเคลื่อนด้วยไฮดรอลิกโดยตรง (a) แบบสลับแรงดันสูง-ต่ำที่ผิวบนลูกสูบ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178" y="2358736"/>
            <a:ext cx="3893199" cy="2425696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96" y="2359102"/>
            <a:ext cx="3860654" cy="2329948"/>
          </a:xfrm>
          <a:prstGeom prst="rect">
            <a:avLst/>
          </a:prstGeom>
        </p:spPr>
      </p:pic>
      <p:sp>
        <p:nvSpPr>
          <p:cNvPr id="10" name="テキスト ボックス 1631">
            <a:extLst>
              <a:ext uri="{FF2B5EF4-FFF2-40B4-BE49-F238E27FC236}">
                <a16:creationId xmlns:a16="http://schemas.microsoft.com/office/drawing/2014/main" id="{3D635FB4-90A7-481E-8D53-355E7B993095}"/>
              </a:ext>
            </a:extLst>
          </p:cNvPr>
          <p:cNvSpPr txBox="1"/>
          <p:nvPr/>
        </p:nvSpPr>
        <p:spPr>
          <a:xfrm>
            <a:off x="2336800" y="2354608"/>
            <a:ext cx="844550" cy="20964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200000"/>
              </a:lnSpc>
            </a:pPr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แก๊สไนโตรเจน </a:t>
            </a:r>
            <a:r>
              <a:rPr lang="th" sz="700" kern="100" baseline="30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960">
            <a:extLst>
              <a:ext uri="{FF2B5EF4-FFF2-40B4-BE49-F238E27FC236}">
                <a16:creationId xmlns:a16="http://schemas.microsoft.com/office/drawing/2014/main" id="{239B4F43-F90E-48B2-8FBB-92B1D4A1C776}"/>
              </a:ext>
            </a:extLst>
          </p:cNvPr>
          <p:cNvSpPr txBox="1"/>
          <p:nvPr/>
        </p:nvSpPr>
        <p:spPr>
          <a:xfrm>
            <a:off x="1357960" y="2682381"/>
            <a:ext cx="807737" cy="236573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200000"/>
              </a:lnSpc>
            </a:pPr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สลับแรงดันสูง-ต่ำ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969">
            <a:extLst>
              <a:ext uri="{FF2B5EF4-FFF2-40B4-BE49-F238E27FC236}">
                <a16:creationId xmlns:a16="http://schemas.microsoft.com/office/drawing/2014/main" id="{C9347569-6D05-4406-9AE3-46851421F835}"/>
              </a:ext>
            </a:extLst>
          </p:cNvPr>
          <p:cNvSpPr txBox="1"/>
          <p:nvPr/>
        </p:nvSpPr>
        <p:spPr>
          <a:xfrm>
            <a:off x="700623" y="3098852"/>
            <a:ext cx="1131513" cy="31286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แรงดันสูงคงที่บนพื้นผิว</a:t>
            </a:r>
            <a:endParaRPr lang="en-US" sz="7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>
              <a:lnSpc>
                <a:spcPct val="150000"/>
              </a:lnSpc>
            </a:pPr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รับความดันส่วนล่าง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970">
            <a:extLst>
              <a:ext uri="{FF2B5EF4-FFF2-40B4-BE49-F238E27FC236}">
                <a16:creationId xmlns:a16="http://schemas.microsoft.com/office/drawing/2014/main" id="{68208437-2802-4F71-8B96-F429392498B5}"/>
              </a:ext>
            </a:extLst>
          </p:cNvPr>
          <p:cNvSpPr txBox="1"/>
          <p:nvPr/>
        </p:nvSpPr>
        <p:spPr>
          <a:xfrm>
            <a:off x="7029188" y="3761505"/>
            <a:ext cx="1000125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วาล์วเปลี่ยนทาง (Switching valve)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034">
            <a:extLst>
              <a:ext uri="{FF2B5EF4-FFF2-40B4-BE49-F238E27FC236}">
                <a16:creationId xmlns:a16="http://schemas.microsoft.com/office/drawing/2014/main" id="{88B3A9F2-6141-4964-AA02-099D4227B4B4}"/>
              </a:ext>
            </a:extLst>
          </p:cNvPr>
          <p:cNvSpPr txBox="1"/>
          <p:nvPr/>
        </p:nvSpPr>
        <p:spPr>
          <a:xfrm>
            <a:off x="6572379" y="4435068"/>
            <a:ext cx="1250950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ถังสะสม (Accumulator) แรงดันสูง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970">
            <a:extLst>
              <a:ext uri="{FF2B5EF4-FFF2-40B4-BE49-F238E27FC236}">
                <a16:creationId xmlns:a16="http://schemas.microsoft.com/office/drawing/2014/main" id="{D417FB67-636B-4B73-A694-F112F6BCB25A}"/>
              </a:ext>
            </a:extLst>
          </p:cNvPr>
          <p:cNvSpPr txBox="1"/>
          <p:nvPr/>
        </p:nvSpPr>
        <p:spPr>
          <a:xfrm>
            <a:off x="3135172" y="3828415"/>
            <a:ext cx="1000125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วาล์วเปลี่ยนทาง (Switching valve)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624">
            <a:extLst>
              <a:ext uri="{FF2B5EF4-FFF2-40B4-BE49-F238E27FC236}">
                <a16:creationId xmlns:a16="http://schemas.microsoft.com/office/drawing/2014/main" id="{A56C2501-FE00-4F04-805A-0D6C8290EFFE}"/>
              </a:ext>
            </a:extLst>
          </p:cNvPr>
          <p:cNvSpPr txBox="1"/>
          <p:nvPr/>
        </p:nvSpPr>
        <p:spPr>
          <a:xfrm>
            <a:off x="2720291" y="4551680"/>
            <a:ext cx="1973932" cy="2096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หมายเหตุ) ห้ามใช้แก๊สชนิดอื่นนอกเหนือจากแก๊สไนโตรเจน</a:t>
            </a:r>
            <a:endParaRPr lang="ja-JP" sz="500" kern="100" dirty="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テキスト ボックス 1624">
            <a:extLst>
              <a:ext uri="{FF2B5EF4-FFF2-40B4-BE49-F238E27FC236}">
                <a16:creationId xmlns:a16="http://schemas.microsoft.com/office/drawing/2014/main" id="{47C87C21-5FA3-4417-932A-309E0DE7A948}"/>
              </a:ext>
            </a:extLst>
          </p:cNvPr>
          <p:cNvSpPr txBox="1"/>
          <p:nvPr/>
        </p:nvSpPr>
        <p:spPr>
          <a:xfrm>
            <a:off x="6469445" y="4628626"/>
            <a:ext cx="1973932" cy="2096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หมายเหตุ) ห้ามใช้แก๊สชนิดอื่นนอกเหนือจากแก๊สไนโตรเจน</a:t>
            </a:r>
            <a:endParaRPr lang="ja-JP" sz="500" kern="100" dirty="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テキスト ボックス 1631">
            <a:extLst>
              <a:ext uri="{FF2B5EF4-FFF2-40B4-BE49-F238E27FC236}">
                <a16:creationId xmlns:a16="http://schemas.microsoft.com/office/drawing/2014/main" id="{4B7769F9-19A2-43EC-92AC-975DA53689FD}"/>
              </a:ext>
            </a:extLst>
          </p:cNvPr>
          <p:cNvSpPr txBox="1"/>
          <p:nvPr/>
        </p:nvSpPr>
        <p:spPr>
          <a:xfrm>
            <a:off x="5775179" y="2296632"/>
            <a:ext cx="844550" cy="25935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200000"/>
              </a:lnSpc>
            </a:pPr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แก๊สไนโตรเจน </a:t>
            </a:r>
            <a:r>
              <a:rPr lang="th" sz="700" kern="100" baseline="30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960">
            <a:extLst>
              <a:ext uri="{FF2B5EF4-FFF2-40B4-BE49-F238E27FC236}">
                <a16:creationId xmlns:a16="http://schemas.microsoft.com/office/drawing/2014/main" id="{24EF0D63-A7D0-455A-AC5A-881FA4ED2ED5}"/>
              </a:ext>
            </a:extLst>
          </p:cNvPr>
          <p:cNvSpPr txBox="1"/>
          <p:nvPr/>
        </p:nvSpPr>
        <p:spPr>
          <a:xfrm>
            <a:off x="5119091" y="2575031"/>
            <a:ext cx="786651" cy="220013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200000"/>
              </a:lnSpc>
            </a:pPr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สลับแรงดันสูง-ต่ำ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969">
            <a:extLst>
              <a:ext uri="{FF2B5EF4-FFF2-40B4-BE49-F238E27FC236}">
                <a16:creationId xmlns:a16="http://schemas.microsoft.com/office/drawing/2014/main" id="{B81F0F02-4E16-4947-889E-38F731B88363}"/>
              </a:ext>
            </a:extLst>
          </p:cNvPr>
          <p:cNvSpPr txBox="1"/>
          <p:nvPr/>
        </p:nvSpPr>
        <p:spPr>
          <a:xfrm>
            <a:off x="4550178" y="3160431"/>
            <a:ext cx="1203486" cy="268569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แรงดันสูงคงที่บนพื้นผิว</a:t>
            </a:r>
            <a:endParaRPr lang="en-US" sz="7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รับความดันส่วนล่าง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5315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ประเภทของเบรกเกอร์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51 / คู่มือเสริมหน้า 33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953195" y="5852400"/>
            <a:ext cx="323761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แบบขับเคลื่อนด้วยไฮดรอลิกโดยตรง (b) แบบสลับแรงดันสูง-ต่ำที่ผิวใต้ลูกสูบ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838" y="1428235"/>
            <a:ext cx="6754091" cy="4424165"/>
          </a:xfrm>
          <a:prstGeom prst="rect">
            <a:avLst/>
          </a:prstGeom>
        </p:spPr>
      </p:pic>
      <p:sp>
        <p:nvSpPr>
          <p:cNvPr id="7" name="テキスト ボックス 1036">
            <a:extLst>
              <a:ext uri="{FF2B5EF4-FFF2-40B4-BE49-F238E27FC236}">
                <a16:creationId xmlns:a16="http://schemas.microsoft.com/office/drawing/2014/main" id="{A10694C0-097C-4BF1-AF9A-A3F61C6AAD79}"/>
              </a:ext>
            </a:extLst>
          </p:cNvPr>
          <p:cNvSpPr txBox="1"/>
          <p:nvPr/>
        </p:nvSpPr>
        <p:spPr>
          <a:xfrm>
            <a:off x="1600200" y="2575966"/>
            <a:ext cx="1431692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สลับแรงดันสูง-ต่ำ</a:t>
            </a:r>
            <a:endParaRPr lang="ja-JP" sz="12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8" name="テキスト ボックス 1037">
            <a:extLst>
              <a:ext uri="{FF2B5EF4-FFF2-40B4-BE49-F238E27FC236}">
                <a16:creationId xmlns:a16="http://schemas.microsoft.com/office/drawing/2014/main" id="{131A34EF-B284-4087-87D7-0FCFAD859CF8}"/>
              </a:ext>
            </a:extLst>
          </p:cNvPr>
          <p:cNvSpPr txBox="1"/>
          <p:nvPr/>
        </p:nvSpPr>
        <p:spPr>
          <a:xfrm>
            <a:off x="1550669" y="1617662"/>
            <a:ext cx="2633981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แรงดันสูงคงที่บนพื้นผิวรับความดันส่วนบน</a:t>
            </a:r>
            <a:endParaRPr lang="ja-JP" sz="12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1038">
            <a:extLst>
              <a:ext uri="{FF2B5EF4-FFF2-40B4-BE49-F238E27FC236}">
                <a16:creationId xmlns:a16="http://schemas.microsoft.com/office/drawing/2014/main" id="{674F9A54-126C-4A19-8CCD-77A812A1F683}"/>
              </a:ext>
            </a:extLst>
          </p:cNvPr>
          <p:cNvSpPr txBox="1"/>
          <p:nvPr/>
        </p:nvSpPr>
        <p:spPr>
          <a:xfrm>
            <a:off x="4302224" y="5443031"/>
            <a:ext cx="2831821" cy="3225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2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วาล์วเปลี่ยนทาง (Switching valve)</a:t>
            </a:r>
            <a:endParaRPr lang="ja-JP" sz="12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039">
            <a:extLst>
              <a:ext uri="{FF2B5EF4-FFF2-40B4-BE49-F238E27FC236}">
                <a16:creationId xmlns:a16="http://schemas.microsoft.com/office/drawing/2014/main" id="{5C7CB82D-8B26-4786-B7E7-648887784A88}"/>
              </a:ext>
            </a:extLst>
          </p:cNvPr>
          <p:cNvSpPr txBox="1"/>
          <p:nvPr/>
        </p:nvSpPr>
        <p:spPr>
          <a:xfrm>
            <a:off x="5390504" y="4414201"/>
            <a:ext cx="2722425" cy="3225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ถังสะสม (Accumulator) แรงดันสูง</a:t>
            </a:r>
            <a:endParaRPr lang="ja-JP" sz="12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0905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วิธีทำงานทั่วไปกับเบรกเกอร์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53 / คู่มือเสริมหน้า 34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1226" y="3666430"/>
            <a:ext cx="3587874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คอนกรีตของอาคารสิ่งก่อสร้าง ฯลฯ</a:t>
            </a:r>
            <a:r>
              <a:rPr lang="en-US" altLang="ja-JP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ja-JP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สภาพการรื้อถอนงานโครงสร้าง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16961" y="6071706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สภาพการบดทำลายหิน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307" y="1385818"/>
            <a:ext cx="3882041" cy="2337687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4810474" y="3753864"/>
            <a:ext cx="358787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สภาพการรื้อถอนชั้นลาดยางถนน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016" y="3660097"/>
            <a:ext cx="2095500" cy="238125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159" y="1385818"/>
            <a:ext cx="3328008" cy="229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716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วิธีทำงานทั่วไปกับเบรกเกอร์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54 / คู่มือเสริมหน้า 35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726422" y="5497920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กดและบดกระแทกชุดเบรกเกอร์เป็นมุมฉาก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502678" y="5497920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ห้ามตีเปล่า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855" y="2648494"/>
            <a:ext cx="2145256" cy="275404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07" y="2067791"/>
            <a:ext cx="5184817" cy="343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632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วิธีทำงานทั่วไปกับเบรกเกอร์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55 / คู่มือเสริมหน้า 36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586" y="1438968"/>
            <a:ext cx="4512680" cy="2440392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3153659" y="3811102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ห้ามงัดด้วยดอกเจาะ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713" y="4077068"/>
            <a:ext cx="3890573" cy="2044595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3069261" y="6061455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เริ่มจากส่วนที่แตกง่าย</a:t>
            </a:r>
          </a:p>
        </p:txBody>
      </p:sp>
      <p:sp>
        <p:nvSpPr>
          <p:cNvPr id="10" name="テキスト ボックス 1040">
            <a:extLst>
              <a:ext uri="{FF2B5EF4-FFF2-40B4-BE49-F238E27FC236}">
                <a16:creationId xmlns:a16="http://schemas.microsoft.com/office/drawing/2014/main" id="{C32263AB-D5C6-4C25-ADE9-819E12EA614B}"/>
              </a:ext>
            </a:extLst>
          </p:cNvPr>
          <p:cNvSpPr txBox="1"/>
          <p:nvPr/>
        </p:nvSpPr>
        <p:spPr>
          <a:xfrm>
            <a:off x="2322865" y="1935163"/>
            <a:ext cx="607695" cy="1603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ห้ามงัด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481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ประเภทและการใช้งาน (ลักษณะเด่น) ของเครื่องจักรสำหรับรื้อถอน ฯลฯ (2) เครื่องตัดเหล็ก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3 / คู่มือเสริมหน้า 5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873" y="1369065"/>
            <a:ext cx="4738254" cy="41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325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วิธีทำงานทั่วไปกับเบรกเกอร์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56 / คู่มือเสริมหน้า 37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015541" y="3596556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ห้ามบดกระแทกในสภาพสุดปลายก้านลูกสูบ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930570" y="6061455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ห้ามแขวนยกสิ่งของด้วยเบรกเกอร์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819" y="3849207"/>
            <a:ext cx="4709307" cy="221224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639" y="1348378"/>
            <a:ext cx="4283370" cy="224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412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วิธีทำงานทั่วไปกับเบรกเกอร์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56 / คู่มือเสริมหน้า 38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24980" y="5725008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ห้ามทำงานใต้น้ำ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588023" y="5053920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ห้ามเข้าไปภายในขอบเขตเศษชิ้นส่วนปลิวใส่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920" y="2425403"/>
            <a:ext cx="4295816" cy="262851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2" y="1966301"/>
            <a:ext cx="3124647" cy="3758707"/>
          </a:xfrm>
          <a:prstGeom prst="rect">
            <a:avLst/>
          </a:prstGeom>
        </p:spPr>
      </p:pic>
      <p:sp>
        <p:nvSpPr>
          <p:cNvPr id="11" name="テキスト ボックス 1041">
            <a:extLst>
              <a:ext uri="{FF2B5EF4-FFF2-40B4-BE49-F238E27FC236}">
                <a16:creationId xmlns:a16="http://schemas.microsoft.com/office/drawing/2014/main" id="{E895BB2A-FFEC-496A-9B02-12ADACD38FC9}"/>
              </a:ext>
            </a:extLst>
          </p:cNvPr>
          <p:cNvSpPr txBox="1"/>
          <p:nvPr/>
        </p:nvSpPr>
        <p:spPr>
          <a:xfrm rot="19973001">
            <a:off x="4940619" y="4013903"/>
            <a:ext cx="41656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ห้ามเข้า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042">
            <a:extLst>
              <a:ext uri="{FF2B5EF4-FFF2-40B4-BE49-F238E27FC236}">
                <a16:creationId xmlns:a16="http://schemas.microsoft.com/office/drawing/2014/main" id="{396DA97C-02DA-4021-8723-E11069456E4D}"/>
              </a:ext>
            </a:extLst>
          </p:cNvPr>
          <p:cNvSpPr txBox="1"/>
          <p:nvPr/>
        </p:nvSpPr>
        <p:spPr>
          <a:xfrm rot="19973001">
            <a:off x="6072824" y="3239542"/>
            <a:ext cx="41656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ห้ามเข้า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6889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วิธีทำงานทั่วไปกับเบรกเกอร์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57 / คู่มือเสริมหน้า 39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4928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26578" y="4855363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ระวังดินถล่ม, หินร่วงหล่น ฯลฯ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27" y="2747029"/>
            <a:ext cx="4460489" cy="210833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766" y="2626808"/>
            <a:ext cx="3195022" cy="2228556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5100943" y="4855362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ระวังพลิกคว่ำ</a:t>
            </a:r>
          </a:p>
        </p:txBody>
      </p:sp>
    </p:spTree>
    <p:extLst>
      <p:ext uri="{BB962C8B-B14F-4D97-AF65-F5344CB8AC3E}">
        <p14:creationId xmlns:p14="http://schemas.microsoft.com/office/powerpoint/2010/main" val="32645850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604" y="1359887"/>
            <a:ext cx="4326260" cy="4889833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ข้อควรระวังหลังเสร็จงาน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58 / คู่มือเสริมหน้า 40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99733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ชุดเบรกเกอร์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เครื่องฐาน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4600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1042834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ลักษณะเด่นของเครื่องตัดเหล็ก, ชื่อและหน้าที่ของแต่ละส่วน, ประเภท, การเลือกและการติดตั้ง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การควบคุม ฯลฯ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59 / คู่มือเสริมหน้า 41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849582"/>
            <a:ext cx="7886700" cy="448887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53194" y="5642567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หัวตัดเหล็ก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981" y="1989076"/>
            <a:ext cx="2404036" cy="334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213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วิธีทำงานทั่วไปกับเครื่องตัดเหล็ก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60 / คู่มือเสริมหน้า 42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84958" y="5673102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สภาพการรื้อถอนด้วยเครื่องตัดเหล็ก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905372" y="5561749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อัดจาระบี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35" y="2441864"/>
            <a:ext cx="4063753" cy="318556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179" y="2691246"/>
            <a:ext cx="3293154" cy="28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920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วิธีทำงานทั่วไปกับเครื่องตัดเหล็ก</a:t>
            </a:r>
            <a:endParaRPr kumimoji="1"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61 / คู่มือเสริมหน้า 43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961" y="1307934"/>
            <a:ext cx="5643334" cy="2297712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2241674" y="3424029"/>
            <a:ext cx="4387726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th" sz="1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งานในสถานที่ซึ่งไม่มั่นคงมีอันตราย　　　　　ตรวจสอบความแข็งแรงของผิวพื้น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961" y="3815179"/>
            <a:ext cx="5160785" cy="1964120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2380891" y="5788152"/>
            <a:ext cx="18719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th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ระมัดระวังการทำงานด้านข้าง</a:t>
            </a:r>
            <a:r>
              <a:rPr lang="en-US" altLang="ja-JP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ja-JP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ของแทร็กตีนตะขาบ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73155" y="5820144"/>
            <a:ext cx="164774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th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งานที่ทำให้ตัวรถลอยขึ้นมา</a:t>
            </a:r>
            <a:r>
              <a:rPr lang="en-US" altLang="ja-JP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ja-JP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มีอันตราย</a:t>
            </a:r>
          </a:p>
        </p:txBody>
      </p:sp>
    </p:spTree>
    <p:extLst>
      <p:ext uri="{BB962C8B-B14F-4D97-AF65-F5344CB8AC3E}">
        <p14:creationId xmlns:p14="http://schemas.microsoft.com/office/powerpoint/2010/main" val="24433884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วิธีทำงานทั่วไปกับเครื่องตัดเหล็ก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62 / คู่มือเสริมหน้า 44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74376" y="6073624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ห้ามกวาดออกด้านข้าง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376" y="3791473"/>
            <a:ext cx="3012610" cy="2249416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23" y="1480965"/>
            <a:ext cx="3218997" cy="2447403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746" y="1287152"/>
            <a:ext cx="3148104" cy="2561692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2006503" y="3771210"/>
            <a:ext cx="164774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ห้ามงัด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067986" y="3770560"/>
            <a:ext cx="164774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ห้ามตี</a:t>
            </a:r>
          </a:p>
        </p:txBody>
      </p:sp>
    </p:spTree>
    <p:extLst>
      <p:ext uri="{BB962C8B-B14F-4D97-AF65-F5344CB8AC3E}">
        <p14:creationId xmlns:p14="http://schemas.microsoft.com/office/powerpoint/2010/main" val="41758777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วิธีทำงานทั่วไปกับเครื่องตัดเหล็ก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63 / คู่มือเสริมหน้า 44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310793" y="4509516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ห้ามหนีบในสภาพสุดปลายก้านลูกสูบ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277740" y="4565165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ห้ามเข้าไปภายในขอบเขตที่วัตถุปลิวใส่ / ร่วงหล่น</a:t>
            </a:r>
          </a:p>
        </p:txBody>
      </p:sp>
      <p:grpSp>
        <p:nvGrpSpPr>
          <p:cNvPr id="10" name="グループ化 9"/>
          <p:cNvGrpSpPr/>
          <p:nvPr/>
        </p:nvGrpSpPr>
        <p:grpSpPr>
          <a:xfrm>
            <a:off x="4945734" y="1984665"/>
            <a:ext cx="3457605" cy="2566570"/>
            <a:chOff x="1765886" y="3702050"/>
            <a:chExt cx="2861919" cy="2124394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5886" y="3702050"/>
              <a:ext cx="2861919" cy="2124394"/>
            </a:xfrm>
            <a:prstGeom prst="rect">
              <a:avLst/>
            </a:prstGeom>
          </p:spPr>
        </p:pic>
        <p:sp>
          <p:nvSpPr>
            <p:cNvPr id="15" name="正方形/長方形 14"/>
            <p:cNvSpPr/>
            <p:nvPr/>
          </p:nvSpPr>
          <p:spPr>
            <a:xfrm rot="5768832">
              <a:off x="2503314" y="4395792"/>
              <a:ext cx="331470" cy="546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ja-JP" altLang="en-US" sz="140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6" name="直線コネクタ 15"/>
            <p:cNvCxnSpPr/>
            <p:nvPr/>
          </p:nvCxnSpPr>
          <p:spPr>
            <a:xfrm>
              <a:off x="2654761" y="4419605"/>
              <a:ext cx="909320" cy="5524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正方形/長方形 16"/>
            <p:cNvSpPr/>
            <p:nvPr/>
          </p:nvSpPr>
          <p:spPr>
            <a:xfrm rot="5587995">
              <a:off x="3094816" y="4100200"/>
              <a:ext cx="88265" cy="572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ja-JP" altLang="en-US" sz="140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 rot="5587995">
              <a:off x="2801446" y="4344040"/>
              <a:ext cx="45085" cy="97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ja-JP" altLang="en-US" sz="140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 rot="5587995">
              <a:off x="3434541" y="4382140"/>
              <a:ext cx="45085" cy="97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ja-JP" altLang="en-US" sz="140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 rot="5587995">
              <a:off x="3398346" y="4347215"/>
              <a:ext cx="45085" cy="97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ja-JP" altLang="en-US" sz="140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2876376" y="4324355"/>
              <a:ext cx="574675" cy="3111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図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19" y="2474464"/>
            <a:ext cx="4186551" cy="203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23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วิธีทำงานทั่วไปกับเครื่องตัดเหล็ก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64 / คู่มือเสริมหน้า 45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174" y="1579419"/>
            <a:ext cx="3834908" cy="4291446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5498059" y="5918212"/>
            <a:ext cx="233890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ห้ามทำงานด้วยการเปิดอาร์มออก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84" y="2119745"/>
            <a:ext cx="4540324" cy="3047829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502900" y="5078919"/>
            <a:ext cx="233890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ห้ามบังคับอาร์ม, บูม หรือขับเคลื่อน ฯลฯ </a:t>
            </a:r>
            <a:r>
              <a:rPr lang="en-US" altLang="ja-JP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ja-JP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ในเวลาเดียวกัน ระหว่างการทำงาน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067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ประเภทและการใช้งาน (ลักษณะเด่น) ของเครื่องจักรสำหรับรื้อถอน ฯลฯ (3) เครื่องบดคอนกรีต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4914207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327913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4 / คู่มือเสริมหน้า 6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12" y="1500187"/>
            <a:ext cx="4848755" cy="330041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511" y="1361688"/>
            <a:ext cx="1676355" cy="211584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370" y="3810477"/>
            <a:ext cx="1674637" cy="207979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020144" y="3448487"/>
            <a:ext cx="214508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เครื่องบดคอนกรีตแบบหยาบ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20144" y="5836759"/>
            <a:ext cx="214508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เครื่องบดคอนกรีตแบบละเอียด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061445" y="4850372"/>
            <a:ext cx="214508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เครื่องบดคอนกรีต</a:t>
            </a:r>
          </a:p>
        </p:txBody>
      </p:sp>
    </p:spTree>
    <p:extLst>
      <p:ext uri="{BB962C8B-B14F-4D97-AF65-F5344CB8AC3E}">
        <p14:creationId xmlns:p14="http://schemas.microsoft.com/office/powerpoint/2010/main" val="32504926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วิธีทำงานทั่วไปกับเครื่องตัดเหล็ก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64 / คู่มือเสริมหน้า 46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07" y="1425305"/>
            <a:ext cx="3062378" cy="4593567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1288945" y="5916070"/>
            <a:ext cx="287554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ห้ามหนีบคอนกรีตด้วยใบมีดตัวตัด (Cutter)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956462" y="5731404"/>
            <a:ext cx="323203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ห้ามยันหัวตัดเหล็กกับพื้นดินเพื่อเปลี่ยนทิศทางของเครื่องฐาน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063" y="1425305"/>
            <a:ext cx="4358549" cy="42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635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ข้อควรระวังหลังเสร็จงาน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65 / คู่มือเสริมหน้า 47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หัวตัดเหล็ก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เครื่องฐาน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091" y="2199421"/>
            <a:ext cx="4017818" cy="279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713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1042834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ลักษณะเด่นของเครื่องบดคอนกรีต, ชื่อและหน้าที่ของแต่ละส่วน, ประเภท, การเลือกและการติดตั้ง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การควบคุม ฯลฯ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66 / คู่มือเสริมหน้า 48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849582"/>
            <a:ext cx="7886700" cy="448887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7445" y="3578954"/>
            <a:ext cx="390698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สภาพการรื้อถอนงานโครงสร้าง / สิ่งก่อสร้างคอนกรีตแบบบดหยาบ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656" y="2022877"/>
            <a:ext cx="2181225" cy="151447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696" y="4176104"/>
            <a:ext cx="2733675" cy="17526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922" y="2022877"/>
            <a:ext cx="3429000" cy="172402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689" y="4241630"/>
            <a:ext cx="2466975" cy="176212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97042" y="5963355"/>
            <a:ext cx="390698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สภาพการรื้อถอนคอนกรีตแบบบดละเอียด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444931" y="3561628"/>
            <a:ext cx="390698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ตัวอย่างเครื่องบดหยาบ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444931" y="5963355"/>
            <a:ext cx="390698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ตัวอย่างเครื่องบดละเอียด</a:t>
            </a:r>
          </a:p>
        </p:txBody>
      </p:sp>
    </p:spTree>
    <p:extLst>
      <p:ext uri="{BB962C8B-B14F-4D97-AF65-F5344CB8AC3E}">
        <p14:creationId xmlns:p14="http://schemas.microsoft.com/office/powerpoint/2010/main" val="26750915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วิธีทำงานทั่วไปกับเครื่องบดคอนกรีต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69 / คู่มือเสริมหน้า 52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227491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341" y="1336803"/>
            <a:ext cx="2571318" cy="2138076"/>
          </a:xfrm>
          <a:prstGeom prst="rect">
            <a:avLst/>
          </a:prstGeom>
        </p:spPr>
      </p:pic>
      <p:sp>
        <p:nvSpPr>
          <p:cNvPr id="13" name="タイトル 3"/>
          <p:cNvSpPr txBox="1">
            <a:spLocks/>
          </p:cNvSpPr>
          <p:nvPr/>
        </p:nvSpPr>
        <p:spPr>
          <a:xfrm>
            <a:off x="628650" y="3806769"/>
            <a:ext cx="7886700" cy="5602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ข้อควรระวังหลังเสร็จงาน</a:t>
            </a:r>
          </a:p>
        </p:txBody>
      </p:sp>
      <p:sp>
        <p:nvSpPr>
          <p:cNvPr id="14" name="コンテンツ プレースホルダー 4"/>
          <p:cNvSpPr txBox="1">
            <a:spLocks/>
          </p:cNvSpPr>
          <p:nvPr/>
        </p:nvSpPr>
        <p:spPr>
          <a:xfrm>
            <a:off x="628650" y="4462377"/>
            <a:ext cx="7886700" cy="17541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เครื่องบดคอนกรีต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เครื่องฐาน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0151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ลักษณะเด่นของเครื่องจับสำหรับรื้อถอน, ชื่อและหน้าที่ของแต่ละส่วน, ประเภท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72 / คู่มือเสริมหน้า 54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4443" y="5160456"/>
            <a:ext cx="390698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สภาพการกำจัดเศษซาก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125190" y="5474283"/>
            <a:ext cx="438020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ชื่อและหน้าที่ของแต่ละส่วนของหัวจับ (ติดอุปกรณ์หมุน, แบบทำงานโดยกระบอกสูบภายใน)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760" y="2182091"/>
            <a:ext cx="3957576" cy="330522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69" y="2296392"/>
            <a:ext cx="3771530" cy="2824566"/>
          </a:xfrm>
          <a:prstGeom prst="rect">
            <a:avLst/>
          </a:prstGeom>
        </p:spPr>
      </p:pic>
      <p:sp>
        <p:nvSpPr>
          <p:cNvPr id="10" name="テキスト ボックス 1054">
            <a:extLst>
              <a:ext uri="{FF2B5EF4-FFF2-40B4-BE49-F238E27FC236}">
                <a16:creationId xmlns:a16="http://schemas.microsoft.com/office/drawing/2014/main" id="{F2D8773A-4F98-45C7-8EAD-608226DCFDE5}"/>
              </a:ext>
            </a:extLst>
          </p:cNvPr>
          <p:cNvSpPr txBox="1"/>
          <p:nvPr/>
        </p:nvSpPr>
        <p:spPr>
          <a:xfrm>
            <a:off x="7476489" y="2386102"/>
            <a:ext cx="909320" cy="1358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ตัวเชื่อมต่อกับไฮดรอลิก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055">
            <a:extLst>
              <a:ext uri="{FF2B5EF4-FFF2-40B4-BE49-F238E27FC236}">
                <a16:creationId xmlns:a16="http://schemas.microsoft.com/office/drawing/2014/main" id="{BC0BFCD1-20AF-4594-AE93-6131437F336F}"/>
              </a:ext>
            </a:extLst>
          </p:cNvPr>
          <p:cNvSpPr txBox="1"/>
          <p:nvPr/>
        </p:nvSpPr>
        <p:spPr>
          <a:xfrm>
            <a:off x="7471409" y="2627402"/>
            <a:ext cx="950422" cy="1358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ข้อต่อหมุน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632">
            <a:extLst>
              <a:ext uri="{FF2B5EF4-FFF2-40B4-BE49-F238E27FC236}">
                <a16:creationId xmlns:a16="http://schemas.microsoft.com/office/drawing/2014/main" id="{886136C7-88D1-438A-9C33-DEF7E4FE91CC}"/>
              </a:ext>
            </a:extLst>
          </p:cNvPr>
          <p:cNvSpPr txBox="1"/>
          <p:nvPr/>
        </p:nvSpPr>
        <p:spPr>
          <a:xfrm>
            <a:off x="7496174" y="2857907"/>
            <a:ext cx="793750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กรอบล่าง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633">
            <a:extLst>
              <a:ext uri="{FF2B5EF4-FFF2-40B4-BE49-F238E27FC236}">
                <a16:creationId xmlns:a16="http://schemas.microsoft.com/office/drawing/2014/main" id="{5D034EEB-ABB9-4211-8809-15833E71E0DB}"/>
              </a:ext>
            </a:extLst>
          </p:cNvPr>
          <p:cNvSpPr txBox="1"/>
          <p:nvPr/>
        </p:nvSpPr>
        <p:spPr>
          <a:xfrm>
            <a:off x="7487919" y="3266847"/>
            <a:ext cx="793750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สลักกระบอกสูบ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634">
            <a:extLst>
              <a:ext uri="{FF2B5EF4-FFF2-40B4-BE49-F238E27FC236}">
                <a16:creationId xmlns:a16="http://schemas.microsoft.com/office/drawing/2014/main" id="{D016ADFE-9A8F-4B0E-99EA-F9628D791AC4}"/>
              </a:ext>
            </a:extLst>
          </p:cNvPr>
          <p:cNvSpPr txBox="1"/>
          <p:nvPr/>
        </p:nvSpPr>
        <p:spPr>
          <a:xfrm>
            <a:off x="7467599" y="3563392"/>
            <a:ext cx="793750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จุดข้อต่อหัวจับ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635">
            <a:extLst>
              <a:ext uri="{FF2B5EF4-FFF2-40B4-BE49-F238E27FC236}">
                <a16:creationId xmlns:a16="http://schemas.microsoft.com/office/drawing/2014/main" id="{1A3A0F32-CE83-409E-9C9F-39E7F334D347}"/>
              </a:ext>
            </a:extLst>
          </p:cNvPr>
          <p:cNvSpPr txBox="1"/>
          <p:nvPr/>
        </p:nvSpPr>
        <p:spPr>
          <a:xfrm>
            <a:off x="7462519" y="3854857"/>
            <a:ext cx="793750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สลักข้อต่อ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636">
            <a:extLst>
              <a:ext uri="{FF2B5EF4-FFF2-40B4-BE49-F238E27FC236}">
                <a16:creationId xmlns:a16="http://schemas.microsoft.com/office/drawing/2014/main" id="{80CAF9CB-81DF-458E-837B-DC48C1D7D44D}"/>
              </a:ext>
            </a:extLst>
          </p:cNvPr>
          <p:cNvSpPr txBox="1"/>
          <p:nvPr/>
        </p:nvSpPr>
        <p:spPr>
          <a:xfrm>
            <a:off x="6172200" y="4725124"/>
            <a:ext cx="680719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อาร์มจับ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637">
            <a:extLst>
              <a:ext uri="{FF2B5EF4-FFF2-40B4-BE49-F238E27FC236}">
                <a16:creationId xmlns:a16="http://schemas.microsoft.com/office/drawing/2014/main" id="{4422FAAD-8B81-4632-AAA2-4B843533AA24}"/>
              </a:ext>
            </a:extLst>
          </p:cNvPr>
          <p:cNvSpPr txBox="1"/>
          <p:nvPr/>
        </p:nvSpPr>
        <p:spPr>
          <a:xfrm>
            <a:off x="6094729" y="5210320"/>
            <a:ext cx="758190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เขี้ยวจับ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638">
            <a:extLst>
              <a:ext uri="{FF2B5EF4-FFF2-40B4-BE49-F238E27FC236}">
                <a16:creationId xmlns:a16="http://schemas.microsoft.com/office/drawing/2014/main" id="{0D0A6209-5D2E-436E-95D9-A885277329E8}"/>
              </a:ext>
            </a:extLst>
          </p:cNvPr>
          <p:cNvSpPr txBox="1"/>
          <p:nvPr/>
        </p:nvSpPr>
        <p:spPr>
          <a:xfrm>
            <a:off x="4598034" y="2371497"/>
            <a:ext cx="662940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กรอบบน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639">
            <a:extLst>
              <a:ext uri="{FF2B5EF4-FFF2-40B4-BE49-F238E27FC236}">
                <a16:creationId xmlns:a16="http://schemas.microsoft.com/office/drawing/2014/main" id="{4C74BBFD-89C9-400C-8F17-4312F12AABBC}"/>
              </a:ext>
            </a:extLst>
          </p:cNvPr>
          <p:cNvSpPr txBox="1"/>
          <p:nvPr/>
        </p:nvSpPr>
        <p:spPr>
          <a:xfrm>
            <a:off x="4605019" y="2547392"/>
            <a:ext cx="597535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มอเตอร์ไฮดรอลิก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1640">
            <a:extLst>
              <a:ext uri="{FF2B5EF4-FFF2-40B4-BE49-F238E27FC236}">
                <a16:creationId xmlns:a16="http://schemas.microsoft.com/office/drawing/2014/main" id="{81BF59AD-3EAC-4C43-B17B-F252C7DCBE27}"/>
              </a:ext>
            </a:extLst>
          </p:cNvPr>
          <p:cNvSpPr txBox="1"/>
          <p:nvPr/>
        </p:nvSpPr>
        <p:spPr>
          <a:xfrm>
            <a:off x="4615179" y="2768372"/>
            <a:ext cx="497205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อุปกรณ์หมุน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1641">
            <a:extLst>
              <a:ext uri="{FF2B5EF4-FFF2-40B4-BE49-F238E27FC236}">
                <a16:creationId xmlns:a16="http://schemas.microsoft.com/office/drawing/2014/main" id="{05565E2B-011B-42DB-926B-C1288AD403F6}"/>
              </a:ext>
            </a:extLst>
          </p:cNvPr>
          <p:cNvSpPr txBox="1"/>
          <p:nvPr/>
        </p:nvSpPr>
        <p:spPr>
          <a:xfrm>
            <a:off x="4613909" y="3009672"/>
            <a:ext cx="607695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สลักกระบอกสูบ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1642">
            <a:extLst>
              <a:ext uri="{FF2B5EF4-FFF2-40B4-BE49-F238E27FC236}">
                <a16:creationId xmlns:a16="http://schemas.microsoft.com/office/drawing/2014/main" id="{C6BB3499-31B0-4C6B-ADAE-880C382A366E}"/>
              </a:ext>
            </a:extLst>
          </p:cNvPr>
          <p:cNvSpPr txBox="1"/>
          <p:nvPr/>
        </p:nvSpPr>
        <p:spPr>
          <a:xfrm>
            <a:off x="4606289" y="3221762"/>
            <a:ext cx="607695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กระบอกสูบเปิดปิด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1643">
            <a:extLst>
              <a:ext uri="{FF2B5EF4-FFF2-40B4-BE49-F238E27FC236}">
                <a16:creationId xmlns:a16="http://schemas.microsoft.com/office/drawing/2014/main" id="{E5541FBC-324D-4B50-AF50-3E8496CC2C22}"/>
              </a:ext>
            </a:extLst>
          </p:cNvPr>
          <p:cNvSpPr txBox="1"/>
          <p:nvPr/>
        </p:nvSpPr>
        <p:spPr>
          <a:xfrm>
            <a:off x="4618989" y="3438297"/>
            <a:ext cx="607695" cy="1478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สลักกรอบ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9646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ลักษณะเด่นของเครื่องจับสำหรับรื้อถอน, ชื่อและหน้าที่ของแต่ละส่วน, ประเภท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73 / คู่มือเสริมหน้า 55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7042" y="5034909"/>
            <a:ext cx="390698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ตัวอย่างหัวจับแบบกระบอกสูบภายใน (แบบไม่หมุน)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444931" y="5034909"/>
            <a:ext cx="390698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ตัวอย่างหัวจับแบบกระบอกสูบภายนอก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2149544"/>
            <a:ext cx="4125654" cy="283065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754" y="2149545"/>
            <a:ext cx="3479289" cy="2805048"/>
          </a:xfrm>
          <a:prstGeom prst="rect">
            <a:avLst/>
          </a:prstGeom>
        </p:spPr>
      </p:pic>
      <p:sp>
        <p:nvSpPr>
          <p:cNvPr id="10" name="テキスト ボックス 1644">
            <a:extLst>
              <a:ext uri="{FF2B5EF4-FFF2-40B4-BE49-F238E27FC236}">
                <a16:creationId xmlns:a16="http://schemas.microsoft.com/office/drawing/2014/main" id="{17023D50-41BB-4217-869E-53D4AB8F8D7C}"/>
              </a:ext>
            </a:extLst>
          </p:cNvPr>
          <p:cNvSpPr txBox="1"/>
          <p:nvPr/>
        </p:nvSpPr>
        <p:spPr>
          <a:xfrm>
            <a:off x="704032" y="3904755"/>
            <a:ext cx="763217" cy="13638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อาร์มจับ</a:t>
            </a:r>
            <a:endParaRPr lang="ja-JP" sz="7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645">
            <a:extLst>
              <a:ext uri="{FF2B5EF4-FFF2-40B4-BE49-F238E27FC236}">
                <a16:creationId xmlns:a16="http://schemas.microsoft.com/office/drawing/2014/main" id="{33F3B8DD-B4AA-4862-821C-E8E4265FAA21}"/>
              </a:ext>
            </a:extLst>
          </p:cNvPr>
          <p:cNvSpPr txBox="1"/>
          <p:nvPr/>
        </p:nvSpPr>
        <p:spPr>
          <a:xfrm>
            <a:off x="724352" y="4175900"/>
            <a:ext cx="905243" cy="1317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เขี้ยวจับ</a:t>
            </a:r>
            <a:endParaRPr lang="ja-JP" sz="7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646">
            <a:extLst>
              <a:ext uri="{FF2B5EF4-FFF2-40B4-BE49-F238E27FC236}">
                <a16:creationId xmlns:a16="http://schemas.microsoft.com/office/drawing/2014/main" id="{4D1081C1-4113-4B7D-816D-522D479BE5EB}"/>
              </a:ext>
            </a:extLst>
          </p:cNvPr>
          <p:cNvSpPr txBox="1"/>
          <p:nvPr/>
        </p:nvSpPr>
        <p:spPr>
          <a:xfrm>
            <a:off x="733877" y="3196094"/>
            <a:ext cx="534321" cy="1501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กรอบโครง</a:t>
            </a:r>
            <a:endParaRPr lang="ja-JP" sz="7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647">
            <a:extLst>
              <a:ext uri="{FF2B5EF4-FFF2-40B4-BE49-F238E27FC236}">
                <a16:creationId xmlns:a16="http://schemas.microsoft.com/office/drawing/2014/main" id="{E582F890-41B2-4936-AD0B-A5DC23AB1996}"/>
              </a:ext>
            </a:extLst>
          </p:cNvPr>
          <p:cNvSpPr txBox="1"/>
          <p:nvPr/>
        </p:nvSpPr>
        <p:spPr>
          <a:xfrm>
            <a:off x="698952" y="3552965"/>
            <a:ext cx="774248" cy="13638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จุดข้อต่อหัวจับ</a:t>
            </a:r>
            <a:endParaRPr lang="ja-JP" sz="7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648">
            <a:extLst>
              <a:ext uri="{FF2B5EF4-FFF2-40B4-BE49-F238E27FC236}">
                <a16:creationId xmlns:a16="http://schemas.microsoft.com/office/drawing/2014/main" id="{FE409EC6-906D-4465-9169-DC780D87F417}"/>
              </a:ext>
            </a:extLst>
          </p:cNvPr>
          <p:cNvSpPr txBox="1"/>
          <p:nvPr/>
        </p:nvSpPr>
        <p:spPr>
          <a:xfrm>
            <a:off x="721705" y="2889389"/>
            <a:ext cx="774248" cy="2445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กระบอกสูบเปิดปิด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649">
            <a:extLst>
              <a:ext uri="{FF2B5EF4-FFF2-40B4-BE49-F238E27FC236}">
                <a16:creationId xmlns:a16="http://schemas.microsoft.com/office/drawing/2014/main" id="{FED91AEA-6646-4E6C-A803-3100EE5C3B56}"/>
              </a:ext>
            </a:extLst>
          </p:cNvPr>
          <p:cNvSpPr txBox="1"/>
          <p:nvPr/>
        </p:nvSpPr>
        <p:spPr>
          <a:xfrm>
            <a:off x="4930199" y="3678695"/>
            <a:ext cx="702945" cy="1504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อาร์มจับ</a:t>
            </a:r>
            <a:endParaRPr lang="ja-JP" sz="7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650">
            <a:extLst>
              <a:ext uri="{FF2B5EF4-FFF2-40B4-BE49-F238E27FC236}">
                <a16:creationId xmlns:a16="http://schemas.microsoft.com/office/drawing/2014/main" id="{2CE34BF1-02AD-4113-A529-6FABA8BA3A83}"/>
              </a:ext>
            </a:extLst>
          </p:cNvPr>
          <p:cNvSpPr txBox="1"/>
          <p:nvPr/>
        </p:nvSpPr>
        <p:spPr>
          <a:xfrm>
            <a:off x="4925754" y="3904755"/>
            <a:ext cx="833755" cy="1454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เขี้ยวจับ</a:t>
            </a:r>
            <a:endParaRPr lang="ja-JP" sz="7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651">
            <a:extLst>
              <a:ext uri="{FF2B5EF4-FFF2-40B4-BE49-F238E27FC236}">
                <a16:creationId xmlns:a16="http://schemas.microsoft.com/office/drawing/2014/main" id="{C95BF9C4-1DB3-49C0-AFED-9D8C56BA8CAE}"/>
              </a:ext>
            </a:extLst>
          </p:cNvPr>
          <p:cNvSpPr txBox="1"/>
          <p:nvPr/>
        </p:nvSpPr>
        <p:spPr>
          <a:xfrm>
            <a:off x="4925119" y="3105925"/>
            <a:ext cx="492125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กรอบโครง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652">
            <a:extLst>
              <a:ext uri="{FF2B5EF4-FFF2-40B4-BE49-F238E27FC236}">
                <a16:creationId xmlns:a16="http://schemas.microsoft.com/office/drawing/2014/main" id="{1ECFBD0A-4BEE-4A95-AB9A-EFF889E0F3F5}"/>
              </a:ext>
            </a:extLst>
          </p:cNvPr>
          <p:cNvSpPr txBox="1"/>
          <p:nvPr/>
        </p:nvSpPr>
        <p:spPr>
          <a:xfrm>
            <a:off x="4905434" y="3432315"/>
            <a:ext cx="713105" cy="1504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จุดข้อต่อหัวจับ</a:t>
            </a:r>
            <a:endParaRPr lang="ja-JP" sz="7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653">
            <a:extLst>
              <a:ext uri="{FF2B5EF4-FFF2-40B4-BE49-F238E27FC236}">
                <a16:creationId xmlns:a16="http://schemas.microsoft.com/office/drawing/2014/main" id="{0357017D-C712-49A9-90BA-BB1BB5F7D02F}"/>
              </a:ext>
            </a:extLst>
          </p:cNvPr>
          <p:cNvSpPr txBox="1"/>
          <p:nvPr/>
        </p:nvSpPr>
        <p:spPr>
          <a:xfrm>
            <a:off x="4925118" y="2842357"/>
            <a:ext cx="758397" cy="1454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กระบอกสูบเปิดปิด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9093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การเลือก, ติดตั้ง และควบคุม ฯลฯ เครื่องจับสำหรับรื้อถอน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74 / คู่มือเสริมหน้า 57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5777" y="3883455"/>
            <a:ext cx="390698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ตัวอย่างหัวจับแบบทำงานโดยกระบอกสูบภายใน ติดอุปกรณ์หมุน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08318" y="3858479"/>
            <a:ext cx="438020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ตัวอย่างหัวจับ (แบบทำงานโดยกระบอกสูบภายใน)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882" y="1287152"/>
            <a:ext cx="1989205" cy="258226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041" y="1287152"/>
            <a:ext cx="2384575" cy="232279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310" y="4131638"/>
            <a:ext cx="2234478" cy="197030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618508" y="6033935"/>
            <a:ext cx="390698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ตัวอย่างหัวจับ (แบบทำงานโดยกระบอกสูบภายนอก)</a:t>
            </a:r>
          </a:p>
        </p:txBody>
      </p:sp>
    </p:spTree>
    <p:extLst>
      <p:ext uri="{BB962C8B-B14F-4D97-AF65-F5344CB8AC3E}">
        <p14:creationId xmlns:p14="http://schemas.microsoft.com/office/powerpoint/2010/main" val="2115881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วิธีทำงานทั่วไปกับเครื่องจับ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76 / คู่มือเสริมหน้า 59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201278" y="5002920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สภาพการรื้อถอนด้วยเครื่องจับ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40" y="1995055"/>
            <a:ext cx="4010486" cy="300786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329" y="2304732"/>
            <a:ext cx="3634901" cy="2617129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5277740" y="4899312"/>
            <a:ext cx="323761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เมื่อต้องจับและหมุนวัตถุยาว</a:t>
            </a:r>
            <a:r>
              <a:rPr lang="en-US" altLang="ja-JP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ja-JP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ระวังอย่ากระแทกเข้ากับที่นั่งคนขับ</a:t>
            </a:r>
          </a:p>
        </p:txBody>
      </p:sp>
    </p:spTree>
    <p:extLst>
      <p:ext uri="{BB962C8B-B14F-4D97-AF65-F5344CB8AC3E}">
        <p14:creationId xmlns:p14="http://schemas.microsoft.com/office/powerpoint/2010/main" val="34174038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วิธีทำงานทั่วไปกับเครื่องจับ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77 / คู่มือเสริมหน้า 61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1" y="1290332"/>
            <a:ext cx="2345856" cy="238561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101" y="1352244"/>
            <a:ext cx="2531404" cy="221332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7435" y="4168590"/>
            <a:ext cx="2041767" cy="1945035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1928941" y="3707023"/>
            <a:ext cx="323761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ห้ามจับสิ่งของในแนวทแยงมุมด้วยเครื่องจับ </a:t>
            </a:r>
            <a:r>
              <a:rPr lang="en-US" altLang="ja-JP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ja-JP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ให้เปลี่ยนมุมแล้วจึงจับ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711101" y="3599770"/>
            <a:ext cx="3237610" cy="5770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ห้ามทำงานด้วยการทำลาย / พับงอวัตถุ</a:t>
            </a:r>
            <a:r>
              <a:rPr lang="en-US" altLang="ja-JP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ja-JP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โดยจับกระแทกกับพื้นดินหรือกำแพง ฯลฯ </a:t>
            </a:r>
            <a:r>
              <a:rPr lang="en-US" altLang="ja-JP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ja-JP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ในขณะที่กำลังจับวัตถุค้างอยู่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085949" y="6113625"/>
            <a:ext cx="2677624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สำหรับวัตถุยาวให้จับตรงกลางหรือจุดศูนย์ถ่วง</a:t>
            </a:r>
          </a:p>
        </p:txBody>
      </p:sp>
      <p:sp>
        <p:nvSpPr>
          <p:cNvPr id="12" name="テキスト ボックス 1654">
            <a:extLst>
              <a:ext uri="{FF2B5EF4-FFF2-40B4-BE49-F238E27FC236}">
                <a16:creationId xmlns:a16="http://schemas.microsoft.com/office/drawing/2014/main" id="{F069A506-5E3A-43F5-8D56-E252F7A140F0}"/>
              </a:ext>
            </a:extLst>
          </p:cNvPr>
          <p:cNvSpPr txBox="1"/>
          <p:nvPr/>
        </p:nvSpPr>
        <p:spPr>
          <a:xfrm>
            <a:off x="2811767" y="1290332"/>
            <a:ext cx="394514" cy="95253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vert270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ให้เปลี่ยนมุม</a:t>
            </a:r>
            <a:endParaRPr lang="en-US" sz="10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แล้วจึงจับ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4240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ข้อควรระวังหลังเสร็จงาน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78 / คู่มือเสริมหน้า 63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หัวจับ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เครื่องฐาน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792" y="2429653"/>
            <a:ext cx="4632607" cy="274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23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ประเภทและการใช้งาน (ลักษณะเด่น) ของเครื่องจักรสำหรับรื้อถอน ฯลฯ (4) เครื่องจับสำหรับรื้อถอน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4914207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327913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4 / คู่มือเสริมหน้า 7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662" y="1419225"/>
            <a:ext cx="5400675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445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75" y="1423555"/>
            <a:ext cx="7878255" cy="4607647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การถอดอุปกรณ์ต่อพ่วง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79 / คู่มือเสริมหน้า 64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85654" y="5961486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ตัวอย่างการถอดชุดเบรกเกอร์</a:t>
            </a:r>
          </a:p>
        </p:txBody>
      </p:sp>
      <p:sp>
        <p:nvSpPr>
          <p:cNvPr id="7" name="テキスト ボックス 1655">
            <a:extLst>
              <a:ext uri="{FF2B5EF4-FFF2-40B4-BE49-F238E27FC236}">
                <a16:creationId xmlns:a16="http://schemas.microsoft.com/office/drawing/2014/main" id="{B8044D01-81AE-4C6C-B903-138D58C109DE}"/>
              </a:ext>
            </a:extLst>
          </p:cNvPr>
          <p:cNvSpPr txBox="1"/>
          <p:nvPr/>
        </p:nvSpPr>
        <p:spPr>
          <a:xfrm>
            <a:off x="2125979" y="1708255"/>
            <a:ext cx="1184275" cy="1803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วาล์วปิดเปิด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8" name="テキスト ボックス 1656">
            <a:extLst>
              <a:ext uri="{FF2B5EF4-FFF2-40B4-BE49-F238E27FC236}">
                <a16:creationId xmlns:a16="http://schemas.microsoft.com/office/drawing/2014/main" id="{00BA3EC6-6006-4726-8FAC-A5C6FAF7FD7E}"/>
              </a:ext>
            </a:extLst>
          </p:cNvPr>
          <p:cNvSpPr txBox="1"/>
          <p:nvPr/>
        </p:nvSpPr>
        <p:spPr>
          <a:xfrm>
            <a:off x="1788476" y="1952051"/>
            <a:ext cx="675005" cy="1803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แคป</a:t>
            </a:r>
            <a:endParaRPr lang="ja-JP" sz="9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1657">
            <a:extLst>
              <a:ext uri="{FF2B5EF4-FFF2-40B4-BE49-F238E27FC236}">
                <a16:creationId xmlns:a16="http://schemas.microsoft.com/office/drawing/2014/main" id="{823F13C2-226F-4F67-8731-2CA5C27E0FFB}"/>
              </a:ext>
            </a:extLst>
          </p:cNvPr>
          <p:cNvSpPr txBox="1"/>
          <p:nvPr/>
        </p:nvSpPr>
        <p:spPr>
          <a:xfrm>
            <a:off x="1469492" y="2777172"/>
            <a:ext cx="318984" cy="1803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สลัก (Pin)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658">
            <a:extLst>
              <a:ext uri="{FF2B5EF4-FFF2-40B4-BE49-F238E27FC236}">
                <a16:creationId xmlns:a16="http://schemas.microsoft.com/office/drawing/2014/main" id="{67B28DEF-97B5-4FB0-B156-2AD3E4D78FC8}"/>
              </a:ext>
            </a:extLst>
          </p:cNvPr>
          <p:cNvSpPr txBox="1"/>
          <p:nvPr/>
        </p:nvSpPr>
        <p:spPr>
          <a:xfrm>
            <a:off x="4194969" y="2431486"/>
            <a:ext cx="805815" cy="32256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 (housu) ไฮดรอลิก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659">
            <a:extLst>
              <a:ext uri="{FF2B5EF4-FFF2-40B4-BE49-F238E27FC236}">
                <a16:creationId xmlns:a16="http://schemas.microsoft.com/office/drawing/2014/main" id="{EDDD9590-1A2E-43B4-B378-A3CA63EA1DA7}"/>
              </a:ext>
            </a:extLst>
          </p:cNvPr>
          <p:cNvSpPr txBox="1"/>
          <p:nvPr/>
        </p:nvSpPr>
        <p:spPr>
          <a:xfrm>
            <a:off x="4571999" y="3866833"/>
            <a:ext cx="460375" cy="2089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ปลั๊ก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660">
            <a:extLst>
              <a:ext uri="{FF2B5EF4-FFF2-40B4-BE49-F238E27FC236}">
                <a16:creationId xmlns:a16="http://schemas.microsoft.com/office/drawing/2014/main" id="{B136DBDE-D8A8-4BC7-8E5C-6FF9A699C7ED}"/>
              </a:ext>
            </a:extLst>
          </p:cNvPr>
          <p:cNvSpPr txBox="1"/>
          <p:nvPr/>
        </p:nvSpPr>
        <p:spPr>
          <a:xfrm>
            <a:off x="5757842" y="2798534"/>
            <a:ext cx="730844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 (housu) ไฮดรอลิก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661">
            <a:extLst>
              <a:ext uri="{FF2B5EF4-FFF2-40B4-BE49-F238E27FC236}">
                <a16:creationId xmlns:a16="http://schemas.microsoft.com/office/drawing/2014/main" id="{B3C40084-5D0C-4BB8-918A-C3E507F1D544}"/>
              </a:ext>
            </a:extLst>
          </p:cNvPr>
          <p:cNvSpPr txBox="1"/>
          <p:nvPr/>
        </p:nvSpPr>
        <p:spPr>
          <a:xfrm>
            <a:off x="6123264" y="3657645"/>
            <a:ext cx="491438" cy="15515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ปลั๊ก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662">
            <a:extLst>
              <a:ext uri="{FF2B5EF4-FFF2-40B4-BE49-F238E27FC236}">
                <a16:creationId xmlns:a16="http://schemas.microsoft.com/office/drawing/2014/main" id="{8148074A-EB93-4247-88AC-501F4E22FA27}"/>
              </a:ext>
            </a:extLst>
          </p:cNvPr>
          <p:cNvSpPr txBox="1"/>
          <p:nvPr/>
        </p:nvSpPr>
        <p:spPr>
          <a:xfrm>
            <a:off x="5594616" y="4065041"/>
            <a:ext cx="1650734" cy="18823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ใช้ฐานรองพื้นเพื่อวางให้เสถียร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663">
            <a:extLst>
              <a:ext uri="{FF2B5EF4-FFF2-40B4-BE49-F238E27FC236}">
                <a16:creationId xmlns:a16="http://schemas.microsoft.com/office/drawing/2014/main" id="{EF411DC7-2BF6-4320-B281-8D170C5CBD18}"/>
              </a:ext>
            </a:extLst>
          </p:cNvPr>
          <p:cNvSpPr txBox="1"/>
          <p:nvPr/>
        </p:nvSpPr>
        <p:spPr>
          <a:xfrm>
            <a:off x="6168338" y="4251589"/>
            <a:ext cx="1394512" cy="1741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(สภาพเวลาถอด)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1861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819" y="1287152"/>
            <a:ext cx="6407549" cy="4636737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การถอดอุปกรณ์ต่อพ่วง</a:t>
            </a:r>
            <a:endParaRPr kumimoji="1"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80 / คู่มือเสริมหน้า 65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885654" y="5923889"/>
            <a:ext cx="323761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ตัวอย่างการถอดหัวตัดเหล็ก</a:t>
            </a:r>
          </a:p>
        </p:txBody>
      </p:sp>
      <p:sp>
        <p:nvSpPr>
          <p:cNvPr id="7" name="テキスト ボックス 1664">
            <a:extLst>
              <a:ext uri="{FF2B5EF4-FFF2-40B4-BE49-F238E27FC236}">
                <a16:creationId xmlns:a16="http://schemas.microsoft.com/office/drawing/2014/main" id="{902C036E-549C-47CE-80E3-F638CE77254E}"/>
              </a:ext>
            </a:extLst>
          </p:cNvPr>
          <p:cNvSpPr txBox="1"/>
          <p:nvPr/>
        </p:nvSpPr>
        <p:spPr>
          <a:xfrm>
            <a:off x="1858853" y="2490471"/>
            <a:ext cx="961098" cy="2778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1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ตัวล็อกสลัก</a:t>
            </a:r>
            <a:endParaRPr lang="ja-JP" sz="11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8" name="テキスト ボックス 1665">
            <a:extLst>
              <a:ext uri="{FF2B5EF4-FFF2-40B4-BE49-F238E27FC236}">
                <a16:creationId xmlns:a16="http://schemas.microsoft.com/office/drawing/2014/main" id="{52D79CE6-6E83-489D-BF9E-5C5FADB2657A}"/>
              </a:ext>
            </a:extLst>
          </p:cNvPr>
          <p:cNvSpPr txBox="1"/>
          <p:nvPr/>
        </p:nvSpPr>
        <p:spPr>
          <a:xfrm>
            <a:off x="4337719" y="5685289"/>
            <a:ext cx="2753194" cy="2778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1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ใช้ฐานรองพื้นเพื่อวางให้เสถียร</a:t>
            </a:r>
            <a:endParaRPr lang="ja-JP" sz="11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1666">
            <a:extLst>
              <a:ext uri="{FF2B5EF4-FFF2-40B4-BE49-F238E27FC236}">
                <a16:creationId xmlns:a16="http://schemas.microsoft.com/office/drawing/2014/main" id="{6EBAC07D-756A-4257-A4C5-429058A3EC4B}"/>
              </a:ext>
            </a:extLst>
          </p:cNvPr>
          <p:cNvSpPr txBox="1"/>
          <p:nvPr/>
        </p:nvSpPr>
        <p:spPr>
          <a:xfrm>
            <a:off x="5901131" y="2138058"/>
            <a:ext cx="1697837" cy="2778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1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วาล์วปิดเปิด</a:t>
            </a:r>
            <a:endParaRPr lang="ja-JP" sz="11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667">
            <a:extLst>
              <a:ext uri="{FF2B5EF4-FFF2-40B4-BE49-F238E27FC236}">
                <a16:creationId xmlns:a16="http://schemas.microsoft.com/office/drawing/2014/main" id="{1E311941-403F-431B-B382-A8DC76B527CB}"/>
              </a:ext>
            </a:extLst>
          </p:cNvPr>
          <p:cNvSpPr txBox="1"/>
          <p:nvPr/>
        </p:nvSpPr>
        <p:spPr>
          <a:xfrm>
            <a:off x="6123264" y="2433313"/>
            <a:ext cx="1569720" cy="2778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1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ฝากันฝุ่น</a:t>
            </a:r>
            <a:endParaRPr lang="ja-JP" sz="11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668">
            <a:extLst>
              <a:ext uri="{FF2B5EF4-FFF2-40B4-BE49-F238E27FC236}">
                <a16:creationId xmlns:a16="http://schemas.microsoft.com/office/drawing/2014/main" id="{7A14BE00-E0C3-44E3-8503-2888C33D2E7F}"/>
              </a:ext>
            </a:extLst>
          </p:cNvPr>
          <p:cNvSpPr txBox="1"/>
          <p:nvPr/>
        </p:nvSpPr>
        <p:spPr>
          <a:xfrm>
            <a:off x="5993688" y="2787501"/>
            <a:ext cx="794094" cy="2778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1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สลัก (Pin)</a:t>
            </a:r>
            <a:endParaRPr lang="ja-JP" sz="11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669">
            <a:extLst>
              <a:ext uri="{FF2B5EF4-FFF2-40B4-BE49-F238E27FC236}">
                <a16:creationId xmlns:a16="http://schemas.microsoft.com/office/drawing/2014/main" id="{EDBBC95A-B539-479A-918C-7281A464B999}"/>
              </a:ext>
            </a:extLst>
          </p:cNvPr>
          <p:cNvSpPr txBox="1"/>
          <p:nvPr/>
        </p:nvSpPr>
        <p:spPr>
          <a:xfrm>
            <a:off x="6223461" y="3669660"/>
            <a:ext cx="1569720" cy="2778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1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ปลั๊กกันฝุ่น (Dust plug)</a:t>
            </a:r>
            <a:endParaRPr lang="ja-JP" sz="11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670">
            <a:extLst>
              <a:ext uri="{FF2B5EF4-FFF2-40B4-BE49-F238E27FC236}">
                <a16:creationId xmlns:a16="http://schemas.microsoft.com/office/drawing/2014/main" id="{D6587B88-98D4-4019-B9F1-E865C15DE2A1}"/>
              </a:ext>
            </a:extLst>
          </p:cNvPr>
          <p:cNvSpPr txBox="1"/>
          <p:nvPr/>
        </p:nvSpPr>
        <p:spPr>
          <a:xfrm>
            <a:off x="6188648" y="3939607"/>
            <a:ext cx="1569720" cy="2778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1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 (housu) ไฮดรอลิก</a:t>
            </a:r>
            <a:endParaRPr lang="ja-JP" sz="11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671">
            <a:extLst>
              <a:ext uri="{FF2B5EF4-FFF2-40B4-BE49-F238E27FC236}">
                <a16:creationId xmlns:a16="http://schemas.microsoft.com/office/drawing/2014/main" id="{1B6C6827-ADAA-46D2-81FE-9FA9337EAE39}"/>
              </a:ext>
            </a:extLst>
          </p:cNvPr>
          <p:cNvSpPr txBox="1"/>
          <p:nvPr/>
        </p:nvSpPr>
        <p:spPr>
          <a:xfrm>
            <a:off x="4898656" y="4599757"/>
            <a:ext cx="1711694" cy="94320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1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พยายามไม่ให้ชิ้นส่วนหมุนหมุนก่อนทำงาน</a:t>
            </a:r>
            <a:endParaRPr lang="ja-JP" sz="11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8396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การถอดอุปกรณ์ต่อพ่วง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81 / คู่มือเสริมหน้า 65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64148" y="4860682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ตัวอย่างการถอดเครื่องบดคอนกรีตแบบหยาบ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47359" y="4839079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ตัวอย่างการถอดเครื่องบดคอนกรีตแบบละเอียด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99" y="2047009"/>
            <a:ext cx="4060072" cy="267792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117" y="2051483"/>
            <a:ext cx="3550471" cy="2673445"/>
          </a:xfrm>
          <a:prstGeom prst="rect">
            <a:avLst/>
          </a:prstGeom>
        </p:spPr>
      </p:pic>
      <p:sp>
        <p:nvSpPr>
          <p:cNvPr id="11" name="テキスト ボックス 1672">
            <a:extLst>
              <a:ext uri="{FF2B5EF4-FFF2-40B4-BE49-F238E27FC236}">
                <a16:creationId xmlns:a16="http://schemas.microsoft.com/office/drawing/2014/main" id="{EFC6A9F0-763C-47AF-8418-635404034363}"/>
              </a:ext>
            </a:extLst>
          </p:cNvPr>
          <p:cNvSpPr txBox="1"/>
          <p:nvPr/>
        </p:nvSpPr>
        <p:spPr>
          <a:xfrm>
            <a:off x="987518" y="3146631"/>
            <a:ext cx="517431" cy="1680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ตัวล็อกสลัก</a:t>
            </a:r>
            <a:endParaRPr lang="ja-JP" sz="8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673">
            <a:extLst>
              <a:ext uri="{FF2B5EF4-FFF2-40B4-BE49-F238E27FC236}">
                <a16:creationId xmlns:a16="http://schemas.microsoft.com/office/drawing/2014/main" id="{3A8B8818-751F-47E3-B1AF-9B526AD5255C}"/>
              </a:ext>
            </a:extLst>
          </p:cNvPr>
          <p:cNvSpPr txBox="1"/>
          <p:nvPr/>
        </p:nvSpPr>
        <p:spPr>
          <a:xfrm>
            <a:off x="2970413" y="4461996"/>
            <a:ext cx="1745521" cy="2205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ใช้ฐานรองพื้นเพื่อวางให้เสถียร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674">
            <a:extLst>
              <a:ext uri="{FF2B5EF4-FFF2-40B4-BE49-F238E27FC236}">
                <a16:creationId xmlns:a16="http://schemas.microsoft.com/office/drawing/2014/main" id="{B1FE69C4-EE1E-48F1-BCBF-B4102CB1718E}"/>
              </a:ext>
            </a:extLst>
          </p:cNvPr>
          <p:cNvSpPr txBox="1"/>
          <p:nvPr/>
        </p:nvSpPr>
        <p:spPr>
          <a:xfrm>
            <a:off x="3354799" y="2746685"/>
            <a:ext cx="1192800" cy="18828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วาล์วปิดเปิด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675">
            <a:extLst>
              <a:ext uri="{FF2B5EF4-FFF2-40B4-BE49-F238E27FC236}">
                <a16:creationId xmlns:a16="http://schemas.microsoft.com/office/drawing/2014/main" id="{A213047C-885F-4B3B-8CF4-256548724F5D}"/>
              </a:ext>
            </a:extLst>
          </p:cNvPr>
          <p:cNvSpPr txBox="1"/>
          <p:nvPr/>
        </p:nvSpPr>
        <p:spPr>
          <a:xfrm>
            <a:off x="3887623" y="3187898"/>
            <a:ext cx="1022829" cy="1680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ฝากันฝุ่น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676">
            <a:extLst>
              <a:ext uri="{FF2B5EF4-FFF2-40B4-BE49-F238E27FC236}">
                <a16:creationId xmlns:a16="http://schemas.microsoft.com/office/drawing/2014/main" id="{A5C7A96A-0623-48B6-B51E-590A1526EDEF}"/>
              </a:ext>
            </a:extLst>
          </p:cNvPr>
          <p:cNvSpPr txBox="1"/>
          <p:nvPr/>
        </p:nvSpPr>
        <p:spPr>
          <a:xfrm>
            <a:off x="4030168" y="3631564"/>
            <a:ext cx="517431" cy="1680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สลัก (Pin)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677">
            <a:extLst>
              <a:ext uri="{FF2B5EF4-FFF2-40B4-BE49-F238E27FC236}">
                <a16:creationId xmlns:a16="http://schemas.microsoft.com/office/drawing/2014/main" id="{D73D097F-B5AC-4228-BE89-1A6A67B0A272}"/>
              </a:ext>
            </a:extLst>
          </p:cNvPr>
          <p:cNvSpPr txBox="1"/>
          <p:nvPr/>
        </p:nvSpPr>
        <p:spPr>
          <a:xfrm>
            <a:off x="3936762" y="2984058"/>
            <a:ext cx="1022829" cy="1680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ปลั๊กกันฝุ่น (Dust plug)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678">
            <a:extLst>
              <a:ext uri="{FF2B5EF4-FFF2-40B4-BE49-F238E27FC236}">
                <a16:creationId xmlns:a16="http://schemas.microsoft.com/office/drawing/2014/main" id="{473BD88C-012F-44BB-AC97-74C1F204EF79}"/>
              </a:ext>
            </a:extLst>
          </p:cNvPr>
          <p:cNvSpPr txBox="1"/>
          <p:nvPr/>
        </p:nvSpPr>
        <p:spPr>
          <a:xfrm>
            <a:off x="3949694" y="3358204"/>
            <a:ext cx="1022829" cy="2205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 (housu) ไฮดรอลิก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679">
            <a:extLst>
              <a:ext uri="{FF2B5EF4-FFF2-40B4-BE49-F238E27FC236}">
                <a16:creationId xmlns:a16="http://schemas.microsoft.com/office/drawing/2014/main" id="{310637C7-4026-4950-90B4-A4F5C9D486C1}"/>
              </a:ext>
            </a:extLst>
          </p:cNvPr>
          <p:cNvSpPr txBox="1"/>
          <p:nvPr/>
        </p:nvSpPr>
        <p:spPr>
          <a:xfrm>
            <a:off x="3530385" y="4037007"/>
            <a:ext cx="1380067" cy="2918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พยายามไม่ให้หมุน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680">
            <a:extLst>
              <a:ext uri="{FF2B5EF4-FFF2-40B4-BE49-F238E27FC236}">
                <a16:creationId xmlns:a16="http://schemas.microsoft.com/office/drawing/2014/main" id="{DF02C654-C87C-46F4-87D9-8BD2874D1AA3}"/>
              </a:ext>
            </a:extLst>
          </p:cNvPr>
          <p:cNvSpPr txBox="1"/>
          <p:nvPr/>
        </p:nvSpPr>
        <p:spPr>
          <a:xfrm>
            <a:off x="4846721" y="2752370"/>
            <a:ext cx="965194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วาล์วปิดเปิด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1681">
            <a:extLst>
              <a:ext uri="{FF2B5EF4-FFF2-40B4-BE49-F238E27FC236}">
                <a16:creationId xmlns:a16="http://schemas.microsoft.com/office/drawing/2014/main" id="{3121A807-8790-49D7-9F44-EDF7E08A6FF7}"/>
              </a:ext>
            </a:extLst>
          </p:cNvPr>
          <p:cNvSpPr txBox="1"/>
          <p:nvPr/>
        </p:nvSpPr>
        <p:spPr>
          <a:xfrm>
            <a:off x="4994754" y="3115313"/>
            <a:ext cx="948457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ฝากันฝุ่น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1682">
            <a:extLst>
              <a:ext uri="{FF2B5EF4-FFF2-40B4-BE49-F238E27FC236}">
                <a16:creationId xmlns:a16="http://schemas.microsoft.com/office/drawing/2014/main" id="{28165012-4E3C-48D1-9822-7F58D0DD287B}"/>
              </a:ext>
            </a:extLst>
          </p:cNvPr>
          <p:cNvSpPr txBox="1"/>
          <p:nvPr/>
        </p:nvSpPr>
        <p:spPr>
          <a:xfrm>
            <a:off x="5068885" y="4401079"/>
            <a:ext cx="948457" cy="215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ปลั๊กกันฝุ่น </a:t>
            </a:r>
            <a:endParaRPr lang="en-US" sz="8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(Dust plug)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1683">
            <a:extLst>
              <a:ext uri="{FF2B5EF4-FFF2-40B4-BE49-F238E27FC236}">
                <a16:creationId xmlns:a16="http://schemas.microsoft.com/office/drawing/2014/main" id="{773B5586-64C5-45A7-B89D-70D88C4DF206}"/>
              </a:ext>
            </a:extLst>
          </p:cNvPr>
          <p:cNvSpPr txBox="1"/>
          <p:nvPr/>
        </p:nvSpPr>
        <p:spPr>
          <a:xfrm>
            <a:off x="8043939" y="3533835"/>
            <a:ext cx="370045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สลัก (Pin)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1684">
            <a:extLst>
              <a:ext uri="{FF2B5EF4-FFF2-40B4-BE49-F238E27FC236}">
                <a16:creationId xmlns:a16="http://schemas.microsoft.com/office/drawing/2014/main" id="{C4263D73-9CB7-4DE7-A34C-9AF6DB95BB54}"/>
              </a:ext>
            </a:extLst>
          </p:cNvPr>
          <p:cNvSpPr txBox="1"/>
          <p:nvPr/>
        </p:nvSpPr>
        <p:spPr>
          <a:xfrm>
            <a:off x="6230656" y="4554113"/>
            <a:ext cx="948457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 (housu) </a:t>
            </a:r>
            <a:endParaRPr lang="en-US" sz="8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ไฮดรอลิก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9543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การถอดอุปกรณ์ต่อพ่วง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82 / คู่มือเสริมหน้า 66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27364" y="3638436"/>
            <a:ext cx="35270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ตัวอย่างการถอดหัวจับ (แบบทำงานโดยกระบอกสูบภายใน)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30813" y="3638436"/>
            <a:ext cx="36707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ตัวอย่างการถอดหัวจับ (แบบทำงานโดยกระบอกสูบภายนอก)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4" y="1386952"/>
            <a:ext cx="2506807" cy="221589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395" y="1442474"/>
            <a:ext cx="3157537" cy="213488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2008" y="3955210"/>
            <a:ext cx="2484784" cy="2126746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2635595" y="6008489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ตัวอย่างการถอดบุ้งกี๋</a:t>
            </a:r>
          </a:p>
        </p:txBody>
      </p:sp>
      <p:sp>
        <p:nvSpPr>
          <p:cNvPr id="12" name="テキスト ボックス 1685">
            <a:extLst>
              <a:ext uri="{FF2B5EF4-FFF2-40B4-BE49-F238E27FC236}">
                <a16:creationId xmlns:a16="http://schemas.microsoft.com/office/drawing/2014/main" id="{4F6B856E-A598-4ADE-B9C5-2A0BDCD753E3}"/>
              </a:ext>
            </a:extLst>
          </p:cNvPr>
          <p:cNvSpPr txBox="1"/>
          <p:nvPr/>
        </p:nvSpPr>
        <p:spPr>
          <a:xfrm>
            <a:off x="2489602" y="1666623"/>
            <a:ext cx="934085" cy="130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วาล์วปิดเปิด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686">
            <a:extLst>
              <a:ext uri="{FF2B5EF4-FFF2-40B4-BE49-F238E27FC236}">
                <a16:creationId xmlns:a16="http://schemas.microsoft.com/office/drawing/2014/main" id="{E57F211C-80DA-47D1-931A-6ADB578EBF31}"/>
              </a:ext>
            </a:extLst>
          </p:cNvPr>
          <p:cNvSpPr txBox="1"/>
          <p:nvPr/>
        </p:nvSpPr>
        <p:spPr>
          <a:xfrm>
            <a:off x="2655337" y="1786638"/>
            <a:ext cx="863600" cy="130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ฝากันฝุ่น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687">
            <a:extLst>
              <a:ext uri="{FF2B5EF4-FFF2-40B4-BE49-F238E27FC236}">
                <a16:creationId xmlns:a16="http://schemas.microsoft.com/office/drawing/2014/main" id="{4588FBC6-D415-4796-9F6B-D74BA7FBD198}"/>
              </a:ext>
            </a:extLst>
          </p:cNvPr>
          <p:cNvSpPr txBox="1"/>
          <p:nvPr/>
        </p:nvSpPr>
        <p:spPr>
          <a:xfrm>
            <a:off x="2498492" y="2476990"/>
            <a:ext cx="436880" cy="130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สลัก (Pin)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688">
            <a:extLst>
              <a:ext uri="{FF2B5EF4-FFF2-40B4-BE49-F238E27FC236}">
                <a16:creationId xmlns:a16="http://schemas.microsoft.com/office/drawing/2014/main" id="{04C902B3-0852-46C0-9F9C-56FD945B4824}"/>
              </a:ext>
            </a:extLst>
          </p:cNvPr>
          <p:cNvSpPr txBox="1"/>
          <p:nvPr/>
        </p:nvSpPr>
        <p:spPr>
          <a:xfrm>
            <a:off x="2802022" y="1959358"/>
            <a:ext cx="863600" cy="130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ปลั๊กกันฝุ่น (Dust plug)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689">
            <a:extLst>
              <a:ext uri="{FF2B5EF4-FFF2-40B4-BE49-F238E27FC236}">
                <a16:creationId xmlns:a16="http://schemas.microsoft.com/office/drawing/2014/main" id="{C516C017-BE54-4BDF-ADED-53967025FDA9}"/>
              </a:ext>
            </a:extLst>
          </p:cNvPr>
          <p:cNvSpPr txBox="1"/>
          <p:nvPr/>
        </p:nvSpPr>
        <p:spPr>
          <a:xfrm>
            <a:off x="2537227" y="2256538"/>
            <a:ext cx="863600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 (housu) ไฮดรอลิก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690">
            <a:extLst>
              <a:ext uri="{FF2B5EF4-FFF2-40B4-BE49-F238E27FC236}">
                <a16:creationId xmlns:a16="http://schemas.microsoft.com/office/drawing/2014/main" id="{B4F377B7-2AF2-4444-A999-65BD19DE7C8D}"/>
              </a:ext>
            </a:extLst>
          </p:cNvPr>
          <p:cNvSpPr txBox="1"/>
          <p:nvPr/>
        </p:nvSpPr>
        <p:spPr>
          <a:xfrm>
            <a:off x="5498695" y="1650658"/>
            <a:ext cx="436880" cy="130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สลัก (Pin)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691">
            <a:extLst>
              <a:ext uri="{FF2B5EF4-FFF2-40B4-BE49-F238E27FC236}">
                <a16:creationId xmlns:a16="http://schemas.microsoft.com/office/drawing/2014/main" id="{201A7967-7972-4B71-8B2C-6DEAFABCC852}"/>
              </a:ext>
            </a:extLst>
          </p:cNvPr>
          <p:cNvSpPr txBox="1"/>
          <p:nvPr/>
        </p:nvSpPr>
        <p:spPr>
          <a:xfrm>
            <a:off x="6902959" y="1480294"/>
            <a:ext cx="436880" cy="130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สลัก (Pin)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1692">
            <a:extLst>
              <a:ext uri="{FF2B5EF4-FFF2-40B4-BE49-F238E27FC236}">
                <a16:creationId xmlns:a16="http://schemas.microsoft.com/office/drawing/2014/main" id="{D0295859-81AA-440B-9AF1-DFC138EF8513}"/>
              </a:ext>
            </a:extLst>
          </p:cNvPr>
          <p:cNvSpPr txBox="1"/>
          <p:nvPr/>
        </p:nvSpPr>
        <p:spPr>
          <a:xfrm>
            <a:off x="4714962" y="4353651"/>
            <a:ext cx="673100" cy="3765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อาร์มของรถขุด (shoberu)</a:t>
            </a:r>
            <a:endParaRPr lang="ja-JP" sz="5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1693">
            <a:extLst>
              <a:ext uri="{FF2B5EF4-FFF2-40B4-BE49-F238E27FC236}">
                <a16:creationId xmlns:a16="http://schemas.microsoft.com/office/drawing/2014/main" id="{33113AD8-F045-44D1-8937-92BBD5EB1228}"/>
              </a:ext>
            </a:extLst>
          </p:cNvPr>
          <p:cNvSpPr txBox="1"/>
          <p:nvPr/>
        </p:nvSpPr>
        <p:spPr>
          <a:xfrm>
            <a:off x="4690832" y="5254081"/>
            <a:ext cx="673100" cy="3765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บุ้งกี๋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1694">
            <a:extLst>
              <a:ext uri="{FF2B5EF4-FFF2-40B4-BE49-F238E27FC236}">
                <a16:creationId xmlns:a16="http://schemas.microsoft.com/office/drawing/2014/main" id="{D4766478-C161-4340-A9F9-D7B5C62BA793}"/>
              </a:ext>
            </a:extLst>
          </p:cNvPr>
          <p:cNvSpPr txBox="1"/>
          <p:nvPr/>
        </p:nvSpPr>
        <p:spPr>
          <a:xfrm>
            <a:off x="3161233" y="5089264"/>
            <a:ext cx="90424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ข้อต่อบุ้งกี๋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1695">
            <a:extLst>
              <a:ext uri="{FF2B5EF4-FFF2-40B4-BE49-F238E27FC236}">
                <a16:creationId xmlns:a16="http://schemas.microsoft.com/office/drawing/2014/main" id="{B82674F8-FE90-4205-B4D0-C202965CA492}"/>
              </a:ext>
            </a:extLst>
          </p:cNvPr>
          <p:cNvSpPr txBox="1"/>
          <p:nvPr/>
        </p:nvSpPr>
        <p:spPr>
          <a:xfrm>
            <a:off x="3012008" y="5381999"/>
            <a:ext cx="90424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ข้อต่ออาร์ม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5407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00" y="1889452"/>
            <a:ext cx="3535779" cy="1513470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การขนย้ายเครื่องจักรสำหรับรื้อถอน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83 / คู่มือเสริมหน้า 68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78738" y="3632641"/>
            <a:ext cx="36707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อุปกรณ์สำหรับไต่ความชันติดตะขอเกี่ยว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265" y="4408878"/>
            <a:ext cx="5368056" cy="171155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9224" y="1712172"/>
            <a:ext cx="3933292" cy="1720025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1679039" y="4173678"/>
            <a:ext cx="5038217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ตัวอย่างความสัมพันธ์　ระหว่างมวลของเครื่องจักรบรรทุกและอุปกรณ์สำหรับไต่ความชัน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50519" y="3626378"/>
            <a:ext cx="36707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ตัวอย่างการใช้อุปกรณ์สำหรับไต่ความชัน</a:t>
            </a:r>
          </a:p>
        </p:txBody>
      </p:sp>
      <p:sp>
        <p:nvSpPr>
          <p:cNvPr id="11" name="テキスト ボックス 1294">
            <a:extLst>
              <a:ext uri="{FF2B5EF4-FFF2-40B4-BE49-F238E27FC236}">
                <a16:creationId xmlns:a16="http://schemas.microsoft.com/office/drawing/2014/main" id="{96DD4949-F970-40B0-A5F5-FED8B415AE15}"/>
              </a:ext>
            </a:extLst>
          </p:cNvPr>
          <p:cNvSpPr txBox="1"/>
          <p:nvPr/>
        </p:nvSpPr>
        <p:spPr>
          <a:xfrm>
            <a:off x="1868850" y="4606701"/>
            <a:ext cx="1275715" cy="266065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มวลของเครื่องจักรบรรทุก (t)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295">
            <a:extLst>
              <a:ext uri="{FF2B5EF4-FFF2-40B4-BE49-F238E27FC236}">
                <a16:creationId xmlns:a16="http://schemas.microsoft.com/office/drawing/2014/main" id="{4C664834-2240-4C3E-8446-671E09B0E6A2}"/>
              </a:ext>
            </a:extLst>
          </p:cNvPr>
          <p:cNvSpPr txBox="1"/>
          <p:nvPr/>
        </p:nvSpPr>
        <p:spPr>
          <a:xfrm>
            <a:off x="4519224" y="4848344"/>
            <a:ext cx="758190" cy="195580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จำนวนแผ่นที่ใช้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296">
            <a:extLst>
              <a:ext uri="{FF2B5EF4-FFF2-40B4-BE49-F238E27FC236}">
                <a16:creationId xmlns:a16="http://schemas.microsoft.com/office/drawing/2014/main" id="{DE7673C0-9BE7-475D-B75B-BFE4846C8A9C}"/>
              </a:ext>
            </a:extLst>
          </p:cNvPr>
          <p:cNvSpPr txBox="1"/>
          <p:nvPr/>
        </p:nvSpPr>
        <p:spPr>
          <a:xfrm>
            <a:off x="3499142" y="4803735"/>
            <a:ext cx="748030" cy="195580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วัสดุ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297">
            <a:extLst>
              <a:ext uri="{FF2B5EF4-FFF2-40B4-BE49-F238E27FC236}">
                <a16:creationId xmlns:a16="http://schemas.microsoft.com/office/drawing/2014/main" id="{35971E32-C78E-44BB-B344-AA8179A919ED}"/>
              </a:ext>
            </a:extLst>
          </p:cNvPr>
          <p:cNvSpPr txBox="1"/>
          <p:nvPr/>
        </p:nvSpPr>
        <p:spPr>
          <a:xfrm>
            <a:off x="3425800" y="5144796"/>
            <a:ext cx="894715" cy="1955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อลูมิเนียมอัลลอย</a:t>
            </a:r>
            <a:endParaRPr lang="ja-JP" sz="7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298">
            <a:extLst>
              <a:ext uri="{FF2B5EF4-FFF2-40B4-BE49-F238E27FC236}">
                <a16:creationId xmlns:a16="http://schemas.microsoft.com/office/drawing/2014/main" id="{0CFA4BCD-B0AC-4973-A1A2-728B8467C266}"/>
              </a:ext>
            </a:extLst>
          </p:cNvPr>
          <p:cNvSpPr txBox="1"/>
          <p:nvPr/>
        </p:nvSpPr>
        <p:spPr>
          <a:xfrm>
            <a:off x="3430880" y="5516965"/>
            <a:ext cx="894715" cy="1955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อลูมิเนียมอัลลอย</a:t>
            </a:r>
            <a:endParaRPr lang="ja-JP" sz="7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299">
            <a:extLst>
              <a:ext uri="{FF2B5EF4-FFF2-40B4-BE49-F238E27FC236}">
                <a16:creationId xmlns:a16="http://schemas.microsoft.com/office/drawing/2014/main" id="{94672980-310B-4203-A459-365CE7D8412A}"/>
              </a:ext>
            </a:extLst>
          </p:cNvPr>
          <p:cNvSpPr txBox="1"/>
          <p:nvPr/>
        </p:nvSpPr>
        <p:spPr>
          <a:xfrm>
            <a:off x="3406116" y="5832751"/>
            <a:ext cx="943324" cy="2108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อลูมิเนียมอัลลอย</a:t>
            </a:r>
            <a:endParaRPr lang="ja-JP" sz="7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301">
            <a:extLst>
              <a:ext uri="{FF2B5EF4-FFF2-40B4-BE49-F238E27FC236}">
                <a16:creationId xmlns:a16="http://schemas.microsoft.com/office/drawing/2014/main" id="{F6FAD1B3-AD41-4435-B154-364B271E4AAC}"/>
              </a:ext>
            </a:extLst>
          </p:cNvPr>
          <p:cNvSpPr txBox="1"/>
          <p:nvPr/>
        </p:nvSpPr>
        <p:spPr>
          <a:xfrm>
            <a:off x="5561465" y="4798788"/>
            <a:ext cx="1376045" cy="266065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900"/>
              </a:lnSpc>
            </a:pPr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ขนาดรูปร่าง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  <a:p>
            <a:pPr algn="ctr" rtl="0">
              <a:lnSpc>
                <a:spcPts val="900"/>
              </a:lnSpc>
            </a:pPr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ยาว x สูง x กว้าง (มม.)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484">
            <a:extLst>
              <a:ext uri="{FF2B5EF4-FFF2-40B4-BE49-F238E27FC236}">
                <a16:creationId xmlns:a16="http://schemas.microsoft.com/office/drawing/2014/main" id="{3033DE71-33DD-4C47-96CE-800F7BA68D4D}"/>
              </a:ext>
            </a:extLst>
          </p:cNvPr>
          <p:cNvSpPr txBox="1"/>
          <p:nvPr/>
        </p:nvSpPr>
        <p:spPr>
          <a:xfrm>
            <a:off x="4631740" y="4496303"/>
            <a:ext cx="1376044" cy="238649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อุปกรณ์สำหรับไต่ความชัน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1696">
            <a:extLst>
              <a:ext uri="{FF2B5EF4-FFF2-40B4-BE49-F238E27FC236}">
                <a16:creationId xmlns:a16="http://schemas.microsoft.com/office/drawing/2014/main" id="{0EF7CCC4-4A0D-4C01-8AEA-D2D8BD2FAD5A}"/>
              </a:ext>
            </a:extLst>
          </p:cNvPr>
          <p:cNvSpPr txBox="1"/>
          <p:nvPr/>
        </p:nvSpPr>
        <p:spPr>
          <a:xfrm>
            <a:off x="3409156" y="1989494"/>
            <a:ext cx="90424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กระดานติด</a:t>
            </a:r>
          </a:p>
        </p:txBody>
      </p:sp>
      <p:sp>
        <p:nvSpPr>
          <p:cNvPr id="23" name="テキスト ボックス 1697">
            <a:extLst>
              <a:ext uri="{FF2B5EF4-FFF2-40B4-BE49-F238E27FC236}">
                <a16:creationId xmlns:a16="http://schemas.microsoft.com/office/drawing/2014/main" id="{2D7003D2-982F-4867-B28E-514A6F3A3374}"/>
              </a:ext>
            </a:extLst>
          </p:cNvPr>
          <p:cNvSpPr txBox="1"/>
          <p:nvPr/>
        </p:nvSpPr>
        <p:spPr>
          <a:xfrm>
            <a:off x="746200" y="2476934"/>
            <a:ext cx="90424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ตะขอเกี่ยวพาดกับ</a:t>
            </a:r>
            <a:endParaRPr lang="en-US" sz="7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กระบะบรรทุก</a:t>
            </a:r>
          </a:p>
        </p:txBody>
      </p:sp>
      <p:sp>
        <p:nvSpPr>
          <p:cNvPr id="24" name="テキスト ボックス 1302">
            <a:extLst>
              <a:ext uri="{FF2B5EF4-FFF2-40B4-BE49-F238E27FC236}">
                <a16:creationId xmlns:a16="http://schemas.microsoft.com/office/drawing/2014/main" id="{CB02A0E2-02E8-4AA1-8095-0FF1D7512D78}"/>
              </a:ext>
            </a:extLst>
          </p:cNvPr>
          <p:cNvSpPr txBox="1"/>
          <p:nvPr/>
        </p:nvSpPr>
        <p:spPr>
          <a:xfrm>
            <a:off x="4989830" y="1812586"/>
            <a:ext cx="1000125" cy="2127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กระบะบรรทุกของรถพ่วง</a:t>
            </a:r>
          </a:p>
        </p:txBody>
      </p:sp>
      <p:sp>
        <p:nvSpPr>
          <p:cNvPr id="25" name="テキスト ボックス 1303">
            <a:extLst>
              <a:ext uri="{FF2B5EF4-FFF2-40B4-BE49-F238E27FC236}">
                <a16:creationId xmlns:a16="http://schemas.microsoft.com/office/drawing/2014/main" id="{367688C7-AB09-4072-9FB7-7906ECC93871}"/>
              </a:ext>
            </a:extLst>
          </p:cNvPr>
          <p:cNvSpPr txBox="1"/>
          <p:nvPr/>
        </p:nvSpPr>
        <p:spPr>
          <a:xfrm>
            <a:off x="6592034" y="2243048"/>
            <a:ext cx="1000125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อุปกรณ์สำหรับไต่ความชัน</a:t>
            </a:r>
          </a:p>
        </p:txBody>
      </p:sp>
      <p:sp>
        <p:nvSpPr>
          <p:cNvPr id="26" name="テキスト ボックス 1304">
            <a:extLst>
              <a:ext uri="{FF2B5EF4-FFF2-40B4-BE49-F238E27FC236}">
                <a16:creationId xmlns:a16="http://schemas.microsoft.com/office/drawing/2014/main" id="{D59381D2-D8FD-45C5-BAD5-A4402500A580}"/>
              </a:ext>
            </a:extLst>
          </p:cNvPr>
          <p:cNvSpPr txBox="1"/>
          <p:nvPr/>
        </p:nvSpPr>
        <p:spPr>
          <a:xfrm>
            <a:off x="5496806" y="3098855"/>
            <a:ext cx="662694" cy="2127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ไม่เกิน 15°</a:t>
            </a:r>
            <a:endParaRPr lang="ja-JP" sz="700" kern="100" dirty="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5033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การขนย้ายเครื่องจักรสำหรับรื้อถอน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84 / คู่มือเสริมหน้า 70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935634" y="5876450"/>
            <a:ext cx="3253063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ตัวอย่างความสัมพันธ์ของตำแหน่งการโหลดเครื่องขึ้น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61" y="1423555"/>
            <a:ext cx="3902022" cy="4452895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369" y="2673141"/>
            <a:ext cx="4161981" cy="1906944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5134669" y="4675467"/>
            <a:ext cx="2450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ตัวอย่างการใช้แท่นรองล้อ (Foot stall)</a:t>
            </a:r>
          </a:p>
        </p:txBody>
      </p:sp>
      <p:sp>
        <p:nvSpPr>
          <p:cNvPr id="11" name="テキスト ボックス 1698">
            <a:extLst>
              <a:ext uri="{FF2B5EF4-FFF2-40B4-BE49-F238E27FC236}">
                <a16:creationId xmlns:a16="http://schemas.microsoft.com/office/drawing/2014/main" id="{5A8E44EB-4759-46C7-904E-F90FD11820BA}"/>
              </a:ext>
            </a:extLst>
          </p:cNvPr>
          <p:cNvSpPr txBox="1"/>
          <p:nvPr/>
        </p:nvSpPr>
        <p:spPr>
          <a:xfrm>
            <a:off x="1611630" y="1423555"/>
            <a:ext cx="1118538" cy="2129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กระบะบรรทุกของรถ</a:t>
            </a:r>
            <a:endParaRPr lang="ja-JP" sz="10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699">
            <a:extLst>
              <a:ext uri="{FF2B5EF4-FFF2-40B4-BE49-F238E27FC236}">
                <a16:creationId xmlns:a16="http://schemas.microsoft.com/office/drawing/2014/main" id="{31B205E1-92D0-44C0-A003-229148ED8B6B}"/>
              </a:ext>
            </a:extLst>
          </p:cNvPr>
          <p:cNvSpPr txBox="1"/>
          <p:nvPr/>
        </p:nvSpPr>
        <p:spPr>
          <a:xfrm>
            <a:off x="1216326" y="2967329"/>
            <a:ext cx="1345840" cy="2330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อุปกรณ์สำหรับไต่ความชัน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700">
            <a:extLst>
              <a:ext uri="{FF2B5EF4-FFF2-40B4-BE49-F238E27FC236}">
                <a16:creationId xmlns:a16="http://schemas.microsoft.com/office/drawing/2014/main" id="{2C6E5637-7E2C-4995-BC88-FE963F1D9C44}"/>
              </a:ext>
            </a:extLst>
          </p:cNvPr>
          <p:cNvSpPr txBox="1"/>
          <p:nvPr/>
        </p:nvSpPr>
        <p:spPr>
          <a:xfrm>
            <a:off x="2721972" y="2967330"/>
            <a:ext cx="709295" cy="2330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ตีนตะขาบ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701">
            <a:extLst>
              <a:ext uri="{FF2B5EF4-FFF2-40B4-BE49-F238E27FC236}">
                <a16:creationId xmlns:a16="http://schemas.microsoft.com/office/drawing/2014/main" id="{B9707AAF-2F69-419C-B9C9-4801EFCD849B}"/>
              </a:ext>
            </a:extLst>
          </p:cNvPr>
          <p:cNvSpPr txBox="1"/>
          <p:nvPr/>
        </p:nvSpPr>
        <p:spPr>
          <a:xfrm>
            <a:off x="3998721" y="1636490"/>
            <a:ext cx="709295" cy="2330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ภาพแปลน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702">
            <a:extLst>
              <a:ext uri="{FF2B5EF4-FFF2-40B4-BE49-F238E27FC236}">
                <a16:creationId xmlns:a16="http://schemas.microsoft.com/office/drawing/2014/main" id="{EED118A5-487F-4B36-9670-B990144B495B}"/>
              </a:ext>
            </a:extLst>
          </p:cNvPr>
          <p:cNvSpPr txBox="1"/>
          <p:nvPr/>
        </p:nvSpPr>
        <p:spPr>
          <a:xfrm>
            <a:off x="781390" y="3486277"/>
            <a:ext cx="830239" cy="2424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กระบะบรรทุกของรถ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703">
            <a:extLst>
              <a:ext uri="{FF2B5EF4-FFF2-40B4-BE49-F238E27FC236}">
                <a16:creationId xmlns:a16="http://schemas.microsoft.com/office/drawing/2014/main" id="{7976DFEA-B586-4AD6-B96D-80CB0A2ABFC5}"/>
              </a:ext>
            </a:extLst>
          </p:cNvPr>
          <p:cNvSpPr txBox="1"/>
          <p:nvPr/>
        </p:nvSpPr>
        <p:spPr>
          <a:xfrm>
            <a:off x="1889246" y="5627651"/>
            <a:ext cx="1345840" cy="1893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อุปกรณ์สำหรับไต่ความชัน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704">
            <a:extLst>
              <a:ext uri="{FF2B5EF4-FFF2-40B4-BE49-F238E27FC236}">
                <a16:creationId xmlns:a16="http://schemas.microsoft.com/office/drawing/2014/main" id="{B692B96A-E82B-4A8F-A3F2-4D4CABEBCA44}"/>
              </a:ext>
            </a:extLst>
          </p:cNvPr>
          <p:cNvSpPr txBox="1"/>
          <p:nvPr/>
        </p:nvSpPr>
        <p:spPr>
          <a:xfrm>
            <a:off x="3360730" y="5599451"/>
            <a:ext cx="638257" cy="2175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ตีนตะขาบ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705">
            <a:extLst>
              <a:ext uri="{FF2B5EF4-FFF2-40B4-BE49-F238E27FC236}">
                <a16:creationId xmlns:a16="http://schemas.microsoft.com/office/drawing/2014/main" id="{FD930D37-E5B0-4AA9-A535-FE2A6E179C43}"/>
              </a:ext>
            </a:extLst>
          </p:cNvPr>
          <p:cNvSpPr txBox="1"/>
          <p:nvPr/>
        </p:nvSpPr>
        <p:spPr>
          <a:xfrm>
            <a:off x="1333967" y="5583958"/>
            <a:ext cx="555326" cy="2330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ที่ห้ามล้อ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706">
            <a:extLst>
              <a:ext uri="{FF2B5EF4-FFF2-40B4-BE49-F238E27FC236}">
                <a16:creationId xmlns:a16="http://schemas.microsoft.com/office/drawing/2014/main" id="{7BD44F75-5180-4CB4-915D-DAE55FE8FF84}"/>
              </a:ext>
            </a:extLst>
          </p:cNvPr>
          <p:cNvSpPr txBox="1"/>
          <p:nvPr/>
        </p:nvSpPr>
        <p:spPr>
          <a:xfrm>
            <a:off x="4342479" y="2740635"/>
            <a:ext cx="1572931" cy="2266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แท่นรองล้อ (Foot stall)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2780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การขนย้ายเครื่องจักรสำหรับรื้อถอน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86 / คู่มือเสริมหน้า 71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313" y="1984664"/>
            <a:ext cx="2996377" cy="309970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5001325" y="5060015"/>
            <a:ext cx="338603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th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กรณีที่ขนย้ายโดยขับไปเองผ่านใต้ระบบวางสายไฟฟ้าเหนือทางรถไฟ สายไฟฟ้า คานสะพาน ฯลฯ ให้ตรวจสอบยืนยันระยะห่างให้รอบคอบว่าปลายบูมจะไม่สัมผัสโดน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589977" y="5519310"/>
            <a:ext cx="286125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ตัวอย่างการยึดเครื่องจักรสำหรับรื้อถอนเข้ากับรถพ่วง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4" y="2234047"/>
            <a:ext cx="4300709" cy="3285264"/>
          </a:xfrm>
          <a:prstGeom prst="rect">
            <a:avLst/>
          </a:prstGeom>
        </p:spPr>
      </p:pic>
      <p:sp>
        <p:nvSpPr>
          <p:cNvPr id="10" name="テキスト ボックス 1710">
            <a:extLst>
              <a:ext uri="{FF2B5EF4-FFF2-40B4-BE49-F238E27FC236}">
                <a16:creationId xmlns:a16="http://schemas.microsoft.com/office/drawing/2014/main" id="{6BB3D222-FE78-4ED6-A82B-EE0E9144CA0A}"/>
              </a:ext>
            </a:extLst>
          </p:cNvPr>
          <p:cNvSpPr txBox="1"/>
          <p:nvPr/>
        </p:nvSpPr>
        <p:spPr>
          <a:xfrm>
            <a:off x="2541596" y="3650773"/>
            <a:ext cx="536021" cy="5173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วัสดุป้องกันเวลายกด้วยสลิง (ate mono)</a:t>
            </a:r>
            <a:endParaRPr lang="ja-JP" sz="105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(สายรัดป้องกัน (yawara))</a:t>
            </a:r>
            <a:endParaRPr lang="ja-JP" sz="105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711">
            <a:extLst>
              <a:ext uri="{FF2B5EF4-FFF2-40B4-BE49-F238E27FC236}">
                <a16:creationId xmlns:a16="http://schemas.microsoft.com/office/drawing/2014/main" id="{75A2EB1E-3E34-4DF8-91A3-8693C9FD8CA7}"/>
              </a:ext>
            </a:extLst>
          </p:cNvPr>
          <p:cNvSpPr txBox="1"/>
          <p:nvPr/>
        </p:nvSpPr>
        <p:spPr>
          <a:xfrm>
            <a:off x="3069377" y="3611169"/>
            <a:ext cx="197736" cy="6254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เชือกสลิง</a:t>
            </a:r>
            <a:endParaRPr lang="ja-JP" sz="105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712">
            <a:extLst>
              <a:ext uri="{FF2B5EF4-FFF2-40B4-BE49-F238E27FC236}">
                <a16:creationId xmlns:a16="http://schemas.microsoft.com/office/drawing/2014/main" id="{00DDCAC9-BEE5-4DC5-94C3-181FFBCB5C6C}"/>
              </a:ext>
            </a:extLst>
          </p:cNvPr>
          <p:cNvSpPr txBox="1"/>
          <p:nvPr/>
        </p:nvSpPr>
        <p:spPr>
          <a:xfrm>
            <a:off x="1589977" y="3854450"/>
            <a:ext cx="450723" cy="11232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ที่ห้ามล้อ</a:t>
            </a:r>
            <a:endParaRPr lang="ja-JP" sz="105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713">
            <a:extLst>
              <a:ext uri="{FF2B5EF4-FFF2-40B4-BE49-F238E27FC236}">
                <a16:creationId xmlns:a16="http://schemas.microsoft.com/office/drawing/2014/main" id="{2E7ECF15-570B-4D0E-9E5C-B8D5B0EFE663}"/>
              </a:ext>
            </a:extLst>
          </p:cNvPr>
          <p:cNvSpPr txBox="1"/>
          <p:nvPr/>
        </p:nvSpPr>
        <p:spPr>
          <a:xfrm>
            <a:off x="3312538" y="3779198"/>
            <a:ext cx="482356" cy="2625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บล็อกก้าน</a:t>
            </a:r>
            <a:endParaRPr lang="ja-JP" sz="105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714">
            <a:extLst>
              <a:ext uri="{FF2B5EF4-FFF2-40B4-BE49-F238E27FC236}">
                <a16:creationId xmlns:a16="http://schemas.microsoft.com/office/drawing/2014/main" id="{5AE58A41-55C8-4461-B997-1E15319AD774}"/>
              </a:ext>
            </a:extLst>
          </p:cNvPr>
          <p:cNvSpPr txBox="1"/>
          <p:nvPr/>
        </p:nvSpPr>
        <p:spPr>
          <a:xfrm>
            <a:off x="3934829" y="3863900"/>
            <a:ext cx="363486" cy="1581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ไม้หมอน</a:t>
            </a:r>
            <a:endParaRPr lang="ja-JP" sz="105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715">
            <a:extLst>
              <a:ext uri="{FF2B5EF4-FFF2-40B4-BE49-F238E27FC236}">
                <a16:creationId xmlns:a16="http://schemas.microsoft.com/office/drawing/2014/main" id="{5C51B366-EE34-44E0-BBE6-ACC0A6D04E04}"/>
              </a:ext>
            </a:extLst>
          </p:cNvPr>
          <p:cNvSpPr txBox="1"/>
          <p:nvPr/>
        </p:nvSpPr>
        <p:spPr>
          <a:xfrm>
            <a:off x="2149550" y="3597745"/>
            <a:ext cx="197736" cy="6388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เชือกสลิง</a:t>
            </a:r>
            <a:endParaRPr lang="ja-JP" sz="105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1876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Autofit/>
          </a:bodyPr>
          <a:lstStyle/>
          <a:p>
            <a:pPr marL="1257300" indent="-1257300" rtl="0"/>
            <a:r>
              <a:rPr lang="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บทที่ 5 การตรวจสอบและเตรียมความพร้อม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เครื่องจักรก่อสร้างสำหรับรื้อถอน</a:t>
            </a:r>
            <a:endParaRPr kumimoji="1" lang="ja-JP" altLang="en-US" sz="2400" dirty="0"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5375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กฎหมายและคำสั่งที่เกี่ยวข้อง และสิ่งที่ควรระวังทั่วไป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89 / คู่มือเสริมหน้า 73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1365505"/>
            <a:ext cx="36707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กฎหมายและคำสั่งที่เกี่ยวข้อง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604728"/>
            <a:ext cx="4800600" cy="2083382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1096428" y="3688110"/>
            <a:ext cx="695114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แม้ว่าจะไม่ได้กำหนดไว้ในกฎหมายและคำสั่ง แต่ควรเก็บรักษาผลการตรวจสอบระหว่างที่กำลังใช้งานเครื่องจักร</a:t>
            </a:r>
          </a:p>
        </p:txBody>
      </p:sp>
      <p:pic>
        <p:nvPicPr>
          <p:cNvPr id="23" name="図 22"/>
          <p:cNvPicPr/>
          <p:nvPr/>
        </p:nvPicPr>
        <p:blipFill>
          <a:blip r:embed="rId4"/>
          <a:stretch>
            <a:fillRect/>
          </a:stretch>
        </p:blipFill>
        <p:spPr>
          <a:xfrm>
            <a:off x="3407091" y="4236525"/>
            <a:ext cx="2329815" cy="1774190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1248828" y="5980031"/>
            <a:ext cx="695114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ห้ามบุคคลที่ไม่เกี่ยวข้องเข้าไปในสถานที่ทำงานตรวจสอบและเตรียมความพร้อม</a:t>
            </a:r>
          </a:p>
        </p:txBody>
      </p:sp>
      <p:sp>
        <p:nvSpPr>
          <p:cNvPr id="11" name="テキスト ボックス 1196">
            <a:extLst>
              <a:ext uri="{FF2B5EF4-FFF2-40B4-BE49-F238E27FC236}">
                <a16:creationId xmlns:a16="http://schemas.microsoft.com/office/drawing/2014/main" id="{992843A8-B0FD-47C9-BC1F-06A72566DA09}"/>
              </a:ext>
            </a:extLst>
          </p:cNvPr>
          <p:cNvSpPr txBox="1"/>
          <p:nvPr/>
        </p:nvSpPr>
        <p:spPr>
          <a:xfrm>
            <a:off x="2281250" y="1684476"/>
            <a:ext cx="829661" cy="144125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หมวดหมู่การตรวจสอบ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197">
            <a:extLst>
              <a:ext uri="{FF2B5EF4-FFF2-40B4-BE49-F238E27FC236}">
                <a16:creationId xmlns:a16="http://schemas.microsoft.com/office/drawing/2014/main" id="{2FF0A42C-45C9-4732-87BB-26A6F0EF40ED}"/>
              </a:ext>
            </a:extLst>
          </p:cNvPr>
          <p:cNvSpPr txBox="1"/>
          <p:nvPr/>
        </p:nvSpPr>
        <p:spPr>
          <a:xfrm>
            <a:off x="3314705" y="1687480"/>
            <a:ext cx="800100" cy="138990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บทบัญญัติ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198">
            <a:extLst>
              <a:ext uri="{FF2B5EF4-FFF2-40B4-BE49-F238E27FC236}">
                <a16:creationId xmlns:a16="http://schemas.microsoft.com/office/drawing/2014/main" id="{EC838FBF-BC3C-45AD-9DD0-7758E5293A94}"/>
              </a:ext>
            </a:extLst>
          </p:cNvPr>
          <p:cNvSpPr txBox="1"/>
          <p:nvPr/>
        </p:nvSpPr>
        <p:spPr>
          <a:xfrm>
            <a:off x="4325668" y="1682709"/>
            <a:ext cx="1226434" cy="176417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บุคคล / คุณสมบัติที่จะดำเนินการ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199">
            <a:extLst>
              <a:ext uri="{FF2B5EF4-FFF2-40B4-BE49-F238E27FC236}">
                <a16:creationId xmlns:a16="http://schemas.microsoft.com/office/drawing/2014/main" id="{CCD59B78-9A99-4A9C-8719-237E39CFBDD5}"/>
              </a:ext>
            </a:extLst>
          </p:cNvPr>
          <p:cNvSpPr txBox="1"/>
          <p:nvPr/>
        </p:nvSpPr>
        <p:spPr>
          <a:xfrm>
            <a:off x="5683516" y="1648204"/>
            <a:ext cx="1174132" cy="202296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ระยะเวลาการเก็บรักษาตารางตรวจสอบ ฯลฯ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200">
            <a:extLst>
              <a:ext uri="{FF2B5EF4-FFF2-40B4-BE49-F238E27FC236}">
                <a16:creationId xmlns:a16="http://schemas.microsoft.com/office/drawing/2014/main" id="{22BD4DEE-0046-4762-8D42-DD0CB2A78F67}"/>
              </a:ext>
            </a:extLst>
          </p:cNvPr>
          <p:cNvSpPr txBox="1"/>
          <p:nvPr/>
        </p:nvSpPr>
        <p:spPr>
          <a:xfrm>
            <a:off x="2224452" y="1981859"/>
            <a:ext cx="886460" cy="252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การตรวจสอบก่อนเริ่มงาน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201">
            <a:extLst>
              <a:ext uri="{FF2B5EF4-FFF2-40B4-BE49-F238E27FC236}">
                <a16:creationId xmlns:a16="http://schemas.microsoft.com/office/drawing/2014/main" id="{F4CCF8BE-3DCF-4E3F-8E21-905EBF16B0AA}"/>
              </a:ext>
            </a:extLst>
          </p:cNvPr>
          <p:cNvSpPr txBox="1"/>
          <p:nvPr/>
        </p:nvSpPr>
        <p:spPr>
          <a:xfrm>
            <a:off x="2281251" y="2398373"/>
            <a:ext cx="800100" cy="4155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การตรวจสอบด้วยตนเองเป็นประจำ (teiki jishu kensa)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(เดือนละ 1 ครั้ง)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202">
            <a:extLst>
              <a:ext uri="{FF2B5EF4-FFF2-40B4-BE49-F238E27FC236}">
                <a16:creationId xmlns:a16="http://schemas.microsoft.com/office/drawing/2014/main" id="{195D7990-BEC2-499E-A554-0D0E138EC966}"/>
              </a:ext>
            </a:extLst>
          </p:cNvPr>
          <p:cNvSpPr txBox="1"/>
          <p:nvPr/>
        </p:nvSpPr>
        <p:spPr>
          <a:xfrm>
            <a:off x="2247232" y="3075785"/>
            <a:ext cx="836251" cy="4283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การตรวจสอบด้วยตนเองกรณีพิเศษ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(ปีละ 1 ครั้ง)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203">
            <a:extLst>
              <a:ext uri="{FF2B5EF4-FFF2-40B4-BE49-F238E27FC236}">
                <a16:creationId xmlns:a16="http://schemas.microsoft.com/office/drawing/2014/main" id="{C08E8F33-844F-4E2F-8CB3-6C837A98FA74}"/>
              </a:ext>
            </a:extLst>
          </p:cNvPr>
          <p:cNvSpPr txBox="1"/>
          <p:nvPr/>
        </p:nvSpPr>
        <p:spPr>
          <a:xfrm>
            <a:off x="3153829" y="1905458"/>
            <a:ext cx="796940" cy="3528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ข้อบังคับความปลอดภัยและอาชีวอนามัยแรงงาน มาตรา 170</a:t>
            </a:r>
          </a:p>
          <a:p>
            <a:pPr algn="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171</a:t>
            </a:r>
          </a:p>
        </p:txBody>
      </p:sp>
      <p:sp>
        <p:nvSpPr>
          <p:cNvPr id="20" name="テキスト ボックス 1204">
            <a:extLst>
              <a:ext uri="{FF2B5EF4-FFF2-40B4-BE49-F238E27FC236}">
                <a16:creationId xmlns:a16="http://schemas.microsoft.com/office/drawing/2014/main" id="{9BFB0CAB-BF46-4E09-BAE7-852E72958E38}"/>
              </a:ext>
            </a:extLst>
          </p:cNvPr>
          <p:cNvSpPr txBox="1"/>
          <p:nvPr/>
        </p:nvSpPr>
        <p:spPr>
          <a:xfrm>
            <a:off x="3206519" y="2316319"/>
            <a:ext cx="744250" cy="549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ข้อบังคับความปลอดภัยและอาชีวอนามัยแรงงาน มาตรา 168</a:t>
            </a:r>
          </a:p>
          <a:p>
            <a:pPr algn="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169</a:t>
            </a:r>
          </a:p>
          <a:p>
            <a:pPr algn="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171</a:t>
            </a:r>
          </a:p>
        </p:txBody>
      </p:sp>
      <p:sp>
        <p:nvSpPr>
          <p:cNvPr id="21" name="テキスト ボックス 1205">
            <a:extLst>
              <a:ext uri="{FF2B5EF4-FFF2-40B4-BE49-F238E27FC236}">
                <a16:creationId xmlns:a16="http://schemas.microsoft.com/office/drawing/2014/main" id="{67B9C4A1-900D-45F1-B4B7-F9AA65F93EF2}"/>
              </a:ext>
            </a:extLst>
          </p:cNvPr>
          <p:cNvSpPr txBox="1"/>
          <p:nvPr/>
        </p:nvSpPr>
        <p:spPr>
          <a:xfrm>
            <a:off x="3159014" y="2914832"/>
            <a:ext cx="999741" cy="7235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ข้อบังคับความปลอดภัยและอาชีวอนามัยแรงงาน มาตรา 167</a:t>
            </a:r>
          </a:p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　      </a:t>
            </a:r>
            <a:r>
              <a:rPr lang="en-US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</a:t>
            </a: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มาตรา 169</a:t>
            </a:r>
          </a:p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</a:t>
            </a:r>
            <a:r>
              <a:rPr lang="en-US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มาตรา 169-2</a:t>
            </a:r>
            <a:endParaRPr lang="ja-JP" sz="600" kern="100" dirty="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</a:t>
            </a:r>
            <a:r>
              <a:rPr lang="en-US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</a:t>
            </a: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มาตรา 171</a:t>
            </a:r>
          </a:p>
        </p:txBody>
      </p:sp>
      <p:sp>
        <p:nvSpPr>
          <p:cNvPr id="25" name="テキスト ボックス 1206">
            <a:extLst>
              <a:ext uri="{FF2B5EF4-FFF2-40B4-BE49-F238E27FC236}">
                <a16:creationId xmlns:a16="http://schemas.microsoft.com/office/drawing/2014/main" id="{F1719A61-43AB-4F1F-9FDC-72DE4AA4B3A7}"/>
              </a:ext>
            </a:extLst>
          </p:cNvPr>
          <p:cNvSpPr txBox="1"/>
          <p:nvPr/>
        </p:nvSpPr>
        <p:spPr>
          <a:xfrm>
            <a:off x="4325667" y="1910776"/>
            <a:ext cx="752475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ผู้ขับขี่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1207">
            <a:extLst>
              <a:ext uri="{FF2B5EF4-FFF2-40B4-BE49-F238E27FC236}">
                <a16:creationId xmlns:a16="http://schemas.microsoft.com/office/drawing/2014/main" id="{B3A6D0DD-4A9F-41EE-9733-ABFBE5602C78}"/>
              </a:ext>
            </a:extLst>
          </p:cNvPr>
          <p:cNvSpPr txBox="1"/>
          <p:nvPr/>
        </p:nvSpPr>
        <p:spPr>
          <a:xfrm>
            <a:off x="4302979" y="2341280"/>
            <a:ext cx="1289663" cy="3741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บุคคลที่ได้รับการแต่งตั้งจากผู้ประกอบการ (ผู้ควบคุมความปลอดภัย)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1208">
            <a:extLst>
              <a:ext uri="{FF2B5EF4-FFF2-40B4-BE49-F238E27FC236}">
                <a16:creationId xmlns:a16="http://schemas.microsoft.com/office/drawing/2014/main" id="{1E8A0910-7C3C-4E5A-93F3-291A7315D87F}"/>
              </a:ext>
            </a:extLst>
          </p:cNvPr>
          <p:cNvSpPr txBox="1"/>
          <p:nvPr/>
        </p:nvSpPr>
        <p:spPr>
          <a:xfrm>
            <a:off x="4325667" y="2914832"/>
            <a:ext cx="1289663" cy="3974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ผู้ตรวจสอบภายในบริษัท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ผู้ตรวจสอบจากบริษัทตรวจสอบ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8" name="テキスト ボックス 1209">
            <a:extLst>
              <a:ext uri="{FF2B5EF4-FFF2-40B4-BE49-F238E27FC236}">
                <a16:creationId xmlns:a16="http://schemas.microsoft.com/office/drawing/2014/main" id="{90459446-7860-4B03-A92F-E4AA99ACC70A}"/>
              </a:ext>
            </a:extLst>
          </p:cNvPr>
          <p:cNvSpPr txBox="1"/>
          <p:nvPr/>
        </p:nvSpPr>
        <p:spPr>
          <a:xfrm>
            <a:off x="5662422" y="1911262"/>
            <a:ext cx="1159896" cy="3158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เก็บรักษาตารางตรวจสอบ (จุดผิดปกติ) ระหว่างที่กำลังใช้งานเครื่องจักร *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9" name="テキスト ボックス 1210">
            <a:extLst>
              <a:ext uri="{FF2B5EF4-FFF2-40B4-BE49-F238E27FC236}">
                <a16:creationId xmlns:a16="http://schemas.microsoft.com/office/drawing/2014/main" id="{83234A08-8843-4A4E-A170-08495925310A}"/>
              </a:ext>
            </a:extLst>
          </p:cNvPr>
          <p:cNvSpPr txBox="1"/>
          <p:nvPr/>
        </p:nvSpPr>
        <p:spPr>
          <a:xfrm>
            <a:off x="5689355" y="2341280"/>
            <a:ext cx="1159895" cy="2520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เก็บรักษาตารางตรวจสอบ (ตามเกณฑ์) เป็นเวลา 3 ปี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0" name="テキスト ボックス 1211">
            <a:extLst>
              <a:ext uri="{FF2B5EF4-FFF2-40B4-BE49-F238E27FC236}">
                <a16:creationId xmlns:a16="http://schemas.microsoft.com/office/drawing/2014/main" id="{B0FD8FB3-295F-4E4F-8B3D-55F58D8C6C2E}"/>
              </a:ext>
            </a:extLst>
          </p:cNvPr>
          <p:cNvSpPr txBox="1"/>
          <p:nvPr/>
        </p:nvSpPr>
        <p:spPr>
          <a:xfrm>
            <a:off x="5662422" y="2926546"/>
            <a:ext cx="1186828" cy="49014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เก็บรักษาตารางตรวจสอบ (ตามเกณฑ์) เป็นเวลา 3 ปี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(ติดเครื่องหมายผ่านการตรวจสอบแล้ว)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AFF838F-E0A8-4C1B-9057-C731289E76DA}"/>
              </a:ext>
            </a:extLst>
          </p:cNvPr>
          <p:cNvSpPr txBox="1"/>
          <p:nvPr/>
        </p:nvSpPr>
        <p:spPr>
          <a:xfrm>
            <a:off x="4542231" y="5806378"/>
            <a:ext cx="364332" cy="123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th-TH" altLang="ja-JP" sz="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บุคคลที่ไม่</a:t>
            </a:r>
            <a:endParaRPr lang="en-US" altLang="ja-JP" sz="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th-TH" altLang="ja-JP" sz="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เกี่ยวข้องห้ามเข้า</a:t>
            </a:r>
            <a:endParaRPr lang="ja-JP" altLang="en-US" sz="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6522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แนวทางการตรวจสอบประจำวัน (nichijou tenken) ก่อนสตาร์ทเครื่องยนต์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91 / คู่มือเสริมหน้า 74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1365505"/>
            <a:ext cx="36707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วิธีประเมินน้ำมันไฮดรอลิกจากลักษณะภายนอก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248828" y="4185856"/>
            <a:ext cx="695114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ตัวอย่างท่าทางเวลาตรวจสอบปริมาณน้ำมันของเครื่องจักรสำหรับรื้อถอน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932" y="1642504"/>
            <a:ext cx="4142133" cy="133401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420" y="3071897"/>
            <a:ext cx="4771159" cy="115707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1197" y="4488566"/>
            <a:ext cx="3121602" cy="1433951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248827" y="5913308"/>
            <a:ext cx="695114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เวลาเตรียมความพร้อมระบบไฟฟ้า ให้ถอดขั้ว (-) ของแบตเตอรี่ออก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5174673" y="4488566"/>
            <a:ext cx="1122218" cy="363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テキスト ボックス 1326">
            <a:extLst>
              <a:ext uri="{FF2B5EF4-FFF2-40B4-BE49-F238E27FC236}">
                <a16:creationId xmlns:a16="http://schemas.microsoft.com/office/drawing/2014/main" id="{6E738F67-DE58-4D3A-BCEE-FB7527CD1EA8}"/>
              </a:ext>
            </a:extLst>
          </p:cNvPr>
          <p:cNvSpPr txBox="1"/>
          <p:nvPr/>
        </p:nvSpPr>
        <p:spPr>
          <a:xfrm>
            <a:off x="2606222" y="1705476"/>
            <a:ext cx="1562209" cy="174709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ลักษณะภายนอก</a:t>
            </a:r>
            <a:endParaRPr lang="ja-JP" sz="105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327">
            <a:extLst>
              <a:ext uri="{FF2B5EF4-FFF2-40B4-BE49-F238E27FC236}">
                <a16:creationId xmlns:a16="http://schemas.microsoft.com/office/drawing/2014/main" id="{4F805A2F-E6AF-483D-BA27-AA1E0619688C}"/>
              </a:ext>
            </a:extLst>
          </p:cNvPr>
          <p:cNvSpPr txBox="1"/>
          <p:nvPr/>
        </p:nvSpPr>
        <p:spPr>
          <a:xfrm>
            <a:off x="4290046" y="1705476"/>
            <a:ext cx="563904" cy="174709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กลิ่น</a:t>
            </a:r>
            <a:endParaRPr lang="ja-JP" sz="105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328">
            <a:extLst>
              <a:ext uri="{FF2B5EF4-FFF2-40B4-BE49-F238E27FC236}">
                <a16:creationId xmlns:a16="http://schemas.microsoft.com/office/drawing/2014/main" id="{86B2536A-1E4E-4CC1-940B-4FCDA04B32AF}"/>
              </a:ext>
            </a:extLst>
          </p:cNvPr>
          <p:cNvSpPr txBox="1"/>
          <p:nvPr/>
        </p:nvSpPr>
        <p:spPr>
          <a:xfrm>
            <a:off x="4953185" y="1730240"/>
            <a:ext cx="1568265" cy="174709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สาเหตุ</a:t>
            </a:r>
            <a:endParaRPr lang="ja-JP" sz="105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329">
            <a:extLst>
              <a:ext uri="{FF2B5EF4-FFF2-40B4-BE49-F238E27FC236}">
                <a16:creationId xmlns:a16="http://schemas.microsoft.com/office/drawing/2014/main" id="{97727EF6-95B1-43ED-ADBF-71A6CC14DA66}"/>
              </a:ext>
            </a:extLst>
          </p:cNvPr>
          <p:cNvSpPr txBox="1"/>
          <p:nvPr/>
        </p:nvSpPr>
        <p:spPr>
          <a:xfrm>
            <a:off x="2606222" y="1982475"/>
            <a:ext cx="1562209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เปลี่ยนเป็นสีขาวขุ่น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330">
            <a:extLst>
              <a:ext uri="{FF2B5EF4-FFF2-40B4-BE49-F238E27FC236}">
                <a16:creationId xmlns:a16="http://schemas.microsoft.com/office/drawing/2014/main" id="{873E6F4B-DE0B-4DDC-95CE-42410161BDF4}"/>
              </a:ext>
            </a:extLst>
          </p:cNvPr>
          <p:cNvSpPr txBox="1"/>
          <p:nvPr/>
        </p:nvSpPr>
        <p:spPr>
          <a:xfrm>
            <a:off x="4271191" y="1963645"/>
            <a:ext cx="563904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ดี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331">
            <a:extLst>
              <a:ext uri="{FF2B5EF4-FFF2-40B4-BE49-F238E27FC236}">
                <a16:creationId xmlns:a16="http://schemas.microsoft.com/office/drawing/2014/main" id="{DAAD0282-9EFE-48E3-9954-9E3E9207D91E}"/>
              </a:ext>
            </a:extLst>
          </p:cNvPr>
          <p:cNvSpPr txBox="1"/>
          <p:nvPr/>
        </p:nvSpPr>
        <p:spPr>
          <a:xfrm>
            <a:off x="4954437" y="1952103"/>
            <a:ext cx="1567013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มีน้ำผสมอยู่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332">
            <a:extLst>
              <a:ext uri="{FF2B5EF4-FFF2-40B4-BE49-F238E27FC236}">
                <a16:creationId xmlns:a16="http://schemas.microsoft.com/office/drawing/2014/main" id="{5C856E0A-C165-4A3A-9E7B-5F290487F0BA}"/>
              </a:ext>
            </a:extLst>
          </p:cNvPr>
          <p:cNvSpPr txBox="1"/>
          <p:nvPr/>
        </p:nvSpPr>
        <p:spPr>
          <a:xfrm>
            <a:off x="2628602" y="2231692"/>
            <a:ext cx="1562209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เปลี่ยนเป็นสีน้ำตาลดำ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333">
            <a:extLst>
              <a:ext uri="{FF2B5EF4-FFF2-40B4-BE49-F238E27FC236}">
                <a16:creationId xmlns:a16="http://schemas.microsoft.com/office/drawing/2014/main" id="{07A6D3D0-C914-4F58-8E79-A03F22D17A77}"/>
              </a:ext>
            </a:extLst>
          </p:cNvPr>
          <p:cNvSpPr txBox="1"/>
          <p:nvPr/>
        </p:nvSpPr>
        <p:spPr>
          <a:xfrm>
            <a:off x="4290046" y="2221814"/>
            <a:ext cx="563904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กลิ่นเหม็น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1334">
            <a:extLst>
              <a:ext uri="{FF2B5EF4-FFF2-40B4-BE49-F238E27FC236}">
                <a16:creationId xmlns:a16="http://schemas.microsoft.com/office/drawing/2014/main" id="{8208CCE8-C0C6-4FD3-9849-E967E84FA76E}"/>
              </a:ext>
            </a:extLst>
          </p:cNvPr>
          <p:cNvSpPr txBox="1"/>
          <p:nvPr/>
        </p:nvSpPr>
        <p:spPr>
          <a:xfrm>
            <a:off x="4983004" y="2231693"/>
            <a:ext cx="1567013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เสื่อมสภาพ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1335">
            <a:extLst>
              <a:ext uri="{FF2B5EF4-FFF2-40B4-BE49-F238E27FC236}">
                <a16:creationId xmlns:a16="http://schemas.microsoft.com/office/drawing/2014/main" id="{9E3171EE-2171-4A3F-A1C7-285045B8570A}"/>
              </a:ext>
            </a:extLst>
          </p:cNvPr>
          <p:cNvSpPr txBox="1"/>
          <p:nvPr/>
        </p:nvSpPr>
        <p:spPr>
          <a:xfrm>
            <a:off x="2678220" y="2465056"/>
            <a:ext cx="1451186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มีจุดดำเล็กๆ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1336">
            <a:extLst>
              <a:ext uri="{FF2B5EF4-FFF2-40B4-BE49-F238E27FC236}">
                <a16:creationId xmlns:a16="http://schemas.microsoft.com/office/drawing/2014/main" id="{AD882076-CE98-4B68-9D1C-D6052E8F5807}"/>
              </a:ext>
            </a:extLst>
          </p:cNvPr>
          <p:cNvSpPr txBox="1"/>
          <p:nvPr/>
        </p:nvSpPr>
        <p:spPr>
          <a:xfrm>
            <a:off x="4290046" y="2487050"/>
            <a:ext cx="563904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ดี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1337">
            <a:extLst>
              <a:ext uri="{FF2B5EF4-FFF2-40B4-BE49-F238E27FC236}">
                <a16:creationId xmlns:a16="http://schemas.microsoft.com/office/drawing/2014/main" id="{CBD6437A-C97B-42CA-B74E-19091D5E56EB}"/>
              </a:ext>
            </a:extLst>
          </p:cNvPr>
          <p:cNvSpPr txBox="1"/>
          <p:nvPr/>
        </p:nvSpPr>
        <p:spPr>
          <a:xfrm>
            <a:off x="4953185" y="2469404"/>
            <a:ext cx="1567013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มีสิ่งแปลกปลอมผสมอยู่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1338">
            <a:extLst>
              <a:ext uri="{FF2B5EF4-FFF2-40B4-BE49-F238E27FC236}">
                <a16:creationId xmlns:a16="http://schemas.microsoft.com/office/drawing/2014/main" id="{17E376FD-A5DC-41DC-A6DF-5044FCAEF660}"/>
              </a:ext>
            </a:extLst>
          </p:cNvPr>
          <p:cNvSpPr txBox="1"/>
          <p:nvPr/>
        </p:nvSpPr>
        <p:spPr>
          <a:xfrm>
            <a:off x="2640890" y="2715150"/>
            <a:ext cx="1488516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เกิดฟองอากาศ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8" name="テキスト ボックス 1339">
            <a:extLst>
              <a:ext uri="{FF2B5EF4-FFF2-40B4-BE49-F238E27FC236}">
                <a16:creationId xmlns:a16="http://schemas.microsoft.com/office/drawing/2014/main" id="{E40AD44C-737D-4A5F-AE36-4B192C00B7AB}"/>
              </a:ext>
            </a:extLst>
          </p:cNvPr>
          <p:cNvSpPr txBox="1"/>
          <p:nvPr/>
        </p:nvSpPr>
        <p:spPr>
          <a:xfrm>
            <a:off x="4271191" y="2700045"/>
            <a:ext cx="563904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9" name="テキスト ボックス 1340">
            <a:extLst>
              <a:ext uri="{FF2B5EF4-FFF2-40B4-BE49-F238E27FC236}">
                <a16:creationId xmlns:a16="http://schemas.microsoft.com/office/drawing/2014/main" id="{563C7713-30B9-4B03-A086-0AE19BAFE7E9}"/>
              </a:ext>
            </a:extLst>
          </p:cNvPr>
          <p:cNvSpPr txBox="1"/>
          <p:nvPr/>
        </p:nvSpPr>
        <p:spPr>
          <a:xfrm>
            <a:off x="4953185" y="2714306"/>
            <a:ext cx="1596832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มีจาระบีผสมอยู่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0" name="テキスト ボックス 1341">
            <a:extLst>
              <a:ext uri="{FF2B5EF4-FFF2-40B4-BE49-F238E27FC236}">
                <a16:creationId xmlns:a16="http://schemas.microsoft.com/office/drawing/2014/main" id="{6F72A243-493B-4AA8-9572-6ED621D4A96A}"/>
              </a:ext>
            </a:extLst>
          </p:cNvPr>
          <p:cNvSpPr txBox="1"/>
          <p:nvPr/>
        </p:nvSpPr>
        <p:spPr>
          <a:xfrm>
            <a:off x="4260400" y="3631076"/>
            <a:ext cx="692785" cy="215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บูม</a:t>
            </a:r>
            <a:endParaRPr lang="ja-JP" sz="105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1" name="テキスト ボックス 1342">
            <a:extLst>
              <a:ext uri="{FF2B5EF4-FFF2-40B4-BE49-F238E27FC236}">
                <a16:creationId xmlns:a16="http://schemas.microsoft.com/office/drawing/2014/main" id="{C938A0CA-5BDA-48A2-86BB-B76D5EAE0497}"/>
              </a:ext>
            </a:extLst>
          </p:cNvPr>
          <p:cNvSpPr txBox="1"/>
          <p:nvPr/>
        </p:nvSpPr>
        <p:spPr>
          <a:xfrm>
            <a:off x="3581585" y="3862216"/>
            <a:ext cx="692785" cy="215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อาร์ม</a:t>
            </a:r>
            <a:endParaRPr lang="ja-JP" sz="105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280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ประเภทอุปกรณ์ต่อพ่วงของเครื่องจักรสำหรับรื้อถอน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5 / คู่มือเสริมหน้า 8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529" y="1953491"/>
            <a:ext cx="7334933" cy="3310246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566196" y="5196508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ชุดเบรกเกอร์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93959" y="5196508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หัวตัดเหล็ก</a:t>
            </a:r>
          </a:p>
        </p:txBody>
      </p:sp>
      <p:sp>
        <p:nvSpPr>
          <p:cNvPr id="8" name="テキスト ボックス 811">
            <a:extLst>
              <a:ext uri="{FF2B5EF4-FFF2-40B4-BE49-F238E27FC236}">
                <a16:creationId xmlns:a16="http://schemas.microsoft.com/office/drawing/2014/main" id="{49DFC125-45F8-4405-BA10-59BD52130F07}"/>
              </a:ext>
            </a:extLst>
          </p:cNvPr>
          <p:cNvSpPr txBox="1"/>
          <p:nvPr/>
        </p:nvSpPr>
        <p:spPr>
          <a:xfrm>
            <a:off x="3227323" y="3150235"/>
            <a:ext cx="1012909" cy="1532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โบลต์ / น็อต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テキスト ボックス 38">
            <a:extLst>
              <a:ext uri="{FF2B5EF4-FFF2-40B4-BE49-F238E27FC236}">
                <a16:creationId xmlns:a16="http://schemas.microsoft.com/office/drawing/2014/main" id="{F4340F56-9483-475A-B051-F936B3445A7D}"/>
              </a:ext>
            </a:extLst>
          </p:cNvPr>
          <p:cNvSpPr txBox="1"/>
          <p:nvPr/>
        </p:nvSpPr>
        <p:spPr>
          <a:xfrm>
            <a:off x="3227323" y="3627501"/>
            <a:ext cx="1012909" cy="1532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Bracket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51">
            <a:extLst>
              <a:ext uri="{FF2B5EF4-FFF2-40B4-BE49-F238E27FC236}">
                <a16:creationId xmlns:a16="http://schemas.microsoft.com/office/drawing/2014/main" id="{26591CF0-91DA-464F-B805-964E04FBD132}"/>
              </a:ext>
            </a:extLst>
          </p:cNvPr>
          <p:cNvSpPr txBox="1"/>
          <p:nvPr/>
        </p:nvSpPr>
        <p:spPr>
          <a:xfrm>
            <a:off x="2720868" y="3896290"/>
            <a:ext cx="1012909" cy="1532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256">
            <a:extLst>
              <a:ext uri="{FF2B5EF4-FFF2-40B4-BE49-F238E27FC236}">
                <a16:creationId xmlns:a16="http://schemas.microsoft.com/office/drawing/2014/main" id="{601FE10A-C0CF-4034-83DF-728FFF9CB051}"/>
              </a:ext>
            </a:extLst>
          </p:cNvPr>
          <p:cNvSpPr txBox="1"/>
          <p:nvPr/>
        </p:nvSpPr>
        <p:spPr>
          <a:xfrm>
            <a:off x="3419198" y="4541713"/>
            <a:ext cx="1012909" cy="1532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โบลต์ / น็อต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257">
            <a:extLst>
              <a:ext uri="{FF2B5EF4-FFF2-40B4-BE49-F238E27FC236}">
                <a16:creationId xmlns:a16="http://schemas.microsoft.com/office/drawing/2014/main" id="{DA63F66E-BB2A-403E-A15A-8E0EC00544F8}"/>
              </a:ext>
            </a:extLst>
          </p:cNvPr>
          <p:cNvSpPr txBox="1"/>
          <p:nvPr/>
        </p:nvSpPr>
        <p:spPr>
          <a:xfrm>
            <a:off x="3145561" y="4791011"/>
            <a:ext cx="1012909" cy="1532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ดอกเจาะ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258">
            <a:extLst>
              <a:ext uri="{FF2B5EF4-FFF2-40B4-BE49-F238E27FC236}">
                <a16:creationId xmlns:a16="http://schemas.microsoft.com/office/drawing/2014/main" id="{4A7847FD-03E5-4070-85EC-1538EC8FAE99}"/>
              </a:ext>
            </a:extLst>
          </p:cNvPr>
          <p:cNvSpPr txBox="1"/>
          <p:nvPr/>
        </p:nvSpPr>
        <p:spPr>
          <a:xfrm>
            <a:off x="7330750" y="2183500"/>
            <a:ext cx="1054712" cy="1719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กรอบบน ฯลฯ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259">
            <a:extLst>
              <a:ext uri="{FF2B5EF4-FFF2-40B4-BE49-F238E27FC236}">
                <a16:creationId xmlns:a16="http://schemas.microsoft.com/office/drawing/2014/main" id="{0C3FF567-8F27-47FA-B16A-9DEE48480144}"/>
              </a:ext>
            </a:extLst>
          </p:cNvPr>
          <p:cNvSpPr txBox="1"/>
          <p:nvPr/>
        </p:nvSpPr>
        <p:spPr>
          <a:xfrm>
            <a:off x="7339839" y="2524739"/>
            <a:ext cx="1054712" cy="1719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อุปกรณ์หมุน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262">
            <a:extLst>
              <a:ext uri="{FF2B5EF4-FFF2-40B4-BE49-F238E27FC236}">
                <a16:creationId xmlns:a16="http://schemas.microsoft.com/office/drawing/2014/main" id="{97906B5C-EBFE-400F-9125-7F91DDDBBA67}"/>
              </a:ext>
            </a:extLst>
          </p:cNvPr>
          <p:cNvSpPr txBox="1"/>
          <p:nvPr/>
        </p:nvSpPr>
        <p:spPr>
          <a:xfrm>
            <a:off x="7339839" y="3181951"/>
            <a:ext cx="1054712" cy="1719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กระบอกสูบเปิดปิด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286">
            <a:extLst>
              <a:ext uri="{FF2B5EF4-FFF2-40B4-BE49-F238E27FC236}">
                <a16:creationId xmlns:a16="http://schemas.microsoft.com/office/drawing/2014/main" id="{D444C80A-5D31-433B-BAA8-F5F53A983427}"/>
              </a:ext>
            </a:extLst>
          </p:cNvPr>
          <p:cNvSpPr txBox="1"/>
          <p:nvPr/>
        </p:nvSpPr>
        <p:spPr>
          <a:xfrm>
            <a:off x="7339839" y="3424338"/>
            <a:ext cx="1054712" cy="1719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กรอบล่าง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79">
            <a:extLst>
              <a:ext uri="{FF2B5EF4-FFF2-40B4-BE49-F238E27FC236}">
                <a16:creationId xmlns:a16="http://schemas.microsoft.com/office/drawing/2014/main" id="{D5893608-DD4B-4845-9ABC-3C508C366CE0}"/>
              </a:ext>
            </a:extLst>
          </p:cNvPr>
          <p:cNvSpPr txBox="1"/>
          <p:nvPr/>
        </p:nvSpPr>
        <p:spPr>
          <a:xfrm>
            <a:off x="7330750" y="4256138"/>
            <a:ext cx="1054712" cy="1719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อาร์มตัด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80">
            <a:extLst>
              <a:ext uri="{FF2B5EF4-FFF2-40B4-BE49-F238E27FC236}">
                <a16:creationId xmlns:a16="http://schemas.microsoft.com/office/drawing/2014/main" id="{256F1E01-F98C-439A-BF3E-ED9CD95F065B}"/>
              </a:ext>
            </a:extLst>
          </p:cNvPr>
          <p:cNvSpPr txBox="1"/>
          <p:nvPr/>
        </p:nvSpPr>
        <p:spPr>
          <a:xfrm>
            <a:off x="7330750" y="4498525"/>
            <a:ext cx="1054712" cy="1719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ตัวตัด (Cutter)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924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แนวทางการตรวจสอบประจำวัน (nichijou tenken) ก่อนสตาร์ทเครื่องยนต์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94 / คู่มือเสริมหน้า 76</a:t>
            </a:r>
            <a:endParaRPr lang="ja-JP" altLang="en-US" sz="105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771" y="1308785"/>
            <a:ext cx="2387745" cy="208242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801" y="3685520"/>
            <a:ext cx="2590383" cy="210898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9334" y="3529902"/>
            <a:ext cx="2896033" cy="2475764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3928534" y="3075709"/>
            <a:ext cx="1754982" cy="336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654292" y="3249146"/>
            <a:ext cx="36707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ตรวจสอบว่าโบลต์หลวมหรือไม่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35323" y="5716558"/>
            <a:ext cx="36707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ตัวอย่างการอัดจาระบีด้วยปืนอัดจาระบี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87735" y="5962548"/>
            <a:ext cx="1965843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ตัวอย่างขีดจำกัดของการสึกหรอ</a:t>
            </a:r>
          </a:p>
        </p:txBody>
      </p:sp>
      <p:sp>
        <p:nvSpPr>
          <p:cNvPr id="12" name="テキスト ボックス 1717">
            <a:extLst>
              <a:ext uri="{FF2B5EF4-FFF2-40B4-BE49-F238E27FC236}">
                <a16:creationId xmlns:a16="http://schemas.microsoft.com/office/drawing/2014/main" id="{06570309-7B4E-422D-BB00-4AE3B135CA32}"/>
              </a:ext>
            </a:extLst>
          </p:cNvPr>
          <p:cNvSpPr txBox="1"/>
          <p:nvPr/>
        </p:nvSpPr>
        <p:spPr>
          <a:xfrm>
            <a:off x="2521729" y="4157663"/>
            <a:ext cx="1024890" cy="130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หัวอัดจาระบี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719">
            <a:extLst>
              <a:ext uri="{FF2B5EF4-FFF2-40B4-BE49-F238E27FC236}">
                <a16:creationId xmlns:a16="http://schemas.microsoft.com/office/drawing/2014/main" id="{246CD0EE-0B65-41D3-8443-D5A3A0362859}"/>
              </a:ext>
            </a:extLst>
          </p:cNvPr>
          <p:cNvSpPr txBox="1"/>
          <p:nvPr/>
        </p:nvSpPr>
        <p:spPr>
          <a:xfrm>
            <a:off x="5894905" y="3599029"/>
            <a:ext cx="531774" cy="1518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บูช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720">
            <a:extLst>
              <a:ext uri="{FF2B5EF4-FFF2-40B4-BE49-F238E27FC236}">
                <a16:creationId xmlns:a16="http://schemas.microsoft.com/office/drawing/2014/main" id="{1C1395A0-8941-42F2-8309-A34550112422}"/>
              </a:ext>
            </a:extLst>
          </p:cNvPr>
          <p:cNvSpPr txBox="1"/>
          <p:nvPr/>
        </p:nvSpPr>
        <p:spPr>
          <a:xfrm>
            <a:off x="5298981" y="4009696"/>
            <a:ext cx="577380" cy="253915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ความกว้างของการสึกหรอ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721">
            <a:extLst>
              <a:ext uri="{FF2B5EF4-FFF2-40B4-BE49-F238E27FC236}">
                <a16:creationId xmlns:a16="http://schemas.microsoft.com/office/drawing/2014/main" id="{8F19BCEE-3FFE-4DE5-8CB2-EE91B68C47F9}"/>
              </a:ext>
            </a:extLst>
          </p:cNvPr>
          <p:cNvSpPr txBox="1"/>
          <p:nvPr/>
        </p:nvSpPr>
        <p:spPr>
          <a:xfrm>
            <a:off x="7058622" y="4997120"/>
            <a:ext cx="1086037" cy="1350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ความกว้างของการสึกหรอ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722">
            <a:extLst>
              <a:ext uri="{FF2B5EF4-FFF2-40B4-BE49-F238E27FC236}">
                <a16:creationId xmlns:a16="http://schemas.microsoft.com/office/drawing/2014/main" id="{3EC89617-13E9-4B46-9F88-F6164ADEBB73}"/>
              </a:ext>
            </a:extLst>
          </p:cNvPr>
          <p:cNvSpPr txBox="1"/>
          <p:nvPr/>
        </p:nvSpPr>
        <p:spPr>
          <a:xfrm>
            <a:off x="7207306" y="5782208"/>
            <a:ext cx="788670" cy="1803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ดอกเจาะ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435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แนวทางการตรวจสอบประจำวัน (nichijou tenken) หลังจากสตาร์ทเครื่องยนต์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96 / คู่มือเสริมหน้า 77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225738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1365505"/>
            <a:ext cx="36707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เกณฑ์ประเมินสีไอเสีย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854" y="1642505"/>
            <a:ext cx="4008292" cy="1883261"/>
          </a:xfrm>
          <a:prstGeom prst="rect">
            <a:avLst/>
          </a:prstGeom>
        </p:spPr>
      </p:pic>
      <p:sp>
        <p:nvSpPr>
          <p:cNvPr id="15" name="タイトル 3"/>
          <p:cNvSpPr txBox="1">
            <a:spLocks/>
          </p:cNvSpPr>
          <p:nvPr/>
        </p:nvSpPr>
        <p:spPr>
          <a:xfrm>
            <a:off x="628650" y="3621148"/>
            <a:ext cx="7886700" cy="5602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แนวทางการตรวจสอบประจำวัน (nichijou tenken) หลังเสร็จงาน</a:t>
            </a:r>
          </a:p>
        </p:txBody>
      </p:sp>
      <p:sp>
        <p:nvSpPr>
          <p:cNvPr id="16" name="コンテンツ プレースホルダー 4"/>
          <p:cNvSpPr txBox="1">
            <a:spLocks/>
          </p:cNvSpPr>
          <p:nvPr/>
        </p:nvSpPr>
        <p:spPr>
          <a:xfrm>
            <a:off x="628650" y="4276755"/>
            <a:ext cx="7886700" cy="208248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ทำความสะอาดตัวเครื่อง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เติมน้ำมันเชื้อเพลิง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 จัดเก็บตัวเครื่อง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テキスト ボックス 1345">
            <a:extLst>
              <a:ext uri="{FF2B5EF4-FFF2-40B4-BE49-F238E27FC236}">
                <a16:creationId xmlns:a16="http://schemas.microsoft.com/office/drawing/2014/main" id="{72D29812-11A3-4B3F-AADA-5C4193B048C9}"/>
              </a:ext>
            </a:extLst>
          </p:cNvPr>
          <p:cNvSpPr txBox="1"/>
          <p:nvPr/>
        </p:nvSpPr>
        <p:spPr>
          <a:xfrm>
            <a:off x="4472621" y="1735873"/>
            <a:ext cx="1456373" cy="192405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เกณฑ์ประเมิน</a:t>
            </a:r>
          </a:p>
        </p:txBody>
      </p:sp>
      <p:sp>
        <p:nvSpPr>
          <p:cNvPr id="11" name="テキスト ボックス 1347">
            <a:extLst>
              <a:ext uri="{FF2B5EF4-FFF2-40B4-BE49-F238E27FC236}">
                <a16:creationId xmlns:a16="http://schemas.microsoft.com/office/drawing/2014/main" id="{975CEFB4-95EE-428C-8CED-0EF8B692091F}"/>
              </a:ext>
            </a:extLst>
          </p:cNvPr>
          <p:cNvSpPr txBox="1"/>
          <p:nvPr/>
        </p:nvSpPr>
        <p:spPr>
          <a:xfrm>
            <a:off x="4025581" y="2061279"/>
            <a:ext cx="2381769" cy="2158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อากาศที่มีแก๊สผสมอยู่เข้มข้น, การเผาไหม้ไม่สมบูรณ์</a:t>
            </a:r>
          </a:p>
        </p:txBody>
      </p:sp>
      <p:sp>
        <p:nvSpPr>
          <p:cNvPr id="12" name="テキスト ボックス 1724">
            <a:extLst>
              <a:ext uri="{FF2B5EF4-FFF2-40B4-BE49-F238E27FC236}">
                <a16:creationId xmlns:a16="http://schemas.microsoft.com/office/drawing/2014/main" id="{9513E504-B322-4699-A9D5-5DDDF5C1D5BE}"/>
              </a:ext>
            </a:extLst>
          </p:cNvPr>
          <p:cNvSpPr txBox="1"/>
          <p:nvPr/>
        </p:nvSpPr>
        <p:spPr>
          <a:xfrm>
            <a:off x="2826067" y="1745398"/>
            <a:ext cx="863600" cy="170815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สีไอเสีย</a:t>
            </a:r>
          </a:p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000" kern="10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テキスト ボックス 1725">
            <a:extLst>
              <a:ext uri="{FF2B5EF4-FFF2-40B4-BE49-F238E27FC236}">
                <a16:creationId xmlns:a16="http://schemas.microsoft.com/office/drawing/2014/main" id="{B2C662C3-66F9-4690-9CE3-79B0DC0D29D4}"/>
              </a:ext>
            </a:extLst>
          </p:cNvPr>
          <p:cNvSpPr txBox="1"/>
          <p:nvPr/>
        </p:nvSpPr>
        <p:spPr>
          <a:xfrm>
            <a:off x="2846936" y="2058032"/>
            <a:ext cx="863600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สีดำ</a:t>
            </a:r>
          </a:p>
          <a:p>
            <a:pPr algn="just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000" kern="100" dirty="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テキスト ボックス 1726">
            <a:extLst>
              <a:ext uri="{FF2B5EF4-FFF2-40B4-BE49-F238E27FC236}">
                <a16:creationId xmlns:a16="http://schemas.microsoft.com/office/drawing/2014/main" id="{44B5EFA8-220B-4C98-BBD7-933FDDADEAF5}"/>
              </a:ext>
            </a:extLst>
          </p:cNvPr>
          <p:cNvSpPr txBox="1"/>
          <p:nvPr/>
        </p:nvSpPr>
        <p:spPr>
          <a:xfrm>
            <a:off x="2857298" y="2355021"/>
            <a:ext cx="863600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สีเหลืองอ่อน</a:t>
            </a:r>
          </a:p>
        </p:txBody>
      </p:sp>
      <p:sp>
        <p:nvSpPr>
          <p:cNvPr id="18" name="テキスト ボックス 1727">
            <a:extLst>
              <a:ext uri="{FF2B5EF4-FFF2-40B4-BE49-F238E27FC236}">
                <a16:creationId xmlns:a16="http://schemas.microsoft.com/office/drawing/2014/main" id="{EBF98A8B-3907-4A20-AE2A-B77FE1807129}"/>
              </a:ext>
            </a:extLst>
          </p:cNvPr>
          <p:cNvSpPr txBox="1"/>
          <p:nvPr/>
        </p:nvSpPr>
        <p:spPr>
          <a:xfrm>
            <a:off x="2857298" y="2652850"/>
            <a:ext cx="863600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สีขาว / สีน้ำเงิน</a:t>
            </a:r>
          </a:p>
        </p:txBody>
      </p:sp>
      <p:sp>
        <p:nvSpPr>
          <p:cNvPr id="19" name="テキスト ボックス 1728">
            <a:extLst>
              <a:ext uri="{FF2B5EF4-FFF2-40B4-BE49-F238E27FC236}">
                <a16:creationId xmlns:a16="http://schemas.microsoft.com/office/drawing/2014/main" id="{B012E152-504F-497E-8EFC-4D6BBF77C4E4}"/>
              </a:ext>
            </a:extLst>
          </p:cNvPr>
          <p:cNvSpPr txBox="1"/>
          <p:nvPr/>
        </p:nvSpPr>
        <p:spPr>
          <a:xfrm>
            <a:off x="2846936" y="2922393"/>
            <a:ext cx="863600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สีเทา</a:t>
            </a:r>
          </a:p>
        </p:txBody>
      </p:sp>
      <p:sp>
        <p:nvSpPr>
          <p:cNvPr id="20" name="テキスト ボックス 1729">
            <a:extLst>
              <a:ext uri="{FF2B5EF4-FFF2-40B4-BE49-F238E27FC236}">
                <a16:creationId xmlns:a16="http://schemas.microsoft.com/office/drawing/2014/main" id="{04314620-6D0A-44AD-B7FE-A8C2A9B5C919}"/>
              </a:ext>
            </a:extLst>
          </p:cNvPr>
          <p:cNvSpPr txBox="1"/>
          <p:nvPr/>
        </p:nvSpPr>
        <p:spPr>
          <a:xfrm>
            <a:off x="2852218" y="3202374"/>
            <a:ext cx="863600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ไม่มีสี</a:t>
            </a:r>
          </a:p>
        </p:txBody>
      </p:sp>
      <p:sp>
        <p:nvSpPr>
          <p:cNvPr id="21" name="テキスト ボックス 1731">
            <a:extLst>
              <a:ext uri="{FF2B5EF4-FFF2-40B4-BE49-F238E27FC236}">
                <a16:creationId xmlns:a16="http://schemas.microsoft.com/office/drawing/2014/main" id="{AFCBD5CA-3884-4DB0-B43B-1B1FEEE5DA0E}"/>
              </a:ext>
            </a:extLst>
          </p:cNvPr>
          <p:cNvSpPr txBox="1"/>
          <p:nvPr/>
        </p:nvSpPr>
        <p:spPr>
          <a:xfrm>
            <a:off x="4025582" y="2350150"/>
            <a:ext cx="161417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อากาศที่มีแก๊สผสมอยู่เบาบาง</a:t>
            </a:r>
          </a:p>
        </p:txBody>
      </p:sp>
      <p:sp>
        <p:nvSpPr>
          <p:cNvPr id="22" name="テキスト ボックス 1732">
            <a:extLst>
              <a:ext uri="{FF2B5EF4-FFF2-40B4-BE49-F238E27FC236}">
                <a16:creationId xmlns:a16="http://schemas.microsoft.com/office/drawing/2014/main" id="{DD190576-8B9C-46CB-9AC4-1BCDDB139778}"/>
              </a:ext>
            </a:extLst>
          </p:cNvPr>
          <p:cNvSpPr txBox="1"/>
          <p:nvPr/>
        </p:nvSpPr>
        <p:spPr>
          <a:xfrm>
            <a:off x="4010342" y="2631303"/>
            <a:ext cx="1844358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จังหวะเวลาเผาไหม้ของน้ำมันไม่ดี</a:t>
            </a:r>
          </a:p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800" kern="100" dirty="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テキスト ボックス 1733">
            <a:extLst>
              <a:ext uri="{FF2B5EF4-FFF2-40B4-BE49-F238E27FC236}">
                <a16:creationId xmlns:a16="http://schemas.microsoft.com/office/drawing/2014/main" id="{774F658B-D8C4-43B9-BA5C-698F7A3C44B0}"/>
              </a:ext>
            </a:extLst>
          </p:cNvPr>
          <p:cNvSpPr txBox="1"/>
          <p:nvPr/>
        </p:nvSpPr>
        <p:spPr>
          <a:xfrm>
            <a:off x="4025582" y="2932150"/>
            <a:ext cx="2235518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อากาศที่มีแก๊สผสมอยู่เข้มข้น รวมถึงน้ำมันเผาไหม้</a:t>
            </a:r>
          </a:p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800" kern="100" dirty="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テキスト ボックス 1734">
            <a:extLst>
              <a:ext uri="{FF2B5EF4-FFF2-40B4-BE49-F238E27FC236}">
                <a16:creationId xmlns:a16="http://schemas.microsoft.com/office/drawing/2014/main" id="{9B8A5A77-F347-4779-97A6-F59279378D6C}"/>
              </a:ext>
            </a:extLst>
          </p:cNvPr>
          <p:cNvSpPr txBox="1"/>
          <p:nvPr/>
        </p:nvSpPr>
        <p:spPr>
          <a:xfrm>
            <a:off x="4008807" y="3193748"/>
            <a:ext cx="2381769" cy="2418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อากาศที่มีแก๊สผสมอยู่มีความเหมาะสม, </a:t>
            </a:r>
            <a:endParaRPr lang="en-US" sz="8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การเผาไหม้สมบูรณ์</a:t>
            </a:r>
          </a:p>
          <a:p>
            <a:pPr algn="l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800" kern="100" dirty="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8190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กรณีที่พบความผิดปกติระหว่างการทำงาน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97 / คู่มือเสริมหน้า 78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เมื่อคิดว่าเครื่องจักรสำหรับรื้อถอนมีสภาพผิดปกติระหว่างการทำงาน</a:t>
            </a:r>
            <a:r>
              <a:rPr lang="en-US" altLang="ja-JP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ja-JP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18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ให้หยุดเครื่องทันทีบนพื้นราบ</a:t>
            </a:r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และติดต่อแจ้งส่วนที่ผิดปกติกับผู้รับผิดชอบ</a:t>
            </a:r>
            <a:r>
              <a:rPr lang="en-US" altLang="ja-JP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ja-JP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รวมถึงจำเป็นต้องซ่อมแซมให้เสร็จก่อนแล้วจึงทำงานได้</a:t>
            </a:r>
            <a:endParaRPr lang="en-US" altLang="ja-JP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2625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rmAutofit/>
          </a:bodyPr>
          <a:lstStyle/>
          <a:p>
            <a:pPr marL="1257300" indent="-1257300" rtl="0"/>
            <a:r>
              <a:rPr lang="th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บทที่ 6 เรื่องที่เกี่ยวข้องกับงานรื้อถอน</a:t>
            </a:r>
            <a:endParaRPr kumimoji="1" lang="ja-JP" altLang="en-US" sz="2400" dirty="0"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9336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แผนการทำงานรื้อถอน</a:t>
            </a:r>
            <a:endParaRPr kumimoji="1"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99 / คู่มือเสริมหน้า 79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5980031"/>
            <a:ext cx="367070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ขั้นตอนทั่วไปของงานรื้อถอน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104" y="1355704"/>
            <a:ext cx="3905247" cy="4624327"/>
          </a:xfrm>
          <a:prstGeom prst="rect">
            <a:avLst/>
          </a:prstGeom>
        </p:spPr>
      </p:pic>
      <p:sp>
        <p:nvSpPr>
          <p:cNvPr id="7" name="テキスト ボックス 1735">
            <a:extLst>
              <a:ext uri="{FF2B5EF4-FFF2-40B4-BE49-F238E27FC236}">
                <a16:creationId xmlns:a16="http://schemas.microsoft.com/office/drawing/2014/main" id="{D1D033CC-F505-4F9B-8EBF-8F7F984F2756}"/>
              </a:ext>
            </a:extLst>
          </p:cNvPr>
          <p:cNvSpPr txBox="1"/>
          <p:nvPr/>
        </p:nvSpPr>
        <p:spPr>
          <a:xfrm>
            <a:off x="2753901" y="2019529"/>
            <a:ext cx="779780" cy="252085"/>
          </a:xfrm>
          <a:prstGeom prst="rect">
            <a:avLst/>
          </a:prstGeom>
          <a:solidFill>
            <a:srgbClr val="E0E1E2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ดำเนินขั้นตอน / ยื่นเอกสารกับหน่วยงานราชการต่างๆ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8" name="テキスト ボックス 1736">
            <a:extLst>
              <a:ext uri="{FF2B5EF4-FFF2-40B4-BE49-F238E27FC236}">
                <a16:creationId xmlns:a16="http://schemas.microsoft.com/office/drawing/2014/main" id="{7B0E93DB-89A9-48B5-BED5-D2FBAE4B796D}"/>
              </a:ext>
            </a:extLst>
          </p:cNvPr>
          <p:cNvSpPr txBox="1"/>
          <p:nvPr/>
        </p:nvSpPr>
        <p:spPr>
          <a:xfrm>
            <a:off x="2736649" y="2389839"/>
            <a:ext cx="779780" cy="154623"/>
          </a:xfrm>
          <a:prstGeom prst="rect">
            <a:avLst/>
          </a:prstGeom>
          <a:solidFill>
            <a:srgbClr val="E0E1E2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ทักทายผู้ที่อาศัยอยู่ในพื้นที่ข้างเคียง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1737">
            <a:extLst>
              <a:ext uri="{FF2B5EF4-FFF2-40B4-BE49-F238E27FC236}">
                <a16:creationId xmlns:a16="http://schemas.microsoft.com/office/drawing/2014/main" id="{BF2F49F3-2103-4595-A678-7BA6F2074A0F}"/>
              </a:ext>
            </a:extLst>
          </p:cNvPr>
          <p:cNvSpPr txBox="1"/>
          <p:nvPr/>
        </p:nvSpPr>
        <p:spPr>
          <a:xfrm>
            <a:off x="4139978" y="1482297"/>
            <a:ext cx="779780" cy="154623"/>
          </a:xfrm>
          <a:prstGeom prst="rect">
            <a:avLst/>
          </a:prstGeom>
          <a:solidFill>
            <a:srgbClr val="E0E1E2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ตรวจสอบล่วงหน้า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738">
            <a:extLst>
              <a:ext uri="{FF2B5EF4-FFF2-40B4-BE49-F238E27FC236}">
                <a16:creationId xmlns:a16="http://schemas.microsoft.com/office/drawing/2014/main" id="{8B2E43BF-9F7D-4E85-B799-A8C438DDB769}"/>
              </a:ext>
            </a:extLst>
          </p:cNvPr>
          <p:cNvSpPr txBox="1"/>
          <p:nvPr/>
        </p:nvSpPr>
        <p:spPr>
          <a:xfrm>
            <a:off x="4148293" y="1817013"/>
            <a:ext cx="779780" cy="154623"/>
          </a:xfrm>
          <a:prstGeom prst="rect">
            <a:avLst/>
          </a:prstGeom>
          <a:solidFill>
            <a:srgbClr val="E0E1E2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จัดทำแผนงาน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740">
            <a:extLst>
              <a:ext uri="{FF2B5EF4-FFF2-40B4-BE49-F238E27FC236}">
                <a16:creationId xmlns:a16="http://schemas.microsoft.com/office/drawing/2014/main" id="{F09B7A3E-5685-46A0-A382-E8BD80985BD7}"/>
              </a:ext>
            </a:extLst>
          </p:cNvPr>
          <p:cNvSpPr txBox="1"/>
          <p:nvPr/>
        </p:nvSpPr>
        <p:spPr>
          <a:xfrm>
            <a:off x="4139978" y="2222516"/>
            <a:ext cx="779780" cy="154623"/>
          </a:xfrm>
          <a:prstGeom prst="rect">
            <a:avLst/>
          </a:prstGeom>
          <a:solidFill>
            <a:srgbClr val="E0E1E2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เตรียมงาน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741">
            <a:extLst>
              <a:ext uri="{FF2B5EF4-FFF2-40B4-BE49-F238E27FC236}">
                <a16:creationId xmlns:a16="http://schemas.microsoft.com/office/drawing/2014/main" id="{0CF5FCED-43E0-40D7-B08A-BB25CB572DDA}"/>
              </a:ext>
            </a:extLst>
          </p:cNvPr>
          <p:cNvSpPr txBox="1"/>
          <p:nvPr/>
        </p:nvSpPr>
        <p:spPr>
          <a:xfrm>
            <a:off x="4148293" y="2664481"/>
            <a:ext cx="779780" cy="154623"/>
          </a:xfrm>
          <a:prstGeom prst="rect">
            <a:avLst/>
          </a:prstGeom>
          <a:solidFill>
            <a:srgbClr val="E0E1E2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รื้อวัตถุที่เหลืออยู่ออก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742">
            <a:extLst>
              <a:ext uri="{FF2B5EF4-FFF2-40B4-BE49-F238E27FC236}">
                <a16:creationId xmlns:a16="http://schemas.microsoft.com/office/drawing/2014/main" id="{378AC3F4-7CF0-4834-A616-94E036A579B9}"/>
              </a:ext>
            </a:extLst>
          </p:cNvPr>
          <p:cNvSpPr txBox="1"/>
          <p:nvPr/>
        </p:nvSpPr>
        <p:spPr>
          <a:xfrm>
            <a:off x="4141338" y="2992189"/>
            <a:ext cx="779780" cy="154623"/>
          </a:xfrm>
          <a:prstGeom prst="rect">
            <a:avLst/>
          </a:prstGeom>
          <a:solidFill>
            <a:srgbClr val="E0E1E2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รื้ออุปกรณ์งาน</a:t>
            </a:r>
            <a:endParaRPr lang="en-US" sz="6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>
              <a:lnSpc>
                <a:spcPct val="90000"/>
              </a:lnSpc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ระบบต่างๆ ออก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743">
            <a:extLst>
              <a:ext uri="{FF2B5EF4-FFF2-40B4-BE49-F238E27FC236}">
                <a16:creationId xmlns:a16="http://schemas.microsoft.com/office/drawing/2014/main" id="{5D2C9EA2-7DC4-497E-B5AD-42695ABCDCCD}"/>
              </a:ext>
            </a:extLst>
          </p:cNvPr>
          <p:cNvSpPr txBox="1"/>
          <p:nvPr/>
        </p:nvSpPr>
        <p:spPr>
          <a:xfrm>
            <a:off x="4071556" y="3311425"/>
            <a:ext cx="970377" cy="136008"/>
          </a:xfrm>
          <a:prstGeom prst="rect">
            <a:avLst/>
          </a:prstGeom>
          <a:solidFill>
            <a:srgbClr val="E0E1E2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จัดการขยะพิเศษ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744">
            <a:extLst>
              <a:ext uri="{FF2B5EF4-FFF2-40B4-BE49-F238E27FC236}">
                <a16:creationId xmlns:a16="http://schemas.microsoft.com/office/drawing/2014/main" id="{0EC65453-A221-48F5-B4F8-400DDFD8CF09}"/>
              </a:ext>
            </a:extLst>
          </p:cNvPr>
          <p:cNvSpPr txBox="1"/>
          <p:nvPr/>
        </p:nvSpPr>
        <p:spPr>
          <a:xfrm>
            <a:off x="4117438" y="3643994"/>
            <a:ext cx="843818" cy="157769"/>
          </a:xfrm>
          <a:prstGeom prst="rect">
            <a:avLst/>
          </a:prstGeom>
          <a:solidFill>
            <a:srgbClr val="E0E1E2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รื้อถอนและนำวัสดุตกแต่งภายในออก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745">
            <a:extLst>
              <a:ext uri="{FF2B5EF4-FFF2-40B4-BE49-F238E27FC236}">
                <a16:creationId xmlns:a16="http://schemas.microsoft.com/office/drawing/2014/main" id="{BF3331F0-C2D0-49B6-A0DE-8B05D0A2B4D4}"/>
              </a:ext>
            </a:extLst>
          </p:cNvPr>
          <p:cNvSpPr txBox="1"/>
          <p:nvPr/>
        </p:nvSpPr>
        <p:spPr>
          <a:xfrm>
            <a:off x="5419091" y="3661515"/>
            <a:ext cx="779780" cy="137689"/>
          </a:xfrm>
          <a:prstGeom prst="rect">
            <a:avLst/>
          </a:prstGeom>
          <a:solidFill>
            <a:srgbClr val="E0E1E2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คัดแยกและรวบรวม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746">
            <a:extLst>
              <a:ext uri="{FF2B5EF4-FFF2-40B4-BE49-F238E27FC236}">
                <a16:creationId xmlns:a16="http://schemas.microsoft.com/office/drawing/2014/main" id="{5CDB6C64-EFE3-43BE-9101-ABC28ABDD990}"/>
              </a:ext>
            </a:extLst>
          </p:cNvPr>
          <p:cNvSpPr txBox="1"/>
          <p:nvPr/>
        </p:nvSpPr>
        <p:spPr>
          <a:xfrm>
            <a:off x="5431791" y="4045426"/>
            <a:ext cx="779780" cy="154623"/>
          </a:xfrm>
          <a:prstGeom prst="rect">
            <a:avLst/>
          </a:prstGeom>
          <a:solidFill>
            <a:srgbClr val="E0E1E2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กำจัดขยะออกไป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747">
            <a:extLst>
              <a:ext uri="{FF2B5EF4-FFF2-40B4-BE49-F238E27FC236}">
                <a16:creationId xmlns:a16="http://schemas.microsoft.com/office/drawing/2014/main" id="{0111B011-B60D-4418-8F93-E35A6F663B33}"/>
              </a:ext>
            </a:extLst>
          </p:cNvPr>
          <p:cNvSpPr txBox="1"/>
          <p:nvPr/>
        </p:nvSpPr>
        <p:spPr>
          <a:xfrm>
            <a:off x="4109320" y="3962241"/>
            <a:ext cx="843817" cy="154623"/>
          </a:xfrm>
          <a:prstGeom prst="rect">
            <a:avLst/>
          </a:prstGeom>
          <a:solidFill>
            <a:srgbClr val="E0E1E2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รื้อถอนและนำโครงสร้างชั้นบนออก</a:t>
            </a:r>
            <a:endParaRPr lang="ja-JP" sz="4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748">
            <a:extLst>
              <a:ext uri="{FF2B5EF4-FFF2-40B4-BE49-F238E27FC236}">
                <a16:creationId xmlns:a16="http://schemas.microsoft.com/office/drawing/2014/main" id="{998C30F2-A0F8-493D-A525-264429CEF4E1}"/>
              </a:ext>
            </a:extLst>
          </p:cNvPr>
          <p:cNvSpPr txBox="1"/>
          <p:nvPr/>
        </p:nvSpPr>
        <p:spPr>
          <a:xfrm>
            <a:off x="4132257" y="4265980"/>
            <a:ext cx="807329" cy="157769"/>
          </a:xfrm>
          <a:prstGeom prst="rect">
            <a:avLst/>
          </a:prstGeom>
          <a:solidFill>
            <a:srgbClr val="E0E1E2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รื้อถอนและนำฐานรากออก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1749">
            <a:extLst>
              <a:ext uri="{FF2B5EF4-FFF2-40B4-BE49-F238E27FC236}">
                <a16:creationId xmlns:a16="http://schemas.microsoft.com/office/drawing/2014/main" id="{BD39C1EF-488E-4838-A15A-1FA9828EDAF7}"/>
              </a:ext>
            </a:extLst>
          </p:cNvPr>
          <p:cNvSpPr txBox="1"/>
          <p:nvPr/>
        </p:nvSpPr>
        <p:spPr>
          <a:xfrm>
            <a:off x="4077485" y="4618624"/>
            <a:ext cx="948540" cy="154623"/>
          </a:xfrm>
          <a:prstGeom prst="rect">
            <a:avLst/>
          </a:prstGeom>
          <a:solidFill>
            <a:srgbClr val="E0E1E2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รื้อถอน (ดึงถอน) และนำเสาเข็มออก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1751">
            <a:extLst>
              <a:ext uri="{FF2B5EF4-FFF2-40B4-BE49-F238E27FC236}">
                <a16:creationId xmlns:a16="http://schemas.microsoft.com/office/drawing/2014/main" id="{726C2870-8EE7-4640-BB83-BE3106D20939}"/>
              </a:ext>
            </a:extLst>
          </p:cNvPr>
          <p:cNvSpPr txBox="1"/>
          <p:nvPr/>
        </p:nvSpPr>
        <p:spPr>
          <a:xfrm>
            <a:off x="4125546" y="4950110"/>
            <a:ext cx="814394" cy="154623"/>
          </a:xfrm>
          <a:prstGeom prst="rect">
            <a:avLst/>
          </a:prstGeom>
          <a:solidFill>
            <a:srgbClr val="E0E1E2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รื้อถอนและนำโครงสร้างอื่นๆ นอกอาคารออก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1752">
            <a:extLst>
              <a:ext uri="{FF2B5EF4-FFF2-40B4-BE49-F238E27FC236}">
                <a16:creationId xmlns:a16="http://schemas.microsoft.com/office/drawing/2014/main" id="{85B3B1A1-4594-42A0-9A2B-90CEA247E142}"/>
              </a:ext>
            </a:extLst>
          </p:cNvPr>
          <p:cNvSpPr txBox="1"/>
          <p:nvPr/>
        </p:nvSpPr>
        <p:spPr>
          <a:xfrm>
            <a:off x="4130986" y="5297297"/>
            <a:ext cx="814395" cy="154623"/>
          </a:xfrm>
          <a:prstGeom prst="rect">
            <a:avLst/>
          </a:prstGeom>
          <a:solidFill>
            <a:srgbClr val="E0E1E2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ปรับผิวดิน / จัดระเบียบ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1753">
            <a:extLst>
              <a:ext uri="{FF2B5EF4-FFF2-40B4-BE49-F238E27FC236}">
                <a16:creationId xmlns:a16="http://schemas.microsoft.com/office/drawing/2014/main" id="{045F346F-8583-418D-BA8F-0D9E2BB3FD6D}"/>
              </a:ext>
            </a:extLst>
          </p:cNvPr>
          <p:cNvSpPr txBox="1"/>
          <p:nvPr/>
        </p:nvSpPr>
        <p:spPr>
          <a:xfrm>
            <a:off x="4123367" y="5745689"/>
            <a:ext cx="837889" cy="154623"/>
          </a:xfrm>
          <a:prstGeom prst="rect">
            <a:avLst/>
          </a:prstGeom>
          <a:solidFill>
            <a:srgbClr val="E0E1E2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เสร็จสมบูรณ์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1754">
            <a:extLst>
              <a:ext uri="{FF2B5EF4-FFF2-40B4-BE49-F238E27FC236}">
                <a16:creationId xmlns:a16="http://schemas.microsoft.com/office/drawing/2014/main" id="{DF90D206-8FA9-481E-8006-2B01778A439F}"/>
              </a:ext>
            </a:extLst>
          </p:cNvPr>
          <p:cNvSpPr txBox="1"/>
          <p:nvPr/>
        </p:nvSpPr>
        <p:spPr>
          <a:xfrm>
            <a:off x="2664492" y="3151012"/>
            <a:ext cx="1144239" cy="1175003"/>
          </a:xfrm>
          <a:prstGeom prst="rect">
            <a:avLst/>
          </a:prstGeom>
          <a:solidFill>
            <a:srgbClr val="E0E1E2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ct val="90000"/>
              </a:lnSpc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กรณีพิเศษ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marL="88900" indent="-88900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กำจัดแร่ใยหิน (ระดับ 1-3)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marL="177800" lvl="0" indent="-88900" rtl="0">
              <a:lnSpc>
                <a:spcPct val="90000"/>
              </a:lnSpc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	ไม่มีหน้าที่ต้องยื่นเรื่อง แต่จำเป็นต้องมีแผนระดับ 3</a:t>
            </a:r>
            <a:endParaRPr lang="ja-JP" sz="6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  <a:p>
            <a:pPr marL="88900" indent="-88900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จัดการ, เคลื่อนย้าย PCB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marL="88900" indent="-88900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รื้อถอนเตาเผา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marL="88900" indent="-88900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เก็บรวบรวม, ทำลายคลอโรฟลูออโรคาร์บอน (CFC)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marL="88900" indent="-88900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อื่นๆ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8396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ข้อควรปฏิบัติเพื่อการขับขี่อย่างปลอดภัย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101 / คู่มือเสริมหน้า 81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22" y="1940773"/>
            <a:ext cx="7723901" cy="298556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646092" y="4660251"/>
            <a:ext cx="2832878" cy="5770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เวลาที่ผู้ขับขี่ออกจากที่นั่งคนขับเนื่องจากการทำงานหยุดชะงัก ฯลฯ ต้องหยุดเครื่องยนต์ ถอดและเก็บรักษากุญแจไว้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117023" y="4844917"/>
            <a:ext cx="2832878" cy="5770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ผู้ขับขี่ต้องขับโดยสวมหมวกป้องกันหรืออุปกรณ์ความปลอดภัย และสวมเครื่องแต่งกายให้เรียบร้อย</a:t>
            </a:r>
          </a:p>
        </p:txBody>
      </p:sp>
      <p:sp>
        <p:nvSpPr>
          <p:cNvPr id="8" name="テキスト ボックス 1755">
            <a:extLst>
              <a:ext uri="{FF2B5EF4-FFF2-40B4-BE49-F238E27FC236}">
                <a16:creationId xmlns:a16="http://schemas.microsoft.com/office/drawing/2014/main" id="{50D958DB-40DE-43BC-BA8C-476AE7F14C3B}"/>
              </a:ext>
            </a:extLst>
          </p:cNvPr>
          <p:cNvSpPr txBox="1"/>
          <p:nvPr/>
        </p:nvSpPr>
        <p:spPr>
          <a:xfrm>
            <a:off x="1246822" y="2190750"/>
            <a:ext cx="1096328" cy="38164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ปฏิบัติตามกฎของไซต์ก่อสร้าง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756">
            <a:extLst>
              <a:ext uri="{FF2B5EF4-FFF2-40B4-BE49-F238E27FC236}">
                <a16:creationId xmlns:a16="http://schemas.microsoft.com/office/drawing/2014/main" id="{69833500-E57F-4B2C-81D7-B35F0EABE583}"/>
              </a:ext>
            </a:extLst>
          </p:cNvPr>
          <p:cNvSpPr txBox="1"/>
          <p:nvPr/>
        </p:nvSpPr>
        <p:spPr>
          <a:xfrm>
            <a:off x="2644193" y="2664367"/>
            <a:ext cx="507364" cy="24827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หมวกป้องกัน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757">
            <a:extLst>
              <a:ext uri="{FF2B5EF4-FFF2-40B4-BE49-F238E27FC236}">
                <a16:creationId xmlns:a16="http://schemas.microsoft.com/office/drawing/2014/main" id="{6BF8C752-7205-473C-89F7-81C66CCB8088}"/>
              </a:ext>
            </a:extLst>
          </p:cNvPr>
          <p:cNvSpPr txBox="1"/>
          <p:nvPr/>
        </p:nvSpPr>
        <p:spPr>
          <a:xfrm>
            <a:off x="3041967" y="3382421"/>
            <a:ext cx="516890" cy="38732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เครื่องแต่งกายที่สะอาด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758">
            <a:extLst>
              <a:ext uri="{FF2B5EF4-FFF2-40B4-BE49-F238E27FC236}">
                <a16:creationId xmlns:a16="http://schemas.microsoft.com/office/drawing/2014/main" id="{742EFF8C-98BC-4653-9BAF-A0751C18879D}"/>
              </a:ext>
            </a:extLst>
          </p:cNvPr>
          <p:cNvSpPr txBox="1"/>
          <p:nvPr/>
        </p:nvSpPr>
        <p:spPr>
          <a:xfrm>
            <a:off x="2970212" y="4421868"/>
            <a:ext cx="471488" cy="16962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รองเท้านิรภัย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759">
            <a:extLst>
              <a:ext uri="{FF2B5EF4-FFF2-40B4-BE49-F238E27FC236}">
                <a16:creationId xmlns:a16="http://schemas.microsoft.com/office/drawing/2014/main" id="{E42E0A05-D224-41FA-BC5B-F1CC0E2F0813}"/>
              </a:ext>
            </a:extLst>
          </p:cNvPr>
          <p:cNvSpPr txBox="1"/>
          <p:nvPr/>
        </p:nvSpPr>
        <p:spPr>
          <a:xfrm rot="3878896">
            <a:off x="7620013" y="2683095"/>
            <a:ext cx="316133" cy="2108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กุญแจ</a:t>
            </a:r>
            <a:endParaRPr lang="en-US" sz="5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เครื่องยนต์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708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ข้อควรปฏิบัติเพื่อการขับขี่อย่างปลอดภัย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101 / คู่มือเสริมหน้า 82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09" y="2261589"/>
            <a:ext cx="3953309" cy="2770601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491728" y="4905029"/>
            <a:ext cx="2832878" cy="5770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เตรียมพร้อมกับสภาพที่อาจเกิดขึ้นกะทันหันระหว่างการขับ และระวังอยู่เสมอเพื่อให้สามารถหยุดรถได้ทันที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918" y="2251252"/>
            <a:ext cx="3477332" cy="253962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5364130" y="4820349"/>
            <a:ext cx="2832878" cy="5770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เวลาทำงานบดทำลายในเขตเมือง ฯลฯ</a:t>
            </a:r>
            <a:r>
              <a:rPr lang="en-US" altLang="ja-JP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ja-JP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ต้องตรวจสอบวัตถุที่ฝังอยู่ใต้ดินให้แน่ชัดก่อนเสมอ</a:t>
            </a:r>
          </a:p>
        </p:txBody>
      </p:sp>
      <p:sp>
        <p:nvSpPr>
          <p:cNvPr id="10" name="テキスト ボックス 1760">
            <a:extLst>
              <a:ext uri="{FF2B5EF4-FFF2-40B4-BE49-F238E27FC236}">
                <a16:creationId xmlns:a16="http://schemas.microsoft.com/office/drawing/2014/main" id="{88B4E8A5-4074-4350-B3FA-9C120A192909}"/>
              </a:ext>
            </a:extLst>
          </p:cNvPr>
          <p:cNvSpPr txBox="1"/>
          <p:nvPr/>
        </p:nvSpPr>
        <p:spPr>
          <a:xfrm>
            <a:off x="5014156" y="4198301"/>
            <a:ext cx="523043" cy="245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ท่อประปา</a:t>
            </a:r>
            <a:endParaRPr lang="ja-JP" sz="3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761">
            <a:extLst>
              <a:ext uri="{FF2B5EF4-FFF2-40B4-BE49-F238E27FC236}">
                <a16:creationId xmlns:a16="http://schemas.microsoft.com/office/drawing/2014/main" id="{8C34D56C-A0A7-4D56-91E2-6ACCA4E196B6}"/>
              </a:ext>
            </a:extLst>
          </p:cNvPr>
          <p:cNvSpPr txBox="1"/>
          <p:nvPr/>
        </p:nvSpPr>
        <p:spPr>
          <a:xfrm>
            <a:off x="7034091" y="4332284"/>
            <a:ext cx="523043" cy="245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ท่อแก๊ส</a:t>
            </a:r>
            <a:endParaRPr lang="ja-JP" sz="3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2191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รายละเอียดการให้สัญญาณและการบอกทาง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104 / คู่มือเสริมหน้า 84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759255" y="3533490"/>
            <a:ext cx="6044318" cy="5770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ผู้ขับขี่ต้องปรึกษาหารือล่วงหน้ากับผู้ให้สัญญาณหรือผู้บอกทางก่อนที่จะปฏิบัติงาน ในรายละเอียดเกี่ยวกับตำแหน่งการทำงานของเครื่องจักรก่อสร้างอื่น ฯลฯ ตำแหน่งการทำงานของคนงาน ตำแหน่งของบริเวณที่อันตรายและวิธีให้สัญญาณ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354013" rtl="0">
              <a:buNone/>
            </a:pPr>
            <a:r>
              <a:rPr lang="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&lt;ให้สัญญาณด้วยนกหวีด&gt;			 &lt;ให้สัญญาณด้วยการเปล่งเสียง&gt;</a:t>
            </a:r>
          </a:p>
          <a:p>
            <a:pPr marL="893763" indent="-354013" rtl="0">
              <a:buNone/>
            </a:pPr>
            <a:r>
              <a:rPr lang="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ปลอดภัย: เสียงนกหวีดสั้นๆ 2 ครั้ง และเป่าซ้ำ		- ปลอดภัย: โอเค (orai) โอเค (orai)</a:t>
            </a:r>
          </a:p>
          <a:p>
            <a:pPr marL="893763" indent="-354013" rtl="0">
              <a:buNone/>
            </a:pPr>
            <a:r>
              <a:rPr lang="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หยุด: เสียงนกหวีดยาว			- หยุด: หยุด (stoppu)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014" y="1419769"/>
            <a:ext cx="2018078" cy="2113721"/>
          </a:xfrm>
          <a:prstGeom prst="rect">
            <a:avLst/>
          </a:prstGeom>
        </p:spPr>
      </p:pic>
      <p:sp>
        <p:nvSpPr>
          <p:cNvPr id="7" name="テキスト ボックス 1762">
            <a:extLst>
              <a:ext uri="{FF2B5EF4-FFF2-40B4-BE49-F238E27FC236}">
                <a16:creationId xmlns:a16="http://schemas.microsoft.com/office/drawing/2014/main" id="{BD7B8CE7-CA9A-4D59-9EEF-A1A9A9E6F14B}"/>
              </a:ext>
            </a:extLst>
          </p:cNvPr>
          <p:cNvSpPr txBox="1"/>
          <p:nvPr/>
        </p:nvSpPr>
        <p:spPr>
          <a:xfrm>
            <a:off x="3938111" y="1565868"/>
            <a:ext cx="1267778" cy="4616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ตรวจสอบสิ่งที่ควรระวังระหว่างผู้ขับขี่ด้วยกัน</a:t>
            </a:r>
            <a:endParaRPr lang="ja-JP" sz="3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578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rmAutofit/>
          </a:bodyPr>
          <a:lstStyle/>
          <a:p>
            <a:pPr marL="1257300" indent="-1257300" rtl="0"/>
            <a:r>
              <a:rPr lang="th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บทที่ 7 ความรู้เกี่ยวกับกลศาสตร์และไฟฟ้า</a:t>
            </a:r>
            <a:endParaRPr kumimoji="1" lang="ja-JP" altLang="en-US" sz="2400" dirty="0"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3354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โมเมนต์ของแรง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110 / คู่มือเสริมหน้า 85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849129" y="3330471"/>
            <a:ext cx="149353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โมเมนต์ของแรง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440" y="1287153"/>
            <a:ext cx="4564509" cy="2043318"/>
          </a:xfrm>
          <a:prstGeom prst="rect">
            <a:avLst/>
          </a:prstGeom>
        </p:spPr>
      </p:pic>
      <p:pic>
        <p:nvPicPr>
          <p:cNvPr id="8" name="図 7"/>
          <p:cNvPicPr/>
          <p:nvPr/>
        </p:nvPicPr>
        <p:blipFill>
          <a:blip r:embed="rId4"/>
          <a:stretch>
            <a:fillRect/>
          </a:stretch>
        </p:blipFill>
        <p:spPr>
          <a:xfrm>
            <a:off x="828195" y="3626427"/>
            <a:ext cx="3753500" cy="245960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892560" y="6061455"/>
            <a:ext cx="149353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โมเมนต์ของแรง (1)</a:t>
            </a:r>
          </a:p>
        </p:txBody>
      </p:sp>
      <p:pic>
        <p:nvPicPr>
          <p:cNvPr id="11" name="図 10"/>
          <p:cNvPicPr/>
          <p:nvPr/>
        </p:nvPicPr>
        <p:blipFill>
          <a:blip r:embed="rId5"/>
          <a:stretch>
            <a:fillRect/>
          </a:stretch>
        </p:blipFill>
        <p:spPr>
          <a:xfrm>
            <a:off x="4713426" y="3607470"/>
            <a:ext cx="3670500" cy="2520471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737742" y="6061455"/>
            <a:ext cx="149353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โมเมนต์ของแรง (2)</a:t>
            </a:r>
          </a:p>
        </p:txBody>
      </p:sp>
      <p:sp>
        <p:nvSpPr>
          <p:cNvPr id="13" name="テキスト ボックス 1763">
            <a:extLst>
              <a:ext uri="{FF2B5EF4-FFF2-40B4-BE49-F238E27FC236}">
                <a16:creationId xmlns:a16="http://schemas.microsoft.com/office/drawing/2014/main" id="{CE92F9D7-49A9-4FD5-8FCB-F37EED0CA936}"/>
              </a:ext>
            </a:extLst>
          </p:cNvPr>
          <p:cNvSpPr txBox="1"/>
          <p:nvPr/>
        </p:nvSpPr>
        <p:spPr>
          <a:xfrm>
            <a:off x="828195" y="4096041"/>
            <a:ext cx="1120140" cy="245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แรงปฏิกิริยาของการบดกระแทก</a:t>
            </a:r>
            <a:endParaRPr lang="ja-JP" sz="5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764">
            <a:extLst>
              <a:ext uri="{FF2B5EF4-FFF2-40B4-BE49-F238E27FC236}">
                <a16:creationId xmlns:a16="http://schemas.microsoft.com/office/drawing/2014/main" id="{F5FB4F9F-DFDD-4038-8C87-D7AB9D7FB415}"/>
              </a:ext>
            </a:extLst>
          </p:cNvPr>
          <p:cNvSpPr txBox="1"/>
          <p:nvPr/>
        </p:nvSpPr>
        <p:spPr>
          <a:xfrm>
            <a:off x="3260245" y="4312576"/>
            <a:ext cx="1120140" cy="2813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เบรกเกอร์สำหรับอุโมงค์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582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ประเภทอุปกรณ์ต่อพ่วงของเครื่องจักรสำหรับรื้อถอน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5 / คู่มือเสริมหน้า 8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74" y="2192481"/>
            <a:ext cx="7521661" cy="304714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566196" y="5196508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เครื่องบดคอนกรีตแบบหยาบ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93959" y="5196508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เครื่องบดคอนกรีตแบบละเอียด</a:t>
            </a:r>
          </a:p>
        </p:txBody>
      </p:sp>
      <p:sp>
        <p:nvSpPr>
          <p:cNvPr id="8" name="テキスト ボックス 260">
            <a:extLst>
              <a:ext uri="{FF2B5EF4-FFF2-40B4-BE49-F238E27FC236}">
                <a16:creationId xmlns:a16="http://schemas.microsoft.com/office/drawing/2014/main" id="{789A2D21-DCD4-4567-8140-0FEB3A61CF02}"/>
              </a:ext>
            </a:extLst>
          </p:cNvPr>
          <p:cNvSpPr txBox="1"/>
          <p:nvPr/>
        </p:nvSpPr>
        <p:spPr>
          <a:xfrm>
            <a:off x="3602720" y="2535377"/>
            <a:ext cx="1083022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กรอบบน ฯลฯ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テキスト ボックス 261">
            <a:extLst>
              <a:ext uri="{FF2B5EF4-FFF2-40B4-BE49-F238E27FC236}">
                <a16:creationId xmlns:a16="http://schemas.microsoft.com/office/drawing/2014/main" id="{C79624EF-9E45-4905-9943-829A88E5A114}"/>
              </a:ext>
            </a:extLst>
          </p:cNvPr>
          <p:cNvSpPr txBox="1"/>
          <p:nvPr/>
        </p:nvSpPr>
        <p:spPr>
          <a:xfrm>
            <a:off x="3622339" y="3112346"/>
            <a:ext cx="1083022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อุปกรณ์หมุน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283">
            <a:extLst>
              <a:ext uri="{FF2B5EF4-FFF2-40B4-BE49-F238E27FC236}">
                <a16:creationId xmlns:a16="http://schemas.microsoft.com/office/drawing/2014/main" id="{3E2324CC-11A1-435F-B713-41C2B5E3E516}"/>
              </a:ext>
            </a:extLst>
          </p:cNvPr>
          <p:cNvSpPr txBox="1"/>
          <p:nvPr/>
        </p:nvSpPr>
        <p:spPr>
          <a:xfrm>
            <a:off x="3622339" y="3543456"/>
            <a:ext cx="1083022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กระบอกสูบเปิดปิด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285">
            <a:extLst>
              <a:ext uri="{FF2B5EF4-FFF2-40B4-BE49-F238E27FC236}">
                <a16:creationId xmlns:a16="http://schemas.microsoft.com/office/drawing/2014/main" id="{F7A058A2-4E9B-4E94-897B-C995F3A12A08}"/>
              </a:ext>
            </a:extLst>
          </p:cNvPr>
          <p:cNvSpPr txBox="1"/>
          <p:nvPr/>
        </p:nvSpPr>
        <p:spPr>
          <a:xfrm>
            <a:off x="7137769" y="2803290"/>
            <a:ext cx="1083022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กระบอกสูบเปิดปิด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287">
            <a:extLst>
              <a:ext uri="{FF2B5EF4-FFF2-40B4-BE49-F238E27FC236}">
                <a16:creationId xmlns:a16="http://schemas.microsoft.com/office/drawing/2014/main" id="{E211FE6B-33E0-40FA-A8A1-1A48013B47EE}"/>
              </a:ext>
            </a:extLst>
          </p:cNvPr>
          <p:cNvSpPr txBox="1"/>
          <p:nvPr/>
        </p:nvSpPr>
        <p:spPr>
          <a:xfrm>
            <a:off x="841665" y="3763303"/>
            <a:ext cx="911569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กรอบล่าง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16">
            <a:extLst>
              <a:ext uri="{FF2B5EF4-FFF2-40B4-BE49-F238E27FC236}">
                <a16:creationId xmlns:a16="http://schemas.microsoft.com/office/drawing/2014/main" id="{A8FB64A9-8224-42DD-81F9-146C18D7E756}"/>
              </a:ext>
            </a:extLst>
          </p:cNvPr>
          <p:cNvSpPr txBox="1"/>
          <p:nvPr/>
        </p:nvSpPr>
        <p:spPr>
          <a:xfrm>
            <a:off x="6424766" y="2515217"/>
            <a:ext cx="1083022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กรอบโครง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25">
            <a:extLst>
              <a:ext uri="{FF2B5EF4-FFF2-40B4-BE49-F238E27FC236}">
                <a16:creationId xmlns:a16="http://schemas.microsoft.com/office/drawing/2014/main" id="{75D53B4C-66E1-4DB3-BDFE-B24189C9E218}"/>
              </a:ext>
            </a:extLst>
          </p:cNvPr>
          <p:cNvSpPr txBox="1"/>
          <p:nvPr/>
        </p:nvSpPr>
        <p:spPr>
          <a:xfrm>
            <a:off x="7404591" y="3005981"/>
            <a:ext cx="1083022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อาร์มบด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31">
            <a:extLst>
              <a:ext uri="{FF2B5EF4-FFF2-40B4-BE49-F238E27FC236}">
                <a16:creationId xmlns:a16="http://schemas.microsoft.com/office/drawing/2014/main" id="{ED9B2772-425B-4FCE-92CC-88F97323C041}"/>
              </a:ext>
            </a:extLst>
          </p:cNvPr>
          <p:cNvSpPr txBox="1"/>
          <p:nvPr/>
        </p:nvSpPr>
        <p:spPr>
          <a:xfrm>
            <a:off x="7277968" y="4072088"/>
            <a:ext cx="1083022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เขี้ยวบด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32">
            <a:extLst>
              <a:ext uri="{FF2B5EF4-FFF2-40B4-BE49-F238E27FC236}">
                <a16:creationId xmlns:a16="http://schemas.microsoft.com/office/drawing/2014/main" id="{E583DD03-9A15-40EC-AAD9-4EC82202D32D}"/>
              </a:ext>
            </a:extLst>
          </p:cNvPr>
          <p:cNvSpPr txBox="1"/>
          <p:nvPr/>
        </p:nvSpPr>
        <p:spPr>
          <a:xfrm>
            <a:off x="780675" y="4599073"/>
            <a:ext cx="972560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เขี้ยวบด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38">
            <a:extLst>
              <a:ext uri="{FF2B5EF4-FFF2-40B4-BE49-F238E27FC236}">
                <a16:creationId xmlns:a16="http://schemas.microsoft.com/office/drawing/2014/main" id="{3AC28377-9AE4-4D6C-AB2F-1BCE21AD4033}"/>
              </a:ext>
            </a:extLst>
          </p:cNvPr>
          <p:cNvSpPr txBox="1"/>
          <p:nvPr/>
        </p:nvSpPr>
        <p:spPr>
          <a:xfrm>
            <a:off x="3621087" y="4359354"/>
            <a:ext cx="1083022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อาร์มบด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39">
            <a:extLst>
              <a:ext uri="{FF2B5EF4-FFF2-40B4-BE49-F238E27FC236}">
                <a16:creationId xmlns:a16="http://schemas.microsoft.com/office/drawing/2014/main" id="{7FA8BD03-26A3-44A2-8ED7-0F0459C8B7A7}"/>
              </a:ext>
            </a:extLst>
          </p:cNvPr>
          <p:cNvSpPr txBox="1"/>
          <p:nvPr/>
        </p:nvSpPr>
        <p:spPr>
          <a:xfrm>
            <a:off x="2165228" y="4695965"/>
            <a:ext cx="544813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ตัวตัด (Cutter)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2147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โมเมนต์ของแรง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112 / คู่มือเสริมหน้า 86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323601" y="5980031"/>
            <a:ext cx="438428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ข้อควรระวังเวลาทำงานกับเครื่องจักรสำหรับรื้อถอนที่กำหนดเฉพาะ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634" y="1361210"/>
            <a:ext cx="3672732" cy="4619166"/>
          </a:xfrm>
          <a:prstGeom prst="rect">
            <a:avLst/>
          </a:prstGeom>
        </p:spPr>
      </p:pic>
      <p:sp>
        <p:nvSpPr>
          <p:cNvPr id="7" name="テキスト ボックス 1765">
            <a:extLst>
              <a:ext uri="{FF2B5EF4-FFF2-40B4-BE49-F238E27FC236}">
                <a16:creationId xmlns:a16="http://schemas.microsoft.com/office/drawing/2014/main" id="{3256A5D2-113B-41F1-9A92-339C132DA647}"/>
              </a:ext>
            </a:extLst>
          </p:cNvPr>
          <p:cNvSpPr txBox="1"/>
          <p:nvPr/>
        </p:nvSpPr>
        <p:spPr>
          <a:xfrm>
            <a:off x="2735635" y="3008630"/>
            <a:ext cx="1334716" cy="4203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พื้นที่ที่มีอันตรายจากการพลิกคว่ำ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8" name="テキスト ボックス 1766">
            <a:extLst>
              <a:ext uri="{FF2B5EF4-FFF2-40B4-BE49-F238E27FC236}">
                <a16:creationId xmlns:a16="http://schemas.microsoft.com/office/drawing/2014/main" id="{DEBF5200-3BF8-4079-859A-2208748B2A8A}"/>
              </a:ext>
            </a:extLst>
          </p:cNvPr>
          <p:cNvSpPr txBox="1"/>
          <p:nvPr/>
        </p:nvSpPr>
        <p:spPr>
          <a:xfrm>
            <a:off x="4419599" y="3108089"/>
            <a:ext cx="1076643" cy="2044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รัศมีการทำงานสูงสุด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1767">
            <a:extLst>
              <a:ext uri="{FF2B5EF4-FFF2-40B4-BE49-F238E27FC236}">
                <a16:creationId xmlns:a16="http://schemas.microsoft.com/office/drawing/2014/main" id="{FED9DDB4-D571-4900-ADB7-5621D2BD3B94}"/>
              </a:ext>
            </a:extLst>
          </p:cNvPr>
          <p:cNvSpPr txBox="1"/>
          <p:nvPr/>
        </p:nvSpPr>
        <p:spPr>
          <a:xfrm>
            <a:off x="4546469" y="4201559"/>
            <a:ext cx="924112" cy="2044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พื้นที่ทำงาน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768">
            <a:extLst>
              <a:ext uri="{FF2B5EF4-FFF2-40B4-BE49-F238E27FC236}">
                <a16:creationId xmlns:a16="http://schemas.microsoft.com/office/drawing/2014/main" id="{AF93506C-9D12-453F-BA05-AE53593FCBDF}"/>
              </a:ext>
            </a:extLst>
          </p:cNvPr>
          <p:cNvSpPr txBox="1"/>
          <p:nvPr/>
        </p:nvSpPr>
        <p:spPr>
          <a:xfrm>
            <a:off x="3550881" y="5700222"/>
            <a:ext cx="1476693" cy="326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พื้นที่ระวังอันตราย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6608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มวลและความถ่วงจำเพาะ, จุดศูนย์ถ่วง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115 / คู่มือเสริมหน้า 87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853563" y="3159529"/>
            <a:ext cx="2067901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มวลปริมาตรต่อหน่วยของวัตถุ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119610" y="1287152"/>
            <a:ext cx="33362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สูตรคำนวณปริมาตรแบบย่อ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71" y="3436528"/>
            <a:ext cx="4127983" cy="208592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045" y="1545382"/>
            <a:ext cx="3413332" cy="4793072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820882" y="2143471"/>
            <a:ext cx="410649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มวลวัตถุ = ปริมาตร x ความถ่วงจำเพาะ</a:t>
            </a:r>
          </a:p>
        </p:txBody>
      </p:sp>
      <p:sp>
        <p:nvSpPr>
          <p:cNvPr id="10" name="テキスト ボックス 1353">
            <a:extLst>
              <a:ext uri="{FF2B5EF4-FFF2-40B4-BE49-F238E27FC236}">
                <a16:creationId xmlns:a16="http://schemas.microsoft.com/office/drawing/2014/main" id="{B86FE697-88A0-4409-8E42-B6B58344A0A9}"/>
              </a:ext>
            </a:extLst>
          </p:cNvPr>
          <p:cNvSpPr txBox="1"/>
          <p:nvPr/>
        </p:nvSpPr>
        <p:spPr>
          <a:xfrm>
            <a:off x="927233" y="3486021"/>
            <a:ext cx="596392" cy="184723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ประเภทของวัตถุ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354">
            <a:extLst>
              <a:ext uri="{FF2B5EF4-FFF2-40B4-BE49-F238E27FC236}">
                <a16:creationId xmlns:a16="http://schemas.microsoft.com/office/drawing/2014/main" id="{754AC24C-351B-4BD5-B3AE-49C14B6F17FC}"/>
              </a:ext>
            </a:extLst>
          </p:cNvPr>
          <p:cNvSpPr txBox="1"/>
          <p:nvPr/>
        </p:nvSpPr>
        <p:spPr>
          <a:xfrm>
            <a:off x="1630859" y="3497706"/>
            <a:ext cx="1165225" cy="155575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มวลต่อ 1 m</a:t>
            </a:r>
            <a:r>
              <a:rPr lang="th" sz="700" kern="100" baseline="30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(t)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355">
            <a:extLst>
              <a:ext uri="{FF2B5EF4-FFF2-40B4-BE49-F238E27FC236}">
                <a16:creationId xmlns:a16="http://schemas.microsoft.com/office/drawing/2014/main" id="{96355043-80B3-4266-A5EC-B0A9119AE885}"/>
              </a:ext>
            </a:extLst>
          </p:cNvPr>
          <p:cNvSpPr txBox="1"/>
          <p:nvPr/>
        </p:nvSpPr>
        <p:spPr>
          <a:xfrm>
            <a:off x="2884902" y="3500432"/>
            <a:ext cx="668655" cy="155575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ประเภทของวัตถุ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356">
            <a:extLst>
              <a:ext uri="{FF2B5EF4-FFF2-40B4-BE49-F238E27FC236}">
                <a16:creationId xmlns:a16="http://schemas.microsoft.com/office/drawing/2014/main" id="{364D3936-F5A7-4483-BF9B-05723492429C}"/>
              </a:ext>
            </a:extLst>
          </p:cNvPr>
          <p:cNvSpPr txBox="1"/>
          <p:nvPr/>
        </p:nvSpPr>
        <p:spPr>
          <a:xfrm>
            <a:off x="3642029" y="3498149"/>
            <a:ext cx="1180465" cy="155575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มวลต่อ 1 m</a:t>
            </a:r>
            <a:r>
              <a:rPr lang="th" sz="700" kern="100" baseline="30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(t)</a:t>
            </a:r>
            <a:endParaRPr lang="ja-JP" sz="9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769">
            <a:extLst>
              <a:ext uri="{FF2B5EF4-FFF2-40B4-BE49-F238E27FC236}">
                <a16:creationId xmlns:a16="http://schemas.microsoft.com/office/drawing/2014/main" id="{48ED522F-34C7-4096-91C6-EE4C9260A800}"/>
              </a:ext>
            </a:extLst>
          </p:cNvPr>
          <p:cNvSpPr txBox="1"/>
          <p:nvPr/>
        </p:nvSpPr>
        <p:spPr>
          <a:xfrm>
            <a:off x="832505" y="371011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ตะกั่ว</a:t>
            </a:r>
            <a:endParaRPr lang="ja-JP" sz="5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770">
            <a:extLst>
              <a:ext uri="{FF2B5EF4-FFF2-40B4-BE49-F238E27FC236}">
                <a16:creationId xmlns:a16="http://schemas.microsoft.com/office/drawing/2014/main" id="{E39A32FD-1E3D-4E0E-BA49-6B9F206F9579}"/>
              </a:ext>
            </a:extLst>
          </p:cNvPr>
          <p:cNvSpPr txBox="1"/>
          <p:nvPr/>
        </p:nvSpPr>
        <p:spPr>
          <a:xfrm>
            <a:off x="832505" y="387648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ทองแดง</a:t>
            </a:r>
            <a:endParaRPr lang="ja-JP" sz="5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772">
            <a:extLst>
              <a:ext uri="{FF2B5EF4-FFF2-40B4-BE49-F238E27FC236}">
                <a16:creationId xmlns:a16="http://schemas.microsoft.com/office/drawing/2014/main" id="{F509F2D5-6E70-4A11-B2A7-1326E6807E59}"/>
              </a:ext>
            </a:extLst>
          </p:cNvPr>
          <p:cNvSpPr txBox="1"/>
          <p:nvPr/>
        </p:nvSpPr>
        <p:spPr>
          <a:xfrm>
            <a:off x="829330" y="404285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เหล็ก</a:t>
            </a:r>
            <a:endParaRPr lang="ja-JP" sz="5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773">
            <a:extLst>
              <a:ext uri="{FF2B5EF4-FFF2-40B4-BE49-F238E27FC236}">
                <a16:creationId xmlns:a16="http://schemas.microsoft.com/office/drawing/2014/main" id="{ED3D79B6-41D5-4E21-A15F-AB358888E486}"/>
              </a:ext>
            </a:extLst>
          </p:cNvPr>
          <p:cNvSpPr txBox="1"/>
          <p:nvPr/>
        </p:nvSpPr>
        <p:spPr>
          <a:xfrm>
            <a:off x="829330" y="4365970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อลูมิเนียม</a:t>
            </a:r>
            <a:endParaRPr lang="ja-JP" sz="5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774">
            <a:extLst>
              <a:ext uri="{FF2B5EF4-FFF2-40B4-BE49-F238E27FC236}">
                <a16:creationId xmlns:a16="http://schemas.microsoft.com/office/drawing/2014/main" id="{756EB5EE-276E-4568-8519-174AC22AD74F}"/>
              </a:ext>
            </a:extLst>
          </p:cNvPr>
          <p:cNvSpPr txBox="1"/>
          <p:nvPr/>
        </p:nvSpPr>
        <p:spPr>
          <a:xfrm>
            <a:off x="829330" y="4527359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คอนกรีต</a:t>
            </a:r>
            <a:endParaRPr lang="ja-JP" sz="5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1775">
            <a:extLst>
              <a:ext uri="{FF2B5EF4-FFF2-40B4-BE49-F238E27FC236}">
                <a16:creationId xmlns:a16="http://schemas.microsoft.com/office/drawing/2014/main" id="{2876B4AC-3E97-4FA8-B497-EA6B9ABD4AB8}"/>
              </a:ext>
            </a:extLst>
          </p:cNvPr>
          <p:cNvSpPr txBox="1"/>
          <p:nvPr/>
        </p:nvSpPr>
        <p:spPr>
          <a:xfrm>
            <a:off x="829330" y="4683569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ดิน</a:t>
            </a:r>
            <a:endParaRPr lang="ja-JP" sz="5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1776">
            <a:extLst>
              <a:ext uri="{FF2B5EF4-FFF2-40B4-BE49-F238E27FC236}">
                <a16:creationId xmlns:a16="http://schemas.microsoft.com/office/drawing/2014/main" id="{0A1AC812-3A23-4344-8592-AC147CA3D48A}"/>
              </a:ext>
            </a:extLst>
          </p:cNvPr>
          <p:cNvSpPr txBox="1"/>
          <p:nvPr/>
        </p:nvSpPr>
        <p:spPr>
          <a:xfrm>
            <a:off x="829330" y="501821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ทราย</a:t>
            </a:r>
            <a:endParaRPr lang="ja-JP" sz="5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1777">
            <a:extLst>
              <a:ext uri="{FF2B5EF4-FFF2-40B4-BE49-F238E27FC236}">
                <a16:creationId xmlns:a16="http://schemas.microsoft.com/office/drawing/2014/main" id="{9DAC7637-7248-431E-B066-E7AEC7F77D23}"/>
              </a:ext>
            </a:extLst>
          </p:cNvPr>
          <p:cNvSpPr txBox="1"/>
          <p:nvPr/>
        </p:nvSpPr>
        <p:spPr>
          <a:xfrm>
            <a:off x="829330" y="518077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ถ่านหิน (ผง)</a:t>
            </a:r>
            <a:endParaRPr lang="ja-JP" sz="5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1778">
            <a:extLst>
              <a:ext uri="{FF2B5EF4-FFF2-40B4-BE49-F238E27FC236}">
                <a16:creationId xmlns:a16="http://schemas.microsoft.com/office/drawing/2014/main" id="{26F745A6-25B7-4683-B0CE-DC54F87E9363}"/>
              </a:ext>
            </a:extLst>
          </p:cNvPr>
          <p:cNvSpPr txBox="1"/>
          <p:nvPr/>
        </p:nvSpPr>
        <p:spPr>
          <a:xfrm>
            <a:off x="829330" y="534079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ถ่านหินเชื้อเพลิง (Coke)</a:t>
            </a:r>
            <a:endParaRPr lang="ja-JP" sz="5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1781">
            <a:extLst>
              <a:ext uri="{FF2B5EF4-FFF2-40B4-BE49-F238E27FC236}">
                <a16:creationId xmlns:a16="http://schemas.microsoft.com/office/drawing/2014/main" id="{082885EE-914B-4EE2-A54B-71CA27F71B85}"/>
              </a:ext>
            </a:extLst>
          </p:cNvPr>
          <p:cNvSpPr txBox="1"/>
          <p:nvPr/>
        </p:nvSpPr>
        <p:spPr>
          <a:xfrm>
            <a:off x="833775" y="420668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เหล็กหล่อ</a:t>
            </a:r>
            <a:endParaRPr lang="ja-JP" sz="5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1782">
            <a:extLst>
              <a:ext uri="{FF2B5EF4-FFF2-40B4-BE49-F238E27FC236}">
                <a16:creationId xmlns:a16="http://schemas.microsoft.com/office/drawing/2014/main" id="{D07E9F67-3C94-403C-9E4B-91FF6470D615}"/>
              </a:ext>
            </a:extLst>
          </p:cNvPr>
          <p:cNvSpPr txBox="1"/>
          <p:nvPr/>
        </p:nvSpPr>
        <p:spPr>
          <a:xfrm>
            <a:off x="829330" y="4848669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กรวด</a:t>
            </a:r>
            <a:endParaRPr lang="ja-JP" sz="5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8" name="テキスト ボックス 1783">
            <a:extLst>
              <a:ext uri="{FF2B5EF4-FFF2-40B4-BE49-F238E27FC236}">
                <a16:creationId xmlns:a16="http://schemas.microsoft.com/office/drawing/2014/main" id="{B853529D-2485-4C07-B562-A7261A89D254}"/>
              </a:ext>
            </a:extLst>
          </p:cNvPr>
          <p:cNvSpPr txBox="1"/>
          <p:nvPr/>
        </p:nvSpPr>
        <p:spPr>
          <a:xfrm>
            <a:off x="2854980" y="371011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หินแกรนิต</a:t>
            </a:r>
            <a:endParaRPr lang="ja-JP" sz="5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9" name="テキスト ボックス 1784">
            <a:extLst>
              <a:ext uri="{FF2B5EF4-FFF2-40B4-BE49-F238E27FC236}">
                <a16:creationId xmlns:a16="http://schemas.microsoft.com/office/drawing/2014/main" id="{CEEEE51A-78D2-460F-92FE-5278C3E16125}"/>
              </a:ext>
            </a:extLst>
          </p:cNvPr>
          <p:cNvSpPr txBox="1"/>
          <p:nvPr/>
        </p:nvSpPr>
        <p:spPr>
          <a:xfrm>
            <a:off x="2854980" y="3873182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หินแอนดีไซต์</a:t>
            </a:r>
            <a:endParaRPr lang="ja-JP" sz="5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0" name="テキスト ボックス 1785">
            <a:extLst>
              <a:ext uri="{FF2B5EF4-FFF2-40B4-BE49-F238E27FC236}">
                <a16:creationId xmlns:a16="http://schemas.microsoft.com/office/drawing/2014/main" id="{CD8DC95D-F45F-4DA3-8183-9491786DFFFC}"/>
              </a:ext>
            </a:extLst>
          </p:cNvPr>
          <p:cNvSpPr txBox="1"/>
          <p:nvPr/>
        </p:nvSpPr>
        <p:spPr>
          <a:xfrm>
            <a:off x="2851805" y="4036250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หินบะซอลต์</a:t>
            </a:r>
            <a:endParaRPr lang="ja-JP" sz="5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1" name="テキスト ボックス 1786">
            <a:extLst>
              <a:ext uri="{FF2B5EF4-FFF2-40B4-BE49-F238E27FC236}">
                <a16:creationId xmlns:a16="http://schemas.microsoft.com/office/drawing/2014/main" id="{7A1F7673-975A-4578-A57F-C7C5C383285F}"/>
              </a:ext>
            </a:extLst>
          </p:cNvPr>
          <p:cNvSpPr txBox="1"/>
          <p:nvPr/>
        </p:nvSpPr>
        <p:spPr>
          <a:xfrm>
            <a:off x="2851805" y="4362386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หินปูน (แข็ง)</a:t>
            </a:r>
            <a:endParaRPr lang="ja-JP" sz="5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2" name="テキスト ボックス 1787">
            <a:extLst>
              <a:ext uri="{FF2B5EF4-FFF2-40B4-BE49-F238E27FC236}">
                <a16:creationId xmlns:a16="http://schemas.microsoft.com/office/drawing/2014/main" id="{05241E55-94EA-4D89-8114-4D0F1CDADFC1}"/>
              </a:ext>
            </a:extLst>
          </p:cNvPr>
          <p:cNvSpPr txBox="1"/>
          <p:nvPr/>
        </p:nvSpPr>
        <p:spPr>
          <a:xfrm>
            <a:off x="2851805" y="452545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หินปูน (อ่อน)</a:t>
            </a:r>
            <a:endParaRPr lang="ja-JP" sz="5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5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3" name="テキスト ボックス 1788">
            <a:extLst>
              <a:ext uri="{FF2B5EF4-FFF2-40B4-BE49-F238E27FC236}">
                <a16:creationId xmlns:a16="http://schemas.microsoft.com/office/drawing/2014/main" id="{5438474D-FD27-45AC-BFA5-5D6B85936F19}"/>
              </a:ext>
            </a:extLst>
          </p:cNvPr>
          <p:cNvSpPr txBox="1"/>
          <p:nvPr/>
        </p:nvSpPr>
        <p:spPr>
          <a:xfrm>
            <a:off x="2851805" y="4688522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หินอ่อน</a:t>
            </a:r>
            <a:endParaRPr lang="ja-JP" sz="5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4" name="テキスト ボックス 1789">
            <a:extLst>
              <a:ext uri="{FF2B5EF4-FFF2-40B4-BE49-F238E27FC236}">
                <a16:creationId xmlns:a16="http://schemas.microsoft.com/office/drawing/2014/main" id="{C64CF10C-13FF-4EF5-A3DC-6C62A75646D9}"/>
              </a:ext>
            </a:extLst>
          </p:cNvPr>
          <p:cNvSpPr txBox="1"/>
          <p:nvPr/>
        </p:nvSpPr>
        <p:spPr>
          <a:xfrm>
            <a:off x="2851805" y="5014658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ไม้โอ๊ค</a:t>
            </a:r>
            <a:endParaRPr lang="ja-JP" sz="5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5" name="テキスト ボックス 1790">
            <a:extLst>
              <a:ext uri="{FF2B5EF4-FFF2-40B4-BE49-F238E27FC236}">
                <a16:creationId xmlns:a16="http://schemas.microsoft.com/office/drawing/2014/main" id="{23F1F2C9-1E5B-45DC-B1F9-70F30126852F}"/>
              </a:ext>
            </a:extLst>
          </p:cNvPr>
          <p:cNvSpPr txBox="1"/>
          <p:nvPr/>
        </p:nvSpPr>
        <p:spPr>
          <a:xfrm>
            <a:off x="2851805" y="5177726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ไม้สนมัทสึ (Matsu)</a:t>
            </a:r>
            <a:endParaRPr lang="ja-JP" sz="5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6" name="テキスト ボックス 1791">
            <a:extLst>
              <a:ext uri="{FF2B5EF4-FFF2-40B4-BE49-F238E27FC236}">
                <a16:creationId xmlns:a16="http://schemas.microsoft.com/office/drawing/2014/main" id="{B67ED277-18CC-41F2-A333-227C901DCED1}"/>
              </a:ext>
            </a:extLst>
          </p:cNvPr>
          <p:cNvSpPr txBox="1"/>
          <p:nvPr/>
        </p:nvSpPr>
        <p:spPr>
          <a:xfrm>
            <a:off x="2851805" y="534079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ไม้สนซึงิ (Sugi)</a:t>
            </a:r>
            <a:endParaRPr lang="ja-JP" sz="5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7" name="テキスト ボックス 1792">
            <a:extLst>
              <a:ext uri="{FF2B5EF4-FFF2-40B4-BE49-F238E27FC236}">
                <a16:creationId xmlns:a16="http://schemas.microsoft.com/office/drawing/2014/main" id="{FCAD32A8-61A8-471F-A9CB-F93563F4D91B}"/>
              </a:ext>
            </a:extLst>
          </p:cNvPr>
          <p:cNvSpPr txBox="1"/>
          <p:nvPr/>
        </p:nvSpPr>
        <p:spPr>
          <a:xfrm>
            <a:off x="2856250" y="4199318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หินกรวดมน</a:t>
            </a:r>
            <a:endParaRPr lang="ja-JP" sz="5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8" name="テキスト ボックス 1793">
            <a:extLst>
              <a:ext uri="{FF2B5EF4-FFF2-40B4-BE49-F238E27FC236}">
                <a16:creationId xmlns:a16="http://schemas.microsoft.com/office/drawing/2014/main" id="{0D2C2399-67B6-4510-9724-07B75046A7A6}"/>
              </a:ext>
            </a:extLst>
          </p:cNvPr>
          <p:cNvSpPr txBox="1"/>
          <p:nvPr/>
        </p:nvSpPr>
        <p:spPr>
          <a:xfrm>
            <a:off x="2851805" y="4851590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หินไนส์</a:t>
            </a:r>
            <a:endParaRPr lang="ja-JP" sz="5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83" name="テキスト ボックス 1794">
            <a:extLst>
              <a:ext uri="{FF2B5EF4-FFF2-40B4-BE49-F238E27FC236}">
                <a16:creationId xmlns:a16="http://schemas.microsoft.com/office/drawing/2014/main" id="{F40C53CA-1ADF-42B4-BD07-B9E2D3685A83}"/>
              </a:ext>
            </a:extLst>
          </p:cNvPr>
          <p:cNvSpPr txBox="1"/>
          <p:nvPr/>
        </p:nvSpPr>
        <p:spPr>
          <a:xfrm>
            <a:off x="5184067" y="1585245"/>
            <a:ext cx="1482090" cy="1687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รูปทรงของวัตถุ</a:t>
            </a:r>
            <a:endParaRPr lang="ja-JP" sz="7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84" name="テキスト ボックス 1795">
            <a:extLst>
              <a:ext uri="{FF2B5EF4-FFF2-40B4-BE49-F238E27FC236}">
                <a16:creationId xmlns:a16="http://schemas.microsoft.com/office/drawing/2014/main" id="{EDCDF7DD-BE41-43B0-933B-5EC58A68EDCB}"/>
              </a:ext>
            </a:extLst>
          </p:cNvPr>
          <p:cNvSpPr txBox="1"/>
          <p:nvPr/>
        </p:nvSpPr>
        <p:spPr>
          <a:xfrm>
            <a:off x="5193619" y="1780704"/>
            <a:ext cx="488930" cy="1454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ชื่อ</a:t>
            </a:r>
            <a:endParaRPr lang="ja-JP" sz="6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85" name="テキスト ボックス 1796">
            <a:extLst>
              <a:ext uri="{FF2B5EF4-FFF2-40B4-BE49-F238E27FC236}">
                <a16:creationId xmlns:a16="http://schemas.microsoft.com/office/drawing/2014/main" id="{BE5961EA-9C36-44E6-BE18-0F0243D73EB9}"/>
              </a:ext>
            </a:extLst>
          </p:cNvPr>
          <p:cNvSpPr txBox="1"/>
          <p:nvPr/>
        </p:nvSpPr>
        <p:spPr>
          <a:xfrm>
            <a:off x="5148825" y="2094060"/>
            <a:ext cx="567376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ทรงสี่เหลี่ยม</a:t>
            </a:r>
            <a:endParaRPr lang="en-US" sz="5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มุมฉาก</a:t>
            </a:r>
            <a:endParaRPr lang="ja-JP" sz="5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86" name="テキスト ボックス 1797">
            <a:extLst>
              <a:ext uri="{FF2B5EF4-FFF2-40B4-BE49-F238E27FC236}">
                <a16:creationId xmlns:a16="http://schemas.microsoft.com/office/drawing/2014/main" id="{225AAF70-961A-4095-A32F-ABD17272BADC}"/>
              </a:ext>
            </a:extLst>
          </p:cNvPr>
          <p:cNvSpPr txBox="1"/>
          <p:nvPr/>
        </p:nvSpPr>
        <p:spPr>
          <a:xfrm>
            <a:off x="5119610" y="2594414"/>
            <a:ext cx="602439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ทรงกระบอกสูง</a:t>
            </a:r>
            <a:endParaRPr lang="ja-JP" sz="5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87" name="テキスト ボックス 1798">
            <a:extLst>
              <a:ext uri="{FF2B5EF4-FFF2-40B4-BE49-F238E27FC236}">
                <a16:creationId xmlns:a16="http://schemas.microsoft.com/office/drawing/2014/main" id="{B25B687C-09AF-4575-BF9B-107C1608A5D6}"/>
              </a:ext>
            </a:extLst>
          </p:cNvPr>
          <p:cNvSpPr txBox="1"/>
          <p:nvPr/>
        </p:nvSpPr>
        <p:spPr>
          <a:xfrm>
            <a:off x="5119610" y="3078116"/>
            <a:ext cx="596591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ทรงกระบอกเตี้ย</a:t>
            </a:r>
            <a:endParaRPr lang="ja-JP" sz="5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88" name="テキスト ボックス 1799">
            <a:extLst>
              <a:ext uri="{FF2B5EF4-FFF2-40B4-BE49-F238E27FC236}">
                <a16:creationId xmlns:a16="http://schemas.microsoft.com/office/drawing/2014/main" id="{AB291AA6-F073-4C77-96E7-568C53057136}"/>
              </a:ext>
            </a:extLst>
          </p:cNvPr>
          <p:cNvSpPr txBox="1"/>
          <p:nvPr/>
        </p:nvSpPr>
        <p:spPr>
          <a:xfrm>
            <a:off x="5127556" y="3529919"/>
            <a:ext cx="588645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ทรงกลม</a:t>
            </a:r>
            <a:endParaRPr lang="ja-JP" sz="5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90" name="テキスト ボックス 1808">
            <a:extLst>
              <a:ext uri="{FF2B5EF4-FFF2-40B4-BE49-F238E27FC236}">
                <a16:creationId xmlns:a16="http://schemas.microsoft.com/office/drawing/2014/main" id="{99107902-85F8-4BE5-812A-7E676E4FA728}"/>
              </a:ext>
            </a:extLst>
          </p:cNvPr>
          <p:cNvSpPr txBox="1"/>
          <p:nvPr/>
        </p:nvSpPr>
        <p:spPr>
          <a:xfrm>
            <a:off x="5891329" y="1785270"/>
            <a:ext cx="638248" cy="1454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รูปทรง</a:t>
            </a:r>
            <a:endParaRPr lang="ja-JP" sz="7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91" name="テキスト ボックス 1809">
            <a:extLst>
              <a:ext uri="{FF2B5EF4-FFF2-40B4-BE49-F238E27FC236}">
                <a16:creationId xmlns:a16="http://schemas.microsoft.com/office/drawing/2014/main" id="{02D91C0B-8F2D-494E-B2E5-DDB5C4E6354A}"/>
              </a:ext>
            </a:extLst>
          </p:cNvPr>
          <p:cNvSpPr txBox="1"/>
          <p:nvPr/>
        </p:nvSpPr>
        <p:spPr>
          <a:xfrm>
            <a:off x="6851463" y="1655293"/>
            <a:ext cx="1451610" cy="210336"/>
          </a:xfrm>
          <a:prstGeom prst="rect">
            <a:avLst/>
          </a:prstGeom>
          <a:solidFill>
            <a:srgbClr val="EAD9E5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สูตรคำนวณปริมาตรแบบย่อ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92" name="テキスト ボックス 1810">
            <a:extLst>
              <a:ext uri="{FF2B5EF4-FFF2-40B4-BE49-F238E27FC236}">
                <a16:creationId xmlns:a16="http://schemas.microsoft.com/office/drawing/2014/main" id="{A8A92D07-BE18-4F8D-BC5B-2501140A261F}"/>
              </a:ext>
            </a:extLst>
          </p:cNvPr>
          <p:cNvSpPr txBox="1"/>
          <p:nvPr/>
        </p:nvSpPr>
        <p:spPr>
          <a:xfrm>
            <a:off x="6395681" y="2196346"/>
            <a:ext cx="163830" cy="1155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แนวนอน</a:t>
            </a:r>
            <a:endParaRPr lang="ja-JP" sz="3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93" name="テキスト ボックス 1811">
            <a:extLst>
              <a:ext uri="{FF2B5EF4-FFF2-40B4-BE49-F238E27FC236}">
                <a16:creationId xmlns:a16="http://schemas.microsoft.com/office/drawing/2014/main" id="{5532A6F8-1DE0-46E1-B2AA-F9F1927F8F23}"/>
              </a:ext>
            </a:extLst>
          </p:cNvPr>
          <p:cNvSpPr txBox="1"/>
          <p:nvPr/>
        </p:nvSpPr>
        <p:spPr>
          <a:xfrm>
            <a:off x="6047032" y="2307121"/>
            <a:ext cx="163830" cy="1155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แนวตั้ง</a:t>
            </a:r>
            <a:endParaRPr lang="ja-JP" sz="3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94" name="テキスト ボックス 1812">
            <a:extLst>
              <a:ext uri="{FF2B5EF4-FFF2-40B4-BE49-F238E27FC236}">
                <a16:creationId xmlns:a16="http://schemas.microsoft.com/office/drawing/2014/main" id="{B68FF204-A459-4B00-9E1B-2BA42E3D79B0}"/>
              </a:ext>
            </a:extLst>
          </p:cNvPr>
          <p:cNvSpPr txBox="1"/>
          <p:nvPr/>
        </p:nvSpPr>
        <p:spPr>
          <a:xfrm>
            <a:off x="5985207" y="2924054"/>
            <a:ext cx="428161" cy="912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เส้นผ่านศูนย์กลาง</a:t>
            </a:r>
            <a:endParaRPr lang="ja-JP" sz="3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95" name="テキスト ボックス 1813">
            <a:extLst>
              <a:ext uri="{FF2B5EF4-FFF2-40B4-BE49-F238E27FC236}">
                <a16:creationId xmlns:a16="http://schemas.microsoft.com/office/drawing/2014/main" id="{8B66499E-24F6-4550-A717-928C3D19DB13}"/>
              </a:ext>
            </a:extLst>
          </p:cNvPr>
          <p:cNvSpPr txBox="1"/>
          <p:nvPr/>
        </p:nvSpPr>
        <p:spPr>
          <a:xfrm>
            <a:off x="6329184" y="2452288"/>
            <a:ext cx="163830" cy="912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เส้นผ่านศูนย์กลาง</a:t>
            </a:r>
            <a:endParaRPr lang="ja-JP" sz="3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96" name="テキスト ボックス 1816">
            <a:extLst>
              <a:ext uri="{FF2B5EF4-FFF2-40B4-BE49-F238E27FC236}">
                <a16:creationId xmlns:a16="http://schemas.microsoft.com/office/drawing/2014/main" id="{94008345-13A4-43A7-B59D-1FF3A6F471C8}"/>
              </a:ext>
            </a:extLst>
          </p:cNvPr>
          <p:cNvSpPr txBox="1"/>
          <p:nvPr/>
        </p:nvSpPr>
        <p:spPr>
          <a:xfrm>
            <a:off x="6464693" y="2020767"/>
            <a:ext cx="163830" cy="1454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ความสูง</a:t>
            </a:r>
            <a:endParaRPr lang="ja-JP" sz="3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97" name="テキスト ボックス 1817">
            <a:extLst>
              <a:ext uri="{FF2B5EF4-FFF2-40B4-BE49-F238E27FC236}">
                <a16:creationId xmlns:a16="http://schemas.microsoft.com/office/drawing/2014/main" id="{AC479BA9-84A3-4D02-8B92-C8D9ED663B38}"/>
              </a:ext>
            </a:extLst>
          </p:cNvPr>
          <p:cNvSpPr txBox="1"/>
          <p:nvPr/>
        </p:nvSpPr>
        <p:spPr>
          <a:xfrm>
            <a:off x="6483729" y="3120752"/>
            <a:ext cx="53518" cy="1605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vert270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ความหนา</a:t>
            </a:r>
            <a:endParaRPr lang="ja-JP" sz="3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98" name="テキスト ボックス 1818">
            <a:extLst>
              <a:ext uri="{FF2B5EF4-FFF2-40B4-BE49-F238E27FC236}">
                <a16:creationId xmlns:a16="http://schemas.microsoft.com/office/drawing/2014/main" id="{141C6504-389A-4886-A3BF-83D6A286BF29}"/>
              </a:ext>
            </a:extLst>
          </p:cNvPr>
          <p:cNvSpPr txBox="1"/>
          <p:nvPr/>
        </p:nvSpPr>
        <p:spPr>
          <a:xfrm>
            <a:off x="6391599" y="3497706"/>
            <a:ext cx="158378" cy="2444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vert270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เส้นผ่านศูนย์กลาง</a:t>
            </a:r>
            <a:endParaRPr lang="ja-JP" sz="3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99" name="テキスト ボックス 1828">
            <a:extLst>
              <a:ext uri="{FF2B5EF4-FFF2-40B4-BE49-F238E27FC236}">
                <a16:creationId xmlns:a16="http://schemas.microsoft.com/office/drawing/2014/main" id="{DFD4D652-229F-4202-B0D9-7C6C48ED73C6}"/>
              </a:ext>
            </a:extLst>
          </p:cNvPr>
          <p:cNvSpPr txBox="1"/>
          <p:nvPr/>
        </p:nvSpPr>
        <p:spPr>
          <a:xfrm>
            <a:off x="6741114" y="2124225"/>
            <a:ext cx="1335405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แนวตั้ง x แนวนอน x ความสูง</a:t>
            </a:r>
            <a:endParaRPr lang="ja-JP" sz="5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00" name="テキスト ボックス 1829">
            <a:extLst>
              <a:ext uri="{FF2B5EF4-FFF2-40B4-BE49-F238E27FC236}">
                <a16:creationId xmlns:a16="http://schemas.microsoft.com/office/drawing/2014/main" id="{DF2F47D6-C048-4325-91E8-041724580AEB}"/>
              </a:ext>
            </a:extLst>
          </p:cNvPr>
          <p:cNvSpPr txBox="1"/>
          <p:nvPr/>
        </p:nvSpPr>
        <p:spPr>
          <a:xfrm>
            <a:off x="6756353" y="2594414"/>
            <a:ext cx="1335405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(เส้นผ่านศูนย์กลาง) </a:t>
            </a:r>
            <a:r>
              <a:rPr lang="th" sz="500" kern="100" baseline="30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 ความสูง x 0.8</a:t>
            </a:r>
            <a:endParaRPr lang="ja-JP" sz="5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01" name="テキスト ボックス 1830">
            <a:extLst>
              <a:ext uri="{FF2B5EF4-FFF2-40B4-BE49-F238E27FC236}">
                <a16:creationId xmlns:a16="http://schemas.microsoft.com/office/drawing/2014/main" id="{5B0E32F8-ED40-47B5-91E5-A54F5C5ADCE5}"/>
              </a:ext>
            </a:extLst>
          </p:cNvPr>
          <p:cNvSpPr txBox="1"/>
          <p:nvPr/>
        </p:nvSpPr>
        <p:spPr>
          <a:xfrm>
            <a:off x="6741114" y="3080339"/>
            <a:ext cx="1335405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(เส้นผ่านศูนย์กลาง) </a:t>
            </a:r>
            <a:r>
              <a:rPr lang="th" sz="500" kern="100" baseline="30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 ความหนา x 0.8</a:t>
            </a:r>
            <a:endParaRPr lang="ja-JP" sz="5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02" name="テキスト ボックス 1831">
            <a:extLst>
              <a:ext uri="{FF2B5EF4-FFF2-40B4-BE49-F238E27FC236}">
                <a16:creationId xmlns:a16="http://schemas.microsoft.com/office/drawing/2014/main" id="{0DC5BD0C-C547-4198-A834-71B93D90883C}"/>
              </a:ext>
            </a:extLst>
          </p:cNvPr>
          <p:cNvSpPr txBox="1"/>
          <p:nvPr/>
        </p:nvSpPr>
        <p:spPr>
          <a:xfrm>
            <a:off x="6714920" y="3550528"/>
            <a:ext cx="1335405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(เส้นผ่านศูนย์กลาง) </a:t>
            </a:r>
            <a:r>
              <a:rPr lang="th" sz="500" kern="100" baseline="30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 0.53</a:t>
            </a:r>
            <a:endParaRPr lang="ja-JP" sz="5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03" name="テキスト ボックス 1816">
            <a:extLst>
              <a:ext uri="{FF2B5EF4-FFF2-40B4-BE49-F238E27FC236}">
                <a16:creationId xmlns:a16="http://schemas.microsoft.com/office/drawing/2014/main" id="{20E75799-6C7A-4C6D-9286-11EAEF591C7C}"/>
              </a:ext>
            </a:extLst>
          </p:cNvPr>
          <p:cNvSpPr txBox="1"/>
          <p:nvPr/>
        </p:nvSpPr>
        <p:spPr>
          <a:xfrm>
            <a:off x="6386147" y="2603345"/>
            <a:ext cx="163830" cy="1454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ความสูง</a:t>
            </a:r>
            <a:endParaRPr lang="ja-JP" sz="3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04" name="テキスト ボックス 1800">
            <a:extLst>
              <a:ext uri="{FF2B5EF4-FFF2-40B4-BE49-F238E27FC236}">
                <a16:creationId xmlns:a16="http://schemas.microsoft.com/office/drawing/2014/main" id="{B16FBD22-BB1B-4CDB-8736-FD716A5E0D20}"/>
              </a:ext>
            </a:extLst>
          </p:cNvPr>
          <p:cNvSpPr txBox="1"/>
          <p:nvPr/>
        </p:nvSpPr>
        <p:spPr>
          <a:xfrm>
            <a:off x="5127556" y="4035917"/>
            <a:ext cx="613368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ทรงกลมไม่สมบูรณ์</a:t>
            </a:r>
            <a:endParaRPr lang="ja-JP" sz="5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05" name="テキスト ボックス 1801">
            <a:extLst>
              <a:ext uri="{FF2B5EF4-FFF2-40B4-BE49-F238E27FC236}">
                <a16:creationId xmlns:a16="http://schemas.microsoft.com/office/drawing/2014/main" id="{9BD4D41E-9AD4-4F95-9CFE-05B18ADFA7AB}"/>
              </a:ext>
            </a:extLst>
          </p:cNvPr>
          <p:cNvSpPr txBox="1"/>
          <p:nvPr/>
        </p:nvSpPr>
        <p:spPr>
          <a:xfrm>
            <a:off x="5127556" y="4487306"/>
            <a:ext cx="596590" cy="1725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ทรงกรวย</a:t>
            </a:r>
            <a:endParaRPr lang="ja-JP" sz="5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06" name="テキスト ボックス 1802">
            <a:extLst>
              <a:ext uri="{FF2B5EF4-FFF2-40B4-BE49-F238E27FC236}">
                <a16:creationId xmlns:a16="http://schemas.microsoft.com/office/drawing/2014/main" id="{8C6202D4-EB21-4CE1-B897-F9ED00184763}"/>
              </a:ext>
            </a:extLst>
          </p:cNvPr>
          <p:cNvSpPr txBox="1"/>
          <p:nvPr/>
        </p:nvSpPr>
        <p:spPr>
          <a:xfrm>
            <a:off x="5121271" y="4947039"/>
            <a:ext cx="625195" cy="1555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ทรงกรวยหัวตัด</a:t>
            </a:r>
            <a:endParaRPr lang="ja-JP" sz="5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07" name="テキスト ボックス 1803">
            <a:extLst>
              <a:ext uri="{FF2B5EF4-FFF2-40B4-BE49-F238E27FC236}">
                <a16:creationId xmlns:a16="http://schemas.microsoft.com/office/drawing/2014/main" id="{72DA0697-98F3-4475-9B74-10C84B2D377D}"/>
              </a:ext>
            </a:extLst>
          </p:cNvPr>
          <p:cNvSpPr txBox="1"/>
          <p:nvPr/>
        </p:nvSpPr>
        <p:spPr>
          <a:xfrm>
            <a:off x="5107783" y="5430741"/>
            <a:ext cx="644968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ทรงรี</a:t>
            </a:r>
            <a:endParaRPr lang="ja-JP" sz="5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08" name="テキスト ボックス 1804">
            <a:extLst>
              <a:ext uri="{FF2B5EF4-FFF2-40B4-BE49-F238E27FC236}">
                <a16:creationId xmlns:a16="http://schemas.microsoft.com/office/drawing/2014/main" id="{138D2B98-C397-4619-B972-4E76486D8370}"/>
              </a:ext>
            </a:extLst>
          </p:cNvPr>
          <p:cNvSpPr txBox="1"/>
          <p:nvPr/>
        </p:nvSpPr>
        <p:spPr>
          <a:xfrm>
            <a:off x="5119610" y="5914443"/>
            <a:ext cx="621314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ทรงพีระมิดสามเหลี่ยม</a:t>
            </a:r>
            <a:endParaRPr lang="ja-JP" sz="5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09" name="テキスト ボックス 1805">
            <a:extLst>
              <a:ext uri="{FF2B5EF4-FFF2-40B4-BE49-F238E27FC236}">
                <a16:creationId xmlns:a16="http://schemas.microsoft.com/office/drawing/2014/main" id="{3EF18A75-B780-4281-9D83-D1E8992C63C7}"/>
              </a:ext>
            </a:extLst>
          </p:cNvPr>
          <p:cNvSpPr txBox="1"/>
          <p:nvPr/>
        </p:nvSpPr>
        <p:spPr>
          <a:xfrm>
            <a:off x="5859267" y="5770062"/>
            <a:ext cx="163830" cy="9716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ความสูง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10" name="テキスト ボックス 1814">
            <a:extLst>
              <a:ext uri="{FF2B5EF4-FFF2-40B4-BE49-F238E27FC236}">
                <a16:creationId xmlns:a16="http://schemas.microsoft.com/office/drawing/2014/main" id="{00AE5499-92FE-49C5-8B1B-C3390171FA80}"/>
              </a:ext>
            </a:extLst>
          </p:cNvPr>
          <p:cNvSpPr txBox="1"/>
          <p:nvPr/>
        </p:nvSpPr>
        <p:spPr>
          <a:xfrm>
            <a:off x="6313766" y="4916296"/>
            <a:ext cx="163830" cy="1588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ความสูง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11" name="テキスト ボックス 1815">
            <a:extLst>
              <a:ext uri="{FF2B5EF4-FFF2-40B4-BE49-F238E27FC236}">
                <a16:creationId xmlns:a16="http://schemas.microsoft.com/office/drawing/2014/main" id="{E9D7C07E-7123-442C-BF63-C81207B3B427}"/>
              </a:ext>
            </a:extLst>
          </p:cNvPr>
          <p:cNvSpPr txBox="1"/>
          <p:nvPr/>
        </p:nvSpPr>
        <p:spPr>
          <a:xfrm>
            <a:off x="6354819" y="3898287"/>
            <a:ext cx="163830" cy="457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ความสูง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12" name="テキスト ボックス 1819">
            <a:extLst>
              <a:ext uri="{FF2B5EF4-FFF2-40B4-BE49-F238E27FC236}">
                <a16:creationId xmlns:a16="http://schemas.microsoft.com/office/drawing/2014/main" id="{D6F3B095-01ED-4D44-A099-DA5C4E0CFDF9}"/>
              </a:ext>
            </a:extLst>
          </p:cNvPr>
          <p:cNvSpPr txBox="1"/>
          <p:nvPr/>
        </p:nvSpPr>
        <p:spPr>
          <a:xfrm>
            <a:off x="6055629" y="4230228"/>
            <a:ext cx="273555" cy="683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เส้นผ่านศูนย์กลาง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13" name="テキスト ボックス 1820">
            <a:extLst>
              <a:ext uri="{FF2B5EF4-FFF2-40B4-BE49-F238E27FC236}">
                <a16:creationId xmlns:a16="http://schemas.microsoft.com/office/drawing/2014/main" id="{65CA05E9-F8A5-4FCB-A4B3-5DC6E8ADEDD5}"/>
              </a:ext>
            </a:extLst>
          </p:cNvPr>
          <p:cNvSpPr txBox="1"/>
          <p:nvPr/>
        </p:nvSpPr>
        <p:spPr>
          <a:xfrm>
            <a:off x="6055629" y="4659830"/>
            <a:ext cx="163830" cy="8501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เส้นผ่านศูนย์กลาง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14" name="テキスト ボックス 1821">
            <a:extLst>
              <a:ext uri="{FF2B5EF4-FFF2-40B4-BE49-F238E27FC236}">
                <a16:creationId xmlns:a16="http://schemas.microsoft.com/office/drawing/2014/main" id="{827FDD77-5FDA-493B-924D-9209ADE31991}"/>
              </a:ext>
            </a:extLst>
          </p:cNvPr>
          <p:cNvSpPr txBox="1"/>
          <p:nvPr/>
        </p:nvSpPr>
        <p:spPr>
          <a:xfrm>
            <a:off x="5880773" y="4808368"/>
            <a:ext cx="544725" cy="592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เส้นผ่านศูนย์กลางหน้าตัดด้านบน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15" name="テキスト ボックス 1822">
            <a:extLst>
              <a:ext uri="{FF2B5EF4-FFF2-40B4-BE49-F238E27FC236}">
                <a16:creationId xmlns:a16="http://schemas.microsoft.com/office/drawing/2014/main" id="{F904E621-43EB-44C3-8415-1C392F6AC04C}"/>
              </a:ext>
            </a:extLst>
          </p:cNvPr>
          <p:cNvSpPr txBox="1"/>
          <p:nvPr/>
        </p:nvSpPr>
        <p:spPr>
          <a:xfrm>
            <a:off x="6041634" y="5181443"/>
            <a:ext cx="208337" cy="74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2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เส้นผ่านศูนย์กลางหน้าตัดด้านล่าง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16" name="テキスト ボックス 1823">
            <a:extLst>
              <a:ext uri="{FF2B5EF4-FFF2-40B4-BE49-F238E27FC236}">
                <a16:creationId xmlns:a16="http://schemas.microsoft.com/office/drawing/2014/main" id="{D11D7820-EF8A-4390-B835-B315086FC313}"/>
              </a:ext>
            </a:extLst>
          </p:cNvPr>
          <p:cNvSpPr txBox="1"/>
          <p:nvPr/>
        </p:nvSpPr>
        <p:spPr>
          <a:xfrm>
            <a:off x="6540283" y="5436645"/>
            <a:ext cx="155861" cy="9716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ความหนา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17" name="テキスト ボックス 1824">
            <a:extLst>
              <a:ext uri="{FF2B5EF4-FFF2-40B4-BE49-F238E27FC236}">
                <a16:creationId xmlns:a16="http://schemas.microsoft.com/office/drawing/2014/main" id="{9334FFA4-B895-46E9-BCBA-721FA534D79D}"/>
              </a:ext>
            </a:extLst>
          </p:cNvPr>
          <p:cNvSpPr txBox="1"/>
          <p:nvPr/>
        </p:nvSpPr>
        <p:spPr>
          <a:xfrm>
            <a:off x="5869024" y="5541036"/>
            <a:ext cx="261807" cy="485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ความยาวแนวตั้ง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18" name="テキスト ボックス 1825">
            <a:extLst>
              <a:ext uri="{FF2B5EF4-FFF2-40B4-BE49-F238E27FC236}">
                <a16:creationId xmlns:a16="http://schemas.microsoft.com/office/drawing/2014/main" id="{B7A74606-52BA-4955-9BF0-A5897352065A}"/>
              </a:ext>
            </a:extLst>
          </p:cNvPr>
          <p:cNvSpPr txBox="1"/>
          <p:nvPr/>
        </p:nvSpPr>
        <p:spPr>
          <a:xfrm rot="16200000">
            <a:off x="6125021" y="5405541"/>
            <a:ext cx="346607" cy="812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ความยาวแนวนอน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19" name="テキスト ボックス 1826">
            <a:extLst>
              <a:ext uri="{FF2B5EF4-FFF2-40B4-BE49-F238E27FC236}">
                <a16:creationId xmlns:a16="http://schemas.microsoft.com/office/drawing/2014/main" id="{1C6DF825-2A14-4D74-88BB-76A83EF246C8}"/>
              </a:ext>
            </a:extLst>
          </p:cNvPr>
          <p:cNvSpPr txBox="1"/>
          <p:nvPr/>
        </p:nvSpPr>
        <p:spPr>
          <a:xfrm>
            <a:off x="5891799" y="6148062"/>
            <a:ext cx="163830" cy="9716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ฐานด้านล่าง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20" name="テキスト ボックス 1827">
            <a:extLst>
              <a:ext uri="{FF2B5EF4-FFF2-40B4-BE49-F238E27FC236}">
                <a16:creationId xmlns:a16="http://schemas.microsoft.com/office/drawing/2014/main" id="{18EC6072-D421-4F4A-8A1F-3D4B207A69DE}"/>
              </a:ext>
            </a:extLst>
          </p:cNvPr>
          <p:cNvSpPr txBox="1"/>
          <p:nvPr/>
        </p:nvSpPr>
        <p:spPr>
          <a:xfrm>
            <a:off x="6249971" y="5853228"/>
            <a:ext cx="391455" cy="1060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ฐานสามเหลี่ยมของ</a:t>
            </a:r>
            <a:endParaRPr lang="en-US" sz="3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3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ฐานด้านล่าง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21" name="テキスト ボックス 1409">
            <a:extLst>
              <a:ext uri="{FF2B5EF4-FFF2-40B4-BE49-F238E27FC236}">
                <a16:creationId xmlns:a16="http://schemas.microsoft.com/office/drawing/2014/main" id="{A407E640-0258-43CA-8DAE-C906D833B173}"/>
              </a:ext>
            </a:extLst>
          </p:cNvPr>
          <p:cNvSpPr txBox="1"/>
          <p:nvPr/>
        </p:nvSpPr>
        <p:spPr>
          <a:xfrm>
            <a:off x="6282410" y="6055882"/>
            <a:ext cx="326576" cy="1057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ความสูงของ</a:t>
            </a:r>
            <a:endParaRPr lang="en-US" sz="3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3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ฐานด้านล่าง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22" name="テキスト ボックス 1840">
            <a:extLst>
              <a:ext uri="{FF2B5EF4-FFF2-40B4-BE49-F238E27FC236}">
                <a16:creationId xmlns:a16="http://schemas.microsoft.com/office/drawing/2014/main" id="{601627DB-ECB3-4403-A78A-23C6B19320A4}"/>
              </a:ext>
            </a:extLst>
          </p:cNvPr>
          <p:cNvSpPr txBox="1"/>
          <p:nvPr/>
        </p:nvSpPr>
        <p:spPr>
          <a:xfrm>
            <a:off x="6363874" y="4378466"/>
            <a:ext cx="163830" cy="2176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ความสูง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23" name="テキスト ボックス 1832">
            <a:extLst>
              <a:ext uri="{FF2B5EF4-FFF2-40B4-BE49-F238E27FC236}">
                <a16:creationId xmlns:a16="http://schemas.microsoft.com/office/drawing/2014/main" id="{6CCCBB0E-D1B2-455D-98F7-0BAE2CE96C44}"/>
              </a:ext>
            </a:extLst>
          </p:cNvPr>
          <p:cNvSpPr txBox="1"/>
          <p:nvPr/>
        </p:nvSpPr>
        <p:spPr>
          <a:xfrm>
            <a:off x="6731885" y="4010037"/>
            <a:ext cx="1688216" cy="1840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(ความสูง) </a:t>
            </a:r>
            <a:r>
              <a:rPr lang="th" sz="500" kern="100" baseline="30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 (เส้นผ่านศูนย์กลาง x 3- ความสูง x 2 ) x 0.53</a:t>
            </a:r>
            <a:endParaRPr lang="ja-JP" sz="5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24" name="テキスト ボックス 1833">
            <a:extLst>
              <a:ext uri="{FF2B5EF4-FFF2-40B4-BE49-F238E27FC236}">
                <a16:creationId xmlns:a16="http://schemas.microsoft.com/office/drawing/2014/main" id="{9C7B53C8-548B-4287-9E64-007FFAAADD3E}"/>
              </a:ext>
            </a:extLst>
          </p:cNvPr>
          <p:cNvSpPr txBox="1"/>
          <p:nvPr/>
        </p:nvSpPr>
        <p:spPr>
          <a:xfrm>
            <a:off x="6734363" y="4819220"/>
            <a:ext cx="1364616" cy="4476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[(เส้นผ่านศูนย์กลางหน้าตัดด้านล่าง) </a:t>
            </a:r>
            <a:r>
              <a:rPr lang="th" sz="500" kern="100" baseline="30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เส้นผ่านศูนย์กลางหน้าตัดด้านล่าง x เส้นผ่านศูนย์กลางหน้าตัดด้านบน + (เส้นผ่านศูนย์กลางหน้าตัดด้านบน) </a:t>
            </a:r>
            <a:r>
              <a:rPr lang="th" sz="500" kern="100" baseline="30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] x ความสูง x 0.3</a:t>
            </a:r>
            <a:endParaRPr lang="ja-JP" sz="500" kern="100" dirty="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5" name="テキスト ボックス 1834">
            <a:extLst>
              <a:ext uri="{FF2B5EF4-FFF2-40B4-BE49-F238E27FC236}">
                <a16:creationId xmlns:a16="http://schemas.microsoft.com/office/drawing/2014/main" id="{DBCF3EA8-FC50-4DEC-83F0-B8107C350599}"/>
              </a:ext>
            </a:extLst>
          </p:cNvPr>
          <p:cNvSpPr txBox="1"/>
          <p:nvPr/>
        </p:nvSpPr>
        <p:spPr>
          <a:xfrm>
            <a:off x="6719158" y="4489359"/>
            <a:ext cx="1446530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(เส้นผ่านศูนย์กลาง) </a:t>
            </a:r>
            <a:r>
              <a:rPr lang="th" sz="500" kern="100" baseline="30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 ความสูง x 0.3</a:t>
            </a:r>
            <a:endParaRPr lang="ja-JP" sz="5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26" name="テキスト ボックス 1835">
            <a:extLst>
              <a:ext uri="{FF2B5EF4-FFF2-40B4-BE49-F238E27FC236}">
                <a16:creationId xmlns:a16="http://schemas.microsoft.com/office/drawing/2014/main" id="{4C66F7F1-EF7A-43E1-9CC8-BD24448A86AC}"/>
              </a:ext>
            </a:extLst>
          </p:cNvPr>
          <p:cNvSpPr txBox="1"/>
          <p:nvPr/>
        </p:nvSpPr>
        <p:spPr>
          <a:xfrm>
            <a:off x="6741114" y="5446676"/>
            <a:ext cx="1052806" cy="215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แนวตั้ง x แนวนอน x ความหนา x 0.53</a:t>
            </a:r>
            <a:endParaRPr lang="ja-JP" sz="5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27" name="テキスト ボックス 1836">
            <a:extLst>
              <a:ext uri="{FF2B5EF4-FFF2-40B4-BE49-F238E27FC236}">
                <a16:creationId xmlns:a16="http://schemas.microsoft.com/office/drawing/2014/main" id="{05233598-9943-46EE-8438-AF771F9BA22B}"/>
              </a:ext>
            </a:extLst>
          </p:cNvPr>
          <p:cNvSpPr txBox="1"/>
          <p:nvPr/>
        </p:nvSpPr>
        <p:spPr>
          <a:xfrm>
            <a:off x="6741114" y="5879294"/>
            <a:ext cx="1594551" cy="30794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พื้นที่ฐานด้านล่าง x ความสูง ÷ 3</a:t>
            </a:r>
            <a:endParaRPr lang="ja-JP" sz="5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  <a:p>
            <a:pPr algn="l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(พื้นที่ฐานด้านล่าง = ฐานสามเหลี่ยม x ความสูงของฐานด้านล่าง ÷ 2 )</a:t>
            </a:r>
            <a:endParaRPr lang="ja-JP" sz="5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2802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มวลและความถ่วงจำเพาะ, จุดศูนย์ถ่วง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117 / คู่มือเสริมหน้า 89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569" y="3564084"/>
            <a:ext cx="7514030" cy="2426958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2894038" y="5954843"/>
            <a:ext cx="33362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ความเสถียรของวัตถุ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642" y="1489226"/>
            <a:ext cx="4517873" cy="2074534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903899" y="3484715"/>
            <a:ext cx="33362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วิธีหาจุดศูนย์ถ่วง</a:t>
            </a:r>
          </a:p>
        </p:txBody>
      </p:sp>
      <p:sp>
        <p:nvSpPr>
          <p:cNvPr id="10" name="テキスト ボックス 1841">
            <a:extLst>
              <a:ext uri="{FF2B5EF4-FFF2-40B4-BE49-F238E27FC236}">
                <a16:creationId xmlns:a16="http://schemas.microsoft.com/office/drawing/2014/main" id="{31062E91-6648-4280-BFC6-D1C057026EB9}"/>
              </a:ext>
            </a:extLst>
          </p:cNvPr>
          <p:cNvSpPr txBox="1"/>
          <p:nvPr/>
        </p:nvSpPr>
        <p:spPr>
          <a:xfrm>
            <a:off x="1022817" y="5494366"/>
            <a:ext cx="75311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[เสถียร]</a:t>
            </a:r>
            <a:endParaRPr lang="ja-JP" sz="105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842">
            <a:extLst>
              <a:ext uri="{FF2B5EF4-FFF2-40B4-BE49-F238E27FC236}">
                <a16:creationId xmlns:a16="http://schemas.microsoft.com/office/drawing/2014/main" id="{FC958784-1E10-4A34-AB90-D4D4E3333CD6}"/>
              </a:ext>
            </a:extLst>
          </p:cNvPr>
          <p:cNvSpPr txBox="1"/>
          <p:nvPr/>
        </p:nvSpPr>
        <p:spPr>
          <a:xfrm>
            <a:off x="2363384" y="5503281"/>
            <a:ext cx="753110" cy="2006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[เป็นกลาง]</a:t>
            </a:r>
            <a:endParaRPr lang="ja-JP" sz="105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843">
            <a:extLst>
              <a:ext uri="{FF2B5EF4-FFF2-40B4-BE49-F238E27FC236}">
                <a16:creationId xmlns:a16="http://schemas.microsoft.com/office/drawing/2014/main" id="{DD0C4AC8-A94D-4CD6-ADA5-5929BEA798A7}"/>
              </a:ext>
            </a:extLst>
          </p:cNvPr>
          <p:cNvSpPr txBox="1"/>
          <p:nvPr/>
        </p:nvSpPr>
        <p:spPr>
          <a:xfrm>
            <a:off x="5355504" y="5521095"/>
            <a:ext cx="753110" cy="2006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[เสถียร]</a:t>
            </a:r>
            <a:endParaRPr lang="ja-JP" sz="105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844">
            <a:extLst>
              <a:ext uri="{FF2B5EF4-FFF2-40B4-BE49-F238E27FC236}">
                <a16:creationId xmlns:a16="http://schemas.microsoft.com/office/drawing/2014/main" id="{6AFA50B1-0423-4F70-B60F-6C272BE12240}"/>
              </a:ext>
            </a:extLst>
          </p:cNvPr>
          <p:cNvSpPr txBox="1"/>
          <p:nvPr/>
        </p:nvSpPr>
        <p:spPr>
          <a:xfrm>
            <a:off x="7249795" y="5461664"/>
            <a:ext cx="753110" cy="2559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[เสถียร]</a:t>
            </a:r>
            <a:endParaRPr lang="ja-JP" sz="105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845">
            <a:extLst>
              <a:ext uri="{FF2B5EF4-FFF2-40B4-BE49-F238E27FC236}">
                <a16:creationId xmlns:a16="http://schemas.microsoft.com/office/drawing/2014/main" id="{7FC2111B-FCEE-46BC-958C-D72A1BE645E4}"/>
              </a:ext>
            </a:extLst>
          </p:cNvPr>
          <p:cNvSpPr txBox="1"/>
          <p:nvPr/>
        </p:nvSpPr>
        <p:spPr>
          <a:xfrm>
            <a:off x="3711874" y="5532149"/>
            <a:ext cx="824865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[ไม่เสถียร]</a:t>
            </a:r>
            <a:endParaRPr lang="ja-JP" sz="105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73120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716083"/>
            <a:ext cx="4083971" cy="2319838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การเคลื่อนที่ของวัตถุ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118 / คู่มือเสริมหน้า 90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30865" y="6035921"/>
            <a:ext cx="2162453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แรงหนีศูนย์กลาง / แรงสู่ศูนย์กลาง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687745" y="6071845"/>
            <a:ext cx="175815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แรงเสียดทานสถิตสูงสุด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621" y="3956446"/>
            <a:ext cx="3708398" cy="211539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142" y="1335854"/>
            <a:ext cx="5351820" cy="227646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954014" y="3559265"/>
            <a:ext cx="175815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ความเร็วและความเร่ง</a:t>
            </a:r>
          </a:p>
        </p:txBody>
      </p:sp>
      <p:sp>
        <p:nvSpPr>
          <p:cNvPr id="11" name="テキスト ボックス 1846">
            <a:extLst>
              <a:ext uri="{FF2B5EF4-FFF2-40B4-BE49-F238E27FC236}">
                <a16:creationId xmlns:a16="http://schemas.microsoft.com/office/drawing/2014/main" id="{9C371C54-65F1-4F04-8FBE-AD0FA4833E36}"/>
              </a:ext>
            </a:extLst>
          </p:cNvPr>
          <p:cNvSpPr txBox="1"/>
          <p:nvPr/>
        </p:nvSpPr>
        <p:spPr>
          <a:xfrm>
            <a:off x="5259387" y="2704261"/>
            <a:ext cx="1079865" cy="2209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การเคลื่อนที่ด้วยความเร็วคงที่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847">
            <a:extLst>
              <a:ext uri="{FF2B5EF4-FFF2-40B4-BE49-F238E27FC236}">
                <a16:creationId xmlns:a16="http://schemas.microsoft.com/office/drawing/2014/main" id="{CA0BCF56-F8EA-45E6-81D1-0C9F1C2081BA}"/>
              </a:ext>
            </a:extLst>
          </p:cNvPr>
          <p:cNvSpPr txBox="1"/>
          <p:nvPr/>
        </p:nvSpPr>
        <p:spPr>
          <a:xfrm>
            <a:off x="3119437" y="1696535"/>
            <a:ext cx="1147763" cy="2209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การเคลื่อนที่ด้วยความเร็วไม่คงที่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848">
            <a:extLst>
              <a:ext uri="{FF2B5EF4-FFF2-40B4-BE49-F238E27FC236}">
                <a16:creationId xmlns:a16="http://schemas.microsoft.com/office/drawing/2014/main" id="{3934CFD8-6B90-4BE3-9270-305CE9B8A9B7}"/>
              </a:ext>
            </a:extLst>
          </p:cNvPr>
          <p:cNvSpPr txBox="1"/>
          <p:nvPr/>
        </p:nvSpPr>
        <p:spPr>
          <a:xfrm rot="20980888">
            <a:off x="1584642" y="4207869"/>
            <a:ext cx="65278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แรงสู่ศูนย์กลาง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849">
            <a:extLst>
              <a:ext uri="{FF2B5EF4-FFF2-40B4-BE49-F238E27FC236}">
                <a16:creationId xmlns:a16="http://schemas.microsoft.com/office/drawing/2014/main" id="{A4CC9A34-5609-484B-93FB-8CD005DD57B0}"/>
              </a:ext>
            </a:extLst>
          </p:cNvPr>
          <p:cNvSpPr txBox="1"/>
          <p:nvPr/>
        </p:nvSpPr>
        <p:spPr>
          <a:xfrm rot="20991419">
            <a:off x="1742757" y="4689834"/>
            <a:ext cx="65278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แรงหนีศูนย์กลาง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850">
            <a:extLst>
              <a:ext uri="{FF2B5EF4-FFF2-40B4-BE49-F238E27FC236}">
                <a16:creationId xmlns:a16="http://schemas.microsoft.com/office/drawing/2014/main" id="{7035B059-703D-4503-B437-3EA3B8C17AEC}"/>
              </a:ext>
            </a:extLst>
          </p:cNvPr>
          <p:cNvSpPr txBox="1"/>
          <p:nvPr/>
        </p:nvSpPr>
        <p:spPr>
          <a:xfrm>
            <a:off x="2831393" y="4239909"/>
            <a:ext cx="652780" cy="4562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ศูนย์กลาง</a:t>
            </a:r>
            <a:endParaRPr lang="ja-JP" sz="105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  <a:p>
            <a:pPr algn="l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(มือ)</a:t>
            </a:r>
            <a:endParaRPr lang="ja-JP" sz="105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851">
            <a:extLst>
              <a:ext uri="{FF2B5EF4-FFF2-40B4-BE49-F238E27FC236}">
                <a16:creationId xmlns:a16="http://schemas.microsoft.com/office/drawing/2014/main" id="{EB6B41C0-0979-4056-B28C-DECACDDA2911}"/>
              </a:ext>
            </a:extLst>
          </p:cNvPr>
          <p:cNvSpPr txBox="1"/>
          <p:nvPr/>
        </p:nvSpPr>
        <p:spPr>
          <a:xfrm>
            <a:off x="838199" y="4402179"/>
            <a:ext cx="177801" cy="2940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วัตถุ</a:t>
            </a:r>
            <a:endParaRPr lang="ja-JP" sz="10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3893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ความรู้เกี่ยวกับไฟฟ้า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124 / คู่มือเสริมหน้า 93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49869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021" y="1559873"/>
            <a:ext cx="5807456" cy="2960172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2235693" y="1327437"/>
            <a:ext cx="4616904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หน่วยปฏิกิริยา mA (มิลลิแอมแปร์) เมื่อกระแสไฟฟ้าไหลผ่านร่างกายมนุษย์</a:t>
            </a:r>
            <a:endParaRPr lang="ja-JP" altLang="en-US" sz="105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556038" y="4480185"/>
            <a:ext cx="398942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หมายเหตุ) 1 mA คือ 1 / 1000A (แอมแปร์)</a:t>
            </a:r>
          </a:p>
        </p:txBody>
      </p:sp>
      <p:sp>
        <p:nvSpPr>
          <p:cNvPr id="10" name="テキスト ボックス 1435">
            <a:extLst>
              <a:ext uri="{FF2B5EF4-FFF2-40B4-BE49-F238E27FC236}">
                <a16:creationId xmlns:a16="http://schemas.microsoft.com/office/drawing/2014/main" id="{181C6F60-B680-4617-B766-876D2CDFE2F5}"/>
              </a:ext>
            </a:extLst>
          </p:cNvPr>
          <p:cNvSpPr txBox="1"/>
          <p:nvPr/>
        </p:nvSpPr>
        <p:spPr>
          <a:xfrm>
            <a:off x="2235693" y="1887068"/>
            <a:ext cx="1607037" cy="188190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ผลกระทบจากไฟฟ้าช็อต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436">
            <a:extLst>
              <a:ext uri="{FF2B5EF4-FFF2-40B4-BE49-F238E27FC236}">
                <a16:creationId xmlns:a16="http://schemas.microsoft.com/office/drawing/2014/main" id="{82FFEEC7-1BAB-4132-AA64-990B4A08DA4C}"/>
              </a:ext>
            </a:extLst>
          </p:cNvPr>
          <p:cNvSpPr txBox="1"/>
          <p:nvPr/>
        </p:nvSpPr>
        <p:spPr>
          <a:xfrm>
            <a:off x="4654624" y="1698895"/>
            <a:ext cx="956735" cy="197031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กระแสสลับ (AC)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437">
            <a:extLst>
              <a:ext uri="{FF2B5EF4-FFF2-40B4-BE49-F238E27FC236}">
                <a16:creationId xmlns:a16="http://schemas.microsoft.com/office/drawing/2014/main" id="{2679BD6D-9B93-43D5-A67F-11B281D39409}"/>
              </a:ext>
            </a:extLst>
          </p:cNvPr>
          <p:cNvSpPr txBox="1"/>
          <p:nvPr/>
        </p:nvSpPr>
        <p:spPr>
          <a:xfrm>
            <a:off x="6120545" y="1680948"/>
            <a:ext cx="956735" cy="197031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กระแสตรง (DC)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438">
            <a:extLst>
              <a:ext uri="{FF2B5EF4-FFF2-40B4-BE49-F238E27FC236}">
                <a16:creationId xmlns:a16="http://schemas.microsoft.com/office/drawing/2014/main" id="{7580E959-ED72-4CFE-8633-C5E9ED852DA5}"/>
              </a:ext>
            </a:extLst>
          </p:cNvPr>
          <p:cNvSpPr txBox="1"/>
          <p:nvPr/>
        </p:nvSpPr>
        <p:spPr>
          <a:xfrm>
            <a:off x="1763530" y="2431924"/>
            <a:ext cx="2421120" cy="2713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 algn="l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	รู้สึกแปล๊บเล็กน้อย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439">
            <a:extLst>
              <a:ext uri="{FF2B5EF4-FFF2-40B4-BE49-F238E27FC236}">
                <a16:creationId xmlns:a16="http://schemas.microsoft.com/office/drawing/2014/main" id="{4C4B00B6-80C1-4088-9DDB-4CDC70DA594C}"/>
              </a:ext>
            </a:extLst>
          </p:cNvPr>
          <p:cNvSpPr txBox="1"/>
          <p:nvPr/>
        </p:nvSpPr>
        <p:spPr>
          <a:xfrm>
            <a:off x="1763530" y="2768593"/>
            <a:ext cx="2516370" cy="5043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 algn="l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	 ช็อตจนเจ็บปวด</a:t>
            </a:r>
            <a:r>
              <a:rPr lang="en-US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(แต่ยังสามารถเคลื่อนไหวกล้ามเนื้อได้อย่างอิสระ)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marL="144000" indent="-144000" algn="l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440">
            <a:extLst>
              <a:ext uri="{FF2B5EF4-FFF2-40B4-BE49-F238E27FC236}">
                <a16:creationId xmlns:a16="http://schemas.microsoft.com/office/drawing/2014/main" id="{D67CB2B4-D0A5-44AD-A0C4-AD5BC0994475}"/>
              </a:ext>
            </a:extLst>
          </p:cNvPr>
          <p:cNvSpPr txBox="1"/>
          <p:nvPr/>
        </p:nvSpPr>
        <p:spPr>
          <a:xfrm>
            <a:off x="1763530" y="3373477"/>
            <a:ext cx="2516370" cy="4786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 algn="l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	 ช็อตจนเจ็บปวด</a:t>
            </a:r>
            <a:r>
              <a:rPr lang="en-US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(กล้ามเนื้อแข็งตัว, หายใจลำบาก)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marL="144000" indent="-144000" algn="l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441">
            <a:extLst>
              <a:ext uri="{FF2B5EF4-FFF2-40B4-BE49-F238E27FC236}">
                <a16:creationId xmlns:a16="http://schemas.microsoft.com/office/drawing/2014/main" id="{4DB304DF-2D71-4C0E-B560-7A7277D86A00}"/>
              </a:ext>
            </a:extLst>
          </p:cNvPr>
          <p:cNvSpPr txBox="1"/>
          <p:nvPr/>
        </p:nvSpPr>
        <p:spPr>
          <a:xfrm>
            <a:off x="1708083" y="3952716"/>
            <a:ext cx="2571817" cy="426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 algn="l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	อาจทำให้เสียชีวิตได้ในชั่วขณะ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442">
            <a:extLst>
              <a:ext uri="{FF2B5EF4-FFF2-40B4-BE49-F238E27FC236}">
                <a16:creationId xmlns:a16="http://schemas.microsoft.com/office/drawing/2014/main" id="{4C0A7280-E94E-4024-8725-1C90DEF52476}"/>
              </a:ext>
            </a:extLst>
          </p:cNvPr>
          <p:cNvSpPr txBox="1"/>
          <p:nvPr/>
        </p:nvSpPr>
        <p:spPr>
          <a:xfrm>
            <a:off x="4617901" y="2087212"/>
            <a:ext cx="242650" cy="197031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ชาย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443">
            <a:extLst>
              <a:ext uri="{FF2B5EF4-FFF2-40B4-BE49-F238E27FC236}">
                <a16:creationId xmlns:a16="http://schemas.microsoft.com/office/drawing/2014/main" id="{54545168-0910-4372-9CDE-E185254C9E68}"/>
              </a:ext>
            </a:extLst>
          </p:cNvPr>
          <p:cNvSpPr txBox="1"/>
          <p:nvPr/>
        </p:nvSpPr>
        <p:spPr>
          <a:xfrm>
            <a:off x="6106104" y="2080072"/>
            <a:ext cx="242650" cy="197031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ชาย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444">
            <a:extLst>
              <a:ext uri="{FF2B5EF4-FFF2-40B4-BE49-F238E27FC236}">
                <a16:creationId xmlns:a16="http://schemas.microsoft.com/office/drawing/2014/main" id="{BDB139DD-A6E2-41C3-9551-73E663772D1F}"/>
              </a:ext>
            </a:extLst>
          </p:cNvPr>
          <p:cNvSpPr txBox="1"/>
          <p:nvPr/>
        </p:nvSpPr>
        <p:spPr>
          <a:xfrm>
            <a:off x="6852597" y="2075258"/>
            <a:ext cx="420198" cy="188190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ผู้หญิง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445">
            <a:extLst>
              <a:ext uri="{FF2B5EF4-FFF2-40B4-BE49-F238E27FC236}">
                <a16:creationId xmlns:a16="http://schemas.microsoft.com/office/drawing/2014/main" id="{CC4DBCCF-5EA1-4CF2-82DE-277ADC5B34E4}"/>
              </a:ext>
            </a:extLst>
          </p:cNvPr>
          <p:cNvSpPr txBox="1"/>
          <p:nvPr/>
        </p:nvSpPr>
        <p:spPr>
          <a:xfrm>
            <a:off x="5273228" y="2080073"/>
            <a:ext cx="420198" cy="183375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ผู้หญิง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2133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ความรู้เกี่ยวกับไฟฟ้า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126 / คู่มือเสริมหน้า 94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49869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570582" y="1894700"/>
            <a:ext cx="398942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ระยะห่างจากสายส่งและกระจายไฟฟ้า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12" y="2171697"/>
            <a:ext cx="3681557" cy="285387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569" y="2171698"/>
            <a:ext cx="3901067" cy="3276035"/>
          </a:xfrm>
          <a:prstGeom prst="rect">
            <a:avLst/>
          </a:prstGeom>
        </p:spPr>
      </p:pic>
      <p:sp>
        <p:nvSpPr>
          <p:cNvPr id="8" name="テキスト ボックス 1447">
            <a:extLst>
              <a:ext uri="{FF2B5EF4-FFF2-40B4-BE49-F238E27FC236}">
                <a16:creationId xmlns:a16="http://schemas.microsoft.com/office/drawing/2014/main" id="{B8715C3E-37A7-44D3-A4EB-4372E5C56407}"/>
              </a:ext>
            </a:extLst>
          </p:cNvPr>
          <p:cNvSpPr txBox="1"/>
          <p:nvPr/>
        </p:nvSpPr>
        <p:spPr>
          <a:xfrm>
            <a:off x="896993" y="2376658"/>
            <a:ext cx="381635" cy="180000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เส้นทางส่งไฟฟ้า</a:t>
            </a:r>
            <a:endParaRPr lang="ja-JP" sz="700" kern="10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1448">
            <a:extLst>
              <a:ext uri="{FF2B5EF4-FFF2-40B4-BE49-F238E27FC236}">
                <a16:creationId xmlns:a16="http://schemas.microsoft.com/office/drawing/2014/main" id="{841F537C-8AE8-44B5-A862-C2854FEFC45C}"/>
              </a:ext>
            </a:extLst>
          </p:cNvPr>
          <p:cNvSpPr txBox="1"/>
          <p:nvPr/>
        </p:nvSpPr>
        <p:spPr>
          <a:xfrm>
            <a:off x="849462" y="2726372"/>
            <a:ext cx="471805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สายกระจายไฟฟ้า</a:t>
            </a:r>
            <a:endParaRPr lang="ja-JP" sz="7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449">
            <a:extLst>
              <a:ext uri="{FF2B5EF4-FFF2-40B4-BE49-F238E27FC236}">
                <a16:creationId xmlns:a16="http://schemas.microsoft.com/office/drawing/2014/main" id="{4F7ADAC8-ADA7-4B29-815B-E438232E90EC}"/>
              </a:ext>
            </a:extLst>
          </p:cNvPr>
          <p:cNvSpPr txBox="1"/>
          <p:nvPr/>
        </p:nvSpPr>
        <p:spPr>
          <a:xfrm>
            <a:off x="849461" y="3249000"/>
            <a:ext cx="471805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สายส่งไฟฟ้า</a:t>
            </a:r>
            <a:endParaRPr lang="ja-JP" sz="7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450">
            <a:extLst>
              <a:ext uri="{FF2B5EF4-FFF2-40B4-BE49-F238E27FC236}">
                <a16:creationId xmlns:a16="http://schemas.microsoft.com/office/drawing/2014/main" id="{F5B038AC-2109-4F9B-92DE-A79281316F78}"/>
              </a:ext>
            </a:extLst>
          </p:cNvPr>
          <p:cNvSpPr txBox="1"/>
          <p:nvPr/>
        </p:nvSpPr>
        <p:spPr>
          <a:xfrm>
            <a:off x="1510403" y="2266168"/>
            <a:ext cx="492125" cy="366224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แรงดันส่งไฟฟ้า (V)</a:t>
            </a:r>
            <a:endParaRPr lang="ja-JP" sz="7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451">
            <a:extLst>
              <a:ext uri="{FF2B5EF4-FFF2-40B4-BE49-F238E27FC236}">
                <a16:creationId xmlns:a16="http://schemas.microsoft.com/office/drawing/2014/main" id="{5A49129C-D13E-430F-846F-6BE9977C2024}"/>
              </a:ext>
            </a:extLst>
          </p:cNvPr>
          <p:cNvSpPr txBox="1"/>
          <p:nvPr/>
        </p:nvSpPr>
        <p:spPr>
          <a:xfrm>
            <a:off x="2709351" y="2257135"/>
            <a:ext cx="1287145" cy="180000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ระยะห่างขั้นต่ำ (ม.)</a:t>
            </a:r>
            <a:endParaRPr lang="ja-JP" sz="7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452">
            <a:extLst>
              <a:ext uri="{FF2B5EF4-FFF2-40B4-BE49-F238E27FC236}">
                <a16:creationId xmlns:a16="http://schemas.microsoft.com/office/drawing/2014/main" id="{94389F98-86B6-4516-A033-06F9DCF51B17}"/>
              </a:ext>
            </a:extLst>
          </p:cNvPr>
          <p:cNvSpPr txBox="1"/>
          <p:nvPr/>
        </p:nvSpPr>
        <p:spPr>
          <a:xfrm>
            <a:off x="2249440" y="2497524"/>
            <a:ext cx="945175" cy="180000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หนังสือแจ้งของผู้อำนวยการกองมาตรฐานแรงงาน </a:t>
            </a:r>
            <a:r>
              <a:rPr lang="th" sz="600" kern="100" baseline="30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endParaRPr lang="ja-JP" sz="7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453">
            <a:extLst>
              <a:ext uri="{FF2B5EF4-FFF2-40B4-BE49-F238E27FC236}">
                <a16:creationId xmlns:a16="http://schemas.microsoft.com/office/drawing/2014/main" id="{153A1491-8772-4765-9D52-82132E69D685}"/>
              </a:ext>
            </a:extLst>
          </p:cNvPr>
          <p:cNvSpPr txBox="1"/>
          <p:nvPr/>
        </p:nvSpPr>
        <p:spPr>
          <a:xfrm>
            <a:off x="3373955" y="2497524"/>
            <a:ext cx="945175" cy="180000"/>
          </a:xfrm>
          <a:prstGeom prst="rect">
            <a:avLst/>
          </a:prstGeom>
          <a:solidFill>
            <a:srgbClr val="F4EBF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ค่าเป้าหมายของบริษัทพลังงานไฟฟ้า</a:t>
            </a:r>
            <a:endParaRPr lang="ja-JP" sz="7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454">
            <a:extLst>
              <a:ext uri="{FF2B5EF4-FFF2-40B4-BE49-F238E27FC236}">
                <a16:creationId xmlns:a16="http://schemas.microsoft.com/office/drawing/2014/main" id="{2A35EBA2-A453-4D86-A96C-E38C20C04077}"/>
              </a:ext>
            </a:extLst>
          </p:cNvPr>
          <p:cNvSpPr txBox="1"/>
          <p:nvPr/>
        </p:nvSpPr>
        <p:spPr>
          <a:xfrm>
            <a:off x="1353017" y="2739072"/>
            <a:ext cx="810000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ไม่เกิน 100 / 200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455">
            <a:extLst>
              <a:ext uri="{FF2B5EF4-FFF2-40B4-BE49-F238E27FC236}">
                <a16:creationId xmlns:a16="http://schemas.microsoft.com/office/drawing/2014/main" id="{CC5747D5-906F-40DC-8020-F28682444BF5}"/>
              </a:ext>
            </a:extLst>
          </p:cNvPr>
          <p:cNvSpPr txBox="1"/>
          <p:nvPr/>
        </p:nvSpPr>
        <p:spPr>
          <a:xfrm>
            <a:off x="2664711" y="2754924"/>
            <a:ext cx="506634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อย่างน้อย 1.0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456">
            <a:extLst>
              <a:ext uri="{FF2B5EF4-FFF2-40B4-BE49-F238E27FC236}">
                <a16:creationId xmlns:a16="http://schemas.microsoft.com/office/drawing/2014/main" id="{4A63F8D0-9604-4E13-8626-9611C2614D21}"/>
              </a:ext>
            </a:extLst>
          </p:cNvPr>
          <p:cNvSpPr txBox="1"/>
          <p:nvPr/>
        </p:nvSpPr>
        <p:spPr>
          <a:xfrm>
            <a:off x="3651354" y="2761383"/>
            <a:ext cx="587375" cy="14260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อย่างน้อย 2.0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377">
            <a:extLst>
              <a:ext uri="{FF2B5EF4-FFF2-40B4-BE49-F238E27FC236}">
                <a16:creationId xmlns:a16="http://schemas.microsoft.com/office/drawing/2014/main" id="{FA8E8AED-5C87-4162-96DF-9864B85F3BBB}"/>
              </a:ext>
            </a:extLst>
          </p:cNvPr>
          <p:cNvSpPr txBox="1"/>
          <p:nvPr/>
        </p:nvSpPr>
        <p:spPr>
          <a:xfrm>
            <a:off x="836248" y="4468931"/>
            <a:ext cx="3583352" cy="6324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tabLst>
                <a:tab pos="266700" algn="l"/>
              </a:tabLst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(หมายเหตุ)	* ประกาศฉบับที่ 759 ลงวันที่ 17 ธันวาคม 1975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  <a:p>
            <a:pPr algn="l" rtl="0">
              <a:tabLst>
                <a:tab pos="266700" algn="l"/>
              </a:tabLst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** กรณีที่ป้องกันด้วยฉนวน จะไม่ถูกจำกัดตามนี้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  <a:p>
            <a:pPr marL="628650" indent="-628650" algn="l" rtl="0">
              <a:tabLst>
                <a:tab pos="266700" algn="l"/>
              </a:tabLst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***	 แสดง "ค่าเป้าหมายของบริษัทพลังงานไฟฟ้า" ในกรณีของ Tokyo Electric Power Company Holdings, Inc. หมวดหมู่และค่าเป้าหมายนี้จะแตกต่างกันไปตามผู้ประกอบการพลังงานไฟฟ้าแต่ละแห่ง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378">
            <a:extLst>
              <a:ext uri="{FF2B5EF4-FFF2-40B4-BE49-F238E27FC236}">
                <a16:creationId xmlns:a16="http://schemas.microsoft.com/office/drawing/2014/main" id="{C6B6B639-850E-4587-8978-1152CBE01551}"/>
              </a:ext>
            </a:extLst>
          </p:cNvPr>
          <p:cNvSpPr txBox="1"/>
          <p:nvPr/>
        </p:nvSpPr>
        <p:spPr>
          <a:xfrm>
            <a:off x="4724262" y="2183300"/>
            <a:ext cx="798195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(สายกระจายไฟฟ้า)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1381">
            <a:extLst>
              <a:ext uri="{FF2B5EF4-FFF2-40B4-BE49-F238E27FC236}">
                <a16:creationId xmlns:a16="http://schemas.microsoft.com/office/drawing/2014/main" id="{86B4F07E-805C-4B87-8D96-EFB0648C6AE1}"/>
              </a:ext>
            </a:extLst>
          </p:cNvPr>
          <p:cNvSpPr txBox="1"/>
          <p:nvPr/>
        </p:nvSpPr>
        <p:spPr>
          <a:xfrm>
            <a:off x="7335214" y="2180589"/>
            <a:ext cx="742950" cy="1454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(สายส่งไฟฟ้า)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1382">
            <a:extLst>
              <a:ext uri="{FF2B5EF4-FFF2-40B4-BE49-F238E27FC236}">
                <a16:creationId xmlns:a16="http://schemas.microsoft.com/office/drawing/2014/main" id="{5BD4DB90-A7C8-4A95-8ECA-8DF5AE428EB8}"/>
              </a:ext>
            </a:extLst>
          </p:cNvPr>
          <p:cNvSpPr txBox="1"/>
          <p:nvPr/>
        </p:nvSpPr>
        <p:spPr>
          <a:xfrm>
            <a:off x="6421596" y="4262756"/>
            <a:ext cx="487045" cy="1655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สายส่งไฟฟ้า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1383">
            <a:extLst>
              <a:ext uri="{FF2B5EF4-FFF2-40B4-BE49-F238E27FC236}">
                <a16:creationId xmlns:a16="http://schemas.microsoft.com/office/drawing/2014/main" id="{66E917DB-A358-41CF-881F-9B3E99165BA8}"/>
              </a:ext>
            </a:extLst>
          </p:cNvPr>
          <p:cNvSpPr txBox="1"/>
          <p:nvPr/>
        </p:nvSpPr>
        <p:spPr>
          <a:xfrm>
            <a:off x="5779236" y="4228821"/>
            <a:ext cx="471805" cy="2020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สายดินพาดบนอากาศ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1384">
            <a:extLst>
              <a:ext uri="{FF2B5EF4-FFF2-40B4-BE49-F238E27FC236}">
                <a16:creationId xmlns:a16="http://schemas.microsoft.com/office/drawing/2014/main" id="{AD3ECB33-D768-4D90-8082-9CC5144CCABC}"/>
              </a:ext>
            </a:extLst>
          </p:cNvPr>
          <p:cNvSpPr txBox="1"/>
          <p:nvPr/>
        </p:nvSpPr>
        <p:spPr>
          <a:xfrm>
            <a:off x="5058010" y="2309162"/>
            <a:ext cx="582295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สายกระจายไฟฟ้าแรงดันสูง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1385">
            <a:extLst>
              <a:ext uri="{FF2B5EF4-FFF2-40B4-BE49-F238E27FC236}">
                <a16:creationId xmlns:a16="http://schemas.microsoft.com/office/drawing/2014/main" id="{BF734A4A-B71A-4B07-A0E7-D202EAB44154}"/>
              </a:ext>
            </a:extLst>
          </p:cNvPr>
          <p:cNvSpPr txBox="1"/>
          <p:nvPr/>
        </p:nvSpPr>
        <p:spPr>
          <a:xfrm rot="16200000">
            <a:off x="7089758" y="2770864"/>
            <a:ext cx="305999" cy="1204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ปลอดภัย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8" name="テキスト ボックス 1387">
            <a:extLst>
              <a:ext uri="{FF2B5EF4-FFF2-40B4-BE49-F238E27FC236}">
                <a16:creationId xmlns:a16="http://schemas.microsoft.com/office/drawing/2014/main" id="{91818021-C63B-43A2-B603-2DF41CB2A7B3}"/>
              </a:ext>
            </a:extLst>
          </p:cNvPr>
          <p:cNvSpPr txBox="1"/>
          <p:nvPr/>
        </p:nvSpPr>
        <p:spPr>
          <a:xfrm rot="5400000">
            <a:off x="8103462" y="2721667"/>
            <a:ext cx="287020" cy="1204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ปลอดภัย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29" name="テキスト ボックス 1388">
            <a:extLst>
              <a:ext uri="{FF2B5EF4-FFF2-40B4-BE49-F238E27FC236}">
                <a16:creationId xmlns:a16="http://schemas.microsoft.com/office/drawing/2014/main" id="{5B7CAB16-DBF3-4EE9-AE66-D7EC495D64BA}"/>
              </a:ext>
            </a:extLst>
          </p:cNvPr>
          <p:cNvSpPr txBox="1"/>
          <p:nvPr/>
        </p:nvSpPr>
        <p:spPr>
          <a:xfrm rot="16200000">
            <a:off x="4464181" y="2936546"/>
            <a:ext cx="245745" cy="968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ปลอดภัย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0" name="テキスト ボックス 1390">
            <a:extLst>
              <a:ext uri="{FF2B5EF4-FFF2-40B4-BE49-F238E27FC236}">
                <a16:creationId xmlns:a16="http://schemas.microsoft.com/office/drawing/2014/main" id="{F8667CE0-ADAE-4FA3-891E-5AB110CFC8A3}"/>
              </a:ext>
            </a:extLst>
          </p:cNvPr>
          <p:cNvSpPr txBox="1"/>
          <p:nvPr/>
        </p:nvSpPr>
        <p:spPr>
          <a:xfrm rot="16200000">
            <a:off x="5560762" y="2424397"/>
            <a:ext cx="277001" cy="10521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ปลอดภัย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1" name="テキスト ボックス 1391">
            <a:extLst>
              <a:ext uri="{FF2B5EF4-FFF2-40B4-BE49-F238E27FC236}">
                <a16:creationId xmlns:a16="http://schemas.microsoft.com/office/drawing/2014/main" id="{02A1B05F-1EE5-449A-AC4B-BF3486C65A80}"/>
              </a:ext>
            </a:extLst>
          </p:cNvPr>
          <p:cNvSpPr txBox="1"/>
          <p:nvPr/>
        </p:nvSpPr>
        <p:spPr>
          <a:xfrm>
            <a:off x="7202973" y="3231200"/>
            <a:ext cx="371475" cy="1289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ปลอดภัย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2" name="テキスト ボックス 1422">
            <a:extLst>
              <a:ext uri="{FF2B5EF4-FFF2-40B4-BE49-F238E27FC236}">
                <a16:creationId xmlns:a16="http://schemas.microsoft.com/office/drawing/2014/main" id="{0E3066CA-7A9D-4142-891F-3B8B0C310D12}"/>
              </a:ext>
            </a:extLst>
          </p:cNvPr>
          <p:cNvSpPr txBox="1"/>
          <p:nvPr/>
        </p:nvSpPr>
        <p:spPr>
          <a:xfrm>
            <a:off x="5172777" y="3415692"/>
            <a:ext cx="281305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ปลอดภัย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3" name="テキスト ボックス 1482">
            <a:extLst>
              <a:ext uri="{FF2B5EF4-FFF2-40B4-BE49-F238E27FC236}">
                <a16:creationId xmlns:a16="http://schemas.microsoft.com/office/drawing/2014/main" id="{017C3418-A249-4FC5-8730-D50A1CF80788}"/>
              </a:ext>
            </a:extLst>
          </p:cNvPr>
          <p:cNvSpPr txBox="1"/>
          <p:nvPr/>
        </p:nvSpPr>
        <p:spPr>
          <a:xfrm>
            <a:off x="5387571" y="2819945"/>
            <a:ext cx="291394" cy="245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สายไฟฟ้าสำหรับ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ลดแรงดันสูง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4" name="テキスト ボックス 1483">
            <a:extLst>
              <a:ext uri="{FF2B5EF4-FFF2-40B4-BE49-F238E27FC236}">
                <a16:creationId xmlns:a16="http://schemas.microsoft.com/office/drawing/2014/main" id="{D621CB79-4DFC-48B7-A59D-5F2C291F9287}"/>
              </a:ext>
            </a:extLst>
          </p:cNvPr>
          <p:cNvSpPr txBox="1"/>
          <p:nvPr/>
        </p:nvSpPr>
        <p:spPr>
          <a:xfrm>
            <a:off x="4419601" y="3384878"/>
            <a:ext cx="583222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หม้อแปลงบนเสไฟฟ้า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5" name="テキスト ボックス 1484">
            <a:extLst>
              <a:ext uri="{FF2B5EF4-FFF2-40B4-BE49-F238E27FC236}">
                <a16:creationId xmlns:a16="http://schemas.microsoft.com/office/drawing/2014/main" id="{A94A151F-CAAA-419B-B155-712B278C2DFD}"/>
              </a:ext>
            </a:extLst>
          </p:cNvPr>
          <p:cNvSpPr txBox="1"/>
          <p:nvPr/>
        </p:nvSpPr>
        <p:spPr>
          <a:xfrm>
            <a:off x="4501365" y="3544178"/>
            <a:ext cx="471805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ฝั่งบ้านคนอยู่อาศัย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6" name="テキスト ボックス 1485">
            <a:extLst>
              <a:ext uri="{FF2B5EF4-FFF2-40B4-BE49-F238E27FC236}">
                <a16:creationId xmlns:a16="http://schemas.microsoft.com/office/drawing/2014/main" id="{F2863235-6374-4CB5-9E46-6E0095288033}"/>
              </a:ext>
            </a:extLst>
          </p:cNvPr>
          <p:cNvSpPr txBox="1"/>
          <p:nvPr/>
        </p:nvSpPr>
        <p:spPr>
          <a:xfrm>
            <a:off x="5100884" y="3585792"/>
            <a:ext cx="42672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ฝั่งถนน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7" name="テキスト ボックス 1486">
            <a:extLst>
              <a:ext uri="{FF2B5EF4-FFF2-40B4-BE49-F238E27FC236}">
                <a16:creationId xmlns:a16="http://schemas.microsoft.com/office/drawing/2014/main" id="{AE8C54DE-EA78-4022-8256-84756BB033EF}"/>
              </a:ext>
            </a:extLst>
          </p:cNvPr>
          <p:cNvSpPr txBox="1"/>
          <p:nvPr/>
        </p:nvSpPr>
        <p:spPr>
          <a:xfrm>
            <a:off x="5387571" y="3176091"/>
            <a:ext cx="45720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สายไฟฟ้าแรงดันต่ำ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8" name="テキスト ボックス 1487">
            <a:extLst>
              <a:ext uri="{FF2B5EF4-FFF2-40B4-BE49-F238E27FC236}">
                <a16:creationId xmlns:a16="http://schemas.microsoft.com/office/drawing/2014/main" id="{19635834-B772-4DF9-A60D-B19241FFBF71}"/>
              </a:ext>
            </a:extLst>
          </p:cNvPr>
          <p:cNvSpPr txBox="1"/>
          <p:nvPr/>
        </p:nvSpPr>
        <p:spPr>
          <a:xfrm>
            <a:off x="5764571" y="2784330"/>
            <a:ext cx="540000" cy="4114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จำเป็นต้องระวังเพราะเป็นสายไฟแรงดันสูงขึ้นไปที่หม้อแปลง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39" name="テキスト ボックス 1489">
            <a:extLst>
              <a:ext uri="{FF2B5EF4-FFF2-40B4-BE49-F238E27FC236}">
                <a16:creationId xmlns:a16="http://schemas.microsoft.com/office/drawing/2014/main" id="{578B1FF8-4B3D-46D8-A847-10D63FD67862}"/>
              </a:ext>
            </a:extLst>
          </p:cNvPr>
          <p:cNvSpPr txBox="1"/>
          <p:nvPr/>
        </p:nvSpPr>
        <p:spPr>
          <a:xfrm>
            <a:off x="7202973" y="3557384"/>
            <a:ext cx="1044000" cy="4216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สายส่งไฟฟ้าส่วนใหญ่เป็นเสาไฟฟ้าแรงสูง แต่ต้องระวังว่ามีบางกรณีที่เป็นเสาไฟฟ้าทั่วไปด้วย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40" name="テキスト ボックス 1491">
            <a:extLst>
              <a:ext uri="{FF2B5EF4-FFF2-40B4-BE49-F238E27FC236}">
                <a16:creationId xmlns:a16="http://schemas.microsoft.com/office/drawing/2014/main" id="{0F58A5BC-AABC-4756-9782-B8D7D6DE7422}"/>
              </a:ext>
            </a:extLst>
          </p:cNvPr>
          <p:cNvSpPr txBox="1"/>
          <p:nvPr/>
        </p:nvSpPr>
        <p:spPr>
          <a:xfrm>
            <a:off x="6113252" y="5137150"/>
            <a:ext cx="285484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ปลอดภัย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41" name="テキスト ボックス 1493">
            <a:extLst>
              <a:ext uri="{FF2B5EF4-FFF2-40B4-BE49-F238E27FC236}">
                <a16:creationId xmlns:a16="http://schemas.microsoft.com/office/drawing/2014/main" id="{1A1A7506-6CB8-4AF5-9DC3-37914E3C2719}"/>
              </a:ext>
            </a:extLst>
          </p:cNvPr>
          <p:cNvSpPr txBox="1"/>
          <p:nvPr/>
        </p:nvSpPr>
        <p:spPr>
          <a:xfrm>
            <a:off x="7900591" y="5249931"/>
            <a:ext cx="487045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ระยะห่าง</a:t>
            </a:r>
            <a:endParaRPr lang="ja-JP" sz="9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  <p:sp>
        <p:nvSpPr>
          <p:cNvPr id="42" name="テキスト ボックス 1614">
            <a:extLst>
              <a:ext uri="{FF2B5EF4-FFF2-40B4-BE49-F238E27FC236}">
                <a16:creationId xmlns:a16="http://schemas.microsoft.com/office/drawing/2014/main" id="{1D8FDEE3-98A7-4D66-9D08-D04FF9A21488}"/>
              </a:ext>
            </a:extLst>
          </p:cNvPr>
          <p:cNvSpPr txBox="1"/>
          <p:nvPr/>
        </p:nvSpPr>
        <p:spPr>
          <a:xfrm>
            <a:off x="7523598" y="2329622"/>
            <a:ext cx="402749" cy="1171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แรงดันสูงพิเศษ</a:t>
            </a:r>
            <a:endParaRPr lang="ja-JP" sz="800" kern="100" dirty="0">
              <a:effectLst/>
              <a:latin typeface="Tahoma" panose="020B0604030504040204" pitchFamily="34" charset="0"/>
              <a:ea typeface="ＭＳ 明朝" panose="02020609040205080304" pitchFamily="17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99595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ความรู้เกี่ยวกับไฟฟ้า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127 / คู่มือเสริมหน้า 95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49869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728" y="2049605"/>
            <a:ext cx="5154544" cy="3381311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2556038" y="5299003"/>
            <a:ext cx="398942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วิธีอ่านไฮโดรมิเตอร์</a:t>
            </a:r>
          </a:p>
        </p:txBody>
      </p:sp>
      <p:sp>
        <p:nvSpPr>
          <p:cNvPr id="7" name="テキスト ボックス 1853">
            <a:extLst>
              <a:ext uri="{FF2B5EF4-FFF2-40B4-BE49-F238E27FC236}">
                <a16:creationId xmlns:a16="http://schemas.microsoft.com/office/drawing/2014/main" id="{E1F44BCD-169B-4B28-A821-578A02CC2522}"/>
              </a:ext>
            </a:extLst>
          </p:cNvPr>
          <p:cNvSpPr txBox="1"/>
          <p:nvPr/>
        </p:nvSpPr>
        <p:spPr>
          <a:xfrm>
            <a:off x="5791200" y="3201035"/>
            <a:ext cx="825500" cy="1771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ระดับของสายตา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8" name="テキスト ボックス 1854">
            <a:extLst>
              <a:ext uri="{FF2B5EF4-FFF2-40B4-BE49-F238E27FC236}">
                <a16:creationId xmlns:a16="http://schemas.microsoft.com/office/drawing/2014/main" id="{FD1DCCFC-A421-4929-9DDB-85CEFC2C4478}"/>
              </a:ext>
            </a:extLst>
          </p:cNvPr>
          <p:cNvSpPr txBox="1"/>
          <p:nvPr/>
        </p:nvSpPr>
        <p:spPr>
          <a:xfrm>
            <a:off x="2103437" y="3458611"/>
            <a:ext cx="697548" cy="1771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ลูกบอลยาง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1855">
            <a:extLst>
              <a:ext uri="{FF2B5EF4-FFF2-40B4-BE49-F238E27FC236}">
                <a16:creationId xmlns:a16="http://schemas.microsoft.com/office/drawing/2014/main" id="{C689A89F-C969-4A76-9D3E-01A492EDFD39}"/>
              </a:ext>
            </a:extLst>
          </p:cNvPr>
          <p:cNvSpPr txBox="1"/>
          <p:nvPr/>
        </p:nvSpPr>
        <p:spPr>
          <a:xfrm>
            <a:off x="3660412" y="2817165"/>
            <a:ext cx="690518" cy="1771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ไฮโดรมิเตอร์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856">
            <a:extLst>
              <a:ext uri="{FF2B5EF4-FFF2-40B4-BE49-F238E27FC236}">
                <a16:creationId xmlns:a16="http://schemas.microsoft.com/office/drawing/2014/main" id="{1EE6A3D4-E777-43EB-BF07-80A1A55A7A39}"/>
              </a:ext>
            </a:extLst>
          </p:cNvPr>
          <p:cNvSpPr txBox="1"/>
          <p:nvPr/>
        </p:nvSpPr>
        <p:spPr>
          <a:xfrm>
            <a:off x="3698750" y="3255216"/>
            <a:ext cx="562248" cy="1771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น้ำยาอิเล็กโทรไลต์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857">
            <a:extLst>
              <a:ext uri="{FF2B5EF4-FFF2-40B4-BE49-F238E27FC236}">
                <a16:creationId xmlns:a16="http://schemas.microsoft.com/office/drawing/2014/main" id="{AA9DC352-DF97-4DAB-B4E6-E67DF211D7B9}"/>
              </a:ext>
            </a:extLst>
          </p:cNvPr>
          <p:cNvSpPr txBox="1"/>
          <p:nvPr/>
        </p:nvSpPr>
        <p:spPr>
          <a:xfrm>
            <a:off x="3698750" y="3600461"/>
            <a:ext cx="562248" cy="1771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ท่อภายนอก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858">
            <a:extLst>
              <a:ext uri="{FF2B5EF4-FFF2-40B4-BE49-F238E27FC236}">
                <a16:creationId xmlns:a16="http://schemas.microsoft.com/office/drawing/2014/main" id="{6D0D496F-66BE-47D4-B48B-D6880A638BD6}"/>
              </a:ext>
            </a:extLst>
          </p:cNvPr>
          <p:cNvSpPr txBox="1"/>
          <p:nvPr/>
        </p:nvSpPr>
        <p:spPr>
          <a:xfrm>
            <a:off x="3644582" y="4631318"/>
            <a:ext cx="562248" cy="1771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ท่อดูดน้ำ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3133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rmAutofit/>
          </a:bodyPr>
          <a:lstStyle/>
          <a:p>
            <a:pPr marL="1257300" indent="-1257300" rtl="0"/>
            <a:r>
              <a:rPr lang="th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บทที่ 8 ประเภทงานโครงสร้างและวิธีการรื้อถอน</a:t>
            </a:r>
            <a:endParaRPr kumimoji="1" lang="ja-JP" altLang="en-US" sz="2400" dirty="0"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79021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โครงสร้างไม้ (โครงสร้าง W) (moku kozo (W zo)) และโครงสร้างเหล็ก (โครงสร้าง S) (tekkotsu kozo (S zo))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129 / คู่มือเสริมหน้า 96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001920" y="3242656"/>
            <a:ext cx="175815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ตัวอย่างโครงสร้างเฟรมหลักประเภทไม้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508" y="1401601"/>
            <a:ext cx="2466975" cy="183832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775" y="1506376"/>
            <a:ext cx="2152650" cy="173355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5538025" y="3239926"/>
            <a:ext cx="175815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ตัวอย่างโครงสร้างไม้ประกบแผ่นผนัง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220" y="4135276"/>
            <a:ext cx="2495550" cy="16764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6400" y="4054313"/>
            <a:ext cx="3581400" cy="1838325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1854942" y="5868289"/>
            <a:ext cx="205210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ตัวอย่างโครงสร้างโครงข้อแข็งเหล็ก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538025" y="5865559"/>
            <a:ext cx="175815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ตัวอย่างโครงสร้างโครงถักเหล็ก (Truss)</a:t>
            </a:r>
          </a:p>
        </p:txBody>
      </p:sp>
    </p:spTree>
    <p:extLst>
      <p:ext uri="{BB962C8B-B14F-4D97-AF65-F5344CB8AC3E}">
        <p14:creationId xmlns:p14="http://schemas.microsoft.com/office/powerpoint/2010/main" val="355260491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038" y="3938503"/>
            <a:ext cx="2721259" cy="212307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737" y="1370740"/>
            <a:ext cx="2738734" cy="231803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402" y="1318495"/>
            <a:ext cx="2876368" cy="2457934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 spc="-17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โครงสร้างคอนกรีตเสริมเหล็ก (โครงสร้าง RC) (tekkin conkurito kozo (RC zo)) และโครงสร้างเหล็กและคอนกรีตเสริมเหล็ก (โครงสร้าง SRC) (tekkotsu tekkin konkurito kozo(SRC zo))</a:t>
            </a:r>
            <a:endParaRPr kumimoji="1" lang="ja-JP" altLang="en-US" sz="1800" spc="-17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132 / คู่มือเสริมหน้า 98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325072" y="3736041"/>
            <a:ext cx="331966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ตัวอย่างโครงสร้างโครงข้อแข็งคอนกรีตเสริมเหล็ก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237249" y="3733311"/>
            <a:ext cx="256752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ตัวอย่างโครงสร้างแบบผนังคอนกรีตเสริมเหล็ก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615886" y="6061575"/>
            <a:ext cx="431719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ตัวอย่างโครงสร้างโครงข้อแข็งเหล็กและคอนกรีตเสริมเหล็ก</a:t>
            </a:r>
          </a:p>
        </p:txBody>
      </p:sp>
    </p:spTree>
    <p:extLst>
      <p:ext uri="{BB962C8B-B14F-4D97-AF65-F5344CB8AC3E}">
        <p14:creationId xmlns:p14="http://schemas.microsoft.com/office/powerpoint/2010/main" val="1532089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13883</Words>
  <Application>Microsoft Office PowerPoint</Application>
  <PresentationFormat>画面に合わせる (4:3)</PresentationFormat>
  <Paragraphs>2059</Paragraphs>
  <Slides>123</Slides>
  <Notes>112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123</vt:i4>
      </vt:variant>
    </vt:vector>
  </HeadingPairs>
  <TitlesOfParts>
    <vt:vector size="137" baseType="lpstr">
      <vt:lpstr>HGP明朝B</vt:lpstr>
      <vt:lpstr>Meiryo UI</vt:lpstr>
      <vt:lpstr>ＭＳ Ｐゴシック</vt:lpstr>
      <vt:lpstr>ＭＳ 明朝</vt:lpstr>
      <vt:lpstr>游ゴシック</vt:lpstr>
      <vt:lpstr>游ゴシック Light</vt:lpstr>
      <vt:lpstr>Arial</vt:lpstr>
      <vt:lpstr>Calibri</vt:lpstr>
      <vt:lpstr>Calibri Light</vt:lpstr>
      <vt:lpstr>Cambria Math</vt:lpstr>
      <vt:lpstr>Tahoma</vt:lpstr>
      <vt:lpstr>Wingdings</vt:lpstr>
      <vt:lpstr>Office テーマ</vt:lpstr>
      <vt:lpstr>Office Theme</vt:lpstr>
      <vt:lpstr>การขับเครื่องจักรก่อสร้างประเภทยานพาหนะ (สำหรับรื้อถอน) คู่มือเสริมสำหรับการฝึกอบรมทักษะ เอกสาร PowerPoint สำหรับการฝึกอบรม</vt:lpstr>
      <vt:lpstr>บทที่ 1 ความรู้พื้นฐานเกี่ยวกับเครื่องจักรก่อสร้าง ประเภทยานพาหนะ</vt:lpstr>
      <vt:lpstr>การจำแนกประเภทของเครื่องจักรก่อสร้าง (คำสั่งบังคับใช้กฎหมายความปลอดภัยและอาชีวอนามัยแรงงาน (roudou anzen eiseihou) ตารางแนบที่ 7)</vt:lpstr>
      <vt:lpstr>ประเภทและการใช้งาน (ลักษณะเด่น) ของเครื่องจักรสำหรับรื้อถอน ฯลฯ (1) เบรกเกอร์</vt:lpstr>
      <vt:lpstr>ประเภทและการใช้งาน (ลักษณะเด่น) ของเครื่องจักรสำหรับรื้อถอน ฯลฯ (2) เครื่องตัดเหล็ก</vt:lpstr>
      <vt:lpstr>ประเภทและการใช้งาน (ลักษณะเด่น) ของเครื่องจักรสำหรับรื้อถอน ฯลฯ (3) เครื่องบดคอนกรีต</vt:lpstr>
      <vt:lpstr>ประเภทและการใช้งาน (ลักษณะเด่น) ของเครื่องจักรสำหรับรื้อถอน ฯลฯ (4) เครื่องจับสำหรับรื้อถอน</vt:lpstr>
      <vt:lpstr>ประเภทอุปกรณ์ต่อพ่วงของเครื่องจักรสำหรับรื้อถอน</vt:lpstr>
      <vt:lpstr>ประเภทอุปกรณ์ต่อพ่วงของเครื่องจักรสำหรับรื้อถอน</vt:lpstr>
      <vt:lpstr>ประเภทอุปกรณ์ต่อพ่วงของเครื่องจักรสำหรับรื้อถอน</vt:lpstr>
      <vt:lpstr>เครื่องฐานของเครื่องจักรสำหรับรื้อถอน (1) อุปกรณ์การทำงาน</vt:lpstr>
      <vt:lpstr>เครื่องฐานของเครื่องจักรสำหรับรื้อถอน (2) มวลของตัวเครื่อง (3) มวลเครื่อง (4) มวลรวมของเครื่อง</vt:lpstr>
      <vt:lpstr>เครื่องฐานของเครื่องจักรสำหรับรื้อถอน　(5) องศาความเสถียร　　 (6) ความสามารถในการไต่ความชัน</vt:lpstr>
      <vt:lpstr>เครื่องฐานของเครื่องจักรสำหรับรื้อถอน (7) ความดันที่กดลงบนพื้นเฉลี่ย</vt:lpstr>
      <vt:lpstr>บทที่ 2 เครื่องยนต์ต้นกำลังและอุปกรณ์ไฮดรอลิกสำหรับเครื่องจักรก่อสร้างประเภทยานพาหนะ</vt:lpstr>
      <vt:lpstr>เครื่องยนต์ต้นกำลัง</vt:lpstr>
      <vt:lpstr>โครงสร้างของเครื่องยนต์ดีเซล</vt:lpstr>
      <vt:lpstr>โครงสร้างของเครื่องยนต์ดีเซล</vt:lpstr>
      <vt:lpstr>โครงสร้างของเครื่องยนต์ดีเซล</vt:lpstr>
      <vt:lpstr>เชื้อเพลิง / น้ำมันเครื่อง</vt:lpstr>
      <vt:lpstr>อุปกรณ์ไฮดรอลิก</vt:lpstr>
      <vt:lpstr>ปั๊มไฮดรอลิก (1) ปั๊มเกียร์ (2) ปั๊มลูกสูบ แบบเพลาเอียง, แบบแผ่น Swashplate</vt:lpstr>
      <vt:lpstr>อุปกรณ์ขับเคลื่อนไฮดรอลิก (1) กระบอกสูบไฮดรอลิก (2) มอเตอร์ไฮดรอลิก มอเตอร์ลูกสูบ</vt:lpstr>
      <vt:lpstr>วาล์วกันกลับ</vt:lpstr>
      <vt:lpstr>ถังน้ำมันไฮดรอลิก, ไส้กรองน้ำมัน</vt:lpstr>
      <vt:lpstr>ไส้กรองน้ำมัน</vt:lpstr>
      <vt:lpstr>บทที่ 3 โครงสร้างของอุปกรณ์ที่เกี่ยวข้องกับการทำงาน ของเครื่องจักรสำหรับรื้อถอน</vt:lpstr>
      <vt:lpstr>โครงสร้างของอุปกรณ์การทำงานของเครื่องจักรสำหรับรื้อถอนแบบตีนตะขาบ</vt:lpstr>
      <vt:lpstr>อุปกรณ์ระบบส่งกำลัง</vt:lpstr>
      <vt:lpstr>อุปกรณ์ช่วงล่าง</vt:lpstr>
      <vt:lpstr>โครงสร้างของอุปกรณ์การทำงานของเครื่องจักรสำหรับรื้อถอนแบบล้อ อุปกรณ์ระบบส่งกำลัง</vt:lpstr>
      <vt:lpstr>อุปกรณ์ช่วงล่าง โครงสร้างส่วนล่าง</vt:lpstr>
      <vt:lpstr>อุปกรณ์ช่วงล่าง ล้อยาง</vt:lpstr>
      <vt:lpstr>อุปกรณ์ความปลอดภัยของเครื่องจักรสำหรับรื้อถอน ฯลฯ</vt:lpstr>
      <vt:lpstr>อุปกรณ์ความปลอดภัยของเครื่องจักรสำหรับรื้อถอน ฯลฯ</vt:lpstr>
      <vt:lpstr>อุปกรณ์ความปลอดภัยของเครื่องจักรสำหรับรื้อถอน ฯลฯ</vt:lpstr>
      <vt:lpstr>อุปกรณ์ความปลอดภัยของเครื่องจักรสำหรับรื้อถอน ฯลฯ</vt:lpstr>
      <vt:lpstr>อุปกรณ์ความปลอดภัยของเครื่องจักรสำหรับรื้อถอน ฯลฯ</vt:lpstr>
      <vt:lpstr>อุปกรณ์ความปลอดภัยของเครื่องจักรสำหรับรื้อถอน ฯลฯ</vt:lpstr>
      <vt:lpstr>บทที่ 4 การดำเนินการจัดการ ฯลฯ อุปกรณ์ที่เกี่ยวข้องกับงานที่ติดตั้งอุปกรณ์ต่อพ่วงที่ใช้สำหรับรื้อถอน</vt:lpstr>
      <vt:lpstr>การเลือกและการติดตั้งเบรกเกอร์, ลักษณะเด่น, ชื่อและหน้าที่ของแต่ละส่วน</vt:lpstr>
      <vt:lpstr>การเลือกและการติดตั้งเบรกเกอร์, ลักษณะเด่น, ชื่อและหน้าที่ของแต่ละส่วน</vt:lpstr>
      <vt:lpstr>การเลือกและการติดตั้งเบรกเกอร์, ลักษณะเด่น, ชื่อและหน้าที่ของแต่ละส่วน</vt:lpstr>
      <vt:lpstr>ประเภทของเบรกเกอร์</vt:lpstr>
      <vt:lpstr>ประเภทของเบรกเกอร์</vt:lpstr>
      <vt:lpstr>ประเภทของเบรกเกอร์</vt:lpstr>
      <vt:lpstr>วิธีทำงานทั่วไปกับเบรกเกอร์</vt:lpstr>
      <vt:lpstr>วิธีทำงานทั่วไปกับเบรกเกอร์</vt:lpstr>
      <vt:lpstr>วิธีทำงานทั่วไปกับเบรกเกอร์</vt:lpstr>
      <vt:lpstr>วิธีทำงานทั่วไปกับเบรกเกอร์</vt:lpstr>
      <vt:lpstr>วิธีทำงานทั่วไปกับเบรกเกอร์</vt:lpstr>
      <vt:lpstr>วิธีทำงานทั่วไปกับเบรกเกอร์</vt:lpstr>
      <vt:lpstr>ข้อควรระวังหลังเสร็จงาน</vt:lpstr>
      <vt:lpstr>ลักษณะเด่นของเครื่องตัดเหล็ก, ชื่อและหน้าที่ของแต่ละส่วน, ประเภท, การเลือกและการติดตั้ง การควบคุม ฯลฯ</vt:lpstr>
      <vt:lpstr>วิธีทำงานทั่วไปกับเครื่องตัดเหล็ก</vt:lpstr>
      <vt:lpstr>วิธีทำงานทั่วไปกับเครื่องตัดเหล็ก</vt:lpstr>
      <vt:lpstr>วิธีทำงานทั่วไปกับเครื่องตัดเหล็ก</vt:lpstr>
      <vt:lpstr>วิธีทำงานทั่วไปกับเครื่องตัดเหล็ก</vt:lpstr>
      <vt:lpstr>วิธีทำงานทั่วไปกับเครื่องตัดเหล็ก</vt:lpstr>
      <vt:lpstr>วิธีทำงานทั่วไปกับเครื่องตัดเหล็ก</vt:lpstr>
      <vt:lpstr>ข้อควรระวังหลังเสร็จงาน</vt:lpstr>
      <vt:lpstr>ลักษณะเด่นของเครื่องบดคอนกรีต, ชื่อและหน้าที่ของแต่ละส่วน, ประเภท, การเลือกและการติดตั้ง การควบคุม ฯลฯ</vt:lpstr>
      <vt:lpstr>วิธีทำงานทั่วไปกับเครื่องบดคอนกรีต</vt:lpstr>
      <vt:lpstr>ลักษณะเด่นของเครื่องจับสำหรับรื้อถอน, ชื่อและหน้าที่ของแต่ละส่วน, ประเภท</vt:lpstr>
      <vt:lpstr>ลักษณะเด่นของเครื่องจับสำหรับรื้อถอน, ชื่อและหน้าที่ของแต่ละส่วน, ประเภท</vt:lpstr>
      <vt:lpstr>การเลือก, ติดตั้ง และควบคุม ฯลฯ เครื่องจับสำหรับรื้อถอน</vt:lpstr>
      <vt:lpstr>วิธีทำงานทั่วไปกับเครื่องจับ</vt:lpstr>
      <vt:lpstr>วิธีทำงานทั่วไปกับเครื่องจับ</vt:lpstr>
      <vt:lpstr>ข้อควรระวังหลังเสร็จงาน</vt:lpstr>
      <vt:lpstr>การถอดอุปกรณ์ต่อพ่วง</vt:lpstr>
      <vt:lpstr>การถอดอุปกรณ์ต่อพ่วง</vt:lpstr>
      <vt:lpstr>การถอดอุปกรณ์ต่อพ่วง</vt:lpstr>
      <vt:lpstr>การถอดอุปกรณ์ต่อพ่วง</vt:lpstr>
      <vt:lpstr>การขนย้ายเครื่องจักรสำหรับรื้อถอน</vt:lpstr>
      <vt:lpstr>การขนย้ายเครื่องจักรสำหรับรื้อถอน</vt:lpstr>
      <vt:lpstr>การขนย้ายเครื่องจักรสำหรับรื้อถอน</vt:lpstr>
      <vt:lpstr>บทที่ 5 การตรวจสอบและเตรียมความพร้อม เครื่องจักรก่อสร้างสำหรับรื้อถอน</vt:lpstr>
      <vt:lpstr>กฎหมายและคำสั่งที่เกี่ยวข้อง และสิ่งที่ควรระวังทั่วไป</vt:lpstr>
      <vt:lpstr>แนวทางการตรวจสอบประจำวัน (nichijou tenken) ก่อนสตาร์ทเครื่องยนต์</vt:lpstr>
      <vt:lpstr>แนวทางการตรวจสอบประจำวัน (nichijou tenken) ก่อนสตาร์ทเครื่องยนต์</vt:lpstr>
      <vt:lpstr>แนวทางการตรวจสอบประจำวัน (nichijou tenken) หลังจากสตาร์ทเครื่องยนต์</vt:lpstr>
      <vt:lpstr>กรณีที่พบความผิดปกติระหว่างการทำงาน</vt:lpstr>
      <vt:lpstr>บทที่ 6 เรื่องที่เกี่ยวข้องกับงานรื้อถอน</vt:lpstr>
      <vt:lpstr>แผนการทำงานรื้อถอน</vt:lpstr>
      <vt:lpstr>ข้อควรปฏิบัติเพื่อการขับขี่อย่างปลอดภัย</vt:lpstr>
      <vt:lpstr>ข้อควรปฏิบัติเพื่อการขับขี่อย่างปลอดภัย</vt:lpstr>
      <vt:lpstr>รายละเอียดการให้สัญญาณและการบอกทาง</vt:lpstr>
      <vt:lpstr>บทที่ 7 ความรู้เกี่ยวกับกลศาสตร์และไฟฟ้า</vt:lpstr>
      <vt:lpstr>โมเมนต์ของแรง</vt:lpstr>
      <vt:lpstr>โมเมนต์ของแรง</vt:lpstr>
      <vt:lpstr>มวลและความถ่วงจำเพาะ, จุดศูนย์ถ่วง</vt:lpstr>
      <vt:lpstr>มวลและความถ่วงจำเพาะ, จุดศูนย์ถ่วง</vt:lpstr>
      <vt:lpstr>การเคลื่อนที่ของวัตถุ</vt:lpstr>
      <vt:lpstr>ความรู้เกี่ยวกับไฟฟ้า</vt:lpstr>
      <vt:lpstr>ความรู้เกี่ยวกับไฟฟ้า</vt:lpstr>
      <vt:lpstr>ความรู้เกี่ยวกับไฟฟ้า</vt:lpstr>
      <vt:lpstr>บทที่ 8 ประเภทงานโครงสร้างและวิธีการรื้อถอน</vt:lpstr>
      <vt:lpstr>โครงสร้างไม้ (โครงสร้าง W) (moku kozo (W zo)) และโครงสร้างเหล็ก (โครงสร้าง S) (tekkotsu kozo (S zo))</vt:lpstr>
      <vt:lpstr>โครงสร้างคอนกรีตเสริมเหล็ก (โครงสร้าง RC) (tekkin conkurito kozo (RC zo)) และโครงสร้างเหล็กและคอนกรีตเสริมเหล็ก (โครงสร้าง SRC) (tekkotsu tekkin konkurito kozo(SRC zo))</vt:lpstr>
      <vt:lpstr>วิธีการรื้อถอนอาคาร</vt:lpstr>
      <vt:lpstr>วิธีการรื้อถอนอาคาร</vt:lpstr>
      <vt:lpstr>วิธีการรื้อถอนอาคาร</vt:lpstr>
      <vt:lpstr>บทที่ 9 กฎหมายและคำสั่งที่เกี่ยวข้อง ฯลฯ</vt:lpstr>
      <vt:lpstr>ระบบกฎหมายเกี่ยวกับความปลอดภัยและอาชีวอนามัยของคนงาน</vt:lpstr>
      <vt:lpstr>กฎหมายความปลอดภัยและอาชีวอนามัยแรงงาน (roudou anzen eiseihou) (คัดลอกมาบางส่วน) (1)</vt:lpstr>
      <vt:lpstr>กฎหมายความปลอดภัยและอาชีวอนามัยแรงงาน (roudou anzen eiseihou) (คัดลอกมาบางส่วน) (2)</vt:lpstr>
      <vt:lpstr>กฎหมายความปลอดภัยและอาชีวอนามัยแรงงาน (roudou anzen eiseihou) (คัดลอกมาบางส่วน) (3)</vt:lpstr>
      <vt:lpstr>คำสั่งบังคับใช้กฎหมายความปลอดภัยและอาชีวอนามัยแรงงาน (roudou anzen eiseihou) (คัดลอกมาบางส่วน)</vt:lpstr>
      <vt:lpstr>ข้อบังคับความปลอดภัยและอาชีวอนามัยแรงงาน (คัดลอกมาบางส่วน) (1)</vt:lpstr>
      <vt:lpstr>ข้อบังคับความปลอดภัยและอาชีวอนามัยแรงงาน (คัดลอกมาบางส่วน) (2)</vt:lpstr>
      <vt:lpstr>ข้อบังคับความปลอดภัยและอาชีวอนามัยแรงงาน (คัดลอกมาบางส่วน) (3)</vt:lpstr>
      <vt:lpstr>ข้อบังคับความปลอดภัยและอาชีวอนามัยแรงงาน (คัดลอกมาบางส่วน) (4)</vt:lpstr>
      <vt:lpstr>ข้อบังคับความปลอดภัยและอาชีวอนามัยแรงงาน (คัดลอกมาบางส่วน) (5)</vt:lpstr>
      <vt:lpstr>ข้อบังคับความปลอดภัยและอาชีวอนามัยแรงงาน (คัดลอกมาบางส่วน) (6)</vt:lpstr>
      <vt:lpstr>ข้อบังคับความปลอดภัยและอาชีวอนามัยแรงงาน (คัดลอกมาบางส่วน) (7)</vt:lpstr>
      <vt:lpstr>ข้อบังคับความปลอดภัยและอาชีวอนามัยแรงงาน (คัดลอกมาบางส่วน) (8)</vt:lpstr>
      <vt:lpstr>ข้อบังคับความปลอดภัยและอาชีวอนามัยแรงงาน (คัดลอกมาบางส่วน) (9)</vt:lpstr>
      <vt:lpstr>ข้อบังคับความปลอดภัยและอาชีวอนามัยแรงงาน (คัดลอกมาบางส่วน) (10)</vt:lpstr>
      <vt:lpstr>มาตรฐานโครงสร้างเครื่องจักรก่อสร้างประเภทยานพาหนะ (คัดลอกมาบางส่วน)</vt:lpstr>
      <vt:lpstr>บทที่ 10 ตัวอย่างเหตุการณ์ความเสียหาย</vt:lpstr>
      <vt:lpstr>ความเสียหายถึงขั้นได้รับบาดเจ็บและเสียชีวิตในอุตสาหกรรมก่อสร้าง</vt:lpstr>
      <vt:lpstr>ตัวอย่างเหตุการณ์ที่ 1. หินที่ไม่มั่นคงร่วงหล่นระหว่างงานบดทำลาย</vt:lpstr>
      <vt:lpstr>ตัวอย่างเหตุการณ์ที่ 4. มือขวาถูกหนีบระหว่างอุปกรณ์ต่อพ่วงสำหรับรื้อถอนกับสายหิ้ว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2021-05-17T00:21:48Z</dcterms:created>
  <dcterms:modified xsi:type="dcterms:W3CDTF">2022-06-16T10:09:34Z</dcterms:modified>
</cp:coreProperties>
</file>