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 id="2147483672" r:id="rId2"/>
  </p:sldMasterIdLst>
  <p:notesMasterIdLst>
    <p:notesMasterId r:id="rId126"/>
  </p:notesMasterIdLst>
  <p:sldIdLst>
    <p:sldId id="336" r:id="rId3"/>
    <p:sldId id="305" r:id="rId4"/>
    <p:sldId id="257" r:id="rId5"/>
    <p:sldId id="366" r:id="rId6"/>
    <p:sldId id="367" r:id="rId7"/>
    <p:sldId id="368" r:id="rId8"/>
    <p:sldId id="369" r:id="rId9"/>
    <p:sldId id="370" r:id="rId10"/>
    <p:sldId id="457" r:id="rId11"/>
    <p:sldId id="458" r:id="rId12"/>
    <p:sldId id="371" r:id="rId13"/>
    <p:sldId id="372" r:id="rId14"/>
    <p:sldId id="375" r:id="rId15"/>
    <p:sldId id="377" r:id="rId16"/>
    <p:sldId id="337" r:id="rId17"/>
    <p:sldId id="378" r:id="rId18"/>
    <p:sldId id="459" r:id="rId19"/>
    <p:sldId id="460" r:id="rId20"/>
    <p:sldId id="461" r:id="rId21"/>
    <p:sldId id="379" r:id="rId22"/>
    <p:sldId id="380" r:id="rId23"/>
    <p:sldId id="381" r:id="rId24"/>
    <p:sldId id="384" r:id="rId25"/>
    <p:sldId id="386" r:id="rId26"/>
    <p:sldId id="455" r:id="rId27"/>
    <p:sldId id="456" r:id="rId28"/>
    <p:sldId id="339" r:id="rId29"/>
    <p:sldId id="462" r:id="rId30"/>
    <p:sldId id="463" r:id="rId31"/>
    <p:sldId id="464" r:id="rId32"/>
    <p:sldId id="465" r:id="rId33"/>
    <p:sldId id="466" r:id="rId34"/>
    <p:sldId id="388" r:id="rId35"/>
    <p:sldId id="389" r:id="rId36"/>
    <p:sldId id="390" r:id="rId37"/>
    <p:sldId id="391" r:id="rId38"/>
    <p:sldId id="432" r:id="rId39"/>
    <p:sldId id="392" r:id="rId40"/>
    <p:sldId id="393" r:id="rId41"/>
    <p:sldId id="340" r:id="rId42"/>
    <p:sldId id="454" r:id="rId43"/>
    <p:sldId id="394" r:id="rId44"/>
    <p:sldId id="453" r:id="rId45"/>
    <p:sldId id="395" r:id="rId46"/>
    <p:sldId id="451" r:id="rId47"/>
    <p:sldId id="452" r:id="rId48"/>
    <p:sldId id="397" r:id="rId49"/>
    <p:sldId id="396" r:id="rId50"/>
    <p:sldId id="450" r:id="rId51"/>
    <p:sldId id="398" r:id="rId52"/>
    <p:sldId id="449" r:id="rId53"/>
    <p:sldId id="399" r:id="rId54"/>
    <p:sldId id="448" r:id="rId55"/>
    <p:sldId id="400" r:id="rId56"/>
    <p:sldId id="401" r:id="rId57"/>
    <p:sldId id="447" r:id="rId58"/>
    <p:sldId id="403" r:id="rId59"/>
    <p:sldId id="446" r:id="rId60"/>
    <p:sldId id="402" r:id="rId61"/>
    <p:sldId id="445" r:id="rId62"/>
    <p:sldId id="404" r:id="rId63"/>
    <p:sldId id="405" r:id="rId64"/>
    <p:sldId id="406" r:id="rId65"/>
    <p:sldId id="407" r:id="rId66"/>
    <p:sldId id="444" r:id="rId67"/>
    <p:sldId id="408" r:id="rId68"/>
    <p:sldId id="409" r:id="rId69"/>
    <p:sldId id="443" r:id="rId70"/>
    <p:sldId id="410" r:id="rId71"/>
    <p:sldId id="441" r:id="rId72"/>
    <p:sldId id="411" r:id="rId73"/>
    <p:sldId id="412" r:id="rId74"/>
    <p:sldId id="413" r:id="rId75"/>
    <p:sldId id="414" r:id="rId76"/>
    <p:sldId id="433" r:id="rId77"/>
    <p:sldId id="440" r:id="rId78"/>
    <p:sldId id="341" r:id="rId79"/>
    <p:sldId id="415" r:id="rId80"/>
    <p:sldId id="416" r:id="rId81"/>
    <p:sldId id="417" r:id="rId82"/>
    <p:sldId id="418" r:id="rId83"/>
    <p:sldId id="419" r:id="rId84"/>
    <p:sldId id="342" r:id="rId85"/>
    <p:sldId id="420" r:id="rId86"/>
    <p:sldId id="421" r:id="rId87"/>
    <p:sldId id="439" r:id="rId88"/>
    <p:sldId id="422" r:id="rId89"/>
    <p:sldId id="343" r:id="rId90"/>
    <p:sldId id="423" r:id="rId91"/>
    <p:sldId id="438" r:id="rId92"/>
    <p:sldId id="424" r:id="rId93"/>
    <p:sldId id="437" r:id="rId94"/>
    <p:sldId id="425" r:id="rId95"/>
    <p:sldId id="436" r:id="rId96"/>
    <p:sldId id="467" r:id="rId97"/>
    <p:sldId id="468" r:id="rId98"/>
    <p:sldId id="344" r:id="rId99"/>
    <p:sldId id="426" r:id="rId100"/>
    <p:sldId id="427" r:id="rId101"/>
    <p:sldId id="428" r:id="rId102"/>
    <p:sldId id="434" r:id="rId103"/>
    <p:sldId id="435" r:id="rId104"/>
    <p:sldId id="338" r:id="rId105"/>
    <p:sldId id="328" r:id="rId106"/>
    <p:sldId id="329" r:id="rId107"/>
    <p:sldId id="330" r:id="rId108"/>
    <p:sldId id="354" r:id="rId109"/>
    <p:sldId id="355" r:id="rId110"/>
    <p:sldId id="331" r:id="rId111"/>
    <p:sldId id="332" r:id="rId112"/>
    <p:sldId id="357" r:id="rId113"/>
    <p:sldId id="358" r:id="rId114"/>
    <p:sldId id="359" r:id="rId115"/>
    <p:sldId id="431" r:id="rId116"/>
    <p:sldId id="361" r:id="rId117"/>
    <p:sldId id="362" r:id="rId118"/>
    <p:sldId id="363" r:id="rId119"/>
    <p:sldId id="364" r:id="rId120"/>
    <p:sldId id="365" r:id="rId121"/>
    <p:sldId id="345" r:id="rId122"/>
    <p:sldId id="347" r:id="rId123"/>
    <p:sldId id="429" r:id="rId124"/>
    <p:sldId id="430" r:id="rId125"/>
  </p:sldIdLst>
  <p:sldSz cx="9144000" cy="6858000" type="screen4x3"/>
  <p:notesSz cx="7099300" cy="10234613"/>
  <p:defaultTextStyle>
    <a:defPPr rtl="0">
      <a:defRPr lang="ne-n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B58732-BAE6-42FA-8C8B-0981EE2B665B}" v="3" dt="2021-05-17T00:21:48.24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979" autoAdjust="0"/>
    <p:restoredTop sz="94660"/>
  </p:normalViewPr>
  <p:slideViewPr>
    <p:cSldViewPr snapToGrid="0">
      <p:cViewPr varScale="1">
        <p:scale>
          <a:sx n="115" d="100"/>
          <a:sy n="115" d="100"/>
        </p:scale>
        <p:origin x="1818" y="10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presProps" Target="pres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viewProps" Target="viewProps.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theme" Target="theme/theme1.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microsoft.com/office/2015/10/relationships/revisionInfo" Target="revisionInfo.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commentAuthors" Target="commentAuthors.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3076364" cy="513508"/>
          </a:xfrm>
          <a:prstGeom prst="rect">
            <a:avLst/>
          </a:prstGeom>
        </p:spPr>
        <p:txBody>
          <a:bodyPr vert="horz" lIns="94640" tIns="47320" rIns="94640" bIns="47320" rtlCol="0"/>
          <a:lstStyle>
            <a:lvl1pPr algn="l">
              <a:defRPr sz="1200"/>
            </a:lvl1pPr>
          </a:lstStyle>
          <a:p>
            <a:pPr rtl="0"/>
            <a:endParaRPr kumimoji="1" lang="ja-JP" altLang="en-US"/>
          </a:p>
        </p:txBody>
      </p:sp>
      <p:sp>
        <p:nvSpPr>
          <p:cNvPr id="3" name="日付プレースホルダー 2"/>
          <p:cNvSpPr>
            <a:spLocks noGrp="1"/>
          </p:cNvSpPr>
          <p:nvPr>
            <p:ph type="dt" idx="1"/>
          </p:nvPr>
        </p:nvSpPr>
        <p:spPr>
          <a:xfrm>
            <a:off x="4021294" y="1"/>
            <a:ext cx="3076364" cy="513508"/>
          </a:xfrm>
          <a:prstGeom prst="rect">
            <a:avLst/>
          </a:prstGeom>
        </p:spPr>
        <p:txBody>
          <a:bodyPr vert="horz" lIns="94640" tIns="47320" rIns="94640" bIns="47320" rtlCol="0"/>
          <a:lstStyle>
            <a:lvl1pPr algn="r">
              <a:defRPr sz="1200"/>
            </a:lvl1pPr>
          </a:lstStyle>
          <a:p>
            <a:pPr rtl="0"/>
            <a:fld id="{3044E0B5-69AE-4DB8-A746-7CF92D00ED4B}" type="datetimeFigureOut">
              <a:rPr kumimoji="1" lang="ja-JP" altLang="en-US" smtClean="0"/>
              <a:t>2022/6/16</a:t>
            </a:fld>
            <a:endParaRPr kumimoji="1" lang="ja-JP" altLang="en-US"/>
          </a:p>
        </p:txBody>
      </p:sp>
      <p:sp>
        <p:nvSpPr>
          <p:cNvPr id="4" name="スライド イメージ プレースホルダー 3"/>
          <p:cNvSpPr>
            <a:spLocks noGrp="1" noRot="1" noChangeAspect="1"/>
          </p:cNvSpPr>
          <p:nvPr>
            <p:ph type="sldImg" idx="2"/>
          </p:nvPr>
        </p:nvSpPr>
        <p:spPr>
          <a:xfrm>
            <a:off x="1246188" y="1279525"/>
            <a:ext cx="4606925" cy="3454400"/>
          </a:xfrm>
          <a:prstGeom prst="rect">
            <a:avLst/>
          </a:prstGeom>
          <a:noFill/>
          <a:ln w="12700">
            <a:solidFill>
              <a:prstClr val="black"/>
            </a:solidFill>
          </a:ln>
        </p:spPr>
        <p:txBody>
          <a:bodyPr vert="horz" lIns="94640" tIns="47320" rIns="94640" bIns="47320" rtlCol="0" anchor="ctr"/>
          <a:lstStyle/>
          <a:p>
            <a:pPr rtl="0"/>
            <a:endParaRPr lang="ja-JP" altLang="en-US"/>
          </a:p>
        </p:txBody>
      </p:sp>
      <p:sp>
        <p:nvSpPr>
          <p:cNvPr id="5" name="ノート プレースホルダー 4"/>
          <p:cNvSpPr>
            <a:spLocks noGrp="1"/>
          </p:cNvSpPr>
          <p:nvPr>
            <p:ph type="body" sz="quarter" idx="3"/>
          </p:nvPr>
        </p:nvSpPr>
        <p:spPr>
          <a:xfrm>
            <a:off x="709930" y="4925408"/>
            <a:ext cx="5679440" cy="4029879"/>
          </a:xfrm>
          <a:prstGeom prst="rect">
            <a:avLst/>
          </a:prstGeom>
        </p:spPr>
        <p:txBody>
          <a:bodyPr vert="horz" lIns="94640" tIns="47320" rIns="94640" bIns="47320"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p>
        </p:txBody>
      </p:sp>
      <p:sp>
        <p:nvSpPr>
          <p:cNvPr id="6" name="フッター プレースホルダー 5"/>
          <p:cNvSpPr>
            <a:spLocks noGrp="1"/>
          </p:cNvSpPr>
          <p:nvPr>
            <p:ph type="ftr" sz="quarter" idx="4"/>
          </p:nvPr>
        </p:nvSpPr>
        <p:spPr>
          <a:xfrm>
            <a:off x="0" y="9721107"/>
            <a:ext cx="3076364" cy="513507"/>
          </a:xfrm>
          <a:prstGeom prst="rect">
            <a:avLst/>
          </a:prstGeom>
        </p:spPr>
        <p:txBody>
          <a:bodyPr vert="horz" lIns="94640" tIns="47320" rIns="94640" bIns="47320" rtlCol="0" anchor="b"/>
          <a:lstStyle>
            <a:lvl1pPr algn="l">
              <a:defRPr sz="1200"/>
            </a:lvl1pPr>
          </a:lstStyle>
          <a:p>
            <a:pPr rtl="0"/>
            <a:endParaRPr kumimoji="1" lang="ja-JP" altLang="en-US"/>
          </a:p>
        </p:txBody>
      </p:sp>
      <p:sp>
        <p:nvSpPr>
          <p:cNvPr id="7" name="スライド番号プレースホルダー 6"/>
          <p:cNvSpPr>
            <a:spLocks noGrp="1"/>
          </p:cNvSpPr>
          <p:nvPr>
            <p:ph type="sldNum" sz="quarter" idx="5"/>
          </p:nvPr>
        </p:nvSpPr>
        <p:spPr>
          <a:xfrm>
            <a:off x="4021294" y="9721107"/>
            <a:ext cx="3076364" cy="513507"/>
          </a:xfrm>
          <a:prstGeom prst="rect">
            <a:avLst/>
          </a:prstGeom>
        </p:spPr>
        <p:txBody>
          <a:bodyPr vert="horz" lIns="94640" tIns="47320" rIns="94640" bIns="47320" rtlCol="0" anchor="b"/>
          <a:lstStyle>
            <a:lvl1pPr algn="r">
              <a:defRPr sz="1200"/>
            </a:lvl1pPr>
          </a:lstStyle>
          <a:p>
            <a:pPr rtl="0"/>
            <a:fld id="{7F9C98F1-10AB-4D73-9663-6F72AC648673}" type="slidenum">
              <a:rPr kumimoji="1" lang="ja-JP" altLang="en-US" smtClean="0"/>
              <a:t>‹#›</a:t>
            </a:fld>
            <a:endParaRPr kumimoji="1" lang="ja-JP" altLang="en-US"/>
          </a:p>
        </p:txBody>
      </p:sp>
    </p:spTree>
    <p:extLst>
      <p:ext uri="{BB962C8B-B14F-4D97-AF65-F5344CB8AC3E}">
        <p14:creationId xmlns:p14="http://schemas.microsoft.com/office/powerpoint/2010/main" val="57421522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167918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12</a:t>
            </a:fld>
            <a:endParaRPr lang="ja-JP" altLang="en-US">
              <a:solidFill>
                <a:prstClr val="black"/>
              </a:solidFill>
            </a:endParaRPr>
          </a:p>
        </p:txBody>
      </p:sp>
    </p:spTree>
    <p:extLst>
      <p:ext uri="{BB962C8B-B14F-4D97-AF65-F5344CB8AC3E}">
        <p14:creationId xmlns:p14="http://schemas.microsoft.com/office/powerpoint/2010/main" val="243976641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110</a:t>
            </a:fld>
            <a:endParaRPr lang="ja-JP" altLang="en-US">
              <a:solidFill>
                <a:prstClr val="black"/>
              </a:solidFill>
            </a:endParaRPr>
          </a:p>
        </p:txBody>
      </p:sp>
    </p:spTree>
    <p:extLst>
      <p:ext uri="{BB962C8B-B14F-4D97-AF65-F5344CB8AC3E}">
        <p14:creationId xmlns:p14="http://schemas.microsoft.com/office/powerpoint/2010/main" val="251696447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111</a:t>
            </a:fld>
            <a:endParaRPr lang="ja-JP" altLang="en-US">
              <a:solidFill>
                <a:prstClr val="black"/>
              </a:solidFill>
            </a:endParaRPr>
          </a:p>
        </p:txBody>
      </p:sp>
    </p:spTree>
    <p:extLst>
      <p:ext uri="{BB962C8B-B14F-4D97-AF65-F5344CB8AC3E}">
        <p14:creationId xmlns:p14="http://schemas.microsoft.com/office/powerpoint/2010/main" val="30846806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112</a:t>
            </a:fld>
            <a:endParaRPr lang="ja-JP" altLang="en-US">
              <a:solidFill>
                <a:prstClr val="black"/>
              </a:solidFill>
            </a:endParaRPr>
          </a:p>
        </p:txBody>
      </p:sp>
    </p:spTree>
    <p:extLst>
      <p:ext uri="{BB962C8B-B14F-4D97-AF65-F5344CB8AC3E}">
        <p14:creationId xmlns:p14="http://schemas.microsoft.com/office/powerpoint/2010/main" val="353434951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113</a:t>
            </a:fld>
            <a:endParaRPr lang="ja-JP" altLang="en-US">
              <a:solidFill>
                <a:prstClr val="black"/>
              </a:solidFill>
            </a:endParaRPr>
          </a:p>
        </p:txBody>
      </p:sp>
    </p:spTree>
    <p:extLst>
      <p:ext uri="{BB962C8B-B14F-4D97-AF65-F5344CB8AC3E}">
        <p14:creationId xmlns:p14="http://schemas.microsoft.com/office/powerpoint/2010/main" val="2432023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114</a:t>
            </a:fld>
            <a:endParaRPr lang="ja-JP" altLang="en-US">
              <a:solidFill>
                <a:prstClr val="black"/>
              </a:solidFill>
            </a:endParaRPr>
          </a:p>
        </p:txBody>
      </p:sp>
    </p:spTree>
    <p:extLst>
      <p:ext uri="{BB962C8B-B14F-4D97-AF65-F5344CB8AC3E}">
        <p14:creationId xmlns:p14="http://schemas.microsoft.com/office/powerpoint/2010/main" val="3786142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115</a:t>
            </a:fld>
            <a:endParaRPr lang="ja-JP" altLang="en-US">
              <a:solidFill>
                <a:prstClr val="black"/>
              </a:solidFill>
            </a:endParaRPr>
          </a:p>
        </p:txBody>
      </p:sp>
    </p:spTree>
    <p:extLst>
      <p:ext uri="{BB962C8B-B14F-4D97-AF65-F5344CB8AC3E}">
        <p14:creationId xmlns:p14="http://schemas.microsoft.com/office/powerpoint/2010/main" val="113319398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116</a:t>
            </a:fld>
            <a:endParaRPr lang="ja-JP" altLang="en-US">
              <a:solidFill>
                <a:prstClr val="black"/>
              </a:solidFill>
            </a:endParaRPr>
          </a:p>
        </p:txBody>
      </p:sp>
    </p:spTree>
    <p:extLst>
      <p:ext uri="{BB962C8B-B14F-4D97-AF65-F5344CB8AC3E}">
        <p14:creationId xmlns:p14="http://schemas.microsoft.com/office/powerpoint/2010/main" val="34754867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117</a:t>
            </a:fld>
            <a:endParaRPr lang="ja-JP" altLang="en-US">
              <a:solidFill>
                <a:prstClr val="black"/>
              </a:solidFill>
            </a:endParaRPr>
          </a:p>
        </p:txBody>
      </p:sp>
    </p:spTree>
    <p:extLst>
      <p:ext uri="{BB962C8B-B14F-4D97-AF65-F5344CB8AC3E}">
        <p14:creationId xmlns:p14="http://schemas.microsoft.com/office/powerpoint/2010/main" val="311120273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118</a:t>
            </a:fld>
            <a:endParaRPr lang="ja-JP" altLang="en-US">
              <a:solidFill>
                <a:prstClr val="black"/>
              </a:solidFill>
            </a:endParaRPr>
          </a:p>
        </p:txBody>
      </p:sp>
    </p:spTree>
    <p:extLst>
      <p:ext uri="{BB962C8B-B14F-4D97-AF65-F5344CB8AC3E}">
        <p14:creationId xmlns:p14="http://schemas.microsoft.com/office/powerpoint/2010/main" val="371345293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119</a:t>
            </a:fld>
            <a:endParaRPr lang="ja-JP" altLang="en-US">
              <a:solidFill>
                <a:prstClr val="black"/>
              </a:solidFill>
            </a:endParaRPr>
          </a:p>
        </p:txBody>
      </p:sp>
    </p:spTree>
    <p:extLst>
      <p:ext uri="{BB962C8B-B14F-4D97-AF65-F5344CB8AC3E}">
        <p14:creationId xmlns:p14="http://schemas.microsoft.com/office/powerpoint/2010/main" val="31341059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285288407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121</a:t>
            </a:fld>
            <a:endParaRPr lang="ja-JP" altLang="en-US">
              <a:solidFill>
                <a:prstClr val="black"/>
              </a:solidFill>
            </a:endParaRPr>
          </a:p>
        </p:txBody>
      </p:sp>
    </p:spTree>
    <p:extLst>
      <p:ext uri="{BB962C8B-B14F-4D97-AF65-F5344CB8AC3E}">
        <p14:creationId xmlns:p14="http://schemas.microsoft.com/office/powerpoint/2010/main" val="21133388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122</a:t>
            </a:fld>
            <a:endParaRPr lang="ja-JP" altLang="en-US">
              <a:solidFill>
                <a:prstClr val="black"/>
              </a:solidFill>
            </a:endParaRPr>
          </a:p>
        </p:txBody>
      </p:sp>
    </p:spTree>
    <p:extLst>
      <p:ext uri="{BB962C8B-B14F-4D97-AF65-F5344CB8AC3E}">
        <p14:creationId xmlns:p14="http://schemas.microsoft.com/office/powerpoint/2010/main" val="30232077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123</a:t>
            </a:fld>
            <a:endParaRPr lang="ja-JP" altLang="en-US">
              <a:solidFill>
                <a:prstClr val="black"/>
              </a:solidFill>
            </a:endParaRPr>
          </a:p>
        </p:txBody>
      </p:sp>
    </p:spTree>
    <p:extLst>
      <p:ext uri="{BB962C8B-B14F-4D97-AF65-F5344CB8AC3E}">
        <p14:creationId xmlns:p14="http://schemas.microsoft.com/office/powerpoint/2010/main" val="3925337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6684905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6860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3618542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18</a:t>
            </a:fld>
            <a:endParaRPr lang="ja-JP" altLang="en-US">
              <a:solidFill>
                <a:prstClr val="black"/>
              </a:solidFill>
            </a:endParaRPr>
          </a:p>
        </p:txBody>
      </p:sp>
    </p:spTree>
    <p:extLst>
      <p:ext uri="{BB962C8B-B14F-4D97-AF65-F5344CB8AC3E}">
        <p14:creationId xmlns:p14="http://schemas.microsoft.com/office/powerpoint/2010/main" val="9530161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19</a:t>
            </a:fld>
            <a:endParaRPr lang="ja-JP" altLang="en-US">
              <a:solidFill>
                <a:prstClr val="black"/>
              </a:solidFill>
            </a:endParaRPr>
          </a:p>
        </p:txBody>
      </p:sp>
    </p:spTree>
    <p:extLst>
      <p:ext uri="{BB962C8B-B14F-4D97-AF65-F5344CB8AC3E}">
        <p14:creationId xmlns:p14="http://schemas.microsoft.com/office/powerpoint/2010/main" val="3533663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20</a:t>
            </a:fld>
            <a:endParaRPr lang="ja-JP" altLang="en-US">
              <a:solidFill>
                <a:prstClr val="black"/>
              </a:solidFill>
            </a:endParaRPr>
          </a:p>
        </p:txBody>
      </p:sp>
    </p:spTree>
    <p:extLst>
      <p:ext uri="{BB962C8B-B14F-4D97-AF65-F5344CB8AC3E}">
        <p14:creationId xmlns:p14="http://schemas.microsoft.com/office/powerpoint/2010/main" val="15331415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1840228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3466540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4005432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527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1523124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4772816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264812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3985927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37586242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319422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3057768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33525218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532849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235976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602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35</a:t>
            </a:fld>
            <a:endParaRPr lang="ja-JP" altLang="en-US">
              <a:solidFill>
                <a:prstClr val="black"/>
              </a:solidFill>
            </a:endParaRPr>
          </a:p>
        </p:txBody>
      </p:sp>
    </p:spTree>
    <p:extLst>
      <p:ext uri="{BB962C8B-B14F-4D97-AF65-F5344CB8AC3E}">
        <p14:creationId xmlns:p14="http://schemas.microsoft.com/office/powerpoint/2010/main" val="41468719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36</a:t>
            </a:fld>
            <a:endParaRPr lang="ja-JP" altLang="en-US">
              <a:solidFill>
                <a:prstClr val="black"/>
              </a:solidFill>
            </a:endParaRPr>
          </a:p>
        </p:txBody>
      </p:sp>
    </p:spTree>
    <p:extLst>
      <p:ext uri="{BB962C8B-B14F-4D97-AF65-F5344CB8AC3E}">
        <p14:creationId xmlns:p14="http://schemas.microsoft.com/office/powerpoint/2010/main" val="1192485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37</a:t>
            </a:fld>
            <a:endParaRPr lang="ja-JP" altLang="en-US">
              <a:solidFill>
                <a:prstClr val="black"/>
              </a:solidFill>
            </a:endParaRPr>
          </a:p>
        </p:txBody>
      </p:sp>
    </p:spTree>
    <p:extLst>
      <p:ext uri="{BB962C8B-B14F-4D97-AF65-F5344CB8AC3E}">
        <p14:creationId xmlns:p14="http://schemas.microsoft.com/office/powerpoint/2010/main" val="28068211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22852174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228300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9815486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25107254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414893057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6327611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22019736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667166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172374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37892612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35716132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49</a:t>
            </a:fld>
            <a:endParaRPr lang="ja-JP" altLang="en-US">
              <a:solidFill>
                <a:prstClr val="black"/>
              </a:solidFill>
            </a:endParaRPr>
          </a:p>
        </p:txBody>
      </p:sp>
    </p:spTree>
    <p:extLst>
      <p:ext uri="{BB962C8B-B14F-4D97-AF65-F5344CB8AC3E}">
        <p14:creationId xmlns:p14="http://schemas.microsoft.com/office/powerpoint/2010/main" val="16755354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50</a:t>
            </a:fld>
            <a:endParaRPr lang="ja-JP" altLang="en-US">
              <a:solidFill>
                <a:prstClr val="black"/>
              </a:solidFill>
            </a:endParaRPr>
          </a:p>
        </p:txBody>
      </p:sp>
    </p:spTree>
    <p:extLst>
      <p:ext uri="{BB962C8B-B14F-4D97-AF65-F5344CB8AC3E}">
        <p14:creationId xmlns:p14="http://schemas.microsoft.com/office/powerpoint/2010/main" val="30137733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51</a:t>
            </a:fld>
            <a:endParaRPr lang="ja-JP" altLang="en-US">
              <a:solidFill>
                <a:prstClr val="black"/>
              </a:solidFill>
            </a:endParaRPr>
          </a:p>
        </p:txBody>
      </p:sp>
    </p:spTree>
    <p:extLst>
      <p:ext uri="{BB962C8B-B14F-4D97-AF65-F5344CB8AC3E}">
        <p14:creationId xmlns:p14="http://schemas.microsoft.com/office/powerpoint/2010/main" val="28500790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52</a:t>
            </a:fld>
            <a:endParaRPr lang="ja-JP" altLang="en-US">
              <a:solidFill>
                <a:prstClr val="black"/>
              </a:solidFill>
            </a:endParaRPr>
          </a:p>
        </p:txBody>
      </p:sp>
    </p:spTree>
    <p:extLst>
      <p:ext uri="{BB962C8B-B14F-4D97-AF65-F5344CB8AC3E}">
        <p14:creationId xmlns:p14="http://schemas.microsoft.com/office/powerpoint/2010/main" val="3459964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53</a:t>
            </a:fld>
            <a:endParaRPr lang="ja-JP" altLang="en-US">
              <a:solidFill>
                <a:prstClr val="black"/>
              </a:solidFill>
            </a:endParaRPr>
          </a:p>
        </p:txBody>
      </p:sp>
    </p:spTree>
    <p:extLst>
      <p:ext uri="{BB962C8B-B14F-4D97-AF65-F5344CB8AC3E}">
        <p14:creationId xmlns:p14="http://schemas.microsoft.com/office/powerpoint/2010/main" val="37493275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54</a:t>
            </a:fld>
            <a:endParaRPr lang="ja-JP" altLang="en-US">
              <a:solidFill>
                <a:prstClr val="black"/>
              </a:solidFill>
            </a:endParaRPr>
          </a:p>
        </p:txBody>
      </p:sp>
    </p:spTree>
    <p:extLst>
      <p:ext uri="{BB962C8B-B14F-4D97-AF65-F5344CB8AC3E}">
        <p14:creationId xmlns:p14="http://schemas.microsoft.com/office/powerpoint/2010/main" val="2423000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1130235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55</a:t>
            </a:fld>
            <a:endParaRPr lang="ja-JP" altLang="en-US">
              <a:solidFill>
                <a:prstClr val="black"/>
              </a:solidFill>
            </a:endParaRPr>
          </a:p>
        </p:txBody>
      </p:sp>
    </p:spTree>
    <p:extLst>
      <p:ext uri="{BB962C8B-B14F-4D97-AF65-F5344CB8AC3E}">
        <p14:creationId xmlns:p14="http://schemas.microsoft.com/office/powerpoint/2010/main" val="36269819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56</a:t>
            </a:fld>
            <a:endParaRPr lang="ja-JP" altLang="en-US">
              <a:solidFill>
                <a:prstClr val="black"/>
              </a:solidFill>
            </a:endParaRPr>
          </a:p>
        </p:txBody>
      </p:sp>
    </p:spTree>
    <p:extLst>
      <p:ext uri="{BB962C8B-B14F-4D97-AF65-F5344CB8AC3E}">
        <p14:creationId xmlns:p14="http://schemas.microsoft.com/office/powerpoint/2010/main" val="24663449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57</a:t>
            </a:fld>
            <a:endParaRPr lang="ja-JP" altLang="en-US">
              <a:solidFill>
                <a:prstClr val="black"/>
              </a:solidFill>
            </a:endParaRPr>
          </a:p>
        </p:txBody>
      </p:sp>
    </p:spTree>
    <p:extLst>
      <p:ext uri="{BB962C8B-B14F-4D97-AF65-F5344CB8AC3E}">
        <p14:creationId xmlns:p14="http://schemas.microsoft.com/office/powerpoint/2010/main" val="18221533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58</a:t>
            </a:fld>
            <a:endParaRPr lang="ja-JP" altLang="en-US">
              <a:solidFill>
                <a:prstClr val="black"/>
              </a:solidFill>
            </a:endParaRPr>
          </a:p>
        </p:txBody>
      </p:sp>
    </p:spTree>
    <p:extLst>
      <p:ext uri="{BB962C8B-B14F-4D97-AF65-F5344CB8AC3E}">
        <p14:creationId xmlns:p14="http://schemas.microsoft.com/office/powerpoint/2010/main" val="17205035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59</a:t>
            </a:fld>
            <a:endParaRPr lang="ja-JP" altLang="en-US">
              <a:solidFill>
                <a:prstClr val="black"/>
              </a:solidFill>
            </a:endParaRPr>
          </a:p>
        </p:txBody>
      </p:sp>
    </p:spTree>
    <p:extLst>
      <p:ext uri="{BB962C8B-B14F-4D97-AF65-F5344CB8AC3E}">
        <p14:creationId xmlns:p14="http://schemas.microsoft.com/office/powerpoint/2010/main" val="2231263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60</a:t>
            </a:fld>
            <a:endParaRPr lang="ja-JP" altLang="en-US">
              <a:solidFill>
                <a:prstClr val="black"/>
              </a:solidFill>
            </a:endParaRPr>
          </a:p>
        </p:txBody>
      </p:sp>
    </p:spTree>
    <p:extLst>
      <p:ext uri="{BB962C8B-B14F-4D97-AF65-F5344CB8AC3E}">
        <p14:creationId xmlns:p14="http://schemas.microsoft.com/office/powerpoint/2010/main" val="2076944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61</a:t>
            </a:fld>
            <a:endParaRPr lang="ja-JP" altLang="en-US">
              <a:solidFill>
                <a:prstClr val="black"/>
              </a:solidFill>
            </a:endParaRPr>
          </a:p>
        </p:txBody>
      </p:sp>
    </p:spTree>
    <p:extLst>
      <p:ext uri="{BB962C8B-B14F-4D97-AF65-F5344CB8AC3E}">
        <p14:creationId xmlns:p14="http://schemas.microsoft.com/office/powerpoint/2010/main" val="14901376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62</a:t>
            </a:fld>
            <a:endParaRPr lang="ja-JP" altLang="en-US">
              <a:solidFill>
                <a:prstClr val="black"/>
              </a:solidFill>
            </a:endParaRPr>
          </a:p>
        </p:txBody>
      </p:sp>
    </p:spTree>
    <p:extLst>
      <p:ext uri="{BB962C8B-B14F-4D97-AF65-F5344CB8AC3E}">
        <p14:creationId xmlns:p14="http://schemas.microsoft.com/office/powerpoint/2010/main" val="154127791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63</a:t>
            </a:fld>
            <a:endParaRPr lang="ja-JP" altLang="en-US">
              <a:solidFill>
                <a:prstClr val="black"/>
              </a:solidFill>
            </a:endParaRPr>
          </a:p>
        </p:txBody>
      </p:sp>
    </p:spTree>
    <p:extLst>
      <p:ext uri="{BB962C8B-B14F-4D97-AF65-F5344CB8AC3E}">
        <p14:creationId xmlns:p14="http://schemas.microsoft.com/office/powerpoint/2010/main" val="24878689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64</a:t>
            </a:fld>
            <a:endParaRPr lang="ja-JP" altLang="en-US">
              <a:solidFill>
                <a:prstClr val="black"/>
              </a:solidFill>
            </a:endParaRPr>
          </a:p>
        </p:txBody>
      </p:sp>
    </p:spTree>
    <p:extLst>
      <p:ext uri="{BB962C8B-B14F-4D97-AF65-F5344CB8AC3E}">
        <p14:creationId xmlns:p14="http://schemas.microsoft.com/office/powerpoint/2010/main" val="1034522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8035893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65</a:t>
            </a:fld>
            <a:endParaRPr lang="ja-JP" altLang="en-US">
              <a:solidFill>
                <a:prstClr val="black"/>
              </a:solidFill>
            </a:endParaRPr>
          </a:p>
        </p:txBody>
      </p:sp>
    </p:spTree>
    <p:extLst>
      <p:ext uri="{BB962C8B-B14F-4D97-AF65-F5344CB8AC3E}">
        <p14:creationId xmlns:p14="http://schemas.microsoft.com/office/powerpoint/2010/main" val="306606782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66</a:t>
            </a:fld>
            <a:endParaRPr lang="ja-JP" altLang="en-US">
              <a:solidFill>
                <a:prstClr val="black"/>
              </a:solidFill>
            </a:endParaRPr>
          </a:p>
        </p:txBody>
      </p:sp>
    </p:spTree>
    <p:extLst>
      <p:ext uri="{BB962C8B-B14F-4D97-AF65-F5344CB8AC3E}">
        <p14:creationId xmlns:p14="http://schemas.microsoft.com/office/powerpoint/2010/main" val="1502189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67</a:t>
            </a:fld>
            <a:endParaRPr lang="ja-JP" altLang="en-US">
              <a:solidFill>
                <a:prstClr val="black"/>
              </a:solidFill>
            </a:endParaRPr>
          </a:p>
        </p:txBody>
      </p:sp>
    </p:spTree>
    <p:extLst>
      <p:ext uri="{BB962C8B-B14F-4D97-AF65-F5344CB8AC3E}">
        <p14:creationId xmlns:p14="http://schemas.microsoft.com/office/powerpoint/2010/main" val="271446877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68</a:t>
            </a:fld>
            <a:endParaRPr lang="ja-JP" altLang="en-US">
              <a:solidFill>
                <a:prstClr val="black"/>
              </a:solidFill>
            </a:endParaRPr>
          </a:p>
        </p:txBody>
      </p:sp>
    </p:spTree>
    <p:extLst>
      <p:ext uri="{BB962C8B-B14F-4D97-AF65-F5344CB8AC3E}">
        <p14:creationId xmlns:p14="http://schemas.microsoft.com/office/powerpoint/2010/main" val="25308847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69</a:t>
            </a:fld>
            <a:endParaRPr lang="ja-JP" altLang="en-US">
              <a:solidFill>
                <a:prstClr val="black"/>
              </a:solidFill>
            </a:endParaRPr>
          </a:p>
        </p:txBody>
      </p:sp>
    </p:spTree>
    <p:extLst>
      <p:ext uri="{BB962C8B-B14F-4D97-AF65-F5344CB8AC3E}">
        <p14:creationId xmlns:p14="http://schemas.microsoft.com/office/powerpoint/2010/main" val="3415414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70</a:t>
            </a:fld>
            <a:endParaRPr lang="ja-JP" altLang="en-US">
              <a:solidFill>
                <a:prstClr val="black"/>
              </a:solidFill>
            </a:endParaRPr>
          </a:p>
        </p:txBody>
      </p:sp>
    </p:spTree>
    <p:extLst>
      <p:ext uri="{BB962C8B-B14F-4D97-AF65-F5344CB8AC3E}">
        <p14:creationId xmlns:p14="http://schemas.microsoft.com/office/powerpoint/2010/main" val="7916575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71</a:t>
            </a:fld>
            <a:endParaRPr lang="ja-JP" altLang="en-US">
              <a:solidFill>
                <a:prstClr val="black"/>
              </a:solidFill>
            </a:endParaRPr>
          </a:p>
        </p:txBody>
      </p:sp>
    </p:spTree>
    <p:extLst>
      <p:ext uri="{BB962C8B-B14F-4D97-AF65-F5344CB8AC3E}">
        <p14:creationId xmlns:p14="http://schemas.microsoft.com/office/powerpoint/2010/main" val="3511885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72</a:t>
            </a:fld>
            <a:endParaRPr lang="ja-JP" altLang="en-US">
              <a:solidFill>
                <a:prstClr val="black"/>
              </a:solidFill>
            </a:endParaRPr>
          </a:p>
        </p:txBody>
      </p:sp>
    </p:spTree>
    <p:extLst>
      <p:ext uri="{BB962C8B-B14F-4D97-AF65-F5344CB8AC3E}">
        <p14:creationId xmlns:p14="http://schemas.microsoft.com/office/powerpoint/2010/main" val="185330790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73</a:t>
            </a:fld>
            <a:endParaRPr lang="ja-JP" altLang="en-US">
              <a:solidFill>
                <a:prstClr val="black"/>
              </a:solidFill>
            </a:endParaRPr>
          </a:p>
        </p:txBody>
      </p:sp>
    </p:spTree>
    <p:extLst>
      <p:ext uri="{BB962C8B-B14F-4D97-AF65-F5344CB8AC3E}">
        <p14:creationId xmlns:p14="http://schemas.microsoft.com/office/powerpoint/2010/main" val="33732503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74</a:t>
            </a:fld>
            <a:endParaRPr lang="ja-JP" altLang="en-US">
              <a:solidFill>
                <a:prstClr val="black"/>
              </a:solidFill>
            </a:endParaRPr>
          </a:p>
        </p:txBody>
      </p:sp>
    </p:spTree>
    <p:extLst>
      <p:ext uri="{BB962C8B-B14F-4D97-AF65-F5344CB8AC3E}">
        <p14:creationId xmlns:p14="http://schemas.microsoft.com/office/powerpoint/2010/main" val="2919050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31148822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75</a:t>
            </a:fld>
            <a:endParaRPr lang="ja-JP" altLang="en-US">
              <a:solidFill>
                <a:prstClr val="black"/>
              </a:solidFill>
            </a:endParaRPr>
          </a:p>
        </p:txBody>
      </p:sp>
    </p:spTree>
    <p:extLst>
      <p:ext uri="{BB962C8B-B14F-4D97-AF65-F5344CB8AC3E}">
        <p14:creationId xmlns:p14="http://schemas.microsoft.com/office/powerpoint/2010/main" val="371652461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76</a:t>
            </a:fld>
            <a:endParaRPr lang="ja-JP" altLang="en-US">
              <a:solidFill>
                <a:prstClr val="black"/>
              </a:solidFill>
            </a:endParaRPr>
          </a:p>
        </p:txBody>
      </p:sp>
    </p:spTree>
    <p:extLst>
      <p:ext uri="{BB962C8B-B14F-4D97-AF65-F5344CB8AC3E}">
        <p14:creationId xmlns:p14="http://schemas.microsoft.com/office/powerpoint/2010/main" val="13848314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78</a:t>
            </a:fld>
            <a:endParaRPr lang="ja-JP" altLang="en-US">
              <a:solidFill>
                <a:prstClr val="black"/>
              </a:solidFill>
            </a:endParaRPr>
          </a:p>
        </p:txBody>
      </p:sp>
    </p:spTree>
    <p:extLst>
      <p:ext uri="{BB962C8B-B14F-4D97-AF65-F5344CB8AC3E}">
        <p14:creationId xmlns:p14="http://schemas.microsoft.com/office/powerpoint/2010/main" val="176981631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79</a:t>
            </a:fld>
            <a:endParaRPr lang="ja-JP" altLang="en-US">
              <a:solidFill>
                <a:prstClr val="black"/>
              </a:solidFill>
            </a:endParaRPr>
          </a:p>
        </p:txBody>
      </p:sp>
    </p:spTree>
    <p:extLst>
      <p:ext uri="{BB962C8B-B14F-4D97-AF65-F5344CB8AC3E}">
        <p14:creationId xmlns:p14="http://schemas.microsoft.com/office/powerpoint/2010/main" val="96271421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24853735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81</a:t>
            </a:fld>
            <a:endParaRPr lang="ja-JP" altLang="en-US">
              <a:solidFill>
                <a:prstClr val="black"/>
              </a:solidFill>
            </a:endParaRPr>
          </a:p>
        </p:txBody>
      </p:sp>
    </p:spTree>
    <p:extLst>
      <p:ext uri="{BB962C8B-B14F-4D97-AF65-F5344CB8AC3E}">
        <p14:creationId xmlns:p14="http://schemas.microsoft.com/office/powerpoint/2010/main" val="28820246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254078876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84</a:t>
            </a:fld>
            <a:endParaRPr lang="ja-JP" altLang="en-US">
              <a:solidFill>
                <a:prstClr val="black"/>
              </a:solidFill>
            </a:endParaRPr>
          </a:p>
        </p:txBody>
      </p:sp>
    </p:spTree>
    <p:extLst>
      <p:ext uri="{BB962C8B-B14F-4D97-AF65-F5344CB8AC3E}">
        <p14:creationId xmlns:p14="http://schemas.microsoft.com/office/powerpoint/2010/main" val="14136299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85</a:t>
            </a:fld>
            <a:endParaRPr lang="ja-JP" altLang="en-US">
              <a:solidFill>
                <a:prstClr val="black"/>
              </a:solidFill>
            </a:endParaRPr>
          </a:p>
        </p:txBody>
      </p:sp>
    </p:spTree>
    <p:extLst>
      <p:ext uri="{BB962C8B-B14F-4D97-AF65-F5344CB8AC3E}">
        <p14:creationId xmlns:p14="http://schemas.microsoft.com/office/powerpoint/2010/main" val="67500027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86</a:t>
            </a:fld>
            <a:endParaRPr lang="ja-JP" altLang="en-US">
              <a:solidFill>
                <a:prstClr val="black"/>
              </a:solidFill>
            </a:endParaRPr>
          </a:p>
        </p:txBody>
      </p:sp>
    </p:spTree>
    <p:extLst>
      <p:ext uri="{BB962C8B-B14F-4D97-AF65-F5344CB8AC3E}">
        <p14:creationId xmlns:p14="http://schemas.microsoft.com/office/powerpoint/2010/main" val="104414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17329419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87</a:t>
            </a:fld>
            <a:endParaRPr lang="ja-JP" altLang="en-US">
              <a:solidFill>
                <a:prstClr val="black"/>
              </a:solidFill>
            </a:endParaRPr>
          </a:p>
        </p:txBody>
      </p:sp>
    </p:spTree>
    <p:extLst>
      <p:ext uri="{BB962C8B-B14F-4D97-AF65-F5344CB8AC3E}">
        <p14:creationId xmlns:p14="http://schemas.microsoft.com/office/powerpoint/2010/main" val="76325084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30072176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234717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91</a:t>
            </a:fld>
            <a:endParaRPr lang="ja-JP" altLang="en-US">
              <a:solidFill>
                <a:prstClr val="black"/>
              </a:solidFill>
            </a:endParaRPr>
          </a:p>
        </p:txBody>
      </p:sp>
    </p:spTree>
    <p:extLst>
      <p:ext uri="{BB962C8B-B14F-4D97-AF65-F5344CB8AC3E}">
        <p14:creationId xmlns:p14="http://schemas.microsoft.com/office/powerpoint/2010/main" val="283875945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92</a:t>
            </a:fld>
            <a:endParaRPr lang="ja-JP" altLang="en-US">
              <a:solidFill>
                <a:prstClr val="black"/>
              </a:solidFill>
            </a:endParaRPr>
          </a:p>
        </p:txBody>
      </p:sp>
    </p:spTree>
    <p:extLst>
      <p:ext uri="{BB962C8B-B14F-4D97-AF65-F5344CB8AC3E}">
        <p14:creationId xmlns:p14="http://schemas.microsoft.com/office/powerpoint/2010/main" val="170972518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93</a:t>
            </a:fld>
            <a:endParaRPr lang="ja-JP" altLang="en-US">
              <a:solidFill>
                <a:prstClr val="black"/>
              </a:solidFill>
            </a:endParaRPr>
          </a:p>
        </p:txBody>
      </p:sp>
    </p:spTree>
    <p:extLst>
      <p:ext uri="{BB962C8B-B14F-4D97-AF65-F5344CB8AC3E}">
        <p14:creationId xmlns:p14="http://schemas.microsoft.com/office/powerpoint/2010/main" val="423995976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94</a:t>
            </a:fld>
            <a:endParaRPr lang="ja-JP" altLang="en-US">
              <a:solidFill>
                <a:prstClr val="black"/>
              </a:solidFill>
            </a:endParaRPr>
          </a:p>
        </p:txBody>
      </p:sp>
    </p:spTree>
    <p:extLst>
      <p:ext uri="{BB962C8B-B14F-4D97-AF65-F5344CB8AC3E}">
        <p14:creationId xmlns:p14="http://schemas.microsoft.com/office/powerpoint/2010/main" val="160322017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424133851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96</a:t>
            </a:fld>
            <a:endParaRPr lang="ja-JP" altLang="en-US">
              <a:solidFill>
                <a:prstClr val="black"/>
              </a:solidFill>
            </a:endParaRPr>
          </a:p>
        </p:txBody>
      </p:sp>
    </p:spTree>
    <p:extLst>
      <p:ext uri="{BB962C8B-B14F-4D97-AF65-F5344CB8AC3E}">
        <p14:creationId xmlns:p14="http://schemas.microsoft.com/office/powerpoint/2010/main" val="311265084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2626988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328616722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99</a:t>
            </a:fld>
            <a:endParaRPr lang="ja-JP" altLang="en-US">
              <a:solidFill>
                <a:prstClr val="black"/>
              </a:solidFill>
            </a:endParaRPr>
          </a:p>
        </p:txBody>
      </p:sp>
    </p:spTree>
    <p:extLst>
      <p:ext uri="{BB962C8B-B14F-4D97-AF65-F5344CB8AC3E}">
        <p14:creationId xmlns:p14="http://schemas.microsoft.com/office/powerpoint/2010/main" val="119665724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100</a:t>
            </a:fld>
            <a:endParaRPr lang="ja-JP" altLang="en-US">
              <a:solidFill>
                <a:prstClr val="black"/>
              </a:solidFill>
            </a:endParaRPr>
          </a:p>
        </p:txBody>
      </p:sp>
    </p:spTree>
    <p:extLst>
      <p:ext uri="{BB962C8B-B14F-4D97-AF65-F5344CB8AC3E}">
        <p14:creationId xmlns:p14="http://schemas.microsoft.com/office/powerpoint/2010/main" val="321715323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72050723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a:solidFill>
                  <a:prstClr val="black"/>
                </a:solidFill>
              </a:rPr>
              <a:pPr/>
              <a:t>102</a:t>
            </a:fld>
            <a:endParaRPr lang="ja-JP" altLang="en-US">
              <a:solidFill>
                <a:prstClr val="black"/>
              </a:solidFill>
            </a:endParaRPr>
          </a:p>
        </p:txBody>
      </p:sp>
    </p:spTree>
    <p:extLst>
      <p:ext uri="{BB962C8B-B14F-4D97-AF65-F5344CB8AC3E}">
        <p14:creationId xmlns:p14="http://schemas.microsoft.com/office/powerpoint/2010/main" val="306155551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312624795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103067277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106</a:t>
            </a:fld>
            <a:endParaRPr lang="ja-JP" altLang="en-US">
              <a:solidFill>
                <a:prstClr val="black"/>
              </a:solidFill>
            </a:endParaRPr>
          </a:p>
        </p:txBody>
      </p:sp>
    </p:spTree>
    <p:extLst>
      <p:ext uri="{BB962C8B-B14F-4D97-AF65-F5344CB8AC3E}">
        <p14:creationId xmlns:p14="http://schemas.microsoft.com/office/powerpoint/2010/main" val="196005322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107</a:t>
            </a:fld>
            <a:endParaRPr lang="ja-JP" altLang="en-US">
              <a:solidFill>
                <a:prstClr val="black"/>
              </a:solidFill>
            </a:endParaRPr>
          </a:p>
        </p:txBody>
      </p:sp>
    </p:spTree>
    <p:extLst>
      <p:ext uri="{BB962C8B-B14F-4D97-AF65-F5344CB8AC3E}">
        <p14:creationId xmlns:p14="http://schemas.microsoft.com/office/powerpoint/2010/main" val="136245273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108</a:t>
            </a:fld>
            <a:endParaRPr lang="ja-JP" altLang="en-US">
              <a:solidFill>
                <a:prstClr val="black"/>
              </a:solidFill>
            </a:endParaRPr>
          </a:p>
        </p:txBody>
      </p:sp>
    </p:spTree>
    <p:extLst>
      <p:ext uri="{BB962C8B-B14F-4D97-AF65-F5344CB8AC3E}">
        <p14:creationId xmlns:p14="http://schemas.microsoft.com/office/powerpoint/2010/main" val="1217865256"/>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46188" y="1279525"/>
            <a:ext cx="4606925" cy="3454400"/>
          </a:xfrm>
        </p:spPr>
      </p:sp>
      <p:sp>
        <p:nvSpPr>
          <p:cNvPr id="3" name="ノート プレースホルダー 2"/>
          <p:cNvSpPr>
            <a:spLocks noGrp="1"/>
          </p:cNvSpPr>
          <p:nvPr>
            <p:ph type="body" idx="1"/>
          </p:nvPr>
        </p:nvSpPr>
        <p:spPr/>
        <p:txBody>
          <a:bodyPr rtlCol="0"/>
          <a:lstStyle/>
          <a:p>
            <a:pPr rtl="0"/>
            <a:endParaRPr kumimoji="1" lang="ja-JP" altLang="en-US"/>
          </a:p>
        </p:txBody>
      </p:sp>
      <p:sp>
        <p:nvSpPr>
          <p:cNvPr id="4" name="スライド番号プレースホルダー 3"/>
          <p:cNvSpPr>
            <a:spLocks noGrp="1"/>
          </p:cNvSpPr>
          <p:nvPr>
            <p:ph type="sldNum" sz="quarter" idx="10"/>
          </p:nvPr>
        </p:nvSpPr>
        <p:spPr/>
        <p:txBody>
          <a:bodyPr rtlCol="0"/>
          <a:lstStyle/>
          <a:p>
            <a:pPr rtl="0"/>
            <a:fld id="{7F9C98F1-10AB-4D73-9663-6F72AC648673}" type="slidenum">
              <a:rPr lang="ja-JP" altLang="en-US" smtClean="0">
                <a:solidFill>
                  <a:prstClr val="black"/>
                </a:solidFill>
              </a:rPr>
              <a:pPr/>
              <a:t>109</a:t>
            </a:fld>
            <a:endParaRPr lang="ja-JP" altLang="en-US">
              <a:solidFill>
                <a:prstClr val="black"/>
              </a:solidFill>
            </a:endParaRPr>
          </a:p>
        </p:txBody>
      </p:sp>
    </p:spTree>
    <p:extLst>
      <p:ext uri="{BB962C8B-B14F-4D97-AF65-F5344CB8AC3E}">
        <p14:creationId xmlns:p14="http://schemas.microsoft.com/office/powerpoint/2010/main" val="151295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ne-np"/>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e-np"/>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47415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293974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ne-np"/>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6412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rtlCol="0" anchor="b"/>
          <a:lstStyle>
            <a:lvl1pPr algn="ctr">
              <a:defRPr sz="6000"/>
            </a:lvl1pPr>
          </a:lstStyle>
          <a:p>
            <a:pPr rtl="0"/>
            <a:r>
              <a:rPr lang="ne-np"/>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rtlCol="0"/>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e-np"/>
              <a:t>マスター サブタイトルの書式設定</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962167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Content Placeholder 2"/>
          <p:cNvSpPr>
            <a:spLocks noGrp="1"/>
          </p:cNvSpPr>
          <p:nvPr>
            <p:ph idx="1"/>
          </p:nvPr>
        </p:nvSpPr>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69360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ne-np"/>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e-np"/>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7144630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405619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ne-np"/>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e-np"/>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e-np"/>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3923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2644324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545815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ne-np"/>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e-np"/>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54445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Content Placeholder 2"/>
          <p:cNvSpPr>
            <a:spLocks noGrp="1"/>
          </p:cNvSpPr>
          <p:nvPr>
            <p:ph idx="1"/>
          </p:nvPr>
        </p:nvSpPr>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33231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ne-np"/>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e-np"/>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e-np"/>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70337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Vertical Text Placeholder 2"/>
          <p:cNvSpPr>
            <a:spLocks noGrp="1"/>
          </p:cNvSpPr>
          <p:nvPr>
            <p:ph type="body" orient="vert" idx="1"/>
          </p:nvPr>
        </p:nvSpPr>
        <p:spPr/>
        <p:txBody>
          <a:bodyPr vert="eaVert"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937894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rtlCol="0"/>
          <a:lstStyle/>
          <a:p>
            <a:pPr rtl="0"/>
            <a:r>
              <a:rPr lang="ne-np"/>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355749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rtlCol="0" anchor="b"/>
          <a:lstStyle>
            <a:lvl1pPr>
              <a:defRPr sz="6000"/>
            </a:lvl1pPr>
          </a:lstStyle>
          <a:p>
            <a:pPr rtl="0"/>
            <a:r>
              <a:rPr lang="ne-np"/>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rtlCol="0"/>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e-np"/>
              <a:t>マスター テキストの書式設定</a:t>
            </a:r>
          </a:p>
        </p:txBody>
      </p:sp>
      <p:sp>
        <p:nvSpPr>
          <p:cNvPr id="4" name="Date Placeholder 3"/>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11"/>
          </p:nvPr>
        </p:nvSpPr>
        <p:spPr/>
        <p:txBody>
          <a:bodyPr rtlCol="0"/>
          <a:lstStyle/>
          <a:p>
            <a:pPr rtl="0"/>
            <a:endParaRPr kumimoji="1" lang="ja-JP" altLang="en-US"/>
          </a:p>
        </p:txBody>
      </p:sp>
      <p:sp>
        <p:nvSpPr>
          <p:cNvPr id="6" name="Slide Number Placeholder 5"/>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545938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Content Placeholder 3"/>
          <p:cNvSpPr>
            <a:spLocks noGrp="1"/>
          </p:cNvSpPr>
          <p:nvPr>
            <p:ph sz="half" idx="2"/>
          </p:nvPr>
        </p:nvSpPr>
        <p:spPr>
          <a:xfrm>
            <a:off x="4629150" y="1825625"/>
            <a:ext cx="3886200" cy="435133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8766887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rtlCol="0"/>
          <a:lstStyle/>
          <a:p>
            <a:pPr rtl="0"/>
            <a:r>
              <a:rPr lang="ne-np"/>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e-np"/>
              <a:t>マスター テキストの書式設定</a:t>
            </a:r>
          </a:p>
        </p:txBody>
      </p:sp>
      <p:sp>
        <p:nvSpPr>
          <p:cNvPr id="4" name="Content Placeholder 3"/>
          <p:cNvSpPr>
            <a:spLocks noGrp="1"/>
          </p:cNvSpPr>
          <p:nvPr>
            <p:ph sz="half" idx="2"/>
          </p:nvPr>
        </p:nvSpPr>
        <p:spPr>
          <a:xfrm>
            <a:off x="629842" y="2505075"/>
            <a:ext cx="3868340" cy="368458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5" name="Text Placeholder 4"/>
          <p:cNvSpPr>
            <a:spLocks noGrp="1"/>
          </p:cNvSpPr>
          <p:nvPr>
            <p:ph type="body" sz="quarter" idx="3"/>
          </p:nvPr>
        </p:nvSpPr>
        <p:spPr>
          <a:xfrm>
            <a:off x="4629150" y="1681163"/>
            <a:ext cx="3887391"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e-np"/>
              <a:t>マスター テキストの書式設定</a:t>
            </a:r>
          </a:p>
        </p:txBody>
      </p:sp>
      <p:sp>
        <p:nvSpPr>
          <p:cNvPr id="6" name="Content Placeholder 5"/>
          <p:cNvSpPr>
            <a:spLocks noGrp="1"/>
          </p:cNvSpPr>
          <p:nvPr>
            <p:ph sz="quarter" idx="4"/>
          </p:nvPr>
        </p:nvSpPr>
        <p:spPr>
          <a:xfrm>
            <a:off x="4629150" y="2505075"/>
            <a:ext cx="3887391" cy="3684588"/>
          </a:xfrm>
        </p:spPr>
        <p:txBody>
          <a:bodyPr rtlCol="0"/>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7" name="Date Placeholder 6"/>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8" name="Footer Placeholder 7"/>
          <p:cNvSpPr>
            <a:spLocks noGrp="1"/>
          </p:cNvSpPr>
          <p:nvPr>
            <p:ph type="ftr" sz="quarter" idx="11"/>
          </p:nvPr>
        </p:nvSpPr>
        <p:spPr/>
        <p:txBody>
          <a:bodyPr rtlCol="0"/>
          <a:lstStyle/>
          <a:p>
            <a:pPr rtl="0"/>
            <a:endParaRPr kumimoji="1" lang="ja-JP" altLang="en-US"/>
          </a:p>
        </p:txBody>
      </p:sp>
      <p:sp>
        <p:nvSpPr>
          <p:cNvPr id="9" name="Slide Number Placeholder 8"/>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423292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pPr rtl="0"/>
            <a:r>
              <a:rPr lang="ne-np"/>
              <a:t>マスター タイトルの書式設定</a:t>
            </a:r>
            <a:endParaRPr lang="en-US" dirty="0"/>
          </a:p>
        </p:txBody>
      </p:sp>
      <p:sp>
        <p:nvSpPr>
          <p:cNvPr id="3" name="Date Placeholder 2"/>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4" name="Footer Placeholder 3"/>
          <p:cNvSpPr>
            <a:spLocks noGrp="1"/>
          </p:cNvSpPr>
          <p:nvPr>
            <p:ph type="ftr" sz="quarter" idx="11"/>
          </p:nvPr>
        </p:nvSpPr>
        <p:spPr/>
        <p:txBody>
          <a:bodyPr rtlCol="0"/>
          <a:lstStyle/>
          <a:p>
            <a:pPr rtl="0"/>
            <a:endParaRPr kumimoji="1" lang="ja-JP" altLang="en-US"/>
          </a:p>
        </p:txBody>
      </p:sp>
      <p:sp>
        <p:nvSpPr>
          <p:cNvPr id="5" name="Slide Number Placeholder 4"/>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3243088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3" name="Footer Placeholder 2"/>
          <p:cNvSpPr>
            <a:spLocks noGrp="1"/>
          </p:cNvSpPr>
          <p:nvPr>
            <p:ph type="ftr" sz="quarter" idx="11"/>
          </p:nvPr>
        </p:nvSpPr>
        <p:spPr/>
        <p:txBody>
          <a:bodyPr rtlCol="0"/>
          <a:lstStyle/>
          <a:p>
            <a:pPr rtl="0"/>
            <a:endParaRPr kumimoji="1" lang="ja-JP" altLang="en-US"/>
          </a:p>
        </p:txBody>
      </p:sp>
      <p:sp>
        <p:nvSpPr>
          <p:cNvPr id="4" name="Slide Number Placeholder 3"/>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0257102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ne-np"/>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e-np"/>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239054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rtlCol="0" anchor="b"/>
          <a:lstStyle>
            <a:lvl1pPr>
              <a:defRPr sz="3200"/>
            </a:lvl1pPr>
          </a:lstStyle>
          <a:p>
            <a:pPr rtl="0"/>
            <a:r>
              <a:rPr lang="ne-np"/>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e-np"/>
              <a:t>図を追加</a:t>
            </a:r>
            <a:endParaRPr lang="en-US" dirty="0"/>
          </a:p>
        </p:txBody>
      </p:sp>
      <p:sp>
        <p:nvSpPr>
          <p:cNvPr id="4" name="Text Placeholder 3"/>
          <p:cNvSpPr>
            <a:spLocks noGrp="1"/>
          </p:cNvSpPr>
          <p:nvPr>
            <p:ph type="body" sz="half" idx="2"/>
          </p:nvPr>
        </p:nvSpPr>
        <p:spPr>
          <a:xfrm>
            <a:off x="629841" y="2057400"/>
            <a:ext cx="2949178"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e-np"/>
              <a:t>マスター テキストの書式設定</a:t>
            </a:r>
          </a:p>
        </p:txBody>
      </p:sp>
      <p:sp>
        <p:nvSpPr>
          <p:cNvPr id="5" name="Date Placeholder 4"/>
          <p:cNvSpPr>
            <a:spLocks noGrp="1"/>
          </p:cNvSpPr>
          <p:nvPr>
            <p:ph type="dt" sz="half" idx="10"/>
          </p:nvPr>
        </p:nvSpPr>
        <p:spPr/>
        <p:txBody>
          <a:bodyPr rtlCol="0"/>
          <a:lstStyle/>
          <a:p>
            <a:pPr rtl="0"/>
            <a:fld id="{53046255-6F20-4663-B2C1-30341E36903B}" type="datetimeFigureOut">
              <a:rPr kumimoji="1" lang="ja-JP" altLang="en-US" smtClean="0"/>
              <a:t>2022/6/16</a:t>
            </a:fld>
            <a:endParaRPr kumimoji="1" lang="ja-JP" altLang="en-US"/>
          </a:p>
        </p:txBody>
      </p:sp>
      <p:sp>
        <p:nvSpPr>
          <p:cNvPr id="6" name="Footer Placeholder 5"/>
          <p:cNvSpPr>
            <a:spLocks noGrp="1"/>
          </p:cNvSpPr>
          <p:nvPr>
            <p:ph type="ftr" sz="quarter" idx="11"/>
          </p:nvPr>
        </p:nvSpPr>
        <p:spPr/>
        <p:txBody>
          <a:bodyPr rtlCol="0"/>
          <a:lstStyle/>
          <a:p>
            <a:pPr rtl="0"/>
            <a:endParaRPr kumimoji="1" lang="ja-JP" altLang="en-US"/>
          </a:p>
        </p:txBody>
      </p:sp>
      <p:sp>
        <p:nvSpPr>
          <p:cNvPr id="7" name="Slide Number Placeholder 6"/>
          <p:cNvSpPr>
            <a:spLocks noGrp="1"/>
          </p:cNvSpPr>
          <p:nvPr>
            <p:ph type="sldNum" sz="quarter" idx="12"/>
          </p:nvPr>
        </p:nvSpPr>
        <p:spPr/>
        <p:txBody>
          <a:bodyPr rtlCol="0"/>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154963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ne-np"/>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4103452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pPr rtl="0"/>
            <a:r>
              <a:rPr lang="ne-np"/>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rtl="0"/>
            <a:r>
              <a:rPr lang="ne-np"/>
              <a:t>マスター テキストの書式設定</a:t>
            </a:r>
          </a:p>
          <a:p>
            <a:pPr lvl="1" rtl="0"/>
            <a:r>
              <a:rPr lang="ne-np"/>
              <a:t>第 2 レベル</a:t>
            </a:r>
          </a:p>
          <a:p>
            <a:pPr lvl="2" rtl="0"/>
            <a:r>
              <a:rPr lang="ne-np"/>
              <a:t>第 3 レベル</a:t>
            </a:r>
          </a:p>
          <a:p>
            <a:pPr lvl="3" rtl="0"/>
            <a:r>
              <a:rPr lang="ne-np"/>
              <a:t>第 4 レベル</a:t>
            </a:r>
          </a:p>
          <a:p>
            <a:pPr lvl="4" rtl="0"/>
            <a:r>
              <a:rPr lang="ne-np"/>
              <a:t>第 5 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53046255-6F20-4663-B2C1-30341E36903B}" type="datetimeFigureOut">
              <a:rPr kumimoji="1" lang="ja-JP" altLang="en-US" smtClean="0"/>
              <a:t>2022/6/16</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10712B29-8DFD-45C1-BE8F-2E7F44751CDC}" type="slidenum">
              <a:rPr kumimoji="1" lang="ja-JP" altLang="en-US" smtClean="0"/>
              <a:t>‹#›</a:t>
            </a:fld>
            <a:endParaRPr kumimoji="1" lang="ja-JP" altLang="en-US"/>
          </a:p>
        </p:txBody>
      </p:sp>
    </p:spTree>
    <p:extLst>
      <p:ext uri="{BB962C8B-B14F-4D97-AF65-F5344CB8AC3E}">
        <p14:creationId xmlns:p14="http://schemas.microsoft.com/office/powerpoint/2010/main" val="175226925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9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97.xml"/><Relationship Id="rId1" Type="http://schemas.openxmlformats.org/officeDocument/2006/relationships/slideLayout" Target="../slideLayouts/slideLayout13.xml"/><Relationship Id="rId4" Type="http://schemas.openxmlformats.org/officeDocument/2006/relationships/image" Target="../media/image166.png"/></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12.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1.xml"/><Relationship Id="rId1" Type="http://schemas.openxmlformats.org/officeDocument/2006/relationships/slideLayout" Target="../slideLayouts/slideLayout13.xml"/><Relationship Id="rId5" Type="http://schemas.openxmlformats.org/officeDocument/2006/relationships/image" Target="../media/image171.png"/><Relationship Id="rId4" Type="http://schemas.openxmlformats.org/officeDocument/2006/relationships/image" Target="../media/image170.png"/></Relationships>
</file>

<file path=ppt/slides/_rels/slide123.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2.xml"/><Relationship Id="rId1" Type="http://schemas.openxmlformats.org/officeDocument/2006/relationships/slideLayout" Target="../slideLayouts/slideLayout13.xml"/><Relationship Id="rId5" Type="http://schemas.openxmlformats.org/officeDocument/2006/relationships/image" Target="../media/image174.png"/><Relationship Id="rId4" Type="http://schemas.openxmlformats.org/officeDocument/2006/relationships/image" Target="../media/image17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3.xml"/><Relationship Id="rId5" Type="http://schemas.openxmlformats.org/officeDocument/2006/relationships/image" Target="../media/image65.png"/><Relationship Id="rId4" Type="http://schemas.openxmlformats.org/officeDocument/2006/relationships/image" Target="../media/image64.png"/></Relationships>
</file>

<file path=ppt/slides/_rels/slide4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67.png"/></Relationships>
</file>

<file path=ppt/slides/_rels/slide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84.png"/><Relationship Id="rId4" Type="http://schemas.openxmlformats.org/officeDocument/2006/relationships/image" Target="../media/image83.png"/></Relationships>
</file>

<file path=ppt/slides/_rels/slide5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90.png"/></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7.xml"/><Relationship Id="rId1" Type="http://schemas.openxmlformats.org/officeDocument/2006/relationships/slideLayout" Target="../slideLayouts/slideLayout13.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9.xml"/><Relationship Id="rId1" Type="http://schemas.openxmlformats.org/officeDocument/2006/relationships/slideLayout" Target="../slideLayouts/slideLayout13.xml"/><Relationship Id="rId4" Type="http://schemas.openxmlformats.org/officeDocument/2006/relationships/image" Target="../media/image98.png"/></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00.png"/></Relationships>
</file>

<file path=ppt/slides/_rels/slide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3.xml"/><Relationship Id="rId5" Type="http://schemas.openxmlformats.org/officeDocument/2006/relationships/image" Target="../media/image103.png"/><Relationship Id="rId4" Type="http://schemas.openxmlformats.org/officeDocument/2006/relationships/image" Target="../media/image102.png"/></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13.xml"/><Relationship Id="rId4" Type="http://schemas.openxmlformats.org/officeDocument/2006/relationships/image" Target="../media/image105.png"/></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108.png"/><Relationship Id="rId4" Type="http://schemas.openxmlformats.org/officeDocument/2006/relationships/image" Target="../media/image107.png"/></Relationships>
</file>

<file path=ppt/slides/_rels/slide6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3.xml"/><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3.xml"/><Relationship Id="rId5" Type="http://schemas.openxmlformats.org/officeDocument/2006/relationships/image" Target="../media/image116.pn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119.png"/><Relationship Id="rId4" Type="http://schemas.openxmlformats.org/officeDocument/2006/relationships/image" Target="../media/image118.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13.xml"/><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13.xml"/><Relationship Id="rId4" Type="http://schemas.openxmlformats.org/officeDocument/2006/relationships/image" Target="../media/image12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2.xml"/><Relationship Id="rId1" Type="http://schemas.openxmlformats.org/officeDocument/2006/relationships/slideLayout" Target="../slideLayouts/slideLayout13.xml"/><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3.xml"/><Relationship Id="rId1" Type="http://schemas.openxmlformats.org/officeDocument/2006/relationships/slideLayout" Target="../slideLayouts/slideLayout13.xml"/><Relationship Id="rId5" Type="http://schemas.openxmlformats.org/officeDocument/2006/relationships/image" Target="../media/image128.png"/><Relationship Id="rId4" Type="http://schemas.openxmlformats.org/officeDocument/2006/relationships/image" Target="../media/image127.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4.xml"/><Relationship Id="rId1" Type="http://schemas.openxmlformats.org/officeDocument/2006/relationships/slideLayout" Target="../slideLayouts/slideLayout13.xml"/><Relationship Id="rId5" Type="http://schemas.openxmlformats.org/officeDocument/2006/relationships/image" Target="../media/image131.png"/><Relationship Id="rId4" Type="http://schemas.openxmlformats.org/officeDocument/2006/relationships/image" Target="../media/image130.png"/></Relationships>
</file>

<file path=ppt/slides/_rels/slide81.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9.xml"/><Relationship Id="rId1" Type="http://schemas.openxmlformats.org/officeDocument/2006/relationships/slideLayout" Target="../slideLayouts/slideLayout13.xml"/><Relationship Id="rId4" Type="http://schemas.openxmlformats.org/officeDocument/2006/relationships/image" Target="../media/image136.png"/></Relationships>
</file>

<file path=ppt/slides/_rels/slide8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81.xml"/><Relationship Id="rId1" Type="http://schemas.openxmlformats.org/officeDocument/2006/relationships/slideLayout" Target="../slideLayouts/slideLayout13.xml"/><Relationship Id="rId5" Type="http://schemas.openxmlformats.org/officeDocument/2006/relationships/image" Target="../media/image140.png"/><Relationship Id="rId4" Type="http://schemas.openxmlformats.org/officeDocument/2006/relationships/image" Target="../media/image139.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82.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83.xml"/><Relationship Id="rId1" Type="http://schemas.openxmlformats.org/officeDocument/2006/relationships/slideLayout" Target="../slideLayouts/slideLayout13.xml"/><Relationship Id="rId4" Type="http://schemas.openxmlformats.org/officeDocument/2006/relationships/image" Target="../media/image143.png"/></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84.xml"/><Relationship Id="rId1" Type="http://schemas.openxmlformats.org/officeDocument/2006/relationships/slideLayout" Target="../slideLayouts/slideLayout13.xml"/><Relationship Id="rId4" Type="http://schemas.openxmlformats.org/officeDocument/2006/relationships/image" Target="../media/image145.png"/></Relationships>
</file>

<file path=ppt/slides/_rels/slide9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5.xml"/><Relationship Id="rId1" Type="http://schemas.openxmlformats.org/officeDocument/2006/relationships/slideLayout" Target="../slideLayouts/slideLayout13.xml"/><Relationship Id="rId5" Type="http://schemas.openxmlformats.org/officeDocument/2006/relationships/image" Target="../media/image148.png"/><Relationship Id="rId4" Type="http://schemas.openxmlformats.org/officeDocument/2006/relationships/image" Target="../media/image147.png"/></Relationships>
</file>

<file path=ppt/slides/_rels/slide9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86.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7.xml"/><Relationship Id="rId1" Type="http://schemas.openxmlformats.org/officeDocument/2006/relationships/slideLayout" Target="../slideLayouts/slideLayout13.xml"/><Relationship Id="rId4" Type="http://schemas.openxmlformats.org/officeDocument/2006/relationships/image" Target="../media/image151.png"/></Relationships>
</file>

<file path=ppt/slides/_rels/slide9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89.xml"/><Relationship Id="rId1" Type="http://schemas.openxmlformats.org/officeDocument/2006/relationships/slideLayout" Target="../slideLayouts/slideLayout13.xml"/><Relationship Id="rId6" Type="http://schemas.openxmlformats.org/officeDocument/2006/relationships/image" Target="../media/image156.png"/><Relationship Id="rId5" Type="http://schemas.openxmlformats.org/officeDocument/2006/relationships/image" Target="../media/image155.png"/><Relationship Id="rId4" Type="http://schemas.openxmlformats.org/officeDocument/2006/relationships/image" Target="../media/image154.png"/></Relationships>
</file>

<file path=ppt/slides/_rels/slide9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159.png"/><Relationship Id="rId4" Type="http://schemas.openxmlformats.org/officeDocument/2006/relationships/image" Target="../media/image1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63337"/>
            <a:ext cx="7772400" cy="1346625"/>
          </a:xfrm>
        </p:spPr>
        <p:txBody>
          <a:bodyPr rtlCol="0" anchor="ctr">
            <a:noAutofit/>
          </a:bodyPr>
          <a:lstStyle/>
          <a:p>
            <a:pPr rtl="0"/>
            <a:r>
              <a:rPr lang="ne-np" sz="2000" dirty="0"/>
              <a:t>सवारी साधन प्रकारको निर्माण मेसिन (विघटनको लागि) संचालन</a:t>
            </a:r>
            <a:r>
              <a:rPr lang="en-US" altLang="ja-JP" sz="2000" dirty="0"/>
              <a:t/>
            </a:r>
            <a:br>
              <a:rPr lang="en-US" altLang="ja-JP" sz="2000" dirty="0"/>
            </a:br>
            <a:r>
              <a:rPr lang="ne-np" sz="2000" dirty="0"/>
              <a:t>प्राविधिक प्रशिक्षण सहायक पाठ्यपुस्तक </a:t>
            </a:r>
            <a:r>
              <a:rPr lang="en-US" altLang="ja-JP" sz="2000" dirty="0"/>
              <a:t/>
            </a:r>
            <a:br>
              <a:rPr lang="en-US" altLang="ja-JP" sz="2000" dirty="0"/>
            </a:br>
            <a:r>
              <a:rPr lang="ne-np" sz="2000" dirty="0"/>
              <a:t>प्रशिक्षण प्रयोगको पावर-पोइन्ट कागजात</a:t>
            </a:r>
            <a:endParaRPr kumimoji="1" lang="ja-JP" altLang="en-US" sz="2000" dirty="0"/>
          </a:p>
        </p:txBody>
      </p:sp>
    </p:spTree>
    <p:extLst>
      <p:ext uri="{BB962C8B-B14F-4D97-AF65-F5344CB8AC3E}">
        <p14:creationId xmlns:p14="http://schemas.microsoft.com/office/powerpoint/2010/main" val="2988793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मेसिनको अट्याचमेन्टको प्रकार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5 /सहायक पाठ्यपुस्तक पृष्ठ 8</a:t>
            </a:r>
          </a:p>
        </p:txBody>
      </p:sp>
      <p:pic>
        <p:nvPicPr>
          <p:cNvPr id="2" name="図 1"/>
          <p:cNvPicPr>
            <a:picLocks noChangeAspect="1"/>
          </p:cNvPicPr>
          <p:nvPr/>
        </p:nvPicPr>
        <p:blipFill>
          <a:blip r:embed="rId3"/>
          <a:stretch>
            <a:fillRect/>
          </a:stretch>
        </p:blipFill>
        <p:spPr>
          <a:xfrm>
            <a:off x="732559" y="2517466"/>
            <a:ext cx="7699663" cy="2244007"/>
          </a:xfrm>
          <a:prstGeom prst="rect">
            <a:avLst/>
          </a:prstGeom>
        </p:spPr>
      </p:pic>
      <p:sp>
        <p:nvSpPr>
          <p:cNvPr id="11" name="テキスト ボックス 10"/>
          <p:cNvSpPr txBox="1"/>
          <p:nvPr/>
        </p:nvSpPr>
        <p:spPr>
          <a:xfrm>
            <a:off x="661526" y="4761473"/>
            <a:ext cx="3693822" cy="276999"/>
          </a:xfrm>
          <a:prstGeom prst="rect">
            <a:avLst/>
          </a:prstGeom>
          <a:noFill/>
          <a:ln>
            <a:noFill/>
          </a:ln>
        </p:spPr>
        <p:txBody>
          <a:bodyPr wrap="square" rtlCol="0">
            <a:spAutoFit/>
          </a:bodyPr>
          <a:lstStyle/>
          <a:p>
            <a:pPr algn="ctr" rtl="0"/>
            <a:r>
              <a:rPr lang="ne-np" sz="1200" dirty="0">
                <a:solidFill>
                  <a:prstClr val="black"/>
                </a:solidFill>
              </a:rPr>
              <a:t>ग्र्‍याबिङ उपकरण (आन्तरिक सिलिन्डर अपरेटिङ टाइप)</a:t>
            </a:r>
          </a:p>
        </p:txBody>
      </p:sp>
      <p:sp>
        <p:nvSpPr>
          <p:cNvPr id="12" name="テキスト ボックス 11"/>
          <p:cNvSpPr txBox="1"/>
          <p:nvPr/>
        </p:nvSpPr>
        <p:spPr>
          <a:xfrm>
            <a:off x="4716966" y="4761473"/>
            <a:ext cx="3451029" cy="276999"/>
          </a:xfrm>
          <a:prstGeom prst="rect">
            <a:avLst/>
          </a:prstGeom>
          <a:noFill/>
          <a:ln>
            <a:noFill/>
          </a:ln>
        </p:spPr>
        <p:txBody>
          <a:bodyPr wrap="square" rtlCol="0">
            <a:spAutoFit/>
          </a:bodyPr>
          <a:lstStyle/>
          <a:p>
            <a:pPr algn="ctr" rtl="0"/>
            <a:r>
              <a:rPr lang="ne-np" sz="1200" dirty="0">
                <a:solidFill>
                  <a:prstClr val="black"/>
                </a:solidFill>
              </a:rPr>
              <a:t>ग्र्‍याबिङ उपकरण (बाहिरी सिलिन्डर अपरेटिङ टाइप)</a:t>
            </a:r>
          </a:p>
        </p:txBody>
      </p:sp>
      <p:sp>
        <p:nvSpPr>
          <p:cNvPr id="8" name="テキスト ボックス 142">
            <a:extLst>
              <a:ext uri="{FF2B5EF4-FFF2-40B4-BE49-F238E27FC236}">
                <a16:creationId xmlns:a16="http://schemas.microsoft.com/office/drawing/2014/main" id="{E3146CD3-4D02-4B11-A63E-0FBC85AE2AF1}"/>
              </a:ext>
            </a:extLst>
          </p:cNvPr>
          <p:cNvSpPr txBox="1"/>
          <p:nvPr/>
        </p:nvSpPr>
        <p:spPr>
          <a:xfrm>
            <a:off x="3825410" y="2642122"/>
            <a:ext cx="1059877"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9" name="テキスト ボックス 143">
            <a:extLst>
              <a:ext uri="{FF2B5EF4-FFF2-40B4-BE49-F238E27FC236}">
                <a16:creationId xmlns:a16="http://schemas.microsoft.com/office/drawing/2014/main" id="{4884D5A7-FB7E-46DC-9CA1-EDD1B176CCC2}"/>
              </a:ext>
            </a:extLst>
          </p:cNvPr>
          <p:cNvSpPr txBox="1"/>
          <p:nvPr/>
        </p:nvSpPr>
        <p:spPr>
          <a:xfrm>
            <a:off x="3825410" y="3010326"/>
            <a:ext cx="1059877"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टर्न उपकरण</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44">
            <a:extLst>
              <a:ext uri="{FF2B5EF4-FFF2-40B4-BE49-F238E27FC236}">
                <a16:creationId xmlns:a16="http://schemas.microsoft.com/office/drawing/2014/main" id="{2FA3C87C-8644-4797-9FDD-D45FBB06DC1C}"/>
              </a:ext>
            </a:extLst>
          </p:cNvPr>
          <p:cNvSpPr txBox="1"/>
          <p:nvPr/>
        </p:nvSpPr>
        <p:spPr>
          <a:xfrm>
            <a:off x="3825410" y="3443444"/>
            <a:ext cx="1059876" cy="2470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45">
            <a:extLst>
              <a:ext uri="{FF2B5EF4-FFF2-40B4-BE49-F238E27FC236}">
                <a16:creationId xmlns:a16="http://schemas.microsoft.com/office/drawing/2014/main" id="{BCAFEC10-B933-4337-AC71-59AD68271389}"/>
              </a:ext>
            </a:extLst>
          </p:cNvPr>
          <p:cNvSpPr txBox="1"/>
          <p:nvPr/>
        </p:nvSpPr>
        <p:spPr>
          <a:xfrm>
            <a:off x="831603" y="3085491"/>
            <a:ext cx="1329876" cy="2117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खुल्ने र बन्द हुने सिलिन्डर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50">
            <a:extLst>
              <a:ext uri="{FF2B5EF4-FFF2-40B4-BE49-F238E27FC236}">
                <a16:creationId xmlns:a16="http://schemas.microsoft.com/office/drawing/2014/main" id="{3FAAB72F-E6A4-4681-BF08-993040C351D5}"/>
              </a:ext>
            </a:extLst>
          </p:cNvPr>
          <p:cNvSpPr txBox="1"/>
          <p:nvPr/>
        </p:nvSpPr>
        <p:spPr>
          <a:xfrm>
            <a:off x="1302002" y="3560777"/>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ग्र्‍याब लिङ्क</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51">
            <a:extLst>
              <a:ext uri="{FF2B5EF4-FFF2-40B4-BE49-F238E27FC236}">
                <a16:creationId xmlns:a16="http://schemas.microsoft.com/office/drawing/2014/main" id="{6AD4C720-4557-4476-B2DA-0C2688C59EB7}"/>
              </a:ext>
            </a:extLst>
          </p:cNvPr>
          <p:cNvSpPr txBox="1"/>
          <p:nvPr/>
        </p:nvSpPr>
        <p:spPr>
          <a:xfrm>
            <a:off x="831603" y="4028721"/>
            <a:ext cx="88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ग्रिपिङ आर्म</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52">
            <a:extLst>
              <a:ext uri="{FF2B5EF4-FFF2-40B4-BE49-F238E27FC236}">
                <a16:creationId xmlns:a16="http://schemas.microsoft.com/office/drawing/2014/main" id="{F0FA8C76-3384-4CA9-BAA7-0C7FE3F1E12E}"/>
              </a:ext>
            </a:extLst>
          </p:cNvPr>
          <p:cNvSpPr txBox="1"/>
          <p:nvPr/>
        </p:nvSpPr>
        <p:spPr>
          <a:xfrm>
            <a:off x="2446728" y="4527831"/>
            <a:ext cx="1035643"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ग्र्‍याब पोइन्ट</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54">
            <a:extLst>
              <a:ext uri="{FF2B5EF4-FFF2-40B4-BE49-F238E27FC236}">
                <a16:creationId xmlns:a16="http://schemas.microsoft.com/office/drawing/2014/main" id="{E73BF22A-C907-497C-B888-AEB1E7E20371}"/>
              </a:ext>
            </a:extLst>
          </p:cNvPr>
          <p:cNvSpPr txBox="1"/>
          <p:nvPr/>
        </p:nvSpPr>
        <p:spPr>
          <a:xfrm>
            <a:off x="5053022" y="3925088"/>
            <a:ext cx="1035643"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ग्र्‍याब पोइन्ट</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57">
            <a:extLst>
              <a:ext uri="{FF2B5EF4-FFF2-40B4-BE49-F238E27FC236}">
                <a16:creationId xmlns:a16="http://schemas.microsoft.com/office/drawing/2014/main" id="{24CBC17B-1226-4842-BD6A-02CF5696BEEB}"/>
              </a:ext>
            </a:extLst>
          </p:cNvPr>
          <p:cNvSpPr txBox="1"/>
          <p:nvPr/>
        </p:nvSpPr>
        <p:spPr>
          <a:xfrm>
            <a:off x="5030667" y="3274406"/>
            <a:ext cx="926584"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ग्रिपिङ आर्म</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58">
            <a:extLst>
              <a:ext uri="{FF2B5EF4-FFF2-40B4-BE49-F238E27FC236}">
                <a16:creationId xmlns:a16="http://schemas.microsoft.com/office/drawing/2014/main" id="{BEF4A336-801A-4986-9D48-BCF65C4BFBC7}"/>
              </a:ext>
            </a:extLst>
          </p:cNvPr>
          <p:cNvSpPr txBox="1"/>
          <p:nvPr/>
        </p:nvSpPr>
        <p:spPr>
          <a:xfrm>
            <a:off x="7428628" y="4131814"/>
            <a:ext cx="1003594" cy="2299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ग्र्‍याब लिङ्क</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800">
            <a:extLst>
              <a:ext uri="{FF2B5EF4-FFF2-40B4-BE49-F238E27FC236}">
                <a16:creationId xmlns:a16="http://schemas.microsoft.com/office/drawing/2014/main" id="{66F7D79F-F74A-4400-8283-39553C97284F}"/>
              </a:ext>
            </a:extLst>
          </p:cNvPr>
          <p:cNvSpPr txBox="1"/>
          <p:nvPr/>
        </p:nvSpPr>
        <p:spPr>
          <a:xfrm>
            <a:off x="7638057" y="3690541"/>
            <a:ext cx="794166" cy="1821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फ्रेम</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29067350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spc="-170">
                <a:latin typeface="Meiryo UI" panose="020B0604030504040204" pitchFamily="50" charset="-128"/>
                <a:ea typeface="Meiryo UI" panose="020B0604030504040204" pitchFamily="50" charset="-128"/>
              </a:rPr>
              <a:t>निर्माणको विघटन कार्य विधि</a:t>
            </a:r>
            <a:endParaRPr kumimoji="1" lang="ja-JP" altLang="en-US" sz="2400" spc="-17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137/सहायक पाठ्यपुस्तक पृष्ठ 100</a:t>
            </a:r>
          </a:p>
        </p:txBody>
      </p:sp>
      <p:sp>
        <p:nvSpPr>
          <p:cNvPr id="17" name="テキスト ボックス 16"/>
          <p:cNvSpPr txBox="1"/>
          <p:nvPr/>
        </p:nvSpPr>
        <p:spPr>
          <a:xfrm>
            <a:off x="1924939" y="5312554"/>
            <a:ext cx="4304349" cy="276999"/>
          </a:xfrm>
          <a:prstGeom prst="rect">
            <a:avLst/>
          </a:prstGeom>
          <a:noFill/>
          <a:ln>
            <a:noFill/>
          </a:ln>
        </p:spPr>
        <p:txBody>
          <a:bodyPr wrap="square" rtlCol="0">
            <a:spAutoFit/>
          </a:bodyPr>
          <a:lstStyle/>
          <a:p>
            <a:pPr algn="ctr" rtl="0"/>
            <a:r>
              <a:rPr lang="ne-np" sz="1200" dirty="0">
                <a:solidFill>
                  <a:prstClr val="black"/>
                </a:solidFill>
              </a:rPr>
              <a:t>म्यानुअल कार्य विधिले गर्ने सर्टिङ्ग विघटन प्रविधिको उदाहरण</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78286" y="2545773"/>
            <a:ext cx="7788243" cy="2792843"/>
          </a:xfrm>
          <a:prstGeom prst="rect">
            <a:avLst/>
          </a:prstGeom>
        </p:spPr>
      </p:pic>
      <p:sp>
        <p:nvSpPr>
          <p:cNvPr id="7" name="テキスト ボックス 1859">
            <a:extLst>
              <a:ext uri="{FF2B5EF4-FFF2-40B4-BE49-F238E27FC236}">
                <a16:creationId xmlns:a16="http://schemas.microsoft.com/office/drawing/2014/main" id="{472FA27D-6ED3-412A-9239-EFE4428F351F}"/>
              </a:ext>
            </a:extLst>
          </p:cNvPr>
          <p:cNvSpPr txBox="1"/>
          <p:nvPr/>
        </p:nvSpPr>
        <p:spPr>
          <a:xfrm>
            <a:off x="773952" y="304824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पूर्व तयारी, पूर्व उपकरण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861">
            <a:extLst>
              <a:ext uri="{FF2B5EF4-FFF2-40B4-BE49-F238E27FC236}">
                <a16:creationId xmlns:a16="http://schemas.microsoft.com/office/drawing/2014/main" id="{0738E0D2-ED57-4165-B058-72818E0D3AA7}"/>
              </a:ext>
            </a:extLst>
          </p:cNvPr>
          <p:cNvSpPr txBox="1"/>
          <p:nvPr/>
        </p:nvSpPr>
        <p:spPr>
          <a:xfrm>
            <a:off x="1244490"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कार्य तयारी</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862">
            <a:extLst>
              <a:ext uri="{FF2B5EF4-FFF2-40B4-BE49-F238E27FC236}">
                <a16:creationId xmlns:a16="http://schemas.microsoft.com/office/drawing/2014/main" id="{0540A906-94AB-49A1-8329-2F4CACB69919}"/>
              </a:ext>
            </a:extLst>
          </p:cNvPr>
          <p:cNvSpPr txBox="1"/>
          <p:nvPr/>
        </p:nvSpPr>
        <p:spPr>
          <a:xfrm>
            <a:off x="1696720"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अस्थायी कार्यलयको बनाउने कार्य</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863">
            <a:extLst>
              <a:ext uri="{FF2B5EF4-FFF2-40B4-BE49-F238E27FC236}">
                <a16:creationId xmlns:a16="http://schemas.microsoft.com/office/drawing/2014/main" id="{7EAFC879-EEEF-4F15-90CD-D3A416A74E05}"/>
              </a:ext>
            </a:extLst>
          </p:cNvPr>
          <p:cNvSpPr txBox="1"/>
          <p:nvPr/>
        </p:nvSpPr>
        <p:spPr>
          <a:xfrm>
            <a:off x="2249774" y="306475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① निर्माण उपकरण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864">
            <a:extLst>
              <a:ext uri="{FF2B5EF4-FFF2-40B4-BE49-F238E27FC236}">
                <a16:creationId xmlns:a16="http://schemas.microsoft.com/office/drawing/2014/main" id="{E7308AEB-D0F5-4AEF-BE08-90A688CFFC82}"/>
              </a:ext>
            </a:extLst>
          </p:cNvPr>
          <p:cNvSpPr txBox="1"/>
          <p:nvPr/>
        </p:nvSpPr>
        <p:spPr>
          <a:xfrm>
            <a:off x="2704325" y="3053956"/>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②</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भित्री सामग्री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865">
            <a:extLst>
              <a:ext uri="{FF2B5EF4-FFF2-40B4-BE49-F238E27FC236}">
                <a16:creationId xmlns:a16="http://schemas.microsoft.com/office/drawing/2014/main" id="{315CD3B4-B9B7-4EAD-94AB-662E2FEEF088}"/>
              </a:ext>
            </a:extLst>
          </p:cNvPr>
          <p:cNvSpPr txBox="1"/>
          <p:nvPr/>
        </p:nvSpPr>
        <p:spPr>
          <a:xfrm>
            <a:off x="3178757" y="3057871"/>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③</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भित्रि, बाहिरी भागको निर्माण सामान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866">
            <a:extLst>
              <a:ext uri="{FF2B5EF4-FFF2-40B4-BE49-F238E27FC236}">
                <a16:creationId xmlns:a16="http://schemas.microsoft.com/office/drawing/2014/main" id="{5CDDEC1C-8C0C-430E-9896-EB90C0A413CE}"/>
              </a:ext>
            </a:extLst>
          </p:cNvPr>
          <p:cNvSpPr txBox="1"/>
          <p:nvPr/>
        </p:nvSpPr>
        <p:spPr>
          <a:xfrm>
            <a:off x="3648786" y="3066864"/>
            <a:ext cx="228219"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④</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छत माथिको उपकरण सामाग्री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867">
            <a:extLst>
              <a:ext uri="{FF2B5EF4-FFF2-40B4-BE49-F238E27FC236}">
                <a16:creationId xmlns:a16="http://schemas.microsoft.com/office/drawing/2014/main" id="{7D2FD196-F6DE-4221-AB02-F6597E3BB548}"/>
              </a:ext>
            </a:extLst>
          </p:cNvPr>
          <p:cNvSpPr txBox="1"/>
          <p:nvPr/>
        </p:nvSpPr>
        <p:spPr>
          <a:xfrm>
            <a:off x="4118815" y="3050146"/>
            <a:ext cx="296829"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⑤</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बरण्डा आदि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868">
            <a:extLst>
              <a:ext uri="{FF2B5EF4-FFF2-40B4-BE49-F238E27FC236}">
                <a16:creationId xmlns:a16="http://schemas.microsoft.com/office/drawing/2014/main" id="{203E4A2B-9CD9-438B-8B02-ADBBAA51EA52}"/>
              </a:ext>
            </a:extLst>
          </p:cNvPr>
          <p:cNvSpPr txBox="1"/>
          <p:nvPr/>
        </p:nvSpPr>
        <p:spPr>
          <a:xfrm>
            <a:off x="4667577" y="306859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⑥</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छत माथिको रिड सामाग्री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869">
            <a:extLst>
              <a:ext uri="{FF2B5EF4-FFF2-40B4-BE49-F238E27FC236}">
                <a16:creationId xmlns:a16="http://schemas.microsoft.com/office/drawing/2014/main" id="{C3B7602F-EC7C-4326-9959-664894C1A9AE}"/>
              </a:ext>
            </a:extLst>
          </p:cNvPr>
          <p:cNvSpPr txBox="1"/>
          <p:nvPr/>
        </p:nvSpPr>
        <p:spPr>
          <a:xfrm>
            <a:off x="5253489" y="303500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rtl="0"/>
            <a:r>
              <a:rPr lang="ne-np" sz="700" kern="100" dirty="0">
                <a:effectLst/>
                <a:latin typeface="Arial" panose="020B0604020202020204" pitchFamily="34" charset="0"/>
                <a:ea typeface="ＭＳ ゴシック" panose="020B0609070205080204" pitchFamily="49" charset="-128"/>
                <a:cs typeface="Times New Roman" panose="02020603050405020304" pitchFamily="18" charset="0"/>
              </a:rPr>
              <a:t>⑦</a:t>
            </a:r>
            <a:r>
              <a:rPr lang="en-US" sz="7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700" kern="100" dirty="0">
                <a:effectLst/>
                <a:latin typeface="Arial" panose="020B0604020202020204" pitchFamily="34" charset="0"/>
                <a:ea typeface="ＭＳ ゴシック" panose="020B0609070205080204" pitchFamily="49" charset="-128"/>
                <a:cs typeface="Times New Roman" panose="02020603050405020304" pitchFamily="18" charset="0"/>
              </a:rPr>
              <a:t>माथिल्लो संरचना भाग, बाहिरी उपकरण सामाग्रीको विघटन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870">
            <a:extLst>
              <a:ext uri="{FF2B5EF4-FFF2-40B4-BE49-F238E27FC236}">
                <a16:creationId xmlns:a16="http://schemas.microsoft.com/office/drawing/2014/main" id="{964AB61B-68F4-4EA2-B09D-E2B26F864380}"/>
              </a:ext>
            </a:extLst>
          </p:cNvPr>
          <p:cNvSpPr txBox="1"/>
          <p:nvPr/>
        </p:nvSpPr>
        <p:spPr>
          <a:xfrm>
            <a:off x="5830938" y="3036704"/>
            <a:ext cx="199330" cy="1203084"/>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अस्थायी कार्यालय हटाउने</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871">
            <a:extLst>
              <a:ext uri="{FF2B5EF4-FFF2-40B4-BE49-F238E27FC236}">
                <a16:creationId xmlns:a16="http://schemas.microsoft.com/office/drawing/2014/main" id="{DAD970A5-C3DE-4415-A14B-13CF551D6281}"/>
              </a:ext>
            </a:extLst>
          </p:cNvPr>
          <p:cNvSpPr txBox="1"/>
          <p:nvPr/>
        </p:nvSpPr>
        <p:spPr>
          <a:xfrm>
            <a:off x="6272033" y="3026016"/>
            <a:ext cx="210885"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⑧</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आधारभूत आदिको विघटन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872">
            <a:extLst>
              <a:ext uri="{FF2B5EF4-FFF2-40B4-BE49-F238E27FC236}">
                <a16:creationId xmlns:a16="http://schemas.microsoft.com/office/drawing/2014/main" id="{F8A2B944-C817-4078-94BE-553792F26185}"/>
              </a:ext>
            </a:extLst>
          </p:cNvPr>
          <p:cNvSpPr txBox="1"/>
          <p:nvPr/>
        </p:nvSpPr>
        <p:spPr>
          <a:xfrm>
            <a:off x="6917231" y="3035004"/>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800" kern="100">
                <a:effectLst/>
                <a:latin typeface="Arial" panose="020B0604020202020204" pitchFamily="34" charset="0"/>
                <a:ea typeface="ＭＳ ゴシック" panose="020B0609070205080204" pitchFamily="49" charset="-128"/>
                <a:cs typeface="Times New Roman" panose="02020603050405020304" pitchFamily="18" charset="0"/>
              </a:rPr>
              <a:t>(जमिन समतलाउने, सफाई)</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800" kern="100">
                <a:effectLst/>
                <a:latin typeface="Arial" panose="020B0604020202020204" pitchFamily="34" charset="0"/>
                <a:ea typeface="ＭＳ ゴシック" panose="020B0609070205080204" pitchFamily="49" charset="-128"/>
                <a:cs typeface="Times New Roman" panose="02020603050405020304" pitchFamily="18" charset="0"/>
              </a:rPr>
              <a:t>विघटन कार्य समापनपछिको काम</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873">
            <a:extLst>
              <a:ext uri="{FF2B5EF4-FFF2-40B4-BE49-F238E27FC236}">
                <a16:creationId xmlns:a16="http://schemas.microsoft.com/office/drawing/2014/main" id="{C92B1E45-C378-4B02-9119-FCA775851BA3}"/>
              </a:ext>
            </a:extLst>
          </p:cNvPr>
          <p:cNvSpPr txBox="1"/>
          <p:nvPr/>
        </p:nvSpPr>
        <p:spPr>
          <a:xfrm>
            <a:off x="7496259" y="3033517"/>
            <a:ext cx="210885" cy="123634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विघटन काम समापन जाँच</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874">
            <a:extLst>
              <a:ext uri="{FF2B5EF4-FFF2-40B4-BE49-F238E27FC236}">
                <a16:creationId xmlns:a16="http://schemas.microsoft.com/office/drawing/2014/main" id="{8E7A74BC-26BD-4C38-BE5C-62B5AD4B9579}"/>
              </a:ext>
            </a:extLst>
          </p:cNvPr>
          <p:cNvSpPr txBox="1"/>
          <p:nvPr/>
        </p:nvSpPr>
        <p:spPr>
          <a:xfrm>
            <a:off x="7937500" y="3051416"/>
            <a:ext cx="336550" cy="1203084"/>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समापनपछिको व्यवस्थापन</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विघटन कार्य</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875">
            <a:extLst>
              <a:ext uri="{FF2B5EF4-FFF2-40B4-BE49-F238E27FC236}">
                <a16:creationId xmlns:a16="http://schemas.microsoft.com/office/drawing/2014/main" id="{6E188C4B-3974-4ACD-AD9D-5401F85B846C}"/>
              </a:ext>
            </a:extLst>
          </p:cNvPr>
          <p:cNvSpPr txBox="1"/>
          <p:nvPr/>
        </p:nvSpPr>
        <p:spPr>
          <a:xfrm>
            <a:off x="4402467" y="4667071"/>
            <a:ext cx="599433" cy="249430"/>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कार्य क्षेत्रमा सर्टिङ्ग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876">
            <a:extLst>
              <a:ext uri="{FF2B5EF4-FFF2-40B4-BE49-F238E27FC236}">
                <a16:creationId xmlns:a16="http://schemas.microsoft.com/office/drawing/2014/main" id="{C7115E7A-1C3A-406F-8568-2D682D9E1C81}"/>
              </a:ext>
            </a:extLst>
          </p:cNvPr>
          <p:cNvSpPr txBox="1"/>
          <p:nvPr/>
        </p:nvSpPr>
        <p:spPr>
          <a:xfrm>
            <a:off x="5211280" y="4640628"/>
            <a:ext cx="818987" cy="26938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सर्टिङ्ग एक्सपोर्ट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877">
            <a:extLst>
              <a:ext uri="{FF2B5EF4-FFF2-40B4-BE49-F238E27FC236}">
                <a16:creationId xmlns:a16="http://schemas.microsoft.com/office/drawing/2014/main" id="{D69DE9E8-96E2-4A2F-8C46-BA797DAEC927}"/>
              </a:ext>
            </a:extLst>
          </p:cNvPr>
          <p:cNvSpPr txBox="1"/>
          <p:nvPr/>
        </p:nvSpPr>
        <p:spPr>
          <a:xfrm>
            <a:off x="995821" y="4529784"/>
            <a:ext cx="599434" cy="3084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बाँकी सामान एक्सपोर्टको निश्चय गर्ने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878">
            <a:extLst>
              <a:ext uri="{FF2B5EF4-FFF2-40B4-BE49-F238E27FC236}">
                <a16:creationId xmlns:a16="http://schemas.microsoft.com/office/drawing/2014/main" id="{0B62EA85-6639-42AA-BC67-24BF01033133}"/>
              </a:ext>
            </a:extLst>
          </p:cNvPr>
          <p:cNvSpPr txBox="1"/>
          <p:nvPr/>
        </p:nvSpPr>
        <p:spPr>
          <a:xfrm>
            <a:off x="3406976" y="5038668"/>
            <a:ext cx="955353" cy="159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म्यानुअल कार्य विधि</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879">
            <a:extLst>
              <a:ext uri="{FF2B5EF4-FFF2-40B4-BE49-F238E27FC236}">
                <a16:creationId xmlns:a16="http://schemas.microsoft.com/office/drawing/2014/main" id="{BF165800-7DEE-4EC8-BA0F-2FDFC358EC85}"/>
              </a:ext>
            </a:extLst>
          </p:cNvPr>
          <p:cNvSpPr txBox="1"/>
          <p:nvPr/>
        </p:nvSpPr>
        <p:spPr>
          <a:xfrm>
            <a:off x="5939371" y="5020256"/>
            <a:ext cx="734078" cy="2158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म्यानुअल कार्य विधि या हात ・</a:t>
            </a:r>
            <a:r>
              <a:rPr lang="en-US" altLang="ja-JP" sz="500" kern="100" dirty="0">
                <a:effectLst/>
                <a:latin typeface="Arial" panose="020B0604020202020204" pitchFamily="34" charset="0"/>
                <a:ea typeface="游ゴシック" panose="020B0400000000000000" pitchFamily="50" charset="-128"/>
                <a:cs typeface="Times New Roman" panose="02020603050405020304" pitchFamily="18" charset="0"/>
              </a:rPr>
              <a:t/>
            </a:r>
            <a:br>
              <a:rPr lang="en-US" altLang="ja-JP" sz="500" kern="100" dirty="0">
                <a:effectLst/>
                <a:latin typeface="Arial" panose="020B0604020202020204" pitchFamily="34" charset="0"/>
                <a:ea typeface="游ゴシック" panose="020B0400000000000000" pitchFamily="50" charset="-128"/>
                <a:cs typeface="Times New Roman" panose="02020603050405020304" pitchFamily="18" charset="0"/>
              </a:rPr>
            </a:br>
            <a:r>
              <a:rPr lang="ne-np" sz="500" kern="100" dirty="0">
                <a:effectLst/>
                <a:latin typeface="Arial" panose="020B0604020202020204" pitchFamily="34" charset="0"/>
                <a:ea typeface="游ゴシック" panose="020B0400000000000000" pitchFamily="50" charset="-128"/>
                <a:cs typeface="Times New Roman" panose="02020603050405020304" pitchFamily="18" charset="0"/>
              </a:rPr>
              <a:t>मेसिनको साथ-साथ काम</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9777466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spc="-170" dirty="0">
                <a:latin typeface="Meiryo UI" panose="020B0604030504040204" pitchFamily="50" charset="-128"/>
                <a:ea typeface="Meiryo UI" panose="020B0604030504040204" pitchFamily="50" charset="-128"/>
              </a:rPr>
              <a:t>निर्माणको विघटन कार्य विधि</a:t>
            </a:r>
            <a:endParaRPr kumimoji="1" lang="ja-JP" altLang="en-US" sz="2400" spc="-17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137/सहायक पाठ्यपुस्तक पृष्ठ 101</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735668" y="2544229"/>
            <a:ext cx="7660187" cy="2737662"/>
          </a:xfrm>
          <a:prstGeom prst="rect">
            <a:avLst/>
          </a:prstGeom>
        </p:spPr>
      </p:pic>
      <p:sp>
        <p:nvSpPr>
          <p:cNvPr id="14" name="テキスト ボックス 13"/>
          <p:cNvSpPr txBox="1"/>
          <p:nvPr/>
        </p:nvSpPr>
        <p:spPr>
          <a:xfrm>
            <a:off x="1401456" y="5300801"/>
            <a:ext cx="6361736" cy="276999"/>
          </a:xfrm>
          <a:prstGeom prst="rect">
            <a:avLst/>
          </a:prstGeom>
          <a:noFill/>
          <a:ln>
            <a:noFill/>
          </a:ln>
        </p:spPr>
        <p:txBody>
          <a:bodyPr wrap="square" rtlCol="0">
            <a:spAutoFit/>
          </a:bodyPr>
          <a:lstStyle/>
          <a:p>
            <a:pPr algn="ctr" rtl="0"/>
            <a:r>
              <a:rPr lang="ne-np" sz="1200" dirty="0">
                <a:solidFill>
                  <a:prstClr val="black"/>
                </a:solidFill>
              </a:rPr>
              <a:t>म्यानुअल कार्य विधि, मेसिन कार्य साथसाथ हुने सर्टिङ्ग विघटन प्रविधिको उदाहरण</a:t>
            </a:r>
          </a:p>
        </p:txBody>
      </p:sp>
      <p:sp>
        <p:nvSpPr>
          <p:cNvPr id="7" name="テキスト ボックス 1880">
            <a:extLst>
              <a:ext uri="{FF2B5EF4-FFF2-40B4-BE49-F238E27FC236}">
                <a16:creationId xmlns:a16="http://schemas.microsoft.com/office/drawing/2014/main" id="{6285291A-EEFF-40C8-8EE1-5E054FE07387}"/>
              </a:ext>
            </a:extLst>
          </p:cNvPr>
          <p:cNvSpPr txBox="1"/>
          <p:nvPr/>
        </p:nvSpPr>
        <p:spPr>
          <a:xfrm>
            <a:off x="769313" y="300982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पूर्व तयारी, पूर्व उपकरण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881">
            <a:extLst>
              <a:ext uri="{FF2B5EF4-FFF2-40B4-BE49-F238E27FC236}">
                <a16:creationId xmlns:a16="http://schemas.microsoft.com/office/drawing/2014/main" id="{7F9337AE-6290-4D27-B78A-EBA04B216EA2}"/>
              </a:ext>
            </a:extLst>
          </p:cNvPr>
          <p:cNvSpPr txBox="1"/>
          <p:nvPr/>
        </p:nvSpPr>
        <p:spPr>
          <a:xfrm>
            <a:off x="1200795" y="299839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कार्य तयारी</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882">
            <a:extLst>
              <a:ext uri="{FF2B5EF4-FFF2-40B4-BE49-F238E27FC236}">
                <a16:creationId xmlns:a16="http://schemas.microsoft.com/office/drawing/2014/main" id="{E4D625BC-6CCD-4BD9-AB41-B4D75F9BAC23}"/>
              </a:ext>
            </a:extLst>
          </p:cNvPr>
          <p:cNvSpPr txBox="1"/>
          <p:nvPr/>
        </p:nvSpPr>
        <p:spPr>
          <a:xfrm>
            <a:off x="1638934" y="299839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अस्थायी कार्यलयको बनाउने कार्य</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883">
            <a:extLst>
              <a:ext uri="{FF2B5EF4-FFF2-40B4-BE49-F238E27FC236}">
                <a16:creationId xmlns:a16="http://schemas.microsoft.com/office/drawing/2014/main" id="{BF810A07-796E-4E25-8221-56CDA63D403C}"/>
              </a:ext>
            </a:extLst>
          </p:cNvPr>
          <p:cNvSpPr txBox="1"/>
          <p:nvPr/>
        </p:nvSpPr>
        <p:spPr>
          <a:xfrm>
            <a:off x="2151062" y="301617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① निर्माण उपकरण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884">
            <a:extLst>
              <a:ext uri="{FF2B5EF4-FFF2-40B4-BE49-F238E27FC236}">
                <a16:creationId xmlns:a16="http://schemas.microsoft.com/office/drawing/2014/main" id="{C9A287D0-86B8-4EE4-8290-4BB2CF223F74}"/>
              </a:ext>
            </a:extLst>
          </p:cNvPr>
          <p:cNvSpPr txBox="1"/>
          <p:nvPr/>
        </p:nvSpPr>
        <p:spPr>
          <a:xfrm>
            <a:off x="2559050" y="300093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②भित्री सामग्री हटाउने</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885">
            <a:extLst>
              <a:ext uri="{FF2B5EF4-FFF2-40B4-BE49-F238E27FC236}">
                <a16:creationId xmlns:a16="http://schemas.microsoft.com/office/drawing/2014/main" id="{03B83DCE-C779-45F6-8B1F-BEBF3F165614}"/>
              </a:ext>
            </a:extLst>
          </p:cNvPr>
          <p:cNvSpPr txBox="1"/>
          <p:nvPr/>
        </p:nvSpPr>
        <p:spPr>
          <a:xfrm>
            <a:off x="2987039" y="2999663"/>
            <a:ext cx="20066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③भित्रि, बाहिरी भागको निर्माण सामान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886">
            <a:extLst>
              <a:ext uri="{FF2B5EF4-FFF2-40B4-BE49-F238E27FC236}">
                <a16:creationId xmlns:a16="http://schemas.microsoft.com/office/drawing/2014/main" id="{3AC24203-9BD5-43CA-BF76-B1B68C8AD65E}"/>
              </a:ext>
            </a:extLst>
          </p:cNvPr>
          <p:cNvSpPr txBox="1"/>
          <p:nvPr/>
        </p:nvSpPr>
        <p:spPr>
          <a:xfrm>
            <a:off x="3437788" y="3012572"/>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④ छत माथिको उपकरण सामाग्री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887">
            <a:extLst>
              <a:ext uri="{FF2B5EF4-FFF2-40B4-BE49-F238E27FC236}">
                <a16:creationId xmlns:a16="http://schemas.microsoft.com/office/drawing/2014/main" id="{08929FC3-496F-42CA-B57B-DBE06B3A72B5}"/>
              </a:ext>
            </a:extLst>
          </p:cNvPr>
          <p:cNvSpPr txBox="1"/>
          <p:nvPr/>
        </p:nvSpPr>
        <p:spPr>
          <a:xfrm>
            <a:off x="3858855" y="300029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⑤ बरण्डा आदि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888">
            <a:extLst>
              <a:ext uri="{FF2B5EF4-FFF2-40B4-BE49-F238E27FC236}">
                <a16:creationId xmlns:a16="http://schemas.microsoft.com/office/drawing/2014/main" id="{91F9AB75-F1A9-49F0-AAE3-851B514C5144}"/>
              </a:ext>
            </a:extLst>
          </p:cNvPr>
          <p:cNvSpPr txBox="1"/>
          <p:nvPr/>
        </p:nvSpPr>
        <p:spPr>
          <a:xfrm>
            <a:off x="4288543" y="299521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⑥ छत माथिको रिड सामाग्री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889">
            <a:extLst>
              <a:ext uri="{FF2B5EF4-FFF2-40B4-BE49-F238E27FC236}">
                <a16:creationId xmlns:a16="http://schemas.microsoft.com/office/drawing/2014/main" id="{85C2E408-EDC8-4C4E-B3BB-8C68FA4D9C0B}"/>
              </a:ext>
            </a:extLst>
          </p:cNvPr>
          <p:cNvSpPr txBox="1"/>
          <p:nvPr/>
        </p:nvSpPr>
        <p:spPr>
          <a:xfrm>
            <a:off x="5122216" y="3000298"/>
            <a:ext cx="288000" cy="1266033"/>
          </a:xfrm>
          <a:prstGeom prst="rect">
            <a:avLst/>
          </a:prstGeom>
          <a:solidFill>
            <a:schemeClr val="lt1"/>
          </a:solidFill>
          <a:ln w="9525">
            <a:solidFill>
              <a:schemeClr val="tx1"/>
            </a:solidFill>
          </a:ln>
        </p:spPr>
        <p:txBody>
          <a:bodyPr rot="0" spcFirstLastPara="0" vert="eaVert" wrap="square" lIns="0" tIns="18000" rIns="0" bIns="18000" numCol="1" spcCol="0" rtlCol="0" fromWordArt="0" anchor="ctr" anchorCtr="0" forceAA="0" compatLnSpc="1">
            <a:prstTxWarp prst="textNoShape">
              <a:avLst/>
            </a:prstTxWarp>
            <a:noAutofit/>
          </a:bodyPr>
          <a:lstStyle/>
          <a:p>
            <a:pPr marL="88900" indent="-88900" rtl="0"/>
            <a:r>
              <a:rPr lang="ne-np" sz="700" kern="100" dirty="0">
                <a:effectLst/>
                <a:latin typeface="Arial" panose="020B0604020202020204" pitchFamily="34" charset="0"/>
                <a:ea typeface="ＭＳ ゴシック" panose="020B0609070205080204" pitchFamily="49" charset="-128"/>
                <a:cs typeface="Times New Roman" panose="02020603050405020304" pitchFamily="18" charset="0"/>
              </a:rPr>
              <a:t>⑧ माथिल्लो संरचना भाग, बाहिरी उपकरण सामाग्रीको विघटन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890">
            <a:extLst>
              <a:ext uri="{FF2B5EF4-FFF2-40B4-BE49-F238E27FC236}">
                <a16:creationId xmlns:a16="http://schemas.microsoft.com/office/drawing/2014/main" id="{8B5AFBF8-AB10-48AF-8152-6F5E00673E4F}"/>
              </a:ext>
            </a:extLst>
          </p:cNvPr>
          <p:cNvSpPr txBox="1"/>
          <p:nvPr/>
        </p:nvSpPr>
        <p:spPr>
          <a:xfrm>
            <a:off x="5597338" y="3001568"/>
            <a:ext cx="216000" cy="1266033"/>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अस्थायी कार्यालय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891">
            <a:extLst>
              <a:ext uri="{FF2B5EF4-FFF2-40B4-BE49-F238E27FC236}">
                <a16:creationId xmlns:a16="http://schemas.microsoft.com/office/drawing/2014/main" id="{BFD13980-A93F-47CE-A055-F483070AA387}"/>
              </a:ext>
            </a:extLst>
          </p:cNvPr>
          <p:cNvSpPr txBox="1"/>
          <p:nvPr/>
        </p:nvSpPr>
        <p:spPr>
          <a:xfrm>
            <a:off x="6013060" y="2999663"/>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⑨</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आधारभूत आदिको विघटन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892">
            <a:extLst>
              <a:ext uri="{FF2B5EF4-FFF2-40B4-BE49-F238E27FC236}">
                <a16:creationId xmlns:a16="http://schemas.microsoft.com/office/drawing/2014/main" id="{7582D3EE-9A02-450A-BB22-60E216EA7593}"/>
              </a:ext>
            </a:extLst>
          </p:cNvPr>
          <p:cNvSpPr txBox="1"/>
          <p:nvPr/>
        </p:nvSpPr>
        <p:spPr>
          <a:xfrm>
            <a:off x="7033577" y="2990138"/>
            <a:ext cx="332105" cy="128595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800" kern="100">
                <a:effectLst/>
                <a:latin typeface="Arial" panose="020B0604020202020204" pitchFamily="34" charset="0"/>
                <a:ea typeface="ＭＳ ゴシック" panose="020B0609070205080204" pitchFamily="49" charset="-128"/>
                <a:cs typeface="Times New Roman" panose="02020603050405020304" pitchFamily="18" charset="0"/>
              </a:rPr>
              <a:t>(जमिन समतलाउने, सफाई)</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rtl="0"/>
            <a:r>
              <a:rPr lang="ne-np" sz="800" kern="100">
                <a:effectLst/>
                <a:latin typeface="Arial" panose="020B0604020202020204" pitchFamily="34" charset="0"/>
                <a:ea typeface="ＭＳ ゴシック" panose="020B0609070205080204" pitchFamily="49" charset="-128"/>
                <a:cs typeface="Times New Roman" panose="02020603050405020304" pitchFamily="18" charset="0"/>
              </a:rPr>
              <a:t>विघटन कार्य समापनपछिको काम</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893">
            <a:extLst>
              <a:ext uri="{FF2B5EF4-FFF2-40B4-BE49-F238E27FC236}">
                <a16:creationId xmlns:a16="http://schemas.microsoft.com/office/drawing/2014/main" id="{02A6D939-7B42-47F6-A7C3-E723DDBD634D}"/>
              </a:ext>
            </a:extLst>
          </p:cNvPr>
          <p:cNvSpPr txBox="1"/>
          <p:nvPr/>
        </p:nvSpPr>
        <p:spPr>
          <a:xfrm>
            <a:off x="7577772" y="2979978"/>
            <a:ext cx="185420" cy="1291529"/>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विघटन काम समापन जाँच</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894">
            <a:extLst>
              <a:ext uri="{FF2B5EF4-FFF2-40B4-BE49-F238E27FC236}">
                <a16:creationId xmlns:a16="http://schemas.microsoft.com/office/drawing/2014/main" id="{A1118216-3FE8-4391-8C57-1FEF5B1DC11A}"/>
              </a:ext>
            </a:extLst>
          </p:cNvPr>
          <p:cNvSpPr txBox="1"/>
          <p:nvPr/>
        </p:nvSpPr>
        <p:spPr>
          <a:xfrm>
            <a:off x="7975282" y="3000298"/>
            <a:ext cx="295910" cy="1285952"/>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समापनपछिको व्यवस्थापन</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विघटन कार्य</a:t>
            </a:r>
            <a:endParaRPr lang="ja-JP" sz="9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895">
            <a:extLst>
              <a:ext uri="{FF2B5EF4-FFF2-40B4-BE49-F238E27FC236}">
                <a16:creationId xmlns:a16="http://schemas.microsoft.com/office/drawing/2014/main" id="{9C26977B-F6CD-4A7C-AF1B-7D58D3B128EF}"/>
              </a:ext>
            </a:extLst>
          </p:cNvPr>
          <p:cNvSpPr txBox="1"/>
          <p:nvPr/>
        </p:nvSpPr>
        <p:spPr>
          <a:xfrm>
            <a:off x="4057967" y="4663277"/>
            <a:ext cx="885825" cy="23902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कार्य क्षेत्रमा सर्टिङ्ग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896">
            <a:extLst>
              <a:ext uri="{FF2B5EF4-FFF2-40B4-BE49-F238E27FC236}">
                <a16:creationId xmlns:a16="http://schemas.microsoft.com/office/drawing/2014/main" id="{E7031199-1292-4B8D-9D9A-89374675AB58}"/>
              </a:ext>
            </a:extLst>
          </p:cNvPr>
          <p:cNvSpPr txBox="1"/>
          <p:nvPr/>
        </p:nvSpPr>
        <p:spPr>
          <a:xfrm>
            <a:off x="5137466" y="4664154"/>
            <a:ext cx="695325" cy="237600"/>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ne-np" sz="800" kern="100" dirty="0">
                <a:effectLst/>
                <a:latin typeface="Arial" panose="020B0604020202020204" pitchFamily="34" charset="0"/>
                <a:ea typeface="ＭＳ ゴシック" panose="020B0609070205080204" pitchFamily="49" charset="-128"/>
                <a:cs typeface="Times New Roman" panose="02020603050405020304" pitchFamily="18" charset="0"/>
              </a:rPr>
              <a:t>सर्टिङ्ग एक्सपोर्ट</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897">
            <a:extLst>
              <a:ext uri="{FF2B5EF4-FFF2-40B4-BE49-F238E27FC236}">
                <a16:creationId xmlns:a16="http://schemas.microsoft.com/office/drawing/2014/main" id="{594DA318-C8A3-4CE2-A060-7F16C80E67A5}"/>
              </a:ext>
            </a:extLst>
          </p:cNvPr>
          <p:cNvSpPr txBox="1"/>
          <p:nvPr/>
        </p:nvSpPr>
        <p:spPr>
          <a:xfrm>
            <a:off x="950923" y="4571283"/>
            <a:ext cx="582932" cy="2946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बाँकी सामान एक्सपोर्टको निश्चय गर्ने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898">
            <a:extLst>
              <a:ext uri="{FF2B5EF4-FFF2-40B4-BE49-F238E27FC236}">
                <a16:creationId xmlns:a16="http://schemas.microsoft.com/office/drawing/2014/main" id="{F739BFC6-C606-40DF-A03C-69C456F53F0F}"/>
              </a:ext>
            </a:extLst>
          </p:cNvPr>
          <p:cNvSpPr txBox="1"/>
          <p:nvPr/>
        </p:nvSpPr>
        <p:spPr>
          <a:xfrm>
            <a:off x="2759710" y="5038505"/>
            <a:ext cx="907732" cy="1481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म्यानुअल कार्य विधि</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899">
            <a:extLst>
              <a:ext uri="{FF2B5EF4-FFF2-40B4-BE49-F238E27FC236}">
                <a16:creationId xmlns:a16="http://schemas.microsoft.com/office/drawing/2014/main" id="{64CBAD4E-1710-4F7C-916E-426A86A5F04C}"/>
              </a:ext>
            </a:extLst>
          </p:cNvPr>
          <p:cNvSpPr txBox="1"/>
          <p:nvPr/>
        </p:nvSpPr>
        <p:spPr>
          <a:xfrm>
            <a:off x="4851082" y="5042292"/>
            <a:ext cx="1507490" cy="16333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ts val="700"/>
              </a:lnSpc>
            </a:pPr>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म्यानुअल कार्य विधि या हात ・मेसिनको साथ-साथ काम</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434">
            <a:extLst>
              <a:ext uri="{FF2B5EF4-FFF2-40B4-BE49-F238E27FC236}">
                <a16:creationId xmlns:a16="http://schemas.microsoft.com/office/drawing/2014/main" id="{82135ED0-4CC8-4A13-AE14-EAB70964FE29}"/>
              </a:ext>
            </a:extLst>
          </p:cNvPr>
          <p:cNvSpPr txBox="1"/>
          <p:nvPr/>
        </p:nvSpPr>
        <p:spPr>
          <a:xfrm>
            <a:off x="6653847" y="300029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भारी मेसिन एक्सपोर्ट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09">
            <a:extLst>
              <a:ext uri="{FF2B5EF4-FFF2-40B4-BE49-F238E27FC236}">
                <a16:creationId xmlns:a16="http://schemas.microsoft.com/office/drawing/2014/main" id="{2FB2941A-D9CF-4DEE-9E38-26C0064D9D16}"/>
              </a:ext>
            </a:extLst>
          </p:cNvPr>
          <p:cNvSpPr txBox="1"/>
          <p:nvPr/>
        </p:nvSpPr>
        <p:spPr>
          <a:xfrm>
            <a:off x="4695336" y="3001568"/>
            <a:ext cx="216000" cy="1266033"/>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⑦</a:t>
            </a:r>
            <a:r>
              <a:rPr lang="ja-JP" altLang="en-US" sz="900" kern="100" dirty="0">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भारी मेसिनको एक्सपोर्ट, इन्सटल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3750223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spc="-170">
                <a:latin typeface="Meiryo UI" panose="020B0604030504040204" pitchFamily="50" charset="-128"/>
                <a:ea typeface="Meiryo UI" panose="020B0604030504040204" pitchFamily="50" charset="-128"/>
              </a:rPr>
              <a:t>निर्माणको विघटन कार्य विधि</a:t>
            </a:r>
            <a:endParaRPr kumimoji="1" lang="ja-JP" altLang="en-US" sz="2400" spc="-17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138/सहायक पाठ्यपुस्तक पृष्ठ 102</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84686" y="2424138"/>
            <a:ext cx="7615261" cy="2850207"/>
          </a:xfrm>
          <a:prstGeom prst="rect">
            <a:avLst/>
          </a:prstGeom>
        </p:spPr>
      </p:pic>
      <p:sp>
        <p:nvSpPr>
          <p:cNvPr id="16" name="テキスト ボックス 15"/>
          <p:cNvSpPr txBox="1"/>
          <p:nvPr/>
        </p:nvSpPr>
        <p:spPr>
          <a:xfrm>
            <a:off x="2290129" y="5358178"/>
            <a:ext cx="4385740" cy="276999"/>
          </a:xfrm>
          <a:prstGeom prst="rect">
            <a:avLst/>
          </a:prstGeom>
          <a:noFill/>
          <a:ln>
            <a:noFill/>
          </a:ln>
        </p:spPr>
        <p:txBody>
          <a:bodyPr wrap="square" rtlCol="0">
            <a:spAutoFit/>
          </a:bodyPr>
          <a:lstStyle/>
          <a:p>
            <a:pPr algn="ctr" rtl="0"/>
            <a:r>
              <a:rPr lang="ne-np" sz="1200" dirty="0">
                <a:solidFill>
                  <a:prstClr val="black"/>
                </a:solidFill>
              </a:rPr>
              <a:t>मेकानिकल कार्यले गर्ने सर्टिङ्ग विघटन प्रविधिको उदाहरण</a:t>
            </a:r>
          </a:p>
        </p:txBody>
      </p:sp>
      <p:sp>
        <p:nvSpPr>
          <p:cNvPr id="7" name="テキスト ボックス 1900">
            <a:extLst>
              <a:ext uri="{FF2B5EF4-FFF2-40B4-BE49-F238E27FC236}">
                <a16:creationId xmlns:a16="http://schemas.microsoft.com/office/drawing/2014/main" id="{74D1D0D7-077A-4DF6-BAC9-8F09D0424B26}"/>
              </a:ext>
            </a:extLst>
          </p:cNvPr>
          <p:cNvSpPr txBox="1"/>
          <p:nvPr/>
        </p:nvSpPr>
        <p:spPr>
          <a:xfrm>
            <a:off x="848009" y="2925193"/>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पूर्व तयारी, पूर्व उपकरण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901">
            <a:extLst>
              <a:ext uri="{FF2B5EF4-FFF2-40B4-BE49-F238E27FC236}">
                <a16:creationId xmlns:a16="http://schemas.microsoft.com/office/drawing/2014/main" id="{0F3D4D2A-8A68-4B58-B261-76D5FFB47E36}"/>
              </a:ext>
            </a:extLst>
          </p:cNvPr>
          <p:cNvSpPr txBox="1"/>
          <p:nvPr/>
        </p:nvSpPr>
        <p:spPr>
          <a:xfrm>
            <a:off x="1268610" y="293713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कार्य तयारी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902">
            <a:extLst>
              <a:ext uri="{FF2B5EF4-FFF2-40B4-BE49-F238E27FC236}">
                <a16:creationId xmlns:a16="http://schemas.microsoft.com/office/drawing/2014/main" id="{9C90B6D8-62BB-4604-AD12-299EA410BA7E}"/>
              </a:ext>
            </a:extLst>
          </p:cNvPr>
          <p:cNvSpPr txBox="1"/>
          <p:nvPr/>
        </p:nvSpPr>
        <p:spPr>
          <a:xfrm>
            <a:off x="1762399" y="294221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अस्थायी कार्यलयको बनाउने कार्य</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903">
            <a:extLst>
              <a:ext uri="{FF2B5EF4-FFF2-40B4-BE49-F238E27FC236}">
                <a16:creationId xmlns:a16="http://schemas.microsoft.com/office/drawing/2014/main" id="{24C1BB29-5EC8-404C-A77A-F2F4E7ED07F8}"/>
              </a:ext>
            </a:extLst>
          </p:cNvPr>
          <p:cNvSpPr txBox="1"/>
          <p:nvPr/>
        </p:nvSpPr>
        <p:spPr>
          <a:xfrm>
            <a:off x="2281001" y="293713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①</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निर्माण उपकरण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904">
            <a:extLst>
              <a:ext uri="{FF2B5EF4-FFF2-40B4-BE49-F238E27FC236}">
                <a16:creationId xmlns:a16="http://schemas.microsoft.com/office/drawing/2014/main" id="{FE14179C-E77F-402B-B887-F25F346FDCAB}"/>
              </a:ext>
            </a:extLst>
          </p:cNvPr>
          <p:cNvSpPr txBox="1"/>
          <p:nvPr/>
        </p:nvSpPr>
        <p:spPr>
          <a:xfrm>
            <a:off x="2742439" y="2942218"/>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②</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भित्री सामग्री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905">
            <a:extLst>
              <a:ext uri="{FF2B5EF4-FFF2-40B4-BE49-F238E27FC236}">
                <a16:creationId xmlns:a16="http://schemas.microsoft.com/office/drawing/2014/main" id="{B996AD8F-FFEA-4015-B4EE-9A0489C48F61}"/>
              </a:ext>
            </a:extLst>
          </p:cNvPr>
          <p:cNvSpPr txBox="1"/>
          <p:nvPr/>
        </p:nvSpPr>
        <p:spPr>
          <a:xfrm>
            <a:off x="3191346" y="2941583"/>
            <a:ext cx="25184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800" kern="100" dirty="0">
                <a:effectLst/>
                <a:latin typeface="Arial" panose="020B0604020202020204" pitchFamily="34" charset="0"/>
                <a:ea typeface="ＭＳ ゴシック" panose="020B0609070205080204" pitchFamily="49" charset="-128"/>
                <a:cs typeface="Times New Roman" panose="02020603050405020304" pitchFamily="18" charset="0"/>
              </a:rPr>
              <a:t>③भित्रि, बाहिरी भागको निर्माण सामान हटाउने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908">
            <a:extLst>
              <a:ext uri="{FF2B5EF4-FFF2-40B4-BE49-F238E27FC236}">
                <a16:creationId xmlns:a16="http://schemas.microsoft.com/office/drawing/2014/main" id="{16F735D6-ABAE-45D7-983D-E30B5C265170}"/>
              </a:ext>
            </a:extLst>
          </p:cNvPr>
          <p:cNvSpPr txBox="1"/>
          <p:nvPr/>
        </p:nvSpPr>
        <p:spPr>
          <a:xfrm>
            <a:off x="3728813" y="2935868"/>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④</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छत माथिको रिड सामाग्री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909">
            <a:extLst>
              <a:ext uri="{FF2B5EF4-FFF2-40B4-BE49-F238E27FC236}">
                <a16:creationId xmlns:a16="http://schemas.microsoft.com/office/drawing/2014/main" id="{BB4D7C88-E275-4151-A4FD-C90B05BAB1A4}"/>
              </a:ext>
            </a:extLst>
          </p:cNvPr>
          <p:cNvSpPr txBox="1"/>
          <p:nvPr/>
        </p:nvSpPr>
        <p:spPr>
          <a:xfrm>
            <a:off x="4763950" y="293396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⑥</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माथिल्लो संरचना भाग, बाहिरी उपकरण सामाग्रीको विघटन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910">
            <a:extLst>
              <a:ext uri="{FF2B5EF4-FFF2-40B4-BE49-F238E27FC236}">
                <a16:creationId xmlns:a16="http://schemas.microsoft.com/office/drawing/2014/main" id="{3FA9796F-E7D7-46E4-B7DF-9C81CDAA0A1F}"/>
              </a:ext>
            </a:extLst>
          </p:cNvPr>
          <p:cNvSpPr txBox="1"/>
          <p:nvPr/>
        </p:nvSpPr>
        <p:spPr>
          <a:xfrm>
            <a:off x="5368289" y="2945393"/>
            <a:ext cx="219964" cy="1147817"/>
          </a:xfrm>
          <a:prstGeom prst="rect">
            <a:avLst/>
          </a:prstGeom>
          <a:solidFill>
            <a:schemeClr val="lt1"/>
          </a:solidFill>
          <a:ln w="9525">
            <a:solidFill>
              <a:schemeClr val="tx1"/>
            </a:solidFill>
            <a:prstDash val="lgDashDotDot"/>
          </a:ln>
        </p:spPr>
        <p:txBody>
          <a:bodyPr rot="0" spcFirstLastPara="0" vert="eaVert" wrap="square" lIns="18000" tIns="18000" rIns="18000" bIns="18000" numCol="1" spcCol="0" rtlCol="0" fromWordArt="0" anchor="ctr" anchorCtr="0" forceAA="0" compatLnSpc="1">
            <a:prstTxWarp prst="textNoShape">
              <a:avLst/>
            </a:prstTxWarp>
            <a:noAutofit/>
          </a:bodyPr>
          <a:lstStyle/>
          <a:p>
            <a:pPr marL="88900" indent="-88900"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अस्थायी कार्यालय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911">
            <a:extLst>
              <a:ext uri="{FF2B5EF4-FFF2-40B4-BE49-F238E27FC236}">
                <a16:creationId xmlns:a16="http://schemas.microsoft.com/office/drawing/2014/main" id="{4E1AC8FA-ECC1-4F03-9A3B-A04D2CF04176}"/>
              </a:ext>
            </a:extLst>
          </p:cNvPr>
          <p:cNvSpPr txBox="1"/>
          <p:nvPr/>
        </p:nvSpPr>
        <p:spPr>
          <a:xfrm>
            <a:off x="5839435" y="2935233"/>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⑦</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आधारभूत आदिको विघटन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912">
            <a:extLst>
              <a:ext uri="{FF2B5EF4-FFF2-40B4-BE49-F238E27FC236}">
                <a16:creationId xmlns:a16="http://schemas.microsoft.com/office/drawing/2014/main" id="{BA787A06-A154-4BF0-92A6-FB67B0490000}"/>
              </a:ext>
            </a:extLst>
          </p:cNvPr>
          <p:cNvSpPr txBox="1"/>
          <p:nvPr/>
        </p:nvSpPr>
        <p:spPr>
          <a:xfrm>
            <a:off x="6923976" y="293269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800" kern="100">
                <a:effectLst/>
                <a:latin typeface="Arial" panose="020B0604020202020204" pitchFamily="34" charset="0"/>
                <a:ea typeface="ＭＳ ゴシック" panose="020B0609070205080204" pitchFamily="49" charset="-128"/>
                <a:cs typeface="Times New Roman" panose="02020603050405020304" pitchFamily="18" charset="0"/>
              </a:rPr>
              <a:t>(जमिन समतलाउने, सफाई)</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800" kern="100">
                <a:effectLst/>
                <a:latin typeface="Arial" panose="020B0604020202020204" pitchFamily="34" charset="0"/>
                <a:ea typeface="ＭＳ ゴシック" panose="020B0609070205080204" pitchFamily="49" charset="-128"/>
                <a:cs typeface="Times New Roman" panose="02020603050405020304" pitchFamily="18" charset="0"/>
              </a:rPr>
              <a:t>विघटन कार्य समापनपछिको काम</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913">
            <a:extLst>
              <a:ext uri="{FF2B5EF4-FFF2-40B4-BE49-F238E27FC236}">
                <a16:creationId xmlns:a16="http://schemas.microsoft.com/office/drawing/2014/main" id="{62C349E1-3BD5-43AC-90ED-08663CE9B498}"/>
              </a:ext>
            </a:extLst>
          </p:cNvPr>
          <p:cNvSpPr txBox="1"/>
          <p:nvPr/>
        </p:nvSpPr>
        <p:spPr>
          <a:xfrm>
            <a:off x="7495221" y="2926343"/>
            <a:ext cx="232715"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विघटन काम समापन जाँच</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914">
            <a:extLst>
              <a:ext uri="{FF2B5EF4-FFF2-40B4-BE49-F238E27FC236}">
                <a16:creationId xmlns:a16="http://schemas.microsoft.com/office/drawing/2014/main" id="{2B47844B-C237-4DF1-845C-FC3EA2F16876}"/>
              </a:ext>
            </a:extLst>
          </p:cNvPr>
          <p:cNvSpPr txBox="1"/>
          <p:nvPr/>
        </p:nvSpPr>
        <p:spPr>
          <a:xfrm>
            <a:off x="7994650" y="2941583"/>
            <a:ext cx="371388"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समापनपछिको व्यवस्थापन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just"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विघटन कार्य</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915">
            <a:extLst>
              <a:ext uri="{FF2B5EF4-FFF2-40B4-BE49-F238E27FC236}">
                <a16:creationId xmlns:a16="http://schemas.microsoft.com/office/drawing/2014/main" id="{52423686-639D-4903-A5C4-D428094E4E9C}"/>
              </a:ext>
            </a:extLst>
          </p:cNvPr>
          <p:cNvSpPr txBox="1"/>
          <p:nvPr/>
        </p:nvSpPr>
        <p:spPr>
          <a:xfrm>
            <a:off x="3736655" y="4540120"/>
            <a:ext cx="1074431" cy="230949"/>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कार्य क्षेत्रमा सर्टिङ्ग</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916">
            <a:extLst>
              <a:ext uri="{FF2B5EF4-FFF2-40B4-BE49-F238E27FC236}">
                <a16:creationId xmlns:a16="http://schemas.microsoft.com/office/drawing/2014/main" id="{338031FD-8E7A-4D95-9B98-69E0F1DAB629}"/>
              </a:ext>
            </a:extLst>
          </p:cNvPr>
          <p:cNvSpPr txBox="1"/>
          <p:nvPr/>
        </p:nvSpPr>
        <p:spPr>
          <a:xfrm>
            <a:off x="4933214" y="4530881"/>
            <a:ext cx="1027294" cy="249425"/>
          </a:xfrm>
          <a:prstGeom prst="rect">
            <a:avLst/>
          </a:prstGeom>
          <a:solidFill>
            <a:schemeClr val="lt1"/>
          </a:solidFill>
          <a:ln w="9525">
            <a:solidFill>
              <a:schemeClr val="tx1"/>
            </a:solidFill>
          </a:ln>
        </p:spPr>
        <p:txBody>
          <a:bodyPr rot="0" spcFirstLastPara="0" vert="horz" wrap="square" lIns="18000" tIns="18000" rIns="18000" bIns="18000" numCol="1" spcCol="0" rtlCol="0" fromWordArt="0" anchor="ctr" anchorCtr="0" forceAA="0" compatLnSpc="1">
            <a:prstTxWarp prst="textNoShape">
              <a:avLst/>
            </a:prstTxWarp>
            <a:noAutofit/>
          </a:bodyPr>
          <a:lstStyle/>
          <a:p>
            <a:pPr algn="ctr"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सर्टिङ्ग एक्सपोर्ट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917">
            <a:extLst>
              <a:ext uri="{FF2B5EF4-FFF2-40B4-BE49-F238E27FC236}">
                <a16:creationId xmlns:a16="http://schemas.microsoft.com/office/drawing/2014/main" id="{1CB8E5D3-EEAD-4FDF-9337-ACB0D5991573}"/>
              </a:ext>
            </a:extLst>
          </p:cNvPr>
          <p:cNvSpPr txBox="1"/>
          <p:nvPr/>
        </p:nvSpPr>
        <p:spPr>
          <a:xfrm>
            <a:off x="1025688" y="4422716"/>
            <a:ext cx="661485" cy="2856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बाँकी सामान एक्सपोर्टको निश्चय गर्ने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918">
            <a:extLst>
              <a:ext uri="{FF2B5EF4-FFF2-40B4-BE49-F238E27FC236}">
                <a16:creationId xmlns:a16="http://schemas.microsoft.com/office/drawing/2014/main" id="{D21E1B27-4442-4897-9C76-B1EF9486329E}"/>
              </a:ext>
            </a:extLst>
          </p:cNvPr>
          <p:cNvSpPr txBox="1"/>
          <p:nvPr/>
        </p:nvSpPr>
        <p:spPr>
          <a:xfrm>
            <a:off x="2830260" y="4954143"/>
            <a:ext cx="1074431" cy="1516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म्यानुअल कार्य विधि</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919">
            <a:extLst>
              <a:ext uri="{FF2B5EF4-FFF2-40B4-BE49-F238E27FC236}">
                <a16:creationId xmlns:a16="http://schemas.microsoft.com/office/drawing/2014/main" id="{56DD1A55-471D-420E-BB29-736F19A2064E}"/>
              </a:ext>
            </a:extLst>
          </p:cNvPr>
          <p:cNvSpPr txBox="1"/>
          <p:nvPr/>
        </p:nvSpPr>
        <p:spPr>
          <a:xfrm>
            <a:off x="4572001" y="4997800"/>
            <a:ext cx="1105166" cy="108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7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मेकानिकल कार्य विधि</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10">
            <a:extLst>
              <a:ext uri="{FF2B5EF4-FFF2-40B4-BE49-F238E27FC236}">
                <a16:creationId xmlns:a16="http://schemas.microsoft.com/office/drawing/2014/main" id="{336EB909-653E-42F4-83D8-85D1F97FA7D4}"/>
              </a:ext>
            </a:extLst>
          </p:cNvPr>
          <p:cNvSpPr txBox="1"/>
          <p:nvPr/>
        </p:nvSpPr>
        <p:spPr>
          <a:xfrm>
            <a:off x="6341939" y="2938408"/>
            <a:ext cx="333930"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भारी मेसिन एक्सपोर्ट</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492">
            <a:extLst>
              <a:ext uri="{FF2B5EF4-FFF2-40B4-BE49-F238E27FC236}">
                <a16:creationId xmlns:a16="http://schemas.microsoft.com/office/drawing/2014/main" id="{EFD0265F-016A-4893-A9DE-297B68273FBD}"/>
              </a:ext>
            </a:extLst>
          </p:cNvPr>
          <p:cNvSpPr txBox="1"/>
          <p:nvPr/>
        </p:nvSpPr>
        <p:spPr>
          <a:xfrm>
            <a:off x="4216954" y="2930788"/>
            <a:ext cx="314803" cy="1147817"/>
          </a:xfrm>
          <a:prstGeom prst="rect">
            <a:avLst/>
          </a:prstGeom>
          <a:solidFill>
            <a:schemeClr val="lt1"/>
          </a:solidFill>
          <a:ln w="9525">
            <a:solidFill>
              <a:schemeClr val="tx1"/>
            </a:solidFill>
          </a:ln>
        </p:spPr>
        <p:txBody>
          <a:bodyPr rot="0" spcFirstLastPara="0" vert="eaVert" wrap="square" lIns="18000" tIns="18000" rIns="18000" bIns="18000" numCol="1" spcCol="0" rtlCol="0" fromWordArt="0" anchor="ctr" anchorCtr="0" forceAA="0" compatLnSpc="1">
            <a:prstTxWarp prst="textNoShape">
              <a:avLst/>
            </a:prstTxWarp>
            <a:noAutofit/>
          </a:bodyPr>
          <a:lstStyle/>
          <a:p>
            <a:pPr rtl="0"/>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⑤</a:t>
            </a:r>
            <a:r>
              <a:rPr lang="en-US" sz="900" kern="100" dirty="0">
                <a:effectLst/>
                <a:latin typeface="Arial" panose="020B0604020202020204" pitchFamily="34" charset="0"/>
                <a:ea typeface="ＭＳ ゴシック" panose="020B0609070205080204" pitchFamily="49" charset="-128"/>
                <a:cs typeface="Times New Roman" panose="02020603050405020304" pitchFamily="18" charset="0"/>
              </a:rPr>
              <a:t> </a:t>
            </a:r>
            <a:r>
              <a:rPr lang="ne-np" sz="900" kern="100" dirty="0">
                <a:effectLst/>
                <a:latin typeface="Arial" panose="020B0604020202020204" pitchFamily="34" charset="0"/>
                <a:ea typeface="ＭＳ ゴシック" panose="020B0609070205080204" pitchFamily="49" charset="-128"/>
                <a:cs typeface="Times New Roman" panose="02020603050405020304" pitchFamily="18" charset="0"/>
              </a:rPr>
              <a:t>भारी मेसिनको एक्सपोर्ट, इन्सटल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0724663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ne-np" sz="3200">
                <a:latin typeface="ＭＳ Ｐゴシック" panose="020B0600070205080204" pitchFamily="50" charset="-128"/>
                <a:ea typeface="ＭＳ Ｐゴシック" panose="020B0600070205080204" pitchFamily="50" charset="-128"/>
              </a:rPr>
              <a:t>चरण 9. लागू कानून र नियमहरू</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20016202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कामदारको सुरक्षा र स्वास्थ्य सम्बन्धी नियम कानून </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5219701" y="6456842"/>
            <a:ext cx="3776462" cy="276999"/>
          </a:xfrm>
          <a:prstGeom prst="rect">
            <a:avLst/>
          </a:prstGeom>
          <a:noFill/>
          <a:ln>
            <a:solidFill>
              <a:schemeClr val="tx1"/>
            </a:solidFill>
          </a:ln>
        </p:spPr>
        <p:txBody>
          <a:bodyPr wrap="square" rtlCol="0">
            <a:spAutoFit/>
          </a:bodyPr>
          <a:lstStyle/>
          <a:p>
            <a:pPr algn="r" rtl="0"/>
            <a:r>
              <a:rPr lang="ne-np" sz="1200">
                <a:solidFill>
                  <a:prstClr val="black"/>
                </a:solidFill>
              </a:rPr>
              <a:t>सहायक पाठ्यपुस्तक पृष्ठ 107</a:t>
            </a:r>
          </a:p>
        </p:txBody>
      </p:sp>
      <p:sp>
        <p:nvSpPr>
          <p:cNvPr id="6" name="コンテンツ プレースホルダー 4"/>
          <p:cNvSpPr txBox="1">
            <a:spLocks/>
          </p:cNvSpPr>
          <p:nvPr/>
        </p:nvSpPr>
        <p:spPr>
          <a:xfrm>
            <a:off x="628650" y="941778"/>
            <a:ext cx="8022560" cy="1520867"/>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कामदारको सुरक्षा र स्वास्थ्य सम्बन्धी कानूनमा, श्रम स्वास्थ्य तथा सुरक्षा ऐन (roudou anzen eiseihou) लगायत केहि कानूनहरू छन्। विशेषगरि श्रम स्वास्थ्य तथा सुरक्षा ऐन (roudou anzen eiseihou)मा, कामदारको सुरक्षा र स्वास्थ्यलाई जारी राखी, कार्यलयको सहज वातावरण सृजनामा लाग्ने कुरालाई लक्ष्य गरि, पालना गर्नुपर्ने कुराहरु निर्धारित गरिएको छ। कानून परिचालनका ठोस विषयको बारेमा, क्याबिनेट अध्यादेश, मन्त्रिपरिषद्को आदेश, सूचना आदि तोकिएको छ।</a:t>
            </a:r>
          </a:p>
          <a:p>
            <a:pPr marL="0" indent="180975"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कामदारको सुरक्षा र स्वास्थ्य सबन्धी कानूनहरु, तल उल्लेखअनुसार ।</a:t>
            </a:r>
          </a:p>
        </p:txBody>
      </p:sp>
      <p:pic>
        <p:nvPicPr>
          <p:cNvPr id="3" name="図 2"/>
          <p:cNvPicPr>
            <a:picLocks noChangeAspect="1"/>
          </p:cNvPicPr>
          <p:nvPr/>
        </p:nvPicPr>
        <p:blipFill>
          <a:blip r:embed="rId3"/>
          <a:stretch>
            <a:fillRect/>
          </a:stretch>
        </p:blipFill>
        <p:spPr>
          <a:xfrm>
            <a:off x="1701782" y="2499806"/>
            <a:ext cx="6081009" cy="3531097"/>
          </a:xfrm>
          <a:prstGeom prst="rect">
            <a:avLst/>
          </a:prstGeom>
        </p:spPr>
      </p:pic>
      <p:sp>
        <p:nvSpPr>
          <p:cNvPr id="31" name="コンテンツ プレースホルダー 4"/>
          <p:cNvSpPr txBox="1">
            <a:spLocks/>
          </p:cNvSpPr>
          <p:nvPr/>
        </p:nvSpPr>
        <p:spPr>
          <a:xfrm>
            <a:off x="628650" y="5816638"/>
            <a:ext cx="8022560" cy="565197"/>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ne-np" sz="1100" dirty="0">
                <a:solidFill>
                  <a:prstClr val="black"/>
                </a:solidFill>
                <a:latin typeface="Meiryo UI" panose="020B0604030504040204" pitchFamily="50" charset="-128"/>
                <a:ea typeface="Meiryo UI" panose="020B0604030504040204" pitchFamily="50" charset="-128"/>
              </a:rPr>
              <a:t>चित्र 9-1 सवारी साधन ढाँचाको निर्माण मेसिन (जमिन समतलाउने, ढुवानी, लोडिंगमा प्रयोग हुने एवं खन्नमा प्रयोग हुने) परिचालन प्राविधिक प्रशिक्षण सम्बन्धी नियम कानून</a:t>
            </a:r>
          </a:p>
          <a:p>
            <a:pPr marL="0" indent="180975" algn="ctr" rtl="0">
              <a:lnSpc>
                <a:spcPct val="100000"/>
              </a:lnSpc>
              <a:spcBef>
                <a:spcPts val="0"/>
              </a:spcBef>
              <a:buNone/>
            </a:pPr>
            <a:r>
              <a:rPr lang="ne-np" sz="1100" dirty="0">
                <a:solidFill>
                  <a:prstClr val="black"/>
                </a:solidFill>
                <a:latin typeface="Meiryo UI" panose="020B0604030504040204" pitchFamily="50" charset="-128"/>
                <a:ea typeface="Meiryo UI" panose="020B0604030504040204" pitchFamily="50" charset="-128"/>
              </a:rPr>
              <a:t>(नोट) स्वास्थ्य श्रम तथा कल्याण मन्त्रालय भवन व्यस्थापनको रिस्क एसेसमेन्ट म्यानूअल</a:t>
            </a:r>
          </a:p>
        </p:txBody>
      </p:sp>
      <p:sp>
        <p:nvSpPr>
          <p:cNvPr id="8" name="テキスト ボックス 7">
            <a:extLst>
              <a:ext uri="{FF2B5EF4-FFF2-40B4-BE49-F238E27FC236}">
                <a16:creationId xmlns:a16="http://schemas.microsoft.com/office/drawing/2014/main" id="{B929256E-27FB-4795-903A-8AB6C550A4DA}"/>
              </a:ext>
            </a:extLst>
          </p:cNvPr>
          <p:cNvSpPr txBox="1"/>
          <p:nvPr/>
        </p:nvSpPr>
        <p:spPr>
          <a:xfrm>
            <a:off x="2713815" y="3015521"/>
            <a:ext cx="446950" cy="161583"/>
          </a:xfrm>
          <a:prstGeom prst="rect">
            <a:avLst/>
          </a:prstGeom>
          <a:solidFill>
            <a:schemeClr val="bg1"/>
          </a:solidFill>
        </p:spPr>
        <p:txBody>
          <a:bodyPr wrap="square" lIns="0" tIns="0" rIns="0" bIns="0" rtlCol="0">
            <a:spAutoFit/>
          </a:bodyPr>
          <a:lstStyle/>
          <a:p>
            <a:pPr algn="ctr" rtl="0"/>
            <a:r>
              <a:rPr lang="ne-np"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कानून</a:t>
            </a:r>
          </a:p>
        </p:txBody>
      </p:sp>
      <p:sp>
        <p:nvSpPr>
          <p:cNvPr id="9" name="テキスト ボックス 8">
            <a:extLst>
              <a:ext uri="{FF2B5EF4-FFF2-40B4-BE49-F238E27FC236}">
                <a16:creationId xmlns:a16="http://schemas.microsoft.com/office/drawing/2014/main" id="{99C6F64D-74E6-4385-BF03-6E5F6FC48FF1}"/>
              </a:ext>
            </a:extLst>
          </p:cNvPr>
          <p:cNvSpPr txBox="1"/>
          <p:nvPr/>
        </p:nvSpPr>
        <p:spPr>
          <a:xfrm>
            <a:off x="2543590" y="3357732"/>
            <a:ext cx="787399" cy="323165"/>
          </a:xfrm>
          <a:prstGeom prst="rect">
            <a:avLst/>
          </a:prstGeom>
          <a:solidFill>
            <a:schemeClr val="bg1"/>
          </a:solidFill>
        </p:spPr>
        <p:txBody>
          <a:bodyPr wrap="square" lIns="0" tIns="0" rIns="0" bIns="0" rtlCol="0">
            <a:spAutoFit/>
          </a:bodyPr>
          <a:lstStyle/>
          <a:p>
            <a:pPr algn="ctr" rtl="0"/>
            <a:r>
              <a:rPr lang="ne-np"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मन्त्रिपरिषद्को आदेश</a:t>
            </a:r>
            <a:endParaRPr lang="ja-JP" alt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08FE63CF-91B9-46B7-ADAD-5606609B81F6}"/>
              </a:ext>
            </a:extLst>
          </p:cNvPr>
          <p:cNvSpPr txBox="1"/>
          <p:nvPr/>
        </p:nvSpPr>
        <p:spPr>
          <a:xfrm>
            <a:off x="2427234" y="3754738"/>
            <a:ext cx="1004940" cy="321070"/>
          </a:xfrm>
          <a:prstGeom prst="rect">
            <a:avLst/>
          </a:prstGeom>
          <a:solidFill>
            <a:schemeClr val="bg1"/>
          </a:solidFill>
        </p:spPr>
        <p:txBody>
          <a:bodyPr wrap="square" lIns="0" tIns="0" rIns="0" bIns="0" rtlCol="0">
            <a:spAutoFit/>
          </a:bodyPr>
          <a:lstStyle/>
          <a:p>
            <a:pPr algn="ctr" rtl="0"/>
            <a:r>
              <a:rPr lang="ne-np"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मन्त्रिपरिषद्को आदेश</a:t>
            </a:r>
            <a:endParaRPr lang="ja-JP" alt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2DA7A106-FD0E-4A35-B217-0C37F2A3988F}"/>
              </a:ext>
            </a:extLst>
          </p:cNvPr>
          <p:cNvSpPr txBox="1"/>
          <p:nvPr/>
        </p:nvSpPr>
        <p:spPr>
          <a:xfrm>
            <a:off x="2352674" y="4845607"/>
            <a:ext cx="1082675" cy="323165"/>
          </a:xfrm>
          <a:prstGeom prst="rect">
            <a:avLst/>
          </a:prstGeom>
          <a:solidFill>
            <a:schemeClr val="bg1"/>
          </a:solidFill>
        </p:spPr>
        <p:txBody>
          <a:bodyPr wrap="square" lIns="0" tIns="0" rIns="0" bIns="0" rtlCol="0">
            <a:spAutoFit/>
          </a:bodyPr>
          <a:lstStyle/>
          <a:p>
            <a:pPr algn="ctr" rtl="0"/>
            <a:r>
              <a:rPr lang="ne-np" sz="1050" kern="100" dirty="0">
                <a:effectLst/>
                <a:latin typeface="游ゴシック" panose="020B0400000000000000" pitchFamily="50" charset="-128"/>
                <a:ea typeface="游ゴシック" panose="020B0400000000000000" pitchFamily="50" charset="-128"/>
                <a:cs typeface="Times New Roman" panose="02020603050405020304" pitchFamily="18" charset="0"/>
              </a:rPr>
              <a:t>सार्वजनिक सूचना/सूचना</a:t>
            </a:r>
            <a:endParaRPr lang="ja-JP" altLang="ja-JP" sz="105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テキスト ボックス 271">
            <a:extLst>
              <a:ext uri="{FF2B5EF4-FFF2-40B4-BE49-F238E27FC236}">
                <a16:creationId xmlns:a16="http://schemas.microsoft.com/office/drawing/2014/main" id="{734DF537-A9CA-435D-B444-D3CA75F0411E}"/>
              </a:ext>
            </a:extLst>
          </p:cNvPr>
          <p:cNvSpPr txBox="1"/>
          <p:nvPr/>
        </p:nvSpPr>
        <p:spPr>
          <a:xfrm>
            <a:off x="3805709" y="2746413"/>
            <a:ext cx="3480915" cy="422275"/>
          </a:xfrm>
          <a:prstGeom prst="rect">
            <a:avLst/>
          </a:prstGeom>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1000" kern="1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श्रम स्वास्थ्य तथा सुरक्षा ऐन (roudou anzen eiseihou) (आनइहोउ) </a:t>
            </a:r>
            <a:endParaRPr lang="ja-JP" sz="10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11">
            <a:extLst>
              <a:ext uri="{FF2B5EF4-FFF2-40B4-BE49-F238E27FC236}">
                <a16:creationId xmlns:a16="http://schemas.microsoft.com/office/drawing/2014/main" id="{7BCDD5D1-43FC-460F-87F5-99550E438F94}"/>
              </a:ext>
            </a:extLst>
          </p:cNvPr>
          <p:cNvSpPr txBox="1"/>
          <p:nvPr/>
        </p:nvSpPr>
        <p:spPr>
          <a:xfrm>
            <a:off x="4168294" y="3216948"/>
            <a:ext cx="4042256" cy="413385"/>
          </a:xfrm>
          <a:prstGeom prst="rect">
            <a:avLst/>
          </a:prstGeom>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9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श्रम स्वास्थ्य तथा सुरक्षा ऐन (roudou anzen eiseihou) कार्यान्वयन अध्यादेश (आनएइरेइ)</a:t>
            </a:r>
            <a:endParaRPr 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4" name="テキスト ボックス 11">
            <a:extLst>
              <a:ext uri="{FF2B5EF4-FFF2-40B4-BE49-F238E27FC236}">
                <a16:creationId xmlns:a16="http://schemas.microsoft.com/office/drawing/2014/main" id="{A88C3729-B2F4-4C0C-BD40-D6E9F87302C8}"/>
              </a:ext>
            </a:extLst>
          </p:cNvPr>
          <p:cNvSpPr txBox="1"/>
          <p:nvPr/>
        </p:nvSpPr>
        <p:spPr>
          <a:xfrm>
            <a:off x="4485997" y="3681806"/>
            <a:ext cx="4242962" cy="407035"/>
          </a:xfrm>
          <a:prstGeom prst="rect">
            <a:avLst/>
          </a:prstGeom>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9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श्रम स्वास्थ्य तथा सुरक्षा ऐन (roudou anzen eiseihou) कार्यान्वयन उप-नियम (आनएइसोकु)</a:t>
            </a:r>
            <a:endParaRPr lang="ja-JP" sz="110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5" name="テキスト ボックス 11">
            <a:extLst>
              <a:ext uri="{FF2B5EF4-FFF2-40B4-BE49-F238E27FC236}">
                <a16:creationId xmlns:a16="http://schemas.microsoft.com/office/drawing/2014/main" id="{A69EAF84-9A4C-4771-A86D-8F14D512DD8A}"/>
              </a:ext>
            </a:extLst>
          </p:cNvPr>
          <p:cNvSpPr txBox="1"/>
          <p:nvPr/>
        </p:nvSpPr>
        <p:spPr>
          <a:xfrm>
            <a:off x="4888385" y="4151706"/>
            <a:ext cx="2817340" cy="415925"/>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90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सवारी साधन प्रकारको निर्माण मेसिनको संरचना मानकीकरण</a:t>
            </a:r>
            <a:endParaRPr 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6" name="テキスト ボックス 11">
            <a:extLst>
              <a:ext uri="{FF2B5EF4-FFF2-40B4-BE49-F238E27FC236}">
                <a16:creationId xmlns:a16="http://schemas.microsoft.com/office/drawing/2014/main" id="{D4CCF3C6-272E-41D3-949C-536D480B1019}"/>
              </a:ext>
            </a:extLst>
          </p:cNvPr>
          <p:cNvSpPr txBox="1"/>
          <p:nvPr/>
        </p:nvSpPr>
        <p:spPr>
          <a:xfrm>
            <a:off x="4888385" y="4642639"/>
            <a:ext cx="3007840" cy="547952"/>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rtl="0"/>
            <a:r>
              <a:rPr lang="ne-np" sz="900" dirty="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सवारी साधन ढाँचाको निर्माण मेसिन (जमिन समतलाउने, ढुवानी, लोडिंगमा प्रयोग हुने एवं खन्नमा प्रयोग हुने) परिचालन प्राविधिक प्रशिक्षण मानक</a:t>
            </a:r>
            <a:endParaRPr 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
        <p:nvSpPr>
          <p:cNvPr id="17" name="テキスト ボックス 11">
            <a:extLst>
              <a:ext uri="{FF2B5EF4-FFF2-40B4-BE49-F238E27FC236}">
                <a16:creationId xmlns:a16="http://schemas.microsoft.com/office/drawing/2014/main" id="{0B1B5C62-3BB8-4C20-836B-F3BFD7B7A130}"/>
              </a:ext>
            </a:extLst>
          </p:cNvPr>
          <p:cNvSpPr txBox="1"/>
          <p:nvPr/>
        </p:nvSpPr>
        <p:spPr>
          <a:xfrm>
            <a:off x="4888385" y="5379758"/>
            <a:ext cx="1547854" cy="436880"/>
          </a:xfrm>
          <a:prstGeom prst="rect">
            <a:avLst/>
          </a:prstGeom>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91440" tIns="45720" rIns="91440" bIns="45720" numCol="1" spcCol="0" rtlCol="0" fromWordArt="0" anchor="ctr" anchorCtr="0" forceAA="0" compatLnSpc="1">
            <a:prstTxWarp prst="textNoShape">
              <a:avLst/>
            </a:prstTxWarp>
            <a:noAutofit/>
          </a:bodyPr>
          <a:lstStyle/>
          <a:p>
            <a:pPr algn="just" rtl="0"/>
            <a:r>
              <a:rPr lang="ne-np" sz="900">
                <a:solidFill>
                  <a:srgbClr val="FFFFFF"/>
                </a:solidFill>
                <a:effectLst/>
                <a:latin typeface="游ゴシック" panose="020B0400000000000000" pitchFamily="50" charset="-128"/>
                <a:ea typeface="游ゴシック" panose="020B0400000000000000" pitchFamily="50" charset="-128"/>
                <a:cs typeface="Times New Roman" panose="02020603050405020304" pitchFamily="18" charset="0"/>
              </a:rPr>
              <a:t>सुरक्षा स्वास्थ्य विशेष शिक्षा मानक</a:t>
            </a:r>
            <a:endParaRPr lang="ja-JP" sz="1100" dirty="0">
              <a:effectLst/>
              <a:latin typeface="游ゴシック" panose="020B0400000000000000" pitchFamily="50" charset="-128"/>
              <a:ea typeface="游ゴシック" panose="020B0400000000000000" pitchFamily="50" charset="-128"/>
              <a:cs typeface="ＭＳ Ｐゴシック" panose="020B0600070205080204" pitchFamily="50" charset="-128"/>
            </a:endParaRPr>
          </a:p>
        </p:txBody>
      </p:sp>
    </p:spTree>
    <p:extLst>
      <p:ext uri="{BB962C8B-B14F-4D97-AF65-F5344CB8AC3E}">
        <p14:creationId xmlns:p14="http://schemas.microsoft.com/office/powerpoint/2010/main" val="32874894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श्रम स्वास्थ्य तथा सुरक्षा ऐन (roudou anzen eiseihou) (उद्धरण) (1)</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149/सहायक पाठ्यपुस्तक पृष्ठ 108</a:t>
            </a:r>
          </a:p>
        </p:txBody>
      </p:sp>
      <p:sp>
        <p:nvSpPr>
          <p:cNvPr id="6" name="コンテンツ プレースホルダー 4"/>
          <p:cNvSpPr txBox="1">
            <a:spLocks/>
          </p:cNvSpPr>
          <p:nvPr/>
        </p:nvSpPr>
        <p:spPr>
          <a:xfrm>
            <a:off x="628650" y="941778"/>
            <a:ext cx="8022560" cy="5240004"/>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चरण 1. सामान्य </a:t>
            </a:r>
            <a:r>
              <a:rPr lang="ne-np" sz="1600" dirty="0" err="1">
                <a:solidFill>
                  <a:prstClr val="black"/>
                </a:solidFill>
                <a:latin typeface="Meiryo UI" panose="020B0604030504040204" pitchFamily="50" charset="-128"/>
                <a:ea typeface="Meiryo UI" panose="020B0604030504040204" pitchFamily="50" charset="-128"/>
              </a:rPr>
              <a:t>नियमहरु</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दफा 3 &lt;व्यवसाय </a:t>
            </a:r>
            <a:r>
              <a:rPr lang="ne-np" sz="1600" dirty="0" err="1">
                <a:solidFill>
                  <a:prstClr val="black"/>
                </a:solidFill>
                <a:latin typeface="Meiryo UI" panose="020B0604030504040204" pitchFamily="50" charset="-128"/>
                <a:ea typeface="Meiryo UI" panose="020B0604030504040204" pitchFamily="50" charset="-128"/>
              </a:rPr>
              <a:t>संचालकको</a:t>
            </a:r>
            <a:r>
              <a:rPr lang="ne-np" sz="1600" dirty="0">
                <a:solidFill>
                  <a:prstClr val="black"/>
                </a:solidFill>
                <a:latin typeface="Meiryo UI" panose="020B0604030504040204" pitchFamily="50" charset="-128"/>
                <a:ea typeface="Meiryo UI" panose="020B0604030504040204" pitchFamily="50" charset="-128"/>
              </a:rPr>
              <a:t> </a:t>
            </a:r>
            <a:r>
              <a:rPr lang="ne-np" sz="1600" dirty="0" err="1">
                <a:solidFill>
                  <a:prstClr val="black"/>
                </a:solidFill>
                <a:latin typeface="Meiryo UI" panose="020B0604030504040204" pitchFamily="50" charset="-128"/>
                <a:ea typeface="Meiryo UI" panose="020B0604030504040204" pitchFamily="50" charset="-128"/>
              </a:rPr>
              <a:t>दायित्वहरु</a:t>
            </a:r>
            <a:r>
              <a:rPr lang="ne-np" sz="1600" dirty="0">
                <a:solidFill>
                  <a:prstClr val="black"/>
                </a:solidFill>
                <a:latin typeface="Meiryo UI" panose="020B0604030504040204" pitchFamily="50" charset="-128"/>
                <a:ea typeface="Meiryo UI" panose="020B0604030504040204" pitchFamily="50" charset="-128"/>
              </a:rPr>
              <a:t>&gt;</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व्यवसाय सञ्चालकले यस </a:t>
            </a:r>
            <a:r>
              <a:rPr lang="ne-np" sz="1600" dirty="0" err="1">
                <a:solidFill>
                  <a:prstClr val="black"/>
                </a:solidFill>
                <a:latin typeface="Meiryo UI" panose="020B0604030504040204" pitchFamily="50" charset="-128"/>
                <a:ea typeface="Meiryo UI" panose="020B0604030504040204" pitchFamily="50" charset="-128"/>
              </a:rPr>
              <a:t>कानूनद्वारा</a:t>
            </a:r>
            <a:r>
              <a:rPr lang="ne-np" sz="1600" dirty="0">
                <a:solidFill>
                  <a:prstClr val="black"/>
                </a:solidFill>
                <a:latin typeface="Meiryo UI" panose="020B0604030504040204" pitchFamily="50" charset="-128"/>
                <a:ea typeface="Meiryo UI" panose="020B0604030504040204" pitchFamily="50" charset="-128"/>
              </a:rPr>
              <a:t> तोकिएको </a:t>
            </a:r>
            <a:r>
              <a:rPr lang="ne-np" sz="1600" dirty="0" err="1">
                <a:solidFill>
                  <a:prstClr val="black"/>
                </a:solidFill>
                <a:latin typeface="Meiryo UI" panose="020B0604030504040204" pitchFamily="50" charset="-128"/>
                <a:ea typeface="Meiryo UI" panose="020B0604030504040204" pitchFamily="50" charset="-128"/>
              </a:rPr>
              <a:t>व्यवसायिक</a:t>
            </a:r>
            <a:r>
              <a:rPr lang="ne-np" sz="1600" dirty="0">
                <a:solidFill>
                  <a:prstClr val="black"/>
                </a:solidFill>
                <a:latin typeface="Meiryo UI" panose="020B0604030504040204" pitchFamily="50" charset="-128"/>
                <a:ea typeface="Meiryo UI" panose="020B0604030504040204" pitchFamily="50" charset="-128"/>
              </a:rPr>
              <a:t> दुर्घटनाको रोकथामको न्यूनतम मापदण्डको पालना गर्ने मात्र नभईकन, वास्तविक रूपमा </a:t>
            </a:r>
            <a:r>
              <a:rPr lang="ne-np" sz="1600" dirty="0" err="1">
                <a:solidFill>
                  <a:prstClr val="black"/>
                </a:solidFill>
                <a:latin typeface="Meiryo UI" panose="020B0604030504040204" pitchFamily="50" charset="-128"/>
                <a:ea typeface="Meiryo UI" panose="020B0604030504040204" pitchFamily="50" charset="-128"/>
              </a:rPr>
              <a:t>आरामदायी</a:t>
            </a:r>
            <a:r>
              <a:rPr lang="ne-np" sz="1600" dirty="0">
                <a:solidFill>
                  <a:prstClr val="black"/>
                </a:solidFill>
                <a:latin typeface="Meiryo UI" panose="020B0604030504040204" pitchFamily="50" charset="-128"/>
                <a:ea typeface="Meiryo UI" panose="020B0604030504040204" pitchFamily="50" charset="-128"/>
              </a:rPr>
              <a:t> कार्य वातावरण र श्रम सर्तहरूको सुधारद्वारा कार्यस्थलमा कामदारको सुरक्षा र स्वास्थ्य सुनिश्चित नगरीकन हुँदैन। साथै व्यवसाय सञ्चालकले सरकारले सञ्चालन गर्ने </a:t>
            </a:r>
            <a:r>
              <a:rPr lang="ne-np" sz="1600" dirty="0" err="1">
                <a:solidFill>
                  <a:prstClr val="black"/>
                </a:solidFill>
                <a:latin typeface="Meiryo UI" panose="020B0604030504040204" pitchFamily="50" charset="-128"/>
                <a:ea typeface="Meiryo UI" panose="020B0604030504040204" pitchFamily="50" charset="-128"/>
              </a:rPr>
              <a:t>व्यवसायिक</a:t>
            </a:r>
            <a:r>
              <a:rPr lang="ne-np" sz="1600" dirty="0">
                <a:solidFill>
                  <a:prstClr val="black"/>
                </a:solidFill>
                <a:latin typeface="Meiryo UI" panose="020B0604030504040204" pitchFamily="50" charset="-128"/>
                <a:ea typeface="Meiryo UI" panose="020B0604030504040204" pitchFamily="50" charset="-128"/>
              </a:rPr>
              <a:t> दुर्घटनाको रोकथामसँग सम्बन्धित नीतिमा सहयोग नगरीकन हुँदैन।</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2 मेसिन, उपकरणको </a:t>
            </a:r>
            <a:r>
              <a:rPr lang="ne-np" sz="1600" dirty="0" err="1">
                <a:solidFill>
                  <a:prstClr val="black"/>
                </a:solidFill>
                <a:latin typeface="Meiryo UI" panose="020B0604030504040204" pitchFamily="50" charset="-128"/>
                <a:ea typeface="Meiryo UI" panose="020B0604030504040204" pitchFamily="50" charset="-128"/>
              </a:rPr>
              <a:t>साथैको</a:t>
            </a:r>
            <a:r>
              <a:rPr lang="ne-np" sz="1600" dirty="0">
                <a:solidFill>
                  <a:prstClr val="black"/>
                </a:solidFill>
                <a:latin typeface="Meiryo UI" panose="020B0604030504040204" pitchFamily="50" charset="-128"/>
                <a:ea typeface="Meiryo UI" panose="020B0604030504040204" pitchFamily="50" charset="-128"/>
              </a:rPr>
              <a:t> </a:t>
            </a:r>
            <a:r>
              <a:rPr lang="ne-np" sz="1600" dirty="0" err="1">
                <a:solidFill>
                  <a:prstClr val="black"/>
                </a:solidFill>
                <a:latin typeface="Meiryo UI" panose="020B0604030504040204" pitchFamily="50" charset="-128"/>
                <a:ea typeface="Meiryo UI" panose="020B0604030504040204" pitchFamily="50" charset="-128"/>
              </a:rPr>
              <a:t>सुविधाहरु</a:t>
            </a:r>
            <a:r>
              <a:rPr lang="ne-np" sz="1600" dirty="0">
                <a:solidFill>
                  <a:prstClr val="black"/>
                </a:solidFill>
                <a:latin typeface="Meiryo UI" panose="020B0604030504040204" pitchFamily="50" charset="-128"/>
                <a:ea typeface="Meiryo UI" panose="020B0604030504040204" pitchFamily="50" charset="-128"/>
              </a:rPr>
              <a:t> निर्माण गरि, या </a:t>
            </a:r>
            <a:r>
              <a:rPr lang="ne-np" sz="1600" dirty="0" err="1">
                <a:solidFill>
                  <a:prstClr val="black"/>
                </a:solidFill>
                <a:latin typeface="Meiryo UI" panose="020B0604030504040204" pitchFamily="50" charset="-128"/>
                <a:ea typeface="Meiryo UI" panose="020B0604030504040204" pitchFamily="50" charset="-128"/>
              </a:rPr>
              <a:t>आयातकर्ता</a:t>
            </a:r>
            <a:r>
              <a:rPr lang="ne-np" sz="1600" dirty="0">
                <a:solidFill>
                  <a:prstClr val="black"/>
                </a:solidFill>
                <a:latin typeface="Meiryo UI" panose="020B0604030504040204" pitchFamily="50" charset="-128"/>
                <a:ea typeface="Meiryo UI" panose="020B0604030504040204" pitchFamily="50" charset="-128"/>
              </a:rPr>
              <a:t>, सामाग्री बनाई, या </a:t>
            </a:r>
            <a:r>
              <a:rPr lang="ne-np" sz="1600" dirty="0" err="1">
                <a:solidFill>
                  <a:prstClr val="black"/>
                </a:solidFill>
                <a:latin typeface="Meiryo UI" panose="020B0604030504040204" pitchFamily="50" charset="-128"/>
                <a:ea typeface="Meiryo UI" panose="020B0604030504040204" pitchFamily="50" charset="-128"/>
              </a:rPr>
              <a:t>आयातकर्ता</a:t>
            </a:r>
            <a:r>
              <a:rPr lang="ne-np" sz="1600" dirty="0">
                <a:solidFill>
                  <a:prstClr val="black"/>
                </a:solidFill>
                <a:latin typeface="Meiryo UI" panose="020B0604030504040204" pitchFamily="50" charset="-128"/>
                <a:ea typeface="Meiryo UI" panose="020B0604030504040204" pitchFamily="50" charset="-128"/>
              </a:rPr>
              <a:t> अथवा निर्माण वस्तु बनाई, निर्माण गरि, </a:t>
            </a:r>
            <a:r>
              <a:rPr lang="ne-np" sz="1600" dirty="0" err="1">
                <a:solidFill>
                  <a:prstClr val="black"/>
                </a:solidFill>
                <a:latin typeface="Meiryo UI" panose="020B0604030504040204" pitchFamily="50" charset="-128"/>
                <a:ea typeface="Meiryo UI" panose="020B0604030504040204" pitchFamily="50" charset="-128"/>
              </a:rPr>
              <a:t>आयातकर्ता</a:t>
            </a:r>
            <a:r>
              <a:rPr lang="ne-np" sz="1600" dirty="0">
                <a:solidFill>
                  <a:prstClr val="black"/>
                </a:solidFill>
                <a:latin typeface="Meiryo UI" panose="020B0604030504040204" pitchFamily="50" charset="-128"/>
                <a:ea typeface="Meiryo UI" panose="020B0604030504040204" pitchFamily="50" charset="-128"/>
              </a:rPr>
              <a:t> या निर्माणको </a:t>
            </a:r>
            <a:r>
              <a:rPr lang="ne-np" sz="1600" dirty="0" err="1">
                <a:solidFill>
                  <a:prstClr val="black"/>
                </a:solidFill>
                <a:latin typeface="Meiryo UI" panose="020B0604030504040204" pitchFamily="50" charset="-128"/>
                <a:ea typeface="Meiryo UI" panose="020B0604030504040204" pitchFamily="50" charset="-128"/>
              </a:rPr>
              <a:t>अन्तारलमा</a:t>
            </a:r>
            <a:r>
              <a:rPr lang="ne-np" sz="1600" dirty="0">
                <a:solidFill>
                  <a:prstClr val="black"/>
                </a:solidFill>
                <a:latin typeface="Meiryo UI" panose="020B0604030504040204" pitchFamily="50" charset="-128"/>
                <a:ea typeface="Meiryo UI" panose="020B0604030504040204" pitchFamily="50" charset="-128"/>
              </a:rPr>
              <a:t>, यी </a:t>
            </a:r>
            <a:r>
              <a:rPr lang="ne-np" sz="1600" dirty="0" err="1">
                <a:solidFill>
                  <a:prstClr val="black"/>
                </a:solidFill>
                <a:latin typeface="Meiryo UI" panose="020B0604030504040204" pitchFamily="50" charset="-128"/>
                <a:ea typeface="Meiryo UI" panose="020B0604030504040204" pitchFamily="50" charset="-128"/>
              </a:rPr>
              <a:t>वस्तुहरु</a:t>
            </a:r>
            <a:r>
              <a:rPr lang="ne-np" sz="1600" dirty="0">
                <a:solidFill>
                  <a:prstClr val="black"/>
                </a:solidFill>
                <a:latin typeface="Meiryo UI" panose="020B0604030504040204" pitchFamily="50" charset="-128"/>
                <a:ea typeface="Meiryo UI" panose="020B0604030504040204" pitchFamily="50" charset="-128"/>
              </a:rPr>
              <a:t> प्रयोग गरेकोमा श्रम विपद्/दुर्घटना घटनाबाट रोकथाममा योगदान </a:t>
            </a:r>
            <a:r>
              <a:rPr lang="ne-np" sz="1600" dirty="0" err="1">
                <a:solidFill>
                  <a:prstClr val="black"/>
                </a:solidFill>
                <a:latin typeface="Meiryo UI" panose="020B0604030504040204" pitchFamily="50" charset="-128"/>
                <a:ea typeface="Meiryo UI" panose="020B0604030504040204" pitchFamily="50" charset="-128"/>
              </a:rPr>
              <a:t>हुनेगरि</a:t>
            </a:r>
            <a:r>
              <a:rPr lang="ne-np" sz="1600" dirty="0">
                <a:solidFill>
                  <a:prstClr val="black"/>
                </a:solidFill>
                <a:latin typeface="Meiryo UI" panose="020B0604030504040204" pitchFamily="50" charset="-128"/>
                <a:ea typeface="Meiryo UI" panose="020B0604030504040204" pitchFamily="50" charset="-128"/>
              </a:rPr>
              <a:t> गर्नुपर्छ।</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3. निर्माण कार्यको </a:t>
            </a:r>
            <a:r>
              <a:rPr lang="ne-np" sz="1600" dirty="0" err="1">
                <a:solidFill>
                  <a:prstClr val="black"/>
                </a:solidFill>
                <a:latin typeface="Meiryo UI" panose="020B0604030504040204" pitchFamily="50" charset="-128"/>
                <a:ea typeface="Meiryo UI" panose="020B0604030504040204" pitchFamily="50" charset="-128"/>
              </a:rPr>
              <a:t>अर्डर</a:t>
            </a:r>
            <a:r>
              <a:rPr lang="ne-np" sz="1600" dirty="0">
                <a:solidFill>
                  <a:prstClr val="black"/>
                </a:solidFill>
                <a:latin typeface="Meiryo UI" panose="020B0604030504040204" pitchFamily="50" charset="-128"/>
                <a:ea typeface="Meiryo UI" panose="020B0604030504040204" pitchFamily="50" charset="-128"/>
              </a:rPr>
              <a:t> आदि कामलाई </a:t>
            </a:r>
            <a:r>
              <a:rPr lang="ne-np" sz="1600" dirty="0" err="1">
                <a:solidFill>
                  <a:prstClr val="black"/>
                </a:solidFill>
                <a:latin typeface="Meiryo UI" panose="020B0604030504040204" pitchFamily="50" charset="-128"/>
                <a:ea typeface="Meiryo UI" panose="020B0604030504040204" pitchFamily="50" charset="-128"/>
              </a:rPr>
              <a:t>अरु</a:t>
            </a:r>
            <a:r>
              <a:rPr lang="ne-np" sz="1600" dirty="0">
                <a:solidFill>
                  <a:prstClr val="black"/>
                </a:solidFill>
                <a:latin typeface="Meiryo UI" panose="020B0604030504040204" pitchFamily="50" charset="-128"/>
                <a:ea typeface="Meiryo UI" panose="020B0604030504040204" pitchFamily="50" charset="-128"/>
              </a:rPr>
              <a:t> </a:t>
            </a:r>
            <a:r>
              <a:rPr lang="ne-np" sz="1600" dirty="0" err="1">
                <a:solidFill>
                  <a:prstClr val="black"/>
                </a:solidFill>
                <a:latin typeface="Meiryo UI" panose="020B0604030504040204" pitchFamily="50" charset="-128"/>
                <a:ea typeface="Meiryo UI" panose="020B0604030504040204" pitchFamily="50" charset="-128"/>
              </a:rPr>
              <a:t>ब्यक्तिलाई</a:t>
            </a:r>
            <a:r>
              <a:rPr lang="ne-np" sz="1600" dirty="0">
                <a:solidFill>
                  <a:prstClr val="black"/>
                </a:solidFill>
                <a:latin typeface="Meiryo UI" panose="020B0604030504040204" pitchFamily="50" charset="-128"/>
                <a:ea typeface="Meiryo UI" panose="020B0604030504040204" pitchFamily="50" charset="-128"/>
              </a:rPr>
              <a:t> जिम्मा दिनेले, </a:t>
            </a:r>
            <a:r>
              <a:rPr lang="ne-np" sz="1600" dirty="0" err="1">
                <a:solidFill>
                  <a:prstClr val="black"/>
                </a:solidFill>
                <a:latin typeface="Meiryo UI" panose="020B0604030504040204" pitchFamily="50" charset="-128"/>
                <a:ea typeface="Meiryo UI" panose="020B0604030504040204" pitchFamily="50" charset="-128"/>
              </a:rPr>
              <a:t>संचालन</a:t>
            </a:r>
            <a:r>
              <a:rPr lang="ne-np" sz="1600" dirty="0">
                <a:solidFill>
                  <a:prstClr val="black"/>
                </a:solidFill>
                <a:latin typeface="Meiryo UI" panose="020B0604030504040204" pitchFamily="50" charset="-128"/>
                <a:ea typeface="Meiryo UI" panose="020B0604030504040204" pitchFamily="50" charset="-128"/>
              </a:rPr>
              <a:t> विधि, कार्यको समय आदिको बारेमा, सुरक्षित र स्वच्छ हिसाबले काम गराउने सम्भावना भएको </a:t>
            </a:r>
            <a:r>
              <a:rPr lang="ne-np" sz="1600" dirty="0" err="1">
                <a:solidFill>
                  <a:prstClr val="black"/>
                </a:solidFill>
                <a:latin typeface="Meiryo UI" panose="020B0604030504040204" pitchFamily="50" charset="-128"/>
                <a:ea typeface="Meiryo UI" panose="020B0604030504040204" pitchFamily="50" charset="-128"/>
              </a:rPr>
              <a:t>सर्तहरु</a:t>
            </a:r>
            <a:r>
              <a:rPr lang="ne-np" sz="1600" dirty="0">
                <a:solidFill>
                  <a:prstClr val="black"/>
                </a:solidFill>
                <a:latin typeface="Meiryo UI" panose="020B0604030504040204" pitchFamily="50" charset="-128"/>
                <a:ea typeface="Meiryo UI" panose="020B0604030504040204" pitchFamily="50" charset="-128"/>
              </a:rPr>
              <a:t> पूरा गर्ने कुरामा ध्यान दिन जरुरी छ।</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4</a:t>
            </a: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कामदारले व्यावसायिक दुर्घटना रोकथाम गर्नको लागि आवश्यक कुराहरूको पालना </a:t>
            </a:r>
            <a:r>
              <a:rPr lang="ne-np" sz="1600" dirty="0" err="1">
                <a:solidFill>
                  <a:prstClr val="black"/>
                </a:solidFill>
                <a:latin typeface="Meiryo UI" panose="020B0604030504040204" pitchFamily="50" charset="-128"/>
                <a:ea typeface="Meiryo UI" panose="020B0604030504040204" pitchFamily="50" charset="-128"/>
              </a:rPr>
              <a:t>गर्नुका</a:t>
            </a:r>
            <a:r>
              <a:rPr lang="ne-np" sz="1600" dirty="0">
                <a:solidFill>
                  <a:prstClr val="black"/>
                </a:solidFill>
                <a:latin typeface="Meiryo UI" panose="020B0604030504040204" pitchFamily="50" charset="-128"/>
                <a:ea typeface="Meiryo UI" panose="020B0604030504040204" pitchFamily="50" charset="-128"/>
              </a:rPr>
              <a:t> साथै व्यवसाय सञ्चालक तथा अन्य सम्बन्धित निकायहरूले सञ्चालन गर्ने व्यावसायिक दुर्घटनाको रोकथामसँग सम्बन्धित उपायहरूमा सहयोग गर्ने प्रयास नगरी हुँदैन।</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4</a:t>
            </a: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कामदारले व्यावसायिक दुर्घटना रोकथाम गर्नको लागि आवश्यक कुराहरूको पालना </a:t>
            </a:r>
            <a:r>
              <a:rPr lang="ne-np" sz="1600" dirty="0" err="1">
                <a:solidFill>
                  <a:prstClr val="black"/>
                </a:solidFill>
                <a:latin typeface="Meiryo UI" panose="020B0604030504040204" pitchFamily="50" charset="-128"/>
                <a:ea typeface="Meiryo UI" panose="020B0604030504040204" pitchFamily="50" charset="-128"/>
              </a:rPr>
              <a:t>गर्नुका</a:t>
            </a:r>
            <a:r>
              <a:rPr lang="ne-np" sz="1600" dirty="0">
                <a:solidFill>
                  <a:prstClr val="black"/>
                </a:solidFill>
                <a:latin typeface="Meiryo UI" panose="020B0604030504040204" pitchFamily="50" charset="-128"/>
                <a:ea typeface="Meiryo UI" panose="020B0604030504040204" pitchFamily="50" charset="-128"/>
              </a:rPr>
              <a:t> साथै व्यवसाय सञ्चालक तथा अन्य सम्बन्धित निकायहरूले सञ्चालन गर्ने व्यावसायिक दुर्घटनाको रोकथामसँग सम्बन्धित उपायहरूमा सहयोग गर्ने प्रयास नगरी हुँदैन।</a:t>
            </a:r>
          </a:p>
        </p:txBody>
      </p:sp>
    </p:spTree>
    <p:extLst>
      <p:ext uri="{BB962C8B-B14F-4D97-AF65-F5344CB8AC3E}">
        <p14:creationId xmlns:p14="http://schemas.microsoft.com/office/powerpoint/2010/main" val="228891435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श्रम स्वास्थ्य तथा सुरक्षा ऐन (roudou anzen eiseihou) (उद्धरण) (2)</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154/सहायक पाठ्यपुस्तक पृष्ठ 108</a:t>
            </a:r>
          </a:p>
        </p:txBody>
      </p:sp>
      <p:sp>
        <p:nvSpPr>
          <p:cNvPr id="6" name="コンテンツ プレースホルダー 4"/>
          <p:cNvSpPr txBox="1">
            <a:spLocks/>
          </p:cNvSpPr>
          <p:nvPr/>
        </p:nvSpPr>
        <p:spPr>
          <a:xfrm>
            <a:off x="628650" y="941778"/>
            <a:ext cx="8022560" cy="2975596"/>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चरण 5. मेसिन आदि र हानिकारक वस्तु सम्बन्धी मानक</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45 &lt;नियमित आत्म-निरीक्षण (teiki jishu kensa)&gt;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a:t>
            </a:r>
            <a:r>
              <a:rPr lang="ne-NP" sz="1400" dirty="0">
                <a:solidFill>
                  <a:prstClr val="black"/>
                </a:solidFill>
                <a:latin typeface="Meiryo UI" panose="020B0604030504040204" pitchFamily="50" charset="-128"/>
                <a:ea typeface="Meiryo UI" panose="020B0604030504040204" pitchFamily="50" charset="-128"/>
              </a:rPr>
              <a:t> </a:t>
            </a:r>
            <a:r>
              <a:rPr lang="ne-np" sz="1400" dirty="0" err="1">
                <a:solidFill>
                  <a:prstClr val="black"/>
                </a:solidFill>
                <a:latin typeface="Meiryo UI" panose="020B0604030504040204" pitchFamily="50" charset="-128"/>
                <a:ea typeface="Meiryo UI" panose="020B0604030504040204" pitchFamily="50" charset="-128"/>
              </a:rPr>
              <a:t>बोइलर</a:t>
            </a:r>
            <a:r>
              <a:rPr lang="ne-np" sz="1400" dirty="0">
                <a:solidFill>
                  <a:prstClr val="black"/>
                </a:solidFill>
                <a:latin typeface="Meiryo UI" panose="020B0604030504040204" pitchFamily="50" charset="-128"/>
                <a:ea typeface="Meiryo UI" panose="020B0604030504040204" pitchFamily="50" charset="-128"/>
              </a:rPr>
              <a:t> र त्यसबाहेकको मेसिन आदिमा, मन्त्रिपरिषद्को आदेशमा निर्धारित कुराहरुमा, स्वास्थ्य, श्रम तथा कल्याण मन्त्रालयको आदेशअनुसार तोकिएको, नियमित आत्मा निरिक्षण गर्नेका साथ रेकर्ड गर्नुपर्ने हुन्छ।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व्यावसायीले, अगाडिको बुँदामा मेसिन आदिमा, मन्त्रिपरिषद्को आदेशमा निर्धारित कुराहरुको बारेमा सोहि बुँदाको मानकअनुसार नियमित आत्मा निरिक्षणबाट स्वास्थ, श्रम तथा कल्याण मन्त्रालयको आदेशअनुसार तोकिएको, नियमित आत्मा निरिक्षण (तल निर्धारित आत्म </a:t>
            </a:r>
            <a:r>
              <a:rPr lang="ne-np" sz="1400" dirty="0" err="1">
                <a:solidFill>
                  <a:prstClr val="black"/>
                </a:solidFill>
                <a:latin typeface="Meiryo UI" panose="020B0604030504040204" pitchFamily="50" charset="-128"/>
                <a:ea typeface="Meiryo UI" panose="020B0604030504040204" pitchFamily="50" charset="-128"/>
              </a:rPr>
              <a:t>निरिक्षण</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भनिएको।) गर्ने समयमा, प्रयोग गर्ने कामदारमा स्वास्थय, श्रम तथा कल्याण मन्त्रीले तोकेको योग्यता प्राप्त गरेको ब्यक्ति या धारा 54 को उपधारा 3, बुँदा 1 मा तोकिएको दर्ता गरिई, अरु व्यक्ति अनुरोधमा सो मेसिन आदिको बारेमा विशेष आत्मा निरिक्षण गर्नेले (तल </a:t>
            </a:r>
            <a:r>
              <a:rPr lang="ne-NP" sz="1400" dirty="0">
                <a:solidFill>
                  <a:prstClr val="black"/>
                </a:solidFill>
                <a:latin typeface="Meiryo UI" panose="020B0604030504040204" pitchFamily="50" charset="-128"/>
                <a:ea typeface="Meiryo UI" panose="020B0604030504040204" pitchFamily="50" charset="-128"/>
              </a:rPr>
              <a:t>"</a:t>
            </a:r>
            <a:r>
              <a:rPr lang="ne-np" sz="1400" dirty="0" err="1">
                <a:solidFill>
                  <a:prstClr val="black"/>
                </a:solidFill>
                <a:latin typeface="Meiryo UI" panose="020B0604030504040204" pitchFamily="50" charset="-128"/>
                <a:ea typeface="Meiryo UI" panose="020B0604030504040204" pitchFamily="50" charset="-128"/>
              </a:rPr>
              <a:t>निरिक्षण</a:t>
            </a:r>
            <a:r>
              <a:rPr lang="ne-np" sz="1400" dirty="0">
                <a:solidFill>
                  <a:prstClr val="black"/>
                </a:solidFill>
                <a:latin typeface="Meiryo UI" panose="020B0604030504040204" pitchFamily="50" charset="-128"/>
                <a:ea typeface="Meiryo UI" panose="020B0604030504040204" pitchFamily="50" charset="-128"/>
              </a:rPr>
              <a:t> </a:t>
            </a:r>
            <a:r>
              <a:rPr lang="ne-np" sz="1400" dirty="0" err="1">
                <a:solidFill>
                  <a:prstClr val="black"/>
                </a:solidFill>
                <a:latin typeface="Meiryo UI" panose="020B0604030504040204" pitchFamily="50" charset="-128"/>
                <a:ea typeface="Meiryo UI" panose="020B0604030504040204" pitchFamily="50" charset="-128"/>
              </a:rPr>
              <a:t>व्यावसायी</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भनिन्छ।) मा गर्नुपर्ने हुन्छ।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3 श्रम, स्वास्थ्य तथा कल्याण मन्त्रीले, धारा 1 को मानकअनुसार, आत्म-निरीक्षणको उपयुक्त र प्रभावकारी तरिका प्रयोग गर्नुको जरुरी आत्मा -निरीक्षण निर्देशनलाई सामाजिक गर्ने।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4 संक्षिप्त</a:t>
            </a:r>
          </a:p>
        </p:txBody>
      </p:sp>
      <p:pic>
        <p:nvPicPr>
          <p:cNvPr id="2" name="図 1"/>
          <p:cNvPicPr>
            <a:picLocks noChangeAspect="1"/>
          </p:cNvPicPr>
          <p:nvPr/>
        </p:nvPicPr>
        <p:blipFill>
          <a:blip r:embed="rId3"/>
          <a:stretch>
            <a:fillRect/>
          </a:stretch>
        </p:blipFill>
        <p:spPr>
          <a:xfrm>
            <a:off x="2213580" y="4231559"/>
            <a:ext cx="5111074" cy="2225283"/>
          </a:xfrm>
          <a:prstGeom prst="rect">
            <a:avLst/>
          </a:prstGeom>
        </p:spPr>
      </p:pic>
      <p:sp>
        <p:nvSpPr>
          <p:cNvPr id="8" name="コンテンツ プレースホルダー 4"/>
          <p:cNvSpPr txBox="1">
            <a:spLocks/>
          </p:cNvSpPr>
          <p:nvPr/>
        </p:nvSpPr>
        <p:spPr>
          <a:xfrm>
            <a:off x="628650" y="3948960"/>
            <a:ext cx="8022560"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तालिका 5-1</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सम्बन्धित नियम तथा </a:t>
            </a:r>
            <a:r>
              <a:rPr lang="ne-np" sz="1400" dirty="0" err="1">
                <a:solidFill>
                  <a:prstClr val="black"/>
                </a:solidFill>
                <a:latin typeface="Meiryo UI" panose="020B0604030504040204" pitchFamily="50" charset="-128"/>
                <a:ea typeface="Meiryo UI" panose="020B0604030504040204" pitchFamily="50" charset="-128"/>
              </a:rPr>
              <a:t>कानून</a:t>
            </a:r>
            <a:endParaRPr lang="ja-JP" altLang="en-US" sz="1400" dirty="0">
              <a:solidFill>
                <a:prstClr val="black"/>
              </a:solidFill>
              <a:latin typeface="Meiryo UI" panose="020B0604030504040204" pitchFamily="50" charset="-128"/>
              <a:ea typeface="Meiryo UI" panose="020B0604030504040204" pitchFamily="50" charset="-128"/>
            </a:endParaRPr>
          </a:p>
        </p:txBody>
      </p:sp>
      <p:sp>
        <p:nvSpPr>
          <p:cNvPr id="9" name="テキスト ボックス 1196">
            <a:extLst>
              <a:ext uri="{FF2B5EF4-FFF2-40B4-BE49-F238E27FC236}">
                <a16:creationId xmlns:a16="http://schemas.microsoft.com/office/drawing/2014/main" id="{971BE03C-CEAB-4CF2-A2D6-6951B3EDD279}"/>
              </a:ext>
            </a:extLst>
          </p:cNvPr>
          <p:cNvSpPr txBox="1"/>
          <p:nvPr/>
        </p:nvSpPr>
        <p:spPr>
          <a:xfrm>
            <a:off x="2318515" y="4293820"/>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जाँच निरिक्षण वर्गीकरण</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197">
            <a:extLst>
              <a:ext uri="{FF2B5EF4-FFF2-40B4-BE49-F238E27FC236}">
                <a16:creationId xmlns:a16="http://schemas.microsoft.com/office/drawing/2014/main" id="{A4772324-B7AF-4D93-AF79-33D36A52653D}"/>
              </a:ext>
            </a:extLst>
          </p:cNvPr>
          <p:cNvSpPr txBox="1"/>
          <p:nvPr/>
        </p:nvSpPr>
        <p:spPr>
          <a:xfrm>
            <a:off x="3420715" y="4279673"/>
            <a:ext cx="800100" cy="1611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प्रावधान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198">
            <a:extLst>
              <a:ext uri="{FF2B5EF4-FFF2-40B4-BE49-F238E27FC236}">
                <a16:creationId xmlns:a16="http://schemas.microsoft.com/office/drawing/2014/main" id="{3A139E2B-46C7-4700-AFDB-2819A2B862A2}"/>
              </a:ext>
            </a:extLst>
          </p:cNvPr>
          <p:cNvSpPr txBox="1"/>
          <p:nvPr/>
        </p:nvSpPr>
        <p:spPr>
          <a:xfrm>
            <a:off x="4687664" y="4293820"/>
            <a:ext cx="1135286"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परिचालन गर्ने व्यक्ति, योग्यता</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199">
            <a:extLst>
              <a:ext uri="{FF2B5EF4-FFF2-40B4-BE49-F238E27FC236}">
                <a16:creationId xmlns:a16="http://schemas.microsoft.com/office/drawing/2014/main" id="{6E74C466-02DD-41BD-A7AA-79C2ABB76EFE}"/>
              </a:ext>
            </a:extLst>
          </p:cNvPr>
          <p:cNvSpPr txBox="1"/>
          <p:nvPr/>
        </p:nvSpPr>
        <p:spPr>
          <a:xfrm>
            <a:off x="5961137" y="4282382"/>
            <a:ext cx="1363517" cy="1824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निरीक्षण तालिका आदिको भण्डार अवधि</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200">
            <a:extLst>
              <a:ext uri="{FF2B5EF4-FFF2-40B4-BE49-F238E27FC236}">
                <a16:creationId xmlns:a16="http://schemas.microsoft.com/office/drawing/2014/main" id="{130D16C5-E0A2-4CD6-A290-C6B63235F997}"/>
              </a:ext>
            </a:extLst>
          </p:cNvPr>
          <p:cNvSpPr txBox="1"/>
          <p:nvPr/>
        </p:nvSpPr>
        <p:spPr>
          <a:xfrm>
            <a:off x="2240923" y="4616963"/>
            <a:ext cx="955285"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काम शुरु अघिको जाँच</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14" name="テキスト ボックス 1201">
            <a:extLst>
              <a:ext uri="{FF2B5EF4-FFF2-40B4-BE49-F238E27FC236}">
                <a16:creationId xmlns:a16="http://schemas.microsoft.com/office/drawing/2014/main" id="{DF8DBA85-C417-4BD3-8BA5-0D17A0760982}"/>
              </a:ext>
            </a:extLst>
          </p:cNvPr>
          <p:cNvSpPr txBox="1"/>
          <p:nvPr/>
        </p:nvSpPr>
        <p:spPr>
          <a:xfrm>
            <a:off x="2266990" y="5072766"/>
            <a:ext cx="922688"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नियमित आत्म-निरीक्षण</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(महिनामा 1 पटक) </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15" name="テキスト ボックス 1202">
            <a:extLst>
              <a:ext uri="{FF2B5EF4-FFF2-40B4-BE49-F238E27FC236}">
                <a16:creationId xmlns:a16="http://schemas.microsoft.com/office/drawing/2014/main" id="{AE2BAB90-1874-40BD-B112-399567A1A466}"/>
              </a:ext>
            </a:extLst>
          </p:cNvPr>
          <p:cNvSpPr txBox="1"/>
          <p:nvPr/>
        </p:nvSpPr>
        <p:spPr>
          <a:xfrm>
            <a:off x="2240923" y="5833628"/>
            <a:ext cx="904531"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विशेष आत्म-निरीक्षण</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ctr"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(वर्षमा 1 पटक)</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16" name="テキスト ボックス 1203">
            <a:extLst>
              <a:ext uri="{FF2B5EF4-FFF2-40B4-BE49-F238E27FC236}">
                <a16:creationId xmlns:a16="http://schemas.microsoft.com/office/drawing/2014/main" id="{21B294AE-4D77-481D-92A8-C5288A4FE7FE}"/>
              </a:ext>
            </a:extLst>
          </p:cNvPr>
          <p:cNvSpPr txBox="1"/>
          <p:nvPr/>
        </p:nvSpPr>
        <p:spPr>
          <a:xfrm>
            <a:off x="3257425" y="4516177"/>
            <a:ext cx="1173327"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औद्योगिक सुरक्षा र स्वास्थ्य ऐन धारा 170</a:t>
            </a:r>
            <a:endParaRPr lang="ja-J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r" rtl="0"/>
            <a:r>
              <a:rPr lang="ne-n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171</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परिच्छेद</a:t>
            </a:r>
            <a:endParaRPr lang="ja-J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17" name="テキスト ボックス 1204">
            <a:extLst>
              <a:ext uri="{FF2B5EF4-FFF2-40B4-BE49-F238E27FC236}">
                <a16:creationId xmlns:a16="http://schemas.microsoft.com/office/drawing/2014/main" id="{0CB6B096-1206-48FE-BD4D-39ED46D50DE9}"/>
              </a:ext>
            </a:extLst>
          </p:cNvPr>
          <p:cNvSpPr txBox="1"/>
          <p:nvPr/>
        </p:nvSpPr>
        <p:spPr>
          <a:xfrm>
            <a:off x="3256283" y="4987911"/>
            <a:ext cx="1137469"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औद्योगिक सुरक्षा र स्वास्थ्य ऐन धारा 168</a:t>
            </a:r>
            <a:endParaRPr lang="ja-J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r" rtl="0"/>
            <a:r>
              <a:rPr lang="ne-n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169</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परिच्छेद</a:t>
            </a:r>
            <a:endParaRPr lang="ja-J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r" rtl="0"/>
            <a:r>
              <a:rPr lang="ne-n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171</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परिच्छेद</a:t>
            </a:r>
            <a:endParaRPr lang="ja-J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18" name="テキスト ボックス 1205">
            <a:extLst>
              <a:ext uri="{FF2B5EF4-FFF2-40B4-BE49-F238E27FC236}">
                <a16:creationId xmlns:a16="http://schemas.microsoft.com/office/drawing/2014/main" id="{4C5AD9B9-9BC7-44AD-BEBE-7D3E36F6BA8E}"/>
              </a:ext>
            </a:extLst>
          </p:cNvPr>
          <p:cNvSpPr txBox="1"/>
          <p:nvPr/>
        </p:nvSpPr>
        <p:spPr>
          <a:xfrm>
            <a:off x="3257427" y="5656549"/>
            <a:ext cx="1173327"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औद्योगिक सुरक्षा र स्वास्थ्य ऐन धारा 167</a:t>
            </a:r>
            <a:endParaRPr lang="ja-J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r"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a:t>
            </a:r>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a:t>
            </a:r>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169</a:t>
            </a:r>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परिच्छेद</a:t>
            </a:r>
            <a:endParaRPr lang="ja-J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r"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169</a:t>
            </a:r>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परिच्छेदको 2</a:t>
            </a:r>
            <a:endParaRPr lang="ja-J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r" rtl="0"/>
            <a:r>
              <a:rPr lang="ne-n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171</a:t>
            </a:r>
            <a:r>
              <a:rPr lang="ne-np" sz="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परिच्छेद</a:t>
            </a:r>
            <a:endParaRPr lang="ja-JP" sz="6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19" name="テキスト ボックス 1206">
            <a:extLst>
              <a:ext uri="{FF2B5EF4-FFF2-40B4-BE49-F238E27FC236}">
                <a16:creationId xmlns:a16="http://schemas.microsoft.com/office/drawing/2014/main" id="{7FB9DE4F-5DDA-440B-9B44-1DE06B5E76BC}"/>
              </a:ext>
            </a:extLst>
          </p:cNvPr>
          <p:cNvSpPr txBox="1"/>
          <p:nvPr/>
        </p:nvSpPr>
        <p:spPr>
          <a:xfrm>
            <a:off x="4505929" y="4542045"/>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सवारी चालक</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20" name="テキスト ボックス 1207">
            <a:extLst>
              <a:ext uri="{FF2B5EF4-FFF2-40B4-BE49-F238E27FC236}">
                <a16:creationId xmlns:a16="http://schemas.microsoft.com/office/drawing/2014/main" id="{986D8E20-0D3B-49BE-BDD1-91C31AF0ED79}"/>
              </a:ext>
            </a:extLst>
          </p:cNvPr>
          <p:cNvSpPr txBox="1"/>
          <p:nvPr/>
        </p:nvSpPr>
        <p:spPr>
          <a:xfrm>
            <a:off x="4516234" y="4991337"/>
            <a:ext cx="1389633"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व्यावसाय सञ्चालक (सुरक्षा व्यवस्थापक)ले तोकेको व्यक्ति</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21" name="テキスト ボックス 1208">
            <a:extLst>
              <a:ext uri="{FF2B5EF4-FFF2-40B4-BE49-F238E27FC236}">
                <a16:creationId xmlns:a16="http://schemas.microsoft.com/office/drawing/2014/main" id="{2534507D-7B14-4F2D-8B22-C39E2950E81A}"/>
              </a:ext>
            </a:extLst>
          </p:cNvPr>
          <p:cNvSpPr txBox="1"/>
          <p:nvPr/>
        </p:nvSpPr>
        <p:spPr>
          <a:xfrm>
            <a:off x="4516235" y="5634881"/>
            <a:ext cx="1389633" cy="6271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व्यवसायको आन्तरिक निरिक्षक</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l" rtl="0"/>
            <a:r>
              <a:rPr lang="ne-np" sz="1000" kern="100" dirty="0">
                <a:effectLst/>
                <a:latin typeface="游ゴシック" panose="020B0400000000000000" pitchFamily="50" charset="-128"/>
                <a:ea typeface="游ゴシック" panose="020B0400000000000000" pitchFamily="50" charset="-128"/>
                <a:cs typeface="Times New Roman" panose="02020603050405020304" pitchFamily="18" charset="0"/>
              </a:rPr>
              <a:t>जाँच व्यवसायीद्धाराको निरिक्षक</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22" name="テキスト ボックス 1209">
            <a:extLst>
              <a:ext uri="{FF2B5EF4-FFF2-40B4-BE49-F238E27FC236}">
                <a16:creationId xmlns:a16="http://schemas.microsoft.com/office/drawing/2014/main" id="{B7B456A2-51B0-460B-B253-9AEBD316F3FB}"/>
              </a:ext>
            </a:extLst>
          </p:cNvPr>
          <p:cNvSpPr txBox="1"/>
          <p:nvPr/>
        </p:nvSpPr>
        <p:spPr>
          <a:xfrm>
            <a:off x="5992937" y="4536955"/>
            <a:ext cx="1265114" cy="3822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जाँच तालिकालाई मेसिनले परिचालन गर्दाको अन्तराल</a:t>
            </a:r>
            <a:r>
              <a:rPr lang="ne-np" sz="800" kern="100" baseline="30000">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sz="8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23" name="テキスト ボックス 1210">
            <a:extLst>
              <a:ext uri="{FF2B5EF4-FFF2-40B4-BE49-F238E27FC236}">
                <a16:creationId xmlns:a16="http://schemas.microsoft.com/office/drawing/2014/main" id="{B3A032D0-B568-45AF-A396-3F4D297557C0}"/>
              </a:ext>
            </a:extLst>
          </p:cNvPr>
          <p:cNvSpPr txBox="1"/>
          <p:nvPr/>
        </p:nvSpPr>
        <p:spPr>
          <a:xfrm>
            <a:off x="5972473" y="4991337"/>
            <a:ext cx="1229700"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निरीक्षण तालिकालाई 3 बर्ष</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
        <p:nvSpPr>
          <p:cNvPr id="24" name="テキスト ボックス 1211">
            <a:extLst>
              <a:ext uri="{FF2B5EF4-FFF2-40B4-BE49-F238E27FC236}">
                <a16:creationId xmlns:a16="http://schemas.microsoft.com/office/drawing/2014/main" id="{0A696654-B829-4180-9B42-30E915783A03}"/>
              </a:ext>
            </a:extLst>
          </p:cNvPr>
          <p:cNvSpPr txBox="1"/>
          <p:nvPr/>
        </p:nvSpPr>
        <p:spPr>
          <a:xfrm>
            <a:off x="5972473" y="5646154"/>
            <a:ext cx="1285577" cy="4965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निरीक्षण तालिकालाई 3 बर्ष</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a:p>
            <a:pPr algn="l" rtl="0"/>
            <a:r>
              <a:rPr lang="ne-np" sz="1000" kern="100">
                <a:effectLst/>
                <a:latin typeface="游ゴシック" panose="020B0400000000000000" pitchFamily="50" charset="-128"/>
                <a:ea typeface="游ゴシック" panose="020B0400000000000000" pitchFamily="50" charset="-128"/>
                <a:cs typeface="Times New Roman" panose="02020603050405020304" pitchFamily="18" charset="0"/>
              </a:rPr>
              <a:t>(निरीक्षण गरिएको चिन्ह स्टिकर)</a:t>
            </a:r>
            <a:endParaRPr lang="ja-JP" sz="1000" kern="100" dirty="0">
              <a:effectLst/>
              <a:latin typeface="游ゴシック" panose="020B0400000000000000" pitchFamily="50" charset="-128"/>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45933248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श्रम स्वास्थ्य तथा सुरक्षा ऐन (roudou anzen eiseihou) (उद्धरण) (3)</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155/सहायक पाठ्यपुस्तक पृष्ठ 109</a:t>
            </a:r>
          </a:p>
        </p:txBody>
      </p:sp>
      <p:sp>
        <p:nvSpPr>
          <p:cNvPr id="6" name="コンテンツ プレースホルダー 4"/>
          <p:cNvSpPr txBox="1">
            <a:spLocks/>
          </p:cNvSpPr>
          <p:nvPr/>
        </p:nvSpPr>
        <p:spPr>
          <a:xfrm>
            <a:off x="628650" y="941778"/>
            <a:ext cx="8022560" cy="2684649"/>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चरण 6. कामदारको काममा हुनुपर्ने उपकरण</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61 परिच्छेद &lt;कार्य सिमितता&gt;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 सञ्चालकले क्रेन चलाउने तथा अन्य मन्त्रिपरिषद्को आदेशद्वारा तोकिएका कार्यहरू जिल्ला श्रम ब्यूरोको प्रमुखको सम्बन्धित कार्यको अनुमति पत्र प्राप्त व्यक्ति अथवा जिल्ला श्रम ब्यूरोको प्रमुखको दर्ता प्राप्त निकायले सञ्चालन गर्ने सम्बन्धित कार्यको प्राविधिक प्रशिक्षण पूरा गरेको व्यक्ति तथा अन्य स्वास्थ्य, श्रम तथा कल्याण मन्त्रालयको अध्यादेशमा तोकिएको योग्यता भएको व्यक्ति नभएमा, सम्बन्धित कार्यहरू गराउनु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बुँदाको नियमअनुसार सम्बन्धित काममा संलग्न हुन सक्ने व्यक्ति बाहेक अन्य व्यक्तिले सम्बन्धित कार्य गर्नु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3 दफा 1 को नियमअनुसार सम्बन्धित कार्यमा संलग्न हुन सक्ने व्यक्तिले सम्बन्धित कार्यमा संलग्न हुने बेला, यस सम्बन्धीको अनुमति पत्र तथा अन्य योग्यताहरू प्रमाणित हुने कागजात आफूसँग नराखी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4 संक्षिप्त</a:t>
            </a:r>
          </a:p>
        </p:txBody>
      </p:sp>
      <p:pic>
        <p:nvPicPr>
          <p:cNvPr id="2" name="図 1"/>
          <p:cNvPicPr>
            <a:picLocks noChangeAspect="1"/>
          </p:cNvPicPr>
          <p:nvPr/>
        </p:nvPicPr>
        <p:blipFill>
          <a:blip r:embed="rId3"/>
          <a:stretch>
            <a:fillRect/>
          </a:stretch>
        </p:blipFill>
        <p:spPr>
          <a:xfrm>
            <a:off x="136337" y="4063440"/>
            <a:ext cx="4345610" cy="2181496"/>
          </a:xfrm>
          <a:prstGeom prst="rect">
            <a:avLst/>
          </a:prstGeom>
        </p:spPr>
      </p:pic>
      <p:pic>
        <p:nvPicPr>
          <p:cNvPr id="3" name="図 2"/>
          <p:cNvPicPr>
            <a:picLocks noChangeAspect="1"/>
          </p:cNvPicPr>
          <p:nvPr/>
        </p:nvPicPr>
        <p:blipFill>
          <a:blip r:embed="rId4"/>
          <a:stretch>
            <a:fillRect/>
          </a:stretch>
        </p:blipFill>
        <p:spPr>
          <a:xfrm>
            <a:off x="4639930" y="4063439"/>
            <a:ext cx="4389068" cy="703989"/>
          </a:xfrm>
          <a:prstGeom prst="rect">
            <a:avLst/>
          </a:prstGeom>
        </p:spPr>
      </p:pic>
      <p:sp>
        <p:nvSpPr>
          <p:cNvPr id="8" name="コンテンツ プレースホルダー 4"/>
          <p:cNvSpPr txBox="1">
            <a:spLocks/>
          </p:cNvSpPr>
          <p:nvPr/>
        </p:nvSpPr>
        <p:spPr>
          <a:xfrm>
            <a:off x="408320" y="3720940"/>
            <a:ext cx="8106102" cy="282599"/>
          </a:xfrm>
          <a:prstGeom prst="rect">
            <a:avLst/>
          </a:prstGeom>
          <a:ln>
            <a:no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80975" algn="ctr"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मेसिनको चालकलाई चाहिने </a:t>
            </a:r>
            <a:r>
              <a:rPr lang="ne-np" sz="1400">
                <a:solidFill>
                  <a:prstClr val="black"/>
                </a:solidFill>
                <a:latin typeface="Meiryo UI" panose="020B0604030504040204" pitchFamily="50" charset="-128"/>
                <a:ea typeface="Meiryo UI" panose="020B0604030504040204" pitchFamily="50" charset="-128"/>
              </a:rPr>
              <a:t>योग्यता</a:t>
            </a:r>
            <a:r>
              <a:rPr lang="en-US"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कामदारलाई चाहिने योग्यता</a:t>
            </a:r>
          </a:p>
        </p:txBody>
      </p:sp>
      <p:sp>
        <p:nvSpPr>
          <p:cNvPr id="9" name="テキスト ボックス 982">
            <a:extLst>
              <a:ext uri="{FF2B5EF4-FFF2-40B4-BE49-F238E27FC236}">
                <a16:creationId xmlns:a16="http://schemas.microsoft.com/office/drawing/2014/main" id="{BE071E33-8633-4504-BDA3-862A98373550}"/>
              </a:ext>
            </a:extLst>
          </p:cNvPr>
          <p:cNvSpPr txBox="1"/>
          <p:nvPr/>
        </p:nvSpPr>
        <p:spPr>
          <a:xfrm>
            <a:off x="4900419" y="4121855"/>
            <a:ext cx="466725" cy="972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कार्यको नाम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983">
            <a:extLst>
              <a:ext uri="{FF2B5EF4-FFF2-40B4-BE49-F238E27FC236}">
                <a16:creationId xmlns:a16="http://schemas.microsoft.com/office/drawing/2014/main" id="{23018A1A-C50B-43AB-9F1E-47AD0BDD89E4}"/>
              </a:ext>
            </a:extLst>
          </p:cNvPr>
          <p:cNvSpPr txBox="1"/>
          <p:nvPr/>
        </p:nvSpPr>
        <p:spPr>
          <a:xfrm>
            <a:off x="6210937" y="4131380"/>
            <a:ext cx="794507" cy="14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कामको जानकारी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984">
            <a:extLst>
              <a:ext uri="{FF2B5EF4-FFF2-40B4-BE49-F238E27FC236}">
                <a16:creationId xmlns:a16="http://schemas.microsoft.com/office/drawing/2014/main" id="{CA4EA9A7-6AF6-4B29-966D-B580911F9E80}"/>
              </a:ext>
            </a:extLst>
          </p:cNvPr>
          <p:cNvSpPr txBox="1"/>
          <p:nvPr/>
        </p:nvSpPr>
        <p:spPr>
          <a:xfrm>
            <a:off x="7695774" y="4065976"/>
            <a:ext cx="1158666"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योग्यताका किसिमहरू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985">
            <a:extLst>
              <a:ext uri="{FF2B5EF4-FFF2-40B4-BE49-F238E27FC236}">
                <a16:creationId xmlns:a16="http://schemas.microsoft.com/office/drawing/2014/main" id="{21B0632B-AA0D-4CA6-8943-FE5FAAAA9D1D}"/>
              </a:ext>
            </a:extLst>
          </p:cNvPr>
          <p:cNvSpPr txBox="1"/>
          <p:nvPr/>
        </p:nvSpPr>
        <p:spPr>
          <a:xfrm>
            <a:off x="7695774" y="4184719"/>
            <a:ext cx="366395" cy="1128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लाइसेन्स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986">
            <a:extLst>
              <a:ext uri="{FF2B5EF4-FFF2-40B4-BE49-F238E27FC236}">
                <a16:creationId xmlns:a16="http://schemas.microsoft.com/office/drawing/2014/main" id="{E298A89B-F3CC-4ADA-82B1-1D0E726F757F}"/>
              </a:ext>
            </a:extLst>
          </p:cNvPr>
          <p:cNvSpPr txBox="1"/>
          <p:nvPr/>
        </p:nvSpPr>
        <p:spPr>
          <a:xfrm>
            <a:off x="8148027" y="4191266"/>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Arial" panose="020B0604020202020204" pitchFamily="34" charset="0"/>
                <a:ea typeface="ＭＳ Ｐゴシック" panose="020B0600070205080204" pitchFamily="50" charset="-128"/>
                <a:cs typeface="Arial" panose="020B0604020202020204" pitchFamily="34" charset="0"/>
              </a:rPr>
              <a:t>प्राविधिक प्रशिक्षण</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987">
            <a:extLst>
              <a:ext uri="{FF2B5EF4-FFF2-40B4-BE49-F238E27FC236}">
                <a16:creationId xmlns:a16="http://schemas.microsoft.com/office/drawing/2014/main" id="{BDB7D1C0-14C8-4567-ACB5-2824EE8323B6}"/>
              </a:ext>
            </a:extLst>
          </p:cNvPr>
          <p:cNvSpPr txBox="1"/>
          <p:nvPr/>
        </p:nvSpPr>
        <p:spPr>
          <a:xfrm>
            <a:off x="8599703" y="4195073"/>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विशेष शिक्षा</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992">
            <a:extLst>
              <a:ext uri="{FF2B5EF4-FFF2-40B4-BE49-F238E27FC236}">
                <a16:creationId xmlns:a16="http://schemas.microsoft.com/office/drawing/2014/main" id="{4F331D54-A99C-4FB7-A37E-04EE896F8E61}"/>
              </a:ext>
            </a:extLst>
          </p:cNvPr>
          <p:cNvSpPr txBox="1"/>
          <p:nvPr/>
        </p:nvSpPr>
        <p:spPr>
          <a:xfrm>
            <a:off x="4660012" y="4359344"/>
            <a:ext cx="1152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स्लीङ (tamagake) कार्य</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993">
            <a:extLst>
              <a:ext uri="{FF2B5EF4-FFF2-40B4-BE49-F238E27FC236}">
                <a16:creationId xmlns:a16="http://schemas.microsoft.com/office/drawing/2014/main" id="{5556CBFE-A828-41F9-A8B9-C9524B1203C8}"/>
              </a:ext>
            </a:extLst>
          </p:cNvPr>
          <p:cNvSpPr txBox="1"/>
          <p:nvPr/>
        </p:nvSpPr>
        <p:spPr>
          <a:xfrm>
            <a:off x="4663862" y="4587263"/>
            <a:ext cx="115200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अश्मतन्तु प्रबन्ध कार्य</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994">
            <a:extLst>
              <a:ext uri="{FF2B5EF4-FFF2-40B4-BE49-F238E27FC236}">
                <a16:creationId xmlns:a16="http://schemas.microsoft.com/office/drawing/2014/main" id="{982706BB-BECD-4D4D-80EE-377EF85E8C85}"/>
              </a:ext>
            </a:extLst>
          </p:cNvPr>
          <p:cNvSpPr txBox="1"/>
          <p:nvPr/>
        </p:nvSpPr>
        <p:spPr>
          <a:xfrm>
            <a:off x="5867822" y="4360764"/>
            <a:ext cx="1114425"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झुण्डाएर उठाउने लोड</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995">
            <a:extLst>
              <a:ext uri="{FF2B5EF4-FFF2-40B4-BE49-F238E27FC236}">
                <a16:creationId xmlns:a16="http://schemas.microsoft.com/office/drawing/2014/main" id="{8C15E113-FB24-49DE-859F-F38A9F03C18C}"/>
              </a:ext>
            </a:extLst>
          </p:cNvPr>
          <p:cNvSpPr txBox="1"/>
          <p:nvPr/>
        </p:nvSpPr>
        <p:spPr>
          <a:xfrm>
            <a:off x="5871730" y="4592830"/>
            <a:ext cx="1709420" cy="118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अश्मतन्तु प्रयोग गरिएको निर्माण विघटन आदि काम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996">
            <a:extLst>
              <a:ext uri="{FF2B5EF4-FFF2-40B4-BE49-F238E27FC236}">
                <a16:creationId xmlns:a16="http://schemas.microsoft.com/office/drawing/2014/main" id="{106FE862-CE93-4874-8B4C-FF3957163EF1}"/>
              </a:ext>
            </a:extLst>
          </p:cNvPr>
          <p:cNvSpPr txBox="1"/>
          <p:nvPr/>
        </p:nvSpPr>
        <p:spPr>
          <a:xfrm>
            <a:off x="6961202" y="4297577"/>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997">
            <a:extLst>
              <a:ext uri="{FF2B5EF4-FFF2-40B4-BE49-F238E27FC236}">
                <a16:creationId xmlns:a16="http://schemas.microsoft.com/office/drawing/2014/main" id="{F461DD0B-BB6F-4567-AF33-6F57D534F2C7}"/>
              </a:ext>
            </a:extLst>
          </p:cNvPr>
          <p:cNvSpPr txBox="1"/>
          <p:nvPr/>
        </p:nvSpPr>
        <p:spPr>
          <a:xfrm>
            <a:off x="6961202" y="4416322"/>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1015">
            <a:extLst>
              <a:ext uri="{FF2B5EF4-FFF2-40B4-BE49-F238E27FC236}">
                <a16:creationId xmlns:a16="http://schemas.microsoft.com/office/drawing/2014/main" id="{2DB59481-7E95-4AED-B622-479AF0CA1271}"/>
              </a:ext>
            </a:extLst>
          </p:cNvPr>
          <p:cNvSpPr txBox="1"/>
          <p:nvPr/>
        </p:nvSpPr>
        <p:spPr>
          <a:xfrm>
            <a:off x="8358498" y="4536384"/>
            <a:ext cx="561975" cy="952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(कार्य प्रमुख)</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988">
            <a:extLst>
              <a:ext uri="{FF2B5EF4-FFF2-40B4-BE49-F238E27FC236}">
                <a16:creationId xmlns:a16="http://schemas.microsoft.com/office/drawing/2014/main" id="{A61527A3-092A-41C0-A6A1-22DB524E5DA9}"/>
              </a:ext>
            </a:extLst>
          </p:cNvPr>
          <p:cNvSpPr txBox="1"/>
          <p:nvPr/>
        </p:nvSpPr>
        <p:spPr>
          <a:xfrm>
            <a:off x="3576444" y="4080897"/>
            <a:ext cx="566420" cy="901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योग्यताका किसिमहरू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989">
            <a:extLst>
              <a:ext uri="{FF2B5EF4-FFF2-40B4-BE49-F238E27FC236}">
                <a16:creationId xmlns:a16="http://schemas.microsoft.com/office/drawing/2014/main" id="{D497C505-8ED3-4D3A-B4F1-3B338C73A276}"/>
              </a:ext>
            </a:extLst>
          </p:cNvPr>
          <p:cNvSpPr txBox="1"/>
          <p:nvPr/>
        </p:nvSpPr>
        <p:spPr>
          <a:xfrm>
            <a:off x="3151774" y="4194562"/>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लाइसेन्स</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990">
            <a:extLst>
              <a:ext uri="{FF2B5EF4-FFF2-40B4-BE49-F238E27FC236}">
                <a16:creationId xmlns:a16="http://schemas.microsoft.com/office/drawing/2014/main" id="{8EEC3DD0-FB49-43B6-84C2-E97A2C215670}"/>
              </a:ext>
            </a:extLst>
          </p:cNvPr>
          <p:cNvSpPr txBox="1"/>
          <p:nvPr/>
        </p:nvSpPr>
        <p:spPr>
          <a:xfrm>
            <a:off x="3607996" y="4193927"/>
            <a:ext cx="432781" cy="87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dirty="0">
                <a:effectLst/>
                <a:latin typeface="Arial" panose="020B0604020202020204" pitchFamily="34" charset="0"/>
                <a:ea typeface="ＭＳ Ｐゴシック" panose="020B0600070205080204" pitchFamily="50" charset="-128"/>
                <a:cs typeface="Arial" panose="020B0604020202020204" pitchFamily="34" charset="0"/>
              </a:rPr>
              <a:t>प्राविधिक प्रशिक्षण</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991">
            <a:extLst>
              <a:ext uri="{FF2B5EF4-FFF2-40B4-BE49-F238E27FC236}">
                <a16:creationId xmlns:a16="http://schemas.microsoft.com/office/drawing/2014/main" id="{2C5AB280-4C3C-4EE6-BBD2-2E62C7C5FCE7}"/>
              </a:ext>
            </a:extLst>
          </p:cNvPr>
          <p:cNvSpPr txBox="1"/>
          <p:nvPr/>
        </p:nvSpPr>
        <p:spPr>
          <a:xfrm>
            <a:off x="4040777" y="4193927"/>
            <a:ext cx="36639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विशेष शिक्षा</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998">
            <a:extLst>
              <a:ext uri="{FF2B5EF4-FFF2-40B4-BE49-F238E27FC236}">
                <a16:creationId xmlns:a16="http://schemas.microsoft.com/office/drawing/2014/main" id="{E8BBB7F1-197E-4370-AFEC-E34F9FD0AA54}"/>
              </a:ext>
            </a:extLst>
          </p:cNvPr>
          <p:cNvSpPr txBox="1"/>
          <p:nvPr/>
        </p:nvSpPr>
        <p:spPr>
          <a:xfrm>
            <a:off x="2466754" y="6022863"/>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999">
            <a:extLst>
              <a:ext uri="{FF2B5EF4-FFF2-40B4-BE49-F238E27FC236}">
                <a16:creationId xmlns:a16="http://schemas.microsoft.com/office/drawing/2014/main" id="{6AD4699B-A22C-41D4-9D1D-286CDD38E074}"/>
              </a:ext>
            </a:extLst>
          </p:cNvPr>
          <p:cNvSpPr txBox="1"/>
          <p:nvPr/>
        </p:nvSpPr>
        <p:spPr>
          <a:xfrm>
            <a:off x="2466754" y="6134427"/>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テキスト ボックス 1000">
            <a:extLst>
              <a:ext uri="{FF2B5EF4-FFF2-40B4-BE49-F238E27FC236}">
                <a16:creationId xmlns:a16="http://schemas.microsoft.com/office/drawing/2014/main" id="{1FB25C7F-0C6C-46BC-BAB6-3A0DC02C94CB}"/>
              </a:ext>
            </a:extLst>
          </p:cNvPr>
          <p:cNvSpPr txBox="1"/>
          <p:nvPr/>
        </p:nvSpPr>
        <p:spPr>
          <a:xfrm>
            <a:off x="2442969" y="5781726"/>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9" name="テキスト ボックス 1001">
            <a:extLst>
              <a:ext uri="{FF2B5EF4-FFF2-40B4-BE49-F238E27FC236}">
                <a16:creationId xmlns:a16="http://schemas.microsoft.com/office/drawing/2014/main" id="{FACE2C27-B8E6-4032-AD52-76B9B1FF12CD}"/>
              </a:ext>
            </a:extLst>
          </p:cNvPr>
          <p:cNvSpPr txBox="1"/>
          <p:nvPr/>
        </p:nvSpPr>
        <p:spPr>
          <a:xfrm>
            <a:off x="2442969" y="5900129"/>
            <a:ext cx="623570" cy="996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1002">
            <a:extLst>
              <a:ext uri="{FF2B5EF4-FFF2-40B4-BE49-F238E27FC236}">
                <a16:creationId xmlns:a16="http://schemas.microsoft.com/office/drawing/2014/main" id="{206F0CF9-D0CB-4F49-B656-6F734DF8D465}"/>
              </a:ext>
            </a:extLst>
          </p:cNvPr>
          <p:cNvSpPr txBox="1"/>
          <p:nvPr/>
        </p:nvSpPr>
        <p:spPr>
          <a:xfrm>
            <a:off x="2469641" y="431902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5</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テキスト ボックス 1003">
            <a:extLst>
              <a:ext uri="{FF2B5EF4-FFF2-40B4-BE49-F238E27FC236}">
                <a16:creationId xmlns:a16="http://schemas.microsoft.com/office/drawing/2014/main" id="{5E4B0D74-D1FF-42DE-9C9A-05A9623303D7}"/>
              </a:ext>
            </a:extLst>
          </p:cNvPr>
          <p:cNvSpPr txBox="1"/>
          <p:nvPr/>
        </p:nvSpPr>
        <p:spPr>
          <a:xfrm>
            <a:off x="2469641" y="4431025"/>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5</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2" name="テキスト ボックス 1004">
            <a:extLst>
              <a:ext uri="{FF2B5EF4-FFF2-40B4-BE49-F238E27FC236}">
                <a16:creationId xmlns:a16="http://schemas.microsoft.com/office/drawing/2014/main" id="{E086D2B6-1E12-4042-B4E5-822F4D286838}"/>
              </a:ext>
            </a:extLst>
          </p:cNvPr>
          <p:cNvSpPr txBox="1"/>
          <p:nvPr/>
        </p:nvSpPr>
        <p:spPr>
          <a:xfrm>
            <a:off x="2466754" y="4531563"/>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5</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テキスト ボックス 1005">
            <a:extLst>
              <a:ext uri="{FF2B5EF4-FFF2-40B4-BE49-F238E27FC236}">
                <a16:creationId xmlns:a16="http://schemas.microsoft.com/office/drawing/2014/main" id="{6CF4718D-73EA-4D1E-89E1-C557B1D168D8}"/>
              </a:ext>
            </a:extLst>
          </p:cNvPr>
          <p:cNvSpPr txBox="1"/>
          <p:nvPr/>
        </p:nvSpPr>
        <p:spPr>
          <a:xfrm>
            <a:off x="2466754" y="4658249"/>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5</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4" name="テキスト ボックス 1006">
            <a:extLst>
              <a:ext uri="{FF2B5EF4-FFF2-40B4-BE49-F238E27FC236}">
                <a16:creationId xmlns:a16="http://schemas.microsoft.com/office/drawing/2014/main" id="{1540F6E2-1D30-4B33-9CD5-DA4A8C9F98C5}"/>
              </a:ext>
            </a:extLst>
          </p:cNvPr>
          <p:cNvSpPr txBox="1"/>
          <p:nvPr/>
        </p:nvSpPr>
        <p:spPr>
          <a:xfrm>
            <a:off x="2466754" y="4776457"/>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5</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 name="テキスト ボックス 1007">
            <a:extLst>
              <a:ext uri="{FF2B5EF4-FFF2-40B4-BE49-F238E27FC236}">
                <a16:creationId xmlns:a16="http://schemas.microsoft.com/office/drawing/2014/main" id="{142E39E4-6FD4-44FE-A69D-84E4C905EFA6}"/>
              </a:ext>
            </a:extLst>
          </p:cNvPr>
          <p:cNvSpPr txBox="1"/>
          <p:nvPr/>
        </p:nvSpPr>
        <p:spPr>
          <a:xfrm>
            <a:off x="2466754" y="488983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6" name="テキスト ボックス 1008">
            <a:extLst>
              <a:ext uri="{FF2B5EF4-FFF2-40B4-BE49-F238E27FC236}">
                <a16:creationId xmlns:a16="http://schemas.microsoft.com/office/drawing/2014/main" id="{7534F946-3A99-4681-B9FE-1B41496DBD13}"/>
              </a:ext>
            </a:extLst>
          </p:cNvPr>
          <p:cNvSpPr txBox="1"/>
          <p:nvPr/>
        </p:nvSpPr>
        <p:spPr>
          <a:xfrm>
            <a:off x="2466754" y="498520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5</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7" name="テキスト ボックス 1009">
            <a:extLst>
              <a:ext uri="{FF2B5EF4-FFF2-40B4-BE49-F238E27FC236}">
                <a16:creationId xmlns:a16="http://schemas.microsoft.com/office/drawing/2014/main" id="{D9BBA19B-D30B-405B-BB93-3257FD88F95A}"/>
              </a:ext>
            </a:extLst>
          </p:cNvPr>
          <p:cNvSpPr txBox="1"/>
          <p:nvPr/>
        </p:nvSpPr>
        <p:spPr>
          <a:xfrm>
            <a:off x="2466754" y="5104520"/>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8" name="テキスト ボックス 1010">
            <a:extLst>
              <a:ext uri="{FF2B5EF4-FFF2-40B4-BE49-F238E27FC236}">
                <a16:creationId xmlns:a16="http://schemas.microsoft.com/office/drawing/2014/main" id="{99F17C7C-0A55-43B4-9CBD-AACFBFDA49FB}"/>
              </a:ext>
            </a:extLst>
          </p:cNvPr>
          <p:cNvSpPr txBox="1"/>
          <p:nvPr/>
        </p:nvSpPr>
        <p:spPr>
          <a:xfrm>
            <a:off x="2466754" y="5559030"/>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3</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9" name="テキスト ボックス 1011">
            <a:extLst>
              <a:ext uri="{FF2B5EF4-FFF2-40B4-BE49-F238E27FC236}">
                <a16:creationId xmlns:a16="http://schemas.microsoft.com/office/drawing/2014/main" id="{34E5239D-384B-4252-9ADF-7197AA479EB4}"/>
              </a:ext>
            </a:extLst>
          </p:cNvPr>
          <p:cNvSpPr txBox="1"/>
          <p:nvPr/>
        </p:nvSpPr>
        <p:spPr>
          <a:xfrm>
            <a:off x="2490539" y="5672905"/>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3</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0" name="テキスト ボックス 1012">
            <a:extLst>
              <a:ext uri="{FF2B5EF4-FFF2-40B4-BE49-F238E27FC236}">
                <a16:creationId xmlns:a16="http://schemas.microsoft.com/office/drawing/2014/main" id="{D06D7727-4FB8-498D-B5C8-42D09EC72870}"/>
              </a:ext>
            </a:extLst>
          </p:cNvPr>
          <p:cNvSpPr txBox="1"/>
          <p:nvPr/>
        </p:nvSpPr>
        <p:spPr>
          <a:xfrm>
            <a:off x="2466754" y="521853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3</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बढि</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1" name="テキスト ボックス 1013">
            <a:extLst>
              <a:ext uri="{FF2B5EF4-FFF2-40B4-BE49-F238E27FC236}">
                <a16:creationId xmlns:a16="http://schemas.microsoft.com/office/drawing/2014/main" id="{A1FEC09B-4A17-4E84-8345-EDE1F2567D7E}"/>
              </a:ext>
            </a:extLst>
          </p:cNvPr>
          <p:cNvSpPr txBox="1"/>
          <p:nvPr/>
        </p:nvSpPr>
        <p:spPr>
          <a:xfrm>
            <a:off x="2466754" y="5337862"/>
            <a:ext cx="576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3</a:t>
            </a:r>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टन तल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2" name="テキスト ボックス 1014">
            <a:extLst>
              <a:ext uri="{FF2B5EF4-FFF2-40B4-BE49-F238E27FC236}">
                <a16:creationId xmlns:a16="http://schemas.microsoft.com/office/drawing/2014/main" id="{FABA4C41-FFF6-40AE-BA18-94DA2070BD19}"/>
              </a:ext>
            </a:extLst>
          </p:cNvPr>
          <p:cNvSpPr txBox="1"/>
          <p:nvPr/>
        </p:nvSpPr>
        <p:spPr>
          <a:xfrm>
            <a:off x="2207066" y="5446683"/>
            <a:ext cx="62357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सिमित छैन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3" name="テキスト ボックス 1016">
            <a:extLst>
              <a:ext uri="{FF2B5EF4-FFF2-40B4-BE49-F238E27FC236}">
                <a16:creationId xmlns:a16="http://schemas.microsoft.com/office/drawing/2014/main" id="{1450D5D9-8311-4F5D-BAB2-96B5DDE3F212}"/>
              </a:ext>
            </a:extLst>
          </p:cNvPr>
          <p:cNvSpPr txBox="1"/>
          <p:nvPr/>
        </p:nvSpPr>
        <p:spPr>
          <a:xfrm>
            <a:off x="2228339" y="4138047"/>
            <a:ext cx="561975" cy="104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मेसिनको क्षमता</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4" name="テキスト ボックス 1017">
            <a:extLst>
              <a:ext uri="{FF2B5EF4-FFF2-40B4-BE49-F238E27FC236}">
                <a16:creationId xmlns:a16="http://schemas.microsoft.com/office/drawing/2014/main" id="{CE6D727E-AAC8-496B-A11D-632B9BDF72FA}"/>
              </a:ext>
            </a:extLst>
          </p:cNvPr>
          <p:cNvSpPr txBox="1"/>
          <p:nvPr/>
        </p:nvSpPr>
        <p:spPr>
          <a:xfrm>
            <a:off x="2021329" y="4314343"/>
            <a:ext cx="371475" cy="2150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झुण्डाएर उठाउने लोड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5" name="テキスト ボックス 1018">
            <a:extLst>
              <a:ext uri="{FF2B5EF4-FFF2-40B4-BE49-F238E27FC236}">
                <a16:creationId xmlns:a16="http://schemas.microsoft.com/office/drawing/2014/main" id="{3FD2C6CB-B593-4F33-B24B-AACF5E975B42}"/>
              </a:ext>
            </a:extLst>
          </p:cNvPr>
          <p:cNvSpPr txBox="1"/>
          <p:nvPr/>
        </p:nvSpPr>
        <p:spPr>
          <a:xfrm>
            <a:off x="2040378" y="4876338"/>
            <a:ext cx="371475" cy="2150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झुण्डाएर उठाउने लोड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6" name="テキスト ボックス 1019">
            <a:extLst>
              <a:ext uri="{FF2B5EF4-FFF2-40B4-BE49-F238E27FC236}">
                <a16:creationId xmlns:a16="http://schemas.microsoft.com/office/drawing/2014/main" id="{57C4C959-AA43-4564-B1DA-11EFFD0155E5}"/>
              </a:ext>
            </a:extLst>
          </p:cNvPr>
          <p:cNvSpPr txBox="1"/>
          <p:nvPr/>
        </p:nvSpPr>
        <p:spPr>
          <a:xfrm>
            <a:off x="2040379" y="5261718"/>
            <a:ext cx="371475" cy="1392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मेसिनको द्रव्यमान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7" name="テキスト ボックス 1020">
            <a:extLst>
              <a:ext uri="{FF2B5EF4-FFF2-40B4-BE49-F238E27FC236}">
                <a16:creationId xmlns:a16="http://schemas.microsoft.com/office/drawing/2014/main" id="{14092F68-EBBE-4516-A8FB-14C9B387EC2E}"/>
              </a:ext>
            </a:extLst>
          </p:cNvPr>
          <p:cNvSpPr txBox="1"/>
          <p:nvPr/>
        </p:nvSpPr>
        <p:spPr>
          <a:xfrm>
            <a:off x="2040378" y="5604532"/>
            <a:ext cx="371475" cy="1367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मेसिनको द्रव्यमान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8" name="テキスト ボックス 1021">
            <a:extLst>
              <a:ext uri="{FF2B5EF4-FFF2-40B4-BE49-F238E27FC236}">
                <a16:creationId xmlns:a16="http://schemas.microsoft.com/office/drawing/2014/main" id="{A251FD01-1165-4A5A-85BB-8E6DFC8B9D4E}"/>
              </a:ext>
            </a:extLst>
          </p:cNvPr>
          <p:cNvSpPr txBox="1"/>
          <p:nvPr/>
        </p:nvSpPr>
        <p:spPr>
          <a:xfrm>
            <a:off x="2040378" y="5841985"/>
            <a:ext cx="371475" cy="1005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अधिकतम लोड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9" name="テキスト ボックス 1022">
            <a:extLst>
              <a:ext uri="{FF2B5EF4-FFF2-40B4-BE49-F238E27FC236}">
                <a16:creationId xmlns:a16="http://schemas.microsoft.com/office/drawing/2014/main" id="{23711E56-95BB-48AC-90BA-D7AFCAC1FDE3}"/>
              </a:ext>
            </a:extLst>
          </p:cNvPr>
          <p:cNvSpPr txBox="1"/>
          <p:nvPr/>
        </p:nvSpPr>
        <p:spPr>
          <a:xfrm>
            <a:off x="2021329" y="6080256"/>
            <a:ext cx="448312" cy="127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अधिकतम लोडको तौल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0" name="テキスト ボックス 1023">
            <a:extLst>
              <a:ext uri="{FF2B5EF4-FFF2-40B4-BE49-F238E27FC236}">
                <a16:creationId xmlns:a16="http://schemas.microsoft.com/office/drawing/2014/main" id="{9B7AC205-66BB-46E7-8780-200F44D50D08}"/>
              </a:ext>
            </a:extLst>
          </p:cNvPr>
          <p:cNvSpPr txBox="1"/>
          <p:nvPr/>
        </p:nvSpPr>
        <p:spPr>
          <a:xfrm>
            <a:off x="590039" y="4122807"/>
            <a:ext cx="852170" cy="1200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मेसिनको नाम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1" name="テキスト ボックス 1024">
            <a:extLst>
              <a:ext uri="{FF2B5EF4-FFF2-40B4-BE49-F238E27FC236}">
                <a16:creationId xmlns:a16="http://schemas.microsoft.com/office/drawing/2014/main" id="{08C2F2CD-F03E-465E-989D-E622CAFAF3B0}"/>
              </a:ext>
            </a:extLst>
          </p:cNvPr>
          <p:cNvSpPr txBox="1"/>
          <p:nvPr/>
        </p:nvSpPr>
        <p:spPr>
          <a:xfrm>
            <a:off x="176251" y="4487847"/>
            <a:ext cx="37147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क्रेन</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2" name="テキスト ボックス 1025">
            <a:extLst>
              <a:ext uri="{FF2B5EF4-FFF2-40B4-BE49-F238E27FC236}">
                <a16:creationId xmlns:a16="http://schemas.microsoft.com/office/drawing/2014/main" id="{CECC8A99-E35E-4A78-ADBE-E05BB2F6EE93}"/>
              </a:ext>
            </a:extLst>
          </p:cNvPr>
          <p:cNvSpPr txBox="1"/>
          <p:nvPr/>
        </p:nvSpPr>
        <p:spPr>
          <a:xfrm>
            <a:off x="616124" y="4364022"/>
            <a:ext cx="371475"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क्रेन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3" name="テキスト ボックス 1026">
            <a:extLst>
              <a:ext uri="{FF2B5EF4-FFF2-40B4-BE49-F238E27FC236}">
                <a16:creationId xmlns:a16="http://schemas.microsoft.com/office/drawing/2014/main" id="{A96219F2-4467-4EBA-B080-F3EBB1DBB2D6}"/>
              </a:ext>
            </a:extLst>
          </p:cNvPr>
          <p:cNvSpPr txBox="1"/>
          <p:nvPr/>
        </p:nvSpPr>
        <p:spPr>
          <a:xfrm>
            <a:off x="616773" y="4541634"/>
            <a:ext cx="985520" cy="1958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फ्लोर अपरेटेड क्रेन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(लोडसँगै ट्रान्सफर)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4" name="テキスト ボックス 1027">
            <a:extLst>
              <a:ext uri="{FF2B5EF4-FFF2-40B4-BE49-F238E27FC236}">
                <a16:creationId xmlns:a16="http://schemas.microsoft.com/office/drawing/2014/main" id="{E45E0151-DC58-4BE5-9A8A-0A4EC0536F1F}"/>
              </a:ext>
            </a:extLst>
          </p:cNvPr>
          <p:cNvSpPr txBox="1"/>
          <p:nvPr/>
        </p:nvSpPr>
        <p:spPr>
          <a:xfrm>
            <a:off x="154661" y="4930669"/>
            <a:ext cx="9855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ट्रानस्फर प्रकार क्रेन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l" rtl="0"/>
            <a:r>
              <a:rPr lang="ne-np" sz="600" kern="10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5" name="テキスト ボックス 1028">
            <a:extLst>
              <a:ext uri="{FF2B5EF4-FFF2-40B4-BE49-F238E27FC236}">
                <a16:creationId xmlns:a16="http://schemas.microsoft.com/office/drawing/2014/main" id="{9E0000C0-5AA8-4A26-A054-AB0B69E7018E}"/>
              </a:ext>
            </a:extLst>
          </p:cNvPr>
          <p:cNvSpPr txBox="1"/>
          <p:nvPr/>
        </p:nvSpPr>
        <p:spPr>
          <a:xfrm>
            <a:off x="157612" y="5382862"/>
            <a:ext cx="428625" cy="2313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सवारी साधन प्रकारको निर्माण मेसिन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6" name="テキスト ボックス 1029">
            <a:extLst>
              <a:ext uri="{FF2B5EF4-FFF2-40B4-BE49-F238E27FC236}">
                <a16:creationId xmlns:a16="http://schemas.microsoft.com/office/drawing/2014/main" id="{4429A91E-BE6B-4181-BC47-DFAAF5F0A944}"/>
              </a:ext>
            </a:extLst>
          </p:cNvPr>
          <p:cNvSpPr txBox="1"/>
          <p:nvPr/>
        </p:nvSpPr>
        <p:spPr>
          <a:xfrm>
            <a:off x="616124" y="5242385"/>
            <a:ext cx="1332000" cy="13928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जमिन समतलाउने, ढुवानी, लोडिंगमा प्रयोग हुने एवं खन्नमा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7" name="テキスト ボックス 1030">
            <a:extLst>
              <a:ext uri="{FF2B5EF4-FFF2-40B4-BE49-F238E27FC236}">
                <a16:creationId xmlns:a16="http://schemas.microsoft.com/office/drawing/2014/main" id="{4B4EDE79-F2E5-43F9-883C-09A237CB709F}"/>
              </a:ext>
            </a:extLst>
          </p:cNvPr>
          <p:cNvSpPr txBox="1"/>
          <p:nvPr/>
        </p:nvSpPr>
        <p:spPr>
          <a:xfrm>
            <a:off x="619333" y="5446209"/>
            <a:ext cx="133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ＭＳ Ｐゴシック" panose="020B0600070205080204" pitchFamily="50" charset="-128"/>
                <a:cs typeface="Arial" panose="020B0604020202020204" pitchFamily="34" charset="0"/>
              </a:rPr>
              <a:t>ट्याम्पिङ (रोलर)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8" name="テキスト ボックス 1031">
            <a:extLst>
              <a:ext uri="{FF2B5EF4-FFF2-40B4-BE49-F238E27FC236}">
                <a16:creationId xmlns:a16="http://schemas.microsoft.com/office/drawing/2014/main" id="{319FA46C-E1CD-42A6-8DBA-D2AFEC06B21C}"/>
              </a:ext>
            </a:extLst>
          </p:cNvPr>
          <p:cNvSpPr txBox="1"/>
          <p:nvPr/>
        </p:nvSpPr>
        <p:spPr>
          <a:xfrm>
            <a:off x="608893" y="5614242"/>
            <a:ext cx="133200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विघटन कामको</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9" name="テキスト ボックス 1032">
            <a:extLst>
              <a:ext uri="{FF2B5EF4-FFF2-40B4-BE49-F238E27FC236}">
                <a16:creationId xmlns:a16="http://schemas.microsoft.com/office/drawing/2014/main" id="{A3DC050B-921C-47DF-8926-423785E4DC20}"/>
              </a:ext>
            </a:extLst>
          </p:cNvPr>
          <p:cNvSpPr txBox="1"/>
          <p:nvPr/>
        </p:nvSpPr>
        <p:spPr>
          <a:xfrm>
            <a:off x="152295" y="5847249"/>
            <a:ext cx="14046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साबेल (shoberu) लोडर, फोर्क लोडर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0" name="テキスト ボックス 1033">
            <a:extLst>
              <a:ext uri="{FF2B5EF4-FFF2-40B4-BE49-F238E27FC236}">
                <a16:creationId xmlns:a16="http://schemas.microsoft.com/office/drawing/2014/main" id="{EEAB5E9B-A93F-47F4-A4FB-691129BF3270}"/>
              </a:ext>
            </a:extLst>
          </p:cNvPr>
          <p:cNvSpPr txBox="1"/>
          <p:nvPr/>
        </p:nvSpPr>
        <p:spPr>
          <a:xfrm>
            <a:off x="157506" y="6080256"/>
            <a:ext cx="1404620" cy="9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a:effectLst/>
                <a:latin typeface="Arial" panose="020B0604020202020204" pitchFamily="34" charset="0"/>
                <a:ea typeface="ＭＳ Ｐゴシック" panose="020B0600070205080204" pitchFamily="50" charset="-128"/>
                <a:cs typeface="Arial" panose="020B0604020202020204" pitchFamily="34" charset="0"/>
              </a:rPr>
              <a:t>असमान जमिन ढुवानी साधन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0426514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1400" dirty="0">
                <a:latin typeface="Meiryo UI" panose="020B0604030504040204" pitchFamily="50" charset="-128"/>
                <a:ea typeface="Meiryo UI" panose="020B0604030504040204" pitchFamily="50" charset="-128"/>
              </a:rPr>
              <a:t>श्रम स्वास्थ्य तथा सुरक्षा ऐन (roudou anzen eiseihou) कार्यान्वयन अध्यादेश (उद्धरण)</a:t>
            </a:r>
            <a:endParaRPr kumimoji="1" lang="ja-JP" altLang="en-US" sz="1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19600" y="6456842"/>
            <a:ext cx="457656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156/सहायक पाठ्यपुस्तक पृष्ठ 110</a:t>
            </a:r>
          </a:p>
        </p:txBody>
      </p:sp>
      <p:pic>
        <p:nvPicPr>
          <p:cNvPr id="3" name="図 2"/>
          <p:cNvPicPr>
            <a:picLocks noChangeAspect="1"/>
          </p:cNvPicPr>
          <p:nvPr/>
        </p:nvPicPr>
        <p:blipFill>
          <a:blip r:embed="rId3"/>
          <a:stretch>
            <a:fillRect/>
          </a:stretch>
        </p:blipFill>
        <p:spPr>
          <a:xfrm>
            <a:off x="3710073" y="867972"/>
            <a:ext cx="5069033" cy="5345352"/>
          </a:xfrm>
          <a:prstGeom prst="rect">
            <a:avLst/>
          </a:prstGeom>
        </p:spPr>
      </p:pic>
      <p:sp>
        <p:nvSpPr>
          <p:cNvPr id="6" name="コンテンツ プレースホルダー 4"/>
          <p:cNvSpPr txBox="1">
            <a:spLocks/>
          </p:cNvSpPr>
          <p:nvPr/>
        </p:nvSpPr>
        <p:spPr>
          <a:xfrm>
            <a:off x="628650" y="941778"/>
            <a:ext cx="3174423" cy="3380840"/>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20</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&lt;कामका प्रतिबन्ध सम्बन्धित कार्य&gt;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61 उपधारा 1 को मन्त्रिपरिषदले तोकको कार्य, यसअनुसार 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1 देखि 11 संक्षिप्त</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12 मेसिनको बडीको तौल 3 टनभन्दा बढिको अर्को तालिका धारा 7 उपधारा 1, उपधारा 2, उपधारा 3 र धारा 6 मा उल्लेख गरिएको मेसिनको बडीमा, शक्ति प्रयोग गरी, साथै, नतोकिएको ठाउँमा स्वचालित गर्न सकिने ड्राइभिंग (सडकमाथि दौडाउने ड्राइभिंगलाई छोडेर।) को कार्य</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13 तल संक्षिप्त</a:t>
            </a:r>
          </a:p>
        </p:txBody>
      </p:sp>
      <p:sp>
        <p:nvSpPr>
          <p:cNvPr id="8" name="テキスト ボックス 950">
            <a:extLst>
              <a:ext uri="{FF2B5EF4-FFF2-40B4-BE49-F238E27FC236}">
                <a16:creationId xmlns:a16="http://schemas.microsoft.com/office/drawing/2014/main" id="{81A35248-B2A7-43F4-860D-F98C51E4D71E}"/>
              </a:ext>
            </a:extLst>
          </p:cNvPr>
          <p:cNvSpPr txBox="1"/>
          <p:nvPr/>
        </p:nvSpPr>
        <p:spPr>
          <a:xfrm>
            <a:off x="4143519" y="992578"/>
            <a:ext cx="4295140" cy="637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श्रम स्वास्थ्य तथा सुरक्षा ऐन (</a:t>
            </a:r>
            <a:r>
              <a:rPr lang="ne-np" sz="1100" kern="100" dirty="0" err="1">
                <a:effectLst/>
                <a:latin typeface="Arial" panose="020B0604020202020204" pitchFamily="34" charset="0"/>
                <a:ea typeface="ＭＳ Ｐゴシック" panose="020B0600070205080204" pitchFamily="50" charset="-128"/>
                <a:cs typeface="Arial" panose="020B0604020202020204" pitchFamily="34" charset="0"/>
              </a:rPr>
              <a:t>roudou</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100" kern="100" dirty="0" err="1">
                <a:effectLst/>
                <a:latin typeface="Arial" panose="020B0604020202020204" pitchFamily="34" charset="0"/>
                <a:ea typeface="ＭＳ Ｐゴシック" panose="020B0600070205080204" pitchFamily="50" charset="-128"/>
                <a:cs typeface="Arial" panose="020B0604020202020204" pitchFamily="34" charset="0"/>
              </a:rPr>
              <a:t>anzen</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100" kern="100" dirty="0" err="1">
                <a:effectLst/>
                <a:latin typeface="Arial" panose="020B0604020202020204" pitchFamily="34" charset="0"/>
                <a:ea typeface="ＭＳ Ｐゴシック" panose="020B0600070205080204" pitchFamily="50" charset="-128"/>
                <a:cs typeface="Arial" panose="020B0604020202020204" pitchFamily="34" charset="0"/>
              </a:rPr>
              <a:t>eiseihou</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या </a:t>
            </a:r>
            <a:r>
              <a:rPr lang="ne-np" sz="1100" kern="100" dirty="0" err="1">
                <a:effectLst/>
                <a:latin typeface="Arial" panose="020B0604020202020204" pitchFamily="34" charset="0"/>
                <a:ea typeface="ＭＳ Ｐゴシック" panose="020B0600070205080204" pitchFamily="50" charset="-128"/>
                <a:cs typeface="Arial" panose="020B0604020202020204" pitchFamily="34" charset="0"/>
              </a:rPr>
              <a:t>यसअनुसार</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आदेशसँग सम्बन्धित दर्ता र निर्धारणको </a:t>
            </a:r>
            <a:r>
              <a:rPr lang="ne-np" sz="1100" kern="100" dirty="0" err="1">
                <a:effectLst/>
                <a:latin typeface="Arial" panose="020B0604020202020204" pitchFamily="34" charset="0"/>
                <a:ea typeface="ＭＳ Ｐゴシック" panose="020B0600070205080204" pitchFamily="50" charset="-128"/>
                <a:cs typeface="Arial" panose="020B0604020202020204" pitchFamily="34" charset="0"/>
              </a:rPr>
              <a:t>बिषयमा</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मन्त्रिपरिषद् अध्यादेशको</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83</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धारा</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दफा</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3</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को मानकलाई आधार गरि, स्वास्थ्य श्रम तथा कल्याण </a:t>
            </a:r>
            <a:r>
              <a:rPr lang="ne-np" sz="1100" kern="100" dirty="0" err="1">
                <a:effectLst/>
                <a:latin typeface="Arial" panose="020B0604020202020204" pitchFamily="34" charset="0"/>
                <a:ea typeface="ＭＳ Ｐゴシック" panose="020B0600070205080204" pitchFamily="50" charset="-128"/>
                <a:cs typeface="Arial" panose="020B0604020202020204" pitchFamily="34" charset="0"/>
              </a:rPr>
              <a:t>मन्त्रिले</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निर्धारण गरेको कार्य प्रतिबन्ध कामदार प्रशिक्षणको प्रशिक्षण विषय र समय</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テキスト ボックス 952">
            <a:extLst>
              <a:ext uri="{FF2B5EF4-FFF2-40B4-BE49-F238E27FC236}">
                <a16:creationId xmlns:a16="http://schemas.microsoft.com/office/drawing/2014/main" id="{BFA67A58-607D-4102-B73F-7FDB260ACDC1}"/>
              </a:ext>
            </a:extLst>
          </p:cNvPr>
          <p:cNvSpPr txBox="1"/>
          <p:nvPr/>
        </p:nvSpPr>
        <p:spPr>
          <a:xfrm>
            <a:off x="4017644" y="1687678"/>
            <a:ext cx="4492626" cy="285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900" kern="100" dirty="0">
                <a:effectLst/>
                <a:latin typeface="Century" panose="02040604050505020304" pitchFamily="18" charset="0"/>
                <a:ea typeface="ＭＳ 明朝" panose="02020609040205080304" pitchFamily="17" charset="-128"/>
                <a:cs typeface="ＭＳ 明朝" panose="02020609040205080304" pitchFamily="17" charset="-128"/>
              </a:rPr>
              <a:t>◆</a:t>
            </a:r>
            <a:r>
              <a:rPr lang="ne-np" sz="900" kern="100" dirty="0">
                <a:effectLst/>
                <a:latin typeface="Arial" panose="020B0604020202020204" pitchFamily="34" charset="0"/>
                <a:ea typeface="ＭＳ Ｐゴシック" panose="020B0600070205080204" pitchFamily="50" charset="-128"/>
                <a:cs typeface="Arial" panose="020B0604020202020204" pitchFamily="34" charset="0"/>
              </a:rPr>
              <a:t>श्रम स्वास्थ्य तथा सुरक्षा मन्त्रालय सार्वजनिक सूचना दफा </a:t>
            </a:r>
            <a:r>
              <a:rPr lang="ne-np" sz="900" kern="100" dirty="0">
                <a:effectLst/>
                <a:latin typeface="Arial" panose="020B0604020202020204" pitchFamily="34" charset="0"/>
                <a:ea typeface="ＭＳ Ｐゴシック" panose="020B0600070205080204" pitchFamily="50" charset="-128"/>
                <a:cs typeface="Times New Roman" panose="02020603050405020304" pitchFamily="18" charset="0"/>
              </a:rPr>
              <a:t>199</a:t>
            </a:r>
            <a:r>
              <a:rPr lang="ne-np" sz="900" kern="100" dirty="0">
                <a:effectLst/>
                <a:latin typeface="Arial" panose="020B0604020202020204" pitchFamily="34" charset="0"/>
                <a:ea typeface="ＭＳ Ｐゴシック" panose="020B0600070205080204" pitchFamily="50" charset="-128"/>
                <a:cs typeface="Arial" panose="020B0604020202020204" pitchFamily="34" charset="0"/>
              </a:rPr>
              <a:t>दफा (2009 साल मार्च 30</a:t>
            </a:r>
            <a:r>
              <a:rPr lang="ne-np" sz="900" kern="100" dirty="0">
                <a:effectLst/>
                <a:latin typeface="Arial" panose="020B0604020202020204" pitchFamily="34" charset="0"/>
                <a:ea typeface="ＭＳ Ｐゴシック" panose="020B0600070205080204" pitchFamily="50" charset="-128"/>
                <a:cs typeface="Times New Roman" panose="02020603050405020304" pitchFamily="18" charset="0"/>
              </a:rPr>
              <a:t>तारिक)</a:t>
            </a:r>
            <a:r>
              <a:rPr lang="ne-np" sz="900" kern="100" dirty="0">
                <a:effectLst/>
                <a:latin typeface="Arial" panose="020B0604020202020204" pitchFamily="34" charset="0"/>
                <a:ea typeface="ＭＳ Ｐゴシック" panose="020B0600070205080204" pitchFamily="50" charset="-128"/>
                <a:cs typeface="Arial" panose="020B0604020202020204" pitchFamily="34" charset="0"/>
              </a:rPr>
              <a:t>◆</a:t>
            </a:r>
            <a:r>
              <a:rPr lang="ne-np" sz="9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just" rtl="0"/>
            <a:r>
              <a:rPr lang="ne-np" sz="9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953">
            <a:extLst>
              <a:ext uri="{FF2B5EF4-FFF2-40B4-BE49-F238E27FC236}">
                <a16:creationId xmlns:a16="http://schemas.microsoft.com/office/drawing/2014/main" id="{1B81974C-768F-46C7-9928-55423929EE2E}"/>
              </a:ext>
            </a:extLst>
          </p:cNvPr>
          <p:cNvSpPr txBox="1"/>
          <p:nvPr/>
        </p:nvSpPr>
        <p:spPr>
          <a:xfrm>
            <a:off x="3994150" y="2102558"/>
            <a:ext cx="4098290" cy="4419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b="1" kern="100" dirty="0">
                <a:effectLst/>
                <a:latin typeface="Arial" panose="020B0604020202020204" pitchFamily="34" charset="0"/>
                <a:ea typeface="ＭＳ Ｐゴシック" panose="020B0600070205080204" pitchFamily="50" charset="-128"/>
                <a:cs typeface="Arial" panose="020B0604020202020204" pitchFamily="34" charset="0"/>
              </a:rPr>
              <a:t>धारा </a:t>
            </a:r>
            <a:r>
              <a:rPr lang="ne-np" sz="1000" b="1" kern="100" dirty="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1000" b="1" kern="100" dirty="0">
                <a:effectLst/>
                <a:latin typeface="Arial" panose="020B0604020202020204" pitchFamily="34" charset="0"/>
                <a:ea typeface="ＭＳ Ｐゴシック" panose="020B0600070205080204" pitchFamily="50" charset="-128"/>
                <a:cs typeface="Times New Roman" panose="02020603050405020304" pitchFamily="18" charset="0"/>
              </a:rPr>
              <a:t> </a:t>
            </a:r>
            <a:r>
              <a:rPr lang="ne-np" sz="1000" b="1" kern="100" dirty="0" err="1">
                <a:effectLst/>
                <a:latin typeface="Arial" panose="020B0604020202020204" pitchFamily="34" charset="0"/>
                <a:ea typeface="ＭＳ Ｐゴシック" panose="020B0600070205080204" pitchFamily="50" charset="-128"/>
                <a:cs typeface="Arial" panose="020B0604020202020204" pitchFamily="34" charset="0"/>
              </a:rPr>
              <a:t>दफा</a:t>
            </a:r>
            <a:r>
              <a:rPr lang="ne-np" sz="1000" b="1" kern="100" dirty="0" err="1">
                <a:effectLst/>
                <a:latin typeface="Arial" panose="020B0604020202020204" pitchFamily="34" charset="0"/>
                <a:ea typeface="ＭＳ Ｐゴシック" panose="020B0600070205080204" pitchFamily="50" charset="-128"/>
                <a:cs typeface="Times New Roman" panose="02020603050405020304" pitchFamily="18" charset="0"/>
              </a:rPr>
              <a:t>~</a:t>
            </a:r>
            <a:r>
              <a:rPr lang="ne-np" sz="1000" b="1" kern="100" dirty="0" err="1">
                <a:effectLst/>
                <a:latin typeface="Arial" panose="020B0604020202020204" pitchFamily="34" charset="0"/>
                <a:ea typeface="ＭＳ Ｐゴシック" panose="020B0600070205080204" pitchFamily="50" charset="-128"/>
                <a:cs typeface="Arial" panose="020B0604020202020204" pitchFamily="34" charset="0"/>
              </a:rPr>
              <a:t>धारा</a:t>
            </a:r>
            <a:r>
              <a:rPr lang="ne-NP" sz="1000" b="1"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000" b="1" kern="100" dirty="0">
                <a:effectLst/>
                <a:latin typeface="Arial" panose="020B0604020202020204" pitchFamily="34" charset="0"/>
                <a:ea typeface="ＭＳ Ｐゴシック" panose="020B0600070205080204" pitchFamily="50" charset="-128"/>
                <a:cs typeface="Times New Roman" panose="02020603050405020304" pitchFamily="18" charset="0"/>
              </a:rPr>
              <a:t>2</a:t>
            </a:r>
            <a:r>
              <a:rPr lang="ne-NP" sz="1000" b="1" kern="100" dirty="0">
                <a:latin typeface="Arial" panose="020B0604020202020204" pitchFamily="34" charset="0"/>
                <a:ea typeface="ＭＳ Ｐゴシック" panose="020B0600070205080204" pitchFamily="50" charset="-128"/>
                <a:cs typeface="Times New Roman" panose="02020603050405020304" pitchFamily="18" charset="0"/>
              </a:rPr>
              <a:t> </a:t>
            </a:r>
            <a:r>
              <a:rPr lang="ne-np" sz="1000" b="1" kern="100" dirty="0">
                <a:effectLst/>
                <a:latin typeface="Arial" panose="020B0604020202020204" pitchFamily="34" charset="0"/>
                <a:ea typeface="ＭＳ Ｐゴシック" panose="020B0600070205080204" pitchFamily="50" charset="-128"/>
                <a:cs typeface="Arial" panose="020B0604020202020204" pitchFamily="34" charset="0"/>
              </a:rPr>
              <a:t>दफा</a:t>
            </a:r>
            <a:r>
              <a:rPr lang="ne-NP" sz="1000" b="1"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000" kern="100" dirty="0">
                <a:effectLst/>
                <a:latin typeface="Arial" panose="020B0604020202020204" pitchFamily="34" charset="0"/>
                <a:ea typeface="ＭＳ Ｐゴシック" panose="020B0600070205080204" pitchFamily="50" charset="-128"/>
                <a:cs typeface="Arial" panose="020B0604020202020204" pitchFamily="34" charset="0"/>
              </a:rPr>
              <a:t>संक्षिप्त</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90170" algn="just" rtl="0"/>
            <a:r>
              <a:rPr lang="ne-np" sz="1000" kern="100" dirty="0">
                <a:effectLst/>
                <a:latin typeface="Arial" panose="020B0604020202020204" pitchFamily="34" charset="0"/>
                <a:ea typeface="ＭＳ Ｐゴシック" panose="020B0600070205080204" pitchFamily="50" charset="-128"/>
                <a:cs typeface="Arial" panose="020B0604020202020204" pitchFamily="34" charset="0"/>
              </a:rPr>
              <a:t>(सवारी साधन प्रकारको निर्माण मेसिन </a:t>
            </a:r>
            <a:r>
              <a:rPr lang="ne-np" sz="1000" kern="100" dirty="0" err="1">
                <a:effectLst/>
                <a:latin typeface="Arial" panose="020B0604020202020204" pitchFamily="34" charset="0"/>
                <a:ea typeface="ＭＳ Ｐゴシック" panose="020B0600070205080204" pitchFamily="50" charset="-128"/>
                <a:cs typeface="Arial" panose="020B0604020202020204" pitchFamily="34" charset="0"/>
              </a:rPr>
              <a:t>संचालन</a:t>
            </a:r>
            <a:r>
              <a:rPr lang="ne-np" sz="1000" kern="100" dirty="0">
                <a:effectLst/>
                <a:latin typeface="Arial" panose="020B0604020202020204" pitchFamily="34" charset="0"/>
                <a:ea typeface="ＭＳ Ｐゴシック" panose="020B0600070205080204" pitchFamily="50" charset="-128"/>
                <a:cs typeface="Arial" panose="020B0604020202020204" pitchFamily="34" charset="0"/>
              </a:rPr>
              <a:t> कार्य कामदारको लागि प्रशिक्षण)</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955">
            <a:extLst>
              <a:ext uri="{FF2B5EF4-FFF2-40B4-BE49-F238E27FC236}">
                <a16:creationId xmlns:a16="http://schemas.microsoft.com/office/drawing/2014/main" id="{9CD9295C-BBE0-4776-8103-9E553F5F004C}"/>
              </a:ext>
            </a:extLst>
          </p:cNvPr>
          <p:cNvSpPr txBox="1"/>
          <p:nvPr/>
        </p:nvSpPr>
        <p:spPr>
          <a:xfrm>
            <a:off x="3994150" y="2544518"/>
            <a:ext cx="4521200" cy="909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80340" indent="-180340" algn="just" rtl="0"/>
            <a:r>
              <a:rPr lang="ne-np" sz="1100" b="1" kern="100" dirty="0">
                <a:effectLst/>
                <a:latin typeface="Arial" panose="020B0604020202020204" pitchFamily="34" charset="0"/>
                <a:ea typeface="ＭＳ Ｐゴシック" panose="020B0600070205080204" pitchFamily="50" charset="-128"/>
                <a:cs typeface="Arial" panose="020B0604020202020204" pitchFamily="34" charset="0"/>
              </a:rPr>
              <a:t>दफा</a:t>
            </a:r>
            <a:r>
              <a:rPr lang="ne-np" sz="1100" b="1" kern="100" dirty="0">
                <a:effectLst/>
                <a:latin typeface="Arial" panose="020B0604020202020204" pitchFamily="34" charset="0"/>
                <a:ea typeface="ＭＳ Ｐゴシック" panose="020B0600070205080204" pitchFamily="50" charset="-128"/>
                <a:cs typeface="Times New Roman" panose="02020603050405020304" pitchFamily="18" charset="0"/>
              </a:rPr>
              <a:t>3</a:t>
            </a:r>
            <a:r>
              <a:rPr lang="ne-np" sz="1100" b="1" kern="100" dirty="0">
                <a:effectLst/>
                <a:latin typeface="Arial" panose="020B0604020202020204" pitchFamily="34" charset="0"/>
                <a:ea typeface="ＭＳ Ｐゴシック" panose="020B0600070205080204" pitchFamily="50" charset="-128"/>
                <a:cs typeface="Arial" panose="020B0604020202020204" pitchFamily="34" charset="0"/>
              </a:rPr>
              <a:t> आदेश</a:t>
            </a:r>
            <a:r>
              <a:rPr lang="ne-NP" sz="1100" b="1"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दफा</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20</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12</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को काममा लाग्ने सक्ने व्यक्तिको लागि दफा</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993</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दफाको</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3</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दफा</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1</a:t>
            </a:r>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बुँदाको प्रशिक्षण, तलको तालिकाको माथि भागमा उल्लेख प्रशिक्षण विषयलाई, त्यसअनुसारको सोहि तालिकाको बीच भागमा उल्लेख एरियाको बारेमा सोहि तालिका तलको भागमा उल्लेख समयबाट संचालन गरिने हो।</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981">
            <a:extLst>
              <a:ext uri="{FF2B5EF4-FFF2-40B4-BE49-F238E27FC236}">
                <a16:creationId xmlns:a16="http://schemas.microsoft.com/office/drawing/2014/main" id="{9952543F-BDC3-435F-8AA7-730C786E01E7}"/>
              </a:ext>
            </a:extLst>
          </p:cNvPr>
          <p:cNvSpPr txBox="1"/>
          <p:nvPr/>
        </p:nvSpPr>
        <p:spPr>
          <a:xfrm>
            <a:off x="4017644" y="5811589"/>
            <a:ext cx="3804921"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b="1" kern="100" dirty="0">
                <a:effectLst/>
                <a:latin typeface="Arial" panose="020B0604020202020204" pitchFamily="34" charset="0"/>
                <a:ea typeface="ＭＳ Ｐゴシック" panose="020B0600070205080204" pitchFamily="50" charset="-128"/>
                <a:cs typeface="Arial" panose="020B0604020202020204" pitchFamily="34" charset="0"/>
              </a:rPr>
              <a:t>दफ</a:t>
            </a:r>
            <a:r>
              <a:rPr lang="ne-np" sz="1100" b="1" kern="100" dirty="0">
                <a:effectLst/>
                <a:latin typeface="Arial" panose="020B0604020202020204" pitchFamily="34" charset="0"/>
                <a:ea typeface="ＭＳ Ｐゴシック" panose="020B0600070205080204" pitchFamily="50" charset="-128"/>
                <a:cs typeface="Times New Roman" panose="02020603050405020304" pitchFamily="18" charset="0"/>
              </a:rPr>
              <a:t>4</a:t>
            </a:r>
            <a:r>
              <a:rPr lang="ne-np" sz="1100" b="1" kern="100" dirty="0">
                <a:effectLst/>
                <a:latin typeface="Arial" panose="020B0604020202020204" pitchFamily="34" charset="0"/>
                <a:ea typeface="ＭＳ Ｐゴシック" panose="020B0600070205080204" pitchFamily="50" charset="-128"/>
                <a:cs typeface="Arial" panose="020B0604020202020204" pitchFamily="34" charset="0"/>
              </a:rPr>
              <a:t>परिच्छेद</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 </a:t>
            </a:r>
            <a:r>
              <a:rPr lang="ne-np" sz="1100" kern="100" dirty="0">
                <a:effectLst/>
                <a:latin typeface="Arial" panose="020B0604020202020204" pitchFamily="34" charset="0"/>
                <a:ea typeface="ＭＳ Ｐゴシック" panose="020B0600070205080204" pitchFamily="50" charset="-128"/>
                <a:cs typeface="Arial" panose="020B0604020202020204" pitchFamily="34" charset="0"/>
              </a:rPr>
              <a:t>संक्षिप्त</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l" rtl="0"/>
            <a:r>
              <a:rPr lang="ne-np" sz="1100" kern="100" dirty="0">
                <a:effectLst/>
                <a:latin typeface="Arial" panose="020B0604020202020204" pitchFamily="34" charset="0"/>
                <a:ea typeface="ＭＳ Ｐゴシック" panose="020B0600070205080204" pitchFamily="50"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957">
            <a:extLst>
              <a:ext uri="{FF2B5EF4-FFF2-40B4-BE49-F238E27FC236}">
                <a16:creationId xmlns:a16="http://schemas.microsoft.com/office/drawing/2014/main" id="{1D2A40FE-BFAD-4695-A50A-48C9363752E7}"/>
              </a:ext>
            </a:extLst>
          </p:cNvPr>
          <p:cNvSpPr txBox="1"/>
          <p:nvPr/>
        </p:nvSpPr>
        <p:spPr>
          <a:xfrm>
            <a:off x="6073773" y="3572609"/>
            <a:ext cx="969645" cy="1651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Arial" panose="020B0604020202020204" pitchFamily="34" charset="0"/>
              </a:rPr>
              <a:t>एरिया</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959">
            <a:extLst>
              <a:ext uri="{FF2B5EF4-FFF2-40B4-BE49-F238E27FC236}">
                <a16:creationId xmlns:a16="http://schemas.microsoft.com/office/drawing/2014/main" id="{C674EE36-D817-49AD-980F-66C977324CB6}"/>
              </a:ext>
            </a:extLst>
          </p:cNvPr>
          <p:cNvSpPr txBox="1"/>
          <p:nvPr/>
        </p:nvSpPr>
        <p:spPr>
          <a:xfrm>
            <a:off x="7862570" y="3578384"/>
            <a:ext cx="356870"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Arial" panose="020B0604020202020204" pitchFamily="34" charset="0"/>
              </a:rPr>
              <a:t>घण्टा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961">
            <a:extLst>
              <a:ext uri="{FF2B5EF4-FFF2-40B4-BE49-F238E27FC236}">
                <a16:creationId xmlns:a16="http://schemas.microsoft.com/office/drawing/2014/main" id="{A9E1C0AA-5760-46C6-A6D4-F1BD11FDBB7E}"/>
              </a:ext>
            </a:extLst>
          </p:cNvPr>
          <p:cNvSpPr txBox="1"/>
          <p:nvPr/>
        </p:nvSpPr>
        <p:spPr>
          <a:xfrm>
            <a:off x="4212589" y="3773135"/>
            <a:ext cx="1177291" cy="2711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a:effectLst/>
                <a:latin typeface="Arial" panose="020B0604020202020204" pitchFamily="34" charset="0"/>
                <a:ea typeface="ＭＳ Ｐゴシック" panose="020B0600070205080204" pitchFamily="50" charset="-128"/>
                <a:cs typeface="Arial" panose="020B0604020202020204" pitchFamily="34" charset="0"/>
              </a:rPr>
              <a:t>काम प्रतिबन्ध कार्य मेसिन आदिको संरचना</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962">
            <a:extLst>
              <a:ext uri="{FF2B5EF4-FFF2-40B4-BE49-F238E27FC236}">
                <a16:creationId xmlns:a16="http://schemas.microsoft.com/office/drawing/2014/main" id="{8170DDD3-749A-4926-96EE-88850679EDCC}"/>
              </a:ext>
            </a:extLst>
          </p:cNvPr>
          <p:cNvSpPr txBox="1"/>
          <p:nvPr/>
        </p:nvSpPr>
        <p:spPr>
          <a:xfrm>
            <a:off x="5478461" y="3779104"/>
            <a:ext cx="2160270" cy="2762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dirty="0">
                <a:effectLst/>
                <a:latin typeface="Arial" panose="020B0604020202020204" pitchFamily="34" charset="0"/>
                <a:ea typeface="ＭＳ Ｐゴシック" panose="020B0600070205080204" pitchFamily="50" charset="-128"/>
                <a:cs typeface="Arial" panose="020B0604020202020204" pitchFamily="34" charset="0"/>
              </a:rPr>
              <a:t>सवारी साधन ढाँचाको निर्माण मेसिनको चाल र कार्य सम्बन्धी उपकरणको संरचना</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963">
            <a:extLst>
              <a:ext uri="{FF2B5EF4-FFF2-40B4-BE49-F238E27FC236}">
                <a16:creationId xmlns:a16="http://schemas.microsoft.com/office/drawing/2014/main" id="{F133DA2D-FCDA-40C4-A6CC-FAE2D6B1DAA8}"/>
              </a:ext>
            </a:extLst>
          </p:cNvPr>
          <p:cNvSpPr txBox="1"/>
          <p:nvPr/>
        </p:nvSpPr>
        <p:spPr>
          <a:xfrm>
            <a:off x="7907020" y="380825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1000" kern="100">
                <a:effectLst/>
                <a:latin typeface="Arial" panose="020B0604020202020204" pitchFamily="34" charset="0"/>
                <a:ea typeface="ＭＳ Ｐゴシック" panose="020B0600070205080204" pitchFamily="50" charset="-128"/>
                <a:cs typeface="Arial" panose="020B0604020202020204" pitchFamily="34" charset="0"/>
              </a:rPr>
              <a:t>घण्टा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964">
            <a:extLst>
              <a:ext uri="{FF2B5EF4-FFF2-40B4-BE49-F238E27FC236}">
                <a16:creationId xmlns:a16="http://schemas.microsoft.com/office/drawing/2014/main" id="{A4719C75-3ECB-40CD-98D1-76E5A9CF59BF}"/>
              </a:ext>
            </a:extLst>
          </p:cNvPr>
          <p:cNvSpPr txBox="1"/>
          <p:nvPr/>
        </p:nvSpPr>
        <p:spPr>
          <a:xfrm>
            <a:off x="7878445" y="4191159"/>
            <a:ext cx="39624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1000" kern="100">
                <a:effectLst/>
                <a:latin typeface="Arial" panose="020B0604020202020204" pitchFamily="34" charset="0"/>
                <a:ea typeface="ＭＳ Ｐゴシック" panose="020B0600070205080204" pitchFamily="50" charset="-128"/>
                <a:cs typeface="Arial" panose="020B0604020202020204" pitchFamily="34" charset="0"/>
              </a:rPr>
              <a:t>घण्टा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965">
            <a:extLst>
              <a:ext uri="{FF2B5EF4-FFF2-40B4-BE49-F238E27FC236}">
                <a16:creationId xmlns:a16="http://schemas.microsoft.com/office/drawing/2014/main" id="{4CC06663-8D80-4305-B5EC-1A8A510CB692}"/>
              </a:ext>
            </a:extLst>
          </p:cNvPr>
          <p:cNvSpPr txBox="1"/>
          <p:nvPr/>
        </p:nvSpPr>
        <p:spPr>
          <a:xfrm>
            <a:off x="7907655" y="459057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Times New Roman" panose="02020603050405020304" pitchFamily="18" charset="0"/>
              </a:rPr>
              <a:t>1</a:t>
            </a:r>
            <a:r>
              <a:rPr lang="ne-np" sz="1000" kern="100">
                <a:effectLst/>
                <a:latin typeface="Arial" panose="020B0604020202020204" pitchFamily="34" charset="0"/>
                <a:ea typeface="ＭＳ Ｐゴシック" panose="020B0600070205080204" pitchFamily="50" charset="-128"/>
                <a:cs typeface="Arial" panose="020B0604020202020204" pitchFamily="34" charset="0"/>
              </a:rPr>
              <a:t>घण्टा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966">
            <a:extLst>
              <a:ext uri="{FF2B5EF4-FFF2-40B4-BE49-F238E27FC236}">
                <a16:creationId xmlns:a16="http://schemas.microsoft.com/office/drawing/2014/main" id="{EE93275C-E5C4-4961-9FA7-763158BE7A4A}"/>
              </a:ext>
            </a:extLst>
          </p:cNvPr>
          <p:cNvSpPr txBox="1"/>
          <p:nvPr/>
        </p:nvSpPr>
        <p:spPr>
          <a:xfrm>
            <a:off x="7822565" y="4899819"/>
            <a:ext cx="45212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Times New Roman" panose="02020603050405020304" pitchFamily="18" charset="0"/>
              </a:rPr>
              <a:t>1.5</a:t>
            </a:r>
            <a:r>
              <a:rPr lang="ne-np" sz="1000" kern="100">
                <a:effectLst/>
                <a:latin typeface="Arial" panose="020B0604020202020204" pitchFamily="34" charset="0"/>
                <a:ea typeface="ＭＳ Ｐゴシック" panose="020B0600070205080204" pitchFamily="50" charset="-128"/>
                <a:cs typeface="Arial" panose="020B0604020202020204" pitchFamily="34" charset="0"/>
              </a:rPr>
              <a:t>घण्टा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967">
            <a:extLst>
              <a:ext uri="{FF2B5EF4-FFF2-40B4-BE49-F238E27FC236}">
                <a16:creationId xmlns:a16="http://schemas.microsoft.com/office/drawing/2014/main" id="{E27AA41F-60E2-48CB-B426-F5E2E67A0E08}"/>
              </a:ext>
            </a:extLst>
          </p:cNvPr>
          <p:cNvSpPr txBox="1"/>
          <p:nvPr/>
        </p:nvSpPr>
        <p:spPr>
          <a:xfrm>
            <a:off x="7822565" y="5196364"/>
            <a:ext cx="466725"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Times New Roman" panose="02020603050405020304" pitchFamily="18" charset="0"/>
              </a:rPr>
              <a:t>1.5</a:t>
            </a:r>
            <a:r>
              <a:rPr lang="ne-np" sz="1000" kern="100">
                <a:effectLst/>
                <a:latin typeface="Arial" panose="020B0604020202020204" pitchFamily="34" charset="0"/>
                <a:ea typeface="ＭＳ Ｐゴシック" panose="020B0600070205080204" pitchFamily="50" charset="-128"/>
                <a:cs typeface="Arial" panose="020B0604020202020204" pitchFamily="34" charset="0"/>
              </a:rPr>
              <a:t>घण्टा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968">
            <a:extLst>
              <a:ext uri="{FF2B5EF4-FFF2-40B4-BE49-F238E27FC236}">
                <a16:creationId xmlns:a16="http://schemas.microsoft.com/office/drawing/2014/main" id="{49D4CFDE-6B3E-4E29-A6A8-19B90B6068C3}"/>
              </a:ext>
            </a:extLst>
          </p:cNvPr>
          <p:cNvSpPr txBox="1"/>
          <p:nvPr/>
        </p:nvSpPr>
        <p:spPr>
          <a:xfrm>
            <a:off x="7913370" y="5534184"/>
            <a:ext cx="356870" cy="1797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Times New Roman" panose="02020603050405020304" pitchFamily="18" charset="0"/>
              </a:rPr>
              <a:t>2</a:t>
            </a:r>
            <a:r>
              <a:rPr lang="ne-np" sz="1000" kern="100">
                <a:effectLst/>
                <a:latin typeface="Arial" panose="020B0604020202020204" pitchFamily="34" charset="0"/>
                <a:ea typeface="ＭＳ Ｐゴシック" panose="020B0600070205080204" pitchFamily="50" charset="-128"/>
                <a:cs typeface="Arial" panose="020B0604020202020204" pitchFamily="34" charset="0"/>
              </a:rPr>
              <a:t>घण्टा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971">
            <a:extLst>
              <a:ext uri="{FF2B5EF4-FFF2-40B4-BE49-F238E27FC236}">
                <a16:creationId xmlns:a16="http://schemas.microsoft.com/office/drawing/2014/main" id="{85BDC33F-D2AB-43FE-8EC6-EA7DB0A7A036}"/>
              </a:ext>
            </a:extLst>
          </p:cNvPr>
          <p:cNvSpPr txBox="1"/>
          <p:nvPr/>
        </p:nvSpPr>
        <p:spPr>
          <a:xfrm>
            <a:off x="4212589" y="4089962"/>
            <a:ext cx="1160145" cy="4165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a:effectLst/>
                <a:latin typeface="Arial" panose="020B0604020202020204" pitchFamily="34" charset="0"/>
                <a:ea typeface="ＭＳ Ｐゴシック" panose="020B0600070205080204" pitchFamily="50" charset="-128"/>
                <a:cs typeface="Arial" panose="020B0604020202020204" pitchFamily="34" charset="0"/>
              </a:rPr>
              <a:t>काम प्रतिबन्ध कार्य मेसिन आदि सम्बन्धको सुरक्षा उपकरणको काम</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972">
            <a:extLst>
              <a:ext uri="{FF2B5EF4-FFF2-40B4-BE49-F238E27FC236}">
                <a16:creationId xmlns:a16="http://schemas.microsoft.com/office/drawing/2014/main" id="{7B35CC5B-C829-48AB-8BCC-FD66D83A31E3}"/>
              </a:ext>
            </a:extLst>
          </p:cNvPr>
          <p:cNvSpPr txBox="1"/>
          <p:nvPr/>
        </p:nvSpPr>
        <p:spPr>
          <a:xfrm>
            <a:off x="5466079" y="4144500"/>
            <a:ext cx="2185035" cy="3562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a:effectLst/>
                <a:latin typeface="Arial" panose="020B0604020202020204" pitchFamily="34" charset="0"/>
                <a:ea typeface="ＭＳ Ｐゴシック" panose="020B0600070205080204" pitchFamily="50" charset="-128"/>
                <a:cs typeface="Arial" panose="020B0604020202020204" pitchFamily="34" charset="0"/>
              </a:rPr>
              <a:t>सवारी साधन प्रकारको निर्माण मेसिनको सुरक्षा उपकरण र ब्रेकको काम</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973">
            <a:extLst>
              <a:ext uri="{FF2B5EF4-FFF2-40B4-BE49-F238E27FC236}">
                <a16:creationId xmlns:a16="http://schemas.microsoft.com/office/drawing/2014/main" id="{DB41AD49-FE7A-4B89-9E50-245F618FDA19}"/>
              </a:ext>
            </a:extLst>
          </p:cNvPr>
          <p:cNvSpPr txBox="1"/>
          <p:nvPr/>
        </p:nvSpPr>
        <p:spPr>
          <a:xfrm>
            <a:off x="5485130" y="4596634"/>
            <a:ext cx="1878965"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ＭＳ Ｐゴシック" panose="020B0600070205080204" pitchFamily="50" charset="-128"/>
                <a:cs typeface="Arial" panose="020B0604020202020204" pitchFamily="34" charset="0"/>
              </a:rPr>
              <a:t>सवारी साधन ढाँचाको निर्माण मेसिनको जाँच र मर्मत</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974">
            <a:extLst>
              <a:ext uri="{FF2B5EF4-FFF2-40B4-BE49-F238E27FC236}">
                <a16:creationId xmlns:a16="http://schemas.microsoft.com/office/drawing/2014/main" id="{EAE613CE-4CC4-44C5-A75A-122B14C4AE4B}"/>
              </a:ext>
            </a:extLst>
          </p:cNvPr>
          <p:cNvSpPr txBox="1"/>
          <p:nvPr/>
        </p:nvSpPr>
        <p:spPr>
          <a:xfrm>
            <a:off x="4221601" y="4536377"/>
            <a:ext cx="1184910"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a:effectLst/>
                <a:latin typeface="Arial" panose="020B0604020202020204" pitchFamily="34" charset="0"/>
                <a:ea typeface="ＭＳ Ｐゴシック" panose="020B0600070205080204" pitchFamily="50" charset="-128"/>
                <a:cs typeface="Arial" panose="020B0604020202020204" pitchFamily="34" charset="0"/>
              </a:rPr>
              <a:t>काम प्रतिबन्ध कार्य मेसिन आदिको मर्मत व्यवस्थापन</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975">
            <a:extLst>
              <a:ext uri="{FF2B5EF4-FFF2-40B4-BE49-F238E27FC236}">
                <a16:creationId xmlns:a16="http://schemas.microsoft.com/office/drawing/2014/main" id="{C0BFD07E-4D33-4907-8231-970A3389FF99}"/>
              </a:ext>
            </a:extLst>
          </p:cNvPr>
          <p:cNvSpPr txBox="1"/>
          <p:nvPr/>
        </p:nvSpPr>
        <p:spPr>
          <a:xfrm>
            <a:off x="4214495" y="4849469"/>
            <a:ext cx="1175385" cy="2762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dirty="0">
                <a:effectLst/>
                <a:latin typeface="Arial" panose="020B0604020202020204" pitchFamily="34" charset="0"/>
                <a:ea typeface="ＭＳ Ｐゴシック" panose="020B0600070205080204" pitchFamily="50" charset="-128"/>
                <a:cs typeface="Arial" panose="020B0604020202020204" pitchFamily="34" charset="0"/>
              </a:rPr>
              <a:t>कार्य प्रतिबन्ध काम मेसिन आदिसँग सम्बन्धित कार्यको विधि </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テキスト ボックス 976">
            <a:extLst>
              <a:ext uri="{FF2B5EF4-FFF2-40B4-BE49-F238E27FC236}">
                <a16:creationId xmlns:a16="http://schemas.microsoft.com/office/drawing/2014/main" id="{0F89A03D-5292-4D61-AB3D-3AF71EB95C2F}"/>
              </a:ext>
            </a:extLst>
          </p:cNvPr>
          <p:cNvSpPr txBox="1"/>
          <p:nvPr/>
        </p:nvSpPr>
        <p:spPr>
          <a:xfrm>
            <a:off x="4214495" y="5206889"/>
            <a:ext cx="109474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dirty="0">
                <a:effectLst/>
                <a:latin typeface="Arial" panose="020B0604020202020204" pitchFamily="34" charset="0"/>
                <a:ea typeface="ＭＳ Ｐゴシック" panose="020B0600070205080204" pitchFamily="50" charset="-128"/>
                <a:cs typeface="Arial" panose="020B0604020202020204" pitchFamily="34" charset="0"/>
              </a:rPr>
              <a:t>सुरक्षा स्वास्थ सम्बन्धित कानून</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9" name="テキスト ボックス 977">
            <a:extLst>
              <a:ext uri="{FF2B5EF4-FFF2-40B4-BE49-F238E27FC236}">
                <a16:creationId xmlns:a16="http://schemas.microsoft.com/office/drawing/2014/main" id="{299C7B5B-1C41-4A52-BF5B-0BCA7C213A31}"/>
              </a:ext>
            </a:extLst>
          </p:cNvPr>
          <p:cNvSpPr txBox="1"/>
          <p:nvPr/>
        </p:nvSpPr>
        <p:spPr>
          <a:xfrm>
            <a:off x="4199254" y="5477696"/>
            <a:ext cx="1173479" cy="2711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dirty="0">
                <a:effectLst/>
                <a:latin typeface="Arial" panose="020B0604020202020204" pitchFamily="34" charset="0"/>
                <a:ea typeface="ＭＳ Ｐゴシック" panose="020B0600070205080204" pitchFamily="50" charset="-128"/>
                <a:cs typeface="Arial" panose="020B0604020202020204" pitchFamily="34" charset="0"/>
              </a:rPr>
              <a:t>श्रम विपद्/दुर्घटनाको उदाहरण र रोकथामका उपायहरु</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978">
            <a:extLst>
              <a:ext uri="{FF2B5EF4-FFF2-40B4-BE49-F238E27FC236}">
                <a16:creationId xmlns:a16="http://schemas.microsoft.com/office/drawing/2014/main" id="{F291FDE6-0DC3-47AD-964F-876B5EC8193C}"/>
              </a:ext>
            </a:extLst>
          </p:cNvPr>
          <p:cNvSpPr txBox="1"/>
          <p:nvPr/>
        </p:nvSpPr>
        <p:spPr>
          <a:xfrm>
            <a:off x="5476240" y="4855096"/>
            <a:ext cx="2164715" cy="2603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lnSpc>
                <a:spcPct val="85000"/>
              </a:lnSpc>
            </a:pPr>
            <a:r>
              <a:rPr lang="ne-np" sz="800" kern="100">
                <a:effectLst/>
                <a:latin typeface="Arial" panose="020B0604020202020204" pitchFamily="34" charset="0"/>
                <a:ea typeface="ＭＳ Ｐゴシック" panose="020B0600070205080204" pitchFamily="50" charset="-128"/>
                <a:cs typeface="Arial" panose="020B0604020202020204" pitchFamily="34" charset="0"/>
              </a:rPr>
              <a:t>सवारी साधन प्रकारको निर्माण मेसिन सम्बन्धित कार्य विधिअनुसारको सुरक्षा उपाय</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テキスト ボックス 979">
            <a:extLst>
              <a:ext uri="{FF2B5EF4-FFF2-40B4-BE49-F238E27FC236}">
                <a16:creationId xmlns:a16="http://schemas.microsoft.com/office/drawing/2014/main" id="{3A737E27-6FE7-4272-9BC9-BF4FA2332FB1}"/>
              </a:ext>
            </a:extLst>
          </p:cNvPr>
          <p:cNvSpPr txBox="1"/>
          <p:nvPr/>
        </p:nvSpPr>
        <p:spPr>
          <a:xfrm>
            <a:off x="5476240" y="5195008"/>
            <a:ext cx="2019300"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ＭＳ Ｐゴシック" panose="020B0600070205080204" pitchFamily="50" charset="-128"/>
                <a:cs typeface="Arial" panose="020B0604020202020204" pitchFamily="34" charset="0"/>
              </a:rPr>
              <a:t>कानून, आदेश र म स्वास्थ्य तथा सुरक्षा ऐनको सम्बन्धित बुँदाहरु</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2" name="テキスト ボックス 980">
            <a:extLst>
              <a:ext uri="{FF2B5EF4-FFF2-40B4-BE49-F238E27FC236}">
                <a16:creationId xmlns:a16="http://schemas.microsoft.com/office/drawing/2014/main" id="{5AFC0CA1-68E3-4E88-B16A-898C7D8B2816}"/>
              </a:ext>
            </a:extLst>
          </p:cNvPr>
          <p:cNvSpPr txBox="1"/>
          <p:nvPr/>
        </p:nvSpPr>
        <p:spPr>
          <a:xfrm>
            <a:off x="5485130" y="5487743"/>
            <a:ext cx="1518920" cy="1854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ＭＳ Ｐゴシック" panose="020B0600070205080204" pitchFamily="50" charset="-128"/>
                <a:cs typeface="Arial" panose="020B0604020202020204" pitchFamily="34" charset="0"/>
              </a:rPr>
              <a:t>श्रम विपद्/दुर्घटनाको उदाहरण अनुसन्धान</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テキスト ボックス 749">
            <a:extLst>
              <a:ext uri="{FF2B5EF4-FFF2-40B4-BE49-F238E27FC236}">
                <a16:creationId xmlns:a16="http://schemas.microsoft.com/office/drawing/2014/main" id="{DBD47588-669F-413C-99AB-F0651FB7F60C}"/>
              </a:ext>
            </a:extLst>
          </p:cNvPr>
          <p:cNvSpPr txBox="1"/>
          <p:nvPr/>
        </p:nvSpPr>
        <p:spPr>
          <a:xfrm>
            <a:off x="4320540" y="3571426"/>
            <a:ext cx="969645" cy="1651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Arial" panose="020B0604020202020204" pitchFamily="34" charset="0"/>
                <a:ea typeface="ＭＳ Ｐゴシック" panose="020B0600070205080204" pitchFamily="50" charset="-128"/>
                <a:cs typeface="Arial" panose="020B0604020202020204" pitchFamily="34" charset="0"/>
              </a:rPr>
              <a:t>प्रशिक्षण विषय</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1832592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(1)</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160/सहायक पाठ्यपुस्तक पृष्ठ 111</a:t>
            </a:r>
          </a:p>
        </p:txBody>
      </p:sp>
      <p:sp>
        <p:nvSpPr>
          <p:cNvPr id="6" name="コンテンツ プレースホルダー 4"/>
          <p:cNvSpPr txBox="1">
            <a:spLocks/>
          </p:cNvSpPr>
          <p:nvPr/>
        </p:nvSpPr>
        <p:spPr>
          <a:xfrm>
            <a:off x="628650" y="941778"/>
            <a:ext cx="8022560" cy="5303158"/>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खण्ड 1 सामान्य नियम</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चरण 7. लाइसन्स आदि</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भाग 3 प्राविधिक प्रशिक्षण</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82</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&lt;प्राविधिक प्रशिक्षण समापन पत्र पुन: जारी आदि&gt;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प्राविधिक प्रशिक्षण प्रमाणपत्र जारी प्राप्त गरेको व्यक्तिले सम्बन्धित प्राविधिक प्रशिक्षणसँग सम्बन्ध भएको कार्यमा वास्तविक रूपमा संलग्न भइरहेको व्यक्ति अथवा संलग्न हुन खोजिरहेको व्यक्तिले, यो हराई अथवा क्षति भएको बेला, बुँदा 3 मा तोकिएको अवस्था बाहेक, प्राविधिक प्रशिक्षण प्रमाणपत्र जारी प्राप्त दर्ता प्रशिक्षण संस्थामा प्राविधिक प्रशिक्षण प्रमाणपत्र पुन: जारी आवेदन (ढाँचा नं. 18) पेस गरी, प्राविधिक प्रशिक्षण प्रमाणपत्र पुन: जारी नगरीकन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बुँदामा तोकिएको व्यक्तिले नाम परिवर्तन गरेको बेला, बुँदा 3 मा तोकिएको अवस्था बाहेक, प्राविधिक प्रशिक्षण प्रमाणपत्र जारी प्राप्त दर्ता प्रशिक्षण संस्थामा प्राविधिक प्रशिक्षण प्रमाणपत्र पुनर्लेखन आवेदन (ढाँचा नं. 18) पेस गरी प्राविधिक प्रशिक्षण प्रमाणपत्र पुनर्लेखन नगरीकन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3 तल संक्षिप्त</a:t>
            </a: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खण्ड 2 सुरक्षा मानक</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चरण 2 निर्माण मेसिन आदि</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भाग 1 सवारी साधन प्रकारको निर्माण मेसिन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 उपधारा 2</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संरचना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152 &lt;हेडलाइटको जडान&gt;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मेसिनमा, हेडलाइट जोड्नुपर्छ तर, कामलाई सुरक्षित हिसाबले गर्नको लागि चाहिने लाइटको मात्रा कायम राखिएको ठाउँमा प्रयोग गर्ने सवारी साधन प्रकारको निर्माण मेसिनमा चाहिँ, यति मात्रमा सिमित हुँदैन।</a:t>
            </a:r>
          </a:p>
        </p:txBody>
      </p:sp>
    </p:spTree>
    <p:extLst>
      <p:ext uri="{BB962C8B-B14F-4D97-AF65-F5344CB8AC3E}">
        <p14:creationId xmlns:p14="http://schemas.microsoft.com/office/powerpoint/2010/main" val="27177279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काम मेसिनको बेस मेसिन (1) कार्य उपकरण</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6/सहायक पाठ्यपुस्तक पृष्ठ 9 </a:t>
            </a: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4925" y="1304925"/>
            <a:ext cx="6534150" cy="4248150"/>
          </a:xfrm>
          <a:prstGeom prst="rect">
            <a:avLst/>
          </a:prstGeom>
        </p:spPr>
      </p:pic>
      <p:sp>
        <p:nvSpPr>
          <p:cNvPr id="8" name="テキスト ボックス 803">
            <a:extLst>
              <a:ext uri="{FF2B5EF4-FFF2-40B4-BE49-F238E27FC236}">
                <a16:creationId xmlns:a16="http://schemas.microsoft.com/office/drawing/2014/main" id="{FCE4921A-5527-4B91-8D5F-7CD3AA16FC73}"/>
              </a:ext>
            </a:extLst>
          </p:cNvPr>
          <p:cNvSpPr txBox="1"/>
          <p:nvPr/>
        </p:nvSpPr>
        <p:spPr>
          <a:xfrm>
            <a:off x="2982554" y="3754079"/>
            <a:ext cx="1589446" cy="3312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2000" kern="100" dirty="0">
                <a:effectLst/>
                <a:latin typeface="Arial" panose="020B0604020202020204" pitchFamily="34" charset="0"/>
                <a:ea typeface="游ゴシック" panose="020B0400000000000000" pitchFamily="50" charset="-128"/>
                <a:cs typeface="Times New Roman" panose="02020603050405020304" pitchFamily="18" charset="0"/>
              </a:rPr>
              <a:t>कार्य उपकरण</a:t>
            </a:r>
            <a:endParaRPr lang="ja-JP" sz="2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85190406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(2)</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163/सहायक पाठ्यपुस्तक पृष्ठ 111</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153</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&lt;हेड गार्ड&gt;</a:t>
            </a:r>
          </a:p>
          <a:p>
            <a:pPr marL="0" indent="0" rtl="0">
              <a:lnSpc>
                <a:spcPct val="100000"/>
              </a:lnSpc>
              <a:spcBef>
                <a:spcPts val="0"/>
              </a:spcBef>
              <a:buNone/>
            </a:pPr>
            <a:r>
              <a:rPr lang="ne-np" sz="1400" spc="-10" dirty="0">
                <a:solidFill>
                  <a:prstClr val="black"/>
                </a:solidFill>
                <a:latin typeface="Meiryo UI" panose="020B0604030504040204" pitchFamily="50" charset="-128"/>
                <a:ea typeface="Meiryo UI" panose="020B0604030504040204" pitchFamily="50" charset="-128"/>
              </a:rPr>
              <a:t>व्यवसायीले, ढुँगा खस्नु आदिले कामदारलाई खतरा हुने सम्भावना भएको ठाउँमा *1 सवारी साधन प्रकारको निर्माण मेसिन (बुलडोजर, ट्याक्टर साबेल, मक लोडर, पावर साबेल, ड्याग साबेलको साथै विघटन कामका मेसिनमा सिमित।) लाई प्रयोग गर्दा, सो सवारी साधन प्रकारको निर्माण मेसिनमा बलियो ओभरहेड गार्ड *2 को तयारी गरिराख्नुपर्छ।</a:t>
            </a:r>
          </a:p>
          <a:p>
            <a:pPr marL="811213" indent="-268288"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1) ढुँगा खस्ने आदिको सम्भावना भएको ठाउँमा भनेको, बत्ति खन्ने कार्य, उत्खननका खन्ने काम, टनेल आदिको निर्माणको काम आदि या सो मेसिन प्रयोग गरि गर्ने ठाउँमा, मेसिनको कामको कारण पत्थर खस्ने हुने ठाउँलाई भनिन्छ।</a:t>
            </a:r>
          </a:p>
          <a:p>
            <a:pPr marL="543600"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2) ओभरहेड गार्डको बारेमा, 1975 सालको सेप्टेम्बर 26 तारिकको दिन 559 नम्बरको सूचनाअनुसार संरचना मानक प्रस्तुत गरिएको छ।</a:t>
            </a:r>
            <a:endParaRPr lang="en-US" altLang="ja-JP" sz="1100" dirty="0">
              <a:solidFill>
                <a:srgbClr val="0070C0"/>
              </a:solidFill>
              <a:latin typeface="Meiryo UI" panose="020B0604030504040204" pitchFamily="50" charset="-128"/>
              <a:ea typeface="Meiryo UI" panose="020B0604030504040204" pitchFamily="50" charset="-128"/>
            </a:endParaRPr>
          </a:p>
          <a:p>
            <a:pPr marL="543600" indent="0" rtl="0">
              <a:lnSpc>
                <a:spcPct val="100000"/>
              </a:lnSpc>
              <a:spcBef>
                <a:spcPts val="0"/>
              </a:spcBef>
              <a:buNone/>
            </a:pPr>
            <a:endParaRPr lang="en-US" altLang="ja-JP" sz="110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उपधारा 2 सवारी साधन प्रकारको निर्माण मेसिनको प्रयोग सम्बन्धित खतराको रोकथाम</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154 &lt;सर्वेक्षण र रेकर्ड&gt;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मेसिनलाई प्रयोग गर्दा, काम शुरु गर्नु अगाडि त्यो कामसँग सम्बन्धित ठाउँको जमिनको बनावट, जमिनको गुणको अवस्था आदिको निरिक्षण गरी, त्यसको नतिजा रेकर्ड गरेर राख्न जरुरी छ।</a:t>
            </a: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155</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&lt;कार्य योजना&gt;</a:t>
            </a:r>
          </a:p>
          <a:p>
            <a:pPr marL="0" indent="0" rtl="0">
              <a:lnSpc>
                <a:spcPct val="100000"/>
              </a:lnSpc>
              <a:spcBef>
                <a:spcPts val="0"/>
              </a:spcBef>
              <a:buNone/>
            </a:pPr>
            <a:r>
              <a:rPr lang="ne-np" sz="1400" spc="-5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प्रयोग गरि काम गर्दा, पहिले, अगाडि बुँदाको नियमअनुसार सर्वोक्षण अनतर्गत प्राप्त ठाउँमा प्रयोग गर्ने कार्य योजनालाई तोकिई, त्यसमाथि, सो कार्य योजनाकोअनुसार काम गर्नुपर्ने हुन्छ।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बुँदाको कार्य योजनाले यसअनुसारको बुँदालाई बुझाउने हुन पर्छ।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1 प्रयोग गर्ने सवारी साधन प्रकारको निर्माण मेसिनको प्रकार र क्षमता</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2 सवारी साधन प्रकारको निर्माण मेसिनको संचालन रुट</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3 सवारी साधन प्रकारको निर्माण मेसिनको कार्य विधि </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3 व्यवासयीले, बुँदा 1 को कार्य योजनालाई निर्धारण गर्दा, अगाडि बुँदा धारा 2 र धारा 3 को बुँदाको विषयमा सम्बन्धित कामदारलाई जानकारी दिनुपर्छ।</a:t>
            </a:r>
            <a:endParaRPr lang="en-US" altLang="ja-JP" sz="14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221579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(3)</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163/सहायक पाठ्यपुस्तक पृष्ठ 112</a:t>
            </a:r>
          </a:p>
        </p:txBody>
      </p:sp>
      <p:sp>
        <p:nvSpPr>
          <p:cNvPr id="6" name="コンテンツ プレースホルダー 4"/>
          <p:cNvSpPr txBox="1">
            <a:spLocks/>
          </p:cNvSpPr>
          <p:nvPr/>
        </p:nvSpPr>
        <p:spPr>
          <a:xfrm>
            <a:off x="571500" y="941778"/>
            <a:ext cx="807971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दफा 156 &lt;निर्धारित स्पिड&gt;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 (अधिकतम स्पिड हरेक पटक 10 कि.मि. तलको बाहेक।) प्रयोग गरि कार्य गर्दा, अगाडिनै, यो कार्यमा संलग्न ठाउँको जमिन आकार, माटोको गुणको अवस्था * अनुसारको सवारी साधन प्रकारको निर्माण मेसिनको उपयुक्त स्पिडको मात्रालाई निर्धारित गरि, त्यस अन्तरगत काम गर्नुपर्छ।</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2 </a:t>
            </a:r>
            <a:r>
              <a:rPr lang="ne-np" sz="1200" spc="-120" dirty="0">
                <a:solidFill>
                  <a:prstClr val="black"/>
                </a:solidFill>
                <a:latin typeface="Meiryo UI" panose="020B0604030504040204" pitchFamily="50" charset="-128"/>
                <a:ea typeface="Meiryo UI" panose="020B0604030504040204" pitchFamily="50" charset="-128"/>
              </a:rPr>
              <a:t>अघिल्लो बुँदाको सवारी साधन प्रकारको निर्माण मेसिनको चालकले, अघिल्लो बुँदाको निर्धारित स्पिडभन्दा बढिमा सवारी साधन प्रकारको निर्माण मेसिन चलाउन हुँदैन। </a:t>
            </a:r>
            <a:endParaRPr lang="en-US" altLang="ja-JP" sz="1200" spc="-120" dirty="0">
              <a:solidFill>
                <a:prstClr val="black"/>
              </a:solidFill>
              <a:latin typeface="Meiryo UI" panose="020B0604030504040204" pitchFamily="50" charset="-128"/>
              <a:ea typeface="Meiryo UI" panose="020B0604030504040204" pitchFamily="50" charset="-128"/>
            </a:endParaRPr>
          </a:p>
          <a:p>
            <a:pPr marL="53975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जमिनको आकार, माटोको गुणको अवस्था को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आदिमा</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 अरु निर्माण उपकरण आदिको जडान गरिएको अवस्था पनि पर्छ।</a:t>
            </a:r>
          </a:p>
          <a:p>
            <a:pPr marL="0" indent="0" rtl="0">
              <a:lnSpc>
                <a:spcPct val="100000"/>
              </a:lnSpc>
              <a:spcBef>
                <a:spcPts val="0"/>
              </a:spcBef>
              <a:buNone/>
            </a:pP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दफा 157 &lt;खस्न आदिबाट रोकथाम&gt;</a:t>
            </a:r>
          </a:p>
          <a:p>
            <a:pPr marL="0" indent="0" rtl="0">
              <a:lnSpc>
                <a:spcPct val="100000"/>
              </a:lnSpc>
              <a:spcBef>
                <a:spcPts val="0"/>
              </a:spcBef>
              <a:buNone/>
            </a:pPr>
            <a:r>
              <a:rPr lang="ne-np" sz="1200" spc="-5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 प्रयोग गरि काम गर्दा, सवारी साधन प्रकारको निर्माण मेसिनको ढल्न अथवा खस्नबाट हुने कामदारलाई हुने खतरको रोकथाम गर्न, यो सवारी साधन प्रकारको निर्माण मेसिनको संचालन रुटको बारेमा बाटोको छेउको पहिरोलाई रोकथाम गर्ने, जमिनको असमान भासिने अवस्थालाई रोकथाम गर्ने, जरुरी चौडाईलाई कायम राख्ने कुरा आदि *1 महत्वपूर्ण उपकरण जडान गर्नुपर्छ।</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2 व्यवसायीले बाटोको छेउ, स्लोप आदिमा सवारी साधन प्रकारको निर्माण मेसिनलाई प्रयोग गरी काम गर्दा, त्यो सवारी साधन प्रकारको निर्माण मेसिन पल्टी या खसी कामदारहरुलाई हुने खतराको सम्भावना भएमा, निर्देशक राखी, *2, सो व्यक्तिलाई सवारी साधन प्रकारको निर्माण मेसिनको निर्देशन गराउनु पर्छ। </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3 अघिल्लो बुँदाको सवारी साधन प्रकारको निर्माण मेसिनको चालकले, सोहि बुँदाको निर्देशकले गरेको निर्देशनलाई पालना गर्नुपर्छ।</a:t>
            </a:r>
          </a:p>
          <a:p>
            <a:pPr marL="53975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1)</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जरुरी चौडाईलाई कायम राख्ने कुरा आदि को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आदि</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मा, गार्डरेलको जडान, साइनको निर्धारण आदि पर्दछ।</a:t>
            </a:r>
          </a:p>
          <a:p>
            <a:pPr marL="53975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2) ढल्ने, खस्ने आदिको सम्भावना नहुने गरि गार्डरेलको जडान, साइनको निर्धारण, आदिलाई उपयोगी हिसाबले गरिएमा, बुँदा 2 को मार्गदर्शकको नियुक्त जरुरी हुँदैन।</a:t>
            </a:r>
            <a:endParaRPr lang="en-US" altLang="ja-JP" sz="105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05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धारा 157 को उपधारा 2</a:t>
            </a:r>
          </a:p>
          <a:p>
            <a:pPr marL="0" indent="0" rtl="0">
              <a:lnSpc>
                <a:spcPct val="100000"/>
              </a:lnSpc>
              <a:spcBef>
                <a:spcPts val="0"/>
              </a:spcBef>
              <a:buNone/>
            </a:pPr>
            <a:r>
              <a:rPr lang="ne-np" sz="1200" spc="-70" dirty="0">
                <a:solidFill>
                  <a:prstClr val="black"/>
                </a:solidFill>
                <a:latin typeface="Meiryo UI" panose="020B0604030504040204" pitchFamily="50" charset="-128"/>
                <a:ea typeface="Meiryo UI" panose="020B0604030504040204" pitchFamily="50" charset="-128"/>
              </a:rPr>
              <a:t>व्यवसायीले, बाटोको छेउ, स्लोप आदि, सवारी साधन प्रकारको निर्माण मेसिनलाई पल्टन र खस्नबाट चालकलाई खतरा हुने सम्भावना भएको ठाउँहरूमा, पल्टने बेलाको सुरक्षात्मक संरचना लिई, त्यसमाथि सिट बेल्ट जोड्ने बाहेकको सवारी साधन प्रकारको निर्माण मेसिन प्रयोग नगर्ने र, चालकलाई सिट बेल्ट लगाउनको लागि जोड गर्नुपर्छ।</a:t>
            </a:r>
          </a:p>
        </p:txBody>
      </p:sp>
    </p:spTree>
    <p:extLst>
      <p:ext uri="{BB962C8B-B14F-4D97-AF65-F5344CB8AC3E}">
        <p14:creationId xmlns:p14="http://schemas.microsoft.com/office/powerpoint/2010/main" val="38107618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(4)</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164/सहायक पाठ्यपुस्तक पृष्ठ 113</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158</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&lt;ठोक्किनबाट रोकथाम&gt;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 प्रयोग गरी काम गर्दा, साधन चलाउँदै गर्दा सवारी साधन प्रकारको निर्माण मेसिनको ठक्करले कामदारलाई हुने खतराको सम्भावना भएको स्थानमा, कामदारहरु पस्न हुँदैन। तर, मार्गदर्शक नियुक्त गरि, सो व्यक्तिलाई प्रयोग गरिने सवारी साधन प्रकारको निर्माण मेसिनको निर्देशन गर्दा, यो लागू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a:t>
            </a:r>
            <a:r>
              <a:rPr lang="ne-np" sz="1400" spc="-70" dirty="0">
                <a:solidFill>
                  <a:prstClr val="black"/>
                </a:solidFill>
                <a:latin typeface="Meiryo UI" panose="020B0604030504040204" pitchFamily="50" charset="-128"/>
                <a:ea typeface="Meiryo UI" panose="020B0604030504040204" pitchFamily="50" charset="-128"/>
              </a:rPr>
              <a:t>अघिल्लो बुँदाको सवारी साधन प्रकारको निर्माण मेसिनको चालकले, सोहि बुँदाको निर्देशकले गरेको निर्देशनलाई पालना गर्नुपर्छ।</a:t>
            </a:r>
          </a:p>
          <a:p>
            <a:pPr marL="540000"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a:t>
            </a:r>
            <a:r>
              <a:rPr lang="ne-NP" sz="1100" dirty="0">
                <a:solidFill>
                  <a:srgbClr val="0070C0"/>
                </a:solidFill>
                <a:latin typeface="Meiryo UI" panose="020B0604030504040204" pitchFamily="50" charset="-128"/>
                <a:ea typeface="Meiryo UI" panose="020B0604030504040204" pitchFamily="50" charset="-128"/>
              </a:rPr>
              <a:t>"</a:t>
            </a:r>
            <a:r>
              <a:rPr lang="ne-np" sz="1100" dirty="0">
                <a:solidFill>
                  <a:srgbClr val="0070C0"/>
                </a:solidFill>
                <a:latin typeface="Meiryo UI" panose="020B0604030504040204" pitchFamily="50" charset="-128"/>
                <a:ea typeface="Meiryo UI" panose="020B0604030504040204" pitchFamily="50" charset="-128"/>
              </a:rPr>
              <a:t>खतरा हुने सम्भावनाको ठाउँ</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मा, मेसिन साधन चलाउने क्षेत्रभित्र मात्र नभएर, आर्म, बूम आदिको कार्य उपकरणको सञ्चालन क्षेत्रभित्रको स्थानहरू पनि पर्दछन्।</a:t>
            </a:r>
            <a:endParaRPr lang="en-US" altLang="ja-JP" sz="110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दफा 159 &lt;संकेत&gt;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संचालनमा, मार्गदर्शक राख्दा, निर्धारित संकेत तोकिई, मार्गदर्शकलाई सो संकेत गर्न लगाउनु पर्छ।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अघिल्लो बुँदाको सवारी साधन प्रकारको निर्माण मेसिनको चालकले, सोहि बुँदाको संकेतलाई पालना गर्नुपर्छ।</a:t>
            </a: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160 &lt;साधन चलाउने ठाउँबाट टाढा जाँदाको उपकरण&gt;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चालक साधन चलाउने ठाउँबाट टाढा जाँदा, त्यो चालकलाई तलको उपकरण गर्न लगाउनु पर्छ।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1 बकेट, जिप्पर आदि *1 को कार्य उपकरणलाई जमिनमा झार्ने।</a:t>
            </a:r>
          </a:p>
          <a:p>
            <a:pPr marL="446088" indent="-446088"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2 मोटरलाई रोकि, त्यसमाथि, ड्राइभिंग ब्रेक लगाएर *2 को सवारी साधन प्रकारको निर्माण मेसिनको स्वचालनको रोकथाम गर्ने उपकरणको तयारी गर्ने।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बुँदाको सवारी चालकले, सवारी साधन प्रकारको निर्माण मेसिनलाई चलाउने ठाउँबाट टाढा जाँदा, सोहि बुँदको सूचिबद्धमा उल्लेख गरिएका उपकरणहरुको तयारी गर्न लगाउनु पर्छ।</a:t>
            </a:r>
            <a:endParaRPr lang="en-US" altLang="ja-JP" sz="1400" dirty="0">
              <a:solidFill>
                <a:prstClr val="black"/>
              </a:solidFill>
              <a:latin typeface="Meiryo UI" panose="020B0604030504040204" pitchFamily="50" charset="-128"/>
              <a:ea typeface="Meiryo UI" panose="020B0604030504040204" pitchFamily="50" charset="-128"/>
            </a:endParaRPr>
          </a:p>
          <a:p>
            <a:pPr marL="539750"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1 </a:t>
            </a:r>
            <a:r>
              <a:rPr lang="ne-NP" sz="1100" dirty="0">
                <a:solidFill>
                  <a:srgbClr val="0070C0"/>
                </a:solidFill>
                <a:latin typeface="Meiryo UI" panose="020B0604030504040204" pitchFamily="50" charset="-128"/>
                <a:ea typeface="Meiryo UI" panose="020B0604030504040204" pitchFamily="50" charset="-128"/>
              </a:rPr>
              <a:t>"</a:t>
            </a:r>
            <a:r>
              <a:rPr lang="ne-np" sz="1100" dirty="0" err="1">
                <a:solidFill>
                  <a:srgbClr val="0070C0"/>
                </a:solidFill>
                <a:latin typeface="Meiryo UI" panose="020B0604030504040204" pitchFamily="50" charset="-128"/>
                <a:ea typeface="Meiryo UI" panose="020B0604030504040204" pitchFamily="50" charset="-128"/>
              </a:rPr>
              <a:t>बकेट</a:t>
            </a:r>
            <a:r>
              <a:rPr lang="ne-np" sz="1100" dirty="0">
                <a:solidFill>
                  <a:srgbClr val="0070C0"/>
                </a:solidFill>
                <a:latin typeface="Meiryo UI" panose="020B0604030504040204" pitchFamily="50" charset="-128"/>
                <a:ea typeface="Meiryo UI" panose="020B0604030504040204" pitchFamily="50" charset="-128"/>
              </a:rPr>
              <a:t>, </a:t>
            </a:r>
            <a:r>
              <a:rPr lang="ne-np" sz="1100" dirty="0" err="1">
                <a:solidFill>
                  <a:srgbClr val="0070C0"/>
                </a:solidFill>
                <a:latin typeface="Meiryo UI" panose="020B0604030504040204" pitchFamily="50" charset="-128"/>
                <a:ea typeface="Meiryo UI" panose="020B0604030504040204" pitchFamily="50" charset="-128"/>
              </a:rPr>
              <a:t>जिप्पर</a:t>
            </a:r>
            <a:r>
              <a:rPr lang="ne-np" sz="1100" dirty="0">
                <a:solidFill>
                  <a:srgbClr val="0070C0"/>
                </a:solidFill>
                <a:latin typeface="Meiryo UI" panose="020B0604030504040204" pitchFamily="50" charset="-128"/>
                <a:ea typeface="Meiryo UI" panose="020B0604030504040204" pitchFamily="50" charset="-128"/>
              </a:rPr>
              <a:t> आदि</a:t>
            </a:r>
            <a:r>
              <a:rPr lang="ne-NP" sz="1100" dirty="0">
                <a:solidFill>
                  <a:srgbClr val="0070C0"/>
                </a:solidFill>
                <a:latin typeface="Meiryo UI" panose="020B0604030504040204" pitchFamily="50" charset="-128"/>
                <a:ea typeface="Meiryo UI" panose="020B0604030504040204" pitchFamily="50" charset="-128"/>
              </a:rPr>
              <a:t>" को "</a:t>
            </a:r>
            <a:r>
              <a:rPr lang="ne-np" sz="1100" dirty="0">
                <a:solidFill>
                  <a:srgbClr val="0070C0"/>
                </a:solidFill>
                <a:latin typeface="Meiryo UI" panose="020B0604030504040204" pitchFamily="50" charset="-128"/>
                <a:ea typeface="Meiryo UI" panose="020B0604030504040204" pitchFamily="50" charset="-128"/>
              </a:rPr>
              <a:t>आदि</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मा, साबेल, माटो हटाउने बोर्ड आदि पर्छ।</a:t>
            </a:r>
          </a:p>
          <a:p>
            <a:pPr marL="539750"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2 </a:t>
            </a:r>
            <a:r>
              <a:rPr lang="ne-NP" sz="1100" dirty="0">
                <a:solidFill>
                  <a:srgbClr val="0070C0"/>
                </a:solidFill>
                <a:latin typeface="Meiryo UI" panose="020B0604030504040204" pitchFamily="50" charset="-128"/>
                <a:ea typeface="Meiryo UI" panose="020B0604030504040204" pitchFamily="50" charset="-128"/>
              </a:rPr>
              <a:t>"</a:t>
            </a:r>
            <a:r>
              <a:rPr lang="ne-np" sz="1100" dirty="0" err="1">
                <a:solidFill>
                  <a:srgbClr val="0070C0"/>
                </a:solidFill>
                <a:latin typeface="Meiryo UI" panose="020B0604030504040204" pitchFamily="50" charset="-128"/>
                <a:ea typeface="Meiryo UI" panose="020B0604030504040204" pitchFamily="50" charset="-128"/>
              </a:rPr>
              <a:t>ड्राइभिंग</a:t>
            </a:r>
            <a:r>
              <a:rPr lang="ne-np" sz="1100" dirty="0">
                <a:solidFill>
                  <a:srgbClr val="0070C0"/>
                </a:solidFill>
                <a:latin typeface="Meiryo UI" panose="020B0604030504040204" pitchFamily="50" charset="-128"/>
                <a:ea typeface="Meiryo UI" panose="020B0604030504040204" pitchFamily="50" charset="-128"/>
              </a:rPr>
              <a:t> ब्रेक आदि</a:t>
            </a:r>
            <a:r>
              <a:rPr lang="ne-NP" sz="1100" dirty="0">
                <a:solidFill>
                  <a:srgbClr val="0070C0"/>
                </a:solidFill>
                <a:latin typeface="Meiryo UI" panose="020B0604030504040204" pitchFamily="50" charset="-128"/>
                <a:ea typeface="Meiryo UI" panose="020B0604030504040204" pitchFamily="50" charset="-128"/>
              </a:rPr>
              <a:t>" को "</a:t>
            </a:r>
            <a:r>
              <a:rPr lang="ne-np" sz="1100" dirty="0">
                <a:solidFill>
                  <a:srgbClr val="0070C0"/>
                </a:solidFill>
                <a:latin typeface="Meiryo UI" panose="020B0604030504040204" pitchFamily="50" charset="-128"/>
                <a:ea typeface="Meiryo UI" panose="020B0604030504040204" pitchFamily="50" charset="-128"/>
              </a:rPr>
              <a:t>आदि</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मा, वेज, स्टप्पर आदिले रोक्ने कुरा पर्दछ।</a:t>
            </a:r>
          </a:p>
        </p:txBody>
      </p:sp>
    </p:spTree>
    <p:extLst>
      <p:ext uri="{BB962C8B-B14F-4D97-AF65-F5344CB8AC3E}">
        <p14:creationId xmlns:p14="http://schemas.microsoft.com/office/powerpoint/2010/main" val="149568948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(5)</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165/सहायक पाठ्यपुस्तक पृष्ठ 114</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दफा 161 &lt;सवारी साधन प्रकारको निर्माण मेसिनको ट्रान्सफर&gt;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मेसिनलाई ट्रान्सफर गर्नको लागि, स्वचालित अथवा ट्राक्सनले लोड सवारी आदि *1मा लोड हाल्ने निकाल्दा उकालो, फिलिङ (morido) आदिको प्रयोग गर्दा, सो सवारी साधन प्रकारको निर्माण मेसिनको ढल्ने, खस्नेबाट हुने खतरालाई रोक्नको लागि, अब तोकिएअनुसार गर्नुपर्छ।</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1 लोड हाल्ने निकाल्ने, समतल र बलियो ठाउँमा राखेर गर्ने।</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2 उकालो प्रयोग गर्दा, पर्याप्त *2 लम्बाई, चौडाई र बलियो उकालो प्रयोग गरि, उपयुक्त स्लोप *3 निश्चय जोड्ने।</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3 फिलिङ (morido), अस्थायी बोर्डलाई प्रयोग गरी, पर्याप्त फराकिलो र बलियो *4 साथै उचित स्लोप बनाउन जरुरी छ।</a:t>
            </a:r>
          </a:p>
          <a:p>
            <a:pPr marL="53975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1)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ढुवानी साधन आदि</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को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आदि</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मा, ट्रेलर पर्दछ।</a:t>
            </a:r>
          </a:p>
          <a:p>
            <a:pPr marL="53975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2)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पर्याप्त लामो</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को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पर्याप्तमा</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भनेको, लोड राख्ने झार्ने गर्ने सवारी साधन प्रकारको निर्माण मेसिनको तौल र परिमाणअनुसार निर्धारण गर्न जरुरी हुन्छ।</a:t>
            </a:r>
          </a:p>
          <a:p>
            <a:pPr marL="53975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3)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उपयुक्त </a:t>
            </a:r>
            <a:r>
              <a:rPr lang="ne-np" sz="1050" dirty="0" err="1">
                <a:solidFill>
                  <a:srgbClr val="0070C0"/>
                </a:solidFill>
                <a:latin typeface="Meiryo UI" panose="020B0604030504040204" pitchFamily="50" charset="-128"/>
                <a:ea typeface="Meiryo UI" panose="020B0604030504040204" pitchFamily="50" charset="-128"/>
              </a:rPr>
              <a:t>स्लोप</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भनेको, सो मेसिनकोको उकालो चढ्ने क्षमता आदिको प्रदर्शनलाई विचार गरि, सुरक्षित मात्राको स्लोपलाई भनिएको हो।</a:t>
            </a:r>
          </a:p>
          <a:p>
            <a:pPr marL="893763" indent="-354013"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4) </a:t>
            </a:r>
            <a:r>
              <a:rPr lang="ne-NP" sz="1050" dirty="0">
                <a:solidFill>
                  <a:srgbClr val="0070C0"/>
                </a:solidFill>
                <a:latin typeface="Meiryo UI" panose="020B0604030504040204" pitchFamily="50" charset="-128"/>
                <a:ea typeface="Meiryo UI" panose="020B0604030504040204" pitchFamily="50" charset="-128"/>
              </a:rPr>
              <a:t>"</a:t>
            </a:r>
            <a:r>
              <a:rPr lang="ne-np" sz="1050" dirty="0" err="1">
                <a:solidFill>
                  <a:srgbClr val="0070C0"/>
                </a:solidFill>
                <a:latin typeface="Meiryo UI" panose="020B0604030504040204" pitchFamily="50" charset="-128"/>
                <a:ea typeface="Meiryo UI" panose="020B0604030504040204" pitchFamily="50" charset="-128"/>
              </a:rPr>
              <a:t>फिलिङ</a:t>
            </a:r>
            <a:r>
              <a:rPr lang="ne-np" sz="1050" dirty="0">
                <a:solidFill>
                  <a:srgbClr val="0070C0"/>
                </a:solidFill>
                <a:latin typeface="Meiryo UI" panose="020B0604030504040204" pitchFamily="50" charset="-128"/>
                <a:ea typeface="Meiryo UI" panose="020B0604030504040204" pitchFamily="50" charset="-128"/>
              </a:rPr>
              <a:t> (morido)को </a:t>
            </a:r>
            <a:r>
              <a:rPr lang="ne-np" sz="1050" dirty="0" err="1">
                <a:solidFill>
                  <a:srgbClr val="0070C0"/>
                </a:solidFill>
                <a:latin typeface="Meiryo UI" panose="020B0604030504040204" pitchFamily="50" charset="-128"/>
                <a:ea typeface="Meiryo UI" panose="020B0604030504040204" pitchFamily="50" charset="-128"/>
              </a:rPr>
              <a:t>बलियोपन</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मा, फिलिङ (morido) मा पाइल लग स्ट्राइकि गरि, त्यसमाथि, पर्याप्त मात्रामा ट्याम्प आदिको उपकरण गर्ने कुरालाई निश्चित गर्नु हो।</a:t>
            </a:r>
            <a:endParaRPr lang="en-US" altLang="ja-JP" sz="1050" dirty="0">
              <a:solidFill>
                <a:srgbClr val="0070C0"/>
              </a:solidFill>
              <a:latin typeface="Meiryo UI" panose="020B0604030504040204" pitchFamily="50" charset="-128"/>
              <a:ea typeface="Meiryo UI" panose="020B0604030504040204" pitchFamily="50" charset="-128"/>
            </a:endParaRPr>
          </a:p>
          <a:p>
            <a:pPr marL="893763" indent="-354013" rtl="0">
              <a:lnSpc>
                <a:spcPct val="100000"/>
              </a:lnSpc>
              <a:spcBef>
                <a:spcPts val="0"/>
              </a:spcBef>
              <a:buNone/>
            </a:pPr>
            <a:endParaRPr lang="en-US" altLang="ja-JP" sz="1050" dirty="0">
              <a:solidFill>
                <a:srgbClr val="0070C0"/>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दफा 162 &lt;चढ्ने संख्यामा सिमितता&gt;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प्रयोग गरि काम गर्दा, सवारी सिट* बाहेकको ठाउँमा कामदारलाई चढाउनु हुँदैन। </a:t>
            </a:r>
          </a:p>
          <a:p>
            <a:pPr marL="53975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सवारी सिट</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भनेको, चालक सिट, साइड सिट र त्यस बाहेकको सिटहरुको कुरा हो।</a:t>
            </a:r>
          </a:p>
          <a:p>
            <a:pPr marL="0" indent="0" rtl="0">
              <a:lnSpc>
                <a:spcPct val="100000"/>
              </a:lnSpc>
              <a:spcBef>
                <a:spcPts val="0"/>
              </a:spcBef>
              <a:buNone/>
            </a:pPr>
            <a:endParaRPr lang="ja-JP" altLang="en-US"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दफा 163 &lt;प्रयोगमा सिमितता&gt;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 प्रयोग गरि, कार्य गर्दा, ढल्न र बूम, आर्म आदिको कार्य उपकरण बिग्रिई कामदारलाई हुने खतराको रोकथाम गर्न, सो सवारी साधन प्रकारको निर्माण मेसिनअनुसारको संरचनाको आधारमा तोकिएको *स्थिरता, अधिकतम लोड तौल आदि पालना गर्नुपर्छ।</a:t>
            </a:r>
          </a:p>
          <a:p>
            <a:pPr marL="539750" indent="0" rtl="0">
              <a:lnSpc>
                <a:spcPct val="100000"/>
              </a:lnSpc>
              <a:spcBef>
                <a:spcPts val="0"/>
              </a:spcBef>
              <a:buNone/>
            </a:pPr>
            <a:r>
              <a:rPr lang="ne-np" sz="1050" dirty="0">
                <a:solidFill>
                  <a:srgbClr val="0070C0"/>
                </a:solidFill>
                <a:latin typeface="Meiryo UI" panose="020B0604030504040204" pitchFamily="50" charset="-128"/>
                <a:ea typeface="Meiryo UI" panose="020B0604030504040204" pitchFamily="50" charset="-128"/>
              </a:rPr>
              <a:t>नोट) </a:t>
            </a:r>
            <a:r>
              <a:rPr lang="ne-NP" sz="1050" dirty="0">
                <a:solidFill>
                  <a:srgbClr val="0070C0"/>
                </a:solidFill>
                <a:latin typeface="Meiryo UI" panose="020B0604030504040204" pitchFamily="50" charset="-128"/>
                <a:ea typeface="Meiryo UI" panose="020B0604030504040204" pitchFamily="50" charset="-128"/>
              </a:rPr>
              <a:t>"</a:t>
            </a:r>
            <a:r>
              <a:rPr lang="ne-np" sz="1050" dirty="0">
                <a:solidFill>
                  <a:srgbClr val="0070C0"/>
                </a:solidFill>
                <a:latin typeface="Meiryo UI" panose="020B0604030504040204" pitchFamily="50" charset="-128"/>
                <a:ea typeface="Meiryo UI" panose="020B0604030504040204" pitchFamily="50" charset="-128"/>
              </a:rPr>
              <a:t>निर्माण मेसिनअनुसारको संरचनाको आधारमा</a:t>
            </a:r>
            <a:r>
              <a:rPr lang="ne-NP" sz="1050" dirty="0">
                <a:solidFill>
                  <a:srgbClr val="0070C0"/>
                </a:solidFill>
                <a:latin typeface="Meiryo UI" panose="020B0604030504040204" pitchFamily="50" charset="-128"/>
                <a:ea typeface="Meiryo UI" panose="020B0604030504040204" pitchFamily="50" charset="-128"/>
              </a:rPr>
              <a:t>" </a:t>
            </a:r>
            <a:r>
              <a:rPr lang="ne-np" sz="1050" dirty="0">
                <a:solidFill>
                  <a:srgbClr val="0070C0"/>
                </a:solidFill>
                <a:latin typeface="Meiryo UI" panose="020B0604030504040204" pitchFamily="50" charset="-128"/>
                <a:ea typeface="Meiryo UI" panose="020B0604030504040204" pitchFamily="50" charset="-128"/>
              </a:rPr>
              <a:t>भनेको, सवारी साधन प्रकारको निर्माण मेसिनको संरचना मानकमा तोकिएको कुरालाई जनाउँछ।</a:t>
            </a:r>
            <a:endParaRPr lang="ja-JP" altLang="en-US" sz="12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956436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(6)</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165/सहायक पाठ्यपुस्तक पृष्ठ 115</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दफा 164 &lt;मुख्य प्रयोग बाहेकको प्रयोगमा सिमितता&gt;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मेसिनलाई, पावर साबेल प्रयोगको लोड लिफ्टिङ्ग, कामसेल प्रयोगको कामदारको तल-माथि आदि *1 सो सवारी साधन प्रकारको निर्माण मेसिनको मुख्य प्रयोग बाहेको काममा प्रयोग गर्नुहुन्न। </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बुँदाको नियम यसअनुसार कुनैमा मिल्न गएमा लागू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1 लोडको लिफ्टिङ्गको काम *2लाई गर्दा, यसअनुसार कुनैमा मिल्न गएमा लागू हुँदैन।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1) कार्यको गुणअनुसार उपाय नभएको खण्डमा या सुरक्षित कार्य परिचालन गर्न जरुरी परेमा *3।</a:t>
            </a:r>
            <a:endParaRPr lang="ja-JP" altLang="en-US" sz="1400" dirty="0">
              <a:solidFill>
                <a:prstClr val="black"/>
              </a:solidFill>
              <a:latin typeface="Meiryo UI" panose="020B0604030504040204" pitchFamily="50" charset="-128"/>
              <a:ea typeface="Meiryo UI" panose="020B0604030504040204" pitchFamily="50" charset="-128"/>
            </a:endParaRPr>
          </a:p>
          <a:p>
            <a:pPr marL="811213" indent="-811213"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2) आर्म, बकेट आदिको कार्य उपकरणमा यसअनुसार कुनै पनिमा सम्बन्धित हुने, स्याकल (shakkuru) आदिको हार्डवेअर त्यसबाहेकको झुणडाउने उपकरणको प्रयोग गर्दा *4</a:t>
            </a: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(1) लोड गर्ने सामानको तौलअनुसार पर्याप्त बलियो *5 सामान भएमा।</a:t>
            </a:r>
          </a:p>
          <a:p>
            <a:pPr marL="1081088" indent="-1081088"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(2) फुस्किनबाट रोक्ने उपकरणको प्रयोग आदिले सम्बन्धित उपकरणबाट लिफ्टिङ्ग गरेको सामान खस्ने सम्भावना नभएको हुनुपर्ने।</a:t>
            </a:r>
          </a:p>
          <a:p>
            <a:pPr marL="1081088" indent="-1081088"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(3) कार्य उपकरणबाट छुटिन सक्ने सम्भावना नभएको हुनुपर्ने *6।</a:t>
            </a: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सामानको लिफ्टिङ्गको काम </a:t>
            </a:r>
            <a:r>
              <a:rPr lang="ne-np" sz="1400" dirty="0" err="1">
                <a:solidFill>
                  <a:prstClr val="black"/>
                </a:solidFill>
                <a:latin typeface="Meiryo UI" panose="020B0604030504040204" pitchFamily="50" charset="-128"/>
                <a:ea typeface="Meiryo UI" panose="020B0604030504040204" pitchFamily="50" charset="-128"/>
              </a:rPr>
              <a:t>बाहेको</a:t>
            </a:r>
            <a:r>
              <a:rPr lang="ne-np" sz="1400" dirty="0">
                <a:solidFill>
                  <a:prstClr val="black"/>
                </a:solidFill>
                <a:latin typeface="Meiryo UI" panose="020B0604030504040204" pitchFamily="50" charset="-128"/>
                <a:ea typeface="Meiryo UI" panose="020B0604030504040204" pitchFamily="50" charset="-128"/>
              </a:rPr>
              <a:t> काम</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गर्दा, कामदारलाई खतरा हुने सम्भावना नभएको हुनुपर्ने। </a:t>
            </a:r>
            <a:endParaRPr lang="en-US" altLang="ja-JP" sz="1400" dirty="0">
              <a:solidFill>
                <a:prstClr val="black"/>
              </a:solidFill>
              <a:latin typeface="Meiryo UI" panose="020B0604030504040204" pitchFamily="50" charset="-128"/>
              <a:ea typeface="Meiryo UI" panose="020B0604030504040204" pitchFamily="50" charset="-128"/>
            </a:endParaRPr>
          </a:p>
          <a:p>
            <a:pPr marL="540000"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1)</a:t>
            </a:r>
            <a:r>
              <a:rPr lang="ne-NP" sz="1100" dirty="0">
                <a:solidFill>
                  <a:srgbClr val="0070C0"/>
                </a:solidFill>
                <a:latin typeface="Meiryo UI" panose="020B0604030504040204" pitchFamily="50" charset="-128"/>
                <a:ea typeface="Meiryo UI" panose="020B0604030504040204" pitchFamily="50" charset="-128"/>
              </a:rPr>
              <a:t> "</a:t>
            </a:r>
            <a:r>
              <a:rPr lang="ne-np" sz="1100" dirty="0" err="1">
                <a:solidFill>
                  <a:srgbClr val="0070C0"/>
                </a:solidFill>
                <a:latin typeface="Meiryo UI" panose="020B0604030504040204" pitchFamily="50" charset="-128"/>
                <a:ea typeface="Meiryo UI" panose="020B0604030504040204" pitchFamily="50" charset="-128"/>
              </a:rPr>
              <a:t>कामसेल</a:t>
            </a:r>
            <a:r>
              <a:rPr lang="ne-np" sz="1100" dirty="0">
                <a:solidFill>
                  <a:srgbClr val="0070C0"/>
                </a:solidFill>
                <a:latin typeface="Meiryo UI" panose="020B0604030504040204" pitchFamily="50" charset="-128"/>
                <a:ea typeface="Meiryo UI" panose="020B0604030504040204" pitchFamily="50" charset="-128"/>
              </a:rPr>
              <a:t> प्रयोगले कामदारलाई तलमाथि</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आदिको </a:t>
            </a:r>
            <a:r>
              <a:rPr lang="ne-NP" sz="1100" dirty="0">
                <a:solidFill>
                  <a:srgbClr val="0070C0"/>
                </a:solidFill>
                <a:latin typeface="Meiryo UI" panose="020B0604030504040204" pitchFamily="50" charset="-128"/>
                <a:ea typeface="Meiryo UI" panose="020B0604030504040204" pitchFamily="50" charset="-128"/>
              </a:rPr>
              <a:t>"</a:t>
            </a:r>
            <a:r>
              <a:rPr lang="ne-np" sz="1100" dirty="0">
                <a:solidFill>
                  <a:srgbClr val="0070C0"/>
                </a:solidFill>
                <a:latin typeface="Meiryo UI" panose="020B0604030504040204" pitchFamily="50" charset="-128"/>
                <a:ea typeface="Meiryo UI" panose="020B0604030504040204" pitchFamily="50" charset="-128"/>
              </a:rPr>
              <a:t>आदि</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मा, बूम, आर्म आदिको ट्रर्‍यापको सट्टामा प्रयोग गर्ने कुरा आदि हुन्छ। </a:t>
            </a:r>
          </a:p>
          <a:p>
            <a:pPr marL="540000"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2) </a:t>
            </a:r>
            <a:r>
              <a:rPr lang="ne-NP" sz="1100" dirty="0">
                <a:solidFill>
                  <a:srgbClr val="0070C0"/>
                </a:solidFill>
                <a:latin typeface="Meiryo UI" panose="020B0604030504040204" pitchFamily="50" charset="-128"/>
                <a:ea typeface="Meiryo UI" panose="020B0604030504040204" pitchFamily="50" charset="-128"/>
              </a:rPr>
              <a:t>"</a:t>
            </a:r>
            <a:r>
              <a:rPr lang="ne-np" sz="1100" dirty="0">
                <a:solidFill>
                  <a:srgbClr val="0070C0"/>
                </a:solidFill>
                <a:latin typeface="Meiryo UI" panose="020B0604030504040204" pitchFamily="50" charset="-128"/>
                <a:ea typeface="Meiryo UI" panose="020B0604030504040204" pitchFamily="50" charset="-128"/>
              </a:rPr>
              <a:t>सामानको </a:t>
            </a:r>
            <a:r>
              <a:rPr lang="ne-np" sz="1100" dirty="0" err="1">
                <a:solidFill>
                  <a:srgbClr val="0070C0"/>
                </a:solidFill>
                <a:latin typeface="Meiryo UI" panose="020B0604030504040204" pitchFamily="50" charset="-128"/>
                <a:ea typeface="Meiryo UI" panose="020B0604030504040204" pitchFamily="50" charset="-128"/>
              </a:rPr>
              <a:t>लिफ्टिङ्ग</a:t>
            </a:r>
            <a:r>
              <a:rPr lang="ne-np" sz="1100" dirty="0">
                <a:solidFill>
                  <a:srgbClr val="0070C0"/>
                </a:solidFill>
                <a:latin typeface="Meiryo UI" panose="020B0604030504040204" pitchFamily="50" charset="-128"/>
                <a:ea typeface="Meiryo UI" panose="020B0604030504040204" pitchFamily="50" charset="-128"/>
              </a:rPr>
              <a:t> काम</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मा सामानलाई झुण्डाएर, टर्न, सामान झुण्डाएर चलाउने पर्दछ।</a:t>
            </a:r>
          </a:p>
          <a:p>
            <a:pPr marL="893763" indent="-354013"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3) </a:t>
            </a:r>
            <a:r>
              <a:rPr lang="ne-NP" sz="1100" spc="-50" dirty="0">
                <a:solidFill>
                  <a:srgbClr val="0070C0"/>
                </a:solidFill>
                <a:latin typeface="Meiryo UI" panose="020B0604030504040204" pitchFamily="50" charset="-128"/>
                <a:ea typeface="Meiryo UI" panose="020B0604030504040204" pitchFamily="50" charset="-128"/>
              </a:rPr>
              <a:t>"</a:t>
            </a:r>
            <a:r>
              <a:rPr lang="ne-np" sz="1100" spc="-50" dirty="0">
                <a:solidFill>
                  <a:srgbClr val="0070C0"/>
                </a:solidFill>
                <a:latin typeface="Meiryo UI" panose="020B0604030504040204" pitchFamily="50" charset="-128"/>
                <a:ea typeface="Meiryo UI" panose="020B0604030504040204" pitchFamily="50" charset="-128"/>
              </a:rPr>
              <a:t>कामको प्रकारअनुसार अरु उपाय नभएको बेला</a:t>
            </a:r>
            <a:r>
              <a:rPr lang="ne-NP" sz="1100" spc="-50" dirty="0">
                <a:solidFill>
                  <a:srgbClr val="0070C0"/>
                </a:solidFill>
                <a:latin typeface="Meiryo UI" panose="020B0604030504040204" pitchFamily="50" charset="-128"/>
                <a:ea typeface="Meiryo UI" panose="020B0604030504040204" pitchFamily="50" charset="-128"/>
              </a:rPr>
              <a:t>" </a:t>
            </a:r>
            <a:r>
              <a:rPr lang="ne-np" sz="1100" spc="-50" dirty="0">
                <a:solidFill>
                  <a:srgbClr val="0070C0"/>
                </a:solidFill>
                <a:latin typeface="Meiryo UI" panose="020B0604030504040204" pitchFamily="50" charset="-128"/>
                <a:ea typeface="Meiryo UI" panose="020B0604030504040204" pitchFamily="50" charset="-128"/>
              </a:rPr>
              <a:t>आदि सुरक्षित काम परिचालन गर्न जरुरी बेलामा, सवारी साधन प्रकारको निर्माण मेसिनलाई प्रयोग गरि खन्ने कामको भाग जसरी पहिरोले हुने खतरालाई कम गर्न, माटो रोक्ने पाइल, फ्यूम (hyumu) पाइप, आदि झुण्डाउने काम गर्दा, कार्य स्थल साँघुरो भएकोले, ट्रान्सफर टाइप क्रेन ल्याई काम गरेमा, कार्य स्थल अझै जटिल भई, खतरा बढ्न सक्ने खण्डमा। </a:t>
            </a:r>
          </a:p>
          <a:p>
            <a:pPr marL="893763" indent="-354013" rtl="0">
              <a:lnSpc>
                <a:spcPct val="100000"/>
              </a:lnSpc>
              <a:spcBef>
                <a:spcPts val="0"/>
              </a:spcBef>
              <a:buNone/>
            </a:pPr>
            <a:r>
              <a:rPr lang="ne-np" sz="1100" spc="-60" dirty="0">
                <a:solidFill>
                  <a:srgbClr val="0070C0"/>
                </a:solidFill>
                <a:latin typeface="Meiryo UI" panose="020B0604030504040204" pitchFamily="50" charset="-128"/>
                <a:ea typeface="Meiryo UI" panose="020B0604030504040204" pitchFamily="50" charset="-128"/>
              </a:rPr>
              <a:t>नोट 4) </a:t>
            </a:r>
            <a:r>
              <a:rPr lang="ne-NP" sz="1100" spc="-60" dirty="0">
                <a:solidFill>
                  <a:srgbClr val="0070C0"/>
                </a:solidFill>
                <a:latin typeface="Meiryo UI" panose="020B0604030504040204" pitchFamily="50" charset="-128"/>
                <a:ea typeface="Meiryo UI" panose="020B0604030504040204" pitchFamily="50" charset="-128"/>
              </a:rPr>
              <a:t>"</a:t>
            </a:r>
            <a:r>
              <a:rPr lang="ne-np" sz="1100" spc="-60" dirty="0">
                <a:solidFill>
                  <a:srgbClr val="0070C0"/>
                </a:solidFill>
                <a:latin typeface="Meiryo UI" panose="020B0604030504040204" pitchFamily="50" charset="-128"/>
                <a:ea typeface="Meiryo UI" panose="020B0604030504040204" pitchFamily="50" charset="-128"/>
              </a:rPr>
              <a:t>कार्य उपकरण झुण्डाउने कामको उपकरण जोडेर प्रयोग गर्दा</a:t>
            </a:r>
            <a:r>
              <a:rPr lang="ne-NP" sz="1100" spc="-60" dirty="0">
                <a:solidFill>
                  <a:srgbClr val="0070C0"/>
                </a:solidFill>
                <a:latin typeface="Meiryo UI" panose="020B0604030504040204" pitchFamily="50" charset="-128"/>
                <a:ea typeface="Meiryo UI" panose="020B0604030504040204" pitchFamily="50" charset="-128"/>
              </a:rPr>
              <a:t>" </a:t>
            </a:r>
            <a:r>
              <a:rPr lang="ne-np" sz="1100" spc="-60" dirty="0">
                <a:solidFill>
                  <a:srgbClr val="0070C0"/>
                </a:solidFill>
                <a:latin typeface="Meiryo UI" panose="020B0604030504040204" pitchFamily="50" charset="-128"/>
                <a:ea typeface="Meiryo UI" panose="020B0604030504040204" pitchFamily="50" charset="-128"/>
              </a:rPr>
              <a:t>भनेको कार्य उपकरणमा हुक, स्याकल (shakkuru), वायर रोप, चेन आदि सजिलै गरि नफुस्किने गरि जोडिई, यो प्रयोग गरि, सामान लिफ्टि काम गर्दालाई भनिएको हो र, बकेटको नङमा वायर रोप लगाई सामान लिफ्टि गर्दा, बूम, आर्ममा प्रत्यक्ष वायर रोपले बाँधेर सामान लिफ्टि गर्नेलाई भनिदैन।</a:t>
            </a:r>
          </a:p>
          <a:p>
            <a:pPr marL="893763" indent="-354013"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5) लिफ्टिङ्ग उपकरणको बलियोपन भनेको, सुरक्षित संख्या (लिफ्ट कामको उपकरणको कटिङ/काट्नेको मात्रा दफा 3-4 को सामानको तौल बाहेकको मात्रालाई जनाउँछ।</a:t>
            </a:r>
          </a:p>
          <a:p>
            <a:pPr marL="893763" indent="-354013"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6) </a:t>
            </a:r>
            <a:r>
              <a:rPr lang="ne-NP" sz="1100" dirty="0">
                <a:solidFill>
                  <a:srgbClr val="0070C0"/>
                </a:solidFill>
                <a:latin typeface="Meiryo UI" panose="020B0604030504040204" pitchFamily="50" charset="-128"/>
                <a:ea typeface="Meiryo UI" panose="020B0604030504040204" pitchFamily="50" charset="-128"/>
              </a:rPr>
              <a:t>"</a:t>
            </a:r>
            <a:r>
              <a:rPr lang="ne-np" sz="1100" dirty="0">
                <a:solidFill>
                  <a:srgbClr val="0070C0"/>
                </a:solidFill>
                <a:latin typeface="Meiryo UI" panose="020B0604030504040204" pitchFamily="50" charset="-128"/>
                <a:ea typeface="Meiryo UI" panose="020B0604030504040204" pitchFamily="50" charset="-128"/>
              </a:rPr>
              <a:t>कार्य उपकरणबाट छुट्टिने </a:t>
            </a:r>
            <a:r>
              <a:rPr lang="ne-np" sz="1100" dirty="0" err="1">
                <a:solidFill>
                  <a:srgbClr val="0070C0"/>
                </a:solidFill>
                <a:latin typeface="Meiryo UI" panose="020B0604030504040204" pitchFamily="50" charset="-128"/>
                <a:ea typeface="Meiryo UI" panose="020B0604030504040204" pitchFamily="50" charset="-128"/>
              </a:rPr>
              <a:t>संभावना</a:t>
            </a:r>
            <a:r>
              <a:rPr lang="ne-np" sz="1100" dirty="0">
                <a:solidFill>
                  <a:srgbClr val="0070C0"/>
                </a:solidFill>
                <a:latin typeface="Meiryo UI" panose="020B0604030504040204" pitchFamily="50" charset="-128"/>
                <a:ea typeface="Meiryo UI" panose="020B0604030504040204" pitchFamily="50" charset="-128"/>
              </a:rPr>
              <a:t> नभएको</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भन्नाले, हुक आदिले वेल्डिङ गरि जोडिएको कुरालाई, वेल्ड, थ्रोटलाई पर्याप्त हुने वेल्डिङ लाई भनिई, त्यसमाथि, सम्बन्धित जडान भागको सबैमा वेल्डिङ गरेको कुरालाई भनिन्छ। </a:t>
            </a:r>
          </a:p>
        </p:txBody>
      </p:sp>
    </p:spTree>
    <p:extLst>
      <p:ext uri="{BB962C8B-B14F-4D97-AF65-F5344CB8AC3E}">
        <p14:creationId xmlns:p14="http://schemas.microsoft.com/office/powerpoint/2010/main" val="41084460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(7)</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167/सहायक पाठ्यपुस्तक पृष्ठ 116</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दफा 165 &lt;मर्मत आदि&gt;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मर्मत या अट्याचमेन्टको जडान गर्न अथवा फुस्काउने काम गर्दा, सो कामको निर्देशन गर्ने ब्यक्तिलाई नियुक्त गरि, सो ब्यक्तिलाई यसअनुसारको उपकरण अध्ययन गराउनु पर्छ।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1 कार्य प्रक्रिया निर्धारित गरि, कार्य निर्देशन गर्ने।</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तलको धारा 1 बुँदामा निर्धारित सुरक्षा पिलर, सुरक्षा ब्लक आदिको साथै, धारा 166</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को उपधारा 2 दफा 1 मा तोकिएको पूल बोर्डको प्रयोग अवस्था निगरानी गर्ने। </a:t>
            </a: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दफा 166 &lt;बूम आदिको झार्दाको खतराको रोकथाम)&gt;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 सञ्चालकले,</a:t>
            </a:r>
            <a:r>
              <a:rPr lang="ne-NP" sz="1400" dirty="0">
                <a:solidFill>
                  <a:prstClr val="black"/>
                </a:solidFill>
                <a:latin typeface="Meiryo UI" panose="020B0604030504040204" pitchFamily="50" charset="-128"/>
                <a:ea typeface="Meiryo UI" panose="020B0604030504040204" pitchFamily="50" charset="-128"/>
              </a:rPr>
              <a:t> </a:t>
            </a:r>
            <a:r>
              <a:rPr lang="ne-np" sz="1400" dirty="0">
                <a:solidFill>
                  <a:prstClr val="black"/>
                </a:solidFill>
                <a:latin typeface="Meiryo UI" panose="020B0604030504040204" pitchFamily="50" charset="-128"/>
                <a:ea typeface="Meiryo UI" panose="020B0604030504040204" pitchFamily="50" charset="-128"/>
              </a:rPr>
              <a:t>सवारी साधन प्रकारको निर्माण मेसिनको बूम, आर्म आदि उठाएर, त्यो तलबाट मर्मत, निरिक्षण कार्य गर्दा, बूम, आर्म आदि ध्यान नपुर्याइ झारि कामदारलाई हुने खतरा रोकथामको लागि, सो कार्यमा सम्लग्न कामदारलाई सुरक्षा पिलर, सुरक्षा ब्लक आदि प्रयोग गर्न लगाउनुपर्छ। </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a:t>
            </a:r>
            <a:r>
              <a:rPr lang="ne-np" sz="1400" spc="-40" dirty="0">
                <a:solidFill>
                  <a:prstClr val="black"/>
                </a:solidFill>
                <a:latin typeface="Meiryo UI" panose="020B0604030504040204" pitchFamily="50" charset="-128"/>
                <a:ea typeface="Meiryo UI" panose="020B0604030504040204" pitchFamily="50" charset="-128"/>
              </a:rPr>
              <a:t>अधिल्लो बुँदाको काममा संलग्न कामदार भनेको, सोही बुँदाको सुरक्षा पिलर, सुरक्षा ब्लक आदि *प्रयोग गर्नुपर्छ। </a:t>
            </a:r>
          </a:p>
          <a:p>
            <a:pPr marL="540000" indent="0" rtl="0">
              <a:lnSpc>
                <a:spcPct val="100000"/>
              </a:lnSpc>
              <a:spcBef>
                <a:spcPts val="0"/>
              </a:spcBef>
              <a:buNone/>
            </a:pPr>
            <a:r>
              <a:rPr lang="ne-np" sz="1100" dirty="0">
                <a:solidFill>
                  <a:srgbClr val="0070C0"/>
                </a:solidFill>
                <a:latin typeface="Meiryo UI" panose="020B0604030504040204" pitchFamily="50" charset="-128"/>
                <a:ea typeface="Meiryo UI" panose="020B0604030504040204" pitchFamily="50" charset="-128"/>
              </a:rPr>
              <a:t>नोट) </a:t>
            </a:r>
            <a:r>
              <a:rPr lang="ne-NP" sz="1100" dirty="0">
                <a:solidFill>
                  <a:srgbClr val="0070C0"/>
                </a:solidFill>
                <a:latin typeface="Meiryo UI" panose="020B0604030504040204" pitchFamily="50" charset="-128"/>
                <a:ea typeface="Meiryo UI" panose="020B0604030504040204" pitchFamily="50" charset="-128"/>
              </a:rPr>
              <a:t>"</a:t>
            </a:r>
            <a:r>
              <a:rPr lang="ne-np" sz="1100" dirty="0">
                <a:solidFill>
                  <a:srgbClr val="0070C0"/>
                </a:solidFill>
                <a:latin typeface="Meiryo UI" panose="020B0604030504040204" pitchFamily="50" charset="-128"/>
                <a:ea typeface="Meiryo UI" panose="020B0604030504040204" pitchFamily="50" charset="-128"/>
              </a:rPr>
              <a:t>सुरक्षा ब्लक आदि</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को </a:t>
            </a:r>
            <a:r>
              <a:rPr lang="ne-NP" sz="1100" dirty="0">
                <a:solidFill>
                  <a:srgbClr val="0070C0"/>
                </a:solidFill>
                <a:latin typeface="Meiryo UI" panose="020B0604030504040204" pitchFamily="50" charset="-128"/>
                <a:ea typeface="Meiryo UI" panose="020B0604030504040204" pitchFamily="50" charset="-128"/>
              </a:rPr>
              <a:t>"</a:t>
            </a:r>
            <a:r>
              <a:rPr lang="ne-np" sz="1100" dirty="0">
                <a:solidFill>
                  <a:srgbClr val="0070C0"/>
                </a:solidFill>
                <a:latin typeface="Meiryo UI" panose="020B0604030504040204" pitchFamily="50" charset="-128"/>
                <a:ea typeface="Meiryo UI" panose="020B0604030504040204" pitchFamily="50" charset="-128"/>
              </a:rPr>
              <a:t>आदि</a:t>
            </a:r>
            <a:r>
              <a:rPr lang="ne-NP" sz="1100" dirty="0">
                <a:solidFill>
                  <a:srgbClr val="0070C0"/>
                </a:solidFill>
                <a:latin typeface="Meiryo UI" panose="020B0604030504040204" pitchFamily="50" charset="-128"/>
                <a:ea typeface="Meiryo UI" panose="020B0604030504040204" pitchFamily="50" charset="-128"/>
              </a:rPr>
              <a:t>" </a:t>
            </a:r>
            <a:r>
              <a:rPr lang="ne-np" sz="1100" dirty="0">
                <a:solidFill>
                  <a:srgbClr val="0070C0"/>
                </a:solidFill>
                <a:latin typeface="Meiryo UI" panose="020B0604030504040204" pitchFamily="50" charset="-128"/>
                <a:ea typeface="Meiryo UI" panose="020B0604030504040204" pitchFamily="50" charset="-128"/>
              </a:rPr>
              <a:t>मा, बोर्ड आदि हुन्छ। </a:t>
            </a:r>
          </a:p>
          <a:p>
            <a:pPr marL="0" indent="0" rtl="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166को उपधारा 2 &lt;अट्याचमेन बिग्रिने आदिबाट हुने खतराको रोकथाम&gt;</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अट्याचमेन्टको जोड्ने या छुटाउने काम गर्दा, अट्याचमेन्ट बिग्रेर, कामदारलाई हुने खतराको रोकथामको लागि, सो कार्यमा संलग्न कामदारलाई बोर्ड प्रयोग गर्न लगाउनु पर्छ।</a:t>
            </a: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2 अघिल्लो बुँदाको काममा संलग्न कामदार भनेको, सोही बुँदाको बोर्ड प्रयोग गर्नुपर्छ।</a:t>
            </a:r>
          </a:p>
          <a:p>
            <a:pPr marL="0" indent="0" rtl="0">
              <a:lnSpc>
                <a:spcPct val="100000"/>
              </a:lnSpc>
              <a:spcBef>
                <a:spcPts val="0"/>
              </a:spcBef>
              <a:buNone/>
            </a:pPr>
            <a:endParaRPr lang="ja-JP" altLang="en-US" sz="14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400" dirty="0">
                <a:solidFill>
                  <a:prstClr val="black"/>
                </a:solidFill>
                <a:latin typeface="Meiryo UI" panose="020B0604030504040204" pitchFamily="50" charset="-128"/>
                <a:ea typeface="Meiryo UI" panose="020B0604030504040204" pitchFamily="50" charset="-128"/>
              </a:rPr>
              <a:t>धारा 166को उपधारा 3 &lt;अट्याचमेन्ट जडानमा सिमितता&gt;</a:t>
            </a:r>
          </a:p>
          <a:p>
            <a:pPr marL="0" indent="0" rtl="0">
              <a:lnSpc>
                <a:spcPct val="100000"/>
              </a:lnSpc>
              <a:spcBef>
                <a:spcPts val="0"/>
              </a:spcBef>
              <a:buNone/>
            </a:pPr>
            <a:r>
              <a:rPr lang="ne-np" sz="1400" spc="-5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मेसिनमा सो संरचनाअनुसार तोकिएको तौलभन्दा बढि अट्याचमेन्ट जोड्नुहुन्न।</a:t>
            </a:r>
          </a:p>
        </p:txBody>
      </p:sp>
    </p:spTree>
    <p:extLst>
      <p:ext uri="{BB962C8B-B14F-4D97-AF65-F5344CB8AC3E}">
        <p14:creationId xmlns:p14="http://schemas.microsoft.com/office/powerpoint/2010/main" val="256273130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(8)</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167/सहायक पाठ्यपुस्तक पृष्ठ 116</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धारा166को उपधारा 4 &lt;अट्याचमेन्टको महत्वपूर्ण स्टिकर आदि&gt;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सवारी साधन प्रकारको निर्माण मेसिनको अट्याचमेन्ट परिवर्तन गर्दा, चालकले देख्न सजिलो स्थानमा अट्याचमेन्टको तौल (बकेट, जिप्पर आदि जडान गरेमा, सो बकेट, जिप्पर आदिको परिमाण या अधिकतम लोडको तौल पर्दछ। तल यी दफाको लागि उस्तै।) प्रदर्शन गरि, अथवा सम्बन्धित सवारी साधन प्रकारको निर्माण मेसिनको चालकले, अट्याचमेन्टको तौललाई सजिलोसँग निश्चय गर्न सकिने गरि कागजात राख्नुपर्छ।</a:t>
            </a: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चरण 8 को 5 कङ्क्रिट प्रयोगको निर्माणको विघटन आदिको काममा हुने खतराको रोकथाम</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धारा 517 को उपधारा 15 &lt;कङ्क्रिट प्रयोगको निर्माणको विघटन आदिको काम&gt;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अध्यादेश 6 धारा 15-5 को कार्य गर्दा, यस प्रकारको उपायहरु लिनुपर्छ।</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1 काम गर्ने क्षेत्रभित्रमा, सम्बन्धित कामदार बाहेकको कामदारको प्रवेश निषेध गर्ने।</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2</a:t>
            </a:r>
            <a:r>
              <a:rPr lang="ne-np" sz="1200" spc="-180" dirty="0">
                <a:solidFill>
                  <a:prstClr val="black"/>
                </a:solidFill>
                <a:latin typeface="Meiryo UI" panose="020B0604030504040204" pitchFamily="50" charset="-128"/>
                <a:ea typeface="Meiryo UI" panose="020B0604030504040204" pitchFamily="50" charset="-128"/>
              </a:rPr>
              <a:t>हुरी बतास, ठूलो आकाशे पानी, हिमपात आदिको नराम्रो मौसमले गर्दा, कामको परिचालनमा खतरा अनुमान गरिएमा, सम्बन्धित काम बन्द गर्ने। </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3 उपकरण, औजार आदि माथि सार्ने (age), या तल सार्ने समयमा, टप्पिङ लिफ्ट, टप्पङ ब्यागलाई कामदारलाई प्रयोग गराउने।</a:t>
            </a: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धारा 517 को 16 &lt;पुलडाउन आदिको कामको साइन&gt;</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व्यवसायीले, अध्यादेश 6 धारा 15 को 5 को काम गर्दा, बाहिरी पर्खाल, पिलर आदिको पुलडाउन आदिको काम गर्दा, पुल ओभर आदिको केहि निर्धारित साइन तोकी, सम्बन्धित कामदारलाई जानकारी दिनुपर्छ।</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2 व्यवसायीले, अघिल्लो बुँदाको पुलडाउन आदिको काम गर्दा, सम्बन्धित पुलडाउन आदिको काममा संलग्न कामदार बाहेकको कामदार (तलको बुँदामा </a:t>
            </a:r>
            <a:r>
              <a:rPr lang="ne-NP" sz="1200" dirty="0">
                <a:solidFill>
                  <a:prstClr val="black"/>
                </a:solidFill>
                <a:latin typeface="Meiryo UI" panose="020B0604030504040204" pitchFamily="50" charset="-128"/>
                <a:ea typeface="Meiryo UI" panose="020B0604030504040204" pitchFamily="50" charset="-128"/>
              </a:rPr>
              <a:t>"</a:t>
            </a:r>
            <a:r>
              <a:rPr lang="ne-np" sz="1200" dirty="0" err="1">
                <a:solidFill>
                  <a:prstClr val="black"/>
                </a:solidFill>
                <a:latin typeface="Meiryo UI" panose="020B0604030504040204" pitchFamily="50" charset="-128"/>
                <a:ea typeface="Meiryo UI" panose="020B0604030504040204" pitchFamily="50" charset="-128"/>
              </a:rPr>
              <a:t>अरु</a:t>
            </a:r>
            <a:r>
              <a:rPr lang="ne-np" sz="1200" dirty="0">
                <a:solidFill>
                  <a:prstClr val="black"/>
                </a:solidFill>
                <a:latin typeface="Meiryo UI" panose="020B0604030504040204" pitchFamily="50" charset="-128"/>
                <a:ea typeface="Meiryo UI" panose="020B0604030504040204" pitchFamily="50" charset="-128"/>
              </a:rPr>
              <a:t> कामदार</a:t>
            </a:r>
            <a:r>
              <a:rPr lang="ne-NP" sz="1200" dirty="0">
                <a:solidFill>
                  <a:prstClr val="black"/>
                </a:solidFill>
                <a:latin typeface="Meiryo UI" panose="020B0604030504040204" pitchFamily="50" charset="-128"/>
                <a:ea typeface="Meiryo UI" panose="020B0604030504040204" pitchFamily="50" charset="-128"/>
              </a:rPr>
              <a:t>" </a:t>
            </a:r>
            <a:r>
              <a:rPr lang="ne-np" sz="1200" dirty="0">
                <a:solidFill>
                  <a:prstClr val="black"/>
                </a:solidFill>
                <a:latin typeface="Meiryo UI" panose="020B0604030504040204" pitchFamily="50" charset="-128"/>
                <a:ea typeface="Meiryo UI" panose="020B0604030504040204" pitchFamily="50" charset="-128"/>
              </a:rPr>
              <a:t>भनिने।) लाई पुलडाउन आदिले हुने खतराको संभावना भएमा, सम्बन्धित पुलडाउन आदिको काममा संलग्न कामदारलाई, अघिनै, सो बुँदाको साइन परिचालन गरि, अरु कामदारहरुले कार्यस्थल छोडेको कुरा निश्चय नभएमा, सम्बन्धित पुलडाउन आदिको काम गर्नुहुदैन।</a:t>
            </a: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3</a:t>
            </a:r>
            <a:r>
              <a:rPr lang="ne-NP" sz="1200" dirty="0">
                <a:solidFill>
                  <a:prstClr val="black"/>
                </a:solidFill>
                <a:latin typeface="Meiryo UI" panose="020B0604030504040204" pitchFamily="50" charset="-128"/>
                <a:ea typeface="Meiryo UI" panose="020B0604030504040204" pitchFamily="50" charset="-128"/>
              </a:rPr>
              <a:t> </a:t>
            </a:r>
            <a:r>
              <a:rPr lang="ne-np" sz="1200" spc="-100" dirty="0">
                <a:solidFill>
                  <a:prstClr val="black"/>
                </a:solidFill>
                <a:latin typeface="Meiryo UI" panose="020B0604030504040204" pitchFamily="50" charset="-128"/>
                <a:ea typeface="Meiryo UI" panose="020B0604030504040204" pitchFamily="50" charset="-128"/>
              </a:rPr>
              <a:t>दफा 1 को पुलडाउन आदिको काममा संलग्न कामदारले, अघिल्लो बुँदाको खतरा सृजना हुने संभावना भएको समयमा, अगावै, साइन गरि, अरु कामदारले कार्यस्थल छोडेको कुरा निश्चय नभएमा, सम्बन्धित पुलडाउन आदिको काम गर्नुहुँदैन। </a:t>
            </a:r>
          </a:p>
        </p:txBody>
      </p:sp>
    </p:spTree>
    <p:extLst>
      <p:ext uri="{BB962C8B-B14F-4D97-AF65-F5344CB8AC3E}">
        <p14:creationId xmlns:p14="http://schemas.microsoft.com/office/powerpoint/2010/main" val="428028152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(9)</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172/सहायक पाठ्यपुस्तक पृष्ठ 117</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517 को उपधारा 17</a:t>
            </a: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&lt;</a:t>
            </a:r>
            <a:r>
              <a:rPr lang="ne-np" sz="1600" dirty="0" err="1">
                <a:solidFill>
                  <a:prstClr val="black"/>
                </a:solidFill>
                <a:latin typeface="Meiryo UI" panose="020B0604030504040204" pitchFamily="50" charset="-128"/>
                <a:ea typeface="Meiryo UI" panose="020B0604030504040204" pitchFamily="50" charset="-128"/>
              </a:rPr>
              <a:t>कङ्क्रिट</a:t>
            </a:r>
            <a:r>
              <a:rPr lang="ne-np" sz="1600" dirty="0">
                <a:solidFill>
                  <a:prstClr val="black"/>
                </a:solidFill>
                <a:latin typeface="Meiryo UI" panose="020B0604030504040204" pitchFamily="50" charset="-128"/>
                <a:ea typeface="Meiryo UI" panose="020B0604030504040204" pitchFamily="50" charset="-128"/>
              </a:rPr>
              <a:t> प्रयोगको निर्माणको विघटन आदि कार्य प्रमुखको छनोट&gt;</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 व्यवसायीले, अध्यादेश 6 को धारा 15 को 5 को कामको बारेमा, </a:t>
            </a:r>
            <a:r>
              <a:rPr lang="ne-np" sz="1600" dirty="0" err="1">
                <a:solidFill>
                  <a:prstClr val="black"/>
                </a:solidFill>
                <a:latin typeface="Meiryo UI" panose="020B0604030504040204" pitchFamily="50" charset="-128"/>
                <a:ea typeface="Meiryo UI" panose="020B0604030504040204" pitchFamily="50" charset="-128"/>
              </a:rPr>
              <a:t>कङ्क्रिट</a:t>
            </a:r>
            <a:r>
              <a:rPr lang="ne-np" sz="1600" dirty="0">
                <a:solidFill>
                  <a:prstClr val="black"/>
                </a:solidFill>
                <a:latin typeface="Meiryo UI" panose="020B0604030504040204" pitchFamily="50" charset="-128"/>
                <a:ea typeface="Meiryo UI" panose="020B0604030504040204" pitchFamily="50" charset="-128"/>
              </a:rPr>
              <a:t> प्रयोगको निर्माणको विघटन आदिको कार्य प्रमुखको प्राविधिक प्रशिक्षण समापन गरेको </a:t>
            </a:r>
            <a:r>
              <a:rPr lang="ne-np" sz="1600" dirty="0" err="1">
                <a:solidFill>
                  <a:prstClr val="black"/>
                </a:solidFill>
                <a:latin typeface="Meiryo UI" panose="020B0604030504040204" pitchFamily="50" charset="-128"/>
                <a:ea typeface="Meiryo UI" panose="020B0604030504040204" pitchFamily="50" charset="-128"/>
              </a:rPr>
              <a:t>व्यक्तिहरुबाट</a:t>
            </a:r>
            <a:r>
              <a:rPr lang="ne-np" sz="1600" dirty="0">
                <a:solidFill>
                  <a:prstClr val="black"/>
                </a:solidFill>
                <a:latin typeface="Meiryo UI" panose="020B0604030504040204" pitchFamily="50" charset="-128"/>
                <a:ea typeface="Meiryo UI" panose="020B0604030504040204" pitchFamily="50" charset="-128"/>
              </a:rPr>
              <a:t>, </a:t>
            </a:r>
            <a:r>
              <a:rPr lang="ne-np" sz="1600" dirty="0" err="1">
                <a:solidFill>
                  <a:prstClr val="black"/>
                </a:solidFill>
                <a:latin typeface="Meiryo UI" panose="020B0604030504040204" pitchFamily="50" charset="-128"/>
                <a:ea typeface="Meiryo UI" panose="020B0604030504040204" pitchFamily="50" charset="-128"/>
              </a:rPr>
              <a:t>कङ्क्रिट</a:t>
            </a:r>
            <a:r>
              <a:rPr lang="ne-np" sz="1600" dirty="0">
                <a:solidFill>
                  <a:prstClr val="black"/>
                </a:solidFill>
                <a:latin typeface="Meiryo UI" panose="020B0604030504040204" pitchFamily="50" charset="-128"/>
                <a:ea typeface="Meiryo UI" panose="020B0604030504040204" pitchFamily="50" charset="-128"/>
              </a:rPr>
              <a:t> प्रयोगको निर्माणको विघटन आदिको कार्य प्रमुखको छनोट गर्नुपर्छ।</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517 को उपधारा 18 &lt;</a:t>
            </a:r>
            <a:r>
              <a:rPr lang="ne-np" sz="1600" dirty="0" err="1">
                <a:solidFill>
                  <a:prstClr val="black"/>
                </a:solidFill>
                <a:latin typeface="Meiryo UI" panose="020B0604030504040204" pitchFamily="50" charset="-128"/>
                <a:ea typeface="Meiryo UI" panose="020B0604030504040204" pitchFamily="50" charset="-128"/>
              </a:rPr>
              <a:t>कङ्क्रिट</a:t>
            </a:r>
            <a:r>
              <a:rPr lang="ne-np" sz="1600" dirty="0">
                <a:solidFill>
                  <a:prstClr val="black"/>
                </a:solidFill>
                <a:latin typeface="Meiryo UI" panose="020B0604030504040204" pitchFamily="50" charset="-128"/>
                <a:ea typeface="Meiryo UI" panose="020B0604030504040204" pitchFamily="50" charset="-128"/>
              </a:rPr>
              <a:t> प्रयोगको निर्माणको विघटन आदि कार्य प्रमुखको छनोट&gt;</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व्यवसायीले, </a:t>
            </a:r>
            <a:r>
              <a:rPr lang="ne-np" sz="1600" dirty="0" err="1">
                <a:solidFill>
                  <a:prstClr val="black"/>
                </a:solidFill>
                <a:latin typeface="Meiryo UI" panose="020B0604030504040204" pitchFamily="50" charset="-128"/>
                <a:ea typeface="Meiryo UI" panose="020B0604030504040204" pitchFamily="50" charset="-128"/>
              </a:rPr>
              <a:t>कङ्क्रिट</a:t>
            </a:r>
            <a:r>
              <a:rPr lang="ne-np" sz="1600" dirty="0">
                <a:solidFill>
                  <a:prstClr val="black"/>
                </a:solidFill>
                <a:latin typeface="Meiryo UI" panose="020B0604030504040204" pitchFamily="50" charset="-128"/>
                <a:ea typeface="Meiryo UI" panose="020B0604030504040204" pitchFamily="50" charset="-128"/>
              </a:rPr>
              <a:t> प्रयोगको निर्माणको विघटन आदिको कार्य प्रमुखलाई, यस अनुसारको काम गराउनुपर्छ।</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1 कामको विधिको साथ कामदारको नियुक्तिको निर्णय गरि, कामको प्रत्यक्ष </a:t>
            </a:r>
            <a:r>
              <a:rPr lang="ne-np" sz="1600" dirty="0" err="1">
                <a:solidFill>
                  <a:prstClr val="black"/>
                </a:solidFill>
                <a:latin typeface="Meiryo UI" panose="020B0604030504040204" pitchFamily="50" charset="-128"/>
                <a:ea typeface="Meiryo UI" panose="020B0604030504040204" pitchFamily="50" charset="-128"/>
              </a:rPr>
              <a:t>निरदेशन</a:t>
            </a:r>
            <a:r>
              <a:rPr lang="ne-np" sz="1600" dirty="0">
                <a:solidFill>
                  <a:prstClr val="black"/>
                </a:solidFill>
                <a:latin typeface="Meiryo UI" panose="020B0604030504040204" pitchFamily="50" charset="-128"/>
                <a:ea typeface="Meiryo UI" panose="020B0604030504040204" pitchFamily="50" charset="-128"/>
              </a:rPr>
              <a:t> गर्ने।</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2 उपकरण, औजार, सुरक्षा बेल्ट आदि र सुरक्षात्मक टोपीको </a:t>
            </a:r>
            <a:r>
              <a:rPr lang="ne-np" sz="1600" dirty="0" err="1">
                <a:solidFill>
                  <a:prstClr val="black"/>
                </a:solidFill>
                <a:latin typeface="Meiryo UI" panose="020B0604030504040204" pitchFamily="50" charset="-128"/>
                <a:ea typeface="Meiryo UI" panose="020B0604030504040204" pitchFamily="50" charset="-128"/>
              </a:rPr>
              <a:t>प्रकार्यलाई</a:t>
            </a:r>
            <a:r>
              <a:rPr lang="ne-np" sz="1600" dirty="0">
                <a:solidFill>
                  <a:prstClr val="black"/>
                </a:solidFill>
                <a:latin typeface="Meiryo UI" panose="020B0604030504040204" pitchFamily="50" charset="-128"/>
                <a:ea typeface="Meiryo UI" panose="020B0604030504040204" pitchFamily="50" charset="-128"/>
              </a:rPr>
              <a:t> जाँच गरि, बिग्रेको हटाउने।</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3 सुरक्षा बेल्ट आदि र सुरक्षात्मक टोपीको प्रयोग अवस्था निगरानी गर्ने।</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517 को उपधारा 19</a:t>
            </a: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&lt;सुरक्षात्मक टोपीको लगाउने&gt;</a:t>
            </a:r>
          </a:p>
          <a:p>
            <a:pPr marL="0" indent="0" rtl="0">
              <a:lnSpc>
                <a:spcPct val="100000"/>
              </a:lnSpc>
              <a:spcBef>
                <a:spcPts val="0"/>
              </a:spcBef>
              <a:buNone/>
            </a:pPr>
            <a:r>
              <a:rPr lang="ne-np" sz="1600" dirty="0" err="1">
                <a:solidFill>
                  <a:prstClr val="black"/>
                </a:solidFill>
                <a:latin typeface="Meiryo UI" panose="020B0604030504040204" pitchFamily="50" charset="-128"/>
                <a:ea typeface="Meiryo UI" panose="020B0604030504040204" pitchFamily="50" charset="-128"/>
              </a:rPr>
              <a:t>व्यवसायओले</a:t>
            </a:r>
            <a:r>
              <a:rPr lang="ne-np" sz="1600" dirty="0">
                <a:solidFill>
                  <a:prstClr val="black"/>
                </a:solidFill>
                <a:latin typeface="Meiryo UI" panose="020B0604030504040204" pitchFamily="50" charset="-128"/>
                <a:ea typeface="Meiryo UI" panose="020B0604030504040204" pitchFamily="50" charset="-128"/>
              </a:rPr>
              <a:t>, अध्यादेश 6 को धारा 15 को 5 को काम </a:t>
            </a:r>
            <a:r>
              <a:rPr lang="ne-np" sz="1600" dirty="0" err="1">
                <a:solidFill>
                  <a:prstClr val="black"/>
                </a:solidFill>
                <a:latin typeface="Meiryo UI" panose="020B0604030504040204" pitchFamily="50" charset="-128"/>
                <a:ea typeface="Meiryo UI" panose="020B0604030504040204" pitchFamily="50" charset="-128"/>
              </a:rPr>
              <a:t>गराउदा</a:t>
            </a:r>
            <a:r>
              <a:rPr lang="ne-np" sz="1600" dirty="0">
                <a:solidFill>
                  <a:prstClr val="black"/>
                </a:solidFill>
                <a:latin typeface="Meiryo UI" panose="020B0604030504040204" pitchFamily="50" charset="-128"/>
                <a:ea typeface="Meiryo UI" panose="020B0604030504040204" pitchFamily="50" charset="-128"/>
              </a:rPr>
              <a:t>, वस्तुको उडान या </a:t>
            </a:r>
            <a:r>
              <a:rPr lang="ne-np" sz="1600" dirty="0" err="1">
                <a:solidFill>
                  <a:prstClr val="black"/>
                </a:solidFill>
                <a:latin typeface="Meiryo UI" panose="020B0604030504040204" pitchFamily="50" charset="-128"/>
                <a:ea typeface="Meiryo UI" panose="020B0604030504040204" pitchFamily="50" charset="-128"/>
              </a:rPr>
              <a:t>खस्नबाट</a:t>
            </a:r>
            <a:r>
              <a:rPr lang="ne-np" sz="1600" dirty="0">
                <a:solidFill>
                  <a:prstClr val="black"/>
                </a:solidFill>
                <a:latin typeface="Meiryo UI" panose="020B0604030504040204" pitchFamily="50" charset="-128"/>
                <a:ea typeface="Meiryo UI" panose="020B0604030504040204" pitchFamily="50" charset="-128"/>
              </a:rPr>
              <a:t> कामदारलाई हुने खतराको रोकथाम गर्नको लागि, </a:t>
            </a:r>
            <a:r>
              <a:rPr lang="ne-np" sz="1600" dirty="0" err="1">
                <a:solidFill>
                  <a:prstClr val="black"/>
                </a:solidFill>
                <a:latin typeface="Meiryo UI" panose="020B0604030504040204" pitchFamily="50" charset="-128"/>
                <a:ea typeface="Meiryo UI" panose="020B0604030504040204" pitchFamily="50" charset="-128"/>
              </a:rPr>
              <a:t>संबन्धित</a:t>
            </a:r>
            <a:r>
              <a:rPr lang="ne-np" sz="1600" dirty="0">
                <a:solidFill>
                  <a:prstClr val="black"/>
                </a:solidFill>
                <a:latin typeface="Meiryo UI" panose="020B0604030504040204" pitchFamily="50" charset="-128"/>
                <a:ea typeface="Meiryo UI" panose="020B0604030504040204" pitchFamily="50" charset="-128"/>
              </a:rPr>
              <a:t> काममा संलग्न कामदारलाई सुरक्षात्मक टोपी लागाउने गराउनुपर्छ।</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2 </a:t>
            </a:r>
            <a:r>
              <a:rPr lang="ne-np" sz="1600" dirty="0" err="1">
                <a:solidFill>
                  <a:prstClr val="black"/>
                </a:solidFill>
                <a:latin typeface="Meiryo UI" panose="020B0604030504040204" pitchFamily="50" charset="-128"/>
                <a:ea typeface="Meiryo UI" panose="020B0604030504040204" pitchFamily="50" charset="-128"/>
              </a:rPr>
              <a:t>अधिल्लो</a:t>
            </a:r>
            <a:r>
              <a:rPr lang="ne-np" sz="1600" dirty="0">
                <a:solidFill>
                  <a:prstClr val="black"/>
                </a:solidFill>
                <a:latin typeface="Meiryo UI" panose="020B0604030504040204" pitchFamily="50" charset="-128"/>
                <a:ea typeface="Meiryo UI" panose="020B0604030504040204" pitchFamily="50" charset="-128"/>
              </a:rPr>
              <a:t> बुँदाको काममा संलग्न कामदारले, सोही बुँदाको सुरक्षात्मक टोपी प्रयोग गर्नुपर्छ।</a:t>
            </a:r>
          </a:p>
        </p:txBody>
      </p:sp>
    </p:spTree>
    <p:extLst>
      <p:ext uri="{BB962C8B-B14F-4D97-AF65-F5344CB8AC3E}">
        <p14:creationId xmlns:p14="http://schemas.microsoft.com/office/powerpoint/2010/main" val="6183469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श्रम स्वास्थ्य तथा सुरक्षा नियम (उद्धरण) (10)</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173/सहायक पाठ्यपुस्तक पृष्ठ 118</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खण्ड 4 विशेष नियम</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चरण 2. मेसिन आदि सापटी आदि सम्बन्धित विशेष नियम </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धारा 666 &lt;मेसिन आदि सापट दिनेले लिनुपर्ने मापन&gt;</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अधिल्लो बुँदामा तोकिएको ब्यक्ति (तल </a:t>
            </a:r>
            <a:r>
              <a:rPr lang="ne-NP" sz="1600" dirty="0">
                <a:solidFill>
                  <a:prstClr val="black"/>
                </a:solidFill>
                <a:latin typeface="Meiryo UI" panose="020B0604030504040204" pitchFamily="50" charset="-128"/>
                <a:ea typeface="Meiryo UI" panose="020B0604030504040204" pitchFamily="50" charset="-128"/>
              </a:rPr>
              <a:t>"</a:t>
            </a:r>
            <a:r>
              <a:rPr lang="ne-np" sz="1600" dirty="0">
                <a:solidFill>
                  <a:prstClr val="black"/>
                </a:solidFill>
                <a:latin typeface="Meiryo UI" panose="020B0604030504040204" pitchFamily="50" charset="-128"/>
                <a:ea typeface="Meiryo UI" panose="020B0604030504040204" pitchFamily="50" charset="-128"/>
              </a:rPr>
              <a:t>मेसिन सापट दिने </a:t>
            </a:r>
            <a:r>
              <a:rPr lang="ne-np" sz="1600" dirty="0" err="1">
                <a:solidFill>
                  <a:prstClr val="black"/>
                </a:solidFill>
                <a:latin typeface="Meiryo UI" panose="020B0604030504040204" pitchFamily="50" charset="-128"/>
                <a:ea typeface="Meiryo UI" panose="020B0604030504040204" pitchFamily="50" charset="-128"/>
              </a:rPr>
              <a:t>ब्यक्ति</a:t>
            </a: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भनिएको छ।) ले, सम्बन्धित मेसिन आदि अरु व्यवसायीलाई सापट दिदा, यसअनुसारको मापन पालना गर्नुपर्छ।</a:t>
            </a:r>
          </a:p>
          <a:p>
            <a:pPr marL="539750" indent="-53975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1 सम्बन्धित मेसिन आदिलाई अघि नै *1 जाँच गरि, असामान्यता भेटिएमा, मर्मत या त्यो बाहेक जरुरी उपकरण गर्ने।</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2 सम्बन्धित मेसिनलाई सापट लिनेको लागि, यसअनुसारको बुँदाहरु उल्लेख गरिएको कागजपत्र बनाउने। </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1) सम्बन्धित मेसिनको क्षमता *2</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   </a:t>
            </a:r>
            <a:r>
              <a:rPr lang="ne-np" sz="1600" dirty="0">
                <a:solidFill>
                  <a:prstClr val="black"/>
                </a:solidFill>
                <a:latin typeface="Meiryo UI" panose="020B0604030504040204" pitchFamily="50" charset="-128"/>
                <a:ea typeface="Meiryo UI" panose="020B0604030504040204" pitchFamily="50" charset="-128"/>
              </a:rPr>
              <a:t>2) सम्बन्धित मेसिनको बिशेषता र प्रयोग गर्दा ध्यान दिनुपर्ने कुराहरु *3</a:t>
            </a: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2</a:t>
            </a:r>
            <a:r>
              <a:rPr lang="ne-NP" sz="1600" dirty="0">
                <a:solidFill>
                  <a:prstClr val="black"/>
                </a:solidFill>
                <a:latin typeface="Meiryo UI" panose="020B0604030504040204" pitchFamily="50" charset="-128"/>
                <a:ea typeface="Meiryo UI" panose="020B0604030504040204" pitchFamily="50" charset="-128"/>
              </a:rPr>
              <a:t> </a:t>
            </a:r>
            <a:r>
              <a:rPr lang="ne-NP" sz="1600" spc="-30" dirty="0">
                <a:solidFill>
                  <a:prstClr val="black"/>
                </a:solidFill>
                <a:latin typeface="Meiryo UI" panose="020B0604030504040204" pitchFamily="50" charset="-128"/>
                <a:ea typeface="Meiryo UI" panose="020B0604030504040204" pitchFamily="50" charset="-128"/>
              </a:rPr>
              <a:t> </a:t>
            </a:r>
            <a:r>
              <a:rPr lang="ne-np" sz="1600" spc="-30" dirty="0">
                <a:solidFill>
                  <a:prstClr val="black"/>
                </a:solidFill>
                <a:latin typeface="Meiryo UI" panose="020B0604030504040204" pitchFamily="50" charset="-128"/>
                <a:ea typeface="Meiryo UI" panose="020B0604030504040204" pitchFamily="50" charset="-128"/>
              </a:rPr>
              <a:t>अघिल्लो बुँदामा नियममा, मेसिनको सापटमा, सापट गरिने मेसिनलाई खरिद गर्दाको मेसिन प्रकारको छनोट, सापटपश्चातको नियम आदि सम्बन्धित मेसिनको मालिकले गर्नुपर्ने कार्यलाई सो मेसिन सापट लिने व्यवसायीले गर्नुपर्ने (सानो स्केल व्यवसाय उपकरण प्रयोग अनुदान ऐन (1956 साल ऐन 115)-2-6 मा निर्धारित प्रिफेक्चरको उपकरण सापाट संस्थाहरूले गर्ने उपकरण सापट कार्य पनि पर्छ।) मा जारी हुन्न। *4 </a:t>
            </a:r>
            <a:endParaRPr lang="ja-JP" altLang="en-US" sz="1600" spc="-30" dirty="0">
              <a:solidFill>
                <a:prstClr val="black"/>
              </a:solidFill>
              <a:latin typeface="Meiryo UI" panose="020B0604030504040204" pitchFamily="50" charset="-128"/>
              <a:ea typeface="Meiryo UI" panose="020B0604030504040204" pitchFamily="50" charset="-128"/>
            </a:endParaRPr>
          </a:p>
          <a:p>
            <a:pPr marL="893763" indent="-354013" rtl="0">
              <a:lnSpc>
                <a:spcPct val="100000"/>
              </a:lnSpc>
              <a:spcBef>
                <a:spcPts val="0"/>
              </a:spcBef>
              <a:buNone/>
            </a:pPr>
            <a:r>
              <a:rPr lang="ne-np" sz="1200" dirty="0">
                <a:solidFill>
                  <a:srgbClr val="0070C0"/>
                </a:solidFill>
                <a:latin typeface="Meiryo UI" panose="020B0604030504040204" pitchFamily="50" charset="-128"/>
                <a:ea typeface="Meiryo UI" panose="020B0604030504040204" pitchFamily="50" charset="-128"/>
              </a:rPr>
              <a:t>नोट 1</a:t>
            </a:r>
            <a:r>
              <a:rPr lang="ne-NP" sz="1200" dirty="0">
                <a:solidFill>
                  <a:srgbClr val="0070C0"/>
                </a:solidFill>
                <a:latin typeface="Meiryo UI" panose="020B0604030504040204" pitchFamily="50" charset="-128"/>
                <a:ea typeface="Meiryo UI" panose="020B0604030504040204" pitchFamily="50" charset="-128"/>
              </a:rPr>
              <a:t> "</a:t>
            </a:r>
            <a:r>
              <a:rPr lang="ne-np" sz="1200" dirty="0">
                <a:solidFill>
                  <a:srgbClr val="0070C0"/>
                </a:solidFill>
                <a:latin typeface="Meiryo UI" panose="020B0604030504040204" pitchFamily="50" charset="-128"/>
                <a:ea typeface="Meiryo UI" panose="020B0604030504040204" pitchFamily="50" charset="-128"/>
              </a:rPr>
              <a:t>अघि जाँच</a:t>
            </a:r>
            <a:r>
              <a:rPr lang="ne-NP" sz="1200" dirty="0">
                <a:solidFill>
                  <a:srgbClr val="0070C0"/>
                </a:solidFill>
                <a:latin typeface="Meiryo UI" panose="020B0604030504040204" pitchFamily="50" charset="-128"/>
                <a:ea typeface="Meiryo UI" panose="020B0604030504040204" pitchFamily="50" charset="-128"/>
              </a:rPr>
              <a:t>" </a:t>
            </a:r>
            <a:r>
              <a:rPr lang="ne-np" sz="1200" dirty="0">
                <a:solidFill>
                  <a:srgbClr val="0070C0"/>
                </a:solidFill>
                <a:latin typeface="Meiryo UI" panose="020B0604030504040204" pitchFamily="50" charset="-128"/>
                <a:ea typeface="Meiryo UI" panose="020B0604030504040204" pitchFamily="50" charset="-128"/>
              </a:rPr>
              <a:t>भन्नाले, कुनै पनि हातलमा सापट दिनेको अवस्था सबैको जाँच गर्ने कुरा नभई, प्रयोग गर्दाको अवस्थामा जरुरी भागमा सिमित हुन अनुमति दिने।</a:t>
            </a:r>
          </a:p>
          <a:p>
            <a:pPr marL="893763" indent="-354013" rtl="0">
              <a:lnSpc>
                <a:spcPct val="100000"/>
              </a:lnSpc>
              <a:spcBef>
                <a:spcPts val="0"/>
              </a:spcBef>
              <a:buNone/>
            </a:pPr>
            <a:r>
              <a:rPr lang="ne-np" sz="1200" dirty="0">
                <a:solidFill>
                  <a:srgbClr val="0070C0"/>
                </a:solidFill>
                <a:latin typeface="Meiryo UI" panose="020B0604030504040204" pitchFamily="50" charset="-128"/>
                <a:ea typeface="Meiryo UI" panose="020B0604030504040204" pitchFamily="50" charset="-128"/>
              </a:rPr>
              <a:t>नोट 2</a:t>
            </a:r>
            <a:r>
              <a:rPr lang="ne-NP" sz="1200" dirty="0">
                <a:solidFill>
                  <a:srgbClr val="0070C0"/>
                </a:solidFill>
                <a:latin typeface="Meiryo UI" panose="020B0604030504040204" pitchFamily="50" charset="-128"/>
                <a:ea typeface="Meiryo UI" panose="020B0604030504040204" pitchFamily="50" charset="-128"/>
              </a:rPr>
              <a:t> "</a:t>
            </a:r>
            <a:r>
              <a:rPr lang="ne-np" sz="1200" dirty="0">
                <a:solidFill>
                  <a:srgbClr val="0070C0"/>
                </a:solidFill>
                <a:latin typeface="Meiryo UI" panose="020B0604030504040204" pitchFamily="50" charset="-128"/>
                <a:ea typeface="Meiryo UI" panose="020B0604030504040204" pitchFamily="50" charset="-128"/>
              </a:rPr>
              <a:t>सम्बन्धित मेसिनको क्षमता</a:t>
            </a:r>
            <a:r>
              <a:rPr lang="ne-NP" sz="1200" dirty="0">
                <a:solidFill>
                  <a:srgbClr val="0070C0"/>
                </a:solidFill>
                <a:latin typeface="Meiryo UI" panose="020B0604030504040204" pitchFamily="50" charset="-128"/>
                <a:ea typeface="Meiryo UI" panose="020B0604030504040204" pitchFamily="50" charset="-128"/>
              </a:rPr>
              <a:t>" </a:t>
            </a:r>
            <a:r>
              <a:rPr lang="ne-np" sz="1200" dirty="0">
                <a:solidFill>
                  <a:srgbClr val="0070C0"/>
                </a:solidFill>
                <a:latin typeface="Meiryo UI" panose="020B0604030504040204" pitchFamily="50" charset="-128"/>
                <a:ea typeface="Meiryo UI" panose="020B0604030504040204" pitchFamily="50" charset="-128"/>
              </a:rPr>
              <a:t>भनेको सवारी साधन प्रकारको निर्माण मेसिनको, प्रयोग गर्दा चाहिने क्षमता, जस्तै, स्थिरता, बकेट क्षमता आदि मुख्य बुँदा मात्र भए हुन्छ।</a:t>
            </a:r>
          </a:p>
          <a:p>
            <a:pPr marL="893763" indent="-354013" rtl="0">
              <a:lnSpc>
                <a:spcPct val="100000"/>
              </a:lnSpc>
              <a:spcBef>
                <a:spcPts val="0"/>
              </a:spcBef>
              <a:buNone/>
            </a:pPr>
            <a:r>
              <a:rPr lang="ne-np" sz="1200" dirty="0">
                <a:solidFill>
                  <a:srgbClr val="0070C0"/>
                </a:solidFill>
                <a:latin typeface="Meiryo UI" panose="020B0604030504040204" pitchFamily="50" charset="-128"/>
                <a:ea typeface="Meiryo UI" panose="020B0604030504040204" pitchFamily="50" charset="-128"/>
              </a:rPr>
              <a:t>नोट 3 </a:t>
            </a:r>
            <a:r>
              <a:rPr lang="ne-NP" sz="1200" dirty="0">
                <a:solidFill>
                  <a:srgbClr val="0070C0"/>
                </a:solidFill>
                <a:latin typeface="Meiryo UI" panose="020B0604030504040204" pitchFamily="50" charset="-128"/>
                <a:ea typeface="Meiryo UI" panose="020B0604030504040204" pitchFamily="50" charset="-128"/>
              </a:rPr>
              <a:t>"</a:t>
            </a:r>
            <a:r>
              <a:rPr lang="ne-np" sz="1200" dirty="0">
                <a:solidFill>
                  <a:srgbClr val="0070C0"/>
                </a:solidFill>
                <a:latin typeface="Meiryo UI" panose="020B0604030504040204" pitchFamily="50" charset="-128"/>
                <a:ea typeface="Meiryo UI" panose="020B0604030504040204" pitchFamily="50" charset="-128"/>
              </a:rPr>
              <a:t>त्यसबाहेक प्रयोग गर्दा ध्यान दिनुपर्ने </a:t>
            </a:r>
            <a:r>
              <a:rPr lang="ne-np" sz="1200" dirty="0" err="1">
                <a:solidFill>
                  <a:srgbClr val="0070C0"/>
                </a:solidFill>
                <a:latin typeface="Meiryo UI" panose="020B0604030504040204" pitchFamily="50" charset="-128"/>
                <a:ea typeface="Meiryo UI" panose="020B0604030504040204" pitchFamily="50" charset="-128"/>
              </a:rPr>
              <a:t>कुराहरु</a:t>
            </a:r>
            <a:r>
              <a:rPr lang="ne-NP" sz="1200" dirty="0">
                <a:solidFill>
                  <a:srgbClr val="0070C0"/>
                </a:solidFill>
                <a:latin typeface="Meiryo UI" panose="020B0604030504040204" pitchFamily="50" charset="-128"/>
                <a:ea typeface="Meiryo UI" panose="020B0604030504040204" pitchFamily="50" charset="-128"/>
              </a:rPr>
              <a:t>" </a:t>
            </a:r>
            <a:r>
              <a:rPr lang="ne-np" sz="1200" dirty="0">
                <a:solidFill>
                  <a:srgbClr val="0070C0"/>
                </a:solidFill>
                <a:latin typeface="Meiryo UI" panose="020B0604030504040204" pitchFamily="50" charset="-128"/>
                <a:ea typeface="Meiryo UI" panose="020B0604030504040204" pitchFamily="50" charset="-128"/>
              </a:rPr>
              <a:t>भनेको, प्रयोग इन्धन, व्यवस्थापनको विधि आदि, प्रयोगमा ध्यान दिनुपर्ने कुराहरुलाई भनिएको हो।</a:t>
            </a:r>
          </a:p>
          <a:p>
            <a:pPr marL="893763" indent="-354013" rtl="0">
              <a:lnSpc>
                <a:spcPct val="100000"/>
              </a:lnSpc>
              <a:spcBef>
                <a:spcPts val="0"/>
              </a:spcBef>
              <a:buNone/>
            </a:pPr>
            <a:r>
              <a:rPr lang="ne-np" sz="1200" dirty="0">
                <a:solidFill>
                  <a:srgbClr val="0070C0"/>
                </a:solidFill>
                <a:latin typeface="Meiryo UI" panose="020B0604030504040204" pitchFamily="50" charset="-128"/>
                <a:ea typeface="Meiryo UI" panose="020B0604030504040204" pitchFamily="50" charset="-128"/>
              </a:rPr>
              <a:t>नोट 4 दफा 2 को लक्ष्य भनेको, आर्थिक प्रक्रियामा लिज विधि अपनाएमा, यहाँ तोकिएको नियमको लक्ष्यमा लागू हुँदैन।</a:t>
            </a:r>
          </a:p>
        </p:txBody>
      </p:sp>
    </p:spTree>
    <p:extLst>
      <p:ext uri="{BB962C8B-B14F-4D97-AF65-F5344CB8AC3E}">
        <p14:creationId xmlns:p14="http://schemas.microsoft.com/office/powerpoint/2010/main" val="30709160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सवारी साधन प्रकारको निर्माण मेसिनको संरचना मानकीकरण (उद्धरण)</a:t>
            </a:r>
            <a:endParaRPr kumimoji="1"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425950" y="6456842"/>
            <a:ext cx="457021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177/सहायक पाठ्यपुस्तक पृष्ठ 119</a:t>
            </a:r>
          </a:p>
        </p:txBody>
      </p:sp>
      <p:sp>
        <p:nvSpPr>
          <p:cNvPr id="6" name="コンテンツ プレースホルダー 4"/>
          <p:cNvSpPr txBox="1">
            <a:spLocks/>
          </p:cNvSpPr>
          <p:nvPr/>
        </p:nvSpPr>
        <p:spPr>
          <a:xfrm>
            <a:off x="628650" y="941778"/>
            <a:ext cx="8022560" cy="5415218"/>
          </a:xfrm>
          <a:prstGeom prst="rect">
            <a:avLst/>
          </a:prstGeom>
          <a:ln>
            <a:solidFill>
              <a:schemeClr val="tx1"/>
            </a:solidFill>
          </a:ln>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 &lt;बलियोपन आदि&gt;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2 &lt;स्थिरता&gt;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3 &lt;पाइल ड्राभर र पाइल एक्सट्राक्टरको स्थिरता&gt;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4 &lt;खन्ने प्रयोगको मेसिन (ट्रयाक ट्रेड बाहेक।) र विघटन कामको मेसिन (ट्रयाक ट्रेड बाहेक।) को अगाडि पछाडिको स्थिरता)</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5 &lt;ट्राभलिङको ब्रेक आदि&gt;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6 &lt;कार्य उपकरण प्रयोगको ब्रेक&gt;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7 &lt;ड्राइभिङ्ग उपकरण ब्रेक&gt;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8 (सम्बन्धित उपकरण भागको काम, संचालन विधि आदि सो संचालनको महर्वपूर्ण कुराहरु)</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9 &lt;परिचालनमा जरुरी हुने हेराई शक्ति आदि&gt;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10 &lt;माथि तल गर्ने उपकरण&gt;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11 &lt;आर्म आदिको माथि तलले हुने खतरा रोकथाम उपकरण&gt;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12 &lt;दिशा निर्देशन उपकरण&gt;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13 &lt;सावधानी उपकरण&gt;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13-2 &lt;कार्य एरियाभन्दा बाहिर गएमा अटोम्याटिक स्टप उपकरण आदि &gt;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14 &lt;सुरक्षा भल्भ&gt;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15 &lt;निर्देशन&gt;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16 &lt;विशेष संरचनाको सवारी साधन प्रकारको निर्माण मेसिन&gt;</a:t>
            </a:r>
          </a:p>
          <a:p>
            <a:pPr marL="0" indent="0" rtl="0">
              <a:lnSpc>
                <a:spcPct val="100000"/>
              </a:lnSpc>
              <a:spcBef>
                <a:spcPts val="0"/>
              </a:spcBef>
              <a:buNone/>
            </a:pPr>
            <a:r>
              <a:rPr lang="ne-np" sz="1600">
                <a:solidFill>
                  <a:prstClr val="black"/>
                </a:solidFill>
                <a:latin typeface="Meiryo UI" panose="020B0604030504040204" pitchFamily="50" charset="-128"/>
                <a:ea typeface="Meiryo UI" panose="020B0604030504040204" pitchFamily="50" charset="-128"/>
              </a:rPr>
              <a:t>दफा 17 &lt;लागू छुट&gt;</a:t>
            </a:r>
          </a:p>
        </p:txBody>
      </p:sp>
    </p:spTree>
    <p:extLst>
      <p:ext uri="{BB962C8B-B14F-4D97-AF65-F5344CB8AC3E}">
        <p14:creationId xmlns:p14="http://schemas.microsoft.com/office/powerpoint/2010/main" val="15990834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185536"/>
          </a:xfrm>
          <a:ln>
            <a:solidFill>
              <a:schemeClr val="tx1"/>
            </a:solidFill>
          </a:ln>
        </p:spPr>
        <p:txBody>
          <a:bodyPr rtlCol="0">
            <a:normAutofit fontScale="90000"/>
          </a:bodyPr>
          <a:lstStyle/>
          <a:p>
            <a:pPr marL="3409950" indent="-3409950" rtl="0"/>
            <a:r>
              <a:rPr lang="ne-np" sz="2400" dirty="0">
                <a:latin typeface="Meiryo UI" panose="020B0604030504040204" pitchFamily="50" charset="-128"/>
                <a:ea typeface="Meiryo UI" panose="020B0604030504040204" pitchFamily="50" charset="-128"/>
              </a:rPr>
              <a:t>विघटन काम मेसिनको बेस मेसिन (2) मेसिनको बडीको द्रव्यमान</a:t>
            </a:r>
            <a:r>
              <a:rPr lang="en-US" altLang="zh-TW" sz="2400" dirty="0">
                <a:latin typeface="Meiryo UI" panose="020B0604030504040204" pitchFamily="50" charset="-128"/>
                <a:ea typeface="Meiryo UI" panose="020B0604030504040204" pitchFamily="50" charset="-128"/>
              </a:rPr>
              <a:t/>
            </a:r>
            <a:br>
              <a:rPr lang="en-US" altLang="zh-TW" sz="2400" dirty="0">
                <a:latin typeface="Meiryo UI" panose="020B0604030504040204" pitchFamily="50" charset="-128"/>
                <a:ea typeface="Meiryo UI" panose="020B0604030504040204" pitchFamily="50" charset="-128"/>
              </a:rPr>
            </a:br>
            <a:r>
              <a:rPr lang="en-US" altLang="zh-TW" sz="2400" dirty="0">
                <a:latin typeface="Meiryo UI" panose="020B0604030504040204" pitchFamily="50" charset="-128"/>
                <a:ea typeface="Meiryo UI" panose="020B0604030504040204" pitchFamily="50" charset="-128"/>
              </a:rPr>
              <a:t>	    </a:t>
            </a:r>
            <a:r>
              <a:rPr lang="ne-np" sz="2400" dirty="0">
                <a:latin typeface="Meiryo UI" panose="020B0604030504040204" pitchFamily="50" charset="-128"/>
                <a:ea typeface="Meiryo UI" panose="020B0604030504040204" pitchFamily="50" charset="-128"/>
              </a:rPr>
              <a:t>(3) मेसिनको द्रव्यमान</a:t>
            </a:r>
            <a:r>
              <a:rPr lang="en-US" altLang="zh-TW" sz="2400" dirty="0">
                <a:latin typeface="Meiryo UI" panose="020B0604030504040204" pitchFamily="50" charset="-128"/>
                <a:ea typeface="Meiryo UI" panose="020B0604030504040204" pitchFamily="50" charset="-128"/>
              </a:rPr>
              <a:t/>
            </a:r>
            <a:br>
              <a:rPr lang="en-US" altLang="zh-TW" sz="2400" dirty="0">
                <a:latin typeface="Meiryo UI" panose="020B0604030504040204" pitchFamily="50" charset="-128"/>
                <a:ea typeface="Meiryo UI" panose="020B0604030504040204" pitchFamily="50" charset="-128"/>
              </a:rPr>
            </a:br>
            <a:r>
              <a:rPr lang="en-US" altLang="zh-TW" sz="2400" dirty="0">
                <a:latin typeface="Meiryo UI" panose="020B0604030504040204" pitchFamily="50" charset="-128"/>
                <a:ea typeface="Meiryo UI" panose="020B0604030504040204" pitchFamily="50" charset="-128"/>
              </a:rPr>
              <a:t>       </a:t>
            </a:r>
            <a:r>
              <a:rPr lang="ne-np" sz="2400" dirty="0">
                <a:latin typeface="Meiryo UI" panose="020B0604030504040204" pitchFamily="50" charset="-128"/>
                <a:ea typeface="Meiryo UI" panose="020B0604030504040204" pitchFamily="50" charset="-128"/>
              </a:rPr>
              <a:t>(4) मेसिनको कुल द्रव्यमान</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904104"/>
            <a:ext cx="7886700" cy="4423809"/>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6/सहायक पाठ्यपुस्तक पृष्ठ 9 </a:t>
            </a:r>
          </a:p>
        </p:txBody>
      </p:sp>
      <p:pic>
        <p:nvPicPr>
          <p:cNvPr id="3" name="図 2"/>
          <p:cNvPicPr>
            <a:picLocks noChangeAspect="1"/>
          </p:cNvPicPr>
          <p:nvPr/>
        </p:nvPicPr>
        <p:blipFill>
          <a:blip r:embed="rId3"/>
          <a:stretch>
            <a:fillRect/>
          </a:stretch>
        </p:blipFill>
        <p:spPr>
          <a:xfrm>
            <a:off x="2514264" y="1933762"/>
            <a:ext cx="4115471" cy="1945850"/>
          </a:xfrm>
          <a:prstGeom prst="rect">
            <a:avLst/>
          </a:prstGeom>
        </p:spPr>
      </p:pic>
      <p:pic>
        <p:nvPicPr>
          <p:cNvPr id="8" name="図 7"/>
          <p:cNvPicPr>
            <a:picLocks noChangeAspect="1"/>
          </p:cNvPicPr>
          <p:nvPr/>
        </p:nvPicPr>
        <p:blipFill>
          <a:blip r:embed="rId4"/>
          <a:stretch>
            <a:fillRect/>
          </a:stretch>
        </p:blipFill>
        <p:spPr>
          <a:xfrm>
            <a:off x="786595" y="4109889"/>
            <a:ext cx="3709240" cy="1939694"/>
          </a:xfrm>
          <a:prstGeom prst="rect">
            <a:avLst/>
          </a:prstGeom>
        </p:spPr>
      </p:pic>
      <p:pic>
        <p:nvPicPr>
          <p:cNvPr id="9" name="図 8"/>
          <p:cNvPicPr>
            <a:picLocks noChangeAspect="1"/>
          </p:cNvPicPr>
          <p:nvPr/>
        </p:nvPicPr>
        <p:blipFill>
          <a:blip r:embed="rId5"/>
          <a:stretch>
            <a:fillRect/>
          </a:stretch>
        </p:blipFill>
        <p:spPr>
          <a:xfrm>
            <a:off x="4653780" y="4061837"/>
            <a:ext cx="3766958" cy="1983526"/>
          </a:xfrm>
          <a:prstGeom prst="rect">
            <a:avLst/>
          </a:prstGeom>
        </p:spPr>
      </p:pic>
      <p:sp>
        <p:nvSpPr>
          <p:cNvPr id="10" name="テキスト ボックス 9"/>
          <p:cNvSpPr txBox="1"/>
          <p:nvPr/>
        </p:nvSpPr>
        <p:spPr>
          <a:xfrm>
            <a:off x="3326511" y="3798645"/>
            <a:ext cx="2674036" cy="276999"/>
          </a:xfrm>
          <a:prstGeom prst="rect">
            <a:avLst/>
          </a:prstGeom>
          <a:noFill/>
          <a:ln>
            <a:noFill/>
          </a:ln>
        </p:spPr>
        <p:txBody>
          <a:bodyPr wrap="square" rtlCol="0">
            <a:spAutoFit/>
          </a:bodyPr>
          <a:lstStyle/>
          <a:p>
            <a:pPr algn="ctr" rtl="0"/>
            <a:r>
              <a:rPr lang="ne-np" sz="1200">
                <a:solidFill>
                  <a:prstClr val="black"/>
                </a:solidFill>
              </a:rPr>
              <a:t>मेसिनको बडीको द्रव्यमान</a:t>
            </a:r>
          </a:p>
        </p:txBody>
      </p:sp>
      <p:sp>
        <p:nvSpPr>
          <p:cNvPr id="11" name="テキスト ボックス 10"/>
          <p:cNvSpPr txBox="1"/>
          <p:nvPr/>
        </p:nvSpPr>
        <p:spPr>
          <a:xfrm>
            <a:off x="1264860" y="6074401"/>
            <a:ext cx="2674036" cy="276999"/>
          </a:xfrm>
          <a:prstGeom prst="rect">
            <a:avLst/>
          </a:prstGeom>
          <a:noFill/>
          <a:ln>
            <a:noFill/>
          </a:ln>
        </p:spPr>
        <p:txBody>
          <a:bodyPr wrap="square" rtlCol="0">
            <a:spAutoFit/>
          </a:bodyPr>
          <a:lstStyle/>
          <a:p>
            <a:pPr algn="ctr" rtl="0"/>
            <a:r>
              <a:rPr lang="ne-np" sz="1200">
                <a:solidFill>
                  <a:prstClr val="black"/>
                </a:solidFill>
              </a:rPr>
              <a:t>मेसिनको द्रव्यमान</a:t>
            </a:r>
          </a:p>
        </p:txBody>
      </p:sp>
      <p:sp>
        <p:nvSpPr>
          <p:cNvPr id="12" name="テキスト ボックス 11"/>
          <p:cNvSpPr txBox="1"/>
          <p:nvPr/>
        </p:nvSpPr>
        <p:spPr>
          <a:xfrm>
            <a:off x="5316232" y="6074401"/>
            <a:ext cx="2674036" cy="276999"/>
          </a:xfrm>
          <a:prstGeom prst="rect">
            <a:avLst/>
          </a:prstGeom>
          <a:noFill/>
          <a:ln>
            <a:noFill/>
          </a:ln>
        </p:spPr>
        <p:txBody>
          <a:bodyPr wrap="square" rtlCol="0">
            <a:spAutoFit/>
          </a:bodyPr>
          <a:lstStyle/>
          <a:p>
            <a:pPr algn="ctr" rtl="0"/>
            <a:r>
              <a:rPr lang="ne-np" sz="1200">
                <a:solidFill>
                  <a:prstClr val="black"/>
                </a:solidFill>
              </a:rPr>
              <a:t>मेसिनको द्रव्यमान</a:t>
            </a:r>
          </a:p>
        </p:txBody>
      </p:sp>
      <p:sp>
        <p:nvSpPr>
          <p:cNvPr id="14" name="テキスト ボックス 804">
            <a:extLst>
              <a:ext uri="{FF2B5EF4-FFF2-40B4-BE49-F238E27FC236}">
                <a16:creationId xmlns:a16="http://schemas.microsoft.com/office/drawing/2014/main" id="{44B78A15-1A27-4897-A4B1-83385B4D9585}"/>
              </a:ext>
            </a:extLst>
          </p:cNvPr>
          <p:cNvSpPr txBox="1"/>
          <p:nvPr/>
        </p:nvSpPr>
        <p:spPr>
          <a:xfrm>
            <a:off x="5153647" y="2028589"/>
            <a:ext cx="147608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mn-ea"/>
                <a:cs typeface="Times New Roman" panose="02020603050405020304" pitchFamily="18" charset="0"/>
              </a:rPr>
              <a:t>मेसिनको बडीको द्रव्यमान</a:t>
            </a:r>
            <a:endParaRPr lang="ja-JP" sz="700" kern="100" dirty="0">
              <a:effectLst/>
              <a:latin typeface="+mn-ea"/>
              <a:cs typeface="Times New Roman" panose="02020603050405020304" pitchFamily="18" charset="0"/>
            </a:endParaRPr>
          </a:p>
        </p:txBody>
      </p:sp>
      <p:sp>
        <p:nvSpPr>
          <p:cNvPr id="15" name="テキスト ボックス 805">
            <a:extLst>
              <a:ext uri="{FF2B5EF4-FFF2-40B4-BE49-F238E27FC236}">
                <a16:creationId xmlns:a16="http://schemas.microsoft.com/office/drawing/2014/main" id="{66C7B4DE-6F67-42D9-9DCF-109622E9BF25}"/>
              </a:ext>
            </a:extLst>
          </p:cNvPr>
          <p:cNvSpPr txBox="1"/>
          <p:nvPr/>
        </p:nvSpPr>
        <p:spPr>
          <a:xfrm>
            <a:off x="2872740" y="4439903"/>
            <a:ext cx="1374487"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mn-ea"/>
                <a:cs typeface="Times New Roman" panose="02020603050405020304" pitchFamily="18" charset="0"/>
              </a:rPr>
              <a:t>मेसिनको बडीको द्रव्यमान</a:t>
            </a:r>
            <a:endParaRPr lang="ja-JP" sz="700" kern="100" dirty="0">
              <a:effectLst/>
              <a:latin typeface="+mn-ea"/>
              <a:cs typeface="Times New Roman" panose="02020603050405020304" pitchFamily="18" charset="0"/>
            </a:endParaRPr>
          </a:p>
        </p:txBody>
      </p:sp>
      <p:sp>
        <p:nvSpPr>
          <p:cNvPr id="16" name="テキスト ボックス 499">
            <a:extLst>
              <a:ext uri="{FF2B5EF4-FFF2-40B4-BE49-F238E27FC236}">
                <a16:creationId xmlns:a16="http://schemas.microsoft.com/office/drawing/2014/main" id="{5DF32612-05D5-4C9D-9747-FC2CEDEC3D4E}"/>
              </a:ext>
            </a:extLst>
          </p:cNvPr>
          <p:cNvSpPr txBox="1"/>
          <p:nvPr/>
        </p:nvSpPr>
        <p:spPr>
          <a:xfrm rot="5400000">
            <a:off x="1316408" y="5268504"/>
            <a:ext cx="20447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पानी</a:t>
            </a:r>
            <a:endParaRPr lang="ja-JP" sz="1050" kern="100" dirty="0">
              <a:effectLst/>
              <a:latin typeface="+mn-ea"/>
              <a:cs typeface="Times New Roman" panose="02020603050405020304" pitchFamily="18" charset="0"/>
            </a:endParaRPr>
          </a:p>
        </p:txBody>
      </p:sp>
      <p:sp>
        <p:nvSpPr>
          <p:cNvPr id="17" name="テキスト ボックス 500">
            <a:extLst>
              <a:ext uri="{FF2B5EF4-FFF2-40B4-BE49-F238E27FC236}">
                <a16:creationId xmlns:a16="http://schemas.microsoft.com/office/drawing/2014/main" id="{98EEE5B5-90C8-46A0-AB7A-298BEDC24EC0}"/>
              </a:ext>
            </a:extLst>
          </p:cNvPr>
          <p:cNvSpPr txBox="1"/>
          <p:nvPr/>
        </p:nvSpPr>
        <p:spPr>
          <a:xfrm>
            <a:off x="1593427" y="5288282"/>
            <a:ext cx="152150" cy="565726"/>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तेल आदि</a:t>
            </a:r>
            <a:endParaRPr lang="ja-JP" sz="1050" kern="100" dirty="0">
              <a:effectLst/>
              <a:latin typeface="+mn-ea"/>
              <a:cs typeface="Times New Roman" panose="02020603050405020304" pitchFamily="18" charset="0"/>
            </a:endParaRPr>
          </a:p>
        </p:txBody>
      </p:sp>
      <p:sp>
        <p:nvSpPr>
          <p:cNvPr id="18" name="テキスト ボックス 501">
            <a:extLst>
              <a:ext uri="{FF2B5EF4-FFF2-40B4-BE49-F238E27FC236}">
                <a16:creationId xmlns:a16="http://schemas.microsoft.com/office/drawing/2014/main" id="{64B8C22B-B39C-4BB5-B49E-7C27E395A4CE}"/>
              </a:ext>
            </a:extLst>
          </p:cNvPr>
          <p:cNvSpPr txBox="1"/>
          <p:nvPr/>
        </p:nvSpPr>
        <p:spPr>
          <a:xfrm>
            <a:off x="1820348" y="5266168"/>
            <a:ext cx="209550" cy="28575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ईन्धन</a:t>
            </a:r>
            <a:endParaRPr lang="ja-JP" sz="1200" kern="100" dirty="0">
              <a:effectLst/>
              <a:latin typeface="+mn-ea"/>
              <a:cs typeface="Times New Roman" panose="02020603050405020304" pitchFamily="18" charset="0"/>
            </a:endParaRPr>
          </a:p>
        </p:txBody>
      </p:sp>
      <p:sp>
        <p:nvSpPr>
          <p:cNvPr id="19" name="テキスト ボックス 806">
            <a:extLst>
              <a:ext uri="{FF2B5EF4-FFF2-40B4-BE49-F238E27FC236}">
                <a16:creationId xmlns:a16="http://schemas.microsoft.com/office/drawing/2014/main" id="{0CD6DB33-4054-438F-B581-51E2BDAF5EED}"/>
              </a:ext>
            </a:extLst>
          </p:cNvPr>
          <p:cNvSpPr txBox="1"/>
          <p:nvPr/>
        </p:nvSpPr>
        <p:spPr>
          <a:xfrm>
            <a:off x="6629735" y="4482387"/>
            <a:ext cx="1409365"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dirty="0">
                <a:effectLst/>
                <a:latin typeface="+mn-ea"/>
                <a:cs typeface="Times New Roman" panose="02020603050405020304" pitchFamily="18" charset="0"/>
              </a:rPr>
              <a:t>मेसिनको बडीको द्रव्यमान</a:t>
            </a:r>
            <a:endParaRPr lang="ja-JP" sz="700" kern="100" dirty="0">
              <a:effectLst/>
              <a:latin typeface="+mn-ea"/>
              <a:cs typeface="Times New Roman" panose="02020603050405020304" pitchFamily="18" charset="0"/>
            </a:endParaRPr>
          </a:p>
        </p:txBody>
      </p:sp>
      <p:sp>
        <p:nvSpPr>
          <p:cNvPr id="20" name="テキスト ボックス 807">
            <a:extLst>
              <a:ext uri="{FF2B5EF4-FFF2-40B4-BE49-F238E27FC236}">
                <a16:creationId xmlns:a16="http://schemas.microsoft.com/office/drawing/2014/main" id="{FDFA98E7-319F-4088-811D-B05F938C9A3B}"/>
              </a:ext>
            </a:extLst>
          </p:cNvPr>
          <p:cNvSpPr txBox="1"/>
          <p:nvPr/>
        </p:nvSpPr>
        <p:spPr>
          <a:xfrm rot="5400000">
            <a:off x="5018379" y="5467854"/>
            <a:ext cx="543611" cy="1844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पानी</a:t>
            </a:r>
            <a:endParaRPr lang="ja-JP" sz="1050" kern="100" dirty="0">
              <a:effectLst/>
              <a:latin typeface="+mn-ea"/>
              <a:cs typeface="Times New Roman" panose="02020603050405020304" pitchFamily="18" charset="0"/>
            </a:endParaRPr>
          </a:p>
        </p:txBody>
      </p:sp>
      <p:sp>
        <p:nvSpPr>
          <p:cNvPr id="21" name="テキスト ボックス 808">
            <a:extLst>
              <a:ext uri="{FF2B5EF4-FFF2-40B4-BE49-F238E27FC236}">
                <a16:creationId xmlns:a16="http://schemas.microsoft.com/office/drawing/2014/main" id="{F0F776DB-10D8-41EB-BF21-5D8483867223}"/>
              </a:ext>
            </a:extLst>
          </p:cNvPr>
          <p:cNvSpPr txBox="1"/>
          <p:nvPr/>
        </p:nvSpPr>
        <p:spPr>
          <a:xfrm>
            <a:off x="5457190" y="5272327"/>
            <a:ext cx="209550" cy="543612"/>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तेल आदि</a:t>
            </a:r>
            <a:endParaRPr lang="ja-JP" sz="1050" kern="100" dirty="0">
              <a:effectLst/>
              <a:latin typeface="+mn-ea"/>
              <a:cs typeface="Times New Roman" panose="02020603050405020304" pitchFamily="18" charset="0"/>
            </a:endParaRPr>
          </a:p>
        </p:txBody>
      </p:sp>
      <p:sp>
        <p:nvSpPr>
          <p:cNvPr id="22" name="テキスト ボックス 809">
            <a:extLst>
              <a:ext uri="{FF2B5EF4-FFF2-40B4-BE49-F238E27FC236}">
                <a16:creationId xmlns:a16="http://schemas.microsoft.com/office/drawing/2014/main" id="{9729BAEF-6DC1-4C89-A408-84EBFC418111}"/>
              </a:ext>
            </a:extLst>
          </p:cNvPr>
          <p:cNvSpPr txBox="1"/>
          <p:nvPr/>
        </p:nvSpPr>
        <p:spPr>
          <a:xfrm>
            <a:off x="5666740" y="5272327"/>
            <a:ext cx="209550" cy="28575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900" kern="100">
                <a:effectLst/>
                <a:latin typeface="+mn-ea"/>
                <a:cs typeface="Times New Roman" panose="02020603050405020304" pitchFamily="18" charset="0"/>
              </a:rPr>
              <a:t>ईन्धन</a:t>
            </a:r>
            <a:endParaRPr lang="ja-JP" sz="1200" kern="100">
              <a:effectLst/>
              <a:latin typeface="+mn-ea"/>
              <a:cs typeface="Times New Roman" panose="02020603050405020304" pitchFamily="18" charset="0"/>
            </a:endParaRPr>
          </a:p>
        </p:txBody>
      </p:sp>
      <p:sp>
        <p:nvSpPr>
          <p:cNvPr id="23" name="テキスト ボックス 810">
            <a:extLst>
              <a:ext uri="{FF2B5EF4-FFF2-40B4-BE49-F238E27FC236}">
                <a16:creationId xmlns:a16="http://schemas.microsoft.com/office/drawing/2014/main" id="{4C8D3788-85D3-4F76-BA8D-7F4ABEA8C090}"/>
              </a:ext>
            </a:extLst>
          </p:cNvPr>
          <p:cNvSpPr txBox="1"/>
          <p:nvPr/>
        </p:nvSpPr>
        <p:spPr>
          <a:xfrm>
            <a:off x="4975860" y="5290742"/>
            <a:ext cx="209550" cy="285750"/>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900" kern="100" dirty="0">
                <a:effectLst/>
                <a:latin typeface="+mn-ea"/>
                <a:cs typeface="Times New Roman" panose="02020603050405020304" pitchFamily="18" charset="0"/>
              </a:rPr>
              <a:t>यात्री</a:t>
            </a:r>
            <a:endParaRPr lang="ja-JP" sz="12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6801326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a:bodyPr>
          <a:lstStyle/>
          <a:p>
            <a:pPr rtl="0"/>
            <a:r>
              <a:rPr lang="ne-np" sz="3200">
                <a:latin typeface="ＭＳ Ｐゴシック" panose="020B0600070205080204" pitchFamily="50" charset="-128"/>
                <a:ea typeface="ＭＳ Ｐゴシック" panose="020B0600070205080204" pitchFamily="50" charset="-128"/>
              </a:rPr>
              <a:t>चरण 10. विपद्/दुर्घटनाको उदाहरण</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718109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65126"/>
            <a:ext cx="8022560" cy="482139"/>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निर्माण व्यवसायमा हुने मृत्यु र चोटको विपद्/दुर्घटना</a:t>
            </a:r>
            <a:endParaRPr kumimoji="1" lang="ja-JP" altLang="en-US" sz="24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सहायक पाठ्यपुस्तक पृष्ठ 120</a:t>
            </a:r>
          </a:p>
        </p:txBody>
      </p:sp>
      <p:sp>
        <p:nvSpPr>
          <p:cNvPr id="6" name="コンテンツ プレースホルダー 4"/>
          <p:cNvSpPr txBox="1">
            <a:spLocks/>
          </p:cNvSpPr>
          <p:nvPr/>
        </p:nvSpPr>
        <p:spPr>
          <a:xfrm>
            <a:off x="628650" y="941778"/>
            <a:ext cx="8022560" cy="5438240"/>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निर्माण व्यवसायमा हुने बिदा 4 दिन बढिको मृत्यु विपद्/दुर्घटनाको अवस्था चित्र 10-1अनुसार रहेको छ।</a:t>
            </a: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algn="ctr"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चित्र 10-1</a:t>
            </a:r>
            <a:r>
              <a:rPr lang="ne-NP" sz="1200" dirty="0">
                <a:solidFill>
                  <a:prstClr val="black"/>
                </a:solidFill>
                <a:latin typeface="Meiryo UI" panose="020B0604030504040204" pitchFamily="50" charset="-128"/>
                <a:ea typeface="Meiryo UI" panose="020B0604030504040204" pitchFamily="50" charset="-128"/>
              </a:rPr>
              <a:t> </a:t>
            </a:r>
            <a:r>
              <a:rPr lang="ne-np" sz="1200" dirty="0">
                <a:solidFill>
                  <a:prstClr val="black"/>
                </a:solidFill>
                <a:latin typeface="Meiryo UI" panose="020B0604030504040204" pitchFamily="50" charset="-128"/>
                <a:ea typeface="Meiryo UI" panose="020B0604030504040204" pitchFamily="50" charset="-128"/>
              </a:rPr>
              <a:t>निर्माण व्यवसायमा हुने बिदा 4 दिन बढिको मृत्यु, चोटपटक विपद्/दुर्घटनाको अवस्था </a:t>
            </a:r>
          </a:p>
          <a:p>
            <a:pPr marL="0" indent="0" algn="ctr"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(पूर्वी जापान भूकम्प र सुनामीलाई प्रत्यक्ष कारक मान्ने बाहेक)</a:t>
            </a:r>
          </a:p>
          <a:p>
            <a:pPr marL="0" indent="0" algn="ctr"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600" dirty="0">
                <a:solidFill>
                  <a:prstClr val="black"/>
                </a:solidFill>
                <a:latin typeface="Meiryo UI" panose="020B0604030504040204" pitchFamily="50" charset="-128"/>
                <a:ea typeface="Meiryo UI" panose="020B0604030504040204" pitchFamily="50" charset="-128"/>
              </a:rPr>
              <a:t>र, 2017 साल (हेइसेइ 29 साल) भित्रमा घटेको, निर्माण मेसिन आदिको कारणले भएका मृत्यु, चोटपटक अन्तर्गत लगभग 56% समतल जमिन, ढुवानी, लोड कामका साथै खन्ने काम, लगभग 15% विघटन काममा पर्दछ।</a:t>
            </a: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r>
              <a:rPr lang="ne-np" sz="1200" dirty="0">
                <a:solidFill>
                  <a:prstClr val="black"/>
                </a:solidFill>
                <a:latin typeface="Meiryo UI" panose="020B0604030504040204" pitchFamily="50" charset="-128"/>
                <a:ea typeface="Meiryo UI" panose="020B0604030504040204" pitchFamily="50" charset="-128"/>
              </a:rPr>
              <a:t>(नोट) स्वास्थय, श्रम तथा कल्याण मन्त्रालय, श्रम विपद्/दुर्घटना सृजना अवस्था, कार्यलयको सुरक्षा साइट: श्रम विपद्/दुर्घटन कारक विषय विश्लेषण</a:t>
            </a:r>
            <a:endParaRPr lang="en-US" altLang="ja-JP" sz="12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6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600"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81237" y="1361209"/>
            <a:ext cx="4581525" cy="2743200"/>
          </a:xfrm>
          <a:prstGeom prst="rect">
            <a:avLst/>
          </a:prstGeom>
        </p:spPr>
      </p:pic>
      <p:sp>
        <p:nvSpPr>
          <p:cNvPr id="8" name="テキスト ボックス 7">
            <a:extLst>
              <a:ext uri="{FF2B5EF4-FFF2-40B4-BE49-F238E27FC236}">
                <a16:creationId xmlns:a16="http://schemas.microsoft.com/office/drawing/2014/main" id="{33E8198E-F8F5-4032-938A-10AEC4026947}"/>
              </a:ext>
            </a:extLst>
          </p:cNvPr>
          <p:cNvSpPr txBox="1"/>
          <p:nvPr/>
        </p:nvSpPr>
        <p:spPr>
          <a:xfrm>
            <a:off x="2286482" y="2250831"/>
            <a:ext cx="346249" cy="1223412"/>
          </a:xfrm>
          <a:prstGeom prst="rect">
            <a:avLst/>
          </a:prstGeom>
          <a:solidFill>
            <a:schemeClr val="bg1"/>
          </a:solidFill>
        </p:spPr>
        <p:txBody>
          <a:bodyPr vert="vert270" wrap="square" rtlCol="0">
            <a:sp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घटेको संख्या (जना)</a:t>
            </a:r>
            <a:endParaRPr lang="ja-JP" alt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2545410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365126"/>
            <a:ext cx="4431723" cy="482139"/>
          </a:xfrm>
          <a:ln>
            <a:solidFill>
              <a:schemeClr val="tx1"/>
            </a:solidFill>
          </a:ln>
        </p:spPr>
        <p:txBody>
          <a:bodyPr rtlCol="0">
            <a:noAutofit/>
          </a:bodyPr>
          <a:lstStyle/>
          <a:p>
            <a:pPr rtl="0"/>
            <a:r>
              <a:rPr lang="ne-np" sz="1600" dirty="0">
                <a:latin typeface="Meiryo UI" panose="020B0604030504040204" pitchFamily="50" charset="-128"/>
                <a:ea typeface="Meiryo UI" panose="020B0604030504040204" pitchFamily="50" charset="-128"/>
              </a:rPr>
              <a:t>उदाहरण 1. क्रशिङ्ग कामको अन्तरालमा फ्लोट हुने ढुँगा खस्ने</a:t>
            </a:r>
            <a:endParaRPr kumimoji="1" lang="ja-JP" altLang="en-US" sz="16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192/सहायक पाठ्यपुस्तक पृष्ठ 121</a:t>
            </a: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उदाहरण 3. कामको रेडिएसभित्र प्रवेश गरि डन्डीले लाग्नु</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0" name="タイトル 3"/>
          <p:cNvSpPr txBox="1">
            <a:spLocks/>
          </p:cNvSpPr>
          <p:nvPr/>
        </p:nvSpPr>
        <p:spPr>
          <a:xfrm>
            <a:off x="4629149" y="365126"/>
            <a:ext cx="4431723" cy="482139"/>
          </a:xfrm>
          <a:prstGeom prst="rect">
            <a:avLst/>
          </a:prstGeom>
          <a:ln>
            <a:solidFill>
              <a:schemeClr val="tx1"/>
            </a:solidFill>
          </a:ln>
        </p:spPr>
        <p:txBody>
          <a:bodyPr vert="horz" lIns="91440" tIns="45720" rIns="91440" bIns="45720" rtlCol="0" anchor="ctr">
            <a:normAutofit fontScale="675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dirty="0">
                <a:latin typeface="Meiryo UI" panose="020B0604030504040204" pitchFamily="50" charset="-128"/>
                <a:ea typeface="Meiryo UI" panose="020B0604030504040204" pitchFamily="50" charset="-128"/>
              </a:rPr>
              <a:t>उदाहरण 2. विघटन कामको अनत्तरालमा खसेको सामानमा ठोक्किने</a:t>
            </a: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904010" y="1043649"/>
            <a:ext cx="2759613" cy="2125578"/>
          </a:xfrm>
          <a:prstGeom prst="rect">
            <a:avLst/>
          </a:prstGeom>
        </p:spPr>
      </p:pic>
      <p:pic>
        <p:nvPicPr>
          <p:cNvPr id="14" name="図 13"/>
          <p:cNvPicPr>
            <a:picLocks noChangeAspect="1"/>
          </p:cNvPicPr>
          <p:nvPr/>
        </p:nvPicPr>
        <p:blipFill>
          <a:blip r:embed="rId4"/>
          <a:stretch>
            <a:fillRect/>
          </a:stretch>
        </p:blipFill>
        <p:spPr>
          <a:xfrm>
            <a:off x="5159085" y="1043650"/>
            <a:ext cx="2985372" cy="2087118"/>
          </a:xfrm>
          <a:prstGeom prst="rect">
            <a:avLst/>
          </a:prstGeom>
        </p:spPr>
      </p:pic>
      <p:pic>
        <p:nvPicPr>
          <p:cNvPr id="15" name="図 14"/>
          <p:cNvPicPr>
            <a:picLocks noChangeAspect="1"/>
          </p:cNvPicPr>
          <p:nvPr/>
        </p:nvPicPr>
        <p:blipFill>
          <a:blip r:embed="rId5"/>
          <a:stretch>
            <a:fillRect/>
          </a:stretch>
        </p:blipFill>
        <p:spPr>
          <a:xfrm>
            <a:off x="3202651" y="4091807"/>
            <a:ext cx="2602057" cy="2186835"/>
          </a:xfrm>
          <a:prstGeom prst="rect">
            <a:avLst/>
          </a:prstGeom>
        </p:spPr>
      </p:pic>
    </p:spTree>
    <p:extLst>
      <p:ext uri="{BB962C8B-B14F-4D97-AF65-F5344CB8AC3E}">
        <p14:creationId xmlns:p14="http://schemas.microsoft.com/office/powerpoint/2010/main" val="13847310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1957" y="152206"/>
            <a:ext cx="4431723" cy="695059"/>
          </a:xfrm>
          <a:ln>
            <a:solidFill>
              <a:schemeClr val="tx1"/>
            </a:solidFill>
          </a:ln>
        </p:spPr>
        <p:txBody>
          <a:bodyPr rtlCol="0">
            <a:noAutofit/>
          </a:bodyPr>
          <a:lstStyle/>
          <a:p>
            <a:pPr marL="987425" indent="-987425" rtl="0"/>
            <a:r>
              <a:rPr lang="ne-np" sz="1800" dirty="0">
                <a:latin typeface="Meiryo UI" panose="020B0604030504040204" pitchFamily="50" charset="-128"/>
                <a:ea typeface="Meiryo UI" panose="020B0604030504040204" pitchFamily="50" charset="-128"/>
              </a:rPr>
              <a:t>उदाहरण 4. विघटन कामको अट्याचमेन्ट र बेल्टमा दाँया हात च्यापिई भाँचिनु</a:t>
            </a:r>
            <a:endParaRPr kumimoji="1" lang="ja-JP" altLang="en-US" sz="18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4769117" y="6456842"/>
            <a:ext cx="42270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195/सहायक पाठ्यपुस्तक पृष्ठ 124</a:t>
            </a:r>
          </a:p>
        </p:txBody>
      </p:sp>
      <p:sp>
        <p:nvSpPr>
          <p:cNvPr id="6" name="コンテンツ プレースホルダー 4"/>
          <p:cNvSpPr txBox="1">
            <a:spLocks/>
          </p:cNvSpPr>
          <p:nvPr/>
        </p:nvSpPr>
        <p:spPr>
          <a:xfrm>
            <a:off x="71957"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8" name="タイトル 3"/>
          <p:cNvSpPr txBox="1">
            <a:spLocks/>
          </p:cNvSpPr>
          <p:nvPr/>
        </p:nvSpPr>
        <p:spPr>
          <a:xfrm>
            <a:off x="628650" y="3468544"/>
            <a:ext cx="8022560" cy="482139"/>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उदाहरण 6. टर्न गर्दा सन्तुलन बिग्रेर खस्नु</a:t>
            </a:r>
          </a:p>
        </p:txBody>
      </p:sp>
      <p:sp>
        <p:nvSpPr>
          <p:cNvPr id="9" name="コンテンツ プレースホルダー 4"/>
          <p:cNvSpPr txBox="1">
            <a:spLocks/>
          </p:cNvSpPr>
          <p:nvPr/>
        </p:nvSpPr>
        <p:spPr>
          <a:xfrm>
            <a:off x="628650" y="4045196"/>
            <a:ext cx="8022560"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sp>
        <p:nvSpPr>
          <p:cNvPr id="10" name="タイトル 3"/>
          <p:cNvSpPr txBox="1">
            <a:spLocks/>
          </p:cNvSpPr>
          <p:nvPr/>
        </p:nvSpPr>
        <p:spPr>
          <a:xfrm>
            <a:off x="4629149" y="152206"/>
            <a:ext cx="4431723" cy="695059"/>
          </a:xfrm>
          <a:prstGeom prst="rect">
            <a:avLst/>
          </a:prstGeom>
          <a:ln>
            <a:solidFill>
              <a:schemeClr val="tx1"/>
            </a:solidFill>
          </a:ln>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987425" indent="-987425" rtl="0"/>
            <a:r>
              <a:rPr lang="ne-np" sz="2400">
                <a:latin typeface="Meiryo UI" panose="020B0604030504040204" pitchFamily="50" charset="-128"/>
                <a:ea typeface="Meiryo UI" panose="020B0604030504040204" pitchFamily="50" charset="-128"/>
              </a:rPr>
              <a:t>उदाहरण 5. अट्याचमेन्ट परिवर्तन कामको अनतरालमा खुट्टा च्याप्नु</a:t>
            </a:r>
          </a:p>
        </p:txBody>
      </p:sp>
      <p:sp>
        <p:nvSpPr>
          <p:cNvPr id="11" name="コンテンツ プレースホルダー 4"/>
          <p:cNvSpPr txBox="1">
            <a:spLocks/>
          </p:cNvSpPr>
          <p:nvPr/>
        </p:nvSpPr>
        <p:spPr>
          <a:xfrm>
            <a:off x="4629149" y="941778"/>
            <a:ext cx="4431723" cy="2313846"/>
          </a:xfrm>
          <a:prstGeom prst="rect">
            <a:avLst/>
          </a:prstGeom>
          <a:ln>
            <a:solidFill>
              <a:schemeClr val="tx1"/>
            </a:solidFill>
          </a:ln>
        </p:spPr>
        <p:txBody>
          <a:bodyPr vert="horz" lIns="91440" tIns="45720" rIns="91440" bIns="4572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en-US" altLang="ja-JP" sz="1800" dirty="0">
              <a:solidFill>
                <a:prstClr val="black"/>
              </a:solidFill>
              <a:latin typeface="Meiryo UI" panose="020B0604030504040204" pitchFamily="50" charset="-128"/>
              <a:ea typeface="Meiryo UI" panose="020B0604030504040204" pitchFamily="50" charset="-128"/>
            </a:endParaRPr>
          </a:p>
          <a:p>
            <a:pPr marL="0" indent="0" rtl="0">
              <a:lnSpc>
                <a:spcPct val="100000"/>
              </a:lnSpc>
              <a:spcBef>
                <a:spcPts val="0"/>
              </a:spcBef>
              <a:buNone/>
            </a:pPr>
            <a:endParaRPr lang="ja-JP" altLang="en-US" sz="1800" dirty="0">
              <a:solidFill>
                <a:prstClr val="black"/>
              </a:solidFill>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flipH="1">
            <a:off x="1385220" y="999691"/>
            <a:ext cx="1805196" cy="2193587"/>
          </a:xfrm>
          <a:prstGeom prst="rect">
            <a:avLst/>
          </a:prstGeom>
        </p:spPr>
      </p:pic>
      <p:pic>
        <p:nvPicPr>
          <p:cNvPr id="16" name="図 15"/>
          <p:cNvPicPr>
            <a:picLocks noChangeAspect="1"/>
          </p:cNvPicPr>
          <p:nvPr/>
        </p:nvPicPr>
        <p:blipFill>
          <a:blip r:embed="rId4"/>
          <a:stretch>
            <a:fillRect/>
          </a:stretch>
        </p:blipFill>
        <p:spPr>
          <a:xfrm>
            <a:off x="5607539" y="999691"/>
            <a:ext cx="2604181" cy="2193587"/>
          </a:xfrm>
          <a:prstGeom prst="rect">
            <a:avLst/>
          </a:prstGeom>
        </p:spPr>
      </p:pic>
      <p:pic>
        <p:nvPicPr>
          <p:cNvPr id="17" name="図 16"/>
          <p:cNvPicPr>
            <a:picLocks noChangeAspect="1"/>
          </p:cNvPicPr>
          <p:nvPr/>
        </p:nvPicPr>
        <p:blipFill>
          <a:blip r:embed="rId5"/>
          <a:stretch>
            <a:fillRect/>
          </a:stretch>
        </p:blipFill>
        <p:spPr>
          <a:xfrm>
            <a:off x="2946558" y="4095625"/>
            <a:ext cx="3114243" cy="2263417"/>
          </a:xfrm>
          <a:prstGeom prst="rect">
            <a:avLst/>
          </a:prstGeom>
        </p:spPr>
      </p:pic>
    </p:spTree>
    <p:extLst>
      <p:ext uri="{BB962C8B-B14F-4D97-AF65-F5344CB8AC3E}">
        <p14:creationId xmlns:p14="http://schemas.microsoft.com/office/powerpoint/2010/main" val="599132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विघटन काम मेसिनको बेस मेसिन (5) स्थिरता</a:t>
            </a:r>
            <a:r>
              <a:rPr lang="ne-NP" sz="2000" dirty="0">
                <a:latin typeface="Meiryo UI" panose="020B0604030504040204" pitchFamily="50" charset="-128"/>
                <a:ea typeface="Meiryo UI" panose="020B0604030504040204" pitchFamily="50" charset="-128"/>
              </a:rPr>
              <a:t> </a:t>
            </a:r>
            <a:r>
              <a:rPr lang="ne-np" sz="2000" dirty="0">
                <a:latin typeface="Meiryo UI" panose="020B0604030504040204" pitchFamily="50" charset="-128"/>
                <a:ea typeface="Meiryo UI" panose="020B0604030504040204" pitchFamily="50" charset="-128"/>
              </a:rPr>
              <a:t>(6) उकालो चढ्ने क्षमता</a:t>
            </a:r>
            <a:endParaRPr kumimoji="1" lang="ja-JP" altLang="en-US" sz="20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7/सहायक पाठ्यपुस्तक पृष्ठ 10</a:t>
            </a:r>
          </a:p>
        </p:txBody>
      </p:sp>
      <p:pic>
        <p:nvPicPr>
          <p:cNvPr id="2" name="図 1"/>
          <p:cNvPicPr>
            <a:picLocks noChangeAspect="1"/>
          </p:cNvPicPr>
          <p:nvPr/>
        </p:nvPicPr>
        <p:blipFill>
          <a:blip r:embed="rId3"/>
          <a:stretch>
            <a:fillRect/>
          </a:stretch>
        </p:blipFill>
        <p:spPr>
          <a:xfrm>
            <a:off x="766479" y="2279767"/>
            <a:ext cx="4300373" cy="2759552"/>
          </a:xfrm>
          <a:prstGeom prst="rect">
            <a:avLst/>
          </a:prstGeom>
        </p:spPr>
      </p:pic>
      <p:pic>
        <p:nvPicPr>
          <p:cNvPr id="7" name="図 6"/>
          <p:cNvPicPr>
            <a:picLocks noChangeAspect="1"/>
          </p:cNvPicPr>
          <p:nvPr/>
        </p:nvPicPr>
        <p:blipFill>
          <a:blip r:embed="rId4"/>
          <a:stretch>
            <a:fillRect/>
          </a:stretch>
        </p:blipFill>
        <p:spPr>
          <a:xfrm>
            <a:off x="4927422" y="2309289"/>
            <a:ext cx="3482596" cy="2716274"/>
          </a:xfrm>
          <a:prstGeom prst="rect">
            <a:avLst/>
          </a:prstGeom>
        </p:spPr>
      </p:pic>
      <p:sp>
        <p:nvSpPr>
          <p:cNvPr id="8" name="テキスト ボックス 7"/>
          <p:cNvSpPr txBox="1"/>
          <p:nvPr/>
        </p:nvSpPr>
        <p:spPr>
          <a:xfrm>
            <a:off x="1080819" y="5068841"/>
            <a:ext cx="2674036" cy="276999"/>
          </a:xfrm>
          <a:prstGeom prst="rect">
            <a:avLst/>
          </a:prstGeom>
          <a:noFill/>
          <a:ln>
            <a:noFill/>
          </a:ln>
        </p:spPr>
        <p:txBody>
          <a:bodyPr wrap="square" rtlCol="0">
            <a:spAutoFit/>
          </a:bodyPr>
          <a:lstStyle/>
          <a:p>
            <a:pPr algn="ctr" rtl="0"/>
            <a:r>
              <a:rPr lang="ne-np" sz="1200">
                <a:solidFill>
                  <a:prstClr val="black"/>
                </a:solidFill>
              </a:rPr>
              <a:t>स्थिरता</a:t>
            </a:r>
          </a:p>
        </p:txBody>
      </p:sp>
      <p:sp>
        <p:nvSpPr>
          <p:cNvPr id="9" name="テキスト ボックス 8"/>
          <p:cNvSpPr txBox="1"/>
          <p:nvPr/>
        </p:nvSpPr>
        <p:spPr>
          <a:xfrm>
            <a:off x="5331702" y="5068841"/>
            <a:ext cx="2674036" cy="276999"/>
          </a:xfrm>
          <a:prstGeom prst="rect">
            <a:avLst/>
          </a:prstGeom>
          <a:noFill/>
          <a:ln>
            <a:noFill/>
          </a:ln>
        </p:spPr>
        <p:txBody>
          <a:bodyPr wrap="square" rtlCol="0">
            <a:spAutoFit/>
          </a:bodyPr>
          <a:lstStyle/>
          <a:p>
            <a:pPr algn="ctr" rtl="0"/>
            <a:r>
              <a:rPr lang="ne-np" sz="1200">
                <a:solidFill>
                  <a:prstClr val="black"/>
                </a:solidFill>
              </a:rPr>
              <a:t>उकालो चढ्ने क्षमता</a:t>
            </a:r>
          </a:p>
        </p:txBody>
      </p:sp>
      <p:sp>
        <p:nvSpPr>
          <p:cNvPr id="10" name="テキスト ボックス 812">
            <a:extLst>
              <a:ext uri="{FF2B5EF4-FFF2-40B4-BE49-F238E27FC236}">
                <a16:creationId xmlns:a16="http://schemas.microsoft.com/office/drawing/2014/main" id="{1E8F39C7-99CF-4400-827C-D7A053A0CB8C}"/>
              </a:ext>
            </a:extLst>
          </p:cNvPr>
          <p:cNvSpPr txBox="1"/>
          <p:nvPr/>
        </p:nvSpPr>
        <p:spPr>
          <a:xfrm>
            <a:off x="1992740" y="4619860"/>
            <a:ext cx="923925"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050" kern="100">
                <a:effectLst/>
                <a:latin typeface="+mn-ea"/>
                <a:cs typeface="Times New Roman" panose="02020603050405020304" pitchFamily="18" charset="0"/>
              </a:rPr>
              <a:t>(स्थिरता)</a:t>
            </a:r>
            <a:endParaRPr lang="ja-JP" sz="700" kern="100">
              <a:effectLst/>
              <a:latin typeface="+mn-ea"/>
              <a:cs typeface="Times New Roman" panose="02020603050405020304" pitchFamily="18" charset="0"/>
            </a:endParaRPr>
          </a:p>
        </p:txBody>
      </p:sp>
      <p:sp>
        <p:nvSpPr>
          <p:cNvPr id="11" name="テキスト ボックス 813">
            <a:extLst>
              <a:ext uri="{FF2B5EF4-FFF2-40B4-BE49-F238E27FC236}">
                <a16:creationId xmlns:a16="http://schemas.microsoft.com/office/drawing/2014/main" id="{C4D3B64E-9437-4730-9766-26A5B5AE160E}"/>
              </a:ext>
            </a:extLst>
          </p:cNvPr>
          <p:cNvSpPr txBox="1"/>
          <p:nvPr/>
        </p:nvSpPr>
        <p:spPr>
          <a:xfrm>
            <a:off x="5381411" y="4512862"/>
            <a:ext cx="923925" cy="2139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050" kern="100">
                <a:effectLst/>
                <a:latin typeface="ＭＳ ゴシック" panose="020B0609070205080204" pitchFamily="49" charset="-128"/>
                <a:ea typeface="游ゴシック" panose="020B0400000000000000" pitchFamily="50" charset="-128"/>
                <a:cs typeface="Times New Roman" panose="02020603050405020304" pitchFamily="18" charset="0"/>
              </a:rPr>
              <a:t>(उकालो एन्गल)</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026701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ne-np" sz="2400">
                <a:latin typeface="Meiryo UI" panose="020B0604030504040204" pitchFamily="50" charset="-128"/>
                <a:ea typeface="Meiryo UI" panose="020B0604030504040204" pitchFamily="50" charset="-128"/>
              </a:rPr>
              <a:t>विघटन काम मेसिनको बेस मेसिन (7) औसत कन्ट्याक्ट प्रेसर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8/सहायक पाठ्यपुस्तक पृष्ठ 11</a:t>
            </a:r>
          </a:p>
        </p:txBody>
      </p:sp>
      <p:sp>
        <p:nvSpPr>
          <p:cNvPr id="7" name="テキスト ボックス 6"/>
          <p:cNvSpPr txBox="1"/>
          <p:nvPr/>
        </p:nvSpPr>
        <p:spPr>
          <a:xfrm>
            <a:off x="1756739" y="1544632"/>
            <a:ext cx="1915702" cy="276999"/>
          </a:xfrm>
          <a:prstGeom prst="rect">
            <a:avLst/>
          </a:prstGeom>
          <a:noFill/>
          <a:ln>
            <a:noFill/>
          </a:ln>
        </p:spPr>
        <p:txBody>
          <a:bodyPr wrap="square" rtlCol="0">
            <a:spAutoFit/>
          </a:bodyPr>
          <a:lstStyle/>
          <a:p>
            <a:pPr algn="ctr" rtl="0"/>
            <a:r>
              <a:rPr lang="ne-np" sz="1200">
                <a:solidFill>
                  <a:prstClr val="black"/>
                </a:solidFill>
              </a:rPr>
              <a:t>① क्रलर प्रकार</a:t>
            </a:r>
          </a:p>
        </p:txBody>
      </p:sp>
      <p:sp>
        <p:nvSpPr>
          <p:cNvPr id="8" name="テキスト ボックス 7"/>
          <p:cNvSpPr txBox="1"/>
          <p:nvPr/>
        </p:nvSpPr>
        <p:spPr>
          <a:xfrm>
            <a:off x="5720605" y="1544632"/>
            <a:ext cx="1915702" cy="276999"/>
          </a:xfrm>
          <a:prstGeom prst="rect">
            <a:avLst/>
          </a:prstGeom>
          <a:noFill/>
          <a:ln>
            <a:noFill/>
          </a:ln>
        </p:spPr>
        <p:txBody>
          <a:bodyPr wrap="square" rtlCol="0">
            <a:spAutoFit/>
          </a:bodyPr>
          <a:lstStyle/>
          <a:p>
            <a:pPr algn="ctr" rtl="0"/>
            <a:r>
              <a:rPr lang="ne-np" sz="1200">
                <a:solidFill>
                  <a:prstClr val="black"/>
                </a:solidFill>
              </a:rPr>
              <a:t>② व्हील प्रकार</a:t>
            </a:r>
          </a:p>
        </p:txBody>
      </p:sp>
      <p:pic>
        <p:nvPicPr>
          <p:cNvPr id="2" name="図 1"/>
          <p:cNvPicPr>
            <a:picLocks noChangeAspect="1"/>
          </p:cNvPicPr>
          <p:nvPr/>
        </p:nvPicPr>
        <p:blipFill>
          <a:blip r:embed="rId3"/>
          <a:stretch>
            <a:fillRect/>
          </a:stretch>
        </p:blipFill>
        <p:spPr>
          <a:xfrm>
            <a:off x="712311" y="3871983"/>
            <a:ext cx="4004559" cy="1686130"/>
          </a:xfrm>
          <a:prstGeom prst="rect">
            <a:avLst/>
          </a:prstGeom>
        </p:spPr>
      </p:pic>
      <p:pic>
        <p:nvPicPr>
          <p:cNvPr id="9" name="図 8"/>
          <p:cNvPicPr>
            <a:picLocks noChangeAspect="1"/>
          </p:cNvPicPr>
          <p:nvPr/>
        </p:nvPicPr>
        <p:blipFill>
          <a:blip r:embed="rId4"/>
          <a:stretch>
            <a:fillRect/>
          </a:stretch>
        </p:blipFill>
        <p:spPr>
          <a:xfrm>
            <a:off x="5017673" y="3620471"/>
            <a:ext cx="3321566" cy="2334264"/>
          </a:xfrm>
          <a:prstGeom prst="rect">
            <a:avLst/>
          </a:prstGeom>
        </p:spPr>
      </p:pic>
      <mc:AlternateContent xmlns:mc="http://schemas.openxmlformats.org/markup-compatibility/2006" xmlns:a14="http://schemas.microsoft.com/office/drawing/2010/main">
        <mc:Choice Requires="a14">
          <p:sp>
            <p:nvSpPr>
              <p:cNvPr id="10" name="テキスト ボックス 9"/>
              <p:cNvSpPr txBox="1"/>
              <p:nvPr/>
            </p:nvSpPr>
            <p:spPr>
              <a:xfrm>
                <a:off x="712311" y="2074896"/>
                <a:ext cx="3370602" cy="417102"/>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औसत</m:t>
                      </m:r>
                      <m:r>
                        <a:rPr lang="ja-JP" altLang="ja-JP" sz="1400">
                          <a:latin typeface="Cambria Math" panose="02040503050406030204" pitchFamily="18" charset="0"/>
                        </a:rPr>
                        <m:t> </m:t>
                      </m:r>
                      <m:r>
                        <a:rPr lang="ja-JP" altLang="ja-JP" sz="1400">
                          <a:latin typeface="Cambria Math" panose="02040503050406030204" pitchFamily="18" charset="0"/>
                        </a:rPr>
                        <m:t>कन्ट्याक्ट</m:t>
                      </m:r>
                      <m:r>
                        <a:rPr lang="ja-JP" altLang="ja-JP" sz="1400">
                          <a:latin typeface="Cambria Math" panose="02040503050406030204" pitchFamily="18" charset="0"/>
                        </a:rPr>
                        <m:t> </m:t>
                      </m:r>
                      <m:r>
                        <a:rPr lang="ja-JP" altLang="ja-JP" sz="1400">
                          <a:latin typeface="Cambria Math" panose="02040503050406030204" pitchFamily="18" charset="0"/>
                        </a:rPr>
                        <m:t>प्रेसर</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m:t>
                          </m:r>
                          <m:r>
                            <a:rPr lang="ja-JP" altLang="ja-JP" sz="1400">
                              <a:latin typeface="Cambria Math" panose="02040503050406030204" pitchFamily="18" charset="0"/>
                            </a:rPr>
                            <m:t>.</m:t>
                          </m:r>
                          <m:r>
                            <a:rPr lang="ja-JP" altLang="ja-JP" sz="1400">
                              <a:latin typeface="Cambria Math" panose="02040503050406030204" pitchFamily="18" charset="0"/>
                            </a:rPr>
                            <m:t>8</m:t>
                          </m:r>
                        </m:num>
                        <m:den>
                          <m:r>
                            <a:rPr lang="ja-JP" altLang="ja-JP" sz="1400">
                              <a:latin typeface="Cambria Math" panose="02040503050406030204" pitchFamily="18" charset="0"/>
                            </a:rPr>
                            <m:t>Ｓ</m:t>
                          </m:r>
                        </m:den>
                      </m:f>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ja-JP" sz="1400">
                              <a:latin typeface="Cambria Math" panose="02040503050406030204" pitchFamily="18" charset="0"/>
                            </a:rPr>
                            <m:t>Ｗ×</m:t>
                          </m:r>
                          <m:r>
                            <a:rPr lang="ja-JP" altLang="ja-JP" sz="1400">
                              <a:latin typeface="Cambria Math" panose="02040503050406030204" pitchFamily="18" charset="0"/>
                            </a:rPr>
                            <m:t>9</m:t>
                          </m:r>
                          <m:r>
                            <a:rPr lang="ja-JP" altLang="ja-JP" sz="1400">
                              <a:latin typeface="Cambria Math" panose="02040503050406030204" pitchFamily="18" charset="0"/>
                            </a:rPr>
                            <m:t>.</m:t>
                          </m:r>
                          <m:r>
                            <a:rPr lang="ja-JP" altLang="ja-JP" sz="1400">
                              <a:latin typeface="Cambria Math" panose="02040503050406030204" pitchFamily="18" charset="0"/>
                            </a:rPr>
                            <m:t>8</m:t>
                          </m:r>
                        </m:num>
                        <m:den>
                          <m:r>
                            <a:rPr lang="en-US" altLang="ja-JP" sz="1400">
                              <a:latin typeface="Cambria Math" panose="02040503050406030204" pitchFamily="18" charset="0"/>
                            </a:rPr>
                            <m:t>2</m:t>
                          </m:r>
                          <m:r>
                            <a:rPr lang="ja-JP" altLang="ja-JP" sz="1400">
                              <a:latin typeface="Cambria Math" panose="02040503050406030204" pitchFamily="18" charset="0"/>
                            </a:rPr>
                            <m:t>Ｂ×Ｌ</m:t>
                          </m:r>
                        </m:den>
                      </m:f>
                      <m:r>
                        <a:rPr lang="ja-JP" altLang="ja-JP" sz="1400">
                          <a:latin typeface="Cambria Math" panose="02040503050406030204" pitchFamily="18" charset="0"/>
                        </a:rPr>
                        <m:t>(</m:t>
                      </m:r>
                      <m:r>
                        <a:rPr lang="en-US" altLang="ja-JP" sz="1400">
                          <a:latin typeface="Cambria Math" panose="02040503050406030204" pitchFamily="18" charset="0"/>
                        </a:rPr>
                        <m:t>𝑘𝑃𝑎</m:t>
                      </m:r>
                      <m:r>
                        <a:rPr lang="ja-JP" altLang="ja-JP" sz="1400">
                          <a:latin typeface="Cambria Math" panose="02040503050406030204" pitchFamily="18" charset="0"/>
                        </a:rPr>
                        <m:t>)</m:t>
                      </m:r>
                    </m:oMath>
                  </m:oMathPara>
                </a14:m>
                <a:endParaRPr lang="ja-JP" altLang="ja-JP" sz="1400" dirty="0"/>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712311" y="2074896"/>
                <a:ext cx="3370602" cy="417102"/>
              </a:xfrm>
              <a:prstGeom prst="rect">
                <a:avLst/>
              </a:prstGeom>
              <a:blipFill>
                <a:blip r:embed="rId5"/>
                <a:stretch>
                  <a:fillRect l="-2712" t="-1449" r="-14286" b="-10145"/>
                </a:stretch>
              </a:blipFill>
            </p:spPr>
            <p:txBody>
              <a:bodyPr/>
              <a:lstStyle/>
              <a:p>
                <a:r>
                  <a:rPr lang="ja-JP" altLang="en-US">
                    <a:noFill/>
                  </a:rPr>
                  <a:t> </a:t>
                </a:r>
              </a:p>
            </p:txBody>
          </p:sp>
        </mc:Fallback>
      </mc:AlternateContent>
      <p:sp>
        <p:nvSpPr>
          <p:cNvPr id="11" name="テキスト ボックス 10"/>
          <p:cNvSpPr txBox="1"/>
          <p:nvPr/>
        </p:nvSpPr>
        <p:spPr>
          <a:xfrm>
            <a:off x="819980" y="2760938"/>
            <a:ext cx="6756059" cy="830997"/>
          </a:xfrm>
          <a:prstGeom prst="rect">
            <a:avLst/>
          </a:prstGeom>
          <a:noFill/>
          <a:ln>
            <a:noFill/>
          </a:ln>
        </p:spPr>
        <p:txBody>
          <a:bodyPr wrap="square" rtlCol="0">
            <a:spAutoFit/>
          </a:bodyPr>
          <a:lstStyle/>
          <a:p>
            <a:pPr rtl="0"/>
            <a:r>
              <a:rPr lang="ne-np" sz="1200" dirty="0">
                <a:solidFill>
                  <a:prstClr val="black"/>
                </a:solidFill>
              </a:rPr>
              <a:t>Ｗ：मेसिनको कुल तौल/मेसिनको कुल द्रव्यमान (ｔ)</a:t>
            </a:r>
          </a:p>
          <a:p>
            <a:pPr rtl="0"/>
            <a:r>
              <a:rPr lang="ne-np" sz="1200" dirty="0">
                <a:solidFill>
                  <a:prstClr val="black"/>
                </a:solidFill>
              </a:rPr>
              <a:t>Ｓ：कुल कन्ट्याक्ट प्रेसर＝2Ｂ×Ｌ(㎡)</a:t>
            </a:r>
          </a:p>
          <a:p>
            <a:pPr rtl="0"/>
            <a:r>
              <a:rPr lang="ne-np" sz="1200" dirty="0">
                <a:solidFill>
                  <a:prstClr val="black"/>
                </a:solidFill>
              </a:rPr>
              <a:t>Ｌ：कुल तौल अवस्थाको आइडलर(आइडल व्हील)र स्प्राकेट(ड्राइभ स्प्राकेट)को केन्द्र दूरी (ｍ)</a:t>
            </a:r>
          </a:p>
          <a:p>
            <a:pPr rtl="0"/>
            <a:r>
              <a:rPr lang="ne-np" sz="1200" dirty="0">
                <a:solidFill>
                  <a:prstClr val="black"/>
                </a:solidFill>
              </a:rPr>
              <a:t>Ｂ：क्रलरको फराकिलोपन(ｍ)</a:t>
            </a:r>
          </a:p>
        </p:txBody>
      </p:sp>
      <mc:AlternateContent xmlns:mc="http://schemas.openxmlformats.org/markup-compatibility/2006" xmlns:a14="http://schemas.microsoft.com/office/drawing/2010/main">
        <mc:Choice Requires="a14">
          <p:sp>
            <p:nvSpPr>
              <p:cNvPr id="13" name="テキスト ボックス 12"/>
              <p:cNvSpPr txBox="1"/>
              <p:nvPr/>
            </p:nvSpPr>
            <p:spPr>
              <a:xfrm>
                <a:off x="4809836" y="2058257"/>
                <a:ext cx="3103285" cy="450380"/>
              </a:xfrm>
              <a:prstGeom prst="rect">
                <a:avLst/>
              </a:prstGeom>
              <a:noFill/>
            </p:spPr>
            <p:txBody>
              <a:bodyPr wrap="none" lIns="0" tIns="0" rIns="0" bIns="0" rtlCol="0">
                <a:spAutoFit/>
              </a:bodyPr>
              <a:lstStyle/>
              <a:p>
                <a:pPr rtl="0"/>
                <a14:m>
                  <m:oMathPara xmlns:m="http://schemas.openxmlformats.org/officeDocument/2006/math">
                    <m:oMathParaPr>
                      <m:jc m:val="centerGroup"/>
                    </m:oMathParaPr>
                    <m:oMath xmlns:m="http://schemas.openxmlformats.org/officeDocument/2006/math">
                      <m:r>
                        <a:rPr lang="ja-JP" altLang="ja-JP" sz="1400">
                          <a:latin typeface="Cambria Math" panose="02040503050406030204" pitchFamily="18" charset="0"/>
                        </a:rPr>
                        <m:t>औसत</m:t>
                      </m:r>
                      <m:r>
                        <a:rPr lang="ja-JP" altLang="ja-JP" sz="1400">
                          <a:latin typeface="Cambria Math" panose="02040503050406030204" pitchFamily="18" charset="0"/>
                        </a:rPr>
                        <m:t> </m:t>
                      </m:r>
                      <m:r>
                        <a:rPr lang="ja-JP" altLang="ja-JP" sz="1400">
                          <a:latin typeface="Cambria Math" panose="02040503050406030204" pitchFamily="18" charset="0"/>
                        </a:rPr>
                        <m:t>कन्ट्याक्ट</m:t>
                      </m:r>
                      <m:r>
                        <a:rPr lang="ja-JP" altLang="ja-JP" sz="1400">
                          <a:latin typeface="Cambria Math" panose="02040503050406030204" pitchFamily="18" charset="0"/>
                        </a:rPr>
                        <m:t> </m:t>
                      </m:r>
                      <m:r>
                        <a:rPr lang="ja-JP" altLang="ja-JP" sz="1400">
                          <a:latin typeface="Cambria Math" panose="02040503050406030204" pitchFamily="18" charset="0"/>
                        </a:rPr>
                        <m:t>प्रेसर</m:t>
                      </m:r>
                      <m:r>
                        <a:rPr lang="en-US" altLang="ja-JP" sz="1400">
                          <a:latin typeface="Cambria Math" panose="02040503050406030204" pitchFamily="18" charset="0"/>
                        </a:rPr>
                        <m:t>=</m:t>
                      </m:r>
                      <m:f>
                        <m:fPr>
                          <m:ctrlPr>
                            <a:rPr lang="ja-JP" altLang="ja-JP" sz="1400" i="1">
                              <a:latin typeface="Cambria Math" panose="02040503050406030204" pitchFamily="18" charset="0"/>
                            </a:rPr>
                          </m:ctrlPr>
                        </m:fPr>
                        <m:num>
                          <m:r>
                            <a:rPr lang="ja-JP" altLang="en-US" sz="1400" i="1">
                              <a:latin typeface="Cambria Math" panose="02040503050406030204" pitchFamily="18" charset="0"/>
                            </a:rPr>
                            <m:t>एक्सल</m:t>
                          </m:r>
                          <m:r>
                            <a:rPr lang="ja-JP" altLang="en-US" sz="1400" i="1">
                              <a:latin typeface="Cambria Math" panose="02040503050406030204" pitchFamily="18" charset="0"/>
                            </a:rPr>
                            <m:t> </m:t>
                          </m:r>
                          <m:r>
                            <a:rPr lang="ja-JP" altLang="en-US" sz="1400" i="1">
                              <a:latin typeface="Cambria Math" panose="02040503050406030204" pitchFamily="18" charset="0"/>
                            </a:rPr>
                            <m:t>लोड</m:t>
                          </m:r>
                          <m:r>
                            <a:rPr lang="ja-JP" altLang="ja-JP" sz="1400">
                              <a:latin typeface="Cambria Math" panose="02040503050406030204" pitchFamily="18" charset="0"/>
                            </a:rPr>
                            <m:t>×</m:t>
                          </m:r>
                          <m:r>
                            <a:rPr lang="en-US" altLang="ja-JP" sz="1400">
                              <a:latin typeface="Cambria Math" panose="02040503050406030204" pitchFamily="18" charset="0"/>
                            </a:rPr>
                            <m:t>9</m:t>
                          </m:r>
                          <m:r>
                            <a:rPr lang="en-US" altLang="ja-JP" sz="1400">
                              <a:latin typeface="Cambria Math" panose="02040503050406030204" pitchFamily="18" charset="0"/>
                            </a:rPr>
                            <m:t>.</m:t>
                          </m:r>
                          <m:r>
                            <a:rPr lang="en-US" altLang="ja-JP" sz="1400">
                              <a:latin typeface="Cambria Math" panose="02040503050406030204" pitchFamily="18" charset="0"/>
                            </a:rPr>
                            <m:t>8</m:t>
                          </m:r>
                        </m:num>
                        <m:den>
                          <m:r>
                            <a:rPr lang="ja-JP" altLang="en-US" sz="1400" i="1">
                              <a:latin typeface="Cambria Math" panose="02040503050406030204" pitchFamily="18" charset="0"/>
                            </a:rPr>
                            <m:t>स्पस्ट</m:t>
                          </m:r>
                          <m:r>
                            <a:rPr lang="ja-JP" altLang="en-US" sz="1400" i="1">
                              <a:latin typeface="Cambria Math" panose="02040503050406030204" pitchFamily="18" charset="0"/>
                            </a:rPr>
                            <m:t> </m:t>
                          </m:r>
                          <m:r>
                            <a:rPr lang="ja-JP" altLang="en-US" sz="1400" i="1">
                              <a:latin typeface="Cambria Math" panose="02040503050406030204" pitchFamily="18" charset="0"/>
                            </a:rPr>
                            <m:t>कन्ट्याकट</m:t>
                          </m:r>
                          <m:r>
                            <a:rPr lang="ja-JP" altLang="en-US" sz="1400" i="1">
                              <a:latin typeface="Cambria Math" panose="02040503050406030204" pitchFamily="18" charset="0"/>
                            </a:rPr>
                            <m:t> </m:t>
                          </m:r>
                          <m:r>
                            <a:rPr lang="ja-JP" altLang="en-US" sz="1400" i="1">
                              <a:latin typeface="Cambria Math" panose="02040503050406030204" pitchFamily="18" charset="0"/>
                            </a:rPr>
                            <m:t>क्षेत्र</m:t>
                          </m:r>
                        </m:den>
                      </m:f>
                      <m:r>
                        <a:rPr lang="ja-JP" altLang="ja-JP" sz="1400">
                          <a:latin typeface="Cambria Math" panose="02040503050406030204" pitchFamily="18" charset="0"/>
                        </a:rPr>
                        <m:t>(</m:t>
                      </m:r>
                      <m:r>
                        <a:rPr lang="en-US" altLang="ja-JP" sz="1400">
                          <a:latin typeface="Cambria Math" panose="02040503050406030204" pitchFamily="18" charset="0"/>
                        </a:rPr>
                        <m:t>𝑘𝑃𝑎</m:t>
                      </m:r>
                      <m:r>
                        <a:rPr lang="ja-JP" altLang="ja-JP" sz="1400">
                          <a:latin typeface="Cambria Math" panose="02040503050406030204" pitchFamily="18" charset="0"/>
                        </a:rPr>
                        <m:t>)</m:t>
                      </m:r>
                    </m:oMath>
                  </m:oMathPara>
                </a14:m>
                <a:endParaRPr lang="ja-JP" altLang="ja-JP" sz="1400" dirty="0"/>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809836" y="2058257"/>
                <a:ext cx="3103285" cy="450380"/>
              </a:xfrm>
              <a:prstGeom prst="rect">
                <a:avLst/>
              </a:prstGeom>
              <a:blipFill>
                <a:blip r:embed="rId6"/>
                <a:stretch>
                  <a:fillRect r="-20039" b="-16216"/>
                </a:stretch>
              </a:blipFill>
            </p:spPr>
            <p:txBody>
              <a:bodyPr/>
              <a:lstStyle/>
              <a:p>
                <a:r>
                  <a:rPr lang="ja-JP" altLang="en-US">
                    <a:noFill/>
                  </a:rPr>
                  <a:t> </a:t>
                </a:r>
              </a:p>
            </p:txBody>
          </p:sp>
        </mc:Fallback>
      </mc:AlternateContent>
      <p:sp>
        <p:nvSpPr>
          <p:cNvPr id="12" name="テキスト ボックス 503">
            <a:extLst>
              <a:ext uri="{FF2B5EF4-FFF2-40B4-BE49-F238E27FC236}">
                <a16:creationId xmlns:a16="http://schemas.microsoft.com/office/drawing/2014/main" id="{69744D60-3A05-4E95-AE2E-E0A48613E5F1}"/>
              </a:ext>
            </a:extLst>
          </p:cNvPr>
          <p:cNvSpPr txBox="1"/>
          <p:nvPr/>
        </p:nvSpPr>
        <p:spPr>
          <a:xfrm>
            <a:off x="2032246" y="3871983"/>
            <a:ext cx="886460" cy="1949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क्रलर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504">
            <a:extLst>
              <a:ext uri="{FF2B5EF4-FFF2-40B4-BE49-F238E27FC236}">
                <a16:creationId xmlns:a16="http://schemas.microsoft.com/office/drawing/2014/main" id="{200042D1-5C19-405E-90EE-655752184395}"/>
              </a:ext>
            </a:extLst>
          </p:cNvPr>
          <p:cNvSpPr txBox="1"/>
          <p:nvPr/>
        </p:nvSpPr>
        <p:spPr>
          <a:xfrm>
            <a:off x="1497576" y="4762253"/>
            <a:ext cx="53467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आइडलर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505">
            <a:extLst>
              <a:ext uri="{FF2B5EF4-FFF2-40B4-BE49-F238E27FC236}">
                <a16:creationId xmlns:a16="http://schemas.microsoft.com/office/drawing/2014/main" id="{D353DC48-5639-4350-BD5B-86CF50DC4426}"/>
              </a:ext>
            </a:extLst>
          </p:cNvPr>
          <p:cNvSpPr txBox="1"/>
          <p:nvPr/>
        </p:nvSpPr>
        <p:spPr>
          <a:xfrm>
            <a:off x="2227007" y="4724153"/>
            <a:ext cx="83267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स्प्राकेट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815">
            <a:extLst>
              <a:ext uri="{FF2B5EF4-FFF2-40B4-BE49-F238E27FC236}">
                <a16:creationId xmlns:a16="http://schemas.microsoft.com/office/drawing/2014/main" id="{FBE9CF59-B77D-4E5E-8EFC-59CCBD2C748A}"/>
              </a:ext>
            </a:extLst>
          </p:cNvPr>
          <p:cNvSpPr txBox="1"/>
          <p:nvPr/>
        </p:nvSpPr>
        <p:spPr>
          <a:xfrm>
            <a:off x="7576040" y="3871983"/>
            <a:ext cx="800100"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टायर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816">
            <a:extLst>
              <a:ext uri="{FF2B5EF4-FFF2-40B4-BE49-F238E27FC236}">
                <a16:creationId xmlns:a16="http://schemas.microsoft.com/office/drawing/2014/main" id="{330571DC-28D4-4319-80DA-E1E615223049}"/>
              </a:ext>
            </a:extLst>
          </p:cNvPr>
          <p:cNvSpPr txBox="1"/>
          <p:nvPr/>
        </p:nvSpPr>
        <p:spPr>
          <a:xfrm>
            <a:off x="7145894" y="4757808"/>
            <a:ext cx="800100"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जमिन</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817">
            <a:extLst>
              <a:ext uri="{FF2B5EF4-FFF2-40B4-BE49-F238E27FC236}">
                <a16:creationId xmlns:a16="http://schemas.microsoft.com/office/drawing/2014/main" id="{424B4DB6-7E73-4ADC-BB23-B862EBB92C86}"/>
              </a:ext>
            </a:extLst>
          </p:cNvPr>
          <p:cNvSpPr txBox="1"/>
          <p:nvPr/>
        </p:nvSpPr>
        <p:spPr>
          <a:xfrm>
            <a:off x="4986578" y="3818847"/>
            <a:ext cx="696938" cy="166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एक्सिस 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818">
            <a:extLst>
              <a:ext uri="{FF2B5EF4-FFF2-40B4-BE49-F238E27FC236}">
                <a16:creationId xmlns:a16="http://schemas.microsoft.com/office/drawing/2014/main" id="{A6106CE1-2E20-4224-879E-EEB31068666C}"/>
              </a:ext>
            </a:extLst>
          </p:cNvPr>
          <p:cNvSpPr txBox="1"/>
          <p:nvPr/>
        </p:nvSpPr>
        <p:spPr>
          <a:xfrm>
            <a:off x="7339839" y="5348563"/>
            <a:ext cx="1042670"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Arial" panose="020B0604020202020204" pitchFamily="34" charset="0"/>
                <a:ea typeface="ＭＳ ゴシック" panose="020B0609070205080204" pitchFamily="49" charset="-128"/>
                <a:cs typeface="Times New Roman" panose="02020603050405020304" pitchFamily="18" charset="0"/>
              </a:rPr>
              <a:t>स्पस्ट कन्ट्याकट क्षेत्र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9711347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ne-np" sz="3200">
                <a:latin typeface="+mn-ea"/>
                <a:ea typeface="+mn-ea"/>
              </a:rPr>
              <a:t>चरण 2. सवारी साधन प्रकारको निर्माण मेसिनको मोटर र हाइड्रोलिक सिस्टम</a:t>
            </a:r>
            <a:endParaRPr kumimoji="1" lang="ja-JP" altLang="en-US" sz="3200" dirty="0">
              <a:latin typeface="+mn-ea"/>
              <a:ea typeface="+mn-ea"/>
            </a:endParaRPr>
          </a:p>
        </p:txBody>
      </p:sp>
    </p:spTree>
    <p:extLst>
      <p:ext uri="{BB962C8B-B14F-4D97-AF65-F5344CB8AC3E}">
        <p14:creationId xmlns:p14="http://schemas.microsoft.com/office/powerpoint/2010/main" val="291047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मोटर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58589" y="6452605"/>
            <a:ext cx="3437573"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12/सहायक पाठ्यपुस्तक पृष्ठ 13</a:t>
            </a:r>
          </a:p>
        </p:txBody>
      </p:sp>
      <p:sp>
        <p:nvSpPr>
          <p:cNvPr id="7" name="テキスト ボックス 6"/>
          <p:cNvSpPr txBox="1"/>
          <p:nvPr/>
        </p:nvSpPr>
        <p:spPr>
          <a:xfrm>
            <a:off x="2965763" y="2032382"/>
            <a:ext cx="3237610" cy="276999"/>
          </a:xfrm>
          <a:prstGeom prst="rect">
            <a:avLst/>
          </a:prstGeom>
          <a:noFill/>
          <a:ln>
            <a:noFill/>
          </a:ln>
        </p:spPr>
        <p:txBody>
          <a:bodyPr wrap="square" rtlCol="0">
            <a:spAutoFit/>
          </a:bodyPr>
          <a:lstStyle/>
          <a:p>
            <a:pPr algn="ctr" rtl="0"/>
            <a:r>
              <a:rPr lang="ne-np" sz="1200">
                <a:solidFill>
                  <a:prstClr val="black"/>
                </a:solidFill>
              </a:rPr>
              <a:t>डिजेल इन्जिन र पेट्रोल इन्जिनको भिन्नता</a:t>
            </a:r>
          </a:p>
        </p:txBody>
      </p:sp>
      <p:pic>
        <p:nvPicPr>
          <p:cNvPr id="3" name="図 2"/>
          <p:cNvPicPr>
            <a:picLocks noChangeAspect="1"/>
          </p:cNvPicPr>
          <p:nvPr/>
        </p:nvPicPr>
        <p:blipFill>
          <a:blip r:embed="rId3"/>
          <a:stretch>
            <a:fillRect/>
          </a:stretch>
        </p:blipFill>
        <p:spPr>
          <a:xfrm>
            <a:off x="685367" y="2309381"/>
            <a:ext cx="7798403" cy="3224975"/>
          </a:xfrm>
          <a:prstGeom prst="rect">
            <a:avLst/>
          </a:prstGeom>
        </p:spPr>
      </p:pic>
      <p:pic>
        <p:nvPicPr>
          <p:cNvPr id="8" name="図 7">
            <a:extLst>
              <a:ext uri="{FF2B5EF4-FFF2-40B4-BE49-F238E27FC236}">
                <a16:creationId xmlns:a16="http://schemas.microsoft.com/office/drawing/2014/main" id="{E5920E30-7B45-4DDA-95F3-DDC951D76F38}"/>
              </a:ext>
            </a:extLst>
          </p:cNvPr>
          <p:cNvPicPr>
            <a:picLocks noChangeAspect="1"/>
          </p:cNvPicPr>
          <p:nvPr/>
        </p:nvPicPr>
        <p:blipFill>
          <a:blip r:embed="rId4"/>
          <a:stretch>
            <a:fillRect/>
          </a:stretch>
        </p:blipFill>
        <p:spPr>
          <a:xfrm>
            <a:off x="690562" y="2309381"/>
            <a:ext cx="7762875" cy="2771775"/>
          </a:xfrm>
          <a:prstGeom prst="rect">
            <a:avLst/>
          </a:prstGeom>
        </p:spPr>
      </p:pic>
      <p:sp>
        <p:nvSpPr>
          <p:cNvPr id="9" name="テキスト ボックス 544">
            <a:extLst>
              <a:ext uri="{FF2B5EF4-FFF2-40B4-BE49-F238E27FC236}">
                <a16:creationId xmlns:a16="http://schemas.microsoft.com/office/drawing/2014/main" id="{3C2792C0-7B00-4DE9-A683-ED7CC43E0F49}"/>
              </a:ext>
            </a:extLst>
          </p:cNvPr>
          <p:cNvSpPr txBox="1"/>
          <p:nvPr/>
        </p:nvSpPr>
        <p:spPr>
          <a:xfrm>
            <a:off x="2284910" y="2417181"/>
            <a:ext cx="90691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प्रकार</a:t>
            </a:r>
          </a:p>
        </p:txBody>
      </p:sp>
      <p:sp>
        <p:nvSpPr>
          <p:cNvPr id="10" name="テキスト ボックス 545">
            <a:extLst>
              <a:ext uri="{FF2B5EF4-FFF2-40B4-BE49-F238E27FC236}">
                <a16:creationId xmlns:a16="http://schemas.microsoft.com/office/drawing/2014/main" id="{8625B59D-E5C0-45BF-82C7-2374B8EF3344}"/>
              </a:ext>
            </a:extLst>
          </p:cNvPr>
          <p:cNvSpPr txBox="1"/>
          <p:nvPr/>
        </p:nvSpPr>
        <p:spPr>
          <a:xfrm>
            <a:off x="841215" y="2553880"/>
            <a:ext cx="1120589" cy="3094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प्रमुख विषय</a:t>
            </a:r>
          </a:p>
        </p:txBody>
      </p:sp>
      <p:sp>
        <p:nvSpPr>
          <p:cNvPr id="11" name="テキスト ボックス 546">
            <a:extLst>
              <a:ext uri="{FF2B5EF4-FFF2-40B4-BE49-F238E27FC236}">
                <a16:creationId xmlns:a16="http://schemas.microsoft.com/office/drawing/2014/main" id="{1AA33293-0DE8-4258-89C6-22EE3AAF2D31}"/>
              </a:ext>
            </a:extLst>
          </p:cNvPr>
          <p:cNvSpPr txBox="1"/>
          <p:nvPr/>
        </p:nvSpPr>
        <p:spPr>
          <a:xfrm>
            <a:off x="814862" y="294387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ग्याँसका किसिमहरू</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テキスト ボックス 547">
            <a:extLst>
              <a:ext uri="{FF2B5EF4-FFF2-40B4-BE49-F238E27FC236}">
                <a16:creationId xmlns:a16="http://schemas.microsoft.com/office/drawing/2014/main" id="{DF9630C3-150E-4C97-9AB1-D6783930C0A6}"/>
              </a:ext>
            </a:extLst>
          </p:cNvPr>
          <p:cNvSpPr txBox="1"/>
          <p:nvPr/>
        </p:nvSpPr>
        <p:spPr>
          <a:xfrm>
            <a:off x="814862" y="324581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ज्वलन विधि</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3" name="テキスト ボックス 548">
            <a:extLst>
              <a:ext uri="{FF2B5EF4-FFF2-40B4-BE49-F238E27FC236}">
                <a16:creationId xmlns:a16="http://schemas.microsoft.com/office/drawing/2014/main" id="{FC5F57FA-DE61-4DB6-9743-9F9A283C0991}"/>
              </a:ext>
            </a:extLst>
          </p:cNvPr>
          <p:cNvSpPr txBox="1"/>
          <p:nvPr/>
        </p:nvSpPr>
        <p:spPr>
          <a:xfrm>
            <a:off x="814862" y="354774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विशिष्ट इन्जिन तौल</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4" name="テキスト ボックス 549">
            <a:extLst>
              <a:ext uri="{FF2B5EF4-FFF2-40B4-BE49-F238E27FC236}">
                <a16:creationId xmlns:a16="http://schemas.microsoft.com/office/drawing/2014/main" id="{899FE18A-4395-42C1-80B6-0C908F646BAA}"/>
              </a:ext>
            </a:extLst>
          </p:cNvPr>
          <p:cNvSpPr txBox="1"/>
          <p:nvPr/>
        </p:nvSpPr>
        <p:spPr>
          <a:xfrm>
            <a:off x="814862" y="384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विशिष्ट मूल्य</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5" name="テキスト ボックス 550">
            <a:extLst>
              <a:ext uri="{FF2B5EF4-FFF2-40B4-BE49-F238E27FC236}">
                <a16:creationId xmlns:a16="http://schemas.microsoft.com/office/drawing/2014/main" id="{EEEBB376-BC04-4E69-9509-AF5460A07858}"/>
              </a:ext>
            </a:extLst>
          </p:cNvPr>
          <p:cNvSpPr txBox="1"/>
          <p:nvPr/>
        </p:nvSpPr>
        <p:spPr>
          <a:xfrm>
            <a:off x="814862" y="415161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थर्मल दक्षता</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テキスト ボックス 551">
            <a:extLst>
              <a:ext uri="{FF2B5EF4-FFF2-40B4-BE49-F238E27FC236}">
                <a16:creationId xmlns:a16="http://schemas.microsoft.com/office/drawing/2014/main" id="{D013D1C5-DF73-481C-A902-3DC79BACC874}"/>
              </a:ext>
            </a:extLst>
          </p:cNvPr>
          <p:cNvSpPr txBox="1"/>
          <p:nvPr/>
        </p:nvSpPr>
        <p:spPr>
          <a:xfrm>
            <a:off x="814862" y="445355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सञ्चालन खर्च</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テキスト ボックス 552">
            <a:extLst>
              <a:ext uri="{FF2B5EF4-FFF2-40B4-BE49-F238E27FC236}">
                <a16:creationId xmlns:a16="http://schemas.microsoft.com/office/drawing/2014/main" id="{EA331CB0-D076-4567-911D-A3B5FD3AA710}"/>
              </a:ext>
            </a:extLst>
          </p:cNvPr>
          <p:cNvSpPr txBox="1"/>
          <p:nvPr/>
        </p:nvSpPr>
        <p:spPr>
          <a:xfrm>
            <a:off x="830737" y="4766660"/>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आगलागीले हुने खतराको स्तर</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テキスト ボックス 553">
            <a:extLst>
              <a:ext uri="{FF2B5EF4-FFF2-40B4-BE49-F238E27FC236}">
                <a16:creationId xmlns:a16="http://schemas.microsoft.com/office/drawing/2014/main" id="{CC5F7CBB-64BF-48C5-80DB-2AF6696F823A}"/>
              </a:ext>
            </a:extLst>
          </p:cNvPr>
          <p:cNvSpPr txBox="1"/>
          <p:nvPr/>
        </p:nvSpPr>
        <p:spPr>
          <a:xfrm>
            <a:off x="3342481" y="2490098"/>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डिजेल इन्जिन</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テキスト ボックス 554">
            <a:extLst>
              <a:ext uri="{FF2B5EF4-FFF2-40B4-BE49-F238E27FC236}">
                <a16:creationId xmlns:a16="http://schemas.microsoft.com/office/drawing/2014/main" id="{00BC6C25-40C8-40AD-8539-B810493F04AC}"/>
              </a:ext>
            </a:extLst>
          </p:cNvPr>
          <p:cNvSpPr txBox="1"/>
          <p:nvPr/>
        </p:nvSpPr>
        <p:spPr>
          <a:xfrm>
            <a:off x="3442502" y="2924482"/>
            <a:ext cx="2241014"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लाइट ओइल</a:t>
            </a:r>
          </a:p>
        </p:txBody>
      </p:sp>
      <p:sp>
        <p:nvSpPr>
          <p:cNvPr id="20" name="テキスト ボックス 555">
            <a:extLst>
              <a:ext uri="{FF2B5EF4-FFF2-40B4-BE49-F238E27FC236}">
                <a16:creationId xmlns:a16="http://schemas.microsoft.com/office/drawing/2014/main" id="{B0F3132D-2E0B-4ECA-8AEC-BA72B1658FFE}"/>
              </a:ext>
            </a:extLst>
          </p:cNvPr>
          <p:cNvSpPr txBox="1"/>
          <p:nvPr/>
        </p:nvSpPr>
        <p:spPr>
          <a:xfrm>
            <a:off x="3357085" y="3262012"/>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हावाको कम्प्रेसनद्धारा आत्म ज्वलन</a:t>
            </a:r>
          </a:p>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1" name="テキスト ボックス 556">
            <a:extLst>
              <a:ext uri="{FF2B5EF4-FFF2-40B4-BE49-F238E27FC236}">
                <a16:creationId xmlns:a16="http://schemas.microsoft.com/office/drawing/2014/main" id="{D8BD02CF-7359-44E7-AA82-E212E67B84AC}"/>
              </a:ext>
            </a:extLst>
          </p:cNvPr>
          <p:cNvSpPr txBox="1"/>
          <p:nvPr/>
        </p:nvSpPr>
        <p:spPr>
          <a:xfrm>
            <a:off x="3357085" y="3535625"/>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भारी</a:t>
            </a:r>
          </a:p>
        </p:txBody>
      </p:sp>
      <p:sp>
        <p:nvSpPr>
          <p:cNvPr id="22" name="テキスト ボックス 557">
            <a:extLst>
              <a:ext uri="{FF2B5EF4-FFF2-40B4-BE49-F238E27FC236}">
                <a16:creationId xmlns:a16="http://schemas.microsoft.com/office/drawing/2014/main" id="{F456E0C6-D437-4CEE-833E-31EA6574366C}"/>
              </a:ext>
            </a:extLst>
          </p:cNvPr>
          <p:cNvSpPr txBox="1"/>
          <p:nvPr/>
        </p:nvSpPr>
        <p:spPr>
          <a:xfrm>
            <a:off x="3357720" y="3839684"/>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महँगो</a:t>
            </a:r>
          </a:p>
        </p:txBody>
      </p:sp>
      <p:sp>
        <p:nvSpPr>
          <p:cNvPr id="23" name="テキスト ボックス 558">
            <a:extLst>
              <a:ext uri="{FF2B5EF4-FFF2-40B4-BE49-F238E27FC236}">
                <a16:creationId xmlns:a16="http://schemas.microsoft.com/office/drawing/2014/main" id="{E8D66BD2-031C-499C-A868-6885372FCCE0}"/>
              </a:ext>
            </a:extLst>
          </p:cNvPr>
          <p:cNvSpPr txBox="1"/>
          <p:nvPr/>
        </p:nvSpPr>
        <p:spPr>
          <a:xfrm>
            <a:off x="3342481" y="4150206"/>
            <a:ext cx="2436019"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राम्रो (30 देखि 40%)</a:t>
            </a:r>
          </a:p>
        </p:txBody>
      </p:sp>
      <p:sp>
        <p:nvSpPr>
          <p:cNvPr id="24" name="テキスト ボックス 559">
            <a:extLst>
              <a:ext uri="{FF2B5EF4-FFF2-40B4-BE49-F238E27FC236}">
                <a16:creationId xmlns:a16="http://schemas.microsoft.com/office/drawing/2014/main" id="{0CE16461-A9BC-4A40-BCD9-3D2DC0C39003}"/>
              </a:ext>
            </a:extLst>
          </p:cNvPr>
          <p:cNvSpPr txBox="1"/>
          <p:nvPr/>
        </p:nvSpPr>
        <p:spPr>
          <a:xfrm>
            <a:off x="3357085" y="4450759"/>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सस्तो</a:t>
            </a:r>
          </a:p>
        </p:txBody>
      </p:sp>
      <p:sp>
        <p:nvSpPr>
          <p:cNvPr id="25" name="テキスト ボックス 560">
            <a:extLst>
              <a:ext uri="{FF2B5EF4-FFF2-40B4-BE49-F238E27FC236}">
                <a16:creationId xmlns:a16="http://schemas.microsoft.com/office/drawing/2014/main" id="{804C3660-BCA3-4500-A6F8-25F65EAEE73A}"/>
              </a:ext>
            </a:extLst>
          </p:cNvPr>
          <p:cNvSpPr txBox="1"/>
          <p:nvPr/>
        </p:nvSpPr>
        <p:spPr>
          <a:xfrm>
            <a:off x="3357085" y="4764788"/>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थोरै</a:t>
            </a:r>
          </a:p>
        </p:txBody>
      </p:sp>
      <p:sp>
        <p:nvSpPr>
          <p:cNvPr id="26" name="テキスト ボックス 561">
            <a:extLst>
              <a:ext uri="{FF2B5EF4-FFF2-40B4-BE49-F238E27FC236}">
                <a16:creationId xmlns:a16="http://schemas.microsoft.com/office/drawing/2014/main" id="{FE9B73F5-EAC9-47AE-B89C-D03A21D89FE8}"/>
              </a:ext>
            </a:extLst>
          </p:cNvPr>
          <p:cNvSpPr txBox="1"/>
          <p:nvPr/>
        </p:nvSpPr>
        <p:spPr>
          <a:xfrm>
            <a:off x="5929152" y="2528066"/>
            <a:ext cx="2373632"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पेट्रोल इन्जिन</a:t>
            </a:r>
          </a:p>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7" name="テキスト ボックス 562">
            <a:extLst>
              <a:ext uri="{FF2B5EF4-FFF2-40B4-BE49-F238E27FC236}">
                <a16:creationId xmlns:a16="http://schemas.microsoft.com/office/drawing/2014/main" id="{5864D1D4-19CA-40D9-86FA-3A60EDF4DE18}"/>
              </a:ext>
            </a:extLst>
          </p:cNvPr>
          <p:cNvSpPr txBox="1"/>
          <p:nvPr/>
        </p:nvSpPr>
        <p:spPr>
          <a:xfrm>
            <a:off x="5921458" y="2960443"/>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पेट्रोल</a:t>
            </a:r>
          </a:p>
        </p:txBody>
      </p:sp>
      <p:sp>
        <p:nvSpPr>
          <p:cNvPr id="28" name="テキスト ボックス 563">
            <a:extLst>
              <a:ext uri="{FF2B5EF4-FFF2-40B4-BE49-F238E27FC236}">
                <a16:creationId xmlns:a16="http://schemas.microsoft.com/office/drawing/2014/main" id="{6755219D-3B4F-4661-8514-C879133A42DA}"/>
              </a:ext>
            </a:extLst>
          </p:cNvPr>
          <p:cNvSpPr txBox="1"/>
          <p:nvPr/>
        </p:nvSpPr>
        <p:spPr>
          <a:xfrm>
            <a:off x="5881285" y="3249510"/>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rPr>
              <a:t>बिजुली </a:t>
            </a:r>
            <a:r>
              <a:rPr lang="ne-np" sz="1600" kern="100" dirty="0" err="1">
                <a:effectLst/>
                <a:latin typeface="游ゴシック" panose="020B0400000000000000" pitchFamily="50" charset="-128"/>
                <a:ea typeface="游ゴシック" panose="020B0400000000000000" pitchFamily="50" charset="-128"/>
                <a:cs typeface="Times New Roman" panose="02020603050405020304" pitchFamily="18" charset="0"/>
              </a:rPr>
              <a:t>स्पार्कद्धारा</a:t>
            </a:r>
            <a:endParaRPr lang="ne-n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29" name="テキスト ボックス 564">
            <a:extLst>
              <a:ext uri="{FF2B5EF4-FFF2-40B4-BE49-F238E27FC236}">
                <a16:creationId xmlns:a16="http://schemas.microsoft.com/office/drawing/2014/main" id="{DEE312A4-4A87-4D32-BB85-2EFAC4F46AD3}"/>
              </a:ext>
            </a:extLst>
          </p:cNvPr>
          <p:cNvSpPr txBox="1"/>
          <p:nvPr/>
        </p:nvSpPr>
        <p:spPr>
          <a:xfrm>
            <a:off x="5921458" y="3539214"/>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हलुका</a:t>
            </a:r>
          </a:p>
        </p:txBody>
      </p:sp>
      <p:sp>
        <p:nvSpPr>
          <p:cNvPr id="30" name="テキスト ボックス 565">
            <a:extLst>
              <a:ext uri="{FF2B5EF4-FFF2-40B4-BE49-F238E27FC236}">
                <a16:creationId xmlns:a16="http://schemas.microsoft.com/office/drawing/2014/main" id="{C65BDB45-5DB2-4CFB-AAAD-DB0EAF6D8622}"/>
              </a:ext>
            </a:extLst>
          </p:cNvPr>
          <p:cNvSpPr txBox="1"/>
          <p:nvPr/>
        </p:nvSpPr>
        <p:spPr>
          <a:xfrm>
            <a:off x="5881285" y="3862852"/>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सस्तो</a:t>
            </a:r>
          </a:p>
        </p:txBody>
      </p:sp>
      <p:sp>
        <p:nvSpPr>
          <p:cNvPr id="31" name="テキスト ボックス 566">
            <a:extLst>
              <a:ext uri="{FF2B5EF4-FFF2-40B4-BE49-F238E27FC236}">
                <a16:creationId xmlns:a16="http://schemas.microsoft.com/office/drawing/2014/main" id="{E733DC96-BDD3-4559-9373-E889F4529836}"/>
              </a:ext>
            </a:extLst>
          </p:cNvPr>
          <p:cNvSpPr txBox="1"/>
          <p:nvPr/>
        </p:nvSpPr>
        <p:spPr>
          <a:xfrm>
            <a:off x="5957458" y="4174955"/>
            <a:ext cx="2340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नराम्रो (22 देखि 28%)</a:t>
            </a:r>
          </a:p>
        </p:txBody>
      </p:sp>
      <p:sp>
        <p:nvSpPr>
          <p:cNvPr id="32" name="テキスト ボックス 567">
            <a:extLst>
              <a:ext uri="{FF2B5EF4-FFF2-40B4-BE49-F238E27FC236}">
                <a16:creationId xmlns:a16="http://schemas.microsoft.com/office/drawing/2014/main" id="{FAFDC33D-B83B-4284-9F24-16747B1CE9DA}"/>
              </a:ext>
            </a:extLst>
          </p:cNvPr>
          <p:cNvSpPr txBox="1"/>
          <p:nvPr/>
        </p:nvSpPr>
        <p:spPr>
          <a:xfrm>
            <a:off x="5921458" y="4446155"/>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महँगो</a:t>
            </a:r>
          </a:p>
        </p:txBody>
      </p:sp>
      <p:sp>
        <p:nvSpPr>
          <p:cNvPr id="33" name="テキスト ボックス 568">
            <a:extLst>
              <a:ext uri="{FF2B5EF4-FFF2-40B4-BE49-F238E27FC236}">
                <a16:creationId xmlns:a16="http://schemas.microsoft.com/office/drawing/2014/main" id="{B095723A-CDAB-4D7A-81EE-D3844791FC2A}"/>
              </a:ext>
            </a:extLst>
          </p:cNvPr>
          <p:cNvSpPr txBox="1"/>
          <p:nvPr/>
        </p:nvSpPr>
        <p:spPr>
          <a:xfrm>
            <a:off x="5892449" y="4758219"/>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धेरै</a:t>
            </a:r>
          </a:p>
        </p:txBody>
      </p:sp>
      <p:sp>
        <p:nvSpPr>
          <p:cNvPr id="34" name="テキスト ボックス 552">
            <a:extLst>
              <a:ext uri="{FF2B5EF4-FFF2-40B4-BE49-F238E27FC236}">
                <a16:creationId xmlns:a16="http://schemas.microsoft.com/office/drawing/2014/main" id="{D56E524C-B1CC-4CE8-8FF2-C24E8D192291}"/>
              </a:ext>
            </a:extLst>
          </p:cNvPr>
          <p:cNvSpPr txBox="1"/>
          <p:nvPr/>
        </p:nvSpPr>
        <p:spPr>
          <a:xfrm>
            <a:off x="830737" y="5170128"/>
            <a:ext cx="2450148"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आगलागीले हुने खतराको स्तर</a:t>
            </a:r>
          </a:p>
          <a:p>
            <a:pPr algn="just"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35" name="テキスト ボックス 560">
            <a:extLst>
              <a:ext uri="{FF2B5EF4-FFF2-40B4-BE49-F238E27FC236}">
                <a16:creationId xmlns:a16="http://schemas.microsoft.com/office/drawing/2014/main" id="{2D410616-1334-4D6D-87FA-96D561B0DB9D}"/>
              </a:ext>
            </a:extLst>
          </p:cNvPr>
          <p:cNvSpPr txBox="1"/>
          <p:nvPr/>
        </p:nvSpPr>
        <p:spPr>
          <a:xfrm>
            <a:off x="3357085" y="5168256"/>
            <a:ext cx="2448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थोरै</a:t>
            </a:r>
          </a:p>
        </p:txBody>
      </p:sp>
      <p:sp>
        <p:nvSpPr>
          <p:cNvPr id="36" name="テキスト ボックス 568">
            <a:extLst>
              <a:ext uri="{FF2B5EF4-FFF2-40B4-BE49-F238E27FC236}">
                <a16:creationId xmlns:a16="http://schemas.microsoft.com/office/drawing/2014/main" id="{B60C8AAE-57EC-4AA9-9983-A1228FC90E4F}"/>
              </a:ext>
            </a:extLst>
          </p:cNvPr>
          <p:cNvSpPr txBox="1"/>
          <p:nvPr/>
        </p:nvSpPr>
        <p:spPr>
          <a:xfrm>
            <a:off x="5892449" y="5161687"/>
            <a:ext cx="2376000" cy="2376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游ゴシック" panose="020B0400000000000000" pitchFamily="50" charset="-128"/>
                <a:ea typeface="游ゴシック" panose="020B0400000000000000" pitchFamily="50" charset="-128"/>
                <a:cs typeface="Times New Roman" panose="02020603050405020304" pitchFamily="18" charset="0"/>
              </a:rPr>
              <a:t>धेरै</a:t>
            </a:r>
          </a:p>
        </p:txBody>
      </p:sp>
    </p:spTree>
    <p:extLst>
      <p:ext uri="{BB962C8B-B14F-4D97-AF65-F5344CB8AC3E}">
        <p14:creationId xmlns:p14="http://schemas.microsoft.com/office/powerpoint/2010/main" val="37015403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डिजेल इन्जिनको बनावट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92416" y="6452605"/>
            <a:ext cx="3503746"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13/सहायक पाठ्यपुस्तक पृष्ठ 13</a:t>
            </a:r>
          </a:p>
        </p:txBody>
      </p:sp>
      <p:sp>
        <p:nvSpPr>
          <p:cNvPr id="7" name="テキスト ボックス 6"/>
          <p:cNvSpPr txBox="1"/>
          <p:nvPr/>
        </p:nvSpPr>
        <p:spPr>
          <a:xfrm>
            <a:off x="1238672" y="5433000"/>
            <a:ext cx="3442742" cy="276999"/>
          </a:xfrm>
          <a:prstGeom prst="rect">
            <a:avLst/>
          </a:prstGeom>
          <a:noFill/>
          <a:ln>
            <a:noFill/>
          </a:ln>
        </p:spPr>
        <p:txBody>
          <a:bodyPr wrap="square" rtlCol="0">
            <a:spAutoFit/>
          </a:bodyPr>
          <a:lstStyle/>
          <a:p>
            <a:pPr algn="ctr" rtl="0"/>
            <a:r>
              <a:rPr lang="ne-np" sz="1200" dirty="0">
                <a:solidFill>
                  <a:prstClr val="black"/>
                </a:solidFill>
              </a:rPr>
              <a:t>अवशोषण (स्वस्ने) ・निकास उपकरणको उदाहरण</a:t>
            </a:r>
          </a:p>
        </p:txBody>
      </p:sp>
      <p:pic>
        <p:nvPicPr>
          <p:cNvPr id="2" name="図 1"/>
          <p:cNvPicPr>
            <a:picLocks noChangeAspect="1"/>
          </p:cNvPicPr>
          <p:nvPr/>
        </p:nvPicPr>
        <p:blipFill>
          <a:blip r:embed="rId3"/>
          <a:stretch>
            <a:fillRect/>
          </a:stretch>
        </p:blipFill>
        <p:spPr>
          <a:xfrm>
            <a:off x="761136" y="1932979"/>
            <a:ext cx="3920278" cy="3439391"/>
          </a:xfrm>
          <a:prstGeom prst="rect">
            <a:avLst/>
          </a:prstGeom>
        </p:spPr>
      </p:pic>
      <p:pic>
        <p:nvPicPr>
          <p:cNvPr id="8" name="図 7"/>
          <p:cNvPicPr>
            <a:picLocks noChangeAspect="1"/>
          </p:cNvPicPr>
          <p:nvPr/>
        </p:nvPicPr>
        <p:blipFill>
          <a:blip r:embed="rId4"/>
          <a:stretch>
            <a:fillRect/>
          </a:stretch>
        </p:blipFill>
        <p:spPr>
          <a:xfrm>
            <a:off x="4635193" y="2223925"/>
            <a:ext cx="3461056" cy="3148445"/>
          </a:xfrm>
          <a:prstGeom prst="rect">
            <a:avLst/>
          </a:prstGeom>
        </p:spPr>
      </p:pic>
      <p:sp>
        <p:nvSpPr>
          <p:cNvPr id="9" name="テキスト ボックス 8"/>
          <p:cNvSpPr txBox="1"/>
          <p:nvPr/>
        </p:nvSpPr>
        <p:spPr>
          <a:xfrm>
            <a:off x="4985591" y="5434854"/>
            <a:ext cx="3237610" cy="276999"/>
          </a:xfrm>
          <a:prstGeom prst="rect">
            <a:avLst/>
          </a:prstGeom>
          <a:noFill/>
          <a:ln>
            <a:noFill/>
          </a:ln>
        </p:spPr>
        <p:txBody>
          <a:bodyPr wrap="square" rtlCol="0">
            <a:spAutoFit/>
          </a:bodyPr>
          <a:lstStyle/>
          <a:p>
            <a:pPr algn="ctr" rtl="0"/>
            <a:r>
              <a:rPr lang="ne-np" sz="1200">
                <a:solidFill>
                  <a:prstClr val="black"/>
                </a:solidFill>
              </a:rPr>
              <a:t>लुब्रिकेशन उपकरण प्रणालीको उदाहरण</a:t>
            </a:r>
          </a:p>
        </p:txBody>
      </p:sp>
      <p:sp>
        <p:nvSpPr>
          <p:cNvPr id="10" name="テキスト ボックス 572">
            <a:extLst>
              <a:ext uri="{FF2B5EF4-FFF2-40B4-BE49-F238E27FC236}">
                <a16:creationId xmlns:a16="http://schemas.microsoft.com/office/drawing/2014/main" id="{3561FA36-A569-4B12-A3B1-6006BC754931}"/>
              </a:ext>
            </a:extLst>
          </p:cNvPr>
          <p:cNvSpPr txBox="1"/>
          <p:nvPr/>
        </p:nvSpPr>
        <p:spPr>
          <a:xfrm>
            <a:off x="3042250" y="2003961"/>
            <a:ext cx="7137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प्रो इम्पेलर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573">
            <a:extLst>
              <a:ext uri="{FF2B5EF4-FFF2-40B4-BE49-F238E27FC236}">
                <a16:creationId xmlns:a16="http://schemas.microsoft.com/office/drawing/2014/main" id="{E2F4CAD1-1DA2-4F9A-9D50-4C7412B92D17}"/>
              </a:ext>
            </a:extLst>
          </p:cNvPr>
          <p:cNvSpPr txBox="1"/>
          <p:nvPr/>
        </p:nvSpPr>
        <p:spPr>
          <a:xfrm>
            <a:off x="3782495" y="2109371"/>
            <a:ext cx="735693" cy="1884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प्रिक्लीनर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574">
            <a:extLst>
              <a:ext uri="{FF2B5EF4-FFF2-40B4-BE49-F238E27FC236}">
                <a16:creationId xmlns:a16="http://schemas.microsoft.com/office/drawing/2014/main" id="{B8C0ED11-1D3B-42DA-8D1D-46846EF57771}"/>
              </a:ext>
            </a:extLst>
          </p:cNvPr>
          <p:cNvSpPr txBox="1"/>
          <p:nvPr/>
        </p:nvSpPr>
        <p:spPr>
          <a:xfrm>
            <a:off x="3854145" y="2485967"/>
            <a:ext cx="738734" cy="175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एयर क्लीनर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575">
            <a:extLst>
              <a:ext uri="{FF2B5EF4-FFF2-40B4-BE49-F238E27FC236}">
                <a16:creationId xmlns:a16="http://schemas.microsoft.com/office/drawing/2014/main" id="{3855AFDA-B696-4AC1-BFF7-9FA2BCA90DDA}"/>
              </a:ext>
            </a:extLst>
          </p:cNvPr>
          <p:cNvSpPr txBox="1"/>
          <p:nvPr/>
        </p:nvSpPr>
        <p:spPr>
          <a:xfrm>
            <a:off x="3811831" y="2915693"/>
            <a:ext cx="923925" cy="1619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डस्ट इन्डिकेटर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576">
            <a:extLst>
              <a:ext uri="{FF2B5EF4-FFF2-40B4-BE49-F238E27FC236}">
                <a16:creationId xmlns:a16="http://schemas.microsoft.com/office/drawing/2014/main" id="{954DF285-4B38-405A-BF25-E6FC8E4F00E7}"/>
              </a:ext>
            </a:extLst>
          </p:cNvPr>
          <p:cNvSpPr txBox="1"/>
          <p:nvPr/>
        </p:nvSpPr>
        <p:spPr>
          <a:xfrm>
            <a:off x="3778867" y="3484067"/>
            <a:ext cx="74295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सिलिन्डर हेड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577">
            <a:extLst>
              <a:ext uri="{FF2B5EF4-FFF2-40B4-BE49-F238E27FC236}">
                <a16:creationId xmlns:a16="http://schemas.microsoft.com/office/drawing/2014/main" id="{45E15007-7A62-48D3-BBA9-A10624A21875}"/>
              </a:ext>
            </a:extLst>
          </p:cNvPr>
          <p:cNvSpPr txBox="1"/>
          <p:nvPr/>
        </p:nvSpPr>
        <p:spPr>
          <a:xfrm>
            <a:off x="3781571" y="3723748"/>
            <a:ext cx="814070" cy="1619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निकास म्यानिफोल्ड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578">
            <a:extLst>
              <a:ext uri="{FF2B5EF4-FFF2-40B4-BE49-F238E27FC236}">
                <a16:creationId xmlns:a16="http://schemas.microsoft.com/office/drawing/2014/main" id="{F8CF52F3-5853-4E29-B37E-E76B76466917}"/>
              </a:ext>
            </a:extLst>
          </p:cNvPr>
          <p:cNvSpPr txBox="1"/>
          <p:nvPr/>
        </p:nvSpPr>
        <p:spPr>
          <a:xfrm>
            <a:off x="3781571" y="4014326"/>
            <a:ext cx="828675" cy="1473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सिलिन्डर ब्लक</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579">
            <a:extLst>
              <a:ext uri="{FF2B5EF4-FFF2-40B4-BE49-F238E27FC236}">
                <a16:creationId xmlns:a16="http://schemas.microsoft.com/office/drawing/2014/main" id="{E49C7C1D-4452-400A-92A2-0E87703BC326}"/>
              </a:ext>
            </a:extLst>
          </p:cNvPr>
          <p:cNvSpPr txBox="1"/>
          <p:nvPr/>
        </p:nvSpPr>
        <p:spPr>
          <a:xfrm>
            <a:off x="3756942" y="4289673"/>
            <a:ext cx="59499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पिस्टन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581">
            <a:extLst>
              <a:ext uri="{FF2B5EF4-FFF2-40B4-BE49-F238E27FC236}">
                <a16:creationId xmlns:a16="http://schemas.microsoft.com/office/drawing/2014/main" id="{F42B96E2-E1AF-472E-B1AA-BF57A269BDFE}"/>
              </a:ext>
            </a:extLst>
          </p:cNvPr>
          <p:cNvSpPr txBox="1"/>
          <p:nvPr/>
        </p:nvSpPr>
        <p:spPr>
          <a:xfrm>
            <a:off x="2084441" y="2145502"/>
            <a:ext cx="531380" cy="1351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Century" panose="02040604050505020304" pitchFamily="18" charset="0"/>
                <a:ea typeface="游ゴシック" panose="020B0400000000000000" pitchFamily="50" charset="-128"/>
                <a:cs typeface="Times New Roman" panose="02020603050405020304" pitchFamily="18" charset="0"/>
              </a:rPr>
              <a:t>सुपरचार्जर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582">
            <a:extLst>
              <a:ext uri="{FF2B5EF4-FFF2-40B4-BE49-F238E27FC236}">
                <a16:creationId xmlns:a16="http://schemas.microsoft.com/office/drawing/2014/main" id="{694E13D5-C970-4CD0-BC7E-ADE89C42B213}"/>
              </a:ext>
            </a:extLst>
          </p:cNvPr>
          <p:cNvSpPr txBox="1"/>
          <p:nvPr/>
        </p:nvSpPr>
        <p:spPr>
          <a:xfrm>
            <a:off x="1094705" y="2004596"/>
            <a:ext cx="857250"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टर्बाइन इम्पेलर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583">
            <a:extLst>
              <a:ext uri="{FF2B5EF4-FFF2-40B4-BE49-F238E27FC236}">
                <a16:creationId xmlns:a16="http://schemas.microsoft.com/office/drawing/2014/main" id="{5B3216BD-7C71-4742-96FF-B82066FC8753}"/>
              </a:ext>
            </a:extLst>
          </p:cNvPr>
          <p:cNvSpPr txBox="1"/>
          <p:nvPr/>
        </p:nvSpPr>
        <p:spPr>
          <a:xfrm>
            <a:off x="847055" y="2190016"/>
            <a:ext cx="600075" cy="1377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निकास भल्भ</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584">
            <a:extLst>
              <a:ext uri="{FF2B5EF4-FFF2-40B4-BE49-F238E27FC236}">
                <a16:creationId xmlns:a16="http://schemas.microsoft.com/office/drawing/2014/main" id="{39E7AD10-52DB-4077-9FF9-24C957DCFE24}"/>
              </a:ext>
            </a:extLst>
          </p:cNvPr>
          <p:cNvSpPr txBox="1"/>
          <p:nvPr/>
        </p:nvSpPr>
        <p:spPr>
          <a:xfrm>
            <a:off x="837530" y="2490371"/>
            <a:ext cx="580390" cy="1422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स्कार्फ</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585">
            <a:extLst>
              <a:ext uri="{FF2B5EF4-FFF2-40B4-BE49-F238E27FC236}">
                <a16:creationId xmlns:a16="http://schemas.microsoft.com/office/drawing/2014/main" id="{10494327-6746-4F2C-9F71-8B4C6FA17C8F}"/>
              </a:ext>
            </a:extLst>
          </p:cNvPr>
          <p:cNvSpPr txBox="1"/>
          <p:nvPr/>
        </p:nvSpPr>
        <p:spPr>
          <a:xfrm>
            <a:off x="1991112" y="3245942"/>
            <a:ext cx="190500" cy="38544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निकास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586">
            <a:extLst>
              <a:ext uri="{FF2B5EF4-FFF2-40B4-BE49-F238E27FC236}">
                <a16:creationId xmlns:a16="http://schemas.microsoft.com/office/drawing/2014/main" id="{32C87F4E-9130-4170-B9D1-5D5BBFF9402F}"/>
              </a:ext>
            </a:extLst>
          </p:cNvPr>
          <p:cNvSpPr txBox="1"/>
          <p:nvPr/>
        </p:nvSpPr>
        <p:spPr>
          <a:xfrm>
            <a:off x="2621897" y="3236172"/>
            <a:ext cx="190501" cy="649501"/>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800" kern="100" dirty="0">
                <a:effectLst/>
                <a:latin typeface="Century" panose="02040604050505020304" pitchFamily="18" charset="0"/>
                <a:ea typeface="游ゴシック" panose="020B0400000000000000" pitchFamily="50" charset="-128"/>
                <a:cs typeface="Times New Roman" panose="02020603050405020304" pitchFamily="18" charset="0"/>
              </a:rPr>
              <a:t>प्रेसराइजड् एयर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819">
            <a:extLst>
              <a:ext uri="{FF2B5EF4-FFF2-40B4-BE49-F238E27FC236}">
                <a16:creationId xmlns:a16="http://schemas.microsoft.com/office/drawing/2014/main" id="{475C1032-91A4-4C08-88C7-977CBECA0510}"/>
              </a:ext>
            </a:extLst>
          </p:cNvPr>
          <p:cNvSpPr txBox="1"/>
          <p:nvPr/>
        </p:nvSpPr>
        <p:spPr>
          <a:xfrm>
            <a:off x="7253604" y="2739027"/>
            <a:ext cx="842645"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ओइल फिल्टर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820">
            <a:extLst>
              <a:ext uri="{FF2B5EF4-FFF2-40B4-BE49-F238E27FC236}">
                <a16:creationId xmlns:a16="http://schemas.microsoft.com/office/drawing/2014/main" id="{BA223FFB-53A1-4BBE-999C-38868BDC1210}"/>
              </a:ext>
            </a:extLst>
          </p:cNvPr>
          <p:cNvSpPr txBox="1"/>
          <p:nvPr/>
        </p:nvSpPr>
        <p:spPr>
          <a:xfrm>
            <a:off x="7366980" y="4917073"/>
            <a:ext cx="842645"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ओइल कुलर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821">
            <a:extLst>
              <a:ext uri="{FF2B5EF4-FFF2-40B4-BE49-F238E27FC236}">
                <a16:creationId xmlns:a16="http://schemas.microsoft.com/office/drawing/2014/main" id="{2B15C30C-31ED-4C19-9DD3-08C37EEA99D5}"/>
              </a:ext>
            </a:extLst>
          </p:cNvPr>
          <p:cNvSpPr txBox="1"/>
          <p:nvPr/>
        </p:nvSpPr>
        <p:spPr>
          <a:xfrm>
            <a:off x="6908021" y="5127620"/>
            <a:ext cx="1109345"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ओइल स्ट्रेनर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822">
            <a:extLst>
              <a:ext uri="{FF2B5EF4-FFF2-40B4-BE49-F238E27FC236}">
                <a16:creationId xmlns:a16="http://schemas.microsoft.com/office/drawing/2014/main" id="{0DC69A11-E9F6-47E8-A304-446BED7D3E1D}"/>
              </a:ext>
            </a:extLst>
          </p:cNvPr>
          <p:cNvSpPr txBox="1"/>
          <p:nvPr/>
        </p:nvSpPr>
        <p:spPr>
          <a:xfrm>
            <a:off x="4635193" y="4647837"/>
            <a:ext cx="699770" cy="1473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ओइल पम्प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314574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डिजेल इन्जिनको बनावट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82653" y="6452605"/>
            <a:ext cx="3413509"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15/सहायक पाठ्यपुस्तक पृष्ठ 14</a:t>
            </a:r>
          </a:p>
        </p:txBody>
      </p:sp>
      <p:pic>
        <p:nvPicPr>
          <p:cNvPr id="3" name="図 2"/>
          <p:cNvPicPr>
            <a:picLocks noChangeAspect="1"/>
          </p:cNvPicPr>
          <p:nvPr/>
        </p:nvPicPr>
        <p:blipFill>
          <a:blip r:embed="rId3"/>
          <a:stretch>
            <a:fillRect/>
          </a:stretch>
        </p:blipFill>
        <p:spPr>
          <a:xfrm>
            <a:off x="702843" y="1870364"/>
            <a:ext cx="3625742" cy="3562636"/>
          </a:xfrm>
          <a:prstGeom prst="rect">
            <a:avLst/>
          </a:prstGeom>
        </p:spPr>
      </p:pic>
      <p:pic>
        <p:nvPicPr>
          <p:cNvPr id="10" name="図 9"/>
          <p:cNvPicPr>
            <a:picLocks noChangeAspect="1"/>
          </p:cNvPicPr>
          <p:nvPr/>
        </p:nvPicPr>
        <p:blipFill>
          <a:blip r:embed="rId4"/>
          <a:stretch>
            <a:fillRect/>
          </a:stretch>
        </p:blipFill>
        <p:spPr>
          <a:xfrm>
            <a:off x="4458478" y="2130135"/>
            <a:ext cx="3926978" cy="3178173"/>
          </a:xfrm>
          <a:prstGeom prst="rect">
            <a:avLst/>
          </a:prstGeom>
        </p:spPr>
      </p:pic>
      <p:sp>
        <p:nvSpPr>
          <p:cNvPr id="11" name="テキスト ボックス 10"/>
          <p:cNvSpPr txBox="1"/>
          <p:nvPr/>
        </p:nvSpPr>
        <p:spPr>
          <a:xfrm>
            <a:off x="900900" y="5513961"/>
            <a:ext cx="3237610" cy="276999"/>
          </a:xfrm>
          <a:prstGeom prst="rect">
            <a:avLst/>
          </a:prstGeom>
          <a:noFill/>
          <a:ln>
            <a:noFill/>
          </a:ln>
        </p:spPr>
        <p:txBody>
          <a:bodyPr wrap="square" rtlCol="0">
            <a:spAutoFit/>
          </a:bodyPr>
          <a:lstStyle/>
          <a:p>
            <a:pPr algn="ctr" rtl="0"/>
            <a:r>
              <a:rPr lang="ne-np" sz="1200">
                <a:solidFill>
                  <a:prstClr val="black"/>
                </a:solidFill>
              </a:rPr>
              <a:t>इन्धन उपकरण प्रणालीको उदाहरण</a:t>
            </a:r>
          </a:p>
        </p:txBody>
      </p:sp>
      <p:sp>
        <p:nvSpPr>
          <p:cNvPr id="12" name="テキスト ボックス 11"/>
          <p:cNvSpPr txBox="1"/>
          <p:nvPr/>
        </p:nvSpPr>
        <p:spPr>
          <a:xfrm>
            <a:off x="3876675" y="5297916"/>
            <a:ext cx="4238487" cy="276999"/>
          </a:xfrm>
          <a:prstGeom prst="rect">
            <a:avLst/>
          </a:prstGeom>
          <a:noFill/>
          <a:ln>
            <a:noFill/>
          </a:ln>
        </p:spPr>
        <p:txBody>
          <a:bodyPr wrap="square" rtlCol="0">
            <a:spAutoFit/>
          </a:bodyPr>
          <a:lstStyle/>
          <a:p>
            <a:pPr algn="ctr" rtl="0"/>
            <a:r>
              <a:rPr lang="ne-np" sz="1200" dirty="0">
                <a:solidFill>
                  <a:prstClr val="black"/>
                </a:solidFill>
              </a:rPr>
              <a:t>पानी कुलिङ्ग प्रणाली इन्जिन फ्रिजिङ्ग उपकरण प्रणालीको चित्र</a:t>
            </a:r>
          </a:p>
        </p:txBody>
      </p:sp>
      <p:sp>
        <p:nvSpPr>
          <p:cNvPr id="9" name="テキスト ボックス 823">
            <a:extLst>
              <a:ext uri="{FF2B5EF4-FFF2-40B4-BE49-F238E27FC236}">
                <a16:creationId xmlns:a16="http://schemas.microsoft.com/office/drawing/2014/main" id="{D3809C73-C3A4-42CF-9725-237382D5BB0B}"/>
              </a:ext>
            </a:extLst>
          </p:cNvPr>
          <p:cNvSpPr txBox="1"/>
          <p:nvPr/>
        </p:nvSpPr>
        <p:spPr>
          <a:xfrm>
            <a:off x="3024977" y="2223662"/>
            <a:ext cx="602676"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इन्धन ट्याङ्क</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824">
            <a:extLst>
              <a:ext uri="{FF2B5EF4-FFF2-40B4-BE49-F238E27FC236}">
                <a16:creationId xmlns:a16="http://schemas.microsoft.com/office/drawing/2014/main" id="{5CDCD1ED-2734-4444-8453-E15F5148E877}"/>
              </a:ext>
            </a:extLst>
          </p:cNvPr>
          <p:cNvSpPr txBox="1"/>
          <p:nvPr/>
        </p:nvSpPr>
        <p:spPr>
          <a:xfrm>
            <a:off x="1736623" y="2285941"/>
            <a:ext cx="1019175"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इन्धन इन्जेक्शन पाइप</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825">
            <a:extLst>
              <a:ext uri="{FF2B5EF4-FFF2-40B4-BE49-F238E27FC236}">
                <a16:creationId xmlns:a16="http://schemas.microsoft.com/office/drawing/2014/main" id="{A10698C1-689A-4A2F-8688-5D3F539D5013}"/>
              </a:ext>
            </a:extLst>
          </p:cNvPr>
          <p:cNvSpPr txBox="1"/>
          <p:nvPr/>
        </p:nvSpPr>
        <p:spPr>
          <a:xfrm>
            <a:off x="1736623" y="4027029"/>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इन्धन इन्जेक्शन पम्प</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826">
            <a:extLst>
              <a:ext uri="{FF2B5EF4-FFF2-40B4-BE49-F238E27FC236}">
                <a16:creationId xmlns:a16="http://schemas.microsoft.com/office/drawing/2014/main" id="{590569DA-A818-4A32-B133-6CDDC6BFE202}"/>
              </a:ext>
            </a:extLst>
          </p:cNvPr>
          <p:cNvSpPr txBox="1"/>
          <p:nvPr/>
        </p:nvSpPr>
        <p:spPr>
          <a:xfrm>
            <a:off x="859161" y="5297915"/>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इन्धन सप्लाइ पम्प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827">
            <a:extLst>
              <a:ext uri="{FF2B5EF4-FFF2-40B4-BE49-F238E27FC236}">
                <a16:creationId xmlns:a16="http://schemas.microsoft.com/office/drawing/2014/main" id="{097E777B-114B-44E2-9DAB-CE1AF91A5CFD}"/>
              </a:ext>
            </a:extLst>
          </p:cNvPr>
          <p:cNvSpPr txBox="1"/>
          <p:nvPr/>
        </p:nvSpPr>
        <p:spPr>
          <a:xfrm>
            <a:off x="2770403" y="4724198"/>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इन्धन फिल्टर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828">
            <a:extLst>
              <a:ext uri="{FF2B5EF4-FFF2-40B4-BE49-F238E27FC236}">
                <a16:creationId xmlns:a16="http://schemas.microsoft.com/office/drawing/2014/main" id="{C1668DC0-5F11-43FC-913F-6E1552B88610}"/>
              </a:ext>
            </a:extLst>
          </p:cNvPr>
          <p:cNvSpPr txBox="1"/>
          <p:nvPr/>
        </p:nvSpPr>
        <p:spPr>
          <a:xfrm>
            <a:off x="2593873" y="5197903"/>
            <a:ext cx="857250" cy="2000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गभर्नर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598">
            <a:extLst>
              <a:ext uri="{FF2B5EF4-FFF2-40B4-BE49-F238E27FC236}">
                <a16:creationId xmlns:a16="http://schemas.microsoft.com/office/drawing/2014/main" id="{CE62D85B-8D57-4C4A-9C1C-3EEA1B46E38C}"/>
              </a:ext>
            </a:extLst>
          </p:cNvPr>
          <p:cNvSpPr txBox="1"/>
          <p:nvPr/>
        </p:nvSpPr>
        <p:spPr>
          <a:xfrm>
            <a:off x="4411477" y="2164636"/>
            <a:ext cx="726399"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रेडिएटर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599">
            <a:extLst>
              <a:ext uri="{FF2B5EF4-FFF2-40B4-BE49-F238E27FC236}">
                <a16:creationId xmlns:a16="http://schemas.microsoft.com/office/drawing/2014/main" id="{253B1AB7-1384-47DF-A488-8F85FE5993DF}"/>
              </a:ext>
            </a:extLst>
          </p:cNvPr>
          <p:cNvSpPr txBox="1"/>
          <p:nvPr/>
        </p:nvSpPr>
        <p:spPr>
          <a:xfrm>
            <a:off x="5151365" y="2123107"/>
            <a:ext cx="485252"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फ्यान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600">
            <a:extLst>
              <a:ext uri="{FF2B5EF4-FFF2-40B4-BE49-F238E27FC236}">
                <a16:creationId xmlns:a16="http://schemas.microsoft.com/office/drawing/2014/main" id="{EB7E62B3-B3C7-4725-8107-BF54285AB055}"/>
              </a:ext>
            </a:extLst>
          </p:cNvPr>
          <p:cNvSpPr txBox="1"/>
          <p:nvPr/>
        </p:nvSpPr>
        <p:spPr>
          <a:xfrm>
            <a:off x="5393991" y="2276422"/>
            <a:ext cx="818155" cy="1491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थर्मोस्ट्याट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601">
            <a:extLst>
              <a:ext uri="{FF2B5EF4-FFF2-40B4-BE49-F238E27FC236}">
                <a16:creationId xmlns:a16="http://schemas.microsoft.com/office/drawing/2014/main" id="{3C5E50D0-460C-445B-AC03-431C149D0496}"/>
              </a:ext>
            </a:extLst>
          </p:cNvPr>
          <p:cNvSpPr txBox="1"/>
          <p:nvPr/>
        </p:nvSpPr>
        <p:spPr>
          <a:xfrm>
            <a:off x="5735097" y="2516866"/>
            <a:ext cx="869787" cy="1518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पानी पम्प</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602">
            <a:extLst>
              <a:ext uri="{FF2B5EF4-FFF2-40B4-BE49-F238E27FC236}">
                <a16:creationId xmlns:a16="http://schemas.microsoft.com/office/drawing/2014/main" id="{49305AC8-2BEF-4874-9DD9-B2123C6716D7}"/>
              </a:ext>
            </a:extLst>
          </p:cNvPr>
          <p:cNvSpPr txBox="1"/>
          <p:nvPr/>
        </p:nvSpPr>
        <p:spPr>
          <a:xfrm>
            <a:off x="6329504" y="2203571"/>
            <a:ext cx="1273626" cy="2552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जल तापक्रम जाँच उपकरण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603">
            <a:extLst>
              <a:ext uri="{FF2B5EF4-FFF2-40B4-BE49-F238E27FC236}">
                <a16:creationId xmlns:a16="http://schemas.microsoft.com/office/drawing/2014/main" id="{3377470E-6270-4AFA-8FDE-6846130E45C8}"/>
              </a:ext>
            </a:extLst>
          </p:cNvPr>
          <p:cNvSpPr txBox="1"/>
          <p:nvPr/>
        </p:nvSpPr>
        <p:spPr>
          <a:xfrm>
            <a:off x="6847839" y="2407328"/>
            <a:ext cx="1537617" cy="2614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पानी म्यानिफोल्ड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606">
            <a:extLst>
              <a:ext uri="{FF2B5EF4-FFF2-40B4-BE49-F238E27FC236}">
                <a16:creationId xmlns:a16="http://schemas.microsoft.com/office/drawing/2014/main" id="{8B4F7F7B-594A-4894-A95D-3DE36996B037}"/>
              </a:ext>
            </a:extLst>
          </p:cNvPr>
          <p:cNvSpPr txBox="1"/>
          <p:nvPr/>
        </p:nvSpPr>
        <p:spPr>
          <a:xfrm>
            <a:off x="6404844" y="4962710"/>
            <a:ext cx="1589993"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ओइल पम्पबाट (ओइल)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607">
            <a:extLst>
              <a:ext uri="{FF2B5EF4-FFF2-40B4-BE49-F238E27FC236}">
                <a16:creationId xmlns:a16="http://schemas.microsoft.com/office/drawing/2014/main" id="{9AE6F059-2E5C-4DE7-81FB-D9ADAE4FC3FF}"/>
              </a:ext>
            </a:extLst>
          </p:cNvPr>
          <p:cNvSpPr txBox="1"/>
          <p:nvPr/>
        </p:nvSpPr>
        <p:spPr>
          <a:xfrm>
            <a:off x="5476405" y="5145296"/>
            <a:ext cx="1315227" cy="1611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इन्जिन ओइल कुलर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829">
            <a:extLst>
              <a:ext uri="{FF2B5EF4-FFF2-40B4-BE49-F238E27FC236}">
                <a16:creationId xmlns:a16="http://schemas.microsoft.com/office/drawing/2014/main" id="{1F0B560F-951A-4616-9F42-11BC31D5A331}"/>
              </a:ext>
            </a:extLst>
          </p:cNvPr>
          <p:cNvSpPr txBox="1"/>
          <p:nvPr/>
        </p:nvSpPr>
        <p:spPr>
          <a:xfrm>
            <a:off x="7526445" y="3405172"/>
            <a:ext cx="859011"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सिलिन्डर हेड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830">
            <a:extLst>
              <a:ext uri="{FF2B5EF4-FFF2-40B4-BE49-F238E27FC236}">
                <a16:creationId xmlns:a16="http://schemas.microsoft.com/office/drawing/2014/main" id="{9CE6310E-73BC-48D3-A9F1-8059511A060E}"/>
              </a:ext>
            </a:extLst>
          </p:cNvPr>
          <p:cNvSpPr txBox="1"/>
          <p:nvPr/>
        </p:nvSpPr>
        <p:spPr>
          <a:xfrm>
            <a:off x="7614950" y="3861888"/>
            <a:ext cx="826208" cy="2190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सिलिन्डर लाइनर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699804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डिजेल इन्जिनको बनावट</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52574" y="6452605"/>
            <a:ext cx="3443588"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17/सहायक पाठ्यपुस्तक पृष्ठ 15</a:t>
            </a:r>
          </a:p>
        </p:txBody>
      </p:sp>
      <p:sp>
        <p:nvSpPr>
          <p:cNvPr id="11" name="テキスト ボックス 10"/>
          <p:cNvSpPr txBox="1"/>
          <p:nvPr/>
        </p:nvSpPr>
        <p:spPr>
          <a:xfrm>
            <a:off x="3166119" y="5631652"/>
            <a:ext cx="3237610" cy="276999"/>
          </a:xfrm>
          <a:prstGeom prst="rect">
            <a:avLst/>
          </a:prstGeom>
          <a:noFill/>
          <a:ln>
            <a:noFill/>
          </a:ln>
        </p:spPr>
        <p:txBody>
          <a:bodyPr wrap="square" rtlCol="0">
            <a:spAutoFit/>
          </a:bodyPr>
          <a:lstStyle/>
          <a:p>
            <a:pPr algn="ctr" rtl="0"/>
            <a:r>
              <a:rPr lang="ne-np" sz="1200">
                <a:solidFill>
                  <a:prstClr val="black"/>
                </a:solidFill>
              </a:rPr>
              <a:t>अल्टरनेटरको उदाहरण</a:t>
            </a:r>
          </a:p>
        </p:txBody>
      </p:sp>
      <p:pic>
        <p:nvPicPr>
          <p:cNvPr id="2" name="図 1"/>
          <p:cNvPicPr>
            <a:picLocks noChangeAspect="1"/>
          </p:cNvPicPr>
          <p:nvPr/>
        </p:nvPicPr>
        <p:blipFill>
          <a:blip r:embed="rId3"/>
          <a:stretch>
            <a:fillRect/>
          </a:stretch>
        </p:blipFill>
        <p:spPr>
          <a:xfrm>
            <a:off x="1236519" y="1423556"/>
            <a:ext cx="7106838" cy="4208096"/>
          </a:xfrm>
          <a:prstGeom prst="rect">
            <a:avLst/>
          </a:prstGeom>
        </p:spPr>
      </p:pic>
      <p:sp>
        <p:nvSpPr>
          <p:cNvPr id="7" name="テキスト ボックス 831">
            <a:extLst>
              <a:ext uri="{FF2B5EF4-FFF2-40B4-BE49-F238E27FC236}">
                <a16:creationId xmlns:a16="http://schemas.microsoft.com/office/drawing/2014/main" id="{C3A04613-0640-45F3-B777-959CB68F05D2}"/>
              </a:ext>
            </a:extLst>
          </p:cNvPr>
          <p:cNvSpPr txBox="1"/>
          <p:nvPr/>
        </p:nvSpPr>
        <p:spPr>
          <a:xfrm>
            <a:off x="5341480" y="1584213"/>
            <a:ext cx="1718894" cy="34045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इग्निशन स्वीच</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161">
            <a:extLst>
              <a:ext uri="{FF2B5EF4-FFF2-40B4-BE49-F238E27FC236}">
                <a16:creationId xmlns:a16="http://schemas.microsoft.com/office/drawing/2014/main" id="{2DB1FA05-8269-43FB-B61F-88CF1F28CA9D}"/>
              </a:ext>
            </a:extLst>
          </p:cNvPr>
          <p:cNvSpPr txBox="1"/>
          <p:nvPr/>
        </p:nvSpPr>
        <p:spPr>
          <a:xfrm>
            <a:off x="1236519" y="2497732"/>
            <a:ext cx="1035813" cy="2085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अल्टरनेटर</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テキスト ボックス 163">
            <a:extLst>
              <a:ext uri="{FF2B5EF4-FFF2-40B4-BE49-F238E27FC236}">
                <a16:creationId xmlns:a16="http://schemas.microsoft.com/office/drawing/2014/main" id="{B0694E6F-CF5E-407F-BE06-F8A6B197E8B7}"/>
              </a:ext>
            </a:extLst>
          </p:cNvPr>
          <p:cNvSpPr txBox="1"/>
          <p:nvPr/>
        </p:nvSpPr>
        <p:spPr>
          <a:xfrm>
            <a:off x="6403729" y="5055545"/>
            <a:ext cx="1035813" cy="2182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ब्याट्री</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242741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ne-np" sz="3200">
                <a:latin typeface="+mn-ea"/>
                <a:ea typeface="+mn-ea"/>
              </a:rPr>
              <a:t>चरण 1. सवारी साधन ढाँचाको निर्माण मेसिन सम्बन्धी प्रारम्भिक ज्ञान</a:t>
            </a:r>
          </a:p>
        </p:txBody>
      </p:sp>
    </p:spTree>
    <p:extLst>
      <p:ext uri="{BB962C8B-B14F-4D97-AF65-F5344CB8AC3E}">
        <p14:creationId xmlns:p14="http://schemas.microsoft.com/office/powerpoint/2010/main" val="1218580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इन्धन・इन्जिन ओइल</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64605" y="6452605"/>
            <a:ext cx="3431557"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18/सहायक पाठ्यपुस्तक पृष्ठ 15</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dirty="0">
                <a:latin typeface="Meiryo UI" panose="020B0604030504040204" pitchFamily="50" charset="-128"/>
                <a:ea typeface="Meiryo UI" panose="020B0604030504040204" pitchFamily="50" charset="-128"/>
              </a:rPr>
              <a:t>इन्जिन </a:t>
            </a:r>
            <a:r>
              <a:rPr lang="ne-np" sz="2000" dirty="0" err="1">
                <a:latin typeface="Meiryo UI" panose="020B0604030504040204" pitchFamily="50" charset="-128"/>
                <a:ea typeface="Meiryo UI" panose="020B0604030504040204" pitchFamily="50" charset="-128"/>
              </a:rPr>
              <a:t>ओइलले</a:t>
            </a:r>
            <a:r>
              <a:rPr lang="ne-np" sz="2000" dirty="0">
                <a:latin typeface="Meiryo UI" panose="020B0604030504040204" pitchFamily="50" charset="-128"/>
                <a:ea typeface="Meiryo UI" panose="020B0604030504040204" pitchFamily="50" charset="-128"/>
              </a:rPr>
              <a:t> निम्नअनुसार काम गर्छ।</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dirty="0">
                <a:latin typeface="Meiryo UI" panose="020B0604030504040204" pitchFamily="50" charset="-128"/>
                <a:ea typeface="Meiryo UI" panose="020B0604030504040204" pitchFamily="50" charset="-128"/>
              </a:rPr>
              <a:t>① </a:t>
            </a:r>
            <a:r>
              <a:rPr lang="ne-np" sz="2000" dirty="0" err="1">
                <a:latin typeface="Meiryo UI" panose="020B0604030504040204" pitchFamily="50" charset="-128"/>
                <a:ea typeface="Meiryo UI" panose="020B0604030504040204" pitchFamily="50" charset="-128"/>
              </a:rPr>
              <a:t>लुब्रिकेशन</a:t>
            </a:r>
            <a:r>
              <a:rPr lang="ne-np" sz="2000" dirty="0">
                <a:latin typeface="Meiryo UI" panose="020B0604030504040204" pitchFamily="50" charset="-128"/>
                <a:ea typeface="Meiryo UI" panose="020B0604030504040204" pitchFamily="50" charset="-128"/>
              </a:rPr>
              <a:t> कार्य</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dirty="0">
                <a:latin typeface="Meiryo UI" panose="020B0604030504040204" pitchFamily="50" charset="-128"/>
                <a:ea typeface="Meiryo UI" panose="020B0604030504040204" pitchFamily="50" charset="-128"/>
              </a:rPr>
              <a:t>② </a:t>
            </a:r>
            <a:r>
              <a:rPr lang="ne-np" sz="2000" dirty="0" err="1">
                <a:latin typeface="Meiryo UI" panose="020B0604030504040204" pitchFamily="50" charset="-128"/>
                <a:ea typeface="Meiryo UI" panose="020B0604030504040204" pitchFamily="50" charset="-128"/>
              </a:rPr>
              <a:t>कुलिंग</a:t>
            </a:r>
            <a:r>
              <a:rPr lang="ne-np" sz="2000" dirty="0">
                <a:latin typeface="Meiryo UI" panose="020B0604030504040204" pitchFamily="50" charset="-128"/>
                <a:ea typeface="Meiryo UI" panose="020B0604030504040204" pitchFamily="50" charset="-128"/>
              </a:rPr>
              <a:t> कार्य</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dirty="0">
                <a:latin typeface="Meiryo UI" panose="020B0604030504040204" pitchFamily="50" charset="-128"/>
                <a:ea typeface="Meiryo UI" panose="020B0604030504040204" pitchFamily="50" charset="-128"/>
              </a:rPr>
              <a:t>③ </a:t>
            </a:r>
            <a:r>
              <a:rPr lang="ne-np" sz="2000" dirty="0" err="1">
                <a:latin typeface="Meiryo UI" panose="020B0604030504040204" pitchFamily="50" charset="-128"/>
                <a:ea typeface="Meiryo UI" panose="020B0604030504040204" pitchFamily="50" charset="-128"/>
              </a:rPr>
              <a:t>सिमिंग</a:t>
            </a:r>
            <a:r>
              <a:rPr lang="ne-np" sz="2000" dirty="0">
                <a:latin typeface="Meiryo UI" panose="020B0604030504040204" pitchFamily="50" charset="-128"/>
                <a:ea typeface="Meiryo UI" panose="020B0604030504040204" pitchFamily="50" charset="-128"/>
              </a:rPr>
              <a:t> कार्य</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dirty="0">
                <a:latin typeface="Meiryo UI" panose="020B0604030504040204" pitchFamily="50" charset="-128"/>
                <a:ea typeface="Meiryo UI" panose="020B0604030504040204" pitchFamily="50" charset="-128"/>
              </a:rPr>
              <a:t>④ </a:t>
            </a:r>
            <a:r>
              <a:rPr lang="ne-np" sz="2000" dirty="0" err="1">
                <a:latin typeface="Meiryo UI" panose="020B0604030504040204" pitchFamily="50" charset="-128"/>
                <a:ea typeface="Meiryo UI" panose="020B0604030504040204" pitchFamily="50" charset="-128"/>
              </a:rPr>
              <a:t>सफाई</a:t>
            </a:r>
            <a:r>
              <a:rPr lang="ne-np" sz="2000" dirty="0">
                <a:latin typeface="Meiryo UI" panose="020B0604030504040204" pitchFamily="50" charset="-128"/>
                <a:ea typeface="Meiryo UI" panose="020B0604030504040204" pitchFamily="50" charset="-128"/>
              </a:rPr>
              <a:t> कार्य </a:t>
            </a:r>
            <a:endParaRPr lang="en-US" altLang="zh-TW" sz="2000" dirty="0">
              <a:latin typeface="Meiryo UI" panose="020B0604030504040204" pitchFamily="50" charset="-128"/>
              <a:ea typeface="Meiryo UI" panose="020B0604030504040204" pitchFamily="50" charset="-128"/>
            </a:endParaRPr>
          </a:p>
          <a:p>
            <a:pPr marL="0" indent="0" rtl="0">
              <a:buNone/>
            </a:pPr>
            <a:r>
              <a:rPr lang="ne-np" sz="2000" dirty="0">
                <a:latin typeface="Meiryo UI" panose="020B0604030504040204" pitchFamily="50" charset="-128"/>
                <a:ea typeface="Meiryo UI" panose="020B0604030504040204" pitchFamily="50" charset="-128"/>
              </a:rPr>
              <a:t>⑤ खिया रोकथाम कार्य</a:t>
            </a: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r>
              <a:rPr lang="ne-np" sz="2000" dirty="0" err="1">
                <a:latin typeface="Meiryo UI" panose="020B0604030504040204" pitchFamily="50" charset="-128"/>
                <a:ea typeface="Meiryo UI" panose="020B0604030504040204" pitchFamily="50" charset="-128"/>
              </a:rPr>
              <a:t>बिभिन्न</a:t>
            </a:r>
            <a:r>
              <a:rPr lang="ne-np" sz="2000" dirty="0">
                <a:latin typeface="Meiryo UI" panose="020B0604030504040204" pitchFamily="50" charset="-128"/>
                <a:ea typeface="Meiryo UI" panose="020B0604030504040204" pitchFamily="50" charset="-128"/>
              </a:rPr>
              <a:t> नाम छन्, निर्माण मेसिनको </a:t>
            </a:r>
            <a:r>
              <a:rPr lang="ne-np" sz="2000" dirty="0" err="1">
                <a:latin typeface="Meiryo UI" panose="020B0604030504040204" pitchFamily="50" charset="-128"/>
                <a:ea typeface="Meiryo UI" panose="020B0604030504040204" pitchFamily="50" charset="-128"/>
              </a:rPr>
              <a:t>म्यानुअल</a:t>
            </a:r>
            <a:r>
              <a:rPr lang="ne-np" sz="2000" dirty="0">
                <a:latin typeface="Meiryo UI" panose="020B0604030504040204" pitchFamily="50" charset="-128"/>
                <a:ea typeface="Meiryo UI" panose="020B0604030504040204" pitchFamily="50" charset="-128"/>
              </a:rPr>
              <a:t> आदिमा तोकिएको मानक नाम प्रयोग गर्न जरुरी छ।</a:t>
            </a:r>
          </a:p>
        </p:txBody>
      </p:sp>
    </p:spTree>
    <p:extLst>
      <p:ext uri="{BB962C8B-B14F-4D97-AF65-F5344CB8AC3E}">
        <p14:creationId xmlns:p14="http://schemas.microsoft.com/office/powerpoint/2010/main" val="2834000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सिस्टम</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10463" y="6452605"/>
            <a:ext cx="3485699"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19/सहायक पाठ्यपुस्तक पृष्ठ 16</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687737" y="1704109"/>
            <a:ext cx="7768526" cy="3449782"/>
          </a:xfrm>
          <a:prstGeom prst="rect">
            <a:avLst/>
          </a:prstGeom>
        </p:spPr>
      </p:pic>
      <p:sp>
        <p:nvSpPr>
          <p:cNvPr id="7" name="テキスト ボックス 629">
            <a:extLst>
              <a:ext uri="{FF2B5EF4-FFF2-40B4-BE49-F238E27FC236}">
                <a16:creationId xmlns:a16="http://schemas.microsoft.com/office/drawing/2014/main" id="{7B6ACCCF-7C7C-43C4-8487-0071641B02F8}"/>
              </a:ext>
            </a:extLst>
          </p:cNvPr>
          <p:cNvSpPr txBox="1"/>
          <p:nvPr/>
        </p:nvSpPr>
        <p:spPr>
          <a:xfrm>
            <a:off x="1695450" y="1897753"/>
            <a:ext cx="1675020" cy="1842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हाई प्रेसर हाइड्रोलिक ओइल</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630">
            <a:extLst>
              <a:ext uri="{FF2B5EF4-FFF2-40B4-BE49-F238E27FC236}">
                <a16:creationId xmlns:a16="http://schemas.microsoft.com/office/drawing/2014/main" id="{A3C79AE1-AB71-48CA-AB19-C92BA67592A2}"/>
              </a:ext>
            </a:extLst>
          </p:cNvPr>
          <p:cNvSpPr txBox="1"/>
          <p:nvPr/>
        </p:nvSpPr>
        <p:spPr>
          <a:xfrm>
            <a:off x="745923" y="3299762"/>
            <a:ext cx="742841" cy="288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इन्जिन</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631">
            <a:extLst>
              <a:ext uri="{FF2B5EF4-FFF2-40B4-BE49-F238E27FC236}">
                <a16:creationId xmlns:a16="http://schemas.microsoft.com/office/drawing/2014/main" id="{0BA233CF-18B7-4BC9-A49D-1E2AA07286A5}"/>
              </a:ext>
            </a:extLst>
          </p:cNvPr>
          <p:cNvSpPr txBox="1"/>
          <p:nvPr/>
        </p:nvSpPr>
        <p:spPr>
          <a:xfrm>
            <a:off x="1859424" y="3000278"/>
            <a:ext cx="1311887" cy="7682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हाइड्रोलिक पम्प</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(हाइड्रोलिक ओइललाई हाई प्रेसरले पठाउँछ)</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632">
            <a:extLst>
              <a:ext uri="{FF2B5EF4-FFF2-40B4-BE49-F238E27FC236}">
                <a16:creationId xmlns:a16="http://schemas.microsoft.com/office/drawing/2014/main" id="{8D40BFEF-6759-44EA-A3F1-4F9F14A9F0C6}"/>
              </a:ext>
            </a:extLst>
          </p:cNvPr>
          <p:cNvSpPr txBox="1"/>
          <p:nvPr/>
        </p:nvSpPr>
        <p:spPr>
          <a:xfrm>
            <a:off x="3761428" y="1825691"/>
            <a:ext cx="1334729" cy="8102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dirty="0">
                <a:effectLst/>
                <a:latin typeface="Century" panose="02040604050505020304" pitchFamily="18" charset="0"/>
                <a:ea typeface="游ゴシック" panose="020B0400000000000000" pitchFamily="50" charset="-128"/>
                <a:cs typeface="Times New Roman" panose="02020603050405020304" pitchFamily="18" charset="0"/>
              </a:rPr>
              <a:t>हाइड्रोलिक कन्ट्रोल भल्भ</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rtl="0"/>
            <a:r>
              <a:rPr lang="ne-np" sz="1100" kern="100" dirty="0">
                <a:effectLst/>
                <a:latin typeface="Century" panose="02040604050505020304" pitchFamily="18" charset="0"/>
                <a:ea typeface="游ゴシック" panose="020B0400000000000000" pitchFamily="50" charset="-128"/>
                <a:cs typeface="Times New Roman" panose="02020603050405020304" pitchFamily="18" charset="0"/>
              </a:rPr>
              <a:t>(हाइड्रोलिक ओइलको प्रेसर, फ्लो रेट दिशाको नियन्त्रण)</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634">
            <a:extLst>
              <a:ext uri="{FF2B5EF4-FFF2-40B4-BE49-F238E27FC236}">
                <a16:creationId xmlns:a16="http://schemas.microsoft.com/office/drawing/2014/main" id="{CD593F15-41DB-4BAC-9661-7A13A3C839E8}"/>
              </a:ext>
            </a:extLst>
          </p:cNvPr>
          <p:cNvSpPr txBox="1"/>
          <p:nvPr/>
        </p:nvSpPr>
        <p:spPr>
          <a:xfrm>
            <a:off x="5464322" y="1851930"/>
            <a:ext cx="2146153" cy="2300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हाई प्रेसर हाइड्रोलिक ओइल</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635">
            <a:extLst>
              <a:ext uri="{FF2B5EF4-FFF2-40B4-BE49-F238E27FC236}">
                <a16:creationId xmlns:a16="http://schemas.microsoft.com/office/drawing/2014/main" id="{07D8C22F-6BF1-483A-B163-BE1059DE52A9}"/>
              </a:ext>
            </a:extLst>
          </p:cNvPr>
          <p:cNvSpPr txBox="1"/>
          <p:nvPr/>
        </p:nvSpPr>
        <p:spPr>
          <a:xfrm>
            <a:off x="1859424" y="4682581"/>
            <a:ext cx="1799500" cy="2449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हाई प्रेसर हाइड्रोलिक ओइल</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637">
            <a:extLst>
              <a:ext uri="{FF2B5EF4-FFF2-40B4-BE49-F238E27FC236}">
                <a16:creationId xmlns:a16="http://schemas.microsoft.com/office/drawing/2014/main" id="{D0C2D511-C606-4E47-A068-9C96D6CE078A}"/>
              </a:ext>
            </a:extLst>
          </p:cNvPr>
          <p:cNvSpPr txBox="1"/>
          <p:nvPr/>
        </p:nvSpPr>
        <p:spPr>
          <a:xfrm>
            <a:off x="5242768" y="2588513"/>
            <a:ext cx="999060" cy="2548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Century" panose="02040604050505020304" pitchFamily="18" charset="0"/>
                <a:ea typeface="游ゴシック" panose="020B0400000000000000" pitchFamily="50" charset="-128"/>
                <a:cs typeface="Times New Roman" panose="02020603050405020304" pitchFamily="18" charset="0"/>
              </a:rPr>
              <a:t>हाई प्रेसर हाइड्रोलिक ओइल</a:t>
            </a:r>
            <a:endParaRPr 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639">
            <a:extLst>
              <a:ext uri="{FF2B5EF4-FFF2-40B4-BE49-F238E27FC236}">
                <a16:creationId xmlns:a16="http://schemas.microsoft.com/office/drawing/2014/main" id="{E5CB6BCE-3BA1-4EE9-9AB6-880F42924E4F}"/>
              </a:ext>
            </a:extLst>
          </p:cNvPr>
          <p:cNvSpPr txBox="1"/>
          <p:nvPr/>
        </p:nvSpPr>
        <p:spPr>
          <a:xfrm>
            <a:off x="5742298" y="3009786"/>
            <a:ext cx="1332743" cy="7735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dirty="0">
                <a:effectLst/>
                <a:latin typeface="Century" panose="02040604050505020304" pitchFamily="18" charset="0"/>
                <a:ea typeface="游ゴシック" panose="020B0400000000000000" pitchFamily="50" charset="-128"/>
                <a:cs typeface="Times New Roman" panose="02020603050405020304" pitchFamily="18" charset="0"/>
              </a:rPr>
              <a:t>हाइड्रोलिक ड्राइभिङ सिस्टम</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rtl="0"/>
            <a:r>
              <a:rPr lang="ne-np" sz="1100" kern="100" dirty="0">
                <a:effectLst/>
                <a:latin typeface="Century" panose="02040604050505020304" pitchFamily="18" charset="0"/>
                <a:ea typeface="游ゴシック" panose="020B0400000000000000" pitchFamily="50" charset="-128"/>
                <a:cs typeface="Times New Roman" panose="02020603050405020304" pitchFamily="18" charset="0"/>
              </a:rPr>
              <a:t>(तेल प्रेसरलाई मेसिनको शक्तिमा परिवर्तन गर्नु)</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640">
            <a:extLst>
              <a:ext uri="{FF2B5EF4-FFF2-40B4-BE49-F238E27FC236}">
                <a16:creationId xmlns:a16="http://schemas.microsoft.com/office/drawing/2014/main" id="{B4FF2439-E9AE-4684-A046-A3BC6DEECF08}"/>
              </a:ext>
            </a:extLst>
          </p:cNvPr>
          <p:cNvSpPr txBox="1"/>
          <p:nvPr/>
        </p:nvSpPr>
        <p:spPr>
          <a:xfrm>
            <a:off x="7460500" y="3000278"/>
            <a:ext cx="835468" cy="7031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काम</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(परिमाण, गति, दिशा)</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641">
            <a:extLst>
              <a:ext uri="{FF2B5EF4-FFF2-40B4-BE49-F238E27FC236}">
                <a16:creationId xmlns:a16="http://schemas.microsoft.com/office/drawing/2014/main" id="{F78297DC-8780-4D3C-BE49-6AF77E7B1504}"/>
              </a:ext>
            </a:extLst>
          </p:cNvPr>
          <p:cNvSpPr txBox="1"/>
          <p:nvPr/>
        </p:nvSpPr>
        <p:spPr>
          <a:xfrm>
            <a:off x="3885069" y="4326482"/>
            <a:ext cx="1087446" cy="6247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हाइड्रोलिक ओइल ट्यान्क संलग्न उपकरणहरु</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374938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600" dirty="0">
                <a:latin typeface="Meiryo UI" panose="020B0604030504040204" pitchFamily="50" charset="-128"/>
                <a:ea typeface="Meiryo UI" panose="020B0604030504040204" pitchFamily="50" charset="-128"/>
              </a:rPr>
              <a:t>हाइड्रोलिक पम्प, ① </a:t>
            </a:r>
            <a:r>
              <a:rPr lang="ne-np" sz="1600" dirty="0" err="1">
                <a:latin typeface="Meiryo UI" panose="020B0604030504040204" pitchFamily="50" charset="-128"/>
                <a:ea typeface="Meiryo UI" panose="020B0604030504040204" pitchFamily="50" charset="-128"/>
              </a:rPr>
              <a:t>गेर</a:t>
            </a:r>
            <a:r>
              <a:rPr lang="ne-np" sz="1600" dirty="0">
                <a:latin typeface="Meiryo UI" panose="020B0604030504040204" pitchFamily="50" charset="-128"/>
                <a:ea typeface="Meiryo UI" panose="020B0604030504040204" pitchFamily="50" charset="-128"/>
              </a:rPr>
              <a:t> पम्प</a:t>
            </a:r>
            <a:r>
              <a:rPr lang="ne-NP" sz="1600" dirty="0">
                <a:latin typeface="Meiryo UI" panose="020B0604030504040204" pitchFamily="50" charset="-128"/>
                <a:ea typeface="Meiryo UI" panose="020B0604030504040204" pitchFamily="50" charset="-128"/>
              </a:rPr>
              <a:t> </a:t>
            </a:r>
            <a:r>
              <a:rPr lang="ne-np" sz="1600" dirty="0">
                <a:latin typeface="Meiryo UI" panose="020B0604030504040204" pitchFamily="50" charset="-128"/>
                <a:ea typeface="Meiryo UI" panose="020B0604030504040204" pitchFamily="50" charset="-128"/>
              </a:rPr>
              <a:t>② पिस्टन पम्प, क्लिनोएक्सिस् प्रकार, स्केविड प्लेट प्रकार</a:t>
            </a:r>
            <a:endParaRPr kumimoji="1" lang="ja-JP" altLang="en-US" sz="16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46558" y="6452605"/>
            <a:ext cx="3449604"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20/सहायक पाठ्यपुस्तक पृष्ठ 16</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1544348" y="1299556"/>
            <a:ext cx="5895543" cy="2340278"/>
          </a:xfrm>
          <a:prstGeom prst="rect">
            <a:avLst/>
          </a:prstGeom>
        </p:spPr>
      </p:pic>
      <p:pic>
        <p:nvPicPr>
          <p:cNvPr id="7" name="図 6"/>
          <p:cNvPicPr>
            <a:picLocks noChangeAspect="1"/>
          </p:cNvPicPr>
          <p:nvPr/>
        </p:nvPicPr>
        <p:blipFill>
          <a:blip r:embed="rId4"/>
          <a:stretch>
            <a:fillRect/>
          </a:stretch>
        </p:blipFill>
        <p:spPr>
          <a:xfrm>
            <a:off x="980902" y="3960413"/>
            <a:ext cx="3470564" cy="2241406"/>
          </a:xfrm>
          <a:prstGeom prst="rect">
            <a:avLst/>
          </a:prstGeom>
        </p:spPr>
      </p:pic>
      <p:pic>
        <p:nvPicPr>
          <p:cNvPr id="8" name="図 7"/>
          <p:cNvPicPr>
            <a:picLocks noChangeAspect="1"/>
          </p:cNvPicPr>
          <p:nvPr/>
        </p:nvPicPr>
        <p:blipFill>
          <a:blip r:embed="rId5"/>
          <a:stretch>
            <a:fillRect/>
          </a:stretch>
        </p:blipFill>
        <p:spPr>
          <a:xfrm>
            <a:off x="4803717" y="4260206"/>
            <a:ext cx="3711633" cy="1746971"/>
          </a:xfrm>
          <a:prstGeom prst="rect">
            <a:avLst/>
          </a:prstGeom>
        </p:spPr>
      </p:pic>
      <p:sp>
        <p:nvSpPr>
          <p:cNvPr id="10" name="テキスト ボックス 9"/>
          <p:cNvSpPr txBox="1"/>
          <p:nvPr/>
        </p:nvSpPr>
        <p:spPr>
          <a:xfrm>
            <a:off x="561337" y="6105942"/>
            <a:ext cx="7861564" cy="276999"/>
          </a:xfrm>
          <a:prstGeom prst="rect">
            <a:avLst/>
          </a:prstGeom>
          <a:noFill/>
          <a:ln>
            <a:noFill/>
          </a:ln>
        </p:spPr>
        <p:txBody>
          <a:bodyPr wrap="square" rtlCol="0">
            <a:spAutoFit/>
          </a:bodyPr>
          <a:lstStyle/>
          <a:p>
            <a:pPr algn="ctr" rtl="0"/>
            <a:r>
              <a:rPr lang="ne-np" sz="1200" dirty="0">
                <a:solidFill>
                  <a:prstClr val="black"/>
                </a:solidFill>
              </a:rPr>
              <a:t>पिस्टन पम्प, क्लिनोएक्सिस् प्रकार</a:t>
            </a:r>
            <a:r>
              <a:rPr lang="en-US" sz="1200" dirty="0">
                <a:solidFill>
                  <a:prstClr val="black"/>
                </a:solidFill>
              </a:rPr>
              <a:t>               </a:t>
            </a:r>
            <a:r>
              <a:rPr lang="ne-np" sz="1200" dirty="0">
                <a:solidFill>
                  <a:prstClr val="black"/>
                </a:solidFill>
              </a:rPr>
              <a:t>पिस्टन पम्प, स्वास प्लेट प्रकार</a:t>
            </a:r>
          </a:p>
        </p:txBody>
      </p:sp>
      <p:sp>
        <p:nvSpPr>
          <p:cNvPr id="11" name="テキスト ボックス 10"/>
          <p:cNvSpPr txBox="1"/>
          <p:nvPr/>
        </p:nvSpPr>
        <p:spPr>
          <a:xfrm>
            <a:off x="653786" y="3623221"/>
            <a:ext cx="7861564" cy="276999"/>
          </a:xfrm>
          <a:prstGeom prst="rect">
            <a:avLst/>
          </a:prstGeom>
          <a:noFill/>
          <a:ln>
            <a:noFill/>
          </a:ln>
        </p:spPr>
        <p:txBody>
          <a:bodyPr wrap="square" rtlCol="0">
            <a:spAutoFit/>
          </a:bodyPr>
          <a:lstStyle/>
          <a:p>
            <a:pPr algn="ctr" rtl="0"/>
            <a:r>
              <a:rPr lang="ne-np" sz="1200">
                <a:solidFill>
                  <a:prstClr val="black"/>
                </a:solidFill>
              </a:rPr>
              <a:t>गेर पम्प</a:t>
            </a:r>
          </a:p>
        </p:txBody>
      </p:sp>
      <p:sp>
        <p:nvSpPr>
          <p:cNvPr id="12" name="テキスト ボックス 172">
            <a:extLst>
              <a:ext uri="{FF2B5EF4-FFF2-40B4-BE49-F238E27FC236}">
                <a16:creationId xmlns:a16="http://schemas.microsoft.com/office/drawing/2014/main" id="{5F6E4271-2AAD-493E-A39C-92C351260DCD}"/>
              </a:ext>
            </a:extLst>
          </p:cNvPr>
          <p:cNvSpPr txBox="1"/>
          <p:nvPr/>
        </p:nvSpPr>
        <p:spPr>
          <a:xfrm>
            <a:off x="1667239" y="1720301"/>
            <a:ext cx="209550" cy="2045134"/>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1400" kern="100" dirty="0">
                <a:effectLst/>
                <a:latin typeface="Arial" panose="020B0604020202020204" pitchFamily="34" charset="0"/>
                <a:ea typeface="游ゴシック" panose="020B0400000000000000" pitchFamily="50" charset="-128"/>
                <a:cs typeface="Times New Roman" panose="02020603050405020304" pitchFamily="18" charset="0"/>
              </a:rPr>
              <a:t>हाइड्रोलिक ओइल हाल्ने द्वार</a:t>
            </a:r>
            <a:endParaRPr lang="ja-JP" sz="1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76">
            <a:extLst>
              <a:ext uri="{FF2B5EF4-FFF2-40B4-BE49-F238E27FC236}">
                <a16:creationId xmlns:a16="http://schemas.microsoft.com/office/drawing/2014/main" id="{08CD263A-8866-4A29-8A37-7C7600C13BB9}"/>
              </a:ext>
            </a:extLst>
          </p:cNvPr>
          <p:cNvSpPr txBox="1"/>
          <p:nvPr/>
        </p:nvSpPr>
        <p:spPr>
          <a:xfrm>
            <a:off x="7073197" y="1712455"/>
            <a:ext cx="209550" cy="2198981"/>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just" rtl="0"/>
            <a:r>
              <a:rPr lang="ne-np" sz="1400" kern="100" dirty="0">
                <a:effectLst/>
                <a:latin typeface="Arial" panose="020B0604020202020204" pitchFamily="34" charset="0"/>
                <a:ea typeface="游ゴシック" panose="020B0400000000000000" pitchFamily="50" charset="-128"/>
                <a:cs typeface="Times New Roman" panose="02020603050405020304" pitchFamily="18" charset="0"/>
              </a:rPr>
              <a:t>हाइड्रोलिक ओइल निकाल्ने द्वार</a:t>
            </a:r>
            <a:endParaRPr lang="ja-JP" sz="1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642">
            <a:extLst>
              <a:ext uri="{FF2B5EF4-FFF2-40B4-BE49-F238E27FC236}">
                <a16:creationId xmlns:a16="http://schemas.microsoft.com/office/drawing/2014/main" id="{9B215AAD-5D6F-4963-A4E4-578A2342B7ED}"/>
              </a:ext>
            </a:extLst>
          </p:cNvPr>
          <p:cNvSpPr txBox="1"/>
          <p:nvPr/>
        </p:nvSpPr>
        <p:spPr>
          <a:xfrm>
            <a:off x="1388198" y="4144443"/>
            <a:ext cx="828675" cy="156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ड्राइभ फ्ल्यान्ज</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643">
            <a:extLst>
              <a:ext uri="{FF2B5EF4-FFF2-40B4-BE49-F238E27FC236}">
                <a16:creationId xmlns:a16="http://schemas.microsoft.com/office/drawing/2014/main" id="{7FE7EFF1-A811-447B-A80B-3EC5F2D2F534}"/>
              </a:ext>
            </a:extLst>
          </p:cNvPr>
          <p:cNvSpPr txBox="1"/>
          <p:nvPr/>
        </p:nvSpPr>
        <p:spPr>
          <a:xfrm>
            <a:off x="1200151" y="4314602"/>
            <a:ext cx="34419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एक्सिस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644">
            <a:extLst>
              <a:ext uri="{FF2B5EF4-FFF2-40B4-BE49-F238E27FC236}">
                <a16:creationId xmlns:a16="http://schemas.microsoft.com/office/drawing/2014/main" id="{8BE7E05E-FD0F-49CC-9D94-56F1F58F31B9}"/>
              </a:ext>
            </a:extLst>
          </p:cNvPr>
          <p:cNvSpPr txBox="1"/>
          <p:nvPr/>
        </p:nvSpPr>
        <p:spPr>
          <a:xfrm>
            <a:off x="2446431" y="4075993"/>
            <a:ext cx="1042670"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सिलिन्डर ब्लक</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645">
            <a:extLst>
              <a:ext uri="{FF2B5EF4-FFF2-40B4-BE49-F238E27FC236}">
                <a16:creationId xmlns:a16="http://schemas.microsoft.com/office/drawing/2014/main" id="{0F73C165-D6AD-463B-AEF8-C0BE8C57DEC5}"/>
              </a:ext>
            </a:extLst>
          </p:cNvPr>
          <p:cNvSpPr txBox="1"/>
          <p:nvPr/>
        </p:nvSpPr>
        <p:spPr>
          <a:xfrm>
            <a:off x="2216873" y="5827941"/>
            <a:ext cx="58483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पिस्टन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646">
            <a:extLst>
              <a:ext uri="{FF2B5EF4-FFF2-40B4-BE49-F238E27FC236}">
                <a16:creationId xmlns:a16="http://schemas.microsoft.com/office/drawing/2014/main" id="{E1DDBAF0-865F-4600-9A56-50A5AE4FE85D}"/>
              </a:ext>
            </a:extLst>
          </p:cNvPr>
          <p:cNvSpPr txBox="1"/>
          <p:nvPr/>
        </p:nvSpPr>
        <p:spPr>
          <a:xfrm>
            <a:off x="3452695" y="4750743"/>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आउटलेट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647">
            <a:extLst>
              <a:ext uri="{FF2B5EF4-FFF2-40B4-BE49-F238E27FC236}">
                <a16:creationId xmlns:a16="http://schemas.microsoft.com/office/drawing/2014/main" id="{ADCE8C11-FDC4-4A1B-826C-8EB726C3484B}"/>
              </a:ext>
            </a:extLst>
          </p:cNvPr>
          <p:cNvSpPr txBox="1"/>
          <p:nvPr/>
        </p:nvSpPr>
        <p:spPr>
          <a:xfrm>
            <a:off x="3949900" y="4685492"/>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आउटलेट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648">
            <a:extLst>
              <a:ext uri="{FF2B5EF4-FFF2-40B4-BE49-F238E27FC236}">
                <a16:creationId xmlns:a16="http://schemas.microsoft.com/office/drawing/2014/main" id="{8A21F3BF-19D4-4011-9E5F-8D988A1DA9D4}"/>
              </a:ext>
            </a:extLst>
          </p:cNvPr>
          <p:cNvSpPr txBox="1"/>
          <p:nvPr/>
        </p:nvSpPr>
        <p:spPr>
          <a:xfrm>
            <a:off x="3128824" y="5952630"/>
            <a:ext cx="422275" cy="2229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भल्भ प्लेट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184">
            <a:extLst>
              <a:ext uri="{FF2B5EF4-FFF2-40B4-BE49-F238E27FC236}">
                <a16:creationId xmlns:a16="http://schemas.microsoft.com/office/drawing/2014/main" id="{CD65E1A5-AE19-4F75-95B8-76139C9CA1ED}"/>
              </a:ext>
            </a:extLst>
          </p:cNvPr>
          <p:cNvSpPr txBox="1"/>
          <p:nvPr/>
        </p:nvSpPr>
        <p:spPr>
          <a:xfrm>
            <a:off x="4915393" y="5525189"/>
            <a:ext cx="535304"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स्वास प्लेट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185">
            <a:extLst>
              <a:ext uri="{FF2B5EF4-FFF2-40B4-BE49-F238E27FC236}">
                <a16:creationId xmlns:a16="http://schemas.microsoft.com/office/drawing/2014/main" id="{B38221CA-B6C2-4C45-B083-F073F413906E}"/>
              </a:ext>
            </a:extLst>
          </p:cNvPr>
          <p:cNvSpPr txBox="1"/>
          <p:nvPr/>
        </p:nvSpPr>
        <p:spPr>
          <a:xfrm>
            <a:off x="4915393" y="4628164"/>
            <a:ext cx="356869"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एक्सिस</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186">
            <a:extLst>
              <a:ext uri="{FF2B5EF4-FFF2-40B4-BE49-F238E27FC236}">
                <a16:creationId xmlns:a16="http://schemas.microsoft.com/office/drawing/2014/main" id="{A16E6363-3F12-4416-B9D1-9228A3556A41}"/>
              </a:ext>
            </a:extLst>
          </p:cNvPr>
          <p:cNvSpPr txBox="1"/>
          <p:nvPr/>
        </p:nvSpPr>
        <p:spPr>
          <a:xfrm>
            <a:off x="6025349" y="4271423"/>
            <a:ext cx="117538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सिलिन्डर ब्लक</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187">
            <a:extLst>
              <a:ext uri="{FF2B5EF4-FFF2-40B4-BE49-F238E27FC236}">
                <a16:creationId xmlns:a16="http://schemas.microsoft.com/office/drawing/2014/main" id="{05BB8EE4-6EDE-45B9-B378-612534F03326}"/>
              </a:ext>
            </a:extLst>
          </p:cNvPr>
          <p:cNvSpPr txBox="1"/>
          <p:nvPr/>
        </p:nvSpPr>
        <p:spPr>
          <a:xfrm>
            <a:off x="5955132" y="5754087"/>
            <a:ext cx="584835" cy="1524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पिस्टन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188">
            <a:extLst>
              <a:ext uri="{FF2B5EF4-FFF2-40B4-BE49-F238E27FC236}">
                <a16:creationId xmlns:a16="http://schemas.microsoft.com/office/drawing/2014/main" id="{29021390-9823-4550-9F25-C8A9F71DEF11}"/>
              </a:ext>
            </a:extLst>
          </p:cNvPr>
          <p:cNvSpPr txBox="1"/>
          <p:nvPr/>
        </p:nvSpPr>
        <p:spPr>
          <a:xfrm>
            <a:off x="7177972" y="4606574"/>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आउटलेट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189">
            <a:extLst>
              <a:ext uri="{FF2B5EF4-FFF2-40B4-BE49-F238E27FC236}">
                <a16:creationId xmlns:a16="http://schemas.microsoft.com/office/drawing/2014/main" id="{12919EAC-2ECD-4015-8491-3A9CF20D568C}"/>
              </a:ext>
            </a:extLst>
          </p:cNvPr>
          <p:cNvSpPr txBox="1"/>
          <p:nvPr/>
        </p:nvSpPr>
        <p:spPr>
          <a:xfrm>
            <a:off x="8000626" y="4620200"/>
            <a:ext cx="422275" cy="209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आउटलेट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190">
            <a:extLst>
              <a:ext uri="{FF2B5EF4-FFF2-40B4-BE49-F238E27FC236}">
                <a16:creationId xmlns:a16="http://schemas.microsoft.com/office/drawing/2014/main" id="{CF41BB15-4179-46C3-A8FE-251CFA16E2DB}"/>
              </a:ext>
            </a:extLst>
          </p:cNvPr>
          <p:cNvSpPr txBox="1"/>
          <p:nvPr/>
        </p:nvSpPr>
        <p:spPr>
          <a:xfrm>
            <a:off x="7128701" y="5845556"/>
            <a:ext cx="422275" cy="1758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भल्भ प्लेट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8408513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600" dirty="0">
                <a:latin typeface="Meiryo UI" panose="020B0604030504040204" pitchFamily="50" charset="-128"/>
                <a:ea typeface="Meiryo UI" panose="020B0604030504040204" pitchFamily="50" charset="-128"/>
              </a:rPr>
              <a:t>हाइड्रोलिक ड्राइभिङ सिस्टम ① हाइड्रोलिक सिलिन्डर ② हाइड्रोलिक मोटर पिस्टन मोटर</a:t>
            </a:r>
            <a:endParaRPr kumimoji="1" lang="ja-JP" altLang="en-US" sz="16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67186" y="6452605"/>
            <a:ext cx="3428976"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23/सहायक पाठ्यपुस्तक पृष्ठ 17</a:t>
            </a:r>
          </a:p>
        </p:txBody>
      </p:sp>
      <p:sp>
        <p:nvSpPr>
          <p:cNvPr id="9" name="コンテンツ プレースホルダー 4"/>
          <p:cNvSpPr txBox="1">
            <a:spLocks/>
          </p:cNvSpPr>
          <p:nvPr/>
        </p:nvSpPr>
        <p:spPr>
          <a:xfrm>
            <a:off x="628650" y="1268384"/>
            <a:ext cx="7886700" cy="509085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595004" y="1319495"/>
            <a:ext cx="5953991" cy="2495523"/>
          </a:xfrm>
          <a:prstGeom prst="rect">
            <a:avLst/>
          </a:prstGeom>
        </p:spPr>
      </p:pic>
      <p:pic>
        <p:nvPicPr>
          <p:cNvPr id="7" name="図 6"/>
          <p:cNvPicPr>
            <a:picLocks noChangeAspect="1"/>
          </p:cNvPicPr>
          <p:nvPr/>
        </p:nvPicPr>
        <p:blipFill>
          <a:blip r:embed="rId4"/>
          <a:stretch>
            <a:fillRect/>
          </a:stretch>
        </p:blipFill>
        <p:spPr>
          <a:xfrm>
            <a:off x="2327563" y="4077923"/>
            <a:ext cx="4987637" cy="2062045"/>
          </a:xfrm>
          <a:prstGeom prst="rect">
            <a:avLst/>
          </a:prstGeom>
        </p:spPr>
      </p:pic>
      <p:sp>
        <p:nvSpPr>
          <p:cNvPr id="8" name="テキスト ボックス 7"/>
          <p:cNvSpPr txBox="1"/>
          <p:nvPr/>
        </p:nvSpPr>
        <p:spPr>
          <a:xfrm>
            <a:off x="653786" y="3623221"/>
            <a:ext cx="7861564" cy="276999"/>
          </a:xfrm>
          <a:prstGeom prst="rect">
            <a:avLst/>
          </a:prstGeom>
          <a:noFill/>
          <a:ln>
            <a:noFill/>
          </a:ln>
        </p:spPr>
        <p:txBody>
          <a:bodyPr wrap="square" rtlCol="0">
            <a:spAutoFit/>
          </a:bodyPr>
          <a:lstStyle/>
          <a:p>
            <a:pPr algn="ctr" rtl="0"/>
            <a:r>
              <a:rPr lang="ne-np" sz="1200">
                <a:solidFill>
                  <a:prstClr val="black"/>
                </a:solidFill>
              </a:rPr>
              <a:t>हाइड्रोलिक सिलिन्डर</a:t>
            </a:r>
          </a:p>
        </p:txBody>
      </p:sp>
      <p:sp>
        <p:nvSpPr>
          <p:cNvPr id="10" name="テキスト ボックス 9"/>
          <p:cNvSpPr txBox="1"/>
          <p:nvPr/>
        </p:nvSpPr>
        <p:spPr>
          <a:xfrm>
            <a:off x="641217" y="6095944"/>
            <a:ext cx="7861564" cy="276999"/>
          </a:xfrm>
          <a:prstGeom prst="rect">
            <a:avLst/>
          </a:prstGeom>
          <a:noFill/>
          <a:ln>
            <a:noFill/>
          </a:ln>
        </p:spPr>
        <p:txBody>
          <a:bodyPr wrap="square" rtlCol="0">
            <a:spAutoFit/>
          </a:bodyPr>
          <a:lstStyle/>
          <a:p>
            <a:pPr algn="ctr" rtl="0"/>
            <a:r>
              <a:rPr lang="ne-np" sz="1200">
                <a:solidFill>
                  <a:prstClr val="black"/>
                </a:solidFill>
              </a:rPr>
              <a:t>हाइड्रोलिक मोटर पिस्टन मोटर</a:t>
            </a:r>
          </a:p>
        </p:txBody>
      </p:sp>
      <p:sp>
        <p:nvSpPr>
          <p:cNvPr id="11" name="テキスト ボックス 191">
            <a:extLst>
              <a:ext uri="{FF2B5EF4-FFF2-40B4-BE49-F238E27FC236}">
                <a16:creationId xmlns:a16="http://schemas.microsoft.com/office/drawing/2014/main" id="{36DAAAF7-FC9F-4952-AEFA-306A4AB8AD44}"/>
              </a:ext>
            </a:extLst>
          </p:cNvPr>
          <p:cNvSpPr txBox="1"/>
          <p:nvPr/>
        </p:nvSpPr>
        <p:spPr>
          <a:xfrm>
            <a:off x="1595004" y="2210263"/>
            <a:ext cx="1126448"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सिलिन्डर हेड</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480">
            <a:extLst>
              <a:ext uri="{FF2B5EF4-FFF2-40B4-BE49-F238E27FC236}">
                <a16:creationId xmlns:a16="http://schemas.microsoft.com/office/drawing/2014/main" id="{B3B2DBFA-4582-4BDE-A66E-AABEB19B981D}"/>
              </a:ext>
            </a:extLst>
          </p:cNvPr>
          <p:cNvSpPr txBox="1"/>
          <p:nvPr/>
        </p:nvSpPr>
        <p:spPr>
          <a:xfrm>
            <a:off x="4237812" y="3372474"/>
            <a:ext cx="841991" cy="197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पिस्टन</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481">
            <a:extLst>
              <a:ext uri="{FF2B5EF4-FFF2-40B4-BE49-F238E27FC236}">
                <a16:creationId xmlns:a16="http://schemas.microsoft.com/office/drawing/2014/main" id="{0F7D3197-A63A-469B-B2C6-ABFB759E3805}"/>
              </a:ext>
            </a:extLst>
          </p:cNvPr>
          <p:cNvSpPr txBox="1"/>
          <p:nvPr/>
        </p:nvSpPr>
        <p:spPr>
          <a:xfrm>
            <a:off x="3799038" y="1746444"/>
            <a:ext cx="733518"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सिलिन्डर</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482">
            <a:extLst>
              <a:ext uri="{FF2B5EF4-FFF2-40B4-BE49-F238E27FC236}">
                <a16:creationId xmlns:a16="http://schemas.microsoft.com/office/drawing/2014/main" id="{1F5FE47E-422A-410D-B2BA-26C7CF72CA8A}"/>
              </a:ext>
            </a:extLst>
          </p:cNvPr>
          <p:cNvSpPr txBox="1"/>
          <p:nvPr/>
        </p:nvSpPr>
        <p:spPr>
          <a:xfrm rot="20706217">
            <a:off x="3543983" y="2066944"/>
            <a:ext cx="983840"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तेलको आउटलेट</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483">
            <a:extLst>
              <a:ext uri="{FF2B5EF4-FFF2-40B4-BE49-F238E27FC236}">
                <a16:creationId xmlns:a16="http://schemas.microsoft.com/office/drawing/2014/main" id="{BD37B912-F95C-4485-AD0B-AAB431CA43E0}"/>
              </a:ext>
            </a:extLst>
          </p:cNvPr>
          <p:cNvSpPr txBox="1"/>
          <p:nvPr/>
        </p:nvSpPr>
        <p:spPr>
          <a:xfrm rot="20706217">
            <a:off x="4577643" y="1556073"/>
            <a:ext cx="1004321" cy="165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तेलको आउटलेट</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595">
            <a:extLst>
              <a:ext uri="{FF2B5EF4-FFF2-40B4-BE49-F238E27FC236}">
                <a16:creationId xmlns:a16="http://schemas.microsoft.com/office/drawing/2014/main" id="{48AAC083-62F4-41FB-B93D-29AAC516DCE6}"/>
              </a:ext>
            </a:extLst>
          </p:cNvPr>
          <p:cNvSpPr txBox="1"/>
          <p:nvPr/>
        </p:nvSpPr>
        <p:spPr>
          <a:xfrm>
            <a:off x="3690565" y="4339167"/>
            <a:ext cx="841991" cy="1970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पिस्टन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596">
            <a:extLst>
              <a:ext uri="{FF2B5EF4-FFF2-40B4-BE49-F238E27FC236}">
                <a16:creationId xmlns:a16="http://schemas.microsoft.com/office/drawing/2014/main" id="{803ED39A-65F0-4E9C-A8F4-C6E30C88D844}"/>
              </a:ext>
            </a:extLst>
          </p:cNvPr>
          <p:cNvSpPr txBox="1"/>
          <p:nvPr/>
        </p:nvSpPr>
        <p:spPr>
          <a:xfrm>
            <a:off x="5920247" y="4064216"/>
            <a:ext cx="841991" cy="15949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पिस्टन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597">
            <a:extLst>
              <a:ext uri="{FF2B5EF4-FFF2-40B4-BE49-F238E27FC236}">
                <a16:creationId xmlns:a16="http://schemas.microsoft.com/office/drawing/2014/main" id="{95BF0F25-B50B-485B-BA6F-49EE0BED0D4F}"/>
              </a:ext>
            </a:extLst>
          </p:cNvPr>
          <p:cNvSpPr txBox="1"/>
          <p:nvPr/>
        </p:nvSpPr>
        <p:spPr>
          <a:xfrm>
            <a:off x="6118526" y="4312803"/>
            <a:ext cx="568024" cy="1267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स्वास प्लेट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604">
            <a:extLst>
              <a:ext uri="{FF2B5EF4-FFF2-40B4-BE49-F238E27FC236}">
                <a16:creationId xmlns:a16="http://schemas.microsoft.com/office/drawing/2014/main" id="{A66CAA49-2FB3-4B83-8093-4FAAC5F50EF3}"/>
              </a:ext>
            </a:extLst>
          </p:cNvPr>
          <p:cNvSpPr txBox="1"/>
          <p:nvPr/>
        </p:nvSpPr>
        <p:spPr>
          <a:xfrm>
            <a:off x="5567186" y="4311009"/>
            <a:ext cx="426305" cy="147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मेन बडि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605">
            <a:extLst>
              <a:ext uri="{FF2B5EF4-FFF2-40B4-BE49-F238E27FC236}">
                <a16:creationId xmlns:a16="http://schemas.microsoft.com/office/drawing/2014/main" id="{81AA3062-3DBF-4012-8FA1-2181968F23F2}"/>
              </a:ext>
            </a:extLst>
          </p:cNvPr>
          <p:cNvSpPr txBox="1"/>
          <p:nvPr/>
        </p:nvSpPr>
        <p:spPr>
          <a:xfrm>
            <a:off x="4844442" y="4252462"/>
            <a:ext cx="426305" cy="147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कभर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608">
            <a:extLst>
              <a:ext uri="{FF2B5EF4-FFF2-40B4-BE49-F238E27FC236}">
                <a16:creationId xmlns:a16="http://schemas.microsoft.com/office/drawing/2014/main" id="{2A7BAFE1-259E-4E1F-816D-5A584C5F6057}"/>
              </a:ext>
            </a:extLst>
          </p:cNvPr>
          <p:cNvSpPr txBox="1"/>
          <p:nvPr/>
        </p:nvSpPr>
        <p:spPr>
          <a:xfrm>
            <a:off x="3770097" y="4765354"/>
            <a:ext cx="540088" cy="147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स्याफ्ट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609">
            <a:extLst>
              <a:ext uri="{FF2B5EF4-FFF2-40B4-BE49-F238E27FC236}">
                <a16:creationId xmlns:a16="http://schemas.microsoft.com/office/drawing/2014/main" id="{4EB00D60-586D-4BB0-AD5A-913CE82D5618}"/>
              </a:ext>
            </a:extLst>
          </p:cNvPr>
          <p:cNvSpPr txBox="1"/>
          <p:nvPr/>
        </p:nvSpPr>
        <p:spPr>
          <a:xfrm>
            <a:off x="6775112" y="4752229"/>
            <a:ext cx="540088" cy="1475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स्याफ्ट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610">
            <a:extLst>
              <a:ext uri="{FF2B5EF4-FFF2-40B4-BE49-F238E27FC236}">
                <a16:creationId xmlns:a16="http://schemas.microsoft.com/office/drawing/2014/main" id="{E265CA0C-9680-4507-9AAC-833E6CE63072}"/>
              </a:ext>
            </a:extLst>
          </p:cNvPr>
          <p:cNvSpPr txBox="1"/>
          <p:nvPr/>
        </p:nvSpPr>
        <p:spPr>
          <a:xfrm>
            <a:off x="4962032" y="4105313"/>
            <a:ext cx="958215" cy="10731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सिलिन्डर ब्लक</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611">
            <a:extLst>
              <a:ext uri="{FF2B5EF4-FFF2-40B4-BE49-F238E27FC236}">
                <a16:creationId xmlns:a16="http://schemas.microsoft.com/office/drawing/2014/main" id="{684CFCFC-A8D5-47E7-B864-2214A91688FB}"/>
              </a:ext>
            </a:extLst>
          </p:cNvPr>
          <p:cNvSpPr txBox="1"/>
          <p:nvPr/>
        </p:nvSpPr>
        <p:spPr>
          <a:xfrm>
            <a:off x="2579266" y="5953306"/>
            <a:ext cx="870057" cy="1935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रेडिकल आकार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612">
            <a:extLst>
              <a:ext uri="{FF2B5EF4-FFF2-40B4-BE49-F238E27FC236}">
                <a16:creationId xmlns:a16="http://schemas.microsoft.com/office/drawing/2014/main" id="{C3040035-3CA0-489F-AF10-9B6BD3CCFDAD}"/>
              </a:ext>
            </a:extLst>
          </p:cNvPr>
          <p:cNvSpPr txBox="1"/>
          <p:nvPr/>
        </p:nvSpPr>
        <p:spPr>
          <a:xfrm>
            <a:off x="5441140" y="5921688"/>
            <a:ext cx="1103691" cy="1935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एक्सियल आकार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600199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नन् रिटर्न भल्भ</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58589" y="6452605"/>
            <a:ext cx="3437573"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24/सहायक पाठ्यपुस्तक पृष्ठ 18</a:t>
            </a:r>
          </a:p>
        </p:txBody>
      </p:sp>
      <p:pic>
        <p:nvPicPr>
          <p:cNvPr id="2" name="図 1"/>
          <p:cNvPicPr>
            <a:picLocks noChangeAspect="1"/>
          </p:cNvPicPr>
          <p:nvPr/>
        </p:nvPicPr>
        <p:blipFill>
          <a:blip r:embed="rId3"/>
          <a:stretch>
            <a:fillRect/>
          </a:stretch>
        </p:blipFill>
        <p:spPr>
          <a:xfrm>
            <a:off x="578186" y="2410692"/>
            <a:ext cx="7995458" cy="2652970"/>
          </a:xfrm>
          <a:prstGeom prst="rect">
            <a:avLst/>
          </a:prstGeom>
        </p:spPr>
      </p:pic>
      <p:sp>
        <p:nvSpPr>
          <p:cNvPr id="8" name="テキスト ボックス 7"/>
          <p:cNvSpPr txBox="1"/>
          <p:nvPr/>
        </p:nvSpPr>
        <p:spPr>
          <a:xfrm>
            <a:off x="2273432" y="5063661"/>
            <a:ext cx="4597136" cy="276999"/>
          </a:xfrm>
          <a:prstGeom prst="rect">
            <a:avLst/>
          </a:prstGeom>
          <a:noFill/>
          <a:ln>
            <a:noFill/>
          </a:ln>
        </p:spPr>
        <p:txBody>
          <a:bodyPr wrap="square" rtlCol="0">
            <a:spAutoFit/>
          </a:bodyPr>
          <a:lstStyle/>
          <a:p>
            <a:pPr algn="ctr" rtl="0"/>
            <a:r>
              <a:rPr lang="ne-np" sz="1200">
                <a:solidFill>
                  <a:prstClr val="black"/>
                </a:solidFill>
              </a:rPr>
              <a:t>नन् रिटर्न भल्भ</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13">
            <a:extLst>
              <a:ext uri="{FF2B5EF4-FFF2-40B4-BE49-F238E27FC236}">
                <a16:creationId xmlns:a16="http://schemas.microsoft.com/office/drawing/2014/main" id="{4CE18B24-A5BC-4548-BEBD-63D376762B4A}"/>
              </a:ext>
            </a:extLst>
          </p:cNvPr>
          <p:cNvSpPr txBox="1"/>
          <p:nvPr/>
        </p:nvSpPr>
        <p:spPr>
          <a:xfrm>
            <a:off x="650772" y="4209035"/>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a:effectLst/>
                <a:latin typeface="Century" panose="02040604050505020304" pitchFamily="18" charset="0"/>
                <a:ea typeface="游ゴシック" panose="020B0400000000000000" pitchFamily="50" charset="-128"/>
                <a:cs typeface="Times New Roman" panose="02020603050405020304" pitchFamily="18" charset="0"/>
              </a:rPr>
              <a:t>चिन्ह</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614">
            <a:extLst>
              <a:ext uri="{FF2B5EF4-FFF2-40B4-BE49-F238E27FC236}">
                <a16:creationId xmlns:a16="http://schemas.microsoft.com/office/drawing/2014/main" id="{CEBF5D3D-964F-4D8F-B3BC-BCC3DAC374DC}"/>
              </a:ext>
            </a:extLst>
          </p:cNvPr>
          <p:cNvSpPr txBox="1"/>
          <p:nvPr/>
        </p:nvSpPr>
        <p:spPr>
          <a:xfrm>
            <a:off x="2487673" y="4167816"/>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dirty="0">
                <a:effectLst/>
                <a:latin typeface="Century" panose="02040604050505020304" pitchFamily="18" charset="0"/>
                <a:ea typeface="游ゴシック" panose="020B0400000000000000" pitchFamily="50" charset="-128"/>
                <a:cs typeface="Times New Roman" panose="02020603050405020304" pitchFamily="18" charset="0"/>
              </a:rPr>
              <a:t>रोकिनु</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615">
            <a:extLst>
              <a:ext uri="{FF2B5EF4-FFF2-40B4-BE49-F238E27FC236}">
                <a16:creationId xmlns:a16="http://schemas.microsoft.com/office/drawing/2014/main" id="{9DE5083E-0B29-4F7C-8D80-3A1378BB27C6}"/>
              </a:ext>
            </a:extLst>
          </p:cNvPr>
          <p:cNvSpPr txBox="1"/>
          <p:nvPr/>
        </p:nvSpPr>
        <p:spPr>
          <a:xfrm>
            <a:off x="3664610" y="4133458"/>
            <a:ext cx="823708"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dirty="0">
                <a:effectLst/>
                <a:latin typeface="Century" panose="02040604050505020304" pitchFamily="18" charset="0"/>
                <a:ea typeface="游ゴシック" panose="020B0400000000000000" pitchFamily="50" charset="-128"/>
                <a:cs typeface="Times New Roman" panose="02020603050405020304" pitchFamily="18" charset="0"/>
              </a:rPr>
              <a:t>बग्नु</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616">
            <a:extLst>
              <a:ext uri="{FF2B5EF4-FFF2-40B4-BE49-F238E27FC236}">
                <a16:creationId xmlns:a16="http://schemas.microsoft.com/office/drawing/2014/main" id="{3BCAA3CC-27A5-40A0-9264-82CE026DD2DF}"/>
              </a:ext>
            </a:extLst>
          </p:cNvPr>
          <p:cNvSpPr txBox="1"/>
          <p:nvPr/>
        </p:nvSpPr>
        <p:spPr>
          <a:xfrm>
            <a:off x="2658058" y="4486034"/>
            <a:ext cx="1700090"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600" kern="100" dirty="0">
                <a:effectLst/>
                <a:latin typeface="Century" panose="02040604050505020304" pitchFamily="18" charset="0"/>
                <a:ea typeface="游ゴシック" panose="020B0400000000000000" pitchFamily="50" charset="-128"/>
                <a:cs typeface="Times New Roman" panose="02020603050405020304" pitchFamily="18" charset="0"/>
              </a:rPr>
              <a:t>गतिको इमेज</a:t>
            </a:r>
            <a:endParaRPr 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8113326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stretch>
            <a:fillRect/>
          </a:stretch>
        </p:blipFill>
        <p:spPr>
          <a:xfrm>
            <a:off x="1965615" y="1355130"/>
            <a:ext cx="5212770" cy="482270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हाइड्रोलिक ओइल ट्यान्क, ओइल फिल्टर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82653" y="6452605"/>
            <a:ext cx="3413509"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24/सहायक पाठ्यपुस्तक पृष्ठ 18</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965615" y="6088924"/>
            <a:ext cx="4597136" cy="276999"/>
          </a:xfrm>
          <a:prstGeom prst="rect">
            <a:avLst/>
          </a:prstGeom>
          <a:noFill/>
          <a:ln>
            <a:noFill/>
          </a:ln>
        </p:spPr>
        <p:txBody>
          <a:bodyPr wrap="square" rtlCol="0">
            <a:spAutoFit/>
          </a:bodyPr>
          <a:lstStyle/>
          <a:p>
            <a:pPr algn="ctr" rtl="0"/>
            <a:r>
              <a:rPr lang="ne-np" sz="1200">
                <a:solidFill>
                  <a:prstClr val="black"/>
                </a:solidFill>
              </a:rPr>
              <a:t>हाइड्रोलिक ओइल ट्यान्क</a:t>
            </a:r>
          </a:p>
        </p:txBody>
      </p:sp>
      <p:sp>
        <p:nvSpPr>
          <p:cNvPr id="7" name="テキスト ボックス 617">
            <a:extLst>
              <a:ext uri="{FF2B5EF4-FFF2-40B4-BE49-F238E27FC236}">
                <a16:creationId xmlns:a16="http://schemas.microsoft.com/office/drawing/2014/main" id="{F6D732B0-B6AC-4974-995C-E7FD27FA59BC}"/>
              </a:ext>
            </a:extLst>
          </p:cNvPr>
          <p:cNvSpPr txBox="1"/>
          <p:nvPr/>
        </p:nvSpPr>
        <p:spPr>
          <a:xfrm>
            <a:off x="5683516" y="1801207"/>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एयर ब्रेदर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618">
            <a:extLst>
              <a:ext uri="{FF2B5EF4-FFF2-40B4-BE49-F238E27FC236}">
                <a16:creationId xmlns:a16="http://schemas.microsoft.com/office/drawing/2014/main" id="{70240364-FC95-4531-8ED4-DF6DE2D10BBC}"/>
              </a:ext>
            </a:extLst>
          </p:cNvPr>
          <p:cNvSpPr txBox="1"/>
          <p:nvPr/>
        </p:nvSpPr>
        <p:spPr>
          <a:xfrm>
            <a:off x="3344463" y="2049523"/>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फिल्टर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619">
            <a:extLst>
              <a:ext uri="{FF2B5EF4-FFF2-40B4-BE49-F238E27FC236}">
                <a16:creationId xmlns:a16="http://schemas.microsoft.com/office/drawing/2014/main" id="{184B9DF9-DF7B-48BD-93EE-92F9448DCF8E}"/>
              </a:ext>
            </a:extLst>
          </p:cNvPr>
          <p:cNvSpPr txBox="1"/>
          <p:nvPr/>
        </p:nvSpPr>
        <p:spPr>
          <a:xfrm rot="19720641">
            <a:off x="2965028" y="3419240"/>
            <a:ext cx="54673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सर्किटबाट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620">
            <a:extLst>
              <a:ext uri="{FF2B5EF4-FFF2-40B4-BE49-F238E27FC236}">
                <a16:creationId xmlns:a16="http://schemas.microsoft.com/office/drawing/2014/main" id="{94A44C9F-92B8-4FC4-BF1B-956EE28390EF}"/>
              </a:ext>
            </a:extLst>
          </p:cNvPr>
          <p:cNvSpPr txBox="1"/>
          <p:nvPr/>
        </p:nvSpPr>
        <p:spPr>
          <a:xfrm>
            <a:off x="4938661" y="3960623"/>
            <a:ext cx="74485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स्ट्रेनर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621">
            <a:extLst>
              <a:ext uri="{FF2B5EF4-FFF2-40B4-BE49-F238E27FC236}">
                <a16:creationId xmlns:a16="http://schemas.microsoft.com/office/drawing/2014/main" id="{8D4A18FA-C82B-4DCB-8848-66C0788A706B}"/>
              </a:ext>
            </a:extLst>
          </p:cNvPr>
          <p:cNvSpPr txBox="1"/>
          <p:nvPr/>
        </p:nvSpPr>
        <p:spPr>
          <a:xfrm>
            <a:off x="5835650" y="3326130"/>
            <a:ext cx="1265698"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ओइल लेबल गेज</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622">
            <a:extLst>
              <a:ext uri="{FF2B5EF4-FFF2-40B4-BE49-F238E27FC236}">
                <a16:creationId xmlns:a16="http://schemas.microsoft.com/office/drawing/2014/main" id="{30768BB1-FFC2-47F5-8CB0-AF17B50DF815}"/>
              </a:ext>
            </a:extLst>
          </p:cNvPr>
          <p:cNvSpPr txBox="1"/>
          <p:nvPr/>
        </p:nvSpPr>
        <p:spPr>
          <a:xfrm>
            <a:off x="5063613" y="5589617"/>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ट्रयाप</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623">
            <a:extLst>
              <a:ext uri="{FF2B5EF4-FFF2-40B4-BE49-F238E27FC236}">
                <a16:creationId xmlns:a16="http://schemas.microsoft.com/office/drawing/2014/main" id="{83CBAD2F-E9FA-44CE-9905-B1B77EF996BF}"/>
              </a:ext>
            </a:extLst>
          </p:cNvPr>
          <p:cNvSpPr txBox="1"/>
          <p:nvPr/>
        </p:nvSpPr>
        <p:spPr>
          <a:xfrm>
            <a:off x="4264183" y="5910710"/>
            <a:ext cx="1064895"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Times New Roman" panose="02020603050405020304" pitchFamily="18" charset="0"/>
              </a:rPr>
              <a:t>पम्पतिर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624">
            <a:extLst>
              <a:ext uri="{FF2B5EF4-FFF2-40B4-BE49-F238E27FC236}">
                <a16:creationId xmlns:a16="http://schemas.microsoft.com/office/drawing/2014/main" id="{5AED9256-B42D-4847-A5CC-D45F3286C373}"/>
              </a:ext>
            </a:extLst>
          </p:cNvPr>
          <p:cNvSpPr txBox="1"/>
          <p:nvPr/>
        </p:nvSpPr>
        <p:spPr>
          <a:xfrm rot="19720641">
            <a:off x="1846226" y="5471284"/>
            <a:ext cx="862991" cy="2173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Century" panose="02040604050505020304" pitchFamily="18" charset="0"/>
                <a:ea typeface="游ゴシック" panose="020B0400000000000000" pitchFamily="50" charset="-128"/>
                <a:cs typeface="Times New Roman" panose="02020603050405020304" pitchFamily="18" charset="0"/>
              </a:rPr>
              <a:t>सञ्चालन भल्भबाट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639839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ओइल फिल्टर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46558" y="6452605"/>
            <a:ext cx="3449604"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25/सहायक पाठ्यपुस्तक पृष्ठ 18</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10" name="テキスト ボックス 9"/>
          <p:cNvSpPr txBox="1"/>
          <p:nvPr/>
        </p:nvSpPr>
        <p:spPr>
          <a:xfrm>
            <a:off x="2736888" y="5147361"/>
            <a:ext cx="3686407" cy="276999"/>
          </a:xfrm>
          <a:prstGeom prst="rect">
            <a:avLst/>
          </a:prstGeom>
          <a:noFill/>
          <a:ln>
            <a:noFill/>
          </a:ln>
        </p:spPr>
        <p:txBody>
          <a:bodyPr wrap="square" rtlCol="0">
            <a:spAutoFit/>
          </a:bodyPr>
          <a:lstStyle/>
          <a:p>
            <a:pPr algn="ctr" rtl="0"/>
            <a:r>
              <a:rPr lang="ne-np" sz="1200">
                <a:solidFill>
                  <a:prstClr val="black"/>
                </a:solidFill>
              </a:rPr>
              <a:t>ओइल फिल्टर</a:t>
            </a:r>
          </a:p>
        </p:txBody>
      </p:sp>
      <p:pic>
        <p:nvPicPr>
          <p:cNvPr id="2" name="図 1"/>
          <p:cNvPicPr>
            <a:picLocks noChangeAspect="1"/>
          </p:cNvPicPr>
          <p:nvPr/>
        </p:nvPicPr>
        <p:blipFill>
          <a:blip r:embed="rId3"/>
          <a:stretch>
            <a:fillRect/>
          </a:stretch>
        </p:blipFill>
        <p:spPr>
          <a:xfrm>
            <a:off x="1693718" y="2490646"/>
            <a:ext cx="5746173" cy="2656715"/>
          </a:xfrm>
          <a:prstGeom prst="rect">
            <a:avLst/>
          </a:prstGeom>
        </p:spPr>
      </p:pic>
      <p:sp>
        <p:nvSpPr>
          <p:cNvPr id="7" name="テキスト ボックス 626">
            <a:extLst>
              <a:ext uri="{FF2B5EF4-FFF2-40B4-BE49-F238E27FC236}">
                <a16:creationId xmlns:a16="http://schemas.microsoft.com/office/drawing/2014/main" id="{AF8F7F5C-8659-4C38-B6F0-3B96498019BD}"/>
              </a:ext>
            </a:extLst>
          </p:cNvPr>
          <p:cNvSpPr txBox="1"/>
          <p:nvPr/>
        </p:nvSpPr>
        <p:spPr>
          <a:xfrm>
            <a:off x="5419705" y="2620666"/>
            <a:ext cx="1705277"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kern="100">
                <a:effectLst/>
                <a:latin typeface="Century" panose="02040604050505020304" pitchFamily="18" charset="0"/>
                <a:ea typeface="游ゴシック" panose="020B0400000000000000" pitchFamily="50" charset="-128"/>
                <a:cs typeface="Times New Roman" panose="02020603050405020304" pitchFamily="18" charset="0"/>
              </a:rPr>
              <a:t>नच वायर</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テキスト ボックス 627">
            <a:extLst>
              <a:ext uri="{FF2B5EF4-FFF2-40B4-BE49-F238E27FC236}">
                <a16:creationId xmlns:a16="http://schemas.microsoft.com/office/drawing/2014/main" id="{56C3EC25-0886-44E7-B562-DF84C8AEC388}"/>
              </a:ext>
            </a:extLst>
          </p:cNvPr>
          <p:cNvSpPr txBox="1"/>
          <p:nvPr/>
        </p:nvSpPr>
        <p:spPr>
          <a:xfrm>
            <a:off x="3629025" y="2620666"/>
            <a:ext cx="1356309" cy="2769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kern="100" dirty="0">
                <a:effectLst/>
                <a:latin typeface="Century" panose="02040604050505020304" pitchFamily="18" charset="0"/>
                <a:ea typeface="游ゴシック" panose="020B0400000000000000" pitchFamily="50" charset="-128"/>
                <a:cs typeface="Times New Roman" panose="02020603050405020304" pitchFamily="18" charset="0"/>
              </a:rPr>
              <a:t>तेल पस्ने बाटो</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628">
            <a:extLst>
              <a:ext uri="{FF2B5EF4-FFF2-40B4-BE49-F238E27FC236}">
                <a16:creationId xmlns:a16="http://schemas.microsoft.com/office/drawing/2014/main" id="{2034FFB3-285F-46E2-BB6D-3F3E14FDCA80}"/>
              </a:ext>
            </a:extLst>
          </p:cNvPr>
          <p:cNvSpPr txBox="1"/>
          <p:nvPr/>
        </p:nvSpPr>
        <p:spPr>
          <a:xfrm rot="16200000">
            <a:off x="1365353" y="4082963"/>
            <a:ext cx="857386" cy="3294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kern="100">
                <a:effectLst/>
                <a:latin typeface="Century" panose="02040604050505020304" pitchFamily="18" charset="0"/>
                <a:ea typeface="游ゴシック" panose="020B0400000000000000" pitchFamily="50" charset="-128"/>
                <a:cs typeface="Times New Roman" panose="02020603050405020304" pitchFamily="18" charset="0"/>
              </a:rPr>
              <a:t>आउटलेट</a:t>
            </a:r>
            <a:endParaRPr 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9352599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908299"/>
            <a:ext cx="7772400" cy="601663"/>
          </a:xfrm>
        </p:spPr>
        <p:txBody>
          <a:bodyPr rtlCol="0">
            <a:normAutofit fontScale="90000"/>
          </a:bodyPr>
          <a:lstStyle/>
          <a:p>
            <a:pPr rtl="0"/>
            <a:r>
              <a:rPr lang="ne-np" sz="3200">
                <a:latin typeface="ＭＳ Ｐゴシック" panose="020B0600070205080204" pitchFamily="50" charset="-128"/>
                <a:ea typeface="ＭＳ Ｐゴシック" panose="020B0600070205080204" pitchFamily="50" charset="-128"/>
              </a:rPr>
              <a:t>चरण 3. विघटन मेसिनको चाल सम्बन्धी उपकरणको संरचना</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5774703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ne-np" sz="2400">
                <a:latin typeface="Meiryo UI" panose="020B0604030504040204" pitchFamily="50" charset="-128"/>
                <a:ea typeface="Meiryo UI" panose="020B0604030504040204" pitchFamily="50" charset="-128"/>
              </a:rPr>
              <a:t>क्रलर प्रकार विघटन मेसिनको चाल सम्बन्धी उपकरणको संरचना</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61079" y="6452605"/>
            <a:ext cx="3441952"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28/सहायक पाठ्यपुस्तक पृष्ठ 19 </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804024" y="6091683"/>
            <a:ext cx="2866104" cy="276999"/>
          </a:xfrm>
          <a:prstGeom prst="rect">
            <a:avLst/>
          </a:prstGeom>
          <a:noFill/>
          <a:ln>
            <a:noFill/>
          </a:ln>
        </p:spPr>
        <p:txBody>
          <a:bodyPr wrap="square" rtlCol="0">
            <a:spAutoFit/>
          </a:bodyPr>
          <a:lstStyle/>
          <a:p>
            <a:pPr algn="ctr" rtl="0"/>
            <a:r>
              <a:rPr lang="ne-np" sz="1200" dirty="0">
                <a:solidFill>
                  <a:prstClr val="black"/>
                </a:solidFill>
              </a:rPr>
              <a:t>हाइड्रोलिक टाइप क्रलरको संरचना</a:t>
            </a:r>
          </a:p>
        </p:txBody>
      </p:sp>
      <p:pic>
        <p:nvPicPr>
          <p:cNvPr id="3" name="図 2"/>
          <p:cNvPicPr>
            <a:picLocks noChangeAspect="1"/>
          </p:cNvPicPr>
          <p:nvPr/>
        </p:nvPicPr>
        <p:blipFill>
          <a:blip r:embed="rId3"/>
          <a:stretch>
            <a:fillRect/>
          </a:stretch>
        </p:blipFill>
        <p:spPr>
          <a:xfrm>
            <a:off x="1615787" y="1360025"/>
            <a:ext cx="5912426" cy="4658107"/>
          </a:xfrm>
          <a:prstGeom prst="rect">
            <a:avLst/>
          </a:prstGeom>
        </p:spPr>
      </p:pic>
      <p:sp>
        <p:nvSpPr>
          <p:cNvPr id="8" name="テキスト ボックス 633">
            <a:extLst>
              <a:ext uri="{FF2B5EF4-FFF2-40B4-BE49-F238E27FC236}">
                <a16:creationId xmlns:a16="http://schemas.microsoft.com/office/drawing/2014/main" id="{C88AB0B7-6152-413A-ACBF-333D8FF3D280}"/>
              </a:ext>
            </a:extLst>
          </p:cNvPr>
          <p:cNvSpPr txBox="1"/>
          <p:nvPr/>
        </p:nvSpPr>
        <p:spPr>
          <a:xfrm>
            <a:off x="4041058" y="1456372"/>
            <a:ext cx="1157748"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कार्य उपकरण (फ्रन्ट)</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テキスト ボックス 638">
            <a:extLst>
              <a:ext uri="{FF2B5EF4-FFF2-40B4-BE49-F238E27FC236}">
                <a16:creationId xmlns:a16="http://schemas.microsoft.com/office/drawing/2014/main" id="{09E44394-4FE8-43BE-9F91-C94B8860C605}"/>
              </a:ext>
            </a:extLst>
          </p:cNvPr>
          <p:cNvSpPr txBox="1"/>
          <p:nvPr/>
        </p:nvSpPr>
        <p:spPr>
          <a:xfrm>
            <a:off x="4504695" y="2118911"/>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आर्म सिलिन्डर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649">
            <a:extLst>
              <a:ext uri="{FF2B5EF4-FFF2-40B4-BE49-F238E27FC236}">
                <a16:creationId xmlns:a16="http://schemas.microsoft.com/office/drawing/2014/main" id="{4F0E3928-7274-47C0-9652-66A12B0AA56A}"/>
              </a:ext>
            </a:extLst>
          </p:cNvPr>
          <p:cNvSpPr txBox="1"/>
          <p:nvPr/>
        </p:nvSpPr>
        <p:spPr>
          <a:xfrm>
            <a:off x="4913962" y="2694212"/>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बूम </a:t>
            </a:r>
            <a:r>
              <a:rPr lang="ne-np" sz="900" kern="100">
                <a:effectLst/>
                <a:latin typeface="Century" panose="02040604050505020304" pitchFamily="18" charset="0"/>
                <a:ea typeface="ＭＳ 明朝" panose="02020609040205080304" pitchFamily="17" charset="-128"/>
                <a:cs typeface="ＭＳ 明朝" panose="02020609040205080304" pitchFamily="17" charset="-128"/>
              </a:rPr>
              <a:t>*</a:t>
            </a:r>
            <a:r>
              <a:rPr lang="ne-np" sz="900" kern="100">
                <a:effectLst/>
                <a:latin typeface="游ゴシック" panose="020B0400000000000000" pitchFamily="50" charset="-128"/>
                <a:ea typeface="ＭＳ 明朝" panose="02020609040205080304" pitchFamily="17" charset="-128"/>
                <a:cs typeface="Arial" panose="020B0604020202020204" pitchFamily="34" charset="0"/>
              </a:rPr>
              <a:t>2</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650">
            <a:extLst>
              <a:ext uri="{FF2B5EF4-FFF2-40B4-BE49-F238E27FC236}">
                <a16:creationId xmlns:a16="http://schemas.microsoft.com/office/drawing/2014/main" id="{7B81ACC8-2D92-4C48-92D7-A2CC453D2F47}"/>
              </a:ext>
            </a:extLst>
          </p:cNvPr>
          <p:cNvSpPr txBox="1"/>
          <p:nvPr/>
        </p:nvSpPr>
        <p:spPr>
          <a:xfrm>
            <a:off x="2189060" y="2622110"/>
            <a:ext cx="718817" cy="373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आर्म</a:t>
            </a:r>
            <a:r>
              <a:rPr lang="ne-np" sz="900" kern="100">
                <a:effectLst/>
                <a:latin typeface="Century" panose="02040604050505020304" pitchFamily="18" charset="0"/>
                <a:ea typeface="ＭＳ 明朝" panose="02020609040205080304" pitchFamily="17" charset="-128"/>
                <a:cs typeface="ＭＳ 明朝" panose="02020609040205080304" pitchFamily="17" charset="-128"/>
              </a:rPr>
              <a:t>*</a:t>
            </a:r>
            <a:r>
              <a:rPr lang="ne-np" sz="900" kern="100">
                <a:effectLst/>
                <a:latin typeface="游ゴシック" panose="020B0400000000000000" pitchFamily="50" charset="-128"/>
                <a:ea typeface="ＭＳ 明朝" panose="02020609040205080304" pitchFamily="17" charset="-128"/>
                <a:cs typeface="Arial" panose="020B0604020202020204" pitchFamily="34" charset="0"/>
              </a:rPr>
              <a:t>1</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651">
            <a:extLst>
              <a:ext uri="{FF2B5EF4-FFF2-40B4-BE49-F238E27FC236}">
                <a16:creationId xmlns:a16="http://schemas.microsoft.com/office/drawing/2014/main" id="{0A815D83-8384-406B-9A49-55B58FA72904}"/>
              </a:ext>
            </a:extLst>
          </p:cNvPr>
          <p:cNvSpPr txBox="1"/>
          <p:nvPr/>
        </p:nvSpPr>
        <p:spPr>
          <a:xfrm>
            <a:off x="2227002" y="3729721"/>
            <a:ext cx="463677" cy="37357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बकेट</a:t>
            </a:r>
            <a:r>
              <a:rPr lang="ne-np" sz="900" kern="100">
                <a:effectLst/>
                <a:latin typeface="Century" panose="02040604050505020304" pitchFamily="18" charset="0"/>
                <a:ea typeface="ＭＳ 明朝" panose="02020609040205080304" pitchFamily="17" charset="-128"/>
                <a:cs typeface="ＭＳ 明朝" panose="02020609040205080304" pitchFamily="17" charset="-128"/>
              </a:rPr>
              <a:t>*</a:t>
            </a:r>
            <a:r>
              <a:rPr lang="ne-np" sz="900" kern="100">
                <a:effectLst/>
                <a:latin typeface="Arial" panose="020B0604020202020204" pitchFamily="34" charset="0"/>
                <a:ea typeface="ＭＳ 明朝" panose="02020609040205080304" pitchFamily="17" charset="-128"/>
                <a:cs typeface="Times New Roman" panose="02020603050405020304" pitchFamily="18" charset="0"/>
              </a:rPr>
              <a:t>3</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l" rtl="0"/>
            <a:r>
              <a:rPr lang="ne-np" sz="900" kern="100">
                <a:effectLst/>
                <a:latin typeface="游ゴシック" panose="020B0400000000000000" pitchFamily="50" charset="-128"/>
                <a:ea typeface="ＭＳ 明朝" panose="02020609040205080304" pitchFamily="17" charset="-128"/>
                <a:cs typeface="Arial" panose="020B0604020202020204" pitchFamily="34" charset="0"/>
              </a:rPr>
              <a:t> </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652">
            <a:extLst>
              <a:ext uri="{FF2B5EF4-FFF2-40B4-BE49-F238E27FC236}">
                <a16:creationId xmlns:a16="http://schemas.microsoft.com/office/drawing/2014/main" id="{5B241E57-BA65-4B2F-B11A-772BA2E28795}"/>
              </a:ext>
            </a:extLst>
          </p:cNvPr>
          <p:cNvSpPr txBox="1"/>
          <p:nvPr/>
        </p:nvSpPr>
        <p:spPr>
          <a:xfrm>
            <a:off x="1627809" y="2232264"/>
            <a:ext cx="1056384"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बकेट सिलिन्डर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653">
            <a:extLst>
              <a:ext uri="{FF2B5EF4-FFF2-40B4-BE49-F238E27FC236}">
                <a16:creationId xmlns:a16="http://schemas.microsoft.com/office/drawing/2014/main" id="{09C8CB45-3941-4F1D-B892-3F2E9405C7DE}"/>
              </a:ext>
            </a:extLst>
          </p:cNvPr>
          <p:cNvSpPr txBox="1"/>
          <p:nvPr/>
        </p:nvSpPr>
        <p:spPr>
          <a:xfrm>
            <a:off x="4913962" y="2934888"/>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सेन्टर जोइन्ट</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654">
            <a:extLst>
              <a:ext uri="{FF2B5EF4-FFF2-40B4-BE49-F238E27FC236}">
                <a16:creationId xmlns:a16="http://schemas.microsoft.com/office/drawing/2014/main" id="{6513FD6D-A2E8-4D4E-A909-4D9A2986B244}"/>
              </a:ext>
            </a:extLst>
          </p:cNvPr>
          <p:cNvSpPr txBox="1"/>
          <p:nvPr/>
        </p:nvSpPr>
        <p:spPr>
          <a:xfrm>
            <a:off x="5083601" y="3108274"/>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स्वीङ बियरिङ</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655">
            <a:extLst>
              <a:ext uri="{FF2B5EF4-FFF2-40B4-BE49-F238E27FC236}">
                <a16:creationId xmlns:a16="http://schemas.microsoft.com/office/drawing/2014/main" id="{1A643813-5740-4346-9C89-99CC78591DCE}"/>
              </a:ext>
            </a:extLst>
          </p:cNvPr>
          <p:cNvSpPr txBox="1"/>
          <p:nvPr/>
        </p:nvSpPr>
        <p:spPr>
          <a:xfrm>
            <a:off x="5435789" y="3283565"/>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इन्धन ट्याङ्क</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656">
            <a:extLst>
              <a:ext uri="{FF2B5EF4-FFF2-40B4-BE49-F238E27FC236}">
                <a16:creationId xmlns:a16="http://schemas.microsoft.com/office/drawing/2014/main" id="{A7DC3EA5-B141-4711-97B2-49AC57A488F2}"/>
              </a:ext>
            </a:extLst>
          </p:cNvPr>
          <p:cNvSpPr txBox="1"/>
          <p:nvPr/>
        </p:nvSpPr>
        <p:spPr>
          <a:xfrm>
            <a:off x="5663639" y="3436954"/>
            <a:ext cx="154436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कन्ट्रोल भल्भ</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657">
            <a:extLst>
              <a:ext uri="{FF2B5EF4-FFF2-40B4-BE49-F238E27FC236}">
                <a16:creationId xmlns:a16="http://schemas.microsoft.com/office/drawing/2014/main" id="{E961F4F3-0B2B-4AAB-B798-64C4AA93930D}"/>
              </a:ext>
            </a:extLst>
          </p:cNvPr>
          <p:cNvSpPr txBox="1"/>
          <p:nvPr/>
        </p:nvSpPr>
        <p:spPr>
          <a:xfrm>
            <a:off x="5764300" y="3616181"/>
            <a:ext cx="1363479" cy="2470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Century" panose="02040604050505020304" pitchFamily="18" charset="0"/>
                <a:ea typeface="游ゴシック" panose="020B0400000000000000" pitchFamily="50" charset="-128"/>
                <a:cs typeface="Arial" panose="020B0604020202020204" pitchFamily="34" charset="0"/>
              </a:rPr>
              <a:t>हाइड्रोलिक ओइल ट्यान्क</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658">
            <a:extLst>
              <a:ext uri="{FF2B5EF4-FFF2-40B4-BE49-F238E27FC236}">
                <a16:creationId xmlns:a16="http://schemas.microsoft.com/office/drawing/2014/main" id="{6FFE10D9-EFAA-4BB5-8803-FC19C162F848}"/>
              </a:ext>
            </a:extLst>
          </p:cNvPr>
          <p:cNvSpPr txBox="1"/>
          <p:nvPr/>
        </p:nvSpPr>
        <p:spPr>
          <a:xfrm>
            <a:off x="6033177" y="3815099"/>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स्कार्फ</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659">
            <a:extLst>
              <a:ext uri="{FF2B5EF4-FFF2-40B4-BE49-F238E27FC236}">
                <a16:creationId xmlns:a16="http://schemas.microsoft.com/office/drawing/2014/main" id="{93BEC5C1-D711-43AE-B697-20FEE52653DB}"/>
              </a:ext>
            </a:extLst>
          </p:cNvPr>
          <p:cNvSpPr txBox="1"/>
          <p:nvPr/>
        </p:nvSpPr>
        <p:spPr>
          <a:xfrm>
            <a:off x="6179416" y="4051360"/>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इन्जिन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660">
            <a:extLst>
              <a:ext uri="{FF2B5EF4-FFF2-40B4-BE49-F238E27FC236}">
                <a16:creationId xmlns:a16="http://schemas.microsoft.com/office/drawing/2014/main" id="{8F60F8A4-C65A-4E8B-B5A0-3FCB8C967863}"/>
              </a:ext>
            </a:extLst>
          </p:cNvPr>
          <p:cNvSpPr txBox="1"/>
          <p:nvPr/>
        </p:nvSpPr>
        <p:spPr>
          <a:xfrm>
            <a:off x="6333938" y="4365261"/>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हाइड्रोलिक पम्प</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661">
            <a:extLst>
              <a:ext uri="{FF2B5EF4-FFF2-40B4-BE49-F238E27FC236}">
                <a16:creationId xmlns:a16="http://schemas.microsoft.com/office/drawing/2014/main" id="{E95FF58F-2061-4F4B-98E7-BB80F708781A}"/>
              </a:ext>
            </a:extLst>
          </p:cNvPr>
          <p:cNvSpPr txBox="1"/>
          <p:nvPr/>
        </p:nvSpPr>
        <p:spPr>
          <a:xfrm>
            <a:off x="6495053" y="4633102"/>
            <a:ext cx="63272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बेस क्यारिएर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662">
            <a:extLst>
              <a:ext uri="{FF2B5EF4-FFF2-40B4-BE49-F238E27FC236}">
                <a16:creationId xmlns:a16="http://schemas.microsoft.com/office/drawing/2014/main" id="{FF649D98-5A0A-4858-9EE9-5C3E54923933}"/>
              </a:ext>
            </a:extLst>
          </p:cNvPr>
          <p:cNvSpPr txBox="1"/>
          <p:nvPr/>
        </p:nvSpPr>
        <p:spPr>
          <a:xfrm>
            <a:off x="6352700" y="5511541"/>
            <a:ext cx="745576" cy="1422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dirty="0">
                <a:effectLst/>
                <a:latin typeface="Century" panose="02040604050505020304" pitchFamily="18" charset="0"/>
                <a:ea typeface="游ゴシック" panose="020B0400000000000000" pitchFamily="50" charset="-128"/>
                <a:cs typeface="Arial" panose="020B0604020202020204" pitchFamily="34" charset="0"/>
              </a:rPr>
              <a:t>माथि भागको टर्न बडि</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663">
            <a:extLst>
              <a:ext uri="{FF2B5EF4-FFF2-40B4-BE49-F238E27FC236}">
                <a16:creationId xmlns:a16="http://schemas.microsoft.com/office/drawing/2014/main" id="{12EA9257-7DAB-4A2E-ABAE-810C3A27A0CE}"/>
              </a:ext>
            </a:extLst>
          </p:cNvPr>
          <p:cNvSpPr txBox="1"/>
          <p:nvPr/>
        </p:nvSpPr>
        <p:spPr>
          <a:xfrm>
            <a:off x="6435823" y="5161102"/>
            <a:ext cx="128577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काउन्टरवेट</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664">
            <a:extLst>
              <a:ext uri="{FF2B5EF4-FFF2-40B4-BE49-F238E27FC236}">
                <a16:creationId xmlns:a16="http://schemas.microsoft.com/office/drawing/2014/main" id="{28B2E7EE-55E5-4D17-9BE3-E229F7F85470}"/>
              </a:ext>
            </a:extLst>
          </p:cNvPr>
          <p:cNvSpPr txBox="1"/>
          <p:nvPr/>
        </p:nvSpPr>
        <p:spPr>
          <a:xfrm>
            <a:off x="5464890" y="5415506"/>
            <a:ext cx="698805" cy="4184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Century" panose="02040604050505020304" pitchFamily="18" charset="0"/>
                <a:ea typeface="游ゴシック" panose="020B0400000000000000" pitchFamily="50" charset="-128"/>
                <a:cs typeface="Arial" panose="020B0604020202020204" pitchFamily="34" charset="0"/>
              </a:rPr>
              <a:t>रेडिएटर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l" rtl="0"/>
            <a:r>
              <a:rPr lang="ne-np" sz="900" kern="100" dirty="0">
                <a:effectLst/>
                <a:latin typeface="Century" panose="02040604050505020304" pitchFamily="18" charset="0"/>
                <a:ea typeface="游ゴシック" panose="020B0400000000000000" pitchFamily="50" charset="-128"/>
                <a:cs typeface="Arial" panose="020B0604020202020204" pitchFamily="34" charset="0"/>
              </a:rPr>
              <a:t>ओइल कुलर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665">
            <a:extLst>
              <a:ext uri="{FF2B5EF4-FFF2-40B4-BE49-F238E27FC236}">
                <a16:creationId xmlns:a16="http://schemas.microsoft.com/office/drawing/2014/main" id="{A490F37F-F260-4F6C-9769-EA28BEAC8C34}"/>
              </a:ext>
            </a:extLst>
          </p:cNvPr>
          <p:cNvSpPr txBox="1"/>
          <p:nvPr/>
        </p:nvSpPr>
        <p:spPr>
          <a:xfrm>
            <a:off x="5323281" y="5852398"/>
            <a:ext cx="84041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ब्याट्री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テキスト ボックス 666">
            <a:extLst>
              <a:ext uri="{FF2B5EF4-FFF2-40B4-BE49-F238E27FC236}">
                <a16:creationId xmlns:a16="http://schemas.microsoft.com/office/drawing/2014/main" id="{71261444-5742-4DA3-BC7F-A2F4BB0DC35D}"/>
              </a:ext>
            </a:extLst>
          </p:cNvPr>
          <p:cNvSpPr txBox="1"/>
          <p:nvPr/>
        </p:nvSpPr>
        <p:spPr>
          <a:xfrm>
            <a:off x="4680990" y="5691028"/>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ड्राइभ मोटर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9" name="テキスト ボックス 667">
            <a:extLst>
              <a:ext uri="{FF2B5EF4-FFF2-40B4-BE49-F238E27FC236}">
                <a16:creationId xmlns:a16="http://schemas.microsoft.com/office/drawing/2014/main" id="{D06701BA-8C46-42C0-8F9A-EE81C86C5DC9}"/>
              </a:ext>
            </a:extLst>
          </p:cNvPr>
          <p:cNvSpPr txBox="1"/>
          <p:nvPr/>
        </p:nvSpPr>
        <p:spPr>
          <a:xfrm>
            <a:off x="3693853" y="5627312"/>
            <a:ext cx="940606" cy="2665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Century" panose="02040604050505020304" pitchFamily="18" charset="0"/>
                <a:ea typeface="游ゴシック" panose="020B0400000000000000" pitchFamily="50" charset="-128"/>
                <a:cs typeface="Arial" panose="020B0604020202020204" pitchFamily="34" charset="0"/>
              </a:rPr>
              <a:t>ड्राइभिङ्ग उपकरण</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668">
            <a:extLst>
              <a:ext uri="{FF2B5EF4-FFF2-40B4-BE49-F238E27FC236}">
                <a16:creationId xmlns:a16="http://schemas.microsoft.com/office/drawing/2014/main" id="{A78DFAAA-2694-4843-9A14-4FE80CBFA9C8}"/>
              </a:ext>
            </a:extLst>
          </p:cNvPr>
          <p:cNvSpPr txBox="1"/>
          <p:nvPr/>
        </p:nvSpPr>
        <p:spPr>
          <a:xfrm>
            <a:off x="3639572" y="5426960"/>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डाउन रोलर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テキスト ボックス 669">
            <a:extLst>
              <a:ext uri="{FF2B5EF4-FFF2-40B4-BE49-F238E27FC236}">
                <a16:creationId xmlns:a16="http://schemas.microsoft.com/office/drawing/2014/main" id="{BEC3FB20-A0D1-43D8-8E4F-86653A7981C8}"/>
              </a:ext>
            </a:extLst>
          </p:cNvPr>
          <p:cNvSpPr txBox="1"/>
          <p:nvPr/>
        </p:nvSpPr>
        <p:spPr>
          <a:xfrm>
            <a:off x="3331144" y="5202821"/>
            <a:ext cx="61685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अप रोलर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2" name="テキスト ボックス 670">
            <a:extLst>
              <a:ext uri="{FF2B5EF4-FFF2-40B4-BE49-F238E27FC236}">
                <a16:creationId xmlns:a16="http://schemas.microsoft.com/office/drawing/2014/main" id="{ED58C53A-D242-48C0-B9F2-0EC517449988}"/>
              </a:ext>
            </a:extLst>
          </p:cNvPr>
          <p:cNvSpPr txBox="1"/>
          <p:nvPr/>
        </p:nvSpPr>
        <p:spPr>
          <a:xfrm>
            <a:off x="2374316" y="5059691"/>
            <a:ext cx="632726"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बेस क्यारिएर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テキスト ボックス 671">
            <a:extLst>
              <a:ext uri="{FF2B5EF4-FFF2-40B4-BE49-F238E27FC236}">
                <a16:creationId xmlns:a16="http://schemas.microsoft.com/office/drawing/2014/main" id="{004E0FB0-5CCA-4337-80FA-96EFAEDBB6E1}"/>
              </a:ext>
            </a:extLst>
          </p:cNvPr>
          <p:cNvSpPr txBox="1"/>
          <p:nvPr/>
        </p:nvSpPr>
        <p:spPr>
          <a:xfrm>
            <a:off x="3556794" y="3335543"/>
            <a:ext cx="70852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सुज (नङ)</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4" name="テキスト ボックス 704">
            <a:extLst>
              <a:ext uri="{FF2B5EF4-FFF2-40B4-BE49-F238E27FC236}">
                <a16:creationId xmlns:a16="http://schemas.microsoft.com/office/drawing/2014/main" id="{332921E8-3A38-4831-A98A-529687BF4D92}"/>
              </a:ext>
            </a:extLst>
          </p:cNvPr>
          <p:cNvSpPr txBox="1"/>
          <p:nvPr/>
        </p:nvSpPr>
        <p:spPr>
          <a:xfrm>
            <a:off x="2465169" y="4066599"/>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क्याप (चालक कक्ष) </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 name="テキスト ボックス 705">
            <a:extLst>
              <a:ext uri="{FF2B5EF4-FFF2-40B4-BE49-F238E27FC236}">
                <a16:creationId xmlns:a16="http://schemas.microsoft.com/office/drawing/2014/main" id="{4289E188-18A0-4A69-A2FC-DB150ADB905E}"/>
              </a:ext>
            </a:extLst>
          </p:cNvPr>
          <p:cNvSpPr txBox="1"/>
          <p:nvPr/>
        </p:nvSpPr>
        <p:spPr>
          <a:xfrm>
            <a:off x="2361736" y="4370433"/>
            <a:ext cx="954955"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क्रलर (फूट वेअर) </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6" name="テキスト ボックス 706">
            <a:extLst>
              <a:ext uri="{FF2B5EF4-FFF2-40B4-BE49-F238E27FC236}">
                <a16:creationId xmlns:a16="http://schemas.microsoft.com/office/drawing/2014/main" id="{8B3352E5-07EC-4DC5-B4C8-39E0425E8006}"/>
              </a:ext>
            </a:extLst>
          </p:cNvPr>
          <p:cNvSpPr txBox="1"/>
          <p:nvPr/>
        </p:nvSpPr>
        <p:spPr>
          <a:xfrm>
            <a:off x="2804024" y="4731807"/>
            <a:ext cx="512667" cy="2028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Century" panose="02040604050505020304" pitchFamily="18" charset="0"/>
                <a:ea typeface="游ゴシック" panose="020B0400000000000000" pitchFamily="50" charset="-128"/>
                <a:cs typeface="Arial" panose="020B0604020202020204" pitchFamily="34" charset="0"/>
              </a:rPr>
              <a:t>आइडलर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377937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पावर ट्रान्समिसन उपकरण</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04447" y="6452605"/>
            <a:ext cx="3491715"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29/सहायक पाठ्यपुस्तक पृष्ठ 19</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700979" y="6018132"/>
            <a:ext cx="2969149" cy="276999"/>
          </a:xfrm>
          <a:prstGeom prst="rect">
            <a:avLst/>
          </a:prstGeom>
          <a:noFill/>
          <a:ln>
            <a:noFill/>
          </a:ln>
        </p:spPr>
        <p:txBody>
          <a:bodyPr wrap="square" rtlCol="0">
            <a:spAutoFit/>
          </a:bodyPr>
          <a:lstStyle/>
          <a:p>
            <a:pPr algn="ctr" rtl="0"/>
            <a:r>
              <a:rPr lang="ne-np" sz="1200" dirty="0">
                <a:solidFill>
                  <a:prstClr val="black"/>
                </a:solidFill>
              </a:rPr>
              <a:t>पावर ट्रान्समिसन उपकरणको उदाहरण</a:t>
            </a:r>
          </a:p>
        </p:txBody>
      </p:sp>
      <p:pic>
        <p:nvPicPr>
          <p:cNvPr id="2" name="図 1"/>
          <p:cNvPicPr>
            <a:picLocks noChangeAspect="1"/>
          </p:cNvPicPr>
          <p:nvPr/>
        </p:nvPicPr>
        <p:blipFill>
          <a:blip r:embed="rId3"/>
          <a:stretch>
            <a:fillRect/>
          </a:stretch>
        </p:blipFill>
        <p:spPr>
          <a:xfrm>
            <a:off x="1994153" y="1371600"/>
            <a:ext cx="5428134" cy="4646533"/>
          </a:xfrm>
          <a:prstGeom prst="rect">
            <a:avLst/>
          </a:prstGeom>
        </p:spPr>
      </p:pic>
      <p:cxnSp>
        <p:nvCxnSpPr>
          <p:cNvPr id="8" name="直線矢印コネクタ 7"/>
          <p:cNvCxnSpPr/>
          <p:nvPr/>
        </p:nvCxnSpPr>
        <p:spPr>
          <a:xfrm flipH="1">
            <a:off x="5381243" y="1900094"/>
            <a:ext cx="654050" cy="61849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テキスト ボックス 32"/>
          <p:cNvSpPr txBox="1"/>
          <p:nvPr/>
        </p:nvSpPr>
        <p:spPr>
          <a:xfrm>
            <a:off x="6062598" y="1701974"/>
            <a:ext cx="6470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spcAft>
                <a:spcPts val="0"/>
              </a:spcAft>
            </a:pPr>
            <a:r>
              <a:rPr lang="ne-np" sz="1050" kern="100">
                <a:effectLst/>
                <a:latin typeface="HGP明朝B" panose="02020800000000000000" pitchFamily="18" charset="-128"/>
                <a:ea typeface="HGP明朝B" panose="02020800000000000000" pitchFamily="18" charset="-128"/>
                <a:cs typeface="Times New Roman" panose="02020603050405020304" pitchFamily="18" charset="0"/>
              </a:rPr>
              <a:t>इन्जिन</a:t>
            </a:r>
            <a:endParaRPr lang="ja-JP" sz="1200" kern="100">
              <a:effectLst/>
              <a:latin typeface="HGP明朝B" panose="02020800000000000000" pitchFamily="18" charset="-128"/>
              <a:ea typeface="HGP明朝B" panose="02020800000000000000" pitchFamily="18" charset="-128"/>
              <a:cs typeface="Times New Roman" panose="02020603050405020304" pitchFamily="18" charset="0"/>
            </a:endParaRPr>
          </a:p>
        </p:txBody>
      </p:sp>
      <p:cxnSp>
        <p:nvCxnSpPr>
          <p:cNvPr id="11" name="直線矢印コネクタ 10"/>
          <p:cNvCxnSpPr/>
          <p:nvPr/>
        </p:nvCxnSpPr>
        <p:spPr>
          <a:xfrm flipV="1">
            <a:off x="2314020" y="3992189"/>
            <a:ext cx="935355" cy="6921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2" name="テキスト ボックス 34"/>
          <p:cNvSpPr txBox="1"/>
          <p:nvPr/>
        </p:nvSpPr>
        <p:spPr>
          <a:xfrm>
            <a:off x="1530972" y="3920751"/>
            <a:ext cx="761365" cy="28130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spcAft>
                <a:spcPts val="0"/>
              </a:spcAft>
            </a:pPr>
            <a:r>
              <a:rPr lang="ne-np" sz="1050" kern="100">
                <a:effectLst/>
                <a:latin typeface="+mn-ea"/>
                <a:cs typeface="Times New Roman" panose="02020603050405020304" pitchFamily="18" charset="0"/>
              </a:rPr>
              <a:t>टर्न मोटर</a:t>
            </a:r>
            <a:endParaRPr lang="ja-JP" sz="1200" kern="100" dirty="0">
              <a:effectLst/>
              <a:latin typeface="+mn-ea"/>
              <a:cs typeface="Times New Roman" panose="02020603050405020304" pitchFamily="18" charset="0"/>
            </a:endParaRPr>
          </a:p>
        </p:txBody>
      </p:sp>
      <p:cxnSp>
        <p:nvCxnSpPr>
          <p:cNvPr id="13" name="直線矢印コネクタ 12">
            <a:extLst>
              <a:ext uri="{FF2B5EF4-FFF2-40B4-BE49-F238E27FC236}">
                <a16:creationId xmlns:a16="http://schemas.microsoft.com/office/drawing/2014/main" id="{E9845729-5C90-4DEF-BB4C-6DC40D1B7E80}"/>
              </a:ext>
            </a:extLst>
          </p:cNvPr>
          <p:cNvCxnSpPr>
            <a:cxnSpLocks/>
          </p:cNvCxnSpPr>
          <p:nvPr/>
        </p:nvCxnSpPr>
        <p:spPr>
          <a:xfrm flipH="1" flipV="1">
            <a:off x="5960370" y="1528709"/>
            <a:ext cx="25464" cy="3554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テキスト ボックス 32">
            <a:extLst>
              <a:ext uri="{FF2B5EF4-FFF2-40B4-BE49-F238E27FC236}">
                <a16:creationId xmlns:a16="http://schemas.microsoft.com/office/drawing/2014/main" id="{3DD467F9-3D3A-486F-9B70-B3FCE44779B0}"/>
              </a:ext>
            </a:extLst>
          </p:cNvPr>
          <p:cNvSpPr txBox="1"/>
          <p:nvPr/>
        </p:nvSpPr>
        <p:spPr>
          <a:xfrm>
            <a:off x="5902141" y="1634979"/>
            <a:ext cx="731130" cy="332342"/>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none" lIns="91440" tIns="45720" rIns="91440" bIns="45720" numCol="1" spcCol="0" rtlCol="0" fromWordArt="0" anchor="t" anchorCtr="0" forceAA="0" compatLnSpc="1">
            <a:prstTxWarp prst="textNoShape">
              <a:avLst/>
            </a:prstTxWarp>
            <a:noAutofit/>
          </a:bodyPr>
          <a:lstStyle/>
          <a:p>
            <a:pPr algn="just" rtl="0"/>
            <a:r>
              <a:rPr lang="ne-np" sz="1100" kern="100">
                <a:effectLst/>
                <a:ea typeface="ＭＳ 明朝" panose="02020609040205080304" pitchFamily="17" charset="-128"/>
                <a:cs typeface="Times New Roman" panose="02020603050405020304" pitchFamily="18" charset="0"/>
              </a:rPr>
              <a:t>इन्जिन</a:t>
            </a:r>
          </a:p>
        </p:txBody>
      </p:sp>
      <p:cxnSp>
        <p:nvCxnSpPr>
          <p:cNvPr id="15" name="直線矢印コネクタ 14">
            <a:extLst>
              <a:ext uri="{FF2B5EF4-FFF2-40B4-BE49-F238E27FC236}">
                <a16:creationId xmlns:a16="http://schemas.microsoft.com/office/drawing/2014/main" id="{BBF50278-1013-4192-B29B-1E870F4A634C}"/>
              </a:ext>
            </a:extLst>
          </p:cNvPr>
          <p:cNvCxnSpPr>
            <a:cxnSpLocks/>
          </p:cNvCxnSpPr>
          <p:nvPr/>
        </p:nvCxnSpPr>
        <p:spPr>
          <a:xfrm flipV="1">
            <a:off x="2700979" y="1528709"/>
            <a:ext cx="3259391" cy="20699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テキスト ボックス 707">
            <a:extLst>
              <a:ext uri="{FF2B5EF4-FFF2-40B4-BE49-F238E27FC236}">
                <a16:creationId xmlns:a16="http://schemas.microsoft.com/office/drawing/2014/main" id="{20C43C4C-1ECD-4D13-B610-E6BEE1904409}"/>
              </a:ext>
            </a:extLst>
          </p:cNvPr>
          <p:cNvSpPr txBox="1"/>
          <p:nvPr/>
        </p:nvSpPr>
        <p:spPr>
          <a:xfrm>
            <a:off x="4713120" y="1503197"/>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Century" panose="02040604050505020304" pitchFamily="18" charset="0"/>
                <a:ea typeface="游ゴシック" panose="020B0400000000000000" pitchFamily="50" charset="-128"/>
                <a:cs typeface="Arial" panose="020B0604020202020204" pitchFamily="34" charset="0"/>
              </a:rPr>
              <a:t>कन्ट्रोल भल्भ</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708">
            <a:extLst>
              <a:ext uri="{FF2B5EF4-FFF2-40B4-BE49-F238E27FC236}">
                <a16:creationId xmlns:a16="http://schemas.microsoft.com/office/drawing/2014/main" id="{19D68223-17D7-40B4-BA20-7E2618C093AD}"/>
              </a:ext>
            </a:extLst>
          </p:cNvPr>
          <p:cNvSpPr txBox="1"/>
          <p:nvPr/>
        </p:nvSpPr>
        <p:spPr>
          <a:xfrm>
            <a:off x="5972758" y="1699972"/>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Century" panose="02040604050505020304" pitchFamily="18" charset="0"/>
                <a:ea typeface="游ゴシック" panose="020B0400000000000000" pitchFamily="50" charset="-128"/>
                <a:cs typeface="Arial" panose="020B0604020202020204" pitchFamily="34" charset="0"/>
              </a:rPr>
              <a:t>इन्जिन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709">
            <a:extLst>
              <a:ext uri="{FF2B5EF4-FFF2-40B4-BE49-F238E27FC236}">
                <a16:creationId xmlns:a16="http://schemas.microsoft.com/office/drawing/2014/main" id="{B7EDD70E-735A-4BBC-8F4E-4AC3AFC91475}"/>
              </a:ext>
            </a:extLst>
          </p:cNvPr>
          <p:cNvSpPr txBox="1"/>
          <p:nvPr/>
        </p:nvSpPr>
        <p:spPr>
          <a:xfrm>
            <a:off x="6302853" y="2223369"/>
            <a:ext cx="1349478"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Century" panose="02040604050505020304" pitchFamily="18" charset="0"/>
                <a:ea typeface="游ゴシック" panose="020B0400000000000000" pitchFamily="50" charset="-128"/>
                <a:cs typeface="Arial" panose="020B0604020202020204" pitchFamily="34" charset="0"/>
              </a:rPr>
              <a:t>हाइड्रोलिक पम्प</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710">
            <a:extLst>
              <a:ext uri="{FF2B5EF4-FFF2-40B4-BE49-F238E27FC236}">
                <a16:creationId xmlns:a16="http://schemas.microsoft.com/office/drawing/2014/main" id="{E19B69E1-C1D1-4FFB-8CA1-BAB42FF2B177}"/>
              </a:ext>
            </a:extLst>
          </p:cNvPr>
          <p:cNvSpPr txBox="1"/>
          <p:nvPr/>
        </p:nvSpPr>
        <p:spPr>
          <a:xfrm>
            <a:off x="2407575" y="2019536"/>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Century" panose="02040604050505020304" pitchFamily="18" charset="0"/>
                <a:ea typeface="游ゴシック" panose="020B0400000000000000" pitchFamily="50" charset="-128"/>
                <a:cs typeface="Arial" panose="020B0604020202020204" pitchFamily="34" charset="0"/>
              </a:rPr>
              <a:t>इन्धन ट्याङ्क</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712">
            <a:extLst>
              <a:ext uri="{FF2B5EF4-FFF2-40B4-BE49-F238E27FC236}">
                <a16:creationId xmlns:a16="http://schemas.microsoft.com/office/drawing/2014/main" id="{BEE98F4B-0C0B-4474-A33B-93A2A6BD3E8F}"/>
              </a:ext>
            </a:extLst>
          </p:cNvPr>
          <p:cNvSpPr txBox="1"/>
          <p:nvPr/>
        </p:nvSpPr>
        <p:spPr>
          <a:xfrm>
            <a:off x="6660898" y="4247008"/>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Century" panose="02040604050505020304" pitchFamily="18" charset="0"/>
                <a:ea typeface="游ゴシック" panose="020B0400000000000000" pitchFamily="50" charset="-128"/>
                <a:cs typeface="Arial" panose="020B0604020202020204" pitchFamily="34" charset="0"/>
              </a:rPr>
              <a:t>ड्राइभ मोटर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713">
            <a:extLst>
              <a:ext uri="{FF2B5EF4-FFF2-40B4-BE49-F238E27FC236}">
                <a16:creationId xmlns:a16="http://schemas.microsoft.com/office/drawing/2014/main" id="{BF9A0538-91C8-4269-AC02-0936D0F0252E}"/>
              </a:ext>
            </a:extLst>
          </p:cNvPr>
          <p:cNvSpPr txBox="1"/>
          <p:nvPr/>
        </p:nvSpPr>
        <p:spPr>
          <a:xfrm>
            <a:off x="2540994" y="5745350"/>
            <a:ext cx="1416762"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Century" panose="02040604050505020304" pitchFamily="18" charset="0"/>
                <a:ea typeface="游ゴシック" panose="020B0400000000000000" pitchFamily="50" charset="-128"/>
                <a:cs typeface="Arial" panose="020B0604020202020204" pitchFamily="34" charset="0"/>
              </a:rPr>
              <a:t>सुइभेल जोइन्ट</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714">
            <a:extLst>
              <a:ext uri="{FF2B5EF4-FFF2-40B4-BE49-F238E27FC236}">
                <a16:creationId xmlns:a16="http://schemas.microsoft.com/office/drawing/2014/main" id="{57B7EE45-B627-490C-AA5F-EA0E12581C50}"/>
              </a:ext>
            </a:extLst>
          </p:cNvPr>
          <p:cNvSpPr txBox="1"/>
          <p:nvPr/>
        </p:nvSpPr>
        <p:spPr>
          <a:xfrm>
            <a:off x="4721415" y="5776720"/>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Century" panose="02040604050505020304" pitchFamily="18" charset="0"/>
                <a:ea typeface="游ゴシック" panose="020B0400000000000000" pitchFamily="50" charset="-128"/>
                <a:cs typeface="Arial" panose="020B0604020202020204" pitchFamily="34" charset="0"/>
              </a:rPr>
              <a:t>स्प्राकेट</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715">
            <a:extLst>
              <a:ext uri="{FF2B5EF4-FFF2-40B4-BE49-F238E27FC236}">
                <a16:creationId xmlns:a16="http://schemas.microsoft.com/office/drawing/2014/main" id="{55A83F5A-30F2-4915-9E04-C44A38ADEA1D}"/>
              </a:ext>
            </a:extLst>
          </p:cNvPr>
          <p:cNvSpPr txBox="1"/>
          <p:nvPr/>
        </p:nvSpPr>
        <p:spPr>
          <a:xfrm>
            <a:off x="6464819" y="5486400"/>
            <a:ext cx="929661" cy="189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Century" panose="02040604050505020304" pitchFamily="18" charset="0"/>
                <a:ea typeface="游ゴシック" panose="020B0400000000000000" pitchFamily="50" charset="-128"/>
                <a:cs typeface="Arial" panose="020B0604020202020204" pitchFamily="34" charset="0"/>
              </a:rPr>
              <a:t>क्रलर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035328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600" dirty="0">
                <a:latin typeface="Meiryo UI" panose="020B0604030504040204" pitchFamily="50" charset="-128"/>
                <a:ea typeface="Meiryo UI" panose="020B0604030504040204" pitchFamily="50" charset="-128"/>
              </a:rPr>
              <a:t>निर्माण मेसिनको वर्गिकरण (श्रम स्वास्थ्य तथा सुरक्षा ऐन (roudou anzen eiseihou) कार्यान्वयन अध्यादेश</a:t>
            </a:r>
            <a:endParaRPr kumimoji="1" lang="ja-JP" altLang="en-US" sz="16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r>
              <a:rPr lang="ne-np" sz="2000" dirty="0">
                <a:latin typeface="Meiryo UI" panose="020B0604030504040204" pitchFamily="50" charset="-128"/>
                <a:ea typeface="Meiryo UI" panose="020B0604030504040204" pitchFamily="50" charset="-128"/>
              </a:rPr>
              <a:t>① जमिन समतलाउने, ढुवानी, लोड कामका मेसिन (बुलडोजर, ट्याक्टर साबेल आदि)</a:t>
            </a:r>
          </a:p>
          <a:p>
            <a:pPr marL="0" indent="0" rtl="0">
              <a:buNone/>
            </a:pPr>
            <a:r>
              <a:rPr lang="ne-np" sz="2000" dirty="0">
                <a:latin typeface="Meiryo UI" panose="020B0604030504040204" pitchFamily="50" charset="-128"/>
                <a:ea typeface="Meiryo UI" panose="020B0604030504040204" pitchFamily="50" charset="-128"/>
              </a:rPr>
              <a:t>② खन्ने कामको मेसिन (ड्याग साबेल आदि)</a:t>
            </a:r>
          </a:p>
          <a:p>
            <a:pPr marL="0" indent="0" rtl="0">
              <a:buNone/>
            </a:pPr>
            <a:r>
              <a:rPr lang="ne-np" sz="2000" dirty="0">
                <a:latin typeface="Meiryo UI" panose="020B0604030504040204" pitchFamily="50" charset="-128"/>
                <a:ea typeface="Meiryo UI" panose="020B0604030504040204" pitchFamily="50" charset="-128"/>
              </a:rPr>
              <a:t>③ आधारभूत निर्माण कामका मेसिन (पाइल ड्राइभर र पाइल एक्सट्राक्टर)</a:t>
            </a:r>
          </a:p>
          <a:p>
            <a:pPr marL="0" indent="0" rtl="0">
              <a:buNone/>
            </a:pPr>
            <a:r>
              <a:rPr lang="ne-np" sz="2000" dirty="0">
                <a:latin typeface="Meiryo UI" panose="020B0604030504040204" pitchFamily="50" charset="-128"/>
                <a:ea typeface="Meiryo UI" panose="020B0604030504040204" pitchFamily="50" charset="-128"/>
              </a:rPr>
              <a:t>④ ट्याम्पिङ कामको मेसिन (रोलर आदि) </a:t>
            </a:r>
          </a:p>
          <a:p>
            <a:pPr marL="0" indent="0" rtl="0">
              <a:buNone/>
            </a:pPr>
            <a:r>
              <a:rPr lang="ne-np" sz="2000" dirty="0">
                <a:latin typeface="Meiryo UI" panose="020B0604030504040204" pitchFamily="50" charset="-128"/>
                <a:ea typeface="Meiryo UI" panose="020B0604030504040204" pitchFamily="50" charset="-128"/>
              </a:rPr>
              <a:t>⑤ कङ्क्रिट प्लेसमेन्ट कामको (कङ्क्रिट पम्प मोटर आदि)</a:t>
            </a:r>
          </a:p>
          <a:p>
            <a:pPr marL="446088" indent="-446088" rtl="0">
              <a:buNone/>
            </a:pPr>
            <a:r>
              <a:rPr lang="ne-np" sz="2000" dirty="0">
                <a:latin typeface="Meiryo UI" panose="020B0604030504040204" pitchFamily="50" charset="-128"/>
                <a:ea typeface="Meiryo UI" panose="020B0604030504040204" pitchFamily="50" charset="-128"/>
              </a:rPr>
              <a:t>⑥ </a:t>
            </a:r>
            <a:r>
              <a:rPr lang="ne-np" sz="2000" dirty="0">
                <a:solidFill>
                  <a:srgbClr val="FF0000"/>
                </a:solidFill>
                <a:latin typeface="Meiryo UI" panose="020B0604030504040204" pitchFamily="50" charset="-128"/>
                <a:ea typeface="Meiryo UI" panose="020B0604030504040204" pitchFamily="50" charset="-128"/>
              </a:rPr>
              <a:t>विघटन कामको मेसिन (ब्रेकर, स्टील फ्रेम कटिङ मेसिन आदि, कङ्क्रिट क्रसर, विघटन ग्र्‍याबर)</a:t>
            </a: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 /सहायक पाठ्यपुस्तक पृष्ठ 4</a:t>
            </a:r>
          </a:p>
        </p:txBody>
      </p:sp>
    </p:spTree>
    <p:extLst>
      <p:ext uri="{BB962C8B-B14F-4D97-AF65-F5344CB8AC3E}">
        <p14:creationId xmlns:p14="http://schemas.microsoft.com/office/powerpoint/2010/main" val="2480718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पैताला वरिपरि उपकरण</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60422" y="6452605"/>
            <a:ext cx="3535740"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33/सहायक पाठ्यपुस्तक पृष्ठ 20</a:t>
            </a:r>
          </a:p>
        </p:txBody>
      </p:sp>
      <p:sp>
        <p:nvSpPr>
          <p:cNvPr id="9" name="コンテンツ プレースホルダー 4"/>
          <p:cNvSpPr txBox="1">
            <a:spLocks/>
          </p:cNvSpPr>
          <p:nvPr/>
        </p:nvSpPr>
        <p:spPr>
          <a:xfrm>
            <a:off x="628650" y="1268383"/>
            <a:ext cx="7886700" cy="51012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1296785" y="4873337"/>
            <a:ext cx="2835992" cy="276999"/>
          </a:xfrm>
          <a:prstGeom prst="rect">
            <a:avLst/>
          </a:prstGeom>
          <a:noFill/>
          <a:ln>
            <a:noFill/>
          </a:ln>
        </p:spPr>
        <p:txBody>
          <a:bodyPr wrap="square" rtlCol="0">
            <a:spAutoFit/>
          </a:bodyPr>
          <a:lstStyle/>
          <a:p>
            <a:pPr algn="ctr" rtl="0"/>
            <a:r>
              <a:rPr lang="ne-np" sz="1200" dirty="0">
                <a:solidFill>
                  <a:prstClr val="black"/>
                </a:solidFill>
              </a:rPr>
              <a:t>पैताला वरिपरि उपकरणको उदाहरण</a:t>
            </a:r>
          </a:p>
        </p:txBody>
      </p:sp>
      <p:sp>
        <p:nvSpPr>
          <p:cNvPr id="13" name="テキスト ボックス 12"/>
          <p:cNvSpPr txBox="1"/>
          <p:nvPr/>
        </p:nvSpPr>
        <p:spPr>
          <a:xfrm>
            <a:off x="5362575" y="3684299"/>
            <a:ext cx="2583162" cy="276999"/>
          </a:xfrm>
          <a:prstGeom prst="rect">
            <a:avLst/>
          </a:prstGeom>
          <a:noFill/>
          <a:ln>
            <a:noFill/>
          </a:ln>
        </p:spPr>
        <p:txBody>
          <a:bodyPr wrap="square" rtlCol="0">
            <a:spAutoFit/>
          </a:bodyPr>
          <a:lstStyle/>
          <a:p>
            <a:pPr algn="ctr" rtl="0"/>
            <a:r>
              <a:rPr lang="ne-np" sz="1200" dirty="0">
                <a:solidFill>
                  <a:prstClr val="black"/>
                </a:solidFill>
              </a:rPr>
              <a:t>रबर क्रलरको क्रश सेक्सनको उदाहरण</a:t>
            </a:r>
          </a:p>
        </p:txBody>
      </p:sp>
      <p:sp>
        <p:nvSpPr>
          <p:cNvPr id="14" name="テキスト ボックス 13"/>
          <p:cNvSpPr txBox="1"/>
          <p:nvPr/>
        </p:nvSpPr>
        <p:spPr>
          <a:xfrm>
            <a:off x="5697583" y="6067307"/>
            <a:ext cx="1915702" cy="276999"/>
          </a:xfrm>
          <a:prstGeom prst="rect">
            <a:avLst/>
          </a:prstGeom>
          <a:noFill/>
          <a:ln>
            <a:noFill/>
          </a:ln>
        </p:spPr>
        <p:txBody>
          <a:bodyPr wrap="square" rtlCol="0">
            <a:spAutoFit/>
          </a:bodyPr>
          <a:lstStyle/>
          <a:p>
            <a:pPr algn="ctr" rtl="0"/>
            <a:r>
              <a:rPr lang="ne-np" sz="1200">
                <a:solidFill>
                  <a:prstClr val="black"/>
                </a:solidFill>
              </a:rPr>
              <a:t>रबर क्रलरको उदाहरण</a:t>
            </a:r>
          </a:p>
        </p:txBody>
      </p:sp>
      <p:pic>
        <p:nvPicPr>
          <p:cNvPr id="3" name="図 2"/>
          <p:cNvPicPr>
            <a:picLocks noChangeAspect="1"/>
          </p:cNvPicPr>
          <p:nvPr/>
        </p:nvPicPr>
        <p:blipFill>
          <a:blip r:embed="rId3"/>
          <a:stretch>
            <a:fillRect/>
          </a:stretch>
        </p:blipFill>
        <p:spPr>
          <a:xfrm>
            <a:off x="754772" y="1749006"/>
            <a:ext cx="4840309" cy="3124330"/>
          </a:xfrm>
          <a:prstGeom prst="rect">
            <a:avLst/>
          </a:prstGeom>
        </p:spPr>
      </p:pic>
      <p:pic>
        <p:nvPicPr>
          <p:cNvPr id="5" name="図 4"/>
          <p:cNvPicPr>
            <a:picLocks noChangeAspect="1"/>
          </p:cNvPicPr>
          <p:nvPr/>
        </p:nvPicPr>
        <p:blipFill>
          <a:blip r:embed="rId4"/>
          <a:stretch>
            <a:fillRect/>
          </a:stretch>
        </p:blipFill>
        <p:spPr>
          <a:xfrm>
            <a:off x="5549291" y="2328307"/>
            <a:ext cx="2869510" cy="1392639"/>
          </a:xfrm>
          <a:prstGeom prst="rect">
            <a:avLst/>
          </a:prstGeom>
        </p:spPr>
      </p:pic>
      <p:pic>
        <p:nvPicPr>
          <p:cNvPr id="15" name="図 14"/>
          <p:cNvPicPr>
            <a:picLocks noChangeAspect="1"/>
          </p:cNvPicPr>
          <p:nvPr/>
        </p:nvPicPr>
        <p:blipFill>
          <a:blip r:embed="rId5"/>
          <a:stretch>
            <a:fillRect/>
          </a:stretch>
        </p:blipFill>
        <p:spPr>
          <a:xfrm>
            <a:off x="4678250" y="4382854"/>
            <a:ext cx="3837100" cy="1735508"/>
          </a:xfrm>
          <a:prstGeom prst="rect">
            <a:avLst/>
          </a:prstGeom>
        </p:spPr>
      </p:pic>
      <p:sp>
        <p:nvSpPr>
          <p:cNvPr id="11" name="テキスト ボックス 716">
            <a:extLst>
              <a:ext uri="{FF2B5EF4-FFF2-40B4-BE49-F238E27FC236}">
                <a16:creationId xmlns:a16="http://schemas.microsoft.com/office/drawing/2014/main" id="{524C8F69-D222-4FB5-A5E8-CACE56624EB5}"/>
              </a:ext>
            </a:extLst>
          </p:cNvPr>
          <p:cNvSpPr txBox="1"/>
          <p:nvPr/>
        </p:nvSpPr>
        <p:spPr>
          <a:xfrm>
            <a:off x="4431235" y="2450141"/>
            <a:ext cx="718185"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स्प्राकेट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717">
            <a:extLst>
              <a:ext uri="{FF2B5EF4-FFF2-40B4-BE49-F238E27FC236}">
                <a16:creationId xmlns:a16="http://schemas.microsoft.com/office/drawing/2014/main" id="{F166AEA3-8A83-487E-BE13-73EAFC0E4E49}"/>
              </a:ext>
            </a:extLst>
          </p:cNvPr>
          <p:cNvSpPr txBox="1"/>
          <p:nvPr/>
        </p:nvSpPr>
        <p:spPr>
          <a:xfrm>
            <a:off x="1905607" y="1840818"/>
            <a:ext cx="622935"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क्रलर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718">
            <a:extLst>
              <a:ext uri="{FF2B5EF4-FFF2-40B4-BE49-F238E27FC236}">
                <a16:creationId xmlns:a16="http://schemas.microsoft.com/office/drawing/2014/main" id="{2935E688-B5AA-4651-AE1F-50AE652CCC1E}"/>
              </a:ext>
            </a:extLst>
          </p:cNvPr>
          <p:cNvSpPr txBox="1"/>
          <p:nvPr/>
        </p:nvSpPr>
        <p:spPr>
          <a:xfrm>
            <a:off x="3819730" y="2195158"/>
            <a:ext cx="145712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Century" panose="02040604050505020304" pitchFamily="18" charset="0"/>
                <a:ea typeface="游ゴシック" panose="020B0400000000000000" pitchFamily="50" charset="-128"/>
                <a:cs typeface="Arial" panose="020B0604020202020204" pitchFamily="34" charset="0"/>
              </a:rPr>
              <a:t>क्यारिएर रोलर (क्यारिएर रोलर)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720">
            <a:extLst>
              <a:ext uri="{FF2B5EF4-FFF2-40B4-BE49-F238E27FC236}">
                <a16:creationId xmlns:a16="http://schemas.microsoft.com/office/drawing/2014/main" id="{F4CA3397-4ACD-4386-84D1-10FE9A8C44D5}"/>
              </a:ext>
            </a:extLst>
          </p:cNvPr>
          <p:cNvSpPr txBox="1"/>
          <p:nvPr/>
        </p:nvSpPr>
        <p:spPr>
          <a:xfrm>
            <a:off x="4544265" y="3609907"/>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फाइनल ड्राइभ</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721">
            <a:extLst>
              <a:ext uri="{FF2B5EF4-FFF2-40B4-BE49-F238E27FC236}">
                <a16:creationId xmlns:a16="http://schemas.microsoft.com/office/drawing/2014/main" id="{1C7256A4-CC1D-4644-ACB5-974516EFE4A7}"/>
              </a:ext>
            </a:extLst>
          </p:cNvPr>
          <p:cNvSpPr txBox="1"/>
          <p:nvPr/>
        </p:nvSpPr>
        <p:spPr>
          <a:xfrm>
            <a:off x="4250112" y="3910594"/>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ट्रक रोलर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722">
            <a:extLst>
              <a:ext uri="{FF2B5EF4-FFF2-40B4-BE49-F238E27FC236}">
                <a16:creationId xmlns:a16="http://schemas.microsoft.com/office/drawing/2014/main" id="{BDB92120-00C6-470F-8B38-3DD612A1D6BD}"/>
              </a:ext>
            </a:extLst>
          </p:cNvPr>
          <p:cNvSpPr txBox="1"/>
          <p:nvPr/>
        </p:nvSpPr>
        <p:spPr>
          <a:xfrm>
            <a:off x="3715467" y="4297331"/>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सेन्टर गार्ड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723">
            <a:extLst>
              <a:ext uri="{FF2B5EF4-FFF2-40B4-BE49-F238E27FC236}">
                <a16:creationId xmlns:a16="http://schemas.microsoft.com/office/drawing/2014/main" id="{EA2A4F64-4A17-4F05-890D-BDA8942E78D6}"/>
              </a:ext>
            </a:extLst>
          </p:cNvPr>
          <p:cNvSpPr txBox="1"/>
          <p:nvPr/>
        </p:nvSpPr>
        <p:spPr>
          <a:xfrm>
            <a:off x="2817122" y="4694270"/>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फ्रोन्ट गार्ड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724">
            <a:extLst>
              <a:ext uri="{FF2B5EF4-FFF2-40B4-BE49-F238E27FC236}">
                <a16:creationId xmlns:a16="http://schemas.microsoft.com/office/drawing/2014/main" id="{8A6EC80D-BCA2-48C5-8D29-C0CA8CE5000D}"/>
              </a:ext>
            </a:extLst>
          </p:cNvPr>
          <p:cNvSpPr txBox="1"/>
          <p:nvPr/>
        </p:nvSpPr>
        <p:spPr>
          <a:xfrm>
            <a:off x="811100" y="3979508"/>
            <a:ext cx="121031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रिकोइल स्प्रिङ्ग</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725">
            <a:extLst>
              <a:ext uri="{FF2B5EF4-FFF2-40B4-BE49-F238E27FC236}">
                <a16:creationId xmlns:a16="http://schemas.microsoft.com/office/drawing/2014/main" id="{FC6922A0-46DA-4573-81F2-BECC44E19CC1}"/>
              </a:ext>
            </a:extLst>
          </p:cNvPr>
          <p:cNvSpPr txBox="1"/>
          <p:nvPr/>
        </p:nvSpPr>
        <p:spPr>
          <a:xfrm>
            <a:off x="868967" y="2758403"/>
            <a:ext cx="632460"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आइडलर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726">
            <a:extLst>
              <a:ext uri="{FF2B5EF4-FFF2-40B4-BE49-F238E27FC236}">
                <a16:creationId xmlns:a16="http://schemas.microsoft.com/office/drawing/2014/main" id="{007CEB1A-C5AE-4930-A751-F69BEFEC361B}"/>
              </a:ext>
            </a:extLst>
          </p:cNvPr>
          <p:cNvSpPr txBox="1"/>
          <p:nvPr/>
        </p:nvSpPr>
        <p:spPr>
          <a:xfrm>
            <a:off x="5948541" y="2504302"/>
            <a:ext cx="461645" cy="2250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Arial" panose="020B0604020202020204" pitchFamily="34" charset="0"/>
              </a:rPr>
              <a:t>रबर</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727">
            <a:extLst>
              <a:ext uri="{FF2B5EF4-FFF2-40B4-BE49-F238E27FC236}">
                <a16:creationId xmlns:a16="http://schemas.microsoft.com/office/drawing/2014/main" id="{EDAFC49C-9756-4AD2-86DF-AF4ABF767909}"/>
              </a:ext>
            </a:extLst>
          </p:cNvPr>
          <p:cNvSpPr txBox="1"/>
          <p:nvPr/>
        </p:nvSpPr>
        <p:spPr>
          <a:xfrm>
            <a:off x="7421741" y="2490332"/>
            <a:ext cx="461645" cy="22502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Arial" panose="020B0604020202020204" pitchFamily="34" charset="0"/>
              </a:rPr>
              <a:t>कोर बार</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728">
            <a:extLst>
              <a:ext uri="{FF2B5EF4-FFF2-40B4-BE49-F238E27FC236}">
                <a16:creationId xmlns:a16="http://schemas.microsoft.com/office/drawing/2014/main" id="{80D1D448-8F7D-45C2-A930-AF670725E55F}"/>
              </a:ext>
            </a:extLst>
          </p:cNvPr>
          <p:cNvSpPr txBox="1"/>
          <p:nvPr/>
        </p:nvSpPr>
        <p:spPr>
          <a:xfrm>
            <a:off x="6629261" y="3502599"/>
            <a:ext cx="461645" cy="221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Century" panose="02040604050505020304" pitchFamily="18" charset="0"/>
                <a:ea typeface="游ゴシック" panose="020B0400000000000000" pitchFamily="50" charset="-128"/>
                <a:cs typeface="Arial" panose="020B0604020202020204" pitchFamily="34" charset="0"/>
              </a:rPr>
              <a:t>वाइएर</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381232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व्हील प्रकार विघटन काम मेसिनको ड्राभिङ्गको संरचना पावर ट्रान्समिसन उपकरण</a:t>
            </a:r>
            <a:endParaRPr kumimoji="1" lang="ja-JP" altLang="en-US" sz="18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29850" y="6452605"/>
            <a:ext cx="3466312" cy="276999"/>
          </a:xfrm>
          <a:prstGeom prst="rect">
            <a:avLst/>
          </a:prstGeom>
          <a:noFill/>
          <a:ln>
            <a:solidFill>
              <a:schemeClr val="tx1"/>
            </a:solidFill>
          </a:ln>
        </p:spPr>
        <p:txBody>
          <a:bodyPr wrap="square" rtlCol="0">
            <a:spAutoFit/>
          </a:bodyPr>
          <a:lstStyle/>
          <a:p>
            <a:pPr algn="r" rtl="0"/>
            <a:r>
              <a:rPr lang="ne-np" sz="1200">
                <a:solidFill>
                  <a:prstClr val="black"/>
                </a:solidFill>
                <a:latin typeface="游ゴシック" panose="020B0400000000000000" pitchFamily="50" charset="-128"/>
                <a:ea typeface="游ゴシック" panose="020B0400000000000000" pitchFamily="50" charset="-128"/>
              </a:rPr>
              <a:t>पाठ्यपुस्तक पृष्ठ 36/सहायक पाठ्यपुस्तक पृष्ठ 21</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448232" y="5342723"/>
            <a:ext cx="3081619" cy="276999"/>
          </a:xfrm>
          <a:prstGeom prst="rect">
            <a:avLst/>
          </a:prstGeom>
          <a:noFill/>
          <a:ln>
            <a:noFill/>
          </a:ln>
        </p:spPr>
        <p:txBody>
          <a:bodyPr wrap="square" rtlCol="0">
            <a:spAutoFit/>
          </a:bodyPr>
          <a:lstStyle/>
          <a:p>
            <a:pPr algn="ctr" rtl="0"/>
            <a:r>
              <a:rPr lang="ne-np" sz="1200" dirty="0">
                <a:solidFill>
                  <a:prstClr val="black"/>
                </a:solidFill>
              </a:rPr>
              <a:t>पावर ट्रान्समिसन उपकरणको उदाहरण</a:t>
            </a:r>
          </a:p>
        </p:txBody>
      </p:sp>
      <p:pic>
        <p:nvPicPr>
          <p:cNvPr id="3" name="図 2"/>
          <p:cNvPicPr>
            <a:picLocks noChangeAspect="1"/>
          </p:cNvPicPr>
          <p:nvPr/>
        </p:nvPicPr>
        <p:blipFill>
          <a:blip r:embed="rId3"/>
          <a:stretch>
            <a:fillRect/>
          </a:stretch>
        </p:blipFill>
        <p:spPr>
          <a:xfrm>
            <a:off x="824218" y="1771937"/>
            <a:ext cx="7495563" cy="3475403"/>
          </a:xfrm>
          <a:prstGeom prst="rect">
            <a:avLst/>
          </a:prstGeom>
        </p:spPr>
      </p:pic>
      <p:sp>
        <p:nvSpPr>
          <p:cNvPr id="8" name="テキスト ボックス 750">
            <a:extLst>
              <a:ext uri="{FF2B5EF4-FFF2-40B4-BE49-F238E27FC236}">
                <a16:creationId xmlns:a16="http://schemas.microsoft.com/office/drawing/2014/main" id="{22E54C66-F9EA-4A16-BE31-BBA03BF18F57}"/>
              </a:ext>
            </a:extLst>
          </p:cNvPr>
          <p:cNvSpPr txBox="1"/>
          <p:nvPr/>
        </p:nvSpPr>
        <p:spPr>
          <a:xfrm>
            <a:off x="4571999" y="1780751"/>
            <a:ext cx="1433809"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ट्रान्समिसन</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751">
            <a:extLst>
              <a:ext uri="{FF2B5EF4-FFF2-40B4-BE49-F238E27FC236}">
                <a16:creationId xmlns:a16="http://schemas.microsoft.com/office/drawing/2014/main" id="{94401DC1-7576-41D8-8D10-BC9278D59B32}"/>
              </a:ext>
            </a:extLst>
          </p:cNvPr>
          <p:cNvSpPr txBox="1"/>
          <p:nvPr/>
        </p:nvSpPr>
        <p:spPr>
          <a:xfrm>
            <a:off x="5223426" y="1966149"/>
            <a:ext cx="2150330"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सुइभेल जोइन्ट</a:t>
            </a:r>
            <a:endParaRPr lang="ja-JP" sz="11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752">
            <a:extLst>
              <a:ext uri="{FF2B5EF4-FFF2-40B4-BE49-F238E27FC236}">
                <a16:creationId xmlns:a16="http://schemas.microsoft.com/office/drawing/2014/main" id="{4F6DB704-65A2-49B5-B42B-1026ED9D4435}"/>
              </a:ext>
            </a:extLst>
          </p:cNvPr>
          <p:cNvSpPr txBox="1"/>
          <p:nvPr/>
        </p:nvSpPr>
        <p:spPr>
          <a:xfrm>
            <a:off x="5529850" y="2234651"/>
            <a:ext cx="8624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इन्जिन</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753">
            <a:extLst>
              <a:ext uri="{FF2B5EF4-FFF2-40B4-BE49-F238E27FC236}">
                <a16:creationId xmlns:a16="http://schemas.microsoft.com/office/drawing/2014/main" id="{112C5759-EE8C-4625-8533-A98541B6A3AE}"/>
              </a:ext>
            </a:extLst>
          </p:cNvPr>
          <p:cNvSpPr txBox="1"/>
          <p:nvPr/>
        </p:nvSpPr>
        <p:spPr>
          <a:xfrm>
            <a:off x="6587853" y="2234650"/>
            <a:ext cx="1008351"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रिएर होइल</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754">
            <a:extLst>
              <a:ext uri="{FF2B5EF4-FFF2-40B4-BE49-F238E27FC236}">
                <a16:creationId xmlns:a16="http://schemas.microsoft.com/office/drawing/2014/main" id="{BBB3F0AD-AEAB-4489-B946-8B178730D7A6}"/>
              </a:ext>
            </a:extLst>
          </p:cNvPr>
          <p:cNvSpPr txBox="1"/>
          <p:nvPr/>
        </p:nvSpPr>
        <p:spPr>
          <a:xfrm>
            <a:off x="2807564" y="2135874"/>
            <a:ext cx="1293902"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साधन कामको हाइड्रोलिक मोटर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755">
            <a:extLst>
              <a:ext uri="{FF2B5EF4-FFF2-40B4-BE49-F238E27FC236}">
                <a16:creationId xmlns:a16="http://schemas.microsoft.com/office/drawing/2014/main" id="{55F611F1-10AD-4AA4-ACF1-978B893A72A4}"/>
              </a:ext>
            </a:extLst>
          </p:cNvPr>
          <p:cNvSpPr txBox="1"/>
          <p:nvPr/>
        </p:nvSpPr>
        <p:spPr>
          <a:xfrm>
            <a:off x="2567840" y="1902910"/>
            <a:ext cx="13527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ड्राइभ स्याफ्ट</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756">
            <a:extLst>
              <a:ext uri="{FF2B5EF4-FFF2-40B4-BE49-F238E27FC236}">
                <a16:creationId xmlns:a16="http://schemas.microsoft.com/office/drawing/2014/main" id="{3EBD14C8-A3DD-4A9D-A79B-3C2ADC0A9A2A}"/>
              </a:ext>
            </a:extLst>
          </p:cNvPr>
          <p:cNvSpPr txBox="1"/>
          <p:nvPr/>
        </p:nvSpPr>
        <p:spPr>
          <a:xfrm>
            <a:off x="1095497" y="1912210"/>
            <a:ext cx="1352735"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फ्रन्ट व्हील</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757">
            <a:extLst>
              <a:ext uri="{FF2B5EF4-FFF2-40B4-BE49-F238E27FC236}">
                <a16:creationId xmlns:a16="http://schemas.microsoft.com/office/drawing/2014/main" id="{998BF124-6332-40FB-80D1-F8833E702750}"/>
              </a:ext>
            </a:extLst>
          </p:cNvPr>
          <p:cNvSpPr txBox="1"/>
          <p:nvPr/>
        </p:nvSpPr>
        <p:spPr>
          <a:xfrm>
            <a:off x="890494" y="3775216"/>
            <a:ext cx="1202649" cy="40973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फ्रन्ट ड्राइब एक्सेल</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758">
            <a:extLst>
              <a:ext uri="{FF2B5EF4-FFF2-40B4-BE49-F238E27FC236}">
                <a16:creationId xmlns:a16="http://schemas.microsoft.com/office/drawing/2014/main" id="{E64A55F6-C2C6-4A82-AEBB-746B70331FFB}"/>
              </a:ext>
            </a:extLst>
          </p:cNvPr>
          <p:cNvSpPr txBox="1"/>
          <p:nvPr/>
        </p:nvSpPr>
        <p:spPr>
          <a:xfrm>
            <a:off x="2359742" y="4645998"/>
            <a:ext cx="1618849"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पार्किङ ब्रेक</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759">
            <a:extLst>
              <a:ext uri="{FF2B5EF4-FFF2-40B4-BE49-F238E27FC236}">
                <a16:creationId xmlns:a16="http://schemas.microsoft.com/office/drawing/2014/main" id="{2783493B-A333-4B1E-9BBD-3CDDC8497E42}"/>
              </a:ext>
            </a:extLst>
          </p:cNvPr>
          <p:cNvSpPr txBox="1"/>
          <p:nvPr/>
        </p:nvSpPr>
        <p:spPr>
          <a:xfrm>
            <a:off x="6267941" y="3190246"/>
            <a:ext cx="1463394"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डिफ्रेन्सियल गियर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760">
            <a:extLst>
              <a:ext uri="{FF2B5EF4-FFF2-40B4-BE49-F238E27FC236}">
                <a16:creationId xmlns:a16="http://schemas.microsoft.com/office/drawing/2014/main" id="{5A200447-F015-4D35-8F88-EB3C6C5D8096}"/>
              </a:ext>
            </a:extLst>
          </p:cNvPr>
          <p:cNvSpPr txBox="1"/>
          <p:nvPr/>
        </p:nvSpPr>
        <p:spPr>
          <a:xfrm>
            <a:off x="6666148" y="3976894"/>
            <a:ext cx="1725683"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रिएर ड्राइब एक्सेल</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761">
            <a:extLst>
              <a:ext uri="{FF2B5EF4-FFF2-40B4-BE49-F238E27FC236}">
                <a16:creationId xmlns:a16="http://schemas.microsoft.com/office/drawing/2014/main" id="{DC485E6E-9148-4227-9647-7F184A8895A9}"/>
              </a:ext>
            </a:extLst>
          </p:cNvPr>
          <p:cNvSpPr txBox="1"/>
          <p:nvPr/>
        </p:nvSpPr>
        <p:spPr>
          <a:xfrm>
            <a:off x="6181830" y="4622400"/>
            <a:ext cx="1295602" cy="2080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ड्राइभ स्याफ्ट</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762">
            <a:extLst>
              <a:ext uri="{FF2B5EF4-FFF2-40B4-BE49-F238E27FC236}">
                <a16:creationId xmlns:a16="http://schemas.microsoft.com/office/drawing/2014/main" id="{0E306153-DDDA-4A9F-9EA3-3A213ADD0DFA}"/>
              </a:ext>
            </a:extLst>
          </p:cNvPr>
          <p:cNvSpPr txBox="1"/>
          <p:nvPr/>
        </p:nvSpPr>
        <p:spPr>
          <a:xfrm>
            <a:off x="5580505" y="4904007"/>
            <a:ext cx="1408263" cy="2327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मेन हाइड्रोलिक पम्प</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763">
            <a:extLst>
              <a:ext uri="{FF2B5EF4-FFF2-40B4-BE49-F238E27FC236}">
                <a16:creationId xmlns:a16="http://schemas.microsoft.com/office/drawing/2014/main" id="{F3B34307-91F7-401A-98A2-926CCBB11BD8}"/>
              </a:ext>
            </a:extLst>
          </p:cNvPr>
          <p:cNvSpPr txBox="1"/>
          <p:nvPr/>
        </p:nvSpPr>
        <p:spPr>
          <a:xfrm>
            <a:off x="4431111" y="4720664"/>
            <a:ext cx="1098739" cy="4161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कन्ट्रोल पम्प</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0675095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dirty="0" err="1">
                <a:latin typeface="Meiryo UI" panose="020B0604030504040204" pitchFamily="50" charset="-128"/>
                <a:ea typeface="Meiryo UI" panose="020B0604030504040204" pitchFamily="50" charset="-128"/>
              </a:rPr>
              <a:t>पैताला</a:t>
            </a:r>
            <a:r>
              <a:rPr lang="ne-np" sz="2400" dirty="0">
                <a:latin typeface="Meiryo UI" panose="020B0604030504040204" pitchFamily="50" charset="-128"/>
                <a:ea typeface="Meiryo UI" panose="020B0604030504040204" pitchFamily="50" charset="-128"/>
              </a:rPr>
              <a:t> वरिपरि उपकरण</a:t>
            </a:r>
            <a:r>
              <a:rPr lang="ne-NP" sz="2400" dirty="0">
                <a:latin typeface="Meiryo UI" panose="020B0604030504040204" pitchFamily="50" charset="-128"/>
                <a:ea typeface="Meiryo UI" panose="020B0604030504040204" pitchFamily="50" charset="-128"/>
              </a:rPr>
              <a:t> </a:t>
            </a:r>
            <a:r>
              <a:rPr lang="ne-np" sz="2400" dirty="0">
                <a:latin typeface="Meiryo UI" panose="020B0604030504040204" pitchFamily="50" charset="-128"/>
                <a:ea typeface="Meiryo UI" panose="020B0604030504040204" pitchFamily="50" charset="-128"/>
              </a:rPr>
              <a:t>डाउन बोर्ड</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52574" y="6452605"/>
            <a:ext cx="3443588"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39/सहायक पाठ्यपुस्तक पृष्ठ 22</a:t>
            </a:r>
          </a:p>
        </p:txBody>
      </p:sp>
      <p:sp>
        <p:nvSpPr>
          <p:cNvPr id="9" name="コンテンツ プレースホルダー 4"/>
          <p:cNvSpPr txBox="1">
            <a:spLocks/>
          </p:cNvSpPr>
          <p:nvPr/>
        </p:nvSpPr>
        <p:spPr>
          <a:xfrm>
            <a:off x="628650" y="1268384"/>
            <a:ext cx="7886700" cy="5059680"/>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2200275" y="5974836"/>
            <a:ext cx="3483241" cy="276999"/>
          </a:xfrm>
          <a:prstGeom prst="rect">
            <a:avLst/>
          </a:prstGeom>
          <a:noFill/>
          <a:ln>
            <a:noFill/>
          </a:ln>
        </p:spPr>
        <p:txBody>
          <a:bodyPr wrap="square" rtlCol="0">
            <a:spAutoFit/>
          </a:bodyPr>
          <a:lstStyle/>
          <a:p>
            <a:pPr algn="ctr" rtl="0"/>
            <a:r>
              <a:rPr lang="ne-np" sz="1200" dirty="0">
                <a:solidFill>
                  <a:prstClr val="black"/>
                </a:solidFill>
              </a:rPr>
              <a:t>सस्पेन्सन फिक्सेशन पाइपको उदाहरण</a:t>
            </a:r>
          </a:p>
        </p:txBody>
      </p:sp>
      <p:pic>
        <p:nvPicPr>
          <p:cNvPr id="8" name="図 7"/>
          <p:cNvPicPr>
            <a:picLocks noChangeAspect="1"/>
          </p:cNvPicPr>
          <p:nvPr/>
        </p:nvPicPr>
        <p:blipFill>
          <a:blip r:embed="rId3"/>
          <a:stretch>
            <a:fillRect/>
          </a:stretch>
        </p:blipFill>
        <p:spPr>
          <a:xfrm>
            <a:off x="810274" y="1470839"/>
            <a:ext cx="7523452" cy="4544198"/>
          </a:xfrm>
          <a:prstGeom prst="rect">
            <a:avLst/>
          </a:prstGeom>
        </p:spPr>
      </p:pic>
      <p:sp>
        <p:nvSpPr>
          <p:cNvPr id="10" name="テキスト ボックス 764">
            <a:extLst>
              <a:ext uri="{FF2B5EF4-FFF2-40B4-BE49-F238E27FC236}">
                <a16:creationId xmlns:a16="http://schemas.microsoft.com/office/drawing/2014/main" id="{C94F097E-5C4F-463A-B76B-69F15DB6E320}"/>
              </a:ext>
            </a:extLst>
          </p:cNvPr>
          <p:cNvSpPr txBox="1"/>
          <p:nvPr/>
        </p:nvSpPr>
        <p:spPr>
          <a:xfrm>
            <a:off x="3951706" y="1604696"/>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ओइल कुलर</a:t>
            </a:r>
            <a:endParaRPr lang="ja-JP" sz="105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765">
            <a:extLst>
              <a:ext uri="{FF2B5EF4-FFF2-40B4-BE49-F238E27FC236}">
                <a16:creationId xmlns:a16="http://schemas.microsoft.com/office/drawing/2014/main" id="{F5C5D9D7-7C34-450B-88D5-46923A775AD9}"/>
              </a:ext>
            </a:extLst>
          </p:cNvPr>
          <p:cNvSpPr txBox="1"/>
          <p:nvPr/>
        </p:nvSpPr>
        <p:spPr>
          <a:xfrm>
            <a:off x="3337156" y="1888410"/>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हाइड्रोलिक ओइल ट्यान्क</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766">
            <a:extLst>
              <a:ext uri="{FF2B5EF4-FFF2-40B4-BE49-F238E27FC236}">
                <a16:creationId xmlns:a16="http://schemas.microsoft.com/office/drawing/2014/main" id="{76D4D141-5E3A-41DC-96DB-5E73799762F2}"/>
              </a:ext>
            </a:extLst>
          </p:cNvPr>
          <p:cNvSpPr txBox="1"/>
          <p:nvPr/>
        </p:nvSpPr>
        <p:spPr>
          <a:xfrm>
            <a:off x="5835441" y="1716437"/>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एयर कन्डिशनर प्रेसर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767">
            <a:extLst>
              <a:ext uri="{FF2B5EF4-FFF2-40B4-BE49-F238E27FC236}">
                <a16:creationId xmlns:a16="http://schemas.microsoft.com/office/drawing/2014/main" id="{3F4FFD91-5CCF-470E-A914-2ADC7A1A8FCE}"/>
              </a:ext>
            </a:extLst>
          </p:cNvPr>
          <p:cNvSpPr txBox="1"/>
          <p:nvPr/>
        </p:nvSpPr>
        <p:spPr>
          <a:xfrm>
            <a:off x="6842205" y="2436358"/>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मेन पम्प</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928">
            <a:extLst>
              <a:ext uri="{FF2B5EF4-FFF2-40B4-BE49-F238E27FC236}">
                <a16:creationId xmlns:a16="http://schemas.microsoft.com/office/drawing/2014/main" id="{91B1819B-FE0F-49F4-B5AA-E851C7CD12D0}"/>
              </a:ext>
            </a:extLst>
          </p:cNvPr>
          <p:cNvSpPr txBox="1"/>
          <p:nvPr/>
        </p:nvSpPr>
        <p:spPr>
          <a:xfrm>
            <a:off x="7105482" y="3071723"/>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एयर ट्याङ्क</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929">
            <a:extLst>
              <a:ext uri="{FF2B5EF4-FFF2-40B4-BE49-F238E27FC236}">
                <a16:creationId xmlns:a16="http://schemas.microsoft.com/office/drawing/2014/main" id="{3EBBA47A-34DA-43B8-AD61-60CC37ADCB7C}"/>
              </a:ext>
            </a:extLst>
          </p:cNvPr>
          <p:cNvSpPr txBox="1"/>
          <p:nvPr/>
        </p:nvSpPr>
        <p:spPr>
          <a:xfrm>
            <a:off x="7057714" y="3525118"/>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सुरक्षा भल्भ</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930">
            <a:extLst>
              <a:ext uri="{FF2B5EF4-FFF2-40B4-BE49-F238E27FC236}">
                <a16:creationId xmlns:a16="http://schemas.microsoft.com/office/drawing/2014/main" id="{9C460297-52F4-45B4-B9EC-1229B1B4AFBF}"/>
              </a:ext>
            </a:extLst>
          </p:cNvPr>
          <p:cNvSpPr txBox="1"/>
          <p:nvPr/>
        </p:nvSpPr>
        <p:spPr>
          <a:xfrm>
            <a:off x="7090123" y="4086216"/>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एयर प्रेसर सेन्सर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931">
            <a:extLst>
              <a:ext uri="{FF2B5EF4-FFF2-40B4-BE49-F238E27FC236}">
                <a16:creationId xmlns:a16="http://schemas.microsoft.com/office/drawing/2014/main" id="{017A002E-BED2-48C5-8F7F-49FB64BC047A}"/>
              </a:ext>
            </a:extLst>
          </p:cNvPr>
          <p:cNvSpPr txBox="1"/>
          <p:nvPr/>
        </p:nvSpPr>
        <p:spPr>
          <a:xfrm>
            <a:off x="6627225" y="4759071"/>
            <a:ext cx="1425227"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एयर फिल्टर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932">
            <a:extLst>
              <a:ext uri="{FF2B5EF4-FFF2-40B4-BE49-F238E27FC236}">
                <a16:creationId xmlns:a16="http://schemas.microsoft.com/office/drawing/2014/main" id="{A871BB3B-4A01-4DF4-8841-E0840F84706D}"/>
              </a:ext>
            </a:extLst>
          </p:cNvPr>
          <p:cNvSpPr txBox="1"/>
          <p:nvPr/>
        </p:nvSpPr>
        <p:spPr>
          <a:xfrm>
            <a:off x="6013344" y="5036438"/>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सस्पेन्सन लक चेन्ज भल्भ</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933">
            <a:extLst>
              <a:ext uri="{FF2B5EF4-FFF2-40B4-BE49-F238E27FC236}">
                <a16:creationId xmlns:a16="http://schemas.microsoft.com/office/drawing/2014/main" id="{290E9EC9-C908-47F2-B511-A65ACDA1E8F8}"/>
              </a:ext>
            </a:extLst>
          </p:cNvPr>
          <p:cNvSpPr txBox="1"/>
          <p:nvPr/>
        </p:nvSpPr>
        <p:spPr>
          <a:xfrm>
            <a:off x="5344491" y="5309639"/>
            <a:ext cx="2279028"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सुइभेल जोइन्ट</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934">
            <a:extLst>
              <a:ext uri="{FF2B5EF4-FFF2-40B4-BE49-F238E27FC236}">
                <a16:creationId xmlns:a16="http://schemas.microsoft.com/office/drawing/2014/main" id="{A5B0D279-170A-443D-9985-257B25A9F9C0}"/>
              </a:ext>
            </a:extLst>
          </p:cNvPr>
          <p:cNvSpPr txBox="1"/>
          <p:nvPr/>
        </p:nvSpPr>
        <p:spPr>
          <a:xfrm>
            <a:off x="4820206" y="5548374"/>
            <a:ext cx="1048570" cy="1812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ड्राइभ मोटर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935">
            <a:extLst>
              <a:ext uri="{FF2B5EF4-FFF2-40B4-BE49-F238E27FC236}">
                <a16:creationId xmlns:a16="http://schemas.microsoft.com/office/drawing/2014/main" id="{86645868-B68B-41FD-AD1C-F283AFFD22F1}"/>
              </a:ext>
            </a:extLst>
          </p:cNvPr>
          <p:cNvSpPr txBox="1"/>
          <p:nvPr/>
        </p:nvSpPr>
        <p:spPr>
          <a:xfrm>
            <a:off x="4419410" y="5791884"/>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सस्पेन्सन रेलिफ भल्भ</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936">
            <a:extLst>
              <a:ext uri="{FF2B5EF4-FFF2-40B4-BE49-F238E27FC236}">
                <a16:creationId xmlns:a16="http://schemas.microsoft.com/office/drawing/2014/main" id="{A188889D-96E3-4CCE-B30E-0BD973F4541F}"/>
              </a:ext>
            </a:extLst>
          </p:cNvPr>
          <p:cNvSpPr txBox="1"/>
          <p:nvPr/>
        </p:nvSpPr>
        <p:spPr>
          <a:xfrm>
            <a:off x="990397" y="5548239"/>
            <a:ext cx="2346759"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सस्पेन्सन लक सिलिन्डर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937">
            <a:extLst>
              <a:ext uri="{FF2B5EF4-FFF2-40B4-BE49-F238E27FC236}">
                <a16:creationId xmlns:a16="http://schemas.microsoft.com/office/drawing/2014/main" id="{C027EF83-E0C0-407A-837E-EFB0377F53DB}"/>
              </a:ext>
            </a:extLst>
          </p:cNvPr>
          <p:cNvSpPr txBox="1"/>
          <p:nvPr/>
        </p:nvSpPr>
        <p:spPr>
          <a:xfrm>
            <a:off x="783897" y="4950451"/>
            <a:ext cx="1727635" cy="1719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सस्पेन्सन लक भल्भ</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719487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पैताला वरिपरि उपकरण टायर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29851" y="6452605"/>
            <a:ext cx="3466311"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40/सहायक पाठ्यपुस्तक पृष्ठ 22</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endParaRPr lang="ja-JP" altLang="en-US" sz="2000" dirty="0">
              <a:latin typeface="Meiryo UI" panose="020B0604030504040204" pitchFamily="50" charset="-128"/>
              <a:ea typeface="Meiryo UI" panose="020B0604030504040204" pitchFamily="50" charset="-128"/>
            </a:endParaRPr>
          </a:p>
        </p:txBody>
      </p:sp>
      <p:sp>
        <p:nvSpPr>
          <p:cNvPr id="7" name="テキスト ボックス 6"/>
          <p:cNvSpPr txBox="1"/>
          <p:nvPr/>
        </p:nvSpPr>
        <p:spPr>
          <a:xfrm>
            <a:off x="3614149" y="1450943"/>
            <a:ext cx="1915702" cy="276999"/>
          </a:xfrm>
          <a:prstGeom prst="rect">
            <a:avLst/>
          </a:prstGeom>
          <a:noFill/>
          <a:ln>
            <a:noFill/>
          </a:ln>
        </p:spPr>
        <p:txBody>
          <a:bodyPr wrap="square" rtlCol="0">
            <a:spAutoFit/>
          </a:bodyPr>
          <a:lstStyle/>
          <a:p>
            <a:pPr algn="ctr" rtl="0"/>
            <a:r>
              <a:rPr lang="ne-np" sz="1200">
                <a:solidFill>
                  <a:prstClr val="black"/>
                </a:solidFill>
              </a:rPr>
              <a:t>टायरको एयर प्रेसर</a:t>
            </a:r>
          </a:p>
        </p:txBody>
      </p:sp>
      <p:pic>
        <p:nvPicPr>
          <p:cNvPr id="2" name="図 1"/>
          <p:cNvPicPr>
            <a:picLocks noChangeAspect="1"/>
          </p:cNvPicPr>
          <p:nvPr/>
        </p:nvPicPr>
        <p:blipFill>
          <a:blip r:embed="rId3"/>
          <a:stretch>
            <a:fillRect/>
          </a:stretch>
        </p:blipFill>
        <p:spPr>
          <a:xfrm>
            <a:off x="766762" y="1910501"/>
            <a:ext cx="7610475" cy="2676525"/>
          </a:xfrm>
          <a:prstGeom prst="rect">
            <a:avLst/>
          </a:prstGeom>
        </p:spPr>
      </p:pic>
      <p:sp>
        <p:nvSpPr>
          <p:cNvPr id="8" name="テキスト ボックス 7">
            <a:extLst>
              <a:ext uri="{FF2B5EF4-FFF2-40B4-BE49-F238E27FC236}">
                <a16:creationId xmlns:a16="http://schemas.microsoft.com/office/drawing/2014/main" id="{76AB5E38-37D0-484C-B993-E6866319D957}"/>
              </a:ext>
            </a:extLst>
          </p:cNvPr>
          <p:cNvSpPr txBox="1"/>
          <p:nvPr/>
        </p:nvSpPr>
        <p:spPr>
          <a:xfrm>
            <a:off x="1544972" y="2082650"/>
            <a:ext cx="2094879" cy="263838"/>
          </a:xfrm>
          <a:prstGeom prst="rect">
            <a:avLst/>
          </a:prstGeom>
          <a:solidFill>
            <a:schemeClr val="bg1"/>
          </a:solidFill>
        </p:spPr>
        <p:txBody>
          <a:bodyPr wrap="square" lIns="0" tIns="0" rIns="0" bIns="0" rtlCol="0" anchor="ctr" anchorCtr="0">
            <a:noAutofit/>
          </a:bodyPr>
          <a:lstStyle/>
          <a:p>
            <a:pPr algn="ctr"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एयर प्रेसर धेरै कम भएमा</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3C4D9415-6180-4EB8-A6A1-99F03C4DC648}"/>
              </a:ext>
            </a:extLst>
          </p:cNvPr>
          <p:cNvSpPr txBox="1"/>
          <p:nvPr/>
        </p:nvSpPr>
        <p:spPr>
          <a:xfrm>
            <a:off x="900752" y="2441871"/>
            <a:ext cx="3588253" cy="1946114"/>
          </a:xfrm>
          <a:prstGeom prst="rect">
            <a:avLst/>
          </a:prstGeom>
          <a:solidFill>
            <a:schemeClr val="bg1"/>
          </a:solidFill>
        </p:spPr>
        <p:txBody>
          <a:bodyPr wrap="square" lIns="0" tIns="0" rIns="0" bIns="0" rtlCol="0" anchor="t" anchorCtr="0">
            <a:noAutofit/>
          </a:bodyPr>
          <a:lstStyle/>
          <a:p>
            <a:pPr algn="just" rtl="0"/>
            <a:r>
              <a:rPr lang="ne-np" sz="1600" kern="12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① टायर खुम्चिएर बाङ्गिई तातो हावा धेरै भई, फुस्किन्छ।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rtl="0"/>
            <a:r>
              <a:rPr lang="ne-np" sz="1600" kern="12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② टायरको दुइ छेउ भागले छोएर, यो भागमात्र छिटो च्यातिन्छ।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rtl="0"/>
            <a:r>
              <a:rPr lang="ne-np" sz="1600" kern="1200" dirty="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③ साह्रो सडकमा प्रतिरोध ठूलो भई, (ट्राक्सन) तान्ने शक्ति घट्छ।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06377750-14F7-45CB-B5F3-90DC72276AC1}"/>
              </a:ext>
            </a:extLst>
          </p:cNvPr>
          <p:cNvSpPr txBox="1"/>
          <p:nvPr/>
        </p:nvSpPr>
        <p:spPr>
          <a:xfrm>
            <a:off x="4654995" y="2418852"/>
            <a:ext cx="3588253" cy="1946114"/>
          </a:xfrm>
          <a:prstGeom prst="rect">
            <a:avLst/>
          </a:prstGeom>
          <a:solidFill>
            <a:schemeClr val="bg1"/>
          </a:solidFill>
        </p:spPr>
        <p:txBody>
          <a:bodyPr wrap="square" lIns="0" tIns="0" rIns="0" bIns="0" rtlCol="0" anchor="t" anchorCtr="0">
            <a:noAutofit/>
          </a:bodyPr>
          <a:lstStyle/>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① टायरको सेन्टर भागमात्रले छोएर, यो भागमात्र छिटो च्यातिन्छ।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② नरम जमिनमा माटोमा गहिरो चिरेर, (ट्राक्सन) तान्ने शक्ति घट्छ।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a:p>
            <a:pPr algn="just"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③ सानो ढुँगाको टुक्रा भएपनि सजिलोगरि घाउ लाग्छ।</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BF1A1FFC-D955-4F44-AB9F-4713FB02D0EE}"/>
              </a:ext>
            </a:extLst>
          </p:cNvPr>
          <p:cNvSpPr txBox="1"/>
          <p:nvPr/>
        </p:nvSpPr>
        <p:spPr>
          <a:xfrm>
            <a:off x="5240956" y="2089866"/>
            <a:ext cx="2273328" cy="252088"/>
          </a:xfrm>
          <a:prstGeom prst="rect">
            <a:avLst/>
          </a:prstGeom>
          <a:solidFill>
            <a:schemeClr val="bg1"/>
          </a:solidFill>
        </p:spPr>
        <p:txBody>
          <a:bodyPr wrap="square" lIns="0" tIns="0" rIns="0" bIns="0" rtlCol="0" anchor="ctr" anchorCtr="0">
            <a:noAutofit/>
          </a:bodyPr>
          <a:lstStyle/>
          <a:p>
            <a:pPr algn="ctr" rtl="0"/>
            <a:r>
              <a:rPr lang="ne-np" sz="1600" kern="1200">
                <a:solidFill>
                  <a:srgbClr val="000000"/>
                </a:solidFill>
                <a:effectLst/>
                <a:latin typeface="游ゴシック" panose="020B0400000000000000" pitchFamily="50" charset="-128"/>
                <a:ea typeface="游ゴシック" panose="020B0400000000000000" pitchFamily="50" charset="-128"/>
                <a:cs typeface="Times New Roman" panose="02020603050405020304" pitchFamily="18" charset="0"/>
              </a:rPr>
              <a:t>एयर प्रेसर धेरै बढी भएमा</a:t>
            </a:r>
            <a:endParaRPr lang="ja-JP" sz="1600"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0258204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प्रयोगको मेसिनको सुरक्षा उपकरण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329989" y="6452605"/>
            <a:ext cx="3666173"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41 /सहायक पाठ्यपुस्तक पृष्ठ 23</a:t>
            </a:r>
          </a:p>
        </p:txBody>
      </p:sp>
      <p:sp>
        <p:nvSpPr>
          <p:cNvPr id="9" name="コンテンツ プレースホルダー 4"/>
          <p:cNvSpPr txBox="1">
            <a:spLocks/>
          </p:cNvSpPr>
          <p:nvPr/>
        </p:nvSpPr>
        <p:spPr>
          <a:xfrm>
            <a:off x="628650" y="1268384"/>
            <a:ext cx="7886700" cy="503889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a:latin typeface="Meiryo UI" panose="020B0604030504040204" pitchFamily="50" charset="-128"/>
                <a:ea typeface="Meiryo UI" panose="020B0604030504040204" pitchFamily="50" charset="-128"/>
              </a:rPr>
              <a:t>(1) चेतावनी उपकरण (हर्न)</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r>
              <a:rPr lang="ne-np" sz="2000">
                <a:latin typeface="Meiryo UI" panose="020B0604030504040204" pitchFamily="50" charset="-128"/>
                <a:ea typeface="Meiryo UI" panose="020B0604030504040204" pitchFamily="50" charset="-128"/>
              </a:rPr>
              <a:t>(2) लक लिभरको उदाहरण आदि</a:t>
            </a: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a:p>
            <a:pPr marL="0" indent="0" rtl="0">
              <a:buNone/>
            </a:pPr>
            <a:endParaRPr lang="en-US" altLang="zh-TW"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2868243" y="2608119"/>
            <a:ext cx="3407513" cy="3595254"/>
          </a:xfrm>
          <a:prstGeom prst="rect">
            <a:avLst/>
          </a:prstGeom>
        </p:spPr>
      </p:pic>
      <p:sp>
        <p:nvSpPr>
          <p:cNvPr id="7" name="テキスト ボックス 939">
            <a:extLst>
              <a:ext uri="{FF2B5EF4-FFF2-40B4-BE49-F238E27FC236}">
                <a16:creationId xmlns:a16="http://schemas.microsoft.com/office/drawing/2014/main" id="{09DD4704-CE45-44F3-9F98-246A4F0367CF}"/>
              </a:ext>
            </a:extLst>
          </p:cNvPr>
          <p:cNvSpPr txBox="1"/>
          <p:nvPr/>
        </p:nvSpPr>
        <p:spPr>
          <a:xfrm>
            <a:off x="3467100" y="4208701"/>
            <a:ext cx="922840" cy="40883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सुरक्षा लक लिभर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94090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प्रयोगको मेसिनको सुरक्षा उपकरण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24500" y="6452605"/>
            <a:ext cx="3471662"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42 /सहायक पाठ्यपुस्तक पृष्ठ 24</a:t>
            </a:r>
          </a:p>
        </p:txBody>
      </p:sp>
      <p:sp>
        <p:nvSpPr>
          <p:cNvPr id="9" name="コンテンツ プレースホルダー 4"/>
          <p:cNvSpPr txBox="1">
            <a:spLocks/>
          </p:cNvSpPr>
          <p:nvPr/>
        </p:nvSpPr>
        <p:spPr>
          <a:xfrm>
            <a:off x="628650" y="1268384"/>
            <a:ext cx="7886700" cy="4351338"/>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buNone/>
            </a:pPr>
            <a:r>
              <a:rPr lang="ne-np" sz="2000">
                <a:latin typeface="Meiryo UI" panose="020B0604030504040204" pitchFamily="50" charset="-128"/>
                <a:ea typeface="Meiryo UI" panose="020B0604030504040204" pitchFamily="50" charset="-128"/>
              </a:rPr>
              <a:t>3) मनिटरिङ सिस्टम</a:t>
            </a:r>
            <a:endParaRPr lang="en-US" altLang="zh-TW" sz="20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716626" y="1963879"/>
            <a:ext cx="3813810" cy="2980849"/>
          </a:xfrm>
          <a:prstGeom prst="rect">
            <a:avLst/>
          </a:prstGeom>
        </p:spPr>
      </p:pic>
      <p:pic>
        <p:nvPicPr>
          <p:cNvPr id="7" name="図 6"/>
          <p:cNvPicPr>
            <a:picLocks noChangeAspect="1"/>
          </p:cNvPicPr>
          <p:nvPr/>
        </p:nvPicPr>
        <p:blipFill>
          <a:blip r:embed="rId4"/>
          <a:stretch>
            <a:fillRect/>
          </a:stretch>
        </p:blipFill>
        <p:spPr>
          <a:xfrm>
            <a:off x="4645527" y="2201399"/>
            <a:ext cx="3829526" cy="2556510"/>
          </a:xfrm>
          <a:prstGeom prst="rect">
            <a:avLst/>
          </a:prstGeom>
        </p:spPr>
      </p:pic>
      <p:sp>
        <p:nvSpPr>
          <p:cNvPr id="8" name="テキスト ボックス 940">
            <a:extLst>
              <a:ext uri="{FF2B5EF4-FFF2-40B4-BE49-F238E27FC236}">
                <a16:creationId xmlns:a16="http://schemas.microsoft.com/office/drawing/2014/main" id="{054BEBA0-54A8-43D6-BA9E-C4833627631C}"/>
              </a:ext>
            </a:extLst>
          </p:cNvPr>
          <p:cNvSpPr txBox="1"/>
          <p:nvPr/>
        </p:nvSpPr>
        <p:spPr>
          <a:xfrm>
            <a:off x="835433" y="2038152"/>
            <a:ext cx="265652"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डिस्प्ले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941">
            <a:extLst>
              <a:ext uri="{FF2B5EF4-FFF2-40B4-BE49-F238E27FC236}">
                <a16:creationId xmlns:a16="http://schemas.microsoft.com/office/drawing/2014/main" id="{CDF69F19-9391-4375-8AE9-1E70957E6021}"/>
              </a:ext>
            </a:extLst>
          </p:cNvPr>
          <p:cNvSpPr txBox="1"/>
          <p:nvPr/>
        </p:nvSpPr>
        <p:spPr>
          <a:xfrm>
            <a:off x="1417932" y="2026449"/>
            <a:ext cx="482304"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डिस्प्ले बुँदा</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942">
            <a:extLst>
              <a:ext uri="{FF2B5EF4-FFF2-40B4-BE49-F238E27FC236}">
                <a16:creationId xmlns:a16="http://schemas.microsoft.com/office/drawing/2014/main" id="{FF0F4E6E-53AF-4BB9-A42B-45B56DF5E66A}"/>
              </a:ext>
            </a:extLst>
          </p:cNvPr>
          <p:cNvSpPr txBox="1"/>
          <p:nvPr/>
        </p:nvSpPr>
        <p:spPr>
          <a:xfrm>
            <a:off x="2217082" y="2021692"/>
            <a:ext cx="551645" cy="918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डिस्प्ले बुँदा क्षेत्र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943">
            <a:extLst>
              <a:ext uri="{FF2B5EF4-FFF2-40B4-BE49-F238E27FC236}">
                <a16:creationId xmlns:a16="http://schemas.microsoft.com/office/drawing/2014/main" id="{5D158D54-1B7D-4D92-A0C1-1E355B7A0F96}"/>
              </a:ext>
            </a:extLst>
          </p:cNvPr>
          <p:cNvSpPr txBox="1"/>
          <p:nvPr/>
        </p:nvSpPr>
        <p:spPr>
          <a:xfrm>
            <a:off x="2952063" y="2021200"/>
            <a:ext cx="525108" cy="1138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डिस्प्ले अवस्था</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944">
            <a:extLst>
              <a:ext uri="{FF2B5EF4-FFF2-40B4-BE49-F238E27FC236}">
                <a16:creationId xmlns:a16="http://schemas.microsoft.com/office/drawing/2014/main" id="{1641E2DF-7FED-4D8A-BE5A-C7E5EE951846}"/>
              </a:ext>
            </a:extLst>
          </p:cNvPr>
          <p:cNvSpPr txBox="1"/>
          <p:nvPr/>
        </p:nvSpPr>
        <p:spPr>
          <a:xfrm>
            <a:off x="3766815" y="2036252"/>
            <a:ext cx="482304"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उपायहरु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945">
            <a:extLst>
              <a:ext uri="{FF2B5EF4-FFF2-40B4-BE49-F238E27FC236}">
                <a16:creationId xmlns:a16="http://schemas.microsoft.com/office/drawing/2014/main" id="{DCE75CA0-5734-4052-83AD-877507EF0102}"/>
              </a:ext>
            </a:extLst>
          </p:cNvPr>
          <p:cNvSpPr txBox="1"/>
          <p:nvPr/>
        </p:nvSpPr>
        <p:spPr>
          <a:xfrm>
            <a:off x="1247628" y="223706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ब्रेक तेल मात्रा</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947">
            <a:extLst>
              <a:ext uri="{FF2B5EF4-FFF2-40B4-BE49-F238E27FC236}">
                <a16:creationId xmlns:a16="http://schemas.microsoft.com/office/drawing/2014/main" id="{707E8275-500B-4DDA-BC30-3BFD3586C2F7}"/>
              </a:ext>
            </a:extLst>
          </p:cNvPr>
          <p:cNvSpPr txBox="1"/>
          <p:nvPr/>
        </p:nvSpPr>
        <p:spPr>
          <a:xfrm>
            <a:off x="1246849" y="2499269"/>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ओइलको मात्रा</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948">
            <a:extLst>
              <a:ext uri="{FF2B5EF4-FFF2-40B4-BE49-F238E27FC236}">
                <a16:creationId xmlns:a16="http://schemas.microsoft.com/office/drawing/2014/main" id="{9B4C8259-7E44-4246-9CA9-327017DFC11E}"/>
              </a:ext>
            </a:extLst>
          </p:cNvPr>
          <p:cNvSpPr txBox="1"/>
          <p:nvPr/>
        </p:nvSpPr>
        <p:spPr>
          <a:xfrm>
            <a:off x="1246849" y="275650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रेडिएटर पानीको लेभल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949">
            <a:extLst>
              <a:ext uri="{FF2B5EF4-FFF2-40B4-BE49-F238E27FC236}">
                <a16:creationId xmlns:a16="http://schemas.microsoft.com/office/drawing/2014/main" id="{7F109018-B7FC-4353-BE9A-0BBC633694CF}"/>
              </a:ext>
            </a:extLst>
          </p:cNvPr>
          <p:cNvSpPr txBox="1"/>
          <p:nvPr/>
        </p:nvSpPr>
        <p:spPr>
          <a:xfrm>
            <a:off x="1246850" y="2995377"/>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चार्ज (चार्जिङ्ग मात्रा)</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951">
            <a:extLst>
              <a:ext uri="{FF2B5EF4-FFF2-40B4-BE49-F238E27FC236}">
                <a16:creationId xmlns:a16="http://schemas.microsoft.com/office/drawing/2014/main" id="{DAA8D10B-7C0A-4332-B82B-5FE0F9FFBF31}"/>
              </a:ext>
            </a:extLst>
          </p:cNvPr>
          <p:cNvSpPr txBox="1"/>
          <p:nvPr/>
        </p:nvSpPr>
        <p:spPr>
          <a:xfrm>
            <a:off x="1246850" y="3255542"/>
            <a:ext cx="80560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इन्धनको मात्रा</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954">
            <a:extLst>
              <a:ext uri="{FF2B5EF4-FFF2-40B4-BE49-F238E27FC236}">
                <a16:creationId xmlns:a16="http://schemas.microsoft.com/office/drawing/2014/main" id="{C6B0FBC8-10DE-4C69-9B87-FCD4ABFDA514}"/>
              </a:ext>
            </a:extLst>
          </p:cNvPr>
          <p:cNvSpPr txBox="1"/>
          <p:nvPr/>
        </p:nvSpPr>
        <p:spPr>
          <a:xfrm>
            <a:off x="1237961" y="3461390"/>
            <a:ext cx="805601" cy="1813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ट्रान्समिसन ओइल अवरुद्ध</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376">
            <a:extLst>
              <a:ext uri="{FF2B5EF4-FFF2-40B4-BE49-F238E27FC236}">
                <a16:creationId xmlns:a16="http://schemas.microsoft.com/office/drawing/2014/main" id="{BBC2929E-B166-4B71-98B4-A3FCA9AF9E98}"/>
              </a:ext>
            </a:extLst>
          </p:cNvPr>
          <p:cNvSpPr txBox="1"/>
          <p:nvPr/>
        </p:nvSpPr>
        <p:spPr>
          <a:xfrm>
            <a:off x="2141680" y="2242322"/>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लो लेभल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379">
            <a:extLst>
              <a:ext uri="{FF2B5EF4-FFF2-40B4-BE49-F238E27FC236}">
                <a16:creationId xmlns:a16="http://schemas.microsoft.com/office/drawing/2014/main" id="{39CF9ADE-9DD5-4B86-B536-A1CD5626A8E5}"/>
              </a:ext>
            </a:extLst>
          </p:cNvPr>
          <p:cNvSpPr txBox="1"/>
          <p:nvPr/>
        </p:nvSpPr>
        <p:spPr>
          <a:xfrm>
            <a:off x="1246850" y="3717654"/>
            <a:ext cx="805601" cy="1813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ओइल अवरुद्ध</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380">
            <a:extLst>
              <a:ext uri="{FF2B5EF4-FFF2-40B4-BE49-F238E27FC236}">
                <a16:creationId xmlns:a16="http://schemas.microsoft.com/office/drawing/2014/main" id="{6C9F9695-BE2B-4ABA-BC13-08E9549B2F55}"/>
              </a:ext>
            </a:extLst>
          </p:cNvPr>
          <p:cNvSpPr txBox="1"/>
          <p:nvPr/>
        </p:nvSpPr>
        <p:spPr>
          <a:xfrm>
            <a:off x="1251295" y="3993673"/>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एयर फिल्टर अवरुद्ध</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386">
            <a:extLst>
              <a:ext uri="{FF2B5EF4-FFF2-40B4-BE49-F238E27FC236}">
                <a16:creationId xmlns:a16="http://schemas.microsoft.com/office/drawing/2014/main" id="{9EE4E2BB-0878-45AB-9CDB-C1E08F6B1A2E}"/>
              </a:ext>
            </a:extLst>
          </p:cNvPr>
          <p:cNvSpPr txBox="1"/>
          <p:nvPr/>
        </p:nvSpPr>
        <p:spPr>
          <a:xfrm>
            <a:off x="1243041" y="4254777"/>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हाइड्रोलिक ओइल एयर फिल्ट अवरुद्ध</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389">
            <a:extLst>
              <a:ext uri="{FF2B5EF4-FFF2-40B4-BE49-F238E27FC236}">
                <a16:creationId xmlns:a16="http://schemas.microsoft.com/office/drawing/2014/main" id="{F39541D4-1FE0-456E-A10E-CA1F29B64985}"/>
              </a:ext>
            </a:extLst>
          </p:cNvPr>
          <p:cNvSpPr txBox="1"/>
          <p:nvPr/>
        </p:nvSpPr>
        <p:spPr>
          <a:xfrm>
            <a:off x="1264952" y="4493082"/>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Vबेल्ट बन्द</a:t>
            </a:r>
            <a:endParaRPr lang="ja-JP" sz="55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392">
            <a:extLst>
              <a:ext uri="{FF2B5EF4-FFF2-40B4-BE49-F238E27FC236}">
                <a16:creationId xmlns:a16="http://schemas.microsoft.com/office/drawing/2014/main" id="{6756DDC9-334A-4CA3-A67F-740E6A38D27D}"/>
              </a:ext>
            </a:extLst>
          </p:cNvPr>
          <p:cNvSpPr txBox="1"/>
          <p:nvPr/>
        </p:nvSpPr>
        <p:spPr>
          <a:xfrm>
            <a:off x="1248911" y="4731840"/>
            <a:ext cx="805601" cy="113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मेन स्टेरिङ बिग्रिनु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403">
            <a:extLst>
              <a:ext uri="{FF2B5EF4-FFF2-40B4-BE49-F238E27FC236}">
                <a16:creationId xmlns:a16="http://schemas.microsoft.com/office/drawing/2014/main" id="{E670189C-4A80-444B-BF32-BBF0AE304518}"/>
              </a:ext>
            </a:extLst>
          </p:cNvPr>
          <p:cNvSpPr txBox="1"/>
          <p:nvPr/>
        </p:nvSpPr>
        <p:spPr>
          <a:xfrm>
            <a:off x="2126457" y="2499270"/>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लो लेभल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404">
            <a:extLst>
              <a:ext uri="{FF2B5EF4-FFF2-40B4-BE49-F238E27FC236}">
                <a16:creationId xmlns:a16="http://schemas.microsoft.com/office/drawing/2014/main" id="{09A90577-10CF-4B21-A028-4A08499D396A}"/>
              </a:ext>
            </a:extLst>
          </p:cNvPr>
          <p:cNvSpPr txBox="1"/>
          <p:nvPr/>
        </p:nvSpPr>
        <p:spPr>
          <a:xfrm>
            <a:off x="2114951" y="2762872"/>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लो लेभल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405">
            <a:extLst>
              <a:ext uri="{FF2B5EF4-FFF2-40B4-BE49-F238E27FC236}">
                <a16:creationId xmlns:a16="http://schemas.microsoft.com/office/drawing/2014/main" id="{D8CB2D07-5685-4ED6-96FB-4A47EDF0F0F7}"/>
              </a:ext>
            </a:extLst>
          </p:cNvPr>
          <p:cNvSpPr txBox="1"/>
          <p:nvPr/>
        </p:nvSpPr>
        <p:spPr>
          <a:xfrm>
            <a:off x="2126458" y="3259373"/>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लो लेभल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407">
            <a:extLst>
              <a:ext uri="{FF2B5EF4-FFF2-40B4-BE49-F238E27FC236}">
                <a16:creationId xmlns:a16="http://schemas.microsoft.com/office/drawing/2014/main" id="{FC139578-04C1-4542-B42A-EE91A9A1E9BE}"/>
              </a:ext>
            </a:extLst>
          </p:cNvPr>
          <p:cNvSpPr txBox="1"/>
          <p:nvPr/>
        </p:nvSpPr>
        <p:spPr>
          <a:xfrm>
            <a:off x="2114952" y="2995377"/>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चार्ज बिग्रेको समयमा</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408">
            <a:extLst>
              <a:ext uri="{FF2B5EF4-FFF2-40B4-BE49-F238E27FC236}">
                <a16:creationId xmlns:a16="http://schemas.microsoft.com/office/drawing/2014/main" id="{945F6317-9364-4553-9810-B90B438592D3}"/>
              </a:ext>
            </a:extLst>
          </p:cNvPr>
          <p:cNvSpPr txBox="1"/>
          <p:nvPr/>
        </p:nvSpPr>
        <p:spPr>
          <a:xfrm>
            <a:off x="2118283" y="3511485"/>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निर्धारित भिन्न प्रेसर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410">
            <a:extLst>
              <a:ext uri="{FF2B5EF4-FFF2-40B4-BE49-F238E27FC236}">
                <a16:creationId xmlns:a16="http://schemas.microsoft.com/office/drawing/2014/main" id="{F89F5A53-1845-49A5-939B-348178ABF793}"/>
              </a:ext>
            </a:extLst>
          </p:cNvPr>
          <p:cNvSpPr txBox="1"/>
          <p:nvPr/>
        </p:nvSpPr>
        <p:spPr>
          <a:xfrm>
            <a:off x="2134554" y="3733623"/>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निर्धारित भिन्न प्रेसर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411">
            <a:extLst>
              <a:ext uri="{FF2B5EF4-FFF2-40B4-BE49-F238E27FC236}">
                <a16:creationId xmlns:a16="http://schemas.microsoft.com/office/drawing/2014/main" id="{8B3917B5-B8F2-4F70-BF73-87F2EAABE51F}"/>
              </a:ext>
            </a:extLst>
          </p:cNvPr>
          <p:cNvSpPr txBox="1"/>
          <p:nvPr/>
        </p:nvSpPr>
        <p:spPr>
          <a:xfrm>
            <a:off x="2141681" y="3982779"/>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निर्धारित भिन्न प्रेसर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3" name="テキスト ボックス 1412">
            <a:extLst>
              <a:ext uri="{FF2B5EF4-FFF2-40B4-BE49-F238E27FC236}">
                <a16:creationId xmlns:a16="http://schemas.microsoft.com/office/drawing/2014/main" id="{A95E7970-3297-42C8-9861-96928FEB065C}"/>
              </a:ext>
            </a:extLst>
          </p:cNvPr>
          <p:cNvSpPr txBox="1"/>
          <p:nvPr/>
        </p:nvSpPr>
        <p:spPr>
          <a:xfrm>
            <a:off x="2134554" y="4251095"/>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निर्धारित भिन्न प्रेसर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4" name="テキスト ボックス 1415">
            <a:extLst>
              <a:ext uri="{FF2B5EF4-FFF2-40B4-BE49-F238E27FC236}">
                <a16:creationId xmlns:a16="http://schemas.microsoft.com/office/drawing/2014/main" id="{13264962-8C3F-4F4C-A55B-F7AA896789AE}"/>
              </a:ext>
            </a:extLst>
          </p:cNvPr>
          <p:cNvSpPr txBox="1"/>
          <p:nvPr/>
        </p:nvSpPr>
        <p:spPr>
          <a:xfrm>
            <a:off x="2120817" y="4488686"/>
            <a:ext cx="642271" cy="1233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游ゴシック" panose="020B0400000000000000" pitchFamily="50" charset="-128"/>
                <a:ea typeface="ＭＳ Ｐゴシック" panose="020B0600070205080204" pitchFamily="50" charset="-128"/>
                <a:cs typeface="Times New Roman" panose="02020603050405020304" pitchFamily="18" charset="0"/>
              </a:rPr>
              <a:t>V</a:t>
            </a:r>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बेल्ट कटिङ/काट्ने समयमा</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5" name="テキスト ボックス 1416">
            <a:extLst>
              <a:ext uri="{FF2B5EF4-FFF2-40B4-BE49-F238E27FC236}">
                <a16:creationId xmlns:a16="http://schemas.microsoft.com/office/drawing/2014/main" id="{E606277D-170D-4BCA-A6FB-BEF048CA675B}"/>
              </a:ext>
            </a:extLst>
          </p:cNvPr>
          <p:cNvSpPr txBox="1"/>
          <p:nvPr/>
        </p:nvSpPr>
        <p:spPr>
          <a:xfrm>
            <a:off x="2120817" y="4689845"/>
            <a:ext cx="68400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मेन स्टेरिङ रुटमा संचालन गर्न सकिन्न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6" name="テキスト ボックス 1418">
            <a:extLst>
              <a:ext uri="{FF2B5EF4-FFF2-40B4-BE49-F238E27FC236}">
                <a16:creationId xmlns:a16="http://schemas.microsoft.com/office/drawing/2014/main" id="{14C5F8C3-7280-4207-8707-DC3738875430}"/>
              </a:ext>
            </a:extLst>
          </p:cNvPr>
          <p:cNvSpPr txBox="1"/>
          <p:nvPr/>
        </p:nvSpPr>
        <p:spPr>
          <a:xfrm>
            <a:off x="2872314" y="2956498"/>
            <a:ext cx="615369"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डिस्प्ले सामान्य समयमा बत्ति अफ, असामान्य समयमा (लाइटनिङ्ग)</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7" name="テキスト ボックス 1426">
            <a:extLst>
              <a:ext uri="{FF2B5EF4-FFF2-40B4-BE49-F238E27FC236}">
                <a16:creationId xmlns:a16="http://schemas.microsoft.com/office/drawing/2014/main" id="{DAC9AA9D-AFCA-47E2-B089-4768987C4F97}"/>
              </a:ext>
            </a:extLst>
          </p:cNvPr>
          <p:cNvSpPr txBox="1"/>
          <p:nvPr/>
        </p:nvSpPr>
        <p:spPr>
          <a:xfrm>
            <a:off x="2861802" y="2201399"/>
            <a:ext cx="615369" cy="5306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रोक स्टेटस स्वीच ON को बेलामा, डिस्प्ले साधारणको समय बत्ति अफ, असाधरण समयको फ्लास</a:t>
            </a:r>
            <a:endParaRPr lang="en-US" altLang="ja-JP" sz="550" kern="100" dirty="0">
              <a:effectLst/>
              <a:latin typeface="Arial" panose="020B0604020202020204" pitchFamily="34" charset="0"/>
              <a:ea typeface="游ゴシック" panose="020B0400000000000000" pitchFamily="50" charset="-128"/>
              <a:cs typeface="Times New Roman" panose="02020603050405020304" pitchFamily="18" charset="0"/>
            </a:endParaRPr>
          </a:p>
          <a:p>
            <a:pPr algn="r"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(लाइटनिङ्ग)</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8" name="テキスト ボックス 1430">
            <a:extLst>
              <a:ext uri="{FF2B5EF4-FFF2-40B4-BE49-F238E27FC236}">
                <a16:creationId xmlns:a16="http://schemas.microsoft.com/office/drawing/2014/main" id="{A094164B-88F1-4F64-89CA-7EE9EACC08EB}"/>
              </a:ext>
            </a:extLst>
          </p:cNvPr>
          <p:cNvSpPr txBox="1"/>
          <p:nvPr/>
        </p:nvSpPr>
        <p:spPr>
          <a:xfrm>
            <a:off x="3531647" y="2209952"/>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तोकिएको ब्रेक ओइल भर्ने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9" name="テキスト ボックス 1431">
            <a:extLst>
              <a:ext uri="{FF2B5EF4-FFF2-40B4-BE49-F238E27FC236}">
                <a16:creationId xmlns:a16="http://schemas.microsoft.com/office/drawing/2014/main" id="{D9EFC72B-421A-4C7B-8B01-1EBE11467262}"/>
              </a:ext>
            </a:extLst>
          </p:cNvPr>
          <p:cNvSpPr txBox="1"/>
          <p:nvPr/>
        </p:nvSpPr>
        <p:spPr>
          <a:xfrm>
            <a:off x="3531647" y="244267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तोकिएको इन्जिन ओइल भर्ने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0" name="テキスト ボックス 1432">
            <a:extLst>
              <a:ext uri="{FF2B5EF4-FFF2-40B4-BE49-F238E27FC236}">
                <a16:creationId xmlns:a16="http://schemas.microsoft.com/office/drawing/2014/main" id="{BB494545-893C-4DB0-A62F-ECB5D4EEEA7E}"/>
              </a:ext>
            </a:extLst>
          </p:cNvPr>
          <p:cNvSpPr txBox="1"/>
          <p:nvPr/>
        </p:nvSpPr>
        <p:spPr>
          <a:xfrm>
            <a:off x="3531647" y="2752787"/>
            <a:ext cx="942510" cy="987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रेडिएटरमा पानी भर्ने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1" name="テキスト ボックス 1433">
            <a:extLst>
              <a:ext uri="{FF2B5EF4-FFF2-40B4-BE49-F238E27FC236}">
                <a16:creationId xmlns:a16="http://schemas.microsoft.com/office/drawing/2014/main" id="{6F062C03-8572-462D-AEF5-12E8C521D5DE}"/>
              </a:ext>
            </a:extLst>
          </p:cNvPr>
          <p:cNvSpPr txBox="1"/>
          <p:nvPr/>
        </p:nvSpPr>
        <p:spPr>
          <a:xfrm>
            <a:off x="3531647" y="293773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चार्जिङ्ग प्रणाली (अल्टरनेटर, बेल्ट वाइरिङ्ग आदि) जाँच, मर्मत, परिवर्तन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2" name="テキスト ボックス 1457">
            <a:extLst>
              <a:ext uri="{FF2B5EF4-FFF2-40B4-BE49-F238E27FC236}">
                <a16:creationId xmlns:a16="http://schemas.microsoft.com/office/drawing/2014/main" id="{A460DB54-6528-434C-968E-33EA3FD7D80E}"/>
              </a:ext>
            </a:extLst>
          </p:cNvPr>
          <p:cNvSpPr txBox="1"/>
          <p:nvPr/>
        </p:nvSpPr>
        <p:spPr>
          <a:xfrm>
            <a:off x="3531647" y="3239697"/>
            <a:ext cx="942510" cy="1059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इन्धन हाल्ने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3" name="テキスト ボックス 1458">
            <a:extLst>
              <a:ext uri="{FF2B5EF4-FFF2-40B4-BE49-F238E27FC236}">
                <a16:creationId xmlns:a16="http://schemas.microsoft.com/office/drawing/2014/main" id="{8EF17433-C75C-4011-9CA6-AB98C355B5AA}"/>
              </a:ext>
            </a:extLst>
          </p:cNvPr>
          <p:cNvSpPr txBox="1"/>
          <p:nvPr/>
        </p:nvSpPr>
        <p:spPr>
          <a:xfrm>
            <a:off x="3534210" y="3434160"/>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ट्रान्समिसन ओइल, ओइल फिल्टरको ओइल एलेमेन्ट परिवर्तन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4" name="テキスト ボックス 1459">
            <a:extLst>
              <a:ext uri="{FF2B5EF4-FFF2-40B4-BE49-F238E27FC236}">
                <a16:creationId xmlns:a16="http://schemas.microsoft.com/office/drawing/2014/main" id="{718E0FF4-51B2-4046-8E94-F71B9DF638DF}"/>
              </a:ext>
            </a:extLst>
          </p:cNvPr>
          <p:cNvSpPr txBox="1"/>
          <p:nvPr/>
        </p:nvSpPr>
        <p:spPr>
          <a:xfrm>
            <a:off x="3531647" y="3698512"/>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ओइल फिल्टरको ओइल एलेमेन्ट परिवर्तन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5" name="テキスト ボックス 1460">
            <a:extLst>
              <a:ext uri="{FF2B5EF4-FFF2-40B4-BE49-F238E27FC236}">
                <a16:creationId xmlns:a16="http://schemas.microsoft.com/office/drawing/2014/main" id="{5B0F46B1-E66D-4F47-AF79-FAFDC6937363}"/>
              </a:ext>
            </a:extLst>
          </p:cNvPr>
          <p:cNvSpPr txBox="1"/>
          <p:nvPr/>
        </p:nvSpPr>
        <p:spPr>
          <a:xfrm>
            <a:off x="3525247" y="3955628"/>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अररि फिल्टरको ओइल एलेमेन्ट सफा या परिवर्तन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6" name="テキスト ボックス 1461">
            <a:extLst>
              <a:ext uri="{FF2B5EF4-FFF2-40B4-BE49-F238E27FC236}">
                <a16:creationId xmlns:a16="http://schemas.microsoft.com/office/drawing/2014/main" id="{12AD0B78-57A5-4415-A6D7-D8CAE2DE5521}"/>
              </a:ext>
            </a:extLst>
          </p:cNvPr>
          <p:cNvSpPr txBox="1"/>
          <p:nvPr/>
        </p:nvSpPr>
        <p:spPr>
          <a:xfrm>
            <a:off x="3525247" y="4216095"/>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हाइड्रोलिक ओइल फिल्टरको ओइल एलेमेन्ट परिवर्तन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7" name="テキスト ボックス 1462">
            <a:extLst>
              <a:ext uri="{FF2B5EF4-FFF2-40B4-BE49-F238E27FC236}">
                <a16:creationId xmlns:a16="http://schemas.microsoft.com/office/drawing/2014/main" id="{3F9B59F7-F0BE-4BAB-B8C2-B3AECDB71E54}"/>
              </a:ext>
            </a:extLst>
          </p:cNvPr>
          <p:cNvSpPr txBox="1"/>
          <p:nvPr/>
        </p:nvSpPr>
        <p:spPr>
          <a:xfrm>
            <a:off x="3515663" y="4513139"/>
            <a:ext cx="942510" cy="947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बेल्ट परिवर्तन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8" name="テキスト ボックス 1463">
            <a:extLst>
              <a:ext uri="{FF2B5EF4-FFF2-40B4-BE49-F238E27FC236}">
                <a16:creationId xmlns:a16="http://schemas.microsoft.com/office/drawing/2014/main" id="{6384D2A5-2F20-4DB7-9C95-C59B81CBEAA6}"/>
              </a:ext>
            </a:extLst>
          </p:cNvPr>
          <p:cNvSpPr txBox="1"/>
          <p:nvPr/>
        </p:nvSpPr>
        <p:spPr>
          <a:xfrm>
            <a:off x="3536712" y="4703826"/>
            <a:ext cx="942510" cy="2010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मेन स्टेरिङकको जाँच, मर्मत</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49" name="テキスト ボックス 1393">
            <a:extLst>
              <a:ext uri="{FF2B5EF4-FFF2-40B4-BE49-F238E27FC236}">
                <a16:creationId xmlns:a16="http://schemas.microsoft.com/office/drawing/2014/main" id="{987E1AF7-2B8A-495C-AF2D-CFCD7B13EABA}"/>
              </a:ext>
            </a:extLst>
          </p:cNvPr>
          <p:cNvSpPr txBox="1"/>
          <p:nvPr/>
        </p:nvSpPr>
        <p:spPr>
          <a:xfrm>
            <a:off x="5194828" y="2298141"/>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ब्रेक लाइन बिग्रिनु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0" name="テキスト ボックス 1394">
            <a:extLst>
              <a:ext uri="{FF2B5EF4-FFF2-40B4-BE49-F238E27FC236}">
                <a16:creationId xmlns:a16="http://schemas.microsoft.com/office/drawing/2014/main" id="{C77FBC3E-29BD-4574-A8ED-F8FD6FDB10A6}"/>
              </a:ext>
            </a:extLst>
          </p:cNvPr>
          <p:cNvSpPr txBox="1"/>
          <p:nvPr/>
        </p:nvSpPr>
        <p:spPr>
          <a:xfrm>
            <a:off x="5191241" y="2553084"/>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ओइल प्रेसर</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1" name="テキスト ボックス 1395">
            <a:extLst>
              <a:ext uri="{FF2B5EF4-FFF2-40B4-BE49-F238E27FC236}">
                <a16:creationId xmlns:a16="http://schemas.microsoft.com/office/drawing/2014/main" id="{E5893D00-FA25-44FA-BCAB-E9138ADFCA8D}"/>
              </a:ext>
            </a:extLst>
          </p:cNvPr>
          <p:cNvSpPr txBox="1"/>
          <p:nvPr/>
        </p:nvSpPr>
        <p:spPr>
          <a:xfrm>
            <a:off x="5177356" y="2793048"/>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रेडिएटर पानीको लेभल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2" name="テキスト ボックス 1396">
            <a:extLst>
              <a:ext uri="{FF2B5EF4-FFF2-40B4-BE49-F238E27FC236}">
                <a16:creationId xmlns:a16="http://schemas.microsoft.com/office/drawing/2014/main" id="{CBDBEB84-B18E-4A65-B019-C2AB1DE264C0}"/>
              </a:ext>
            </a:extLst>
          </p:cNvPr>
          <p:cNvSpPr txBox="1"/>
          <p:nvPr/>
        </p:nvSpPr>
        <p:spPr>
          <a:xfrm>
            <a:off x="5183922" y="3039445"/>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एयर प्रेसर</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3" name="テキスト ボックス 1397">
            <a:extLst>
              <a:ext uri="{FF2B5EF4-FFF2-40B4-BE49-F238E27FC236}">
                <a16:creationId xmlns:a16="http://schemas.microsoft.com/office/drawing/2014/main" id="{52EDBDA6-D708-40CA-8A7E-47CC1947DE5A}"/>
              </a:ext>
            </a:extLst>
          </p:cNvPr>
          <p:cNvSpPr txBox="1"/>
          <p:nvPr/>
        </p:nvSpPr>
        <p:spPr>
          <a:xfrm>
            <a:off x="5189644" y="3299255"/>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पानीको तापक्रम</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4" name="テキスト ボックス 1398">
            <a:extLst>
              <a:ext uri="{FF2B5EF4-FFF2-40B4-BE49-F238E27FC236}">
                <a16:creationId xmlns:a16="http://schemas.microsoft.com/office/drawing/2014/main" id="{4EA326C0-FF03-4736-8EDF-AFF76C9E0279}"/>
              </a:ext>
            </a:extLst>
          </p:cNvPr>
          <p:cNvSpPr txBox="1"/>
          <p:nvPr/>
        </p:nvSpPr>
        <p:spPr>
          <a:xfrm>
            <a:off x="5193978" y="3558282"/>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टोर्क कन्भर्टरको तेल मात्रा</a:t>
            </a:r>
            <a:endParaRPr lang="ja-JP" sz="55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5" name="テキスト ボックス 1399">
            <a:extLst>
              <a:ext uri="{FF2B5EF4-FFF2-40B4-BE49-F238E27FC236}">
                <a16:creationId xmlns:a16="http://schemas.microsoft.com/office/drawing/2014/main" id="{C69AB8B7-7240-46CB-8D8B-EC31D02C61C3}"/>
              </a:ext>
            </a:extLst>
          </p:cNvPr>
          <p:cNvSpPr txBox="1"/>
          <p:nvPr/>
        </p:nvSpPr>
        <p:spPr>
          <a:xfrm>
            <a:off x="5194082" y="3791779"/>
            <a:ext cx="813548" cy="1123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पार्किङ ब्रेक</a:t>
            </a:r>
            <a:endParaRPr lang="ja-JP" sz="55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6" name="テキスト ボックス 1400">
            <a:extLst>
              <a:ext uri="{FF2B5EF4-FFF2-40B4-BE49-F238E27FC236}">
                <a16:creationId xmlns:a16="http://schemas.microsoft.com/office/drawing/2014/main" id="{9EBDFB76-8219-4190-A984-13E9CB9C9AF1}"/>
              </a:ext>
            </a:extLst>
          </p:cNvPr>
          <p:cNvSpPr txBox="1"/>
          <p:nvPr/>
        </p:nvSpPr>
        <p:spPr>
          <a:xfrm>
            <a:off x="5185239" y="4042244"/>
            <a:ext cx="813548" cy="1552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कामको बत्ति, हेडलाइट</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7" name="テキスト ボックス 1401">
            <a:extLst>
              <a:ext uri="{FF2B5EF4-FFF2-40B4-BE49-F238E27FC236}">
                <a16:creationId xmlns:a16="http://schemas.microsoft.com/office/drawing/2014/main" id="{CE89D3E4-C89B-44F4-BB3A-CF9C0F9DCBC9}"/>
              </a:ext>
            </a:extLst>
          </p:cNvPr>
          <p:cNvSpPr txBox="1"/>
          <p:nvPr/>
        </p:nvSpPr>
        <p:spPr>
          <a:xfrm>
            <a:off x="5164935" y="4246879"/>
            <a:ext cx="813548" cy="1988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ट्रान्समिसन कटअफ बन्द</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8" name="テキスト ボックス 1402">
            <a:extLst>
              <a:ext uri="{FF2B5EF4-FFF2-40B4-BE49-F238E27FC236}">
                <a16:creationId xmlns:a16="http://schemas.microsoft.com/office/drawing/2014/main" id="{3ABBF573-32DE-4A77-9E94-202CDAE6802C}"/>
              </a:ext>
            </a:extLst>
          </p:cNvPr>
          <p:cNvSpPr txBox="1"/>
          <p:nvPr/>
        </p:nvSpPr>
        <p:spPr>
          <a:xfrm>
            <a:off x="5190068" y="4556102"/>
            <a:ext cx="813548" cy="1552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प्रिहिटिङ</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59" name="テキスト ボックス 1406">
            <a:extLst>
              <a:ext uri="{FF2B5EF4-FFF2-40B4-BE49-F238E27FC236}">
                <a16:creationId xmlns:a16="http://schemas.microsoft.com/office/drawing/2014/main" id="{7212B78C-6BD1-4BA6-8B0D-627FB8268856}"/>
              </a:ext>
            </a:extLst>
          </p:cNvPr>
          <p:cNvSpPr txBox="1"/>
          <p:nvPr/>
        </p:nvSpPr>
        <p:spPr>
          <a:xfrm>
            <a:off x="6092149" y="2815959"/>
            <a:ext cx="648607" cy="1217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लो लेभल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0" name="テキスト ボックス 1413">
            <a:extLst>
              <a:ext uri="{FF2B5EF4-FFF2-40B4-BE49-F238E27FC236}">
                <a16:creationId xmlns:a16="http://schemas.microsoft.com/office/drawing/2014/main" id="{C12E2D2B-2CA3-4805-8EE4-A1A1756FB87E}"/>
              </a:ext>
            </a:extLst>
          </p:cNvPr>
          <p:cNvSpPr txBox="1"/>
          <p:nvPr/>
        </p:nvSpPr>
        <p:spPr>
          <a:xfrm>
            <a:off x="6081642" y="2537756"/>
            <a:ext cx="648607" cy="1355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निर्धारित भिन्न प्रेसर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1" name="テキスト ボックス 1414">
            <a:extLst>
              <a:ext uri="{FF2B5EF4-FFF2-40B4-BE49-F238E27FC236}">
                <a16:creationId xmlns:a16="http://schemas.microsoft.com/office/drawing/2014/main" id="{99F3749E-4B9B-47D6-BE2F-F8317E9D65FD}"/>
              </a:ext>
            </a:extLst>
          </p:cNvPr>
          <p:cNvSpPr txBox="1"/>
          <p:nvPr/>
        </p:nvSpPr>
        <p:spPr>
          <a:xfrm>
            <a:off x="6081642" y="3057046"/>
            <a:ext cx="648607" cy="1128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निर्धारित भिन्न प्रेसर तल</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2" name="テキスト ボックス 1417">
            <a:extLst>
              <a:ext uri="{FF2B5EF4-FFF2-40B4-BE49-F238E27FC236}">
                <a16:creationId xmlns:a16="http://schemas.microsoft.com/office/drawing/2014/main" id="{88A18342-9E21-4564-AF57-5507B60C57B4}"/>
              </a:ext>
            </a:extLst>
          </p:cNvPr>
          <p:cNvSpPr txBox="1"/>
          <p:nvPr/>
        </p:nvSpPr>
        <p:spPr>
          <a:xfrm>
            <a:off x="6070255" y="2247417"/>
            <a:ext cx="670501" cy="19274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ओभर स्ट्रोक समय</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(ब्रेक तेल प्रेसरको गिराउ)</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3" name="テキスト ボックス 1419">
            <a:extLst>
              <a:ext uri="{FF2B5EF4-FFF2-40B4-BE49-F238E27FC236}">
                <a16:creationId xmlns:a16="http://schemas.microsoft.com/office/drawing/2014/main" id="{E3CE31D3-2E20-4DC6-9C3A-FE3D4D15619C}"/>
              </a:ext>
            </a:extLst>
          </p:cNvPr>
          <p:cNvSpPr txBox="1"/>
          <p:nvPr/>
        </p:nvSpPr>
        <p:spPr>
          <a:xfrm>
            <a:off x="6081643" y="3307553"/>
            <a:ext cx="648607" cy="106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游ゴシック" panose="020B0400000000000000" pitchFamily="50" charset="-128"/>
                <a:ea typeface="ＭＳ Ｐゴシック" panose="020B0600070205080204" pitchFamily="50" charset="-128"/>
                <a:cs typeface="Times New Roman" panose="02020603050405020304" pitchFamily="18" charset="0"/>
              </a:rPr>
              <a:t>102</a:t>
            </a:r>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℃माथि</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4" name="テキスト ボックス 1420">
            <a:extLst>
              <a:ext uri="{FF2B5EF4-FFF2-40B4-BE49-F238E27FC236}">
                <a16:creationId xmlns:a16="http://schemas.microsoft.com/office/drawing/2014/main" id="{3573FBB4-8FD6-4C75-A150-717A0D40F9E3}"/>
              </a:ext>
            </a:extLst>
          </p:cNvPr>
          <p:cNvSpPr txBox="1"/>
          <p:nvPr/>
        </p:nvSpPr>
        <p:spPr>
          <a:xfrm>
            <a:off x="6081644" y="3554990"/>
            <a:ext cx="648607" cy="1261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游ゴシック" panose="020B0400000000000000" pitchFamily="50" charset="-128"/>
                <a:ea typeface="ＭＳ Ｐゴシック" panose="020B0600070205080204" pitchFamily="50" charset="-128"/>
                <a:cs typeface="Times New Roman" panose="02020603050405020304" pitchFamily="18" charset="0"/>
              </a:rPr>
              <a:t>120</a:t>
            </a:r>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℃माथि</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5" name="テキスト ボックス 1421">
            <a:extLst>
              <a:ext uri="{FF2B5EF4-FFF2-40B4-BE49-F238E27FC236}">
                <a16:creationId xmlns:a16="http://schemas.microsoft.com/office/drawing/2014/main" id="{0BA0B5F3-BBF6-4C59-A0FA-5E36AB946C71}"/>
              </a:ext>
            </a:extLst>
          </p:cNvPr>
          <p:cNvSpPr txBox="1"/>
          <p:nvPr/>
        </p:nvSpPr>
        <p:spPr>
          <a:xfrm>
            <a:off x="6081645" y="3795764"/>
            <a:ext cx="648607" cy="12645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संचालनको समयमा</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6" name="テキスト ボックス 1423">
            <a:extLst>
              <a:ext uri="{FF2B5EF4-FFF2-40B4-BE49-F238E27FC236}">
                <a16:creationId xmlns:a16="http://schemas.microsoft.com/office/drawing/2014/main" id="{D3456A78-F379-4360-A43C-E99390F6FCE9}"/>
              </a:ext>
            </a:extLst>
          </p:cNvPr>
          <p:cNvSpPr txBox="1"/>
          <p:nvPr/>
        </p:nvSpPr>
        <p:spPr>
          <a:xfrm>
            <a:off x="6081645" y="4279944"/>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संचालनको समयमा</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7" name="テキスト ボックス 1424">
            <a:extLst>
              <a:ext uri="{FF2B5EF4-FFF2-40B4-BE49-F238E27FC236}">
                <a16:creationId xmlns:a16="http://schemas.microsoft.com/office/drawing/2014/main" id="{38CF12FA-DACC-4CB6-9E41-7AA19B30F4C5}"/>
              </a:ext>
            </a:extLst>
          </p:cNvPr>
          <p:cNvSpPr txBox="1"/>
          <p:nvPr/>
        </p:nvSpPr>
        <p:spPr>
          <a:xfrm>
            <a:off x="6081646" y="4028039"/>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संचालनको समयमा</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8" name="テキスト ボックス 1425">
            <a:extLst>
              <a:ext uri="{FF2B5EF4-FFF2-40B4-BE49-F238E27FC236}">
                <a16:creationId xmlns:a16="http://schemas.microsoft.com/office/drawing/2014/main" id="{FC4266CC-2584-4268-A0BD-697D0AF2B953}"/>
              </a:ext>
            </a:extLst>
          </p:cNvPr>
          <p:cNvSpPr txBox="1"/>
          <p:nvPr/>
        </p:nvSpPr>
        <p:spPr>
          <a:xfrm>
            <a:off x="6082351" y="4525634"/>
            <a:ext cx="648607" cy="1693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प्रिहिट रुट बिजुली पासको समयमा</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69" name="テキスト ボックス 1427">
            <a:extLst>
              <a:ext uri="{FF2B5EF4-FFF2-40B4-BE49-F238E27FC236}">
                <a16:creationId xmlns:a16="http://schemas.microsoft.com/office/drawing/2014/main" id="{B0260F79-9D1A-40DC-B2C7-62FF5E0BCF87}"/>
              </a:ext>
            </a:extLst>
          </p:cNvPr>
          <p:cNvSpPr txBox="1"/>
          <p:nvPr/>
        </p:nvSpPr>
        <p:spPr>
          <a:xfrm>
            <a:off x="6823713" y="2256079"/>
            <a:ext cx="621440" cy="27606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डिस्प्ले सामान्य समयमा बत्ति अफ, असामान्य समयमा (लाइटनिङ्ग)</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0" name="テキスト ボックス 1428">
            <a:extLst>
              <a:ext uri="{FF2B5EF4-FFF2-40B4-BE49-F238E27FC236}">
                <a16:creationId xmlns:a16="http://schemas.microsoft.com/office/drawing/2014/main" id="{71660E11-261C-4531-B4EE-4A79C4133B07}"/>
              </a:ext>
            </a:extLst>
          </p:cNvPr>
          <p:cNvSpPr txBox="1"/>
          <p:nvPr/>
        </p:nvSpPr>
        <p:spPr>
          <a:xfrm>
            <a:off x="6840189" y="4071948"/>
            <a:ext cx="1538803" cy="1840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स्टार्टर स्विच ON को बेलामा, डिस्प्ले कार्य समयको बत्ति</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1" name="テキスト ボックス 1429">
            <a:extLst>
              <a:ext uri="{FF2B5EF4-FFF2-40B4-BE49-F238E27FC236}">
                <a16:creationId xmlns:a16="http://schemas.microsoft.com/office/drawing/2014/main" id="{25537325-1233-4AD8-B0A1-721AD70F6212}"/>
              </a:ext>
            </a:extLst>
          </p:cNvPr>
          <p:cNvSpPr txBox="1"/>
          <p:nvPr/>
        </p:nvSpPr>
        <p:spPr>
          <a:xfrm>
            <a:off x="6840189" y="4552684"/>
            <a:ext cx="1538803" cy="12460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स्टार्टर स्विच ONको बेलामा, डिस्प्लेलाई प्रिहिट समयको बत्ति</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2" name="テキスト ボックス 1464">
            <a:extLst>
              <a:ext uri="{FF2B5EF4-FFF2-40B4-BE49-F238E27FC236}">
                <a16:creationId xmlns:a16="http://schemas.microsoft.com/office/drawing/2014/main" id="{1F6B653E-BB3B-444D-AF13-7D5CBBD72445}"/>
              </a:ext>
            </a:extLst>
          </p:cNvPr>
          <p:cNvSpPr txBox="1"/>
          <p:nvPr/>
        </p:nvSpPr>
        <p:spPr>
          <a:xfrm>
            <a:off x="7465405" y="2314412"/>
            <a:ext cx="833636" cy="1005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ब्रेक प्रणालीको जाँच मर्मत</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3" name="テキスト ボックス 1465">
            <a:extLst>
              <a:ext uri="{FF2B5EF4-FFF2-40B4-BE49-F238E27FC236}">
                <a16:creationId xmlns:a16="http://schemas.microsoft.com/office/drawing/2014/main" id="{4B6D0E58-FC5A-4056-A779-6E00EEC0744B}"/>
              </a:ext>
            </a:extLst>
          </p:cNvPr>
          <p:cNvSpPr txBox="1"/>
          <p:nvPr/>
        </p:nvSpPr>
        <p:spPr>
          <a:xfrm>
            <a:off x="7475567" y="2563273"/>
            <a:ext cx="951807" cy="13557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इन्जिन वरिपरिलाई जाँच मर्मत</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4" name="テキスト ボックス 1466">
            <a:extLst>
              <a:ext uri="{FF2B5EF4-FFF2-40B4-BE49-F238E27FC236}">
                <a16:creationId xmlns:a16="http://schemas.microsoft.com/office/drawing/2014/main" id="{A6A89DCA-2DC2-4D35-9FB3-156246AD11A1}"/>
              </a:ext>
            </a:extLst>
          </p:cNvPr>
          <p:cNvSpPr txBox="1"/>
          <p:nvPr/>
        </p:nvSpPr>
        <p:spPr>
          <a:xfrm>
            <a:off x="7465405" y="2762222"/>
            <a:ext cx="951807" cy="1918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पानी चुहिएको छ, छैन जाँच मर्मत पछि, पानी हाल्ने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5" name="テキスト ボックス 1467">
            <a:extLst>
              <a:ext uri="{FF2B5EF4-FFF2-40B4-BE49-F238E27FC236}">
                <a16:creationId xmlns:a16="http://schemas.microsoft.com/office/drawing/2014/main" id="{52C27233-69E6-4297-9F9D-FDDBF66894FF}"/>
              </a:ext>
            </a:extLst>
          </p:cNvPr>
          <p:cNvSpPr txBox="1"/>
          <p:nvPr/>
        </p:nvSpPr>
        <p:spPr>
          <a:xfrm>
            <a:off x="7484305" y="3010636"/>
            <a:ext cx="951807" cy="18847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50" kern="100">
                <a:effectLst/>
                <a:latin typeface="Arial" panose="020B0604020202020204" pitchFamily="34" charset="0"/>
                <a:ea typeface="游ゴシック" panose="020B0400000000000000" pitchFamily="50" charset="-128"/>
                <a:cs typeface="Times New Roman" panose="02020603050405020304" pitchFamily="18" charset="0"/>
              </a:rPr>
              <a:t>हावा फुस्केको ठाउँ मर्मत पछि निर्धारित प्रेसर बढेसम्म कुर्ने</a:t>
            </a:r>
            <a:endParaRPr lang="ja-JP" sz="5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6" name="テキスト ボックス 1468">
            <a:extLst>
              <a:ext uri="{FF2B5EF4-FFF2-40B4-BE49-F238E27FC236}">
                <a16:creationId xmlns:a16="http://schemas.microsoft.com/office/drawing/2014/main" id="{6B1B242C-7F9D-44C6-9F6C-CE2C0692339C}"/>
              </a:ext>
            </a:extLst>
          </p:cNvPr>
          <p:cNvSpPr txBox="1"/>
          <p:nvPr/>
        </p:nvSpPr>
        <p:spPr>
          <a:xfrm>
            <a:off x="7485724" y="3250717"/>
            <a:ext cx="951807" cy="18344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सवारी साधनलाई रोकी, इन्जिन लो-आइडलिङमा गरि बत्ति निभ्दासम्म कुर्ने</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77" name="テキスト ボックス 1469">
            <a:extLst>
              <a:ext uri="{FF2B5EF4-FFF2-40B4-BE49-F238E27FC236}">
                <a16:creationId xmlns:a16="http://schemas.microsoft.com/office/drawing/2014/main" id="{3C150D87-0585-4033-B829-411BAF77F29A}"/>
              </a:ext>
            </a:extLst>
          </p:cNvPr>
          <p:cNvSpPr txBox="1"/>
          <p:nvPr/>
        </p:nvSpPr>
        <p:spPr>
          <a:xfrm>
            <a:off x="7485725" y="3485769"/>
            <a:ext cx="951807" cy="22141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सवारी साधनलाई रोकी, इन्जिन सामान लोड नगरेको स्थितिमा मिडिएम स्पिड रोटेशन गरि बत्ति निभ्दासम्म कुर्ने</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7562721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प्रयोगको मेसिनको सुरक्षा उपकरण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62337" y="6452605"/>
            <a:ext cx="3533825"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42 /सहायक पाठ्यपुस्तक पृष्ठ 25</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a:latin typeface="Meiryo UI" panose="020B0604030504040204" pitchFamily="50" charset="-128"/>
                <a:ea typeface="Meiryo UI" panose="020B0604030504040204" pitchFamily="50" charset="-128"/>
              </a:rPr>
              <a:t>(4) विशेष विघटन कामको मेसिन (बूम र आर्मको लम्बाईको कुल 12m मिटर माथिको विघटन मेसिन)</a:t>
            </a:r>
            <a:endParaRPr lang="en-US" altLang="ja-JP" sz="20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2973726" y="1901536"/>
            <a:ext cx="3196548" cy="4436918"/>
          </a:xfrm>
          <a:prstGeom prst="rect">
            <a:avLst/>
          </a:prstGeom>
        </p:spPr>
      </p:pic>
    </p:spTree>
    <p:extLst>
      <p:ext uri="{BB962C8B-B14F-4D97-AF65-F5344CB8AC3E}">
        <p14:creationId xmlns:p14="http://schemas.microsoft.com/office/powerpoint/2010/main" val="18904627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प्रयोगको मेसिनको सुरक्षा उपकरण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05450" y="6452605"/>
            <a:ext cx="3490712"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44 /सहायक पाठ्यपुस्तक पृष्ठ 26</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a:latin typeface="Meiryo UI" panose="020B0604030504040204" pitchFamily="50" charset="-128"/>
                <a:ea typeface="Meiryo UI" panose="020B0604030504040204" pitchFamily="50" charset="-128"/>
              </a:rPr>
              <a:t>(5) मिरर्</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a:latin typeface="Meiryo UI" panose="020B0604030504040204" pitchFamily="50" charset="-128"/>
                <a:ea typeface="Meiryo UI" panose="020B0604030504040204" pitchFamily="50" charset="-128"/>
              </a:rPr>
              <a:t>(6) हेडलाइट आदि</a:t>
            </a: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86433" y="1512063"/>
            <a:ext cx="4851009" cy="2052019"/>
          </a:xfrm>
          <a:prstGeom prst="rect">
            <a:avLst/>
          </a:prstGeom>
        </p:spPr>
      </p:pic>
      <p:pic>
        <p:nvPicPr>
          <p:cNvPr id="3" name="図 2"/>
          <p:cNvPicPr>
            <a:picLocks noChangeAspect="1"/>
          </p:cNvPicPr>
          <p:nvPr/>
        </p:nvPicPr>
        <p:blipFill>
          <a:blip r:embed="rId4"/>
          <a:stretch>
            <a:fillRect/>
          </a:stretch>
        </p:blipFill>
        <p:spPr>
          <a:xfrm>
            <a:off x="3026893" y="4037943"/>
            <a:ext cx="3090213" cy="2289796"/>
          </a:xfrm>
          <a:prstGeom prst="rect">
            <a:avLst/>
          </a:prstGeom>
        </p:spPr>
      </p:pic>
      <p:sp>
        <p:nvSpPr>
          <p:cNvPr id="7" name="テキスト ボックス 1470">
            <a:extLst>
              <a:ext uri="{FF2B5EF4-FFF2-40B4-BE49-F238E27FC236}">
                <a16:creationId xmlns:a16="http://schemas.microsoft.com/office/drawing/2014/main" id="{9F3B6E05-DDA7-4C66-9F0A-33FE3C62EC5D}"/>
              </a:ext>
            </a:extLst>
          </p:cNvPr>
          <p:cNvSpPr txBox="1"/>
          <p:nvPr/>
        </p:nvSpPr>
        <p:spPr>
          <a:xfrm>
            <a:off x="2862244" y="3358342"/>
            <a:ext cx="1245870"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ब्याक क्यामरा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471">
            <a:extLst>
              <a:ext uri="{FF2B5EF4-FFF2-40B4-BE49-F238E27FC236}">
                <a16:creationId xmlns:a16="http://schemas.microsoft.com/office/drawing/2014/main" id="{E182E4F4-4694-4305-BC2A-B9D0F46A5444}"/>
              </a:ext>
            </a:extLst>
          </p:cNvPr>
          <p:cNvSpPr txBox="1"/>
          <p:nvPr/>
        </p:nvSpPr>
        <p:spPr>
          <a:xfrm>
            <a:off x="5683516" y="3358342"/>
            <a:ext cx="1245870" cy="205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मनिटर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000721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प्रयोगको मेसिनको सुरक्षा उपकरण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38275" y="6452605"/>
            <a:ext cx="3557888"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45 /सहायक पाठ्यपुस्तक पृष्ठ 27</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a:latin typeface="Meiryo UI" panose="020B0604030504040204" pitchFamily="50" charset="-128"/>
                <a:ea typeface="Meiryo UI" panose="020B0604030504040204" pitchFamily="50" charset="-128"/>
              </a:rPr>
              <a:t>(7) ओभरहेड गार्ड</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a:latin typeface="Meiryo UI" panose="020B0604030504040204" pitchFamily="50" charset="-128"/>
                <a:ea typeface="Meiryo UI" panose="020B0604030504040204" pitchFamily="50" charset="-128"/>
              </a:rPr>
              <a:t>(8) ग्लास र उडेर आउने वस्तुबाट बच्न सुरक्षित उपकरण</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2128837" y="1627043"/>
            <a:ext cx="4886325" cy="1733550"/>
          </a:xfrm>
          <a:prstGeom prst="rect">
            <a:avLst/>
          </a:prstGeom>
        </p:spPr>
      </p:pic>
      <p:pic>
        <p:nvPicPr>
          <p:cNvPr id="7" name="図 6"/>
          <p:cNvPicPr>
            <a:picLocks noChangeAspect="1"/>
          </p:cNvPicPr>
          <p:nvPr/>
        </p:nvPicPr>
        <p:blipFill>
          <a:blip r:embed="rId4"/>
          <a:stretch>
            <a:fillRect/>
          </a:stretch>
        </p:blipFill>
        <p:spPr>
          <a:xfrm>
            <a:off x="2422814" y="4044975"/>
            <a:ext cx="4300105" cy="2273304"/>
          </a:xfrm>
          <a:prstGeom prst="rect">
            <a:avLst/>
          </a:prstGeom>
        </p:spPr>
      </p:pic>
      <p:sp>
        <p:nvSpPr>
          <p:cNvPr id="8" name="テキスト ボックス 1472">
            <a:extLst>
              <a:ext uri="{FF2B5EF4-FFF2-40B4-BE49-F238E27FC236}">
                <a16:creationId xmlns:a16="http://schemas.microsoft.com/office/drawing/2014/main" id="{8DB6CD8D-8BB8-4A6F-825F-523A1B324106}"/>
              </a:ext>
            </a:extLst>
          </p:cNvPr>
          <p:cNvSpPr txBox="1"/>
          <p:nvPr/>
        </p:nvSpPr>
        <p:spPr>
          <a:xfrm>
            <a:off x="4571999" y="1857383"/>
            <a:ext cx="1072310" cy="3663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क्याबिन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(ओभरहेड गार्ड)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034046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प्रयोगको मेसिनको सुरक्षा उपकरण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80385" y="6452605"/>
            <a:ext cx="3515778" cy="276999"/>
          </a:xfrm>
          <a:prstGeom prst="rect">
            <a:avLst/>
          </a:prstGeom>
          <a:noFill/>
          <a:ln>
            <a:solidFill>
              <a:schemeClr val="tx1"/>
            </a:solidFill>
          </a:ln>
        </p:spPr>
        <p:txBody>
          <a:bodyPr wrap="square" rtlCol="0">
            <a:spAutoFit/>
          </a:bodyPr>
          <a:lstStyle/>
          <a:p>
            <a:pPr algn="r" rtl="0"/>
            <a:r>
              <a:rPr lang="ne-np" sz="1200" dirty="0">
                <a:solidFill>
                  <a:prstClr val="black"/>
                </a:solidFill>
                <a:latin typeface="游ゴシック" panose="020B0400000000000000" pitchFamily="50" charset="-128"/>
                <a:ea typeface="游ゴシック" panose="020B0400000000000000" pitchFamily="50" charset="-128"/>
              </a:rPr>
              <a:t>पाठ्यपुस्तक पृष्ठ 45 /सहायक पाठ्यपुस्तक पृष्ठ 28</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dirty="0">
                <a:latin typeface="Meiryo UI" panose="020B0604030504040204" pitchFamily="50" charset="-128"/>
                <a:ea typeface="Meiryo UI" panose="020B0604030504040204" pitchFamily="50" charset="-128"/>
              </a:rPr>
              <a:t>(9) चालक कक्ष नभएको सानो सवारी साधन प्रकारको विघटन मेसिन</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dirty="0">
                <a:latin typeface="Meiryo UI" panose="020B0604030504040204" pitchFamily="50" charset="-128"/>
                <a:ea typeface="Meiryo UI" panose="020B0604030504040204" pitchFamily="50" charset="-128"/>
              </a:rPr>
              <a:t>(10) </a:t>
            </a:r>
            <a:r>
              <a:rPr lang="ne-np" sz="1400" dirty="0">
                <a:latin typeface="Meiryo UI" panose="020B0604030504040204" pitchFamily="50" charset="-128"/>
                <a:ea typeface="Meiryo UI" panose="020B0604030504040204" pitchFamily="50" charset="-128"/>
              </a:rPr>
              <a:t>पल्टने बेलाको सुरक्षात्मक संरचना( ROPS),उल्टिएको बेलाको सुरक्षात्मक संरचना(TOPS)</a:t>
            </a:r>
            <a:endParaRPr lang="en-US" altLang="ja-JP" sz="14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3128962" y="1768434"/>
            <a:ext cx="2886075" cy="1485900"/>
          </a:xfrm>
          <a:prstGeom prst="rect">
            <a:avLst/>
          </a:prstGeom>
        </p:spPr>
      </p:pic>
      <p:pic>
        <p:nvPicPr>
          <p:cNvPr id="3" name="図 2"/>
          <p:cNvPicPr>
            <a:picLocks noChangeAspect="1"/>
          </p:cNvPicPr>
          <p:nvPr/>
        </p:nvPicPr>
        <p:blipFill>
          <a:blip r:embed="rId4"/>
          <a:stretch>
            <a:fillRect/>
          </a:stretch>
        </p:blipFill>
        <p:spPr>
          <a:xfrm>
            <a:off x="2036618" y="4054185"/>
            <a:ext cx="1600200" cy="2190750"/>
          </a:xfrm>
          <a:prstGeom prst="rect">
            <a:avLst/>
          </a:prstGeom>
        </p:spPr>
      </p:pic>
      <p:pic>
        <p:nvPicPr>
          <p:cNvPr id="8" name="図 7"/>
          <p:cNvPicPr>
            <a:picLocks noChangeAspect="1"/>
          </p:cNvPicPr>
          <p:nvPr/>
        </p:nvPicPr>
        <p:blipFill>
          <a:blip r:embed="rId5"/>
          <a:stretch>
            <a:fillRect/>
          </a:stretch>
        </p:blipFill>
        <p:spPr>
          <a:xfrm>
            <a:off x="5356512" y="4235160"/>
            <a:ext cx="1828800" cy="2009775"/>
          </a:xfrm>
          <a:prstGeom prst="rect">
            <a:avLst/>
          </a:prstGeom>
        </p:spPr>
      </p:pic>
      <p:sp>
        <p:nvSpPr>
          <p:cNvPr id="10" name="テキスト ボックス 1473">
            <a:extLst>
              <a:ext uri="{FF2B5EF4-FFF2-40B4-BE49-F238E27FC236}">
                <a16:creationId xmlns:a16="http://schemas.microsoft.com/office/drawing/2014/main" id="{EC222A63-7655-436F-87FA-2C6A40DEDC2F}"/>
              </a:ext>
            </a:extLst>
          </p:cNvPr>
          <p:cNvSpPr txBox="1"/>
          <p:nvPr/>
        </p:nvSpPr>
        <p:spPr>
          <a:xfrm>
            <a:off x="4321462" y="1673052"/>
            <a:ext cx="1035050" cy="3663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फेश शिल्ड</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(उडेर आउने वस्तुवाट बच्न)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474">
            <a:extLst>
              <a:ext uri="{FF2B5EF4-FFF2-40B4-BE49-F238E27FC236}">
                <a16:creationId xmlns:a16="http://schemas.microsoft.com/office/drawing/2014/main" id="{7CB3910A-F9F1-4F0D-BC9D-AF8D9A5F3787}"/>
              </a:ext>
            </a:extLst>
          </p:cNvPr>
          <p:cNvSpPr txBox="1"/>
          <p:nvPr/>
        </p:nvSpPr>
        <p:spPr>
          <a:xfrm>
            <a:off x="6638906" y="4863092"/>
            <a:ext cx="77343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सिट बेल्ट</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980289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मेसिनका प्रकार र प्रयोग (बिशेषता) आदि (1) ब्रेकर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2 /सहायक पाठ्यपुस्तक पृष्ठ 4</a:t>
            </a:r>
          </a:p>
        </p:txBody>
      </p:sp>
      <p:pic>
        <p:nvPicPr>
          <p:cNvPr id="8" name="図 7"/>
          <p:cNvPicPr>
            <a:picLocks noChangeAspect="1"/>
          </p:cNvPicPr>
          <p:nvPr/>
        </p:nvPicPr>
        <p:blipFill>
          <a:blip r:embed="rId3"/>
          <a:stretch>
            <a:fillRect/>
          </a:stretch>
        </p:blipFill>
        <p:spPr>
          <a:xfrm>
            <a:off x="1695450" y="1385887"/>
            <a:ext cx="5753100" cy="4086225"/>
          </a:xfrm>
          <a:prstGeom prst="rect">
            <a:avLst/>
          </a:prstGeom>
        </p:spPr>
      </p:pic>
    </p:spTree>
    <p:extLst>
      <p:ext uri="{BB962C8B-B14F-4D97-AF65-F5344CB8AC3E}">
        <p14:creationId xmlns:p14="http://schemas.microsoft.com/office/powerpoint/2010/main" val="33641081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algn="l" rtl="0"/>
            <a:r>
              <a:rPr lang="ne-np" sz="3200">
                <a:latin typeface="ＭＳ Ｐゴシック" panose="020B0600070205080204" pitchFamily="50" charset="-128"/>
                <a:ea typeface="ＭＳ Ｐゴシック" panose="020B0600070205080204" pitchFamily="50" charset="-128"/>
              </a:rPr>
              <a:t>चरण 4 विघटन प्रयोगको अट्याचमेन्ट जोडेको कामसँग सम्बन्धित उपकरणहरूको प्रबन्ध आदि</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201733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ne-np" sz="2400">
                <a:latin typeface="Meiryo UI" panose="020B0604030504040204" pitchFamily="50" charset="-128"/>
                <a:ea typeface="Meiryo UI" panose="020B0604030504040204" pitchFamily="50" charset="-128"/>
              </a:rPr>
              <a:t>ब्रेकरको छनोट र जडान, विशेषता, प्रत्येक भागको नाम र प्रयोग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372101" y="6452605"/>
            <a:ext cx="3624062"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47 /सहायक पाठ्यपुस्तक पृष्ठ 29</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953194" y="4991833"/>
            <a:ext cx="3237610" cy="276999"/>
          </a:xfrm>
          <a:prstGeom prst="rect">
            <a:avLst/>
          </a:prstGeom>
          <a:noFill/>
          <a:ln>
            <a:noFill/>
          </a:ln>
        </p:spPr>
        <p:txBody>
          <a:bodyPr wrap="square" rtlCol="0">
            <a:spAutoFit/>
          </a:bodyPr>
          <a:lstStyle/>
          <a:p>
            <a:pPr algn="ctr" rtl="0"/>
            <a:r>
              <a:rPr lang="ne-np" sz="1200">
                <a:solidFill>
                  <a:prstClr val="black"/>
                </a:solidFill>
              </a:rPr>
              <a:t>चिजलको प्रकारको उदाहरण</a:t>
            </a:r>
          </a:p>
        </p:txBody>
      </p:sp>
      <p:pic>
        <p:nvPicPr>
          <p:cNvPr id="2" name="図 1"/>
          <p:cNvPicPr>
            <a:picLocks noChangeAspect="1"/>
          </p:cNvPicPr>
          <p:nvPr/>
        </p:nvPicPr>
        <p:blipFill>
          <a:blip r:embed="rId3"/>
          <a:stretch>
            <a:fillRect/>
          </a:stretch>
        </p:blipFill>
        <p:spPr>
          <a:xfrm>
            <a:off x="857249" y="2452228"/>
            <a:ext cx="7429500" cy="2539605"/>
          </a:xfrm>
          <a:prstGeom prst="rect">
            <a:avLst/>
          </a:prstGeom>
        </p:spPr>
      </p:pic>
      <p:sp>
        <p:nvSpPr>
          <p:cNvPr id="7" name="テキスト ボックス 1475">
            <a:extLst>
              <a:ext uri="{FF2B5EF4-FFF2-40B4-BE49-F238E27FC236}">
                <a16:creationId xmlns:a16="http://schemas.microsoft.com/office/drawing/2014/main" id="{E3BFD53A-89FD-4058-994B-32C25D81684F}"/>
              </a:ext>
            </a:extLst>
          </p:cNvPr>
          <p:cNvSpPr txBox="1"/>
          <p:nvPr/>
        </p:nvSpPr>
        <p:spPr>
          <a:xfrm>
            <a:off x="956235" y="2557765"/>
            <a:ext cx="2300941" cy="228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kern="100">
                <a:effectLst/>
                <a:latin typeface="Arial" panose="020B0604020202020204" pitchFamily="34" charset="0"/>
                <a:ea typeface="游ゴシック" panose="020B0400000000000000" pitchFamily="50" charset="-128"/>
                <a:cs typeface="Times New Roman" panose="02020603050405020304" pitchFamily="18" charset="0"/>
              </a:rPr>
              <a:t>डिमोलिसन पोइन्ट</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476">
            <a:extLst>
              <a:ext uri="{FF2B5EF4-FFF2-40B4-BE49-F238E27FC236}">
                <a16:creationId xmlns:a16="http://schemas.microsoft.com/office/drawing/2014/main" id="{C795B683-A5FB-439E-9E38-0E6DDF0B7203}"/>
              </a:ext>
            </a:extLst>
          </p:cNvPr>
          <p:cNvSpPr txBox="1"/>
          <p:nvPr/>
        </p:nvSpPr>
        <p:spPr>
          <a:xfrm>
            <a:off x="3741632" y="2558234"/>
            <a:ext cx="1680552" cy="228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kern="100">
                <a:effectLst/>
                <a:latin typeface="Arial" panose="020B0604020202020204" pitchFamily="34" charset="0"/>
                <a:ea typeface="游ゴシック" panose="020B0400000000000000" pitchFamily="50" charset="-128"/>
                <a:cs typeface="Times New Roman" panose="02020603050405020304" pitchFamily="18" charset="0"/>
              </a:rPr>
              <a:t>फ्ल्याट एन्ड</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477">
            <a:extLst>
              <a:ext uri="{FF2B5EF4-FFF2-40B4-BE49-F238E27FC236}">
                <a16:creationId xmlns:a16="http://schemas.microsoft.com/office/drawing/2014/main" id="{F5131835-9EFD-4E91-A9CF-6A1F762BFA10}"/>
              </a:ext>
            </a:extLst>
          </p:cNvPr>
          <p:cNvSpPr txBox="1"/>
          <p:nvPr/>
        </p:nvSpPr>
        <p:spPr>
          <a:xfrm>
            <a:off x="6206957" y="2576511"/>
            <a:ext cx="1537837" cy="2284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kern="100">
                <a:effectLst/>
                <a:latin typeface="Arial" panose="020B0604020202020204" pitchFamily="34" charset="0"/>
                <a:ea typeface="游ゴシック" panose="020B0400000000000000" pitchFamily="50" charset="-128"/>
                <a:cs typeface="Times New Roman" panose="02020603050405020304" pitchFamily="18" charset="0"/>
              </a:rPr>
              <a:t>फ्ल्याट</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478">
            <a:extLst>
              <a:ext uri="{FF2B5EF4-FFF2-40B4-BE49-F238E27FC236}">
                <a16:creationId xmlns:a16="http://schemas.microsoft.com/office/drawing/2014/main" id="{CBD5FDA1-320C-45F6-8254-BD3015FD9EB7}"/>
              </a:ext>
            </a:extLst>
          </p:cNvPr>
          <p:cNvSpPr txBox="1"/>
          <p:nvPr/>
        </p:nvSpPr>
        <p:spPr>
          <a:xfrm>
            <a:off x="1567259" y="3021171"/>
            <a:ext cx="1593083" cy="12501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b="1" kern="100">
                <a:effectLst/>
                <a:latin typeface="Arial" panose="020B0604020202020204" pitchFamily="34" charset="0"/>
                <a:ea typeface="游ゴシック" panose="020B0400000000000000" pitchFamily="50" charset="-128"/>
                <a:cs typeface="Times New Roman" panose="02020603050405020304" pitchFamily="18" charset="0"/>
              </a:rPr>
              <a:t>(प्रमुख प्रयोग)</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कङ्क्रिट स्रेडर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रक स्रेडिङ</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साह्रो माटो बोर्ड स्रेडिङ</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सटक निर्माण</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479">
            <a:extLst>
              <a:ext uri="{FF2B5EF4-FFF2-40B4-BE49-F238E27FC236}">
                <a16:creationId xmlns:a16="http://schemas.microsoft.com/office/drawing/2014/main" id="{37590751-D7D2-4287-9B3F-246936BC8097}"/>
              </a:ext>
            </a:extLst>
          </p:cNvPr>
          <p:cNvSpPr txBox="1"/>
          <p:nvPr/>
        </p:nvSpPr>
        <p:spPr>
          <a:xfrm>
            <a:off x="4002963" y="3021171"/>
            <a:ext cx="1680553" cy="9676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b="1" kern="100">
                <a:effectLst/>
                <a:latin typeface="Arial" panose="020B0604020202020204" pitchFamily="34" charset="0"/>
                <a:ea typeface="游ゴシック" panose="020B0400000000000000" pitchFamily="50" charset="-128"/>
                <a:cs typeface="Times New Roman" panose="02020603050405020304" pitchFamily="18" charset="0"/>
              </a:rPr>
              <a:t>(प्रमुख प्रयोग)</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क्रश्ड ढुँगाको दोस्रो क्रशिङ्ग</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नोरो आदिको छिलो</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90170" algn="l" rtl="0"/>
            <a:r>
              <a:rPr lang="ne-np" sz="1200" kern="10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480">
            <a:extLst>
              <a:ext uri="{FF2B5EF4-FFF2-40B4-BE49-F238E27FC236}">
                <a16:creationId xmlns:a16="http://schemas.microsoft.com/office/drawing/2014/main" id="{6F275392-231A-4DA9-B4B3-1306DF7392D3}"/>
              </a:ext>
            </a:extLst>
          </p:cNvPr>
          <p:cNvSpPr txBox="1"/>
          <p:nvPr/>
        </p:nvSpPr>
        <p:spPr>
          <a:xfrm>
            <a:off x="6574374" y="3008123"/>
            <a:ext cx="1404214" cy="9806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400" b="1" kern="100">
                <a:effectLst/>
                <a:latin typeface="Arial" panose="020B0604020202020204" pitchFamily="34" charset="0"/>
                <a:ea typeface="游ゴシック" panose="020B0400000000000000" pitchFamily="50" charset="-128"/>
                <a:cs typeface="Times New Roman" panose="02020603050405020304" pitchFamily="18" charset="0"/>
              </a:rPr>
              <a:t>(प्रमुख प्रयोग)</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डिचिंग</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तातो पानी द्वारको कटिङ/काट्ने</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1450" indent="-171450" algn="l" rtl="0">
              <a:buFont typeface="Wingdings" panose="05000000000000000000" pitchFamily="2" charset="2"/>
              <a:buChar char="l"/>
            </a:pP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स्लोपको सतह (nori men) स्रेडिङ</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2470844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ne-np" sz="2400">
                <a:latin typeface="Meiryo UI" panose="020B0604030504040204" pitchFamily="50" charset="-128"/>
                <a:ea typeface="Meiryo UI" panose="020B0604030504040204" pitchFamily="50" charset="-128"/>
              </a:rPr>
              <a:t>ब्रेकरको छनोट र जडान, विशेषता, प्रत्येक भागको नाम र प्रयोग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16479" y="6452605"/>
            <a:ext cx="3479683"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48 /सहायक पाठ्यपुस्तक पृष्ठ 30</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3167952" y="6061455"/>
            <a:ext cx="3237610" cy="276999"/>
          </a:xfrm>
          <a:prstGeom prst="rect">
            <a:avLst/>
          </a:prstGeom>
          <a:noFill/>
          <a:ln>
            <a:noFill/>
          </a:ln>
        </p:spPr>
        <p:txBody>
          <a:bodyPr wrap="square" rtlCol="0">
            <a:spAutoFit/>
          </a:bodyPr>
          <a:lstStyle/>
          <a:p>
            <a:pPr algn="ctr" rtl="0"/>
            <a:r>
              <a:rPr lang="ne-np" sz="1200">
                <a:solidFill>
                  <a:prstClr val="black"/>
                </a:solidFill>
              </a:rPr>
              <a:t>हाइड्रोलिक ब्रेकर</a:t>
            </a:r>
          </a:p>
        </p:txBody>
      </p:sp>
      <p:pic>
        <p:nvPicPr>
          <p:cNvPr id="2" name="図 1"/>
          <p:cNvPicPr>
            <a:picLocks noChangeAspect="1"/>
          </p:cNvPicPr>
          <p:nvPr/>
        </p:nvPicPr>
        <p:blipFill>
          <a:blip r:embed="rId3"/>
          <a:stretch>
            <a:fillRect/>
          </a:stretch>
        </p:blipFill>
        <p:spPr>
          <a:xfrm>
            <a:off x="1945013" y="1383465"/>
            <a:ext cx="5253973" cy="4677990"/>
          </a:xfrm>
          <a:prstGeom prst="rect">
            <a:avLst/>
          </a:prstGeom>
        </p:spPr>
      </p:pic>
      <p:sp>
        <p:nvSpPr>
          <p:cNvPr id="7" name="テキスト ボックス 1481">
            <a:extLst>
              <a:ext uri="{FF2B5EF4-FFF2-40B4-BE49-F238E27FC236}">
                <a16:creationId xmlns:a16="http://schemas.microsoft.com/office/drawing/2014/main" id="{408176D4-780C-451E-9A49-2B32E9C076B0}"/>
              </a:ext>
            </a:extLst>
          </p:cNvPr>
          <p:cNvSpPr txBox="1"/>
          <p:nvPr/>
        </p:nvSpPr>
        <p:spPr>
          <a:xfrm>
            <a:off x="2222257" y="2015935"/>
            <a:ext cx="376555"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13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488">
            <a:extLst>
              <a:ext uri="{FF2B5EF4-FFF2-40B4-BE49-F238E27FC236}">
                <a16:creationId xmlns:a16="http://schemas.microsoft.com/office/drawing/2014/main" id="{69C52B35-0F4A-4EEE-8436-C248098ABF25}"/>
              </a:ext>
            </a:extLst>
          </p:cNvPr>
          <p:cNvSpPr txBox="1"/>
          <p:nvPr/>
        </p:nvSpPr>
        <p:spPr>
          <a:xfrm>
            <a:off x="3064581" y="2894480"/>
            <a:ext cx="560985"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a:effectLst/>
                <a:latin typeface="Arial" panose="020B0604020202020204" pitchFamily="34" charset="0"/>
                <a:ea typeface="游ゴシック" panose="020B0400000000000000" pitchFamily="50" charset="-128"/>
                <a:cs typeface="Times New Roman" panose="02020603050405020304" pitchFamily="18" charset="0"/>
              </a:rPr>
              <a:t>लो प्रेसर साइड</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490">
            <a:extLst>
              <a:ext uri="{FF2B5EF4-FFF2-40B4-BE49-F238E27FC236}">
                <a16:creationId xmlns:a16="http://schemas.microsoft.com/office/drawing/2014/main" id="{4BF323F3-7391-4818-86BB-5734560BA4B8}"/>
              </a:ext>
            </a:extLst>
          </p:cNvPr>
          <p:cNvSpPr txBox="1"/>
          <p:nvPr/>
        </p:nvSpPr>
        <p:spPr>
          <a:xfrm>
            <a:off x="3064581" y="3129875"/>
            <a:ext cx="560985" cy="20391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dirty="0">
                <a:effectLst/>
                <a:latin typeface="Arial" panose="020B0604020202020204" pitchFamily="34" charset="0"/>
                <a:ea typeface="游ゴシック" panose="020B0400000000000000" pitchFamily="50" charset="-128"/>
                <a:cs typeface="Times New Roman" panose="02020603050405020304" pitchFamily="18" charset="0"/>
              </a:rPr>
              <a:t>हाइ प्रेसर साइड</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494">
            <a:extLst>
              <a:ext uri="{FF2B5EF4-FFF2-40B4-BE49-F238E27FC236}">
                <a16:creationId xmlns:a16="http://schemas.microsoft.com/office/drawing/2014/main" id="{64971617-ACA6-4E35-BBFC-04BF6D490206}"/>
              </a:ext>
            </a:extLst>
          </p:cNvPr>
          <p:cNvSpPr txBox="1"/>
          <p:nvPr/>
        </p:nvSpPr>
        <p:spPr>
          <a:xfrm>
            <a:off x="2844557" y="3363483"/>
            <a:ext cx="869670"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a:effectLst/>
                <a:latin typeface="Arial" panose="020B0604020202020204" pitchFamily="34" charset="0"/>
                <a:ea typeface="游ゴシック" panose="020B0400000000000000" pitchFamily="50" charset="-128"/>
                <a:cs typeface="Times New Roman" panose="02020603050405020304" pitchFamily="18" charset="0"/>
              </a:rPr>
              <a:t>ब्र्याकेट</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495">
            <a:extLst>
              <a:ext uri="{FF2B5EF4-FFF2-40B4-BE49-F238E27FC236}">
                <a16:creationId xmlns:a16="http://schemas.microsoft.com/office/drawing/2014/main" id="{5AFEAD3D-7699-4713-BC81-94EE3576E0C2}"/>
              </a:ext>
            </a:extLst>
          </p:cNvPr>
          <p:cNvSpPr txBox="1"/>
          <p:nvPr/>
        </p:nvSpPr>
        <p:spPr>
          <a:xfrm>
            <a:off x="2681661" y="3596645"/>
            <a:ext cx="1415247"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dirty="0">
                <a:effectLst/>
                <a:latin typeface="Arial" panose="020B0604020202020204" pitchFamily="34" charset="0"/>
                <a:ea typeface="游ゴシック" panose="020B0400000000000000" pitchFamily="50" charset="-128"/>
                <a:cs typeface="Times New Roman" panose="02020603050405020304" pitchFamily="18" charset="0"/>
              </a:rPr>
              <a:t>ब्रेकर युनिट</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496">
            <a:extLst>
              <a:ext uri="{FF2B5EF4-FFF2-40B4-BE49-F238E27FC236}">
                <a16:creationId xmlns:a16="http://schemas.microsoft.com/office/drawing/2014/main" id="{3BEEF293-84CA-41AF-8D87-4EADB319D7BC}"/>
              </a:ext>
            </a:extLst>
          </p:cNvPr>
          <p:cNvSpPr txBox="1"/>
          <p:nvPr/>
        </p:nvSpPr>
        <p:spPr>
          <a:xfrm>
            <a:off x="2717557" y="3911567"/>
            <a:ext cx="775335" cy="223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a:effectLst/>
                <a:latin typeface="Arial" panose="020B0604020202020204" pitchFamily="34" charset="0"/>
                <a:ea typeface="游ゴシック" panose="020B0400000000000000" pitchFamily="50" charset="-128"/>
                <a:cs typeface="Times New Roman" panose="02020603050405020304" pitchFamily="18" charset="0"/>
              </a:rPr>
              <a:t>चिजल</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497">
            <a:extLst>
              <a:ext uri="{FF2B5EF4-FFF2-40B4-BE49-F238E27FC236}">
                <a16:creationId xmlns:a16="http://schemas.microsoft.com/office/drawing/2014/main" id="{40CFC08E-036A-46D8-8A69-C48532661DB8}"/>
              </a:ext>
            </a:extLst>
          </p:cNvPr>
          <p:cNvSpPr txBox="1"/>
          <p:nvPr/>
        </p:nvSpPr>
        <p:spPr>
          <a:xfrm>
            <a:off x="5037754" y="2700622"/>
            <a:ext cx="2161232" cy="21081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dirty="0">
                <a:effectLst/>
                <a:latin typeface="Arial" panose="020B0604020202020204" pitchFamily="34" charset="0"/>
                <a:ea typeface="游ゴシック" panose="020B0400000000000000" pitchFamily="50" charset="-128"/>
                <a:cs typeface="Times New Roman" panose="02020603050405020304" pitchFamily="18" charset="0"/>
              </a:rPr>
              <a:t>हाइ प्रेसर साइड पाइपिङ</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498">
            <a:extLst>
              <a:ext uri="{FF2B5EF4-FFF2-40B4-BE49-F238E27FC236}">
                <a16:creationId xmlns:a16="http://schemas.microsoft.com/office/drawing/2014/main" id="{11EDD244-329A-4C22-8BB6-5E73E3419D41}"/>
              </a:ext>
            </a:extLst>
          </p:cNvPr>
          <p:cNvSpPr txBox="1"/>
          <p:nvPr/>
        </p:nvSpPr>
        <p:spPr>
          <a:xfrm>
            <a:off x="5249743" y="2920183"/>
            <a:ext cx="923384"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dirty="0">
                <a:effectLst/>
                <a:latin typeface="Arial" panose="020B0604020202020204" pitchFamily="34" charset="0"/>
                <a:ea typeface="游ゴシック" panose="020B0400000000000000" pitchFamily="50" charset="-128"/>
                <a:cs typeface="Times New Roman" panose="02020603050405020304" pitchFamily="18" charset="0"/>
              </a:rPr>
              <a:t>लो प्रेसर साइड पाइपिङ</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499">
            <a:extLst>
              <a:ext uri="{FF2B5EF4-FFF2-40B4-BE49-F238E27FC236}">
                <a16:creationId xmlns:a16="http://schemas.microsoft.com/office/drawing/2014/main" id="{D0EC0038-9E9B-49CF-992E-6561D157ECA4}"/>
              </a:ext>
            </a:extLst>
          </p:cNvPr>
          <p:cNvSpPr txBox="1"/>
          <p:nvPr/>
        </p:nvSpPr>
        <p:spPr>
          <a:xfrm>
            <a:off x="5378346" y="3139744"/>
            <a:ext cx="1231555"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dirty="0">
                <a:effectLst/>
                <a:latin typeface="Arial" panose="020B0604020202020204" pitchFamily="34" charset="0"/>
                <a:ea typeface="游ゴシック" panose="020B0400000000000000" pitchFamily="50" charset="-128"/>
                <a:cs typeface="Times New Roman" panose="02020603050405020304" pitchFamily="18" charset="0"/>
              </a:rPr>
              <a:t>ब्रेकरको पाइप</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500">
            <a:extLst>
              <a:ext uri="{FF2B5EF4-FFF2-40B4-BE49-F238E27FC236}">
                <a16:creationId xmlns:a16="http://schemas.microsoft.com/office/drawing/2014/main" id="{A1B87E97-DA8D-455F-A4D8-92771479ACD7}"/>
              </a:ext>
            </a:extLst>
          </p:cNvPr>
          <p:cNvSpPr txBox="1"/>
          <p:nvPr/>
        </p:nvSpPr>
        <p:spPr>
          <a:xfrm>
            <a:off x="5590093" y="3852736"/>
            <a:ext cx="1769712" cy="22377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dirty="0">
                <a:effectLst/>
                <a:latin typeface="Arial" panose="020B0604020202020204" pitchFamily="34" charset="0"/>
                <a:ea typeface="游ゴシック" panose="020B0400000000000000" pitchFamily="50" charset="-128"/>
                <a:cs typeface="Times New Roman" panose="02020603050405020304" pitchFamily="18" charset="0"/>
              </a:rPr>
              <a:t>हाइड्रोलिक ओइल ट्यान्क</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501">
            <a:extLst>
              <a:ext uri="{FF2B5EF4-FFF2-40B4-BE49-F238E27FC236}">
                <a16:creationId xmlns:a16="http://schemas.microsoft.com/office/drawing/2014/main" id="{65777809-171B-4C45-B148-5758BD79CB24}"/>
              </a:ext>
            </a:extLst>
          </p:cNvPr>
          <p:cNvSpPr txBox="1"/>
          <p:nvPr/>
        </p:nvSpPr>
        <p:spPr>
          <a:xfrm>
            <a:off x="6020818" y="4131898"/>
            <a:ext cx="1178168" cy="2249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dirty="0">
                <a:effectLst/>
                <a:latin typeface="Arial" panose="020B0604020202020204" pitchFamily="34" charset="0"/>
                <a:ea typeface="游ゴシック" panose="020B0400000000000000" pitchFamily="50" charset="-128"/>
                <a:cs typeface="Times New Roman" panose="02020603050405020304" pitchFamily="18" charset="0"/>
              </a:rPr>
              <a:t>ओइल फिल्टर</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502">
            <a:extLst>
              <a:ext uri="{FF2B5EF4-FFF2-40B4-BE49-F238E27FC236}">
                <a16:creationId xmlns:a16="http://schemas.microsoft.com/office/drawing/2014/main" id="{B78CFCA6-FE4E-432A-94FA-684DB5A1704E}"/>
              </a:ext>
            </a:extLst>
          </p:cNvPr>
          <p:cNvSpPr txBox="1"/>
          <p:nvPr/>
        </p:nvSpPr>
        <p:spPr>
          <a:xfrm>
            <a:off x="5961137" y="5626225"/>
            <a:ext cx="1067192"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a:effectLst/>
                <a:latin typeface="Arial" panose="020B0604020202020204" pitchFamily="34" charset="0"/>
                <a:ea typeface="游ゴシック" panose="020B0400000000000000" pitchFamily="50" charset="-128"/>
                <a:cs typeface="Times New Roman" panose="02020603050405020304" pitchFamily="18" charset="0"/>
              </a:rPr>
              <a:t>ओइल पम्प</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503">
            <a:extLst>
              <a:ext uri="{FF2B5EF4-FFF2-40B4-BE49-F238E27FC236}">
                <a16:creationId xmlns:a16="http://schemas.microsoft.com/office/drawing/2014/main" id="{85B959E0-E942-41DA-8802-E111A4AD6095}"/>
              </a:ext>
            </a:extLst>
          </p:cNvPr>
          <p:cNvSpPr txBox="1"/>
          <p:nvPr/>
        </p:nvSpPr>
        <p:spPr>
          <a:xfrm>
            <a:off x="2598813" y="5077205"/>
            <a:ext cx="1088670" cy="2237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dirty="0">
                <a:effectLst/>
                <a:latin typeface="Arial" panose="020B0604020202020204" pitchFamily="34" charset="0"/>
                <a:ea typeface="游ゴシック" panose="020B0400000000000000" pitchFamily="50" charset="-128"/>
                <a:cs typeface="Times New Roman" panose="02020603050405020304" pitchFamily="18" charset="0"/>
              </a:rPr>
              <a:t>स्ट्राइक प्याडल</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600">
            <a:extLst>
              <a:ext uri="{FF2B5EF4-FFF2-40B4-BE49-F238E27FC236}">
                <a16:creationId xmlns:a16="http://schemas.microsoft.com/office/drawing/2014/main" id="{CBFB1ADC-81D5-4700-8396-D7142ACCEDF0}"/>
              </a:ext>
            </a:extLst>
          </p:cNvPr>
          <p:cNvSpPr txBox="1"/>
          <p:nvPr/>
        </p:nvSpPr>
        <p:spPr>
          <a:xfrm>
            <a:off x="2791811" y="5641720"/>
            <a:ext cx="166751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300" kern="100">
                <a:effectLst/>
                <a:latin typeface="Arial" panose="020B0604020202020204" pitchFamily="34" charset="0"/>
                <a:ea typeface="游ゴシック" panose="020B0400000000000000" pitchFamily="50" charset="-128"/>
                <a:cs typeface="Times New Roman" panose="02020603050405020304" pitchFamily="18" charset="0"/>
              </a:rPr>
              <a:t>कन्ट्रोल भल्भ</a:t>
            </a:r>
            <a:endParaRPr lang="ja-JP" sz="13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9778084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fontScale="90000"/>
          </a:bodyPr>
          <a:lstStyle/>
          <a:p>
            <a:pPr rtl="0"/>
            <a:r>
              <a:rPr lang="ne-np" sz="2400">
                <a:latin typeface="Meiryo UI" panose="020B0604030504040204" pitchFamily="50" charset="-128"/>
                <a:ea typeface="Meiryo UI" panose="020B0604030504040204" pitchFamily="50" charset="-128"/>
              </a:rPr>
              <a:t>ब्रेकरको छनोट र जडान, विशेषता, प्रत्येक भागको नाम र प्रयोग</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77776" y="6452605"/>
            <a:ext cx="351838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49 /सहायक पाठ्यपुस्तक पृष्ठ 30</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953195" y="3916723"/>
            <a:ext cx="3237610" cy="276999"/>
          </a:xfrm>
          <a:prstGeom prst="rect">
            <a:avLst/>
          </a:prstGeom>
          <a:noFill/>
          <a:ln>
            <a:noFill/>
          </a:ln>
        </p:spPr>
        <p:txBody>
          <a:bodyPr wrap="square" rtlCol="0">
            <a:spAutoFit/>
          </a:bodyPr>
          <a:lstStyle/>
          <a:p>
            <a:pPr algn="ctr" rtl="0"/>
            <a:r>
              <a:rPr lang="ne-np" sz="1200">
                <a:solidFill>
                  <a:prstClr val="black"/>
                </a:solidFill>
              </a:rPr>
              <a:t>ब्रेकर युनिट प्रत्येक भागको नामको उदाहरण</a:t>
            </a:r>
          </a:p>
        </p:txBody>
      </p:sp>
      <p:sp>
        <p:nvSpPr>
          <p:cNvPr id="16" name="テキスト ボックス 15"/>
          <p:cNvSpPr txBox="1"/>
          <p:nvPr/>
        </p:nvSpPr>
        <p:spPr>
          <a:xfrm>
            <a:off x="3235933" y="6048997"/>
            <a:ext cx="3237610" cy="276999"/>
          </a:xfrm>
          <a:prstGeom prst="rect">
            <a:avLst/>
          </a:prstGeom>
          <a:noFill/>
          <a:ln>
            <a:noFill/>
          </a:ln>
        </p:spPr>
        <p:txBody>
          <a:bodyPr wrap="square" rtlCol="0">
            <a:spAutoFit/>
          </a:bodyPr>
          <a:lstStyle/>
          <a:p>
            <a:pPr algn="ctr" rtl="0"/>
            <a:r>
              <a:rPr lang="ne-np" sz="1200">
                <a:solidFill>
                  <a:prstClr val="black"/>
                </a:solidFill>
              </a:rPr>
              <a:t>हाइड्रोलिक स्रोत पाइपको उदाहरण</a:t>
            </a:r>
          </a:p>
        </p:txBody>
      </p:sp>
      <p:pic>
        <p:nvPicPr>
          <p:cNvPr id="2" name="図 1"/>
          <p:cNvPicPr>
            <a:picLocks noChangeAspect="1"/>
          </p:cNvPicPr>
          <p:nvPr/>
        </p:nvPicPr>
        <p:blipFill>
          <a:blip r:embed="rId3"/>
          <a:stretch>
            <a:fillRect/>
          </a:stretch>
        </p:blipFill>
        <p:spPr>
          <a:xfrm>
            <a:off x="2687273" y="4220281"/>
            <a:ext cx="4334930" cy="1871833"/>
          </a:xfrm>
          <a:prstGeom prst="rect">
            <a:avLst/>
          </a:prstGeom>
        </p:spPr>
      </p:pic>
      <p:pic>
        <p:nvPicPr>
          <p:cNvPr id="3" name="図 2"/>
          <p:cNvPicPr>
            <a:picLocks noChangeAspect="1"/>
          </p:cNvPicPr>
          <p:nvPr/>
        </p:nvPicPr>
        <p:blipFill>
          <a:blip r:embed="rId4"/>
          <a:stretch>
            <a:fillRect/>
          </a:stretch>
        </p:blipFill>
        <p:spPr>
          <a:xfrm>
            <a:off x="2088573" y="1287153"/>
            <a:ext cx="5078158" cy="2635234"/>
          </a:xfrm>
          <a:prstGeom prst="rect">
            <a:avLst/>
          </a:prstGeom>
        </p:spPr>
      </p:pic>
      <p:sp>
        <p:nvSpPr>
          <p:cNvPr id="10" name="テキスト ボックス 1601">
            <a:extLst>
              <a:ext uri="{FF2B5EF4-FFF2-40B4-BE49-F238E27FC236}">
                <a16:creationId xmlns:a16="http://schemas.microsoft.com/office/drawing/2014/main" id="{EB3FF116-6D39-4A11-91AA-C92ABD6EA816}"/>
              </a:ext>
            </a:extLst>
          </p:cNvPr>
          <p:cNvSpPr txBox="1"/>
          <p:nvPr/>
        </p:nvSpPr>
        <p:spPr>
          <a:xfrm>
            <a:off x="3862069" y="1746045"/>
            <a:ext cx="8585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ओइल प्रेसर होज (housu) कन्ट्याकट भाग</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602">
            <a:extLst>
              <a:ext uri="{FF2B5EF4-FFF2-40B4-BE49-F238E27FC236}">
                <a16:creationId xmlns:a16="http://schemas.microsoft.com/office/drawing/2014/main" id="{D9196029-06F7-4D49-9250-A0034D92E9AE}"/>
              </a:ext>
            </a:extLst>
          </p:cNvPr>
          <p:cNvSpPr txBox="1"/>
          <p:nvPr/>
        </p:nvSpPr>
        <p:spPr>
          <a:xfrm>
            <a:off x="3771264" y="2217155"/>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ब्र्याकेट</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603">
            <a:extLst>
              <a:ext uri="{FF2B5EF4-FFF2-40B4-BE49-F238E27FC236}">
                <a16:creationId xmlns:a16="http://schemas.microsoft.com/office/drawing/2014/main" id="{9E96CE34-678F-49D8-948E-97FA793FCF6A}"/>
              </a:ext>
            </a:extLst>
          </p:cNvPr>
          <p:cNvSpPr txBox="1"/>
          <p:nvPr/>
        </p:nvSpPr>
        <p:spPr>
          <a:xfrm>
            <a:off x="3320097" y="2767828"/>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सिलिन्डर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604">
            <a:extLst>
              <a:ext uri="{FF2B5EF4-FFF2-40B4-BE49-F238E27FC236}">
                <a16:creationId xmlns:a16="http://schemas.microsoft.com/office/drawing/2014/main" id="{0A524E71-F484-42F3-BB6F-78ADDD5F0204}"/>
              </a:ext>
            </a:extLst>
          </p:cNvPr>
          <p:cNvSpPr txBox="1"/>
          <p:nvPr/>
        </p:nvSpPr>
        <p:spPr>
          <a:xfrm>
            <a:off x="6721417" y="2669237"/>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सिलिन्डर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605">
            <a:extLst>
              <a:ext uri="{FF2B5EF4-FFF2-40B4-BE49-F238E27FC236}">
                <a16:creationId xmlns:a16="http://schemas.microsoft.com/office/drawing/2014/main" id="{51BABF37-761B-4107-AE2D-CEFD8A40D9E0}"/>
              </a:ext>
            </a:extLst>
          </p:cNvPr>
          <p:cNvSpPr txBox="1"/>
          <p:nvPr/>
        </p:nvSpPr>
        <p:spPr>
          <a:xfrm>
            <a:off x="6262687" y="2898921"/>
            <a:ext cx="6680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पिस्टन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606">
            <a:extLst>
              <a:ext uri="{FF2B5EF4-FFF2-40B4-BE49-F238E27FC236}">
                <a16:creationId xmlns:a16="http://schemas.microsoft.com/office/drawing/2014/main" id="{25AEDEBB-8975-460C-8E5C-941B37BC7BCB}"/>
              </a:ext>
            </a:extLst>
          </p:cNvPr>
          <p:cNvSpPr txBox="1"/>
          <p:nvPr/>
        </p:nvSpPr>
        <p:spPr>
          <a:xfrm>
            <a:off x="4833937" y="2827076"/>
            <a:ext cx="45720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चिजल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607">
            <a:extLst>
              <a:ext uri="{FF2B5EF4-FFF2-40B4-BE49-F238E27FC236}">
                <a16:creationId xmlns:a16="http://schemas.microsoft.com/office/drawing/2014/main" id="{101DC230-496B-450B-BEA2-650347F89033}"/>
              </a:ext>
            </a:extLst>
          </p:cNvPr>
          <p:cNvSpPr txBox="1"/>
          <p:nvPr/>
        </p:nvSpPr>
        <p:spPr>
          <a:xfrm>
            <a:off x="3612832" y="3506969"/>
            <a:ext cx="45720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चिजल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608">
            <a:extLst>
              <a:ext uri="{FF2B5EF4-FFF2-40B4-BE49-F238E27FC236}">
                <a16:creationId xmlns:a16="http://schemas.microsoft.com/office/drawing/2014/main" id="{F893A8D9-50E9-4740-9266-6E805AEE1A6C}"/>
              </a:ext>
            </a:extLst>
          </p:cNvPr>
          <p:cNvSpPr txBox="1"/>
          <p:nvPr/>
        </p:nvSpPr>
        <p:spPr>
          <a:xfrm>
            <a:off x="5226012" y="1513142"/>
            <a:ext cx="833119" cy="1916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अकुमिलेटर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609">
            <a:extLst>
              <a:ext uri="{FF2B5EF4-FFF2-40B4-BE49-F238E27FC236}">
                <a16:creationId xmlns:a16="http://schemas.microsoft.com/office/drawing/2014/main" id="{C063BF14-40F1-4F1B-BF34-29870EC42CD0}"/>
              </a:ext>
            </a:extLst>
          </p:cNvPr>
          <p:cNvSpPr txBox="1"/>
          <p:nvPr/>
        </p:nvSpPr>
        <p:spPr>
          <a:xfrm>
            <a:off x="5164566" y="1780657"/>
            <a:ext cx="779094" cy="15600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बल्ब भल्भ</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610">
            <a:extLst>
              <a:ext uri="{FF2B5EF4-FFF2-40B4-BE49-F238E27FC236}">
                <a16:creationId xmlns:a16="http://schemas.microsoft.com/office/drawing/2014/main" id="{E4C57C40-8080-404B-A12D-918212B6EC5D}"/>
              </a:ext>
            </a:extLst>
          </p:cNvPr>
          <p:cNvSpPr txBox="1"/>
          <p:nvPr/>
        </p:nvSpPr>
        <p:spPr>
          <a:xfrm>
            <a:off x="5477776" y="2034814"/>
            <a:ext cx="41148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भल्भ</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611">
            <a:extLst>
              <a:ext uri="{FF2B5EF4-FFF2-40B4-BE49-F238E27FC236}">
                <a16:creationId xmlns:a16="http://schemas.microsoft.com/office/drawing/2014/main" id="{FE9A239C-1D21-4A01-A650-B7A30FFF1FC2}"/>
              </a:ext>
            </a:extLst>
          </p:cNvPr>
          <p:cNvSpPr txBox="1"/>
          <p:nvPr/>
        </p:nvSpPr>
        <p:spPr>
          <a:xfrm>
            <a:off x="4809452" y="2260874"/>
            <a:ext cx="83312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चिजल सेट पिन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612">
            <a:extLst>
              <a:ext uri="{FF2B5EF4-FFF2-40B4-BE49-F238E27FC236}">
                <a16:creationId xmlns:a16="http://schemas.microsoft.com/office/drawing/2014/main" id="{9CFDB911-629B-498A-9C92-4631F1DD80C6}"/>
              </a:ext>
            </a:extLst>
          </p:cNvPr>
          <p:cNvSpPr txBox="1"/>
          <p:nvPr/>
        </p:nvSpPr>
        <p:spPr>
          <a:xfrm>
            <a:off x="5387135" y="4278211"/>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अकुमिलेटर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613">
            <a:extLst>
              <a:ext uri="{FF2B5EF4-FFF2-40B4-BE49-F238E27FC236}">
                <a16:creationId xmlns:a16="http://schemas.microsoft.com/office/drawing/2014/main" id="{5DCD6D4A-884E-47E5-97F0-FCBE39B3CA96}"/>
              </a:ext>
            </a:extLst>
          </p:cNvPr>
          <p:cNvSpPr txBox="1"/>
          <p:nvPr/>
        </p:nvSpPr>
        <p:spPr>
          <a:xfrm>
            <a:off x="5792787" y="4551021"/>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स्टप भल्भ</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615">
            <a:extLst>
              <a:ext uri="{FF2B5EF4-FFF2-40B4-BE49-F238E27FC236}">
                <a16:creationId xmlns:a16="http://schemas.microsoft.com/office/drawing/2014/main" id="{6D142A4B-FD1D-44DB-BA64-648909700DC5}"/>
              </a:ext>
            </a:extLst>
          </p:cNvPr>
          <p:cNvSpPr txBox="1"/>
          <p:nvPr/>
        </p:nvSpPr>
        <p:spPr>
          <a:xfrm>
            <a:off x="3848565" y="4449830"/>
            <a:ext cx="67818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अपरेटर भल्भ</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616">
            <a:extLst>
              <a:ext uri="{FF2B5EF4-FFF2-40B4-BE49-F238E27FC236}">
                <a16:creationId xmlns:a16="http://schemas.microsoft.com/office/drawing/2014/main" id="{24C5C58F-9A19-49ED-970F-BDECBFFD589F}"/>
              </a:ext>
            </a:extLst>
          </p:cNvPr>
          <p:cNvSpPr txBox="1"/>
          <p:nvPr/>
        </p:nvSpPr>
        <p:spPr>
          <a:xfrm>
            <a:off x="3180269" y="4887794"/>
            <a:ext cx="473838"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पम्प</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617">
            <a:extLst>
              <a:ext uri="{FF2B5EF4-FFF2-40B4-BE49-F238E27FC236}">
                <a16:creationId xmlns:a16="http://schemas.microsoft.com/office/drawing/2014/main" id="{A49DD1AD-B1B2-4D66-8936-BC25F9840C68}"/>
              </a:ext>
            </a:extLst>
          </p:cNvPr>
          <p:cNvSpPr txBox="1"/>
          <p:nvPr/>
        </p:nvSpPr>
        <p:spPr>
          <a:xfrm>
            <a:off x="5399087" y="5802657"/>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स्टप भल्भ</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618">
            <a:extLst>
              <a:ext uri="{FF2B5EF4-FFF2-40B4-BE49-F238E27FC236}">
                <a16:creationId xmlns:a16="http://schemas.microsoft.com/office/drawing/2014/main" id="{0F91BF11-D4BA-4710-8CFD-E70C15D61045}"/>
              </a:ext>
            </a:extLst>
          </p:cNvPr>
          <p:cNvSpPr txBox="1"/>
          <p:nvPr/>
        </p:nvSpPr>
        <p:spPr>
          <a:xfrm>
            <a:off x="6094412" y="5422772"/>
            <a:ext cx="100457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ब्रेकर युनिट</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619">
            <a:extLst>
              <a:ext uri="{FF2B5EF4-FFF2-40B4-BE49-F238E27FC236}">
                <a16:creationId xmlns:a16="http://schemas.microsoft.com/office/drawing/2014/main" id="{10E673F3-C40D-428A-BC50-9F35F75B54D1}"/>
              </a:ext>
            </a:extLst>
          </p:cNvPr>
          <p:cNvSpPr txBox="1"/>
          <p:nvPr/>
        </p:nvSpPr>
        <p:spPr>
          <a:xfrm>
            <a:off x="3862069" y="5038450"/>
            <a:ext cx="577215"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रिलिफ भल्भ</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620">
            <a:extLst>
              <a:ext uri="{FF2B5EF4-FFF2-40B4-BE49-F238E27FC236}">
                <a16:creationId xmlns:a16="http://schemas.microsoft.com/office/drawing/2014/main" id="{C724E2D7-7C93-4AEC-ACE4-BB5015CF286E}"/>
              </a:ext>
            </a:extLst>
          </p:cNvPr>
          <p:cNvSpPr txBox="1"/>
          <p:nvPr/>
        </p:nvSpPr>
        <p:spPr>
          <a:xfrm>
            <a:off x="4150677" y="5966129"/>
            <a:ext cx="114046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ＭＳ Ｐゴシック" panose="020B0600070205080204" pitchFamily="50" charset="-128"/>
                <a:cs typeface="Times New Roman" panose="02020603050405020304" pitchFamily="18" charset="0"/>
              </a:rPr>
              <a:t>2</a:t>
            </a:r>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अब रिलिफ भल्भ</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621">
            <a:extLst>
              <a:ext uri="{FF2B5EF4-FFF2-40B4-BE49-F238E27FC236}">
                <a16:creationId xmlns:a16="http://schemas.microsoft.com/office/drawing/2014/main" id="{AEBA3BB2-C59E-4D3E-A3C6-64AEACBEBB64}"/>
              </a:ext>
            </a:extLst>
          </p:cNvPr>
          <p:cNvSpPr txBox="1"/>
          <p:nvPr/>
        </p:nvSpPr>
        <p:spPr>
          <a:xfrm>
            <a:off x="3466782" y="5842959"/>
            <a:ext cx="56261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कुलर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2" name="テキスト ボックス 1622">
            <a:extLst>
              <a:ext uri="{FF2B5EF4-FFF2-40B4-BE49-F238E27FC236}">
                <a16:creationId xmlns:a16="http://schemas.microsoft.com/office/drawing/2014/main" id="{1C8169E4-35BC-4F4F-88CD-F8070F3E6E22}"/>
              </a:ext>
            </a:extLst>
          </p:cNvPr>
          <p:cNvSpPr txBox="1"/>
          <p:nvPr/>
        </p:nvSpPr>
        <p:spPr>
          <a:xfrm>
            <a:off x="2655972" y="5916716"/>
            <a:ext cx="56261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ट्याङ्क</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15206693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dirty="0">
                <a:latin typeface="Meiryo UI" panose="020B0604030504040204" pitchFamily="50" charset="-128"/>
                <a:ea typeface="Meiryo UI" panose="020B0604030504040204" pitchFamily="50" charset="-128"/>
              </a:rPr>
              <a:t>ब्रेकरको प्रकार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26242" y="6452605"/>
            <a:ext cx="3569920"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50 /सहायक पाठ्यपुस्तक पृष्ठ 31</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3019231" y="5877335"/>
            <a:ext cx="3237610" cy="276999"/>
          </a:xfrm>
          <a:prstGeom prst="rect">
            <a:avLst/>
          </a:prstGeom>
          <a:noFill/>
          <a:ln>
            <a:noFill/>
          </a:ln>
        </p:spPr>
        <p:txBody>
          <a:bodyPr wrap="square" rtlCol="0">
            <a:spAutoFit/>
          </a:bodyPr>
          <a:lstStyle/>
          <a:p>
            <a:pPr algn="ctr" rtl="0"/>
            <a:r>
              <a:rPr lang="ne-np" sz="1200">
                <a:solidFill>
                  <a:prstClr val="black"/>
                </a:solidFill>
              </a:rPr>
              <a:t>① याकुम्यूलेसन रुपल्सन टाइप</a:t>
            </a:r>
          </a:p>
        </p:txBody>
      </p:sp>
      <p:pic>
        <p:nvPicPr>
          <p:cNvPr id="16" name="図 15"/>
          <p:cNvPicPr>
            <a:picLocks noChangeAspect="1"/>
          </p:cNvPicPr>
          <p:nvPr/>
        </p:nvPicPr>
        <p:blipFill>
          <a:blip r:embed="rId3"/>
          <a:stretch>
            <a:fillRect/>
          </a:stretch>
        </p:blipFill>
        <p:spPr>
          <a:xfrm>
            <a:off x="844261" y="1464329"/>
            <a:ext cx="7455477" cy="4413006"/>
          </a:xfrm>
          <a:prstGeom prst="rect">
            <a:avLst/>
          </a:prstGeom>
        </p:spPr>
      </p:pic>
      <p:sp>
        <p:nvSpPr>
          <p:cNvPr id="7" name="テキスト ボックス 1623">
            <a:extLst>
              <a:ext uri="{FF2B5EF4-FFF2-40B4-BE49-F238E27FC236}">
                <a16:creationId xmlns:a16="http://schemas.microsoft.com/office/drawing/2014/main" id="{64014314-3A09-4A03-925E-30BB26D8466D}"/>
              </a:ext>
            </a:extLst>
          </p:cNvPr>
          <p:cNvSpPr txBox="1"/>
          <p:nvPr/>
        </p:nvSpPr>
        <p:spPr>
          <a:xfrm>
            <a:off x="2155371" y="1557204"/>
            <a:ext cx="1063282"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अक्शिजन ग्याँस </a:t>
            </a:r>
            <a:r>
              <a:rPr lang="ne-np" sz="1100" kern="100" baseline="30000" dirty="0">
                <a:effectLst/>
                <a:latin typeface="Arial" panose="020B0604020202020204" pitchFamily="34" charset="0"/>
                <a:ea typeface="游ゴシック" panose="020B0400000000000000" pitchFamily="50" charset="-128"/>
                <a:cs typeface="Times New Roman" panose="02020603050405020304" pitchFamily="18" charset="0"/>
              </a:rPr>
              <a:t>नोट)</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624">
            <a:extLst>
              <a:ext uri="{FF2B5EF4-FFF2-40B4-BE49-F238E27FC236}">
                <a16:creationId xmlns:a16="http://schemas.microsoft.com/office/drawing/2014/main" id="{39D01FE5-9C7E-4961-AB79-CDA0CBB5A035}"/>
              </a:ext>
            </a:extLst>
          </p:cNvPr>
          <p:cNvSpPr txBox="1"/>
          <p:nvPr/>
        </p:nvSpPr>
        <p:spPr>
          <a:xfrm>
            <a:off x="1497329" y="2442308"/>
            <a:ext cx="1063283" cy="3394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a:effectLst/>
                <a:latin typeface="Arial" panose="020B0604020202020204" pitchFamily="34" charset="0"/>
                <a:ea typeface="游ゴシック" panose="020B0400000000000000" pitchFamily="50" charset="-128"/>
                <a:cs typeface="Times New Roman" panose="02020603050405020304" pitchFamily="18" charset="0"/>
              </a:rPr>
              <a:t>पिस्टन</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625">
            <a:extLst>
              <a:ext uri="{FF2B5EF4-FFF2-40B4-BE49-F238E27FC236}">
                <a16:creationId xmlns:a16="http://schemas.microsoft.com/office/drawing/2014/main" id="{56E8E7A7-6EE9-4802-A893-8E7F6C7CC9D4}"/>
              </a:ext>
            </a:extLst>
          </p:cNvPr>
          <p:cNvSpPr txBox="1"/>
          <p:nvPr/>
        </p:nvSpPr>
        <p:spPr>
          <a:xfrm>
            <a:off x="975499" y="3254104"/>
            <a:ext cx="1308503" cy="2558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तल्लो प्रेसर प्राप्त गर्ने सतह</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626">
            <a:extLst>
              <a:ext uri="{FF2B5EF4-FFF2-40B4-BE49-F238E27FC236}">
                <a16:creationId xmlns:a16="http://schemas.microsoft.com/office/drawing/2014/main" id="{5382B2CE-FE84-43D7-BB8A-BF69364464CE}"/>
              </a:ext>
            </a:extLst>
          </p:cNvPr>
          <p:cNvSpPr txBox="1"/>
          <p:nvPr/>
        </p:nvSpPr>
        <p:spPr>
          <a:xfrm>
            <a:off x="4733925" y="5113337"/>
            <a:ext cx="1785364" cy="358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a:effectLst/>
                <a:latin typeface="Arial" panose="020B0604020202020204" pitchFamily="34" charset="0"/>
                <a:ea typeface="游ゴシック" panose="020B0400000000000000" pitchFamily="50" charset="-128"/>
                <a:cs typeface="Times New Roman" panose="02020603050405020304" pitchFamily="18" charset="0"/>
              </a:rPr>
              <a:t>स्विचिङ भल्भ </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624">
            <a:extLst>
              <a:ext uri="{FF2B5EF4-FFF2-40B4-BE49-F238E27FC236}">
                <a16:creationId xmlns:a16="http://schemas.microsoft.com/office/drawing/2014/main" id="{C0225596-B2B8-4466-A931-41ECAF48A6A5}"/>
              </a:ext>
            </a:extLst>
          </p:cNvPr>
          <p:cNvSpPr txBox="1"/>
          <p:nvPr/>
        </p:nvSpPr>
        <p:spPr>
          <a:xfrm>
            <a:off x="4287168" y="5544342"/>
            <a:ext cx="4012570" cy="3394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dirty="0">
                <a:effectLst/>
                <a:latin typeface="+mn-ea"/>
                <a:cs typeface="Times New Roman" panose="02020603050405020304" pitchFamily="18" charset="0"/>
              </a:rPr>
              <a:t>नोट) अक्शिजन ग्याँस बाहेकको ग्याँस प्रयोग नगर्ने।</a:t>
            </a:r>
            <a:endParaRPr lang="ja-JP" sz="14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594917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ब्रेकरको प्रकार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44289" y="6452605"/>
            <a:ext cx="3551873"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51 /सहायक पाठ्यपुस्तक पृष्ठ 32</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4867306" y="5083018"/>
            <a:ext cx="3237610" cy="646331"/>
          </a:xfrm>
          <a:prstGeom prst="rect">
            <a:avLst/>
          </a:prstGeom>
          <a:noFill/>
          <a:ln>
            <a:noFill/>
          </a:ln>
        </p:spPr>
        <p:txBody>
          <a:bodyPr wrap="square" rtlCol="0">
            <a:spAutoFit/>
          </a:bodyPr>
          <a:lstStyle/>
          <a:p>
            <a:pPr algn="ctr" rtl="0"/>
            <a:r>
              <a:rPr lang="ne-np" sz="1200" dirty="0">
                <a:solidFill>
                  <a:prstClr val="black"/>
                </a:solidFill>
              </a:rPr>
              <a:t>② हाइड्रोलिक </a:t>
            </a:r>
            <a:r>
              <a:rPr lang="ne-np" sz="1200" dirty="0" err="1">
                <a:solidFill>
                  <a:prstClr val="black"/>
                </a:solidFill>
              </a:rPr>
              <a:t>स्ट्रेट</a:t>
            </a:r>
            <a:r>
              <a:rPr lang="ne-np" sz="1200" dirty="0">
                <a:solidFill>
                  <a:prstClr val="black"/>
                </a:solidFill>
              </a:rPr>
              <a:t> टाइप</a:t>
            </a:r>
            <a:r>
              <a:rPr lang="ne-NP" sz="1200" dirty="0">
                <a:solidFill>
                  <a:prstClr val="black"/>
                </a:solidFill>
              </a:rPr>
              <a:t> </a:t>
            </a:r>
            <a:r>
              <a:rPr lang="ne-np" sz="1200" dirty="0">
                <a:solidFill>
                  <a:prstClr val="black"/>
                </a:solidFill>
              </a:rPr>
              <a:t>⒜ माथिल्लो सतह हाइ लो प्रेसर कन्भर्शन टाइप</a:t>
            </a:r>
            <a:r>
              <a:rPr lang="en-US" altLang="ja-JP" sz="1200" dirty="0">
                <a:solidFill>
                  <a:prstClr val="black"/>
                </a:solidFill>
              </a:rPr>
              <a:t/>
            </a:r>
            <a:br>
              <a:rPr lang="en-US" altLang="ja-JP" sz="1200" dirty="0">
                <a:solidFill>
                  <a:prstClr val="black"/>
                </a:solidFill>
              </a:rPr>
            </a:br>
            <a:r>
              <a:rPr lang="ne-np" sz="1200" dirty="0">
                <a:solidFill>
                  <a:prstClr val="black"/>
                </a:solidFill>
              </a:rPr>
              <a:t>अक्शिजन ग्याँस, हाइ प्रेसर अकुमिलेटर प्रयोग</a:t>
            </a:r>
          </a:p>
        </p:txBody>
      </p:sp>
      <p:sp>
        <p:nvSpPr>
          <p:cNvPr id="13" name="テキスト ボックス 12"/>
          <p:cNvSpPr txBox="1"/>
          <p:nvPr/>
        </p:nvSpPr>
        <p:spPr>
          <a:xfrm>
            <a:off x="1129173" y="5083018"/>
            <a:ext cx="3237610" cy="461665"/>
          </a:xfrm>
          <a:prstGeom prst="rect">
            <a:avLst/>
          </a:prstGeom>
          <a:noFill/>
          <a:ln>
            <a:noFill/>
          </a:ln>
        </p:spPr>
        <p:txBody>
          <a:bodyPr wrap="square" rtlCol="0">
            <a:spAutoFit/>
          </a:bodyPr>
          <a:lstStyle/>
          <a:p>
            <a:pPr algn="ctr" rtl="0"/>
            <a:r>
              <a:rPr lang="ne-np" sz="1200" dirty="0">
                <a:solidFill>
                  <a:prstClr val="black"/>
                </a:solidFill>
              </a:rPr>
              <a:t>② </a:t>
            </a:r>
            <a:r>
              <a:rPr lang="ne-np" sz="1200" dirty="0" err="1">
                <a:solidFill>
                  <a:prstClr val="black"/>
                </a:solidFill>
              </a:rPr>
              <a:t>हाइड्रोलिक</a:t>
            </a:r>
            <a:r>
              <a:rPr lang="ne-np" sz="1200" dirty="0">
                <a:solidFill>
                  <a:prstClr val="black"/>
                </a:solidFill>
              </a:rPr>
              <a:t> </a:t>
            </a:r>
            <a:r>
              <a:rPr lang="ne-np" sz="1200" dirty="0" err="1">
                <a:solidFill>
                  <a:prstClr val="black"/>
                </a:solidFill>
              </a:rPr>
              <a:t>स्ट्रेट</a:t>
            </a:r>
            <a:r>
              <a:rPr lang="ne-np" sz="1200" dirty="0">
                <a:solidFill>
                  <a:prstClr val="black"/>
                </a:solidFill>
              </a:rPr>
              <a:t> टाइप</a:t>
            </a:r>
            <a:r>
              <a:rPr lang="ne-NP" sz="1200" dirty="0">
                <a:solidFill>
                  <a:prstClr val="black"/>
                </a:solidFill>
              </a:rPr>
              <a:t> </a:t>
            </a:r>
            <a:r>
              <a:rPr lang="ne-np" sz="1200" dirty="0">
                <a:solidFill>
                  <a:prstClr val="black"/>
                </a:solidFill>
              </a:rPr>
              <a:t>⒜ माथिल्लो सतह हाइ </a:t>
            </a:r>
            <a:r>
              <a:rPr lang="ne-np" sz="1200" dirty="0" err="1">
                <a:solidFill>
                  <a:prstClr val="black"/>
                </a:solidFill>
              </a:rPr>
              <a:t>लो</a:t>
            </a:r>
            <a:r>
              <a:rPr lang="ne-np" sz="1200" dirty="0">
                <a:solidFill>
                  <a:prstClr val="black"/>
                </a:solidFill>
              </a:rPr>
              <a:t> </a:t>
            </a:r>
            <a:r>
              <a:rPr lang="ne-np" sz="1200" dirty="0" err="1">
                <a:solidFill>
                  <a:prstClr val="black"/>
                </a:solidFill>
              </a:rPr>
              <a:t>प्रेसर</a:t>
            </a:r>
            <a:r>
              <a:rPr lang="ne-np" sz="1200" dirty="0">
                <a:solidFill>
                  <a:prstClr val="black"/>
                </a:solidFill>
              </a:rPr>
              <a:t> </a:t>
            </a:r>
            <a:r>
              <a:rPr lang="ne-np" sz="1200" dirty="0" err="1">
                <a:solidFill>
                  <a:prstClr val="black"/>
                </a:solidFill>
              </a:rPr>
              <a:t>कन्भर्शन</a:t>
            </a:r>
            <a:r>
              <a:rPr lang="ne-np" sz="1200" dirty="0">
                <a:solidFill>
                  <a:prstClr val="black"/>
                </a:solidFill>
              </a:rPr>
              <a:t> टाइप</a:t>
            </a:r>
          </a:p>
        </p:txBody>
      </p:sp>
      <p:pic>
        <p:nvPicPr>
          <p:cNvPr id="5" name="図 4"/>
          <p:cNvPicPr>
            <a:picLocks noChangeAspect="1"/>
          </p:cNvPicPr>
          <p:nvPr/>
        </p:nvPicPr>
        <p:blipFill>
          <a:blip r:embed="rId3"/>
          <a:stretch>
            <a:fillRect/>
          </a:stretch>
        </p:blipFill>
        <p:spPr>
          <a:xfrm>
            <a:off x="4550178" y="2358736"/>
            <a:ext cx="3893199" cy="2425696"/>
          </a:xfrm>
          <a:prstGeom prst="rect">
            <a:avLst/>
          </a:prstGeom>
        </p:spPr>
      </p:pic>
      <p:pic>
        <p:nvPicPr>
          <p:cNvPr id="16" name="図 15"/>
          <p:cNvPicPr>
            <a:picLocks noChangeAspect="1"/>
          </p:cNvPicPr>
          <p:nvPr/>
        </p:nvPicPr>
        <p:blipFill>
          <a:blip r:embed="rId4"/>
          <a:stretch>
            <a:fillRect/>
          </a:stretch>
        </p:blipFill>
        <p:spPr>
          <a:xfrm>
            <a:off x="690996" y="2359102"/>
            <a:ext cx="3860654" cy="2329948"/>
          </a:xfrm>
          <a:prstGeom prst="rect">
            <a:avLst/>
          </a:prstGeom>
        </p:spPr>
      </p:pic>
      <p:sp>
        <p:nvSpPr>
          <p:cNvPr id="10" name="テキスト ボックス 1631">
            <a:extLst>
              <a:ext uri="{FF2B5EF4-FFF2-40B4-BE49-F238E27FC236}">
                <a16:creationId xmlns:a16="http://schemas.microsoft.com/office/drawing/2014/main" id="{3D635FB4-90A7-481E-8D53-355E7B993095}"/>
              </a:ext>
            </a:extLst>
          </p:cNvPr>
          <p:cNvSpPr txBox="1"/>
          <p:nvPr/>
        </p:nvSpPr>
        <p:spPr>
          <a:xfrm>
            <a:off x="2504821" y="2398924"/>
            <a:ext cx="568691" cy="13783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अक्शिजन ग्याँस </a:t>
            </a:r>
            <a:r>
              <a:rPr lang="ne-np" sz="600" kern="100" baseline="30000" dirty="0">
                <a:effectLst/>
                <a:latin typeface="Arial" panose="020B0604020202020204" pitchFamily="34" charset="0"/>
                <a:ea typeface="游ゴシック" panose="020B0400000000000000" pitchFamily="50" charset="-128"/>
                <a:cs typeface="Times New Roman" panose="02020603050405020304" pitchFamily="18" charset="0"/>
              </a:rPr>
              <a:t>नोट)</a:t>
            </a:r>
            <a:endParaRPr lang="ja-JP" sz="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960">
            <a:extLst>
              <a:ext uri="{FF2B5EF4-FFF2-40B4-BE49-F238E27FC236}">
                <a16:creationId xmlns:a16="http://schemas.microsoft.com/office/drawing/2014/main" id="{239B4F43-F90E-48B2-8FBB-92B1D4A1C776}"/>
              </a:ext>
            </a:extLst>
          </p:cNvPr>
          <p:cNvSpPr txBox="1"/>
          <p:nvPr/>
        </p:nvSpPr>
        <p:spPr>
          <a:xfrm>
            <a:off x="1479292" y="2732342"/>
            <a:ext cx="562867" cy="13489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हाइ प्रेसर कन्भर्शन</a:t>
            </a:r>
            <a:endParaRPr lang="ja-JP" sz="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969">
            <a:extLst>
              <a:ext uri="{FF2B5EF4-FFF2-40B4-BE49-F238E27FC236}">
                <a16:creationId xmlns:a16="http://schemas.microsoft.com/office/drawing/2014/main" id="{C9347569-6D05-4406-9AE3-46851421F835}"/>
              </a:ext>
            </a:extLst>
          </p:cNvPr>
          <p:cNvSpPr txBox="1"/>
          <p:nvPr/>
        </p:nvSpPr>
        <p:spPr>
          <a:xfrm>
            <a:off x="745490" y="3179685"/>
            <a:ext cx="1044000"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तल्लो प्रेसर प्राप्त गर्ने सतहको एकै समयमा हाइ प्रेसर</a:t>
            </a:r>
            <a:endParaRPr lang="ja-JP" sz="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970">
            <a:extLst>
              <a:ext uri="{FF2B5EF4-FFF2-40B4-BE49-F238E27FC236}">
                <a16:creationId xmlns:a16="http://schemas.microsoft.com/office/drawing/2014/main" id="{68208437-2802-4F71-8B96-F429392498B5}"/>
              </a:ext>
            </a:extLst>
          </p:cNvPr>
          <p:cNvSpPr txBox="1"/>
          <p:nvPr/>
        </p:nvSpPr>
        <p:spPr>
          <a:xfrm>
            <a:off x="7029188" y="3761505"/>
            <a:ext cx="1000125"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स्विचिङ भल्भ </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034">
            <a:extLst>
              <a:ext uri="{FF2B5EF4-FFF2-40B4-BE49-F238E27FC236}">
                <a16:creationId xmlns:a16="http://schemas.microsoft.com/office/drawing/2014/main" id="{88B3A9F2-6141-4964-AA02-099D4227B4B4}"/>
              </a:ext>
            </a:extLst>
          </p:cNvPr>
          <p:cNvSpPr txBox="1"/>
          <p:nvPr/>
        </p:nvSpPr>
        <p:spPr>
          <a:xfrm>
            <a:off x="6572379" y="4435068"/>
            <a:ext cx="1250950"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हाई प्रेसर अकुमिलेटर</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970">
            <a:extLst>
              <a:ext uri="{FF2B5EF4-FFF2-40B4-BE49-F238E27FC236}">
                <a16:creationId xmlns:a16="http://schemas.microsoft.com/office/drawing/2014/main" id="{D417FB67-636B-4B73-A694-F112F6BCB25A}"/>
              </a:ext>
            </a:extLst>
          </p:cNvPr>
          <p:cNvSpPr txBox="1"/>
          <p:nvPr/>
        </p:nvSpPr>
        <p:spPr>
          <a:xfrm>
            <a:off x="3135172" y="3828415"/>
            <a:ext cx="1000125"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स्विचिङ भल्भ </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624">
            <a:extLst>
              <a:ext uri="{FF2B5EF4-FFF2-40B4-BE49-F238E27FC236}">
                <a16:creationId xmlns:a16="http://schemas.microsoft.com/office/drawing/2014/main" id="{A56C2501-FE00-4F04-805A-0D6C8290EFFE}"/>
              </a:ext>
            </a:extLst>
          </p:cNvPr>
          <p:cNvSpPr txBox="1"/>
          <p:nvPr/>
        </p:nvSpPr>
        <p:spPr>
          <a:xfrm>
            <a:off x="2720291" y="4551680"/>
            <a:ext cx="1973932" cy="2096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a:effectLst/>
                <a:latin typeface="+mn-ea"/>
                <a:cs typeface="Times New Roman" panose="02020603050405020304" pitchFamily="18" charset="0"/>
              </a:rPr>
              <a:t>नोट) अक्शिजन ग्याँस बाहेकको ग्याँस प्रयोग नगर्ने।</a:t>
            </a:r>
            <a:endParaRPr lang="ja-JP" sz="700" kern="100" dirty="0">
              <a:effectLst/>
              <a:latin typeface="+mn-ea"/>
              <a:cs typeface="Times New Roman" panose="02020603050405020304" pitchFamily="18" charset="0"/>
            </a:endParaRPr>
          </a:p>
        </p:txBody>
      </p:sp>
      <p:sp>
        <p:nvSpPr>
          <p:cNvPr id="20" name="テキスト ボックス 1624">
            <a:extLst>
              <a:ext uri="{FF2B5EF4-FFF2-40B4-BE49-F238E27FC236}">
                <a16:creationId xmlns:a16="http://schemas.microsoft.com/office/drawing/2014/main" id="{47C87C21-5FA3-4417-932A-309E0DE7A948}"/>
              </a:ext>
            </a:extLst>
          </p:cNvPr>
          <p:cNvSpPr txBox="1"/>
          <p:nvPr/>
        </p:nvSpPr>
        <p:spPr>
          <a:xfrm>
            <a:off x="6469445" y="4628626"/>
            <a:ext cx="1973932" cy="2096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a:effectLst/>
                <a:latin typeface="+mn-ea"/>
                <a:cs typeface="Times New Roman" panose="02020603050405020304" pitchFamily="18" charset="0"/>
              </a:rPr>
              <a:t>नोट) अक्शिजन ग्याँस बाहेकको ग्याँस प्रयोग नगर्ने।</a:t>
            </a:r>
            <a:endParaRPr lang="ja-JP" sz="700" kern="100" dirty="0">
              <a:effectLst/>
              <a:latin typeface="+mn-ea"/>
              <a:cs typeface="Times New Roman" panose="02020603050405020304" pitchFamily="18" charset="0"/>
            </a:endParaRPr>
          </a:p>
        </p:txBody>
      </p:sp>
      <p:sp>
        <p:nvSpPr>
          <p:cNvPr id="24" name="テキスト ボックス 1631">
            <a:extLst>
              <a:ext uri="{FF2B5EF4-FFF2-40B4-BE49-F238E27FC236}">
                <a16:creationId xmlns:a16="http://schemas.microsoft.com/office/drawing/2014/main" id="{4B7769F9-19A2-43EC-92AC-975DA53689FD}"/>
              </a:ext>
            </a:extLst>
          </p:cNvPr>
          <p:cNvSpPr txBox="1"/>
          <p:nvPr/>
        </p:nvSpPr>
        <p:spPr>
          <a:xfrm>
            <a:off x="5910773" y="2398924"/>
            <a:ext cx="586740" cy="13992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अक्शिजन ग्याँस </a:t>
            </a:r>
            <a:r>
              <a:rPr lang="ne-np" sz="600" kern="100" baseline="30000" dirty="0">
                <a:effectLst/>
                <a:latin typeface="Arial" panose="020B0604020202020204" pitchFamily="34" charset="0"/>
                <a:ea typeface="游ゴシック" panose="020B0400000000000000" pitchFamily="50" charset="-128"/>
                <a:cs typeface="Times New Roman" panose="02020603050405020304" pitchFamily="18" charset="0"/>
              </a:rPr>
              <a:t>नोट)</a:t>
            </a:r>
            <a:endParaRPr lang="ja-JP" sz="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960">
            <a:extLst>
              <a:ext uri="{FF2B5EF4-FFF2-40B4-BE49-F238E27FC236}">
                <a16:creationId xmlns:a16="http://schemas.microsoft.com/office/drawing/2014/main" id="{24EF0D63-A7D0-455A-AC5A-881FA4ED2ED5}"/>
              </a:ext>
            </a:extLst>
          </p:cNvPr>
          <p:cNvSpPr txBox="1"/>
          <p:nvPr/>
        </p:nvSpPr>
        <p:spPr>
          <a:xfrm>
            <a:off x="5227321" y="2603891"/>
            <a:ext cx="586740"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हाइ प्रेसर कन्भर्शन</a:t>
            </a:r>
            <a:endParaRPr lang="ja-JP" sz="4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969">
            <a:extLst>
              <a:ext uri="{FF2B5EF4-FFF2-40B4-BE49-F238E27FC236}">
                <a16:creationId xmlns:a16="http://schemas.microsoft.com/office/drawing/2014/main" id="{B81F0F02-4E16-4947-889E-38F731B88363}"/>
              </a:ext>
            </a:extLst>
          </p:cNvPr>
          <p:cNvSpPr txBox="1"/>
          <p:nvPr/>
        </p:nvSpPr>
        <p:spPr>
          <a:xfrm>
            <a:off x="4624933" y="3249786"/>
            <a:ext cx="1044000"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तल्लो प्रेसर प्राप्त गर्ने सतहको एकै समयमा हाइ प्रेसर</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495315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ब्रेकरको प्रकार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390505" y="6452605"/>
            <a:ext cx="3605658"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51 /सहायक पाठ्यपुस्तक पृष्ठ 33</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956417" y="5852400"/>
            <a:ext cx="5234388" cy="276999"/>
          </a:xfrm>
          <a:prstGeom prst="rect">
            <a:avLst/>
          </a:prstGeom>
          <a:noFill/>
          <a:ln>
            <a:noFill/>
          </a:ln>
        </p:spPr>
        <p:txBody>
          <a:bodyPr wrap="square" rtlCol="0">
            <a:spAutoFit/>
          </a:bodyPr>
          <a:lstStyle/>
          <a:p>
            <a:pPr algn="ctr" rtl="0"/>
            <a:r>
              <a:rPr lang="ne-np" sz="1200" dirty="0">
                <a:solidFill>
                  <a:prstClr val="black"/>
                </a:solidFill>
              </a:rPr>
              <a:t>② हाइड्रोलिक </a:t>
            </a:r>
            <a:r>
              <a:rPr lang="ne-np" sz="1200" dirty="0" err="1">
                <a:solidFill>
                  <a:prstClr val="black"/>
                </a:solidFill>
              </a:rPr>
              <a:t>स्ट्रेट</a:t>
            </a:r>
            <a:r>
              <a:rPr lang="ne-np" sz="1200" dirty="0">
                <a:solidFill>
                  <a:prstClr val="black"/>
                </a:solidFill>
              </a:rPr>
              <a:t> टाइप</a:t>
            </a:r>
            <a:r>
              <a:rPr lang="ne-NP" sz="1200" dirty="0">
                <a:solidFill>
                  <a:prstClr val="black"/>
                </a:solidFill>
              </a:rPr>
              <a:t> </a:t>
            </a:r>
            <a:r>
              <a:rPr lang="ne-np" sz="1200" dirty="0">
                <a:solidFill>
                  <a:prstClr val="black"/>
                </a:solidFill>
              </a:rPr>
              <a:t>⒜ पिस्टन तल्लो सतह हाइ लो प्रेसर कन्भर्शन टाइप</a:t>
            </a:r>
          </a:p>
        </p:txBody>
      </p:sp>
      <p:pic>
        <p:nvPicPr>
          <p:cNvPr id="16" name="図 15"/>
          <p:cNvPicPr>
            <a:picLocks noChangeAspect="1"/>
          </p:cNvPicPr>
          <p:nvPr/>
        </p:nvPicPr>
        <p:blipFill>
          <a:blip r:embed="rId3"/>
          <a:stretch>
            <a:fillRect/>
          </a:stretch>
        </p:blipFill>
        <p:spPr>
          <a:xfrm>
            <a:off x="1358838" y="1428235"/>
            <a:ext cx="6754091" cy="4424165"/>
          </a:xfrm>
          <a:prstGeom prst="rect">
            <a:avLst/>
          </a:prstGeom>
        </p:spPr>
      </p:pic>
      <p:sp>
        <p:nvSpPr>
          <p:cNvPr id="7" name="テキスト ボックス 1036">
            <a:extLst>
              <a:ext uri="{FF2B5EF4-FFF2-40B4-BE49-F238E27FC236}">
                <a16:creationId xmlns:a16="http://schemas.microsoft.com/office/drawing/2014/main" id="{A10694C0-097C-4BF1-AF9A-A3F61C6AAD79}"/>
              </a:ext>
            </a:extLst>
          </p:cNvPr>
          <p:cNvSpPr txBox="1"/>
          <p:nvPr/>
        </p:nvSpPr>
        <p:spPr>
          <a:xfrm>
            <a:off x="1600200" y="2575966"/>
            <a:ext cx="1431692"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dirty="0">
                <a:effectLst/>
                <a:latin typeface="Arial" panose="020B0604020202020204" pitchFamily="34" charset="0"/>
                <a:ea typeface="游ゴシック" panose="020B0400000000000000" pitchFamily="50" charset="-128"/>
                <a:cs typeface="Times New Roman" panose="02020603050405020304" pitchFamily="18" charset="0"/>
              </a:rPr>
              <a:t>हाइ प्रेसर कन्भर्शन</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037">
            <a:extLst>
              <a:ext uri="{FF2B5EF4-FFF2-40B4-BE49-F238E27FC236}">
                <a16:creationId xmlns:a16="http://schemas.microsoft.com/office/drawing/2014/main" id="{131A34EF-B284-4087-87D7-0FCFAD859CF8}"/>
              </a:ext>
            </a:extLst>
          </p:cNvPr>
          <p:cNvSpPr txBox="1"/>
          <p:nvPr/>
        </p:nvSpPr>
        <p:spPr>
          <a:xfrm>
            <a:off x="1550669" y="1617662"/>
            <a:ext cx="2633981"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तल्लो प्रेसर प्राप्त गर्ने सतहको एकै समयमा हाइ प्रेसर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038">
            <a:extLst>
              <a:ext uri="{FF2B5EF4-FFF2-40B4-BE49-F238E27FC236}">
                <a16:creationId xmlns:a16="http://schemas.microsoft.com/office/drawing/2014/main" id="{674F9A54-126C-4A19-8CCD-77A812A1F683}"/>
              </a:ext>
            </a:extLst>
          </p:cNvPr>
          <p:cNvSpPr txBox="1"/>
          <p:nvPr/>
        </p:nvSpPr>
        <p:spPr>
          <a:xfrm>
            <a:off x="4302224" y="5443031"/>
            <a:ext cx="2176559" cy="322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2000" kern="100">
                <a:effectLst/>
                <a:latin typeface="Arial" panose="020B0604020202020204" pitchFamily="34" charset="0"/>
                <a:ea typeface="游ゴシック" panose="020B0400000000000000" pitchFamily="50" charset="-128"/>
                <a:cs typeface="Times New Roman" panose="02020603050405020304" pitchFamily="18" charset="0"/>
              </a:rPr>
              <a:t>स्विचिङ भल्भ </a:t>
            </a:r>
            <a:endParaRPr lang="ja-JP" sz="2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039">
            <a:extLst>
              <a:ext uri="{FF2B5EF4-FFF2-40B4-BE49-F238E27FC236}">
                <a16:creationId xmlns:a16="http://schemas.microsoft.com/office/drawing/2014/main" id="{5C7CB82D-8B26-4786-B7E7-648887784A88}"/>
              </a:ext>
            </a:extLst>
          </p:cNvPr>
          <p:cNvSpPr txBox="1"/>
          <p:nvPr/>
        </p:nvSpPr>
        <p:spPr>
          <a:xfrm>
            <a:off x="5390504" y="4414201"/>
            <a:ext cx="2722425" cy="3225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2000" kern="100">
                <a:effectLst/>
                <a:latin typeface="Arial" panose="020B0604020202020204" pitchFamily="34" charset="0"/>
                <a:ea typeface="游ゴシック" panose="020B0400000000000000" pitchFamily="50" charset="-128"/>
                <a:cs typeface="Times New Roman" panose="02020603050405020304" pitchFamily="18" charset="0"/>
              </a:rPr>
              <a:t>हाई प्रेसर अकुमिलेटर</a:t>
            </a:r>
            <a:endParaRPr lang="ja-JP" sz="2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360905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ब्रेकरको सामान्य प्रयोग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92416" y="6452605"/>
            <a:ext cx="3503746"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53/सहायक पाठ्यपुस्तक पृष्ठ 34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41226" y="3666430"/>
            <a:ext cx="3587874" cy="461665"/>
          </a:xfrm>
          <a:prstGeom prst="rect">
            <a:avLst/>
          </a:prstGeom>
          <a:noFill/>
          <a:ln>
            <a:noFill/>
          </a:ln>
        </p:spPr>
        <p:txBody>
          <a:bodyPr wrap="square" rtlCol="0">
            <a:spAutoFit/>
          </a:bodyPr>
          <a:lstStyle/>
          <a:p>
            <a:pPr algn="ctr" rtl="0"/>
            <a:r>
              <a:rPr lang="ne-np" sz="1200">
                <a:solidFill>
                  <a:prstClr val="black"/>
                </a:solidFill>
              </a:rPr>
              <a:t>भवन निर्माण समाग्रीको कङ्क्रिट</a:t>
            </a:r>
            <a:r>
              <a:rPr lang="en-US" altLang="ja-JP" sz="1200" dirty="0">
                <a:solidFill>
                  <a:prstClr val="black"/>
                </a:solidFill>
              </a:rPr>
              <a:t/>
            </a:r>
            <a:br>
              <a:rPr lang="en-US" altLang="ja-JP" sz="1200" dirty="0">
                <a:solidFill>
                  <a:prstClr val="black"/>
                </a:solidFill>
              </a:rPr>
            </a:br>
            <a:r>
              <a:rPr lang="ne-np" sz="1200">
                <a:solidFill>
                  <a:prstClr val="black"/>
                </a:solidFill>
              </a:rPr>
              <a:t>निर्माणको विघटन स्थिति</a:t>
            </a:r>
          </a:p>
        </p:txBody>
      </p:sp>
      <p:sp>
        <p:nvSpPr>
          <p:cNvPr id="15" name="テキスト ボックス 14"/>
          <p:cNvSpPr txBox="1"/>
          <p:nvPr/>
        </p:nvSpPr>
        <p:spPr>
          <a:xfrm>
            <a:off x="3016961" y="6071706"/>
            <a:ext cx="3237610" cy="276999"/>
          </a:xfrm>
          <a:prstGeom prst="rect">
            <a:avLst/>
          </a:prstGeom>
          <a:noFill/>
          <a:ln>
            <a:noFill/>
          </a:ln>
        </p:spPr>
        <p:txBody>
          <a:bodyPr wrap="square" rtlCol="0">
            <a:spAutoFit/>
          </a:bodyPr>
          <a:lstStyle/>
          <a:p>
            <a:pPr algn="ctr" rtl="0"/>
            <a:r>
              <a:rPr lang="ne-np" sz="1200">
                <a:solidFill>
                  <a:prstClr val="black"/>
                </a:solidFill>
              </a:rPr>
              <a:t>ढुङ्गाको क्रशिङ्ग स्थिति</a:t>
            </a:r>
          </a:p>
        </p:txBody>
      </p:sp>
      <p:pic>
        <p:nvPicPr>
          <p:cNvPr id="7" name="図 6"/>
          <p:cNvPicPr>
            <a:picLocks noChangeAspect="1"/>
          </p:cNvPicPr>
          <p:nvPr/>
        </p:nvPicPr>
        <p:blipFill>
          <a:blip r:embed="rId3"/>
          <a:stretch>
            <a:fillRect/>
          </a:stretch>
        </p:blipFill>
        <p:spPr>
          <a:xfrm>
            <a:off x="4516307" y="1385818"/>
            <a:ext cx="3882041" cy="2337687"/>
          </a:xfrm>
          <a:prstGeom prst="rect">
            <a:avLst/>
          </a:prstGeom>
        </p:spPr>
      </p:pic>
      <p:sp>
        <p:nvSpPr>
          <p:cNvPr id="16" name="テキスト ボックス 15"/>
          <p:cNvSpPr txBox="1"/>
          <p:nvPr/>
        </p:nvSpPr>
        <p:spPr>
          <a:xfrm>
            <a:off x="5123295" y="3753864"/>
            <a:ext cx="3587874" cy="276999"/>
          </a:xfrm>
          <a:prstGeom prst="rect">
            <a:avLst/>
          </a:prstGeom>
          <a:noFill/>
          <a:ln>
            <a:noFill/>
          </a:ln>
        </p:spPr>
        <p:txBody>
          <a:bodyPr wrap="square" rtlCol="0">
            <a:spAutoFit/>
          </a:bodyPr>
          <a:lstStyle/>
          <a:p>
            <a:pPr algn="ctr" rtl="0"/>
            <a:r>
              <a:rPr lang="ne-np" sz="1200" dirty="0">
                <a:solidFill>
                  <a:prstClr val="black"/>
                </a:solidFill>
              </a:rPr>
              <a:t>सडक </a:t>
            </a:r>
            <a:r>
              <a:rPr lang="ne-np" sz="1200" dirty="0" err="1">
                <a:solidFill>
                  <a:prstClr val="black"/>
                </a:solidFill>
              </a:rPr>
              <a:t>पेभमेन्ट</a:t>
            </a:r>
            <a:r>
              <a:rPr lang="ne-np" sz="1200" dirty="0">
                <a:solidFill>
                  <a:prstClr val="black"/>
                </a:solidFill>
              </a:rPr>
              <a:t> बोर्डको विघटन स्थिति</a:t>
            </a:r>
          </a:p>
        </p:txBody>
      </p:sp>
      <p:pic>
        <p:nvPicPr>
          <p:cNvPr id="10" name="図 9"/>
          <p:cNvPicPr>
            <a:picLocks noChangeAspect="1"/>
          </p:cNvPicPr>
          <p:nvPr/>
        </p:nvPicPr>
        <p:blipFill>
          <a:blip r:embed="rId4"/>
          <a:stretch>
            <a:fillRect/>
          </a:stretch>
        </p:blipFill>
        <p:spPr>
          <a:xfrm>
            <a:off x="3588016" y="3660097"/>
            <a:ext cx="2095500" cy="2381250"/>
          </a:xfrm>
          <a:prstGeom prst="rect">
            <a:avLst/>
          </a:prstGeom>
        </p:spPr>
      </p:pic>
      <p:pic>
        <p:nvPicPr>
          <p:cNvPr id="13" name="図 12"/>
          <p:cNvPicPr>
            <a:picLocks noChangeAspect="1"/>
          </p:cNvPicPr>
          <p:nvPr/>
        </p:nvPicPr>
        <p:blipFill>
          <a:blip r:embed="rId5"/>
          <a:stretch>
            <a:fillRect/>
          </a:stretch>
        </p:blipFill>
        <p:spPr>
          <a:xfrm>
            <a:off x="771159" y="1385818"/>
            <a:ext cx="3328008" cy="2292628"/>
          </a:xfrm>
          <a:prstGeom prst="rect">
            <a:avLst/>
          </a:prstGeom>
        </p:spPr>
      </p:pic>
    </p:spTree>
    <p:extLst>
      <p:ext uri="{BB962C8B-B14F-4D97-AF65-F5344CB8AC3E}">
        <p14:creationId xmlns:p14="http://schemas.microsoft.com/office/powerpoint/2010/main" val="330297166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ब्रेकरको सामान्य प्रयोग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64605" y="6452605"/>
            <a:ext cx="3431557"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54/सहायक पाठ्यपुस्तक पृष्ठ 35</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726422" y="5497920"/>
            <a:ext cx="3237610" cy="276999"/>
          </a:xfrm>
          <a:prstGeom prst="rect">
            <a:avLst/>
          </a:prstGeom>
          <a:noFill/>
          <a:ln>
            <a:noFill/>
          </a:ln>
        </p:spPr>
        <p:txBody>
          <a:bodyPr wrap="square" rtlCol="0">
            <a:spAutoFit/>
          </a:bodyPr>
          <a:lstStyle/>
          <a:p>
            <a:pPr algn="ctr" rtl="0"/>
            <a:r>
              <a:rPr lang="ne-np" sz="1200">
                <a:solidFill>
                  <a:prstClr val="black"/>
                </a:solidFill>
              </a:rPr>
              <a:t>ब्रेकर युनिट सिधा एन्गलमा थिचेर स्ट्रोक</a:t>
            </a:r>
          </a:p>
        </p:txBody>
      </p:sp>
      <p:sp>
        <p:nvSpPr>
          <p:cNvPr id="18" name="テキスト ボックス 17"/>
          <p:cNvSpPr txBox="1"/>
          <p:nvPr/>
        </p:nvSpPr>
        <p:spPr>
          <a:xfrm>
            <a:off x="5502678" y="5497920"/>
            <a:ext cx="3237610" cy="276999"/>
          </a:xfrm>
          <a:prstGeom prst="rect">
            <a:avLst/>
          </a:prstGeom>
          <a:noFill/>
          <a:ln>
            <a:noFill/>
          </a:ln>
        </p:spPr>
        <p:txBody>
          <a:bodyPr wrap="square" rtlCol="0">
            <a:spAutoFit/>
          </a:bodyPr>
          <a:lstStyle/>
          <a:p>
            <a:pPr algn="ctr" rtl="0"/>
            <a:r>
              <a:rPr lang="ne-np" sz="1200">
                <a:solidFill>
                  <a:prstClr val="black"/>
                </a:solidFill>
              </a:rPr>
              <a:t>एयर सट नगर्ने</a:t>
            </a:r>
          </a:p>
        </p:txBody>
      </p:sp>
      <p:pic>
        <p:nvPicPr>
          <p:cNvPr id="2" name="図 1"/>
          <p:cNvPicPr>
            <a:picLocks noChangeAspect="1"/>
          </p:cNvPicPr>
          <p:nvPr/>
        </p:nvPicPr>
        <p:blipFill>
          <a:blip r:embed="rId3"/>
          <a:stretch>
            <a:fillRect/>
          </a:stretch>
        </p:blipFill>
        <p:spPr>
          <a:xfrm>
            <a:off x="6048855" y="2648494"/>
            <a:ext cx="2145256" cy="2754044"/>
          </a:xfrm>
          <a:prstGeom prst="rect">
            <a:avLst/>
          </a:prstGeom>
        </p:spPr>
      </p:pic>
      <p:pic>
        <p:nvPicPr>
          <p:cNvPr id="3" name="図 2"/>
          <p:cNvPicPr>
            <a:picLocks noChangeAspect="1"/>
          </p:cNvPicPr>
          <p:nvPr/>
        </p:nvPicPr>
        <p:blipFill>
          <a:blip r:embed="rId4"/>
          <a:stretch>
            <a:fillRect/>
          </a:stretch>
        </p:blipFill>
        <p:spPr>
          <a:xfrm>
            <a:off x="765707" y="2067791"/>
            <a:ext cx="5184817" cy="3430130"/>
          </a:xfrm>
          <a:prstGeom prst="rect">
            <a:avLst/>
          </a:prstGeom>
        </p:spPr>
      </p:pic>
    </p:spTree>
    <p:extLst>
      <p:ext uri="{BB962C8B-B14F-4D97-AF65-F5344CB8AC3E}">
        <p14:creationId xmlns:p14="http://schemas.microsoft.com/office/powerpoint/2010/main" val="37745632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ब्रेकरको सामान्य प्रयोग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46558" y="6452605"/>
            <a:ext cx="3449604"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55/सहायक पाठ्यपुस्तक पृष्ठ 36</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19" name="図 18"/>
          <p:cNvPicPr>
            <a:picLocks noChangeAspect="1"/>
          </p:cNvPicPr>
          <p:nvPr/>
        </p:nvPicPr>
        <p:blipFill>
          <a:blip r:embed="rId3"/>
          <a:stretch>
            <a:fillRect/>
          </a:stretch>
        </p:blipFill>
        <p:spPr>
          <a:xfrm>
            <a:off x="2385586" y="1438968"/>
            <a:ext cx="4512680" cy="2440392"/>
          </a:xfrm>
          <a:prstGeom prst="rect">
            <a:avLst/>
          </a:prstGeom>
        </p:spPr>
      </p:pic>
      <p:sp>
        <p:nvSpPr>
          <p:cNvPr id="20" name="テキスト ボックス 19"/>
          <p:cNvSpPr txBox="1"/>
          <p:nvPr/>
        </p:nvSpPr>
        <p:spPr>
          <a:xfrm>
            <a:off x="3153659" y="3811102"/>
            <a:ext cx="3237610" cy="276999"/>
          </a:xfrm>
          <a:prstGeom prst="rect">
            <a:avLst/>
          </a:prstGeom>
          <a:noFill/>
          <a:ln>
            <a:noFill/>
          </a:ln>
        </p:spPr>
        <p:txBody>
          <a:bodyPr wrap="square" rtlCol="0">
            <a:spAutoFit/>
          </a:bodyPr>
          <a:lstStyle/>
          <a:p>
            <a:pPr algn="ctr" rtl="0"/>
            <a:r>
              <a:rPr lang="ne-np" sz="1200">
                <a:solidFill>
                  <a:prstClr val="black"/>
                </a:solidFill>
              </a:rPr>
              <a:t>चिजलले प्राई गर्नु (गाड्नु) हुन्न</a:t>
            </a:r>
          </a:p>
        </p:txBody>
      </p:sp>
      <p:pic>
        <p:nvPicPr>
          <p:cNvPr id="21" name="図 20"/>
          <p:cNvPicPr>
            <a:picLocks noChangeAspect="1"/>
          </p:cNvPicPr>
          <p:nvPr/>
        </p:nvPicPr>
        <p:blipFill>
          <a:blip r:embed="rId4"/>
          <a:stretch>
            <a:fillRect/>
          </a:stretch>
        </p:blipFill>
        <p:spPr>
          <a:xfrm>
            <a:off x="2626713" y="4077068"/>
            <a:ext cx="3890573" cy="2044595"/>
          </a:xfrm>
          <a:prstGeom prst="rect">
            <a:avLst/>
          </a:prstGeom>
        </p:spPr>
      </p:pic>
      <p:sp>
        <p:nvSpPr>
          <p:cNvPr id="22" name="テキスト ボックス 21"/>
          <p:cNvSpPr txBox="1"/>
          <p:nvPr/>
        </p:nvSpPr>
        <p:spPr>
          <a:xfrm>
            <a:off x="3069261" y="6061455"/>
            <a:ext cx="3237610" cy="276999"/>
          </a:xfrm>
          <a:prstGeom prst="rect">
            <a:avLst/>
          </a:prstGeom>
          <a:noFill/>
          <a:ln>
            <a:noFill/>
          </a:ln>
        </p:spPr>
        <p:txBody>
          <a:bodyPr wrap="square" rtlCol="0">
            <a:spAutoFit/>
          </a:bodyPr>
          <a:lstStyle/>
          <a:p>
            <a:pPr algn="ctr" rtl="0"/>
            <a:r>
              <a:rPr lang="ne-np" sz="1200">
                <a:solidFill>
                  <a:prstClr val="black"/>
                </a:solidFill>
              </a:rPr>
              <a:t>फुट्न सजिलो ठाउँबाट</a:t>
            </a:r>
          </a:p>
        </p:txBody>
      </p:sp>
      <p:sp>
        <p:nvSpPr>
          <p:cNvPr id="10" name="テキスト ボックス 1040">
            <a:extLst>
              <a:ext uri="{FF2B5EF4-FFF2-40B4-BE49-F238E27FC236}">
                <a16:creationId xmlns:a16="http://schemas.microsoft.com/office/drawing/2014/main" id="{C32263AB-D5C6-4C25-ADE9-819E12EA614B}"/>
              </a:ext>
            </a:extLst>
          </p:cNvPr>
          <p:cNvSpPr txBox="1"/>
          <p:nvPr/>
        </p:nvSpPr>
        <p:spPr>
          <a:xfrm>
            <a:off x="2011681" y="1945179"/>
            <a:ext cx="918880" cy="23275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प्राइ (kojiru) नगर्ने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13481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विघटन मेसिनका प्रकार र प्रयोग (बिशेषता) आदि (2) स्टील फ्रेम कटिङ मेसिन</a:t>
            </a:r>
            <a:endParaRPr kumimoji="1" lang="ja-JP" altLang="en-US" sz="18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4"/>
            <a:ext cx="7886700" cy="4351338"/>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5922668"/>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3 /सहायक पाठ्यपुस्तक पृष्ठ 5</a:t>
            </a:r>
          </a:p>
        </p:txBody>
      </p:sp>
      <p:pic>
        <p:nvPicPr>
          <p:cNvPr id="2" name="図 1"/>
          <p:cNvPicPr>
            <a:picLocks noChangeAspect="1"/>
          </p:cNvPicPr>
          <p:nvPr/>
        </p:nvPicPr>
        <p:blipFill>
          <a:blip r:embed="rId3"/>
          <a:stretch>
            <a:fillRect/>
          </a:stretch>
        </p:blipFill>
        <p:spPr>
          <a:xfrm>
            <a:off x="2202873" y="1369065"/>
            <a:ext cx="4738254" cy="4119870"/>
          </a:xfrm>
          <a:prstGeom prst="rect">
            <a:avLst/>
          </a:prstGeom>
        </p:spPr>
      </p:pic>
    </p:spTree>
    <p:extLst>
      <p:ext uri="{BB962C8B-B14F-4D97-AF65-F5344CB8AC3E}">
        <p14:creationId xmlns:p14="http://schemas.microsoft.com/office/powerpoint/2010/main" val="631032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ब्रेकरको सामान्य प्रयोग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82653" y="6452605"/>
            <a:ext cx="3413509"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56/सहायक पाठ्यपुस्तक पृष्ठ 37</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3015541" y="3596556"/>
            <a:ext cx="3237610" cy="276999"/>
          </a:xfrm>
          <a:prstGeom prst="rect">
            <a:avLst/>
          </a:prstGeom>
          <a:noFill/>
          <a:ln>
            <a:noFill/>
          </a:ln>
        </p:spPr>
        <p:txBody>
          <a:bodyPr wrap="square" rtlCol="0">
            <a:spAutoFit/>
          </a:bodyPr>
          <a:lstStyle/>
          <a:p>
            <a:pPr algn="ctr" rtl="0"/>
            <a:r>
              <a:rPr lang="ne-np" sz="1200">
                <a:solidFill>
                  <a:prstClr val="black"/>
                </a:solidFill>
              </a:rPr>
              <a:t>स्ट्रोक एन्डले स्ट्रोक नगर्ने</a:t>
            </a:r>
          </a:p>
        </p:txBody>
      </p:sp>
      <p:sp>
        <p:nvSpPr>
          <p:cNvPr id="15" name="テキスト ボックス 14"/>
          <p:cNvSpPr txBox="1"/>
          <p:nvPr/>
        </p:nvSpPr>
        <p:spPr>
          <a:xfrm>
            <a:off x="2930570" y="6061455"/>
            <a:ext cx="3237610" cy="276999"/>
          </a:xfrm>
          <a:prstGeom prst="rect">
            <a:avLst/>
          </a:prstGeom>
          <a:noFill/>
          <a:ln>
            <a:noFill/>
          </a:ln>
        </p:spPr>
        <p:txBody>
          <a:bodyPr wrap="square" rtlCol="0">
            <a:spAutoFit/>
          </a:bodyPr>
          <a:lstStyle/>
          <a:p>
            <a:pPr algn="ctr" rtl="0"/>
            <a:r>
              <a:rPr lang="ne-np" sz="1200" dirty="0">
                <a:solidFill>
                  <a:prstClr val="black"/>
                </a:solidFill>
              </a:rPr>
              <a:t>ब्रेकरले सामान प्राइ (</a:t>
            </a:r>
            <a:r>
              <a:rPr lang="ne-np" sz="1200" dirty="0">
                <a:solidFill>
                  <a:prstClr val="black"/>
                </a:solidFill>
                <a:latin typeface="Arial" panose="020B0604020202020204" pitchFamily="34" charset="0"/>
              </a:rPr>
              <a:t>kojiru</a:t>
            </a:r>
            <a:r>
              <a:rPr lang="ne-np" sz="1200" dirty="0">
                <a:solidFill>
                  <a:prstClr val="black"/>
                </a:solidFill>
              </a:rPr>
              <a:t>) नगर्न</a:t>
            </a:r>
          </a:p>
        </p:txBody>
      </p:sp>
      <p:pic>
        <p:nvPicPr>
          <p:cNvPr id="8" name="図 7"/>
          <p:cNvPicPr>
            <a:picLocks noChangeAspect="1"/>
          </p:cNvPicPr>
          <p:nvPr/>
        </p:nvPicPr>
        <p:blipFill>
          <a:blip r:embed="rId3"/>
          <a:stretch>
            <a:fillRect/>
          </a:stretch>
        </p:blipFill>
        <p:spPr>
          <a:xfrm>
            <a:off x="1989819" y="3849207"/>
            <a:ext cx="4709307" cy="2212248"/>
          </a:xfrm>
          <a:prstGeom prst="rect">
            <a:avLst/>
          </a:prstGeom>
        </p:spPr>
      </p:pic>
      <p:pic>
        <p:nvPicPr>
          <p:cNvPr id="10" name="図 9"/>
          <p:cNvPicPr>
            <a:picLocks noChangeAspect="1"/>
          </p:cNvPicPr>
          <p:nvPr/>
        </p:nvPicPr>
        <p:blipFill>
          <a:blip r:embed="rId4"/>
          <a:stretch>
            <a:fillRect/>
          </a:stretch>
        </p:blipFill>
        <p:spPr>
          <a:xfrm>
            <a:off x="2335639" y="1348378"/>
            <a:ext cx="4283370" cy="2248178"/>
          </a:xfrm>
          <a:prstGeom prst="rect">
            <a:avLst/>
          </a:prstGeom>
        </p:spPr>
      </p:pic>
    </p:spTree>
    <p:extLst>
      <p:ext uri="{BB962C8B-B14F-4D97-AF65-F5344CB8AC3E}">
        <p14:creationId xmlns:p14="http://schemas.microsoft.com/office/powerpoint/2010/main" val="4273341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ब्रेकरको सामान्य प्रयोग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34526" y="6452605"/>
            <a:ext cx="3461636"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56/सहायक पाठ्यपुस्तक पृष्ठ 38</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724980" y="5725008"/>
            <a:ext cx="3237610" cy="276999"/>
          </a:xfrm>
          <a:prstGeom prst="rect">
            <a:avLst/>
          </a:prstGeom>
          <a:noFill/>
          <a:ln>
            <a:noFill/>
          </a:ln>
        </p:spPr>
        <p:txBody>
          <a:bodyPr wrap="square" rtlCol="0">
            <a:spAutoFit/>
          </a:bodyPr>
          <a:lstStyle/>
          <a:p>
            <a:pPr algn="ctr" rtl="0"/>
            <a:r>
              <a:rPr lang="ne-np" sz="1200">
                <a:solidFill>
                  <a:prstClr val="black"/>
                </a:solidFill>
              </a:rPr>
              <a:t>पानीभित्रको काम नगर्ने</a:t>
            </a:r>
          </a:p>
        </p:txBody>
      </p:sp>
      <p:sp>
        <p:nvSpPr>
          <p:cNvPr id="23" name="テキスト ボックス 22"/>
          <p:cNvSpPr txBox="1"/>
          <p:nvPr/>
        </p:nvSpPr>
        <p:spPr>
          <a:xfrm>
            <a:off x="4588023" y="5053920"/>
            <a:ext cx="3237610" cy="276999"/>
          </a:xfrm>
          <a:prstGeom prst="rect">
            <a:avLst/>
          </a:prstGeom>
          <a:noFill/>
          <a:ln>
            <a:noFill/>
          </a:ln>
        </p:spPr>
        <p:txBody>
          <a:bodyPr wrap="square" rtlCol="0">
            <a:spAutoFit/>
          </a:bodyPr>
          <a:lstStyle/>
          <a:p>
            <a:pPr algn="ctr" rtl="0"/>
            <a:r>
              <a:rPr lang="ne-np" sz="1200">
                <a:solidFill>
                  <a:prstClr val="black"/>
                </a:solidFill>
              </a:rPr>
              <a:t>क्रशको टुक्रा आउने क्षेत्रमा प्रवेश निषेध</a:t>
            </a:r>
          </a:p>
        </p:txBody>
      </p:sp>
      <p:pic>
        <p:nvPicPr>
          <p:cNvPr id="8" name="図 7"/>
          <p:cNvPicPr>
            <a:picLocks noChangeAspect="1"/>
          </p:cNvPicPr>
          <p:nvPr/>
        </p:nvPicPr>
        <p:blipFill>
          <a:blip r:embed="rId3"/>
          <a:stretch>
            <a:fillRect/>
          </a:stretch>
        </p:blipFill>
        <p:spPr>
          <a:xfrm>
            <a:off x="4058920" y="2425403"/>
            <a:ext cx="4295816" cy="2628517"/>
          </a:xfrm>
          <a:prstGeom prst="rect">
            <a:avLst/>
          </a:prstGeom>
        </p:spPr>
      </p:pic>
      <p:pic>
        <p:nvPicPr>
          <p:cNvPr id="10" name="図 9"/>
          <p:cNvPicPr>
            <a:picLocks noChangeAspect="1"/>
          </p:cNvPicPr>
          <p:nvPr/>
        </p:nvPicPr>
        <p:blipFill>
          <a:blip r:embed="rId4"/>
          <a:stretch>
            <a:fillRect/>
          </a:stretch>
        </p:blipFill>
        <p:spPr>
          <a:xfrm>
            <a:off x="781462" y="1966301"/>
            <a:ext cx="3124647" cy="3758707"/>
          </a:xfrm>
          <a:prstGeom prst="rect">
            <a:avLst/>
          </a:prstGeom>
        </p:spPr>
      </p:pic>
      <p:sp>
        <p:nvSpPr>
          <p:cNvPr id="11" name="テキスト ボックス 1041">
            <a:extLst>
              <a:ext uri="{FF2B5EF4-FFF2-40B4-BE49-F238E27FC236}">
                <a16:creationId xmlns:a16="http://schemas.microsoft.com/office/drawing/2014/main" id="{E895BB2A-FFEC-496A-9B02-12ADACD38FC9}"/>
              </a:ext>
            </a:extLst>
          </p:cNvPr>
          <p:cNvSpPr txBox="1"/>
          <p:nvPr/>
        </p:nvSpPr>
        <p:spPr>
          <a:xfrm rot="19973001">
            <a:off x="4940619" y="4013903"/>
            <a:ext cx="41656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प्रवेश निषेध</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042">
            <a:extLst>
              <a:ext uri="{FF2B5EF4-FFF2-40B4-BE49-F238E27FC236}">
                <a16:creationId xmlns:a16="http://schemas.microsoft.com/office/drawing/2014/main" id="{396DA97C-02DA-4021-8723-E11069456E4D}"/>
              </a:ext>
            </a:extLst>
          </p:cNvPr>
          <p:cNvSpPr txBox="1"/>
          <p:nvPr/>
        </p:nvSpPr>
        <p:spPr>
          <a:xfrm rot="19973001">
            <a:off x="6072824" y="3239542"/>
            <a:ext cx="41656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प्रवेश निषेध</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0068893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ब्रेकरको सामान्य प्रयोग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74368" y="6452605"/>
            <a:ext cx="3521794"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57/सहायक पाठ्यपुस्तक पृष्ठ 39</a:t>
            </a:r>
          </a:p>
        </p:txBody>
      </p:sp>
      <p:sp>
        <p:nvSpPr>
          <p:cNvPr id="9" name="コンテンツ プレースホルダー 4"/>
          <p:cNvSpPr txBox="1">
            <a:spLocks/>
          </p:cNvSpPr>
          <p:nvPr/>
        </p:nvSpPr>
        <p:spPr>
          <a:xfrm>
            <a:off x="628650" y="1268383"/>
            <a:ext cx="7886700" cy="5049289"/>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26578" y="4855363"/>
            <a:ext cx="3237610" cy="276999"/>
          </a:xfrm>
          <a:prstGeom prst="rect">
            <a:avLst/>
          </a:prstGeom>
          <a:noFill/>
          <a:ln>
            <a:noFill/>
          </a:ln>
        </p:spPr>
        <p:txBody>
          <a:bodyPr wrap="square" rtlCol="0">
            <a:spAutoFit/>
          </a:bodyPr>
          <a:lstStyle/>
          <a:p>
            <a:pPr algn="ctr" rtl="0"/>
            <a:r>
              <a:rPr lang="ne-np" sz="1200">
                <a:solidFill>
                  <a:prstClr val="black"/>
                </a:solidFill>
              </a:rPr>
              <a:t>पहिरो, ढुँगा खस्नबाट बच्न ध्यान दिने</a:t>
            </a:r>
          </a:p>
        </p:txBody>
      </p:sp>
      <p:pic>
        <p:nvPicPr>
          <p:cNvPr id="8" name="図 7"/>
          <p:cNvPicPr>
            <a:picLocks noChangeAspect="1"/>
          </p:cNvPicPr>
          <p:nvPr/>
        </p:nvPicPr>
        <p:blipFill>
          <a:blip r:embed="rId3"/>
          <a:stretch>
            <a:fillRect/>
          </a:stretch>
        </p:blipFill>
        <p:spPr>
          <a:xfrm>
            <a:off x="700127" y="2747029"/>
            <a:ext cx="4460489" cy="2108334"/>
          </a:xfrm>
          <a:prstGeom prst="rect">
            <a:avLst/>
          </a:prstGeom>
        </p:spPr>
      </p:pic>
      <p:pic>
        <p:nvPicPr>
          <p:cNvPr id="10" name="図 9"/>
          <p:cNvPicPr>
            <a:picLocks noChangeAspect="1"/>
          </p:cNvPicPr>
          <p:nvPr/>
        </p:nvPicPr>
        <p:blipFill>
          <a:blip r:embed="rId4"/>
          <a:stretch>
            <a:fillRect/>
          </a:stretch>
        </p:blipFill>
        <p:spPr>
          <a:xfrm>
            <a:off x="5239766" y="2626808"/>
            <a:ext cx="3195022" cy="2228556"/>
          </a:xfrm>
          <a:prstGeom prst="rect">
            <a:avLst/>
          </a:prstGeom>
        </p:spPr>
      </p:pic>
      <p:sp>
        <p:nvSpPr>
          <p:cNvPr id="16" name="テキスト ボックス 15"/>
          <p:cNvSpPr txBox="1"/>
          <p:nvPr/>
        </p:nvSpPr>
        <p:spPr>
          <a:xfrm>
            <a:off x="5100943" y="4855362"/>
            <a:ext cx="3237610" cy="276999"/>
          </a:xfrm>
          <a:prstGeom prst="rect">
            <a:avLst/>
          </a:prstGeom>
          <a:noFill/>
          <a:ln>
            <a:noFill/>
          </a:ln>
        </p:spPr>
        <p:txBody>
          <a:bodyPr wrap="square" rtlCol="0">
            <a:spAutoFit/>
          </a:bodyPr>
          <a:lstStyle/>
          <a:p>
            <a:pPr algn="ctr" rtl="0"/>
            <a:r>
              <a:rPr lang="ne-np" sz="1200">
                <a:solidFill>
                  <a:prstClr val="black"/>
                </a:solidFill>
              </a:rPr>
              <a:t>ढल्नबाट बच्न ध्यान दिने</a:t>
            </a:r>
          </a:p>
        </p:txBody>
      </p:sp>
    </p:spTree>
    <p:extLst>
      <p:ext uri="{BB962C8B-B14F-4D97-AF65-F5344CB8AC3E}">
        <p14:creationId xmlns:p14="http://schemas.microsoft.com/office/powerpoint/2010/main" val="32645850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a:blip r:embed="rId3"/>
          <a:stretch>
            <a:fillRect/>
          </a:stretch>
        </p:blipFill>
        <p:spPr>
          <a:xfrm>
            <a:off x="3830604" y="1359887"/>
            <a:ext cx="4326260" cy="4889833"/>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काम समापन पछि ध्यान दिनुपर्ने कुराहरु</a:t>
            </a:r>
          </a:p>
        </p:txBody>
      </p:sp>
      <p:sp>
        <p:nvSpPr>
          <p:cNvPr id="6" name="テキスト ボックス 5"/>
          <p:cNvSpPr txBox="1"/>
          <p:nvPr/>
        </p:nvSpPr>
        <p:spPr>
          <a:xfrm>
            <a:off x="5522495" y="6452605"/>
            <a:ext cx="3473667"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58/सहायक पाठ्यपुस्तक पृष्ठ 40</a:t>
            </a:r>
          </a:p>
        </p:txBody>
      </p:sp>
      <p:sp>
        <p:nvSpPr>
          <p:cNvPr id="9" name="コンテンツ プレースホルダー 4"/>
          <p:cNvSpPr txBox="1">
            <a:spLocks/>
          </p:cNvSpPr>
          <p:nvPr/>
        </p:nvSpPr>
        <p:spPr>
          <a:xfrm>
            <a:off x="628650" y="1268384"/>
            <a:ext cx="7886700" cy="4997334"/>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a:latin typeface="Meiryo UI" panose="020B0604030504040204" pitchFamily="50" charset="-128"/>
                <a:ea typeface="Meiryo UI" panose="020B0604030504040204" pitchFamily="50" charset="-128"/>
              </a:rPr>
              <a:t>(1) ब्रेकर युनिट</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a:latin typeface="Meiryo UI" panose="020B0604030504040204" pitchFamily="50" charset="-128"/>
                <a:ea typeface="Meiryo UI" panose="020B0604030504040204" pitchFamily="50" charset="-128"/>
              </a:rPr>
              <a:t>(2) बेस मेसिन</a:t>
            </a: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084600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rmAutofit/>
          </a:bodyPr>
          <a:lstStyle/>
          <a:p>
            <a:pPr rtl="0"/>
            <a:r>
              <a:rPr lang="ne-np" sz="2400" dirty="0" err="1">
                <a:latin typeface="Meiryo UI" panose="020B0604030504040204" pitchFamily="50" charset="-128"/>
                <a:ea typeface="Meiryo UI" panose="020B0604030504040204" pitchFamily="50" charset="-128"/>
              </a:rPr>
              <a:t>स्टील</a:t>
            </a:r>
            <a:r>
              <a:rPr lang="ne-np" sz="2400" dirty="0">
                <a:latin typeface="Meiryo UI" panose="020B0604030504040204" pitchFamily="50" charset="-128"/>
                <a:ea typeface="Meiryo UI" panose="020B0604030504040204" pitchFamily="50" charset="-128"/>
              </a:rPr>
              <a:t> फ्रेम </a:t>
            </a:r>
            <a:r>
              <a:rPr lang="ne-np" sz="2400" dirty="0" err="1">
                <a:latin typeface="Meiryo UI" panose="020B0604030504040204" pitchFamily="50" charset="-128"/>
                <a:ea typeface="Meiryo UI" panose="020B0604030504040204" pitchFamily="50" charset="-128"/>
              </a:rPr>
              <a:t>कटिङ</a:t>
            </a:r>
            <a:r>
              <a:rPr lang="ne-np" sz="2400" dirty="0">
                <a:latin typeface="Meiryo UI" panose="020B0604030504040204" pitchFamily="50" charset="-128"/>
                <a:ea typeface="Meiryo UI" panose="020B0604030504040204" pitchFamily="50" charset="-128"/>
              </a:rPr>
              <a:t> मेसिनको विशेषता, प्रत्येक भागको नाम र प्रयोग, प्रकार, छनोट </a:t>
            </a:r>
            <a:r>
              <a:rPr lang="ne-np" sz="2400">
                <a:latin typeface="Meiryo UI" panose="020B0604030504040204" pitchFamily="50" charset="-128"/>
                <a:ea typeface="Meiryo UI" panose="020B0604030504040204" pitchFamily="50" charset="-128"/>
              </a:rPr>
              <a:t>र जडान</a:t>
            </a:r>
            <a:r>
              <a:rPr lang="ne-NP" sz="2400">
                <a:latin typeface="Meiryo UI" panose="020B0604030504040204" pitchFamily="50" charset="-128"/>
                <a:ea typeface="Meiryo UI" panose="020B0604030504040204" pitchFamily="50" charset="-128"/>
              </a:rPr>
              <a:t> </a:t>
            </a:r>
            <a:r>
              <a:rPr lang="ne-np" sz="2400">
                <a:latin typeface="Meiryo UI" panose="020B0604030504040204" pitchFamily="50" charset="-128"/>
                <a:ea typeface="Meiryo UI" panose="020B0604030504040204" pitchFamily="50" charset="-128"/>
              </a:rPr>
              <a:t>संचालन</a:t>
            </a:r>
            <a:r>
              <a:rPr lang="ne-np" sz="2400" dirty="0">
                <a:latin typeface="Meiryo UI" panose="020B0604030504040204" pitchFamily="50" charset="-128"/>
                <a:ea typeface="Meiryo UI" panose="020B0604030504040204" pitchFamily="50" charset="-128"/>
              </a:rPr>
              <a:t>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52574" y="6452605"/>
            <a:ext cx="3443588"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59/सहायक पाठ्यपुस्तक पृष्ठ 41</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2953194" y="5642567"/>
            <a:ext cx="3237610" cy="276999"/>
          </a:xfrm>
          <a:prstGeom prst="rect">
            <a:avLst/>
          </a:prstGeom>
          <a:noFill/>
          <a:ln>
            <a:noFill/>
          </a:ln>
        </p:spPr>
        <p:txBody>
          <a:bodyPr wrap="square" rtlCol="0">
            <a:spAutoFit/>
          </a:bodyPr>
          <a:lstStyle/>
          <a:p>
            <a:pPr algn="ctr" rtl="0"/>
            <a:r>
              <a:rPr lang="ne-np" sz="1200">
                <a:solidFill>
                  <a:prstClr val="black"/>
                </a:solidFill>
              </a:rPr>
              <a:t>स्टील फ्रेम कटिङ उपकरण</a:t>
            </a:r>
          </a:p>
        </p:txBody>
      </p:sp>
      <p:pic>
        <p:nvPicPr>
          <p:cNvPr id="2" name="図 1"/>
          <p:cNvPicPr>
            <a:picLocks noChangeAspect="1"/>
          </p:cNvPicPr>
          <p:nvPr/>
        </p:nvPicPr>
        <p:blipFill>
          <a:blip r:embed="rId3"/>
          <a:stretch>
            <a:fillRect/>
          </a:stretch>
        </p:blipFill>
        <p:spPr>
          <a:xfrm>
            <a:off x="3369981" y="1989076"/>
            <a:ext cx="2404036" cy="3341459"/>
          </a:xfrm>
          <a:prstGeom prst="rect">
            <a:avLst/>
          </a:prstGeom>
        </p:spPr>
      </p:pic>
    </p:spTree>
    <p:extLst>
      <p:ext uri="{BB962C8B-B14F-4D97-AF65-F5344CB8AC3E}">
        <p14:creationId xmlns:p14="http://schemas.microsoft.com/office/powerpoint/2010/main" val="140152136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स्टील फ्रेम कटिङ मेसिनको सामान्य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88668" y="6452605"/>
            <a:ext cx="3407494"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60/सहायक पाठ्यपुस्तक पृष्ठ 42</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084958" y="5673102"/>
            <a:ext cx="3237610" cy="276999"/>
          </a:xfrm>
          <a:prstGeom prst="rect">
            <a:avLst/>
          </a:prstGeom>
          <a:noFill/>
          <a:ln>
            <a:noFill/>
          </a:ln>
        </p:spPr>
        <p:txBody>
          <a:bodyPr wrap="square" rtlCol="0">
            <a:spAutoFit/>
          </a:bodyPr>
          <a:lstStyle/>
          <a:p>
            <a:pPr algn="ctr" rtl="0"/>
            <a:r>
              <a:rPr lang="ne-np" sz="1200">
                <a:solidFill>
                  <a:prstClr val="black"/>
                </a:solidFill>
              </a:rPr>
              <a:t>स्टील फ्रेम कटिङ मेसिनले गर्ने विघटन स्थिति</a:t>
            </a:r>
          </a:p>
        </p:txBody>
      </p:sp>
      <p:sp>
        <p:nvSpPr>
          <p:cNvPr id="15" name="テキスト ボックス 14"/>
          <p:cNvSpPr txBox="1"/>
          <p:nvPr/>
        </p:nvSpPr>
        <p:spPr>
          <a:xfrm>
            <a:off x="4905372" y="5561749"/>
            <a:ext cx="3237610" cy="276999"/>
          </a:xfrm>
          <a:prstGeom prst="rect">
            <a:avLst/>
          </a:prstGeom>
          <a:noFill/>
          <a:ln>
            <a:noFill/>
          </a:ln>
        </p:spPr>
        <p:txBody>
          <a:bodyPr wrap="square" rtlCol="0">
            <a:spAutoFit/>
          </a:bodyPr>
          <a:lstStyle/>
          <a:p>
            <a:pPr algn="ctr" rtl="0"/>
            <a:r>
              <a:rPr lang="ne-np" sz="1200">
                <a:solidFill>
                  <a:prstClr val="black"/>
                </a:solidFill>
              </a:rPr>
              <a:t>ग्रीस हाल्ने</a:t>
            </a:r>
          </a:p>
        </p:txBody>
      </p:sp>
      <p:pic>
        <p:nvPicPr>
          <p:cNvPr id="8" name="図 7"/>
          <p:cNvPicPr>
            <a:picLocks noChangeAspect="1"/>
          </p:cNvPicPr>
          <p:nvPr/>
        </p:nvPicPr>
        <p:blipFill>
          <a:blip r:embed="rId3"/>
          <a:stretch>
            <a:fillRect/>
          </a:stretch>
        </p:blipFill>
        <p:spPr>
          <a:xfrm>
            <a:off x="735135" y="2441864"/>
            <a:ext cx="4063753" cy="3185569"/>
          </a:xfrm>
          <a:prstGeom prst="rect">
            <a:avLst/>
          </a:prstGeom>
        </p:spPr>
      </p:pic>
      <p:pic>
        <p:nvPicPr>
          <p:cNvPr id="10" name="図 9"/>
          <p:cNvPicPr>
            <a:picLocks noChangeAspect="1"/>
          </p:cNvPicPr>
          <p:nvPr/>
        </p:nvPicPr>
        <p:blipFill>
          <a:blip r:embed="rId4"/>
          <a:stretch>
            <a:fillRect/>
          </a:stretch>
        </p:blipFill>
        <p:spPr>
          <a:xfrm>
            <a:off x="5082179" y="2691246"/>
            <a:ext cx="3293154" cy="2870504"/>
          </a:xfrm>
          <a:prstGeom prst="rect">
            <a:avLst/>
          </a:prstGeom>
        </p:spPr>
      </p:pic>
    </p:spTree>
    <p:extLst>
      <p:ext uri="{BB962C8B-B14F-4D97-AF65-F5344CB8AC3E}">
        <p14:creationId xmlns:p14="http://schemas.microsoft.com/office/powerpoint/2010/main" val="31079920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स्टील फ्रेम कटिङ मेसिनको सामान्य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76637" y="6452605"/>
            <a:ext cx="3419525"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61/सहायक पाठ्यपुस्तक पृष्ठ 43</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stretch>
            <a:fillRect/>
          </a:stretch>
        </p:blipFill>
        <p:spPr>
          <a:xfrm>
            <a:off x="1821961" y="1307934"/>
            <a:ext cx="5643334" cy="2297712"/>
          </a:xfrm>
          <a:prstGeom prst="rect">
            <a:avLst/>
          </a:prstGeom>
        </p:spPr>
      </p:pic>
      <p:sp>
        <p:nvSpPr>
          <p:cNvPr id="18" name="テキスト ボックス 17"/>
          <p:cNvSpPr txBox="1"/>
          <p:nvPr/>
        </p:nvSpPr>
        <p:spPr>
          <a:xfrm>
            <a:off x="1468615" y="3424029"/>
            <a:ext cx="5160785" cy="276999"/>
          </a:xfrm>
          <a:prstGeom prst="rect">
            <a:avLst/>
          </a:prstGeom>
          <a:noFill/>
          <a:ln>
            <a:noFill/>
          </a:ln>
        </p:spPr>
        <p:txBody>
          <a:bodyPr wrap="square" rtlCol="0">
            <a:spAutoFit/>
          </a:bodyPr>
          <a:lstStyle/>
          <a:p>
            <a:pPr rtl="0"/>
            <a:r>
              <a:rPr lang="ne-np" sz="1200" dirty="0">
                <a:solidFill>
                  <a:prstClr val="black"/>
                </a:solidFill>
              </a:rPr>
              <a:t>अनस्थिर ठाउँमा कार्य गर्दाको खतरा</a:t>
            </a:r>
            <a:r>
              <a:rPr lang="ne-NP" sz="1200" dirty="0">
                <a:solidFill>
                  <a:prstClr val="black"/>
                </a:solidFill>
              </a:rPr>
              <a:t> </a:t>
            </a:r>
            <a:r>
              <a:rPr lang="en-US" sz="1200" dirty="0">
                <a:solidFill>
                  <a:prstClr val="black"/>
                </a:solidFill>
              </a:rPr>
              <a:t>   </a:t>
            </a:r>
            <a:r>
              <a:rPr lang="ne-np" sz="1200" dirty="0">
                <a:solidFill>
                  <a:prstClr val="black"/>
                </a:solidFill>
              </a:rPr>
              <a:t>  फ्लोर फेशको बलियोपन निश्चय गर्ने</a:t>
            </a:r>
          </a:p>
        </p:txBody>
      </p:sp>
      <p:pic>
        <p:nvPicPr>
          <p:cNvPr id="13" name="図 12"/>
          <p:cNvPicPr>
            <a:picLocks noChangeAspect="1"/>
          </p:cNvPicPr>
          <p:nvPr/>
        </p:nvPicPr>
        <p:blipFill>
          <a:blip r:embed="rId4"/>
          <a:stretch>
            <a:fillRect/>
          </a:stretch>
        </p:blipFill>
        <p:spPr>
          <a:xfrm>
            <a:off x="1821961" y="3815179"/>
            <a:ext cx="5160785" cy="1964120"/>
          </a:xfrm>
          <a:prstGeom prst="rect">
            <a:avLst/>
          </a:prstGeom>
        </p:spPr>
      </p:pic>
      <p:sp>
        <p:nvSpPr>
          <p:cNvPr id="19" name="テキスト ボックス 18"/>
          <p:cNvSpPr txBox="1"/>
          <p:nvPr/>
        </p:nvSpPr>
        <p:spPr>
          <a:xfrm>
            <a:off x="1821961" y="5788152"/>
            <a:ext cx="2430830" cy="461665"/>
          </a:xfrm>
          <a:prstGeom prst="rect">
            <a:avLst/>
          </a:prstGeom>
          <a:noFill/>
          <a:ln>
            <a:noFill/>
          </a:ln>
        </p:spPr>
        <p:txBody>
          <a:bodyPr wrap="square" rtlCol="0">
            <a:spAutoFit/>
          </a:bodyPr>
          <a:lstStyle/>
          <a:p>
            <a:pPr rtl="0"/>
            <a:r>
              <a:rPr lang="ne-np" sz="1200" dirty="0">
                <a:solidFill>
                  <a:prstClr val="black"/>
                </a:solidFill>
              </a:rPr>
              <a:t>ट्रयाक ट्रेडको लागि तेर्सो दिशा</a:t>
            </a:r>
            <a:r>
              <a:rPr lang="en-US" altLang="ja-JP" sz="1200" dirty="0">
                <a:solidFill>
                  <a:prstClr val="black"/>
                </a:solidFill>
              </a:rPr>
              <a:t/>
            </a:r>
            <a:br>
              <a:rPr lang="en-US" altLang="ja-JP" sz="1200" dirty="0">
                <a:solidFill>
                  <a:prstClr val="black"/>
                </a:solidFill>
              </a:rPr>
            </a:br>
            <a:r>
              <a:rPr lang="ne-np" sz="1200" dirty="0">
                <a:solidFill>
                  <a:prstClr val="black"/>
                </a:solidFill>
              </a:rPr>
              <a:t>को काममा ध्यान दिनुपर्ने</a:t>
            </a:r>
          </a:p>
        </p:txBody>
      </p:sp>
      <p:sp>
        <p:nvSpPr>
          <p:cNvPr id="20" name="テキスト ボックス 19"/>
          <p:cNvSpPr txBox="1"/>
          <p:nvPr/>
        </p:nvSpPr>
        <p:spPr>
          <a:xfrm>
            <a:off x="5034465" y="5788152"/>
            <a:ext cx="2430829" cy="461665"/>
          </a:xfrm>
          <a:prstGeom prst="rect">
            <a:avLst/>
          </a:prstGeom>
          <a:noFill/>
          <a:ln>
            <a:noFill/>
          </a:ln>
        </p:spPr>
        <p:txBody>
          <a:bodyPr wrap="square" rtlCol="0">
            <a:spAutoFit/>
          </a:bodyPr>
          <a:lstStyle/>
          <a:p>
            <a:pPr rtl="0"/>
            <a:r>
              <a:rPr lang="ne-np" sz="1200" dirty="0">
                <a:solidFill>
                  <a:prstClr val="black"/>
                </a:solidFill>
              </a:rPr>
              <a:t>मेन बडि फ्लोट भई माथि हुने</a:t>
            </a:r>
            <a:r>
              <a:rPr lang="en-US" altLang="ja-JP" sz="1200" dirty="0">
                <a:solidFill>
                  <a:prstClr val="black"/>
                </a:solidFill>
              </a:rPr>
              <a:t/>
            </a:r>
            <a:br>
              <a:rPr lang="en-US" altLang="ja-JP" sz="1200" dirty="0">
                <a:solidFill>
                  <a:prstClr val="black"/>
                </a:solidFill>
              </a:rPr>
            </a:br>
            <a:r>
              <a:rPr lang="ne-np" sz="1200" dirty="0">
                <a:solidFill>
                  <a:prstClr val="black"/>
                </a:solidFill>
              </a:rPr>
              <a:t>कामको खतरा</a:t>
            </a:r>
          </a:p>
        </p:txBody>
      </p:sp>
    </p:spTree>
    <p:extLst>
      <p:ext uri="{BB962C8B-B14F-4D97-AF65-F5344CB8AC3E}">
        <p14:creationId xmlns:p14="http://schemas.microsoft.com/office/powerpoint/2010/main" val="24433884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स्टील फ्रेम कटिङ मेसिनको सामान्य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76637" y="6452605"/>
            <a:ext cx="3419525"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62/सहायक पाठ्यपुस्तक पृष्ठ 44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974376" y="6073624"/>
            <a:ext cx="3237610" cy="276999"/>
          </a:xfrm>
          <a:prstGeom prst="rect">
            <a:avLst/>
          </a:prstGeom>
          <a:noFill/>
          <a:ln>
            <a:noFill/>
          </a:ln>
        </p:spPr>
        <p:txBody>
          <a:bodyPr wrap="square" rtlCol="0">
            <a:spAutoFit/>
          </a:bodyPr>
          <a:lstStyle/>
          <a:p>
            <a:pPr algn="ctr" rtl="0"/>
            <a:r>
              <a:rPr lang="ne-np" sz="1200">
                <a:solidFill>
                  <a:prstClr val="black"/>
                </a:solidFill>
              </a:rPr>
              <a:t>साइड पुछ्ने सफाइ निषेध</a:t>
            </a:r>
          </a:p>
        </p:txBody>
      </p:sp>
      <p:pic>
        <p:nvPicPr>
          <p:cNvPr id="2" name="図 1"/>
          <p:cNvPicPr>
            <a:picLocks noChangeAspect="1"/>
          </p:cNvPicPr>
          <p:nvPr/>
        </p:nvPicPr>
        <p:blipFill>
          <a:blip r:embed="rId3"/>
          <a:stretch>
            <a:fillRect/>
          </a:stretch>
        </p:blipFill>
        <p:spPr>
          <a:xfrm>
            <a:off x="2974376" y="3791473"/>
            <a:ext cx="3012610" cy="2249416"/>
          </a:xfrm>
          <a:prstGeom prst="rect">
            <a:avLst/>
          </a:prstGeom>
        </p:spPr>
      </p:pic>
      <p:pic>
        <p:nvPicPr>
          <p:cNvPr id="24" name="図 23"/>
          <p:cNvPicPr>
            <a:picLocks noChangeAspect="1"/>
          </p:cNvPicPr>
          <p:nvPr/>
        </p:nvPicPr>
        <p:blipFill>
          <a:blip r:embed="rId4"/>
          <a:stretch>
            <a:fillRect/>
          </a:stretch>
        </p:blipFill>
        <p:spPr>
          <a:xfrm>
            <a:off x="879823" y="1480965"/>
            <a:ext cx="3218997" cy="2447403"/>
          </a:xfrm>
          <a:prstGeom prst="rect">
            <a:avLst/>
          </a:prstGeom>
        </p:spPr>
      </p:pic>
      <p:pic>
        <p:nvPicPr>
          <p:cNvPr id="25" name="図 24"/>
          <p:cNvPicPr>
            <a:picLocks noChangeAspect="1"/>
          </p:cNvPicPr>
          <p:nvPr/>
        </p:nvPicPr>
        <p:blipFill>
          <a:blip r:embed="rId5"/>
          <a:stretch>
            <a:fillRect/>
          </a:stretch>
        </p:blipFill>
        <p:spPr>
          <a:xfrm>
            <a:off x="4797746" y="1287152"/>
            <a:ext cx="3148104" cy="2561692"/>
          </a:xfrm>
          <a:prstGeom prst="rect">
            <a:avLst/>
          </a:prstGeom>
        </p:spPr>
      </p:pic>
      <p:sp>
        <p:nvSpPr>
          <p:cNvPr id="27" name="テキスト ボックス 26"/>
          <p:cNvSpPr txBox="1"/>
          <p:nvPr/>
        </p:nvSpPr>
        <p:spPr>
          <a:xfrm>
            <a:off x="2006503" y="3771210"/>
            <a:ext cx="1647746" cy="276999"/>
          </a:xfrm>
          <a:prstGeom prst="rect">
            <a:avLst/>
          </a:prstGeom>
          <a:noFill/>
          <a:ln>
            <a:noFill/>
          </a:ln>
        </p:spPr>
        <p:txBody>
          <a:bodyPr wrap="square" rtlCol="0">
            <a:spAutoFit/>
          </a:bodyPr>
          <a:lstStyle/>
          <a:p>
            <a:pPr rtl="0"/>
            <a:r>
              <a:rPr lang="ne-np" sz="1200" dirty="0">
                <a:solidFill>
                  <a:prstClr val="black"/>
                </a:solidFill>
              </a:rPr>
              <a:t>प्राइ (</a:t>
            </a:r>
            <a:r>
              <a:rPr lang="ne-np" sz="1200" dirty="0">
                <a:solidFill>
                  <a:prstClr val="black"/>
                </a:solidFill>
                <a:latin typeface="Arial" panose="020B0604020202020204" pitchFamily="34" charset="0"/>
              </a:rPr>
              <a:t>kojiru</a:t>
            </a:r>
            <a:r>
              <a:rPr lang="ne-np" sz="1200" dirty="0">
                <a:solidFill>
                  <a:prstClr val="black"/>
                </a:solidFill>
              </a:rPr>
              <a:t>) नगर्ने</a:t>
            </a:r>
          </a:p>
        </p:txBody>
      </p:sp>
      <p:sp>
        <p:nvSpPr>
          <p:cNvPr id="28" name="テキスト ボックス 27"/>
          <p:cNvSpPr txBox="1"/>
          <p:nvPr/>
        </p:nvSpPr>
        <p:spPr>
          <a:xfrm>
            <a:off x="6067986" y="3770560"/>
            <a:ext cx="1647746" cy="276999"/>
          </a:xfrm>
          <a:prstGeom prst="rect">
            <a:avLst/>
          </a:prstGeom>
          <a:noFill/>
          <a:ln>
            <a:noFill/>
          </a:ln>
        </p:spPr>
        <p:txBody>
          <a:bodyPr wrap="square" rtlCol="0">
            <a:spAutoFit/>
          </a:bodyPr>
          <a:lstStyle/>
          <a:p>
            <a:pPr rtl="0"/>
            <a:r>
              <a:rPr lang="ne-np" sz="1200">
                <a:solidFill>
                  <a:prstClr val="black"/>
                </a:solidFill>
              </a:rPr>
              <a:t>नहान्ने</a:t>
            </a:r>
          </a:p>
        </p:txBody>
      </p:sp>
    </p:spTree>
    <p:extLst>
      <p:ext uri="{BB962C8B-B14F-4D97-AF65-F5344CB8AC3E}">
        <p14:creationId xmlns:p14="http://schemas.microsoft.com/office/powerpoint/2010/main" val="4175877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स्टील फ्रेम कटिङ मेसिनको सामान्य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76637" y="6452605"/>
            <a:ext cx="3419525"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63/सहायक पाठ्यपुस्तक पृष्ठ 44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310793" y="4509516"/>
            <a:ext cx="3237610" cy="276999"/>
          </a:xfrm>
          <a:prstGeom prst="rect">
            <a:avLst/>
          </a:prstGeom>
          <a:noFill/>
          <a:ln>
            <a:noFill/>
          </a:ln>
        </p:spPr>
        <p:txBody>
          <a:bodyPr wrap="square" rtlCol="0">
            <a:spAutoFit/>
          </a:bodyPr>
          <a:lstStyle/>
          <a:p>
            <a:pPr algn="ctr" rtl="0"/>
            <a:r>
              <a:rPr lang="ne-np" sz="1200">
                <a:solidFill>
                  <a:prstClr val="black"/>
                </a:solidFill>
              </a:rPr>
              <a:t>स्ट्रोक एन्डको स्थितिमा टोक्दैन</a:t>
            </a:r>
          </a:p>
        </p:txBody>
      </p:sp>
      <p:sp>
        <p:nvSpPr>
          <p:cNvPr id="23" name="テキスト ボックス 22"/>
          <p:cNvSpPr txBox="1"/>
          <p:nvPr/>
        </p:nvSpPr>
        <p:spPr>
          <a:xfrm>
            <a:off x="5277740" y="4565165"/>
            <a:ext cx="3237610" cy="276999"/>
          </a:xfrm>
          <a:prstGeom prst="rect">
            <a:avLst/>
          </a:prstGeom>
          <a:noFill/>
          <a:ln>
            <a:noFill/>
          </a:ln>
        </p:spPr>
        <p:txBody>
          <a:bodyPr wrap="square" rtlCol="0">
            <a:spAutoFit/>
          </a:bodyPr>
          <a:lstStyle/>
          <a:p>
            <a:pPr algn="ctr" rtl="0"/>
            <a:r>
              <a:rPr lang="ne-np" sz="1200">
                <a:solidFill>
                  <a:prstClr val="black"/>
                </a:solidFill>
              </a:rPr>
              <a:t>उड्ने, खस्ने क्षेत्रभित्र प्रवेश निषेध</a:t>
            </a:r>
          </a:p>
        </p:txBody>
      </p:sp>
      <p:grpSp>
        <p:nvGrpSpPr>
          <p:cNvPr id="10" name="グループ化 9"/>
          <p:cNvGrpSpPr/>
          <p:nvPr/>
        </p:nvGrpSpPr>
        <p:grpSpPr>
          <a:xfrm>
            <a:off x="4945734" y="1984665"/>
            <a:ext cx="3457605" cy="2566570"/>
            <a:chOff x="1765886" y="3702050"/>
            <a:chExt cx="2861919" cy="2124394"/>
          </a:xfrm>
        </p:grpSpPr>
        <p:pic>
          <p:nvPicPr>
            <p:cNvPr id="5" name="図 4"/>
            <p:cNvPicPr>
              <a:picLocks noChangeAspect="1"/>
            </p:cNvPicPr>
            <p:nvPr/>
          </p:nvPicPr>
          <p:blipFill>
            <a:blip r:embed="rId3"/>
            <a:stretch>
              <a:fillRect/>
            </a:stretch>
          </p:blipFill>
          <p:spPr>
            <a:xfrm>
              <a:off x="1765886" y="3702050"/>
              <a:ext cx="2861919" cy="2124394"/>
            </a:xfrm>
            <a:prstGeom prst="rect">
              <a:avLst/>
            </a:prstGeom>
          </p:spPr>
        </p:pic>
        <p:sp>
          <p:nvSpPr>
            <p:cNvPr id="15" name="正方形/長方形 14"/>
            <p:cNvSpPr/>
            <p:nvPr/>
          </p:nvSpPr>
          <p:spPr>
            <a:xfrm rot="5768832">
              <a:off x="2503314" y="4395792"/>
              <a:ext cx="331470" cy="546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p>
          </p:txBody>
        </p:sp>
        <p:cxnSp>
          <p:nvCxnSpPr>
            <p:cNvPr id="16" name="直線コネクタ 15"/>
            <p:cNvCxnSpPr/>
            <p:nvPr/>
          </p:nvCxnSpPr>
          <p:spPr>
            <a:xfrm>
              <a:off x="2654761" y="4419605"/>
              <a:ext cx="909320" cy="552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rot="5587995">
              <a:off x="3094816" y="4100200"/>
              <a:ext cx="88265" cy="5721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p>
          </p:txBody>
        </p:sp>
        <p:sp>
          <p:nvSpPr>
            <p:cNvPr id="18" name="正方形/長方形 17"/>
            <p:cNvSpPr/>
            <p:nvPr/>
          </p:nvSpPr>
          <p:spPr>
            <a:xfrm rot="5587995">
              <a:off x="2801446" y="43440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p>
          </p:txBody>
        </p:sp>
        <p:sp>
          <p:nvSpPr>
            <p:cNvPr id="19" name="正方形/長方形 18"/>
            <p:cNvSpPr/>
            <p:nvPr/>
          </p:nvSpPr>
          <p:spPr>
            <a:xfrm rot="5587995">
              <a:off x="3434541" y="4382140"/>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p>
          </p:txBody>
        </p:sp>
        <p:sp>
          <p:nvSpPr>
            <p:cNvPr id="20" name="正方形/長方形 19"/>
            <p:cNvSpPr/>
            <p:nvPr/>
          </p:nvSpPr>
          <p:spPr>
            <a:xfrm rot="5587995">
              <a:off x="3398346" y="4347215"/>
              <a:ext cx="45085" cy="97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rtl="0"/>
              <a:endParaRPr lang="ja-JP" altLang="en-US"/>
            </a:p>
          </p:txBody>
        </p:sp>
        <p:cxnSp>
          <p:nvCxnSpPr>
            <p:cNvPr id="21" name="直線コネクタ 20"/>
            <p:cNvCxnSpPr/>
            <p:nvPr/>
          </p:nvCxnSpPr>
          <p:spPr>
            <a:xfrm>
              <a:off x="2876376" y="4324355"/>
              <a:ext cx="574675" cy="3111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4" name="図 23"/>
          <p:cNvPicPr>
            <a:picLocks noChangeAspect="1"/>
          </p:cNvPicPr>
          <p:nvPr/>
        </p:nvPicPr>
        <p:blipFill>
          <a:blip r:embed="rId4"/>
          <a:stretch>
            <a:fillRect/>
          </a:stretch>
        </p:blipFill>
        <p:spPr>
          <a:xfrm>
            <a:off x="768619" y="2474464"/>
            <a:ext cx="4186551" cy="2035052"/>
          </a:xfrm>
          <a:prstGeom prst="rect">
            <a:avLst/>
          </a:prstGeom>
        </p:spPr>
      </p:pic>
    </p:spTree>
    <p:extLst>
      <p:ext uri="{BB962C8B-B14F-4D97-AF65-F5344CB8AC3E}">
        <p14:creationId xmlns:p14="http://schemas.microsoft.com/office/powerpoint/2010/main" val="3685423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स्टील फ्रेम कटिङ मेसिनको सामान्य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76637" y="6452605"/>
            <a:ext cx="3419525"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64/सहायक पाठ्यपुस्तक पृष्ठ 45</a:t>
            </a:r>
          </a:p>
        </p:txBody>
      </p:sp>
      <p:pic>
        <p:nvPicPr>
          <p:cNvPr id="11" name="図 10"/>
          <p:cNvPicPr>
            <a:picLocks noChangeAspect="1"/>
          </p:cNvPicPr>
          <p:nvPr/>
        </p:nvPicPr>
        <p:blipFill>
          <a:blip r:embed="rId3"/>
          <a:stretch>
            <a:fillRect/>
          </a:stretch>
        </p:blipFill>
        <p:spPr>
          <a:xfrm>
            <a:off x="4657174" y="1579419"/>
            <a:ext cx="3834908" cy="4291446"/>
          </a:xfrm>
          <a:prstGeom prst="rect">
            <a:avLst/>
          </a:prstGeom>
        </p:spPr>
      </p:pic>
      <p:sp>
        <p:nvSpPr>
          <p:cNvPr id="27" name="テキスト ボックス 26"/>
          <p:cNvSpPr txBox="1"/>
          <p:nvPr/>
        </p:nvSpPr>
        <p:spPr>
          <a:xfrm>
            <a:off x="5498059" y="5918212"/>
            <a:ext cx="2338906" cy="276999"/>
          </a:xfrm>
          <a:prstGeom prst="rect">
            <a:avLst/>
          </a:prstGeom>
          <a:noFill/>
          <a:ln>
            <a:noFill/>
          </a:ln>
        </p:spPr>
        <p:txBody>
          <a:bodyPr wrap="square" rtlCol="0">
            <a:spAutoFit/>
          </a:bodyPr>
          <a:lstStyle/>
          <a:p>
            <a:pPr rtl="0"/>
            <a:r>
              <a:rPr lang="ne-np" sz="1200">
                <a:solidFill>
                  <a:prstClr val="black"/>
                </a:solidFill>
              </a:rPr>
              <a:t>आर्म खोलेर काम नगर्ने</a:t>
            </a:r>
          </a:p>
        </p:txBody>
      </p:sp>
      <p:pic>
        <p:nvPicPr>
          <p:cNvPr id="12" name="図 11"/>
          <p:cNvPicPr>
            <a:picLocks noChangeAspect="1"/>
          </p:cNvPicPr>
          <p:nvPr/>
        </p:nvPicPr>
        <p:blipFill>
          <a:blip r:embed="rId4"/>
          <a:stretch>
            <a:fillRect/>
          </a:stretch>
        </p:blipFill>
        <p:spPr>
          <a:xfrm>
            <a:off x="509484" y="2119745"/>
            <a:ext cx="4540324" cy="3047829"/>
          </a:xfrm>
          <a:prstGeom prst="rect">
            <a:avLst/>
          </a:prstGeom>
        </p:spPr>
      </p:pic>
      <p:sp>
        <p:nvSpPr>
          <p:cNvPr id="13" name="テキスト ボックス 12"/>
          <p:cNvSpPr txBox="1"/>
          <p:nvPr/>
        </p:nvSpPr>
        <p:spPr>
          <a:xfrm>
            <a:off x="1502900" y="5078919"/>
            <a:ext cx="2338906" cy="461665"/>
          </a:xfrm>
          <a:prstGeom prst="rect">
            <a:avLst/>
          </a:prstGeom>
          <a:noFill/>
          <a:ln>
            <a:noFill/>
          </a:ln>
        </p:spPr>
        <p:txBody>
          <a:bodyPr wrap="square" rtlCol="0">
            <a:spAutoFit/>
          </a:bodyPr>
          <a:lstStyle/>
          <a:p>
            <a:pPr rtl="0"/>
            <a:r>
              <a:rPr lang="ne-np" sz="1200" dirty="0">
                <a:solidFill>
                  <a:prstClr val="black"/>
                </a:solidFill>
              </a:rPr>
              <a:t>कार्य अन्तरालमा आर्म, बूम</a:t>
            </a:r>
            <a:r>
              <a:rPr lang="en-US" altLang="ja-JP" sz="1200" dirty="0">
                <a:solidFill>
                  <a:prstClr val="black"/>
                </a:solidFill>
              </a:rPr>
              <a:t/>
            </a:r>
            <a:br>
              <a:rPr lang="en-US" altLang="ja-JP" sz="1200" dirty="0">
                <a:solidFill>
                  <a:prstClr val="black"/>
                </a:solidFill>
              </a:rPr>
            </a:br>
            <a:r>
              <a:rPr lang="ne-np" sz="1200" dirty="0">
                <a:solidFill>
                  <a:prstClr val="black"/>
                </a:solidFill>
              </a:rPr>
              <a:t>साधन कुदाउने आदि एकै समयमा नगर्ने</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83067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विघटन मेसिनका प्रकार र प्रयोग (बिशेषता) आदि (3) कङ्क्रिट क्रसर</a:t>
            </a:r>
            <a:endParaRPr kumimoji="1" lang="ja-JP" altLang="en-US" sz="20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4 /सहायक पाठ्यपुस्तक पृष्ठ 6</a:t>
            </a:r>
          </a:p>
        </p:txBody>
      </p:sp>
      <p:pic>
        <p:nvPicPr>
          <p:cNvPr id="3" name="図 2"/>
          <p:cNvPicPr>
            <a:picLocks noChangeAspect="1"/>
          </p:cNvPicPr>
          <p:nvPr/>
        </p:nvPicPr>
        <p:blipFill>
          <a:blip r:embed="rId3"/>
          <a:stretch>
            <a:fillRect/>
          </a:stretch>
        </p:blipFill>
        <p:spPr>
          <a:xfrm>
            <a:off x="709612" y="1500187"/>
            <a:ext cx="4848755" cy="3300413"/>
          </a:xfrm>
          <a:prstGeom prst="rect">
            <a:avLst/>
          </a:prstGeom>
        </p:spPr>
      </p:pic>
      <p:pic>
        <p:nvPicPr>
          <p:cNvPr id="7" name="図 6"/>
          <p:cNvPicPr>
            <a:picLocks noChangeAspect="1"/>
          </p:cNvPicPr>
          <p:nvPr/>
        </p:nvPicPr>
        <p:blipFill>
          <a:blip r:embed="rId4"/>
          <a:stretch>
            <a:fillRect/>
          </a:stretch>
        </p:blipFill>
        <p:spPr>
          <a:xfrm>
            <a:off x="6254511" y="1361688"/>
            <a:ext cx="1676355" cy="2115849"/>
          </a:xfrm>
          <a:prstGeom prst="rect">
            <a:avLst/>
          </a:prstGeom>
        </p:spPr>
      </p:pic>
      <p:pic>
        <p:nvPicPr>
          <p:cNvPr id="8" name="図 7"/>
          <p:cNvPicPr>
            <a:picLocks noChangeAspect="1"/>
          </p:cNvPicPr>
          <p:nvPr/>
        </p:nvPicPr>
        <p:blipFill>
          <a:blip r:embed="rId5"/>
          <a:stretch>
            <a:fillRect/>
          </a:stretch>
        </p:blipFill>
        <p:spPr>
          <a:xfrm>
            <a:off x="6255370" y="3810477"/>
            <a:ext cx="1674637" cy="2079791"/>
          </a:xfrm>
          <a:prstGeom prst="rect">
            <a:avLst/>
          </a:prstGeom>
        </p:spPr>
      </p:pic>
      <p:sp>
        <p:nvSpPr>
          <p:cNvPr id="9" name="テキスト ボックス 8"/>
          <p:cNvSpPr txBox="1"/>
          <p:nvPr/>
        </p:nvSpPr>
        <p:spPr>
          <a:xfrm>
            <a:off x="5683516" y="3448487"/>
            <a:ext cx="2481716" cy="276999"/>
          </a:xfrm>
          <a:prstGeom prst="rect">
            <a:avLst/>
          </a:prstGeom>
          <a:noFill/>
          <a:ln>
            <a:noFill/>
          </a:ln>
        </p:spPr>
        <p:txBody>
          <a:bodyPr wrap="square" rtlCol="0">
            <a:spAutoFit/>
          </a:bodyPr>
          <a:lstStyle/>
          <a:p>
            <a:pPr algn="ctr" rtl="0"/>
            <a:r>
              <a:rPr lang="ne-np" sz="1200" dirty="0">
                <a:solidFill>
                  <a:prstClr val="black"/>
                </a:solidFill>
              </a:rPr>
              <a:t>कङ्क्रिटको ठूलो विभाजिन क्रेसर</a:t>
            </a:r>
          </a:p>
        </p:txBody>
      </p:sp>
      <p:sp>
        <p:nvSpPr>
          <p:cNvPr id="11" name="テキスト ボックス 10"/>
          <p:cNvSpPr txBox="1"/>
          <p:nvPr/>
        </p:nvSpPr>
        <p:spPr>
          <a:xfrm>
            <a:off x="6020144" y="5836759"/>
            <a:ext cx="2145088" cy="276999"/>
          </a:xfrm>
          <a:prstGeom prst="rect">
            <a:avLst/>
          </a:prstGeom>
          <a:noFill/>
          <a:ln>
            <a:noFill/>
          </a:ln>
        </p:spPr>
        <p:txBody>
          <a:bodyPr wrap="square" rtlCol="0">
            <a:spAutoFit/>
          </a:bodyPr>
          <a:lstStyle/>
          <a:p>
            <a:pPr algn="ctr" rtl="0"/>
            <a:r>
              <a:rPr lang="ne-np" sz="1200">
                <a:solidFill>
                  <a:prstClr val="black"/>
                </a:solidFill>
              </a:rPr>
              <a:t>कङ्क्रिट सानो विभाजन क्रेसर</a:t>
            </a:r>
          </a:p>
        </p:txBody>
      </p:sp>
      <p:sp>
        <p:nvSpPr>
          <p:cNvPr id="12" name="テキスト ボックス 11"/>
          <p:cNvSpPr txBox="1"/>
          <p:nvPr/>
        </p:nvSpPr>
        <p:spPr>
          <a:xfrm>
            <a:off x="2061445" y="4850372"/>
            <a:ext cx="2145088" cy="276999"/>
          </a:xfrm>
          <a:prstGeom prst="rect">
            <a:avLst/>
          </a:prstGeom>
          <a:noFill/>
          <a:ln>
            <a:noFill/>
          </a:ln>
        </p:spPr>
        <p:txBody>
          <a:bodyPr wrap="square" rtlCol="0">
            <a:spAutoFit/>
          </a:bodyPr>
          <a:lstStyle/>
          <a:p>
            <a:pPr algn="ctr" rtl="0"/>
            <a:r>
              <a:rPr lang="ne-np" sz="1200">
                <a:solidFill>
                  <a:prstClr val="black"/>
                </a:solidFill>
              </a:rPr>
              <a:t>कङ्क्रिट क्रसर</a:t>
            </a:r>
          </a:p>
        </p:txBody>
      </p:sp>
    </p:spTree>
    <p:extLst>
      <p:ext uri="{BB962C8B-B14F-4D97-AF65-F5344CB8AC3E}">
        <p14:creationId xmlns:p14="http://schemas.microsoft.com/office/powerpoint/2010/main" val="32504926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स्टील फ्रेम कटिङ मेसिनको सामान्य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10463" y="6452605"/>
            <a:ext cx="3485699"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64/सहायक पाठ्यपुस्तक पृष्ठ 46</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a:blip r:embed="rId3"/>
          <a:stretch>
            <a:fillRect/>
          </a:stretch>
        </p:blipFill>
        <p:spPr>
          <a:xfrm>
            <a:off x="1102107" y="1425305"/>
            <a:ext cx="3062378" cy="4593567"/>
          </a:xfrm>
          <a:prstGeom prst="rect">
            <a:avLst/>
          </a:prstGeom>
        </p:spPr>
      </p:pic>
      <p:sp>
        <p:nvSpPr>
          <p:cNvPr id="28" name="テキスト ボックス 27"/>
          <p:cNvSpPr txBox="1"/>
          <p:nvPr/>
        </p:nvSpPr>
        <p:spPr>
          <a:xfrm>
            <a:off x="1288945" y="5916070"/>
            <a:ext cx="2875540" cy="276999"/>
          </a:xfrm>
          <a:prstGeom prst="rect">
            <a:avLst/>
          </a:prstGeom>
          <a:noFill/>
          <a:ln>
            <a:noFill/>
          </a:ln>
        </p:spPr>
        <p:txBody>
          <a:bodyPr wrap="square" rtlCol="0">
            <a:spAutoFit/>
          </a:bodyPr>
          <a:lstStyle/>
          <a:p>
            <a:pPr rtl="0"/>
            <a:r>
              <a:rPr lang="ne-np" sz="1200">
                <a:solidFill>
                  <a:prstClr val="black"/>
                </a:solidFill>
              </a:rPr>
              <a:t>कटरको धारले कङ्क्रिट नटोक्ने</a:t>
            </a:r>
          </a:p>
        </p:txBody>
      </p:sp>
      <p:sp>
        <p:nvSpPr>
          <p:cNvPr id="30" name="テキスト ボックス 29"/>
          <p:cNvSpPr txBox="1"/>
          <p:nvPr/>
        </p:nvSpPr>
        <p:spPr>
          <a:xfrm>
            <a:off x="4956462" y="5731404"/>
            <a:ext cx="3232037" cy="461665"/>
          </a:xfrm>
          <a:prstGeom prst="rect">
            <a:avLst/>
          </a:prstGeom>
          <a:noFill/>
          <a:ln>
            <a:noFill/>
          </a:ln>
        </p:spPr>
        <p:txBody>
          <a:bodyPr wrap="square" rtlCol="0">
            <a:spAutoFit/>
          </a:bodyPr>
          <a:lstStyle/>
          <a:p>
            <a:pPr rtl="0"/>
            <a:r>
              <a:rPr lang="ne-np" sz="1200">
                <a:solidFill>
                  <a:prstClr val="black"/>
                </a:solidFill>
              </a:rPr>
              <a:t>स्टील फ्रेम कटिङ उपकरणलाई जमिनमा टाँसेर बेस मेसिनको दिशा परिवर्तन नगर्ने</a:t>
            </a:r>
          </a:p>
        </p:txBody>
      </p:sp>
      <p:pic>
        <p:nvPicPr>
          <p:cNvPr id="2" name="図 1"/>
          <p:cNvPicPr>
            <a:picLocks noChangeAspect="1"/>
          </p:cNvPicPr>
          <p:nvPr/>
        </p:nvPicPr>
        <p:blipFill>
          <a:blip r:embed="rId4"/>
          <a:stretch>
            <a:fillRect/>
          </a:stretch>
        </p:blipFill>
        <p:spPr>
          <a:xfrm>
            <a:off x="4042063" y="1425305"/>
            <a:ext cx="4358549" cy="4227930"/>
          </a:xfrm>
          <a:prstGeom prst="rect">
            <a:avLst/>
          </a:prstGeom>
        </p:spPr>
      </p:pic>
    </p:spTree>
    <p:extLst>
      <p:ext uri="{BB962C8B-B14F-4D97-AF65-F5344CB8AC3E}">
        <p14:creationId xmlns:p14="http://schemas.microsoft.com/office/powerpoint/2010/main" val="19860635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काम समापन पछि ध्यान दिनुपर्ने कुराहरु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52574" y="6452605"/>
            <a:ext cx="3443588"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65/सहायक पाठ्यपुस्तक पृष्ठ 47 </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a:latin typeface="Meiryo UI" panose="020B0604030504040204" pitchFamily="50" charset="-128"/>
                <a:ea typeface="Meiryo UI" panose="020B0604030504040204" pitchFamily="50" charset="-128"/>
              </a:rPr>
              <a:t>(1) स्टील फ्रेम कटिङ उपकरण</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a:latin typeface="Meiryo UI" panose="020B0604030504040204" pitchFamily="50" charset="-128"/>
                <a:ea typeface="Meiryo UI" panose="020B0604030504040204" pitchFamily="50" charset="-128"/>
              </a:rPr>
              <a:t>(2) बेस मेसिन</a:t>
            </a:r>
            <a:endParaRPr lang="en-US" altLang="ja-JP"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4087091" y="2199421"/>
            <a:ext cx="4017818" cy="2797406"/>
          </a:xfrm>
          <a:prstGeom prst="rect">
            <a:avLst/>
          </a:prstGeom>
        </p:spPr>
      </p:pic>
    </p:spTree>
    <p:extLst>
      <p:ext uri="{BB962C8B-B14F-4D97-AF65-F5344CB8AC3E}">
        <p14:creationId xmlns:p14="http://schemas.microsoft.com/office/powerpoint/2010/main" val="8456713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1042834"/>
          </a:xfrm>
          <a:ln>
            <a:solidFill>
              <a:schemeClr val="tx1"/>
            </a:solidFill>
          </a:ln>
        </p:spPr>
        <p:txBody>
          <a:bodyPr rtlCol="0">
            <a:normAutofit/>
          </a:bodyPr>
          <a:lstStyle/>
          <a:p>
            <a:pPr rtl="0"/>
            <a:r>
              <a:rPr lang="ne-np" sz="2400" dirty="0">
                <a:latin typeface="Meiryo UI" panose="020B0604030504040204" pitchFamily="50" charset="-128"/>
                <a:ea typeface="Meiryo UI" panose="020B0604030504040204" pitchFamily="50" charset="-128"/>
              </a:rPr>
              <a:t>कङ्क्रिट क्रसरको विशेषता, प्रत्येक भागको नाम र प्रयोग, प्रकार, छनोट र जडान,</a:t>
            </a:r>
            <a:r>
              <a:rPr lang="en-US" sz="2400" dirty="0">
                <a:latin typeface="Meiryo UI" panose="020B0604030504040204" pitchFamily="50" charset="-128"/>
                <a:ea typeface="Meiryo UI" panose="020B0604030504040204" pitchFamily="50" charset="-128"/>
              </a:rPr>
              <a:t> </a:t>
            </a:r>
            <a:r>
              <a:rPr lang="ne-np" sz="2400" dirty="0">
                <a:latin typeface="Meiryo UI" panose="020B0604030504040204" pitchFamily="50" charset="-128"/>
                <a:ea typeface="Meiryo UI" panose="020B0604030504040204" pitchFamily="50" charset="-128"/>
              </a:rPr>
              <a:t>संचालन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00689" y="6452605"/>
            <a:ext cx="3495473"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66/सहायक पाठ्यपुस्तक पृष्ठ 48</a:t>
            </a:r>
          </a:p>
        </p:txBody>
      </p:sp>
      <p:sp>
        <p:nvSpPr>
          <p:cNvPr id="9" name="コンテンツ プレースホルダー 4"/>
          <p:cNvSpPr txBox="1">
            <a:spLocks/>
          </p:cNvSpPr>
          <p:nvPr/>
        </p:nvSpPr>
        <p:spPr>
          <a:xfrm>
            <a:off x="628650" y="1849582"/>
            <a:ext cx="7886700" cy="4488872"/>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60079" y="3665478"/>
            <a:ext cx="4431911" cy="276999"/>
          </a:xfrm>
          <a:prstGeom prst="rect">
            <a:avLst/>
          </a:prstGeom>
          <a:noFill/>
          <a:ln>
            <a:noFill/>
          </a:ln>
        </p:spPr>
        <p:txBody>
          <a:bodyPr wrap="square" rtlCol="0">
            <a:spAutoFit/>
          </a:bodyPr>
          <a:lstStyle/>
          <a:p>
            <a:pPr algn="ctr" rtl="0"/>
            <a:r>
              <a:rPr lang="ne-np" sz="1200" dirty="0">
                <a:solidFill>
                  <a:prstClr val="black"/>
                </a:solidFill>
              </a:rPr>
              <a:t>कङ्क्रिट संरचना वस्तु, निर्माणको ठूलो विभाजनको विघटन स्थिति</a:t>
            </a:r>
          </a:p>
        </p:txBody>
      </p:sp>
      <p:pic>
        <p:nvPicPr>
          <p:cNvPr id="3" name="図 2"/>
          <p:cNvPicPr>
            <a:picLocks noChangeAspect="1"/>
          </p:cNvPicPr>
          <p:nvPr/>
        </p:nvPicPr>
        <p:blipFill>
          <a:blip r:embed="rId3"/>
          <a:stretch>
            <a:fillRect/>
          </a:stretch>
        </p:blipFill>
        <p:spPr>
          <a:xfrm>
            <a:off x="1348656" y="2022877"/>
            <a:ext cx="2181225" cy="1514475"/>
          </a:xfrm>
          <a:prstGeom prst="rect">
            <a:avLst/>
          </a:prstGeom>
        </p:spPr>
      </p:pic>
      <p:pic>
        <p:nvPicPr>
          <p:cNvPr id="5" name="図 4"/>
          <p:cNvPicPr>
            <a:picLocks noChangeAspect="1"/>
          </p:cNvPicPr>
          <p:nvPr/>
        </p:nvPicPr>
        <p:blipFill>
          <a:blip r:embed="rId4"/>
          <a:stretch>
            <a:fillRect/>
          </a:stretch>
        </p:blipFill>
        <p:spPr>
          <a:xfrm>
            <a:off x="1183696" y="4176104"/>
            <a:ext cx="2733675" cy="1752600"/>
          </a:xfrm>
          <a:prstGeom prst="rect">
            <a:avLst/>
          </a:prstGeom>
        </p:spPr>
      </p:pic>
      <p:pic>
        <p:nvPicPr>
          <p:cNvPr id="7" name="図 6"/>
          <p:cNvPicPr>
            <a:picLocks noChangeAspect="1"/>
          </p:cNvPicPr>
          <p:nvPr/>
        </p:nvPicPr>
        <p:blipFill>
          <a:blip r:embed="rId5"/>
          <a:stretch>
            <a:fillRect/>
          </a:stretch>
        </p:blipFill>
        <p:spPr>
          <a:xfrm>
            <a:off x="4683922" y="2022877"/>
            <a:ext cx="3429000" cy="1724025"/>
          </a:xfrm>
          <a:prstGeom prst="rect">
            <a:avLst/>
          </a:prstGeom>
        </p:spPr>
      </p:pic>
      <p:pic>
        <p:nvPicPr>
          <p:cNvPr id="8" name="図 7"/>
          <p:cNvPicPr>
            <a:picLocks noChangeAspect="1"/>
          </p:cNvPicPr>
          <p:nvPr/>
        </p:nvPicPr>
        <p:blipFill>
          <a:blip r:embed="rId6"/>
          <a:stretch>
            <a:fillRect/>
          </a:stretch>
        </p:blipFill>
        <p:spPr>
          <a:xfrm>
            <a:off x="5500689" y="4241630"/>
            <a:ext cx="2466975" cy="1762125"/>
          </a:xfrm>
          <a:prstGeom prst="rect">
            <a:avLst/>
          </a:prstGeom>
        </p:spPr>
      </p:pic>
      <p:sp>
        <p:nvSpPr>
          <p:cNvPr id="11" name="テキスト ボックス 10"/>
          <p:cNvSpPr txBox="1"/>
          <p:nvPr/>
        </p:nvSpPr>
        <p:spPr>
          <a:xfrm>
            <a:off x="597042" y="5963355"/>
            <a:ext cx="3906982" cy="276999"/>
          </a:xfrm>
          <a:prstGeom prst="rect">
            <a:avLst/>
          </a:prstGeom>
          <a:noFill/>
          <a:ln>
            <a:noFill/>
          </a:ln>
        </p:spPr>
        <p:txBody>
          <a:bodyPr wrap="square" rtlCol="0">
            <a:spAutoFit/>
          </a:bodyPr>
          <a:lstStyle/>
          <a:p>
            <a:pPr algn="ctr" rtl="0"/>
            <a:r>
              <a:rPr lang="ne-np" sz="1200">
                <a:solidFill>
                  <a:prstClr val="black"/>
                </a:solidFill>
              </a:rPr>
              <a:t>कङ्क्रिटको सानो विभाजनको विघटन स्थिति</a:t>
            </a:r>
          </a:p>
        </p:txBody>
      </p:sp>
      <p:sp>
        <p:nvSpPr>
          <p:cNvPr id="13" name="テキスト ボックス 12"/>
          <p:cNvSpPr txBox="1"/>
          <p:nvPr/>
        </p:nvSpPr>
        <p:spPr>
          <a:xfrm>
            <a:off x="4949295" y="3561628"/>
            <a:ext cx="3402618" cy="276999"/>
          </a:xfrm>
          <a:prstGeom prst="rect">
            <a:avLst/>
          </a:prstGeom>
          <a:noFill/>
          <a:ln>
            <a:noFill/>
          </a:ln>
        </p:spPr>
        <p:txBody>
          <a:bodyPr wrap="square" rtlCol="0">
            <a:spAutoFit/>
          </a:bodyPr>
          <a:lstStyle/>
          <a:p>
            <a:pPr algn="ctr" rtl="0"/>
            <a:r>
              <a:rPr lang="ne-np" sz="1200">
                <a:solidFill>
                  <a:prstClr val="black"/>
                </a:solidFill>
              </a:rPr>
              <a:t>ठूलो विभाजन मेसिनको प्रकार</a:t>
            </a:r>
          </a:p>
        </p:txBody>
      </p:sp>
      <p:sp>
        <p:nvSpPr>
          <p:cNvPr id="14" name="テキスト ボックス 13"/>
          <p:cNvSpPr txBox="1"/>
          <p:nvPr/>
        </p:nvSpPr>
        <p:spPr>
          <a:xfrm>
            <a:off x="4444931" y="5963355"/>
            <a:ext cx="3906982" cy="276999"/>
          </a:xfrm>
          <a:prstGeom prst="rect">
            <a:avLst/>
          </a:prstGeom>
          <a:noFill/>
          <a:ln>
            <a:noFill/>
          </a:ln>
        </p:spPr>
        <p:txBody>
          <a:bodyPr wrap="square" rtlCol="0">
            <a:spAutoFit/>
          </a:bodyPr>
          <a:lstStyle/>
          <a:p>
            <a:pPr algn="ctr" rtl="0"/>
            <a:r>
              <a:rPr lang="ne-np" sz="1200">
                <a:solidFill>
                  <a:prstClr val="black"/>
                </a:solidFill>
              </a:rPr>
              <a:t>ठूलो विभाजन मेसिनको उदाहरण</a:t>
            </a:r>
          </a:p>
        </p:txBody>
      </p:sp>
    </p:spTree>
    <p:extLst>
      <p:ext uri="{BB962C8B-B14F-4D97-AF65-F5344CB8AC3E}">
        <p14:creationId xmlns:p14="http://schemas.microsoft.com/office/powerpoint/2010/main" val="26750915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कङ्क्रिट क्रसरको समान्यतयको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10463" y="6452605"/>
            <a:ext cx="3485699"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69/सहायक पाठ्यपुस्तक पृष्ठ 52</a:t>
            </a:r>
          </a:p>
        </p:txBody>
      </p:sp>
      <p:sp>
        <p:nvSpPr>
          <p:cNvPr id="9" name="コンテンツ プレースホルダー 4"/>
          <p:cNvSpPr txBox="1">
            <a:spLocks/>
          </p:cNvSpPr>
          <p:nvPr/>
        </p:nvSpPr>
        <p:spPr>
          <a:xfrm>
            <a:off x="628650" y="1268383"/>
            <a:ext cx="7886700" cy="2274917"/>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3286341" y="1336803"/>
            <a:ext cx="2571318" cy="2138076"/>
          </a:xfrm>
          <a:prstGeom prst="rect">
            <a:avLst/>
          </a:prstGeom>
        </p:spPr>
      </p:pic>
      <p:sp>
        <p:nvSpPr>
          <p:cNvPr id="13" name="タイトル 3"/>
          <p:cNvSpPr txBox="1">
            <a:spLocks/>
          </p:cNvSpPr>
          <p:nvPr/>
        </p:nvSpPr>
        <p:spPr>
          <a:xfrm>
            <a:off x="628650" y="3806769"/>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काम समापन पछि ध्यान दिनुपर्ने कुराहरु</a:t>
            </a:r>
          </a:p>
        </p:txBody>
      </p:sp>
      <p:sp>
        <p:nvSpPr>
          <p:cNvPr id="14" name="コンテンツ プレースホルダー 4"/>
          <p:cNvSpPr txBox="1">
            <a:spLocks/>
          </p:cNvSpPr>
          <p:nvPr/>
        </p:nvSpPr>
        <p:spPr>
          <a:xfrm>
            <a:off x="628650" y="4462377"/>
            <a:ext cx="7886700" cy="175412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a:latin typeface="Meiryo UI" panose="020B0604030504040204" pitchFamily="50" charset="-128"/>
                <a:ea typeface="Meiryo UI" panose="020B0604030504040204" pitchFamily="50" charset="-128"/>
              </a:rPr>
              <a:t>(1) कङ्क्रिट क्रसर</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a:latin typeface="Meiryo UI" panose="020B0604030504040204" pitchFamily="50" charset="-128"/>
                <a:ea typeface="Meiryo UI" panose="020B0604030504040204" pitchFamily="50" charset="-128"/>
              </a:rPr>
              <a:t>(2) बेस मेसिन</a:t>
            </a: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6015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ग्र्‍याबरको विशेषता, हरेक भागको नाम र कार्य, प्रकार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98432" y="6452605"/>
            <a:ext cx="3497730"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72/सहायक पाठ्यपुस्तक पृष्ठ 54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654443" y="5160456"/>
            <a:ext cx="3906982" cy="276999"/>
          </a:xfrm>
          <a:prstGeom prst="rect">
            <a:avLst/>
          </a:prstGeom>
          <a:noFill/>
          <a:ln>
            <a:noFill/>
          </a:ln>
        </p:spPr>
        <p:txBody>
          <a:bodyPr wrap="square" rtlCol="0">
            <a:spAutoFit/>
          </a:bodyPr>
          <a:lstStyle/>
          <a:p>
            <a:pPr algn="ctr" rtl="0"/>
            <a:r>
              <a:rPr lang="ne-np" sz="1200">
                <a:solidFill>
                  <a:prstClr val="black"/>
                </a:solidFill>
              </a:rPr>
              <a:t>भग्नावशेष सफा स्थिति</a:t>
            </a:r>
          </a:p>
        </p:txBody>
      </p:sp>
      <p:sp>
        <p:nvSpPr>
          <p:cNvPr id="13" name="テキスト ボックス 12"/>
          <p:cNvSpPr txBox="1"/>
          <p:nvPr/>
        </p:nvSpPr>
        <p:spPr>
          <a:xfrm>
            <a:off x="4125190" y="5474283"/>
            <a:ext cx="4380208" cy="276999"/>
          </a:xfrm>
          <a:prstGeom prst="rect">
            <a:avLst/>
          </a:prstGeom>
          <a:noFill/>
          <a:ln>
            <a:noFill/>
          </a:ln>
        </p:spPr>
        <p:txBody>
          <a:bodyPr wrap="square" rtlCol="0">
            <a:spAutoFit/>
          </a:bodyPr>
          <a:lstStyle/>
          <a:p>
            <a:pPr algn="ctr" rtl="0"/>
            <a:r>
              <a:rPr lang="ne-np" sz="1200">
                <a:solidFill>
                  <a:prstClr val="black"/>
                </a:solidFill>
              </a:rPr>
              <a:t>ग्र्‍याबिङ उपकरण (टर्न उपकरण जडान, आन्तरिक सिलिन्डर अपरेटिङ टाइप)को हरेक भागको नाम</a:t>
            </a:r>
          </a:p>
        </p:txBody>
      </p:sp>
      <p:pic>
        <p:nvPicPr>
          <p:cNvPr id="3" name="図 2"/>
          <p:cNvPicPr>
            <a:picLocks noChangeAspect="1"/>
          </p:cNvPicPr>
          <p:nvPr/>
        </p:nvPicPr>
        <p:blipFill>
          <a:blip r:embed="rId3"/>
          <a:stretch>
            <a:fillRect/>
          </a:stretch>
        </p:blipFill>
        <p:spPr>
          <a:xfrm>
            <a:off x="4520760" y="2182091"/>
            <a:ext cx="3957576" cy="3305228"/>
          </a:xfrm>
          <a:prstGeom prst="rect">
            <a:avLst/>
          </a:prstGeom>
        </p:spPr>
      </p:pic>
      <p:pic>
        <p:nvPicPr>
          <p:cNvPr id="5" name="図 4"/>
          <p:cNvPicPr>
            <a:picLocks noChangeAspect="1"/>
          </p:cNvPicPr>
          <p:nvPr/>
        </p:nvPicPr>
        <p:blipFill>
          <a:blip r:embed="rId4"/>
          <a:stretch>
            <a:fillRect/>
          </a:stretch>
        </p:blipFill>
        <p:spPr>
          <a:xfrm>
            <a:off x="722169" y="2296392"/>
            <a:ext cx="3771530" cy="2824566"/>
          </a:xfrm>
          <a:prstGeom prst="rect">
            <a:avLst/>
          </a:prstGeom>
        </p:spPr>
      </p:pic>
      <p:sp>
        <p:nvSpPr>
          <p:cNvPr id="10" name="テキスト ボックス 1054">
            <a:extLst>
              <a:ext uri="{FF2B5EF4-FFF2-40B4-BE49-F238E27FC236}">
                <a16:creationId xmlns:a16="http://schemas.microsoft.com/office/drawing/2014/main" id="{F2D8773A-4F98-45C7-8EAD-608226DCFDE5}"/>
              </a:ext>
            </a:extLst>
          </p:cNvPr>
          <p:cNvSpPr txBox="1"/>
          <p:nvPr/>
        </p:nvSpPr>
        <p:spPr>
          <a:xfrm>
            <a:off x="7476489" y="2386102"/>
            <a:ext cx="909320" cy="1358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हाइड्रोलिक कनेक्शन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055">
            <a:extLst>
              <a:ext uri="{FF2B5EF4-FFF2-40B4-BE49-F238E27FC236}">
                <a16:creationId xmlns:a16="http://schemas.microsoft.com/office/drawing/2014/main" id="{BC0BFCD1-20AF-4594-AE93-6131437F336F}"/>
              </a:ext>
            </a:extLst>
          </p:cNvPr>
          <p:cNvSpPr txBox="1"/>
          <p:nvPr/>
        </p:nvSpPr>
        <p:spPr>
          <a:xfrm>
            <a:off x="7471409" y="2627402"/>
            <a:ext cx="950422" cy="1358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सुइभेल जोइन्ट</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632">
            <a:extLst>
              <a:ext uri="{FF2B5EF4-FFF2-40B4-BE49-F238E27FC236}">
                <a16:creationId xmlns:a16="http://schemas.microsoft.com/office/drawing/2014/main" id="{886136C7-88D1-438A-9C33-DEF7E4FE91CC}"/>
              </a:ext>
            </a:extLst>
          </p:cNvPr>
          <p:cNvSpPr txBox="1"/>
          <p:nvPr/>
        </p:nvSpPr>
        <p:spPr>
          <a:xfrm>
            <a:off x="7496174" y="285790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633">
            <a:extLst>
              <a:ext uri="{FF2B5EF4-FFF2-40B4-BE49-F238E27FC236}">
                <a16:creationId xmlns:a16="http://schemas.microsoft.com/office/drawing/2014/main" id="{5D034EEB-ABB9-4211-8809-15833E71E0DB}"/>
              </a:ext>
            </a:extLst>
          </p:cNvPr>
          <p:cNvSpPr txBox="1"/>
          <p:nvPr/>
        </p:nvSpPr>
        <p:spPr>
          <a:xfrm>
            <a:off x="7487919" y="326684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सिलिन्डर पिन</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634">
            <a:extLst>
              <a:ext uri="{FF2B5EF4-FFF2-40B4-BE49-F238E27FC236}">
                <a16:creationId xmlns:a16="http://schemas.microsoft.com/office/drawing/2014/main" id="{D016ADFE-9A8F-4B0E-99EA-F9628D791AC4}"/>
              </a:ext>
            </a:extLst>
          </p:cNvPr>
          <p:cNvSpPr txBox="1"/>
          <p:nvPr/>
        </p:nvSpPr>
        <p:spPr>
          <a:xfrm>
            <a:off x="7467599" y="3563392"/>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ग्र्‍याब लिङ्क</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635">
            <a:extLst>
              <a:ext uri="{FF2B5EF4-FFF2-40B4-BE49-F238E27FC236}">
                <a16:creationId xmlns:a16="http://schemas.microsoft.com/office/drawing/2014/main" id="{1A3A0F32-CE83-409E-9C9F-39E7F334D347}"/>
              </a:ext>
            </a:extLst>
          </p:cNvPr>
          <p:cNvSpPr txBox="1"/>
          <p:nvPr/>
        </p:nvSpPr>
        <p:spPr>
          <a:xfrm>
            <a:off x="7462519" y="3854857"/>
            <a:ext cx="79375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लिङ्क पिन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636">
            <a:extLst>
              <a:ext uri="{FF2B5EF4-FFF2-40B4-BE49-F238E27FC236}">
                <a16:creationId xmlns:a16="http://schemas.microsoft.com/office/drawing/2014/main" id="{80CAF9CB-81DF-458E-837B-DC48C1D7D44D}"/>
              </a:ext>
            </a:extLst>
          </p:cNvPr>
          <p:cNvSpPr txBox="1"/>
          <p:nvPr/>
        </p:nvSpPr>
        <p:spPr>
          <a:xfrm>
            <a:off x="6172200" y="4725124"/>
            <a:ext cx="680719"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ग्रिपिङ आर्म</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637">
            <a:extLst>
              <a:ext uri="{FF2B5EF4-FFF2-40B4-BE49-F238E27FC236}">
                <a16:creationId xmlns:a16="http://schemas.microsoft.com/office/drawing/2014/main" id="{4422FAAD-8B81-4632-AAA2-4B843533AA24}"/>
              </a:ext>
            </a:extLst>
          </p:cNvPr>
          <p:cNvSpPr txBox="1"/>
          <p:nvPr/>
        </p:nvSpPr>
        <p:spPr>
          <a:xfrm>
            <a:off x="6094729" y="5210320"/>
            <a:ext cx="75819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ग्र्‍याब पोइन्ट</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638">
            <a:extLst>
              <a:ext uri="{FF2B5EF4-FFF2-40B4-BE49-F238E27FC236}">
                <a16:creationId xmlns:a16="http://schemas.microsoft.com/office/drawing/2014/main" id="{0D0A6209-5D2E-436E-95D9-A885277329E8}"/>
              </a:ext>
            </a:extLst>
          </p:cNvPr>
          <p:cNvSpPr txBox="1"/>
          <p:nvPr/>
        </p:nvSpPr>
        <p:spPr>
          <a:xfrm>
            <a:off x="4598034" y="2371497"/>
            <a:ext cx="66294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639">
            <a:extLst>
              <a:ext uri="{FF2B5EF4-FFF2-40B4-BE49-F238E27FC236}">
                <a16:creationId xmlns:a16="http://schemas.microsoft.com/office/drawing/2014/main" id="{4C74BBFD-89C9-400C-8F17-4312F12AABBC}"/>
              </a:ext>
            </a:extLst>
          </p:cNvPr>
          <p:cNvSpPr txBox="1"/>
          <p:nvPr/>
        </p:nvSpPr>
        <p:spPr>
          <a:xfrm>
            <a:off x="4605019" y="2547392"/>
            <a:ext cx="597535"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हाइड्रोलिक मोटर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640">
            <a:extLst>
              <a:ext uri="{FF2B5EF4-FFF2-40B4-BE49-F238E27FC236}">
                <a16:creationId xmlns:a16="http://schemas.microsoft.com/office/drawing/2014/main" id="{81BF59AD-3EAC-4C43-B17B-F252C7DCBE27}"/>
              </a:ext>
            </a:extLst>
          </p:cNvPr>
          <p:cNvSpPr txBox="1"/>
          <p:nvPr/>
        </p:nvSpPr>
        <p:spPr>
          <a:xfrm>
            <a:off x="4615179" y="2768372"/>
            <a:ext cx="497205"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टर्न उपकरण</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641">
            <a:extLst>
              <a:ext uri="{FF2B5EF4-FFF2-40B4-BE49-F238E27FC236}">
                <a16:creationId xmlns:a16="http://schemas.microsoft.com/office/drawing/2014/main" id="{05565E2B-011B-42DB-926B-C1288AD403F6}"/>
              </a:ext>
            </a:extLst>
          </p:cNvPr>
          <p:cNvSpPr txBox="1"/>
          <p:nvPr/>
        </p:nvSpPr>
        <p:spPr>
          <a:xfrm>
            <a:off x="4613909" y="3009672"/>
            <a:ext cx="607695"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सिलिन्डर पिन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642">
            <a:extLst>
              <a:ext uri="{FF2B5EF4-FFF2-40B4-BE49-F238E27FC236}">
                <a16:creationId xmlns:a16="http://schemas.microsoft.com/office/drawing/2014/main" id="{C6BB3499-31B0-4C6B-ADAE-880C382A366E}"/>
              </a:ext>
            </a:extLst>
          </p:cNvPr>
          <p:cNvSpPr txBox="1"/>
          <p:nvPr/>
        </p:nvSpPr>
        <p:spPr>
          <a:xfrm>
            <a:off x="4606289" y="3221762"/>
            <a:ext cx="607695"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खुल्ने र बन्द हुने सिलिन्डर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643">
            <a:extLst>
              <a:ext uri="{FF2B5EF4-FFF2-40B4-BE49-F238E27FC236}">
                <a16:creationId xmlns:a16="http://schemas.microsoft.com/office/drawing/2014/main" id="{E5541FBC-324D-4B50-AF50-3E8496CC2C22}"/>
              </a:ext>
            </a:extLst>
          </p:cNvPr>
          <p:cNvSpPr txBox="1"/>
          <p:nvPr/>
        </p:nvSpPr>
        <p:spPr>
          <a:xfrm>
            <a:off x="4618989" y="3504796"/>
            <a:ext cx="793750" cy="72852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5396463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ग्र्‍याबरको विशेषता, हरेक भागको नाम र कार्य, प्रकार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40542" y="6452605"/>
            <a:ext cx="3455620"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73/सहायक पाठ्यपुस्तक पृष्ठ 55</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597042" y="5034909"/>
            <a:ext cx="3906982" cy="276999"/>
          </a:xfrm>
          <a:prstGeom prst="rect">
            <a:avLst/>
          </a:prstGeom>
          <a:noFill/>
          <a:ln>
            <a:noFill/>
          </a:ln>
        </p:spPr>
        <p:txBody>
          <a:bodyPr wrap="square" rtlCol="0">
            <a:spAutoFit/>
          </a:bodyPr>
          <a:lstStyle/>
          <a:p>
            <a:pPr algn="ctr" rtl="0"/>
            <a:r>
              <a:rPr lang="ne-np" sz="1200" dirty="0">
                <a:solidFill>
                  <a:prstClr val="black"/>
                </a:solidFill>
              </a:rPr>
              <a:t>(नन् टर्न प्रकार) आन्तरिक सिलिन्डर प्रकार ग्र्‍याबिङ उपकरणको उदाहरण</a:t>
            </a:r>
          </a:p>
        </p:txBody>
      </p:sp>
      <p:sp>
        <p:nvSpPr>
          <p:cNvPr id="14" name="テキスト ボックス 13"/>
          <p:cNvSpPr txBox="1"/>
          <p:nvPr/>
        </p:nvSpPr>
        <p:spPr>
          <a:xfrm>
            <a:off x="4444931" y="5034909"/>
            <a:ext cx="3906982" cy="276999"/>
          </a:xfrm>
          <a:prstGeom prst="rect">
            <a:avLst/>
          </a:prstGeom>
          <a:noFill/>
          <a:ln>
            <a:noFill/>
          </a:ln>
        </p:spPr>
        <p:txBody>
          <a:bodyPr wrap="square" rtlCol="0">
            <a:spAutoFit/>
          </a:bodyPr>
          <a:lstStyle/>
          <a:p>
            <a:pPr algn="ctr" rtl="0"/>
            <a:r>
              <a:rPr lang="ne-np" sz="1200">
                <a:solidFill>
                  <a:prstClr val="black"/>
                </a:solidFill>
              </a:rPr>
              <a:t>बाहिरी सिलिन्डर प्रकार ग्र्‍याबिङ उपकरणको उदाहरण</a:t>
            </a:r>
          </a:p>
        </p:txBody>
      </p:sp>
      <p:pic>
        <p:nvPicPr>
          <p:cNvPr id="3" name="図 2"/>
          <p:cNvPicPr>
            <a:picLocks noChangeAspect="1"/>
          </p:cNvPicPr>
          <p:nvPr/>
        </p:nvPicPr>
        <p:blipFill>
          <a:blip r:embed="rId3"/>
          <a:stretch>
            <a:fillRect/>
          </a:stretch>
        </p:blipFill>
        <p:spPr>
          <a:xfrm>
            <a:off x="714375" y="2149544"/>
            <a:ext cx="4125654" cy="2830657"/>
          </a:xfrm>
          <a:prstGeom prst="rect">
            <a:avLst/>
          </a:prstGeom>
        </p:spPr>
      </p:pic>
      <p:pic>
        <p:nvPicPr>
          <p:cNvPr id="5" name="図 4"/>
          <p:cNvPicPr>
            <a:picLocks noChangeAspect="1"/>
          </p:cNvPicPr>
          <p:nvPr/>
        </p:nvPicPr>
        <p:blipFill>
          <a:blip r:embed="rId4"/>
          <a:stretch>
            <a:fillRect/>
          </a:stretch>
        </p:blipFill>
        <p:spPr>
          <a:xfrm>
            <a:off x="4925754" y="2149545"/>
            <a:ext cx="3479289" cy="2805048"/>
          </a:xfrm>
          <a:prstGeom prst="rect">
            <a:avLst/>
          </a:prstGeom>
        </p:spPr>
      </p:pic>
      <p:sp>
        <p:nvSpPr>
          <p:cNvPr id="10" name="テキスト ボックス 1644">
            <a:extLst>
              <a:ext uri="{FF2B5EF4-FFF2-40B4-BE49-F238E27FC236}">
                <a16:creationId xmlns:a16="http://schemas.microsoft.com/office/drawing/2014/main" id="{17023D50-41BB-4217-869E-53D4AB8F8D7C}"/>
              </a:ext>
            </a:extLst>
          </p:cNvPr>
          <p:cNvSpPr txBox="1"/>
          <p:nvPr/>
        </p:nvSpPr>
        <p:spPr>
          <a:xfrm>
            <a:off x="704032" y="3904755"/>
            <a:ext cx="763217" cy="136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ग्रिपिङ आर्म</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645">
            <a:extLst>
              <a:ext uri="{FF2B5EF4-FFF2-40B4-BE49-F238E27FC236}">
                <a16:creationId xmlns:a16="http://schemas.microsoft.com/office/drawing/2014/main" id="{33F3B8DD-B4AA-4862-821C-E8E4265FAA21}"/>
              </a:ext>
            </a:extLst>
          </p:cNvPr>
          <p:cNvSpPr txBox="1"/>
          <p:nvPr/>
        </p:nvSpPr>
        <p:spPr>
          <a:xfrm>
            <a:off x="724352" y="4175900"/>
            <a:ext cx="905243" cy="13178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ग्र्‍याब पोइन्ट</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646">
            <a:extLst>
              <a:ext uri="{FF2B5EF4-FFF2-40B4-BE49-F238E27FC236}">
                <a16:creationId xmlns:a16="http://schemas.microsoft.com/office/drawing/2014/main" id="{4D1081C1-4113-4B7D-816D-522D479BE5EB}"/>
              </a:ext>
            </a:extLst>
          </p:cNvPr>
          <p:cNvSpPr txBox="1"/>
          <p:nvPr/>
        </p:nvSpPr>
        <p:spPr>
          <a:xfrm>
            <a:off x="733877" y="3196094"/>
            <a:ext cx="534321" cy="15019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फ्रेम</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647">
            <a:extLst>
              <a:ext uri="{FF2B5EF4-FFF2-40B4-BE49-F238E27FC236}">
                <a16:creationId xmlns:a16="http://schemas.microsoft.com/office/drawing/2014/main" id="{E582F890-41B2-4936-AD0B-A5DC23AB1996}"/>
              </a:ext>
            </a:extLst>
          </p:cNvPr>
          <p:cNvSpPr txBox="1"/>
          <p:nvPr/>
        </p:nvSpPr>
        <p:spPr>
          <a:xfrm>
            <a:off x="698952" y="3552965"/>
            <a:ext cx="774248" cy="13638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ग्र्‍याब लिङ्क</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648">
            <a:extLst>
              <a:ext uri="{FF2B5EF4-FFF2-40B4-BE49-F238E27FC236}">
                <a16:creationId xmlns:a16="http://schemas.microsoft.com/office/drawing/2014/main" id="{FE409EC6-906D-4465-9169-DC780D87F417}"/>
              </a:ext>
            </a:extLst>
          </p:cNvPr>
          <p:cNvSpPr txBox="1"/>
          <p:nvPr/>
        </p:nvSpPr>
        <p:spPr>
          <a:xfrm>
            <a:off x="738957" y="2889389"/>
            <a:ext cx="1073218" cy="19255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खुल्ने र बन्द हुने सिलिन्डर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649">
            <a:extLst>
              <a:ext uri="{FF2B5EF4-FFF2-40B4-BE49-F238E27FC236}">
                <a16:creationId xmlns:a16="http://schemas.microsoft.com/office/drawing/2014/main" id="{FED91AEA-6646-4E6C-A803-3100EE5C3B56}"/>
              </a:ext>
            </a:extLst>
          </p:cNvPr>
          <p:cNvSpPr txBox="1"/>
          <p:nvPr/>
        </p:nvSpPr>
        <p:spPr>
          <a:xfrm>
            <a:off x="4930199" y="3678695"/>
            <a:ext cx="702945"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ग्रिपिङ आर्म</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650">
            <a:extLst>
              <a:ext uri="{FF2B5EF4-FFF2-40B4-BE49-F238E27FC236}">
                <a16:creationId xmlns:a16="http://schemas.microsoft.com/office/drawing/2014/main" id="{2CE34BF1-02AD-4113-A529-6FABA8BA3A83}"/>
              </a:ext>
            </a:extLst>
          </p:cNvPr>
          <p:cNvSpPr txBox="1"/>
          <p:nvPr/>
        </p:nvSpPr>
        <p:spPr>
          <a:xfrm>
            <a:off x="4925754" y="3904755"/>
            <a:ext cx="833755" cy="145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ग्र्‍याब पोइन्ट</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651">
            <a:extLst>
              <a:ext uri="{FF2B5EF4-FFF2-40B4-BE49-F238E27FC236}">
                <a16:creationId xmlns:a16="http://schemas.microsoft.com/office/drawing/2014/main" id="{C95BF9C4-1DB3-49C0-AFED-9D8C56BA8CAE}"/>
              </a:ext>
            </a:extLst>
          </p:cNvPr>
          <p:cNvSpPr txBox="1"/>
          <p:nvPr/>
        </p:nvSpPr>
        <p:spPr>
          <a:xfrm>
            <a:off x="4925119" y="3105925"/>
            <a:ext cx="49212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फ्रेम</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652">
            <a:extLst>
              <a:ext uri="{FF2B5EF4-FFF2-40B4-BE49-F238E27FC236}">
                <a16:creationId xmlns:a16="http://schemas.microsoft.com/office/drawing/2014/main" id="{1ECFBD0A-4BEE-4A95-AB9A-EFF889E0F3F5}"/>
              </a:ext>
            </a:extLst>
          </p:cNvPr>
          <p:cNvSpPr txBox="1"/>
          <p:nvPr/>
        </p:nvSpPr>
        <p:spPr>
          <a:xfrm>
            <a:off x="4905434" y="3432315"/>
            <a:ext cx="713105" cy="150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ग्र्‍याब लिङ्क</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653">
            <a:extLst>
              <a:ext uri="{FF2B5EF4-FFF2-40B4-BE49-F238E27FC236}">
                <a16:creationId xmlns:a16="http://schemas.microsoft.com/office/drawing/2014/main" id="{0357017D-C712-49A9-90BA-BB1BB5F7D02F}"/>
              </a:ext>
            </a:extLst>
          </p:cNvPr>
          <p:cNvSpPr txBox="1"/>
          <p:nvPr/>
        </p:nvSpPr>
        <p:spPr>
          <a:xfrm>
            <a:off x="4859677" y="2875608"/>
            <a:ext cx="1073217" cy="11088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खुल्ने र बन्द हुने सिलिन्डर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1439093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ग्र्‍याबरको छनोट र जडान, संचालन आदि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86400" y="6452605"/>
            <a:ext cx="35097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74/सहायक पाठ्यपुस्तक पृष्ठ 57</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485777" y="3883455"/>
            <a:ext cx="3906982" cy="276999"/>
          </a:xfrm>
          <a:prstGeom prst="rect">
            <a:avLst/>
          </a:prstGeom>
          <a:noFill/>
          <a:ln>
            <a:noFill/>
          </a:ln>
        </p:spPr>
        <p:txBody>
          <a:bodyPr wrap="square" rtlCol="0">
            <a:spAutoFit/>
          </a:bodyPr>
          <a:lstStyle/>
          <a:p>
            <a:pPr algn="ctr" rtl="0"/>
            <a:r>
              <a:rPr lang="ne-np" sz="1200">
                <a:solidFill>
                  <a:prstClr val="black"/>
                </a:solidFill>
              </a:rPr>
              <a:t>टर्न प्रकार जडिएको आन्तरिक सिलिन्डर प्रकार ग्र्‍याबिङ उपकरणको उदाहरण</a:t>
            </a:r>
          </a:p>
        </p:txBody>
      </p:sp>
      <p:sp>
        <p:nvSpPr>
          <p:cNvPr id="13" name="テキスト ボックス 12"/>
          <p:cNvSpPr txBox="1"/>
          <p:nvPr/>
        </p:nvSpPr>
        <p:spPr>
          <a:xfrm>
            <a:off x="4208318" y="3858479"/>
            <a:ext cx="4380208" cy="276999"/>
          </a:xfrm>
          <a:prstGeom prst="rect">
            <a:avLst/>
          </a:prstGeom>
          <a:noFill/>
          <a:ln>
            <a:noFill/>
          </a:ln>
        </p:spPr>
        <p:txBody>
          <a:bodyPr wrap="square" rtlCol="0">
            <a:spAutoFit/>
          </a:bodyPr>
          <a:lstStyle/>
          <a:p>
            <a:pPr algn="ctr" rtl="0"/>
            <a:r>
              <a:rPr lang="ne-np" sz="1200">
                <a:solidFill>
                  <a:prstClr val="black"/>
                </a:solidFill>
              </a:rPr>
              <a:t>ग्र्‍याबिङ उपकरण (आन्तरिक सिलिन्डर अपरेटिङ टाइप) को उदाहरण</a:t>
            </a:r>
          </a:p>
        </p:txBody>
      </p:sp>
      <p:pic>
        <p:nvPicPr>
          <p:cNvPr id="3" name="図 2"/>
          <p:cNvPicPr>
            <a:picLocks noChangeAspect="1"/>
          </p:cNvPicPr>
          <p:nvPr/>
        </p:nvPicPr>
        <p:blipFill>
          <a:blip r:embed="rId3"/>
          <a:stretch>
            <a:fillRect/>
          </a:stretch>
        </p:blipFill>
        <p:spPr>
          <a:xfrm>
            <a:off x="1423882" y="1287152"/>
            <a:ext cx="1989205" cy="2582260"/>
          </a:xfrm>
          <a:prstGeom prst="rect">
            <a:avLst/>
          </a:prstGeom>
        </p:spPr>
      </p:pic>
      <p:pic>
        <p:nvPicPr>
          <p:cNvPr id="5" name="図 4"/>
          <p:cNvPicPr>
            <a:picLocks noChangeAspect="1"/>
          </p:cNvPicPr>
          <p:nvPr/>
        </p:nvPicPr>
        <p:blipFill>
          <a:blip r:embed="rId4"/>
          <a:stretch>
            <a:fillRect/>
          </a:stretch>
        </p:blipFill>
        <p:spPr>
          <a:xfrm>
            <a:off x="5240041" y="1287152"/>
            <a:ext cx="2384575" cy="2322798"/>
          </a:xfrm>
          <a:prstGeom prst="rect">
            <a:avLst/>
          </a:prstGeom>
        </p:spPr>
      </p:pic>
      <p:pic>
        <p:nvPicPr>
          <p:cNvPr id="7" name="図 6"/>
          <p:cNvPicPr>
            <a:picLocks noChangeAspect="1"/>
          </p:cNvPicPr>
          <p:nvPr/>
        </p:nvPicPr>
        <p:blipFill>
          <a:blip r:embed="rId5"/>
          <a:stretch>
            <a:fillRect/>
          </a:stretch>
        </p:blipFill>
        <p:spPr>
          <a:xfrm>
            <a:off x="3304310" y="4131638"/>
            <a:ext cx="2234478" cy="1970303"/>
          </a:xfrm>
          <a:prstGeom prst="rect">
            <a:avLst/>
          </a:prstGeom>
        </p:spPr>
      </p:pic>
      <p:sp>
        <p:nvSpPr>
          <p:cNvPr id="11" name="テキスト ボックス 10"/>
          <p:cNvSpPr txBox="1"/>
          <p:nvPr/>
        </p:nvSpPr>
        <p:spPr>
          <a:xfrm>
            <a:off x="1561171" y="6033935"/>
            <a:ext cx="4964319" cy="276999"/>
          </a:xfrm>
          <a:prstGeom prst="rect">
            <a:avLst/>
          </a:prstGeom>
          <a:noFill/>
          <a:ln>
            <a:noFill/>
          </a:ln>
        </p:spPr>
        <p:txBody>
          <a:bodyPr wrap="square" rtlCol="0">
            <a:spAutoFit/>
          </a:bodyPr>
          <a:lstStyle/>
          <a:p>
            <a:pPr algn="ctr" rtl="0"/>
            <a:r>
              <a:rPr lang="ne-np" sz="1200" dirty="0">
                <a:solidFill>
                  <a:prstClr val="black"/>
                </a:solidFill>
              </a:rPr>
              <a:t>ग्र्‍याबिङ उपकरण (आन्तरिक सिलिन्डर अपरेटिङ टाइप) को उदाहरण</a:t>
            </a:r>
          </a:p>
        </p:txBody>
      </p:sp>
    </p:spTree>
    <p:extLst>
      <p:ext uri="{BB962C8B-B14F-4D97-AF65-F5344CB8AC3E}">
        <p14:creationId xmlns:p14="http://schemas.microsoft.com/office/powerpoint/2010/main" val="2115881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ग्र्‍याबरको सामान्य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92416" y="6452605"/>
            <a:ext cx="3503746"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76/सहायक पाठ्यपुस्तक पृष्ठ 59</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201278" y="5002920"/>
            <a:ext cx="3237610" cy="276999"/>
          </a:xfrm>
          <a:prstGeom prst="rect">
            <a:avLst/>
          </a:prstGeom>
          <a:noFill/>
          <a:ln>
            <a:noFill/>
          </a:ln>
        </p:spPr>
        <p:txBody>
          <a:bodyPr wrap="square" rtlCol="0">
            <a:spAutoFit/>
          </a:bodyPr>
          <a:lstStyle/>
          <a:p>
            <a:pPr algn="ctr" rtl="0"/>
            <a:r>
              <a:rPr lang="ne-np" sz="1200">
                <a:solidFill>
                  <a:prstClr val="black"/>
                </a:solidFill>
              </a:rPr>
              <a:t>ग्र्‍याबरले गर्ने विघटन स्थिति</a:t>
            </a:r>
          </a:p>
        </p:txBody>
      </p:sp>
      <p:pic>
        <p:nvPicPr>
          <p:cNvPr id="2" name="図 1"/>
          <p:cNvPicPr>
            <a:picLocks noChangeAspect="1"/>
          </p:cNvPicPr>
          <p:nvPr/>
        </p:nvPicPr>
        <p:blipFill>
          <a:blip r:embed="rId3"/>
          <a:stretch>
            <a:fillRect/>
          </a:stretch>
        </p:blipFill>
        <p:spPr>
          <a:xfrm>
            <a:off x="814840" y="1995055"/>
            <a:ext cx="4010486" cy="3007865"/>
          </a:xfrm>
          <a:prstGeom prst="rect">
            <a:avLst/>
          </a:prstGeom>
        </p:spPr>
      </p:pic>
      <p:pic>
        <p:nvPicPr>
          <p:cNvPr id="3" name="図 2"/>
          <p:cNvPicPr>
            <a:picLocks noChangeAspect="1"/>
          </p:cNvPicPr>
          <p:nvPr/>
        </p:nvPicPr>
        <p:blipFill>
          <a:blip r:embed="rId4"/>
          <a:stretch>
            <a:fillRect/>
          </a:stretch>
        </p:blipFill>
        <p:spPr>
          <a:xfrm>
            <a:off x="4812329" y="2304732"/>
            <a:ext cx="3634901" cy="2617129"/>
          </a:xfrm>
          <a:prstGeom prst="rect">
            <a:avLst/>
          </a:prstGeom>
        </p:spPr>
      </p:pic>
      <p:sp>
        <p:nvSpPr>
          <p:cNvPr id="26" name="テキスト ボックス 25"/>
          <p:cNvSpPr txBox="1"/>
          <p:nvPr/>
        </p:nvSpPr>
        <p:spPr>
          <a:xfrm>
            <a:off x="5277740" y="4899312"/>
            <a:ext cx="3237610" cy="461665"/>
          </a:xfrm>
          <a:prstGeom prst="rect">
            <a:avLst/>
          </a:prstGeom>
          <a:noFill/>
          <a:ln>
            <a:noFill/>
          </a:ln>
        </p:spPr>
        <p:txBody>
          <a:bodyPr wrap="square" rtlCol="0">
            <a:spAutoFit/>
          </a:bodyPr>
          <a:lstStyle/>
          <a:p>
            <a:pPr rtl="0"/>
            <a:r>
              <a:rPr lang="ne-np" sz="1200">
                <a:solidFill>
                  <a:prstClr val="black"/>
                </a:solidFill>
              </a:rPr>
              <a:t>लामो वस्तु च्यापेर टर्न गर्दा</a:t>
            </a:r>
            <a:r>
              <a:rPr lang="en-US" altLang="ja-JP" sz="1200" dirty="0">
                <a:solidFill>
                  <a:prstClr val="black"/>
                </a:solidFill>
              </a:rPr>
              <a:t/>
            </a:r>
            <a:br>
              <a:rPr lang="en-US" altLang="ja-JP" sz="1200" dirty="0">
                <a:solidFill>
                  <a:prstClr val="black"/>
                </a:solidFill>
              </a:rPr>
            </a:br>
            <a:r>
              <a:rPr lang="ne-np" sz="1200">
                <a:solidFill>
                  <a:prstClr val="black"/>
                </a:solidFill>
              </a:rPr>
              <a:t>चालक सिटमा नलाग्ने गरि पर्याप्त ध्यान पुराउने</a:t>
            </a:r>
          </a:p>
        </p:txBody>
      </p:sp>
    </p:spTree>
    <p:extLst>
      <p:ext uri="{BB962C8B-B14F-4D97-AF65-F5344CB8AC3E}">
        <p14:creationId xmlns:p14="http://schemas.microsoft.com/office/powerpoint/2010/main" val="34174038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ग्र्‍याबरको सामान्य कार्य विधि</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00700" y="6452605"/>
            <a:ext cx="33954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77/सहायक पाठ्यपुस्तक पृष्ठ 61</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a:stretch>
            <a:fillRect/>
          </a:stretch>
        </p:blipFill>
        <p:spPr>
          <a:xfrm>
            <a:off x="1714501" y="1290332"/>
            <a:ext cx="2345856" cy="2385616"/>
          </a:xfrm>
          <a:prstGeom prst="rect">
            <a:avLst/>
          </a:prstGeom>
        </p:spPr>
      </p:pic>
      <p:pic>
        <p:nvPicPr>
          <p:cNvPr id="7" name="図 6"/>
          <p:cNvPicPr>
            <a:picLocks noChangeAspect="1"/>
          </p:cNvPicPr>
          <p:nvPr/>
        </p:nvPicPr>
        <p:blipFill>
          <a:blip r:embed="rId4"/>
          <a:stretch>
            <a:fillRect/>
          </a:stretch>
        </p:blipFill>
        <p:spPr>
          <a:xfrm>
            <a:off x="4711101" y="1352244"/>
            <a:ext cx="2531404" cy="2213322"/>
          </a:xfrm>
          <a:prstGeom prst="rect">
            <a:avLst/>
          </a:prstGeom>
        </p:spPr>
      </p:pic>
      <p:pic>
        <p:nvPicPr>
          <p:cNvPr id="11" name="図 10"/>
          <p:cNvPicPr>
            <a:picLocks noChangeAspect="1"/>
          </p:cNvPicPr>
          <p:nvPr/>
        </p:nvPicPr>
        <p:blipFill>
          <a:blip r:embed="rId5"/>
          <a:stretch>
            <a:fillRect/>
          </a:stretch>
        </p:blipFill>
        <p:spPr>
          <a:xfrm>
            <a:off x="3387435" y="4168590"/>
            <a:ext cx="2041767" cy="1945035"/>
          </a:xfrm>
          <a:prstGeom prst="rect">
            <a:avLst/>
          </a:prstGeom>
        </p:spPr>
      </p:pic>
      <p:sp>
        <p:nvSpPr>
          <p:cNvPr id="23" name="テキスト ボックス 22"/>
          <p:cNvSpPr txBox="1"/>
          <p:nvPr/>
        </p:nvSpPr>
        <p:spPr>
          <a:xfrm>
            <a:off x="1928941" y="3707023"/>
            <a:ext cx="3237610" cy="461665"/>
          </a:xfrm>
          <a:prstGeom prst="rect">
            <a:avLst/>
          </a:prstGeom>
          <a:noFill/>
          <a:ln>
            <a:noFill/>
          </a:ln>
        </p:spPr>
        <p:txBody>
          <a:bodyPr wrap="square" rtlCol="0">
            <a:spAutoFit/>
          </a:bodyPr>
          <a:lstStyle/>
          <a:p>
            <a:pPr rtl="0"/>
            <a:r>
              <a:rPr lang="ne-np" sz="1200">
                <a:solidFill>
                  <a:prstClr val="black"/>
                </a:solidFill>
              </a:rPr>
              <a:t>ग्र्‍याबरले सामान टेडो गरि नच्याप्ने</a:t>
            </a:r>
            <a:r>
              <a:rPr lang="en-US" altLang="ja-JP" sz="1200" dirty="0">
                <a:solidFill>
                  <a:prstClr val="black"/>
                </a:solidFill>
              </a:rPr>
              <a:t/>
            </a:r>
            <a:br>
              <a:rPr lang="en-US" altLang="ja-JP" sz="1200" dirty="0">
                <a:solidFill>
                  <a:prstClr val="black"/>
                </a:solidFill>
              </a:rPr>
            </a:br>
            <a:r>
              <a:rPr lang="ne-np" sz="1200">
                <a:solidFill>
                  <a:prstClr val="black"/>
                </a:solidFill>
              </a:rPr>
              <a:t>एङ्गल परिवर्तन गरेर च्याप्ने</a:t>
            </a:r>
          </a:p>
        </p:txBody>
      </p:sp>
      <p:sp>
        <p:nvSpPr>
          <p:cNvPr id="27" name="テキスト ボックス 26"/>
          <p:cNvSpPr txBox="1"/>
          <p:nvPr/>
        </p:nvSpPr>
        <p:spPr>
          <a:xfrm>
            <a:off x="4711101" y="3599770"/>
            <a:ext cx="3237610" cy="646331"/>
          </a:xfrm>
          <a:prstGeom prst="rect">
            <a:avLst/>
          </a:prstGeom>
          <a:noFill/>
          <a:ln>
            <a:noFill/>
          </a:ln>
        </p:spPr>
        <p:txBody>
          <a:bodyPr wrap="square" rtlCol="0">
            <a:spAutoFit/>
          </a:bodyPr>
          <a:lstStyle/>
          <a:p>
            <a:pPr rtl="0"/>
            <a:r>
              <a:rPr lang="ne-np" sz="1200">
                <a:solidFill>
                  <a:prstClr val="black"/>
                </a:solidFill>
              </a:rPr>
              <a:t>सामान च्यापेकै अवस्थामा</a:t>
            </a:r>
            <a:r>
              <a:rPr lang="en-US" altLang="ja-JP" sz="1200" dirty="0">
                <a:solidFill>
                  <a:prstClr val="black"/>
                </a:solidFill>
              </a:rPr>
              <a:t/>
            </a:r>
            <a:br>
              <a:rPr lang="en-US" altLang="ja-JP" sz="1200" dirty="0">
                <a:solidFill>
                  <a:prstClr val="black"/>
                </a:solidFill>
              </a:rPr>
            </a:br>
            <a:r>
              <a:rPr lang="ne-np" sz="1200">
                <a:solidFill>
                  <a:prstClr val="black"/>
                </a:solidFill>
              </a:rPr>
              <a:t>जमिन या भित्तामा ठोकेर</a:t>
            </a:r>
            <a:r>
              <a:rPr lang="en-US" altLang="ja-JP" sz="1200" dirty="0">
                <a:solidFill>
                  <a:prstClr val="black"/>
                </a:solidFill>
              </a:rPr>
              <a:t/>
            </a:r>
            <a:br>
              <a:rPr lang="en-US" altLang="ja-JP" sz="1200" dirty="0">
                <a:solidFill>
                  <a:prstClr val="black"/>
                </a:solidFill>
              </a:rPr>
            </a:br>
            <a:r>
              <a:rPr lang="ne-np" sz="1200">
                <a:solidFill>
                  <a:prstClr val="black"/>
                </a:solidFill>
              </a:rPr>
              <a:t>भत्किने, बाङ्गिने काम नगर्ने</a:t>
            </a:r>
          </a:p>
        </p:txBody>
      </p:sp>
      <p:sp>
        <p:nvSpPr>
          <p:cNvPr id="28" name="テキスト ボックス 27"/>
          <p:cNvSpPr txBox="1"/>
          <p:nvPr/>
        </p:nvSpPr>
        <p:spPr>
          <a:xfrm>
            <a:off x="1628078" y="6113625"/>
            <a:ext cx="4135495" cy="276999"/>
          </a:xfrm>
          <a:prstGeom prst="rect">
            <a:avLst/>
          </a:prstGeom>
          <a:noFill/>
          <a:ln>
            <a:noFill/>
          </a:ln>
        </p:spPr>
        <p:txBody>
          <a:bodyPr wrap="square" rtlCol="0">
            <a:spAutoFit/>
          </a:bodyPr>
          <a:lstStyle/>
          <a:p>
            <a:pPr rtl="0"/>
            <a:r>
              <a:rPr lang="ne-np" sz="1200" dirty="0">
                <a:solidFill>
                  <a:prstClr val="black"/>
                </a:solidFill>
              </a:rPr>
              <a:t>लामो वस्तुले, सेन्टर अथवा ग्राभिटिको सेन्टरलाई च्याप्छ</a:t>
            </a:r>
          </a:p>
        </p:txBody>
      </p:sp>
      <p:sp>
        <p:nvSpPr>
          <p:cNvPr id="12" name="テキスト ボックス 1654">
            <a:extLst>
              <a:ext uri="{FF2B5EF4-FFF2-40B4-BE49-F238E27FC236}">
                <a16:creationId xmlns:a16="http://schemas.microsoft.com/office/drawing/2014/main" id="{F069A506-5E3A-43F5-8D56-E252F7A140F0}"/>
              </a:ext>
            </a:extLst>
          </p:cNvPr>
          <p:cNvSpPr txBox="1"/>
          <p:nvPr/>
        </p:nvSpPr>
        <p:spPr>
          <a:xfrm rot="10800000">
            <a:off x="2817352" y="1374815"/>
            <a:ext cx="308234" cy="882603"/>
          </a:xfrm>
          <a:prstGeom prst="rect">
            <a:avLst/>
          </a:prstGeom>
          <a:solidFill>
            <a:schemeClr val="lt1"/>
          </a:solidFill>
          <a:ln w="6350">
            <a:noFill/>
          </a:ln>
        </p:spPr>
        <p:txBody>
          <a:bodyPr rot="0" spcFirstLastPara="0" vert="vert270" wrap="square" lIns="0" tIns="0" rIns="0" bIns="0" numCol="1" spcCol="0" rtlCol="0" fromWordArt="0" anchor="t" anchorCtr="0" forceAA="0" compatLnSpc="1">
            <a:prstTxWarp prst="textNoShape">
              <a:avLst/>
            </a:prstTxWarp>
            <a:noAutofit/>
          </a:bodyPr>
          <a:lstStyle/>
          <a:p>
            <a:pPr algn="l"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एङ्गल परिवर्तन गरेर च्याप्ने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87542409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काम समापन पछि ध्यान दिनुपर्ने कुराहरु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62337" y="6452605"/>
            <a:ext cx="3533825"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78/सहायक पाठ्यपुस्तक पृष्ठ 63</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a:latin typeface="Meiryo UI" panose="020B0604030504040204" pitchFamily="50" charset="-128"/>
                <a:ea typeface="Meiryo UI" panose="020B0604030504040204" pitchFamily="50" charset="-128"/>
              </a:rPr>
              <a:t>(1) ग्र्‍याबिङ उपकरण</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a:latin typeface="Meiryo UI" panose="020B0604030504040204" pitchFamily="50" charset="-128"/>
                <a:ea typeface="Meiryo UI" panose="020B0604030504040204" pitchFamily="50" charset="-128"/>
              </a:rPr>
              <a:t>(2) बेस मेसिन</a:t>
            </a:r>
            <a:endParaRPr lang="en-US" altLang="ja-JP" sz="2000" dirty="0">
              <a:latin typeface="Meiryo UI" panose="020B0604030504040204" pitchFamily="50" charset="-128"/>
              <a:ea typeface="Meiryo UI" panose="020B0604030504040204" pitchFamily="50" charset="-128"/>
            </a:endParaRPr>
          </a:p>
        </p:txBody>
      </p:sp>
      <p:pic>
        <p:nvPicPr>
          <p:cNvPr id="3" name="図 2"/>
          <p:cNvPicPr>
            <a:picLocks noChangeAspect="1"/>
          </p:cNvPicPr>
          <p:nvPr/>
        </p:nvPicPr>
        <p:blipFill>
          <a:blip r:embed="rId3"/>
          <a:stretch>
            <a:fillRect/>
          </a:stretch>
        </p:blipFill>
        <p:spPr>
          <a:xfrm>
            <a:off x="3520792" y="2429653"/>
            <a:ext cx="4632607" cy="2747530"/>
          </a:xfrm>
          <a:prstGeom prst="rect">
            <a:avLst/>
          </a:prstGeom>
        </p:spPr>
      </p:pic>
    </p:spTree>
    <p:extLst>
      <p:ext uri="{BB962C8B-B14F-4D97-AF65-F5344CB8AC3E}">
        <p14:creationId xmlns:p14="http://schemas.microsoft.com/office/powerpoint/2010/main" val="4026523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विघटन मेसिनका प्रकार र प्रयोग (बिशेषता) आदि (4) विघटन ग्र्‍याबर</a:t>
            </a:r>
            <a:endParaRPr kumimoji="1" lang="ja-JP" altLang="en-US" sz="20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4914207"/>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327913"/>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4 /सहायक पाठ्यपुस्तक पृष्ठ 7</a:t>
            </a:r>
          </a:p>
        </p:txBody>
      </p:sp>
      <p:pic>
        <p:nvPicPr>
          <p:cNvPr id="2" name="図 1"/>
          <p:cNvPicPr>
            <a:picLocks noChangeAspect="1"/>
          </p:cNvPicPr>
          <p:nvPr/>
        </p:nvPicPr>
        <p:blipFill>
          <a:blip r:embed="rId3"/>
          <a:stretch>
            <a:fillRect/>
          </a:stretch>
        </p:blipFill>
        <p:spPr>
          <a:xfrm>
            <a:off x="1871662" y="1419225"/>
            <a:ext cx="5400675" cy="4019550"/>
          </a:xfrm>
          <a:prstGeom prst="rect">
            <a:avLst/>
          </a:prstGeom>
        </p:spPr>
      </p:pic>
    </p:spTree>
    <p:extLst>
      <p:ext uri="{BB962C8B-B14F-4D97-AF65-F5344CB8AC3E}">
        <p14:creationId xmlns:p14="http://schemas.microsoft.com/office/powerpoint/2010/main" val="227784450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561775" y="1423555"/>
            <a:ext cx="7878255" cy="460764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अट्याचमेन्टलाई निकाल्दा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94616" y="6452605"/>
            <a:ext cx="3401546"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79/सहायक पाठ्यपुस्तक पृष्ठ 64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2885654" y="5961486"/>
            <a:ext cx="3237610" cy="276999"/>
          </a:xfrm>
          <a:prstGeom prst="rect">
            <a:avLst/>
          </a:prstGeom>
          <a:noFill/>
          <a:ln>
            <a:noFill/>
          </a:ln>
        </p:spPr>
        <p:txBody>
          <a:bodyPr wrap="square" rtlCol="0">
            <a:spAutoFit/>
          </a:bodyPr>
          <a:lstStyle/>
          <a:p>
            <a:pPr algn="ctr" rtl="0"/>
            <a:r>
              <a:rPr lang="ne-np" sz="1200">
                <a:solidFill>
                  <a:prstClr val="black"/>
                </a:solidFill>
              </a:rPr>
              <a:t>ब्रेकर युनिट निकाल्दाको उदाहरण</a:t>
            </a:r>
          </a:p>
        </p:txBody>
      </p:sp>
      <p:sp>
        <p:nvSpPr>
          <p:cNvPr id="7" name="テキスト ボックス 1655">
            <a:extLst>
              <a:ext uri="{FF2B5EF4-FFF2-40B4-BE49-F238E27FC236}">
                <a16:creationId xmlns:a16="http://schemas.microsoft.com/office/drawing/2014/main" id="{B8044D01-81AE-4C6C-B903-138D58C109DE}"/>
              </a:ext>
            </a:extLst>
          </p:cNvPr>
          <p:cNvSpPr txBox="1"/>
          <p:nvPr/>
        </p:nvSpPr>
        <p:spPr>
          <a:xfrm>
            <a:off x="2125979" y="1708255"/>
            <a:ext cx="1184275"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स्टप भल्भ</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656">
            <a:extLst>
              <a:ext uri="{FF2B5EF4-FFF2-40B4-BE49-F238E27FC236}">
                <a16:creationId xmlns:a16="http://schemas.microsoft.com/office/drawing/2014/main" id="{00BA3EC6-6006-4726-8FAC-A5C6FAF7FD7E}"/>
              </a:ext>
            </a:extLst>
          </p:cNvPr>
          <p:cNvSpPr txBox="1"/>
          <p:nvPr/>
        </p:nvSpPr>
        <p:spPr>
          <a:xfrm>
            <a:off x="1788476" y="1952051"/>
            <a:ext cx="675005"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क्याप</a:t>
            </a:r>
            <a:endParaRPr lang="ja-JP" sz="105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657">
            <a:extLst>
              <a:ext uri="{FF2B5EF4-FFF2-40B4-BE49-F238E27FC236}">
                <a16:creationId xmlns:a16="http://schemas.microsoft.com/office/drawing/2014/main" id="{823F13C2-226F-4F67-8731-2CA5C27E0FFB}"/>
              </a:ext>
            </a:extLst>
          </p:cNvPr>
          <p:cNvSpPr txBox="1"/>
          <p:nvPr/>
        </p:nvSpPr>
        <p:spPr>
          <a:xfrm>
            <a:off x="1469492" y="2777172"/>
            <a:ext cx="318984"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658">
            <a:extLst>
              <a:ext uri="{FF2B5EF4-FFF2-40B4-BE49-F238E27FC236}">
                <a16:creationId xmlns:a16="http://schemas.microsoft.com/office/drawing/2014/main" id="{67B28DEF-97B5-4FB0-B156-2AD3E4D78FC8}"/>
              </a:ext>
            </a:extLst>
          </p:cNvPr>
          <p:cNvSpPr txBox="1"/>
          <p:nvPr/>
        </p:nvSpPr>
        <p:spPr>
          <a:xfrm>
            <a:off x="4077304" y="2475966"/>
            <a:ext cx="1416951"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ओइल प्रेसर होज (housu)</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659">
            <a:extLst>
              <a:ext uri="{FF2B5EF4-FFF2-40B4-BE49-F238E27FC236}">
                <a16:creationId xmlns:a16="http://schemas.microsoft.com/office/drawing/2014/main" id="{EDDD9590-1A2E-43B4-B378-A3CA63EA1DA7}"/>
              </a:ext>
            </a:extLst>
          </p:cNvPr>
          <p:cNvSpPr txBox="1"/>
          <p:nvPr/>
        </p:nvSpPr>
        <p:spPr>
          <a:xfrm>
            <a:off x="4571999" y="3866833"/>
            <a:ext cx="460375" cy="2089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प्लग</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660">
            <a:extLst>
              <a:ext uri="{FF2B5EF4-FFF2-40B4-BE49-F238E27FC236}">
                <a16:creationId xmlns:a16="http://schemas.microsoft.com/office/drawing/2014/main" id="{B136DBDE-D8A8-4BC7-8E5C-6FF9A699C7ED}"/>
              </a:ext>
            </a:extLst>
          </p:cNvPr>
          <p:cNvSpPr txBox="1"/>
          <p:nvPr/>
        </p:nvSpPr>
        <p:spPr>
          <a:xfrm>
            <a:off x="5757842" y="2798534"/>
            <a:ext cx="730844" cy="1546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ओइल प्रेसर होज (housu)</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661">
            <a:extLst>
              <a:ext uri="{FF2B5EF4-FFF2-40B4-BE49-F238E27FC236}">
                <a16:creationId xmlns:a16="http://schemas.microsoft.com/office/drawing/2014/main" id="{B3C40084-5D0C-4BB8-918A-C3E507F1D544}"/>
              </a:ext>
            </a:extLst>
          </p:cNvPr>
          <p:cNvSpPr txBox="1"/>
          <p:nvPr/>
        </p:nvSpPr>
        <p:spPr>
          <a:xfrm>
            <a:off x="6123264" y="3657645"/>
            <a:ext cx="491438" cy="1551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प्लग</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662">
            <a:extLst>
              <a:ext uri="{FF2B5EF4-FFF2-40B4-BE49-F238E27FC236}">
                <a16:creationId xmlns:a16="http://schemas.microsoft.com/office/drawing/2014/main" id="{8148074A-EB93-4247-88AC-501F4E22FA27}"/>
              </a:ext>
            </a:extLst>
          </p:cNvPr>
          <p:cNvSpPr txBox="1"/>
          <p:nvPr/>
        </p:nvSpPr>
        <p:spPr>
          <a:xfrm>
            <a:off x="5594616" y="4082293"/>
            <a:ext cx="1650734" cy="18823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स्क्वाएर टिम्बर प्रयोग गरि स्थिर बनाउने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663">
            <a:extLst>
              <a:ext uri="{FF2B5EF4-FFF2-40B4-BE49-F238E27FC236}">
                <a16:creationId xmlns:a16="http://schemas.microsoft.com/office/drawing/2014/main" id="{EF411DC7-2BF6-4320-B281-8D170C5CBD18}"/>
              </a:ext>
            </a:extLst>
          </p:cNvPr>
          <p:cNvSpPr txBox="1"/>
          <p:nvPr/>
        </p:nvSpPr>
        <p:spPr>
          <a:xfrm>
            <a:off x="6168338" y="4251589"/>
            <a:ext cx="1394512" cy="1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(निकाल्दाको पोजिशन)</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075186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3"/>
          <a:stretch>
            <a:fillRect/>
          </a:stretch>
        </p:blipFill>
        <p:spPr>
          <a:xfrm>
            <a:off x="1350819" y="1287152"/>
            <a:ext cx="6407549" cy="4636737"/>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अट्याचमेन्टलाई निकाल्दा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16479" y="6452605"/>
            <a:ext cx="347968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80/सहायक पाठ्यपुस्तक पृष्ठ 65</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2885654" y="5923889"/>
            <a:ext cx="3237610" cy="276999"/>
          </a:xfrm>
          <a:prstGeom prst="rect">
            <a:avLst/>
          </a:prstGeom>
          <a:noFill/>
          <a:ln>
            <a:noFill/>
          </a:ln>
        </p:spPr>
        <p:txBody>
          <a:bodyPr wrap="square" rtlCol="0">
            <a:spAutoFit/>
          </a:bodyPr>
          <a:lstStyle/>
          <a:p>
            <a:pPr algn="ctr" rtl="0"/>
            <a:r>
              <a:rPr lang="ne-np" sz="1200">
                <a:solidFill>
                  <a:prstClr val="black"/>
                </a:solidFill>
              </a:rPr>
              <a:t>स्टील फ्रेम कटिङ उपकरणलाई छुटाउने उदाहरण</a:t>
            </a:r>
          </a:p>
        </p:txBody>
      </p:sp>
      <p:sp>
        <p:nvSpPr>
          <p:cNvPr id="7" name="テキスト ボックス 1664">
            <a:extLst>
              <a:ext uri="{FF2B5EF4-FFF2-40B4-BE49-F238E27FC236}">
                <a16:creationId xmlns:a16="http://schemas.microsoft.com/office/drawing/2014/main" id="{902C036E-549C-47CE-80E3-F638CE77254E}"/>
              </a:ext>
            </a:extLst>
          </p:cNvPr>
          <p:cNvSpPr txBox="1"/>
          <p:nvPr/>
        </p:nvSpPr>
        <p:spPr>
          <a:xfrm>
            <a:off x="1858853" y="2490471"/>
            <a:ext cx="961098"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a:effectLst/>
                <a:latin typeface="Arial" panose="020B0604020202020204" pitchFamily="34" charset="0"/>
                <a:ea typeface="游ゴシック" panose="020B0400000000000000" pitchFamily="50" charset="-128"/>
                <a:cs typeface="Times New Roman" panose="02020603050405020304" pitchFamily="18" charset="0"/>
              </a:rPr>
              <a:t>पिन स्टपर</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665">
            <a:extLst>
              <a:ext uri="{FF2B5EF4-FFF2-40B4-BE49-F238E27FC236}">
                <a16:creationId xmlns:a16="http://schemas.microsoft.com/office/drawing/2014/main" id="{52D79CE6-6E83-489D-BF9E-5C5FADB2657A}"/>
              </a:ext>
            </a:extLst>
          </p:cNvPr>
          <p:cNvSpPr txBox="1"/>
          <p:nvPr/>
        </p:nvSpPr>
        <p:spPr>
          <a:xfrm>
            <a:off x="4337718" y="5685289"/>
            <a:ext cx="3668857"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dirty="0">
                <a:effectLst/>
                <a:latin typeface="Arial" panose="020B0604020202020204" pitchFamily="34" charset="0"/>
                <a:ea typeface="游ゴシック" panose="020B0400000000000000" pitchFamily="50" charset="-128"/>
                <a:cs typeface="Times New Roman" panose="02020603050405020304" pitchFamily="18" charset="0"/>
              </a:rPr>
              <a:t>स्क्वाएर टिम्बर प्रयोग गरि स्थिर बनाउने</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666">
            <a:extLst>
              <a:ext uri="{FF2B5EF4-FFF2-40B4-BE49-F238E27FC236}">
                <a16:creationId xmlns:a16="http://schemas.microsoft.com/office/drawing/2014/main" id="{6EBAC07D-756A-4257-A4C5-429058A3EC4B}"/>
              </a:ext>
            </a:extLst>
          </p:cNvPr>
          <p:cNvSpPr txBox="1"/>
          <p:nvPr/>
        </p:nvSpPr>
        <p:spPr>
          <a:xfrm>
            <a:off x="5901131" y="2138058"/>
            <a:ext cx="1697837"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a:effectLst/>
                <a:latin typeface="Arial" panose="020B0604020202020204" pitchFamily="34" charset="0"/>
                <a:ea typeface="游ゴシック" panose="020B0400000000000000" pitchFamily="50" charset="-128"/>
                <a:cs typeface="Times New Roman" panose="02020603050405020304" pitchFamily="18" charset="0"/>
              </a:rPr>
              <a:t>स्टप भल्भ</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667">
            <a:extLst>
              <a:ext uri="{FF2B5EF4-FFF2-40B4-BE49-F238E27FC236}">
                <a16:creationId xmlns:a16="http://schemas.microsoft.com/office/drawing/2014/main" id="{1E311941-403F-431B-B382-A8DC76B527CB}"/>
              </a:ext>
            </a:extLst>
          </p:cNvPr>
          <p:cNvSpPr txBox="1"/>
          <p:nvPr/>
        </p:nvSpPr>
        <p:spPr>
          <a:xfrm>
            <a:off x="6123264" y="2433313"/>
            <a:ext cx="1569720"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a:effectLst/>
                <a:latin typeface="Arial" panose="020B0604020202020204" pitchFamily="34" charset="0"/>
                <a:ea typeface="游ゴシック" panose="020B0400000000000000" pitchFamily="50" charset="-128"/>
                <a:cs typeface="Times New Roman" panose="02020603050405020304" pitchFamily="18" charset="0"/>
              </a:rPr>
              <a:t>डस्ट क्याप</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668">
            <a:extLst>
              <a:ext uri="{FF2B5EF4-FFF2-40B4-BE49-F238E27FC236}">
                <a16:creationId xmlns:a16="http://schemas.microsoft.com/office/drawing/2014/main" id="{7A14BE00-E0C3-44E3-8503-2888C33D2E7F}"/>
              </a:ext>
            </a:extLst>
          </p:cNvPr>
          <p:cNvSpPr txBox="1"/>
          <p:nvPr/>
        </p:nvSpPr>
        <p:spPr>
          <a:xfrm>
            <a:off x="5993688" y="2787501"/>
            <a:ext cx="794094"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669">
            <a:extLst>
              <a:ext uri="{FF2B5EF4-FFF2-40B4-BE49-F238E27FC236}">
                <a16:creationId xmlns:a16="http://schemas.microsoft.com/office/drawing/2014/main" id="{EDBBC95A-B539-479A-918C-7281A464B999}"/>
              </a:ext>
            </a:extLst>
          </p:cNvPr>
          <p:cNvSpPr txBox="1"/>
          <p:nvPr/>
        </p:nvSpPr>
        <p:spPr>
          <a:xfrm>
            <a:off x="6223461" y="3669660"/>
            <a:ext cx="1569720"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a:effectLst/>
                <a:latin typeface="Arial" panose="020B0604020202020204" pitchFamily="34" charset="0"/>
                <a:ea typeface="游ゴシック" panose="020B0400000000000000" pitchFamily="50" charset="-128"/>
                <a:cs typeface="Times New Roman" panose="02020603050405020304" pitchFamily="18" charset="0"/>
              </a:rPr>
              <a:t>डस्ट प्लग</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670">
            <a:extLst>
              <a:ext uri="{FF2B5EF4-FFF2-40B4-BE49-F238E27FC236}">
                <a16:creationId xmlns:a16="http://schemas.microsoft.com/office/drawing/2014/main" id="{D6587B88-98D4-4019-B9F1-E865C15DE2A1}"/>
              </a:ext>
            </a:extLst>
          </p:cNvPr>
          <p:cNvSpPr txBox="1"/>
          <p:nvPr/>
        </p:nvSpPr>
        <p:spPr>
          <a:xfrm>
            <a:off x="6188648" y="3939607"/>
            <a:ext cx="1569720" cy="27781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a:effectLst/>
                <a:latin typeface="Arial" panose="020B0604020202020204" pitchFamily="34" charset="0"/>
                <a:ea typeface="游ゴシック" panose="020B0400000000000000" pitchFamily="50" charset="-128"/>
                <a:cs typeface="Times New Roman" panose="02020603050405020304" pitchFamily="18" charset="0"/>
              </a:rPr>
              <a:t>ओइल प्रेसर होज (housu)</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671">
            <a:extLst>
              <a:ext uri="{FF2B5EF4-FFF2-40B4-BE49-F238E27FC236}">
                <a16:creationId xmlns:a16="http://schemas.microsoft.com/office/drawing/2014/main" id="{1B6C6827-ADAA-46D2-81FE-9FA9337EAE39}"/>
              </a:ext>
            </a:extLst>
          </p:cNvPr>
          <p:cNvSpPr txBox="1"/>
          <p:nvPr/>
        </p:nvSpPr>
        <p:spPr>
          <a:xfrm>
            <a:off x="4898656" y="4599757"/>
            <a:ext cx="1889126" cy="94320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600" kern="100" dirty="0">
                <a:effectLst/>
                <a:latin typeface="Arial" panose="020B0604020202020204" pitchFamily="34" charset="0"/>
                <a:ea typeface="游ゴシック" panose="020B0400000000000000" pitchFamily="50" charset="-128"/>
                <a:cs typeface="Times New Roman" panose="02020603050405020304" pitchFamily="18" charset="0"/>
              </a:rPr>
              <a:t>कार्य अगाडिको रोटिशन भागलाई टर्न नगर्ने</a:t>
            </a:r>
            <a:endParaRPr lang="ja-JP" sz="1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0358396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अट्याचमेन्टलाई निकाल्दा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64605" y="6452605"/>
            <a:ext cx="3431557"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81/सहायक पाठ्यपुस्तक पृष्ठ 65</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164148" y="4860682"/>
            <a:ext cx="3237610" cy="276999"/>
          </a:xfrm>
          <a:prstGeom prst="rect">
            <a:avLst/>
          </a:prstGeom>
          <a:noFill/>
          <a:ln>
            <a:noFill/>
          </a:ln>
        </p:spPr>
        <p:txBody>
          <a:bodyPr wrap="square" rtlCol="0">
            <a:spAutoFit/>
          </a:bodyPr>
          <a:lstStyle/>
          <a:p>
            <a:pPr algn="ctr" rtl="0"/>
            <a:r>
              <a:rPr lang="ne-np" sz="1200">
                <a:solidFill>
                  <a:prstClr val="black"/>
                </a:solidFill>
              </a:rPr>
              <a:t>कङ्क्रिट ठूलो विभाजन क्रेसर छुटाउने उदाहरण</a:t>
            </a:r>
          </a:p>
        </p:txBody>
      </p:sp>
      <p:sp>
        <p:nvSpPr>
          <p:cNvPr id="13" name="テキスト ボックス 12"/>
          <p:cNvSpPr txBox="1"/>
          <p:nvPr/>
        </p:nvSpPr>
        <p:spPr>
          <a:xfrm>
            <a:off x="4847359" y="4839079"/>
            <a:ext cx="3237610" cy="276999"/>
          </a:xfrm>
          <a:prstGeom prst="rect">
            <a:avLst/>
          </a:prstGeom>
          <a:noFill/>
          <a:ln>
            <a:noFill/>
          </a:ln>
        </p:spPr>
        <p:txBody>
          <a:bodyPr wrap="square" rtlCol="0">
            <a:spAutoFit/>
          </a:bodyPr>
          <a:lstStyle/>
          <a:p>
            <a:pPr algn="ctr" rtl="0"/>
            <a:r>
              <a:rPr lang="ne-np" sz="1200">
                <a:solidFill>
                  <a:prstClr val="black"/>
                </a:solidFill>
              </a:rPr>
              <a:t>कङ्क्रिट सानो विभाजन क्रेसर छुटाउने उदाहरण</a:t>
            </a:r>
          </a:p>
        </p:txBody>
      </p:sp>
      <p:pic>
        <p:nvPicPr>
          <p:cNvPr id="8" name="図 7"/>
          <p:cNvPicPr>
            <a:picLocks noChangeAspect="1"/>
          </p:cNvPicPr>
          <p:nvPr/>
        </p:nvPicPr>
        <p:blipFill>
          <a:blip r:embed="rId3"/>
          <a:stretch>
            <a:fillRect/>
          </a:stretch>
        </p:blipFill>
        <p:spPr>
          <a:xfrm>
            <a:off x="795499" y="2047009"/>
            <a:ext cx="4060072" cy="2677920"/>
          </a:xfrm>
          <a:prstGeom prst="rect">
            <a:avLst/>
          </a:prstGeom>
        </p:spPr>
      </p:pic>
      <p:pic>
        <p:nvPicPr>
          <p:cNvPr id="10" name="図 9"/>
          <p:cNvPicPr>
            <a:picLocks noChangeAspect="1"/>
          </p:cNvPicPr>
          <p:nvPr/>
        </p:nvPicPr>
        <p:blipFill>
          <a:blip r:embed="rId4"/>
          <a:stretch>
            <a:fillRect/>
          </a:stretch>
        </p:blipFill>
        <p:spPr>
          <a:xfrm>
            <a:off x="4855117" y="2051483"/>
            <a:ext cx="3550471" cy="2673445"/>
          </a:xfrm>
          <a:prstGeom prst="rect">
            <a:avLst/>
          </a:prstGeom>
        </p:spPr>
      </p:pic>
      <p:sp>
        <p:nvSpPr>
          <p:cNvPr id="11" name="テキスト ボックス 1672">
            <a:extLst>
              <a:ext uri="{FF2B5EF4-FFF2-40B4-BE49-F238E27FC236}">
                <a16:creationId xmlns:a16="http://schemas.microsoft.com/office/drawing/2014/main" id="{EFC6A9F0-763C-47AF-8418-635404034363}"/>
              </a:ext>
            </a:extLst>
          </p:cNvPr>
          <p:cNvSpPr txBox="1"/>
          <p:nvPr/>
        </p:nvSpPr>
        <p:spPr>
          <a:xfrm>
            <a:off x="987518" y="3146631"/>
            <a:ext cx="517431"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पिन स्टपर</a:t>
            </a:r>
            <a:endParaRPr lang="ja-JP" sz="10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673">
            <a:extLst>
              <a:ext uri="{FF2B5EF4-FFF2-40B4-BE49-F238E27FC236}">
                <a16:creationId xmlns:a16="http://schemas.microsoft.com/office/drawing/2014/main" id="{3A8B8818-751F-47E3-B1AF-9B526AD5255C}"/>
              </a:ext>
            </a:extLst>
          </p:cNvPr>
          <p:cNvSpPr txBox="1"/>
          <p:nvPr/>
        </p:nvSpPr>
        <p:spPr>
          <a:xfrm>
            <a:off x="2970413" y="4461996"/>
            <a:ext cx="1745521" cy="220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स्क्वाएर टिम्बर प्रयोग गरि स्थिर बनाउने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674">
            <a:extLst>
              <a:ext uri="{FF2B5EF4-FFF2-40B4-BE49-F238E27FC236}">
                <a16:creationId xmlns:a16="http://schemas.microsoft.com/office/drawing/2014/main" id="{B1FE69C4-EE1E-48F1-BCBF-B4102CB1718E}"/>
              </a:ext>
            </a:extLst>
          </p:cNvPr>
          <p:cNvSpPr txBox="1"/>
          <p:nvPr/>
        </p:nvSpPr>
        <p:spPr>
          <a:xfrm>
            <a:off x="3354799" y="2766901"/>
            <a:ext cx="1106310"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स्टप भल्भ</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675">
            <a:extLst>
              <a:ext uri="{FF2B5EF4-FFF2-40B4-BE49-F238E27FC236}">
                <a16:creationId xmlns:a16="http://schemas.microsoft.com/office/drawing/2014/main" id="{A213047C-885F-4B3B-8CF4-256548724F5D}"/>
              </a:ext>
            </a:extLst>
          </p:cNvPr>
          <p:cNvSpPr txBox="1"/>
          <p:nvPr/>
        </p:nvSpPr>
        <p:spPr>
          <a:xfrm>
            <a:off x="3887623" y="3187898"/>
            <a:ext cx="1022829"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डस्ट क्याप</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676">
            <a:extLst>
              <a:ext uri="{FF2B5EF4-FFF2-40B4-BE49-F238E27FC236}">
                <a16:creationId xmlns:a16="http://schemas.microsoft.com/office/drawing/2014/main" id="{A5C7A96A-0623-48B6-B51E-590A1526EDEF}"/>
              </a:ext>
            </a:extLst>
          </p:cNvPr>
          <p:cNvSpPr txBox="1"/>
          <p:nvPr/>
        </p:nvSpPr>
        <p:spPr>
          <a:xfrm>
            <a:off x="4030168" y="3631564"/>
            <a:ext cx="517431"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677">
            <a:extLst>
              <a:ext uri="{FF2B5EF4-FFF2-40B4-BE49-F238E27FC236}">
                <a16:creationId xmlns:a16="http://schemas.microsoft.com/office/drawing/2014/main" id="{D73D097F-B5AC-4228-BE89-1A6A67B0A272}"/>
              </a:ext>
            </a:extLst>
          </p:cNvPr>
          <p:cNvSpPr txBox="1"/>
          <p:nvPr/>
        </p:nvSpPr>
        <p:spPr>
          <a:xfrm>
            <a:off x="3936762" y="2984058"/>
            <a:ext cx="1022829" cy="168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डस्ट प्लग</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678">
            <a:extLst>
              <a:ext uri="{FF2B5EF4-FFF2-40B4-BE49-F238E27FC236}">
                <a16:creationId xmlns:a16="http://schemas.microsoft.com/office/drawing/2014/main" id="{473BD88C-012F-44BB-AC97-74C1F204EF79}"/>
              </a:ext>
            </a:extLst>
          </p:cNvPr>
          <p:cNvSpPr txBox="1"/>
          <p:nvPr/>
        </p:nvSpPr>
        <p:spPr>
          <a:xfrm>
            <a:off x="3949694" y="3358204"/>
            <a:ext cx="1022829" cy="2205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ओइल प्रेसर होज (housu)</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679">
            <a:extLst>
              <a:ext uri="{FF2B5EF4-FFF2-40B4-BE49-F238E27FC236}">
                <a16:creationId xmlns:a16="http://schemas.microsoft.com/office/drawing/2014/main" id="{310637C7-4026-4950-90B4-A4F5C9D486C1}"/>
              </a:ext>
            </a:extLst>
          </p:cNvPr>
          <p:cNvSpPr txBox="1"/>
          <p:nvPr/>
        </p:nvSpPr>
        <p:spPr>
          <a:xfrm>
            <a:off x="3530385" y="4037007"/>
            <a:ext cx="1380067" cy="2918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टर्न नगर्ने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680">
            <a:extLst>
              <a:ext uri="{FF2B5EF4-FFF2-40B4-BE49-F238E27FC236}">
                <a16:creationId xmlns:a16="http://schemas.microsoft.com/office/drawing/2014/main" id="{DF02C654-C87C-46F4-87D9-8BD2874D1AA3}"/>
              </a:ext>
            </a:extLst>
          </p:cNvPr>
          <p:cNvSpPr txBox="1"/>
          <p:nvPr/>
        </p:nvSpPr>
        <p:spPr>
          <a:xfrm>
            <a:off x="4846721" y="2752370"/>
            <a:ext cx="965194" cy="1606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स्टप भल्भ</a:t>
            </a:r>
            <a:endParaRPr lang="ja-JP" sz="10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681">
            <a:extLst>
              <a:ext uri="{FF2B5EF4-FFF2-40B4-BE49-F238E27FC236}">
                <a16:creationId xmlns:a16="http://schemas.microsoft.com/office/drawing/2014/main" id="{3121A807-8790-49D7-9F44-EDF7E08A6FF7}"/>
              </a:ext>
            </a:extLst>
          </p:cNvPr>
          <p:cNvSpPr txBox="1"/>
          <p:nvPr/>
        </p:nvSpPr>
        <p:spPr>
          <a:xfrm>
            <a:off x="4994754" y="3115313"/>
            <a:ext cx="948457"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डस्ट क्याप</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682">
            <a:extLst>
              <a:ext uri="{FF2B5EF4-FFF2-40B4-BE49-F238E27FC236}">
                <a16:creationId xmlns:a16="http://schemas.microsoft.com/office/drawing/2014/main" id="{28165012-4E3C-48D1-9822-7F58D0DD287B}"/>
              </a:ext>
            </a:extLst>
          </p:cNvPr>
          <p:cNvSpPr txBox="1"/>
          <p:nvPr/>
        </p:nvSpPr>
        <p:spPr>
          <a:xfrm>
            <a:off x="5068885" y="4401079"/>
            <a:ext cx="948457"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डस्ट प्लग</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683">
            <a:extLst>
              <a:ext uri="{FF2B5EF4-FFF2-40B4-BE49-F238E27FC236}">
                <a16:creationId xmlns:a16="http://schemas.microsoft.com/office/drawing/2014/main" id="{773B5586-64C5-45A7-B89D-70D88C4DF206}"/>
              </a:ext>
            </a:extLst>
          </p:cNvPr>
          <p:cNvSpPr txBox="1"/>
          <p:nvPr/>
        </p:nvSpPr>
        <p:spPr>
          <a:xfrm>
            <a:off x="8043939" y="3533835"/>
            <a:ext cx="37004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684">
            <a:extLst>
              <a:ext uri="{FF2B5EF4-FFF2-40B4-BE49-F238E27FC236}">
                <a16:creationId xmlns:a16="http://schemas.microsoft.com/office/drawing/2014/main" id="{C4263D73-9CB7-4DE7-A34C-9AF6DB95BB54}"/>
              </a:ext>
            </a:extLst>
          </p:cNvPr>
          <p:cNvSpPr txBox="1"/>
          <p:nvPr/>
        </p:nvSpPr>
        <p:spPr>
          <a:xfrm>
            <a:off x="5760994" y="4554113"/>
            <a:ext cx="1418119"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ओइल प्रेसर होज (housu)</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479543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अट्याचमेन्टलाई निकाल्दा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46558" y="6452605"/>
            <a:ext cx="3449604"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82/सहायक पाठ्यपुस्तक पृष्ठ 66</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26084" y="3561407"/>
            <a:ext cx="3527036" cy="276999"/>
          </a:xfrm>
          <a:prstGeom prst="rect">
            <a:avLst/>
          </a:prstGeom>
          <a:noFill/>
          <a:ln>
            <a:noFill/>
          </a:ln>
        </p:spPr>
        <p:txBody>
          <a:bodyPr wrap="square" rtlCol="0">
            <a:spAutoFit/>
          </a:bodyPr>
          <a:lstStyle/>
          <a:p>
            <a:pPr algn="ctr" rtl="0"/>
            <a:r>
              <a:rPr lang="ne-np" sz="1200" dirty="0" err="1">
                <a:solidFill>
                  <a:prstClr val="black"/>
                </a:solidFill>
              </a:rPr>
              <a:t>ग्र्‍याबिङ</a:t>
            </a:r>
            <a:r>
              <a:rPr lang="ne-np" sz="1200" dirty="0">
                <a:solidFill>
                  <a:prstClr val="black"/>
                </a:solidFill>
              </a:rPr>
              <a:t> उपकरण (आन्तरिक सिलिन्डर </a:t>
            </a:r>
            <a:r>
              <a:rPr lang="ne-np" sz="1200" dirty="0" err="1">
                <a:solidFill>
                  <a:prstClr val="black"/>
                </a:solidFill>
              </a:rPr>
              <a:t>अपरेटिङ</a:t>
            </a:r>
            <a:r>
              <a:rPr lang="ne-np" sz="1200" dirty="0">
                <a:solidFill>
                  <a:prstClr val="black"/>
                </a:solidFill>
              </a:rPr>
              <a:t> टाइप) को उदाहरण</a:t>
            </a:r>
          </a:p>
        </p:txBody>
      </p:sp>
      <p:sp>
        <p:nvSpPr>
          <p:cNvPr id="13" name="テキスト ボックス 12"/>
          <p:cNvSpPr txBox="1"/>
          <p:nvPr/>
        </p:nvSpPr>
        <p:spPr>
          <a:xfrm>
            <a:off x="4630813" y="3638436"/>
            <a:ext cx="3670702" cy="276999"/>
          </a:xfrm>
          <a:prstGeom prst="rect">
            <a:avLst/>
          </a:prstGeom>
          <a:noFill/>
          <a:ln>
            <a:noFill/>
          </a:ln>
        </p:spPr>
        <p:txBody>
          <a:bodyPr wrap="square" rtlCol="0">
            <a:spAutoFit/>
          </a:bodyPr>
          <a:lstStyle/>
          <a:p>
            <a:pPr algn="ctr" rtl="0"/>
            <a:r>
              <a:rPr lang="ne-np" sz="1200">
                <a:solidFill>
                  <a:prstClr val="black"/>
                </a:solidFill>
              </a:rPr>
              <a:t>ग्र्‍याबिङ उपकरण (बाहिरी सिलिन्डर अपरेटिङ टाइप) को उदाहरण</a:t>
            </a:r>
          </a:p>
        </p:txBody>
      </p:sp>
      <p:pic>
        <p:nvPicPr>
          <p:cNvPr id="8" name="図 7"/>
          <p:cNvPicPr>
            <a:picLocks noChangeAspect="1"/>
          </p:cNvPicPr>
          <p:nvPr/>
        </p:nvPicPr>
        <p:blipFill>
          <a:blip r:embed="rId3"/>
          <a:stretch>
            <a:fillRect/>
          </a:stretch>
        </p:blipFill>
        <p:spPr>
          <a:xfrm>
            <a:off x="1285874" y="1386952"/>
            <a:ext cx="2506807" cy="2215893"/>
          </a:xfrm>
          <a:prstGeom prst="rect">
            <a:avLst/>
          </a:prstGeom>
        </p:spPr>
      </p:pic>
      <p:pic>
        <p:nvPicPr>
          <p:cNvPr id="10" name="図 9"/>
          <p:cNvPicPr>
            <a:picLocks noChangeAspect="1"/>
          </p:cNvPicPr>
          <p:nvPr/>
        </p:nvPicPr>
        <p:blipFill>
          <a:blip r:embed="rId4"/>
          <a:stretch>
            <a:fillRect/>
          </a:stretch>
        </p:blipFill>
        <p:spPr>
          <a:xfrm>
            <a:off x="4887395" y="1442474"/>
            <a:ext cx="3157537" cy="2134883"/>
          </a:xfrm>
          <a:prstGeom prst="rect">
            <a:avLst/>
          </a:prstGeom>
        </p:spPr>
      </p:pic>
      <p:pic>
        <p:nvPicPr>
          <p:cNvPr id="11" name="図 10"/>
          <p:cNvPicPr>
            <a:picLocks noChangeAspect="1"/>
          </p:cNvPicPr>
          <p:nvPr/>
        </p:nvPicPr>
        <p:blipFill>
          <a:blip r:embed="rId5"/>
          <a:stretch>
            <a:fillRect/>
          </a:stretch>
        </p:blipFill>
        <p:spPr>
          <a:xfrm>
            <a:off x="3012008" y="3955210"/>
            <a:ext cx="2484784" cy="2126746"/>
          </a:xfrm>
          <a:prstGeom prst="rect">
            <a:avLst/>
          </a:prstGeom>
        </p:spPr>
      </p:pic>
      <p:sp>
        <p:nvSpPr>
          <p:cNvPr id="16" name="テキスト ボックス 15"/>
          <p:cNvSpPr txBox="1"/>
          <p:nvPr/>
        </p:nvSpPr>
        <p:spPr>
          <a:xfrm>
            <a:off x="2635595" y="6008489"/>
            <a:ext cx="3237610" cy="276999"/>
          </a:xfrm>
          <a:prstGeom prst="rect">
            <a:avLst/>
          </a:prstGeom>
          <a:noFill/>
          <a:ln>
            <a:noFill/>
          </a:ln>
        </p:spPr>
        <p:txBody>
          <a:bodyPr wrap="square" rtlCol="0">
            <a:spAutoFit/>
          </a:bodyPr>
          <a:lstStyle/>
          <a:p>
            <a:pPr algn="ctr" rtl="0"/>
            <a:r>
              <a:rPr lang="ne-np" sz="1200">
                <a:solidFill>
                  <a:prstClr val="black"/>
                </a:solidFill>
              </a:rPr>
              <a:t>बकेट छुट्टाउने उदाहरण</a:t>
            </a:r>
          </a:p>
        </p:txBody>
      </p:sp>
      <p:sp>
        <p:nvSpPr>
          <p:cNvPr id="12" name="テキスト ボックス 1685">
            <a:extLst>
              <a:ext uri="{FF2B5EF4-FFF2-40B4-BE49-F238E27FC236}">
                <a16:creationId xmlns:a16="http://schemas.microsoft.com/office/drawing/2014/main" id="{4F6B856E-A598-4ADE-B9C5-2A0BDCD753E3}"/>
              </a:ext>
            </a:extLst>
          </p:cNvPr>
          <p:cNvSpPr txBox="1"/>
          <p:nvPr/>
        </p:nvSpPr>
        <p:spPr>
          <a:xfrm>
            <a:off x="2489602" y="1666623"/>
            <a:ext cx="934085"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स्टप भल्भ</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686">
            <a:extLst>
              <a:ext uri="{FF2B5EF4-FFF2-40B4-BE49-F238E27FC236}">
                <a16:creationId xmlns:a16="http://schemas.microsoft.com/office/drawing/2014/main" id="{E57F211C-80DA-47D1-931A-6ADB578EBF31}"/>
              </a:ext>
            </a:extLst>
          </p:cNvPr>
          <p:cNvSpPr txBox="1"/>
          <p:nvPr/>
        </p:nvSpPr>
        <p:spPr>
          <a:xfrm>
            <a:off x="2655337" y="1786638"/>
            <a:ext cx="86360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डस्ट क्याप</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687">
            <a:extLst>
              <a:ext uri="{FF2B5EF4-FFF2-40B4-BE49-F238E27FC236}">
                <a16:creationId xmlns:a16="http://schemas.microsoft.com/office/drawing/2014/main" id="{4588FBC6-D415-4796-9F6B-D74BA7FBD198}"/>
              </a:ext>
            </a:extLst>
          </p:cNvPr>
          <p:cNvSpPr txBox="1"/>
          <p:nvPr/>
        </p:nvSpPr>
        <p:spPr>
          <a:xfrm>
            <a:off x="2498492" y="2459738"/>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688">
            <a:extLst>
              <a:ext uri="{FF2B5EF4-FFF2-40B4-BE49-F238E27FC236}">
                <a16:creationId xmlns:a16="http://schemas.microsoft.com/office/drawing/2014/main" id="{04C902B3-0852-46C0-9F9C-56FD945B4824}"/>
              </a:ext>
            </a:extLst>
          </p:cNvPr>
          <p:cNvSpPr txBox="1"/>
          <p:nvPr/>
        </p:nvSpPr>
        <p:spPr>
          <a:xfrm>
            <a:off x="2802022" y="1959358"/>
            <a:ext cx="86360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डस्ट प्लग</a:t>
            </a:r>
            <a:endParaRPr lang="ja-JP" sz="8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689">
            <a:extLst>
              <a:ext uri="{FF2B5EF4-FFF2-40B4-BE49-F238E27FC236}">
                <a16:creationId xmlns:a16="http://schemas.microsoft.com/office/drawing/2014/main" id="{C516C017-BE54-4BDF-ADED-53967025FDA9}"/>
              </a:ext>
            </a:extLst>
          </p:cNvPr>
          <p:cNvSpPr txBox="1"/>
          <p:nvPr/>
        </p:nvSpPr>
        <p:spPr>
          <a:xfrm>
            <a:off x="2537226" y="2256538"/>
            <a:ext cx="1128395"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ओइल प्रेसर होज (housu)</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690">
            <a:extLst>
              <a:ext uri="{FF2B5EF4-FFF2-40B4-BE49-F238E27FC236}">
                <a16:creationId xmlns:a16="http://schemas.microsoft.com/office/drawing/2014/main" id="{B4F377B7-2AF2-4444-A999-65BD19DE7C8D}"/>
              </a:ext>
            </a:extLst>
          </p:cNvPr>
          <p:cNvSpPr txBox="1"/>
          <p:nvPr/>
        </p:nvSpPr>
        <p:spPr>
          <a:xfrm>
            <a:off x="5498695" y="1650658"/>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691">
            <a:extLst>
              <a:ext uri="{FF2B5EF4-FFF2-40B4-BE49-F238E27FC236}">
                <a16:creationId xmlns:a16="http://schemas.microsoft.com/office/drawing/2014/main" id="{201A7967-7972-4B71-8B2C-6DEAFABCC852}"/>
              </a:ext>
            </a:extLst>
          </p:cNvPr>
          <p:cNvSpPr txBox="1"/>
          <p:nvPr/>
        </p:nvSpPr>
        <p:spPr>
          <a:xfrm>
            <a:off x="6902959" y="1480294"/>
            <a:ext cx="43688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पिन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692">
            <a:extLst>
              <a:ext uri="{FF2B5EF4-FFF2-40B4-BE49-F238E27FC236}">
                <a16:creationId xmlns:a16="http://schemas.microsoft.com/office/drawing/2014/main" id="{D0295859-81AA-440B-9AF1-DFC138EF8513}"/>
              </a:ext>
            </a:extLst>
          </p:cNvPr>
          <p:cNvSpPr txBox="1"/>
          <p:nvPr/>
        </p:nvSpPr>
        <p:spPr>
          <a:xfrm>
            <a:off x="4714962" y="4353651"/>
            <a:ext cx="1020820" cy="3765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साबेल (shoberu)को आर्म</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693">
            <a:extLst>
              <a:ext uri="{FF2B5EF4-FFF2-40B4-BE49-F238E27FC236}">
                <a16:creationId xmlns:a16="http://schemas.microsoft.com/office/drawing/2014/main" id="{33113AD8-F045-44D1-8937-92BBD5EB1228}"/>
              </a:ext>
            </a:extLst>
          </p:cNvPr>
          <p:cNvSpPr txBox="1"/>
          <p:nvPr/>
        </p:nvSpPr>
        <p:spPr>
          <a:xfrm>
            <a:off x="4690832" y="5254081"/>
            <a:ext cx="673100" cy="3765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बकेट</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694">
            <a:extLst>
              <a:ext uri="{FF2B5EF4-FFF2-40B4-BE49-F238E27FC236}">
                <a16:creationId xmlns:a16="http://schemas.microsoft.com/office/drawing/2014/main" id="{D4766478-C161-4340-A9F9-D7B5C62BA793}"/>
              </a:ext>
            </a:extLst>
          </p:cNvPr>
          <p:cNvSpPr txBox="1"/>
          <p:nvPr/>
        </p:nvSpPr>
        <p:spPr>
          <a:xfrm>
            <a:off x="3161233" y="5089264"/>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बकेट लिङ्क</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695">
            <a:extLst>
              <a:ext uri="{FF2B5EF4-FFF2-40B4-BE49-F238E27FC236}">
                <a16:creationId xmlns:a16="http://schemas.microsoft.com/office/drawing/2014/main" id="{B82674F8-FE90-4205-B4D0-C202965CA492}"/>
              </a:ext>
            </a:extLst>
          </p:cNvPr>
          <p:cNvSpPr txBox="1"/>
          <p:nvPr/>
        </p:nvSpPr>
        <p:spPr>
          <a:xfrm>
            <a:off x="3012008" y="5381999"/>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आर्म लिङ्क</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6375407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746200" y="1889452"/>
            <a:ext cx="3535779" cy="1513470"/>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कामको मेसिनको ट्रान्सफर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96806" y="6452605"/>
            <a:ext cx="3499356"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83/सहायक पाठ्यपुस्तक पृष्ठ 68</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678738" y="3632641"/>
            <a:ext cx="3670702" cy="276999"/>
          </a:xfrm>
          <a:prstGeom prst="rect">
            <a:avLst/>
          </a:prstGeom>
          <a:noFill/>
          <a:ln>
            <a:noFill/>
          </a:ln>
        </p:spPr>
        <p:txBody>
          <a:bodyPr wrap="square" rtlCol="0">
            <a:spAutoFit/>
          </a:bodyPr>
          <a:lstStyle/>
          <a:p>
            <a:pPr algn="ctr" rtl="0"/>
            <a:r>
              <a:rPr lang="ne-np" sz="1200">
                <a:solidFill>
                  <a:prstClr val="black"/>
                </a:solidFill>
              </a:rPr>
              <a:t>नङ भएको उकालो चढ्ने उपकरणको उदाहरण</a:t>
            </a:r>
          </a:p>
        </p:txBody>
      </p:sp>
      <p:pic>
        <p:nvPicPr>
          <p:cNvPr id="3" name="図 2"/>
          <p:cNvPicPr>
            <a:picLocks noChangeAspect="1"/>
          </p:cNvPicPr>
          <p:nvPr/>
        </p:nvPicPr>
        <p:blipFill>
          <a:blip r:embed="rId4"/>
          <a:stretch>
            <a:fillRect/>
          </a:stretch>
        </p:blipFill>
        <p:spPr>
          <a:xfrm>
            <a:off x="1705265" y="4408878"/>
            <a:ext cx="5368056" cy="1711554"/>
          </a:xfrm>
          <a:prstGeom prst="rect">
            <a:avLst/>
          </a:prstGeom>
        </p:spPr>
      </p:pic>
      <p:pic>
        <p:nvPicPr>
          <p:cNvPr id="5" name="図 4"/>
          <p:cNvPicPr>
            <a:picLocks noChangeAspect="1"/>
          </p:cNvPicPr>
          <p:nvPr/>
        </p:nvPicPr>
        <p:blipFill>
          <a:blip r:embed="rId5"/>
          <a:stretch>
            <a:fillRect/>
          </a:stretch>
        </p:blipFill>
        <p:spPr>
          <a:xfrm>
            <a:off x="4519224" y="1712172"/>
            <a:ext cx="3933292" cy="1720025"/>
          </a:xfrm>
          <a:prstGeom prst="rect">
            <a:avLst/>
          </a:prstGeom>
        </p:spPr>
      </p:pic>
      <p:sp>
        <p:nvSpPr>
          <p:cNvPr id="17" name="テキスト ボックス 16"/>
          <p:cNvSpPr txBox="1"/>
          <p:nvPr/>
        </p:nvSpPr>
        <p:spPr>
          <a:xfrm>
            <a:off x="1663791" y="4153308"/>
            <a:ext cx="5409530" cy="276999"/>
          </a:xfrm>
          <a:prstGeom prst="rect">
            <a:avLst/>
          </a:prstGeom>
          <a:noFill/>
          <a:ln>
            <a:noFill/>
          </a:ln>
        </p:spPr>
        <p:txBody>
          <a:bodyPr wrap="square" rtlCol="0">
            <a:spAutoFit/>
          </a:bodyPr>
          <a:lstStyle/>
          <a:p>
            <a:pPr algn="ctr" rtl="0"/>
            <a:r>
              <a:rPr lang="ne-np" sz="1200" dirty="0">
                <a:solidFill>
                  <a:prstClr val="black"/>
                </a:solidFill>
              </a:rPr>
              <a:t>लोडिंग मेसिनको तौलन र उकालो चढ्ने उपकरणको सम्बन्धको उदाहरण</a:t>
            </a:r>
          </a:p>
        </p:txBody>
      </p:sp>
      <p:sp>
        <p:nvSpPr>
          <p:cNvPr id="18" name="テキスト ボックス 17"/>
          <p:cNvSpPr txBox="1"/>
          <p:nvPr/>
        </p:nvSpPr>
        <p:spPr>
          <a:xfrm>
            <a:off x="4650519" y="3626378"/>
            <a:ext cx="3670702" cy="276999"/>
          </a:xfrm>
          <a:prstGeom prst="rect">
            <a:avLst/>
          </a:prstGeom>
          <a:noFill/>
          <a:ln>
            <a:noFill/>
          </a:ln>
        </p:spPr>
        <p:txBody>
          <a:bodyPr wrap="square" rtlCol="0">
            <a:spAutoFit/>
          </a:bodyPr>
          <a:lstStyle/>
          <a:p>
            <a:pPr algn="ctr" rtl="0"/>
            <a:r>
              <a:rPr lang="ne-np" sz="1200">
                <a:solidFill>
                  <a:prstClr val="black"/>
                </a:solidFill>
              </a:rPr>
              <a:t>उकालो चढ्ने उपकरणको प्रयोग उदाहरण</a:t>
            </a:r>
          </a:p>
        </p:txBody>
      </p:sp>
      <p:sp>
        <p:nvSpPr>
          <p:cNvPr id="11" name="テキスト ボックス 1294">
            <a:extLst>
              <a:ext uri="{FF2B5EF4-FFF2-40B4-BE49-F238E27FC236}">
                <a16:creationId xmlns:a16="http://schemas.microsoft.com/office/drawing/2014/main" id="{96DD4949-F970-40B0-A5F5-FED8B415AE15}"/>
              </a:ext>
            </a:extLst>
          </p:cNvPr>
          <p:cNvSpPr txBox="1"/>
          <p:nvPr/>
        </p:nvSpPr>
        <p:spPr>
          <a:xfrm>
            <a:off x="1868850" y="4692426"/>
            <a:ext cx="1275715"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00" kern="100">
                <a:effectLst/>
                <a:latin typeface="Century" panose="02040604050505020304" pitchFamily="18" charset="0"/>
                <a:ea typeface="游ゴシック" panose="020B0400000000000000" pitchFamily="50" charset="-128"/>
                <a:cs typeface="Arial" panose="020B0604020202020204" pitchFamily="34" charset="0"/>
              </a:rPr>
              <a:t>लोडिंग मेसिनको तौल (t)</a:t>
            </a:r>
            <a:endParaRPr lang="ja-JP" sz="11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1295">
            <a:extLst>
              <a:ext uri="{FF2B5EF4-FFF2-40B4-BE49-F238E27FC236}">
                <a16:creationId xmlns:a16="http://schemas.microsoft.com/office/drawing/2014/main" id="{4C664834-2240-4C3E-8446-671E09B0E6A2}"/>
              </a:ext>
            </a:extLst>
          </p:cNvPr>
          <p:cNvSpPr txBox="1"/>
          <p:nvPr/>
        </p:nvSpPr>
        <p:spPr>
          <a:xfrm>
            <a:off x="4519224" y="4848344"/>
            <a:ext cx="758190"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a:effectLst/>
                <a:latin typeface="Century" panose="02040604050505020304" pitchFamily="18" charset="0"/>
                <a:ea typeface="游ゴシック" panose="020B0400000000000000" pitchFamily="50" charset="-128"/>
                <a:cs typeface="Times New Roman" panose="02020603050405020304" pitchFamily="18" charset="0"/>
              </a:rPr>
              <a:t>प्रयोग संख्या</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1296">
            <a:extLst>
              <a:ext uri="{FF2B5EF4-FFF2-40B4-BE49-F238E27FC236}">
                <a16:creationId xmlns:a16="http://schemas.microsoft.com/office/drawing/2014/main" id="{DE7673C0-9BE7-475D-B75B-BFE4846C8A9C}"/>
              </a:ext>
            </a:extLst>
          </p:cNvPr>
          <p:cNvSpPr txBox="1"/>
          <p:nvPr/>
        </p:nvSpPr>
        <p:spPr>
          <a:xfrm>
            <a:off x="3499142" y="4803735"/>
            <a:ext cx="748030"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सामाग्री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1297">
            <a:extLst>
              <a:ext uri="{FF2B5EF4-FFF2-40B4-BE49-F238E27FC236}">
                <a16:creationId xmlns:a16="http://schemas.microsoft.com/office/drawing/2014/main" id="{35971E32-C78E-44BB-B344-AA8179A919ED}"/>
              </a:ext>
            </a:extLst>
          </p:cNvPr>
          <p:cNvSpPr txBox="1"/>
          <p:nvPr/>
        </p:nvSpPr>
        <p:spPr>
          <a:xfrm>
            <a:off x="3425800" y="5144796"/>
            <a:ext cx="894715"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एल्यूमीनियम मिश्र धातु</a:t>
            </a:r>
            <a:endParaRPr lang="ja-JP" sz="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298">
            <a:extLst>
              <a:ext uri="{FF2B5EF4-FFF2-40B4-BE49-F238E27FC236}">
                <a16:creationId xmlns:a16="http://schemas.microsoft.com/office/drawing/2014/main" id="{0CFA4BCD-B0AC-4973-A1A2-728B8467C266}"/>
              </a:ext>
            </a:extLst>
          </p:cNvPr>
          <p:cNvSpPr txBox="1"/>
          <p:nvPr/>
        </p:nvSpPr>
        <p:spPr>
          <a:xfrm>
            <a:off x="3430880" y="5516965"/>
            <a:ext cx="894715" cy="1955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एल्यूमीनियम मिश्र धातु</a:t>
            </a:r>
            <a:endParaRPr lang="ja-JP" sz="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1299">
            <a:extLst>
              <a:ext uri="{FF2B5EF4-FFF2-40B4-BE49-F238E27FC236}">
                <a16:creationId xmlns:a16="http://schemas.microsoft.com/office/drawing/2014/main" id="{94672980-310B-4203-A459-365CE7D8412A}"/>
              </a:ext>
            </a:extLst>
          </p:cNvPr>
          <p:cNvSpPr txBox="1"/>
          <p:nvPr/>
        </p:nvSpPr>
        <p:spPr>
          <a:xfrm>
            <a:off x="3406116" y="5832751"/>
            <a:ext cx="943324"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Century" panose="02040604050505020304" pitchFamily="18" charset="0"/>
                <a:ea typeface="游ゴシック" panose="020B0400000000000000" pitchFamily="50" charset="-128"/>
                <a:cs typeface="Times New Roman" panose="02020603050405020304" pitchFamily="18" charset="0"/>
              </a:rPr>
              <a:t>एल्यूमीनियम मिश्र धातु</a:t>
            </a:r>
            <a:endParaRPr lang="ja-JP" sz="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1301">
            <a:extLst>
              <a:ext uri="{FF2B5EF4-FFF2-40B4-BE49-F238E27FC236}">
                <a16:creationId xmlns:a16="http://schemas.microsoft.com/office/drawing/2014/main" id="{F6FAD1B3-AD41-4435-B154-364B271E4AAC}"/>
              </a:ext>
            </a:extLst>
          </p:cNvPr>
          <p:cNvSpPr txBox="1"/>
          <p:nvPr/>
        </p:nvSpPr>
        <p:spPr>
          <a:xfrm>
            <a:off x="5561465" y="4798788"/>
            <a:ext cx="1376045" cy="2660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lnSpc>
                <a:spcPts val="900"/>
              </a:lnSpc>
            </a:pPr>
            <a:r>
              <a:rPr lang="ne-np" sz="1000" kern="100" dirty="0">
                <a:effectLst/>
                <a:latin typeface="Century" panose="02040604050505020304" pitchFamily="18" charset="0"/>
                <a:ea typeface="游ゴシック" panose="020B0400000000000000" pitchFamily="50" charset="-128"/>
                <a:cs typeface="Times New Roman" panose="02020603050405020304" pitchFamily="18" charset="0"/>
              </a:rPr>
              <a:t>ज्यामिति</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rtl="0">
              <a:lnSpc>
                <a:spcPts val="900"/>
              </a:lnSpc>
            </a:pPr>
            <a:r>
              <a:rPr lang="ne-np" sz="1000" kern="100" dirty="0">
                <a:effectLst/>
                <a:latin typeface="Century" panose="02040604050505020304" pitchFamily="18" charset="0"/>
                <a:ea typeface="游ゴシック" panose="020B0400000000000000" pitchFamily="50" charset="-128"/>
                <a:cs typeface="Times New Roman" panose="02020603050405020304" pitchFamily="18" charset="0"/>
              </a:rPr>
              <a:t>लम्बाई × उचाई × चौडाई (</a:t>
            </a:r>
            <a:r>
              <a:rPr lang="ne-np" sz="1000" kern="100" dirty="0">
                <a:effectLst/>
                <a:latin typeface="游ゴシック" panose="020B0400000000000000" pitchFamily="50" charset="-128"/>
                <a:ea typeface="ＭＳ 明朝" panose="02020609040205080304" pitchFamily="17" charset="-128"/>
                <a:cs typeface="Arial" panose="020B0604020202020204" pitchFamily="34" charset="0"/>
              </a:rPr>
              <a:t>mm</a:t>
            </a:r>
            <a:r>
              <a:rPr lang="ne-np" sz="1000" kern="100" dirty="0">
                <a:effectLst/>
                <a:latin typeface="Century" panose="02040604050505020304" pitchFamily="18" charset="0"/>
                <a:ea typeface="游ゴシック" panose="020B0400000000000000" pitchFamily="50" charset="-128"/>
                <a:cs typeface="Times New Roman" panose="02020603050405020304" pitchFamily="18" charset="0"/>
              </a:rPr>
              <a:t>)</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484">
            <a:extLst>
              <a:ext uri="{FF2B5EF4-FFF2-40B4-BE49-F238E27FC236}">
                <a16:creationId xmlns:a16="http://schemas.microsoft.com/office/drawing/2014/main" id="{3033DE71-33DD-4C47-96CE-800F7BA68D4D}"/>
              </a:ext>
            </a:extLst>
          </p:cNvPr>
          <p:cNvSpPr txBox="1"/>
          <p:nvPr/>
        </p:nvSpPr>
        <p:spPr>
          <a:xfrm>
            <a:off x="4349440" y="4496304"/>
            <a:ext cx="1410010" cy="1776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050" kern="100" dirty="0">
                <a:effectLst/>
                <a:latin typeface="Century" panose="02040604050505020304" pitchFamily="18" charset="0"/>
                <a:ea typeface="游ゴシック" panose="020B0400000000000000" pitchFamily="50" charset="-128"/>
                <a:cs typeface="Times New Roman" panose="02020603050405020304" pitchFamily="18" charset="0"/>
              </a:rPr>
              <a:t>उकालो चढ्ने उपकरण</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1696">
            <a:extLst>
              <a:ext uri="{FF2B5EF4-FFF2-40B4-BE49-F238E27FC236}">
                <a16:creationId xmlns:a16="http://schemas.microsoft.com/office/drawing/2014/main" id="{0EF7CCC4-4A0D-4C01-8AEA-D2D8BD2FAD5A}"/>
              </a:ext>
            </a:extLst>
          </p:cNvPr>
          <p:cNvSpPr txBox="1"/>
          <p:nvPr/>
        </p:nvSpPr>
        <p:spPr>
          <a:xfrm>
            <a:off x="3409156" y="1989494"/>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mn-ea"/>
                <a:cs typeface="Times New Roman" panose="02020603050405020304" pitchFamily="18" charset="0"/>
              </a:rPr>
              <a:t>उड अपहोलस्टेरी</a:t>
            </a:r>
          </a:p>
        </p:txBody>
      </p:sp>
      <p:sp>
        <p:nvSpPr>
          <p:cNvPr id="23" name="テキスト ボックス 1697">
            <a:extLst>
              <a:ext uri="{FF2B5EF4-FFF2-40B4-BE49-F238E27FC236}">
                <a16:creationId xmlns:a16="http://schemas.microsoft.com/office/drawing/2014/main" id="{2D7003D2-982F-4867-B28E-514A6F3A3374}"/>
              </a:ext>
            </a:extLst>
          </p:cNvPr>
          <p:cNvSpPr txBox="1"/>
          <p:nvPr/>
        </p:nvSpPr>
        <p:spPr>
          <a:xfrm>
            <a:off x="746200" y="2476934"/>
            <a:ext cx="90424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mn-ea"/>
                <a:cs typeface="Times New Roman" panose="02020603050405020304" pitchFamily="18" charset="0"/>
              </a:rPr>
              <a:t>सामान राख्ने ठाउँमा जोड्ने नङ</a:t>
            </a:r>
          </a:p>
        </p:txBody>
      </p:sp>
      <p:sp>
        <p:nvSpPr>
          <p:cNvPr id="24" name="テキスト ボックス 1302">
            <a:extLst>
              <a:ext uri="{FF2B5EF4-FFF2-40B4-BE49-F238E27FC236}">
                <a16:creationId xmlns:a16="http://schemas.microsoft.com/office/drawing/2014/main" id="{CB02A0E2-02E8-4AA1-8095-0FF1D7512D78}"/>
              </a:ext>
            </a:extLst>
          </p:cNvPr>
          <p:cNvSpPr txBox="1"/>
          <p:nvPr/>
        </p:nvSpPr>
        <p:spPr>
          <a:xfrm>
            <a:off x="4989830" y="1812586"/>
            <a:ext cx="1000125" cy="21272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mn-ea"/>
                <a:cs typeface="Times New Roman" panose="02020603050405020304" pitchFamily="18" charset="0"/>
              </a:rPr>
              <a:t>ट्रेलर सामान राख्ने ठाउँ</a:t>
            </a:r>
          </a:p>
        </p:txBody>
      </p:sp>
      <p:sp>
        <p:nvSpPr>
          <p:cNvPr id="25" name="テキスト ボックス 1303">
            <a:extLst>
              <a:ext uri="{FF2B5EF4-FFF2-40B4-BE49-F238E27FC236}">
                <a16:creationId xmlns:a16="http://schemas.microsoft.com/office/drawing/2014/main" id="{367688C7-AB09-4072-9FB7-7906ECC93871}"/>
              </a:ext>
            </a:extLst>
          </p:cNvPr>
          <p:cNvSpPr txBox="1"/>
          <p:nvPr/>
        </p:nvSpPr>
        <p:spPr>
          <a:xfrm>
            <a:off x="6592034" y="2243048"/>
            <a:ext cx="1000125" cy="1752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mn-ea"/>
                <a:cs typeface="Times New Roman" panose="02020603050405020304" pitchFamily="18" charset="0"/>
              </a:rPr>
              <a:t>उकालो चढ्ने उपकरण</a:t>
            </a:r>
          </a:p>
        </p:txBody>
      </p:sp>
      <p:sp>
        <p:nvSpPr>
          <p:cNvPr id="26" name="テキスト ボックス 1304">
            <a:extLst>
              <a:ext uri="{FF2B5EF4-FFF2-40B4-BE49-F238E27FC236}">
                <a16:creationId xmlns:a16="http://schemas.microsoft.com/office/drawing/2014/main" id="{D59381D2-D8FD-45C5-BAD5-A4402500A580}"/>
              </a:ext>
            </a:extLst>
          </p:cNvPr>
          <p:cNvSpPr txBox="1"/>
          <p:nvPr/>
        </p:nvSpPr>
        <p:spPr>
          <a:xfrm>
            <a:off x="5496806" y="3098855"/>
            <a:ext cx="662694" cy="2127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mn-ea"/>
                <a:cs typeface="Arial" panose="020B0604020202020204" pitchFamily="34" charset="0"/>
              </a:rPr>
              <a:t>15</a:t>
            </a:r>
            <a:r>
              <a:rPr lang="ne-np" sz="900" kern="100">
                <a:effectLst/>
                <a:latin typeface="+mn-ea"/>
                <a:cs typeface="Times New Roman" panose="02020603050405020304" pitchFamily="18" charset="0"/>
              </a:rPr>
              <a:t>°</a:t>
            </a:r>
            <a:r>
              <a:rPr lang="ne-np" sz="900" kern="100">
                <a:effectLst/>
                <a:latin typeface="+mn-ea"/>
                <a:cs typeface="Arial" panose="020B0604020202020204" pitchFamily="34" charset="0"/>
              </a:rPr>
              <a:t>तल</a:t>
            </a:r>
            <a:endParaRPr lang="ja-JP" sz="9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5065033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कामको मेसिनको ट्रान्सफर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49900" y="6452605"/>
            <a:ext cx="3446262"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84/सहायक पाठ्यपुस्तक पृष्ठ 70</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454953" y="5876450"/>
            <a:ext cx="3902022" cy="276999"/>
          </a:xfrm>
          <a:prstGeom prst="rect">
            <a:avLst/>
          </a:prstGeom>
          <a:noFill/>
          <a:ln>
            <a:noFill/>
          </a:ln>
        </p:spPr>
        <p:txBody>
          <a:bodyPr wrap="square" rtlCol="0">
            <a:spAutoFit/>
          </a:bodyPr>
          <a:lstStyle/>
          <a:p>
            <a:pPr algn="ctr" rtl="0"/>
            <a:r>
              <a:rPr lang="ne-np" sz="1200" dirty="0">
                <a:solidFill>
                  <a:prstClr val="black"/>
                </a:solidFill>
              </a:rPr>
              <a:t>लोडिंगको स्थान सम्बन्धीको उदाहरण</a:t>
            </a:r>
          </a:p>
        </p:txBody>
      </p:sp>
      <p:pic>
        <p:nvPicPr>
          <p:cNvPr id="10" name="図 9"/>
          <p:cNvPicPr>
            <a:picLocks noChangeAspect="1"/>
          </p:cNvPicPr>
          <p:nvPr/>
        </p:nvPicPr>
        <p:blipFill>
          <a:blip r:embed="rId3"/>
          <a:stretch>
            <a:fillRect/>
          </a:stretch>
        </p:blipFill>
        <p:spPr>
          <a:xfrm>
            <a:off x="770961" y="1423555"/>
            <a:ext cx="3902022" cy="4452895"/>
          </a:xfrm>
          <a:prstGeom prst="rect">
            <a:avLst/>
          </a:prstGeom>
        </p:spPr>
      </p:pic>
      <p:pic>
        <p:nvPicPr>
          <p:cNvPr id="23" name="図 22"/>
          <p:cNvPicPr>
            <a:picLocks noChangeAspect="1"/>
          </p:cNvPicPr>
          <p:nvPr/>
        </p:nvPicPr>
        <p:blipFill>
          <a:blip r:embed="rId4"/>
          <a:stretch>
            <a:fillRect/>
          </a:stretch>
        </p:blipFill>
        <p:spPr>
          <a:xfrm>
            <a:off x="4353369" y="2673141"/>
            <a:ext cx="4161981" cy="1906944"/>
          </a:xfrm>
          <a:prstGeom prst="rect">
            <a:avLst/>
          </a:prstGeom>
        </p:spPr>
      </p:pic>
      <p:sp>
        <p:nvSpPr>
          <p:cNvPr id="24" name="テキスト ボックス 23"/>
          <p:cNvSpPr txBox="1"/>
          <p:nvPr/>
        </p:nvSpPr>
        <p:spPr>
          <a:xfrm>
            <a:off x="5134669" y="4675467"/>
            <a:ext cx="2450649" cy="276999"/>
          </a:xfrm>
          <a:prstGeom prst="rect">
            <a:avLst/>
          </a:prstGeom>
          <a:noFill/>
          <a:ln>
            <a:noFill/>
          </a:ln>
        </p:spPr>
        <p:txBody>
          <a:bodyPr wrap="square" rtlCol="0">
            <a:spAutoFit/>
          </a:bodyPr>
          <a:lstStyle/>
          <a:p>
            <a:pPr algn="ctr" rtl="0"/>
            <a:r>
              <a:rPr lang="ne-np" sz="1200">
                <a:solidFill>
                  <a:prstClr val="black"/>
                </a:solidFill>
              </a:rPr>
              <a:t>फुट स्टलको प्रयोग उदाहरण</a:t>
            </a:r>
          </a:p>
        </p:txBody>
      </p:sp>
      <p:sp>
        <p:nvSpPr>
          <p:cNvPr id="11" name="テキスト ボックス 1698">
            <a:extLst>
              <a:ext uri="{FF2B5EF4-FFF2-40B4-BE49-F238E27FC236}">
                <a16:creationId xmlns:a16="http://schemas.microsoft.com/office/drawing/2014/main" id="{5A8E44EB-4759-46C7-904E-F90FD11820BA}"/>
              </a:ext>
            </a:extLst>
          </p:cNvPr>
          <p:cNvSpPr txBox="1"/>
          <p:nvPr/>
        </p:nvSpPr>
        <p:spPr>
          <a:xfrm>
            <a:off x="1611629" y="1423555"/>
            <a:ext cx="1714067" cy="2487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सवारी साधन सामान राख्ने ठाउँ</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699">
            <a:extLst>
              <a:ext uri="{FF2B5EF4-FFF2-40B4-BE49-F238E27FC236}">
                <a16:creationId xmlns:a16="http://schemas.microsoft.com/office/drawing/2014/main" id="{31B205E1-92D0-44C0-A003-229148ED8B6B}"/>
              </a:ext>
            </a:extLst>
          </p:cNvPr>
          <p:cNvSpPr txBox="1"/>
          <p:nvPr/>
        </p:nvSpPr>
        <p:spPr>
          <a:xfrm>
            <a:off x="1182030" y="2967329"/>
            <a:ext cx="1380136" cy="2683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उकालो चढ्ने उपकरण</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700">
            <a:extLst>
              <a:ext uri="{FF2B5EF4-FFF2-40B4-BE49-F238E27FC236}">
                <a16:creationId xmlns:a16="http://schemas.microsoft.com/office/drawing/2014/main" id="{2C6E5637-7E2C-4995-BC88-FE963F1D9C44}"/>
              </a:ext>
            </a:extLst>
          </p:cNvPr>
          <p:cNvSpPr txBox="1"/>
          <p:nvPr/>
        </p:nvSpPr>
        <p:spPr>
          <a:xfrm>
            <a:off x="2721972" y="2967330"/>
            <a:ext cx="70929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क्रलर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701">
            <a:extLst>
              <a:ext uri="{FF2B5EF4-FFF2-40B4-BE49-F238E27FC236}">
                <a16:creationId xmlns:a16="http://schemas.microsoft.com/office/drawing/2014/main" id="{B9707AAF-2F69-419C-B9C9-4801EFCD849B}"/>
              </a:ext>
            </a:extLst>
          </p:cNvPr>
          <p:cNvSpPr txBox="1"/>
          <p:nvPr/>
        </p:nvSpPr>
        <p:spPr>
          <a:xfrm>
            <a:off x="3998721" y="1636490"/>
            <a:ext cx="709295"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ग्राउण्ड प्लान</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702">
            <a:extLst>
              <a:ext uri="{FF2B5EF4-FFF2-40B4-BE49-F238E27FC236}">
                <a16:creationId xmlns:a16="http://schemas.microsoft.com/office/drawing/2014/main" id="{EED118A5-487F-4B36-9670-B990144B495B}"/>
              </a:ext>
            </a:extLst>
          </p:cNvPr>
          <p:cNvSpPr txBox="1"/>
          <p:nvPr/>
        </p:nvSpPr>
        <p:spPr>
          <a:xfrm>
            <a:off x="781391" y="3486278"/>
            <a:ext cx="673562" cy="1967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सवारी साधन सामान राख्ने ठाउँ</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703">
            <a:extLst>
              <a:ext uri="{FF2B5EF4-FFF2-40B4-BE49-F238E27FC236}">
                <a16:creationId xmlns:a16="http://schemas.microsoft.com/office/drawing/2014/main" id="{7976DFEA-B586-4AD6-B96D-80CB0A2ABFC5}"/>
              </a:ext>
            </a:extLst>
          </p:cNvPr>
          <p:cNvSpPr txBox="1"/>
          <p:nvPr/>
        </p:nvSpPr>
        <p:spPr>
          <a:xfrm>
            <a:off x="1727237" y="5627651"/>
            <a:ext cx="1598460" cy="2487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उकालो चढ्ने उपकरण</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704">
            <a:extLst>
              <a:ext uri="{FF2B5EF4-FFF2-40B4-BE49-F238E27FC236}">
                <a16:creationId xmlns:a16="http://schemas.microsoft.com/office/drawing/2014/main" id="{B692B96A-E82B-4A8F-A3F2-4D4CABEBCA44}"/>
              </a:ext>
            </a:extLst>
          </p:cNvPr>
          <p:cNvSpPr txBox="1"/>
          <p:nvPr/>
        </p:nvSpPr>
        <p:spPr>
          <a:xfrm>
            <a:off x="3360730" y="5599451"/>
            <a:ext cx="638257" cy="2175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क्रलर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705">
            <a:extLst>
              <a:ext uri="{FF2B5EF4-FFF2-40B4-BE49-F238E27FC236}">
                <a16:creationId xmlns:a16="http://schemas.microsoft.com/office/drawing/2014/main" id="{FD930D37-E5B0-4AA9-A535-FE2A6E179C43}"/>
              </a:ext>
            </a:extLst>
          </p:cNvPr>
          <p:cNvSpPr txBox="1"/>
          <p:nvPr/>
        </p:nvSpPr>
        <p:spPr>
          <a:xfrm>
            <a:off x="1333967" y="5583958"/>
            <a:ext cx="555326" cy="2330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रोक्ने</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706">
            <a:extLst>
              <a:ext uri="{FF2B5EF4-FFF2-40B4-BE49-F238E27FC236}">
                <a16:creationId xmlns:a16="http://schemas.microsoft.com/office/drawing/2014/main" id="{7BD44F75-5180-4CB4-915D-DAE55FE8FF84}"/>
              </a:ext>
            </a:extLst>
          </p:cNvPr>
          <p:cNvSpPr txBox="1"/>
          <p:nvPr/>
        </p:nvSpPr>
        <p:spPr>
          <a:xfrm>
            <a:off x="4342479" y="2740635"/>
            <a:ext cx="1207421" cy="1740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फुट स्टल</a:t>
            </a:r>
            <a:endParaRPr lang="ja-JP" sz="11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60427808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कामको मेसिनको ट्रान्सफर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04447" y="6452605"/>
            <a:ext cx="3491715"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86/सहायक पाठ्यपुस्तक पृष्ठ 71</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a:blip r:embed="rId3"/>
          <a:stretch>
            <a:fillRect/>
          </a:stretch>
        </p:blipFill>
        <p:spPr>
          <a:xfrm>
            <a:off x="5129313" y="1984664"/>
            <a:ext cx="2996377" cy="3099700"/>
          </a:xfrm>
          <a:prstGeom prst="rect">
            <a:avLst/>
          </a:prstGeom>
        </p:spPr>
      </p:pic>
      <p:sp>
        <p:nvSpPr>
          <p:cNvPr id="22" name="テキスト ボックス 21"/>
          <p:cNvSpPr txBox="1"/>
          <p:nvPr/>
        </p:nvSpPr>
        <p:spPr>
          <a:xfrm>
            <a:off x="5001325" y="5060015"/>
            <a:ext cx="3386037" cy="646331"/>
          </a:xfrm>
          <a:prstGeom prst="rect">
            <a:avLst/>
          </a:prstGeom>
          <a:noFill/>
          <a:ln>
            <a:noFill/>
          </a:ln>
        </p:spPr>
        <p:txBody>
          <a:bodyPr wrap="square" rtlCol="0">
            <a:spAutoFit/>
          </a:bodyPr>
          <a:lstStyle/>
          <a:p>
            <a:pPr rtl="0"/>
            <a:r>
              <a:rPr lang="ne-np" sz="1200">
                <a:solidFill>
                  <a:prstClr val="black"/>
                </a:solidFill>
              </a:rPr>
              <a:t>स्वचालन गरेर ट्रान्सफर गर्दा, रेलमार्ग ओभरहेड लाइन या बिजुलीको तार अथवा पुलको आदिको तलबाट चलाउँदा, बूमको अगाडि भागले नछुने गरी आदि, छुट्याउने दूरीलाई पर्याप्त निश्चय गर्न जरुरी छैन।</a:t>
            </a:r>
          </a:p>
        </p:txBody>
      </p:sp>
      <p:sp>
        <p:nvSpPr>
          <p:cNvPr id="14" name="テキスト ボックス 13"/>
          <p:cNvSpPr txBox="1"/>
          <p:nvPr/>
        </p:nvSpPr>
        <p:spPr>
          <a:xfrm>
            <a:off x="1081669" y="5519310"/>
            <a:ext cx="3034904" cy="276999"/>
          </a:xfrm>
          <a:prstGeom prst="rect">
            <a:avLst/>
          </a:prstGeom>
          <a:noFill/>
          <a:ln>
            <a:noFill/>
          </a:ln>
        </p:spPr>
        <p:txBody>
          <a:bodyPr wrap="square" rtlCol="0">
            <a:spAutoFit/>
          </a:bodyPr>
          <a:lstStyle/>
          <a:p>
            <a:pPr algn="ctr" rtl="0"/>
            <a:r>
              <a:rPr lang="ne-np" sz="1200" dirty="0">
                <a:solidFill>
                  <a:prstClr val="black"/>
                </a:solidFill>
              </a:rPr>
              <a:t>विघटन मेसिनको ट्रेलरमा फिक्सेशन उदाहरण</a:t>
            </a:r>
          </a:p>
        </p:txBody>
      </p:sp>
      <p:pic>
        <p:nvPicPr>
          <p:cNvPr id="2" name="図 1"/>
          <p:cNvPicPr>
            <a:picLocks noChangeAspect="1"/>
          </p:cNvPicPr>
          <p:nvPr/>
        </p:nvPicPr>
        <p:blipFill>
          <a:blip r:embed="rId4"/>
          <a:stretch>
            <a:fillRect/>
          </a:stretch>
        </p:blipFill>
        <p:spPr>
          <a:xfrm>
            <a:off x="737754" y="2234047"/>
            <a:ext cx="4300709" cy="3285264"/>
          </a:xfrm>
          <a:prstGeom prst="rect">
            <a:avLst/>
          </a:prstGeom>
        </p:spPr>
      </p:pic>
      <p:sp>
        <p:nvSpPr>
          <p:cNvPr id="10" name="テキスト ボックス 1710">
            <a:extLst>
              <a:ext uri="{FF2B5EF4-FFF2-40B4-BE49-F238E27FC236}">
                <a16:creationId xmlns:a16="http://schemas.microsoft.com/office/drawing/2014/main" id="{6BB3D222-FE78-4ED6-A82B-EE0E9144CA0A}"/>
              </a:ext>
            </a:extLst>
          </p:cNvPr>
          <p:cNvSpPr txBox="1"/>
          <p:nvPr/>
        </p:nvSpPr>
        <p:spPr>
          <a:xfrm>
            <a:off x="2533356" y="3734045"/>
            <a:ext cx="536021" cy="259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यावारा (ate mono)</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(कुसनिङ (yawara))</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 name="テキスト ボックス 1711">
            <a:extLst>
              <a:ext uri="{FF2B5EF4-FFF2-40B4-BE49-F238E27FC236}">
                <a16:creationId xmlns:a16="http://schemas.microsoft.com/office/drawing/2014/main" id="{75A2EB1E-3E34-4DF8-91A3-8693C9FD8CA7}"/>
              </a:ext>
            </a:extLst>
          </p:cNvPr>
          <p:cNvSpPr txBox="1"/>
          <p:nvPr/>
        </p:nvSpPr>
        <p:spPr>
          <a:xfrm>
            <a:off x="3069377" y="3611169"/>
            <a:ext cx="197736" cy="62547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वायर रोप</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1712">
            <a:extLst>
              <a:ext uri="{FF2B5EF4-FFF2-40B4-BE49-F238E27FC236}">
                <a16:creationId xmlns:a16="http://schemas.microsoft.com/office/drawing/2014/main" id="{00DDCAC9-BEE5-4DC5-94C3-181FFBCB5C6C}"/>
              </a:ext>
            </a:extLst>
          </p:cNvPr>
          <p:cNvSpPr txBox="1"/>
          <p:nvPr/>
        </p:nvSpPr>
        <p:spPr>
          <a:xfrm>
            <a:off x="1589977" y="3854450"/>
            <a:ext cx="450723" cy="1123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रोक्ने</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1713">
            <a:extLst>
              <a:ext uri="{FF2B5EF4-FFF2-40B4-BE49-F238E27FC236}">
                <a16:creationId xmlns:a16="http://schemas.microsoft.com/office/drawing/2014/main" id="{2E7ECF15-570B-4D0E-9E5C-B8D5B0EFE663}"/>
              </a:ext>
            </a:extLst>
          </p:cNvPr>
          <p:cNvSpPr txBox="1"/>
          <p:nvPr/>
        </p:nvSpPr>
        <p:spPr>
          <a:xfrm>
            <a:off x="3312538" y="3779198"/>
            <a:ext cx="465262" cy="2625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लिभर लक</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1714">
            <a:extLst>
              <a:ext uri="{FF2B5EF4-FFF2-40B4-BE49-F238E27FC236}">
                <a16:creationId xmlns:a16="http://schemas.microsoft.com/office/drawing/2014/main" id="{5AE58A41-55C8-4461-B997-1E15319AD774}"/>
              </a:ext>
            </a:extLst>
          </p:cNvPr>
          <p:cNvSpPr txBox="1"/>
          <p:nvPr/>
        </p:nvSpPr>
        <p:spPr>
          <a:xfrm>
            <a:off x="3934829" y="3863900"/>
            <a:ext cx="363486" cy="1581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स्लिपर</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715">
            <a:extLst>
              <a:ext uri="{FF2B5EF4-FFF2-40B4-BE49-F238E27FC236}">
                <a16:creationId xmlns:a16="http://schemas.microsoft.com/office/drawing/2014/main" id="{5C51B366-EE34-44E0-BBE6-ACC0A6D04E04}"/>
              </a:ext>
            </a:extLst>
          </p:cNvPr>
          <p:cNvSpPr txBox="1"/>
          <p:nvPr/>
        </p:nvSpPr>
        <p:spPr>
          <a:xfrm>
            <a:off x="2149550" y="3597745"/>
            <a:ext cx="197736" cy="62547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वायर रोप</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29791876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fontScale="90000"/>
          </a:bodyPr>
          <a:lstStyle/>
          <a:p>
            <a:pPr marL="1257300" indent="-1257300" rtl="0"/>
            <a:r>
              <a:rPr lang="ne-np" sz="3200">
                <a:latin typeface="ＭＳ Ｐゴシック" panose="020B0600070205080204" pitchFamily="50" charset="-128"/>
                <a:ea typeface="ＭＳ Ｐゴシック" panose="020B0600070205080204" pitchFamily="50" charset="-128"/>
              </a:rPr>
              <a:t>चरण 5. विघटन कामको निर्माण मेसिनको जाँच र मर्मत</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50537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सम्बन्धित कानून, सामान्य सावधानी अपनाउनुपर्ने कुराहरू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52101" y="6452605"/>
            <a:ext cx="3444061"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89/सहायक पाठ्यपुस्तक पृष्ठ 73</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ne-np" sz="1200">
                <a:solidFill>
                  <a:prstClr val="black"/>
                </a:solidFill>
              </a:rPr>
              <a:t>सम्बन्धित कानून,</a:t>
            </a:r>
          </a:p>
        </p:txBody>
      </p:sp>
      <p:pic>
        <p:nvPicPr>
          <p:cNvPr id="8" name="図 7"/>
          <p:cNvPicPr>
            <a:picLocks noChangeAspect="1"/>
          </p:cNvPicPr>
          <p:nvPr/>
        </p:nvPicPr>
        <p:blipFill>
          <a:blip r:embed="rId3"/>
          <a:stretch>
            <a:fillRect/>
          </a:stretch>
        </p:blipFill>
        <p:spPr>
          <a:xfrm>
            <a:off x="2171700" y="1604728"/>
            <a:ext cx="4800600" cy="2083382"/>
          </a:xfrm>
          <a:prstGeom prst="rect">
            <a:avLst/>
          </a:prstGeom>
        </p:spPr>
      </p:pic>
      <p:sp>
        <p:nvSpPr>
          <p:cNvPr id="22" name="テキスト ボックス 21"/>
          <p:cNvSpPr txBox="1"/>
          <p:nvPr/>
        </p:nvSpPr>
        <p:spPr>
          <a:xfrm>
            <a:off x="1096428" y="3688110"/>
            <a:ext cx="6951143" cy="276999"/>
          </a:xfrm>
          <a:prstGeom prst="rect">
            <a:avLst/>
          </a:prstGeom>
          <a:noFill/>
          <a:ln>
            <a:noFill/>
          </a:ln>
        </p:spPr>
        <p:txBody>
          <a:bodyPr wrap="square" rtlCol="0">
            <a:spAutoFit/>
          </a:bodyPr>
          <a:lstStyle/>
          <a:p>
            <a:pPr rtl="0"/>
            <a:r>
              <a:rPr lang="ne-np" sz="1200" dirty="0">
                <a:solidFill>
                  <a:prstClr val="black"/>
                </a:solidFill>
              </a:rPr>
              <a:t>*</a:t>
            </a:r>
            <a:r>
              <a:rPr lang="ne-np" sz="1200" dirty="0" err="1">
                <a:solidFill>
                  <a:prstClr val="black"/>
                </a:solidFill>
              </a:rPr>
              <a:t>कानूनमा</a:t>
            </a:r>
            <a:r>
              <a:rPr lang="ne-np" sz="1200" dirty="0">
                <a:solidFill>
                  <a:prstClr val="black"/>
                </a:solidFill>
              </a:rPr>
              <a:t> तोकिएको छैन। तर जाँचको परिणामलाई, मेसिन परिचालन अवधिमा सुरक्षित राख्दा राम्रो।</a:t>
            </a:r>
          </a:p>
        </p:txBody>
      </p:sp>
      <p:pic>
        <p:nvPicPr>
          <p:cNvPr id="23" name="図 22"/>
          <p:cNvPicPr/>
          <p:nvPr/>
        </p:nvPicPr>
        <p:blipFill>
          <a:blip r:embed="rId4"/>
          <a:stretch>
            <a:fillRect/>
          </a:stretch>
        </p:blipFill>
        <p:spPr>
          <a:xfrm>
            <a:off x="3407091" y="4236525"/>
            <a:ext cx="2329815" cy="1774190"/>
          </a:xfrm>
          <a:prstGeom prst="rect">
            <a:avLst/>
          </a:prstGeom>
        </p:spPr>
      </p:pic>
      <p:sp>
        <p:nvSpPr>
          <p:cNvPr id="24" name="テキスト ボックス 23"/>
          <p:cNvSpPr txBox="1"/>
          <p:nvPr/>
        </p:nvSpPr>
        <p:spPr>
          <a:xfrm>
            <a:off x="1248828" y="5980031"/>
            <a:ext cx="6951143" cy="276999"/>
          </a:xfrm>
          <a:prstGeom prst="rect">
            <a:avLst/>
          </a:prstGeom>
          <a:noFill/>
          <a:ln>
            <a:noFill/>
          </a:ln>
        </p:spPr>
        <p:txBody>
          <a:bodyPr wrap="square" rtlCol="0">
            <a:spAutoFit/>
          </a:bodyPr>
          <a:lstStyle/>
          <a:p>
            <a:pPr algn="ctr" rtl="0"/>
            <a:r>
              <a:rPr lang="ne-np" sz="1200" dirty="0">
                <a:solidFill>
                  <a:prstClr val="black"/>
                </a:solidFill>
              </a:rPr>
              <a:t>जाँच, मर्मत गर्ने कार्य स्थलमा, सम्बन्धित </a:t>
            </a:r>
            <a:r>
              <a:rPr lang="ne-np" sz="1200" dirty="0" err="1">
                <a:solidFill>
                  <a:prstClr val="black"/>
                </a:solidFill>
              </a:rPr>
              <a:t>ब्यक्ति</a:t>
            </a:r>
            <a:r>
              <a:rPr lang="ne-np" sz="1200" dirty="0">
                <a:solidFill>
                  <a:prstClr val="black"/>
                </a:solidFill>
              </a:rPr>
              <a:t> बाहेकलाई प्रवेश निषेध गर्नुपर्छ</a:t>
            </a:r>
          </a:p>
        </p:txBody>
      </p:sp>
      <p:sp>
        <p:nvSpPr>
          <p:cNvPr id="11" name="テキスト ボックス 1196">
            <a:extLst>
              <a:ext uri="{FF2B5EF4-FFF2-40B4-BE49-F238E27FC236}">
                <a16:creationId xmlns:a16="http://schemas.microsoft.com/office/drawing/2014/main" id="{992843A8-B0FD-47C9-BC1F-06A72566DA09}"/>
              </a:ext>
            </a:extLst>
          </p:cNvPr>
          <p:cNvSpPr txBox="1"/>
          <p:nvPr/>
        </p:nvSpPr>
        <p:spPr>
          <a:xfrm>
            <a:off x="2281251" y="1684477"/>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जाँच निरिक्षण वर्गीकरण</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197">
            <a:extLst>
              <a:ext uri="{FF2B5EF4-FFF2-40B4-BE49-F238E27FC236}">
                <a16:creationId xmlns:a16="http://schemas.microsoft.com/office/drawing/2014/main" id="{2FF0A42C-45C9-4732-87BB-26A6F0EF40ED}"/>
              </a:ext>
            </a:extLst>
          </p:cNvPr>
          <p:cNvSpPr txBox="1"/>
          <p:nvPr/>
        </p:nvSpPr>
        <p:spPr>
          <a:xfrm>
            <a:off x="3314705" y="1687480"/>
            <a:ext cx="800100" cy="1389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प्रावधान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198">
            <a:extLst>
              <a:ext uri="{FF2B5EF4-FFF2-40B4-BE49-F238E27FC236}">
                <a16:creationId xmlns:a16="http://schemas.microsoft.com/office/drawing/2014/main" id="{EC838FBF-BC3C-45AD-9DD0-7758E5293A94}"/>
              </a:ext>
            </a:extLst>
          </p:cNvPr>
          <p:cNvSpPr txBox="1"/>
          <p:nvPr/>
        </p:nvSpPr>
        <p:spPr>
          <a:xfrm>
            <a:off x="4505330" y="1682709"/>
            <a:ext cx="1046771"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परिचालन गर्ने व्यक्ति, योग्यता</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199">
            <a:extLst>
              <a:ext uri="{FF2B5EF4-FFF2-40B4-BE49-F238E27FC236}">
                <a16:creationId xmlns:a16="http://schemas.microsoft.com/office/drawing/2014/main" id="{CCD59B78-9A99-4A9C-8719-237E39CFBDD5}"/>
              </a:ext>
            </a:extLst>
          </p:cNvPr>
          <p:cNvSpPr txBox="1"/>
          <p:nvPr/>
        </p:nvSpPr>
        <p:spPr>
          <a:xfrm>
            <a:off x="5671943" y="1682709"/>
            <a:ext cx="118570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निरीक्षण तालिका आदिको भण्डार अवधि</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200">
            <a:extLst>
              <a:ext uri="{FF2B5EF4-FFF2-40B4-BE49-F238E27FC236}">
                <a16:creationId xmlns:a16="http://schemas.microsoft.com/office/drawing/2014/main" id="{22BD4DEE-0046-4762-8D42-DD0CB2A78F67}"/>
              </a:ext>
            </a:extLst>
          </p:cNvPr>
          <p:cNvSpPr txBox="1"/>
          <p:nvPr/>
        </p:nvSpPr>
        <p:spPr>
          <a:xfrm>
            <a:off x="2224452" y="1981859"/>
            <a:ext cx="886460" cy="252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काम शुरु अघिको जाँच</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201">
            <a:extLst>
              <a:ext uri="{FF2B5EF4-FFF2-40B4-BE49-F238E27FC236}">
                <a16:creationId xmlns:a16="http://schemas.microsoft.com/office/drawing/2014/main" id="{F4CCF8BE-3DCF-4E3F-8E21-905EBF16B0AA}"/>
              </a:ext>
            </a:extLst>
          </p:cNvPr>
          <p:cNvSpPr txBox="1"/>
          <p:nvPr/>
        </p:nvSpPr>
        <p:spPr>
          <a:xfrm>
            <a:off x="2281251" y="2398373"/>
            <a:ext cx="800100" cy="4155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नियमित आत्म-निरीक्षण</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(महिनामा 1 पटक)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202">
            <a:extLst>
              <a:ext uri="{FF2B5EF4-FFF2-40B4-BE49-F238E27FC236}">
                <a16:creationId xmlns:a16="http://schemas.microsoft.com/office/drawing/2014/main" id="{195D7990-BEC2-499E-A554-0D0E138EC966}"/>
              </a:ext>
            </a:extLst>
          </p:cNvPr>
          <p:cNvSpPr txBox="1"/>
          <p:nvPr/>
        </p:nvSpPr>
        <p:spPr>
          <a:xfrm>
            <a:off x="2247232" y="3075785"/>
            <a:ext cx="836251" cy="42835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विशेष आत्म-निरीक्षण</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ctr"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(वर्षमा 1 पटक)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203">
            <a:extLst>
              <a:ext uri="{FF2B5EF4-FFF2-40B4-BE49-F238E27FC236}">
                <a16:creationId xmlns:a16="http://schemas.microsoft.com/office/drawing/2014/main" id="{C08E8F33-844F-4E2F-8CB3-6C837A98FA74}"/>
              </a:ext>
            </a:extLst>
          </p:cNvPr>
          <p:cNvSpPr txBox="1"/>
          <p:nvPr/>
        </p:nvSpPr>
        <p:spPr>
          <a:xfrm>
            <a:off x="3153829" y="1905458"/>
            <a:ext cx="1021856" cy="35288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mn-ea"/>
                <a:cs typeface="Times New Roman" panose="02020603050405020304" pitchFamily="18" charset="0"/>
              </a:rPr>
              <a:t>औद्योगिक सुरक्षा र स्वास्थ्य ऐन धारा 170</a:t>
            </a:r>
          </a:p>
          <a:p>
            <a:pPr algn="r" rtl="0"/>
            <a:r>
              <a:rPr lang="ne-np" sz="800" kern="100" dirty="0">
                <a:effectLst/>
                <a:latin typeface="+mn-ea"/>
                <a:cs typeface="Times New Roman" panose="02020603050405020304" pitchFamily="18" charset="0"/>
              </a:rPr>
              <a:t>धारा 171</a:t>
            </a:r>
          </a:p>
        </p:txBody>
      </p:sp>
      <p:sp>
        <p:nvSpPr>
          <p:cNvPr id="20" name="テキスト ボックス 1204">
            <a:extLst>
              <a:ext uri="{FF2B5EF4-FFF2-40B4-BE49-F238E27FC236}">
                <a16:creationId xmlns:a16="http://schemas.microsoft.com/office/drawing/2014/main" id="{9BFB0CAB-BF46-4E09-BAE7-852E72958E38}"/>
              </a:ext>
            </a:extLst>
          </p:cNvPr>
          <p:cNvSpPr txBox="1"/>
          <p:nvPr/>
        </p:nvSpPr>
        <p:spPr>
          <a:xfrm>
            <a:off x="3178063" y="2305854"/>
            <a:ext cx="968241" cy="549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800" kern="100" dirty="0">
                <a:effectLst/>
                <a:latin typeface="+mn-ea"/>
                <a:cs typeface="Times New Roman" panose="02020603050405020304" pitchFamily="18" charset="0"/>
              </a:rPr>
              <a:t>औद्योगिक सुरक्षा र स्वास्थ्य ऐन धारा 168</a:t>
            </a:r>
          </a:p>
          <a:p>
            <a:pPr algn="r" rtl="0"/>
            <a:r>
              <a:rPr lang="ne-np" sz="800" kern="100" dirty="0">
                <a:effectLst/>
                <a:latin typeface="+mn-ea"/>
                <a:cs typeface="Times New Roman" panose="02020603050405020304" pitchFamily="18" charset="0"/>
              </a:rPr>
              <a:t>धारा 169</a:t>
            </a:r>
          </a:p>
          <a:p>
            <a:pPr algn="r" rtl="0"/>
            <a:r>
              <a:rPr lang="ne-np" sz="800" kern="100" dirty="0">
                <a:effectLst/>
                <a:latin typeface="+mn-ea"/>
                <a:cs typeface="Times New Roman" panose="02020603050405020304" pitchFamily="18" charset="0"/>
              </a:rPr>
              <a:t>धारा 171</a:t>
            </a:r>
          </a:p>
        </p:txBody>
      </p:sp>
      <p:sp>
        <p:nvSpPr>
          <p:cNvPr id="21" name="テキスト ボックス 1205">
            <a:extLst>
              <a:ext uri="{FF2B5EF4-FFF2-40B4-BE49-F238E27FC236}">
                <a16:creationId xmlns:a16="http://schemas.microsoft.com/office/drawing/2014/main" id="{67B9C4A1-900D-45F1-B4B7-F9AA65F93EF2}"/>
              </a:ext>
            </a:extLst>
          </p:cNvPr>
          <p:cNvSpPr txBox="1"/>
          <p:nvPr/>
        </p:nvSpPr>
        <p:spPr>
          <a:xfrm>
            <a:off x="3159014" y="2914832"/>
            <a:ext cx="1080435" cy="7235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r" rtl="0"/>
            <a:r>
              <a:rPr lang="ne-np" sz="700" kern="100" dirty="0">
                <a:effectLst/>
                <a:latin typeface="+mn-ea"/>
                <a:cs typeface="Times New Roman" panose="02020603050405020304" pitchFamily="18" charset="0"/>
              </a:rPr>
              <a:t>औद्योगिक सुरक्षा र स्वास्थ्य ऐन धारा 167</a:t>
            </a:r>
          </a:p>
          <a:p>
            <a:pPr algn="r" rtl="0"/>
            <a:r>
              <a:rPr lang="ne-np" sz="700" kern="100" dirty="0">
                <a:effectLst/>
                <a:latin typeface="+mn-ea"/>
                <a:cs typeface="Times New Roman" panose="02020603050405020304" pitchFamily="18" charset="0"/>
              </a:rPr>
              <a:t>     </a:t>
            </a:r>
            <a:r>
              <a:rPr lang="ne-NP" sz="700" kern="100" dirty="0">
                <a:effectLst/>
                <a:latin typeface="+mn-ea"/>
                <a:cs typeface="Times New Roman" panose="02020603050405020304" pitchFamily="18" charset="0"/>
              </a:rPr>
              <a:t> </a:t>
            </a:r>
            <a:r>
              <a:rPr lang="ne-np" sz="700" kern="100" dirty="0">
                <a:effectLst/>
                <a:latin typeface="+mn-ea"/>
                <a:cs typeface="Times New Roman" panose="02020603050405020304" pitchFamily="18" charset="0"/>
              </a:rPr>
              <a:t>       धारा 169</a:t>
            </a:r>
          </a:p>
          <a:p>
            <a:pPr algn="r" rtl="0"/>
            <a:r>
              <a:rPr lang="ne-np" sz="700" kern="100" dirty="0">
                <a:effectLst/>
                <a:latin typeface="+mn-ea"/>
                <a:cs typeface="Times New Roman" panose="02020603050405020304" pitchFamily="18" charset="0"/>
              </a:rPr>
              <a:t>             धारा 169 को उपधारा 2</a:t>
            </a:r>
            <a:endParaRPr lang="ja-JP" sz="700" kern="100" dirty="0">
              <a:effectLst/>
              <a:latin typeface="+mn-ea"/>
              <a:cs typeface="Times New Roman" panose="02020603050405020304" pitchFamily="18" charset="0"/>
            </a:endParaRPr>
          </a:p>
          <a:p>
            <a:pPr algn="r" rtl="0"/>
            <a:r>
              <a:rPr lang="ne-np" sz="700" kern="100" dirty="0">
                <a:effectLst/>
                <a:latin typeface="+mn-ea"/>
                <a:cs typeface="Times New Roman" panose="02020603050405020304" pitchFamily="18" charset="0"/>
              </a:rPr>
              <a:t>                धारा 171</a:t>
            </a:r>
          </a:p>
        </p:txBody>
      </p:sp>
      <p:sp>
        <p:nvSpPr>
          <p:cNvPr id="25" name="テキスト ボックス 1206">
            <a:extLst>
              <a:ext uri="{FF2B5EF4-FFF2-40B4-BE49-F238E27FC236}">
                <a16:creationId xmlns:a16="http://schemas.microsoft.com/office/drawing/2014/main" id="{F1719A61-43AB-4F1F-9FDC-72DE4AA4B3A7}"/>
              </a:ext>
            </a:extLst>
          </p:cNvPr>
          <p:cNvSpPr txBox="1"/>
          <p:nvPr/>
        </p:nvSpPr>
        <p:spPr>
          <a:xfrm>
            <a:off x="4325667" y="1910776"/>
            <a:ext cx="752475" cy="1505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सवारी चालक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207">
            <a:extLst>
              <a:ext uri="{FF2B5EF4-FFF2-40B4-BE49-F238E27FC236}">
                <a16:creationId xmlns:a16="http://schemas.microsoft.com/office/drawing/2014/main" id="{B3A6D0DD-4A9F-41EE-9733-ABFBE5602C78}"/>
              </a:ext>
            </a:extLst>
          </p:cNvPr>
          <p:cNvSpPr txBox="1"/>
          <p:nvPr/>
        </p:nvSpPr>
        <p:spPr>
          <a:xfrm>
            <a:off x="4302979" y="2341280"/>
            <a:ext cx="1289663" cy="37410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व्यावसाय सञ्चालक (सुरक्षा व्यवस्थापक)ले तोकेको व्यक्ति</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7" name="テキスト ボックス 1208">
            <a:extLst>
              <a:ext uri="{FF2B5EF4-FFF2-40B4-BE49-F238E27FC236}">
                <a16:creationId xmlns:a16="http://schemas.microsoft.com/office/drawing/2014/main" id="{1E8A0910-7C3C-4E5A-93F3-291A7315D87F}"/>
              </a:ext>
            </a:extLst>
          </p:cNvPr>
          <p:cNvSpPr txBox="1"/>
          <p:nvPr/>
        </p:nvSpPr>
        <p:spPr>
          <a:xfrm>
            <a:off x="4325667" y="2914832"/>
            <a:ext cx="1289663" cy="3974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व्यवसायको आन्तरिक निरिक्षक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जाँच व्यवसायीद्धाराको निरिक्षक</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8" name="テキスト ボックス 1209">
            <a:extLst>
              <a:ext uri="{FF2B5EF4-FFF2-40B4-BE49-F238E27FC236}">
                <a16:creationId xmlns:a16="http://schemas.microsoft.com/office/drawing/2014/main" id="{90459446-7860-4B03-A92F-E4AA99ACC70A}"/>
              </a:ext>
            </a:extLst>
          </p:cNvPr>
          <p:cNvSpPr txBox="1"/>
          <p:nvPr/>
        </p:nvSpPr>
        <p:spPr>
          <a:xfrm>
            <a:off x="5662422" y="1911262"/>
            <a:ext cx="1159896" cy="31586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Arial" panose="020B0604020202020204" pitchFamily="34" charset="0"/>
                <a:ea typeface="游ゴシック" panose="020B0400000000000000" pitchFamily="50" charset="-128"/>
                <a:cs typeface="Times New Roman" panose="02020603050405020304" pitchFamily="18" charset="0"/>
              </a:rPr>
              <a:t>जाँच तालिकालाई मेसिनले परिचालन गर्दाको अन्तराल</a:t>
            </a:r>
            <a:r>
              <a:rPr lang="ne-np" sz="800" kern="100" baseline="30000" dirty="0">
                <a:effectLst/>
                <a:latin typeface="Arial" panose="020B0604020202020204" pitchFamily="34" charset="0"/>
                <a:ea typeface="游ゴシック" panose="020B0400000000000000" pitchFamily="50" charset="-128"/>
                <a:cs typeface="Times New Roman" panose="02020603050405020304" pitchFamily="18" charset="0"/>
              </a:rPr>
              <a:t>*</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9" name="テキスト ボックス 1210">
            <a:extLst>
              <a:ext uri="{FF2B5EF4-FFF2-40B4-BE49-F238E27FC236}">
                <a16:creationId xmlns:a16="http://schemas.microsoft.com/office/drawing/2014/main" id="{83234A08-8843-4A4E-A170-08495925310A}"/>
              </a:ext>
            </a:extLst>
          </p:cNvPr>
          <p:cNvSpPr txBox="1"/>
          <p:nvPr/>
        </p:nvSpPr>
        <p:spPr>
          <a:xfrm>
            <a:off x="5689355" y="2341280"/>
            <a:ext cx="1159895" cy="2520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तालिकालाई 3 बर्ष</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0" name="テキスト ボックス 1211">
            <a:extLst>
              <a:ext uri="{FF2B5EF4-FFF2-40B4-BE49-F238E27FC236}">
                <a16:creationId xmlns:a16="http://schemas.microsoft.com/office/drawing/2014/main" id="{B0FD8FB3-295F-4E4F-8B3D-55F58D8C6C2E}"/>
              </a:ext>
            </a:extLst>
          </p:cNvPr>
          <p:cNvSpPr txBox="1"/>
          <p:nvPr/>
        </p:nvSpPr>
        <p:spPr>
          <a:xfrm>
            <a:off x="5662422" y="2926546"/>
            <a:ext cx="1186828" cy="49014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तालिकालाई 3 बर्ष</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(निरीक्षण गरिएको चिन्ह स्टिकर)</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31" name="テキスト ボックス 1196">
            <a:extLst>
              <a:ext uri="{FF2B5EF4-FFF2-40B4-BE49-F238E27FC236}">
                <a16:creationId xmlns:a16="http://schemas.microsoft.com/office/drawing/2014/main" id="{BD03FABF-2662-45F4-A021-0EEAE6A6133A}"/>
              </a:ext>
            </a:extLst>
          </p:cNvPr>
          <p:cNvSpPr txBox="1"/>
          <p:nvPr/>
        </p:nvSpPr>
        <p:spPr>
          <a:xfrm>
            <a:off x="4602880" y="5810272"/>
            <a:ext cx="293614" cy="1697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nSpc>
                <a:spcPts val="400"/>
              </a:lnSpc>
            </a:pPr>
            <a:r>
              <a:rPr kumimoji="1" lang="hi-IN" altLang="ja-JP" sz="400" dirty="0"/>
              <a:t>सम्बन्धित व्यक्ति बाहेक प्रवेश निषेध</a:t>
            </a:r>
            <a:endParaRPr kumimoji="1" lang="ja-JP" altLang="en-US" sz="400" dirty="0"/>
          </a:p>
        </p:txBody>
      </p:sp>
    </p:spTree>
    <p:extLst>
      <p:ext uri="{BB962C8B-B14F-4D97-AF65-F5344CB8AC3E}">
        <p14:creationId xmlns:p14="http://schemas.microsoft.com/office/powerpoint/2010/main" val="28156522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दैनिक जाँच (nichijou tenken)को ध्यान दिनुपर्ने कुरा इन्जिन शुरु अघि</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58589" y="6452605"/>
            <a:ext cx="3437573"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91/सहायक पाठ्यपुस्तक पृष्ठ 74</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ne-np" sz="1200">
                <a:solidFill>
                  <a:prstClr val="black"/>
                </a:solidFill>
              </a:rPr>
              <a:t>हाइड्रोलिक ओइलको बाहिरी रुपको विभेद विधि</a:t>
            </a:r>
          </a:p>
        </p:txBody>
      </p:sp>
      <p:sp>
        <p:nvSpPr>
          <p:cNvPr id="24" name="テキスト ボックス 23"/>
          <p:cNvSpPr txBox="1"/>
          <p:nvPr/>
        </p:nvSpPr>
        <p:spPr>
          <a:xfrm>
            <a:off x="1248828" y="4185856"/>
            <a:ext cx="6951143" cy="276999"/>
          </a:xfrm>
          <a:prstGeom prst="rect">
            <a:avLst/>
          </a:prstGeom>
          <a:noFill/>
          <a:ln>
            <a:noFill/>
          </a:ln>
        </p:spPr>
        <p:txBody>
          <a:bodyPr wrap="square" rtlCol="0">
            <a:spAutoFit/>
          </a:bodyPr>
          <a:lstStyle/>
          <a:p>
            <a:pPr algn="ctr" rtl="0"/>
            <a:r>
              <a:rPr lang="ne-np" sz="1200">
                <a:solidFill>
                  <a:prstClr val="black"/>
                </a:solidFill>
              </a:rPr>
              <a:t>विघटन मेसिनको तेलको परिमाण जाँच गर्ने पोजिसनको उदाहरण</a:t>
            </a:r>
          </a:p>
        </p:txBody>
      </p:sp>
      <p:pic>
        <p:nvPicPr>
          <p:cNvPr id="2" name="図 1"/>
          <p:cNvPicPr>
            <a:picLocks noChangeAspect="1"/>
          </p:cNvPicPr>
          <p:nvPr/>
        </p:nvPicPr>
        <p:blipFill>
          <a:blip r:embed="rId3"/>
          <a:stretch>
            <a:fillRect/>
          </a:stretch>
        </p:blipFill>
        <p:spPr>
          <a:xfrm>
            <a:off x="2500932" y="1642504"/>
            <a:ext cx="4142133" cy="1334011"/>
          </a:xfrm>
          <a:prstGeom prst="rect">
            <a:avLst/>
          </a:prstGeom>
        </p:spPr>
      </p:pic>
      <p:pic>
        <p:nvPicPr>
          <p:cNvPr id="3" name="図 2"/>
          <p:cNvPicPr>
            <a:picLocks noChangeAspect="1"/>
          </p:cNvPicPr>
          <p:nvPr/>
        </p:nvPicPr>
        <p:blipFill>
          <a:blip r:embed="rId4"/>
          <a:stretch>
            <a:fillRect/>
          </a:stretch>
        </p:blipFill>
        <p:spPr>
          <a:xfrm>
            <a:off x="2186420" y="3071897"/>
            <a:ext cx="4771159" cy="1157077"/>
          </a:xfrm>
          <a:prstGeom prst="rect">
            <a:avLst/>
          </a:prstGeom>
        </p:spPr>
      </p:pic>
      <p:pic>
        <p:nvPicPr>
          <p:cNvPr id="5" name="図 4"/>
          <p:cNvPicPr>
            <a:picLocks noChangeAspect="1"/>
          </p:cNvPicPr>
          <p:nvPr/>
        </p:nvPicPr>
        <p:blipFill>
          <a:blip r:embed="rId5"/>
          <a:stretch>
            <a:fillRect/>
          </a:stretch>
        </p:blipFill>
        <p:spPr>
          <a:xfrm>
            <a:off x="3011197" y="4488566"/>
            <a:ext cx="3121602" cy="1433951"/>
          </a:xfrm>
          <a:prstGeom prst="rect">
            <a:avLst/>
          </a:prstGeom>
        </p:spPr>
      </p:pic>
      <p:sp>
        <p:nvSpPr>
          <p:cNvPr id="14" name="テキスト ボックス 13"/>
          <p:cNvSpPr txBox="1"/>
          <p:nvPr/>
        </p:nvSpPr>
        <p:spPr>
          <a:xfrm>
            <a:off x="1248827" y="5913308"/>
            <a:ext cx="6951143" cy="276999"/>
          </a:xfrm>
          <a:prstGeom prst="rect">
            <a:avLst/>
          </a:prstGeom>
          <a:noFill/>
          <a:ln>
            <a:noFill/>
          </a:ln>
        </p:spPr>
        <p:txBody>
          <a:bodyPr wrap="square" rtlCol="0">
            <a:spAutoFit/>
          </a:bodyPr>
          <a:lstStyle/>
          <a:p>
            <a:pPr algn="ctr" rtl="0"/>
            <a:r>
              <a:rPr lang="ne-np" sz="1200">
                <a:solidFill>
                  <a:prstClr val="black"/>
                </a:solidFill>
              </a:rPr>
              <a:t>इलेक्ट्रिक प्रणालीलाई व्यवस्थापन गर्दा, ब्याट्रीको (－)टर्मिनललाई निकालेर राख्ने</a:t>
            </a:r>
          </a:p>
        </p:txBody>
      </p:sp>
      <p:sp>
        <p:nvSpPr>
          <p:cNvPr id="7" name="正方形/長方形 6"/>
          <p:cNvSpPr/>
          <p:nvPr/>
        </p:nvSpPr>
        <p:spPr>
          <a:xfrm>
            <a:off x="5174673" y="4488566"/>
            <a:ext cx="1122218" cy="3639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2" name="テキスト ボックス 1326">
            <a:extLst>
              <a:ext uri="{FF2B5EF4-FFF2-40B4-BE49-F238E27FC236}">
                <a16:creationId xmlns:a16="http://schemas.microsoft.com/office/drawing/2014/main" id="{6E738F67-DE58-4D3A-BCEE-FB7527CD1EA8}"/>
              </a:ext>
            </a:extLst>
          </p:cNvPr>
          <p:cNvSpPr txBox="1"/>
          <p:nvPr/>
        </p:nvSpPr>
        <p:spPr>
          <a:xfrm>
            <a:off x="2606222" y="1705476"/>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बाहिरी रुप</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1327">
            <a:extLst>
              <a:ext uri="{FF2B5EF4-FFF2-40B4-BE49-F238E27FC236}">
                <a16:creationId xmlns:a16="http://schemas.microsoft.com/office/drawing/2014/main" id="{4F805A2F-E6AF-483D-BA27-AA1E0619688C}"/>
              </a:ext>
            </a:extLst>
          </p:cNvPr>
          <p:cNvSpPr txBox="1"/>
          <p:nvPr/>
        </p:nvSpPr>
        <p:spPr>
          <a:xfrm>
            <a:off x="4290046" y="1705476"/>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ＭＳ 明朝" panose="02020609040205080304" pitchFamily="17" charset="-128"/>
                <a:cs typeface="Times New Roman" panose="02020603050405020304" pitchFamily="18" charset="0"/>
              </a:rPr>
              <a:t>गन्ध</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1328">
            <a:extLst>
              <a:ext uri="{FF2B5EF4-FFF2-40B4-BE49-F238E27FC236}">
                <a16:creationId xmlns:a16="http://schemas.microsoft.com/office/drawing/2014/main" id="{86B2536A-1E4E-4CC1-940B-4FCDA04B32AF}"/>
              </a:ext>
            </a:extLst>
          </p:cNvPr>
          <p:cNvSpPr txBox="1"/>
          <p:nvPr/>
        </p:nvSpPr>
        <p:spPr>
          <a:xfrm>
            <a:off x="4953185" y="1730240"/>
            <a:ext cx="1568265"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कारण</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329">
            <a:extLst>
              <a:ext uri="{FF2B5EF4-FFF2-40B4-BE49-F238E27FC236}">
                <a16:creationId xmlns:a16="http://schemas.microsoft.com/office/drawing/2014/main" id="{97727EF6-95B1-43ED-ADBF-71A6CC14DA66}"/>
              </a:ext>
            </a:extLst>
          </p:cNvPr>
          <p:cNvSpPr txBox="1"/>
          <p:nvPr/>
        </p:nvSpPr>
        <p:spPr>
          <a:xfrm>
            <a:off x="2606222" y="1982475"/>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दुधिलो सेतो रँगमा परिवर्तन हुनु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1330">
            <a:extLst>
              <a:ext uri="{FF2B5EF4-FFF2-40B4-BE49-F238E27FC236}">
                <a16:creationId xmlns:a16="http://schemas.microsoft.com/office/drawing/2014/main" id="{873E6F4B-DE0B-4DDC-95CE-42410161BDF4}"/>
              </a:ext>
            </a:extLst>
          </p:cNvPr>
          <p:cNvSpPr txBox="1"/>
          <p:nvPr/>
        </p:nvSpPr>
        <p:spPr>
          <a:xfrm>
            <a:off x="4271191" y="1963645"/>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राम्रो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1331">
            <a:extLst>
              <a:ext uri="{FF2B5EF4-FFF2-40B4-BE49-F238E27FC236}">
                <a16:creationId xmlns:a16="http://schemas.microsoft.com/office/drawing/2014/main" id="{DAAD0282-9EFE-48E3-9954-9E3E9207D91E}"/>
              </a:ext>
            </a:extLst>
          </p:cNvPr>
          <p:cNvSpPr txBox="1"/>
          <p:nvPr/>
        </p:nvSpPr>
        <p:spPr>
          <a:xfrm>
            <a:off x="4954437" y="1952103"/>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पानी मिसिएको</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1332">
            <a:extLst>
              <a:ext uri="{FF2B5EF4-FFF2-40B4-BE49-F238E27FC236}">
                <a16:creationId xmlns:a16="http://schemas.microsoft.com/office/drawing/2014/main" id="{5C856E0A-C165-4A3A-9E7B-5F290487F0BA}"/>
              </a:ext>
            </a:extLst>
          </p:cNvPr>
          <p:cNvSpPr txBox="1"/>
          <p:nvPr/>
        </p:nvSpPr>
        <p:spPr>
          <a:xfrm>
            <a:off x="2628602" y="2231692"/>
            <a:ext cx="1562209"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कडा खैरो रँगमा परिवर्तन हुनु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1333">
            <a:extLst>
              <a:ext uri="{FF2B5EF4-FFF2-40B4-BE49-F238E27FC236}">
                <a16:creationId xmlns:a16="http://schemas.microsoft.com/office/drawing/2014/main" id="{07A6D3D0-C914-4F58-8E79-A03F22D17A77}"/>
              </a:ext>
            </a:extLst>
          </p:cNvPr>
          <p:cNvSpPr txBox="1"/>
          <p:nvPr/>
        </p:nvSpPr>
        <p:spPr>
          <a:xfrm>
            <a:off x="4290046" y="2221814"/>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नराम्रो गन्ध</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1334">
            <a:extLst>
              <a:ext uri="{FF2B5EF4-FFF2-40B4-BE49-F238E27FC236}">
                <a16:creationId xmlns:a16="http://schemas.microsoft.com/office/drawing/2014/main" id="{8208CCE8-C0C6-4FD3-9849-E967E84FA76E}"/>
              </a:ext>
            </a:extLst>
          </p:cNvPr>
          <p:cNvSpPr txBox="1"/>
          <p:nvPr/>
        </p:nvSpPr>
        <p:spPr>
          <a:xfrm>
            <a:off x="4983004" y="2231693"/>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सेयर घट्नु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1335">
            <a:extLst>
              <a:ext uri="{FF2B5EF4-FFF2-40B4-BE49-F238E27FC236}">
                <a16:creationId xmlns:a16="http://schemas.microsoft.com/office/drawing/2014/main" id="{9E3171EE-2171-4A3F-A1C7-285045B8570A}"/>
              </a:ext>
            </a:extLst>
          </p:cNvPr>
          <p:cNvSpPr txBox="1"/>
          <p:nvPr/>
        </p:nvSpPr>
        <p:spPr>
          <a:xfrm>
            <a:off x="2678220" y="2465056"/>
            <a:ext cx="1451186"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सानो कालो टिकाटिका हुनु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1336">
            <a:extLst>
              <a:ext uri="{FF2B5EF4-FFF2-40B4-BE49-F238E27FC236}">
                <a16:creationId xmlns:a16="http://schemas.microsoft.com/office/drawing/2014/main" id="{AD882076-CE98-4B68-9D1C-D6052E8F5807}"/>
              </a:ext>
            </a:extLst>
          </p:cNvPr>
          <p:cNvSpPr txBox="1"/>
          <p:nvPr/>
        </p:nvSpPr>
        <p:spPr>
          <a:xfrm>
            <a:off x="4290046" y="2487050"/>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राम्रो</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1337">
            <a:extLst>
              <a:ext uri="{FF2B5EF4-FFF2-40B4-BE49-F238E27FC236}">
                <a16:creationId xmlns:a16="http://schemas.microsoft.com/office/drawing/2014/main" id="{CBD6437A-C97B-42CA-B74E-19091D5E56EB}"/>
              </a:ext>
            </a:extLst>
          </p:cNvPr>
          <p:cNvSpPr txBox="1"/>
          <p:nvPr/>
        </p:nvSpPr>
        <p:spPr>
          <a:xfrm>
            <a:off x="4953185" y="2469404"/>
            <a:ext cx="1567013"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असामान्य कुरा मिसिनु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1338">
            <a:extLst>
              <a:ext uri="{FF2B5EF4-FFF2-40B4-BE49-F238E27FC236}">
                <a16:creationId xmlns:a16="http://schemas.microsoft.com/office/drawing/2014/main" id="{17E376FD-A5DC-41DC-A6DF-5044FCAEF660}"/>
              </a:ext>
            </a:extLst>
          </p:cNvPr>
          <p:cNvSpPr txBox="1"/>
          <p:nvPr/>
        </p:nvSpPr>
        <p:spPr>
          <a:xfrm>
            <a:off x="2640890" y="2715150"/>
            <a:ext cx="1488516"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फिज आउनु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テキスト ボックス 1339">
            <a:extLst>
              <a:ext uri="{FF2B5EF4-FFF2-40B4-BE49-F238E27FC236}">
                <a16:creationId xmlns:a16="http://schemas.microsoft.com/office/drawing/2014/main" id="{E40AD44C-737D-4A5F-AE36-4B192C00B7AB}"/>
              </a:ext>
            </a:extLst>
          </p:cNvPr>
          <p:cNvSpPr txBox="1"/>
          <p:nvPr/>
        </p:nvSpPr>
        <p:spPr>
          <a:xfrm>
            <a:off x="4271191" y="2700045"/>
            <a:ext cx="563904"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9" name="テキスト ボックス 1340">
            <a:extLst>
              <a:ext uri="{FF2B5EF4-FFF2-40B4-BE49-F238E27FC236}">
                <a16:creationId xmlns:a16="http://schemas.microsoft.com/office/drawing/2014/main" id="{563C7713-30B9-4B03-A086-0AE19BAFE7E9}"/>
              </a:ext>
            </a:extLst>
          </p:cNvPr>
          <p:cNvSpPr txBox="1"/>
          <p:nvPr/>
        </p:nvSpPr>
        <p:spPr>
          <a:xfrm>
            <a:off x="4953185" y="2714306"/>
            <a:ext cx="1596832" cy="1747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Century" panose="02040604050505020304" pitchFamily="18" charset="0"/>
                <a:ea typeface="游ゴシック" panose="020B0400000000000000" pitchFamily="50" charset="-128"/>
                <a:cs typeface="Times New Roman" panose="02020603050405020304" pitchFamily="18" charset="0"/>
              </a:rPr>
              <a:t>ग्रीस मिसिएको हुनु</a:t>
            </a:r>
            <a:endParaRPr lang="ja-JP" sz="11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1341">
            <a:extLst>
              <a:ext uri="{FF2B5EF4-FFF2-40B4-BE49-F238E27FC236}">
                <a16:creationId xmlns:a16="http://schemas.microsoft.com/office/drawing/2014/main" id="{6F72A243-493B-4AA8-9572-6ED621D4A96A}"/>
              </a:ext>
            </a:extLst>
          </p:cNvPr>
          <p:cNvSpPr txBox="1"/>
          <p:nvPr/>
        </p:nvSpPr>
        <p:spPr>
          <a:xfrm>
            <a:off x="4260400" y="3631076"/>
            <a:ext cx="692785"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बूम</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テキスト ボックス 1342">
            <a:extLst>
              <a:ext uri="{FF2B5EF4-FFF2-40B4-BE49-F238E27FC236}">
                <a16:creationId xmlns:a16="http://schemas.microsoft.com/office/drawing/2014/main" id="{C938A0CA-5BDA-48A2-86BB-B76D5EAE0497}"/>
              </a:ext>
            </a:extLst>
          </p:cNvPr>
          <p:cNvSpPr txBox="1"/>
          <p:nvPr/>
        </p:nvSpPr>
        <p:spPr>
          <a:xfrm>
            <a:off x="3581585" y="3862216"/>
            <a:ext cx="692785"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Times New Roman" panose="02020603050405020304" pitchFamily="18" charset="0"/>
              </a:rPr>
              <a:t>आर्म</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1895280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मेसिनको अट्याचमेन्टको प्रकार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5 /सहायक पाठ्यपुस्तक पृष्ठ 8</a:t>
            </a:r>
          </a:p>
        </p:txBody>
      </p:sp>
      <p:pic>
        <p:nvPicPr>
          <p:cNvPr id="2" name="図 1"/>
          <p:cNvPicPr>
            <a:picLocks noChangeAspect="1"/>
          </p:cNvPicPr>
          <p:nvPr/>
        </p:nvPicPr>
        <p:blipFill>
          <a:blip r:embed="rId3"/>
          <a:stretch>
            <a:fillRect/>
          </a:stretch>
        </p:blipFill>
        <p:spPr>
          <a:xfrm>
            <a:off x="1050529" y="1953491"/>
            <a:ext cx="7334933" cy="3310246"/>
          </a:xfrm>
          <a:prstGeom prst="rect">
            <a:avLst/>
          </a:prstGeom>
        </p:spPr>
      </p:pic>
      <p:sp>
        <p:nvSpPr>
          <p:cNvPr id="11" name="テキスト ボックス 10"/>
          <p:cNvSpPr txBox="1"/>
          <p:nvPr/>
        </p:nvSpPr>
        <p:spPr>
          <a:xfrm>
            <a:off x="1566196" y="5196508"/>
            <a:ext cx="2674036" cy="276999"/>
          </a:xfrm>
          <a:prstGeom prst="rect">
            <a:avLst/>
          </a:prstGeom>
          <a:noFill/>
          <a:ln>
            <a:noFill/>
          </a:ln>
        </p:spPr>
        <p:txBody>
          <a:bodyPr wrap="square" rtlCol="0">
            <a:spAutoFit/>
          </a:bodyPr>
          <a:lstStyle/>
          <a:p>
            <a:pPr algn="ctr" rtl="0"/>
            <a:r>
              <a:rPr lang="ne-np" sz="1200">
                <a:solidFill>
                  <a:prstClr val="black"/>
                </a:solidFill>
              </a:rPr>
              <a:t>ब्रेकर युनिट</a:t>
            </a:r>
          </a:p>
        </p:txBody>
      </p:sp>
      <p:sp>
        <p:nvSpPr>
          <p:cNvPr id="12" name="テキスト ボックス 11"/>
          <p:cNvSpPr txBox="1"/>
          <p:nvPr/>
        </p:nvSpPr>
        <p:spPr>
          <a:xfrm>
            <a:off x="5493959" y="5196508"/>
            <a:ext cx="2674036" cy="276999"/>
          </a:xfrm>
          <a:prstGeom prst="rect">
            <a:avLst/>
          </a:prstGeom>
          <a:noFill/>
          <a:ln>
            <a:noFill/>
          </a:ln>
        </p:spPr>
        <p:txBody>
          <a:bodyPr wrap="square" rtlCol="0">
            <a:spAutoFit/>
          </a:bodyPr>
          <a:lstStyle/>
          <a:p>
            <a:pPr algn="ctr" rtl="0"/>
            <a:r>
              <a:rPr lang="ne-np" sz="1200">
                <a:solidFill>
                  <a:prstClr val="black"/>
                </a:solidFill>
              </a:rPr>
              <a:t>स्टील फ्रेम कटिङ उपकरण</a:t>
            </a:r>
          </a:p>
        </p:txBody>
      </p:sp>
      <p:sp>
        <p:nvSpPr>
          <p:cNvPr id="8" name="テキスト ボックス 811">
            <a:extLst>
              <a:ext uri="{FF2B5EF4-FFF2-40B4-BE49-F238E27FC236}">
                <a16:creationId xmlns:a16="http://schemas.microsoft.com/office/drawing/2014/main" id="{49DFC125-45F8-4405-BA10-59BD52130F07}"/>
              </a:ext>
            </a:extLst>
          </p:cNvPr>
          <p:cNvSpPr txBox="1"/>
          <p:nvPr/>
        </p:nvSpPr>
        <p:spPr>
          <a:xfrm>
            <a:off x="3227323" y="3150235"/>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भोल्ट नट</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9" name="テキスト ボックス 38">
            <a:extLst>
              <a:ext uri="{FF2B5EF4-FFF2-40B4-BE49-F238E27FC236}">
                <a16:creationId xmlns:a16="http://schemas.microsoft.com/office/drawing/2014/main" id="{F4340F56-9483-475A-B051-F936B3445A7D}"/>
              </a:ext>
            </a:extLst>
          </p:cNvPr>
          <p:cNvSpPr txBox="1"/>
          <p:nvPr/>
        </p:nvSpPr>
        <p:spPr>
          <a:xfrm>
            <a:off x="3227323" y="3627501"/>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ब्र्याकेट</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51">
            <a:extLst>
              <a:ext uri="{FF2B5EF4-FFF2-40B4-BE49-F238E27FC236}">
                <a16:creationId xmlns:a16="http://schemas.microsoft.com/office/drawing/2014/main" id="{26591CF0-91DA-464F-B805-964E04FBD132}"/>
              </a:ext>
            </a:extLst>
          </p:cNvPr>
          <p:cNvSpPr txBox="1"/>
          <p:nvPr/>
        </p:nvSpPr>
        <p:spPr>
          <a:xfrm>
            <a:off x="2720868" y="3896290"/>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सिलिन्डर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256">
            <a:extLst>
              <a:ext uri="{FF2B5EF4-FFF2-40B4-BE49-F238E27FC236}">
                <a16:creationId xmlns:a16="http://schemas.microsoft.com/office/drawing/2014/main" id="{601FE10A-C0CF-4034-83DF-728FFF9CB051}"/>
              </a:ext>
            </a:extLst>
          </p:cNvPr>
          <p:cNvSpPr txBox="1"/>
          <p:nvPr/>
        </p:nvSpPr>
        <p:spPr>
          <a:xfrm>
            <a:off x="3419198" y="4541713"/>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भोल्ट नट</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257">
            <a:extLst>
              <a:ext uri="{FF2B5EF4-FFF2-40B4-BE49-F238E27FC236}">
                <a16:creationId xmlns:a16="http://schemas.microsoft.com/office/drawing/2014/main" id="{DA63F66E-BB2A-403E-A15A-8E0EC00544F8}"/>
              </a:ext>
            </a:extLst>
          </p:cNvPr>
          <p:cNvSpPr txBox="1"/>
          <p:nvPr/>
        </p:nvSpPr>
        <p:spPr>
          <a:xfrm>
            <a:off x="3145561" y="4791011"/>
            <a:ext cx="1012909" cy="1532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चिजल</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258">
            <a:extLst>
              <a:ext uri="{FF2B5EF4-FFF2-40B4-BE49-F238E27FC236}">
                <a16:creationId xmlns:a16="http://schemas.microsoft.com/office/drawing/2014/main" id="{4A7847FD-03E5-4070-85EC-1538EC8FAE99}"/>
              </a:ext>
            </a:extLst>
          </p:cNvPr>
          <p:cNvSpPr txBox="1"/>
          <p:nvPr/>
        </p:nvSpPr>
        <p:spPr>
          <a:xfrm>
            <a:off x="7330750" y="2183500"/>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259">
            <a:extLst>
              <a:ext uri="{FF2B5EF4-FFF2-40B4-BE49-F238E27FC236}">
                <a16:creationId xmlns:a16="http://schemas.microsoft.com/office/drawing/2014/main" id="{0C3FF567-8F27-47FA-B16A-9DEE48480144}"/>
              </a:ext>
            </a:extLst>
          </p:cNvPr>
          <p:cNvSpPr txBox="1"/>
          <p:nvPr/>
        </p:nvSpPr>
        <p:spPr>
          <a:xfrm>
            <a:off x="7339839" y="2524739"/>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टर्न उपकरण</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262">
            <a:extLst>
              <a:ext uri="{FF2B5EF4-FFF2-40B4-BE49-F238E27FC236}">
                <a16:creationId xmlns:a16="http://schemas.microsoft.com/office/drawing/2014/main" id="{97906B5C-EBFE-400F-9125-7F91DDDBBA67}"/>
              </a:ext>
            </a:extLst>
          </p:cNvPr>
          <p:cNvSpPr txBox="1"/>
          <p:nvPr/>
        </p:nvSpPr>
        <p:spPr>
          <a:xfrm>
            <a:off x="7339839" y="3073711"/>
            <a:ext cx="1054712" cy="28016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खुल्ने र बन्द हुने सिलिन्डर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286">
            <a:extLst>
              <a:ext uri="{FF2B5EF4-FFF2-40B4-BE49-F238E27FC236}">
                <a16:creationId xmlns:a16="http://schemas.microsoft.com/office/drawing/2014/main" id="{D444C80A-5D31-433B-BAA8-F5F53A983427}"/>
              </a:ext>
            </a:extLst>
          </p:cNvPr>
          <p:cNvSpPr txBox="1"/>
          <p:nvPr/>
        </p:nvSpPr>
        <p:spPr>
          <a:xfrm>
            <a:off x="7339839" y="3424338"/>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79">
            <a:extLst>
              <a:ext uri="{FF2B5EF4-FFF2-40B4-BE49-F238E27FC236}">
                <a16:creationId xmlns:a16="http://schemas.microsoft.com/office/drawing/2014/main" id="{D5893608-DD4B-4845-9ABC-3C508C366CE0}"/>
              </a:ext>
            </a:extLst>
          </p:cNvPr>
          <p:cNvSpPr txBox="1"/>
          <p:nvPr/>
        </p:nvSpPr>
        <p:spPr>
          <a:xfrm>
            <a:off x="7330750" y="4256138"/>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काट्ने आर्म</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80">
            <a:extLst>
              <a:ext uri="{FF2B5EF4-FFF2-40B4-BE49-F238E27FC236}">
                <a16:creationId xmlns:a16="http://schemas.microsoft.com/office/drawing/2014/main" id="{256F1E01-F98C-439A-BF3E-ED9CD95F065B}"/>
              </a:ext>
            </a:extLst>
          </p:cNvPr>
          <p:cNvSpPr txBox="1"/>
          <p:nvPr/>
        </p:nvSpPr>
        <p:spPr>
          <a:xfrm>
            <a:off x="7330750" y="4498525"/>
            <a:ext cx="1054712" cy="17192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कट्टर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379240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दैनिक जाँच (nichijou tenken)को ध्यान दिनुपर्ने कुरा इन्जिन शुरु अघि</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446105" y="6452605"/>
            <a:ext cx="3550057"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94/सहायक पाठ्यपुस्तक पृष्ठ 76</a:t>
            </a:r>
            <a:endParaRPr lang="ja-JP" altLang="en-US" sz="1200" dirty="0">
              <a:solidFill>
                <a:prstClr val="black"/>
              </a:solidFill>
            </a:endParaRP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7" name="図 6"/>
          <p:cNvPicPr>
            <a:picLocks noChangeAspect="1"/>
          </p:cNvPicPr>
          <p:nvPr/>
        </p:nvPicPr>
        <p:blipFill>
          <a:blip r:embed="rId3"/>
          <a:stretch>
            <a:fillRect/>
          </a:stretch>
        </p:blipFill>
        <p:spPr>
          <a:xfrm>
            <a:off x="3295771" y="1308785"/>
            <a:ext cx="2387745" cy="2082427"/>
          </a:xfrm>
          <a:prstGeom prst="rect">
            <a:avLst/>
          </a:prstGeom>
        </p:spPr>
      </p:pic>
      <p:pic>
        <p:nvPicPr>
          <p:cNvPr id="8" name="図 7"/>
          <p:cNvPicPr>
            <a:picLocks noChangeAspect="1"/>
          </p:cNvPicPr>
          <p:nvPr/>
        </p:nvPicPr>
        <p:blipFill>
          <a:blip r:embed="rId4"/>
          <a:stretch>
            <a:fillRect/>
          </a:stretch>
        </p:blipFill>
        <p:spPr>
          <a:xfrm>
            <a:off x="1498801" y="3685520"/>
            <a:ext cx="2590383" cy="2108984"/>
          </a:xfrm>
          <a:prstGeom prst="rect">
            <a:avLst/>
          </a:prstGeom>
        </p:spPr>
      </p:pic>
      <p:pic>
        <p:nvPicPr>
          <p:cNvPr id="10" name="図 9"/>
          <p:cNvPicPr>
            <a:picLocks noChangeAspect="1"/>
          </p:cNvPicPr>
          <p:nvPr/>
        </p:nvPicPr>
        <p:blipFill>
          <a:blip r:embed="rId5"/>
          <a:stretch>
            <a:fillRect/>
          </a:stretch>
        </p:blipFill>
        <p:spPr>
          <a:xfrm>
            <a:off x="4959334" y="3529902"/>
            <a:ext cx="2896033" cy="2475764"/>
          </a:xfrm>
          <a:prstGeom prst="rect">
            <a:avLst/>
          </a:prstGeom>
        </p:spPr>
      </p:pic>
      <p:sp>
        <p:nvSpPr>
          <p:cNvPr id="15" name="正方形/長方形 14"/>
          <p:cNvSpPr/>
          <p:nvPr/>
        </p:nvSpPr>
        <p:spPr>
          <a:xfrm>
            <a:off x="3928534" y="3075709"/>
            <a:ext cx="1754982" cy="336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kumimoji="1" lang="ja-JP" altLang="en-US"/>
          </a:p>
        </p:txBody>
      </p:sp>
      <p:sp>
        <p:nvSpPr>
          <p:cNvPr id="17" name="テキスト ボックス 16"/>
          <p:cNvSpPr txBox="1"/>
          <p:nvPr/>
        </p:nvSpPr>
        <p:spPr>
          <a:xfrm>
            <a:off x="2654292" y="3249146"/>
            <a:ext cx="3670702" cy="276999"/>
          </a:xfrm>
          <a:prstGeom prst="rect">
            <a:avLst/>
          </a:prstGeom>
          <a:noFill/>
          <a:ln>
            <a:noFill/>
          </a:ln>
        </p:spPr>
        <p:txBody>
          <a:bodyPr wrap="square" rtlCol="0">
            <a:spAutoFit/>
          </a:bodyPr>
          <a:lstStyle/>
          <a:p>
            <a:pPr algn="ctr" rtl="0"/>
            <a:r>
              <a:rPr lang="ne-np" sz="1200">
                <a:solidFill>
                  <a:prstClr val="black"/>
                </a:solidFill>
              </a:rPr>
              <a:t>भोल्टो लुज-टाइट जाँच गर्ने</a:t>
            </a:r>
          </a:p>
        </p:txBody>
      </p:sp>
      <p:sp>
        <p:nvSpPr>
          <p:cNvPr id="16" name="テキスト ボックス 15"/>
          <p:cNvSpPr txBox="1"/>
          <p:nvPr/>
        </p:nvSpPr>
        <p:spPr>
          <a:xfrm>
            <a:off x="1135323" y="5716558"/>
            <a:ext cx="3670702" cy="276999"/>
          </a:xfrm>
          <a:prstGeom prst="rect">
            <a:avLst/>
          </a:prstGeom>
          <a:noFill/>
          <a:ln>
            <a:noFill/>
          </a:ln>
        </p:spPr>
        <p:txBody>
          <a:bodyPr wrap="square" rtlCol="0">
            <a:spAutoFit/>
          </a:bodyPr>
          <a:lstStyle/>
          <a:p>
            <a:pPr algn="ctr" rtl="0"/>
            <a:r>
              <a:rPr lang="ne-np" sz="1200">
                <a:solidFill>
                  <a:prstClr val="black"/>
                </a:solidFill>
              </a:rPr>
              <a:t>ग्रीस गनले हुने ग्रीस अपको उदाहरण</a:t>
            </a:r>
          </a:p>
        </p:txBody>
      </p:sp>
      <p:sp>
        <p:nvSpPr>
          <p:cNvPr id="18" name="テキスト ボックス 17"/>
          <p:cNvSpPr txBox="1"/>
          <p:nvPr/>
        </p:nvSpPr>
        <p:spPr>
          <a:xfrm>
            <a:off x="5787735" y="5962548"/>
            <a:ext cx="1965843" cy="276999"/>
          </a:xfrm>
          <a:prstGeom prst="rect">
            <a:avLst/>
          </a:prstGeom>
          <a:noFill/>
          <a:ln>
            <a:noFill/>
          </a:ln>
        </p:spPr>
        <p:txBody>
          <a:bodyPr wrap="square" rtlCol="0">
            <a:spAutoFit/>
          </a:bodyPr>
          <a:lstStyle/>
          <a:p>
            <a:pPr algn="ctr" rtl="0"/>
            <a:r>
              <a:rPr lang="ne-np" sz="1200">
                <a:solidFill>
                  <a:prstClr val="black"/>
                </a:solidFill>
              </a:rPr>
              <a:t>धर्षन सिमतताको उदाहरण</a:t>
            </a:r>
          </a:p>
        </p:txBody>
      </p:sp>
      <p:sp>
        <p:nvSpPr>
          <p:cNvPr id="12" name="テキスト ボックス 1717">
            <a:extLst>
              <a:ext uri="{FF2B5EF4-FFF2-40B4-BE49-F238E27FC236}">
                <a16:creationId xmlns:a16="http://schemas.microsoft.com/office/drawing/2014/main" id="{06570309-7B4E-422D-BB00-4AE3B135CA32}"/>
              </a:ext>
            </a:extLst>
          </p:cNvPr>
          <p:cNvSpPr txBox="1"/>
          <p:nvPr/>
        </p:nvSpPr>
        <p:spPr>
          <a:xfrm>
            <a:off x="2521729" y="4157663"/>
            <a:ext cx="1024890" cy="1301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Arial" panose="020B0604020202020204" pitchFamily="34" charset="0"/>
                <a:ea typeface="游ゴシック" panose="020B0400000000000000" pitchFamily="50" charset="-128"/>
                <a:cs typeface="Times New Roman" panose="02020603050405020304" pitchFamily="18" charset="0"/>
              </a:rPr>
              <a:t>ग्रीस निप्पल</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719">
            <a:extLst>
              <a:ext uri="{FF2B5EF4-FFF2-40B4-BE49-F238E27FC236}">
                <a16:creationId xmlns:a16="http://schemas.microsoft.com/office/drawing/2014/main" id="{246CD0EE-0B65-41D3-8443-D5A3A0362859}"/>
              </a:ext>
            </a:extLst>
          </p:cNvPr>
          <p:cNvSpPr txBox="1"/>
          <p:nvPr/>
        </p:nvSpPr>
        <p:spPr>
          <a:xfrm>
            <a:off x="5894905" y="3621527"/>
            <a:ext cx="1024890" cy="1552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बुस</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720">
            <a:extLst>
              <a:ext uri="{FF2B5EF4-FFF2-40B4-BE49-F238E27FC236}">
                <a16:creationId xmlns:a16="http://schemas.microsoft.com/office/drawing/2014/main" id="{1C1395A0-8941-42F2-8309-A34550112422}"/>
              </a:ext>
            </a:extLst>
          </p:cNvPr>
          <p:cNvSpPr txBox="1"/>
          <p:nvPr/>
        </p:nvSpPr>
        <p:spPr>
          <a:xfrm>
            <a:off x="5446105" y="4095115"/>
            <a:ext cx="341630"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घर्षनको स्केल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721">
            <a:extLst>
              <a:ext uri="{FF2B5EF4-FFF2-40B4-BE49-F238E27FC236}">
                <a16:creationId xmlns:a16="http://schemas.microsoft.com/office/drawing/2014/main" id="{8F19BCEE-3FFE-4DE5-8CB2-EE91B68C47F9}"/>
              </a:ext>
            </a:extLst>
          </p:cNvPr>
          <p:cNvSpPr txBox="1"/>
          <p:nvPr/>
        </p:nvSpPr>
        <p:spPr>
          <a:xfrm>
            <a:off x="7091805" y="5024918"/>
            <a:ext cx="341630" cy="72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घर्षनको स्केल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722">
            <a:extLst>
              <a:ext uri="{FF2B5EF4-FFF2-40B4-BE49-F238E27FC236}">
                <a16:creationId xmlns:a16="http://schemas.microsoft.com/office/drawing/2014/main" id="{3EC89617-13E9-4B46-9F88-F6164ADEBB73}"/>
              </a:ext>
            </a:extLst>
          </p:cNvPr>
          <p:cNvSpPr txBox="1"/>
          <p:nvPr/>
        </p:nvSpPr>
        <p:spPr>
          <a:xfrm>
            <a:off x="7207306" y="5782208"/>
            <a:ext cx="788670" cy="1803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चिजल</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63435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2000" dirty="0">
                <a:latin typeface="Meiryo UI" panose="020B0604030504040204" pitchFamily="50" charset="-128"/>
                <a:ea typeface="Meiryo UI" panose="020B0604030504040204" pitchFamily="50" charset="-128"/>
              </a:rPr>
              <a:t>दैनिक जाँच (nichijou tenken)को ध्यान दिनुपर्ने कुरा इन्जिन शुरु पछि</a:t>
            </a:r>
            <a:endParaRPr kumimoji="1" lang="ja-JP" altLang="en-US"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88668" y="6452605"/>
            <a:ext cx="3407494"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96/सहायक पाठ्यपुस्तक पृष्ठ 77</a:t>
            </a:r>
          </a:p>
        </p:txBody>
      </p:sp>
      <p:sp>
        <p:nvSpPr>
          <p:cNvPr id="9" name="コンテンツ プレースホルダー 4"/>
          <p:cNvSpPr txBox="1">
            <a:spLocks/>
          </p:cNvSpPr>
          <p:nvPr/>
        </p:nvSpPr>
        <p:spPr>
          <a:xfrm>
            <a:off x="628650" y="1268383"/>
            <a:ext cx="7886700" cy="225738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1365505"/>
            <a:ext cx="3670702" cy="276999"/>
          </a:xfrm>
          <a:prstGeom prst="rect">
            <a:avLst/>
          </a:prstGeom>
          <a:noFill/>
          <a:ln>
            <a:noFill/>
          </a:ln>
        </p:spPr>
        <p:txBody>
          <a:bodyPr wrap="square" rtlCol="0">
            <a:spAutoFit/>
          </a:bodyPr>
          <a:lstStyle/>
          <a:p>
            <a:pPr algn="ctr" rtl="0"/>
            <a:r>
              <a:rPr lang="ne-np" sz="1200">
                <a:solidFill>
                  <a:prstClr val="black"/>
                </a:solidFill>
              </a:rPr>
              <a:t>धुवा रँगको मूल्याङ्कन मानक</a:t>
            </a:r>
          </a:p>
        </p:txBody>
      </p:sp>
      <p:pic>
        <p:nvPicPr>
          <p:cNvPr id="8" name="図 7"/>
          <p:cNvPicPr>
            <a:picLocks noChangeAspect="1"/>
          </p:cNvPicPr>
          <p:nvPr/>
        </p:nvPicPr>
        <p:blipFill>
          <a:blip r:embed="rId3"/>
          <a:stretch>
            <a:fillRect/>
          </a:stretch>
        </p:blipFill>
        <p:spPr>
          <a:xfrm>
            <a:off x="2567854" y="1642505"/>
            <a:ext cx="4008292" cy="1883261"/>
          </a:xfrm>
          <a:prstGeom prst="rect">
            <a:avLst/>
          </a:prstGeom>
        </p:spPr>
      </p:pic>
      <p:sp>
        <p:nvSpPr>
          <p:cNvPr id="15" name="タイトル 3"/>
          <p:cNvSpPr txBox="1">
            <a:spLocks/>
          </p:cNvSpPr>
          <p:nvPr/>
        </p:nvSpPr>
        <p:spPr>
          <a:xfrm>
            <a:off x="628650" y="3621148"/>
            <a:ext cx="7886700" cy="560225"/>
          </a:xfrm>
          <a:prstGeom prst="rect">
            <a:avLst/>
          </a:prstGeom>
          <a:ln>
            <a:solidFill>
              <a:schemeClr val="tx1"/>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rtl="0"/>
            <a:r>
              <a:rPr lang="ne-np" sz="2400">
                <a:latin typeface="Meiryo UI" panose="020B0604030504040204" pitchFamily="50" charset="-128"/>
                <a:ea typeface="Meiryo UI" panose="020B0604030504040204" pitchFamily="50" charset="-128"/>
              </a:rPr>
              <a:t>दैनिक जाँच (nichijou tenken) मा महत्वपूर्ण कुराहरु</a:t>
            </a:r>
          </a:p>
        </p:txBody>
      </p:sp>
      <p:sp>
        <p:nvSpPr>
          <p:cNvPr id="16" name="コンテンツ プレースホルダー 4"/>
          <p:cNvSpPr txBox="1">
            <a:spLocks/>
          </p:cNvSpPr>
          <p:nvPr/>
        </p:nvSpPr>
        <p:spPr>
          <a:xfrm>
            <a:off x="628650" y="4276755"/>
            <a:ext cx="7886700" cy="208248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r>
              <a:rPr lang="ne-np" sz="2000">
                <a:latin typeface="Meiryo UI" panose="020B0604030504040204" pitchFamily="50" charset="-128"/>
                <a:ea typeface="Meiryo UI" panose="020B0604030504040204" pitchFamily="50" charset="-128"/>
              </a:rPr>
              <a:t>(1) मेसिनको सर-सफाई</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a:latin typeface="Meiryo UI" panose="020B0604030504040204" pitchFamily="50" charset="-128"/>
                <a:ea typeface="Meiryo UI" panose="020B0604030504040204" pitchFamily="50" charset="-128"/>
              </a:rPr>
              <a:t>(2) इन्धनको थप</a:t>
            </a: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r>
              <a:rPr lang="ne-np" sz="2000">
                <a:latin typeface="Meiryo UI" panose="020B0604030504040204" pitchFamily="50" charset="-128"/>
                <a:ea typeface="Meiryo UI" panose="020B0604030504040204" pitchFamily="50" charset="-128"/>
              </a:rPr>
              <a:t>(3) मेसिनको स्टोरिङग</a:t>
            </a:r>
            <a:endParaRPr lang="en-US" altLang="ja-JP" sz="2000" dirty="0">
              <a:latin typeface="Meiryo UI" panose="020B0604030504040204" pitchFamily="50" charset="-128"/>
              <a:ea typeface="Meiryo UI" panose="020B0604030504040204" pitchFamily="50" charset="-128"/>
            </a:endParaRPr>
          </a:p>
        </p:txBody>
      </p:sp>
      <p:sp>
        <p:nvSpPr>
          <p:cNvPr id="10" name="テキスト ボックス 1345">
            <a:extLst>
              <a:ext uri="{FF2B5EF4-FFF2-40B4-BE49-F238E27FC236}">
                <a16:creationId xmlns:a16="http://schemas.microsoft.com/office/drawing/2014/main" id="{72D29812-11A3-4B3F-AADA-5C4193B048C9}"/>
              </a:ext>
            </a:extLst>
          </p:cNvPr>
          <p:cNvSpPr txBox="1"/>
          <p:nvPr/>
        </p:nvSpPr>
        <p:spPr>
          <a:xfrm>
            <a:off x="4472621" y="1735873"/>
            <a:ext cx="1456373" cy="1924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mn-ea"/>
                <a:cs typeface="Times New Roman" panose="02020603050405020304" pitchFamily="18" charset="0"/>
              </a:rPr>
              <a:t>मूल्याङ्कन मानक</a:t>
            </a:r>
          </a:p>
        </p:txBody>
      </p:sp>
      <p:sp>
        <p:nvSpPr>
          <p:cNvPr id="11" name="テキスト ボックス 1347">
            <a:extLst>
              <a:ext uri="{FF2B5EF4-FFF2-40B4-BE49-F238E27FC236}">
                <a16:creationId xmlns:a16="http://schemas.microsoft.com/office/drawing/2014/main" id="{975CEFB4-95EE-428C-8CED-0EF8B692091F}"/>
              </a:ext>
            </a:extLst>
          </p:cNvPr>
          <p:cNvSpPr txBox="1"/>
          <p:nvPr/>
        </p:nvSpPr>
        <p:spPr>
          <a:xfrm>
            <a:off x="4025582" y="2061279"/>
            <a:ext cx="2381770" cy="1924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mn-ea"/>
                <a:cs typeface="Times New Roman" panose="02020603050405020304" pitchFamily="18" charset="0"/>
              </a:rPr>
              <a:t>वायु इन्धनको मिश्रण बाक्लो, अपूर्ण हिसाबले जलन/जल्नु</a:t>
            </a:r>
          </a:p>
        </p:txBody>
      </p:sp>
      <p:sp>
        <p:nvSpPr>
          <p:cNvPr id="12" name="テキスト ボックス 1724">
            <a:extLst>
              <a:ext uri="{FF2B5EF4-FFF2-40B4-BE49-F238E27FC236}">
                <a16:creationId xmlns:a16="http://schemas.microsoft.com/office/drawing/2014/main" id="{9513E504-B322-4699-A9D5-5DDDF5C1D5BE}"/>
              </a:ext>
            </a:extLst>
          </p:cNvPr>
          <p:cNvSpPr txBox="1"/>
          <p:nvPr/>
        </p:nvSpPr>
        <p:spPr>
          <a:xfrm>
            <a:off x="2826067" y="1745398"/>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mn-ea"/>
                <a:cs typeface="Times New Roman" panose="02020603050405020304" pitchFamily="18" charset="0"/>
              </a:rPr>
              <a:t>धुवाको रँग</a:t>
            </a:r>
          </a:p>
          <a:p>
            <a:pPr algn="ctr" rtl="0"/>
            <a:r>
              <a:rPr lang="ne-np" sz="1100" kern="100">
                <a:effectLst/>
                <a:latin typeface="+mn-ea"/>
                <a:cs typeface="Times New Roman" panose="02020603050405020304" pitchFamily="18" charset="0"/>
              </a:rPr>
              <a:t> </a:t>
            </a:r>
            <a:endParaRPr lang="ja-JP" sz="1100" kern="100">
              <a:effectLst/>
              <a:latin typeface="+mn-ea"/>
              <a:cs typeface="Times New Roman" panose="02020603050405020304" pitchFamily="18" charset="0"/>
            </a:endParaRPr>
          </a:p>
        </p:txBody>
      </p:sp>
      <p:sp>
        <p:nvSpPr>
          <p:cNvPr id="13" name="テキスト ボックス 1725">
            <a:extLst>
              <a:ext uri="{FF2B5EF4-FFF2-40B4-BE49-F238E27FC236}">
                <a16:creationId xmlns:a16="http://schemas.microsoft.com/office/drawing/2014/main" id="{B2C662C3-66F9-4690-9CE3-79B0DC0D29D4}"/>
              </a:ext>
            </a:extLst>
          </p:cNvPr>
          <p:cNvSpPr txBox="1"/>
          <p:nvPr/>
        </p:nvSpPr>
        <p:spPr>
          <a:xfrm>
            <a:off x="2846936" y="2058032"/>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mn-ea"/>
                <a:cs typeface="Times New Roman" panose="02020603050405020304" pitchFamily="18" charset="0"/>
              </a:rPr>
              <a:t>कालो</a:t>
            </a:r>
          </a:p>
          <a:p>
            <a:pPr algn="just" rtl="0"/>
            <a:r>
              <a:rPr lang="ne-np" sz="1100" kern="100">
                <a:effectLst/>
                <a:latin typeface="+mn-ea"/>
                <a:cs typeface="Times New Roman" panose="02020603050405020304" pitchFamily="18" charset="0"/>
              </a:rPr>
              <a:t> </a:t>
            </a:r>
            <a:endParaRPr lang="ja-JP" sz="1100" kern="100" dirty="0">
              <a:effectLst/>
              <a:latin typeface="+mn-ea"/>
              <a:cs typeface="Times New Roman" panose="02020603050405020304" pitchFamily="18" charset="0"/>
            </a:endParaRPr>
          </a:p>
        </p:txBody>
      </p:sp>
      <p:sp>
        <p:nvSpPr>
          <p:cNvPr id="14" name="テキスト ボックス 1726">
            <a:extLst>
              <a:ext uri="{FF2B5EF4-FFF2-40B4-BE49-F238E27FC236}">
                <a16:creationId xmlns:a16="http://schemas.microsoft.com/office/drawing/2014/main" id="{44B5EFA8-220B-4C98-BBD7-933FDDADEAF5}"/>
              </a:ext>
            </a:extLst>
          </p:cNvPr>
          <p:cNvSpPr txBox="1"/>
          <p:nvPr/>
        </p:nvSpPr>
        <p:spPr>
          <a:xfrm>
            <a:off x="2857298" y="2355021"/>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mn-ea"/>
                <a:cs typeface="Times New Roman" panose="02020603050405020304" pitchFamily="18" charset="0"/>
              </a:rPr>
              <a:t>पातलो पहेंलो</a:t>
            </a:r>
          </a:p>
        </p:txBody>
      </p:sp>
      <p:sp>
        <p:nvSpPr>
          <p:cNvPr id="18" name="テキスト ボックス 1727">
            <a:extLst>
              <a:ext uri="{FF2B5EF4-FFF2-40B4-BE49-F238E27FC236}">
                <a16:creationId xmlns:a16="http://schemas.microsoft.com/office/drawing/2014/main" id="{EBF98A8B-3907-4A20-AE2A-B77FE1807129}"/>
              </a:ext>
            </a:extLst>
          </p:cNvPr>
          <p:cNvSpPr txBox="1"/>
          <p:nvPr/>
        </p:nvSpPr>
        <p:spPr>
          <a:xfrm>
            <a:off x="2857298" y="2652850"/>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mn-ea"/>
                <a:cs typeface="Times New Roman" panose="02020603050405020304" pitchFamily="18" charset="0"/>
              </a:rPr>
              <a:t>सेतो, निलो</a:t>
            </a:r>
          </a:p>
        </p:txBody>
      </p:sp>
      <p:sp>
        <p:nvSpPr>
          <p:cNvPr id="19" name="テキスト ボックス 1728">
            <a:extLst>
              <a:ext uri="{FF2B5EF4-FFF2-40B4-BE49-F238E27FC236}">
                <a16:creationId xmlns:a16="http://schemas.microsoft.com/office/drawing/2014/main" id="{B012E152-504F-497E-8EFC-4D6BBF77C4E4}"/>
              </a:ext>
            </a:extLst>
          </p:cNvPr>
          <p:cNvSpPr txBox="1"/>
          <p:nvPr/>
        </p:nvSpPr>
        <p:spPr>
          <a:xfrm>
            <a:off x="2846936" y="2922393"/>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mn-ea"/>
                <a:cs typeface="Times New Roman" panose="02020603050405020304" pitchFamily="18" charset="0"/>
              </a:rPr>
              <a:t>खरानी रंग</a:t>
            </a:r>
          </a:p>
        </p:txBody>
      </p:sp>
      <p:sp>
        <p:nvSpPr>
          <p:cNvPr id="20" name="テキスト ボックス 1729">
            <a:extLst>
              <a:ext uri="{FF2B5EF4-FFF2-40B4-BE49-F238E27FC236}">
                <a16:creationId xmlns:a16="http://schemas.microsoft.com/office/drawing/2014/main" id="{04314620-6D0A-44AD-B7FE-A8C2A9B5C919}"/>
              </a:ext>
            </a:extLst>
          </p:cNvPr>
          <p:cNvSpPr txBox="1"/>
          <p:nvPr/>
        </p:nvSpPr>
        <p:spPr>
          <a:xfrm>
            <a:off x="2852218" y="3202374"/>
            <a:ext cx="863600"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mn-ea"/>
                <a:cs typeface="Times New Roman" panose="02020603050405020304" pitchFamily="18" charset="0"/>
              </a:rPr>
              <a:t>बिना रँग</a:t>
            </a:r>
          </a:p>
        </p:txBody>
      </p:sp>
      <p:sp>
        <p:nvSpPr>
          <p:cNvPr id="21" name="テキスト ボックス 1731">
            <a:extLst>
              <a:ext uri="{FF2B5EF4-FFF2-40B4-BE49-F238E27FC236}">
                <a16:creationId xmlns:a16="http://schemas.microsoft.com/office/drawing/2014/main" id="{AFCBD5CA-3884-4DB0-B43B-1B1FEEE5DA0E}"/>
              </a:ext>
            </a:extLst>
          </p:cNvPr>
          <p:cNvSpPr txBox="1"/>
          <p:nvPr/>
        </p:nvSpPr>
        <p:spPr>
          <a:xfrm>
            <a:off x="4025582" y="2350150"/>
            <a:ext cx="2235518" cy="1924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mn-ea"/>
                <a:cs typeface="Times New Roman" panose="02020603050405020304" pitchFamily="18" charset="0"/>
              </a:rPr>
              <a:t>वायु इन्धनको मिश्रण पातलो </a:t>
            </a:r>
          </a:p>
        </p:txBody>
      </p:sp>
      <p:sp>
        <p:nvSpPr>
          <p:cNvPr id="22" name="テキスト ボックス 1732">
            <a:extLst>
              <a:ext uri="{FF2B5EF4-FFF2-40B4-BE49-F238E27FC236}">
                <a16:creationId xmlns:a16="http://schemas.microsoft.com/office/drawing/2014/main" id="{DD190576-8B9C-46CB-9AC4-1BCDDB139778}"/>
              </a:ext>
            </a:extLst>
          </p:cNvPr>
          <p:cNvSpPr txBox="1"/>
          <p:nvPr/>
        </p:nvSpPr>
        <p:spPr>
          <a:xfrm>
            <a:off x="4010342" y="2631303"/>
            <a:ext cx="1844358"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mn-ea"/>
                <a:cs typeface="Times New Roman" panose="02020603050405020304" pitchFamily="18" charset="0"/>
              </a:rPr>
              <a:t>तेल जलन/जल्नु, टाइमिङ्ग बिग्रिनु</a:t>
            </a:r>
          </a:p>
          <a:p>
            <a:pPr algn="l" rtl="0"/>
            <a:r>
              <a:rPr lang="ne-np" sz="1100" kern="100">
                <a:effectLst/>
                <a:latin typeface="+mn-ea"/>
                <a:cs typeface="Times New Roman" panose="02020603050405020304" pitchFamily="18" charset="0"/>
              </a:rPr>
              <a:t> </a:t>
            </a:r>
            <a:endParaRPr lang="ja-JP" sz="1100" kern="100" dirty="0">
              <a:effectLst/>
              <a:latin typeface="+mn-ea"/>
              <a:cs typeface="Times New Roman" panose="02020603050405020304" pitchFamily="18" charset="0"/>
            </a:endParaRPr>
          </a:p>
        </p:txBody>
      </p:sp>
      <p:sp>
        <p:nvSpPr>
          <p:cNvPr id="23" name="テキスト ボックス 1733">
            <a:extLst>
              <a:ext uri="{FF2B5EF4-FFF2-40B4-BE49-F238E27FC236}">
                <a16:creationId xmlns:a16="http://schemas.microsoft.com/office/drawing/2014/main" id="{774F658B-D8C4-43B9-BA5C-698F7A3C44B0}"/>
              </a:ext>
            </a:extLst>
          </p:cNvPr>
          <p:cNvSpPr txBox="1"/>
          <p:nvPr/>
        </p:nvSpPr>
        <p:spPr>
          <a:xfrm>
            <a:off x="4025581" y="2932150"/>
            <a:ext cx="2235519" cy="1924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mn-ea"/>
                <a:cs typeface="Times New Roman" panose="02020603050405020304" pitchFamily="18" charset="0"/>
              </a:rPr>
              <a:t>वायु इन्धनको मिश्रण बाक्लो र, त्यसमाथि तेलको जलन/जल्नु</a:t>
            </a:r>
          </a:p>
          <a:p>
            <a:pPr algn="l" rtl="0"/>
            <a:r>
              <a:rPr lang="ne-np" sz="800" kern="100" dirty="0">
                <a:effectLst/>
                <a:latin typeface="+mn-ea"/>
                <a:cs typeface="Times New Roman" panose="02020603050405020304" pitchFamily="18" charset="0"/>
              </a:rPr>
              <a:t> </a:t>
            </a:r>
            <a:endParaRPr lang="ja-JP" sz="800" kern="100" dirty="0">
              <a:effectLst/>
              <a:latin typeface="+mn-ea"/>
              <a:cs typeface="Times New Roman" panose="02020603050405020304" pitchFamily="18" charset="0"/>
            </a:endParaRPr>
          </a:p>
        </p:txBody>
      </p:sp>
      <p:sp>
        <p:nvSpPr>
          <p:cNvPr id="24" name="テキスト ボックス 1734">
            <a:extLst>
              <a:ext uri="{FF2B5EF4-FFF2-40B4-BE49-F238E27FC236}">
                <a16:creationId xmlns:a16="http://schemas.microsoft.com/office/drawing/2014/main" id="{9B8A5A77-F347-4779-97A6-F59279378D6C}"/>
              </a:ext>
            </a:extLst>
          </p:cNvPr>
          <p:cNvSpPr txBox="1"/>
          <p:nvPr/>
        </p:nvSpPr>
        <p:spPr>
          <a:xfrm>
            <a:off x="4000182" y="3202374"/>
            <a:ext cx="2407169"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dirty="0">
                <a:effectLst/>
                <a:latin typeface="+mn-ea"/>
                <a:cs typeface="Times New Roman" panose="02020603050405020304" pitchFamily="18" charset="0"/>
              </a:rPr>
              <a:t>वायु इन्धनको मिश्रण मनलागी, पूर्ण जलन/जल्नु</a:t>
            </a:r>
          </a:p>
          <a:p>
            <a:pPr algn="l" rtl="0"/>
            <a:r>
              <a:rPr lang="ne-np" sz="1100" kern="100" dirty="0">
                <a:effectLst/>
                <a:latin typeface="+mn-ea"/>
                <a:cs typeface="Times New Roman" panose="02020603050405020304" pitchFamily="18" charset="0"/>
              </a:rPr>
              <a:t> </a:t>
            </a:r>
            <a:endParaRPr lang="ja-JP" sz="11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301881909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कार्य अन्तरालमा असामान्यता भेट्दा</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34526" y="6452605"/>
            <a:ext cx="3461636"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97/सहायक पाठ्यपुस्तक पृष्ठ 78</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rtl="0">
              <a:lnSpc>
                <a:spcPct val="150000"/>
              </a:lnSpc>
              <a:buNone/>
            </a:pPr>
            <a:r>
              <a:rPr lang="ne-np" sz="2000" dirty="0">
                <a:latin typeface="Meiryo UI" panose="020B0604030504040204" pitchFamily="50" charset="-128"/>
                <a:ea typeface="Meiryo UI" panose="020B0604030504040204" pitchFamily="50" charset="-128"/>
              </a:rPr>
              <a:t>कार्य अन्तरालमा विघटन मेसिनको स्थिति असामान्य जस्तो भएमा,</a:t>
            </a:r>
            <a:r>
              <a:rPr lang="en-US" altLang="ja-JP" sz="2000" dirty="0">
                <a:latin typeface="Meiryo UI" panose="020B0604030504040204" pitchFamily="50" charset="-128"/>
                <a:ea typeface="Meiryo UI" panose="020B0604030504040204" pitchFamily="50" charset="-128"/>
              </a:rPr>
              <a:t/>
            </a:r>
            <a:br>
              <a:rPr lang="en-US" altLang="ja-JP" sz="2000" dirty="0">
                <a:latin typeface="Meiryo UI" panose="020B0604030504040204" pitchFamily="50" charset="-128"/>
                <a:ea typeface="Meiryo UI" panose="020B0604030504040204" pitchFamily="50" charset="-128"/>
              </a:rPr>
            </a:br>
            <a:r>
              <a:rPr lang="ne-np" sz="2000" dirty="0">
                <a:solidFill>
                  <a:srgbClr val="FF0000"/>
                </a:solidFill>
                <a:latin typeface="Meiryo UI" panose="020B0604030504040204" pitchFamily="50" charset="-128"/>
                <a:ea typeface="Meiryo UI" panose="020B0604030504040204" pitchFamily="50" charset="-128"/>
              </a:rPr>
              <a:t>तुरुन्त समतल ठाउँमा रोकि</a:t>
            </a:r>
            <a:r>
              <a:rPr lang="ne-np" sz="2000" dirty="0">
                <a:latin typeface="Meiryo UI" panose="020B0604030504040204" pitchFamily="50" charset="-128"/>
                <a:ea typeface="Meiryo UI" panose="020B0604030504040204" pitchFamily="50" charset="-128"/>
              </a:rPr>
              <a:t>, असामान्य ठाउँको बारेमा जिम्मेवार व्यक्तिलाई जानकारी दिने</a:t>
            </a:r>
            <a:r>
              <a:rPr lang="en-US" altLang="ja-JP" sz="2000" dirty="0">
                <a:latin typeface="Meiryo UI" panose="020B0604030504040204" pitchFamily="50" charset="-128"/>
                <a:ea typeface="Meiryo UI" panose="020B0604030504040204" pitchFamily="50" charset="-128"/>
              </a:rPr>
              <a:t/>
            </a:r>
            <a:br>
              <a:rPr lang="en-US" altLang="ja-JP" sz="2000" dirty="0">
                <a:latin typeface="Meiryo UI" panose="020B0604030504040204" pitchFamily="50" charset="-128"/>
                <a:ea typeface="Meiryo UI" panose="020B0604030504040204" pitchFamily="50" charset="-128"/>
              </a:rPr>
            </a:br>
            <a:r>
              <a:rPr lang="ne-np" sz="2000" dirty="0">
                <a:latin typeface="Meiryo UI" panose="020B0604030504040204" pitchFamily="50" charset="-128"/>
                <a:ea typeface="Meiryo UI" panose="020B0604030504040204" pitchFamily="50" charset="-128"/>
              </a:rPr>
              <a:t>मर्मत गरेपछि काम गर्न जरुरी छ।</a:t>
            </a:r>
            <a:endParaRPr lang="en-US" altLang="ja-JP" sz="20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72625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a:bodyPr>
          <a:lstStyle/>
          <a:p>
            <a:pPr marL="1257300" indent="-1257300" rtl="0"/>
            <a:r>
              <a:rPr lang="ne-np" sz="3200">
                <a:latin typeface="ＭＳ Ｐゴシック" panose="020B0600070205080204" pitchFamily="50" charset="-128"/>
                <a:ea typeface="ＭＳ Ｐゴシック" panose="020B0600070205080204" pitchFamily="50" charset="-128"/>
              </a:rPr>
              <a:t>चरण 6. विघटन काम सम्बन्धित कुराहरु</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859336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कार्य योजना</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522495" y="6452605"/>
            <a:ext cx="3473667" cy="276999"/>
          </a:xfrm>
          <a:prstGeom prst="rect">
            <a:avLst/>
          </a:prstGeom>
          <a:noFill/>
          <a:ln>
            <a:solidFill>
              <a:schemeClr val="tx1"/>
            </a:solidFill>
          </a:ln>
        </p:spPr>
        <p:txBody>
          <a:bodyPr wrap="square" rtlCol="0">
            <a:spAutoFit/>
          </a:bodyPr>
          <a:lstStyle/>
          <a:p>
            <a:pPr algn="r" rtl="0"/>
            <a:r>
              <a:rPr lang="ne-np" sz="1200" dirty="0">
                <a:solidFill>
                  <a:prstClr val="black"/>
                </a:solidFill>
              </a:rPr>
              <a:t>पाठ्यपुस्तक पृष्ठ 99/सहायक पाठ्यपुस्तक पृष्ठ 79</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2736649" y="5980031"/>
            <a:ext cx="3670702" cy="276999"/>
          </a:xfrm>
          <a:prstGeom prst="rect">
            <a:avLst/>
          </a:prstGeom>
          <a:noFill/>
          <a:ln>
            <a:noFill/>
          </a:ln>
        </p:spPr>
        <p:txBody>
          <a:bodyPr wrap="square" rtlCol="0">
            <a:spAutoFit/>
          </a:bodyPr>
          <a:lstStyle/>
          <a:p>
            <a:pPr algn="ctr" rtl="0"/>
            <a:r>
              <a:rPr lang="ne-np" sz="1200">
                <a:solidFill>
                  <a:prstClr val="black"/>
                </a:solidFill>
              </a:rPr>
              <a:t>विघटन कामको सामान्य प्रणाली</a:t>
            </a:r>
          </a:p>
        </p:txBody>
      </p:sp>
      <p:pic>
        <p:nvPicPr>
          <p:cNvPr id="3" name="図 2"/>
          <p:cNvPicPr>
            <a:picLocks noChangeAspect="1"/>
          </p:cNvPicPr>
          <p:nvPr/>
        </p:nvPicPr>
        <p:blipFill>
          <a:blip r:embed="rId3"/>
          <a:stretch>
            <a:fillRect/>
          </a:stretch>
        </p:blipFill>
        <p:spPr>
          <a:xfrm>
            <a:off x="2502104" y="1348084"/>
            <a:ext cx="3905247" cy="4624327"/>
          </a:xfrm>
          <a:prstGeom prst="rect">
            <a:avLst/>
          </a:prstGeom>
        </p:spPr>
      </p:pic>
      <p:sp>
        <p:nvSpPr>
          <p:cNvPr id="7" name="テキスト ボックス 1735">
            <a:extLst>
              <a:ext uri="{FF2B5EF4-FFF2-40B4-BE49-F238E27FC236}">
                <a16:creationId xmlns:a16="http://schemas.microsoft.com/office/drawing/2014/main" id="{D1D033CC-F505-4F9B-8EBF-8F7F984F2756}"/>
              </a:ext>
            </a:extLst>
          </p:cNvPr>
          <p:cNvSpPr txBox="1"/>
          <p:nvPr/>
        </p:nvSpPr>
        <p:spPr>
          <a:xfrm>
            <a:off x="2736649" y="2005719"/>
            <a:ext cx="779780" cy="252085"/>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सरकारी कार्यलयमा गर्नुपर्ने प्रकृया, कागजपत्र पेश</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736">
            <a:extLst>
              <a:ext uri="{FF2B5EF4-FFF2-40B4-BE49-F238E27FC236}">
                <a16:creationId xmlns:a16="http://schemas.microsoft.com/office/drawing/2014/main" id="{7B0E93DB-89A9-48B5-BED5-D2FBAE4B796D}"/>
              </a:ext>
            </a:extLst>
          </p:cNvPr>
          <p:cNvSpPr txBox="1"/>
          <p:nvPr/>
        </p:nvSpPr>
        <p:spPr>
          <a:xfrm>
            <a:off x="2736649" y="2379575"/>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छिमेकीलाई धन्यवाद</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737">
            <a:extLst>
              <a:ext uri="{FF2B5EF4-FFF2-40B4-BE49-F238E27FC236}">
                <a16:creationId xmlns:a16="http://schemas.microsoft.com/office/drawing/2014/main" id="{BF2F49F3-2103-4595-A678-7BA6F2074A0F}"/>
              </a:ext>
            </a:extLst>
          </p:cNvPr>
          <p:cNvSpPr txBox="1"/>
          <p:nvPr/>
        </p:nvSpPr>
        <p:spPr>
          <a:xfrm>
            <a:off x="4139978" y="1482297"/>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पूर्व सर्वेक्षण</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738">
            <a:extLst>
              <a:ext uri="{FF2B5EF4-FFF2-40B4-BE49-F238E27FC236}">
                <a16:creationId xmlns:a16="http://schemas.microsoft.com/office/drawing/2014/main" id="{8B2E43BF-9F7D-4E85-B799-A8C438DDB769}"/>
              </a:ext>
            </a:extLst>
          </p:cNvPr>
          <p:cNvSpPr txBox="1"/>
          <p:nvPr/>
        </p:nvSpPr>
        <p:spPr>
          <a:xfrm>
            <a:off x="4148293" y="1817013"/>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योजना बनाउनु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740">
            <a:extLst>
              <a:ext uri="{FF2B5EF4-FFF2-40B4-BE49-F238E27FC236}">
                <a16:creationId xmlns:a16="http://schemas.microsoft.com/office/drawing/2014/main" id="{F09B7A3E-5685-46A0-A382-E8BD80985BD7}"/>
              </a:ext>
            </a:extLst>
          </p:cNvPr>
          <p:cNvSpPr txBox="1"/>
          <p:nvPr/>
        </p:nvSpPr>
        <p:spPr>
          <a:xfrm>
            <a:off x="4139978" y="2222516"/>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कार्य तयारी</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741">
            <a:extLst>
              <a:ext uri="{FF2B5EF4-FFF2-40B4-BE49-F238E27FC236}">
                <a16:creationId xmlns:a16="http://schemas.microsoft.com/office/drawing/2014/main" id="{0CF5FCED-43E0-40D7-B08A-BB25CB572DDA}"/>
              </a:ext>
            </a:extLst>
          </p:cNvPr>
          <p:cNvSpPr txBox="1"/>
          <p:nvPr/>
        </p:nvSpPr>
        <p:spPr>
          <a:xfrm>
            <a:off x="4148293" y="2636437"/>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बाँकी सामान हटाउने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742">
            <a:extLst>
              <a:ext uri="{FF2B5EF4-FFF2-40B4-BE49-F238E27FC236}">
                <a16:creationId xmlns:a16="http://schemas.microsoft.com/office/drawing/2014/main" id="{378AC3F4-7CF0-4834-A616-94E036A579B9}"/>
              </a:ext>
            </a:extLst>
          </p:cNvPr>
          <p:cNvSpPr txBox="1"/>
          <p:nvPr/>
        </p:nvSpPr>
        <p:spPr>
          <a:xfrm>
            <a:off x="4141338" y="2964145"/>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700" kern="100">
                <a:effectLst/>
                <a:latin typeface="Arial" panose="020B0604020202020204" pitchFamily="34" charset="0"/>
                <a:ea typeface="游ゴシック" panose="020B0400000000000000" pitchFamily="50" charset="-128"/>
                <a:cs typeface="Times New Roman" panose="02020603050405020304" pitchFamily="18" charset="0"/>
              </a:rPr>
              <a:t>उपकरण मेसिन हटाउने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743">
            <a:extLst>
              <a:ext uri="{FF2B5EF4-FFF2-40B4-BE49-F238E27FC236}">
                <a16:creationId xmlns:a16="http://schemas.microsoft.com/office/drawing/2014/main" id="{5D2C9EA2-7DC4-497E-B5AD-42695ABCDCCD}"/>
              </a:ext>
            </a:extLst>
          </p:cNvPr>
          <p:cNvSpPr txBox="1"/>
          <p:nvPr/>
        </p:nvSpPr>
        <p:spPr>
          <a:xfrm>
            <a:off x="4041076" y="3306241"/>
            <a:ext cx="1026224" cy="126766"/>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विशेष किसिमको फोहर डिस्पोजल</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744">
            <a:extLst>
              <a:ext uri="{FF2B5EF4-FFF2-40B4-BE49-F238E27FC236}">
                <a16:creationId xmlns:a16="http://schemas.microsoft.com/office/drawing/2014/main" id="{0EC65453-A221-48F5-B4F8-400DDFD8CF09}"/>
              </a:ext>
            </a:extLst>
          </p:cNvPr>
          <p:cNvSpPr txBox="1"/>
          <p:nvPr/>
        </p:nvSpPr>
        <p:spPr>
          <a:xfrm>
            <a:off x="4117438" y="3643994"/>
            <a:ext cx="843818" cy="157769"/>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भित्री सामग्री विघटन हटाउनु</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745">
            <a:extLst>
              <a:ext uri="{FF2B5EF4-FFF2-40B4-BE49-F238E27FC236}">
                <a16:creationId xmlns:a16="http://schemas.microsoft.com/office/drawing/2014/main" id="{BF3331F0-C2D0-49B6-A0DE-8B05D0A2B4D4}"/>
              </a:ext>
            </a:extLst>
          </p:cNvPr>
          <p:cNvSpPr txBox="1"/>
          <p:nvPr/>
        </p:nvSpPr>
        <p:spPr>
          <a:xfrm>
            <a:off x="5431791" y="3634503"/>
            <a:ext cx="779780" cy="157769"/>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फोहरअनुसार छुटाएर जम्मा गर्ने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746">
            <a:extLst>
              <a:ext uri="{FF2B5EF4-FFF2-40B4-BE49-F238E27FC236}">
                <a16:creationId xmlns:a16="http://schemas.microsoft.com/office/drawing/2014/main" id="{5CDB6C64-EFE3-43BE-9101-ABC28ABDD990}"/>
              </a:ext>
            </a:extLst>
          </p:cNvPr>
          <p:cNvSpPr txBox="1"/>
          <p:nvPr/>
        </p:nvSpPr>
        <p:spPr>
          <a:xfrm>
            <a:off x="5431791" y="4040242"/>
            <a:ext cx="77978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फोहर सामानको डिस्पोजल</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747">
            <a:extLst>
              <a:ext uri="{FF2B5EF4-FFF2-40B4-BE49-F238E27FC236}">
                <a16:creationId xmlns:a16="http://schemas.microsoft.com/office/drawing/2014/main" id="{0111B011-B60D-4418-8F93-E35A6F663B33}"/>
              </a:ext>
            </a:extLst>
          </p:cNvPr>
          <p:cNvSpPr txBox="1"/>
          <p:nvPr/>
        </p:nvSpPr>
        <p:spPr>
          <a:xfrm>
            <a:off x="4109320" y="3934197"/>
            <a:ext cx="843817"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माथि तल्लाको भागलाई विघटन र उठाउने</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748">
            <a:extLst>
              <a:ext uri="{FF2B5EF4-FFF2-40B4-BE49-F238E27FC236}">
                <a16:creationId xmlns:a16="http://schemas.microsoft.com/office/drawing/2014/main" id="{998C30F2-A0F8-493D-A525-264429CEF4E1}"/>
              </a:ext>
            </a:extLst>
          </p:cNvPr>
          <p:cNvSpPr txBox="1"/>
          <p:nvPr/>
        </p:nvSpPr>
        <p:spPr>
          <a:xfrm>
            <a:off x="4132257" y="4265980"/>
            <a:ext cx="807329" cy="157769"/>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आधारभूत विघटन र हटाउने</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2" name="テキスト ボックス 1749">
            <a:extLst>
              <a:ext uri="{FF2B5EF4-FFF2-40B4-BE49-F238E27FC236}">
                <a16:creationId xmlns:a16="http://schemas.microsoft.com/office/drawing/2014/main" id="{BD39C1EF-488E-4838-A15A-1FA9828EDAF7}"/>
              </a:ext>
            </a:extLst>
          </p:cNvPr>
          <p:cNvSpPr txBox="1"/>
          <p:nvPr/>
        </p:nvSpPr>
        <p:spPr>
          <a:xfrm>
            <a:off x="4077485" y="4590580"/>
            <a:ext cx="948540"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500" kern="100">
                <a:effectLst/>
                <a:latin typeface="Arial" panose="020B0604020202020204" pitchFamily="34" charset="0"/>
                <a:ea typeface="游ゴシック" panose="020B0400000000000000" pitchFamily="50" charset="-128"/>
                <a:cs typeface="Times New Roman" panose="02020603050405020304" pitchFamily="18" charset="0"/>
              </a:rPr>
              <a:t>थुप्रो विघटन (ड्रअ) हटाउने</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3" name="テキスト ボックス 1751">
            <a:extLst>
              <a:ext uri="{FF2B5EF4-FFF2-40B4-BE49-F238E27FC236}">
                <a16:creationId xmlns:a16="http://schemas.microsoft.com/office/drawing/2014/main" id="{726C2870-8EE7-4640-BB83-BE3106D20939}"/>
              </a:ext>
            </a:extLst>
          </p:cNvPr>
          <p:cNvSpPr txBox="1"/>
          <p:nvPr/>
        </p:nvSpPr>
        <p:spPr>
          <a:xfrm>
            <a:off x="4125546" y="4950110"/>
            <a:ext cx="814394"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700" kern="100" dirty="0">
                <a:effectLst/>
                <a:latin typeface="Arial" panose="020B0604020202020204" pitchFamily="34" charset="0"/>
                <a:ea typeface="游ゴシック" panose="020B0400000000000000" pitchFamily="50" charset="-128"/>
                <a:cs typeface="Times New Roman" panose="02020603050405020304" pitchFamily="18" charset="0"/>
              </a:rPr>
              <a:t>बाहिरी संरचना विघटन र हटाउने</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4" name="テキスト ボックス 1752">
            <a:extLst>
              <a:ext uri="{FF2B5EF4-FFF2-40B4-BE49-F238E27FC236}">
                <a16:creationId xmlns:a16="http://schemas.microsoft.com/office/drawing/2014/main" id="{85B3B1A1-4594-42A0-9A2B-90CEA247E142}"/>
              </a:ext>
            </a:extLst>
          </p:cNvPr>
          <p:cNvSpPr txBox="1"/>
          <p:nvPr/>
        </p:nvSpPr>
        <p:spPr>
          <a:xfrm>
            <a:off x="4130986" y="5269253"/>
            <a:ext cx="814395"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600" kern="100" dirty="0">
                <a:effectLst/>
                <a:latin typeface="Arial" panose="020B0604020202020204" pitchFamily="34" charset="0"/>
                <a:ea typeface="游ゴシック" panose="020B0400000000000000" pitchFamily="50" charset="-128"/>
                <a:cs typeface="Times New Roman" panose="02020603050405020304" pitchFamily="18" charset="0"/>
              </a:rPr>
              <a:t>जमिन समतलाउने, सामान सम्बन्धित स्थानमा राख्ने</a:t>
            </a:r>
            <a:endParaRPr lang="ja-JP" sz="6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5" name="テキスト ボックス 1753">
            <a:extLst>
              <a:ext uri="{FF2B5EF4-FFF2-40B4-BE49-F238E27FC236}">
                <a16:creationId xmlns:a16="http://schemas.microsoft.com/office/drawing/2014/main" id="{045F346F-8583-418D-BA8F-0D9E2BB3FD6D}"/>
              </a:ext>
            </a:extLst>
          </p:cNvPr>
          <p:cNvSpPr txBox="1"/>
          <p:nvPr/>
        </p:nvSpPr>
        <p:spPr>
          <a:xfrm>
            <a:off x="4123367" y="5745689"/>
            <a:ext cx="852493" cy="15462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ctr" rtl="0">
              <a:lnSpc>
                <a:spcPct val="90000"/>
              </a:lnSpc>
            </a:pPr>
            <a:r>
              <a:rPr lang="ne-np" sz="1000" kern="100">
                <a:effectLst/>
                <a:latin typeface="Arial" panose="020B0604020202020204" pitchFamily="34" charset="0"/>
                <a:ea typeface="游ゴシック" panose="020B0400000000000000" pitchFamily="50" charset="-128"/>
                <a:cs typeface="Times New Roman" panose="02020603050405020304" pitchFamily="18" charset="0"/>
              </a:rPr>
              <a:t>समापन</a:t>
            </a:r>
            <a:endParaRPr lang="ja-JP" sz="10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6" name="テキスト ボックス 1754">
            <a:extLst>
              <a:ext uri="{FF2B5EF4-FFF2-40B4-BE49-F238E27FC236}">
                <a16:creationId xmlns:a16="http://schemas.microsoft.com/office/drawing/2014/main" id="{DF90D206-8FA9-481E-8006-2B01778A439F}"/>
              </a:ext>
            </a:extLst>
          </p:cNvPr>
          <p:cNvSpPr txBox="1"/>
          <p:nvPr/>
        </p:nvSpPr>
        <p:spPr>
          <a:xfrm>
            <a:off x="2664492" y="3151012"/>
            <a:ext cx="1144239" cy="1175003"/>
          </a:xfrm>
          <a:prstGeom prst="rect">
            <a:avLst/>
          </a:prstGeom>
          <a:solidFill>
            <a:schemeClr val="lt1"/>
          </a:solidFill>
          <a:ln w="6350">
            <a:noFill/>
          </a:ln>
        </p:spPr>
        <p:txBody>
          <a:bodyPr rot="0" spcFirstLastPara="0" vert="horz" wrap="square" lIns="0" tIns="0" rIns="0" bIns="0" numCol="1" spcCol="0" rtlCol="0" fromWordArt="0" anchor="ctr" anchorCtr="0" forceAA="0" compatLnSpc="1">
            <a:prstTxWarp prst="textNoShape">
              <a:avLst/>
            </a:prstTxWarp>
            <a:noAutofit/>
          </a:bodyPr>
          <a:lstStyle/>
          <a:p>
            <a:pPr algn="l" rtl="0">
              <a:lnSpc>
                <a:spcPct val="90000"/>
              </a:lnSpc>
            </a:pPr>
            <a:r>
              <a:rPr lang="ne-np" sz="800" kern="100" dirty="0">
                <a:effectLst/>
                <a:latin typeface="Arial" panose="020B0604020202020204" pitchFamily="34" charset="0"/>
                <a:ea typeface="游ゴシック" panose="020B0400000000000000" pitchFamily="50" charset="-128"/>
                <a:cs typeface="Arial" panose="020B0604020202020204" pitchFamily="34" charset="0"/>
              </a:rPr>
              <a:t>बिशेष उदाहरण</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88900" indent="-88900" algn="l" rtl="0">
              <a:lnSpc>
                <a:spcPct val="90000"/>
              </a:lnSpc>
              <a:buFont typeface="Arial" panose="020B0604020202020204" pitchFamily="34" charset="0"/>
              <a:buChar char="•"/>
            </a:pPr>
            <a:r>
              <a:rPr lang="ne-np" sz="800" kern="100" dirty="0">
                <a:effectLst/>
                <a:latin typeface="Arial" panose="020B0604020202020204" pitchFamily="34" charset="0"/>
                <a:ea typeface="游ゴシック" panose="020B0400000000000000" pitchFamily="50" charset="-128"/>
                <a:cs typeface="Arial" panose="020B0604020202020204" pitchFamily="34" charset="0"/>
              </a:rPr>
              <a:t>अश्मतन्तु हटाउने (लेभल 1 देखि 3)</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77800" lvl="0" indent="-88900" algn="just" rtl="0">
              <a:lnSpc>
                <a:spcPct val="90000"/>
              </a:lnSpc>
            </a:pPr>
            <a:r>
              <a:rPr lang="ne-np" sz="800" kern="100" dirty="0">
                <a:effectLst/>
                <a:latin typeface="Century" panose="02040604050505020304" pitchFamily="18" charset="0"/>
                <a:ea typeface="游ゴシック" panose="020B0400000000000000" pitchFamily="50" charset="-128"/>
                <a:cs typeface="Arial" panose="020B0604020202020204" pitchFamily="34" charset="0"/>
              </a:rPr>
              <a:t>*	पेश गर्न अनिवार्य छैन तर लेभल 3 को योजना अनिवार्य छ</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marL="88900" indent="-88900" algn="l" rtl="0">
              <a:lnSpc>
                <a:spcPct val="90000"/>
              </a:lnSpc>
              <a:buFont typeface="Arial" panose="020B0604020202020204" pitchFamily="34" charset="0"/>
              <a:buChar char="•"/>
            </a:pPr>
            <a:r>
              <a:rPr lang="ne-np" sz="800" kern="100" dirty="0">
                <a:effectLst/>
                <a:latin typeface="游ゴシック" panose="020B0400000000000000" pitchFamily="50" charset="-128"/>
                <a:ea typeface="ＭＳ Ｐゴシック" panose="020B0600070205080204" pitchFamily="50" charset="-128"/>
                <a:cs typeface="Arial" panose="020B0604020202020204" pitchFamily="34" charset="0"/>
              </a:rPr>
              <a:t>PCB</a:t>
            </a:r>
            <a:r>
              <a:rPr lang="ne-np" sz="800" kern="100" dirty="0">
                <a:effectLst/>
                <a:latin typeface="Arial" panose="020B0604020202020204" pitchFamily="34" charset="0"/>
                <a:ea typeface="游ゴシック" panose="020B0400000000000000" pitchFamily="50" charset="-128"/>
                <a:cs typeface="Arial" panose="020B0604020202020204" pitchFamily="34" charset="0"/>
              </a:rPr>
              <a:t>डिस्पोजल, ट्रान्सफर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88900" indent="-88900" algn="l" rtl="0">
              <a:lnSpc>
                <a:spcPct val="90000"/>
              </a:lnSpc>
              <a:buFont typeface="Arial" panose="020B0604020202020204" pitchFamily="34" charset="0"/>
              <a:buChar char="•"/>
            </a:pPr>
            <a:r>
              <a:rPr lang="ne-np" sz="800" kern="100" dirty="0">
                <a:effectLst/>
                <a:latin typeface="Arial" panose="020B0604020202020204" pitchFamily="34" charset="0"/>
                <a:ea typeface="游ゴシック" panose="020B0400000000000000" pitchFamily="50" charset="-128"/>
                <a:cs typeface="Arial" panose="020B0604020202020204" pitchFamily="34" charset="0"/>
              </a:rPr>
              <a:t>शन्सिनिरेटर</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88900" indent="-88900" algn="l" rtl="0">
              <a:lnSpc>
                <a:spcPct val="90000"/>
              </a:lnSpc>
              <a:buFont typeface="Arial" panose="020B0604020202020204" pitchFamily="34" charset="0"/>
              <a:buChar char="•"/>
            </a:pPr>
            <a:r>
              <a:rPr lang="ne-np" sz="800" kern="100" dirty="0">
                <a:effectLst/>
                <a:latin typeface="Arial" panose="020B0604020202020204" pitchFamily="34" charset="0"/>
                <a:ea typeface="游ゴシック" panose="020B0400000000000000" pitchFamily="50" charset="-128"/>
                <a:cs typeface="Arial" panose="020B0604020202020204" pitchFamily="34" charset="0"/>
              </a:rPr>
              <a:t>फ्रिओन उठाउने, भत्काउने</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88900" indent="-88900" algn="l" rtl="0">
              <a:lnSpc>
                <a:spcPct val="90000"/>
              </a:lnSpc>
              <a:buFont typeface="Arial" panose="020B0604020202020204" pitchFamily="34" charset="0"/>
              <a:buChar char="•"/>
            </a:pPr>
            <a:r>
              <a:rPr lang="ne-np" sz="800" kern="100" dirty="0">
                <a:effectLst/>
                <a:latin typeface="Arial" panose="020B0604020202020204" pitchFamily="34" charset="0"/>
                <a:ea typeface="游ゴシック" panose="020B0400000000000000" pitchFamily="50" charset="-128"/>
                <a:cs typeface="Arial" panose="020B0604020202020204" pitchFamily="34" charset="0"/>
              </a:rPr>
              <a:t>अन्य </a:t>
            </a:r>
            <a:endParaRPr lang="ja-JP" sz="8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028396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सुरक्षित ड्राइभिंगको ज्ञान</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101/सहायक पाठ्यपुस्तक पृष्ठ 81</a:t>
            </a:r>
          </a:p>
        </p:txBody>
      </p:sp>
      <p:pic>
        <p:nvPicPr>
          <p:cNvPr id="2" name="図 1"/>
          <p:cNvPicPr>
            <a:picLocks noChangeAspect="1"/>
          </p:cNvPicPr>
          <p:nvPr/>
        </p:nvPicPr>
        <p:blipFill>
          <a:blip r:embed="rId3"/>
          <a:stretch>
            <a:fillRect/>
          </a:stretch>
        </p:blipFill>
        <p:spPr>
          <a:xfrm>
            <a:off x="780022" y="1940773"/>
            <a:ext cx="7723901" cy="2985568"/>
          </a:xfrm>
          <a:prstGeom prst="rect">
            <a:avLst/>
          </a:prstGeom>
        </p:spPr>
      </p:pic>
      <p:sp>
        <p:nvSpPr>
          <p:cNvPr id="10" name="テキスト ボックス 9"/>
          <p:cNvSpPr txBox="1"/>
          <p:nvPr/>
        </p:nvSpPr>
        <p:spPr>
          <a:xfrm>
            <a:off x="4646092" y="4660251"/>
            <a:ext cx="2832878" cy="646331"/>
          </a:xfrm>
          <a:prstGeom prst="rect">
            <a:avLst/>
          </a:prstGeom>
          <a:noFill/>
          <a:ln>
            <a:noFill/>
          </a:ln>
        </p:spPr>
        <p:txBody>
          <a:bodyPr wrap="square" rtlCol="0">
            <a:spAutoFit/>
          </a:bodyPr>
          <a:lstStyle/>
          <a:p>
            <a:pPr rtl="0"/>
            <a:r>
              <a:rPr lang="ne-np" sz="1200">
                <a:solidFill>
                  <a:prstClr val="black"/>
                </a:solidFill>
              </a:rPr>
              <a:t>सवारी चालकले, कामको बिचमा सिटलाई छोडेर हिँड्दा, इन्जिन बन्द गरि, साचो झिकेर राख्नु पर्छ।</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117023" y="4844917"/>
            <a:ext cx="2832878" cy="461665"/>
          </a:xfrm>
          <a:prstGeom prst="rect">
            <a:avLst/>
          </a:prstGeom>
          <a:noFill/>
          <a:ln>
            <a:noFill/>
          </a:ln>
        </p:spPr>
        <p:txBody>
          <a:bodyPr wrap="square" rtlCol="0">
            <a:spAutoFit/>
          </a:bodyPr>
          <a:lstStyle/>
          <a:p>
            <a:pPr rtl="0"/>
            <a:r>
              <a:rPr lang="ne-np" sz="1200">
                <a:solidFill>
                  <a:prstClr val="black"/>
                </a:solidFill>
              </a:rPr>
              <a:t>चालकले, सुरक्षात्मक टोपी या सुरक्षा उपकरण लगाई, पहिरनको तयारी सकेर साधन चलाउनुपर्छ।</a:t>
            </a:r>
          </a:p>
        </p:txBody>
      </p:sp>
      <p:sp>
        <p:nvSpPr>
          <p:cNvPr id="8" name="テキスト ボックス 1755">
            <a:extLst>
              <a:ext uri="{FF2B5EF4-FFF2-40B4-BE49-F238E27FC236}">
                <a16:creationId xmlns:a16="http://schemas.microsoft.com/office/drawing/2014/main" id="{50D958DB-40DE-43BC-BA8C-476AE7F14C3B}"/>
              </a:ext>
            </a:extLst>
          </p:cNvPr>
          <p:cNvSpPr txBox="1"/>
          <p:nvPr/>
        </p:nvSpPr>
        <p:spPr>
          <a:xfrm>
            <a:off x="1246822" y="2197748"/>
            <a:ext cx="1096328" cy="3365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कार्य क्षेत्रको नियम पालना गर्ने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756">
            <a:extLst>
              <a:ext uri="{FF2B5EF4-FFF2-40B4-BE49-F238E27FC236}">
                <a16:creationId xmlns:a16="http://schemas.microsoft.com/office/drawing/2014/main" id="{69833500-E57F-4B2C-81D7-B35F0EABE583}"/>
              </a:ext>
            </a:extLst>
          </p:cNvPr>
          <p:cNvSpPr txBox="1"/>
          <p:nvPr/>
        </p:nvSpPr>
        <p:spPr>
          <a:xfrm>
            <a:off x="2679109" y="2733376"/>
            <a:ext cx="507364" cy="1696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सुरक्षात्मक टोपी </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757">
            <a:extLst>
              <a:ext uri="{FF2B5EF4-FFF2-40B4-BE49-F238E27FC236}">
                <a16:creationId xmlns:a16="http://schemas.microsoft.com/office/drawing/2014/main" id="{6BF8C752-7205-473C-89F7-81C66CCB8088}"/>
              </a:ext>
            </a:extLst>
          </p:cNvPr>
          <p:cNvSpPr txBox="1"/>
          <p:nvPr/>
        </p:nvSpPr>
        <p:spPr>
          <a:xfrm>
            <a:off x="3041967" y="3364758"/>
            <a:ext cx="516890" cy="34455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सफा लुगा लगाई</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758">
            <a:extLst>
              <a:ext uri="{FF2B5EF4-FFF2-40B4-BE49-F238E27FC236}">
                <a16:creationId xmlns:a16="http://schemas.microsoft.com/office/drawing/2014/main" id="{742EFF8C-98BC-4653-9BAF-A0751C18879D}"/>
              </a:ext>
            </a:extLst>
          </p:cNvPr>
          <p:cNvSpPr txBox="1"/>
          <p:nvPr/>
        </p:nvSpPr>
        <p:spPr>
          <a:xfrm>
            <a:off x="2935378" y="4422557"/>
            <a:ext cx="548549" cy="18006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सुरक्षा जुत्ता</a:t>
            </a:r>
            <a:endParaRPr lang="ja-JP" sz="9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759">
            <a:extLst>
              <a:ext uri="{FF2B5EF4-FFF2-40B4-BE49-F238E27FC236}">
                <a16:creationId xmlns:a16="http://schemas.microsoft.com/office/drawing/2014/main" id="{E42E0A05-D224-41FA-BC5B-F1CC0E2F0813}"/>
              </a:ext>
            </a:extLst>
          </p:cNvPr>
          <p:cNvSpPr txBox="1"/>
          <p:nvPr/>
        </p:nvSpPr>
        <p:spPr>
          <a:xfrm rot="3628122">
            <a:off x="7643025" y="2658532"/>
            <a:ext cx="351099" cy="21082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dirty="0">
                <a:effectLst/>
                <a:latin typeface="Arial" panose="020B0604020202020204" pitchFamily="34" charset="0"/>
                <a:ea typeface="游ゴシック" panose="020B0400000000000000" pitchFamily="50" charset="-128"/>
                <a:cs typeface="Times New Roman" panose="02020603050405020304" pitchFamily="18" charset="0"/>
              </a:rPr>
              <a:t>इन्जिन साचो</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1587082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सुरक्षित ड्राइभिंगको ज्ञान</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101/सहायक पाठ्यपुस्तक पृष्ठ 82</a:t>
            </a:r>
          </a:p>
        </p:txBody>
      </p:sp>
      <p:pic>
        <p:nvPicPr>
          <p:cNvPr id="8" name="図 7"/>
          <p:cNvPicPr>
            <a:picLocks noChangeAspect="1"/>
          </p:cNvPicPr>
          <p:nvPr/>
        </p:nvPicPr>
        <p:blipFill>
          <a:blip r:embed="rId3"/>
          <a:stretch>
            <a:fillRect/>
          </a:stretch>
        </p:blipFill>
        <p:spPr>
          <a:xfrm>
            <a:off x="826509" y="2261589"/>
            <a:ext cx="3953309" cy="2770601"/>
          </a:xfrm>
          <a:prstGeom prst="rect">
            <a:avLst/>
          </a:prstGeom>
        </p:spPr>
      </p:pic>
      <p:sp>
        <p:nvSpPr>
          <p:cNvPr id="12" name="テキスト ボックス 11"/>
          <p:cNvSpPr txBox="1"/>
          <p:nvPr/>
        </p:nvSpPr>
        <p:spPr>
          <a:xfrm>
            <a:off x="1491728" y="4905029"/>
            <a:ext cx="2832878" cy="461665"/>
          </a:xfrm>
          <a:prstGeom prst="rect">
            <a:avLst/>
          </a:prstGeom>
          <a:noFill/>
          <a:ln>
            <a:noFill/>
          </a:ln>
        </p:spPr>
        <p:txBody>
          <a:bodyPr wrap="square" rtlCol="0">
            <a:spAutoFit/>
          </a:bodyPr>
          <a:lstStyle/>
          <a:p>
            <a:pPr rtl="0"/>
            <a:r>
              <a:rPr lang="ne-np" sz="1200">
                <a:solidFill>
                  <a:prstClr val="black"/>
                </a:solidFill>
              </a:rPr>
              <a:t>साधन संचालन अन्तरालको आकस्मिक स्थितिको तयारी गरि, तुरुन्तै रोक्न सक्ने कुरामा ध्यान दिने</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4"/>
          <a:stretch>
            <a:fillRect/>
          </a:stretch>
        </p:blipFill>
        <p:spPr>
          <a:xfrm>
            <a:off x="4908918" y="2251252"/>
            <a:ext cx="3477332" cy="2539626"/>
          </a:xfrm>
          <a:prstGeom prst="rect">
            <a:avLst/>
          </a:prstGeom>
        </p:spPr>
      </p:pic>
      <p:sp>
        <p:nvSpPr>
          <p:cNvPr id="14" name="テキスト ボックス 13"/>
          <p:cNvSpPr txBox="1"/>
          <p:nvPr/>
        </p:nvSpPr>
        <p:spPr>
          <a:xfrm>
            <a:off x="5364130" y="4820349"/>
            <a:ext cx="2832878" cy="461665"/>
          </a:xfrm>
          <a:prstGeom prst="rect">
            <a:avLst/>
          </a:prstGeom>
          <a:noFill/>
          <a:ln>
            <a:noFill/>
          </a:ln>
        </p:spPr>
        <p:txBody>
          <a:bodyPr wrap="square" rtlCol="0">
            <a:spAutoFit/>
          </a:bodyPr>
          <a:lstStyle/>
          <a:p>
            <a:pPr rtl="0"/>
            <a:r>
              <a:rPr lang="ne-np" sz="1200">
                <a:solidFill>
                  <a:prstClr val="black"/>
                </a:solidFill>
              </a:rPr>
              <a:t>बस्ती आदिमा क्रशिङ्ग काम गर्दा</a:t>
            </a:r>
            <a:r>
              <a:rPr lang="en-US" altLang="ja-JP" sz="1200" dirty="0">
                <a:solidFill>
                  <a:prstClr val="black"/>
                </a:solidFill>
              </a:rPr>
              <a:t/>
            </a:r>
            <a:br>
              <a:rPr lang="en-US" altLang="ja-JP" sz="1200" dirty="0">
                <a:solidFill>
                  <a:prstClr val="black"/>
                </a:solidFill>
              </a:rPr>
            </a:br>
            <a:r>
              <a:rPr lang="ne-np" sz="1200">
                <a:solidFill>
                  <a:prstClr val="black"/>
                </a:solidFill>
              </a:rPr>
              <a:t>अन्डरग्राउण्ड सुविधा छ, छैन अवश्य निश्चय गर्ने</a:t>
            </a:r>
          </a:p>
        </p:txBody>
      </p:sp>
      <p:sp>
        <p:nvSpPr>
          <p:cNvPr id="10" name="テキスト ボックス 1760">
            <a:extLst>
              <a:ext uri="{FF2B5EF4-FFF2-40B4-BE49-F238E27FC236}">
                <a16:creationId xmlns:a16="http://schemas.microsoft.com/office/drawing/2014/main" id="{88B4E8A5-4074-4350-B3FA-9C120A192909}"/>
              </a:ext>
            </a:extLst>
          </p:cNvPr>
          <p:cNvSpPr txBox="1"/>
          <p:nvPr/>
        </p:nvSpPr>
        <p:spPr>
          <a:xfrm>
            <a:off x="5086265" y="4198301"/>
            <a:ext cx="407852"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400" kern="100" dirty="0">
                <a:effectLst/>
                <a:latin typeface="Arial" panose="020B0604020202020204" pitchFamily="34" charset="0"/>
                <a:ea typeface="游ゴシック" panose="020B0400000000000000" pitchFamily="50" charset="-128"/>
                <a:cs typeface="Times New Roman" panose="02020603050405020304" pitchFamily="18" charset="0"/>
              </a:rPr>
              <a:t>धारा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761">
            <a:extLst>
              <a:ext uri="{FF2B5EF4-FFF2-40B4-BE49-F238E27FC236}">
                <a16:creationId xmlns:a16="http://schemas.microsoft.com/office/drawing/2014/main" id="{8C34D56C-A0A7-4D56-91E2-6ACCA4E196B6}"/>
              </a:ext>
            </a:extLst>
          </p:cNvPr>
          <p:cNvSpPr txBox="1"/>
          <p:nvPr/>
        </p:nvSpPr>
        <p:spPr>
          <a:xfrm>
            <a:off x="7047948" y="4345569"/>
            <a:ext cx="437273" cy="24820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400" kern="100" dirty="0">
                <a:effectLst/>
                <a:latin typeface="Arial" panose="020B0604020202020204" pitchFamily="34" charset="0"/>
                <a:ea typeface="游ゴシック" panose="020B0400000000000000" pitchFamily="50" charset="-128"/>
                <a:cs typeface="Times New Roman" panose="02020603050405020304" pitchFamily="18" charset="0"/>
              </a:rPr>
              <a:t>ग्याँस</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5732191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साईन, निर्देशनको महत्वपूर्ण कुराहरु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104/सहायक पाठ्यपुस्तक पृष्ठ 84</a:t>
            </a:r>
          </a:p>
        </p:txBody>
      </p:sp>
      <p:sp>
        <p:nvSpPr>
          <p:cNvPr id="17" name="テキスト ボックス 16"/>
          <p:cNvSpPr txBox="1"/>
          <p:nvPr/>
        </p:nvSpPr>
        <p:spPr>
          <a:xfrm>
            <a:off x="1759255" y="3533490"/>
            <a:ext cx="6044318" cy="461665"/>
          </a:xfrm>
          <a:prstGeom prst="rect">
            <a:avLst/>
          </a:prstGeom>
          <a:noFill/>
          <a:ln>
            <a:noFill/>
          </a:ln>
        </p:spPr>
        <p:txBody>
          <a:bodyPr wrap="square" rtlCol="0">
            <a:spAutoFit/>
          </a:bodyPr>
          <a:lstStyle/>
          <a:p>
            <a:pPr rtl="0"/>
            <a:r>
              <a:rPr lang="ne-np" sz="1200">
                <a:solidFill>
                  <a:prstClr val="black"/>
                </a:solidFill>
              </a:rPr>
              <a:t>चालकले काम शुरु गर्नुअघि, अगाडि नै साइन अथवा मार्गदर्शक र अरू निर्माण मेसिन आदिको कार्य स्थान, कामदारको कार्य स्थान, खतरनाक स्थानका साथै साइन गर्ने तरिकाको बारेमा पर्याप्त कुराकानी गर्न जरुरी छ।</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893763" rtl="0">
              <a:buNone/>
            </a:pPr>
            <a:endParaRPr lang="en-US" altLang="ja-JP" sz="2000" dirty="0">
              <a:latin typeface="Meiryo UI" panose="020B0604030504040204" pitchFamily="50" charset="-128"/>
              <a:ea typeface="Meiryo UI" panose="020B0604030504040204" pitchFamily="50" charset="-128"/>
            </a:endParaRPr>
          </a:p>
          <a:p>
            <a:pPr marL="893763" indent="-354013" rtl="0">
              <a:buNone/>
            </a:pPr>
            <a:r>
              <a:rPr lang="ne-np" sz="1400" dirty="0">
                <a:latin typeface="Meiryo UI" panose="020B0604030504040204" pitchFamily="50" charset="-128"/>
                <a:ea typeface="Meiryo UI" panose="020B0604030504040204" pitchFamily="50" charset="-128"/>
              </a:rPr>
              <a:t>&lt;सिटी प्रयोगको साइनमा&gt;			 &lt;आवाज प्रयोगको साइनमा&gt;</a:t>
            </a:r>
          </a:p>
          <a:p>
            <a:pPr marL="893763" indent="-354013" rtl="0">
              <a:buNone/>
            </a:pPr>
            <a:r>
              <a:rPr lang="ne-np" sz="1400" dirty="0">
                <a:latin typeface="Meiryo UI" panose="020B0604030504040204" pitchFamily="50" charset="-128"/>
                <a:ea typeface="Meiryo UI" panose="020B0604030504040204" pitchFamily="50" charset="-128"/>
              </a:rPr>
              <a:t>• सुरक्षित：छोटो सिटी 2 आवाज, दोहोर्याउनु	• सुरक्षित：ओराइ, ओराइ</a:t>
            </a:r>
          </a:p>
          <a:p>
            <a:pPr marL="893763" indent="-354013" rtl="0">
              <a:buNone/>
            </a:pPr>
            <a:r>
              <a:rPr lang="ne-np" sz="1400" dirty="0">
                <a:latin typeface="Meiryo UI" panose="020B0604030504040204" pitchFamily="50" charset="-128"/>
                <a:ea typeface="Meiryo UI" panose="020B0604030504040204" pitchFamily="50" charset="-128"/>
              </a:rPr>
              <a:t>• बन्द：लामो सिटी			• बन्द：स्टप</a:t>
            </a:r>
          </a:p>
        </p:txBody>
      </p:sp>
      <p:pic>
        <p:nvPicPr>
          <p:cNvPr id="3" name="図 2"/>
          <p:cNvPicPr>
            <a:picLocks noChangeAspect="1"/>
          </p:cNvPicPr>
          <p:nvPr/>
        </p:nvPicPr>
        <p:blipFill>
          <a:blip r:embed="rId3"/>
          <a:stretch>
            <a:fillRect/>
          </a:stretch>
        </p:blipFill>
        <p:spPr>
          <a:xfrm>
            <a:off x="3593014" y="1419769"/>
            <a:ext cx="2018078" cy="2113721"/>
          </a:xfrm>
          <a:prstGeom prst="rect">
            <a:avLst/>
          </a:prstGeom>
        </p:spPr>
      </p:pic>
      <p:sp>
        <p:nvSpPr>
          <p:cNvPr id="7" name="テキスト ボックス 1762">
            <a:extLst>
              <a:ext uri="{FF2B5EF4-FFF2-40B4-BE49-F238E27FC236}">
                <a16:creationId xmlns:a16="http://schemas.microsoft.com/office/drawing/2014/main" id="{BD7B8CE7-CA9A-4D59-9EEF-A1A9A9E6F14B}"/>
              </a:ext>
            </a:extLst>
          </p:cNvPr>
          <p:cNvSpPr txBox="1"/>
          <p:nvPr/>
        </p:nvSpPr>
        <p:spPr>
          <a:xfrm>
            <a:off x="3907473" y="1519875"/>
            <a:ext cx="1267778" cy="46166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चालकहरु बिचमा सावधानी अपनाउनुपर्ने कुराहरू निश्चय गर्ने</a:t>
            </a:r>
            <a:endParaRPr lang="ja-JP" sz="5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4152578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a:bodyPr>
          <a:lstStyle/>
          <a:p>
            <a:pPr marL="1257300" indent="-1257300" rtl="0"/>
            <a:r>
              <a:rPr lang="ne-np" sz="3200">
                <a:latin typeface="ＭＳ Ｐゴシック" panose="020B0600070205080204" pitchFamily="50" charset="-128"/>
                <a:ea typeface="ＭＳ Ｐゴシック" panose="020B0600070205080204" pitchFamily="50" charset="-128"/>
              </a:rPr>
              <a:t>चरण 7. शक्ति र बिजुली सम्बन्धित ज्ञान</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866335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शक्तिको मुमेन्ट</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110/सहायक पाठ्यपुस्तक पृष्ठ 85</a:t>
            </a:r>
          </a:p>
        </p:txBody>
      </p:sp>
      <p:sp>
        <p:nvSpPr>
          <p:cNvPr id="17" name="テキスト ボックス 16"/>
          <p:cNvSpPr txBox="1"/>
          <p:nvPr/>
        </p:nvSpPr>
        <p:spPr>
          <a:xfrm>
            <a:off x="3849129" y="3330471"/>
            <a:ext cx="1493532" cy="276999"/>
          </a:xfrm>
          <a:prstGeom prst="rect">
            <a:avLst/>
          </a:prstGeom>
          <a:noFill/>
          <a:ln>
            <a:noFill/>
          </a:ln>
        </p:spPr>
        <p:txBody>
          <a:bodyPr wrap="square" rtlCol="0">
            <a:spAutoFit/>
          </a:bodyPr>
          <a:lstStyle/>
          <a:p>
            <a:pPr algn="ctr" rtl="0"/>
            <a:r>
              <a:rPr lang="ne-np" sz="1200">
                <a:solidFill>
                  <a:prstClr val="black"/>
                </a:solidFill>
              </a:rPr>
              <a:t>शक्तिको मुमेन्ट</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2299440" y="1287153"/>
            <a:ext cx="4564509" cy="2043318"/>
          </a:xfrm>
          <a:prstGeom prst="rect">
            <a:avLst/>
          </a:prstGeom>
        </p:spPr>
      </p:pic>
      <p:pic>
        <p:nvPicPr>
          <p:cNvPr id="8" name="図 7"/>
          <p:cNvPicPr/>
          <p:nvPr/>
        </p:nvPicPr>
        <p:blipFill>
          <a:blip r:embed="rId4"/>
          <a:stretch>
            <a:fillRect/>
          </a:stretch>
        </p:blipFill>
        <p:spPr>
          <a:xfrm>
            <a:off x="828195" y="3626427"/>
            <a:ext cx="3753500" cy="2459603"/>
          </a:xfrm>
          <a:prstGeom prst="rect">
            <a:avLst/>
          </a:prstGeom>
        </p:spPr>
      </p:pic>
      <p:sp>
        <p:nvSpPr>
          <p:cNvPr id="10" name="テキスト ボックス 9"/>
          <p:cNvSpPr txBox="1"/>
          <p:nvPr/>
        </p:nvSpPr>
        <p:spPr>
          <a:xfrm>
            <a:off x="1892560" y="6061455"/>
            <a:ext cx="1493532" cy="276999"/>
          </a:xfrm>
          <a:prstGeom prst="rect">
            <a:avLst/>
          </a:prstGeom>
          <a:noFill/>
          <a:ln>
            <a:noFill/>
          </a:ln>
        </p:spPr>
        <p:txBody>
          <a:bodyPr wrap="square" rtlCol="0">
            <a:spAutoFit/>
          </a:bodyPr>
          <a:lstStyle/>
          <a:p>
            <a:pPr algn="ctr" rtl="0"/>
            <a:r>
              <a:rPr lang="ne-np" sz="1200">
                <a:solidFill>
                  <a:prstClr val="black"/>
                </a:solidFill>
              </a:rPr>
              <a:t>शक्तिको मुमेन्ट ①</a:t>
            </a:r>
          </a:p>
        </p:txBody>
      </p:sp>
      <p:pic>
        <p:nvPicPr>
          <p:cNvPr id="11" name="図 10"/>
          <p:cNvPicPr/>
          <p:nvPr/>
        </p:nvPicPr>
        <p:blipFill>
          <a:blip r:embed="rId5"/>
          <a:stretch>
            <a:fillRect/>
          </a:stretch>
        </p:blipFill>
        <p:spPr>
          <a:xfrm>
            <a:off x="4713426" y="3607470"/>
            <a:ext cx="3670500" cy="2520471"/>
          </a:xfrm>
          <a:prstGeom prst="rect">
            <a:avLst/>
          </a:prstGeom>
        </p:spPr>
      </p:pic>
      <p:sp>
        <p:nvSpPr>
          <p:cNvPr id="12" name="テキスト ボックス 11"/>
          <p:cNvSpPr txBox="1"/>
          <p:nvPr/>
        </p:nvSpPr>
        <p:spPr>
          <a:xfrm>
            <a:off x="5737742" y="6061455"/>
            <a:ext cx="1493532" cy="276999"/>
          </a:xfrm>
          <a:prstGeom prst="rect">
            <a:avLst/>
          </a:prstGeom>
          <a:noFill/>
          <a:ln>
            <a:noFill/>
          </a:ln>
        </p:spPr>
        <p:txBody>
          <a:bodyPr wrap="square" rtlCol="0">
            <a:spAutoFit/>
          </a:bodyPr>
          <a:lstStyle/>
          <a:p>
            <a:pPr algn="ctr" rtl="0"/>
            <a:r>
              <a:rPr lang="ne-np" sz="1200">
                <a:solidFill>
                  <a:prstClr val="black"/>
                </a:solidFill>
              </a:rPr>
              <a:t>शक्तिको मुमेन्ट ②</a:t>
            </a:r>
          </a:p>
        </p:txBody>
      </p:sp>
      <p:sp>
        <p:nvSpPr>
          <p:cNvPr id="13" name="テキスト ボックス 1763">
            <a:extLst>
              <a:ext uri="{FF2B5EF4-FFF2-40B4-BE49-F238E27FC236}">
                <a16:creationId xmlns:a16="http://schemas.microsoft.com/office/drawing/2014/main" id="{CE92F9D7-49A9-4FD5-8FCB-F37EED0CA936}"/>
              </a:ext>
            </a:extLst>
          </p:cNvPr>
          <p:cNvSpPr txBox="1"/>
          <p:nvPr/>
        </p:nvSpPr>
        <p:spPr>
          <a:xfrm>
            <a:off x="828195" y="4096041"/>
            <a:ext cx="1120140"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स्ट्रोकको रियाक्शन</a:t>
            </a:r>
            <a:endParaRPr lang="ja-JP" sz="70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764">
            <a:extLst>
              <a:ext uri="{FF2B5EF4-FFF2-40B4-BE49-F238E27FC236}">
                <a16:creationId xmlns:a16="http://schemas.microsoft.com/office/drawing/2014/main" id="{F5FB4F9F-DFDD-4038-8C87-D7AB9D7FB415}"/>
              </a:ext>
            </a:extLst>
          </p:cNvPr>
          <p:cNvSpPr txBox="1"/>
          <p:nvPr/>
        </p:nvSpPr>
        <p:spPr>
          <a:xfrm>
            <a:off x="3260245" y="4312576"/>
            <a:ext cx="1120140" cy="2813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900" kern="100">
                <a:effectLst/>
                <a:latin typeface="Arial" panose="020B0604020202020204" pitchFamily="34" charset="0"/>
                <a:ea typeface="游ゴシック" panose="020B0400000000000000" pitchFamily="50" charset="-128"/>
                <a:cs typeface="Times New Roman" panose="02020603050405020304" pitchFamily="18" charset="0"/>
              </a:rPr>
              <a:t>टनेल प्रयोगको ब्रेकर</a:t>
            </a:r>
            <a:endParaRPr lang="ja-JP" sz="7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420582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विघटन मेसिनको अट्याचमेन्टको प्रकार</a:t>
            </a:r>
            <a:endParaRPr kumimoji="1" lang="ja-JP" altLang="en-US" sz="2400" dirty="0">
              <a:latin typeface="Meiryo UI" panose="020B0604030504040204" pitchFamily="50" charset="-128"/>
              <a:ea typeface="Meiryo UI" panose="020B0604030504040204" pitchFamily="50" charset="-128"/>
            </a:endParaRPr>
          </a:p>
        </p:txBody>
      </p:sp>
      <p:sp>
        <p:nvSpPr>
          <p:cNvPr id="5" name="コンテンツ プレースホルダー 4"/>
          <p:cNvSpPr>
            <a:spLocks noGrp="1"/>
          </p:cNvSpPr>
          <p:nvPr>
            <p:ph idx="1"/>
          </p:nvPr>
        </p:nvSpPr>
        <p:spPr>
          <a:xfrm>
            <a:off x="628650" y="1268383"/>
            <a:ext cx="7886700" cy="5059530"/>
          </a:xfrm>
          <a:ln>
            <a:solidFill>
              <a:schemeClr val="tx1"/>
            </a:solidFill>
          </a:ln>
        </p:spPr>
        <p:txBody>
          <a:bodyPr rtlCol="0">
            <a:normAutofit/>
          </a:bodyPr>
          <a:lstStyle/>
          <a:p>
            <a:pPr marL="0" indent="0" rtl="0">
              <a:buNone/>
            </a:pPr>
            <a:endParaRPr lang="en-US" altLang="ja-JP" sz="2000" dirty="0">
              <a:latin typeface="Meiryo UI" panose="020B0604030504040204" pitchFamily="50" charset="-128"/>
              <a:ea typeface="Meiryo UI" panose="020B0604030504040204" pitchFamily="50" charset="-128"/>
            </a:endParaRPr>
          </a:p>
          <a:p>
            <a:pPr marL="0" indent="0" rtl="0">
              <a:buNone/>
            </a:pPr>
            <a:endParaRPr lang="en-US" altLang="ja-JP" sz="20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5683516" y="6452605"/>
            <a:ext cx="3312646"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5 /सहायक पाठ्यपुस्तक पृष्ठ 8</a:t>
            </a:r>
          </a:p>
        </p:txBody>
      </p:sp>
      <p:pic>
        <p:nvPicPr>
          <p:cNvPr id="2" name="図 1"/>
          <p:cNvPicPr>
            <a:picLocks noChangeAspect="1"/>
          </p:cNvPicPr>
          <p:nvPr/>
        </p:nvPicPr>
        <p:blipFill>
          <a:blip r:embed="rId3"/>
          <a:stretch>
            <a:fillRect/>
          </a:stretch>
        </p:blipFill>
        <p:spPr>
          <a:xfrm>
            <a:off x="780674" y="2192481"/>
            <a:ext cx="7521661" cy="3047145"/>
          </a:xfrm>
          <a:prstGeom prst="rect">
            <a:avLst/>
          </a:prstGeom>
        </p:spPr>
      </p:pic>
      <p:sp>
        <p:nvSpPr>
          <p:cNvPr id="11" name="テキスト ボックス 10"/>
          <p:cNvSpPr txBox="1"/>
          <p:nvPr/>
        </p:nvSpPr>
        <p:spPr>
          <a:xfrm>
            <a:off x="1566196" y="5196508"/>
            <a:ext cx="2674036" cy="276999"/>
          </a:xfrm>
          <a:prstGeom prst="rect">
            <a:avLst/>
          </a:prstGeom>
          <a:noFill/>
          <a:ln>
            <a:noFill/>
          </a:ln>
        </p:spPr>
        <p:txBody>
          <a:bodyPr wrap="square" rtlCol="0">
            <a:spAutoFit/>
          </a:bodyPr>
          <a:lstStyle/>
          <a:p>
            <a:pPr algn="ctr" rtl="0"/>
            <a:r>
              <a:rPr lang="ne-np" sz="1200">
                <a:solidFill>
                  <a:prstClr val="black"/>
                </a:solidFill>
              </a:rPr>
              <a:t>कङ्क्रिटको ठूलो विभाजिन क्रेसर</a:t>
            </a:r>
          </a:p>
        </p:txBody>
      </p:sp>
      <p:sp>
        <p:nvSpPr>
          <p:cNvPr id="12" name="テキスト ボックス 11"/>
          <p:cNvSpPr txBox="1"/>
          <p:nvPr/>
        </p:nvSpPr>
        <p:spPr>
          <a:xfrm>
            <a:off x="5493959" y="5196508"/>
            <a:ext cx="2674036" cy="276999"/>
          </a:xfrm>
          <a:prstGeom prst="rect">
            <a:avLst/>
          </a:prstGeom>
          <a:noFill/>
          <a:ln>
            <a:noFill/>
          </a:ln>
        </p:spPr>
        <p:txBody>
          <a:bodyPr wrap="square" rtlCol="0">
            <a:spAutoFit/>
          </a:bodyPr>
          <a:lstStyle/>
          <a:p>
            <a:pPr algn="ctr" rtl="0"/>
            <a:r>
              <a:rPr lang="ne-np" sz="1200" dirty="0">
                <a:solidFill>
                  <a:prstClr val="black"/>
                </a:solidFill>
              </a:rPr>
              <a:t>कङ्क्रिट सानो विभाजन क्रेसर</a:t>
            </a:r>
          </a:p>
        </p:txBody>
      </p:sp>
      <p:sp>
        <p:nvSpPr>
          <p:cNvPr id="8" name="テキスト ボックス 260">
            <a:extLst>
              <a:ext uri="{FF2B5EF4-FFF2-40B4-BE49-F238E27FC236}">
                <a16:creationId xmlns:a16="http://schemas.microsoft.com/office/drawing/2014/main" id="{789A2D21-DCD4-4567-8140-0FEB3A61CF02}"/>
              </a:ext>
            </a:extLst>
          </p:cNvPr>
          <p:cNvSpPr txBox="1"/>
          <p:nvPr/>
        </p:nvSpPr>
        <p:spPr>
          <a:xfrm>
            <a:off x="3602720" y="2535377"/>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9" name="テキスト ボックス 261">
            <a:extLst>
              <a:ext uri="{FF2B5EF4-FFF2-40B4-BE49-F238E27FC236}">
                <a16:creationId xmlns:a16="http://schemas.microsoft.com/office/drawing/2014/main" id="{C79624EF-9E45-4905-9943-829A88E5A114}"/>
              </a:ext>
            </a:extLst>
          </p:cNvPr>
          <p:cNvSpPr txBox="1"/>
          <p:nvPr/>
        </p:nvSpPr>
        <p:spPr>
          <a:xfrm>
            <a:off x="3639591" y="3120972"/>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टर्न उपकरण</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283">
            <a:extLst>
              <a:ext uri="{FF2B5EF4-FFF2-40B4-BE49-F238E27FC236}">
                <a16:creationId xmlns:a16="http://schemas.microsoft.com/office/drawing/2014/main" id="{3E2324CC-11A1-435F-B713-41C2B5E3E516}"/>
              </a:ext>
            </a:extLst>
          </p:cNvPr>
          <p:cNvSpPr txBox="1"/>
          <p:nvPr/>
        </p:nvSpPr>
        <p:spPr>
          <a:xfrm>
            <a:off x="3639590" y="3543456"/>
            <a:ext cx="1345005" cy="4146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खुल्ने र बन्द हुने सिलिन्डर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285">
            <a:extLst>
              <a:ext uri="{FF2B5EF4-FFF2-40B4-BE49-F238E27FC236}">
                <a16:creationId xmlns:a16="http://schemas.microsoft.com/office/drawing/2014/main" id="{F7A058A2-4E9B-4E94-897B-C995F3A12A08}"/>
              </a:ext>
            </a:extLst>
          </p:cNvPr>
          <p:cNvSpPr txBox="1"/>
          <p:nvPr/>
        </p:nvSpPr>
        <p:spPr>
          <a:xfrm>
            <a:off x="7052954" y="2823700"/>
            <a:ext cx="1363664" cy="17379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खुल्ने र बन्द हुने सिलिन्डर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287">
            <a:extLst>
              <a:ext uri="{FF2B5EF4-FFF2-40B4-BE49-F238E27FC236}">
                <a16:creationId xmlns:a16="http://schemas.microsoft.com/office/drawing/2014/main" id="{E211FE6B-33E0-40FA-A8A1-1A48013B47EE}"/>
              </a:ext>
            </a:extLst>
          </p:cNvPr>
          <p:cNvSpPr txBox="1"/>
          <p:nvPr/>
        </p:nvSpPr>
        <p:spPr>
          <a:xfrm>
            <a:off x="722020" y="3796005"/>
            <a:ext cx="1031216"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माथिल्लो फ्रेम आदि</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16">
            <a:extLst>
              <a:ext uri="{FF2B5EF4-FFF2-40B4-BE49-F238E27FC236}">
                <a16:creationId xmlns:a16="http://schemas.microsoft.com/office/drawing/2014/main" id="{A8FB64A9-8224-42DD-81F9-146C18D7E756}"/>
              </a:ext>
            </a:extLst>
          </p:cNvPr>
          <p:cNvSpPr txBox="1"/>
          <p:nvPr/>
        </p:nvSpPr>
        <p:spPr>
          <a:xfrm>
            <a:off x="6424766" y="2515217"/>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फ्रेम</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6" name="テキスト ボックス 125">
            <a:extLst>
              <a:ext uri="{FF2B5EF4-FFF2-40B4-BE49-F238E27FC236}">
                <a16:creationId xmlns:a16="http://schemas.microsoft.com/office/drawing/2014/main" id="{75D53B4C-66E1-4DB3-BDFE-B24189C9E218}"/>
              </a:ext>
            </a:extLst>
          </p:cNvPr>
          <p:cNvSpPr txBox="1"/>
          <p:nvPr/>
        </p:nvSpPr>
        <p:spPr>
          <a:xfrm>
            <a:off x="7404591" y="3005981"/>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काट्ने आर्म</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31">
            <a:extLst>
              <a:ext uri="{FF2B5EF4-FFF2-40B4-BE49-F238E27FC236}">
                <a16:creationId xmlns:a16="http://schemas.microsoft.com/office/drawing/2014/main" id="{ED9B2772-425B-4FCE-92CC-88F97323C041}"/>
              </a:ext>
            </a:extLst>
          </p:cNvPr>
          <p:cNvSpPr txBox="1"/>
          <p:nvPr/>
        </p:nvSpPr>
        <p:spPr>
          <a:xfrm>
            <a:off x="7277968" y="4072088"/>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dirty="0">
                <a:effectLst/>
                <a:latin typeface="Arial" panose="020B0604020202020204" pitchFamily="34" charset="0"/>
                <a:ea typeface="游ゴシック" panose="020B0400000000000000" pitchFamily="50" charset="-128"/>
                <a:cs typeface="Times New Roman" panose="02020603050405020304" pitchFamily="18" charset="0"/>
              </a:rPr>
              <a:t>क्रसिङ पोइन्ट</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32">
            <a:extLst>
              <a:ext uri="{FF2B5EF4-FFF2-40B4-BE49-F238E27FC236}">
                <a16:creationId xmlns:a16="http://schemas.microsoft.com/office/drawing/2014/main" id="{E583DD03-9A15-40EC-AAD9-4EC82202D32D}"/>
              </a:ext>
            </a:extLst>
          </p:cNvPr>
          <p:cNvSpPr txBox="1"/>
          <p:nvPr/>
        </p:nvSpPr>
        <p:spPr>
          <a:xfrm>
            <a:off x="780675" y="4599073"/>
            <a:ext cx="972560"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क्रसिङ पोइन्ट</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38">
            <a:extLst>
              <a:ext uri="{FF2B5EF4-FFF2-40B4-BE49-F238E27FC236}">
                <a16:creationId xmlns:a16="http://schemas.microsoft.com/office/drawing/2014/main" id="{3AC28377-9AE4-4D6C-AB2F-1BCE21AD4033}"/>
              </a:ext>
            </a:extLst>
          </p:cNvPr>
          <p:cNvSpPr txBox="1"/>
          <p:nvPr/>
        </p:nvSpPr>
        <p:spPr>
          <a:xfrm>
            <a:off x="3646965" y="4359354"/>
            <a:ext cx="1083022"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काट्ने आर्म</a:t>
            </a:r>
            <a:endParaRPr lang="ja-JP" sz="1050" kern="10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39">
            <a:extLst>
              <a:ext uri="{FF2B5EF4-FFF2-40B4-BE49-F238E27FC236}">
                <a16:creationId xmlns:a16="http://schemas.microsoft.com/office/drawing/2014/main" id="{7FA8BD03-26A3-44A2-8ED7-0F0459C8B7A7}"/>
              </a:ext>
            </a:extLst>
          </p:cNvPr>
          <p:cNvSpPr txBox="1"/>
          <p:nvPr/>
        </p:nvSpPr>
        <p:spPr>
          <a:xfrm>
            <a:off x="2165228" y="4695965"/>
            <a:ext cx="544813" cy="1937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50" kern="100">
                <a:effectLst/>
                <a:latin typeface="Arial" panose="020B0604020202020204" pitchFamily="34" charset="0"/>
                <a:ea typeface="游ゴシック" panose="020B0400000000000000" pitchFamily="50" charset="-128"/>
                <a:cs typeface="Times New Roman" panose="02020603050405020304" pitchFamily="18" charset="0"/>
              </a:rPr>
              <a:t>कट्टर</a:t>
            </a:r>
            <a:endParaRPr lang="ja-JP" sz="105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37321473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शक्तिको मुमेन्ट</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112/सहायक पाठ्यपुस्तक पृष्ठ 86</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676400" y="5980031"/>
            <a:ext cx="4590722" cy="276999"/>
          </a:xfrm>
          <a:prstGeom prst="rect">
            <a:avLst/>
          </a:prstGeom>
          <a:noFill/>
          <a:ln>
            <a:noFill/>
          </a:ln>
        </p:spPr>
        <p:txBody>
          <a:bodyPr wrap="square" rtlCol="0">
            <a:spAutoFit/>
          </a:bodyPr>
          <a:lstStyle/>
          <a:p>
            <a:pPr algn="ctr" rtl="0"/>
            <a:r>
              <a:rPr lang="ne-np" sz="1200" dirty="0">
                <a:solidFill>
                  <a:prstClr val="black"/>
                </a:solidFill>
              </a:rPr>
              <a:t>निर्धारित विघटन मेसिनको लागि कार्य समयमा ध्यान दिनुपर्ने कुराहरु</a:t>
            </a:r>
          </a:p>
        </p:txBody>
      </p:sp>
      <p:pic>
        <p:nvPicPr>
          <p:cNvPr id="5" name="図 4"/>
          <p:cNvPicPr>
            <a:picLocks noChangeAspect="1"/>
          </p:cNvPicPr>
          <p:nvPr/>
        </p:nvPicPr>
        <p:blipFill>
          <a:blip r:embed="rId3"/>
          <a:stretch>
            <a:fillRect/>
          </a:stretch>
        </p:blipFill>
        <p:spPr>
          <a:xfrm>
            <a:off x="2735634" y="1361210"/>
            <a:ext cx="3672732" cy="4619166"/>
          </a:xfrm>
          <a:prstGeom prst="rect">
            <a:avLst/>
          </a:prstGeom>
        </p:spPr>
      </p:pic>
      <p:sp>
        <p:nvSpPr>
          <p:cNvPr id="7" name="テキスト ボックス 1765">
            <a:extLst>
              <a:ext uri="{FF2B5EF4-FFF2-40B4-BE49-F238E27FC236}">
                <a16:creationId xmlns:a16="http://schemas.microsoft.com/office/drawing/2014/main" id="{3256A5D2-113B-41F1-9A92-339C132DA647}"/>
              </a:ext>
            </a:extLst>
          </p:cNvPr>
          <p:cNvSpPr txBox="1"/>
          <p:nvPr/>
        </p:nvSpPr>
        <p:spPr>
          <a:xfrm>
            <a:off x="2735635" y="3008630"/>
            <a:ext cx="1334716" cy="4203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ढल्ने खतरा क्षेत्र</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766">
            <a:extLst>
              <a:ext uri="{FF2B5EF4-FFF2-40B4-BE49-F238E27FC236}">
                <a16:creationId xmlns:a16="http://schemas.microsoft.com/office/drawing/2014/main" id="{DEBF5200-3BF8-4079-859A-2208748B2A8A}"/>
              </a:ext>
            </a:extLst>
          </p:cNvPr>
          <p:cNvSpPr txBox="1"/>
          <p:nvPr/>
        </p:nvSpPr>
        <p:spPr>
          <a:xfrm>
            <a:off x="4419599" y="3108089"/>
            <a:ext cx="1076643"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अधिकतम कार्य अर्धव्यास</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767">
            <a:extLst>
              <a:ext uri="{FF2B5EF4-FFF2-40B4-BE49-F238E27FC236}">
                <a16:creationId xmlns:a16="http://schemas.microsoft.com/office/drawing/2014/main" id="{FED9DDB4-D571-4900-ADB7-5621D2BD3B94}"/>
              </a:ext>
            </a:extLst>
          </p:cNvPr>
          <p:cNvSpPr txBox="1"/>
          <p:nvPr/>
        </p:nvSpPr>
        <p:spPr>
          <a:xfrm>
            <a:off x="4546469" y="4201559"/>
            <a:ext cx="924112"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कार्य क्षेत्र</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768">
            <a:extLst>
              <a:ext uri="{FF2B5EF4-FFF2-40B4-BE49-F238E27FC236}">
                <a16:creationId xmlns:a16="http://schemas.microsoft.com/office/drawing/2014/main" id="{AF93506C-9D12-453F-BA05-AE53593FCBDF}"/>
              </a:ext>
            </a:extLst>
          </p:cNvPr>
          <p:cNvSpPr txBox="1"/>
          <p:nvPr/>
        </p:nvSpPr>
        <p:spPr>
          <a:xfrm>
            <a:off x="3882707" y="5706837"/>
            <a:ext cx="924112" cy="2044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सावधानी क्षेत्र</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35066084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तौलसँगको विशिष्ट गुरुत्व, गुरुत्वाकर्षण केन्द्र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115/सहायक पाठ्यपुस्तक पृष्ठ 87</a:t>
            </a:r>
          </a:p>
        </p:txBody>
      </p:sp>
      <p:sp>
        <p:nvSpPr>
          <p:cNvPr id="17" name="テキスト ボックス 16"/>
          <p:cNvSpPr txBox="1"/>
          <p:nvPr/>
        </p:nvSpPr>
        <p:spPr>
          <a:xfrm>
            <a:off x="1293962" y="3159529"/>
            <a:ext cx="3278038" cy="276999"/>
          </a:xfrm>
          <a:prstGeom prst="rect">
            <a:avLst/>
          </a:prstGeom>
          <a:noFill/>
          <a:ln>
            <a:noFill/>
          </a:ln>
        </p:spPr>
        <p:txBody>
          <a:bodyPr wrap="square" rtlCol="0">
            <a:spAutoFit/>
          </a:bodyPr>
          <a:lstStyle/>
          <a:p>
            <a:pPr algn="ctr" rtl="0"/>
            <a:r>
              <a:rPr lang="ne-np" sz="1200" dirty="0">
                <a:solidFill>
                  <a:prstClr val="black"/>
                </a:solidFill>
              </a:rPr>
              <a:t>वस्तुको युनिट परिमाण मास</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5119610" y="1287152"/>
            <a:ext cx="3336202" cy="276999"/>
          </a:xfrm>
          <a:prstGeom prst="rect">
            <a:avLst/>
          </a:prstGeom>
          <a:noFill/>
          <a:ln>
            <a:noFill/>
          </a:ln>
        </p:spPr>
        <p:txBody>
          <a:bodyPr wrap="square" rtlCol="0">
            <a:spAutoFit/>
          </a:bodyPr>
          <a:lstStyle/>
          <a:p>
            <a:pPr algn="ctr" rtl="0"/>
            <a:r>
              <a:rPr lang="ne-np" sz="1200">
                <a:solidFill>
                  <a:prstClr val="black"/>
                </a:solidFill>
              </a:rPr>
              <a:t>भोल्युम एब्रिभेशन</a:t>
            </a:r>
          </a:p>
        </p:txBody>
      </p:sp>
      <p:pic>
        <p:nvPicPr>
          <p:cNvPr id="3" name="図 2"/>
          <p:cNvPicPr>
            <a:picLocks noChangeAspect="1"/>
          </p:cNvPicPr>
          <p:nvPr/>
        </p:nvPicPr>
        <p:blipFill>
          <a:blip r:embed="rId3"/>
          <a:stretch>
            <a:fillRect/>
          </a:stretch>
        </p:blipFill>
        <p:spPr>
          <a:xfrm>
            <a:off x="756371" y="3436528"/>
            <a:ext cx="4127983" cy="2085923"/>
          </a:xfrm>
          <a:prstGeom prst="rect">
            <a:avLst/>
          </a:prstGeom>
        </p:spPr>
      </p:pic>
      <p:pic>
        <p:nvPicPr>
          <p:cNvPr id="7" name="図 6"/>
          <p:cNvPicPr>
            <a:picLocks noChangeAspect="1"/>
          </p:cNvPicPr>
          <p:nvPr/>
        </p:nvPicPr>
        <p:blipFill>
          <a:blip r:embed="rId4"/>
          <a:stretch>
            <a:fillRect/>
          </a:stretch>
        </p:blipFill>
        <p:spPr>
          <a:xfrm>
            <a:off x="5081045" y="1545382"/>
            <a:ext cx="3413332" cy="4793072"/>
          </a:xfrm>
          <a:prstGeom prst="rect">
            <a:avLst/>
          </a:prstGeom>
        </p:spPr>
      </p:pic>
      <p:sp>
        <p:nvSpPr>
          <p:cNvPr id="11" name="テキスト ボックス 10"/>
          <p:cNvSpPr txBox="1"/>
          <p:nvPr/>
        </p:nvSpPr>
        <p:spPr>
          <a:xfrm>
            <a:off x="820882" y="2143471"/>
            <a:ext cx="4106496" cy="400110"/>
          </a:xfrm>
          <a:prstGeom prst="rect">
            <a:avLst/>
          </a:prstGeom>
          <a:noFill/>
          <a:ln>
            <a:noFill/>
          </a:ln>
        </p:spPr>
        <p:txBody>
          <a:bodyPr wrap="square" rtlCol="0">
            <a:spAutoFit/>
          </a:bodyPr>
          <a:lstStyle/>
          <a:p>
            <a:pPr algn="ctr" rtl="0"/>
            <a:r>
              <a:rPr lang="ne-np" sz="2000">
                <a:solidFill>
                  <a:prstClr val="black"/>
                </a:solidFill>
              </a:rPr>
              <a:t>वस्तुको तौल ＝मात्रा × गुरुत्व</a:t>
            </a:r>
          </a:p>
        </p:txBody>
      </p:sp>
      <p:sp>
        <p:nvSpPr>
          <p:cNvPr id="10" name="テキスト ボックス 1353">
            <a:extLst>
              <a:ext uri="{FF2B5EF4-FFF2-40B4-BE49-F238E27FC236}">
                <a16:creationId xmlns:a16="http://schemas.microsoft.com/office/drawing/2014/main" id="{B86FE697-88A0-4409-8E42-B6B58344A0A9}"/>
              </a:ext>
            </a:extLst>
          </p:cNvPr>
          <p:cNvSpPr txBox="1"/>
          <p:nvPr/>
        </p:nvSpPr>
        <p:spPr>
          <a:xfrm>
            <a:off x="826049" y="3522253"/>
            <a:ext cx="742950" cy="15674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Century" panose="02040604050505020304" pitchFamily="18" charset="0"/>
                <a:ea typeface="游ゴシック" panose="020B0400000000000000" pitchFamily="50" charset="-128"/>
                <a:cs typeface="Arial" panose="020B0604020202020204" pitchFamily="34" charset="0"/>
              </a:rPr>
              <a:t>वस्तुको किसिमहरू</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 name="テキスト ボックス 1354">
            <a:extLst>
              <a:ext uri="{FF2B5EF4-FFF2-40B4-BE49-F238E27FC236}">
                <a16:creationId xmlns:a16="http://schemas.microsoft.com/office/drawing/2014/main" id="{754AC24C-351B-4BD5-B3AE-49C14B6F17FC}"/>
              </a:ext>
            </a:extLst>
          </p:cNvPr>
          <p:cNvSpPr txBox="1"/>
          <p:nvPr/>
        </p:nvSpPr>
        <p:spPr>
          <a:xfrm>
            <a:off x="1630859" y="3505326"/>
            <a:ext cx="116522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dirty="0">
                <a:effectLst/>
                <a:latin typeface="游ゴシック" panose="020B0400000000000000" pitchFamily="50" charset="-128"/>
                <a:ea typeface="ＭＳ 明朝" panose="02020609040205080304" pitchFamily="17" charset="-128"/>
                <a:cs typeface="Arial" panose="020B0604020202020204" pitchFamily="34" charset="0"/>
              </a:rPr>
              <a:t>1m</a:t>
            </a:r>
            <a:r>
              <a:rPr lang="ne-np" sz="900" kern="100" baseline="30000" dirty="0">
                <a:effectLst/>
                <a:latin typeface="游ゴシック" panose="020B0400000000000000" pitchFamily="50" charset="-128"/>
                <a:ea typeface="ＭＳ 明朝" panose="02020609040205080304" pitchFamily="17" charset="-128"/>
                <a:cs typeface="Arial" panose="020B0604020202020204" pitchFamily="34" charset="0"/>
              </a:rPr>
              <a:t>3</a:t>
            </a:r>
            <a:r>
              <a:rPr lang="ne-np" sz="900" kern="100" dirty="0">
                <a:effectLst/>
                <a:latin typeface="Century" panose="02040604050505020304" pitchFamily="18" charset="0"/>
                <a:ea typeface="游ゴシック" panose="020B0400000000000000" pitchFamily="50" charset="-128"/>
                <a:cs typeface="Arial" panose="020B0604020202020204" pitchFamily="34" charset="0"/>
              </a:rPr>
              <a:t>प्रतिको परिमाण(t)</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1355">
            <a:extLst>
              <a:ext uri="{FF2B5EF4-FFF2-40B4-BE49-F238E27FC236}">
                <a16:creationId xmlns:a16="http://schemas.microsoft.com/office/drawing/2014/main" id="{96355043-80B3-4266-A5EC-B0A9119AE885}"/>
              </a:ext>
            </a:extLst>
          </p:cNvPr>
          <p:cNvSpPr txBox="1"/>
          <p:nvPr/>
        </p:nvSpPr>
        <p:spPr>
          <a:xfrm>
            <a:off x="2884902" y="3500432"/>
            <a:ext cx="66865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Century" panose="02040604050505020304" pitchFamily="18" charset="0"/>
                <a:ea typeface="游ゴシック" panose="020B0400000000000000" pitchFamily="50" charset="-128"/>
                <a:cs typeface="Arial" panose="020B0604020202020204" pitchFamily="34" charset="0"/>
              </a:rPr>
              <a:t>वस्तुको किसिमहरू</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1356">
            <a:extLst>
              <a:ext uri="{FF2B5EF4-FFF2-40B4-BE49-F238E27FC236}">
                <a16:creationId xmlns:a16="http://schemas.microsoft.com/office/drawing/2014/main" id="{364D3936-F5A7-4483-BF9B-05723492429C}"/>
              </a:ext>
            </a:extLst>
          </p:cNvPr>
          <p:cNvSpPr txBox="1"/>
          <p:nvPr/>
        </p:nvSpPr>
        <p:spPr>
          <a:xfrm>
            <a:off x="3642029" y="3498149"/>
            <a:ext cx="118046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游ゴシック" panose="020B0400000000000000" pitchFamily="50" charset="-128"/>
                <a:ea typeface="ＭＳ 明朝" panose="02020609040205080304" pitchFamily="17" charset="-128"/>
                <a:cs typeface="Arial" panose="020B0604020202020204" pitchFamily="34" charset="0"/>
              </a:rPr>
              <a:t>1m</a:t>
            </a:r>
            <a:r>
              <a:rPr lang="ne-np" sz="900" kern="100" baseline="30000">
                <a:effectLst/>
                <a:latin typeface="游ゴシック" panose="020B0400000000000000" pitchFamily="50" charset="-128"/>
                <a:ea typeface="ＭＳ 明朝" panose="02020609040205080304" pitchFamily="17" charset="-128"/>
                <a:cs typeface="Arial" panose="020B0604020202020204" pitchFamily="34" charset="0"/>
              </a:rPr>
              <a:t>3</a:t>
            </a:r>
            <a:r>
              <a:rPr lang="ne-np" sz="900" kern="100">
                <a:effectLst/>
                <a:latin typeface="Century" panose="02040604050505020304" pitchFamily="18" charset="0"/>
                <a:ea typeface="游ゴシック" panose="020B0400000000000000" pitchFamily="50" charset="-128"/>
                <a:cs typeface="Arial" panose="020B0604020202020204" pitchFamily="34" charset="0"/>
              </a:rPr>
              <a:t>प्रतिको परिमाण(t)</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769">
            <a:extLst>
              <a:ext uri="{FF2B5EF4-FFF2-40B4-BE49-F238E27FC236}">
                <a16:creationId xmlns:a16="http://schemas.microsoft.com/office/drawing/2014/main" id="{48ED522F-34C7-4096-91C6-EE4C9260A800}"/>
              </a:ext>
            </a:extLst>
          </p:cNvPr>
          <p:cNvSpPr txBox="1"/>
          <p:nvPr/>
        </p:nvSpPr>
        <p:spPr>
          <a:xfrm>
            <a:off x="832505" y="37101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लिड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1770">
            <a:extLst>
              <a:ext uri="{FF2B5EF4-FFF2-40B4-BE49-F238E27FC236}">
                <a16:creationId xmlns:a16="http://schemas.microsoft.com/office/drawing/2014/main" id="{E39A32FD-1E3D-4E0E-BA49-6B9F206F9579}"/>
              </a:ext>
            </a:extLst>
          </p:cNvPr>
          <p:cNvSpPr txBox="1"/>
          <p:nvPr/>
        </p:nvSpPr>
        <p:spPr>
          <a:xfrm>
            <a:off x="832505" y="387648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तामा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9" name="テキスト ボックス 1772">
            <a:extLst>
              <a:ext uri="{FF2B5EF4-FFF2-40B4-BE49-F238E27FC236}">
                <a16:creationId xmlns:a16="http://schemas.microsoft.com/office/drawing/2014/main" id="{F509F2D5-6E70-4A11-B2A7-1326E6807E59}"/>
              </a:ext>
            </a:extLst>
          </p:cNvPr>
          <p:cNvSpPr txBox="1"/>
          <p:nvPr/>
        </p:nvSpPr>
        <p:spPr>
          <a:xfrm>
            <a:off x="829330" y="404285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स्टिल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0" name="テキスト ボックス 1773">
            <a:extLst>
              <a:ext uri="{FF2B5EF4-FFF2-40B4-BE49-F238E27FC236}">
                <a16:creationId xmlns:a16="http://schemas.microsoft.com/office/drawing/2014/main" id="{ED3D79B6-41D5-4E21-A15F-AB358888E486}"/>
              </a:ext>
            </a:extLst>
          </p:cNvPr>
          <p:cNvSpPr txBox="1"/>
          <p:nvPr/>
        </p:nvSpPr>
        <p:spPr>
          <a:xfrm>
            <a:off x="829330" y="436597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एल्युमिनियम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1" name="テキスト ボックス 1774">
            <a:extLst>
              <a:ext uri="{FF2B5EF4-FFF2-40B4-BE49-F238E27FC236}">
                <a16:creationId xmlns:a16="http://schemas.microsoft.com/office/drawing/2014/main" id="{756EB5EE-276E-4568-8519-174AC22AD74F}"/>
              </a:ext>
            </a:extLst>
          </p:cNvPr>
          <p:cNvSpPr txBox="1"/>
          <p:nvPr/>
        </p:nvSpPr>
        <p:spPr>
          <a:xfrm>
            <a:off x="829330" y="452735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कङ्क्रिट</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2" name="テキスト ボックス 1775">
            <a:extLst>
              <a:ext uri="{FF2B5EF4-FFF2-40B4-BE49-F238E27FC236}">
                <a16:creationId xmlns:a16="http://schemas.microsoft.com/office/drawing/2014/main" id="{2876B4AC-3E97-4FA8-B497-EA6B9ABD4AB8}"/>
              </a:ext>
            </a:extLst>
          </p:cNvPr>
          <p:cNvSpPr txBox="1"/>
          <p:nvPr/>
        </p:nvSpPr>
        <p:spPr>
          <a:xfrm>
            <a:off x="829330" y="468356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माटो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1776">
            <a:extLst>
              <a:ext uri="{FF2B5EF4-FFF2-40B4-BE49-F238E27FC236}">
                <a16:creationId xmlns:a16="http://schemas.microsoft.com/office/drawing/2014/main" id="{0A1AC812-3A23-4344-8592-AC147CA3D48A}"/>
              </a:ext>
            </a:extLst>
          </p:cNvPr>
          <p:cNvSpPr txBox="1"/>
          <p:nvPr/>
        </p:nvSpPr>
        <p:spPr>
          <a:xfrm>
            <a:off x="829330" y="50182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बालुवा</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1777">
            <a:extLst>
              <a:ext uri="{FF2B5EF4-FFF2-40B4-BE49-F238E27FC236}">
                <a16:creationId xmlns:a16="http://schemas.microsoft.com/office/drawing/2014/main" id="{9DAC7637-7248-431E-B066-E7AEC7F77D23}"/>
              </a:ext>
            </a:extLst>
          </p:cNvPr>
          <p:cNvSpPr txBox="1"/>
          <p:nvPr/>
        </p:nvSpPr>
        <p:spPr>
          <a:xfrm>
            <a:off x="829330" y="518077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कोइला (पाउडर)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1778">
            <a:extLst>
              <a:ext uri="{FF2B5EF4-FFF2-40B4-BE49-F238E27FC236}">
                <a16:creationId xmlns:a16="http://schemas.microsoft.com/office/drawing/2014/main" id="{26F745A6-25B7-4683-B0CE-DC54F87E9363}"/>
              </a:ext>
            </a:extLst>
          </p:cNvPr>
          <p:cNvSpPr txBox="1"/>
          <p:nvPr/>
        </p:nvSpPr>
        <p:spPr>
          <a:xfrm>
            <a:off x="829330" y="534079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कोक</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1781">
            <a:extLst>
              <a:ext uri="{FF2B5EF4-FFF2-40B4-BE49-F238E27FC236}">
                <a16:creationId xmlns:a16="http://schemas.microsoft.com/office/drawing/2014/main" id="{082885EE-914B-4EE2-A54B-71CA27F71B85}"/>
              </a:ext>
            </a:extLst>
          </p:cNvPr>
          <p:cNvSpPr txBox="1"/>
          <p:nvPr/>
        </p:nvSpPr>
        <p:spPr>
          <a:xfrm>
            <a:off x="833775" y="420668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कास्ट फलाम</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1782">
            <a:extLst>
              <a:ext uri="{FF2B5EF4-FFF2-40B4-BE49-F238E27FC236}">
                <a16:creationId xmlns:a16="http://schemas.microsoft.com/office/drawing/2014/main" id="{D07E9F67-3C94-403C-9E4B-91FF6470D615}"/>
              </a:ext>
            </a:extLst>
          </p:cNvPr>
          <p:cNvSpPr txBox="1"/>
          <p:nvPr/>
        </p:nvSpPr>
        <p:spPr>
          <a:xfrm>
            <a:off x="829330" y="4848669"/>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ग्राभेल</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テキスト ボックス 1783">
            <a:extLst>
              <a:ext uri="{FF2B5EF4-FFF2-40B4-BE49-F238E27FC236}">
                <a16:creationId xmlns:a16="http://schemas.microsoft.com/office/drawing/2014/main" id="{B853529D-2485-4C07-B562-A7261A89D254}"/>
              </a:ext>
            </a:extLst>
          </p:cNvPr>
          <p:cNvSpPr txBox="1"/>
          <p:nvPr/>
        </p:nvSpPr>
        <p:spPr>
          <a:xfrm>
            <a:off x="2854980" y="371011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ग्रेनाइट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9" name="テキスト ボックス 1784">
            <a:extLst>
              <a:ext uri="{FF2B5EF4-FFF2-40B4-BE49-F238E27FC236}">
                <a16:creationId xmlns:a16="http://schemas.microsoft.com/office/drawing/2014/main" id="{CEEEE51A-78D2-460F-92FE-5278C3E16125}"/>
              </a:ext>
            </a:extLst>
          </p:cNvPr>
          <p:cNvSpPr txBox="1"/>
          <p:nvPr/>
        </p:nvSpPr>
        <p:spPr>
          <a:xfrm>
            <a:off x="2854980" y="3873182"/>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एन्डसाइट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1785">
            <a:extLst>
              <a:ext uri="{FF2B5EF4-FFF2-40B4-BE49-F238E27FC236}">
                <a16:creationId xmlns:a16="http://schemas.microsoft.com/office/drawing/2014/main" id="{CD8DC95D-F45F-4DA3-8183-9491786DFFFC}"/>
              </a:ext>
            </a:extLst>
          </p:cNvPr>
          <p:cNvSpPr txBox="1"/>
          <p:nvPr/>
        </p:nvSpPr>
        <p:spPr>
          <a:xfrm>
            <a:off x="2851805" y="403625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बेसाल्ट</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テキスト ボックス 1786">
            <a:extLst>
              <a:ext uri="{FF2B5EF4-FFF2-40B4-BE49-F238E27FC236}">
                <a16:creationId xmlns:a16="http://schemas.microsoft.com/office/drawing/2014/main" id="{7A1F7673-975A-4578-A57F-C7C5C383285F}"/>
              </a:ext>
            </a:extLst>
          </p:cNvPr>
          <p:cNvSpPr txBox="1"/>
          <p:nvPr/>
        </p:nvSpPr>
        <p:spPr>
          <a:xfrm>
            <a:off x="2851805" y="4362386"/>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Century" panose="02040604050505020304" pitchFamily="18" charset="0"/>
                <a:ea typeface="游ゴシック" panose="020B0400000000000000" pitchFamily="50" charset="-128"/>
                <a:cs typeface="Arial" panose="020B0604020202020204" pitchFamily="34" charset="0"/>
              </a:rPr>
              <a:t>चूनढुंगा (सह्रो गुण)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2" name="テキスト ボックス 1787">
            <a:extLst>
              <a:ext uri="{FF2B5EF4-FFF2-40B4-BE49-F238E27FC236}">
                <a16:creationId xmlns:a16="http://schemas.microsoft.com/office/drawing/2014/main" id="{05241E55-94EA-4D89-8114-4D0F1CDADFC1}"/>
              </a:ext>
            </a:extLst>
          </p:cNvPr>
          <p:cNvSpPr txBox="1"/>
          <p:nvPr/>
        </p:nvSpPr>
        <p:spPr>
          <a:xfrm>
            <a:off x="2851805" y="452545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Century" panose="02040604050505020304" pitchFamily="18" charset="0"/>
                <a:ea typeface="游ゴシック" panose="020B0400000000000000" pitchFamily="50" charset="-128"/>
                <a:cs typeface="Arial" panose="020B0604020202020204" pitchFamily="34" charset="0"/>
              </a:rPr>
              <a:t>चूनढुंगा (नरम गुण)</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rtl="0"/>
            <a:r>
              <a:rPr lang="ne-np" sz="800" kern="100" dirty="0">
                <a:effectLst/>
                <a:latin typeface="游ゴシック" panose="020B0400000000000000" pitchFamily="50" charset="-128"/>
                <a:ea typeface="ＭＳ 明朝" panose="02020609040205080304" pitchFamily="17" charset="-128"/>
                <a:cs typeface="Arial" panose="020B0604020202020204" pitchFamily="34"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テキスト ボックス 1788">
            <a:extLst>
              <a:ext uri="{FF2B5EF4-FFF2-40B4-BE49-F238E27FC236}">
                <a16:creationId xmlns:a16="http://schemas.microsoft.com/office/drawing/2014/main" id="{5438474D-FD27-45AC-BFA5-5D6B85936F19}"/>
              </a:ext>
            </a:extLst>
          </p:cNvPr>
          <p:cNvSpPr txBox="1"/>
          <p:nvPr/>
        </p:nvSpPr>
        <p:spPr>
          <a:xfrm>
            <a:off x="2851805" y="4688522"/>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Century" panose="02040604050505020304" pitchFamily="18" charset="0"/>
                <a:ea typeface="游ゴシック" panose="020B0400000000000000" pitchFamily="50" charset="-128"/>
                <a:cs typeface="Arial" panose="020B0604020202020204" pitchFamily="34" charset="0"/>
              </a:rPr>
              <a:t>मार्बल</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4" name="テキスト ボックス 1789">
            <a:extLst>
              <a:ext uri="{FF2B5EF4-FFF2-40B4-BE49-F238E27FC236}">
                <a16:creationId xmlns:a16="http://schemas.microsoft.com/office/drawing/2014/main" id="{C64CF10C-13FF-4EF5-A3DC-6C62A75646D9}"/>
              </a:ext>
            </a:extLst>
          </p:cNvPr>
          <p:cNvSpPr txBox="1"/>
          <p:nvPr/>
        </p:nvSpPr>
        <p:spPr>
          <a:xfrm>
            <a:off x="2851805" y="5014658"/>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ओक </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 name="テキスト ボックス 1790">
            <a:extLst>
              <a:ext uri="{FF2B5EF4-FFF2-40B4-BE49-F238E27FC236}">
                <a16:creationId xmlns:a16="http://schemas.microsoft.com/office/drawing/2014/main" id="{23F1F2C9-1E5B-45DC-B1F9-70F30126852F}"/>
              </a:ext>
            </a:extLst>
          </p:cNvPr>
          <p:cNvSpPr txBox="1"/>
          <p:nvPr/>
        </p:nvSpPr>
        <p:spPr>
          <a:xfrm>
            <a:off x="2851805" y="5177726"/>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पाइन</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6" name="テキスト ボックス 1791">
            <a:extLst>
              <a:ext uri="{FF2B5EF4-FFF2-40B4-BE49-F238E27FC236}">
                <a16:creationId xmlns:a16="http://schemas.microsoft.com/office/drawing/2014/main" id="{B67ED277-18CC-41F2-A333-227C901DCED1}"/>
              </a:ext>
            </a:extLst>
          </p:cNvPr>
          <p:cNvSpPr txBox="1"/>
          <p:nvPr/>
        </p:nvSpPr>
        <p:spPr>
          <a:xfrm>
            <a:off x="2851805" y="5340794"/>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सुगी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7" name="テキスト ボックス 1792">
            <a:extLst>
              <a:ext uri="{FF2B5EF4-FFF2-40B4-BE49-F238E27FC236}">
                <a16:creationId xmlns:a16="http://schemas.microsoft.com/office/drawing/2014/main" id="{FCAD32A8-61A8-471F-A9CB-F93563F4D91B}"/>
              </a:ext>
            </a:extLst>
          </p:cNvPr>
          <p:cNvSpPr txBox="1"/>
          <p:nvPr/>
        </p:nvSpPr>
        <p:spPr>
          <a:xfrm>
            <a:off x="2856250" y="4199318"/>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dirty="0">
                <a:effectLst/>
                <a:latin typeface="Century" panose="02040604050505020304" pitchFamily="18" charset="0"/>
                <a:ea typeface="游ゴシック" panose="020B0400000000000000" pitchFamily="50" charset="-128"/>
                <a:cs typeface="Arial" panose="020B0604020202020204" pitchFamily="34" charset="0"/>
              </a:rPr>
              <a:t>कोन्ग्लोमेराट टाइप</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8" name="テキスト ボックス 1793">
            <a:extLst>
              <a:ext uri="{FF2B5EF4-FFF2-40B4-BE49-F238E27FC236}">
                <a16:creationId xmlns:a16="http://schemas.microsoft.com/office/drawing/2014/main" id="{0D2C2399-67B6-4510-9724-07B75046A7A6}"/>
              </a:ext>
            </a:extLst>
          </p:cNvPr>
          <p:cNvSpPr txBox="1"/>
          <p:nvPr/>
        </p:nvSpPr>
        <p:spPr>
          <a:xfrm>
            <a:off x="2851805" y="4851590"/>
            <a:ext cx="74295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गेनिस</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3" name="テキスト ボックス 1794">
            <a:extLst>
              <a:ext uri="{FF2B5EF4-FFF2-40B4-BE49-F238E27FC236}">
                <a16:creationId xmlns:a16="http://schemas.microsoft.com/office/drawing/2014/main" id="{F40C53CA-1ADF-42B4-BD07-B9E2D3685A83}"/>
              </a:ext>
            </a:extLst>
          </p:cNvPr>
          <p:cNvSpPr txBox="1"/>
          <p:nvPr/>
        </p:nvSpPr>
        <p:spPr>
          <a:xfrm>
            <a:off x="5184067" y="1585245"/>
            <a:ext cx="1482090" cy="16877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वस्तुको आकार</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4" name="テキスト ボックス 1795">
            <a:extLst>
              <a:ext uri="{FF2B5EF4-FFF2-40B4-BE49-F238E27FC236}">
                <a16:creationId xmlns:a16="http://schemas.microsoft.com/office/drawing/2014/main" id="{EDCDF7DD-BE41-43B0-933B-5EC58A68EDCB}"/>
              </a:ext>
            </a:extLst>
          </p:cNvPr>
          <p:cNvSpPr txBox="1"/>
          <p:nvPr/>
        </p:nvSpPr>
        <p:spPr>
          <a:xfrm>
            <a:off x="5193619" y="1780704"/>
            <a:ext cx="4889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नाम</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5" name="テキスト ボックス 1796">
            <a:extLst>
              <a:ext uri="{FF2B5EF4-FFF2-40B4-BE49-F238E27FC236}">
                <a16:creationId xmlns:a16="http://schemas.microsoft.com/office/drawing/2014/main" id="{BE5961EA-9C36-44E6-BE18-0F0243D73EB9}"/>
              </a:ext>
            </a:extLst>
          </p:cNvPr>
          <p:cNvSpPr txBox="1"/>
          <p:nvPr/>
        </p:nvSpPr>
        <p:spPr>
          <a:xfrm>
            <a:off x="5148825" y="2094060"/>
            <a:ext cx="567376"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रेक्ट्याङ्गुलर</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6" name="テキスト ボックス 1797">
            <a:extLst>
              <a:ext uri="{FF2B5EF4-FFF2-40B4-BE49-F238E27FC236}">
                <a16:creationId xmlns:a16="http://schemas.microsoft.com/office/drawing/2014/main" id="{225AAF70-961A-4095-A32F-ABD17272BADC}"/>
              </a:ext>
            </a:extLst>
          </p:cNvPr>
          <p:cNvSpPr txBox="1"/>
          <p:nvPr/>
        </p:nvSpPr>
        <p:spPr>
          <a:xfrm>
            <a:off x="5119610" y="2594414"/>
            <a:ext cx="602439"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Arial" panose="020B0604020202020204" pitchFamily="34" charset="0"/>
              </a:rPr>
              <a:t>सिलिन्डर</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7" name="テキスト ボックス 1798">
            <a:extLst>
              <a:ext uri="{FF2B5EF4-FFF2-40B4-BE49-F238E27FC236}">
                <a16:creationId xmlns:a16="http://schemas.microsoft.com/office/drawing/2014/main" id="{B25B687C-09AF-4575-BF9B-107C1608A5D6}"/>
              </a:ext>
            </a:extLst>
          </p:cNvPr>
          <p:cNvSpPr txBox="1"/>
          <p:nvPr/>
        </p:nvSpPr>
        <p:spPr>
          <a:xfrm>
            <a:off x="5119610" y="3078116"/>
            <a:ext cx="596591"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डिस्क</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8" name="テキスト ボックス 1799">
            <a:extLst>
              <a:ext uri="{FF2B5EF4-FFF2-40B4-BE49-F238E27FC236}">
                <a16:creationId xmlns:a16="http://schemas.microsoft.com/office/drawing/2014/main" id="{AB291AA6-F073-4C77-96E7-568C53057136}"/>
              </a:ext>
            </a:extLst>
          </p:cNvPr>
          <p:cNvSpPr txBox="1"/>
          <p:nvPr/>
        </p:nvSpPr>
        <p:spPr>
          <a:xfrm>
            <a:off x="5127556" y="3529919"/>
            <a:ext cx="58864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स्पेर</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0" name="テキスト ボックス 1808">
            <a:extLst>
              <a:ext uri="{FF2B5EF4-FFF2-40B4-BE49-F238E27FC236}">
                <a16:creationId xmlns:a16="http://schemas.microsoft.com/office/drawing/2014/main" id="{99107902-85F8-4BE5-812A-7E676E4FA728}"/>
              </a:ext>
            </a:extLst>
          </p:cNvPr>
          <p:cNvSpPr txBox="1"/>
          <p:nvPr/>
        </p:nvSpPr>
        <p:spPr>
          <a:xfrm>
            <a:off x="5891329" y="1785270"/>
            <a:ext cx="638248"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चित्र</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1" name="テキスト ボックス 1809">
            <a:extLst>
              <a:ext uri="{FF2B5EF4-FFF2-40B4-BE49-F238E27FC236}">
                <a16:creationId xmlns:a16="http://schemas.microsoft.com/office/drawing/2014/main" id="{02D91C0B-8F2D-494E-B2E5-DDB5C4E6354A}"/>
              </a:ext>
            </a:extLst>
          </p:cNvPr>
          <p:cNvSpPr txBox="1"/>
          <p:nvPr/>
        </p:nvSpPr>
        <p:spPr>
          <a:xfrm>
            <a:off x="6786172" y="1646840"/>
            <a:ext cx="1451610"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मात्रा एब्रिभेशन</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2" name="テキスト ボックス 1810">
            <a:extLst>
              <a:ext uri="{FF2B5EF4-FFF2-40B4-BE49-F238E27FC236}">
                <a16:creationId xmlns:a16="http://schemas.microsoft.com/office/drawing/2014/main" id="{A8A92D07-BE18-4F8D-BC5B-2501140A261F}"/>
              </a:ext>
            </a:extLst>
          </p:cNvPr>
          <p:cNvSpPr txBox="1"/>
          <p:nvPr/>
        </p:nvSpPr>
        <p:spPr>
          <a:xfrm>
            <a:off x="6395681" y="2196346"/>
            <a:ext cx="163830"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तेर्साई </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3" name="テキスト ボックス 1811">
            <a:extLst>
              <a:ext uri="{FF2B5EF4-FFF2-40B4-BE49-F238E27FC236}">
                <a16:creationId xmlns:a16="http://schemas.microsoft.com/office/drawing/2014/main" id="{5532A6F8-1DE0-46E1-B2AA-F9F1927F8F23}"/>
              </a:ext>
            </a:extLst>
          </p:cNvPr>
          <p:cNvSpPr txBox="1"/>
          <p:nvPr/>
        </p:nvSpPr>
        <p:spPr>
          <a:xfrm>
            <a:off x="6047032" y="2307121"/>
            <a:ext cx="163830" cy="11557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लम्बाई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4" name="テキスト ボックス 1812">
            <a:extLst>
              <a:ext uri="{FF2B5EF4-FFF2-40B4-BE49-F238E27FC236}">
                <a16:creationId xmlns:a16="http://schemas.microsoft.com/office/drawing/2014/main" id="{B68FF204-A459-4B00-9E1B-2BA42E3D79B0}"/>
              </a:ext>
            </a:extLst>
          </p:cNvPr>
          <p:cNvSpPr txBox="1"/>
          <p:nvPr/>
        </p:nvSpPr>
        <p:spPr>
          <a:xfrm>
            <a:off x="5985207" y="2924054"/>
            <a:ext cx="428161" cy="912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डाएमिटर</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5" name="テキスト ボックス 1813">
            <a:extLst>
              <a:ext uri="{FF2B5EF4-FFF2-40B4-BE49-F238E27FC236}">
                <a16:creationId xmlns:a16="http://schemas.microsoft.com/office/drawing/2014/main" id="{8B66499E-24F6-4550-A717-928C3D19DB13}"/>
              </a:ext>
            </a:extLst>
          </p:cNvPr>
          <p:cNvSpPr txBox="1"/>
          <p:nvPr/>
        </p:nvSpPr>
        <p:spPr>
          <a:xfrm>
            <a:off x="6329184" y="2452288"/>
            <a:ext cx="163830" cy="9129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डाएमिटर</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6" name="テキスト ボックス 1816">
            <a:extLst>
              <a:ext uri="{FF2B5EF4-FFF2-40B4-BE49-F238E27FC236}">
                <a16:creationId xmlns:a16="http://schemas.microsoft.com/office/drawing/2014/main" id="{94008345-13A4-43A7-B59D-1FF3A6F471C8}"/>
              </a:ext>
            </a:extLst>
          </p:cNvPr>
          <p:cNvSpPr txBox="1"/>
          <p:nvPr/>
        </p:nvSpPr>
        <p:spPr>
          <a:xfrm>
            <a:off x="6464693" y="2020767"/>
            <a:ext cx="1638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उचाई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7" name="テキスト ボックス 1817">
            <a:extLst>
              <a:ext uri="{FF2B5EF4-FFF2-40B4-BE49-F238E27FC236}">
                <a16:creationId xmlns:a16="http://schemas.microsoft.com/office/drawing/2014/main" id="{AC479BA9-84A3-4D02-8B92-C8D9ED663B38}"/>
              </a:ext>
            </a:extLst>
          </p:cNvPr>
          <p:cNvSpPr txBox="1"/>
          <p:nvPr/>
        </p:nvSpPr>
        <p:spPr>
          <a:xfrm>
            <a:off x="6576129" y="3129753"/>
            <a:ext cx="120015" cy="1682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बाक्लाई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8" name="テキスト ボックス 1818">
            <a:extLst>
              <a:ext uri="{FF2B5EF4-FFF2-40B4-BE49-F238E27FC236}">
                <a16:creationId xmlns:a16="http://schemas.microsoft.com/office/drawing/2014/main" id="{141C6504-389A-4886-A3BF-83D6A286BF29}"/>
              </a:ext>
            </a:extLst>
          </p:cNvPr>
          <p:cNvSpPr txBox="1"/>
          <p:nvPr/>
        </p:nvSpPr>
        <p:spPr>
          <a:xfrm>
            <a:off x="6391599" y="3497706"/>
            <a:ext cx="129540" cy="2444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डाएमिटर</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9" name="テキスト ボックス 1828">
            <a:extLst>
              <a:ext uri="{FF2B5EF4-FFF2-40B4-BE49-F238E27FC236}">
                <a16:creationId xmlns:a16="http://schemas.microsoft.com/office/drawing/2014/main" id="{DFD4D652-229F-4202-B0D9-7C6C48ED73C6}"/>
              </a:ext>
            </a:extLst>
          </p:cNvPr>
          <p:cNvSpPr txBox="1"/>
          <p:nvPr/>
        </p:nvSpPr>
        <p:spPr>
          <a:xfrm>
            <a:off x="6741114" y="2124225"/>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Arial" panose="020B0604020202020204" pitchFamily="34" charset="0"/>
              </a:rPr>
              <a:t>लम्बाई</a:t>
            </a:r>
            <a:r>
              <a:rPr lang="ne-np" sz="800" kern="100">
                <a:effectLst/>
                <a:latin typeface="Arial" panose="020B0604020202020204" pitchFamily="34" charset="0"/>
                <a:ea typeface="游ゴシック" panose="020B0400000000000000" pitchFamily="50" charset="-128"/>
                <a:cs typeface="Times New Roman" panose="02020603050405020304" pitchFamily="18" charset="0"/>
              </a:rPr>
              <a:t>×</a:t>
            </a:r>
            <a:r>
              <a:rPr lang="ne-np" sz="800" kern="100">
                <a:effectLst/>
                <a:latin typeface="Century" panose="02040604050505020304" pitchFamily="18" charset="0"/>
                <a:ea typeface="游ゴシック" panose="020B0400000000000000" pitchFamily="50" charset="-128"/>
                <a:cs typeface="Arial" panose="020B0604020202020204" pitchFamily="34" charset="0"/>
              </a:rPr>
              <a:t>तेर्साई</a:t>
            </a:r>
            <a:r>
              <a:rPr lang="ne-np" sz="800" kern="100">
                <a:effectLst/>
                <a:latin typeface="Arial" panose="020B0604020202020204" pitchFamily="34" charset="0"/>
                <a:ea typeface="游ゴシック" panose="020B0400000000000000" pitchFamily="50" charset="-128"/>
                <a:cs typeface="Times New Roman" panose="02020603050405020304" pitchFamily="18" charset="0"/>
              </a:rPr>
              <a:t>×</a:t>
            </a:r>
            <a:r>
              <a:rPr lang="ne-np" sz="800" kern="100">
                <a:effectLst/>
                <a:latin typeface="Century" panose="02040604050505020304" pitchFamily="18" charset="0"/>
                <a:ea typeface="游ゴシック" panose="020B0400000000000000" pitchFamily="50" charset="-128"/>
                <a:cs typeface="Arial" panose="020B0604020202020204" pitchFamily="34" charset="0"/>
              </a:rPr>
              <a:t>उचाई</a:t>
            </a:r>
            <a:endParaRPr lang="ja-JP" sz="8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0" name="テキスト ボックス 1829">
            <a:extLst>
              <a:ext uri="{FF2B5EF4-FFF2-40B4-BE49-F238E27FC236}">
                <a16:creationId xmlns:a16="http://schemas.microsoft.com/office/drawing/2014/main" id="{DF2F47D6-C048-4325-91E8-041724580AEB}"/>
              </a:ext>
            </a:extLst>
          </p:cNvPr>
          <p:cNvSpPr txBox="1"/>
          <p:nvPr/>
        </p:nvSpPr>
        <p:spPr>
          <a:xfrm>
            <a:off x="6756353" y="2594414"/>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(डाएमिटर)</a:t>
            </a:r>
            <a:r>
              <a:rPr lang="ne-np" sz="800" kern="100" baseline="30000">
                <a:effectLst/>
                <a:latin typeface="游ゴシック" panose="020B0400000000000000" pitchFamily="50" charset="-128"/>
                <a:ea typeface="游ゴシック" panose="020B0400000000000000" pitchFamily="50" charset="-128"/>
                <a:cs typeface="Arial" panose="020B0604020202020204" pitchFamily="34" charset="0"/>
              </a:rPr>
              <a:t>2</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उचाई</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ＭＳ 明朝" panose="02020609040205080304" pitchFamily="17" charset="-128"/>
                <a:cs typeface="Arial" panose="020B0604020202020204" pitchFamily="34" charset="0"/>
              </a:rPr>
              <a:t>0.8</a:t>
            </a:r>
            <a:endParaRPr lang="ja-JP" sz="8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01" name="テキスト ボックス 1830">
            <a:extLst>
              <a:ext uri="{FF2B5EF4-FFF2-40B4-BE49-F238E27FC236}">
                <a16:creationId xmlns:a16="http://schemas.microsoft.com/office/drawing/2014/main" id="{5B0E32F8-ED40-47B5-91E5-A54F5C5ADCE5}"/>
              </a:ext>
            </a:extLst>
          </p:cNvPr>
          <p:cNvSpPr txBox="1"/>
          <p:nvPr/>
        </p:nvSpPr>
        <p:spPr>
          <a:xfrm>
            <a:off x="6741114" y="3080339"/>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(डाएमिटर)</a:t>
            </a:r>
            <a:r>
              <a:rPr lang="ne-np" sz="800" kern="100" baseline="30000">
                <a:effectLst/>
                <a:latin typeface="游ゴシック" panose="020B0400000000000000" pitchFamily="50" charset="-128"/>
                <a:ea typeface="游ゴシック" panose="020B0400000000000000" pitchFamily="50" charset="-128"/>
                <a:cs typeface="Arial" panose="020B0604020202020204" pitchFamily="34" charset="0"/>
              </a:rPr>
              <a:t>2</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बाक्लाई</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ＭＳ 明朝" panose="02020609040205080304" pitchFamily="17" charset="-128"/>
                <a:cs typeface="Arial" panose="020B0604020202020204" pitchFamily="34" charset="0"/>
              </a:rPr>
              <a:t>0.8</a:t>
            </a:r>
            <a:endParaRPr lang="ja-JP" sz="8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02" name="テキスト ボックス 1831">
            <a:extLst>
              <a:ext uri="{FF2B5EF4-FFF2-40B4-BE49-F238E27FC236}">
                <a16:creationId xmlns:a16="http://schemas.microsoft.com/office/drawing/2014/main" id="{0DC5BD0C-C547-4198-A834-71B93D90883C}"/>
              </a:ext>
            </a:extLst>
          </p:cNvPr>
          <p:cNvSpPr txBox="1"/>
          <p:nvPr/>
        </p:nvSpPr>
        <p:spPr>
          <a:xfrm>
            <a:off x="6714920" y="3550528"/>
            <a:ext cx="1335405"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(डाएमिटर) </a:t>
            </a:r>
            <a:r>
              <a:rPr lang="ne-np" sz="800" kern="100" baseline="30000">
                <a:effectLst/>
                <a:latin typeface="游ゴシック" panose="020B0400000000000000" pitchFamily="50" charset="-128"/>
                <a:ea typeface="游ゴシック" panose="020B0400000000000000" pitchFamily="50" charset="-128"/>
                <a:cs typeface="Arial" panose="020B0604020202020204" pitchFamily="34" charset="0"/>
              </a:rPr>
              <a:t>3</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ＭＳ 明朝" panose="02020609040205080304" pitchFamily="17" charset="-128"/>
                <a:cs typeface="Arial" panose="020B0604020202020204" pitchFamily="34" charset="0"/>
              </a:rPr>
              <a:t>0.53</a:t>
            </a:r>
            <a:endParaRPr lang="ja-JP" sz="8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03" name="テキスト ボックス 1816">
            <a:extLst>
              <a:ext uri="{FF2B5EF4-FFF2-40B4-BE49-F238E27FC236}">
                <a16:creationId xmlns:a16="http://schemas.microsoft.com/office/drawing/2014/main" id="{20E75799-6C7A-4C6D-9286-11EAEF591C7C}"/>
              </a:ext>
            </a:extLst>
          </p:cNvPr>
          <p:cNvSpPr txBox="1"/>
          <p:nvPr/>
        </p:nvSpPr>
        <p:spPr>
          <a:xfrm>
            <a:off x="6386147" y="2603345"/>
            <a:ext cx="163830" cy="1454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उचाई</a:t>
            </a:r>
            <a:endParaRPr lang="ja-JP" sz="5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4" name="テキスト ボックス 1800">
            <a:extLst>
              <a:ext uri="{FF2B5EF4-FFF2-40B4-BE49-F238E27FC236}">
                <a16:creationId xmlns:a16="http://schemas.microsoft.com/office/drawing/2014/main" id="{B16FBD22-BB1B-4CDB-8736-FD716A5E0D20}"/>
              </a:ext>
            </a:extLst>
          </p:cNvPr>
          <p:cNvSpPr txBox="1"/>
          <p:nvPr/>
        </p:nvSpPr>
        <p:spPr>
          <a:xfrm>
            <a:off x="5127556" y="4035917"/>
            <a:ext cx="613368"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मिसिङ्ग स्पेर</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5" name="テキスト ボックス 1801">
            <a:extLst>
              <a:ext uri="{FF2B5EF4-FFF2-40B4-BE49-F238E27FC236}">
                <a16:creationId xmlns:a16="http://schemas.microsoft.com/office/drawing/2014/main" id="{9BD4D41E-9AD4-4F95-9CFE-05B18ADFA7AB}"/>
              </a:ext>
            </a:extLst>
          </p:cNvPr>
          <p:cNvSpPr txBox="1"/>
          <p:nvPr/>
        </p:nvSpPr>
        <p:spPr>
          <a:xfrm>
            <a:off x="5127556" y="4487306"/>
            <a:ext cx="596590" cy="1725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कोन</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6" name="テキスト ボックス 1802">
            <a:extLst>
              <a:ext uri="{FF2B5EF4-FFF2-40B4-BE49-F238E27FC236}">
                <a16:creationId xmlns:a16="http://schemas.microsoft.com/office/drawing/2014/main" id="{8C6202D4-EB21-4CE1-B897-F9ED00184763}"/>
              </a:ext>
            </a:extLst>
          </p:cNvPr>
          <p:cNvSpPr txBox="1"/>
          <p:nvPr/>
        </p:nvSpPr>
        <p:spPr>
          <a:xfrm>
            <a:off x="5121271" y="4947039"/>
            <a:ext cx="625195" cy="15557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लोडको शिरको कोन</a:t>
            </a:r>
            <a:endParaRPr lang="ja-JP" sz="9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7" name="テキスト ボックス 1803">
            <a:extLst>
              <a:ext uri="{FF2B5EF4-FFF2-40B4-BE49-F238E27FC236}">
                <a16:creationId xmlns:a16="http://schemas.microsoft.com/office/drawing/2014/main" id="{72DA0697-98F3-4475-9B74-10C84B2D377D}"/>
              </a:ext>
            </a:extLst>
          </p:cNvPr>
          <p:cNvSpPr txBox="1"/>
          <p:nvPr/>
        </p:nvSpPr>
        <p:spPr>
          <a:xfrm>
            <a:off x="5107783" y="5430741"/>
            <a:ext cx="644968"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एलिप्साइट</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8" name="テキスト ボックス 1804">
            <a:extLst>
              <a:ext uri="{FF2B5EF4-FFF2-40B4-BE49-F238E27FC236}">
                <a16:creationId xmlns:a16="http://schemas.microsoft.com/office/drawing/2014/main" id="{138D2B98-C397-4619-B972-4E76486D8370}"/>
              </a:ext>
            </a:extLst>
          </p:cNvPr>
          <p:cNvSpPr txBox="1"/>
          <p:nvPr/>
        </p:nvSpPr>
        <p:spPr>
          <a:xfrm>
            <a:off x="5119610" y="5914443"/>
            <a:ext cx="621314"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900" kern="100">
                <a:effectLst/>
                <a:latin typeface="Century" panose="02040604050505020304" pitchFamily="18" charset="0"/>
                <a:ea typeface="游ゴシック" panose="020B0400000000000000" pitchFamily="50" charset="-128"/>
                <a:cs typeface="Arial" panose="020B0604020202020204" pitchFamily="34" charset="0"/>
              </a:rPr>
              <a:t>ट्राइगोन कोन</a:t>
            </a:r>
            <a:endParaRPr 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9" name="テキスト ボックス 1805">
            <a:extLst>
              <a:ext uri="{FF2B5EF4-FFF2-40B4-BE49-F238E27FC236}">
                <a16:creationId xmlns:a16="http://schemas.microsoft.com/office/drawing/2014/main" id="{3EF18A75-B780-4281-9D83-D1E8992C63C7}"/>
              </a:ext>
            </a:extLst>
          </p:cNvPr>
          <p:cNvSpPr txBox="1"/>
          <p:nvPr/>
        </p:nvSpPr>
        <p:spPr>
          <a:xfrm>
            <a:off x="5859267" y="5770062"/>
            <a:ext cx="163830"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उचाई</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0" name="テキスト ボックス 1814">
            <a:extLst>
              <a:ext uri="{FF2B5EF4-FFF2-40B4-BE49-F238E27FC236}">
                <a16:creationId xmlns:a16="http://schemas.microsoft.com/office/drawing/2014/main" id="{00AE5499-92FE-49C5-8B1B-C3390171FA80}"/>
              </a:ext>
            </a:extLst>
          </p:cNvPr>
          <p:cNvSpPr txBox="1"/>
          <p:nvPr/>
        </p:nvSpPr>
        <p:spPr>
          <a:xfrm>
            <a:off x="6313766" y="4916296"/>
            <a:ext cx="163830" cy="15882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उचाई</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1" name="テキスト ボックス 1815">
            <a:extLst>
              <a:ext uri="{FF2B5EF4-FFF2-40B4-BE49-F238E27FC236}">
                <a16:creationId xmlns:a16="http://schemas.microsoft.com/office/drawing/2014/main" id="{E9D7C07E-7123-442C-BF63-C81207B3B427}"/>
              </a:ext>
            </a:extLst>
          </p:cNvPr>
          <p:cNvSpPr txBox="1"/>
          <p:nvPr/>
        </p:nvSpPr>
        <p:spPr>
          <a:xfrm>
            <a:off x="6477596" y="3887827"/>
            <a:ext cx="163830" cy="700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उचाई</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2" name="テキスト ボックス 1819">
            <a:extLst>
              <a:ext uri="{FF2B5EF4-FFF2-40B4-BE49-F238E27FC236}">
                <a16:creationId xmlns:a16="http://schemas.microsoft.com/office/drawing/2014/main" id="{D6F3B095-01ED-4D44-A099-DA5C4E0CFDF9}"/>
              </a:ext>
            </a:extLst>
          </p:cNvPr>
          <p:cNvSpPr txBox="1"/>
          <p:nvPr/>
        </p:nvSpPr>
        <p:spPr>
          <a:xfrm>
            <a:off x="6055629" y="4230228"/>
            <a:ext cx="273555" cy="683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डाएमिटर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3" name="テキスト ボックス 1820">
            <a:extLst>
              <a:ext uri="{FF2B5EF4-FFF2-40B4-BE49-F238E27FC236}">
                <a16:creationId xmlns:a16="http://schemas.microsoft.com/office/drawing/2014/main" id="{65CA05E9-F8A5-4FCB-A4B3-5DC6E8ADEDD5}"/>
              </a:ext>
            </a:extLst>
          </p:cNvPr>
          <p:cNvSpPr txBox="1"/>
          <p:nvPr/>
        </p:nvSpPr>
        <p:spPr>
          <a:xfrm>
            <a:off x="6055629" y="4659830"/>
            <a:ext cx="163830" cy="8501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डाएमिटर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4" name="テキスト ボックス 1821">
            <a:extLst>
              <a:ext uri="{FF2B5EF4-FFF2-40B4-BE49-F238E27FC236}">
                <a16:creationId xmlns:a16="http://schemas.microsoft.com/office/drawing/2014/main" id="{827FDD77-5FDA-493B-924D-9209ADE31991}"/>
              </a:ext>
            </a:extLst>
          </p:cNvPr>
          <p:cNvSpPr txBox="1"/>
          <p:nvPr/>
        </p:nvSpPr>
        <p:spPr>
          <a:xfrm>
            <a:off x="5948289" y="4811299"/>
            <a:ext cx="361315" cy="74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a:effectLst/>
                <a:latin typeface="Century" panose="02040604050505020304" pitchFamily="18" charset="0"/>
                <a:ea typeface="游ゴシック" panose="020B0400000000000000" pitchFamily="50" charset="-128"/>
                <a:cs typeface="Arial" panose="020B0604020202020204" pitchFamily="34" charset="0"/>
              </a:rPr>
              <a:t>अप्पर डाएमिटर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5" name="テキスト ボックス 1822">
            <a:extLst>
              <a:ext uri="{FF2B5EF4-FFF2-40B4-BE49-F238E27FC236}">
                <a16:creationId xmlns:a16="http://schemas.microsoft.com/office/drawing/2014/main" id="{F904E621-43EB-44C3-8415-1C392F6AC04C}"/>
              </a:ext>
            </a:extLst>
          </p:cNvPr>
          <p:cNvSpPr txBox="1"/>
          <p:nvPr/>
        </p:nvSpPr>
        <p:spPr>
          <a:xfrm>
            <a:off x="6041634" y="5181443"/>
            <a:ext cx="208337" cy="74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400" kern="100">
                <a:effectLst/>
                <a:latin typeface="Century" panose="02040604050505020304" pitchFamily="18" charset="0"/>
                <a:ea typeface="游ゴシック" panose="020B0400000000000000" pitchFamily="50" charset="-128"/>
                <a:cs typeface="Arial" panose="020B0604020202020204" pitchFamily="34" charset="0"/>
              </a:rPr>
              <a:t>लोअर डाएमिटर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6" name="テキスト ボックス 1823">
            <a:extLst>
              <a:ext uri="{FF2B5EF4-FFF2-40B4-BE49-F238E27FC236}">
                <a16:creationId xmlns:a16="http://schemas.microsoft.com/office/drawing/2014/main" id="{D11D7820-EF8A-4390-B835-B315086FC313}"/>
              </a:ext>
            </a:extLst>
          </p:cNvPr>
          <p:cNvSpPr txBox="1"/>
          <p:nvPr/>
        </p:nvSpPr>
        <p:spPr>
          <a:xfrm>
            <a:off x="6540283" y="5436645"/>
            <a:ext cx="155861"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मोटोपन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7" name="テキスト ボックス 1824">
            <a:extLst>
              <a:ext uri="{FF2B5EF4-FFF2-40B4-BE49-F238E27FC236}">
                <a16:creationId xmlns:a16="http://schemas.microsoft.com/office/drawing/2014/main" id="{9334FFA4-B895-46E9-BCBA-721FA534D79D}"/>
              </a:ext>
            </a:extLst>
          </p:cNvPr>
          <p:cNvSpPr txBox="1"/>
          <p:nvPr/>
        </p:nvSpPr>
        <p:spPr>
          <a:xfrm>
            <a:off x="5682549" y="5626098"/>
            <a:ext cx="470587" cy="11310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dirty="0">
                <a:effectLst/>
                <a:latin typeface="Century" panose="02040604050505020304" pitchFamily="18" charset="0"/>
                <a:ea typeface="游ゴシック" panose="020B0400000000000000" pitchFamily="50" charset="-128"/>
                <a:cs typeface="Arial" panose="020B0604020202020204" pitchFamily="34" charset="0"/>
              </a:rPr>
              <a:t>लम्बाईको लम्बाई</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8" name="テキスト ボックス 1825">
            <a:extLst>
              <a:ext uri="{FF2B5EF4-FFF2-40B4-BE49-F238E27FC236}">
                <a16:creationId xmlns:a16="http://schemas.microsoft.com/office/drawing/2014/main" id="{B7A74606-52BA-4955-9BF0-A5897352065A}"/>
              </a:ext>
            </a:extLst>
          </p:cNvPr>
          <p:cNvSpPr txBox="1"/>
          <p:nvPr/>
        </p:nvSpPr>
        <p:spPr>
          <a:xfrm rot="16200000">
            <a:off x="6125021" y="5405541"/>
            <a:ext cx="346607" cy="812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तेर्सो लम्बाई</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19" name="テキスト ボックス 1826">
            <a:extLst>
              <a:ext uri="{FF2B5EF4-FFF2-40B4-BE49-F238E27FC236}">
                <a16:creationId xmlns:a16="http://schemas.microsoft.com/office/drawing/2014/main" id="{1C6DF825-2A14-4D74-88BB-76A83EF246C8}"/>
              </a:ext>
            </a:extLst>
          </p:cNvPr>
          <p:cNvSpPr txBox="1"/>
          <p:nvPr/>
        </p:nvSpPr>
        <p:spPr>
          <a:xfrm>
            <a:off x="5891799" y="6148062"/>
            <a:ext cx="163830" cy="9716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तल्लो सतह</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0" name="テキスト ボックス 1827">
            <a:extLst>
              <a:ext uri="{FF2B5EF4-FFF2-40B4-BE49-F238E27FC236}">
                <a16:creationId xmlns:a16="http://schemas.microsoft.com/office/drawing/2014/main" id="{18EC6072-D421-4F4A-8A1F-3D4B207A69DE}"/>
              </a:ext>
            </a:extLst>
          </p:cNvPr>
          <p:cNvSpPr txBox="1"/>
          <p:nvPr/>
        </p:nvSpPr>
        <p:spPr>
          <a:xfrm>
            <a:off x="6249971" y="5853228"/>
            <a:ext cx="391455" cy="10603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तल्लो क्षेत्रफलको तल्लो सतह</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1" name="テキスト ボックス 1409">
            <a:extLst>
              <a:ext uri="{FF2B5EF4-FFF2-40B4-BE49-F238E27FC236}">
                <a16:creationId xmlns:a16="http://schemas.microsoft.com/office/drawing/2014/main" id="{A407E640-0258-43CA-8DAE-C906D833B173}"/>
              </a:ext>
            </a:extLst>
          </p:cNvPr>
          <p:cNvSpPr txBox="1"/>
          <p:nvPr/>
        </p:nvSpPr>
        <p:spPr>
          <a:xfrm>
            <a:off x="6282410" y="6055882"/>
            <a:ext cx="326576" cy="10574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तल्लो सतहको उचाई</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2" name="テキスト ボックス 1840">
            <a:extLst>
              <a:ext uri="{FF2B5EF4-FFF2-40B4-BE49-F238E27FC236}">
                <a16:creationId xmlns:a16="http://schemas.microsoft.com/office/drawing/2014/main" id="{601627DB-ECB3-4403-A78A-23C6B19320A4}"/>
              </a:ext>
            </a:extLst>
          </p:cNvPr>
          <p:cNvSpPr txBox="1"/>
          <p:nvPr/>
        </p:nvSpPr>
        <p:spPr>
          <a:xfrm>
            <a:off x="6363874" y="4378466"/>
            <a:ext cx="163830" cy="2176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500" kern="100">
                <a:effectLst/>
                <a:latin typeface="Century" panose="02040604050505020304" pitchFamily="18" charset="0"/>
                <a:ea typeface="游ゴシック" panose="020B0400000000000000" pitchFamily="50" charset="-128"/>
                <a:cs typeface="Arial" panose="020B0604020202020204" pitchFamily="34" charset="0"/>
              </a:rPr>
              <a:t>उचाई</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23" name="テキスト ボックス 1832">
            <a:extLst>
              <a:ext uri="{FF2B5EF4-FFF2-40B4-BE49-F238E27FC236}">
                <a16:creationId xmlns:a16="http://schemas.microsoft.com/office/drawing/2014/main" id="{6CCCBB0E-D1B2-455D-98F7-0BAE2CE96C44}"/>
              </a:ext>
            </a:extLst>
          </p:cNvPr>
          <p:cNvSpPr txBox="1"/>
          <p:nvPr/>
        </p:nvSpPr>
        <p:spPr>
          <a:xfrm>
            <a:off x="6731885" y="4010037"/>
            <a:ext cx="1688216" cy="18400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(उचाई)</a:t>
            </a:r>
            <a:r>
              <a:rPr lang="ne-np" sz="800" kern="100" baseline="30000">
                <a:effectLst/>
                <a:latin typeface="游ゴシック" panose="020B0400000000000000" pitchFamily="50" charset="-128"/>
                <a:ea typeface="游ゴシック" panose="020B0400000000000000" pitchFamily="50" charset="-128"/>
                <a:cs typeface="Arial" panose="020B0604020202020204" pitchFamily="34" charset="0"/>
              </a:rPr>
              <a:t>2</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(डाएमिटर</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ＭＳ 明朝" panose="02020609040205080304" pitchFamily="17" charset="-128"/>
                <a:cs typeface="Arial" panose="020B0604020202020204" pitchFamily="34" charset="0"/>
              </a:rPr>
              <a:t>3-</a:t>
            </a:r>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उचाई</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ＭＳ 明朝" panose="02020609040205080304" pitchFamily="17" charset="-128"/>
                <a:cs typeface="Arial" panose="020B0604020202020204" pitchFamily="34" charset="0"/>
              </a:rPr>
              <a:t>2</a:t>
            </a:r>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ＭＳ 明朝" panose="02020609040205080304" pitchFamily="17" charset="-128"/>
                <a:cs typeface="Arial" panose="020B0604020202020204" pitchFamily="34" charset="0"/>
              </a:rPr>
              <a:t>0.53</a:t>
            </a:r>
            <a:endParaRPr lang="ja-JP" sz="8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24" name="テキスト ボックス 1833">
            <a:extLst>
              <a:ext uri="{FF2B5EF4-FFF2-40B4-BE49-F238E27FC236}">
                <a16:creationId xmlns:a16="http://schemas.microsoft.com/office/drawing/2014/main" id="{9C7B53C8-548B-4287-9E64-007FFAAADD3E}"/>
              </a:ext>
            </a:extLst>
          </p:cNvPr>
          <p:cNvSpPr txBox="1"/>
          <p:nvPr/>
        </p:nvSpPr>
        <p:spPr>
          <a:xfrm>
            <a:off x="6734363" y="4819220"/>
            <a:ext cx="1364616" cy="44769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cs typeface="Arial" panose="020B0604020202020204" pitchFamily="34" charset="0"/>
              </a:rPr>
              <a:t>〔(लोअर डाएमिटर)</a:t>
            </a:r>
            <a:r>
              <a:rPr lang="ne-np" sz="800" kern="100" baseline="30000">
                <a:effectLst/>
                <a:latin typeface="游ゴシック" panose="020B0400000000000000" pitchFamily="50" charset="-128"/>
                <a:cs typeface="Arial" panose="020B0604020202020204" pitchFamily="34" charset="0"/>
              </a:rPr>
              <a:t>2</a:t>
            </a:r>
            <a:r>
              <a:rPr lang="ne-np" sz="800" kern="100">
                <a:effectLst/>
                <a:latin typeface="游ゴシック" panose="020B0400000000000000" pitchFamily="50" charset="-128"/>
                <a:cs typeface="Arial" panose="020B0604020202020204" pitchFamily="34" charset="0"/>
              </a:rPr>
              <a:t>+लोअर डाएमिटर</a:t>
            </a:r>
            <a:r>
              <a:rPr lang="ne-np" sz="800" kern="100">
                <a:effectLst/>
                <a:latin typeface="游ゴシック" panose="020B0400000000000000" pitchFamily="50" charset="-128"/>
                <a:cs typeface="Times New Roman" panose="02020603050405020304" pitchFamily="18" charset="0"/>
              </a:rPr>
              <a:t>×अप्पर डाएमिटर</a:t>
            </a:r>
            <a:r>
              <a:rPr lang="ne-np" sz="800" kern="100">
                <a:effectLst/>
                <a:latin typeface="游ゴシック" panose="020B0400000000000000" pitchFamily="50" charset="-128"/>
                <a:cs typeface="Arial" panose="020B0604020202020204" pitchFamily="34" charset="0"/>
              </a:rPr>
              <a:t>+(अप्पर डाएमिटर)</a:t>
            </a:r>
            <a:r>
              <a:rPr lang="ne-np" sz="800" kern="100" baseline="30000">
                <a:effectLst/>
                <a:latin typeface="游ゴシック" panose="020B0400000000000000" pitchFamily="50" charset="-128"/>
                <a:cs typeface="Arial" panose="020B0604020202020204" pitchFamily="34" charset="0"/>
              </a:rPr>
              <a:t>2</a:t>
            </a:r>
            <a:r>
              <a:rPr lang="ne-np" sz="800" kern="100">
                <a:effectLst/>
                <a:latin typeface="游ゴシック" panose="020B0400000000000000" pitchFamily="50" charset="-128"/>
                <a:cs typeface="Arial" panose="020B0604020202020204" pitchFamily="34" charset="0"/>
              </a:rPr>
              <a:t>〕</a:t>
            </a:r>
            <a:r>
              <a:rPr lang="ne-np" sz="800" kern="100">
                <a:effectLst/>
                <a:latin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cs typeface="Arial" panose="020B0604020202020204" pitchFamily="34" charset="0"/>
              </a:rPr>
              <a:t>उचाई×0.3</a:t>
            </a:r>
            <a:endParaRPr lang="ja-JP" sz="800" kern="100" dirty="0">
              <a:effectLst/>
              <a:latin typeface="游ゴシック" panose="020B0400000000000000" pitchFamily="50" charset="-128"/>
              <a:cs typeface="Times New Roman" panose="02020603050405020304" pitchFamily="18" charset="0"/>
            </a:endParaRPr>
          </a:p>
        </p:txBody>
      </p:sp>
      <p:sp>
        <p:nvSpPr>
          <p:cNvPr id="125" name="テキスト ボックス 1834">
            <a:extLst>
              <a:ext uri="{FF2B5EF4-FFF2-40B4-BE49-F238E27FC236}">
                <a16:creationId xmlns:a16="http://schemas.microsoft.com/office/drawing/2014/main" id="{DBCF3EA8-FC50-4DEC-83F0-B8107C350599}"/>
              </a:ext>
            </a:extLst>
          </p:cNvPr>
          <p:cNvSpPr txBox="1"/>
          <p:nvPr/>
        </p:nvSpPr>
        <p:spPr>
          <a:xfrm>
            <a:off x="6719158" y="4489359"/>
            <a:ext cx="1446530" cy="19431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(डाएमिटर)</a:t>
            </a:r>
            <a:r>
              <a:rPr lang="ne-np" sz="800" kern="100" baseline="30000">
                <a:effectLst/>
                <a:latin typeface="游ゴシック" panose="020B0400000000000000" pitchFamily="50" charset="-128"/>
                <a:ea typeface="游ゴシック" panose="020B0400000000000000" pitchFamily="50" charset="-128"/>
                <a:cs typeface="Arial" panose="020B0604020202020204" pitchFamily="34" charset="0"/>
              </a:rPr>
              <a:t>2</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उचाई</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ＭＳ 明朝" panose="02020609040205080304" pitchFamily="17" charset="-128"/>
                <a:cs typeface="Arial" panose="020B0604020202020204" pitchFamily="34" charset="0"/>
              </a:rPr>
              <a:t>0.3</a:t>
            </a:r>
            <a:endParaRPr lang="ja-JP" sz="8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26" name="テキスト ボックス 1835">
            <a:extLst>
              <a:ext uri="{FF2B5EF4-FFF2-40B4-BE49-F238E27FC236}">
                <a16:creationId xmlns:a16="http://schemas.microsoft.com/office/drawing/2014/main" id="{4C66F7F1-EF7A-43E1-9CC8-BD24448A86AC}"/>
              </a:ext>
            </a:extLst>
          </p:cNvPr>
          <p:cNvSpPr txBox="1"/>
          <p:nvPr/>
        </p:nvSpPr>
        <p:spPr>
          <a:xfrm>
            <a:off x="6741114" y="5446676"/>
            <a:ext cx="1052806" cy="215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लम्बाई</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तेर्साई</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उचाई</a:t>
            </a:r>
            <a:r>
              <a:rPr lang="ne-np" sz="800" kern="10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a:effectLst/>
                <a:latin typeface="游ゴシック" panose="020B0400000000000000" pitchFamily="50" charset="-128"/>
                <a:ea typeface="ＭＳ 明朝" panose="02020609040205080304" pitchFamily="17" charset="-128"/>
                <a:cs typeface="Arial" panose="020B0604020202020204" pitchFamily="34" charset="0"/>
              </a:rPr>
              <a:t>0.53</a:t>
            </a:r>
            <a:endParaRPr lang="ja-JP" sz="8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27" name="テキスト ボックス 1836">
            <a:extLst>
              <a:ext uri="{FF2B5EF4-FFF2-40B4-BE49-F238E27FC236}">
                <a16:creationId xmlns:a16="http://schemas.microsoft.com/office/drawing/2014/main" id="{05233598-9943-46EE-8438-AF771F9BA22B}"/>
              </a:ext>
            </a:extLst>
          </p:cNvPr>
          <p:cNvSpPr txBox="1"/>
          <p:nvPr/>
        </p:nvSpPr>
        <p:spPr>
          <a:xfrm>
            <a:off x="6707881" y="5851808"/>
            <a:ext cx="1594551" cy="39341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तल्लो क्षेत्रफल</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उचाई</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dirty="0">
                <a:effectLst/>
                <a:latin typeface="游ゴシック" panose="020B0400000000000000" pitchFamily="50" charset="-128"/>
                <a:ea typeface="ＭＳ 明朝" panose="02020609040205080304" pitchFamily="17" charset="-128"/>
                <a:cs typeface="Arial" panose="020B0604020202020204" pitchFamily="34" charset="0"/>
              </a:rPr>
              <a:t>3 </a:t>
            </a:r>
            <a:endParaRPr lang="ja-JP" sz="8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a:p>
            <a:pPr algn="l" rtl="0"/>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(तल्लो क्षेत्रफल ＝तल्लो सतह</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तल्लो क्षेत्रफलको उचाई</a:t>
            </a:r>
            <a:r>
              <a:rPr lang="ne-np" sz="800" kern="100" dirty="0">
                <a:effectLst/>
                <a:latin typeface="游ゴシック" panose="020B0400000000000000" pitchFamily="50" charset="-128"/>
                <a:ea typeface="游ゴシック" panose="020B0400000000000000" pitchFamily="50" charset="-128"/>
                <a:cs typeface="Times New Roman" panose="02020603050405020304" pitchFamily="18" charset="0"/>
              </a:rPr>
              <a:t>÷</a:t>
            </a:r>
            <a:r>
              <a:rPr lang="ne-np" sz="800" kern="100" dirty="0">
                <a:effectLst/>
                <a:latin typeface="游ゴシック" panose="020B0400000000000000" pitchFamily="50" charset="-128"/>
                <a:ea typeface="ＭＳ 明朝" panose="02020609040205080304" pitchFamily="17" charset="-128"/>
                <a:cs typeface="Arial" panose="020B0604020202020204" pitchFamily="34" charset="0"/>
              </a:rPr>
              <a:t>2</a:t>
            </a:r>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a:t>
            </a:r>
            <a:endParaRPr lang="ja-JP" sz="8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9062802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तौलसँगको विशिष्ट गुरुत्व, गुरुत्वाकर्षण केन्द्र</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117/सहायक पाठ्यपुस्तक पृष्ठ 89</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3"/>
          <a:stretch>
            <a:fillRect/>
          </a:stretch>
        </p:blipFill>
        <p:spPr>
          <a:xfrm>
            <a:off x="919569" y="3564084"/>
            <a:ext cx="7514030" cy="2426958"/>
          </a:xfrm>
          <a:prstGeom prst="rect">
            <a:avLst/>
          </a:prstGeom>
        </p:spPr>
      </p:pic>
      <p:sp>
        <p:nvSpPr>
          <p:cNvPr id="16" name="テキスト ボックス 15"/>
          <p:cNvSpPr txBox="1"/>
          <p:nvPr/>
        </p:nvSpPr>
        <p:spPr>
          <a:xfrm>
            <a:off x="2894038" y="5954843"/>
            <a:ext cx="3336202" cy="276999"/>
          </a:xfrm>
          <a:prstGeom prst="rect">
            <a:avLst/>
          </a:prstGeom>
          <a:noFill/>
          <a:ln>
            <a:noFill/>
          </a:ln>
        </p:spPr>
        <p:txBody>
          <a:bodyPr wrap="square" rtlCol="0">
            <a:spAutoFit/>
          </a:bodyPr>
          <a:lstStyle/>
          <a:p>
            <a:pPr algn="ctr" rtl="0"/>
            <a:r>
              <a:rPr lang="ne-np" sz="1200">
                <a:solidFill>
                  <a:prstClr val="black"/>
                </a:solidFill>
              </a:rPr>
              <a:t>वस्तुको स्थिरता</a:t>
            </a:r>
          </a:p>
        </p:txBody>
      </p:sp>
      <p:pic>
        <p:nvPicPr>
          <p:cNvPr id="12" name="図 11"/>
          <p:cNvPicPr>
            <a:picLocks noChangeAspect="1"/>
          </p:cNvPicPr>
          <p:nvPr/>
        </p:nvPicPr>
        <p:blipFill>
          <a:blip r:embed="rId4"/>
          <a:stretch>
            <a:fillRect/>
          </a:stretch>
        </p:blipFill>
        <p:spPr>
          <a:xfrm>
            <a:off x="2316642" y="1489226"/>
            <a:ext cx="4517873" cy="2074534"/>
          </a:xfrm>
          <a:prstGeom prst="rect">
            <a:avLst/>
          </a:prstGeom>
        </p:spPr>
      </p:pic>
      <p:sp>
        <p:nvSpPr>
          <p:cNvPr id="11" name="テキスト ボックス 10"/>
          <p:cNvSpPr txBox="1"/>
          <p:nvPr/>
        </p:nvSpPr>
        <p:spPr>
          <a:xfrm>
            <a:off x="2903899" y="3484715"/>
            <a:ext cx="3336202" cy="276999"/>
          </a:xfrm>
          <a:prstGeom prst="rect">
            <a:avLst/>
          </a:prstGeom>
          <a:noFill/>
          <a:ln>
            <a:noFill/>
          </a:ln>
        </p:spPr>
        <p:txBody>
          <a:bodyPr wrap="square" rtlCol="0">
            <a:spAutoFit/>
          </a:bodyPr>
          <a:lstStyle/>
          <a:p>
            <a:pPr algn="ctr" rtl="0"/>
            <a:r>
              <a:rPr lang="ne-np" sz="1200">
                <a:solidFill>
                  <a:prstClr val="black"/>
                </a:solidFill>
              </a:rPr>
              <a:t>सेन्टर अफ ग्राभिटिको हिसाब विधि</a:t>
            </a:r>
          </a:p>
        </p:txBody>
      </p:sp>
      <p:sp>
        <p:nvSpPr>
          <p:cNvPr id="10" name="テキスト ボックス 1841">
            <a:extLst>
              <a:ext uri="{FF2B5EF4-FFF2-40B4-BE49-F238E27FC236}">
                <a16:creationId xmlns:a16="http://schemas.microsoft.com/office/drawing/2014/main" id="{31062E91-6648-4280-BFC6-D1C057026EB9}"/>
              </a:ext>
            </a:extLst>
          </p:cNvPr>
          <p:cNvSpPr txBox="1"/>
          <p:nvPr/>
        </p:nvSpPr>
        <p:spPr>
          <a:xfrm>
            <a:off x="1022817" y="5494366"/>
            <a:ext cx="753110" cy="1905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［स्थिरता］</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1842">
            <a:extLst>
              <a:ext uri="{FF2B5EF4-FFF2-40B4-BE49-F238E27FC236}">
                <a16:creationId xmlns:a16="http://schemas.microsoft.com/office/drawing/2014/main" id="{FC958784-1E10-4A34-AB90-D4D4E3333CD6}"/>
              </a:ext>
            </a:extLst>
          </p:cNvPr>
          <p:cNvSpPr txBox="1"/>
          <p:nvPr/>
        </p:nvSpPr>
        <p:spPr>
          <a:xfrm>
            <a:off x="2363383" y="5503280"/>
            <a:ext cx="854875" cy="2191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［बीच भाग］</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1843">
            <a:extLst>
              <a:ext uri="{FF2B5EF4-FFF2-40B4-BE49-F238E27FC236}">
                <a16:creationId xmlns:a16="http://schemas.microsoft.com/office/drawing/2014/main" id="{DD0C4AC8-A94D-4CD6-ADA5-5929BEA798A7}"/>
              </a:ext>
            </a:extLst>
          </p:cNvPr>
          <p:cNvSpPr txBox="1"/>
          <p:nvPr/>
        </p:nvSpPr>
        <p:spPr>
          <a:xfrm>
            <a:off x="5355504" y="5521095"/>
            <a:ext cx="753110" cy="2006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［स्थिरता］</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7" name="テキスト ボックス 1844">
            <a:extLst>
              <a:ext uri="{FF2B5EF4-FFF2-40B4-BE49-F238E27FC236}">
                <a16:creationId xmlns:a16="http://schemas.microsoft.com/office/drawing/2014/main" id="{6AFA50B1-0423-4F70-B60F-6C272BE12240}"/>
              </a:ext>
            </a:extLst>
          </p:cNvPr>
          <p:cNvSpPr txBox="1"/>
          <p:nvPr/>
        </p:nvSpPr>
        <p:spPr>
          <a:xfrm>
            <a:off x="7249795" y="5461664"/>
            <a:ext cx="753110" cy="255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［स्थिरता］</a:t>
            </a:r>
            <a:endParaRPr lang="ja-JP" sz="120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1845">
            <a:extLst>
              <a:ext uri="{FF2B5EF4-FFF2-40B4-BE49-F238E27FC236}">
                <a16:creationId xmlns:a16="http://schemas.microsoft.com/office/drawing/2014/main" id="{7FC2111B-FCEE-46BC-958C-D72A1BE645E4}"/>
              </a:ext>
            </a:extLst>
          </p:cNvPr>
          <p:cNvSpPr txBox="1"/>
          <p:nvPr/>
        </p:nvSpPr>
        <p:spPr>
          <a:xfrm>
            <a:off x="3711874" y="5532149"/>
            <a:ext cx="936326" cy="2247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Century" panose="02040604050505020304" pitchFamily="18" charset="0"/>
                <a:ea typeface="游ゴシック" panose="020B0400000000000000" pitchFamily="50" charset="-128"/>
                <a:cs typeface="Times New Roman" panose="02020603050405020304" pitchFamily="18" charset="0"/>
              </a:rPr>
              <a:t>［अनस्थिरता］</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8357312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628650" y="3716083"/>
            <a:ext cx="4083971" cy="2319838"/>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वस्तुको चाल</a:t>
            </a:r>
            <a:endParaRPr kumimoji="1" lang="ja-JP" altLang="en-US" sz="24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118/सहायक पाठ्यपुस्तक पृष्ठ 90</a:t>
            </a:r>
          </a:p>
        </p:txBody>
      </p:sp>
      <p:sp>
        <p:nvSpPr>
          <p:cNvPr id="17" name="テキスト ボックス 16"/>
          <p:cNvSpPr txBox="1"/>
          <p:nvPr/>
        </p:nvSpPr>
        <p:spPr>
          <a:xfrm>
            <a:off x="1059767" y="6001182"/>
            <a:ext cx="3045508" cy="276999"/>
          </a:xfrm>
          <a:prstGeom prst="rect">
            <a:avLst/>
          </a:prstGeom>
          <a:noFill/>
          <a:ln>
            <a:noFill/>
          </a:ln>
        </p:spPr>
        <p:txBody>
          <a:bodyPr wrap="square" rtlCol="0">
            <a:spAutoFit/>
          </a:bodyPr>
          <a:lstStyle/>
          <a:p>
            <a:pPr algn="ctr" rtl="0"/>
            <a:r>
              <a:rPr lang="ne-np" sz="1200" dirty="0">
                <a:solidFill>
                  <a:prstClr val="black"/>
                </a:solidFill>
              </a:rPr>
              <a:t>केन्द्रापसारक शक्ति, केन्द्रीकरण शक्ति </a:t>
            </a:r>
          </a:p>
        </p:txBody>
      </p:sp>
      <p:sp>
        <p:nvSpPr>
          <p:cNvPr id="9" name="コンテンツ プレースホルダー 4"/>
          <p:cNvSpPr txBox="1">
            <a:spLocks/>
          </p:cNvSpPr>
          <p:nvPr/>
        </p:nvSpPr>
        <p:spPr>
          <a:xfrm>
            <a:off x="628650" y="1268383"/>
            <a:ext cx="7886700" cy="508046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5687745" y="6071845"/>
            <a:ext cx="1758150" cy="276999"/>
          </a:xfrm>
          <a:prstGeom prst="rect">
            <a:avLst/>
          </a:prstGeom>
          <a:noFill/>
          <a:ln>
            <a:noFill/>
          </a:ln>
        </p:spPr>
        <p:txBody>
          <a:bodyPr wrap="square" rtlCol="0">
            <a:spAutoFit/>
          </a:bodyPr>
          <a:lstStyle/>
          <a:p>
            <a:pPr algn="ctr" rtl="0"/>
            <a:r>
              <a:rPr lang="ne-np" sz="1200">
                <a:solidFill>
                  <a:prstClr val="black"/>
                </a:solidFill>
              </a:rPr>
              <a:t>स्टाटिक फ्रिक्शन</a:t>
            </a:r>
          </a:p>
        </p:txBody>
      </p:sp>
      <p:pic>
        <p:nvPicPr>
          <p:cNvPr id="5" name="図 4"/>
          <p:cNvPicPr>
            <a:picLocks noChangeAspect="1"/>
          </p:cNvPicPr>
          <p:nvPr/>
        </p:nvPicPr>
        <p:blipFill>
          <a:blip r:embed="rId4"/>
          <a:stretch>
            <a:fillRect/>
          </a:stretch>
        </p:blipFill>
        <p:spPr>
          <a:xfrm>
            <a:off x="4712621" y="3956446"/>
            <a:ext cx="3708398" cy="2115399"/>
          </a:xfrm>
          <a:prstGeom prst="rect">
            <a:avLst/>
          </a:prstGeom>
        </p:spPr>
      </p:pic>
      <p:pic>
        <p:nvPicPr>
          <p:cNvPr id="3" name="図 2"/>
          <p:cNvPicPr>
            <a:picLocks noChangeAspect="1"/>
          </p:cNvPicPr>
          <p:nvPr/>
        </p:nvPicPr>
        <p:blipFill>
          <a:blip r:embed="rId5"/>
          <a:stretch>
            <a:fillRect/>
          </a:stretch>
        </p:blipFill>
        <p:spPr>
          <a:xfrm>
            <a:off x="1901142" y="1335854"/>
            <a:ext cx="5351820" cy="2276468"/>
          </a:xfrm>
          <a:prstGeom prst="rect">
            <a:avLst/>
          </a:prstGeom>
        </p:spPr>
      </p:pic>
      <p:sp>
        <p:nvSpPr>
          <p:cNvPr id="10" name="テキスト ボックス 9"/>
          <p:cNvSpPr txBox="1"/>
          <p:nvPr/>
        </p:nvSpPr>
        <p:spPr>
          <a:xfrm>
            <a:off x="3954014" y="3559265"/>
            <a:ext cx="1758150" cy="276999"/>
          </a:xfrm>
          <a:prstGeom prst="rect">
            <a:avLst/>
          </a:prstGeom>
          <a:noFill/>
          <a:ln>
            <a:noFill/>
          </a:ln>
        </p:spPr>
        <p:txBody>
          <a:bodyPr wrap="square" rtlCol="0">
            <a:spAutoFit/>
          </a:bodyPr>
          <a:lstStyle/>
          <a:p>
            <a:pPr algn="ctr" rtl="0"/>
            <a:r>
              <a:rPr lang="ne-np" sz="1200">
                <a:solidFill>
                  <a:prstClr val="black"/>
                </a:solidFill>
              </a:rPr>
              <a:t>गति र तीब्र गति</a:t>
            </a:r>
          </a:p>
        </p:txBody>
      </p:sp>
      <p:sp>
        <p:nvSpPr>
          <p:cNvPr id="11" name="テキスト ボックス 1846">
            <a:extLst>
              <a:ext uri="{FF2B5EF4-FFF2-40B4-BE49-F238E27FC236}">
                <a16:creationId xmlns:a16="http://schemas.microsoft.com/office/drawing/2014/main" id="{9C371C54-65F1-4F04-8FBE-AD0FA4833E36}"/>
              </a:ext>
            </a:extLst>
          </p:cNvPr>
          <p:cNvSpPr txBox="1"/>
          <p:nvPr/>
        </p:nvSpPr>
        <p:spPr>
          <a:xfrm>
            <a:off x="5143656" y="2715983"/>
            <a:ext cx="1361919" cy="209258"/>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आईसोकिनेटिक चाल</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3" name="テキスト ボックス 1847">
            <a:extLst>
              <a:ext uri="{FF2B5EF4-FFF2-40B4-BE49-F238E27FC236}">
                <a16:creationId xmlns:a16="http://schemas.microsoft.com/office/drawing/2014/main" id="{CA0BCF56-F8EA-45E6-81D1-0C9F1C2081BA}"/>
              </a:ext>
            </a:extLst>
          </p:cNvPr>
          <p:cNvSpPr txBox="1"/>
          <p:nvPr/>
        </p:nvSpPr>
        <p:spPr>
          <a:xfrm>
            <a:off x="3119437" y="1696534"/>
            <a:ext cx="1909763" cy="27699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Century" panose="02040604050505020304" pitchFamily="18" charset="0"/>
                <a:ea typeface="游ゴシック" panose="020B0400000000000000" pitchFamily="50" charset="-128"/>
                <a:cs typeface="Times New Roman" panose="02020603050405020304" pitchFamily="18" charset="0"/>
              </a:rPr>
              <a:t>आईसोकिनेटिक नभएको चाल</a:t>
            </a:r>
            <a:endParaRPr 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4" name="テキスト ボックス 1848">
            <a:extLst>
              <a:ext uri="{FF2B5EF4-FFF2-40B4-BE49-F238E27FC236}">
                <a16:creationId xmlns:a16="http://schemas.microsoft.com/office/drawing/2014/main" id="{3934CFD8-6B90-4BE3-9270-305CE9B8A9B7}"/>
              </a:ext>
            </a:extLst>
          </p:cNvPr>
          <p:cNvSpPr txBox="1"/>
          <p:nvPr/>
        </p:nvSpPr>
        <p:spPr>
          <a:xfrm>
            <a:off x="1632267" y="4236444"/>
            <a:ext cx="65278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केन्द्रीकरण शक्ति</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5" name="テキスト ボックス 1849">
            <a:extLst>
              <a:ext uri="{FF2B5EF4-FFF2-40B4-BE49-F238E27FC236}">
                <a16:creationId xmlns:a16="http://schemas.microsoft.com/office/drawing/2014/main" id="{A4CC9A34-5609-484B-93FB-8CD005DD57B0}"/>
              </a:ext>
            </a:extLst>
          </p:cNvPr>
          <p:cNvSpPr txBox="1"/>
          <p:nvPr/>
        </p:nvSpPr>
        <p:spPr>
          <a:xfrm>
            <a:off x="1742757" y="4708884"/>
            <a:ext cx="65278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केन्द्रापसारक शक्ति</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850">
            <a:extLst>
              <a:ext uri="{FF2B5EF4-FFF2-40B4-BE49-F238E27FC236}">
                <a16:creationId xmlns:a16="http://schemas.microsoft.com/office/drawing/2014/main" id="{7035B059-703D-4503-B437-3EA3B8C17AEC}"/>
              </a:ext>
            </a:extLst>
          </p:cNvPr>
          <p:cNvSpPr txBox="1"/>
          <p:nvPr/>
        </p:nvSpPr>
        <p:spPr>
          <a:xfrm>
            <a:off x="2793046" y="4282164"/>
            <a:ext cx="1160967" cy="3816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सेन्टर</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p>
            <a:pPr algn="l"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(हात)</a:t>
            </a: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8" name="テキスト ボックス 1851">
            <a:extLst>
              <a:ext uri="{FF2B5EF4-FFF2-40B4-BE49-F238E27FC236}">
                <a16:creationId xmlns:a16="http://schemas.microsoft.com/office/drawing/2014/main" id="{EB6B41C0-0979-4056-B28C-DECACDDA2911}"/>
              </a:ext>
            </a:extLst>
          </p:cNvPr>
          <p:cNvSpPr txBox="1"/>
          <p:nvPr/>
        </p:nvSpPr>
        <p:spPr>
          <a:xfrm>
            <a:off x="838199" y="4402179"/>
            <a:ext cx="177801" cy="294005"/>
          </a:xfrm>
          <a:prstGeom prst="rect">
            <a:avLst/>
          </a:prstGeom>
          <a:solidFill>
            <a:schemeClr val="lt1"/>
          </a:solidFill>
          <a:ln w="6350">
            <a:noFill/>
          </a:ln>
        </p:spPr>
        <p:txBody>
          <a:bodyPr rot="0" spcFirstLastPara="0" vert="eaVert"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वस्तु</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7303893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इलेक्ट्रिसिटी ज्ञान</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124/सहायक पाठ्यपुस्तक पृष्ठ 93</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3"/>
          <a:stretch>
            <a:fillRect/>
          </a:stretch>
        </p:blipFill>
        <p:spPr>
          <a:xfrm>
            <a:off x="1647021" y="1559873"/>
            <a:ext cx="5807456" cy="2960172"/>
          </a:xfrm>
          <a:prstGeom prst="rect">
            <a:avLst/>
          </a:prstGeom>
        </p:spPr>
      </p:pic>
      <p:sp>
        <p:nvSpPr>
          <p:cNvPr id="22" name="テキスト ボックス 21"/>
          <p:cNvSpPr txBox="1"/>
          <p:nvPr/>
        </p:nvSpPr>
        <p:spPr>
          <a:xfrm>
            <a:off x="1647021" y="1327437"/>
            <a:ext cx="4912983" cy="276999"/>
          </a:xfrm>
          <a:prstGeom prst="rect">
            <a:avLst/>
          </a:prstGeom>
          <a:noFill/>
          <a:ln>
            <a:noFill/>
          </a:ln>
        </p:spPr>
        <p:txBody>
          <a:bodyPr wrap="square" rtlCol="0">
            <a:spAutoFit/>
          </a:bodyPr>
          <a:lstStyle/>
          <a:p>
            <a:pPr algn="ctr" rtl="0"/>
            <a:r>
              <a:rPr lang="ne-np" sz="1200" dirty="0">
                <a:solidFill>
                  <a:prstClr val="black"/>
                </a:solidFill>
              </a:rPr>
              <a:t>करेन्ट मान्छेको शरिरमा बग्दाको </a:t>
            </a:r>
            <a:r>
              <a:rPr lang="ne-np" sz="1200" dirty="0" err="1">
                <a:solidFill>
                  <a:prstClr val="black"/>
                </a:solidFill>
              </a:rPr>
              <a:t>रियाक्शन</a:t>
            </a:r>
            <a:r>
              <a:rPr lang="ne-NP" sz="1200" dirty="0">
                <a:solidFill>
                  <a:prstClr val="black"/>
                </a:solidFill>
              </a:rPr>
              <a:t> </a:t>
            </a:r>
            <a:r>
              <a:rPr lang="ne-np" sz="1200" dirty="0">
                <a:solidFill>
                  <a:prstClr val="black"/>
                </a:solidFill>
              </a:rPr>
              <a:t>युनिट mA(मिलिएम्पिएर)</a:t>
            </a:r>
            <a:endParaRPr lang="ja-JP" altLang="en-US" sz="1200" dirty="0">
              <a:solidFill>
                <a:prstClr val="black"/>
              </a:solidFill>
            </a:endParaRPr>
          </a:p>
        </p:txBody>
      </p:sp>
      <p:sp>
        <p:nvSpPr>
          <p:cNvPr id="23" name="テキスト ボックス 22"/>
          <p:cNvSpPr txBox="1"/>
          <p:nvPr/>
        </p:nvSpPr>
        <p:spPr>
          <a:xfrm>
            <a:off x="2496276" y="4526147"/>
            <a:ext cx="3989422" cy="276999"/>
          </a:xfrm>
          <a:prstGeom prst="rect">
            <a:avLst/>
          </a:prstGeom>
          <a:noFill/>
          <a:ln>
            <a:noFill/>
          </a:ln>
        </p:spPr>
        <p:txBody>
          <a:bodyPr wrap="square" rtlCol="0">
            <a:spAutoFit/>
          </a:bodyPr>
          <a:lstStyle/>
          <a:p>
            <a:pPr algn="ctr" rtl="0"/>
            <a:r>
              <a:rPr lang="hi-IN" altLang="ja-JP" sz="1200" b="0" i="0" dirty="0">
                <a:solidFill>
                  <a:srgbClr val="1D1C1D"/>
                </a:solidFill>
                <a:effectLst/>
                <a:latin typeface="NotoSansJP"/>
              </a:rPr>
              <a:t>नोट) </a:t>
            </a:r>
            <a:r>
              <a:rPr lang="ja-JP" altLang="en-US" sz="1200" b="0" i="0" dirty="0">
                <a:solidFill>
                  <a:srgbClr val="1D1C1D"/>
                </a:solidFill>
                <a:effectLst/>
                <a:latin typeface="NotoSansJP"/>
              </a:rPr>
              <a:t> </a:t>
            </a:r>
            <a:r>
              <a:rPr lang="ja-JP" altLang="hi-IN" sz="1200" b="0" i="0" dirty="0">
                <a:solidFill>
                  <a:srgbClr val="1D1C1D"/>
                </a:solidFill>
                <a:effectLst/>
                <a:latin typeface="NotoSansJP"/>
              </a:rPr>
              <a:t> </a:t>
            </a:r>
            <a:r>
              <a:rPr lang="hi-IN" altLang="ja-JP" sz="1200" b="0" i="0" dirty="0">
                <a:solidFill>
                  <a:srgbClr val="1D1C1D"/>
                </a:solidFill>
                <a:effectLst/>
                <a:latin typeface="NotoSansJP"/>
              </a:rPr>
              <a:t>1</a:t>
            </a:r>
            <a:r>
              <a:rPr lang="pt-BR" altLang="ja-JP" sz="1200" b="0" i="0" dirty="0" err="1">
                <a:solidFill>
                  <a:srgbClr val="1D1C1D"/>
                </a:solidFill>
                <a:effectLst/>
                <a:latin typeface="NotoSansJP"/>
              </a:rPr>
              <a:t>mA</a:t>
            </a:r>
            <a:r>
              <a:rPr lang="pt-BR" altLang="ja-JP" sz="1200" b="0" i="0" dirty="0">
                <a:solidFill>
                  <a:srgbClr val="1D1C1D"/>
                </a:solidFill>
                <a:effectLst/>
                <a:latin typeface="NotoSansJP"/>
              </a:rPr>
              <a:t> </a:t>
            </a:r>
            <a:r>
              <a:rPr lang="hi-IN" altLang="ja-JP" sz="1200" b="0" i="0" dirty="0">
                <a:solidFill>
                  <a:srgbClr val="1D1C1D"/>
                </a:solidFill>
                <a:effectLst/>
                <a:latin typeface="NotoSansJP"/>
              </a:rPr>
              <a:t>भनेको 1/1000</a:t>
            </a:r>
            <a:r>
              <a:rPr lang="pt-BR" altLang="ja-JP" sz="1200" b="0" i="0" dirty="0">
                <a:solidFill>
                  <a:srgbClr val="1D1C1D"/>
                </a:solidFill>
                <a:effectLst/>
                <a:latin typeface="NotoSansJP"/>
              </a:rPr>
              <a:t>A (</a:t>
            </a:r>
            <a:r>
              <a:rPr lang="hi-IN" altLang="ja-JP" sz="1200" b="0" i="0" dirty="0">
                <a:solidFill>
                  <a:srgbClr val="1D1C1D"/>
                </a:solidFill>
                <a:effectLst/>
                <a:latin typeface="NotoSansJP"/>
              </a:rPr>
              <a:t>एम्पीयर) हो।</a:t>
            </a:r>
            <a:endParaRPr lang="ne-np" sz="1200" dirty="0">
              <a:solidFill>
                <a:prstClr val="black"/>
              </a:solidFill>
            </a:endParaRPr>
          </a:p>
        </p:txBody>
      </p:sp>
      <p:sp>
        <p:nvSpPr>
          <p:cNvPr id="10" name="テキスト ボックス 1435">
            <a:extLst>
              <a:ext uri="{FF2B5EF4-FFF2-40B4-BE49-F238E27FC236}">
                <a16:creationId xmlns:a16="http://schemas.microsoft.com/office/drawing/2014/main" id="{181C6F60-B680-4617-B766-876D2CDFE2F5}"/>
              </a:ext>
            </a:extLst>
          </p:cNvPr>
          <p:cNvSpPr txBox="1"/>
          <p:nvPr/>
        </p:nvSpPr>
        <p:spPr>
          <a:xfrm>
            <a:off x="2235693" y="1887068"/>
            <a:ext cx="1607037" cy="18819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इलेक्ट्रिक झटकाको प्रभाव</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436">
            <a:extLst>
              <a:ext uri="{FF2B5EF4-FFF2-40B4-BE49-F238E27FC236}">
                <a16:creationId xmlns:a16="http://schemas.microsoft.com/office/drawing/2014/main" id="{82FFEEC7-1BAB-4132-AA64-990B4A08DA4C}"/>
              </a:ext>
            </a:extLst>
          </p:cNvPr>
          <p:cNvSpPr txBox="1"/>
          <p:nvPr/>
        </p:nvSpPr>
        <p:spPr>
          <a:xfrm>
            <a:off x="4419600" y="1698896"/>
            <a:ext cx="1191759" cy="17908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कम्युनिकेशन (AC)</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437">
            <a:extLst>
              <a:ext uri="{FF2B5EF4-FFF2-40B4-BE49-F238E27FC236}">
                <a16:creationId xmlns:a16="http://schemas.microsoft.com/office/drawing/2014/main" id="{2679BD6D-9B93-43D5-A67F-11B281D39409}"/>
              </a:ext>
            </a:extLst>
          </p:cNvPr>
          <p:cNvSpPr txBox="1"/>
          <p:nvPr/>
        </p:nvSpPr>
        <p:spPr>
          <a:xfrm>
            <a:off x="6120545" y="1680948"/>
            <a:ext cx="956735" cy="19703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कन्भर्टर(ＤC)</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438">
            <a:extLst>
              <a:ext uri="{FF2B5EF4-FFF2-40B4-BE49-F238E27FC236}">
                <a16:creationId xmlns:a16="http://schemas.microsoft.com/office/drawing/2014/main" id="{7580E959-ED72-4CFE-8633-C5E9ED852DA5}"/>
              </a:ext>
            </a:extLst>
          </p:cNvPr>
          <p:cNvSpPr txBox="1"/>
          <p:nvPr/>
        </p:nvSpPr>
        <p:spPr>
          <a:xfrm>
            <a:off x="1763530" y="2431924"/>
            <a:ext cx="2421120" cy="271373"/>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ne-np" sz="1200" kern="100">
                <a:effectLst/>
                <a:latin typeface="游ゴシック" panose="020B0400000000000000" pitchFamily="50" charset="-128"/>
                <a:ea typeface="ＭＳ Ｐゴシック" panose="020B0600070205080204" pitchFamily="50" charset="-128"/>
                <a:cs typeface="Times New Roman" panose="02020603050405020304" pitchFamily="18" charset="0"/>
              </a:rPr>
              <a:t>1.	</a:t>
            </a: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अलिकति झनझन हुन्छ</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4" name="テキスト ボックス 1439">
            <a:extLst>
              <a:ext uri="{FF2B5EF4-FFF2-40B4-BE49-F238E27FC236}">
                <a16:creationId xmlns:a16="http://schemas.microsoft.com/office/drawing/2014/main" id="{4C4B00B6-80C1-4088-9DDB-4CDC70DA594C}"/>
              </a:ext>
            </a:extLst>
          </p:cNvPr>
          <p:cNvSpPr txBox="1"/>
          <p:nvPr/>
        </p:nvSpPr>
        <p:spPr>
          <a:xfrm>
            <a:off x="1763530" y="2768593"/>
            <a:ext cx="2516370" cy="50431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ne-np" sz="1200" kern="100">
                <a:effectLst/>
                <a:latin typeface="游ゴシック" panose="020B0400000000000000" pitchFamily="50" charset="-128"/>
                <a:ea typeface="ＭＳ Ｐゴシック" panose="020B0600070205080204" pitchFamily="50" charset="-128"/>
                <a:cs typeface="Times New Roman" panose="02020603050405020304" pitchFamily="18" charset="0"/>
              </a:rPr>
              <a:t>2.	</a:t>
            </a: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 गाह्रो गरि दुखाउने झट्का</a:t>
            </a:r>
            <a:r>
              <a:rPr lang="en-US" sz="1200" kern="100" dirty="0">
                <a:effectLst/>
                <a:latin typeface="Arial" panose="020B0604020202020204" pitchFamily="34" charset="0"/>
                <a:ea typeface="游ゴシック" panose="020B0400000000000000" pitchFamily="50" charset="-128"/>
                <a:cs typeface="Times New Roman" panose="02020603050405020304" pitchFamily="18" charset="0"/>
              </a:rPr>
              <a:t/>
            </a:r>
            <a:br>
              <a:rPr lang="en-US" sz="1200" kern="100" dirty="0">
                <a:effectLst/>
                <a:latin typeface="Arial" panose="020B0604020202020204" pitchFamily="34" charset="0"/>
                <a:ea typeface="游ゴシック" panose="020B0400000000000000" pitchFamily="50" charset="-128"/>
                <a:cs typeface="Times New Roman" panose="02020603050405020304" pitchFamily="18" charset="0"/>
              </a:rPr>
            </a:b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(तर मांसपेशीमा चाल हुन्छ)</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44000" indent="-144000" algn="l" rtl="0"/>
            <a:r>
              <a:rPr lang="ne-np" sz="1200" kern="10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5" name="テキスト ボックス 1440">
            <a:extLst>
              <a:ext uri="{FF2B5EF4-FFF2-40B4-BE49-F238E27FC236}">
                <a16:creationId xmlns:a16="http://schemas.microsoft.com/office/drawing/2014/main" id="{D67CB2B4-D0A5-44AD-A0C4-AD5BC0994475}"/>
              </a:ext>
            </a:extLst>
          </p:cNvPr>
          <p:cNvSpPr txBox="1"/>
          <p:nvPr/>
        </p:nvSpPr>
        <p:spPr>
          <a:xfrm>
            <a:off x="1763530" y="3373477"/>
            <a:ext cx="2516370" cy="47866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ne-np" sz="11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3.	</a:t>
            </a:r>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 गाह्रो गरि दुखाउने झट्का</a:t>
            </a:r>
            <a:r>
              <a:rPr lang="en-US" sz="1100" kern="100" dirty="0">
                <a:effectLst/>
                <a:latin typeface="Arial" panose="020B0604020202020204" pitchFamily="34" charset="0"/>
                <a:ea typeface="游ゴシック" panose="020B0400000000000000" pitchFamily="50" charset="-128"/>
                <a:cs typeface="Times New Roman" panose="02020603050405020304" pitchFamily="18" charset="0"/>
              </a:rPr>
              <a:t/>
            </a:r>
            <a:br>
              <a:rPr lang="en-US" sz="1100" kern="100" dirty="0">
                <a:effectLst/>
                <a:latin typeface="Arial" panose="020B0604020202020204" pitchFamily="34" charset="0"/>
                <a:ea typeface="游ゴシック" panose="020B0400000000000000" pitchFamily="50" charset="-128"/>
                <a:cs typeface="Times New Roman" panose="02020603050405020304" pitchFamily="18" charset="0"/>
              </a:rPr>
            </a:br>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(मांसपेशीमा कठोरता, सास फेर्न कठिनाई)</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a:p>
            <a:pPr marL="144000" indent="-144000" algn="l" rtl="0"/>
            <a:r>
              <a:rPr lang="ne-np" sz="1100" kern="100" dirty="0">
                <a:effectLst/>
                <a:latin typeface="游ゴシック" panose="020B0400000000000000" pitchFamily="50" charset="-128"/>
                <a:ea typeface="ＭＳ Ｐゴシック" panose="020B0600070205080204" pitchFamily="50" charset="-128"/>
                <a:cs typeface="Times New Roman" panose="02020603050405020304" pitchFamily="18" charset="0"/>
              </a:rPr>
              <a:t> </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7" name="テキスト ボックス 1441">
            <a:extLst>
              <a:ext uri="{FF2B5EF4-FFF2-40B4-BE49-F238E27FC236}">
                <a16:creationId xmlns:a16="http://schemas.microsoft.com/office/drawing/2014/main" id="{4DB304DF-2D71-4C0E-B560-7A7277D86A00}"/>
              </a:ext>
            </a:extLst>
          </p:cNvPr>
          <p:cNvSpPr txBox="1"/>
          <p:nvPr/>
        </p:nvSpPr>
        <p:spPr>
          <a:xfrm>
            <a:off x="1708083" y="3952716"/>
            <a:ext cx="2571817" cy="4269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144000" indent="-144000" algn="l" rtl="0"/>
            <a:r>
              <a:rPr lang="ne-np" sz="1200" kern="100">
                <a:effectLst/>
                <a:latin typeface="游ゴシック" panose="020B0400000000000000" pitchFamily="50" charset="-128"/>
                <a:ea typeface="ＭＳ Ｐゴシック" panose="020B0600070205080204" pitchFamily="50" charset="-128"/>
                <a:cs typeface="Times New Roman" panose="02020603050405020304" pitchFamily="18" charset="0"/>
              </a:rPr>
              <a:t>4.	</a:t>
            </a:r>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एकाएक मृत्यु हुने सम्भावना हुन्छ।</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8" name="テキスト ボックス 1442">
            <a:extLst>
              <a:ext uri="{FF2B5EF4-FFF2-40B4-BE49-F238E27FC236}">
                <a16:creationId xmlns:a16="http://schemas.microsoft.com/office/drawing/2014/main" id="{4C0A7280-E94E-4024-8725-1C90DEF52476}"/>
              </a:ext>
            </a:extLst>
          </p:cNvPr>
          <p:cNvSpPr txBox="1"/>
          <p:nvPr/>
        </p:nvSpPr>
        <p:spPr>
          <a:xfrm>
            <a:off x="4419600" y="2087212"/>
            <a:ext cx="440951" cy="1790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पुरुष</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9" name="テキスト ボックス 1443">
            <a:extLst>
              <a:ext uri="{FF2B5EF4-FFF2-40B4-BE49-F238E27FC236}">
                <a16:creationId xmlns:a16="http://schemas.microsoft.com/office/drawing/2014/main" id="{54545168-0910-4372-9CDE-E185254C9E68}"/>
              </a:ext>
            </a:extLst>
          </p:cNvPr>
          <p:cNvSpPr txBox="1"/>
          <p:nvPr/>
        </p:nvSpPr>
        <p:spPr>
          <a:xfrm>
            <a:off x="5907803" y="2080072"/>
            <a:ext cx="440951" cy="1790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पुरुष</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0" name="テキスト ボックス 1444">
            <a:extLst>
              <a:ext uri="{FF2B5EF4-FFF2-40B4-BE49-F238E27FC236}">
                <a16:creationId xmlns:a16="http://schemas.microsoft.com/office/drawing/2014/main" id="{BDB139DD-A6E2-41C3-9551-73E663772D1F}"/>
              </a:ext>
            </a:extLst>
          </p:cNvPr>
          <p:cNvSpPr txBox="1"/>
          <p:nvPr/>
        </p:nvSpPr>
        <p:spPr>
          <a:xfrm>
            <a:off x="6705925" y="2075258"/>
            <a:ext cx="440951" cy="1790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ne-np" sz="1200" kern="100" dirty="0">
                <a:effectLst/>
                <a:latin typeface="Arial" panose="020B0604020202020204" pitchFamily="34" charset="0"/>
                <a:ea typeface="游ゴシック" panose="020B0400000000000000" pitchFamily="50" charset="-128"/>
                <a:cs typeface="Times New Roman" panose="02020603050405020304" pitchFamily="18" charset="0"/>
              </a:rPr>
              <a:t>महिला</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21" name="テキスト ボックス 1445">
            <a:extLst>
              <a:ext uri="{FF2B5EF4-FFF2-40B4-BE49-F238E27FC236}">
                <a16:creationId xmlns:a16="http://schemas.microsoft.com/office/drawing/2014/main" id="{CC4DBCCF-5EA1-4CF2-82DE-277ADC5B34E4}"/>
              </a:ext>
            </a:extLst>
          </p:cNvPr>
          <p:cNvSpPr txBox="1"/>
          <p:nvPr/>
        </p:nvSpPr>
        <p:spPr>
          <a:xfrm>
            <a:off x="5180004" y="2080073"/>
            <a:ext cx="440951" cy="17908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marL="90170" indent="-90170" algn="ctr" rtl="0"/>
            <a:r>
              <a:rPr lang="ne-np" sz="1200" kern="100">
                <a:effectLst/>
                <a:latin typeface="Arial" panose="020B0604020202020204" pitchFamily="34" charset="0"/>
                <a:ea typeface="游ゴシック" panose="020B0400000000000000" pitchFamily="50" charset="-128"/>
                <a:cs typeface="Times New Roman" panose="02020603050405020304" pitchFamily="18" charset="0"/>
              </a:rPr>
              <a:t>महिला</a:t>
            </a:r>
            <a:endParaRPr lang="ja-JP" sz="12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226921338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इलेक्ट्रिसिटी ज्ञान</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126/सहायक पाठ्यपुस्तक पृष्ठ 94</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2570582" y="1894700"/>
            <a:ext cx="3989422" cy="276999"/>
          </a:xfrm>
          <a:prstGeom prst="rect">
            <a:avLst/>
          </a:prstGeom>
          <a:noFill/>
          <a:ln>
            <a:noFill/>
          </a:ln>
        </p:spPr>
        <p:txBody>
          <a:bodyPr wrap="square" rtlCol="0">
            <a:spAutoFit/>
          </a:bodyPr>
          <a:lstStyle/>
          <a:p>
            <a:pPr algn="ctr" rtl="0"/>
            <a:r>
              <a:rPr lang="ne-np" sz="1200" dirty="0">
                <a:solidFill>
                  <a:prstClr val="black"/>
                </a:solidFill>
              </a:rPr>
              <a:t>च्यानेल बिजुलीको तारबाटको छुट्याउने दूरी</a:t>
            </a:r>
          </a:p>
        </p:txBody>
      </p:sp>
      <p:pic>
        <p:nvPicPr>
          <p:cNvPr id="3" name="図 2"/>
          <p:cNvPicPr>
            <a:picLocks noChangeAspect="1"/>
          </p:cNvPicPr>
          <p:nvPr/>
        </p:nvPicPr>
        <p:blipFill>
          <a:blip r:embed="rId3"/>
          <a:stretch>
            <a:fillRect/>
          </a:stretch>
        </p:blipFill>
        <p:spPr>
          <a:xfrm>
            <a:off x="805012" y="2171697"/>
            <a:ext cx="3681557" cy="2853879"/>
          </a:xfrm>
          <a:prstGeom prst="rect">
            <a:avLst/>
          </a:prstGeom>
        </p:spPr>
      </p:pic>
      <p:pic>
        <p:nvPicPr>
          <p:cNvPr id="5" name="図 4"/>
          <p:cNvPicPr>
            <a:picLocks noChangeAspect="1"/>
          </p:cNvPicPr>
          <p:nvPr/>
        </p:nvPicPr>
        <p:blipFill>
          <a:blip r:embed="rId4"/>
          <a:stretch>
            <a:fillRect/>
          </a:stretch>
        </p:blipFill>
        <p:spPr>
          <a:xfrm>
            <a:off x="4486569" y="2171698"/>
            <a:ext cx="3901067" cy="3276035"/>
          </a:xfrm>
          <a:prstGeom prst="rect">
            <a:avLst/>
          </a:prstGeom>
        </p:spPr>
      </p:pic>
      <p:sp>
        <p:nvSpPr>
          <p:cNvPr id="8" name="テキスト ボックス 1447">
            <a:extLst>
              <a:ext uri="{FF2B5EF4-FFF2-40B4-BE49-F238E27FC236}">
                <a16:creationId xmlns:a16="http://schemas.microsoft.com/office/drawing/2014/main" id="{B8715C3E-37A7-44D3-A4EB-4372E5C56407}"/>
              </a:ext>
            </a:extLst>
          </p:cNvPr>
          <p:cNvSpPr txBox="1"/>
          <p:nvPr/>
        </p:nvSpPr>
        <p:spPr>
          <a:xfrm>
            <a:off x="896993" y="2376658"/>
            <a:ext cx="38163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सर्किट </a:t>
            </a:r>
            <a:endParaRPr lang="ja-JP" sz="900" kern="10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0" name="テキスト ボックス 1448">
            <a:extLst>
              <a:ext uri="{FF2B5EF4-FFF2-40B4-BE49-F238E27FC236}">
                <a16:creationId xmlns:a16="http://schemas.microsoft.com/office/drawing/2014/main" id="{841F537C-8AE8-44B5-A862-C2854FEFC45C}"/>
              </a:ext>
            </a:extLst>
          </p:cNvPr>
          <p:cNvSpPr txBox="1"/>
          <p:nvPr/>
        </p:nvSpPr>
        <p:spPr>
          <a:xfrm>
            <a:off x="849462" y="2726372"/>
            <a:ext cx="47180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वितरण लाइन</a:t>
            </a:r>
            <a:endParaRPr lang="ja-JP" sz="9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1" name="テキスト ボックス 1449">
            <a:extLst>
              <a:ext uri="{FF2B5EF4-FFF2-40B4-BE49-F238E27FC236}">
                <a16:creationId xmlns:a16="http://schemas.microsoft.com/office/drawing/2014/main" id="{4F7ADAC8-ADA7-4B29-815B-E438232E90EC}"/>
              </a:ext>
            </a:extLst>
          </p:cNvPr>
          <p:cNvSpPr txBox="1"/>
          <p:nvPr/>
        </p:nvSpPr>
        <p:spPr>
          <a:xfrm>
            <a:off x="849461" y="3226859"/>
            <a:ext cx="471805" cy="166226"/>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वितरण लाइन</a:t>
            </a:r>
            <a:endParaRPr lang="ja-JP" sz="9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2" name="テキスト ボックス 1450">
            <a:extLst>
              <a:ext uri="{FF2B5EF4-FFF2-40B4-BE49-F238E27FC236}">
                <a16:creationId xmlns:a16="http://schemas.microsoft.com/office/drawing/2014/main" id="{F5B038AC-2109-4F9B-92DE-A79281316F78}"/>
              </a:ext>
            </a:extLst>
          </p:cNvPr>
          <p:cNvSpPr txBox="1"/>
          <p:nvPr/>
        </p:nvSpPr>
        <p:spPr>
          <a:xfrm>
            <a:off x="1510403" y="2266168"/>
            <a:ext cx="492125" cy="36622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ट्रान्समिशन भोल्टेज (V)</a:t>
            </a:r>
            <a:endParaRPr lang="ja-JP" sz="9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3" name="テキスト ボックス 1451">
            <a:extLst>
              <a:ext uri="{FF2B5EF4-FFF2-40B4-BE49-F238E27FC236}">
                <a16:creationId xmlns:a16="http://schemas.microsoft.com/office/drawing/2014/main" id="{5A49129C-D13E-430F-846F-6BE9977C2024}"/>
              </a:ext>
            </a:extLst>
          </p:cNvPr>
          <p:cNvSpPr txBox="1"/>
          <p:nvPr/>
        </p:nvSpPr>
        <p:spPr>
          <a:xfrm>
            <a:off x="2709351" y="2257135"/>
            <a:ext cx="128714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न्यूनतम आइसोलेशन दुरी(m)</a:t>
            </a:r>
            <a:endParaRPr lang="ja-JP" sz="9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4" name="テキスト ボックス 1452">
            <a:extLst>
              <a:ext uri="{FF2B5EF4-FFF2-40B4-BE49-F238E27FC236}">
                <a16:creationId xmlns:a16="http://schemas.microsoft.com/office/drawing/2014/main" id="{94389F98-86B6-4516-A033-06F9DCF51B17}"/>
              </a:ext>
            </a:extLst>
          </p:cNvPr>
          <p:cNvSpPr txBox="1"/>
          <p:nvPr/>
        </p:nvSpPr>
        <p:spPr>
          <a:xfrm>
            <a:off x="2249440" y="2497524"/>
            <a:ext cx="94517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श्रम मापदण्ड ब्यूरो निर्देशक सर्कुलर</a:t>
            </a:r>
            <a:r>
              <a:rPr lang="ne-np" sz="800" kern="100" baseline="30000" dirty="0">
                <a:effectLst/>
                <a:latin typeface="游ゴシック" panose="020B0400000000000000" pitchFamily="50" charset="-128"/>
                <a:ea typeface="ＭＳ 明朝" panose="02020609040205080304" pitchFamily="17" charset="-128"/>
                <a:cs typeface="ＭＳ 明朝" panose="02020609040205080304" pitchFamily="17" charset="-128"/>
              </a:rPr>
              <a:t>*</a:t>
            </a:r>
            <a:endParaRPr lang="ja-JP" sz="9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5" name="テキスト ボックス 1453">
            <a:extLst>
              <a:ext uri="{FF2B5EF4-FFF2-40B4-BE49-F238E27FC236}">
                <a16:creationId xmlns:a16="http://schemas.microsoft.com/office/drawing/2014/main" id="{153A1491-8772-4765-9D52-82132E69D685}"/>
              </a:ext>
            </a:extLst>
          </p:cNvPr>
          <p:cNvSpPr txBox="1"/>
          <p:nvPr/>
        </p:nvSpPr>
        <p:spPr>
          <a:xfrm>
            <a:off x="3373955" y="2497524"/>
            <a:ext cx="945175"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800" kern="100">
                <a:effectLst/>
                <a:latin typeface="游ゴシック" panose="020B0400000000000000" pitchFamily="50" charset="-128"/>
                <a:ea typeface="游ゴシック" panose="020B0400000000000000" pitchFamily="50" charset="-128"/>
                <a:cs typeface="Arial" panose="020B0604020202020204" pitchFamily="34" charset="0"/>
              </a:rPr>
              <a:t>बिजुली कम्पनीको लक्षित मान</a:t>
            </a:r>
            <a:endParaRPr lang="ja-JP" sz="9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6" name="テキスト ボックス 1454">
            <a:extLst>
              <a:ext uri="{FF2B5EF4-FFF2-40B4-BE49-F238E27FC236}">
                <a16:creationId xmlns:a16="http://schemas.microsoft.com/office/drawing/2014/main" id="{2A35EBA2-A453-4D86-A96C-E38C20C04077}"/>
              </a:ext>
            </a:extLst>
          </p:cNvPr>
          <p:cNvSpPr txBox="1"/>
          <p:nvPr/>
        </p:nvSpPr>
        <p:spPr>
          <a:xfrm>
            <a:off x="1353017" y="2739072"/>
            <a:ext cx="810000" cy="18000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ＭＳ 明朝" panose="02020609040205080304" pitchFamily="17" charset="-128"/>
                <a:cs typeface="Arial" panose="020B0604020202020204" pitchFamily="34" charset="0"/>
              </a:rPr>
              <a:t>100</a:t>
            </a:r>
            <a:r>
              <a:rPr lang="ne-np" sz="1000" kern="100">
                <a:effectLst/>
                <a:latin typeface="游ゴシック" panose="020B0400000000000000" pitchFamily="50" charset="-128"/>
                <a:ea typeface="游ゴシック" panose="020B0400000000000000" pitchFamily="50" charset="-128"/>
                <a:cs typeface="Arial" panose="020B0604020202020204" pitchFamily="34" charset="0"/>
              </a:rPr>
              <a:t>・200तल</a:t>
            </a:r>
            <a:endParaRPr lang="ja-JP" sz="105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7" name="テキスト ボックス 1455">
            <a:extLst>
              <a:ext uri="{FF2B5EF4-FFF2-40B4-BE49-F238E27FC236}">
                <a16:creationId xmlns:a16="http://schemas.microsoft.com/office/drawing/2014/main" id="{CC5747D5-906F-40DC-8020-F28682444BF5}"/>
              </a:ext>
            </a:extLst>
          </p:cNvPr>
          <p:cNvSpPr txBox="1"/>
          <p:nvPr/>
        </p:nvSpPr>
        <p:spPr>
          <a:xfrm>
            <a:off x="2664711" y="2754924"/>
            <a:ext cx="506634"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ＭＳ 明朝" panose="02020609040205080304" pitchFamily="17" charset="-128"/>
                <a:cs typeface="Arial" panose="020B0604020202020204" pitchFamily="34" charset="0"/>
              </a:rPr>
              <a:t>1.0</a:t>
            </a:r>
            <a:r>
              <a:rPr lang="ne-np" sz="1000" kern="100">
                <a:effectLst/>
                <a:latin typeface="游ゴシック" panose="020B0400000000000000" pitchFamily="50" charset="-128"/>
                <a:ea typeface="游ゴシック" panose="020B0400000000000000" pitchFamily="50" charset="-128"/>
                <a:cs typeface="Arial" panose="020B0604020202020204" pitchFamily="34" charset="0"/>
              </a:rPr>
              <a:t>माथि</a:t>
            </a:r>
            <a:endParaRPr lang="ja-JP" sz="105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8" name="テキスト ボックス 1456">
            <a:extLst>
              <a:ext uri="{FF2B5EF4-FFF2-40B4-BE49-F238E27FC236}">
                <a16:creationId xmlns:a16="http://schemas.microsoft.com/office/drawing/2014/main" id="{4A63F8D0-9604-4E13-8626-9611C2614D21}"/>
              </a:ext>
            </a:extLst>
          </p:cNvPr>
          <p:cNvSpPr txBox="1"/>
          <p:nvPr/>
        </p:nvSpPr>
        <p:spPr>
          <a:xfrm>
            <a:off x="3651354" y="2738523"/>
            <a:ext cx="587375" cy="142607"/>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1000" kern="100">
                <a:effectLst/>
                <a:latin typeface="游ゴシック" panose="020B0400000000000000" pitchFamily="50" charset="-128"/>
                <a:ea typeface="ＭＳ 明朝" panose="02020609040205080304" pitchFamily="17" charset="-128"/>
                <a:cs typeface="Arial" panose="020B0604020202020204" pitchFamily="34" charset="0"/>
              </a:rPr>
              <a:t>2.0</a:t>
            </a:r>
            <a:r>
              <a:rPr lang="ne-np" sz="1000" kern="100">
                <a:effectLst/>
                <a:latin typeface="游ゴシック" panose="020B0400000000000000" pitchFamily="50" charset="-128"/>
                <a:ea typeface="游ゴシック" panose="020B0400000000000000" pitchFamily="50" charset="-128"/>
                <a:cs typeface="Arial" panose="020B0604020202020204" pitchFamily="34" charset="0"/>
              </a:rPr>
              <a:t>माथि</a:t>
            </a:r>
            <a:endParaRPr lang="ja-JP" sz="105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19" name="テキスト ボックス 1377">
            <a:extLst>
              <a:ext uri="{FF2B5EF4-FFF2-40B4-BE49-F238E27FC236}">
                <a16:creationId xmlns:a16="http://schemas.microsoft.com/office/drawing/2014/main" id="{FA8E8AED-5C87-4162-96DF-9864B85F3BBB}"/>
              </a:ext>
            </a:extLst>
          </p:cNvPr>
          <p:cNvSpPr txBox="1"/>
          <p:nvPr/>
        </p:nvSpPr>
        <p:spPr>
          <a:xfrm>
            <a:off x="836247" y="4468931"/>
            <a:ext cx="3989421" cy="63246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tabLst>
                <a:tab pos="266700" algn="l"/>
              </a:tabLst>
            </a:pPr>
            <a:r>
              <a:rPr lang="ne-np" sz="800" kern="100" dirty="0">
                <a:effectLst/>
                <a:latin typeface="游ゴシック" panose="020B0400000000000000" pitchFamily="50" charset="-128"/>
                <a:ea typeface="ＭＳ 明朝" panose="02020609040205080304" pitchFamily="17" charset="-128"/>
                <a:cs typeface="Arial" panose="020B0604020202020204" pitchFamily="34" charset="0"/>
              </a:rPr>
              <a:t>(</a:t>
            </a:r>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नोट) 	</a:t>
            </a:r>
            <a:r>
              <a:rPr lang="ne-np" sz="800" kern="100" dirty="0">
                <a:effectLst/>
                <a:latin typeface="游ゴシック" panose="020B0400000000000000" pitchFamily="50" charset="-128"/>
                <a:ea typeface="游ゴシック" panose="020B0400000000000000" pitchFamily="50" charset="-128"/>
                <a:cs typeface="ＭＳ 明朝" panose="02020609040205080304" pitchFamily="17" charset="-128"/>
              </a:rPr>
              <a:t>*</a:t>
            </a:r>
            <a:r>
              <a:rPr lang="ne-np" sz="800" kern="100" dirty="0">
                <a:effectLst/>
                <a:latin typeface="游ゴシック" panose="020B0400000000000000" pitchFamily="50" charset="-128"/>
                <a:ea typeface="游ゴシック" panose="020B0400000000000000" pitchFamily="50" charset="-128"/>
                <a:cs typeface="Arial" panose="020B0604020202020204" pitchFamily="34" charset="0"/>
              </a:rPr>
              <a:t> सन् 1975 साल डिसेम्बर 17 तारिक प्राथमिक आरटिकल नं 759 </a:t>
            </a:r>
            <a:endParaRPr lang="ja-JP" sz="10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a:p>
            <a:pPr algn="l" rtl="0">
              <a:tabLst>
                <a:tab pos="266700" algn="l"/>
              </a:tabLst>
            </a:pPr>
            <a:r>
              <a:rPr lang="ne-np" sz="800" kern="100" dirty="0">
                <a:effectLst/>
                <a:latin typeface="游ゴシック" panose="020B0400000000000000" pitchFamily="50" charset="-128"/>
                <a:ea typeface="ＭＳ 明朝" panose="02020609040205080304" pitchFamily="17" charset="-128"/>
                <a:cs typeface="Arial" panose="020B0604020202020204" pitchFamily="34" charset="0"/>
              </a:rPr>
              <a:t>	</a:t>
            </a:r>
            <a:r>
              <a:rPr lang="ne-np" sz="800" kern="100" dirty="0">
                <a:effectLst/>
                <a:latin typeface="游ゴシック" panose="020B0400000000000000" pitchFamily="50" charset="-128"/>
                <a:ea typeface="游ゴシック" panose="020B0400000000000000" pitchFamily="50" charset="-128"/>
                <a:cs typeface="ＭＳ 明朝" panose="02020609040205080304" pitchFamily="17" charset="-128"/>
              </a:rPr>
              <a:t>इन्सुलेशन सुरक्षा गरिएको खण्डमा यसमा सीमित हुन्न।</a:t>
            </a:r>
            <a:endParaRPr lang="ja-JP" sz="10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a:p>
            <a:pPr marL="628650" indent="-628650" algn="l" rtl="0">
              <a:tabLst>
                <a:tab pos="266700" algn="l"/>
              </a:tabLst>
            </a:pPr>
            <a:r>
              <a:rPr lang="ne-np" sz="800" kern="100" dirty="0">
                <a:effectLst/>
                <a:latin typeface="游ゴシック" panose="020B0400000000000000" pitchFamily="50" charset="-128"/>
                <a:ea typeface="ＭＳ 明朝" panose="02020609040205080304" pitchFamily="17" charset="-128"/>
                <a:cs typeface="ＭＳ 明朝" panose="02020609040205080304" pitchFamily="17" charset="-128"/>
              </a:rPr>
              <a:t>	</a:t>
            </a:r>
            <a:r>
              <a:rPr lang="ne-np" sz="800" kern="100" dirty="0">
                <a:effectLst/>
                <a:latin typeface="游ゴシック" panose="020B0400000000000000" pitchFamily="50" charset="-128"/>
                <a:ea typeface="游ゴシック" panose="020B0400000000000000" pitchFamily="50" charset="-128"/>
                <a:cs typeface="ＭＳ 明朝" panose="02020609040205080304" pitchFamily="17" charset="-128"/>
              </a:rPr>
              <a:t>***	</a:t>
            </a:r>
            <a:r>
              <a:rPr lang="ne-NP" sz="800" kern="100" dirty="0">
                <a:effectLst/>
                <a:latin typeface="游ゴシック" panose="020B0400000000000000" pitchFamily="50" charset="-128"/>
                <a:ea typeface="游ゴシック" panose="020B0400000000000000" pitchFamily="50" charset="-128"/>
                <a:cs typeface="ＭＳ 明朝" panose="02020609040205080304" pitchFamily="17" charset="-128"/>
              </a:rPr>
              <a:t>"</a:t>
            </a:r>
            <a:r>
              <a:rPr lang="ne-np" sz="800" kern="100" dirty="0">
                <a:effectLst/>
                <a:latin typeface="游ゴシック" panose="020B0400000000000000" pitchFamily="50" charset="-128"/>
                <a:ea typeface="游ゴシック" panose="020B0400000000000000" pitchFamily="50" charset="-128"/>
                <a:cs typeface="ＭＳ 明朝" panose="02020609040205080304" pitchFamily="17" charset="-128"/>
              </a:rPr>
              <a:t>बिजुली कम्पनीको लक्षित मान</a:t>
            </a:r>
            <a:r>
              <a:rPr lang="ne-NP" sz="800" kern="100" dirty="0">
                <a:effectLst/>
                <a:latin typeface="游ゴシック" panose="020B0400000000000000" pitchFamily="50" charset="-128"/>
                <a:ea typeface="游ゴシック" panose="020B0400000000000000" pitchFamily="50" charset="-128"/>
                <a:cs typeface="ＭＳ 明朝" panose="02020609040205080304" pitchFamily="17" charset="-128"/>
              </a:rPr>
              <a:t>" </a:t>
            </a:r>
            <a:r>
              <a:rPr lang="ne-np" sz="800" kern="100" dirty="0">
                <a:effectLst/>
                <a:latin typeface="游ゴシック" panose="020B0400000000000000" pitchFamily="50" charset="-128"/>
                <a:ea typeface="游ゴシック" panose="020B0400000000000000" pitchFamily="50" charset="-128"/>
                <a:cs typeface="ＭＳ 明朝" panose="02020609040205080304" pitchFamily="17" charset="-128"/>
              </a:rPr>
              <a:t>भनेको टोक्यो देन्रयोकुको खण्डलाई बुझाउँछ। यस वर्गीकरण र मानक संख्या, बिजुली कम्पनीअनुसार फरक छ।</a:t>
            </a:r>
            <a:endParaRPr lang="ja-JP" sz="1000" kern="100" dirty="0">
              <a:effectLst/>
              <a:latin typeface="游ゴシック" panose="020B0400000000000000" pitchFamily="50" charset="-128"/>
              <a:ea typeface="ＭＳ 明朝" panose="02020609040205080304" pitchFamily="17" charset="-128"/>
              <a:cs typeface="Times New Roman" panose="02020603050405020304" pitchFamily="18" charset="0"/>
            </a:endParaRPr>
          </a:p>
        </p:txBody>
      </p:sp>
      <p:sp>
        <p:nvSpPr>
          <p:cNvPr id="21" name="テキスト ボックス 1378">
            <a:extLst>
              <a:ext uri="{FF2B5EF4-FFF2-40B4-BE49-F238E27FC236}">
                <a16:creationId xmlns:a16="http://schemas.microsoft.com/office/drawing/2014/main" id="{C6B6B639-850E-4587-8978-1152CBE01551}"/>
              </a:ext>
            </a:extLst>
          </p:cNvPr>
          <p:cNvSpPr txBox="1"/>
          <p:nvPr/>
        </p:nvSpPr>
        <p:spPr>
          <a:xfrm>
            <a:off x="4724262" y="2183300"/>
            <a:ext cx="798195"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वितरण लाइन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テキスト ボックス 1381">
            <a:extLst>
              <a:ext uri="{FF2B5EF4-FFF2-40B4-BE49-F238E27FC236}">
                <a16:creationId xmlns:a16="http://schemas.microsoft.com/office/drawing/2014/main" id="{86B4F07E-805C-4B87-8D96-EFB0648C6AE1}"/>
              </a:ext>
            </a:extLst>
          </p:cNvPr>
          <p:cNvSpPr txBox="1"/>
          <p:nvPr/>
        </p:nvSpPr>
        <p:spPr>
          <a:xfrm>
            <a:off x="7335214" y="2180589"/>
            <a:ext cx="742950" cy="145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(ट्रान्समिशन लाइन)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4" name="テキスト ボックス 1382">
            <a:extLst>
              <a:ext uri="{FF2B5EF4-FFF2-40B4-BE49-F238E27FC236}">
                <a16:creationId xmlns:a16="http://schemas.microsoft.com/office/drawing/2014/main" id="{5BD4DB90-A7C8-4A95-8ECA-8DF5AE428EB8}"/>
              </a:ext>
            </a:extLst>
          </p:cNvPr>
          <p:cNvSpPr txBox="1"/>
          <p:nvPr/>
        </p:nvSpPr>
        <p:spPr>
          <a:xfrm>
            <a:off x="6421596" y="4303396"/>
            <a:ext cx="707574" cy="1655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Century" panose="02040604050505020304" pitchFamily="18" charset="0"/>
                <a:ea typeface="游ゴシック" panose="020B0400000000000000" pitchFamily="50" charset="-128"/>
                <a:cs typeface="Times New Roman" panose="02020603050405020304" pitchFamily="18" charset="0"/>
              </a:rPr>
              <a:t>वितरण लाइन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5" name="テキスト ボックス 1383">
            <a:extLst>
              <a:ext uri="{FF2B5EF4-FFF2-40B4-BE49-F238E27FC236}">
                <a16:creationId xmlns:a16="http://schemas.microsoft.com/office/drawing/2014/main" id="{66E917DB-A358-41CF-881F-9B3E99165BA8}"/>
              </a:ext>
            </a:extLst>
          </p:cNvPr>
          <p:cNvSpPr txBox="1"/>
          <p:nvPr/>
        </p:nvSpPr>
        <p:spPr>
          <a:xfrm>
            <a:off x="5779236" y="4289781"/>
            <a:ext cx="471805" cy="1454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ओभरहेड ग्राउण्ड वाएर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6" name="テキスト ボックス 1384">
            <a:extLst>
              <a:ext uri="{FF2B5EF4-FFF2-40B4-BE49-F238E27FC236}">
                <a16:creationId xmlns:a16="http://schemas.microsoft.com/office/drawing/2014/main" id="{AD3ECB33-D768-4D90-8082-9CC5144CCABC}"/>
              </a:ext>
            </a:extLst>
          </p:cNvPr>
          <p:cNvSpPr txBox="1"/>
          <p:nvPr/>
        </p:nvSpPr>
        <p:spPr>
          <a:xfrm>
            <a:off x="5058010" y="2309162"/>
            <a:ext cx="582295"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हाई प्रेसर वितरण लाइन</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7" name="テキスト ボックス 1385">
            <a:extLst>
              <a:ext uri="{FF2B5EF4-FFF2-40B4-BE49-F238E27FC236}">
                <a16:creationId xmlns:a16="http://schemas.microsoft.com/office/drawing/2014/main" id="{BF734A4A-B71A-4B07-A0E7-D202EAB44154}"/>
              </a:ext>
            </a:extLst>
          </p:cNvPr>
          <p:cNvSpPr txBox="1"/>
          <p:nvPr/>
        </p:nvSpPr>
        <p:spPr>
          <a:xfrm rot="16200000">
            <a:off x="7079463" y="2744061"/>
            <a:ext cx="244037" cy="144622"/>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सुरक्षा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8" name="テキスト ボックス 1387">
            <a:extLst>
              <a:ext uri="{FF2B5EF4-FFF2-40B4-BE49-F238E27FC236}">
                <a16:creationId xmlns:a16="http://schemas.microsoft.com/office/drawing/2014/main" id="{91818021-C63B-43A2-B603-2DF41CB2A7B3}"/>
              </a:ext>
            </a:extLst>
          </p:cNvPr>
          <p:cNvSpPr txBox="1"/>
          <p:nvPr/>
        </p:nvSpPr>
        <p:spPr>
          <a:xfrm rot="5400000">
            <a:off x="8103462" y="2702617"/>
            <a:ext cx="287020" cy="12049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सुरक्षा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9" name="テキスト ボックス 1388">
            <a:extLst>
              <a:ext uri="{FF2B5EF4-FFF2-40B4-BE49-F238E27FC236}">
                <a16:creationId xmlns:a16="http://schemas.microsoft.com/office/drawing/2014/main" id="{5B7CAB16-DBF3-4EE9-AE66-D7EC495D64BA}"/>
              </a:ext>
            </a:extLst>
          </p:cNvPr>
          <p:cNvSpPr txBox="1"/>
          <p:nvPr/>
        </p:nvSpPr>
        <p:spPr>
          <a:xfrm rot="16200000">
            <a:off x="4485009" y="2915718"/>
            <a:ext cx="245745" cy="13855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सुरक्षा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0" name="テキスト ボックス 1390">
            <a:extLst>
              <a:ext uri="{FF2B5EF4-FFF2-40B4-BE49-F238E27FC236}">
                <a16:creationId xmlns:a16="http://schemas.microsoft.com/office/drawing/2014/main" id="{F8667CE0-ADAE-4FA3-891E-5AB110CFC8A3}"/>
              </a:ext>
            </a:extLst>
          </p:cNvPr>
          <p:cNvSpPr txBox="1"/>
          <p:nvPr/>
        </p:nvSpPr>
        <p:spPr>
          <a:xfrm rot="16200000">
            <a:off x="5561727" y="2391684"/>
            <a:ext cx="277001" cy="1198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सुरक्षा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1" name="テキスト ボックス 1391">
            <a:extLst>
              <a:ext uri="{FF2B5EF4-FFF2-40B4-BE49-F238E27FC236}">
                <a16:creationId xmlns:a16="http://schemas.microsoft.com/office/drawing/2014/main" id="{02A1B05F-1EE5-449A-AC4B-BF3486C65A80}"/>
              </a:ext>
            </a:extLst>
          </p:cNvPr>
          <p:cNvSpPr txBox="1"/>
          <p:nvPr/>
        </p:nvSpPr>
        <p:spPr>
          <a:xfrm>
            <a:off x="7202973" y="3231200"/>
            <a:ext cx="371475" cy="12890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सुरक्षा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2" name="テキスト ボックス 1422">
            <a:extLst>
              <a:ext uri="{FF2B5EF4-FFF2-40B4-BE49-F238E27FC236}">
                <a16:creationId xmlns:a16="http://schemas.microsoft.com/office/drawing/2014/main" id="{0E3066CA-7A9D-4142-891F-3B8B0C310D12}"/>
              </a:ext>
            </a:extLst>
          </p:cNvPr>
          <p:cNvSpPr txBox="1"/>
          <p:nvPr/>
        </p:nvSpPr>
        <p:spPr>
          <a:xfrm>
            <a:off x="5172777" y="3415692"/>
            <a:ext cx="281305" cy="12509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सुरक्षा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3" name="テキスト ボックス 1482">
            <a:extLst>
              <a:ext uri="{FF2B5EF4-FFF2-40B4-BE49-F238E27FC236}">
                <a16:creationId xmlns:a16="http://schemas.microsoft.com/office/drawing/2014/main" id="{017C3418-A249-4FC5-8730-D50A1CF80788}"/>
              </a:ext>
            </a:extLst>
          </p:cNvPr>
          <p:cNvSpPr txBox="1"/>
          <p:nvPr/>
        </p:nvSpPr>
        <p:spPr>
          <a:xfrm>
            <a:off x="5387571" y="2819945"/>
            <a:ext cx="311150" cy="24574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हाई प्रेसर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रेखाङ्कित</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4" name="テキスト ボックス 1483">
            <a:extLst>
              <a:ext uri="{FF2B5EF4-FFF2-40B4-BE49-F238E27FC236}">
                <a16:creationId xmlns:a16="http://schemas.microsoft.com/office/drawing/2014/main" id="{D621CB79-4DFC-48B7-A59D-5F2C291F9287}"/>
              </a:ext>
            </a:extLst>
          </p:cNvPr>
          <p:cNvSpPr txBox="1"/>
          <p:nvPr/>
        </p:nvSpPr>
        <p:spPr>
          <a:xfrm>
            <a:off x="4420720" y="3384878"/>
            <a:ext cx="552450" cy="1657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पोल ट्रान्सफार्मर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5" name="テキスト ボックス 1484">
            <a:extLst>
              <a:ext uri="{FF2B5EF4-FFF2-40B4-BE49-F238E27FC236}">
                <a16:creationId xmlns:a16="http://schemas.microsoft.com/office/drawing/2014/main" id="{A94A151F-CAAA-419B-B155-712B278C2DFD}"/>
              </a:ext>
            </a:extLst>
          </p:cNvPr>
          <p:cNvSpPr txBox="1"/>
          <p:nvPr/>
        </p:nvSpPr>
        <p:spPr>
          <a:xfrm>
            <a:off x="4501365" y="3544178"/>
            <a:ext cx="471805" cy="1708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अर्को तर्फ</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6" name="テキスト ボックス 1485">
            <a:extLst>
              <a:ext uri="{FF2B5EF4-FFF2-40B4-BE49-F238E27FC236}">
                <a16:creationId xmlns:a16="http://schemas.microsoft.com/office/drawing/2014/main" id="{F2863235-6374-4CB5-9E46-6E0095288033}"/>
              </a:ext>
            </a:extLst>
          </p:cNvPr>
          <p:cNvSpPr txBox="1"/>
          <p:nvPr/>
        </p:nvSpPr>
        <p:spPr>
          <a:xfrm>
            <a:off x="5100884" y="3585792"/>
            <a:ext cx="426720" cy="13525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रोड साइड</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7" name="テキスト ボックス 1486">
            <a:extLst>
              <a:ext uri="{FF2B5EF4-FFF2-40B4-BE49-F238E27FC236}">
                <a16:creationId xmlns:a16="http://schemas.microsoft.com/office/drawing/2014/main" id="{AE8C54DE-EA78-4022-8256-84756BB033EF}"/>
              </a:ext>
            </a:extLst>
          </p:cNvPr>
          <p:cNvSpPr txBox="1"/>
          <p:nvPr/>
        </p:nvSpPr>
        <p:spPr>
          <a:xfrm>
            <a:off x="5387571" y="3176091"/>
            <a:ext cx="457200" cy="14033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लो प्रेसर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8" name="テキスト ボックス 1487">
            <a:extLst>
              <a:ext uri="{FF2B5EF4-FFF2-40B4-BE49-F238E27FC236}">
                <a16:creationId xmlns:a16="http://schemas.microsoft.com/office/drawing/2014/main" id="{19635834-B772-4DF9-A60D-B19241FFBF71}"/>
              </a:ext>
            </a:extLst>
          </p:cNvPr>
          <p:cNvSpPr txBox="1"/>
          <p:nvPr/>
        </p:nvSpPr>
        <p:spPr>
          <a:xfrm>
            <a:off x="5764571" y="2784330"/>
            <a:ext cx="540000" cy="41148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a:effectLst/>
                <a:latin typeface="Century" panose="02040604050505020304" pitchFamily="18" charset="0"/>
                <a:ea typeface="游ゴシック" panose="020B0400000000000000" pitchFamily="50" charset="-128"/>
                <a:cs typeface="Times New Roman" panose="02020603050405020304" pitchFamily="18" charset="0"/>
              </a:rPr>
              <a:t>ट्रान्सफर्मरसम्म, हाई प्रेसरको लागि ध्यान दिन जरुरी</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39" name="テキスト ボックス 1489">
            <a:extLst>
              <a:ext uri="{FF2B5EF4-FFF2-40B4-BE49-F238E27FC236}">
                <a16:creationId xmlns:a16="http://schemas.microsoft.com/office/drawing/2014/main" id="{578B1FF8-4B3D-46D8-A847-10D63FD67862}"/>
              </a:ext>
            </a:extLst>
          </p:cNvPr>
          <p:cNvSpPr txBox="1"/>
          <p:nvPr/>
        </p:nvSpPr>
        <p:spPr>
          <a:xfrm>
            <a:off x="7202973" y="3557384"/>
            <a:ext cx="1044000" cy="421640"/>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l" rtl="0"/>
            <a:r>
              <a:rPr lang="ne-np" sz="700" kern="100" dirty="0">
                <a:effectLst/>
                <a:latin typeface="Century" panose="02040604050505020304" pitchFamily="18" charset="0"/>
                <a:ea typeface="游ゴシック" panose="020B0400000000000000" pitchFamily="50" charset="-128"/>
                <a:cs typeface="Times New Roman" panose="02020603050405020304" pitchFamily="18" charset="0"/>
              </a:rPr>
              <a:t>पावर लाइनको धेरै भागमा स्टिल टावर युटिलिटि पोल भएको खण्डमा ध्यान दिनुपर्ने</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0" name="テキスト ボックス 1491">
            <a:extLst>
              <a:ext uri="{FF2B5EF4-FFF2-40B4-BE49-F238E27FC236}">
                <a16:creationId xmlns:a16="http://schemas.microsoft.com/office/drawing/2014/main" id="{0F58A5BC-AABC-4756-9782-B8D7D6DE7422}"/>
              </a:ext>
            </a:extLst>
          </p:cNvPr>
          <p:cNvSpPr txBox="1"/>
          <p:nvPr/>
        </p:nvSpPr>
        <p:spPr>
          <a:xfrm>
            <a:off x="6136112" y="5157470"/>
            <a:ext cx="300990" cy="12001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a:effectLst/>
                <a:latin typeface="Century" panose="02040604050505020304" pitchFamily="18" charset="0"/>
                <a:ea typeface="游ゴシック" panose="020B0400000000000000" pitchFamily="50" charset="-128"/>
                <a:cs typeface="Times New Roman" panose="02020603050405020304" pitchFamily="18" charset="0"/>
              </a:rPr>
              <a:t>सुरक्षा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1" name="テキスト ボックス 1493">
            <a:extLst>
              <a:ext uri="{FF2B5EF4-FFF2-40B4-BE49-F238E27FC236}">
                <a16:creationId xmlns:a16="http://schemas.microsoft.com/office/drawing/2014/main" id="{1A1A7506-6CB8-4AF5-9DC3-37914E3C2719}"/>
              </a:ext>
            </a:extLst>
          </p:cNvPr>
          <p:cNvSpPr txBox="1"/>
          <p:nvPr/>
        </p:nvSpPr>
        <p:spPr>
          <a:xfrm>
            <a:off x="7900591" y="5249931"/>
            <a:ext cx="614759" cy="114779"/>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800" kern="100" dirty="0">
                <a:effectLst/>
                <a:latin typeface="Century" panose="02040604050505020304" pitchFamily="18" charset="0"/>
                <a:ea typeface="游ゴシック" panose="020B0400000000000000" pitchFamily="50" charset="-128"/>
                <a:cs typeface="Times New Roman" panose="02020603050405020304" pitchFamily="18" charset="0"/>
              </a:rPr>
              <a:t>छुट्याउने दूरी</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42" name="テキスト ボックス 1614">
            <a:extLst>
              <a:ext uri="{FF2B5EF4-FFF2-40B4-BE49-F238E27FC236}">
                <a16:creationId xmlns:a16="http://schemas.microsoft.com/office/drawing/2014/main" id="{1D8FDEE3-98A7-4D66-9D08-D04FF9A21488}"/>
              </a:ext>
            </a:extLst>
          </p:cNvPr>
          <p:cNvSpPr txBox="1"/>
          <p:nvPr/>
        </p:nvSpPr>
        <p:spPr>
          <a:xfrm>
            <a:off x="7523598" y="2304222"/>
            <a:ext cx="402749" cy="117164"/>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700" kern="100">
                <a:effectLst/>
                <a:latin typeface="Century" panose="02040604050505020304" pitchFamily="18" charset="0"/>
                <a:ea typeface="游ゴシック" panose="020B0400000000000000" pitchFamily="50" charset="-128"/>
                <a:cs typeface="Times New Roman" panose="02020603050405020304" pitchFamily="18" charset="0"/>
              </a:rPr>
              <a:t>विषेश हाई प्रेसर</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43899595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612776"/>
            <a:ext cx="7886700" cy="560225"/>
          </a:xfrm>
          <a:ln>
            <a:solidFill>
              <a:schemeClr val="tx1"/>
            </a:solidFill>
          </a:ln>
        </p:spPr>
        <p:txBody>
          <a:bodyPr rtlCol="0">
            <a:normAutofit/>
          </a:bodyPr>
          <a:lstStyle/>
          <a:p>
            <a:pPr rtl="0"/>
            <a:r>
              <a:rPr lang="ne-np" sz="2400">
                <a:latin typeface="Meiryo UI" panose="020B0604030504040204" pitchFamily="50" charset="-128"/>
                <a:ea typeface="Meiryo UI" panose="020B0604030504040204" pitchFamily="50" charset="-128"/>
              </a:rPr>
              <a:t>इलेक्ट्रिसिटी ज्ञान</a:t>
            </a: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127/सहायक पाठ्यपुस्तक पृष्ठ 95</a:t>
            </a:r>
          </a:p>
        </p:txBody>
      </p:sp>
      <p:sp>
        <p:nvSpPr>
          <p:cNvPr id="9" name="コンテンツ プレースホルダー 4"/>
          <p:cNvSpPr txBox="1">
            <a:spLocks/>
          </p:cNvSpPr>
          <p:nvPr/>
        </p:nvSpPr>
        <p:spPr>
          <a:xfrm>
            <a:off x="628650" y="1268383"/>
            <a:ext cx="7886700" cy="4986943"/>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a:blip r:embed="rId3"/>
          <a:stretch>
            <a:fillRect/>
          </a:stretch>
        </p:blipFill>
        <p:spPr>
          <a:xfrm>
            <a:off x="1994728" y="2049605"/>
            <a:ext cx="5154544" cy="3381311"/>
          </a:xfrm>
          <a:prstGeom prst="rect">
            <a:avLst/>
          </a:prstGeom>
        </p:spPr>
      </p:pic>
      <p:sp>
        <p:nvSpPr>
          <p:cNvPr id="25" name="テキスト ボックス 24"/>
          <p:cNvSpPr txBox="1"/>
          <p:nvPr/>
        </p:nvSpPr>
        <p:spPr>
          <a:xfrm>
            <a:off x="2556038" y="5299003"/>
            <a:ext cx="3989422" cy="276999"/>
          </a:xfrm>
          <a:prstGeom prst="rect">
            <a:avLst/>
          </a:prstGeom>
          <a:noFill/>
          <a:ln>
            <a:noFill/>
          </a:ln>
        </p:spPr>
        <p:txBody>
          <a:bodyPr wrap="square" rtlCol="0">
            <a:spAutoFit/>
          </a:bodyPr>
          <a:lstStyle/>
          <a:p>
            <a:pPr algn="ctr" rtl="0"/>
            <a:r>
              <a:rPr lang="ne-np" sz="1200">
                <a:solidFill>
                  <a:prstClr val="black"/>
                </a:solidFill>
              </a:rPr>
              <a:t>हाइड्रोमिटर हेर्ने तरिका</a:t>
            </a:r>
          </a:p>
        </p:txBody>
      </p:sp>
      <p:sp>
        <p:nvSpPr>
          <p:cNvPr id="7" name="テキスト ボックス 1853">
            <a:extLst>
              <a:ext uri="{FF2B5EF4-FFF2-40B4-BE49-F238E27FC236}">
                <a16:creationId xmlns:a16="http://schemas.microsoft.com/office/drawing/2014/main" id="{E1F44BCD-169B-4B28-A821-578A02CC2522}"/>
              </a:ext>
            </a:extLst>
          </p:cNvPr>
          <p:cNvSpPr txBox="1"/>
          <p:nvPr/>
        </p:nvSpPr>
        <p:spPr>
          <a:xfrm>
            <a:off x="5867400" y="3201035"/>
            <a:ext cx="749300"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000" kern="100" dirty="0">
                <a:effectLst/>
                <a:latin typeface="Arial" panose="020B0604020202020204" pitchFamily="34" charset="0"/>
                <a:ea typeface="游ゴシック" panose="020B0400000000000000" pitchFamily="50" charset="-128"/>
                <a:cs typeface="Times New Roman" panose="02020603050405020304" pitchFamily="18" charset="0"/>
              </a:rPr>
              <a:t>आँखाको स्थान</a:t>
            </a:r>
            <a:endParaRPr lang="ja-JP" sz="10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8" name="テキスト ボックス 1854">
            <a:extLst>
              <a:ext uri="{FF2B5EF4-FFF2-40B4-BE49-F238E27FC236}">
                <a16:creationId xmlns:a16="http://schemas.microsoft.com/office/drawing/2014/main" id="{FD1DCCFC-A421-4929-9DDB-85CEFC2C4478}"/>
              </a:ext>
            </a:extLst>
          </p:cNvPr>
          <p:cNvSpPr txBox="1"/>
          <p:nvPr/>
        </p:nvSpPr>
        <p:spPr>
          <a:xfrm>
            <a:off x="2103437" y="3487186"/>
            <a:ext cx="6975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just"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रबर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0" name="テキスト ボックス 1855">
            <a:extLst>
              <a:ext uri="{FF2B5EF4-FFF2-40B4-BE49-F238E27FC236}">
                <a16:creationId xmlns:a16="http://schemas.microsoft.com/office/drawing/2014/main" id="{C689A89F-C969-4A76-9D3E-01A492EDFD39}"/>
              </a:ext>
            </a:extLst>
          </p:cNvPr>
          <p:cNvSpPr txBox="1"/>
          <p:nvPr/>
        </p:nvSpPr>
        <p:spPr>
          <a:xfrm>
            <a:off x="3772852" y="2807653"/>
            <a:ext cx="5622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हाइड्रोमिटर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1" name="テキスト ボックス 1856">
            <a:extLst>
              <a:ext uri="{FF2B5EF4-FFF2-40B4-BE49-F238E27FC236}">
                <a16:creationId xmlns:a16="http://schemas.microsoft.com/office/drawing/2014/main" id="{1EE6A3D4-E777-43EB-BF07-80A1A55A7A39}"/>
              </a:ext>
            </a:extLst>
          </p:cNvPr>
          <p:cNvSpPr txBox="1"/>
          <p:nvPr/>
        </p:nvSpPr>
        <p:spPr>
          <a:xfrm>
            <a:off x="3647904" y="3232786"/>
            <a:ext cx="687195" cy="242551"/>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इलेक्ट्रोलाइट</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2" name="テキスト ボックス 1857">
            <a:extLst>
              <a:ext uri="{FF2B5EF4-FFF2-40B4-BE49-F238E27FC236}">
                <a16:creationId xmlns:a16="http://schemas.microsoft.com/office/drawing/2014/main" id="{AA9DC352-DF97-4DAB-B4E6-E67DF211D7B9}"/>
              </a:ext>
            </a:extLst>
          </p:cNvPr>
          <p:cNvSpPr txBox="1"/>
          <p:nvPr/>
        </p:nvSpPr>
        <p:spPr>
          <a:xfrm>
            <a:off x="3698750" y="3600461"/>
            <a:ext cx="56224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a:effectLst/>
                <a:latin typeface="Arial" panose="020B0604020202020204" pitchFamily="34" charset="0"/>
                <a:ea typeface="游ゴシック" panose="020B0400000000000000" pitchFamily="50" charset="-128"/>
                <a:cs typeface="Times New Roman" panose="02020603050405020304" pitchFamily="18" charset="0"/>
              </a:rPr>
              <a:t>बाहिरी सिलिन्डर</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
        <p:nvSpPr>
          <p:cNvPr id="13" name="テキスト ボックス 1858">
            <a:extLst>
              <a:ext uri="{FF2B5EF4-FFF2-40B4-BE49-F238E27FC236}">
                <a16:creationId xmlns:a16="http://schemas.microsoft.com/office/drawing/2014/main" id="{6D0D496F-66BE-47D4-B48B-D6880A638BD6}"/>
              </a:ext>
            </a:extLst>
          </p:cNvPr>
          <p:cNvSpPr txBox="1"/>
          <p:nvPr/>
        </p:nvSpPr>
        <p:spPr>
          <a:xfrm>
            <a:off x="3644582" y="4631318"/>
            <a:ext cx="1003618" cy="177165"/>
          </a:xfrm>
          <a:prstGeom prst="rect">
            <a:avLst/>
          </a:prstGeom>
          <a:solidFill>
            <a:schemeClr val="lt1"/>
          </a:solidFill>
          <a:ln w="6350">
            <a:noFill/>
          </a:ln>
        </p:spPr>
        <p:txBody>
          <a:bodyPr rot="0" spcFirstLastPara="0" vert="horz" wrap="square" lIns="0" tIns="0" rIns="0" bIns="0" numCol="1" spcCol="0" rtlCol="0" fromWordArt="0" anchor="t" anchorCtr="0" forceAA="0" compatLnSpc="1">
            <a:prstTxWarp prst="textNoShape">
              <a:avLst/>
            </a:prstTxWarp>
            <a:noAutofit/>
          </a:bodyPr>
          <a:lstStyle/>
          <a:p>
            <a:pPr algn="ctr" rtl="0"/>
            <a:r>
              <a:rPr lang="ne-np" sz="1100" kern="100" dirty="0">
                <a:effectLst/>
                <a:latin typeface="Arial" panose="020B0604020202020204" pitchFamily="34" charset="0"/>
                <a:ea typeface="游ゴシック" panose="020B0400000000000000" pitchFamily="50" charset="-128"/>
                <a:cs typeface="Times New Roman" panose="02020603050405020304" pitchFamily="18" charset="0"/>
              </a:rPr>
              <a:t>पानी तान्ने पाइप</a:t>
            </a:r>
            <a:endParaRPr lang="ja-JP" sz="1100" kern="100" dirty="0">
              <a:effectLst/>
              <a:latin typeface="Arial" panose="020B0604020202020204" pitchFamily="34" charset="0"/>
              <a:ea typeface="ＭＳ Ｐゴシック" panose="020B0600070205080204" pitchFamily="50" charset="-128"/>
              <a:cs typeface="Times New Roman" panose="02020603050405020304" pitchFamily="18" charset="0"/>
            </a:endParaRPr>
          </a:p>
        </p:txBody>
      </p:sp>
    </p:spTree>
    <p:extLst>
      <p:ext uri="{BB962C8B-B14F-4D97-AF65-F5344CB8AC3E}">
        <p14:creationId xmlns:p14="http://schemas.microsoft.com/office/powerpoint/2010/main" val="378831339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 y="2908299"/>
            <a:ext cx="8915400" cy="601663"/>
          </a:xfrm>
        </p:spPr>
        <p:txBody>
          <a:bodyPr rtlCol="0" anchor="ctr">
            <a:normAutofit/>
          </a:bodyPr>
          <a:lstStyle/>
          <a:p>
            <a:pPr marL="1257300" indent="-1257300" rtl="0"/>
            <a:r>
              <a:rPr lang="ne-np" sz="3200">
                <a:latin typeface="ＭＳ Ｐゴシック" panose="020B0600070205080204" pitchFamily="50" charset="-128"/>
                <a:ea typeface="ＭＳ Ｐゴシック" panose="020B0600070205080204" pitchFamily="50" charset="-128"/>
              </a:rPr>
              <a:t>चरण 8. संरचनाको प्रकार र विघटन विधि</a:t>
            </a:r>
            <a:endParaRPr kumimoji="1" lang="ja-JP" altLang="en-US" sz="3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32379021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28650" y="395531"/>
            <a:ext cx="7886700" cy="748441"/>
          </a:xfrm>
          <a:ln>
            <a:solidFill>
              <a:schemeClr val="tx1"/>
            </a:solidFill>
          </a:ln>
        </p:spPr>
        <p:txBody>
          <a:bodyPr rtlCol="0">
            <a:noAutofit/>
          </a:bodyPr>
          <a:lstStyle/>
          <a:p>
            <a:pPr rtl="0"/>
            <a:r>
              <a:rPr lang="ne-np" sz="1800" dirty="0">
                <a:latin typeface="Meiryo UI" panose="020B0604030504040204" pitchFamily="50" charset="-128"/>
                <a:ea typeface="Meiryo UI" panose="020B0604030504040204" pitchFamily="50" charset="-128"/>
              </a:rPr>
              <a:t>काठको संरचना (W संरचना) (moku kozo(W zo),स्टील फ्रेम संरचना (S संरचना) (tekkotsu kozo(S zo))</a:t>
            </a:r>
            <a:endParaRPr kumimoji="1" lang="ja-JP" altLang="en-US" sz="180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129/सहायक पाठ्यपुस्तक पृष्ठ 96</a:t>
            </a:r>
          </a:p>
        </p:txBody>
      </p:sp>
      <p:sp>
        <p:nvSpPr>
          <p:cNvPr id="17" name="テキスト ボックス 16"/>
          <p:cNvSpPr txBox="1"/>
          <p:nvPr/>
        </p:nvSpPr>
        <p:spPr>
          <a:xfrm>
            <a:off x="1122844" y="3217060"/>
            <a:ext cx="3449155" cy="276999"/>
          </a:xfrm>
          <a:prstGeom prst="rect">
            <a:avLst/>
          </a:prstGeom>
          <a:noFill/>
          <a:ln>
            <a:noFill/>
          </a:ln>
        </p:spPr>
        <p:txBody>
          <a:bodyPr wrap="square" rtlCol="0">
            <a:spAutoFit/>
          </a:bodyPr>
          <a:lstStyle/>
          <a:p>
            <a:pPr algn="ctr" rtl="0"/>
            <a:r>
              <a:rPr lang="ne-np" sz="1200" dirty="0">
                <a:solidFill>
                  <a:prstClr val="black"/>
                </a:solidFill>
              </a:rPr>
              <a:t>काठको निर्माणको पोस्ट र बिम संरचनाको उदाहरण</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a:stretch>
            <a:fillRect/>
          </a:stretch>
        </p:blipFill>
        <p:spPr>
          <a:xfrm>
            <a:off x="1647508" y="1401601"/>
            <a:ext cx="2466975" cy="1838325"/>
          </a:xfrm>
          <a:prstGeom prst="rect">
            <a:avLst/>
          </a:prstGeom>
        </p:spPr>
      </p:pic>
      <p:pic>
        <p:nvPicPr>
          <p:cNvPr id="5" name="図 4"/>
          <p:cNvPicPr>
            <a:picLocks noChangeAspect="1"/>
          </p:cNvPicPr>
          <p:nvPr/>
        </p:nvPicPr>
        <p:blipFill>
          <a:blip r:embed="rId4"/>
          <a:stretch>
            <a:fillRect/>
          </a:stretch>
        </p:blipFill>
        <p:spPr>
          <a:xfrm>
            <a:off x="5340775" y="1506376"/>
            <a:ext cx="2152650" cy="1733550"/>
          </a:xfrm>
          <a:prstGeom prst="rect">
            <a:avLst/>
          </a:prstGeom>
        </p:spPr>
      </p:pic>
      <p:sp>
        <p:nvSpPr>
          <p:cNvPr id="15" name="テキスト ボックス 14"/>
          <p:cNvSpPr txBox="1"/>
          <p:nvPr/>
        </p:nvSpPr>
        <p:spPr>
          <a:xfrm>
            <a:off x="4933950" y="3239926"/>
            <a:ext cx="3581399" cy="276999"/>
          </a:xfrm>
          <a:prstGeom prst="rect">
            <a:avLst/>
          </a:prstGeom>
          <a:noFill/>
          <a:ln>
            <a:noFill/>
          </a:ln>
        </p:spPr>
        <p:txBody>
          <a:bodyPr wrap="square" rtlCol="0">
            <a:spAutoFit/>
          </a:bodyPr>
          <a:lstStyle/>
          <a:p>
            <a:pPr algn="ctr" rtl="0"/>
            <a:r>
              <a:rPr lang="ne-np" sz="1200" dirty="0">
                <a:solidFill>
                  <a:prstClr val="black"/>
                </a:solidFill>
              </a:rPr>
              <a:t>काठको निर्माणको फ्रेमवर्क वाल संरचनाको उदाहरण</a:t>
            </a:r>
          </a:p>
        </p:txBody>
      </p:sp>
      <p:pic>
        <p:nvPicPr>
          <p:cNvPr id="8" name="図 7"/>
          <p:cNvPicPr>
            <a:picLocks noChangeAspect="1"/>
          </p:cNvPicPr>
          <p:nvPr/>
        </p:nvPicPr>
        <p:blipFill>
          <a:blip r:embed="rId5"/>
          <a:stretch>
            <a:fillRect/>
          </a:stretch>
        </p:blipFill>
        <p:spPr>
          <a:xfrm>
            <a:off x="1633220" y="4135276"/>
            <a:ext cx="2495550" cy="1676400"/>
          </a:xfrm>
          <a:prstGeom prst="rect">
            <a:avLst/>
          </a:prstGeom>
        </p:spPr>
      </p:pic>
      <p:pic>
        <p:nvPicPr>
          <p:cNvPr id="10" name="図 9"/>
          <p:cNvPicPr>
            <a:picLocks noChangeAspect="1"/>
          </p:cNvPicPr>
          <p:nvPr/>
        </p:nvPicPr>
        <p:blipFill>
          <a:blip r:embed="rId6"/>
          <a:stretch>
            <a:fillRect/>
          </a:stretch>
        </p:blipFill>
        <p:spPr>
          <a:xfrm>
            <a:off x="4626400" y="4054313"/>
            <a:ext cx="3581400" cy="1838325"/>
          </a:xfrm>
          <a:prstGeom prst="rect">
            <a:avLst/>
          </a:prstGeom>
        </p:spPr>
      </p:pic>
      <p:sp>
        <p:nvSpPr>
          <p:cNvPr id="18" name="テキスト ボックス 17"/>
          <p:cNvSpPr txBox="1"/>
          <p:nvPr/>
        </p:nvSpPr>
        <p:spPr>
          <a:xfrm>
            <a:off x="1047750" y="5868289"/>
            <a:ext cx="3449155" cy="276999"/>
          </a:xfrm>
          <a:prstGeom prst="rect">
            <a:avLst/>
          </a:prstGeom>
          <a:noFill/>
          <a:ln>
            <a:noFill/>
          </a:ln>
        </p:spPr>
        <p:txBody>
          <a:bodyPr wrap="square" rtlCol="0">
            <a:spAutoFit/>
          </a:bodyPr>
          <a:lstStyle/>
          <a:p>
            <a:pPr algn="ctr" rtl="0"/>
            <a:r>
              <a:rPr lang="ne-np" sz="1200" dirty="0">
                <a:solidFill>
                  <a:prstClr val="black"/>
                </a:solidFill>
              </a:rPr>
              <a:t>स्टील फ्रेम निर्माणको रामेन संरचनाको उदाहरण</a:t>
            </a:r>
          </a:p>
        </p:txBody>
      </p:sp>
      <p:sp>
        <p:nvSpPr>
          <p:cNvPr id="19" name="テキスト ボックス 18"/>
          <p:cNvSpPr txBox="1"/>
          <p:nvPr/>
        </p:nvSpPr>
        <p:spPr>
          <a:xfrm>
            <a:off x="4933950" y="5868288"/>
            <a:ext cx="3273850" cy="276999"/>
          </a:xfrm>
          <a:prstGeom prst="rect">
            <a:avLst/>
          </a:prstGeom>
          <a:noFill/>
          <a:ln>
            <a:noFill/>
          </a:ln>
        </p:spPr>
        <p:txBody>
          <a:bodyPr wrap="square" rtlCol="0">
            <a:spAutoFit/>
          </a:bodyPr>
          <a:lstStyle/>
          <a:p>
            <a:pPr algn="ctr" rtl="0"/>
            <a:r>
              <a:rPr lang="ne-np" sz="1200" dirty="0">
                <a:solidFill>
                  <a:prstClr val="black"/>
                </a:solidFill>
              </a:rPr>
              <a:t>स्टील फ्रेम निर्माणको टर्स संरचनाको उदाहरण</a:t>
            </a:r>
          </a:p>
        </p:txBody>
      </p:sp>
    </p:spTree>
    <p:extLst>
      <p:ext uri="{BB962C8B-B14F-4D97-AF65-F5344CB8AC3E}">
        <p14:creationId xmlns:p14="http://schemas.microsoft.com/office/powerpoint/2010/main" val="35526049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3166038" y="3938503"/>
            <a:ext cx="2721259" cy="2123072"/>
          </a:xfrm>
          <a:prstGeom prst="rect">
            <a:avLst/>
          </a:prstGeom>
        </p:spPr>
      </p:pic>
      <p:pic>
        <p:nvPicPr>
          <p:cNvPr id="12" name="図 11"/>
          <p:cNvPicPr>
            <a:picLocks noChangeAspect="1"/>
          </p:cNvPicPr>
          <p:nvPr/>
        </p:nvPicPr>
        <p:blipFill>
          <a:blip r:embed="rId4"/>
          <a:stretch>
            <a:fillRect/>
          </a:stretch>
        </p:blipFill>
        <p:spPr>
          <a:xfrm>
            <a:off x="1608737" y="1370740"/>
            <a:ext cx="2738734" cy="2318033"/>
          </a:xfrm>
          <a:prstGeom prst="rect">
            <a:avLst/>
          </a:prstGeom>
        </p:spPr>
      </p:pic>
      <p:pic>
        <p:nvPicPr>
          <p:cNvPr id="20" name="図 19"/>
          <p:cNvPicPr>
            <a:picLocks noChangeAspect="1"/>
          </p:cNvPicPr>
          <p:nvPr/>
        </p:nvPicPr>
        <p:blipFill>
          <a:blip r:embed="rId5"/>
          <a:stretch>
            <a:fillRect/>
          </a:stretch>
        </p:blipFill>
        <p:spPr>
          <a:xfrm>
            <a:off x="4928402" y="1318495"/>
            <a:ext cx="2876368" cy="2457934"/>
          </a:xfrm>
          <a:prstGeom prst="rect">
            <a:avLst/>
          </a:prstGeom>
        </p:spPr>
      </p:pic>
      <p:sp>
        <p:nvSpPr>
          <p:cNvPr id="4" name="タイトル 3"/>
          <p:cNvSpPr>
            <a:spLocks noGrp="1"/>
          </p:cNvSpPr>
          <p:nvPr>
            <p:ph type="title"/>
          </p:nvPr>
        </p:nvSpPr>
        <p:spPr>
          <a:xfrm>
            <a:off x="628650" y="612776"/>
            <a:ext cx="7886700" cy="560225"/>
          </a:xfrm>
          <a:ln>
            <a:solidFill>
              <a:schemeClr val="tx1"/>
            </a:solidFill>
          </a:ln>
        </p:spPr>
        <p:txBody>
          <a:bodyPr rtlCol="0">
            <a:noAutofit/>
          </a:bodyPr>
          <a:lstStyle/>
          <a:p>
            <a:pPr rtl="0"/>
            <a:r>
              <a:rPr lang="ne-np" sz="1800" spc="-170" dirty="0">
                <a:latin typeface="Meiryo UI" panose="020B0604030504040204" pitchFamily="50" charset="-128"/>
                <a:ea typeface="Meiryo UI" panose="020B0604030504040204" pitchFamily="50" charset="-128"/>
              </a:rPr>
              <a:t>डन्डी हालेको ढलान संरचना (RC संरचना) (tekkin conkurito kozo(RC zo), स्टील फ्रेम डन्डी हालेको ढलान संरचना (SRC संरचना) (tekkotsu tekkin konkurito kozo(SRC zo))</a:t>
            </a:r>
            <a:endParaRPr kumimoji="1" lang="ja-JP" altLang="en-US" sz="1800" spc="-170" dirty="0">
              <a:latin typeface="Meiryo UI" panose="020B0604030504040204" pitchFamily="50" charset="-128"/>
              <a:ea typeface="Meiryo UI" panose="020B0604030504040204" pitchFamily="50" charset="-128"/>
            </a:endParaRPr>
          </a:p>
        </p:txBody>
      </p:sp>
      <p:sp>
        <p:nvSpPr>
          <p:cNvPr id="6" name="テキスト ボックス 5"/>
          <p:cNvSpPr txBox="1"/>
          <p:nvPr/>
        </p:nvSpPr>
        <p:spPr>
          <a:xfrm>
            <a:off x="4419600" y="6452605"/>
            <a:ext cx="4576562" cy="276999"/>
          </a:xfrm>
          <a:prstGeom prst="rect">
            <a:avLst/>
          </a:prstGeom>
          <a:noFill/>
          <a:ln>
            <a:solidFill>
              <a:schemeClr val="tx1"/>
            </a:solidFill>
          </a:ln>
        </p:spPr>
        <p:txBody>
          <a:bodyPr wrap="square" rtlCol="0">
            <a:spAutoFit/>
          </a:bodyPr>
          <a:lstStyle/>
          <a:p>
            <a:pPr algn="r" rtl="0"/>
            <a:r>
              <a:rPr lang="ne-np" sz="1200">
                <a:solidFill>
                  <a:prstClr val="black"/>
                </a:solidFill>
              </a:rPr>
              <a:t>पाठ्यपुस्तक पृष्ठ 132/सहायक पाठ्यपुस्तक पृष्ठ 98</a:t>
            </a:r>
          </a:p>
        </p:txBody>
      </p:sp>
      <p:sp>
        <p:nvSpPr>
          <p:cNvPr id="17" name="テキスト ボックス 16"/>
          <p:cNvSpPr txBox="1"/>
          <p:nvPr/>
        </p:nvSpPr>
        <p:spPr>
          <a:xfrm>
            <a:off x="628649" y="3736041"/>
            <a:ext cx="4016087" cy="276999"/>
          </a:xfrm>
          <a:prstGeom prst="rect">
            <a:avLst/>
          </a:prstGeom>
          <a:noFill/>
          <a:ln>
            <a:noFill/>
          </a:ln>
        </p:spPr>
        <p:txBody>
          <a:bodyPr wrap="square" rtlCol="0">
            <a:spAutoFit/>
          </a:bodyPr>
          <a:lstStyle/>
          <a:p>
            <a:pPr algn="ctr" rtl="0"/>
            <a:r>
              <a:rPr lang="ne-np" sz="1200" dirty="0">
                <a:solidFill>
                  <a:prstClr val="black"/>
                </a:solidFill>
              </a:rPr>
              <a:t>डन्डी हालेको ढलान निर्माणको रामेन संरचनाको उदाहरण</a:t>
            </a:r>
          </a:p>
        </p:txBody>
      </p:sp>
      <p:sp>
        <p:nvSpPr>
          <p:cNvPr id="9" name="コンテンツ プレースホルダー 4"/>
          <p:cNvSpPr txBox="1">
            <a:spLocks/>
          </p:cNvSpPr>
          <p:nvPr/>
        </p:nvSpPr>
        <p:spPr>
          <a:xfrm>
            <a:off x="628650" y="1268383"/>
            <a:ext cx="7886700" cy="5070071"/>
          </a:xfrm>
          <a:prstGeom prst="rect">
            <a:avLst/>
          </a:prstGeom>
          <a:ln>
            <a:solidFill>
              <a:schemeClr val="tx1"/>
            </a:solid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893763" indent="-893763" rtl="0">
              <a:buNone/>
            </a:pPr>
            <a:endParaRPr lang="ja-JP" altLang="en-US" sz="20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5237249" y="3733311"/>
            <a:ext cx="2567520" cy="276999"/>
          </a:xfrm>
          <a:prstGeom prst="rect">
            <a:avLst/>
          </a:prstGeom>
          <a:noFill/>
          <a:ln>
            <a:noFill/>
          </a:ln>
        </p:spPr>
        <p:txBody>
          <a:bodyPr wrap="square" rtlCol="0">
            <a:spAutoFit/>
          </a:bodyPr>
          <a:lstStyle/>
          <a:p>
            <a:pPr algn="ctr" rtl="0"/>
            <a:r>
              <a:rPr lang="ne-np" sz="1200">
                <a:solidFill>
                  <a:prstClr val="black"/>
                </a:solidFill>
              </a:rPr>
              <a:t>डन्डी हालेको ढलान निर्माणको वाल टाइप संरचनाको उदाहरण</a:t>
            </a:r>
          </a:p>
        </p:txBody>
      </p:sp>
      <p:sp>
        <p:nvSpPr>
          <p:cNvPr id="18" name="テキスト ボックス 17"/>
          <p:cNvSpPr txBox="1"/>
          <p:nvPr/>
        </p:nvSpPr>
        <p:spPr>
          <a:xfrm>
            <a:off x="2133600" y="6061575"/>
            <a:ext cx="4799478" cy="276999"/>
          </a:xfrm>
          <a:prstGeom prst="rect">
            <a:avLst/>
          </a:prstGeom>
          <a:noFill/>
          <a:ln>
            <a:noFill/>
          </a:ln>
        </p:spPr>
        <p:txBody>
          <a:bodyPr wrap="square" rtlCol="0">
            <a:spAutoFit/>
          </a:bodyPr>
          <a:lstStyle/>
          <a:p>
            <a:pPr algn="ctr" rtl="0"/>
            <a:r>
              <a:rPr lang="ne-np" sz="1200" dirty="0">
                <a:solidFill>
                  <a:prstClr val="black"/>
                </a:solidFill>
              </a:rPr>
              <a:t>स्टील फ्रेम र डन्डी हालेको ढलान निर्माणको रामेन संरचनाको उदाहरण</a:t>
            </a:r>
          </a:p>
        </p:txBody>
      </p:sp>
    </p:spTree>
    <p:extLst>
      <p:ext uri="{BB962C8B-B14F-4D97-AF65-F5344CB8AC3E}">
        <p14:creationId xmlns:p14="http://schemas.microsoft.com/office/powerpoint/2010/main" val="153208966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4">
      <a:majorFont>
        <a:latin typeface="Mangal"/>
        <a:ea typeface="Mangal"/>
        <a:cs typeface=""/>
      </a:majorFont>
      <a:minorFont>
        <a:latin typeface="Mangal"/>
        <a:ea typeface="Mangal"/>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14">
      <a:majorFont>
        <a:latin typeface="Mangal"/>
        <a:ea typeface="Mangal"/>
        <a:cs typeface=""/>
      </a:majorFont>
      <a:minorFont>
        <a:latin typeface="Mangal"/>
        <a:ea typeface="Mangal"/>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10196</Words>
  <Application>Microsoft Office PowerPoint</Application>
  <PresentationFormat>画面に合わせる (4:3)</PresentationFormat>
  <Paragraphs>2023</Paragraphs>
  <Slides>123</Slides>
  <Notes>112</Notes>
  <HiddenSlides>0</HiddenSlides>
  <MMClips>0</MMClips>
  <ScaleCrop>false</ScaleCrop>
  <HeadingPairs>
    <vt:vector size="6" baseType="variant">
      <vt:variant>
        <vt:lpstr>使用されているフォント</vt:lpstr>
      </vt:variant>
      <vt:variant>
        <vt:i4>14</vt:i4>
      </vt:variant>
      <vt:variant>
        <vt:lpstr>テーマ</vt:lpstr>
      </vt:variant>
      <vt:variant>
        <vt:i4>2</vt:i4>
      </vt:variant>
      <vt:variant>
        <vt:lpstr>スライド タイトル</vt:lpstr>
      </vt:variant>
      <vt:variant>
        <vt:i4>123</vt:i4>
      </vt:variant>
    </vt:vector>
  </HeadingPairs>
  <TitlesOfParts>
    <vt:vector size="139" baseType="lpstr">
      <vt:lpstr>HGP明朝B</vt:lpstr>
      <vt:lpstr>Mangal</vt:lpstr>
      <vt:lpstr>Meiryo UI</vt:lpstr>
      <vt:lpstr>ＭＳ Ｐゴシック</vt:lpstr>
      <vt:lpstr>ＭＳ ゴシック</vt:lpstr>
      <vt:lpstr>ＭＳ 明朝</vt:lpstr>
      <vt:lpstr>NotoSansJP</vt:lpstr>
      <vt:lpstr>游ゴシック</vt:lpstr>
      <vt:lpstr>Arial</vt:lpstr>
      <vt:lpstr>Calibri</vt:lpstr>
      <vt:lpstr>Cambria Math</vt:lpstr>
      <vt:lpstr>Century</vt:lpstr>
      <vt:lpstr>Times New Roman</vt:lpstr>
      <vt:lpstr>Wingdings</vt:lpstr>
      <vt:lpstr>Office テーマ</vt:lpstr>
      <vt:lpstr>Office Theme</vt:lpstr>
      <vt:lpstr>सवारी साधन प्रकारको निर्माण मेसिन (विघटनको लागि) संचालन प्राविधिक प्रशिक्षण सहायक पाठ्यपुस्तक  प्रशिक्षण प्रयोगको पावर-पोइन्ट कागजात</vt:lpstr>
      <vt:lpstr>चरण 1. सवारी साधन ढाँचाको निर्माण मेसिन सम्बन्धी प्रारम्भिक ज्ञान</vt:lpstr>
      <vt:lpstr>निर्माण मेसिनको वर्गिकरण (श्रम स्वास्थ्य तथा सुरक्षा ऐन (roudou anzen eiseihou) कार्यान्वयन अध्यादेश</vt:lpstr>
      <vt:lpstr>विघटन मेसिनका प्रकार र प्रयोग (बिशेषता) आदि (1) ब्रेकर</vt:lpstr>
      <vt:lpstr>विघटन मेसिनका प्रकार र प्रयोग (बिशेषता) आदि (2) स्टील फ्रेम कटिङ मेसिन</vt:lpstr>
      <vt:lpstr>विघटन मेसिनका प्रकार र प्रयोग (बिशेषता) आदि (3) कङ्क्रिट क्रसर</vt:lpstr>
      <vt:lpstr>विघटन मेसिनका प्रकार र प्रयोग (बिशेषता) आदि (4) विघटन ग्र्‍याबर</vt:lpstr>
      <vt:lpstr>विघटन मेसिनको अट्याचमेन्टको प्रकार</vt:lpstr>
      <vt:lpstr>विघटन मेसिनको अट्याचमेन्टको प्रकार</vt:lpstr>
      <vt:lpstr>विघटन मेसिनको अट्याचमेन्टको प्रकार</vt:lpstr>
      <vt:lpstr>विघटन काम मेसिनको बेस मेसिन (1) कार्य उपकरण</vt:lpstr>
      <vt:lpstr>विघटन काम मेसिनको बेस मेसिन (2) मेसिनको बडीको द्रव्यमान      (3) मेसिनको द्रव्यमान        (4) मेसिनको कुल द्रव्यमान</vt:lpstr>
      <vt:lpstr>विघटन काम मेसिनको बेस मेसिन (5) स्थिरता (6) उकालो चढ्ने क्षमता</vt:lpstr>
      <vt:lpstr>विघटन काम मेसिनको बेस मेसिन (7) औसत कन्ट्याक्ट प्रेसर</vt:lpstr>
      <vt:lpstr>चरण 2. सवारी साधन प्रकारको निर्माण मेसिनको मोटर र हाइड्रोलिक सिस्टम</vt:lpstr>
      <vt:lpstr>मोटर</vt:lpstr>
      <vt:lpstr>डिजेल इन्जिनको बनावट</vt:lpstr>
      <vt:lpstr>डिजेल इन्जिनको बनावट</vt:lpstr>
      <vt:lpstr>डिजेल इन्जिनको बनावट</vt:lpstr>
      <vt:lpstr>इन्धन・इन्जिन ओइल</vt:lpstr>
      <vt:lpstr>हाइड्रोलिक सिस्टम</vt:lpstr>
      <vt:lpstr>हाइड्रोलिक पम्प, ① गेर पम्प ② पिस्टन पम्प, क्लिनोएक्सिस् प्रकार, स्केविड प्लेट प्रकार</vt:lpstr>
      <vt:lpstr>हाइड्रोलिक ड्राइभिङ सिस्टम ① हाइड्रोलिक सिलिन्डर ② हाइड्रोलिक मोटर पिस्टन मोटर</vt:lpstr>
      <vt:lpstr>नन् रिटर्न भल्भ</vt:lpstr>
      <vt:lpstr>हाइड्रोलिक ओइल ट्यान्क, ओइल फिल्टर</vt:lpstr>
      <vt:lpstr>ओइल फिल्टर</vt:lpstr>
      <vt:lpstr>चरण 3. विघटन मेसिनको चाल सम्बन्धी उपकरणको संरचना</vt:lpstr>
      <vt:lpstr>क्रलर प्रकार विघटन मेसिनको चाल सम्बन्धी उपकरणको संरचना</vt:lpstr>
      <vt:lpstr>पावर ट्रान्समिसन उपकरण</vt:lpstr>
      <vt:lpstr>पैताला वरिपरि उपकरण</vt:lpstr>
      <vt:lpstr>व्हील प्रकार विघटन काम मेसिनको ड्राभिङ्गको संरचना पावर ट्रान्समिसन उपकरण</vt:lpstr>
      <vt:lpstr>पैताला वरिपरि उपकरण डाउन बोर्ड</vt:lpstr>
      <vt:lpstr>पैताला वरिपरि उपकरण टायर</vt:lpstr>
      <vt:lpstr>विघटन प्रयोगको मेसिनको सुरक्षा उपकरण आदि</vt:lpstr>
      <vt:lpstr>विघटन प्रयोगको मेसिनको सुरक्षा उपकरण आदि</vt:lpstr>
      <vt:lpstr>विघटन प्रयोगको मेसिनको सुरक्षा उपकरण आदि</vt:lpstr>
      <vt:lpstr>विघटन प्रयोगको मेसिनको सुरक्षा उपकरण आदि</vt:lpstr>
      <vt:lpstr>विघटन प्रयोगको मेसिनको सुरक्षा उपकरण आदि</vt:lpstr>
      <vt:lpstr>विघटन प्रयोगको मेसिनको सुरक्षा उपकरण आदि</vt:lpstr>
      <vt:lpstr>चरण 4 विघटन प्रयोगको अट्याचमेन्ट जोडेको कामसँग सम्बन्धित उपकरणहरूको प्रबन्ध आदि</vt:lpstr>
      <vt:lpstr>ब्रेकरको छनोट र जडान, विशेषता, प्रत्येक भागको नाम र प्रयोग</vt:lpstr>
      <vt:lpstr>ब्रेकरको छनोट र जडान, विशेषता, प्रत्येक भागको नाम र प्रयोग</vt:lpstr>
      <vt:lpstr>ब्रेकरको छनोट र जडान, विशेषता, प्रत्येक भागको नाम र प्रयोग</vt:lpstr>
      <vt:lpstr>ब्रेकरको प्रकार</vt:lpstr>
      <vt:lpstr>ब्रेकरको प्रकार</vt:lpstr>
      <vt:lpstr>ब्रेकरको प्रकार</vt:lpstr>
      <vt:lpstr>ब्रेकरको सामान्य प्रयोग विधि</vt:lpstr>
      <vt:lpstr>ब्रेकरको सामान्य प्रयोग विधि</vt:lpstr>
      <vt:lpstr>ब्रेकरको सामान्य प्रयोग विधि</vt:lpstr>
      <vt:lpstr>ब्रेकरको सामान्य प्रयोग विधि</vt:lpstr>
      <vt:lpstr>ब्रेकरको सामान्य प्रयोग विधि</vt:lpstr>
      <vt:lpstr>ब्रेकरको सामान्य प्रयोग विधि</vt:lpstr>
      <vt:lpstr>काम समापन पछि ध्यान दिनुपर्ने कुराहरु</vt:lpstr>
      <vt:lpstr>स्टील फ्रेम कटिङ मेसिनको विशेषता, प्रत्येक भागको नाम र प्रयोग, प्रकार, छनोट र जडान संचालन आदि</vt:lpstr>
      <vt:lpstr>स्टील फ्रेम कटिङ मेसिनको सामान्य कार्य विधि)</vt:lpstr>
      <vt:lpstr>स्टील फ्रेम कटिङ मेसिनको सामान्य कार्य विधि)</vt:lpstr>
      <vt:lpstr>स्टील फ्रेम कटिङ मेसिनको सामान्य कार्य विधि)</vt:lpstr>
      <vt:lpstr>स्टील फ्रेम कटिङ मेसिनको सामान्य कार्य विधि)</vt:lpstr>
      <vt:lpstr>स्टील फ्रेम कटिङ मेसिनको सामान्य कार्य विधि)</vt:lpstr>
      <vt:lpstr>स्टील फ्रेम कटिङ मेसिनको सामान्य कार्य विधि)</vt:lpstr>
      <vt:lpstr>काम समापन पछि ध्यान दिनुपर्ने कुराहरु</vt:lpstr>
      <vt:lpstr>कङ्क्रिट क्रसरको विशेषता, प्रत्येक भागको नाम र प्रयोग, प्रकार, छनोट र जडान, संचालन आदि</vt:lpstr>
      <vt:lpstr>कङ्क्रिट क्रसरको समान्यतयको कार्य विधि</vt:lpstr>
      <vt:lpstr>विघटन ग्र्‍याबरको विशेषता, हरेक भागको नाम र कार्य, प्रकार</vt:lpstr>
      <vt:lpstr>विघटन ग्र्‍याबरको विशेषता, हरेक भागको नाम र कार्य, प्रकार</vt:lpstr>
      <vt:lpstr>विघटन ग्र्‍याबरको छनोट र जडान, संचालन आदि</vt:lpstr>
      <vt:lpstr>ग्र्‍याबरको सामान्य कार्य विधि</vt:lpstr>
      <vt:lpstr>ग्र्‍याबरको सामान्य कार्य विधि</vt:lpstr>
      <vt:lpstr>काम समापन पछि ध्यान दिनुपर्ने कुराहरु</vt:lpstr>
      <vt:lpstr>अट्याचमेन्टलाई निकाल्दा</vt:lpstr>
      <vt:lpstr>अट्याचमेन्टलाई निकाल्दा</vt:lpstr>
      <vt:lpstr>अट्याचमेन्टलाई निकाल्दा</vt:lpstr>
      <vt:lpstr>अट्याचमेन्टलाई निकाल्दा</vt:lpstr>
      <vt:lpstr>विघटन कामको मेसिनको ट्रान्सफर</vt:lpstr>
      <vt:lpstr>विघटन कामको मेसिनको ट्रान्सफर</vt:lpstr>
      <vt:lpstr>विघटन कामको मेसिनको ट्रान्सफर</vt:lpstr>
      <vt:lpstr>चरण 5. विघटन कामको निर्माण मेसिनको जाँच र मर्मत</vt:lpstr>
      <vt:lpstr>सम्बन्धित कानून, सामान्य सावधानी अपनाउनुपर्ने कुराहरू</vt:lpstr>
      <vt:lpstr>दैनिक जाँच (nichijou tenken)को ध्यान दिनुपर्ने कुरा इन्जिन शुरु अघि</vt:lpstr>
      <vt:lpstr>दैनिक जाँच (nichijou tenken)को ध्यान दिनुपर्ने कुरा इन्जिन शुरु अघि</vt:lpstr>
      <vt:lpstr>दैनिक जाँच (nichijou tenken)को ध्यान दिनुपर्ने कुरा इन्जिन शुरु पछि</vt:lpstr>
      <vt:lpstr>कार्य अन्तरालमा असामान्यता भेट्दा</vt:lpstr>
      <vt:lpstr>चरण 6. विघटन काम सम्बन्धित कुराहरु</vt:lpstr>
      <vt:lpstr>कार्य योजना</vt:lpstr>
      <vt:lpstr>सुरक्षित ड्राइभिंगको ज्ञान</vt:lpstr>
      <vt:lpstr>सुरक्षित ड्राइभिंगको ज्ञान</vt:lpstr>
      <vt:lpstr>साईन, निर्देशनको महत्वपूर्ण कुराहरु</vt:lpstr>
      <vt:lpstr>चरण 7. शक्ति र बिजुली सम्बन्धित ज्ञान</vt:lpstr>
      <vt:lpstr>शक्तिको मुमेन्ट</vt:lpstr>
      <vt:lpstr>शक्तिको मुमेन्ट</vt:lpstr>
      <vt:lpstr>तौलसँगको विशिष्ट गुरुत्व, गुरुत्वाकर्षण केन्द्र</vt:lpstr>
      <vt:lpstr>तौलसँगको विशिष्ट गुरुत्व, गुरुत्वाकर्षण केन्द्र</vt:lpstr>
      <vt:lpstr>वस्तुको चाल</vt:lpstr>
      <vt:lpstr>इलेक्ट्रिसिटी ज्ञान</vt:lpstr>
      <vt:lpstr>इलेक्ट्रिसिटी ज्ञान</vt:lpstr>
      <vt:lpstr>इलेक्ट्रिसिटी ज्ञान</vt:lpstr>
      <vt:lpstr>चरण 8. संरचनाको प्रकार र विघटन विधि</vt:lpstr>
      <vt:lpstr>काठको संरचना (W संरचना) (moku kozo(W zo),स्टील फ्रेम संरचना (S संरचना) (tekkotsu kozo(S zo))</vt:lpstr>
      <vt:lpstr>डन्डी हालेको ढलान संरचना (RC संरचना) (tekkin conkurito kozo(RC zo), स्टील फ्रेम डन्डी हालेको ढलान संरचना (SRC संरचना) (tekkotsu tekkin konkurito kozo(SRC zo))</vt:lpstr>
      <vt:lpstr>निर्माणको विघटन कार्य विधि</vt:lpstr>
      <vt:lpstr>निर्माणको विघटन कार्य विधि</vt:lpstr>
      <vt:lpstr>निर्माणको विघटन कार्य विधि</vt:lpstr>
      <vt:lpstr>चरण 9. लागू कानून र नियमहरू</vt:lpstr>
      <vt:lpstr>कामदारको सुरक्षा र स्वास्थ्य सम्बन्धी नियम कानून </vt:lpstr>
      <vt:lpstr>श्रम स्वास्थ्य तथा सुरक्षा ऐन (roudou anzen eiseihou) (उद्धरण) (1)</vt:lpstr>
      <vt:lpstr>श्रम स्वास्थ्य तथा सुरक्षा ऐन (roudou anzen eiseihou) (उद्धरण) (2)</vt:lpstr>
      <vt:lpstr>श्रम स्वास्थ्य तथा सुरक्षा ऐन (roudou anzen eiseihou) (उद्धरण) (3)</vt:lpstr>
      <vt:lpstr>श्रम स्वास्थ्य तथा सुरक्षा ऐन (roudou anzen eiseihou) कार्यान्वयन अध्यादेश (उद्धरण)</vt:lpstr>
      <vt:lpstr>श्रम स्वास्थ्य तथा सुरक्षा नियम (उद्धरण) (1)</vt:lpstr>
      <vt:lpstr>श्रम स्वास्थ्य तथा सुरक्षा नियम (उद्धरण) (2)</vt:lpstr>
      <vt:lpstr>श्रम स्वास्थ्य तथा सुरक्षा नियम (उद्धरण) (3)</vt:lpstr>
      <vt:lpstr>श्रम स्वास्थ्य तथा सुरक्षा नियम (उद्धरण) (4)</vt:lpstr>
      <vt:lpstr>श्रम स्वास्थ्य तथा सुरक्षा नियम (उद्धरण) (5)</vt:lpstr>
      <vt:lpstr>श्रम स्वास्थ्य तथा सुरक्षा नियम (उद्धरण) (6)</vt:lpstr>
      <vt:lpstr>श्रम स्वास्थ्य तथा सुरक्षा नियम (उद्धरण) (7)</vt:lpstr>
      <vt:lpstr>श्रम स्वास्थ्य तथा सुरक्षा नियम (उद्धरण) (8)</vt:lpstr>
      <vt:lpstr>श्रम स्वास्थ्य तथा सुरक्षा नियम (उद्धरण) (9)</vt:lpstr>
      <vt:lpstr>श्रम स्वास्थ्य तथा सुरक्षा नियम (उद्धरण) (10)</vt:lpstr>
      <vt:lpstr>सवारी साधन प्रकारको निर्माण मेसिनको संरचना मानकीकरण (उद्धरण)</vt:lpstr>
      <vt:lpstr>चरण 10. विपद्/दुर्घटनाको उदाहरण</vt:lpstr>
      <vt:lpstr>निर्माण व्यवसायमा हुने मृत्यु र चोटको विपद्/दुर्घटना</vt:lpstr>
      <vt:lpstr>उदाहरण 1. क्रशिङ्ग कामको अन्तरालमा फ्लोट हुने ढुँगा खस्ने</vt:lpstr>
      <vt:lpstr>उदाहरण 4. विघटन कामको अट्याचमेन्ट र बेल्टमा दाँया हात च्यापिई भाँचिनु</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2021-05-17T00:21:48Z</dcterms:created>
  <dcterms:modified xsi:type="dcterms:W3CDTF">2022-06-16T10:10:16Z</dcterms:modified>
</cp:coreProperties>
</file>