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Lst>
  <p:notesMasterIdLst>
    <p:notesMasterId r:id="rId126"/>
  </p:notesMasterIdLst>
  <p:sldIdLst>
    <p:sldId id="336" r:id="rId3"/>
    <p:sldId id="305" r:id="rId4"/>
    <p:sldId id="257" r:id="rId5"/>
    <p:sldId id="366" r:id="rId6"/>
    <p:sldId id="367" r:id="rId7"/>
    <p:sldId id="368" r:id="rId8"/>
    <p:sldId id="369" r:id="rId9"/>
    <p:sldId id="370" r:id="rId10"/>
    <p:sldId id="457" r:id="rId11"/>
    <p:sldId id="458" r:id="rId12"/>
    <p:sldId id="371" r:id="rId13"/>
    <p:sldId id="372" r:id="rId14"/>
    <p:sldId id="375" r:id="rId15"/>
    <p:sldId id="377" r:id="rId16"/>
    <p:sldId id="337" r:id="rId17"/>
    <p:sldId id="378" r:id="rId18"/>
    <p:sldId id="459" r:id="rId19"/>
    <p:sldId id="460" r:id="rId20"/>
    <p:sldId id="461" r:id="rId21"/>
    <p:sldId id="379" r:id="rId22"/>
    <p:sldId id="380" r:id="rId23"/>
    <p:sldId id="381" r:id="rId24"/>
    <p:sldId id="384" r:id="rId25"/>
    <p:sldId id="386" r:id="rId26"/>
    <p:sldId id="455" r:id="rId27"/>
    <p:sldId id="456" r:id="rId28"/>
    <p:sldId id="339" r:id="rId29"/>
    <p:sldId id="462" r:id="rId30"/>
    <p:sldId id="463" r:id="rId31"/>
    <p:sldId id="464" r:id="rId32"/>
    <p:sldId id="465" r:id="rId33"/>
    <p:sldId id="466" r:id="rId34"/>
    <p:sldId id="388" r:id="rId35"/>
    <p:sldId id="389" r:id="rId36"/>
    <p:sldId id="390" r:id="rId37"/>
    <p:sldId id="391" r:id="rId38"/>
    <p:sldId id="432" r:id="rId39"/>
    <p:sldId id="392" r:id="rId40"/>
    <p:sldId id="393" r:id="rId41"/>
    <p:sldId id="340" r:id="rId42"/>
    <p:sldId id="454" r:id="rId43"/>
    <p:sldId id="394" r:id="rId44"/>
    <p:sldId id="453" r:id="rId45"/>
    <p:sldId id="395" r:id="rId46"/>
    <p:sldId id="451" r:id="rId47"/>
    <p:sldId id="452" r:id="rId48"/>
    <p:sldId id="397" r:id="rId49"/>
    <p:sldId id="396" r:id="rId50"/>
    <p:sldId id="450" r:id="rId51"/>
    <p:sldId id="398" r:id="rId52"/>
    <p:sldId id="449" r:id="rId53"/>
    <p:sldId id="399" r:id="rId54"/>
    <p:sldId id="448" r:id="rId55"/>
    <p:sldId id="400" r:id="rId56"/>
    <p:sldId id="401" r:id="rId57"/>
    <p:sldId id="447" r:id="rId58"/>
    <p:sldId id="403" r:id="rId59"/>
    <p:sldId id="446" r:id="rId60"/>
    <p:sldId id="402" r:id="rId61"/>
    <p:sldId id="445" r:id="rId62"/>
    <p:sldId id="404" r:id="rId63"/>
    <p:sldId id="405" r:id="rId64"/>
    <p:sldId id="406" r:id="rId65"/>
    <p:sldId id="407" r:id="rId66"/>
    <p:sldId id="444" r:id="rId67"/>
    <p:sldId id="408" r:id="rId68"/>
    <p:sldId id="409" r:id="rId69"/>
    <p:sldId id="443" r:id="rId70"/>
    <p:sldId id="410" r:id="rId71"/>
    <p:sldId id="441" r:id="rId72"/>
    <p:sldId id="411" r:id="rId73"/>
    <p:sldId id="412" r:id="rId74"/>
    <p:sldId id="413" r:id="rId75"/>
    <p:sldId id="414" r:id="rId76"/>
    <p:sldId id="433" r:id="rId77"/>
    <p:sldId id="440" r:id="rId78"/>
    <p:sldId id="341" r:id="rId79"/>
    <p:sldId id="415" r:id="rId80"/>
    <p:sldId id="416" r:id="rId81"/>
    <p:sldId id="417" r:id="rId82"/>
    <p:sldId id="418" r:id="rId83"/>
    <p:sldId id="419" r:id="rId84"/>
    <p:sldId id="342" r:id="rId85"/>
    <p:sldId id="420" r:id="rId86"/>
    <p:sldId id="421" r:id="rId87"/>
    <p:sldId id="439" r:id="rId88"/>
    <p:sldId id="422" r:id="rId89"/>
    <p:sldId id="343" r:id="rId90"/>
    <p:sldId id="423" r:id="rId91"/>
    <p:sldId id="438" r:id="rId92"/>
    <p:sldId id="424" r:id="rId93"/>
    <p:sldId id="437" r:id="rId94"/>
    <p:sldId id="425" r:id="rId95"/>
    <p:sldId id="436" r:id="rId96"/>
    <p:sldId id="467" r:id="rId97"/>
    <p:sldId id="468" r:id="rId98"/>
    <p:sldId id="344" r:id="rId99"/>
    <p:sldId id="426" r:id="rId100"/>
    <p:sldId id="427" r:id="rId101"/>
    <p:sldId id="428" r:id="rId102"/>
    <p:sldId id="434" r:id="rId103"/>
    <p:sldId id="435" r:id="rId104"/>
    <p:sldId id="338" r:id="rId105"/>
    <p:sldId id="328" r:id="rId106"/>
    <p:sldId id="329" r:id="rId107"/>
    <p:sldId id="330" r:id="rId108"/>
    <p:sldId id="354" r:id="rId109"/>
    <p:sldId id="355" r:id="rId110"/>
    <p:sldId id="331" r:id="rId111"/>
    <p:sldId id="332" r:id="rId112"/>
    <p:sldId id="357" r:id="rId113"/>
    <p:sldId id="358" r:id="rId114"/>
    <p:sldId id="359" r:id="rId115"/>
    <p:sldId id="431" r:id="rId116"/>
    <p:sldId id="361" r:id="rId117"/>
    <p:sldId id="362" r:id="rId118"/>
    <p:sldId id="363" r:id="rId119"/>
    <p:sldId id="364" r:id="rId120"/>
    <p:sldId id="365" r:id="rId121"/>
    <p:sldId id="345" r:id="rId122"/>
    <p:sldId id="347" r:id="rId123"/>
    <p:sldId id="429" r:id="rId124"/>
    <p:sldId id="430" r:id="rId125"/>
  </p:sldIdLst>
  <p:sldSz cx="9144000" cy="6858000" type="screen4x3"/>
  <p:notesSz cx="7099300" cy="10234613"/>
  <p:defaultTextStyle>
    <a:defPPr rtl="0">
      <a:defRPr lang="pt-pt"/>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B58732-BAE6-42FA-8C8B-0981EE2B665B}" v="3" dt="2021-05-17T00:21:48.24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13" autoAdjust="0"/>
    <p:restoredTop sz="94660"/>
  </p:normalViewPr>
  <p:slideViewPr>
    <p:cSldViewPr snapToGrid="0">
      <p:cViewPr varScale="1">
        <p:scale>
          <a:sx n="115" d="100"/>
          <a:sy n="115" d="100"/>
        </p:scale>
        <p:origin x="1842" y="10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microsoft.com/office/2015/10/relationships/revisionInfo" Target="revisionInfo.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3076364" cy="513508"/>
          </a:xfrm>
          <a:prstGeom prst="rect">
            <a:avLst/>
          </a:prstGeom>
        </p:spPr>
        <p:txBody>
          <a:bodyPr vert="horz" lIns="94640" tIns="47320" rIns="94640" bIns="47320" rtlCol="0"/>
          <a:lstStyle>
            <a:lvl1pPr algn="l">
              <a:defRPr sz="1200"/>
            </a:lvl1pPr>
          </a:lstStyle>
          <a:p>
            <a:pPr rtl="0"/>
            <a:endParaRPr kumimoji="1" lang="ja-JP" altLang="en-US"/>
          </a:p>
        </p:txBody>
      </p:sp>
      <p:sp>
        <p:nvSpPr>
          <p:cNvPr id="3" name="日付プレースホルダー 2"/>
          <p:cNvSpPr>
            <a:spLocks noGrp="1"/>
          </p:cNvSpPr>
          <p:nvPr>
            <p:ph type="dt" idx="1"/>
          </p:nvPr>
        </p:nvSpPr>
        <p:spPr>
          <a:xfrm>
            <a:off x="4021294" y="1"/>
            <a:ext cx="3076364" cy="513508"/>
          </a:xfrm>
          <a:prstGeom prst="rect">
            <a:avLst/>
          </a:prstGeom>
        </p:spPr>
        <p:txBody>
          <a:bodyPr vert="horz" lIns="94640" tIns="47320" rIns="94640" bIns="47320" rtlCol="0"/>
          <a:lstStyle>
            <a:lvl1pPr algn="r">
              <a:defRPr sz="1200"/>
            </a:lvl1pPr>
          </a:lstStyle>
          <a:p>
            <a:pPr rtl="0"/>
            <a:fld id="{3044E0B5-69AE-4DB8-A746-7CF92D00ED4B}" type="datetimeFigureOut">
              <a:rPr kumimoji="1" lang="ja-JP" altLang="en-US" smtClean="0"/>
              <a:t>2022/6/16</a:t>
            </a:fld>
            <a:endParaRPr kumimoji="1" lang="ja-JP" altLang="en-US"/>
          </a:p>
        </p:txBody>
      </p:sp>
      <p:sp>
        <p:nvSpPr>
          <p:cNvPr id="4" name="スライド イメージ プレースホルダー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4640" tIns="47320" rIns="94640" bIns="47320" rtlCol="0" anchor="ctr"/>
          <a:lstStyle/>
          <a:p>
            <a:pPr rtl="0"/>
            <a:endParaRPr lang="ja-JP" altLang="en-US"/>
          </a:p>
        </p:txBody>
      </p:sp>
      <p:sp>
        <p:nvSpPr>
          <p:cNvPr id="5" name="ノート プレースホルダー 4"/>
          <p:cNvSpPr>
            <a:spLocks noGrp="1"/>
          </p:cNvSpPr>
          <p:nvPr>
            <p:ph type="body" sz="quarter" idx="3"/>
          </p:nvPr>
        </p:nvSpPr>
        <p:spPr>
          <a:xfrm>
            <a:off x="709930" y="4925408"/>
            <a:ext cx="5679440" cy="4029879"/>
          </a:xfrm>
          <a:prstGeom prst="rect">
            <a:avLst/>
          </a:prstGeom>
        </p:spPr>
        <p:txBody>
          <a:bodyPr vert="horz" lIns="94640" tIns="47320" rIns="94640" bIns="47320"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p>
        </p:txBody>
      </p:sp>
      <p:sp>
        <p:nvSpPr>
          <p:cNvPr id="6" name="フッター プレースホルダー 5"/>
          <p:cNvSpPr>
            <a:spLocks noGrp="1"/>
          </p:cNvSpPr>
          <p:nvPr>
            <p:ph type="ftr" sz="quarter" idx="4"/>
          </p:nvPr>
        </p:nvSpPr>
        <p:spPr>
          <a:xfrm>
            <a:off x="0" y="9721107"/>
            <a:ext cx="3076364" cy="513507"/>
          </a:xfrm>
          <a:prstGeom prst="rect">
            <a:avLst/>
          </a:prstGeom>
        </p:spPr>
        <p:txBody>
          <a:bodyPr vert="horz" lIns="94640" tIns="47320" rIns="94640" bIns="47320" rtlCol="0" anchor="b"/>
          <a:lstStyle>
            <a:lvl1pPr algn="l">
              <a:defRPr sz="1200"/>
            </a:lvl1pPr>
          </a:lstStyle>
          <a:p>
            <a:pPr rtl="0"/>
            <a:endParaRPr kumimoji="1" lang="ja-JP" altLang="en-US"/>
          </a:p>
        </p:txBody>
      </p:sp>
      <p:sp>
        <p:nvSpPr>
          <p:cNvPr id="7" name="スライド番号プレースホルダー 6"/>
          <p:cNvSpPr>
            <a:spLocks noGrp="1"/>
          </p:cNvSpPr>
          <p:nvPr>
            <p:ph type="sldNum" sz="quarter" idx="5"/>
          </p:nvPr>
        </p:nvSpPr>
        <p:spPr>
          <a:xfrm>
            <a:off x="4021294" y="9721107"/>
            <a:ext cx="3076364" cy="513507"/>
          </a:xfrm>
          <a:prstGeom prst="rect">
            <a:avLst/>
          </a:prstGeom>
        </p:spPr>
        <p:txBody>
          <a:bodyPr vert="horz" lIns="94640" tIns="47320" rIns="94640" bIns="47320" rtlCol="0" anchor="b"/>
          <a:lstStyle>
            <a:lvl1pPr algn="r">
              <a:defRPr sz="1200"/>
            </a:lvl1pPr>
          </a:lstStyle>
          <a:p>
            <a:pPr rtl="0"/>
            <a:fld id="{7F9C98F1-10AB-4D73-9663-6F72AC648673}" type="slidenum">
              <a:rPr kumimoji="1" lang="ja-JP" altLang="en-US" smtClean="0"/>
              <a:t>‹#›</a:t>
            </a:fld>
            <a:endParaRPr kumimoji="1" lang="ja-JP" altLang="en-US"/>
          </a:p>
        </p:txBody>
      </p:sp>
    </p:spTree>
    <p:extLst>
      <p:ext uri="{BB962C8B-B14F-4D97-AF65-F5344CB8AC3E}">
        <p14:creationId xmlns:p14="http://schemas.microsoft.com/office/powerpoint/2010/main" val="5742152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167918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24397664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110</a:t>
            </a:fld>
            <a:endParaRPr lang="ja-JP" altLang="en-US">
              <a:solidFill>
                <a:prstClr val="black"/>
              </a:solidFill>
            </a:endParaRPr>
          </a:p>
        </p:txBody>
      </p:sp>
    </p:spTree>
    <p:extLst>
      <p:ext uri="{BB962C8B-B14F-4D97-AF65-F5344CB8AC3E}">
        <p14:creationId xmlns:p14="http://schemas.microsoft.com/office/powerpoint/2010/main" val="251696447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111</a:t>
            </a:fld>
            <a:endParaRPr lang="ja-JP" altLang="en-US">
              <a:solidFill>
                <a:prstClr val="black"/>
              </a:solidFill>
            </a:endParaRPr>
          </a:p>
        </p:txBody>
      </p:sp>
    </p:spTree>
    <p:extLst>
      <p:ext uri="{BB962C8B-B14F-4D97-AF65-F5344CB8AC3E}">
        <p14:creationId xmlns:p14="http://schemas.microsoft.com/office/powerpoint/2010/main" val="3084680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112</a:t>
            </a:fld>
            <a:endParaRPr lang="ja-JP" altLang="en-US">
              <a:solidFill>
                <a:prstClr val="black"/>
              </a:solidFill>
            </a:endParaRPr>
          </a:p>
        </p:txBody>
      </p:sp>
    </p:spTree>
    <p:extLst>
      <p:ext uri="{BB962C8B-B14F-4D97-AF65-F5344CB8AC3E}">
        <p14:creationId xmlns:p14="http://schemas.microsoft.com/office/powerpoint/2010/main" val="35343495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113</a:t>
            </a:fld>
            <a:endParaRPr lang="ja-JP" altLang="en-US">
              <a:solidFill>
                <a:prstClr val="black"/>
              </a:solidFill>
            </a:endParaRPr>
          </a:p>
        </p:txBody>
      </p:sp>
    </p:spTree>
    <p:extLst>
      <p:ext uri="{BB962C8B-B14F-4D97-AF65-F5344CB8AC3E}">
        <p14:creationId xmlns:p14="http://schemas.microsoft.com/office/powerpoint/2010/main" val="24320239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114</a:t>
            </a:fld>
            <a:endParaRPr lang="ja-JP" altLang="en-US">
              <a:solidFill>
                <a:prstClr val="black"/>
              </a:solidFill>
            </a:endParaRPr>
          </a:p>
        </p:txBody>
      </p:sp>
    </p:spTree>
    <p:extLst>
      <p:ext uri="{BB962C8B-B14F-4D97-AF65-F5344CB8AC3E}">
        <p14:creationId xmlns:p14="http://schemas.microsoft.com/office/powerpoint/2010/main" val="37861420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115</a:t>
            </a:fld>
            <a:endParaRPr lang="ja-JP" altLang="en-US">
              <a:solidFill>
                <a:prstClr val="black"/>
              </a:solidFill>
            </a:endParaRPr>
          </a:p>
        </p:txBody>
      </p:sp>
    </p:spTree>
    <p:extLst>
      <p:ext uri="{BB962C8B-B14F-4D97-AF65-F5344CB8AC3E}">
        <p14:creationId xmlns:p14="http://schemas.microsoft.com/office/powerpoint/2010/main" val="11331939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116</a:t>
            </a:fld>
            <a:endParaRPr lang="ja-JP" altLang="en-US">
              <a:solidFill>
                <a:prstClr val="black"/>
              </a:solidFill>
            </a:endParaRPr>
          </a:p>
        </p:txBody>
      </p:sp>
    </p:spTree>
    <p:extLst>
      <p:ext uri="{BB962C8B-B14F-4D97-AF65-F5344CB8AC3E}">
        <p14:creationId xmlns:p14="http://schemas.microsoft.com/office/powerpoint/2010/main" val="34754867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117</a:t>
            </a:fld>
            <a:endParaRPr lang="ja-JP" altLang="en-US">
              <a:solidFill>
                <a:prstClr val="black"/>
              </a:solidFill>
            </a:endParaRPr>
          </a:p>
        </p:txBody>
      </p:sp>
    </p:spTree>
    <p:extLst>
      <p:ext uri="{BB962C8B-B14F-4D97-AF65-F5344CB8AC3E}">
        <p14:creationId xmlns:p14="http://schemas.microsoft.com/office/powerpoint/2010/main" val="31112027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118</a:t>
            </a:fld>
            <a:endParaRPr lang="ja-JP" altLang="en-US">
              <a:solidFill>
                <a:prstClr val="black"/>
              </a:solidFill>
            </a:endParaRPr>
          </a:p>
        </p:txBody>
      </p:sp>
    </p:spTree>
    <p:extLst>
      <p:ext uri="{BB962C8B-B14F-4D97-AF65-F5344CB8AC3E}">
        <p14:creationId xmlns:p14="http://schemas.microsoft.com/office/powerpoint/2010/main" val="371345293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119</a:t>
            </a:fld>
            <a:endParaRPr lang="ja-JP" altLang="en-US">
              <a:solidFill>
                <a:prstClr val="black"/>
              </a:solidFill>
            </a:endParaRPr>
          </a:p>
        </p:txBody>
      </p:sp>
    </p:spTree>
    <p:extLst>
      <p:ext uri="{BB962C8B-B14F-4D97-AF65-F5344CB8AC3E}">
        <p14:creationId xmlns:p14="http://schemas.microsoft.com/office/powerpoint/2010/main" val="313410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285288407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121</a:t>
            </a:fld>
            <a:endParaRPr lang="ja-JP" altLang="en-US">
              <a:solidFill>
                <a:prstClr val="black"/>
              </a:solidFill>
            </a:endParaRPr>
          </a:p>
        </p:txBody>
      </p:sp>
    </p:spTree>
    <p:extLst>
      <p:ext uri="{BB962C8B-B14F-4D97-AF65-F5344CB8AC3E}">
        <p14:creationId xmlns:p14="http://schemas.microsoft.com/office/powerpoint/2010/main" val="21133388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122</a:t>
            </a:fld>
            <a:endParaRPr lang="ja-JP" altLang="en-US">
              <a:solidFill>
                <a:prstClr val="black"/>
              </a:solidFill>
            </a:endParaRPr>
          </a:p>
        </p:txBody>
      </p:sp>
    </p:spTree>
    <p:extLst>
      <p:ext uri="{BB962C8B-B14F-4D97-AF65-F5344CB8AC3E}">
        <p14:creationId xmlns:p14="http://schemas.microsoft.com/office/powerpoint/2010/main" val="302320775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123</a:t>
            </a:fld>
            <a:endParaRPr lang="ja-JP" altLang="en-US">
              <a:solidFill>
                <a:prstClr val="black"/>
              </a:solidFill>
            </a:endParaRPr>
          </a:p>
        </p:txBody>
      </p:sp>
    </p:spTree>
    <p:extLst>
      <p:ext uri="{BB962C8B-B14F-4D97-AF65-F5344CB8AC3E}">
        <p14:creationId xmlns:p14="http://schemas.microsoft.com/office/powerpoint/2010/main" val="3925337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14</a:t>
            </a:fld>
            <a:endParaRPr lang="ja-JP" altLang="en-US">
              <a:solidFill>
                <a:prstClr val="black"/>
              </a:solidFill>
            </a:endParaRPr>
          </a:p>
        </p:txBody>
      </p:sp>
    </p:spTree>
    <p:extLst>
      <p:ext uri="{BB962C8B-B14F-4D97-AF65-F5344CB8AC3E}">
        <p14:creationId xmlns:p14="http://schemas.microsoft.com/office/powerpoint/2010/main" val="2668490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68609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3618542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953016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3533663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1533141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21</a:t>
            </a:fld>
            <a:endParaRPr lang="ja-JP" altLang="en-US">
              <a:solidFill>
                <a:prstClr val="black"/>
              </a:solidFill>
            </a:endParaRPr>
          </a:p>
        </p:txBody>
      </p:sp>
    </p:spTree>
    <p:extLst>
      <p:ext uri="{BB962C8B-B14F-4D97-AF65-F5344CB8AC3E}">
        <p14:creationId xmlns:p14="http://schemas.microsoft.com/office/powerpoint/2010/main" val="1840228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3466540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4005432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252730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1523124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477281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2264812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3985927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3758624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319422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3057768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3352521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2532849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3235976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34</a:t>
            </a:fld>
            <a:endParaRPr lang="ja-JP" altLang="en-US">
              <a:solidFill>
                <a:prstClr val="black"/>
              </a:solidFill>
            </a:endParaRPr>
          </a:p>
        </p:txBody>
      </p:sp>
    </p:spTree>
    <p:extLst>
      <p:ext uri="{BB962C8B-B14F-4D97-AF65-F5344CB8AC3E}">
        <p14:creationId xmlns:p14="http://schemas.microsoft.com/office/powerpoint/2010/main" val="2602302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4146871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1192485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2806821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2285217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2228300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41</a:t>
            </a:fld>
            <a:endParaRPr lang="ja-JP" altLang="en-US">
              <a:solidFill>
                <a:prstClr val="black"/>
              </a:solidFill>
            </a:endParaRPr>
          </a:p>
        </p:txBody>
      </p:sp>
    </p:spTree>
    <p:extLst>
      <p:ext uri="{BB962C8B-B14F-4D97-AF65-F5344CB8AC3E}">
        <p14:creationId xmlns:p14="http://schemas.microsoft.com/office/powerpoint/2010/main" val="981548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42</a:t>
            </a:fld>
            <a:endParaRPr lang="ja-JP" altLang="en-US">
              <a:solidFill>
                <a:prstClr val="black"/>
              </a:solidFill>
            </a:endParaRPr>
          </a:p>
        </p:txBody>
      </p:sp>
    </p:spTree>
    <p:extLst>
      <p:ext uri="{BB962C8B-B14F-4D97-AF65-F5344CB8AC3E}">
        <p14:creationId xmlns:p14="http://schemas.microsoft.com/office/powerpoint/2010/main" val="2510725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43</a:t>
            </a:fld>
            <a:endParaRPr lang="ja-JP" altLang="en-US">
              <a:solidFill>
                <a:prstClr val="black"/>
              </a:solidFill>
            </a:endParaRPr>
          </a:p>
        </p:txBody>
      </p:sp>
    </p:spTree>
    <p:extLst>
      <p:ext uri="{BB962C8B-B14F-4D97-AF65-F5344CB8AC3E}">
        <p14:creationId xmlns:p14="http://schemas.microsoft.com/office/powerpoint/2010/main" val="4148930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44</a:t>
            </a:fld>
            <a:endParaRPr lang="ja-JP" altLang="en-US">
              <a:solidFill>
                <a:prstClr val="black"/>
              </a:solidFill>
            </a:endParaRPr>
          </a:p>
        </p:txBody>
      </p:sp>
    </p:spTree>
    <p:extLst>
      <p:ext uri="{BB962C8B-B14F-4D97-AF65-F5344CB8AC3E}">
        <p14:creationId xmlns:p14="http://schemas.microsoft.com/office/powerpoint/2010/main" val="632761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22019736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45</a:t>
            </a:fld>
            <a:endParaRPr lang="ja-JP" altLang="en-US">
              <a:solidFill>
                <a:prstClr val="black"/>
              </a:solidFill>
            </a:endParaRPr>
          </a:p>
        </p:txBody>
      </p:sp>
    </p:spTree>
    <p:extLst>
      <p:ext uri="{BB962C8B-B14F-4D97-AF65-F5344CB8AC3E}">
        <p14:creationId xmlns:p14="http://schemas.microsoft.com/office/powerpoint/2010/main" val="3667166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46</a:t>
            </a:fld>
            <a:endParaRPr lang="ja-JP" altLang="en-US">
              <a:solidFill>
                <a:prstClr val="black"/>
              </a:solidFill>
            </a:endParaRPr>
          </a:p>
        </p:txBody>
      </p:sp>
    </p:spTree>
    <p:extLst>
      <p:ext uri="{BB962C8B-B14F-4D97-AF65-F5344CB8AC3E}">
        <p14:creationId xmlns:p14="http://schemas.microsoft.com/office/powerpoint/2010/main" val="1723741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47</a:t>
            </a:fld>
            <a:endParaRPr lang="ja-JP" altLang="en-US">
              <a:solidFill>
                <a:prstClr val="black"/>
              </a:solidFill>
            </a:endParaRPr>
          </a:p>
        </p:txBody>
      </p:sp>
    </p:spTree>
    <p:extLst>
      <p:ext uri="{BB962C8B-B14F-4D97-AF65-F5344CB8AC3E}">
        <p14:creationId xmlns:p14="http://schemas.microsoft.com/office/powerpoint/2010/main" val="3789261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48</a:t>
            </a:fld>
            <a:endParaRPr lang="ja-JP" altLang="en-US">
              <a:solidFill>
                <a:prstClr val="black"/>
              </a:solidFill>
            </a:endParaRPr>
          </a:p>
        </p:txBody>
      </p:sp>
    </p:spTree>
    <p:extLst>
      <p:ext uri="{BB962C8B-B14F-4D97-AF65-F5344CB8AC3E}">
        <p14:creationId xmlns:p14="http://schemas.microsoft.com/office/powerpoint/2010/main" val="35716132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16755354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3013773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28500790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52</a:t>
            </a:fld>
            <a:endParaRPr lang="ja-JP" altLang="en-US">
              <a:solidFill>
                <a:prstClr val="black"/>
              </a:solidFill>
            </a:endParaRPr>
          </a:p>
        </p:txBody>
      </p:sp>
    </p:spTree>
    <p:extLst>
      <p:ext uri="{BB962C8B-B14F-4D97-AF65-F5344CB8AC3E}">
        <p14:creationId xmlns:p14="http://schemas.microsoft.com/office/powerpoint/2010/main" val="34599647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37493275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54</a:t>
            </a:fld>
            <a:endParaRPr lang="ja-JP" altLang="en-US">
              <a:solidFill>
                <a:prstClr val="black"/>
              </a:solidFill>
            </a:endParaRPr>
          </a:p>
        </p:txBody>
      </p:sp>
    </p:spTree>
    <p:extLst>
      <p:ext uri="{BB962C8B-B14F-4D97-AF65-F5344CB8AC3E}">
        <p14:creationId xmlns:p14="http://schemas.microsoft.com/office/powerpoint/2010/main" val="2423000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41130235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55</a:t>
            </a:fld>
            <a:endParaRPr lang="ja-JP" altLang="en-US">
              <a:solidFill>
                <a:prstClr val="black"/>
              </a:solidFill>
            </a:endParaRPr>
          </a:p>
        </p:txBody>
      </p:sp>
    </p:spTree>
    <p:extLst>
      <p:ext uri="{BB962C8B-B14F-4D97-AF65-F5344CB8AC3E}">
        <p14:creationId xmlns:p14="http://schemas.microsoft.com/office/powerpoint/2010/main" val="36269819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56</a:t>
            </a:fld>
            <a:endParaRPr lang="ja-JP" altLang="en-US">
              <a:solidFill>
                <a:prstClr val="black"/>
              </a:solidFill>
            </a:endParaRPr>
          </a:p>
        </p:txBody>
      </p:sp>
    </p:spTree>
    <p:extLst>
      <p:ext uri="{BB962C8B-B14F-4D97-AF65-F5344CB8AC3E}">
        <p14:creationId xmlns:p14="http://schemas.microsoft.com/office/powerpoint/2010/main" val="24663449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57</a:t>
            </a:fld>
            <a:endParaRPr lang="ja-JP" altLang="en-US">
              <a:solidFill>
                <a:prstClr val="black"/>
              </a:solidFill>
            </a:endParaRPr>
          </a:p>
        </p:txBody>
      </p:sp>
    </p:spTree>
    <p:extLst>
      <p:ext uri="{BB962C8B-B14F-4D97-AF65-F5344CB8AC3E}">
        <p14:creationId xmlns:p14="http://schemas.microsoft.com/office/powerpoint/2010/main" val="18221533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58</a:t>
            </a:fld>
            <a:endParaRPr lang="ja-JP" altLang="en-US">
              <a:solidFill>
                <a:prstClr val="black"/>
              </a:solidFill>
            </a:endParaRPr>
          </a:p>
        </p:txBody>
      </p:sp>
    </p:spTree>
    <p:extLst>
      <p:ext uri="{BB962C8B-B14F-4D97-AF65-F5344CB8AC3E}">
        <p14:creationId xmlns:p14="http://schemas.microsoft.com/office/powerpoint/2010/main" val="17205035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59</a:t>
            </a:fld>
            <a:endParaRPr lang="ja-JP" altLang="en-US">
              <a:solidFill>
                <a:prstClr val="black"/>
              </a:solidFill>
            </a:endParaRPr>
          </a:p>
        </p:txBody>
      </p:sp>
    </p:spTree>
    <p:extLst>
      <p:ext uri="{BB962C8B-B14F-4D97-AF65-F5344CB8AC3E}">
        <p14:creationId xmlns:p14="http://schemas.microsoft.com/office/powerpoint/2010/main" val="22312638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60</a:t>
            </a:fld>
            <a:endParaRPr lang="ja-JP" altLang="en-US">
              <a:solidFill>
                <a:prstClr val="black"/>
              </a:solidFill>
            </a:endParaRPr>
          </a:p>
        </p:txBody>
      </p:sp>
    </p:spTree>
    <p:extLst>
      <p:ext uri="{BB962C8B-B14F-4D97-AF65-F5344CB8AC3E}">
        <p14:creationId xmlns:p14="http://schemas.microsoft.com/office/powerpoint/2010/main" val="20769448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61</a:t>
            </a:fld>
            <a:endParaRPr lang="ja-JP" altLang="en-US">
              <a:solidFill>
                <a:prstClr val="black"/>
              </a:solidFill>
            </a:endParaRPr>
          </a:p>
        </p:txBody>
      </p:sp>
    </p:spTree>
    <p:extLst>
      <p:ext uri="{BB962C8B-B14F-4D97-AF65-F5344CB8AC3E}">
        <p14:creationId xmlns:p14="http://schemas.microsoft.com/office/powerpoint/2010/main" val="14901376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62</a:t>
            </a:fld>
            <a:endParaRPr lang="ja-JP" altLang="en-US">
              <a:solidFill>
                <a:prstClr val="black"/>
              </a:solidFill>
            </a:endParaRPr>
          </a:p>
        </p:txBody>
      </p:sp>
    </p:spTree>
    <p:extLst>
      <p:ext uri="{BB962C8B-B14F-4D97-AF65-F5344CB8AC3E}">
        <p14:creationId xmlns:p14="http://schemas.microsoft.com/office/powerpoint/2010/main" val="15412779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63</a:t>
            </a:fld>
            <a:endParaRPr lang="ja-JP" altLang="en-US">
              <a:solidFill>
                <a:prstClr val="black"/>
              </a:solidFill>
            </a:endParaRPr>
          </a:p>
        </p:txBody>
      </p:sp>
    </p:spTree>
    <p:extLst>
      <p:ext uri="{BB962C8B-B14F-4D97-AF65-F5344CB8AC3E}">
        <p14:creationId xmlns:p14="http://schemas.microsoft.com/office/powerpoint/2010/main" val="24878689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103452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8035893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65</a:t>
            </a:fld>
            <a:endParaRPr lang="ja-JP" altLang="en-US">
              <a:solidFill>
                <a:prstClr val="black"/>
              </a:solidFill>
            </a:endParaRPr>
          </a:p>
        </p:txBody>
      </p:sp>
    </p:spTree>
    <p:extLst>
      <p:ext uri="{BB962C8B-B14F-4D97-AF65-F5344CB8AC3E}">
        <p14:creationId xmlns:p14="http://schemas.microsoft.com/office/powerpoint/2010/main" val="30660678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1502189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67</a:t>
            </a:fld>
            <a:endParaRPr lang="ja-JP" altLang="en-US">
              <a:solidFill>
                <a:prstClr val="black"/>
              </a:solidFill>
            </a:endParaRPr>
          </a:p>
        </p:txBody>
      </p:sp>
    </p:spTree>
    <p:extLst>
      <p:ext uri="{BB962C8B-B14F-4D97-AF65-F5344CB8AC3E}">
        <p14:creationId xmlns:p14="http://schemas.microsoft.com/office/powerpoint/2010/main" val="27144687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68</a:t>
            </a:fld>
            <a:endParaRPr lang="ja-JP" altLang="en-US">
              <a:solidFill>
                <a:prstClr val="black"/>
              </a:solidFill>
            </a:endParaRPr>
          </a:p>
        </p:txBody>
      </p:sp>
    </p:spTree>
    <p:extLst>
      <p:ext uri="{BB962C8B-B14F-4D97-AF65-F5344CB8AC3E}">
        <p14:creationId xmlns:p14="http://schemas.microsoft.com/office/powerpoint/2010/main" val="25308847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69</a:t>
            </a:fld>
            <a:endParaRPr lang="ja-JP" altLang="en-US">
              <a:solidFill>
                <a:prstClr val="black"/>
              </a:solidFill>
            </a:endParaRPr>
          </a:p>
        </p:txBody>
      </p:sp>
    </p:spTree>
    <p:extLst>
      <p:ext uri="{BB962C8B-B14F-4D97-AF65-F5344CB8AC3E}">
        <p14:creationId xmlns:p14="http://schemas.microsoft.com/office/powerpoint/2010/main" val="3415414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70</a:t>
            </a:fld>
            <a:endParaRPr lang="ja-JP" altLang="en-US">
              <a:solidFill>
                <a:prstClr val="black"/>
              </a:solidFill>
            </a:endParaRPr>
          </a:p>
        </p:txBody>
      </p:sp>
    </p:spTree>
    <p:extLst>
      <p:ext uri="{BB962C8B-B14F-4D97-AF65-F5344CB8AC3E}">
        <p14:creationId xmlns:p14="http://schemas.microsoft.com/office/powerpoint/2010/main" val="7916575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71</a:t>
            </a:fld>
            <a:endParaRPr lang="ja-JP" altLang="en-US">
              <a:solidFill>
                <a:prstClr val="black"/>
              </a:solidFill>
            </a:endParaRPr>
          </a:p>
        </p:txBody>
      </p:sp>
    </p:spTree>
    <p:extLst>
      <p:ext uri="{BB962C8B-B14F-4D97-AF65-F5344CB8AC3E}">
        <p14:creationId xmlns:p14="http://schemas.microsoft.com/office/powerpoint/2010/main" val="35118853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72</a:t>
            </a:fld>
            <a:endParaRPr lang="ja-JP" altLang="en-US">
              <a:solidFill>
                <a:prstClr val="black"/>
              </a:solidFill>
            </a:endParaRPr>
          </a:p>
        </p:txBody>
      </p:sp>
    </p:spTree>
    <p:extLst>
      <p:ext uri="{BB962C8B-B14F-4D97-AF65-F5344CB8AC3E}">
        <p14:creationId xmlns:p14="http://schemas.microsoft.com/office/powerpoint/2010/main" val="18533079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73</a:t>
            </a:fld>
            <a:endParaRPr lang="ja-JP" altLang="en-US">
              <a:solidFill>
                <a:prstClr val="black"/>
              </a:solidFill>
            </a:endParaRPr>
          </a:p>
        </p:txBody>
      </p:sp>
    </p:spTree>
    <p:extLst>
      <p:ext uri="{BB962C8B-B14F-4D97-AF65-F5344CB8AC3E}">
        <p14:creationId xmlns:p14="http://schemas.microsoft.com/office/powerpoint/2010/main" val="33732503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74</a:t>
            </a:fld>
            <a:endParaRPr lang="ja-JP" altLang="en-US">
              <a:solidFill>
                <a:prstClr val="black"/>
              </a:solidFill>
            </a:endParaRPr>
          </a:p>
        </p:txBody>
      </p:sp>
    </p:spTree>
    <p:extLst>
      <p:ext uri="{BB962C8B-B14F-4D97-AF65-F5344CB8AC3E}">
        <p14:creationId xmlns:p14="http://schemas.microsoft.com/office/powerpoint/2010/main" val="291905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31148822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75</a:t>
            </a:fld>
            <a:endParaRPr lang="ja-JP" altLang="en-US">
              <a:solidFill>
                <a:prstClr val="black"/>
              </a:solidFill>
            </a:endParaRPr>
          </a:p>
        </p:txBody>
      </p:sp>
    </p:spTree>
    <p:extLst>
      <p:ext uri="{BB962C8B-B14F-4D97-AF65-F5344CB8AC3E}">
        <p14:creationId xmlns:p14="http://schemas.microsoft.com/office/powerpoint/2010/main" val="37165246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76</a:t>
            </a:fld>
            <a:endParaRPr lang="ja-JP" altLang="en-US">
              <a:solidFill>
                <a:prstClr val="black"/>
              </a:solidFill>
            </a:endParaRPr>
          </a:p>
        </p:txBody>
      </p:sp>
    </p:spTree>
    <p:extLst>
      <p:ext uri="{BB962C8B-B14F-4D97-AF65-F5344CB8AC3E}">
        <p14:creationId xmlns:p14="http://schemas.microsoft.com/office/powerpoint/2010/main" val="13848314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78</a:t>
            </a:fld>
            <a:endParaRPr lang="ja-JP" altLang="en-US">
              <a:solidFill>
                <a:prstClr val="black"/>
              </a:solidFill>
            </a:endParaRPr>
          </a:p>
        </p:txBody>
      </p:sp>
    </p:spTree>
    <p:extLst>
      <p:ext uri="{BB962C8B-B14F-4D97-AF65-F5344CB8AC3E}">
        <p14:creationId xmlns:p14="http://schemas.microsoft.com/office/powerpoint/2010/main" val="17698163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79</a:t>
            </a:fld>
            <a:endParaRPr lang="ja-JP" altLang="en-US">
              <a:solidFill>
                <a:prstClr val="black"/>
              </a:solidFill>
            </a:endParaRPr>
          </a:p>
        </p:txBody>
      </p:sp>
    </p:spTree>
    <p:extLst>
      <p:ext uri="{BB962C8B-B14F-4D97-AF65-F5344CB8AC3E}">
        <p14:creationId xmlns:p14="http://schemas.microsoft.com/office/powerpoint/2010/main" val="9627142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80</a:t>
            </a:fld>
            <a:endParaRPr lang="ja-JP" altLang="en-US">
              <a:solidFill>
                <a:prstClr val="black"/>
              </a:solidFill>
            </a:endParaRPr>
          </a:p>
        </p:txBody>
      </p:sp>
    </p:spTree>
    <p:extLst>
      <p:ext uri="{BB962C8B-B14F-4D97-AF65-F5344CB8AC3E}">
        <p14:creationId xmlns:p14="http://schemas.microsoft.com/office/powerpoint/2010/main" val="24853735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81</a:t>
            </a:fld>
            <a:endParaRPr lang="ja-JP" altLang="en-US">
              <a:solidFill>
                <a:prstClr val="black"/>
              </a:solidFill>
            </a:endParaRPr>
          </a:p>
        </p:txBody>
      </p:sp>
    </p:spTree>
    <p:extLst>
      <p:ext uri="{BB962C8B-B14F-4D97-AF65-F5344CB8AC3E}">
        <p14:creationId xmlns:p14="http://schemas.microsoft.com/office/powerpoint/2010/main" val="28820246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82</a:t>
            </a:fld>
            <a:endParaRPr lang="ja-JP" altLang="en-US">
              <a:solidFill>
                <a:prstClr val="black"/>
              </a:solidFill>
            </a:endParaRPr>
          </a:p>
        </p:txBody>
      </p:sp>
    </p:spTree>
    <p:extLst>
      <p:ext uri="{BB962C8B-B14F-4D97-AF65-F5344CB8AC3E}">
        <p14:creationId xmlns:p14="http://schemas.microsoft.com/office/powerpoint/2010/main" val="25407887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84</a:t>
            </a:fld>
            <a:endParaRPr lang="ja-JP" altLang="en-US">
              <a:solidFill>
                <a:prstClr val="black"/>
              </a:solidFill>
            </a:endParaRPr>
          </a:p>
        </p:txBody>
      </p:sp>
    </p:spTree>
    <p:extLst>
      <p:ext uri="{BB962C8B-B14F-4D97-AF65-F5344CB8AC3E}">
        <p14:creationId xmlns:p14="http://schemas.microsoft.com/office/powerpoint/2010/main" val="14136299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85</a:t>
            </a:fld>
            <a:endParaRPr lang="ja-JP" altLang="en-US">
              <a:solidFill>
                <a:prstClr val="black"/>
              </a:solidFill>
            </a:endParaRPr>
          </a:p>
        </p:txBody>
      </p:sp>
    </p:spTree>
    <p:extLst>
      <p:ext uri="{BB962C8B-B14F-4D97-AF65-F5344CB8AC3E}">
        <p14:creationId xmlns:p14="http://schemas.microsoft.com/office/powerpoint/2010/main" val="6750002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86</a:t>
            </a:fld>
            <a:endParaRPr lang="ja-JP" altLang="en-US">
              <a:solidFill>
                <a:prstClr val="black"/>
              </a:solidFill>
            </a:endParaRPr>
          </a:p>
        </p:txBody>
      </p:sp>
    </p:spTree>
    <p:extLst>
      <p:ext uri="{BB962C8B-B14F-4D97-AF65-F5344CB8AC3E}">
        <p14:creationId xmlns:p14="http://schemas.microsoft.com/office/powerpoint/2010/main" val="1044142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17329419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87</a:t>
            </a:fld>
            <a:endParaRPr lang="ja-JP" altLang="en-US">
              <a:solidFill>
                <a:prstClr val="black"/>
              </a:solidFill>
            </a:endParaRPr>
          </a:p>
        </p:txBody>
      </p:sp>
    </p:spTree>
    <p:extLst>
      <p:ext uri="{BB962C8B-B14F-4D97-AF65-F5344CB8AC3E}">
        <p14:creationId xmlns:p14="http://schemas.microsoft.com/office/powerpoint/2010/main" val="7632508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89</a:t>
            </a:fld>
            <a:endParaRPr lang="ja-JP" altLang="en-US">
              <a:solidFill>
                <a:prstClr val="black"/>
              </a:solidFill>
            </a:endParaRPr>
          </a:p>
        </p:txBody>
      </p:sp>
    </p:spTree>
    <p:extLst>
      <p:ext uri="{BB962C8B-B14F-4D97-AF65-F5344CB8AC3E}">
        <p14:creationId xmlns:p14="http://schemas.microsoft.com/office/powerpoint/2010/main" val="30072176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90</a:t>
            </a:fld>
            <a:endParaRPr lang="ja-JP" altLang="en-US">
              <a:solidFill>
                <a:prstClr val="black"/>
              </a:solidFill>
            </a:endParaRPr>
          </a:p>
        </p:txBody>
      </p:sp>
    </p:spTree>
    <p:extLst>
      <p:ext uri="{BB962C8B-B14F-4D97-AF65-F5344CB8AC3E}">
        <p14:creationId xmlns:p14="http://schemas.microsoft.com/office/powerpoint/2010/main" val="2347175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91</a:t>
            </a:fld>
            <a:endParaRPr lang="ja-JP" altLang="en-US">
              <a:solidFill>
                <a:prstClr val="black"/>
              </a:solidFill>
            </a:endParaRPr>
          </a:p>
        </p:txBody>
      </p:sp>
    </p:spTree>
    <p:extLst>
      <p:ext uri="{BB962C8B-B14F-4D97-AF65-F5344CB8AC3E}">
        <p14:creationId xmlns:p14="http://schemas.microsoft.com/office/powerpoint/2010/main" val="28387594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92</a:t>
            </a:fld>
            <a:endParaRPr lang="ja-JP" altLang="en-US">
              <a:solidFill>
                <a:prstClr val="black"/>
              </a:solidFill>
            </a:endParaRPr>
          </a:p>
        </p:txBody>
      </p:sp>
    </p:spTree>
    <p:extLst>
      <p:ext uri="{BB962C8B-B14F-4D97-AF65-F5344CB8AC3E}">
        <p14:creationId xmlns:p14="http://schemas.microsoft.com/office/powerpoint/2010/main" val="17097251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93</a:t>
            </a:fld>
            <a:endParaRPr lang="ja-JP" altLang="en-US">
              <a:solidFill>
                <a:prstClr val="black"/>
              </a:solidFill>
            </a:endParaRPr>
          </a:p>
        </p:txBody>
      </p:sp>
    </p:spTree>
    <p:extLst>
      <p:ext uri="{BB962C8B-B14F-4D97-AF65-F5344CB8AC3E}">
        <p14:creationId xmlns:p14="http://schemas.microsoft.com/office/powerpoint/2010/main" val="42399597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94</a:t>
            </a:fld>
            <a:endParaRPr lang="ja-JP" altLang="en-US">
              <a:solidFill>
                <a:prstClr val="black"/>
              </a:solidFill>
            </a:endParaRPr>
          </a:p>
        </p:txBody>
      </p:sp>
    </p:spTree>
    <p:extLst>
      <p:ext uri="{BB962C8B-B14F-4D97-AF65-F5344CB8AC3E}">
        <p14:creationId xmlns:p14="http://schemas.microsoft.com/office/powerpoint/2010/main" val="16032201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95</a:t>
            </a:fld>
            <a:endParaRPr lang="ja-JP" altLang="en-US">
              <a:solidFill>
                <a:prstClr val="black"/>
              </a:solidFill>
            </a:endParaRPr>
          </a:p>
        </p:txBody>
      </p:sp>
    </p:spTree>
    <p:extLst>
      <p:ext uri="{BB962C8B-B14F-4D97-AF65-F5344CB8AC3E}">
        <p14:creationId xmlns:p14="http://schemas.microsoft.com/office/powerpoint/2010/main" val="42413385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96</a:t>
            </a:fld>
            <a:endParaRPr lang="ja-JP" altLang="en-US">
              <a:solidFill>
                <a:prstClr val="black"/>
              </a:solidFill>
            </a:endParaRPr>
          </a:p>
        </p:txBody>
      </p:sp>
    </p:spTree>
    <p:extLst>
      <p:ext uri="{BB962C8B-B14F-4D97-AF65-F5344CB8AC3E}">
        <p14:creationId xmlns:p14="http://schemas.microsoft.com/office/powerpoint/2010/main" val="31126508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98</a:t>
            </a:fld>
            <a:endParaRPr lang="ja-JP" altLang="en-US">
              <a:solidFill>
                <a:prstClr val="black"/>
              </a:solidFill>
            </a:endParaRPr>
          </a:p>
        </p:txBody>
      </p:sp>
    </p:spTree>
    <p:extLst>
      <p:ext uri="{BB962C8B-B14F-4D97-AF65-F5344CB8AC3E}">
        <p14:creationId xmlns:p14="http://schemas.microsoft.com/office/powerpoint/2010/main" val="2626988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32861672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99</a:t>
            </a:fld>
            <a:endParaRPr lang="ja-JP" altLang="en-US">
              <a:solidFill>
                <a:prstClr val="black"/>
              </a:solidFill>
            </a:endParaRPr>
          </a:p>
        </p:txBody>
      </p:sp>
    </p:spTree>
    <p:extLst>
      <p:ext uri="{BB962C8B-B14F-4D97-AF65-F5344CB8AC3E}">
        <p14:creationId xmlns:p14="http://schemas.microsoft.com/office/powerpoint/2010/main" val="11966572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100</a:t>
            </a:fld>
            <a:endParaRPr lang="ja-JP" altLang="en-US">
              <a:solidFill>
                <a:prstClr val="black"/>
              </a:solidFill>
            </a:endParaRPr>
          </a:p>
        </p:txBody>
      </p:sp>
    </p:spTree>
    <p:extLst>
      <p:ext uri="{BB962C8B-B14F-4D97-AF65-F5344CB8AC3E}">
        <p14:creationId xmlns:p14="http://schemas.microsoft.com/office/powerpoint/2010/main" val="32171532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101</a:t>
            </a:fld>
            <a:endParaRPr lang="ja-JP" altLang="en-US">
              <a:solidFill>
                <a:prstClr val="black"/>
              </a:solidFill>
            </a:endParaRPr>
          </a:p>
        </p:txBody>
      </p:sp>
    </p:spTree>
    <p:extLst>
      <p:ext uri="{BB962C8B-B14F-4D97-AF65-F5344CB8AC3E}">
        <p14:creationId xmlns:p14="http://schemas.microsoft.com/office/powerpoint/2010/main" val="7205072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102</a:t>
            </a:fld>
            <a:endParaRPr lang="ja-JP" altLang="en-US">
              <a:solidFill>
                <a:prstClr val="black"/>
              </a:solidFill>
            </a:endParaRPr>
          </a:p>
        </p:txBody>
      </p:sp>
    </p:spTree>
    <p:extLst>
      <p:ext uri="{BB962C8B-B14F-4D97-AF65-F5344CB8AC3E}">
        <p14:creationId xmlns:p14="http://schemas.microsoft.com/office/powerpoint/2010/main" val="30615555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104</a:t>
            </a:fld>
            <a:endParaRPr lang="ja-JP" altLang="en-US">
              <a:solidFill>
                <a:prstClr val="black"/>
              </a:solidFill>
            </a:endParaRPr>
          </a:p>
        </p:txBody>
      </p:sp>
    </p:spTree>
    <p:extLst>
      <p:ext uri="{BB962C8B-B14F-4D97-AF65-F5344CB8AC3E}">
        <p14:creationId xmlns:p14="http://schemas.microsoft.com/office/powerpoint/2010/main" val="31262479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105</a:t>
            </a:fld>
            <a:endParaRPr lang="ja-JP" altLang="en-US">
              <a:solidFill>
                <a:prstClr val="black"/>
              </a:solidFill>
            </a:endParaRPr>
          </a:p>
        </p:txBody>
      </p:sp>
    </p:spTree>
    <p:extLst>
      <p:ext uri="{BB962C8B-B14F-4D97-AF65-F5344CB8AC3E}">
        <p14:creationId xmlns:p14="http://schemas.microsoft.com/office/powerpoint/2010/main" val="10306727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106</a:t>
            </a:fld>
            <a:endParaRPr lang="ja-JP" altLang="en-US">
              <a:solidFill>
                <a:prstClr val="black"/>
              </a:solidFill>
            </a:endParaRPr>
          </a:p>
        </p:txBody>
      </p:sp>
    </p:spTree>
    <p:extLst>
      <p:ext uri="{BB962C8B-B14F-4D97-AF65-F5344CB8AC3E}">
        <p14:creationId xmlns:p14="http://schemas.microsoft.com/office/powerpoint/2010/main" val="19600532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107</a:t>
            </a:fld>
            <a:endParaRPr lang="ja-JP" altLang="en-US">
              <a:solidFill>
                <a:prstClr val="black"/>
              </a:solidFill>
            </a:endParaRPr>
          </a:p>
        </p:txBody>
      </p:sp>
    </p:spTree>
    <p:extLst>
      <p:ext uri="{BB962C8B-B14F-4D97-AF65-F5344CB8AC3E}">
        <p14:creationId xmlns:p14="http://schemas.microsoft.com/office/powerpoint/2010/main" val="13624527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108</a:t>
            </a:fld>
            <a:endParaRPr lang="ja-JP" altLang="en-US">
              <a:solidFill>
                <a:prstClr val="black"/>
              </a:solidFill>
            </a:endParaRPr>
          </a:p>
        </p:txBody>
      </p:sp>
    </p:spTree>
    <p:extLst>
      <p:ext uri="{BB962C8B-B14F-4D97-AF65-F5344CB8AC3E}">
        <p14:creationId xmlns:p14="http://schemas.microsoft.com/office/powerpoint/2010/main" val="12178652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109</a:t>
            </a:fld>
            <a:endParaRPr lang="ja-JP" altLang="en-US">
              <a:solidFill>
                <a:prstClr val="black"/>
              </a:solidFill>
            </a:endParaRPr>
          </a:p>
        </p:txBody>
      </p:sp>
    </p:spTree>
    <p:extLst>
      <p:ext uri="{BB962C8B-B14F-4D97-AF65-F5344CB8AC3E}">
        <p14:creationId xmlns:p14="http://schemas.microsoft.com/office/powerpoint/2010/main" val="151295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rtlCol="0" anchor="b"/>
          <a:lstStyle>
            <a:lvl1pPr algn="ctr">
              <a:defRPr sz="6000"/>
            </a:lvl1pPr>
          </a:lstStyle>
          <a:p>
            <a:pPr rtl="0"/>
            <a:r>
              <a:rPr lang="pt-br"/>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a:t>マスター サブタイトルの書式設定</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47415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pt-br"/>
              <a:t>マスター タイトルの書式設定</a:t>
            </a:r>
            <a:endParaRPr lang="en-US" dirty="0"/>
          </a:p>
        </p:txBody>
      </p:sp>
      <p:sp>
        <p:nvSpPr>
          <p:cNvPr id="3" name="Vertical Text Placeholder 2"/>
          <p:cNvSpPr>
            <a:spLocks noGrp="1"/>
          </p:cNvSpPr>
          <p:nvPr>
            <p:ph type="body" orient="vert" idx="1"/>
          </p:nvPr>
        </p:nvSpPr>
        <p:spPr/>
        <p:txBody>
          <a:bodyPr vert="eaVert"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29397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0"/>
          <a:lstStyle/>
          <a:p>
            <a:pPr rtl="0"/>
            <a:r>
              <a:rPr lang="pt-br"/>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6412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rtlCol="0" anchor="b"/>
          <a:lstStyle>
            <a:lvl1pPr algn="ctr">
              <a:defRPr sz="6000"/>
            </a:lvl1pPr>
          </a:lstStyle>
          <a:p>
            <a:pPr rtl="0"/>
            <a:r>
              <a:rPr lang="pt-br"/>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a:t>マスター サブタイトルの書式設定</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96216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pt-br"/>
              <a:t>マスター タイトルの書式設定</a:t>
            </a:r>
            <a:endParaRPr lang="en-US" dirty="0"/>
          </a:p>
        </p:txBody>
      </p:sp>
      <p:sp>
        <p:nvSpPr>
          <p:cNvPr id="3" name="Content Placeholder 2"/>
          <p:cNvSpPr>
            <a:spLocks noGrp="1"/>
          </p:cNvSpPr>
          <p:nvPr>
            <p:ph idx="1"/>
          </p:nvPr>
        </p:nvSpPr>
        <p:spPr/>
        <p:txBody>
          <a:bodyPr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69360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0" anchor="b"/>
          <a:lstStyle>
            <a:lvl1pPr>
              <a:defRPr sz="6000"/>
            </a:lvl1pPr>
          </a:lstStyle>
          <a:p>
            <a:pPr rtl="0"/>
            <a:r>
              <a:rPr lang="pt-br"/>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rtlCol="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pt-br"/>
              <a:t>マスター テキストの書式設定</a:t>
            </a:r>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714463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pt-br"/>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4" name="Content Placeholder 3"/>
          <p:cNvSpPr>
            <a:spLocks noGrp="1"/>
          </p:cNvSpPr>
          <p:nvPr>
            <p:ph sz="half" idx="2"/>
          </p:nvPr>
        </p:nvSpPr>
        <p:spPr>
          <a:xfrm>
            <a:off x="4629150" y="1825625"/>
            <a:ext cx="3886200" cy="4351338"/>
          </a:xfrm>
        </p:spPr>
        <p:txBody>
          <a:bodyPr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40561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0"/>
          <a:lstStyle/>
          <a:p>
            <a:pPr rtl="0"/>
            <a:r>
              <a:rPr lang="pt-br"/>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マスター テキストの書式設定</a:t>
            </a:r>
          </a:p>
        </p:txBody>
      </p:sp>
      <p:sp>
        <p:nvSpPr>
          <p:cNvPr id="4" name="Content Placeholder 3"/>
          <p:cNvSpPr>
            <a:spLocks noGrp="1"/>
          </p:cNvSpPr>
          <p:nvPr>
            <p:ph sz="half" idx="2"/>
          </p:nvPr>
        </p:nvSpPr>
        <p:spPr>
          <a:xfrm>
            <a:off x="629842" y="2505075"/>
            <a:ext cx="3868340" cy="3684588"/>
          </a:xfrm>
        </p:spPr>
        <p:txBody>
          <a:bodyPr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5" name="Text Placeholder 4"/>
          <p:cNvSpPr>
            <a:spLocks noGrp="1"/>
          </p:cNvSpPr>
          <p:nvPr>
            <p:ph type="body" sz="quarter" idx="3"/>
          </p:nvPr>
        </p:nvSpPr>
        <p:spPr>
          <a:xfrm>
            <a:off x="4629150" y="1681163"/>
            <a:ext cx="3887391"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マスター テキストの書式設定</a:t>
            </a:r>
          </a:p>
        </p:txBody>
      </p:sp>
      <p:sp>
        <p:nvSpPr>
          <p:cNvPr id="6" name="Content Placeholder 5"/>
          <p:cNvSpPr>
            <a:spLocks noGrp="1"/>
          </p:cNvSpPr>
          <p:nvPr>
            <p:ph sz="quarter" idx="4"/>
          </p:nvPr>
        </p:nvSpPr>
        <p:spPr>
          <a:xfrm>
            <a:off x="4629150" y="2505075"/>
            <a:ext cx="3887391" cy="3684588"/>
          </a:xfrm>
        </p:spPr>
        <p:txBody>
          <a:bodyPr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7" name="Date Placeholder 6"/>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8" name="Footer Placeholder 7"/>
          <p:cNvSpPr>
            <a:spLocks noGrp="1"/>
          </p:cNvSpPr>
          <p:nvPr>
            <p:ph type="ftr" sz="quarter" idx="11"/>
          </p:nvPr>
        </p:nvSpPr>
        <p:spPr/>
        <p:txBody>
          <a:bodyPr rtlCol="0"/>
          <a:lstStyle/>
          <a:p>
            <a:pPr rtl="0"/>
            <a:endParaRPr kumimoji="1" lang="ja-JP" altLang="en-US"/>
          </a:p>
        </p:txBody>
      </p:sp>
      <p:sp>
        <p:nvSpPr>
          <p:cNvPr id="9" name="Slide Number Placeholder 8"/>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3923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pt-br"/>
              <a:t>マスター タイトルの書式設定</a:t>
            </a:r>
            <a:endParaRPr lang="en-US" dirty="0"/>
          </a:p>
        </p:txBody>
      </p:sp>
      <p:sp>
        <p:nvSpPr>
          <p:cNvPr id="3" name="Date Placeholder 2"/>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4" name="Footer Placeholder 3"/>
          <p:cNvSpPr>
            <a:spLocks noGrp="1"/>
          </p:cNvSpPr>
          <p:nvPr>
            <p:ph type="ftr" sz="quarter" idx="11"/>
          </p:nvPr>
        </p:nvSpPr>
        <p:spPr/>
        <p:txBody>
          <a:bodyPr rtlCol="0"/>
          <a:lstStyle/>
          <a:p>
            <a:pPr rtl="0"/>
            <a:endParaRPr kumimoji="1" lang="ja-JP" altLang="en-US"/>
          </a:p>
        </p:txBody>
      </p:sp>
      <p:sp>
        <p:nvSpPr>
          <p:cNvPr id="5" name="Slide Number Placeholder 4"/>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264432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3" name="Footer Placeholder 2"/>
          <p:cNvSpPr>
            <a:spLocks noGrp="1"/>
          </p:cNvSpPr>
          <p:nvPr>
            <p:ph type="ftr" sz="quarter" idx="11"/>
          </p:nvPr>
        </p:nvSpPr>
        <p:spPr/>
        <p:txBody>
          <a:bodyPr rtlCol="0"/>
          <a:lstStyle/>
          <a:p>
            <a:pPr rtl="0"/>
            <a:endParaRPr kumimoji="1" lang="ja-JP" altLang="en-US"/>
          </a:p>
        </p:txBody>
      </p:sp>
      <p:sp>
        <p:nvSpPr>
          <p:cNvPr id="4" name="Slide Number Placeholder 3"/>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545815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pt-br"/>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5444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pt-br"/>
              <a:t>マスター タイトルの書式設定</a:t>
            </a:r>
            <a:endParaRPr lang="en-US" dirty="0"/>
          </a:p>
        </p:txBody>
      </p:sp>
      <p:sp>
        <p:nvSpPr>
          <p:cNvPr id="3" name="Content Placeholder 2"/>
          <p:cNvSpPr>
            <a:spLocks noGrp="1"/>
          </p:cNvSpPr>
          <p:nvPr>
            <p:ph idx="1"/>
          </p:nvPr>
        </p:nvSpPr>
        <p:spPr/>
        <p:txBody>
          <a:bodyPr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33231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pt-br"/>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br"/>
              <a:t>図を追加</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7033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pt-br"/>
              <a:t>マスター タイトルの書式設定</a:t>
            </a:r>
            <a:endParaRPr lang="en-US" dirty="0"/>
          </a:p>
        </p:txBody>
      </p:sp>
      <p:sp>
        <p:nvSpPr>
          <p:cNvPr id="3" name="Vertical Text Placeholder 2"/>
          <p:cNvSpPr>
            <a:spLocks noGrp="1"/>
          </p:cNvSpPr>
          <p:nvPr>
            <p:ph type="body" orient="vert" idx="1"/>
          </p:nvPr>
        </p:nvSpPr>
        <p:spPr/>
        <p:txBody>
          <a:bodyPr vert="eaVert"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937894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0"/>
          <a:lstStyle/>
          <a:p>
            <a:pPr rtl="0"/>
            <a:r>
              <a:rPr lang="pt-br"/>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35574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0" anchor="b"/>
          <a:lstStyle>
            <a:lvl1pPr>
              <a:defRPr sz="6000"/>
            </a:lvl1pPr>
          </a:lstStyle>
          <a:p>
            <a:pPr rtl="0"/>
            <a:r>
              <a:rPr lang="pt-br"/>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rtlCol="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pt-br"/>
              <a:t>マスター テキストの書式設定</a:t>
            </a:r>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593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pt-br"/>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4" name="Content Placeholder 3"/>
          <p:cNvSpPr>
            <a:spLocks noGrp="1"/>
          </p:cNvSpPr>
          <p:nvPr>
            <p:ph sz="half" idx="2"/>
          </p:nvPr>
        </p:nvSpPr>
        <p:spPr>
          <a:xfrm>
            <a:off x="4629150" y="1825625"/>
            <a:ext cx="3886200" cy="4351338"/>
          </a:xfrm>
        </p:spPr>
        <p:txBody>
          <a:bodyPr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7668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0"/>
          <a:lstStyle/>
          <a:p>
            <a:pPr rtl="0"/>
            <a:r>
              <a:rPr lang="pt-br"/>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マスター テキストの書式設定</a:t>
            </a:r>
          </a:p>
        </p:txBody>
      </p:sp>
      <p:sp>
        <p:nvSpPr>
          <p:cNvPr id="4" name="Content Placeholder 3"/>
          <p:cNvSpPr>
            <a:spLocks noGrp="1"/>
          </p:cNvSpPr>
          <p:nvPr>
            <p:ph sz="half" idx="2"/>
          </p:nvPr>
        </p:nvSpPr>
        <p:spPr>
          <a:xfrm>
            <a:off x="629842" y="2505075"/>
            <a:ext cx="3868340" cy="3684588"/>
          </a:xfrm>
        </p:spPr>
        <p:txBody>
          <a:bodyPr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5" name="Text Placeholder 4"/>
          <p:cNvSpPr>
            <a:spLocks noGrp="1"/>
          </p:cNvSpPr>
          <p:nvPr>
            <p:ph type="body" sz="quarter" idx="3"/>
          </p:nvPr>
        </p:nvSpPr>
        <p:spPr>
          <a:xfrm>
            <a:off x="4629150" y="1681163"/>
            <a:ext cx="3887391"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マスター テキストの書式設定</a:t>
            </a:r>
          </a:p>
        </p:txBody>
      </p:sp>
      <p:sp>
        <p:nvSpPr>
          <p:cNvPr id="6" name="Content Placeholder 5"/>
          <p:cNvSpPr>
            <a:spLocks noGrp="1"/>
          </p:cNvSpPr>
          <p:nvPr>
            <p:ph sz="quarter" idx="4"/>
          </p:nvPr>
        </p:nvSpPr>
        <p:spPr>
          <a:xfrm>
            <a:off x="4629150" y="2505075"/>
            <a:ext cx="3887391" cy="3684588"/>
          </a:xfrm>
        </p:spPr>
        <p:txBody>
          <a:bodyPr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7" name="Date Placeholder 6"/>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8" name="Footer Placeholder 7"/>
          <p:cNvSpPr>
            <a:spLocks noGrp="1"/>
          </p:cNvSpPr>
          <p:nvPr>
            <p:ph type="ftr" sz="quarter" idx="11"/>
          </p:nvPr>
        </p:nvSpPr>
        <p:spPr/>
        <p:txBody>
          <a:bodyPr rtlCol="0"/>
          <a:lstStyle/>
          <a:p>
            <a:pPr rtl="0"/>
            <a:endParaRPr kumimoji="1" lang="ja-JP" altLang="en-US"/>
          </a:p>
        </p:txBody>
      </p:sp>
      <p:sp>
        <p:nvSpPr>
          <p:cNvPr id="9" name="Slide Number Placeholder 8"/>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4232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pt-br"/>
              <a:t>マスター タイトルの書式設定</a:t>
            </a:r>
            <a:endParaRPr lang="en-US" dirty="0"/>
          </a:p>
        </p:txBody>
      </p:sp>
      <p:sp>
        <p:nvSpPr>
          <p:cNvPr id="3" name="Date Placeholder 2"/>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4" name="Footer Placeholder 3"/>
          <p:cNvSpPr>
            <a:spLocks noGrp="1"/>
          </p:cNvSpPr>
          <p:nvPr>
            <p:ph type="ftr" sz="quarter" idx="11"/>
          </p:nvPr>
        </p:nvSpPr>
        <p:spPr/>
        <p:txBody>
          <a:bodyPr rtlCol="0"/>
          <a:lstStyle/>
          <a:p>
            <a:pPr rtl="0"/>
            <a:endParaRPr kumimoji="1" lang="ja-JP" altLang="en-US"/>
          </a:p>
        </p:txBody>
      </p:sp>
      <p:sp>
        <p:nvSpPr>
          <p:cNvPr id="5" name="Slide Number Placeholder 4"/>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243088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3" name="Footer Placeholder 2"/>
          <p:cNvSpPr>
            <a:spLocks noGrp="1"/>
          </p:cNvSpPr>
          <p:nvPr>
            <p:ph type="ftr" sz="quarter" idx="11"/>
          </p:nvPr>
        </p:nvSpPr>
        <p:spPr/>
        <p:txBody>
          <a:bodyPr rtlCol="0"/>
          <a:lstStyle/>
          <a:p>
            <a:pPr rtl="0"/>
            <a:endParaRPr kumimoji="1" lang="ja-JP" altLang="en-US"/>
          </a:p>
        </p:txBody>
      </p:sp>
      <p:sp>
        <p:nvSpPr>
          <p:cNvPr id="4" name="Slide Number Placeholder 3"/>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25710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pt-br"/>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054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pt-br"/>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br"/>
              <a:t>図を追加</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154963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pt-br"/>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03452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pt-br"/>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7522692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97.xml"/><Relationship Id="rId1" Type="http://schemas.openxmlformats.org/officeDocument/2006/relationships/slideLayout" Target="../slideLayouts/slideLayout13.xml"/><Relationship Id="rId4" Type="http://schemas.openxmlformats.org/officeDocument/2006/relationships/image" Target="../media/image166.png"/></Relationships>
</file>

<file path=ppt/slides/_rels/slide10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1.xml"/><Relationship Id="rId1" Type="http://schemas.openxmlformats.org/officeDocument/2006/relationships/slideLayout" Target="../slideLayouts/slideLayout13.xml"/><Relationship Id="rId5" Type="http://schemas.openxmlformats.org/officeDocument/2006/relationships/image" Target="../media/image171.png"/><Relationship Id="rId4" Type="http://schemas.openxmlformats.org/officeDocument/2006/relationships/image" Target="../media/image170.png"/></Relationships>
</file>

<file path=ppt/slides/_rels/slide12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2.xml"/><Relationship Id="rId1" Type="http://schemas.openxmlformats.org/officeDocument/2006/relationships/slideLayout" Target="../slideLayouts/slideLayout13.xml"/><Relationship Id="rId5" Type="http://schemas.openxmlformats.org/officeDocument/2006/relationships/image" Target="../media/image174.png"/><Relationship Id="rId4" Type="http://schemas.openxmlformats.org/officeDocument/2006/relationships/image" Target="../media/image17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103.png"/><Relationship Id="rId4" Type="http://schemas.openxmlformats.org/officeDocument/2006/relationships/image" Target="../media/image102.png"/></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3.xml"/><Relationship Id="rId1" Type="http://schemas.openxmlformats.org/officeDocument/2006/relationships/slideLayout" Target="../slideLayouts/slideLayout13.xml"/><Relationship Id="rId5" Type="http://schemas.openxmlformats.org/officeDocument/2006/relationships/image" Target="../media/image108.png"/><Relationship Id="rId4" Type="http://schemas.openxmlformats.org/officeDocument/2006/relationships/image" Target="../media/image107.png"/></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113.png"/></Relationships>
</file>

<file path=ppt/slides/_rels/slide7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8.xml"/><Relationship Id="rId1" Type="http://schemas.openxmlformats.org/officeDocument/2006/relationships/slideLayout" Target="../slideLayouts/slideLayout13.xml"/><Relationship Id="rId5" Type="http://schemas.openxmlformats.org/officeDocument/2006/relationships/image" Target="../media/image116.png"/><Relationship Id="rId4" Type="http://schemas.openxmlformats.org/officeDocument/2006/relationships/image" Target="../media/image115.png"/></Relationships>
</file>

<file path=ppt/slides/_rels/slide7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9.xml"/><Relationship Id="rId1" Type="http://schemas.openxmlformats.org/officeDocument/2006/relationships/slideLayout" Target="../slideLayouts/slideLayout13.xml"/><Relationship Id="rId5" Type="http://schemas.openxmlformats.org/officeDocument/2006/relationships/image" Target="../media/image119.png"/><Relationship Id="rId4" Type="http://schemas.openxmlformats.org/officeDocument/2006/relationships/image" Target="../media/image118.png"/></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121.png"/></Relationships>
</file>

<file path=ppt/slides/_rels/slide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2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7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3.xml"/><Relationship Id="rId1" Type="http://schemas.openxmlformats.org/officeDocument/2006/relationships/slideLayout" Target="../slideLayouts/slideLayout13.xml"/><Relationship Id="rId5" Type="http://schemas.openxmlformats.org/officeDocument/2006/relationships/image" Target="../media/image128.png"/><Relationship Id="rId4" Type="http://schemas.openxmlformats.org/officeDocument/2006/relationships/image" Target="../media/image12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4.xml"/><Relationship Id="rId1" Type="http://schemas.openxmlformats.org/officeDocument/2006/relationships/slideLayout" Target="../slideLayouts/slideLayout13.xml"/><Relationship Id="rId5" Type="http://schemas.openxmlformats.org/officeDocument/2006/relationships/image" Target="../media/image131.png"/><Relationship Id="rId4" Type="http://schemas.openxmlformats.org/officeDocument/2006/relationships/image" Target="../media/image130.png"/></Relationships>
</file>

<file path=ppt/slides/_rels/slide8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136.png"/></Relationships>
</file>

<file path=ppt/slides/_rels/slide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1.xml"/><Relationship Id="rId1" Type="http://schemas.openxmlformats.org/officeDocument/2006/relationships/slideLayout" Target="../slideLayouts/slideLayout13.xml"/><Relationship Id="rId5" Type="http://schemas.openxmlformats.org/officeDocument/2006/relationships/image" Target="../media/image140.png"/><Relationship Id="rId4" Type="http://schemas.openxmlformats.org/officeDocument/2006/relationships/image" Target="../media/image13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image" Target="../media/image143.png"/></Relationships>
</file>

<file path=ppt/slides/_rels/slide9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image" Target="../media/image145.png"/></Relationships>
</file>

<file path=ppt/slides/_rels/slide9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5.xml"/><Relationship Id="rId1" Type="http://schemas.openxmlformats.org/officeDocument/2006/relationships/slideLayout" Target="../slideLayouts/slideLayout13.xml"/><Relationship Id="rId5" Type="http://schemas.openxmlformats.org/officeDocument/2006/relationships/image" Target="../media/image148.png"/><Relationship Id="rId4" Type="http://schemas.openxmlformats.org/officeDocument/2006/relationships/image" Target="../media/image147.png"/></Relationships>
</file>

<file path=ppt/slides/_rels/slide9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151.png"/></Relationships>
</file>

<file path=ppt/slides/_rels/slide9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9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0.xml"/><Relationship Id="rId1" Type="http://schemas.openxmlformats.org/officeDocument/2006/relationships/slideLayout" Target="../slideLayouts/slideLayout13.xml"/><Relationship Id="rId5" Type="http://schemas.openxmlformats.org/officeDocument/2006/relationships/image" Target="../media/image159.png"/><Relationship Id="rId4" Type="http://schemas.openxmlformats.org/officeDocument/2006/relationships/image" Target="../media/image1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463951"/>
            <a:ext cx="7772400" cy="1046011"/>
          </a:xfrm>
        </p:spPr>
        <p:txBody>
          <a:bodyPr rtlCol="0" anchor="ctr">
            <a:normAutofit fontScale="90000"/>
          </a:bodyPr>
          <a:lstStyle/>
          <a:p>
            <a:pPr rtl="0"/>
            <a:r>
              <a:rPr lang="en-US" altLang="ja-JP" sz="3200" dirty="0">
                <a:latin typeface="Times New Roman" panose="02020603050405020304" pitchFamily="18" charset="0"/>
                <a:cs typeface="Times New Roman" panose="02020603050405020304" pitchFamily="18" charset="0"/>
              </a:rPr>
              <a:t/>
            </a:r>
            <a:br>
              <a:rPr lang="en-US" altLang="ja-JP" sz="3200" dirty="0">
                <a:latin typeface="Times New Roman" panose="02020603050405020304" pitchFamily="18" charset="0"/>
                <a:cs typeface="Times New Roman" panose="02020603050405020304" pitchFamily="18" charset="0"/>
              </a:rPr>
            </a:br>
            <a:r>
              <a:rPr lang="pt-br" sz="3200">
                <a:latin typeface="Times New Roman" panose="02020603050405020304" pitchFamily="18" charset="0"/>
                <a:cs typeface="Times New Roman" panose="02020603050405020304" pitchFamily="18" charset="0"/>
              </a:rPr>
              <a:t>Texto do curso de treinamento de habilidades do livro didático para condução de máquina de construção do tipo veicular [para demolição]</a:t>
            </a:r>
            <a:r>
              <a:rPr lang="en-US" altLang="ja-JP" sz="3200" dirty="0">
                <a:latin typeface="Times New Roman" panose="02020603050405020304" pitchFamily="18" charset="0"/>
                <a:cs typeface="Times New Roman" panose="02020603050405020304" pitchFamily="18" charset="0"/>
              </a:rPr>
              <a:t/>
            </a:r>
            <a:br>
              <a:rPr lang="en-US" altLang="ja-JP" sz="3200" dirty="0">
                <a:latin typeface="Times New Roman" panose="02020603050405020304" pitchFamily="18" charset="0"/>
                <a:cs typeface="Times New Roman" panose="02020603050405020304" pitchFamily="18" charset="0"/>
              </a:rPr>
            </a:br>
            <a:r>
              <a:rPr lang="pt-br" sz="3200">
                <a:latin typeface="Times New Roman" panose="02020603050405020304" pitchFamily="18" charset="0"/>
                <a:cs typeface="Times New Roman" panose="02020603050405020304" pitchFamily="18" charset="0"/>
              </a:rPr>
              <a:t>Materiais do Curso de Treinamento em PowerPoint</a:t>
            </a:r>
            <a:endParaRPr kumimoji="1" lang="ja-JP"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8793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Tipos de acessórios para máquinas de demolição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5 do texto / Página 8 do texto suplementar</a:t>
            </a:r>
          </a:p>
        </p:txBody>
      </p:sp>
      <p:pic>
        <p:nvPicPr>
          <p:cNvPr id="2" name="図 1"/>
          <p:cNvPicPr>
            <a:picLocks noChangeAspect="1"/>
          </p:cNvPicPr>
          <p:nvPr/>
        </p:nvPicPr>
        <p:blipFill>
          <a:blip r:embed="rId3"/>
          <a:stretch>
            <a:fillRect/>
          </a:stretch>
        </p:blipFill>
        <p:spPr>
          <a:xfrm>
            <a:off x="732559" y="2503633"/>
            <a:ext cx="7699663" cy="2244007"/>
          </a:xfrm>
          <a:prstGeom prst="rect">
            <a:avLst/>
          </a:prstGeom>
        </p:spPr>
      </p:pic>
      <p:sp>
        <p:nvSpPr>
          <p:cNvPr id="11" name="テキスト ボックス 10"/>
          <p:cNvSpPr txBox="1"/>
          <p:nvPr/>
        </p:nvSpPr>
        <p:spPr>
          <a:xfrm>
            <a:off x="1566196" y="4761473"/>
            <a:ext cx="2674036"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Ferramenta de garra (tipo acionado por cilindro interno)</a:t>
            </a:r>
          </a:p>
        </p:txBody>
      </p:sp>
      <p:sp>
        <p:nvSpPr>
          <p:cNvPr id="12" name="テキスト ボックス 11"/>
          <p:cNvSpPr txBox="1"/>
          <p:nvPr/>
        </p:nvSpPr>
        <p:spPr>
          <a:xfrm>
            <a:off x="5493959" y="4761473"/>
            <a:ext cx="2674036"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Ferramenta de garra (tipo acionado por cilindro externo)</a:t>
            </a:r>
          </a:p>
        </p:txBody>
      </p:sp>
      <p:sp>
        <p:nvSpPr>
          <p:cNvPr id="8" name="テキスト ボックス 142">
            <a:extLst>
              <a:ext uri="{FF2B5EF4-FFF2-40B4-BE49-F238E27FC236}">
                <a16:creationId xmlns:a16="http://schemas.microsoft.com/office/drawing/2014/main" id="{E3146CD3-4D02-4B11-A63E-0FBC85AE2AF1}"/>
              </a:ext>
            </a:extLst>
          </p:cNvPr>
          <p:cNvSpPr txBox="1"/>
          <p:nvPr/>
        </p:nvSpPr>
        <p:spPr>
          <a:xfrm>
            <a:off x="3825410" y="2642122"/>
            <a:ext cx="1227612"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Quadro superior, etc.</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9" name="テキスト ボックス 143">
            <a:extLst>
              <a:ext uri="{FF2B5EF4-FFF2-40B4-BE49-F238E27FC236}">
                <a16:creationId xmlns:a16="http://schemas.microsoft.com/office/drawing/2014/main" id="{4884D5A7-FB7E-46DC-9CA1-EDD1B176CCC2}"/>
              </a:ext>
            </a:extLst>
          </p:cNvPr>
          <p:cNvSpPr txBox="1"/>
          <p:nvPr/>
        </p:nvSpPr>
        <p:spPr>
          <a:xfrm>
            <a:off x="3825410" y="3010326"/>
            <a:ext cx="1059877"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Dispositivo giratório</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144">
            <a:extLst>
              <a:ext uri="{FF2B5EF4-FFF2-40B4-BE49-F238E27FC236}">
                <a16:creationId xmlns:a16="http://schemas.microsoft.com/office/drawing/2014/main" id="{2FA3C87C-8644-4797-9FDD-D45FBB06DC1C}"/>
              </a:ext>
            </a:extLst>
          </p:cNvPr>
          <p:cNvSpPr txBox="1"/>
          <p:nvPr/>
        </p:nvSpPr>
        <p:spPr>
          <a:xfrm>
            <a:off x="3825410" y="3443444"/>
            <a:ext cx="886584"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Quadro inferior</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45">
            <a:extLst>
              <a:ext uri="{FF2B5EF4-FFF2-40B4-BE49-F238E27FC236}">
                <a16:creationId xmlns:a16="http://schemas.microsoft.com/office/drawing/2014/main" id="{BCAFEC10-B933-4337-AC71-59AD68271389}"/>
              </a:ext>
            </a:extLst>
          </p:cNvPr>
          <p:cNvSpPr txBox="1"/>
          <p:nvPr/>
        </p:nvSpPr>
        <p:spPr>
          <a:xfrm>
            <a:off x="906780" y="2824315"/>
            <a:ext cx="1254699" cy="4433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Cilindro de abertura / fechamento</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50">
            <a:extLst>
              <a:ext uri="{FF2B5EF4-FFF2-40B4-BE49-F238E27FC236}">
                <a16:creationId xmlns:a16="http://schemas.microsoft.com/office/drawing/2014/main" id="{3FAAB72F-E6A4-4681-BF08-993040C351D5}"/>
              </a:ext>
            </a:extLst>
          </p:cNvPr>
          <p:cNvSpPr txBox="1"/>
          <p:nvPr/>
        </p:nvSpPr>
        <p:spPr>
          <a:xfrm>
            <a:off x="1302002" y="3560777"/>
            <a:ext cx="886584"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a:effectLst/>
                <a:latin typeface="Times New Roman" panose="02020603050405020304" pitchFamily="18" charset="0"/>
                <a:ea typeface="游ゴシック" panose="020B0400000000000000" pitchFamily="50" charset="-128"/>
                <a:cs typeface="Times New Roman" panose="02020603050405020304" pitchFamily="18" charset="0"/>
              </a:rPr>
              <a:t>ligação da garra</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51">
            <a:extLst>
              <a:ext uri="{FF2B5EF4-FFF2-40B4-BE49-F238E27FC236}">
                <a16:creationId xmlns:a16="http://schemas.microsoft.com/office/drawing/2014/main" id="{6AD4C720-4557-4476-B2DA-0C2688C59EB7}"/>
              </a:ext>
            </a:extLst>
          </p:cNvPr>
          <p:cNvSpPr txBox="1"/>
          <p:nvPr/>
        </p:nvSpPr>
        <p:spPr>
          <a:xfrm>
            <a:off x="831603" y="4028721"/>
            <a:ext cx="886584"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braço da garra</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52">
            <a:extLst>
              <a:ext uri="{FF2B5EF4-FFF2-40B4-BE49-F238E27FC236}">
                <a16:creationId xmlns:a16="http://schemas.microsoft.com/office/drawing/2014/main" id="{F0FA8C76-3384-4CA9-BAA7-0C7FE3F1E12E}"/>
              </a:ext>
            </a:extLst>
          </p:cNvPr>
          <p:cNvSpPr txBox="1"/>
          <p:nvPr/>
        </p:nvSpPr>
        <p:spPr>
          <a:xfrm>
            <a:off x="2446728" y="4527832"/>
            <a:ext cx="1287072" cy="1089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Ponto de agarramento</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54">
            <a:extLst>
              <a:ext uri="{FF2B5EF4-FFF2-40B4-BE49-F238E27FC236}">
                <a16:creationId xmlns:a16="http://schemas.microsoft.com/office/drawing/2014/main" id="{E73BF22A-C907-497C-B888-AEB1E7E20371}"/>
              </a:ext>
            </a:extLst>
          </p:cNvPr>
          <p:cNvSpPr txBox="1"/>
          <p:nvPr/>
        </p:nvSpPr>
        <p:spPr>
          <a:xfrm>
            <a:off x="5053022" y="3925088"/>
            <a:ext cx="1294438"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Ponto de agarramento</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57">
            <a:extLst>
              <a:ext uri="{FF2B5EF4-FFF2-40B4-BE49-F238E27FC236}">
                <a16:creationId xmlns:a16="http://schemas.microsoft.com/office/drawing/2014/main" id="{24CBC17B-1226-4842-BD6A-02CF5696BEEB}"/>
              </a:ext>
            </a:extLst>
          </p:cNvPr>
          <p:cNvSpPr txBox="1"/>
          <p:nvPr/>
        </p:nvSpPr>
        <p:spPr>
          <a:xfrm>
            <a:off x="5030667" y="3274406"/>
            <a:ext cx="926584"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a:effectLst/>
                <a:latin typeface="Times New Roman" panose="02020603050405020304" pitchFamily="18" charset="0"/>
                <a:ea typeface="游ゴシック" panose="020B0400000000000000" pitchFamily="50" charset="-128"/>
                <a:cs typeface="Times New Roman" panose="02020603050405020304" pitchFamily="18" charset="0"/>
              </a:rPr>
              <a:t>braço da garra</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58">
            <a:extLst>
              <a:ext uri="{FF2B5EF4-FFF2-40B4-BE49-F238E27FC236}">
                <a16:creationId xmlns:a16="http://schemas.microsoft.com/office/drawing/2014/main" id="{BEF4A336-801A-4986-9D48-BCF65C4BFBC7}"/>
              </a:ext>
            </a:extLst>
          </p:cNvPr>
          <p:cNvSpPr txBox="1"/>
          <p:nvPr/>
        </p:nvSpPr>
        <p:spPr>
          <a:xfrm>
            <a:off x="7428628" y="4131814"/>
            <a:ext cx="1003594" cy="2299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ligação da garra</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800">
            <a:extLst>
              <a:ext uri="{FF2B5EF4-FFF2-40B4-BE49-F238E27FC236}">
                <a16:creationId xmlns:a16="http://schemas.microsoft.com/office/drawing/2014/main" id="{66F7D79F-F74A-4400-8283-39553C97284F}"/>
              </a:ext>
            </a:extLst>
          </p:cNvPr>
          <p:cNvSpPr txBox="1"/>
          <p:nvPr/>
        </p:nvSpPr>
        <p:spPr>
          <a:xfrm>
            <a:off x="7638057" y="3690541"/>
            <a:ext cx="794166"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a:effectLst/>
                <a:latin typeface="Times New Roman" panose="02020603050405020304" pitchFamily="18" charset="0"/>
                <a:ea typeface="游ゴシック" panose="020B0400000000000000" pitchFamily="50" charset="-128"/>
                <a:cs typeface="Times New Roman" panose="02020603050405020304" pitchFamily="18" charset="0"/>
              </a:rPr>
              <a:t>Quadro</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2906735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spc="-170">
                <a:latin typeface="Times New Roman" panose="02020603050405020304" pitchFamily="18" charset="0"/>
                <a:ea typeface="Meiryo UI" panose="020B0604030504040204" pitchFamily="50" charset="-128"/>
                <a:cs typeface="Times New Roman" panose="02020603050405020304" pitchFamily="18" charset="0"/>
              </a:rPr>
              <a:t>Método de demolição de edifícios</a:t>
            </a:r>
            <a:endParaRPr kumimoji="1" lang="ja-JP" altLang="en-US" sz="2400" spc="-17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137 do texto / Página 100 do texto suplementar</a:t>
            </a:r>
          </a:p>
        </p:txBody>
      </p:sp>
      <p:sp>
        <p:nvSpPr>
          <p:cNvPr id="17" name="テキスト ボックス 16"/>
          <p:cNvSpPr txBox="1"/>
          <p:nvPr/>
        </p:nvSpPr>
        <p:spPr>
          <a:xfrm>
            <a:off x="2909624" y="5312554"/>
            <a:ext cx="3319664"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do método de separação e desmontagem através de trabalho manual</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678286" y="2545773"/>
            <a:ext cx="7788243" cy="2792843"/>
          </a:xfrm>
          <a:prstGeom prst="rect">
            <a:avLst/>
          </a:prstGeom>
        </p:spPr>
      </p:pic>
      <p:sp>
        <p:nvSpPr>
          <p:cNvPr id="7" name="テキスト ボックス 1859">
            <a:extLst>
              <a:ext uri="{FF2B5EF4-FFF2-40B4-BE49-F238E27FC236}">
                <a16:creationId xmlns:a16="http://schemas.microsoft.com/office/drawing/2014/main" id="{472FA27D-6ED3-412A-9239-EFE4428F351F}"/>
              </a:ext>
            </a:extLst>
          </p:cNvPr>
          <p:cNvSpPr txBox="1"/>
          <p:nvPr/>
        </p:nvSpPr>
        <p:spPr>
          <a:xfrm>
            <a:off x="773952" y="3048244"/>
            <a:ext cx="228219"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dirty="0">
                <a:effectLst/>
                <a:latin typeface="Times New Roman" panose="02020603050405020304" pitchFamily="18" charset="0"/>
                <a:ea typeface="ＭＳ ゴシック" panose="020B0609070205080204" pitchFamily="49" charset="-128"/>
                <a:cs typeface="Times New Roman" panose="02020603050405020304" pitchFamily="18" charset="0"/>
              </a:rPr>
              <a:t>Preparação prévia / medidas antecipadas</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8" name="テキスト ボックス 1861">
            <a:extLst>
              <a:ext uri="{FF2B5EF4-FFF2-40B4-BE49-F238E27FC236}">
                <a16:creationId xmlns:a16="http://schemas.microsoft.com/office/drawing/2014/main" id="{0738E0D2-ED57-4165-B058-72818E0D3AA7}"/>
              </a:ext>
            </a:extLst>
          </p:cNvPr>
          <p:cNvSpPr txBox="1"/>
          <p:nvPr/>
        </p:nvSpPr>
        <p:spPr>
          <a:xfrm>
            <a:off x="1244490" y="3064754"/>
            <a:ext cx="228219"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900" kern="100">
                <a:effectLst/>
                <a:latin typeface="Times New Roman" panose="02020603050405020304" pitchFamily="18" charset="0"/>
                <a:ea typeface="ＭＳ ゴシック" panose="020B0609070205080204" pitchFamily="49" charset="-128"/>
                <a:cs typeface="Times New Roman" panose="02020603050405020304" pitchFamily="18" charset="0"/>
              </a:rPr>
              <a:t>Trabalho de preparação</a:t>
            </a:r>
            <a:endParaRPr lang="ja-JP" sz="9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1862">
            <a:extLst>
              <a:ext uri="{FF2B5EF4-FFF2-40B4-BE49-F238E27FC236}">
                <a16:creationId xmlns:a16="http://schemas.microsoft.com/office/drawing/2014/main" id="{0540A906-94AB-49A1-8329-2F4CACB69919}"/>
              </a:ext>
            </a:extLst>
          </p:cNvPr>
          <p:cNvSpPr txBox="1"/>
          <p:nvPr/>
        </p:nvSpPr>
        <p:spPr>
          <a:xfrm>
            <a:off x="1696720" y="3064754"/>
            <a:ext cx="228219"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dirty="0">
                <a:effectLst/>
                <a:latin typeface="Times New Roman" panose="02020603050405020304" pitchFamily="18" charset="0"/>
                <a:ea typeface="ＭＳ ゴシック" panose="020B0609070205080204" pitchFamily="49" charset="-128"/>
                <a:cs typeface="Times New Roman" panose="02020603050405020304" pitchFamily="18" charset="0"/>
              </a:rPr>
              <a:t>Trabalho de equipamento temporário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1863">
            <a:extLst>
              <a:ext uri="{FF2B5EF4-FFF2-40B4-BE49-F238E27FC236}">
                <a16:creationId xmlns:a16="http://schemas.microsoft.com/office/drawing/2014/main" id="{7EAFC879-EEEF-4F15-90CD-D3A416A74E05}"/>
              </a:ext>
            </a:extLst>
          </p:cNvPr>
          <p:cNvSpPr txBox="1"/>
          <p:nvPr/>
        </p:nvSpPr>
        <p:spPr>
          <a:xfrm>
            <a:off x="2249774" y="3064754"/>
            <a:ext cx="228219"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dirty="0">
                <a:effectLst/>
                <a:latin typeface="Times New Roman" panose="02020603050405020304" pitchFamily="18" charset="0"/>
                <a:ea typeface="ＭＳ ゴシック" panose="020B0609070205080204" pitchFamily="49" charset="-128"/>
                <a:cs typeface="Times New Roman" panose="02020603050405020304" pitchFamily="18" charset="0"/>
              </a:rPr>
              <a:t>① Remoção de equipamentos de construção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864">
            <a:extLst>
              <a:ext uri="{FF2B5EF4-FFF2-40B4-BE49-F238E27FC236}">
                <a16:creationId xmlns:a16="http://schemas.microsoft.com/office/drawing/2014/main" id="{E7308AEB-D0F5-4AEF-BE08-90A688CFFC82}"/>
              </a:ext>
            </a:extLst>
          </p:cNvPr>
          <p:cNvSpPr txBox="1"/>
          <p:nvPr/>
        </p:nvSpPr>
        <p:spPr>
          <a:xfrm>
            <a:off x="2704325" y="3053956"/>
            <a:ext cx="228219"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dirty="0">
                <a:effectLst/>
                <a:latin typeface="Times New Roman" panose="02020603050405020304" pitchFamily="18" charset="0"/>
                <a:ea typeface="ＭＳ ゴシック" panose="020B0609070205080204" pitchFamily="49" charset="-128"/>
                <a:cs typeface="Times New Roman" panose="02020603050405020304" pitchFamily="18" charset="0"/>
              </a:rPr>
              <a:t>② Remoção de materiais internos</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865">
            <a:extLst>
              <a:ext uri="{FF2B5EF4-FFF2-40B4-BE49-F238E27FC236}">
                <a16:creationId xmlns:a16="http://schemas.microsoft.com/office/drawing/2014/main" id="{315CD3B4-B9B7-4EAD-94AB-662E2FEEF088}"/>
              </a:ext>
            </a:extLst>
          </p:cNvPr>
          <p:cNvSpPr txBox="1"/>
          <p:nvPr/>
        </p:nvSpPr>
        <p:spPr>
          <a:xfrm>
            <a:off x="3178757" y="3057871"/>
            <a:ext cx="228219"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dirty="0">
                <a:effectLst/>
                <a:latin typeface="Times New Roman" panose="02020603050405020304" pitchFamily="18" charset="0"/>
                <a:ea typeface="ＭＳ ゴシック" panose="020B0609070205080204" pitchFamily="49" charset="-128"/>
                <a:cs typeface="Times New Roman" panose="02020603050405020304" pitchFamily="18" charset="0"/>
              </a:rPr>
              <a:t>③ Remoção de acessórios internos e externos</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866">
            <a:extLst>
              <a:ext uri="{FF2B5EF4-FFF2-40B4-BE49-F238E27FC236}">
                <a16:creationId xmlns:a16="http://schemas.microsoft.com/office/drawing/2014/main" id="{5CDDEC1C-8C0C-430E-9896-EB90C0A413CE}"/>
              </a:ext>
            </a:extLst>
          </p:cNvPr>
          <p:cNvSpPr txBox="1"/>
          <p:nvPr/>
        </p:nvSpPr>
        <p:spPr>
          <a:xfrm>
            <a:off x="3648786" y="3066864"/>
            <a:ext cx="228219"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dirty="0">
                <a:effectLst/>
                <a:latin typeface="Times New Roman" panose="02020603050405020304" pitchFamily="18" charset="0"/>
                <a:ea typeface="ＭＳ ゴシック" panose="020B0609070205080204" pitchFamily="49" charset="-128"/>
                <a:cs typeface="Times New Roman" panose="02020603050405020304" pitchFamily="18" charset="0"/>
              </a:rPr>
              <a:t>④ Remoção da instalação do telhado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867">
            <a:extLst>
              <a:ext uri="{FF2B5EF4-FFF2-40B4-BE49-F238E27FC236}">
                <a16:creationId xmlns:a16="http://schemas.microsoft.com/office/drawing/2014/main" id="{7D2FD196-F6DE-4221-AB02-F6597E3BB548}"/>
              </a:ext>
            </a:extLst>
          </p:cNvPr>
          <p:cNvSpPr txBox="1"/>
          <p:nvPr/>
        </p:nvSpPr>
        <p:spPr>
          <a:xfrm>
            <a:off x="4118815" y="3050146"/>
            <a:ext cx="296829" cy="1203084"/>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dirty="0">
                <a:effectLst/>
                <a:latin typeface="Times New Roman" panose="02020603050405020304" pitchFamily="18" charset="0"/>
                <a:ea typeface="ＭＳ ゴシック" panose="020B0609070205080204" pitchFamily="49" charset="-128"/>
                <a:cs typeface="Times New Roman" panose="02020603050405020304" pitchFamily="18" charset="0"/>
              </a:rPr>
              <a:t>⑤ Remoção de varandas, etc.</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868">
            <a:extLst>
              <a:ext uri="{FF2B5EF4-FFF2-40B4-BE49-F238E27FC236}">
                <a16:creationId xmlns:a16="http://schemas.microsoft.com/office/drawing/2014/main" id="{203E4A2B-9CD9-438B-8B02-ADBBAA51EA52}"/>
              </a:ext>
            </a:extLst>
          </p:cNvPr>
          <p:cNvSpPr txBox="1"/>
          <p:nvPr/>
        </p:nvSpPr>
        <p:spPr>
          <a:xfrm>
            <a:off x="4667577" y="3068594"/>
            <a:ext cx="336550" cy="1203084"/>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dirty="0">
                <a:effectLst/>
                <a:latin typeface="Times New Roman" panose="02020603050405020304" pitchFamily="18" charset="0"/>
                <a:ea typeface="ＭＳ ゴシック" panose="020B0609070205080204" pitchFamily="49" charset="-128"/>
                <a:cs typeface="Times New Roman" panose="02020603050405020304" pitchFamily="18" charset="0"/>
              </a:rPr>
              <a:t>⑥ Remoção de juncos do telhado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869">
            <a:extLst>
              <a:ext uri="{FF2B5EF4-FFF2-40B4-BE49-F238E27FC236}">
                <a16:creationId xmlns:a16="http://schemas.microsoft.com/office/drawing/2014/main" id="{C3B7602F-EC7C-4326-9959-664894C1A9AE}"/>
              </a:ext>
            </a:extLst>
          </p:cNvPr>
          <p:cNvSpPr txBox="1"/>
          <p:nvPr/>
        </p:nvSpPr>
        <p:spPr>
          <a:xfrm>
            <a:off x="5253489" y="3035004"/>
            <a:ext cx="336550" cy="1203084"/>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marL="88900" indent="-88900" algn="just" rtl="0"/>
            <a:r>
              <a:rPr lang="pt-br" sz="800" kern="100" dirty="0">
                <a:effectLst/>
                <a:latin typeface="Times New Roman" panose="02020603050405020304" pitchFamily="18" charset="0"/>
                <a:ea typeface="ＭＳ ゴシック" panose="020B0609070205080204" pitchFamily="49" charset="-128"/>
                <a:cs typeface="Times New Roman" panose="02020603050405020304" pitchFamily="18" charset="0"/>
              </a:rPr>
              <a:t>⑦ Demolição de materiais externos e parte da estrutura superior</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870">
            <a:extLst>
              <a:ext uri="{FF2B5EF4-FFF2-40B4-BE49-F238E27FC236}">
                <a16:creationId xmlns:a16="http://schemas.microsoft.com/office/drawing/2014/main" id="{964AB61B-68F4-4EA2-B09D-E2B26F864380}"/>
              </a:ext>
            </a:extLst>
          </p:cNvPr>
          <p:cNvSpPr txBox="1"/>
          <p:nvPr/>
        </p:nvSpPr>
        <p:spPr>
          <a:xfrm>
            <a:off x="5830938" y="3036704"/>
            <a:ext cx="199330" cy="1203084"/>
          </a:xfrm>
          <a:prstGeom prst="rect">
            <a:avLst/>
          </a:prstGeom>
          <a:solidFill>
            <a:schemeClr val="lt1"/>
          </a:solidFill>
          <a:ln w="9525">
            <a:solidFill>
              <a:schemeClr val="tx1"/>
            </a:solidFill>
            <a:prstDash val="lgDashDotDot"/>
          </a:ln>
        </p:spPr>
        <p:txBody>
          <a:bodyPr rot="0" spcFirstLastPara="0" vert="eaVert" wrap="square" lIns="18000" tIns="18000" rIns="18000" bIns="18000" numCol="1" spcCol="0" rtlCol="0" fromWordArt="0" anchor="ctr" anchorCtr="0" forceAA="0" compatLnSpc="1">
            <a:prstTxWarp prst="textNoShape">
              <a:avLst/>
            </a:prstTxWarp>
            <a:noAutofit/>
          </a:bodyPr>
          <a:lstStyle/>
          <a:p>
            <a:pPr marL="88900" indent="-88900" algn="just" rtl="0"/>
            <a:r>
              <a:rPr lang="pt-br" sz="800" kern="100" dirty="0">
                <a:effectLst/>
                <a:latin typeface="Times New Roman" panose="02020603050405020304" pitchFamily="18" charset="0"/>
                <a:ea typeface="ＭＳ ゴシック" panose="020B0609070205080204" pitchFamily="49" charset="-128"/>
                <a:cs typeface="Times New Roman" panose="02020603050405020304" pitchFamily="18" charset="0"/>
              </a:rPr>
              <a:t>Remoção temporária</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871">
            <a:extLst>
              <a:ext uri="{FF2B5EF4-FFF2-40B4-BE49-F238E27FC236}">
                <a16:creationId xmlns:a16="http://schemas.microsoft.com/office/drawing/2014/main" id="{DAD970A5-C3DE-4415-A14B-13CF551D6281}"/>
              </a:ext>
            </a:extLst>
          </p:cNvPr>
          <p:cNvSpPr txBox="1"/>
          <p:nvPr/>
        </p:nvSpPr>
        <p:spPr>
          <a:xfrm>
            <a:off x="6272033" y="3026016"/>
            <a:ext cx="210885"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a:effectLst/>
                <a:latin typeface="Times New Roman" panose="02020603050405020304" pitchFamily="18" charset="0"/>
                <a:ea typeface="ＭＳ ゴシック" panose="020B0609070205080204" pitchFamily="49" charset="-128"/>
                <a:cs typeface="Times New Roman" panose="02020603050405020304" pitchFamily="18" charset="0"/>
              </a:rPr>
              <a:t>⑧ Demolição de fundações, etc.</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872">
            <a:extLst>
              <a:ext uri="{FF2B5EF4-FFF2-40B4-BE49-F238E27FC236}">
                <a16:creationId xmlns:a16="http://schemas.microsoft.com/office/drawing/2014/main" id="{F8A2B944-C817-4078-94BE-553792F26185}"/>
              </a:ext>
            </a:extLst>
          </p:cNvPr>
          <p:cNvSpPr txBox="1"/>
          <p:nvPr/>
        </p:nvSpPr>
        <p:spPr>
          <a:xfrm>
            <a:off x="6917231" y="3035004"/>
            <a:ext cx="336550" cy="1203084"/>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700" kern="100">
                <a:effectLst/>
                <a:latin typeface="Times New Roman" panose="02020603050405020304" pitchFamily="18" charset="0"/>
                <a:ea typeface="ＭＳ ゴシック" panose="020B0609070205080204" pitchFamily="49" charset="-128"/>
                <a:cs typeface="Times New Roman" panose="02020603050405020304" pitchFamily="18" charset="0"/>
              </a:rPr>
              <a:t>(Nivelamento / limpeza)</a:t>
            </a:r>
            <a:endParaRPr lang="ja-JP" sz="8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just" rtl="0"/>
            <a:r>
              <a:rPr lang="pt-br" sz="700" kern="100">
                <a:effectLst/>
                <a:latin typeface="Times New Roman" panose="02020603050405020304" pitchFamily="18" charset="0"/>
                <a:ea typeface="ＭＳ ゴシック" panose="020B0609070205080204" pitchFamily="49" charset="-128"/>
                <a:cs typeface="Times New Roman" panose="02020603050405020304" pitchFamily="18" charset="0"/>
              </a:rPr>
              <a:t>Trabalho após a conclusão do trabalho de demolição</a:t>
            </a:r>
            <a:endParaRPr lang="ja-JP" sz="8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2" name="テキスト ボックス 1873">
            <a:extLst>
              <a:ext uri="{FF2B5EF4-FFF2-40B4-BE49-F238E27FC236}">
                <a16:creationId xmlns:a16="http://schemas.microsoft.com/office/drawing/2014/main" id="{C92B1E45-C378-4B02-9119-FCA775851BA3}"/>
              </a:ext>
            </a:extLst>
          </p:cNvPr>
          <p:cNvSpPr txBox="1"/>
          <p:nvPr/>
        </p:nvSpPr>
        <p:spPr>
          <a:xfrm>
            <a:off x="7496259" y="3033517"/>
            <a:ext cx="210885"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700" kern="100" dirty="0">
                <a:effectLst/>
                <a:latin typeface="Times New Roman" panose="02020603050405020304" pitchFamily="18" charset="0"/>
                <a:ea typeface="ＭＳ ゴシック" panose="020B0609070205080204" pitchFamily="49" charset="-128"/>
                <a:cs typeface="Times New Roman" panose="02020603050405020304" pitchFamily="18" charset="0"/>
              </a:rPr>
              <a:t>Inspeção de conclusão do trabalho de demolição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3" name="テキスト ボックス 1874">
            <a:extLst>
              <a:ext uri="{FF2B5EF4-FFF2-40B4-BE49-F238E27FC236}">
                <a16:creationId xmlns:a16="http://schemas.microsoft.com/office/drawing/2014/main" id="{8E7A74BC-26BD-4C38-BE5C-62B5AD4B9579}"/>
              </a:ext>
            </a:extLst>
          </p:cNvPr>
          <p:cNvSpPr txBox="1"/>
          <p:nvPr/>
        </p:nvSpPr>
        <p:spPr>
          <a:xfrm>
            <a:off x="7937500" y="3051416"/>
            <a:ext cx="336550" cy="1203084"/>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a:effectLst/>
                <a:latin typeface="Times New Roman" panose="02020603050405020304" pitchFamily="18" charset="0"/>
                <a:ea typeface="ＭＳ ゴシック" panose="020B0609070205080204" pitchFamily="49" charset="-128"/>
                <a:cs typeface="Times New Roman" panose="02020603050405020304" pitchFamily="18" charset="0"/>
              </a:rPr>
              <a:t>Gestão após a conclusão</a:t>
            </a:r>
            <a:endParaRPr lang="ja-JP" sz="8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just" rtl="0"/>
            <a:r>
              <a:rPr lang="pt-br" sz="800" kern="100">
                <a:effectLst/>
                <a:latin typeface="Times New Roman" panose="02020603050405020304" pitchFamily="18" charset="0"/>
                <a:ea typeface="ＭＳ ゴシック" panose="020B0609070205080204" pitchFamily="49" charset="-128"/>
                <a:cs typeface="Times New Roman" panose="02020603050405020304" pitchFamily="18" charset="0"/>
              </a:rPr>
              <a:t>Trabalho de demolição</a:t>
            </a:r>
            <a:endParaRPr lang="ja-JP" sz="8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4" name="テキスト ボックス 1875">
            <a:extLst>
              <a:ext uri="{FF2B5EF4-FFF2-40B4-BE49-F238E27FC236}">
                <a16:creationId xmlns:a16="http://schemas.microsoft.com/office/drawing/2014/main" id="{6E188C4B-3974-4ACD-AD9D-5401F85B846C}"/>
              </a:ext>
            </a:extLst>
          </p:cNvPr>
          <p:cNvSpPr txBox="1"/>
          <p:nvPr/>
        </p:nvSpPr>
        <p:spPr>
          <a:xfrm>
            <a:off x="4402467" y="4667071"/>
            <a:ext cx="599433" cy="249430"/>
          </a:xfrm>
          <a:prstGeom prst="rect">
            <a:avLst/>
          </a:prstGeom>
          <a:solidFill>
            <a:schemeClr val="lt1"/>
          </a:solidFill>
          <a:ln w="9525">
            <a:solidFill>
              <a:schemeClr val="tx1"/>
            </a:solidFill>
          </a:ln>
        </p:spPr>
        <p:txBody>
          <a:bodyPr rot="0" spcFirstLastPara="0" vert="horz" wrap="square" lIns="18000" tIns="18000" rIns="18000" bIns="18000" numCol="1" spcCol="0" rtlCol="0" fromWordArt="0" anchor="ctr" anchorCtr="0" forceAA="0" compatLnSpc="1">
            <a:prstTxWarp prst="textNoShape">
              <a:avLst/>
            </a:prstTxWarp>
            <a:noAutofit/>
          </a:bodyPr>
          <a:lstStyle/>
          <a:p>
            <a:pPr algn="ctr" rtl="0"/>
            <a:r>
              <a:rPr lang="pt-br" sz="900" kern="100">
                <a:effectLst/>
                <a:latin typeface="Times New Roman" panose="02020603050405020304" pitchFamily="18" charset="0"/>
                <a:ea typeface="ＭＳ ゴシック" panose="020B0609070205080204" pitchFamily="49" charset="-128"/>
                <a:cs typeface="Times New Roman" panose="02020603050405020304" pitchFamily="18" charset="0"/>
              </a:rPr>
              <a:t>Separação no local</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5" name="テキスト ボックス 1876">
            <a:extLst>
              <a:ext uri="{FF2B5EF4-FFF2-40B4-BE49-F238E27FC236}">
                <a16:creationId xmlns:a16="http://schemas.microsoft.com/office/drawing/2014/main" id="{C7115E7A-1C3A-406F-8568-2D682D9E1C81}"/>
              </a:ext>
            </a:extLst>
          </p:cNvPr>
          <p:cNvSpPr txBox="1"/>
          <p:nvPr/>
        </p:nvSpPr>
        <p:spPr>
          <a:xfrm>
            <a:off x="5211280" y="4640628"/>
            <a:ext cx="818987" cy="269385"/>
          </a:xfrm>
          <a:prstGeom prst="rect">
            <a:avLst/>
          </a:prstGeom>
          <a:solidFill>
            <a:schemeClr val="lt1"/>
          </a:solidFill>
          <a:ln w="9525">
            <a:solidFill>
              <a:schemeClr val="tx1"/>
            </a:solidFill>
          </a:ln>
        </p:spPr>
        <p:txBody>
          <a:bodyPr rot="0" spcFirstLastPara="0" vert="horz" wrap="square" lIns="18000" tIns="18000" rIns="18000" bIns="18000" numCol="1" spcCol="0" rtlCol="0" fromWordArt="0" anchor="ctr" anchorCtr="0" forceAA="0" compatLnSpc="1">
            <a:prstTxWarp prst="textNoShape">
              <a:avLst/>
            </a:prstTxWarp>
            <a:noAutofit/>
          </a:bodyPr>
          <a:lstStyle/>
          <a:p>
            <a:pPr algn="ctr" rtl="0"/>
            <a:r>
              <a:rPr lang="pt-br" sz="900" kern="100">
                <a:effectLst/>
                <a:latin typeface="Times New Roman" panose="02020603050405020304" pitchFamily="18" charset="0"/>
                <a:ea typeface="ＭＳ ゴシック" panose="020B0609070205080204" pitchFamily="49" charset="-128"/>
                <a:cs typeface="Times New Roman" panose="02020603050405020304" pitchFamily="18" charset="0"/>
              </a:rPr>
              <a:t>Separação e remoção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6" name="テキスト ボックス 1877">
            <a:extLst>
              <a:ext uri="{FF2B5EF4-FFF2-40B4-BE49-F238E27FC236}">
                <a16:creationId xmlns:a16="http://schemas.microsoft.com/office/drawing/2014/main" id="{D69DE9E8-96E2-4A2F-8C46-BA797DAEC927}"/>
              </a:ext>
            </a:extLst>
          </p:cNvPr>
          <p:cNvSpPr txBox="1"/>
          <p:nvPr/>
        </p:nvSpPr>
        <p:spPr>
          <a:xfrm>
            <a:off x="995821" y="4529784"/>
            <a:ext cx="599434" cy="3084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Confirmação de remoção de bens residuais</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7" name="テキスト ボックス 1878">
            <a:extLst>
              <a:ext uri="{FF2B5EF4-FFF2-40B4-BE49-F238E27FC236}">
                <a16:creationId xmlns:a16="http://schemas.microsoft.com/office/drawing/2014/main" id="{0B62EA85-6639-42AA-BC67-24BF01033133}"/>
              </a:ext>
            </a:extLst>
          </p:cNvPr>
          <p:cNvSpPr txBox="1"/>
          <p:nvPr/>
        </p:nvSpPr>
        <p:spPr>
          <a:xfrm>
            <a:off x="3406976" y="5038668"/>
            <a:ext cx="955353" cy="159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Trabalho manual</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8" name="テキスト ボックス 1879">
            <a:extLst>
              <a:ext uri="{FF2B5EF4-FFF2-40B4-BE49-F238E27FC236}">
                <a16:creationId xmlns:a16="http://schemas.microsoft.com/office/drawing/2014/main" id="{BF165800-7DEE-4EC8-BA0F-2FDFC358EC85}"/>
              </a:ext>
            </a:extLst>
          </p:cNvPr>
          <p:cNvSpPr txBox="1"/>
          <p:nvPr/>
        </p:nvSpPr>
        <p:spPr>
          <a:xfrm>
            <a:off x="6067012" y="5035880"/>
            <a:ext cx="612000" cy="216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600"/>
              </a:lnSpc>
            </a:pPr>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Trabalho manual ou </a:t>
            </a:r>
            <a:r>
              <a:rPr lang="en-US" altLang="ja-JP" sz="400" kern="100" dirty="0">
                <a:effectLst/>
                <a:latin typeface="Times New Roman" panose="02020603050405020304" pitchFamily="18" charset="0"/>
                <a:ea typeface="游ゴシック" panose="020B0400000000000000" pitchFamily="50" charset="-128"/>
                <a:cs typeface="Times New Roman" panose="02020603050405020304" pitchFamily="18" charset="0"/>
              </a:rPr>
              <a:t/>
            </a:r>
            <a:br>
              <a:rPr lang="en-US" altLang="ja-JP" sz="400" kern="100" dirty="0">
                <a:effectLst/>
                <a:latin typeface="Times New Roman" panose="02020603050405020304" pitchFamily="18" charset="0"/>
                <a:ea typeface="游ゴシック" panose="020B0400000000000000" pitchFamily="50" charset="-128"/>
                <a:cs typeface="Times New Roman" panose="02020603050405020304" pitchFamily="18" charset="0"/>
              </a:rPr>
            </a:br>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combinação de trabalho manual e trabalho mecânico</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8977746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spc="-170">
                <a:latin typeface="Times New Roman" panose="02020603050405020304" pitchFamily="18" charset="0"/>
                <a:ea typeface="Meiryo UI" panose="020B0604030504040204" pitchFamily="50" charset="-128"/>
                <a:cs typeface="Times New Roman" panose="02020603050405020304" pitchFamily="18" charset="0"/>
              </a:rPr>
              <a:t>Método de demolição de edifícios</a:t>
            </a:r>
            <a:endParaRPr kumimoji="1" lang="ja-JP" altLang="en-US" sz="2400" spc="-17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137 do Texto / Página 101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735668" y="2544229"/>
            <a:ext cx="7660187" cy="2737662"/>
          </a:xfrm>
          <a:prstGeom prst="rect">
            <a:avLst/>
          </a:prstGeom>
        </p:spPr>
      </p:pic>
      <p:sp>
        <p:nvSpPr>
          <p:cNvPr id="14" name="テキスト ボックス 13"/>
          <p:cNvSpPr txBox="1"/>
          <p:nvPr/>
        </p:nvSpPr>
        <p:spPr>
          <a:xfrm>
            <a:off x="2716843" y="5300801"/>
            <a:ext cx="3705226"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método de demolição e separação por meio de combinação de trabalho manual e trabalho mecânico</a:t>
            </a:r>
          </a:p>
        </p:txBody>
      </p:sp>
      <p:sp>
        <p:nvSpPr>
          <p:cNvPr id="7" name="テキスト ボックス 1880">
            <a:extLst>
              <a:ext uri="{FF2B5EF4-FFF2-40B4-BE49-F238E27FC236}">
                <a16:creationId xmlns:a16="http://schemas.microsoft.com/office/drawing/2014/main" id="{6285291A-EEFF-40C8-8EE1-5E054FE07387}"/>
              </a:ext>
            </a:extLst>
          </p:cNvPr>
          <p:cNvSpPr txBox="1"/>
          <p:nvPr/>
        </p:nvSpPr>
        <p:spPr>
          <a:xfrm>
            <a:off x="769313" y="3009823"/>
            <a:ext cx="20066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a:effectLst/>
                <a:latin typeface="Times New Roman" panose="02020603050405020304" pitchFamily="18" charset="0"/>
                <a:ea typeface="ＭＳ ゴシック" panose="020B0609070205080204" pitchFamily="49" charset="-128"/>
                <a:cs typeface="Times New Roman" panose="02020603050405020304" pitchFamily="18" charset="0"/>
              </a:rPr>
              <a:t>Preparação prévia / medidas antecipadas</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8" name="テキスト ボックス 1881">
            <a:extLst>
              <a:ext uri="{FF2B5EF4-FFF2-40B4-BE49-F238E27FC236}">
                <a16:creationId xmlns:a16="http://schemas.microsoft.com/office/drawing/2014/main" id="{7F9337AE-6290-4D27-B78A-EBA04B216EA2}"/>
              </a:ext>
            </a:extLst>
          </p:cNvPr>
          <p:cNvSpPr txBox="1"/>
          <p:nvPr/>
        </p:nvSpPr>
        <p:spPr>
          <a:xfrm>
            <a:off x="1200795" y="2998393"/>
            <a:ext cx="20066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a:effectLst/>
                <a:latin typeface="Times New Roman" panose="02020603050405020304" pitchFamily="18" charset="0"/>
                <a:ea typeface="ＭＳ ゴシック" panose="020B0609070205080204" pitchFamily="49" charset="-128"/>
                <a:cs typeface="Times New Roman" panose="02020603050405020304" pitchFamily="18" charset="0"/>
              </a:rPr>
              <a:t>Trabalho de preparação</a:t>
            </a:r>
            <a:endParaRPr lang="ja-JP" sz="8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1882">
            <a:extLst>
              <a:ext uri="{FF2B5EF4-FFF2-40B4-BE49-F238E27FC236}">
                <a16:creationId xmlns:a16="http://schemas.microsoft.com/office/drawing/2014/main" id="{E4D625BC-6CCD-4BD9-AB41-B4D75F9BAC23}"/>
              </a:ext>
            </a:extLst>
          </p:cNvPr>
          <p:cNvSpPr txBox="1"/>
          <p:nvPr/>
        </p:nvSpPr>
        <p:spPr>
          <a:xfrm>
            <a:off x="1638934" y="2998393"/>
            <a:ext cx="20066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a:effectLst/>
                <a:latin typeface="Times New Roman" panose="02020603050405020304" pitchFamily="18" charset="0"/>
                <a:ea typeface="ＭＳ ゴシック" panose="020B0609070205080204" pitchFamily="49" charset="-128"/>
                <a:cs typeface="Times New Roman" panose="02020603050405020304" pitchFamily="18" charset="0"/>
              </a:rPr>
              <a:t>Trabalho de equipamento temporário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1883">
            <a:extLst>
              <a:ext uri="{FF2B5EF4-FFF2-40B4-BE49-F238E27FC236}">
                <a16:creationId xmlns:a16="http://schemas.microsoft.com/office/drawing/2014/main" id="{BF810A07-796E-4E25-8221-56CDA63D403C}"/>
              </a:ext>
            </a:extLst>
          </p:cNvPr>
          <p:cNvSpPr txBox="1"/>
          <p:nvPr/>
        </p:nvSpPr>
        <p:spPr>
          <a:xfrm>
            <a:off x="2151062" y="3016173"/>
            <a:ext cx="20066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a:effectLst/>
                <a:latin typeface="Times New Roman" panose="02020603050405020304" pitchFamily="18" charset="0"/>
                <a:ea typeface="ＭＳ ゴシック" panose="020B0609070205080204" pitchFamily="49" charset="-128"/>
                <a:cs typeface="Times New Roman" panose="02020603050405020304" pitchFamily="18" charset="0"/>
              </a:rPr>
              <a:t>① Remoção de equipamentos de construção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884">
            <a:extLst>
              <a:ext uri="{FF2B5EF4-FFF2-40B4-BE49-F238E27FC236}">
                <a16:creationId xmlns:a16="http://schemas.microsoft.com/office/drawing/2014/main" id="{C9A287D0-86B8-4EE4-8290-4BB2CF223F74}"/>
              </a:ext>
            </a:extLst>
          </p:cNvPr>
          <p:cNvSpPr txBox="1"/>
          <p:nvPr/>
        </p:nvSpPr>
        <p:spPr>
          <a:xfrm>
            <a:off x="2559050" y="3000933"/>
            <a:ext cx="20066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a:effectLst/>
                <a:latin typeface="Times New Roman" panose="02020603050405020304" pitchFamily="18" charset="0"/>
                <a:ea typeface="ＭＳ ゴシック" panose="020B0609070205080204" pitchFamily="49" charset="-128"/>
                <a:cs typeface="Times New Roman" panose="02020603050405020304" pitchFamily="18" charset="0"/>
              </a:rPr>
              <a:t>② Remoção de materiais internos</a:t>
            </a:r>
            <a:endParaRPr lang="ja-JP" sz="8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885">
            <a:extLst>
              <a:ext uri="{FF2B5EF4-FFF2-40B4-BE49-F238E27FC236}">
                <a16:creationId xmlns:a16="http://schemas.microsoft.com/office/drawing/2014/main" id="{03B83DCE-C779-45F6-8B1F-BEBF3F165614}"/>
              </a:ext>
            </a:extLst>
          </p:cNvPr>
          <p:cNvSpPr txBox="1"/>
          <p:nvPr/>
        </p:nvSpPr>
        <p:spPr>
          <a:xfrm>
            <a:off x="2987039" y="2999663"/>
            <a:ext cx="20066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a:effectLst/>
                <a:latin typeface="Times New Roman" panose="02020603050405020304" pitchFamily="18" charset="0"/>
                <a:ea typeface="ＭＳ ゴシック" panose="020B0609070205080204" pitchFamily="49" charset="-128"/>
                <a:cs typeface="Times New Roman" panose="02020603050405020304" pitchFamily="18" charset="0"/>
              </a:rPr>
              <a:t>③ Remoção de acessórios internos e externos</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886">
            <a:extLst>
              <a:ext uri="{FF2B5EF4-FFF2-40B4-BE49-F238E27FC236}">
                <a16:creationId xmlns:a16="http://schemas.microsoft.com/office/drawing/2014/main" id="{3AC24203-9BD5-43CA-BF76-B1B68C8AD65E}"/>
              </a:ext>
            </a:extLst>
          </p:cNvPr>
          <p:cNvSpPr txBox="1"/>
          <p:nvPr/>
        </p:nvSpPr>
        <p:spPr>
          <a:xfrm>
            <a:off x="3437788" y="3012572"/>
            <a:ext cx="21600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a:effectLst/>
                <a:latin typeface="Times New Roman" panose="02020603050405020304" pitchFamily="18" charset="0"/>
                <a:ea typeface="ＭＳ ゴシック" panose="020B0609070205080204" pitchFamily="49" charset="-128"/>
                <a:cs typeface="Times New Roman" panose="02020603050405020304" pitchFamily="18" charset="0"/>
              </a:rPr>
              <a:t>④ Remoção da instalação do telhado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887">
            <a:extLst>
              <a:ext uri="{FF2B5EF4-FFF2-40B4-BE49-F238E27FC236}">
                <a16:creationId xmlns:a16="http://schemas.microsoft.com/office/drawing/2014/main" id="{08929FC3-496F-42CA-B57B-DBE06B3A72B5}"/>
              </a:ext>
            </a:extLst>
          </p:cNvPr>
          <p:cNvSpPr txBox="1"/>
          <p:nvPr/>
        </p:nvSpPr>
        <p:spPr>
          <a:xfrm>
            <a:off x="3858855" y="3000298"/>
            <a:ext cx="21600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a:effectLst/>
                <a:latin typeface="Times New Roman" panose="02020603050405020304" pitchFamily="18" charset="0"/>
                <a:ea typeface="ＭＳ ゴシック" panose="020B0609070205080204" pitchFamily="49" charset="-128"/>
                <a:cs typeface="Times New Roman" panose="02020603050405020304" pitchFamily="18" charset="0"/>
              </a:rPr>
              <a:t>⑤ Remoção de varandas, etc.</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888">
            <a:extLst>
              <a:ext uri="{FF2B5EF4-FFF2-40B4-BE49-F238E27FC236}">
                <a16:creationId xmlns:a16="http://schemas.microsoft.com/office/drawing/2014/main" id="{91F9AB75-F1A9-49F0-AAE3-851B514C5144}"/>
              </a:ext>
            </a:extLst>
          </p:cNvPr>
          <p:cNvSpPr txBox="1"/>
          <p:nvPr/>
        </p:nvSpPr>
        <p:spPr>
          <a:xfrm>
            <a:off x="4288543" y="2995218"/>
            <a:ext cx="21600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a:effectLst/>
                <a:latin typeface="Times New Roman" panose="02020603050405020304" pitchFamily="18" charset="0"/>
                <a:ea typeface="ＭＳ ゴシック" panose="020B0609070205080204" pitchFamily="49" charset="-128"/>
                <a:cs typeface="Times New Roman" panose="02020603050405020304" pitchFamily="18" charset="0"/>
              </a:rPr>
              <a:t>⑥ Remoção de juncos do telhado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889">
            <a:extLst>
              <a:ext uri="{FF2B5EF4-FFF2-40B4-BE49-F238E27FC236}">
                <a16:creationId xmlns:a16="http://schemas.microsoft.com/office/drawing/2014/main" id="{85C2E408-EDC8-4C4E-B3BB-8C68FA4D9C0B}"/>
              </a:ext>
            </a:extLst>
          </p:cNvPr>
          <p:cNvSpPr txBox="1"/>
          <p:nvPr/>
        </p:nvSpPr>
        <p:spPr>
          <a:xfrm>
            <a:off x="5122216" y="3000298"/>
            <a:ext cx="288000" cy="1266033"/>
          </a:xfrm>
          <a:prstGeom prst="rect">
            <a:avLst/>
          </a:prstGeom>
          <a:solidFill>
            <a:schemeClr val="lt1"/>
          </a:solidFill>
          <a:ln w="9525">
            <a:solidFill>
              <a:schemeClr val="tx1"/>
            </a:solidFill>
          </a:ln>
        </p:spPr>
        <p:txBody>
          <a:bodyPr rot="0" spcFirstLastPara="0" vert="eaVert" wrap="square" lIns="0" tIns="18000" rIns="0" bIns="18000" numCol="1" spcCol="0" rtlCol="0" fromWordArt="0" anchor="ctr" anchorCtr="0" forceAA="0" compatLnSpc="1">
            <a:prstTxWarp prst="textNoShape">
              <a:avLst/>
            </a:prstTxWarp>
            <a:noAutofit/>
          </a:bodyPr>
          <a:lstStyle/>
          <a:p>
            <a:pPr marL="88900" indent="-88900" algn="just" rtl="0"/>
            <a:r>
              <a:rPr lang="pt-br" sz="800" kern="100">
                <a:effectLst/>
                <a:latin typeface="Times New Roman" panose="02020603050405020304" pitchFamily="18" charset="0"/>
                <a:ea typeface="ＭＳ ゴシック" panose="020B0609070205080204" pitchFamily="49" charset="-128"/>
                <a:cs typeface="Times New Roman" panose="02020603050405020304" pitchFamily="18" charset="0"/>
              </a:rPr>
              <a:t>⑧ Demolição de materiais externos e parte da estrutura superior</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890">
            <a:extLst>
              <a:ext uri="{FF2B5EF4-FFF2-40B4-BE49-F238E27FC236}">
                <a16:creationId xmlns:a16="http://schemas.microsoft.com/office/drawing/2014/main" id="{8B5AFBF8-AB10-48AF-8152-6F5E00673E4F}"/>
              </a:ext>
            </a:extLst>
          </p:cNvPr>
          <p:cNvSpPr txBox="1"/>
          <p:nvPr/>
        </p:nvSpPr>
        <p:spPr>
          <a:xfrm>
            <a:off x="5597338" y="3001568"/>
            <a:ext cx="216000" cy="1266033"/>
          </a:xfrm>
          <a:prstGeom prst="rect">
            <a:avLst/>
          </a:prstGeom>
          <a:solidFill>
            <a:schemeClr val="lt1"/>
          </a:solidFill>
          <a:ln w="9525">
            <a:solidFill>
              <a:schemeClr val="tx1"/>
            </a:solidFill>
            <a:prstDash val="lgDashDotDot"/>
          </a:ln>
        </p:spPr>
        <p:txBody>
          <a:bodyPr rot="0" spcFirstLastPara="0" vert="eaVert" wrap="square" lIns="18000" tIns="18000" rIns="18000" bIns="18000" numCol="1" spcCol="0" rtlCol="0" fromWordArt="0" anchor="ctr" anchorCtr="0" forceAA="0" compatLnSpc="1">
            <a:prstTxWarp prst="textNoShape">
              <a:avLst/>
            </a:prstTxWarp>
            <a:noAutofit/>
          </a:bodyPr>
          <a:lstStyle/>
          <a:p>
            <a:pPr marL="88900" indent="-88900" algn="just" rtl="0"/>
            <a:r>
              <a:rPr lang="pt-br" sz="800" kern="100">
                <a:effectLst/>
                <a:latin typeface="Times New Roman" panose="02020603050405020304" pitchFamily="18" charset="0"/>
                <a:ea typeface="ＭＳ ゴシック" panose="020B0609070205080204" pitchFamily="49" charset="-128"/>
                <a:cs typeface="Times New Roman" panose="02020603050405020304" pitchFamily="18" charset="0"/>
              </a:rPr>
              <a:t>Remoção temporária</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891">
            <a:extLst>
              <a:ext uri="{FF2B5EF4-FFF2-40B4-BE49-F238E27FC236}">
                <a16:creationId xmlns:a16="http://schemas.microsoft.com/office/drawing/2014/main" id="{BFD13980-A93F-47CE-A055-F483070AA387}"/>
              </a:ext>
            </a:extLst>
          </p:cNvPr>
          <p:cNvSpPr txBox="1"/>
          <p:nvPr/>
        </p:nvSpPr>
        <p:spPr>
          <a:xfrm>
            <a:off x="6013060" y="2999663"/>
            <a:ext cx="21600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a:effectLst/>
                <a:latin typeface="Times New Roman" panose="02020603050405020304" pitchFamily="18" charset="0"/>
                <a:ea typeface="ＭＳ ゴシック" panose="020B0609070205080204" pitchFamily="49" charset="-128"/>
                <a:cs typeface="Times New Roman" panose="02020603050405020304" pitchFamily="18" charset="0"/>
              </a:rPr>
              <a:t>⑨ Demolição de fundações, etc.</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892">
            <a:extLst>
              <a:ext uri="{FF2B5EF4-FFF2-40B4-BE49-F238E27FC236}">
                <a16:creationId xmlns:a16="http://schemas.microsoft.com/office/drawing/2014/main" id="{7582D3EE-9A02-450A-BB22-60E216EA7593}"/>
              </a:ext>
            </a:extLst>
          </p:cNvPr>
          <p:cNvSpPr txBox="1"/>
          <p:nvPr/>
        </p:nvSpPr>
        <p:spPr>
          <a:xfrm>
            <a:off x="7033577" y="2990138"/>
            <a:ext cx="332105" cy="128595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700" kern="100">
                <a:effectLst/>
                <a:latin typeface="Times New Roman" panose="02020603050405020304" pitchFamily="18" charset="0"/>
                <a:ea typeface="ＭＳ ゴシック" panose="020B0609070205080204" pitchFamily="49" charset="-128"/>
                <a:cs typeface="Times New Roman" panose="02020603050405020304" pitchFamily="18" charset="0"/>
              </a:rPr>
              <a:t>(Nivelamento / limpeza)</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just" rtl="0"/>
            <a:r>
              <a:rPr lang="pt-br" sz="700" kern="100">
                <a:effectLst/>
                <a:latin typeface="Times New Roman" panose="02020603050405020304" pitchFamily="18" charset="0"/>
                <a:ea typeface="ＭＳ ゴシック" panose="020B0609070205080204" pitchFamily="49" charset="-128"/>
                <a:cs typeface="Times New Roman" panose="02020603050405020304" pitchFamily="18" charset="0"/>
              </a:rPr>
              <a:t>Trabalho após a conclusão do trabalho de demolição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2" name="テキスト ボックス 1893">
            <a:extLst>
              <a:ext uri="{FF2B5EF4-FFF2-40B4-BE49-F238E27FC236}">
                <a16:creationId xmlns:a16="http://schemas.microsoft.com/office/drawing/2014/main" id="{02A6D939-7B42-47F6-A7C3-E723DDBD634D}"/>
              </a:ext>
            </a:extLst>
          </p:cNvPr>
          <p:cNvSpPr txBox="1"/>
          <p:nvPr/>
        </p:nvSpPr>
        <p:spPr>
          <a:xfrm>
            <a:off x="7577772" y="2979978"/>
            <a:ext cx="185420" cy="1291529"/>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a:effectLst/>
                <a:latin typeface="Times New Roman" panose="02020603050405020304" pitchFamily="18" charset="0"/>
                <a:ea typeface="ＭＳ ゴシック" panose="020B0609070205080204" pitchFamily="49" charset="-128"/>
                <a:cs typeface="Times New Roman" panose="02020603050405020304" pitchFamily="18" charset="0"/>
              </a:rPr>
              <a:t>Inspeção de conclusão do trabalho de demolição</a:t>
            </a:r>
            <a:endParaRPr lang="ja-JP" sz="8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3" name="テキスト ボックス 1894">
            <a:extLst>
              <a:ext uri="{FF2B5EF4-FFF2-40B4-BE49-F238E27FC236}">
                <a16:creationId xmlns:a16="http://schemas.microsoft.com/office/drawing/2014/main" id="{A1118216-3FE8-4391-8C57-1FEF5B1DC11A}"/>
              </a:ext>
            </a:extLst>
          </p:cNvPr>
          <p:cNvSpPr txBox="1"/>
          <p:nvPr/>
        </p:nvSpPr>
        <p:spPr>
          <a:xfrm>
            <a:off x="7975282" y="3000298"/>
            <a:ext cx="295910" cy="128595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a:effectLst/>
                <a:latin typeface="Times New Roman" panose="02020603050405020304" pitchFamily="18" charset="0"/>
                <a:ea typeface="ＭＳ ゴシック" panose="020B0609070205080204" pitchFamily="49" charset="-128"/>
                <a:cs typeface="Times New Roman" panose="02020603050405020304" pitchFamily="18" charset="0"/>
              </a:rPr>
              <a:t>Gestão após a conclusão</a:t>
            </a:r>
            <a:endParaRPr lang="ja-JP" sz="8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just" rtl="0"/>
            <a:r>
              <a:rPr lang="pt-br" sz="800" kern="100">
                <a:effectLst/>
                <a:latin typeface="Times New Roman" panose="02020603050405020304" pitchFamily="18" charset="0"/>
                <a:ea typeface="ＭＳ ゴシック" panose="020B0609070205080204" pitchFamily="49" charset="-128"/>
                <a:cs typeface="Times New Roman" panose="02020603050405020304" pitchFamily="18" charset="0"/>
              </a:rPr>
              <a:t>Trabalho de demolição</a:t>
            </a:r>
            <a:endParaRPr lang="ja-JP" sz="8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4" name="テキスト ボックス 1895">
            <a:extLst>
              <a:ext uri="{FF2B5EF4-FFF2-40B4-BE49-F238E27FC236}">
                <a16:creationId xmlns:a16="http://schemas.microsoft.com/office/drawing/2014/main" id="{9C26977B-F6CD-4A7C-AF1B-7D58D3B128EF}"/>
              </a:ext>
            </a:extLst>
          </p:cNvPr>
          <p:cNvSpPr txBox="1"/>
          <p:nvPr/>
        </p:nvSpPr>
        <p:spPr>
          <a:xfrm>
            <a:off x="4057967" y="4663277"/>
            <a:ext cx="885825" cy="239025"/>
          </a:xfrm>
          <a:prstGeom prst="rect">
            <a:avLst/>
          </a:prstGeom>
          <a:solidFill>
            <a:schemeClr val="lt1"/>
          </a:solidFill>
          <a:ln w="9525">
            <a:solidFill>
              <a:schemeClr val="tx1"/>
            </a:solidFill>
          </a:ln>
        </p:spPr>
        <p:txBody>
          <a:bodyPr rot="0" spcFirstLastPara="0" vert="horz" wrap="square" lIns="18000" tIns="18000" rIns="18000" bIns="18000" numCol="1" spcCol="0" rtlCol="0" fromWordArt="0" anchor="ctr" anchorCtr="0" forceAA="0" compatLnSpc="1">
            <a:prstTxWarp prst="textNoShape">
              <a:avLst/>
            </a:prstTxWarp>
            <a:noAutofit/>
          </a:bodyPr>
          <a:lstStyle/>
          <a:p>
            <a:pPr algn="ctr" rtl="0"/>
            <a:r>
              <a:rPr lang="pt-br" sz="900" kern="100" dirty="0">
                <a:effectLst/>
                <a:latin typeface="Times New Roman" panose="02020603050405020304" pitchFamily="18" charset="0"/>
                <a:ea typeface="ＭＳ ゴシック" panose="020B0609070205080204" pitchFamily="49" charset="-128"/>
                <a:cs typeface="Times New Roman" panose="02020603050405020304" pitchFamily="18" charset="0"/>
              </a:rPr>
              <a:t>Separação no local</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5" name="テキスト ボックス 1896">
            <a:extLst>
              <a:ext uri="{FF2B5EF4-FFF2-40B4-BE49-F238E27FC236}">
                <a16:creationId xmlns:a16="http://schemas.microsoft.com/office/drawing/2014/main" id="{E7031199-1292-4B8D-9D9A-89374675AB58}"/>
              </a:ext>
            </a:extLst>
          </p:cNvPr>
          <p:cNvSpPr txBox="1"/>
          <p:nvPr/>
        </p:nvSpPr>
        <p:spPr>
          <a:xfrm>
            <a:off x="5137466" y="4664154"/>
            <a:ext cx="695325" cy="237600"/>
          </a:xfrm>
          <a:prstGeom prst="rect">
            <a:avLst/>
          </a:prstGeom>
          <a:solidFill>
            <a:schemeClr val="lt1"/>
          </a:solidFill>
          <a:ln w="9525">
            <a:solidFill>
              <a:schemeClr val="tx1"/>
            </a:solidFill>
          </a:ln>
        </p:spPr>
        <p:txBody>
          <a:bodyPr rot="0" spcFirstLastPara="0" vert="horz" wrap="square" lIns="18000" tIns="18000" rIns="18000" bIns="18000" numCol="1" spcCol="0" rtlCol="0" fromWordArt="0" anchor="ctr" anchorCtr="0" forceAA="0" compatLnSpc="1">
            <a:prstTxWarp prst="textNoShape">
              <a:avLst/>
            </a:prstTxWarp>
            <a:noAutofit/>
          </a:bodyPr>
          <a:lstStyle/>
          <a:p>
            <a:pPr algn="ctr" rtl="0"/>
            <a:r>
              <a:rPr lang="pt-br" sz="900" kern="100" dirty="0">
                <a:effectLst/>
                <a:latin typeface="Times New Roman" panose="02020603050405020304" pitchFamily="18" charset="0"/>
                <a:ea typeface="ＭＳ ゴシック" panose="020B0609070205080204" pitchFamily="49" charset="-128"/>
                <a:cs typeface="Times New Roman" panose="02020603050405020304" pitchFamily="18" charset="0"/>
              </a:rPr>
              <a:t>Separação e remoção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6" name="テキスト ボックス 1897">
            <a:extLst>
              <a:ext uri="{FF2B5EF4-FFF2-40B4-BE49-F238E27FC236}">
                <a16:creationId xmlns:a16="http://schemas.microsoft.com/office/drawing/2014/main" id="{594DA318-C8A3-4CE2-A060-7F16C80E67A5}"/>
              </a:ext>
            </a:extLst>
          </p:cNvPr>
          <p:cNvSpPr txBox="1"/>
          <p:nvPr/>
        </p:nvSpPr>
        <p:spPr>
          <a:xfrm>
            <a:off x="950923" y="4571283"/>
            <a:ext cx="582932" cy="2946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Confirmação de remoção de bens residuais</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7" name="テキスト ボックス 1898">
            <a:extLst>
              <a:ext uri="{FF2B5EF4-FFF2-40B4-BE49-F238E27FC236}">
                <a16:creationId xmlns:a16="http://schemas.microsoft.com/office/drawing/2014/main" id="{F739BFC6-C606-40DF-A03C-69C456F53F0F}"/>
              </a:ext>
            </a:extLst>
          </p:cNvPr>
          <p:cNvSpPr txBox="1"/>
          <p:nvPr/>
        </p:nvSpPr>
        <p:spPr>
          <a:xfrm>
            <a:off x="2813799" y="5038504"/>
            <a:ext cx="853643" cy="1569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Trabalho manual</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8" name="テキスト ボックス 1899">
            <a:extLst>
              <a:ext uri="{FF2B5EF4-FFF2-40B4-BE49-F238E27FC236}">
                <a16:creationId xmlns:a16="http://schemas.microsoft.com/office/drawing/2014/main" id="{64CBAD4E-1710-4F7C-916E-426A86A5F04C}"/>
              </a:ext>
            </a:extLst>
          </p:cNvPr>
          <p:cNvSpPr txBox="1"/>
          <p:nvPr/>
        </p:nvSpPr>
        <p:spPr>
          <a:xfrm>
            <a:off x="4851082" y="5042292"/>
            <a:ext cx="1507490" cy="16333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ts val="700"/>
              </a:lnSpc>
            </a:pP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Trabalho manual ou combinação de trabalho manual/mecânico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9" name="テキスト ボックス 1434">
            <a:extLst>
              <a:ext uri="{FF2B5EF4-FFF2-40B4-BE49-F238E27FC236}">
                <a16:creationId xmlns:a16="http://schemas.microsoft.com/office/drawing/2014/main" id="{82135ED0-4CC8-4A13-AE14-EAB70964FE29}"/>
              </a:ext>
            </a:extLst>
          </p:cNvPr>
          <p:cNvSpPr txBox="1"/>
          <p:nvPr/>
        </p:nvSpPr>
        <p:spPr>
          <a:xfrm>
            <a:off x="6653847" y="3000298"/>
            <a:ext cx="21600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a:effectLst/>
                <a:latin typeface="Times New Roman" panose="02020603050405020304" pitchFamily="18" charset="0"/>
                <a:ea typeface="ＭＳ ゴシック" panose="020B0609070205080204" pitchFamily="49" charset="-128"/>
                <a:cs typeface="Times New Roman" panose="02020603050405020304" pitchFamily="18" charset="0"/>
              </a:rPr>
              <a:t>Remoção do maquinário pesado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0" name="テキスト ボックス 109">
            <a:extLst>
              <a:ext uri="{FF2B5EF4-FFF2-40B4-BE49-F238E27FC236}">
                <a16:creationId xmlns:a16="http://schemas.microsoft.com/office/drawing/2014/main" id="{2FB2941A-D9CF-4DEE-9E38-26C0064D9D16}"/>
              </a:ext>
            </a:extLst>
          </p:cNvPr>
          <p:cNvSpPr txBox="1"/>
          <p:nvPr/>
        </p:nvSpPr>
        <p:spPr>
          <a:xfrm>
            <a:off x="4695336" y="3001568"/>
            <a:ext cx="21600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a:effectLst/>
                <a:latin typeface="Times New Roman" panose="02020603050405020304" pitchFamily="18" charset="0"/>
                <a:ea typeface="ＭＳ ゴシック" panose="020B0609070205080204" pitchFamily="49" charset="-128"/>
                <a:cs typeface="Times New Roman" panose="02020603050405020304" pitchFamily="18" charset="0"/>
              </a:rPr>
              <a:t>⑦ Transporte e instalação de maquinário pesado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4375022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spc="-170">
                <a:latin typeface="Times New Roman" panose="02020603050405020304" pitchFamily="18" charset="0"/>
                <a:ea typeface="Meiryo UI" panose="020B0604030504040204" pitchFamily="50" charset="-128"/>
                <a:cs typeface="Times New Roman" panose="02020603050405020304" pitchFamily="18" charset="0"/>
              </a:rPr>
              <a:t>Método de demolição de edifícios</a:t>
            </a:r>
            <a:endParaRPr kumimoji="1" lang="ja-JP" altLang="en-US" sz="2400" spc="-17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138 do Texto / Página 102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5" name="図 4"/>
          <p:cNvPicPr>
            <a:picLocks noChangeAspect="1"/>
          </p:cNvPicPr>
          <p:nvPr/>
        </p:nvPicPr>
        <p:blipFill>
          <a:blip r:embed="rId3"/>
          <a:stretch>
            <a:fillRect/>
          </a:stretch>
        </p:blipFill>
        <p:spPr>
          <a:xfrm>
            <a:off x="784686" y="2424138"/>
            <a:ext cx="7615261" cy="2850207"/>
          </a:xfrm>
          <a:prstGeom prst="rect">
            <a:avLst/>
          </a:prstGeom>
        </p:spPr>
      </p:pic>
      <p:sp>
        <p:nvSpPr>
          <p:cNvPr id="16" name="テキスト ボックス 15"/>
          <p:cNvSpPr txBox="1"/>
          <p:nvPr/>
        </p:nvSpPr>
        <p:spPr>
          <a:xfrm>
            <a:off x="2909624" y="5299681"/>
            <a:ext cx="3319664"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método de separação e demolição por meio de trabalho mecânico</a:t>
            </a:r>
          </a:p>
        </p:txBody>
      </p:sp>
      <p:sp>
        <p:nvSpPr>
          <p:cNvPr id="7" name="テキスト ボックス 1900">
            <a:extLst>
              <a:ext uri="{FF2B5EF4-FFF2-40B4-BE49-F238E27FC236}">
                <a16:creationId xmlns:a16="http://schemas.microsoft.com/office/drawing/2014/main" id="{74D1D0D7-077A-4DF6-BAC9-8F09D0424B26}"/>
              </a:ext>
            </a:extLst>
          </p:cNvPr>
          <p:cNvSpPr txBox="1"/>
          <p:nvPr/>
        </p:nvSpPr>
        <p:spPr>
          <a:xfrm>
            <a:off x="848009" y="2925193"/>
            <a:ext cx="251843"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900" kern="100" dirty="0">
                <a:effectLst/>
                <a:latin typeface="Times New Roman" panose="02020603050405020304" pitchFamily="18" charset="0"/>
                <a:ea typeface="ＭＳ ゴシック" panose="020B0609070205080204" pitchFamily="49" charset="-128"/>
                <a:cs typeface="Times New Roman" panose="02020603050405020304" pitchFamily="18" charset="0"/>
              </a:rPr>
              <a:t>Preparação prévia / medidas antecipadas</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8" name="テキスト ボックス 1901">
            <a:extLst>
              <a:ext uri="{FF2B5EF4-FFF2-40B4-BE49-F238E27FC236}">
                <a16:creationId xmlns:a16="http://schemas.microsoft.com/office/drawing/2014/main" id="{0F3D4D2A-8A68-4B58-B261-76D5FFB47E36}"/>
              </a:ext>
            </a:extLst>
          </p:cNvPr>
          <p:cNvSpPr txBox="1"/>
          <p:nvPr/>
        </p:nvSpPr>
        <p:spPr>
          <a:xfrm>
            <a:off x="1268610" y="2937138"/>
            <a:ext cx="251843"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900" kern="100" dirty="0">
                <a:effectLst/>
                <a:latin typeface="Times New Roman" panose="02020603050405020304" pitchFamily="18" charset="0"/>
                <a:ea typeface="ＭＳ ゴシック" panose="020B0609070205080204" pitchFamily="49" charset="-128"/>
                <a:cs typeface="Times New Roman" panose="02020603050405020304" pitchFamily="18" charset="0"/>
              </a:rPr>
              <a:t>Trabalho de preparação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1902">
            <a:extLst>
              <a:ext uri="{FF2B5EF4-FFF2-40B4-BE49-F238E27FC236}">
                <a16:creationId xmlns:a16="http://schemas.microsoft.com/office/drawing/2014/main" id="{9C90B6D8-62BB-4604-AD12-299EA410BA7E}"/>
              </a:ext>
            </a:extLst>
          </p:cNvPr>
          <p:cNvSpPr txBox="1"/>
          <p:nvPr/>
        </p:nvSpPr>
        <p:spPr>
          <a:xfrm>
            <a:off x="1762399" y="2942218"/>
            <a:ext cx="251843"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dirty="0">
                <a:effectLst/>
                <a:latin typeface="Times New Roman" panose="02020603050405020304" pitchFamily="18" charset="0"/>
                <a:ea typeface="ＭＳ ゴシック" panose="020B0609070205080204" pitchFamily="49" charset="-128"/>
                <a:cs typeface="Times New Roman" panose="02020603050405020304" pitchFamily="18" charset="0"/>
              </a:rPr>
              <a:t>Trabalho de equipamento temporário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1903">
            <a:extLst>
              <a:ext uri="{FF2B5EF4-FFF2-40B4-BE49-F238E27FC236}">
                <a16:creationId xmlns:a16="http://schemas.microsoft.com/office/drawing/2014/main" id="{24C1BB29-5EC8-404C-A77A-F2F4E7ED07F8}"/>
              </a:ext>
            </a:extLst>
          </p:cNvPr>
          <p:cNvSpPr txBox="1"/>
          <p:nvPr/>
        </p:nvSpPr>
        <p:spPr>
          <a:xfrm>
            <a:off x="2281001" y="2937138"/>
            <a:ext cx="251843"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700" kern="100" dirty="0">
                <a:effectLst/>
                <a:latin typeface="Times New Roman" panose="02020603050405020304" pitchFamily="18" charset="0"/>
                <a:ea typeface="ＭＳ ゴシック" panose="020B0609070205080204" pitchFamily="49" charset="-128"/>
                <a:cs typeface="Times New Roman" panose="02020603050405020304" pitchFamily="18" charset="0"/>
              </a:rPr>
              <a:t>① Remoção de equipamentos de construção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904">
            <a:extLst>
              <a:ext uri="{FF2B5EF4-FFF2-40B4-BE49-F238E27FC236}">
                <a16:creationId xmlns:a16="http://schemas.microsoft.com/office/drawing/2014/main" id="{FE14179C-E77F-402B-B887-F25F346FDCAB}"/>
              </a:ext>
            </a:extLst>
          </p:cNvPr>
          <p:cNvSpPr txBox="1"/>
          <p:nvPr/>
        </p:nvSpPr>
        <p:spPr>
          <a:xfrm>
            <a:off x="2742439" y="2942218"/>
            <a:ext cx="251843"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900" kern="100" dirty="0">
                <a:effectLst/>
                <a:latin typeface="Times New Roman" panose="02020603050405020304" pitchFamily="18" charset="0"/>
                <a:ea typeface="ＭＳ ゴシック" panose="020B0609070205080204" pitchFamily="49" charset="-128"/>
                <a:cs typeface="Times New Roman" panose="02020603050405020304" pitchFamily="18" charset="0"/>
              </a:rPr>
              <a:t>② Remoção de materiais internos</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905">
            <a:extLst>
              <a:ext uri="{FF2B5EF4-FFF2-40B4-BE49-F238E27FC236}">
                <a16:creationId xmlns:a16="http://schemas.microsoft.com/office/drawing/2014/main" id="{B996AD8F-FFEA-4015-B4EE-9A0489C48F61}"/>
              </a:ext>
            </a:extLst>
          </p:cNvPr>
          <p:cNvSpPr txBox="1"/>
          <p:nvPr/>
        </p:nvSpPr>
        <p:spPr>
          <a:xfrm>
            <a:off x="3191346" y="2941583"/>
            <a:ext cx="251843"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dirty="0">
                <a:effectLst/>
                <a:latin typeface="Times New Roman" panose="02020603050405020304" pitchFamily="18" charset="0"/>
                <a:ea typeface="ＭＳ ゴシック" panose="020B0609070205080204" pitchFamily="49" charset="-128"/>
                <a:cs typeface="Times New Roman" panose="02020603050405020304" pitchFamily="18" charset="0"/>
              </a:rPr>
              <a:t>③ Remoção de acessórios internos e externos</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908">
            <a:extLst>
              <a:ext uri="{FF2B5EF4-FFF2-40B4-BE49-F238E27FC236}">
                <a16:creationId xmlns:a16="http://schemas.microsoft.com/office/drawing/2014/main" id="{16F735D6-ABAE-45D7-983D-E30B5C265170}"/>
              </a:ext>
            </a:extLst>
          </p:cNvPr>
          <p:cNvSpPr txBox="1"/>
          <p:nvPr/>
        </p:nvSpPr>
        <p:spPr>
          <a:xfrm>
            <a:off x="3728813" y="2935868"/>
            <a:ext cx="232715"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900" kern="100" dirty="0">
                <a:effectLst/>
                <a:latin typeface="Times New Roman" panose="02020603050405020304" pitchFamily="18" charset="0"/>
                <a:ea typeface="ＭＳ ゴシック" panose="020B0609070205080204" pitchFamily="49" charset="-128"/>
                <a:cs typeface="Times New Roman" panose="02020603050405020304" pitchFamily="18" charset="0"/>
              </a:rPr>
              <a:t>④ Remoção de juncos do telhado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909">
            <a:extLst>
              <a:ext uri="{FF2B5EF4-FFF2-40B4-BE49-F238E27FC236}">
                <a16:creationId xmlns:a16="http://schemas.microsoft.com/office/drawing/2014/main" id="{BB4D7C88-E275-4151-A4FD-C90B05BAB1A4}"/>
              </a:ext>
            </a:extLst>
          </p:cNvPr>
          <p:cNvSpPr txBox="1"/>
          <p:nvPr/>
        </p:nvSpPr>
        <p:spPr>
          <a:xfrm>
            <a:off x="4763950" y="2933963"/>
            <a:ext cx="371388"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marL="88900" indent="-88900" algn="just" rtl="0"/>
            <a:r>
              <a:rPr lang="pt-br" sz="700" kern="100" dirty="0">
                <a:effectLst/>
                <a:latin typeface="Times New Roman" panose="02020603050405020304" pitchFamily="18" charset="0"/>
                <a:ea typeface="ＭＳ ゴシック" panose="020B0609070205080204" pitchFamily="49" charset="-128"/>
                <a:cs typeface="Times New Roman" panose="02020603050405020304" pitchFamily="18" charset="0"/>
              </a:rPr>
              <a:t>⑥ Demolição de materiais externos e parte da estrutura superior</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910">
            <a:extLst>
              <a:ext uri="{FF2B5EF4-FFF2-40B4-BE49-F238E27FC236}">
                <a16:creationId xmlns:a16="http://schemas.microsoft.com/office/drawing/2014/main" id="{3FA9796F-E7D7-46E4-B7DF-9C81CDAA0A1F}"/>
              </a:ext>
            </a:extLst>
          </p:cNvPr>
          <p:cNvSpPr txBox="1"/>
          <p:nvPr/>
        </p:nvSpPr>
        <p:spPr>
          <a:xfrm>
            <a:off x="5368289" y="2945393"/>
            <a:ext cx="219964" cy="1147817"/>
          </a:xfrm>
          <a:prstGeom prst="rect">
            <a:avLst/>
          </a:prstGeom>
          <a:solidFill>
            <a:schemeClr val="lt1"/>
          </a:solidFill>
          <a:ln w="9525">
            <a:solidFill>
              <a:schemeClr val="tx1"/>
            </a:solidFill>
            <a:prstDash val="lgDashDotDot"/>
          </a:ln>
        </p:spPr>
        <p:txBody>
          <a:bodyPr rot="0" spcFirstLastPara="0" vert="eaVert" wrap="square" lIns="18000" tIns="18000" rIns="18000" bIns="18000" numCol="1" spcCol="0" rtlCol="0" fromWordArt="0" anchor="ctr" anchorCtr="0" forceAA="0" compatLnSpc="1">
            <a:prstTxWarp prst="textNoShape">
              <a:avLst/>
            </a:prstTxWarp>
            <a:noAutofit/>
          </a:bodyPr>
          <a:lstStyle/>
          <a:p>
            <a:pPr marL="88900" indent="-88900" algn="just" rtl="0"/>
            <a:r>
              <a:rPr lang="pt-br" sz="900" kern="100">
                <a:effectLst/>
                <a:latin typeface="Times New Roman" panose="02020603050405020304" pitchFamily="18" charset="0"/>
                <a:ea typeface="ＭＳ ゴシック" panose="020B0609070205080204" pitchFamily="49" charset="-128"/>
                <a:cs typeface="Times New Roman" panose="02020603050405020304" pitchFamily="18" charset="0"/>
              </a:rPr>
              <a:t>Remoção temporária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911">
            <a:extLst>
              <a:ext uri="{FF2B5EF4-FFF2-40B4-BE49-F238E27FC236}">
                <a16:creationId xmlns:a16="http://schemas.microsoft.com/office/drawing/2014/main" id="{4E1AC8FA-ECC1-4F03-9A3B-A04D2CF04176}"/>
              </a:ext>
            </a:extLst>
          </p:cNvPr>
          <p:cNvSpPr txBox="1"/>
          <p:nvPr/>
        </p:nvSpPr>
        <p:spPr>
          <a:xfrm>
            <a:off x="5839435" y="2935233"/>
            <a:ext cx="232715"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900" kern="100" dirty="0">
                <a:effectLst/>
                <a:latin typeface="Times New Roman" panose="02020603050405020304" pitchFamily="18" charset="0"/>
                <a:ea typeface="ＭＳ ゴシック" panose="020B0609070205080204" pitchFamily="49" charset="-128"/>
                <a:cs typeface="Times New Roman" panose="02020603050405020304" pitchFamily="18" charset="0"/>
              </a:rPr>
              <a:t>⑦ Demolição de fundações, etc.</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912">
            <a:extLst>
              <a:ext uri="{FF2B5EF4-FFF2-40B4-BE49-F238E27FC236}">
                <a16:creationId xmlns:a16="http://schemas.microsoft.com/office/drawing/2014/main" id="{BA787A06-A154-4BF0-92A6-FB67B0490000}"/>
              </a:ext>
            </a:extLst>
          </p:cNvPr>
          <p:cNvSpPr txBox="1"/>
          <p:nvPr/>
        </p:nvSpPr>
        <p:spPr>
          <a:xfrm>
            <a:off x="6923976" y="2932693"/>
            <a:ext cx="371388"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dirty="0">
                <a:effectLst/>
                <a:latin typeface="Times New Roman" panose="02020603050405020304" pitchFamily="18" charset="0"/>
                <a:ea typeface="ＭＳ ゴシック" panose="020B0609070205080204" pitchFamily="49" charset="-128"/>
                <a:cs typeface="Times New Roman" panose="02020603050405020304" pitchFamily="18" charset="0"/>
              </a:rPr>
              <a:t>(Nivelamento / limpeza)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just" rtl="0"/>
            <a:r>
              <a:rPr lang="pt-br" sz="800" kern="100" dirty="0">
                <a:effectLst/>
                <a:latin typeface="Times New Roman" panose="02020603050405020304" pitchFamily="18" charset="0"/>
                <a:ea typeface="ＭＳ ゴシック" panose="020B0609070205080204" pitchFamily="49" charset="-128"/>
                <a:cs typeface="Times New Roman" panose="02020603050405020304" pitchFamily="18" charset="0"/>
              </a:rPr>
              <a:t>Trabalho após a conclusão do trabalho de demolição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913">
            <a:extLst>
              <a:ext uri="{FF2B5EF4-FFF2-40B4-BE49-F238E27FC236}">
                <a16:creationId xmlns:a16="http://schemas.microsoft.com/office/drawing/2014/main" id="{62C349E1-3BD5-43AC-90ED-08663CE9B498}"/>
              </a:ext>
            </a:extLst>
          </p:cNvPr>
          <p:cNvSpPr txBox="1"/>
          <p:nvPr/>
        </p:nvSpPr>
        <p:spPr>
          <a:xfrm>
            <a:off x="7495221" y="2926343"/>
            <a:ext cx="232715"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dirty="0">
                <a:effectLst/>
                <a:latin typeface="Times New Roman" panose="02020603050405020304" pitchFamily="18" charset="0"/>
                <a:ea typeface="ＭＳ ゴシック" panose="020B0609070205080204" pitchFamily="49" charset="-128"/>
                <a:cs typeface="Times New Roman" panose="02020603050405020304" pitchFamily="18" charset="0"/>
              </a:rPr>
              <a:t>Inspeção de conclusão do trabalho de demolição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914">
            <a:extLst>
              <a:ext uri="{FF2B5EF4-FFF2-40B4-BE49-F238E27FC236}">
                <a16:creationId xmlns:a16="http://schemas.microsoft.com/office/drawing/2014/main" id="{2B47844B-C237-4DF1-845C-FC3EA2F16876}"/>
              </a:ext>
            </a:extLst>
          </p:cNvPr>
          <p:cNvSpPr txBox="1"/>
          <p:nvPr/>
        </p:nvSpPr>
        <p:spPr>
          <a:xfrm>
            <a:off x="7994650" y="2941583"/>
            <a:ext cx="371388"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dirty="0">
                <a:effectLst/>
                <a:latin typeface="Times New Roman" panose="02020603050405020304" pitchFamily="18" charset="0"/>
                <a:ea typeface="ＭＳ ゴシック" panose="020B0609070205080204" pitchFamily="49" charset="-128"/>
                <a:cs typeface="Times New Roman" panose="02020603050405020304" pitchFamily="18" charset="0"/>
              </a:rPr>
              <a:t>Gestão após a conclusão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just" rtl="0"/>
            <a:r>
              <a:rPr lang="pt-br" sz="800" kern="100" dirty="0">
                <a:effectLst/>
                <a:latin typeface="Times New Roman" panose="02020603050405020304" pitchFamily="18" charset="0"/>
                <a:ea typeface="ＭＳ ゴシック" panose="020B0609070205080204" pitchFamily="49" charset="-128"/>
                <a:cs typeface="Times New Roman" panose="02020603050405020304" pitchFamily="18" charset="0"/>
              </a:rPr>
              <a:t>Trabalho de demolição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2" name="テキスト ボックス 1915">
            <a:extLst>
              <a:ext uri="{FF2B5EF4-FFF2-40B4-BE49-F238E27FC236}">
                <a16:creationId xmlns:a16="http://schemas.microsoft.com/office/drawing/2014/main" id="{52423686-639D-4903-A5C4-D428094E4E9C}"/>
              </a:ext>
            </a:extLst>
          </p:cNvPr>
          <p:cNvSpPr txBox="1"/>
          <p:nvPr/>
        </p:nvSpPr>
        <p:spPr>
          <a:xfrm>
            <a:off x="3736655" y="4540120"/>
            <a:ext cx="1074431" cy="230949"/>
          </a:xfrm>
          <a:prstGeom prst="rect">
            <a:avLst/>
          </a:prstGeom>
          <a:solidFill>
            <a:schemeClr val="lt1"/>
          </a:solidFill>
          <a:ln w="9525">
            <a:solidFill>
              <a:schemeClr val="tx1"/>
            </a:solidFill>
          </a:ln>
        </p:spPr>
        <p:txBody>
          <a:bodyPr rot="0" spcFirstLastPara="0" vert="horz" wrap="square" lIns="18000" tIns="18000" rIns="18000" bIns="18000" numCol="1" spcCol="0" rtlCol="0" fromWordArt="0" anchor="ctr" anchorCtr="0" forceAA="0" compatLnSpc="1">
            <a:prstTxWarp prst="textNoShape">
              <a:avLst/>
            </a:prstTxWarp>
            <a:noAutofit/>
          </a:bodyPr>
          <a:lstStyle/>
          <a:p>
            <a:pPr algn="ctr" rtl="0"/>
            <a:r>
              <a:rPr lang="pt-br" sz="900" kern="100">
                <a:effectLst/>
                <a:latin typeface="Times New Roman" panose="02020603050405020304" pitchFamily="18" charset="0"/>
                <a:ea typeface="ＭＳ ゴシック" panose="020B0609070205080204" pitchFamily="49" charset="-128"/>
                <a:cs typeface="Times New Roman" panose="02020603050405020304" pitchFamily="18" charset="0"/>
              </a:rPr>
              <a:t>Separação no local</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3" name="テキスト ボックス 1916">
            <a:extLst>
              <a:ext uri="{FF2B5EF4-FFF2-40B4-BE49-F238E27FC236}">
                <a16:creationId xmlns:a16="http://schemas.microsoft.com/office/drawing/2014/main" id="{338031FD-8E7A-4D95-9B98-69E0F1DAB629}"/>
              </a:ext>
            </a:extLst>
          </p:cNvPr>
          <p:cNvSpPr txBox="1"/>
          <p:nvPr/>
        </p:nvSpPr>
        <p:spPr>
          <a:xfrm>
            <a:off x="4933214" y="4530881"/>
            <a:ext cx="1027294" cy="249425"/>
          </a:xfrm>
          <a:prstGeom prst="rect">
            <a:avLst/>
          </a:prstGeom>
          <a:solidFill>
            <a:schemeClr val="lt1"/>
          </a:solidFill>
          <a:ln w="9525">
            <a:solidFill>
              <a:schemeClr val="tx1"/>
            </a:solidFill>
          </a:ln>
        </p:spPr>
        <p:txBody>
          <a:bodyPr rot="0" spcFirstLastPara="0" vert="horz" wrap="square" lIns="18000" tIns="18000" rIns="18000" bIns="18000" numCol="1" spcCol="0" rtlCol="0" fromWordArt="0" anchor="ctr" anchorCtr="0" forceAA="0" compatLnSpc="1">
            <a:prstTxWarp prst="textNoShape">
              <a:avLst/>
            </a:prstTxWarp>
            <a:noAutofit/>
          </a:bodyPr>
          <a:lstStyle/>
          <a:p>
            <a:pPr algn="ctr" rtl="0"/>
            <a:r>
              <a:rPr lang="pt-br" sz="900" kern="100">
                <a:effectLst/>
                <a:latin typeface="Times New Roman" panose="02020603050405020304" pitchFamily="18" charset="0"/>
                <a:ea typeface="ＭＳ ゴシック" panose="020B0609070205080204" pitchFamily="49" charset="-128"/>
                <a:cs typeface="Times New Roman" panose="02020603050405020304" pitchFamily="18" charset="0"/>
              </a:rPr>
              <a:t>Separação e remoção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4" name="テキスト ボックス 1917">
            <a:extLst>
              <a:ext uri="{FF2B5EF4-FFF2-40B4-BE49-F238E27FC236}">
                <a16:creationId xmlns:a16="http://schemas.microsoft.com/office/drawing/2014/main" id="{1CB8E5D3-EEAD-4FDF-9337-ACB0D5991573}"/>
              </a:ext>
            </a:extLst>
          </p:cNvPr>
          <p:cNvSpPr txBox="1"/>
          <p:nvPr/>
        </p:nvSpPr>
        <p:spPr>
          <a:xfrm>
            <a:off x="1025688" y="4422716"/>
            <a:ext cx="661485" cy="2856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Confirmação de remoção de bens residuais</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5" name="テキスト ボックス 1918">
            <a:extLst>
              <a:ext uri="{FF2B5EF4-FFF2-40B4-BE49-F238E27FC236}">
                <a16:creationId xmlns:a16="http://schemas.microsoft.com/office/drawing/2014/main" id="{D21E1B27-4442-4897-9C76-B1EF9486329E}"/>
              </a:ext>
            </a:extLst>
          </p:cNvPr>
          <p:cNvSpPr txBox="1"/>
          <p:nvPr/>
        </p:nvSpPr>
        <p:spPr>
          <a:xfrm>
            <a:off x="2830260" y="4954143"/>
            <a:ext cx="898553" cy="23138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Trabalho manual</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6" name="テキスト ボックス 1919">
            <a:extLst>
              <a:ext uri="{FF2B5EF4-FFF2-40B4-BE49-F238E27FC236}">
                <a16:creationId xmlns:a16="http://schemas.microsoft.com/office/drawing/2014/main" id="{56DD1A55-471D-420E-BB29-736F19A2064E}"/>
              </a:ext>
            </a:extLst>
          </p:cNvPr>
          <p:cNvSpPr txBox="1"/>
          <p:nvPr/>
        </p:nvSpPr>
        <p:spPr>
          <a:xfrm>
            <a:off x="4763951" y="4997800"/>
            <a:ext cx="913216" cy="1152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700"/>
              </a:lnSpc>
            </a:pP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Trabalho mecânico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7" name="テキスト ボックス 110">
            <a:extLst>
              <a:ext uri="{FF2B5EF4-FFF2-40B4-BE49-F238E27FC236}">
                <a16:creationId xmlns:a16="http://schemas.microsoft.com/office/drawing/2014/main" id="{336EB909-653E-42F4-83D8-85D1F97FA7D4}"/>
              </a:ext>
            </a:extLst>
          </p:cNvPr>
          <p:cNvSpPr txBox="1"/>
          <p:nvPr/>
        </p:nvSpPr>
        <p:spPr>
          <a:xfrm>
            <a:off x="6341939" y="2938408"/>
            <a:ext cx="333930"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900" kern="100" dirty="0">
                <a:effectLst/>
                <a:latin typeface="Times New Roman" panose="02020603050405020304" pitchFamily="18" charset="0"/>
                <a:ea typeface="ＭＳ ゴシック" panose="020B0609070205080204" pitchFamily="49" charset="-128"/>
                <a:cs typeface="Times New Roman" panose="02020603050405020304" pitchFamily="18" charset="0"/>
              </a:rPr>
              <a:t>Remoção do maquinário pesado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8" name="テキスト ボックス 1492">
            <a:extLst>
              <a:ext uri="{FF2B5EF4-FFF2-40B4-BE49-F238E27FC236}">
                <a16:creationId xmlns:a16="http://schemas.microsoft.com/office/drawing/2014/main" id="{EFD0265F-016A-4893-A9DE-297B68273FBD}"/>
              </a:ext>
            </a:extLst>
          </p:cNvPr>
          <p:cNvSpPr txBox="1"/>
          <p:nvPr/>
        </p:nvSpPr>
        <p:spPr>
          <a:xfrm>
            <a:off x="4216954" y="2930788"/>
            <a:ext cx="314803"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pt-br" sz="800" kern="100" dirty="0">
                <a:effectLst/>
                <a:latin typeface="Times New Roman" panose="02020603050405020304" pitchFamily="18" charset="0"/>
                <a:ea typeface="ＭＳ ゴシック" panose="020B0609070205080204" pitchFamily="49" charset="-128"/>
                <a:cs typeface="Times New Roman" panose="02020603050405020304" pitchFamily="18" charset="0"/>
              </a:rPr>
              <a:t>⑤ Transporte e instalação de maquinário pesado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0724663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a:bodyPr>
          <a:lstStyle/>
          <a:p>
            <a:pPr rtl="0"/>
            <a:r>
              <a:rPr lang="pt-br" sz="3200">
                <a:latin typeface="Times New Roman" panose="02020603050405020304" pitchFamily="18" charset="0"/>
                <a:ea typeface="ＭＳ Ｐゴシック" panose="020B0600070205080204" pitchFamily="50" charset="-128"/>
                <a:cs typeface="Times New Roman" panose="02020603050405020304" pitchFamily="18" charset="0"/>
              </a:rPr>
              <a:t>Capítulo 9 Leis e regulamentos relacionados</a:t>
            </a:r>
            <a:endParaRPr kumimoji="1" lang="ja-JP" altLang="en-US" sz="32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2001620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Sistema de legislação relacionada à segurança e saúde do trabalhador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5219701" y="6456842"/>
            <a:ext cx="37764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de texto suplementar 107</a:t>
            </a:r>
          </a:p>
        </p:txBody>
      </p:sp>
      <p:sp>
        <p:nvSpPr>
          <p:cNvPr id="6" name="コンテンツ プレースホルダー 4"/>
          <p:cNvSpPr txBox="1">
            <a:spLocks/>
          </p:cNvSpPr>
          <p:nvPr/>
        </p:nvSpPr>
        <p:spPr>
          <a:xfrm>
            <a:off x="628650" y="941778"/>
            <a:ext cx="8022560" cy="1520867"/>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Existem várias leis relacionadas à segurança e saúde do trabalhador, incluindo a Lei de Segurança e Saúde Ocupacional (</a:t>
            </a:r>
            <a:r>
              <a:rPr lang="pt-br"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roudou</a:t>
            </a: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pt-br"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anzen</a:t>
            </a: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pt-br"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eiseihou</a:t>
            </a: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Em particular, a Lei de Segurança e Saúde no Trabalho estipula os itens que devem ser observados com o objetivo de garantir a segurança e a saúde dos trabalhadores e promover a formação de um ambiente de trabalho confortável. Questões específicas associadas à aplicação da lei são indicadas em portarias governamentais, portarias ministeriais, notificações, etc.</a:t>
            </a:r>
          </a:p>
          <a:p>
            <a:pPr marL="0" indent="180975"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Segue abaixo o sistema legal de segurança e saúde do trabalhador.</a:t>
            </a:r>
          </a:p>
        </p:txBody>
      </p:sp>
      <p:pic>
        <p:nvPicPr>
          <p:cNvPr id="3" name="図 2"/>
          <p:cNvPicPr>
            <a:picLocks noChangeAspect="1"/>
          </p:cNvPicPr>
          <p:nvPr/>
        </p:nvPicPr>
        <p:blipFill>
          <a:blip r:embed="rId3"/>
          <a:stretch>
            <a:fillRect/>
          </a:stretch>
        </p:blipFill>
        <p:spPr>
          <a:xfrm>
            <a:off x="1701782" y="2499806"/>
            <a:ext cx="6081009" cy="3531097"/>
          </a:xfrm>
          <a:prstGeom prst="rect">
            <a:avLst/>
          </a:prstGeom>
        </p:spPr>
      </p:pic>
      <p:sp>
        <p:nvSpPr>
          <p:cNvPr id="31" name="コンテンツ プレースホルダー 4"/>
          <p:cNvSpPr txBox="1">
            <a:spLocks/>
          </p:cNvSpPr>
          <p:nvPr/>
        </p:nvSpPr>
        <p:spPr>
          <a:xfrm>
            <a:off x="147837" y="5906745"/>
            <a:ext cx="8435443" cy="565197"/>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rtl="0">
              <a:lnSpc>
                <a:spcPct val="100000"/>
              </a:lnSpc>
              <a:spcBef>
                <a:spcPts val="0"/>
              </a:spcBef>
              <a:buNone/>
            </a:pPr>
            <a:r>
              <a:rPr lang="pt-br" sz="11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Fig. 9-1 Sistema legal relacionado à capacidade de condução de máquinas de construção do tipo veicular (para demolição)</a:t>
            </a:r>
          </a:p>
          <a:p>
            <a:pPr marL="0" indent="180975" algn="ctr" rtl="0">
              <a:lnSpc>
                <a:spcPct val="100000"/>
              </a:lnSpc>
              <a:spcBef>
                <a:spcPts val="0"/>
              </a:spcBef>
              <a:buNone/>
            </a:pPr>
            <a:r>
              <a:rPr lang="pt-br" sz="11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(Referência) Manual de Avaliação de Risco, edição do Ministério da Saúde, Trabalho e Bem-Estar, para a Indústria de Manutenção de Edifícios</a:t>
            </a:r>
          </a:p>
        </p:txBody>
      </p:sp>
      <p:sp>
        <p:nvSpPr>
          <p:cNvPr id="8" name="テキスト ボックス 7">
            <a:extLst>
              <a:ext uri="{FF2B5EF4-FFF2-40B4-BE49-F238E27FC236}">
                <a16:creationId xmlns:a16="http://schemas.microsoft.com/office/drawing/2014/main" id="{B929256E-27FB-4795-903A-8AB6C550A4DA}"/>
              </a:ext>
            </a:extLst>
          </p:cNvPr>
          <p:cNvSpPr txBox="1"/>
          <p:nvPr/>
        </p:nvSpPr>
        <p:spPr>
          <a:xfrm>
            <a:off x="2647950" y="3009900"/>
            <a:ext cx="590550" cy="215444"/>
          </a:xfrm>
          <a:prstGeom prst="rect">
            <a:avLst/>
          </a:prstGeom>
          <a:solidFill>
            <a:schemeClr val="bg1"/>
          </a:solidFill>
        </p:spPr>
        <p:txBody>
          <a:bodyPr wrap="square" lIns="0" tIns="0" rIns="0" bIns="0" rtlCol="0">
            <a:spAutoFit/>
          </a:bodyPr>
          <a:lstStyle/>
          <a:p>
            <a:pPr algn="ctr"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Lei</a:t>
            </a:r>
          </a:p>
        </p:txBody>
      </p:sp>
      <p:sp>
        <p:nvSpPr>
          <p:cNvPr id="9" name="テキスト ボックス 8">
            <a:extLst>
              <a:ext uri="{FF2B5EF4-FFF2-40B4-BE49-F238E27FC236}">
                <a16:creationId xmlns:a16="http://schemas.microsoft.com/office/drawing/2014/main" id="{99C6F64D-74E6-4385-BF03-6E5F6FC48FF1}"/>
              </a:ext>
            </a:extLst>
          </p:cNvPr>
          <p:cNvSpPr txBox="1"/>
          <p:nvPr/>
        </p:nvSpPr>
        <p:spPr>
          <a:xfrm>
            <a:off x="2647950" y="3442613"/>
            <a:ext cx="590550" cy="246221"/>
          </a:xfrm>
          <a:prstGeom prst="rect">
            <a:avLst/>
          </a:prstGeom>
          <a:solidFill>
            <a:schemeClr val="bg1"/>
          </a:solidFill>
        </p:spPr>
        <p:txBody>
          <a:bodyPr wrap="square" lIns="0" tIns="0" rIns="0" bIns="0" rtlCol="0">
            <a:sp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Ordem do Gabinete</a:t>
            </a:r>
            <a:endParaRPr lang="ja-JP" altLang="ja-JP" sz="8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08FE63CF-91B9-46B7-ADAD-5606609B81F6}"/>
              </a:ext>
            </a:extLst>
          </p:cNvPr>
          <p:cNvSpPr txBox="1"/>
          <p:nvPr/>
        </p:nvSpPr>
        <p:spPr>
          <a:xfrm>
            <a:off x="2673350" y="3747771"/>
            <a:ext cx="590550" cy="323165"/>
          </a:xfrm>
          <a:prstGeom prst="rect">
            <a:avLst/>
          </a:prstGeom>
          <a:solidFill>
            <a:schemeClr val="bg1"/>
          </a:solidFill>
        </p:spPr>
        <p:txBody>
          <a:bodyPr wrap="square" lIns="0" tIns="0" rIns="0" bIns="0" rtlCol="0">
            <a:spAutoFit/>
          </a:bodyPr>
          <a:lstStyle/>
          <a:p>
            <a:pPr algn="ctr"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Portaria ministerial</a:t>
            </a:r>
            <a:endParaRPr lang="ja-JP" altLang="ja-JP" sz="105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2DA7A106-FD0E-4A35-B217-0C37F2A3988F}"/>
              </a:ext>
            </a:extLst>
          </p:cNvPr>
          <p:cNvSpPr txBox="1"/>
          <p:nvPr/>
        </p:nvSpPr>
        <p:spPr>
          <a:xfrm>
            <a:off x="2352674" y="4845607"/>
            <a:ext cx="1082675" cy="369332"/>
          </a:xfrm>
          <a:prstGeom prst="rect">
            <a:avLst/>
          </a:prstGeom>
          <a:solidFill>
            <a:schemeClr val="bg1"/>
          </a:solidFill>
        </p:spPr>
        <p:txBody>
          <a:bodyPr wrap="square" lIns="0" tIns="0" rIns="0" bIns="0" rtlCol="0">
            <a:spAutoFit/>
          </a:bodyPr>
          <a:lstStyle/>
          <a:p>
            <a:pPr algn="ctr"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Anúncio oficial / notificação</a:t>
            </a:r>
            <a:endParaRPr lang="ja-JP" altLang="ja-JP" sz="12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2" name="テキスト ボックス 271">
            <a:extLst>
              <a:ext uri="{FF2B5EF4-FFF2-40B4-BE49-F238E27FC236}">
                <a16:creationId xmlns:a16="http://schemas.microsoft.com/office/drawing/2014/main" id="{734DF537-A9CA-435D-B444-D3CA75F0411E}"/>
              </a:ext>
            </a:extLst>
          </p:cNvPr>
          <p:cNvSpPr txBox="1"/>
          <p:nvPr/>
        </p:nvSpPr>
        <p:spPr>
          <a:xfrm>
            <a:off x="3805708" y="2746413"/>
            <a:ext cx="5338291" cy="422275"/>
          </a:xfrm>
          <a:prstGeom prst="rect">
            <a:avLst/>
          </a:prstGeom>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pt-br" sz="1050" kern="1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Lei de Segurança e Saúde no Trabalho (Lei de Segurança e Saúde) (</a:t>
            </a:r>
            <a:r>
              <a:rPr lang="pt-br" sz="1050" kern="100" dirty="0" err="1">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roudou</a:t>
            </a:r>
            <a:r>
              <a:rPr lang="pt-br" sz="1050" kern="1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 </a:t>
            </a:r>
            <a:r>
              <a:rPr lang="pt-br" sz="1050" kern="100" dirty="0" err="1">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anzen</a:t>
            </a:r>
            <a:r>
              <a:rPr lang="pt-br" sz="1050" kern="1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 </a:t>
            </a:r>
            <a:r>
              <a:rPr lang="pt-br" sz="1050" kern="100" dirty="0" err="1">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eiseihou</a:t>
            </a:r>
            <a:r>
              <a:rPr lang="pt-br" sz="1050" kern="1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a:t>
            </a:r>
            <a:endParaRPr lang="ja-JP" sz="105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3" name="テキスト ボックス 11">
            <a:extLst>
              <a:ext uri="{FF2B5EF4-FFF2-40B4-BE49-F238E27FC236}">
                <a16:creationId xmlns:a16="http://schemas.microsoft.com/office/drawing/2014/main" id="{7BCDD5D1-43FC-460F-87F5-99550E438F94}"/>
              </a:ext>
            </a:extLst>
          </p:cNvPr>
          <p:cNvSpPr txBox="1"/>
          <p:nvPr/>
        </p:nvSpPr>
        <p:spPr>
          <a:xfrm>
            <a:off x="4168294" y="3216948"/>
            <a:ext cx="4975706" cy="413385"/>
          </a:xfrm>
          <a:prstGeom prst="rect">
            <a:avLst/>
          </a:prstGeom>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pt-br" sz="8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Portaria de aplicação da Lei de segurança e saúde ocupacional (</a:t>
            </a:r>
            <a:r>
              <a:rPr lang="pt-br" sz="800" dirty="0" err="1">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roudou</a:t>
            </a:r>
            <a:r>
              <a:rPr lang="pt-br" sz="8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 </a:t>
            </a:r>
            <a:r>
              <a:rPr lang="pt-br" sz="800" dirty="0" err="1">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anzen</a:t>
            </a:r>
            <a:r>
              <a:rPr lang="pt-br" sz="8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 </a:t>
            </a:r>
            <a:r>
              <a:rPr lang="pt-br" sz="800" dirty="0" err="1">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eiseihou</a:t>
            </a:r>
            <a:r>
              <a:rPr lang="pt-br" sz="8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 (Portaria de segurança e saúde)</a:t>
            </a:r>
            <a:endParaRPr lang="ja-JP" sz="105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4" name="テキスト ボックス 11">
            <a:extLst>
              <a:ext uri="{FF2B5EF4-FFF2-40B4-BE49-F238E27FC236}">
                <a16:creationId xmlns:a16="http://schemas.microsoft.com/office/drawing/2014/main" id="{A88C3729-B2F4-4C0C-BD40-D6E9F87302C8}"/>
              </a:ext>
            </a:extLst>
          </p:cNvPr>
          <p:cNvSpPr txBox="1"/>
          <p:nvPr/>
        </p:nvSpPr>
        <p:spPr>
          <a:xfrm>
            <a:off x="4485997" y="3681806"/>
            <a:ext cx="4343678" cy="407035"/>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pt-br" sz="8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Normas de aplicação da Lei de Segurança e Saúde Ocupacional (Normas de Segurança e Saúde)</a:t>
            </a:r>
            <a:endParaRPr lang="ja-JP" sz="105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5" name="テキスト ボックス 11">
            <a:extLst>
              <a:ext uri="{FF2B5EF4-FFF2-40B4-BE49-F238E27FC236}">
                <a16:creationId xmlns:a16="http://schemas.microsoft.com/office/drawing/2014/main" id="{A69EAF84-9A4C-4771-A86D-8F14D512DD8A}"/>
              </a:ext>
            </a:extLst>
          </p:cNvPr>
          <p:cNvSpPr txBox="1"/>
          <p:nvPr/>
        </p:nvSpPr>
        <p:spPr>
          <a:xfrm>
            <a:off x="4888385" y="4151706"/>
            <a:ext cx="3135474" cy="415925"/>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pt-br" sz="700" dirty="0">
                <a:solidFill>
                  <a:srgbClr val="FFFFFF"/>
                </a:solidFill>
                <a:effectLst/>
                <a:latin typeface="Times New Roman" panose="02020603050405020304" pitchFamily="18" charset="0"/>
                <a:ea typeface="游ゴシック" panose="020B0400000000000000" pitchFamily="50" charset="-128"/>
                <a:cs typeface="Times New Roman" panose="02020603050405020304" pitchFamily="18" charset="0"/>
              </a:rPr>
              <a:t>Padrões estruturais de máquinas de construção do tipo veicular</a:t>
            </a:r>
            <a:endParaRPr lang="ja-JP" sz="10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6" name="テキスト ボックス 11">
            <a:extLst>
              <a:ext uri="{FF2B5EF4-FFF2-40B4-BE49-F238E27FC236}">
                <a16:creationId xmlns:a16="http://schemas.microsoft.com/office/drawing/2014/main" id="{D4CCF3C6-272E-41D3-949C-536D480B1019}"/>
              </a:ext>
            </a:extLst>
          </p:cNvPr>
          <p:cNvSpPr txBox="1"/>
          <p:nvPr/>
        </p:nvSpPr>
        <p:spPr>
          <a:xfrm>
            <a:off x="4888384" y="4783555"/>
            <a:ext cx="3135475" cy="407035"/>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rtl="0"/>
            <a:r>
              <a:rPr lang="pt-br" sz="800" dirty="0">
                <a:solidFill>
                  <a:srgbClr val="FFFFFF"/>
                </a:solidFill>
                <a:effectLst/>
                <a:latin typeface="Times New Roman" panose="02020603050405020304" pitchFamily="18" charset="0"/>
                <a:ea typeface="游ゴシック" panose="020B0400000000000000" pitchFamily="50" charset="-128"/>
                <a:cs typeface="Times New Roman" panose="02020603050405020304" pitchFamily="18" charset="0"/>
              </a:rPr>
              <a:t>Regulamentos do treinamento de capacidade de condução de máquinas de construção do tipo veicular (para nivelamento, transporte, carregamento e escavação) </a:t>
            </a:r>
            <a:endParaRPr lang="ja-JP" sz="105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7" name="テキスト ボックス 11">
            <a:extLst>
              <a:ext uri="{FF2B5EF4-FFF2-40B4-BE49-F238E27FC236}">
                <a16:creationId xmlns:a16="http://schemas.microsoft.com/office/drawing/2014/main" id="{0B1B5C62-3BB8-4C20-836B-F3BFD7B7A130}"/>
              </a:ext>
            </a:extLst>
          </p:cNvPr>
          <p:cNvSpPr txBox="1"/>
          <p:nvPr/>
        </p:nvSpPr>
        <p:spPr>
          <a:xfrm>
            <a:off x="4888384" y="5379758"/>
            <a:ext cx="3135475" cy="436880"/>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pt-br" sz="800" dirty="0">
                <a:solidFill>
                  <a:srgbClr val="FFFFFF"/>
                </a:solidFill>
                <a:effectLst/>
                <a:latin typeface="Times New Roman" panose="02020603050405020304" pitchFamily="18" charset="0"/>
                <a:ea typeface="游ゴシック" panose="020B0400000000000000" pitchFamily="50" charset="-128"/>
                <a:cs typeface="Times New Roman" panose="02020603050405020304" pitchFamily="18" charset="0"/>
              </a:rPr>
              <a:t>Regulamentos de educação especial sobre segurança e saúde</a:t>
            </a:r>
            <a:endParaRPr lang="ja-JP" sz="105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2874894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Lei de Segurança e Saúde Industrial (Trecho) (1)</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149 do Texto / Página 108 do Texto suplementar</a:t>
            </a:r>
          </a:p>
        </p:txBody>
      </p:sp>
      <p:sp>
        <p:nvSpPr>
          <p:cNvPr id="6" name="コンテンツ プレースホルダー 4"/>
          <p:cNvSpPr txBox="1">
            <a:spLocks/>
          </p:cNvSpPr>
          <p:nvPr/>
        </p:nvSpPr>
        <p:spPr>
          <a:xfrm>
            <a:off x="628650" y="941778"/>
            <a:ext cx="8022560" cy="5240004"/>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Capítulo 1 Regras gerais</a:t>
            </a:r>
            <a:endPar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3 &lt;Obrigações dos prestadores de serviços, etc.&gt;</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Os prestadores de serviços devem não apenas cumprir os padrões mínimos de prevenção de acidentes de trabalho estipulados por esta Lei, mas também garantir a segurança e a saúde dos trabalhadores no local de trabalho, proporcionando um ambiente de trabalho confortável através das melhorias das condições de trabalho. Além disso, as prestadoras de serviços devem cooperar com as medidas de prevenção de acidentes de trabalho executadas pelo governo nacional.</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Aquele que projeta, fabrica ou importa máquinas, instrumentos ou outros equipamentos, aquele que fabrica ou importa matérias-primas, ou aquele que constrói ou projeta um edifício, deve se esforçar para contribuir com a prevenção de acidentes de trabalho causados pelo uso desses itens ao projetar, fabricar, importar ou construir esses objetos.</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 Aquele que terceiriza o trabalho para outros, como empreiteiros de construção, deve tomar cuidado para não impor condições que possam prejudicar a execução de um trabalho seguro e saudável em relação ao método e prazo de construção.</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4º Os trabalhadores devem cumprir as diligências necessárias à prevenção de acidentes de trabalho e esforçar-se por cooperar com as medidas de prevenção de acidentes de trabalho implementadas pelas empresas e outras partes relacionadas.</a:t>
            </a:r>
          </a:p>
          <a:p>
            <a:pPr marL="0" indent="0" rtl="0">
              <a:lnSpc>
                <a:spcPct val="100000"/>
              </a:lnSpc>
              <a:spcBef>
                <a:spcPts val="0"/>
              </a:spcBef>
              <a:buNone/>
            </a:pP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4º Os trabalhadores devem cumprir as diligências necessárias à prevenção de acidentes de trabalho e esforçar-se por cooperar com as medidas de prevenção de acidentes de trabalho implementadas pelas empresas e outras partes relacionadas.</a:t>
            </a:r>
          </a:p>
        </p:txBody>
      </p:sp>
    </p:spTree>
    <p:extLst>
      <p:ext uri="{BB962C8B-B14F-4D97-AF65-F5344CB8AC3E}">
        <p14:creationId xmlns:p14="http://schemas.microsoft.com/office/powerpoint/2010/main" val="22889143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Lei de Segurança e Saúde Industrial (Trecho) (2)</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154 do Texto / Página 108 do Texto suplementar</a:t>
            </a:r>
          </a:p>
        </p:txBody>
      </p:sp>
      <p:sp>
        <p:nvSpPr>
          <p:cNvPr id="6" name="コンテンツ プレースホルダー 4"/>
          <p:cNvSpPr txBox="1">
            <a:spLocks/>
          </p:cNvSpPr>
          <p:nvPr/>
        </p:nvSpPr>
        <p:spPr>
          <a:xfrm>
            <a:off x="628650" y="941778"/>
            <a:ext cx="8022560" cy="2975596"/>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Capítulo 5 Regulamentos sobre máquinas, etc. e materiais perigosos</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45 &lt;inspeção periódica voluntária (</a:t>
            </a:r>
            <a:r>
              <a:rPr lang="pt-br"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teiki</a:t>
            </a: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pt-br"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jishu</a:t>
            </a: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pt-br"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kensa</a:t>
            </a: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O prestador de serviços deve realizar, regularmente, a inspeção voluntária de caldeiras e outras máquinas, etc. especificadas por Ordem do Gabinete, e registrar os resultados, de acordo com as disposições da Portaria do Ministério da Saúde, Trabalho e Bem-Estar.</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Quando o prestador de serviços realizar a inspeção voluntária (doravante denominada “inspeção voluntária específica”) estipulada pela Portaria do Ministério da Saúde, Trabalho e Bem-Estar dentre as inspeções voluntárias estipuladas nas máquinas por Ordem do Gabinete, conforme o item anterior, deve fazer uso do seu trabalhador que possui a qualificação determinada pela Portaria do Ministério da Saúde, Trabalho e Bem-Estar, ou por aquele que tenha recebido o registro regulamentado no Artigo 54-3, Parágrafo 1° e realize inspeção voluntária específica da máquina (doravante denominado "inspetor") em questão a pedido de outros.</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 O Ministro da Saúde, Trabalho e Bem-Estar publicará as diretrizes de inspeção voluntária necessárias para a implementação adequada e eficaz da inspeção voluntária, de acordo com o disposto no parágrafo 1º.</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4 Abreviaturas</a:t>
            </a:r>
          </a:p>
        </p:txBody>
      </p:sp>
      <p:pic>
        <p:nvPicPr>
          <p:cNvPr id="2" name="図 1"/>
          <p:cNvPicPr>
            <a:picLocks noChangeAspect="1"/>
          </p:cNvPicPr>
          <p:nvPr/>
        </p:nvPicPr>
        <p:blipFill>
          <a:blip r:embed="rId3"/>
          <a:stretch>
            <a:fillRect/>
          </a:stretch>
        </p:blipFill>
        <p:spPr>
          <a:xfrm>
            <a:off x="2213580" y="4231559"/>
            <a:ext cx="5111074" cy="2225283"/>
          </a:xfrm>
          <a:prstGeom prst="rect">
            <a:avLst/>
          </a:prstGeom>
        </p:spPr>
      </p:pic>
      <p:sp>
        <p:nvSpPr>
          <p:cNvPr id="8" name="コンテンツ プレースホルダー 4"/>
          <p:cNvSpPr txBox="1">
            <a:spLocks/>
          </p:cNvSpPr>
          <p:nvPr/>
        </p:nvSpPr>
        <p:spPr>
          <a:xfrm>
            <a:off x="628650" y="3948960"/>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Tabela 5-1 Leis e regulamentos relacionados</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テキスト ボックス 1196">
            <a:extLst>
              <a:ext uri="{FF2B5EF4-FFF2-40B4-BE49-F238E27FC236}">
                <a16:creationId xmlns:a16="http://schemas.microsoft.com/office/drawing/2014/main" id="{971BE03C-CEAB-4CF2-A2D6-6951B3EDD279}"/>
              </a:ext>
            </a:extLst>
          </p:cNvPr>
          <p:cNvSpPr txBox="1"/>
          <p:nvPr/>
        </p:nvSpPr>
        <p:spPr>
          <a:xfrm>
            <a:off x="2266990" y="4252124"/>
            <a:ext cx="878464" cy="21267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Classificação do exame e inspeção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1197">
            <a:extLst>
              <a:ext uri="{FF2B5EF4-FFF2-40B4-BE49-F238E27FC236}">
                <a16:creationId xmlns:a16="http://schemas.microsoft.com/office/drawing/2014/main" id="{A4772324-B7AF-4D93-AF79-33D36A52653D}"/>
              </a:ext>
            </a:extLst>
          </p:cNvPr>
          <p:cNvSpPr txBox="1"/>
          <p:nvPr/>
        </p:nvSpPr>
        <p:spPr>
          <a:xfrm>
            <a:off x="3420715" y="4279673"/>
            <a:ext cx="800100" cy="16113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Artigo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1198">
            <a:extLst>
              <a:ext uri="{FF2B5EF4-FFF2-40B4-BE49-F238E27FC236}">
                <a16:creationId xmlns:a16="http://schemas.microsoft.com/office/drawing/2014/main" id="{3A139E2B-46C7-4700-AFDB-2819A2B862A2}"/>
              </a:ext>
            </a:extLst>
          </p:cNvPr>
          <p:cNvSpPr txBox="1"/>
          <p:nvPr/>
        </p:nvSpPr>
        <p:spPr>
          <a:xfrm>
            <a:off x="4505929" y="4252124"/>
            <a:ext cx="1399938" cy="21267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Pessoa que irá implementar / qualificação </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199">
            <a:extLst>
              <a:ext uri="{FF2B5EF4-FFF2-40B4-BE49-F238E27FC236}">
                <a16:creationId xmlns:a16="http://schemas.microsoft.com/office/drawing/2014/main" id="{6E74C466-02DD-41BD-A7AA-79C2ABB76EFE}"/>
              </a:ext>
            </a:extLst>
          </p:cNvPr>
          <p:cNvSpPr txBox="1"/>
          <p:nvPr/>
        </p:nvSpPr>
        <p:spPr>
          <a:xfrm>
            <a:off x="5992937" y="4282382"/>
            <a:ext cx="1254857" cy="1824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Período de armazenamento da tabela de inspeção, etc.</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200">
            <a:extLst>
              <a:ext uri="{FF2B5EF4-FFF2-40B4-BE49-F238E27FC236}">
                <a16:creationId xmlns:a16="http://schemas.microsoft.com/office/drawing/2014/main" id="{130D16C5-E0A2-4CD6-A290-C6B63235F997}"/>
              </a:ext>
            </a:extLst>
          </p:cNvPr>
          <p:cNvSpPr txBox="1"/>
          <p:nvPr/>
        </p:nvSpPr>
        <p:spPr>
          <a:xfrm>
            <a:off x="2240923" y="4616963"/>
            <a:ext cx="955285" cy="252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Inspeção antes de iniciar o trabalho</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201">
            <a:extLst>
              <a:ext uri="{FF2B5EF4-FFF2-40B4-BE49-F238E27FC236}">
                <a16:creationId xmlns:a16="http://schemas.microsoft.com/office/drawing/2014/main" id="{DF8DBA85-C417-4BD3-8BA5-0D17A0760982}"/>
              </a:ext>
            </a:extLst>
          </p:cNvPr>
          <p:cNvSpPr txBox="1"/>
          <p:nvPr/>
        </p:nvSpPr>
        <p:spPr>
          <a:xfrm>
            <a:off x="2273588" y="4988336"/>
            <a:ext cx="922688" cy="4155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inspeção periódica voluntária (</a:t>
            </a:r>
            <a:r>
              <a:rPr lang="pt-br" sz="9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teiki</a:t>
            </a: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r>
              <a:rPr lang="pt-br" sz="9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jishu</a:t>
            </a: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r>
              <a:rPr lang="pt-br" sz="9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kensa</a:t>
            </a: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(Uma vez por mês)</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202">
            <a:extLst>
              <a:ext uri="{FF2B5EF4-FFF2-40B4-BE49-F238E27FC236}">
                <a16:creationId xmlns:a16="http://schemas.microsoft.com/office/drawing/2014/main" id="{AE2BAB90-1874-40BD-B112-399567A1A466}"/>
              </a:ext>
            </a:extLst>
          </p:cNvPr>
          <p:cNvSpPr txBox="1"/>
          <p:nvPr/>
        </p:nvSpPr>
        <p:spPr>
          <a:xfrm>
            <a:off x="2240923" y="5833628"/>
            <a:ext cx="904531" cy="4283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inspeção voluntária especial</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(Uma vez por ano)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203">
            <a:extLst>
              <a:ext uri="{FF2B5EF4-FFF2-40B4-BE49-F238E27FC236}">
                <a16:creationId xmlns:a16="http://schemas.microsoft.com/office/drawing/2014/main" id="{21B294AE-4D77-481D-92A8-C5288A4FE7FE}"/>
              </a:ext>
            </a:extLst>
          </p:cNvPr>
          <p:cNvSpPr txBox="1"/>
          <p:nvPr/>
        </p:nvSpPr>
        <p:spPr>
          <a:xfrm>
            <a:off x="3257426" y="4516177"/>
            <a:ext cx="998051" cy="3528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Artigo 170 e 171da Lei de Segurança e Saúde Ocupacional</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204">
            <a:extLst>
              <a:ext uri="{FF2B5EF4-FFF2-40B4-BE49-F238E27FC236}">
                <a16:creationId xmlns:a16="http://schemas.microsoft.com/office/drawing/2014/main" id="{0CB6B096-1206-48FE-BD4D-39ED46D50DE9}"/>
              </a:ext>
            </a:extLst>
          </p:cNvPr>
          <p:cNvSpPr txBox="1"/>
          <p:nvPr/>
        </p:nvSpPr>
        <p:spPr>
          <a:xfrm>
            <a:off x="3256284" y="4987911"/>
            <a:ext cx="985064" cy="549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Artigo 168, 169, e 171 da Lei de Segurança e Saúde Ocupacional</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205">
            <a:extLst>
              <a:ext uri="{FF2B5EF4-FFF2-40B4-BE49-F238E27FC236}">
                <a16:creationId xmlns:a16="http://schemas.microsoft.com/office/drawing/2014/main" id="{4C5AD9B9-9BC7-44AD-BEBE-7D3E36F6BA8E}"/>
              </a:ext>
            </a:extLst>
          </p:cNvPr>
          <p:cNvSpPr txBox="1"/>
          <p:nvPr/>
        </p:nvSpPr>
        <p:spPr>
          <a:xfrm>
            <a:off x="3257427" y="5656548"/>
            <a:ext cx="1173327" cy="7109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       Artigo 167, 169, 169-2, e 171 da Lei de Segurança e Saúde Ocupacional</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206">
            <a:extLst>
              <a:ext uri="{FF2B5EF4-FFF2-40B4-BE49-F238E27FC236}">
                <a16:creationId xmlns:a16="http://schemas.microsoft.com/office/drawing/2014/main" id="{7FB9DE4F-5DDA-440B-9B44-1DE06B5E76BC}"/>
              </a:ext>
            </a:extLst>
          </p:cNvPr>
          <p:cNvSpPr txBox="1"/>
          <p:nvPr/>
        </p:nvSpPr>
        <p:spPr>
          <a:xfrm>
            <a:off x="4505929" y="4542045"/>
            <a:ext cx="752475"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Condutor</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207">
            <a:extLst>
              <a:ext uri="{FF2B5EF4-FFF2-40B4-BE49-F238E27FC236}">
                <a16:creationId xmlns:a16="http://schemas.microsoft.com/office/drawing/2014/main" id="{986D8E20-0D3B-49BE-BDD1-91C31AF0ED79}"/>
              </a:ext>
            </a:extLst>
          </p:cNvPr>
          <p:cNvSpPr txBox="1"/>
          <p:nvPr/>
        </p:nvSpPr>
        <p:spPr>
          <a:xfrm>
            <a:off x="4516234" y="4991337"/>
            <a:ext cx="1389633" cy="3741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Pessoa nomeada pelo prestador de serviço (gestor de segurança)</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208">
            <a:extLst>
              <a:ext uri="{FF2B5EF4-FFF2-40B4-BE49-F238E27FC236}">
                <a16:creationId xmlns:a16="http://schemas.microsoft.com/office/drawing/2014/main" id="{2534507D-7B14-4F2D-8B22-C39E2950E81A}"/>
              </a:ext>
            </a:extLst>
          </p:cNvPr>
          <p:cNvSpPr txBox="1"/>
          <p:nvPr/>
        </p:nvSpPr>
        <p:spPr>
          <a:xfrm>
            <a:off x="4516235" y="5634881"/>
            <a:ext cx="1389633" cy="397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Inspetor interno</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Inspetor da empresa de inspeção</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2" name="テキスト ボックス 1209">
            <a:extLst>
              <a:ext uri="{FF2B5EF4-FFF2-40B4-BE49-F238E27FC236}">
                <a16:creationId xmlns:a16="http://schemas.microsoft.com/office/drawing/2014/main" id="{B7B456A2-51B0-460B-B253-9AEBD316F3FB}"/>
              </a:ext>
            </a:extLst>
          </p:cNvPr>
          <p:cNvSpPr txBox="1"/>
          <p:nvPr/>
        </p:nvSpPr>
        <p:spPr>
          <a:xfrm>
            <a:off x="5992937" y="4536955"/>
            <a:ext cx="1265114" cy="3822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Lista de verificação enquanto a máquina estiver funcionando</a:t>
            </a:r>
            <a:r>
              <a:rPr lang="pt-br" sz="900" kern="100" baseline="30000" dirty="0">
                <a:effectLst/>
                <a:latin typeface="Times New Roman" panose="02020603050405020304" pitchFamily="18" charset="0"/>
                <a:ea typeface="游ゴシック" panose="020B0400000000000000" pitchFamily="50" charset="-128"/>
                <a:cs typeface="Times New Roman" panose="02020603050405020304" pitchFamily="18" charset="0"/>
              </a:rPr>
              <a:t>※</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3" name="テキスト ボックス 1210">
            <a:extLst>
              <a:ext uri="{FF2B5EF4-FFF2-40B4-BE49-F238E27FC236}">
                <a16:creationId xmlns:a16="http://schemas.microsoft.com/office/drawing/2014/main" id="{B3A032D0-B568-45AF-A396-3F4D297557C0}"/>
              </a:ext>
            </a:extLst>
          </p:cNvPr>
          <p:cNvSpPr txBox="1"/>
          <p:nvPr/>
        </p:nvSpPr>
        <p:spPr>
          <a:xfrm>
            <a:off x="5972473" y="4991337"/>
            <a:ext cx="1229700" cy="2520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Lista de inspeção pelo período de 3 anos</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4" name="テキスト ボックス 1211">
            <a:extLst>
              <a:ext uri="{FF2B5EF4-FFF2-40B4-BE49-F238E27FC236}">
                <a16:creationId xmlns:a16="http://schemas.microsoft.com/office/drawing/2014/main" id="{0A696654-B829-4180-9B42-30E915783A03}"/>
              </a:ext>
            </a:extLst>
          </p:cNvPr>
          <p:cNvSpPr txBox="1"/>
          <p:nvPr/>
        </p:nvSpPr>
        <p:spPr>
          <a:xfrm>
            <a:off x="5972473" y="5646154"/>
            <a:ext cx="1285577" cy="4965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Lista de inspeção pelo período de 3 anos</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(Anexar a marca inspecionada)</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4593324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Lei de Segurança e Saúde Ocupacional (Trecho) (3)</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155 do Texto / Página 109 do Texto suplementar</a:t>
            </a:r>
          </a:p>
        </p:txBody>
      </p:sp>
      <p:sp>
        <p:nvSpPr>
          <p:cNvPr id="6" name="コンテンツ プレースホルダー 4"/>
          <p:cNvSpPr txBox="1">
            <a:spLocks/>
          </p:cNvSpPr>
          <p:nvPr/>
        </p:nvSpPr>
        <p:spPr>
          <a:xfrm>
            <a:off x="628650" y="941778"/>
            <a:ext cx="8022560" cy="2684649"/>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ts val="15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Capítulo 6 Medidas para Admissão de Trabalhadores</a:t>
            </a:r>
          </a:p>
          <a:p>
            <a:pPr marL="0" indent="0" rtl="0">
              <a:lnSpc>
                <a:spcPts val="15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61 &lt;Restrições de trabalho&gt;</a:t>
            </a:r>
          </a:p>
          <a:p>
            <a:pPr marL="0" indent="0" rtl="0">
              <a:lnSpc>
                <a:spcPts val="15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Os prestadores de serviço podem designar para operar guindastes ou para exercer outras operações estipuladas por uma portaria governamental, somente aqueles que têm as qualificações reconhecidas pelo Diretor-Geral da Secretaria de Trabalho da Província, ou aqueles que concluíram o curso de treinamento de habilidade oferecido por uma pessoa registrada pelo Diretor-Geral da Secretaria de Trabalho da Província, ou aqueles que têm qualquer outra qualificação especificada em portarias do Ministério da Saúde, Trabalho e Bem-Estar.</a:t>
            </a:r>
          </a:p>
          <a:p>
            <a:pPr marL="0" indent="0" rtl="0">
              <a:lnSpc>
                <a:spcPts val="15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Nenhuma outra pessoa, a não ser aquelas autorizadas a exercer essas operações, de acordo com as disposições do parágrafo anterior, pode realizar as referidas operações.</a:t>
            </a:r>
          </a:p>
          <a:p>
            <a:pPr marL="0" indent="0" rtl="0">
              <a:lnSpc>
                <a:spcPts val="15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 Pode exercer o trabalho em questão, de acordo com as disposições do Parágrafo 1°, aquele que portar a carteira de condutor ou outro documento que ateste as qualificações pertinentes ao trabalho correspondente, quando se dedicar ao mesmo.</a:t>
            </a:r>
          </a:p>
          <a:p>
            <a:pPr marL="0" indent="0" rtl="0">
              <a:lnSpc>
                <a:spcPts val="15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4 Abreviaturas</a:t>
            </a:r>
          </a:p>
        </p:txBody>
      </p:sp>
      <p:pic>
        <p:nvPicPr>
          <p:cNvPr id="2" name="図 1"/>
          <p:cNvPicPr>
            <a:picLocks noChangeAspect="1"/>
          </p:cNvPicPr>
          <p:nvPr/>
        </p:nvPicPr>
        <p:blipFill>
          <a:blip r:embed="rId3"/>
          <a:stretch>
            <a:fillRect/>
          </a:stretch>
        </p:blipFill>
        <p:spPr>
          <a:xfrm>
            <a:off x="136337" y="4063440"/>
            <a:ext cx="4345610" cy="2181496"/>
          </a:xfrm>
          <a:prstGeom prst="rect">
            <a:avLst/>
          </a:prstGeom>
        </p:spPr>
      </p:pic>
      <p:pic>
        <p:nvPicPr>
          <p:cNvPr id="3" name="図 2"/>
          <p:cNvPicPr>
            <a:picLocks noChangeAspect="1"/>
          </p:cNvPicPr>
          <p:nvPr/>
        </p:nvPicPr>
        <p:blipFill>
          <a:blip r:embed="rId4"/>
          <a:stretch>
            <a:fillRect/>
          </a:stretch>
        </p:blipFill>
        <p:spPr>
          <a:xfrm>
            <a:off x="4639930" y="4063439"/>
            <a:ext cx="4389068" cy="703989"/>
          </a:xfrm>
          <a:prstGeom prst="rect">
            <a:avLst/>
          </a:prstGeom>
        </p:spPr>
      </p:pic>
      <p:sp>
        <p:nvSpPr>
          <p:cNvPr id="8" name="コンテンツ プレースホルダー 4"/>
          <p:cNvSpPr txBox="1">
            <a:spLocks/>
          </p:cNvSpPr>
          <p:nvPr/>
        </p:nvSpPr>
        <p:spPr>
          <a:xfrm>
            <a:off x="408320" y="3720940"/>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Qualificações exigidas para operadores de máquina Qualificações exigidas para trabalhadores</a:t>
            </a:r>
          </a:p>
        </p:txBody>
      </p:sp>
      <p:sp>
        <p:nvSpPr>
          <p:cNvPr id="9" name="テキスト ボックス 982">
            <a:extLst>
              <a:ext uri="{FF2B5EF4-FFF2-40B4-BE49-F238E27FC236}">
                <a16:creationId xmlns:a16="http://schemas.microsoft.com/office/drawing/2014/main" id="{BE071E33-8633-4504-BDA3-862A98373550}"/>
              </a:ext>
            </a:extLst>
          </p:cNvPr>
          <p:cNvSpPr txBox="1"/>
          <p:nvPr/>
        </p:nvSpPr>
        <p:spPr>
          <a:xfrm>
            <a:off x="4900419" y="4121855"/>
            <a:ext cx="671471" cy="971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Nome do trabalho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0" name="テキスト ボックス 983">
            <a:extLst>
              <a:ext uri="{FF2B5EF4-FFF2-40B4-BE49-F238E27FC236}">
                <a16:creationId xmlns:a16="http://schemas.microsoft.com/office/drawing/2014/main" id="{23018A1A-C50B-43AB-9F1E-47AD0BDD89E4}"/>
              </a:ext>
            </a:extLst>
          </p:cNvPr>
          <p:cNvSpPr txBox="1"/>
          <p:nvPr/>
        </p:nvSpPr>
        <p:spPr>
          <a:xfrm>
            <a:off x="6538719" y="4131380"/>
            <a:ext cx="671471" cy="971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Conteúdo do trabalho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 name="テキスト ボックス 984">
            <a:extLst>
              <a:ext uri="{FF2B5EF4-FFF2-40B4-BE49-F238E27FC236}">
                <a16:creationId xmlns:a16="http://schemas.microsoft.com/office/drawing/2014/main" id="{CA4EA9A7-6AF6-4B29-966D-B580911F9E80}"/>
              </a:ext>
            </a:extLst>
          </p:cNvPr>
          <p:cNvSpPr txBox="1"/>
          <p:nvPr/>
        </p:nvSpPr>
        <p:spPr>
          <a:xfrm>
            <a:off x="8060553" y="4081216"/>
            <a:ext cx="566420" cy="972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Tipos de qualificação</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2" name="テキスト ボックス 985">
            <a:extLst>
              <a:ext uri="{FF2B5EF4-FFF2-40B4-BE49-F238E27FC236}">
                <a16:creationId xmlns:a16="http://schemas.microsoft.com/office/drawing/2014/main" id="{21B0632B-AA0D-4CA6-8943-FE5FAAAA9D1D}"/>
              </a:ext>
            </a:extLst>
          </p:cNvPr>
          <p:cNvSpPr txBox="1"/>
          <p:nvPr/>
        </p:nvSpPr>
        <p:spPr>
          <a:xfrm>
            <a:off x="7695774" y="4184719"/>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Habilitação</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3" name="テキスト ボックス 986">
            <a:extLst>
              <a:ext uri="{FF2B5EF4-FFF2-40B4-BE49-F238E27FC236}">
                <a16:creationId xmlns:a16="http://schemas.microsoft.com/office/drawing/2014/main" id="{E298A89B-F3CC-4ADA-82B1-1D0E726F757F}"/>
              </a:ext>
            </a:extLst>
          </p:cNvPr>
          <p:cNvSpPr txBox="1"/>
          <p:nvPr/>
        </p:nvSpPr>
        <p:spPr>
          <a:xfrm>
            <a:off x="8148027" y="4191266"/>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3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treinamento de habilidade</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4" name="テキスト ボックス 987">
            <a:extLst>
              <a:ext uri="{FF2B5EF4-FFF2-40B4-BE49-F238E27FC236}">
                <a16:creationId xmlns:a16="http://schemas.microsoft.com/office/drawing/2014/main" id="{BDB7D1C0-14C8-4567-ACB5-2824EE8323B6}"/>
              </a:ext>
            </a:extLst>
          </p:cNvPr>
          <p:cNvSpPr txBox="1"/>
          <p:nvPr/>
        </p:nvSpPr>
        <p:spPr>
          <a:xfrm>
            <a:off x="8599703" y="4195073"/>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3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Educação especial</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5" name="テキスト ボックス 992">
            <a:extLst>
              <a:ext uri="{FF2B5EF4-FFF2-40B4-BE49-F238E27FC236}">
                <a16:creationId xmlns:a16="http://schemas.microsoft.com/office/drawing/2014/main" id="{4F331D54-A99C-4FB7-A37E-04EE896F8E61}"/>
              </a:ext>
            </a:extLst>
          </p:cNvPr>
          <p:cNvSpPr txBox="1"/>
          <p:nvPr/>
        </p:nvSpPr>
        <p:spPr>
          <a:xfrm>
            <a:off x="4660012" y="4359344"/>
            <a:ext cx="1152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a:effectLst/>
                <a:latin typeface="Times New Roman" panose="02020603050405020304" pitchFamily="18" charset="0"/>
                <a:ea typeface="ＭＳ Ｐゴシック" panose="020B0600070205080204" pitchFamily="50" charset="-128"/>
                <a:cs typeface="Times New Roman" panose="02020603050405020304" pitchFamily="18" charset="0"/>
              </a:rPr>
              <a:t>Trabalho de içamento (linga)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6" name="テキスト ボックス 993">
            <a:extLst>
              <a:ext uri="{FF2B5EF4-FFF2-40B4-BE49-F238E27FC236}">
                <a16:creationId xmlns:a16="http://schemas.microsoft.com/office/drawing/2014/main" id="{5556CBFE-A828-41F9-A8B9-C9524B1203C8}"/>
              </a:ext>
            </a:extLst>
          </p:cNvPr>
          <p:cNvSpPr txBox="1"/>
          <p:nvPr/>
        </p:nvSpPr>
        <p:spPr>
          <a:xfrm>
            <a:off x="4663862" y="4587263"/>
            <a:ext cx="1152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a:effectLst/>
                <a:latin typeface="Times New Roman" panose="02020603050405020304" pitchFamily="18" charset="0"/>
                <a:ea typeface="ＭＳ Ｐゴシック" panose="020B0600070205080204" pitchFamily="50" charset="-128"/>
                <a:cs typeface="Times New Roman" panose="02020603050405020304" pitchFamily="18" charset="0"/>
              </a:rPr>
              <a:t>Trabalho de manuseio de amianto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7" name="テキスト ボックス 994">
            <a:extLst>
              <a:ext uri="{FF2B5EF4-FFF2-40B4-BE49-F238E27FC236}">
                <a16:creationId xmlns:a16="http://schemas.microsoft.com/office/drawing/2014/main" id="{982706BB-BECD-4D4D-80EE-377EF85E8C85}"/>
              </a:ext>
            </a:extLst>
          </p:cNvPr>
          <p:cNvSpPr txBox="1"/>
          <p:nvPr/>
        </p:nvSpPr>
        <p:spPr>
          <a:xfrm>
            <a:off x="5867822" y="4360764"/>
            <a:ext cx="111442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a:effectLst/>
                <a:latin typeface="Times New Roman" panose="02020603050405020304" pitchFamily="18" charset="0"/>
                <a:ea typeface="ＭＳ Ｐゴシック" panose="020B0600070205080204" pitchFamily="50" charset="-128"/>
                <a:cs typeface="Times New Roman" panose="02020603050405020304" pitchFamily="18" charset="0"/>
              </a:rPr>
              <a:t>Suspensão de carga</a:t>
            </a:r>
            <a:endParaRPr lang="ja-JP" sz="105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8" name="テキスト ボックス 995">
            <a:extLst>
              <a:ext uri="{FF2B5EF4-FFF2-40B4-BE49-F238E27FC236}">
                <a16:creationId xmlns:a16="http://schemas.microsoft.com/office/drawing/2014/main" id="{8C15E113-FB24-49DE-859F-F38A9F03C18C}"/>
              </a:ext>
            </a:extLst>
          </p:cNvPr>
          <p:cNvSpPr txBox="1"/>
          <p:nvPr/>
        </p:nvSpPr>
        <p:spPr>
          <a:xfrm>
            <a:off x="5871730" y="4592830"/>
            <a:ext cx="170942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Trabalhos de demolição, etc. de edifícios onde o amianto é utilizado</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9" name="テキスト ボックス 996">
            <a:extLst>
              <a:ext uri="{FF2B5EF4-FFF2-40B4-BE49-F238E27FC236}">
                <a16:creationId xmlns:a16="http://schemas.microsoft.com/office/drawing/2014/main" id="{106FE862-CE93-4874-8B4C-FF3957163EF1}"/>
              </a:ext>
            </a:extLst>
          </p:cNvPr>
          <p:cNvSpPr txBox="1"/>
          <p:nvPr/>
        </p:nvSpPr>
        <p:spPr>
          <a:xfrm>
            <a:off x="6961202" y="4297577"/>
            <a:ext cx="623570" cy="99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1 tonelada ou mais</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0" name="テキスト ボックス 997">
            <a:extLst>
              <a:ext uri="{FF2B5EF4-FFF2-40B4-BE49-F238E27FC236}">
                <a16:creationId xmlns:a16="http://schemas.microsoft.com/office/drawing/2014/main" id="{F461DD0B-BB6F-4567-AF33-6F57D534F2C7}"/>
              </a:ext>
            </a:extLst>
          </p:cNvPr>
          <p:cNvSpPr txBox="1"/>
          <p:nvPr/>
        </p:nvSpPr>
        <p:spPr>
          <a:xfrm>
            <a:off x="6961202" y="4416322"/>
            <a:ext cx="623570" cy="99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Menos de 1 tonelada</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1" name="テキスト ボックス 1015">
            <a:extLst>
              <a:ext uri="{FF2B5EF4-FFF2-40B4-BE49-F238E27FC236}">
                <a16:creationId xmlns:a16="http://schemas.microsoft.com/office/drawing/2014/main" id="{2DB59481-7E95-4AED-B622-479AF0CA1271}"/>
              </a:ext>
            </a:extLst>
          </p:cNvPr>
          <p:cNvSpPr txBox="1"/>
          <p:nvPr/>
        </p:nvSpPr>
        <p:spPr>
          <a:xfrm>
            <a:off x="8358498" y="4536384"/>
            <a:ext cx="561975" cy="952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(Chefe de Trabalho)</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2" name="テキスト ボックス 988">
            <a:extLst>
              <a:ext uri="{FF2B5EF4-FFF2-40B4-BE49-F238E27FC236}">
                <a16:creationId xmlns:a16="http://schemas.microsoft.com/office/drawing/2014/main" id="{A61527A3-092A-41C0-A6A1-22DB524E5DA9}"/>
              </a:ext>
            </a:extLst>
          </p:cNvPr>
          <p:cNvSpPr txBox="1"/>
          <p:nvPr/>
        </p:nvSpPr>
        <p:spPr>
          <a:xfrm>
            <a:off x="3340998" y="4080897"/>
            <a:ext cx="801866"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Tipos de qualificação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3" name="テキスト ボックス 989">
            <a:extLst>
              <a:ext uri="{FF2B5EF4-FFF2-40B4-BE49-F238E27FC236}">
                <a16:creationId xmlns:a16="http://schemas.microsoft.com/office/drawing/2014/main" id="{D497C505-8ED3-4D3A-B4F1-3B338C73A276}"/>
              </a:ext>
            </a:extLst>
          </p:cNvPr>
          <p:cNvSpPr txBox="1"/>
          <p:nvPr/>
        </p:nvSpPr>
        <p:spPr>
          <a:xfrm>
            <a:off x="3151774" y="4194562"/>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Habilitação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4" name="テキスト ボックス 990">
            <a:extLst>
              <a:ext uri="{FF2B5EF4-FFF2-40B4-BE49-F238E27FC236}">
                <a16:creationId xmlns:a16="http://schemas.microsoft.com/office/drawing/2014/main" id="{8EEC3DD0-FB49-43B6-84C2-E97A2C215670}"/>
              </a:ext>
            </a:extLst>
          </p:cNvPr>
          <p:cNvSpPr txBox="1"/>
          <p:nvPr/>
        </p:nvSpPr>
        <p:spPr>
          <a:xfrm>
            <a:off x="3607996" y="4193927"/>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3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treinamento de habilidade</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5" name="テキスト ボックス 991">
            <a:extLst>
              <a:ext uri="{FF2B5EF4-FFF2-40B4-BE49-F238E27FC236}">
                <a16:creationId xmlns:a16="http://schemas.microsoft.com/office/drawing/2014/main" id="{2C5AB280-4C3C-4EE6-BBD2-2E62C7C5FCE7}"/>
              </a:ext>
            </a:extLst>
          </p:cNvPr>
          <p:cNvSpPr txBox="1"/>
          <p:nvPr/>
        </p:nvSpPr>
        <p:spPr>
          <a:xfrm>
            <a:off x="4040777" y="4193927"/>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3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Educação especial</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6" name="テキスト ボックス 998">
            <a:extLst>
              <a:ext uri="{FF2B5EF4-FFF2-40B4-BE49-F238E27FC236}">
                <a16:creationId xmlns:a16="http://schemas.microsoft.com/office/drawing/2014/main" id="{E8BBB7F1-197E-4370-AFEC-E34F9FD0AA54}"/>
              </a:ext>
            </a:extLst>
          </p:cNvPr>
          <p:cNvSpPr txBox="1"/>
          <p:nvPr/>
        </p:nvSpPr>
        <p:spPr>
          <a:xfrm>
            <a:off x="2466754" y="6022863"/>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a:effectLst/>
                <a:latin typeface="Times New Roman" panose="02020603050405020304" pitchFamily="18" charset="0"/>
                <a:ea typeface="ＭＳ Ｐゴシック" panose="020B0600070205080204" pitchFamily="50" charset="-128"/>
                <a:cs typeface="Times New Roman" panose="02020603050405020304" pitchFamily="18" charset="0"/>
              </a:rPr>
              <a:t>1 tonelada ou mais</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7" name="テキスト ボックス 999">
            <a:extLst>
              <a:ext uri="{FF2B5EF4-FFF2-40B4-BE49-F238E27FC236}">
                <a16:creationId xmlns:a16="http://schemas.microsoft.com/office/drawing/2014/main" id="{6AD4699B-A22C-41D4-9D1D-286CDD38E074}"/>
              </a:ext>
            </a:extLst>
          </p:cNvPr>
          <p:cNvSpPr txBox="1"/>
          <p:nvPr/>
        </p:nvSpPr>
        <p:spPr>
          <a:xfrm>
            <a:off x="2466754" y="6134427"/>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a:effectLst/>
                <a:latin typeface="Times New Roman" panose="02020603050405020304" pitchFamily="18" charset="0"/>
                <a:ea typeface="ＭＳ Ｐゴシック" panose="020B0600070205080204" pitchFamily="50" charset="-128"/>
                <a:cs typeface="Times New Roman" panose="02020603050405020304" pitchFamily="18" charset="0"/>
              </a:rPr>
              <a:t>Menos de 1 tonelada</a:t>
            </a:r>
            <a:endParaRPr lang="ja-JP" sz="100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8" name="テキスト ボックス 1000">
            <a:extLst>
              <a:ext uri="{FF2B5EF4-FFF2-40B4-BE49-F238E27FC236}">
                <a16:creationId xmlns:a16="http://schemas.microsoft.com/office/drawing/2014/main" id="{1FB25C7F-0C6C-46BC-BAB6-3A0DC02C94CB}"/>
              </a:ext>
            </a:extLst>
          </p:cNvPr>
          <p:cNvSpPr txBox="1"/>
          <p:nvPr/>
        </p:nvSpPr>
        <p:spPr>
          <a:xfrm>
            <a:off x="2442969" y="5781726"/>
            <a:ext cx="623570" cy="99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1 tonelada ou mais</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9" name="テキスト ボックス 1001">
            <a:extLst>
              <a:ext uri="{FF2B5EF4-FFF2-40B4-BE49-F238E27FC236}">
                <a16:creationId xmlns:a16="http://schemas.microsoft.com/office/drawing/2014/main" id="{FACE2C27-B8E6-4032-AD52-76B9B1FF12CD}"/>
              </a:ext>
            </a:extLst>
          </p:cNvPr>
          <p:cNvSpPr txBox="1"/>
          <p:nvPr/>
        </p:nvSpPr>
        <p:spPr>
          <a:xfrm>
            <a:off x="2442969" y="5900129"/>
            <a:ext cx="623570" cy="99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a:effectLst/>
                <a:latin typeface="Times New Roman" panose="02020603050405020304" pitchFamily="18" charset="0"/>
                <a:ea typeface="ＭＳ Ｐゴシック" panose="020B0600070205080204" pitchFamily="50" charset="-128"/>
                <a:cs typeface="Times New Roman" panose="02020603050405020304" pitchFamily="18" charset="0"/>
              </a:rPr>
              <a:t>Menos de 1 tonelada</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0" name="テキスト ボックス 1002">
            <a:extLst>
              <a:ext uri="{FF2B5EF4-FFF2-40B4-BE49-F238E27FC236}">
                <a16:creationId xmlns:a16="http://schemas.microsoft.com/office/drawing/2014/main" id="{206F0CF9-D0CB-4F49-B656-6F734DF8D465}"/>
              </a:ext>
            </a:extLst>
          </p:cNvPr>
          <p:cNvSpPr txBox="1"/>
          <p:nvPr/>
        </p:nvSpPr>
        <p:spPr>
          <a:xfrm>
            <a:off x="2469641" y="4319022"/>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5 toneladas ou mais</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1" name="テキスト ボックス 1003">
            <a:extLst>
              <a:ext uri="{FF2B5EF4-FFF2-40B4-BE49-F238E27FC236}">
                <a16:creationId xmlns:a16="http://schemas.microsoft.com/office/drawing/2014/main" id="{5E4B0D74-D1FF-42DE-9C9A-05A9623303D7}"/>
              </a:ext>
            </a:extLst>
          </p:cNvPr>
          <p:cNvSpPr txBox="1"/>
          <p:nvPr/>
        </p:nvSpPr>
        <p:spPr>
          <a:xfrm>
            <a:off x="2469641" y="4431025"/>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a:effectLst/>
                <a:latin typeface="Times New Roman" panose="02020603050405020304" pitchFamily="18" charset="0"/>
                <a:ea typeface="ＭＳ Ｐゴシック" panose="020B0600070205080204" pitchFamily="50" charset="-128"/>
                <a:cs typeface="Times New Roman" panose="02020603050405020304" pitchFamily="18" charset="0"/>
              </a:rPr>
              <a:t>Menos de 5 toneladas</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2" name="テキスト ボックス 1004">
            <a:extLst>
              <a:ext uri="{FF2B5EF4-FFF2-40B4-BE49-F238E27FC236}">
                <a16:creationId xmlns:a16="http://schemas.microsoft.com/office/drawing/2014/main" id="{E086D2B6-1E12-4042-B4E5-822F4D286838}"/>
              </a:ext>
            </a:extLst>
          </p:cNvPr>
          <p:cNvSpPr txBox="1"/>
          <p:nvPr/>
        </p:nvSpPr>
        <p:spPr>
          <a:xfrm>
            <a:off x="2466754" y="4531563"/>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a:effectLst/>
                <a:latin typeface="Times New Roman" panose="02020603050405020304" pitchFamily="18" charset="0"/>
                <a:ea typeface="ＭＳ Ｐゴシック" panose="020B0600070205080204" pitchFamily="50" charset="-128"/>
                <a:cs typeface="Times New Roman" panose="02020603050405020304" pitchFamily="18" charset="0"/>
              </a:rPr>
              <a:t>5 toneladas ou mais</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3" name="テキスト ボックス 1005">
            <a:extLst>
              <a:ext uri="{FF2B5EF4-FFF2-40B4-BE49-F238E27FC236}">
                <a16:creationId xmlns:a16="http://schemas.microsoft.com/office/drawing/2014/main" id="{6CF4718D-73EA-4D1E-89E1-C557B1D168D8}"/>
              </a:ext>
            </a:extLst>
          </p:cNvPr>
          <p:cNvSpPr txBox="1"/>
          <p:nvPr/>
        </p:nvSpPr>
        <p:spPr>
          <a:xfrm>
            <a:off x="2466754" y="4658249"/>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Menos de 5 toneladas</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4" name="テキスト ボックス 1006">
            <a:extLst>
              <a:ext uri="{FF2B5EF4-FFF2-40B4-BE49-F238E27FC236}">
                <a16:creationId xmlns:a16="http://schemas.microsoft.com/office/drawing/2014/main" id="{1540F6E2-1D30-4B33-9CD5-DA4A8C9F98C5}"/>
              </a:ext>
            </a:extLst>
          </p:cNvPr>
          <p:cNvSpPr txBox="1"/>
          <p:nvPr/>
        </p:nvSpPr>
        <p:spPr>
          <a:xfrm>
            <a:off x="2466754" y="4776457"/>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5 toneladas ou mais</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5" name="テキスト ボックス 1007">
            <a:extLst>
              <a:ext uri="{FF2B5EF4-FFF2-40B4-BE49-F238E27FC236}">
                <a16:creationId xmlns:a16="http://schemas.microsoft.com/office/drawing/2014/main" id="{142E39E4-6FD4-44FE-A69D-84E4C905EFA6}"/>
              </a:ext>
            </a:extLst>
          </p:cNvPr>
          <p:cNvSpPr txBox="1"/>
          <p:nvPr/>
        </p:nvSpPr>
        <p:spPr>
          <a:xfrm>
            <a:off x="2466754" y="4889832"/>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a:effectLst/>
                <a:latin typeface="Times New Roman" panose="02020603050405020304" pitchFamily="18" charset="0"/>
                <a:ea typeface="ＭＳ Ｐゴシック" panose="020B0600070205080204" pitchFamily="50" charset="-128"/>
                <a:cs typeface="Times New Roman" panose="02020603050405020304" pitchFamily="18" charset="0"/>
              </a:rPr>
              <a:t>1 tonelada ou mais</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6" name="テキスト ボックス 1008">
            <a:extLst>
              <a:ext uri="{FF2B5EF4-FFF2-40B4-BE49-F238E27FC236}">
                <a16:creationId xmlns:a16="http://schemas.microsoft.com/office/drawing/2014/main" id="{7534F946-3A99-4681-B9FE-1B41496DBD13}"/>
              </a:ext>
            </a:extLst>
          </p:cNvPr>
          <p:cNvSpPr txBox="1"/>
          <p:nvPr/>
        </p:nvSpPr>
        <p:spPr>
          <a:xfrm>
            <a:off x="2466754" y="4985202"/>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a:effectLst/>
                <a:latin typeface="Times New Roman" panose="02020603050405020304" pitchFamily="18" charset="0"/>
                <a:ea typeface="ＭＳ Ｐゴシック" panose="020B0600070205080204" pitchFamily="50" charset="-128"/>
                <a:cs typeface="Times New Roman" panose="02020603050405020304" pitchFamily="18" charset="0"/>
              </a:rPr>
              <a:t>Menos de 5 toneladas</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7" name="テキスト ボックス 1009">
            <a:extLst>
              <a:ext uri="{FF2B5EF4-FFF2-40B4-BE49-F238E27FC236}">
                <a16:creationId xmlns:a16="http://schemas.microsoft.com/office/drawing/2014/main" id="{D9BBA19B-D30B-405B-BB93-3257FD88F95A}"/>
              </a:ext>
            </a:extLst>
          </p:cNvPr>
          <p:cNvSpPr txBox="1"/>
          <p:nvPr/>
        </p:nvSpPr>
        <p:spPr>
          <a:xfrm>
            <a:off x="2466754" y="5104520"/>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a:effectLst/>
                <a:latin typeface="Times New Roman" panose="02020603050405020304" pitchFamily="18" charset="0"/>
                <a:ea typeface="ＭＳ Ｐゴシック" panose="020B0600070205080204" pitchFamily="50" charset="-128"/>
                <a:cs typeface="Times New Roman" panose="02020603050405020304" pitchFamily="18" charset="0"/>
              </a:rPr>
              <a:t>Menos de 1 tonelada</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8" name="テキスト ボックス 1010">
            <a:extLst>
              <a:ext uri="{FF2B5EF4-FFF2-40B4-BE49-F238E27FC236}">
                <a16:creationId xmlns:a16="http://schemas.microsoft.com/office/drawing/2014/main" id="{99F17C7C-0A55-43B4-9CBD-AACFBFDA49FB}"/>
              </a:ext>
            </a:extLst>
          </p:cNvPr>
          <p:cNvSpPr txBox="1"/>
          <p:nvPr/>
        </p:nvSpPr>
        <p:spPr>
          <a:xfrm>
            <a:off x="2466754" y="5559030"/>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a:effectLst/>
                <a:latin typeface="Times New Roman" panose="02020603050405020304" pitchFamily="18" charset="0"/>
                <a:ea typeface="ＭＳ Ｐゴシック" panose="020B0600070205080204" pitchFamily="50" charset="-128"/>
                <a:cs typeface="Times New Roman" panose="02020603050405020304" pitchFamily="18" charset="0"/>
              </a:rPr>
              <a:t>3 toneladas ou mais</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9" name="テキスト ボックス 1011">
            <a:extLst>
              <a:ext uri="{FF2B5EF4-FFF2-40B4-BE49-F238E27FC236}">
                <a16:creationId xmlns:a16="http://schemas.microsoft.com/office/drawing/2014/main" id="{34E5239D-384B-4252-9ADF-7197AA479EB4}"/>
              </a:ext>
            </a:extLst>
          </p:cNvPr>
          <p:cNvSpPr txBox="1"/>
          <p:nvPr/>
        </p:nvSpPr>
        <p:spPr>
          <a:xfrm>
            <a:off x="2490539" y="5672905"/>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a:effectLst/>
                <a:latin typeface="Times New Roman" panose="02020603050405020304" pitchFamily="18" charset="0"/>
                <a:ea typeface="ＭＳ Ｐゴシック" panose="020B0600070205080204" pitchFamily="50" charset="-128"/>
                <a:cs typeface="Times New Roman" panose="02020603050405020304" pitchFamily="18" charset="0"/>
              </a:rPr>
              <a:t>Menos de 3 toneladas</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40" name="テキスト ボックス 1012">
            <a:extLst>
              <a:ext uri="{FF2B5EF4-FFF2-40B4-BE49-F238E27FC236}">
                <a16:creationId xmlns:a16="http://schemas.microsoft.com/office/drawing/2014/main" id="{D06D7727-4FB8-498D-B5C8-42D09EC72870}"/>
              </a:ext>
            </a:extLst>
          </p:cNvPr>
          <p:cNvSpPr txBox="1"/>
          <p:nvPr/>
        </p:nvSpPr>
        <p:spPr>
          <a:xfrm>
            <a:off x="2466754" y="5218532"/>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3 toneladas ou mais</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41" name="テキスト ボックス 1013">
            <a:extLst>
              <a:ext uri="{FF2B5EF4-FFF2-40B4-BE49-F238E27FC236}">
                <a16:creationId xmlns:a16="http://schemas.microsoft.com/office/drawing/2014/main" id="{A1FEC09B-4A17-4E84-8345-EDE1F2567D7E}"/>
              </a:ext>
            </a:extLst>
          </p:cNvPr>
          <p:cNvSpPr txBox="1"/>
          <p:nvPr/>
        </p:nvSpPr>
        <p:spPr>
          <a:xfrm>
            <a:off x="2466754" y="5337862"/>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Menos de 3 toneladas</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42" name="テキスト ボックス 1014">
            <a:extLst>
              <a:ext uri="{FF2B5EF4-FFF2-40B4-BE49-F238E27FC236}">
                <a16:creationId xmlns:a16="http://schemas.microsoft.com/office/drawing/2014/main" id="{FABA4C41-FFF6-40AE-BA18-94DA2070BD19}"/>
              </a:ext>
            </a:extLst>
          </p:cNvPr>
          <p:cNvSpPr txBox="1"/>
          <p:nvPr/>
        </p:nvSpPr>
        <p:spPr>
          <a:xfrm>
            <a:off x="2207066" y="5446683"/>
            <a:ext cx="62357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a:effectLst/>
                <a:latin typeface="Times New Roman" panose="02020603050405020304" pitchFamily="18" charset="0"/>
                <a:ea typeface="ＭＳ Ｐゴシック" panose="020B0600070205080204" pitchFamily="50" charset="-128"/>
                <a:cs typeface="Times New Roman" panose="02020603050405020304" pitchFamily="18" charset="0"/>
              </a:rPr>
              <a:t>Não há limite</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43" name="テキスト ボックス 1016">
            <a:extLst>
              <a:ext uri="{FF2B5EF4-FFF2-40B4-BE49-F238E27FC236}">
                <a16:creationId xmlns:a16="http://schemas.microsoft.com/office/drawing/2014/main" id="{1450D5D9-8311-4F5D-BAB2-96B5DDE3F212}"/>
              </a:ext>
            </a:extLst>
          </p:cNvPr>
          <p:cNvSpPr txBox="1"/>
          <p:nvPr/>
        </p:nvSpPr>
        <p:spPr>
          <a:xfrm>
            <a:off x="2228339" y="4138047"/>
            <a:ext cx="689327" cy="1253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Potência da máquina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44" name="テキスト ボックス 1017">
            <a:extLst>
              <a:ext uri="{FF2B5EF4-FFF2-40B4-BE49-F238E27FC236}">
                <a16:creationId xmlns:a16="http://schemas.microsoft.com/office/drawing/2014/main" id="{CE6D727E-AAC8-496B-A11D-632B9BDF72FA}"/>
              </a:ext>
            </a:extLst>
          </p:cNvPr>
          <p:cNvSpPr txBox="1"/>
          <p:nvPr/>
        </p:nvSpPr>
        <p:spPr>
          <a:xfrm>
            <a:off x="2021329" y="4314343"/>
            <a:ext cx="371475" cy="2150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a:effectLst/>
                <a:latin typeface="Times New Roman" panose="02020603050405020304" pitchFamily="18" charset="0"/>
                <a:ea typeface="ＭＳ Ｐゴシック" panose="020B0600070205080204" pitchFamily="50" charset="-128"/>
                <a:cs typeface="Times New Roman" panose="02020603050405020304" pitchFamily="18" charset="0"/>
              </a:rPr>
              <a:t>Suspensão de carga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45" name="テキスト ボックス 1018">
            <a:extLst>
              <a:ext uri="{FF2B5EF4-FFF2-40B4-BE49-F238E27FC236}">
                <a16:creationId xmlns:a16="http://schemas.microsoft.com/office/drawing/2014/main" id="{3FD2C6CB-B593-4F33-B24B-AACF5E975B42}"/>
              </a:ext>
            </a:extLst>
          </p:cNvPr>
          <p:cNvSpPr txBox="1"/>
          <p:nvPr/>
        </p:nvSpPr>
        <p:spPr>
          <a:xfrm>
            <a:off x="2040379" y="4857672"/>
            <a:ext cx="371475" cy="2150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Suspensão de carga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46" name="テキスト ボックス 1019">
            <a:extLst>
              <a:ext uri="{FF2B5EF4-FFF2-40B4-BE49-F238E27FC236}">
                <a16:creationId xmlns:a16="http://schemas.microsoft.com/office/drawing/2014/main" id="{57C4C959-AA43-4564-B1DA-11EFFD0155E5}"/>
              </a:ext>
            </a:extLst>
          </p:cNvPr>
          <p:cNvSpPr txBox="1"/>
          <p:nvPr/>
        </p:nvSpPr>
        <p:spPr>
          <a:xfrm>
            <a:off x="2021329" y="5234777"/>
            <a:ext cx="371475" cy="13928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Massa da máquina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47" name="テキスト ボックス 1020">
            <a:extLst>
              <a:ext uri="{FF2B5EF4-FFF2-40B4-BE49-F238E27FC236}">
                <a16:creationId xmlns:a16="http://schemas.microsoft.com/office/drawing/2014/main" id="{14092F68-EBBE-4516-A8FB-14C9B387EC2E}"/>
              </a:ext>
            </a:extLst>
          </p:cNvPr>
          <p:cNvSpPr txBox="1"/>
          <p:nvPr/>
        </p:nvSpPr>
        <p:spPr>
          <a:xfrm>
            <a:off x="2040378" y="5580657"/>
            <a:ext cx="371475" cy="1367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Massa da máquina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48" name="テキスト ボックス 1021">
            <a:extLst>
              <a:ext uri="{FF2B5EF4-FFF2-40B4-BE49-F238E27FC236}">
                <a16:creationId xmlns:a16="http://schemas.microsoft.com/office/drawing/2014/main" id="{A251FD01-1165-4A5A-85BB-8E6DFC8B9D4E}"/>
              </a:ext>
            </a:extLst>
          </p:cNvPr>
          <p:cNvSpPr txBox="1"/>
          <p:nvPr/>
        </p:nvSpPr>
        <p:spPr>
          <a:xfrm>
            <a:off x="2021328" y="5811146"/>
            <a:ext cx="371475" cy="1005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Carga máxima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49" name="テキスト ボックス 1022">
            <a:extLst>
              <a:ext uri="{FF2B5EF4-FFF2-40B4-BE49-F238E27FC236}">
                <a16:creationId xmlns:a16="http://schemas.microsoft.com/office/drawing/2014/main" id="{23711E56-95BB-48AC-90BA-D7AFCAC1FDE3}"/>
              </a:ext>
            </a:extLst>
          </p:cNvPr>
          <p:cNvSpPr txBox="1"/>
          <p:nvPr/>
        </p:nvSpPr>
        <p:spPr>
          <a:xfrm>
            <a:off x="2021328" y="6031257"/>
            <a:ext cx="448312" cy="1275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Peso máximo de carga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50" name="テキスト ボックス 1023">
            <a:extLst>
              <a:ext uri="{FF2B5EF4-FFF2-40B4-BE49-F238E27FC236}">
                <a16:creationId xmlns:a16="http://schemas.microsoft.com/office/drawing/2014/main" id="{9B7AC205-66BB-46E7-8780-200F44D50D08}"/>
              </a:ext>
            </a:extLst>
          </p:cNvPr>
          <p:cNvSpPr txBox="1"/>
          <p:nvPr/>
        </p:nvSpPr>
        <p:spPr>
          <a:xfrm>
            <a:off x="590039" y="4122807"/>
            <a:ext cx="852170" cy="14054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Nome das máquinas</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51" name="テキスト ボックス 1024">
            <a:extLst>
              <a:ext uri="{FF2B5EF4-FFF2-40B4-BE49-F238E27FC236}">
                <a16:creationId xmlns:a16="http://schemas.microsoft.com/office/drawing/2014/main" id="{08C2F2CD-F03E-465E-989D-E622CAFAF3B0}"/>
              </a:ext>
            </a:extLst>
          </p:cNvPr>
          <p:cNvSpPr txBox="1"/>
          <p:nvPr/>
        </p:nvSpPr>
        <p:spPr>
          <a:xfrm>
            <a:off x="176251" y="4487847"/>
            <a:ext cx="37147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a:effectLst/>
                <a:latin typeface="Times New Roman" panose="02020603050405020304" pitchFamily="18" charset="0"/>
                <a:ea typeface="ＭＳ Ｐゴシック" panose="020B0600070205080204" pitchFamily="50" charset="-128"/>
                <a:cs typeface="Times New Roman" panose="02020603050405020304" pitchFamily="18" charset="0"/>
              </a:rPr>
              <a:t>guindaste</a:t>
            </a:r>
            <a:endParaRPr lang="ja-JP" sz="105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52" name="テキスト ボックス 1025">
            <a:extLst>
              <a:ext uri="{FF2B5EF4-FFF2-40B4-BE49-F238E27FC236}">
                <a16:creationId xmlns:a16="http://schemas.microsoft.com/office/drawing/2014/main" id="{CECC8A99-E35E-4A78-ADBE-E05BB2F6EE93}"/>
              </a:ext>
            </a:extLst>
          </p:cNvPr>
          <p:cNvSpPr txBox="1"/>
          <p:nvPr/>
        </p:nvSpPr>
        <p:spPr>
          <a:xfrm>
            <a:off x="616124" y="4364022"/>
            <a:ext cx="37147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a:effectLst/>
                <a:latin typeface="Times New Roman" panose="02020603050405020304" pitchFamily="18" charset="0"/>
                <a:ea typeface="ＭＳ Ｐゴシック" panose="020B0600070205080204" pitchFamily="50" charset="-128"/>
                <a:cs typeface="Times New Roman" panose="02020603050405020304" pitchFamily="18" charset="0"/>
              </a:rPr>
              <a:t>guindaste</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53" name="テキスト ボックス 1026">
            <a:extLst>
              <a:ext uri="{FF2B5EF4-FFF2-40B4-BE49-F238E27FC236}">
                <a16:creationId xmlns:a16="http://schemas.microsoft.com/office/drawing/2014/main" id="{A96219F2-4467-4EBA-B080-F3EBB1DBB2D6}"/>
              </a:ext>
            </a:extLst>
          </p:cNvPr>
          <p:cNvSpPr txBox="1"/>
          <p:nvPr/>
        </p:nvSpPr>
        <p:spPr>
          <a:xfrm>
            <a:off x="606777" y="4519676"/>
            <a:ext cx="985520" cy="19584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Guindaste operado acima do nível do solo</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l" rtl="0"/>
            <a:r>
              <a:rPr lang="pt-br"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(deslocamento junto com a carga)</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54" name="テキスト ボックス 1027">
            <a:extLst>
              <a:ext uri="{FF2B5EF4-FFF2-40B4-BE49-F238E27FC236}">
                <a16:creationId xmlns:a16="http://schemas.microsoft.com/office/drawing/2014/main" id="{E45E0151-DC58-4BE5-9A8A-0A4EC0536F1F}"/>
              </a:ext>
            </a:extLst>
          </p:cNvPr>
          <p:cNvSpPr txBox="1"/>
          <p:nvPr/>
        </p:nvSpPr>
        <p:spPr>
          <a:xfrm>
            <a:off x="154661" y="4930669"/>
            <a:ext cx="98552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a:effectLst/>
                <a:latin typeface="Times New Roman" panose="02020603050405020304" pitchFamily="18" charset="0"/>
                <a:ea typeface="ＭＳ Ｐゴシック" panose="020B0600070205080204" pitchFamily="50" charset="-128"/>
                <a:cs typeface="Times New Roman" panose="02020603050405020304" pitchFamily="18" charset="0"/>
              </a:rPr>
              <a:t>Guindaste móvel</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l" rtl="0"/>
            <a:r>
              <a:rPr lang="pt-br" sz="600" kern="100">
                <a:effectLst/>
                <a:latin typeface="Times New Roman" panose="02020603050405020304" pitchFamily="18" charset="0"/>
                <a:ea typeface="ＭＳ Ｐゴシック" panose="020B0600070205080204" pitchFamily="50" charset="-128"/>
                <a:cs typeface="Times New Roman" panose="02020603050405020304" pitchFamily="18" charset="0"/>
              </a:rPr>
              <a:t> </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55" name="テキスト ボックス 1028">
            <a:extLst>
              <a:ext uri="{FF2B5EF4-FFF2-40B4-BE49-F238E27FC236}">
                <a16:creationId xmlns:a16="http://schemas.microsoft.com/office/drawing/2014/main" id="{9E0000C0-5AA8-4A26-A054-AB0B69E7018E}"/>
              </a:ext>
            </a:extLst>
          </p:cNvPr>
          <p:cNvSpPr txBox="1"/>
          <p:nvPr/>
        </p:nvSpPr>
        <p:spPr>
          <a:xfrm>
            <a:off x="157612" y="5382862"/>
            <a:ext cx="428625" cy="231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a:effectLst/>
                <a:latin typeface="Times New Roman" panose="02020603050405020304" pitchFamily="18" charset="0"/>
                <a:ea typeface="ＭＳ Ｐゴシック" panose="020B0600070205080204" pitchFamily="50" charset="-128"/>
                <a:cs typeface="Times New Roman" panose="02020603050405020304" pitchFamily="18" charset="0"/>
              </a:rPr>
              <a:t>máquina de construção do tipo veicular</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56" name="テキスト ボックス 1029">
            <a:extLst>
              <a:ext uri="{FF2B5EF4-FFF2-40B4-BE49-F238E27FC236}">
                <a16:creationId xmlns:a16="http://schemas.microsoft.com/office/drawing/2014/main" id="{4429A91E-BE6B-4181-BC47-DFAAF5F0A944}"/>
              </a:ext>
            </a:extLst>
          </p:cNvPr>
          <p:cNvSpPr txBox="1"/>
          <p:nvPr/>
        </p:nvSpPr>
        <p:spPr>
          <a:xfrm>
            <a:off x="616124" y="5280486"/>
            <a:ext cx="1332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4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Para nivelamento, transporte, carregamento e escavação</a:t>
            </a:r>
            <a:endPar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57" name="テキスト ボックス 1030">
            <a:extLst>
              <a:ext uri="{FF2B5EF4-FFF2-40B4-BE49-F238E27FC236}">
                <a16:creationId xmlns:a16="http://schemas.microsoft.com/office/drawing/2014/main" id="{4B4EDE79-F2E5-43F9-883C-09A237CB709F}"/>
              </a:ext>
            </a:extLst>
          </p:cNvPr>
          <p:cNvSpPr txBox="1"/>
          <p:nvPr/>
        </p:nvSpPr>
        <p:spPr>
          <a:xfrm>
            <a:off x="619333" y="5446209"/>
            <a:ext cx="1332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a:effectLst/>
                <a:latin typeface="Times New Roman" panose="02020603050405020304" pitchFamily="18" charset="0"/>
                <a:ea typeface="ＭＳ Ｐゴシック" panose="020B0600070205080204" pitchFamily="50" charset="-128"/>
                <a:cs typeface="Times New Roman" panose="02020603050405020304" pitchFamily="18" charset="0"/>
              </a:rPr>
              <a:t>Compactação (rolo)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58" name="テキスト ボックス 1031">
            <a:extLst>
              <a:ext uri="{FF2B5EF4-FFF2-40B4-BE49-F238E27FC236}">
                <a16:creationId xmlns:a16="http://schemas.microsoft.com/office/drawing/2014/main" id="{319FA46C-E1CD-42A6-8DBA-D2AFEC06B21C}"/>
              </a:ext>
            </a:extLst>
          </p:cNvPr>
          <p:cNvSpPr txBox="1"/>
          <p:nvPr/>
        </p:nvSpPr>
        <p:spPr>
          <a:xfrm>
            <a:off x="608893" y="5614242"/>
            <a:ext cx="1332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a:effectLst/>
                <a:latin typeface="Times New Roman" panose="02020603050405020304" pitchFamily="18" charset="0"/>
                <a:ea typeface="ＭＳ Ｐゴシック" panose="020B0600070205080204" pitchFamily="50" charset="-128"/>
                <a:cs typeface="Times New Roman" panose="02020603050405020304" pitchFamily="18" charset="0"/>
              </a:rPr>
              <a:t>Para demolição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59" name="テキスト ボックス 1032">
            <a:extLst>
              <a:ext uri="{FF2B5EF4-FFF2-40B4-BE49-F238E27FC236}">
                <a16:creationId xmlns:a16="http://schemas.microsoft.com/office/drawing/2014/main" id="{A3DC050B-921C-47DF-8926-423785E4DC20}"/>
              </a:ext>
            </a:extLst>
          </p:cNvPr>
          <p:cNvSpPr txBox="1"/>
          <p:nvPr/>
        </p:nvSpPr>
        <p:spPr>
          <a:xfrm>
            <a:off x="152294" y="5847248"/>
            <a:ext cx="1795829" cy="1430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Carregadeira de escavadeira, carregadeira de empilhadeira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60" name="テキスト ボックス 1033">
            <a:extLst>
              <a:ext uri="{FF2B5EF4-FFF2-40B4-BE49-F238E27FC236}">
                <a16:creationId xmlns:a16="http://schemas.microsoft.com/office/drawing/2014/main" id="{EEAB5E9B-A93F-47F4-A4FB-691129BF3270}"/>
              </a:ext>
            </a:extLst>
          </p:cNvPr>
          <p:cNvSpPr txBox="1"/>
          <p:nvPr/>
        </p:nvSpPr>
        <p:spPr>
          <a:xfrm>
            <a:off x="157506" y="6080256"/>
            <a:ext cx="140462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a:effectLst/>
                <a:latin typeface="Times New Roman" panose="02020603050405020304" pitchFamily="18" charset="0"/>
                <a:ea typeface="ＭＳ Ｐゴシック" panose="020B0600070205080204" pitchFamily="50" charset="-128"/>
                <a:cs typeface="Times New Roman" panose="02020603050405020304" pitchFamily="18" charset="0"/>
              </a:rPr>
              <a:t>Transportador em terreno acidentado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0426514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Portaria de aplicação da Lei de Segurança e Saúde Ocupacional (trecho)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156 do Texto / Página 110 do Texto suplementar</a:t>
            </a:r>
          </a:p>
        </p:txBody>
      </p:sp>
      <p:pic>
        <p:nvPicPr>
          <p:cNvPr id="3" name="図 2"/>
          <p:cNvPicPr>
            <a:picLocks noChangeAspect="1"/>
          </p:cNvPicPr>
          <p:nvPr/>
        </p:nvPicPr>
        <p:blipFill>
          <a:blip r:embed="rId3"/>
          <a:stretch>
            <a:fillRect/>
          </a:stretch>
        </p:blipFill>
        <p:spPr>
          <a:xfrm>
            <a:off x="3710073" y="867972"/>
            <a:ext cx="5069033" cy="5345352"/>
          </a:xfrm>
          <a:prstGeom prst="rect">
            <a:avLst/>
          </a:prstGeom>
        </p:spPr>
      </p:pic>
      <p:sp>
        <p:nvSpPr>
          <p:cNvPr id="6" name="コンテンツ プレースホルダー 4"/>
          <p:cNvSpPr txBox="1">
            <a:spLocks/>
          </p:cNvSpPr>
          <p:nvPr/>
        </p:nvSpPr>
        <p:spPr>
          <a:xfrm>
            <a:off x="628650" y="941778"/>
            <a:ext cx="3174423" cy="3380840"/>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20 &lt;Trabalhos relacionados a restrições de emprego&gt;</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Seguem abaixo os assuntos especificados por Ordem do Gabinete nos termos do Artigo 61, Parágrafo 1° da Lei.</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1~11 Abreviaturas</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12 Trabalho com máquinas de construção com peso de 3 toneladas ou mais listadas nos itens No. 1, No. 2, No. 3 ou No. 6 da tabela anexa 7, que podem usar energia motora e ainda funcionar por conta própria em locais não especificados (exceto condução para deslocamento em estradas).</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13 Abreviações abaixo</a:t>
            </a:r>
          </a:p>
        </p:txBody>
      </p:sp>
      <p:sp>
        <p:nvSpPr>
          <p:cNvPr id="8" name="テキスト ボックス 950">
            <a:extLst>
              <a:ext uri="{FF2B5EF4-FFF2-40B4-BE49-F238E27FC236}">
                <a16:creationId xmlns:a16="http://schemas.microsoft.com/office/drawing/2014/main" id="{81A35248-B2A7-43F4-860D-F98C51E4D71E}"/>
              </a:ext>
            </a:extLst>
          </p:cNvPr>
          <p:cNvSpPr txBox="1"/>
          <p:nvPr/>
        </p:nvSpPr>
        <p:spPr>
          <a:xfrm>
            <a:off x="4143519" y="992578"/>
            <a:ext cx="4295140" cy="6375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Âmbito e tempo dos cursos de formação para trabalhadores com restrições de emprego estipulados pelo Ministro da Saúde, Trabalho e Bem-Estar com base nas disposições do Artigo 83, Parágrafo 1°, Item 3 da Portaria Ministerial sobre o registro e designação da Lei referentes à Lei de Segurança e Saúde Ocupacional (</a:t>
            </a:r>
            <a:r>
              <a:rPr lang="pt-br" sz="1050" kern="100" dirty="0" err="1">
                <a:effectLst/>
                <a:latin typeface="Times New Roman" panose="02020603050405020304" pitchFamily="18" charset="0"/>
                <a:ea typeface="ＭＳ Ｐゴシック" panose="020B0600070205080204" pitchFamily="50" charset="-128"/>
                <a:cs typeface="Times New Roman" panose="02020603050405020304" pitchFamily="18" charset="0"/>
              </a:rPr>
              <a:t>roudou</a:t>
            </a:r>
            <a:r>
              <a:rPr lang="pt-br"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pt-br" sz="1050" kern="100" dirty="0" err="1">
                <a:effectLst/>
                <a:latin typeface="Times New Roman" panose="02020603050405020304" pitchFamily="18" charset="0"/>
                <a:ea typeface="ＭＳ Ｐゴシック" panose="020B0600070205080204" pitchFamily="50" charset="-128"/>
                <a:cs typeface="Times New Roman" panose="02020603050405020304" pitchFamily="18" charset="0"/>
              </a:rPr>
              <a:t>anzen</a:t>
            </a:r>
            <a:r>
              <a:rPr lang="pt-br"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pt-br" sz="1050" kern="100" dirty="0" err="1">
                <a:effectLst/>
                <a:latin typeface="Times New Roman" panose="02020603050405020304" pitchFamily="18" charset="0"/>
                <a:ea typeface="ＭＳ Ｐゴシック" panose="020B0600070205080204" pitchFamily="50" charset="-128"/>
                <a:cs typeface="Times New Roman" panose="02020603050405020304" pitchFamily="18" charset="0"/>
              </a:rPr>
              <a:t>eiseihou</a:t>
            </a:r>
            <a:r>
              <a:rPr lang="pt-br"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e ordens com base nela.</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9" name="テキスト ボックス 952">
            <a:extLst>
              <a:ext uri="{FF2B5EF4-FFF2-40B4-BE49-F238E27FC236}">
                <a16:creationId xmlns:a16="http://schemas.microsoft.com/office/drawing/2014/main" id="{BFA67A58-607D-4102-B73F-7FDB260ACDC1}"/>
              </a:ext>
            </a:extLst>
          </p:cNvPr>
          <p:cNvSpPr txBox="1"/>
          <p:nvPr/>
        </p:nvSpPr>
        <p:spPr>
          <a:xfrm>
            <a:off x="5218574" y="1788234"/>
            <a:ext cx="3296776" cy="2761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1000" kern="100" dirty="0">
                <a:effectLst/>
                <a:latin typeface="Times New Roman" panose="02020603050405020304" pitchFamily="18" charset="0"/>
                <a:ea typeface="ＭＳ 明朝" panose="02020609040205080304" pitchFamily="17" charset="-128"/>
                <a:cs typeface="Times New Roman" panose="02020603050405020304" pitchFamily="18" charset="0"/>
              </a:rPr>
              <a:t>◆</a:t>
            </a:r>
            <a:r>
              <a:rPr lang="pt-br"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Notificação do Ministério da Saúde, Trabalho e Bem-Estar Nº 144 ( 30 de março de </a:t>
            </a:r>
            <a:r>
              <a:rPr lang="pt-br" sz="1000" kern="100" dirty="0">
                <a:effectLst/>
                <a:latin typeface="Times New Roman" panose="02020603050405020304" pitchFamily="18" charset="0"/>
                <a:ea typeface="ＭＳ 明朝" panose="02020609040205080304" pitchFamily="17" charset="-128"/>
                <a:cs typeface="Times New Roman" panose="02020603050405020304" pitchFamily="18" charset="0"/>
              </a:rPr>
              <a:t>2009) ◆</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just" rtl="0"/>
            <a:r>
              <a:rPr lang="pt-br"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0" name="テキスト ボックス 953">
            <a:extLst>
              <a:ext uri="{FF2B5EF4-FFF2-40B4-BE49-F238E27FC236}">
                <a16:creationId xmlns:a16="http://schemas.microsoft.com/office/drawing/2014/main" id="{1B81974C-768F-46C7-9928-55423929EE2E}"/>
              </a:ext>
            </a:extLst>
          </p:cNvPr>
          <p:cNvSpPr txBox="1"/>
          <p:nvPr/>
        </p:nvSpPr>
        <p:spPr>
          <a:xfrm>
            <a:off x="3994150" y="2102558"/>
            <a:ext cx="4075430" cy="4419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b="1"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Artigo</a:t>
            </a:r>
            <a:r>
              <a:rPr lang="pt-br"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pt-br" sz="900" b="1"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1</a:t>
            </a:r>
            <a:r>
              <a:rPr lang="pt-br"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pt-br" sz="900" b="1"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pt-br"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pt-br" sz="900" b="1"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Artigo</a:t>
            </a:r>
            <a:r>
              <a:rPr lang="pt-br"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pt-br" sz="900" b="1"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2</a:t>
            </a:r>
            <a:r>
              <a:rPr lang="pt-br"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Omitidos</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marL="90170" algn="just" rtl="0"/>
            <a:r>
              <a:rPr lang="pt-br"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(Curso para operários condutores de máquinas de construção do tipo veicular)</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 name="テキスト ボックス 955">
            <a:extLst>
              <a:ext uri="{FF2B5EF4-FFF2-40B4-BE49-F238E27FC236}">
                <a16:creationId xmlns:a16="http://schemas.microsoft.com/office/drawing/2014/main" id="{9CD9295C-BBE0-4776-8103-9E553F5F004C}"/>
              </a:ext>
            </a:extLst>
          </p:cNvPr>
          <p:cNvSpPr txBox="1"/>
          <p:nvPr/>
        </p:nvSpPr>
        <p:spPr>
          <a:xfrm>
            <a:off x="3994150" y="2544518"/>
            <a:ext cx="4521200" cy="9093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just" rtl="0"/>
            <a:r>
              <a:rPr lang="pt-br" sz="1050" b="1"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Artigo</a:t>
            </a:r>
            <a:r>
              <a:rPr lang="pt-br"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pt-br" sz="1050" b="1"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3º</a:t>
            </a:r>
            <a:r>
              <a:rPr lang="pt-br"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O curso do Artigo 99do Parágrafo3° Item 1 da Lei relacionada àquele que pode trabalhar no negócio do Artigo 20 do Parágrafo 12 da Portaria, pode ser realizado por mais horas do que as listadas na lacuna inferior da tabela abaixo, em relação à faixa listada na lacuna do meio, dependendo dos itens de formação listados na lacuna superior da mesma tabela.</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2" name="テキスト ボックス 981">
            <a:extLst>
              <a:ext uri="{FF2B5EF4-FFF2-40B4-BE49-F238E27FC236}">
                <a16:creationId xmlns:a16="http://schemas.microsoft.com/office/drawing/2014/main" id="{9952543F-BDC3-435F-8AA7-730C786E01E7}"/>
              </a:ext>
            </a:extLst>
          </p:cNvPr>
          <p:cNvSpPr txBox="1"/>
          <p:nvPr/>
        </p:nvSpPr>
        <p:spPr>
          <a:xfrm>
            <a:off x="4017645" y="5811588"/>
            <a:ext cx="1518920" cy="2101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b="1" kern="100">
                <a:effectLst/>
                <a:latin typeface="Times New Roman" panose="02020603050405020304" pitchFamily="18" charset="0"/>
                <a:ea typeface="ＭＳ Ｐゴシック" panose="020B0600070205080204" pitchFamily="50" charset="-128"/>
                <a:cs typeface="Times New Roman" panose="02020603050405020304" pitchFamily="18" charset="0"/>
              </a:rPr>
              <a:t>Artigo</a:t>
            </a:r>
            <a:r>
              <a:rPr lang="pt-br" sz="1100" kern="10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pt-br" sz="1100" b="1" kern="100">
                <a:effectLst/>
                <a:latin typeface="Times New Roman" panose="02020603050405020304" pitchFamily="18" charset="0"/>
                <a:ea typeface="ＭＳ Ｐゴシック" panose="020B0600070205080204" pitchFamily="50" charset="-128"/>
                <a:cs typeface="Times New Roman" panose="02020603050405020304" pitchFamily="18" charset="0"/>
              </a:rPr>
              <a:t>4</a:t>
            </a:r>
            <a:r>
              <a:rPr lang="pt-br" sz="1100" kern="100">
                <a:effectLst/>
                <a:latin typeface="Times New Roman" panose="02020603050405020304" pitchFamily="18" charset="0"/>
                <a:ea typeface="ＭＳ Ｐゴシック" panose="020B0600070205080204" pitchFamily="50" charset="-128"/>
                <a:cs typeface="Times New Roman" panose="02020603050405020304" pitchFamily="18" charset="0"/>
              </a:rPr>
              <a:t> Omitido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l" rtl="0"/>
            <a:r>
              <a:rPr lang="pt-br" sz="1100" kern="100">
                <a:effectLst/>
                <a:latin typeface="Times New Roman" panose="02020603050405020304" pitchFamily="18" charset="0"/>
                <a:ea typeface="ＭＳ Ｐゴシック" panose="020B0600070205080204" pitchFamily="50" charset="-128"/>
                <a:cs typeface="Times New Roman" panose="02020603050405020304" pitchFamily="18" charset="0"/>
              </a:rPr>
              <a:t> </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3" name="テキスト ボックス 957">
            <a:extLst>
              <a:ext uri="{FF2B5EF4-FFF2-40B4-BE49-F238E27FC236}">
                <a16:creationId xmlns:a16="http://schemas.microsoft.com/office/drawing/2014/main" id="{1D2A40FE-BFAD-4695-A50A-48C9363752E7}"/>
              </a:ext>
            </a:extLst>
          </p:cNvPr>
          <p:cNvSpPr txBox="1"/>
          <p:nvPr/>
        </p:nvSpPr>
        <p:spPr>
          <a:xfrm>
            <a:off x="6073773" y="3572609"/>
            <a:ext cx="969645" cy="1651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Faixa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4" name="テキスト ボックス 959">
            <a:extLst>
              <a:ext uri="{FF2B5EF4-FFF2-40B4-BE49-F238E27FC236}">
                <a16:creationId xmlns:a16="http://schemas.microsoft.com/office/drawing/2014/main" id="{C674EE36-D817-49AD-980F-66C977324CB6}"/>
              </a:ext>
            </a:extLst>
          </p:cNvPr>
          <p:cNvSpPr txBox="1"/>
          <p:nvPr/>
        </p:nvSpPr>
        <p:spPr>
          <a:xfrm>
            <a:off x="7862570" y="3578384"/>
            <a:ext cx="356870" cy="1555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Tempo</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5" name="テキスト ボックス 961">
            <a:extLst>
              <a:ext uri="{FF2B5EF4-FFF2-40B4-BE49-F238E27FC236}">
                <a16:creationId xmlns:a16="http://schemas.microsoft.com/office/drawing/2014/main" id="{A9E1C0AA-5760-46C6-A6D4-F1BD11FDBB7E}"/>
              </a:ext>
            </a:extLst>
          </p:cNvPr>
          <p:cNvSpPr txBox="1"/>
          <p:nvPr/>
        </p:nvSpPr>
        <p:spPr>
          <a:xfrm>
            <a:off x="4212589" y="3773135"/>
            <a:ext cx="1177291" cy="2711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pt-br"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Estrutura das máquinas comerciais com restrições de trabalho, etc.</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6" name="テキスト ボックス 962">
            <a:extLst>
              <a:ext uri="{FF2B5EF4-FFF2-40B4-BE49-F238E27FC236}">
                <a16:creationId xmlns:a16="http://schemas.microsoft.com/office/drawing/2014/main" id="{8170DDD3-749A-4926-96EE-88850679EDCC}"/>
              </a:ext>
            </a:extLst>
          </p:cNvPr>
          <p:cNvSpPr txBox="1"/>
          <p:nvPr/>
        </p:nvSpPr>
        <p:spPr>
          <a:xfrm>
            <a:off x="5478461" y="3779104"/>
            <a:ext cx="2160270" cy="2762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pt-br"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Estrutura do equipamento relacionado ao trabalho de máquinas de construção do tipo veicular</a:t>
            </a:r>
            <a:endPar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7" name="テキスト ボックス 963">
            <a:extLst>
              <a:ext uri="{FF2B5EF4-FFF2-40B4-BE49-F238E27FC236}">
                <a16:creationId xmlns:a16="http://schemas.microsoft.com/office/drawing/2014/main" id="{F133DA2D-FCDA-40C4-A6CC-FAE2D6B1DAA8}"/>
              </a:ext>
            </a:extLst>
          </p:cNvPr>
          <p:cNvSpPr txBox="1"/>
          <p:nvPr/>
        </p:nvSpPr>
        <p:spPr>
          <a:xfrm>
            <a:off x="7907020" y="3808254"/>
            <a:ext cx="356870" cy="1797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1 hora</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8" name="テキスト ボックス 964">
            <a:extLst>
              <a:ext uri="{FF2B5EF4-FFF2-40B4-BE49-F238E27FC236}">
                <a16:creationId xmlns:a16="http://schemas.microsoft.com/office/drawing/2014/main" id="{A4719C75-3ECB-40CD-98D1-76E5A9CF59BF}"/>
              </a:ext>
            </a:extLst>
          </p:cNvPr>
          <p:cNvSpPr txBox="1"/>
          <p:nvPr/>
        </p:nvSpPr>
        <p:spPr>
          <a:xfrm>
            <a:off x="7878445" y="4191159"/>
            <a:ext cx="396240" cy="1797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ＭＳ Ｐゴシック" panose="020B0600070205080204" pitchFamily="50" charset="-128"/>
                <a:cs typeface="Times New Roman" panose="02020603050405020304" pitchFamily="18" charset="0"/>
              </a:rPr>
              <a:t>1 hora</a:t>
            </a:r>
            <a:endParaRPr lang="ja-JP" sz="100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9" name="テキスト ボックス 965">
            <a:extLst>
              <a:ext uri="{FF2B5EF4-FFF2-40B4-BE49-F238E27FC236}">
                <a16:creationId xmlns:a16="http://schemas.microsoft.com/office/drawing/2014/main" id="{4CC06663-8D80-4305-B5EC-1A8A510CB692}"/>
              </a:ext>
            </a:extLst>
          </p:cNvPr>
          <p:cNvSpPr txBox="1"/>
          <p:nvPr/>
        </p:nvSpPr>
        <p:spPr>
          <a:xfrm>
            <a:off x="7907655" y="4590574"/>
            <a:ext cx="356870" cy="1797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ＭＳ Ｐゴシック" panose="020B0600070205080204" pitchFamily="50" charset="-128"/>
                <a:cs typeface="Times New Roman" panose="02020603050405020304" pitchFamily="18" charset="0"/>
              </a:rPr>
              <a:t>1 hora</a:t>
            </a:r>
            <a:endParaRPr lang="ja-JP" sz="100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0" name="テキスト ボックス 966">
            <a:extLst>
              <a:ext uri="{FF2B5EF4-FFF2-40B4-BE49-F238E27FC236}">
                <a16:creationId xmlns:a16="http://schemas.microsoft.com/office/drawing/2014/main" id="{EE93275C-E5C4-4961-9FA7-763158BE7A4A}"/>
              </a:ext>
            </a:extLst>
          </p:cNvPr>
          <p:cNvSpPr txBox="1"/>
          <p:nvPr/>
        </p:nvSpPr>
        <p:spPr>
          <a:xfrm>
            <a:off x="7822565" y="4899819"/>
            <a:ext cx="452120" cy="1797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ＭＳ Ｐゴシック" panose="020B0600070205080204" pitchFamily="50" charset="-128"/>
                <a:cs typeface="Times New Roman" panose="02020603050405020304" pitchFamily="18" charset="0"/>
              </a:rPr>
              <a:t>1,5 horas</a:t>
            </a:r>
            <a:endParaRPr lang="ja-JP" sz="100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1" name="テキスト ボックス 967">
            <a:extLst>
              <a:ext uri="{FF2B5EF4-FFF2-40B4-BE49-F238E27FC236}">
                <a16:creationId xmlns:a16="http://schemas.microsoft.com/office/drawing/2014/main" id="{E27AA41F-60E2-48CB-B426-F5E2E67A0E08}"/>
              </a:ext>
            </a:extLst>
          </p:cNvPr>
          <p:cNvSpPr txBox="1"/>
          <p:nvPr/>
        </p:nvSpPr>
        <p:spPr>
          <a:xfrm>
            <a:off x="7822565" y="5196364"/>
            <a:ext cx="466725" cy="1797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1,5 horas</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2" name="テキスト ボックス 968">
            <a:extLst>
              <a:ext uri="{FF2B5EF4-FFF2-40B4-BE49-F238E27FC236}">
                <a16:creationId xmlns:a16="http://schemas.microsoft.com/office/drawing/2014/main" id="{49D4CFDE-6B3E-4E29-A6A8-19B90B6068C3}"/>
              </a:ext>
            </a:extLst>
          </p:cNvPr>
          <p:cNvSpPr txBox="1"/>
          <p:nvPr/>
        </p:nvSpPr>
        <p:spPr>
          <a:xfrm>
            <a:off x="7913370" y="5534184"/>
            <a:ext cx="356870" cy="1797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ＭＳ Ｐゴシック" panose="020B0600070205080204" pitchFamily="50" charset="-128"/>
                <a:cs typeface="Times New Roman" panose="02020603050405020304" pitchFamily="18" charset="0"/>
              </a:rPr>
              <a:t>2 horas</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3" name="テキスト ボックス 971">
            <a:extLst>
              <a:ext uri="{FF2B5EF4-FFF2-40B4-BE49-F238E27FC236}">
                <a16:creationId xmlns:a16="http://schemas.microsoft.com/office/drawing/2014/main" id="{85BDC33F-D2AB-43FE-8EC6-EA7DB0A7A036}"/>
              </a:ext>
            </a:extLst>
          </p:cNvPr>
          <p:cNvSpPr txBox="1"/>
          <p:nvPr/>
        </p:nvSpPr>
        <p:spPr>
          <a:xfrm>
            <a:off x="4212589" y="4089962"/>
            <a:ext cx="1160145" cy="4165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pt-br"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Funções dos dispositivos de segurança relacionados a máquinas comerciais com restrições de trabalho etc.</a:t>
            </a:r>
            <a:endPar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4" name="テキスト ボックス 972">
            <a:extLst>
              <a:ext uri="{FF2B5EF4-FFF2-40B4-BE49-F238E27FC236}">
                <a16:creationId xmlns:a16="http://schemas.microsoft.com/office/drawing/2014/main" id="{7B35CC5B-C829-48AB-8BCC-FD66D83A31E3}"/>
              </a:ext>
            </a:extLst>
          </p:cNvPr>
          <p:cNvSpPr txBox="1"/>
          <p:nvPr/>
        </p:nvSpPr>
        <p:spPr>
          <a:xfrm>
            <a:off x="5466079" y="4144500"/>
            <a:ext cx="2185035" cy="3562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pt-br"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Funções dos dispositivos de segurança e dos freios das máquinas de construção do tipo veicular</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5" name="テキスト ボックス 973">
            <a:extLst>
              <a:ext uri="{FF2B5EF4-FFF2-40B4-BE49-F238E27FC236}">
                <a16:creationId xmlns:a16="http://schemas.microsoft.com/office/drawing/2014/main" id="{DB41AD49-FE7A-4B89-9E50-245F618FDA19}"/>
              </a:ext>
            </a:extLst>
          </p:cNvPr>
          <p:cNvSpPr txBox="1"/>
          <p:nvPr/>
        </p:nvSpPr>
        <p:spPr>
          <a:xfrm>
            <a:off x="5485130" y="4538549"/>
            <a:ext cx="2153601" cy="260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Inspeção e manutenção das máquinas de construção do tipo veicular</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6" name="テキスト ボックス 974">
            <a:extLst>
              <a:ext uri="{FF2B5EF4-FFF2-40B4-BE49-F238E27FC236}">
                <a16:creationId xmlns:a16="http://schemas.microsoft.com/office/drawing/2014/main" id="{EAE613CE-4CC4-44C5-A75A-122B14C4AE4B}"/>
              </a:ext>
            </a:extLst>
          </p:cNvPr>
          <p:cNvSpPr txBox="1"/>
          <p:nvPr/>
        </p:nvSpPr>
        <p:spPr>
          <a:xfrm>
            <a:off x="4221601" y="4536377"/>
            <a:ext cx="1184910" cy="2813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pt-br"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Gestão de manutenção das máquinas comerciais com restrição de trabalho, etc.</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7" name="テキスト ボックス 975">
            <a:extLst>
              <a:ext uri="{FF2B5EF4-FFF2-40B4-BE49-F238E27FC236}">
                <a16:creationId xmlns:a16="http://schemas.microsoft.com/office/drawing/2014/main" id="{C0BFD07E-4D33-4907-8231-970A3389FF99}"/>
              </a:ext>
            </a:extLst>
          </p:cNvPr>
          <p:cNvSpPr txBox="1"/>
          <p:nvPr/>
        </p:nvSpPr>
        <p:spPr>
          <a:xfrm>
            <a:off x="4214495" y="4849469"/>
            <a:ext cx="1175385" cy="2762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Métodos de trabalho relacionados a máquinas comerciais com restrições de trabalho, etc.</a:t>
            </a:r>
            <a:endParaRPr lang="ja-JP" sz="7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8" name="テキスト ボックス 976">
            <a:extLst>
              <a:ext uri="{FF2B5EF4-FFF2-40B4-BE49-F238E27FC236}">
                <a16:creationId xmlns:a16="http://schemas.microsoft.com/office/drawing/2014/main" id="{0F89A03D-5292-4D61-AB3D-3AF71EB95C2F}"/>
              </a:ext>
            </a:extLst>
          </p:cNvPr>
          <p:cNvSpPr txBox="1"/>
          <p:nvPr/>
        </p:nvSpPr>
        <p:spPr>
          <a:xfrm>
            <a:off x="4214495" y="5169684"/>
            <a:ext cx="1192016" cy="2353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pt-br"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Leis e regulamentos relacionados à saúde e segurança</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9" name="テキスト ボックス 977">
            <a:extLst>
              <a:ext uri="{FF2B5EF4-FFF2-40B4-BE49-F238E27FC236}">
                <a16:creationId xmlns:a16="http://schemas.microsoft.com/office/drawing/2014/main" id="{299C7B5B-1C41-4A52-BF5B-0BCA7C213A31}"/>
              </a:ext>
            </a:extLst>
          </p:cNvPr>
          <p:cNvSpPr txBox="1"/>
          <p:nvPr/>
        </p:nvSpPr>
        <p:spPr>
          <a:xfrm>
            <a:off x="4199254" y="5477696"/>
            <a:ext cx="1207257" cy="2711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pt-br"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Casos de acidentes de trabalho e respectivas medidas preventivas</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0" name="テキスト ボックス 978">
            <a:extLst>
              <a:ext uri="{FF2B5EF4-FFF2-40B4-BE49-F238E27FC236}">
                <a16:creationId xmlns:a16="http://schemas.microsoft.com/office/drawing/2014/main" id="{F291FDE6-0DC3-47AD-964F-876B5EC8193C}"/>
              </a:ext>
            </a:extLst>
          </p:cNvPr>
          <p:cNvSpPr txBox="1"/>
          <p:nvPr/>
        </p:nvSpPr>
        <p:spPr>
          <a:xfrm>
            <a:off x="5476240" y="4855096"/>
            <a:ext cx="2164715" cy="260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ts val="600"/>
              </a:lnSpc>
            </a:pPr>
            <a:r>
              <a:rPr lang="pt-br"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Medidas de segurança de acordo com o método de trabalho relacionado a máquinas de construção do tipo veicular</a:t>
            </a:r>
            <a:endPar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1" name="テキスト ボックス 979">
            <a:extLst>
              <a:ext uri="{FF2B5EF4-FFF2-40B4-BE49-F238E27FC236}">
                <a16:creationId xmlns:a16="http://schemas.microsoft.com/office/drawing/2014/main" id="{3A737E27-6FE7-4272-9BC9-BF4FA2332FB1}"/>
              </a:ext>
            </a:extLst>
          </p:cNvPr>
          <p:cNvSpPr txBox="1"/>
          <p:nvPr/>
        </p:nvSpPr>
        <p:spPr>
          <a:xfrm>
            <a:off x="5476240" y="5225488"/>
            <a:ext cx="2019300" cy="1854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Disposições relacionadas dentro das leis, portarias e regulamentos de segurança</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2" name="テキスト ボックス 980">
            <a:extLst>
              <a:ext uri="{FF2B5EF4-FFF2-40B4-BE49-F238E27FC236}">
                <a16:creationId xmlns:a16="http://schemas.microsoft.com/office/drawing/2014/main" id="{5AFC0CA1-68E3-4E88-B16A-898C7D8B2816}"/>
              </a:ext>
            </a:extLst>
          </p:cNvPr>
          <p:cNvSpPr txBox="1"/>
          <p:nvPr/>
        </p:nvSpPr>
        <p:spPr>
          <a:xfrm>
            <a:off x="5485130" y="5487743"/>
            <a:ext cx="2019300" cy="1854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Estudo de caso de acidentes de trabalho</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3" name="テキスト ボックス 749">
            <a:extLst>
              <a:ext uri="{FF2B5EF4-FFF2-40B4-BE49-F238E27FC236}">
                <a16:creationId xmlns:a16="http://schemas.microsoft.com/office/drawing/2014/main" id="{DBD47588-669F-413C-99AB-F0651FB7F60C}"/>
              </a:ext>
            </a:extLst>
          </p:cNvPr>
          <p:cNvSpPr txBox="1"/>
          <p:nvPr/>
        </p:nvSpPr>
        <p:spPr>
          <a:xfrm>
            <a:off x="4320540" y="3571426"/>
            <a:ext cx="969645" cy="1651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Disciplinas do curso</a:t>
            </a:r>
            <a:endPar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41832592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Regulamentações de Segurança e Saúde Ocupacional (Trecho) (1)</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160 do Texto / Página 111 do Texto suplementar</a:t>
            </a:r>
          </a:p>
        </p:txBody>
      </p:sp>
      <p:sp>
        <p:nvSpPr>
          <p:cNvPr id="6" name="コンテンツ プレースホルダー 4"/>
          <p:cNvSpPr txBox="1">
            <a:spLocks/>
          </p:cNvSpPr>
          <p:nvPr/>
        </p:nvSpPr>
        <p:spPr>
          <a:xfrm>
            <a:off x="628650" y="941778"/>
            <a:ext cx="8022560" cy="5303158"/>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Volume 1 Regras Gerais</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Capítulo 7 Habilitações etc.</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Seção 3 Treinamento de habilidades</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82 &lt;Reemissão do certificado de conclusão de treinamento de habilidades, etc.&gt;</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Quando aquele que tiver recebido o certificado de conclusão de treinamento de habilidades e que esteja atualmente exercendo o trabalho ou que pretenda realizar um trabalho relacionado a esse treinamento de habilidades perder ou danificar o certificado, com exceção do caso prescrito no Parágrafo 3°, deverá apresentar o Formulário de reemissão do certificado de treinamento de habilidades (Formulário nº 18) para a instituição de treinamento registrada que o emitiu, a fim de que o certificado de conclusão do treinamento de habilidades seja reemitido.</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Quando aquele que estiver regulamentado no Parágrafo anterior mudar de nome, salvo no caso previsto no Parágrafo 3°, deverá apresentar o Formulário de substituição do certificado de conclusão do treinamento de habilidades (Formulário n.º 18) para a instituição de treinamento registrada que o emitiu, a fim de receber um certificado de conclusão do treinamento de habilidade com a devida alteração.</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 Abreviações abaixo</a:t>
            </a:r>
            <a:endPar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Volume 2 Critérios de Segurança</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Capítulo 2 Máquinas de construção, etc.</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Seção 1 Máquinas de construção do tipo veicular</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Subseção 1-2 Estrutura</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152 &lt;Instalação de faróis&gt;</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Os prestadores de serviço devem equipar a máquina de construção do tipo veicular com faróis. No entanto, isso não se aplica a máquinas de construção do tipo veicular usadas em locais onde é mantida a iluminação necessária para a realização de trabalho seguro.</a:t>
            </a:r>
          </a:p>
        </p:txBody>
      </p:sp>
    </p:spTree>
    <p:extLst>
      <p:ext uri="{BB962C8B-B14F-4D97-AF65-F5344CB8AC3E}">
        <p14:creationId xmlns:p14="http://schemas.microsoft.com/office/powerpoint/2010/main" val="2717727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Máquina básica para máquina de desmontagem (1) Equipamento de trabalho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6 do texto / Página 9 do texto suplementar</a:t>
            </a: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925" y="1304925"/>
            <a:ext cx="6534150" cy="4248150"/>
          </a:xfrm>
          <a:prstGeom prst="rect">
            <a:avLst/>
          </a:prstGeom>
        </p:spPr>
      </p:pic>
      <p:sp>
        <p:nvSpPr>
          <p:cNvPr id="8" name="テキスト ボックス 803">
            <a:extLst>
              <a:ext uri="{FF2B5EF4-FFF2-40B4-BE49-F238E27FC236}">
                <a16:creationId xmlns:a16="http://schemas.microsoft.com/office/drawing/2014/main" id="{FCE4921A-5527-4B91-8D5F-7CD3AA16FC73}"/>
              </a:ext>
            </a:extLst>
          </p:cNvPr>
          <p:cNvSpPr txBox="1"/>
          <p:nvPr/>
        </p:nvSpPr>
        <p:spPr>
          <a:xfrm>
            <a:off x="2982554" y="3754079"/>
            <a:ext cx="1191240" cy="3312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2000" kern="100" dirty="0">
                <a:effectLst/>
                <a:latin typeface="Times New Roman" panose="02020603050405020304" pitchFamily="18" charset="0"/>
                <a:ea typeface="游ゴシック" panose="020B0400000000000000" pitchFamily="50" charset="-128"/>
                <a:cs typeface="Times New Roman" panose="02020603050405020304" pitchFamily="18" charset="0"/>
              </a:rPr>
              <a:t>Equipamento de trabalho</a:t>
            </a:r>
            <a:endParaRPr lang="ja-JP" sz="2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8519040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Regulamentações de Segurança e Saúde Ocupacional (Trecho) (2)</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163 do Texto / Página 111 do Texto suplementar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153 &lt;Protetor de cabeça&gt;</a:t>
            </a:r>
          </a:p>
          <a:p>
            <a:pPr marL="0" indent="0" rtl="0">
              <a:lnSpc>
                <a:spcPct val="100000"/>
              </a:lnSpc>
              <a:spcBef>
                <a:spcPts val="0"/>
              </a:spcBef>
              <a:buNone/>
            </a:pPr>
            <a:r>
              <a:rPr lang="pt-br" sz="1200" spc="-1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Quando os trabalhadores tiverem de executar o trabalho em locais onde há risco de perigo para os trabalhadores devido à queda de rochas, etc. ※1 e utilizem a máquina de construção do tipo veicular (limitado a tratores de esteira, tratores escavador, máquinas de carregamento de material escavado, escavadeiras hidráulicas, escavadeiras de arrasto e máquina de demolição), os prestadores de serviço devem equipar a máquina de construção do tipo veicular em questão com um protetor de cabeça sólido※2.</a:t>
            </a:r>
          </a:p>
          <a:p>
            <a:pPr marL="811213" indent="-268288" rtl="0">
              <a:lnSpc>
                <a:spcPct val="100000"/>
              </a:lnSpc>
              <a:spcBef>
                <a:spcPts val="0"/>
              </a:spcBef>
              <a:buNone/>
            </a:pPr>
            <a:r>
              <a:rPr lang="pt-br"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1) "Locais onde há risco de queda de rochas </a:t>
            </a:r>
            <a:r>
              <a:rPr lang="pt-br" sz="10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etc</a:t>
            </a:r>
            <a:r>
              <a:rPr lang="pt-br"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 referem-se a locais onde são realizados trabalhos de escavação com iluminação, trabalhos de escavação para pedreiras, trabalhos de construção como túneis, etc. com uso da máquina em questão, e também aos locais onde pode haver queda de rochas causada pelo trabalho com a máquina.</a:t>
            </a:r>
          </a:p>
          <a:p>
            <a:pPr marL="543600" indent="0" rtl="0">
              <a:lnSpc>
                <a:spcPct val="100000"/>
              </a:lnSpc>
              <a:spcBef>
                <a:spcPts val="0"/>
              </a:spcBef>
              <a:buNone/>
            </a:pPr>
            <a:r>
              <a:rPr lang="pt-br"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2) Em relação ao protetor de cabeça, o padrão estrutural é indicado pela Circular nº 559 de 26/09/1975.</a:t>
            </a:r>
            <a:endParaRPr lang="en-US" altLang="ja-JP"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543600" indent="0" rtl="0">
              <a:lnSpc>
                <a:spcPct val="100000"/>
              </a:lnSpc>
              <a:spcBef>
                <a:spcPts val="0"/>
              </a:spcBef>
              <a:buNone/>
            </a:pPr>
            <a:endParaRPr lang="en-US" altLang="ja-JP"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Subseção 2 Prevenção de riscos relacionados ao uso de máquinas de construção do tipo veicular</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154 &lt;Pesquisa e registro&gt;</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Ao realizar trabalhos com máquinas de construção do tipo veicular, o prestador de serviços deve fazer um levantamento prévio das condições topográficas e geológicas etc. do local relacionado ao trabalho e registrar os resultados desse levantamento, a fim de prevenir riscos aos trabalhadores devido ao desabamento de solo, queda da máquina em questão, etc.</a:t>
            </a:r>
            <a:endPar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155 &lt;Plano de trabalho&gt;</a:t>
            </a:r>
          </a:p>
          <a:p>
            <a:pPr marL="0" indent="0" rtl="0">
              <a:lnSpc>
                <a:spcPct val="100000"/>
              </a:lnSpc>
              <a:spcBef>
                <a:spcPts val="0"/>
              </a:spcBef>
              <a:buNone/>
            </a:pPr>
            <a:r>
              <a:rPr lang="pt-br" sz="12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Ao realizar trabalhos com máquinas de construção do tipo veicular, o prestador de serviço deve estabelecer com antecedência um plano de trabalho que se aplica ao que foi aprendido através da investigação de acordo com as disposições do artigo anterior, e realizar o trabalho de acordo com o plano de trabalho.</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O plano de trabalho previsto no parágrafo anterior deve indicar os seguintes itens.</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 Tipos e capacidades das máquinas de construção do tipo veicular a serem usadas</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2 Rota de operação das máquinas de construção do tipo veicular</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3 Método de trabalho com máquinas de construção do tipo veicular</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 Quando o empregador tiver estabelecido o plano de trabalho previsto no Parágrafo 1°, deve comunicar aos respectivos trabalhadores os assuntos previstos nos números 2 e 3 do Parágrafo anterior.</a:t>
            </a:r>
            <a:endPar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7221579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pt-br" sz="2000" dirty="0">
                <a:latin typeface="Times New Roman" panose="02020603050405020304" pitchFamily="18" charset="0"/>
                <a:ea typeface="Meiryo UI" panose="020B0604030504040204" pitchFamily="50" charset="-128"/>
                <a:cs typeface="Times New Roman" panose="02020603050405020304" pitchFamily="18" charset="0"/>
              </a:rPr>
              <a:t>Regulamentações de Segurança e Saúde Ocupacional (Trecho) (3)</a:t>
            </a:r>
            <a:endParaRPr kumimoji="1"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163 do Texto / Página 112 do Texto suplementar</a:t>
            </a:r>
          </a:p>
        </p:txBody>
      </p:sp>
      <p:sp>
        <p:nvSpPr>
          <p:cNvPr id="6" name="コンテンツ プレースホルダー 4"/>
          <p:cNvSpPr txBox="1">
            <a:spLocks/>
          </p:cNvSpPr>
          <p:nvPr/>
        </p:nvSpPr>
        <p:spPr>
          <a:xfrm>
            <a:off x="571500" y="941778"/>
            <a:ext cx="807971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156 &lt;Limite de velocidade&gt;</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Ao trabalhar com máquinas de construção do tipo veicular (exceto aquelas com uma velocidade máxima de 10 km/h ou menos), o prestador de serviço deve estipular, com antecedência, o limite de velocidade apropriado de acordo com as condições topográficas e geológicas etc.※ e realizar o trabalho de acordo com isso.</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a:t>
            </a:r>
            <a:r>
              <a:rPr lang="pt-br" sz="1200" spc="-12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O condutor da máquina de construção do tipo veicular previsto no Parágrafo anterior não deve conduzir a máquina de construção do tipo veicular além do limite de velocidade estabelecido no mesmo parágrafo.</a:t>
            </a:r>
            <a:endParaRPr lang="en-US" altLang="ja-JP" sz="1200" spc="-12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539750" indent="0" rtl="0">
              <a:lnSpc>
                <a:spcPct val="100000"/>
              </a:lnSpc>
              <a:spcBef>
                <a:spcPts val="0"/>
              </a:spcBef>
              <a:buNone/>
            </a:pPr>
            <a:r>
              <a:rPr lang="pt-br"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O “etc.” da frase “condições topográficas e geológicas etc.” inclui também os casos em que outras máquinas e equipamentos estão instalados.</a:t>
            </a:r>
          </a:p>
          <a:p>
            <a:pPr marL="0" indent="0" rtl="0">
              <a:lnSpc>
                <a:spcPct val="100000"/>
              </a:lnSpc>
              <a:spcBef>
                <a:spcPts val="0"/>
              </a:spcBef>
              <a:buNone/>
            </a:pPr>
            <a:endPar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157 &lt;Prevenção de quedas, etc.&gt;</a:t>
            </a:r>
          </a:p>
          <a:p>
            <a:pPr marL="0" indent="0" rtl="0">
              <a:lnSpc>
                <a:spcPct val="100000"/>
              </a:lnSpc>
              <a:spcBef>
                <a:spcPts val="0"/>
              </a:spcBef>
              <a:buNone/>
            </a:pPr>
            <a:r>
              <a:rPr lang="pt-br" sz="12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Ao trabalhar utilizando máquinas de construção do tipo veicular, o prestador de serviço deve tomar as medidas cabíveis para evitar riscos aos trabalhadores devido à queda ou capotamento da máquina de construção do tipo veicular, evitar o colapso do acostamento da rota de operação da máquina de construção do tipo veicular em questão, evitar o afundamento irregular do solo, mantendo a largura necessária, etc. ※1</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Ao trabalhar com máquinas de construção do tipo veicular em acostamentos, declives, etc., o prestador de serviços deve designar um orientador※2 se houver risco de perigo aos trabalhadores devido à queda ou tombamento das máquinas de construção do tipo veicular, e essa pessoa deverá orientar a máquina em questão.</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 O condutor das máquinas de construção do tipo veicular previstas no Parágrafo anterior deve seguir as orientações do orientador, previstas no mesmo Parágrafo.</a:t>
            </a:r>
          </a:p>
          <a:p>
            <a:pPr marL="539750" indent="0" rtl="0">
              <a:lnSpc>
                <a:spcPct val="100000"/>
              </a:lnSpc>
              <a:spcBef>
                <a:spcPts val="0"/>
              </a:spcBef>
              <a:buNone/>
            </a:pPr>
            <a:r>
              <a:rPr lang="pt-br"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1) O "etc." da sentença "Manter a largura necessária, etc." inclui a instalação de guarda-corpos e colocação de sinais, etc.</a:t>
            </a:r>
          </a:p>
          <a:p>
            <a:pPr marL="539750" indent="0" rtl="0">
              <a:lnSpc>
                <a:spcPct val="100000"/>
              </a:lnSpc>
              <a:spcBef>
                <a:spcPts val="0"/>
              </a:spcBef>
              <a:buNone/>
            </a:pPr>
            <a:r>
              <a:rPr lang="pt-br"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2) Se os guarda-corpos estiverem instalados e os sinais forem colocados corretamente para que não haja risco de queda ou tombamento, não é necessário colocar o orientador mencionado no Parágrafo 2°.</a:t>
            </a:r>
            <a:endParaRPr lang="en-US" altLang="ja-JP"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157-2</a:t>
            </a:r>
          </a:p>
          <a:p>
            <a:pPr marL="0" indent="0" rtl="0">
              <a:lnSpc>
                <a:spcPct val="100000"/>
              </a:lnSpc>
              <a:spcBef>
                <a:spcPts val="0"/>
              </a:spcBef>
              <a:buNone/>
            </a:pPr>
            <a:r>
              <a:rPr lang="pt-br" sz="120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Em locais de trabalho como acostamentos e aclives e em locais onde haja risco para o motorista devido à queda ou capotamento de máquinas de construção do tipo veicular, o prestador de serviços deve instalar nessas máquinas estrutura de proteção contra quedas e deve se empenhar também na não utilização de máquinas de construção do tipo veicular que não estejam equipadas com cinto de segurança. Além disso, deve se empenhar para que o motorista utilize o cinto de segurança.</a:t>
            </a:r>
          </a:p>
        </p:txBody>
      </p:sp>
    </p:spTree>
    <p:extLst>
      <p:ext uri="{BB962C8B-B14F-4D97-AF65-F5344CB8AC3E}">
        <p14:creationId xmlns:p14="http://schemas.microsoft.com/office/powerpoint/2010/main" val="38107618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266700"/>
            <a:ext cx="8022560" cy="580565"/>
          </a:xfrm>
          <a:ln>
            <a:solidFill>
              <a:schemeClr val="tx1"/>
            </a:solidFill>
          </a:ln>
        </p:spPr>
        <p:txBody>
          <a:bodyPr rtlCol="0">
            <a:noAutofit/>
          </a:bodyPr>
          <a:lstStyle/>
          <a:p>
            <a:pPr rtl="0"/>
            <a:r>
              <a:rPr lang="pt-br" sz="2000" dirty="0">
                <a:latin typeface="Times New Roman" panose="02020603050405020304" pitchFamily="18" charset="0"/>
                <a:ea typeface="Meiryo UI" panose="020B0604030504040204" pitchFamily="50" charset="-128"/>
                <a:cs typeface="Times New Roman" panose="02020603050405020304" pitchFamily="18" charset="0"/>
              </a:rPr>
              <a:t>Regulamentações de Segurança e Saúde Ocupacional (Trecho) (4)</a:t>
            </a:r>
            <a:endParaRPr kumimoji="1"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164 do Texto / Página 113 do Texto suplementar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158 &lt;Prevenção de contato&gt;</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Ao trabalhar com máquinas de construção do tipo veicular, o prestador de serviços não deve permitir que os trabalhadores entrem ou permaneçam em locais ※ onde haja risco aos trabalhadores, devido ao contato com as máquinas de construção do tipo veicular que estejam em operação. No entanto, isso não se aplica quando um orientador é designado e a máquina de construção do tipo veicular é orientada por essa pessoa.</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 </a:t>
            </a:r>
            <a:r>
              <a:rPr lang="pt-br" sz="120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O condutor da máquina de construção do tipo veicular, prevista no Parágrafo anterior, deve seguir a orientação dada pelo Orientador descrito no mesmo parágrafo.</a:t>
            </a:r>
          </a:p>
          <a:p>
            <a:pPr marL="540000" indent="0" rtl="0">
              <a:lnSpc>
                <a:spcPct val="100000"/>
              </a:lnSpc>
              <a:spcBef>
                <a:spcPts val="0"/>
              </a:spcBef>
              <a:buNone/>
            </a:pPr>
            <a:r>
              <a:rPr lang="pt-br"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“Locais onde pode haver risco” inclui não apenas a faixa de deslocamento da máquina, mas também a faixa de operação do equipamento de trabalho, como braços e lanças.</a:t>
            </a:r>
            <a:endParaRPr lang="en-US" altLang="ja-JP"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ja-JP" altLang="en-US"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159 &lt;Sinais&gt;</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O prestador de serviços deve estipular um determinado método para dar sinais, quando colocar um guia para orientar o condutor da máquina de construção do tipo veicular, e fazer com que o guia dê sinais conforme o determinado.</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O condutor da máquina de construção do tipo veicular, prevista no Parágrafo anterior, deve obedecer à sinalização prevista no mesmo parágrafo.</a:t>
            </a:r>
            <a:endPar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160 &lt;Medidas a serem tomadas ao se afastar do posto de condução&gt;</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Quando o condutor de uma máquina de construção do tipo veicular deixar o posto de condução, o prestador de serviço deve fazer com que o condutor em questão tome as seguintes medidas.</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 Deixar o equipamento de trabalho, como caçambas e pás※1, no chão.</a:t>
            </a:r>
          </a:p>
          <a:p>
            <a:pPr marL="446088" indent="-446088"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2 Tomar medidas para evitar que a máquina de construção do tipo veicular se movimente involuntariamente, desligando a máquina motriz e aplicando o freio de marcha etc. ※2</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 O condutor previsto no Parágrafo anterior deve tomar as medidas previstas em cada um dos itens do mesmo Parágrafo quando se afastar do posto de condução das máquinas de construção do tipo veicular.</a:t>
            </a:r>
            <a:endPar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539750" indent="0" rtl="0">
              <a:lnSpc>
                <a:spcPct val="100000"/>
              </a:lnSpc>
              <a:spcBef>
                <a:spcPts val="0"/>
              </a:spcBef>
              <a:buNone/>
            </a:pPr>
            <a:r>
              <a:rPr lang="pt-br"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1) Escavadeiras, placas de remoção de sujeira, etc. estão incluídos em "etc." de "caçambas, pás, etc."</a:t>
            </a:r>
          </a:p>
          <a:p>
            <a:pPr marL="539750" indent="0" rtl="0">
              <a:lnSpc>
                <a:spcPct val="100000"/>
              </a:lnSpc>
              <a:spcBef>
                <a:spcPts val="0"/>
              </a:spcBef>
              <a:buNone/>
            </a:pPr>
            <a:r>
              <a:rPr lang="pt-br"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2) "Etc." em "Aplicar o freio de deslocamento, etc." inclui parar com uma cunha, batente, etc.</a:t>
            </a:r>
          </a:p>
        </p:txBody>
      </p:sp>
    </p:spTree>
    <p:extLst>
      <p:ext uri="{BB962C8B-B14F-4D97-AF65-F5344CB8AC3E}">
        <p14:creationId xmlns:p14="http://schemas.microsoft.com/office/powerpoint/2010/main" val="14956894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Regulamentações de Segurança e Saúde Ocupacional (Trecho) (5)</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165 do Texto / Página 114 do Texto suplementar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161 &lt;Transferência de máquinas de construção tipo veicular&gt;</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Quando o prestador de serviços realizar o transporte da máquina de construção do tipo veicular e for carregá-la ou descarregá-la do caminhão de carga, etc. ※1 por autopropulsão ou reboque, usando pranchas rodoviárias, aterros (</a:t>
            </a:r>
            <a:r>
              <a:rPr lang="pt-br"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morido</a:t>
            </a: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etc., as máquinas de construção do tipo veicular devem ficar nos locais estipulados a seguir a fim de evitar risco de tombamento, queda etc. devido a tais fatores.</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 A carga e a descarga devem ser feitas em local plano e sólido.</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Ao usar uma prancha rodoviária, utilize uma que tenha comprimento, largura e resistência suficientes※2 e prenda-a com segurança com um gradiente apropriado※3.</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 Ao usar aterros, aterros temporários, etc., certifique-se que tenha largura e resistência suficientes※4 e também um declive apropriado.</a:t>
            </a:r>
          </a:p>
          <a:p>
            <a:pPr marL="539750" indent="0" rtl="0">
              <a:lnSpc>
                <a:spcPct val="100000"/>
              </a:lnSpc>
              <a:spcBef>
                <a:spcPts val="0"/>
              </a:spcBef>
              <a:buNone/>
            </a:pPr>
            <a:r>
              <a:rPr lang="pt-br"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1) "Etc." em "Caminhão de carga, etc." inclui reboques.</a:t>
            </a:r>
          </a:p>
          <a:p>
            <a:pPr marL="539750" indent="0" rtl="0">
              <a:lnSpc>
                <a:spcPct val="100000"/>
              </a:lnSpc>
              <a:spcBef>
                <a:spcPts val="0"/>
              </a:spcBef>
              <a:buNone/>
            </a:pPr>
            <a:r>
              <a:rPr lang="pt-br"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2) “Suficiente” ou “comprimento suficiente” deve ser determinado de acordo com o peso e o tamanho da máquina de construção do tipo veicular para carga e descarga.</a:t>
            </a:r>
          </a:p>
          <a:p>
            <a:pPr marL="539750" indent="0" rtl="0">
              <a:lnSpc>
                <a:spcPct val="100000"/>
              </a:lnSpc>
              <a:spcBef>
                <a:spcPts val="0"/>
              </a:spcBef>
              <a:buNone/>
            </a:pPr>
            <a:r>
              <a:rPr lang="pt-br"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3) “Gradiente apropriado” refere-se a um gradiente dentro de uma faixa segura em consideração ao desempenho da máquina, como capacidade de escalada.</a:t>
            </a:r>
          </a:p>
          <a:p>
            <a:pPr marL="893763" indent="-354013" rtl="0">
              <a:lnSpc>
                <a:spcPct val="100000"/>
              </a:lnSpc>
              <a:spcBef>
                <a:spcPts val="0"/>
              </a:spcBef>
              <a:buNone/>
            </a:pPr>
            <a:r>
              <a:rPr lang="pt-br"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4) A "resistência do aterro" é garantida tomando medidas como cravar toros e endurecer o aterro suficientemente, compactando-o.</a:t>
            </a:r>
            <a:endParaRPr lang="en-US" altLang="ja-JP"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893763" indent="-354013" rtl="0">
              <a:lnSpc>
                <a:spcPct val="100000"/>
              </a:lnSpc>
              <a:spcBef>
                <a:spcPts val="0"/>
              </a:spcBef>
              <a:buNone/>
            </a:pPr>
            <a:endParaRPr lang="en-US" altLang="ja-JP"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162 &lt;Restrições de passageiros&gt;</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Ao trabalhar com máquinas de construção do tipo veicular, o prestador de serviços não deve colocar os trabalhadores em outro lugar que não seja no assento de passageiros※.</a:t>
            </a:r>
          </a:p>
          <a:p>
            <a:pPr marL="539750" indent="0" rtl="0">
              <a:lnSpc>
                <a:spcPct val="100000"/>
              </a:lnSpc>
              <a:spcBef>
                <a:spcPts val="0"/>
              </a:spcBef>
              <a:buNone/>
            </a:pPr>
            <a:r>
              <a:rPr lang="pt-br"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"Assento de passageiro" refere-se ao banco do condutor, banco do assistente do condutor e outros bancos para embarque.</a:t>
            </a:r>
          </a:p>
          <a:p>
            <a:pPr marL="0" indent="0" rtl="0">
              <a:lnSpc>
                <a:spcPct val="100000"/>
              </a:lnSpc>
              <a:spcBef>
                <a:spcPts val="0"/>
              </a:spcBef>
              <a:buNone/>
            </a:pPr>
            <a:endParaRPr lang="ja-JP" altLang="en-US"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163 &lt;Restrições de uso&gt;</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Ao trabalhar com máquinas de construção do tipo veicular, o prestador de serviços deve cumprir com o grau de estabilidade, carga máxima de utilização etc. estipulada para essa estrutura em relação à máquina de construção do tipo veicular em questão※, a fim de evitar o risco aos trabalhadores devido a tombamento e quebra de equipamentos de trabalho, como lanças e braços.</a:t>
            </a:r>
          </a:p>
          <a:p>
            <a:pPr marL="539750" indent="0" rtl="0">
              <a:lnSpc>
                <a:spcPct val="100000"/>
              </a:lnSpc>
              <a:spcBef>
                <a:spcPts val="0"/>
              </a:spcBef>
              <a:buNone/>
            </a:pPr>
            <a:r>
              <a:rPr lang="pt-br"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"Estipulada para essa estrutura" refere-se ao que é indicado pelos padrões estruturais para máquinas de construção do tipo veicular.</a:t>
            </a:r>
            <a:endParaRPr lang="ja-JP" altLang="en-US"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6956436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Regulamentações de Segurança e Saúde Ocupacional (Trecho) (6)</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165 do Texto / Página 115 do Texto suplementar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164 &lt;Restrições de utilização que não sejam da aplicação principal&gt;</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O prestador de serviço não deve usar a máquina de construção do tipo veicular para qualquer fim que não seja a aplicação principal da máquina de construção do tipo veicular, como levantar uma carga com uma escavadeira mecânica ou levantar/descer etc., um trabalhador com uma concha hidráulica.</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O disposto no Parágrafo anterior não se aplica quando se enquadrar em qualquer um dos seguintes casos.</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 No caso de realizar o trabalho de elevação de carga※2 e se enquadrar em qualquer um dos itens a seguir.</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 Quando for inevitável devido à natureza do trabalho ou quando for necessário para realizar um trabalho com segurança ※3.</a:t>
            </a:r>
            <a:endParaRPr lang="ja-JP" altLang="en-US"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811213" indent="-811213"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b. Quando for utilizar um instrumento de trabalho para suspender, como um braço ou caçamba, fixando acessórios de metal, como ganchos e manilha, e outros acessórios de metal, que se enquadram em qualquer um dos itens a seguir※4.</a:t>
            </a:r>
            <a:endParaRPr lang="ja-JP" altLang="en-US"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 Deve ter resistência suficiente * 5 de acordo com a carga a ser aplicada.</a:t>
            </a:r>
          </a:p>
          <a:p>
            <a:pPr marL="1081088" indent="-1081088"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(2) Não deve haver risco de queda da carga levantada pelo equipamento devido à utilização do dispositivo de retenção.</a:t>
            </a:r>
          </a:p>
          <a:p>
            <a:pPr marL="1081088" indent="-1081088"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(3) Que não apresente risco de se soltar do equipamento de trabalho※6.</a:t>
            </a:r>
            <a:endParaRPr lang="ja-JP" altLang="en-US"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Quando não apresentar risco ao trabalhador no caso de realizar trabalhos que não sejam trabalhos de elevação de carga.</a:t>
            </a:r>
            <a:endPar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540000" indent="0" rtl="0">
              <a:lnSpc>
                <a:spcPct val="100000"/>
              </a:lnSpc>
              <a:spcBef>
                <a:spcPts val="0"/>
              </a:spcBef>
              <a:buNone/>
            </a:pPr>
            <a:r>
              <a:rPr lang="pt-br"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1) O "etc." da sentença "levantar/descer etc., um trabalhador com uma concha hidráulica", refere-se aos casos em que lanças, braços, etc. podem ser usados ao invés de rampas.</a:t>
            </a:r>
          </a:p>
          <a:p>
            <a:pPr marL="540000" indent="0" rtl="0">
              <a:lnSpc>
                <a:spcPct val="100000"/>
              </a:lnSpc>
              <a:spcBef>
                <a:spcPts val="0"/>
              </a:spcBef>
              <a:buNone/>
            </a:pPr>
            <a:r>
              <a:rPr lang="pt-br"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2) O "trabalho de suspensão de carga" inclui girar a lança com a carga pendurada e efetuar o deslocamento com a carga pendurada.</a:t>
            </a:r>
          </a:p>
          <a:p>
            <a:pPr marL="893763" indent="-354013" rtl="0">
              <a:lnSpc>
                <a:spcPct val="100000"/>
              </a:lnSpc>
              <a:spcBef>
                <a:spcPts val="0"/>
              </a:spcBef>
              <a:buNone/>
            </a:pPr>
            <a:r>
              <a:rPr lang="pt-br"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3) </a:t>
            </a:r>
            <a:r>
              <a:rPr lang="pt-br" sz="1050" spc="-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Em "Quando for inevitável devido à natureza do trabalho ou quando for necessário realizar um trabalho com segurança", considera-se que o local de trabalho se torna mais complicado e o perigo aumenta com o uso de guindastes portáteis devido à área estreita de trabalho no caso de levantamento de terreno para tubulação de fumaça (</a:t>
            </a:r>
            <a:r>
              <a:rPr lang="pt-br" sz="1050" spc="-5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hyumu</a:t>
            </a:r>
            <a:r>
              <a:rPr lang="pt-br" sz="1050" spc="-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etc. e estaca-prancha para retenção temporária do solo como parte da operação de escavação, usando máquinas de construção do tipo veicular.</a:t>
            </a:r>
          </a:p>
          <a:p>
            <a:pPr marL="893763" indent="-354013" rtl="0">
              <a:lnSpc>
                <a:spcPct val="100000"/>
              </a:lnSpc>
              <a:spcBef>
                <a:spcPts val="0"/>
              </a:spcBef>
              <a:buNone/>
            </a:pPr>
            <a:r>
              <a:rPr lang="pt-br"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4) </a:t>
            </a:r>
            <a:r>
              <a:rPr lang="pt-br" sz="1050" spc="-6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"Quando utilizar fixando um instrumento de elevação ao equipamento de trabalho" significa que o gancho, manilha, cabo de aço, corrente de suspensão, etc. são fixados ao equipamento de trabalho de modo que não se soltem facilmente, e os mesmos são usados para elevar a carga. Além disso, não estão inclusos o caso em que o cabo de aço é girado diretamente na lança e/ou braço para levantar a carga e o caso em que a elevação da carga é feita colocando o cabo de aço na unha da caçamba.</a:t>
            </a:r>
          </a:p>
          <a:p>
            <a:pPr marL="893763" indent="-354013" rtl="0">
              <a:lnSpc>
                <a:spcPct val="100000"/>
              </a:lnSpc>
              <a:spcBef>
                <a:spcPts val="0"/>
              </a:spcBef>
              <a:buNone/>
            </a:pPr>
            <a:r>
              <a:rPr lang="pt-br"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5) A resistência do equipamento de elevação deve ter um fator de segurança (ou seja, o valor obtido pela divisão do valor da carga de corte do equipamento de elevação pelo valor da carga do Parágrafo 3°, Item 4) de 5 ou mais.</a:t>
            </a:r>
          </a:p>
          <a:p>
            <a:pPr marL="893763" indent="-354013" rtl="0">
              <a:lnSpc>
                <a:spcPct val="100000"/>
              </a:lnSpc>
              <a:spcBef>
                <a:spcPts val="0"/>
              </a:spcBef>
              <a:buNone/>
            </a:pPr>
            <a:r>
              <a:rPr lang="pt-br"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6) "Que não apresente risco de se soltar do equipamento de trabalho" referem-se àqueles com ganchos etc., presos por soldagem, que têm penetração e espessura da garganta suficientes, e que toda a circunferência das peças de fixação em questão se encontrem soldadas.</a:t>
            </a:r>
          </a:p>
        </p:txBody>
      </p:sp>
    </p:spTree>
    <p:extLst>
      <p:ext uri="{BB962C8B-B14F-4D97-AF65-F5344CB8AC3E}">
        <p14:creationId xmlns:p14="http://schemas.microsoft.com/office/powerpoint/2010/main" val="41084460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Regulamentações de Segurança e Saúde Ocupacional (Trecho) (7)</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167 do Texto / Página 116 do Texto suplementar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165 &lt;Reparos, etc.&gt;</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Quando o prestador de serviço for realizar o trabalho de reparo de máquina de construção do tipo </a:t>
            </a:r>
            <a:r>
              <a:rPr lang="pt-br"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veicular,ou</a:t>
            </a: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de equipar ou remover acessórios nessas máquinas deverá designar uma pessoa que irá comandar o trabalho em questão e fazer com que essa pessoa tome as seguintes medidas.</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 Determinar o procedimento de trabalho e direcionar o trabalho.</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Supervisionar as condições de uso do suporte regulamentado no Item 1 do Parágrafo 2° do Artigo 166 e dos pilares de segurança, blocos de segurança, etc. regulamentados no Parágrafo 1° do Artigo seguinte.</a:t>
            </a:r>
            <a:endPar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166 &lt;Prevenção do perigo devido à descida da lança, etc.&gt;</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Quando um prestador de serviço levantar a lança, o braço, etc. de uma máquina de construção do tipo veicular e realizar reparos, inspeções, etc. sob ela, os trabalhadores envolvidos no trabalho em questão devem ser obrigados a utilizar suporte de segurança, os blocos de segurança etc., no intuito de prevenir riscos de queda repentina da lança, braço, etc. sobre trabalhadores.</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a:t>
            </a:r>
            <a:r>
              <a:rPr lang="pt-br" sz="12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Os trabalhadores envolvidos nos trabalhos previstos no parágrafo anterior devem utilizar suporte de segurança, blocos de segurança, </a:t>
            </a:r>
            <a:r>
              <a:rPr lang="pt-br" sz="1200" spc="-4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etc.※previstos</a:t>
            </a:r>
            <a:r>
              <a:rPr lang="pt-br" sz="1200" spc="-4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no mesmo parágrafo.</a:t>
            </a:r>
          </a:p>
          <a:p>
            <a:pPr marL="540000" indent="0" rtl="0">
              <a:lnSpc>
                <a:spcPct val="100000"/>
              </a:lnSpc>
              <a:spcBef>
                <a:spcPts val="0"/>
              </a:spcBef>
              <a:buNone/>
            </a:pPr>
            <a:r>
              <a:rPr lang="pt-br" sz="105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"Etc." em "Bloco de segurança, etc." inclui um suporte, etc.</a:t>
            </a:r>
          </a:p>
          <a:p>
            <a:pPr marL="0" indent="0" rtl="0">
              <a:lnSpc>
                <a:spcPct val="100000"/>
              </a:lnSpc>
              <a:spcBef>
                <a:spcPts val="0"/>
              </a:spcBef>
              <a:buNone/>
            </a:pPr>
            <a:endParaRPr lang="ja-JP" altLang="en-US"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166-2 &lt;Prevenção de risco devido ao colapso de acessórios&gt;</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Ao instalar ou remover acessórios das máquinas de construção do tipo veicular, o prestador de serviço deve permitir que os trabalhadores envolvidos no trabalho usem o suporte para evitar o risco de colapso do acessório, etc. aos trabalhadores.</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 Os trabalhadores que se dedicarem à obra prevista no parágrafo anterior devem utilizar o pedestal previsto no mesmo parágrafo.</a:t>
            </a:r>
          </a:p>
          <a:p>
            <a:pPr marL="0" indent="0" rtl="0">
              <a:lnSpc>
                <a:spcPct val="100000"/>
              </a:lnSpc>
              <a:spcBef>
                <a:spcPts val="0"/>
              </a:spcBef>
              <a:buNone/>
            </a:pPr>
            <a:endParaRPr lang="ja-JP" altLang="en-US"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166-3 &lt;Restrições à fixação de acessórios&gt;</a:t>
            </a:r>
          </a:p>
          <a:p>
            <a:pPr marL="0" indent="0" rtl="0">
              <a:lnSpc>
                <a:spcPct val="100000"/>
              </a:lnSpc>
              <a:spcBef>
                <a:spcPts val="0"/>
              </a:spcBef>
              <a:buNone/>
            </a:pPr>
            <a:r>
              <a:rPr lang="pt-br" sz="1200" spc="-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O prestador de serviços não deve fixar acessórios nas máquinas de construção do tipo veicular que excedam o peso estruturalmente especificado.</a:t>
            </a:r>
          </a:p>
        </p:txBody>
      </p:sp>
    </p:spTree>
    <p:extLst>
      <p:ext uri="{BB962C8B-B14F-4D97-AF65-F5344CB8AC3E}">
        <p14:creationId xmlns:p14="http://schemas.microsoft.com/office/powerpoint/2010/main" val="25627313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Regulamentações de Segurança e Saúde Ocupacional (Trecho) (8)</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167 do Texto / Página 116 do Texto suplementar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166-4 &lt;Indicação do peso do acessório, etc.&gt;</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Quando o prestador de serviços substituir o acessório da máquina de construção do tipo veicular, o peso do acessório deve ser exibido em local de fácil visualização para o condutor (quando uma caçamba, pá etc., for fixada, a capacidade ou peso máximo da carga da caçamba, pá etc. deve ser incluída. O mesmo se aplica a seguir neste artigo. ) ou deve ser fornecido um documento que permita que o condutor da máquina de construção do tipo veicular verifique facilmente o peso do acessório.</a:t>
            </a:r>
            <a:endPar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Capítulo 8-5 Prevenção de risco no trabalho, tais como demolição de peças de concreto</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517-15 &lt;Trabalho como demolição de peças de concreto&gt;</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O prestador de serviços deve tomar as seguintes medidas ao realizar os trabalhos do Artigo 6-15-5 da Portaria.</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 Não permitir que os trabalhadores que não sejam os trabalhadores relacionados entrem na área de trabalho.</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a:t>
            </a:r>
            <a:r>
              <a:rPr lang="pt-br" sz="1200" spc="-18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Quando for possível prever que há riscos para realizar o trabalho devido ao mau tempo, como vento forte, chuva forte, nevasca etc., o trabalho em questão deverá ser interrompido.</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 Ao elevar ou abaixar equipamentos, ferramentas, etc., faça com que os trabalhadores usem cordas de pesca, bolsas de pesca, etc.</a:t>
            </a:r>
            <a:endPar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517-16 &lt;Sinais dos trabalhos, como o de derrubada&gt;</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Quando o prestador de serviços realizar o trabalho do Artigo 6-15-5 da Portaria e puxar a parede externa, pilares, etc., para baixo, o prestador de serviços deve definir uma sinalização para o trabalho de puxar e derrubar, e informar os trabalhadores envolvidos.</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Ao realizar trabalhos como o de derrubada, descrito no parágrafo anterior, o prestador de serviço deve fazer com que o trabalhador que irá executar o trabalho de derrubada em questão sinalize com antecedência, conforme descrito no Parágrafo, aos outros trabalhadores (doravante denominado "outros trabalhadores" a partir deste artigo), quando houver risco devido ao trabalho correspondente, e não deverá permitir que o trabalho de derrubada etc., seja realizado se não for possível certificar-se de que os outros trabalhadores tenham evacuado.</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 </a:t>
            </a:r>
            <a:r>
              <a:rPr lang="pt-br" sz="1200" spc="-1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O trabalhador que irá executar trabalhos como o de derrubada, descrito no Parágrafo 1°, deve sinalizar com antecedência quando houver risco devido ao trabalho correspondente, e não deverá realizar o trabalho de derrubada etc., se não for possível certificar-se de que os outros trabalhadores tenham evacuado.</a:t>
            </a:r>
          </a:p>
        </p:txBody>
      </p:sp>
    </p:spTree>
    <p:extLst>
      <p:ext uri="{BB962C8B-B14F-4D97-AF65-F5344CB8AC3E}">
        <p14:creationId xmlns:p14="http://schemas.microsoft.com/office/powerpoint/2010/main" val="42802815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Regulamentações de Segurança e Saúde Ocupacional (Trecho) (9)</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172 do Texto / Página 117 do Texto suplementar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517-17 &lt;Nomeação do chefe de obra para a demolição das peças de concreto&gt;</a:t>
            </a:r>
          </a:p>
          <a:p>
            <a:pPr marL="0" indent="0" rtl="0">
              <a:lnSpc>
                <a:spcPct val="1000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Para os trabalhos previstos no Artigo 6-15-5 da Portaria, o prestador de serviços deve nomear um chefe de obra para demolição das peças de concreto, sendo que essa pessoa tenha concluído o curso de treinamento de habilidades para demolição das peças de concreto.</a:t>
            </a:r>
          </a:p>
          <a:p>
            <a:pPr marL="0" indent="0" rtl="0">
              <a:lnSpc>
                <a:spcPct val="100000"/>
              </a:lnSpc>
              <a:spcBef>
                <a:spcPts val="0"/>
              </a:spcBef>
              <a:buNone/>
            </a:pP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517-18 O prestador de serviços deve fazer com que o chefe de trabalho da demolição de obras de concreto etc., realize os seguintes itens.</a:t>
            </a:r>
          </a:p>
          <a:p>
            <a:pPr marL="0" indent="0" rtl="0">
              <a:lnSpc>
                <a:spcPct val="1000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O prestador de serviços deve fazer com que o chefe de trabalho da demolição de obras de concreto etc., realize os seguintes itens.</a:t>
            </a:r>
          </a:p>
          <a:p>
            <a:pPr marL="0" indent="0" rtl="0">
              <a:lnSpc>
                <a:spcPct val="1000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 Determinar o método de trabalho e a disposição dos trabalhadores, e comandar o trabalho diretamente.</a:t>
            </a:r>
          </a:p>
          <a:p>
            <a:pPr marL="0" indent="0" rtl="0">
              <a:lnSpc>
                <a:spcPct val="1000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Inspecionar as funções dos equipamentos, ferramentas, cintas de segurança, etc. e capacetes de proteção, e remover os produtos defeituosos.</a:t>
            </a:r>
          </a:p>
          <a:p>
            <a:pPr marL="0" indent="0" rtl="0">
              <a:lnSpc>
                <a:spcPct val="1000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 Monitorar as condições de uso das cintas de segurança e capacetes de proteção.</a:t>
            </a: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517-19 &lt;Uso do capacete de proteção&gt;</a:t>
            </a:r>
          </a:p>
          <a:p>
            <a:pPr marL="0" indent="0" rtl="0">
              <a:lnSpc>
                <a:spcPct val="1000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Ao realizar o trabalho do Artigo 6-15-5 da Portaria, o prestador de serviço deve fazer com que os trabalhadores envolvidos no trabalho em questão usem um capacete de proteção, a fim de evitar o risco de projeção ou queda de objetos aos trabalhadores.</a:t>
            </a:r>
          </a:p>
          <a:p>
            <a:pPr marL="0" indent="0" rtl="0">
              <a:lnSpc>
                <a:spcPct val="1000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Os trabalhadores que realizam a obra prevista no parágrafo anterior devem usar o capacete de proteção previsto no mesmo parágrafo.</a:t>
            </a:r>
          </a:p>
        </p:txBody>
      </p:sp>
    </p:spTree>
    <p:extLst>
      <p:ext uri="{BB962C8B-B14F-4D97-AF65-F5344CB8AC3E}">
        <p14:creationId xmlns:p14="http://schemas.microsoft.com/office/powerpoint/2010/main" val="6183469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Regulamentações de Segurança e Saúde Ocupacional (Trecho) (10)</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173 do Texto / Página 118 do Texto suplementar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Volume 4 Regulamentos Especiais</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Capítulo 2 Regulamentos especiais sobre locadoras de máquinas, etc.</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666 &lt;Medidas a serem tomadas pelas locadoras de máquinas, etc.&gt;</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Aquele que está prescrito no Artigo anterior (doravante referido como "Locadora de Máquinas, etc.") deve tomar as seguintes medidas para a locação das máquinas etc., em questão para outro prestador de serviços.</a:t>
            </a:r>
          </a:p>
          <a:p>
            <a:pPr marL="539750" indent="-53975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 Inspecionar a máquina etc., em questão com antecedência※1 e efetuar o reparo ou outra manutenção necessária quando for constada qualquer anormalidade.</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2 Entregar um documento declarando os seguintes itens ao prestador de serviços que está alugando a máquina etc., em questão.</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B. Capacidade da máquina etc., em questão※2</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(B) Características da máquina etc. em questão, e outros itens de precaução para sua utilização※3</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a:t>
            </a:r>
            <a:r>
              <a:rPr lang="pt-br" sz="1400" spc="-3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As disposições do parágrafo anterior para locação de máquinas etc., não se aplicam à seleção do modelo no momento da aquisição da máquina etc., sujeita à locação em questão, bem como o que é feito pelo prestador de serviço após a locação da máquina no lugar do que o proprietário deveria fazer em relação à manutenção etc., da máquina etc., em questão (incluindo negócios de locação de equipamento conduzidos por instituições de empréstimo de equipamento das províncias estipuladas no Parágrafo 6° do Artigo 2, da Lei de Subsídios do Fundo de Introdução de Equipamentos para Empresas de Pequeno Porte (Lei nº 115 de 1958).) ※4.</a:t>
            </a:r>
            <a:endParaRPr lang="ja-JP" altLang="en-US" sz="1400" spc="-3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893763" indent="-354013" rtl="0">
              <a:lnSpc>
                <a:spcPct val="100000"/>
              </a:lnSpc>
              <a:spcBef>
                <a:spcPts val="0"/>
              </a:spcBef>
              <a:buNone/>
            </a:pPr>
            <a:r>
              <a:rPr lang="pt-br"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1 “Com antecedência” não significa necessariamente que seja efetuada a inspeção em tudo a cada locação, sendo permitido limitá-la às partes necessárias, dependendo das condições de uso.</a:t>
            </a:r>
          </a:p>
          <a:p>
            <a:pPr marL="893763" indent="-354013" rtl="0">
              <a:lnSpc>
                <a:spcPct val="100000"/>
              </a:lnSpc>
              <a:spcBef>
                <a:spcPts val="0"/>
              </a:spcBef>
              <a:buNone/>
            </a:pPr>
            <a:r>
              <a:rPr lang="pt-br"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2 “Capacidade da máquina, etc.” refere-se à capacidade que é particularmente necessária para a utilização, como por exemplo o grau de estabilidade e capacidade da caçamba para máquinas de construção do tipo veicular.</a:t>
            </a:r>
          </a:p>
          <a:p>
            <a:pPr marL="893763" indent="-354013" rtl="0">
              <a:lnSpc>
                <a:spcPct val="100000"/>
              </a:lnSpc>
              <a:spcBef>
                <a:spcPts val="0"/>
              </a:spcBef>
              <a:buNone/>
            </a:pPr>
            <a:r>
              <a:rPr lang="pt-br"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3 "Outros itens a serem observados no uso" refere-se aos assuntos a serem observados no uso da máquina em questão, como combustível utilizado, método de ajuste etc.</a:t>
            </a:r>
          </a:p>
          <a:p>
            <a:pPr marL="893763" indent="-354013" rtl="0">
              <a:lnSpc>
                <a:spcPct val="100000"/>
              </a:lnSpc>
              <a:spcBef>
                <a:spcPts val="0"/>
              </a:spcBef>
              <a:buNone/>
            </a:pPr>
            <a:r>
              <a:rPr lang="pt-br"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4 O efeito do Parágrafo 2° não se aplica àqueles que, na acepção deste Artigo, assumem a forma de arrendamento como meio financeiro.</a:t>
            </a:r>
          </a:p>
        </p:txBody>
      </p:sp>
    </p:spTree>
    <p:extLst>
      <p:ext uri="{BB962C8B-B14F-4D97-AF65-F5344CB8AC3E}">
        <p14:creationId xmlns:p14="http://schemas.microsoft.com/office/powerpoint/2010/main" val="30709160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pt-br" sz="2000" dirty="0">
                <a:latin typeface="Times New Roman" panose="02020603050405020304" pitchFamily="18" charset="0"/>
                <a:ea typeface="Meiryo UI" panose="020B0604030504040204" pitchFamily="50" charset="-128"/>
                <a:cs typeface="Times New Roman" panose="02020603050405020304" pitchFamily="18" charset="0"/>
              </a:rPr>
              <a:t>Padrão de estrutura de máquina de construção do tipo veicular (trecho)</a:t>
            </a:r>
            <a:endParaRPr kumimoji="1"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177 do Texto / Página 119 do Texto suplementar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 &lt;Grau de força, etc.&gt;</a:t>
            </a:r>
          </a:p>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2 &lt;Grau de estabilidade&gt;</a:t>
            </a:r>
          </a:p>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3 (Grau de estabilidade da máquina de cravação e extração)</a:t>
            </a:r>
          </a:p>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4 (Grau de estabilidade traseira das máquinas de escavação (excluindo tipo esteira) e máquinas de demolição (excluindo tipo de esteira))</a:t>
            </a:r>
          </a:p>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5 &lt;Freios para deslocamento, etc.&gt;</a:t>
            </a:r>
          </a:p>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6 &lt;Freio para equipamento de trabalho&gt;</a:t>
            </a:r>
          </a:p>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7 &lt;Partes operacionais de dispositivos de deslocamento, etc.&gt;</a:t>
            </a:r>
          </a:p>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8 (Itens necessários para a operação, tais como a função da parte da operação e o método de operação em questão)</a:t>
            </a:r>
          </a:p>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9 &lt;Visibilidade necessária para dirigir&gt;</a:t>
            </a:r>
          </a:p>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10 &lt;Equipamento de elevação&gt;</a:t>
            </a:r>
          </a:p>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11 &lt;Equipamento de prevenção de riscos ao levantar e abaixar os braços, etc.&gt;</a:t>
            </a:r>
          </a:p>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12 &lt;Indicador de direção&gt;</a:t>
            </a:r>
          </a:p>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13 &lt;Dispositivo de alarme&gt;</a:t>
            </a:r>
          </a:p>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13-2 &lt;Dispositivo de parada automática, etc. quando a faixa de trabalho é excedida&gt;</a:t>
            </a:r>
          </a:p>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14 &lt;Válvulas de segurança, etc.&gt;</a:t>
            </a:r>
          </a:p>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15 &lt;Display&gt;</a:t>
            </a:r>
          </a:p>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16 &lt;Máquina de construção do tipo veicular com estrutura especial&gt;</a:t>
            </a:r>
          </a:p>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17 &lt;Exclusão da aplicação&gt;</a:t>
            </a:r>
          </a:p>
        </p:txBody>
      </p:sp>
    </p:spTree>
    <p:extLst>
      <p:ext uri="{BB962C8B-B14F-4D97-AF65-F5344CB8AC3E}">
        <p14:creationId xmlns:p14="http://schemas.microsoft.com/office/powerpoint/2010/main" val="1599083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185536"/>
          </a:xfrm>
          <a:ln>
            <a:solidFill>
              <a:schemeClr val="tx1"/>
            </a:solidFill>
          </a:ln>
        </p:spPr>
        <p:txBody>
          <a:bodyPr rtlCol="0">
            <a:normAutofit fontScale="90000"/>
          </a:bodyPr>
          <a:lstStyle/>
          <a:p>
            <a:pPr marL="3409950" indent="-3409950" rtl="0"/>
            <a:r>
              <a:rPr lang="pt-br" sz="2400" dirty="0">
                <a:latin typeface="Times New Roman" panose="02020603050405020304" pitchFamily="18" charset="0"/>
                <a:ea typeface="Meiryo UI" panose="020B0604030504040204" pitchFamily="50" charset="-128"/>
                <a:cs typeface="Times New Roman" panose="02020603050405020304" pitchFamily="18" charset="0"/>
              </a:rPr>
              <a:t>Máquina base para máquina de demolição </a:t>
            </a:r>
            <a:br>
              <a:rPr lang="pt-br" sz="2400" dirty="0">
                <a:latin typeface="Times New Roman" panose="02020603050405020304" pitchFamily="18" charset="0"/>
                <a:ea typeface="Meiryo UI" panose="020B0604030504040204" pitchFamily="50" charset="-128"/>
                <a:cs typeface="Times New Roman" panose="02020603050405020304" pitchFamily="18" charset="0"/>
              </a:rPr>
            </a:br>
            <a:r>
              <a:rPr lang="pt-br" sz="2400" dirty="0">
                <a:latin typeface="Times New Roman" panose="02020603050405020304" pitchFamily="18" charset="0"/>
                <a:ea typeface="Meiryo UI" panose="020B0604030504040204" pitchFamily="50" charset="-128"/>
                <a:cs typeface="Times New Roman" panose="02020603050405020304" pitchFamily="18" charset="0"/>
              </a:rPr>
              <a:t>(2) Massa do corpo da máquina</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r>
            <a:b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br>
            <a:r>
              <a:rPr lang="pt-br" sz="2400" dirty="0">
                <a:latin typeface="Times New Roman" panose="02020603050405020304" pitchFamily="18" charset="0"/>
                <a:ea typeface="Meiryo UI" panose="020B0604030504040204" pitchFamily="50" charset="-128"/>
                <a:cs typeface="Times New Roman" panose="02020603050405020304" pitchFamily="18" charset="0"/>
              </a:rPr>
              <a:t>(3) Massa da máquina</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r>
            <a:b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br>
            <a:r>
              <a:rPr lang="pt-br" sz="2400" dirty="0">
                <a:latin typeface="Times New Roman" panose="02020603050405020304" pitchFamily="18" charset="0"/>
                <a:ea typeface="Meiryo UI" panose="020B0604030504040204" pitchFamily="50" charset="-128"/>
                <a:cs typeface="Times New Roman" panose="02020603050405020304" pitchFamily="18" charset="0"/>
              </a:rPr>
              <a:t>(4) Massa total da máquina</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904104"/>
            <a:ext cx="7886700" cy="4423809"/>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6 do texto / Página 9 do texto suplementar</a:t>
            </a:r>
          </a:p>
        </p:txBody>
      </p:sp>
      <p:pic>
        <p:nvPicPr>
          <p:cNvPr id="3" name="図 2"/>
          <p:cNvPicPr>
            <a:picLocks noChangeAspect="1"/>
          </p:cNvPicPr>
          <p:nvPr/>
        </p:nvPicPr>
        <p:blipFill>
          <a:blip r:embed="rId3"/>
          <a:stretch>
            <a:fillRect/>
          </a:stretch>
        </p:blipFill>
        <p:spPr>
          <a:xfrm>
            <a:off x="2514264" y="1933762"/>
            <a:ext cx="4115471" cy="1945850"/>
          </a:xfrm>
          <a:prstGeom prst="rect">
            <a:avLst/>
          </a:prstGeom>
        </p:spPr>
      </p:pic>
      <p:pic>
        <p:nvPicPr>
          <p:cNvPr id="8" name="図 7"/>
          <p:cNvPicPr>
            <a:picLocks noChangeAspect="1"/>
          </p:cNvPicPr>
          <p:nvPr/>
        </p:nvPicPr>
        <p:blipFill>
          <a:blip r:embed="rId4"/>
          <a:stretch>
            <a:fillRect/>
          </a:stretch>
        </p:blipFill>
        <p:spPr>
          <a:xfrm>
            <a:off x="786595" y="4109889"/>
            <a:ext cx="3709240" cy="1939694"/>
          </a:xfrm>
          <a:prstGeom prst="rect">
            <a:avLst/>
          </a:prstGeom>
        </p:spPr>
      </p:pic>
      <p:pic>
        <p:nvPicPr>
          <p:cNvPr id="9" name="図 8"/>
          <p:cNvPicPr>
            <a:picLocks noChangeAspect="1"/>
          </p:cNvPicPr>
          <p:nvPr/>
        </p:nvPicPr>
        <p:blipFill>
          <a:blip r:embed="rId5"/>
          <a:stretch>
            <a:fillRect/>
          </a:stretch>
        </p:blipFill>
        <p:spPr>
          <a:xfrm>
            <a:off x="4648167" y="4046788"/>
            <a:ext cx="3766958" cy="1983526"/>
          </a:xfrm>
          <a:prstGeom prst="rect">
            <a:avLst/>
          </a:prstGeom>
        </p:spPr>
      </p:pic>
      <p:sp>
        <p:nvSpPr>
          <p:cNvPr id="10" name="テキスト ボックス 9"/>
          <p:cNvSpPr txBox="1"/>
          <p:nvPr/>
        </p:nvSpPr>
        <p:spPr>
          <a:xfrm>
            <a:off x="3326511" y="3798645"/>
            <a:ext cx="2674036"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Massa do corpo da máquina</a:t>
            </a:r>
          </a:p>
        </p:txBody>
      </p:sp>
      <p:sp>
        <p:nvSpPr>
          <p:cNvPr id="11" name="テキスト ボックス 10"/>
          <p:cNvSpPr txBox="1"/>
          <p:nvPr/>
        </p:nvSpPr>
        <p:spPr>
          <a:xfrm>
            <a:off x="1264860" y="6074401"/>
            <a:ext cx="267403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Massa da máquina</a:t>
            </a:r>
          </a:p>
        </p:txBody>
      </p:sp>
      <p:sp>
        <p:nvSpPr>
          <p:cNvPr id="12" name="テキスト ボックス 11"/>
          <p:cNvSpPr txBox="1"/>
          <p:nvPr/>
        </p:nvSpPr>
        <p:spPr>
          <a:xfrm>
            <a:off x="5316232" y="6074401"/>
            <a:ext cx="267403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Massa da máquina</a:t>
            </a:r>
          </a:p>
        </p:txBody>
      </p:sp>
      <p:sp>
        <p:nvSpPr>
          <p:cNvPr id="14" name="テキスト ボックス 804">
            <a:extLst>
              <a:ext uri="{FF2B5EF4-FFF2-40B4-BE49-F238E27FC236}">
                <a16:creationId xmlns:a16="http://schemas.microsoft.com/office/drawing/2014/main" id="{44B78A15-1A27-4897-A4B1-83385B4D9585}"/>
              </a:ext>
            </a:extLst>
          </p:cNvPr>
          <p:cNvSpPr txBox="1"/>
          <p:nvPr/>
        </p:nvSpPr>
        <p:spPr>
          <a:xfrm>
            <a:off x="5153647" y="2028589"/>
            <a:ext cx="1567193" cy="2139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50" kern="100" dirty="0">
                <a:effectLst/>
                <a:latin typeface="Times New Roman" panose="02020603050405020304" pitchFamily="18" charset="0"/>
                <a:cs typeface="Times New Roman" panose="02020603050405020304" pitchFamily="18" charset="0"/>
              </a:rPr>
              <a:t>Massa do corpo da máquina</a:t>
            </a:r>
            <a:endParaRPr lang="ja-JP" sz="700" kern="100" dirty="0">
              <a:effectLst/>
              <a:latin typeface="Times New Roman" panose="02020603050405020304" pitchFamily="18" charset="0"/>
              <a:cs typeface="Times New Roman" panose="02020603050405020304" pitchFamily="18" charset="0"/>
            </a:endParaRPr>
          </a:p>
        </p:txBody>
      </p:sp>
      <p:sp>
        <p:nvSpPr>
          <p:cNvPr id="15" name="テキスト ボックス 805">
            <a:extLst>
              <a:ext uri="{FF2B5EF4-FFF2-40B4-BE49-F238E27FC236}">
                <a16:creationId xmlns:a16="http://schemas.microsoft.com/office/drawing/2014/main" id="{66C7B4DE-6F67-42D9-9DCF-109622E9BF25}"/>
              </a:ext>
            </a:extLst>
          </p:cNvPr>
          <p:cNvSpPr txBox="1"/>
          <p:nvPr/>
        </p:nvSpPr>
        <p:spPr>
          <a:xfrm>
            <a:off x="2697480" y="4439903"/>
            <a:ext cx="1549747" cy="2139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50" kern="100" dirty="0">
                <a:effectLst/>
                <a:latin typeface="Times New Roman" panose="02020603050405020304" pitchFamily="18" charset="0"/>
                <a:cs typeface="Times New Roman" panose="02020603050405020304" pitchFamily="18" charset="0"/>
              </a:rPr>
              <a:t>Massa do corpo da máquina</a:t>
            </a:r>
            <a:endParaRPr lang="ja-JP" sz="700" kern="100" dirty="0">
              <a:effectLst/>
              <a:latin typeface="Times New Roman" panose="02020603050405020304" pitchFamily="18" charset="0"/>
              <a:cs typeface="Times New Roman" panose="02020603050405020304" pitchFamily="18" charset="0"/>
            </a:endParaRPr>
          </a:p>
        </p:txBody>
      </p:sp>
      <p:sp>
        <p:nvSpPr>
          <p:cNvPr id="16" name="テキスト ボックス 499">
            <a:extLst>
              <a:ext uri="{FF2B5EF4-FFF2-40B4-BE49-F238E27FC236}">
                <a16:creationId xmlns:a16="http://schemas.microsoft.com/office/drawing/2014/main" id="{5DF32612-05D5-4C9D-9747-FC2CEDEC3D4E}"/>
              </a:ext>
            </a:extLst>
          </p:cNvPr>
          <p:cNvSpPr txBox="1"/>
          <p:nvPr/>
        </p:nvSpPr>
        <p:spPr>
          <a:xfrm>
            <a:off x="1278474" y="5287567"/>
            <a:ext cx="378898"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cs typeface="Times New Roman" panose="02020603050405020304" pitchFamily="18" charset="0"/>
              </a:rPr>
              <a:t>água</a:t>
            </a:r>
            <a:endParaRPr lang="ja-JP" sz="1050" kern="100" dirty="0">
              <a:effectLst/>
              <a:latin typeface="Times New Roman" panose="02020603050405020304" pitchFamily="18" charset="0"/>
              <a:cs typeface="Times New Roman" panose="02020603050405020304" pitchFamily="18" charset="0"/>
            </a:endParaRPr>
          </a:p>
        </p:txBody>
      </p:sp>
      <p:sp>
        <p:nvSpPr>
          <p:cNvPr id="17" name="テキスト ボックス 500">
            <a:extLst>
              <a:ext uri="{FF2B5EF4-FFF2-40B4-BE49-F238E27FC236}">
                <a16:creationId xmlns:a16="http://schemas.microsoft.com/office/drawing/2014/main" id="{98EEE5B5-90C8-46A0-AB7A-298BEDC24EC0}"/>
              </a:ext>
            </a:extLst>
          </p:cNvPr>
          <p:cNvSpPr txBox="1"/>
          <p:nvPr/>
        </p:nvSpPr>
        <p:spPr>
          <a:xfrm rot="16200000">
            <a:off x="1561973" y="5265025"/>
            <a:ext cx="273685" cy="318770"/>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cs typeface="Times New Roman" panose="02020603050405020304" pitchFamily="18" charset="0"/>
              </a:rPr>
              <a:t>Óleos</a:t>
            </a:r>
            <a:endParaRPr lang="ja-JP" sz="1050" kern="100" dirty="0">
              <a:effectLst/>
              <a:latin typeface="Times New Roman" panose="02020603050405020304" pitchFamily="18" charset="0"/>
              <a:cs typeface="Times New Roman" panose="02020603050405020304" pitchFamily="18" charset="0"/>
            </a:endParaRPr>
          </a:p>
        </p:txBody>
      </p:sp>
      <p:sp>
        <p:nvSpPr>
          <p:cNvPr id="18" name="テキスト ボックス 501">
            <a:extLst>
              <a:ext uri="{FF2B5EF4-FFF2-40B4-BE49-F238E27FC236}">
                <a16:creationId xmlns:a16="http://schemas.microsoft.com/office/drawing/2014/main" id="{64B8C22B-B39C-4BB5-B49E-7C27E395A4CE}"/>
              </a:ext>
            </a:extLst>
          </p:cNvPr>
          <p:cNvSpPr txBox="1"/>
          <p:nvPr/>
        </p:nvSpPr>
        <p:spPr>
          <a:xfrm rot="16200000">
            <a:off x="2032288" y="5119420"/>
            <a:ext cx="273685" cy="600450"/>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cs typeface="Times New Roman" panose="02020603050405020304" pitchFamily="18" charset="0"/>
              </a:rPr>
              <a:t>combustível</a:t>
            </a:r>
            <a:endParaRPr lang="ja-JP" sz="1200" kern="100" dirty="0">
              <a:effectLst/>
              <a:latin typeface="Times New Roman" panose="02020603050405020304" pitchFamily="18" charset="0"/>
              <a:cs typeface="Times New Roman" panose="02020603050405020304" pitchFamily="18" charset="0"/>
            </a:endParaRPr>
          </a:p>
        </p:txBody>
      </p:sp>
      <p:sp>
        <p:nvSpPr>
          <p:cNvPr id="19" name="テキスト ボックス 806">
            <a:extLst>
              <a:ext uri="{FF2B5EF4-FFF2-40B4-BE49-F238E27FC236}">
                <a16:creationId xmlns:a16="http://schemas.microsoft.com/office/drawing/2014/main" id="{0CD6DB33-4054-438F-B581-51E2BDAF5EED}"/>
              </a:ext>
            </a:extLst>
          </p:cNvPr>
          <p:cNvSpPr txBox="1"/>
          <p:nvPr/>
        </p:nvSpPr>
        <p:spPr>
          <a:xfrm>
            <a:off x="7115175" y="4075645"/>
            <a:ext cx="923925" cy="6207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dirty="0">
                <a:effectLst/>
                <a:latin typeface="Times New Roman" panose="02020603050405020304" pitchFamily="18" charset="0"/>
                <a:cs typeface="Times New Roman" panose="02020603050405020304" pitchFamily="18" charset="0"/>
              </a:rPr>
              <a:t>Massa total do corpo da máquina</a:t>
            </a:r>
            <a:endParaRPr lang="ja-JP" sz="700" kern="100" dirty="0">
              <a:effectLst/>
              <a:latin typeface="Times New Roman" panose="02020603050405020304" pitchFamily="18" charset="0"/>
              <a:cs typeface="Times New Roman" panose="02020603050405020304" pitchFamily="18" charset="0"/>
            </a:endParaRPr>
          </a:p>
        </p:txBody>
      </p:sp>
      <p:sp>
        <p:nvSpPr>
          <p:cNvPr id="20" name="テキスト ボックス 807">
            <a:extLst>
              <a:ext uri="{FF2B5EF4-FFF2-40B4-BE49-F238E27FC236}">
                <a16:creationId xmlns:a16="http://schemas.microsoft.com/office/drawing/2014/main" id="{FDFA98E7-319F-4088-811D-B05F938C9A3B}"/>
              </a:ext>
            </a:extLst>
          </p:cNvPr>
          <p:cNvSpPr txBox="1"/>
          <p:nvPr/>
        </p:nvSpPr>
        <p:spPr>
          <a:xfrm>
            <a:off x="5204667" y="5289750"/>
            <a:ext cx="223129"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cs typeface="Times New Roman" panose="02020603050405020304" pitchFamily="18" charset="0"/>
              </a:rPr>
              <a:t>água</a:t>
            </a:r>
            <a:endParaRPr lang="ja-JP" sz="1050" kern="100" dirty="0">
              <a:effectLst/>
              <a:latin typeface="Times New Roman" panose="02020603050405020304" pitchFamily="18" charset="0"/>
              <a:cs typeface="Times New Roman" panose="02020603050405020304" pitchFamily="18" charset="0"/>
            </a:endParaRPr>
          </a:p>
        </p:txBody>
      </p:sp>
      <p:sp>
        <p:nvSpPr>
          <p:cNvPr id="21" name="テキスト ボックス 808">
            <a:extLst>
              <a:ext uri="{FF2B5EF4-FFF2-40B4-BE49-F238E27FC236}">
                <a16:creationId xmlns:a16="http://schemas.microsoft.com/office/drawing/2014/main" id="{F0F776DB-10D8-41EB-BF21-5D8483867223}"/>
              </a:ext>
            </a:extLst>
          </p:cNvPr>
          <p:cNvSpPr txBox="1"/>
          <p:nvPr/>
        </p:nvSpPr>
        <p:spPr>
          <a:xfrm rot="16200000">
            <a:off x="5476806" y="5253843"/>
            <a:ext cx="276998" cy="318770"/>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cs typeface="Times New Roman" panose="02020603050405020304" pitchFamily="18" charset="0"/>
              </a:rPr>
              <a:t>Óleos</a:t>
            </a:r>
            <a:endParaRPr lang="ja-JP" sz="1050" kern="100" dirty="0">
              <a:effectLst/>
              <a:latin typeface="Times New Roman" panose="02020603050405020304" pitchFamily="18" charset="0"/>
              <a:cs typeface="Times New Roman" panose="02020603050405020304" pitchFamily="18" charset="0"/>
            </a:endParaRPr>
          </a:p>
        </p:txBody>
      </p:sp>
      <p:sp>
        <p:nvSpPr>
          <p:cNvPr id="22" name="テキスト ボックス 809">
            <a:extLst>
              <a:ext uri="{FF2B5EF4-FFF2-40B4-BE49-F238E27FC236}">
                <a16:creationId xmlns:a16="http://schemas.microsoft.com/office/drawing/2014/main" id="{9729BAEF-6DC1-4C89-A408-84EBFC418111}"/>
              </a:ext>
            </a:extLst>
          </p:cNvPr>
          <p:cNvSpPr txBox="1"/>
          <p:nvPr/>
        </p:nvSpPr>
        <p:spPr>
          <a:xfrm rot="16200000">
            <a:off x="5953219" y="5092132"/>
            <a:ext cx="209550" cy="581370"/>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cs typeface="Times New Roman" panose="02020603050405020304" pitchFamily="18" charset="0"/>
              </a:rPr>
              <a:t>combustível</a:t>
            </a:r>
            <a:endParaRPr lang="ja-JP" sz="1200" kern="100" dirty="0">
              <a:effectLst/>
              <a:latin typeface="Times New Roman" panose="02020603050405020304" pitchFamily="18" charset="0"/>
              <a:cs typeface="Times New Roman" panose="02020603050405020304" pitchFamily="18" charset="0"/>
            </a:endParaRPr>
          </a:p>
        </p:txBody>
      </p:sp>
      <p:sp>
        <p:nvSpPr>
          <p:cNvPr id="23" name="テキスト ボックス 810">
            <a:extLst>
              <a:ext uri="{FF2B5EF4-FFF2-40B4-BE49-F238E27FC236}">
                <a16:creationId xmlns:a16="http://schemas.microsoft.com/office/drawing/2014/main" id="{4C8D3788-85D3-4F76-BA8D-7F4ABEA8C090}"/>
              </a:ext>
            </a:extLst>
          </p:cNvPr>
          <p:cNvSpPr txBox="1"/>
          <p:nvPr/>
        </p:nvSpPr>
        <p:spPr>
          <a:xfrm rot="16200000">
            <a:off x="4891285" y="5194655"/>
            <a:ext cx="209550" cy="421888"/>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cs typeface="Times New Roman" panose="02020603050405020304" pitchFamily="18" charset="0"/>
              </a:rPr>
              <a:t>Equipe técnica</a:t>
            </a:r>
            <a:endParaRPr lang="ja-JP" sz="1200" kern="1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0132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a:bodyPr>
          <a:lstStyle/>
          <a:p>
            <a:pPr rtl="0"/>
            <a:r>
              <a:rPr lang="pt-br" sz="3200">
                <a:latin typeface="Times New Roman" panose="02020603050405020304" pitchFamily="18" charset="0"/>
                <a:ea typeface="ＭＳ Ｐゴシック" panose="020B0600070205080204" pitchFamily="50" charset="-128"/>
                <a:cs typeface="Times New Roman" panose="02020603050405020304" pitchFamily="18" charset="0"/>
              </a:rPr>
              <a:t>Capítulo 10 Casos de Acidentes</a:t>
            </a:r>
            <a:endParaRPr kumimoji="1" lang="ja-JP" altLang="en-US" sz="32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4718109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Lesão fatal na indústria de construção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Texto suplementar 120 páginas</a:t>
            </a:r>
          </a:p>
        </p:txBody>
      </p:sp>
      <p:sp>
        <p:nvSpPr>
          <p:cNvPr id="6" name="コンテンツ プレースホルダー 4"/>
          <p:cNvSpPr txBox="1">
            <a:spLocks/>
          </p:cNvSpPr>
          <p:nvPr/>
        </p:nvSpPr>
        <p:spPr>
          <a:xfrm>
            <a:off x="628650" y="941778"/>
            <a:ext cx="8022560" cy="5438240"/>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 Figura 10-1 mostra a tendência do número de vítimas de lesão ou morte nas empresas de construção que tiram licença por quatro dias ou mais.</a:t>
            </a: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gn="ctr"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Figura 10-1 Mudanças dos acidentes com lesão ou morte na indústria da construção com quatro ou mais dias de folga</a:t>
            </a:r>
          </a:p>
          <a:p>
            <a:pPr marL="0" indent="0" algn="ctr"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(Excluindo aqueles causados diretamente pelo Grande Terremoto do Leste do Japão)</a:t>
            </a:r>
          </a:p>
          <a:p>
            <a:pPr marL="0" indent="0" algn="ctr"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Além disso, das fatalidades e lesões causadas por máquinas de construção, etc. ocorridas em 2017, cerca de 56% correspondem ao nivelamento, transporte, carregamento e escavação, e cerca de 15% correspondem à demolições.</a:t>
            </a:r>
          </a:p>
          <a:p>
            <a:pPr marL="0" indent="0" rtl="0">
              <a:lnSpc>
                <a:spcPct val="100000"/>
              </a:lnSpc>
              <a:spcBef>
                <a:spcPts val="0"/>
              </a:spcBef>
              <a:buNone/>
            </a:pP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(Referência) Ministério da Saúde, Trabalho e Bem-Estar Status de Ocorrência de Acidentes de Trabalho, Local de Segurança do Trabalho: Análise de Fatores da Causa de Acidentes de Trabalho (Indústria da Construção, 2009)</a:t>
            </a:r>
            <a:endPar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2090737" y="1570759"/>
            <a:ext cx="4581525" cy="2743200"/>
          </a:xfrm>
          <a:prstGeom prst="rect">
            <a:avLst/>
          </a:prstGeom>
        </p:spPr>
      </p:pic>
      <p:sp>
        <p:nvSpPr>
          <p:cNvPr id="8" name="テキスト ボックス 7">
            <a:extLst>
              <a:ext uri="{FF2B5EF4-FFF2-40B4-BE49-F238E27FC236}">
                <a16:creationId xmlns:a16="http://schemas.microsoft.com/office/drawing/2014/main" id="{33E8198E-F8F5-4032-938A-10AEC4026947}"/>
              </a:ext>
            </a:extLst>
          </p:cNvPr>
          <p:cNvSpPr txBox="1"/>
          <p:nvPr/>
        </p:nvSpPr>
        <p:spPr>
          <a:xfrm>
            <a:off x="1756030" y="2437486"/>
            <a:ext cx="669414" cy="1223412"/>
          </a:xfrm>
          <a:prstGeom prst="rect">
            <a:avLst/>
          </a:prstGeom>
          <a:solidFill>
            <a:schemeClr val="bg1"/>
          </a:solidFill>
        </p:spPr>
        <p:txBody>
          <a:bodyPr vert="vert270" wrap="square" rtlCol="0">
            <a:spAutoFit/>
          </a:bodyPr>
          <a:lstStyle/>
          <a:p>
            <a:pPr algn="ctr"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Número de ocorrências (pessoas)</a:t>
            </a:r>
            <a:endParaRPr lang="ja-JP" alt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5254541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1957" y="365126"/>
            <a:ext cx="4431723" cy="482139"/>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Caso 1. Queda de pedras soltas durante o trabalho de britagem</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192 do Texto / Página 121 do Texto suplementar</a:t>
            </a:r>
          </a:p>
        </p:txBody>
      </p:sp>
      <p:sp>
        <p:nvSpPr>
          <p:cNvPr id="6" name="コンテンツ プレースホルダー 4"/>
          <p:cNvSpPr txBox="1">
            <a:spLocks/>
          </p:cNvSpPr>
          <p:nvPr/>
        </p:nvSpPr>
        <p:spPr>
          <a:xfrm>
            <a:off x="71957"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8" name="タイトル 3"/>
          <p:cNvSpPr txBox="1">
            <a:spLocks/>
          </p:cNvSpPr>
          <p:nvPr/>
        </p:nvSpPr>
        <p:spPr>
          <a:xfrm>
            <a:off x="628650" y="3468544"/>
            <a:ext cx="8022560" cy="482139"/>
          </a:xfrm>
          <a:prstGeom prst="rect">
            <a:avLst/>
          </a:prstGeom>
          <a:ln>
            <a:solidFill>
              <a:schemeClr val="tx1"/>
            </a:solid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Caso 3. Barras de reforço que foram acertadas devido a entrada/permanência no raio de trabalho</a:t>
            </a:r>
          </a:p>
        </p:txBody>
      </p:sp>
      <p:sp>
        <p:nvSpPr>
          <p:cNvPr id="9" name="コンテンツ プレースホルダー 4"/>
          <p:cNvSpPr txBox="1">
            <a:spLocks/>
          </p:cNvSpPr>
          <p:nvPr/>
        </p:nvSpPr>
        <p:spPr>
          <a:xfrm>
            <a:off x="628650" y="4045196"/>
            <a:ext cx="8022560"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0" name="タイトル 3"/>
          <p:cNvSpPr txBox="1">
            <a:spLocks/>
          </p:cNvSpPr>
          <p:nvPr/>
        </p:nvSpPr>
        <p:spPr>
          <a:xfrm>
            <a:off x="4629149" y="365126"/>
            <a:ext cx="4431723" cy="482139"/>
          </a:xfrm>
          <a:prstGeom prst="rect">
            <a:avLst/>
          </a:prstGeom>
          <a:ln>
            <a:solidFill>
              <a:schemeClr val="tx1"/>
            </a:solidFill>
          </a:ln>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Caso 2. Batida em um objeto em queda durante o trabalho de demolição</a:t>
            </a:r>
          </a:p>
        </p:txBody>
      </p:sp>
      <p:sp>
        <p:nvSpPr>
          <p:cNvPr id="11" name="コンテンツ プレースホルダー 4"/>
          <p:cNvSpPr txBox="1">
            <a:spLocks/>
          </p:cNvSpPr>
          <p:nvPr/>
        </p:nvSpPr>
        <p:spPr>
          <a:xfrm>
            <a:off x="4629149"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3" name="図 12"/>
          <p:cNvPicPr>
            <a:picLocks noChangeAspect="1"/>
          </p:cNvPicPr>
          <p:nvPr/>
        </p:nvPicPr>
        <p:blipFill>
          <a:blip r:embed="rId3"/>
          <a:stretch>
            <a:fillRect/>
          </a:stretch>
        </p:blipFill>
        <p:spPr>
          <a:xfrm>
            <a:off x="904010" y="1043649"/>
            <a:ext cx="2759613" cy="2125578"/>
          </a:xfrm>
          <a:prstGeom prst="rect">
            <a:avLst/>
          </a:prstGeom>
        </p:spPr>
      </p:pic>
      <p:pic>
        <p:nvPicPr>
          <p:cNvPr id="14" name="図 13"/>
          <p:cNvPicPr>
            <a:picLocks noChangeAspect="1"/>
          </p:cNvPicPr>
          <p:nvPr/>
        </p:nvPicPr>
        <p:blipFill>
          <a:blip r:embed="rId4"/>
          <a:stretch>
            <a:fillRect/>
          </a:stretch>
        </p:blipFill>
        <p:spPr>
          <a:xfrm>
            <a:off x="5159085" y="1043650"/>
            <a:ext cx="2985372" cy="2087118"/>
          </a:xfrm>
          <a:prstGeom prst="rect">
            <a:avLst/>
          </a:prstGeom>
        </p:spPr>
      </p:pic>
      <p:pic>
        <p:nvPicPr>
          <p:cNvPr id="15" name="図 14"/>
          <p:cNvPicPr>
            <a:picLocks noChangeAspect="1"/>
          </p:cNvPicPr>
          <p:nvPr/>
        </p:nvPicPr>
        <p:blipFill>
          <a:blip r:embed="rId5"/>
          <a:stretch>
            <a:fillRect/>
          </a:stretch>
        </p:blipFill>
        <p:spPr>
          <a:xfrm>
            <a:off x="3202651" y="4091807"/>
            <a:ext cx="2602057" cy="2186835"/>
          </a:xfrm>
          <a:prstGeom prst="rect">
            <a:avLst/>
          </a:prstGeom>
        </p:spPr>
      </p:pic>
    </p:spTree>
    <p:extLst>
      <p:ext uri="{BB962C8B-B14F-4D97-AF65-F5344CB8AC3E}">
        <p14:creationId xmlns:p14="http://schemas.microsoft.com/office/powerpoint/2010/main" val="13847310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1957" y="152206"/>
            <a:ext cx="4431723" cy="695059"/>
          </a:xfrm>
          <a:ln>
            <a:solidFill>
              <a:schemeClr val="tx1"/>
            </a:solidFill>
          </a:ln>
        </p:spPr>
        <p:txBody>
          <a:bodyPr rtlCol="0">
            <a:noAutofit/>
          </a:bodyPr>
          <a:lstStyle/>
          <a:p>
            <a:pPr marL="987425" indent="-987425" rtl="0"/>
            <a:r>
              <a:rPr lang="pt-br" sz="1800" dirty="0">
                <a:latin typeface="Times New Roman" panose="02020603050405020304" pitchFamily="18" charset="0"/>
                <a:ea typeface="Meiryo UI" panose="020B0604030504040204" pitchFamily="50" charset="-128"/>
                <a:cs typeface="Times New Roman" panose="02020603050405020304" pitchFamily="18" charset="0"/>
              </a:rPr>
              <a:t>Caso 4. Fratura da mão direita por ter ficado presa entre o acessório de desmontagem e a cinta</a:t>
            </a:r>
            <a:endParaRPr kumimoji="1" lang="ja-JP" altLang="en-US" sz="18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195 do Texto / Página 124 do texto suplementar</a:t>
            </a:r>
          </a:p>
        </p:txBody>
      </p:sp>
      <p:sp>
        <p:nvSpPr>
          <p:cNvPr id="6" name="コンテンツ プレースホルダー 4"/>
          <p:cNvSpPr txBox="1">
            <a:spLocks/>
          </p:cNvSpPr>
          <p:nvPr/>
        </p:nvSpPr>
        <p:spPr>
          <a:xfrm>
            <a:off x="71957"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8" name="タイトル 3"/>
          <p:cNvSpPr txBox="1">
            <a:spLocks/>
          </p:cNvSpPr>
          <p:nvPr/>
        </p:nvSpPr>
        <p:spPr>
          <a:xfrm>
            <a:off x="628650" y="3468544"/>
            <a:ext cx="8022560" cy="482139"/>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Caso 6. Perda de equilíbrio e queda ao girar</a:t>
            </a:r>
          </a:p>
        </p:txBody>
      </p:sp>
      <p:sp>
        <p:nvSpPr>
          <p:cNvPr id="9" name="コンテンツ プレースホルダー 4"/>
          <p:cNvSpPr txBox="1">
            <a:spLocks/>
          </p:cNvSpPr>
          <p:nvPr/>
        </p:nvSpPr>
        <p:spPr>
          <a:xfrm>
            <a:off x="628650" y="4045196"/>
            <a:ext cx="8022560"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0" name="タイトル 3"/>
          <p:cNvSpPr txBox="1">
            <a:spLocks/>
          </p:cNvSpPr>
          <p:nvPr/>
        </p:nvSpPr>
        <p:spPr>
          <a:xfrm>
            <a:off x="4629149" y="152206"/>
            <a:ext cx="4431723" cy="695059"/>
          </a:xfrm>
          <a:prstGeom prst="rect">
            <a:avLst/>
          </a:prstGeom>
          <a:ln>
            <a:solidFill>
              <a:schemeClr val="tx1"/>
            </a:solidFill>
          </a:ln>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987425" indent="-987425" rtl="0"/>
            <a:r>
              <a:rPr lang="pt-br" sz="2400" dirty="0">
                <a:latin typeface="Times New Roman" panose="02020603050405020304" pitchFamily="18" charset="0"/>
                <a:ea typeface="Meiryo UI" panose="020B0604030504040204" pitchFamily="50" charset="-128"/>
                <a:cs typeface="Times New Roman" panose="02020603050405020304" pitchFamily="18" charset="0"/>
              </a:rPr>
              <a:t>Caso 5. Pé preso durante o trabalho de substituição de acessórios</a:t>
            </a:r>
          </a:p>
        </p:txBody>
      </p:sp>
      <p:sp>
        <p:nvSpPr>
          <p:cNvPr id="11" name="コンテンツ プレースホルダー 4"/>
          <p:cNvSpPr txBox="1">
            <a:spLocks/>
          </p:cNvSpPr>
          <p:nvPr/>
        </p:nvSpPr>
        <p:spPr>
          <a:xfrm>
            <a:off x="4629149"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2" name="図 11"/>
          <p:cNvPicPr>
            <a:picLocks noChangeAspect="1"/>
          </p:cNvPicPr>
          <p:nvPr/>
        </p:nvPicPr>
        <p:blipFill>
          <a:blip r:embed="rId3"/>
          <a:stretch>
            <a:fillRect/>
          </a:stretch>
        </p:blipFill>
        <p:spPr>
          <a:xfrm flipH="1">
            <a:off x="1385220" y="999691"/>
            <a:ext cx="1805196" cy="2193587"/>
          </a:xfrm>
          <a:prstGeom prst="rect">
            <a:avLst/>
          </a:prstGeom>
        </p:spPr>
      </p:pic>
      <p:pic>
        <p:nvPicPr>
          <p:cNvPr id="16" name="図 15"/>
          <p:cNvPicPr>
            <a:picLocks noChangeAspect="1"/>
          </p:cNvPicPr>
          <p:nvPr/>
        </p:nvPicPr>
        <p:blipFill>
          <a:blip r:embed="rId4"/>
          <a:stretch>
            <a:fillRect/>
          </a:stretch>
        </p:blipFill>
        <p:spPr>
          <a:xfrm>
            <a:off x="5607539" y="999691"/>
            <a:ext cx="2604181" cy="2193587"/>
          </a:xfrm>
          <a:prstGeom prst="rect">
            <a:avLst/>
          </a:prstGeom>
        </p:spPr>
      </p:pic>
      <p:pic>
        <p:nvPicPr>
          <p:cNvPr id="17" name="図 16"/>
          <p:cNvPicPr>
            <a:picLocks noChangeAspect="1"/>
          </p:cNvPicPr>
          <p:nvPr/>
        </p:nvPicPr>
        <p:blipFill>
          <a:blip r:embed="rId5"/>
          <a:stretch>
            <a:fillRect/>
          </a:stretch>
        </p:blipFill>
        <p:spPr>
          <a:xfrm>
            <a:off x="2946558" y="4095625"/>
            <a:ext cx="3114243" cy="2263417"/>
          </a:xfrm>
          <a:prstGeom prst="rect">
            <a:avLst/>
          </a:prstGeom>
        </p:spPr>
      </p:pic>
    </p:spTree>
    <p:extLst>
      <p:ext uri="{BB962C8B-B14F-4D97-AF65-F5344CB8AC3E}">
        <p14:creationId xmlns:p14="http://schemas.microsoft.com/office/powerpoint/2010/main" val="599132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Máquina base para máquina de demolição (5) Grau de estabilidade (6) Capacidade de escalada</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7 do texto / Página 10 do texto suplementar</a:t>
            </a:r>
          </a:p>
        </p:txBody>
      </p:sp>
      <p:pic>
        <p:nvPicPr>
          <p:cNvPr id="2" name="図 1"/>
          <p:cNvPicPr>
            <a:picLocks noChangeAspect="1"/>
          </p:cNvPicPr>
          <p:nvPr/>
        </p:nvPicPr>
        <p:blipFill>
          <a:blip r:embed="rId3"/>
          <a:stretch>
            <a:fillRect/>
          </a:stretch>
        </p:blipFill>
        <p:spPr>
          <a:xfrm>
            <a:off x="766479" y="2279767"/>
            <a:ext cx="4300373" cy="2759552"/>
          </a:xfrm>
          <a:prstGeom prst="rect">
            <a:avLst/>
          </a:prstGeom>
        </p:spPr>
      </p:pic>
      <p:pic>
        <p:nvPicPr>
          <p:cNvPr id="7" name="図 6"/>
          <p:cNvPicPr>
            <a:picLocks noChangeAspect="1"/>
          </p:cNvPicPr>
          <p:nvPr/>
        </p:nvPicPr>
        <p:blipFill>
          <a:blip r:embed="rId4"/>
          <a:stretch>
            <a:fillRect/>
          </a:stretch>
        </p:blipFill>
        <p:spPr>
          <a:xfrm>
            <a:off x="4927422" y="2309289"/>
            <a:ext cx="3482596" cy="2716274"/>
          </a:xfrm>
          <a:prstGeom prst="rect">
            <a:avLst/>
          </a:prstGeom>
        </p:spPr>
      </p:pic>
      <p:sp>
        <p:nvSpPr>
          <p:cNvPr id="8" name="テキスト ボックス 7"/>
          <p:cNvSpPr txBox="1"/>
          <p:nvPr/>
        </p:nvSpPr>
        <p:spPr>
          <a:xfrm>
            <a:off x="1080819" y="5039319"/>
            <a:ext cx="267403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grau de estabilidade</a:t>
            </a:r>
          </a:p>
        </p:txBody>
      </p:sp>
      <p:sp>
        <p:nvSpPr>
          <p:cNvPr id="9" name="テキスト ボックス 8"/>
          <p:cNvSpPr txBox="1"/>
          <p:nvPr/>
        </p:nvSpPr>
        <p:spPr>
          <a:xfrm>
            <a:off x="5331702" y="5068841"/>
            <a:ext cx="267403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Capacidade de escalada</a:t>
            </a:r>
          </a:p>
        </p:txBody>
      </p:sp>
      <p:sp>
        <p:nvSpPr>
          <p:cNvPr id="10" name="テキスト ボックス 812">
            <a:extLst>
              <a:ext uri="{FF2B5EF4-FFF2-40B4-BE49-F238E27FC236}">
                <a16:creationId xmlns:a16="http://schemas.microsoft.com/office/drawing/2014/main" id="{1E8F39C7-99CF-4400-827C-D7A053A0CB8C}"/>
              </a:ext>
            </a:extLst>
          </p:cNvPr>
          <p:cNvSpPr txBox="1"/>
          <p:nvPr/>
        </p:nvSpPr>
        <p:spPr>
          <a:xfrm>
            <a:off x="1584256" y="4619860"/>
            <a:ext cx="1332409" cy="2569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1050" kern="100" dirty="0">
                <a:effectLst/>
                <a:latin typeface="Times New Roman" panose="02020603050405020304" pitchFamily="18" charset="0"/>
                <a:cs typeface="Times New Roman" panose="02020603050405020304" pitchFamily="18" charset="0"/>
              </a:rPr>
              <a:t>(Grau de Estabilidade)</a:t>
            </a:r>
            <a:endParaRPr lang="ja-JP" sz="700" kern="100" dirty="0">
              <a:effectLst/>
              <a:latin typeface="Times New Roman" panose="02020603050405020304" pitchFamily="18" charset="0"/>
              <a:cs typeface="Times New Roman" panose="02020603050405020304" pitchFamily="18" charset="0"/>
            </a:endParaRPr>
          </a:p>
        </p:txBody>
      </p:sp>
      <p:sp>
        <p:nvSpPr>
          <p:cNvPr id="11" name="テキスト ボックス 813">
            <a:extLst>
              <a:ext uri="{FF2B5EF4-FFF2-40B4-BE49-F238E27FC236}">
                <a16:creationId xmlns:a16="http://schemas.microsoft.com/office/drawing/2014/main" id="{C4D3B64E-9437-4730-9766-26A5B5AE160E}"/>
              </a:ext>
            </a:extLst>
          </p:cNvPr>
          <p:cNvSpPr txBox="1"/>
          <p:nvPr/>
        </p:nvSpPr>
        <p:spPr>
          <a:xfrm>
            <a:off x="5066853" y="4512862"/>
            <a:ext cx="1238484" cy="3639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(Ângulo de escalada)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4026701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Máquina base para máquina de demolição (7) Pressão média de contato com o solo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8 do texto / Página 11 do texto suplementar</a:t>
            </a:r>
          </a:p>
        </p:txBody>
      </p:sp>
      <p:sp>
        <p:nvSpPr>
          <p:cNvPr id="7" name="テキスト ボックス 6"/>
          <p:cNvSpPr txBox="1"/>
          <p:nvPr/>
        </p:nvSpPr>
        <p:spPr>
          <a:xfrm>
            <a:off x="1756739" y="1544632"/>
            <a:ext cx="191570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① Tipo de esteira</a:t>
            </a:r>
          </a:p>
        </p:txBody>
      </p:sp>
      <p:sp>
        <p:nvSpPr>
          <p:cNvPr id="8" name="テキスト ボックス 7"/>
          <p:cNvSpPr txBox="1"/>
          <p:nvPr/>
        </p:nvSpPr>
        <p:spPr>
          <a:xfrm>
            <a:off x="5720605" y="1544632"/>
            <a:ext cx="191570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② Tipo de roda</a:t>
            </a:r>
          </a:p>
        </p:txBody>
      </p:sp>
      <p:pic>
        <p:nvPicPr>
          <p:cNvPr id="2" name="図 1"/>
          <p:cNvPicPr>
            <a:picLocks noChangeAspect="1"/>
          </p:cNvPicPr>
          <p:nvPr/>
        </p:nvPicPr>
        <p:blipFill>
          <a:blip r:embed="rId3"/>
          <a:stretch>
            <a:fillRect/>
          </a:stretch>
        </p:blipFill>
        <p:spPr>
          <a:xfrm>
            <a:off x="712311" y="3871983"/>
            <a:ext cx="4004559" cy="1686130"/>
          </a:xfrm>
          <a:prstGeom prst="rect">
            <a:avLst/>
          </a:prstGeom>
        </p:spPr>
      </p:pic>
      <p:pic>
        <p:nvPicPr>
          <p:cNvPr id="9" name="図 8"/>
          <p:cNvPicPr>
            <a:picLocks noChangeAspect="1"/>
          </p:cNvPicPr>
          <p:nvPr/>
        </p:nvPicPr>
        <p:blipFill>
          <a:blip r:embed="rId4"/>
          <a:stretch>
            <a:fillRect/>
          </a:stretch>
        </p:blipFill>
        <p:spPr>
          <a:xfrm>
            <a:off x="5017673" y="3620471"/>
            <a:ext cx="3321566" cy="2334264"/>
          </a:xfrm>
          <a:prstGeom prst="rect">
            <a:avLst/>
          </a:prstGeom>
        </p:spPr>
      </p:pic>
      <mc:AlternateContent xmlns:mc="http://schemas.openxmlformats.org/markup-compatibility/2006" xmlns:a14="http://schemas.microsoft.com/office/drawing/2010/main">
        <mc:Choice Requires="a14">
          <p:sp>
            <p:nvSpPr>
              <p:cNvPr id="10" name="テキスト ボックス 9"/>
              <p:cNvSpPr txBox="1"/>
              <p:nvPr/>
            </p:nvSpPr>
            <p:spPr>
              <a:xfrm>
                <a:off x="1029289" y="2207690"/>
                <a:ext cx="3687581" cy="615297"/>
              </a:xfrm>
              <a:prstGeom prst="rect">
                <a:avLst/>
              </a:prstGeom>
              <a:noFill/>
            </p:spPr>
            <p:txBody>
              <a:bodyPr wrap="square" lIns="0" tIns="0" rIns="0" bIns="0" rtlCol="0">
                <a:spAutoFit/>
              </a:bodyPr>
              <a:lstStyle/>
              <a:p>
                <a:pPr rtl="0"/>
                <a14:m>
                  <m:oMathPara xmlns:m="http://schemas.openxmlformats.org/officeDocument/2006/math">
                    <m:oMathParaPr>
                      <m:jc m:val="centerGroup"/>
                    </m:oMathParaPr>
                    <m:oMath xmlns:m="http://schemas.openxmlformats.org/officeDocument/2006/math">
                      <m:r>
                        <a:rPr lang="ja-JP" altLang="ja-JP" sz="1400">
                          <a:latin typeface="Cambria Math" panose="02040503050406030204" pitchFamily="18" charset="0"/>
                        </a:rPr>
                        <m:t>𝑃𝑟𝑒𝑠𝑠</m:t>
                      </m:r>
                      <m:r>
                        <a:rPr lang="ja-JP" altLang="ja-JP" sz="1400">
                          <a:latin typeface="Cambria Math" panose="02040503050406030204" pitchFamily="18" charset="0"/>
                        </a:rPr>
                        <m:t>ã</m:t>
                      </m:r>
                      <m:r>
                        <a:rPr lang="ja-JP" altLang="ja-JP" sz="1400">
                          <a:latin typeface="Cambria Math" panose="02040503050406030204" pitchFamily="18" charset="0"/>
                        </a:rPr>
                        <m:t>𝑜</m:t>
                      </m:r>
                      <m:r>
                        <a:rPr lang="ja-JP" altLang="ja-JP" sz="1400">
                          <a:latin typeface="Cambria Math" panose="02040503050406030204" pitchFamily="18" charset="0"/>
                        </a:rPr>
                        <m:t> </m:t>
                      </m:r>
                      <m:r>
                        <a:rPr lang="ja-JP" altLang="ja-JP" sz="1400">
                          <a:latin typeface="Cambria Math" panose="02040503050406030204" pitchFamily="18" charset="0"/>
                        </a:rPr>
                        <m:t>𝑚</m:t>
                      </m:r>
                      <m:r>
                        <a:rPr lang="ja-JP" altLang="ja-JP" sz="1400">
                          <a:latin typeface="Cambria Math" panose="02040503050406030204" pitchFamily="18" charset="0"/>
                        </a:rPr>
                        <m:t>é</m:t>
                      </m:r>
                      <m:r>
                        <a:rPr lang="ja-JP" altLang="ja-JP" sz="1400">
                          <a:latin typeface="Cambria Math" panose="02040503050406030204" pitchFamily="18" charset="0"/>
                        </a:rPr>
                        <m:t>𝑑𝑖𝑎</m:t>
                      </m:r>
                      <m:r>
                        <a:rPr lang="ja-JP" altLang="ja-JP" sz="1400">
                          <a:latin typeface="Cambria Math" panose="02040503050406030204" pitchFamily="18" charset="0"/>
                        </a:rPr>
                        <m:t> </m:t>
                      </m:r>
                      <m:r>
                        <a:rPr lang="ja-JP" altLang="ja-JP" sz="1400">
                          <a:latin typeface="Cambria Math" panose="02040503050406030204" pitchFamily="18" charset="0"/>
                        </a:rPr>
                        <m:t>𝑑𝑒</m:t>
                      </m:r>
                      <m:r>
                        <a:rPr lang="ja-JP" altLang="ja-JP" sz="1400">
                          <a:latin typeface="Cambria Math" panose="02040503050406030204" pitchFamily="18" charset="0"/>
                        </a:rPr>
                        <m:t> </m:t>
                      </m:r>
                      <m:r>
                        <a:rPr lang="ja-JP" altLang="ja-JP" sz="1400">
                          <a:latin typeface="Cambria Math" panose="02040503050406030204" pitchFamily="18" charset="0"/>
                        </a:rPr>
                        <m:t>𝑐𝑜𝑛𝑡𝑎𝑡𝑜</m:t>
                      </m:r>
                      <m:r>
                        <a:rPr lang="ja-JP" altLang="ja-JP" sz="1400">
                          <a:latin typeface="Cambria Math" panose="02040503050406030204" pitchFamily="18" charset="0"/>
                        </a:rPr>
                        <m:t> </m:t>
                      </m:r>
                      <m:r>
                        <a:rPr lang="ja-JP" altLang="ja-JP" sz="1400">
                          <a:latin typeface="Cambria Math" panose="02040503050406030204" pitchFamily="18" charset="0"/>
                        </a:rPr>
                        <m:t>𝑐𝑜𝑚</m:t>
                      </m:r>
                      <m:r>
                        <a:rPr lang="ja-JP" altLang="ja-JP" sz="1400">
                          <a:latin typeface="Cambria Math" panose="02040503050406030204" pitchFamily="18" charset="0"/>
                        </a:rPr>
                        <m:t> </m:t>
                      </m:r>
                      <m:r>
                        <a:rPr lang="ja-JP" altLang="ja-JP" sz="1400">
                          <a:latin typeface="Cambria Math" panose="02040503050406030204" pitchFamily="18" charset="0"/>
                        </a:rPr>
                        <m:t>𝑜</m:t>
                      </m:r>
                      <m:r>
                        <a:rPr lang="ja-JP" altLang="ja-JP" sz="1400">
                          <a:latin typeface="Cambria Math" panose="02040503050406030204" pitchFamily="18" charset="0"/>
                        </a:rPr>
                        <m:t> </m:t>
                      </m:r>
                      <m:r>
                        <a:rPr lang="ja-JP" altLang="ja-JP" sz="1400">
                          <a:latin typeface="Cambria Math" panose="02040503050406030204" pitchFamily="18" charset="0"/>
                        </a:rPr>
                        <m:t>𝑠𝑜𝑙𝑜</m:t>
                      </m:r>
                      <m:r>
                        <a:rPr>
                          <a:latin typeface="Cambria Math" panose="02040503050406030204" pitchFamily="18" charset="0"/>
                        </a:rPr>
                        <m:t> </m:t>
                      </m:r>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a:latin typeface="Cambria Math" panose="02040503050406030204" pitchFamily="18" charset="0"/>
                            </a:rPr>
                            <m:t> </m:t>
                          </m:r>
                          <m:r>
                            <a:rPr lang="ja-JP" altLang="ja-JP" sz="1400">
                              <a:latin typeface="Cambria Math" panose="02040503050406030204" pitchFamily="18" charset="0"/>
                            </a:rPr>
                            <m:t>𝑊</m:t>
                          </m:r>
                          <m:r>
                            <a:rPr>
                              <a:latin typeface="Cambria Math" panose="02040503050406030204" pitchFamily="18" charset="0"/>
                            </a:rPr>
                            <m:t> </m:t>
                          </m:r>
                          <m:r>
                            <a:rPr lang="ja-JP" altLang="ja-JP" sz="1400">
                              <a:latin typeface="Cambria Math" panose="02040503050406030204" pitchFamily="18" charset="0"/>
                            </a:rPr>
                            <m:t>𝑥</m:t>
                          </m:r>
                          <m:r>
                            <a:rPr lang="ja-JP" altLang="ja-JP" sz="1400">
                              <a:latin typeface="Cambria Math" panose="02040503050406030204" pitchFamily="18" charset="0"/>
                            </a:rPr>
                            <m:t> 9,8</m:t>
                          </m:r>
                        </m:num>
                        <m:den>
                          <m:r>
                            <a:rPr>
                              <a:latin typeface="Cambria Math" panose="02040503050406030204" pitchFamily="18" charset="0"/>
                            </a:rPr>
                            <m:t> </m:t>
                          </m:r>
                          <m:r>
                            <a:rPr lang="ja-JP" altLang="ja-JP" sz="1400">
                              <a:latin typeface="Cambria Math" panose="02040503050406030204" pitchFamily="18" charset="0"/>
                            </a:rPr>
                            <m:t>𝑆</m:t>
                          </m:r>
                        </m:den>
                      </m:f>
                      <m:r>
                        <a:rPr>
                          <a:latin typeface="Cambria Math" panose="02040503050406030204" pitchFamily="18" charset="0"/>
                        </a:rPr>
                        <m:t> </m:t>
                      </m:r>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a:latin typeface="Cambria Math" panose="02040503050406030204" pitchFamily="18" charset="0"/>
                            </a:rPr>
                            <m:t> </m:t>
                          </m:r>
                          <m:r>
                            <a:rPr lang="ja-JP" altLang="ja-JP" sz="1400">
                              <a:latin typeface="Cambria Math" panose="02040503050406030204" pitchFamily="18" charset="0"/>
                            </a:rPr>
                            <m:t>𝑊</m:t>
                          </m:r>
                          <m:r>
                            <a:rPr>
                              <a:latin typeface="Cambria Math" panose="02040503050406030204" pitchFamily="18" charset="0"/>
                            </a:rPr>
                            <m:t> </m:t>
                          </m:r>
                          <m:r>
                            <a:rPr lang="ja-JP" altLang="ja-JP" sz="1400">
                              <a:latin typeface="Cambria Math" panose="02040503050406030204" pitchFamily="18" charset="0"/>
                            </a:rPr>
                            <m:t>𝑥</m:t>
                          </m:r>
                          <m:r>
                            <a:rPr lang="ja-JP" altLang="ja-JP" sz="1400">
                              <a:latin typeface="Cambria Math" panose="02040503050406030204" pitchFamily="18" charset="0"/>
                            </a:rPr>
                            <m:t> 9,8</m:t>
                          </m:r>
                        </m:num>
                        <m:den>
                          <m:r>
                            <a:rPr>
                              <a:latin typeface="Cambria Math" panose="02040503050406030204" pitchFamily="18" charset="0"/>
                            </a:rPr>
                            <m:t> </m:t>
                          </m:r>
                          <m:r>
                            <a:rPr lang="en-US" altLang="ja-JP" sz="1400">
                              <a:latin typeface="Cambria Math" panose="02040503050406030204" pitchFamily="18" charset="0"/>
                            </a:rPr>
                            <m:t>2</m:t>
                          </m:r>
                          <m:r>
                            <a:rPr>
                              <a:latin typeface="Cambria Math" panose="02040503050406030204" pitchFamily="18" charset="0"/>
                            </a:rPr>
                            <m:t> </m:t>
                          </m:r>
                          <m:r>
                            <a:rPr lang="ja-JP" altLang="ja-JP" sz="1400">
                              <a:latin typeface="Cambria Math" panose="02040503050406030204" pitchFamily="18" charset="0"/>
                            </a:rPr>
                            <m:t>𝐵</m:t>
                          </m:r>
                          <m:r>
                            <a:rPr>
                              <a:latin typeface="Cambria Math" panose="02040503050406030204" pitchFamily="18" charset="0"/>
                            </a:rPr>
                            <m:t> </m:t>
                          </m:r>
                          <m:r>
                            <a:rPr lang="ja-JP" altLang="ja-JP" sz="1400">
                              <a:latin typeface="Cambria Math" panose="02040503050406030204" pitchFamily="18" charset="0"/>
                            </a:rPr>
                            <m:t>𝑥</m:t>
                          </m:r>
                          <m:r>
                            <a:rPr>
                              <a:latin typeface="Cambria Math" panose="02040503050406030204" pitchFamily="18" charset="0"/>
                            </a:rPr>
                            <m:t> </m:t>
                          </m:r>
                          <m:r>
                            <a:rPr lang="ja-JP" altLang="ja-JP" sz="1400">
                              <a:latin typeface="Cambria Math" panose="02040503050406030204" pitchFamily="18" charset="0"/>
                            </a:rPr>
                            <m:t>𝐿</m:t>
                          </m:r>
                        </m:den>
                      </m:f>
                      <m:r>
                        <a:rPr>
                          <a:latin typeface="Cambria Math" panose="02040503050406030204" pitchFamily="18" charset="0"/>
                        </a:rPr>
                        <m:t> </m:t>
                      </m:r>
                      <m:r>
                        <a:rPr lang="ja-JP" altLang="ja-JP" sz="1400">
                          <a:latin typeface="Cambria Math" panose="02040503050406030204" pitchFamily="18" charset="0"/>
                        </a:rPr>
                        <m:t>(</m:t>
                      </m:r>
                      <m:r>
                        <a:rPr>
                          <a:latin typeface="Cambria Math" panose="02040503050406030204" pitchFamily="18" charset="0"/>
                        </a:rPr>
                        <m:t> </m:t>
                      </m:r>
                      <m:r>
                        <a:rPr lang="en-US" altLang="ja-JP" sz="1400">
                          <a:latin typeface="Cambria Math" panose="02040503050406030204" pitchFamily="18" charset="0"/>
                        </a:rPr>
                        <m:t>𝑘𝑃𝑎</m:t>
                      </m:r>
                      <m:r>
                        <a:rPr>
                          <a:latin typeface="Cambria Math" panose="02040503050406030204" pitchFamily="18" charset="0"/>
                        </a:rPr>
                        <m:t> </m:t>
                      </m:r>
                      <m:r>
                        <a:rPr lang="ja-JP" altLang="ja-JP" sz="1400">
                          <a:latin typeface="Cambria Math" panose="02040503050406030204" pitchFamily="18" charset="0"/>
                        </a:rPr>
                        <m:t>)</m:t>
                      </m:r>
                    </m:oMath>
                  </m:oMathPara>
                </a14:m>
                <a:endParaRPr lang="ja-JP" altLang="ja-JP" sz="1400" dirty="0">
                  <a:latin typeface="Times New Roman" panose="02020603050405020304" pitchFamily="18" charset="0"/>
                  <a:cs typeface="Times New Roman" panose="02020603050405020304" pitchFamily="18" charset="0"/>
                </a:endParaRPr>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029289" y="2207690"/>
                <a:ext cx="3687581" cy="615297"/>
              </a:xfrm>
              <a:prstGeom prst="rect">
                <a:avLst/>
              </a:prstGeom>
              <a:blipFill>
                <a:blip r:embed="rId5"/>
                <a:stretch>
                  <a:fillRect b="-7921"/>
                </a:stretch>
              </a:blipFill>
            </p:spPr>
            <p:txBody>
              <a:bodyPr/>
              <a:lstStyle/>
              <a:p>
                <a:r>
                  <a:rPr lang="ja-JP" altLang="en-US">
                    <a:noFill/>
                  </a:rPr>
                  <a:t> </a:t>
                </a:r>
              </a:p>
            </p:txBody>
          </p:sp>
        </mc:Fallback>
      </mc:AlternateContent>
      <p:sp>
        <p:nvSpPr>
          <p:cNvPr id="11" name="テキスト ボックス 10"/>
          <p:cNvSpPr txBox="1"/>
          <p:nvPr/>
        </p:nvSpPr>
        <p:spPr>
          <a:xfrm>
            <a:off x="819981" y="2760938"/>
            <a:ext cx="3789218" cy="1015663"/>
          </a:xfrm>
          <a:prstGeom prst="rect">
            <a:avLst/>
          </a:prstGeom>
          <a:noFill/>
          <a:ln>
            <a:noFill/>
          </a:ln>
        </p:spPr>
        <p:txBody>
          <a:bodyPr wrap="square" rtlCol="0">
            <a:spAutoFit/>
          </a:bodyPr>
          <a:lstStyle/>
          <a:p>
            <a:pPr rtl="0"/>
            <a:r>
              <a:rPr lang="pt-br" sz="1200">
                <a:solidFill>
                  <a:prstClr val="black"/>
                </a:solidFill>
                <a:latin typeface="Times New Roman" panose="02020603050405020304" pitchFamily="18" charset="0"/>
                <a:cs typeface="Times New Roman" panose="02020603050405020304" pitchFamily="18" charset="0"/>
              </a:rPr>
              <a:t>W: Massa total da máquina (t)</a:t>
            </a:r>
          </a:p>
          <a:p>
            <a:pPr rtl="0"/>
            <a:r>
              <a:rPr lang="pt-br" sz="1200">
                <a:solidFill>
                  <a:prstClr val="black"/>
                </a:solidFill>
                <a:latin typeface="Times New Roman" panose="02020603050405020304" pitchFamily="18" charset="0"/>
                <a:cs typeface="Times New Roman" panose="02020603050405020304" pitchFamily="18" charset="0"/>
              </a:rPr>
              <a:t>S: Área total de contato com o solo = 2B x L (㎡)</a:t>
            </a:r>
          </a:p>
          <a:p>
            <a:pPr rtl="0"/>
            <a:r>
              <a:rPr lang="pt-br" sz="1200">
                <a:solidFill>
                  <a:prstClr val="black"/>
                </a:solidFill>
                <a:latin typeface="Times New Roman" panose="02020603050405020304" pitchFamily="18" charset="0"/>
                <a:cs typeface="Times New Roman" panose="02020603050405020304" pitchFamily="18" charset="0"/>
              </a:rPr>
              <a:t>L: Distância central (m) entre a roda livre (roda flutuante) e a roda dentada (roda de partida) no estado de massa total</a:t>
            </a:r>
          </a:p>
          <a:p>
            <a:pPr rtl="0"/>
            <a:r>
              <a:rPr lang="pt-br" sz="1200">
                <a:solidFill>
                  <a:prstClr val="black"/>
                </a:solidFill>
                <a:latin typeface="Times New Roman" panose="02020603050405020304" pitchFamily="18" charset="0"/>
                <a:cs typeface="Times New Roman" panose="02020603050405020304" pitchFamily="18" charset="0"/>
              </a:rPr>
              <a:t>B: largura da esteira (m)</a:t>
            </a:r>
          </a:p>
        </p:txBody>
      </p:sp>
      <mc:AlternateContent xmlns:mc="http://schemas.openxmlformats.org/markup-compatibility/2006" xmlns:a14="http://schemas.microsoft.com/office/drawing/2010/main">
        <mc:Choice Requires="a14">
          <p:sp>
            <p:nvSpPr>
              <p:cNvPr id="13" name="テキスト ボックス 12"/>
              <p:cNvSpPr txBox="1"/>
              <p:nvPr/>
            </p:nvSpPr>
            <p:spPr>
              <a:xfrm>
                <a:off x="4636401" y="2201405"/>
                <a:ext cx="2509493" cy="669222"/>
              </a:xfrm>
              <a:prstGeom prst="rect">
                <a:avLst/>
              </a:prstGeom>
              <a:noFill/>
            </p:spPr>
            <p:txBody>
              <a:bodyPr wrap="square" lIns="0" tIns="0" rIns="0" bIns="0" rtlCol="0">
                <a:spAutoFit/>
              </a:bodyPr>
              <a:lstStyle/>
              <a:p>
                <a:pPr rtl="0"/>
                <a14:m>
                  <m:oMathPara xmlns:m="http://schemas.openxmlformats.org/officeDocument/2006/math">
                    <m:oMathParaPr>
                      <m:jc m:val="centerGroup"/>
                    </m:oMathParaPr>
                    <m:oMath xmlns:m="http://schemas.openxmlformats.org/officeDocument/2006/math">
                      <m:r>
                        <a:rPr lang="ja-JP" altLang="ja-JP" sz="1400">
                          <a:latin typeface="Cambria Math" panose="02040503050406030204" pitchFamily="18" charset="0"/>
                        </a:rPr>
                        <m:t>𝑃𝑟𝑒𝑠𝑠</m:t>
                      </m:r>
                      <m:r>
                        <a:rPr lang="ja-JP" altLang="ja-JP" sz="1400">
                          <a:latin typeface="Cambria Math" panose="02040503050406030204" pitchFamily="18" charset="0"/>
                        </a:rPr>
                        <m:t>ã</m:t>
                      </m:r>
                      <m:r>
                        <a:rPr lang="ja-JP" altLang="ja-JP" sz="1400">
                          <a:latin typeface="Cambria Math" panose="02040503050406030204" pitchFamily="18" charset="0"/>
                        </a:rPr>
                        <m:t>𝑜</m:t>
                      </m:r>
                      <m:r>
                        <a:rPr lang="ja-JP" altLang="ja-JP" sz="1400">
                          <a:latin typeface="Cambria Math" panose="02040503050406030204" pitchFamily="18" charset="0"/>
                        </a:rPr>
                        <m:t> </m:t>
                      </m:r>
                      <m:r>
                        <a:rPr lang="ja-JP" altLang="ja-JP" sz="1400">
                          <a:latin typeface="Cambria Math" panose="02040503050406030204" pitchFamily="18" charset="0"/>
                        </a:rPr>
                        <m:t>𝑚</m:t>
                      </m:r>
                      <m:r>
                        <a:rPr lang="ja-JP" altLang="ja-JP" sz="1400">
                          <a:latin typeface="Cambria Math" panose="02040503050406030204" pitchFamily="18" charset="0"/>
                        </a:rPr>
                        <m:t>é</m:t>
                      </m:r>
                      <m:r>
                        <a:rPr lang="ja-JP" altLang="ja-JP" sz="1400">
                          <a:latin typeface="Cambria Math" panose="02040503050406030204" pitchFamily="18" charset="0"/>
                        </a:rPr>
                        <m:t>𝑑𝑖𝑎</m:t>
                      </m:r>
                      <m:r>
                        <a:rPr lang="ja-JP" altLang="ja-JP" sz="1400">
                          <a:latin typeface="Cambria Math" panose="02040503050406030204" pitchFamily="18" charset="0"/>
                        </a:rPr>
                        <m:t> </m:t>
                      </m:r>
                      <m:r>
                        <a:rPr lang="ja-JP" altLang="ja-JP" sz="1400">
                          <a:latin typeface="Cambria Math" panose="02040503050406030204" pitchFamily="18" charset="0"/>
                        </a:rPr>
                        <m:t>𝑑𝑒</m:t>
                      </m:r>
                      <m:r>
                        <a:rPr lang="ja-JP" altLang="ja-JP" sz="1400">
                          <a:latin typeface="Cambria Math" panose="02040503050406030204" pitchFamily="18" charset="0"/>
                        </a:rPr>
                        <m:t> </m:t>
                      </m:r>
                      <m:r>
                        <a:rPr lang="ja-JP" altLang="ja-JP" sz="1400">
                          <a:latin typeface="Cambria Math" panose="02040503050406030204" pitchFamily="18" charset="0"/>
                        </a:rPr>
                        <m:t>𝑐𝑜𝑛𝑡𝑎𝑡𝑜</m:t>
                      </m:r>
                      <m:r>
                        <a:rPr lang="ja-JP" altLang="ja-JP" sz="1400">
                          <a:latin typeface="Cambria Math" panose="02040503050406030204" pitchFamily="18" charset="0"/>
                        </a:rPr>
                        <m:t> </m:t>
                      </m:r>
                      <m:r>
                        <a:rPr lang="ja-JP" altLang="ja-JP" sz="1400">
                          <a:latin typeface="Cambria Math" panose="02040503050406030204" pitchFamily="18" charset="0"/>
                        </a:rPr>
                        <m:t>𝑐𝑜𝑚</m:t>
                      </m:r>
                      <m:r>
                        <a:rPr lang="ja-JP" altLang="ja-JP" sz="1400">
                          <a:latin typeface="Cambria Math" panose="02040503050406030204" pitchFamily="18" charset="0"/>
                        </a:rPr>
                        <m:t> </m:t>
                      </m:r>
                      <m:r>
                        <a:rPr lang="ja-JP" altLang="ja-JP" sz="1400">
                          <a:latin typeface="Cambria Math" panose="02040503050406030204" pitchFamily="18" charset="0"/>
                        </a:rPr>
                        <m:t>𝑜</m:t>
                      </m:r>
                      <m:r>
                        <a:rPr lang="ja-JP" altLang="ja-JP" sz="1400">
                          <a:latin typeface="Cambria Math" panose="02040503050406030204" pitchFamily="18" charset="0"/>
                        </a:rPr>
                        <m:t> </m:t>
                      </m:r>
                      <m:r>
                        <a:rPr lang="ja-JP" altLang="ja-JP" sz="1400">
                          <a:latin typeface="Cambria Math" panose="02040503050406030204" pitchFamily="18" charset="0"/>
                        </a:rPr>
                        <m:t>𝑠𝑜𝑙𝑜</m:t>
                      </m:r>
                      <m:r>
                        <a:rPr>
                          <a:latin typeface="Cambria Math" panose="02040503050406030204" pitchFamily="18" charset="0"/>
                        </a:rPr>
                        <m:t> </m:t>
                      </m:r>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a:latin typeface="Cambria Math" panose="02040503050406030204" pitchFamily="18" charset="0"/>
                            </a:rPr>
                            <m:t> </m:t>
                          </m:r>
                          <m:r>
                            <a:rPr lang="ja-JP" altLang="en-US" sz="1400" i="1">
                              <a:latin typeface="Cambria Math" panose="02040503050406030204" pitchFamily="18" charset="0"/>
                            </a:rPr>
                            <m:t>𝑐𝑎𝑟𝑔𝑎</m:t>
                          </m:r>
                          <m:r>
                            <a:rPr lang="ja-JP" altLang="en-US" sz="1400" i="1">
                              <a:latin typeface="Cambria Math" panose="02040503050406030204" pitchFamily="18" charset="0"/>
                            </a:rPr>
                            <m:t> </m:t>
                          </m:r>
                          <m:r>
                            <a:rPr lang="ja-JP" altLang="en-US" sz="1400" i="1">
                              <a:latin typeface="Cambria Math" panose="02040503050406030204" pitchFamily="18" charset="0"/>
                            </a:rPr>
                            <m:t>𝑑𝑜</m:t>
                          </m:r>
                          <m:r>
                            <a:rPr lang="ja-JP" altLang="en-US" sz="1400" i="1">
                              <a:latin typeface="Cambria Math" panose="02040503050406030204" pitchFamily="18" charset="0"/>
                            </a:rPr>
                            <m:t> </m:t>
                          </m:r>
                          <m:r>
                            <a:rPr lang="ja-JP" altLang="en-US" sz="1400" i="1">
                              <a:latin typeface="Cambria Math" panose="02040503050406030204" pitchFamily="18" charset="0"/>
                            </a:rPr>
                            <m:t>𝑒𝑖𝑥𝑜</m:t>
                          </m:r>
                          <m:r>
                            <a:rPr lang="ja-JP" altLang="ja-JP" sz="1400">
                              <a:latin typeface="Cambria Math" panose="02040503050406030204" pitchFamily="18" charset="0"/>
                            </a:rPr>
                            <m:t>𝑥</m:t>
                          </m:r>
                          <m:r>
                            <a:rPr>
                              <a:latin typeface="Cambria Math" panose="02040503050406030204" pitchFamily="18" charset="0"/>
                            </a:rPr>
                            <m:t> </m:t>
                          </m:r>
                          <m:r>
                            <a:rPr lang="en-US" altLang="ja-JP" sz="1400">
                              <a:latin typeface="Cambria Math" panose="02040503050406030204" pitchFamily="18" charset="0"/>
                            </a:rPr>
                            <m:t>9,8</m:t>
                          </m:r>
                        </m:num>
                        <m:den>
                          <m:r>
                            <a:rPr>
                              <a:latin typeface="Cambria Math" panose="02040503050406030204" pitchFamily="18" charset="0"/>
                            </a:rPr>
                            <m:t> </m:t>
                          </m:r>
                          <m:r>
                            <a:rPr lang="ja-JP" altLang="en-US" sz="1400" i="1">
                              <a:latin typeface="Cambria Math" panose="02040503050406030204" pitchFamily="18" charset="0"/>
                            </a:rPr>
                            <m:t>Á</m:t>
                          </m:r>
                          <m:r>
                            <a:rPr lang="ja-JP" altLang="en-US" sz="1400" i="1">
                              <a:latin typeface="Cambria Math" panose="02040503050406030204" pitchFamily="18" charset="0"/>
                            </a:rPr>
                            <m:t>𝑟𝑒𝑎</m:t>
                          </m:r>
                          <m:r>
                            <a:rPr lang="ja-JP" altLang="en-US" sz="1400" i="1">
                              <a:latin typeface="Cambria Math" panose="02040503050406030204" pitchFamily="18" charset="0"/>
                            </a:rPr>
                            <m:t> </m:t>
                          </m:r>
                          <m:r>
                            <a:rPr lang="ja-JP" altLang="en-US" sz="1400" i="1">
                              <a:latin typeface="Cambria Math" panose="02040503050406030204" pitchFamily="18" charset="0"/>
                            </a:rPr>
                            <m:t>𝑎𝑝𝑎𝑟𝑒𝑛𝑡𝑒</m:t>
                          </m:r>
                          <m:r>
                            <a:rPr lang="ja-JP" altLang="en-US" sz="1400" i="1">
                              <a:latin typeface="Cambria Math" panose="02040503050406030204" pitchFamily="18" charset="0"/>
                            </a:rPr>
                            <m:t> </m:t>
                          </m:r>
                          <m:r>
                            <a:rPr lang="ja-JP" altLang="en-US" sz="1400" i="1">
                              <a:latin typeface="Cambria Math" panose="02040503050406030204" pitchFamily="18" charset="0"/>
                            </a:rPr>
                            <m:t>𝑑𝑒</m:t>
                          </m:r>
                          <m:r>
                            <a:rPr lang="ja-JP" altLang="en-US" sz="1400" i="1">
                              <a:latin typeface="Cambria Math" panose="02040503050406030204" pitchFamily="18" charset="0"/>
                            </a:rPr>
                            <m:t> </m:t>
                          </m:r>
                          <m:r>
                            <a:rPr lang="ja-JP" altLang="en-US" sz="1400" i="1">
                              <a:latin typeface="Cambria Math" panose="02040503050406030204" pitchFamily="18" charset="0"/>
                            </a:rPr>
                            <m:t>𝑐𝑜𝑛𝑡𝑎𝑡𝑜</m:t>
                          </m:r>
                          <m:r>
                            <a:rPr lang="ja-JP" altLang="en-US" sz="1400" i="1">
                              <a:latin typeface="Cambria Math" panose="02040503050406030204" pitchFamily="18" charset="0"/>
                            </a:rPr>
                            <m:t> </m:t>
                          </m:r>
                          <m:r>
                            <a:rPr lang="ja-JP" altLang="en-US" sz="1400" i="1">
                              <a:latin typeface="Cambria Math" panose="02040503050406030204" pitchFamily="18" charset="0"/>
                            </a:rPr>
                            <m:t>𝑐𝑜𝑚</m:t>
                          </m:r>
                          <m:r>
                            <a:rPr lang="ja-JP" altLang="en-US" sz="1400" i="1">
                              <a:latin typeface="Cambria Math" panose="02040503050406030204" pitchFamily="18" charset="0"/>
                            </a:rPr>
                            <m:t> </m:t>
                          </m:r>
                          <m:r>
                            <a:rPr lang="ja-JP" altLang="en-US" sz="1400" i="1">
                              <a:latin typeface="Cambria Math" panose="02040503050406030204" pitchFamily="18" charset="0"/>
                            </a:rPr>
                            <m:t>𝑜</m:t>
                          </m:r>
                          <m:r>
                            <a:rPr lang="ja-JP" altLang="en-US" sz="1400" i="1">
                              <a:latin typeface="Cambria Math" panose="02040503050406030204" pitchFamily="18" charset="0"/>
                            </a:rPr>
                            <m:t> </m:t>
                          </m:r>
                          <m:r>
                            <a:rPr lang="ja-JP" altLang="en-US" sz="1400" i="1">
                              <a:latin typeface="Cambria Math" panose="02040503050406030204" pitchFamily="18" charset="0"/>
                            </a:rPr>
                            <m:t>𝑠𝑜𝑙𝑜</m:t>
                          </m:r>
                        </m:den>
                      </m:f>
                      <m:r>
                        <a:rPr>
                          <a:latin typeface="Cambria Math" panose="02040503050406030204" pitchFamily="18" charset="0"/>
                        </a:rPr>
                        <m:t> </m:t>
                      </m:r>
                      <m:r>
                        <a:rPr lang="ja-JP" altLang="ja-JP" sz="1400">
                          <a:latin typeface="Cambria Math" panose="02040503050406030204" pitchFamily="18" charset="0"/>
                        </a:rPr>
                        <m:t>(</m:t>
                      </m:r>
                      <m:r>
                        <a:rPr>
                          <a:latin typeface="Cambria Math" panose="02040503050406030204" pitchFamily="18" charset="0"/>
                        </a:rPr>
                        <m:t> </m:t>
                      </m:r>
                      <m:r>
                        <a:rPr lang="en-US" altLang="ja-JP" sz="1400">
                          <a:latin typeface="Cambria Math" panose="02040503050406030204" pitchFamily="18" charset="0"/>
                        </a:rPr>
                        <m:t>𝑘𝑃𝑎</m:t>
                      </m:r>
                      <m:r>
                        <a:rPr>
                          <a:latin typeface="Cambria Math" panose="02040503050406030204" pitchFamily="18" charset="0"/>
                        </a:rPr>
                        <m:t> </m:t>
                      </m:r>
                      <m:r>
                        <a:rPr lang="ja-JP" altLang="ja-JP" sz="1400">
                          <a:latin typeface="Cambria Math" panose="02040503050406030204" pitchFamily="18" charset="0"/>
                        </a:rPr>
                        <m:t>)</m:t>
                      </m:r>
                    </m:oMath>
                  </m:oMathPara>
                </a14:m>
                <a:endParaRPr lang="ja-JP" altLang="ja-JP" sz="1400" dirty="0">
                  <a:latin typeface="Times New Roman" panose="02020603050405020304" pitchFamily="18" charset="0"/>
                  <a:cs typeface="Times New Roman" panose="02020603050405020304" pitchFamily="18" charset="0"/>
                </a:endParaRPr>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4636401" y="2201405"/>
                <a:ext cx="2509493" cy="669222"/>
              </a:xfrm>
              <a:prstGeom prst="rect">
                <a:avLst/>
              </a:prstGeom>
              <a:blipFill>
                <a:blip r:embed="rId6"/>
                <a:stretch>
                  <a:fillRect l="-2676" r="-54988" b="-10909"/>
                </a:stretch>
              </a:blipFill>
            </p:spPr>
            <p:txBody>
              <a:bodyPr/>
              <a:lstStyle/>
              <a:p>
                <a:r>
                  <a:rPr lang="ja-JP" altLang="en-US">
                    <a:noFill/>
                  </a:rPr>
                  <a:t> </a:t>
                </a:r>
              </a:p>
            </p:txBody>
          </p:sp>
        </mc:Fallback>
      </mc:AlternateContent>
      <p:sp>
        <p:nvSpPr>
          <p:cNvPr id="12" name="テキスト ボックス 503">
            <a:extLst>
              <a:ext uri="{FF2B5EF4-FFF2-40B4-BE49-F238E27FC236}">
                <a16:creationId xmlns:a16="http://schemas.microsoft.com/office/drawing/2014/main" id="{69744D60-3A05-4E95-AE2E-E0A48613E5F1}"/>
              </a:ext>
            </a:extLst>
          </p:cNvPr>
          <p:cNvSpPr txBox="1"/>
          <p:nvPr/>
        </p:nvSpPr>
        <p:spPr>
          <a:xfrm>
            <a:off x="2032246" y="3871983"/>
            <a:ext cx="886460" cy="1949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Esteira </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4" name="テキスト ボックス 504">
            <a:extLst>
              <a:ext uri="{FF2B5EF4-FFF2-40B4-BE49-F238E27FC236}">
                <a16:creationId xmlns:a16="http://schemas.microsoft.com/office/drawing/2014/main" id="{200042D1-5C19-405E-90EE-655752184395}"/>
              </a:ext>
            </a:extLst>
          </p:cNvPr>
          <p:cNvSpPr txBox="1"/>
          <p:nvPr/>
        </p:nvSpPr>
        <p:spPr>
          <a:xfrm>
            <a:off x="1497576" y="4762253"/>
            <a:ext cx="534670" cy="1752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Roda livre</a:t>
            </a:r>
            <a:endParaRPr lang="ja-JP" sz="105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5" name="テキスト ボックス 505">
            <a:extLst>
              <a:ext uri="{FF2B5EF4-FFF2-40B4-BE49-F238E27FC236}">
                <a16:creationId xmlns:a16="http://schemas.microsoft.com/office/drawing/2014/main" id="{D353DC48-5639-4350-BD5B-86CF50DC4426}"/>
              </a:ext>
            </a:extLst>
          </p:cNvPr>
          <p:cNvSpPr txBox="1"/>
          <p:nvPr/>
        </p:nvSpPr>
        <p:spPr>
          <a:xfrm>
            <a:off x="2227007" y="4724153"/>
            <a:ext cx="832670"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Roda dentada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6" name="テキスト ボックス 815">
            <a:extLst>
              <a:ext uri="{FF2B5EF4-FFF2-40B4-BE49-F238E27FC236}">
                <a16:creationId xmlns:a16="http://schemas.microsoft.com/office/drawing/2014/main" id="{FBE9CF59-B77D-4E5E-8EFC-59CCBD2C748A}"/>
              </a:ext>
            </a:extLst>
          </p:cNvPr>
          <p:cNvSpPr txBox="1"/>
          <p:nvPr/>
        </p:nvSpPr>
        <p:spPr>
          <a:xfrm>
            <a:off x="7576040" y="3871983"/>
            <a:ext cx="800100" cy="1663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Pneu</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816">
            <a:extLst>
              <a:ext uri="{FF2B5EF4-FFF2-40B4-BE49-F238E27FC236}">
                <a16:creationId xmlns:a16="http://schemas.microsoft.com/office/drawing/2014/main" id="{330571DC-28D4-4319-80DA-E1E615223049}"/>
              </a:ext>
            </a:extLst>
          </p:cNvPr>
          <p:cNvSpPr txBox="1"/>
          <p:nvPr/>
        </p:nvSpPr>
        <p:spPr>
          <a:xfrm>
            <a:off x="7145894" y="4757808"/>
            <a:ext cx="800100" cy="1663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Chão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817">
            <a:extLst>
              <a:ext uri="{FF2B5EF4-FFF2-40B4-BE49-F238E27FC236}">
                <a16:creationId xmlns:a16="http://schemas.microsoft.com/office/drawing/2014/main" id="{424B4DB6-7E73-4ADC-BB23-B862EBB92C86}"/>
              </a:ext>
            </a:extLst>
          </p:cNvPr>
          <p:cNvSpPr txBox="1"/>
          <p:nvPr/>
        </p:nvSpPr>
        <p:spPr>
          <a:xfrm>
            <a:off x="4986578" y="3818847"/>
            <a:ext cx="696938" cy="1663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Carga axial</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818">
            <a:extLst>
              <a:ext uri="{FF2B5EF4-FFF2-40B4-BE49-F238E27FC236}">
                <a16:creationId xmlns:a16="http://schemas.microsoft.com/office/drawing/2014/main" id="{A6106CE1-2E20-4224-879E-EEB31068666C}"/>
              </a:ext>
            </a:extLst>
          </p:cNvPr>
          <p:cNvSpPr txBox="1"/>
          <p:nvPr/>
        </p:nvSpPr>
        <p:spPr>
          <a:xfrm>
            <a:off x="7339839" y="5348563"/>
            <a:ext cx="1042670" cy="2950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ＭＳ ゴシック" panose="020B0609070205080204" pitchFamily="49" charset="-128"/>
                <a:cs typeface="Times New Roman" panose="02020603050405020304" pitchFamily="18" charset="0"/>
              </a:rPr>
              <a:t>Área de contato aparente com o solo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971134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fontScale="90000"/>
          </a:bodyPr>
          <a:lstStyle/>
          <a:p>
            <a:pPr rtl="0"/>
            <a:r>
              <a:rPr lang="pt-br" sz="3200">
                <a:latin typeface="Times New Roman" panose="02020603050405020304" pitchFamily="18" charset="0"/>
                <a:ea typeface="+mn-ea"/>
                <a:cs typeface="Times New Roman" panose="02020603050405020304" pitchFamily="18" charset="0"/>
              </a:rPr>
              <a:t>Capítulo 2 Motores e sistemas hidráulicos para máquinas de construção do tipo veicular</a:t>
            </a:r>
            <a:endParaRPr kumimoji="1" lang="ja-JP" altLang="en-US" sz="3200"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1047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Motor principal</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18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18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040923" y="6452605"/>
            <a:ext cx="3955239"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12 do texto / Página 13 do texto suplementar</a:t>
            </a:r>
          </a:p>
        </p:txBody>
      </p:sp>
      <p:sp>
        <p:nvSpPr>
          <p:cNvPr id="7" name="テキスト ボックス 6"/>
          <p:cNvSpPr txBox="1"/>
          <p:nvPr/>
        </p:nvSpPr>
        <p:spPr>
          <a:xfrm>
            <a:off x="2965763" y="2032382"/>
            <a:ext cx="3237610" cy="261610"/>
          </a:xfrm>
          <a:prstGeom prst="rect">
            <a:avLst/>
          </a:prstGeom>
          <a:noFill/>
          <a:ln>
            <a:noFill/>
          </a:ln>
        </p:spPr>
        <p:txBody>
          <a:bodyPr wrap="square" rtlCol="0">
            <a:spAutoFit/>
          </a:bodyPr>
          <a:lstStyle/>
          <a:p>
            <a:pPr algn="ctr" rtl="0"/>
            <a:r>
              <a:rPr lang="pt-br" sz="1100">
                <a:solidFill>
                  <a:prstClr val="black"/>
                </a:solidFill>
                <a:latin typeface="Times New Roman" panose="02020603050405020304" pitchFamily="18" charset="0"/>
                <a:cs typeface="Times New Roman" panose="02020603050405020304" pitchFamily="18" charset="0"/>
              </a:rPr>
              <a:t>Comparação entre motor a diesel e motor a gasolina</a:t>
            </a:r>
          </a:p>
        </p:txBody>
      </p:sp>
      <p:pic>
        <p:nvPicPr>
          <p:cNvPr id="3" name="図 2"/>
          <p:cNvPicPr>
            <a:picLocks noChangeAspect="1"/>
          </p:cNvPicPr>
          <p:nvPr/>
        </p:nvPicPr>
        <p:blipFill>
          <a:blip r:embed="rId3"/>
          <a:stretch>
            <a:fillRect/>
          </a:stretch>
        </p:blipFill>
        <p:spPr>
          <a:xfrm>
            <a:off x="685367" y="2309381"/>
            <a:ext cx="7798403" cy="3224975"/>
          </a:xfrm>
          <a:prstGeom prst="rect">
            <a:avLst/>
          </a:prstGeom>
        </p:spPr>
      </p:pic>
      <p:pic>
        <p:nvPicPr>
          <p:cNvPr id="8" name="図 7">
            <a:extLst>
              <a:ext uri="{FF2B5EF4-FFF2-40B4-BE49-F238E27FC236}">
                <a16:creationId xmlns:a16="http://schemas.microsoft.com/office/drawing/2014/main" id="{E5920E30-7B45-4DDA-95F3-DDC951D76F38}"/>
              </a:ext>
            </a:extLst>
          </p:cNvPr>
          <p:cNvPicPr>
            <a:picLocks noChangeAspect="1"/>
          </p:cNvPicPr>
          <p:nvPr/>
        </p:nvPicPr>
        <p:blipFill>
          <a:blip r:embed="rId4"/>
          <a:stretch>
            <a:fillRect/>
          </a:stretch>
        </p:blipFill>
        <p:spPr>
          <a:xfrm>
            <a:off x="690562" y="2309381"/>
            <a:ext cx="7762875" cy="2771775"/>
          </a:xfrm>
          <a:prstGeom prst="rect">
            <a:avLst/>
          </a:prstGeom>
        </p:spPr>
      </p:pic>
      <p:sp>
        <p:nvSpPr>
          <p:cNvPr id="9" name="テキスト ボックス 544">
            <a:extLst>
              <a:ext uri="{FF2B5EF4-FFF2-40B4-BE49-F238E27FC236}">
                <a16:creationId xmlns:a16="http://schemas.microsoft.com/office/drawing/2014/main" id="{3C2792C0-7B00-4DE9-A683-ED7CC43E0F49}"/>
              </a:ext>
            </a:extLst>
          </p:cNvPr>
          <p:cNvSpPr txBox="1"/>
          <p:nvPr/>
        </p:nvSpPr>
        <p:spPr>
          <a:xfrm>
            <a:off x="2284910" y="2417181"/>
            <a:ext cx="906918"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Tipos</a:t>
            </a:r>
          </a:p>
        </p:txBody>
      </p:sp>
      <p:sp>
        <p:nvSpPr>
          <p:cNvPr id="10" name="テキスト ボックス 545">
            <a:extLst>
              <a:ext uri="{FF2B5EF4-FFF2-40B4-BE49-F238E27FC236}">
                <a16:creationId xmlns:a16="http://schemas.microsoft.com/office/drawing/2014/main" id="{8625B59D-E5C0-45BF-82C7-2374B8EF3344}"/>
              </a:ext>
            </a:extLst>
          </p:cNvPr>
          <p:cNvSpPr txBox="1"/>
          <p:nvPr/>
        </p:nvSpPr>
        <p:spPr>
          <a:xfrm>
            <a:off x="841216" y="2620037"/>
            <a:ext cx="678498"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item</a:t>
            </a:r>
          </a:p>
        </p:txBody>
      </p:sp>
      <p:sp>
        <p:nvSpPr>
          <p:cNvPr id="11" name="テキスト ボックス 546">
            <a:extLst>
              <a:ext uri="{FF2B5EF4-FFF2-40B4-BE49-F238E27FC236}">
                <a16:creationId xmlns:a16="http://schemas.microsoft.com/office/drawing/2014/main" id="{1AA33293-0DE8-4258-89C6-22EE3AAF2D31}"/>
              </a:ext>
            </a:extLst>
          </p:cNvPr>
          <p:cNvSpPr txBox="1"/>
          <p:nvPr/>
        </p:nvSpPr>
        <p:spPr>
          <a:xfrm>
            <a:off x="814862" y="2943879"/>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Tipo de combustível</a:t>
            </a:r>
          </a:p>
          <a:p>
            <a:pPr algn="just"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14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2" name="テキスト ボックス 547">
            <a:extLst>
              <a:ext uri="{FF2B5EF4-FFF2-40B4-BE49-F238E27FC236}">
                <a16:creationId xmlns:a16="http://schemas.microsoft.com/office/drawing/2014/main" id="{DF9630C3-150E-4C97-9AB1-D6783930C0A6}"/>
              </a:ext>
            </a:extLst>
          </p:cNvPr>
          <p:cNvSpPr txBox="1"/>
          <p:nvPr/>
        </p:nvSpPr>
        <p:spPr>
          <a:xfrm>
            <a:off x="814862" y="3245814"/>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Método de ignição</a:t>
            </a:r>
          </a:p>
          <a:p>
            <a:pPr algn="just"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14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3" name="テキスト ボックス 548">
            <a:extLst>
              <a:ext uri="{FF2B5EF4-FFF2-40B4-BE49-F238E27FC236}">
                <a16:creationId xmlns:a16="http://schemas.microsoft.com/office/drawing/2014/main" id="{FC5F57FA-DE61-4DB6-9743-9F9A283C0991}"/>
              </a:ext>
            </a:extLst>
          </p:cNvPr>
          <p:cNvSpPr txBox="1"/>
          <p:nvPr/>
        </p:nvSpPr>
        <p:spPr>
          <a:xfrm>
            <a:off x="814862" y="3547749"/>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Massa do motor por cavalo-vapor</a:t>
            </a:r>
          </a:p>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12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4" name="テキスト ボックス 549">
            <a:extLst>
              <a:ext uri="{FF2B5EF4-FFF2-40B4-BE49-F238E27FC236}">
                <a16:creationId xmlns:a16="http://schemas.microsoft.com/office/drawing/2014/main" id="{899FE18A-4395-42C1-80B6-0C908F646BAA}"/>
              </a:ext>
            </a:extLst>
          </p:cNvPr>
          <p:cNvSpPr txBox="1"/>
          <p:nvPr/>
        </p:nvSpPr>
        <p:spPr>
          <a:xfrm>
            <a:off x="814862" y="3849684"/>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Preço por cavalo-vapor</a:t>
            </a:r>
          </a:p>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12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5" name="テキスト ボックス 550">
            <a:extLst>
              <a:ext uri="{FF2B5EF4-FFF2-40B4-BE49-F238E27FC236}">
                <a16:creationId xmlns:a16="http://schemas.microsoft.com/office/drawing/2014/main" id="{EEEBB376-BC04-4E69-9509-AF5460A07858}"/>
              </a:ext>
            </a:extLst>
          </p:cNvPr>
          <p:cNvSpPr txBox="1"/>
          <p:nvPr/>
        </p:nvSpPr>
        <p:spPr>
          <a:xfrm>
            <a:off x="814862" y="4151619"/>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600" kern="100" dirty="0">
                <a:effectLst/>
                <a:latin typeface="Times New Roman" panose="02020603050405020304" pitchFamily="18" charset="0"/>
                <a:ea typeface="游ゴシック" panose="020B0400000000000000" pitchFamily="50" charset="-128"/>
                <a:cs typeface="Times New Roman" panose="02020603050405020304" pitchFamily="18" charset="0"/>
              </a:rPr>
              <a:t>Eficiência térmica</a:t>
            </a:r>
          </a:p>
          <a:p>
            <a:pPr algn="just" rtl="0"/>
            <a:r>
              <a:rPr lang="pt-br" sz="16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1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6" name="テキスト ボックス 551">
            <a:extLst>
              <a:ext uri="{FF2B5EF4-FFF2-40B4-BE49-F238E27FC236}">
                <a16:creationId xmlns:a16="http://schemas.microsoft.com/office/drawing/2014/main" id="{D013D1C5-DF73-481C-A902-3DC79BACC874}"/>
              </a:ext>
            </a:extLst>
          </p:cNvPr>
          <p:cNvSpPr txBox="1"/>
          <p:nvPr/>
        </p:nvSpPr>
        <p:spPr>
          <a:xfrm>
            <a:off x="814862" y="4453556"/>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Despesas operacionais</a:t>
            </a:r>
          </a:p>
          <a:p>
            <a:pPr algn="just"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14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7" name="テキスト ボックス 552">
            <a:extLst>
              <a:ext uri="{FF2B5EF4-FFF2-40B4-BE49-F238E27FC236}">
                <a16:creationId xmlns:a16="http://schemas.microsoft.com/office/drawing/2014/main" id="{EA331CB0-D076-4567-911D-A3B5FD3AA710}"/>
              </a:ext>
            </a:extLst>
          </p:cNvPr>
          <p:cNvSpPr txBox="1"/>
          <p:nvPr/>
        </p:nvSpPr>
        <p:spPr>
          <a:xfrm>
            <a:off x="830737" y="4766660"/>
            <a:ext cx="2450148"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Grau de risco de incêndio</a:t>
            </a:r>
          </a:p>
          <a:p>
            <a:pPr algn="just"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14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8" name="テキスト ボックス 553">
            <a:extLst>
              <a:ext uri="{FF2B5EF4-FFF2-40B4-BE49-F238E27FC236}">
                <a16:creationId xmlns:a16="http://schemas.microsoft.com/office/drawing/2014/main" id="{CC5F7CBB-64BF-48C5-80DB-2AF6696F823A}"/>
              </a:ext>
            </a:extLst>
          </p:cNvPr>
          <p:cNvSpPr txBox="1"/>
          <p:nvPr/>
        </p:nvSpPr>
        <p:spPr>
          <a:xfrm>
            <a:off x="3342481" y="2490098"/>
            <a:ext cx="2436019"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Motor a diesel</a:t>
            </a:r>
          </a:p>
          <a:p>
            <a:pPr algn="just"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14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9" name="テキスト ボックス 554">
            <a:extLst>
              <a:ext uri="{FF2B5EF4-FFF2-40B4-BE49-F238E27FC236}">
                <a16:creationId xmlns:a16="http://schemas.microsoft.com/office/drawing/2014/main" id="{00BC6C25-40C8-40AD-8539-B810493F04AC}"/>
              </a:ext>
            </a:extLst>
          </p:cNvPr>
          <p:cNvSpPr txBox="1"/>
          <p:nvPr/>
        </p:nvSpPr>
        <p:spPr>
          <a:xfrm>
            <a:off x="3442502" y="2924482"/>
            <a:ext cx="2241014"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Óleo leve</a:t>
            </a:r>
          </a:p>
        </p:txBody>
      </p:sp>
      <p:sp>
        <p:nvSpPr>
          <p:cNvPr id="20" name="テキスト ボックス 555">
            <a:extLst>
              <a:ext uri="{FF2B5EF4-FFF2-40B4-BE49-F238E27FC236}">
                <a16:creationId xmlns:a16="http://schemas.microsoft.com/office/drawing/2014/main" id="{B0F3132D-2E0B-4ECA-8AEC-BA72B1658FFE}"/>
              </a:ext>
            </a:extLst>
          </p:cNvPr>
          <p:cNvSpPr txBox="1"/>
          <p:nvPr/>
        </p:nvSpPr>
        <p:spPr>
          <a:xfrm>
            <a:off x="3357085" y="3262012"/>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Autoignição por compressão de ar</a:t>
            </a:r>
          </a:p>
          <a:p>
            <a:pPr algn="ctr"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12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1" name="テキスト ボックス 556">
            <a:extLst>
              <a:ext uri="{FF2B5EF4-FFF2-40B4-BE49-F238E27FC236}">
                <a16:creationId xmlns:a16="http://schemas.microsoft.com/office/drawing/2014/main" id="{D8BD02CF-7359-44E7-AA82-E212E67B84AC}"/>
              </a:ext>
            </a:extLst>
          </p:cNvPr>
          <p:cNvSpPr txBox="1"/>
          <p:nvPr/>
        </p:nvSpPr>
        <p:spPr>
          <a:xfrm>
            <a:off x="3357085" y="3535625"/>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Pesado</a:t>
            </a:r>
          </a:p>
        </p:txBody>
      </p:sp>
      <p:sp>
        <p:nvSpPr>
          <p:cNvPr id="22" name="テキスト ボックス 557">
            <a:extLst>
              <a:ext uri="{FF2B5EF4-FFF2-40B4-BE49-F238E27FC236}">
                <a16:creationId xmlns:a16="http://schemas.microsoft.com/office/drawing/2014/main" id="{F456E0C6-D437-4CEE-833E-31EA6574366C}"/>
              </a:ext>
            </a:extLst>
          </p:cNvPr>
          <p:cNvSpPr txBox="1"/>
          <p:nvPr/>
        </p:nvSpPr>
        <p:spPr>
          <a:xfrm>
            <a:off x="3357720" y="3839684"/>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Caro</a:t>
            </a:r>
          </a:p>
        </p:txBody>
      </p:sp>
      <p:sp>
        <p:nvSpPr>
          <p:cNvPr id="23" name="テキスト ボックス 558">
            <a:extLst>
              <a:ext uri="{FF2B5EF4-FFF2-40B4-BE49-F238E27FC236}">
                <a16:creationId xmlns:a16="http://schemas.microsoft.com/office/drawing/2014/main" id="{E8D66BD2-031C-499C-A868-6885372FCCE0}"/>
              </a:ext>
            </a:extLst>
          </p:cNvPr>
          <p:cNvSpPr txBox="1"/>
          <p:nvPr/>
        </p:nvSpPr>
        <p:spPr>
          <a:xfrm>
            <a:off x="3342481" y="4150206"/>
            <a:ext cx="2436019"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Bom (30-40%)</a:t>
            </a:r>
          </a:p>
        </p:txBody>
      </p:sp>
      <p:sp>
        <p:nvSpPr>
          <p:cNvPr id="24" name="テキスト ボックス 559">
            <a:extLst>
              <a:ext uri="{FF2B5EF4-FFF2-40B4-BE49-F238E27FC236}">
                <a16:creationId xmlns:a16="http://schemas.microsoft.com/office/drawing/2014/main" id="{0CE16461-A9BC-4A40-BCD9-3D2DC0C39003}"/>
              </a:ext>
            </a:extLst>
          </p:cNvPr>
          <p:cNvSpPr txBox="1"/>
          <p:nvPr/>
        </p:nvSpPr>
        <p:spPr>
          <a:xfrm>
            <a:off x="3357085" y="4450759"/>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Barato</a:t>
            </a:r>
          </a:p>
        </p:txBody>
      </p:sp>
      <p:sp>
        <p:nvSpPr>
          <p:cNvPr id="25" name="テキスト ボックス 560">
            <a:extLst>
              <a:ext uri="{FF2B5EF4-FFF2-40B4-BE49-F238E27FC236}">
                <a16:creationId xmlns:a16="http://schemas.microsoft.com/office/drawing/2014/main" id="{804C3660-BCA3-4500-A6F8-25F65EAEE73A}"/>
              </a:ext>
            </a:extLst>
          </p:cNvPr>
          <p:cNvSpPr txBox="1"/>
          <p:nvPr/>
        </p:nvSpPr>
        <p:spPr>
          <a:xfrm>
            <a:off x="3357085" y="4764788"/>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Poucos</a:t>
            </a:r>
          </a:p>
        </p:txBody>
      </p:sp>
      <p:sp>
        <p:nvSpPr>
          <p:cNvPr id="26" name="テキスト ボックス 561">
            <a:extLst>
              <a:ext uri="{FF2B5EF4-FFF2-40B4-BE49-F238E27FC236}">
                <a16:creationId xmlns:a16="http://schemas.microsoft.com/office/drawing/2014/main" id="{FE9B73F5-EAC9-47AE-B89C-D03A21D89FE8}"/>
              </a:ext>
            </a:extLst>
          </p:cNvPr>
          <p:cNvSpPr txBox="1"/>
          <p:nvPr/>
        </p:nvSpPr>
        <p:spPr>
          <a:xfrm>
            <a:off x="5929152" y="2528066"/>
            <a:ext cx="2373632"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Motor a gasolina</a:t>
            </a:r>
          </a:p>
          <a:p>
            <a:pPr algn="ctr"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14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7" name="テキスト ボックス 562">
            <a:extLst>
              <a:ext uri="{FF2B5EF4-FFF2-40B4-BE49-F238E27FC236}">
                <a16:creationId xmlns:a16="http://schemas.microsoft.com/office/drawing/2014/main" id="{5864D1D4-19CA-40D9-86FA-3A60EDF4DE18}"/>
              </a:ext>
            </a:extLst>
          </p:cNvPr>
          <p:cNvSpPr txBox="1"/>
          <p:nvPr/>
        </p:nvSpPr>
        <p:spPr>
          <a:xfrm>
            <a:off x="5921458" y="2960443"/>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Gasolina</a:t>
            </a:r>
          </a:p>
        </p:txBody>
      </p:sp>
      <p:sp>
        <p:nvSpPr>
          <p:cNvPr id="28" name="テキスト ボックス 563">
            <a:extLst>
              <a:ext uri="{FF2B5EF4-FFF2-40B4-BE49-F238E27FC236}">
                <a16:creationId xmlns:a16="http://schemas.microsoft.com/office/drawing/2014/main" id="{6755219D-3B4F-4661-8514-C879133A42DA}"/>
              </a:ext>
            </a:extLst>
          </p:cNvPr>
          <p:cNvSpPr txBox="1"/>
          <p:nvPr/>
        </p:nvSpPr>
        <p:spPr>
          <a:xfrm>
            <a:off x="5881285" y="3249510"/>
            <a:ext cx="2340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Por faísca elétrica</a:t>
            </a:r>
          </a:p>
        </p:txBody>
      </p:sp>
      <p:sp>
        <p:nvSpPr>
          <p:cNvPr id="29" name="テキスト ボックス 564">
            <a:extLst>
              <a:ext uri="{FF2B5EF4-FFF2-40B4-BE49-F238E27FC236}">
                <a16:creationId xmlns:a16="http://schemas.microsoft.com/office/drawing/2014/main" id="{DEE312A4-4A87-4D32-BB85-2EFAC4F46AD3}"/>
              </a:ext>
            </a:extLst>
          </p:cNvPr>
          <p:cNvSpPr txBox="1"/>
          <p:nvPr/>
        </p:nvSpPr>
        <p:spPr>
          <a:xfrm>
            <a:off x="5921458" y="3539214"/>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Leve</a:t>
            </a:r>
          </a:p>
        </p:txBody>
      </p:sp>
      <p:sp>
        <p:nvSpPr>
          <p:cNvPr id="30" name="テキスト ボックス 565">
            <a:extLst>
              <a:ext uri="{FF2B5EF4-FFF2-40B4-BE49-F238E27FC236}">
                <a16:creationId xmlns:a16="http://schemas.microsoft.com/office/drawing/2014/main" id="{C65BDB45-5DB2-4CFB-AAAD-DB0EAF6D8622}"/>
              </a:ext>
            </a:extLst>
          </p:cNvPr>
          <p:cNvSpPr txBox="1"/>
          <p:nvPr/>
        </p:nvSpPr>
        <p:spPr>
          <a:xfrm>
            <a:off x="5881285" y="3862852"/>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Barato</a:t>
            </a:r>
          </a:p>
        </p:txBody>
      </p:sp>
      <p:sp>
        <p:nvSpPr>
          <p:cNvPr id="31" name="テキスト ボックス 566">
            <a:extLst>
              <a:ext uri="{FF2B5EF4-FFF2-40B4-BE49-F238E27FC236}">
                <a16:creationId xmlns:a16="http://schemas.microsoft.com/office/drawing/2014/main" id="{E733DC96-BDD3-4559-9373-E889F4529836}"/>
              </a:ext>
            </a:extLst>
          </p:cNvPr>
          <p:cNvSpPr txBox="1"/>
          <p:nvPr/>
        </p:nvSpPr>
        <p:spPr>
          <a:xfrm>
            <a:off x="5957458" y="4174955"/>
            <a:ext cx="2340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Ruim (22-28%)</a:t>
            </a:r>
          </a:p>
        </p:txBody>
      </p:sp>
      <p:sp>
        <p:nvSpPr>
          <p:cNvPr id="32" name="テキスト ボックス 567">
            <a:extLst>
              <a:ext uri="{FF2B5EF4-FFF2-40B4-BE49-F238E27FC236}">
                <a16:creationId xmlns:a16="http://schemas.microsoft.com/office/drawing/2014/main" id="{FAFDC33D-B83B-4284-9F24-16747B1CE9DA}"/>
              </a:ext>
            </a:extLst>
          </p:cNvPr>
          <p:cNvSpPr txBox="1"/>
          <p:nvPr/>
        </p:nvSpPr>
        <p:spPr>
          <a:xfrm>
            <a:off x="5921458" y="4446155"/>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Caro</a:t>
            </a:r>
          </a:p>
        </p:txBody>
      </p:sp>
      <p:sp>
        <p:nvSpPr>
          <p:cNvPr id="33" name="テキスト ボックス 568">
            <a:extLst>
              <a:ext uri="{FF2B5EF4-FFF2-40B4-BE49-F238E27FC236}">
                <a16:creationId xmlns:a16="http://schemas.microsoft.com/office/drawing/2014/main" id="{B095723A-CDAB-4D7A-81EE-D3844791FC2A}"/>
              </a:ext>
            </a:extLst>
          </p:cNvPr>
          <p:cNvSpPr txBox="1"/>
          <p:nvPr/>
        </p:nvSpPr>
        <p:spPr>
          <a:xfrm>
            <a:off x="5892449" y="4758219"/>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Muitos</a:t>
            </a:r>
          </a:p>
        </p:txBody>
      </p:sp>
      <p:sp>
        <p:nvSpPr>
          <p:cNvPr id="34" name="テキスト ボックス 552">
            <a:extLst>
              <a:ext uri="{FF2B5EF4-FFF2-40B4-BE49-F238E27FC236}">
                <a16:creationId xmlns:a16="http://schemas.microsoft.com/office/drawing/2014/main" id="{D56E524C-B1CC-4CE8-8FF2-C24E8D192291}"/>
              </a:ext>
            </a:extLst>
          </p:cNvPr>
          <p:cNvSpPr txBox="1"/>
          <p:nvPr/>
        </p:nvSpPr>
        <p:spPr>
          <a:xfrm>
            <a:off x="830737" y="5170128"/>
            <a:ext cx="2450148"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Grau de risco de incêndio</a:t>
            </a:r>
          </a:p>
          <a:p>
            <a:pPr algn="just"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14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35" name="テキスト ボックス 560">
            <a:extLst>
              <a:ext uri="{FF2B5EF4-FFF2-40B4-BE49-F238E27FC236}">
                <a16:creationId xmlns:a16="http://schemas.microsoft.com/office/drawing/2014/main" id="{2D410616-1334-4D6D-87FA-96D561B0DB9D}"/>
              </a:ext>
            </a:extLst>
          </p:cNvPr>
          <p:cNvSpPr txBox="1"/>
          <p:nvPr/>
        </p:nvSpPr>
        <p:spPr>
          <a:xfrm>
            <a:off x="3357085" y="5168256"/>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Poucos</a:t>
            </a:r>
          </a:p>
        </p:txBody>
      </p:sp>
      <p:sp>
        <p:nvSpPr>
          <p:cNvPr id="36" name="テキスト ボックス 568">
            <a:extLst>
              <a:ext uri="{FF2B5EF4-FFF2-40B4-BE49-F238E27FC236}">
                <a16:creationId xmlns:a16="http://schemas.microsoft.com/office/drawing/2014/main" id="{B60C8AAE-57EC-4AA9-9983-A1228FC90E4F}"/>
              </a:ext>
            </a:extLst>
          </p:cNvPr>
          <p:cNvSpPr txBox="1"/>
          <p:nvPr/>
        </p:nvSpPr>
        <p:spPr>
          <a:xfrm>
            <a:off x="5892449" y="5161687"/>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Muitos</a:t>
            </a:r>
          </a:p>
        </p:txBody>
      </p:sp>
    </p:spTree>
    <p:extLst>
      <p:ext uri="{BB962C8B-B14F-4D97-AF65-F5344CB8AC3E}">
        <p14:creationId xmlns:p14="http://schemas.microsoft.com/office/powerpoint/2010/main" val="3701540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Estrutura do motor a diesel</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134708" y="6452605"/>
            <a:ext cx="3861454"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13 do texto / Página 13 do texto suplementar</a:t>
            </a:r>
          </a:p>
        </p:txBody>
      </p:sp>
      <p:sp>
        <p:nvSpPr>
          <p:cNvPr id="7" name="テキスト ボックス 6"/>
          <p:cNvSpPr txBox="1"/>
          <p:nvPr/>
        </p:nvSpPr>
        <p:spPr>
          <a:xfrm>
            <a:off x="1238672" y="5433000"/>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dispositivo de admissão / exaustão</a:t>
            </a:r>
          </a:p>
        </p:txBody>
      </p:sp>
      <p:pic>
        <p:nvPicPr>
          <p:cNvPr id="2" name="図 1"/>
          <p:cNvPicPr>
            <a:picLocks noChangeAspect="1"/>
          </p:cNvPicPr>
          <p:nvPr/>
        </p:nvPicPr>
        <p:blipFill>
          <a:blip r:embed="rId3"/>
          <a:stretch>
            <a:fillRect/>
          </a:stretch>
        </p:blipFill>
        <p:spPr>
          <a:xfrm>
            <a:off x="761136" y="1932979"/>
            <a:ext cx="3920278" cy="3439391"/>
          </a:xfrm>
          <a:prstGeom prst="rect">
            <a:avLst/>
          </a:prstGeom>
        </p:spPr>
      </p:pic>
      <p:pic>
        <p:nvPicPr>
          <p:cNvPr id="8" name="図 7"/>
          <p:cNvPicPr>
            <a:picLocks noChangeAspect="1"/>
          </p:cNvPicPr>
          <p:nvPr/>
        </p:nvPicPr>
        <p:blipFill>
          <a:blip r:embed="rId4"/>
          <a:stretch>
            <a:fillRect/>
          </a:stretch>
        </p:blipFill>
        <p:spPr>
          <a:xfrm>
            <a:off x="4635193" y="2223925"/>
            <a:ext cx="3461056" cy="3148445"/>
          </a:xfrm>
          <a:prstGeom prst="rect">
            <a:avLst/>
          </a:prstGeom>
        </p:spPr>
      </p:pic>
      <p:sp>
        <p:nvSpPr>
          <p:cNvPr id="9" name="テキスト ボックス 8"/>
          <p:cNvSpPr txBox="1"/>
          <p:nvPr/>
        </p:nvSpPr>
        <p:spPr>
          <a:xfrm>
            <a:off x="4985591" y="5434854"/>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sistema de lubrificação</a:t>
            </a:r>
          </a:p>
        </p:txBody>
      </p:sp>
      <p:sp>
        <p:nvSpPr>
          <p:cNvPr id="10" name="テキスト ボックス 572">
            <a:extLst>
              <a:ext uri="{FF2B5EF4-FFF2-40B4-BE49-F238E27FC236}">
                <a16:creationId xmlns:a16="http://schemas.microsoft.com/office/drawing/2014/main" id="{3561FA36-A569-4B12-A3B1-6006BC754931}"/>
              </a:ext>
            </a:extLst>
          </p:cNvPr>
          <p:cNvSpPr txBox="1"/>
          <p:nvPr/>
        </p:nvSpPr>
        <p:spPr>
          <a:xfrm>
            <a:off x="3042250" y="2003961"/>
            <a:ext cx="577019"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Impulsor do soprador</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 name="テキスト ボックス 573">
            <a:extLst>
              <a:ext uri="{FF2B5EF4-FFF2-40B4-BE49-F238E27FC236}">
                <a16:creationId xmlns:a16="http://schemas.microsoft.com/office/drawing/2014/main" id="{E2F4CAD1-1DA2-4F9A-9D50-4C7412B92D17}"/>
              </a:ext>
            </a:extLst>
          </p:cNvPr>
          <p:cNvSpPr txBox="1"/>
          <p:nvPr/>
        </p:nvSpPr>
        <p:spPr>
          <a:xfrm>
            <a:off x="3782495" y="2109371"/>
            <a:ext cx="735693" cy="1884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Pré</a:t>
            </a: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purificador</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2" name="テキスト ボックス 574">
            <a:extLst>
              <a:ext uri="{FF2B5EF4-FFF2-40B4-BE49-F238E27FC236}">
                <a16:creationId xmlns:a16="http://schemas.microsoft.com/office/drawing/2014/main" id="{B8C0ED11-1D3B-42DA-8D1D-46846EF57771}"/>
              </a:ext>
            </a:extLst>
          </p:cNvPr>
          <p:cNvSpPr txBox="1"/>
          <p:nvPr/>
        </p:nvSpPr>
        <p:spPr>
          <a:xfrm>
            <a:off x="3854145" y="2485967"/>
            <a:ext cx="738734" cy="175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Filtro de ar</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3" name="テキスト ボックス 575">
            <a:extLst>
              <a:ext uri="{FF2B5EF4-FFF2-40B4-BE49-F238E27FC236}">
                <a16:creationId xmlns:a16="http://schemas.microsoft.com/office/drawing/2014/main" id="{3855AFDA-B696-4AC1-BFF7-9FA2BCA90DDA}"/>
              </a:ext>
            </a:extLst>
          </p:cNvPr>
          <p:cNvSpPr txBox="1"/>
          <p:nvPr/>
        </p:nvSpPr>
        <p:spPr>
          <a:xfrm>
            <a:off x="3811831" y="2915693"/>
            <a:ext cx="923925" cy="1619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Indicador de poeira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4" name="テキスト ボックス 576">
            <a:extLst>
              <a:ext uri="{FF2B5EF4-FFF2-40B4-BE49-F238E27FC236}">
                <a16:creationId xmlns:a16="http://schemas.microsoft.com/office/drawing/2014/main" id="{954DF285-4B38-405A-BF25-E6FC8E4F00E7}"/>
              </a:ext>
            </a:extLst>
          </p:cNvPr>
          <p:cNvSpPr txBox="1"/>
          <p:nvPr/>
        </p:nvSpPr>
        <p:spPr>
          <a:xfrm>
            <a:off x="3778867" y="3484067"/>
            <a:ext cx="697415" cy="1110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Cabeça de cilindro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5" name="テキスト ボックス 577">
            <a:extLst>
              <a:ext uri="{FF2B5EF4-FFF2-40B4-BE49-F238E27FC236}">
                <a16:creationId xmlns:a16="http://schemas.microsoft.com/office/drawing/2014/main" id="{45E15007-7A62-48D3-BBA9-A10624A21875}"/>
              </a:ext>
            </a:extLst>
          </p:cNvPr>
          <p:cNvSpPr txBox="1"/>
          <p:nvPr/>
        </p:nvSpPr>
        <p:spPr>
          <a:xfrm>
            <a:off x="3781571" y="3723748"/>
            <a:ext cx="814070" cy="1619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Coletor de exaustão (escape)</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6" name="テキスト ボックス 578">
            <a:extLst>
              <a:ext uri="{FF2B5EF4-FFF2-40B4-BE49-F238E27FC236}">
                <a16:creationId xmlns:a16="http://schemas.microsoft.com/office/drawing/2014/main" id="{F8CF52F3-5853-4E29-B37E-E76B76466917}"/>
              </a:ext>
            </a:extLst>
          </p:cNvPr>
          <p:cNvSpPr txBox="1"/>
          <p:nvPr/>
        </p:nvSpPr>
        <p:spPr>
          <a:xfrm>
            <a:off x="3781571" y="4014326"/>
            <a:ext cx="828675" cy="14732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Bloco de cilindros</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7" name="テキスト ボックス 579">
            <a:extLst>
              <a:ext uri="{FF2B5EF4-FFF2-40B4-BE49-F238E27FC236}">
                <a16:creationId xmlns:a16="http://schemas.microsoft.com/office/drawing/2014/main" id="{E49C7C1D-4452-400A-92A2-0E87703BC326}"/>
              </a:ext>
            </a:extLst>
          </p:cNvPr>
          <p:cNvSpPr txBox="1"/>
          <p:nvPr/>
        </p:nvSpPr>
        <p:spPr>
          <a:xfrm>
            <a:off x="3756942" y="4289673"/>
            <a:ext cx="594995" cy="15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Pistão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8" name="テキスト ボックス 581">
            <a:extLst>
              <a:ext uri="{FF2B5EF4-FFF2-40B4-BE49-F238E27FC236}">
                <a16:creationId xmlns:a16="http://schemas.microsoft.com/office/drawing/2014/main" id="{F42B96E2-E1AF-472E-B1AA-BF57A269BDFE}"/>
              </a:ext>
            </a:extLst>
          </p:cNvPr>
          <p:cNvSpPr txBox="1"/>
          <p:nvPr/>
        </p:nvSpPr>
        <p:spPr>
          <a:xfrm>
            <a:off x="1931308" y="2145502"/>
            <a:ext cx="735692" cy="1568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Superalimentador</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9" name="テキスト ボックス 582">
            <a:extLst>
              <a:ext uri="{FF2B5EF4-FFF2-40B4-BE49-F238E27FC236}">
                <a16:creationId xmlns:a16="http://schemas.microsoft.com/office/drawing/2014/main" id="{694E13D5-C970-4CD0-BC7E-ADE89C42B213}"/>
              </a:ext>
            </a:extLst>
          </p:cNvPr>
          <p:cNvSpPr txBox="1"/>
          <p:nvPr/>
        </p:nvSpPr>
        <p:spPr>
          <a:xfrm>
            <a:off x="1094705" y="2004596"/>
            <a:ext cx="857250" cy="1568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Impulsor de turbina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0" name="テキスト ボックス 583">
            <a:extLst>
              <a:ext uri="{FF2B5EF4-FFF2-40B4-BE49-F238E27FC236}">
                <a16:creationId xmlns:a16="http://schemas.microsoft.com/office/drawing/2014/main" id="{5B3216BD-7C71-4742-96FF-B82066FC8753}"/>
              </a:ext>
            </a:extLst>
          </p:cNvPr>
          <p:cNvSpPr txBox="1"/>
          <p:nvPr/>
        </p:nvSpPr>
        <p:spPr>
          <a:xfrm>
            <a:off x="847055" y="2190016"/>
            <a:ext cx="600075" cy="1377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Válvula de escape</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1" name="テキスト ボックス 584">
            <a:extLst>
              <a:ext uri="{FF2B5EF4-FFF2-40B4-BE49-F238E27FC236}">
                <a16:creationId xmlns:a16="http://schemas.microsoft.com/office/drawing/2014/main" id="{39E7AD10-52DB-4077-9FF9-24C957DCFE24}"/>
              </a:ext>
            </a:extLst>
          </p:cNvPr>
          <p:cNvSpPr txBox="1"/>
          <p:nvPr/>
        </p:nvSpPr>
        <p:spPr>
          <a:xfrm>
            <a:off x="837530" y="2490371"/>
            <a:ext cx="580390" cy="1422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Silenciador</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2" name="テキスト ボックス 585">
            <a:extLst>
              <a:ext uri="{FF2B5EF4-FFF2-40B4-BE49-F238E27FC236}">
                <a16:creationId xmlns:a16="http://schemas.microsoft.com/office/drawing/2014/main" id="{10494327-6746-4F2C-9F71-8B4C6FA17C8F}"/>
              </a:ext>
            </a:extLst>
          </p:cNvPr>
          <p:cNvSpPr txBox="1"/>
          <p:nvPr/>
        </p:nvSpPr>
        <p:spPr>
          <a:xfrm rot="16200000">
            <a:off x="1886021" y="3140850"/>
            <a:ext cx="297743" cy="48838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Escape (exaustão)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3" name="テキスト ボックス 586">
            <a:extLst>
              <a:ext uri="{FF2B5EF4-FFF2-40B4-BE49-F238E27FC236}">
                <a16:creationId xmlns:a16="http://schemas.microsoft.com/office/drawing/2014/main" id="{32C87F4E-9130-4170-B9D1-5D5BBFF9402F}"/>
              </a:ext>
            </a:extLst>
          </p:cNvPr>
          <p:cNvSpPr txBox="1"/>
          <p:nvPr/>
        </p:nvSpPr>
        <p:spPr>
          <a:xfrm>
            <a:off x="2622550" y="3236172"/>
            <a:ext cx="243205" cy="56197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Ar pressurizado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4" name="テキスト ボックス 819">
            <a:extLst>
              <a:ext uri="{FF2B5EF4-FFF2-40B4-BE49-F238E27FC236}">
                <a16:creationId xmlns:a16="http://schemas.microsoft.com/office/drawing/2014/main" id="{475C1032-91A4-4C08-88C7-977CBECA0510}"/>
              </a:ext>
            </a:extLst>
          </p:cNvPr>
          <p:cNvSpPr txBox="1"/>
          <p:nvPr/>
        </p:nvSpPr>
        <p:spPr>
          <a:xfrm>
            <a:off x="7253604" y="2739027"/>
            <a:ext cx="842645" cy="1473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Filtro de óleo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5" name="テキスト ボックス 820">
            <a:extLst>
              <a:ext uri="{FF2B5EF4-FFF2-40B4-BE49-F238E27FC236}">
                <a16:creationId xmlns:a16="http://schemas.microsoft.com/office/drawing/2014/main" id="{BA223FFB-53A1-4BBE-999C-38868BDC1210}"/>
              </a:ext>
            </a:extLst>
          </p:cNvPr>
          <p:cNvSpPr txBox="1"/>
          <p:nvPr/>
        </p:nvSpPr>
        <p:spPr>
          <a:xfrm>
            <a:off x="7366980" y="4917073"/>
            <a:ext cx="842645" cy="1473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Radiador de óleo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6" name="テキスト ボックス 821">
            <a:extLst>
              <a:ext uri="{FF2B5EF4-FFF2-40B4-BE49-F238E27FC236}">
                <a16:creationId xmlns:a16="http://schemas.microsoft.com/office/drawing/2014/main" id="{2B15C30C-31ED-4C19-9DD3-08C37EEA99D5}"/>
              </a:ext>
            </a:extLst>
          </p:cNvPr>
          <p:cNvSpPr txBox="1"/>
          <p:nvPr/>
        </p:nvSpPr>
        <p:spPr>
          <a:xfrm>
            <a:off x="6908021" y="5127620"/>
            <a:ext cx="1109345"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Filtro de óleo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7" name="テキスト ボックス 822">
            <a:extLst>
              <a:ext uri="{FF2B5EF4-FFF2-40B4-BE49-F238E27FC236}">
                <a16:creationId xmlns:a16="http://schemas.microsoft.com/office/drawing/2014/main" id="{0DC69A11-E9F6-47E8-A304-446BED7D3E1D}"/>
              </a:ext>
            </a:extLst>
          </p:cNvPr>
          <p:cNvSpPr txBox="1"/>
          <p:nvPr/>
        </p:nvSpPr>
        <p:spPr>
          <a:xfrm>
            <a:off x="4635193" y="4647837"/>
            <a:ext cx="699770" cy="1473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Bomba de óleo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314574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Estrutura do motor a diesel</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93991" y="6452605"/>
            <a:ext cx="3602171"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15 do texto / Página 14 do texto suplementar</a:t>
            </a:r>
          </a:p>
        </p:txBody>
      </p:sp>
      <p:pic>
        <p:nvPicPr>
          <p:cNvPr id="3" name="図 2"/>
          <p:cNvPicPr>
            <a:picLocks noChangeAspect="1"/>
          </p:cNvPicPr>
          <p:nvPr/>
        </p:nvPicPr>
        <p:blipFill>
          <a:blip r:embed="rId3"/>
          <a:stretch>
            <a:fillRect/>
          </a:stretch>
        </p:blipFill>
        <p:spPr>
          <a:xfrm>
            <a:off x="702843" y="1870364"/>
            <a:ext cx="3625742" cy="3562636"/>
          </a:xfrm>
          <a:prstGeom prst="rect">
            <a:avLst/>
          </a:prstGeom>
        </p:spPr>
      </p:pic>
      <p:pic>
        <p:nvPicPr>
          <p:cNvPr id="10" name="図 9"/>
          <p:cNvPicPr>
            <a:picLocks noChangeAspect="1"/>
          </p:cNvPicPr>
          <p:nvPr/>
        </p:nvPicPr>
        <p:blipFill>
          <a:blip r:embed="rId4"/>
          <a:stretch>
            <a:fillRect/>
          </a:stretch>
        </p:blipFill>
        <p:spPr>
          <a:xfrm>
            <a:off x="4458478" y="2130135"/>
            <a:ext cx="3926978" cy="3178173"/>
          </a:xfrm>
          <a:prstGeom prst="rect">
            <a:avLst/>
          </a:prstGeom>
        </p:spPr>
      </p:pic>
      <p:sp>
        <p:nvSpPr>
          <p:cNvPr id="11" name="テキスト ボックス 10"/>
          <p:cNvSpPr txBox="1"/>
          <p:nvPr/>
        </p:nvSpPr>
        <p:spPr>
          <a:xfrm>
            <a:off x="900900" y="5513961"/>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sistema de combustível</a:t>
            </a:r>
          </a:p>
        </p:txBody>
      </p:sp>
      <p:sp>
        <p:nvSpPr>
          <p:cNvPr id="12" name="テキスト ボックス 11"/>
          <p:cNvSpPr txBox="1"/>
          <p:nvPr/>
        </p:nvSpPr>
        <p:spPr>
          <a:xfrm>
            <a:off x="4877552" y="5297916"/>
            <a:ext cx="3237610"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Figura do sistema de arrefecimento do motor refrigerado a água</a:t>
            </a:r>
          </a:p>
        </p:txBody>
      </p:sp>
      <p:sp>
        <p:nvSpPr>
          <p:cNvPr id="9" name="テキスト ボックス 823">
            <a:extLst>
              <a:ext uri="{FF2B5EF4-FFF2-40B4-BE49-F238E27FC236}">
                <a16:creationId xmlns:a16="http://schemas.microsoft.com/office/drawing/2014/main" id="{D3809C73-C3A4-42CF-9725-237382D5BB0B}"/>
              </a:ext>
            </a:extLst>
          </p:cNvPr>
          <p:cNvSpPr txBox="1"/>
          <p:nvPr/>
        </p:nvSpPr>
        <p:spPr>
          <a:xfrm>
            <a:off x="3024977" y="2223662"/>
            <a:ext cx="602676"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Tanque de combustível</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824">
            <a:extLst>
              <a:ext uri="{FF2B5EF4-FFF2-40B4-BE49-F238E27FC236}">
                <a16:creationId xmlns:a16="http://schemas.microsoft.com/office/drawing/2014/main" id="{5CDCD1ED-2734-4444-8453-E15F5148E877}"/>
              </a:ext>
            </a:extLst>
          </p:cNvPr>
          <p:cNvSpPr txBox="1"/>
          <p:nvPr/>
        </p:nvSpPr>
        <p:spPr>
          <a:xfrm>
            <a:off x="1736623" y="2285941"/>
            <a:ext cx="1019175"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Bocal de injeção de combustível</a:t>
            </a:r>
            <a:endParaRPr lang="ja-JP" sz="7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825">
            <a:extLst>
              <a:ext uri="{FF2B5EF4-FFF2-40B4-BE49-F238E27FC236}">
                <a16:creationId xmlns:a16="http://schemas.microsoft.com/office/drawing/2014/main" id="{A10698C1-689A-4A2F-8688-5D3F539D5013}"/>
              </a:ext>
            </a:extLst>
          </p:cNvPr>
          <p:cNvSpPr txBox="1"/>
          <p:nvPr/>
        </p:nvSpPr>
        <p:spPr>
          <a:xfrm>
            <a:off x="1736623" y="4027029"/>
            <a:ext cx="857250"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Bomba de injeção de combustível</a:t>
            </a:r>
            <a:endParaRPr lang="ja-JP" sz="7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826">
            <a:extLst>
              <a:ext uri="{FF2B5EF4-FFF2-40B4-BE49-F238E27FC236}">
                <a16:creationId xmlns:a16="http://schemas.microsoft.com/office/drawing/2014/main" id="{590569DA-A818-4A32-B133-6CDDC6BFE202}"/>
              </a:ext>
            </a:extLst>
          </p:cNvPr>
          <p:cNvSpPr txBox="1"/>
          <p:nvPr/>
        </p:nvSpPr>
        <p:spPr>
          <a:xfrm>
            <a:off x="859161" y="5297915"/>
            <a:ext cx="798189"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Bomba de abastecimento de combustível</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827">
            <a:extLst>
              <a:ext uri="{FF2B5EF4-FFF2-40B4-BE49-F238E27FC236}">
                <a16:creationId xmlns:a16="http://schemas.microsoft.com/office/drawing/2014/main" id="{097E777B-114B-44E2-9DAB-CE1AF91A5CFD}"/>
              </a:ext>
            </a:extLst>
          </p:cNvPr>
          <p:cNvSpPr txBox="1"/>
          <p:nvPr/>
        </p:nvSpPr>
        <p:spPr>
          <a:xfrm>
            <a:off x="2770403" y="4724198"/>
            <a:ext cx="1020547"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Filtro de combustível</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828">
            <a:extLst>
              <a:ext uri="{FF2B5EF4-FFF2-40B4-BE49-F238E27FC236}">
                <a16:creationId xmlns:a16="http://schemas.microsoft.com/office/drawing/2014/main" id="{C1668DC0-5F11-43FC-913F-6E1552B88610}"/>
              </a:ext>
            </a:extLst>
          </p:cNvPr>
          <p:cNvSpPr txBox="1"/>
          <p:nvPr/>
        </p:nvSpPr>
        <p:spPr>
          <a:xfrm>
            <a:off x="2593873" y="5197903"/>
            <a:ext cx="1080474"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Governador (controlador de velocidade)</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598">
            <a:extLst>
              <a:ext uri="{FF2B5EF4-FFF2-40B4-BE49-F238E27FC236}">
                <a16:creationId xmlns:a16="http://schemas.microsoft.com/office/drawing/2014/main" id="{CE62D85B-8D57-4C4A-9C1C-3EEA1B46E38C}"/>
              </a:ext>
            </a:extLst>
          </p:cNvPr>
          <p:cNvSpPr txBox="1"/>
          <p:nvPr/>
        </p:nvSpPr>
        <p:spPr>
          <a:xfrm>
            <a:off x="4411477" y="2164636"/>
            <a:ext cx="726399" cy="2190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Radiador</a:t>
            </a:r>
            <a:endParaRPr lang="ja-JP" sz="105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9" name="テキスト ボックス 599">
            <a:extLst>
              <a:ext uri="{FF2B5EF4-FFF2-40B4-BE49-F238E27FC236}">
                <a16:creationId xmlns:a16="http://schemas.microsoft.com/office/drawing/2014/main" id="{253B1AB7-1384-47DF-A488-8F85FE5993DF}"/>
              </a:ext>
            </a:extLst>
          </p:cNvPr>
          <p:cNvSpPr txBox="1"/>
          <p:nvPr/>
        </p:nvSpPr>
        <p:spPr>
          <a:xfrm>
            <a:off x="5151365" y="2123107"/>
            <a:ext cx="485252"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Ventilador</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0" name="テキスト ボックス 600">
            <a:extLst>
              <a:ext uri="{FF2B5EF4-FFF2-40B4-BE49-F238E27FC236}">
                <a16:creationId xmlns:a16="http://schemas.microsoft.com/office/drawing/2014/main" id="{EB7E62B3-B3C7-4725-8107-BF54285AB055}"/>
              </a:ext>
            </a:extLst>
          </p:cNvPr>
          <p:cNvSpPr txBox="1"/>
          <p:nvPr/>
        </p:nvSpPr>
        <p:spPr>
          <a:xfrm>
            <a:off x="5393991" y="2276422"/>
            <a:ext cx="818155" cy="1491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Termostato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1" name="テキスト ボックス 601">
            <a:extLst>
              <a:ext uri="{FF2B5EF4-FFF2-40B4-BE49-F238E27FC236}">
                <a16:creationId xmlns:a16="http://schemas.microsoft.com/office/drawing/2014/main" id="{3C5E50D0-460C-445B-AC03-431C149D0496}"/>
              </a:ext>
            </a:extLst>
          </p:cNvPr>
          <p:cNvSpPr txBox="1"/>
          <p:nvPr/>
        </p:nvSpPr>
        <p:spPr>
          <a:xfrm>
            <a:off x="5735099" y="2471303"/>
            <a:ext cx="716284" cy="1491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Bomba de água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2" name="テキスト ボックス 602">
            <a:extLst>
              <a:ext uri="{FF2B5EF4-FFF2-40B4-BE49-F238E27FC236}">
                <a16:creationId xmlns:a16="http://schemas.microsoft.com/office/drawing/2014/main" id="{49305AC8-2BEF-4874-9DD9-B2123C6716D7}"/>
              </a:ext>
            </a:extLst>
          </p:cNvPr>
          <p:cNvSpPr txBox="1"/>
          <p:nvPr/>
        </p:nvSpPr>
        <p:spPr>
          <a:xfrm>
            <a:off x="6451382" y="2161741"/>
            <a:ext cx="1589993" cy="2619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Medidor da temperatura de água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3" name="テキスト ボックス 603">
            <a:extLst>
              <a:ext uri="{FF2B5EF4-FFF2-40B4-BE49-F238E27FC236}">
                <a16:creationId xmlns:a16="http://schemas.microsoft.com/office/drawing/2014/main" id="{3377470E-6270-4AFA-8FDE-6846130E45C8}"/>
              </a:ext>
            </a:extLst>
          </p:cNvPr>
          <p:cNvSpPr txBox="1"/>
          <p:nvPr/>
        </p:nvSpPr>
        <p:spPr>
          <a:xfrm>
            <a:off x="6847839" y="2475267"/>
            <a:ext cx="1294663" cy="2190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Coletor de água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4" name="テキスト ボックス 606">
            <a:extLst>
              <a:ext uri="{FF2B5EF4-FFF2-40B4-BE49-F238E27FC236}">
                <a16:creationId xmlns:a16="http://schemas.microsoft.com/office/drawing/2014/main" id="{8B4F7F7B-594A-4894-A95D-3DE36996B037}"/>
              </a:ext>
            </a:extLst>
          </p:cNvPr>
          <p:cNvSpPr txBox="1"/>
          <p:nvPr/>
        </p:nvSpPr>
        <p:spPr>
          <a:xfrm>
            <a:off x="6404844" y="4962710"/>
            <a:ext cx="1589993" cy="2190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Da bomba de óleo (óleo)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5" name="テキスト ボックス 607">
            <a:extLst>
              <a:ext uri="{FF2B5EF4-FFF2-40B4-BE49-F238E27FC236}">
                <a16:creationId xmlns:a16="http://schemas.microsoft.com/office/drawing/2014/main" id="{9AE6F059-2E5C-4DE7-81FB-D9ADAE4FC3FF}"/>
              </a:ext>
            </a:extLst>
          </p:cNvPr>
          <p:cNvSpPr txBox="1"/>
          <p:nvPr/>
        </p:nvSpPr>
        <p:spPr>
          <a:xfrm>
            <a:off x="5476405" y="5145296"/>
            <a:ext cx="1315227" cy="16118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Resfriador de óleo do motor</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6" name="テキスト ボックス 829">
            <a:extLst>
              <a:ext uri="{FF2B5EF4-FFF2-40B4-BE49-F238E27FC236}">
                <a16:creationId xmlns:a16="http://schemas.microsoft.com/office/drawing/2014/main" id="{1F0B560F-951A-4616-9F42-11BC31D5A331}"/>
              </a:ext>
            </a:extLst>
          </p:cNvPr>
          <p:cNvSpPr txBox="1"/>
          <p:nvPr/>
        </p:nvSpPr>
        <p:spPr>
          <a:xfrm>
            <a:off x="7526445" y="3405172"/>
            <a:ext cx="859011" cy="2190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Cabeça de cilindro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7" name="テキスト ボックス 830">
            <a:extLst>
              <a:ext uri="{FF2B5EF4-FFF2-40B4-BE49-F238E27FC236}">
                <a16:creationId xmlns:a16="http://schemas.microsoft.com/office/drawing/2014/main" id="{9CE6310E-73BC-48D3-A9F1-8059511A060E}"/>
              </a:ext>
            </a:extLst>
          </p:cNvPr>
          <p:cNvSpPr txBox="1"/>
          <p:nvPr/>
        </p:nvSpPr>
        <p:spPr>
          <a:xfrm>
            <a:off x="7614950" y="3861888"/>
            <a:ext cx="826208" cy="2190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Forro do cilindro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699804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Estrutura do motor a diesel</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099538" y="6452605"/>
            <a:ext cx="3896624"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17 do texto / Página 15 do texto suplementar</a:t>
            </a:r>
          </a:p>
        </p:txBody>
      </p:sp>
      <p:sp>
        <p:nvSpPr>
          <p:cNvPr id="11" name="テキスト ボックス 10"/>
          <p:cNvSpPr txBox="1"/>
          <p:nvPr/>
        </p:nvSpPr>
        <p:spPr>
          <a:xfrm>
            <a:off x="3166119" y="5631652"/>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alternador</a:t>
            </a:r>
          </a:p>
        </p:txBody>
      </p:sp>
      <p:pic>
        <p:nvPicPr>
          <p:cNvPr id="2" name="図 1"/>
          <p:cNvPicPr>
            <a:picLocks noChangeAspect="1"/>
          </p:cNvPicPr>
          <p:nvPr/>
        </p:nvPicPr>
        <p:blipFill>
          <a:blip r:embed="rId3"/>
          <a:stretch>
            <a:fillRect/>
          </a:stretch>
        </p:blipFill>
        <p:spPr>
          <a:xfrm>
            <a:off x="1236519" y="1423556"/>
            <a:ext cx="7106838" cy="4208096"/>
          </a:xfrm>
          <a:prstGeom prst="rect">
            <a:avLst/>
          </a:prstGeom>
        </p:spPr>
      </p:pic>
      <p:sp>
        <p:nvSpPr>
          <p:cNvPr id="7" name="テキスト ボックス 831">
            <a:extLst>
              <a:ext uri="{FF2B5EF4-FFF2-40B4-BE49-F238E27FC236}">
                <a16:creationId xmlns:a16="http://schemas.microsoft.com/office/drawing/2014/main" id="{C3A04613-0640-45F3-B777-959CB68F05D2}"/>
              </a:ext>
            </a:extLst>
          </p:cNvPr>
          <p:cNvSpPr txBox="1"/>
          <p:nvPr/>
        </p:nvSpPr>
        <p:spPr>
          <a:xfrm>
            <a:off x="5341480" y="1584213"/>
            <a:ext cx="1718894" cy="34045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a:effectLst/>
                <a:latin typeface="Times New Roman" panose="02020603050405020304" pitchFamily="18" charset="0"/>
                <a:ea typeface="游ゴシック" panose="020B0400000000000000" pitchFamily="50" charset="-128"/>
                <a:cs typeface="Times New Roman" panose="02020603050405020304" pitchFamily="18" charset="0"/>
              </a:rPr>
              <a:t>Chave de ignição</a:t>
            </a:r>
            <a:endParaRPr 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8" name="テキスト ボックス 161">
            <a:extLst>
              <a:ext uri="{FF2B5EF4-FFF2-40B4-BE49-F238E27FC236}">
                <a16:creationId xmlns:a16="http://schemas.microsoft.com/office/drawing/2014/main" id="{2DB1FA05-8269-43FB-B61F-88CF1F28CA9D}"/>
              </a:ext>
            </a:extLst>
          </p:cNvPr>
          <p:cNvSpPr txBox="1"/>
          <p:nvPr/>
        </p:nvSpPr>
        <p:spPr>
          <a:xfrm>
            <a:off x="1236519" y="2497732"/>
            <a:ext cx="1035813" cy="2085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a:effectLst/>
                <a:latin typeface="Times New Roman" panose="02020603050405020304" pitchFamily="18" charset="0"/>
                <a:ea typeface="游ゴシック" panose="020B0400000000000000" pitchFamily="50" charset="-128"/>
                <a:cs typeface="Times New Roman" panose="02020603050405020304" pitchFamily="18" charset="0"/>
              </a:rPr>
              <a:t>Alternador</a:t>
            </a:r>
            <a:endParaRPr 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9" name="テキスト ボックス 163">
            <a:extLst>
              <a:ext uri="{FF2B5EF4-FFF2-40B4-BE49-F238E27FC236}">
                <a16:creationId xmlns:a16="http://schemas.microsoft.com/office/drawing/2014/main" id="{B0694E6F-CF5E-407F-BE06-F8A6B197E8B7}"/>
              </a:ext>
            </a:extLst>
          </p:cNvPr>
          <p:cNvSpPr txBox="1"/>
          <p:nvPr/>
        </p:nvSpPr>
        <p:spPr>
          <a:xfrm>
            <a:off x="6403729" y="5055545"/>
            <a:ext cx="1035813" cy="2182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a:effectLst/>
                <a:latin typeface="Times New Roman" panose="02020603050405020304" pitchFamily="18" charset="0"/>
                <a:ea typeface="游ゴシック" panose="020B0400000000000000" pitchFamily="50" charset="-128"/>
                <a:cs typeface="Times New Roman" panose="02020603050405020304" pitchFamily="18" charset="0"/>
              </a:rPr>
              <a:t>Bateria</a:t>
            </a:r>
            <a:endParaRPr 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242741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fontScale="90000"/>
          </a:bodyPr>
          <a:lstStyle/>
          <a:p>
            <a:pPr rtl="0"/>
            <a:r>
              <a:rPr lang="pt-br" sz="3200">
                <a:latin typeface="Times New Roman" panose="02020603050405020304" pitchFamily="18" charset="0"/>
                <a:ea typeface="+mn-ea"/>
                <a:cs typeface="Times New Roman" panose="02020603050405020304" pitchFamily="18" charset="0"/>
              </a:rPr>
              <a:t>Capítulo 1 Conhecimento básico sobre máquinas de construção tipo veicular</a:t>
            </a:r>
          </a:p>
        </p:txBody>
      </p:sp>
    </p:spTree>
    <p:extLst>
      <p:ext uri="{BB962C8B-B14F-4D97-AF65-F5344CB8AC3E}">
        <p14:creationId xmlns:p14="http://schemas.microsoft.com/office/powerpoint/2010/main" val="1218580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Combustível / óleo do motor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57446" y="6452605"/>
            <a:ext cx="363871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18 do texto / Página 15 do texto suplementar</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O óleo do motor tem as seguintes funções.</a:t>
            </a: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① Lubrificação</a:t>
            </a: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② Arrefecimento</a:t>
            </a: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③ Vedação</a:t>
            </a: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④ Limpeza</a:t>
            </a: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⑤ Prevenção de oxidação</a:t>
            </a: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Existem vários nomes, mas é necessário usar aquele cujo padrão está especificado no manual de instruções da máquina de construção.</a:t>
            </a:r>
          </a:p>
        </p:txBody>
      </p:sp>
    </p:spTree>
    <p:extLst>
      <p:ext uri="{BB962C8B-B14F-4D97-AF65-F5344CB8AC3E}">
        <p14:creationId xmlns:p14="http://schemas.microsoft.com/office/powerpoint/2010/main" val="2834000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Sistema hidráulico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65630" y="6452605"/>
            <a:ext cx="363053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19 do texto / Página 16 do texto suplementar</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687737" y="1704109"/>
            <a:ext cx="7768526" cy="3449782"/>
          </a:xfrm>
          <a:prstGeom prst="rect">
            <a:avLst/>
          </a:prstGeom>
        </p:spPr>
      </p:pic>
      <p:sp>
        <p:nvSpPr>
          <p:cNvPr id="7" name="テキスト ボックス 629">
            <a:extLst>
              <a:ext uri="{FF2B5EF4-FFF2-40B4-BE49-F238E27FC236}">
                <a16:creationId xmlns:a16="http://schemas.microsoft.com/office/drawing/2014/main" id="{7B6ACCCF-7C7C-43C4-8487-0071641B02F8}"/>
              </a:ext>
            </a:extLst>
          </p:cNvPr>
          <p:cNvSpPr txBox="1"/>
          <p:nvPr/>
        </p:nvSpPr>
        <p:spPr>
          <a:xfrm>
            <a:off x="2418037" y="1751840"/>
            <a:ext cx="975226" cy="3301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Óleo hidráulico de alta pressão</a:t>
            </a:r>
            <a:endParaRPr lang="ja-JP"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8" name="テキスト ボックス 630">
            <a:extLst>
              <a:ext uri="{FF2B5EF4-FFF2-40B4-BE49-F238E27FC236}">
                <a16:creationId xmlns:a16="http://schemas.microsoft.com/office/drawing/2014/main" id="{A3C79AE1-AB71-48CA-AB19-C92BA67592A2}"/>
              </a:ext>
            </a:extLst>
          </p:cNvPr>
          <p:cNvSpPr txBox="1"/>
          <p:nvPr/>
        </p:nvSpPr>
        <p:spPr>
          <a:xfrm>
            <a:off x="745923" y="3299762"/>
            <a:ext cx="742841" cy="2885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200" kern="100">
                <a:effectLst/>
                <a:latin typeface="Times New Roman" panose="02020603050405020304" pitchFamily="18" charset="0"/>
                <a:ea typeface="游ゴシック" panose="020B0400000000000000" pitchFamily="50" charset="-128"/>
                <a:cs typeface="Times New Roman" panose="02020603050405020304" pitchFamily="18" charset="0"/>
              </a:rPr>
              <a:t>Motor</a:t>
            </a:r>
            <a:endParaRPr lang="ja-JP"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0" name="テキスト ボックス 631">
            <a:extLst>
              <a:ext uri="{FF2B5EF4-FFF2-40B4-BE49-F238E27FC236}">
                <a16:creationId xmlns:a16="http://schemas.microsoft.com/office/drawing/2014/main" id="{0BA233CF-18B7-4BC9-A49D-1E2AA07286A5}"/>
              </a:ext>
            </a:extLst>
          </p:cNvPr>
          <p:cNvSpPr txBox="1"/>
          <p:nvPr/>
        </p:nvSpPr>
        <p:spPr>
          <a:xfrm>
            <a:off x="1859424" y="3000278"/>
            <a:ext cx="1311887" cy="7682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Bomba hidráulica</a:t>
            </a:r>
            <a:endParaRPr lang="ja-JP"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(Envia o óleo hidráulico em alta pressão)</a:t>
            </a:r>
            <a:endParaRPr lang="ja-JP"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 name="テキスト ボックス 632">
            <a:extLst>
              <a:ext uri="{FF2B5EF4-FFF2-40B4-BE49-F238E27FC236}">
                <a16:creationId xmlns:a16="http://schemas.microsoft.com/office/drawing/2014/main" id="{8D40BFEF-6759-44EA-A3F1-4F9F14A9F0C6}"/>
              </a:ext>
            </a:extLst>
          </p:cNvPr>
          <p:cNvSpPr txBox="1"/>
          <p:nvPr/>
        </p:nvSpPr>
        <p:spPr>
          <a:xfrm>
            <a:off x="3761428" y="1825691"/>
            <a:ext cx="1334729" cy="8102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Válvula de controle hidráulico</a:t>
            </a:r>
            <a:endParaRPr lang="ja-JP" sz="14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l"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(Controla a pressão do óleo hidráulico e a direção do fluxo)</a:t>
            </a:r>
            <a:endParaRPr lang="ja-JP" sz="14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2" name="テキスト ボックス 634">
            <a:extLst>
              <a:ext uri="{FF2B5EF4-FFF2-40B4-BE49-F238E27FC236}">
                <a16:creationId xmlns:a16="http://schemas.microsoft.com/office/drawing/2014/main" id="{CD593F15-41DB-4BAC-9661-7A13A3C839E8}"/>
              </a:ext>
            </a:extLst>
          </p:cNvPr>
          <p:cNvSpPr txBox="1"/>
          <p:nvPr/>
        </p:nvSpPr>
        <p:spPr>
          <a:xfrm>
            <a:off x="5510291" y="1729232"/>
            <a:ext cx="1311887" cy="3301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Óleo hidráulico de alta pressão</a:t>
            </a:r>
            <a:endParaRPr lang="ja-JP"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3" name="テキスト ボックス 635">
            <a:extLst>
              <a:ext uri="{FF2B5EF4-FFF2-40B4-BE49-F238E27FC236}">
                <a16:creationId xmlns:a16="http://schemas.microsoft.com/office/drawing/2014/main" id="{07D8C22F-6BF1-483A-B163-BE1059DE52A9}"/>
              </a:ext>
            </a:extLst>
          </p:cNvPr>
          <p:cNvSpPr txBox="1"/>
          <p:nvPr/>
        </p:nvSpPr>
        <p:spPr>
          <a:xfrm>
            <a:off x="2683698" y="4682581"/>
            <a:ext cx="975226" cy="2449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Óleo hidráulico de baixa pressão</a:t>
            </a:r>
            <a:endParaRPr lang="ja-JP"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4" name="テキスト ボックス 637">
            <a:extLst>
              <a:ext uri="{FF2B5EF4-FFF2-40B4-BE49-F238E27FC236}">
                <a16:creationId xmlns:a16="http://schemas.microsoft.com/office/drawing/2014/main" id="{D0C2D511-C606-4E47-A068-9C96D6CE078A}"/>
              </a:ext>
            </a:extLst>
          </p:cNvPr>
          <p:cNvSpPr txBox="1"/>
          <p:nvPr/>
        </p:nvSpPr>
        <p:spPr>
          <a:xfrm>
            <a:off x="5242768" y="2635899"/>
            <a:ext cx="999060" cy="2770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Óleo hidráulico de baixa pressão</a:t>
            </a:r>
            <a:endParaRPr lang="ja-JP" sz="14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5" name="テキスト ボックス 639">
            <a:extLst>
              <a:ext uri="{FF2B5EF4-FFF2-40B4-BE49-F238E27FC236}">
                <a16:creationId xmlns:a16="http://schemas.microsoft.com/office/drawing/2014/main" id="{E5CB6BCE-3BA1-4EE9-9AB6-880F42924E4F}"/>
              </a:ext>
            </a:extLst>
          </p:cNvPr>
          <p:cNvSpPr txBox="1"/>
          <p:nvPr/>
        </p:nvSpPr>
        <p:spPr>
          <a:xfrm>
            <a:off x="5742298" y="3009786"/>
            <a:ext cx="1332743" cy="7735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Dispositivo de acionamento hidráulico</a:t>
            </a:r>
            <a:endParaRPr lang="ja-JP" sz="14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(Converte a pressão do óleo em energia mecânica)</a:t>
            </a:r>
            <a:endParaRPr lang="ja-JP" sz="14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6" name="テキスト ボックス 640">
            <a:extLst>
              <a:ext uri="{FF2B5EF4-FFF2-40B4-BE49-F238E27FC236}">
                <a16:creationId xmlns:a16="http://schemas.microsoft.com/office/drawing/2014/main" id="{B4FF2439-E9AE-4684-A046-A3BC6DEECF08}"/>
              </a:ext>
            </a:extLst>
          </p:cNvPr>
          <p:cNvSpPr txBox="1"/>
          <p:nvPr/>
        </p:nvSpPr>
        <p:spPr>
          <a:xfrm>
            <a:off x="7460500" y="3000278"/>
            <a:ext cx="835468" cy="7031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Trabalho</a:t>
            </a:r>
            <a:endParaRPr lang="ja-JP" sz="16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just"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(Tamanho / Velocidade / Direção)</a:t>
            </a:r>
            <a:endParaRPr lang="ja-JP" sz="16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7" name="テキスト ボックス 641">
            <a:extLst>
              <a:ext uri="{FF2B5EF4-FFF2-40B4-BE49-F238E27FC236}">
                <a16:creationId xmlns:a16="http://schemas.microsoft.com/office/drawing/2014/main" id="{F78297DC-8780-4D3C-BE49-6AF77E7B1504}"/>
              </a:ext>
            </a:extLst>
          </p:cNvPr>
          <p:cNvSpPr txBox="1"/>
          <p:nvPr/>
        </p:nvSpPr>
        <p:spPr>
          <a:xfrm>
            <a:off x="3885069" y="4326482"/>
            <a:ext cx="1087446" cy="6247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Acessórios para o tanque de óleo hidráulico</a:t>
            </a:r>
            <a:endParaRPr lang="ja-JP"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374938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Bomba hidráulica ① Bomba de engrenagens ② Bomba de pistão Tipo de eixo inclinado, tipo de prato giratório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284529" y="6452605"/>
            <a:ext cx="371163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20 do texto / Página 16 do texto suplementar</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1544348" y="1299556"/>
            <a:ext cx="5895543" cy="2340278"/>
          </a:xfrm>
          <a:prstGeom prst="rect">
            <a:avLst/>
          </a:prstGeom>
        </p:spPr>
      </p:pic>
      <p:pic>
        <p:nvPicPr>
          <p:cNvPr id="7" name="図 6"/>
          <p:cNvPicPr>
            <a:picLocks noChangeAspect="1"/>
          </p:cNvPicPr>
          <p:nvPr/>
        </p:nvPicPr>
        <p:blipFill>
          <a:blip r:embed="rId4"/>
          <a:stretch>
            <a:fillRect/>
          </a:stretch>
        </p:blipFill>
        <p:spPr>
          <a:xfrm>
            <a:off x="980902" y="3960413"/>
            <a:ext cx="3470564" cy="2241406"/>
          </a:xfrm>
          <a:prstGeom prst="rect">
            <a:avLst/>
          </a:prstGeom>
        </p:spPr>
      </p:pic>
      <p:pic>
        <p:nvPicPr>
          <p:cNvPr id="8" name="図 7"/>
          <p:cNvPicPr>
            <a:picLocks noChangeAspect="1"/>
          </p:cNvPicPr>
          <p:nvPr/>
        </p:nvPicPr>
        <p:blipFill>
          <a:blip r:embed="rId5"/>
          <a:stretch>
            <a:fillRect/>
          </a:stretch>
        </p:blipFill>
        <p:spPr>
          <a:xfrm>
            <a:off x="4803717" y="4260206"/>
            <a:ext cx="3711633" cy="1746971"/>
          </a:xfrm>
          <a:prstGeom prst="rect">
            <a:avLst/>
          </a:prstGeom>
        </p:spPr>
      </p:pic>
      <p:sp>
        <p:nvSpPr>
          <p:cNvPr id="10" name="テキスト ボックス 9"/>
          <p:cNvSpPr txBox="1"/>
          <p:nvPr/>
        </p:nvSpPr>
        <p:spPr>
          <a:xfrm>
            <a:off x="561337" y="6105942"/>
            <a:ext cx="7861564"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Bomba de pistão tipo eixo inclinado 			Bomba de pistão tipo prato giratório</a:t>
            </a:r>
          </a:p>
        </p:txBody>
      </p:sp>
      <p:sp>
        <p:nvSpPr>
          <p:cNvPr id="11" name="テキスト ボックス 10"/>
          <p:cNvSpPr txBox="1"/>
          <p:nvPr/>
        </p:nvSpPr>
        <p:spPr>
          <a:xfrm>
            <a:off x="653786" y="3623221"/>
            <a:ext cx="7861564"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Bomba de engrenagem</a:t>
            </a:r>
          </a:p>
        </p:txBody>
      </p:sp>
      <p:sp>
        <p:nvSpPr>
          <p:cNvPr id="12" name="テキスト ボックス 172">
            <a:extLst>
              <a:ext uri="{FF2B5EF4-FFF2-40B4-BE49-F238E27FC236}">
                <a16:creationId xmlns:a16="http://schemas.microsoft.com/office/drawing/2014/main" id="{5F6E4271-2AAD-493E-A39C-92C351260DCD}"/>
              </a:ext>
            </a:extLst>
          </p:cNvPr>
          <p:cNvSpPr txBox="1"/>
          <p:nvPr/>
        </p:nvSpPr>
        <p:spPr>
          <a:xfrm>
            <a:off x="1667239" y="1720301"/>
            <a:ext cx="209550" cy="1514478"/>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Porta de sucção de óleo hidráulico</a:t>
            </a:r>
            <a:endParaRPr lang="ja-JP" sz="14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76">
            <a:extLst>
              <a:ext uri="{FF2B5EF4-FFF2-40B4-BE49-F238E27FC236}">
                <a16:creationId xmlns:a16="http://schemas.microsoft.com/office/drawing/2014/main" id="{08CD263A-8866-4A29-8A37-7C7600C13BB9}"/>
              </a:ext>
            </a:extLst>
          </p:cNvPr>
          <p:cNvSpPr txBox="1"/>
          <p:nvPr/>
        </p:nvSpPr>
        <p:spPr>
          <a:xfrm>
            <a:off x="7010400" y="1712456"/>
            <a:ext cx="434213" cy="1514478"/>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Saída de óleo hidráulico</a:t>
            </a:r>
            <a:endParaRPr lang="ja-JP" sz="14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642">
            <a:extLst>
              <a:ext uri="{FF2B5EF4-FFF2-40B4-BE49-F238E27FC236}">
                <a16:creationId xmlns:a16="http://schemas.microsoft.com/office/drawing/2014/main" id="{9B215AAD-5D6F-4963-A4E4-578A2342B7ED}"/>
              </a:ext>
            </a:extLst>
          </p:cNvPr>
          <p:cNvSpPr txBox="1"/>
          <p:nvPr/>
        </p:nvSpPr>
        <p:spPr>
          <a:xfrm>
            <a:off x="1437351" y="4068373"/>
            <a:ext cx="656830" cy="24623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Flange de acionamento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5" name="テキスト ボックス 643">
            <a:extLst>
              <a:ext uri="{FF2B5EF4-FFF2-40B4-BE49-F238E27FC236}">
                <a16:creationId xmlns:a16="http://schemas.microsoft.com/office/drawing/2014/main" id="{7FE7EFF1-A811-447B-A80B-3EC5F2D2F534}"/>
              </a:ext>
            </a:extLst>
          </p:cNvPr>
          <p:cNvSpPr txBox="1"/>
          <p:nvPr/>
        </p:nvSpPr>
        <p:spPr>
          <a:xfrm>
            <a:off x="1196341" y="4314603"/>
            <a:ext cx="348008" cy="1533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Eixo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6" name="テキスト ボックス 644">
            <a:extLst>
              <a:ext uri="{FF2B5EF4-FFF2-40B4-BE49-F238E27FC236}">
                <a16:creationId xmlns:a16="http://schemas.microsoft.com/office/drawing/2014/main" id="{8BE7E05E-FD0F-49CC-9D94-56F1F58F31B9}"/>
              </a:ext>
            </a:extLst>
          </p:cNvPr>
          <p:cNvSpPr txBox="1"/>
          <p:nvPr/>
        </p:nvSpPr>
        <p:spPr>
          <a:xfrm>
            <a:off x="2446431" y="4075993"/>
            <a:ext cx="1042670" cy="209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Bloco de cilindros</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7" name="テキスト ボックス 645">
            <a:extLst>
              <a:ext uri="{FF2B5EF4-FFF2-40B4-BE49-F238E27FC236}">
                <a16:creationId xmlns:a16="http://schemas.microsoft.com/office/drawing/2014/main" id="{0F73C165-D6AD-463B-AEF8-C0BE8C57DEC5}"/>
              </a:ext>
            </a:extLst>
          </p:cNvPr>
          <p:cNvSpPr txBox="1"/>
          <p:nvPr/>
        </p:nvSpPr>
        <p:spPr>
          <a:xfrm>
            <a:off x="2216873" y="5827941"/>
            <a:ext cx="584835" cy="15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Pistão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8" name="テキスト ボックス 646">
            <a:extLst>
              <a:ext uri="{FF2B5EF4-FFF2-40B4-BE49-F238E27FC236}">
                <a16:creationId xmlns:a16="http://schemas.microsoft.com/office/drawing/2014/main" id="{E1DDBAF0-865F-4600-9A56-50A5AE4FE85D}"/>
              </a:ext>
            </a:extLst>
          </p:cNvPr>
          <p:cNvSpPr txBox="1"/>
          <p:nvPr/>
        </p:nvSpPr>
        <p:spPr>
          <a:xfrm>
            <a:off x="3452695" y="4750743"/>
            <a:ext cx="422275" cy="209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Entrada / saída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9" name="テキスト ボックス 647">
            <a:extLst>
              <a:ext uri="{FF2B5EF4-FFF2-40B4-BE49-F238E27FC236}">
                <a16:creationId xmlns:a16="http://schemas.microsoft.com/office/drawing/2014/main" id="{ADCE8C11-FDC4-4A1B-826C-8EB726C3484B}"/>
              </a:ext>
            </a:extLst>
          </p:cNvPr>
          <p:cNvSpPr txBox="1"/>
          <p:nvPr/>
        </p:nvSpPr>
        <p:spPr>
          <a:xfrm>
            <a:off x="3949900" y="4685492"/>
            <a:ext cx="422275" cy="209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Entrada / saída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0" name="テキスト ボックス 648">
            <a:extLst>
              <a:ext uri="{FF2B5EF4-FFF2-40B4-BE49-F238E27FC236}">
                <a16:creationId xmlns:a16="http://schemas.microsoft.com/office/drawing/2014/main" id="{8A21F3BF-19D4-4011-9E5F-8D988A1DA9D4}"/>
              </a:ext>
            </a:extLst>
          </p:cNvPr>
          <p:cNvSpPr txBox="1"/>
          <p:nvPr/>
        </p:nvSpPr>
        <p:spPr>
          <a:xfrm>
            <a:off x="3155987" y="5868853"/>
            <a:ext cx="422275" cy="23708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Placa da válvula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1" name="テキスト ボックス 184">
            <a:extLst>
              <a:ext uri="{FF2B5EF4-FFF2-40B4-BE49-F238E27FC236}">
                <a16:creationId xmlns:a16="http://schemas.microsoft.com/office/drawing/2014/main" id="{CD65E1A5-AE19-4F75-95B8-76139C9CA1ED}"/>
              </a:ext>
            </a:extLst>
          </p:cNvPr>
          <p:cNvSpPr txBox="1"/>
          <p:nvPr/>
        </p:nvSpPr>
        <p:spPr>
          <a:xfrm>
            <a:off x="4962525" y="5525189"/>
            <a:ext cx="488172" cy="1663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Prato giratório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2" name="テキスト ボックス 185">
            <a:extLst>
              <a:ext uri="{FF2B5EF4-FFF2-40B4-BE49-F238E27FC236}">
                <a16:creationId xmlns:a16="http://schemas.microsoft.com/office/drawing/2014/main" id="{B38221CA-B6C2-4C45-B083-F073F413906E}"/>
              </a:ext>
            </a:extLst>
          </p:cNvPr>
          <p:cNvSpPr txBox="1"/>
          <p:nvPr/>
        </p:nvSpPr>
        <p:spPr>
          <a:xfrm>
            <a:off x="5058267" y="4628164"/>
            <a:ext cx="356870" cy="20158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Eixo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3" name="テキスト ボックス 186">
            <a:extLst>
              <a:ext uri="{FF2B5EF4-FFF2-40B4-BE49-F238E27FC236}">
                <a16:creationId xmlns:a16="http://schemas.microsoft.com/office/drawing/2014/main" id="{A16E6363-3F12-4416-B9D1-9228A3556A41}"/>
              </a:ext>
            </a:extLst>
          </p:cNvPr>
          <p:cNvSpPr txBox="1"/>
          <p:nvPr/>
        </p:nvSpPr>
        <p:spPr>
          <a:xfrm>
            <a:off x="6025349" y="4271423"/>
            <a:ext cx="1175385" cy="209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Bloco de cilindros</a:t>
            </a:r>
            <a:endParaRPr lang="ja-JP" sz="105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4" name="テキスト ボックス 187">
            <a:extLst>
              <a:ext uri="{FF2B5EF4-FFF2-40B4-BE49-F238E27FC236}">
                <a16:creationId xmlns:a16="http://schemas.microsoft.com/office/drawing/2014/main" id="{05BB8EE4-6EDE-45B9-B378-612534F03326}"/>
              </a:ext>
            </a:extLst>
          </p:cNvPr>
          <p:cNvSpPr txBox="1"/>
          <p:nvPr/>
        </p:nvSpPr>
        <p:spPr>
          <a:xfrm>
            <a:off x="5955132" y="5754087"/>
            <a:ext cx="584835" cy="15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Pistão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5" name="テキスト ボックス 188">
            <a:extLst>
              <a:ext uri="{FF2B5EF4-FFF2-40B4-BE49-F238E27FC236}">
                <a16:creationId xmlns:a16="http://schemas.microsoft.com/office/drawing/2014/main" id="{29021390-9823-4550-9F25-C8A9F71DEF11}"/>
              </a:ext>
            </a:extLst>
          </p:cNvPr>
          <p:cNvSpPr txBox="1"/>
          <p:nvPr/>
        </p:nvSpPr>
        <p:spPr>
          <a:xfrm>
            <a:off x="7177972" y="4606574"/>
            <a:ext cx="422275" cy="209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Entrada / saída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6" name="テキスト ボックス 189">
            <a:extLst>
              <a:ext uri="{FF2B5EF4-FFF2-40B4-BE49-F238E27FC236}">
                <a16:creationId xmlns:a16="http://schemas.microsoft.com/office/drawing/2014/main" id="{12919EAC-2ECD-4015-8491-3A9CF20D568C}"/>
              </a:ext>
            </a:extLst>
          </p:cNvPr>
          <p:cNvSpPr txBox="1"/>
          <p:nvPr/>
        </p:nvSpPr>
        <p:spPr>
          <a:xfrm>
            <a:off x="8000626" y="4620200"/>
            <a:ext cx="422275" cy="209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Entrada / saída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7" name="テキスト ボックス 190">
            <a:extLst>
              <a:ext uri="{FF2B5EF4-FFF2-40B4-BE49-F238E27FC236}">
                <a16:creationId xmlns:a16="http://schemas.microsoft.com/office/drawing/2014/main" id="{CF41BB15-4179-46C3-A8FE-251CFA16E2DB}"/>
              </a:ext>
            </a:extLst>
          </p:cNvPr>
          <p:cNvSpPr txBox="1"/>
          <p:nvPr/>
        </p:nvSpPr>
        <p:spPr>
          <a:xfrm>
            <a:off x="7128701" y="5845556"/>
            <a:ext cx="422275" cy="1758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Placa da válvula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840851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Dispositivo de acionamento hidráulico (1) Cilindro hidráulico (2) Motor hidráulico Motor de pistão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173980" y="6452605"/>
            <a:ext cx="382218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23 do texto / Página 17 do texto suplementar</a:t>
            </a:r>
          </a:p>
        </p:txBody>
      </p:sp>
      <p:sp>
        <p:nvSpPr>
          <p:cNvPr id="9" name="コンテンツ プレースホルダー 4"/>
          <p:cNvSpPr txBox="1">
            <a:spLocks/>
          </p:cNvSpPr>
          <p:nvPr/>
        </p:nvSpPr>
        <p:spPr>
          <a:xfrm>
            <a:off x="628650" y="1268384"/>
            <a:ext cx="7886700" cy="509085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1595004" y="1319495"/>
            <a:ext cx="5953991" cy="2495523"/>
          </a:xfrm>
          <a:prstGeom prst="rect">
            <a:avLst/>
          </a:prstGeom>
        </p:spPr>
      </p:pic>
      <p:pic>
        <p:nvPicPr>
          <p:cNvPr id="7" name="図 6"/>
          <p:cNvPicPr>
            <a:picLocks noChangeAspect="1"/>
          </p:cNvPicPr>
          <p:nvPr/>
        </p:nvPicPr>
        <p:blipFill>
          <a:blip r:embed="rId4"/>
          <a:stretch>
            <a:fillRect/>
          </a:stretch>
        </p:blipFill>
        <p:spPr>
          <a:xfrm>
            <a:off x="2327563" y="4077923"/>
            <a:ext cx="4987637" cy="2062045"/>
          </a:xfrm>
          <a:prstGeom prst="rect">
            <a:avLst/>
          </a:prstGeom>
        </p:spPr>
      </p:pic>
      <p:sp>
        <p:nvSpPr>
          <p:cNvPr id="8" name="テキスト ボックス 7"/>
          <p:cNvSpPr txBox="1"/>
          <p:nvPr/>
        </p:nvSpPr>
        <p:spPr>
          <a:xfrm>
            <a:off x="653786" y="3623221"/>
            <a:ext cx="7861564"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Cilindro hidráulico</a:t>
            </a:r>
          </a:p>
        </p:txBody>
      </p:sp>
      <p:sp>
        <p:nvSpPr>
          <p:cNvPr id="10" name="テキスト ボックス 9"/>
          <p:cNvSpPr txBox="1"/>
          <p:nvPr/>
        </p:nvSpPr>
        <p:spPr>
          <a:xfrm>
            <a:off x="641217" y="6095944"/>
            <a:ext cx="7861564"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Motor hidráulico Motor de pistão</a:t>
            </a:r>
          </a:p>
        </p:txBody>
      </p:sp>
      <p:sp>
        <p:nvSpPr>
          <p:cNvPr id="11" name="テキスト ボックス 191">
            <a:extLst>
              <a:ext uri="{FF2B5EF4-FFF2-40B4-BE49-F238E27FC236}">
                <a16:creationId xmlns:a16="http://schemas.microsoft.com/office/drawing/2014/main" id="{36DAAAF7-FC9F-4952-AEFA-306A4AB8AD44}"/>
              </a:ext>
            </a:extLst>
          </p:cNvPr>
          <p:cNvSpPr txBox="1"/>
          <p:nvPr/>
        </p:nvSpPr>
        <p:spPr>
          <a:xfrm>
            <a:off x="1595004" y="2210263"/>
            <a:ext cx="1319646" cy="145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Cabeça de cilindro</a:t>
            </a:r>
            <a:endParaRPr 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2" name="テキスト ボックス 480">
            <a:extLst>
              <a:ext uri="{FF2B5EF4-FFF2-40B4-BE49-F238E27FC236}">
                <a16:creationId xmlns:a16="http://schemas.microsoft.com/office/drawing/2014/main" id="{B3B2DBFA-4582-4BDE-A66E-AABEB19B981D}"/>
              </a:ext>
            </a:extLst>
          </p:cNvPr>
          <p:cNvSpPr txBox="1"/>
          <p:nvPr/>
        </p:nvSpPr>
        <p:spPr>
          <a:xfrm>
            <a:off x="4237812" y="3372474"/>
            <a:ext cx="841991" cy="1970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a:effectLst/>
                <a:latin typeface="Times New Roman" panose="02020603050405020304" pitchFamily="18" charset="0"/>
                <a:ea typeface="游ゴシック" panose="020B0400000000000000" pitchFamily="50" charset="-128"/>
                <a:cs typeface="Times New Roman" panose="02020603050405020304" pitchFamily="18" charset="0"/>
              </a:rPr>
              <a:t>Pistão</a:t>
            </a:r>
            <a:endParaRPr 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3" name="テキスト ボックス 481">
            <a:extLst>
              <a:ext uri="{FF2B5EF4-FFF2-40B4-BE49-F238E27FC236}">
                <a16:creationId xmlns:a16="http://schemas.microsoft.com/office/drawing/2014/main" id="{0F7D3197-A63A-469B-B2C6-ABFB759E3805}"/>
              </a:ext>
            </a:extLst>
          </p:cNvPr>
          <p:cNvSpPr txBox="1"/>
          <p:nvPr/>
        </p:nvSpPr>
        <p:spPr>
          <a:xfrm>
            <a:off x="3799038" y="1746444"/>
            <a:ext cx="733518" cy="16544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a:effectLst/>
                <a:latin typeface="Times New Roman" panose="02020603050405020304" pitchFamily="18" charset="0"/>
                <a:ea typeface="游ゴシック" panose="020B0400000000000000" pitchFamily="50" charset="-128"/>
                <a:cs typeface="Times New Roman" panose="02020603050405020304" pitchFamily="18" charset="0"/>
              </a:rPr>
              <a:t>Cilindro</a:t>
            </a:r>
            <a:endParaRPr 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4" name="テキスト ボックス 482">
            <a:extLst>
              <a:ext uri="{FF2B5EF4-FFF2-40B4-BE49-F238E27FC236}">
                <a16:creationId xmlns:a16="http://schemas.microsoft.com/office/drawing/2014/main" id="{1F5FE47E-422A-410D-B2BA-26C7CF72CA8A}"/>
              </a:ext>
            </a:extLst>
          </p:cNvPr>
          <p:cNvSpPr txBox="1"/>
          <p:nvPr/>
        </p:nvSpPr>
        <p:spPr>
          <a:xfrm rot="20706217">
            <a:off x="3543983" y="2066944"/>
            <a:ext cx="983840" cy="16544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Entrada e saída de óleo</a:t>
            </a:r>
            <a:endParaRPr 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5" name="テキスト ボックス 483">
            <a:extLst>
              <a:ext uri="{FF2B5EF4-FFF2-40B4-BE49-F238E27FC236}">
                <a16:creationId xmlns:a16="http://schemas.microsoft.com/office/drawing/2014/main" id="{BD37B912-F95C-4485-AD0B-AAB431CA43E0}"/>
              </a:ext>
            </a:extLst>
          </p:cNvPr>
          <p:cNvSpPr txBox="1"/>
          <p:nvPr/>
        </p:nvSpPr>
        <p:spPr>
          <a:xfrm rot="20706217">
            <a:off x="4450115" y="1410775"/>
            <a:ext cx="1004321" cy="33248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Entrada e saída de óleo</a:t>
            </a:r>
            <a:endParaRPr 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6" name="テキスト ボックス 595">
            <a:extLst>
              <a:ext uri="{FF2B5EF4-FFF2-40B4-BE49-F238E27FC236}">
                <a16:creationId xmlns:a16="http://schemas.microsoft.com/office/drawing/2014/main" id="{48AAC083-62F4-41FB-B93D-29AAC516DCE6}"/>
              </a:ext>
            </a:extLst>
          </p:cNvPr>
          <p:cNvSpPr txBox="1"/>
          <p:nvPr/>
        </p:nvSpPr>
        <p:spPr>
          <a:xfrm>
            <a:off x="3690565" y="4339167"/>
            <a:ext cx="841991" cy="1970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Pistão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7" name="テキスト ボックス 596">
            <a:extLst>
              <a:ext uri="{FF2B5EF4-FFF2-40B4-BE49-F238E27FC236}">
                <a16:creationId xmlns:a16="http://schemas.microsoft.com/office/drawing/2014/main" id="{803ED39A-65F0-4E9C-A8F4-C6E30C88D844}"/>
              </a:ext>
            </a:extLst>
          </p:cNvPr>
          <p:cNvSpPr txBox="1"/>
          <p:nvPr/>
        </p:nvSpPr>
        <p:spPr>
          <a:xfrm>
            <a:off x="5920247" y="4064216"/>
            <a:ext cx="841991" cy="15949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Pistão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8" name="テキスト ボックス 597">
            <a:extLst>
              <a:ext uri="{FF2B5EF4-FFF2-40B4-BE49-F238E27FC236}">
                <a16:creationId xmlns:a16="http://schemas.microsoft.com/office/drawing/2014/main" id="{95BF0F25-B50B-485B-BA6F-49EE0BED0D4F}"/>
              </a:ext>
            </a:extLst>
          </p:cNvPr>
          <p:cNvSpPr txBox="1"/>
          <p:nvPr/>
        </p:nvSpPr>
        <p:spPr>
          <a:xfrm>
            <a:off x="6118526" y="4331853"/>
            <a:ext cx="789363" cy="1574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Prato giratório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9" name="テキスト ボックス 604">
            <a:extLst>
              <a:ext uri="{FF2B5EF4-FFF2-40B4-BE49-F238E27FC236}">
                <a16:creationId xmlns:a16="http://schemas.microsoft.com/office/drawing/2014/main" id="{A66CAA49-2FB3-4B83-8093-4FAAC5F50EF3}"/>
              </a:ext>
            </a:extLst>
          </p:cNvPr>
          <p:cNvSpPr txBox="1"/>
          <p:nvPr/>
        </p:nvSpPr>
        <p:spPr>
          <a:xfrm>
            <a:off x="5614811" y="4311010"/>
            <a:ext cx="333375" cy="12670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Corpo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0" name="テキスト ボックス 605">
            <a:extLst>
              <a:ext uri="{FF2B5EF4-FFF2-40B4-BE49-F238E27FC236}">
                <a16:creationId xmlns:a16="http://schemas.microsoft.com/office/drawing/2014/main" id="{81AA3062-3DBF-4012-8FA1-2181968F23F2}"/>
              </a:ext>
            </a:extLst>
          </p:cNvPr>
          <p:cNvSpPr txBox="1"/>
          <p:nvPr/>
        </p:nvSpPr>
        <p:spPr>
          <a:xfrm>
            <a:off x="4702896" y="4252462"/>
            <a:ext cx="567851" cy="1028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cobertura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1" name="テキスト ボックス 608">
            <a:extLst>
              <a:ext uri="{FF2B5EF4-FFF2-40B4-BE49-F238E27FC236}">
                <a16:creationId xmlns:a16="http://schemas.microsoft.com/office/drawing/2014/main" id="{2A7BAFE1-259E-4E1F-816D-5A584C5F6057}"/>
              </a:ext>
            </a:extLst>
          </p:cNvPr>
          <p:cNvSpPr txBox="1"/>
          <p:nvPr/>
        </p:nvSpPr>
        <p:spPr>
          <a:xfrm>
            <a:off x="3770097" y="4765354"/>
            <a:ext cx="540088" cy="1475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eixo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2" name="テキスト ボックス 609">
            <a:extLst>
              <a:ext uri="{FF2B5EF4-FFF2-40B4-BE49-F238E27FC236}">
                <a16:creationId xmlns:a16="http://schemas.microsoft.com/office/drawing/2014/main" id="{4EB00D60-586D-4BB0-AD5A-913CE82D5618}"/>
              </a:ext>
            </a:extLst>
          </p:cNvPr>
          <p:cNvSpPr txBox="1"/>
          <p:nvPr/>
        </p:nvSpPr>
        <p:spPr>
          <a:xfrm>
            <a:off x="6775112" y="4752229"/>
            <a:ext cx="540088" cy="1475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eixo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3" name="テキスト ボックス 610">
            <a:extLst>
              <a:ext uri="{FF2B5EF4-FFF2-40B4-BE49-F238E27FC236}">
                <a16:creationId xmlns:a16="http://schemas.microsoft.com/office/drawing/2014/main" id="{E265CA0C-9680-4507-9AAC-833E6CE63072}"/>
              </a:ext>
            </a:extLst>
          </p:cNvPr>
          <p:cNvSpPr txBox="1"/>
          <p:nvPr/>
        </p:nvSpPr>
        <p:spPr>
          <a:xfrm>
            <a:off x="4962032" y="4105313"/>
            <a:ext cx="958215" cy="10731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Bloco de cilindros</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4" name="テキスト ボックス 611">
            <a:extLst>
              <a:ext uri="{FF2B5EF4-FFF2-40B4-BE49-F238E27FC236}">
                <a16:creationId xmlns:a16="http://schemas.microsoft.com/office/drawing/2014/main" id="{684CFCFC-A8D5-47E7-B864-2214A91688FB}"/>
              </a:ext>
            </a:extLst>
          </p:cNvPr>
          <p:cNvSpPr txBox="1"/>
          <p:nvPr/>
        </p:nvSpPr>
        <p:spPr>
          <a:xfrm>
            <a:off x="2579266" y="5953306"/>
            <a:ext cx="870057" cy="1935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Forma radial</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5" name="テキスト ボックス 612">
            <a:extLst>
              <a:ext uri="{FF2B5EF4-FFF2-40B4-BE49-F238E27FC236}">
                <a16:creationId xmlns:a16="http://schemas.microsoft.com/office/drawing/2014/main" id="{C3040035-3CA0-489F-AF10-9B6BD3CCFDAD}"/>
              </a:ext>
            </a:extLst>
          </p:cNvPr>
          <p:cNvSpPr txBox="1"/>
          <p:nvPr/>
        </p:nvSpPr>
        <p:spPr>
          <a:xfrm>
            <a:off x="5441140" y="5921688"/>
            <a:ext cx="1103691" cy="1935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Forma axial</a:t>
            </a:r>
            <a:endParaRPr lang="ja-JP" sz="105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600199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Válvula de retenção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181600" y="6452605"/>
            <a:ext cx="3814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24 do texto / Página 18 do texto suplementar</a:t>
            </a:r>
          </a:p>
        </p:txBody>
      </p:sp>
      <p:pic>
        <p:nvPicPr>
          <p:cNvPr id="2" name="図 1"/>
          <p:cNvPicPr>
            <a:picLocks noChangeAspect="1"/>
          </p:cNvPicPr>
          <p:nvPr/>
        </p:nvPicPr>
        <p:blipFill>
          <a:blip r:embed="rId3"/>
          <a:stretch>
            <a:fillRect/>
          </a:stretch>
        </p:blipFill>
        <p:spPr>
          <a:xfrm>
            <a:off x="578186" y="2410692"/>
            <a:ext cx="7995458" cy="2652970"/>
          </a:xfrm>
          <a:prstGeom prst="rect">
            <a:avLst/>
          </a:prstGeom>
        </p:spPr>
      </p:pic>
      <p:sp>
        <p:nvSpPr>
          <p:cNvPr id="8" name="テキスト ボックス 7"/>
          <p:cNvSpPr txBox="1"/>
          <p:nvPr/>
        </p:nvSpPr>
        <p:spPr>
          <a:xfrm>
            <a:off x="2273432" y="5063661"/>
            <a:ext cx="459713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Válvula de retenção</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13">
            <a:extLst>
              <a:ext uri="{FF2B5EF4-FFF2-40B4-BE49-F238E27FC236}">
                <a16:creationId xmlns:a16="http://schemas.microsoft.com/office/drawing/2014/main" id="{4CE18B24-A5BC-4548-BEBD-63D376762B4A}"/>
              </a:ext>
            </a:extLst>
          </p:cNvPr>
          <p:cNvSpPr txBox="1"/>
          <p:nvPr/>
        </p:nvSpPr>
        <p:spPr>
          <a:xfrm>
            <a:off x="650772" y="4209035"/>
            <a:ext cx="823708"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600" kern="100">
                <a:effectLst/>
                <a:latin typeface="Times New Roman" panose="02020603050405020304" pitchFamily="18" charset="0"/>
                <a:ea typeface="游ゴシック" panose="020B0400000000000000" pitchFamily="50" charset="-128"/>
                <a:cs typeface="Times New Roman" panose="02020603050405020304" pitchFamily="18" charset="0"/>
              </a:rPr>
              <a:t>Símbolo</a:t>
            </a:r>
            <a:endParaRPr lang="ja-JP" sz="16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0" name="テキスト ボックス 614">
            <a:extLst>
              <a:ext uri="{FF2B5EF4-FFF2-40B4-BE49-F238E27FC236}">
                <a16:creationId xmlns:a16="http://schemas.microsoft.com/office/drawing/2014/main" id="{CEBF5D3D-964F-4D8F-B3BC-BCC3DAC374DC}"/>
              </a:ext>
            </a:extLst>
          </p:cNvPr>
          <p:cNvSpPr txBox="1"/>
          <p:nvPr/>
        </p:nvSpPr>
        <p:spPr>
          <a:xfrm>
            <a:off x="2487673" y="4167816"/>
            <a:ext cx="823708"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600" kern="100" dirty="0">
                <a:effectLst/>
                <a:latin typeface="Times New Roman" panose="02020603050405020304" pitchFamily="18" charset="0"/>
                <a:ea typeface="游ゴシック" panose="020B0400000000000000" pitchFamily="50" charset="-128"/>
                <a:cs typeface="Times New Roman" panose="02020603050405020304" pitchFamily="18" charset="0"/>
              </a:rPr>
              <a:t>Parar</a:t>
            </a:r>
            <a:endParaRPr lang="ja-JP" sz="16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 name="テキスト ボックス 615">
            <a:extLst>
              <a:ext uri="{FF2B5EF4-FFF2-40B4-BE49-F238E27FC236}">
                <a16:creationId xmlns:a16="http://schemas.microsoft.com/office/drawing/2014/main" id="{9DE5083E-0B29-4F7C-8D80-3A1378BB27C6}"/>
              </a:ext>
            </a:extLst>
          </p:cNvPr>
          <p:cNvSpPr txBox="1"/>
          <p:nvPr/>
        </p:nvSpPr>
        <p:spPr>
          <a:xfrm>
            <a:off x="3664610" y="4133458"/>
            <a:ext cx="823708"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600" kern="100">
                <a:effectLst/>
                <a:latin typeface="Times New Roman" panose="02020603050405020304" pitchFamily="18" charset="0"/>
                <a:ea typeface="游ゴシック" panose="020B0400000000000000" pitchFamily="50" charset="-128"/>
                <a:cs typeface="Times New Roman" panose="02020603050405020304" pitchFamily="18" charset="0"/>
              </a:rPr>
              <a:t>Fluir</a:t>
            </a:r>
            <a:endParaRPr lang="ja-JP" sz="16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2" name="テキスト ボックス 616">
            <a:extLst>
              <a:ext uri="{FF2B5EF4-FFF2-40B4-BE49-F238E27FC236}">
                <a16:creationId xmlns:a16="http://schemas.microsoft.com/office/drawing/2014/main" id="{3BCAA3CC-27A5-40A0-9264-82CE026DD2DF}"/>
              </a:ext>
            </a:extLst>
          </p:cNvPr>
          <p:cNvSpPr txBox="1"/>
          <p:nvPr/>
        </p:nvSpPr>
        <p:spPr>
          <a:xfrm>
            <a:off x="2184400" y="4486034"/>
            <a:ext cx="2173748" cy="30062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600" kern="100" dirty="0">
                <a:effectLst/>
                <a:latin typeface="Times New Roman" panose="02020603050405020304" pitchFamily="18" charset="0"/>
                <a:ea typeface="游ゴシック" panose="020B0400000000000000" pitchFamily="50" charset="-128"/>
                <a:cs typeface="Times New Roman" panose="02020603050405020304" pitchFamily="18" charset="0"/>
              </a:rPr>
              <a:t>Imagem da operação</a:t>
            </a:r>
            <a:endParaRPr lang="ja-JP" sz="16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811332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1965615" y="1355130"/>
            <a:ext cx="5212770" cy="4822700"/>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Tanque de óleo hidráulico, filtro de óleo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16062" y="6452605"/>
            <a:ext cx="3580100"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24 do texto / Página 18 do texto suplementar</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1965615" y="6088924"/>
            <a:ext cx="459713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Tanque de óleo hidráulico</a:t>
            </a:r>
          </a:p>
        </p:txBody>
      </p:sp>
      <p:sp>
        <p:nvSpPr>
          <p:cNvPr id="7" name="テキスト ボックス 617">
            <a:extLst>
              <a:ext uri="{FF2B5EF4-FFF2-40B4-BE49-F238E27FC236}">
                <a16:creationId xmlns:a16="http://schemas.microsoft.com/office/drawing/2014/main" id="{F6D732B0-B6AC-4974-995C-E7FD27FA59BC}"/>
              </a:ext>
            </a:extLst>
          </p:cNvPr>
          <p:cNvSpPr txBox="1"/>
          <p:nvPr/>
        </p:nvSpPr>
        <p:spPr>
          <a:xfrm>
            <a:off x="5683516" y="1801207"/>
            <a:ext cx="1064895"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Respirador de ar</a:t>
            </a:r>
            <a:endParaRPr lang="ja-JP" sz="105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8" name="テキスト ボックス 618">
            <a:extLst>
              <a:ext uri="{FF2B5EF4-FFF2-40B4-BE49-F238E27FC236}">
                <a16:creationId xmlns:a16="http://schemas.microsoft.com/office/drawing/2014/main" id="{70240364-FC95-4531-8ED4-DF6DE2D10BBC}"/>
              </a:ext>
            </a:extLst>
          </p:cNvPr>
          <p:cNvSpPr txBox="1"/>
          <p:nvPr/>
        </p:nvSpPr>
        <p:spPr>
          <a:xfrm>
            <a:off x="3344463" y="2049523"/>
            <a:ext cx="1064895"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Filtro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0" name="テキスト ボックス 619">
            <a:extLst>
              <a:ext uri="{FF2B5EF4-FFF2-40B4-BE49-F238E27FC236}">
                <a16:creationId xmlns:a16="http://schemas.microsoft.com/office/drawing/2014/main" id="{184B9DF9-DF7B-48BD-93EE-92F9448DCF8E}"/>
              </a:ext>
            </a:extLst>
          </p:cNvPr>
          <p:cNvSpPr txBox="1"/>
          <p:nvPr/>
        </p:nvSpPr>
        <p:spPr>
          <a:xfrm rot="19720641">
            <a:off x="2965028" y="3419240"/>
            <a:ext cx="546735"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Do circuito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2" name="テキスト ボックス 620">
            <a:extLst>
              <a:ext uri="{FF2B5EF4-FFF2-40B4-BE49-F238E27FC236}">
                <a16:creationId xmlns:a16="http://schemas.microsoft.com/office/drawing/2014/main" id="{94A44C9F-92B8-4FC4-BF1B-956EE28390EF}"/>
              </a:ext>
            </a:extLst>
          </p:cNvPr>
          <p:cNvSpPr txBox="1"/>
          <p:nvPr/>
        </p:nvSpPr>
        <p:spPr>
          <a:xfrm>
            <a:off x="4938661" y="3960623"/>
            <a:ext cx="744855"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Filtro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3" name="テキスト ボックス 621">
            <a:extLst>
              <a:ext uri="{FF2B5EF4-FFF2-40B4-BE49-F238E27FC236}">
                <a16:creationId xmlns:a16="http://schemas.microsoft.com/office/drawing/2014/main" id="{8D4A18FA-C82B-4DCB-8848-66C0788A706B}"/>
              </a:ext>
            </a:extLst>
          </p:cNvPr>
          <p:cNvSpPr txBox="1"/>
          <p:nvPr/>
        </p:nvSpPr>
        <p:spPr>
          <a:xfrm>
            <a:off x="5835650" y="3326130"/>
            <a:ext cx="1265698"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Medidor do nível de óleo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4" name="テキスト ボックス 622">
            <a:extLst>
              <a:ext uri="{FF2B5EF4-FFF2-40B4-BE49-F238E27FC236}">
                <a16:creationId xmlns:a16="http://schemas.microsoft.com/office/drawing/2014/main" id="{30768BB1-FFC2-47F5-8CB0-AF17B50DF815}"/>
              </a:ext>
            </a:extLst>
          </p:cNvPr>
          <p:cNvSpPr txBox="1"/>
          <p:nvPr/>
        </p:nvSpPr>
        <p:spPr>
          <a:xfrm>
            <a:off x="5063613" y="5589617"/>
            <a:ext cx="1064895"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Armadilha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5" name="テキスト ボックス 623">
            <a:extLst>
              <a:ext uri="{FF2B5EF4-FFF2-40B4-BE49-F238E27FC236}">
                <a16:creationId xmlns:a16="http://schemas.microsoft.com/office/drawing/2014/main" id="{83CBAD2F-E9FA-44CE-9905-B1B77EF996BF}"/>
              </a:ext>
            </a:extLst>
          </p:cNvPr>
          <p:cNvSpPr txBox="1"/>
          <p:nvPr/>
        </p:nvSpPr>
        <p:spPr>
          <a:xfrm>
            <a:off x="4264183" y="5910710"/>
            <a:ext cx="1064895"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Para a bomba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6" name="テキスト ボックス 624">
            <a:extLst>
              <a:ext uri="{FF2B5EF4-FFF2-40B4-BE49-F238E27FC236}">
                <a16:creationId xmlns:a16="http://schemas.microsoft.com/office/drawing/2014/main" id="{5AED9256-B42D-4847-A5CC-D45F3286C373}"/>
              </a:ext>
            </a:extLst>
          </p:cNvPr>
          <p:cNvSpPr txBox="1"/>
          <p:nvPr/>
        </p:nvSpPr>
        <p:spPr>
          <a:xfrm rot="19720641">
            <a:off x="2000374" y="5428068"/>
            <a:ext cx="693467"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Da válvula de operação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639839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Filtro de óleo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181600" y="6452605"/>
            <a:ext cx="3814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25 do texto / Página 18 do texto suplementar</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0" name="テキスト ボックス 9"/>
          <p:cNvSpPr txBox="1"/>
          <p:nvPr/>
        </p:nvSpPr>
        <p:spPr>
          <a:xfrm>
            <a:off x="2736888" y="5147361"/>
            <a:ext cx="3686407"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Filtro de óleo</a:t>
            </a:r>
          </a:p>
        </p:txBody>
      </p:sp>
      <p:pic>
        <p:nvPicPr>
          <p:cNvPr id="2" name="図 1"/>
          <p:cNvPicPr>
            <a:picLocks noChangeAspect="1"/>
          </p:cNvPicPr>
          <p:nvPr/>
        </p:nvPicPr>
        <p:blipFill>
          <a:blip r:embed="rId3"/>
          <a:stretch>
            <a:fillRect/>
          </a:stretch>
        </p:blipFill>
        <p:spPr>
          <a:xfrm>
            <a:off x="1693718" y="2490646"/>
            <a:ext cx="5746173" cy="2656715"/>
          </a:xfrm>
          <a:prstGeom prst="rect">
            <a:avLst/>
          </a:prstGeom>
        </p:spPr>
      </p:pic>
      <p:sp>
        <p:nvSpPr>
          <p:cNvPr id="7" name="テキスト ボックス 626">
            <a:extLst>
              <a:ext uri="{FF2B5EF4-FFF2-40B4-BE49-F238E27FC236}">
                <a16:creationId xmlns:a16="http://schemas.microsoft.com/office/drawing/2014/main" id="{AF8F7F5C-8659-4C38-B6F0-3B96498019BD}"/>
              </a:ext>
            </a:extLst>
          </p:cNvPr>
          <p:cNvSpPr txBox="1"/>
          <p:nvPr/>
        </p:nvSpPr>
        <p:spPr>
          <a:xfrm>
            <a:off x="5419705" y="2620666"/>
            <a:ext cx="1705277" cy="2769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kern="100">
                <a:effectLst/>
                <a:latin typeface="Times New Roman" panose="02020603050405020304" pitchFamily="18" charset="0"/>
                <a:ea typeface="游ゴシック" panose="020B0400000000000000" pitchFamily="50" charset="-128"/>
                <a:cs typeface="Times New Roman" panose="02020603050405020304" pitchFamily="18" charset="0"/>
              </a:rPr>
              <a:t>Arame de entalhe</a:t>
            </a:r>
            <a:endParaRPr lang="ja-JP"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8" name="テキスト ボックス 627">
            <a:extLst>
              <a:ext uri="{FF2B5EF4-FFF2-40B4-BE49-F238E27FC236}">
                <a16:creationId xmlns:a16="http://schemas.microsoft.com/office/drawing/2014/main" id="{56C3EC25-0886-44E7-B562-DF84C8AEC388}"/>
              </a:ext>
            </a:extLst>
          </p:cNvPr>
          <p:cNvSpPr txBox="1"/>
          <p:nvPr/>
        </p:nvSpPr>
        <p:spPr>
          <a:xfrm>
            <a:off x="3493477" y="2620666"/>
            <a:ext cx="1491857" cy="2769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kern="100" dirty="0">
                <a:effectLst/>
                <a:latin typeface="Times New Roman" panose="02020603050405020304" pitchFamily="18" charset="0"/>
                <a:ea typeface="游ゴシック" panose="020B0400000000000000" pitchFamily="50" charset="-128"/>
                <a:cs typeface="Times New Roman" panose="02020603050405020304" pitchFamily="18" charset="0"/>
              </a:rPr>
              <a:t>Entrada de óleo</a:t>
            </a:r>
            <a:endParaRPr lang="ja-JP"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 name="テキスト ボックス 628">
            <a:extLst>
              <a:ext uri="{FF2B5EF4-FFF2-40B4-BE49-F238E27FC236}">
                <a16:creationId xmlns:a16="http://schemas.microsoft.com/office/drawing/2014/main" id="{2034FFB3-285F-46E2-BB6D-3F3E14FDCA80}"/>
              </a:ext>
            </a:extLst>
          </p:cNvPr>
          <p:cNvSpPr txBox="1"/>
          <p:nvPr/>
        </p:nvSpPr>
        <p:spPr>
          <a:xfrm>
            <a:off x="1146462" y="3819003"/>
            <a:ext cx="857386" cy="9481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kern="100" dirty="0">
                <a:effectLst/>
                <a:latin typeface="Times New Roman" panose="02020603050405020304" pitchFamily="18" charset="0"/>
                <a:ea typeface="游ゴシック" panose="020B0400000000000000" pitchFamily="50" charset="-128"/>
                <a:cs typeface="Times New Roman" panose="02020603050405020304" pitchFamily="18" charset="0"/>
              </a:rPr>
              <a:t>Saída de óleo</a:t>
            </a:r>
            <a:endParaRPr lang="ja-JP"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935259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fontScale="90000"/>
          </a:bodyPr>
          <a:lstStyle/>
          <a:p>
            <a:pPr rtl="0"/>
            <a:r>
              <a:rPr lang="pt-br" sz="3200">
                <a:latin typeface="Times New Roman" panose="02020603050405020304" pitchFamily="18" charset="0"/>
                <a:ea typeface="ＭＳ Ｐゴシック" panose="020B0600070205080204" pitchFamily="50" charset="-128"/>
                <a:cs typeface="Times New Roman" panose="02020603050405020304" pitchFamily="18" charset="0"/>
              </a:rPr>
              <a:t>Capítulo 3 Estrutura do equipamento relacionado ao funcionamento das máquinas de demolição</a:t>
            </a:r>
            <a:endParaRPr kumimoji="1" lang="ja-JP" altLang="en-US" sz="32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577470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Estrutura do dispositivo de deslocamento da máquina de demolição do tipo com esteiras</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35789" y="6452605"/>
            <a:ext cx="356037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28 do Texto / Página 19 do Texto Suplementar </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3754426" y="6018132"/>
            <a:ext cx="2409270"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Mecanismo de esteira hidráulica</a:t>
            </a:r>
          </a:p>
        </p:txBody>
      </p:sp>
      <p:pic>
        <p:nvPicPr>
          <p:cNvPr id="3" name="図 2"/>
          <p:cNvPicPr>
            <a:picLocks noChangeAspect="1"/>
          </p:cNvPicPr>
          <p:nvPr/>
        </p:nvPicPr>
        <p:blipFill>
          <a:blip r:embed="rId3"/>
          <a:stretch>
            <a:fillRect/>
          </a:stretch>
        </p:blipFill>
        <p:spPr>
          <a:xfrm>
            <a:off x="1615787" y="1360025"/>
            <a:ext cx="5912426" cy="4658107"/>
          </a:xfrm>
          <a:prstGeom prst="rect">
            <a:avLst/>
          </a:prstGeom>
        </p:spPr>
      </p:pic>
      <p:sp>
        <p:nvSpPr>
          <p:cNvPr id="8" name="テキスト ボックス 633">
            <a:extLst>
              <a:ext uri="{FF2B5EF4-FFF2-40B4-BE49-F238E27FC236}">
                <a16:creationId xmlns:a16="http://schemas.microsoft.com/office/drawing/2014/main" id="{C88AB0B7-6152-413A-ACBF-333D8FF3D280}"/>
              </a:ext>
            </a:extLst>
          </p:cNvPr>
          <p:cNvSpPr txBox="1"/>
          <p:nvPr/>
        </p:nvSpPr>
        <p:spPr>
          <a:xfrm>
            <a:off x="4041058" y="1456372"/>
            <a:ext cx="1157748"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Equipamento de trabalho (frontal)</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0" name="テキスト ボックス 638">
            <a:extLst>
              <a:ext uri="{FF2B5EF4-FFF2-40B4-BE49-F238E27FC236}">
                <a16:creationId xmlns:a16="http://schemas.microsoft.com/office/drawing/2014/main" id="{09E44394-4FE8-43BE-9F91-C94B8860C605}"/>
              </a:ext>
            </a:extLst>
          </p:cNvPr>
          <p:cNvSpPr txBox="1"/>
          <p:nvPr/>
        </p:nvSpPr>
        <p:spPr>
          <a:xfrm>
            <a:off x="4504695" y="2118911"/>
            <a:ext cx="1056384"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Cilindro de braço</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 name="テキスト ボックス 649">
            <a:extLst>
              <a:ext uri="{FF2B5EF4-FFF2-40B4-BE49-F238E27FC236}">
                <a16:creationId xmlns:a16="http://schemas.microsoft.com/office/drawing/2014/main" id="{4F0E3928-7274-47C0-9652-66A12B0AA56A}"/>
              </a:ext>
            </a:extLst>
          </p:cNvPr>
          <p:cNvSpPr txBox="1"/>
          <p:nvPr/>
        </p:nvSpPr>
        <p:spPr>
          <a:xfrm>
            <a:off x="4913962" y="2694212"/>
            <a:ext cx="1056384"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Lança </a:t>
            </a:r>
            <a:r>
              <a:rPr lang="pt-br" sz="900" kern="100">
                <a:effectLst/>
                <a:latin typeface="Times New Roman" panose="02020603050405020304" pitchFamily="18" charset="0"/>
                <a:ea typeface="ＭＳ 明朝" panose="02020609040205080304" pitchFamily="17" charset="-128"/>
                <a:cs typeface="Times New Roman" panose="02020603050405020304" pitchFamily="18" charset="0"/>
              </a:rPr>
              <a:t>*</a:t>
            </a:r>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 </a:t>
            </a:r>
            <a:r>
              <a:rPr lang="pt-br" sz="900" kern="100">
                <a:effectLst/>
                <a:latin typeface="Times New Roman" panose="02020603050405020304" pitchFamily="18" charset="0"/>
                <a:ea typeface="ＭＳ 明朝" panose="02020609040205080304" pitchFamily="17" charset="-128"/>
                <a:cs typeface="Times New Roman" panose="02020603050405020304" pitchFamily="18" charset="0"/>
              </a:rPr>
              <a:t>2</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2" name="テキスト ボックス 650">
            <a:extLst>
              <a:ext uri="{FF2B5EF4-FFF2-40B4-BE49-F238E27FC236}">
                <a16:creationId xmlns:a16="http://schemas.microsoft.com/office/drawing/2014/main" id="{7B81ACC8-2D92-4C48-92D7-A2CC453D2F47}"/>
              </a:ext>
            </a:extLst>
          </p:cNvPr>
          <p:cNvSpPr txBox="1"/>
          <p:nvPr/>
        </p:nvSpPr>
        <p:spPr>
          <a:xfrm>
            <a:off x="2189060" y="2622110"/>
            <a:ext cx="718817" cy="3735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Braço </a:t>
            </a:r>
            <a:r>
              <a:rPr lang="pt-br" sz="900" kern="100">
                <a:effectLst/>
                <a:latin typeface="Times New Roman" panose="02020603050405020304" pitchFamily="18" charset="0"/>
                <a:ea typeface="ＭＳ 明朝" panose="02020609040205080304" pitchFamily="17" charset="-128"/>
                <a:cs typeface="Times New Roman" panose="02020603050405020304" pitchFamily="18" charset="0"/>
              </a:rPr>
              <a:t>*</a:t>
            </a:r>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 </a:t>
            </a:r>
            <a:r>
              <a:rPr lang="pt-br" sz="900" kern="100">
                <a:effectLst/>
                <a:latin typeface="Times New Roman" panose="02020603050405020304" pitchFamily="18" charset="0"/>
                <a:ea typeface="ＭＳ 明朝" panose="02020609040205080304" pitchFamily="17" charset="-128"/>
                <a:cs typeface="Times New Roman" panose="02020603050405020304" pitchFamily="18" charset="0"/>
              </a:rPr>
              <a:t>1</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3" name="テキスト ボックス 651">
            <a:extLst>
              <a:ext uri="{FF2B5EF4-FFF2-40B4-BE49-F238E27FC236}">
                <a16:creationId xmlns:a16="http://schemas.microsoft.com/office/drawing/2014/main" id="{0A815D83-8384-406B-9A49-55B58FA72904}"/>
              </a:ext>
            </a:extLst>
          </p:cNvPr>
          <p:cNvSpPr txBox="1"/>
          <p:nvPr/>
        </p:nvSpPr>
        <p:spPr>
          <a:xfrm>
            <a:off x="2227002" y="3729721"/>
            <a:ext cx="463677" cy="3735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Caçamba </a:t>
            </a:r>
            <a:r>
              <a:rPr lang="pt-br" sz="900" kern="100">
                <a:effectLst/>
                <a:latin typeface="Times New Roman" panose="02020603050405020304" pitchFamily="18" charset="0"/>
                <a:ea typeface="ＭＳ 明朝" panose="02020609040205080304" pitchFamily="17" charset="-128"/>
                <a:cs typeface="Times New Roman" panose="02020603050405020304" pitchFamily="18" charset="0"/>
              </a:rPr>
              <a:t>*</a:t>
            </a:r>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 </a:t>
            </a:r>
            <a:r>
              <a:rPr lang="pt-br" sz="900" kern="100">
                <a:effectLst/>
                <a:latin typeface="Times New Roman" panose="02020603050405020304" pitchFamily="18" charset="0"/>
                <a:ea typeface="ＭＳ 明朝" panose="02020609040205080304" pitchFamily="17" charset="-128"/>
                <a:cs typeface="Times New Roman" panose="02020603050405020304" pitchFamily="18" charset="0"/>
              </a:rPr>
              <a:t>3</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l" rtl="0"/>
            <a:r>
              <a:rPr lang="pt-br" sz="9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4" name="テキスト ボックス 652">
            <a:extLst>
              <a:ext uri="{FF2B5EF4-FFF2-40B4-BE49-F238E27FC236}">
                <a16:creationId xmlns:a16="http://schemas.microsoft.com/office/drawing/2014/main" id="{5B241E57-BA65-4B2F-B11A-772BA2E28795}"/>
              </a:ext>
            </a:extLst>
          </p:cNvPr>
          <p:cNvSpPr txBox="1"/>
          <p:nvPr/>
        </p:nvSpPr>
        <p:spPr>
          <a:xfrm>
            <a:off x="1627809" y="2232264"/>
            <a:ext cx="1056384"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Cilindro de caçamba</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5" name="テキスト ボックス 653">
            <a:extLst>
              <a:ext uri="{FF2B5EF4-FFF2-40B4-BE49-F238E27FC236}">
                <a16:creationId xmlns:a16="http://schemas.microsoft.com/office/drawing/2014/main" id="{09C8CB45-3941-4F1D-B892-3F2E9405C7DE}"/>
              </a:ext>
            </a:extLst>
          </p:cNvPr>
          <p:cNvSpPr txBox="1"/>
          <p:nvPr/>
        </p:nvSpPr>
        <p:spPr>
          <a:xfrm>
            <a:off x="4913962" y="2934888"/>
            <a:ext cx="95495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Junta central</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6" name="テキスト ボックス 654">
            <a:extLst>
              <a:ext uri="{FF2B5EF4-FFF2-40B4-BE49-F238E27FC236}">
                <a16:creationId xmlns:a16="http://schemas.microsoft.com/office/drawing/2014/main" id="{6513FD6D-A2E8-4D4E-A909-4D9A2986B244}"/>
              </a:ext>
            </a:extLst>
          </p:cNvPr>
          <p:cNvSpPr txBox="1"/>
          <p:nvPr/>
        </p:nvSpPr>
        <p:spPr>
          <a:xfrm>
            <a:off x="5083601" y="3108274"/>
            <a:ext cx="1352222"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Rolamento de rotação</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7" name="テキスト ボックス 655">
            <a:extLst>
              <a:ext uri="{FF2B5EF4-FFF2-40B4-BE49-F238E27FC236}">
                <a16:creationId xmlns:a16="http://schemas.microsoft.com/office/drawing/2014/main" id="{1A643813-5740-4346-9C89-99CC78591DCE}"/>
              </a:ext>
            </a:extLst>
          </p:cNvPr>
          <p:cNvSpPr txBox="1"/>
          <p:nvPr/>
        </p:nvSpPr>
        <p:spPr>
          <a:xfrm>
            <a:off x="5435789" y="3283565"/>
            <a:ext cx="1485711"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Tanque de combustível</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8" name="テキスト ボックス 656">
            <a:extLst>
              <a:ext uri="{FF2B5EF4-FFF2-40B4-BE49-F238E27FC236}">
                <a16:creationId xmlns:a16="http://schemas.microsoft.com/office/drawing/2014/main" id="{A7DC3EA5-B141-4711-97B2-49AC57A488F2}"/>
              </a:ext>
            </a:extLst>
          </p:cNvPr>
          <p:cNvSpPr txBox="1"/>
          <p:nvPr/>
        </p:nvSpPr>
        <p:spPr>
          <a:xfrm>
            <a:off x="5663639" y="3436954"/>
            <a:ext cx="1544367"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Válvula de controle (controle)</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9" name="テキスト ボックス 657">
            <a:extLst>
              <a:ext uri="{FF2B5EF4-FFF2-40B4-BE49-F238E27FC236}">
                <a16:creationId xmlns:a16="http://schemas.microsoft.com/office/drawing/2014/main" id="{E961F4F3-0B2B-4AAB-B798-64C4AA93930D}"/>
              </a:ext>
            </a:extLst>
          </p:cNvPr>
          <p:cNvSpPr txBox="1"/>
          <p:nvPr/>
        </p:nvSpPr>
        <p:spPr>
          <a:xfrm>
            <a:off x="5764300" y="3616182"/>
            <a:ext cx="1304249"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Tanque de óleo hidráulico</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0" name="テキスト ボックス 658">
            <a:extLst>
              <a:ext uri="{FF2B5EF4-FFF2-40B4-BE49-F238E27FC236}">
                <a16:creationId xmlns:a16="http://schemas.microsoft.com/office/drawing/2014/main" id="{6FFE10D9-EFAA-4BB5-8803-FC19C162F848}"/>
              </a:ext>
            </a:extLst>
          </p:cNvPr>
          <p:cNvSpPr txBox="1"/>
          <p:nvPr/>
        </p:nvSpPr>
        <p:spPr>
          <a:xfrm>
            <a:off x="6033177" y="3815099"/>
            <a:ext cx="95495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Silenciador</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1" name="テキスト ボックス 659">
            <a:extLst>
              <a:ext uri="{FF2B5EF4-FFF2-40B4-BE49-F238E27FC236}">
                <a16:creationId xmlns:a16="http://schemas.microsoft.com/office/drawing/2014/main" id="{93BEC5C1-D711-43AE-B697-20FEE52653DB}"/>
              </a:ext>
            </a:extLst>
          </p:cNvPr>
          <p:cNvSpPr txBox="1"/>
          <p:nvPr/>
        </p:nvSpPr>
        <p:spPr>
          <a:xfrm>
            <a:off x="6179416" y="4051360"/>
            <a:ext cx="95495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Motor</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2" name="テキスト ボックス 660">
            <a:extLst>
              <a:ext uri="{FF2B5EF4-FFF2-40B4-BE49-F238E27FC236}">
                <a16:creationId xmlns:a16="http://schemas.microsoft.com/office/drawing/2014/main" id="{8F60F8A4-C65A-4E8B-B5A0-3FCB8C967863}"/>
              </a:ext>
            </a:extLst>
          </p:cNvPr>
          <p:cNvSpPr txBox="1"/>
          <p:nvPr/>
        </p:nvSpPr>
        <p:spPr>
          <a:xfrm>
            <a:off x="6333938" y="4365261"/>
            <a:ext cx="95495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Bomba hidráulica</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3" name="テキスト ボックス 661">
            <a:extLst>
              <a:ext uri="{FF2B5EF4-FFF2-40B4-BE49-F238E27FC236}">
                <a16:creationId xmlns:a16="http://schemas.microsoft.com/office/drawing/2014/main" id="{E95FF58F-2061-4F4B-98E7-BB80F708781A}"/>
              </a:ext>
            </a:extLst>
          </p:cNvPr>
          <p:cNvSpPr txBox="1"/>
          <p:nvPr/>
        </p:nvSpPr>
        <p:spPr>
          <a:xfrm>
            <a:off x="6495053" y="4633102"/>
            <a:ext cx="632726"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Corpo de deslocamento inferior</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4" name="テキスト ボックス 662">
            <a:extLst>
              <a:ext uri="{FF2B5EF4-FFF2-40B4-BE49-F238E27FC236}">
                <a16:creationId xmlns:a16="http://schemas.microsoft.com/office/drawing/2014/main" id="{FF649D98-5A0A-4858-9EE9-5C3E54923933}"/>
              </a:ext>
            </a:extLst>
          </p:cNvPr>
          <p:cNvSpPr txBox="1"/>
          <p:nvPr/>
        </p:nvSpPr>
        <p:spPr>
          <a:xfrm>
            <a:off x="6435823" y="5488206"/>
            <a:ext cx="632726"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Corpo giratório superior</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5" name="テキスト ボックス 663">
            <a:extLst>
              <a:ext uri="{FF2B5EF4-FFF2-40B4-BE49-F238E27FC236}">
                <a16:creationId xmlns:a16="http://schemas.microsoft.com/office/drawing/2014/main" id="{12EA9257-7DAB-4A2E-ABAE-810C3A27A0CE}"/>
              </a:ext>
            </a:extLst>
          </p:cNvPr>
          <p:cNvSpPr txBox="1"/>
          <p:nvPr/>
        </p:nvSpPr>
        <p:spPr>
          <a:xfrm>
            <a:off x="6435823" y="5161102"/>
            <a:ext cx="92804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Contrapeso</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6" name="テキスト ボックス 664">
            <a:extLst>
              <a:ext uri="{FF2B5EF4-FFF2-40B4-BE49-F238E27FC236}">
                <a16:creationId xmlns:a16="http://schemas.microsoft.com/office/drawing/2014/main" id="{28B2E7EE-55E5-4D17-9BE3-E229F7F85470}"/>
              </a:ext>
            </a:extLst>
          </p:cNvPr>
          <p:cNvSpPr txBox="1"/>
          <p:nvPr/>
        </p:nvSpPr>
        <p:spPr>
          <a:xfrm>
            <a:off x="5437052" y="5409755"/>
            <a:ext cx="742364" cy="3597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Radiador,</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Radiador de óleo</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7" name="テキスト ボックス 665">
            <a:extLst>
              <a:ext uri="{FF2B5EF4-FFF2-40B4-BE49-F238E27FC236}">
                <a16:creationId xmlns:a16="http://schemas.microsoft.com/office/drawing/2014/main" id="{A490F37F-F260-4F6C-9769-EA28BEAC8C34}"/>
              </a:ext>
            </a:extLst>
          </p:cNvPr>
          <p:cNvSpPr txBox="1"/>
          <p:nvPr/>
        </p:nvSpPr>
        <p:spPr>
          <a:xfrm>
            <a:off x="5323281" y="5852398"/>
            <a:ext cx="84041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Bateria</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8" name="テキスト ボックス 666">
            <a:extLst>
              <a:ext uri="{FF2B5EF4-FFF2-40B4-BE49-F238E27FC236}">
                <a16:creationId xmlns:a16="http://schemas.microsoft.com/office/drawing/2014/main" id="{71261444-5742-4DA3-BC7F-A2F4BB0DC35D}"/>
              </a:ext>
            </a:extLst>
          </p:cNvPr>
          <p:cNvSpPr txBox="1"/>
          <p:nvPr/>
        </p:nvSpPr>
        <p:spPr>
          <a:xfrm>
            <a:off x="4680990" y="5691028"/>
            <a:ext cx="640310"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Motor de deslocamento</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9" name="テキスト ボックス 667">
            <a:extLst>
              <a:ext uri="{FF2B5EF4-FFF2-40B4-BE49-F238E27FC236}">
                <a16:creationId xmlns:a16="http://schemas.microsoft.com/office/drawing/2014/main" id="{D06701BA-8C46-42C0-8F9A-EE81C86C5DC9}"/>
              </a:ext>
            </a:extLst>
          </p:cNvPr>
          <p:cNvSpPr txBox="1"/>
          <p:nvPr/>
        </p:nvSpPr>
        <p:spPr>
          <a:xfrm>
            <a:off x="3911057" y="5617660"/>
            <a:ext cx="720356"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Dispositivo de deslocamento</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0" name="テキスト ボックス 668">
            <a:extLst>
              <a:ext uri="{FF2B5EF4-FFF2-40B4-BE49-F238E27FC236}">
                <a16:creationId xmlns:a16="http://schemas.microsoft.com/office/drawing/2014/main" id="{A78DFAAA-2694-4843-9A14-4FE80CBFA9C8}"/>
              </a:ext>
            </a:extLst>
          </p:cNvPr>
          <p:cNvSpPr txBox="1"/>
          <p:nvPr/>
        </p:nvSpPr>
        <p:spPr>
          <a:xfrm>
            <a:off x="3639572" y="5426960"/>
            <a:ext cx="616856"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Rolo inferior</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1" name="テキスト ボックス 669">
            <a:extLst>
              <a:ext uri="{FF2B5EF4-FFF2-40B4-BE49-F238E27FC236}">
                <a16:creationId xmlns:a16="http://schemas.microsoft.com/office/drawing/2014/main" id="{BEC3FB20-A0D1-43D8-8E4F-86653A7981C8}"/>
              </a:ext>
            </a:extLst>
          </p:cNvPr>
          <p:cNvSpPr txBox="1"/>
          <p:nvPr/>
        </p:nvSpPr>
        <p:spPr>
          <a:xfrm>
            <a:off x="3331144" y="5202821"/>
            <a:ext cx="616856"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Rolo superior</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2" name="テキスト ボックス 670">
            <a:extLst>
              <a:ext uri="{FF2B5EF4-FFF2-40B4-BE49-F238E27FC236}">
                <a16:creationId xmlns:a16="http://schemas.microsoft.com/office/drawing/2014/main" id="{ED58C53A-D242-48C0-B9F2-0EC517449988}"/>
              </a:ext>
            </a:extLst>
          </p:cNvPr>
          <p:cNvSpPr txBox="1"/>
          <p:nvPr/>
        </p:nvSpPr>
        <p:spPr>
          <a:xfrm>
            <a:off x="2374316" y="5059691"/>
            <a:ext cx="632726"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Corpo de deslocamento inferior</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3" name="テキスト ボックス 671">
            <a:extLst>
              <a:ext uri="{FF2B5EF4-FFF2-40B4-BE49-F238E27FC236}">
                <a16:creationId xmlns:a16="http://schemas.microsoft.com/office/drawing/2014/main" id="{004E0FB0-5CCA-4337-80FA-96EFAEDBB6E1}"/>
              </a:ext>
            </a:extLst>
          </p:cNvPr>
          <p:cNvSpPr txBox="1"/>
          <p:nvPr/>
        </p:nvSpPr>
        <p:spPr>
          <a:xfrm>
            <a:off x="3556794" y="3335543"/>
            <a:ext cx="708527"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Dente (garra)</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4" name="テキスト ボックス 704">
            <a:extLst>
              <a:ext uri="{FF2B5EF4-FFF2-40B4-BE49-F238E27FC236}">
                <a16:creationId xmlns:a16="http://schemas.microsoft.com/office/drawing/2014/main" id="{332921E8-3A38-4831-A98A-529687BF4D92}"/>
              </a:ext>
            </a:extLst>
          </p:cNvPr>
          <p:cNvSpPr txBox="1"/>
          <p:nvPr/>
        </p:nvSpPr>
        <p:spPr>
          <a:xfrm>
            <a:off x="2047875" y="4066599"/>
            <a:ext cx="1372249"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Cabine (cabine do condutor)</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5" name="テキスト ボックス 705">
            <a:extLst>
              <a:ext uri="{FF2B5EF4-FFF2-40B4-BE49-F238E27FC236}">
                <a16:creationId xmlns:a16="http://schemas.microsoft.com/office/drawing/2014/main" id="{4289E188-18A0-4A69-A2FC-DB150ADB905E}"/>
              </a:ext>
            </a:extLst>
          </p:cNvPr>
          <p:cNvSpPr txBox="1"/>
          <p:nvPr/>
        </p:nvSpPr>
        <p:spPr>
          <a:xfrm>
            <a:off x="2361736" y="4370433"/>
            <a:ext cx="95495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Esteira (corpo)</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6" name="テキスト ボックス 706">
            <a:extLst>
              <a:ext uri="{FF2B5EF4-FFF2-40B4-BE49-F238E27FC236}">
                <a16:creationId xmlns:a16="http://schemas.microsoft.com/office/drawing/2014/main" id="{8B3352E5-07EC-4DC5-B4C8-39E0425E8006}"/>
              </a:ext>
            </a:extLst>
          </p:cNvPr>
          <p:cNvSpPr txBox="1"/>
          <p:nvPr/>
        </p:nvSpPr>
        <p:spPr>
          <a:xfrm>
            <a:off x="2804024" y="4731807"/>
            <a:ext cx="512667"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Roda livre</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377937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Dispositivo do sistema de transmissão de energia</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819650" y="6452605"/>
            <a:ext cx="417651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29 do Texto / Página 19 do Texto Suplementar </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2540994" y="6036742"/>
            <a:ext cx="4222328"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dispositivo de sistema de transmissão de energia</a:t>
            </a:r>
          </a:p>
        </p:txBody>
      </p:sp>
      <p:pic>
        <p:nvPicPr>
          <p:cNvPr id="2" name="図 1"/>
          <p:cNvPicPr>
            <a:picLocks noChangeAspect="1"/>
          </p:cNvPicPr>
          <p:nvPr/>
        </p:nvPicPr>
        <p:blipFill>
          <a:blip r:embed="rId3"/>
          <a:stretch>
            <a:fillRect/>
          </a:stretch>
        </p:blipFill>
        <p:spPr>
          <a:xfrm>
            <a:off x="1994153" y="1371600"/>
            <a:ext cx="5428134" cy="4646533"/>
          </a:xfrm>
          <a:prstGeom prst="rect">
            <a:avLst/>
          </a:prstGeom>
        </p:spPr>
      </p:pic>
      <p:cxnSp>
        <p:nvCxnSpPr>
          <p:cNvPr id="8" name="直線矢印コネクタ 7"/>
          <p:cNvCxnSpPr/>
          <p:nvPr/>
        </p:nvCxnSpPr>
        <p:spPr>
          <a:xfrm flipH="1">
            <a:off x="5381243" y="1900094"/>
            <a:ext cx="654050" cy="6184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テキスト ボックス 32"/>
          <p:cNvSpPr txBox="1"/>
          <p:nvPr/>
        </p:nvSpPr>
        <p:spPr>
          <a:xfrm>
            <a:off x="6062598" y="1701974"/>
            <a:ext cx="647065" cy="2813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rtl="0">
              <a:spcAft>
                <a:spcPts val="0"/>
              </a:spcAft>
            </a:pPr>
            <a:r>
              <a:rPr lang="pt-br" sz="1050" kern="100">
                <a:effectLst/>
                <a:latin typeface="Times New Roman" panose="02020603050405020304" pitchFamily="18" charset="0"/>
                <a:ea typeface="HGP明朝B" panose="02020800000000000000" pitchFamily="18" charset="-128"/>
                <a:cs typeface="Times New Roman" panose="02020603050405020304" pitchFamily="18" charset="0"/>
              </a:rPr>
              <a:t>Motor</a:t>
            </a:r>
            <a:endParaRPr lang="ja-JP" sz="1200" kern="100">
              <a:effectLst/>
              <a:latin typeface="Times New Roman" panose="02020603050405020304" pitchFamily="18" charset="0"/>
              <a:ea typeface="HGP明朝B" panose="02020800000000000000" pitchFamily="18" charset="-128"/>
              <a:cs typeface="Times New Roman" panose="02020603050405020304" pitchFamily="18" charset="0"/>
            </a:endParaRPr>
          </a:p>
        </p:txBody>
      </p:sp>
      <p:cxnSp>
        <p:nvCxnSpPr>
          <p:cNvPr id="11" name="直線矢印コネクタ 10"/>
          <p:cNvCxnSpPr/>
          <p:nvPr/>
        </p:nvCxnSpPr>
        <p:spPr>
          <a:xfrm flipV="1">
            <a:off x="2314020" y="3992189"/>
            <a:ext cx="935355" cy="692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テキスト ボックス 34"/>
          <p:cNvSpPr txBox="1"/>
          <p:nvPr/>
        </p:nvSpPr>
        <p:spPr>
          <a:xfrm>
            <a:off x="1356982" y="3920751"/>
            <a:ext cx="935355" cy="2813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rtl="0">
              <a:spcAft>
                <a:spcPts val="0"/>
              </a:spcAft>
            </a:pPr>
            <a:r>
              <a:rPr lang="pt-br" sz="1050" kern="100" dirty="0">
                <a:effectLst/>
                <a:latin typeface="Times New Roman" panose="02020603050405020304" pitchFamily="18" charset="0"/>
                <a:cs typeface="Times New Roman" panose="02020603050405020304" pitchFamily="18" charset="0"/>
              </a:rPr>
              <a:t>Motor de giro</a:t>
            </a:r>
            <a:endParaRPr lang="ja-JP" sz="1200" kern="100" dirty="0">
              <a:effectLst/>
              <a:latin typeface="Times New Roman" panose="02020603050405020304" pitchFamily="18" charset="0"/>
              <a:cs typeface="Times New Roman" panose="02020603050405020304" pitchFamily="18" charset="0"/>
            </a:endParaRPr>
          </a:p>
        </p:txBody>
      </p:sp>
      <p:cxnSp>
        <p:nvCxnSpPr>
          <p:cNvPr id="13" name="直線矢印コネクタ 12">
            <a:extLst>
              <a:ext uri="{FF2B5EF4-FFF2-40B4-BE49-F238E27FC236}">
                <a16:creationId xmlns:a16="http://schemas.microsoft.com/office/drawing/2014/main" id="{E9845729-5C90-4DEF-BB4C-6DC40D1B7E80}"/>
              </a:ext>
            </a:extLst>
          </p:cNvPr>
          <p:cNvCxnSpPr>
            <a:cxnSpLocks/>
          </p:cNvCxnSpPr>
          <p:nvPr/>
        </p:nvCxnSpPr>
        <p:spPr>
          <a:xfrm flipH="1" flipV="1">
            <a:off x="5960370" y="1528709"/>
            <a:ext cx="25464" cy="3554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テキスト ボックス 32">
            <a:extLst>
              <a:ext uri="{FF2B5EF4-FFF2-40B4-BE49-F238E27FC236}">
                <a16:creationId xmlns:a16="http://schemas.microsoft.com/office/drawing/2014/main" id="{3DD467F9-3D3A-486F-9B70-B3FCE44779B0}"/>
              </a:ext>
            </a:extLst>
          </p:cNvPr>
          <p:cNvSpPr txBox="1"/>
          <p:nvPr/>
        </p:nvSpPr>
        <p:spPr>
          <a:xfrm>
            <a:off x="5902141" y="1634979"/>
            <a:ext cx="965672" cy="33234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rtl="0"/>
            <a:r>
              <a:rPr lang="pt-br" sz="1100" kern="100">
                <a:effectLst/>
                <a:latin typeface="Times New Roman" panose="02020603050405020304" pitchFamily="18" charset="0"/>
                <a:ea typeface="ＭＳ 明朝" panose="02020609040205080304" pitchFamily="17" charset="-128"/>
                <a:cs typeface="Times New Roman" panose="02020603050405020304" pitchFamily="18" charset="0"/>
              </a:rPr>
              <a:t>Motor</a:t>
            </a:r>
          </a:p>
        </p:txBody>
      </p:sp>
      <p:cxnSp>
        <p:nvCxnSpPr>
          <p:cNvPr id="15" name="直線矢印コネクタ 14">
            <a:extLst>
              <a:ext uri="{FF2B5EF4-FFF2-40B4-BE49-F238E27FC236}">
                <a16:creationId xmlns:a16="http://schemas.microsoft.com/office/drawing/2014/main" id="{BBF50278-1013-4192-B29B-1E870F4A634C}"/>
              </a:ext>
            </a:extLst>
          </p:cNvPr>
          <p:cNvCxnSpPr>
            <a:cxnSpLocks/>
          </p:cNvCxnSpPr>
          <p:nvPr/>
        </p:nvCxnSpPr>
        <p:spPr>
          <a:xfrm flipV="1">
            <a:off x="2700979" y="1528709"/>
            <a:ext cx="3259391" cy="20699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テキスト ボックス 707">
            <a:extLst>
              <a:ext uri="{FF2B5EF4-FFF2-40B4-BE49-F238E27FC236}">
                <a16:creationId xmlns:a16="http://schemas.microsoft.com/office/drawing/2014/main" id="{20C43C4C-1ECD-4D13-B610-E6BEE1904409}"/>
              </a:ext>
            </a:extLst>
          </p:cNvPr>
          <p:cNvSpPr txBox="1"/>
          <p:nvPr/>
        </p:nvSpPr>
        <p:spPr>
          <a:xfrm>
            <a:off x="4713120" y="1503197"/>
            <a:ext cx="1349478" cy="189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Válvula de controle</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8" name="テキスト ボックス 708">
            <a:extLst>
              <a:ext uri="{FF2B5EF4-FFF2-40B4-BE49-F238E27FC236}">
                <a16:creationId xmlns:a16="http://schemas.microsoft.com/office/drawing/2014/main" id="{19D68223-17D7-40B4-BA20-7E2618C093AD}"/>
              </a:ext>
            </a:extLst>
          </p:cNvPr>
          <p:cNvSpPr txBox="1"/>
          <p:nvPr/>
        </p:nvSpPr>
        <p:spPr>
          <a:xfrm>
            <a:off x="5972758" y="1699972"/>
            <a:ext cx="1349478" cy="189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Motor</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9" name="テキスト ボックス 709">
            <a:extLst>
              <a:ext uri="{FF2B5EF4-FFF2-40B4-BE49-F238E27FC236}">
                <a16:creationId xmlns:a16="http://schemas.microsoft.com/office/drawing/2014/main" id="{B7EDD70E-735A-4BBC-8F4E-4AC3AFC91475}"/>
              </a:ext>
            </a:extLst>
          </p:cNvPr>
          <p:cNvSpPr txBox="1"/>
          <p:nvPr/>
        </p:nvSpPr>
        <p:spPr>
          <a:xfrm>
            <a:off x="6302853" y="2223369"/>
            <a:ext cx="1349478" cy="189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Bomba hidráulica</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0" name="テキスト ボックス 710">
            <a:extLst>
              <a:ext uri="{FF2B5EF4-FFF2-40B4-BE49-F238E27FC236}">
                <a16:creationId xmlns:a16="http://schemas.microsoft.com/office/drawing/2014/main" id="{E19B69E1-C1D1-4FFB-8CA1-BAB42FF2B177}"/>
              </a:ext>
            </a:extLst>
          </p:cNvPr>
          <p:cNvSpPr txBox="1"/>
          <p:nvPr/>
        </p:nvSpPr>
        <p:spPr>
          <a:xfrm>
            <a:off x="1994153" y="2019536"/>
            <a:ext cx="1343083" cy="2887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Tanque de combustível</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2" name="テキスト ボックス 712">
            <a:extLst>
              <a:ext uri="{FF2B5EF4-FFF2-40B4-BE49-F238E27FC236}">
                <a16:creationId xmlns:a16="http://schemas.microsoft.com/office/drawing/2014/main" id="{BEE98F4B-0C0B-4474-A33B-93A2A6BD3E8F}"/>
              </a:ext>
            </a:extLst>
          </p:cNvPr>
          <p:cNvSpPr txBox="1"/>
          <p:nvPr/>
        </p:nvSpPr>
        <p:spPr>
          <a:xfrm>
            <a:off x="6660898" y="4247008"/>
            <a:ext cx="929661" cy="189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Motor de deslocamento</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3" name="テキスト ボックス 713">
            <a:extLst>
              <a:ext uri="{FF2B5EF4-FFF2-40B4-BE49-F238E27FC236}">
                <a16:creationId xmlns:a16="http://schemas.microsoft.com/office/drawing/2014/main" id="{BF9A0538-91C8-4269-AC02-0936D0F0252E}"/>
              </a:ext>
            </a:extLst>
          </p:cNvPr>
          <p:cNvSpPr txBox="1"/>
          <p:nvPr/>
        </p:nvSpPr>
        <p:spPr>
          <a:xfrm>
            <a:off x="2540994" y="5745350"/>
            <a:ext cx="1416762" cy="189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Junta giratória</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4" name="テキスト ボックス 714">
            <a:extLst>
              <a:ext uri="{FF2B5EF4-FFF2-40B4-BE49-F238E27FC236}">
                <a16:creationId xmlns:a16="http://schemas.microsoft.com/office/drawing/2014/main" id="{57B7EE45-B627-490C-AA5F-EA0E12581C50}"/>
              </a:ext>
            </a:extLst>
          </p:cNvPr>
          <p:cNvSpPr txBox="1"/>
          <p:nvPr/>
        </p:nvSpPr>
        <p:spPr>
          <a:xfrm>
            <a:off x="4721415" y="5776720"/>
            <a:ext cx="929661" cy="189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Roda dentada</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5" name="テキスト ボックス 715">
            <a:extLst>
              <a:ext uri="{FF2B5EF4-FFF2-40B4-BE49-F238E27FC236}">
                <a16:creationId xmlns:a16="http://schemas.microsoft.com/office/drawing/2014/main" id="{55A83F5A-30F2-4915-9E04-C44A38ADEA1D}"/>
              </a:ext>
            </a:extLst>
          </p:cNvPr>
          <p:cNvSpPr txBox="1"/>
          <p:nvPr/>
        </p:nvSpPr>
        <p:spPr>
          <a:xfrm>
            <a:off x="6464819" y="5486400"/>
            <a:ext cx="929661" cy="189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Esteira </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035328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Classificação de máquinas de construção (Apêndice 7 da Portaria de Aplicação da Lei de Segurança e Saúde Ocupacional)</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① Máquinas para nivelamento, transporte e carregamento (trator de esteira, trator escavador, etc.)</a:t>
            </a:r>
          </a:p>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② Máquina de escavação (escavadeira de arrasto, pá-carregadeira, etc.)</a:t>
            </a:r>
          </a:p>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③ Máquinas de trabalho de fundação (máquina de cravação de estacas, máquina de extração de estacas etc.)</a:t>
            </a:r>
          </a:p>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④ Máquina para compactação (rolo compactador etc.)</a:t>
            </a:r>
          </a:p>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⑤ Máquina para colocação de concreto (caminhão betoneira etc.)</a:t>
            </a:r>
          </a:p>
          <a:p>
            <a:pPr marL="446088" indent="-446088"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⑥ </a:t>
            </a:r>
            <a:r>
              <a:rPr lang="pt-br" sz="200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Máquinas para demolição (rompedores, máquinas de corte de estrutura de aço, Trituradores de concreto, garras de demolição)</a:t>
            </a: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 do texto / Página 4 do texto suplementar</a:t>
            </a:r>
          </a:p>
        </p:txBody>
      </p:sp>
    </p:spTree>
    <p:extLst>
      <p:ext uri="{BB962C8B-B14F-4D97-AF65-F5344CB8AC3E}">
        <p14:creationId xmlns:p14="http://schemas.microsoft.com/office/powerpoint/2010/main" val="2480718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Dispositivo de material rodante</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275385" y="6452605"/>
            <a:ext cx="3720777"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33 do Texto / Página 20 do Texto suplementar</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2217075" y="4873336"/>
            <a:ext cx="1915702"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dispositivo de material rodante</a:t>
            </a:r>
          </a:p>
        </p:txBody>
      </p:sp>
      <p:sp>
        <p:nvSpPr>
          <p:cNvPr id="13" name="テキスト ボックス 12"/>
          <p:cNvSpPr txBox="1"/>
          <p:nvPr/>
        </p:nvSpPr>
        <p:spPr>
          <a:xfrm>
            <a:off x="6030035" y="3684299"/>
            <a:ext cx="1915702" cy="646331"/>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seção transversal de esteira de borracha</a:t>
            </a:r>
          </a:p>
        </p:txBody>
      </p:sp>
      <p:sp>
        <p:nvSpPr>
          <p:cNvPr id="14" name="テキスト ボックス 13"/>
          <p:cNvSpPr txBox="1"/>
          <p:nvPr/>
        </p:nvSpPr>
        <p:spPr>
          <a:xfrm>
            <a:off x="5275385" y="6067307"/>
            <a:ext cx="2337900"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esteira de borracha</a:t>
            </a:r>
          </a:p>
        </p:txBody>
      </p:sp>
      <p:pic>
        <p:nvPicPr>
          <p:cNvPr id="3" name="図 2"/>
          <p:cNvPicPr>
            <a:picLocks noChangeAspect="1"/>
          </p:cNvPicPr>
          <p:nvPr/>
        </p:nvPicPr>
        <p:blipFill>
          <a:blip r:embed="rId3"/>
          <a:stretch>
            <a:fillRect/>
          </a:stretch>
        </p:blipFill>
        <p:spPr>
          <a:xfrm>
            <a:off x="754772" y="1749006"/>
            <a:ext cx="4840309" cy="3124330"/>
          </a:xfrm>
          <a:prstGeom prst="rect">
            <a:avLst/>
          </a:prstGeom>
        </p:spPr>
      </p:pic>
      <p:pic>
        <p:nvPicPr>
          <p:cNvPr id="5" name="図 4"/>
          <p:cNvPicPr>
            <a:picLocks noChangeAspect="1"/>
          </p:cNvPicPr>
          <p:nvPr/>
        </p:nvPicPr>
        <p:blipFill>
          <a:blip r:embed="rId4"/>
          <a:stretch>
            <a:fillRect/>
          </a:stretch>
        </p:blipFill>
        <p:spPr>
          <a:xfrm>
            <a:off x="5549291" y="2328307"/>
            <a:ext cx="2869510" cy="1392639"/>
          </a:xfrm>
          <a:prstGeom prst="rect">
            <a:avLst/>
          </a:prstGeom>
        </p:spPr>
      </p:pic>
      <p:pic>
        <p:nvPicPr>
          <p:cNvPr id="15" name="図 14"/>
          <p:cNvPicPr>
            <a:picLocks noChangeAspect="1"/>
          </p:cNvPicPr>
          <p:nvPr/>
        </p:nvPicPr>
        <p:blipFill>
          <a:blip r:embed="rId5"/>
          <a:stretch>
            <a:fillRect/>
          </a:stretch>
        </p:blipFill>
        <p:spPr>
          <a:xfrm>
            <a:off x="4678250" y="4382854"/>
            <a:ext cx="3837100" cy="1735508"/>
          </a:xfrm>
          <a:prstGeom prst="rect">
            <a:avLst/>
          </a:prstGeom>
        </p:spPr>
      </p:pic>
      <p:sp>
        <p:nvSpPr>
          <p:cNvPr id="11" name="テキスト ボックス 716">
            <a:extLst>
              <a:ext uri="{FF2B5EF4-FFF2-40B4-BE49-F238E27FC236}">
                <a16:creationId xmlns:a16="http://schemas.microsoft.com/office/drawing/2014/main" id="{524C8F69-D222-4FB5-A5E8-CACE56624EB5}"/>
              </a:ext>
            </a:extLst>
          </p:cNvPr>
          <p:cNvSpPr txBox="1"/>
          <p:nvPr/>
        </p:nvSpPr>
        <p:spPr>
          <a:xfrm>
            <a:off x="4431235" y="2450141"/>
            <a:ext cx="718185"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Roda dentada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2" name="テキスト ボックス 717">
            <a:extLst>
              <a:ext uri="{FF2B5EF4-FFF2-40B4-BE49-F238E27FC236}">
                <a16:creationId xmlns:a16="http://schemas.microsoft.com/office/drawing/2014/main" id="{F166AEA3-8A83-487E-BE13-73EAFC0E4E49}"/>
              </a:ext>
            </a:extLst>
          </p:cNvPr>
          <p:cNvSpPr txBox="1"/>
          <p:nvPr/>
        </p:nvSpPr>
        <p:spPr>
          <a:xfrm>
            <a:off x="1905607" y="1840818"/>
            <a:ext cx="622935"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Esteira </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6" name="テキスト ボックス 718">
            <a:extLst>
              <a:ext uri="{FF2B5EF4-FFF2-40B4-BE49-F238E27FC236}">
                <a16:creationId xmlns:a16="http://schemas.microsoft.com/office/drawing/2014/main" id="{2935E688-B5AA-4651-AE1F-50AE652CCC1E}"/>
              </a:ext>
            </a:extLst>
          </p:cNvPr>
          <p:cNvSpPr txBox="1"/>
          <p:nvPr/>
        </p:nvSpPr>
        <p:spPr>
          <a:xfrm>
            <a:off x="3722631" y="2195158"/>
            <a:ext cx="955619" cy="1697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Rolo transportador</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7" name="テキスト ボックス 720">
            <a:extLst>
              <a:ext uri="{FF2B5EF4-FFF2-40B4-BE49-F238E27FC236}">
                <a16:creationId xmlns:a16="http://schemas.microsoft.com/office/drawing/2014/main" id="{F4CA3397-4ACD-4386-84D1-10FE9A8C44D5}"/>
              </a:ext>
            </a:extLst>
          </p:cNvPr>
          <p:cNvSpPr txBox="1"/>
          <p:nvPr/>
        </p:nvSpPr>
        <p:spPr>
          <a:xfrm>
            <a:off x="4544265" y="3609907"/>
            <a:ext cx="1210310"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Transmissão final</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8" name="テキスト ボックス 721">
            <a:extLst>
              <a:ext uri="{FF2B5EF4-FFF2-40B4-BE49-F238E27FC236}">
                <a16:creationId xmlns:a16="http://schemas.microsoft.com/office/drawing/2014/main" id="{1C7256A4-CC1D-4644-ACB5-974516EFE4A7}"/>
              </a:ext>
            </a:extLst>
          </p:cNvPr>
          <p:cNvSpPr txBox="1"/>
          <p:nvPr/>
        </p:nvSpPr>
        <p:spPr>
          <a:xfrm>
            <a:off x="4250112" y="3910594"/>
            <a:ext cx="1210310" cy="2209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Rolo de caminhão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9" name="テキスト ボックス 722">
            <a:extLst>
              <a:ext uri="{FF2B5EF4-FFF2-40B4-BE49-F238E27FC236}">
                <a16:creationId xmlns:a16="http://schemas.microsoft.com/office/drawing/2014/main" id="{BDB92120-00C6-470F-8B38-3DD612A1D6BD}"/>
              </a:ext>
            </a:extLst>
          </p:cNvPr>
          <p:cNvSpPr txBox="1"/>
          <p:nvPr/>
        </p:nvSpPr>
        <p:spPr>
          <a:xfrm>
            <a:off x="3715467" y="4297331"/>
            <a:ext cx="1210310"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Proteção central</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0" name="テキスト ボックス 723">
            <a:extLst>
              <a:ext uri="{FF2B5EF4-FFF2-40B4-BE49-F238E27FC236}">
                <a16:creationId xmlns:a16="http://schemas.microsoft.com/office/drawing/2014/main" id="{EA2A4F64-4A17-4F05-890D-BDA8942E78D6}"/>
              </a:ext>
            </a:extLst>
          </p:cNvPr>
          <p:cNvSpPr txBox="1"/>
          <p:nvPr/>
        </p:nvSpPr>
        <p:spPr>
          <a:xfrm>
            <a:off x="2817122" y="4694270"/>
            <a:ext cx="1210310"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Proteção dianteira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1" name="テキスト ボックス 724">
            <a:extLst>
              <a:ext uri="{FF2B5EF4-FFF2-40B4-BE49-F238E27FC236}">
                <a16:creationId xmlns:a16="http://schemas.microsoft.com/office/drawing/2014/main" id="{8A6EC80D-BCA2-48C5-8D29-C0CA8CE5000D}"/>
              </a:ext>
            </a:extLst>
          </p:cNvPr>
          <p:cNvSpPr txBox="1"/>
          <p:nvPr/>
        </p:nvSpPr>
        <p:spPr>
          <a:xfrm>
            <a:off x="811100" y="3979508"/>
            <a:ext cx="1210310"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Mola de recuo</a:t>
            </a:r>
            <a:endParaRPr lang="ja-JP" sz="105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2" name="テキスト ボックス 725">
            <a:extLst>
              <a:ext uri="{FF2B5EF4-FFF2-40B4-BE49-F238E27FC236}">
                <a16:creationId xmlns:a16="http://schemas.microsoft.com/office/drawing/2014/main" id="{FC6922A0-46DA-4573-81F2-BECC44E19CC1}"/>
              </a:ext>
            </a:extLst>
          </p:cNvPr>
          <p:cNvSpPr txBox="1"/>
          <p:nvPr/>
        </p:nvSpPr>
        <p:spPr>
          <a:xfrm>
            <a:off x="868967" y="2758403"/>
            <a:ext cx="632460"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Roda livre</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3" name="テキスト ボックス 726">
            <a:extLst>
              <a:ext uri="{FF2B5EF4-FFF2-40B4-BE49-F238E27FC236}">
                <a16:creationId xmlns:a16="http://schemas.microsoft.com/office/drawing/2014/main" id="{007CEB1A-C5AE-4930-A751-F69BEFEC361B}"/>
              </a:ext>
            </a:extLst>
          </p:cNvPr>
          <p:cNvSpPr txBox="1"/>
          <p:nvPr/>
        </p:nvSpPr>
        <p:spPr>
          <a:xfrm>
            <a:off x="5890261" y="2504302"/>
            <a:ext cx="519926" cy="22502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Borracha</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4" name="テキスト ボックス 727">
            <a:extLst>
              <a:ext uri="{FF2B5EF4-FFF2-40B4-BE49-F238E27FC236}">
                <a16:creationId xmlns:a16="http://schemas.microsoft.com/office/drawing/2014/main" id="{EDAFC49C-9756-4AD2-86DF-AF4ABF767909}"/>
              </a:ext>
            </a:extLst>
          </p:cNvPr>
          <p:cNvSpPr txBox="1"/>
          <p:nvPr/>
        </p:nvSpPr>
        <p:spPr>
          <a:xfrm>
            <a:off x="7421741" y="2490332"/>
            <a:ext cx="461645" cy="22502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mandril</a:t>
            </a:r>
            <a:endParaRPr lang="ja-JP" sz="100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5" name="テキスト ボックス 728">
            <a:extLst>
              <a:ext uri="{FF2B5EF4-FFF2-40B4-BE49-F238E27FC236}">
                <a16:creationId xmlns:a16="http://schemas.microsoft.com/office/drawing/2014/main" id="{80D1D448-8F7D-45C2-A930-AF670725E55F}"/>
              </a:ext>
            </a:extLst>
          </p:cNvPr>
          <p:cNvSpPr txBox="1"/>
          <p:nvPr/>
        </p:nvSpPr>
        <p:spPr>
          <a:xfrm>
            <a:off x="6629261" y="3502599"/>
            <a:ext cx="461645" cy="2215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cabo</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438123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pt-br" sz="2000" dirty="0">
                <a:latin typeface="Times New Roman" panose="02020603050405020304" pitchFamily="18" charset="0"/>
                <a:ea typeface="Meiryo UI" panose="020B0604030504040204" pitchFamily="50" charset="-128"/>
                <a:cs typeface="Times New Roman" panose="02020603050405020304" pitchFamily="18" charset="0"/>
              </a:rPr>
              <a:t>Estrutura do dispositivo de deslocamento da máquina de demolição de modelo de rodas Dispositivo do sistema de transmissão de energia</a:t>
            </a:r>
            <a:endParaRPr kumimoji="1"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92615" y="6452605"/>
            <a:ext cx="3603547"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36 do Texto / Página 21 do Texto suplementar</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2448232" y="5312617"/>
            <a:ext cx="4096241"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dispositivo de sistema de transmissão de energia</a:t>
            </a:r>
          </a:p>
        </p:txBody>
      </p:sp>
      <p:pic>
        <p:nvPicPr>
          <p:cNvPr id="3" name="図 2"/>
          <p:cNvPicPr>
            <a:picLocks noChangeAspect="1"/>
          </p:cNvPicPr>
          <p:nvPr/>
        </p:nvPicPr>
        <p:blipFill>
          <a:blip r:embed="rId3"/>
          <a:stretch>
            <a:fillRect/>
          </a:stretch>
        </p:blipFill>
        <p:spPr>
          <a:xfrm>
            <a:off x="824218" y="1771937"/>
            <a:ext cx="7495563" cy="3475403"/>
          </a:xfrm>
          <a:prstGeom prst="rect">
            <a:avLst/>
          </a:prstGeom>
        </p:spPr>
      </p:pic>
      <p:sp>
        <p:nvSpPr>
          <p:cNvPr id="8" name="テキスト ボックス 750">
            <a:extLst>
              <a:ext uri="{FF2B5EF4-FFF2-40B4-BE49-F238E27FC236}">
                <a16:creationId xmlns:a16="http://schemas.microsoft.com/office/drawing/2014/main" id="{22E54C66-F9EA-4A16-BE31-BBA03BF18F57}"/>
              </a:ext>
            </a:extLst>
          </p:cNvPr>
          <p:cNvSpPr txBox="1"/>
          <p:nvPr/>
        </p:nvSpPr>
        <p:spPr>
          <a:xfrm>
            <a:off x="4571999" y="1780751"/>
            <a:ext cx="1433809"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Transmissão</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751">
            <a:extLst>
              <a:ext uri="{FF2B5EF4-FFF2-40B4-BE49-F238E27FC236}">
                <a16:creationId xmlns:a16="http://schemas.microsoft.com/office/drawing/2014/main" id="{94401DC1-7576-41D8-8D10-BC9278D59B32}"/>
              </a:ext>
            </a:extLst>
          </p:cNvPr>
          <p:cNvSpPr txBox="1"/>
          <p:nvPr/>
        </p:nvSpPr>
        <p:spPr>
          <a:xfrm>
            <a:off x="5223426" y="1966149"/>
            <a:ext cx="2150330"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Junta giratória central</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752">
            <a:extLst>
              <a:ext uri="{FF2B5EF4-FFF2-40B4-BE49-F238E27FC236}">
                <a16:creationId xmlns:a16="http://schemas.microsoft.com/office/drawing/2014/main" id="{4F6DB704-65A2-49B5-B42B-1026ED9D4435}"/>
              </a:ext>
            </a:extLst>
          </p:cNvPr>
          <p:cNvSpPr txBox="1"/>
          <p:nvPr/>
        </p:nvSpPr>
        <p:spPr>
          <a:xfrm>
            <a:off x="5529850" y="2234651"/>
            <a:ext cx="862435"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Motor</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753">
            <a:extLst>
              <a:ext uri="{FF2B5EF4-FFF2-40B4-BE49-F238E27FC236}">
                <a16:creationId xmlns:a16="http://schemas.microsoft.com/office/drawing/2014/main" id="{112C5759-EE8C-4625-8533-A98541B6A3AE}"/>
              </a:ext>
            </a:extLst>
          </p:cNvPr>
          <p:cNvSpPr txBox="1"/>
          <p:nvPr/>
        </p:nvSpPr>
        <p:spPr>
          <a:xfrm>
            <a:off x="6587853" y="2234650"/>
            <a:ext cx="1008351"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Roda traseira</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754">
            <a:extLst>
              <a:ext uri="{FF2B5EF4-FFF2-40B4-BE49-F238E27FC236}">
                <a16:creationId xmlns:a16="http://schemas.microsoft.com/office/drawing/2014/main" id="{BBB3F0AD-AEAB-4489-B946-8B178730D7A6}"/>
              </a:ext>
            </a:extLst>
          </p:cNvPr>
          <p:cNvSpPr txBox="1"/>
          <p:nvPr/>
        </p:nvSpPr>
        <p:spPr>
          <a:xfrm>
            <a:off x="2807564" y="2135874"/>
            <a:ext cx="1293902"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Motor hidráulico para deslocamento</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755">
            <a:extLst>
              <a:ext uri="{FF2B5EF4-FFF2-40B4-BE49-F238E27FC236}">
                <a16:creationId xmlns:a16="http://schemas.microsoft.com/office/drawing/2014/main" id="{55F611F1-10AD-4AA4-ACF1-978B893A72A4}"/>
              </a:ext>
            </a:extLst>
          </p:cNvPr>
          <p:cNvSpPr txBox="1"/>
          <p:nvPr/>
        </p:nvSpPr>
        <p:spPr>
          <a:xfrm>
            <a:off x="2567840" y="1902910"/>
            <a:ext cx="1352735"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Eixo de transmissão</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756">
            <a:extLst>
              <a:ext uri="{FF2B5EF4-FFF2-40B4-BE49-F238E27FC236}">
                <a16:creationId xmlns:a16="http://schemas.microsoft.com/office/drawing/2014/main" id="{3EBD14C8-A3DD-4A9D-A79B-3C2ADC0A9A2A}"/>
              </a:ext>
            </a:extLst>
          </p:cNvPr>
          <p:cNvSpPr txBox="1"/>
          <p:nvPr/>
        </p:nvSpPr>
        <p:spPr>
          <a:xfrm>
            <a:off x="1095497" y="1912210"/>
            <a:ext cx="1352735"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Roda dianteira</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757">
            <a:extLst>
              <a:ext uri="{FF2B5EF4-FFF2-40B4-BE49-F238E27FC236}">
                <a16:creationId xmlns:a16="http://schemas.microsoft.com/office/drawing/2014/main" id="{998BF124-6332-40FB-80D1-F8833E702750}"/>
              </a:ext>
            </a:extLst>
          </p:cNvPr>
          <p:cNvSpPr txBox="1"/>
          <p:nvPr/>
        </p:nvSpPr>
        <p:spPr>
          <a:xfrm>
            <a:off x="890494" y="3775216"/>
            <a:ext cx="1202649" cy="4097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Eixo dianteiro motriz</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758">
            <a:extLst>
              <a:ext uri="{FF2B5EF4-FFF2-40B4-BE49-F238E27FC236}">
                <a16:creationId xmlns:a16="http://schemas.microsoft.com/office/drawing/2014/main" id="{E64A55F6-C2C6-4A82-AEBB-746B70331FFB}"/>
              </a:ext>
            </a:extLst>
          </p:cNvPr>
          <p:cNvSpPr txBox="1"/>
          <p:nvPr/>
        </p:nvSpPr>
        <p:spPr>
          <a:xfrm>
            <a:off x="2377440" y="4643008"/>
            <a:ext cx="1478281"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Freio de mão</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759">
            <a:extLst>
              <a:ext uri="{FF2B5EF4-FFF2-40B4-BE49-F238E27FC236}">
                <a16:creationId xmlns:a16="http://schemas.microsoft.com/office/drawing/2014/main" id="{2783493B-A333-4B1E-9BBD-3CDDC8497E42}"/>
              </a:ext>
            </a:extLst>
          </p:cNvPr>
          <p:cNvSpPr txBox="1"/>
          <p:nvPr/>
        </p:nvSpPr>
        <p:spPr>
          <a:xfrm>
            <a:off x="6267941" y="3190246"/>
            <a:ext cx="1463394"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Diferencial</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760">
            <a:extLst>
              <a:ext uri="{FF2B5EF4-FFF2-40B4-BE49-F238E27FC236}">
                <a16:creationId xmlns:a16="http://schemas.microsoft.com/office/drawing/2014/main" id="{5A200447-F015-4D35-8F88-EB3C6C5D8096}"/>
              </a:ext>
            </a:extLst>
          </p:cNvPr>
          <p:cNvSpPr txBox="1"/>
          <p:nvPr/>
        </p:nvSpPr>
        <p:spPr>
          <a:xfrm>
            <a:off x="6666148" y="3976894"/>
            <a:ext cx="1725683"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Eixo traseiro motriz</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761">
            <a:extLst>
              <a:ext uri="{FF2B5EF4-FFF2-40B4-BE49-F238E27FC236}">
                <a16:creationId xmlns:a16="http://schemas.microsoft.com/office/drawing/2014/main" id="{DC485E6E-9148-4227-9647-7F184A8895A9}"/>
              </a:ext>
            </a:extLst>
          </p:cNvPr>
          <p:cNvSpPr txBox="1"/>
          <p:nvPr/>
        </p:nvSpPr>
        <p:spPr>
          <a:xfrm>
            <a:off x="6181830" y="4622400"/>
            <a:ext cx="1295602"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Eixo de transmissão</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762">
            <a:extLst>
              <a:ext uri="{FF2B5EF4-FFF2-40B4-BE49-F238E27FC236}">
                <a16:creationId xmlns:a16="http://schemas.microsoft.com/office/drawing/2014/main" id="{0E306153-DDDA-4A9F-9EA3-3A213ADD0DFA}"/>
              </a:ext>
            </a:extLst>
          </p:cNvPr>
          <p:cNvSpPr txBox="1"/>
          <p:nvPr/>
        </p:nvSpPr>
        <p:spPr>
          <a:xfrm>
            <a:off x="5580505" y="4904007"/>
            <a:ext cx="1408263" cy="2327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Bomba hidráulica principal</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2" name="テキスト ボックス 763">
            <a:extLst>
              <a:ext uri="{FF2B5EF4-FFF2-40B4-BE49-F238E27FC236}">
                <a16:creationId xmlns:a16="http://schemas.microsoft.com/office/drawing/2014/main" id="{F3B34307-91F7-401A-98A2-926CCBB11BD8}"/>
              </a:ext>
            </a:extLst>
          </p:cNvPr>
          <p:cNvSpPr txBox="1"/>
          <p:nvPr/>
        </p:nvSpPr>
        <p:spPr>
          <a:xfrm>
            <a:off x="4431111" y="4720664"/>
            <a:ext cx="1098739" cy="4161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Bomba hidráulica de controle</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067509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Dispositivo de material rodante Estrutura inferior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276850" y="6452605"/>
            <a:ext cx="3719312"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39 do Texto / Página 22 do Texto suplementar</a:t>
            </a:r>
          </a:p>
        </p:txBody>
      </p:sp>
      <p:sp>
        <p:nvSpPr>
          <p:cNvPr id="9" name="コンテンツ プレースホルダー 4"/>
          <p:cNvSpPr txBox="1">
            <a:spLocks/>
          </p:cNvSpPr>
          <p:nvPr/>
        </p:nvSpPr>
        <p:spPr>
          <a:xfrm>
            <a:off x="628650" y="1268384"/>
            <a:ext cx="7886700" cy="505968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3080948" y="6015037"/>
            <a:ext cx="3166741"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da tubulação fixa da suspensão</a:t>
            </a:r>
          </a:p>
        </p:txBody>
      </p:sp>
      <p:pic>
        <p:nvPicPr>
          <p:cNvPr id="8" name="図 7"/>
          <p:cNvPicPr>
            <a:picLocks noChangeAspect="1"/>
          </p:cNvPicPr>
          <p:nvPr/>
        </p:nvPicPr>
        <p:blipFill>
          <a:blip r:embed="rId3"/>
          <a:stretch>
            <a:fillRect/>
          </a:stretch>
        </p:blipFill>
        <p:spPr>
          <a:xfrm>
            <a:off x="810274" y="1470839"/>
            <a:ext cx="7523452" cy="4544198"/>
          </a:xfrm>
          <a:prstGeom prst="rect">
            <a:avLst/>
          </a:prstGeom>
        </p:spPr>
      </p:pic>
      <p:sp>
        <p:nvSpPr>
          <p:cNvPr id="10" name="テキスト ボックス 764">
            <a:extLst>
              <a:ext uri="{FF2B5EF4-FFF2-40B4-BE49-F238E27FC236}">
                <a16:creationId xmlns:a16="http://schemas.microsoft.com/office/drawing/2014/main" id="{C94F097E-5C4F-463A-B76B-69F15DB6E320}"/>
              </a:ext>
            </a:extLst>
          </p:cNvPr>
          <p:cNvSpPr txBox="1"/>
          <p:nvPr/>
        </p:nvSpPr>
        <p:spPr>
          <a:xfrm>
            <a:off x="3951706" y="1604696"/>
            <a:ext cx="1425227"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a:effectLst/>
                <a:latin typeface="Times New Roman" panose="02020603050405020304" pitchFamily="18" charset="0"/>
                <a:ea typeface="游ゴシック" panose="020B0400000000000000" pitchFamily="50" charset="-128"/>
                <a:cs typeface="Times New Roman" panose="02020603050405020304" pitchFamily="18" charset="0"/>
              </a:rPr>
              <a:t>Radiador de óleo</a:t>
            </a:r>
            <a:endParaRPr lang="ja-JP" sz="105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765">
            <a:extLst>
              <a:ext uri="{FF2B5EF4-FFF2-40B4-BE49-F238E27FC236}">
                <a16:creationId xmlns:a16="http://schemas.microsoft.com/office/drawing/2014/main" id="{F5C5D9D7-7C34-450B-88D5-46923A775AD9}"/>
              </a:ext>
            </a:extLst>
          </p:cNvPr>
          <p:cNvSpPr txBox="1"/>
          <p:nvPr/>
        </p:nvSpPr>
        <p:spPr>
          <a:xfrm>
            <a:off x="3337156" y="1888410"/>
            <a:ext cx="1425227"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a:effectLst/>
                <a:latin typeface="Times New Roman" panose="02020603050405020304" pitchFamily="18" charset="0"/>
                <a:ea typeface="游ゴシック" panose="020B0400000000000000" pitchFamily="50" charset="-128"/>
                <a:cs typeface="Times New Roman" panose="02020603050405020304" pitchFamily="18" charset="0"/>
              </a:rPr>
              <a:t>Tanque de óleo hidráulico</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766">
            <a:extLst>
              <a:ext uri="{FF2B5EF4-FFF2-40B4-BE49-F238E27FC236}">
                <a16:creationId xmlns:a16="http://schemas.microsoft.com/office/drawing/2014/main" id="{76D4D141-5E3A-41DC-96DB-5E73799762F2}"/>
              </a:ext>
            </a:extLst>
          </p:cNvPr>
          <p:cNvSpPr txBox="1"/>
          <p:nvPr/>
        </p:nvSpPr>
        <p:spPr>
          <a:xfrm>
            <a:off x="5835441" y="1716437"/>
            <a:ext cx="1425227"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a:effectLst/>
                <a:latin typeface="Times New Roman" panose="02020603050405020304" pitchFamily="18" charset="0"/>
                <a:ea typeface="游ゴシック" panose="020B0400000000000000" pitchFamily="50" charset="-128"/>
                <a:cs typeface="Times New Roman" panose="02020603050405020304" pitchFamily="18" charset="0"/>
              </a:rPr>
              <a:t>Compressor de ar</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767">
            <a:extLst>
              <a:ext uri="{FF2B5EF4-FFF2-40B4-BE49-F238E27FC236}">
                <a16:creationId xmlns:a16="http://schemas.microsoft.com/office/drawing/2014/main" id="{3F4FFD91-5CCF-470E-A914-2ADC7A1A8FCE}"/>
              </a:ext>
            </a:extLst>
          </p:cNvPr>
          <p:cNvSpPr txBox="1"/>
          <p:nvPr/>
        </p:nvSpPr>
        <p:spPr>
          <a:xfrm>
            <a:off x="6842205" y="2436358"/>
            <a:ext cx="1425227"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a:effectLst/>
                <a:latin typeface="Times New Roman" panose="02020603050405020304" pitchFamily="18" charset="0"/>
                <a:ea typeface="游ゴシック" panose="020B0400000000000000" pitchFamily="50" charset="-128"/>
                <a:cs typeface="Times New Roman" panose="02020603050405020304" pitchFamily="18" charset="0"/>
              </a:rPr>
              <a:t>Bomba principal</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928">
            <a:extLst>
              <a:ext uri="{FF2B5EF4-FFF2-40B4-BE49-F238E27FC236}">
                <a16:creationId xmlns:a16="http://schemas.microsoft.com/office/drawing/2014/main" id="{91B1819B-FE0F-49F4-B5AA-E851C7CD12D0}"/>
              </a:ext>
            </a:extLst>
          </p:cNvPr>
          <p:cNvSpPr txBox="1"/>
          <p:nvPr/>
        </p:nvSpPr>
        <p:spPr>
          <a:xfrm>
            <a:off x="7105482" y="3071723"/>
            <a:ext cx="1425227"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a:effectLst/>
                <a:latin typeface="Times New Roman" panose="02020603050405020304" pitchFamily="18" charset="0"/>
                <a:ea typeface="游ゴシック" panose="020B0400000000000000" pitchFamily="50" charset="-128"/>
                <a:cs typeface="Times New Roman" panose="02020603050405020304" pitchFamily="18" charset="0"/>
              </a:rPr>
              <a:t>Tanque de ar</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929">
            <a:extLst>
              <a:ext uri="{FF2B5EF4-FFF2-40B4-BE49-F238E27FC236}">
                <a16:creationId xmlns:a16="http://schemas.microsoft.com/office/drawing/2014/main" id="{3EBBA47A-34DA-43B8-AD61-60CC37ADCB7C}"/>
              </a:ext>
            </a:extLst>
          </p:cNvPr>
          <p:cNvSpPr txBox="1"/>
          <p:nvPr/>
        </p:nvSpPr>
        <p:spPr>
          <a:xfrm>
            <a:off x="7057714" y="3525118"/>
            <a:ext cx="1425227"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a:effectLst/>
                <a:latin typeface="Times New Roman" panose="02020603050405020304" pitchFamily="18" charset="0"/>
                <a:ea typeface="游ゴシック" panose="020B0400000000000000" pitchFamily="50" charset="-128"/>
                <a:cs typeface="Times New Roman" panose="02020603050405020304" pitchFamily="18" charset="0"/>
              </a:rPr>
              <a:t>Válvula de segurança</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930">
            <a:extLst>
              <a:ext uri="{FF2B5EF4-FFF2-40B4-BE49-F238E27FC236}">
                <a16:creationId xmlns:a16="http://schemas.microsoft.com/office/drawing/2014/main" id="{9C460297-52F4-45B4-B9EC-1229B1B4AFBF}"/>
              </a:ext>
            </a:extLst>
          </p:cNvPr>
          <p:cNvSpPr txBox="1"/>
          <p:nvPr/>
        </p:nvSpPr>
        <p:spPr>
          <a:xfrm>
            <a:off x="7090123" y="4086216"/>
            <a:ext cx="1425227"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a:effectLst/>
                <a:latin typeface="Times New Roman" panose="02020603050405020304" pitchFamily="18" charset="0"/>
                <a:ea typeface="游ゴシック" panose="020B0400000000000000" pitchFamily="50" charset="-128"/>
                <a:cs typeface="Times New Roman" panose="02020603050405020304" pitchFamily="18" charset="0"/>
              </a:rPr>
              <a:t>Sensor de pressão de ar</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931">
            <a:extLst>
              <a:ext uri="{FF2B5EF4-FFF2-40B4-BE49-F238E27FC236}">
                <a16:creationId xmlns:a16="http://schemas.microsoft.com/office/drawing/2014/main" id="{017A002E-BED2-48C5-8F7F-49FB64BC047A}"/>
              </a:ext>
            </a:extLst>
          </p:cNvPr>
          <p:cNvSpPr txBox="1"/>
          <p:nvPr/>
        </p:nvSpPr>
        <p:spPr>
          <a:xfrm>
            <a:off x="6627225" y="4759071"/>
            <a:ext cx="1425227"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Filtro de ar</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932">
            <a:extLst>
              <a:ext uri="{FF2B5EF4-FFF2-40B4-BE49-F238E27FC236}">
                <a16:creationId xmlns:a16="http://schemas.microsoft.com/office/drawing/2014/main" id="{A871BB3B-4A01-4DF4-8841-E0840F84706D}"/>
              </a:ext>
            </a:extLst>
          </p:cNvPr>
          <p:cNvSpPr txBox="1"/>
          <p:nvPr/>
        </p:nvSpPr>
        <p:spPr>
          <a:xfrm>
            <a:off x="6013344" y="5036438"/>
            <a:ext cx="2346759"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Válvula de comutação da trava de suspensão</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933">
            <a:extLst>
              <a:ext uri="{FF2B5EF4-FFF2-40B4-BE49-F238E27FC236}">
                <a16:creationId xmlns:a16="http://schemas.microsoft.com/office/drawing/2014/main" id="{290E9EC9-C908-47F2-B511-A65ACDA1E8F8}"/>
              </a:ext>
            </a:extLst>
          </p:cNvPr>
          <p:cNvSpPr txBox="1"/>
          <p:nvPr/>
        </p:nvSpPr>
        <p:spPr>
          <a:xfrm>
            <a:off x="5344491" y="5309639"/>
            <a:ext cx="2279028"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Junta giratória central</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934">
            <a:extLst>
              <a:ext uri="{FF2B5EF4-FFF2-40B4-BE49-F238E27FC236}">
                <a16:creationId xmlns:a16="http://schemas.microsoft.com/office/drawing/2014/main" id="{A5B0D279-170A-443D-9985-257B25A9F9C0}"/>
              </a:ext>
            </a:extLst>
          </p:cNvPr>
          <p:cNvSpPr txBox="1"/>
          <p:nvPr/>
        </p:nvSpPr>
        <p:spPr>
          <a:xfrm>
            <a:off x="4820205" y="5548374"/>
            <a:ext cx="2021999" cy="2435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Motor de deslocamento</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935">
            <a:extLst>
              <a:ext uri="{FF2B5EF4-FFF2-40B4-BE49-F238E27FC236}">
                <a16:creationId xmlns:a16="http://schemas.microsoft.com/office/drawing/2014/main" id="{86645868-B68B-41FD-AD1C-F283AFFD22F1}"/>
              </a:ext>
            </a:extLst>
          </p:cNvPr>
          <p:cNvSpPr txBox="1"/>
          <p:nvPr/>
        </p:nvSpPr>
        <p:spPr>
          <a:xfrm>
            <a:off x="4419410" y="5791884"/>
            <a:ext cx="2346759"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a:effectLst/>
                <a:latin typeface="Times New Roman" panose="02020603050405020304" pitchFamily="18" charset="0"/>
                <a:ea typeface="游ゴシック" panose="020B0400000000000000" pitchFamily="50" charset="-128"/>
                <a:cs typeface="Times New Roman" panose="02020603050405020304" pitchFamily="18" charset="0"/>
              </a:rPr>
              <a:t>Válvula de alívio de suspensão</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2" name="テキスト ボックス 936">
            <a:extLst>
              <a:ext uri="{FF2B5EF4-FFF2-40B4-BE49-F238E27FC236}">
                <a16:creationId xmlns:a16="http://schemas.microsoft.com/office/drawing/2014/main" id="{A188889D-96E3-4CCE-B30E-0BD973F4541F}"/>
              </a:ext>
            </a:extLst>
          </p:cNvPr>
          <p:cNvSpPr txBox="1"/>
          <p:nvPr/>
        </p:nvSpPr>
        <p:spPr>
          <a:xfrm>
            <a:off x="990397" y="5548239"/>
            <a:ext cx="2346759"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1050" kern="100">
                <a:effectLst/>
                <a:latin typeface="Times New Roman" panose="02020603050405020304" pitchFamily="18" charset="0"/>
                <a:ea typeface="游ゴシック" panose="020B0400000000000000" pitchFamily="50" charset="-128"/>
                <a:cs typeface="Times New Roman" panose="02020603050405020304" pitchFamily="18" charset="0"/>
              </a:rPr>
              <a:t>Cilindro de trava de suspensão</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3" name="テキスト ボックス 937">
            <a:extLst>
              <a:ext uri="{FF2B5EF4-FFF2-40B4-BE49-F238E27FC236}">
                <a16:creationId xmlns:a16="http://schemas.microsoft.com/office/drawing/2014/main" id="{C027EF83-E0C0-407A-837E-EFB0377F53DB}"/>
              </a:ext>
            </a:extLst>
          </p:cNvPr>
          <p:cNvSpPr txBox="1"/>
          <p:nvPr/>
        </p:nvSpPr>
        <p:spPr>
          <a:xfrm>
            <a:off x="783897" y="4950451"/>
            <a:ext cx="1727635"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1050" kern="100">
                <a:effectLst/>
                <a:latin typeface="Times New Roman" panose="02020603050405020304" pitchFamily="18" charset="0"/>
                <a:ea typeface="游ゴシック" panose="020B0400000000000000" pitchFamily="50" charset="-128"/>
                <a:cs typeface="Times New Roman" panose="02020603050405020304" pitchFamily="18" charset="0"/>
              </a:rPr>
              <a:t>Válvula de trava de suspensão</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971948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Dispositivo de material rodante Pneu</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287108" y="6452605"/>
            <a:ext cx="3709054"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40 do texto / Página 22 do texto suplementar</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3614149" y="1450943"/>
            <a:ext cx="191570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Pressão de ar do pneu</a:t>
            </a:r>
          </a:p>
        </p:txBody>
      </p:sp>
      <p:pic>
        <p:nvPicPr>
          <p:cNvPr id="2" name="図 1"/>
          <p:cNvPicPr>
            <a:picLocks noChangeAspect="1"/>
          </p:cNvPicPr>
          <p:nvPr/>
        </p:nvPicPr>
        <p:blipFill>
          <a:blip r:embed="rId3"/>
          <a:stretch>
            <a:fillRect/>
          </a:stretch>
        </p:blipFill>
        <p:spPr>
          <a:xfrm>
            <a:off x="766762" y="1910501"/>
            <a:ext cx="7610475" cy="2676525"/>
          </a:xfrm>
          <a:prstGeom prst="rect">
            <a:avLst/>
          </a:prstGeom>
        </p:spPr>
      </p:pic>
      <p:sp>
        <p:nvSpPr>
          <p:cNvPr id="8" name="テキスト ボックス 7">
            <a:extLst>
              <a:ext uri="{FF2B5EF4-FFF2-40B4-BE49-F238E27FC236}">
                <a16:creationId xmlns:a16="http://schemas.microsoft.com/office/drawing/2014/main" id="{76AB5E38-37D0-484C-B993-E6866319D957}"/>
              </a:ext>
            </a:extLst>
          </p:cNvPr>
          <p:cNvSpPr txBox="1"/>
          <p:nvPr/>
        </p:nvSpPr>
        <p:spPr>
          <a:xfrm>
            <a:off x="1200594" y="1981199"/>
            <a:ext cx="3142240" cy="401257"/>
          </a:xfrm>
          <a:prstGeom prst="rect">
            <a:avLst/>
          </a:prstGeom>
          <a:solidFill>
            <a:schemeClr val="bg1"/>
          </a:solidFill>
        </p:spPr>
        <p:txBody>
          <a:bodyPr wrap="square" lIns="0" tIns="0" rIns="0" bIns="0" rtlCol="0" anchor="ctr" anchorCtr="0">
            <a:noAutofit/>
          </a:bodyPr>
          <a:lstStyle/>
          <a:p>
            <a:pPr algn="ctr" rtl="0"/>
            <a:r>
              <a:rPr lang="pt-br" sz="1600" kern="12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Se a pressão do ar estiver muito baixa</a:t>
            </a:r>
            <a:endParaRPr lang="ja-JP" sz="1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3C4D9415-6180-4EB8-A6A1-99F03C4DC648}"/>
              </a:ext>
            </a:extLst>
          </p:cNvPr>
          <p:cNvSpPr txBox="1"/>
          <p:nvPr/>
        </p:nvSpPr>
        <p:spPr>
          <a:xfrm>
            <a:off x="900752" y="2441871"/>
            <a:ext cx="3588253" cy="1946114"/>
          </a:xfrm>
          <a:prstGeom prst="rect">
            <a:avLst/>
          </a:prstGeom>
          <a:solidFill>
            <a:schemeClr val="bg1"/>
          </a:solidFill>
        </p:spPr>
        <p:txBody>
          <a:bodyPr wrap="square" lIns="0" tIns="0" rIns="0" bIns="0" rtlCol="0" anchor="t" anchorCtr="0">
            <a:noAutofit/>
          </a:bodyPr>
          <a:lstStyle/>
          <a:p>
            <a:pPr algn="just" rtl="0"/>
            <a:r>
              <a:rPr lang="pt-br" sz="1600" kern="120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① Os pneus se deformam e o calor gerado pela deflexão é notável, causando descascamento.</a:t>
            </a:r>
            <a:endParaRPr lang="ja-JP" sz="1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a:p>
            <a:pPr algn="just" rtl="0"/>
            <a:r>
              <a:rPr lang="pt-br" sz="1600" kern="120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② Ambas as extremidades do pneu tocam o solo e esta parte se desgasta rapidamente.</a:t>
            </a:r>
            <a:endParaRPr lang="ja-JP" sz="1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a:p>
            <a:pPr algn="just" rtl="0"/>
            <a:r>
              <a:rPr lang="pt-br" sz="1600" kern="120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③ Em piso duro, a resistência aumenta e a força de tração diminui.</a:t>
            </a:r>
            <a:endParaRPr lang="ja-JP" sz="1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06377750-14F7-45CB-B5F3-90DC72276AC1}"/>
              </a:ext>
            </a:extLst>
          </p:cNvPr>
          <p:cNvSpPr txBox="1"/>
          <p:nvPr/>
        </p:nvSpPr>
        <p:spPr>
          <a:xfrm>
            <a:off x="4654995" y="2418852"/>
            <a:ext cx="3588253" cy="1946114"/>
          </a:xfrm>
          <a:prstGeom prst="rect">
            <a:avLst/>
          </a:prstGeom>
          <a:solidFill>
            <a:schemeClr val="bg1"/>
          </a:solidFill>
        </p:spPr>
        <p:txBody>
          <a:bodyPr wrap="square" lIns="0" tIns="0" rIns="0" bIns="0" rtlCol="0" anchor="t" anchorCtr="0">
            <a:noAutofit/>
          </a:bodyPr>
          <a:lstStyle/>
          <a:p>
            <a:pPr algn="just" rtl="0"/>
            <a:r>
              <a:rPr lang="pt-br" sz="1600" kern="120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① Apenas a parte central do pneu toca o solo, e essa parte desgasta rapidamente.</a:t>
            </a:r>
            <a:endParaRPr lang="ja-JP" sz="1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a:p>
            <a:pPr algn="just" rtl="0"/>
            <a:r>
              <a:rPr lang="pt-br" sz="1600" kern="120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② Em áreas de solo mole, crava profundamente no solo macio e a força de tração diminui.</a:t>
            </a:r>
            <a:endParaRPr lang="ja-JP" sz="1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a:p>
            <a:pPr algn="just" rtl="0"/>
            <a:r>
              <a:rPr lang="pt-br" sz="1600" kern="120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③ Pode danificar facilmente mesmo que seja uma pequena ponta da rocha.</a:t>
            </a:r>
            <a:endParaRPr lang="ja-JP" sz="1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BF1A1FFC-D955-4F44-AB9F-4713FB02D0EE}"/>
              </a:ext>
            </a:extLst>
          </p:cNvPr>
          <p:cNvSpPr txBox="1"/>
          <p:nvPr/>
        </p:nvSpPr>
        <p:spPr>
          <a:xfrm>
            <a:off x="4888523" y="2005884"/>
            <a:ext cx="3054883" cy="364175"/>
          </a:xfrm>
          <a:prstGeom prst="rect">
            <a:avLst/>
          </a:prstGeom>
          <a:solidFill>
            <a:schemeClr val="bg1"/>
          </a:solidFill>
        </p:spPr>
        <p:txBody>
          <a:bodyPr wrap="square" lIns="0" tIns="0" rIns="0" bIns="0" rtlCol="0" anchor="ctr" anchorCtr="0">
            <a:noAutofit/>
          </a:bodyPr>
          <a:lstStyle/>
          <a:p>
            <a:pPr algn="ctr" rtl="0"/>
            <a:r>
              <a:rPr lang="pt-br" sz="1600" kern="12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Se a pressão do ar estiver muito alta</a:t>
            </a:r>
            <a:endParaRPr lang="ja-JP" sz="1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025820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Dispositivos de segurança para máquina de demolição, etc.</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97500" y="6452605"/>
            <a:ext cx="35986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41 do texto / Página 23 do texto suplementar</a:t>
            </a:r>
          </a:p>
        </p:txBody>
      </p:sp>
      <p:sp>
        <p:nvSpPr>
          <p:cNvPr id="9" name="コンテンツ プレースホルダー 4"/>
          <p:cNvSpPr txBox="1">
            <a:spLocks/>
          </p:cNvSpPr>
          <p:nvPr/>
        </p:nvSpPr>
        <p:spPr>
          <a:xfrm>
            <a:off x="628650" y="1268384"/>
            <a:ext cx="7886700" cy="503889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pt-br" sz="2000" dirty="0">
                <a:latin typeface="Times New Roman" panose="02020603050405020304" pitchFamily="18" charset="0"/>
                <a:ea typeface="Meiryo UI" panose="020B0604030504040204" pitchFamily="50" charset="-128"/>
                <a:cs typeface="Times New Roman" panose="02020603050405020304" pitchFamily="18" charset="0"/>
              </a:rPr>
              <a:t>(1) Dispositivo de alarme (buzina)</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pt-br" sz="2000" dirty="0">
                <a:latin typeface="Times New Roman" panose="02020603050405020304" pitchFamily="18" charset="0"/>
                <a:ea typeface="Meiryo UI" panose="020B0604030504040204" pitchFamily="50" charset="-128"/>
                <a:cs typeface="Times New Roman" panose="02020603050405020304" pitchFamily="18" charset="0"/>
              </a:rPr>
              <a:t>(2) Alavanca de trava de segurança, etc.</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2868243" y="2608119"/>
            <a:ext cx="3407513" cy="3595254"/>
          </a:xfrm>
          <a:prstGeom prst="rect">
            <a:avLst/>
          </a:prstGeom>
        </p:spPr>
      </p:pic>
      <p:sp>
        <p:nvSpPr>
          <p:cNvPr id="7" name="テキスト ボックス 939">
            <a:extLst>
              <a:ext uri="{FF2B5EF4-FFF2-40B4-BE49-F238E27FC236}">
                <a16:creationId xmlns:a16="http://schemas.microsoft.com/office/drawing/2014/main" id="{09DD4704-CE45-44F3-9F98-246A4F0367CF}"/>
              </a:ext>
            </a:extLst>
          </p:cNvPr>
          <p:cNvSpPr txBox="1"/>
          <p:nvPr/>
        </p:nvSpPr>
        <p:spPr>
          <a:xfrm>
            <a:off x="3485700" y="4208701"/>
            <a:ext cx="904240" cy="4088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de trava de segurança</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994090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Dispositivos de segurança para máquina de demolição, etc.</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276850" y="6452605"/>
            <a:ext cx="3719312"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42 do texto / Página 24 do texto suplementar</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(3) Sistema de monitoramento</a:t>
            </a: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5" name="図 4"/>
          <p:cNvPicPr>
            <a:picLocks noChangeAspect="1"/>
          </p:cNvPicPr>
          <p:nvPr/>
        </p:nvPicPr>
        <p:blipFill>
          <a:blip r:embed="rId3"/>
          <a:stretch>
            <a:fillRect/>
          </a:stretch>
        </p:blipFill>
        <p:spPr>
          <a:xfrm>
            <a:off x="716626" y="1963879"/>
            <a:ext cx="3813810" cy="2980849"/>
          </a:xfrm>
          <a:prstGeom prst="rect">
            <a:avLst/>
          </a:prstGeom>
        </p:spPr>
      </p:pic>
      <p:pic>
        <p:nvPicPr>
          <p:cNvPr id="7" name="図 6"/>
          <p:cNvPicPr>
            <a:picLocks noChangeAspect="1"/>
          </p:cNvPicPr>
          <p:nvPr/>
        </p:nvPicPr>
        <p:blipFill>
          <a:blip r:embed="rId4"/>
          <a:stretch>
            <a:fillRect/>
          </a:stretch>
        </p:blipFill>
        <p:spPr>
          <a:xfrm>
            <a:off x="4645527" y="2201399"/>
            <a:ext cx="3829526" cy="2556510"/>
          </a:xfrm>
          <a:prstGeom prst="rect">
            <a:avLst/>
          </a:prstGeom>
        </p:spPr>
      </p:pic>
      <p:sp>
        <p:nvSpPr>
          <p:cNvPr id="8" name="テキスト ボックス 940">
            <a:extLst>
              <a:ext uri="{FF2B5EF4-FFF2-40B4-BE49-F238E27FC236}">
                <a16:creationId xmlns:a16="http://schemas.microsoft.com/office/drawing/2014/main" id="{054BEBA0-54A8-43D6-BA9E-C4833627631C}"/>
              </a:ext>
            </a:extLst>
          </p:cNvPr>
          <p:cNvSpPr txBox="1"/>
          <p:nvPr/>
        </p:nvSpPr>
        <p:spPr>
          <a:xfrm>
            <a:off x="835433" y="2038152"/>
            <a:ext cx="265652" cy="987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Exibição</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941">
            <a:extLst>
              <a:ext uri="{FF2B5EF4-FFF2-40B4-BE49-F238E27FC236}">
                <a16:creationId xmlns:a16="http://schemas.microsoft.com/office/drawing/2014/main" id="{CDF69F19-9391-4375-8AE9-1E70957E6021}"/>
              </a:ext>
            </a:extLst>
          </p:cNvPr>
          <p:cNvSpPr txBox="1"/>
          <p:nvPr/>
        </p:nvSpPr>
        <p:spPr>
          <a:xfrm>
            <a:off x="1417932" y="2026449"/>
            <a:ext cx="482304" cy="987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Itens de exibição</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942">
            <a:extLst>
              <a:ext uri="{FF2B5EF4-FFF2-40B4-BE49-F238E27FC236}">
                <a16:creationId xmlns:a16="http://schemas.microsoft.com/office/drawing/2014/main" id="{FF0F4E6E-53AF-4BB9-A42B-45B56DF5E66A}"/>
              </a:ext>
            </a:extLst>
          </p:cNvPr>
          <p:cNvSpPr txBox="1"/>
          <p:nvPr/>
        </p:nvSpPr>
        <p:spPr>
          <a:xfrm>
            <a:off x="2217083" y="2021692"/>
            <a:ext cx="482304" cy="987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Faixa dos itens exibidos</a:t>
            </a:r>
            <a:endParaRPr lang="ja-JP" sz="4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943">
            <a:extLst>
              <a:ext uri="{FF2B5EF4-FFF2-40B4-BE49-F238E27FC236}">
                <a16:creationId xmlns:a16="http://schemas.microsoft.com/office/drawing/2014/main" id="{5D158D54-1B7D-4D92-A0C1-1E355B7A0F96}"/>
              </a:ext>
            </a:extLst>
          </p:cNvPr>
          <p:cNvSpPr txBox="1"/>
          <p:nvPr/>
        </p:nvSpPr>
        <p:spPr>
          <a:xfrm>
            <a:off x="2952063" y="2021200"/>
            <a:ext cx="482304" cy="987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Status de exibição</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944">
            <a:extLst>
              <a:ext uri="{FF2B5EF4-FFF2-40B4-BE49-F238E27FC236}">
                <a16:creationId xmlns:a16="http://schemas.microsoft.com/office/drawing/2014/main" id="{1641E2DF-7FED-4D8A-BE5A-C7E5EE951846}"/>
              </a:ext>
            </a:extLst>
          </p:cNvPr>
          <p:cNvSpPr txBox="1"/>
          <p:nvPr/>
        </p:nvSpPr>
        <p:spPr>
          <a:xfrm>
            <a:off x="3766815" y="2036252"/>
            <a:ext cx="482304" cy="987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Tratamento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945">
            <a:extLst>
              <a:ext uri="{FF2B5EF4-FFF2-40B4-BE49-F238E27FC236}">
                <a16:creationId xmlns:a16="http://schemas.microsoft.com/office/drawing/2014/main" id="{DCE75CA0-5734-4052-83AD-877507EF0102}"/>
              </a:ext>
            </a:extLst>
          </p:cNvPr>
          <p:cNvSpPr txBox="1"/>
          <p:nvPr/>
        </p:nvSpPr>
        <p:spPr>
          <a:xfrm>
            <a:off x="1247628" y="2237062"/>
            <a:ext cx="80560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dirty="0">
                <a:effectLst/>
                <a:latin typeface="Times New Roman" panose="02020603050405020304" pitchFamily="18" charset="0"/>
                <a:ea typeface="游ゴシック" panose="020B0400000000000000" pitchFamily="50" charset="-128"/>
                <a:cs typeface="Times New Roman" panose="02020603050405020304" pitchFamily="18" charset="0"/>
              </a:rPr>
              <a:t>Quantidade de óleo de freio</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947">
            <a:extLst>
              <a:ext uri="{FF2B5EF4-FFF2-40B4-BE49-F238E27FC236}">
                <a16:creationId xmlns:a16="http://schemas.microsoft.com/office/drawing/2014/main" id="{707E8275-500B-4DDA-BC30-3BFD3586C2F7}"/>
              </a:ext>
            </a:extLst>
          </p:cNvPr>
          <p:cNvSpPr txBox="1"/>
          <p:nvPr/>
        </p:nvSpPr>
        <p:spPr>
          <a:xfrm>
            <a:off x="1246849" y="2499269"/>
            <a:ext cx="80560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dirty="0">
                <a:effectLst/>
                <a:latin typeface="Times New Roman" panose="02020603050405020304" pitchFamily="18" charset="0"/>
                <a:ea typeface="游ゴシック" panose="020B0400000000000000" pitchFamily="50" charset="-128"/>
                <a:cs typeface="Times New Roman" panose="02020603050405020304" pitchFamily="18" charset="0"/>
              </a:rPr>
              <a:t>Quantidade de óleo do motor</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948">
            <a:extLst>
              <a:ext uri="{FF2B5EF4-FFF2-40B4-BE49-F238E27FC236}">
                <a16:creationId xmlns:a16="http://schemas.microsoft.com/office/drawing/2014/main" id="{9B4C8259-7E44-4246-9CA9-327017DFC11E}"/>
              </a:ext>
            </a:extLst>
          </p:cNvPr>
          <p:cNvSpPr txBox="1"/>
          <p:nvPr/>
        </p:nvSpPr>
        <p:spPr>
          <a:xfrm>
            <a:off x="1246849" y="2756502"/>
            <a:ext cx="80560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dirty="0">
                <a:effectLst/>
                <a:latin typeface="Times New Roman" panose="02020603050405020304" pitchFamily="18" charset="0"/>
                <a:ea typeface="游ゴシック" panose="020B0400000000000000" pitchFamily="50" charset="-128"/>
                <a:cs typeface="Times New Roman" panose="02020603050405020304" pitchFamily="18" charset="0"/>
              </a:rPr>
              <a:t>Nível de água do radiador</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949">
            <a:extLst>
              <a:ext uri="{FF2B5EF4-FFF2-40B4-BE49-F238E27FC236}">
                <a16:creationId xmlns:a16="http://schemas.microsoft.com/office/drawing/2014/main" id="{7F109018-B7FC-4353-BE9A-0BBC633694CF}"/>
              </a:ext>
            </a:extLst>
          </p:cNvPr>
          <p:cNvSpPr txBox="1"/>
          <p:nvPr/>
        </p:nvSpPr>
        <p:spPr>
          <a:xfrm>
            <a:off x="1246850" y="2995377"/>
            <a:ext cx="80560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dirty="0">
                <a:effectLst/>
                <a:latin typeface="Times New Roman" panose="02020603050405020304" pitchFamily="18" charset="0"/>
                <a:ea typeface="游ゴシック" panose="020B0400000000000000" pitchFamily="50" charset="-128"/>
                <a:cs typeface="Times New Roman" panose="02020603050405020304" pitchFamily="18" charset="0"/>
              </a:rPr>
              <a:t>Carregar (quantidade da carga)</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951">
            <a:extLst>
              <a:ext uri="{FF2B5EF4-FFF2-40B4-BE49-F238E27FC236}">
                <a16:creationId xmlns:a16="http://schemas.microsoft.com/office/drawing/2014/main" id="{DAA8D10B-7C0A-4332-B82B-5FE0F9FFBF31}"/>
              </a:ext>
            </a:extLst>
          </p:cNvPr>
          <p:cNvSpPr txBox="1"/>
          <p:nvPr/>
        </p:nvSpPr>
        <p:spPr>
          <a:xfrm>
            <a:off x="1246850" y="3255542"/>
            <a:ext cx="80560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dirty="0">
                <a:effectLst/>
                <a:latin typeface="Times New Roman" panose="02020603050405020304" pitchFamily="18" charset="0"/>
                <a:ea typeface="游ゴシック" panose="020B0400000000000000" pitchFamily="50" charset="-128"/>
                <a:cs typeface="Times New Roman" panose="02020603050405020304" pitchFamily="18" charset="0"/>
              </a:rPr>
              <a:t>Quantidade de combustível</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954">
            <a:extLst>
              <a:ext uri="{FF2B5EF4-FFF2-40B4-BE49-F238E27FC236}">
                <a16:creationId xmlns:a16="http://schemas.microsoft.com/office/drawing/2014/main" id="{C6B0FBC8-10DE-4C69-9B87-FCD4ABFDA514}"/>
              </a:ext>
            </a:extLst>
          </p:cNvPr>
          <p:cNvSpPr txBox="1"/>
          <p:nvPr/>
        </p:nvSpPr>
        <p:spPr>
          <a:xfrm>
            <a:off x="1237961" y="3461390"/>
            <a:ext cx="805601" cy="1813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dirty="0">
                <a:effectLst/>
                <a:latin typeface="Times New Roman" panose="02020603050405020304" pitchFamily="18" charset="0"/>
                <a:ea typeface="游ゴシック" panose="020B0400000000000000" pitchFamily="50" charset="-128"/>
                <a:cs typeface="Times New Roman" panose="02020603050405020304" pitchFamily="18" charset="0"/>
              </a:rPr>
              <a:t>O óleo da transmissão está entupido</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376">
            <a:extLst>
              <a:ext uri="{FF2B5EF4-FFF2-40B4-BE49-F238E27FC236}">
                <a16:creationId xmlns:a16="http://schemas.microsoft.com/office/drawing/2014/main" id="{BBC2929E-B166-4B71-98B4-A3FCA9AF9E98}"/>
              </a:ext>
            </a:extLst>
          </p:cNvPr>
          <p:cNvSpPr txBox="1"/>
          <p:nvPr/>
        </p:nvSpPr>
        <p:spPr>
          <a:xfrm>
            <a:off x="2141680" y="2242322"/>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Abaixo do nível baixo</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379">
            <a:extLst>
              <a:ext uri="{FF2B5EF4-FFF2-40B4-BE49-F238E27FC236}">
                <a16:creationId xmlns:a16="http://schemas.microsoft.com/office/drawing/2014/main" id="{39CF9ADE-9DD5-4B86-B536-A1CD5626A8E5}"/>
              </a:ext>
            </a:extLst>
          </p:cNvPr>
          <p:cNvSpPr txBox="1"/>
          <p:nvPr/>
        </p:nvSpPr>
        <p:spPr>
          <a:xfrm>
            <a:off x="1246850" y="3717654"/>
            <a:ext cx="805601" cy="1813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dirty="0">
                <a:effectLst/>
                <a:latin typeface="Times New Roman" panose="02020603050405020304" pitchFamily="18" charset="0"/>
                <a:ea typeface="游ゴシック" panose="020B0400000000000000" pitchFamily="50" charset="-128"/>
                <a:cs typeface="Times New Roman" panose="02020603050405020304" pitchFamily="18" charset="0"/>
              </a:rPr>
              <a:t>O filtro de óleo do motor está entupido</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2" name="テキスト ボックス 1380">
            <a:extLst>
              <a:ext uri="{FF2B5EF4-FFF2-40B4-BE49-F238E27FC236}">
                <a16:creationId xmlns:a16="http://schemas.microsoft.com/office/drawing/2014/main" id="{6C9F9695-BE2B-4ABA-BC13-08E9549B2F55}"/>
              </a:ext>
            </a:extLst>
          </p:cNvPr>
          <p:cNvSpPr txBox="1"/>
          <p:nvPr/>
        </p:nvSpPr>
        <p:spPr>
          <a:xfrm>
            <a:off x="1251295" y="3993673"/>
            <a:ext cx="805601" cy="1130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dirty="0">
                <a:effectLst/>
                <a:latin typeface="Times New Roman" panose="02020603050405020304" pitchFamily="18" charset="0"/>
                <a:ea typeface="游ゴシック" panose="020B0400000000000000" pitchFamily="50" charset="-128"/>
                <a:cs typeface="Times New Roman" panose="02020603050405020304" pitchFamily="18" charset="0"/>
              </a:rPr>
              <a:t>O filtro de ar está entupido</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3" name="テキスト ボックス 1386">
            <a:extLst>
              <a:ext uri="{FF2B5EF4-FFF2-40B4-BE49-F238E27FC236}">
                <a16:creationId xmlns:a16="http://schemas.microsoft.com/office/drawing/2014/main" id="{9EE4E2BB-0878-45AB-9CDB-C1E08F6B1A2E}"/>
              </a:ext>
            </a:extLst>
          </p:cNvPr>
          <p:cNvSpPr txBox="1"/>
          <p:nvPr/>
        </p:nvSpPr>
        <p:spPr>
          <a:xfrm>
            <a:off x="1243041" y="4254777"/>
            <a:ext cx="805601" cy="1130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dirty="0">
                <a:effectLst/>
                <a:latin typeface="Times New Roman" panose="02020603050405020304" pitchFamily="18" charset="0"/>
                <a:ea typeface="游ゴシック" panose="020B0400000000000000" pitchFamily="50" charset="-128"/>
                <a:cs typeface="Times New Roman" panose="02020603050405020304" pitchFamily="18" charset="0"/>
              </a:rPr>
              <a:t>O filtro do óleo hidráulico está entupido</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4" name="テキスト ボックス 1389">
            <a:extLst>
              <a:ext uri="{FF2B5EF4-FFF2-40B4-BE49-F238E27FC236}">
                <a16:creationId xmlns:a16="http://schemas.microsoft.com/office/drawing/2014/main" id="{F39541D4-1FE0-456E-A10E-CA1F29B64985}"/>
              </a:ext>
            </a:extLst>
          </p:cNvPr>
          <p:cNvSpPr txBox="1"/>
          <p:nvPr/>
        </p:nvSpPr>
        <p:spPr>
          <a:xfrm>
            <a:off x="1264952" y="4493082"/>
            <a:ext cx="805601" cy="1130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dirty="0">
                <a:effectLst/>
                <a:latin typeface="Times New Roman" panose="02020603050405020304" pitchFamily="18" charset="0"/>
                <a:ea typeface="游ゴシック" panose="020B0400000000000000" pitchFamily="50" charset="-128"/>
                <a:cs typeface="Times New Roman" panose="02020603050405020304" pitchFamily="18" charset="0"/>
              </a:rPr>
              <a:t>Corte da correia em V do motor</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5" name="テキスト ボックス 1392">
            <a:extLst>
              <a:ext uri="{FF2B5EF4-FFF2-40B4-BE49-F238E27FC236}">
                <a16:creationId xmlns:a16="http://schemas.microsoft.com/office/drawing/2014/main" id="{6756DDC9-334A-4CA3-A67F-740E6A38D27D}"/>
              </a:ext>
            </a:extLst>
          </p:cNvPr>
          <p:cNvSpPr txBox="1"/>
          <p:nvPr/>
        </p:nvSpPr>
        <p:spPr>
          <a:xfrm>
            <a:off x="1248911" y="4731840"/>
            <a:ext cx="805601" cy="1130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dirty="0">
                <a:effectLst/>
                <a:latin typeface="Times New Roman" panose="02020603050405020304" pitchFamily="18" charset="0"/>
                <a:ea typeface="游ゴシック" panose="020B0400000000000000" pitchFamily="50" charset="-128"/>
                <a:cs typeface="Times New Roman" panose="02020603050405020304" pitchFamily="18" charset="0"/>
              </a:rPr>
              <a:t>Falha da direção principal</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6" name="テキスト ボックス 1403">
            <a:extLst>
              <a:ext uri="{FF2B5EF4-FFF2-40B4-BE49-F238E27FC236}">
                <a16:creationId xmlns:a16="http://schemas.microsoft.com/office/drawing/2014/main" id="{E670189C-4A80-444B-BF32-BBF0AE304518}"/>
              </a:ext>
            </a:extLst>
          </p:cNvPr>
          <p:cNvSpPr txBox="1"/>
          <p:nvPr/>
        </p:nvSpPr>
        <p:spPr>
          <a:xfrm>
            <a:off x="2126457" y="2499270"/>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dirty="0">
                <a:effectLst/>
                <a:latin typeface="Times New Roman" panose="02020603050405020304" pitchFamily="18" charset="0"/>
                <a:ea typeface="游ゴシック" panose="020B0400000000000000" pitchFamily="50" charset="-128"/>
                <a:cs typeface="Times New Roman" panose="02020603050405020304" pitchFamily="18" charset="0"/>
              </a:rPr>
              <a:t>Abaixo do nível baixo</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7" name="テキスト ボックス 1404">
            <a:extLst>
              <a:ext uri="{FF2B5EF4-FFF2-40B4-BE49-F238E27FC236}">
                <a16:creationId xmlns:a16="http://schemas.microsoft.com/office/drawing/2014/main" id="{09A90577-10CF-4B21-A028-4A08499D396A}"/>
              </a:ext>
            </a:extLst>
          </p:cNvPr>
          <p:cNvSpPr txBox="1"/>
          <p:nvPr/>
        </p:nvSpPr>
        <p:spPr>
          <a:xfrm>
            <a:off x="2114951" y="2762872"/>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Abaixo do nível baixo</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8" name="テキスト ボックス 1405">
            <a:extLst>
              <a:ext uri="{FF2B5EF4-FFF2-40B4-BE49-F238E27FC236}">
                <a16:creationId xmlns:a16="http://schemas.microsoft.com/office/drawing/2014/main" id="{D8CB2D07-5685-4ED6-96FB-4A47EDF0F0F7}"/>
              </a:ext>
            </a:extLst>
          </p:cNvPr>
          <p:cNvSpPr txBox="1"/>
          <p:nvPr/>
        </p:nvSpPr>
        <p:spPr>
          <a:xfrm>
            <a:off x="2126458" y="3259373"/>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dirty="0">
                <a:effectLst/>
                <a:latin typeface="Times New Roman" panose="02020603050405020304" pitchFamily="18" charset="0"/>
                <a:ea typeface="游ゴシック" panose="020B0400000000000000" pitchFamily="50" charset="-128"/>
                <a:cs typeface="Times New Roman" panose="02020603050405020304" pitchFamily="18" charset="0"/>
              </a:rPr>
              <a:t>Abaixo do nível baixo</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9" name="テキスト ボックス 1407">
            <a:extLst>
              <a:ext uri="{FF2B5EF4-FFF2-40B4-BE49-F238E27FC236}">
                <a16:creationId xmlns:a16="http://schemas.microsoft.com/office/drawing/2014/main" id="{FC139578-04C1-4542-B42A-EE91A9A1E9BE}"/>
              </a:ext>
            </a:extLst>
          </p:cNvPr>
          <p:cNvSpPr txBox="1"/>
          <p:nvPr/>
        </p:nvSpPr>
        <p:spPr>
          <a:xfrm>
            <a:off x="2114952" y="2995377"/>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dirty="0">
                <a:effectLst/>
                <a:latin typeface="Times New Roman" panose="02020603050405020304" pitchFamily="18" charset="0"/>
                <a:ea typeface="游ゴシック" panose="020B0400000000000000" pitchFamily="50" charset="-128"/>
                <a:cs typeface="Times New Roman" panose="02020603050405020304" pitchFamily="18" charset="0"/>
              </a:rPr>
              <a:t>Quando a carga for falha</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0" name="テキスト ボックス 1408">
            <a:extLst>
              <a:ext uri="{FF2B5EF4-FFF2-40B4-BE49-F238E27FC236}">
                <a16:creationId xmlns:a16="http://schemas.microsoft.com/office/drawing/2014/main" id="{945F6317-9364-4553-9810-B90B438592D3}"/>
              </a:ext>
            </a:extLst>
          </p:cNvPr>
          <p:cNvSpPr txBox="1"/>
          <p:nvPr/>
        </p:nvSpPr>
        <p:spPr>
          <a:xfrm>
            <a:off x="2126457" y="3459721"/>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Acima da pressão diferencial especificada</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1" name="テキスト ボックス 1410">
            <a:extLst>
              <a:ext uri="{FF2B5EF4-FFF2-40B4-BE49-F238E27FC236}">
                <a16:creationId xmlns:a16="http://schemas.microsoft.com/office/drawing/2014/main" id="{F89F5A53-1845-49A5-939B-348178ABF793}"/>
              </a:ext>
            </a:extLst>
          </p:cNvPr>
          <p:cNvSpPr txBox="1"/>
          <p:nvPr/>
        </p:nvSpPr>
        <p:spPr>
          <a:xfrm>
            <a:off x="2134554" y="3733623"/>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Acima da pressão diferencial especificada</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2" name="テキスト ボックス 1411">
            <a:extLst>
              <a:ext uri="{FF2B5EF4-FFF2-40B4-BE49-F238E27FC236}">
                <a16:creationId xmlns:a16="http://schemas.microsoft.com/office/drawing/2014/main" id="{8B3917B5-B8F2-4F70-BF73-87F2EAABE51F}"/>
              </a:ext>
            </a:extLst>
          </p:cNvPr>
          <p:cNvSpPr txBox="1"/>
          <p:nvPr/>
        </p:nvSpPr>
        <p:spPr>
          <a:xfrm>
            <a:off x="2141681" y="3982779"/>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Acima da pressão diferencial especificada</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3" name="テキスト ボックス 1412">
            <a:extLst>
              <a:ext uri="{FF2B5EF4-FFF2-40B4-BE49-F238E27FC236}">
                <a16:creationId xmlns:a16="http://schemas.microsoft.com/office/drawing/2014/main" id="{A95E7970-3297-42C8-9861-96928FEB065C}"/>
              </a:ext>
            </a:extLst>
          </p:cNvPr>
          <p:cNvSpPr txBox="1"/>
          <p:nvPr/>
        </p:nvSpPr>
        <p:spPr>
          <a:xfrm>
            <a:off x="2134554" y="4251095"/>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Acima da pressão diferencial especificada</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4" name="テキスト ボックス 1415">
            <a:extLst>
              <a:ext uri="{FF2B5EF4-FFF2-40B4-BE49-F238E27FC236}">
                <a16:creationId xmlns:a16="http://schemas.microsoft.com/office/drawing/2014/main" id="{13264962-8C3F-4F4C-A55B-F7AA896789AE}"/>
              </a:ext>
            </a:extLst>
          </p:cNvPr>
          <p:cNvSpPr txBox="1"/>
          <p:nvPr/>
        </p:nvSpPr>
        <p:spPr>
          <a:xfrm>
            <a:off x="2120817" y="4488686"/>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dirty="0">
                <a:effectLst/>
                <a:latin typeface="Times New Roman" panose="02020603050405020304" pitchFamily="18" charset="0"/>
                <a:ea typeface="游ゴシック" panose="020B0400000000000000" pitchFamily="50" charset="-128"/>
                <a:cs typeface="Times New Roman" panose="02020603050405020304" pitchFamily="18" charset="0"/>
              </a:rPr>
              <a:t>Quando a correia em V se cortar</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5" name="テキスト ボックス 1416">
            <a:extLst>
              <a:ext uri="{FF2B5EF4-FFF2-40B4-BE49-F238E27FC236}">
                <a16:creationId xmlns:a16="http://schemas.microsoft.com/office/drawing/2014/main" id="{E606277D-170D-4BCA-A6FB-BEF048CA675B}"/>
              </a:ext>
            </a:extLst>
          </p:cNvPr>
          <p:cNvSpPr txBox="1"/>
          <p:nvPr/>
        </p:nvSpPr>
        <p:spPr>
          <a:xfrm>
            <a:off x="2120817" y="4689845"/>
            <a:ext cx="68400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Quando não é possível dirigir no circuito de direção principal</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6" name="テキスト ボックス 1418">
            <a:extLst>
              <a:ext uri="{FF2B5EF4-FFF2-40B4-BE49-F238E27FC236}">
                <a16:creationId xmlns:a16="http://schemas.microsoft.com/office/drawing/2014/main" id="{14C5F8C3-7280-4207-8707-DC3738875430}"/>
              </a:ext>
            </a:extLst>
          </p:cNvPr>
          <p:cNvSpPr txBox="1"/>
          <p:nvPr/>
        </p:nvSpPr>
        <p:spPr>
          <a:xfrm>
            <a:off x="2872314" y="2956498"/>
            <a:ext cx="615369"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dirty="0">
                <a:effectLst/>
                <a:latin typeface="Times New Roman" panose="02020603050405020304" pitchFamily="18" charset="0"/>
                <a:ea typeface="游ゴシック" panose="020B0400000000000000" pitchFamily="50" charset="-128"/>
                <a:cs typeface="Times New Roman" panose="02020603050405020304" pitchFamily="18" charset="0"/>
              </a:rPr>
              <a:t>O display desliga se estiver em condições normais, e pisca quando houver anormalidade (aceso).</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7" name="テキスト ボックス 1426">
            <a:extLst>
              <a:ext uri="{FF2B5EF4-FFF2-40B4-BE49-F238E27FC236}">
                <a16:creationId xmlns:a16="http://schemas.microsoft.com/office/drawing/2014/main" id="{DAC9AA9D-AFCA-47E2-B089-4768987C4F97}"/>
              </a:ext>
            </a:extLst>
          </p:cNvPr>
          <p:cNvSpPr txBox="1"/>
          <p:nvPr/>
        </p:nvSpPr>
        <p:spPr>
          <a:xfrm>
            <a:off x="2861802" y="2201399"/>
            <a:ext cx="615369" cy="5306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Quando o interruptor de partida está LIGADO enquanto o motor está desligado, o display desliga se estiver em condições normais, e pisca quando houver anormalidade.</a:t>
            </a:r>
            <a:endParaRPr lang="en-US" altLang="ja-JP" sz="5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a:p>
            <a:pPr algn="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(aceso)</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8" name="テキスト ボックス 1430">
            <a:extLst>
              <a:ext uri="{FF2B5EF4-FFF2-40B4-BE49-F238E27FC236}">
                <a16:creationId xmlns:a16="http://schemas.microsoft.com/office/drawing/2014/main" id="{A094164B-88F1-4F64-89CA-7EE9EACC08EB}"/>
              </a:ext>
            </a:extLst>
          </p:cNvPr>
          <p:cNvSpPr txBox="1"/>
          <p:nvPr/>
        </p:nvSpPr>
        <p:spPr>
          <a:xfrm>
            <a:off x="3531647" y="2209952"/>
            <a:ext cx="94251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dirty="0">
                <a:effectLst/>
                <a:latin typeface="Times New Roman" panose="02020603050405020304" pitchFamily="18" charset="0"/>
                <a:ea typeface="游ゴシック" panose="020B0400000000000000" pitchFamily="50" charset="-128"/>
                <a:cs typeface="Times New Roman" panose="02020603050405020304" pitchFamily="18" charset="0"/>
              </a:rPr>
              <a:t>Reabastecer o óleo de freio especificado</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9" name="テキスト ボックス 1431">
            <a:extLst>
              <a:ext uri="{FF2B5EF4-FFF2-40B4-BE49-F238E27FC236}">
                <a16:creationId xmlns:a16="http://schemas.microsoft.com/office/drawing/2014/main" id="{D9EFC72B-421A-4C7B-8B01-1EBE11467262}"/>
              </a:ext>
            </a:extLst>
          </p:cNvPr>
          <p:cNvSpPr txBox="1"/>
          <p:nvPr/>
        </p:nvSpPr>
        <p:spPr>
          <a:xfrm>
            <a:off x="3531647" y="2442676"/>
            <a:ext cx="94251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Reabastecer o óleo do motor especificado</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0" name="テキスト ボックス 1432">
            <a:extLst>
              <a:ext uri="{FF2B5EF4-FFF2-40B4-BE49-F238E27FC236}">
                <a16:creationId xmlns:a16="http://schemas.microsoft.com/office/drawing/2014/main" id="{BB494545-893C-4DB0-A62F-ECB5D4EEEA7E}"/>
              </a:ext>
            </a:extLst>
          </p:cNvPr>
          <p:cNvSpPr txBox="1"/>
          <p:nvPr/>
        </p:nvSpPr>
        <p:spPr>
          <a:xfrm>
            <a:off x="3531647" y="2752787"/>
            <a:ext cx="942510" cy="987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Abastecer o radiador com água</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1" name="テキスト ボックス 1433">
            <a:extLst>
              <a:ext uri="{FF2B5EF4-FFF2-40B4-BE49-F238E27FC236}">
                <a16:creationId xmlns:a16="http://schemas.microsoft.com/office/drawing/2014/main" id="{6F062C03-8572-462D-AEF5-12E8C521D5DE}"/>
              </a:ext>
            </a:extLst>
          </p:cNvPr>
          <p:cNvSpPr txBox="1"/>
          <p:nvPr/>
        </p:nvSpPr>
        <p:spPr>
          <a:xfrm>
            <a:off x="3531647" y="2937736"/>
            <a:ext cx="94251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Inspeção, reparo, substituição do sistema de carga (alternador, fiação da correia, etc.)</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2" name="テキスト ボックス 1457">
            <a:extLst>
              <a:ext uri="{FF2B5EF4-FFF2-40B4-BE49-F238E27FC236}">
                <a16:creationId xmlns:a16="http://schemas.microsoft.com/office/drawing/2014/main" id="{A460DB54-6528-434C-968E-33EA3FD7D80E}"/>
              </a:ext>
            </a:extLst>
          </p:cNvPr>
          <p:cNvSpPr txBox="1"/>
          <p:nvPr/>
        </p:nvSpPr>
        <p:spPr>
          <a:xfrm>
            <a:off x="3531647" y="3239697"/>
            <a:ext cx="942510" cy="1059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Reabastecer o combustível</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3" name="テキスト ボックス 1458">
            <a:extLst>
              <a:ext uri="{FF2B5EF4-FFF2-40B4-BE49-F238E27FC236}">
                <a16:creationId xmlns:a16="http://schemas.microsoft.com/office/drawing/2014/main" id="{8EF17433-C75C-4011-9CA6-AB98C355B5AA}"/>
              </a:ext>
            </a:extLst>
          </p:cNvPr>
          <p:cNvSpPr txBox="1"/>
          <p:nvPr/>
        </p:nvSpPr>
        <p:spPr>
          <a:xfrm>
            <a:off x="3534210" y="3434160"/>
            <a:ext cx="94251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Substituição do elemento do filtro de óleo, óleo de transmissão</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4" name="テキスト ボックス 1459">
            <a:extLst>
              <a:ext uri="{FF2B5EF4-FFF2-40B4-BE49-F238E27FC236}">
                <a16:creationId xmlns:a16="http://schemas.microsoft.com/office/drawing/2014/main" id="{718E0FF4-51B2-4046-8E94-F71B9DF638DF}"/>
              </a:ext>
            </a:extLst>
          </p:cNvPr>
          <p:cNvSpPr txBox="1"/>
          <p:nvPr/>
        </p:nvSpPr>
        <p:spPr>
          <a:xfrm>
            <a:off x="3531647" y="3698512"/>
            <a:ext cx="94251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Substituição do elemento do filtro de óleo do motor</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5" name="テキスト ボックス 1460">
            <a:extLst>
              <a:ext uri="{FF2B5EF4-FFF2-40B4-BE49-F238E27FC236}">
                <a16:creationId xmlns:a16="http://schemas.microsoft.com/office/drawing/2014/main" id="{5B0F46B1-E66D-4F47-AF79-FAFDC6937363}"/>
              </a:ext>
            </a:extLst>
          </p:cNvPr>
          <p:cNvSpPr txBox="1"/>
          <p:nvPr/>
        </p:nvSpPr>
        <p:spPr>
          <a:xfrm>
            <a:off x="3525247" y="3955628"/>
            <a:ext cx="94251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Limpeza ou substituição do elemento do filtro de ar</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6" name="テキスト ボックス 1461">
            <a:extLst>
              <a:ext uri="{FF2B5EF4-FFF2-40B4-BE49-F238E27FC236}">
                <a16:creationId xmlns:a16="http://schemas.microsoft.com/office/drawing/2014/main" id="{12AD0B78-57A5-4415-A6D7-D8CAE2DE5521}"/>
              </a:ext>
            </a:extLst>
          </p:cNvPr>
          <p:cNvSpPr txBox="1"/>
          <p:nvPr/>
        </p:nvSpPr>
        <p:spPr>
          <a:xfrm>
            <a:off x="3525247" y="4216095"/>
            <a:ext cx="94251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Substituição do elemento do filtro de óleo de trabalho</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7" name="テキスト ボックス 1462">
            <a:extLst>
              <a:ext uri="{FF2B5EF4-FFF2-40B4-BE49-F238E27FC236}">
                <a16:creationId xmlns:a16="http://schemas.microsoft.com/office/drawing/2014/main" id="{3F9B59F7-F0BE-4BAB-B8C2-B3AECDB71E54}"/>
              </a:ext>
            </a:extLst>
          </p:cNvPr>
          <p:cNvSpPr txBox="1"/>
          <p:nvPr/>
        </p:nvSpPr>
        <p:spPr>
          <a:xfrm>
            <a:off x="3515663" y="4513139"/>
            <a:ext cx="942510" cy="947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Substituição da correia</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8" name="テキスト ボックス 1463">
            <a:extLst>
              <a:ext uri="{FF2B5EF4-FFF2-40B4-BE49-F238E27FC236}">
                <a16:creationId xmlns:a16="http://schemas.microsoft.com/office/drawing/2014/main" id="{6384D2A5-2F20-4DB7-9C95-C59B81CBEAA6}"/>
              </a:ext>
            </a:extLst>
          </p:cNvPr>
          <p:cNvSpPr txBox="1"/>
          <p:nvPr/>
        </p:nvSpPr>
        <p:spPr>
          <a:xfrm>
            <a:off x="3536712" y="4703826"/>
            <a:ext cx="94251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Inspeção e reparo da direção principal</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9" name="テキスト ボックス 1393">
            <a:extLst>
              <a:ext uri="{FF2B5EF4-FFF2-40B4-BE49-F238E27FC236}">
                <a16:creationId xmlns:a16="http://schemas.microsoft.com/office/drawing/2014/main" id="{987E1AF7-2B8A-495C-AF2D-CFCD7B13EABA}"/>
              </a:ext>
            </a:extLst>
          </p:cNvPr>
          <p:cNvSpPr txBox="1"/>
          <p:nvPr/>
        </p:nvSpPr>
        <p:spPr>
          <a:xfrm>
            <a:off x="5194828" y="2298141"/>
            <a:ext cx="813548" cy="1123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Falha na linha de freio</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0" name="テキスト ボックス 1394">
            <a:extLst>
              <a:ext uri="{FF2B5EF4-FFF2-40B4-BE49-F238E27FC236}">
                <a16:creationId xmlns:a16="http://schemas.microsoft.com/office/drawing/2014/main" id="{C77FBC3E-29BD-4574-A8ED-F8FD6FDB10A6}"/>
              </a:ext>
            </a:extLst>
          </p:cNvPr>
          <p:cNvSpPr txBox="1"/>
          <p:nvPr/>
        </p:nvSpPr>
        <p:spPr>
          <a:xfrm>
            <a:off x="5191241" y="2553084"/>
            <a:ext cx="813548" cy="1123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Pressão do óleo do motor</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1" name="テキスト ボックス 1395">
            <a:extLst>
              <a:ext uri="{FF2B5EF4-FFF2-40B4-BE49-F238E27FC236}">
                <a16:creationId xmlns:a16="http://schemas.microsoft.com/office/drawing/2014/main" id="{E5893D00-FA25-44FA-BCAB-E9138ADFCA8D}"/>
              </a:ext>
            </a:extLst>
          </p:cNvPr>
          <p:cNvSpPr txBox="1"/>
          <p:nvPr/>
        </p:nvSpPr>
        <p:spPr>
          <a:xfrm>
            <a:off x="5177356" y="2793048"/>
            <a:ext cx="813548" cy="1123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Nível de água do radiador</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2" name="テキスト ボックス 1396">
            <a:extLst>
              <a:ext uri="{FF2B5EF4-FFF2-40B4-BE49-F238E27FC236}">
                <a16:creationId xmlns:a16="http://schemas.microsoft.com/office/drawing/2014/main" id="{CBDBEB84-B18E-4A65-B019-C2AB1DE264C0}"/>
              </a:ext>
            </a:extLst>
          </p:cNvPr>
          <p:cNvSpPr txBox="1"/>
          <p:nvPr/>
        </p:nvSpPr>
        <p:spPr>
          <a:xfrm>
            <a:off x="5183922" y="3039445"/>
            <a:ext cx="813548" cy="1123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Pressão do ar</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3" name="テキスト ボックス 1397">
            <a:extLst>
              <a:ext uri="{FF2B5EF4-FFF2-40B4-BE49-F238E27FC236}">
                <a16:creationId xmlns:a16="http://schemas.microsoft.com/office/drawing/2014/main" id="{52EDBDA6-D708-40CA-8A7E-47CC1947DE5A}"/>
              </a:ext>
            </a:extLst>
          </p:cNvPr>
          <p:cNvSpPr txBox="1"/>
          <p:nvPr/>
        </p:nvSpPr>
        <p:spPr>
          <a:xfrm>
            <a:off x="5189644" y="3299255"/>
            <a:ext cx="813548" cy="1123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Temperatura da água do motor</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4" name="テキスト ボックス 1398">
            <a:extLst>
              <a:ext uri="{FF2B5EF4-FFF2-40B4-BE49-F238E27FC236}">
                <a16:creationId xmlns:a16="http://schemas.microsoft.com/office/drawing/2014/main" id="{4EA326C0-FF03-4736-8EDF-AFF76C9E0279}"/>
              </a:ext>
            </a:extLst>
          </p:cNvPr>
          <p:cNvSpPr txBox="1"/>
          <p:nvPr/>
        </p:nvSpPr>
        <p:spPr>
          <a:xfrm>
            <a:off x="5193978" y="3558282"/>
            <a:ext cx="813548" cy="1123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dirty="0">
                <a:effectLst/>
                <a:latin typeface="Times New Roman" panose="02020603050405020304" pitchFamily="18" charset="0"/>
                <a:ea typeface="游ゴシック" panose="020B0400000000000000" pitchFamily="50" charset="-128"/>
                <a:cs typeface="Times New Roman" panose="02020603050405020304" pitchFamily="18" charset="0"/>
              </a:rPr>
              <a:t>Quantidade de óleo do conversor de torque</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5" name="テキスト ボックス 1399">
            <a:extLst>
              <a:ext uri="{FF2B5EF4-FFF2-40B4-BE49-F238E27FC236}">
                <a16:creationId xmlns:a16="http://schemas.microsoft.com/office/drawing/2014/main" id="{C69AB8B7-7240-46CB-8D8B-EC31D02C61C3}"/>
              </a:ext>
            </a:extLst>
          </p:cNvPr>
          <p:cNvSpPr txBox="1"/>
          <p:nvPr/>
        </p:nvSpPr>
        <p:spPr>
          <a:xfrm>
            <a:off x="5194082" y="3791779"/>
            <a:ext cx="813548" cy="1123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Freio de mão</a:t>
            </a:r>
            <a:endParaRPr lang="ja-JP" sz="55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6" name="テキスト ボックス 1400">
            <a:extLst>
              <a:ext uri="{FF2B5EF4-FFF2-40B4-BE49-F238E27FC236}">
                <a16:creationId xmlns:a16="http://schemas.microsoft.com/office/drawing/2014/main" id="{9EBDFB76-8219-4190-A984-13E9CB9C9AF1}"/>
              </a:ext>
            </a:extLst>
          </p:cNvPr>
          <p:cNvSpPr txBox="1"/>
          <p:nvPr/>
        </p:nvSpPr>
        <p:spPr>
          <a:xfrm>
            <a:off x="5185239" y="4042244"/>
            <a:ext cx="813548" cy="1552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Luz de trabalho, farol</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7" name="テキスト ボックス 1401">
            <a:extLst>
              <a:ext uri="{FF2B5EF4-FFF2-40B4-BE49-F238E27FC236}">
                <a16:creationId xmlns:a16="http://schemas.microsoft.com/office/drawing/2014/main" id="{CE89D3E4-C89B-44F4-BB3A-CF9C0F9DCBC9}"/>
              </a:ext>
            </a:extLst>
          </p:cNvPr>
          <p:cNvSpPr txBox="1"/>
          <p:nvPr/>
        </p:nvSpPr>
        <p:spPr>
          <a:xfrm>
            <a:off x="5164935" y="4246879"/>
            <a:ext cx="813548" cy="1988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Desconexão de corte de transmissão</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8" name="テキスト ボックス 1402">
            <a:extLst>
              <a:ext uri="{FF2B5EF4-FFF2-40B4-BE49-F238E27FC236}">
                <a16:creationId xmlns:a16="http://schemas.microsoft.com/office/drawing/2014/main" id="{3ABBF573-32DE-4A77-9E94-202CDAE6802C}"/>
              </a:ext>
            </a:extLst>
          </p:cNvPr>
          <p:cNvSpPr txBox="1"/>
          <p:nvPr/>
        </p:nvSpPr>
        <p:spPr>
          <a:xfrm>
            <a:off x="5190068" y="4556102"/>
            <a:ext cx="813548" cy="1552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Pré-aquecimento do motor</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9" name="テキスト ボックス 1406">
            <a:extLst>
              <a:ext uri="{FF2B5EF4-FFF2-40B4-BE49-F238E27FC236}">
                <a16:creationId xmlns:a16="http://schemas.microsoft.com/office/drawing/2014/main" id="{7212B78C-6BD1-4BA6-8B0D-627FB8268856}"/>
              </a:ext>
            </a:extLst>
          </p:cNvPr>
          <p:cNvSpPr txBox="1"/>
          <p:nvPr/>
        </p:nvSpPr>
        <p:spPr>
          <a:xfrm>
            <a:off x="6092149" y="2815959"/>
            <a:ext cx="648607" cy="1217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Abaixo do nível baixo</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0" name="テキスト ボックス 1413">
            <a:extLst>
              <a:ext uri="{FF2B5EF4-FFF2-40B4-BE49-F238E27FC236}">
                <a16:creationId xmlns:a16="http://schemas.microsoft.com/office/drawing/2014/main" id="{C12E2D2B-2CA3-4805-8EE4-A1A1756FB87E}"/>
              </a:ext>
            </a:extLst>
          </p:cNvPr>
          <p:cNvSpPr txBox="1"/>
          <p:nvPr/>
        </p:nvSpPr>
        <p:spPr>
          <a:xfrm>
            <a:off x="6081642" y="2537756"/>
            <a:ext cx="648607" cy="1355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Abaixo da pressão diferencial estipulada</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1" name="テキスト ボックス 1414">
            <a:extLst>
              <a:ext uri="{FF2B5EF4-FFF2-40B4-BE49-F238E27FC236}">
                <a16:creationId xmlns:a16="http://schemas.microsoft.com/office/drawing/2014/main" id="{99F3749E-4B9B-47D6-BE2F-F8317E9D65FD}"/>
              </a:ext>
            </a:extLst>
          </p:cNvPr>
          <p:cNvSpPr txBox="1"/>
          <p:nvPr/>
        </p:nvSpPr>
        <p:spPr>
          <a:xfrm>
            <a:off x="6081642" y="3057046"/>
            <a:ext cx="648607" cy="11284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dirty="0">
                <a:effectLst/>
                <a:latin typeface="Times New Roman" panose="02020603050405020304" pitchFamily="18" charset="0"/>
                <a:ea typeface="游ゴシック" panose="020B0400000000000000" pitchFamily="50" charset="-128"/>
                <a:cs typeface="Times New Roman" panose="02020603050405020304" pitchFamily="18" charset="0"/>
              </a:rPr>
              <a:t>Abaixo da pressão diferencial estipulada</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2" name="テキスト ボックス 1417">
            <a:extLst>
              <a:ext uri="{FF2B5EF4-FFF2-40B4-BE49-F238E27FC236}">
                <a16:creationId xmlns:a16="http://schemas.microsoft.com/office/drawing/2014/main" id="{88A18342-9E21-4564-AF57-5507B60C57B4}"/>
              </a:ext>
            </a:extLst>
          </p:cNvPr>
          <p:cNvSpPr txBox="1"/>
          <p:nvPr/>
        </p:nvSpPr>
        <p:spPr>
          <a:xfrm>
            <a:off x="6070255" y="2247417"/>
            <a:ext cx="670501" cy="19274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ts val="400"/>
              </a:lnSpc>
            </a:pPr>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Durante o curso da alavanca (</a:t>
            </a:r>
            <a:r>
              <a:rPr lang="pt-br" sz="5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overstroke</a:t>
            </a:r>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lnSpc>
                <a:spcPts val="400"/>
              </a:lnSpc>
            </a:pPr>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(Queda de pressão do óleo de freio)</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3" name="テキスト ボックス 1419">
            <a:extLst>
              <a:ext uri="{FF2B5EF4-FFF2-40B4-BE49-F238E27FC236}">
                <a16:creationId xmlns:a16="http://schemas.microsoft.com/office/drawing/2014/main" id="{E3CE31D3-2E20-4DC6-9C3A-FE3D4D15619C}"/>
              </a:ext>
            </a:extLst>
          </p:cNvPr>
          <p:cNvSpPr txBox="1"/>
          <p:nvPr/>
        </p:nvSpPr>
        <p:spPr>
          <a:xfrm>
            <a:off x="6081643" y="3307553"/>
            <a:ext cx="648607" cy="10644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ＭＳ Ｐゴシック" panose="020B0600070205080204" pitchFamily="50" charset="-128"/>
                <a:cs typeface="Times New Roman" panose="02020603050405020304" pitchFamily="18" charset="0"/>
              </a:rPr>
              <a:t>102 </a:t>
            </a:r>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 C ou mais</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4" name="テキスト ボックス 1420">
            <a:extLst>
              <a:ext uri="{FF2B5EF4-FFF2-40B4-BE49-F238E27FC236}">
                <a16:creationId xmlns:a16="http://schemas.microsoft.com/office/drawing/2014/main" id="{3573FBB4-8FD6-4C75-A150-717A0D40F9E3}"/>
              </a:ext>
            </a:extLst>
          </p:cNvPr>
          <p:cNvSpPr txBox="1"/>
          <p:nvPr/>
        </p:nvSpPr>
        <p:spPr>
          <a:xfrm>
            <a:off x="6081644" y="3554990"/>
            <a:ext cx="648607" cy="1261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ＭＳ Ｐゴシック" panose="020B0600070205080204" pitchFamily="50" charset="-128"/>
                <a:cs typeface="Times New Roman" panose="02020603050405020304" pitchFamily="18" charset="0"/>
              </a:rPr>
              <a:t>120 </a:t>
            </a:r>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 C ou mais</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5" name="テキスト ボックス 1421">
            <a:extLst>
              <a:ext uri="{FF2B5EF4-FFF2-40B4-BE49-F238E27FC236}">
                <a16:creationId xmlns:a16="http://schemas.microsoft.com/office/drawing/2014/main" id="{0BA0B5F3-BBF6-4C59-A0FA-5E36AB946C71}"/>
              </a:ext>
            </a:extLst>
          </p:cNvPr>
          <p:cNvSpPr txBox="1"/>
          <p:nvPr/>
        </p:nvSpPr>
        <p:spPr>
          <a:xfrm>
            <a:off x="6081645" y="3795764"/>
            <a:ext cx="648607" cy="12645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dirty="0">
                <a:effectLst/>
                <a:latin typeface="Times New Roman" panose="02020603050405020304" pitchFamily="18" charset="0"/>
                <a:ea typeface="游ゴシック" panose="020B0400000000000000" pitchFamily="50" charset="-128"/>
                <a:cs typeface="Times New Roman" panose="02020603050405020304" pitchFamily="18" charset="0"/>
              </a:rPr>
              <a:t>No momento da operação</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6" name="テキスト ボックス 1423">
            <a:extLst>
              <a:ext uri="{FF2B5EF4-FFF2-40B4-BE49-F238E27FC236}">
                <a16:creationId xmlns:a16="http://schemas.microsoft.com/office/drawing/2014/main" id="{D3456A78-F379-4360-A43C-E99390F6FCE9}"/>
              </a:ext>
            </a:extLst>
          </p:cNvPr>
          <p:cNvSpPr txBox="1"/>
          <p:nvPr/>
        </p:nvSpPr>
        <p:spPr>
          <a:xfrm>
            <a:off x="6081645" y="4279944"/>
            <a:ext cx="648607" cy="1693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No momento da operação</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7" name="テキスト ボックス 1424">
            <a:extLst>
              <a:ext uri="{FF2B5EF4-FFF2-40B4-BE49-F238E27FC236}">
                <a16:creationId xmlns:a16="http://schemas.microsoft.com/office/drawing/2014/main" id="{38CF12FA-DACC-4CB6-9E41-7AA19B30F4C5}"/>
              </a:ext>
            </a:extLst>
          </p:cNvPr>
          <p:cNvSpPr txBox="1"/>
          <p:nvPr/>
        </p:nvSpPr>
        <p:spPr>
          <a:xfrm>
            <a:off x="6081646" y="4028039"/>
            <a:ext cx="648607" cy="1693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No momento da operação</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8" name="テキスト ボックス 1425">
            <a:extLst>
              <a:ext uri="{FF2B5EF4-FFF2-40B4-BE49-F238E27FC236}">
                <a16:creationId xmlns:a16="http://schemas.microsoft.com/office/drawing/2014/main" id="{FC4266CC-2584-4268-A0BD-697D0AF2B953}"/>
              </a:ext>
            </a:extLst>
          </p:cNvPr>
          <p:cNvSpPr txBox="1"/>
          <p:nvPr/>
        </p:nvSpPr>
        <p:spPr>
          <a:xfrm>
            <a:off x="6092148" y="4475848"/>
            <a:ext cx="648607" cy="1693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Quando o circuito de pré-aquecimento é energizado</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9" name="テキスト ボックス 1427">
            <a:extLst>
              <a:ext uri="{FF2B5EF4-FFF2-40B4-BE49-F238E27FC236}">
                <a16:creationId xmlns:a16="http://schemas.microsoft.com/office/drawing/2014/main" id="{B0260F79-9D1A-40DC-B2C7-62FF5E0BCF87}"/>
              </a:ext>
            </a:extLst>
          </p:cNvPr>
          <p:cNvSpPr txBox="1"/>
          <p:nvPr/>
        </p:nvSpPr>
        <p:spPr>
          <a:xfrm>
            <a:off x="6823713" y="2256079"/>
            <a:ext cx="621440" cy="27606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O display desliga se estiver em condições normais, e pisca quando houver anormalidade (aceso).</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70" name="テキスト ボックス 1428">
            <a:extLst>
              <a:ext uri="{FF2B5EF4-FFF2-40B4-BE49-F238E27FC236}">
                <a16:creationId xmlns:a16="http://schemas.microsoft.com/office/drawing/2014/main" id="{71660E11-261C-4531-B4EE-4A79C4133B07}"/>
              </a:ext>
            </a:extLst>
          </p:cNvPr>
          <p:cNvSpPr txBox="1"/>
          <p:nvPr/>
        </p:nvSpPr>
        <p:spPr>
          <a:xfrm>
            <a:off x="6840189" y="4071948"/>
            <a:ext cx="1538803" cy="1840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a:effectLst/>
                <a:latin typeface="Times New Roman" panose="02020603050405020304" pitchFamily="18" charset="0"/>
                <a:ea typeface="游ゴシック" panose="020B0400000000000000" pitchFamily="50" charset="-128"/>
                <a:cs typeface="Times New Roman" panose="02020603050405020304" pitchFamily="18" charset="0"/>
              </a:rPr>
              <a:t>Quando o interruptor de partida estiver LIGADO, o display acende durante a operação.</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71" name="テキスト ボックス 1429">
            <a:extLst>
              <a:ext uri="{FF2B5EF4-FFF2-40B4-BE49-F238E27FC236}">
                <a16:creationId xmlns:a16="http://schemas.microsoft.com/office/drawing/2014/main" id="{25537325-1233-4AD8-B0A1-721AD70F6212}"/>
              </a:ext>
            </a:extLst>
          </p:cNvPr>
          <p:cNvSpPr txBox="1"/>
          <p:nvPr/>
        </p:nvSpPr>
        <p:spPr>
          <a:xfrm>
            <a:off x="6840189" y="4552684"/>
            <a:ext cx="1538803" cy="1246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dirty="0">
                <a:effectLst/>
                <a:latin typeface="Times New Roman" panose="02020603050405020304" pitchFamily="18" charset="0"/>
                <a:ea typeface="游ゴシック" panose="020B0400000000000000" pitchFamily="50" charset="-128"/>
                <a:cs typeface="Times New Roman" panose="02020603050405020304" pitchFamily="18" charset="0"/>
              </a:rPr>
              <a:t>Quando o interruptor de partida estiver LIGADO, o display acende na hora do pré-aquecimento.</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72" name="テキスト ボックス 1464">
            <a:extLst>
              <a:ext uri="{FF2B5EF4-FFF2-40B4-BE49-F238E27FC236}">
                <a16:creationId xmlns:a16="http://schemas.microsoft.com/office/drawing/2014/main" id="{1F6B653E-BB3B-444D-AF13-7D5CBBD72445}"/>
              </a:ext>
            </a:extLst>
          </p:cNvPr>
          <p:cNvSpPr txBox="1"/>
          <p:nvPr/>
        </p:nvSpPr>
        <p:spPr>
          <a:xfrm>
            <a:off x="7479554" y="2290687"/>
            <a:ext cx="833636" cy="1005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dirty="0">
                <a:effectLst/>
                <a:latin typeface="Times New Roman" panose="02020603050405020304" pitchFamily="18" charset="0"/>
                <a:ea typeface="游ゴシック" panose="020B0400000000000000" pitchFamily="50" charset="-128"/>
                <a:cs typeface="Times New Roman" panose="02020603050405020304" pitchFamily="18" charset="0"/>
              </a:rPr>
              <a:t>Inspeção e reparo do sistema de freio</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73" name="テキスト ボックス 1465">
            <a:extLst>
              <a:ext uri="{FF2B5EF4-FFF2-40B4-BE49-F238E27FC236}">
                <a16:creationId xmlns:a16="http://schemas.microsoft.com/office/drawing/2014/main" id="{4B6D0E58-FC5A-4056-A779-6E00EEC0744B}"/>
              </a:ext>
            </a:extLst>
          </p:cNvPr>
          <p:cNvSpPr txBox="1"/>
          <p:nvPr/>
        </p:nvSpPr>
        <p:spPr>
          <a:xfrm>
            <a:off x="7492316" y="2525602"/>
            <a:ext cx="951807" cy="1355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50" kern="100" dirty="0">
                <a:effectLst/>
                <a:latin typeface="Times New Roman" panose="02020603050405020304" pitchFamily="18" charset="0"/>
                <a:ea typeface="游ゴシック" panose="020B0400000000000000" pitchFamily="50" charset="-128"/>
                <a:cs typeface="Times New Roman" panose="02020603050405020304" pitchFamily="18" charset="0"/>
              </a:rPr>
              <a:t>Inspeção e reparo ao redor do motor</a:t>
            </a:r>
            <a:endParaRPr lang="ja-JP" sz="5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74" name="テキスト ボックス 1466">
            <a:extLst>
              <a:ext uri="{FF2B5EF4-FFF2-40B4-BE49-F238E27FC236}">
                <a16:creationId xmlns:a16="http://schemas.microsoft.com/office/drawing/2014/main" id="{A6A89DCA-2DC2-4D35-9FB3-156246AD11A1}"/>
              </a:ext>
            </a:extLst>
          </p:cNvPr>
          <p:cNvSpPr txBox="1"/>
          <p:nvPr/>
        </p:nvSpPr>
        <p:spPr>
          <a:xfrm>
            <a:off x="7484305" y="2738375"/>
            <a:ext cx="951807" cy="19180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Abastecer com água depois de inspecionar e reparar a presença de vazamento de água.</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75" name="テキスト ボックス 1467">
            <a:extLst>
              <a:ext uri="{FF2B5EF4-FFF2-40B4-BE49-F238E27FC236}">
                <a16:creationId xmlns:a16="http://schemas.microsoft.com/office/drawing/2014/main" id="{52C27233-69E6-4297-9F9D-FDDBF66894FF}"/>
              </a:ext>
            </a:extLst>
          </p:cNvPr>
          <p:cNvSpPr txBox="1"/>
          <p:nvPr/>
        </p:nvSpPr>
        <p:spPr>
          <a:xfrm>
            <a:off x="7475567" y="2978403"/>
            <a:ext cx="951807" cy="18847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Depois de inspecionar e reparar vazamentos de ar, espere que aumente até a pressão estipulada.</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76" name="テキスト ボックス 1468">
            <a:extLst>
              <a:ext uri="{FF2B5EF4-FFF2-40B4-BE49-F238E27FC236}">
                <a16:creationId xmlns:a16="http://schemas.microsoft.com/office/drawing/2014/main" id="{6B1B242C-7F9D-44C6-9F6C-CE2C0692339C}"/>
              </a:ext>
            </a:extLst>
          </p:cNvPr>
          <p:cNvSpPr txBox="1"/>
          <p:nvPr/>
        </p:nvSpPr>
        <p:spPr>
          <a:xfrm>
            <a:off x="7485724" y="3250717"/>
            <a:ext cx="951807" cy="18344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Pare o veículo, coloque o motor em marcha lenta e espere até que apague.</a:t>
            </a:r>
            <a:endParaRPr lang="ja-JP" sz="4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77" name="テキスト ボックス 1469">
            <a:extLst>
              <a:ext uri="{FF2B5EF4-FFF2-40B4-BE49-F238E27FC236}">
                <a16:creationId xmlns:a16="http://schemas.microsoft.com/office/drawing/2014/main" id="{3C150D87-0585-4033-B829-411BAF77F29A}"/>
              </a:ext>
            </a:extLst>
          </p:cNvPr>
          <p:cNvSpPr txBox="1"/>
          <p:nvPr/>
        </p:nvSpPr>
        <p:spPr>
          <a:xfrm>
            <a:off x="7485725" y="3485769"/>
            <a:ext cx="951807" cy="2214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Parar o veículo, colocar a rotação do motor em velocidade média sem carga e esperar até que a luz apague.</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756272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522191" y="612776"/>
            <a:ext cx="7993159"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Dispositivos de segurança para máquina de demolição, etc.</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232400" y="6452605"/>
            <a:ext cx="37637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42 do texto / Página 25 do texto suplementar</a:t>
            </a:r>
          </a:p>
        </p:txBody>
      </p:sp>
      <p:sp>
        <p:nvSpPr>
          <p:cNvPr id="9" name="コンテンツ プレースホルダー 4"/>
          <p:cNvSpPr txBox="1">
            <a:spLocks/>
          </p:cNvSpPr>
          <p:nvPr/>
        </p:nvSpPr>
        <p:spPr>
          <a:xfrm>
            <a:off x="522191" y="1268383"/>
            <a:ext cx="7993159"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(4) Máquina de demolição especificada (máquina de demolição com comprimento total da lança e do braço de 12 m ou mais)</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5" name="図 4"/>
          <p:cNvPicPr>
            <a:picLocks noChangeAspect="1"/>
          </p:cNvPicPr>
          <p:nvPr/>
        </p:nvPicPr>
        <p:blipFill>
          <a:blip r:embed="rId3"/>
          <a:stretch>
            <a:fillRect/>
          </a:stretch>
        </p:blipFill>
        <p:spPr>
          <a:xfrm>
            <a:off x="2930577" y="1901536"/>
            <a:ext cx="3239697" cy="4436918"/>
          </a:xfrm>
          <a:prstGeom prst="rect">
            <a:avLst/>
          </a:prstGeom>
        </p:spPr>
      </p:pic>
    </p:spTree>
    <p:extLst>
      <p:ext uri="{BB962C8B-B14F-4D97-AF65-F5344CB8AC3E}">
        <p14:creationId xmlns:p14="http://schemas.microsoft.com/office/powerpoint/2010/main" val="1890462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Dispositivos de segurança para máquina de demolição, etc.</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295900" y="6452605"/>
            <a:ext cx="37002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44 do texto / Página 26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(5) Espelho, etc.</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(6) Faróis dianteiros, etc.</a:t>
            </a: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2286433" y="1512063"/>
            <a:ext cx="4851009" cy="2052019"/>
          </a:xfrm>
          <a:prstGeom prst="rect">
            <a:avLst/>
          </a:prstGeom>
        </p:spPr>
      </p:pic>
      <p:pic>
        <p:nvPicPr>
          <p:cNvPr id="3" name="図 2"/>
          <p:cNvPicPr>
            <a:picLocks noChangeAspect="1"/>
          </p:cNvPicPr>
          <p:nvPr/>
        </p:nvPicPr>
        <p:blipFill>
          <a:blip r:embed="rId4"/>
          <a:stretch>
            <a:fillRect/>
          </a:stretch>
        </p:blipFill>
        <p:spPr>
          <a:xfrm>
            <a:off x="3026893" y="4037943"/>
            <a:ext cx="3090213" cy="2289796"/>
          </a:xfrm>
          <a:prstGeom prst="rect">
            <a:avLst/>
          </a:prstGeom>
        </p:spPr>
      </p:pic>
      <p:sp>
        <p:nvSpPr>
          <p:cNvPr id="7" name="テキスト ボックス 1470">
            <a:extLst>
              <a:ext uri="{FF2B5EF4-FFF2-40B4-BE49-F238E27FC236}">
                <a16:creationId xmlns:a16="http://schemas.microsoft.com/office/drawing/2014/main" id="{9F3B6E05-DDA7-4C66-9F0A-33FE3C62EC5D}"/>
              </a:ext>
            </a:extLst>
          </p:cNvPr>
          <p:cNvSpPr txBox="1"/>
          <p:nvPr/>
        </p:nvSpPr>
        <p:spPr>
          <a:xfrm>
            <a:off x="2862244" y="3358342"/>
            <a:ext cx="1245870"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Câmera traseira</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8" name="テキスト ボックス 1471">
            <a:extLst>
              <a:ext uri="{FF2B5EF4-FFF2-40B4-BE49-F238E27FC236}">
                <a16:creationId xmlns:a16="http://schemas.microsoft.com/office/drawing/2014/main" id="{E182E4F4-4694-4305-BC2A-B9D0F46A5444}"/>
              </a:ext>
            </a:extLst>
          </p:cNvPr>
          <p:cNvSpPr txBox="1"/>
          <p:nvPr/>
        </p:nvSpPr>
        <p:spPr>
          <a:xfrm>
            <a:off x="5683516" y="3358342"/>
            <a:ext cx="1245870"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Monitor</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000721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Dispositivos de segurança para máquina de demolição, etc.</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84800" y="6452605"/>
            <a:ext cx="36113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45 do texto / Página 27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(7) Protetor de cabeça</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(8) Vidro de segurança e equipamento de proteção para projeção de objetos</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5" name="図 4"/>
          <p:cNvPicPr>
            <a:picLocks noChangeAspect="1"/>
          </p:cNvPicPr>
          <p:nvPr/>
        </p:nvPicPr>
        <p:blipFill>
          <a:blip r:embed="rId3"/>
          <a:stretch>
            <a:fillRect/>
          </a:stretch>
        </p:blipFill>
        <p:spPr>
          <a:xfrm>
            <a:off x="2128837" y="1627043"/>
            <a:ext cx="4886325" cy="1733550"/>
          </a:xfrm>
          <a:prstGeom prst="rect">
            <a:avLst/>
          </a:prstGeom>
        </p:spPr>
      </p:pic>
      <p:pic>
        <p:nvPicPr>
          <p:cNvPr id="7" name="図 6"/>
          <p:cNvPicPr>
            <a:picLocks noChangeAspect="1"/>
          </p:cNvPicPr>
          <p:nvPr/>
        </p:nvPicPr>
        <p:blipFill>
          <a:blip r:embed="rId4"/>
          <a:stretch>
            <a:fillRect/>
          </a:stretch>
        </p:blipFill>
        <p:spPr>
          <a:xfrm>
            <a:off x="2422814" y="4044975"/>
            <a:ext cx="4300105" cy="2273304"/>
          </a:xfrm>
          <a:prstGeom prst="rect">
            <a:avLst/>
          </a:prstGeom>
        </p:spPr>
      </p:pic>
      <p:sp>
        <p:nvSpPr>
          <p:cNvPr id="8" name="テキスト ボックス 1472">
            <a:extLst>
              <a:ext uri="{FF2B5EF4-FFF2-40B4-BE49-F238E27FC236}">
                <a16:creationId xmlns:a16="http://schemas.microsoft.com/office/drawing/2014/main" id="{8DB6CD8D-8BB8-4A6F-825F-523A1B324106}"/>
              </a:ext>
            </a:extLst>
          </p:cNvPr>
          <p:cNvSpPr txBox="1"/>
          <p:nvPr/>
        </p:nvSpPr>
        <p:spPr>
          <a:xfrm>
            <a:off x="4571999" y="1857383"/>
            <a:ext cx="1072310" cy="3663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Cabine</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(Protetor da cabeça)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0340464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Dispositivos de segurança para máquina de demolição, etc.</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56512" y="6452605"/>
            <a:ext cx="3639650"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45 do texto / Página 28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pt-br" sz="1400" dirty="0">
                <a:latin typeface="Times New Roman" panose="02020603050405020304" pitchFamily="18" charset="0"/>
                <a:ea typeface="Meiryo UI" panose="020B0604030504040204" pitchFamily="50" charset="-128"/>
                <a:cs typeface="Times New Roman" panose="02020603050405020304" pitchFamily="18" charset="0"/>
              </a:rPr>
              <a:t>(9) Máquina de demolição de veículo pequeno sem cabine de condutor</a:t>
            </a:r>
            <a:endParaRPr lang="en-US" altLang="ja-JP" sz="14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r>
              <a:rPr lang="pt-br" sz="1400" dirty="0">
                <a:latin typeface="Times New Roman" panose="02020603050405020304" pitchFamily="18" charset="0"/>
                <a:ea typeface="Meiryo UI" panose="020B0604030504040204" pitchFamily="50" charset="-128"/>
                <a:cs typeface="Times New Roman" panose="02020603050405020304" pitchFamily="18" charset="0"/>
              </a:rPr>
              <a:t>(10) Estrutura de proteção contra quedas (ROPS), estrutura de proteção contra capotamento (TOPS)</a:t>
            </a:r>
            <a:endParaRPr lang="en-US" altLang="ja-JP" sz="14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3128962" y="1768434"/>
            <a:ext cx="2886075" cy="1485900"/>
          </a:xfrm>
          <a:prstGeom prst="rect">
            <a:avLst/>
          </a:prstGeom>
        </p:spPr>
      </p:pic>
      <p:pic>
        <p:nvPicPr>
          <p:cNvPr id="3" name="図 2"/>
          <p:cNvPicPr>
            <a:picLocks noChangeAspect="1"/>
          </p:cNvPicPr>
          <p:nvPr/>
        </p:nvPicPr>
        <p:blipFill>
          <a:blip r:embed="rId4"/>
          <a:stretch>
            <a:fillRect/>
          </a:stretch>
        </p:blipFill>
        <p:spPr>
          <a:xfrm>
            <a:off x="2036618" y="4054185"/>
            <a:ext cx="1600200" cy="2190750"/>
          </a:xfrm>
          <a:prstGeom prst="rect">
            <a:avLst/>
          </a:prstGeom>
        </p:spPr>
      </p:pic>
      <p:pic>
        <p:nvPicPr>
          <p:cNvPr id="8" name="図 7"/>
          <p:cNvPicPr>
            <a:picLocks noChangeAspect="1"/>
          </p:cNvPicPr>
          <p:nvPr/>
        </p:nvPicPr>
        <p:blipFill>
          <a:blip r:embed="rId5"/>
          <a:stretch>
            <a:fillRect/>
          </a:stretch>
        </p:blipFill>
        <p:spPr>
          <a:xfrm>
            <a:off x="5356512" y="4235160"/>
            <a:ext cx="1828800" cy="2009775"/>
          </a:xfrm>
          <a:prstGeom prst="rect">
            <a:avLst/>
          </a:prstGeom>
        </p:spPr>
      </p:pic>
      <p:sp>
        <p:nvSpPr>
          <p:cNvPr id="10" name="テキスト ボックス 1473">
            <a:extLst>
              <a:ext uri="{FF2B5EF4-FFF2-40B4-BE49-F238E27FC236}">
                <a16:creationId xmlns:a16="http://schemas.microsoft.com/office/drawing/2014/main" id="{EC222A63-7655-436F-87FA-2C6A40DEDC2F}"/>
              </a:ext>
            </a:extLst>
          </p:cNvPr>
          <p:cNvSpPr txBox="1"/>
          <p:nvPr/>
        </p:nvSpPr>
        <p:spPr>
          <a:xfrm>
            <a:off x="3953468" y="1585236"/>
            <a:ext cx="1403044" cy="4245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Máscara de proteção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(Para proteção de projeção de objetos)</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1474">
            <a:extLst>
              <a:ext uri="{FF2B5EF4-FFF2-40B4-BE49-F238E27FC236}">
                <a16:creationId xmlns:a16="http://schemas.microsoft.com/office/drawing/2014/main" id="{7CB3910A-F9F1-4F0D-BC9D-AF8D9A5F3787}"/>
              </a:ext>
            </a:extLst>
          </p:cNvPr>
          <p:cNvSpPr txBox="1"/>
          <p:nvPr/>
        </p:nvSpPr>
        <p:spPr>
          <a:xfrm>
            <a:off x="6638906" y="4863092"/>
            <a:ext cx="77343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Cinto de segurança</a:t>
            </a:r>
            <a:endParaRPr lang="ja-JP" sz="7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980289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Tipos e aplicações (características) de máquinas de desmontagem, etc. (1) Disjuntores</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 do texto / Página 4 do texto suplementar</a:t>
            </a:r>
          </a:p>
        </p:txBody>
      </p:sp>
      <p:pic>
        <p:nvPicPr>
          <p:cNvPr id="8" name="図 7"/>
          <p:cNvPicPr>
            <a:picLocks noChangeAspect="1"/>
          </p:cNvPicPr>
          <p:nvPr/>
        </p:nvPicPr>
        <p:blipFill>
          <a:blip r:embed="rId3"/>
          <a:stretch>
            <a:fillRect/>
          </a:stretch>
        </p:blipFill>
        <p:spPr>
          <a:xfrm>
            <a:off x="1695450" y="1385887"/>
            <a:ext cx="5753100" cy="4086225"/>
          </a:xfrm>
          <a:prstGeom prst="rect">
            <a:avLst/>
          </a:prstGeom>
        </p:spPr>
      </p:pic>
    </p:spTree>
    <p:extLst>
      <p:ext uri="{BB962C8B-B14F-4D97-AF65-F5344CB8AC3E}">
        <p14:creationId xmlns:p14="http://schemas.microsoft.com/office/powerpoint/2010/main" val="3364108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marL="1257300" indent="-1257300" algn="l" rtl="0"/>
            <a:r>
              <a:rPr lang="pt-br" sz="3200" dirty="0">
                <a:latin typeface="Times New Roman" panose="02020603050405020304" pitchFamily="18" charset="0"/>
                <a:ea typeface="ＭＳ Ｐゴシック" panose="020B0600070205080204" pitchFamily="50" charset="-128"/>
                <a:cs typeface="Times New Roman" panose="02020603050405020304" pitchFamily="18" charset="0"/>
              </a:rPr>
              <a:t>Capítulo 4 Tratamento de medidas relacionadas ao trabalho com vestimenta de acessórios para demolição</a:t>
            </a:r>
            <a:endParaRPr kumimoji="1" lang="ja-JP" altLang="en-US" sz="32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6201733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Seleção e instalação do rompedor, características, denominações e funções de cada parte</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275385" y="6452605"/>
            <a:ext cx="3720777"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47 do texto / Página 29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2953194" y="4991833"/>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Exemplos de tipos de talhadeira</a:t>
            </a:r>
          </a:p>
        </p:txBody>
      </p:sp>
      <p:pic>
        <p:nvPicPr>
          <p:cNvPr id="2" name="図 1"/>
          <p:cNvPicPr>
            <a:picLocks noChangeAspect="1"/>
          </p:cNvPicPr>
          <p:nvPr/>
        </p:nvPicPr>
        <p:blipFill>
          <a:blip r:embed="rId3"/>
          <a:stretch>
            <a:fillRect/>
          </a:stretch>
        </p:blipFill>
        <p:spPr>
          <a:xfrm>
            <a:off x="857249" y="2452228"/>
            <a:ext cx="7429500" cy="2539605"/>
          </a:xfrm>
          <a:prstGeom prst="rect">
            <a:avLst/>
          </a:prstGeom>
        </p:spPr>
      </p:pic>
      <p:sp>
        <p:nvSpPr>
          <p:cNvPr id="7" name="テキスト ボックス 1475">
            <a:extLst>
              <a:ext uri="{FF2B5EF4-FFF2-40B4-BE49-F238E27FC236}">
                <a16:creationId xmlns:a16="http://schemas.microsoft.com/office/drawing/2014/main" id="{E3BFD53A-89FD-4058-994B-32C25D81684F}"/>
              </a:ext>
            </a:extLst>
          </p:cNvPr>
          <p:cNvSpPr txBox="1"/>
          <p:nvPr/>
        </p:nvSpPr>
        <p:spPr>
          <a:xfrm>
            <a:off x="956235" y="2557765"/>
            <a:ext cx="2300941" cy="2284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kern="100" dirty="0">
                <a:effectLst/>
                <a:latin typeface="Times New Roman" panose="02020603050405020304" pitchFamily="18" charset="0"/>
                <a:ea typeface="游ゴシック" panose="020B0400000000000000" pitchFamily="50" charset="-128"/>
                <a:cs typeface="Times New Roman" panose="02020603050405020304" pitchFamily="18" charset="0"/>
              </a:rPr>
              <a:t>Ponto de demolição</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8" name="テキスト ボックス 1476">
            <a:extLst>
              <a:ext uri="{FF2B5EF4-FFF2-40B4-BE49-F238E27FC236}">
                <a16:creationId xmlns:a16="http://schemas.microsoft.com/office/drawing/2014/main" id="{C795B683-A5FB-439E-9E38-0E6DDF0B7203}"/>
              </a:ext>
            </a:extLst>
          </p:cNvPr>
          <p:cNvSpPr txBox="1"/>
          <p:nvPr/>
        </p:nvSpPr>
        <p:spPr>
          <a:xfrm>
            <a:off x="3598985" y="2558235"/>
            <a:ext cx="1823199" cy="22796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kern="100" dirty="0">
                <a:effectLst/>
                <a:latin typeface="Times New Roman" panose="02020603050405020304" pitchFamily="18" charset="0"/>
                <a:ea typeface="游ゴシック" panose="020B0400000000000000" pitchFamily="50" charset="-128"/>
                <a:cs typeface="Times New Roman" panose="02020603050405020304" pitchFamily="18" charset="0"/>
              </a:rPr>
              <a:t>Extremidade plana</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1477">
            <a:extLst>
              <a:ext uri="{FF2B5EF4-FFF2-40B4-BE49-F238E27FC236}">
                <a16:creationId xmlns:a16="http://schemas.microsoft.com/office/drawing/2014/main" id="{F5131835-9EFD-4E91-A9CF-6A1F762BFA10}"/>
              </a:ext>
            </a:extLst>
          </p:cNvPr>
          <p:cNvSpPr txBox="1"/>
          <p:nvPr/>
        </p:nvSpPr>
        <p:spPr>
          <a:xfrm>
            <a:off x="6206957" y="2576511"/>
            <a:ext cx="1537837" cy="2284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kern="100" dirty="0">
                <a:effectLst/>
                <a:latin typeface="Times New Roman" panose="02020603050405020304" pitchFamily="18" charset="0"/>
                <a:ea typeface="游ゴシック" panose="020B0400000000000000" pitchFamily="50" charset="-128"/>
                <a:cs typeface="Times New Roman" panose="02020603050405020304" pitchFamily="18" charset="0"/>
              </a:rPr>
              <a:t>Plana</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1478">
            <a:extLst>
              <a:ext uri="{FF2B5EF4-FFF2-40B4-BE49-F238E27FC236}">
                <a16:creationId xmlns:a16="http://schemas.microsoft.com/office/drawing/2014/main" id="{CBD5FDA1-320C-45F6-8254-BD3015FD9EB7}"/>
              </a:ext>
            </a:extLst>
          </p:cNvPr>
          <p:cNvSpPr txBox="1"/>
          <p:nvPr/>
        </p:nvSpPr>
        <p:spPr>
          <a:xfrm>
            <a:off x="1567259" y="3021171"/>
            <a:ext cx="1689917" cy="12501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400" b="1" kern="100" dirty="0">
                <a:effectLst/>
                <a:latin typeface="Times New Roman" panose="02020603050405020304" pitchFamily="18" charset="0"/>
                <a:ea typeface="游ゴシック" panose="020B0400000000000000" pitchFamily="50" charset="-128"/>
                <a:cs typeface="Times New Roman" panose="02020603050405020304" pitchFamily="18" charset="0"/>
              </a:rPr>
              <a:t>(Aplicação principal)</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marL="171450" indent="-171450" algn="l" rtl="0">
              <a:buFont typeface="Wingdings" panose="05000000000000000000" pitchFamily="2" charset="2"/>
              <a:buChar char="l"/>
            </a:pPr>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Esmagamento de concreto</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marL="171450" indent="-171450" algn="l" rtl="0">
              <a:buFont typeface="Wingdings" panose="05000000000000000000" pitchFamily="2" charset="2"/>
              <a:buChar char="l"/>
            </a:pPr>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Esmagamento de rocha</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marL="171450" indent="-171450" algn="l" rtl="0">
              <a:buFont typeface="Wingdings" panose="05000000000000000000" pitchFamily="2" charset="2"/>
              <a:buChar char="l"/>
            </a:pPr>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Esmagamento de piso de solo duro</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marL="171450" indent="-171450" algn="l" rtl="0">
              <a:buFont typeface="Wingdings" panose="05000000000000000000" pitchFamily="2" charset="2"/>
              <a:buChar char="l"/>
            </a:pPr>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Construção de estrada</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479">
            <a:extLst>
              <a:ext uri="{FF2B5EF4-FFF2-40B4-BE49-F238E27FC236}">
                <a16:creationId xmlns:a16="http://schemas.microsoft.com/office/drawing/2014/main" id="{37590751-D7D2-4287-9B3F-246936BC8097}"/>
              </a:ext>
            </a:extLst>
          </p:cNvPr>
          <p:cNvSpPr txBox="1"/>
          <p:nvPr/>
        </p:nvSpPr>
        <p:spPr>
          <a:xfrm>
            <a:off x="3967186" y="2918931"/>
            <a:ext cx="1680553" cy="10879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400" b="1" kern="100" dirty="0">
                <a:effectLst/>
                <a:latin typeface="Times New Roman" panose="02020603050405020304" pitchFamily="18" charset="0"/>
                <a:ea typeface="游ゴシック" panose="020B0400000000000000" pitchFamily="50" charset="-128"/>
                <a:cs typeface="Times New Roman" panose="02020603050405020304" pitchFamily="18" charset="0"/>
              </a:rPr>
              <a:t>(Aplicação principal)</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marL="171450" indent="-171450" algn="l" rtl="0">
              <a:buFont typeface="Wingdings" panose="05000000000000000000" pitchFamily="2" charset="2"/>
              <a:buChar char="l"/>
            </a:pPr>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Britagem secundária de brita</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marL="171450" indent="-171450" algn="l" rtl="0">
              <a:buFont typeface="Wingdings" panose="05000000000000000000" pitchFamily="2" charset="2"/>
              <a:buChar char="l"/>
            </a:pPr>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Descamação de pasta de cimento, etc.</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marL="90170" algn="l" rtl="0"/>
            <a:r>
              <a:rPr lang="pt-br"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480">
            <a:extLst>
              <a:ext uri="{FF2B5EF4-FFF2-40B4-BE49-F238E27FC236}">
                <a16:creationId xmlns:a16="http://schemas.microsoft.com/office/drawing/2014/main" id="{6F275392-231A-4DA9-B4B3-1306DF7392D3}"/>
              </a:ext>
            </a:extLst>
          </p:cNvPr>
          <p:cNvSpPr txBox="1"/>
          <p:nvPr/>
        </p:nvSpPr>
        <p:spPr>
          <a:xfrm>
            <a:off x="6499563" y="2963433"/>
            <a:ext cx="1680552" cy="9806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400" b="1" kern="100" dirty="0">
                <a:effectLst/>
                <a:latin typeface="Times New Roman" panose="02020603050405020304" pitchFamily="18" charset="0"/>
                <a:ea typeface="游ゴシック" panose="020B0400000000000000" pitchFamily="50" charset="-128"/>
                <a:cs typeface="Times New Roman" panose="02020603050405020304" pitchFamily="18" charset="0"/>
              </a:rPr>
              <a:t>(Aplicação principal)</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marL="171450" indent="-171450" algn="l" rtl="0">
              <a:buFont typeface="Wingdings" panose="05000000000000000000" pitchFamily="2" charset="2"/>
              <a:buChar char="l"/>
            </a:pPr>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Escavação do sulco</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marL="171450" indent="-171450" algn="l" rtl="0">
              <a:buFont typeface="Wingdings" panose="05000000000000000000" pitchFamily="2" charset="2"/>
              <a:buChar char="l"/>
            </a:pPr>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Corte do jito, etc.</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marL="171450" indent="-171450" algn="l" rtl="0">
              <a:buFont typeface="Wingdings" panose="05000000000000000000" pitchFamily="2" charset="2"/>
              <a:buChar char="l"/>
            </a:pPr>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Esmagamento de ladeira (</a:t>
            </a:r>
            <a:r>
              <a:rPr lang="pt-br" sz="12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nori</a:t>
            </a:r>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r>
              <a:rPr lang="pt-br" sz="12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men</a:t>
            </a:r>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4247084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Seleção e instalação do rompedor, características, denominações e funções de cada parte</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249743" y="6396335"/>
            <a:ext cx="3694954"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48 do Texto / Página 30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3" name="テキスト ボックス 12"/>
          <p:cNvSpPr txBox="1"/>
          <p:nvPr/>
        </p:nvSpPr>
        <p:spPr>
          <a:xfrm>
            <a:off x="3167952" y="6061455"/>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Rompedor hidráulico</a:t>
            </a:r>
          </a:p>
        </p:txBody>
      </p:sp>
      <p:pic>
        <p:nvPicPr>
          <p:cNvPr id="2" name="図 1"/>
          <p:cNvPicPr>
            <a:picLocks noChangeAspect="1"/>
          </p:cNvPicPr>
          <p:nvPr/>
        </p:nvPicPr>
        <p:blipFill>
          <a:blip r:embed="rId3"/>
          <a:stretch>
            <a:fillRect/>
          </a:stretch>
        </p:blipFill>
        <p:spPr>
          <a:xfrm>
            <a:off x="1945013" y="1383465"/>
            <a:ext cx="5253973" cy="4677990"/>
          </a:xfrm>
          <a:prstGeom prst="rect">
            <a:avLst/>
          </a:prstGeom>
        </p:spPr>
      </p:pic>
      <p:sp>
        <p:nvSpPr>
          <p:cNvPr id="7" name="テキスト ボックス 1481">
            <a:extLst>
              <a:ext uri="{FF2B5EF4-FFF2-40B4-BE49-F238E27FC236}">
                <a16:creationId xmlns:a16="http://schemas.microsoft.com/office/drawing/2014/main" id="{408176D4-780C-451E-9A49-2B32E9C076B0}"/>
              </a:ext>
            </a:extLst>
          </p:cNvPr>
          <p:cNvSpPr txBox="1"/>
          <p:nvPr/>
        </p:nvSpPr>
        <p:spPr>
          <a:xfrm>
            <a:off x="2222257" y="2015935"/>
            <a:ext cx="376555"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300" kern="100">
                <a:effectLst/>
                <a:latin typeface="Times New Roman" panose="02020603050405020304" pitchFamily="18" charset="0"/>
                <a:ea typeface="游ゴシック" panose="020B0400000000000000" pitchFamily="50" charset="-128"/>
                <a:cs typeface="Times New Roman" panose="02020603050405020304" pitchFamily="18" charset="0"/>
              </a:rPr>
              <a:t>Pino</a:t>
            </a:r>
            <a:endParaRPr lang="ja-JP" sz="13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8" name="テキスト ボックス 1488">
            <a:extLst>
              <a:ext uri="{FF2B5EF4-FFF2-40B4-BE49-F238E27FC236}">
                <a16:creationId xmlns:a16="http://schemas.microsoft.com/office/drawing/2014/main" id="{69C52B35-0F4A-4EEE-8436-C248098ABF25}"/>
              </a:ext>
            </a:extLst>
          </p:cNvPr>
          <p:cNvSpPr txBox="1"/>
          <p:nvPr/>
        </p:nvSpPr>
        <p:spPr>
          <a:xfrm>
            <a:off x="3064581" y="2894480"/>
            <a:ext cx="947314" cy="2108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300" kern="100" dirty="0">
                <a:effectLst/>
                <a:latin typeface="Times New Roman" panose="02020603050405020304" pitchFamily="18" charset="0"/>
                <a:ea typeface="游ゴシック" panose="020B0400000000000000" pitchFamily="50" charset="-128"/>
                <a:cs typeface="Times New Roman" panose="02020603050405020304" pitchFamily="18" charset="0"/>
              </a:rPr>
              <a:t>Lado de baixa pressão</a:t>
            </a:r>
            <a:endParaRPr lang="ja-JP" sz="1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1490">
            <a:extLst>
              <a:ext uri="{FF2B5EF4-FFF2-40B4-BE49-F238E27FC236}">
                <a16:creationId xmlns:a16="http://schemas.microsoft.com/office/drawing/2014/main" id="{4BF323F3-7391-4818-86BB-5734560BA4B8}"/>
              </a:ext>
            </a:extLst>
          </p:cNvPr>
          <p:cNvSpPr txBox="1"/>
          <p:nvPr/>
        </p:nvSpPr>
        <p:spPr>
          <a:xfrm>
            <a:off x="3064581" y="3129875"/>
            <a:ext cx="997401" cy="20391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300" kern="100" dirty="0">
                <a:effectLst/>
                <a:latin typeface="Times New Roman" panose="02020603050405020304" pitchFamily="18" charset="0"/>
                <a:ea typeface="游ゴシック" panose="020B0400000000000000" pitchFamily="50" charset="-128"/>
                <a:cs typeface="Times New Roman" panose="02020603050405020304" pitchFamily="18" charset="0"/>
              </a:rPr>
              <a:t>Lado de alta pressão</a:t>
            </a:r>
            <a:endParaRPr lang="ja-JP" sz="1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1494">
            <a:extLst>
              <a:ext uri="{FF2B5EF4-FFF2-40B4-BE49-F238E27FC236}">
                <a16:creationId xmlns:a16="http://schemas.microsoft.com/office/drawing/2014/main" id="{64971617-ACA6-4E35-BBFC-04BF6D490206}"/>
              </a:ext>
            </a:extLst>
          </p:cNvPr>
          <p:cNvSpPr txBox="1"/>
          <p:nvPr/>
        </p:nvSpPr>
        <p:spPr>
          <a:xfrm>
            <a:off x="2844556" y="3363483"/>
            <a:ext cx="1110223" cy="2089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300" kern="100" dirty="0">
                <a:effectLst/>
                <a:latin typeface="Times New Roman" panose="02020603050405020304" pitchFamily="18" charset="0"/>
                <a:ea typeface="游ゴシック" panose="020B0400000000000000" pitchFamily="50" charset="-128"/>
                <a:cs typeface="Times New Roman" panose="02020603050405020304" pitchFamily="18" charset="0"/>
              </a:rPr>
              <a:t>suporte</a:t>
            </a:r>
            <a:endParaRPr lang="ja-JP" sz="1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495">
            <a:extLst>
              <a:ext uri="{FF2B5EF4-FFF2-40B4-BE49-F238E27FC236}">
                <a16:creationId xmlns:a16="http://schemas.microsoft.com/office/drawing/2014/main" id="{5AFEAD3D-7699-4713-BC81-94EE3576E0C2}"/>
              </a:ext>
            </a:extLst>
          </p:cNvPr>
          <p:cNvSpPr txBox="1"/>
          <p:nvPr/>
        </p:nvSpPr>
        <p:spPr>
          <a:xfrm>
            <a:off x="2681661" y="3596645"/>
            <a:ext cx="1667510" cy="2089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300" kern="100" dirty="0">
                <a:effectLst/>
                <a:latin typeface="Times New Roman" panose="02020603050405020304" pitchFamily="18" charset="0"/>
                <a:ea typeface="游ゴシック" panose="020B0400000000000000" pitchFamily="50" charset="-128"/>
                <a:cs typeface="Times New Roman" panose="02020603050405020304" pitchFamily="18" charset="0"/>
              </a:rPr>
              <a:t>Unidade do rompedor</a:t>
            </a:r>
            <a:endParaRPr lang="ja-JP" sz="1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496">
            <a:extLst>
              <a:ext uri="{FF2B5EF4-FFF2-40B4-BE49-F238E27FC236}">
                <a16:creationId xmlns:a16="http://schemas.microsoft.com/office/drawing/2014/main" id="{3BEEF293-84CA-41AF-8D87-4EADB319D7BC}"/>
              </a:ext>
            </a:extLst>
          </p:cNvPr>
          <p:cNvSpPr txBox="1"/>
          <p:nvPr/>
        </p:nvSpPr>
        <p:spPr>
          <a:xfrm>
            <a:off x="2717557" y="3911567"/>
            <a:ext cx="775335" cy="2237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300" kern="100" dirty="0">
                <a:effectLst/>
                <a:latin typeface="Times New Roman" panose="02020603050405020304" pitchFamily="18" charset="0"/>
                <a:ea typeface="游ゴシック" panose="020B0400000000000000" pitchFamily="50" charset="-128"/>
                <a:cs typeface="Times New Roman" panose="02020603050405020304" pitchFamily="18" charset="0"/>
              </a:rPr>
              <a:t>Talhadeira</a:t>
            </a:r>
            <a:endParaRPr lang="ja-JP" sz="1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497">
            <a:extLst>
              <a:ext uri="{FF2B5EF4-FFF2-40B4-BE49-F238E27FC236}">
                <a16:creationId xmlns:a16="http://schemas.microsoft.com/office/drawing/2014/main" id="{40CFC08E-036A-46D8-8A69-C48532661DB8}"/>
              </a:ext>
            </a:extLst>
          </p:cNvPr>
          <p:cNvSpPr txBox="1"/>
          <p:nvPr/>
        </p:nvSpPr>
        <p:spPr>
          <a:xfrm>
            <a:off x="5037754" y="2700622"/>
            <a:ext cx="2161232" cy="2108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300" kern="100" dirty="0">
                <a:effectLst/>
                <a:latin typeface="Times New Roman" panose="02020603050405020304" pitchFamily="18" charset="0"/>
                <a:ea typeface="游ゴシック" panose="020B0400000000000000" pitchFamily="50" charset="-128"/>
                <a:cs typeface="Times New Roman" panose="02020603050405020304" pitchFamily="18" charset="0"/>
              </a:rPr>
              <a:t>Tubulação lateral de alta pressão</a:t>
            </a:r>
            <a:endParaRPr lang="ja-JP" sz="1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498">
            <a:extLst>
              <a:ext uri="{FF2B5EF4-FFF2-40B4-BE49-F238E27FC236}">
                <a16:creationId xmlns:a16="http://schemas.microsoft.com/office/drawing/2014/main" id="{11EDD244-329A-4C22-8BB6-5E73E3419D41}"/>
              </a:ext>
            </a:extLst>
          </p:cNvPr>
          <p:cNvSpPr txBox="1"/>
          <p:nvPr/>
        </p:nvSpPr>
        <p:spPr>
          <a:xfrm>
            <a:off x="5249742" y="2920183"/>
            <a:ext cx="2560758" cy="2108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300" kern="100" dirty="0">
                <a:effectLst/>
                <a:latin typeface="Times New Roman" panose="02020603050405020304" pitchFamily="18" charset="0"/>
                <a:ea typeface="游ゴシック" panose="020B0400000000000000" pitchFamily="50" charset="-128"/>
                <a:cs typeface="Times New Roman" panose="02020603050405020304" pitchFamily="18" charset="0"/>
              </a:rPr>
              <a:t>Tubulação lateral de baixa pressão</a:t>
            </a:r>
            <a:endParaRPr lang="ja-JP" sz="1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499">
            <a:extLst>
              <a:ext uri="{FF2B5EF4-FFF2-40B4-BE49-F238E27FC236}">
                <a16:creationId xmlns:a16="http://schemas.microsoft.com/office/drawing/2014/main" id="{D0EC0038-9E9B-49CF-992E-6561D157ECA4}"/>
              </a:ext>
            </a:extLst>
          </p:cNvPr>
          <p:cNvSpPr txBox="1"/>
          <p:nvPr/>
        </p:nvSpPr>
        <p:spPr>
          <a:xfrm>
            <a:off x="5378346" y="3139744"/>
            <a:ext cx="1865991" cy="2108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300" kern="100" dirty="0">
                <a:effectLst/>
                <a:latin typeface="Times New Roman" panose="02020603050405020304" pitchFamily="18" charset="0"/>
                <a:ea typeface="游ゴシック" panose="020B0400000000000000" pitchFamily="50" charset="-128"/>
                <a:cs typeface="Times New Roman" panose="02020603050405020304" pitchFamily="18" charset="0"/>
              </a:rPr>
              <a:t>Tubulação do rompedor</a:t>
            </a:r>
            <a:endParaRPr lang="ja-JP" sz="1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500">
            <a:extLst>
              <a:ext uri="{FF2B5EF4-FFF2-40B4-BE49-F238E27FC236}">
                <a16:creationId xmlns:a16="http://schemas.microsoft.com/office/drawing/2014/main" id="{A1B87E97-DA8D-455F-A4D8-92771479ACD7}"/>
              </a:ext>
            </a:extLst>
          </p:cNvPr>
          <p:cNvSpPr txBox="1"/>
          <p:nvPr/>
        </p:nvSpPr>
        <p:spPr>
          <a:xfrm>
            <a:off x="5590093" y="3852736"/>
            <a:ext cx="1725107" cy="2108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300" kern="100" dirty="0">
                <a:effectLst/>
                <a:latin typeface="Times New Roman" panose="02020603050405020304" pitchFamily="18" charset="0"/>
                <a:ea typeface="游ゴシック" panose="020B0400000000000000" pitchFamily="50" charset="-128"/>
                <a:cs typeface="Times New Roman" panose="02020603050405020304" pitchFamily="18" charset="0"/>
              </a:rPr>
              <a:t>Tanque de óleo hidráulico</a:t>
            </a:r>
            <a:endParaRPr lang="ja-JP" sz="1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501">
            <a:extLst>
              <a:ext uri="{FF2B5EF4-FFF2-40B4-BE49-F238E27FC236}">
                <a16:creationId xmlns:a16="http://schemas.microsoft.com/office/drawing/2014/main" id="{65777809-171B-4C45-B148-5758BD79CB24}"/>
              </a:ext>
            </a:extLst>
          </p:cNvPr>
          <p:cNvSpPr txBox="1"/>
          <p:nvPr/>
        </p:nvSpPr>
        <p:spPr>
          <a:xfrm>
            <a:off x="6043494" y="4149023"/>
            <a:ext cx="1178168" cy="2249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300" kern="100" dirty="0">
                <a:effectLst/>
                <a:latin typeface="Times New Roman" panose="02020603050405020304" pitchFamily="18" charset="0"/>
                <a:ea typeface="游ゴシック" panose="020B0400000000000000" pitchFamily="50" charset="-128"/>
                <a:cs typeface="Times New Roman" panose="02020603050405020304" pitchFamily="18" charset="0"/>
              </a:rPr>
              <a:t>Filtro de óleo</a:t>
            </a:r>
            <a:endParaRPr lang="ja-JP" sz="1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502">
            <a:extLst>
              <a:ext uri="{FF2B5EF4-FFF2-40B4-BE49-F238E27FC236}">
                <a16:creationId xmlns:a16="http://schemas.microsoft.com/office/drawing/2014/main" id="{B78CFCA6-FE4E-432A-94FA-684DB5A1704E}"/>
              </a:ext>
            </a:extLst>
          </p:cNvPr>
          <p:cNvSpPr txBox="1"/>
          <p:nvPr/>
        </p:nvSpPr>
        <p:spPr>
          <a:xfrm>
            <a:off x="5961137" y="5626225"/>
            <a:ext cx="1067192" cy="1752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300" kern="100" dirty="0">
                <a:effectLst/>
                <a:latin typeface="Times New Roman" panose="02020603050405020304" pitchFamily="18" charset="0"/>
                <a:ea typeface="游ゴシック" panose="020B0400000000000000" pitchFamily="50" charset="-128"/>
                <a:cs typeface="Times New Roman" panose="02020603050405020304" pitchFamily="18" charset="0"/>
              </a:rPr>
              <a:t>Bomba de óleo</a:t>
            </a:r>
            <a:endParaRPr lang="ja-JP" sz="1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503">
            <a:extLst>
              <a:ext uri="{FF2B5EF4-FFF2-40B4-BE49-F238E27FC236}">
                <a16:creationId xmlns:a16="http://schemas.microsoft.com/office/drawing/2014/main" id="{85B959E0-E942-41DA-8802-E111A4AD6095}"/>
              </a:ext>
            </a:extLst>
          </p:cNvPr>
          <p:cNvSpPr txBox="1"/>
          <p:nvPr/>
        </p:nvSpPr>
        <p:spPr>
          <a:xfrm>
            <a:off x="2791811" y="5077205"/>
            <a:ext cx="895671" cy="2362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300" kern="100" dirty="0">
                <a:effectLst/>
                <a:latin typeface="Times New Roman" panose="02020603050405020304" pitchFamily="18" charset="0"/>
                <a:ea typeface="游ゴシック" panose="020B0400000000000000" pitchFamily="50" charset="-128"/>
                <a:cs typeface="Times New Roman" panose="02020603050405020304" pitchFamily="18" charset="0"/>
              </a:rPr>
              <a:t>Pedal de impacto</a:t>
            </a:r>
            <a:endParaRPr lang="ja-JP" sz="1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2" name="テキスト ボックス 1600">
            <a:extLst>
              <a:ext uri="{FF2B5EF4-FFF2-40B4-BE49-F238E27FC236}">
                <a16:creationId xmlns:a16="http://schemas.microsoft.com/office/drawing/2014/main" id="{CBFB1ADC-81D5-4700-8396-D7142ACCEDF0}"/>
              </a:ext>
            </a:extLst>
          </p:cNvPr>
          <p:cNvSpPr txBox="1"/>
          <p:nvPr/>
        </p:nvSpPr>
        <p:spPr>
          <a:xfrm>
            <a:off x="2791811" y="5641720"/>
            <a:ext cx="1667510" cy="1752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300" kern="100">
                <a:effectLst/>
                <a:latin typeface="Times New Roman" panose="02020603050405020304" pitchFamily="18" charset="0"/>
                <a:ea typeface="游ゴシック" panose="020B0400000000000000" pitchFamily="50" charset="-128"/>
                <a:cs typeface="Times New Roman" panose="02020603050405020304" pitchFamily="18" charset="0"/>
              </a:rPr>
              <a:t>Válvula de controle</a:t>
            </a:r>
            <a:endParaRPr lang="ja-JP" sz="1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977808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Seleção e instalação do rompedor, características, denominações e funções de cada parte</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77775" y="6452605"/>
            <a:ext cx="3518387"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49 do texto / Página 30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2953194" y="3916723"/>
            <a:ext cx="4244837"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Exemplos de denominação de cada parte da unidade do rompedor</a:t>
            </a:r>
          </a:p>
        </p:txBody>
      </p:sp>
      <p:sp>
        <p:nvSpPr>
          <p:cNvPr id="16" name="テキスト ボックス 15"/>
          <p:cNvSpPr txBox="1"/>
          <p:nvPr/>
        </p:nvSpPr>
        <p:spPr>
          <a:xfrm>
            <a:off x="3235933" y="6048997"/>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do circuito de tubulação hidráulica</a:t>
            </a:r>
          </a:p>
        </p:txBody>
      </p:sp>
      <p:pic>
        <p:nvPicPr>
          <p:cNvPr id="2" name="図 1"/>
          <p:cNvPicPr>
            <a:picLocks noChangeAspect="1"/>
          </p:cNvPicPr>
          <p:nvPr/>
        </p:nvPicPr>
        <p:blipFill>
          <a:blip r:embed="rId3"/>
          <a:stretch>
            <a:fillRect/>
          </a:stretch>
        </p:blipFill>
        <p:spPr>
          <a:xfrm>
            <a:off x="2687273" y="4220281"/>
            <a:ext cx="4334930" cy="1871833"/>
          </a:xfrm>
          <a:prstGeom prst="rect">
            <a:avLst/>
          </a:prstGeom>
        </p:spPr>
      </p:pic>
      <p:pic>
        <p:nvPicPr>
          <p:cNvPr id="3" name="図 2"/>
          <p:cNvPicPr>
            <a:picLocks noChangeAspect="1"/>
          </p:cNvPicPr>
          <p:nvPr/>
        </p:nvPicPr>
        <p:blipFill>
          <a:blip r:embed="rId4"/>
          <a:stretch>
            <a:fillRect/>
          </a:stretch>
        </p:blipFill>
        <p:spPr>
          <a:xfrm>
            <a:off x="2088573" y="1287153"/>
            <a:ext cx="5078158" cy="2635234"/>
          </a:xfrm>
          <a:prstGeom prst="rect">
            <a:avLst/>
          </a:prstGeom>
        </p:spPr>
      </p:pic>
      <p:sp>
        <p:nvSpPr>
          <p:cNvPr id="10" name="テキスト ボックス 1601">
            <a:extLst>
              <a:ext uri="{FF2B5EF4-FFF2-40B4-BE49-F238E27FC236}">
                <a16:creationId xmlns:a16="http://schemas.microsoft.com/office/drawing/2014/main" id="{EB3FF116-6D39-4A11-91AA-C92ABD6EA816}"/>
              </a:ext>
            </a:extLst>
          </p:cNvPr>
          <p:cNvSpPr txBox="1"/>
          <p:nvPr/>
        </p:nvSpPr>
        <p:spPr>
          <a:xfrm>
            <a:off x="3862069" y="1746045"/>
            <a:ext cx="85852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Conexão da mangueira hidráulica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1602">
            <a:extLst>
              <a:ext uri="{FF2B5EF4-FFF2-40B4-BE49-F238E27FC236}">
                <a16:creationId xmlns:a16="http://schemas.microsoft.com/office/drawing/2014/main" id="{D9196029-06F7-4D49-9250-A0034D92E9AE}"/>
              </a:ext>
            </a:extLst>
          </p:cNvPr>
          <p:cNvSpPr txBox="1"/>
          <p:nvPr/>
        </p:nvSpPr>
        <p:spPr>
          <a:xfrm>
            <a:off x="3771264" y="2217155"/>
            <a:ext cx="66802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suporte</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603">
            <a:extLst>
              <a:ext uri="{FF2B5EF4-FFF2-40B4-BE49-F238E27FC236}">
                <a16:creationId xmlns:a16="http://schemas.microsoft.com/office/drawing/2014/main" id="{9E96CE34-678F-49D8-948E-97FA793FCF6A}"/>
              </a:ext>
            </a:extLst>
          </p:cNvPr>
          <p:cNvSpPr txBox="1"/>
          <p:nvPr/>
        </p:nvSpPr>
        <p:spPr>
          <a:xfrm>
            <a:off x="3320097" y="2767828"/>
            <a:ext cx="66802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Cilindro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604">
            <a:extLst>
              <a:ext uri="{FF2B5EF4-FFF2-40B4-BE49-F238E27FC236}">
                <a16:creationId xmlns:a16="http://schemas.microsoft.com/office/drawing/2014/main" id="{0A524E71-F484-42F3-BB6F-78ADDD5F0204}"/>
              </a:ext>
            </a:extLst>
          </p:cNvPr>
          <p:cNvSpPr txBox="1"/>
          <p:nvPr/>
        </p:nvSpPr>
        <p:spPr>
          <a:xfrm>
            <a:off x="6721417" y="2669237"/>
            <a:ext cx="66802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Cilindro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605">
            <a:extLst>
              <a:ext uri="{FF2B5EF4-FFF2-40B4-BE49-F238E27FC236}">
                <a16:creationId xmlns:a16="http://schemas.microsoft.com/office/drawing/2014/main" id="{51BABF37-761B-4107-AE2D-CEFD8A40D9E0}"/>
              </a:ext>
            </a:extLst>
          </p:cNvPr>
          <p:cNvSpPr txBox="1"/>
          <p:nvPr/>
        </p:nvSpPr>
        <p:spPr>
          <a:xfrm>
            <a:off x="6262687" y="2898921"/>
            <a:ext cx="66802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Pistão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606">
            <a:extLst>
              <a:ext uri="{FF2B5EF4-FFF2-40B4-BE49-F238E27FC236}">
                <a16:creationId xmlns:a16="http://schemas.microsoft.com/office/drawing/2014/main" id="{25AEDEBB-8975-460C-8E5C-941B37BC7BCB}"/>
              </a:ext>
            </a:extLst>
          </p:cNvPr>
          <p:cNvSpPr txBox="1"/>
          <p:nvPr/>
        </p:nvSpPr>
        <p:spPr>
          <a:xfrm>
            <a:off x="4833937" y="2827076"/>
            <a:ext cx="45720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Talhadeira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607">
            <a:extLst>
              <a:ext uri="{FF2B5EF4-FFF2-40B4-BE49-F238E27FC236}">
                <a16:creationId xmlns:a16="http://schemas.microsoft.com/office/drawing/2014/main" id="{101DC230-496B-450B-BEA2-650347F89033}"/>
              </a:ext>
            </a:extLst>
          </p:cNvPr>
          <p:cNvSpPr txBox="1"/>
          <p:nvPr/>
        </p:nvSpPr>
        <p:spPr>
          <a:xfrm>
            <a:off x="3612832" y="3506969"/>
            <a:ext cx="45720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Talhadeira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608">
            <a:extLst>
              <a:ext uri="{FF2B5EF4-FFF2-40B4-BE49-F238E27FC236}">
                <a16:creationId xmlns:a16="http://schemas.microsoft.com/office/drawing/2014/main" id="{F893A8D9-50E9-4740-9266-6E805AEE1A6C}"/>
              </a:ext>
            </a:extLst>
          </p:cNvPr>
          <p:cNvSpPr txBox="1"/>
          <p:nvPr/>
        </p:nvSpPr>
        <p:spPr>
          <a:xfrm>
            <a:off x="5226012" y="1513142"/>
            <a:ext cx="833119" cy="1916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Acumulador</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609">
            <a:extLst>
              <a:ext uri="{FF2B5EF4-FFF2-40B4-BE49-F238E27FC236}">
                <a16:creationId xmlns:a16="http://schemas.microsoft.com/office/drawing/2014/main" id="{C063BF14-40F1-4F1B-BF34-29870EC42CD0}"/>
              </a:ext>
            </a:extLst>
          </p:cNvPr>
          <p:cNvSpPr txBox="1"/>
          <p:nvPr/>
        </p:nvSpPr>
        <p:spPr>
          <a:xfrm>
            <a:off x="5164566" y="1780657"/>
            <a:ext cx="779094" cy="1560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Caixa de válvula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610">
            <a:extLst>
              <a:ext uri="{FF2B5EF4-FFF2-40B4-BE49-F238E27FC236}">
                <a16:creationId xmlns:a16="http://schemas.microsoft.com/office/drawing/2014/main" id="{E4C57C40-8080-404B-A12D-918212B6EC5D}"/>
              </a:ext>
            </a:extLst>
          </p:cNvPr>
          <p:cNvSpPr txBox="1"/>
          <p:nvPr/>
        </p:nvSpPr>
        <p:spPr>
          <a:xfrm>
            <a:off x="5477776" y="2034814"/>
            <a:ext cx="41148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Válvula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2" name="テキスト ボックス 1611">
            <a:extLst>
              <a:ext uri="{FF2B5EF4-FFF2-40B4-BE49-F238E27FC236}">
                <a16:creationId xmlns:a16="http://schemas.microsoft.com/office/drawing/2014/main" id="{FE9A239C-1D21-4A01-A650-B7A30FFF1FC2}"/>
              </a:ext>
            </a:extLst>
          </p:cNvPr>
          <p:cNvSpPr txBox="1"/>
          <p:nvPr/>
        </p:nvSpPr>
        <p:spPr>
          <a:xfrm>
            <a:off x="4809452" y="2260874"/>
            <a:ext cx="83312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Pino do kit de talhadeira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3" name="テキスト ボックス 1612">
            <a:extLst>
              <a:ext uri="{FF2B5EF4-FFF2-40B4-BE49-F238E27FC236}">
                <a16:creationId xmlns:a16="http://schemas.microsoft.com/office/drawing/2014/main" id="{9CFDB911-629B-498A-9C92-4631F1DD80C6}"/>
              </a:ext>
            </a:extLst>
          </p:cNvPr>
          <p:cNvSpPr txBox="1"/>
          <p:nvPr/>
        </p:nvSpPr>
        <p:spPr>
          <a:xfrm>
            <a:off x="5387135" y="4278211"/>
            <a:ext cx="100457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Acumulador</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4" name="テキスト ボックス 1613">
            <a:extLst>
              <a:ext uri="{FF2B5EF4-FFF2-40B4-BE49-F238E27FC236}">
                <a16:creationId xmlns:a16="http://schemas.microsoft.com/office/drawing/2014/main" id="{5DCD6D4A-884E-47E5-97F0-FCBE39B3CA96}"/>
              </a:ext>
            </a:extLst>
          </p:cNvPr>
          <p:cNvSpPr txBox="1"/>
          <p:nvPr/>
        </p:nvSpPr>
        <p:spPr>
          <a:xfrm>
            <a:off x="5792787" y="4551021"/>
            <a:ext cx="100457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Válvula de travamento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5" name="テキスト ボックス 1615">
            <a:extLst>
              <a:ext uri="{FF2B5EF4-FFF2-40B4-BE49-F238E27FC236}">
                <a16:creationId xmlns:a16="http://schemas.microsoft.com/office/drawing/2014/main" id="{6D142A4B-FD1D-44DB-BA64-648909700DC5}"/>
              </a:ext>
            </a:extLst>
          </p:cNvPr>
          <p:cNvSpPr txBox="1"/>
          <p:nvPr/>
        </p:nvSpPr>
        <p:spPr>
          <a:xfrm>
            <a:off x="3848565" y="4449830"/>
            <a:ext cx="67818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Válvula de operação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6" name="テキスト ボックス 1616">
            <a:extLst>
              <a:ext uri="{FF2B5EF4-FFF2-40B4-BE49-F238E27FC236}">
                <a16:creationId xmlns:a16="http://schemas.microsoft.com/office/drawing/2014/main" id="{24C5C58F-9A19-49ED-970F-BDECBFFD589F}"/>
              </a:ext>
            </a:extLst>
          </p:cNvPr>
          <p:cNvSpPr txBox="1"/>
          <p:nvPr/>
        </p:nvSpPr>
        <p:spPr>
          <a:xfrm>
            <a:off x="3180269" y="4887794"/>
            <a:ext cx="473838"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Bomba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7" name="テキスト ボックス 1617">
            <a:extLst>
              <a:ext uri="{FF2B5EF4-FFF2-40B4-BE49-F238E27FC236}">
                <a16:creationId xmlns:a16="http://schemas.microsoft.com/office/drawing/2014/main" id="{A49DD1AD-B1B2-4D66-8936-BC25F9840C68}"/>
              </a:ext>
            </a:extLst>
          </p:cNvPr>
          <p:cNvSpPr txBox="1"/>
          <p:nvPr/>
        </p:nvSpPr>
        <p:spPr>
          <a:xfrm>
            <a:off x="5399087" y="5802657"/>
            <a:ext cx="100457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Válvula de travamento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8" name="テキスト ボックス 1618">
            <a:extLst>
              <a:ext uri="{FF2B5EF4-FFF2-40B4-BE49-F238E27FC236}">
                <a16:creationId xmlns:a16="http://schemas.microsoft.com/office/drawing/2014/main" id="{0F91BF11-D4BA-4710-8CFD-E70C15D61045}"/>
              </a:ext>
            </a:extLst>
          </p:cNvPr>
          <p:cNvSpPr txBox="1"/>
          <p:nvPr/>
        </p:nvSpPr>
        <p:spPr>
          <a:xfrm>
            <a:off x="6094412" y="5422772"/>
            <a:ext cx="100457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Unidade do rompedor</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9" name="テキスト ボックス 1619">
            <a:extLst>
              <a:ext uri="{FF2B5EF4-FFF2-40B4-BE49-F238E27FC236}">
                <a16:creationId xmlns:a16="http://schemas.microsoft.com/office/drawing/2014/main" id="{10E673F3-C40D-428A-BC50-9F35F75B54D1}"/>
              </a:ext>
            </a:extLst>
          </p:cNvPr>
          <p:cNvSpPr txBox="1"/>
          <p:nvPr/>
        </p:nvSpPr>
        <p:spPr>
          <a:xfrm>
            <a:off x="3862069" y="5038450"/>
            <a:ext cx="577215" cy="2813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Válvula de alívio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0" name="テキスト ボックス 1620">
            <a:extLst>
              <a:ext uri="{FF2B5EF4-FFF2-40B4-BE49-F238E27FC236}">
                <a16:creationId xmlns:a16="http://schemas.microsoft.com/office/drawing/2014/main" id="{C724E2D7-7C93-4AEC-ACE4-BB5015CF286E}"/>
              </a:ext>
            </a:extLst>
          </p:cNvPr>
          <p:cNvSpPr txBox="1"/>
          <p:nvPr/>
        </p:nvSpPr>
        <p:spPr>
          <a:xfrm>
            <a:off x="4150676" y="5966129"/>
            <a:ext cx="1327099"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ja" sz="800" b="1"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2</a:t>
            </a: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Válvula de alívio secundária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1" name="テキスト ボックス 1621">
            <a:extLst>
              <a:ext uri="{FF2B5EF4-FFF2-40B4-BE49-F238E27FC236}">
                <a16:creationId xmlns:a16="http://schemas.microsoft.com/office/drawing/2014/main" id="{AEBA3BB2-C59E-4D3E-A3C6-64AEACBEBB64}"/>
              </a:ext>
            </a:extLst>
          </p:cNvPr>
          <p:cNvSpPr txBox="1"/>
          <p:nvPr/>
        </p:nvSpPr>
        <p:spPr>
          <a:xfrm>
            <a:off x="3466782" y="5842959"/>
            <a:ext cx="56261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Resfriador</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2" name="テキスト ボックス 1622">
            <a:extLst>
              <a:ext uri="{FF2B5EF4-FFF2-40B4-BE49-F238E27FC236}">
                <a16:creationId xmlns:a16="http://schemas.microsoft.com/office/drawing/2014/main" id="{1C8169E4-35BC-4F4F-88CD-F8070F3E6E22}"/>
              </a:ext>
            </a:extLst>
          </p:cNvPr>
          <p:cNvSpPr txBox="1"/>
          <p:nvPr/>
        </p:nvSpPr>
        <p:spPr>
          <a:xfrm>
            <a:off x="2655972" y="5916716"/>
            <a:ext cx="56261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Tanque</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5206693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Tipos de rompedor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72100" y="6452605"/>
            <a:ext cx="3624062"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50 do texto / Página 31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3019231" y="5877335"/>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① Tipo de repulsão do acumulador</a:t>
            </a:r>
          </a:p>
        </p:txBody>
      </p:sp>
      <p:pic>
        <p:nvPicPr>
          <p:cNvPr id="16" name="図 15"/>
          <p:cNvPicPr>
            <a:picLocks noChangeAspect="1"/>
          </p:cNvPicPr>
          <p:nvPr/>
        </p:nvPicPr>
        <p:blipFill>
          <a:blip r:embed="rId3"/>
          <a:stretch>
            <a:fillRect/>
          </a:stretch>
        </p:blipFill>
        <p:spPr>
          <a:xfrm>
            <a:off x="844261" y="1464329"/>
            <a:ext cx="7455477" cy="4413006"/>
          </a:xfrm>
          <a:prstGeom prst="rect">
            <a:avLst/>
          </a:prstGeom>
        </p:spPr>
      </p:pic>
      <p:sp>
        <p:nvSpPr>
          <p:cNvPr id="7" name="テキスト ボックス 1623">
            <a:extLst>
              <a:ext uri="{FF2B5EF4-FFF2-40B4-BE49-F238E27FC236}">
                <a16:creationId xmlns:a16="http://schemas.microsoft.com/office/drawing/2014/main" id="{64014314-3A09-4A03-925E-30BB26D8466D}"/>
              </a:ext>
            </a:extLst>
          </p:cNvPr>
          <p:cNvSpPr txBox="1"/>
          <p:nvPr/>
        </p:nvSpPr>
        <p:spPr>
          <a:xfrm>
            <a:off x="2109470" y="1556702"/>
            <a:ext cx="1129030"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Gás nitrogênio </a:t>
            </a:r>
            <a:r>
              <a:rPr lang="pt-br" sz="1100" kern="100" baseline="30000" dirty="0">
                <a:effectLst/>
                <a:latin typeface="Times New Roman" panose="02020603050405020304" pitchFamily="18" charset="0"/>
                <a:ea typeface="游ゴシック" panose="020B0400000000000000" pitchFamily="50" charset="-128"/>
                <a:cs typeface="Times New Roman" panose="02020603050405020304" pitchFamily="18" charset="0"/>
              </a:rPr>
              <a:t>Nota)</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8" name="テキスト ボックス 1624">
            <a:extLst>
              <a:ext uri="{FF2B5EF4-FFF2-40B4-BE49-F238E27FC236}">
                <a16:creationId xmlns:a16="http://schemas.microsoft.com/office/drawing/2014/main" id="{39D01FE5-9C7E-4961-AB79-CDA0CBB5A035}"/>
              </a:ext>
            </a:extLst>
          </p:cNvPr>
          <p:cNvSpPr txBox="1"/>
          <p:nvPr/>
        </p:nvSpPr>
        <p:spPr>
          <a:xfrm>
            <a:off x="1497329" y="2442308"/>
            <a:ext cx="1063283" cy="33942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600" kern="100">
                <a:effectLst/>
                <a:latin typeface="Times New Roman" panose="02020603050405020304" pitchFamily="18" charset="0"/>
                <a:ea typeface="游ゴシック" panose="020B0400000000000000" pitchFamily="50" charset="-128"/>
                <a:cs typeface="Times New Roman" panose="02020603050405020304" pitchFamily="18" charset="0"/>
              </a:rPr>
              <a:t>Pistão</a:t>
            </a:r>
            <a:endParaRPr lang="ja-JP" sz="1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1625">
            <a:extLst>
              <a:ext uri="{FF2B5EF4-FFF2-40B4-BE49-F238E27FC236}">
                <a16:creationId xmlns:a16="http://schemas.microsoft.com/office/drawing/2014/main" id="{56E8E7A7-6EE9-4802-A893-8E7F6C7CC9D4}"/>
              </a:ext>
            </a:extLst>
          </p:cNvPr>
          <p:cNvSpPr txBox="1"/>
          <p:nvPr/>
        </p:nvSpPr>
        <p:spPr>
          <a:xfrm>
            <a:off x="1044575" y="3221672"/>
            <a:ext cx="1191376"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Superfície de recepção de pressão da parte inferior</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1626">
            <a:extLst>
              <a:ext uri="{FF2B5EF4-FFF2-40B4-BE49-F238E27FC236}">
                <a16:creationId xmlns:a16="http://schemas.microsoft.com/office/drawing/2014/main" id="{5382B2CE-FE84-43D7-BB8A-BF69364464CE}"/>
              </a:ext>
            </a:extLst>
          </p:cNvPr>
          <p:cNvSpPr txBox="1"/>
          <p:nvPr/>
        </p:nvSpPr>
        <p:spPr>
          <a:xfrm>
            <a:off x="4733924" y="5113337"/>
            <a:ext cx="2238375" cy="3589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600" kern="100" dirty="0">
                <a:effectLst/>
                <a:latin typeface="Times New Roman" panose="02020603050405020304" pitchFamily="18" charset="0"/>
                <a:ea typeface="游ゴシック" panose="020B0400000000000000" pitchFamily="50" charset="-128"/>
                <a:cs typeface="Times New Roman" panose="02020603050405020304" pitchFamily="18" charset="0"/>
              </a:rPr>
              <a:t>Válvula de comutação</a:t>
            </a:r>
            <a:endParaRPr lang="ja-JP" sz="1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624">
            <a:extLst>
              <a:ext uri="{FF2B5EF4-FFF2-40B4-BE49-F238E27FC236}">
                <a16:creationId xmlns:a16="http://schemas.microsoft.com/office/drawing/2014/main" id="{C0225596-B2B8-4466-A931-41ECAF48A6A5}"/>
              </a:ext>
            </a:extLst>
          </p:cNvPr>
          <p:cNvSpPr txBox="1"/>
          <p:nvPr/>
        </p:nvSpPr>
        <p:spPr>
          <a:xfrm>
            <a:off x="3987800" y="5544342"/>
            <a:ext cx="4311938" cy="33942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600" dirty="0">
                <a:effectLst/>
                <a:latin typeface="Times New Roman" panose="02020603050405020304" pitchFamily="18" charset="0"/>
                <a:cs typeface="Times New Roman" panose="02020603050405020304" pitchFamily="18" charset="0"/>
              </a:rPr>
              <a:t>Nota) Não use nenhum gás diferente do nitrogênio.</a:t>
            </a:r>
            <a:endParaRPr lang="ja-JP" sz="1400" kern="1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4917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Tipos de rompedor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08600" y="6452605"/>
            <a:ext cx="3687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51 do Texto / Página 32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4867306" y="5083018"/>
            <a:ext cx="3237610" cy="1015663"/>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② Tipo de acionamento direto hidráulico ⒜ Tipo de comutação de alta / baixa pressão da superfície superior do pistão</a:t>
            </a:r>
            <a:r>
              <a:rPr lang="en-US" altLang="ja-JP" sz="1200" dirty="0">
                <a:solidFill>
                  <a:prstClr val="black"/>
                </a:solidFill>
                <a:latin typeface="Times New Roman" panose="02020603050405020304" pitchFamily="18" charset="0"/>
                <a:cs typeface="Times New Roman" panose="02020603050405020304" pitchFamily="18" charset="0"/>
              </a:rPr>
              <a:t/>
            </a:r>
            <a:br>
              <a:rPr lang="en-US" altLang="ja-JP" sz="1200" dirty="0">
                <a:solidFill>
                  <a:prstClr val="black"/>
                </a:solidFill>
                <a:latin typeface="Times New Roman" panose="02020603050405020304" pitchFamily="18" charset="0"/>
                <a:cs typeface="Times New Roman" panose="02020603050405020304" pitchFamily="18" charset="0"/>
              </a:rPr>
            </a:br>
            <a:r>
              <a:rPr lang="pt-br" sz="1200" dirty="0">
                <a:solidFill>
                  <a:prstClr val="black"/>
                </a:solidFill>
                <a:latin typeface="Times New Roman" panose="02020603050405020304" pitchFamily="18" charset="0"/>
                <a:cs typeface="Times New Roman" panose="02020603050405020304" pitchFamily="18" charset="0"/>
              </a:rPr>
              <a:t>Uso de acumulador de alta pressão, gás nitrogênio</a:t>
            </a:r>
          </a:p>
        </p:txBody>
      </p:sp>
      <p:sp>
        <p:nvSpPr>
          <p:cNvPr id="13" name="テキスト ボックス 12"/>
          <p:cNvSpPr txBox="1"/>
          <p:nvPr/>
        </p:nvSpPr>
        <p:spPr>
          <a:xfrm>
            <a:off x="1129173" y="5083018"/>
            <a:ext cx="3237610" cy="646331"/>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② Tipo de acionamento direto hidráulico ⒜ Tipo de comutação de alta / baixa pressão da superfície superior do pistão</a:t>
            </a:r>
          </a:p>
        </p:txBody>
      </p:sp>
      <p:pic>
        <p:nvPicPr>
          <p:cNvPr id="5" name="図 4"/>
          <p:cNvPicPr>
            <a:picLocks noChangeAspect="1"/>
          </p:cNvPicPr>
          <p:nvPr/>
        </p:nvPicPr>
        <p:blipFill>
          <a:blip r:embed="rId3"/>
          <a:stretch>
            <a:fillRect/>
          </a:stretch>
        </p:blipFill>
        <p:spPr>
          <a:xfrm>
            <a:off x="4550178" y="2358736"/>
            <a:ext cx="3893199" cy="2425696"/>
          </a:xfrm>
          <a:prstGeom prst="rect">
            <a:avLst/>
          </a:prstGeom>
        </p:spPr>
      </p:pic>
      <p:pic>
        <p:nvPicPr>
          <p:cNvPr id="16" name="図 15"/>
          <p:cNvPicPr>
            <a:picLocks noChangeAspect="1"/>
          </p:cNvPicPr>
          <p:nvPr/>
        </p:nvPicPr>
        <p:blipFill>
          <a:blip r:embed="rId4"/>
          <a:stretch>
            <a:fillRect/>
          </a:stretch>
        </p:blipFill>
        <p:spPr>
          <a:xfrm>
            <a:off x="690996" y="2359102"/>
            <a:ext cx="3860654" cy="2329948"/>
          </a:xfrm>
          <a:prstGeom prst="rect">
            <a:avLst/>
          </a:prstGeom>
        </p:spPr>
      </p:pic>
      <p:sp>
        <p:nvSpPr>
          <p:cNvPr id="10" name="テキスト ボックス 1631">
            <a:extLst>
              <a:ext uri="{FF2B5EF4-FFF2-40B4-BE49-F238E27FC236}">
                <a16:creationId xmlns:a16="http://schemas.microsoft.com/office/drawing/2014/main" id="{3D635FB4-90A7-481E-8D53-355E7B993095}"/>
              </a:ext>
            </a:extLst>
          </p:cNvPr>
          <p:cNvSpPr txBox="1"/>
          <p:nvPr/>
        </p:nvSpPr>
        <p:spPr>
          <a:xfrm>
            <a:off x="2519362" y="2396836"/>
            <a:ext cx="57600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Gás nitrogênio </a:t>
            </a:r>
            <a:r>
              <a:rPr lang="pt-br" sz="500" kern="100" baseline="30000" dirty="0">
                <a:effectLst/>
                <a:latin typeface="Times New Roman" panose="02020603050405020304" pitchFamily="18" charset="0"/>
                <a:ea typeface="游ゴシック" panose="020B0400000000000000" pitchFamily="50" charset="-128"/>
                <a:cs typeface="Times New Roman" panose="02020603050405020304" pitchFamily="18" charset="0"/>
              </a:rPr>
              <a:t>Nota)</a:t>
            </a:r>
            <a:endParaRPr lang="ja-JP" sz="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960">
            <a:extLst>
              <a:ext uri="{FF2B5EF4-FFF2-40B4-BE49-F238E27FC236}">
                <a16:creationId xmlns:a16="http://schemas.microsoft.com/office/drawing/2014/main" id="{239B4F43-F90E-48B2-8FBB-92B1D4A1C776}"/>
              </a:ext>
            </a:extLst>
          </p:cNvPr>
          <p:cNvSpPr txBox="1"/>
          <p:nvPr/>
        </p:nvSpPr>
        <p:spPr>
          <a:xfrm>
            <a:off x="1452245" y="2720975"/>
            <a:ext cx="620395"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a:effectLst/>
                <a:latin typeface="Times New Roman" panose="02020603050405020304" pitchFamily="18" charset="0"/>
                <a:ea typeface="游ゴシック" panose="020B0400000000000000" pitchFamily="50" charset="-128"/>
                <a:cs typeface="Times New Roman" panose="02020603050405020304" pitchFamily="18" charset="0"/>
              </a:rPr>
              <a:t>Comutação de alta / baixa pressão</a:t>
            </a:r>
            <a:endParaRPr lang="ja-JP" sz="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969">
            <a:extLst>
              <a:ext uri="{FF2B5EF4-FFF2-40B4-BE49-F238E27FC236}">
                <a16:creationId xmlns:a16="http://schemas.microsoft.com/office/drawing/2014/main" id="{C9347569-6D05-4406-9AE3-46851421F835}"/>
              </a:ext>
            </a:extLst>
          </p:cNvPr>
          <p:cNvSpPr txBox="1"/>
          <p:nvPr/>
        </p:nvSpPr>
        <p:spPr>
          <a:xfrm>
            <a:off x="745490" y="3179685"/>
            <a:ext cx="1044000" cy="150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a:effectLst/>
                <a:latin typeface="Times New Roman" panose="02020603050405020304" pitchFamily="18" charset="0"/>
                <a:ea typeface="游ゴシック" panose="020B0400000000000000" pitchFamily="50" charset="-128"/>
                <a:cs typeface="Times New Roman" panose="02020603050405020304" pitchFamily="18" charset="0"/>
              </a:rPr>
              <a:t>Alta pressão constante na superfície receptora de pressão da parte inferior</a:t>
            </a:r>
            <a:endParaRPr lang="ja-JP" sz="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970">
            <a:extLst>
              <a:ext uri="{FF2B5EF4-FFF2-40B4-BE49-F238E27FC236}">
                <a16:creationId xmlns:a16="http://schemas.microsoft.com/office/drawing/2014/main" id="{68208437-2802-4F71-8B96-F429392498B5}"/>
              </a:ext>
            </a:extLst>
          </p:cNvPr>
          <p:cNvSpPr txBox="1"/>
          <p:nvPr/>
        </p:nvSpPr>
        <p:spPr>
          <a:xfrm>
            <a:off x="7029188" y="3761505"/>
            <a:ext cx="1000125" cy="1752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Válvula de comutação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034">
            <a:extLst>
              <a:ext uri="{FF2B5EF4-FFF2-40B4-BE49-F238E27FC236}">
                <a16:creationId xmlns:a16="http://schemas.microsoft.com/office/drawing/2014/main" id="{88B3A9F2-6141-4964-AA02-099D4227B4B4}"/>
              </a:ext>
            </a:extLst>
          </p:cNvPr>
          <p:cNvSpPr txBox="1"/>
          <p:nvPr/>
        </p:nvSpPr>
        <p:spPr>
          <a:xfrm>
            <a:off x="6572379" y="4435068"/>
            <a:ext cx="1250950" cy="1752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Acumulador de alta pressão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970">
            <a:extLst>
              <a:ext uri="{FF2B5EF4-FFF2-40B4-BE49-F238E27FC236}">
                <a16:creationId xmlns:a16="http://schemas.microsoft.com/office/drawing/2014/main" id="{D417FB67-636B-4B73-A694-F112F6BCB25A}"/>
              </a:ext>
            </a:extLst>
          </p:cNvPr>
          <p:cNvSpPr txBox="1"/>
          <p:nvPr/>
        </p:nvSpPr>
        <p:spPr>
          <a:xfrm>
            <a:off x="3135172" y="3828415"/>
            <a:ext cx="1000125" cy="1752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Válvula de comutação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624">
            <a:extLst>
              <a:ext uri="{FF2B5EF4-FFF2-40B4-BE49-F238E27FC236}">
                <a16:creationId xmlns:a16="http://schemas.microsoft.com/office/drawing/2014/main" id="{A56C2501-FE00-4F04-805A-0D6C8290EFFE}"/>
              </a:ext>
            </a:extLst>
          </p:cNvPr>
          <p:cNvSpPr txBox="1"/>
          <p:nvPr/>
        </p:nvSpPr>
        <p:spPr>
          <a:xfrm>
            <a:off x="2571622" y="4551680"/>
            <a:ext cx="2122601" cy="2096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dirty="0">
                <a:effectLst/>
                <a:latin typeface="Times New Roman" panose="02020603050405020304" pitchFamily="18" charset="0"/>
                <a:cs typeface="Times New Roman" panose="02020603050405020304" pitchFamily="18" charset="0"/>
              </a:rPr>
              <a:t>Nota) Não use nenhum gás diferente do nitrogênio.</a:t>
            </a:r>
            <a:endParaRPr lang="ja-JP" sz="700" kern="100" dirty="0">
              <a:effectLst/>
              <a:latin typeface="Times New Roman" panose="02020603050405020304" pitchFamily="18" charset="0"/>
              <a:cs typeface="Times New Roman" panose="02020603050405020304" pitchFamily="18" charset="0"/>
            </a:endParaRPr>
          </a:p>
        </p:txBody>
      </p:sp>
      <p:sp>
        <p:nvSpPr>
          <p:cNvPr id="20" name="テキスト ボックス 1624">
            <a:extLst>
              <a:ext uri="{FF2B5EF4-FFF2-40B4-BE49-F238E27FC236}">
                <a16:creationId xmlns:a16="http://schemas.microsoft.com/office/drawing/2014/main" id="{47C87C21-5FA3-4417-932A-309E0DE7A948}"/>
              </a:ext>
            </a:extLst>
          </p:cNvPr>
          <p:cNvSpPr txBox="1"/>
          <p:nvPr/>
        </p:nvSpPr>
        <p:spPr>
          <a:xfrm>
            <a:off x="6149039" y="4628626"/>
            <a:ext cx="2294338" cy="2096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dirty="0">
                <a:effectLst/>
                <a:latin typeface="Times New Roman" panose="02020603050405020304" pitchFamily="18" charset="0"/>
                <a:cs typeface="Times New Roman" panose="02020603050405020304" pitchFamily="18" charset="0"/>
              </a:rPr>
              <a:t>Nota) Não use nenhum gás diferente do nitrogênio.</a:t>
            </a:r>
            <a:endParaRPr lang="ja-JP" sz="700" kern="100" dirty="0">
              <a:effectLst/>
              <a:latin typeface="Times New Roman" panose="02020603050405020304" pitchFamily="18" charset="0"/>
              <a:cs typeface="Times New Roman" panose="02020603050405020304" pitchFamily="18" charset="0"/>
            </a:endParaRPr>
          </a:p>
        </p:txBody>
      </p:sp>
      <p:sp>
        <p:nvSpPr>
          <p:cNvPr id="24" name="テキスト ボックス 1631">
            <a:extLst>
              <a:ext uri="{FF2B5EF4-FFF2-40B4-BE49-F238E27FC236}">
                <a16:creationId xmlns:a16="http://schemas.microsoft.com/office/drawing/2014/main" id="{4B7769F9-19A2-43EC-92AC-975DA53689FD}"/>
              </a:ext>
            </a:extLst>
          </p:cNvPr>
          <p:cNvSpPr txBox="1"/>
          <p:nvPr/>
        </p:nvSpPr>
        <p:spPr>
          <a:xfrm>
            <a:off x="5931822" y="2403595"/>
            <a:ext cx="57600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a:effectLst/>
                <a:latin typeface="Times New Roman" panose="02020603050405020304" pitchFamily="18" charset="0"/>
                <a:ea typeface="游ゴシック" panose="020B0400000000000000" pitchFamily="50" charset="-128"/>
                <a:cs typeface="Times New Roman" panose="02020603050405020304" pitchFamily="18" charset="0"/>
              </a:rPr>
              <a:t>Gás nitrogênio </a:t>
            </a:r>
            <a:r>
              <a:rPr lang="pt-br" sz="500" kern="100" baseline="30000">
                <a:effectLst/>
                <a:latin typeface="Times New Roman" panose="02020603050405020304" pitchFamily="18" charset="0"/>
                <a:ea typeface="游ゴシック" panose="020B0400000000000000" pitchFamily="50" charset="-128"/>
                <a:cs typeface="Times New Roman" panose="02020603050405020304" pitchFamily="18" charset="0"/>
              </a:rPr>
              <a:t>Nota)</a:t>
            </a:r>
            <a:endParaRPr lang="ja-JP" sz="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5" name="テキスト ボックス 960">
            <a:extLst>
              <a:ext uri="{FF2B5EF4-FFF2-40B4-BE49-F238E27FC236}">
                <a16:creationId xmlns:a16="http://schemas.microsoft.com/office/drawing/2014/main" id="{24EF0D63-A7D0-455A-AC5A-881FA4ED2ED5}"/>
              </a:ext>
            </a:extLst>
          </p:cNvPr>
          <p:cNvSpPr txBox="1"/>
          <p:nvPr/>
        </p:nvSpPr>
        <p:spPr>
          <a:xfrm>
            <a:off x="5215105" y="2603891"/>
            <a:ext cx="620395"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a:effectLst/>
                <a:latin typeface="Times New Roman" panose="02020603050405020304" pitchFamily="18" charset="0"/>
                <a:ea typeface="游ゴシック" panose="020B0400000000000000" pitchFamily="50" charset="-128"/>
                <a:cs typeface="Times New Roman" panose="02020603050405020304" pitchFamily="18" charset="0"/>
              </a:rPr>
              <a:t>Comutação de alta / baixa pressão</a:t>
            </a:r>
            <a:endParaRPr lang="ja-JP" sz="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6" name="テキスト ボックス 969">
            <a:extLst>
              <a:ext uri="{FF2B5EF4-FFF2-40B4-BE49-F238E27FC236}">
                <a16:creationId xmlns:a16="http://schemas.microsoft.com/office/drawing/2014/main" id="{B81F0F02-4E16-4947-889E-38F731B88363}"/>
              </a:ext>
            </a:extLst>
          </p:cNvPr>
          <p:cNvSpPr txBox="1"/>
          <p:nvPr/>
        </p:nvSpPr>
        <p:spPr>
          <a:xfrm>
            <a:off x="4624932" y="3242166"/>
            <a:ext cx="1086085" cy="150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Alta pressão constante na superfície receptora de pressão da parte inferior</a:t>
            </a:r>
            <a:endParaRPr lang="ja-JP" sz="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249531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Tipos de rompedor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90504" y="6452605"/>
            <a:ext cx="3605658"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51 do Texto / Página 33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5" name="テキスト ボックス 14"/>
          <p:cNvSpPr txBox="1"/>
          <p:nvPr/>
        </p:nvSpPr>
        <p:spPr>
          <a:xfrm>
            <a:off x="2226729" y="5810994"/>
            <a:ext cx="4150990"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② Tipo de acionamento direto hidráulico ⒝ Tipo de comutação de alta / baixa pressão da superfície inferior do pistão</a:t>
            </a:r>
          </a:p>
        </p:txBody>
      </p:sp>
      <p:pic>
        <p:nvPicPr>
          <p:cNvPr id="16" name="図 15"/>
          <p:cNvPicPr>
            <a:picLocks noChangeAspect="1"/>
          </p:cNvPicPr>
          <p:nvPr/>
        </p:nvPicPr>
        <p:blipFill>
          <a:blip r:embed="rId3"/>
          <a:stretch>
            <a:fillRect/>
          </a:stretch>
        </p:blipFill>
        <p:spPr>
          <a:xfrm>
            <a:off x="1358838" y="1428235"/>
            <a:ext cx="6754091" cy="4424165"/>
          </a:xfrm>
          <a:prstGeom prst="rect">
            <a:avLst/>
          </a:prstGeom>
        </p:spPr>
      </p:pic>
      <p:sp>
        <p:nvSpPr>
          <p:cNvPr id="7" name="テキスト ボックス 1036">
            <a:extLst>
              <a:ext uri="{FF2B5EF4-FFF2-40B4-BE49-F238E27FC236}">
                <a16:creationId xmlns:a16="http://schemas.microsoft.com/office/drawing/2014/main" id="{A10694C0-097C-4BF1-AF9A-A3F61C6AAD79}"/>
              </a:ext>
            </a:extLst>
          </p:cNvPr>
          <p:cNvSpPr txBox="1"/>
          <p:nvPr/>
        </p:nvSpPr>
        <p:spPr>
          <a:xfrm>
            <a:off x="1600200" y="2575966"/>
            <a:ext cx="1431692"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Comutação de alta / baixa pressão</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8" name="テキスト ボックス 1037">
            <a:extLst>
              <a:ext uri="{FF2B5EF4-FFF2-40B4-BE49-F238E27FC236}">
                <a16:creationId xmlns:a16="http://schemas.microsoft.com/office/drawing/2014/main" id="{131A34EF-B284-4087-87D7-0FCFAD859CF8}"/>
              </a:ext>
            </a:extLst>
          </p:cNvPr>
          <p:cNvSpPr txBox="1"/>
          <p:nvPr/>
        </p:nvSpPr>
        <p:spPr>
          <a:xfrm>
            <a:off x="1550669" y="1617662"/>
            <a:ext cx="2633981"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Alta pressão constante na superfície receptora de pressão da parte superior</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1038">
            <a:extLst>
              <a:ext uri="{FF2B5EF4-FFF2-40B4-BE49-F238E27FC236}">
                <a16:creationId xmlns:a16="http://schemas.microsoft.com/office/drawing/2014/main" id="{674F9A54-126C-4A19-8CCD-77A812A1F683}"/>
              </a:ext>
            </a:extLst>
          </p:cNvPr>
          <p:cNvSpPr txBox="1"/>
          <p:nvPr/>
        </p:nvSpPr>
        <p:spPr>
          <a:xfrm>
            <a:off x="4302224" y="5443031"/>
            <a:ext cx="2176559" cy="3225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600" kern="100" dirty="0">
                <a:effectLst/>
                <a:latin typeface="Times New Roman" panose="02020603050405020304" pitchFamily="18" charset="0"/>
                <a:ea typeface="游ゴシック" panose="020B0400000000000000" pitchFamily="50" charset="-128"/>
                <a:cs typeface="Times New Roman" panose="02020603050405020304" pitchFamily="18" charset="0"/>
              </a:rPr>
              <a:t>Válvula de comutação</a:t>
            </a:r>
            <a:endParaRPr lang="ja-JP" sz="1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1039">
            <a:extLst>
              <a:ext uri="{FF2B5EF4-FFF2-40B4-BE49-F238E27FC236}">
                <a16:creationId xmlns:a16="http://schemas.microsoft.com/office/drawing/2014/main" id="{5C7CB82D-8B26-4786-B7E7-648887784A88}"/>
              </a:ext>
            </a:extLst>
          </p:cNvPr>
          <p:cNvSpPr txBox="1"/>
          <p:nvPr/>
        </p:nvSpPr>
        <p:spPr>
          <a:xfrm>
            <a:off x="5390504" y="4414201"/>
            <a:ext cx="2722425" cy="3225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600" kern="100" dirty="0">
                <a:effectLst/>
                <a:latin typeface="Times New Roman" panose="02020603050405020304" pitchFamily="18" charset="0"/>
                <a:ea typeface="游ゴシック" panose="020B0400000000000000" pitchFamily="50" charset="-128"/>
                <a:cs typeface="Times New Roman" panose="02020603050405020304" pitchFamily="18" charset="0"/>
              </a:rPr>
              <a:t>Acumulador de alta pressão</a:t>
            </a:r>
            <a:endParaRPr lang="ja-JP" sz="1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136090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Método geral de trabalho do rompedor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205046" y="6452605"/>
            <a:ext cx="379111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53 do Texto / Página 34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641226" y="3666430"/>
            <a:ext cx="2946790" cy="646331"/>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Concreto de estruturas de construção dos edifícios, etc.</a:t>
            </a:r>
            <a:r>
              <a:rPr lang="en-US" altLang="ja-JP" sz="1200" dirty="0">
                <a:solidFill>
                  <a:prstClr val="black"/>
                </a:solidFill>
                <a:latin typeface="Times New Roman" panose="02020603050405020304" pitchFamily="18" charset="0"/>
                <a:cs typeface="Times New Roman" panose="02020603050405020304" pitchFamily="18" charset="0"/>
              </a:rPr>
              <a:t/>
            </a:r>
            <a:br>
              <a:rPr lang="en-US" altLang="ja-JP" sz="1200" dirty="0">
                <a:solidFill>
                  <a:prstClr val="black"/>
                </a:solidFill>
                <a:latin typeface="Times New Roman" panose="02020603050405020304" pitchFamily="18" charset="0"/>
                <a:cs typeface="Times New Roman" panose="02020603050405020304" pitchFamily="18" charset="0"/>
              </a:rPr>
            </a:br>
            <a:r>
              <a:rPr lang="pt-br" sz="1200" dirty="0">
                <a:solidFill>
                  <a:prstClr val="black"/>
                </a:solidFill>
                <a:latin typeface="Times New Roman" panose="02020603050405020304" pitchFamily="18" charset="0"/>
                <a:cs typeface="Times New Roman" panose="02020603050405020304" pitchFamily="18" charset="0"/>
              </a:rPr>
              <a:t>Status de demolição da estrutura</a:t>
            </a:r>
          </a:p>
        </p:txBody>
      </p:sp>
      <p:sp>
        <p:nvSpPr>
          <p:cNvPr id="15" name="テキスト ボックス 14"/>
          <p:cNvSpPr txBox="1"/>
          <p:nvPr/>
        </p:nvSpPr>
        <p:spPr>
          <a:xfrm>
            <a:off x="3016961" y="6071706"/>
            <a:ext cx="3237610"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Status do esmagamento de rocha</a:t>
            </a:r>
          </a:p>
        </p:txBody>
      </p:sp>
      <p:pic>
        <p:nvPicPr>
          <p:cNvPr id="7" name="図 6"/>
          <p:cNvPicPr>
            <a:picLocks noChangeAspect="1"/>
          </p:cNvPicPr>
          <p:nvPr/>
        </p:nvPicPr>
        <p:blipFill>
          <a:blip r:embed="rId3"/>
          <a:stretch>
            <a:fillRect/>
          </a:stretch>
        </p:blipFill>
        <p:spPr>
          <a:xfrm>
            <a:off x="4516307" y="1385818"/>
            <a:ext cx="3882041" cy="2337687"/>
          </a:xfrm>
          <a:prstGeom prst="rect">
            <a:avLst/>
          </a:prstGeom>
        </p:spPr>
      </p:pic>
      <p:sp>
        <p:nvSpPr>
          <p:cNvPr id="16" name="テキスト ボックス 15"/>
          <p:cNvSpPr txBox="1"/>
          <p:nvPr/>
        </p:nvSpPr>
        <p:spPr>
          <a:xfrm>
            <a:off x="5416062" y="3753864"/>
            <a:ext cx="298228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Status de demolição do pavimento da estrada</a:t>
            </a:r>
          </a:p>
        </p:txBody>
      </p:sp>
      <p:pic>
        <p:nvPicPr>
          <p:cNvPr id="10" name="図 9"/>
          <p:cNvPicPr>
            <a:picLocks noChangeAspect="1"/>
          </p:cNvPicPr>
          <p:nvPr/>
        </p:nvPicPr>
        <p:blipFill>
          <a:blip r:embed="rId4"/>
          <a:stretch>
            <a:fillRect/>
          </a:stretch>
        </p:blipFill>
        <p:spPr>
          <a:xfrm>
            <a:off x="3588016" y="3660097"/>
            <a:ext cx="2095500" cy="2381250"/>
          </a:xfrm>
          <a:prstGeom prst="rect">
            <a:avLst/>
          </a:prstGeom>
        </p:spPr>
      </p:pic>
      <p:pic>
        <p:nvPicPr>
          <p:cNvPr id="13" name="図 12"/>
          <p:cNvPicPr>
            <a:picLocks noChangeAspect="1"/>
          </p:cNvPicPr>
          <p:nvPr/>
        </p:nvPicPr>
        <p:blipFill>
          <a:blip r:embed="rId5"/>
          <a:stretch>
            <a:fillRect/>
          </a:stretch>
        </p:blipFill>
        <p:spPr>
          <a:xfrm>
            <a:off x="771159" y="1385818"/>
            <a:ext cx="3328008" cy="2292628"/>
          </a:xfrm>
          <a:prstGeom prst="rect">
            <a:avLst/>
          </a:prstGeom>
        </p:spPr>
      </p:pic>
    </p:spTree>
    <p:extLst>
      <p:ext uri="{BB962C8B-B14F-4D97-AF65-F5344CB8AC3E}">
        <p14:creationId xmlns:p14="http://schemas.microsoft.com/office/powerpoint/2010/main" val="3302971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Método geral de trabalho do rompedor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263662" y="6452605"/>
            <a:ext cx="3732500"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54 do texto / Página 35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055077" y="5497920"/>
            <a:ext cx="3908955"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Bater ao pressionar a unidade do rompedor em ângulo reto</a:t>
            </a:r>
          </a:p>
        </p:txBody>
      </p:sp>
      <p:sp>
        <p:nvSpPr>
          <p:cNvPr id="18" name="テキスト ボックス 17"/>
          <p:cNvSpPr txBox="1"/>
          <p:nvPr/>
        </p:nvSpPr>
        <p:spPr>
          <a:xfrm>
            <a:off x="5502678" y="5497920"/>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Não dar golpe em vazio</a:t>
            </a:r>
          </a:p>
        </p:txBody>
      </p:sp>
      <p:pic>
        <p:nvPicPr>
          <p:cNvPr id="2" name="図 1"/>
          <p:cNvPicPr>
            <a:picLocks noChangeAspect="1"/>
          </p:cNvPicPr>
          <p:nvPr/>
        </p:nvPicPr>
        <p:blipFill>
          <a:blip r:embed="rId3"/>
          <a:stretch>
            <a:fillRect/>
          </a:stretch>
        </p:blipFill>
        <p:spPr>
          <a:xfrm>
            <a:off x="6048855" y="2648494"/>
            <a:ext cx="2145256" cy="2754044"/>
          </a:xfrm>
          <a:prstGeom prst="rect">
            <a:avLst/>
          </a:prstGeom>
        </p:spPr>
      </p:pic>
      <p:pic>
        <p:nvPicPr>
          <p:cNvPr id="3" name="図 2"/>
          <p:cNvPicPr>
            <a:picLocks noChangeAspect="1"/>
          </p:cNvPicPr>
          <p:nvPr/>
        </p:nvPicPr>
        <p:blipFill>
          <a:blip r:embed="rId4"/>
          <a:stretch>
            <a:fillRect/>
          </a:stretch>
        </p:blipFill>
        <p:spPr>
          <a:xfrm>
            <a:off x="765707" y="2067791"/>
            <a:ext cx="5184817" cy="3430130"/>
          </a:xfrm>
          <a:prstGeom prst="rect">
            <a:avLst/>
          </a:prstGeom>
        </p:spPr>
      </p:pic>
    </p:spTree>
    <p:extLst>
      <p:ext uri="{BB962C8B-B14F-4D97-AF65-F5344CB8AC3E}">
        <p14:creationId xmlns:p14="http://schemas.microsoft.com/office/powerpoint/2010/main" val="37745632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Método geral de trabalho do rompedor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216769" y="6452605"/>
            <a:ext cx="377939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55 do texto / Página 36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9" name="図 18"/>
          <p:cNvPicPr>
            <a:picLocks noChangeAspect="1"/>
          </p:cNvPicPr>
          <p:nvPr/>
        </p:nvPicPr>
        <p:blipFill>
          <a:blip r:embed="rId3"/>
          <a:stretch>
            <a:fillRect/>
          </a:stretch>
        </p:blipFill>
        <p:spPr>
          <a:xfrm>
            <a:off x="2385586" y="1438968"/>
            <a:ext cx="4512680" cy="2440392"/>
          </a:xfrm>
          <a:prstGeom prst="rect">
            <a:avLst/>
          </a:prstGeom>
        </p:spPr>
      </p:pic>
      <p:sp>
        <p:nvSpPr>
          <p:cNvPr id="20" name="テキスト ボックス 19"/>
          <p:cNvSpPr txBox="1"/>
          <p:nvPr/>
        </p:nvSpPr>
        <p:spPr>
          <a:xfrm>
            <a:off x="3153659" y="3811102"/>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Não forçar com a talhadeira</a:t>
            </a:r>
          </a:p>
        </p:txBody>
      </p:sp>
      <p:pic>
        <p:nvPicPr>
          <p:cNvPr id="21" name="図 20"/>
          <p:cNvPicPr>
            <a:picLocks noChangeAspect="1"/>
          </p:cNvPicPr>
          <p:nvPr/>
        </p:nvPicPr>
        <p:blipFill>
          <a:blip r:embed="rId4"/>
          <a:stretch>
            <a:fillRect/>
          </a:stretch>
        </p:blipFill>
        <p:spPr>
          <a:xfrm>
            <a:off x="2626713" y="4077068"/>
            <a:ext cx="3890573" cy="2044595"/>
          </a:xfrm>
          <a:prstGeom prst="rect">
            <a:avLst/>
          </a:prstGeom>
        </p:spPr>
      </p:pic>
      <p:sp>
        <p:nvSpPr>
          <p:cNvPr id="22" name="テキスト ボックス 21"/>
          <p:cNvSpPr txBox="1"/>
          <p:nvPr/>
        </p:nvSpPr>
        <p:spPr>
          <a:xfrm>
            <a:off x="3069261" y="6061455"/>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a partir de um lugar fácil de quebrar</a:t>
            </a:r>
          </a:p>
        </p:txBody>
      </p:sp>
      <p:sp>
        <p:nvSpPr>
          <p:cNvPr id="10" name="テキスト ボックス 1040">
            <a:extLst>
              <a:ext uri="{FF2B5EF4-FFF2-40B4-BE49-F238E27FC236}">
                <a16:creationId xmlns:a16="http://schemas.microsoft.com/office/drawing/2014/main" id="{C32263AB-D5C6-4C25-ADE9-819E12EA614B}"/>
              </a:ext>
            </a:extLst>
          </p:cNvPr>
          <p:cNvSpPr txBox="1"/>
          <p:nvPr/>
        </p:nvSpPr>
        <p:spPr>
          <a:xfrm>
            <a:off x="2322865" y="1935163"/>
            <a:ext cx="607695" cy="1603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Não forçar</a:t>
            </a:r>
            <a:endParaRPr lang="ja-JP" sz="7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113481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Tipos e aplicações (características) de máquinas de demolição (2) Máquinas de corte de estrutura de aço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3 páginas de texto / 5 páginas de texto suplementar</a:t>
            </a:r>
          </a:p>
        </p:txBody>
      </p:sp>
      <p:pic>
        <p:nvPicPr>
          <p:cNvPr id="2" name="図 1"/>
          <p:cNvPicPr>
            <a:picLocks noChangeAspect="1"/>
          </p:cNvPicPr>
          <p:nvPr/>
        </p:nvPicPr>
        <p:blipFill>
          <a:blip r:embed="rId3"/>
          <a:stretch>
            <a:fillRect/>
          </a:stretch>
        </p:blipFill>
        <p:spPr>
          <a:xfrm>
            <a:off x="2202873" y="1369065"/>
            <a:ext cx="4738254" cy="4119870"/>
          </a:xfrm>
          <a:prstGeom prst="rect">
            <a:avLst/>
          </a:prstGeom>
        </p:spPr>
      </p:pic>
    </p:spTree>
    <p:extLst>
      <p:ext uri="{BB962C8B-B14F-4D97-AF65-F5344CB8AC3E}">
        <p14:creationId xmlns:p14="http://schemas.microsoft.com/office/powerpoint/2010/main" val="6310325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Método geral de trabalho do rompedor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62954" y="6452605"/>
            <a:ext cx="3533208"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56 do texto / Página 37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3015541" y="3596556"/>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Não bater no final do curso</a:t>
            </a:r>
          </a:p>
        </p:txBody>
      </p:sp>
      <p:sp>
        <p:nvSpPr>
          <p:cNvPr id="15" name="テキスト ボックス 14"/>
          <p:cNvSpPr txBox="1"/>
          <p:nvPr/>
        </p:nvSpPr>
        <p:spPr>
          <a:xfrm>
            <a:off x="2930570" y="6061455"/>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Não pegar coisas com o rompedor</a:t>
            </a:r>
          </a:p>
        </p:txBody>
      </p:sp>
      <p:pic>
        <p:nvPicPr>
          <p:cNvPr id="8" name="図 7"/>
          <p:cNvPicPr>
            <a:picLocks noChangeAspect="1"/>
          </p:cNvPicPr>
          <p:nvPr/>
        </p:nvPicPr>
        <p:blipFill>
          <a:blip r:embed="rId3"/>
          <a:stretch>
            <a:fillRect/>
          </a:stretch>
        </p:blipFill>
        <p:spPr>
          <a:xfrm>
            <a:off x="1989819" y="3849207"/>
            <a:ext cx="4709307" cy="2212248"/>
          </a:xfrm>
          <a:prstGeom prst="rect">
            <a:avLst/>
          </a:prstGeom>
        </p:spPr>
      </p:pic>
      <p:pic>
        <p:nvPicPr>
          <p:cNvPr id="10" name="図 9"/>
          <p:cNvPicPr>
            <a:picLocks noChangeAspect="1"/>
          </p:cNvPicPr>
          <p:nvPr/>
        </p:nvPicPr>
        <p:blipFill>
          <a:blip r:embed="rId4"/>
          <a:stretch>
            <a:fillRect/>
          </a:stretch>
        </p:blipFill>
        <p:spPr>
          <a:xfrm>
            <a:off x="2335639" y="1348378"/>
            <a:ext cx="4283370" cy="2248178"/>
          </a:xfrm>
          <a:prstGeom prst="rect">
            <a:avLst/>
          </a:prstGeom>
        </p:spPr>
      </p:pic>
    </p:spTree>
    <p:extLst>
      <p:ext uri="{BB962C8B-B14F-4D97-AF65-F5344CB8AC3E}">
        <p14:creationId xmlns:p14="http://schemas.microsoft.com/office/powerpoint/2010/main" val="4273341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Método geral de trabalho do rompedor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62954" y="6452605"/>
            <a:ext cx="3533208"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56 do texto / Página 38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724980" y="5725008"/>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Não fazer trabalho dentro d'água</a:t>
            </a:r>
          </a:p>
        </p:txBody>
      </p:sp>
      <p:sp>
        <p:nvSpPr>
          <p:cNvPr id="23" name="テキスト ボックス 22"/>
          <p:cNvSpPr txBox="1"/>
          <p:nvPr/>
        </p:nvSpPr>
        <p:spPr>
          <a:xfrm>
            <a:off x="4588023" y="5053920"/>
            <a:ext cx="3237610"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Proibida a entrada dentro do alcance de projeção de fragmentos</a:t>
            </a:r>
          </a:p>
        </p:txBody>
      </p:sp>
      <p:pic>
        <p:nvPicPr>
          <p:cNvPr id="8" name="図 7"/>
          <p:cNvPicPr>
            <a:picLocks noChangeAspect="1"/>
          </p:cNvPicPr>
          <p:nvPr/>
        </p:nvPicPr>
        <p:blipFill>
          <a:blip r:embed="rId3"/>
          <a:stretch>
            <a:fillRect/>
          </a:stretch>
        </p:blipFill>
        <p:spPr>
          <a:xfrm>
            <a:off x="4058920" y="2425403"/>
            <a:ext cx="4295816" cy="2628517"/>
          </a:xfrm>
          <a:prstGeom prst="rect">
            <a:avLst/>
          </a:prstGeom>
        </p:spPr>
      </p:pic>
      <p:pic>
        <p:nvPicPr>
          <p:cNvPr id="10" name="図 9"/>
          <p:cNvPicPr>
            <a:picLocks noChangeAspect="1"/>
          </p:cNvPicPr>
          <p:nvPr/>
        </p:nvPicPr>
        <p:blipFill>
          <a:blip r:embed="rId4"/>
          <a:stretch>
            <a:fillRect/>
          </a:stretch>
        </p:blipFill>
        <p:spPr>
          <a:xfrm>
            <a:off x="781462" y="1966301"/>
            <a:ext cx="3124647" cy="3758707"/>
          </a:xfrm>
          <a:prstGeom prst="rect">
            <a:avLst/>
          </a:prstGeom>
        </p:spPr>
      </p:pic>
      <p:sp>
        <p:nvSpPr>
          <p:cNvPr id="11" name="テキスト ボックス 1041">
            <a:extLst>
              <a:ext uri="{FF2B5EF4-FFF2-40B4-BE49-F238E27FC236}">
                <a16:creationId xmlns:a16="http://schemas.microsoft.com/office/drawing/2014/main" id="{E895BB2A-FFEC-496A-9B02-12ADACD38FC9}"/>
              </a:ext>
            </a:extLst>
          </p:cNvPr>
          <p:cNvSpPr txBox="1"/>
          <p:nvPr/>
        </p:nvSpPr>
        <p:spPr>
          <a:xfrm rot="19973001">
            <a:off x="4940619" y="4013903"/>
            <a:ext cx="41656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Proibido entrar</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042">
            <a:extLst>
              <a:ext uri="{FF2B5EF4-FFF2-40B4-BE49-F238E27FC236}">
                <a16:creationId xmlns:a16="http://schemas.microsoft.com/office/drawing/2014/main" id="{396DA97C-02DA-4021-8723-E11069456E4D}"/>
              </a:ext>
            </a:extLst>
          </p:cNvPr>
          <p:cNvSpPr txBox="1"/>
          <p:nvPr/>
        </p:nvSpPr>
        <p:spPr>
          <a:xfrm rot="19973001">
            <a:off x="6072824" y="3239542"/>
            <a:ext cx="41656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Proibido entrar</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6006889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Método geral de trabalho do rompedor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04338" y="6452605"/>
            <a:ext cx="3591824"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57 do texto / Página 39 do texto suplementar</a:t>
            </a:r>
          </a:p>
        </p:txBody>
      </p:sp>
      <p:sp>
        <p:nvSpPr>
          <p:cNvPr id="9" name="コンテンツ プレースホルダー 4"/>
          <p:cNvSpPr txBox="1">
            <a:spLocks/>
          </p:cNvSpPr>
          <p:nvPr/>
        </p:nvSpPr>
        <p:spPr>
          <a:xfrm>
            <a:off x="628650" y="1268383"/>
            <a:ext cx="7886700" cy="504928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126578" y="4855363"/>
            <a:ext cx="3237610"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Cuidado com desmoronamentos, quedas de rochas, etc.</a:t>
            </a:r>
          </a:p>
        </p:txBody>
      </p:sp>
      <p:pic>
        <p:nvPicPr>
          <p:cNvPr id="8" name="図 7"/>
          <p:cNvPicPr>
            <a:picLocks noChangeAspect="1"/>
          </p:cNvPicPr>
          <p:nvPr/>
        </p:nvPicPr>
        <p:blipFill>
          <a:blip r:embed="rId3"/>
          <a:stretch>
            <a:fillRect/>
          </a:stretch>
        </p:blipFill>
        <p:spPr>
          <a:xfrm>
            <a:off x="700127" y="2747029"/>
            <a:ext cx="4460489" cy="2108334"/>
          </a:xfrm>
          <a:prstGeom prst="rect">
            <a:avLst/>
          </a:prstGeom>
        </p:spPr>
      </p:pic>
      <p:pic>
        <p:nvPicPr>
          <p:cNvPr id="10" name="図 9"/>
          <p:cNvPicPr>
            <a:picLocks noChangeAspect="1"/>
          </p:cNvPicPr>
          <p:nvPr/>
        </p:nvPicPr>
        <p:blipFill>
          <a:blip r:embed="rId4"/>
          <a:stretch>
            <a:fillRect/>
          </a:stretch>
        </p:blipFill>
        <p:spPr>
          <a:xfrm>
            <a:off x="5239766" y="2626808"/>
            <a:ext cx="3195022" cy="2228556"/>
          </a:xfrm>
          <a:prstGeom prst="rect">
            <a:avLst/>
          </a:prstGeom>
        </p:spPr>
      </p:pic>
      <p:sp>
        <p:nvSpPr>
          <p:cNvPr id="16" name="テキスト ボックス 15"/>
          <p:cNvSpPr txBox="1"/>
          <p:nvPr/>
        </p:nvSpPr>
        <p:spPr>
          <a:xfrm>
            <a:off x="5100943" y="4855362"/>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Cuidado com as quedas</a:t>
            </a:r>
          </a:p>
        </p:txBody>
      </p:sp>
    </p:spTree>
    <p:extLst>
      <p:ext uri="{BB962C8B-B14F-4D97-AF65-F5344CB8AC3E}">
        <p14:creationId xmlns:p14="http://schemas.microsoft.com/office/powerpoint/2010/main" val="32645850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3830604" y="1359887"/>
            <a:ext cx="4326260" cy="4889833"/>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Precauções após o término do trabalho</a:t>
            </a:r>
          </a:p>
        </p:txBody>
      </p:sp>
      <p:sp>
        <p:nvSpPr>
          <p:cNvPr id="6" name="テキスト ボックス 5"/>
          <p:cNvSpPr txBox="1"/>
          <p:nvPr/>
        </p:nvSpPr>
        <p:spPr>
          <a:xfrm>
            <a:off x="5310554" y="6499498"/>
            <a:ext cx="3498039"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58 do texto / Página 40 do texto suplementar</a:t>
            </a:r>
          </a:p>
        </p:txBody>
      </p:sp>
      <p:sp>
        <p:nvSpPr>
          <p:cNvPr id="9" name="コンテンツ プレースホルダー 4"/>
          <p:cNvSpPr txBox="1">
            <a:spLocks/>
          </p:cNvSpPr>
          <p:nvPr/>
        </p:nvSpPr>
        <p:spPr>
          <a:xfrm>
            <a:off x="628650" y="1268384"/>
            <a:ext cx="7886700" cy="4997334"/>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(1) Unidade do rompedor</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(2) Máquina de base</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4084600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042834"/>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Características da máquina de corte de estrutura de aço, denominação e função de cada peça, tipo, seleção e instalação, </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r>
            <a:b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br>
            <a:r>
              <a:rPr lang="pt-br" sz="2400">
                <a:latin typeface="Times New Roman" panose="02020603050405020304" pitchFamily="18" charset="0"/>
                <a:ea typeface="Meiryo UI" panose="020B0604030504040204" pitchFamily="50" charset="-128"/>
                <a:cs typeface="Times New Roman" panose="02020603050405020304" pitchFamily="18" charset="0"/>
              </a:rPr>
              <a:t>operação etc. </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51231" y="6452605"/>
            <a:ext cx="3544931"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59 do texto / Página 41 do texto suplementar</a:t>
            </a:r>
          </a:p>
        </p:txBody>
      </p:sp>
      <p:sp>
        <p:nvSpPr>
          <p:cNvPr id="9" name="コンテンツ プレースホルダー 4"/>
          <p:cNvSpPr txBox="1">
            <a:spLocks/>
          </p:cNvSpPr>
          <p:nvPr/>
        </p:nvSpPr>
        <p:spPr>
          <a:xfrm>
            <a:off x="628650" y="1849582"/>
            <a:ext cx="7886700" cy="448887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2953194" y="5642567"/>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Ferramenta de corte de estrutura de aço</a:t>
            </a:r>
          </a:p>
        </p:txBody>
      </p:sp>
      <p:pic>
        <p:nvPicPr>
          <p:cNvPr id="2" name="図 1"/>
          <p:cNvPicPr>
            <a:picLocks noChangeAspect="1"/>
          </p:cNvPicPr>
          <p:nvPr/>
        </p:nvPicPr>
        <p:blipFill>
          <a:blip r:embed="rId3"/>
          <a:stretch>
            <a:fillRect/>
          </a:stretch>
        </p:blipFill>
        <p:spPr>
          <a:xfrm>
            <a:off x="3369981" y="1989076"/>
            <a:ext cx="2404036" cy="3341459"/>
          </a:xfrm>
          <a:prstGeom prst="rect">
            <a:avLst/>
          </a:prstGeom>
        </p:spPr>
      </p:pic>
    </p:spTree>
    <p:extLst>
      <p:ext uri="{BB962C8B-B14F-4D97-AF65-F5344CB8AC3E}">
        <p14:creationId xmlns:p14="http://schemas.microsoft.com/office/powerpoint/2010/main" val="14015213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Método geral de trabalho da máquina de corte de estrutura de aço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62954" y="6452605"/>
            <a:ext cx="3533208"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60 do texto / Página 42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084958" y="5673102"/>
            <a:ext cx="3237610"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Status de demolição executada pela máquina de corte de estrutura de aço</a:t>
            </a:r>
          </a:p>
        </p:txBody>
      </p:sp>
      <p:sp>
        <p:nvSpPr>
          <p:cNvPr id="15" name="テキスト ボックス 14"/>
          <p:cNvSpPr txBox="1"/>
          <p:nvPr/>
        </p:nvSpPr>
        <p:spPr>
          <a:xfrm>
            <a:off x="4905372" y="5561749"/>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Injeção de graxa</a:t>
            </a:r>
          </a:p>
        </p:txBody>
      </p:sp>
      <p:pic>
        <p:nvPicPr>
          <p:cNvPr id="8" name="図 7"/>
          <p:cNvPicPr>
            <a:picLocks noChangeAspect="1"/>
          </p:cNvPicPr>
          <p:nvPr/>
        </p:nvPicPr>
        <p:blipFill>
          <a:blip r:embed="rId3"/>
          <a:stretch>
            <a:fillRect/>
          </a:stretch>
        </p:blipFill>
        <p:spPr>
          <a:xfrm>
            <a:off x="735135" y="2441864"/>
            <a:ext cx="4063753" cy="3185569"/>
          </a:xfrm>
          <a:prstGeom prst="rect">
            <a:avLst/>
          </a:prstGeom>
        </p:spPr>
      </p:pic>
      <p:pic>
        <p:nvPicPr>
          <p:cNvPr id="10" name="図 9"/>
          <p:cNvPicPr>
            <a:picLocks noChangeAspect="1"/>
          </p:cNvPicPr>
          <p:nvPr/>
        </p:nvPicPr>
        <p:blipFill>
          <a:blip r:embed="rId4"/>
          <a:stretch>
            <a:fillRect/>
          </a:stretch>
        </p:blipFill>
        <p:spPr>
          <a:xfrm>
            <a:off x="5082179" y="2691246"/>
            <a:ext cx="3293154" cy="2870504"/>
          </a:xfrm>
          <a:prstGeom prst="rect">
            <a:avLst/>
          </a:prstGeom>
        </p:spPr>
      </p:pic>
    </p:spTree>
    <p:extLst>
      <p:ext uri="{BB962C8B-B14F-4D97-AF65-F5344CB8AC3E}">
        <p14:creationId xmlns:p14="http://schemas.microsoft.com/office/powerpoint/2010/main" val="31079920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Método geral de trabalho da máquina de corte de estrutura de aço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39508" y="6452605"/>
            <a:ext cx="3556654"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61 do texto / Página 43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2" name="図 11"/>
          <p:cNvPicPr>
            <a:picLocks noChangeAspect="1"/>
          </p:cNvPicPr>
          <p:nvPr/>
        </p:nvPicPr>
        <p:blipFill>
          <a:blip r:embed="rId3"/>
          <a:stretch>
            <a:fillRect/>
          </a:stretch>
        </p:blipFill>
        <p:spPr>
          <a:xfrm>
            <a:off x="1821961" y="1307934"/>
            <a:ext cx="5643334" cy="2297712"/>
          </a:xfrm>
          <a:prstGeom prst="rect">
            <a:avLst/>
          </a:prstGeom>
        </p:spPr>
      </p:pic>
      <p:sp>
        <p:nvSpPr>
          <p:cNvPr id="18" name="テキスト ボックス 17"/>
          <p:cNvSpPr txBox="1"/>
          <p:nvPr/>
        </p:nvSpPr>
        <p:spPr>
          <a:xfrm>
            <a:off x="2241674" y="3424029"/>
            <a:ext cx="4741072" cy="276999"/>
          </a:xfrm>
          <a:prstGeom prst="rect">
            <a:avLst/>
          </a:prstGeom>
          <a:noFill/>
          <a:ln>
            <a:noFill/>
          </a:ln>
        </p:spPr>
        <p:txBody>
          <a:bodyPr wrap="square" rtlCol="0">
            <a:spAutoFit/>
          </a:bodyPr>
          <a:lstStyle/>
          <a:p>
            <a:pPr rtl="0"/>
            <a:r>
              <a:rPr lang="pt-br" sz="1200" dirty="0">
                <a:solidFill>
                  <a:prstClr val="black"/>
                </a:solidFill>
                <a:latin typeface="Times New Roman" panose="02020603050405020304" pitchFamily="18" charset="0"/>
                <a:cs typeface="Times New Roman" panose="02020603050405020304" pitchFamily="18" charset="0"/>
              </a:rPr>
              <a:t>É perigoso trabalhar em locais instáveis Verifique a resistência do piso</a:t>
            </a:r>
          </a:p>
        </p:txBody>
      </p:sp>
      <p:pic>
        <p:nvPicPr>
          <p:cNvPr id="13" name="図 12"/>
          <p:cNvPicPr>
            <a:picLocks noChangeAspect="1"/>
          </p:cNvPicPr>
          <p:nvPr/>
        </p:nvPicPr>
        <p:blipFill>
          <a:blip r:embed="rId4"/>
          <a:stretch>
            <a:fillRect/>
          </a:stretch>
        </p:blipFill>
        <p:spPr>
          <a:xfrm>
            <a:off x="1821961" y="3815179"/>
            <a:ext cx="5160785" cy="1964120"/>
          </a:xfrm>
          <a:prstGeom prst="rect">
            <a:avLst/>
          </a:prstGeom>
        </p:spPr>
      </p:pic>
      <p:sp>
        <p:nvSpPr>
          <p:cNvPr id="19" name="テキスト ボックス 18"/>
          <p:cNvSpPr txBox="1"/>
          <p:nvPr/>
        </p:nvSpPr>
        <p:spPr>
          <a:xfrm>
            <a:off x="2874148" y="5433309"/>
            <a:ext cx="1647746" cy="830997"/>
          </a:xfrm>
          <a:prstGeom prst="rect">
            <a:avLst/>
          </a:prstGeom>
          <a:noFill/>
          <a:ln>
            <a:noFill/>
          </a:ln>
        </p:spPr>
        <p:txBody>
          <a:bodyPr wrap="square" rtlCol="0">
            <a:spAutoFit/>
          </a:bodyPr>
          <a:lstStyle/>
          <a:p>
            <a:pPr rtl="0"/>
            <a:r>
              <a:rPr lang="pt-br" sz="1200" dirty="0">
                <a:solidFill>
                  <a:prstClr val="black"/>
                </a:solidFill>
                <a:latin typeface="Times New Roman" panose="02020603050405020304" pitchFamily="18" charset="0"/>
                <a:cs typeface="Times New Roman" panose="02020603050405020304" pitchFamily="18" charset="0"/>
              </a:rPr>
              <a:t>direção lateral em relação à pista</a:t>
            </a:r>
            <a:r>
              <a:rPr lang="en-US" altLang="ja-JP" sz="1200" dirty="0">
                <a:solidFill>
                  <a:prstClr val="black"/>
                </a:solidFill>
                <a:latin typeface="Times New Roman" panose="02020603050405020304" pitchFamily="18" charset="0"/>
                <a:cs typeface="Times New Roman" panose="02020603050405020304" pitchFamily="18" charset="0"/>
              </a:rPr>
              <a:t/>
            </a:r>
            <a:br>
              <a:rPr lang="en-US" altLang="ja-JP" sz="1200" dirty="0">
                <a:solidFill>
                  <a:prstClr val="black"/>
                </a:solidFill>
                <a:latin typeface="Times New Roman" panose="02020603050405020304" pitchFamily="18" charset="0"/>
                <a:cs typeface="Times New Roman" panose="02020603050405020304" pitchFamily="18" charset="0"/>
              </a:rPr>
            </a:br>
            <a:r>
              <a:rPr lang="pt-br" sz="1200" dirty="0">
                <a:solidFill>
                  <a:prstClr val="black"/>
                </a:solidFill>
                <a:latin typeface="Times New Roman" panose="02020603050405020304" pitchFamily="18" charset="0"/>
                <a:cs typeface="Times New Roman" panose="02020603050405020304" pitchFamily="18" charset="0"/>
              </a:rPr>
              <a:t>Tenha cuidado ao trabalhar</a:t>
            </a:r>
          </a:p>
        </p:txBody>
      </p:sp>
      <p:sp>
        <p:nvSpPr>
          <p:cNvPr id="20" name="テキスト ボックス 19"/>
          <p:cNvSpPr txBox="1"/>
          <p:nvPr/>
        </p:nvSpPr>
        <p:spPr>
          <a:xfrm>
            <a:off x="4928447" y="5692123"/>
            <a:ext cx="1647746" cy="646331"/>
          </a:xfrm>
          <a:prstGeom prst="rect">
            <a:avLst/>
          </a:prstGeom>
          <a:noFill/>
          <a:ln>
            <a:noFill/>
          </a:ln>
        </p:spPr>
        <p:txBody>
          <a:bodyPr wrap="square" rtlCol="0">
            <a:spAutoFit/>
          </a:bodyPr>
          <a:lstStyle/>
          <a:p>
            <a:pPr rtl="0"/>
            <a:r>
              <a:rPr lang="pt-br" sz="1200" dirty="0">
                <a:solidFill>
                  <a:prstClr val="black"/>
                </a:solidFill>
                <a:latin typeface="Times New Roman" panose="02020603050405020304" pitchFamily="18" charset="0"/>
                <a:cs typeface="Times New Roman" panose="02020603050405020304" pitchFamily="18" charset="0"/>
              </a:rPr>
              <a:t>O corpo da máquina flutua</a:t>
            </a:r>
            <a:r>
              <a:rPr lang="en-US" altLang="ja-JP" sz="1200" dirty="0">
                <a:solidFill>
                  <a:prstClr val="black"/>
                </a:solidFill>
                <a:latin typeface="Times New Roman" panose="02020603050405020304" pitchFamily="18" charset="0"/>
                <a:cs typeface="Times New Roman" panose="02020603050405020304" pitchFamily="18" charset="0"/>
              </a:rPr>
              <a:t/>
            </a:r>
            <a:br>
              <a:rPr lang="en-US" altLang="ja-JP" sz="1200" dirty="0">
                <a:solidFill>
                  <a:prstClr val="black"/>
                </a:solidFill>
                <a:latin typeface="Times New Roman" panose="02020603050405020304" pitchFamily="18" charset="0"/>
                <a:cs typeface="Times New Roman" panose="02020603050405020304" pitchFamily="18" charset="0"/>
              </a:rPr>
            </a:br>
            <a:r>
              <a:rPr lang="pt-br" sz="1200" dirty="0">
                <a:solidFill>
                  <a:prstClr val="black"/>
                </a:solidFill>
                <a:latin typeface="Times New Roman" panose="02020603050405020304" pitchFamily="18" charset="0"/>
                <a:cs typeface="Times New Roman" panose="02020603050405020304" pitchFamily="18" charset="0"/>
              </a:rPr>
              <a:t>Trabalho é perigoso</a:t>
            </a:r>
          </a:p>
        </p:txBody>
      </p:sp>
    </p:spTree>
    <p:extLst>
      <p:ext uri="{BB962C8B-B14F-4D97-AF65-F5344CB8AC3E}">
        <p14:creationId xmlns:p14="http://schemas.microsoft.com/office/powerpoint/2010/main" val="24433884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Método geral de trabalho da máquina de corte de estrutura de aço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22277" y="6452605"/>
            <a:ext cx="3673885"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62 do texto / Página 44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2974376" y="6073624"/>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Proibição de varredura lateral</a:t>
            </a:r>
          </a:p>
        </p:txBody>
      </p:sp>
      <p:pic>
        <p:nvPicPr>
          <p:cNvPr id="2" name="図 1"/>
          <p:cNvPicPr>
            <a:picLocks noChangeAspect="1"/>
          </p:cNvPicPr>
          <p:nvPr/>
        </p:nvPicPr>
        <p:blipFill>
          <a:blip r:embed="rId3"/>
          <a:stretch>
            <a:fillRect/>
          </a:stretch>
        </p:blipFill>
        <p:spPr>
          <a:xfrm>
            <a:off x="2974376" y="3791473"/>
            <a:ext cx="3012610" cy="2249416"/>
          </a:xfrm>
          <a:prstGeom prst="rect">
            <a:avLst/>
          </a:prstGeom>
        </p:spPr>
      </p:pic>
      <p:pic>
        <p:nvPicPr>
          <p:cNvPr id="24" name="図 23"/>
          <p:cNvPicPr>
            <a:picLocks noChangeAspect="1"/>
          </p:cNvPicPr>
          <p:nvPr/>
        </p:nvPicPr>
        <p:blipFill>
          <a:blip r:embed="rId4"/>
          <a:stretch>
            <a:fillRect/>
          </a:stretch>
        </p:blipFill>
        <p:spPr>
          <a:xfrm>
            <a:off x="879823" y="1480965"/>
            <a:ext cx="3218997" cy="2447403"/>
          </a:xfrm>
          <a:prstGeom prst="rect">
            <a:avLst/>
          </a:prstGeom>
        </p:spPr>
      </p:pic>
      <p:pic>
        <p:nvPicPr>
          <p:cNvPr id="25" name="図 24"/>
          <p:cNvPicPr>
            <a:picLocks noChangeAspect="1"/>
          </p:cNvPicPr>
          <p:nvPr/>
        </p:nvPicPr>
        <p:blipFill>
          <a:blip r:embed="rId5"/>
          <a:stretch>
            <a:fillRect/>
          </a:stretch>
        </p:blipFill>
        <p:spPr>
          <a:xfrm>
            <a:off x="4797746" y="1287152"/>
            <a:ext cx="3148104" cy="2561692"/>
          </a:xfrm>
          <a:prstGeom prst="rect">
            <a:avLst/>
          </a:prstGeom>
        </p:spPr>
      </p:pic>
      <p:sp>
        <p:nvSpPr>
          <p:cNvPr id="27" name="テキスト ボックス 26"/>
          <p:cNvSpPr txBox="1"/>
          <p:nvPr/>
        </p:nvSpPr>
        <p:spPr>
          <a:xfrm>
            <a:off x="2006503" y="3771210"/>
            <a:ext cx="1647746" cy="276999"/>
          </a:xfrm>
          <a:prstGeom prst="rect">
            <a:avLst/>
          </a:prstGeom>
          <a:noFill/>
          <a:ln>
            <a:noFill/>
          </a:ln>
        </p:spPr>
        <p:txBody>
          <a:bodyPr wrap="square" rtlCol="0">
            <a:spAutoFit/>
          </a:bodyPr>
          <a:lstStyle/>
          <a:p>
            <a:pPr rtl="0"/>
            <a:r>
              <a:rPr lang="pt-br" sz="1200">
                <a:solidFill>
                  <a:prstClr val="black"/>
                </a:solidFill>
                <a:latin typeface="Times New Roman" panose="02020603050405020304" pitchFamily="18" charset="0"/>
                <a:cs typeface="Times New Roman" panose="02020603050405020304" pitchFamily="18" charset="0"/>
              </a:rPr>
              <a:t>Não forçar</a:t>
            </a:r>
          </a:p>
        </p:txBody>
      </p:sp>
      <p:sp>
        <p:nvSpPr>
          <p:cNvPr id="28" name="テキスト ボックス 27"/>
          <p:cNvSpPr txBox="1"/>
          <p:nvPr/>
        </p:nvSpPr>
        <p:spPr>
          <a:xfrm>
            <a:off x="6067986" y="3770560"/>
            <a:ext cx="1647746" cy="276999"/>
          </a:xfrm>
          <a:prstGeom prst="rect">
            <a:avLst/>
          </a:prstGeom>
          <a:noFill/>
          <a:ln>
            <a:noFill/>
          </a:ln>
        </p:spPr>
        <p:txBody>
          <a:bodyPr wrap="square" rtlCol="0">
            <a:spAutoFit/>
          </a:bodyPr>
          <a:lstStyle/>
          <a:p>
            <a:pPr rtl="0"/>
            <a:r>
              <a:rPr lang="pt-br" sz="1200">
                <a:solidFill>
                  <a:prstClr val="black"/>
                </a:solidFill>
                <a:latin typeface="Times New Roman" panose="02020603050405020304" pitchFamily="18" charset="0"/>
                <a:cs typeface="Times New Roman" panose="02020603050405020304" pitchFamily="18" charset="0"/>
              </a:rPr>
              <a:t>Não bata</a:t>
            </a:r>
          </a:p>
        </p:txBody>
      </p:sp>
    </p:spTree>
    <p:extLst>
      <p:ext uri="{BB962C8B-B14F-4D97-AF65-F5344CB8AC3E}">
        <p14:creationId xmlns:p14="http://schemas.microsoft.com/office/powerpoint/2010/main" val="41758777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Método geral de trabalho da máquina de corte de estrutura de aço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277740" y="6452605"/>
            <a:ext cx="371842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63 do Texto / Página 44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2" name="テキスト ボックス 21"/>
          <p:cNvSpPr txBox="1"/>
          <p:nvPr/>
        </p:nvSpPr>
        <p:spPr>
          <a:xfrm>
            <a:off x="1310793" y="4509516"/>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Não morder no estado de final do curso</a:t>
            </a:r>
          </a:p>
        </p:txBody>
      </p:sp>
      <p:sp>
        <p:nvSpPr>
          <p:cNvPr id="23" name="テキスト ボックス 22"/>
          <p:cNvSpPr txBox="1"/>
          <p:nvPr/>
        </p:nvSpPr>
        <p:spPr>
          <a:xfrm>
            <a:off x="5277740" y="4565165"/>
            <a:ext cx="3237610"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Proibida a entrada dentro da faixa de projeção/queda</a:t>
            </a:r>
          </a:p>
        </p:txBody>
      </p:sp>
      <p:grpSp>
        <p:nvGrpSpPr>
          <p:cNvPr id="10" name="グループ化 9"/>
          <p:cNvGrpSpPr/>
          <p:nvPr/>
        </p:nvGrpSpPr>
        <p:grpSpPr>
          <a:xfrm>
            <a:off x="4945734" y="1984665"/>
            <a:ext cx="3457605" cy="2566570"/>
            <a:chOff x="1765886" y="3702050"/>
            <a:chExt cx="2861919" cy="2124394"/>
          </a:xfrm>
        </p:grpSpPr>
        <p:pic>
          <p:nvPicPr>
            <p:cNvPr id="5" name="図 4"/>
            <p:cNvPicPr>
              <a:picLocks noChangeAspect="1"/>
            </p:cNvPicPr>
            <p:nvPr/>
          </p:nvPicPr>
          <p:blipFill>
            <a:blip r:embed="rId3"/>
            <a:stretch>
              <a:fillRect/>
            </a:stretch>
          </p:blipFill>
          <p:spPr>
            <a:xfrm>
              <a:off x="1765886" y="3702050"/>
              <a:ext cx="2861919" cy="2124394"/>
            </a:xfrm>
            <a:prstGeom prst="rect">
              <a:avLst/>
            </a:prstGeom>
          </p:spPr>
        </p:pic>
        <p:sp>
          <p:nvSpPr>
            <p:cNvPr id="15" name="正方形/長方形 14"/>
            <p:cNvSpPr/>
            <p:nvPr/>
          </p:nvSpPr>
          <p:spPr>
            <a:xfrm rot="5768832">
              <a:off x="2503314" y="4395792"/>
              <a:ext cx="331470" cy="54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ja-JP" altLang="en-US">
                <a:latin typeface="Times New Roman" panose="02020603050405020304" pitchFamily="18" charset="0"/>
                <a:cs typeface="Times New Roman" panose="02020603050405020304" pitchFamily="18" charset="0"/>
              </a:endParaRPr>
            </a:p>
          </p:txBody>
        </p:sp>
        <p:cxnSp>
          <p:nvCxnSpPr>
            <p:cNvPr id="16" name="直線コネクタ 15"/>
            <p:cNvCxnSpPr/>
            <p:nvPr/>
          </p:nvCxnSpPr>
          <p:spPr>
            <a:xfrm>
              <a:off x="2654761" y="4419605"/>
              <a:ext cx="909320" cy="552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rot="5587995">
              <a:off x="3094816" y="4100200"/>
              <a:ext cx="88265" cy="572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ja-JP" altLang="en-US">
                <a:latin typeface="Times New Roman" panose="02020603050405020304" pitchFamily="18" charset="0"/>
                <a:cs typeface="Times New Roman" panose="02020603050405020304" pitchFamily="18" charset="0"/>
              </a:endParaRPr>
            </a:p>
          </p:txBody>
        </p:sp>
        <p:sp>
          <p:nvSpPr>
            <p:cNvPr id="18" name="正方形/長方形 17"/>
            <p:cNvSpPr/>
            <p:nvPr/>
          </p:nvSpPr>
          <p:spPr>
            <a:xfrm rot="5587995">
              <a:off x="2801446" y="4344040"/>
              <a:ext cx="45085" cy="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ja-JP" altLang="en-US">
                <a:latin typeface="Times New Roman" panose="02020603050405020304" pitchFamily="18" charset="0"/>
                <a:cs typeface="Times New Roman" panose="02020603050405020304" pitchFamily="18" charset="0"/>
              </a:endParaRPr>
            </a:p>
          </p:txBody>
        </p:sp>
        <p:sp>
          <p:nvSpPr>
            <p:cNvPr id="19" name="正方形/長方形 18"/>
            <p:cNvSpPr/>
            <p:nvPr/>
          </p:nvSpPr>
          <p:spPr>
            <a:xfrm rot="5587995">
              <a:off x="3434541" y="4382140"/>
              <a:ext cx="45085" cy="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ja-JP" altLang="en-US">
                <a:latin typeface="Times New Roman" panose="02020603050405020304" pitchFamily="18" charset="0"/>
                <a:cs typeface="Times New Roman" panose="02020603050405020304" pitchFamily="18" charset="0"/>
              </a:endParaRPr>
            </a:p>
          </p:txBody>
        </p:sp>
        <p:sp>
          <p:nvSpPr>
            <p:cNvPr id="20" name="正方形/長方形 19"/>
            <p:cNvSpPr/>
            <p:nvPr/>
          </p:nvSpPr>
          <p:spPr>
            <a:xfrm rot="5587995">
              <a:off x="3398346" y="4347215"/>
              <a:ext cx="45085" cy="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ja-JP" altLang="en-US">
                <a:latin typeface="Times New Roman" panose="02020603050405020304" pitchFamily="18" charset="0"/>
                <a:cs typeface="Times New Roman" panose="02020603050405020304" pitchFamily="18" charset="0"/>
              </a:endParaRPr>
            </a:p>
          </p:txBody>
        </p:sp>
        <p:cxnSp>
          <p:nvCxnSpPr>
            <p:cNvPr id="21" name="直線コネクタ 20"/>
            <p:cNvCxnSpPr/>
            <p:nvPr/>
          </p:nvCxnSpPr>
          <p:spPr>
            <a:xfrm>
              <a:off x="2876376" y="4324355"/>
              <a:ext cx="574675" cy="311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4" name="図 23"/>
          <p:cNvPicPr>
            <a:picLocks noChangeAspect="1"/>
          </p:cNvPicPr>
          <p:nvPr/>
        </p:nvPicPr>
        <p:blipFill>
          <a:blip r:embed="rId4"/>
          <a:stretch>
            <a:fillRect/>
          </a:stretch>
        </p:blipFill>
        <p:spPr>
          <a:xfrm>
            <a:off x="768619" y="2474464"/>
            <a:ext cx="4186551" cy="2035052"/>
          </a:xfrm>
          <a:prstGeom prst="rect">
            <a:avLst/>
          </a:prstGeom>
        </p:spPr>
      </p:pic>
    </p:spTree>
    <p:extLst>
      <p:ext uri="{BB962C8B-B14F-4D97-AF65-F5344CB8AC3E}">
        <p14:creationId xmlns:p14="http://schemas.microsoft.com/office/powerpoint/2010/main" val="3685423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Método geral de trabalho da máquina de corte de estrutura de aço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04338" y="6452605"/>
            <a:ext cx="3591824"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64 do texto / Página 45 do texto suplementar</a:t>
            </a:r>
          </a:p>
        </p:txBody>
      </p:sp>
      <p:pic>
        <p:nvPicPr>
          <p:cNvPr id="11" name="図 10"/>
          <p:cNvPicPr>
            <a:picLocks noChangeAspect="1"/>
          </p:cNvPicPr>
          <p:nvPr/>
        </p:nvPicPr>
        <p:blipFill>
          <a:blip r:embed="rId3"/>
          <a:stretch>
            <a:fillRect/>
          </a:stretch>
        </p:blipFill>
        <p:spPr>
          <a:xfrm>
            <a:off x="4657174" y="1579419"/>
            <a:ext cx="3834908" cy="4291446"/>
          </a:xfrm>
          <a:prstGeom prst="rect">
            <a:avLst/>
          </a:prstGeom>
        </p:spPr>
      </p:pic>
      <p:sp>
        <p:nvSpPr>
          <p:cNvPr id="27" name="テキスト ボックス 26"/>
          <p:cNvSpPr txBox="1"/>
          <p:nvPr/>
        </p:nvSpPr>
        <p:spPr>
          <a:xfrm>
            <a:off x="5216769" y="5918212"/>
            <a:ext cx="2620196" cy="276999"/>
          </a:xfrm>
          <a:prstGeom prst="rect">
            <a:avLst/>
          </a:prstGeom>
          <a:noFill/>
          <a:ln>
            <a:noFill/>
          </a:ln>
        </p:spPr>
        <p:txBody>
          <a:bodyPr wrap="square" rtlCol="0">
            <a:spAutoFit/>
          </a:bodyPr>
          <a:lstStyle/>
          <a:p>
            <a:pPr rtl="0"/>
            <a:r>
              <a:rPr lang="pt-br" sz="1200" dirty="0">
                <a:solidFill>
                  <a:prstClr val="black"/>
                </a:solidFill>
                <a:latin typeface="Times New Roman" panose="02020603050405020304" pitchFamily="18" charset="0"/>
                <a:cs typeface="Times New Roman" panose="02020603050405020304" pitchFamily="18" charset="0"/>
              </a:rPr>
              <a:t>Não faça operações abrindo o braço</a:t>
            </a:r>
          </a:p>
        </p:txBody>
      </p:sp>
      <p:pic>
        <p:nvPicPr>
          <p:cNvPr id="12" name="図 11"/>
          <p:cNvPicPr>
            <a:picLocks noChangeAspect="1"/>
          </p:cNvPicPr>
          <p:nvPr/>
        </p:nvPicPr>
        <p:blipFill>
          <a:blip r:embed="rId4"/>
          <a:stretch>
            <a:fillRect/>
          </a:stretch>
        </p:blipFill>
        <p:spPr>
          <a:xfrm>
            <a:off x="509484" y="2119745"/>
            <a:ext cx="4540324" cy="3047829"/>
          </a:xfrm>
          <a:prstGeom prst="rect">
            <a:avLst/>
          </a:prstGeom>
        </p:spPr>
      </p:pic>
      <p:sp>
        <p:nvSpPr>
          <p:cNvPr id="13" name="テキスト ボックス 12"/>
          <p:cNvSpPr txBox="1"/>
          <p:nvPr/>
        </p:nvSpPr>
        <p:spPr>
          <a:xfrm>
            <a:off x="1502900" y="5078919"/>
            <a:ext cx="2338906" cy="646331"/>
          </a:xfrm>
          <a:prstGeom prst="rect">
            <a:avLst/>
          </a:prstGeom>
          <a:noFill/>
          <a:ln>
            <a:noFill/>
          </a:ln>
        </p:spPr>
        <p:txBody>
          <a:bodyPr wrap="square" rtlCol="0">
            <a:spAutoFit/>
          </a:bodyPr>
          <a:lstStyle/>
          <a:p>
            <a:pPr rtl="0"/>
            <a:r>
              <a:rPr lang="pt-br" sz="1200">
                <a:solidFill>
                  <a:prstClr val="black"/>
                </a:solidFill>
                <a:latin typeface="Times New Roman" panose="02020603050405020304" pitchFamily="18" charset="0"/>
                <a:cs typeface="Times New Roman" panose="02020603050405020304" pitchFamily="18" charset="0"/>
              </a:rPr>
              <a:t>Braços, lanças, durante o trabalho</a:t>
            </a:r>
            <a:r>
              <a:rPr lang="en-US" altLang="ja-JP" sz="1200" dirty="0">
                <a:solidFill>
                  <a:prstClr val="black"/>
                </a:solidFill>
                <a:latin typeface="Times New Roman" panose="02020603050405020304" pitchFamily="18" charset="0"/>
                <a:cs typeface="Times New Roman" panose="02020603050405020304" pitchFamily="18" charset="0"/>
              </a:rPr>
              <a:t/>
            </a:r>
            <a:br>
              <a:rPr lang="en-US" altLang="ja-JP" sz="1200" dirty="0">
                <a:solidFill>
                  <a:prstClr val="black"/>
                </a:solidFill>
                <a:latin typeface="Times New Roman" panose="02020603050405020304" pitchFamily="18" charset="0"/>
                <a:cs typeface="Times New Roman" panose="02020603050405020304" pitchFamily="18" charset="0"/>
              </a:rPr>
            </a:br>
            <a:r>
              <a:rPr lang="pt-br" sz="1200">
                <a:solidFill>
                  <a:prstClr val="black"/>
                </a:solidFill>
                <a:latin typeface="Times New Roman" panose="02020603050405020304" pitchFamily="18" charset="0"/>
                <a:cs typeface="Times New Roman" panose="02020603050405020304" pitchFamily="18" charset="0"/>
              </a:rPr>
              <a:t>Não trabalhe se deslocando ao mesmo tempo, entre outros</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683067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Tipos e aplicações (características) de máquinas de demolição (3) Trituradores de concreto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4914207"/>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327913"/>
            <a:ext cx="33126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4 do texto / Página 6 do texto suplementar</a:t>
            </a:r>
          </a:p>
        </p:txBody>
      </p:sp>
      <p:pic>
        <p:nvPicPr>
          <p:cNvPr id="3" name="図 2"/>
          <p:cNvPicPr>
            <a:picLocks noChangeAspect="1"/>
          </p:cNvPicPr>
          <p:nvPr/>
        </p:nvPicPr>
        <p:blipFill>
          <a:blip r:embed="rId3"/>
          <a:stretch>
            <a:fillRect/>
          </a:stretch>
        </p:blipFill>
        <p:spPr>
          <a:xfrm>
            <a:off x="709612" y="1500187"/>
            <a:ext cx="4848755" cy="3300413"/>
          </a:xfrm>
          <a:prstGeom prst="rect">
            <a:avLst/>
          </a:prstGeom>
        </p:spPr>
      </p:pic>
      <p:pic>
        <p:nvPicPr>
          <p:cNvPr id="7" name="図 6"/>
          <p:cNvPicPr>
            <a:picLocks noChangeAspect="1"/>
          </p:cNvPicPr>
          <p:nvPr/>
        </p:nvPicPr>
        <p:blipFill>
          <a:blip r:embed="rId4"/>
          <a:stretch>
            <a:fillRect/>
          </a:stretch>
        </p:blipFill>
        <p:spPr>
          <a:xfrm>
            <a:off x="6254511" y="1361688"/>
            <a:ext cx="1676355" cy="2115849"/>
          </a:xfrm>
          <a:prstGeom prst="rect">
            <a:avLst/>
          </a:prstGeom>
        </p:spPr>
      </p:pic>
      <p:pic>
        <p:nvPicPr>
          <p:cNvPr id="8" name="図 7"/>
          <p:cNvPicPr>
            <a:picLocks noChangeAspect="1"/>
          </p:cNvPicPr>
          <p:nvPr/>
        </p:nvPicPr>
        <p:blipFill>
          <a:blip r:embed="rId5"/>
          <a:stretch>
            <a:fillRect/>
          </a:stretch>
        </p:blipFill>
        <p:spPr>
          <a:xfrm>
            <a:off x="6245236" y="3810476"/>
            <a:ext cx="1674637" cy="2079791"/>
          </a:xfrm>
          <a:prstGeom prst="rect">
            <a:avLst/>
          </a:prstGeom>
        </p:spPr>
      </p:pic>
      <p:sp>
        <p:nvSpPr>
          <p:cNvPr id="9" name="テキスト ボックス 8"/>
          <p:cNvSpPr txBox="1"/>
          <p:nvPr/>
        </p:nvSpPr>
        <p:spPr>
          <a:xfrm>
            <a:off x="5964314" y="3392027"/>
            <a:ext cx="2145088"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Triturador de concreto em pedaços grandes</a:t>
            </a:r>
          </a:p>
        </p:txBody>
      </p:sp>
      <p:sp>
        <p:nvSpPr>
          <p:cNvPr id="11" name="テキスト ボックス 10"/>
          <p:cNvSpPr txBox="1"/>
          <p:nvPr/>
        </p:nvSpPr>
        <p:spPr>
          <a:xfrm>
            <a:off x="5454554" y="5791978"/>
            <a:ext cx="3164607"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Triturador de concreto em pedaços pequenos</a:t>
            </a:r>
          </a:p>
        </p:txBody>
      </p:sp>
      <p:sp>
        <p:nvSpPr>
          <p:cNvPr id="12" name="テキスト ボックス 11"/>
          <p:cNvSpPr txBox="1"/>
          <p:nvPr/>
        </p:nvSpPr>
        <p:spPr>
          <a:xfrm>
            <a:off x="2061445" y="4850372"/>
            <a:ext cx="2145088"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Triturador de concreto</a:t>
            </a:r>
          </a:p>
        </p:txBody>
      </p:sp>
    </p:spTree>
    <p:extLst>
      <p:ext uri="{BB962C8B-B14F-4D97-AF65-F5344CB8AC3E}">
        <p14:creationId xmlns:p14="http://schemas.microsoft.com/office/powerpoint/2010/main" val="32504926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dirty="0">
                <a:latin typeface="Times New Roman" panose="02020603050405020304" pitchFamily="18" charset="0"/>
                <a:ea typeface="Meiryo UI" panose="020B0604030504040204" pitchFamily="50" charset="-128"/>
                <a:cs typeface="Times New Roman" panose="02020603050405020304" pitchFamily="18" charset="0"/>
              </a:rPr>
              <a:t>Método geral de trabalho da máquina de corte de estrutura de aço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45723" y="6452605"/>
            <a:ext cx="3650439"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64 do texto / Página 46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7" name="図 16"/>
          <p:cNvPicPr>
            <a:picLocks noChangeAspect="1"/>
          </p:cNvPicPr>
          <p:nvPr/>
        </p:nvPicPr>
        <p:blipFill>
          <a:blip r:embed="rId3"/>
          <a:stretch>
            <a:fillRect/>
          </a:stretch>
        </p:blipFill>
        <p:spPr>
          <a:xfrm>
            <a:off x="1102107" y="1425305"/>
            <a:ext cx="3062378" cy="4593567"/>
          </a:xfrm>
          <a:prstGeom prst="rect">
            <a:avLst/>
          </a:prstGeom>
        </p:spPr>
      </p:pic>
      <p:sp>
        <p:nvSpPr>
          <p:cNvPr id="28" name="テキスト ボックス 27"/>
          <p:cNvSpPr txBox="1"/>
          <p:nvPr/>
        </p:nvSpPr>
        <p:spPr>
          <a:xfrm>
            <a:off x="1288945" y="5916070"/>
            <a:ext cx="2875540" cy="461665"/>
          </a:xfrm>
          <a:prstGeom prst="rect">
            <a:avLst/>
          </a:prstGeom>
          <a:noFill/>
          <a:ln>
            <a:noFill/>
          </a:ln>
        </p:spPr>
        <p:txBody>
          <a:bodyPr wrap="square" rtlCol="0">
            <a:spAutoFit/>
          </a:bodyPr>
          <a:lstStyle/>
          <a:p>
            <a:pPr rtl="0"/>
            <a:r>
              <a:rPr lang="pt-br" sz="1200">
                <a:solidFill>
                  <a:prstClr val="black"/>
                </a:solidFill>
                <a:latin typeface="Times New Roman" panose="02020603050405020304" pitchFamily="18" charset="0"/>
                <a:cs typeface="Times New Roman" panose="02020603050405020304" pitchFamily="18" charset="0"/>
              </a:rPr>
              <a:t>Cortador - Não morda o concreto com lâmina</a:t>
            </a:r>
          </a:p>
        </p:txBody>
      </p:sp>
      <p:sp>
        <p:nvSpPr>
          <p:cNvPr id="30" name="テキスト ボックス 29"/>
          <p:cNvSpPr txBox="1"/>
          <p:nvPr/>
        </p:nvSpPr>
        <p:spPr>
          <a:xfrm>
            <a:off x="4956462" y="5731404"/>
            <a:ext cx="3232037" cy="646331"/>
          </a:xfrm>
          <a:prstGeom prst="rect">
            <a:avLst/>
          </a:prstGeom>
          <a:noFill/>
          <a:ln>
            <a:noFill/>
          </a:ln>
        </p:spPr>
        <p:txBody>
          <a:bodyPr wrap="square" rtlCol="0">
            <a:spAutoFit/>
          </a:bodyPr>
          <a:lstStyle/>
          <a:p>
            <a:pPr rtl="0"/>
            <a:r>
              <a:rPr lang="pt-br" sz="1200">
                <a:solidFill>
                  <a:prstClr val="black"/>
                </a:solidFill>
                <a:latin typeface="Times New Roman" panose="02020603050405020304" pitchFamily="18" charset="0"/>
                <a:cs typeface="Times New Roman" panose="02020603050405020304" pitchFamily="18" charset="0"/>
              </a:rPr>
              <a:t>Não mudar a direção da máquina base pressionando a ferramenta de corte da estrutura de aço contra o solo</a:t>
            </a:r>
          </a:p>
        </p:txBody>
      </p:sp>
      <p:pic>
        <p:nvPicPr>
          <p:cNvPr id="2" name="図 1"/>
          <p:cNvPicPr>
            <a:picLocks noChangeAspect="1"/>
          </p:cNvPicPr>
          <p:nvPr/>
        </p:nvPicPr>
        <p:blipFill>
          <a:blip r:embed="rId4"/>
          <a:stretch>
            <a:fillRect/>
          </a:stretch>
        </p:blipFill>
        <p:spPr>
          <a:xfrm>
            <a:off x="4042063" y="1425305"/>
            <a:ext cx="4358549" cy="4227930"/>
          </a:xfrm>
          <a:prstGeom prst="rect">
            <a:avLst/>
          </a:prstGeom>
        </p:spPr>
      </p:pic>
    </p:spTree>
    <p:extLst>
      <p:ext uri="{BB962C8B-B14F-4D97-AF65-F5344CB8AC3E}">
        <p14:creationId xmlns:p14="http://schemas.microsoft.com/office/powerpoint/2010/main" val="19860635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Precauções após o término do trabalho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62954" y="6452605"/>
            <a:ext cx="3533208"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65 do texto / Página 47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(1) Ferramenta de corte de estrutura de aço</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(2) Máquina de base</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4087091" y="2199421"/>
            <a:ext cx="4017818" cy="2797406"/>
          </a:xfrm>
          <a:prstGeom prst="rect">
            <a:avLst/>
          </a:prstGeom>
        </p:spPr>
      </p:pic>
    </p:spTree>
    <p:extLst>
      <p:ext uri="{BB962C8B-B14F-4D97-AF65-F5344CB8AC3E}">
        <p14:creationId xmlns:p14="http://schemas.microsoft.com/office/powerpoint/2010/main" val="8456713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042834"/>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Características do triturador de concreto, denominação e função de cada peça, tipo, seleção e instalação,</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r>
            <a:b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br>
            <a:r>
              <a:rPr lang="pt-br" sz="2400">
                <a:latin typeface="Times New Roman" panose="02020603050405020304" pitchFamily="18" charset="0"/>
                <a:ea typeface="Meiryo UI" panose="020B0604030504040204" pitchFamily="50" charset="-128"/>
                <a:cs typeface="Times New Roman" panose="02020603050405020304" pitchFamily="18" charset="0"/>
              </a:rPr>
              <a:t>Operação etc. </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34000" y="6452605"/>
            <a:ext cx="36621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66 do texto / Página 48 do texto suplementar</a:t>
            </a:r>
          </a:p>
        </p:txBody>
      </p:sp>
      <p:sp>
        <p:nvSpPr>
          <p:cNvPr id="9" name="コンテンツ プレースホルダー 4"/>
          <p:cNvSpPr txBox="1">
            <a:spLocks/>
          </p:cNvSpPr>
          <p:nvPr/>
        </p:nvSpPr>
        <p:spPr>
          <a:xfrm>
            <a:off x="628650" y="1849582"/>
            <a:ext cx="7886700" cy="448887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792087" y="3592824"/>
            <a:ext cx="3711936"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Status de demolição de trituração de estruturas e edifícios de concreto em pedaços grandes</a:t>
            </a:r>
          </a:p>
        </p:txBody>
      </p:sp>
      <p:pic>
        <p:nvPicPr>
          <p:cNvPr id="3" name="図 2"/>
          <p:cNvPicPr>
            <a:picLocks noChangeAspect="1"/>
          </p:cNvPicPr>
          <p:nvPr/>
        </p:nvPicPr>
        <p:blipFill>
          <a:blip r:embed="rId3"/>
          <a:stretch>
            <a:fillRect/>
          </a:stretch>
        </p:blipFill>
        <p:spPr>
          <a:xfrm>
            <a:off x="1348656" y="2022877"/>
            <a:ext cx="2181225" cy="1514475"/>
          </a:xfrm>
          <a:prstGeom prst="rect">
            <a:avLst/>
          </a:prstGeom>
        </p:spPr>
      </p:pic>
      <p:pic>
        <p:nvPicPr>
          <p:cNvPr id="5" name="図 4"/>
          <p:cNvPicPr>
            <a:picLocks noChangeAspect="1"/>
          </p:cNvPicPr>
          <p:nvPr/>
        </p:nvPicPr>
        <p:blipFill>
          <a:blip r:embed="rId4"/>
          <a:stretch>
            <a:fillRect/>
          </a:stretch>
        </p:blipFill>
        <p:spPr>
          <a:xfrm>
            <a:off x="1183696" y="4176104"/>
            <a:ext cx="2733675" cy="1752600"/>
          </a:xfrm>
          <a:prstGeom prst="rect">
            <a:avLst/>
          </a:prstGeom>
        </p:spPr>
      </p:pic>
      <p:pic>
        <p:nvPicPr>
          <p:cNvPr id="7" name="図 6"/>
          <p:cNvPicPr>
            <a:picLocks noChangeAspect="1"/>
          </p:cNvPicPr>
          <p:nvPr/>
        </p:nvPicPr>
        <p:blipFill>
          <a:blip r:embed="rId5"/>
          <a:stretch>
            <a:fillRect/>
          </a:stretch>
        </p:blipFill>
        <p:spPr>
          <a:xfrm>
            <a:off x="4683922" y="2022877"/>
            <a:ext cx="3429000" cy="1724025"/>
          </a:xfrm>
          <a:prstGeom prst="rect">
            <a:avLst/>
          </a:prstGeom>
        </p:spPr>
      </p:pic>
      <p:pic>
        <p:nvPicPr>
          <p:cNvPr id="8" name="図 7"/>
          <p:cNvPicPr>
            <a:picLocks noChangeAspect="1"/>
          </p:cNvPicPr>
          <p:nvPr/>
        </p:nvPicPr>
        <p:blipFill>
          <a:blip r:embed="rId6"/>
          <a:stretch>
            <a:fillRect/>
          </a:stretch>
        </p:blipFill>
        <p:spPr>
          <a:xfrm>
            <a:off x="5500689" y="4241630"/>
            <a:ext cx="2466975" cy="1762125"/>
          </a:xfrm>
          <a:prstGeom prst="rect">
            <a:avLst/>
          </a:prstGeom>
        </p:spPr>
      </p:pic>
      <p:sp>
        <p:nvSpPr>
          <p:cNvPr id="11" name="テキスト ボックス 10"/>
          <p:cNvSpPr txBox="1"/>
          <p:nvPr/>
        </p:nvSpPr>
        <p:spPr>
          <a:xfrm>
            <a:off x="597042" y="5963355"/>
            <a:ext cx="3906982"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Status de demolição do concreto em pequenos pedaços</a:t>
            </a:r>
          </a:p>
        </p:txBody>
      </p:sp>
      <p:sp>
        <p:nvSpPr>
          <p:cNvPr id="13" name="テキスト ボックス 12"/>
          <p:cNvSpPr txBox="1"/>
          <p:nvPr/>
        </p:nvSpPr>
        <p:spPr>
          <a:xfrm>
            <a:off x="4444931" y="3561628"/>
            <a:ext cx="3906982"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um triturador de pedaços grandes</a:t>
            </a:r>
          </a:p>
        </p:txBody>
      </p:sp>
      <p:sp>
        <p:nvSpPr>
          <p:cNvPr id="14" name="テキスト ボックス 13"/>
          <p:cNvSpPr txBox="1"/>
          <p:nvPr/>
        </p:nvSpPr>
        <p:spPr>
          <a:xfrm>
            <a:off x="4444931" y="5963355"/>
            <a:ext cx="390698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um triturador em pedaços pequenos</a:t>
            </a:r>
          </a:p>
        </p:txBody>
      </p:sp>
    </p:spTree>
    <p:extLst>
      <p:ext uri="{BB962C8B-B14F-4D97-AF65-F5344CB8AC3E}">
        <p14:creationId xmlns:p14="http://schemas.microsoft.com/office/powerpoint/2010/main" val="26750915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Método geral de trabalho do triturador de concreto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27785" y="6452605"/>
            <a:ext cx="3568377"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69 do texto / Página 52 do texto suplementar</a:t>
            </a:r>
          </a:p>
        </p:txBody>
      </p:sp>
      <p:sp>
        <p:nvSpPr>
          <p:cNvPr id="9" name="コンテンツ プレースホルダー 4"/>
          <p:cNvSpPr txBox="1">
            <a:spLocks/>
          </p:cNvSpPr>
          <p:nvPr/>
        </p:nvSpPr>
        <p:spPr>
          <a:xfrm>
            <a:off x="628650" y="1268383"/>
            <a:ext cx="7886700" cy="2274917"/>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3286341" y="1336803"/>
            <a:ext cx="2571318" cy="2138076"/>
          </a:xfrm>
          <a:prstGeom prst="rect">
            <a:avLst/>
          </a:prstGeom>
        </p:spPr>
      </p:pic>
      <p:sp>
        <p:nvSpPr>
          <p:cNvPr id="13" name="タイトル 3"/>
          <p:cNvSpPr txBox="1">
            <a:spLocks/>
          </p:cNvSpPr>
          <p:nvPr/>
        </p:nvSpPr>
        <p:spPr>
          <a:xfrm>
            <a:off x="628650" y="3806769"/>
            <a:ext cx="788670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Precauções após o término do trabalho</a:t>
            </a:r>
          </a:p>
        </p:txBody>
      </p:sp>
      <p:sp>
        <p:nvSpPr>
          <p:cNvPr id="14" name="コンテンツ プレースホルダー 4"/>
          <p:cNvSpPr txBox="1">
            <a:spLocks/>
          </p:cNvSpPr>
          <p:nvPr/>
        </p:nvSpPr>
        <p:spPr>
          <a:xfrm>
            <a:off x="628650" y="4462377"/>
            <a:ext cx="7886700" cy="175412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(1) Triturador de concreto</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(2) Máquina de base</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6360151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Características da garra de demolição, denominação e função de cada peça, tipos</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74677" y="6452605"/>
            <a:ext cx="3521485"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72 do texto / Página 54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654443" y="5160456"/>
            <a:ext cx="390698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Status de processamento de entulhos</a:t>
            </a:r>
          </a:p>
        </p:txBody>
      </p:sp>
      <p:sp>
        <p:nvSpPr>
          <p:cNvPr id="13" name="テキスト ボックス 12"/>
          <p:cNvSpPr txBox="1"/>
          <p:nvPr/>
        </p:nvSpPr>
        <p:spPr>
          <a:xfrm>
            <a:off x="4125190" y="5474283"/>
            <a:ext cx="4380208"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Denominação de cada parte da garra (tipo acionado por cilindro interno, com dispositivo giratório)</a:t>
            </a:r>
          </a:p>
        </p:txBody>
      </p:sp>
      <p:pic>
        <p:nvPicPr>
          <p:cNvPr id="3" name="図 2"/>
          <p:cNvPicPr>
            <a:picLocks noChangeAspect="1"/>
          </p:cNvPicPr>
          <p:nvPr/>
        </p:nvPicPr>
        <p:blipFill>
          <a:blip r:embed="rId3"/>
          <a:stretch>
            <a:fillRect/>
          </a:stretch>
        </p:blipFill>
        <p:spPr>
          <a:xfrm>
            <a:off x="4520760" y="2182091"/>
            <a:ext cx="3957576" cy="3305228"/>
          </a:xfrm>
          <a:prstGeom prst="rect">
            <a:avLst/>
          </a:prstGeom>
        </p:spPr>
      </p:pic>
      <p:pic>
        <p:nvPicPr>
          <p:cNvPr id="5" name="図 4"/>
          <p:cNvPicPr>
            <a:picLocks noChangeAspect="1"/>
          </p:cNvPicPr>
          <p:nvPr/>
        </p:nvPicPr>
        <p:blipFill>
          <a:blip r:embed="rId4"/>
          <a:stretch>
            <a:fillRect/>
          </a:stretch>
        </p:blipFill>
        <p:spPr>
          <a:xfrm>
            <a:off x="722169" y="2296392"/>
            <a:ext cx="3771530" cy="2824566"/>
          </a:xfrm>
          <a:prstGeom prst="rect">
            <a:avLst/>
          </a:prstGeom>
        </p:spPr>
      </p:pic>
      <p:sp>
        <p:nvSpPr>
          <p:cNvPr id="10" name="テキスト ボックス 1054">
            <a:extLst>
              <a:ext uri="{FF2B5EF4-FFF2-40B4-BE49-F238E27FC236}">
                <a16:creationId xmlns:a16="http://schemas.microsoft.com/office/drawing/2014/main" id="{F2D8773A-4F98-45C7-8EAD-608226DCFDE5}"/>
              </a:ext>
            </a:extLst>
          </p:cNvPr>
          <p:cNvSpPr txBox="1"/>
          <p:nvPr/>
        </p:nvSpPr>
        <p:spPr>
          <a:xfrm>
            <a:off x="7476489" y="2386102"/>
            <a:ext cx="909320" cy="1358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Conexão hidráulica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1055">
            <a:extLst>
              <a:ext uri="{FF2B5EF4-FFF2-40B4-BE49-F238E27FC236}">
                <a16:creationId xmlns:a16="http://schemas.microsoft.com/office/drawing/2014/main" id="{BC0BFCD1-20AF-4594-AE93-6131437F336F}"/>
              </a:ext>
            </a:extLst>
          </p:cNvPr>
          <p:cNvSpPr txBox="1"/>
          <p:nvPr/>
        </p:nvSpPr>
        <p:spPr>
          <a:xfrm>
            <a:off x="7471409" y="2627402"/>
            <a:ext cx="950422" cy="1358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Junta giratória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632">
            <a:extLst>
              <a:ext uri="{FF2B5EF4-FFF2-40B4-BE49-F238E27FC236}">
                <a16:creationId xmlns:a16="http://schemas.microsoft.com/office/drawing/2014/main" id="{886136C7-88D1-438A-9C33-DEF7E4FE91CC}"/>
              </a:ext>
            </a:extLst>
          </p:cNvPr>
          <p:cNvSpPr txBox="1"/>
          <p:nvPr/>
        </p:nvSpPr>
        <p:spPr>
          <a:xfrm>
            <a:off x="7496174" y="2857907"/>
            <a:ext cx="793750"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Quadro inferior</a:t>
            </a:r>
            <a:endParaRPr lang="ja-JP" sz="7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633">
            <a:extLst>
              <a:ext uri="{FF2B5EF4-FFF2-40B4-BE49-F238E27FC236}">
                <a16:creationId xmlns:a16="http://schemas.microsoft.com/office/drawing/2014/main" id="{5D034EEB-ABB9-4211-8809-15833E71E0DB}"/>
              </a:ext>
            </a:extLst>
          </p:cNvPr>
          <p:cNvSpPr txBox="1"/>
          <p:nvPr/>
        </p:nvSpPr>
        <p:spPr>
          <a:xfrm>
            <a:off x="7487919" y="3266847"/>
            <a:ext cx="793750"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Pino do cilindro</a:t>
            </a:r>
            <a:endParaRPr lang="ja-JP" sz="7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634">
            <a:extLst>
              <a:ext uri="{FF2B5EF4-FFF2-40B4-BE49-F238E27FC236}">
                <a16:creationId xmlns:a16="http://schemas.microsoft.com/office/drawing/2014/main" id="{D016ADFE-9A8F-4B0E-99EA-F9628D791AC4}"/>
              </a:ext>
            </a:extLst>
          </p:cNvPr>
          <p:cNvSpPr txBox="1"/>
          <p:nvPr/>
        </p:nvSpPr>
        <p:spPr>
          <a:xfrm>
            <a:off x="7467599" y="3563392"/>
            <a:ext cx="793750"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Ligação da garra</a:t>
            </a:r>
            <a:endParaRPr lang="ja-JP" sz="7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635">
            <a:extLst>
              <a:ext uri="{FF2B5EF4-FFF2-40B4-BE49-F238E27FC236}">
                <a16:creationId xmlns:a16="http://schemas.microsoft.com/office/drawing/2014/main" id="{1A3A0F32-CE83-409E-9C9F-39E7F334D347}"/>
              </a:ext>
            </a:extLst>
          </p:cNvPr>
          <p:cNvSpPr txBox="1"/>
          <p:nvPr/>
        </p:nvSpPr>
        <p:spPr>
          <a:xfrm>
            <a:off x="7462519" y="3854857"/>
            <a:ext cx="793750"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Pino da ligação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636">
            <a:extLst>
              <a:ext uri="{FF2B5EF4-FFF2-40B4-BE49-F238E27FC236}">
                <a16:creationId xmlns:a16="http://schemas.microsoft.com/office/drawing/2014/main" id="{80CAF9CB-81DF-458E-837B-DC48C1D7D44D}"/>
              </a:ext>
            </a:extLst>
          </p:cNvPr>
          <p:cNvSpPr txBox="1"/>
          <p:nvPr/>
        </p:nvSpPr>
        <p:spPr>
          <a:xfrm>
            <a:off x="6172200" y="4725124"/>
            <a:ext cx="680719"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braço da garra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637">
            <a:extLst>
              <a:ext uri="{FF2B5EF4-FFF2-40B4-BE49-F238E27FC236}">
                <a16:creationId xmlns:a16="http://schemas.microsoft.com/office/drawing/2014/main" id="{4422FAAD-8B81-4632-AAA2-4B843533AA24}"/>
              </a:ext>
            </a:extLst>
          </p:cNvPr>
          <p:cNvSpPr txBox="1"/>
          <p:nvPr/>
        </p:nvSpPr>
        <p:spPr>
          <a:xfrm>
            <a:off x="6094729" y="5210320"/>
            <a:ext cx="758190"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Ponto de agarramento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638">
            <a:extLst>
              <a:ext uri="{FF2B5EF4-FFF2-40B4-BE49-F238E27FC236}">
                <a16:creationId xmlns:a16="http://schemas.microsoft.com/office/drawing/2014/main" id="{0D0A6209-5D2E-436E-95D9-A885277329E8}"/>
              </a:ext>
            </a:extLst>
          </p:cNvPr>
          <p:cNvSpPr txBox="1"/>
          <p:nvPr/>
        </p:nvSpPr>
        <p:spPr>
          <a:xfrm>
            <a:off x="4598034" y="2371497"/>
            <a:ext cx="662940"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Quadro superior</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639">
            <a:extLst>
              <a:ext uri="{FF2B5EF4-FFF2-40B4-BE49-F238E27FC236}">
                <a16:creationId xmlns:a16="http://schemas.microsoft.com/office/drawing/2014/main" id="{4C74BBFD-89C9-400C-8F17-4312F12AABBC}"/>
              </a:ext>
            </a:extLst>
          </p:cNvPr>
          <p:cNvSpPr txBox="1"/>
          <p:nvPr/>
        </p:nvSpPr>
        <p:spPr>
          <a:xfrm>
            <a:off x="4605019" y="2547392"/>
            <a:ext cx="655955"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Motor hidráulico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2" name="テキスト ボックス 1640">
            <a:extLst>
              <a:ext uri="{FF2B5EF4-FFF2-40B4-BE49-F238E27FC236}">
                <a16:creationId xmlns:a16="http://schemas.microsoft.com/office/drawing/2014/main" id="{81BF59AD-3EAC-4C43-B17B-F252C7DCBE27}"/>
              </a:ext>
            </a:extLst>
          </p:cNvPr>
          <p:cNvSpPr txBox="1"/>
          <p:nvPr/>
        </p:nvSpPr>
        <p:spPr>
          <a:xfrm>
            <a:off x="4615179" y="2768372"/>
            <a:ext cx="747396"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Dispositivo giratório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3" name="テキスト ボックス 1641">
            <a:extLst>
              <a:ext uri="{FF2B5EF4-FFF2-40B4-BE49-F238E27FC236}">
                <a16:creationId xmlns:a16="http://schemas.microsoft.com/office/drawing/2014/main" id="{05565E2B-011B-42DB-926B-C1288AD403F6}"/>
              </a:ext>
            </a:extLst>
          </p:cNvPr>
          <p:cNvSpPr txBox="1"/>
          <p:nvPr/>
        </p:nvSpPr>
        <p:spPr>
          <a:xfrm>
            <a:off x="4613909" y="3009672"/>
            <a:ext cx="607695"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Pino do cilindro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4" name="テキスト ボックス 1642">
            <a:extLst>
              <a:ext uri="{FF2B5EF4-FFF2-40B4-BE49-F238E27FC236}">
                <a16:creationId xmlns:a16="http://schemas.microsoft.com/office/drawing/2014/main" id="{C6BB3499-31B0-4C6B-ADAE-880C382A366E}"/>
              </a:ext>
            </a:extLst>
          </p:cNvPr>
          <p:cNvSpPr txBox="1"/>
          <p:nvPr/>
        </p:nvSpPr>
        <p:spPr>
          <a:xfrm>
            <a:off x="4606289" y="3221763"/>
            <a:ext cx="793750" cy="2165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Cilindro de abertura / fechamento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5" name="テキスト ボックス 1643">
            <a:extLst>
              <a:ext uri="{FF2B5EF4-FFF2-40B4-BE49-F238E27FC236}">
                <a16:creationId xmlns:a16="http://schemas.microsoft.com/office/drawing/2014/main" id="{E5541FBC-324D-4B50-AF50-3E8496CC2C22}"/>
              </a:ext>
            </a:extLst>
          </p:cNvPr>
          <p:cNvSpPr txBox="1"/>
          <p:nvPr/>
        </p:nvSpPr>
        <p:spPr>
          <a:xfrm>
            <a:off x="4605019" y="3479748"/>
            <a:ext cx="607695" cy="1478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Pino do quadro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4539646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Características da garra de demolição, denominação e função de cada peça, tipos</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17244" y="6452605"/>
            <a:ext cx="3578918"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73 do Texto / Página 55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597042" y="5034909"/>
            <a:ext cx="3906982"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(Tipo não giratório) Exemplo de garra do tipo com cilindro interno</a:t>
            </a:r>
          </a:p>
        </p:txBody>
      </p:sp>
      <p:sp>
        <p:nvSpPr>
          <p:cNvPr id="14" name="テキスト ボックス 13"/>
          <p:cNvSpPr txBox="1"/>
          <p:nvPr/>
        </p:nvSpPr>
        <p:spPr>
          <a:xfrm>
            <a:off x="4444931" y="5034909"/>
            <a:ext cx="390698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garra do tipo com cilindro externo</a:t>
            </a:r>
          </a:p>
        </p:txBody>
      </p:sp>
      <p:pic>
        <p:nvPicPr>
          <p:cNvPr id="3" name="図 2"/>
          <p:cNvPicPr>
            <a:picLocks noChangeAspect="1"/>
          </p:cNvPicPr>
          <p:nvPr/>
        </p:nvPicPr>
        <p:blipFill>
          <a:blip r:embed="rId3"/>
          <a:stretch>
            <a:fillRect/>
          </a:stretch>
        </p:blipFill>
        <p:spPr>
          <a:xfrm>
            <a:off x="714375" y="2149544"/>
            <a:ext cx="4125654" cy="2830657"/>
          </a:xfrm>
          <a:prstGeom prst="rect">
            <a:avLst/>
          </a:prstGeom>
        </p:spPr>
      </p:pic>
      <p:pic>
        <p:nvPicPr>
          <p:cNvPr id="5" name="図 4"/>
          <p:cNvPicPr>
            <a:picLocks noChangeAspect="1"/>
          </p:cNvPicPr>
          <p:nvPr/>
        </p:nvPicPr>
        <p:blipFill>
          <a:blip r:embed="rId4"/>
          <a:stretch>
            <a:fillRect/>
          </a:stretch>
        </p:blipFill>
        <p:spPr>
          <a:xfrm>
            <a:off x="4925754" y="2149545"/>
            <a:ext cx="3479289" cy="2805048"/>
          </a:xfrm>
          <a:prstGeom prst="rect">
            <a:avLst/>
          </a:prstGeom>
        </p:spPr>
      </p:pic>
      <p:sp>
        <p:nvSpPr>
          <p:cNvPr id="10" name="テキスト ボックス 1644">
            <a:extLst>
              <a:ext uri="{FF2B5EF4-FFF2-40B4-BE49-F238E27FC236}">
                <a16:creationId xmlns:a16="http://schemas.microsoft.com/office/drawing/2014/main" id="{17023D50-41BB-4217-869E-53D4AB8F8D7C}"/>
              </a:ext>
            </a:extLst>
          </p:cNvPr>
          <p:cNvSpPr txBox="1"/>
          <p:nvPr/>
        </p:nvSpPr>
        <p:spPr>
          <a:xfrm>
            <a:off x="704032" y="3904755"/>
            <a:ext cx="763217" cy="13638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braço da garra</a:t>
            </a:r>
            <a:endParaRPr lang="ja-JP" sz="7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645">
            <a:extLst>
              <a:ext uri="{FF2B5EF4-FFF2-40B4-BE49-F238E27FC236}">
                <a16:creationId xmlns:a16="http://schemas.microsoft.com/office/drawing/2014/main" id="{33F3B8DD-B4AA-4862-821C-E8E4265FAA21}"/>
              </a:ext>
            </a:extLst>
          </p:cNvPr>
          <p:cNvSpPr txBox="1"/>
          <p:nvPr/>
        </p:nvSpPr>
        <p:spPr>
          <a:xfrm>
            <a:off x="724352" y="4175900"/>
            <a:ext cx="905243" cy="13178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Ponto de agarramento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646">
            <a:extLst>
              <a:ext uri="{FF2B5EF4-FFF2-40B4-BE49-F238E27FC236}">
                <a16:creationId xmlns:a16="http://schemas.microsoft.com/office/drawing/2014/main" id="{4D1081C1-4113-4B7D-816D-522D479BE5EB}"/>
              </a:ext>
            </a:extLst>
          </p:cNvPr>
          <p:cNvSpPr txBox="1"/>
          <p:nvPr/>
        </p:nvSpPr>
        <p:spPr>
          <a:xfrm>
            <a:off x="733877" y="3196094"/>
            <a:ext cx="534321" cy="1501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Quadro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647">
            <a:extLst>
              <a:ext uri="{FF2B5EF4-FFF2-40B4-BE49-F238E27FC236}">
                <a16:creationId xmlns:a16="http://schemas.microsoft.com/office/drawing/2014/main" id="{E582F890-41B2-4936-AD0B-A5DC23AB1996}"/>
              </a:ext>
            </a:extLst>
          </p:cNvPr>
          <p:cNvSpPr txBox="1"/>
          <p:nvPr/>
        </p:nvSpPr>
        <p:spPr>
          <a:xfrm>
            <a:off x="698952" y="3552965"/>
            <a:ext cx="774248" cy="13638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Ligação da garra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648">
            <a:extLst>
              <a:ext uri="{FF2B5EF4-FFF2-40B4-BE49-F238E27FC236}">
                <a16:creationId xmlns:a16="http://schemas.microsoft.com/office/drawing/2014/main" id="{FE409EC6-906D-4465-9169-DC780D87F417}"/>
              </a:ext>
            </a:extLst>
          </p:cNvPr>
          <p:cNvSpPr txBox="1"/>
          <p:nvPr/>
        </p:nvSpPr>
        <p:spPr>
          <a:xfrm>
            <a:off x="738957" y="2889390"/>
            <a:ext cx="905242" cy="2519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Cilindro de abertura / fechamento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649">
            <a:extLst>
              <a:ext uri="{FF2B5EF4-FFF2-40B4-BE49-F238E27FC236}">
                <a16:creationId xmlns:a16="http://schemas.microsoft.com/office/drawing/2014/main" id="{FED91AEA-6646-4E6C-A803-3100EE5C3B56}"/>
              </a:ext>
            </a:extLst>
          </p:cNvPr>
          <p:cNvSpPr txBox="1"/>
          <p:nvPr/>
        </p:nvSpPr>
        <p:spPr>
          <a:xfrm>
            <a:off x="4930199" y="3678695"/>
            <a:ext cx="702945" cy="150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braço da garra</a:t>
            </a:r>
            <a:endParaRPr lang="ja-JP" sz="7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650">
            <a:extLst>
              <a:ext uri="{FF2B5EF4-FFF2-40B4-BE49-F238E27FC236}">
                <a16:creationId xmlns:a16="http://schemas.microsoft.com/office/drawing/2014/main" id="{2CE34BF1-02AD-4113-A529-6FABA8BA3A83}"/>
              </a:ext>
            </a:extLst>
          </p:cNvPr>
          <p:cNvSpPr txBox="1"/>
          <p:nvPr/>
        </p:nvSpPr>
        <p:spPr>
          <a:xfrm>
            <a:off x="4695944" y="3897700"/>
            <a:ext cx="1062296" cy="150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Ponto de agarramento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651">
            <a:extLst>
              <a:ext uri="{FF2B5EF4-FFF2-40B4-BE49-F238E27FC236}">
                <a16:creationId xmlns:a16="http://schemas.microsoft.com/office/drawing/2014/main" id="{C95BF9C4-1DB3-49C0-AFED-9D8C56BA8CAE}"/>
              </a:ext>
            </a:extLst>
          </p:cNvPr>
          <p:cNvSpPr txBox="1"/>
          <p:nvPr/>
        </p:nvSpPr>
        <p:spPr>
          <a:xfrm>
            <a:off x="4925119" y="3113226"/>
            <a:ext cx="492125"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Quadro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652">
            <a:extLst>
              <a:ext uri="{FF2B5EF4-FFF2-40B4-BE49-F238E27FC236}">
                <a16:creationId xmlns:a16="http://schemas.microsoft.com/office/drawing/2014/main" id="{1ECFBD0A-4BEE-4A95-AB9A-EFF889E0F3F5}"/>
              </a:ext>
            </a:extLst>
          </p:cNvPr>
          <p:cNvSpPr txBox="1"/>
          <p:nvPr/>
        </p:nvSpPr>
        <p:spPr>
          <a:xfrm>
            <a:off x="4905434" y="3432315"/>
            <a:ext cx="713105" cy="150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Ligação da garra</a:t>
            </a:r>
            <a:endParaRPr lang="ja-JP" sz="7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653">
            <a:extLst>
              <a:ext uri="{FF2B5EF4-FFF2-40B4-BE49-F238E27FC236}">
                <a16:creationId xmlns:a16="http://schemas.microsoft.com/office/drawing/2014/main" id="{0357017D-C712-49A9-90BA-BB1BB5F7D02F}"/>
              </a:ext>
            </a:extLst>
          </p:cNvPr>
          <p:cNvSpPr txBox="1"/>
          <p:nvPr/>
        </p:nvSpPr>
        <p:spPr>
          <a:xfrm>
            <a:off x="4860349" y="2838295"/>
            <a:ext cx="935932" cy="2347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Cilindro de abertura / fechamento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1439093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Seleção e instalação, operação, etc. da garra de demolição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45723" y="6452605"/>
            <a:ext cx="3650439"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74 do Texto / Página 57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485777" y="3883455"/>
            <a:ext cx="3906982"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garra acionada por cilindro interno com dispositivo giratório</a:t>
            </a:r>
          </a:p>
        </p:txBody>
      </p:sp>
      <p:sp>
        <p:nvSpPr>
          <p:cNvPr id="13" name="テキスト ボックス 12"/>
          <p:cNvSpPr txBox="1"/>
          <p:nvPr/>
        </p:nvSpPr>
        <p:spPr>
          <a:xfrm>
            <a:off x="4208318" y="3858479"/>
            <a:ext cx="4380208"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garra (tipo acionado por cilindro interno)</a:t>
            </a:r>
          </a:p>
        </p:txBody>
      </p:sp>
      <p:pic>
        <p:nvPicPr>
          <p:cNvPr id="3" name="図 2"/>
          <p:cNvPicPr>
            <a:picLocks noChangeAspect="1"/>
          </p:cNvPicPr>
          <p:nvPr/>
        </p:nvPicPr>
        <p:blipFill>
          <a:blip r:embed="rId3"/>
          <a:stretch>
            <a:fillRect/>
          </a:stretch>
        </p:blipFill>
        <p:spPr>
          <a:xfrm>
            <a:off x="1423882" y="1287152"/>
            <a:ext cx="1989205" cy="2582260"/>
          </a:xfrm>
          <a:prstGeom prst="rect">
            <a:avLst/>
          </a:prstGeom>
        </p:spPr>
      </p:pic>
      <p:pic>
        <p:nvPicPr>
          <p:cNvPr id="5" name="図 4"/>
          <p:cNvPicPr>
            <a:picLocks noChangeAspect="1"/>
          </p:cNvPicPr>
          <p:nvPr/>
        </p:nvPicPr>
        <p:blipFill>
          <a:blip r:embed="rId4"/>
          <a:stretch>
            <a:fillRect/>
          </a:stretch>
        </p:blipFill>
        <p:spPr>
          <a:xfrm>
            <a:off x="5240041" y="1287152"/>
            <a:ext cx="2384575" cy="2322798"/>
          </a:xfrm>
          <a:prstGeom prst="rect">
            <a:avLst/>
          </a:prstGeom>
        </p:spPr>
      </p:pic>
      <p:pic>
        <p:nvPicPr>
          <p:cNvPr id="7" name="図 6"/>
          <p:cNvPicPr>
            <a:picLocks noChangeAspect="1"/>
          </p:cNvPicPr>
          <p:nvPr/>
        </p:nvPicPr>
        <p:blipFill>
          <a:blip r:embed="rId5"/>
          <a:stretch>
            <a:fillRect/>
          </a:stretch>
        </p:blipFill>
        <p:spPr>
          <a:xfrm>
            <a:off x="3304310" y="4131638"/>
            <a:ext cx="2234478" cy="1970303"/>
          </a:xfrm>
          <a:prstGeom prst="rect">
            <a:avLst/>
          </a:prstGeom>
        </p:spPr>
      </p:pic>
      <p:sp>
        <p:nvSpPr>
          <p:cNvPr id="11" name="テキスト ボックス 10"/>
          <p:cNvSpPr txBox="1"/>
          <p:nvPr/>
        </p:nvSpPr>
        <p:spPr>
          <a:xfrm>
            <a:off x="2618508" y="6033935"/>
            <a:ext cx="3906982"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garra (tipo acionado por cilindro externo)</a:t>
            </a:r>
          </a:p>
        </p:txBody>
      </p:sp>
    </p:spTree>
    <p:extLst>
      <p:ext uri="{BB962C8B-B14F-4D97-AF65-F5344CB8AC3E}">
        <p14:creationId xmlns:p14="http://schemas.microsoft.com/office/powerpoint/2010/main" val="2115881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Método geral de trabalho das garras de demolição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27785" y="6452605"/>
            <a:ext cx="3568377"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76 do Texto / Página 59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201278" y="5002920"/>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Status de demolição por meio da garra</a:t>
            </a:r>
          </a:p>
        </p:txBody>
      </p:sp>
      <p:pic>
        <p:nvPicPr>
          <p:cNvPr id="2" name="図 1"/>
          <p:cNvPicPr>
            <a:picLocks noChangeAspect="1"/>
          </p:cNvPicPr>
          <p:nvPr/>
        </p:nvPicPr>
        <p:blipFill>
          <a:blip r:embed="rId3"/>
          <a:stretch>
            <a:fillRect/>
          </a:stretch>
        </p:blipFill>
        <p:spPr>
          <a:xfrm>
            <a:off x="814840" y="1995055"/>
            <a:ext cx="4010486" cy="3007865"/>
          </a:xfrm>
          <a:prstGeom prst="rect">
            <a:avLst/>
          </a:prstGeom>
        </p:spPr>
      </p:pic>
      <p:pic>
        <p:nvPicPr>
          <p:cNvPr id="3" name="図 2"/>
          <p:cNvPicPr>
            <a:picLocks noChangeAspect="1"/>
          </p:cNvPicPr>
          <p:nvPr/>
        </p:nvPicPr>
        <p:blipFill>
          <a:blip r:embed="rId4"/>
          <a:stretch>
            <a:fillRect/>
          </a:stretch>
        </p:blipFill>
        <p:spPr>
          <a:xfrm>
            <a:off x="4812329" y="2304732"/>
            <a:ext cx="3634901" cy="2617129"/>
          </a:xfrm>
          <a:prstGeom prst="rect">
            <a:avLst/>
          </a:prstGeom>
        </p:spPr>
      </p:pic>
      <p:sp>
        <p:nvSpPr>
          <p:cNvPr id="26" name="テキスト ボックス 25"/>
          <p:cNvSpPr txBox="1"/>
          <p:nvPr/>
        </p:nvSpPr>
        <p:spPr>
          <a:xfrm>
            <a:off x="5277740" y="4899312"/>
            <a:ext cx="3237610" cy="646331"/>
          </a:xfrm>
          <a:prstGeom prst="rect">
            <a:avLst/>
          </a:prstGeom>
          <a:noFill/>
          <a:ln>
            <a:noFill/>
          </a:ln>
        </p:spPr>
        <p:txBody>
          <a:bodyPr wrap="square" rtlCol="0">
            <a:spAutoFit/>
          </a:bodyPr>
          <a:lstStyle/>
          <a:p>
            <a:pPr rtl="0"/>
            <a:r>
              <a:rPr lang="pt-br" sz="1200">
                <a:solidFill>
                  <a:prstClr val="black"/>
                </a:solidFill>
                <a:latin typeface="Times New Roman" panose="02020603050405020304" pitchFamily="18" charset="0"/>
                <a:cs typeface="Times New Roman" panose="02020603050405020304" pitchFamily="18" charset="0"/>
              </a:rPr>
              <a:t>Ao pegar um objeto longo e girar</a:t>
            </a:r>
            <a:r>
              <a:rPr lang="en-US" altLang="ja-JP" sz="1200" dirty="0">
                <a:solidFill>
                  <a:prstClr val="black"/>
                </a:solidFill>
                <a:latin typeface="Times New Roman" panose="02020603050405020304" pitchFamily="18" charset="0"/>
                <a:cs typeface="Times New Roman" panose="02020603050405020304" pitchFamily="18" charset="0"/>
              </a:rPr>
              <a:t/>
            </a:r>
            <a:br>
              <a:rPr lang="en-US" altLang="ja-JP" sz="1200" dirty="0">
                <a:solidFill>
                  <a:prstClr val="black"/>
                </a:solidFill>
                <a:latin typeface="Times New Roman" panose="02020603050405020304" pitchFamily="18" charset="0"/>
                <a:cs typeface="Times New Roman" panose="02020603050405020304" pitchFamily="18" charset="0"/>
              </a:rPr>
            </a:br>
            <a:r>
              <a:rPr lang="pt-br" sz="1200">
                <a:solidFill>
                  <a:prstClr val="black"/>
                </a:solidFill>
                <a:latin typeface="Times New Roman" panose="02020603050405020304" pitchFamily="18" charset="0"/>
                <a:cs typeface="Times New Roman" panose="02020603050405020304" pitchFamily="18" charset="0"/>
              </a:rPr>
              <a:t>Tenha cuidado suficiente para não bater na cabine do condutor</a:t>
            </a:r>
          </a:p>
        </p:txBody>
      </p:sp>
    </p:spTree>
    <p:extLst>
      <p:ext uri="{BB962C8B-B14F-4D97-AF65-F5344CB8AC3E}">
        <p14:creationId xmlns:p14="http://schemas.microsoft.com/office/powerpoint/2010/main" val="34174038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Método geral de trabalho das garras de demolição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29202" y="6452605"/>
            <a:ext cx="3566960"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77 do Texto / Página 61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5" name="図 4"/>
          <p:cNvPicPr>
            <a:picLocks noChangeAspect="1"/>
          </p:cNvPicPr>
          <p:nvPr/>
        </p:nvPicPr>
        <p:blipFill>
          <a:blip r:embed="rId3"/>
          <a:stretch>
            <a:fillRect/>
          </a:stretch>
        </p:blipFill>
        <p:spPr>
          <a:xfrm>
            <a:off x="1714501" y="1290332"/>
            <a:ext cx="2345856" cy="2385616"/>
          </a:xfrm>
          <a:prstGeom prst="rect">
            <a:avLst/>
          </a:prstGeom>
        </p:spPr>
      </p:pic>
      <p:pic>
        <p:nvPicPr>
          <p:cNvPr id="7" name="図 6"/>
          <p:cNvPicPr>
            <a:picLocks noChangeAspect="1"/>
          </p:cNvPicPr>
          <p:nvPr/>
        </p:nvPicPr>
        <p:blipFill>
          <a:blip r:embed="rId4"/>
          <a:stretch>
            <a:fillRect/>
          </a:stretch>
        </p:blipFill>
        <p:spPr>
          <a:xfrm>
            <a:off x="4711101" y="1352244"/>
            <a:ext cx="2531404" cy="2213322"/>
          </a:xfrm>
          <a:prstGeom prst="rect">
            <a:avLst/>
          </a:prstGeom>
        </p:spPr>
      </p:pic>
      <p:pic>
        <p:nvPicPr>
          <p:cNvPr id="11" name="図 10"/>
          <p:cNvPicPr>
            <a:picLocks noChangeAspect="1"/>
          </p:cNvPicPr>
          <p:nvPr/>
        </p:nvPicPr>
        <p:blipFill>
          <a:blip r:embed="rId5"/>
          <a:stretch>
            <a:fillRect/>
          </a:stretch>
        </p:blipFill>
        <p:spPr>
          <a:xfrm>
            <a:off x="3387435" y="4168590"/>
            <a:ext cx="2041767" cy="1945035"/>
          </a:xfrm>
          <a:prstGeom prst="rect">
            <a:avLst/>
          </a:prstGeom>
        </p:spPr>
      </p:pic>
      <p:sp>
        <p:nvSpPr>
          <p:cNvPr id="23" name="テキスト ボックス 22"/>
          <p:cNvSpPr txBox="1"/>
          <p:nvPr/>
        </p:nvSpPr>
        <p:spPr>
          <a:xfrm>
            <a:off x="1473491" y="3721475"/>
            <a:ext cx="3237610" cy="461665"/>
          </a:xfrm>
          <a:prstGeom prst="rect">
            <a:avLst/>
          </a:prstGeom>
          <a:noFill/>
          <a:ln>
            <a:noFill/>
          </a:ln>
        </p:spPr>
        <p:txBody>
          <a:bodyPr wrap="square" rtlCol="0">
            <a:spAutoFit/>
          </a:bodyPr>
          <a:lstStyle/>
          <a:p>
            <a:pPr rtl="0"/>
            <a:r>
              <a:rPr lang="pt-br" sz="1200" dirty="0">
                <a:solidFill>
                  <a:prstClr val="black"/>
                </a:solidFill>
                <a:latin typeface="Times New Roman" panose="02020603050405020304" pitchFamily="18" charset="0"/>
                <a:cs typeface="Times New Roman" panose="02020603050405020304" pitchFamily="18" charset="0"/>
              </a:rPr>
              <a:t>Não agarre as coisas na diagonal com a garra</a:t>
            </a:r>
            <a:r>
              <a:rPr lang="en-US" altLang="ja-JP" sz="1200" dirty="0">
                <a:solidFill>
                  <a:prstClr val="black"/>
                </a:solidFill>
                <a:latin typeface="Times New Roman" panose="02020603050405020304" pitchFamily="18" charset="0"/>
                <a:cs typeface="Times New Roman" panose="02020603050405020304" pitchFamily="18" charset="0"/>
              </a:rPr>
              <a:t/>
            </a:r>
            <a:br>
              <a:rPr lang="en-US" altLang="ja-JP" sz="1200" dirty="0">
                <a:solidFill>
                  <a:prstClr val="black"/>
                </a:solidFill>
                <a:latin typeface="Times New Roman" panose="02020603050405020304" pitchFamily="18" charset="0"/>
                <a:cs typeface="Times New Roman" panose="02020603050405020304" pitchFamily="18" charset="0"/>
              </a:rPr>
            </a:br>
            <a:r>
              <a:rPr lang="pt-br" sz="1200" dirty="0">
                <a:solidFill>
                  <a:prstClr val="black"/>
                </a:solidFill>
                <a:latin typeface="Times New Roman" panose="02020603050405020304" pitchFamily="18" charset="0"/>
                <a:cs typeface="Times New Roman" panose="02020603050405020304" pitchFamily="18" charset="0"/>
              </a:rPr>
              <a:t>Agarrar mudando o ângulo</a:t>
            </a:r>
          </a:p>
        </p:txBody>
      </p:sp>
      <p:sp>
        <p:nvSpPr>
          <p:cNvPr id="27" name="テキスト ボックス 26"/>
          <p:cNvSpPr txBox="1"/>
          <p:nvPr/>
        </p:nvSpPr>
        <p:spPr>
          <a:xfrm>
            <a:off x="4711101" y="3599770"/>
            <a:ext cx="3237610" cy="646331"/>
          </a:xfrm>
          <a:prstGeom prst="rect">
            <a:avLst/>
          </a:prstGeom>
          <a:noFill/>
          <a:ln>
            <a:noFill/>
          </a:ln>
        </p:spPr>
        <p:txBody>
          <a:bodyPr wrap="square" rtlCol="0">
            <a:spAutoFit/>
          </a:bodyPr>
          <a:lstStyle/>
          <a:p>
            <a:pPr rtl="0"/>
            <a:r>
              <a:rPr lang="pt-br" sz="1200" dirty="0">
                <a:solidFill>
                  <a:prstClr val="black"/>
                </a:solidFill>
                <a:latin typeface="Times New Roman" panose="02020603050405020304" pitchFamily="18" charset="0"/>
                <a:cs typeface="Times New Roman" panose="02020603050405020304" pitchFamily="18" charset="0"/>
              </a:rPr>
              <a:t>Enquanto segura algo</a:t>
            </a:r>
            <a:r>
              <a:rPr lang="en-US" altLang="ja-JP" sz="1200" dirty="0">
                <a:solidFill>
                  <a:prstClr val="black"/>
                </a:solidFill>
                <a:latin typeface="Times New Roman" panose="02020603050405020304" pitchFamily="18" charset="0"/>
                <a:cs typeface="Times New Roman" panose="02020603050405020304" pitchFamily="18" charset="0"/>
              </a:rPr>
              <a:t/>
            </a:r>
            <a:br>
              <a:rPr lang="en-US" altLang="ja-JP" sz="1200" dirty="0">
                <a:solidFill>
                  <a:prstClr val="black"/>
                </a:solidFill>
                <a:latin typeface="Times New Roman" panose="02020603050405020304" pitchFamily="18" charset="0"/>
                <a:cs typeface="Times New Roman" panose="02020603050405020304" pitchFamily="18" charset="0"/>
              </a:rPr>
            </a:br>
            <a:r>
              <a:rPr lang="pt-br" sz="1200" dirty="0">
                <a:solidFill>
                  <a:prstClr val="black"/>
                </a:solidFill>
                <a:latin typeface="Times New Roman" panose="02020603050405020304" pitchFamily="18" charset="0"/>
                <a:cs typeface="Times New Roman" panose="02020603050405020304" pitchFamily="18" charset="0"/>
              </a:rPr>
              <a:t>batendo no chão ou na parede</a:t>
            </a:r>
            <a:r>
              <a:rPr lang="en-US" altLang="ja-JP" sz="1200" dirty="0">
                <a:solidFill>
                  <a:prstClr val="black"/>
                </a:solidFill>
                <a:latin typeface="Times New Roman" panose="02020603050405020304" pitchFamily="18" charset="0"/>
                <a:cs typeface="Times New Roman" panose="02020603050405020304" pitchFamily="18" charset="0"/>
              </a:rPr>
              <a:t/>
            </a:r>
            <a:br>
              <a:rPr lang="en-US" altLang="ja-JP" sz="1200" dirty="0">
                <a:solidFill>
                  <a:prstClr val="black"/>
                </a:solidFill>
                <a:latin typeface="Times New Roman" panose="02020603050405020304" pitchFamily="18" charset="0"/>
                <a:cs typeface="Times New Roman" panose="02020603050405020304" pitchFamily="18" charset="0"/>
              </a:rPr>
            </a:br>
            <a:r>
              <a:rPr lang="pt-br" sz="1200" dirty="0">
                <a:solidFill>
                  <a:prstClr val="black"/>
                </a:solidFill>
                <a:latin typeface="Times New Roman" panose="02020603050405020304" pitchFamily="18" charset="0"/>
                <a:cs typeface="Times New Roman" panose="02020603050405020304" pitchFamily="18" charset="0"/>
              </a:rPr>
              <a:t>Não faça operações destruindo ou dobrando</a:t>
            </a:r>
          </a:p>
        </p:txBody>
      </p:sp>
      <p:sp>
        <p:nvSpPr>
          <p:cNvPr id="28" name="テキスト ボックス 27"/>
          <p:cNvSpPr txBox="1"/>
          <p:nvPr/>
        </p:nvSpPr>
        <p:spPr>
          <a:xfrm>
            <a:off x="2758149" y="6078557"/>
            <a:ext cx="4562626" cy="276999"/>
          </a:xfrm>
          <a:prstGeom prst="rect">
            <a:avLst/>
          </a:prstGeom>
          <a:noFill/>
          <a:ln>
            <a:noFill/>
          </a:ln>
        </p:spPr>
        <p:txBody>
          <a:bodyPr wrap="square" rtlCol="0">
            <a:spAutoFit/>
          </a:bodyPr>
          <a:lstStyle/>
          <a:p>
            <a:pPr rtl="0"/>
            <a:r>
              <a:rPr lang="pt-br" sz="1200" dirty="0">
                <a:solidFill>
                  <a:prstClr val="black"/>
                </a:solidFill>
                <a:latin typeface="Times New Roman" panose="02020603050405020304" pitchFamily="18" charset="0"/>
                <a:cs typeface="Times New Roman" panose="02020603050405020304" pitchFamily="18" charset="0"/>
              </a:rPr>
              <a:t>Para objetos longos, pegue pelo centro ou pelo centro de gravidade</a:t>
            </a:r>
          </a:p>
        </p:txBody>
      </p:sp>
      <p:sp>
        <p:nvSpPr>
          <p:cNvPr id="12" name="テキスト ボックス 1654">
            <a:extLst>
              <a:ext uri="{FF2B5EF4-FFF2-40B4-BE49-F238E27FC236}">
                <a16:creationId xmlns:a16="http://schemas.microsoft.com/office/drawing/2014/main" id="{F069A506-5E3A-43F5-8D56-E252F7A140F0}"/>
              </a:ext>
            </a:extLst>
          </p:cNvPr>
          <p:cNvSpPr txBox="1"/>
          <p:nvPr/>
        </p:nvSpPr>
        <p:spPr>
          <a:xfrm rot="5400000">
            <a:off x="2588075" y="1521279"/>
            <a:ext cx="866219" cy="526070"/>
          </a:xfrm>
          <a:prstGeom prst="rect">
            <a:avLst/>
          </a:prstGeom>
          <a:solidFill>
            <a:schemeClr val="lt1"/>
          </a:solidFill>
          <a:ln w="6350">
            <a:noFill/>
          </a:ln>
        </p:spPr>
        <p:txBody>
          <a:bodyPr rot="0" spcFirstLastPara="0" vert="vert270" wrap="square" lIns="0" tIns="0" rIns="0" bIns="0" numCol="1" spcCol="0" rtlCol="0" fromWordArt="0" anchor="t" anchorCtr="0" forceAA="0" compatLnSpc="1">
            <a:prstTxWarp prst="textNoShape">
              <a:avLst/>
            </a:prstTxWarp>
            <a:noAutofit/>
          </a:bodyPr>
          <a:lstStyle/>
          <a:p>
            <a:pPr algn="l"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Agarrar mudando o ângulo</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8754240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Precauções após o término do trabalho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99100" y="6452605"/>
            <a:ext cx="34970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78 do Texto / Página 63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(1) Garra</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(2) Máquina de base</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3520792" y="2429653"/>
            <a:ext cx="4632607" cy="2747530"/>
          </a:xfrm>
          <a:prstGeom prst="rect">
            <a:avLst/>
          </a:prstGeom>
        </p:spPr>
      </p:pic>
    </p:spTree>
    <p:extLst>
      <p:ext uri="{BB962C8B-B14F-4D97-AF65-F5344CB8AC3E}">
        <p14:creationId xmlns:p14="http://schemas.microsoft.com/office/powerpoint/2010/main" val="4026523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Tipos e aplicações (características) de máquinas de demolição etc. (4) Garras de demolição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4914207"/>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327913"/>
            <a:ext cx="33126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4 do texto / Página 7 do texto suplementar</a:t>
            </a:r>
          </a:p>
        </p:txBody>
      </p:sp>
      <p:pic>
        <p:nvPicPr>
          <p:cNvPr id="2" name="図 1"/>
          <p:cNvPicPr>
            <a:picLocks noChangeAspect="1"/>
          </p:cNvPicPr>
          <p:nvPr/>
        </p:nvPicPr>
        <p:blipFill>
          <a:blip r:embed="rId3"/>
          <a:stretch>
            <a:fillRect/>
          </a:stretch>
        </p:blipFill>
        <p:spPr>
          <a:xfrm>
            <a:off x="1871662" y="1419225"/>
            <a:ext cx="5400675" cy="4019550"/>
          </a:xfrm>
          <a:prstGeom prst="rect">
            <a:avLst/>
          </a:prstGeom>
        </p:spPr>
      </p:pic>
    </p:spTree>
    <p:extLst>
      <p:ext uri="{BB962C8B-B14F-4D97-AF65-F5344CB8AC3E}">
        <p14:creationId xmlns:p14="http://schemas.microsoft.com/office/powerpoint/2010/main" val="22778445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561775" y="1423555"/>
            <a:ext cx="7878255" cy="4607647"/>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Remoção do acessório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501640" y="6452605"/>
            <a:ext cx="3494522"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79 do Texto / Página 64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2885654" y="5961486"/>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remoção da unidade do rompedor</a:t>
            </a:r>
          </a:p>
        </p:txBody>
      </p:sp>
      <p:sp>
        <p:nvSpPr>
          <p:cNvPr id="7" name="テキスト ボックス 1655">
            <a:extLst>
              <a:ext uri="{FF2B5EF4-FFF2-40B4-BE49-F238E27FC236}">
                <a16:creationId xmlns:a16="http://schemas.microsoft.com/office/drawing/2014/main" id="{B8044D01-81AE-4C6C-B903-138D58C109DE}"/>
              </a:ext>
            </a:extLst>
          </p:cNvPr>
          <p:cNvSpPr txBox="1"/>
          <p:nvPr/>
        </p:nvSpPr>
        <p:spPr>
          <a:xfrm>
            <a:off x="2125979" y="1708255"/>
            <a:ext cx="1363981" cy="1296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Válvula de travamento</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8" name="テキスト ボックス 1656">
            <a:extLst>
              <a:ext uri="{FF2B5EF4-FFF2-40B4-BE49-F238E27FC236}">
                <a16:creationId xmlns:a16="http://schemas.microsoft.com/office/drawing/2014/main" id="{00BA3EC6-6006-4726-8FAC-A5C6FAF7FD7E}"/>
              </a:ext>
            </a:extLst>
          </p:cNvPr>
          <p:cNvSpPr txBox="1"/>
          <p:nvPr/>
        </p:nvSpPr>
        <p:spPr>
          <a:xfrm>
            <a:off x="1788476" y="1952051"/>
            <a:ext cx="675005" cy="1803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Tampa</a:t>
            </a:r>
            <a:endParaRPr lang="ja-JP" sz="105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1657">
            <a:extLst>
              <a:ext uri="{FF2B5EF4-FFF2-40B4-BE49-F238E27FC236}">
                <a16:creationId xmlns:a16="http://schemas.microsoft.com/office/drawing/2014/main" id="{823F13C2-226F-4F67-8731-2CA5C27E0FFB}"/>
              </a:ext>
            </a:extLst>
          </p:cNvPr>
          <p:cNvSpPr txBox="1"/>
          <p:nvPr/>
        </p:nvSpPr>
        <p:spPr>
          <a:xfrm>
            <a:off x="1469492" y="2777172"/>
            <a:ext cx="318984" cy="1803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Pino</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1658">
            <a:extLst>
              <a:ext uri="{FF2B5EF4-FFF2-40B4-BE49-F238E27FC236}">
                <a16:creationId xmlns:a16="http://schemas.microsoft.com/office/drawing/2014/main" id="{67B28DEF-97B5-4FB0-B156-2AD3E4D78FC8}"/>
              </a:ext>
            </a:extLst>
          </p:cNvPr>
          <p:cNvSpPr txBox="1"/>
          <p:nvPr/>
        </p:nvSpPr>
        <p:spPr>
          <a:xfrm>
            <a:off x="4177665" y="2475966"/>
            <a:ext cx="1323975" cy="2089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Mangueira hidráulica</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659">
            <a:extLst>
              <a:ext uri="{FF2B5EF4-FFF2-40B4-BE49-F238E27FC236}">
                <a16:creationId xmlns:a16="http://schemas.microsoft.com/office/drawing/2014/main" id="{EDDD9590-1A2E-43B4-B378-A3CA63EA1DA7}"/>
              </a:ext>
            </a:extLst>
          </p:cNvPr>
          <p:cNvSpPr txBox="1"/>
          <p:nvPr/>
        </p:nvSpPr>
        <p:spPr>
          <a:xfrm>
            <a:off x="4571999" y="3866833"/>
            <a:ext cx="460375" cy="2089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plugue</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660">
            <a:extLst>
              <a:ext uri="{FF2B5EF4-FFF2-40B4-BE49-F238E27FC236}">
                <a16:creationId xmlns:a16="http://schemas.microsoft.com/office/drawing/2014/main" id="{B136DBDE-D8A8-4BC7-8E5C-6FF9A699C7ED}"/>
              </a:ext>
            </a:extLst>
          </p:cNvPr>
          <p:cNvSpPr txBox="1"/>
          <p:nvPr/>
        </p:nvSpPr>
        <p:spPr>
          <a:xfrm>
            <a:off x="5757842" y="2798534"/>
            <a:ext cx="730844" cy="1546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Mangueira hidráulica</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661">
            <a:extLst>
              <a:ext uri="{FF2B5EF4-FFF2-40B4-BE49-F238E27FC236}">
                <a16:creationId xmlns:a16="http://schemas.microsoft.com/office/drawing/2014/main" id="{B3C40084-5D0C-4BB8-918A-C3E507F1D544}"/>
              </a:ext>
            </a:extLst>
          </p:cNvPr>
          <p:cNvSpPr txBox="1"/>
          <p:nvPr/>
        </p:nvSpPr>
        <p:spPr>
          <a:xfrm>
            <a:off x="6123264" y="3657645"/>
            <a:ext cx="491438" cy="15515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plugue</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662">
            <a:extLst>
              <a:ext uri="{FF2B5EF4-FFF2-40B4-BE49-F238E27FC236}">
                <a16:creationId xmlns:a16="http://schemas.microsoft.com/office/drawing/2014/main" id="{8148074A-EB93-4247-88AC-501F4E22FA27}"/>
              </a:ext>
            </a:extLst>
          </p:cNvPr>
          <p:cNvSpPr txBox="1"/>
          <p:nvPr/>
        </p:nvSpPr>
        <p:spPr>
          <a:xfrm>
            <a:off x="5594616" y="4044306"/>
            <a:ext cx="2193024" cy="2262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Usar o ângulo de assentamento para estabilizar</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663">
            <a:extLst>
              <a:ext uri="{FF2B5EF4-FFF2-40B4-BE49-F238E27FC236}">
                <a16:creationId xmlns:a16="http://schemas.microsoft.com/office/drawing/2014/main" id="{EF411DC7-2BF6-4320-B281-8D170C5CBD18}"/>
              </a:ext>
            </a:extLst>
          </p:cNvPr>
          <p:cNvSpPr txBox="1"/>
          <p:nvPr/>
        </p:nvSpPr>
        <p:spPr>
          <a:xfrm>
            <a:off x="6221677" y="4267428"/>
            <a:ext cx="1686177" cy="1741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(Postura na hora da remoção)</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40751861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stretch>
            <a:fillRect/>
          </a:stretch>
        </p:blipFill>
        <p:spPr>
          <a:xfrm>
            <a:off x="1350819" y="1287152"/>
            <a:ext cx="6407549" cy="4636737"/>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Remoção do acessório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298831" y="6452605"/>
            <a:ext cx="3697331"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80 do texto / Página 65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0" name="テキスト ボックス 19"/>
          <p:cNvSpPr txBox="1"/>
          <p:nvPr/>
        </p:nvSpPr>
        <p:spPr>
          <a:xfrm>
            <a:off x="2205512" y="5981776"/>
            <a:ext cx="4264411"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remoção da ferramenta de corte de estrutura de aço</a:t>
            </a:r>
          </a:p>
        </p:txBody>
      </p:sp>
      <p:sp>
        <p:nvSpPr>
          <p:cNvPr id="7" name="テキスト ボックス 1664">
            <a:extLst>
              <a:ext uri="{FF2B5EF4-FFF2-40B4-BE49-F238E27FC236}">
                <a16:creationId xmlns:a16="http://schemas.microsoft.com/office/drawing/2014/main" id="{902C036E-549C-47CE-80E3-F638CE77254E}"/>
              </a:ext>
            </a:extLst>
          </p:cNvPr>
          <p:cNvSpPr txBox="1"/>
          <p:nvPr/>
        </p:nvSpPr>
        <p:spPr>
          <a:xfrm>
            <a:off x="1652954" y="2490471"/>
            <a:ext cx="1166997" cy="29703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600" kern="100" dirty="0">
                <a:effectLst/>
                <a:latin typeface="Times New Roman" panose="02020603050405020304" pitchFamily="18" charset="0"/>
                <a:ea typeface="游ゴシック" panose="020B0400000000000000" pitchFamily="50" charset="-128"/>
                <a:cs typeface="Times New Roman" panose="02020603050405020304" pitchFamily="18" charset="0"/>
              </a:rPr>
              <a:t>trava do pino</a:t>
            </a:r>
            <a:endParaRPr lang="ja-JP" sz="1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8" name="テキスト ボックス 1665">
            <a:extLst>
              <a:ext uri="{FF2B5EF4-FFF2-40B4-BE49-F238E27FC236}">
                <a16:creationId xmlns:a16="http://schemas.microsoft.com/office/drawing/2014/main" id="{52D79CE6-6E83-489D-BF9E-5C5FADB2657A}"/>
              </a:ext>
            </a:extLst>
          </p:cNvPr>
          <p:cNvSpPr txBox="1"/>
          <p:nvPr/>
        </p:nvSpPr>
        <p:spPr>
          <a:xfrm>
            <a:off x="4337718" y="5685289"/>
            <a:ext cx="3928683"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600" kern="100" dirty="0">
                <a:effectLst/>
                <a:latin typeface="Times New Roman" panose="02020603050405020304" pitchFamily="18" charset="0"/>
                <a:ea typeface="游ゴシック" panose="020B0400000000000000" pitchFamily="50" charset="-128"/>
                <a:cs typeface="Times New Roman" panose="02020603050405020304" pitchFamily="18" charset="0"/>
              </a:rPr>
              <a:t>Usar o ângulo de assentamento para estabilizar</a:t>
            </a:r>
            <a:endParaRPr lang="ja-JP" sz="1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1666">
            <a:extLst>
              <a:ext uri="{FF2B5EF4-FFF2-40B4-BE49-F238E27FC236}">
                <a16:creationId xmlns:a16="http://schemas.microsoft.com/office/drawing/2014/main" id="{6EBAC07D-756A-4257-A4C5-429058A3EC4B}"/>
              </a:ext>
            </a:extLst>
          </p:cNvPr>
          <p:cNvSpPr txBox="1"/>
          <p:nvPr/>
        </p:nvSpPr>
        <p:spPr>
          <a:xfrm>
            <a:off x="5901131" y="2138058"/>
            <a:ext cx="2070561" cy="2188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600" kern="100" dirty="0">
                <a:effectLst/>
                <a:latin typeface="Times New Roman" panose="02020603050405020304" pitchFamily="18" charset="0"/>
                <a:ea typeface="游ゴシック" panose="020B0400000000000000" pitchFamily="50" charset="-128"/>
                <a:cs typeface="Times New Roman" panose="02020603050405020304" pitchFamily="18" charset="0"/>
              </a:rPr>
              <a:t>Válvula de travamento</a:t>
            </a:r>
            <a:endParaRPr lang="ja-JP" sz="1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1667">
            <a:extLst>
              <a:ext uri="{FF2B5EF4-FFF2-40B4-BE49-F238E27FC236}">
                <a16:creationId xmlns:a16="http://schemas.microsoft.com/office/drawing/2014/main" id="{1E311941-403F-431B-B382-A8DC76B527CB}"/>
              </a:ext>
            </a:extLst>
          </p:cNvPr>
          <p:cNvSpPr txBox="1"/>
          <p:nvPr/>
        </p:nvSpPr>
        <p:spPr>
          <a:xfrm>
            <a:off x="6123264" y="2433313"/>
            <a:ext cx="1953936" cy="35418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600" kern="100" dirty="0">
                <a:effectLst/>
                <a:latin typeface="Times New Roman" panose="02020603050405020304" pitchFamily="18" charset="0"/>
                <a:ea typeface="游ゴシック" panose="020B0400000000000000" pitchFamily="50" charset="-128"/>
                <a:cs typeface="Times New Roman" panose="02020603050405020304" pitchFamily="18" charset="0"/>
              </a:rPr>
              <a:t>Tampa contra poeira</a:t>
            </a:r>
            <a:endParaRPr lang="ja-JP" sz="1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668">
            <a:extLst>
              <a:ext uri="{FF2B5EF4-FFF2-40B4-BE49-F238E27FC236}">
                <a16:creationId xmlns:a16="http://schemas.microsoft.com/office/drawing/2014/main" id="{7A14BE00-E0C3-44E3-8503-2888C33D2E7F}"/>
              </a:ext>
            </a:extLst>
          </p:cNvPr>
          <p:cNvSpPr txBox="1"/>
          <p:nvPr/>
        </p:nvSpPr>
        <p:spPr>
          <a:xfrm>
            <a:off x="5993688" y="2787501"/>
            <a:ext cx="794094" cy="2778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600" kern="100" dirty="0">
                <a:effectLst/>
                <a:latin typeface="Times New Roman" panose="02020603050405020304" pitchFamily="18" charset="0"/>
                <a:ea typeface="游ゴシック" panose="020B0400000000000000" pitchFamily="50" charset="-128"/>
                <a:cs typeface="Times New Roman" panose="02020603050405020304" pitchFamily="18" charset="0"/>
              </a:rPr>
              <a:t>Pino</a:t>
            </a:r>
            <a:endParaRPr lang="ja-JP" sz="1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669">
            <a:extLst>
              <a:ext uri="{FF2B5EF4-FFF2-40B4-BE49-F238E27FC236}">
                <a16:creationId xmlns:a16="http://schemas.microsoft.com/office/drawing/2014/main" id="{EDBBC95A-B539-479A-918C-7281A464B999}"/>
              </a:ext>
            </a:extLst>
          </p:cNvPr>
          <p:cNvSpPr txBox="1"/>
          <p:nvPr/>
        </p:nvSpPr>
        <p:spPr>
          <a:xfrm>
            <a:off x="6223461" y="3669660"/>
            <a:ext cx="1534907" cy="230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600" kern="100" dirty="0">
                <a:effectLst/>
                <a:latin typeface="Times New Roman" panose="02020603050405020304" pitchFamily="18" charset="0"/>
                <a:ea typeface="游ゴシック" panose="020B0400000000000000" pitchFamily="50" charset="-128"/>
                <a:cs typeface="Times New Roman" panose="02020603050405020304" pitchFamily="18" charset="0"/>
              </a:rPr>
              <a:t>plugue de poeira</a:t>
            </a:r>
            <a:endParaRPr lang="ja-JP" sz="1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670">
            <a:extLst>
              <a:ext uri="{FF2B5EF4-FFF2-40B4-BE49-F238E27FC236}">
                <a16:creationId xmlns:a16="http://schemas.microsoft.com/office/drawing/2014/main" id="{D6587B88-98D4-4019-B9F1-E865C15DE2A1}"/>
              </a:ext>
            </a:extLst>
          </p:cNvPr>
          <p:cNvSpPr txBox="1"/>
          <p:nvPr/>
        </p:nvSpPr>
        <p:spPr>
          <a:xfrm>
            <a:off x="6188648" y="3939607"/>
            <a:ext cx="1888552" cy="2778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600" kern="100" dirty="0">
                <a:effectLst/>
                <a:latin typeface="Times New Roman" panose="02020603050405020304" pitchFamily="18" charset="0"/>
                <a:ea typeface="游ゴシック" panose="020B0400000000000000" pitchFamily="50" charset="-128"/>
                <a:cs typeface="Times New Roman" panose="02020603050405020304" pitchFamily="18" charset="0"/>
              </a:rPr>
              <a:t>Mangueira hidráulica</a:t>
            </a:r>
            <a:endParaRPr lang="ja-JP" sz="1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671">
            <a:extLst>
              <a:ext uri="{FF2B5EF4-FFF2-40B4-BE49-F238E27FC236}">
                <a16:creationId xmlns:a16="http://schemas.microsoft.com/office/drawing/2014/main" id="{1B6C6827-ADAA-46D2-81FE-9FA9337EAE39}"/>
              </a:ext>
            </a:extLst>
          </p:cNvPr>
          <p:cNvSpPr txBox="1"/>
          <p:nvPr/>
        </p:nvSpPr>
        <p:spPr>
          <a:xfrm>
            <a:off x="4898656" y="4599757"/>
            <a:ext cx="1711694" cy="94320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600" kern="100" dirty="0">
                <a:effectLst/>
                <a:latin typeface="Times New Roman" panose="02020603050405020304" pitchFamily="18" charset="0"/>
                <a:ea typeface="游ゴシック" panose="020B0400000000000000" pitchFamily="50" charset="-128"/>
                <a:cs typeface="Times New Roman" panose="02020603050405020304" pitchFamily="18" charset="0"/>
              </a:rPr>
              <a:t>Evitar que a peça rotativa gire antes do trabalho</a:t>
            </a:r>
            <a:endParaRPr lang="ja-JP" sz="1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0358396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Remoção do acessório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240215" y="6452605"/>
            <a:ext cx="3755947"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81 do texto / Página 65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164148" y="4860682"/>
            <a:ext cx="3237610"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remoção de triturador de concreto em grandes pedaços</a:t>
            </a:r>
          </a:p>
        </p:txBody>
      </p:sp>
      <p:sp>
        <p:nvSpPr>
          <p:cNvPr id="13" name="テキスト ボックス 12"/>
          <p:cNvSpPr txBox="1"/>
          <p:nvPr/>
        </p:nvSpPr>
        <p:spPr>
          <a:xfrm>
            <a:off x="4847359" y="4839079"/>
            <a:ext cx="3237610"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remoção do triturador de concreto em pedaços pequenos</a:t>
            </a:r>
          </a:p>
        </p:txBody>
      </p:sp>
      <p:pic>
        <p:nvPicPr>
          <p:cNvPr id="8" name="図 7"/>
          <p:cNvPicPr>
            <a:picLocks noChangeAspect="1"/>
          </p:cNvPicPr>
          <p:nvPr/>
        </p:nvPicPr>
        <p:blipFill>
          <a:blip r:embed="rId3"/>
          <a:stretch>
            <a:fillRect/>
          </a:stretch>
        </p:blipFill>
        <p:spPr>
          <a:xfrm>
            <a:off x="795499" y="2047009"/>
            <a:ext cx="4060072" cy="2677920"/>
          </a:xfrm>
          <a:prstGeom prst="rect">
            <a:avLst/>
          </a:prstGeom>
        </p:spPr>
      </p:pic>
      <p:pic>
        <p:nvPicPr>
          <p:cNvPr id="10" name="図 9"/>
          <p:cNvPicPr>
            <a:picLocks noChangeAspect="1"/>
          </p:cNvPicPr>
          <p:nvPr/>
        </p:nvPicPr>
        <p:blipFill>
          <a:blip r:embed="rId4"/>
          <a:stretch>
            <a:fillRect/>
          </a:stretch>
        </p:blipFill>
        <p:spPr>
          <a:xfrm>
            <a:off x="4855117" y="2051483"/>
            <a:ext cx="3550471" cy="2673445"/>
          </a:xfrm>
          <a:prstGeom prst="rect">
            <a:avLst/>
          </a:prstGeom>
        </p:spPr>
      </p:pic>
      <p:sp>
        <p:nvSpPr>
          <p:cNvPr id="11" name="テキスト ボックス 1672">
            <a:extLst>
              <a:ext uri="{FF2B5EF4-FFF2-40B4-BE49-F238E27FC236}">
                <a16:creationId xmlns:a16="http://schemas.microsoft.com/office/drawing/2014/main" id="{EFC6A9F0-763C-47AF-8418-635404034363}"/>
              </a:ext>
            </a:extLst>
          </p:cNvPr>
          <p:cNvSpPr txBox="1"/>
          <p:nvPr/>
        </p:nvSpPr>
        <p:spPr>
          <a:xfrm>
            <a:off x="795500" y="3146631"/>
            <a:ext cx="709450" cy="1680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trava do pino</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673">
            <a:extLst>
              <a:ext uri="{FF2B5EF4-FFF2-40B4-BE49-F238E27FC236}">
                <a16:creationId xmlns:a16="http://schemas.microsoft.com/office/drawing/2014/main" id="{3A8B8818-751F-47E3-B1AF-9B526AD5255C}"/>
              </a:ext>
            </a:extLst>
          </p:cNvPr>
          <p:cNvSpPr txBox="1"/>
          <p:nvPr/>
        </p:nvSpPr>
        <p:spPr>
          <a:xfrm>
            <a:off x="2970413" y="4461996"/>
            <a:ext cx="1745521" cy="2205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Usar o ângulo de assentamento para estabilizar</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674">
            <a:extLst>
              <a:ext uri="{FF2B5EF4-FFF2-40B4-BE49-F238E27FC236}">
                <a16:creationId xmlns:a16="http://schemas.microsoft.com/office/drawing/2014/main" id="{B1FE69C4-EE1E-48F1-BCBF-B4102CB1718E}"/>
              </a:ext>
            </a:extLst>
          </p:cNvPr>
          <p:cNvSpPr txBox="1"/>
          <p:nvPr/>
        </p:nvSpPr>
        <p:spPr>
          <a:xfrm>
            <a:off x="3354798" y="2766901"/>
            <a:ext cx="1217201" cy="1747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Válvula de travamento</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675">
            <a:extLst>
              <a:ext uri="{FF2B5EF4-FFF2-40B4-BE49-F238E27FC236}">
                <a16:creationId xmlns:a16="http://schemas.microsoft.com/office/drawing/2014/main" id="{A213047C-885F-4B3B-8CF4-256548724F5D}"/>
              </a:ext>
            </a:extLst>
          </p:cNvPr>
          <p:cNvSpPr txBox="1"/>
          <p:nvPr/>
        </p:nvSpPr>
        <p:spPr>
          <a:xfrm>
            <a:off x="3887623" y="3187898"/>
            <a:ext cx="1107131" cy="1680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Tampa contra poeira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676">
            <a:extLst>
              <a:ext uri="{FF2B5EF4-FFF2-40B4-BE49-F238E27FC236}">
                <a16:creationId xmlns:a16="http://schemas.microsoft.com/office/drawing/2014/main" id="{A5C7A96A-0623-48B6-B51E-590A1526EDEF}"/>
              </a:ext>
            </a:extLst>
          </p:cNvPr>
          <p:cNvSpPr txBox="1"/>
          <p:nvPr/>
        </p:nvSpPr>
        <p:spPr>
          <a:xfrm>
            <a:off x="4030168" y="3631564"/>
            <a:ext cx="517431" cy="1680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Pino</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677">
            <a:extLst>
              <a:ext uri="{FF2B5EF4-FFF2-40B4-BE49-F238E27FC236}">
                <a16:creationId xmlns:a16="http://schemas.microsoft.com/office/drawing/2014/main" id="{D73D097F-B5AC-4228-BE89-1A6A67B0A272}"/>
              </a:ext>
            </a:extLst>
          </p:cNvPr>
          <p:cNvSpPr txBox="1"/>
          <p:nvPr/>
        </p:nvSpPr>
        <p:spPr>
          <a:xfrm>
            <a:off x="3936762" y="2984058"/>
            <a:ext cx="1022829" cy="1680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plugue de poeira</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678">
            <a:extLst>
              <a:ext uri="{FF2B5EF4-FFF2-40B4-BE49-F238E27FC236}">
                <a16:creationId xmlns:a16="http://schemas.microsoft.com/office/drawing/2014/main" id="{473BD88C-012F-44BB-AC97-74C1F204EF79}"/>
              </a:ext>
            </a:extLst>
          </p:cNvPr>
          <p:cNvSpPr txBox="1"/>
          <p:nvPr/>
        </p:nvSpPr>
        <p:spPr>
          <a:xfrm>
            <a:off x="3949694" y="3358204"/>
            <a:ext cx="1188995" cy="2205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Mangueira hidráulica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679">
            <a:extLst>
              <a:ext uri="{FF2B5EF4-FFF2-40B4-BE49-F238E27FC236}">
                <a16:creationId xmlns:a16="http://schemas.microsoft.com/office/drawing/2014/main" id="{310637C7-4026-4950-90B4-A4F5C9D486C1}"/>
              </a:ext>
            </a:extLst>
          </p:cNvPr>
          <p:cNvSpPr txBox="1"/>
          <p:nvPr/>
        </p:nvSpPr>
        <p:spPr>
          <a:xfrm>
            <a:off x="3530385" y="4037007"/>
            <a:ext cx="1380067" cy="2918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Evite girar</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680">
            <a:extLst>
              <a:ext uri="{FF2B5EF4-FFF2-40B4-BE49-F238E27FC236}">
                <a16:creationId xmlns:a16="http://schemas.microsoft.com/office/drawing/2014/main" id="{DF02C654-C87C-46F4-87D9-8BD2874D1AA3}"/>
              </a:ext>
            </a:extLst>
          </p:cNvPr>
          <p:cNvSpPr txBox="1"/>
          <p:nvPr/>
        </p:nvSpPr>
        <p:spPr>
          <a:xfrm>
            <a:off x="4812685" y="2693628"/>
            <a:ext cx="1084045" cy="2685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Válvula de travamento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2" name="テキスト ボックス 1681">
            <a:extLst>
              <a:ext uri="{FF2B5EF4-FFF2-40B4-BE49-F238E27FC236}">
                <a16:creationId xmlns:a16="http://schemas.microsoft.com/office/drawing/2014/main" id="{3121A807-8790-49D7-9F44-EDF7E08A6FF7}"/>
              </a:ext>
            </a:extLst>
          </p:cNvPr>
          <p:cNvSpPr txBox="1"/>
          <p:nvPr/>
        </p:nvSpPr>
        <p:spPr>
          <a:xfrm>
            <a:off x="4994754" y="3115313"/>
            <a:ext cx="948457"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Tampa contra poeira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3" name="テキスト ボックス 1682">
            <a:extLst>
              <a:ext uri="{FF2B5EF4-FFF2-40B4-BE49-F238E27FC236}">
                <a16:creationId xmlns:a16="http://schemas.microsoft.com/office/drawing/2014/main" id="{28165012-4E3C-48D1-9822-7F58D0DD287B}"/>
              </a:ext>
            </a:extLst>
          </p:cNvPr>
          <p:cNvSpPr txBox="1"/>
          <p:nvPr/>
        </p:nvSpPr>
        <p:spPr>
          <a:xfrm>
            <a:off x="5068885" y="4401079"/>
            <a:ext cx="948457" cy="215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plugue de poeira</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4" name="テキスト ボックス 1683">
            <a:extLst>
              <a:ext uri="{FF2B5EF4-FFF2-40B4-BE49-F238E27FC236}">
                <a16:creationId xmlns:a16="http://schemas.microsoft.com/office/drawing/2014/main" id="{773B5586-64C5-45A7-B89D-70D88C4DF206}"/>
              </a:ext>
            </a:extLst>
          </p:cNvPr>
          <p:cNvSpPr txBox="1"/>
          <p:nvPr/>
        </p:nvSpPr>
        <p:spPr>
          <a:xfrm>
            <a:off x="8043939" y="3533835"/>
            <a:ext cx="370045"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Pino</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5" name="テキスト ボックス 1684">
            <a:extLst>
              <a:ext uri="{FF2B5EF4-FFF2-40B4-BE49-F238E27FC236}">
                <a16:creationId xmlns:a16="http://schemas.microsoft.com/office/drawing/2014/main" id="{C4263D73-9CB7-4DE7-A34C-9AF6DB95BB54}"/>
              </a:ext>
            </a:extLst>
          </p:cNvPr>
          <p:cNvSpPr txBox="1"/>
          <p:nvPr/>
        </p:nvSpPr>
        <p:spPr>
          <a:xfrm>
            <a:off x="6059774" y="4554114"/>
            <a:ext cx="1119339" cy="1708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Mangueira hidráulica</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41479543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Remoção do acessório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63932" y="6452605"/>
            <a:ext cx="3632230"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82 do Texto / Página 66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727364" y="3638436"/>
            <a:ext cx="3527036"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remoção da garra (tipo acionado por cilindro interno)</a:t>
            </a:r>
          </a:p>
        </p:txBody>
      </p:sp>
      <p:sp>
        <p:nvSpPr>
          <p:cNvPr id="13" name="テキスト ボックス 12"/>
          <p:cNvSpPr txBox="1"/>
          <p:nvPr/>
        </p:nvSpPr>
        <p:spPr>
          <a:xfrm>
            <a:off x="4630813" y="3638436"/>
            <a:ext cx="3670702"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remoção da garra (tipo acionado por cilindro externo)</a:t>
            </a:r>
          </a:p>
        </p:txBody>
      </p:sp>
      <p:pic>
        <p:nvPicPr>
          <p:cNvPr id="8" name="図 7"/>
          <p:cNvPicPr>
            <a:picLocks noChangeAspect="1"/>
          </p:cNvPicPr>
          <p:nvPr/>
        </p:nvPicPr>
        <p:blipFill>
          <a:blip r:embed="rId3"/>
          <a:stretch>
            <a:fillRect/>
          </a:stretch>
        </p:blipFill>
        <p:spPr>
          <a:xfrm>
            <a:off x="1285874" y="1386952"/>
            <a:ext cx="2506807" cy="2215893"/>
          </a:xfrm>
          <a:prstGeom prst="rect">
            <a:avLst/>
          </a:prstGeom>
        </p:spPr>
      </p:pic>
      <p:pic>
        <p:nvPicPr>
          <p:cNvPr id="10" name="図 9"/>
          <p:cNvPicPr>
            <a:picLocks noChangeAspect="1"/>
          </p:cNvPicPr>
          <p:nvPr/>
        </p:nvPicPr>
        <p:blipFill>
          <a:blip r:embed="rId4"/>
          <a:stretch>
            <a:fillRect/>
          </a:stretch>
        </p:blipFill>
        <p:spPr>
          <a:xfrm>
            <a:off x="4887395" y="1442474"/>
            <a:ext cx="3157537" cy="2134883"/>
          </a:xfrm>
          <a:prstGeom prst="rect">
            <a:avLst/>
          </a:prstGeom>
        </p:spPr>
      </p:pic>
      <p:pic>
        <p:nvPicPr>
          <p:cNvPr id="11" name="図 10"/>
          <p:cNvPicPr>
            <a:picLocks noChangeAspect="1"/>
          </p:cNvPicPr>
          <p:nvPr/>
        </p:nvPicPr>
        <p:blipFill>
          <a:blip r:embed="rId5"/>
          <a:stretch>
            <a:fillRect/>
          </a:stretch>
        </p:blipFill>
        <p:spPr>
          <a:xfrm>
            <a:off x="3012008" y="3955210"/>
            <a:ext cx="2484784" cy="2126746"/>
          </a:xfrm>
          <a:prstGeom prst="rect">
            <a:avLst/>
          </a:prstGeom>
        </p:spPr>
      </p:pic>
      <p:sp>
        <p:nvSpPr>
          <p:cNvPr id="16" name="テキスト ボックス 15"/>
          <p:cNvSpPr txBox="1"/>
          <p:nvPr/>
        </p:nvSpPr>
        <p:spPr>
          <a:xfrm>
            <a:off x="2635595" y="6008489"/>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remoção da caçamba</a:t>
            </a:r>
          </a:p>
        </p:txBody>
      </p:sp>
      <p:sp>
        <p:nvSpPr>
          <p:cNvPr id="12" name="テキスト ボックス 1685">
            <a:extLst>
              <a:ext uri="{FF2B5EF4-FFF2-40B4-BE49-F238E27FC236}">
                <a16:creationId xmlns:a16="http://schemas.microsoft.com/office/drawing/2014/main" id="{4F6B856E-A598-4ADE-B9C5-2A0BDCD753E3}"/>
              </a:ext>
            </a:extLst>
          </p:cNvPr>
          <p:cNvSpPr txBox="1"/>
          <p:nvPr/>
        </p:nvSpPr>
        <p:spPr>
          <a:xfrm>
            <a:off x="2489602" y="1666623"/>
            <a:ext cx="934085" cy="130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Válvula de travamento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686">
            <a:extLst>
              <a:ext uri="{FF2B5EF4-FFF2-40B4-BE49-F238E27FC236}">
                <a16:creationId xmlns:a16="http://schemas.microsoft.com/office/drawing/2014/main" id="{E57F211C-80DA-47D1-931A-6ADB578EBF31}"/>
              </a:ext>
            </a:extLst>
          </p:cNvPr>
          <p:cNvSpPr txBox="1"/>
          <p:nvPr/>
        </p:nvSpPr>
        <p:spPr>
          <a:xfrm>
            <a:off x="2655337" y="1786638"/>
            <a:ext cx="863600" cy="130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Tampa contra poeira</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687">
            <a:extLst>
              <a:ext uri="{FF2B5EF4-FFF2-40B4-BE49-F238E27FC236}">
                <a16:creationId xmlns:a16="http://schemas.microsoft.com/office/drawing/2014/main" id="{4588FBC6-D415-4796-9F6B-D74BA7FBD198}"/>
              </a:ext>
            </a:extLst>
          </p:cNvPr>
          <p:cNvSpPr txBox="1"/>
          <p:nvPr/>
        </p:nvSpPr>
        <p:spPr>
          <a:xfrm>
            <a:off x="2498492" y="2459738"/>
            <a:ext cx="436880" cy="130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Pino</a:t>
            </a:r>
            <a:endParaRPr lang="ja-JP" sz="8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688">
            <a:extLst>
              <a:ext uri="{FF2B5EF4-FFF2-40B4-BE49-F238E27FC236}">
                <a16:creationId xmlns:a16="http://schemas.microsoft.com/office/drawing/2014/main" id="{04C902B3-0852-46C0-9F9C-56FD945B4824}"/>
              </a:ext>
            </a:extLst>
          </p:cNvPr>
          <p:cNvSpPr txBox="1"/>
          <p:nvPr/>
        </p:nvSpPr>
        <p:spPr>
          <a:xfrm>
            <a:off x="2802022" y="1959358"/>
            <a:ext cx="863600" cy="130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plugue de poeira</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689">
            <a:extLst>
              <a:ext uri="{FF2B5EF4-FFF2-40B4-BE49-F238E27FC236}">
                <a16:creationId xmlns:a16="http://schemas.microsoft.com/office/drawing/2014/main" id="{C516C017-BE54-4BDF-ADED-53967025FDA9}"/>
              </a:ext>
            </a:extLst>
          </p:cNvPr>
          <p:cNvSpPr txBox="1"/>
          <p:nvPr/>
        </p:nvSpPr>
        <p:spPr>
          <a:xfrm>
            <a:off x="2537227" y="2256538"/>
            <a:ext cx="981710" cy="1497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Mangueira hidráulica</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690">
            <a:extLst>
              <a:ext uri="{FF2B5EF4-FFF2-40B4-BE49-F238E27FC236}">
                <a16:creationId xmlns:a16="http://schemas.microsoft.com/office/drawing/2014/main" id="{B4F377B7-2AF2-4444-A999-65BD19DE7C8D}"/>
              </a:ext>
            </a:extLst>
          </p:cNvPr>
          <p:cNvSpPr txBox="1"/>
          <p:nvPr/>
        </p:nvSpPr>
        <p:spPr>
          <a:xfrm>
            <a:off x="5498695" y="1650658"/>
            <a:ext cx="436880" cy="130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Pino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691">
            <a:extLst>
              <a:ext uri="{FF2B5EF4-FFF2-40B4-BE49-F238E27FC236}">
                <a16:creationId xmlns:a16="http://schemas.microsoft.com/office/drawing/2014/main" id="{201A7967-7972-4B71-8B2C-6DEAFABCC852}"/>
              </a:ext>
            </a:extLst>
          </p:cNvPr>
          <p:cNvSpPr txBox="1"/>
          <p:nvPr/>
        </p:nvSpPr>
        <p:spPr>
          <a:xfrm>
            <a:off x="6902959" y="1480294"/>
            <a:ext cx="436880" cy="130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Pino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2" name="テキスト ボックス 1692">
            <a:extLst>
              <a:ext uri="{FF2B5EF4-FFF2-40B4-BE49-F238E27FC236}">
                <a16:creationId xmlns:a16="http://schemas.microsoft.com/office/drawing/2014/main" id="{D0295859-81AA-440B-9AF1-DFC138EF8513}"/>
              </a:ext>
            </a:extLst>
          </p:cNvPr>
          <p:cNvSpPr txBox="1"/>
          <p:nvPr/>
        </p:nvSpPr>
        <p:spPr>
          <a:xfrm>
            <a:off x="4714962" y="4353651"/>
            <a:ext cx="673100" cy="3765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Braço da escavadeira</a:t>
            </a:r>
            <a:endParaRPr lang="ja-JP" sz="7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3" name="テキスト ボックス 1693">
            <a:extLst>
              <a:ext uri="{FF2B5EF4-FFF2-40B4-BE49-F238E27FC236}">
                <a16:creationId xmlns:a16="http://schemas.microsoft.com/office/drawing/2014/main" id="{33113AD8-F045-44D1-8937-92BBD5EB1228}"/>
              </a:ext>
            </a:extLst>
          </p:cNvPr>
          <p:cNvSpPr txBox="1"/>
          <p:nvPr/>
        </p:nvSpPr>
        <p:spPr>
          <a:xfrm>
            <a:off x="4690832" y="5254081"/>
            <a:ext cx="673100" cy="3765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caçamba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4" name="テキスト ボックス 1694">
            <a:extLst>
              <a:ext uri="{FF2B5EF4-FFF2-40B4-BE49-F238E27FC236}">
                <a16:creationId xmlns:a16="http://schemas.microsoft.com/office/drawing/2014/main" id="{D4766478-C161-4340-A9F9-D7B5C62BA793}"/>
              </a:ext>
            </a:extLst>
          </p:cNvPr>
          <p:cNvSpPr txBox="1"/>
          <p:nvPr/>
        </p:nvSpPr>
        <p:spPr>
          <a:xfrm>
            <a:off x="2935372" y="5089264"/>
            <a:ext cx="1130101" cy="1785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Ligação da caçamba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5" name="テキスト ボックス 1695">
            <a:extLst>
              <a:ext uri="{FF2B5EF4-FFF2-40B4-BE49-F238E27FC236}">
                <a16:creationId xmlns:a16="http://schemas.microsoft.com/office/drawing/2014/main" id="{B82674F8-FE90-4205-B4D0-C202965CA492}"/>
              </a:ext>
            </a:extLst>
          </p:cNvPr>
          <p:cNvSpPr txBox="1"/>
          <p:nvPr/>
        </p:nvSpPr>
        <p:spPr>
          <a:xfrm>
            <a:off x="3012008" y="5381999"/>
            <a:ext cx="90424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Ligação do braço</a:t>
            </a:r>
            <a:endParaRPr lang="ja-JP" sz="7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6375407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46200" y="1889452"/>
            <a:ext cx="3535779" cy="1513470"/>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Deslocamento da máquina de demolição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54660" y="6452605"/>
            <a:ext cx="3641502"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83 do Texto / Página 68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3" name="テキスト ボックス 12"/>
          <p:cNvSpPr txBox="1"/>
          <p:nvPr/>
        </p:nvSpPr>
        <p:spPr>
          <a:xfrm>
            <a:off x="678738" y="3632641"/>
            <a:ext cx="367070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equipamento de escalada com unhas</a:t>
            </a:r>
          </a:p>
        </p:txBody>
      </p:sp>
      <p:pic>
        <p:nvPicPr>
          <p:cNvPr id="3" name="図 2"/>
          <p:cNvPicPr>
            <a:picLocks noChangeAspect="1"/>
          </p:cNvPicPr>
          <p:nvPr/>
        </p:nvPicPr>
        <p:blipFill>
          <a:blip r:embed="rId4"/>
          <a:stretch>
            <a:fillRect/>
          </a:stretch>
        </p:blipFill>
        <p:spPr>
          <a:xfrm>
            <a:off x="1705265" y="4408878"/>
            <a:ext cx="5368056" cy="1711554"/>
          </a:xfrm>
          <a:prstGeom prst="rect">
            <a:avLst/>
          </a:prstGeom>
        </p:spPr>
      </p:pic>
      <p:pic>
        <p:nvPicPr>
          <p:cNvPr id="5" name="図 4"/>
          <p:cNvPicPr>
            <a:picLocks noChangeAspect="1"/>
          </p:cNvPicPr>
          <p:nvPr/>
        </p:nvPicPr>
        <p:blipFill>
          <a:blip r:embed="rId5"/>
          <a:stretch>
            <a:fillRect/>
          </a:stretch>
        </p:blipFill>
        <p:spPr>
          <a:xfrm>
            <a:off x="4519224" y="1712172"/>
            <a:ext cx="3933292" cy="1720025"/>
          </a:xfrm>
          <a:prstGeom prst="rect">
            <a:avLst/>
          </a:prstGeom>
        </p:spPr>
      </p:pic>
      <p:sp>
        <p:nvSpPr>
          <p:cNvPr id="17" name="テキスト ボックス 16"/>
          <p:cNvSpPr txBox="1"/>
          <p:nvPr/>
        </p:nvSpPr>
        <p:spPr>
          <a:xfrm>
            <a:off x="1705265" y="4173678"/>
            <a:ext cx="5368056" cy="261610"/>
          </a:xfrm>
          <a:prstGeom prst="rect">
            <a:avLst/>
          </a:prstGeom>
          <a:noFill/>
          <a:ln>
            <a:noFill/>
          </a:ln>
        </p:spPr>
        <p:txBody>
          <a:bodyPr wrap="square" rtlCol="0">
            <a:spAutoFit/>
          </a:bodyPr>
          <a:lstStyle/>
          <a:p>
            <a:pPr algn="ctr" rtl="0"/>
            <a:r>
              <a:rPr lang="pt-br" sz="1100" dirty="0">
                <a:solidFill>
                  <a:prstClr val="black"/>
                </a:solidFill>
                <a:latin typeface="Times New Roman" panose="02020603050405020304" pitchFamily="18" charset="0"/>
                <a:cs typeface="Times New Roman" panose="02020603050405020304" pitchFamily="18" charset="0"/>
              </a:rPr>
              <a:t>Exemplo da relação entre a massa da máquina de carregamento e o equipamento de escalada</a:t>
            </a:r>
          </a:p>
        </p:txBody>
      </p:sp>
      <p:sp>
        <p:nvSpPr>
          <p:cNvPr id="18" name="テキスト ボックス 17"/>
          <p:cNvSpPr txBox="1"/>
          <p:nvPr/>
        </p:nvSpPr>
        <p:spPr>
          <a:xfrm>
            <a:off x="4650519" y="3626378"/>
            <a:ext cx="367070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uso de equipamento de escalada</a:t>
            </a:r>
          </a:p>
        </p:txBody>
      </p:sp>
      <p:sp>
        <p:nvSpPr>
          <p:cNvPr id="11" name="テキスト ボックス 1294">
            <a:extLst>
              <a:ext uri="{FF2B5EF4-FFF2-40B4-BE49-F238E27FC236}">
                <a16:creationId xmlns:a16="http://schemas.microsoft.com/office/drawing/2014/main" id="{96DD4949-F970-40B0-A5F5-FED8B415AE15}"/>
              </a:ext>
            </a:extLst>
          </p:cNvPr>
          <p:cNvSpPr txBox="1"/>
          <p:nvPr/>
        </p:nvSpPr>
        <p:spPr>
          <a:xfrm>
            <a:off x="1939376" y="4590474"/>
            <a:ext cx="1275715" cy="37646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Massa da máquina de carregamento (t)</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2" name="テキスト ボックス 1295">
            <a:extLst>
              <a:ext uri="{FF2B5EF4-FFF2-40B4-BE49-F238E27FC236}">
                <a16:creationId xmlns:a16="http://schemas.microsoft.com/office/drawing/2014/main" id="{4C664834-2240-4C3E-8446-671E09B0E6A2}"/>
              </a:ext>
            </a:extLst>
          </p:cNvPr>
          <p:cNvSpPr txBox="1"/>
          <p:nvPr/>
        </p:nvSpPr>
        <p:spPr>
          <a:xfrm>
            <a:off x="4420449" y="4777710"/>
            <a:ext cx="934211" cy="2660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Quantidade de uso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4" name="テキスト ボックス 1296">
            <a:extLst>
              <a:ext uri="{FF2B5EF4-FFF2-40B4-BE49-F238E27FC236}">
                <a16:creationId xmlns:a16="http://schemas.microsoft.com/office/drawing/2014/main" id="{DE7673C0-9BE7-475D-B75B-BFE4846C8A9C}"/>
              </a:ext>
            </a:extLst>
          </p:cNvPr>
          <p:cNvSpPr txBox="1"/>
          <p:nvPr/>
        </p:nvSpPr>
        <p:spPr>
          <a:xfrm>
            <a:off x="3449201" y="4803734"/>
            <a:ext cx="934211" cy="24018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Qualidade do material</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5" name="テキスト ボックス 1297">
            <a:extLst>
              <a:ext uri="{FF2B5EF4-FFF2-40B4-BE49-F238E27FC236}">
                <a16:creationId xmlns:a16="http://schemas.microsoft.com/office/drawing/2014/main" id="{35971E32-C78E-44BB-B344-AA8179A919ED}"/>
              </a:ext>
            </a:extLst>
          </p:cNvPr>
          <p:cNvSpPr txBox="1"/>
          <p:nvPr/>
        </p:nvSpPr>
        <p:spPr>
          <a:xfrm>
            <a:off x="3425800" y="5144796"/>
            <a:ext cx="894715" cy="1955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Liga de alumínio</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6" name="テキスト ボックス 1298">
            <a:extLst>
              <a:ext uri="{FF2B5EF4-FFF2-40B4-BE49-F238E27FC236}">
                <a16:creationId xmlns:a16="http://schemas.microsoft.com/office/drawing/2014/main" id="{0CFA4BCD-B0AC-4973-A1A2-728B8467C266}"/>
              </a:ext>
            </a:extLst>
          </p:cNvPr>
          <p:cNvSpPr txBox="1"/>
          <p:nvPr/>
        </p:nvSpPr>
        <p:spPr>
          <a:xfrm>
            <a:off x="3430880" y="5516965"/>
            <a:ext cx="894715" cy="1955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Liga de alumínio</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9" name="テキスト ボックス 1299">
            <a:extLst>
              <a:ext uri="{FF2B5EF4-FFF2-40B4-BE49-F238E27FC236}">
                <a16:creationId xmlns:a16="http://schemas.microsoft.com/office/drawing/2014/main" id="{94672980-310B-4203-A459-365CE7D8412A}"/>
              </a:ext>
            </a:extLst>
          </p:cNvPr>
          <p:cNvSpPr txBox="1"/>
          <p:nvPr/>
        </p:nvSpPr>
        <p:spPr>
          <a:xfrm>
            <a:off x="3406116" y="5832751"/>
            <a:ext cx="943324" cy="2108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Liga de alumínio</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0" name="テキスト ボックス 1301">
            <a:extLst>
              <a:ext uri="{FF2B5EF4-FFF2-40B4-BE49-F238E27FC236}">
                <a16:creationId xmlns:a16="http://schemas.microsoft.com/office/drawing/2014/main" id="{F6FAD1B3-AD41-4435-B154-364B271E4AAC}"/>
              </a:ext>
            </a:extLst>
          </p:cNvPr>
          <p:cNvSpPr txBox="1"/>
          <p:nvPr/>
        </p:nvSpPr>
        <p:spPr>
          <a:xfrm>
            <a:off x="5460027" y="4798788"/>
            <a:ext cx="1512273" cy="2660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900"/>
              </a:lnSpc>
            </a:pP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Dimensões e formas</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ctr" rtl="0">
              <a:lnSpc>
                <a:spcPts val="900"/>
              </a:lnSpc>
            </a:pP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Comprimento x altura x largura ( </a:t>
            </a:r>
            <a:r>
              <a:rPr lang="pt-br" sz="900" kern="100" dirty="0">
                <a:effectLst/>
                <a:latin typeface="Times New Roman" panose="02020603050405020304" pitchFamily="18" charset="0"/>
                <a:ea typeface="ＭＳ 明朝" panose="02020609040205080304" pitchFamily="17" charset="-128"/>
                <a:cs typeface="Times New Roman" panose="02020603050405020304" pitchFamily="18" charset="0"/>
              </a:rPr>
              <a:t>mm</a:t>
            </a: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1" name="テキスト ボックス 484">
            <a:extLst>
              <a:ext uri="{FF2B5EF4-FFF2-40B4-BE49-F238E27FC236}">
                <a16:creationId xmlns:a16="http://schemas.microsoft.com/office/drawing/2014/main" id="{3033DE71-33DD-4C47-96CE-800F7BA68D4D}"/>
              </a:ext>
            </a:extLst>
          </p:cNvPr>
          <p:cNvSpPr txBox="1"/>
          <p:nvPr/>
        </p:nvSpPr>
        <p:spPr>
          <a:xfrm>
            <a:off x="4349440" y="4496304"/>
            <a:ext cx="1410010" cy="1741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Equipamento de escalada</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2" name="テキスト ボックス 1696">
            <a:extLst>
              <a:ext uri="{FF2B5EF4-FFF2-40B4-BE49-F238E27FC236}">
                <a16:creationId xmlns:a16="http://schemas.microsoft.com/office/drawing/2014/main" id="{0EF7CCC4-4A0D-4C01-8AEA-D2D8BD2FAD5A}"/>
              </a:ext>
            </a:extLst>
          </p:cNvPr>
          <p:cNvSpPr txBox="1"/>
          <p:nvPr/>
        </p:nvSpPr>
        <p:spPr>
          <a:xfrm>
            <a:off x="3409156" y="1989494"/>
            <a:ext cx="90424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cs typeface="Times New Roman" panose="02020603050405020304" pitchFamily="18" charset="0"/>
              </a:rPr>
              <a:t>cobertura de madeira</a:t>
            </a:r>
          </a:p>
        </p:txBody>
      </p:sp>
      <p:sp>
        <p:nvSpPr>
          <p:cNvPr id="23" name="テキスト ボックス 1697">
            <a:extLst>
              <a:ext uri="{FF2B5EF4-FFF2-40B4-BE49-F238E27FC236}">
                <a16:creationId xmlns:a16="http://schemas.microsoft.com/office/drawing/2014/main" id="{2D7003D2-982F-4867-B28E-514A6F3A3374}"/>
              </a:ext>
            </a:extLst>
          </p:cNvPr>
          <p:cNvSpPr txBox="1"/>
          <p:nvPr/>
        </p:nvSpPr>
        <p:spPr>
          <a:xfrm>
            <a:off x="746200" y="2476933"/>
            <a:ext cx="904240" cy="6564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cs typeface="Times New Roman" panose="02020603050405020304" pitchFamily="18" charset="0"/>
              </a:rPr>
              <a:t>Unhas para pendurar na plataforma de carregamento</a:t>
            </a:r>
          </a:p>
        </p:txBody>
      </p:sp>
      <p:sp>
        <p:nvSpPr>
          <p:cNvPr id="24" name="テキスト ボックス 1302">
            <a:extLst>
              <a:ext uri="{FF2B5EF4-FFF2-40B4-BE49-F238E27FC236}">
                <a16:creationId xmlns:a16="http://schemas.microsoft.com/office/drawing/2014/main" id="{CB02A0E2-02E8-4AA1-8095-0FF1D7512D78}"/>
              </a:ext>
            </a:extLst>
          </p:cNvPr>
          <p:cNvSpPr txBox="1"/>
          <p:nvPr/>
        </p:nvSpPr>
        <p:spPr>
          <a:xfrm>
            <a:off x="4989830" y="1812587"/>
            <a:ext cx="2192020" cy="2174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cs typeface="Times New Roman" panose="02020603050405020304" pitchFamily="18" charset="0"/>
              </a:rPr>
              <a:t>Plataforma de carregamento do reboque</a:t>
            </a:r>
          </a:p>
        </p:txBody>
      </p:sp>
      <p:sp>
        <p:nvSpPr>
          <p:cNvPr id="25" name="テキスト ボックス 1303">
            <a:extLst>
              <a:ext uri="{FF2B5EF4-FFF2-40B4-BE49-F238E27FC236}">
                <a16:creationId xmlns:a16="http://schemas.microsoft.com/office/drawing/2014/main" id="{367688C7-AB09-4072-9FB7-7906ECC93871}"/>
              </a:ext>
            </a:extLst>
          </p:cNvPr>
          <p:cNvSpPr txBox="1"/>
          <p:nvPr/>
        </p:nvSpPr>
        <p:spPr>
          <a:xfrm>
            <a:off x="6592034" y="2243047"/>
            <a:ext cx="1361341" cy="23078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cs typeface="Times New Roman" panose="02020603050405020304" pitchFamily="18" charset="0"/>
              </a:rPr>
              <a:t>Equipamento de escalada</a:t>
            </a:r>
          </a:p>
        </p:txBody>
      </p:sp>
      <p:sp>
        <p:nvSpPr>
          <p:cNvPr id="26" name="テキスト ボックス 1304">
            <a:extLst>
              <a:ext uri="{FF2B5EF4-FFF2-40B4-BE49-F238E27FC236}">
                <a16:creationId xmlns:a16="http://schemas.microsoft.com/office/drawing/2014/main" id="{D59381D2-D8FD-45C5-BAD5-A4402500A580}"/>
              </a:ext>
            </a:extLst>
          </p:cNvPr>
          <p:cNvSpPr txBox="1"/>
          <p:nvPr/>
        </p:nvSpPr>
        <p:spPr>
          <a:xfrm>
            <a:off x="5496806" y="3098855"/>
            <a:ext cx="662694" cy="2127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cs typeface="Times New Roman" panose="02020603050405020304" pitchFamily="18" charset="0"/>
              </a:rPr>
              <a:t>15 ° ou menos</a:t>
            </a:r>
            <a:endParaRPr lang="ja-JP" sz="900" kern="1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65033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Deslocamento da máquina de demolição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69169" y="6452605"/>
            <a:ext cx="362699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84 do Texto / Página 70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9" name="テキスト ボックス 18"/>
          <p:cNvSpPr txBox="1"/>
          <p:nvPr/>
        </p:nvSpPr>
        <p:spPr>
          <a:xfrm>
            <a:off x="957291" y="6014391"/>
            <a:ext cx="3385188"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da relação de posição de carregamento</a:t>
            </a:r>
          </a:p>
        </p:txBody>
      </p:sp>
      <p:pic>
        <p:nvPicPr>
          <p:cNvPr id="10" name="図 9"/>
          <p:cNvPicPr>
            <a:picLocks noChangeAspect="1"/>
          </p:cNvPicPr>
          <p:nvPr/>
        </p:nvPicPr>
        <p:blipFill>
          <a:blip r:embed="rId3"/>
          <a:stretch>
            <a:fillRect/>
          </a:stretch>
        </p:blipFill>
        <p:spPr>
          <a:xfrm>
            <a:off x="770961" y="1423555"/>
            <a:ext cx="3902022" cy="4452895"/>
          </a:xfrm>
          <a:prstGeom prst="rect">
            <a:avLst/>
          </a:prstGeom>
        </p:spPr>
      </p:pic>
      <p:pic>
        <p:nvPicPr>
          <p:cNvPr id="23" name="図 22"/>
          <p:cNvPicPr>
            <a:picLocks noChangeAspect="1"/>
          </p:cNvPicPr>
          <p:nvPr/>
        </p:nvPicPr>
        <p:blipFill>
          <a:blip r:embed="rId4"/>
          <a:stretch>
            <a:fillRect/>
          </a:stretch>
        </p:blipFill>
        <p:spPr>
          <a:xfrm>
            <a:off x="4353369" y="2673141"/>
            <a:ext cx="4161981" cy="1906944"/>
          </a:xfrm>
          <a:prstGeom prst="rect">
            <a:avLst/>
          </a:prstGeom>
        </p:spPr>
      </p:pic>
      <p:sp>
        <p:nvSpPr>
          <p:cNvPr id="24" name="テキスト ボックス 23"/>
          <p:cNvSpPr txBox="1"/>
          <p:nvPr/>
        </p:nvSpPr>
        <p:spPr>
          <a:xfrm>
            <a:off x="5134669" y="4675467"/>
            <a:ext cx="2450649"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uso de escabelo</a:t>
            </a:r>
          </a:p>
        </p:txBody>
      </p:sp>
      <p:sp>
        <p:nvSpPr>
          <p:cNvPr id="11" name="テキスト ボックス 1698">
            <a:extLst>
              <a:ext uri="{FF2B5EF4-FFF2-40B4-BE49-F238E27FC236}">
                <a16:creationId xmlns:a16="http://schemas.microsoft.com/office/drawing/2014/main" id="{5A8E44EB-4759-46C7-904E-F90FD11820BA}"/>
              </a:ext>
            </a:extLst>
          </p:cNvPr>
          <p:cNvSpPr txBox="1"/>
          <p:nvPr/>
        </p:nvSpPr>
        <p:spPr>
          <a:xfrm>
            <a:off x="1611629" y="1423555"/>
            <a:ext cx="2387091" cy="2129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Plataforma de carregamento do veículo</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699">
            <a:extLst>
              <a:ext uri="{FF2B5EF4-FFF2-40B4-BE49-F238E27FC236}">
                <a16:creationId xmlns:a16="http://schemas.microsoft.com/office/drawing/2014/main" id="{31B205E1-92D0-44C0-A003-229148ED8B6B}"/>
              </a:ext>
            </a:extLst>
          </p:cNvPr>
          <p:cNvSpPr txBox="1"/>
          <p:nvPr/>
        </p:nvSpPr>
        <p:spPr>
          <a:xfrm>
            <a:off x="1676400" y="2967329"/>
            <a:ext cx="885765" cy="2330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Equipamento de escalada</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700">
            <a:extLst>
              <a:ext uri="{FF2B5EF4-FFF2-40B4-BE49-F238E27FC236}">
                <a16:creationId xmlns:a16="http://schemas.microsoft.com/office/drawing/2014/main" id="{2C6E5637-7E2C-4995-BC88-FE963F1D9C44}"/>
              </a:ext>
            </a:extLst>
          </p:cNvPr>
          <p:cNvSpPr txBox="1"/>
          <p:nvPr/>
        </p:nvSpPr>
        <p:spPr>
          <a:xfrm>
            <a:off x="2721972" y="2967330"/>
            <a:ext cx="709295" cy="2330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Esteira </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701">
            <a:extLst>
              <a:ext uri="{FF2B5EF4-FFF2-40B4-BE49-F238E27FC236}">
                <a16:creationId xmlns:a16="http://schemas.microsoft.com/office/drawing/2014/main" id="{B9707AAF-2F69-419C-B9C9-4801EFCD849B}"/>
              </a:ext>
            </a:extLst>
          </p:cNvPr>
          <p:cNvSpPr txBox="1"/>
          <p:nvPr/>
        </p:nvSpPr>
        <p:spPr>
          <a:xfrm>
            <a:off x="3998721" y="1636490"/>
            <a:ext cx="709295" cy="2330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Planta baixa</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702">
            <a:extLst>
              <a:ext uri="{FF2B5EF4-FFF2-40B4-BE49-F238E27FC236}">
                <a16:creationId xmlns:a16="http://schemas.microsoft.com/office/drawing/2014/main" id="{EED118A5-487F-4B36-9670-B990144B495B}"/>
              </a:ext>
            </a:extLst>
          </p:cNvPr>
          <p:cNvSpPr txBox="1"/>
          <p:nvPr/>
        </p:nvSpPr>
        <p:spPr>
          <a:xfrm>
            <a:off x="781391" y="3486278"/>
            <a:ext cx="830238" cy="60566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Plataforma de carregamento do veículo</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703">
            <a:extLst>
              <a:ext uri="{FF2B5EF4-FFF2-40B4-BE49-F238E27FC236}">
                <a16:creationId xmlns:a16="http://schemas.microsoft.com/office/drawing/2014/main" id="{7976DFEA-B586-4AD6-B96D-80CB0A2ABFC5}"/>
              </a:ext>
            </a:extLst>
          </p:cNvPr>
          <p:cNvSpPr txBox="1"/>
          <p:nvPr/>
        </p:nvSpPr>
        <p:spPr>
          <a:xfrm>
            <a:off x="2207517" y="5627651"/>
            <a:ext cx="825243" cy="2330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Equipamento de escalada</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704">
            <a:extLst>
              <a:ext uri="{FF2B5EF4-FFF2-40B4-BE49-F238E27FC236}">
                <a16:creationId xmlns:a16="http://schemas.microsoft.com/office/drawing/2014/main" id="{B692B96A-E82B-4A8F-A3F2-4D4CABEBCA44}"/>
              </a:ext>
            </a:extLst>
          </p:cNvPr>
          <p:cNvSpPr txBox="1"/>
          <p:nvPr/>
        </p:nvSpPr>
        <p:spPr>
          <a:xfrm>
            <a:off x="3360730" y="5599451"/>
            <a:ext cx="638257" cy="2175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Esteira </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705">
            <a:extLst>
              <a:ext uri="{FF2B5EF4-FFF2-40B4-BE49-F238E27FC236}">
                <a16:creationId xmlns:a16="http://schemas.microsoft.com/office/drawing/2014/main" id="{FD930D37-E5B0-4AA9-A535-FE2A6E179C43}"/>
              </a:ext>
            </a:extLst>
          </p:cNvPr>
          <p:cNvSpPr txBox="1"/>
          <p:nvPr/>
        </p:nvSpPr>
        <p:spPr>
          <a:xfrm>
            <a:off x="1333967" y="5583958"/>
            <a:ext cx="555326" cy="2330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lingueta</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706">
            <a:extLst>
              <a:ext uri="{FF2B5EF4-FFF2-40B4-BE49-F238E27FC236}">
                <a16:creationId xmlns:a16="http://schemas.microsoft.com/office/drawing/2014/main" id="{7BD44F75-5180-4CB4-915D-DAE55FE8FF84}"/>
              </a:ext>
            </a:extLst>
          </p:cNvPr>
          <p:cNvSpPr txBox="1"/>
          <p:nvPr/>
        </p:nvSpPr>
        <p:spPr>
          <a:xfrm>
            <a:off x="4342479" y="2740635"/>
            <a:ext cx="1207421" cy="17401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Escabelo</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6042780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Deslocamento da máquina de demolição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524500" y="6452605"/>
            <a:ext cx="3471662"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88 do Texto / Página 71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5129313" y="1984664"/>
            <a:ext cx="2996377" cy="3099700"/>
          </a:xfrm>
          <a:prstGeom prst="rect">
            <a:avLst/>
          </a:prstGeom>
        </p:spPr>
      </p:pic>
      <p:sp>
        <p:nvSpPr>
          <p:cNvPr id="22" name="テキスト ボックス 21"/>
          <p:cNvSpPr txBox="1"/>
          <p:nvPr/>
        </p:nvSpPr>
        <p:spPr>
          <a:xfrm>
            <a:off x="5001325" y="5060015"/>
            <a:ext cx="3386037" cy="1015663"/>
          </a:xfrm>
          <a:prstGeom prst="rect">
            <a:avLst/>
          </a:prstGeom>
          <a:noFill/>
          <a:ln>
            <a:noFill/>
          </a:ln>
        </p:spPr>
        <p:txBody>
          <a:bodyPr wrap="square" rtlCol="0">
            <a:spAutoFit/>
          </a:bodyPr>
          <a:lstStyle/>
          <a:p>
            <a:pPr rtl="0"/>
            <a:r>
              <a:rPr lang="pt-br" sz="1200">
                <a:solidFill>
                  <a:prstClr val="black"/>
                </a:solidFill>
                <a:latin typeface="Times New Roman" panose="02020603050405020304" pitchFamily="18" charset="0"/>
                <a:cs typeface="Times New Roman" panose="02020603050405020304" pitchFamily="18" charset="0"/>
              </a:rPr>
              <a:t>Em caso de transferência por meio de propulsão própria, certifique-se de que a distância de separação seja suficiente para que a ponta da lança não encoste ao passar sob cabos elétricos aéreos da ferrovia ou vigas de ponte etc.</a:t>
            </a:r>
          </a:p>
        </p:txBody>
      </p:sp>
      <p:sp>
        <p:nvSpPr>
          <p:cNvPr id="14" name="テキスト ボックス 13"/>
          <p:cNvSpPr txBox="1"/>
          <p:nvPr/>
        </p:nvSpPr>
        <p:spPr>
          <a:xfrm>
            <a:off x="1589977" y="5519310"/>
            <a:ext cx="2526595"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fixação de uma máquina de demolição no reboque</a:t>
            </a:r>
          </a:p>
        </p:txBody>
      </p:sp>
      <p:pic>
        <p:nvPicPr>
          <p:cNvPr id="2" name="図 1"/>
          <p:cNvPicPr>
            <a:picLocks noChangeAspect="1"/>
          </p:cNvPicPr>
          <p:nvPr/>
        </p:nvPicPr>
        <p:blipFill>
          <a:blip r:embed="rId4"/>
          <a:stretch>
            <a:fillRect/>
          </a:stretch>
        </p:blipFill>
        <p:spPr>
          <a:xfrm>
            <a:off x="737754" y="2234047"/>
            <a:ext cx="4300709" cy="3285264"/>
          </a:xfrm>
          <a:prstGeom prst="rect">
            <a:avLst/>
          </a:prstGeom>
        </p:spPr>
      </p:pic>
      <p:sp>
        <p:nvSpPr>
          <p:cNvPr id="10" name="テキスト ボックス 1710">
            <a:extLst>
              <a:ext uri="{FF2B5EF4-FFF2-40B4-BE49-F238E27FC236}">
                <a16:creationId xmlns:a16="http://schemas.microsoft.com/office/drawing/2014/main" id="{6BB3D222-FE78-4ED6-A82B-EE0E9144CA0A}"/>
              </a:ext>
            </a:extLst>
          </p:cNvPr>
          <p:cNvSpPr txBox="1"/>
          <p:nvPr/>
        </p:nvSpPr>
        <p:spPr>
          <a:xfrm>
            <a:off x="2504316" y="3597745"/>
            <a:ext cx="565062" cy="6254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Almofada (ate mono)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material de embalagem (plástico bolha) (</a:t>
            </a:r>
            <a:r>
              <a:rPr lang="pt-br" sz="6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yawara</a:t>
            </a:r>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a:t>
            </a:r>
            <a:r>
              <a:rPr lang="pt-br" sz="6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Yawara</a:t>
            </a:r>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 name="テキスト ボックス 1711">
            <a:extLst>
              <a:ext uri="{FF2B5EF4-FFF2-40B4-BE49-F238E27FC236}">
                <a16:creationId xmlns:a16="http://schemas.microsoft.com/office/drawing/2014/main" id="{75A2EB1E-3E34-4DF8-91A3-8693C9FD8CA7}"/>
              </a:ext>
            </a:extLst>
          </p:cNvPr>
          <p:cNvSpPr txBox="1"/>
          <p:nvPr/>
        </p:nvSpPr>
        <p:spPr>
          <a:xfrm>
            <a:off x="3069377" y="3611169"/>
            <a:ext cx="197736" cy="62547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Cabo metálico</a:t>
            </a:r>
            <a:endParaRPr 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2" name="テキスト ボックス 1712">
            <a:extLst>
              <a:ext uri="{FF2B5EF4-FFF2-40B4-BE49-F238E27FC236}">
                <a16:creationId xmlns:a16="http://schemas.microsoft.com/office/drawing/2014/main" id="{00DDCAC9-BEE5-4DC5-94C3-181FFBCB5C6C}"/>
              </a:ext>
            </a:extLst>
          </p:cNvPr>
          <p:cNvSpPr txBox="1"/>
          <p:nvPr/>
        </p:nvSpPr>
        <p:spPr>
          <a:xfrm>
            <a:off x="1589977" y="3854450"/>
            <a:ext cx="450723" cy="11232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lingueta</a:t>
            </a:r>
            <a:endParaRPr lang="ja-JP" sz="120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3" name="テキスト ボックス 1713">
            <a:extLst>
              <a:ext uri="{FF2B5EF4-FFF2-40B4-BE49-F238E27FC236}">
                <a16:creationId xmlns:a16="http://schemas.microsoft.com/office/drawing/2014/main" id="{2E7ECF15-570B-4D0E-9E5C-B8D5B0EFE663}"/>
              </a:ext>
            </a:extLst>
          </p:cNvPr>
          <p:cNvSpPr txBox="1"/>
          <p:nvPr/>
        </p:nvSpPr>
        <p:spPr>
          <a:xfrm>
            <a:off x="3312538" y="3779198"/>
            <a:ext cx="465262" cy="2625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Bloco de alavanca</a:t>
            </a:r>
            <a:endParaRPr 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5" name="テキスト ボックス 1714">
            <a:extLst>
              <a:ext uri="{FF2B5EF4-FFF2-40B4-BE49-F238E27FC236}">
                <a16:creationId xmlns:a16="http://schemas.microsoft.com/office/drawing/2014/main" id="{5AE58A41-55C8-4461-B997-1E15319AD774}"/>
              </a:ext>
            </a:extLst>
          </p:cNvPr>
          <p:cNvSpPr txBox="1"/>
          <p:nvPr/>
        </p:nvSpPr>
        <p:spPr>
          <a:xfrm>
            <a:off x="3934829" y="3863900"/>
            <a:ext cx="465262" cy="1581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Travessas</a:t>
            </a:r>
            <a:endParaRPr 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6" name="テキスト ボックス 1715">
            <a:extLst>
              <a:ext uri="{FF2B5EF4-FFF2-40B4-BE49-F238E27FC236}">
                <a16:creationId xmlns:a16="http://schemas.microsoft.com/office/drawing/2014/main" id="{5C51B366-EE34-44E0-BBE6-ACC0A6D04E04}"/>
              </a:ext>
            </a:extLst>
          </p:cNvPr>
          <p:cNvSpPr txBox="1"/>
          <p:nvPr/>
        </p:nvSpPr>
        <p:spPr>
          <a:xfrm>
            <a:off x="2149550" y="3597745"/>
            <a:ext cx="197736" cy="62547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Cabo metálico</a:t>
            </a:r>
            <a:endParaRPr 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9791876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marL="1257300" indent="-1257300" rtl="0"/>
            <a:r>
              <a:rPr lang="pt-br" sz="3200">
                <a:latin typeface="Times New Roman" panose="02020603050405020304" pitchFamily="18" charset="0"/>
                <a:ea typeface="ＭＳ Ｐゴシック" panose="020B0600070205080204" pitchFamily="50" charset="-128"/>
                <a:cs typeface="Times New Roman" panose="02020603050405020304" pitchFamily="18" charset="0"/>
              </a:rPr>
              <a:t>Capítulo 5 Inspeção e manutenção de máquinas de construção para demolição</a:t>
            </a:r>
            <a:endParaRPr kumimoji="1" lang="ja-JP" altLang="en-US" sz="32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150537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Leis e decretos relacionados e itens de precauções gerais</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168900" y="6452605"/>
            <a:ext cx="38272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89 do texto / Página 73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2736649" y="1365505"/>
            <a:ext cx="367070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Leis e decretos relacionados</a:t>
            </a:r>
          </a:p>
        </p:txBody>
      </p:sp>
      <p:pic>
        <p:nvPicPr>
          <p:cNvPr id="8" name="図 7"/>
          <p:cNvPicPr>
            <a:picLocks noChangeAspect="1"/>
          </p:cNvPicPr>
          <p:nvPr/>
        </p:nvPicPr>
        <p:blipFill>
          <a:blip r:embed="rId3"/>
          <a:stretch>
            <a:fillRect/>
          </a:stretch>
        </p:blipFill>
        <p:spPr>
          <a:xfrm>
            <a:off x="2171700" y="1604728"/>
            <a:ext cx="4800600" cy="2083382"/>
          </a:xfrm>
          <a:prstGeom prst="rect">
            <a:avLst/>
          </a:prstGeom>
        </p:spPr>
      </p:pic>
      <p:sp>
        <p:nvSpPr>
          <p:cNvPr id="22" name="テキスト ボックス 21"/>
          <p:cNvSpPr txBox="1"/>
          <p:nvPr/>
        </p:nvSpPr>
        <p:spPr>
          <a:xfrm>
            <a:off x="1096428" y="3688110"/>
            <a:ext cx="6951143" cy="461665"/>
          </a:xfrm>
          <a:prstGeom prst="rect">
            <a:avLst/>
          </a:prstGeom>
          <a:noFill/>
          <a:ln>
            <a:noFill/>
          </a:ln>
        </p:spPr>
        <p:txBody>
          <a:bodyPr wrap="square" rtlCol="0">
            <a:spAutoFit/>
          </a:bodyPr>
          <a:lstStyle/>
          <a:p>
            <a:pPr rtl="0"/>
            <a:r>
              <a:rPr lang="pt-br" sz="1200" dirty="0">
                <a:solidFill>
                  <a:prstClr val="black"/>
                </a:solidFill>
                <a:latin typeface="Times New Roman" panose="02020603050405020304" pitchFamily="18" charset="0"/>
                <a:cs typeface="Times New Roman" panose="02020603050405020304" pitchFamily="18" charset="0"/>
              </a:rPr>
              <a:t>* Embora não seja estipulado por lei, é desejável guardar os resultados da inspeção enquanto a máquina estiver em operação.</a:t>
            </a:r>
          </a:p>
        </p:txBody>
      </p:sp>
      <p:pic>
        <p:nvPicPr>
          <p:cNvPr id="23" name="図 22"/>
          <p:cNvPicPr/>
          <p:nvPr/>
        </p:nvPicPr>
        <p:blipFill>
          <a:blip r:embed="rId4"/>
          <a:stretch>
            <a:fillRect/>
          </a:stretch>
        </p:blipFill>
        <p:spPr>
          <a:xfrm>
            <a:off x="3407091" y="4236525"/>
            <a:ext cx="2329815" cy="1774190"/>
          </a:xfrm>
          <a:prstGeom prst="rect">
            <a:avLst/>
          </a:prstGeom>
        </p:spPr>
      </p:pic>
      <p:sp>
        <p:nvSpPr>
          <p:cNvPr id="24" name="テキスト ボックス 23"/>
          <p:cNvSpPr txBox="1"/>
          <p:nvPr/>
        </p:nvSpPr>
        <p:spPr>
          <a:xfrm>
            <a:off x="577215" y="6031254"/>
            <a:ext cx="7886700"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É proibida a entrada de pessoas que não sejam as envolvidas no local de trabalho, onde é realizada a inspeção e manutenção.</a:t>
            </a:r>
          </a:p>
        </p:txBody>
      </p:sp>
      <p:sp>
        <p:nvSpPr>
          <p:cNvPr id="11" name="テキスト ボックス 1196">
            <a:extLst>
              <a:ext uri="{FF2B5EF4-FFF2-40B4-BE49-F238E27FC236}">
                <a16:creationId xmlns:a16="http://schemas.microsoft.com/office/drawing/2014/main" id="{992843A8-B0FD-47C9-BC1F-06A72566DA09}"/>
              </a:ext>
            </a:extLst>
          </p:cNvPr>
          <p:cNvSpPr txBox="1"/>
          <p:nvPr/>
        </p:nvSpPr>
        <p:spPr>
          <a:xfrm>
            <a:off x="2281251" y="1684477"/>
            <a:ext cx="800100" cy="1389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Classificação do exame e inspeção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197">
            <a:extLst>
              <a:ext uri="{FF2B5EF4-FFF2-40B4-BE49-F238E27FC236}">
                <a16:creationId xmlns:a16="http://schemas.microsoft.com/office/drawing/2014/main" id="{2FF0A42C-45C9-4732-87BB-26A6F0EF40ED}"/>
              </a:ext>
            </a:extLst>
          </p:cNvPr>
          <p:cNvSpPr txBox="1"/>
          <p:nvPr/>
        </p:nvSpPr>
        <p:spPr>
          <a:xfrm>
            <a:off x="3314705" y="1687480"/>
            <a:ext cx="800100" cy="1389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Artigo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198">
            <a:extLst>
              <a:ext uri="{FF2B5EF4-FFF2-40B4-BE49-F238E27FC236}">
                <a16:creationId xmlns:a16="http://schemas.microsoft.com/office/drawing/2014/main" id="{EC838FBF-BC3C-45AD-9DD0-7758E5293A94}"/>
              </a:ext>
            </a:extLst>
          </p:cNvPr>
          <p:cNvSpPr txBox="1"/>
          <p:nvPr/>
        </p:nvSpPr>
        <p:spPr>
          <a:xfrm>
            <a:off x="4505330" y="1682709"/>
            <a:ext cx="1046771"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Pessoa que irá implementar / qualificação </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199">
            <a:extLst>
              <a:ext uri="{FF2B5EF4-FFF2-40B4-BE49-F238E27FC236}">
                <a16:creationId xmlns:a16="http://schemas.microsoft.com/office/drawing/2014/main" id="{CCD59B78-9A99-4A9C-8719-237E39CFBDD5}"/>
              </a:ext>
            </a:extLst>
          </p:cNvPr>
          <p:cNvSpPr txBox="1"/>
          <p:nvPr/>
        </p:nvSpPr>
        <p:spPr>
          <a:xfrm>
            <a:off x="5671943" y="1682709"/>
            <a:ext cx="1185705"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Período de armazenamento da tabela de inspeção, etc.</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200">
            <a:extLst>
              <a:ext uri="{FF2B5EF4-FFF2-40B4-BE49-F238E27FC236}">
                <a16:creationId xmlns:a16="http://schemas.microsoft.com/office/drawing/2014/main" id="{22BD4DEE-0046-4762-8D42-DD0CB2A78F67}"/>
              </a:ext>
            </a:extLst>
          </p:cNvPr>
          <p:cNvSpPr txBox="1"/>
          <p:nvPr/>
        </p:nvSpPr>
        <p:spPr>
          <a:xfrm>
            <a:off x="2224452" y="1981859"/>
            <a:ext cx="886460" cy="252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Inspeção antes de iniciar o trabalho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201">
            <a:extLst>
              <a:ext uri="{FF2B5EF4-FFF2-40B4-BE49-F238E27FC236}">
                <a16:creationId xmlns:a16="http://schemas.microsoft.com/office/drawing/2014/main" id="{F4CCF8BE-3DCF-4E3F-8E21-905EBF16B0AA}"/>
              </a:ext>
            </a:extLst>
          </p:cNvPr>
          <p:cNvSpPr txBox="1"/>
          <p:nvPr/>
        </p:nvSpPr>
        <p:spPr>
          <a:xfrm>
            <a:off x="2281251" y="2341280"/>
            <a:ext cx="800100" cy="4726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inspeção periódica voluntária (</a:t>
            </a:r>
            <a:r>
              <a:rPr lang="pt-br" sz="8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teiki</a:t>
            </a: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r>
              <a:rPr lang="pt-br" sz="8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jishu</a:t>
            </a: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r>
              <a:rPr lang="pt-br" sz="8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kensa</a:t>
            </a: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(Uma vez por mês)</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202">
            <a:extLst>
              <a:ext uri="{FF2B5EF4-FFF2-40B4-BE49-F238E27FC236}">
                <a16:creationId xmlns:a16="http://schemas.microsoft.com/office/drawing/2014/main" id="{195D7990-BEC2-499E-A554-0D0E138EC966}"/>
              </a:ext>
            </a:extLst>
          </p:cNvPr>
          <p:cNvSpPr txBox="1"/>
          <p:nvPr/>
        </p:nvSpPr>
        <p:spPr>
          <a:xfrm>
            <a:off x="2247232" y="3003257"/>
            <a:ext cx="836251" cy="50088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inspeção voluntária especial</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(Uma vez por ano)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203">
            <a:extLst>
              <a:ext uri="{FF2B5EF4-FFF2-40B4-BE49-F238E27FC236}">
                <a16:creationId xmlns:a16="http://schemas.microsoft.com/office/drawing/2014/main" id="{C08E8F33-844F-4E2F-8CB3-6C837A98FA74}"/>
              </a:ext>
            </a:extLst>
          </p:cNvPr>
          <p:cNvSpPr txBox="1"/>
          <p:nvPr/>
        </p:nvSpPr>
        <p:spPr>
          <a:xfrm>
            <a:off x="3153829" y="1905458"/>
            <a:ext cx="1021856" cy="3528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cs typeface="Times New Roman" panose="02020603050405020304" pitchFamily="18" charset="0"/>
              </a:rPr>
              <a:t>Artigo 170 </a:t>
            </a:r>
            <a:r>
              <a:rPr lang="pt-br" altLang="ja-JP" sz="600" kern="100" dirty="0">
                <a:latin typeface="Times New Roman" panose="02020603050405020304" pitchFamily="18" charset="0"/>
                <a:cs typeface="Times New Roman" panose="02020603050405020304" pitchFamily="18" charset="0"/>
              </a:rPr>
              <a:t>e</a:t>
            </a:r>
            <a:r>
              <a:rPr lang="pt-br" altLang="ja-JP" sz="600" kern="100" dirty="0">
                <a:effectLst/>
                <a:latin typeface="Times New Roman" panose="02020603050405020304" pitchFamily="18" charset="0"/>
                <a:cs typeface="Times New Roman" panose="02020603050405020304" pitchFamily="18" charset="0"/>
              </a:rPr>
              <a:t>171 </a:t>
            </a:r>
            <a:r>
              <a:rPr lang="pt-br" sz="600" kern="100" dirty="0">
                <a:effectLst/>
                <a:latin typeface="Times New Roman" panose="02020603050405020304" pitchFamily="18" charset="0"/>
                <a:cs typeface="Times New Roman" panose="02020603050405020304" pitchFamily="18" charset="0"/>
              </a:rPr>
              <a:t>da Lei de Segurança e Saúde Ocupacional.</a:t>
            </a:r>
          </a:p>
        </p:txBody>
      </p:sp>
      <p:sp>
        <p:nvSpPr>
          <p:cNvPr id="20" name="テキスト ボックス 1204">
            <a:extLst>
              <a:ext uri="{FF2B5EF4-FFF2-40B4-BE49-F238E27FC236}">
                <a16:creationId xmlns:a16="http://schemas.microsoft.com/office/drawing/2014/main" id="{9BFB0CAB-BF46-4E09-BAE7-852E72958E38}"/>
              </a:ext>
            </a:extLst>
          </p:cNvPr>
          <p:cNvSpPr txBox="1"/>
          <p:nvPr/>
        </p:nvSpPr>
        <p:spPr>
          <a:xfrm>
            <a:off x="3178063" y="2305854"/>
            <a:ext cx="1021855" cy="549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cs typeface="Times New Roman" panose="02020603050405020304" pitchFamily="18" charset="0"/>
              </a:rPr>
              <a:t>Artigo 168</a:t>
            </a:r>
            <a:r>
              <a:rPr lang="pt-br" altLang="ja-JP" sz="700" kern="100" dirty="0">
                <a:effectLst/>
                <a:latin typeface="Times New Roman" panose="02020603050405020304" pitchFamily="18" charset="0"/>
                <a:cs typeface="Times New Roman" panose="02020603050405020304" pitchFamily="18" charset="0"/>
              </a:rPr>
              <a:t>,169, e171 </a:t>
            </a:r>
            <a:r>
              <a:rPr lang="pt-br" sz="700" kern="100" dirty="0">
                <a:effectLst/>
                <a:latin typeface="Times New Roman" panose="02020603050405020304" pitchFamily="18" charset="0"/>
                <a:cs typeface="Times New Roman" panose="02020603050405020304" pitchFamily="18" charset="0"/>
              </a:rPr>
              <a:t>da Lei de Segurança e Saúde Ocupacional.</a:t>
            </a:r>
          </a:p>
        </p:txBody>
      </p:sp>
      <p:sp>
        <p:nvSpPr>
          <p:cNvPr id="21" name="テキスト ボックス 1205">
            <a:extLst>
              <a:ext uri="{FF2B5EF4-FFF2-40B4-BE49-F238E27FC236}">
                <a16:creationId xmlns:a16="http://schemas.microsoft.com/office/drawing/2014/main" id="{67B9C4A1-900D-45F1-B4B7-F9AA65F93EF2}"/>
              </a:ext>
            </a:extLst>
          </p:cNvPr>
          <p:cNvSpPr txBox="1"/>
          <p:nvPr/>
        </p:nvSpPr>
        <p:spPr>
          <a:xfrm>
            <a:off x="3159014" y="2914832"/>
            <a:ext cx="1080435" cy="7235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cs typeface="Times New Roman" panose="02020603050405020304" pitchFamily="18" charset="0"/>
              </a:rPr>
              <a:t>    Artigo 167</a:t>
            </a:r>
            <a:r>
              <a:rPr lang="pt-br" altLang="ja-JP" sz="800" kern="100" dirty="0">
                <a:effectLst/>
                <a:latin typeface="Times New Roman" panose="02020603050405020304" pitchFamily="18" charset="0"/>
                <a:cs typeface="Times New Roman" panose="02020603050405020304" pitchFamily="18" charset="0"/>
              </a:rPr>
              <a:t>,169</a:t>
            </a:r>
            <a:r>
              <a:rPr lang="pt-br" altLang="ja-JP" sz="800" kern="100" dirty="0">
                <a:latin typeface="Times New Roman" panose="02020603050405020304" pitchFamily="18" charset="0"/>
                <a:cs typeface="Times New Roman" panose="02020603050405020304" pitchFamily="18" charset="0"/>
              </a:rPr>
              <a:t>, </a:t>
            </a:r>
            <a:r>
              <a:rPr lang="pt-br" altLang="ja-JP" sz="800" kern="100" dirty="0">
                <a:effectLst/>
                <a:latin typeface="Times New Roman" panose="02020603050405020304" pitchFamily="18" charset="0"/>
                <a:cs typeface="Times New Roman" panose="02020603050405020304" pitchFamily="18" charset="0"/>
              </a:rPr>
              <a:t>169-2</a:t>
            </a:r>
            <a:r>
              <a:rPr lang="en-US" altLang="ja-JP" sz="800" kern="100" dirty="0">
                <a:latin typeface="Times New Roman" panose="02020603050405020304" pitchFamily="18" charset="0"/>
                <a:cs typeface="Times New Roman" panose="02020603050405020304" pitchFamily="18" charset="0"/>
              </a:rPr>
              <a:t>, e</a:t>
            </a:r>
            <a:r>
              <a:rPr lang="pt-br" altLang="ja-JP" sz="800" kern="100" dirty="0">
                <a:effectLst/>
                <a:latin typeface="Times New Roman" panose="02020603050405020304" pitchFamily="18" charset="0"/>
                <a:cs typeface="Times New Roman" panose="02020603050405020304" pitchFamily="18" charset="0"/>
              </a:rPr>
              <a:t>171 </a:t>
            </a:r>
            <a:r>
              <a:rPr lang="pt-br" sz="800" kern="100" dirty="0">
                <a:effectLst/>
                <a:latin typeface="Times New Roman" panose="02020603050405020304" pitchFamily="18" charset="0"/>
                <a:cs typeface="Times New Roman" panose="02020603050405020304" pitchFamily="18" charset="0"/>
              </a:rPr>
              <a:t>da Lei de Segurança e Saúde Ocupacional.</a:t>
            </a:r>
          </a:p>
        </p:txBody>
      </p:sp>
      <p:sp>
        <p:nvSpPr>
          <p:cNvPr id="25" name="テキスト ボックス 1206">
            <a:extLst>
              <a:ext uri="{FF2B5EF4-FFF2-40B4-BE49-F238E27FC236}">
                <a16:creationId xmlns:a16="http://schemas.microsoft.com/office/drawing/2014/main" id="{F1719A61-43AB-4F1F-9FDC-72DE4AA4B3A7}"/>
              </a:ext>
            </a:extLst>
          </p:cNvPr>
          <p:cNvSpPr txBox="1"/>
          <p:nvPr/>
        </p:nvSpPr>
        <p:spPr>
          <a:xfrm>
            <a:off x="4325667" y="1910776"/>
            <a:ext cx="752475"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Condutor</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6" name="テキスト ボックス 1207">
            <a:extLst>
              <a:ext uri="{FF2B5EF4-FFF2-40B4-BE49-F238E27FC236}">
                <a16:creationId xmlns:a16="http://schemas.microsoft.com/office/drawing/2014/main" id="{B3A6D0DD-4A9F-41EE-9733-ABFBE5602C78}"/>
              </a:ext>
            </a:extLst>
          </p:cNvPr>
          <p:cNvSpPr txBox="1"/>
          <p:nvPr/>
        </p:nvSpPr>
        <p:spPr>
          <a:xfrm>
            <a:off x="4302979" y="2341280"/>
            <a:ext cx="1289663" cy="3741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Pessoa nomeada pelo prestador de serviço (gestor de segurança)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7" name="テキスト ボックス 1208">
            <a:extLst>
              <a:ext uri="{FF2B5EF4-FFF2-40B4-BE49-F238E27FC236}">
                <a16:creationId xmlns:a16="http://schemas.microsoft.com/office/drawing/2014/main" id="{1E8A0910-7C3C-4E5A-93F3-291A7315D87F}"/>
              </a:ext>
            </a:extLst>
          </p:cNvPr>
          <p:cNvSpPr txBox="1"/>
          <p:nvPr/>
        </p:nvSpPr>
        <p:spPr>
          <a:xfrm>
            <a:off x="4325667" y="2914832"/>
            <a:ext cx="1289663" cy="397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Inspetor interno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Inspetor da empresa de inspeção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8" name="テキスト ボックス 1209">
            <a:extLst>
              <a:ext uri="{FF2B5EF4-FFF2-40B4-BE49-F238E27FC236}">
                <a16:creationId xmlns:a16="http://schemas.microsoft.com/office/drawing/2014/main" id="{90459446-7860-4B03-A92F-E4AA99ACC70A}"/>
              </a:ext>
            </a:extLst>
          </p:cNvPr>
          <p:cNvSpPr txBox="1"/>
          <p:nvPr/>
        </p:nvSpPr>
        <p:spPr>
          <a:xfrm>
            <a:off x="5662422" y="1911262"/>
            <a:ext cx="1159896" cy="3158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Lista de verificação enquanto a máquina estiver funcionando</a:t>
            </a:r>
            <a:r>
              <a:rPr lang="pt-br" sz="800" kern="100" baseline="30000" dirty="0">
                <a:effectLst/>
                <a:latin typeface="Times New Roman" panose="02020603050405020304" pitchFamily="18" charset="0"/>
                <a:ea typeface="游ゴシック" panose="020B0400000000000000" pitchFamily="50" charset="-128"/>
                <a:cs typeface="Times New Roman" panose="02020603050405020304" pitchFamily="18" charset="0"/>
              </a:rPr>
              <a:t>※</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9" name="テキスト ボックス 1210">
            <a:extLst>
              <a:ext uri="{FF2B5EF4-FFF2-40B4-BE49-F238E27FC236}">
                <a16:creationId xmlns:a16="http://schemas.microsoft.com/office/drawing/2014/main" id="{83234A08-8843-4A4E-A170-08495925310A}"/>
              </a:ext>
            </a:extLst>
          </p:cNvPr>
          <p:cNvSpPr txBox="1"/>
          <p:nvPr/>
        </p:nvSpPr>
        <p:spPr>
          <a:xfrm>
            <a:off x="5689355" y="2341280"/>
            <a:ext cx="1159895" cy="2520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Lista de inspeção pelo período de 3 anos</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0" name="テキスト ボックス 1211">
            <a:extLst>
              <a:ext uri="{FF2B5EF4-FFF2-40B4-BE49-F238E27FC236}">
                <a16:creationId xmlns:a16="http://schemas.microsoft.com/office/drawing/2014/main" id="{B0FD8FB3-295F-4E4F-8B3D-55F58D8C6C2E}"/>
              </a:ext>
            </a:extLst>
          </p:cNvPr>
          <p:cNvSpPr txBox="1"/>
          <p:nvPr/>
        </p:nvSpPr>
        <p:spPr>
          <a:xfrm>
            <a:off x="5662422" y="2926546"/>
            <a:ext cx="1186828" cy="49014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Lista de inspeção pelo período de 3 anos</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(Anexar a marca inspecionada)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1" name="テキスト ボックス 1197">
            <a:extLst>
              <a:ext uri="{FF2B5EF4-FFF2-40B4-BE49-F238E27FC236}">
                <a16:creationId xmlns:a16="http://schemas.microsoft.com/office/drawing/2014/main" id="{94B72EBB-82EB-4B29-B6D4-575786651DD7}"/>
              </a:ext>
            </a:extLst>
          </p:cNvPr>
          <p:cNvSpPr txBox="1"/>
          <p:nvPr/>
        </p:nvSpPr>
        <p:spPr>
          <a:xfrm>
            <a:off x="3664757" y="5797541"/>
            <a:ext cx="2085001" cy="138331"/>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proibida entrada de pessoal não autorizado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8156522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Procedimento de inspeção diária antes de ligar o motor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534025" y="6452605"/>
            <a:ext cx="3462137"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91 do Texto / Página 74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2424196" y="1350053"/>
            <a:ext cx="4365191"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Método de discriminação com base na aparência do óleo hidráulico</a:t>
            </a:r>
          </a:p>
        </p:txBody>
      </p:sp>
      <p:sp>
        <p:nvSpPr>
          <p:cNvPr id="24" name="テキスト ボックス 23"/>
          <p:cNvSpPr txBox="1"/>
          <p:nvPr/>
        </p:nvSpPr>
        <p:spPr>
          <a:xfrm>
            <a:off x="1248828" y="4185856"/>
            <a:ext cx="6951143"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postura de inspeção do nível de óleo da máquina de demolição</a:t>
            </a:r>
          </a:p>
        </p:txBody>
      </p:sp>
      <p:pic>
        <p:nvPicPr>
          <p:cNvPr id="2" name="図 1"/>
          <p:cNvPicPr>
            <a:picLocks noChangeAspect="1"/>
          </p:cNvPicPr>
          <p:nvPr/>
        </p:nvPicPr>
        <p:blipFill>
          <a:blip r:embed="rId3"/>
          <a:stretch>
            <a:fillRect/>
          </a:stretch>
        </p:blipFill>
        <p:spPr>
          <a:xfrm>
            <a:off x="2500932" y="1642504"/>
            <a:ext cx="4142133" cy="1334011"/>
          </a:xfrm>
          <a:prstGeom prst="rect">
            <a:avLst/>
          </a:prstGeom>
        </p:spPr>
      </p:pic>
      <p:pic>
        <p:nvPicPr>
          <p:cNvPr id="3" name="図 2"/>
          <p:cNvPicPr>
            <a:picLocks noChangeAspect="1"/>
          </p:cNvPicPr>
          <p:nvPr/>
        </p:nvPicPr>
        <p:blipFill>
          <a:blip r:embed="rId4"/>
          <a:stretch>
            <a:fillRect/>
          </a:stretch>
        </p:blipFill>
        <p:spPr>
          <a:xfrm>
            <a:off x="2186420" y="3071897"/>
            <a:ext cx="4771159" cy="1157077"/>
          </a:xfrm>
          <a:prstGeom prst="rect">
            <a:avLst/>
          </a:prstGeom>
        </p:spPr>
      </p:pic>
      <p:pic>
        <p:nvPicPr>
          <p:cNvPr id="5" name="図 4"/>
          <p:cNvPicPr>
            <a:picLocks noChangeAspect="1"/>
          </p:cNvPicPr>
          <p:nvPr/>
        </p:nvPicPr>
        <p:blipFill>
          <a:blip r:embed="rId5"/>
          <a:stretch>
            <a:fillRect/>
          </a:stretch>
        </p:blipFill>
        <p:spPr>
          <a:xfrm>
            <a:off x="3011197" y="4488566"/>
            <a:ext cx="3121602" cy="1433951"/>
          </a:xfrm>
          <a:prstGeom prst="rect">
            <a:avLst/>
          </a:prstGeom>
        </p:spPr>
      </p:pic>
      <p:sp>
        <p:nvSpPr>
          <p:cNvPr id="14" name="テキスト ボックス 13"/>
          <p:cNvSpPr txBox="1"/>
          <p:nvPr/>
        </p:nvSpPr>
        <p:spPr>
          <a:xfrm>
            <a:off x="1248827" y="5913308"/>
            <a:ext cx="6951143"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Ao fazer a manutenção do sistema elétrico, remova o terminal (-) da bateria.</a:t>
            </a:r>
          </a:p>
        </p:txBody>
      </p:sp>
      <p:sp>
        <p:nvSpPr>
          <p:cNvPr id="7" name="正方形/長方形 6"/>
          <p:cNvSpPr/>
          <p:nvPr/>
        </p:nvSpPr>
        <p:spPr>
          <a:xfrm>
            <a:off x="5174673" y="4488566"/>
            <a:ext cx="1122218" cy="363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2" name="テキスト ボックス 1326">
            <a:extLst>
              <a:ext uri="{FF2B5EF4-FFF2-40B4-BE49-F238E27FC236}">
                <a16:creationId xmlns:a16="http://schemas.microsoft.com/office/drawing/2014/main" id="{6E738F67-DE58-4D3A-BCEE-FB7527CD1EA8}"/>
              </a:ext>
            </a:extLst>
          </p:cNvPr>
          <p:cNvSpPr txBox="1"/>
          <p:nvPr/>
        </p:nvSpPr>
        <p:spPr>
          <a:xfrm>
            <a:off x="2606222" y="1705476"/>
            <a:ext cx="1562209"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200" kern="100">
                <a:effectLst/>
                <a:latin typeface="Times New Roman" panose="02020603050405020304" pitchFamily="18" charset="0"/>
                <a:ea typeface="游ゴシック" panose="020B0400000000000000" pitchFamily="50" charset="-128"/>
                <a:cs typeface="Times New Roman" panose="02020603050405020304" pitchFamily="18" charset="0"/>
              </a:rPr>
              <a:t>aparência</a:t>
            </a:r>
            <a:endParaRPr 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3" name="テキスト ボックス 1327">
            <a:extLst>
              <a:ext uri="{FF2B5EF4-FFF2-40B4-BE49-F238E27FC236}">
                <a16:creationId xmlns:a16="http://schemas.microsoft.com/office/drawing/2014/main" id="{4F805A2F-E6AF-483D-BA27-AA1E0619688C}"/>
              </a:ext>
            </a:extLst>
          </p:cNvPr>
          <p:cNvSpPr txBox="1"/>
          <p:nvPr/>
        </p:nvSpPr>
        <p:spPr>
          <a:xfrm>
            <a:off x="4290046" y="1705476"/>
            <a:ext cx="563904"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200" kern="100">
                <a:effectLst/>
                <a:latin typeface="Times New Roman" panose="02020603050405020304" pitchFamily="18" charset="0"/>
                <a:ea typeface="ＭＳ 明朝" panose="02020609040205080304" pitchFamily="17" charset="-128"/>
                <a:cs typeface="Times New Roman" panose="02020603050405020304" pitchFamily="18" charset="0"/>
              </a:rPr>
              <a:t>cheiro</a:t>
            </a:r>
            <a:endParaRPr 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5" name="テキスト ボックス 1328">
            <a:extLst>
              <a:ext uri="{FF2B5EF4-FFF2-40B4-BE49-F238E27FC236}">
                <a16:creationId xmlns:a16="http://schemas.microsoft.com/office/drawing/2014/main" id="{86B2536A-1E4E-4CC1-940B-4FCDA04B32AF}"/>
              </a:ext>
            </a:extLst>
          </p:cNvPr>
          <p:cNvSpPr txBox="1"/>
          <p:nvPr/>
        </p:nvSpPr>
        <p:spPr>
          <a:xfrm>
            <a:off x="4953185" y="1730240"/>
            <a:ext cx="1568265"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200" kern="100">
                <a:effectLst/>
                <a:latin typeface="Times New Roman" panose="02020603050405020304" pitchFamily="18" charset="0"/>
                <a:ea typeface="游ゴシック" panose="020B0400000000000000" pitchFamily="50" charset="-128"/>
                <a:cs typeface="Times New Roman" panose="02020603050405020304" pitchFamily="18" charset="0"/>
              </a:rPr>
              <a:t>Causa</a:t>
            </a:r>
            <a:endParaRPr 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6" name="テキスト ボックス 1329">
            <a:extLst>
              <a:ext uri="{FF2B5EF4-FFF2-40B4-BE49-F238E27FC236}">
                <a16:creationId xmlns:a16="http://schemas.microsoft.com/office/drawing/2014/main" id="{97727EF6-95B1-43ED-ADBF-71A6CC14DA66}"/>
              </a:ext>
            </a:extLst>
          </p:cNvPr>
          <p:cNvSpPr txBox="1"/>
          <p:nvPr/>
        </p:nvSpPr>
        <p:spPr>
          <a:xfrm>
            <a:off x="2606222" y="1982475"/>
            <a:ext cx="1562209"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Ficou alterado para branco leitoso</a:t>
            </a:r>
            <a:endPar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8" name="テキスト ボックス 1330">
            <a:extLst>
              <a:ext uri="{FF2B5EF4-FFF2-40B4-BE49-F238E27FC236}">
                <a16:creationId xmlns:a16="http://schemas.microsoft.com/office/drawing/2014/main" id="{873E6F4B-DE0B-4DDC-95CE-42410161BDF4}"/>
              </a:ext>
            </a:extLst>
          </p:cNvPr>
          <p:cNvSpPr txBox="1"/>
          <p:nvPr/>
        </p:nvSpPr>
        <p:spPr>
          <a:xfrm>
            <a:off x="4271191" y="1963645"/>
            <a:ext cx="563904"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Bom</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9" name="テキスト ボックス 1331">
            <a:extLst>
              <a:ext uri="{FF2B5EF4-FFF2-40B4-BE49-F238E27FC236}">
                <a16:creationId xmlns:a16="http://schemas.microsoft.com/office/drawing/2014/main" id="{DAAD0282-9EFE-48E3-9954-9E3E9207D91E}"/>
              </a:ext>
            </a:extLst>
          </p:cNvPr>
          <p:cNvSpPr txBox="1"/>
          <p:nvPr/>
        </p:nvSpPr>
        <p:spPr>
          <a:xfrm>
            <a:off x="4954437" y="1952103"/>
            <a:ext cx="1567013"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Está com umidade</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0" name="テキスト ボックス 1332">
            <a:extLst>
              <a:ext uri="{FF2B5EF4-FFF2-40B4-BE49-F238E27FC236}">
                <a16:creationId xmlns:a16="http://schemas.microsoft.com/office/drawing/2014/main" id="{5C856E0A-C165-4A3A-9E7B-5F290487F0BA}"/>
              </a:ext>
            </a:extLst>
          </p:cNvPr>
          <p:cNvSpPr txBox="1"/>
          <p:nvPr/>
        </p:nvSpPr>
        <p:spPr>
          <a:xfrm>
            <a:off x="2628602" y="2231692"/>
            <a:ext cx="1562209"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Ficou alterado para castanho escuro</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1" name="テキスト ボックス 1333">
            <a:extLst>
              <a:ext uri="{FF2B5EF4-FFF2-40B4-BE49-F238E27FC236}">
                <a16:creationId xmlns:a16="http://schemas.microsoft.com/office/drawing/2014/main" id="{07A6D3D0-C914-4F58-8E79-A03F22D17A77}"/>
              </a:ext>
            </a:extLst>
          </p:cNvPr>
          <p:cNvSpPr txBox="1"/>
          <p:nvPr/>
        </p:nvSpPr>
        <p:spPr>
          <a:xfrm>
            <a:off x="4290046" y="2221814"/>
            <a:ext cx="563904"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Mau cheiro</a:t>
            </a:r>
            <a:endPar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2" name="テキスト ボックス 1334">
            <a:extLst>
              <a:ext uri="{FF2B5EF4-FFF2-40B4-BE49-F238E27FC236}">
                <a16:creationId xmlns:a16="http://schemas.microsoft.com/office/drawing/2014/main" id="{8208CCE8-C0C6-4FD3-9849-E967E84FA76E}"/>
              </a:ext>
            </a:extLst>
          </p:cNvPr>
          <p:cNvSpPr txBox="1"/>
          <p:nvPr/>
        </p:nvSpPr>
        <p:spPr>
          <a:xfrm>
            <a:off x="4983004" y="2231693"/>
            <a:ext cx="1567013"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Está deteriorado</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3" name="テキスト ボックス 1335">
            <a:extLst>
              <a:ext uri="{FF2B5EF4-FFF2-40B4-BE49-F238E27FC236}">
                <a16:creationId xmlns:a16="http://schemas.microsoft.com/office/drawing/2014/main" id="{9E3171EE-2171-4A3F-A1C7-285045B8570A}"/>
              </a:ext>
            </a:extLst>
          </p:cNvPr>
          <p:cNvSpPr txBox="1"/>
          <p:nvPr/>
        </p:nvSpPr>
        <p:spPr>
          <a:xfrm>
            <a:off x="2678220" y="2465056"/>
            <a:ext cx="1451186"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Existem pequenas manchas pretas</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5" name="テキスト ボックス 1336">
            <a:extLst>
              <a:ext uri="{FF2B5EF4-FFF2-40B4-BE49-F238E27FC236}">
                <a16:creationId xmlns:a16="http://schemas.microsoft.com/office/drawing/2014/main" id="{AD882076-CE98-4B68-9D1C-D6052E8F5807}"/>
              </a:ext>
            </a:extLst>
          </p:cNvPr>
          <p:cNvSpPr txBox="1"/>
          <p:nvPr/>
        </p:nvSpPr>
        <p:spPr>
          <a:xfrm>
            <a:off x="4290046" y="2487050"/>
            <a:ext cx="563904"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Bom</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6" name="テキスト ボックス 1337">
            <a:extLst>
              <a:ext uri="{FF2B5EF4-FFF2-40B4-BE49-F238E27FC236}">
                <a16:creationId xmlns:a16="http://schemas.microsoft.com/office/drawing/2014/main" id="{CBD6437A-C97B-42CA-B74E-19091D5E56EB}"/>
              </a:ext>
            </a:extLst>
          </p:cNvPr>
          <p:cNvSpPr txBox="1"/>
          <p:nvPr/>
        </p:nvSpPr>
        <p:spPr>
          <a:xfrm>
            <a:off x="4953185" y="2469404"/>
            <a:ext cx="1567013"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Corpo estranho misturado</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7" name="テキスト ボックス 1338">
            <a:extLst>
              <a:ext uri="{FF2B5EF4-FFF2-40B4-BE49-F238E27FC236}">
                <a16:creationId xmlns:a16="http://schemas.microsoft.com/office/drawing/2014/main" id="{17E376FD-A5DC-41DC-A6DF-5044FCAEF660}"/>
              </a:ext>
            </a:extLst>
          </p:cNvPr>
          <p:cNvSpPr txBox="1"/>
          <p:nvPr/>
        </p:nvSpPr>
        <p:spPr>
          <a:xfrm>
            <a:off x="2640890" y="2715150"/>
            <a:ext cx="1488516"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Existência de bolhas</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8" name="テキスト ボックス 1339">
            <a:extLst>
              <a:ext uri="{FF2B5EF4-FFF2-40B4-BE49-F238E27FC236}">
                <a16:creationId xmlns:a16="http://schemas.microsoft.com/office/drawing/2014/main" id="{E40AD44C-737D-4A5F-AE36-4B192C00B7AB}"/>
              </a:ext>
            </a:extLst>
          </p:cNvPr>
          <p:cNvSpPr txBox="1"/>
          <p:nvPr/>
        </p:nvSpPr>
        <p:spPr>
          <a:xfrm>
            <a:off x="4271191" y="2700045"/>
            <a:ext cx="563904"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9" name="テキスト ボックス 1340">
            <a:extLst>
              <a:ext uri="{FF2B5EF4-FFF2-40B4-BE49-F238E27FC236}">
                <a16:creationId xmlns:a16="http://schemas.microsoft.com/office/drawing/2014/main" id="{563C7713-30B9-4B03-A086-0AE19BAFE7E9}"/>
              </a:ext>
            </a:extLst>
          </p:cNvPr>
          <p:cNvSpPr txBox="1"/>
          <p:nvPr/>
        </p:nvSpPr>
        <p:spPr>
          <a:xfrm>
            <a:off x="4953185" y="2714306"/>
            <a:ext cx="1596832"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A graxa está misturada</a:t>
            </a:r>
            <a:endParaRPr 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0" name="テキスト ボックス 1341">
            <a:extLst>
              <a:ext uri="{FF2B5EF4-FFF2-40B4-BE49-F238E27FC236}">
                <a16:creationId xmlns:a16="http://schemas.microsoft.com/office/drawing/2014/main" id="{6F72A243-493B-4AA8-9572-6ED621D4A96A}"/>
              </a:ext>
            </a:extLst>
          </p:cNvPr>
          <p:cNvSpPr txBox="1"/>
          <p:nvPr/>
        </p:nvSpPr>
        <p:spPr>
          <a:xfrm>
            <a:off x="4260400" y="3631076"/>
            <a:ext cx="692785" cy="215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Lança (do guindaste)</a:t>
            </a:r>
            <a:endParaRPr lang="ja-JP" sz="105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1" name="テキスト ボックス 1342">
            <a:extLst>
              <a:ext uri="{FF2B5EF4-FFF2-40B4-BE49-F238E27FC236}">
                <a16:creationId xmlns:a16="http://schemas.microsoft.com/office/drawing/2014/main" id="{C938A0CA-5BDA-48A2-86BB-B76D5EAE0497}"/>
              </a:ext>
            </a:extLst>
          </p:cNvPr>
          <p:cNvSpPr txBox="1"/>
          <p:nvPr/>
        </p:nvSpPr>
        <p:spPr>
          <a:xfrm>
            <a:off x="3581585" y="3862216"/>
            <a:ext cx="692785" cy="215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braço</a:t>
            </a:r>
            <a:endParaRPr lang="ja-JP" sz="105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895280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Tipos de acessórios para máquinas de demolição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5 do texto / Página 8 do texto suplementar</a:t>
            </a:r>
          </a:p>
        </p:txBody>
      </p:sp>
      <p:pic>
        <p:nvPicPr>
          <p:cNvPr id="2" name="図 1"/>
          <p:cNvPicPr>
            <a:picLocks noChangeAspect="1"/>
          </p:cNvPicPr>
          <p:nvPr/>
        </p:nvPicPr>
        <p:blipFill>
          <a:blip r:embed="rId3"/>
          <a:stretch>
            <a:fillRect/>
          </a:stretch>
        </p:blipFill>
        <p:spPr>
          <a:xfrm>
            <a:off x="1050529" y="1953491"/>
            <a:ext cx="7334933" cy="3310246"/>
          </a:xfrm>
          <a:prstGeom prst="rect">
            <a:avLst/>
          </a:prstGeom>
        </p:spPr>
      </p:pic>
      <p:sp>
        <p:nvSpPr>
          <p:cNvPr id="11" name="テキスト ボックス 10"/>
          <p:cNvSpPr txBox="1"/>
          <p:nvPr/>
        </p:nvSpPr>
        <p:spPr>
          <a:xfrm>
            <a:off x="1566196" y="5196508"/>
            <a:ext cx="267403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Unidade do rompedor</a:t>
            </a:r>
          </a:p>
        </p:txBody>
      </p:sp>
      <p:sp>
        <p:nvSpPr>
          <p:cNvPr id="12" name="テキスト ボックス 11"/>
          <p:cNvSpPr txBox="1"/>
          <p:nvPr/>
        </p:nvSpPr>
        <p:spPr>
          <a:xfrm>
            <a:off x="5493959" y="5196508"/>
            <a:ext cx="267403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Ferramenta de corte de estrutura de aço</a:t>
            </a:r>
          </a:p>
        </p:txBody>
      </p:sp>
      <p:sp>
        <p:nvSpPr>
          <p:cNvPr id="8" name="テキスト ボックス 811">
            <a:extLst>
              <a:ext uri="{FF2B5EF4-FFF2-40B4-BE49-F238E27FC236}">
                <a16:creationId xmlns:a16="http://schemas.microsoft.com/office/drawing/2014/main" id="{49DFC125-45F8-4405-BA10-59BD52130F07}"/>
              </a:ext>
            </a:extLst>
          </p:cNvPr>
          <p:cNvSpPr txBox="1"/>
          <p:nvPr/>
        </p:nvSpPr>
        <p:spPr>
          <a:xfrm>
            <a:off x="3227323" y="3150235"/>
            <a:ext cx="1012909" cy="1532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parafuso e porca</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9" name="テキスト ボックス 38">
            <a:extLst>
              <a:ext uri="{FF2B5EF4-FFF2-40B4-BE49-F238E27FC236}">
                <a16:creationId xmlns:a16="http://schemas.microsoft.com/office/drawing/2014/main" id="{F4340F56-9483-475A-B051-F936B3445A7D}"/>
              </a:ext>
            </a:extLst>
          </p:cNvPr>
          <p:cNvSpPr txBox="1"/>
          <p:nvPr/>
        </p:nvSpPr>
        <p:spPr>
          <a:xfrm>
            <a:off x="3227323" y="3627501"/>
            <a:ext cx="1012909" cy="1532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suporte</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51">
            <a:extLst>
              <a:ext uri="{FF2B5EF4-FFF2-40B4-BE49-F238E27FC236}">
                <a16:creationId xmlns:a16="http://schemas.microsoft.com/office/drawing/2014/main" id="{26591CF0-91DA-464F-B805-964E04FBD132}"/>
              </a:ext>
            </a:extLst>
          </p:cNvPr>
          <p:cNvSpPr txBox="1"/>
          <p:nvPr/>
        </p:nvSpPr>
        <p:spPr>
          <a:xfrm>
            <a:off x="2720868" y="3896290"/>
            <a:ext cx="1012909" cy="1532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Cilindro</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256">
            <a:extLst>
              <a:ext uri="{FF2B5EF4-FFF2-40B4-BE49-F238E27FC236}">
                <a16:creationId xmlns:a16="http://schemas.microsoft.com/office/drawing/2014/main" id="{601FE10A-C0CF-4034-83DF-728FFF9CB051}"/>
              </a:ext>
            </a:extLst>
          </p:cNvPr>
          <p:cNvSpPr txBox="1"/>
          <p:nvPr/>
        </p:nvSpPr>
        <p:spPr>
          <a:xfrm>
            <a:off x="3419198" y="4541713"/>
            <a:ext cx="1012909" cy="1532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parafuso e porca</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257">
            <a:extLst>
              <a:ext uri="{FF2B5EF4-FFF2-40B4-BE49-F238E27FC236}">
                <a16:creationId xmlns:a16="http://schemas.microsoft.com/office/drawing/2014/main" id="{DA63F66E-BB2A-403E-A15A-8E0EC00544F8}"/>
              </a:ext>
            </a:extLst>
          </p:cNvPr>
          <p:cNvSpPr txBox="1"/>
          <p:nvPr/>
        </p:nvSpPr>
        <p:spPr>
          <a:xfrm>
            <a:off x="3145561" y="4791011"/>
            <a:ext cx="1012909" cy="1532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Talhadeira</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258">
            <a:extLst>
              <a:ext uri="{FF2B5EF4-FFF2-40B4-BE49-F238E27FC236}">
                <a16:creationId xmlns:a16="http://schemas.microsoft.com/office/drawing/2014/main" id="{4A7847FD-03E5-4070-85EC-1538EC8FAE99}"/>
              </a:ext>
            </a:extLst>
          </p:cNvPr>
          <p:cNvSpPr txBox="1"/>
          <p:nvPr/>
        </p:nvSpPr>
        <p:spPr>
          <a:xfrm>
            <a:off x="7330750" y="2183500"/>
            <a:ext cx="1054712" cy="1719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Quadro superior, etc.</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259">
            <a:extLst>
              <a:ext uri="{FF2B5EF4-FFF2-40B4-BE49-F238E27FC236}">
                <a16:creationId xmlns:a16="http://schemas.microsoft.com/office/drawing/2014/main" id="{0C3FF567-8F27-47FA-B16A-9DEE48480144}"/>
              </a:ext>
            </a:extLst>
          </p:cNvPr>
          <p:cNvSpPr txBox="1"/>
          <p:nvPr/>
        </p:nvSpPr>
        <p:spPr>
          <a:xfrm>
            <a:off x="7339838" y="2524739"/>
            <a:ext cx="1110741" cy="1719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Dispositivo giratório</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262">
            <a:extLst>
              <a:ext uri="{FF2B5EF4-FFF2-40B4-BE49-F238E27FC236}">
                <a16:creationId xmlns:a16="http://schemas.microsoft.com/office/drawing/2014/main" id="{97906B5C-EBFE-400F-9125-7F91DDDBBA67}"/>
              </a:ext>
            </a:extLst>
          </p:cNvPr>
          <p:cNvSpPr txBox="1"/>
          <p:nvPr/>
        </p:nvSpPr>
        <p:spPr>
          <a:xfrm>
            <a:off x="7339839" y="2898283"/>
            <a:ext cx="1054712" cy="4555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Cilindro de abertura / fechamento</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286">
            <a:extLst>
              <a:ext uri="{FF2B5EF4-FFF2-40B4-BE49-F238E27FC236}">
                <a16:creationId xmlns:a16="http://schemas.microsoft.com/office/drawing/2014/main" id="{D444C80A-5D31-433B-BAA8-F5F53A983427}"/>
              </a:ext>
            </a:extLst>
          </p:cNvPr>
          <p:cNvSpPr txBox="1"/>
          <p:nvPr/>
        </p:nvSpPr>
        <p:spPr>
          <a:xfrm>
            <a:off x="7339839" y="3424338"/>
            <a:ext cx="1054712" cy="1719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Quadro inferior</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79">
            <a:extLst>
              <a:ext uri="{FF2B5EF4-FFF2-40B4-BE49-F238E27FC236}">
                <a16:creationId xmlns:a16="http://schemas.microsoft.com/office/drawing/2014/main" id="{D5893608-DD4B-4845-9ABC-3C508C366CE0}"/>
              </a:ext>
            </a:extLst>
          </p:cNvPr>
          <p:cNvSpPr txBox="1"/>
          <p:nvPr/>
        </p:nvSpPr>
        <p:spPr>
          <a:xfrm>
            <a:off x="7330750" y="4256138"/>
            <a:ext cx="1054712" cy="1719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Braço de corte</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80">
            <a:extLst>
              <a:ext uri="{FF2B5EF4-FFF2-40B4-BE49-F238E27FC236}">
                <a16:creationId xmlns:a16="http://schemas.microsoft.com/office/drawing/2014/main" id="{256F1E01-F98C-439A-BF3E-ED9CD95F065B}"/>
              </a:ext>
            </a:extLst>
          </p:cNvPr>
          <p:cNvSpPr txBox="1"/>
          <p:nvPr/>
        </p:nvSpPr>
        <p:spPr>
          <a:xfrm>
            <a:off x="7330750" y="4498525"/>
            <a:ext cx="1054712" cy="1719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a:effectLst/>
                <a:latin typeface="Times New Roman" panose="02020603050405020304" pitchFamily="18" charset="0"/>
                <a:ea typeface="游ゴシック" panose="020B0400000000000000" pitchFamily="50" charset="-128"/>
                <a:cs typeface="Times New Roman" panose="02020603050405020304" pitchFamily="18" charset="0"/>
              </a:rPr>
              <a:t>Cortador</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137924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Procedimento de inspeção diária antes de ligar o motor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46700" y="6452605"/>
            <a:ext cx="3649462"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94 do Texto / Página 76 do Texto suplementar</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7" name="図 6"/>
          <p:cNvPicPr>
            <a:picLocks noChangeAspect="1"/>
          </p:cNvPicPr>
          <p:nvPr/>
        </p:nvPicPr>
        <p:blipFill>
          <a:blip r:embed="rId3"/>
          <a:stretch>
            <a:fillRect/>
          </a:stretch>
        </p:blipFill>
        <p:spPr>
          <a:xfrm>
            <a:off x="3295771" y="1308785"/>
            <a:ext cx="2387745" cy="2082427"/>
          </a:xfrm>
          <a:prstGeom prst="rect">
            <a:avLst/>
          </a:prstGeom>
        </p:spPr>
      </p:pic>
      <p:pic>
        <p:nvPicPr>
          <p:cNvPr id="8" name="図 7"/>
          <p:cNvPicPr>
            <a:picLocks noChangeAspect="1"/>
          </p:cNvPicPr>
          <p:nvPr/>
        </p:nvPicPr>
        <p:blipFill>
          <a:blip r:embed="rId4"/>
          <a:stretch>
            <a:fillRect/>
          </a:stretch>
        </p:blipFill>
        <p:spPr>
          <a:xfrm>
            <a:off x="1498801" y="3685520"/>
            <a:ext cx="2590383" cy="2108984"/>
          </a:xfrm>
          <a:prstGeom prst="rect">
            <a:avLst/>
          </a:prstGeom>
        </p:spPr>
      </p:pic>
      <p:pic>
        <p:nvPicPr>
          <p:cNvPr id="10" name="図 9"/>
          <p:cNvPicPr>
            <a:picLocks noChangeAspect="1"/>
          </p:cNvPicPr>
          <p:nvPr/>
        </p:nvPicPr>
        <p:blipFill>
          <a:blip r:embed="rId5"/>
          <a:stretch>
            <a:fillRect/>
          </a:stretch>
        </p:blipFill>
        <p:spPr>
          <a:xfrm>
            <a:off x="4959334" y="3529902"/>
            <a:ext cx="2896033" cy="2475764"/>
          </a:xfrm>
          <a:prstGeom prst="rect">
            <a:avLst/>
          </a:prstGeom>
        </p:spPr>
      </p:pic>
      <p:sp>
        <p:nvSpPr>
          <p:cNvPr id="15" name="正方形/長方形 14"/>
          <p:cNvSpPr/>
          <p:nvPr/>
        </p:nvSpPr>
        <p:spPr>
          <a:xfrm>
            <a:off x="3928534" y="3075709"/>
            <a:ext cx="1754982" cy="336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2654292" y="3249146"/>
            <a:ext cx="367070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Inspeção de frouxidão dos parafusos</a:t>
            </a:r>
          </a:p>
        </p:txBody>
      </p:sp>
      <p:sp>
        <p:nvSpPr>
          <p:cNvPr id="16" name="テキスト ボックス 15"/>
          <p:cNvSpPr txBox="1"/>
          <p:nvPr/>
        </p:nvSpPr>
        <p:spPr>
          <a:xfrm>
            <a:off x="1135323" y="5716558"/>
            <a:ext cx="367070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como engraxar com uma pistola de graxa</a:t>
            </a:r>
          </a:p>
        </p:txBody>
      </p:sp>
      <p:sp>
        <p:nvSpPr>
          <p:cNvPr id="18" name="テキスト ボックス 17"/>
          <p:cNvSpPr txBox="1"/>
          <p:nvPr/>
        </p:nvSpPr>
        <p:spPr>
          <a:xfrm>
            <a:off x="5676175" y="5962548"/>
            <a:ext cx="2077403"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limite de desgaste</a:t>
            </a:r>
          </a:p>
        </p:txBody>
      </p:sp>
      <p:sp>
        <p:nvSpPr>
          <p:cNvPr id="12" name="テキスト ボックス 1717">
            <a:extLst>
              <a:ext uri="{FF2B5EF4-FFF2-40B4-BE49-F238E27FC236}">
                <a16:creationId xmlns:a16="http://schemas.microsoft.com/office/drawing/2014/main" id="{06570309-7B4E-422D-BB00-4AE3B135CA32}"/>
              </a:ext>
            </a:extLst>
          </p:cNvPr>
          <p:cNvSpPr txBox="1"/>
          <p:nvPr/>
        </p:nvSpPr>
        <p:spPr>
          <a:xfrm>
            <a:off x="2521729" y="4157663"/>
            <a:ext cx="1024890" cy="130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Bico de graxa</a:t>
            </a:r>
            <a:endParaRPr lang="ja-JP" sz="7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719">
            <a:extLst>
              <a:ext uri="{FF2B5EF4-FFF2-40B4-BE49-F238E27FC236}">
                <a16:creationId xmlns:a16="http://schemas.microsoft.com/office/drawing/2014/main" id="{246CD0EE-0B65-41D3-8443-D5A3A0362859}"/>
              </a:ext>
            </a:extLst>
          </p:cNvPr>
          <p:cNvSpPr txBox="1"/>
          <p:nvPr/>
        </p:nvSpPr>
        <p:spPr>
          <a:xfrm>
            <a:off x="5894905" y="3621527"/>
            <a:ext cx="1024890" cy="15526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Bucha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720">
            <a:extLst>
              <a:ext uri="{FF2B5EF4-FFF2-40B4-BE49-F238E27FC236}">
                <a16:creationId xmlns:a16="http://schemas.microsoft.com/office/drawing/2014/main" id="{1C1395A0-8941-42F2-8309-A34550112422}"/>
              </a:ext>
            </a:extLst>
          </p:cNvPr>
          <p:cNvSpPr txBox="1"/>
          <p:nvPr/>
        </p:nvSpPr>
        <p:spPr>
          <a:xfrm>
            <a:off x="5397500" y="4032568"/>
            <a:ext cx="454161" cy="40608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Largura de desgaste</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721">
            <a:extLst>
              <a:ext uri="{FF2B5EF4-FFF2-40B4-BE49-F238E27FC236}">
                <a16:creationId xmlns:a16="http://schemas.microsoft.com/office/drawing/2014/main" id="{8F19BCEE-3FFE-4DE5-8CB2-EE91B68C47F9}"/>
              </a:ext>
            </a:extLst>
          </p:cNvPr>
          <p:cNvSpPr txBox="1"/>
          <p:nvPr/>
        </p:nvSpPr>
        <p:spPr>
          <a:xfrm>
            <a:off x="7091805" y="5024918"/>
            <a:ext cx="788670" cy="9953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Largura de desgaste</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722">
            <a:extLst>
              <a:ext uri="{FF2B5EF4-FFF2-40B4-BE49-F238E27FC236}">
                <a16:creationId xmlns:a16="http://schemas.microsoft.com/office/drawing/2014/main" id="{3EC89617-13E9-4B46-9F88-F6164ADEBB73}"/>
              </a:ext>
            </a:extLst>
          </p:cNvPr>
          <p:cNvSpPr txBox="1"/>
          <p:nvPr/>
        </p:nvSpPr>
        <p:spPr>
          <a:xfrm>
            <a:off x="7207306" y="5782208"/>
            <a:ext cx="788670" cy="1803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Talhadeira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263435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Procedimento de inspeção diária Após ligar o motor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524500" y="6452605"/>
            <a:ext cx="34716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96 do texto / Página 77 do texto suplementar</a:t>
            </a:r>
          </a:p>
        </p:txBody>
      </p:sp>
      <p:sp>
        <p:nvSpPr>
          <p:cNvPr id="9" name="コンテンツ プレースホルダー 4"/>
          <p:cNvSpPr txBox="1">
            <a:spLocks/>
          </p:cNvSpPr>
          <p:nvPr/>
        </p:nvSpPr>
        <p:spPr>
          <a:xfrm>
            <a:off x="628650" y="1268383"/>
            <a:ext cx="7886700" cy="225738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2736649" y="1365505"/>
            <a:ext cx="367070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Critérios de julgamento da cor de exaustão</a:t>
            </a:r>
          </a:p>
        </p:txBody>
      </p:sp>
      <p:pic>
        <p:nvPicPr>
          <p:cNvPr id="8" name="図 7"/>
          <p:cNvPicPr>
            <a:picLocks noChangeAspect="1"/>
          </p:cNvPicPr>
          <p:nvPr/>
        </p:nvPicPr>
        <p:blipFill>
          <a:blip r:embed="rId3"/>
          <a:stretch>
            <a:fillRect/>
          </a:stretch>
        </p:blipFill>
        <p:spPr>
          <a:xfrm>
            <a:off x="2567854" y="1642505"/>
            <a:ext cx="4008292" cy="1883261"/>
          </a:xfrm>
          <a:prstGeom prst="rect">
            <a:avLst/>
          </a:prstGeom>
        </p:spPr>
      </p:pic>
      <p:sp>
        <p:nvSpPr>
          <p:cNvPr id="15" name="タイトル 3"/>
          <p:cNvSpPr txBox="1">
            <a:spLocks/>
          </p:cNvSpPr>
          <p:nvPr/>
        </p:nvSpPr>
        <p:spPr>
          <a:xfrm>
            <a:off x="628650" y="3621148"/>
            <a:ext cx="788670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pt-br" sz="2400" dirty="0">
                <a:latin typeface="Times New Roman" panose="02020603050405020304" pitchFamily="18" charset="0"/>
                <a:ea typeface="Meiryo UI" panose="020B0604030504040204" pitchFamily="50" charset="-128"/>
                <a:cs typeface="Times New Roman" panose="02020603050405020304" pitchFamily="18" charset="0"/>
              </a:rPr>
              <a:t>Procedimento de inspeção diária Após a conclusão do trabalho</a:t>
            </a:r>
          </a:p>
        </p:txBody>
      </p:sp>
      <p:sp>
        <p:nvSpPr>
          <p:cNvPr id="16" name="コンテンツ プレースホルダー 4"/>
          <p:cNvSpPr txBox="1">
            <a:spLocks/>
          </p:cNvSpPr>
          <p:nvPr/>
        </p:nvSpPr>
        <p:spPr>
          <a:xfrm>
            <a:off x="628650" y="4276755"/>
            <a:ext cx="7886700" cy="208248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pt-br" sz="2000" dirty="0">
                <a:latin typeface="Times New Roman" panose="02020603050405020304" pitchFamily="18" charset="0"/>
                <a:ea typeface="Meiryo UI" panose="020B0604030504040204" pitchFamily="50" charset="-128"/>
                <a:cs typeface="Times New Roman" panose="02020603050405020304" pitchFamily="18" charset="0"/>
              </a:rPr>
              <a:t>(1) Limpeza da máquina</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r>
              <a:rPr lang="pt-br" sz="2000" dirty="0">
                <a:latin typeface="Times New Roman" panose="02020603050405020304" pitchFamily="18" charset="0"/>
                <a:ea typeface="Meiryo UI" panose="020B0604030504040204" pitchFamily="50" charset="-128"/>
                <a:cs typeface="Times New Roman" panose="02020603050405020304" pitchFamily="18" charset="0"/>
              </a:rPr>
              <a:t>(2) Reabastecimento do combustível</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r>
              <a:rPr lang="pt-br" sz="2000" dirty="0">
                <a:latin typeface="Times New Roman" panose="02020603050405020304" pitchFamily="18" charset="0"/>
                <a:ea typeface="Meiryo UI" panose="020B0604030504040204" pitchFamily="50" charset="-128"/>
                <a:cs typeface="Times New Roman" panose="02020603050405020304" pitchFamily="18" charset="0"/>
              </a:rPr>
              <a:t>(3) Armazenamento da máquina</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0" name="テキスト ボックス 1345">
            <a:extLst>
              <a:ext uri="{FF2B5EF4-FFF2-40B4-BE49-F238E27FC236}">
                <a16:creationId xmlns:a16="http://schemas.microsoft.com/office/drawing/2014/main" id="{72D29812-11A3-4B3F-AADA-5C4193B048C9}"/>
              </a:ext>
            </a:extLst>
          </p:cNvPr>
          <p:cNvSpPr txBox="1"/>
          <p:nvPr/>
        </p:nvSpPr>
        <p:spPr>
          <a:xfrm>
            <a:off x="4472621" y="1735873"/>
            <a:ext cx="1456373" cy="1924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dirty="0">
                <a:effectLst/>
                <a:latin typeface="Times New Roman" panose="02020603050405020304" pitchFamily="18" charset="0"/>
                <a:cs typeface="Times New Roman" panose="02020603050405020304" pitchFamily="18" charset="0"/>
              </a:rPr>
              <a:t>Critérios de julgamento</a:t>
            </a:r>
          </a:p>
        </p:txBody>
      </p:sp>
      <p:sp>
        <p:nvSpPr>
          <p:cNvPr id="11" name="テキスト ボックス 1347">
            <a:extLst>
              <a:ext uri="{FF2B5EF4-FFF2-40B4-BE49-F238E27FC236}">
                <a16:creationId xmlns:a16="http://schemas.microsoft.com/office/drawing/2014/main" id="{975CEFB4-95EE-428C-8CED-0EF8B692091F}"/>
              </a:ext>
            </a:extLst>
          </p:cNvPr>
          <p:cNvSpPr txBox="1"/>
          <p:nvPr/>
        </p:nvSpPr>
        <p:spPr>
          <a:xfrm>
            <a:off x="4025581" y="2061279"/>
            <a:ext cx="2381769" cy="1537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dirty="0">
                <a:effectLst/>
                <a:latin typeface="Times New Roman" panose="02020603050405020304" pitchFamily="18" charset="0"/>
                <a:cs typeface="Times New Roman" panose="02020603050405020304" pitchFamily="18" charset="0"/>
              </a:rPr>
              <a:t>A mistura ar-combustível está densa, combustão incompleta</a:t>
            </a:r>
          </a:p>
        </p:txBody>
      </p:sp>
      <p:sp>
        <p:nvSpPr>
          <p:cNvPr id="12" name="テキスト ボックス 1724">
            <a:extLst>
              <a:ext uri="{FF2B5EF4-FFF2-40B4-BE49-F238E27FC236}">
                <a16:creationId xmlns:a16="http://schemas.microsoft.com/office/drawing/2014/main" id="{9513E504-B322-4699-A9D5-5DDDF5C1D5BE}"/>
              </a:ext>
            </a:extLst>
          </p:cNvPr>
          <p:cNvSpPr txBox="1"/>
          <p:nvPr/>
        </p:nvSpPr>
        <p:spPr>
          <a:xfrm>
            <a:off x="2826067" y="1745398"/>
            <a:ext cx="999402" cy="20346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dirty="0">
                <a:effectLst/>
                <a:latin typeface="Times New Roman" panose="02020603050405020304" pitchFamily="18" charset="0"/>
                <a:cs typeface="Times New Roman" panose="02020603050405020304" pitchFamily="18" charset="0"/>
              </a:rPr>
              <a:t>Cor de exaustão</a:t>
            </a:r>
          </a:p>
          <a:p>
            <a:pPr algn="ctr" rtl="0"/>
            <a:r>
              <a:rPr lang="pt-br" sz="1100" kern="100" dirty="0">
                <a:effectLst/>
                <a:latin typeface="Times New Roman" panose="02020603050405020304" pitchFamily="18" charset="0"/>
                <a:cs typeface="Times New Roman" panose="02020603050405020304" pitchFamily="18" charset="0"/>
              </a:rPr>
              <a:t> </a:t>
            </a:r>
            <a:endParaRPr lang="ja-JP" sz="1100" kern="100" dirty="0">
              <a:effectLst/>
              <a:latin typeface="Times New Roman" panose="02020603050405020304" pitchFamily="18" charset="0"/>
              <a:cs typeface="Times New Roman" panose="02020603050405020304" pitchFamily="18" charset="0"/>
            </a:endParaRPr>
          </a:p>
        </p:txBody>
      </p:sp>
      <p:sp>
        <p:nvSpPr>
          <p:cNvPr id="13" name="テキスト ボックス 1725">
            <a:extLst>
              <a:ext uri="{FF2B5EF4-FFF2-40B4-BE49-F238E27FC236}">
                <a16:creationId xmlns:a16="http://schemas.microsoft.com/office/drawing/2014/main" id="{B2C662C3-66F9-4690-9CE3-79B0DC0D29D4}"/>
              </a:ext>
            </a:extLst>
          </p:cNvPr>
          <p:cNvSpPr txBox="1"/>
          <p:nvPr/>
        </p:nvSpPr>
        <p:spPr>
          <a:xfrm>
            <a:off x="2846935" y="2058033"/>
            <a:ext cx="999401" cy="1444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dirty="0">
                <a:effectLst/>
                <a:latin typeface="Times New Roman" panose="02020603050405020304" pitchFamily="18" charset="0"/>
                <a:cs typeface="Times New Roman" panose="02020603050405020304" pitchFamily="18" charset="0"/>
              </a:rPr>
              <a:t>cor preta</a:t>
            </a:r>
          </a:p>
          <a:p>
            <a:pPr algn="just" rtl="0"/>
            <a:r>
              <a:rPr lang="pt-br" sz="1100" kern="100" dirty="0">
                <a:effectLst/>
                <a:latin typeface="Times New Roman" panose="02020603050405020304" pitchFamily="18" charset="0"/>
                <a:cs typeface="Times New Roman" panose="02020603050405020304" pitchFamily="18" charset="0"/>
              </a:rPr>
              <a:t> </a:t>
            </a:r>
            <a:endParaRPr lang="ja-JP" sz="1100" kern="100" dirty="0">
              <a:effectLst/>
              <a:latin typeface="Times New Roman" panose="02020603050405020304" pitchFamily="18" charset="0"/>
              <a:cs typeface="Times New Roman" panose="02020603050405020304" pitchFamily="18" charset="0"/>
            </a:endParaRPr>
          </a:p>
        </p:txBody>
      </p:sp>
      <p:sp>
        <p:nvSpPr>
          <p:cNvPr id="14" name="テキスト ボックス 1726">
            <a:extLst>
              <a:ext uri="{FF2B5EF4-FFF2-40B4-BE49-F238E27FC236}">
                <a16:creationId xmlns:a16="http://schemas.microsoft.com/office/drawing/2014/main" id="{44B5EFA8-220B-4C98-BBD7-933FDDADEAF5}"/>
              </a:ext>
            </a:extLst>
          </p:cNvPr>
          <p:cNvSpPr txBox="1"/>
          <p:nvPr/>
        </p:nvSpPr>
        <p:spPr>
          <a:xfrm>
            <a:off x="2736649" y="2355021"/>
            <a:ext cx="1120049" cy="18866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dirty="0">
                <a:effectLst/>
                <a:latin typeface="Times New Roman" panose="02020603050405020304" pitchFamily="18" charset="0"/>
                <a:cs typeface="Times New Roman" panose="02020603050405020304" pitchFamily="18" charset="0"/>
              </a:rPr>
              <a:t>cor amarelo claro</a:t>
            </a:r>
          </a:p>
        </p:txBody>
      </p:sp>
      <p:sp>
        <p:nvSpPr>
          <p:cNvPr id="18" name="テキスト ボックス 1727">
            <a:extLst>
              <a:ext uri="{FF2B5EF4-FFF2-40B4-BE49-F238E27FC236}">
                <a16:creationId xmlns:a16="http://schemas.microsoft.com/office/drawing/2014/main" id="{EBF98A8B-3907-4A20-AE2A-B77FE1807129}"/>
              </a:ext>
            </a:extLst>
          </p:cNvPr>
          <p:cNvSpPr txBox="1"/>
          <p:nvPr/>
        </p:nvSpPr>
        <p:spPr>
          <a:xfrm>
            <a:off x="2736649" y="2652851"/>
            <a:ext cx="1180031" cy="14418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dirty="0">
                <a:effectLst/>
                <a:latin typeface="Times New Roman" panose="02020603050405020304" pitchFamily="18" charset="0"/>
                <a:cs typeface="Times New Roman" panose="02020603050405020304" pitchFamily="18" charset="0"/>
              </a:rPr>
              <a:t>cor branca e cor azul</a:t>
            </a:r>
          </a:p>
        </p:txBody>
      </p:sp>
      <p:sp>
        <p:nvSpPr>
          <p:cNvPr id="19" name="テキスト ボックス 1728">
            <a:extLst>
              <a:ext uri="{FF2B5EF4-FFF2-40B4-BE49-F238E27FC236}">
                <a16:creationId xmlns:a16="http://schemas.microsoft.com/office/drawing/2014/main" id="{B012E152-504F-497E-8EFC-4D6BBF77C4E4}"/>
              </a:ext>
            </a:extLst>
          </p:cNvPr>
          <p:cNvSpPr txBox="1"/>
          <p:nvPr/>
        </p:nvSpPr>
        <p:spPr>
          <a:xfrm>
            <a:off x="2846936" y="2922393"/>
            <a:ext cx="863600"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dirty="0">
                <a:effectLst/>
                <a:latin typeface="Times New Roman" panose="02020603050405020304" pitchFamily="18" charset="0"/>
                <a:cs typeface="Times New Roman" panose="02020603050405020304" pitchFamily="18" charset="0"/>
              </a:rPr>
              <a:t>cor cinza</a:t>
            </a:r>
          </a:p>
        </p:txBody>
      </p:sp>
      <p:sp>
        <p:nvSpPr>
          <p:cNvPr id="20" name="テキスト ボックス 1729">
            <a:extLst>
              <a:ext uri="{FF2B5EF4-FFF2-40B4-BE49-F238E27FC236}">
                <a16:creationId xmlns:a16="http://schemas.microsoft.com/office/drawing/2014/main" id="{04314620-6D0A-44AD-B7FE-A8C2A9B5C919}"/>
              </a:ext>
            </a:extLst>
          </p:cNvPr>
          <p:cNvSpPr txBox="1"/>
          <p:nvPr/>
        </p:nvSpPr>
        <p:spPr>
          <a:xfrm>
            <a:off x="2852218" y="3202374"/>
            <a:ext cx="863600"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dirty="0">
                <a:effectLst/>
                <a:latin typeface="Times New Roman" panose="02020603050405020304" pitchFamily="18" charset="0"/>
                <a:cs typeface="Times New Roman" panose="02020603050405020304" pitchFamily="18" charset="0"/>
              </a:rPr>
              <a:t>incolor</a:t>
            </a:r>
          </a:p>
        </p:txBody>
      </p:sp>
      <p:sp>
        <p:nvSpPr>
          <p:cNvPr id="21" name="テキスト ボックス 1731">
            <a:extLst>
              <a:ext uri="{FF2B5EF4-FFF2-40B4-BE49-F238E27FC236}">
                <a16:creationId xmlns:a16="http://schemas.microsoft.com/office/drawing/2014/main" id="{AFCBD5CA-3884-4DB0-B43B-1B1FEEE5DA0E}"/>
              </a:ext>
            </a:extLst>
          </p:cNvPr>
          <p:cNvSpPr txBox="1"/>
          <p:nvPr/>
        </p:nvSpPr>
        <p:spPr>
          <a:xfrm>
            <a:off x="4025582" y="2350151"/>
            <a:ext cx="2235518" cy="1234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100" kern="100" dirty="0">
                <a:effectLst/>
                <a:latin typeface="Times New Roman" panose="02020603050405020304" pitchFamily="18" charset="0"/>
                <a:cs typeface="Times New Roman" panose="02020603050405020304" pitchFamily="18" charset="0"/>
              </a:rPr>
              <a:t>A mistura ar-combustível está diluída</a:t>
            </a:r>
          </a:p>
        </p:txBody>
      </p:sp>
      <p:sp>
        <p:nvSpPr>
          <p:cNvPr id="22" name="テキスト ボックス 1732">
            <a:extLst>
              <a:ext uri="{FF2B5EF4-FFF2-40B4-BE49-F238E27FC236}">
                <a16:creationId xmlns:a16="http://schemas.microsoft.com/office/drawing/2014/main" id="{DD190576-8B9C-46CB-9AC4-1BCDDB139778}"/>
              </a:ext>
            </a:extLst>
          </p:cNvPr>
          <p:cNvSpPr txBox="1"/>
          <p:nvPr/>
        </p:nvSpPr>
        <p:spPr>
          <a:xfrm>
            <a:off x="4010342" y="2631304"/>
            <a:ext cx="2381768" cy="14318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100" kern="100" dirty="0">
                <a:effectLst/>
                <a:latin typeface="Times New Roman" panose="02020603050405020304" pitchFamily="18" charset="0"/>
                <a:cs typeface="Times New Roman" panose="02020603050405020304" pitchFamily="18" charset="0"/>
              </a:rPr>
              <a:t>Combustão do óleo, timing ruim</a:t>
            </a:r>
          </a:p>
          <a:p>
            <a:pPr algn="l" rtl="0"/>
            <a:r>
              <a:rPr lang="pt-br" sz="1100" kern="100" dirty="0">
                <a:effectLst/>
                <a:latin typeface="Times New Roman" panose="02020603050405020304" pitchFamily="18" charset="0"/>
                <a:cs typeface="Times New Roman" panose="02020603050405020304" pitchFamily="18" charset="0"/>
              </a:rPr>
              <a:t> </a:t>
            </a:r>
            <a:endParaRPr lang="ja-JP" sz="1100" kern="100" dirty="0">
              <a:effectLst/>
              <a:latin typeface="Times New Roman" panose="02020603050405020304" pitchFamily="18" charset="0"/>
              <a:cs typeface="Times New Roman" panose="02020603050405020304" pitchFamily="18" charset="0"/>
            </a:endParaRPr>
          </a:p>
        </p:txBody>
      </p:sp>
      <p:sp>
        <p:nvSpPr>
          <p:cNvPr id="23" name="テキスト ボックス 1733">
            <a:extLst>
              <a:ext uri="{FF2B5EF4-FFF2-40B4-BE49-F238E27FC236}">
                <a16:creationId xmlns:a16="http://schemas.microsoft.com/office/drawing/2014/main" id="{774F658B-D8C4-43B9-BA5C-698F7A3C44B0}"/>
              </a:ext>
            </a:extLst>
          </p:cNvPr>
          <p:cNvSpPr txBox="1"/>
          <p:nvPr/>
        </p:nvSpPr>
        <p:spPr>
          <a:xfrm>
            <a:off x="4025582" y="2887980"/>
            <a:ext cx="2381768" cy="2099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cs typeface="Times New Roman" panose="02020603050405020304" pitchFamily="18" charset="0"/>
              </a:rPr>
              <a:t>A mistura ar-combustível é densa e há combustão do óleo</a:t>
            </a:r>
          </a:p>
          <a:p>
            <a:pPr algn="l" rtl="0"/>
            <a:r>
              <a:rPr lang="pt-br" sz="900" kern="100" dirty="0">
                <a:effectLst/>
                <a:latin typeface="Times New Roman" panose="02020603050405020304" pitchFamily="18" charset="0"/>
                <a:cs typeface="Times New Roman" panose="02020603050405020304" pitchFamily="18" charset="0"/>
              </a:rPr>
              <a:t> </a:t>
            </a:r>
            <a:endParaRPr lang="ja-JP" sz="900" kern="100" dirty="0">
              <a:effectLst/>
              <a:latin typeface="Times New Roman" panose="02020603050405020304" pitchFamily="18" charset="0"/>
              <a:cs typeface="Times New Roman" panose="02020603050405020304" pitchFamily="18" charset="0"/>
            </a:endParaRPr>
          </a:p>
        </p:txBody>
      </p:sp>
      <p:sp>
        <p:nvSpPr>
          <p:cNvPr id="24" name="テキスト ボックス 1734">
            <a:extLst>
              <a:ext uri="{FF2B5EF4-FFF2-40B4-BE49-F238E27FC236}">
                <a16:creationId xmlns:a16="http://schemas.microsoft.com/office/drawing/2014/main" id="{9B8A5A77-F347-4779-97A6-F59279378D6C}"/>
              </a:ext>
            </a:extLst>
          </p:cNvPr>
          <p:cNvSpPr txBox="1"/>
          <p:nvPr/>
        </p:nvSpPr>
        <p:spPr>
          <a:xfrm>
            <a:off x="4000182" y="3187134"/>
            <a:ext cx="2407168" cy="2099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cs typeface="Times New Roman" panose="02020603050405020304" pitchFamily="18" charset="0"/>
              </a:rPr>
              <a:t>A mistura ar-combustível é adequada e tem combustão completa</a:t>
            </a:r>
          </a:p>
          <a:p>
            <a:pPr algn="l" rtl="0"/>
            <a:r>
              <a:rPr lang="pt-br" sz="900" kern="100" dirty="0">
                <a:effectLst/>
                <a:latin typeface="Times New Roman" panose="02020603050405020304" pitchFamily="18" charset="0"/>
                <a:cs typeface="Times New Roman" panose="02020603050405020304" pitchFamily="18" charset="0"/>
              </a:rPr>
              <a:t> </a:t>
            </a:r>
            <a:endParaRPr lang="ja-JP" sz="900" kern="1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88190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Caso seja constatada anormalidade durante o trabalho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240215" y="6452605"/>
            <a:ext cx="3755947"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97 do texto / Página 78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50000"/>
              </a:lnSpc>
              <a:buNone/>
            </a:pPr>
            <a:r>
              <a:rPr lang="pt-br" sz="2400">
                <a:latin typeface="Times New Roman" panose="02020603050405020304" pitchFamily="18" charset="0"/>
                <a:ea typeface="Meiryo UI" panose="020B0604030504040204" pitchFamily="50" charset="-128"/>
                <a:cs typeface="Times New Roman" panose="02020603050405020304" pitchFamily="18" charset="0"/>
              </a:rPr>
              <a:t>Caso sinta que a máquina de demolição não está funcionando corretamente,</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r>
            <a:b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br>
            <a:r>
              <a:rPr lang="pt-br" sz="240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pare imediatamente em</a:t>
            </a:r>
            <a:r>
              <a:rPr lang="pt-br" sz="2400">
                <a:latin typeface="Times New Roman" panose="02020603050405020304" pitchFamily="18" charset="0"/>
                <a:ea typeface="Meiryo UI" panose="020B0604030504040204" pitchFamily="50" charset="-128"/>
                <a:cs typeface="Times New Roman" panose="02020603050405020304" pitchFamily="18" charset="0"/>
              </a:rPr>
              <a:t> uma superfície plana, entre em contato com o responsável pela parte defeituosa,</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r>
            <a:b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br>
            <a:r>
              <a:rPr lang="pt-br" sz="2400">
                <a:latin typeface="Times New Roman" panose="02020603050405020304" pitchFamily="18" charset="0"/>
                <a:ea typeface="Meiryo UI" panose="020B0604030504040204" pitchFamily="50" charset="-128"/>
                <a:cs typeface="Times New Roman" panose="02020603050405020304" pitchFamily="18" charset="0"/>
              </a:rPr>
              <a:t>é necessário realizar o trabalho após o reparo.</a:t>
            </a:r>
            <a:endParaRPr lang="en-US" altLang="ja-JP" sz="2400" dirty="0">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4272625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marL="1257300" indent="-1257300" rtl="0"/>
            <a:r>
              <a:rPr lang="pt-br" sz="3200">
                <a:latin typeface="Times New Roman" panose="02020603050405020304" pitchFamily="18" charset="0"/>
                <a:ea typeface="ＭＳ Ｐゴシック" panose="020B0600070205080204" pitchFamily="50" charset="-128"/>
                <a:cs typeface="Times New Roman" panose="02020603050405020304" pitchFamily="18" charset="0"/>
              </a:rPr>
              <a:t>Capítulo 6 Assuntos relacionados referentes à obra de demolição</a:t>
            </a:r>
            <a:endParaRPr kumimoji="1" lang="ja-JP" altLang="en-US" sz="32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8859336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Plano de construção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533292" y="6452605"/>
            <a:ext cx="3462870"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99 do texto / Página 79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lnSpc>
                <a:spcPts val="600"/>
              </a:lnSpc>
              <a:buNone/>
            </a:pPr>
            <a:endParaRPr lang="en-US" altLang="ja-JP" sz="16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lnSpc>
                <a:spcPts val="600"/>
              </a:lnSpc>
              <a:buNone/>
            </a:pPr>
            <a:endParaRPr lang="en-US" altLang="ja-JP" sz="16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lnSpc>
                <a:spcPts val="600"/>
              </a:lnSpc>
              <a:buNone/>
            </a:pPr>
            <a:endParaRPr lang="en-US" altLang="ja-JP" sz="16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lnSpc>
                <a:spcPts val="600"/>
              </a:lnSpc>
              <a:buNone/>
            </a:pPr>
            <a:endParaRPr lang="en-US" altLang="ja-JP" sz="16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lnSpc>
                <a:spcPts val="600"/>
              </a:lnSpc>
              <a:buNone/>
            </a:pPr>
            <a:endParaRPr lang="en-US" altLang="ja-JP" sz="16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lnSpc>
                <a:spcPts val="600"/>
              </a:lnSpc>
              <a:buNone/>
            </a:pPr>
            <a:endParaRPr lang="en-US" altLang="ja-JP" sz="16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lnSpc>
                <a:spcPts val="600"/>
              </a:lnSpc>
              <a:buNone/>
            </a:pPr>
            <a:endParaRPr lang="en-US" altLang="ja-JP" sz="16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2736649" y="5980031"/>
            <a:ext cx="367070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Fluxo geral do trabalho de demolição</a:t>
            </a:r>
          </a:p>
        </p:txBody>
      </p:sp>
      <p:pic>
        <p:nvPicPr>
          <p:cNvPr id="3" name="図 2"/>
          <p:cNvPicPr>
            <a:picLocks noChangeAspect="1"/>
          </p:cNvPicPr>
          <p:nvPr/>
        </p:nvPicPr>
        <p:blipFill>
          <a:blip r:embed="rId3"/>
          <a:stretch>
            <a:fillRect/>
          </a:stretch>
        </p:blipFill>
        <p:spPr>
          <a:xfrm>
            <a:off x="2502104" y="1355704"/>
            <a:ext cx="3905247" cy="4624327"/>
          </a:xfrm>
          <a:prstGeom prst="rect">
            <a:avLst/>
          </a:prstGeom>
        </p:spPr>
      </p:pic>
      <p:sp>
        <p:nvSpPr>
          <p:cNvPr id="7" name="テキスト ボックス 1735">
            <a:extLst>
              <a:ext uri="{FF2B5EF4-FFF2-40B4-BE49-F238E27FC236}">
                <a16:creationId xmlns:a16="http://schemas.microsoft.com/office/drawing/2014/main" id="{D1D033CC-F505-4F9B-8EBF-8F7F984F2756}"/>
              </a:ext>
            </a:extLst>
          </p:cNvPr>
          <p:cNvSpPr txBox="1"/>
          <p:nvPr/>
        </p:nvSpPr>
        <p:spPr>
          <a:xfrm>
            <a:off x="2736649" y="2010903"/>
            <a:ext cx="779780" cy="284812"/>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ts val="600"/>
              </a:lnSpc>
            </a:pPr>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procedimentos em repartições governamentais e envio de documentos</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8" name="テキスト ボックス 1736">
            <a:extLst>
              <a:ext uri="{FF2B5EF4-FFF2-40B4-BE49-F238E27FC236}">
                <a16:creationId xmlns:a16="http://schemas.microsoft.com/office/drawing/2014/main" id="{7B0E93DB-89A9-48B5-BED5-D2FBAE4B796D}"/>
              </a:ext>
            </a:extLst>
          </p:cNvPr>
          <p:cNvSpPr txBox="1"/>
          <p:nvPr/>
        </p:nvSpPr>
        <p:spPr>
          <a:xfrm>
            <a:off x="2736649" y="2397615"/>
            <a:ext cx="779780"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ts val="600"/>
              </a:lnSpc>
            </a:pPr>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Cumprimentos à vizinhança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1737">
            <a:extLst>
              <a:ext uri="{FF2B5EF4-FFF2-40B4-BE49-F238E27FC236}">
                <a16:creationId xmlns:a16="http://schemas.microsoft.com/office/drawing/2014/main" id="{BF2F49F3-2103-4595-A678-7BA6F2074A0F}"/>
              </a:ext>
            </a:extLst>
          </p:cNvPr>
          <p:cNvSpPr txBox="1"/>
          <p:nvPr/>
        </p:nvSpPr>
        <p:spPr>
          <a:xfrm>
            <a:off x="4139978" y="1482297"/>
            <a:ext cx="779780"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ts val="600"/>
              </a:lnSpc>
            </a:pP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levantamento preliminar</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1738">
            <a:extLst>
              <a:ext uri="{FF2B5EF4-FFF2-40B4-BE49-F238E27FC236}">
                <a16:creationId xmlns:a16="http://schemas.microsoft.com/office/drawing/2014/main" id="{8B2E43BF-9F7D-4E85-B799-A8C438DDB769}"/>
              </a:ext>
            </a:extLst>
          </p:cNvPr>
          <p:cNvSpPr txBox="1"/>
          <p:nvPr/>
        </p:nvSpPr>
        <p:spPr>
          <a:xfrm>
            <a:off x="4148293" y="1817013"/>
            <a:ext cx="779780"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ts val="600"/>
              </a:lnSpc>
            </a:pPr>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Elaboração de relatório de planejamento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740">
            <a:extLst>
              <a:ext uri="{FF2B5EF4-FFF2-40B4-BE49-F238E27FC236}">
                <a16:creationId xmlns:a16="http://schemas.microsoft.com/office/drawing/2014/main" id="{F09B7A3E-5685-46A0-A382-E8BD80985BD7}"/>
              </a:ext>
            </a:extLst>
          </p:cNvPr>
          <p:cNvSpPr txBox="1"/>
          <p:nvPr/>
        </p:nvSpPr>
        <p:spPr>
          <a:xfrm>
            <a:off x="4139978" y="2222516"/>
            <a:ext cx="779780"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ts val="600"/>
              </a:lnSpc>
            </a:pPr>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Trabalho preparatório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741">
            <a:extLst>
              <a:ext uri="{FF2B5EF4-FFF2-40B4-BE49-F238E27FC236}">
                <a16:creationId xmlns:a16="http://schemas.microsoft.com/office/drawing/2014/main" id="{0CF5FCED-43E0-40D7-B08A-BB25CB572DDA}"/>
              </a:ext>
            </a:extLst>
          </p:cNvPr>
          <p:cNvSpPr txBox="1"/>
          <p:nvPr/>
        </p:nvSpPr>
        <p:spPr>
          <a:xfrm>
            <a:off x="4148293" y="2664481"/>
            <a:ext cx="779780"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ts val="600"/>
              </a:lnSpc>
            </a:pPr>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Remoção de objetos remanescentes</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742">
            <a:extLst>
              <a:ext uri="{FF2B5EF4-FFF2-40B4-BE49-F238E27FC236}">
                <a16:creationId xmlns:a16="http://schemas.microsoft.com/office/drawing/2014/main" id="{378AC3F4-7CF0-4834-A616-94E036A579B9}"/>
              </a:ext>
            </a:extLst>
          </p:cNvPr>
          <p:cNvSpPr txBox="1"/>
          <p:nvPr/>
        </p:nvSpPr>
        <p:spPr>
          <a:xfrm>
            <a:off x="4141338" y="2992189"/>
            <a:ext cx="779780"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ts val="600"/>
              </a:lnSpc>
            </a:pPr>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Remoção de equipamento e instalação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743">
            <a:extLst>
              <a:ext uri="{FF2B5EF4-FFF2-40B4-BE49-F238E27FC236}">
                <a16:creationId xmlns:a16="http://schemas.microsoft.com/office/drawing/2014/main" id="{5D2C9EA2-7DC4-497E-B5AD-42695ABCDCCD}"/>
              </a:ext>
            </a:extLst>
          </p:cNvPr>
          <p:cNvSpPr txBox="1"/>
          <p:nvPr/>
        </p:nvSpPr>
        <p:spPr>
          <a:xfrm>
            <a:off x="4071556" y="3311425"/>
            <a:ext cx="970377" cy="136008"/>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ts val="600"/>
              </a:lnSpc>
            </a:pPr>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Tratamento de resíduos peculiares</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744">
            <a:extLst>
              <a:ext uri="{FF2B5EF4-FFF2-40B4-BE49-F238E27FC236}">
                <a16:creationId xmlns:a16="http://schemas.microsoft.com/office/drawing/2014/main" id="{0EC65453-A221-48F5-B4F8-400DDFD8CF09}"/>
              </a:ext>
            </a:extLst>
          </p:cNvPr>
          <p:cNvSpPr txBox="1"/>
          <p:nvPr/>
        </p:nvSpPr>
        <p:spPr>
          <a:xfrm>
            <a:off x="4117438" y="3643994"/>
            <a:ext cx="843818" cy="157769"/>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ts val="600"/>
              </a:lnSpc>
            </a:pPr>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Desmontagem e remoção do material interno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745">
            <a:extLst>
              <a:ext uri="{FF2B5EF4-FFF2-40B4-BE49-F238E27FC236}">
                <a16:creationId xmlns:a16="http://schemas.microsoft.com/office/drawing/2014/main" id="{BF3331F0-C2D0-49B6-A0DE-8B05D0A2B4D4}"/>
              </a:ext>
            </a:extLst>
          </p:cNvPr>
          <p:cNvSpPr txBox="1"/>
          <p:nvPr/>
        </p:nvSpPr>
        <p:spPr>
          <a:xfrm>
            <a:off x="5399444" y="3664744"/>
            <a:ext cx="779780" cy="125611"/>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ts val="600"/>
              </a:lnSpc>
            </a:pPr>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Classificar e acumular</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746">
            <a:extLst>
              <a:ext uri="{FF2B5EF4-FFF2-40B4-BE49-F238E27FC236}">
                <a16:creationId xmlns:a16="http://schemas.microsoft.com/office/drawing/2014/main" id="{5CDB6C64-EFE3-43BE-9101-ABC28ABDD990}"/>
              </a:ext>
            </a:extLst>
          </p:cNvPr>
          <p:cNvSpPr txBox="1"/>
          <p:nvPr/>
        </p:nvSpPr>
        <p:spPr>
          <a:xfrm>
            <a:off x="5431791" y="4045426"/>
            <a:ext cx="779780"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ts val="600"/>
              </a:lnSpc>
            </a:pPr>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Descarte de resíduos</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747">
            <a:extLst>
              <a:ext uri="{FF2B5EF4-FFF2-40B4-BE49-F238E27FC236}">
                <a16:creationId xmlns:a16="http://schemas.microsoft.com/office/drawing/2014/main" id="{0111B011-B60D-4418-8F93-E35A6F663B33}"/>
              </a:ext>
            </a:extLst>
          </p:cNvPr>
          <p:cNvSpPr txBox="1"/>
          <p:nvPr/>
        </p:nvSpPr>
        <p:spPr>
          <a:xfrm>
            <a:off x="4109320" y="3962241"/>
            <a:ext cx="843817"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ts val="600"/>
              </a:lnSpc>
            </a:pPr>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Demolição e remoção do esqueleto do piso superior</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748">
            <a:extLst>
              <a:ext uri="{FF2B5EF4-FFF2-40B4-BE49-F238E27FC236}">
                <a16:creationId xmlns:a16="http://schemas.microsoft.com/office/drawing/2014/main" id="{998C30F2-A0F8-493D-A525-264429CEF4E1}"/>
              </a:ext>
            </a:extLst>
          </p:cNvPr>
          <p:cNvSpPr txBox="1"/>
          <p:nvPr/>
        </p:nvSpPr>
        <p:spPr>
          <a:xfrm>
            <a:off x="4132257" y="4265980"/>
            <a:ext cx="807329" cy="157769"/>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ts val="600"/>
              </a:lnSpc>
            </a:pPr>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Desmontagem e remoção da fundação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2" name="テキスト ボックス 1749">
            <a:extLst>
              <a:ext uri="{FF2B5EF4-FFF2-40B4-BE49-F238E27FC236}">
                <a16:creationId xmlns:a16="http://schemas.microsoft.com/office/drawing/2014/main" id="{BD39C1EF-488E-4838-A15A-1FA9828EDAF7}"/>
              </a:ext>
            </a:extLst>
          </p:cNvPr>
          <p:cNvSpPr txBox="1"/>
          <p:nvPr/>
        </p:nvSpPr>
        <p:spPr>
          <a:xfrm>
            <a:off x="4077485" y="4618624"/>
            <a:ext cx="948540"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ts val="600"/>
              </a:lnSpc>
            </a:pPr>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Remoção das estacas de demolição (extração)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3" name="テキスト ボックス 1751">
            <a:extLst>
              <a:ext uri="{FF2B5EF4-FFF2-40B4-BE49-F238E27FC236}">
                <a16:creationId xmlns:a16="http://schemas.microsoft.com/office/drawing/2014/main" id="{726C2870-8EE7-4640-BB83-BE3106D20939}"/>
              </a:ext>
            </a:extLst>
          </p:cNvPr>
          <p:cNvSpPr txBox="1"/>
          <p:nvPr/>
        </p:nvSpPr>
        <p:spPr>
          <a:xfrm>
            <a:off x="4125546" y="4950110"/>
            <a:ext cx="814394"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ts val="600"/>
              </a:lnSpc>
            </a:pPr>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Demolição da estrutura externa e remoção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4" name="テキスト ボックス 1752">
            <a:extLst>
              <a:ext uri="{FF2B5EF4-FFF2-40B4-BE49-F238E27FC236}">
                <a16:creationId xmlns:a16="http://schemas.microsoft.com/office/drawing/2014/main" id="{85B3B1A1-4594-42A0-9A2B-90CEA247E142}"/>
              </a:ext>
            </a:extLst>
          </p:cNvPr>
          <p:cNvSpPr txBox="1"/>
          <p:nvPr/>
        </p:nvSpPr>
        <p:spPr>
          <a:xfrm>
            <a:off x="4130986" y="5297297"/>
            <a:ext cx="814395"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ts val="600"/>
              </a:lnSpc>
            </a:pPr>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Nivelamento e arrumação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5" name="テキスト ボックス 1753">
            <a:extLst>
              <a:ext uri="{FF2B5EF4-FFF2-40B4-BE49-F238E27FC236}">
                <a16:creationId xmlns:a16="http://schemas.microsoft.com/office/drawing/2014/main" id="{045F346F-8583-418D-BA8F-0D9E2BB3FD6D}"/>
              </a:ext>
            </a:extLst>
          </p:cNvPr>
          <p:cNvSpPr txBox="1"/>
          <p:nvPr/>
        </p:nvSpPr>
        <p:spPr>
          <a:xfrm>
            <a:off x="4123368" y="5745689"/>
            <a:ext cx="814394"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ts val="600"/>
              </a:lnSpc>
            </a:pPr>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Conclusão</a:t>
            </a:r>
            <a:endParaRPr lang="ja-JP" sz="8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6" name="テキスト ボックス 1754">
            <a:extLst>
              <a:ext uri="{FF2B5EF4-FFF2-40B4-BE49-F238E27FC236}">
                <a16:creationId xmlns:a16="http://schemas.microsoft.com/office/drawing/2014/main" id="{DF90D206-8FA9-481E-8006-2B01778A439F}"/>
              </a:ext>
            </a:extLst>
          </p:cNvPr>
          <p:cNvSpPr txBox="1"/>
          <p:nvPr/>
        </p:nvSpPr>
        <p:spPr>
          <a:xfrm>
            <a:off x="2664492" y="3151012"/>
            <a:ext cx="1144239" cy="117500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l" rtl="0">
              <a:lnSpc>
                <a:spcPts val="600"/>
              </a:lnSpc>
            </a:pPr>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Caso peculiar</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marL="88900" indent="-88900" algn="l" rtl="0">
              <a:lnSpc>
                <a:spcPts val="600"/>
              </a:lnSpc>
              <a:buFont typeface="Arial" panose="020B0604020202020204" pitchFamily="34" charset="0"/>
              <a:buChar char="•"/>
            </a:pPr>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Remoção de amianto (níveis 1-3)</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marL="177800" lvl="0" indent="-88900" algn="just" rtl="0">
              <a:lnSpc>
                <a:spcPts val="600"/>
              </a:lnSpc>
            </a:pPr>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	Não há obrigação de envio, mas é indispensável para o plano de nível 3</a:t>
            </a:r>
            <a:endParaRPr lang="ja-JP" sz="7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marL="88900" indent="-88900" algn="l" rtl="0">
              <a:lnSpc>
                <a:spcPts val="600"/>
              </a:lnSpc>
              <a:buFont typeface="Arial" panose="020B0604020202020204" pitchFamily="34" charset="0"/>
              <a:buChar char="•"/>
            </a:pPr>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Deslocamento, processamento de</a:t>
            </a:r>
            <a:r>
              <a:rPr lang="pt-br"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PCB</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marL="88900" indent="-88900" algn="l" rtl="0">
              <a:lnSpc>
                <a:spcPts val="600"/>
              </a:lnSpc>
              <a:buFont typeface="Arial" panose="020B0604020202020204" pitchFamily="34" charset="0"/>
              <a:buChar char="•"/>
            </a:pPr>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Demolição do incinerador</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marL="88900" indent="-88900" algn="l" rtl="0">
              <a:lnSpc>
                <a:spcPts val="600"/>
              </a:lnSpc>
              <a:buFont typeface="Arial" panose="020B0604020202020204" pitchFamily="34" charset="0"/>
              <a:buChar char="•"/>
            </a:pPr>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Recuperação de </a:t>
            </a:r>
            <a:r>
              <a:rPr lang="pt-br" sz="7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Freon</a:t>
            </a:r>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 destruição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marL="88900" indent="-88900" algn="l" rtl="0">
              <a:lnSpc>
                <a:spcPts val="600"/>
              </a:lnSpc>
              <a:buFont typeface="Arial" panose="020B0604020202020204" pitchFamily="34" charset="0"/>
              <a:buChar char="•"/>
            </a:pPr>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Outros</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5028396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Dicas para dirigir com segurança</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101 do Texto / Página 81 do Texto suplementar</a:t>
            </a:r>
          </a:p>
        </p:txBody>
      </p:sp>
      <p:pic>
        <p:nvPicPr>
          <p:cNvPr id="2" name="図 1"/>
          <p:cNvPicPr>
            <a:picLocks noChangeAspect="1"/>
          </p:cNvPicPr>
          <p:nvPr/>
        </p:nvPicPr>
        <p:blipFill>
          <a:blip r:embed="rId3"/>
          <a:stretch>
            <a:fillRect/>
          </a:stretch>
        </p:blipFill>
        <p:spPr>
          <a:xfrm>
            <a:off x="780022" y="1940773"/>
            <a:ext cx="7723901" cy="2985568"/>
          </a:xfrm>
          <a:prstGeom prst="rect">
            <a:avLst/>
          </a:prstGeom>
        </p:spPr>
      </p:pic>
      <p:sp>
        <p:nvSpPr>
          <p:cNvPr id="10" name="テキスト ボックス 9"/>
          <p:cNvSpPr txBox="1"/>
          <p:nvPr/>
        </p:nvSpPr>
        <p:spPr>
          <a:xfrm>
            <a:off x="4646092" y="4660251"/>
            <a:ext cx="3095828" cy="646331"/>
          </a:xfrm>
          <a:prstGeom prst="rect">
            <a:avLst/>
          </a:prstGeom>
          <a:noFill/>
          <a:ln>
            <a:noFill/>
          </a:ln>
        </p:spPr>
        <p:txBody>
          <a:bodyPr wrap="square" rtlCol="0">
            <a:spAutoFit/>
          </a:bodyPr>
          <a:lstStyle/>
          <a:p>
            <a:pPr rtl="0"/>
            <a:r>
              <a:rPr lang="pt-br" sz="1200" dirty="0">
                <a:solidFill>
                  <a:prstClr val="black"/>
                </a:solidFill>
                <a:latin typeface="Times New Roman" panose="02020603050405020304" pitchFamily="18" charset="0"/>
                <a:cs typeface="Times New Roman" panose="02020603050405020304" pitchFamily="18" charset="0"/>
              </a:rPr>
              <a:t>Quando o condutor sair do assento devido à interrupção do trabalho, etc., deve desligar o motor, retirar a chave e guardá-la.</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1117023" y="4844917"/>
            <a:ext cx="2832878" cy="646331"/>
          </a:xfrm>
          <a:prstGeom prst="rect">
            <a:avLst/>
          </a:prstGeom>
          <a:noFill/>
          <a:ln>
            <a:noFill/>
          </a:ln>
        </p:spPr>
        <p:txBody>
          <a:bodyPr wrap="square" rtlCol="0">
            <a:spAutoFit/>
          </a:bodyPr>
          <a:lstStyle/>
          <a:p>
            <a:pPr rtl="0"/>
            <a:r>
              <a:rPr lang="pt-br" sz="1200" dirty="0">
                <a:solidFill>
                  <a:prstClr val="black"/>
                </a:solidFill>
                <a:latin typeface="Times New Roman" panose="02020603050405020304" pitchFamily="18" charset="0"/>
                <a:cs typeface="Times New Roman" panose="02020603050405020304" pitchFamily="18" charset="0"/>
              </a:rPr>
              <a:t>O condutor deve usar o capacete de proteção e o equipamento de segurança, bem com a vestimenta exigida.</a:t>
            </a:r>
          </a:p>
        </p:txBody>
      </p:sp>
      <p:sp>
        <p:nvSpPr>
          <p:cNvPr id="8" name="テキスト ボックス 1755">
            <a:extLst>
              <a:ext uri="{FF2B5EF4-FFF2-40B4-BE49-F238E27FC236}">
                <a16:creationId xmlns:a16="http://schemas.microsoft.com/office/drawing/2014/main" id="{50D958DB-40DE-43BC-BA8C-476AE7F14C3B}"/>
              </a:ext>
            </a:extLst>
          </p:cNvPr>
          <p:cNvSpPr txBox="1"/>
          <p:nvPr/>
        </p:nvSpPr>
        <p:spPr>
          <a:xfrm>
            <a:off x="1246822" y="2197748"/>
            <a:ext cx="1096328" cy="3365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Obedecer as regras do local</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1756">
            <a:extLst>
              <a:ext uri="{FF2B5EF4-FFF2-40B4-BE49-F238E27FC236}">
                <a16:creationId xmlns:a16="http://schemas.microsoft.com/office/drawing/2014/main" id="{69833500-E57F-4B2C-81D7-B35F0EABE583}"/>
              </a:ext>
            </a:extLst>
          </p:cNvPr>
          <p:cNvSpPr txBox="1"/>
          <p:nvPr/>
        </p:nvSpPr>
        <p:spPr>
          <a:xfrm>
            <a:off x="2635567" y="2733376"/>
            <a:ext cx="516890" cy="2108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Capacete</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757">
            <a:extLst>
              <a:ext uri="{FF2B5EF4-FFF2-40B4-BE49-F238E27FC236}">
                <a16:creationId xmlns:a16="http://schemas.microsoft.com/office/drawing/2014/main" id="{6BF8C752-7205-473C-89F7-81C66CCB8088}"/>
              </a:ext>
            </a:extLst>
          </p:cNvPr>
          <p:cNvSpPr txBox="1"/>
          <p:nvPr/>
        </p:nvSpPr>
        <p:spPr>
          <a:xfrm>
            <a:off x="3041967" y="3343275"/>
            <a:ext cx="516890" cy="4095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Roupas limpas</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758">
            <a:extLst>
              <a:ext uri="{FF2B5EF4-FFF2-40B4-BE49-F238E27FC236}">
                <a16:creationId xmlns:a16="http://schemas.microsoft.com/office/drawing/2014/main" id="{742EFF8C-98BC-4653-9BAF-A0751C18879D}"/>
              </a:ext>
            </a:extLst>
          </p:cNvPr>
          <p:cNvSpPr txBox="1"/>
          <p:nvPr/>
        </p:nvSpPr>
        <p:spPr>
          <a:xfrm>
            <a:off x="2967036" y="4403312"/>
            <a:ext cx="471488" cy="2108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Sapatos de segurança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759">
            <a:extLst>
              <a:ext uri="{FF2B5EF4-FFF2-40B4-BE49-F238E27FC236}">
                <a16:creationId xmlns:a16="http://schemas.microsoft.com/office/drawing/2014/main" id="{E42E0A05-D224-41FA-BC5B-F1CC0E2F0813}"/>
              </a:ext>
            </a:extLst>
          </p:cNvPr>
          <p:cNvSpPr txBox="1"/>
          <p:nvPr/>
        </p:nvSpPr>
        <p:spPr>
          <a:xfrm>
            <a:off x="7626655" y="2595678"/>
            <a:ext cx="449127" cy="2753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Chave do motor</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158708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Dicas para dirigir com segurança</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101 do Texto / Página 82 do Texto suplementar</a:t>
            </a:r>
          </a:p>
        </p:txBody>
      </p:sp>
      <p:pic>
        <p:nvPicPr>
          <p:cNvPr id="8" name="図 7"/>
          <p:cNvPicPr>
            <a:picLocks noChangeAspect="1"/>
          </p:cNvPicPr>
          <p:nvPr/>
        </p:nvPicPr>
        <p:blipFill>
          <a:blip r:embed="rId3"/>
          <a:stretch>
            <a:fillRect/>
          </a:stretch>
        </p:blipFill>
        <p:spPr>
          <a:xfrm>
            <a:off x="826509" y="2261589"/>
            <a:ext cx="3953309" cy="2770601"/>
          </a:xfrm>
          <a:prstGeom prst="rect">
            <a:avLst/>
          </a:prstGeom>
        </p:spPr>
      </p:pic>
      <p:sp>
        <p:nvSpPr>
          <p:cNvPr id="12" name="テキスト ボックス 11"/>
          <p:cNvSpPr txBox="1"/>
          <p:nvPr/>
        </p:nvSpPr>
        <p:spPr>
          <a:xfrm>
            <a:off x="1491728" y="4905029"/>
            <a:ext cx="2832878" cy="830997"/>
          </a:xfrm>
          <a:prstGeom prst="rect">
            <a:avLst/>
          </a:prstGeom>
          <a:noFill/>
          <a:ln>
            <a:noFill/>
          </a:ln>
        </p:spPr>
        <p:txBody>
          <a:bodyPr wrap="square" rtlCol="0">
            <a:spAutoFit/>
          </a:bodyPr>
          <a:lstStyle/>
          <a:p>
            <a:pPr rtl="0"/>
            <a:r>
              <a:rPr lang="pt-br" sz="1200">
                <a:solidFill>
                  <a:prstClr val="black"/>
                </a:solidFill>
                <a:latin typeface="Times New Roman" panose="02020603050405020304" pitchFamily="18" charset="0"/>
                <a:cs typeface="Times New Roman" panose="02020603050405020304" pitchFamily="18" charset="0"/>
              </a:rPr>
              <a:t>Esteja sempre pronto para parar imediatamente durante a condução para o caso de ocorrência de uma situação repentina</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1" name="図 10"/>
          <p:cNvPicPr>
            <a:picLocks noChangeAspect="1"/>
          </p:cNvPicPr>
          <p:nvPr/>
        </p:nvPicPr>
        <p:blipFill>
          <a:blip r:embed="rId4"/>
          <a:stretch>
            <a:fillRect/>
          </a:stretch>
        </p:blipFill>
        <p:spPr>
          <a:xfrm>
            <a:off x="4908918" y="2251252"/>
            <a:ext cx="3477332" cy="2539626"/>
          </a:xfrm>
          <a:prstGeom prst="rect">
            <a:avLst/>
          </a:prstGeom>
        </p:spPr>
      </p:pic>
      <p:sp>
        <p:nvSpPr>
          <p:cNvPr id="14" name="テキスト ボックス 13"/>
          <p:cNvSpPr txBox="1"/>
          <p:nvPr/>
        </p:nvSpPr>
        <p:spPr>
          <a:xfrm>
            <a:off x="5364130" y="4820349"/>
            <a:ext cx="2832878" cy="830997"/>
          </a:xfrm>
          <a:prstGeom prst="rect">
            <a:avLst/>
          </a:prstGeom>
          <a:noFill/>
          <a:ln>
            <a:noFill/>
          </a:ln>
        </p:spPr>
        <p:txBody>
          <a:bodyPr wrap="square" rtlCol="0">
            <a:spAutoFit/>
          </a:bodyPr>
          <a:lstStyle/>
          <a:p>
            <a:pPr rtl="0"/>
            <a:r>
              <a:rPr lang="pt-br" sz="1200" dirty="0">
                <a:solidFill>
                  <a:prstClr val="black"/>
                </a:solidFill>
                <a:latin typeface="Times New Roman" panose="02020603050405020304" pitchFamily="18" charset="0"/>
                <a:cs typeface="Times New Roman" panose="02020603050405020304" pitchFamily="18" charset="0"/>
              </a:rPr>
              <a:t>Para trabalhos de britagem em áreas urbanas, etc.</a:t>
            </a:r>
            <a:r>
              <a:rPr lang="en-US" altLang="ja-JP" sz="1200" dirty="0">
                <a:solidFill>
                  <a:prstClr val="black"/>
                </a:solidFill>
                <a:latin typeface="Times New Roman" panose="02020603050405020304" pitchFamily="18" charset="0"/>
                <a:cs typeface="Times New Roman" panose="02020603050405020304" pitchFamily="18" charset="0"/>
              </a:rPr>
              <a:t/>
            </a:r>
            <a:br>
              <a:rPr lang="en-US" altLang="ja-JP" sz="1200" dirty="0">
                <a:solidFill>
                  <a:prstClr val="black"/>
                </a:solidFill>
                <a:latin typeface="Times New Roman" panose="02020603050405020304" pitchFamily="18" charset="0"/>
                <a:cs typeface="Times New Roman" panose="02020603050405020304" pitchFamily="18" charset="0"/>
              </a:rPr>
            </a:br>
            <a:r>
              <a:rPr lang="pt-br" sz="1200" dirty="0">
                <a:solidFill>
                  <a:prstClr val="black"/>
                </a:solidFill>
                <a:latin typeface="Times New Roman" panose="02020603050405020304" pitchFamily="18" charset="0"/>
                <a:cs typeface="Times New Roman" panose="02020603050405020304" pitchFamily="18" charset="0"/>
              </a:rPr>
              <a:t>certifique-se de verificar se há ou não objetos enterrados</a:t>
            </a:r>
          </a:p>
        </p:txBody>
      </p:sp>
      <p:sp>
        <p:nvSpPr>
          <p:cNvPr id="10" name="テキスト ボックス 1760">
            <a:extLst>
              <a:ext uri="{FF2B5EF4-FFF2-40B4-BE49-F238E27FC236}">
                <a16:creationId xmlns:a16="http://schemas.microsoft.com/office/drawing/2014/main" id="{88B4E8A5-4074-4350-B3FA-9C120A192909}"/>
              </a:ext>
            </a:extLst>
          </p:cNvPr>
          <p:cNvSpPr txBox="1"/>
          <p:nvPr/>
        </p:nvSpPr>
        <p:spPr>
          <a:xfrm>
            <a:off x="5014156" y="4133241"/>
            <a:ext cx="523043" cy="3108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Abastecimento de água</a:t>
            </a:r>
            <a:endParaRPr lang="ja-JP" sz="4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761">
            <a:extLst>
              <a:ext uri="{FF2B5EF4-FFF2-40B4-BE49-F238E27FC236}">
                <a16:creationId xmlns:a16="http://schemas.microsoft.com/office/drawing/2014/main" id="{8C34D56C-A0A7-4D56-91E2-6ACCA4E196B6}"/>
              </a:ext>
            </a:extLst>
          </p:cNvPr>
          <p:cNvSpPr txBox="1"/>
          <p:nvPr/>
        </p:nvSpPr>
        <p:spPr>
          <a:xfrm>
            <a:off x="7034091" y="4332284"/>
            <a:ext cx="523043" cy="245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Gás</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5732191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dirty="0">
                <a:latin typeface="Times New Roman" panose="02020603050405020304" pitchFamily="18" charset="0"/>
                <a:ea typeface="Meiryo UI" panose="020B0604030504040204" pitchFamily="50" charset="-128"/>
                <a:cs typeface="Times New Roman" panose="02020603050405020304" pitchFamily="18" charset="0"/>
              </a:rPr>
              <a:t>Procedimentos de orientação e sinais</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104 do Texto / Página 84 do Texto suplementar</a:t>
            </a:r>
          </a:p>
        </p:txBody>
      </p:sp>
      <p:sp>
        <p:nvSpPr>
          <p:cNvPr id="17" name="テキスト ボックス 16"/>
          <p:cNvSpPr txBox="1"/>
          <p:nvPr/>
        </p:nvSpPr>
        <p:spPr>
          <a:xfrm>
            <a:off x="1759255" y="3533490"/>
            <a:ext cx="6044318" cy="646331"/>
          </a:xfrm>
          <a:prstGeom prst="rect">
            <a:avLst/>
          </a:prstGeom>
          <a:noFill/>
          <a:ln>
            <a:noFill/>
          </a:ln>
        </p:spPr>
        <p:txBody>
          <a:bodyPr wrap="square" rtlCol="0">
            <a:spAutoFit/>
          </a:bodyPr>
          <a:lstStyle/>
          <a:p>
            <a:pPr rtl="0"/>
            <a:r>
              <a:rPr lang="pt-br" sz="1200">
                <a:solidFill>
                  <a:prstClr val="black"/>
                </a:solidFill>
                <a:latin typeface="Times New Roman" panose="02020603050405020304" pitchFamily="18" charset="0"/>
                <a:cs typeface="Times New Roman" panose="02020603050405020304" pitchFamily="18" charset="0"/>
              </a:rPr>
              <a:t>Antes de iniciar o trabalho, o condutor precisa combinar previamente com o sinalizador ou orientador sobre a posição de trabalho das demais máquinas de construção, a posição de trabalho do operário, a posição de locais perigosos e o método de sinalização.</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354013" rtl="0">
              <a:buNone/>
            </a:pPr>
            <a:r>
              <a:rPr lang="pt-br" sz="2000" dirty="0">
                <a:latin typeface="Times New Roman" panose="02020603050405020304" pitchFamily="18" charset="0"/>
                <a:ea typeface="Meiryo UI" panose="020B0604030504040204" pitchFamily="50" charset="-128"/>
                <a:cs typeface="Times New Roman" panose="02020603050405020304" pitchFamily="18" charset="0"/>
              </a:rPr>
              <a:t>&lt;Sinal através do uso do apito&gt;	 &lt;Sinal por vocalização&gt;</a:t>
            </a:r>
          </a:p>
          <a:p>
            <a:pPr marL="893763" indent="-354013" rtl="0">
              <a:buNone/>
            </a:pPr>
            <a:r>
              <a:rPr lang="pt-br" sz="1600" dirty="0">
                <a:latin typeface="Times New Roman" panose="02020603050405020304" pitchFamily="18" charset="0"/>
                <a:ea typeface="Meiryo UI" panose="020B0604030504040204" pitchFamily="50" charset="-128"/>
                <a:cs typeface="Times New Roman" panose="02020603050405020304" pitchFamily="18" charset="0"/>
              </a:rPr>
              <a:t>• Segurança: 2 apitos curtos, repetir		• Segurança: </a:t>
            </a:r>
            <a:r>
              <a:rPr lang="pt-br" sz="1600" dirty="0" err="1">
                <a:latin typeface="Times New Roman" panose="02020603050405020304" pitchFamily="18" charset="0"/>
                <a:ea typeface="Meiryo UI" panose="020B0604030504040204" pitchFamily="50" charset="-128"/>
                <a:cs typeface="Times New Roman" panose="02020603050405020304" pitchFamily="18" charset="0"/>
              </a:rPr>
              <a:t>O-rai</a:t>
            </a:r>
            <a:r>
              <a:rPr lang="pt-br" sz="1600" dirty="0">
                <a:latin typeface="Times New Roman" panose="02020603050405020304" pitchFamily="18" charset="0"/>
                <a:ea typeface="Meiryo UI" panose="020B0604030504040204" pitchFamily="50" charset="-128"/>
                <a:cs typeface="Times New Roman" panose="02020603050405020304" pitchFamily="18" charset="0"/>
              </a:rPr>
              <a:t>, </a:t>
            </a:r>
            <a:r>
              <a:rPr lang="pt-br" sz="1600" dirty="0" err="1">
                <a:latin typeface="Times New Roman" panose="02020603050405020304" pitchFamily="18" charset="0"/>
                <a:ea typeface="Meiryo UI" panose="020B0604030504040204" pitchFamily="50" charset="-128"/>
                <a:cs typeface="Times New Roman" panose="02020603050405020304" pitchFamily="18" charset="0"/>
              </a:rPr>
              <a:t>O-rai</a:t>
            </a:r>
            <a:r>
              <a:rPr lang="pt-br" sz="1600" dirty="0">
                <a:latin typeface="Times New Roman" panose="02020603050405020304" pitchFamily="18" charset="0"/>
                <a:ea typeface="Meiryo UI" panose="020B0604030504040204" pitchFamily="50" charset="-128"/>
                <a:cs typeface="Times New Roman" panose="02020603050405020304" pitchFamily="18" charset="0"/>
              </a:rPr>
              <a:t> (tudo bem)</a:t>
            </a:r>
          </a:p>
          <a:p>
            <a:pPr marL="893763" indent="-354013" rtl="0">
              <a:buNone/>
            </a:pPr>
            <a:r>
              <a:rPr lang="pt-br" sz="1600" dirty="0">
                <a:latin typeface="Times New Roman" panose="02020603050405020304" pitchFamily="18" charset="0"/>
                <a:ea typeface="Meiryo UI" panose="020B0604030504040204" pitchFamily="50" charset="-128"/>
                <a:cs typeface="Times New Roman" panose="02020603050405020304" pitchFamily="18" charset="0"/>
              </a:rPr>
              <a:t>• Interromper: apito longo			• Interromper: parar</a:t>
            </a:r>
          </a:p>
        </p:txBody>
      </p:sp>
      <p:pic>
        <p:nvPicPr>
          <p:cNvPr id="3" name="図 2"/>
          <p:cNvPicPr>
            <a:picLocks noChangeAspect="1"/>
          </p:cNvPicPr>
          <p:nvPr/>
        </p:nvPicPr>
        <p:blipFill>
          <a:blip r:embed="rId3"/>
          <a:stretch>
            <a:fillRect/>
          </a:stretch>
        </p:blipFill>
        <p:spPr>
          <a:xfrm>
            <a:off x="3593014" y="1419769"/>
            <a:ext cx="2018078" cy="2113721"/>
          </a:xfrm>
          <a:prstGeom prst="rect">
            <a:avLst/>
          </a:prstGeom>
        </p:spPr>
      </p:pic>
      <p:sp>
        <p:nvSpPr>
          <p:cNvPr id="7" name="テキスト ボックス 1762">
            <a:extLst>
              <a:ext uri="{FF2B5EF4-FFF2-40B4-BE49-F238E27FC236}">
                <a16:creationId xmlns:a16="http://schemas.microsoft.com/office/drawing/2014/main" id="{BD7B8CE7-CA9A-4D59-9EEF-A1A9A9E6F14B}"/>
              </a:ext>
            </a:extLst>
          </p:cNvPr>
          <p:cNvSpPr txBox="1"/>
          <p:nvPr/>
        </p:nvSpPr>
        <p:spPr>
          <a:xfrm>
            <a:off x="3907473" y="1519875"/>
            <a:ext cx="1267778" cy="5199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Confirmação dos itens de precaução entre os condutores</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4152578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a:bodyPr>
          <a:lstStyle/>
          <a:p>
            <a:pPr marL="1257300" indent="-1257300" rtl="0"/>
            <a:r>
              <a:rPr lang="pt-br" sz="3200">
                <a:latin typeface="Times New Roman" panose="02020603050405020304" pitchFamily="18" charset="0"/>
                <a:ea typeface="ＭＳ Ｐゴシック" panose="020B0600070205080204" pitchFamily="50" charset="-128"/>
                <a:cs typeface="Times New Roman" panose="02020603050405020304" pitchFamily="18" charset="0"/>
              </a:rPr>
              <a:t>Capítulo 7 Conhecimento sobre força e eletricidade</a:t>
            </a:r>
            <a:endParaRPr kumimoji="1" lang="ja-JP" altLang="en-US" sz="32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41866335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Momento de força</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110 do Texto / Página 85 do Texto suplementar</a:t>
            </a:r>
          </a:p>
        </p:txBody>
      </p:sp>
      <p:sp>
        <p:nvSpPr>
          <p:cNvPr id="17" name="テキスト ボックス 16"/>
          <p:cNvSpPr txBox="1"/>
          <p:nvPr/>
        </p:nvSpPr>
        <p:spPr>
          <a:xfrm>
            <a:off x="3849129" y="3330471"/>
            <a:ext cx="149353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Momento de força</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2299440" y="1287153"/>
            <a:ext cx="4564509" cy="2043318"/>
          </a:xfrm>
          <a:prstGeom prst="rect">
            <a:avLst/>
          </a:prstGeom>
        </p:spPr>
      </p:pic>
      <p:pic>
        <p:nvPicPr>
          <p:cNvPr id="8" name="図 7"/>
          <p:cNvPicPr/>
          <p:nvPr/>
        </p:nvPicPr>
        <p:blipFill>
          <a:blip r:embed="rId4"/>
          <a:stretch>
            <a:fillRect/>
          </a:stretch>
        </p:blipFill>
        <p:spPr>
          <a:xfrm>
            <a:off x="828195" y="3626427"/>
            <a:ext cx="3753500" cy="2459603"/>
          </a:xfrm>
          <a:prstGeom prst="rect">
            <a:avLst/>
          </a:prstGeom>
        </p:spPr>
      </p:pic>
      <p:sp>
        <p:nvSpPr>
          <p:cNvPr id="10" name="テキスト ボックス 9"/>
          <p:cNvSpPr txBox="1"/>
          <p:nvPr/>
        </p:nvSpPr>
        <p:spPr>
          <a:xfrm>
            <a:off x="1664677" y="6061455"/>
            <a:ext cx="1721415"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Momento de força ①</a:t>
            </a:r>
          </a:p>
        </p:txBody>
      </p:sp>
      <p:pic>
        <p:nvPicPr>
          <p:cNvPr id="11" name="図 10"/>
          <p:cNvPicPr/>
          <p:nvPr/>
        </p:nvPicPr>
        <p:blipFill>
          <a:blip r:embed="rId5"/>
          <a:stretch>
            <a:fillRect/>
          </a:stretch>
        </p:blipFill>
        <p:spPr>
          <a:xfrm>
            <a:off x="4713426" y="3607470"/>
            <a:ext cx="3670500" cy="2520471"/>
          </a:xfrm>
          <a:prstGeom prst="rect">
            <a:avLst/>
          </a:prstGeom>
        </p:spPr>
      </p:pic>
      <p:sp>
        <p:nvSpPr>
          <p:cNvPr id="12" name="テキスト ボックス 11"/>
          <p:cNvSpPr txBox="1"/>
          <p:nvPr/>
        </p:nvSpPr>
        <p:spPr>
          <a:xfrm>
            <a:off x="5617722" y="6061455"/>
            <a:ext cx="1613552"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Momento de força ②</a:t>
            </a:r>
          </a:p>
        </p:txBody>
      </p:sp>
      <p:sp>
        <p:nvSpPr>
          <p:cNvPr id="13" name="テキスト ボックス 1763">
            <a:extLst>
              <a:ext uri="{FF2B5EF4-FFF2-40B4-BE49-F238E27FC236}">
                <a16:creationId xmlns:a16="http://schemas.microsoft.com/office/drawing/2014/main" id="{CE92F9D7-49A9-4FD5-8FCB-F37EED0CA936}"/>
              </a:ext>
            </a:extLst>
          </p:cNvPr>
          <p:cNvSpPr txBox="1"/>
          <p:nvPr/>
        </p:nvSpPr>
        <p:spPr>
          <a:xfrm>
            <a:off x="828195" y="4096041"/>
            <a:ext cx="1120140" cy="245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200" kern="100">
                <a:effectLst/>
                <a:latin typeface="Times New Roman" panose="02020603050405020304" pitchFamily="18" charset="0"/>
                <a:ea typeface="游ゴシック" panose="020B0400000000000000" pitchFamily="50" charset="-128"/>
                <a:cs typeface="Times New Roman" panose="02020603050405020304" pitchFamily="18" charset="0"/>
              </a:rPr>
              <a:t>Reação do golpe</a:t>
            </a:r>
            <a:endParaRPr lang="ja-JP" sz="7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764">
            <a:extLst>
              <a:ext uri="{FF2B5EF4-FFF2-40B4-BE49-F238E27FC236}">
                <a16:creationId xmlns:a16="http://schemas.microsoft.com/office/drawing/2014/main" id="{F5FB4F9F-DFDD-4038-8C87-D7AB9D7FB415}"/>
              </a:ext>
            </a:extLst>
          </p:cNvPr>
          <p:cNvSpPr txBox="1"/>
          <p:nvPr/>
        </p:nvSpPr>
        <p:spPr>
          <a:xfrm>
            <a:off x="3260245" y="4312576"/>
            <a:ext cx="1120140" cy="2813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Rompedor para uso em túnel</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420582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Tipos de acessórios para máquinas de demolição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5 do texto / Página 8 do texto suplementar</a:t>
            </a:r>
          </a:p>
        </p:txBody>
      </p:sp>
      <p:pic>
        <p:nvPicPr>
          <p:cNvPr id="2" name="図 1"/>
          <p:cNvPicPr>
            <a:picLocks noChangeAspect="1"/>
          </p:cNvPicPr>
          <p:nvPr/>
        </p:nvPicPr>
        <p:blipFill>
          <a:blip r:embed="rId3"/>
          <a:stretch>
            <a:fillRect/>
          </a:stretch>
        </p:blipFill>
        <p:spPr>
          <a:xfrm>
            <a:off x="780674" y="2192481"/>
            <a:ext cx="7521661" cy="3047145"/>
          </a:xfrm>
          <a:prstGeom prst="rect">
            <a:avLst/>
          </a:prstGeom>
        </p:spPr>
      </p:pic>
      <p:sp>
        <p:nvSpPr>
          <p:cNvPr id="11" name="テキスト ボックス 10"/>
          <p:cNvSpPr txBox="1"/>
          <p:nvPr/>
        </p:nvSpPr>
        <p:spPr>
          <a:xfrm>
            <a:off x="1566196" y="5196508"/>
            <a:ext cx="2674036"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Triturador de concreto em pedaços grandes</a:t>
            </a:r>
          </a:p>
        </p:txBody>
      </p:sp>
      <p:sp>
        <p:nvSpPr>
          <p:cNvPr id="12" name="テキスト ボックス 11"/>
          <p:cNvSpPr txBox="1"/>
          <p:nvPr/>
        </p:nvSpPr>
        <p:spPr>
          <a:xfrm>
            <a:off x="5493959" y="5196508"/>
            <a:ext cx="2674036"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Triturador de concreto em pedaços pequenos</a:t>
            </a:r>
          </a:p>
        </p:txBody>
      </p:sp>
      <p:sp>
        <p:nvSpPr>
          <p:cNvPr id="8" name="テキスト ボックス 260">
            <a:extLst>
              <a:ext uri="{FF2B5EF4-FFF2-40B4-BE49-F238E27FC236}">
                <a16:creationId xmlns:a16="http://schemas.microsoft.com/office/drawing/2014/main" id="{789A2D21-DCD4-4567-8140-0FEB3A61CF02}"/>
              </a:ext>
            </a:extLst>
          </p:cNvPr>
          <p:cNvSpPr txBox="1"/>
          <p:nvPr/>
        </p:nvSpPr>
        <p:spPr>
          <a:xfrm>
            <a:off x="3602720" y="2535377"/>
            <a:ext cx="1205500"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Quadro superior, etc.</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9" name="テキスト ボックス 261">
            <a:extLst>
              <a:ext uri="{FF2B5EF4-FFF2-40B4-BE49-F238E27FC236}">
                <a16:creationId xmlns:a16="http://schemas.microsoft.com/office/drawing/2014/main" id="{C79624EF-9E45-4905-9943-829A88E5A114}"/>
              </a:ext>
            </a:extLst>
          </p:cNvPr>
          <p:cNvSpPr txBox="1"/>
          <p:nvPr/>
        </p:nvSpPr>
        <p:spPr>
          <a:xfrm>
            <a:off x="3639591" y="3120972"/>
            <a:ext cx="1083022"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Dispositivo giratório</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283">
            <a:extLst>
              <a:ext uri="{FF2B5EF4-FFF2-40B4-BE49-F238E27FC236}">
                <a16:creationId xmlns:a16="http://schemas.microsoft.com/office/drawing/2014/main" id="{3E2324CC-11A1-435F-B713-41C2B5E3E516}"/>
              </a:ext>
            </a:extLst>
          </p:cNvPr>
          <p:cNvSpPr txBox="1"/>
          <p:nvPr/>
        </p:nvSpPr>
        <p:spPr>
          <a:xfrm>
            <a:off x="3639591" y="3543456"/>
            <a:ext cx="1083022"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Cilindro de abertura / fechamento</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285">
            <a:extLst>
              <a:ext uri="{FF2B5EF4-FFF2-40B4-BE49-F238E27FC236}">
                <a16:creationId xmlns:a16="http://schemas.microsoft.com/office/drawing/2014/main" id="{F7A058A2-4E9B-4E94-897B-C995F3A12A08}"/>
              </a:ext>
            </a:extLst>
          </p:cNvPr>
          <p:cNvSpPr txBox="1"/>
          <p:nvPr/>
        </p:nvSpPr>
        <p:spPr>
          <a:xfrm>
            <a:off x="7125161" y="2689019"/>
            <a:ext cx="1083022" cy="2947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Cilindro de abertura / fechamento</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287">
            <a:extLst>
              <a:ext uri="{FF2B5EF4-FFF2-40B4-BE49-F238E27FC236}">
                <a16:creationId xmlns:a16="http://schemas.microsoft.com/office/drawing/2014/main" id="{E211FE6B-33E0-40FA-A8A1-1A48013B47EE}"/>
              </a:ext>
            </a:extLst>
          </p:cNvPr>
          <p:cNvSpPr txBox="1"/>
          <p:nvPr/>
        </p:nvSpPr>
        <p:spPr>
          <a:xfrm>
            <a:off x="841665" y="3763303"/>
            <a:ext cx="911569"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a:effectLst/>
                <a:latin typeface="Times New Roman" panose="02020603050405020304" pitchFamily="18" charset="0"/>
                <a:ea typeface="游ゴシック" panose="020B0400000000000000" pitchFamily="50" charset="-128"/>
                <a:cs typeface="Times New Roman" panose="02020603050405020304" pitchFamily="18" charset="0"/>
              </a:rPr>
              <a:t>Quadro inferior</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16">
            <a:extLst>
              <a:ext uri="{FF2B5EF4-FFF2-40B4-BE49-F238E27FC236}">
                <a16:creationId xmlns:a16="http://schemas.microsoft.com/office/drawing/2014/main" id="{A8FB64A9-8224-42DD-81F9-146C18D7E756}"/>
              </a:ext>
            </a:extLst>
          </p:cNvPr>
          <p:cNvSpPr txBox="1"/>
          <p:nvPr/>
        </p:nvSpPr>
        <p:spPr>
          <a:xfrm>
            <a:off x="6424766" y="2515217"/>
            <a:ext cx="1083022"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a:effectLst/>
                <a:latin typeface="Times New Roman" panose="02020603050405020304" pitchFamily="18" charset="0"/>
                <a:ea typeface="游ゴシック" panose="020B0400000000000000" pitchFamily="50" charset="-128"/>
                <a:cs typeface="Times New Roman" panose="02020603050405020304" pitchFamily="18" charset="0"/>
              </a:rPr>
              <a:t>Quadro</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25">
            <a:extLst>
              <a:ext uri="{FF2B5EF4-FFF2-40B4-BE49-F238E27FC236}">
                <a16:creationId xmlns:a16="http://schemas.microsoft.com/office/drawing/2014/main" id="{75D53B4C-66E1-4DB3-BDFE-B24189C9E218}"/>
              </a:ext>
            </a:extLst>
          </p:cNvPr>
          <p:cNvSpPr txBox="1"/>
          <p:nvPr/>
        </p:nvSpPr>
        <p:spPr>
          <a:xfrm>
            <a:off x="7371337" y="3031737"/>
            <a:ext cx="1083022" cy="36758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Braço do Triturador</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31">
            <a:extLst>
              <a:ext uri="{FF2B5EF4-FFF2-40B4-BE49-F238E27FC236}">
                <a16:creationId xmlns:a16="http://schemas.microsoft.com/office/drawing/2014/main" id="{ED9B2772-425B-4FCE-92CC-88F97323C041}"/>
              </a:ext>
            </a:extLst>
          </p:cNvPr>
          <p:cNvSpPr txBox="1"/>
          <p:nvPr/>
        </p:nvSpPr>
        <p:spPr>
          <a:xfrm>
            <a:off x="7033260" y="4072088"/>
            <a:ext cx="1327730"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Ponto de esmagamento</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32">
            <a:extLst>
              <a:ext uri="{FF2B5EF4-FFF2-40B4-BE49-F238E27FC236}">
                <a16:creationId xmlns:a16="http://schemas.microsoft.com/office/drawing/2014/main" id="{E583DD03-9A15-40EC-AAD9-4EC82202D32D}"/>
              </a:ext>
            </a:extLst>
          </p:cNvPr>
          <p:cNvSpPr txBox="1"/>
          <p:nvPr/>
        </p:nvSpPr>
        <p:spPr>
          <a:xfrm>
            <a:off x="780675" y="4599073"/>
            <a:ext cx="972560"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Ponto de esmagamento</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38">
            <a:extLst>
              <a:ext uri="{FF2B5EF4-FFF2-40B4-BE49-F238E27FC236}">
                <a16:creationId xmlns:a16="http://schemas.microsoft.com/office/drawing/2014/main" id="{3AC28377-9AE4-4D6C-AB2F-1BCE21AD4033}"/>
              </a:ext>
            </a:extLst>
          </p:cNvPr>
          <p:cNvSpPr txBox="1"/>
          <p:nvPr/>
        </p:nvSpPr>
        <p:spPr>
          <a:xfrm>
            <a:off x="3646965" y="4359354"/>
            <a:ext cx="1083022"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Braço do Triturador</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39">
            <a:extLst>
              <a:ext uri="{FF2B5EF4-FFF2-40B4-BE49-F238E27FC236}">
                <a16:creationId xmlns:a16="http://schemas.microsoft.com/office/drawing/2014/main" id="{7FA8BD03-26A3-44A2-8ED7-0F0459C8B7A7}"/>
              </a:ext>
            </a:extLst>
          </p:cNvPr>
          <p:cNvSpPr txBox="1"/>
          <p:nvPr/>
        </p:nvSpPr>
        <p:spPr>
          <a:xfrm>
            <a:off x="2165228" y="4695965"/>
            <a:ext cx="544813"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Cortador</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3732147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Momento de força</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112 do texto / Página 86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2930920" y="5980031"/>
            <a:ext cx="4576562"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Precauções ao trabalhar com uma máquina de demolição específica</a:t>
            </a:r>
          </a:p>
        </p:txBody>
      </p:sp>
      <p:pic>
        <p:nvPicPr>
          <p:cNvPr id="5" name="図 4"/>
          <p:cNvPicPr>
            <a:picLocks noChangeAspect="1"/>
          </p:cNvPicPr>
          <p:nvPr/>
        </p:nvPicPr>
        <p:blipFill>
          <a:blip r:embed="rId3"/>
          <a:stretch>
            <a:fillRect/>
          </a:stretch>
        </p:blipFill>
        <p:spPr>
          <a:xfrm>
            <a:off x="2735634" y="1361210"/>
            <a:ext cx="3672732" cy="4619166"/>
          </a:xfrm>
          <a:prstGeom prst="rect">
            <a:avLst/>
          </a:prstGeom>
        </p:spPr>
      </p:pic>
      <p:sp>
        <p:nvSpPr>
          <p:cNvPr id="7" name="テキスト ボックス 1765">
            <a:extLst>
              <a:ext uri="{FF2B5EF4-FFF2-40B4-BE49-F238E27FC236}">
                <a16:creationId xmlns:a16="http://schemas.microsoft.com/office/drawing/2014/main" id="{3256A5D2-113B-41F1-9A92-339C132DA647}"/>
              </a:ext>
            </a:extLst>
          </p:cNvPr>
          <p:cNvSpPr txBox="1"/>
          <p:nvPr/>
        </p:nvSpPr>
        <p:spPr>
          <a:xfrm>
            <a:off x="2993707" y="3008629"/>
            <a:ext cx="1076643" cy="4616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Área de risco de queda</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8" name="テキスト ボックス 1766">
            <a:extLst>
              <a:ext uri="{FF2B5EF4-FFF2-40B4-BE49-F238E27FC236}">
                <a16:creationId xmlns:a16="http://schemas.microsoft.com/office/drawing/2014/main" id="{DEBF5200-3BF8-4079-859A-2208748B2A8A}"/>
              </a:ext>
            </a:extLst>
          </p:cNvPr>
          <p:cNvSpPr txBox="1"/>
          <p:nvPr/>
        </p:nvSpPr>
        <p:spPr>
          <a:xfrm>
            <a:off x="4419599" y="3108089"/>
            <a:ext cx="1076643" cy="2044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200" kern="100">
                <a:effectLst/>
                <a:latin typeface="Times New Roman" panose="02020603050405020304" pitchFamily="18" charset="0"/>
                <a:ea typeface="游ゴシック" panose="020B0400000000000000" pitchFamily="50" charset="-128"/>
                <a:cs typeface="Times New Roman" panose="02020603050405020304" pitchFamily="18" charset="0"/>
              </a:rPr>
              <a:t>Raio máximo de trabalho</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1767">
            <a:extLst>
              <a:ext uri="{FF2B5EF4-FFF2-40B4-BE49-F238E27FC236}">
                <a16:creationId xmlns:a16="http://schemas.microsoft.com/office/drawing/2014/main" id="{FED9DDB4-D571-4900-ADB7-5621D2BD3B94}"/>
              </a:ext>
            </a:extLst>
          </p:cNvPr>
          <p:cNvSpPr txBox="1"/>
          <p:nvPr/>
        </p:nvSpPr>
        <p:spPr>
          <a:xfrm>
            <a:off x="4546469" y="4201559"/>
            <a:ext cx="924112" cy="2044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200" kern="100">
                <a:effectLst/>
                <a:latin typeface="Times New Roman" panose="02020603050405020304" pitchFamily="18" charset="0"/>
                <a:ea typeface="游ゴシック" panose="020B0400000000000000" pitchFamily="50" charset="-128"/>
                <a:cs typeface="Times New Roman" panose="02020603050405020304" pitchFamily="18" charset="0"/>
              </a:rPr>
              <a:t>Área de trabalho</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1768">
            <a:extLst>
              <a:ext uri="{FF2B5EF4-FFF2-40B4-BE49-F238E27FC236}">
                <a16:creationId xmlns:a16="http://schemas.microsoft.com/office/drawing/2014/main" id="{AF93506C-9D12-453F-BA05-AE53593FCBDF}"/>
              </a:ext>
            </a:extLst>
          </p:cNvPr>
          <p:cNvSpPr txBox="1"/>
          <p:nvPr/>
        </p:nvSpPr>
        <p:spPr>
          <a:xfrm>
            <a:off x="3882707" y="5706837"/>
            <a:ext cx="924112" cy="2044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200" kern="100">
                <a:effectLst/>
                <a:latin typeface="Times New Roman" panose="02020603050405020304" pitchFamily="18" charset="0"/>
                <a:ea typeface="游ゴシック" panose="020B0400000000000000" pitchFamily="50" charset="-128"/>
                <a:cs typeface="Times New Roman" panose="02020603050405020304" pitchFamily="18" charset="0"/>
              </a:rPr>
              <a:t>Área de alerta</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3506608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Massa e peso específico, centro de gravidade</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115 do Texto / Página 87 do Texto suplementar</a:t>
            </a:r>
          </a:p>
        </p:txBody>
      </p:sp>
      <p:sp>
        <p:nvSpPr>
          <p:cNvPr id="17" name="テキスト ボックス 16"/>
          <p:cNvSpPr txBox="1"/>
          <p:nvPr/>
        </p:nvSpPr>
        <p:spPr>
          <a:xfrm>
            <a:off x="1440610" y="3159529"/>
            <a:ext cx="2978989"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Massa volumétrica unitária do objeto</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5119610" y="1287152"/>
            <a:ext cx="333620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Modo de abreviatura do volume</a:t>
            </a:r>
          </a:p>
        </p:txBody>
      </p:sp>
      <p:pic>
        <p:nvPicPr>
          <p:cNvPr id="3" name="図 2"/>
          <p:cNvPicPr>
            <a:picLocks noChangeAspect="1"/>
          </p:cNvPicPr>
          <p:nvPr/>
        </p:nvPicPr>
        <p:blipFill>
          <a:blip r:embed="rId3"/>
          <a:stretch>
            <a:fillRect/>
          </a:stretch>
        </p:blipFill>
        <p:spPr>
          <a:xfrm>
            <a:off x="756371" y="3436528"/>
            <a:ext cx="4127983" cy="2085923"/>
          </a:xfrm>
          <a:prstGeom prst="rect">
            <a:avLst/>
          </a:prstGeom>
        </p:spPr>
      </p:pic>
      <p:pic>
        <p:nvPicPr>
          <p:cNvPr id="7" name="図 6"/>
          <p:cNvPicPr>
            <a:picLocks noChangeAspect="1"/>
          </p:cNvPicPr>
          <p:nvPr/>
        </p:nvPicPr>
        <p:blipFill>
          <a:blip r:embed="rId4"/>
          <a:stretch>
            <a:fillRect/>
          </a:stretch>
        </p:blipFill>
        <p:spPr>
          <a:xfrm>
            <a:off x="5081045" y="1545382"/>
            <a:ext cx="3413332" cy="4793072"/>
          </a:xfrm>
          <a:prstGeom prst="rect">
            <a:avLst/>
          </a:prstGeom>
        </p:spPr>
      </p:pic>
      <p:sp>
        <p:nvSpPr>
          <p:cNvPr id="11" name="テキスト ボックス 10"/>
          <p:cNvSpPr txBox="1"/>
          <p:nvPr/>
        </p:nvSpPr>
        <p:spPr>
          <a:xfrm>
            <a:off x="820882" y="2143471"/>
            <a:ext cx="4106496" cy="707886"/>
          </a:xfrm>
          <a:prstGeom prst="rect">
            <a:avLst/>
          </a:prstGeom>
          <a:noFill/>
          <a:ln>
            <a:noFill/>
          </a:ln>
        </p:spPr>
        <p:txBody>
          <a:bodyPr wrap="square" rtlCol="0">
            <a:spAutoFit/>
          </a:bodyPr>
          <a:lstStyle/>
          <a:p>
            <a:pPr algn="ctr" rtl="0"/>
            <a:r>
              <a:rPr lang="pt-br" sz="2000">
                <a:solidFill>
                  <a:prstClr val="black"/>
                </a:solidFill>
                <a:latin typeface="Times New Roman" panose="02020603050405020304" pitchFamily="18" charset="0"/>
                <a:cs typeface="Times New Roman" panose="02020603050405020304" pitchFamily="18" charset="0"/>
              </a:rPr>
              <a:t>Massa do objeto = volume x gravidade específica</a:t>
            </a:r>
          </a:p>
        </p:txBody>
      </p:sp>
      <p:sp>
        <p:nvSpPr>
          <p:cNvPr id="10" name="テキスト ボックス 1353">
            <a:extLst>
              <a:ext uri="{FF2B5EF4-FFF2-40B4-BE49-F238E27FC236}">
                <a16:creationId xmlns:a16="http://schemas.microsoft.com/office/drawing/2014/main" id="{B86FE697-88A0-4409-8E42-B6B58344A0A9}"/>
              </a:ext>
            </a:extLst>
          </p:cNvPr>
          <p:cNvSpPr txBox="1"/>
          <p:nvPr/>
        </p:nvSpPr>
        <p:spPr>
          <a:xfrm>
            <a:off x="845874" y="3515169"/>
            <a:ext cx="726405"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Tipos de objetos</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2" name="テキスト ボックス 1354">
            <a:extLst>
              <a:ext uri="{FF2B5EF4-FFF2-40B4-BE49-F238E27FC236}">
                <a16:creationId xmlns:a16="http://schemas.microsoft.com/office/drawing/2014/main" id="{754AC24C-351B-4BD5-B3AE-49C14B6F17FC}"/>
              </a:ext>
            </a:extLst>
          </p:cNvPr>
          <p:cNvSpPr txBox="1"/>
          <p:nvPr/>
        </p:nvSpPr>
        <p:spPr>
          <a:xfrm>
            <a:off x="1661339" y="3497706"/>
            <a:ext cx="1165225" cy="1555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Massa por 1 m </a:t>
            </a:r>
            <a:r>
              <a:rPr lang="pt-br" sz="900" kern="100" baseline="30000" dirty="0">
                <a:effectLst/>
                <a:latin typeface="Times New Roman" panose="02020603050405020304" pitchFamily="18" charset="0"/>
                <a:ea typeface="ＭＳ 明朝" panose="02020609040205080304" pitchFamily="17" charset="-128"/>
                <a:cs typeface="Times New Roman" panose="02020603050405020304" pitchFamily="18" charset="0"/>
              </a:rPr>
              <a:t>3</a:t>
            </a: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 (t)</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3" name="テキスト ボックス 1355">
            <a:extLst>
              <a:ext uri="{FF2B5EF4-FFF2-40B4-BE49-F238E27FC236}">
                <a16:creationId xmlns:a16="http://schemas.microsoft.com/office/drawing/2014/main" id="{96355043-80B3-4266-A5EC-B0A9119AE885}"/>
              </a:ext>
            </a:extLst>
          </p:cNvPr>
          <p:cNvSpPr txBox="1"/>
          <p:nvPr/>
        </p:nvSpPr>
        <p:spPr>
          <a:xfrm>
            <a:off x="2884902" y="3500432"/>
            <a:ext cx="668655" cy="1555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Tipos de objetos</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5" name="テキスト ボックス 1356">
            <a:extLst>
              <a:ext uri="{FF2B5EF4-FFF2-40B4-BE49-F238E27FC236}">
                <a16:creationId xmlns:a16="http://schemas.microsoft.com/office/drawing/2014/main" id="{364D3936-F5A7-4483-BF9B-05723492429C}"/>
              </a:ext>
            </a:extLst>
          </p:cNvPr>
          <p:cNvSpPr txBox="1"/>
          <p:nvPr/>
        </p:nvSpPr>
        <p:spPr>
          <a:xfrm>
            <a:off x="3642029" y="3498149"/>
            <a:ext cx="1180465" cy="1555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Massa por 1 m </a:t>
            </a:r>
            <a:r>
              <a:rPr lang="pt-br" sz="900" kern="100" baseline="30000">
                <a:effectLst/>
                <a:latin typeface="Times New Roman" panose="02020603050405020304" pitchFamily="18" charset="0"/>
                <a:ea typeface="ＭＳ 明朝" panose="02020609040205080304" pitchFamily="17" charset="-128"/>
                <a:cs typeface="Times New Roman" panose="02020603050405020304" pitchFamily="18" charset="0"/>
              </a:rPr>
              <a:t>3</a:t>
            </a:r>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 (t)</a:t>
            </a:r>
            <a:endParaRPr lang="ja-JP" sz="105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6" name="テキスト ボックス 1769">
            <a:extLst>
              <a:ext uri="{FF2B5EF4-FFF2-40B4-BE49-F238E27FC236}">
                <a16:creationId xmlns:a16="http://schemas.microsoft.com/office/drawing/2014/main" id="{48ED522F-34C7-4096-91C6-EE4C9260A800}"/>
              </a:ext>
            </a:extLst>
          </p:cNvPr>
          <p:cNvSpPr txBox="1"/>
          <p:nvPr/>
        </p:nvSpPr>
        <p:spPr>
          <a:xfrm>
            <a:off x="832505" y="371011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Chumbo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8" name="テキスト ボックス 1770">
            <a:extLst>
              <a:ext uri="{FF2B5EF4-FFF2-40B4-BE49-F238E27FC236}">
                <a16:creationId xmlns:a16="http://schemas.microsoft.com/office/drawing/2014/main" id="{E39A32FD-1E3D-4E0E-BA49-6B9F206F9579}"/>
              </a:ext>
            </a:extLst>
          </p:cNvPr>
          <p:cNvSpPr txBox="1"/>
          <p:nvPr/>
        </p:nvSpPr>
        <p:spPr>
          <a:xfrm>
            <a:off x="832505" y="387648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cobre</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9" name="テキスト ボックス 1772">
            <a:extLst>
              <a:ext uri="{FF2B5EF4-FFF2-40B4-BE49-F238E27FC236}">
                <a16:creationId xmlns:a16="http://schemas.microsoft.com/office/drawing/2014/main" id="{F509F2D5-6E70-4A11-B2A7-1326E6807E59}"/>
              </a:ext>
            </a:extLst>
          </p:cNvPr>
          <p:cNvSpPr txBox="1"/>
          <p:nvPr/>
        </p:nvSpPr>
        <p:spPr>
          <a:xfrm>
            <a:off x="829330" y="404285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aço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0" name="テキスト ボックス 1773">
            <a:extLst>
              <a:ext uri="{FF2B5EF4-FFF2-40B4-BE49-F238E27FC236}">
                <a16:creationId xmlns:a16="http://schemas.microsoft.com/office/drawing/2014/main" id="{ED3D79B6-41D5-4E21-A15F-AB358888E486}"/>
              </a:ext>
            </a:extLst>
          </p:cNvPr>
          <p:cNvSpPr txBox="1"/>
          <p:nvPr/>
        </p:nvSpPr>
        <p:spPr>
          <a:xfrm>
            <a:off x="829330" y="4365970"/>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alumínio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1" name="テキスト ボックス 1774">
            <a:extLst>
              <a:ext uri="{FF2B5EF4-FFF2-40B4-BE49-F238E27FC236}">
                <a16:creationId xmlns:a16="http://schemas.microsoft.com/office/drawing/2014/main" id="{756EB5EE-276E-4568-8519-174AC22AD74F}"/>
              </a:ext>
            </a:extLst>
          </p:cNvPr>
          <p:cNvSpPr txBox="1"/>
          <p:nvPr/>
        </p:nvSpPr>
        <p:spPr>
          <a:xfrm>
            <a:off x="829330" y="4527359"/>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Concreto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2" name="テキスト ボックス 1775">
            <a:extLst>
              <a:ext uri="{FF2B5EF4-FFF2-40B4-BE49-F238E27FC236}">
                <a16:creationId xmlns:a16="http://schemas.microsoft.com/office/drawing/2014/main" id="{2876B4AC-3E97-4FA8-B497-EA6B9ABD4AB8}"/>
              </a:ext>
            </a:extLst>
          </p:cNvPr>
          <p:cNvSpPr txBox="1"/>
          <p:nvPr/>
        </p:nvSpPr>
        <p:spPr>
          <a:xfrm>
            <a:off x="829330" y="4683569"/>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solo</a:t>
            </a:r>
            <a:endParaRPr lang="ja-JP" sz="105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3" name="テキスト ボックス 1776">
            <a:extLst>
              <a:ext uri="{FF2B5EF4-FFF2-40B4-BE49-F238E27FC236}">
                <a16:creationId xmlns:a16="http://schemas.microsoft.com/office/drawing/2014/main" id="{0A1AC812-3A23-4344-8592-AC147CA3D48A}"/>
              </a:ext>
            </a:extLst>
          </p:cNvPr>
          <p:cNvSpPr txBox="1"/>
          <p:nvPr/>
        </p:nvSpPr>
        <p:spPr>
          <a:xfrm>
            <a:off x="829330" y="501821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areia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4" name="テキスト ボックス 1777">
            <a:extLst>
              <a:ext uri="{FF2B5EF4-FFF2-40B4-BE49-F238E27FC236}">
                <a16:creationId xmlns:a16="http://schemas.microsoft.com/office/drawing/2014/main" id="{9DAC7637-7248-431E-B066-E7AEC7F77D23}"/>
              </a:ext>
            </a:extLst>
          </p:cNvPr>
          <p:cNvSpPr txBox="1"/>
          <p:nvPr/>
        </p:nvSpPr>
        <p:spPr>
          <a:xfrm>
            <a:off x="829330" y="518077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Carvão (pó)</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5" name="テキスト ボックス 1778">
            <a:extLst>
              <a:ext uri="{FF2B5EF4-FFF2-40B4-BE49-F238E27FC236}">
                <a16:creationId xmlns:a16="http://schemas.microsoft.com/office/drawing/2014/main" id="{26F745A6-25B7-4683-B0CE-DC54F87E9363}"/>
              </a:ext>
            </a:extLst>
          </p:cNvPr>
          <p:cNvSpPr txBox="1"/>
          <p:nvPr/>
        </p:nvSpPr>
        <p:spPr>
          <a:xfrm>
            <a:off x="829330" y="534079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Coque</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6" name="テキスト ボックス 1781">
            <a:extLst>
              <a:ext uri="{FF2B5EF4-FFF2-40B4-BE49-F238E27FC236}">
                <a16:creationId xmlns:a16="http://schemas.microsoft.com/office/drawing/2014/main" id="{082885EE-914B-4EE2-A54B-71CA27F71B85}"/>
              </a:ext>
            </a:extLst>
          </p:cNvPr>
          <p:cNvSpPr txBox="1"/>
          <p:nvPr/>
        </p:nvSpPr>
        <p:spPr>
          <a:xfrm>
            <a:off x="833775" y="420668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ferro fundido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7" name="テキスト ボックス 1782">
            <a:extLst>
              <a:ext uri="{FF2B5EF4-FFF2-40B4-BE49-F238E27FC236}">
                <a16:creationId xmlns:a16="http://schemas.microsoft.com/office/drawing/2014/main" id="{D07E9F67-3C94-403C-9E4B-91FF6470D615}"/>
              </a:ext>
            </a:extLst>
          </p:cNvPr>
          <p:cNvSpPr txBox="1"/>
          <p:nvPr/>
        </p:nvSpPr>
        <p:spPr>
          <a:xfrm>
            <a:off x="829330" y="4848669"/>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Cascalho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8" name="テキスト ボックス 1783">
            <a:extLst>
              <a:ext uri="{FF2B5EF4-FFF2-40B4-BE49-F238E27FC236}">
                <a16:creationId xmlns:a16="http://schemas.microsoft.com/office/drawing/2014/main" id="{B853529D-2485-4C07-B562-A7261A89D254}"/>
              </a:ext>
            </a:extLst>
          </p:cNvPr>
          <p:cNvSpPr txBox="1"/>
          <p:nvPr/>
        </p:nvSpPr>
        <p:spPr>
          <a:xfrm>
            <a:off x="2854980" y="371011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granito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9" name="テキスト ボックス 1784">
            <a:extLst>
              <a:ext uri="{FF2B5EF4-FFF2-40B4-BE49-F238E27FC236}">
                <a16:creationId xmlns:a16="http://schemas.microsoft.com/office/drawing/2014/main" id="{CEEEE51A-78D2-460F-92FE-5278C3E16125}"/>
              </a:ext>
            </a:extLst>
          </p:cNvPr>
          <p:cNvSpPr txBox="1"/>
          <p:nvPr/>
        </p:nvSpPr>
        <p:spPr>
          <a:xfrm>
            <a:off x="2854980" y="3873182"/>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Andesito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0" name="テキスト ボックス 1785">
            <a:extLst>
              <a:ext uri="{FF2B5EF4-FFF2-40B4-BE49-F238E27FC236}">
                <a16:creationId xmlns:a16="http://schemas.microsoft.com/office/drawing/2014/main" id="{CD8DC95D-F45F-4DA3-8183-9491786DFFFC}"/>
              </a:ext>
            </a:extLst>
          </p:cNvPr>
          <p:cNvSpPr txBox="1"/>
          <p:nvPr/>
        </p:nvSpPr>
        <p:spPr>
          <a:xfrm>
            <a:off x="2851805" y="4036250"/>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basalto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1" name="テキスト ボックス 1786">
            <a:extLst>
              <a:ext uri="{FF2B5EF4-FFF2-40B4-BE49-F238E27FC236}">
                <a16:creationId xmlns:a16="http://schemas.microsoft.com/office/drawing/2014/main" id="{7A1F7673-975A-4578-A57F-C7C5C383285F}"/>
              </a:ext>
            </a:extLst>
          </p:cNvPr>
          <p:cNvSpPr txBox="1"/>
          <p:nvPr/>
        </p:nvSpPr>
        <p:spPr>
          <a:xfrm>
            <a:off x="2851805" y="4362386"/>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Calcário (duro)</a:t>
            </a:r>
            <a:endParaRPr lang="ja-JP" sz="105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2" name="テキスト ボックス 1787">
            <a:extLst>
              <a:ext uri="{FF2B5EF4-FFF2-40B4-BE49-F238E27FC236}">
                <a16:creationId xmlns:a16="http://schemas.microsoft.com/office/drawing/2014/main" id="{05241E55-94EA-4D89-8114-4D0F1CDADFC1}"/>
              </a:ext>
            </a:extLst>
          </p:cNvPr>
          <p:cNvSpPr txBox="1"/>
          <p:nvPr/>
        </p:nvSpPr>
        <p:spPr>
          <a:xfrm>
            <a:off x="2851805" y="452545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Calcário (macio)</a:t>
            </a:r>
            <a:endParaRPr lang="ja-JP" sz="1050" kern="100">
              <a:effectLst/>
              <a:latin typeface="Times New Roman" panose="02020603050405020304" pitchFamily="18" charset="0"/>
              <a:ea typeface="ＭＳ 明朝" panose="02020609040205080304" pitchFamily="17" charset="-128"/>
              <a:cs typeface="Times New Roman" panose="02020603050405020304" pitchFamily="18" charset="0"/>
            </a:endParaRPr>
          </a:p>
          <a:p>
            <a:pPr algn="ctr" rtl="0"/>
            <a:r>
              <a:rPr lang="pt-br" sz="800" kern="10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sz="105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3" name="テキスト ボックス 1788">
            <a:extLst>
              <a:ext uri="{FF2B5EF4-FFF2-40B4-BE49-F238E27FC236}">
                <a16:creationId xmlns:a16="http://schemas.microsoft.com/office/drawing/2014/main" id="{5438474D-FD27-45AC-BFA5-5D6B85936F19}"/>
              </a:ext>
            </a:extLst>
          </p:cNvPr>
          <p:cNvSpPr txBox="1"/>
          <p:nvPr/>
        </p:nvSpPr>
        <p:spPr>
          <a:xfrm>
            <a:off x="2851805" y="4688522"/>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mármore</a:t>
            </a:r>
            <a:endParaRPr lang="ja-JP" sz="105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4" name="テキスト ボックス 1789">
            <a:extLst>
              <a:ext uri="{FF2B5EF4-FFF2-40B4-BE49-F238E27FC236}">
                <a16:creationId xmlns:a16="http://schemas.microsoft.com/office/drawing/2014/main" id="{C64CF10C-13FF-4EF5-A3DC-6C62A75646D9}"/>
              </a:ext>
            </a:extLst>
          </p:cNvPr>
          <p:cNvSpPr txBox="1"/>
          <p:nvPr/>
        </p:nvSpPr>
        <p:spPr>
          <a:xfrm>
            <a:off x="2851805" y="5014658"/>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Carvalho</a:t>
            </a:r>
            <a:endParaRPr lang="ja-JP" sz="105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5" name="テキスト ボックス 1790">
            <a:extLst>
              <a:ext uri="{FF2B5EF4-FFF2-40B4-BE49-F238E27FC236}">
                <a16:creationId xmlns:a16="http://schemas.microsoft.com/office/drawing/2014/main" id="{23F1F2C9-1E5B-45DC-B1F9-70F30126852F}"/>
              </a:ext>
            </a:extLst>
          </p:cNvPr>
          <p:cNvSpPr txBox="1"/>
          <p:nvPr/>
        </p:nvSpPr>
        <p:spPr>
          <a:xfrm>
            <a:off x="2851805" y="5177726"/>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Pinho</a:t>
            </a:r>
            <a:endParaRPr lang="ja-JP" sz="105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6" name="テキスト ボックス 1791">
            <a:extLst>
              <a:ext uri="{FF2B5EF4-FFF2-40B4-BE49-F238E27FC236}">
                <a16:creationId xmlns:a16="http://schemas.microsoft.com/office/drawing/2014/main" id="{B67ED277-18CC-41F2-A333-227C901DCED1}"/>
              </a:ext>
            </a:extLst>
          </p:cNvPr>
          <p:cNvSpPr txBox="1"/>
          <p:nvPr/>
        </p:nvSpPr>
        <p:spPr>
          <a:xfrm>
            <a:off x="2851805" y="534079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Cedro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7" name="テキスト ボックス 1792">
            <a:extLst>
              <a:ext uri="{FF2B5EF4-FFF2-40B4-BE49-F238E27FC236}">
                <a16:creationId xmlns:a16="http://schemas.microsoft.com/office/drawing/2014/main" id="{FCAD32A8-61A8-471F-A9CB-F93563F4D91B}"/>
              </a:ext>
            </a:extLst>
          </p:cNvPr>
          <p:cNvSpPr txBox="1"/>
          <p:nvPr/>
        </p:nvSpPr>
        <p:spPr>
          <a:xfrm>
            <a:off x="2856250" y="4199318"/>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conglomerado, </a:t>
            </a:r>
            <a:r>
              <a:rPr lang="pt-br" sz="6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rudito</a:t>
            </a:r>
            <a:endPar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8" name="テキスト ボックス 1793">
            <a:extLst>
              <a:ext uri="{FF2B5EF4-FFF2-40B4-BE49-F238E27FC236}">
                <a16:creationId xmlns:a16="http://schemas.microsoft.com/office/drawing/2014/main" id="{0D2C2399-67B6-4510-9724-07B75046A7A6}"/>
              </a:ext>
            </a:extLst>
          </p:cNvPr>
          <p:cNvSpPr txBox="1"/>
          <p:nvPr/>
        </p:nvSpPr>
        <p:spPr>
          <a:xfrm>
            <a:off x="2851805" y="4851590"/>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Gnaisse</a:t>
            </a:r>
            <a:endParaRPr lang="ja-JP" sz="105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83" name="テキスト ボックス 1794">
            <a:extLst>
              <a:ext uri="{FF2B5EF4-FFF2-40B4-BE49-F238E27FC236}">
                <a16:creationId xmlns:a16="http://schemas.microsoft.com/office/drawing/2014/main" id="{F40C53CA-1ADF-42B4-BD07-B9E2D3685A83}"/>
              </a:ext>
            </a:extLst>
          </p:cNvPr>
          <p:cNvSpPr txBox="1"/>
          <p:nvPr/>
        </p:nvSpPr>
        <p:spPr>
          <a:xfrm>
            <a:off x="5184067" y="1585245"/>
            <a:ext cx="1482090" cy="1687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Forma de objetos</a:t>
            </a:r>
            <a:endPar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84" name="テキスト ボックス 1795">
            <a:extLst>
              <a:ext uri="{FF2B5EF4-FFF2-40B4-BE49-F238E27FC236}">
                <a16:creationId xmlns:a16="http://schemas.microsoft.com/office/drawing/2014/main" id="{EDCDF7DD-BE41-43B0-933B-5EC58A68EDCB}"/>
              </a:ext>
            </a:extLst>
          </p:cNvPr>
          <p:cNvSpPr txBox="1"/>
          <p:nvPr/>
        </p:nvSpPr>
        <p:spPr>
          <a:xfrm>
            <a:off x="5193619" y="1780704"/>
            <a:ext cx="488930" cy="1454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Denominação</a:t>
            </a:r>
            <a:endParaRPr lang="ja-JP" sz="7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85" name="テキスト ボックス 1796">
            <a:extLst>
              <a:ext uri="{FF2B5EF4-FFF2-40B4-BE49-F238E27FC236}">
                <a16:creationId xmlns:a16="http://schemas.microsoft.com/office/drawing/2014/main" id="{BE5961EA-9C36-44E6-BE18-0F0243D73EB9}"/>
              </a:ext>
            </a:extLst>
          </p:cNvPr>
          <p:cNvSpPr txBox="1"/>
          <p:nvPr/>
        </p:nvSpPr>
        <p:spPr>
          <a:xfrm>
            <a:off x="5148825" y="2094060"/>
            <a:ext cx="567376"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Retangular</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86" name="テキスト ボックス 1797">
            <a:extLst>
              <a:ext uri="{FF2B5EF4-FFF2-40B4-BE49-F238E27FC236}">
                <a16:creationId xmlns:a16="http://schemas.microsoft.com/office/drawing/2014/main" id="{225AAF70-961A-4095-A32F-ABD17272BADC}"/>
              </a:ext>
            </a:extLst>
          </p:cNvPr>
          <p:cNvSpPr txBox="1"/>
          <p:nvPr/>
        </p:nvSpPr>
        <p:spPr>
          <a:xfrm>
            <a:off x="5119610" y="2594414"/>
            <a:ext cx="602439"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Cilindro</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87" name="テキスト ボックス 1798">
            <a:extLst>
              <a:ext uri="{FF2B5EF4-FFF2-40B4-BE49-F238E27FC236}">
                <a16:creationId xmlns:a16="http://schemas.microsoft.com/office/drawing/2014/main" id="{B25B687C-09AF-4575-BF9B-107C1608A5D6}"/>
              </a:ext>
            </a:extLst>
          </p:cNvPr>
          <p:cNvSpPr txBox="1"/>
          <p:nvPr/>
        </p:nvSpPr>
        <p:spPr>
          <a:xfrm>
            <a:off x="5119610" y="3078116"/>
            <a:ext cx="596591"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disco</a:t>
            </a:r>
            <a:endPar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88" name="テキスト ボックス 1799">
            <a:extLst>
              <a:ext uri="{FF2B5EF4-FFF2-40B4-BE49-F238E27FC236}">
                <a16:creationId xmlns:a16="http://schemas.microsoft.com/office/drawing/2014/main" id="{AB291AA6-F073-4C77-96E7-568C53057136}"/>
              </a:ext>
            </a:extLst>
          </p:cNvPr>
          <p:cNvSpPr txBox="1"/>
          <p:nvPr/>
        </p:nvSpPr>
        <p:spPr>
          <a:xfrm>
            <a:off x="5127556" y="3529919"/>
            <a:ext cx="588645"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bola</a:t>
            </a:r>
            <a:endPar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90" name="テキスト ボックス 1808">
            <a:extLst>
              <a:ext uri="{FF2B5EF4-FFF2-40B4-BE49-F238E27FC236}">
                <a16:creationId xmlns:a16="http://schemas.microsoft.com/office/drawing/2014/main" id="{99107902-85F8-4BE5-812A-7E676E4FA728}"/>
              </a:ext>
            </a:extLst>
          </p:cNvPr>
          <p:cNvSpPr txBox="1"/>
          <p:nvPr/>
        </p:nvSpPr>
        <p:spPr>
          <a:xfrm>
            <a:off x="5891329" y="1785270"/>
            <a:ext cx="638248" cy="1454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Forma</a:t>
            </a:r>
            <a:endPar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91" name="テキスト ボックス 1809">
            <a:extLst>
              <a:ext uri="{FF2B5EF4-FFF2-40B4-BE49-F238E27FC236}">
                <a16:creationId xmlns:a16="http://schemas.microsoft.com/office/drawing/2014/main" id="{02D91C0B-8F2D-494E-B2E5-DDB5C4E6354A}"/>
              </a:ext>
            </a:extLst>
          </p:cNvPr>
          <p:cNvSpPr txBox="1"/>
          <p:nvPr/>
        </p:nvSpPr>
        <p:spPr>
          <a:xfrm>
            <a:off x="6797773" y="1669630"/>
            <a:ext cx="1633929"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Fórmula simplificada de volume</a:t>
            </a:r>
            <a:endPar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92" name="テキスト ボックス 1810">
            <a:extLst>
              <a:ext uri="{FF2B5EF4-FFF2-40B4-BE49-F238E27FC236}">
                <a16:creationId xmlns:a16="http://schemas.microsoft.com/office/drawing/2014/main" id="{A8A92D07-BE18-4F8D-BC5B-2501140A261F}"/>
              </a:ext>
            </a:extLst>
          </p:cNvPr>
          <p:cNvSpPr txBox="1"/>
          <p:nvPr/>
        </p:nvSpPr>
        <p:spPr>
          <a:xfrm>
            <a:off x="6395680" y="2196346"/>
            <a:ext cx="286507" cy="1155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Horizontal</a:t>
            </a:r>
            <a:endParaRPr lang="ja-JP" sz="5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93" name="テキスト ボックス 1811">
            <a:extLst>
              <a:ext uri="{FF2B5EF4-FFF2-40B4-BE49-F238E27FC236}">
                <a16:creationId xmlns:a16="http://schemas.microsoft.com/office/drawing/2014/main" id="{5532A6F8-1DE0-46E1-B2AA-F9F1927F8F23}"/>
              </a:ext>
            </a:extLst>
          </p:cNvPr>
          <p:cNvSpPr txBox="1"/>
          <p:nvPr/>
        </p:nvSpPr>
        <p:spPr>
          <a:xfrm>
            <a:off x="6047032" y="2307121"/>
            <a:ext cx="262572" cy="1155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Vertical</a:t>
            </a:r>
            <a:endParaRPr lang="ja-JP" sz="5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94" name="テキスト ボックス 1812">
            <a:extLst>
              <a:ext uri="{FF2B5EF4-FFF2-40B4-BE49-F238E27FC236}">
                <a16:creationId xmlns:a16="http://schemas.microsoft.com/office/drawing/2014/main" id="{B68FF204-A459-4B00-9E1B-2BA42E3D79B0}"/>
              </a:ext>
            </a:extLst>
          </p:cNvPr>
          <p:cNvSpPr txBox="1"/>
          <p:nvPr/>
        </p:nvSpPr>
        <p:spPr>
          <a:xfrm>
            <a:off x="5985207" y="2924054"/>
            <a:ext cx="428161" cy="912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a:effectLst/>
                <a:latin typeface="Times New Roman" panose="02020603050405020304" pitchFamily="18" charset="0"/>
                <a:ea typeface="游ゴシック" panose="020B0400000000000000" pitchFamily="50" charset="-128"/>
                <a:cs typeface="Times New Roman" panose="02020603050405020304" pitchFamily="18" charset="0"/>
              </a:rPr>
              <a:t>diâmetro</a:t>
            </a:r>
            <a:endParaRPr lang="ja-JP" sz="5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95" name="テキスト ボックス 1813">
            <a:extLst>
              <a:ext uri="{FF2B5EF4-FFF2-40B4-BE49-F238E27FC236}">
                <a16:creationId xmlns:a16="http://schemas.microsoft.com/office/drawing/2014/main" id="{8B66499E-24F6-4550-A717-928C3D19DB13}"/>
              </a:ext>
            </a:extLst>
          </p:cNvPr>
          <p:cNvSpPr txBox="1"/>
          <p:nvPr/>
        </p:nvSpPr>
        <p:spPr>
          <a:xfrm>
            <a:off x="6329183" y="2452288"/>
            <a:ext cx="299339" cy="912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diâmetro</a:t>
            </a:r>
            <a:endParaRPr lang="ja-JP" sz="5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96" name="テキスト ボックス 1816">
            <a:extLst>
              <a:ext uri="{FF2B5EF4-FFF2-40B4-BE49-F238E27FC236}">
                <a16:creationId xmlns:a16="http://schemas.microsoft.com/office/drawing/2014/main" id="{94008345-13A4-43A7-B59D-1FF3A6F471C8}"/>
              </a:ext>
            </a:extLst>
          </p:cNvPr>
          <p:cNvSpPr txBox="1"/>
          <p:nvPr/>
        </p:nvSpPr>
        <p:spPr>
          <a:xfrm>
            <a:off x="6464693" y="2020767"/>
            <a:ext cx="163830" cy="1454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altura</a:t>
            </a:r>
            <a:endParaRPr lang="ja-JP" sz="5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97" name="テキスト ボックス 1817">
            <a:extLst>
              <a:ext uri="{FF2B5EF4-FFF2-40B4-BE49-F238E27FC236}">
                <a16:creationId xmlns:a16="http://schemas.microsoft.com/office/drawing/2014/main" id="{AC479BA9-84A3-4D02-8B92-C8D9ED663B38}"/>
              </a:ext>
            </a:extLst>
          </p:cNvPr>
          <p:cNvSpPr txBox="1"/>
          <p:nvPr/>
        </p:nvSpPr>
        <p:spPr>
          <a:xfrm>
            <a:off x="6576129" y="3127853"/>
            <a:ext cx="120015" cy="1682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espessura</a:t>
            </a:r>
            <a:endParaRPr lang="ja-JP" sz="5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98" name="テキスト ボックス 1818">
            <a:extLst>
              <a:ext uri="{FF2B5EF4-FFF2-40B4-BE49-F238E27FC236}">
                <a16:creationId xmlns:a16="http://schemas.microsoft.com/office/drawing/2014/main" id="{141C6504-389A-4886-A3BF-83D6A286BF29}"/>
              </a:ext>
            </a:extLst>
          </p:cNvPr>
          <p:cNvSpPr txBox="1"/>
          <p:nvPr/>
        </p:nvSpPr>
        <p:spPr>
          <a:xfrm>
            <a:off x="6391598" y="3497706"/>
            <a:ext cx="249827" cy="2444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diâmetro</a:t>
            </a:r>
            <a:endParaRPr lang="ja-JP" sz="5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99" name="テキスト ボックス 1828">
            <a:extLst>
              <a:ext uri="{FF2B5EF4-FFF2-40B4-BE49-F238E27FC236}">
                <a16:creationId xmlns:a16="http://schemas.microsoft.com/office/drawing/2014/main" id="{DFD4D652-229F-4202-B0D9-7C6C48ED73C6}"/>
              </a:ext>
            </a:extLst>
          </p:cNvPr>
          <p:cNvSpPr txBox="1"/>
          <p:nvPr/>
        </p:nvSpPr>
        <p:spPr>
          <a:xfrm>
            <a:off x="6741114" y="2124225"/>
            <a:ext cx="1335405"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Vertical x horizontal x altura</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00" name="テキスト ボックス 1829">
            <a:extLst>
              <a:ext uri="{FF2B5EF4-FFF2-40B4-BE49-F238E27FC236}">
                <a16:creationId xmlns:a16="http://schemas.microsoft.com/office/drawing/2014/main" id="{DF2F47D6-C048-4325-91E8-041724580AEB}"/>
              </a:ext>
            </a:extLst>
          </p:cNvPr>
          <p:cNvSpPr txBox="1"/>
          <p:nvPr/>
        </p:nvSpPr>
        <p:spPr>
          <a:xfrm>
            <a:off x="6756353" y="2594414"/>
            <a:ext cx="1335405"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(Diâmetro) </a:t>
            </a:r>
            <a:r>
              <a:rPr lang="pt-br" sz="800" kern="100" baseline="30000" dirty="0">
                <a:effectLst/>
                <a:latin typeface="Times New Roman" panose="02020603050405020304" pitchFamily="18" charset="0"/>
                <a:ea typeface="游ゴシック" panose="020B0400000000000000" pitchFamily="50" charset="-128"/>
                <a:cs typeface="Times New Roman" panose="02020603050405020304" pitchFamily="18" charset="0"/>
              </a:rPr>
              <a:t>2</a:t>
            </a: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x altura x </a:t>
            </a:r>
            <a:r>
              <a:rPr lang="pt-br" sz="800" kern="100" dirty="0">
                <a:effectLst/>
                <a:latin typeface="Times New Roman" panose="02020603050405020304" pitchFamily="18" charset="0"/>
                <a:ea typeface="ＭＳ 明朝" panose="02020609040205080304" pitchFamily="17" charset="-128"/>
                <a:cs typeface="Times New Roman" panose="02020603050405020304" pitchFamily="18" charset="0"/>
              </a:rPr>
              <a:t>0,8</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01" name="テキスト ボックス 1830">
            <a:extLst>
              <a:ext uri="{FF2B5EF4-FFF2-40B4-BE49-F238E27FC236}">
                <a16:creationId xmlns:a16="http://schemas.microsoft.com/office/drawing/2014/main" id="{5B0E32F8-ED40-47B5-91E5-A54F5C5ADCE5}"/>
              </a:ext>
            </a:extLst>
          </p:cNvPr>
          <p:cNvSpPr txBox="1"/>
          <p:nvPr/>
        </p:nvSpPr>
        <p:spPr>
          <a:xfrm>
            <a:off x="6741114" y="3080339"/>
            <a:ext cx="1335405"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(Diâmetro) </a:t>
            </a:r>
            <a:r>
              <a:rPr lang="pt-br" sz="800" kern="100" baseline="30000">
                <a:effectLst/>
                <a:latin typeface="Times New Roman" panose="02020603050405020304" pitchFamily="18" charset="0"/>
                <a:ea typeface="游ゴシック" panose="020B0400000000000000" pitchFamily="50" charset="-128"/>
                <a:cs typeface="Times New Roman" panose="02020603050405020304" pitchFamily="18" charset="0"/>
              </a:rPr>
              <a:t>2</a:t>
            </a:r>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 x espessura x </a:t>
            </a:r>
            <a:r>
              <a:rPr lang="pt-br" sz="800" kern="100">
                <a:effectLst/>
                <a:latin typeface="Times New Roman" panose="02020603050405020304" pitchFamily="18" charset="0"/>
                <a:ea typeface="ＭＳ 明朝" panose="02020609040205080304" pitchFamily="17" charset="-128"/>
                <a:cs typeface="Times New Roman" panose="02020603050405020304" pitchFamily="18" charset="0"/>
              </a:rPr>
              <a:t>0,8</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02" name="テキスト ボックス 1831">
            <a:extLst>
              <a:ext uri="{FF2B5EF4-FFF2-40B4-BE49-F238E27FC236}">
                <a16:creationId xmlns:a16="http://schemas.microsoft.com/office/drawing/2014/main" id="{0DC5BD0C-C547-4198-A834-71B93D90883C}"/>
              </a:ext>
            </a:extLst>
          </p:cNvPr>
          <p:cNvSpPr txBox="1"/>
          <p:nvPr/>
        </p:nvSpPr>
        <p:spPr>
          <a:xfrm>
            <a:off x="6714920" y="3550528"/>
            <a:ext cx="1335405"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(Diâmetro) </a:t>
            </a:r>
            <a:r>
              <a:rPr lang="pt-br" sz="800" kern="100" baseline="30000">
                <a:effectLst/>
                <a:latin typeface="Times New Roman" panose="02020603050405020304" pitchFamily="18" charset="0"/>
                <a:ea typeface="游ゴシック" panose="020B0400000000000000" pitchFamily="50" charset="-128"/>
                <a:cs typeface="Times New Roman" panose="02020603050405020304" pitchFamily="18" charset="0"/>
              </a:rPr>
              <a:t>3</a:t>
            </a:r>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 x </a:t>
            </a:r>
            <a:r>
              <a:rPr lang="pt-br" sz="800" kern="100">
                <a:effectLst/>
                <a:latin typeface="Times New Roman" panose="02020603050405020304" pitchFamily="18" charset="0"/>
                <a:ea typeface="ＭＳ 明朝" panose="02020609040205080304" pitchFamily="17" charset="-128"/>
                <a:cs typeface="Times New Roman" panose="02020603050405020304" pitchFamily="18" charset="0"/>
              </a:rPr>
              <a:t>0,53</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03" name="テキスト ボックス 1816">
            <a:extLst>
              <a:ext uri="{FF2B5EF4-FFF2-40B4-BE49-F238E27FC236}">
                <a16:creationId xmlns:a16="http://schemas.microsoft.com/office/drawing/2014/main" id="{20E75799-6C7A-4C6D-9286-11EAEF591C7C}"/>
              </a:ext>
            </a:extLst>
          </p:cNvPr>
          <p:cNvSpPr txBox="1"/>
          <p:nvPr/>
        </p:nvSpPr>
        <p:spPr>
          <a:xfrm>
            <a:off x="6386147" y="2603345"/>
            <a:ext cx="163830" cy="1454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a:effectLst/>
                <a:latin typeface="Times New Roman" panose="02020603050405020304" pitchFamily="18" charset="0"/>
                <a:ea typeface="游ゴシック" panose="020B0400000000000000" pitchFamily="50" charset="-128"/>
                <a:cs typeface="Times New Roman" panose="02020603050405020304" pitchFamily="18" charset="0"/>
              </a:rPr>
              <a:t>altura</a:t>
            </a:r>
            <a:endParaRPr lang="ja-JP" sz="5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04" name="テキスト ボックス 1800">
            <a:extLst>
              <a:ext uri="{FF2B5EF4-FFF2-40B4-BE49-F238E27FC236}">
                <a16:creationId xmlns:a16="http://schemas.microsoft.com/office/drawing/2014/main" id="{B16FBD22-BB1B-4CDB-8736-FD716A5E0D20}"/>
              </a:ext>
            </a:extLst>
          </p:cNvPr>
          <p:cNvSpPr txBox="1"/>
          <p:nvPr/>
        </p:nvSpPr>
        <p:spPr>
          <a:xfrm>
            <a:off x="5127556" y="4035917"/>
            <a:ext cx="613368"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Bola perdida</a:t>
            </a:r>
            <a:endPar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05" name="テキスト ボックス 1801">
            <a:extLst>
              <a:ext uri="{FF2B5EF4-FFF2-40B4-BE49-F238E27FC236}">
                <a16:creationId xmlns:a16="http://schemas.microsoft.com/office/drawing/2014/main" id="{9BD4D41E-9AD4-4F95-9CFE-05B18ADFA7AB}"/>
              </a:ext>
            </a:extLst>
          </p:cNvPr>
          <p:cNvSpPr txBox="1"/>
          <p:nvPr/>
        </p:nvSpPr>
        <p:spPr>
          <a:xfrm>
            <a:off x="5127556" y="4487306"/>
            <a:ext cx="596590" cy="1725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Cone</a:t>
            </a:r>
            <a:endPar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06" name="テキスト ボックス 1802">
            <a:extLst>
              <a:ext uri="{FF2B5EF4-FFF2-40B4-BE49-F238E27FC236}">
                <a16:creationId xmlns:a16="http://schemas.microsoft.com/office/drawing/2014/main" id="{8C6202D4-EB21-4CE1-B897-F9ED00184763}"/>
              </a:ext>
            </a:extLst>
          </p:cNvPr>
          <p:cNvSpPr txBox="1"/>
          <p:nvPr/>
        </p:nvSpPr>
        <p:spPr>
          <a:xfrm>
            <a:off x="5121271" y="4947039"/>
            <a:ext cx="625195" cy="1555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Cone de direção</a:t>
            </a:r>
            <a:endParaRPr lang="ja-JP" sz="90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07" name="テキスト ボックス 1803">
            <a:extLst>
              <a:ext uri="{FF2B5EF4-FFF2-40B4-BE49-F238E27FC236}">
                <a16:creationId xmlns:a16="http://schemas.microsoft.com/office/drawing/2014/main" id="{72DA0697-98F3-4475-9B74-10C84B2D377D}"/>
              </a:ext>
            </a:extLst>
          </p:cNvPr>
          <p:cNvSpPr txBox="1"/>
          <p:nvPr/>
        </p:nvSpPr>
        <p:spPr>
          <a:xfrm>
            <a:off x="5107783" y="5430741"/>
            <a:ext cx="644968"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Elipsoide</a:t>
            </a:r>
            <a:endPar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08" name="テキスト ボックス 1804">
            <a:extLst>
              <a:ext uri="{FF2B5EF4-FFF2-40B4-BE49-F238E27FC236}">
                <a16:creationId xmlns:a16="http://schemas.microsoft.com/office/drawing/2014/main" id="{138D2B98-C397-4619-B972-4E76486D8370}"/>
              </a:ext>
            </a:extLst>
          </p:cNvPr>
          <p:cNvSpPr txBox="1"/>
          <p:nvPr/>
        </p:nvSpPr>
        <p:spPr>
          <a:xfrm>
            <a:off x="5119610" y="5914443"/>
            <a:ext cx="621314"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cone triangular</a:t>
            </a:r>
            <a:endPar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09" name="テキスト ボックス 1805">
            <a:extLst>
              <a:ext uri="{FF2B5EF4-FFF2-40B4-BE49-F238E27FC236}">
                <a16:creationId xmlns:a16="http://schemas.microsoft.com/office/drawing/2014/main" id="{3EF18A75-B780-4281-9D83-D1E8992C63C7}"/>
              </a:ext>
            </a:extLst>
          </p:cNvPr>
          <p:cNvSpPr txBox="1"/>
          <p:nvPr/>
        </p:nvSpPr>
        <p:spPr>
          <a:xfrm>
            <a:off x="5859267" y="5770062"/>
            <a:ext cx="163830" cy="9716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a:effectLst/>
                <a:latin typeface="Times New Roman" panose="02020603050405020304" pitchFamily="18" charset="0"/>
                <a:ea typeface="游ゴシック" panose="020B0400000000000000" pitchFamily="50" charset="-128"/>
                <a:cs typeface="Times New Roman" panose="02020603050405020304" pitchFamily="18" charset="0"/>
              </a:rPr>
              <a:t>altura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0" name="テキスト ボックス 1814">
            <a:extLst>
              <a:ext uri="{FF2B5EF4-FFF2-40B4-BE49-F238E27FC236}">
                <a16:creationId xmlns:a16="http://schemas.microsoft.com/office/drawing/2014/main" id="{00AE5499-92FE-49C5-8B1B-C3390171FA80}"/>
              </a:ext>
            </a:extLst>
          </p:cNvPr>
          <p:cNvSpPr txBox="1"/>
          <p:nvPr/>
        </p:nvSpPr>
        <p:spPr>
          <a:xfrm>
            <a:off x="6313766" y="4916296"/>
            <a:ext cx="163830" cy="1588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a:effectLst/>
                <a:latin typeface="Times New Roman" panose="02020603050405020304" pitchFamily="18" charset="0"/>
                <a:ea typeface="游ゴシック" panose="020B0400000000000000" pitchFamily="50" charset="-128"/>
                <a:cs typeface="Times New Roman" panose="02020603050405020304" pitchFamily="18" charset="0"/>
              </a:rPr>
              <a:t>altura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1" name="テキスト ボックス 1815">
            <a:extLst>
              <a:ext uri="{FF2B5EF4-FFF2-40B4-BE49-F238E27FC236}">
                <a16:creationId xmlns:a16="http://schemas.microsoft.com/office/drawing/2014/main" id="{E9D7C07E-7123-442C-BF63-C81207B3B427}"/>
              </a:ext>
            </a:extLst>
          </p:cNvPr>
          <p:cNvSpPr txBox="1"/>
          <p:nvPr/>
        </p:nvSpPr>
        <p:spPr>
          <a:xfrm>
            <a:off x="6363783" y="3884308"/>
            <a:ext cx="163830" cy="700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altura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2" name="テキスト ボックス 1819">
            <a:extLst>
              <a:ext uri="{FF2B5EF4-FFF2-40B4-BE49-F238E27FC236}">
                <a16:creationId xmlns:a16="http://schemas.microsoft.com/office/drawing/2014/main" id="{D6F3B095-01ED-4D44-A099-DA5C4E0CFDF9}"/>
              </a:ext>
            </a:extLst>
          </p:cNvPr>
          <p:cNvSpPr txBox="1"/>
          <p:nvPr/>
        </p:nvSpPr>
        <p:spPr>
          <a:xfrm>
            <a:off x="6055629" y="4230228"/>
            <a:ext cx="273555" cy="683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a:effectLst/>
                <a:latin typeface="Times New Roman" panose="02020603050405020304" pitchFamily="18" charset="0"/>
                <a:ea typeface="游ゴシック" panose="020B0400000000000000" pitchFamily="50" charset="-128"/>
                <a:cs typeface="Times New Roman" panose="02020603050405020304" pitchFamily="18" charset="0"/>
              </a:rPr>
              <a:t>diâmetro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3" name="テキスト ボックス 1820">
            <a:extLst>
              <a:ext uri="{FF2B5EF4-FFF2-40B4-BE49-F238E27FC236}">
                <a16:creationId xmlns:a16="http://schemas.microsoft.com/office/drawing/2014/main" id="{65CA05E9-F8A5-4FCB-A4B3-5DC6E8ADEDD5}"/>
              </a:ext>
            </a:extLst>
          </p:cNvPr>
          <p:cNvSpPr txBox="1"/>
          <p:nvPr/>
        </p:nvSpPr>
        <p:spPr>
          <a:xfrm>
            <a:off x="6055629" y="4659830"/>
            <a:ext cx="163830" cy="8501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300" kern="100" dirty="0">
                <a:effectLst/>
                <a:latin typeface="Times New Roman" panose="02020603050405020304" pitchFamily="18" charset="0"/>
                <a:ea typeface="游ゴシック" panose="020B0400000000000000" pitchFamily="50" charset="-128"/>
                <a:cs typeface="Times New Roman" panose="02020603050405020304" pitchFamily="18" charset="0"/>
              </a:rPr>
              <a:t>diâmetro</a:t>
            </a:r>
            <a:endPar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4" name="テキスト ボックス 1821">
            <a:extLst>
              <a:ext uri="{FF2B5EF4-FFF2-40B4-BE49-F238E27FC236}">
                <a16:creationId xmlns:a16="http://schemas.microsoft.com/office/drawing/2014/main" id="{827FDD77-5FDA-493B-924D-9209ADE31991}"/>
              </a:ext>
            </a:extLst>
          </p:cNvPr>
          <p:cNvSpPr txBox="1"/>
          <p:nvPr/>
        </p:nvSpPr>
        <p:spPr>
          <a:xfrm>
            <a:off x="5948289" y="4811299"/>
            <a:ext cx="579324" cy="656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Diâmetro da base superior </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5" name="テキスト ボックス 1822">
            <a:extLst>
              <a:ext uri="{FF2B5EF4-FFF2-40B4-BE49-F238E27FC236}">
                <a16:creationId xmlns:a16="http://schemas.microsoft.com/office/drawing/2014/main" id="{F904E621-43EB-44C3-8415-1C392F6AC04C}"/>
              </a:ext>
            </a:extLst>
          </p:cNvPr>
          <p:cNvSpPr txBox="1"/>
          <p:nvPr/>
        </p:nvSpPr>
        <p:spPr>
          <a:xfrm>
            <a:off x="6041634" y="5181443"/>
            <a:ext cx="208337" cy="74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300" kern="100" dirty="0">
                <a:effectLst/>
                <a:latin typeface="Times New Roman" panose="02020603050405020304" pitchFamily="18" charset="0"/>
                <a:ea typeface="游ゴシック" panose="020B0400000000000000" pitchFamily="50" charset="-128"/>
                <a:cs typeface="Times New Roman" panose="02020603050405020304" pitchFamily="18" charset="0"/>
              </a:rPr>
              <a:t>Diâmetro da base inferior</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6" name="テキスト ボックス 1823">
            <a:extLst>
              <a:ext uri="{FF2B5EF4-FFF2-40B4-BE49-F238E27FC236}">
                <a16:creationId xmlns:a16="http://schemas.microsoft.com/office/drawing/2014/main" id="{D11D7820-EF8A-4390-B835-B315086FC313}"/>
              </a:ext>
            </a:extLst>
          </p:cNvPr>
          <p:cNvSpPr txBox="1"/>
          <p:nvPr/>
        </p:nvSpPr>
        <p:spPr>
          <a:xfrm>
            <a:off x="6540283" y="5436645"/>
            <a:ext cx="155861" cy="9716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Espessura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7" name="テキスト ボックス 1824">
            <a:extLst>
              <a:ext uri="{FF2B5EF4-FFF2-40B4-BE49-F238E27FC236}">
                <a16:creationId xmlns:a16="http://schemas.microsoft.com/office/drawing/2014/main" id="{9334FFA4-B895-46E9-BCBA-721FA534D79D}"/>
              </a:ext>
            </a:extLst>
          </p:cNvPr>
          <p:cNvSpPr txBox="1"/>
          <p:nvPr/>
        </p:nvSpPr>
        <p:spPr>
          <a:xfrm>
            <a:off x="5891329" y="5626099"/>
            <a:ext cx="328130" cy="9716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Comprimento vertical</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8" name="テキスト ボックス 1825">
            <a:extLst>
              <a:ext uri="{FF2B5EF4-FFF2-40B4-BE49-F238E27FC236}">
                <a16:creationId xmlns:a16="http://schemas.microsoft.com/office/drawing/2014/main" id="{B7A74606-52BA-4955-9BF0-A5897352065A}"/>
              </a:ext>
            </a:extLst>
          </p:cNvPr>
          <p:cNvSpPr txBox="1"/>
          <p:nvPr/>
        </p:nvSpPr>
        <p:spPr>
          <a:xfrm rot="16200000">
            <a:off x="6125021" y="5405541"/>
            <a:ext cx="346607" cy="812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Comprimento horizontal</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9" name="テキスト ボックス 1826">
            <a:extLst>
              <a:ext uri="{FF2B5EF4-FFF2-40B4-BE49-F238E27FC236}">
                <a16:creationId xmlns:a16="http://schemas.microsoft.com/office/drawing/2014/main" id="{1C6DF825-2A14-4D74-88BB-76A83EF246C8}"/>
              </a:ext>
            </a:extLst>
          </p:cNvPr>
          <p:cNvSpPr txBox="1"/>
          <p:nvPr/>
        </p:nvSpPr>
        <p:spPr>
          <a:xfrm>
            <a:off x="5859267" y="6148062"/>
            <a:ext cx="196362" cy="9716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Área da base</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20" name="テキスト ボックス 1827">
            <a:extLst>
              <a:ext uri="{FF2B5EF4-FFF2-40B4-BE49-F238E27FC236}">
                <a16:creationId xmlns:a16="http://schemas.microsoft.com/office/drawing/2014/main" id="{18EC6072-D421-4F4A-8A1F-3D4B207A69DE}"/>
              </a:ext>
            </a:extLst>
          </p:cNvPr>
          <p:cNvSpPr txBox="1"/>
          <p:nvPr/>
        </p:nvSpPr>
        <p:spPr>
          <a:xfrm>
            <a:off x="6249971" y="5853228"/>
            <a:ext cx="391455" cy="1060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Fundo da área da base </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21" name="テキスト ボックス 1409">
            <a:extLst>
              <a:ext uri="{FF2B5EF4-FFF2-40B4-BE49-F238E27FC236}">
                <a16:creationId xmlns:a16="http://schemas.microsoft.com/office/drawing/2014/main" id="{A407E640-0258-43CA-8DAE-C906D833B173}"/>
              </a:ext>
            </a:extLst>
          </p:cNvPr>
          <p:cNvSpPr txBox="1"/>
          <p:nvPr/>
        </p:nvSpPr>
        <p:spPr>
          <a:xfrm>
            <a:off x="6282410" y="6055882"/>
            <a:ext cx="326576" cy="1057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a:effectLst/>
                <a:latin typeface="Times New Roman" panose="02020603050405020304" pitchFamily="18" charset="0"/>
                <a:ea typeface="游ゴシック" panose="020B0400000000000000" pitchFamily="50" charset="-128"/>
                <a:cs typeface="Times New Roman" panose="02020603050405020304" pitchFamily="18" charset="0"/>
              </a:rPr>
              <a:t>Altura da área da base</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22" name="テキスト ボックス 1840">
            <a:extLst>
              <a:ext uri="{FF2B5EF4-FFF2-40B4-BE49-F238E27FC236}">
                <a16:creationId xmlns:a16="http://schemas.microsoft.com/office/drawing/2014/main" id="{601627DB-ECB3-4403-A78A-23C6B19320A4}"/>
              </a:ext>
            </a:extLst>
          </p:cNvPr>
          <p:cNvSpPr txBox="1"/>
          <p:nvPr/>
        </p:nvSpPr>
        <p:spPr>
          <a:xfrm>
            <a:off x="6363874" y="4378466"/>
            <a:ext cx="163830" cy="2176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a:effectLst/>
                <a:latin typeface="Times New Roman" panose="02020603050405020304" pitchFamily="18" charset="0"/>
                <a:ea typeface="游ゴシック" panose="020B0400000000000000" pitchFamily="50" charset="-128"/>
                <a:cs typeface="Times New Roman" panose="02020603050405020304" pitchFamily="18" charset="0"/>
              </a:rPr>
              <a:t>altura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23" name="テキスト ボックス 1832">
            <a:extLst>
              <a:ext uri="{FF2B5EF4-FFF2-40B4-BE49-F238E27FC236}">
                <a16:creationId xmlns:a16="http://schemas.microsoft.com/office/drawing/2014/main" id="{6CCCBB0E-D1B2-455D-98F7-0BAE2CE96C44}"/>
              </a:ext>
            </a:extLst>
          </p:cNvPr>
          <p:cNvSpPr txBox="1"/>
          <p:nvPr/>
        </p:nvSpPr>
        <p:spPr>
          <a:xfrm>
            <a:off x="6731885" y="4010037"/>
            <a:ext cx="1688216" cy="1840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(Altura) </a:t>
            </a:r>
            <a:r>
              <a:rPr lang="pt-br" sz="800" kern="100" baseline="30000">
                <a:effectLst/>
                <a:latin typeface="Times New Roman" panose="02020603050405020304" pitchFamily="18" charset="0"/>
                <a:ea typeface="游ゴシック" panose="020B0400000000000000" pitchFamily="50" charset="-128"/>
                <a:cs typeface="Times New Roman" panose="02020603050405020304" pitchFamily="18" charset="0"/>
              </a:rPr>
              <a:t>2</a:t>
            </a:r>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 x (Diâmetro x </a:t>
            </a:r>
            <a:r>
              <a:rPr lang="pt-br" sz="800" kern="100">
                <a:effectLst/>
                <a:latin typeface="Times New Roman" panose="02020603050405020304" pitchFamily="18" charset="0"/>
                <a:ea typeface="ＭＳ 明朝" panose="02020609040205080304" pitchFamily="17" charset="-128"/>
                <a:cs typeface="Times New Roman" panose="02020603050405020304" pitchFamily="18" charset="0"/>
              </a:rPr>
              <a:t>3-</a:t>
            </a:r>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 Altura x </a:t>
            </a:r>
            <a:r>
              <a:rPr lang="pt-br" sz="800" kern="100">
                <a:effectLst/>
                <a:latin typeface="Times New Roman" panose="02020603050405020304" pitchFamily="18" charset="0"/>
                <a:ea typeface="ＭＳ 明朝" panose="02020609040205080304" pitchFamily="17" charset="-128"/>
                <a:cs typeface="Times New Roman" panose="02020603050405020304" pitchFamily="18" charset="0"/>
              </a:rPr>
              <a:t>2</a:t>
            </a:r>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 ) x </a:t>
            </a:r>
            <a:r>
              <a:rPr lang="pt-br" sz="800" kern="100">
                <a:effectLst/>
                <a:latin typeface="Times New Roman" panose="02020603050405020304" pitchFamily="18" charset="0"/>
                <a:ea typeface="ＭＳ 明朝" panose="02020609040205080304" pitchFamily="17" charset="-128"/>
                <a:cs typeface="Times New Roman" panose="02020603050405020304" pitchFamily="18" charset="0"/>
              </a:rPr>
              <a:t>0,53</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24" name="テキスト ボックス 1833">
            <a:extLst>
              <a:ext uri="{FF2B5EF4-FFF2-40B4-BE49-F238E27FC236}">
                <a16:creationId xmlns:a16="http://schemas.microsoft.com/office/drawing/2014/main" id="{9C7B53C8-548B-4287-9E64-007FFAAADD3E}"/>
              </a:ext>
            </a:extLst>
          </p:cNvPr>
          <p:cNvSpPr txBox="1"/>
          <p:nvPr/>
        </p:nvSpPr>
        <p:spPr>
          <a:xfrm>
            <a:off x="6734363" y="4819220"/>
            <a:ext cx="1364616" cy="4476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dirty="0">
                <a:effectLst/>
                <a:latin typeface="Times New Roman" panose="02020603050405020304" pitchFamily="18" charset="0"/>
                <a:cs typeface="Times New Roman" panose="02020603050405020304" pitchFamily="18" charset="0"/>
              </a:rPr>
              <a:t>[(Diâmetro da base inferior) </a:t>
            </a:r>
            <a:r>
              <a:rPr lang="pt-br" sz="700" kern="100" baseline="30000" dirty="0">
                <a:effectLst/>
                <a:latin typeface="Times New Roman" panose="02020603050405020304" pitchFamily="18" charset="0"/>
                <a:cs typeface="Times New Roman" panose="02020603050405020304" pitchFamily="18" charset="0"/>
              </a:rPr>
              <a:t>2</a:t>
            </a:r>
            <a:r>
              <a:rPr lang="pt-br" sz="700" kern="100" dirty="0">
                <a:effectLst/>
                <a:latin typeface="Times New Roman" panose="02020603050405020304" pitchFamily="18" charset="0"/>
                <a:cs typeface="Times New Roman" panose="02020603050405020304" pitchFamily="18" charset="0"/>
              </a:rPr>
              <a:t> + Diâmetro da base inferior x Diâmetro da base superior + (Diâmetro da base superior) </a:t>
            </a:r>
            <a:r>
              <a:rPr lang="pt-br" sz="700" kern="100" baseline="30000" dirty="0">
                <a:effectLst/>
                <a:latin typeface="Times New Roman" panose="02020603050405020304" pitchFamily="18" charset="0"/>
                <a:cs typeface="Times New Roman" panose="02020603050405020304" pitchFamily="18" charset="0"/>
              </a:rPr>
              <a:t>2</a:t>
            </a:r>
            <a:r>
              <a:rPr lang="pt-br" sz="700" kern="100" dirty="0">
                <a:effectLst/>
                <a:latin typeface="Times New Roman" panose="02020603050405020304" pitchFamily="18" charset="0"/>
                <a:cs typeface="Times New Roman" panose="02020603050405020304" pitchFamily="18" charset="0"/>
              </a:rPr>
              <a:t> ] x Altura x 0,3</a:t>
            </a:r>
            <a:endParaRPr lang="ja-JP" sz="700" kern="100" dirty="0">
              <a:effectLst/>
              <a:latin typeface="Times New Roman" panose="02020603050405020304" pitchFamily="18" charset="0"/>
              <a:cs typeface="Times New Roman" panose="02020603050405020304" pitchFamily="18" charset="0"/>
            </a:endParaRPr>
          </a:p>
        </p:txBody>
      </p:sp>
      <p:sp>
        <p:nvSpPr>
          <p:cNvPr id="125" name="テキスト ボックス 1834">
            <a:extLst>
              <a:ext uri="{FF2B5EF4-FFF2-40B4-BE49-F238E27FC236}">
                <a16:creationId xmlns:a16="http://schemas.microsoft.com/office/drawing/2014/main" id="{DBCF3EA8-FC50-4DEC-83F0-B8107C350599}"/>
              </a:ext>
            </a:extLst>
          </p:cNvPr>
          <p:cNvSpPr txBox="1"/>
          <p:nvPr/>
        </p:nvSpPr>
        <p:spPr>
          <a:xfrm>
            <a:off x="6719158" y="4489359"/>
            <a:ext cx="1446530"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(Diâmetro) </a:t>
            </a:r>
            <a:r>
              <a:rPr lang="pt-br" sz="800" kern="100" baseline="30000">
                <a:effectLst/>
                <a:latin typeface="Times New Roman" panose="02020603050405020304" pitchFamily="18" charset="0"/>
                <a:ea typeface="游ゴシック" panose="020B0400000000000000" pitchFamily="50" charset="-128"/>
                <a:cs typeface="Times New Roman" panose="02020603050405020304" pitchFamily="18" charset="0"/>
              </a:rPr>
              <a:t>2</a:t>
            </a:r>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 x altura x </a:t>
            </a:r>
            <a:r>
              <a:rPr lang="pt-br" sz="800" kern="100">
                <a:effectLst/>
                <a:latin typeface="Times New Roman" panose="02020603050405020304" pitchFamily="18" charset="0"/>
                <a:ea typeface="ＭＳ 明朝" panose="02020609040205080304" pitchFamily="17" charset="-128"/>
                <a:cs typeface="Times New Roman" panose="02020603050405020304" pitchFamily="18" charset="0"/>
              </a:rPr>
              <a:t>0,3</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26" name="テキスト ボックス 1835">
            <a:extLst>
              <a:ext uri="{FF2B5EF4-FFF2-40B4-BE49-F238E27FC236}">
                <a16:creationId xmlns:a16="http://schemas.microsoft.com/office/drawing/2014/main" id="{4C66F7F1-EF7A-43E1-9CC8-BD24448A86AC}"/>
              </a:ext>
            </a:extLst>
          </p:cNvPr>
          <p:cNvSpPr txBox="1"/>
          <p:nvPr/>
        </p:nvSpPr>
        <p:spPr>
          <a:xfrm>
            <a:off x="6741114" y="5446676"/>
            <a:ext cx="1052806" cy="215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Comprimento x largura x espessura x </a:t>
            </a:r>
            <a:r>
              <a:rPr lang="pt-br" sz="800" kern="100" dirty="0">
                <a:effectLst/>
                <a:latin typeface="Times New Roman" panose="02020603050405020304" pitchFamily="18" charset="0"/>
                <a:ea typeface="ＭＳ 明朝" panose="02020609040205080304" pitchFamily="17" charset="-128"/>
                <a:cs typeface="Times New Roman" panose="02020603050405020304" pitchFamily="18" charset="0"/>
              </a:rPr>
              <a:t>0,53</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27" name="テキスト ボックス 1836">
            <a:extLst>
              <a:ext uri="{FF2B5EF4-FFF2-40B4-BE49-F238E27FC236}">
                <a16:creationId xmlns:a16="http://schemas.microsoft.com/office/drawing/2014/main" id="{05233598-9943-46EE-8438-AF771F9BA22B}"/>
              </a:ext>
            </a:extLst>
          </p:cNvPr>
          <p:cNvSpPr txBox="1"/>
          <p:nvPr/>
        </p:nvSpPr>
        <p:spPr>
          <a:xfrm>
            <a:off x="6741114" y="5879294"/>
            <a:ext cx="1594551" cy="30794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Área da </a:t>
            </a:r>
            <a:r>
              <a:rPr lang="pt-br" sz="8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basex</a:t>
            </a: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altura ÷ </a:t>
            </a:r>
            <a:r>
              <a:rPr lang="pt-br" sz="800" kern="100" dirty="0">
                <a:effectLst/>
                <a:latin typeface="Times New Roman" panose="02020603050405020304" pitchFamily="18" charset="0"/>
                <a:ea typeface="ＭＳ 明朝" panose="02020609040205080304" pitchFamily="17" charset="-128"/>
                <a:cs typeface="Times New Roman" panose="02020603050405020304" pitchFamily="18" charset="0"/>
              </a:rPr>
              <a:t>3</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(Área baixa = altura inferior x altura inferior ÷ </a:t>
            </a:r>
            <a:r>
              <a:rPr lang="pt-br" sz="800" kern="100" dirty="0">
                <a:effectLst/>
                <a:latin typeface="Times New Roman" panose="02020603050405020304" pitchFamily="18" charset="0"/>
                <a:ea typeface="ＭＳ 明朝" panose="02020609040205080304" pitchFamily="17" charset="-128"/>
                <a:cs typeface="Times New Roman" panose="02020603050405020304" pitchFamily="18" charset="0"/>
              </a:rPr>
              <a:t>2</a:t>
            </a: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9062802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Massa e peso específico, centro de gravidade</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117 do texto / Página 89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3" name="図 12"/>
          <p:cNvPicPr>
            <a:picLocks noChangeAspect="1"/>
          </p:cNvPicPr>
          <p:nvPr/>
        </p:nvPicPr>
        <p:blipFill>
          <a:blip r:embed="rId3"/>
          <a:stretch>
            <a:fillRect/>
          </a:stretch>
        </p:blipFill>
        <p:spPr>
          <a:xfrm>
            <a:off x="919569" y="3564084"/>
            <a:ext cx="7514030" cy="2426958"/>
          </a:xfrm>
          <a:prstGeom prst="rect">
            <a:avLst/>
          </a:prstGeom>
        </p:spPr>
      </p:pic>
      <p:sp>
        <p:nvSpPr>
          <p:cNvPr id="16" name="テキスト ボックス 15"/>
          <p:cNvSpPr txBox="1"/>
          <p:nvPr/>
        </p:nvSpPr>
        <p:spPr>
          <a:xfrm>
            <a:off x="2894038" y="5954843"/>
            <a:ext cx="333620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Estabilidade do objeto</a:t>
            </a:r>
          </a:p>
        </p:txBody>
      </p:sp>
      <p:pic>
        <p:nvPicPr>
          <p:cNvPr id="12" name="図 11"/>
          <p:cNvPicPr>
            <a:picLocks noChangeAspect="1"/>
          </p:cNvPicPr>
          <p:nvPr/>
        </p:nvPicPr>
        <p:blipFill>
          <a:blip r:embed="rId4"/>
          <a:stretch>
            <a:fillRect/>
          </a:stretch>
        </p:blipFill>
        <p:spPr>
          <a:xfrm>
            <a:off x="2316642" y="1489226"/>
            <a:ext cx="4517873" cy="2074534"/>
          </a:xfrm>
          <a:prstGeom prst="rect">
            <a:avLst/>
          </a:prstGeom>
        </p:spPr>
      </p:pic>
      <p:sp>
        <p:nvSpPr>
          <p:cNvPr id="11" name="テキスト ボックス 10"/>
          <p:cNvSpPr txBox="1"/>
          <p:nvPr/>
        </p:nvSpPr>
        <p:spPr>
          <a:xfrm>
            <a:off x="2903899" y="3484715"/>
            <a:ext cx="333620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Como encontrar o centro de gravidade</a:t>
            </a:r>
          </a:p>
        </p:txBody>
      </p:sp>
      <p:sp>
        <p:nvSpPr>
          <p:cNvPr id="10" name="テキスト ボックス 1841">
            <a:extLst>
              <a:ext uri="{FF2B5EF4-FFF2-40B4-BE49-F238E27FC236}">
                <a16:creationId xmlns:a16="http://schemas.microsoft.com/office/drawing/2014/main" id="{31062E91-6648-4280-BFC6-D1C057026EB9}"/>
              </a:ext>
            </a:extLst>
          </p:cNvPr>
          <p:cNvSpPr txBox="1"/>
          <p:nvPr/>
        </p:nvSpPr>
        <p:spPr>
          <a:xfrm>
            <a:off x="1022817" y="5494366"/>
            <a:ext cx="75311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200" kern="100">
                <a:effectLst/>
                <a:latin typeface="Times New Roman" panose="02020603050405020304" pitchFamily="18" charset="0"/>
                <a:ea typeface="游ゴシック" panose="020B0400000000000000" pitchFamily="50" charset="-128"/>
                <a:cs typeface="Times New Roman" panose="02020603050405020304" pitchFamily="18" charset="0"/>
              </a:rPr>
              <a:t>[Estável]</a:t>
            </a:r>
            <a:endParaRPr 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4" name="テキスト ボックス 1842">
            <a:extLst>
              <a:ext uri="{FF2B5EF4-FFF2-40B4-BE49-F238E27FC236}">
                <a16:creationId xmlns:a16="http://schemas.microsoft.com/office/drawing/2014/main" id="{FC958784-1E10-4A34-AB90-D4D4E3333CD6}"/>
              </a:ext>
            </a:extLst>
          </p:cNvPr>
          <p:cNvSpPr txBox="1"/>
          <p:nvPr/>
        </p:nvSpPr>
        <p:spPr>
          <a:xfrm>
            <a:off x="2363384" y="5503281"/>
            <a:ext cx="753110" cy="2006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200" kern="100">
                <a:effectLst/>
                <a:latin typeface="Times New Roman" panose="02020603050405020304" pitchFamily="18" charset="0"/>
                <a:ea typeface="游ゴシック" panose="020B0400000000000000" pitchFamily="50" charset="-128"/>
                <a:cs typeface="Times New Roman" panose="02020603050405020304" pitchFamily="18" charset="0"/>
              </a:rPr>
              <a:t>[Neutro]</a:t>
            </a:r>
            <a:endParaRPr 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5" name="テキスト ボックス 1843">
            <a:extLst>
              <a:ext uri="{FF2B5EF4-FFF2-40B4-BE49-F238E27FC236}">
                <a16:creationId xmlns:a16="http://schemas.microsoft.com/office/drawing/2014/main" id="{DD0C4AC8-A94D-4CD6-ADA5-5929BEA798A7}"/>
              </a:ext>
            </a:extLst>
          </p:cNvPr>
          <p:cNvSpPr txBox="1"/>
          <p:nvPr/>
        </p:nvSpPr>
        <p:spPr>
          <a:xfrm>
            <a:off x="5355504" y="5521095"/>
            <a:ext cx="753110" cy="2006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200" kern="100">
                <a:effectLst/>
                <a:latin typeface="Times New Roman" panose="02020603050405020304" pitchFamily="18" charset="0"/>
                <a:ea typeface="游ゴシック" panose="020B0400000000000000" pitchFamily="50" charset="-128"/>
                <a:cs typeface="Times New Roman" panose="02020603050405020304" pitchFamily="18" charset="0"/>
              </a:rPr>
              <a:t>[Estável]</a:t>
            </a:r>
            <a:endParaRPr 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7" name="テキスト ボックス 1844">
            <a:extLst>
              <a:ext uri="{FF2B5EF4-FFF2-40B4-BE49-F238E27FC236}">
                <a16:creationId xmlns:a16="http://schemas.microsoft.com/office/drawing/2014/main" id="{6AFA50B1-0423-4F70-B60F-6C272BE12240}"/>
              </a:ext>
            </a:extLst>
          </p:cNvPr>
          <p:cNvSpPr txBox="1"/>
          <p:nvPr/>
        </p:nvSpPr>
        <p:spPr>
          <a:xfrm>
            <a:off x="7249795" y="5461664"/>
            <a:ext cx="753110" cy="2559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200" kern="100">
                <a:effectLst/>
                <a:latin typeface="Times New Roman" panose="02020603050405020304" pitchFamily="18" charset="0"/>
                <a:ea typeface="游ゴシック" panose="020B0400000000000000" pitchFamily="50" charset="-128"/>
                <a:cs typeface="Times New Roman" panose="02020603050405020304" pitchFamily="18" charset="0"/>
              </a:rPr>
              <a:t>[Estável]</a:t>
            </a:r>
            <a:endParaRPr lang="ja-JP" sz="120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8" name="テキスト ボックス 1845">
            <a:extLst>
              <a:ext uri="{FF2B5EF4-FFF2-40B4-BE49-F238E27FC236}">
                <a16:creationId xmlns:a16="http://schemas.microsoft.com/office/drawing/2014/main" id="{7FC2111B-FCEE-46BC-958C-D72A1BE645E4}"/>
              </a:ext>
            </a:extLst>
          </p:cNvPr>
          <p:cNvSpPr txBox="1"/>
          <p:nvPr/>
        </p:nvSpPr>
        <p:spPr>
          <a:xfrm>
            <a:off x="3711874" y="5532149"/>
            <a:ext cx="824865"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200" kern="100">
                <a:effectLst/>
                <a:latin typeface="Times New Roman" panose="02020603050405020304" pitchFamily="18" charset="0"/>
                <a:ea typeface="游ゴシック" panose="020B0400000000000000" pitchFamily="50" charset="-128"/>
                <a:cs typeface="Times New Roman" panose="02020603050405020304" pitchFamily="18" charset="0"/>
              </a:rPr>
              <a:t>[Instável]</a:t>
            </a:r>
            <a:endParaRPr 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8357312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628650" y="3716083"/>
            <a:ext cx="4083971" cy="231983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Movimento de um objeto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118 do Texto / Página 90 do Texto suplementar</a:t>
            </a:r>
          </a:p>
        </p:txBody>
      </p:sp>
      <p:sp>
        <p:nvSpPr>
          <p:cNvPr id="17" name="テキスト ボックス 16"/>
          <p:cNvSpPr txBox="1"/>
          <p:nvPr/>
        </p:nvSpPr>
        <p:spPr>
          <a:xfrm>
            <a:off x="1250950" y="6035921"/>
            <a:ext cx="2298761"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Força centrífuga / força centrípeta</a:t>
            </a: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5687745" y="6071845"/>
            <a:ext cx="1758150"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Atrito estático máximo</a:t>
            </a:r>
          </a:p>
        </p:txBody>
      </p:sp>
      <p:pic>
        <p:nvPicPr>
          <p:cNvPr id="5" name="図 4"/>
          <p:cNvPicPr>
            <a:picLocks noChangeAspect="1"/>
          </p:cNvPicPr>
          <p:nvPr/>
        </p:nvPicPr>
        <p:blipFill>
          <a:blip r:embed="rId4"/>
          <a:stretch>
            <a:fillRect/>
          </a:stretch>
        </p:blipFill>
        <p:spPr>
          <a:xfrm>
            <a:off x="4712621" y="3956446"/>
            <a:ext cx="3708398" cy="2115399"/>
          </a:xfrm>
          <a:prstGeom prst="rect">
            <a:avLst/>
          </a:prstGeom>
        </p:spPr>
      </p:pic>
      <p:pic>
        <p:nvPicPr>
          <p:cNvPr id="3" name="図 2"/>
          <p:cNvPicPr>
            <a:picLocks noChangeAspect="1"/>
          </p:cNvPicPr>
          <p:nvPr/>
        </p:nvPicPr>
        <p:blipFill>
          <a:blip r:embed="rId5"/>
          <a:stretch>
            <a:fillRect/>
          </a:stretch>
        </p:blipFill>
        <p:spPr>
          <a:xfrm>
            <a:off x="1901142" y="1335854"/>
            <a:ext cx="5351820" cy="2276468"/>
          </a:xfrm>
          <a:prstGeom prst="rect">
            <a:avLst/>
          </a:prstGeom>
        </p:spPr>
      </p:pic>
      <p:sp>
        <p:nvSpPr>
          <p:cNvPr id="10" name="テキスト ボックス 9"/>
          <p:cNvSpPr txBox="1"/>
          <p:nvPr/>
        </p:nvSpPr>
        <p:spPr>
          <a:xfrm>
            <a:off x="3954014" y="3559265"/>
            <a:ext cx="175815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Velocidade e aceleração</a:t>
            </a:r>
          </a:p>
        </p:txBody>
      </p:sp>
      <p:sp>
        <p:nvSpPr>
          <p:cNvPr id="11" name="テキスト ボックス 1846">
            <a:extLst>
              <a:ext uri="{FF2B5EF4-FFF2-40B4-BE49-F238E27FC236}">
                <a16:creationId xmlns:a16="http://schemas.microsoft.com/office/drawing/2014/main" id="{9C371C54-65F1-4F04-8FBE-AD0FA4833E36}"/>
              </a:ext>
            </a:extLst>
          </p:cNvPr>
          <p:cNvSpPr txBox="1"/>
          <p:nvPr/>
        </p:nvSpPr>
        <p:spPr>
          <a:xfrm>
            <a:off x="4572000" y="2704261"/>
            <a:ext cx="2346959" cy="2209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Movimento de velocidade constante</a:t>
            </a:r>
            <a:endParaRPr 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3" name="テキスト ボックス 1847">
            <a:extLst>
              <a:ext uri="{FF2B5EF4-FFF2-40B4-BE49-F238E27FC236}">
                <a16:creationId xmlns:a16="http://schemas.microsoft.com/office/drawing/2014/main" id="{CA0BCF56-F8EA-45E6-81D1-0C9F1C2081BA}"/>
              </a:ext>
            </a:extLst>
          </p:cNvPr>
          <p:cNvSpPr txBox="1"/>
          <p:nvPr/>
        </p:nvSpPr>
        <p:spPr>
          <a:xfrm>
            <a:off x="3119437" y="1696535"/>
            <a:ext cx="2568308" cy="2209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Movimento de velocidade não constante</a:t>
            </a:r>
            <a:endParaRPr 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4" name="テキスト ボックス 1848">
            <a:extLst>
              <a:ext uri="{FF2B5EF4-FFF2-40B4-BE49-F238E27FC236}">
                <a16:creationId xmlns:a16="http://schemas.microsoft.com/office/drawing/2014/main" id="{3934CFD8-6B90-4BE3-9270-305CE9B8A9B7}"/>
              </a:ext>
            </a:extLst>
          </p:cNvPr>
          <p:cNvSpPr txBox="1"/>
          <p:nvPr/>
        </p:nvSpPr>
        <p:spPr>
          <a:xfrm rot="20623264">
            <a:off x="1633941" y="4199296"/>
            <a:ext cx="65278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força centrípeta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5" name="テキスト ボックス 1849">
            <a:extLst>
              <a:ext uri="{FF2B5EF4-FFF2-40B4-BE49-F238E27FC236}">
                <a16:creationId xmlns:a16="http://schemas.microsoft.com/office/drawing/2014/main" id="{A4CC9A34-5609-484B-93FB-8CD005DD57B0}"/>
              </a:ext>
            </a:extLst>
          </p:cNvPr>
          <p:cNvSpPr txBox="1"/>
          <p:nvPr/>
        </p:nvSpPr>
        <p:spPr>
          <a:xfrm rot="20830241">
            <a:off x="1699391" y="4718053"/>
            <a:ext cx="65278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Força centrífuga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6" name="テキスト ボックス 1850">
            <a:extLst>
              <a:ext uri="{FF2B5EF4-FFF2-40B4-BE49-F238E27FC236}">
                <a16:creationId xmlns:a16="http://schemas.microsoft.com/office/drawing/2014/main" id="{7035B059-703D-4503-B437-3EA3B8C17AEC}"/>
              </a:ext>
            </a:extLst>
          </p:cNvPr>
          <p:cNvSpPr txBox="1"/>
          <p:nvPr/>
        </p:nvSpPr>
        <p:spPr>
          <a:xfrm>
            <a:off x="2793047" y="4282164"/>
            <a:ext cx="326390" cy="3816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Centro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(mão)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8" name="テキスト ボックス 1851">
            <a:extLst>
              <a:ext uri="{FF2B5EF4-FFF2-40B4-BE49-F238E27FC236}">
                <a16:creationId xmlns:a16="http://schemas.microsoft.com/office/drawing/2014/main" id="{EB6B41C0-0979-4056-B28C-DECACDDA2911}"/>
              </a:ext>
            </a:extLst>
          </p:cNvPr>
          <p:cNvSpPr txBox="1"/>
          <p:nvPr/>
        </p:nvSpPr>
        <p:spPr>
          <a:xfrm rot="16200000">
            <a:off x="736864" y="4408528"/>
            <a:ext cx="306705" cy="29400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objeto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7303893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Conhecimento de eletricidade</a:t>
            </a: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124 do Texto / Página 93 do Texto suplementar</a:t>
            </a:r>
          </a:p>
        </p:txBody>
      </p:sp>
      <p:sp>
        <p:nvSpPr>
          <p:cNvPr id="9" name="コンテンツ プレースホルダー 4"/>
          <p:cNvSpPr txBox="1">
            <a:spLocks/>
          </p:cNvSpPr>
          <p:nvPr/>
        </p:nvSpPr>
        <p:spPr>
          <a:xfrm>
            <a:off x="628650" y="1268383"/>
            <a:ext cx="7886700" cy="49869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6" name="図 15"/>
          <p:cNvPicPr>
            <a:picLocks noChangeAspect="1"/>
          </p:cNvPicPr>
          <p:nvPr/>
        </p:nvPicPr>
        <p:blipFill>
          <a:blip r:embed="rId3"/>
          <a:stretch>
            <a:fillRect/>
          </a:stretch>
        </p:blipFill>
        <p:spPr>
          <a:xfrm>
            <a:off x="1647021" y="1559873"/>
            <a:ext cx="5807456" cy="2960172"/>
          </a:xfrm>
          <a:prstGeom prst="rect">
            <a:avLst/>
          </a:prstGeom>
        </p:spPr>
      </p:pic>
      <p:sp>
        <p:nvSpPr>
          <p:cNvPr id="22" name="テキスト ボックス 21"/>
          <p:cNvSpPr txBox="1"/>
          <p:nvPr/>
        </p:nvSpPr>
        <p:spPr>
          <a:xfrm>
            <a:off x="1647021" y="1327437"/>
            <a:ext cx="6125379"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Unidade de reação </a:t>
            </a:r>
            <a:r>
              <a:rPr lang="pt-br" sz="1200" dirty="0" err="1">
                <a:solidFill>
                  <a:prstClr val="black"/>
                </a:solidFill>
                <a:latin typeface="Times New Roman" panose="02020603050405020304" pitchFamily="18" charset="0"/>
                <a:cs typeface="Times New Roman" panose="02020603050405020304" pitchFamily="18" charset="0"/>
              </a:rPr>
              <a:t>mA</a:t>
            </a:r>
            <a:r>
              <a:rPr lang="pt-br" sz="1200" dirty="0">
                <a:solidFill>
                  <a:prstClr val="black"/>
                </a:solidFill>
                <a:latin typeface="Times New Roman" panose="02020603050405020304" pitchFamily="18" charset="0"/>
                <a:cs typeface="Times New Roman" panose="02020603050405020304" pitchFamily="18" charset="0"/>
              </a:rPr>
              <a:t> (miliampere) quando uma corrente elétrica flui através do corpo humano</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2556038" y="4480185"/>
            <a:ext cx="398942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Nota) 1 mA é 1/1000A (ampere).</a:t>
            </a:r>
          </a:p>
        </p:txBody>
      </p:sp>
      <p:sp>
        <p:nvSpPr>
          <p:cNvPr id="10" name="テキスト ボックス 1435">
            <a:extLst>
              <a:ext uri="{FF2B5EF4-FFF2-40B4-BE49-F238E27FC236}">
                <a16:creationId xmlns:a16="http://schemas.microsoft.com/office/drawing/2014/main" id="{181C6F60-B680-4617-B766-876D2CDFE2F5}"/>
              </a:ext>
            </a:extLst>
          </p:cNvPr>
          <p:cNvSpPr txBox="1"/>
          <p:nvPr/>
        </p:nvSpPr>
        <p:spPr>
          <a:xfrm>
            <a:off x="2235693" y="1887067"/>
            <a:ext cx="1607037" cy="3454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Impacto de choque elétrico</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1436">
            <a:extLst>
              <a:ext uri="{FF2B5EF4-FFF2-40B4-BE49-F238E27FC236}">
                <a16:creationId xmlns:a16="http://schemas.microsoft.com/office/drawing/2014/main" id="{82FFEEC7-1BAB-4132-AA64-990B4A08DA4C}"/>
              </a:ext>
            </a:extLst>
          </p:cNvPr>
          <p:cNvSpPr txBox="1"/>
          <p:nvPr/>
        </p:nvSpPr>
        <p:spPr>
          <a:xfrm>
            <a:off x="4419600" y="1600981"/>
            <a:ext cx="1383022" cy="34540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Corrente alternada (AC)</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437">
            <a:extLst>
              <a:ext uri="{FF2B5EF4-FFF2-40B4-BE49-F238E27FC236}">
                <a16:creationId xmlns:a16="http://schemas.microsoft.com/office/drawing/2014/main" id="{2679BD6D-9B93-43D5-A67F-11B281D39409}"/>
              </a:ext>
            </a:extLst>
          </p:cNvPr>
          <p:cNvSpPr txBox="1"/>
          <p:nvPr/>
        </p:nvSpPr>
        <p:spPr>
          <a:xfrm>
            <a:off x="5955323" y="1639842"/>
            <a:ext cx="1383022" cy="3065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Corrente contínua (DC)</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438">
            <a:extLst>
              <a:ext uri="{FF2B5EF4-FFF2-40B4-BE49-F238E27FC236}">
                <a16:creationId xmlns:a16="http://schemas.microsoft.com/office/drawing/2014/main" id="{7580E959-ED72-4CFE-8633-C5E9ED852DA5}"/>
              </a:ext>
            </a:extLst>
          </p:cNvPr>
          <p:cNvSpPr txBox="1"/>
          <p:nvPr/>
        </p:nvSpPr>
        <p:spPr>
          <a:xfrm>
            <a:off x="1763530" y="2431924"/>
            <a:ext cx="2421120" cy="2713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pt-br"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1.	</a:t>
            </a:r>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Um pouco de formigamento</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439">
            <a:extLst>
              <a:ext uri="{FF2B5EF4-FFF2-40B4-BE49-F238E27FC236}">
                <a16:creationId xmlns:a16="http://schemas.microsoft.com/office/drawing/2014/main" id="{4C4B00B6-80C1-4088-9DDB-4CDC70DA594C}"/>
              </a:ext>
            </a:extLst>
          </p:cNvPr>
          <p:cNvSpPr txBox="1"/>
          <p:nvPr/>
        </p:nvSpPr>
        <p:spPr>
          <a:xfrm>
            <a:off x="1763530" y="2768593"/>
            <a:ext cx="2516370" cy="5043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pt-br"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2.	</a:t>
            </a:r>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 Choque doloroso</a:t>
            </a:r>
            <a:r>
              <a:rPr lang="en-US"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
            </a:r>
            <a:br>
              <a:rPr lang="en-US" sz="1200" kern="100" dirty="0">
                <a:effectLst/>
                <a:latin typeface="Times New Roman" panose="02020603050405020304" pitchFamily="18" charset="0"/>
                <a:ea typeface="游ゴシック" panose="020B0400000000000000" pitchFamily="50" charset="-128"/>
                <a:cs typeface="Times New Roman" panose="02020603050405020304" pitchFamily="18" charset="0"/>
              </a:rPr>
            </a:br>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(No entanto, o músculo se move livremente)</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marL="144000" indent="-144000" algn="l" rtl="0"/>
            <a:r>
              <a:rPr lang="pt-br"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440">
            <a:extLst>
              <a:ext uri="{FF2B5EF4-FFF2-40B4-BE49-F238E27FC236}">
                <a16:creationId xmlns:a16="http://schemas.microsoft.com/office/drawing/2014/main" id="{D67CB2B4-D0A5-44AD-A0C4-AD5BC0994475}"/>
              </a:ext>
            </a:extLst>
          </p:cNvPr>
          <p:cNvSpPr txBox="1"/>
          <p:nvPr/>
        </p:nvSpPr>
        <p:spPr>
          <a:xfrm>
            <a:off x="1763530" y="3373477"/>
            <a:ext cx="2516370" cy="4786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pt-br"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3.	</a:t>
            </a:r>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 Choque doloroso</a:t>
            </a:r>
            <a:r>
              <a:rPr lang="en-US"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
            </a:r>
            <a:br>
              <a:rPr lang="en-US" sz="1200" kern="100" dirty="0">
                <a:effectLst/>
                <a:latin typeface="Times New Roman" panose="02020603050405020304" pitchFamily="18" charset="0"/>
                <a:ea typeface="游ゴシック" panose="020B0400000000000000" pitchFamily="50" charset="-128"/>
                <a:cs typeface="Times New Roman" panose="02020603050405020304" pitchFamily="18" charset="0"/>
              </a:rPr>
            </a:br>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(Rigidez muscular, dispneia)</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marL="144000" indent="-144000" algn="l" rtl="0"/>
            <a:r>
              <a:rPr lang="pt-br"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441">
            <a:extLst>
              <a:ext uri="{FF2B5EF4-FFF2-40B4-BE49-F238E27FC236}">
                <a16:creationId xmlns:a16="http://schemas.microsoft.com/office/drawing/2014/main" id="{4DB304DF-2D71-4C0E-B560-7A7277D86A00}"/>
              </a:ext>
            </a:extLst>
          </p:cNvPr>
          <p:cNvSpPr txBox="1"/>
          <p:nvPr/>
        </p:nvSpPr>
        <p:spPr>
          <a:xfrm>
            <a:off x="1708083" y="3952716"/>
            <a:ext cx="2571817" cy="426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pt-br" sz="1200" kern="100">
                <a:effectLst/>
                <a:latin typeface="Times New Roman" panose="02020603050405020304" pitchFamily="18" charset="0"/>
                <a:ea typeface="ＭＳ Ｐゴシック" panose="020B0600070205080204" pitchFamily="50" charset="-128"/>
                <a:cs typeface="Times New Roman" panose="02020603050405020304" pitchFamily="18" charset="0"/>
              </a:rPr>
              <a:t>4.	</a:t>
            </a:r>
            <a:r>
              <a:rPr lang="pt-br" sz="1200" kern="100">
                <a:effectLst/>
                <a:latin typeface="Times New Roman" panose="02020603050405020304" pitchFamily="18" charset="0"/>
                <a:ea typeface="游ゴシック" panose="020B0400000000000000" pitchFamily="50" charset="-128"/>
                <a:cs typeface="Times New Roman" panose="02020603050405020304" pitchFamily="18" charset="0"/>
              </a:rPr>
              <a:t>Pode causar morte instantaneamente</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442">
            <a:extLst>
              <a:ext uri="{FF2B5EF4-FFF2-40B4-BE49-F238E27FC236}">
                <a16:creationId xmlns:a16="http://schemas.microsoft.com/office/drawing/2014/main" id="{4C0A7280-E94E-4024-8725-1C90DEF52476}"/>
              </a:ext>
            </a:extLst>
          </p:cNvPr>
          <p:cNvSpPr txBox="1"/>
          <p:nvPr/>
        </p:nvSpPr>
        <p:spPr>
          <a:xfrm>
            <a:off x="4431402" y="2087213"/>
            <a:ext cx="613829" cy="19221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Homem</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443">
            <a:extLst>
              <a:ext uri="{FF2B5EF4-FFF2-40B4-BE49-F238E27FC236}">
                <a16:creationId xmlns:a16="http://schemas.microsoft.com/office/drawing/2014/main" id="{54545168-0910-4372-9CDE-E185254C9E68}"/>
              </a:ext>
            </a:extLst>
          </p:cNvPr>
          <p:cNvSpPr txBox="1"/>
          <p:nvPr/>
        </p:nvSpPr>
        <p:spPr>
          <a:xfrm>
            <a:off x="5955323" y="2080072"/>
            <a:ext cx="540405" cy="19935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Homem</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444">
            <a:extLst>
              <a:ext uri="{FF2B5EF4-FFF2-40B4-BE49-F238E27FC236}">
                <a16:creationId xmlns:a16="http://schemas.microsoft.com/office/drawing/2014/main" id="{BDB139DD-A6E2-41C3-9551-73E663772D1F}"/>
              </a:ext>
            </a:extLst>
          </p:cNvPr>
          <p:cNvSpPr txBox="1"/>
          <p:nvPr/>
        </p:nvSpPr>
        <p:spPr>
          <a:xfrm>
            <a:off x="6698273" y="2075258"/>
            <a:ext cx="640072" cy="19935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Mulher</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445">
            <a:extLst>
              <a:ext uri="{FF2B5EF4-FFF2-40B4-BE49-F238E27FC236}">
                <a16:creationId xmlns:a16="http://schemas.microsoft.com/office/drawing/2014/main" id="{CC4DBCCF-5EA1-4CF2-82DE-277ADC5B34E4}"/>
              </a:ext>
            </a:extLst>
          </p:cNvPr>
          <p:cNvSpPr txBox="1"/>
          <p:nvPr/>
        </p:nvSpPr>
        <p:spPr>
          <a:xfrm>
            <a:off x="5293227" y="2080073"/>
            <a:ext cx="494954" cy="19221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Mulher</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2692133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Conhecimento de eletricidade</a:t>
            </a: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126 do texto / Página 94 do texto suplementar</a:t>
            </a:r>
          </a:p>
        </p:txBody>
      </p:sp>
      <p:sp>
        <p:nvSpPr>
          <p:cNvPr id="9" name="コンテンツ プレースホルダー 4"/>
          <p:cNvSpPr txBox="1">
            <a:spLocks/>
          </p:cNvSpPr>
          <p:nvPr/>
        </p:nvSpPr>
        <p:spPr>
          <a:xfrm>
            <a:off x="628650" y="1268383"/>
            <a:ext cx="7886700" cy="49869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2" name="テキスト ボックス 21"/>
          <p:cNvSpPr txBox="1"/>
          <p:nvPr/>
        </p:nvSpPr>
        <p:spPr>
          <a:xfrm>
            <a:off x="2002528" y="1894700"/>
            <a:ext cx="4557476"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Distância de separação das linhas de transmissão e distribuição</a:t>
            </a:r>
          </a:p>
        </p:txBody>
      </p:sp>
      <p:pic>
        <p:nvPicPr>
          <p:cNvPr id="3" name="図 2"/>
          <p:cNvPicPr>
            <a:picLocks noChangeAspect="1"/>
          </p:cNvPicPr>
          <p:nvPr/>
        </p:nvPicPr>
        <p:blipFill>
          <a:blip r:embed="rId3"/>
          <a:stretch>
            <a:fillRect/>
          </a:stretch>
        </p:blipFill>
        <p:spPr>
          <a:xfrm>
            <a:off x="805012" y="2171697"/>
            <a:ext cx="3681557" cy="2853879"/>
          </a:xfrm>
          <a:prstGeom prst="rect">
            <a:avLst/>
          </a:prstGeom>
        </p:spPr>
      </p:pic>
      <p:pic>
        <p:nvPicPr>
          <p:cNvPr id="5" name="図 4"/>
          <p:cNvPicPr>
            <a:picLocks noChangeAspect="1"/>
          </p:cNvPicPr>
          <p:nvPr/>
        </p:nvPicPr>
        <p:blipFill>
          <a:blip r:embed="rId4"/>
          <a:stretch>
            <a:fillRect/>
          </a:stretch>
        </p:blipFill>
        <p:spPr>
          <a:xfrm>
            <a:off x="4486569" y="2171698"/>
            <a:ext cx="3901067" cy="3276035"/>
          </a:xfrm>
          <a:prstGeom prst="rect">
            <a:avLst/>
          </a:prstGeom>
        </p:spPr>
      </p:pic>
      <p:sp>
        <p:nvSpPr>
          <p:cNvPr id="8" name="テキスト ボックス 1447">
            <a:extLst>
              <a:ext uri="{FF2B5EF4-FFF2-40B4-BE49-F238E27FC236}">
                <a16:creationId xmlns:a16="http://schemas.microsoft.com/office/drawing/2014/main" id="{B8715C3E-37A7-44D3-A4EB-4372E5C56407}"/>
              </a:ext>
            </a:extLst>
          </p:cNvPr>
          <p:cNvSpPr txBox="1"/>
          <p:nvPr/>
        </p:nvSpPr>
        <p:spPr>
          <a:xfrm>
            <a:off x="896993" y="2376658"/>
            <a:ext cx="381635" cy="18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Circuito elétrico</a:t>
            </a:r>
            <a:endParaRPr lang="ja-JP" sz="90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0" name="テキスト ボックス 1448">
            <a:extLst>
              <a:ext uri="{FF2B5EF4-FFF2-40B4-BE49-F238E27FC236}">
                <a16:creationId xmlns:a16="http://schemas.microsoft.com/office/drawing/2014/main" id="{841F537C-8AE8-44B5-A862-C2854FEFC45C}"/>
              </a:ext>
            </a:extLst>
          </p:cNvPr>
          <p:cNvSpPr txBox="1"/>
          <p:nvPr/>
        </p:nvSpPr>
        <p:spPr>
          <a:xfrm>
            <a:off x="849462" y="2726372"/>
            <a:ext cx="471805" cy="18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Linha de distribuição de energia elétrica</a:t>
            </a:r>
            <a:endParaRPr lang="ja-JP" sz="6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 name="テキスト ボックス 1449">
            <a:extLst>
              <a:ext uri="{FF2B5EF4-FFF2-40B4-BE49-F238E27FC236}">
                <a16:creationId xmlns:a16="http://schemas.microsoft.com/office/drawing/2014/main" id="{4F7ADAC8-ADA7-4B29-815B-E438232E90EC}"/>
              </a:ext>
            </a:extLst>
          </p:cNvPr>
          <p:cNvSpPr txBox="1"/>
          <p:nvPr/>
        </p:nvSpPr>
        <p:spPr>
          <a:xfrm>
            <a:off x="849461" y="3249000"/>
            <a:ext cx="471805" cy="18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linha de transmissão de energia elétrica</a:t>
            </a:r>
            <a:endParaRPr lang="ja-JP" sz="5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2" name="テキスト ボックス 1450">
            <a:extLst>
              <a:ext uri="{FF2B5EF4-FFF2-40B4-BE49-F238E27FC236}">
                <a16:creationId xmlns:a16="http://schemas.microsoft.com/office/drawing/2014/main" id="{F5B038AC-2109-4F9B-92DE-A79281316F78}"/>
              </a:ext>
            </a:extLst>
          </p:cNvPr>
          <p:cNvSpPr txBox="1"/>
          <p:nvPr/>
        </p:nvSpPr>
        <p:spPr>
          <a:xfrm>
            <a:off x="1510403" y="2266168"/>
            <a:ext cx="492125" cy="3662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Tensão de transmissão elétrica (V)</a:t>
            </a:r>
            <a:endPar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3" name="テキスト ボックス 1451">
            <a:extLst>
              <a:ext uri="{FF2B5EF4-FFF2-40B4-BE49-F238E27FC236}">
                <a16:creationId xmlns:a16="http://schemas.microsoft.com/office/drawing/2014/main" id="{5A49129C-D13E-430F-846F-6BE9977C2024}"/>
              </a:ext>
            </a:extLst>
          </p:cNvPr>
          <p:cNvSpPr txBox="1"/>
          <p:nvPr/>
        </p:nvSpPr>
        <p:spPr>
          <a:xfrm>
            <a:off x="2249441" y="2257135"/>
            <a:ext cx="1747056" cy="18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Distância mínima de isolamento (m)</a:t>
            </a:r>
            <a:endPar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4" name="テキスト ボックス 1452">
            <a:extLst>
              <a:ext uri="{FF2B5EF4-FFF2-40B4-BE49-F238E27FC236}">
                <a16:creationId xmlns:a16="http://schemas.microsoft.com/office/drawing/2014/main" id="{94389F98-86B6-4516-A033-06F9DCF51B17}"/>
              </a:ext>
            </a:extLst>
          </p:cNvPr>
          <p:cNvSpPr txBox="1"/>
          <p:nvPr/>
        </p:nvSpPr>
        <p:spPr>
          <a:xfrm>
            <a:off x="2249440" y="2497524"/>
            <a:ext cx="945175" cy="18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Notificação do Diretor do Labor Standards Bureau</a:t>
            </a:r>
            <a:r>
              <a:rPr lang="pt-br" sz="400" kern="100" baseline="300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(Postos de Fiscalização das Normas Trabalhistas)</a:t>
            </a:r>
            <a:endParaRPr lang="ja-JP" sz="5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5" name="テキスト ボックス 1453">
            <a:extLst>
              <a:ext uri="{FF2B5EF4-FFF2-40B4-BE49-F238E27FC236}">
                <a16:creationId xmlns:a16="http://schemas.microsoft.com/office/drawing/2014/main" id="{153A1491-8772-4765-9D52-82132E69D685}"/>
              </a:ext>
            </a:extLst>
          </p:cNvPr>
          <p:cNvSpPr txBox="1"/>
          <p:nvPr/>
        </p:nvSpPr>
        <p:spPr>
          <a:xfrm>
            <a:off x="3373955" y="2497524"/>
            <a:ext cx="945175" cy="18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Valor alvo da companhia de energia</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6" name="テキスト ボックス 1454">
            <a:extLst>
              <a:ext uri="{FF2B5EF4-FFF2-40B4-BE49-F238E27FC236}">
                <a16:creationId xmlns:a16="http://schemas.microsoft.com/office/drawing/2014/main" id="{2A35EBA2-A453-4D86-A96C-E38C20C04077}"/>
              </a:ext>
            </a:extLst>
          </p:cNvPr>
          <p:cNvSpPr txBox="1"/>
          <p:nvPr/>
        </p:nvSpPr>
        <p:spPr>
          <a:xfrm>
            <a:off x="1353017" y="2739072"/>
            <a:ext cx="810000" cy="18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100/200 ou menos</a:t>
            </a:r>
            <a:endPar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7" name="テキスト ボックス 1455">
            <a:extLst>
              <a:ext uri="{FF2B5EF4-FFF2-40B4-BE49-F238E27FC236}">
                <a16:creationId xmlns:a16="http://schemas.microsoft.com/office/drawing/2014/main" id="{CC5747D5-906F-40DC-8020-F28682444BF5}"/>
              </a:ext>
            </a:extLst>
          </p:cNvPr>
          <p:cNvSpPr txBox="1"/>
          <p:nvPr/>
        </p:nvSpPr>
        <p:spPr>
          <a:xfrm>
            <a:off x="2339379" y="2754924"/>
            <a:ext cx="831966"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ＭＳ 明朝" panose="02020609040205080304" pitchFamily="17" charset="-128"/>
                <a:cs typeface="Times New Roman" panose="02020603050405020304" pitchFamily="18" charset="0"/>
              </a:rPr>
              <a:t>1.0 </a:t>
            </a: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ou superior</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8" name="テキスト ボックス 1456">
            <a:extLst>
              <a:ext uri="{FF2B5EF4-FFF2-40B4-BE49-F238E27FC236}">
                <a16:creationId xmlns:a16="http://schemas.microsoft.com/office/drawing/2014/main" id="{4A63F8D0-9604-4E13-8626-9611C2614D21}"/>
              </a:ext>
            </a:extLst>
          </p:cNvPr>
          <p:cNvSpPr txBox="1"/>
          <p:nvPr/>
        </p:nvSpPr>
        <p:spPr>
          <a:xfrm>
            <a:off x="3470332" y="2734523"/>
            <a:ext cx="964554" cy="1426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ＭＳ 明朝" panose="02020609040205080304" pitchFamily="17" charset="-128"/>
                <a:cs typeface="Times New Roman" panose="02020603050405020304" pitchFamily="18" charset="0"/>
              </a:rPr>
              <a:t>2.0 </a:t>
            </a: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ou superior</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9" name="テキスト ボックス 1377">
            <a:extLst>
              <a:ext uri="{FF2B5EF4-FFF2-40B4-BE49-F238E27FC236}">
                <a16:creationId xmlns:a16="http://schemas.microsoft.com/office/drawing/2014/main" id="{FA8E8AED-5C87-4162-96DF-9864B85F3BBB}"/>
              </a:ext>
            </a:extLst>
          </p:cNvPr>
          <p:cNvSpPr txBox="1"/>
          <p:nvPr/>
        </p:nvSpPr>
        <p:spPr>
          <a:xfrm>
            <a:off x="836248" y="4468931"/>
            <a:ext cx="3583352" cy="6324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tabLst>
                <a:tab pos="266700" algn="l"/>
              </a:tabLst>
            </a:pPr>
            <a:r>
              <a:rPr lang="pt-br" sz="800" kern="100" dirty="0">
                <a:effectLst/>
                <a:latin typeface="Times New Roman" panose="02020603050405020304" pitchFamily="18" charset="0"/>
                <a:ea typeface="ＭＳ 明朝" panose="02020609040205080304" pitchFamily="17" charset="-128"/>
                <a:cs typeface="Times New Roman" panose="02020603050405020304" pitchFamily="18" charset="0"/>
              </a:rPr>
              <a:t>(</a:t>
            </a: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Nota)	※ Notificação 759 emitida em 17 de dezembro de 1975</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l" rtl="0">
              <a:tabLst>
                <a:tab pos="266700" algn="l"/>
              </a:tabLst>
            </a:pPr>
            <a:r>
              <a:rPr lang="pt-br" sz="8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※※Isto não se aplica se o isolamento estiver protegido.</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marL="628650" indent="-628650" algn="l" rtl="0">
              <a:tabLst>
                <a:tab pos="266700" algn="l"/>
              </a:tabLst>
            </a:pPr>
            <a:r>
              <a:rPr lang="pt-br" sz="800"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O “valor alvo da companhia de energia elétrica” indica o caso da Cia. de Energia Elétrica de Tóquio. Esta categoria e os valores-alvo diferem para cada distribuidora de energia elétrica.</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1" name="テキスト ボックス 1378">
            <a:extLst>
              <a:ext uri="{FF2B5EF4-FFF2-40B4-BE49-F238E27FC236}">
                <a16:creationId xmlns:a16="http://schemas.microsoft.com/office/drawing/2014/main" id="{C6B6B639-850E-4587-8978-1152CBE01551}"/>
              </a:ext>
            </a:extLst>
          </p:cNvPr>
          <p:cNvSpPr txBox="1"/>
          <p:nvPr/>
        </p:nvSpPr>
        <p:spPr>
          <a:xfrm>
            <a:off x="4724262" y="2183300"/>
            <a:ext cx="1337371"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(Linha de distribuição elétrica)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3" name="テキスト ボックス 1381">
            <a:extLst>
              <a:ext uri="{FF2B5EF4-FFF2-40B4-BE49-F238E27FC236}">
                <a16:creationId xmlns:a16="http://schemas.microsoft.com/office/drawing/2014/main" id="{86B4F07E-805C-4B87-8D96-EFB0648C6AE1}"/>
              </a:ext>
            </a:extLst>
          </p:cNvPr>
          <p:cNvSpPr txBox="1"/>
          <p:nvPr/>
        </p:nvSpPr>
        <p:spPr>
          <a:xfrm>
            <a:off x="6919448" y="2173733"/>
            <a:ext cx="1337371" cy="1289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(linha de transmissão de energia)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4" name="テキスト ボックス 1382">
            <a:extLst>
              <a:ext uri="{FF2B5EF4-FFF2-40B4-BE49-F238E27FC236}">
                <a16:creationId xmlns:a16="http://schemas.microsoft.com/office/drawing/2014/main" id="{5BD4DB90-A7C8-4A95-8ECA-8DF5AE428EB8}"/>
              </a:ext>
            </a:extLst>
          </p:cNvPr>
          <p:cNvSpPr txBox="1"/>
          <p:nvPr/>
        </p:nvSpPr>
        <p:spPr>
          <a:xfrm>
            <a:off x="6421596" y="4303396"/>
            <a:ext cx="1611154" cy="1200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linha de transmissão de energia elétrica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5" name="テキスト ボックス 1383">
            <a:extLst>
              <a:ext uri="{FF2B5EF4-FFF2-40B4-BE49-F238E27FC236}">
                <a16:creationId xmlns:a16="http://schemas.microsoft.com/office/drawing/2014/main" id="{66E917DB-A358-41CF-881F-9B3E99165BA8}"/>
              </a:ext>
            </a:extLst>
          </p:cNvPr>
          <p:cNvSpPr txBox="1"/>
          <p:nvPr/>
        </p:nvSpPr>
        <p:spPr>
          <a:xfrm>
            <a:off x="5698721" y="4288397"/>
            <a:ext cx="657866"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Fio terra aéreo</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6" name="テキスト ボックス 1384">
            <a:extLst>
              <a:ext uri="{FF2B5EF4-FFF2-40B4-BE49-F238E27FC236}">
                <a16:creationId xmlns:a16="http://schemas.microsoft.com/office/drawing/2014/main" id="{AD3ECB33-D768-4D90-8082-9CC5144CCABC}"/>
              </a:ext>
            </a:extLst>
          </p:cNvPr>
          <p:cNvSpPr txBox="1"/>
          <p:nvPr/>
        </p:nvSpPr>
        <p:spPr>
          <a:xfrm>
            <a:off x="5058010" y="2309162"/>
            <a:ext cx="582295"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Linha de distribuição de alta tensão</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7" name="テキスト ボックス 1385">
            <a:extLst>
              <a:ext uri="{FF2B5EF4-FFF2-40B4-BE49-F238E27FC236}">
                <a16:creationId xmlns:a16="http://schemas.microsoft.com/office/drawing/2014/main" id="{BF734A4A-B71A-4B07-A0E7-D202EAB44154}"/>
              </a:ext>
            </a:extLst>
          </p:cNvPr>
          <p:cNvSpPr txBox="1"/>
          <p:nvPr/>
        </p:nvSpPr>
        <p:spPr>
          <a:xfrm rot="16200000">
            <a:off x="6992154" y="2755000"/>
            <a:ext cx="421639" cy="176422"/>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segurança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8" name="テキスト ボックス 1387">
            <a:extLst>
              <a:ext uri="{FF2B5EF4-FFF2-40B4-BE49-F238E27FC236}">
                <a16:creationId xmlns:a16="http://schemas.microsoft.com/office/drawing/2014/main" id="{91818021-C63B-43A2-B603-2DF41CB2A7B3}"/>
              </a:ext>
            </a:extLst>
          </p:cNvPr>
          <p:cNvSpPr txBox="1"/>
          <p:nvPr/>
        </p:nvSpPr>
        <p:spPr>
          <a:xfrm rot="5400000">
            <a:off x="8045999" y="2760079"/>
            <a:ext cx="421641" cy="140187"/>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segurança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9" name="テキスト ボックス 1388">
            <a:extLst>
              <a:ext uri="{FF2B5EF4-FFF2-40B4-BE49-F238E27FC236}">
                <a16:creationId xmlns:a16="http://schemas.microsoft.com/office/drawing/2014/main" id="{5B7CAB16-DBF3-4EE9-AE66-D7EC495D64BA}"/>
              </a:ext>
            </a:extLst>
          </p:cNvPr>
          <p:cNvSpPr txBox="1"/>
          <p:nvPr/>
        </p:nvSpPr>
        <p:spPr>
          <a:xfrm rot="16200000">
            <a:off x="4379020" y="2879887"/>
            <a:ext cx="413515" cy="176422"/>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segurança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0" name="テキスト ボックス 1390">
            <a:extLst>
              <a:ext uri="{FF2B5EF4-FFF2-40B4-BE49-F238E27FC236}">
                <a16:creationId xmlns:a16="http://schemas.microsoft.com/office/drawing/2014/main" id="{F8667CE0-ADAE-4FA3-891E-5AB110CFC8A3}"/>
              </a:ext>
            </a:extLst>
          </p:cNvPr>
          <p:cNvSpPr txBox="1"/>
          <p:nvPr/>
        </p:nvSpPr>
        <p:spPr>
          <a:xfrm rot="16200000">
            <a:off x="5521629" y="2431781"/>
            <a:ext cx="441818" cy="204465"/>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segurança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1" name="テキスト ボックス 1391">
            <a:extLst>
              <a:ext uri="{FF2B5EF4-FFF2-40B4-BE49-F238E27FC236}">
                <a16:creationId xmlns:a16="http://schemas.microsoft.com/office/drawing/2014/main" id="{02A1B05F-1EE5-449A-AC4B-BF3486C65A80}"/>
              </a:ext>
            </a:extLst>
          </p:cNvPr>
          <p:cNvSpPr txBox="1"/>
          <p:nvPr/>
        </p:nvSpPr>
        <p:spPr>
          <a:xfrm>
            <a:off x="7074271" y="3231200"/>
            <a:ext cx="500178" cy="128905"/>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segurança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2" name="テキスト ボックス 1422">
            <a:extLst>
              <a:ext uri="{FF2B5EF4-FFF2-40B4-BE49-F238E27FC236}">
                <a16:creationId xmlns:a16="http://schemas.microsoft.com/office/drawing/2014/main" id="{0E3066CA-7A9D-4142-891F-3B8B0C310D12}"/>
              </a:ext>
            </a:extLst>
          </p:cNvPr>
          <p:cNvSpPr txBox="1"/>
          <p:nvPr/>
        </p:nvSpPr>
        <p:spPr>
          <a:xfrm>
            <a:off x="5100884" y="3398026"/>
            <a:ext cx="406510" cy="165735"/>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segurança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3" name="テキスト ボックス 1482">
            <a:extLst>
              <a:ext uri="{FF2B5EF4-FFF2-40B4-BE49-F238E27FC236}">
                <a16:creationId xmlns:a16="http://schemas.microsoft.com/office/drawing/2014/main" id="{017C3418-A249-4FC5-8730-D50A1CF80788}"/>
              </a:ext>
            </a:extLst>
          </p:cNvPr>
          <p:cNvSpPr txBox="1"/>
          <p:nvPr/>
        </p:nvSpPr>
        <p:spPr>
          <a:xfrm>
            <a:off x="5387571" y="2819945"/>
            <a:ext cx="311150" cy="245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Alta tensão</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Redução de alta tensão</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4" name="テキスト ボックス 1483">
            <a:extLst>
              <a:ext uri="{FF2B5EF4-FFF2-40B4-BE49-F238E27FC236}">
                <a16:creationId xmlns:a16="http://schemas.microsoft.com/office/drawing/2014/main" id="{D621CB79-4DFC-48B7-A59D-5F2C291F9287}"/>
              </a:ext>
            </a:extLst>
          </p:cNvPr>
          <p:cNvSpPr txBox="1"/>
          <p:nvPr/>
        </p:nvSpPr>
        <p:spPr>
          <a:xfrm>
            <a:off x="4420720" y="3273496"/>
            <a:ext cx="552450" cy="27711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Transformador de polo</a:t>
            </a:r>
            <a:endParaRPr lang="ja-JP" sz="10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5" name="テキスト ボックス 1484">
            <a:extLst>
              <a:ext uri="{FF2B5EF4-FFF2-40B4-BE49-F238E27FC236}">
                <a16:creationId xmlns:a16="http://schemas.microsoft.com/office/drawing/2014/main" id="{A94A151F-CAAA-419B-B155-712B278C2DFD}"/>
              </a:ext>
            </a:extLst>
          </p:cNvPr>
          <p:cNvSpPr txBox="1"/>
          <p:nvPr/>
        </p:nvSpPr>
        <p:spPr>
          <a:xfrm>
            <a:off x="4421936" y="3584266"/>
            <a:ext cx="538284"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Lado da casa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6" name="テキスト ボックス 1485">
            <a:extLst>
              <a:ext uri="{FF2B5EF4-FFF2-40B4-BE49-F238E27FC236}">
                <a16:creationId xmlns:a16="http://schemas.microsoft.com/office/drawing/2014/main" id="{F2863235-6374-4CB5-9E46-6E0095288033}"/>
              </a:ext>
            </a:extLst>
          </p:cNvPr>
          <p:cNvSpPr txBox="1"/>
          <p:nvPr/>
        </p:nvSpPr>
        <p:spPr>
          <a:xfrm>
            <a:off x="5100883" y="3585792"/>
            <a:ext cx="700909" cy="1292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Lado da estrada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7" name="テキスト ボックス 1486">
            <a:extLst>
              <a:ext uri="{FF2B5EF4-FFF2-40B4-BE49-F238E27FC236}">
                <a16:creationId xmlns:a16="http://schemas.microsoft.com/office/drawing/2014/main" id="{AE8C54DE-EA78-4022-8256-84756BB033EF}"/>
              </a:ext>
            </a:extLst>
          </p:cNvPr>
          <p:cNvSpPr txBox="1"/>
          <p:nvPr/>
        </p:nvSpPr>
        <p:spPr>
          <a:xfrm>
            <a:off x="5463242" y="3176092"/>
            <a:ext cx="295804" cy="16573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Linha de baixa tensão</a:t>
            </a:r>
            <a:endPar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8" name="テキスト ボックス 1487">
            <a:extLst>
              <a:ext uri="{FF2B5EF4-FFF2-40B4-BE49-F238E27FC236}">
                <a16:creationId xmlns:a16="http://schemas.microsoft.com/office/drawing/2014/main" id="{19635834-B772-4DF9-A60D-B19241FFBF71}"/>
              </a:ext>
            </a:extLst>
          </p:cNvPr>
          <p:cNvSpPr txBox="1"/>
          <p:nvPr/>
        </p:nvSpPr>
        <p:spPr>
          <a:xfrm>
            <a:off x="5764571" y="2784330"/>
            <a:ext cx="540000" cy="4114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É imprescindível ter cuidado, pois é uma linha de alta tensão até o transformador</a:t>
            </a:r>
            <a:endPar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9" name="テキスト ボックス 1489">
            <a:extLst>
              <a:ext uri="{FF2B5EF4-FFF2-40B4-BE49-F238E27FC236}">
                <a16:creationId xmlns:a16="http://schemas.microsoft.com/office/drawing/2014/main" id="{578B1FF8-4B3D-46D8-A847-10D63FD67862}"/>
              </a:ext>
            </a:extLst>
          </p:cNvPr>
          <p:cNvSpPr txBox="1"/>
          <p:nvPr/>
        </p:nvSpPr>
        <p:spPr>
          <a:xfrm>
            <a:off x="7202973" y="3557384"/>
            <a:ext cx="1044000" cy="4216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É necessário tomar cuidado pois, embora a maioria das linhas de transmissão sejam torres de aço, algumas podem ser postes.</a:t>
            </a:r>
            <a:endParaRPr lang="ja-JP" sz="9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40" name="テキスト ボックス 1491">
            <a:extLst>
              <a:ext uri="{FF2B5EF4-FFF2-40B4-BE49-F238E27FC236}">
                <a16:creationId xmlns:a16="http://schemas.microsoft.com/office/drawing/2014/main" id="{0F58A5BC-AABC-4756-9782-B8D7D6DE7422}"/>
              </a:ext>
            </a:extLst>
          </p:cNvPr>
          <p:cNvSpPr txBox="1"/>
          <p:nvPr/>
        </p:nvSpPr>
        <p:spPr>
          <a:xfrm>
            <a:off x="6102977" y="5126401"/>
            <a:ext cx="423892" cy="140334"/>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segurança</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41" name="テキスト ボックス 1493">
            <a:extLst>
              <a:ext uri="{FF2B5EF4-FFF2-40B4-BE49-F238E27FC236}">
                <a16:creationId xmlns:a16="http://schemas.microsoft.com/office/drawing/2014/main" id="{1A1A7506-6CB8-4AF5-9DC3-37914E3C2719}"/>
              </a:ext>
            </a:extLst>
          </p:cNvPr>
          <p:cNvSpPr txBox="1"/>
          <p:nvPr/>
        </p:nvSpPr>
        <p:spPr>
          <a:xfrm>
            <a:off x="7900591" y="5249931"/>
            <a:ext cx="487045" cy="4216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Distância de separação </a:t>
            </a: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42" name="テキスト ボックス 1614">
            <a:extLst>
              <a:ext uri="{FF2B5EF4-FFF2-40B4-BE49-F238E27FC236}">
                <a16:creationId xmlns:a16="http://schemas.microsoft.com/office/drawing/2014/main" id="{1D8FDEE3-98A7-4D66-9D08-D04FF9A21488}"/>
              </a:ext>
            </a:extLst>
          </p:cNvPr>
          <p:cNvSpPr txBox="1"/>
          <p:nvPr/>
        </p:nvSpPr>
        <p:spPr>
          <a:xfrm>
            <a:off x="7491308" y="2327370"/>
            <a:ext cx="452397" cy="114445"/>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Tensão extra alta</a:t>
            </a:r>
            <a:endParaRPr lang="ja-JP" sz="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4389959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Conhecimento de eletricidade</a:t>
            </a: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127 do texto / Página 95 do texto suplementar</a:t>
            </a:r>
          </a:p>
        </p:txBody>
      </p:sp>
      <p:sp>
        <p:nvSpPr>
          <p:cNvPr id="9" name="コンテンツ プレースホルダー 4"/>
          <p:cNvSpPr txBox="1">
            <a:spLocks/>
          </p:cNvSpPr>
          <p:nvPr/>
        </p:nvSpPr>
        <p:spPr>
          <a:xfrm>
            <a:off x="628650" y="1268383"/>
            <a:ext cx="7886700" cy="49869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4" name="図 23"/>
          <p:cNvPicPr>
            <a:picLocks noChangeAspect="1"/>
          </p:cNvPicPr>
          <p:nvPr/>
        </p:nvPicPr>
        <p:blipFill>
          <a:blip r:embed="rId3"/>
          <a:stretch>
            <a:fillRect/>
          </a:stretch>
        </p:blipFill>
        <p:spPr>
          <a:xfrm>
            <a:off x="1994728" y="2049605"/>
            <a:ext cx="5154544" cy="3381311"/>
          </a:xfrm>
          <a:prstGeom prst="rect">
            <a:avLst/>
          </a:prstGeom>
        </p:spPr>
      </p:pic>
      <p:sp>
        <p:nvSpPr>
          <p:cNvPr id="25" name="テキスト ボックス 24"/>
          <p:cNvSpPr txBox="1"/>
          <p:nvPr/>
        </p:nvSpPr>
        <p:spPr>
          <a:xfrm>
            <a:off x="2556038" y="5299003"/>
            <a:ext cx="398942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Como fazer a leitura do hidrômetro</a:t>
            </a:r>
          </a:p>
        </p:txBody>
      </p:sp>
      <p:sp>
        <p:nvSpPr>
          <p:cNvPr id="7" name="テキスト ボックス 1853">
            <a:extLst>
              <a:ext uri="{FF2B5EF4-FFF2-40B4-BE49-F238E27FC236}">
                <a16:creationId xmlns:a16="http://schemas.microsoft.com/office/drawing/2014/main" id="{E1F44BCD-169B-4B28-A821-578A02CC2522}"/>
              </a:ext>
            </a:extLst>
          </p:cNvPr>
          <p:cNvSpPr txBox="1"/>
          <p:nvPr/>
        </p:nvSpPr>
        <p:spPr>
          <a:xfrm>
            <a:off x="5919152" y="3201035"/>
            <a:ext cx="697548" cy="2861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Posição dos olhos</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8" name="テキスト ボックス 1854">
            <a:extLst>
              <a:ext uri="{FF2B5EF4-FFF2-40B4-BE49-F238E27FC236}">
                <a16:creationId xmlns:a16="http://schemas.microsoft.com/office/drawing/2014/main" id="{FD1DCCFC-A421-4929-9DDB-85CEFC2C4478}"/>
              </a:ext>
            </a:extLst>
          </p:cNvPr>
          <p:cNvSpPr txBox="1"/>
          <p:nvPr/>
        </p:nvSpPr>
        <p:spPr>
          <a:xfrm>
            <a:off x="2103437" y="3487186"/>
            <a:ext cx="697548" cy="1771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Bola de borracha</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1855">
            <a:extLst>
              <a:ext uri="{FF2B5EF4-FFF2-40B4-BE49-F238E27FC236}">
                <a16:creationId xmlns:a16="http://schemas.microsoft.com/office/drawing/2014/main" id="{C689A89F-C969-4A76-9D3E-01A492EDFD39}"/>
              </a:ext>
            </a:extLst>
          </p:cNvPr>
          <p:cNvSpPr txBox="1"/>
          <p:nvPr/>
        </p:nvSpPr>
        <p:spPr>
          <a:xfrm>
            <a:off x="3772852" y="2807653"/>
            <a:ext cx="722948" cy="25028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Hidrômetro</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1856">
            <a:extLst>
              <a:ext uri="{FF2B5EF4-FFF2-40B4-BE49-F238E27FC236}">
                <a16:creationId xmlns:a16="http://schemas.microsoft.com/office/drawing/2014/main" id="{1EE6A3D4-E777-43EB-BF07-80A1A55A7A39}"/>
              </a:ext>
            </a:extLst>
          </p:cNvPr>
          <p:cNvSpPr txBox="1"/>
          <p:nvPr/>
        </p:nvSpPr>
        <p:spPr>
          <a:xfrm>
            <a:off x="3705797" y="3103286"/>
            <a:ext cx="697548" cy="6514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Solução eletrolítica</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857">
            <a:extLst>
              <a:ext uri="{FF2B5EF4-FFF2-40B4-BE49-F238E27FC236}">
                <a16:creationId xmlns:a16="http://schemas.microsoft.com/office/drawing/2014/main" id="{AA9DC352-DF97-4DAB-B4E6-E67DF211D7B9}"/>
              </a:ext>
            </a:extLst>
          </p:cNvPr>
          <p:cNvSpPr txBox="1"/>
          <p:nvPr/>
        </p:nvSpPr>
        <p:spPr>
          <a:xfrm>
            <a:off x="3705797" y="3677479"/>
            <a:ext cx="562248" cy="4667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Cilindro externo</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858">
            <a:extLst>
              <a:ext uri="{FF2B5EF4-FFF2-40B4-BE49-F238E27FC236}">
                <a16:creationId xmlns:a16="http://schemas.microsoft.com/office/drawing/2014/main" id="{6D0D496F-66BE-47D4-B48B-D6880A638BD6}"/>
              </a:ext>
            </a:extLst>
          </p:cNvPr>
          <p:cNvSpPr txBox="1"/>
          <p:nvPr/>
        </p:nvSpPr>
        <p:spPr>
          <a:xfrm>
            <a:off x="3644582" y="4631318"/>
            <a:ext cx="562248" cy="1771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Tubo de absorção de água</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7883133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marL="1257300" indent="-1257300" rtl="0"/>
            <a:r>
              <a:rPr lang="pt-br" sz="3200">
                <a:latin typeface="Times New Roman" panose="02020603050405020304" pitchFamily="18" charset="0"/>
                <a:ea typeface="ＭＳ Ｐゴシック" panose="020B0600070205080204" pitchFamily="50" charset="-128"/>
                <a:cs typeface="Times New Roman" panose="02020603050405020304" pitchFamily="18" charset="0"/>
              </a:rPr>
              <a:t>Capítulo 8 Tipos de Estrutura e Métodos de Demolição</a:t>
            </a:r>
            <a:endParaRPr kumimoji="1" lang="ja-JP" altLang="en-US" sz="32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3237902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Estrutura de madeira (estrutura W), estrutura de aço (estrutura S)</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129 do Texto / Página 96 do Texto suplementar</a:t>
            </a:r>
          </a:p>
        </p:txBody>
      </p:sp>
      <p:sp>
        <p:nvSpPr>
          <p:cNvPr id="17" name="テキスト ボックス 16"/>
          <p:cNvSpPr txBox="1"/>
          <p:nvPr/>
        </p:nvSpPr>
        <p:spPr>
          <a:xfrm>
            <a:off x="2001920" y="3242656"/>
            <a:ext cx="1758150"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estrutura com vigas de madeira</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1647508" y="1401601"/>
            <a:ext cx="2466975" cy="1838325"/>
          </a:xfrm>
          <a:prstGeom prst="rect">
            <a:avLst/>
          </a:prstGeom>
        </p:spPr>
      </p:pic>
      <p:pic>
        <p:nvPicPr>
          <p:cNvPr id="5" name="図 4"/>
          <p:cNvPicPr>
            <a:picLocks noChangeAspect="1"/>
          </p:cNvPicPr>
          <p:nvPr/>
        </p:nvPicPr>
        <p:blipFill>
          <a:blip r:embed="rId4"/>
          <a:stretch>
            <a:fillRect/>
          </a:stretch>
        </p:blipFill>
        <p:spPr>
          <a:xfrm>
            <a:off x="5340775" y="1506376"/>
            <a:ext cx="2152650" cy="1733550"/>
          </a:xfrm>
          <a:prstGeom prst="rect">
            <a:avLst/>
          </a:prstGeom>
        </p:spPr>
      </p:pic>
      <p:sp>
        <p:nvSpPr>
          <p:cNvPr id="15" name="テキスト ボックス 14"/>
          <p:cNvSpPr txBox="1"/>
          <p:nvPr/>
        </p:nvSpPr>
        <p:spPr>
          <a:xfrm>
            <a:off x="5538025" y="3239926"/>
            <a:ext cx="1758150" cy="646331"/>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estrutura de parede com quadro de madeira</a:t>
            </a:r>
          </a:p>
        </p:txBody>
      </p:sp>
      <p:pic>
        <p:nvPicPr>
          <p:cNvPr id="8" name="図 7"/>
          <p:cNvPicPr>
            <a:picLocks noChangeAspect="1"/>
          </p:cNvPicPr>
          <p:nvPr/>
        </p:nvPicPr>
        <p:blipFill>
          <a:blip r:embed="rId5"/>
          <a:stretch>
            <a:fillRect/>
          </a:stretch>
        </p:blipFill>
        <p:spPr>
          <a:xfrm>
            <a:off x="1633220" y="4135276"/>
            <a:ext cx="2495550" cy="1676400"/>
          </a:xfrm>
          <a:prstGeom prst="rect">
            <a:avLst/>
          </a:prstGeom>
        </p:spPr>
      </p:pic>
      <p:pic>
        <p:nvPicPr>
          <p:cNvPr id="10" name="図 9"/>
          <p:cNvPicPr>
            <a:picLocks noChangeAspect="1"/>
          </p:cNvPicPr>
          <p:nvPr/>
        </p:nvPicPr>
        <p:blipFill>
          <a:blip r:embed="rId6"/>
          <a:stretch>
            <a:fillRect/>
          </a:stretch>
        </p:blipFill>
        <p:spPr>
          <a:xfrm>
            <a:off x="4626400" y="4054313"/>
            <a:ext cx="3581400" cy="1838325"/>
          </a:xfrm>
          <a:prstGeom prst="rect">
            <a:avLst/>
          </a:prstGeom>
        </p:spPr>
      </p:pic>
      <p:sp>
        <p:nvSpPr>
          <p:cNvPr id="18" name="テキスト ボックス 17"/>
          <p:cNvSpPr txBox="1"/>
          <p:nvPr/>
        </p:nvSpPr>
        <p:spPr>
          <a:xfrm>
            <a:off x="1854942" y="5868289"/>
            <a:ext cx="2052107"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estrutura de quadro rígido de aço</a:t>
            </a:r>
          </a:p>
        </p:txBody>
      </p:sp>
      <p:sp>
        <p:nvSpPr>
          <p:cNvPr id="19" name="テキスト ボックス 18"/>
          <p:cNvSpPr txBox="1"/>
          <p:nvPr/>
        </p:nvSpPr>
        <p:spPr>
          <a:xfrm>
            <a:off x="5538025" y="5865559"/>
            <a:ext cx="1758150"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estrutura de treliça de aço</a:t>
            </a:r>
          </a:p>
        </p:txBody>
      </p:sp>
    </p:spTree>
    <p:extLst>
      <p:ext uri="{BB962C8B-B14F-4D97-AF65-F5344CB8AC3E}">
        <p14:creationId xmlns:p14="http://schemas.microsoft.com/office/powerpoint/2010/main" val="35526049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3"/>
          <a:stretch>
            <a:fillRect/>
          </a:stretch>
        </p:blipFill>
        <p:spPr>
          <a:xfrm>
            <a:off x="3166038" y="3938503"/>
            <a:ext cx="2721259" cy="2123072"/>
          </a:xfrm>
          <a:prstGeom prst="rect">
            <a:avLst/>
          </a:prstGeom>
        </p:spPr>
      </p:pic>
      <p:pic>
        <p:nvPicPr>
          <p:cNvPr id="12" name="図 11"/>
          <p:cNvPicPr>
            <a:picLocks noChangeAspect="1"/>
          </p:cNvPicPr>
          <p:nvPr/>
        </p:nvPicPr>
        <p:blipFill>
          <a:blip r:embed="rId4"/>
          <a:stretch>
            <a:fillRect/>
          </a:stretch>
        </p:blipFill>
        <p:spPr>
          <a:xfrm>
            <a:off x="1608737" y="1370740"/>
            <a:ext cx="2738734" cy="2318033"/>
          </a:xfrm>
          <a:prstGeom prst="rect">
            <a:avLst/>
          </a:prstGeom>
        </p:spPr>
      </p:pic>
      <p:pic>
        <p:nvPicPr>
          <p:cNvPr id="20" name="図 19"/>
          <p:cNvPicPr>
            <a:picLocks noChangeAspect="1"/>
          </p:cNvPicPr>
          <p:nvPr/>
        </p:nvPicPr>
        <p:blipFill>
          <a:blip r:embed="rId5"/>
          <a:stretch>
            <a:fillRect/>
          </a:stretch>
        </p:blipFill>
        <p:spPr>
          <a:xfrm>
            <a:off x="4928402" y="1318495"/>
            <a:ext cx="2876368" cy="2457934"/>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spc="-170">
                <a:latin typeface="Times New Roman" panose="02020603050405020304" pitchFamily="18" charset="0"/>
                <a:ea typeface="Meiryo UI" panose="020B0604030504040204" pitchFamily="50" charset="-128"/>
                <a:cs typeface="Times New Roman" panose="02020603050405020304" pitchFamily="18" charset="0"/>
              </a:rPr>
              <a:t>Estrutura de concreto armado (estrutura RC), estrutura de concreto armado com estrutura de aço (estrutura SRC)</a:t>
            </a:r>
            <a:endParaRPr kumimoji="1" lang="ja-JP" altLang="en-US" sz="2400" spc="-17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132 do Texto / Página 98 do Texto suplementar</a:t>
            </a:r>
          </a:p>
        </p:txBody>
      </p:sp>
      <p:sp>
        <p:nvSpPr>
          <p:cNvPr id="17" name="テキスト ボックス 16"/>
          <p:cNvSpPr txBox="1"/>
          <p:nvPr/>
        </p:nvSpPr>
        <p:spPr>
          <a:xfrm>
            <a:off x="1325072" y="3736041"/>
            <a:ext cx="3319664"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estrutura de quadro rígido de concreto armado</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5" name="テキスト ボックス 14"/>
          <p:cNvSpPr txBox="1"/>
          <p:nvPr/>
        </p:nvSpPr>
        <p:spPr>
          <a:xfrm>
            <a:off x="5237249" y="3733311"/>
            <a:ext cx="2567520"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estrutura de parede de concreto armado</a:t>
            </a:r>
          </a:p>
        </p:txBody>
      </p:sp>
      <p:sp>
        <p:nvSpPr>
          <p:cNvPr id="18" name="テキスト ボックス 17"/>
          <p:cNvSpPr txBox="1"/>
          <p:nvPr/>
        </p:nvSpPr>
        <p:spPr>
          <a:xfrm>
            <a:off x="2615885" y="6061575"/>
            <a:ext cx="5188883"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estrutura de quadro rígido de concreto armado e estrutura de aço</a:t>
            </a:r>
          </a:p>
        </p:txBody>
      </p:sp>
    </p:spTree>
    <p:extLst>
      <p:ext uri="{BB962C8B-B14F-4D97-AF65-F5344CB8AC3E}">
        <p14:creationId xmlns:p14="http://schemas.microsoft.com/office/powerpoint/2010/main" val="153208966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13667</Words>
  <Application>Microsoft Office PowerPoint</Application>
  <PresentationFormat>画面に合わせる (4:3)</PresentationFormat>
  <Paragraphs>2012</Paragraphs>
  <Slides>123</Slides>
  <Notes>112</Notes>
  <HiddenSlides>0</HiddenSlides>
  <MMClips>0</MMClips>
  <ScaleCrop>false</ScaleCrop>
  <HeadingPairs>
    <vt:vector size="6" baseType="variant">
      <vt:variant>
        <vt:lpstr>使用されているフォント</vt:lpstr>
      </vt:variant>
      <vt:variant>
        <vt:i4>12</vt:i4>
      </vt:variant>
      <vt:variant>
        <vt:lpstr>テーマ</vt:lpstr>
      </vt:variant>
      <vt:variant>
        <vt:i4>2</vt:i4>
      </vt:variant>
      <vt:variant>
        <vt:lpstr>スライド タイトル</vt:lpstr>
      </vt:variant>
      <vt:variant>
        <vt:i4>123</vt:i4>
      </vt:variant>
    </vt:vector>
  </HeadingPairs>
  <TitlesOfParts>
    <vt:vector size="137" baseType="lpstr">
      <vt:lpstr>HGP明朝B</vt:lpstr>
      <vt:lpstr>Meiryo UI</vt:lpstr>
      <vt:lpstr>ＭＳ Ｐゴシック</vt:lpstr>
      <vt:lpstr>ＭＳ ゴシック</vt:lpstr>
      <vt:lpstr>ＭＳ 明朝</vt:lpstr>
      <vt:lpstr>游ゴシック</vt:lpstr>
      <vt:lpstr>Arial</vt:lpstr>
      <vt:lpstr>Calibri</vt:lpstr>
      <vt:lpstr>Calibri Light</vt:lpstr>
      <vt:lpstr>Cambria Math</vt:lpstr>
      <vt:lpstr>Times New Roman</vt:lpstr>
      <vt:lpstr>Wingdings</vt:lpstr>
      <vt:lpstr>Office テーマ</vt:lpstr>
      <vt:lpstr>Office Theme</vt:lpstr>
      <vt:lpstr> Texto do curso de treinamento de habilidades do livro didático para condução de máquina de construção do tipo veicular [para demolição] Materiais do Curso de Treinamento em PowerPoint</vt:lpstr>
      <vt:lpstr>Capítulo 1 Conhecimento básico sobre máquinas de construção tipo veicular</vt:lpstr>
      <vt:lpstr>Classificação de máquinas de construção (Apêndice 7 da Portaria de Aplicação da Lei de Segurança e Saúde Ocupacional)</vt:lpstr>
      <vt:lpstr>Tipos e aplicações (características) de máquinas de desmontagem, etc. (1) Disjuntores</vt:lpstr>
      <vt:lpstr>Tipos e aplicações (características) de máquinas de demolição (2) Máquinas de corte de estrutura de aço</vt:lpstr>
      <vt:lpstr>Tipos e aplicações (características) de máquinas de demolição (3) Trituradores de concreto</vt:lpstr>
      <vt:lpstr>Tipos e aplicações (características) de máquinas de demolição etc. (4) Garras de demolição</vt:lpstr>
      <vt:lpstr>Tipos de acessórios para máquinas de demolição</vt:lpstr>
      <vt:lpstr>Tipos de acessórios para máquinas de demolição</vt:lpstr>
      <vt:lpstr>Tipos de acessórios para máquinas de demolição</vt:lpstr>
      <vt:lpstr>Máquina básica para máquina de desmontagem (1) Equipamento de trabalho</vt:lpstr>
      <vt:lpstr>Máquina base para máquina de demolição  (2) Massa do corpo da máquina (3) Massa da máquina (4) Massa total da máquina</vt:lpstr>
      <vt:lpstr>Máquina base para máquina de demolição (5) Grau de estabilidade (6) Capacidade de escalada</vt:lpstr>
      <vt:lpstr>Máquina base para máquina de demolição (7) Pressão média de contato com o solo</vt:lpstr>
      <vt:lpstr>Capítulo 2 Motores e sistemas hidráulicos para máquinas de construção do tipo veicular</vt:lpstr>
      <vt:lpstr>Motor principal</vt:lpstr>
      <vt:lpstr>Estrutura do motor a diesel</vt:lpstr>
      <vt:lpstr>Estrutura do motor a diesel</vt:lpstr>
      <vt:lpstr>Estrutura do motor a diesel</vt:lpstr>
      <vt:lpstr>Combustível / óleo do motor</vt:lpstr>
      <vt:lpstr>Sistema hidráulico</vt:lpstr>
      <vt:lpstr>Bomba hidráulica ① Bomba de engrenagens ② Bomba de pistão Tipo de eixo inclinado, tipo de prato giratório</vt:lpstr>
      <vt:lpstr>Dispositivo de acionamento hidráulico (1) Cilindro hidráulico (2) Motor hidráulico Motor de pistão</vt:lpstr>
      <vt:lpstr>Válvula de retenção</vt:lpstr>
      <vt:lpstr>Tanque de óleo hidráulico, filtro de óleo</vt:lpstr>
      <vt:lpstr>Filtro de óleo</vt:lpstr>
      <vt:lpstr>Capítulo 3 Estrutura do equipamento relacionado ao funcionamento das máquinas de demolição</vt:lpstr>
      <vt:lpstr>Estrutura do dispositivo de deslocamento da máquina de demolição do tipo com esteiras</vt:lpstr>
      <vt:lpstr>Dispositivo do sistema de transmissão de energia</vt:lpstr>
      <vt:lpstr>Dispositivo de material rodante</vt:lpstr>
      <vt:lpstr>Estrutura do dispositivo de deslocamento da máquina de demolição de modelo de rodas Dispositivo do sistema de transmissão de energia</vt:lpstr>
      <vt:lpstr>Dispositivo de material rodante Estrutura inferior</vt:lpstr>
      <vt:lpstr>Dispositivo de material rodante Pneu</vt:lpstr>
      <vt:lpstr>Dispositivos de segurança para máquina de demolição, etc.</vt:lpstr>
      <vt:lpstr>Dispositivos de segurança para máquina de demolição, etc.</vt:lpstr>
      <vt:lpstr>Dispositivos de segurança para máquina de demolição, etc.</vt:lpstr>
      <vt:lpstr>Dispositivos de segurança para máquina de demolição, etc.</vt:lpstr>
      <vt:lpstr>Dispositivos de segurança para máquina de demolição, etc.</vt:lpstr>
      <vt:lpstr>Dispositivos de segurança para máquina de demolição, etc.</vt:lpstr>
      <vt:lpstr>Capítulo 4 Tratamento de medidas relacionadas ao trabalho com vestimenta de acessórios para demolição</vt:lpstr>
      <vt:lpstr>Seleção e instalação do rompedor, características, denominações e funções de cada parte</vt:lpstr>
      <vt:lpstr>Seleção e instalação do rompedor, características, denominações e funções de cada parte</vt:lpstr>
      <vt:lpstr>Seleção e instalação do rompedor, características, denominações e funções de cada parte</vt:lpstr>
      <vt:lpstr>Tipos de rompedor</vt:lpstr>
      <vt:lpstr>Tipos de rompedor</vt:lpstr>
      <vt:lpstr>Tipos de rompedor</vt:lpstr>
      <vt:lpstr>Método geral de trabalho do rompedor</vt:lpstr>
      <vt:lpstr>Método geral de trabalho do rompedor</vt:lpstr>
      <vt:lpstr>Método geral de trabalho do rompedor</vt:lpstr>
      <vt:lpstr>Método geral de trabalho do rompedor</vt:lpstr>
      <vt:lpstr>Método geral de trabalho do rompedor</vt:lpstr>
      <vt:lpstr>Método geral de trabalho do rompedor</vt:lpstr>
      <vt:lpstr>Precauções após o término do trabalho</vt:lpstr>
      <vt:lpstr>Características da máquina de corte de estrutura de aço, denominação e função de cada peça, tipo, seleção e instalação,  operação etc. </vt:lpstr>
      <vt:lpstr>Método geral de trabalho da máquina de corte de estrutura de aço</vt:lpstr>
      <vt:lpstr>Método geral de trabalho da máquina de corte de estrutura de aço</vt:lpstr>
      <vt:lpstr>Método geral de trabalho da máquina de corte de estrutura de aço</vt:lpstr>
      <vt:lpstr>Método geral de trabalho da máquina de corte de estrutura de aço</vt:lpstr>
      <vt:lpstr>Método geral de trabalho da máquina de corte de estrutura de aço</vt:lpstr>
      <vt:lpstr>Método geral de trabalho da máquina de corte de estrutura de aço</vt:lpstr>
      <vt:lpstr>Precauções após o término do trabalho</vt:lpstr>
      <vt:lpstr>Características do triturador de concreto, denominação e função de cada peça, tipo, seleção e instalação, Operação etc. </vt:lpstr>
      <vt:lpstr>Método geral de trabalho do triturador de concreto</vt:lpstr>
      <vt:lpstr>Características da garra de demolição, denominação e função de cada peça, tipos</vt:lpstr>
      <vt:lpstr>Características da garra de demolição, denominação e função de cada peça, tipos</vt:lpstr>
      <vt:lpstr>Seleção e instalação, operação, etc. da garra de demolição</vt:lpstr>
      <vt:lpstr>Método geral de trabalho das garras de demolição</vt:lpstr>
      <vt:lpstr>Método geral de trabalho das garras de demolição</vt:lpstr>
      <vt:lpstr>Precauções após o término do trabalho</vt:lpstr>
      <vt:lpstr>Remoção do acessório</vt:lpstr>
      <vt:lpstr>Remoção do acessório</vt:lpstr>
      <vt:lpstr>Remoção do acessório</vt:lpstr>
      <vt:lpstr>Remoção do acessório</vt:lpstr>
      <vt:lpstr>Deslocamento da máquina de demolição</vt:lpstr>
      <vt:lpstr>Deslocamento da máquina de demolição</vt:lpstr>
      <vt:lpstr>Deslocamento da máquina de demolição</vt:lpstr>
      <vt:lpstr>Capítulo 5 Inspeção e manutenção de máquinas de construção para demolição</vt:lpstr>
      <vt:lpstr>Leis e decretos relacionados e itens de precauções gerais</vt:lpstr>
      <vt:lpstr>Procedimento de inspeção diária antes de ligar o motor</vt:lpstr>
      <vt:lpstr>Procedimento de inspeção diária antes de ligar o motor</vt:lpstr>
      <vt:lpstr>Procedimento de inspeção diária Após ligar o motor</vt:lpstr>
      <vt:lpstr>Caso seja constatada anormalidade durante o trabalho</vt:lpstr>
      <vt:lpstr>Capítulo 6 Assuntos relacionados referentes à obra de demolição</vt:lpstr>
      <vt:lpstr>Plano de construção</vt:lpstr>
      <vt:lpstr>Dicas para dirigir com segurança</vt:lpstr>
      <vt:lpstr>Dicas para dirigir com segurança</vt:lpstr>
      <vt:lpstr>Procedimentos de orientação e sinais</vt:lpstr>
      <vt:lpstr>Capítulo 7 Conhecimento sobre força e eletricidade</vt:lpstr>
      <vt:lpstr>Momento de força</vt:lpstr>
      <vt:lpstr>Momento de força</vt:lpstr>
      <vt:lpstr>Massa e peso específico, centro de gravidade</vt:lpstr>
      <vt:lpstr>Massa e peso específico, centro de gravidade</vt:lpstr>
      <vt:lpstr>Movimento de um objeto</vt:lpstr>
      <vt:lpstr>Conhecimento de eletricidade</vt:lpstr>
      <vt:lpstr>Conhecimento de eletricidade</vt:lpstr>
      <vt:lpstr>Conhecimento de eletricidade</vt:lpstr>
      <vt:lpstr>Capítulo 8 Tipos de Estrutura e Métodos de Demolição</vt:lpstr>
      <vt:lpstr>Estrutura de madeira (estrutura W), estrutura de aço (estrutura S)</vt:lpstr>
      <vt:lpstr>Estrutura de concreto armado (estrutura RC), estrutura de concreto armado com estrutura de aço (estrutura SRC)</vt:lpstr>
      <vt:lpstr>Método de demolição de edifícios</vt:lpstr>
      <vt:lpstr>Método de demolição de edifícios</vt:lpstr>
      <vt:lpstr>Método de demolição de edifícios</vt:lpstr>
      <vt:lpstr>Capítulo 9 Leis e regulamentos relacionados</vt:lpstr>
      <vt:lpstr>Sistema de legislação relacionada à segurança e saúde do trabalhador</vt:lpstr>
      <vt:lpstr>Lei de Segurança e Saúde Industrial (Trecho) (1)</vt:lpstr>
      <vt:lpstr>Lei de Segurança e Saúde Industrial (Trecho) (2)</vt:lpstr>
      <vt:lpstr>Lei de Segurança e Saúde Ocupacional (Trecho) (3)</vt:lpstr>
      <vt:lpstr>Portaria de aplicação da Lei de Segurança e Saúde Ocupacional (trecho)</vt:lpstr>
      <vt:lpstr>Regulamentações de Segurança e Saúde Ocupacional (Trecho) (1)</vt:lpstr>
      <vt:lpstr>Regulamentações de Segurança e Saúde Ocupacional (Trecho) (2)</vt:lpstr>
      <vt:lpstr>Regulamentações de Segurança e Saúde Ocupacional (Trecho) (3)</vt:lpstr>
      <vt:lpstr>Regulamentações de Segurança e Saúde Ocupacional (Trecho) (4)</vt:lpstr>
      <vt:lpstr>Regulamentações de Segurança e Saúde Ocupacional (Trecho) (5)</vt:lpstr>
      <vt:lpstr>Regulamentações de Segurança e Saúde Ocupacional (Trecho) (6)</vt:lpstr>
      <vt:lpstr>Regulamentações de Segurança e Saúde Ocupacional (Trecho) (7)</vt:lpstr>
      <vt:lpstr>Regulamentações de Segurança e Saúde Ocupacional (Trecho) (8)</vt:lpstr>
      <vt:lpstr>Regulamentações de Segurança e Saúde Ocupacional (Trecho) (9)</vt:lpstr>
      <vt:lpstr>Regulamentações de Segurança e Saúde Ocupacional (Trecho) (10)</vt:lpstr>
      <vt:lpstr>Padrão de estrutura de máquina de construção do tipo veicular (trecho)</vt:lpstr>
      <vt:lpstr>Capítulo 10 Casos de Acidentes</vt:lpstr>
      <vt:lpstr>Lesão fatal na indústria de construção</vt:lpstr>
      <vt:lpstr>Caso 1. Queda de pedras soltas durante o trabalho de britagem</vt:lpstr>
      <vt:lpstr>Caso 4. Fratura da mão direita por ter ficado presa entre o acessório de desmontagem e a cinta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2021-05-17T00:21:48Z</dcterms:created>
  <dcterms:modified xsi:type="dcterms:W3CDTF">2022-06-16T10:10:58Z</dcterms:modified>
</cp:coreProperties>
</file>