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26"/>
  </p:notesMasterIdLst>
  <p:sldIdLst>
    <p:sldId id="336" r:id="rId3"/>
    <p:sldId id="305" r:id="rId4"/>
    <p:sldId id="257" r:id="rId5"/>
    <p:sldId id="366" r:id="rId6"/>
    <p:sldId id="367" r:id="rId7"/>
    <p:sldId id="368" r:id="rId8"/>
    <p:sldId id="369" r:id="rId9"/>
    <p:sldId id="370" r:id="rId10"/>
    <p:sldId id="457" r:id="rId11"/>
    <p:sldId id="458" r:id="rId12"/>
    <p:sldId id="371" r:id="rId13"/>
    <p:sldId id="372" r:id="rId14"/>
    <p:sldId id="375" r:id="rId15"/>
    <p:sldId id="377" r:id="rId16"/>
    <p:sldId id="337" r:id="rId17"/>
    <p:sldId id="378" r:id="rId18"/>
    <p:sldId id="459" r:id="rId19"/>
    <p:sldId id="460" r:id="rId20"/>
    <p:sldId id="461" r:id="rId21"/>
    <p:sldId id="379" r:id="rId22"/>
    <p:sldId id="380" r:id="rId23"/>
    <p:sldId id="381" r:id="rId24"/>
    <p:sldId id="384" r:id="rId25"/>
    <p:sldId id="386" r:id="rId26"/>
    <p:sldId id="455" r:id="rId27"/>
    <p:sldId id="456" r:id="rId28"/>
    <p:sldId id="339" r:id="rId29"/>
    <p:sldId id="462" r:id="rId30"/>
    <p:sldId id="463" r:id="rId31"/>
    <p:sldId id="464" r:id="rId32"/>
    <p:sldId id="465" r:id="rId33"/>
    <p:sldId id="466" r:id="rId34"/>
    <p:sldId id="388" r:id="rId35"/>
    <p:sldId id="389" r:id="rId36"/>
    <p:sldId id="390" r:id="rId37"/>
    <p:sldId id="391" r:id="rId38"/>
    <p:sldId id="432" r:id="rId39"/>
    <p:sldId id="392" r:id="rId40"/>
    <p:sldId id="393" r:id="rId41"/>
    <p:sldId id="340" r:id="rId42"/>
    <p:sldId id="454" r:id="rId43"/>
    <p:sldId id="394" r:id="rId44"/>
    <p:sldId id="453" r:id="rId45"/>
    <p:sldId id="395" r:id="rId46"/>
    <p:sldId id="451" r:id="rId47"/>
    <p:sldId id="452" r:id="rId48"/>
    <p:sldId id="397" r:id="rId49"/>
    <p:sldId id="396" r:id="rId50"/>
    <p:sldId id="450" r:id="rId51"/>
    <p:sldId id="398" r:id="rId52"/>
    <p:sldId id="449" r:id="rId53"/>
    <p:sldId id="399" r:id="rId54"/>
    <p:sldId id="448" r:id="rId55"/>
    <p:sldId id="400" r:id="rId56"/>
    <p:sldId id="401" r:id="rId57"/>
    <p:sldId id="447" r:id="rId58"/>
    <p:sldId id="403" r:id="rId59"/>
    <p:sldId id="446" r:id="rId60"/>
    <p:sldId id="402" r:id="rId61"/>
    <p:sldId id="445" r:id="rId62"/>
    <p:sldId id="404" r:id="rId63"/>
    <p:sldId id="405" r:id="rId64"/>
    <p:sldId id="406" r:id="rId65"/>
    <p:sldId id="407" r:id="rId66"/>
    <p:sldId id="444" r:id="rId67"/>
    <p:sldId id="408" r:id="rId68"/>
    <p:sldId id="409" r:id="rId69"/>
    <p:sldId id="443" r:id="rId70"/>
    <p:sldId id="410" r:id="rId71"/>
    <p:sldId id="441" r:id="rId72"/>
    <p:sldId id="411" r:id="rId73"/>
    <p:sldId id="412" r:id="rId74"/>
    <p:sldId id="413" r:id="rId75"/>
    <p:sldId id="414" r:id="rId76"/>
    <p:sldId id="433" r:id="rId77"/>
    <p:sldId id="440" r:id="rId78"/>
    <p:sldId id="341" r:id="rId79"/>
    <p:sldId id="415" r:id="rId80"/>
    <p:sldId id="416" r:id="rId81"/>
    <p:sldId id="417" r:id="rId82"/>
    <p:sldId id="418" r:id="rId83"/>
    <p:sldId id="419" r:id="rId84"/>
    <p:sldId id="342" r:id="rId85"/>
    <p:sldId id="420" r:id="rId86"/>
    <p:sldId id="421" r:id="rId87"/>
    <p:sldId id="439" r:id="rId88"/>
    <p:sldId id="422" r:id="rId89"/>
    <p:sldId id="343" r:id="rId90"/>
    <p:sldId id="423" r:id="rId91"/>
    <p:sldId id="438" r:id="rId92"/>
    <p:sldId id="424" r:id="rId93"/>
    <p:sldId id="437" r:id="rId94"/>
    <p:sldId id="425" r:id="rId95"/>
    <p:sldId id="436" r:id="rId96"/>
    <p:sldId id="467" r:id="rId97"/>
    <p:sldId id="468" r:id="rId98"/>
    <p:sldId id="344" r:id="rId99"/>
    <p:sldId id="426" r:id="rId100"/>
    <p:sldId id="427" r:id="rId101"/>
    <p:sldId id="428" r:id="rId102"/>
    <p:sldId id="434" r:id="rId103"/>
    <p:sldId id="435" r:id="rId104"/>
    <p:sldId id="338" r:id="rId105"/>
    <p:sldId id="328" r:id="rId106"/>
    <p:sldId id="329" r:id="rId107"/>
    <p:sldId id="330" r:id="rId108"/>
    <p:sldId id="354" r:id="rId109"/>
    <p:sldId id="355" r:id="rId110"/>
    <p:sldId id="331" r:id="rId111"/>
    <p:sldId id="332" r:id="rId112"/>
    <p:sldId id="357" r:id="rId113"/>
    <p:sldId id="358" r:id="rId114"/>
    <p:sldId id="359" r:id="rId115"/>
    <p:sldId id="431" r:id="rId116"/>
    <p:sldId id="361" r:id="rId117"/>
    <p:sldId id="362" r:id="rId118"/>
    <p:sldId id="363" r:id="rId119"/>
    <p:sldId id="364" r:id="rId120"/>
    <p:sldId id="365" r:id="rId121"/>
    <p:sldId id="345" r:id="rId122"/>
    <p:sldId id="347" r:id="rId123"/>
    <p:sldId id="429" r:id="rId124"/>
    <p:sldId id="430" r:id="rId125"/>
  </p:sldIdLst>
  <p:sldSz cx="9144000" cy="6858000" type="screen4x3"/>
  <p:notesSz cx="7099300" cy="10234613"/>
  <p:defaultTextStyle>
    <a:defPPr rtl="0">
      <a:defRPr lang="my-MM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58732-BAE6-42FA-8C8B-0981EE2B665B}" v="3" dt="2021-05-17T00:21:48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8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microsoft.com/office/2015/10/relationships/revisionInfo" Target="revisionInfo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4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pPr rtl="0"/>
            <a:fld id="{3044E0B5-69AE-4DB8-A746-7CF92D00ED4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0" tIns="47320" rIns="94640" bIns="47320" rtlCol="0" anchor="ctr"/>
          <a:lstStyle/>
          <a:p>
            <a:pPr rtl="0"/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4640" tIns="47320" rIns="94640" bIns="47320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pPr rtl="0"/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4494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5001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2834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4813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7092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5437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7769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2237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705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45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4654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1150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0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42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1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63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0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81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12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7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4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2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68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2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76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2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1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85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1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17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00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486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30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73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66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41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61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13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35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73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790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64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275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0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23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19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449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33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03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63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448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185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739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313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00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93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414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309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302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060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279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902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978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066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879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2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22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065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839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333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842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30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2243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258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323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930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2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19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508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207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498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447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245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256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0541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964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2940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2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723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2110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780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4054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671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174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1981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9138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167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1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my-MM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my-MM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my-M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my-M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63951"/>
            <a:ext cx="7772400" cy="1046011"/>
          </a:xfrm>
        </p:spPr>
        <p:txBody>
          <a:bodyPr rtlCol="0" anchor="ctr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3200" dirty="0">
                <a:latin typeface="Pyidaungsu" pitchFamily="34" charset="0"/>
                <a:cs typeface="Pyidaungsu" pitchFamily="34" charset="0"/>
              </a:rPr>
              <a:t>ယာဉ်အမျိုးအစားဆောက်လုပ်ရေးစက်ယန္တရား (ဖြိုဖျက်ရန်)</a:t>
            </a:r>
            <a:br>
              <a:rPr lang="my-MM" sz="3200" dirty="0">
                <a:latin typeface="Pyidaungsu" pitchFamily="34" charset="0"/>
                <a:cs typeface="Pyidaungsu" pitchFamily="34" charset="0"/>
              </a:rPr>
            </a:br>
            <a:r>
              <a:rPr lang="my-MM" sz="3200" dirty="0">
                <a:latin typeface="Pyidaungsu" pitchFamily="34" charset="0"/>
                <a:cs typeface="Pyidaungsu" pitchFamily="34" charset="0"/>
              </a:rPr>
              <a:t> မောင်းနှင်မှု</a:t>
            </a:r>
            <a:r>
              <a:rPr lang="en-US" altLang="ja-JP" sz="3200" dirty="0">
                <a:latin typeface="Pyidaungsu" pitchFamily="34" charset="0"/>
                <a:cs typeface="Pyidaungsu" pitchFamily="34" charset="0"/>
              </a:rPr>
              <a:t/>
            </a:r>
            <a:br>
              <a:rPr lang="en-US" altLang="ja-JP" sz="3200" dirty="0">
                <a:latin typeface="Pyidaungsu" pitchFamily="34" charset="0"/>
                <a:cs typeface="Pyidaungsu" pitchFamily="34" charset="0"/>
              </a:rPr>
            </a:br>
            <a:r>
              <a:rPr lang="my-MM" sz="3200" dirty="0">
                <a:latin typeface="Pyidaungsu" pitchFamily="34" charset="0"/>
                <a:cs typeface="Pyidaungsu" pitchFamily="34" charset="0"/>
              </a:rPr>
              <a:t>နည်းပညာကျွမ်းကျင်မှုသင်တန်း</a:t>
            </a:r>
            <a:br>
              <a:rPr lang="my-MM" sz="3200" dirty="0">
                <a:latin typeface="Pyidaungsu" pitchFamily="34" charset="0"/>
                <a:cs typeface="Pyidaungsu" pitchFamily="34" charset="0"/>
              </a:rPr>
            </a:br>
            <a:r>
              <a:rPr lang="my-MM" sz="3200" dirty="0">
                <a:latin typeface="Pyidaungsu" pitchFamily="34" charset="0"/>
                <a:cs typeface="Pyidaungsu" pitchFamily="34" charset="0"/>
              </a:rPr>
              <a:t>အထောက်အကူပြုစာအုပ်</a:t>
            </a:r>
            <a:r>
              <a:rPr lang="en-US" altLang="ja-JP" sz="3200" dirty="0">
                <a:latin typeface="Pyidaungsu" pitchFamily="34" charset="0"/>
                <a:cs typeface="Pyidaungsu" pitchFamily="34" charset="0"/>
              </a:rPr>
              <a:t/>
            </a:r>
            <a:br>
              <a:rPr lang="en-US" altLang="ja-JP" sz="3200" dirty="0">
                <a:latin typeface="Pyidaungsu" pitchFamily="34" charset="0"/>
                <a:cs typeface="Pyidaungsu" pitchFamily="34" charset="0"/>
              </a:rPr>
            </a:br>
            <a:r>
              <a:rPr lang="my-MM" sz="3200" dirty="0">
                <a:latin typeface="Pyidaungsu" pitchFamily="34" charset="0"/>
                <a:cs typeface="Pyidaungsu" pitchFamily="34" charset="0"/>
              </a:rPr>
              <a:t>လေ့ကျင့်ရေးအတွက် ပါဝါပွိုင့်စာတမ်း</a:t>
            </a:r>
            <a:endParaRPr kumimoji="1" lang="ja-JP" altLang="en-US" sz="3200" dirty="0"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ဖြိုဖျက်သည့်စက်ယန္တရားများ၏ပူးတွဲစက်ကိရိယာများ၏အမျိုးအစားများ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85238" y="6452605"/>
            <a:ext cx="401092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 / အထောက်အကူပြုစာအုပ် စာမျက်နှာ 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9" y="2517466"/>
            <a:ext cx="7699663" cy="22440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476147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Gripper (အတွင်းဆလင်ဒါ (Cylinder)လုပ်ဆောင်သည့်ပုံစံ)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476147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Gripper (အပြင်ဆလင်ဒါ (Cylinder)လုပ်ဆောင်သည့်ပုံစံ)</a:t>
            </a:r>
          </a:p>
        </p:txBody>
      </p:sp>
      <p:sp>
        <p:nvSpPr>
          <p:cNvPr id="8" name="テキスト ボックス 142">
            <a:extLst>
              <a:ext uri="{FF2B5EF4-FFF2-40B4-BE49-F238E27FC236}">
                <a16:creationId xmlns:a16="http://schemas.microsoft.com/office/drawing/2014/main" id="{E3146CD3-4D02-4B11-A63E-0FBC85AE2AF1}"/>
              </a:ext>
            </a:extLst>
          </p:cNvPr>
          <p:cNvSpPr txBox="1"/>
          <p:nvPr/>
        </p:nvSpPr>
        <p:spPr>
          <a:xfrm>
            <a:off x="3825410" y="2642122"/>
            <a:ext cx="1326882" cy="163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အပေါ်ဘက်ဖရိန်စသည်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9" name="テキスト ボックス 143">
            <a:extLst>
              <a:ext uri="{FF2B5EF4-FFF2-40B4-BE49-F238E27FC236}">
                <a16:creationId xmlns:a16="http://schemas.microsoft.com/office/drawing/2014/main" id="{4884D5A7-FB7E-46DC-9CA1-EDD1B176CCC2}"/>
              </a:ext>
            </a:extLst>
          </p:cNvPr>
          <p:cNvSpPr txBox="1"/>
          <p:nvPr/>
        </p:nvSpPr>
        <p:spPr>
          <a:xfrm>
            <a:off x="3825410" y="3010326"/>
            <a:ext cx="1059877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ဆုံလည်ကိရိယာ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44">
            <a:extLst>
              <a:ext uri="{FF2B5EF4-FFF2-40B4-BE49-F238E27FC236}">
                <a16:creationId xmlns:a16="http://schemas.microsoft.com/office/drawing/2014/main" id="{2FA3C87C-8644-4797-9FDD-D45FBB06DC1C}"/>
              </a:ext>
            </a:extLst>
          </p:cNvPr>
          <p:cNvSpPr txBox="1"/>
          <p:nvPr/>
        </p:nvSpPr>
        <p:spPr>
          <a:xfrm>
            <a:off x="3825409" y="3443444"/>
            <a:ext cx="1059877" cy="2470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အောက်ဘက်ဖရိန်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45">
            <a:extLst>
              <a:ext uri="{FF2B5EF4-FFF2-40B4-BE49-F238E27FC236}">
                <a16:creationId xmlns:a16="http://schemas.microsoft.com/office/drawing/2014/main" id="{BCAFEC10-B933-4337-AC71-59AD68271389}"/>
              </a:ext>
            </a:extLst>
          </p:cNvPr>
          <p:cNvSpPr txBox="1"/>
          <p:nvPr/>
        </p:nvSpPr>
        <p:spPr>
          <a:xfrm>
            <a:off x="1055077" y="3085491"/>
            <a:ext cx="1106402" cy="18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အဖွင့်အပိတ်ဆလင်ဒါ(Cylinder)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50">
            <a:extLst>
              <a:ext uri="{FF2B5EF4-FFF2-40B4-BE49-F238E27FC236}">
                <a16:creationId xmlns:a16="http://schemas.microsoft.com/office/drawing/2014/main" id="{3FAAB72F-E6A4-4681-BF08-993040C351D5}"/>
              </a:ext>
            </a:extLst>
          </p:cNvPr>
          <p:cNvSpPr txBox="1"/>
          <p:nvPr/>
        </p:nvSpPr>
        <p:spPr>
          <a:xfrm>
            <a:off x="1302002" y="3560777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ညှပ်ယူသည့်ချိတ်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51">
            <a:extLst>
              <a:ext uri="{FF2B5EF4-FFF2-40B4-BE49-F238E27FC236}">
                <a16:creationId xmlns:a16="http://schemas.microsoft.com/office/drawing/2014/main" id="{6AD4C720-4557-4476-B2DA-0C2688C59EB7}"/>
              </a:ext>
            </a:extLst>
          </p:cNvPr>
          <p:cNvSpPr txBox="1"/>
          <p:nvPr/>
        </p:nvSpPr>
        <p:spPr>
          <a:xfrm>
            <a:off x="861645" y="4028721"/>
            <a:ext cx="856541" cy="2889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ညှပ်ယူသည့်</a:t>
            </a:r>
          </a:p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 (arm)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52">
            <a:extLst>
              <a:ext uri="{FF2B5EF4-FFF2-40B4-BE49-F238E27FC236}">
                <a16:creationId xmlns:a16="http://schemas.microsoft.com/office/drawing/2014/main" id="{F0FA8C76-3384-4CA9-BAA7-0C7FE3F1E12E}"/>
              </a:ext>
            </a:extLst>
          </p:cNvPr>
          <p:cNvSpPr txBox="1"/>
          <p:nvPr/>
        </p:nvSpPr>
        <p:spPr>
          <a:xfrm>
            <a:off x="2446728" y="4527831"/>
            <a:ext cx="1035643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ညှပ်ယူသည့်ပွိုင့်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54">
            <a:extLst>
              <a:ext uri="{FF2B5EF4-FFF2-40B4-BE49-F238E27FC236}">
                <a16:creationId xmlns:a16="http://schemas.microsoft.com/office/drawing/2014/main" id="{E73BF22A-C907-497C-B888-AEB1E7E20371}"/>
              </a:ext>
            </a:extLst>
          </p:cNvPr>
          <p:cNvSpPr txBox="1"/>
          <p:nvPr/>
        </p:nvSpPr>
        <p:spPr>
          <a:xfrm>
            <a:off x="5053022" y="3925088"/>
            <a:ext cx="1035643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ညှပ်ယူသည့်ပွိုင့်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57">
            <a:extLst>
              <a:ext uri="{FF2B5EF4-FFF2-40B4-BE49-F238E27FC236}">
                <a16:creationId xmlns:a16="http://schemas.microsoft.com/office/drawing/2014/main" id="{24CBC17B-1226-4842-BD6A-02CF5696BEEB}"/>
              </a:ext>
            </a:extLst>
          </p:cNvPr>
          <p:cNvSpPr txBox="1"/>
          <p:nvPr/>
        </p:nvSpPr>
        <p:spPr>
          <a:xfrm>
            <a:off x="4985239" y="3274406"/>
            <a:ext cx="925410" cy="3822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ညှပ်ယူသည့်</a:t>
            </a:r>
          </a:p>
          <a:p>
            <a:pPr algn="r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 (arm)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58">
            <a:extLst>
              <a:ext uri="{FF2B5EF4-FFF2-40B4-BE49-F238E27FC236}">
                <a16:creationId xmlns:a16="http://schemas.microsoft.com/office/drawing/2014/main" id="{BEF4A336-801A-4986-9D48-BCF65C4BFBC7}"/>
              </a:ext>
            </a:extLst>
          </p:cNvPr>
          <p:cNvSpPr txBox="1"/>
          <p:nvPr/>
        </p:nvSpPr>
        <p:spPr>
          <a:xfrm>
            <a:off x="7428628" y="4131814"/>
            <a:ext cx="1003594" cy="229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ညှပ်ယူသည့်ချိတ်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800">
            <a:extLst>
              <a:ext uri="{FF2B5EF4-FFF2-40B4-BE49-F238E27FC236}">
                <a16:creationId xmlns:a16="http://schemas.microsoft.com/office/drawing/2014/main" id="{66F7D79F-F74A-4400-8283-39553C97284F}"/>
              </a:ext>
            </a:extLst>
          </p:cNvPr>
          <p:cNvSpPr txBox="1"/>
          <p:nvPr/>
        </p:nvSpPr>
        <p:spPr>
          <a:xfrm>
            <a:off x="7638057" y="3690541"/>
            <a:ext cx="794166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ဖရိန်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735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spc="-17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အဆောက်အဦးများကိုဖြိုဖျက်ခြင်းနည်းလမ်း</a:t>
            </a:r>
            <a:r>
              <a:rPr lang="en-US" sz="1600" spc="-17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</a:t>
            </a:r>
            <a:endParaRPr kumimoji="1" lang="ja-JP" altLang="en-US" sz="1600" spc="-17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137 /  အထော်အကူပြုစာအုပ် စာမျက်နှာ 100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09623" y="5359380"/>
            <a:ext cx="365274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လက်ဖြင့်လုပ်ဆောင်သောလုပ်ငန်းတွင် ခွဲခြမ်းဖြိုဖျက်သည့်နည်းလမ်း၏ဥပမာ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86" y="2545773"/>
            <a:ext cx="7788243" cy="2792843"/>
          </a:xfrm>
          <a:prstGeom prst="rect">
            <a:avLst/>
          </a:prstGeom>
        </p:spPr>
      </p:pic>
      <p:sp>
        <p:nvSpPr>
          <p:cNvPr id="7" name="テキスト ボックス 1859">
            <a:extLst>
              <a:ext uri="{FF2B5EF4-FFF2-40B4-BE49-F238E27FC236}">
                <a16:creationId xmlns:a16="http://schemas.microsoft.com/office/drawing/2014/main" id="{472FA27D-6ED3-412A-9239-EFE4428F351F}"/>
              </a:ext>
            </a:extLst>
          </p:cNvPr>
          <p:cNvSpPr txBox="1"/>
          <p:nvPr/>
        </p:nvSpPr>
        <p:spPr>
          <a:xfrm>
            <a:off x="773952" y="304824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ကြိုတင်ပြင်ဆင်မှု / ကြိုတင်စီမံမှုများ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1861">
            <a:extLst>
              <a:ext uri="{FF2B5EF4-FFF2-40B4-BE49-F238E27FC236}">
                <a16:creationId xmlns:a16="http://schemas.microsoft.com/office/drawing/2014/main" id="{0738E0D2-ED57-4165-B058-72818E0D3AA7}"/>
              </a:ext>
            </a:extLst>
          </p:cNvPr>
          <p:cNvSpPr txBox="1"/>
          <p:nvPr/>
        </p:nvSpPr>
        <p:spPr>
          <a:xfrm>
            <a:off x="1244490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ပြင်ဆင်မှုလုပ်ငန်း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862">
            <a:extLst>
              <a:ext uri="{FF2B5EF4-FFF2-40B4-BE49-F238E27FC236}">
                <a16:creationId xmlns:a16="http://schemas.microsoft.com/office/drawing/2014/main" id="{0540A906-94AB-49A1-8329-2F4CACB69919}"/>
              </a:ext>
            </a:extLst>
          </p:cNvPr>
          <p:cNvSpPr txBox="1"/>
          <p:nvPr/>
        </p:nvSpPr>
        <p:spPr>
          <a:xfrm>
            <a:off x="1696720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ယာယီပစ္စည်းကိရိယာများတပ်ဆင်မှုလုပ်ငန်း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863">
            <a:extLst>
              <a:ext uri="{FF2B5EF4-FFF2-40B4-BE49-F238E27FC236}">
                <a16:creationId xmlns:a16="http://schemas.microsoft.com/office/drawing/2014/main" id="{7EAFC879-EEEF-4F15-90CD-D3A416A74E05}"/>
              </a:ext>
            </a:extLst>
          </p:cNvPr>
          <p:cNvSpPr txBox="1"/>
          <p:nvPr/>
        </p:nvSpPr>
        <p:spPr>
          <a:xfrm>
            <a:off x="2249774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① ဆောက်လုပ်ရေးပစ္စည်းကိရိယာများကို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864">
            <a:extLst>
              <a:ext uri="{FF2B5EF4-FFF2-40B4-BE49-F238E27FC236}">
                <a16:creationId xmlns:a16="http://schemas.microsoft.com/office/drawing/2014/main" id="{E7308AEB-D0F5-4AEF-BE08-90A688CFFC82}"/>
              </a:ext>
            </a:extLst>
          </p:cNvPr>
          <p:cNvSpPr txBox="1"/>
          <p:nvPr/>
        </p:nvSpPr>
        <p:spPr>
          <a:xfrm>
            <a:off x="2704325" y="3053956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② အတွင်းပိုင်းအရာဝတ္တုများကိုဖယ်ရှားခြင်း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865">
            <a:extLst>
              <a:ext uri="{FF2B5EF4-FFF2-40B4-BE49-F238E27FC236}">
                <a16:creationId xmlns:a16="http://schemas.microsoft.com/office/drawing/2014/main" id="{315CD3B4-B9B7-4EAD-94AB-662E2FEEF088}"/>
              </a:ext>
            </a:extLst>
          </p:cNvPr>
          <p:cNvSpPr txBox="1"/>
          <p:nvPr/>
        </p:nvSpPr>
        <p:spPr>
          <a:xfrm>
            <a:off x="3178757" y="3057871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③ အတွင်းနှင့်ပြင်ပဆောက်လုပ်ရေးကိရိယာများ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866">
            <a:extLst>
              <a:ext uri="{FF2B5EF4-FFF2-40B4-BE49-F238E27FC236}">
                <a16:creationId xmlns:a16="http://schemas.microsoft.com/office/drawing/2014/main" id="{5CDDEC1C-8C0C-430E-9896-EB90C0A413CE}"/>
              </a:ext>
            </a:extLst>
          </p:cNvPr>
          <p:cNvSpPr txBox="1"/>
          <p:nvPr/>
        </p:nvSpPr>
        <p:spPr>
          <a:xfrm>
            <a:off x="3648786" y="306686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④ ခေါင်မိုးပေါ်တပ်ဆင်ပစ္စည်းများကိုဖယ်ရှားခြင်း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867">
            <a:extLst>
              <a:ext uri="{FF2B5EF4-FFF2-40B4-BE49-F238E27FC236}">
                <a16:creationId xmlns:a16="http://schemas.microsoft.com/office/drawing/2014/main" id="{7D2FD196-F6DE-4221-AB02-F6597E3BB548}"/>
              </a:ext>
            </a:extLst>
          </p:cNvPr>
          <p:cNvSpPr txBox="1"/>
          <p:nvPr/>
        </p:nvSpPr>
        <p:spPr>
          <a:xfrm>
            <a:off x="4118815" y="3050146"/>
            <a:ext cx="296829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⑤ ဝရန်တာစသည်တို့ကိုဖယ်ရှားခြင်း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868">
            <a:extLst>
              <a:ext uri="{FF2B5EF4-FFF2-40B4-BE49-F238E27FC236}">
                <a16:creationId xmlns:a16="http://schemas.microsoft.com/office/drawing/2014/main" id="{203E4A2B-9CD9-438B-8B02-ADBBAA51EA52}"/>
              </a:ext>
            </a:extLst>
          </p:cNvPr>
          <p:cNvSpPr txBox="1"/>
          <p:nvPr/>
        </p:nvSpPr>
        <p:spPr>
          <a:xfrm>
            <a:off x="4667577" y="306859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⑥ ခေါင်မိုးပေါ်ရှိကျူပင်အသားများကို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869">
            <a:extLst>
              <a:ext uri="{FF2B5EF4-FFF2-40B4-BE49-F238E27FC236}">
                <a16:creationId xmlns:a16="http://schemas.microsoft.com/office/drawing/2014/main" id="{C3B7602F-EC7C-4326-9959-664894C1A9AE}"/>
              </a:ext>
            </a:extLst>
          </p:cNvPr>
          <p:cNvSpPr txBox="1"/>
          <p:nvPr/>
        </p:nvSpPr>
        <p:spPr>
          <a:xfrm>
            <a:off x="5253489" y="303500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⑦အပေါ်ပိုင်းဖွဲ့စည်းမှုအပိုင်း၊ နှင့်ပြင်ပအရာဝတ္တုများဖြိုဖျက်ခြင်း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870">
            <a:extLst>
              <a:ext uri="{FF2B5EF4-FFF2-40B4-BE49-F238E27FC236}">
                <a16:creationId xmlns:a16="http://schemas.microsoft.com/office/drawing/2014/main" id="{964AB61B-68F4-4EA2-B09D-E2B26F864380}"/>
              </a:ext>
            </a:extLst>
          </p:cNvPr>
          <p:cNvSpPr txBox="1"/>
          <p:nvPr/>
        </p:nvSpPr>
        <p:spPr>
          <a:xfrm>
            <a:off x="5830938" y="3036704"/>
            <a:ext cx="19933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ယာယီဆောက်လုပ်ရေးကိုဖယ်ရှားခြင်း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871">
            <a:extLst>
              <a:ext uri="{FF2B5EF4-FFF2-40B4-BE49-F238E27FC236}">
                <a16:creationId xmlns:a16="http://schemas.microsoft.com/office/drawing/2014/main" id="{DAD970A5-C3DE-4415-A14B-13CF551D6281}"/>
              </a:ext>
            </a:extLst>
          </p:cNvPr>
          <p:cNvSpPr txBox="1"/>
          <p:nvPr/>
        </p:nvSpPr>
        <p:spPr>
          <a:xfrm>
            <a:off x="6272033" y="3026016"/>
            <a:ext cx="210885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⑧ အုတ်မြစ်စသည်တို့ကိုဖြိုဖျက်ခြင်း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872">
            <a:extLst>
              <a:ext uri="{FF2B5EF4-FFF2-40B4-BE49-F238E27FC236}">
                <a16:creationId xmlns:a16="http://schemas.microsoft.com/office/drawing/2014/main" id="{F8A2B944-C817-4078-94BE-553792F26185}"/>
              </a:ext>
            </a:extLst>
          </p:cNvPr>
          <p:cNvSpPr txBox="1"/>
          <p:nvPr/>
        </p:nvSpPr>
        <p:spPr>
          <a:xfrm>
            <a:off x="6917231" y="303500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(မြေညှိခြင်း / သန့်ရှင်းရေး)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ဖြိုဖျက်သည့်လုပ်ငန်းပြီးစီးပြီးနောက်တွင်လုပ်ရသောလုပ်ငန်း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873">
            <a:extLst>
              <a:ext uri="{FF2B5EF4-FFF2-40B4-BE49-F238E27FC236}">
                <a16:creationId xmlns:a16="http://schemas.microsoft.com/office/drawing/2014/main" id="{C92B1E45-C378-4B02-9119-FCA775851BA3}"/>
              </a:ext>
            </a:extLst>
          </p:cNvPr>
          <p:cNvSpPr txBox="1"/>
          <p:nvPr/>
        </p:nvSpPr>
        <p:spPr>
          <a:xfrm>
            <a:off x="7496259" y="3033517"/>
            <a:ext cx="210885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ဖြိုဖျက်သည့်လုပ်ငန်းပြီးစီးမှုစစ်ဆေးခြင်း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874">
            <a:extLst>
              <a:ext uri="{FF2B5EF4-FFF2-40B4-BE49-F238E27FC236}">
                <a16:creationId xmlns:a16="http://schemas.microsoft.com/office/drawing/2014/main" id="{8E7A74BC-26BD-4C38-BE5C-62B5AD4B9579}"/>
              </a:ext>
            </a:extLst>
          </p:cNvPr>
          <p:cNvSpPr txBox="1"/>
          <p:nvPr/>
        </p:nvSpPr>
        <p:spPr>
          <a:xfrm>
            <a:off x="7937500" y="3051416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ပြီးစီးပြီးနောက်စီမံခန့်ခွဲခြင်း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875">
            <a:extLst>
              <a:ext uri="{FF2B5EF4-FFF2-40B4-BE49-F238E27FC236}">
                <a16:creationId xmlns:a16="http://schemas.microsoft.com/office/drawing/2014/main" id="{6E188C4B-3974-4ACD-AD9D-5401F85B846C}"/>
              </a:ext>
            </a:extLst>
          </p:cNvPr>
          <p:cNvSpPr txBox="1"/>
          <p:nvPr/>
        </p:nvSpPr>
        <p:spPr>
          <a:xfrm>
            <a:off x="4402467" y="4667071"/>
            <a:ext cx="599433" cy="24943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လုပ်ငန်းခွင်အတွင်း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ခွဲခြမ်းခြင်း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876">
            <a:extLst>
              <a:ext uri="{FF2B5EF4-FFF2-40B4-BE49-F238E27FC236}">
                <a16:creationId xmlns:a16="http://schemas.microsoft.com/office/drawing/2014/main" id="{C7115E7A-1C3A-406F-8568-2D682D9E1C81}"/>
              </a:ext>
            </a:extLst>
          </p:cNvPr>
          <p:cNvSpPr txBox="1"/>
          <p:nvPr/>
        </p:nvSpPr>
        <p:spPr>
          <a:xfrm>
            <a:off x="5211280" y="4640628"/>
            <a:ext cx="818987" cy="26938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ခွဲခြမ်းသယ်ယူခြင်း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877">
            <a:extLst>
              <a:ext uri="{FF2B5EF4-FFF2-40B4-BE49-F238E27FC236}">
                <a16:creationId xmlns:a16="http://schemas.microsoft.com/office/drawing/2014/main" id="{D69DE9E8-96E2-4A2F-8C46-BA797DAEC927}"/>
              </a:ext>
            </a:extLst>
          </p:cNvPr>
          <p:cNvSpPr txBox="1"/>
          <p:nvPr/>
        </p:nvSpPr>
        <p:spPr>
          <a:xfrm>
            <a:off x="995821" y="4529784"/>
            <a:ext cx="599434" cy="3084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ကျန်ရှိသောကုန်ပစ္စည်းများသယ်ယူမှုစစ်ဆေးခြင်း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1878">
            <a:extLst>
              <a:ext uri="{FF2B5EF4-FFF2-40B4-BE49-F238E27FC236}">
                <a16:creationId xmlns:a16="http://schemas.microsoft.com/office/drawing/2014/main" id="{0B62EA85-6639-42AA-BC67-24BF01033133}"/>
              </a:ext>
            </a:extLst>
          </p:cNvPr>
          <p:cNvSpPr txBox="1"/>
          <p:nvPr/>
        </p:nvSpPr>
        <p:spPr>
          <a:xfrm>
            <a:off x="3762895" y="5038668"/>
            <a:ext cx="599434" cy="1637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လက်ဖြင့်လုပ်ဆောင်သောလုပ်ငန်း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879">
            <a:extLst>
              <a:ext uri="{FF2B5EF4-FFF2-40B4-BE49-F238E27FC236}">
                <a16:creationId xmlns:a16="http://schemas.microsoft.com/office/drawing/2014/main" id="{BF165800-7DEE-4EC8-BA0F-2FDFC358EC85}"/>
              </a:ext>
            </a:extLst>
          </p:cNvPr>
          <p:cNvSpPr txBox="1"/>
          <p:nvPr/>
        </p:nvSpPr>
        <p:spPr>
          <a:xfrm>
            <a:off x="6067012" y="5022128"/>
            <a:ext cx="612000" cy="216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my-mm" sz="3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လက်ဖြင့်လုပ်ဆောင်သောလုပ်ငန်း သို့မဟုတ်လက်နှင့် စက်နှစ်မျိုးလုံးသုံးရ</a:t>
            </a:r>
            <a:r>
              <a:rPr lang="en-US" sz="3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3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သောလုပ်ငန်း</a:t>
            </a:r>
            <a:endParaRPr lang="ja-JP" sz="3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374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spc="-17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အဆောက်အဦးများကိုဖြိုဖျက်ခြင်းနည်းလမ်း</a:t>
            </a:r>
            <a:endParaRPr kumimoji="1" lang="ja-JP" altLang="en-US" sz="1600" spc="-17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137 / အထောက်အကူပြုစာအုပ် စာမျက်နှာ 101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8" y="2544229"/>
            <a:ext cx="7660187" cy="273766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716843" y="5300801"/>
            <a:ext cx="3705226" cy="534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လက်နှင့် စက်နှစ်မျိုးလုံးသုံးရသောနည်းလမ်းဖြင့် ခွဲခြမ်းဖြိုဖျက်သည့်နည်းလမ်း၏ဥပမာ</a:t>
            </a:r>
          </a:p>
        </p:txBody>
      </p:sp>
      <p:sp>
        <p:nvSpPr>
          <p:cNvPr id="7" name="テキスト ボックス 1880">
            <a:extLst>
              <a:ext uri="{FF2B5EF4-FFF2-40B4-BE49-F238E27FC236}">
                <a16:creationId xmlns:a16="http://schemas.microsoft.com/office/drawing/2014/main" id="{6285291A-EEFF-40C8-8EE1-5E054FE07387}"/>
              </a:ext>
            </a:extLst>
          </p:cNvPr>
          <p:cNvSpPr txBox="1"/>
          <p:nvPr/>
        </p:nvSpPr>
        <p:spPr>
          <a:xfrm>
            <a:off x="769313" y="300982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ကြိုတင်ပြင်ဆင်မှု / ကြိုတင်စီမံမှုများ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1881">
            <a:extLst>
              <a:ext uri="{FF2B5EF4-FFF2-40B4-BE49-F238E27FC236}">
                <a16:creationId xmlns:a16="http://schemas.microsoft.com/office/drawing/2014/main" id="{7F9337AE-6290-4D27-B78A-EBA04B216EA2}"/>
              </a:ext>
            </a:extLst>
          </p:cNvPr>
          <p:cNvSpPr txBox="1"/>
          <p:nvPr/>
        </p:nvSpPr>
        <p:spPr>
          <a:xfrm>
            <a:off x="1200795" y="299839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ပြင်ဆင်မှုလုပ်ငန်း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882">
            <a:extLst>
              <a:ext uri="{FF2B5EF4-FFF2-40B4-BE49-F238E27FC236}">
                <a16:creationId xmlns:a16="http://schemas.microsoft.com/office/drawing/2014/main" id="{E4D625BC-6CCD-4BD9-AB41-B4D75F9BAC23}"/>
              </a:ext>
            </a:extLst>
          </p:cNvPr>
          <p:cNvSpPr txBox="1"/>
          <p:nvPr/>
        </p:nvSpPr>
        <p:spPr>
          <a:xfrm>
            <a:off x="1638934" y="299839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ယာယီပစ္စည်းကိရိယာများတပ်ဆင်မှုလုပ်ငန်း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883">
            <a:extLst>
              <a:ext uri="{FF2B5EF4-FFF2-40B4-BE49-F238E27FC236}">
                <a16:creationId xmlns:a16="http://schemas.microsoft.com/office/drawing/2014/main" id="{BF810A07-796E-4E25-8221-56CDA63D403C}"/>
              </a:ext>
            </a:extLst>
          </p:cNvPr>
          <p:cNvSpPr txBox="1"/>
          <p:nvPr/>
        </p:nvSpPr>
        <p:spPr>
          <a:xfrm>
            <a:off x="2151062" y="3016173"/>
            <a:ext cx="244258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① ဆောက်လုပ်ရေးပစ္စည်းကိရိယာများကို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884">
            <a:extLst>
              <a:ext uri="{FF2B5EF4-FFF2-40B4-BE49-F238E27FC236}">
                <a16:creationId xmlns:a16="http://schemas.microsoft.com/office/drawing/2014/main" id="{C9A287D0-86B8-4EE4-8290-4BB2CF223F74}"/>
              </a:ext>
            </a:extLst>
          </p:cNvPr>
          <p:cNvSpPr txBox="1"/>
          <p:nvPr/>
        </p:nvSpPr>
        <p:spPr>
          <a:xfrm>
            <a:off x="2559050" y="300093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② အတွင်းပိုင်းအရာဝတ္တုများကိုဖယ်ရှားခြင်း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885">
            <a:extLst>
              <a:ext uri="{FF2B5EF4-FFF2-40B4-BE49-F238E27FC236}">
                <a16:creationId xmlns:a16="http://schemas.microsoft.com/office/drawing/2014/main" id="{03B83DCE-C779-45F6-8B1F-BEBF3F165614}"/>
              </a:ext>
            </a:extLst>
          </p:cNvPr>
          <p:cNvSpPr txBox="1"/>
          <p:nvPr/>
        </p:nvSpPr>
        <p:spPr>
          <a:xfrm>
            <a:off x="2987038" y="2999663"/>
            <a:ext cx="287019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③ အတွင်းနှင့်ပြင်ပဆောက်လုပ်ရေး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ကိရိယာများ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886">
            <a:extLst>
              <a:ext uri="{FF2B5EF4-FFF2-40B4-BE49-F238E27FC236}">
                <a16:creationId xmlns:a16="http://schemas.microsoft.com/office/drawing/2014/main" id="{3AC24203-9BD5-43CA-BF76-B1B68C8AD65E}"/>
              </a:ext>
            </a:extLst>
          </p:cNvPr>
          <p:cNvSpPr txBox="1"/>
          <p:nvPr/>
        </p:nvSpPr>
        <p:spPr>
          <a:xfrm>
            <a:off x="3437788" y="3012572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④ ခေါင်မိုးပေါ်တပ်ဆင်ပစ္စည်းများကိုဖယ်ရှားခြင်း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887">
            <a:extLst>
              <a:ext uri="{FF2B5EF4-FFF2-40B4-BE49-F238E27FC236}">
                <a16:creationId xmlns:a16="http://schemas.microsoft.com/office/drawing/2014/main" id="{08929FC3-496F-42CA-B57B-DBE06B3A72B5}"/>
              </a:ext>
            </a:extLst>
          </p:cNvPr>
          <p:cNvSpPr txBox="1"/>
          <p:nvPr/>
        </p:nvSpPr>
        <p:spPr>
          <a:xfrm>
            <a:off x="3858855" y="300029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⑤ ဝရန်တာစသည်တို့ကိုဖယ်ရှားခြင်း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888">
            <a:extLst>
              <a:ext uri="{FF2B5EF4-FFF2-40B4-BE49-F238E27FC236}">
                <a16:creationId xmlns:a16="http://schemas.microsoft.com/office/drawing/2014/main" id="{91F9AB75-F1A9-49F0-AAE3-851B514C5144}"/>
              </a:ext>
            </a:extLst>
          </p:cNvPr>
          <p:cNvSpPr txBox="1"/>
          <p:nvPr/>
        </p:nvSpPr>
        <p:spPr>
          <a:xfrm>
            <a:off x="4288543" y="299521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⑥ ခေါင်မိုးပေါ်ရှိကျူပင်အသားများကိုဖယ်ရှားခြင်း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889">
            <a:extLst>
              <a:ext uri="{FF2B5EF4-FFF2-40B4-BE49-F238E27FC236}">
                <a16:creationId xmlns:a16="http://schemas.microsoft.com/office/drawing/2014/main" id="{85C2E408-EDC8-4C4E-B3BB-8C68FA4D9C0B}"/>
              </a:ext>
            </a:extLst>
          </p:cNvPr>
          <p:cNvSpPr txBox="1"/>
          <p:nvPr/>
        </p:nvSpPr>
        <p:spPr>
          <a:xfrm>
            <a:off x="5122215" y="3000298"/>
            <a:ext cx="346333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0" tIns="18000" rIns="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⑧အပေါ်ပိုင်းဖွဲ့စည်းမှုအပိုင်း၊ နှင့်ပြင်ပအရာဝတ္တုများဖြိုဖျက်ခြင်း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890">
            <a:extLst>
              <a:ext uri="{FF2B5EF4-FFF2-40B4-BE49-F238E27FC236}">
                <a16:creationId xmlns:a16="http://schemas.microsoft.com/office/drawing/2014/main" id="{8B5AFBF8-AB10-48AF-8152-6F5E00673E4F}"/>
              </a:ext>
            </a:extLst>
          </p:cNvPr>
          <p:cNvSpPr txBox="1"/>
          <p:nvPr/>
        </p:nvSpPr>
        <p:spPr>
          <a:xfrm>
            <a:off x="5597338" y="300156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ယာယီဆောက်လုပ်ရေးကိုဖယ်ရှားခြင်း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891">
            <a:extLst>
              <a:ext uri="{FF2B5EF4-FFF2-40B4-BE49-F238E27FC236}">
                <a16:creationId xmlns:a16="http://schemas.microsoft.com/office/drawing/2014/main" id="{BFD13980-A93F-47CE-A055-F483070AA387}"/>
              </a:ext>
            </a:extLst>
          </p:cNvPr>
          <p:cNvSpPr txBox="1"/>
          <p:nvPr/>
        </p:nvSpPr>
        <p:spPr>
          <a:xfrm>
            <a:off x="6013060" y="2999663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⑨ အုတ်မြစ်စသည်တို့ကိုဖြိုဖျက်ခြင်း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892">
            <a:extLst>
              <a:ext uri="{FF2B5EF4-FFF2-40B4-BE49-F238E27FC236}">
                <a16:creationId xmlns:a16="http://schemas.microsoft.com/office/drawing/2014/main" id="{7582D3EE-9A02-450A-BB22-60E216EA7593}"/>
              </a:ext>
            </a:extLst>
          </p:cNvPr>
          <p:cNvSpPr txBox="1"/>
          <p:nvPr/>
        </p:nvSpPr>
        <p:spPr>
          <a:xfrm>
            <a:off x="7033577" y="2990138"/>
            <a:ext cx="346333" cy="128595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(မြေညှိခြင်း / သန့်ရှင်းရေး)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ဖြိုဖျက်သည့်လုပ်ငန်းပြီးစီးပြီးနောက်တွင်လုပ်ရသောလုပ်ငန်း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893">
            <a:extLst>
              <a:ext uri="{FF2B5EF4-FFF2-40B4-BE49-F238E27FC236}">
                <a16:creationId xmlns:a16="http://schemas.microsoft.com/office/drawing/2014/main" id="{02A6D939-7B42-47F6-A7C3-E723DDBD634D}"/>
              </a:ext>
            </a:extLst>
          </p:cNvPr>
          <p:cNvSpPr txBox="1"/>
          <p:nvPr/>
        </p:nvSpPr>
        <p:spPr>
          <a:xfrm>
            <a:off x="7577772" y="2979978"/>
            <a:ext cx="185420" cy="129152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ဖြိုဖျက်သည့်လုပ်ငန်းပြီးစီးမှုစစ်ဆေးခြင်း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894">
            <a:extLst>
              <a:ext uri="{FF2B5EF4-FFF2-40B4-BE49-F238E27FC236}">
                <a16:creationId xmlns:a16="http://schemas.microsoft.com/office/drawing/2014/main" id="{A1118216-3FE8-4391-8C57-1FEF5B1DC11A}"/>
              </a:ext>
            </a:extLst>
          </p:cNvPr>
          <p:cNvSpPr txBox="1"/>
          <p:nvPr/>
        </p:nvSpPr>
        <p:spPr>
          <a:xfrm>
            <a:off x="7975282" y="3000298"/>
            <a:ext cx="367090" cy="128595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ပြီးစီးပြီးနောက်စီမံခန့်ခွဲခြင်း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895">
            <a:extLst>
              <a:ext uri="{FF2B5EF4-FFF2-40B4-BE49-F238E27FC236}">
                <a16:creationId xmlns:a16="http://schemas.microsoft.com/office/drawing/2014/main" id="{9C26977B-F6CD-4A7C-AF1B-7D58D3B128EF}"/>
              </a:ext>
            </a:extLst>
          </p:cNvPr>
          <p:cNvSpPr txBox="1"/>
          <p:nvPr/>
        </p:nvSpPr>
        <p:spPr>
          <a:xfrm>
            <a:off x="4057967" y="4663277"/>
            <a:ext cx="885825" cy="23902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လုပ်ငန်းခွင်အတွင်းခွဲခြမ်းခြင်း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896">
            <a:extLst>
              <a:ext uri="{FF2B5EF4-FFF2-40B4-BE49-F238E27FC236}">
                <a16:creationId xmlns:a16="http://schemas.microsoft.com/office/drawing/2014/main" id="{E7031199-1292-4B8D-9D9A-89374675AB58}"/>
              </a:ext>
            </a:extLst>
          </p:cNvPr>
          <p:cNvSpPr txBox="1"/>
          <p:nvPr/>
        </p:nvSpPr>
        <p:spPr>
          <a:xfrm>
            <a:off x="5137466" y="4664154"/>
            <a:ext cx="695325" cy="23760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ခွဲခြမ်းသယ်ယူခြင်း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897">
            <a:extLst>
              <a:ext uri="{FF2B5EF4-FFF2-40B4-BE49-F238E27FC236}">
                <a16:creationId xmlns:a16="http://schemas.microsoft.com/office/drawing/2014/main" id="{594DA318-C8A3-4CE2-A060-7F16C80E67A5}"/>
              </a:ext>
            </a:extLst>
          </p:cNvPr>
          <p:cNvSpPr txBox="1"/>
          <p:nvPr/>
        </p:nvSpPr>
        <p:spPr>
          <a:xfrm>
            <a:off x="950923" y="4540803"/>
            <a:ext cx="582932" cy="2946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ကျန်ရှိသောကုန်ပစ္စည်းများသယ်ယူမှု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1898">
            <a:extLst>
              <a:ext uri="{FF2B5EF4-FFF2-40B4-BE49-F238E27FC236}">
                <a16:creationId xmlns:a16="http://schemas.microsoft.com/office/drawing/2014/main" id="{F739BFC6-C606-40DF-A03C-69C456F53F0F}"/>
              </a:ext>
            </a:extLst>
          </p:cNvPr>
          <p:cNvSpPr txBox="1"/>
          <p:nvPr/>
        </p:nvSpPr>
        <p:spPr>
          <a:xfrm>
            <a:off x="3140392" y="5023264"/>
            <a:ext cx="527050" cy="1569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လက်ဖြင့်လုပ်ဆောင်သောလုပ်ငန်း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899">
            <a:extLst>
              <a:ext uri="{FF2B5EF4-FFF2-40B4-BE49-F238E27FC236}">
                <a16:creationId xmlns:a16="http://schemas.microsoft.com/office/drawing/2014/main" id="{64CBAD4E-1710-4F7C-916E-426A86A5F04C}"/>
              </a:ext>
            </a:extLst>
          </p:cNvPr>
          <p:cNvSpPr txBox="1"/>
          <p:nvPr/>
        </p:nvSpPr>
        <p:spPr>
          <a:xfrm>
            <a:off x="4851082" y="5027052"/>
            <a:ext cx="1507490" cy="1633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လက်ဖြင့်လုပ်ဆောင်သောလုပ်ငန်း သို့မဟုတ် လက်နှင့် စက်နှစ်မျိုးလုံးသုံးရသောလုပ်ငန်း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1434">
            <a:extLst>
              <a:ext uri="{FF2B5EF4-FFF2-40B4-BE49-F238E27FC236}">
                <a16:creationId xmlns:a16="http://schemas.microsoft.com/office/drawing/2014/main" id="{82135ED0-4CC8-4A13-AE14-EAB70964FE29}"/>
              </a:ext>
            </a:extLst>
          </p:cNvPr>
          <p:cNvSpPr txBox="1"/>
          <p:nvPr/>
        </p:nvSpPr>
        <p:spPr>
          <a:xfrm>
            <a:off x="6653847" y="300029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လေးလံသောစက်ယန္တရားများကိုသယ်ယူခြင်း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109">
            <a:extLst>
              <a:ext uri="{FF2B5EF4-FFF2-40B4-BE49-F238E27FC236}">
                <a16:creationId xmlns:a16="http://schemas.microsoft.com/office/drawing/2014/main" id="{2FB2941A-D9CF-4DEE-9E38-26C0064D9D16}"/>
              </a:ext>
            </a:extLst>
          </p:cNvPr>
          <p:cNvSpPr txBox="1"/>
          <p:nvPr/>
        </p:nvSpPr>
        <p:spPr>
          <a:xfrm>
            <a:off x="4695335" y="3001568"/>
            <a:ext cx="269339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⑦ လေးလံသောစက်ယန္တရားများကို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သယ်ဆောင်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ခြင်း၊ တပ်ဆင်ခြင်း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595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spc="-17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အဆောက်အဦးများကိုဖြိုဖျက်ခြင်းနည်းလမ်း</a:t>
            </a:r>
            <a:endParaRPr kumimoji="1" lang="ja-JP" altLang="en-US" sz="1600" spc="-17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138 / အထောက်အကူပြုစာအုပ် စာမျက်နှာ 102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86" y="2424138"/>
            <a:ext cx="7615261" cy="285020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909624" y="5299681"/>
            <a:ext cx="3319664" cy="534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လက်ဖြင့်လုပ်ဆောင်သောလုပ်ငန်းတွင် ခွဲခြမ်းဖြိုဖျက်သည့်နည်းလမ်း၏ဥပမာ</a:t>
            </a:r>
          </a:p>
        </p:txBody>
      </p:sp>
      <p:sp>
        <p:nvSpPr>
          <p:cNvPr id="7" name="テキスト ボックス 1900">
            <a:extLst>
              <a:ext uri="{FF2B5EF4-FFF2-40B4-BE49-F238E27FC236}">
                <a16:creationId xmlns:a16="http://schemas.microsoft.com/office/drawing/2014/main" id="{74D1D0D7-077A-4DF6-BAC9-8F09D0424B26}"/>
              </a:ext>
            </a:extLst>
          </p:cNvPr>
          <p:cNvSpPr txBox="1"/>
          <p:nvPr/>
        </p:nvSpPr>
        <p:spPr>
          <a:xfrm>
            <a:off x="848009" y="2925193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ကြိုတင်ပြင်ဆင်မှု / ကြိုတင်စီမံမှုများ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1901">
            <a:extLst>
              <a:ext uri="{FF2B5EF4-FFF2-40B4-BE49-F238E27FC236}">
                <a16:creationId xmlns:a16="http://schemas.microsoft.com/office/drawing/2014/main" id="{0F3D4D2A-8A68-4B58-B261-76D5FFB47E36}"/>
              </a:ext>
            </a:extLst>
          </p:cNvPr>
          <p:cNvSpPr txBox="1"/>
          <p:nvPr/>
        </p:nvSpPr>
        <p:spPr>
          <a:xfrm>
            <a:off x="1268610" y="293713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6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ပြင်ဆင်မှုလုပ်ငန်း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902">
            <a:extLst>
              <a:ext uri="{FF2B5EF4-FFF2-40B4-BE49-F238E27FC236}">
                <a16:creationId xmlns:a16="http://schemas.microsoft.com/office/drawing/2014/main" id="{9C90B6D8-62BB-4604-AD12-299EA410BA7E}"/>
              </a:ext>
            </a:extLst>
          </p:cNvPr>
          <p:cNvSpPr txBox="1"/>
          <p:nvPr/>
        </p:nvSpPr>
        <p:spPr>
          <a:xfrm>
            <a:off x="1762399" y="2942218"/>
            <a:ext cx="280754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ယာယီပစ္စည်းကိရိယာများတပ်ဆင်မှုလုပ်ငန်း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903">
            <a:extLst>
              <a:ext uri="{FF2B5EF4-FFF2-40B4-BE49-F238E27FC236}">
                <a16:creationId xmlns:a16="http://schemas.microsoft.com/office/drawing/2014/main" id="{24C1BB29-5EC8-404C-A77A-F2F4E7ED07F8}"/>
              </a:ext>
            </a:extLst>
          </p:cNvPr>
          <p:cNvSpPr txBox="1"/>
          <p:nvPr/>
        </p:nvSpPr>
        <p:spPr>
          <a:xfrm>
            <a:off x="2281001" y="2937138"/>
            <a:ext cx="275594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① ဆောက်လုပ်ရေးပစ္စည်းကိရိယာ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များကိုဖယ်ရှားခြင်း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904">
            <a:extLst>
              <a:ext uri="{FF2B5EF4-FFF2-40B4-BE49-F238E27FC236}">
                <a16:creationId xmlns:a16="http://schemas.microsoft.com/office/drawing/2014/main" id="{FE14179C-E77F-402B-B887-F25F346FDCAB}"/>
              </a:ext>
            </a:extLst>
          </p:cNvPr>
          <p:cNvSpPr txBox="1"/>
          <p:nvPr/>
        </p:nvSpPr>
        <p:spPr>
          <a:xfrm>
            <a:off x="2742439" y="2942218"/>
            <a:ext cx="27559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② အတွင်းပိုင်းအရာဝတ္တုများကို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ဖယ်ရှားခြင်း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905">
            <a:extLst>
              <a:ext uri="{FF2B5EF4-FFF2-40B4-BE49-F238E27FC236}">
                <a16:creationId xmlns:a16="http://schemas.microsoft.com/office/drawing/2014/main" id="{B996AD8F-FFEA-4015-B4EE-9A0489C48F61}"/>
              </a:ext>
            </a:extLst>
          </p:cNvPr>
          <p:cNvSpPr txBox="1"/>
          <p:nvPr/>
        </p:nvSpPr>
        <p:spPr>
          <a:xfrm>
            <a:off x="3191346" y="2941583"/>
            <a:ext cx="31480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③ အတွင်းနှင့်ပြင်ပဆောက်လုပ်ရေး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ကိရိယာများကိုဖယ်ရှားခြင်း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908">
            <a:extLst>
              <a:ext uri="{FF2B5EF4-FFF2-40B4-BE49-F238E27FC236}">
                <a16:creationId xmlns:a16="http://schemas.microsoft.com/office/drawing/2014/main" id="{16F735D6-ABAE-45D7-983D-E30B5C265170}"/>
              </a:ext>
            </a:extLst>
          </p:cNvPr>
          <p:cNvSpPr txBox="1"/>
          <p:nvPr/>
        </p:nvSpPr>
        <p:spPr>
          <a:xfrm>
            <a:off x="3728813" y="2935868"/>
            <a:ext cx="288284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④ ခေါင်မိုးပေါ်ရှိကျူပင်အသားများ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ကိုဖယ်ရှားခြင်း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909">
            <a:extLst>
              <a:ext uri="{FF2B5EF4-FFF2-40B4-BE49-F238E27FC236}">
                <a16:creationId xmlns:a16="http://schemas.microsoft.com/office/drawing/2014/main" id="{BB4D7C88-E275-4151-A4FD-C90B05BAB1A4}"/>
              </a:ext>
            </a:extLst>
          </p:cNvPr>
          <p:cNvSpPr txBox="1"/>
          <p:nvPr/>
        </p:nvSpPr>
        <p:spPr>
          <a:xfrm>
            <a:off x="4763950" y="2933963"/>
            <a:ext cx="421606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⑥ အပေါ်ပိုင်းဖွဲ့စည်းမှုအပိုင်း၊ နှင့်ပြင်ပအရာဝတ္တုများဖြိုဖျက်ခြင်း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910">
            <a:extLst>
              <a:ext uri="{FF2B5EF4-FFF2-40B4-BE49-F238E27FC236}">
                <a16:creationId xmlns:a16="http://schemas.microsoft.com/office/drawing/2014/main" id="{3FA9796F-E7D7-46E4-B7DF-9C81CDAA0A1F}"/>
              </a:ext>
            </a:extLst>
          </p:cNvPr>
          <p:cNvSpPr txBox="1"/>
          <p:nvPr/>
        </p:nvSpPr>
        <p:spPr>
          <a:xfrm>
            <a:off x="5368289" y="2945393"/>
            <a:ext cx="219964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ယာယီဆောက်လုပ်ရေးကိုဖယ်ရှားခြင်း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911">
            <a:extLst>
              <a:ext uri="{FF2B5EF4-FFF2-40B4-BE49-F238E27FC236}">
                <a16:creationId xmlns:a16="http://schemas.microsoft.com/office/drawing/2014/main" id="{4E1AC8FA-ECC1-4F03-9A3B-A04D2CF04176}"/>
              </a:ext>
            </a:extLst>
          </p:cNvPr>
          <p:cNvSpPr txBox="1"/>
          <p:nvPr/>
        </p:nvSpPr>
        <p:spPr>
          <a:xfrm>
            <a:off x="5839435" y="2935233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⑦ အုတ်မြစ်စသည်တို့ကိုဖြိုဖျက်ခြင်း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912">
            <a:extLst>
              <a:ext uri="{FF2B5EF4-FFF2-40B4-BE49-F238E27FC236}">
                <a16:creationId xmlns:a16="http://schemas.microsoft.com/office/drawing/2014/main" id="{BA787A06-A154-4BF0-92A6-FB67B0490000}"/>
              </a:ext>
            </a:extLst>
          </p:cNvPr>
          <p:cNvSpPr txBox="1"/>
          <p:nvPr/>
        </p:nvSpPr>
        <p:spPr>
          <a:xfrm>
            <a:off x="6923975" y="2932693"/>
            <a:ext cx="455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(မြေညှိခြင်း / သန့်ရှင်းရေး)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ဖြိုဖျက်သည့်လုပ်ငန်းပြီးစီးပြီးနောက်တွင်လုပ်ရသောလုပ်ငန်း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913">
            <a:extLst>
              <a:ext uri="{FF2B5EF4-FFF2-40B4-BE49-F238E27FC236}">
                <a16:creationId xmlns:a16="http://schemas.microsoft.com/office/drawing/2014/main" id="{62C349E1-3BD5-43AC-90ED-08663CE9B498}"/>
              </a:ext>
            </a:extLst>
          </p:cNvPr>
          <p:cNvSpPr txBox="1"/>
          <p:nvPr/>
        </p:nvSpPr>
        <p:spPr>
          <a:xfrm>
            <a:off x="7529832" y="2925193"/>
            <a:ext cx="31480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ဖြိုဖျက်သည့်လုပ်ငန်းပြီးစီးမှု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စစ်ဆေးခြင်း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914">
            <a:extLst>
              <a:ext uri="{FF2B5EF4-FFF2-40B4-BE49-F238E27FC236}">
                <a16:creationId xmlns:a16="http://schemas.microsoft.com/office/drawing/2014/main" id="{2B47844B-C237-4DF1-845C-FC3EA2F16876}"/>
              </a:ext>
            </a:extLst>
          </p:cNvPr>
          <p:cNvSpPr txBox="1"/>
          <p:nvPr/>
        </p:nvSpPr>
        <p:spPr>
          <a:xfrm>
            <a:off x="7994649" y="2941583"/>
            <a:ext cx="38716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ပြီးစီးပြီးနောက်စီမံခန့်ခွဲခြင်း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ဖြိုဖျက်သည့်လုပ်ငန်း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915">
            <a:extLst>
              <a:ext uri="{FF2B5EF4-FFF2-40B4-BE49-F238E27FC236}">
                <a16:creationId xmlns:a16="http://schemas.microsoft.com/office/drawing/2014/main" id="{52423686-639D-4903-A5C4-D428094E4E9C}"/>
              </a:ext>
            </a:extLst>
          </p:cNvPr>
          <p:cNvSpPr txBox="1"/>
          <p:nvPr/>
        </p:nvSpPr>
        <p:spPr>
          <a:xfrm>
            <a:off x="3736655" y="4540120"/>
            <a:ext cx="1074431" cy="23094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လုပ်ငန်းခွင်အတွင်းခွဲခြမ်းခြင်း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916">
            <a:extLst>
              <a:ext uri="{FF2B5EF4-FFF2-40B4-BE49-F238E27FC236}">
                <a16:creationId xmlns:a16="http://schemas.microsoft.com/office/drawing/2014/main" id="{338031FD-8E7A-4D95-9B98-69E0F1DAB629}"/>
              </a:ext>
            </a:extLst>
          </p:cNvPr>
          <p:cNvSpPr txBox="1"/>
          <p:nvPr/>
        </p:nvSpPr>
        <p:spPr>
          <a:xfrm>
            <a:off x="4933214" y="4530881"/>
            <a:ext cx="1027294" cy="24942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ခွဲခြမ်းသယ်ယူခြင်း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917">
            <a:extLst>
              <a:ext uri="{FF2B5EF4-FFF2-40B4-BE49-F238E27FC236}">
                <a16:creationId xmlns:a16="http://schemas.microsoft.com/office/drawing/2014/main" id="{1CB8E5D3-EEAD-4FDF-9337-ACB0D5991573}"/>
              </a:ext>
            </a:extLst>
          </p:cNvPr>
          <p:cNvSpPr txBox="1"/>
          <p:nvPr/>
        </p:nvSpPr>
        <p:spPr>
          <a:xfrm>
            <a:off x="1025688" y="4384616"/>
            <a:ext cx="661485" cy="3864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ကျန်ရှိသောကုန်ပစ္စည်းများသယ်ယူမှုစစ်ဆေးခြင်း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918">
            <a:extLst>
              <a:ext uri="{FF2B5EF4-FFF2-40B4-BE49-F238E27FC236}">
                <a16:creationId xmlns:a16="http://schemas.microsoft.com/office/drawing/2014/main" id="{D21E1B27-4442-4897-9C76-B1EF9486329E}"/>
              </a:ext>
            </a:extLst>
          </p:cNvPr>
          <p:cNvSpPr txBox="1"/>
          <p:nvPr/>
        </p:nvSpPr>
        <p:spPr>
          <a:xfrm>
            <a:off x="2830260" y="4925568"/>
            <a:ext cx="661485" cy="1516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လက်ဖြင့်လုပ်ဆောင်သောလုပ်ငန်း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919">
            <a:extLst>
              <a:ext uri="{FF2B5EF4-FFF2-40B4-BE49-F238E27FC236}">
                <a16:creationId xmlns:a16="http://schemas.microsoft.com/office/drawing/2014/main" id="{56DD1A55-471D-420E-BB29-736F19A2064E}"/>
              </a:ext>
            </a:extLst>
          </p:cNvPr>
          <p:cNvSpPr txBox="1"/>
          <p:nvPr/>
        </p:nvSpPr>
        <p:spPr>
          <a:xfrm>
            <a:off x="4811087" y="4931125"/>
            <a:ext cx="866080" cy="2309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စက်ဖြင့်လုပ်ငန်းလုပ်ဆောင်ရသောနည်းလမ်း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110">
            <a:extLst>
              <a:ext uri="{FF2B5EF4-FFF2-40B4-BE49-F238E27FC236}">
                <a16:creationId xmlns:a16="http://schemas.microsoft.com/office/drawing/2014/main" id="{336EB909-653E-42F4-83D8-85D1F97FA7D4}"/>
              </a:ext>
            </a:extLst>
          </p:cNvPr>
          <p:cNvSpPr txBox="1"/>
          <p:nvPr/>
        </p:nvSpPr>
        <p:spPr>
          <a:xfrm>
            <a:off x="6341939" y="2938408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လေးလံသောစက်ယန္တရားများကိုသယ်ယူခြင်း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492">
            <a:extLst>
              <a:ext uri="{FF2B5EF4-FFF2-40B4-BE49-F238E27FC236}">
                <a16:creationId xmlns:a16="http://schemas.microsoft.com/office/drawing/2014/main" id="{EFD0265F-016A-4893-A9DE-297B68273FBD}"/>
              </a:ext>
            </a:extLst>
          </p:cNvPr>
          <p:cNvSpPr txBox="1"/>
          <p:nvPr/>
        </p:nvSpPr>
        <p:spPr>
          <a:xfrm>
            <a:off x="4216954" y="2930788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⑤ လေးလံသောစက်ယန္တရားများ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ゴシック" panose="020B0609070205080204" pitchFamily="49" charset="-128"/>
                <a:cs typeface="Pyidaungsu" panose="020B0502040204020203" pitchFamily="34" charset="0"/>
              </a:rPr>
              <a:t>ကိုသယ်ဆောင်ခြင်း၊ တပ်ဆင်ခြင်း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626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92853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my-mm" sz="29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9 ဆက်စပ်ဥပဒေများ</a:t>
            </a:r>
            <a:endParaRPr kumimoji="1" lang="ja-JP" altLang="en-US" sz="29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674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12427"/>
            <a:ext cx="8022560" cy="659790"/>
          </a:xfrm>
          <a:ln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အလုပ်သမားများအတွက် ဘေးအန္တရာယ်ကင်းရှင်းရေးနှင့်ကျန်းမာသန့်ရှင်းရေးနှင့်စပ်လျဉ်း‌သော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ဥပဒေစနစ်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79925"/>
            <a:ext cx="37764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သင်တန်းအထောက်အကူပြုစာအုပ် စာမျက်နှာ 107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833138"/>
            <a:ext cx="8022560" cy="16295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အလုပ်သမားများအတွက် ဘေးအန္တရာယ်ကင်းရှင်းရေးနှင့်ကျန်းမာသန့်ရှင်းရေးနှင့်စပ်လျဉ်း‌သောဥပဒေတွင်၊ လုပ်ငန်းခွင်ဘေးအန္တရာယ်ကင်းရှင်းရေးနှင့်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ကျန်းမာသန့်ရှင်းရေးဥပဒေ (roudou anzen eiseihou) အပါအဝင်ဥပဒေများစွာရှိသည်။ အထူးသဖြင့်လုပ်ငန်းခွင်ဘေးအန္တရာယ်ကင်းရှင်းရေးနှင့်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ကျန်းမာသန့်ရှင်းရေးဥပဒေ (roudou anzen eiseihou) တွင်၊ အလုပ်သမားများအတွက် ဘေးအန္တရာယ်ကင်းရှင်းရေးနှင့်ကျန်းမာရေးကို လုံခြုံမှုရှိစေခြင်း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နှင့်တူ၊ သက်သောင့်သက်သာရှိသော လုပ်ငန်းခွင်ပတ်ဝန်းကျင်တည်ဆောက်ပေးခြင်းကိုမြှင့်တင်လုပ်ဆောင်ရန်ရည်ရွယ်ပြီး၊ လိုက်နာရမည့်အချက်များကို သတ်မှတ်ထားသည်။ ဥပဒေပြဌာန်းခြင်းနှင့်သက်ဆိုင်သောသီးသန့်အချက်များနှင့်စပ်လျဉ်း၍၊ အစိုးရအဖွဲ့အမိန့်များ၊ ၀န်ကြီးဌာနအမိန့်များ၊ အမိန့်ကြော်ငြာစာများတွင်ဖော်ပြထားသည်။</a:t>
            </a:r>
          </a:p>
          <a:p>
            <a:pPr marL="0" indent="180975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အလုပ်သမားများအတွက် ဘေးအန္တရာယ်ကင်းရှင်းရေးနှင့်ကျန်းမာသန့်ရှင်းရေးနှင့်စပ်လျဉ်း‌သောဥပဒေစနစ်မှာအောက်ပါအတိုင်းဖြစ်သည်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82" y="2462645"/>
            <a:ext cx="6081009" cy="3531097"/>
          </a:xfrm>
          <a:prstGeom prst="rect">
            <a:avLst/>
          </a:prstGeom>
        </p:spPr>
      </p:pic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16638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ပုံ9-1 ယာဉ်အမျိုးအစားဆောက်လုပ်ရေးစက်ယန္တရား (ဖြိုဖျက်ရန်) မောင်းနှင်မှုနည်းပညာကျွမ်းကျင်မှုနှင့်ဆက်စပ်သောဥပဒေစနစ်</a:t>
            </a:r>
          </a:p>
          <a:p>
            <a:pPr marL="0" indent="180975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(ကိုးကား) ကျန်းမာရေး၊ အလုပ်သမားနှင့်လူမှုဖူလုံရေး၀န်ကြီးဌာန အဆောက်အအုံထိန်းသိမ်းရေးလုပ်ငန်းအတွက်အန္တရာယ်အကဲဖြတ်မှုလက်စွဲ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29256E-27FB-4795-903A-8AB6C550A4DA}"/>
              </a:ext>
            </a:extLst>
          </p:cNvPr>
          <p:cNvSpPr txBox="1"/>
          <p:nvPr/>
        </p:nvSpPr>
        <p:spPr>
          <a:xfrm>
            <a:off x="2642016" y="2993474"/>
            <a:ext cx="590550" cy="19043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ဥပဒေ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C6F64D-74E6-4385-BF03-6E5F6FC48FF1}"/>
              </a:ext>
            </a:extLst>
          </p:cNvPr>
          <p:cNvSpPr txBox="1"/>
          <p:nvPr/>
        </p:nvSpPr>
        <p:spPr>
          <a:xfrm>
            <a:off x="2529688" y="3426892"/>
            <a:ext cx="770187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အစိုးရအဖွဲ့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အမိန့်</a:t>
            </a:r>
            <a:endParaRPr lang="ja-JP" alt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E63CF-91B9-46B7-ADAD-5606609B81F6}"/>
              </a:ext>
            </a:extLst>
          </p:cNvPr>
          <p:cNvSpPr txBox="1"/>
          <p:nvPr/>
        </p:nvSpPr>
        <p:spPr>
          <a:xfrm>
            <a:off x="2457450" y="3833660"/>
            <a:ext cx="952500" cy="19043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၀န်ကြီးဌာနအမိန့်များ</a:t>
            </a:r>
            <a:endParaRPr lang="ja-JP" altLang="ja-JP" sz="9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A7A106-FD0E-4A35-B217-0C37F2A3988F}"/>
              </a:ext>
            </a:extLst>
          </p:cNvPr>
          <p:cNvSpPr txBox="1"/>
          <p:nvPr/>
        </p:nvSpPr>
        <p:spPr>
          <a:xfrm>
            <a:off x="2461730" y="4729694"/>
            <a:ext cx="1082675" cy="3539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အများပြည်သူဆိုင်ရာအသိပေးချက် / ကြေညာချက်</a:t>
            </a:r>
            <a:endParaRPr lang="ja-JP" alt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271">
            <a:extLst>
              <a:ext uri="{FF2B5EF4-FFF2-40B4-BE49-F238E27FC236}">
                <a16:creationId xmlns:a16="http://schemas.microsoft.com/office/drawing/2014/main" id="{734DF537-A9CA-435D-B444-D3CA75F0411E}"/>
              </a:ext>
            </a:extLst>
          </p:cNvPr>
          <p:cNvSpPr txBox="1"/>
          <p:nvPr/>
        </p:nvSpPr>
        <p:spPr>
          <a:xfrm>
            <a:off x="3805710" y="2746413"/>
            <a:ext cx="1896590" cy="422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kern="1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</a:t>
            </a:r>
            <a:endParaRPr lang="en-US" sz="600" kern="100" dirty="0">
              <a:solidFill>
                <a:srgbClr val="000000"/>
              </a:solidFill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kern="1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ကျန်းမာသန့်ရှင်းရေးဥပဒေ (roudou anzen</a:t>
            </a:r>
            <a:endParaRPr lang="en-US" sz="600" kern="100" dirty="0">
              <a:solidFill>
                <a:srgbClr val="000000"/>
              </a:solidFill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kern="1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eiseihou) (လုံခြုံသန့်ရှင်းရေးဉပဒေ)</a:t>
            </a:r>
            <a:endParaRPr lang="ja-JP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7BCDD5D1-43FC-460F-87F5-99550E438F94}"/>
              </a:ext>
            </a:extLst>
          </p:cNvPr>
          <p:cNvSpPr txBox="1"/>
          <p:nvPr/>
        </p:nvSpPr>
        <p:spPr>
          <a:xfrm>
            <a:off x="4168294" y="3216948"/>
            <a:ext cx="2218501" cy="413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</a:t>
            </a:r>
            <a:endParaRPr lang="en-US" sz="600" dirty="0">
              <a:solidFill>
                <a:srgbClr val="000000"/>
              </a:solidFill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ကျန်းမာသန့်ရှင်းရေးဥပဒေ (roudou anzen</a:t>
            </a:r>
            <a:endParaRPr lang="en-US" sz="600" dirty="0">
              <a:solidFill>
                <a:srgbClr val="000000"/>
              </a:solidFill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eiseihou) တင်းကျပ်သောအမိန့်များ (လုံခြုံသန့်ရှင်းရေးအမိန့်များ)</a:t>
            </a:r>
            <a:endParaRPr lang="ja-JP" sz="6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A88C3729-B2F4-4C0C-BD40-D6E9F87302C8}"/>
              </a:ext>
            </a:extLst>
          </p:cNvPr>
          <p:cNvSpPr txBox="1"/>
          <p:nvPr/>
        </p:nvSpPr>
        <p:spPr>
          <a:xfrm>
            <a:off x="4485997" y="3681806"/>
            <a:ext cx="2352630" cy="4070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</a:t>
            </a:r>
            <a:r>
              <a:rPr lang="en-US" sz="6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ကျန်းမာ</a:t>
            </a:r>
            <a:endParaRPr lang="en-US" sz="600" dirty="0">
              <a:solidFill>
                <a:srgbClr val="000000"/>
              </a:solidFill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သန့်ရှင်းရေးဥပဒေ (roudou anzen eiseihou) </a:t>
            </a:r>
            <a:endParaRPr lang="en-US" sz="600" dirty="0">
              <a:solidFill>
                <a:srgbClr val="000000"/>
              </a:solidFill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တင်းကျပ်သောစည်းမျဉ်းများ (လုံခြုံသန့်ရှင်းရေးစည်းမျဉ်းများ)</a:t>
            </a:r>
            <a:endParaRPr lang="ja-JP" sz="6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1">
            <a:extLst>
              <a:ext uri="{FF2B5EF4-FFF2-40B4-BE49-F238E27FC236}">
                <a16:creationId xmlns:a16="http://schemas.microsoft.com/office/drawing/2014/main" id="{A69EAF84-9A4C-4771-A86D-8F14D512DD8A}"/>
              </a:ext>
            </a:extLst>
          </p:cNvPr>
          <p:cNvSpPr txBox="1"/>
          <p:nvPr/>
        </p:nvSpPr>
        <p:spPr>
          <a:xfrm>
            <a:off x="4888385" y="4151706"/>
            <a:ext cx="2642475" cy="4159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ယာဉ်အမျိုးအစားဆောက်လုပ်ရေးစက်ယန္တရားဖွဲ့စည်းပုံစံနှုန်း</a:t>
            </a:r>
            <a:endParaRPr lang="ja-JP" sz="8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D4CCF3C6-272E-41D3-949C-536D480B1019}"/>
              </a:ext>
            </a:extLst>
          </p:cNvPr>
          <p:cNvSpPr txBox="1"/>
          <p:nvPr/>
        </p:nvSpPr>
        <p:spPr>
          <a:xfrm>
            <a:off x="4888384" y="4713775"/>
            <a:ext cx="3254951" cy="40703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6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 (မြေညှိရန်၊</a:t>
            </a:r>
            <a:r>
              <a:rPr lang="en-US" sz="6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ကြီးမားသော</a:t>
            </a:r>
            <a:r>
              <a:rPr lang="en-US" sz="600" dirty="0">
                <a:solidFill>
                  <a:srgbClr val="FFFFFF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ဝန်များသယ်ယူပို့ဆောင်ရန်၊ ဝန်ကိုမကာတင်ရန်နှင့် တူးဖော်ရန်) မောင်းနှင်မှုနည်းပညာကျွမ်းကျင်မှုသင်တန်းစည်းမျဉ်းများ</a:t>
            </a:r>
            <a:endParaRPr lang="ja-JP" sz="6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1">
            <a:extLst>
              <a:ext uri="{FF2B5EF4-FFF2-40B4-BE49-F238E27FC236}">
                <a16:creationId xmlns:a16="http://schemas.microsoft.com/office/drawing/2014/main" id="{0B1B5C62-3BB8-4C20-836B-F3BFD7B7A130}"/>
              </a:ext>
            </a:extLst>
          </p:cNvPr>
          <p:cNvSpPr txBox="1"/>
          <p:nvPr/>
        </p:nvSpPr>
        <p:spPr>
          <a:xfrm>
            <a:off x="4888384" y="5379758"/>
            <a:ext cx="3427479" cy="43688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ဘေးအန္တရာယ်ကင်းရှင်းရေးနှင့်ကျန်းမာသန့်ရှင်းရေးအထူးပညာရေးစည်းမျဉ်းများ</a:t>
            </a:r>
            <a:endParaRPr lang="ja-JP" sz="8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363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6676"/>
            <a:ext cx="8022560" cy="78059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(ရွေးနှုတ်ဖော်ပြချက်) (1)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149 / အထောက်အကူပြုစာအုပ် စာမျက်နှာ 108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အခန်း 1 အထွေထွေစည်းမျဉ်းများ</a:t>
            </a:r>
            <a:endParaRPr lang="en-US" altLang="ja-JP" sz="11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3 ＜အလုပ်ရှင်စသည်တို့၏တာဝန်&gt;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အလုပ်ရှင်အနေဖြင့် ဤဥပဒေတွင်ပြဌာန်းထားသောလုပ်ငန်းခွင်မတော်တဆမှုများကာကွယ်ရန်အတွက် အနိမ့်ဆုံးစံနှုန်းများကို လွယ်လွယ်ကူကုလိုက်နာရုံသာမက၊ သက်တောင့်သက်သာရှိသော လုပ်ငန်းခွင်ပတ်ဝန်းကျင်ကို လက်တွေ့အကောင်အထည်ဖော်ခြင်းနှင့်၊ လုပ်ငန်းခွင်အခြေအနေများ တိုးတက်အောင်လုပ်ဆောင်ခြင်းဖြင့် အလုပ်ခွင်အတွင်းရှိ အလုပ်သမားအား ဘေးကင်းစေရေးနှင့် ကျန်းမာရေးကို သေသေချာချာ လုပ်ဆောင်ပေးရမည်။ ထို့အပြင်အလုပ်ရှင်သည် နိုင်ငံတော်မှဆောင်ရွက်မည့် လုပ်ငန်းခွင်မတော်တဆ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မှုများကိုကာကွယ်ခြင်းနှင့်စပ်လျဉ်းသော စီမံချက်များတွင် ပူးပေါင်းဆောင်ရွက်ရမည်။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စက်ယန္တရားများ၊ ကိရိယာများနှင့်အခြားပစ္စည်းကိရိယာများကိုဒီဇိုင်းဆွဲခြင်း၊ ထုတ်လုပ်ခြင်း၊ သို့မဟုတ်တင်သွင်းသူ၊ ကုန်ကြမ်းများ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ကိုထုတ်လုပ်ခြင်း၊ သို့မဟုတ်တင်သွင်းသူ၊ တစ်ဖန် အဆောက်အအုံဆောက်လုပ်ခြင်း၊ သို့မဟုတ်ဒီဇိုင်းဆွဲသူသည်၊ ဤပစ္စည်းများ၏ဒီဇိုင်း၊ ထုတ်လုပ်ခြင်း၊ တင်သွင်းခြင်းနှင့် ဆောက်လုပ်သည့်အခါ၊ ဤပစ္စည်းများကိုအသုံးပြုခြင်းကြောင့်ဖြစ်ပွားသော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လုပ်ငန်းခွင်မတော်တဆမှု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များကိုကာကွယ်ရန်အားထုတ်လုပ်ဆောင်ရမည်။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　ဆောက်လုပ်ရေးလုပ်ငန်းဆောင်ရွက်စေသူကဲ့သို့သောအလုပ်ကိုအခြားသူများအားလုပ်ငန်းအပ်နှံသူသည်၊ ဆောက်လုပ်ရေးနည်းလမ်း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များ၊ ကာလများနှင့်စပ်လျဉ်း၍၊ ဘေးအန္တရာယ်ကင်းရှင်းပြီးသန့်ရှင်းသောလုပ်ငန်းများအားလုပ်ဆောင်စေမှုများကို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မသတ်မှတ်မိစေရန်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ထည့်သွင်းစဉ်းစားရမည်။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4　အလုပ်သမားများအနေဖြင့် လုပ်ငန်းခွင်မတော်တဆမှုများကိုကာကွယ်ရန်လိုအပ်သောကိစ္စရပ်များကိုလိုက်နာရမည်ဖြစ်ပြီး၊ အလုပ်ရှင်နှင့် အခြားဆက်စပ်သူများမှ ဆောင်ရွက်သောလုပ်ငန်းခွင်မတော်တဆမှုများကာကွယ်တားဆီးရန် ဆောင်ရွက်ချက်များတွင်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ပူးပေါင်းရန်ကြိုးပမ်းရမည်။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4　အလုပ်သမားများအနေဖြင့် လုပ်ငန်းခွင်မတော်တဆမှုများကိုကာကွယ်ရန်လိုအပ်သောကိစ္စရပ်များကိုလိုက်နာရမည်ဖြစ်ပြီး၊ အလုပ်ရှင်နှင့် အခြားဆက်စပ်သူများမှ ဆောင်ရွက်သောလုပ်ငန်းခွင်မတော်တဆမှုများကာကွယ်တားဆီးရန် ဆောင်ရွက်ချက်များတွင်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ပူးပေါင်းရန်ကြိုးပမ်းရမည်။</a:t>
            </a:r>
          </a:p>
        </p:txBody>
      </p:sp>
    </p:spTree>
    <p:extLst>
      <p:ext uri="{BB962C8B-B14F-4D97-AF65-F5344CB8AC3E}">
        <p14:creationId xmlns:p14="http://schemas.microsoft.com/office/powerpoint/2010/main" val="20364217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82000"/>
            <a:ext cx="8131528" cy="665265"/>
          </a:xfrm>
          <a:ln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(ရွေးနှုတ်ဖော်ပြချက်) (2)</a:t>
            </a:r>
            <a:endParaRPr kumimoji="1" lang="ja-JP" altLang="en-US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79925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154 / အထောက်အကူပြုစာအုပ် စာမျက်နှာ 108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131528" cy="2975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5　စက်ကိရိယာနှင့်အန္တရာယ်ရှိသောပစ္စည်းများနှင့်ဆက်စပ်သောစည်းမျဉ်းများ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45　&lt;ပုံမှန်ကိုယ်တိုင်စစ်ဆေးခြင်း (teiki jishu kensa)&gt;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ဘွိုင်လာများနှင့်အခြားစက်ယန္တရားစသည်တို့၌၊ အစိုးရအဖွဲ့အမိန့်ဖြင့်သတ်မှတ်ထားသောပစ္စည်းများနှင့်စပ်လျဉ်း၍၊ ကျန်းမာရေး၊ အလုပ်သမားနှင့်လူမှုဖူလုံရေး၀န်ကြီးဌာနမှသတ်မှတ်ထားသောနေရာများကို၊ ပုံမှန်ကိုယ်တိုင်စစ်ဆေးခြင်းကိုမလုပ်ဆောင်၍၊ နှင့်လုပ်ဆောင်သည့်ရလဒ်များကိုမှတ်တမ်းတင်ထားရမည်။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လုပ်ငန်းရှင်သည်ရှေ့အပိုဒ်ပါ စက်ယန္တရားစသည်တို့၌အစိုးရအဖွဲ့အမိန့်ဖြင့်သတ်မှတ်ထားသောပစ္စည်းများနှင့်စပ်လျဉ်း၍ အထက်ပါပြဌာန်းချက်များ၏ ကိုယ်တိုင်စစ်ဆေးခြင်းများထဲမှ အလုပ်သမားနှင့်လူမှုဖူလုံရေး၀န်ကြီးမှပြဌာန်းထားသည့် ကိုယ်တိုင်စစ်ဆေးခြင်း (အောက်တွင် “အထူးသတ်မှတ်ထားသောကိုယ်တိုင်စစ်ဆေးခြင်း”ဟုသုံးမည်။) ကိုလုပ်ဆောင်ချိန်တွင်၊ ၎င်းကိုအသုံးပြုမည့်အလုပ်သမားများတွင် ကျန်းမာရေး၊ အလုပ်သမားနှင့်လူမှုဖူလုံရေး၀န်ကြီးဌာန၏အမိန့်အရပေးအပ်သော လုပ်ပိုင်ခွင့်အရည်အချင်းကိုပိုင်ဆိုင်ထားသူသို့မဟုတ် အပိုဒ် 54၏ အပိုဒ် 3 အချက် 1တွင် သတ်မှတ်ထားသည့်မှတ်ပုံတင်ကိုရယူပြီး၊ အခြားသူများတောင်းဆိုမှုအရသက်ဆိုင်ရာစက်ကိရိယာစသည်တို့နှင့်စပ်လျဉ်း၍အထူးသတ်မှတ်ထားသောကိုယ်တိုင်စစ်ဆေးခြင်းကိုဆောင်ရွက်သူ (အောက်တွင် “စစ်ဆေးရေးလုပ်ငန်းလုပ်ဆောင်သူ”ဟုသုံးမည်။) ကိုအကောင်အထည်ဖော်ကိုဖော်ရမည်။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　အလုပ်သမားနှင့်လူမှုဖူလုံရေး၀န်ကြီးဌာန၏ ဝန်ကြီးသည်၊ အပိုဒ် 1 ရှိစည်းမျဉ်းများဖြင့် ကိုယ်တိုင်စစ်ဆေးခြင်းအတွက်သင့်တော်ပြီးအကျိုးရှိသောအကောင်အထည်ဖော်မှုကိုလုပ်ဆောင်ရန်အတွက်လိုအပ်သောကိုယ်တိုင်စစ်ဆေးခြင်းလမ်းညွှန်ချက်များကိုထုတ်ပြန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4　အကျဉ်းချုပ်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580" y="4231559"/>
            <a:ext cx="5111074" cy="2225283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ဇယား 5-1 ဆက်စပ်ဥပဒေများ</a:t>
            </a:r>
            <a:endParaRPr lang="ja-JP" altLang="en-US" sz="12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テキスト ボックス 1196">
            <a:extLst>
              <a:ext uri="{FF2B5EF4-FFF2-40B4-BE49-F238E27FC236}">
                <a16:creationId xmlns:a16="http://schemas.microsoft.com/office/drawing/2014/main" id="{971BE03C-CEAB-4CF2-A2D6-6951B3EDD279}"/>
              </a:ext>
            </a:extLst>
          </p:cNvPr>
          <p:cNvSpPr txBox="1"/>
          <p:nvPr/>
        </p:nvSpPr>
        <p:spPr>
          <a:xfrm>
            <a:off x="2318515" y="4293820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စစ်ဆေးမှုအမျိုးအစား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ခွဲခြင်း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197">
            <a:extLst>
              <a:ext uri="{FF2B5EF4-FFF2-40B4-BE49-F238E27FC236}">
                <a16:creationId xmlns:a16="http://schemas.microsoft.com/office/drawing/2014/main" id="{A4772324-B7AF-4D93-AF79-33D36A52653D}"/>
              </a:ext>
            </a:extLst>
          </p:cNvPr>
          <p:cNvSpPr txBox="1"/>
          <p:nvPr/>
        </p:nvSpPr>
        <p:spPr>
          <a:xfrm>
            <a:off x="3420715" y="4279673"/>
            <a:ext cx="800100" cy="1611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ဥပဒေ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198">
            <a:extLst>
              <a:ext uri="{FF2B5EF4-FFF2-40B4-BE49-F238E27FC236}">
                <a16:creationId xmlns:a16="http://schemas.microsoft.com/office/drawing/2014/main" id="{3A139E2B-46C7-4700-AFDB-2819A2B862A2}"/>
              </a:ext>
            </a:extLst>
          </p:cNvPr>
          <p:cNvSpPr txBox="1"/>
          <p:nvPr/>
        </p:nvSpPr>
        <p:spPr>
          <a:xfrm>
            <a:off x="4687664" y="4293820"/>
            <a:ext cx="1135286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အကောင်အထည်ဖော်မည့်သူ၊ အရည်အချင်း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99">
            <a:extLst>
              <a:ext uri="{FF2B5EF4-FFF2-40B4-BE49-F238E27FC236}">
                <a16:creationId xmlns:a16="http://schemas.microsoft.com/office/drawing/2014/main" id="{6E74C466-02DD-41BD-A7AA-79C2ABB76EFE}"/>
              </a:ext>
            </a:extLst>
          </p:cNvPr>
          <p:cNvSpPr txBox="1"/>
          <p:nvPr/>
        </p:nvSpPr>
        <p:spPr>
          <a:xfrm>
            <a:off x="6062089" y="4282382"/>
            <a:ext cx="118570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စစ်ဆေးရေးဇယားစသည်တို့၏ သိမ်းဆည်းကာလ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200">
            <a:extLst>
              <a:ext uri="{FF2B5EF4-FFF2-40B4-BE49-F238E27FC236}">
                <a16:creationId xmlns:a16="http://schemas.microsoft.com/office/drawing/2014/main" id="{130D16C5-E0A2-4CD6-A290-C6B63235F997}"/>
              </a:ext>
            </a:extLst>
          </p:cNvPr>
          <p:cNvSpPr txBox="1"/>
          <p:nvPr/>
        </p:nvSpPr>
        <p:spPr>
          <a:xfrm>
            <a:off x="2240923" y="4616963"/>
            <a:ext cx="955285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အလုပ်မစမီစစ်ဆေးခြင်း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201">
            <a:extLst>
              <a:ext uri="{FF2B5EF4-FFF2-40B4-BE49-F238E27FC236}">
                <a16:creationId xmlns:a16="http://schemas.microsoft.com/office/drawing/2014/main" id="{DF8DBA85-C417-4BD3-8BA5-0D17A0760982}"/>
              </a:ext>
            </a:extLst>
          </p:cNvPr>
          <p:cNvSpPr txBox="1"/>
          <p:nvPr/>
        </p:nvSpPr>
        <p:spPr>
          <a:xfrm>
            <a:off x="2266990" y="5072766"/>
            <a:ext cx="922688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ပုံမှန်ကိုယ်တိုင်စစ်ဆေးခြင်း (teiki jishu kensa)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(တစ်လ 1ကြိမ်)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202">
            <a:extLst>
              <a:ext uri="{FF2B5EF4-FFF2-40B4-BE49-F238E27FC236}">
                <a16:creationId xmlns:a16="http://schemas.microsoft.com/office/drawing/2014/main" id="{AE2BAB90-1874-40BD-B112-399567A1A466}"/>
              </a:ext>
            </a:extLst>
          </p:cNvPr>
          <p:cNvSpPr txBox="1"/>
          <p:nvPr/>
        </p:nvSpPr>
        <p:spPr>
          <a:xfrm>
            <a:off x="2240923" y="5833628"/>
            <a:ext cx="90453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အထူးကိုယ်တိုင်စစ်ဆေးခြင်း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(တစ်နှစ် 1ကြိမ်)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203">
            <a:extLst>
              <a:ext uri="{FF2B5EF4-FFF2-40B4-BE49-F238E27FC236}">
                <a16:creationId xmlns:a16="http://schemas.microsoft.com/office/drawing/2014/main" id="{21B294AE-4D77-481D-92A8-C5288A4FE7FE}"/>
              </a:ext>
            </a:extLst>
          </p:cNvPr>
          <p:cNvSpPr txBox="1"/>
          <p:nvPr/>
        </p:nvSpPr>
        <p:spPr>
          <a:xfrm>
            <a:off x="3257426" y="4516177"/>
            <a:ext cx="998051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ဘေးကင်းလုံခြုံမှုစည်းမျဉ်း အပိုဒ် 170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အပိုဒ်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171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204">
            <a:extLst>
              <a:ext uri="{FF2B5EF4-FFF2-40B4-BE49-F238E27FC236}">
                <a16:creationId xmlns:a16="http://schemas.microsoft.com/office/drawing/2014/main" id="{0CB6B096-1206-48FE-BD4D-39ED46D50DE9}"/>
              </a:ext>
            </a:extLst>
          </p:cNvPr>
          <p:cNvSpPr txBox="1"/>
          <p:nvPr/>
        </p:nvSpPr>
        <p:spPr>
          <a:xfrm>
            <a:off x="3256284" y="4987911"/>
            <a:ext cx="985064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ဘေးကင်းလုံခြုံမှုစည်းမျဉ်း အပိုဒ် 168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အပိုဒ်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169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အပိုဒ်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171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205">
            <a:extLst>
              <a:ext uri="{FF2B5EF4-FFF2-40B4-BE49-F238E27FC236}">
                <a16:creationId xmlns:a16="http://schemas.microsoft.com/office/drawing/2014/main" id="{4C5AD9B9-9BC7-44AD-BEBE-7D3E36F6BA8E}"/>
              </a:ext>
            </a:extLst>
          </p:cNvPr>
          <p:cNvSpPr txBox="1"/>
          <p:nvPr/>
        </p:nvSpPr>
        <p:spPr>
          <a:xfrm>
            <a:off x="3254635" y="5656548"/>
            <a:ext cx="1046329" cy="7023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      ဘေးကင်းလုံခြုံမှုစည်းမျဉ်း အပိုဒ် 168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    　          အပိုဒ်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169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                အပိုဒ်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169-2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                အပိုဒ်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171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206">
            <a:extLst>
              <a:ext uri="{FF2B5EF4-FFF2-40B4-BE49-F238E27FC236}">
                <a16:creationId xmlns:a16="http://schemas.microsoft.com/office/drawing/2014/main" id="{7FB9DE4F-5DDA-440B-9B44-1DE06B5E76BC}"/>
              </a:ext>
            </a:extLst>
          </p:cNvPr>
          <p:cNvSpPr txBox="1"/>
          <p:nvPr/>
        </p:nvSpPr>
        <p:spPr>
          <a:xfrm>
            <a:off x="4505929" y="4542045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ယာဉ်မောင်းသူ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207">
            <a:extLst>
              <a:ext uri="{FF2B5EF4-FFF2-40B4-BE49-F238E27FC236}">
                <a16:creationId xmlns:a16="http://schemas.microsoft.com/office/drawing/2014/main" id="{986D8E20-0D3B-49BE-BDD1-91C31AF0ED79}"/>
              </a:ext>
            </a:extLst>
          </p:cNvPr>
          <p:cNvSpPr txBox="1"/>
          <p:nvPr/>
        </p:nvSpPr>
        <p:spPr>
          <a:xfrm>
            <a:off x="4516234" y="4991337"/>
            <a:ext cx="1389633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လုပ်ငန်းအော်ပရေတာမှ (လုံခြုံရေးမန်နေဂျာ) မှညွှန်ကြားထားသူ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208">
            <a:extLst>
              <a:ext uri="{FF2B5EF4-FFF2-40B4-BE49-F238E27FC236}">
                <a16:creationId xmlns:a16="http://schemas.microsoft.com/office/drawing/2014/main" id="{2534507D-7B14-4F2D-8B22-C39E2950E81A}"/>
              </a:ext>
            </a:extLst>
          </p:cNvPr>
          <p:cNvSpPr txBox="1"/>
          <p:nvPr/>
        </p:nvSpPr>
        <p:spPr>
          <a:xfrm>
            <a:off x="4516235" y="5634881"/>
            <a:ext cx="1389633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လုပ်ငန်းတွင်းစစ်ဆေးရေးမှူး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စစ်ဆေးရေးကုမ္ပဏီမှ စစ်ဆေးရေးမှူး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209">
            <a:extLst>
              <a:ext uri="{FF2B5EF4-FFF2-40B4-BE49-F238E27FC236}">
                <a16:creationId xmlns:a16="http://schemas.microsoft.com/office/drawing/2014/main" id="{B7B456A2-51B0-460B-B253-9AEBD316F3FB}"/>
              </a:ext>
            </a:extLst>
          </p:cNvPr>
          <p:cNvSpPr txBox="1"/>
          <p:nvPr/>
        </p:nvSpPr>
        <p:spPr>
          <a:xfrm>
            <a:off x="5992937" y="4536955"/>
            <a:ext cx="1265114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စစ်ဆေးစာရင်းကို စက်လည်ပတ်နေစဉ်ကာလအတွင်းသိမ်းဆည်းပါ</a:t>
            </a:r>
            <a:r>
              <a:rPr lang="my-mm" sz="600" kern="100" baseline="300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※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210">
            <a:extLst>
              <a:ext uri="{FF2B5EF4-FFF2-40B4-BE49-F238E27FC236}">
                <a16:creationId xmlns:a16="http://schemas.microsoft.com/office/drawing/2014/main" id="{B3A032D0-B568-45AF-A396-3F4D297557C0}"/>
              </a:ext>
            </a:extLst>
          </p:cNvPr>
          <p:cNvSpPr txBox="1"/>
          <p:nvPr/>
        </p:nvSpPr>
        <p:spPr>
          <a:xfrm>
            <a:off x="5972473" y="4991337"/>
            <a:ext cx="122970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စစ်ဆေးရေးဇယားကို 3 နှစ်ကြာ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211">
            <a:extLst>
              <a:ext uri="{FF2B5EF4-FFF2-40B4-BE49-F238E27FC236}">
                <a16:creationId xmlns:a16="http://schemas.microsoft.com/office/drawing/2014/main" id="{0A696654-B829-4180-9B42-30E915783A03}"/>
              </a:ext>
            </a:extLst>
          </p:cNvPr>
          <p:cNvSpPr txBox="1"/>
          <p:nvPr/>
        </p:nvSpPr>
        <p:spPr>
          <a:xfrm>
            <a:off x="5972473" y="5646154"/>
            <a:ext cx="1285577" cy="4965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စစ်ဆေးရေးဇယားကို 3 နှစ်ကြာ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 ကြည့်ရှုစစ်ဆေးပြီးသည့်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အမှတ်အသားကပ်ထားသည်)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356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16123" y="271632"/>
            <a:ext cx="8022560" cy="482139"/>
          </a:xfrm>
          <a:ln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(ရွေးနှုတ်ဖော်ပြချက်) (3)</a:t>
            </a:r>
            <a:endParaRPr kumimoji="1" lang="ja-JP" altLang="en-US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79925"/>
            <a:ext cx="457656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155 / အထောက်အကူပြုစာအုပ် စာမျက်နှာ 109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870276"/>
            <a:ext cx="8022560" cy="27561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အခန်း6 အလုပ်သမားအားလုပ်ငန်းအပ်ထားမှုအတွက်ဆောင်ရွက်ချက်များ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61 &lt;အလုပ်လုပ်စဉ်ကန့်သတ်ချက်များ&gt;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အလုပ်ရှင်သည် ကရိန်းမောင်းခြင်းနှင့် အခြားလုပ်ငန်းများ၌၊ အစိုးရအဖွဲ့အမိန့်အရသတ်မှတ်ထားသောအရာများနှင့်စပ်လျဉ်း၍ စီရင်စု</a:t>
            </a:r>
            <a:r>
              <a:rPr lang="en-US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လုပ်သားဆိုင်ရာဌာ၏ ဌာနမှူးမှထုတ်ပေးသော သက်ဆိုင်ရာလုပ်ငန်းနှင့်သက်ဆိုင်သည့်လိုင်စင်ကိုရရှိထားသူ၊ သို့မဟုတ်  စီရင်စုလုပ်သား</a:t>
            </a:r>
            <a:r>
              <a:rPr lang="en-US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ဆိုင်ရာဌာ၏ ဌာနမှူးမှ မှတ်ပုံတင်ပေးထားသောသူမှ ဖွင့်ထားသည့် သက်ဆိုင်ရာလုပ်ငန်းနှင့်သက်ဆိုင်သော နည်းပညာကျွမ်းကျင်မှု</a:t>
            </a:r>
            <a:r>
              <a:rPr lang="en-US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သင်တန်းကိုပြီးဆုံးထားသူနှင့် အခြားသော ကျန်းမာရေး၊ အလုပ်သမားနှင့်လူမှုဖူလုံရေး၀န်ကြီးဌာန၏အမိန့်အရပေးအပ်သော အရည်အချင်းကိုပိုင်ဆိုင်ထားသူမဟုတ်ပါက၊ သက်ဆိုင်ရာလုပ်ငန်းတွင်ပါဝင်မလုပ်ဆောင်စေရပါ။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ရှေ့အပိုဒ်ပါပြဌာန်းချက်များနှင့်အညီသက်ဆိုင်ရာစီးပွားရေးလုပ်ငန်းများတွင်ပါဝင်နိုင်သူမှလွဲ၍ မည်သူမျှသက်ဆိုင်ရာလုပ်ငန်းကို</a:t>
            </a:r>
            <a:r>
              <a:rPr lang="en-US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မဆောင်ရွက်စေရ။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    အပိုဒ် 1 ပါပြဌာန်းချက်များနှင့်အညီသက်ဆိုင်ရာစီးပွားရေးလုပ်ငန်းများတွင်ပါဝင်နိုင်သူသည် သက်ဆိုင်ရာလုပ်ငန်း၌ပါ၀င်သည့်အခါ၊ ၎င်းနှင့်သက်ဆိုင်သော လိုင်စင်နှင့် အခြားသောအရည်အချင်းများကိုသက်သေခံသည့် စာရွက်စာတမ်းများကိုကိုင်ဆောင်ထားရမည်။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4　အကျဉ်းချုပ်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7" y="4063440"/>
            <a:ext cx="4345610" cy="21814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30" y="4063439"/>
            <a:ext cx="4389068" cy="703989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08320" y="372094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စက်၏ယာဉ်မောင်းသူများအတွက်လိုအပ်သောအရည်အချင်းများ                 လုပ်သားများအတွက်လိုအပ်သောအရည်အချင်းများ</a:t>
            </a:r>
          </a:p>
        </p:txBody>
      </p:sp>
      <p:sp>
        <p:nvSpPr>
          <p:cNvPr id="9" name="テキスト ボックス 982">
            <a:extLst>
              <a:ext uri="{FF2B5EF4-FFF2-40B4-BE49-F238E27FC236}">
                <a16:creationId xmlns:a16="http://schemas.microsoft.com/office/drawing/2014/main" id="{BE071E33-8633-4504-BDA3-862A98373550}"/>
              </a:ext>
            </a:extLst>
          </p:cNvPr>
          <p:cNvSpPr txBox="1"/>
          <p:nvPr/>
        </p:nvSpPr>
        <p:spPr>
          <a:xfrm>
            <a:off x="4900419" y="4121855"/>
            <a:ext cx="466725" cy="97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လုပ်ငန်းအမည်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983">
            <a:extLst>
              <a:ext uri="{FF2B5EF4-FFF2-40B4-BE49-F238E27FC236}">
                <a16:creationId xmlns:a16="http://schemas.microsoft.com/office/drawing/2014/main" id="{23018A1A-C50B-43AB-9F1E-47AD0BDD89E4}"/>
              </a:ext>
            </a:extLst>
          </p:cNvPr>
          <p:cNvSpPr txBox="1"/>
          <p:nvPr/>
        </p:nvSpPr>
        <p:spPr>
          <a:xfrm>
            <a:off x="6538718" y="4131379"/>
            <a:ext cx="616973" cy="1160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လုပ်ငန်းအကြောင်းအရာ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984">
            <a:extLst>
              <a:ext uri="{FF2B5EF4-FFF2-40B4-BE49-F238E27FC236}">
                <a16:creationId xmlns:a16="http://schemas.microsoft.com/office/drawing/2014/main" id="{CA4EA9A7-6AF6-4B29-966D-B580911F9E80}"/>
              </a:ext>
            </a:extLst>
          </p:cNvPr>
          <p:cNvSpPr txBox="1"/>
          <p:nvPr/>
        </p:nvSpPr>
        <p:spPr>
          <a:xfrm>
            <a:off x="7949558" y="4074276"/>
            <a:ext cx="769122" cy="97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4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အရည်အချင်းအမျိုးအစား</a:t>
            </a:r>
            <a:endParaRPr lang="ja-JP" sz="4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985">
            <a:extLst>
              <a:ext uri="{FF2B5EF4-FFF2-40B4-BE49-F238E27FC236}">
                <a16:creationId xmlns:a16="http://schemas.microsoft.com/office/drawing/2014/main" id="{21B0632B-AA0D-4CA6-8943-FE5FAAAA9D1D}"/>
              </a:ext>
            </a:extLst>
          </p:cNvPr>
          <p:cNvSpPr txBox="1"/>
          <p:nvPr/>
        </p:nvSpPr>
        <p:spPr>
          <a:xfrm>
            <a:off x="7695774" y="4194551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လိုင်စင်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986">
            <a:extLst>
              <a:ext uri="{FF2B5EF4-FFF2-40B4-BE49-F238E27FC236}">
                <a16:creationId xmlns:a16="http://schemas.microsoft.com/office/drawing/2014/main" id="{E298A89B-F3CC-4ADA-82B1-1D0E726F757F}"/>
              </a:ext>
            </a:extLst>
          </p:cNvPr>
          <p:cNvSpPr txBox="1"/>
          <p:nvPr/>
        </p:nvSpPr>
        <p:spPr>
          <a:xfrm>
            <a:off x="8122306" y="4191267"/>
            <a:ext cx="422181" cy="97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3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နည်းပညာကျွမ်းကျင်မှုသင်တန်း</a:t>
            </a:r>
            <a:endParaRPr lang="ja-JP" sz="3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987">
            <a:extLst>
              <a:ext uri="{FF2B5EF4-FFF2-40B4-BE49-F238E27FC236}">
                <a16:creationId xmlns:a16="http://schemas.microsoft.com/office/drawing/2014/main" id="{BDB7D1C0-14C8-4567-ACB5-2824EE8323B6}"/>
              </a:ext>
            </a:extLst>
          </p:cNvPr>
          <p:cNvSpPr txBox="1"/>
          <p:nvPr/>
        </p:nvSpPr>
        <p:spPr>
          <a:xfrm>
            <a:off x="8599703" y="4198247"/>
            <a:ext cx="396460" cy="86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4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အထူးသင်ကြားရေး</a:t>
            </a:r>
            <a:endParaRPr lang="ja-JP" sz="4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992">
            <a:extLst>
              <a:ext uri="{FF2B5EF4-FFF2-40B4-BE49-F238E27FC236}">
                <a16:creationId xmlns:a16="http://schemas.microsoft.com/office/drawing/2014/main" id="{4F331D54-A99C-4FB7-A37E-04EE896F8E61}"/>
              </a:ext>
            </a:extLst>
          </p:cNvPr>
          <p:cNvSpPr txBox="1"/>
          <p:nvPr/>
        </p:nvSpPr>
        <p:spPr>
          <a:xfrm>
            <a:off x="4660012" y="4359344"/>
            <a:ext cx="1152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ဝန်နှင့်ဝန်ချီစက်ချိတ်ခြင်း(tamagake)လုပ်ငန်း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993">
            <a:extLst>
              <a:ext uri="{FF2B5EF4-FFF2-40B4-BE49-F238E27FC236}">
                <a16:creationId xmlns:a16="http://schemas.microsoft.com/office/drawing/2014/main" id="{5556CBFE-A828-41F9-A8B9-C9524B1203C8}"/>
              </a:ext>
            </a:extLst>
          </p:cNvPr>
          <p:cNvSpPr txBox="1"/>
          <p:nvPr/>
        </p:nvSpPr>
        <p:spPr>
          <a:xfrm>
            <a:off x="4663862" y="4587263"/>
            <a:ext cx="1152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ကျောက်ဂွမ်းကိုင်တွယ်ရသည့်လုပ်ငန်း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994">
            <a:extLst>
              <a:ext uri="{FF2B5EF4-FFF2-40B4-BE49-F238E27FC236}">
                <a16:creationId xmlns:a16="http://schemas.microsoft.com/office/drawing/2014/main" id="{982706BB-BECD-4D4D-80EE-377EF85E8C85}"/>
              </a:ext>
            </a:extLst>
          </p:cNvPr>
          <p:cNvSpPr txBox="1"/>
          <p:nvPr/>
        </p:nvSpPr>
        <p:spPr>
          <a:xfrm>
            <a:off x="5867822" y="4360764"/>
            <a:ext cx="111442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မတင်သည့်ဝန်အလေးချိန်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995">
            <a:extLst>
              <a:ext uri="{FF2B5EF4-FFF2-40B4-BE49-F238E27FC236}">
                <a16:creationId xmlns:a16="http://schemas.microsoft.com/office/drawing/2014/main" id="{8C15E113-FB24-49DE-859F-F38A9F03C18C}"/>
              </a:ext>
            </a:extLst>
          </p:cNvPr>
          <p:cNvSpPr txBox="1"/>
          <p:nvPr/>
        </p:nvSpPr>
        <p:spPr>
          <a:xfrm>
            <a:off x="5871730" y="4592830"/>
            <a:ext cx="17094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ကျောက်ဂွမ်းအသုံးပြုသောအဆောက်အဦများဖြိုဖျက်ခြင်း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စသည့်လုပ်ငန်း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996">
            <a:extLst>
              <a:ext uri="{FF2B5EF4-FFF2-40B4-BE49-F238E27FC236}">
                <a16:creationId xmlns:a16="http://schemas.microsoft.com/office/drawing/2014/main" id="{106FE862-CE93-4874-8B4C-FF3957163EF1}"/>
              </a:ext>
            </a:extLst>
          </p:cNvPr>
          <p:cNvSpPr txBox="1"/>
          <p:nvPr/>
        </p:nvSpPr>
        <p:spPr>
          <a:xfrm>
            <a:off x="6961202" y="4297577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997">
            <a:extLst>
              <a:ext uri="{FF2B5EF4-FFF2-40B4-BE49-F238E27FC236}">
                <a16:creationId xmlns:a16="http://schemas.microsoft.com/office/drawing/2014/main" id="{F461DD0B-BB6F-4567-AF33-6F57D534F2C7}"/>
              </a:ext>
            </a:extLst>
          </p:cNvPr>
          <p:cNvSpPr txBox="1"/>
          <p:nvPr/>
        </p:nvSpPr>
        <p:spPr>
          <a:xfrm>
            <a:off x="6961202" y="4416322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တန်မပြည့်</a:t>
            </a:r>
            <a:endParaRPr lang="ja-JP" sz="5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015">
            <a:extLst>
              <a:ext uri="{FF2B5EF4-FFF2-40B4-BE49-F238E27FC236}">
                <a16:creationId xmlns:a16="http://schemas.microsoft.com/office/drawing/2014/main" id="{2DB59481-7E95-4AED-B622-479AF0CA1271}"/>
              </a:ext>
            </a:extLst>
          </p:cNvPr>
          <p:cNvSpPr txBox="1"/>
          <p:nvPr/>
        </p:nvSpPr>
        <p:spPr>
          <a:xfrm>
            <a:off x="8340469" y="4534738"/>
            <a:ext cx="634181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4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(လုပ်ငန်းခွင်အကြီးအကဲ)</a:t>
            </a:r>
            <a:endParaRPr lang="ja-JP" sz="4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988">
            <a:extLst>
              <a:ext uri="{FF2B5EF4-FFF2-40B4-BE49-F238E27FC236}">
                <a16:creationId xmlns:a16="http://schemas.microsoft.com/office/drawing/2014/main" id="{A61527A3-092A-41C0-A6A1-22DB524E5DA9}"/>
              </a:ext>
            </a:extLst>
          </p:cNvPr>
          <p:cNvSpPr txBox="1"/>
          <p:nvPr/>
        </p:nvSpPr>
        <p:spPr>
          <a:xfrm>
            <a:off x="3372465" y="4080896"/>
            <a:ext cx="770399" cy="975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အရည်အချင်းအမျိုးအစား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989">
            <a:extLst>
              <a:ext uri="{FF2B5EF4-FFF2-40B4-BE49-F238E27FC236}">
                <a16:creationId xmlns:a16="http://schemas.microsoft.com/office/drawing/2014/main" id="{D497C505-8ED3-4D3A-B4F1-3B338C73A276}"/>
              </a:ext>
            </a:extLst>
          </p:cNvPr>
          <p:cNvSpPr txBox="1"/>
          <p:nvPr/>
        </p:nvSpPr>
        <p:spPr>
          <a:xfrm>
            <a:off x="3151774" y="4194562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လိုင်စင်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990">
            <a:extLst>
              <a:ext uri="{FF2B5EF4-FFF2-40B4-BE49-F238E27FC236}">
                <a16:creationId xmlns:a16="http://schemas.microsoft.com/office/drawing/2014/main" id="{8EEC3DD0-FB49-43B6-84C2-E97A2C215670}"/>
              </a:ext>
            </a:extLst>
          </p:cNvPr>
          <p:cNvSpPr txBox="1"/>
          <p:nvPr/>
        </p:nvSpPr>
        <p:spPr>
          <a:xfrm>
            <a:off x="3607996" y="4193927"/>
            <a:ext cx="432781" cy="87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4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နည်းပညာကျွမ်းကျင်မှုသင်တန်း</a:t>
            </a:r>
            <a:endParaRPr lang="ja-JP" sz="4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991">
            <a:extLst>
              <a:ext uri="{FF2B5EF4-FFF2-40B4-BE49-F238E27FC236}">
                <a16:creationId xmlns:a16="http://schemas.microsoft.com/office/drawing/2014/main" id="{2C5AB280-4C3C-4EE6-BBD2-2E62C7C5FCE7}"/>
              </a:ext>
            </a:extLst>
          </p:cNvPr>
          <p:cNvSpPr txBox="1"/>
          <p:nvPr/>
        </p:nvSpPr>
        <p:spPr>
          <a:xfrm>
            <a:off x="4021113" y="4193927"/>
            <a:ext cx="441170" cy="807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4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အထူးသင်ကြားရေး</a:t>
            </a:r>
            <a:endParaRPr lang="ja-JP" sz="4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998">
            <a:extLst>
              <a:ext uri="{FF2B5EF4-FFF2-40B4-BE49-F238E27FC236}">
                <a16:creationId xmlns:a16="http://schemas.microsoft.com/office/drawing/2014/main" id="{E8BBB7F1-197E-4370-AFEC-E34F9FD0AA54}"/>
              </a:ext>
            </a:extLst>
          </p:cNvPr>
          <p:cNvSpPr txBox="1"/>
          <p:nvPr/>
        </p:nvSpPr>
        <p:spPr>
          <a:xfrm>
            <a:off x="2466754" y="6022863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999">
            <a:extLst>
              <a:ext uri="{FF2B5EF4-FFF2-40B4-BE49-F238E27FC236}">
                <a16:creationId xmlns:a16="http://schemas.microsoft.com/office/drawing/2014/main" id="{6AD4699B-A22C-41D4-9D1D-286CDD38E074}"/>
              </a:ext>
            </a:extLst>
          </p:cNvPr>
          <p:cNvSpPr txBox="1"/>
          <p:nvPr/>
        </p:nvSpPr>
        <p:spPr>
          <a:xfrm>
            <a:off x="2466754" y="6134427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တန်မပြည့်</a:t>
            </a:r>
            <a:endParaRPr lang="ja-JP" sz="5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000">
            <a:extLst>
              <a:ext uri="{FF2B5EF4-FFF2-40B4-BE49-F238E27FC236}">
                <a16:creationId xmlns:a16="http://schemas.microsoft.com/office/drawing/2014/main" id="{1FB25C7F-0C6C-46BC-BAB6-3A0DC02C94CB}"/>
              </a:ext>
            </a:extLst>
          </p:cNvPr>
          <p:cNvSpPr txBox="1"/>
          <p:nvPr/>
        </p:nvSpPr>
        <p:spPr>
          <a:xfrm>
            <a:off x="2442969" y="5781726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1001">
            <a:extLst>
              <a:ext uri="{FF2B5EF4-FFF2-40B4-BE49-F238E27FC236}">
                <a16:creationId xmlns:a16="http://schemas.microsoft.com/office/drawing/2014/main" id="{FACE2C27-B8E6-4032-AD52-76B9B1FF12CD}"/>
              </a:ext>
            </a:extLst>
          </p:cNvPr>
          <p:cNvSpPr txBox="1"/>
          <p:nvPr/>
        </p:nvSpPr>
        <p:spPr>
          <a:xfrm>
            <a:off x="2442969" y="5900129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တန်မပြည့်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1002">
            <a:extLst>
              <a:ext uri="{FF2B5EF4-FFF2-40B4-BE49-F238E27FC236}">
                <a16:creationId xmlns:a16="http://schemas.microsoft.com/office/drawing/2014/main" id="{206F0CF9-D0CB-4F49-B656-6F734DF8D465}"/>
              </a:ext>
            </a:extLst>
          </p:cNvPr>
          <p:cNvSpPr txBox="1"/>
          <p:nvPr/>
        </p:nvSpPr>
        <p:spPr>
          <a:xfrm>
            <a:off x="2469641" y="431902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5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1" name="テキスト ボックス 1003">
            <a:extLst>
              <a:ext uri="{FF2B5EF4-FFF2-40B4-BE49-F238E27FC236}">
                <a16:creationId xmlns:a16="http://schemas.microsoft.com/office/drawing/2014/main" id="{5E4B0D74-D1FF-42DE-9C9A-05A9623303D7}"/>
              </a:ext>
            </a:extLst>
          </p:cNvPr>
          <p:cNvSpPr txBox="1"/>
          <p:nvPr/>
        </p:nvSpPr>
        <p:spPr>
          <a:xfrm>
            <a:off x="2469641" y="4431025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5 တန်မပြည့်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2" name="テキスト ボックス 1004">
            <a:extLst>
              <a:ext uri="{FF2B5EF4-FFF2-40B4-BE49-F238E27FC236}">
                <a16:creationId xmlns:a16="http://schemas.microsoft.com/office/drawing/2014/main" id="{E086D2B6-1E12-4042-B4E5-822F4D286838}"/>
              </a:ext>
            </a:extLst>
          </p:cNvPr>
          <p:cNvSpPr txBox="1"/>
          <p:nvPr/>
        </p:nvSpPr>
        <p:spPr>
          <a:xfrm>
            <a:off x="2466754" y="4531563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5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3" name="テキスト ボックス 1005">
            <a:extLst>
              <a:ext uri="{FF2B5EF4-FFF2-40B4-BE49-F238E27FC236}">
                <a16:creationId xmlns:a16="http://schemas.microsoft.com/office/drawing/2014/main" id="{6CF4718D-73EA-4D1E-89E1-C557B1D168D8}"/>
              </a:ext>
            </a:extLst>
          </p:cNvPr>
          <p:cNvSpPr txBox="1"/>
          <p:nvPr/>
        </p:nvSpPr>
        <p:spPr>
          <a:xfrm>
            <a:off x="2466754" y="4658249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5 တန်မပြည့်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4" name="テキスト ボックス 1006">
            <a:extLst>
              <a:ext uri="{FF2B5EF4-FFF2-40B4-BE49-F238E27FC236}">
                <a16:creationId xmlns:a16="http://schemas.microsoft.com/office/drawing/2014/main" id="{1540F6E2-1D30-4B33-9CD5-DA4A8C9F98C5}"/>
              </a:ext>
            </a:extLst>
          </p:cNvPr>
          <p:cNvSpPr txBox="1"/>
          <p:nvPr/>
        </p:nvSpPr>
        <p:spPr>
          <a:xfrm>
            <a:off x="2466754" y="4776457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5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5" name="テキスト ボックス 1007">
            <a:extLst>
              <a:ext uri="{FF2B5EF4-FFF2-40B4-BE49-F238E27FC236}">
                <a16:creationId xmlns:a16="http://schemas.microsoft.com/office/drawing/2014/main" id="{142E39E4-6FD4-44FE-A69D-84E4C905EFA6}"/>
              </a:ext>
            </a:extLst>
          </p:cNvPr>
          <p:cNvSpPr txBox="1"/>
          <p:nvPr/>
        </p:nvSpPr>
        <p:spPr>
          <a:xfrm>
            <a:off x="2466754" y="488983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6" name="テキスト ボックス 1008">
            <a:extLst>
              <a:ext uri="{FF2B5EF4-FFF2-40B4-BE49-F238E27FC236}">
                <a16:creationId xmlns:a16="http://schemas.microsoft.com/office/drawing/2014/main" id="{7534F946-3A99-4681-B9FE-1B41496DBD13}"/>
              </a:ext>
            </a:extLst>
          </p:cNvPr>
          <p:cNvSpPr txBox="1"/>
          <p:nvPr/>
        </p:nvSpPr>
        <p:spPr>
          <a:xfrm>
            <a:off x="2466754" y="498520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5 တန်မပြည့်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7" name="テキスト ボックス 1009">
            <a:extLst>
              <a:ext uri="{FF2B5EF4-FFF2-40B4-BE49-F238E27FC236}">
                <a16:creationId xmlns:a16="http://schemas.microsoft.com/office/drawing/2014/main" id="{D9BBA19B-D30B-405B-BB93-3257FD88F95A}"/>
              </a:ext>
            </a:extLst>
          </p:cNvPr>
          <p:cNvSpPr txBox="1"/>
          <p:nvPr/>
        </p:nvSpPr>
        <p:spPr>
          <a:xfrm>
            <a:off x="2466754" y="5104520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တန်မပြည့်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8" name="テキスト ボックス 1010">
            <a:extLst>
              <a:ext uri="{FF2B5EF4-FFF2-40B4-BE49-F238E27FC236}">
                <a16:creationId xmlns:a16="http://schemas.microsoft.com/office/drawing/2014/main" id="{99F17C7C-0A55-43B4-9CBD-AACFBFDA49FB}"/>
              </a:ext>
            </a:extLst>
          </p:cNvPr>
          <p:cNvSpPr txBox="1"/>
          <p:nvPr/>
        </p:nvSpPr>
        <p:spPr>
          <a:xfrm>
            <a:off x="2466754" y="5559030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3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9" name="テキスト ボックス 1011">
            <a:extLst>
              <a:ext uri="{FF2B5EF4-FFF2-40B4-BE49-F238E27FC236}">
                <a16:creationId xmlns:a16="http://schemas.microsoft.com/office/drawing/2014/main" id="{34E5239D-384B-4252-9ADF-7197AA479EB4}"/>
              </a:ext>
            </a:extLst>
          </p:cNvPr>
          <p:cNvSpPr txBox="1"/>
          <p:nvPr/>
        </p:nvSpPr>
        <p:spPr>
          <a:xfrm>
            <a:off x="2490539" y="5672905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3 တန်မပြည့်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0" name="テキスト ボックス 1012">
            <a:extLst>
              <a:ext uri="{FF2B5EF4-FFF2-40B4-BE49-F238E27FC236}">
                <a16:creationId xmlns:a16="http://schemas.microsoft.com/office/drawing/2014/main" id="{D06D7727-4FB8-498D-B5C8-42D09EC72870}"/>
              </a:ext>
            </a:extLst>
          </p:cNvPr>
          <p:cNvSpPr txBox="1"/>
          <p:nvPr/>
        </p:nvSpPr>
        <p:spPr>
          <a:xfrm>
            <a:off x="2466754" y="521853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3 တန်နှင့်အထက်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1" name="テキスト ボックス 1013">
            <a:extLst>
              <a:ext uri="{FF2B5EF4-FFF2-40B4-BE49-F238E27FC236}">
                <a16:creationId xmlns:a16="http://schemas.microsoft.com/office/drawing/2014/main" id="{A1FEC09B-4A17-4E84-8345-EDE1F2567D7E}"/>
              </a:ext>
            </a:extLst>
          </p:cNvPr>
          <p:cNvSpPr txBox="1"/>
          <p:nvPr/>
        </p:nvSpPr>
        <p:spPr>
          <a:xfrm>
            <a:off x="2466754" y="533786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3 တန်မပြည့်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2" name="テキスト ボックス 1014">
            <a:extLst>
              <a:ext uri="{FF2B5EF4-FFF2-40B4-BE49-F238E27FC236}">
                <a16:creationId xmlns:a16="http://schemas.microsoft.com/office/drawing/2014/main" id="{FABA4C41-FFF6-40AE-BA18-94DA2070BD19}"/>
              </a:ext>
            </a:extLst>
          </p:cNvPr>
          <p:cNvSpPr txBox="1"/>
          <p:nvPr/>
        </p:nvSpPr>
        <p:spPr>
          <a:xfrm>
            <a:off x="2207066" y="5446683"/>
            <a:ext cx="62357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ကန့်သတ်ချက်မရှိပါ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3" name="テキスト ボックス 1016">
            <a:extLst>
              <a:ext uri="{FF2B5EF4-FFF2-40B4-BE49-F238E27FC236}">
                <a16:creationId xmlns:a16="http://schemas.microsoft.com/office/drawing/2014/main" id="{1450D5D9-8311-4F5D-BAB2-96B5DDE3F212}"/>
              </a:ext>
            </a:extLst>
          </p:cNvPr>
          <p:cNvSpPr txBox="1"/>
          <p:nvPr/>
        </p:nvSpPr>
        <p:spPr>
          <a:xfrm>
            <a:off x="2228339" y="4138047"/>
            <a:ext cx="561975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စက်၏စွမ်းဆောင်နိုင်မှု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4" name="テキスト ボックス 1017">
            <a:extLst>
              <a:ext uri="{FF2B5EF4-FFF2-40B4-BE49-F238E27FC236}">
                <a16:creationId xmlns:a16="http://schemas.microsoft.com/office/drawing/2014/main" id="{CE6D727E-AAC8-496B-A11D-632B9BDF72FA}"/>
              </a:ext>
            </a:extLst>
          </p:cNvPr>
          <p:cNvSpPr txBox="1"/>
          <p:nvPr/>
        </p:nvSpPr>
        <p:spPr>
          <a:xfrm>
            <a:off x="2021329" y="4314343"/>
            <a:ext cx="371475" cy="2150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မတင်သည့်ဝန်အလေးချိန်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5" name="テキスト ボックス 1018">
            <a:extLst>
              <a:ext uri="{FF2B5EF4-FFF2-40B4-BE49-F238E27FC236}">
                <a16:creationId xmlns:a16="http://schemas.microsoft.com/office/drawing/2014/main" id="{3FD2C6CB-B593-4F33-B24B-AACF5E975B42}"/>
              </a:ext>
            </a:extLst>
          </p:cNvPr>
          <p:cNvSpPr txBox="1"/>
          <p:nvPr/>
        </p:nvSpPr>
        <p:spPr>
          <a:xfrm>
            <a:off x="2040379" y="4857672"/>
            <a:ext cx="371475" cy="2150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မတင်သည့်ဝန်အလေးချိန်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6" name="テキスト ボックス 1019">
            <a:extLst>
              <a:ext uri="{FF2B5EF4-FFF2-40B4-BE49-F238E27FC236}">
                <a16:creationId xmlns:a16="http://schemas.microsoft.com/office/drawing/2014/main" id="{57C4C959-AA43-4564-B1DA-11EFFD0155E5}"/>
              </a:ext>
            </a:extLst>
          </p:cNvPr>
          <p:cNvSpPr txBox="1"/>
          <p:nvPr/>
        </p:nvSpPr>
        <p:spPr>
          <a:xfrm>
            <a:off x="2040379" y="5261718"/>
            <a:ext cx="371475" cy="1392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စက်ဒြပ်ထု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7" name="テキスト ボックス 1020">
            <a:extLst>
              <a:ext uri="{FF2B5EF4-FFF2-40B4-BE49-F238E27FC236}">
                <a16:creationId xmlns:a16="http://schemas.microsoft.com/office/drawing/2014/main" id="{14092F68-EBBE-4516-A8FB-14C9B387EC2E}"/>
              </a:ext>
            </a:extLst>
          </p:cNvPr>
          <p:cNvSpPr txBox="1"/>
          <p:nvPr/>
        </p:nvSpPr>
        <p:spPr>
          <a:xfrm>
            <a:off x="2040378" y="5604532"/>
            <a:ext cx="371475" cy="1367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စက်ဒြပ်ထု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8" name="テキスト ボックス 1021">
            <a:extLst>
              <a:ext uri="{FF2B5EF4-FFF2-40B4-BE49-F238E27FC236}">
                <a16:creationId xmlns:a16="http://schemas.microsoft.com/office/drawing/2014/main" id="{A251FD01-1165-4A5A-85BB-8E6DFC8B9D4E}"/>
              </a:ext>
            </a:extLst>
          </p:cNvPr>
          <p:cNvSpPr txBox="1"/>
          <p:nvPr/>
        </p:nvSpPr>
        <p:spPr>
          <a:xfrm>
            <a:off x="2040378" y="5822935"/>
            <a:ext cx="371475" cy="1005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အများဆုံးဝန်အလေးချိန်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9" name="テキスト ボックス 1022">
            <a:extLst>
              <a:ext uri="{FF2B5EF4-FFF2-40B4-BE49-F238E27FC236}">
                <a16:creationId xmlns:a16="http://schemas.microsoft.com/office/drawing/2014/main" id="{23711E56-95BB-48AC-90BA-D7AFCAC1FDE3}"/>
              </a:ext>
            </a:extLst>
          </p:cNvPr>
          <p:cNvSpPr txBox="1"/>
          <p:nvPr/>
        </p:nvSpPr>
        <p:spPr>
          <a:xfrm>
            <a:off x="2021329" y="6048506"/>
            <a:ext cx="448312" cy="127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အများဆုံးတင်ဆောင်နိုင်သည့်အလေးချိန်</a:t>
            </a:r>
            <a:endParaRPr lang="ja-JP" sz="4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0" name="テキスト ボックス 1023">
            <a:extLst>
              <a:ext uri="{FF2B5EF4-FFF2-40B4-BE49-F238E27FC236}">
                <a16:creationId xmlns:a16="http://schemas.microsoft.com/office/drawing/2014/main" id="{9B7AC205-66BB-46E7-8780-200F44D50D08}"/>
              </a:ext>
            </a:extLst>
          </p:cNvPr>
          <p:cNvSpPr txBox="1"/>
          <p:nvPr/>
        </p:nvSpPr>
        <p:spPr>
          <a:xfrm>
            <a:off x="608893" y="4106969"/>
            <a:ext cx="757329" cy="1405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စက်အမည်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1" name="テキスト ボックス 1024">
            <a:extLst>
              <a:ext uri="{FF2B5EF4-FFF2-40B4-BE49-F238E27FC236}">
                <a16:creationId xmlns:a16="http://schemas.microsoft.com/office/drawing/2014/main" id="{08C2F2CD-F03E-465E-989D-E622CAFAF3B0}"/>
              </a:ext>
            </a:extLst>
          </p:cNvPr>
          <p:cNvSpPr txBox="1"/>
          <p:nvPr/>
        </p:nvSpPr>
        <p:spPr>
          <a:xfrm>
            <a:off x="176251" y="4487847"/>
            <a:ext cx="3714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ကရိန်း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2" name="テキスト ボックス 1025">
            <a:extLst>
              <a:ext uri="{FF2B5EF4-FFF2-40B4-BE49-F238E27FC236}">
                <a16:creationId xmlns:a16="http://schemas.microsoft.com/office/drawing/2014/main" id="{CECC8A99-E35E-4A78-ADBE-E05BB2F6EE93}"/>
              </a:ext>
            </a:extLst>
          </p:cNvPr>
          <p:cNvSpPr txBox="1"/>
          <p:nvPr/>
        </p:nvSpPr>
        <p:spPr>
          <a:xfrm>
            <a:off x="616124" y="4364022"/>
            <a:ext cx="3714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ကရိန်း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3" name="テキスト ボックス 1026">
            <a:extLst>
              <a:ext uri="{FF2B5EF4-FFF2-40B4-BE49-F238E27FC236}">
                <a16:creationId xmlns:a16="http://schemas.microsoft.com/office/drawing/2014/main" id="{A96219F2-4467-4EBA-B080-F3EBB1DBB2D6}"/>
              </a:ext>
            </a:extLst>
          </p:cNvPr>
          <p:cNvSpPr txBox="1"/>
          <p:nvPr/>
        </p:nvSpPr>
        <p:spPr>
          <a:xfrm>
            <a:off x="606777" y="4522312"/>
            <a:ext cx="974679" cy="2062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Floor-operated အမျိုးအစားကရိန်း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l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(ဝန်နှင့်အတူရွှေ့လျားသည်)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4" name="テキスト ボックス 1027">
            <a:extLst>
              <a:ext uri="{FF2B5EF4-FFF2-40B4-BE49-F238E27FC236}">
                <a16:creationId xmlns:a16="http://schemas.microsoft.com/office/drawing/2014/main" id="{E45E0151-DC58-4BE5-9A8A-0A4EC0536F1F}"/>
              </a:ext>
            </a:extLst>
          </p:cNvPr>
          <p:cNvSpPr txBox="1"/>
          <p:nvPr/>
        </p:nvSpPr>
        <p:spPr>
          <a:xfrm>
            <a:off x="154661" y="4930668"/>
            <a:ext cx="1089120" cy="955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ရွေ့လျားနိုင်သောအမျိုးအစားကရိန်း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l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 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5" name="テキスト ボックス 1028">
            <a:extLst>
              <a:ext uri="{FF2B5EF4-FFF2-40B4-BE49-F238E27FC236}">
                <a16:creationId xmlns:a16="http://schemas.microsoft.com/office/drawing/2014/main" id="{9E0000C0-5AA8-4A26-A054-AB0B69E7018E}"/>
              </a:ext>
            </a:extLst>
          </p:cNvPr>
          <p:cNvSpPr txBox="1"/>
          <p:nvPr/>
        </p:nvSpPr>
        <p:spPr>
          <a:xfrm>
            <a:off x="157612" y="5382862"/>
            <a:ext cx="428625" cy="231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6" name="テキスト ボックス 1029">
            <a:extLst>
              <a:ext uri="{FF2B5EF4-FFF2-40B4-BE49-F238E27FC236}">
                <a16:creationId xmlns:a16="http://schemas.microsoft.com/office/drawing/2014/main" id="{4429A91E-BE6B-4181-BC47-DFAAF5F0A944}"/>
              </a:ext>
            </a:extLst>
          </p:cNvPr>
          <p:cNvSpPr txBox="1"/>
          <p:nvPr/>
        </p:nvSpPr>
        <p:spPr>
          <a:xfrm>
            <a:off x="616123" y="5250569"/>
            <a:ext cx="1324770" cy="1392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မြေညှိရန်၊ ကြီးမားသောဝန်များ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သယ်ယူပို့ဆောင်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ရန်၊ ဝန်ကိုမကာတင်ရန်နှင့် တူးဖော်ရန်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7" name="テキスト ボックス 1030">
            <a:extLst>
              <a:ext uri="{FF2B5EF4-FFF2-40B4-BE49-F238E27FC236}">
                <a16:creationId xmlns:a16="http://schemas.microsoft.com/office/drawing/2014/main" id="{4B4EDE79-F2E5-43F9-883C-09A237CB709F}"/>
              </a:ext>
            </a:extLst>
          </p:cNvPr>
          <p:cNvSpPr txBox="1"/>
          <p:nvPr/>
        </p:nvSpPr>
        <p:spPr>
          <a:xfrm>
            <a:off x="620783" y="5446683"/>
            <a:ext cx="1332000" cy="1145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သိပ်သည်းအောင်ပြုလုပ်ခြင်း (roller)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8" name="テキスト ボックス 1031">
            <a:extLst>
              <a:ext uri="{FF2B5EF4-FFF2-40B4-BE49-F238E27FC236}">
                <a16:creationId xmlns:a16="http://schemas.microsoft.com/office/drawing/2014/main" id="{319FA46C-E1CD-42A6-8DBA-D2AFEC06B21C}"/>
              </a:ext>
            </a:extLst>
          </p:cNvPr>
          <p:cNvSpPr txBox="1"/>
          <p:nvPr/>
        </p:nvSpPr>
        <p:spPr>
          <a:xfrm>
            <a:off x="608893" y="5614242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ဖြိုဖျက်ရန်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59" name="テキスト ボックス 1032">
            <a:extLst>
              <a:ext uri="{FF2B5EF4-FFF2-40B4-BE49-F238E27FC236}">
                <a16:creationId xmlns:a16="http://schemas.microsoft.com/office/drawing/2014/main" id="{A3DC050B-921C-47DF-8926-423785E4DC20}"/>
              </a:ext>
            </a:extLst>
          </p:cNvPr>
          <p:cNvSpPr txBox="1"/>
          <p:nvPr/>
        </p:nvSpPr>
        <p:spPr>
          <a:xfrm>
            <a:off x="152295" y="5847249"/>
            <a:ext cx="14046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မြေကော်ဝန်ချီစက်၊ ဝန်ချီကား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60" name="テキスト ボックス 1033">
            <a:extLst>
              <a:ext uri="{FF2B5EF4-FFF2-40B4-BE49-F238E27FC236}">
                <a16:creationId xmlns:a16="http://schemas.microsoft.com/office/drawing/2014/main" id="{EEAB5E9B-A93F-47F4-A4FB-691129BF3270}"/>
              </a:ext>
            </a:extLst>
          </p:cNvPr>
          <p:cNvSpPr txBox="1"/>
          <p:nvPr/>
        </p:nvSpPr>
        <p:spPr>
          <a:xfrm>
            <a:off x="157506" y="6080256"/>
            <a:ext cx="14046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မြေရိုင်းသယ်ယူပို့ဆောင်ရေးယာဉ်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780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9362"/>
            <a:ext cx="8022560" cy="66586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တင်းကျပ်သောအမိန့်များ (ရွေးနှုတ်ဖော်ပြချက်)</a:t>
            </a:r>
            <a:endParaRPr kumimoji="1" lang="ja-JP" altLang="en-US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156 / အထောက်အကူပြုစာအုပ် စာမျက်နှာ 110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73" y="867972"/>
            <a:ext cx="5069033" cy="5345352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3174423" cy="41377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20 &lt;အလုပ်လုပ်စဉ်ကန့်သတ်ချက်များနှင့်ဆက်စပ်သောလုပ်ငန်းများ&gt;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ဥပဒေပုဒ်မ 61 အပိုဒ် 1 အရအစိုးရအဖွဲ့အမိန့်ဖြင့်သတ်မှတ်သောလုပ်ငန်းများသည်အောက်ပါအတိုင်းဖြစ်သည်။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1～11 အကျဉ်းချုပ်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12　စက်ကိုယ်ထည်အလေးချိန်သည် 3 တန်နှင့်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အထက်အလေးချိန်ရှိသော ပူးတွဲပါဇယား အပိုဒ် 7 အမှတ်စဉ် 1 ၊ အမှတ်စဉ် 2၊ အမှတ်စဉ် 3 နှင့် အမှတ်စဉ် 6 တွင်ဖော်ပြထားသော ဆောက်လုပ်ရေး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စက်ယန္တရားများ၌၊ စွမ်းအင်ကိုသုံးပြီး၊ မသတ်မှတ်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ထားသောနေရာများတွင်ကိုယ့်ဆန္ဒဖြင့်မောင်းနိုင်သောအရာများကိုမောင်းနှင်ခြင်း (လမ်းပေါ်တွင်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ပြေးဆွဲရန်မောင်းနှင်ခြင်းကိုဖယ်ထုတ်ပြီး။) လုပ်ငန်း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13　အောက်ပါအကျဉ်းချုပ်</a:t>
            </a:r>
          </a:p>
        </p:txBody>
      </p:sp>
      <p:sp>
        <p:nvSpPr>
          <p:cNvPr id="8" name="テキスト ボックス 950">
            <a:extLst>
              <a:ext uri="{FF2B5EF4-FFF2-40B4-BE49-F238E27FC236}">
                <a16:creationId xmlns:a16="http://schemas.microsoft.com/office/drawing/2014/main" id="{81A35248-B2A7-43F4-860D-F98C51E4D71E}"/>
              </a:ext>
            </a:extLst>
          </p:cNvPr>
          <p:cNvSpPr txBox="1"/>
          <p:nvPr/>
        </p:nvSpPr>
        <p:spPr>
          <a:xfrm>
            <a:off x="4143518" y="992578"/>
            <a:ext cx="4303057" cy="671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နှင့် ၎င်းကိုအခြေခံသောအမိန့်နှင့်ဆက်စပ်သောမှတ်ပုံတင်နှင့် သတ်မှတ်ချက်နှင့်သက်ဆိုင်သော အစိုးရအဖွဲ့အမိန့်များ အပိုဒ် 83 အမှတ်စဉ် 1 နံပါတ် 3 ၏စည်းမျဉ်းများကိုအခြေခံပြီး ကျန်းမာရေး၊ အလုပ်သမားနှင့်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လူမှုဖူလုံရေး၀န်ကြီးဌာန၏ ဝန်ကြီးမှပြဌာန်းထားသောလုပ်ငန်းခွင်ကန့်သတ်ချက်များလုပ်ငန်း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လုပ်သား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သင်တန်း၏သင်တန်းဘာသာရပ်အပိုင်းနှင့်အချိန်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" name="テキスト ボックス 952">
            <a:extLst>
              <a:ext uri="{FF2B5EF4-FFF2-40B4-BE49-F238E27FC236}">
                <a16:creationId xmlns:a16="http://schemas.microsoft.com/office/drawing/2014/main" id="{BFA67A58-607D-4102-B73F-7FDB260ACDC1}"/>
              </a:ext>
            </a:extLst>
          </p:cNvPr>
          <p:cNvSpPr txBox="1"/>
          <p:nvPr/>
        </p:nvSpPr>
        <p:spPr>
          <a:xfrm>
            <a:off x="5290185" y="1695523"/>
            <a:ext cx="3220085" cy="250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◆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ကျန်းမာရေး၊ အလုပ်သမားနှင့်လူမှုဖူလုံရေ၀န်ကြီးဌာန အမှတ်စဉ် 144 (30.3.2009) ◆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 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953">
            <a:extLst>
              <a:ext uri="{FF2B5EF4-FFF2-40B4-BE49-F238E27FC236}">
                <a16:creationId xmlns:a16="http://schemas.microsoft.com/office/drawing/2014/main" id="{1B81974C-768F-46C7-9928-55423929EE2E}"/>
              </a:ext>
            </a:extLst>
          </p:cNvPr>
          <p:cNvSpPr txBox="1"/>
          <p:nvPr/>
        </p:nvSpPr>
        <p:spPr>
          <a:xfrm>
            <a:off x="3994149" y="2102558"/>
            <a:ext cx="4516121" cy="405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b="1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အပိုဒ် 1 နှင့် အပိုဒ် 2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ချန်လှပ်ထားသည်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marL="90170"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ယာဉ်အမျိုးအစားဆောက်လုပ်ရေးစက်ယန္တရားမောင်းနှင်မှုလုပ်ငန်းလုပ်သားများအတွက်သင်တန်း)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955">
            <a:extLst>
              <a:ext uri="{FF2B5EF4-FFF2-40B4-BE49-F238E27FC236}">
                <a16:creationId xmlns:a16="http://schemas.microsoft.com/office/drawing/2014/main" id="{9CD9295C-BBE0-4776-8103-9E553F5F004C}"/>
              </a:ext>
            </a:extLst>
          </p:cNvPr>
          <p:cNvSpPr txBox="1"/>
          <p:nvPr/>
        </p:nvSpPr>
        <p:spPr>
          <a:xfrm>
            <a:off x="3994150" y="2497627"/>
            <a:ext cx="4521200" cy="92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just" rtl="0">
              <a:lnSpc>
                <a:spcPct val="150000"/>
              </a:lnSpc>
            </a:pPr>
            <a:r>
              <a:rPr lang="my-mm" sz="800" b="1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အပိုဒ် ၃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အမိန့်အပိုဒ် 20 အမှတ်စဉ်12 ၏လုပ်ငန်းများ၌လုပ်ကိုင်နိုင်သူများအတွက် ဥပဒေပုဒ်မ 99 ၏3  အပိုဒ် 1 ၏သင်တန်းကို၊ အောက်ပါဇယား၏အပေါ်ကော်လံတွင်ပါဝင်သော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သင်တန်းများ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ပေါ်မူတည်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၍၊ ဤဇယား၏အတွင်းကော်လံအသီးသီးတွင် ပါဝင်သောအပိုင်းနှင့်စပ်လျဉ်း၍ ဤဇယား၏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အောက်ကော်လံတွင်ပါဝင်သောအချိန်ထက်ပို၍လုပ်ဆောင်နိုင်သောအရာများဖြစ်သည်။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981">
            <a:extLst>
              <a:ext uri="{FF2B5EF4-FFF2-40B4-BE49-F238E27FC236}">
                <a16:creationId xmlns:a16="http://schemas.microsoft.com/office/drawing/2014/main" id="{9952543F-BDC3-435F-8AA7-730C786E01E7}"/>
              </a:ext>
            </a:extLst>
          </p:cNvPr>
          <p:cNvSpPr txBox="1"/>
          <p:nvPr/>
        </p:nvSpPr>
        <p:spPr>
          <a:xfrm>
            <a:off x="4017645" y="5842584"/>
            <a:ext cx="1518920" cy="2101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b="1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အပိုဒ် 4　</a:t>
            </a:r>
            <a:r>
              <a:rPr lang="my-mm" sz="9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ချန်လှပ်ထားသည်</a:t>
            </a:r>
            <a:endParaRPr lang="ja-JP" sz="9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l" rtl="0"/>
            <a:r>
              <a:rPr lang="my-mm" sz="9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 </a:t>
            </a:r>
            <a:endParaRPr lang="ja-JP" sz="9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957">
            <a:extLst>
              <a:ext uri="{FF2B5EF4-FFF2-40B4-BE49-F238E27FC236}">
                <a16:creationId xmlns:a16="http://schemas.microsoft.com/office/drawing/2014/main" id="{1D2A40FE-BFAD-4695-A50A-48C9363752E7}"/>
              </a:ext>
            </a:extLst>
          </p:cNvPr>
          <p:cNvSpPr txBox="1"/>
          <p:nvPr/>
        </p:nvSpPr>
        <p:spPr>
          <a:xfrm>
            <a:off x="6073773" y="3572609"/>
            <a:ext cx="969645" cy="1651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အပိုင်း</a:t>
            </a:r>
            <a:endParaRPr lang="ja-JP" sz="6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959">
            <a:extLst>
              <a:ext uri="{FF2B5EF4-FFF2-40B4-BE49-F238E27FC236}">
                <a16:creationId xmlns:a16="http://schemas.microsoft.com/office/drawing/2014/main" id="{C674EE36-D817-49AD-980F-66C977324CB6}"/>
              </a:ext>
            </a:extLst>
          </p:cNvPr>
          <p:cNvSpPr txBox="1"/>
          <p:nvPr/>
        </p:nvSpPr>
        <p:spPr>
          <a:xfrm>
            <a:off x="7862570" y="3578384"/>
            <a:ext cx="356870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အချိန်</a:t>
            </a:r>
            <a:endParaRPr lang="ja-JP" sz="6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961">
            <a:extLst>
              <a:ext uri="{FF2B5EF4-FFF2-40B4-BE49-F238E27FC236}">
                <a16:creationId xmlns:a16="http://schemas.microsoft.com/office/drawing/2014/main" id="{A9E1C0AA-5760-46C6-A6D4-F1BD11FDBB7E}"/>
              </a:ext>
            </a:extLst>
          </p:cNvPr>
          <p:cNvSpPr txBox="1"/>
          <p:nvPr/>
        </p:nvSpPr>
        <p:spPr>
          <a:xfrm>
            <a:off x="4212589" y="3757895"/>
            <a:ext cx="1177291" cy="2711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လုပ်ငန်းခွင်ကန့်သတ်ချက်များလုပ်ငန်းသုံးစက်ပစ္စည်းများစသည်တို့၏ဖွဲ့စည်းပုံ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962">
            <a:extLst>
              <a:ext uri="{FF2B5EF4-FFF2-40B4-BE49-F238E27FC236}">
                <a16:creationId xmlns:a16="http://schemas.microsoft.com/office/drawing/2014/main" id="{8170DDD3-749A-4926-96EE-88850679EDCC}"/>
              </a:ext>
            </a:extLst>
          </p:cNvPr>
          <p:cNvSpPr txBox="1"/>
          <p:nvPr/>
        </p:nvSpPr>
        <p:spPr>
          <a:xfrm>
            <a:off x="5478461" y="3771484"/>
            <a:ext cx="2160270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 မောင်းနှင်မှုနှင့် လုပ်ငန်းနှင့်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သက်ဆိုင်သောပစ္စည်းကိရိယာများ၏ဖွဲ့စည်းပုံ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963">
            <a:extLst>
              <a:ext uri="{FF2B5EF4-FFF2-40B4-BE49-F238E27FC236}">
                <a16:creationId xmlns:a16="http://schemas.microsoft.com/office/drawing/2014/main" id="{F133DA2D-FCDA-40C4-A6CC-FAE2D6B1DAA8}"/>
              </a:ext>
            </a:extLst>
          </p:cNvPr>
          <p:cNvSpPr txBox="1"/>
          <p:nvPr/>
        </p:nvSpPr>
        <p:spPr>
          <a:xfrm>
            <a:off x="7907020" y="380825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နာရီ</a:t>
            </a:r>
            <a:endParaRPr lang="ja-JP" sz="6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964">
            <a:extLst>
              <a:ext uri="{FF2B5EF4-FFF2-40B4-BE49-F238E27FC236}">
                <a16:creationId xmlns:a16="http://schemas.microsoft.com/office/drawing/2014/main" id="{A4719C75-3ECB-40CD-98D1-76E5A9CF59BF}"/>
              </a:ext>
            </a:extLst>
          </p:cNvPr>
          <p:cNvSpPr txBox="1"/>
          <p:nvPr/>
        </p:nvSpPr>
        <p:spPr>
          <a:xfrm>
            <a:off x="7878445" y="4191159"/>
            <a:ext cx="39624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နာရီ</a:t>
            </a:r>
            <a:endParaRPr lang="ja-JP" sz="6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965">
            <a:extLst>
              <a:ext uri="{FF2B5EF4-FFF2-40B4-BE49-F238E27FC236}">
                <a16:creationId xmlns:a16="http://schemas.microsoft.com/office/drawing/2014/main" id="{4CC06663-8D80-4305-B5EC-1A8A510CB692}"/>
              </a:ext>
            </a:extLst>
          </p:cNvPr>
          <p:cNvSpPr txBox="1"/>
          <p:nvPr/>
        </p:nvSpPr>
        <p:spPr>
          <a:xfrm>
            <a:off x="7907655" y="459057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 နာရီ</a:t>
            </a:r>
            <a:endParaRPr lang="ja-JP" sz="6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966">
            <a:extLst>
              <a:ext uri="{FF2B5EF4-FFF2-40B4-BE49-F238E27FC236}">
                <a16:creationId xmlns:a16="http://schemas.microsoft.com/office/drawing/2014/main" id="{EE93275C-E5C4-4961-9FA7-763158BE7A4A}"/>
              </a:ext>
            </a:extLst>
          </p:cNvPr>
          <p:cNvSpPr txBox="1"/>
          <p:nvPr/>
        </p:nvSpPr>
        <p:spPr>
          <a:xfrm>
            <a:off x="7822565" y="4899819"/>
            <a:ext cx="45212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1.5 နာရီ</a:t>
            </a:r>
            <a:endParaRPr lang="ja-JP" sz="6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967">
            <a:extLst>
              <a:ext uri="{FF2B5EF4-FFF2-40B4-BE49-F238E27FC236}">
                <a16:creationId xmlns:a16="http://schemas.microsoft.com/office/drawing/2014/main" id="{E27AA41F-60E2-48CB-B426-F5E2E67A0E08}"/>
              </a:ext>
            </a:extLst>
          </p:cNvPr>
          <p:cNvSpPr txBox="1"/>
          <p:nvPr/>
        </p:nvSpPr>
        <p:spPr>
          <a:xfrm>
            <a:off x="7822565" y="5196364"/>
            <a:ext cx="46672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1.5 နာရီ</a:t>
            </a:r>
            <a:endParaRPr lang="ja-JP" sz="6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968">
            <a:extLst>
              <a:ext uri="{FF2B5EF4-FFF2-40B4-BE49-F238E27FC236}">
                <a16:creationId xmlns:a16="http://schemas.microsoft.com/office/drawing/2014/main" id="{49D4CFDE-6B3E-4E29-A6A8-19B90B6068C3}"/>
              </a:ext>
            </a:extLst>
          </p:cNvPr>
          <p:cNvSpPr txBox="1"/>
          <p:nvPr/>
        </p:nvSpPr>
        <p:spPr>
          <a:xfrm>
            <a:off x="7913370" y="553418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2 နာရီ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971">
            <a:extLst>
              <a:ext uri="{FF2B5EF4-FFF2-40B4-BE49-F238E27FC236}">
                <a16:creationId xmlns:a16="http://schemas.microsoft.com/office/drawing/2014/main" id="{85BDC33F-D2AB-43FE-8EC6-EA7DB0A7A036}"/>
              </a:ext>
            </a:extLst>
          </p:cNvPr>
          <p:cNvSpPr txBox="1"/>
          <p:nvPr/>
        </p:nvSpPr>
        <p:spPr>
          <a:xfrm>
            <a:off x="4212589" y="4082342"/>
            <a:ext cx="1160145" cy="4165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ခွင်ကန့်သတ်ချက်များလုပ်ငန်းသုံးစက်ပစ္စည်းများစသည်တို့အတွက်လိုအပ်သောဘေးကင်းလုံခြုံရေးကိရိယာများစသည်တို့၏လုပ်ဆောင်ချက်မျာ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972">
            <a:extLst>
              <a:ext uri="{FF2B5EF4-FFF2-40B4-BE49-F238E27FC236}">
                <a16:creationId xmlns:a16="http://schemas.microsoft.com/office/drawing/2014/main" id="{7B35CC5B-C829-48AB-8BCC-FD66D83A31E3}"/>
              </a:ext>
            </a:extLst>
          </p:cNvPr>
          <p:cNvSpPr txBox="1"/>
          <p:nvPr/>
        </p:nvSpPr>
        <p:spPr>
          <a:xfrm>
            <a:off x="5466079" y="4136880"/>
            <a:ext cx="2185035" cy="3562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ယာဉ်အမျိုးအစားဆောက်လုပ်ရေးစက်ယန္တရား၏ ဘေးကင်းလုံခြုံရေး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ကိရိယာများနှင့်ဘရိတ်များ၏လုပ်ဆောင်ချက်များ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973">
            <a:extLst>
              <a:ext uri="{FF2B5EF4-FFF2-40B4-BE49-F238E27FC236}">
                <a16:creationId xmlns:a16="http://schemas.microsoft.com/office/drawing/2014/main" id="{DB41AD49-FE7A-4B89-9E50-245F618FDA19}"/>
              </a:ext>
            </a:extLst>
          </p:cNvPr>
          <p:cNvSpPr txBox="1"/>
          <p:nvPr/>
        </p:nvSpPr>
        <p:spPr>
          <a:xfrm>
            <a:off x="5485130" y="4581394"/>
            <a:ext cx="2085822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ယာဉ်အမျိုးအစားဆောက်လုပ်ရေးစက်ယန္တရားများ၏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စစ်ဆေးခြင်းနှင့်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ထိန်းသိမ်းခြင်း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974">
            <a:extLst>
              <a:ext uri="{FF2B5EF4-FFF2-40B4-BE49-F238E27FC236}">
                <a16:creationId xmlns:a16="http://schemas.microsoft.com/office/drawing/2014/main" id="{EAE613CE-4CC4-44C5-A75A-122B14C4AE4B}"/>
              </a:ext>
            </a:extLst>
          </p:cNvPr>
          <p:cNvSpPr txBox="1"/>
          <p:nvPr/>
        </p:nvSpPr>
        <p:spPr>
          <a:xfrm>
            <a:off x="4221601" y="4536377"/>
            <a:ext cx="1184910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လုပ်ငန်းခွင်ကန့်သတ်ချက်များလုပ်ငန်းသုံးစက်ပစ္စည်းများစသည်တို့ကိုထိန်းသိမ်းစီမံခန့်ခွဲမှု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975">
            <a:extLst>
              <a:ext uri="{FF2B5EF4-FFF2-40B4-BE49-F238E27FC236}">
                <a16:creationId xmlns:a16="http://schemas.microsoft.com/office/drawing/2014/main" id="{C0BFD07E-4D33-4907-8231-970A3389FF99}"/>
              </a:ext>
            </a:extLst>
          </p:cNvPr>
          <p:cNvSpPr txBox="1"/>
          <p:nvPr/>
        </p:nvSpPr>
        <p:spPr>
          <a:xfrm>
            <a:off x="4214495" y="4841849"/>
            <a:ext cx="1175385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လုပ်ငန်းခွင်ကန့်သတ်ချက်များလုပ်ငန်းသုံးစက်ပစ္စည်းများစသည်တို့နှင့်ဆက်စပ်သောလုပ်ငန်းနည်းလမ်း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976">
            <a:extLst>
              <a:ext uri="{FF2B5EF4-FFF2-40B4-BE49-F238E27FC236}">
                <a16:creationId xmlns:a16="http://schemas.microsoft.com/office/drawing/2014/main" id="{0F89A03D-5292-4D61-AB3D-3AF71EB95C2F}"/>
              </a:ext>
            </a:extLst>
          </p:cNvPr>
          <p:cNvSpPr txBox="1"/>
          <p:nvPr/>
        </p:nvSpPr>
        <p:spPr>
          <a:xfrm>
            <a:off x="4214495" y="5214509"/>
            <a:ext cx="109474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ဘေးအန္တရာယ်ကင်းရှင်းရေးနှင့်ကျန်းမာသန့်ရှင်းရေးဆက်စပ်ဥပဒေများ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977">
            <a:extLst>
              <a:ext uri="{FF2B5EF4-FFF2-40B4-BE49-F238E27FC236}">
                <a16:creationId xmlns:a16="http://schemas.microsoft.com/office/drawing/2014/main" id="{299C7B5B-1C41-4A52-BF5B-0BCA7C213A31}"/>
              </a:ext>
            </a:extLst>
          </p:cNvPr>
          <p:cNvSpPr txBox="1"/>
          <p:nvPr/>
        </p:nvSpPr>
        <p:spPr>
          <a:xfrm>
            <a:off x="4199254" y="5477696"/>
            <a:ext cx="1173479" cy="2711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လုပ်ငန်းခွင်မတော်တဆမှုသာဓကများ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နှင့် ၎င်းတို့၏ကြိုတင်ကာကွယ်ရေး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စီမံချက်များ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978">
            <a:extLst>
              <a:ext uri="{FF2B5EF4-FFF2-40B4-BE49-F238E27FC236}">
                <a16:creationId xmlns:a16="http://schemas.microsoft.com/office/drawing/2014/main" id="{F291FDE6-0DC3-47AD-964F-876B5EC8193C}"/>
              </a:ext>
            </a:extLst>
          </p:cNvPr>
          <p:cNvSpPr txBox="1"/>
          <p:nvPr/>
        </p:nvSpPr>
        <p:spPr>
          <a:xfrm>
            <a:off x="5476240" y="4839855"/>
            <a:ext cx="2164715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မော်တော်ယာဉ်အခြေခံဆောက်လုပ်ရေးစက်ယန္တရားများနှင့်သက်ဆိုင်သည့်လုပ်ငန်းခွင်နည်းလမ်းအတိုင်းဘေးအန္တရာယ်ကင်းရှင်းရေးအစီအမံ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1" name="テキスト ボックス 979">
            <a:extLst>
              <a:ext uri="{FF2B5EF4-FFF2-40B4-BE49-F238E27FC236}">
                <a16:creationId xmlns:a16="http://schemas.microsoft.com/office/drawing/2014/main" id="{3A737E27-6FE7-4272-9BC9-BF4FA2332FB1}"/>
              </a:ext>
            </a:extLst>
          </p:cNvPr>
          <p:cNvSpPr txBox="1"/>
          <p:nvPr/>
        </p:nvSpPr>
        <p:spPr>
          <a:xfrm>
            <a:off x="5476239" y="5195008"/>
            <a:ext cx="2162491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ဥပဒေ၊ အမိန့်နှင့်လုံခြုံသန့်ရှင်းရေးစည်းမျဉ်းများအတွင်းမှဆက်စပ်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ပြဌာန်းချက်များ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2" name="テキスト ボックス 980">
            <a:extLst>
              <a:ext uri="{FF2B5EF4-FFF2-40B4-BE49-F238E27FC236}">
                <a16:creationId xmlns:a16="http://schemas.microsoft.com/office/drawing/2014/main" id="{5AFC0CA1-68E3-4E88-B16A-898C7D8B2816}"/>
              </a:ext>
            </a:extLst>
          </p:cNvPr>
          <p:cNvSpPr txBox="1"/>
          <p:nvPr/>
        </p:nvSpPr>
        <p:spPr>
          <a:xfrm>
            <a:off x="5485130" y="5487743"/>
            <a:ext cx="1518920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လုပ်ငန်းခွင်မတော်တဆမှုသာဓကသုတေသနများ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3" name="テキスト ボックス 749">
            <a:extLst>
              <a:ext uri="{FF2B5EF4-FFF2-40B4-BE49-F238E27FC236}">
                <a16:creationId xmlns:a16="http://schemas.microsoft.com/office/drawing/2014/main" id="{DBD47588-669F-413C-99AB-F0651FB7F60C}"/>
              </a:ext>
            </a:extLst>
          </p:cNvPr>
          <p:cNvSpPr txBox="1"/>
          <p:nvPr/>
        </p:nvSpPr>
        <p:spPr>
          <a:xfrm>
            <a:off x="4320540" y="3571426"/>
            <a:ext cx="969645" cy="1651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သင်တန်းဘာသာရပ်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074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70859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(1)</a:t>
            </a:r>
            <a:endParaRPr kumimoji="1" lang="ja-JP" altLang="en-US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160 / အထောက်အကူပြုစာအုပ် စာမျက်နှာ 111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3031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အတွဲ 1 အထွေထွေစည်းမျဉ်းများ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အခန်း 7 လိုင်စင်စသည်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ကဏ္ဍ 3 နည်းပညာကျွမ်းကျင်မှုသင်တန်း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82 &lt;နည်းပညာကျွမ်းကျင်မှုသင်တန်းပြီးစီးကြောင်းလက်မှတ်ပြန်လည်ထုတ်ပေးခြင်းစသည် 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နည်းပညာကျွမ်းကျင်မှုသင်တန်းပြီးစီးကြောင်းလက်မှတ်ကိုင်ဆောင်ထားသူများထဲမှ၊ သက်ဆိုင်ရာနည်းပညာကျွမ်းကျင်မှု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သင်တန်းနှင့်စပ်လျဉ်းသောလုပ်ငန်းတွင်လက်တွေ့ဝင်ရောက်လုပ်ကိုင်နေသူ သို့မဟုတ် လုပ်ကိုင်လိုသူများမှာ၊ ၎င်းကို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ပျောက်ဆုံး သို့မဟုတ် ပျက်စီးသွားခဲ့ပါက အပိုဒ် 3 တွင်ဖော်ပြထားသည့်အခြေအနေမှလွဲ၍ နည်းပညာကျွမ်းကျင်မှုသင်တန်း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ပြီးစီးကြောင်းလက်မှတ်ပြန်လည်ထုတ်ပေးရန်တောင်းဆိုလွှာ (ဖောင်ပုံစံ 18) ကို နည်းပညာကျွမ်းကျင်မှုသင်တန်းပြီးစီးကြောင်း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လက်မှတ် ပေးအပ်ခဲ့သော မှတ်ပုံတင်သင်တန်းကျောင်းအဖွဲ့အစည်းထံတင်ကာ၊ နည်းပညာကျွမ်းကျင်မှုသင်တန်းပြီးစီးကြောင်း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လက်မှတ်ပြန်လည်ထုတ်ပေးရန်တင်ပြရမည်။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 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ရှေ့အပိုဒ်မှာဖော်ပြထားသောသူသည် နာမည်ကိုပြောင်းလိုက်သည့်အခါ အပိုဒ် 3 တွင်ဖော်ပြထားသည့်အခြေအနေမှလွဲ၍၊ နည်းပညာကျွမ်းကျင်မှုသင်တန်းပြီးစီးကြောင်းလက်မှတ်အစားထိုးရန်လျှေက်လွှာ (ဖောင်ပုံစံ 18) ကို နည်းပညာကျွမ်းကျင်မှု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သင်တန်းပြီးစီးကြောင်းလက်မှတ် ပေးအပ်ခဲ့သော မှတ်ပုံတင်သင်တန်းကျောင်းအဖွဲ့အစည်းထံတင်ကာ၊ နည်းပညာကျွမ်းကျင်မှု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သင်တန်းပြီးစီးကြောင်းလက်မှတ်ကို အစားထိုးပေးရန်တင်ပြရမည်။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　အောက်ပါအကျဉ်းချုပ်</a:t>
            </a: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အတွဲ 2 ဘေးကင်းမှုစံနှုန်းများ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အခန်း 2 ဆောက်လုပ်ရေးစက်ယန္တရားစသည်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ကဏ္ဍ 1 ယာဉ်အမျိုးအစားဆောက်လုပ်ရေးစက်ယန္တရား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အပိုဒ်ခွဲ 1 ၏2 ဖွဲ့စည်းပုံ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152 &lt;ရှေ့မီးတပ်ဆင်ခြင်း&gt;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လုပ်ငန်းရှင်သည်ယာဉ်အမျိုးအစားဆောက်လုပ်ရေးစက်ယန္တရားများတွင်ရှေ့မီးတပ်ကိုတပ်ရမည်။ သို့ရာတွင် လုပ်ငန်းကို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ဘေးကင်းစွာလုပ်ဆောင်နိုင်ရန်အတွက်လိုအပ်သောမီးအလင်းကိုထိန်းသိမ်းထားသည့်နေရာများအတွက်အသုံးပြုသော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ယာဉ်အမျိုးအစားဆောက်လုပ်ရေးစက်ယန္တရားများတွင်တပ်ဆင်ရန်မလိုအပ်ပါ။</a:t>
            </a:r>
          </a:p>
        </p:txBody>
      </p:sp>
    </p:spTree>
    <p:extLst>
      <p:ext uri="{BB962C8B-B14F-4D97-AF65-F5344CB8AC3E}">
        <p14:creationId xmlns:p14="http://schemas.microsoft.com/office/powerpoint/2010/main" val="592002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ဖြိုဖျက်သည့်စက်ယန္တရား၏စက်ကိုယ်ထည် (1) လုပ်ငန်းသုံးကိရိယာများ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73162" y="6452605"/>
            <a:ext cx="39230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6 / အထောက်အကူပြုစာအုပ် စာမျက်နှာ 9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04925"/>
            <a:ext cx="6534150" cy="4248150"/>
          </a:xfrm>
          <a:prstGeom prst="rect">
            <a:avLst/>
          </a:prstGeom>
        </p:spPr>
      </p:pic>
      <p:sp>
        <p:nvSpPr>
          <p:cNvPr id="8" name="テキスト ボックス 803">
            <a:extLst>
              <a:ext uri="{FF2B5EF4-FFF2-40B4-BE49-F238E27FC236}">
                <a16:creationId xmlns:a16="http://schemas.microsoft.com/office/drawing/2014/main" id="{FCE4921A-5527-4B91-8D5F-7CD3AA16FC73}"/>
              </a:ext>
            </a:extLst>
          </p:cNvPr>
          <p:cNvSpPr txBox="1"/>
          <p:nvPr/>
        </p:nvSpPr>
        <p:spPr>
          <a:xfrm>
            <a:off x="2982554" y="3754078"/>
            <a:ext cx="1088284" cy="5893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လုပ်ငန်းသုံးကိရိယာများ</a:t>
            </a:r>
            <a:endParaRPr lang="ja-JP" sz="1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8726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(2)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163 / အထောက်အကူပြုစာအုပ် စာမျက်နှာ 111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783765"/>
            <a:ext cx="8022560" cy="55732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153 &lt;ခေါင်းကာ&gt;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spc="-1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ကျောက်များပြုတ်ကျခြင်းစသည်တို့ကြောင့်အလုပ်သမားများအတွက်အန္တရာယ်ရှိနိုင်သည့်နေရာတွင် ※ 1 ယာဉ်အမျိုးအစားဆောက်လုပ်ရေးစက်ယန္တရား (ဘူဒိုဇာ၊ မြေကော်ကား၊ ဥမင်အတွင်းသုံးကျောက်သယ်စက်၊ စွမ်းအားမြင့်မြေကော်စက်၊ ဘက်ဟိုးနှင့် ဖြိုဖျက်ရန်သုံးသောစက်ယန္တရားများကိုကန့်သတ်သည်။) များကိုအသုံးပြုရာတွင်၊ သက်ဆိုင်ရာယာဉ်အမျိုးအစားဆောက်လုပ်ရေးစက်ယန္တရားတွင် မာကျောသောခေါင်းကာ ※2 ကိုတပ်ကိုတပ်ရမည်။</a:t>
            </a:r>
          </a:p>
          <a:p>
            <a:pPr marL="811213" indent="-268288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၁)“ ကျောက်များပြုတ်ကျခြင်းစသည်……အန္တရာယ်ရှိနိုင်သည့်နေရာ” ဆိုသည်မှာ၊ Open-cut တူးဖော်ခြင်းလုပ်ငန်း၊ ကျောက်ကျင်းအတွက်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တူးဖော်ခြင်းလုပ်ငန်း၊ ဥမင်လိုဏ်ခေါင်းစသည်တို့ကိုတည်ဆောက်ရေးလုပ်ငန်းစသည်တို့ကို သက်ဆိုင်ရာစက်ယန္တရားများကို အသုံးပြု၍ ပြုလုပ်သောနေရာများဖြစ်ကာ၊ စက်ယန္တရားများဖြင့်ပြုလုပ်ရသည့်လုပ်ငန်းမှာအကြောင်းအရင်းဖြစ်သော ကျောက်များပြုတ်ကျခြင်းကိုဖြစ်ပေါ်စေ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နိုင်သောနေရာကိုဆိုလိုခြင်းဖြစ်သည်။</a:t>
            </a:r>
          </a:p>
          <a:p>
            <a:pPr marL="54360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မှတ်ချက်2) ခေါင်းကာနှင့်စပ်လျဉ်း၍၊ 26ရက် 9လ 1975ခုနှစ် ကိုအခြေခံသော အပိုဒ် 559 ပါနှိုးဆော်စာအရ ဖွဲ့စည်းပုံဆိုင်ရာစံနှုန်းကိုဖော်ပြထားပါသည်။</a:t>
            </a:r>
            <a:endParaRPr lang="en-US" altLang="ja-JP" sz="800" dirty="0">
              <a:solidFill>
                <a:srgbClr val="0070C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54360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000" dirty="0">
              <a:solidFill>
                <a:srgbClr val="0070C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အပိုဒ်ခွဲ ၂ ယာဉ်အမျိုးအစားဆောက်လုပ်ရေးစက်ယန္တရားအသုံးပြုခြင်းနှင့်ဆက်စပ်သောအန္တရာယ်များကိုတားဆီးခြင်း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154 &lt;စစ်တမ်းနှင့်မှတ်တမ်း&gt;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လုပ်ငန်းရှင်သည်၊ ယာဉ်အမျိုးအစားဆောက်လုပ်ရေးစက်ယန္တရားကိုအသုံးပြု၍ လုပ်ငန်းကိုလုပ်ဆောင်ရာတွင်၊ သက်ဆိုင်ရာယာဉ်အမျိုးအစား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ဆောက်လုပ်ရေးစက်ယန္တရာပြိုလဲခြင်း၊ မြေပြိုကျခြင်းစသည်တို့ကြောင့်အလုပ်သမားများအတွက်အန္တရာယ်ကိုကာကွယ်ရန်၊ ကြိုတင်ပြီးသက်ဆိုင်ရာ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လုပ်ငန်းနှင့်သက်ဆိုင်သောနေရာများနှင့်စပ်လျဉ်းသည့်မြေအနေအထားကိုစူးစမ်းလေ့လာပြီး၊ ရလဒ်များကိုမှတ်တမ်းတင်ကိုတင်ထားရမည်။</a:t>
            </a: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155 &lt;လုပ်ငန်းစီမံချက်&gt;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လုပ်ငန်းရှင်သည်၊ ယာဉ်အမျိုးအစားဆောက်လုပ်ရေးစက်ယန္တရားများ အသုံးပြု၍ လုပ်ငန်းကိုလုပ်ဆောင်သောအခါ၊ ကြိုတင်ပြီး အထက်ပါပြဌာန်းချက်အရ စူးစမ်းလေ့လာပြီးသိရှိခဲ့ရာနေရာနှင့်သက်ဆိုင်သည့်လုပ်ငန်းစီမံချက်ကိုသတ်မှတ်ပြီး၊ သက်ဆိုင်ရာလုပ်ငန်းစီမံချက်နှင့်အညီလုပ်ငန်းကိုလုပ်ဆောင်ရမည်။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ရှေ့စာပိုဒ်တွင်ဖော်ပြထားသောလုပ်ငန်းစီမံချက်တွင်၊ အောက်ပါအချက်များကိုဖော်ပြထားရမည်။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1　အသုံးပြုမည့်ယာဉ်အမျိုးအစားဆောက်လုပ်ရေးစက်ယန္တရားအမျိုးအစားများနှင့်စွမ်းရည်များ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2　ယာဉ်အမျိုးအစားဆောက်လုပ်ရေးစက်ယန္တရား၏မောင်းနှင်လမ်းကြောင်း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3　ယာဉ်အမျိုးအစားဆောက်လုပ်ရေးစက်ယန္တရားများဖြင့်လုပ်ငန်းလုပ်ဆောင်နည်းလမ်း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　အလုပ်ရှင်သည်အပိုဒ် 1 တွင်ဖော်ပြထားသောလုပ်ငန်းစီမံချက်ကိုသတ်မှတ်ပြီးပါက၊ ရှေ့စာပိုဒ် အပိုဒ် 2 နှင့် အပိုဒ် 3 ၏အချက်များနှင့်စပ်လျဉ်း၍ သက်ဆိုင်သောအလုပ်သမားများကိုအကြောင်းကြားကိုကြားရမည်။</a:t>
            </a: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347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62534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(3)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163 / အထောက်အကူပြုစာအုပ် စာမျက်နှာ 112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571500" y="941778"/>
            <a:ext cx="807971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156 &lt;ကန့်သတ်အမြန်နှုန်း&gt;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ယာဉ်အမျိုးအစားဆောက်လုပ်ရေးစက်ယန္တရားများကို (အမြင့်ဆုံးအမြန်နှုန်း တစ်နာရီ  10 ကီလိုမီတာ နှင့်အောက်ရှိသောအရာကို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ဖယ်ထားသည်။) အသုံးပြုပြီးလုပ်ငန်းလုပ်ဆောင်သောအခါ၊ ကြိုတင်ပြီး သက်ဆိုင်ရာလုပ်ငန်းနှင့်သက်ဆိုင်သောနေရာများ၏ မြေအနေအထား၊ မြေကြီး၏အရည်အသွေးအခြေအနေစသည် ※ တို့နှင့်အညီယာဉ်အမျိုးအစားဆောက်လုပ်ရေးစက်ယန္တရားများ၏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သင့်တော်သောအမြန်နှုန်းကို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သတ်မှတ်ပြီး၊ ၎င်းနှင့်အညီလုပ်ငန်းကိုလုပ်ဆောင်ရမည်။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spc="-12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ရှေ့အပိုဒ်တွင်ဖော်ပြထားသောယာဉ်အမျိုးအစားဆောက်လုပ်ရေးစက်ယန္တရား၏ယာဉ်မောင်းသူသည်၊ အထက်ပါစာပိုဒ်တွင်ဖော်ပြထားသော</a:t>
            </a:r>
            <a:r>
              <a:rPr lang="en-US" sz="900" spc="-12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spc="-12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ကန့်သတ်အမြန်နှုန်းထက်ကျော်လွန်၍ ယာဉ်အမျိုးအစားဆောက်လုပ်ရေးစက်ယန္တရားကိုမောင်းနှင်ရမည်။</a:t>
            </a:r>
            <a:endParaRPr lang="en-US" altLang="ja-JP" sz="900" spc="-12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မှတ်ချက်)“  မြေအနေအထား၊ မြေကြီး၏အရည်အသွေးအခြေအနေစသည်” ရှိ“ စသည်တို့” သည်အခြားစက်ပစ္စည်းကိရိယာများ</a:t>
            </a:r>
            <a:r>
              <a:rPr lang="en-US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စသည်တို့ကို</a:t>
            </a:r>
            <a:r>
              <a:rPr lang="en-US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တပ်ဆင်ထားသောအခါများလည်းပါဝင်သည်။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7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157 &lt; ပြုတ်ကျခြင်းစသည်တို့ကိုကာကွယ်တားဆီးခြင်းစသည်&gt;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 ယာဉ်အမျိုးအစားဆောက်လုပ်ရေးစက်ယန္တရားများကိုအသုံးပြုပြီးလုပ်ငန်းလုပ်ဆောင်သောအခါ၊ ယာဉ်အမျိုးအစားဆောက်လုပ်ရေး</a:t>
            </a:r>
            <a:r>
              <a:rPr lang="en-US" sz="9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စက်ယန္တရား လဲကျခြင်း သို့မဟုတ် ပြုတ်ကျခြင်းတို့ကြောင့် အလုပ်သမားများ၏အန္တရာယ်ကိုကာကွယ်ရန်အတွက်၊ သက်ဆိုင်ရာယာဉ်အမျိုးအစား</a:t>
            </a:r>
            <a:r>
              <a:rPr lang="en-US" sz="9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ဆောက်လုပ်ရေးစက်ယန္တရား၏ မောင်းနှင်လမ်းကြောင်းနှင့်သက်ဆိုင်သောလမ်းပုခုံးပြိုကျမှုကိုကာကွယ်ခြင်း၊ မြေကြီး၏မြေကျွံခြင်းကိုကာကွယ်ခြင်း၊ လိုအပ်သောအကျယ်ကိုထိန်းသိမ်းခြင်းစသည်* 1 လိုအပ်သောလုပ်ဆောင်မှုများကိုပြုလုပ်ရမည်။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လုပ်ငန်းရှင်သည် လမ်းပခုံးများ၊ တောင်စောင်းများစသည်တို့တွင်ယာဉ်အမျိုးအစားဆောက်လုပ်ရေးစက်ယန္တရားကိုအသုံးပြုပြီးအလုပ်လုပ်သည့်အခါ၊ သက်ဆိုင်ရာယာဉ်အမျိုးအစားဆောက်လုပ်ရေးစက်ယန္တရားလဲကျခြင်းသို့မဟုတ်ပြုတ်ကျခြင်းတို့ကြောင့် အလုပ်သမားများအတွက်အန္တရာယ်ရှိနိုင်လျှင်၊ လမ်းညွှန်သူကို စီစဉ်ထားရှိပြီး ※2 ၊ ထိုသူကို သက်ဆိုင်ရာယာဉ်အမျိုးအစားဆောက်လုပ်ရေးစက်ယန္တရားကိုလမ်းညွှန်စေရမည်။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　ရှေ့အပိုဒ်တွင်ဖော်ပြထားသောယာဉ်အမျိုးအစားဆောက်လုပ်ရေးစက်ယန္တရား၏ယာဉ်မောင်းသူသည်၊ အဆိုပါအပိုဒ်တွင်ပါသောလမ်းညွှန်သူ၏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လမ်းညွှန်မှုကိုလိုက်နာရမည်။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1“လိုအပ်သောအကျယ်ကိုထိန်းသိမ်းခြင်းစသည်” ရှိ“ စသည်” တွင်၊ အကာခြံစည်းရိုးတပ်ဆင်ထားခြင်း၊ ဆိုင်းဘုတ်တပ်ခြင်း စသည်တို့ပါဝင်သည်။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2) လဲကျခြင်း၊ ပြုတ်ကျခြင်းစသည်တို့၏အန္တရာယ်မရှိနိုင်စေရန်အကာခြံစည်းရိုးတပ်ဆင်ခြင်း၊ ဆိုင်းဘုတ်တပ်ခြင်းစသည့်တို့ကိုသင့်တော်သလိုလုပ်ဆောင်ထားပါက၊ အပိုဒ် 2 ရှိလမ်းညွှန်သူကိုစီစဉ်ထားရှိရန်မလိုအပ်ပါ။</a:t>
            </a:r>
            <a:endParaRPr lang="en-US" altLang="ja-JP" sz="700" dirty="0">
              <a:solidFill>
                <a:srgbClr val="0070C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900" dirty="0">
              <a:solidFill>
                <a:srgbClr val="0070C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157 ၏ 2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လမ်းပုခုံး၊ တောင်စောင်းစသည်တို့တွင်၊ ယာဉ်အမျိုးအစားဆောက်လုပ်ရေးစက်ယန္တရားလဲကျခြင်းသို့မဟုတ်ပြုတ်ကျခြင်းတို့ကြောင့် ယာဉ်မောင်းသူအတွက်အန္တရာယ်ရှိနိုင်သောနေရာဖြစ်ပါက၊ ပြုတ်ကျချိန်တွင်ကာကွယ်ရန်ဖွဲ့စည်းပုံကိုထားပြီး၊ ထိုင်ခုံခါးပတ်တပ်ဆင်ထားသည်မှလွဲ၍</a:t>
            </a:r>
            <a:r>
              <a:rPr lang="en-US" sz="9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အခြားယာဉ်အမျိုးအစားဆောက်လုပ်ရေးစက်ယန္တရားများကိုအသုံးမပြုရန်လုပ်ဆောင်ရမည်ဖြစ်ကာ၊ ယာဉ်မောင်းသူကိုထိုင်ခုံခါးပတ်ပတ်ရန်</a:t>
            </a:r>
            <a:r>
              <a:rPr lang="en-US" sz="9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လုပ်ဆောင်ရမည်။</a:t>
            </a:r>
          </a:p>
        </p:txBody>
      </p:sp>
    </p:spTree>
    <p:extLst>
      <p:ext uri="{BB962C8B-B14F-4D97-AF65-F5344CB8AC3E}">
        <p14:creationId xmlns:p14="http://schemas.microsoft.com/office/powerpoint/2010/main" val="30371341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24435"/>
            <a:ext cx="8022560" cy="586766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(4)</a:t>
            </a:r>
            <a:endParaRPr kumimoji="1" lang="ja-JP" altLang="en-US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164 / အထောက်အကူပြုစာအုပ် စာမျက်နှာ 113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749301"/>
            <a:ext cx="8022560" cy="56076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158 &lt;တိုက်မိခြင်းကိုကာကွယ်ခြင်း&gt;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ယာဉ်အမျိုးအစားဆောက်လုပ်ရေးစက်ယန္တရားကိုအသုံးပြုပြီးအလုပ်လုပ်သည့်အခါ၊ မောင်းနှင်နေစဉ်ယာဉ်အမျိုးအစား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ဆောက်လုပ်ရေးစက်ယန္တရားဖြင့်တိုက်မိခြင်းကြောင့်အလုပ်သမားများအတွက်အန္တရာယ်ရှိနိုင်သောနေရာ ※ သို့၊ အလုပ်သမားများကို၀င်ခွင့်မပြုရ။ သို့သော်လမ်းညွှန်သူကို စီစဉ်ထားရှိပြီး၊ ထိုသူကို သက်ဆိုင်ရာယာဉ်အမျိုးအစားဆောက်လုပ်ရေးစက်ယန္တရားကိုလမ်းညွှန်စေပါက၊ မလိုအပ်ပါ။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ရှေ့အပိုဒ်တွင်ဖော်ပြထားသောယာဉ်အမျိုးအစားဆောက်လုပ်ရေးစက်ယန္တရား၏ယာဉ်မောင်းသူသည်၊ အဆိုပါအပိုဒ်တွင်ရေးထားသော</a:t>
            </a:r>
            <a:r>
              <a:rPr lang="en-US" sz="10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လမ်းညွှန်သူ၏</a:t>
            </a:r>
            <a:r>
              <a:rPr lang="en-US" sz="10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7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လမ်းညွှန်မှုကိုလိုက်နာရမည်။</a:t>
            </a:r>
          </a:p>
          <a:p>
            <a:pPr marL="54000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မှတ်ချက်)“ အန္တရာယ်ရှိနိုင်သောနေရာ” တွင်စက်ယန္တရားများ၏ပြေးဆွဲမှုအကွာအဝေးသာမကလက်တံ (arm)၊ လက်တံ(Boom)စသည့်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လုပ်ငန်းသုံး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ကိရိယာများ၏ လည်ပတ်သည့်အကွာအဝေးအတွင်းရှိနေရာလည်းပါဝင်သည်။</a:t>
            </a:r>
            <a:endParaRPr lang="en-US" altLang="ja-JP" sz="800" dirty="0">
              <a:solidFill>
                <a:srgbClr val="0070C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159 ＜အချက်ပြခြင်း＞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ကိုမောင်းနှင်ခြင်းနှင့်စပ်လျဉ်း၍လမ်းညွှန်သူကိုထားရှိသောအခါ၊ တိကျသော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အချက်ပြမှုများကိုသတ်မှတ်ပြီး၊ လမ်းညွှန်သူကိုသက်ဆိုင်ရာအချက်ပြမှုများအားလုပ်ဆောင်စေရမည်။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ရှေ့အပိုဒ်တွင်ဖော်ပြထားသောယာဉ်အမျိုးအစားဆောက်လုပ်ရေးစက်ယန္တရား၏ယာဉ်မောင်းသူသည်၊ အဆိုပါအပိုဒ်တွင်ပါသော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အချက်ပြမှုများကို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လိုက်နာရမည်။</a:t>
            </a: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160 &lt;မောင်းနှင်သည့်နေရာမှထွက်ခွာသောအခါလုပ်ဆောင်ရမည်များ&gt;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ယာဉ်အမျိုးအစားဆောက်လုပ်ရေးစက်ယန္တရား၏ယာဉ်မောင်းသူသည်မောင်းနှင်သည့်နေရာမှထွက်ခွာသောအခါ၊ သက်ဆိုင်သော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ယာဉ်မောင်းသူကိုအောက်ပါလုပ်ဆောင်မှုများပြုလုပ်စေရမည်။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1　လက်သည်း (bucket) ၊ ripper စသည့် ※1၏ လုပ်ငန်းသုံးကိရိယာများကိုမြေပေါ်သို့ချရမည်။</a:t>
            </a:r>
          </a:p>
          <a:p>
            <a:pPr marL="446088" indent="-446088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2　အင်ဂျင်ကိုရပ်ပြီး၊ မောင်းနှင်ရန်သုံးသော ဘရိတ်ကိုအုပ်ထားခြင်းစသည် ※2 ၏ယာဉ်အမျိုးအစားဆောက်လုပ်ရေးစက်ယန္တရားလွတ်ထွက်သွား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ခြင်းကိုကာကွယ်ရန်လုပ်ဆောင်မှုများကိုပြုလုပ်ရမည်။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တွင်ဖော်ပြထားသောယာဉ်အမျိုးအစားဆောက်လုပ်ရေးစက်ယန္တရား၏ယာဉ်မောင်းသူသည်မောင်းနှင်သည့်နေရာမှထွက်ခွာသောအခါ၊ ယာဉ်မောင်းသည်ယာဉ်အခြေပြုဆောက်လုပ်ရေးသုံးစက်ယန္တရားများ၏အဆိုပါအပိုဒ်ရှိအမှတ်အသီးသီးတွင်ပါဝင်သော်လုပ်ဆောင်မှုများကိုပြုလုပ်ရ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မည်။</a:t>
            </a: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1) “လက်သည်း (bucket) ၊ ripper စသည်”၏ “စသည်”တွင်၊ မြေကော်ကိရိယ, (shoberu)၊ မြေတွန်းထုတ်သည့်ဘုတ်ပြား စသည်တို့ပါဝင်သည်။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1) “ မောင်းနှင်ရန်သုံးသော ဘရိတ်ကိုအုပ်ထားခြင်းစသည်” ၏ “စသည်”တွင်၊ သပ်၊ stopper စသည်တို့ဖြင့်ရပ်တန့်စေခြင်းလည်းပါဝင်သည်။</a:t>
            </a:r>
          </a:p>
        </p:txBody>
      </p:sp>
    </p:spTree>
    <p:extLst>
      <p:ext uri="{BB962C8B-B14F-4D97-AF65-F5344CB8AC3E}">
        <p14:creationId xmlns:p14="http://schemas.microsoft.com/office/powerpoint/2010/main" val="17378146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44926"/>
            <a:ext cx="8022560" cy="571747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(5)</a:t>
            </a:r>
            <a:endParaRPr kumimoji="1" lang="ja-JP" altLang="en-US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165 / အထောက်အကူပြုစာအုပ် စာမျက်နှာ 114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742073"/>
            <a:ext cx="8022560" cy="56149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161 &lt;ယာဉ်အမျိုးအစားဆောက်လုပ်ရေးစက်ယန္တရား အမျိုးအစားများပြောင်းရွှေ့ခြင်း&gt;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ယာဉ်အမျိုးအစားဆောက်လုပ်ရေးစက်ယန္တရားများကိုပြောင်းရွှေ့ရန်ကိုယ့်ဆန္ဒဖြင့်မောင်းခြင်း သို့မဟုတ် ချိတ်ဆွဲမောင်းနှင်သော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ကုန်တင်ယာဉ်စသည် ※1 ဖြင့်ဆွဲယူပို့ဆောင်မှုပြုလုပ်သောအခါ၊ သက်ဆိုင်ရာယာဉ်အမျိုးအစားဆောက်လုပ်ရေးစက်ယန္တရားလဲကျခြင်း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သို့မဟုတ်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ပြုတ်ကျခြင်းစသည်တို့ကြောင့် အန္တရာယ်ကိုကာကွယ်ရန်၊ အောက်ပါတို့ကိုလိုက်နာရမည်။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1　ဆွဲယူပို့ဆောင်ခြင်းကို ညီညာပြန့်ပြူးပြီးမာကျောသောနေရာတွင်လုပ်ဆောင်ရမည်။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ခြေနင်းပြားကိုအသုံးပြုသည့်အခါ၊ လုံလောက်သော※2အရှည်၊ အကျယ်နှင့်ခိုင်ခံ့မှုရှိသည့်ခြေနင်းပြားကိုအသုံးပြုပြီး၊ သင့်လျော်သော အစောင်းတွင်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※3သေသေချာချာတပ်ဆင်ပါ။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　တာတမံ (morido)၊ ယာယီစင်စသည်တို့ကိုအသုံးပြုသောအခါ၊ လုံလောက်သောအကျယ်နှင့်ခိုင်ခံ့မှု ※4နှင့်သင့်လျော်သောအစောင်းတွင်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သေချာ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ပြုလုပ်ပါ။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မှတ်ချက်1) "ကုန်တင်ယာဉ်စသည်" ၏ "စသည်" တွင်ထရေလာကားလည်းပါ၀င်သည်။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မှတ်ချက်2)“လုံလောက်သောအရှည်” ၏“လုံလောက်သော”ဆိုသည်မှာ၊ ဆွဲယူပို့ဆောင်ခြင်းကိုလုပ်ဆောင်သည့်ယာဉ်အမျိုးအစားဆောက်လုပ်ရေး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စက်ယန္တရား၏အလေးချိန်နှင့်အရွယ်အစားနှင့်အညီဆုံးဖြတ်သင့်သည့်အရာဖြစ်သည်။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မှတ်ချက်3)“သင့်လျော်သော အစောင်း” ဆိုသည်မှာသက်ဆိုင်သောစက်ယန္တရား၏တက်နိုင်သည့်အားစသည်၏စွမ်းဆောင်ရည်ကိုစဉ်းစားပြီး၊ ဘေးကင်းသည့်အကွာအဝေးအတွင်းရှိအစောင်းဖြစ်သည်။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မှတ်ချက်4) “တာတမံ (morido)၏ခိုင်ခံ့မှု” နှင့်စပ်လျဉ်း၍၊ တာတမံ (morido) တွင်သစ်တိုင်များရိုက်ထည့်ပြီး၊ လုံလောက်စွာမာကျောစေရန်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ဆောင်ရွက်ခြင်းဖြင့်ခိုင်ခန့်စေခြင်းဖြစ်သည်။</a:t>
            </a:r>
            <a:endParaRPr lang="en-US" altLang="ja-JP" sz="800" dirty="0">
              <a:solidFill>
                <a:srgbClr val="0070C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354013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000" dirty="0">
              <a:solidFill>
                <a:srgbClr val="0070C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162 &lt;လိုက်ပါစီးနင်းမှုကန့်သတ်ချက်များ&gt;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ယာဉ်အမျိုးအစားဆောက်လုပ်ရေးစက်ယန္တရားကိုအသုံးပြုပြီးအလုပ်လုပ်သည့်အခါ၊ ထိုင်ခုံ※မှလွဲ၍ အခြားနေရာတွင်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အလုပ်သမားများအားစီးနင်းစေခြင်းမပြုရ။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မှတ်ချက်) "ထိုင်ခုံ" ဆိုသည်မှာယာဉ်မောင်းသူထိုင်ခုံ၊ ခရီးသည်ထိုင်ခုံနှင့်အခြားပစ္စည်းတင်ရန်ထိုင်ခုံများကိုဆိုလိုသည်။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163 &lt;အသုံးပြုမှုအပေါ်ကန့်သတ်ချက်များ&gt;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ယာဉ်အမျိုးအစားဆောက်လုပ်ရေးစက်ယန္တရားကိုအသုံးပြုပြီးအလုပ်လုပ်သည့်အခါ၊ လဲကျခြင်းနှင့် လက်တံ(Boom)၊ လက်တံ (arm)စသည့် လုပ်ငန်းသုံးကိရိယာများပျက်စီးခြင်းကြောင့်အလုပ်သမားများ၏အန္တရာယ်ကိုကာကွယ်ရန်၊ သက်ဆိုင်ရာယာဉ်အမျိုးအစား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ဆောက်လုပ်ရေးစက်ယန္တရားနှင့်စပ်လျဉ်း၍၎င်း၏ဖွဲ့စည်းပုံဖြင့်သတ်မှတ်ထားသည့်* တည်ငြိမ်မှုပမာဏ၊ အများဆုံးအသုံးပြုနိုင်သည့် ဝန်စသည်တို့ကို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လိုက်နာရမည်။</a:t>
            </a:r>
          </a:p>
          <a:p>
            <a:pPr marL="53975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မှတ်ချက်) "၎င်း၏ဖွဲ့စည်းပုံဖြင့်သတ်မှတ်ထားသည့်" ဆိုသည်မှာ၊ ယာဉ်အမျိုးအစားဆောက်လုပ်ရေးစက်ယန္တရား၏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ဖွဲ့စည်းပုံစံနှုန်းကိုဖော်ပြခြင်း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ဖြစ်သည်။</a:t>
            </a:r>
            <a:endParaRPr lang="ja-JP" altLang="en-US" sz="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933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70326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(6)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165 / အထောက်အကူပြုစာအုပ် စာမျက်နှာ 115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164 &lt;အဓိကရည်ရွယ်ချက်မဟုတ်ဘဲအသုံးပြုခြင်း၏ကန့်သတ်ချက်များ&gt;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ယာဉ်အမျိုးအစားဆောက်လုပ်ရေးစက်ယန္တရားကို၊ စွမ်းအားမြင့်မြေကော်စက်ဖြင့် ဝန်ကိုဆွဲတင်ပြီး၊ clamshell ဖြင့်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အလုပ်သမားကို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အတင်အချပြုခြင်းစသည့်※1 သက်ဆိုင်သောယာဉ်အမျိုးအစားဆောက်လုပ်ရေးစက်ယန္တရား၏အဓိကရည်ရွယ်ချက်မဟုတ်ဘဲ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အသုံးပြုခြင်းများမပြုလုပ်ရပါ။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ရှေ့အပိုဒ်ပါပြဌာန်းချက်သည်၊ အောက်ပါတို့မှတစ်ခုခုနှင့်သက်ဆိုင်ပါကလိုက်နာမလိုအပ်ပါ။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1　ဝန်ကိုဆွဲတင်သည့်လုပ်ငန်း * 2 ကိုလုပ်ဆောင်ချိန်တွင်၊ အောက်ပါတို့မှတစ်ခုခုနှင့်သက်ဆိုင်ပါက။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　　a. လုပ်ငန်း၏သဘောသဘာဝအရမတတ်သာ၍လုပ်ရသောအချိန် သို့မဟုတ်လုံခြုံစိတ်ချရသောအလုပ်ကိုလုပ်ရန်လိုအပ်သည့်အခါ※3 ။</a:t>
            </a:r>
            <a:endParaRPr lang="ja-JP" altLang="en-US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539750" indent="-53975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　　b. လက်တံ (arm)၊ လက်သည်း (bucket) စသည့်လုပ်ငန်းသုံးကိရိယာများကို အောက်ပါတို့မှတစ်ခုခုနှင့်သက်ဆိုင်သော ချိတ်၊ Shackle(shakkuru) စသည့်သတ္တုပစ္စည်းနှင့်အခြားသောချိတ်ဆွဲရန်သုံးသည့်ကိရိယာများကိုတပ်ဆင်ပြီးအသုံးပြုသည့်အခါ※4။</a:t>
            </a:r>
            <a:endParaRPr lang="ja-JP" altLang="en-US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　　　(1)　တင်ဆောင်ရမည့်ဝန်အလေးချိန်ပေါ် မူတည်၍ လုံလောက်သောခိုင်ခံ့မှု* 5 ရှိသည့်ပစ္စည်းဖြစ်ရမည်။</a:t>
            </a:r>
          </a:p>
          <a:p>
            <a:pPr marL="719138" indent="-719138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　　　(2)　တွဲဆက်ရန်အသုံးပြုသည့်ကိရိယာအသုံးပြုမှုကြောင့်သက်ဆိုင်ရာကိရိယာမှဆွဲတင်ထားသောဝန်သည်ကျသွားနိုင်သည့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အန္တရာယ်မရှိသည့်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အရာဖြစ်ပါက။</a:t>
            </a:r>
          </a:p>
          <a:p>
            <a:pPr marL="1081088" indent="-1081088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　　　(3)　လုပ်ငန်းသုံးကိရိယာများမှပြုတ်ထွက်မလာနိုင်သည့်အရာဖြစ်ခြင်း ※6။</a:t>
            </a:r>
            <a:endParaRPr lang="ja-JP" altLang="en-US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ဝန်ကိုဆွဲတင်သည့်လုပ်ငန်းမှလွဲ၍ အခြားအလုပ်များကိုလုပ်ဆောင်သောအခါ၊ အလုပ်သမားများအတွက်အန္တရာယ်မရှိနိုင်သည့်အချိန်။</a:t>
            </a:r>
            <a:endParaRPr lang="en-US" altLang="ja-JP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54000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1) "clamshell ဖြင့်အလုပ်သမားကိုအတင်အချပြုခြင်းစသည်" ၏ "စသည်" တွင်၊ လက်တံ(Boom)၊ လက်တံ (arm)စသည်တို့ကို ရွေ့လျား၍</a:t>
            </a:r>
            <a:r>
              <a:rPr lang="en-US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ရသောလှေကားအစားအသုံးပြုခြင်းစသည်တို့ဖြစ်သည်။</a:t>
            </a:r>
          </a:p>
          <a:p>
            <a:pPr marL="54000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မှတ်ချက်2)“ဝန်ကိုဆွဲတင်သည့်လုပ်ငန်း” တွင်ဝန်ကိုဆွဲပြီး လက်တံ(Boom) ကိုလှည့်ခြင်း၊ ဝန်ကိုဆွဲပြီးမောင်းနှင်ခြင်းတို့ပါဝင်သည်။</a:t>
            </a:r>
          </a:p>
          <a:p>
            <a:pPr marL="893763" indent="-354013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</a:t>
            </a:r>
            <a:r>
              <a:rPr lang="my-mm" sz="700" spc="-5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 “လုပ်ငန်း၏သဘောသဘာဝအရမတတ်သာ၍လုပ်ရသောအချိန် သို့မဟုတ်လုံခြုံစိတ်ချရသောအလုပ်ကိုလုပ်ရန်လိုအပ်သည့်အခါ” တွင်၊ ယာဉ်အမျိုးအစားဆောက်လုပ်ရေးစက်ယန္တရားကိုအသုံးပြု၍ တူးဖော်ခြင်းလုပ်ငန်း၏တစ်စိတ်တစ်ပိုင်းအနေဖြင့်၊ မြေနှင့်သဲများပြိုကျမှုကြောင့်</a:t>
            </a:r>
            <a:r>
              <a:rPr lang="en-US" sz="700" spc="-5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spc="-5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ဖြစ်သောအန္တရာယ်ကိုလျှော့ချရန်၊ မြေထိန်းရန်သစ်သားပြား၊ အခိုးအငွေ့ (hyumu)ပိုက်စသည်တို့ကိုဆွဲတင်သည့်လုပ်ငန်းကိုလုပ်ဆောင်ပါက၊ လုပ်ငန်းနေရာကျဉ်းသောကြောင့်၊ ရွေ့လျားနိုင်သောအမျိုးအစားကရိန်းကိုသယ်ယူလာပြီးလုပ်ငန်းကိုလုပ်ဆောင်ပါကလုပ်ငန်းနေရာသည်ပိုရှုပ်လာကာ၊ အန္တရာယ်ကိုတိုးပွားစေနိုင်သည်ဟုစဉ်းစားရသည့်အခြေအနေများရှိခြင်း။</a:t>
            </a:r>
          </a:p>
          <a:p>
            <a:pPr marL="893763" indent="-354013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spc="-6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မှတ်စု4 “လုပ်ငန်းသုံးကိရိယာများကိုချိတ်ဆွဲရန်သုံးသည့်ကိရိယာများကိုတပ်ဆင်ပြီးအသုံးပြုသည့်အခါ”ဆိုသည်မှာ၊ လုပ်ငန်းသုံးကိရိယာများတွင် ချိတ်၊ Shackle(shakkuru) ၊ ဝါယာကြိုး၊ ဆွဲသည့်ချိန်းစသည်တို့ကိုလွယ်လွယ်ကူကူပြုတ်မထွက်နိုင်အောင်တပ်ဆင်ပြီး၊ ၎င်းကိုအသုံးပြုကာဝန်ကို</a:t>
            </a:r>
            <a:r>
              <a:rPr lang="en-US" sz="700" spc="-6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spc="-6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ဆွဲတင်သည့်</a:t>
            </a:r>
            <a:r>
              <a:rPr lang="en-US" sz="700" spc="-6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spc="-6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လုပ်ငန်းလုပ်ဆောင်သည့်အခါကိုဆိုလိုခြင်းဖြစ်ပြီး၊ လက်သည်း (bucket) ၏လက်သည်းတွင် ဝါယာကြိုးကိုတပ်ပြီးဝန်ကိုဆွဲတင်သည့်အခါ၊ လက်တံ</a:t>
            </a:r>
            <a:r>
              <a:rPr lang="en-US" sz="700" spc="-6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spc="-6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(Boom)၊ လက်တံ (arm)တွင် ဝါယာကိုတိုက်ရိုက်ပတ်ပြီးဝန်ကိုဆွဲတင်သည့်အခါများမပါဝင်ပါ။</a:t>
            </a:r>
          </a:p>
          <a:p>
            <a:pPr marL="893763" indent="-354013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မှတ်ချက်5)  ချိတ်ဆွဲရန်သုံးသည့်ကိရိယာများ၏ခိုင်ခံ့မှုသည်၊ ဘေးကင်းသည့်အချက် (ချိတ်ဆွဲရန်သုံးသည့်ကိရိယာများ၏ဖြတ်တောက်ဝန်အလေးချိန်</a:t>
            </a:r>
            <a:r>
              <a:rPr lang="en-US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တန်ဖိုးကို အပိုဒ် 3 အမှတ်စဉ် 4 ရှိ ဝန်အလေးချိန်တန်ဖိုးဖြင့် စားထားသောတန်ဖိုးဖြစ်သည်။) သည် 5 နှင့်အထက်ရှိရမည်။</a:t>
            </a:r>
          </a:p>
          <a:p>
            <a:pPr marL="893763" indent="-354013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မှတ်ချက်6) "လုပ်ငန်းသုံးကိရိယာများမှပြုတ်ထွက်မလာနိုင်သည့်အရာ" ဆိုသည်မှာ၊ ချိတ်စသည်တို့ကို ဂဟေဆက်ပြီးချိတ်ထားခြင်းဖြစ်ကာ၊ လုံလောက်သောထိုးဖောက်ဝင်ရောက်မှု၊ လည်ချောင်းအထူစသည်တို့ရရှိနိုင်သောဂဟေဖြစ်ပြီး၊ သက်ဆိုင်သောတပ်ဆင်အစိတ်အပိုင်းတစ်ခုလုံးကို</a:t>
            </a:r>
            <a:r>
              <a:rPr lang="en-US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ဂဟေဆော်ထားသည့်အရာဖြစ်ရမည်။</a:t>
            </a:r>
          </a:p>
        </p:txBody>
      </p:sp>
    </p:spTree>
    <p:extLst>
      <p:ext uri="{BB962C8B-B14F-4D97-AF65-F5344CB8AC3E}">
        <p14:creationId xmlns:p14="http://schemas.microsoft.com/office/powerpoint/2010/main" val="37810333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70326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(7)</a:t>
            </a:r>
            <a:endParaRPr kumimoji="1" lang="ja-JP" altLang="en-US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167 / အထောက်အကူပြုစာအုပ် စာမျက်နှာ 116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 165 ＜ပြုပြင်ခြင်း＞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ယာဉ်အမျိုးအစားဆောက်လုပ်ရေးစက်ယန္တရားပြုပြင်ခြင်းသို့မဟုတ်၊ ပူးတွဲစက်ကိရိယာများတပ်ဆင်ခြင်း သို့မဟုတ် ဖယ်ရှားခြင်းလုပ်ငန်းများကိုလုပ်ဆောင်သည့်အခါ၊ သက်ဆိုင်ရာလုပ်ငန်းကိုညွှန်ကြားမည့်သူကိုသတ်မှတ်ပြီး၊ ထိုသူကို အောက်ပါ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လုပ်ဆောင်မှုများပြုလုပ်စေရမည်။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1　လုပ်ငန်းလုပ်ထုံးလုပ်နည်းကိုဆုံးဖြတ်ပြီး၊ လုပ်ငန်းကိုညွှန်ကြားခြင်း။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အောက်ပါအပိုဒ် 1 တွင်ဖော်ပြထားသော လုံခြုံရေးထောက်ထိုင်၊ လုံခြုံရေးဂျိုက်စသည်တို့နှင့် အပိုဒ် 166 ၏ 2 အမှတ်စဉ် 1 တွင်ဖော်ပြထားသော ထောက်သည့်စင်ကိုအသုံးပြုမှုအခြေအနေကိုစောင့်ကြည့်ခြင်း။</a:t>
            </a:r>
            <a:endParaRPr lang="en-US" altLang="ja-JP" sz="9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9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166 &lt;လက်တံ(Boom) စသည်တို့၏ကျလာခြင်းကြောင့်ဖြစ်သောဘေးအန္တရာယ်ကာကွယ်ခြင်း&gt;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ယာဉ်အမျိုးအစားဆောက်လုပ်ရေးစက်ယန္တရား၏ လက်တံ(Boom)၊ လက်တံ (arm)စသည်တို့ကိုမတင်ပြီး၊ ၎င်း၏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အောက်တွင်ပြုပြင်ခြင်း၊ စစ်ဆေးခြင်းစသည့်လုပ်ငန်းများပြုလုပ်သောအခါ၊ လက်တံ(Boom)၊ လက်တံ (arm) စသည်တို့သည် သတိမထားမိဘဲ ကျလာခြင်းကြောင့်အလုပ်သမား၏အန္တရာယ်ကိုကာကွယ်ရန်၊ သက်ဆိုင်ရာလုပ်ငန်းတွင်လုပ်ကိုင်နေသောအလုပ်သမားကို လုံခြုံရေးထောက်ထိုင်၊ လုံခြုံရေးဂျိုက်စသည်တို့ကိုအသုံးပြုစေရမည်။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spc="-4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ရှေ့အပိုဒ်တွင်ဖော်ပြထားသောလုပ်ငန်းတွင်လုပ်ကိုင်နေသောအလုပ်သမားသည်၊ ထိုအပိုဒ်ရှိ လုံခြုံရေးထောက်ထိုင်၊ လုံခြုံရေးဂျိုက် စသည် ※ တို့ကိုအသုံးပြုရမည်။</a:t>
            </a:r>
          </a:p>
          <a:p>
            <a:pPr marL="54000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7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မှတ်ချက်) “လုံခြုံရေးဂျိုက် စသည်”၏ “စသည်”တွင် ထောက်သည့်စင်စသည်တို့လည်းပါဝင်သည်။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9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166 ၏ 2 &lt;ပူးတွဲစက်ကိရိယာများပြိုကျခြင်းကြောင့်ဖြစ်သောဘေးအန္တရာယ်ကာကွယ်ခြင်း&gt;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ယာဉ်အမျိုးအစားဆောက်လုပ်ရေးစက်ယန္တရား၏ ပူးတွဲစက်ကိရိယာများကိုတပ်ဆင်ခြင်း သို့မဟုတ် ဖယ်ရှားခြင်း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ပြုလုပ်သည့်လုပ်ငန်းလုပ်ဆောင်သောအခါ၊ ပူးတွဲစက်ကိရိယာများပြိုကျခြင်းကြောင့်အလုပ်သမားများ၏အန္တရာယ်ကိုကာကွယ်ရန်၊ သက်ဆိုင်ရာလုပ်ငန်းကိုလုပ်ဆောင်သောအလုပ်သမားအားထောက်သည့်စင်ကိုအသုံးပြုရမည်။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ရှေ့အပိုဒ်တွင်ဖော်ပြထားသောလုပ်ငန်းတွင်လုပ်ကိုင်နေသောအလုပ်သမားသည်၊ ထိုအပိုဒ်ရှိ ထောက်သည့်စင်ကိုအသုံးပြုရမည်။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9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166 ၏3 &lt;ပူးတွဲစက်ကိရိယာများတပ်ဆင်မှုကန့်သတ်ချက်များ&gt;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ယာဉ်အမျိုးအစားဆောက်လုပ်ရေးစက်ယန္တရားများတွင် ၎င်းတို့၏ဖွဲ့စည်းပုံအရသတ်မှတ်ထားသောအလေးချိန်ထက်</a:t>
            </a:r>
            <a:r>
              <a:rPr lang="en-US" sz="9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spc="-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ကျော်လွန်သောပူးတွဲစက်ကိရိယာများကိုမတပ်ဆင်ရပါ။</a:t>
            </a:r>
          </a:p>
        </p:txBody>
      </p:sp>
    </p:spTree>
    <p:extLst>
      <p:ext uri="{BB962C8B-B14F-4D97-AF65-F5344CB8AC3E}">
        <p14:creationId xmlns:p14="http://schemas.microsoft.com/office/powerpoint/2010/main" val="28975944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2226"/>
            <a:ext cx="8022560" cy="771452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(8)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167 / အထောက်အကူပြုစာအုပ် စာမျက်နှာ 116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166 ၏4 &lt;ပူးတွဲစက်ကိရိယာများ၏အလေးချိန်ဖော်ပြချက်စသည်&gt;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ယာဉ်အမျိုးအစားဆောက်လုပ်ရေးစက်ယန္တရားများ၏ ပူးတွဲစက်ကိရိယာများကို ဖယ်ရှားအစားထိုးသောအခါ၊ ယာဉ်မောင်းသူမှ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မြင်လွယ်သောနေရာတွင် ပူးတွဲစက်ကိရိယာများ၏အလေးချိန် (လက်သည်း (bucket) ၊ ripper စသည်တို့ကိုတပ်ဆင်သည့်အခါ၊ သက်ဆိုင်ရာ လက်သည်း (bucket) ၊ ripper စသည်တို့တွင်ဆံ့သောပမာဏ သို့မဟုတ် အများဆုံးတင်ဆောင်နိုင်သည့်အလေးချိန်လည်းပါဝင်သည်။ အောက်ပါ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အပိုဒ်တွင်လည်းအတူတူပင်ဖြစ်သည်) ကိုဖော်ပြပြီး၊ သို့မဟုတ်သက်ဆိုင်ရာယာဉ်အမျိုးအစားဆောက်လုပ်ရေးစက်ယန္တရားတွင် ယာဉ်မောင်းသူသည်၊ ပူးတွဲစက်ကိရိယာများ၏အလေးချိန်ကိုအလွယ်တကူအတည်ပြုနိုင်သောစာရွက်စာတမ်းတစ်ခုပြင်ဆင်ထားရမည်။</a:t>
            </a:r>
            <a:endParaRPr lang="en-US" altLang="ja-JP" sz="9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9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အခန်း 8 ၏5 ကွန်ကရစ်ဖွဲ့စည်းပုံအဆောက်အဦးမဟုတ်သည့်အခြားတည်ဆောက်ထားသောအရာများကို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ဖြိုဖျက်ခြင်းစသည့်လုပ်ငန်းရှိအန္တရာယ်များ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ကိုကာကွယ်ခြင်း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517 ၏ 15 ＜ကွန်ကရစ်ဖွဲ့စည်းပုံအဆောက်အဦးမဟုတ်သည့်အခြားတည်ဆောက်ထားသောအရာများကို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ဖြိုဖျက်ခြင်းစသည့်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လုပ်ငန်းရှိ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အန္တရာယ်များကိုကာကွယ်ခြင်း＞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အမိန့်အပိုဒ် 6  အမှတ်စဉ်15-5 ၏လုပ်ငန်းကိုဆောင်ရွက်ရာတွင်၊ အောက်ပါလုပ်ဆောင်မှုများကိုဆောင်ရွက်ရမည်။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1 စစ်ဆေးခြင်းနှင့်ပြုပြင်ထိန်းသိမ်းခြင်းဆောင်ရွက်သောလုပ်ငန်းနေရာအတွင်း မသက်ဆိုင်သူများကိုဝင်ခွင့်မပြုရ။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spc="-18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 လေပြင်းတိုက်ခြင်း၊ မိုးသည်းထန်စွာရွာသွန်းခြင်း၊ နှင်းများထူထပ်ခြင်းစသောရာသီဥတုဆိုးဝါးခြင်းများကြောင့်အလုပ်ကိုလုပ်ဆောင်ရန်အန္တရာယ်ရှိသည်ဟုခန့်မှန်းရပါက၊ လုပ်ဆောင်နေသောအလုပ်ကိုရပ်တန့်ပါ။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 စက်ကိရိယာများ၊ ကိရိယာများစသည်တို့ကိုမြှင့်တင်ခြင်း၊ သို့မဟုတ်ချသည့်အခါ၊ ချိတ်ဆွဲကြိုး၊ ချိတ်ဆွဲအိတ်စသည်တို့ကို အလုပ်သမားများအား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အသုံးပြုစေရမည်။</a:t>
            </a:r>
            <a:endParaRPr lang="en-US" altLang="ja-JP" sz="9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9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517 ၏16 ＜ဖြိုချခြင်းစသည့်လုပ်ငန်း၏အချက်ပြခြင်း＞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အမိန့်အပိုဒ် 6  အမှတ်စဉ်15-5 ၏လုပ်ငန်းကိုဆောင်ရွက်ရာတွင်၊ အပြင်နံရံ၊ တိုင်များစသည်ဖြင့်ဖြိုချခြင်းစသည့်လုပ်ငန်းကို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လုပ်သောအခါ၊ဖြိုချခြင်းနှင့်ပတ်သက်သောတိကျသောအချက်ပြမှုများသတ်မှတ်ပြီး၊ သက်ဆိုင်သောအလုပ်သမားများကိုအကြောင်းကြားရမည်။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 လုပ်ငန်းရှင်သည်ရှေ့အပိုဒ်ပါ ဖြိုချခြင်းစသည့်လုပ်ငန်းကိုလုပ်သောအခါ၊ သက်ဆိုင်ရာ ဖြိုချခြင်းစသည့်လုပ်ငန်းတွင် လုပ်ဆောင်မည့်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အလုပ်သမား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မဟုတ်သောအလုပ်သမားများ (အောက်တွင် ဤကိစ္စနှင့်စပ်လျဉ်း၍ “အခြားအလုပ်သမား”ဟုသုံးမည်။) အား ဖြိုချခြင်းစသည်တို့ကြောင့်အန္တရာယ်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ရှိနိုင်သောအခါ၊ သက်ဆိုင်ရာ ဖြိုချခြင်းစသည့်လုပ်ငန်းတွင် လုပ်ဆောင်မည့်အလုပ်သမားအား၊ ကြိုတင်ပြီး၊ အထက်ပါပြဌာန်းချက်၏အချက်ပြမှုကို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လုပ်ဆောင်စေကာ၊ အခြားအလုပ်သမားများရှောင်တိမ်းသွားသည်ကိုအတည်ပြုပြီးသည့်နောက်မဟုတ်ပါက၊ သက်ဆိုင်ရာ ဖြိုချခြင်းစသည့်လုပ်ငန်းကို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မလုပ်ဆောင်စေရပါ။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900" spc="-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3 အချက် 1 တွင် ဖြိုချခြင်းစသည့်လုပ်ငန်းတွင် လုပ်ဆောင်မည့်အလုပ်သမားသည်၊ အထက်ပါပြဌာန်းချက်တွင်ပါသော အန္တရာယ်ရှိနိုင်သောအခါ၊  ကြိုတင်ပြီးအချက်ပြမှုကိုလုပ်ဆောင်စေကာ၊ အခြားအလုပ်သမားများရှောင်တိမ်းသွားသည်ကိုအတည်ပြုပြီးသည့်နောက်မဟုတ်ပါက၊ သက်ဆိုင်ရာ ဖြိုချခြင်းစသည့်လုပ်ငန်းကိုမလုပ်ဆောင်စေရပါ။</a:t>
            </a:r>
          </a:p>
        </p:txBody>
      </p:sp>
    </p:spTree>
    <p:extLst>
      <p:ext uri="{BB962C8B-B14F-4D97-AF65-F5344CB8AC3E}">
        <p14:creationId xmlns:p14="http://schemas.microsoft.com/office/powerpoint/2010/main" val="1767398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70326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(9)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172 / အထောက်အကူပြုစာအုပ် စာမျက်နှာ 117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517 ၏ 17 ＜ကွန်ကရစ်ဖွဲ့စည်းပုံဖြစ်သောအဆောက်အဦးမဟုတ်သည့်အခြားတည်ဆောက်ထားသောအရာများကို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ဖြိုဖျက်ခြင်း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စသည့်လုပ်ငန်းခွင်အကြီးအကဲကိုတာဝန်ပေးခြင်း＞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လုပ်ငန်းရှင်သည် အမိန့်အပိုဒ် 6  အမှတ်စဉ်15-5 ၏လုပ်ငန်းနှင့်စပ်လျဉ်း၍၊ ကွန်ကရစ်ဖွဲ့စည်းပုံဖြစ်သောအဆောက်အဦးမဟုတ်သည့်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ြားတည်ဆောက်ထားသောအရာများကိုဖြိုဖျက်ခြင်းစသည့်လုပ်ငန်းခွင်အကြီးအကဲနည်းပညာကျွမ်းကျင်မှုသင်တန်းကိုပြီးဆုံးထားသူများထဲမှ၊ ကွန်ကရစ်ဖွဲ့စည်းပုံဖြစ်သောအဆောက်အဦးမဟုတ်သည့်အခြားတည်ဆောက်ထားသော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အရာများကိုဖြိုဖျက်ခြင်းစသည့်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လုပ်ငန်းခွင်အကြီးအကဲကိုတာဝန်မပေး၍မရပါ။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517 ၏ 18 ＜ကွန်ကရစ်ဖွဲ့စည်းပုံဖြစ်သောအဆောက်အဦးမဟုတ်သည့်အခြားတည်ဆောက်ထားသောအရာများကို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ဖြိုဖျက်ခြင်း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စသည့်လုပ်ငန်းခွင်အကြီးအကဲ၏တာဝန်＞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ကွန်ကရစ်ဖွဲ့စည်းပုံဖြစ်သောအဆောက်အဦးမဟုတ်သည့်အခြားတည်ဆောက်ထားသော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အရာများကိုဖြိုဖျက်ခြင်း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စသည့်လုပ်ငန်းခွင်အကြီးအကဲကို၊ အောက်ပါအချက်များကိုပြုလုပ်စေရမည်။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1 လုပ်ငန်းနည်းလမ်းနှင့်အလုပ်သမားနေရာချထားမှုကိုဆုံးဖြတ်ပြီး၊ လုပ်ငန်းကိုတိုက်ရိုက်ညွှန်ကြားပါ။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 ပစ္စည်းကိရိယာများ၊ ကိရိယာများ၊ လုံခြုံရေးခါးပတ်စသည်တို့နှင့်ဦးထုပ်အမာ၏လုပ်ဆောင်မှုများကိုစစ်ဆေးပြီး၊ ချွတ်ယွင်းသောပစ္စည်း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များကိုဖယ်ရှားပါ။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 လုံခြုံရေးခါးပတ်စသည်တို့နှင့်ဦးထုပ်အမာများအသုံးပြုခြင်းအခြေအနေကိုစောင့်ကြည့်ပါ။</a:t>
            </a:r>
            <a:endParaRPr lang="en-US" altLang="ja-JP" sz="11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517 ၏ 1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9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＜ဦးထုပ်အမာဆောင်းခြင်း＞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လုပ်ငန်းရှင်သည် အမိန့်အပိုဒ် 6  အမှတ်စဉ်15-5 ၏လုပ်ငန်းကိုဆောင်ရွက်ရာတွင်၊ အရာ၀တ္ထုများလွင့်ထွက်လာခြင်းသို့မဟုတ် ပြုတ်ကျ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ခြင်းကြောင့် အလုပ်သမားများအတွက်အန္တရာယ်ကိုကာကွယ်ရန်၊ သက်ဆိုင်ရာလုပ်ငန်းကိုလုပ်ဆောင်သောအလုပ်သမားကို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ဦးထုပ်အမာ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ဆောင်းစေရမည်။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ရှေ့အပိုဒ်တွင်ဖော်ပြထားသောလုပ်ငန်းတွင်လုပ်ကိုင်နေသောအလုပ်သမားသည်၊ ထိုအပိုဒ်ရှိ ဦးထုပ်အမာကိုအသုံးပြုရမည်။</a:t>
            </a:r>
          </a:p>
        </p:txBody>
      </p:sp>
    </p:spTree>
    <p:extLst>
      <p:ext uri="{BB962C8B-B14F-4D97-AF65-F5344CB8AC3E}">
        <p14:creationId xmlns:p14="http://schemas.microsoft.com/office/powerpoint/2010/main" val="25536258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70326"/>
            <a:ext cx="8022560" cy="720428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(10)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</a:rPr>
              <a:t>စာအုပ် စာမျက်နှာ 173 / အထောက်အကူပြုစာအုပ် စာမျက်နှာ 118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90600"/>
            <a:ext cx="8022560" cy="53663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အတွဲ 4 အထူးစည်းမျဉ်းများ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အခန်း2 စက်ယန္တရားစသည်တို့ကိုငှားရမ်းသူစသည်တို့နှင့်သက်ဆိုင်သောအထူးစည်းမျဉ်းများ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666 &lt;စက်ယန္တရားစသည်တို့ကိုငှားရမ်းသူအနေဖြင့်ဆောင်ရွက်သင့်သည့်နည်းလမ်းများ&gt;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ရှေ့အပိုင်ဒ်တွင်ဖော်ပြထားသောသူ (အောက်တွင် “စက်ယန္တရားငှားသူ”ဟုသုံးမည်။) သည်၊ သက်ဆိုင်ရာစက်ယန္တရားကို အခြားသော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လုပ်ငန်းရှင်ထံငှားပေးသည့်အခါ၊ စက်ပိုင်းဆိုင်ရာချေးငှားသူစသည်တို့ဖြစ်သည်။ ) သည်စက်ပစ္စည်းငှားရမ်းသည့်အခါ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အောက်ပါ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လုပ်ဆောင်မှုများကိုပြုလုပ်ရမည်။</a:t>
            </a:r>
          </a:p>
          <a:p>
            <a:pPr marL="358775" indent="-358775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1　သက်ဆိုင်ရာစက်ယန္တရားစသည်တို့ကိုကြိုတင်၍※1စစ်ဆေးပြီး၊ ပုံမှန်မဟုတ်သောတွေ့ရှိမှုတစ်ခုခုရှိပါက၊ ပြန်လည်ပြုပြင်ခြင်း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သို့မဟုတ်အခြားလိုအပ်သောပြုပြင်ထိန်းသိမ်းမှုများကိုပြုလုပ်ပါ။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2　သက်ဆိုင်ရာစက်ယန္တရားစသည်တို့ကိုငှားပေးသောလုပ်ငန်းရှင်ဆီသို့၊ အောက်ပါအချက်များပါသည့်စာရွက်စာတမ်းတစ်ခုပေးပို့ပါ။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　a. သက်ဆိုင်ရာစက်ယန္တရားစသည်တို့၏စွမ်းဆောင်နိုင်မှု※2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　　　b. သက်ဆိုင်ရာစက်ယန္တရားစသည်တို့၏ဝိသေသလက္ခဏာများနှင့်အခြားအသုံးပြုရန်အတွက်သတိပြုသင့်သည့်အချက်များ※3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　</a:t>
            </a:r>
            <a:r>
              <a:rPr lang="my-mm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ရှေ့အပိုဒ်ပါပြဌာန်းချက်သည်၊ စက်ယန္တရားစသည်တို့ကိုငှားရမ်းပြီး၊ သက်ဆိုင်ရာငှားရမ်းမည့်စက်ယန္တရားစသည်တို့ကို</a:t>
            </a:r>
            <a:r>
              <a:rPr lang="en-US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ဝယ်သည့်အခါ</a:t>
            </a:r>
            <a:r>
              <a:rPr lang="en-US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စက်အမျိုးအစားရွေးချယ်ခြင်း၊ ငှားရမ်းပြီးနောက်ထိန်းသိမ်းခြင်းစသည့် သက်ဆိုင်ရာစက်ယန္တရား၏ပိုင်ရှင်မှဆောင်ရွက်သင့်သောလုပ်ငန်း</a:t>
            </a:r>
            <a:r>
              <a:rPr lang="en-US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များကို သက်ဆိုင်ရာစက်ယန္တရားကိုငှားသောလုပ်ငန်းရှင်မှဆောင်ရွက်ရမည့်အရာများ (အသေးစားစီးပွားရေးလုပ်ငန်းများအတွက်</a:t>
            </a:r>
            <a:r>
              <a:rPr lang="en-US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ပစ္စည်း</a:t>
            </a:r>
            <a:r>
              <a:rPr lang="en-US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ကိရိယာမိတ်ဆက်ရန်ပုံငွေထောက်ပံ့မှုနည်းလမ်း (1956 ခုနှစ် ဉပဒေ ပုဒ်မ 115) အပိုဒ် 2 အမှတ်စဉ် 6</a:t>
            </a:r>
            <a:r>
              <a:rPr lang="en-US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တွင်သတ်မှတ်ထားသော</a:t>
            </a:r>
            <a:r>
              <a:rPr lang="en-US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ီရင်စုဆိုင်ရာပစ္စည်းကိရိယာများကိုငှားရမ်းသည့်အဖွဲ့အစည်းများကဆောင်ရွက်သောပစ္စည်းကိရိယာများငှားရမ်းခြင်းလုပ်ငန်းအပါအ၀င်) ။ ) နှင့်စပ်လျဉ်း၍၊ မလိုအပ်ပါ※4။</a:t>
            </a:r>
            <a:endParaRPr lang="ja-JP" altLang="en-US" sz="1000" spc="-3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1165225" indent="-625475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1“ ကြိုတင်၍” ဆိုသည်မှာ၊ ငှားရမ်းသည့်အချိန်တိုင်းအားလုံးကိုမပျက်မကွက်စစ်ဆေးခြင်းဆောင်ရွက်ရန်ရည်ရွယ်ခြင်းမဟုတ်ဘဲ၊ အသုံးပြုမှုအခြေအနေပေါ် မူတည်၍ လိုအပ်သောအပိုင်းများကိုသာကန့်သတ်ထားခြင်းဖြစ်သည်။</a:t>
            </a:r>
          </a:p>
          <a:p>
            <a:pPr marL="1165225" indent="-625475" defTabSz="1165225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2 “စက်ယန္တရားစသည်တို့၏စွမ်းဆောင်နိုင်မှု” ဆိုသည်မှာ၊  ယာဉ်အမျိုးအစားဆောက်လုပ်ရေးစက်ယန္တရားနှင့်စပ်လျဉ်းပြီး၊ အသုံးပြုရန်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အထူးလိုအပ်သောစွမ်းဆောင်နိုင်မှုများ၊ ဉပမာ တည်ငြိမ်မှုပမာဏ၊ လက်သည်း (bucket) ပမာဏစသည့် အထူးလိုအပ်သော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အချက်များဖြစ်သည်။</a:t>
            </a:r>
          </a:p>
          <a:p>
            <a:pPr marL="1165225" indent="-625475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 3 “အခြားအသုံးပြုရန်အတွက်သတိပြုသင့်သည့်အချက်များ” မှာ၊ အသုံးပြုလောင်စာဆီ၊ ချိန်ညှိနည်းလမ်းစသည်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အသုံးပြုရန်အတွက်</a:t>
            </a:r>
            <a:r>
              <a:rPr lang="en-US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သတိပြုသင့်သည့်အချက်များကိုဆိုလိုခြင်းဖြစ်သည်။</a:t>
            </a:r>
          </a:p>
          <a:p>
            <a:pPr marL="1165225" indent="-625475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800" dirty="0">
                <a:solidFill>
                  <a:srgbClr val="0070C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မှတ်ချက်4  အပိုဒ် ၂ ၏ရည်ရွယ်ချက်သည်၊ ငွေရေးကြေးရေးနည်းလမ်းအနေဖြင့် အငှားချထားသည့်ပုံစံကိုယူထားသောအရာများနှင့်စပ်လျဉ်း၍၊ ဤအပိုဒ်၏ ရည်ရွယ်ချက်နှင့် မသက်ဆိုင်ဟုသတ်မှတ်သည်။</a:t>
            </a:r>
          </a:p>
        </p:txBody>
      </p:sp>
    </p:spTree>
    <p:extLst>
      <p:ext uri="{BB962C8B-B14F-4D97-AF65-F5344CB8AC3E}">
        <p14:creationId xmlns:p14="http://schemas.microsoft.com/office/powerpoint/2010/main" val="6296377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ယာဉ်အမျိုးအစားဆောက်လုပ်ရေးစက်ယန္တရားဖွဲ့စည်းပုံစံနှုန်း (ရွေးနှုတ်ဖော်ပြချက်)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177 / အထောက်အကူပြုစာအုပ် စာမျက်နှာ 119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 &lt;ခိုင်ခံ့မှုစသည်&gt;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2 &lt;တည်ငြိမ်မှုပမာဏ&gt;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3 (တိုင်စိုက်စက်နှင့် ပုံသွင်းစက်တို့၏တည်ငြိမ်မှုပမာဏ)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4 (တူးဖော်သည့်စက်(crawler အမျိုးအစားမပါ) နှင့်ဖျက်သိမ်းသည့်စက် (crawler type အမျိုးအစားမပါ) တို့၏အနောက်ဘက်တည်ငြိမ်မှုပမာဏ)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5 &lt;Driving Brake စသည်&gt;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6 &lt;လုပ်ငန်းသုံးကိရိယာများအတွက်ဘရိတ်&gt;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7 &lt;ပြေးဆွဲမှုကိရိယာစသည်တို့၏လုပ်ဆောင်သည့်အစိတ်အပိုင်းများ&gt;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8 (သက်ဆိုင်ရာလုပ်ဆောင်သည့်အပိုင်း၏စွမ်းဆောင်နိုင်မှု၊ လုပ်ဆောင်မှုနည်းလမ်းစသည် အဆိုပါလည်ပတ်မှု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နှင့်ဆက်စပ်ပြီးလိုအပ်သောအချက်များ)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9 &lt;မောင်းနှင်ရန်လိုအပ်သောမြင်နိုင်စွမ်းစသည်&gt;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10 &lt;ဝန်ချီစက်&gt;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11 &lt;လက်တံ (arm)စသည်ပြုတ်ကျခြင်းကြောင့်ဖြစ်သောအန္တရာယ်တားဆီးကာကွယ်ရေးကိရိယာများ&gt;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12 &lt;လမ်းညွှန်ကိရိယာ&gt;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13 &lt;သတိပေးကိရိယာ&gt;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13 ၏2 &lt;လုပ်ငန်းအဝန်းအဝိုင်းကိုကျောက်သွားပါကကအလိုအလျောက်ရပ်တန့်သည့်ကိရိယာစသည်&gt;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14 &lt;လုံခြုံရေးအဆို့ရှင်စသည်&gt;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15 &lt;ပြသမှု&gt;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16 &lt;အထူးဖွဲ့စည်းထားသည့်ယာဉ်အမျိုးအစားဆောက်လုပ်ရေးစက်ယန္တရား&gt;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အပိုဒ် 17 &lt;သက်ဆိုင်သည့်အချက်များမှလွဲ၍&gt;</a:t>
            </a:r>
          </a:p>
        </p:txBody>
      </p:sp>
    </p:spTree>
    <p:extLst>
      <p:ext uri="{BB962C8B-B14F-4D97-AF65-F5344CB8AC3E}">
        <p14:creationId xmlns:p14="http://schemas.microsoft.com/office/powerpoint/2010/main" val="895782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40150"/>
            <a:ext cx="7886700" cy="1458162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ဖြိုဖျက်သည့်စက်ယန္တရား၏စက်ကိုယ်ထည် (2) စက်ကိုယ်ထည်ဒြပ်ထု</a:t>
            </a:r>
            <a:r>
              <a:rPr lang="en-US" altLang="zh-TW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/>
            </a:r>
            <a:br>
              <a:rPr lang="en-US" altLang="zh-TW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</a:br>
            <a:r>
              <a:rPr lang="my-MM" altLang="zh-TW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				        </a:t>
            </a: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(3) စက်ဒြပ်ထု</a:t>
            </a:r>
            <a:r>
              <a:rPr lang="en-US" altLang="zh-TW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/>
            </a:r>
            <a:br>
              <a:rPr lang="en-US" altLang="zh-TW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</a:br>
            <a:r>
              <a:rPr lang="my-MM" altLang="zh-TW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				        </a:t>
            </a: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(4) စက်၏စုစုပေါင်းဒြပ်ထု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904104"/>
            <a:ext cx="7886700" cy="442380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46785" y="6452605"/>
            <a:ext cx="394937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6 / အထောက်အကူပြုစာအုပ် စာမျက်နှာ 9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64" y="1933762"/>
            <a:ext cx="4115471" cy="19458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95" y="4109889"/>
            <a:ext cx="3709240" cy="19396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780" y="4061837"/>
            <a:ext cx="3766958" cy="198352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26511" y="379864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စက်ကိုယ်ထည်ဒြပ်ထု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64860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စက်ဒြပ်ထု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16232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စက်ဒြပ်ထု</a:t>
            </a:r>
          </a:p>
        </p:txBody>
      </p:sp>
      <p:sp>
        <p:nvSpPr>
          <p:cNvPr id="14" name="テキスト ボックス 804">
            <a:extLst>
              <a:ext uri="{FF2B5EF4-FFF2-40B4-BE49-F238E27FC236}">
                <a16:creationId xmlns:a16="http://schemas.microsoft.com/office/drawing/2014/main" id="{44B78A15-1A27-4897-A4B1-83385B4D9585}"/>
              </a:ext>
            </a:extLst>
          </p:cNvPr>
          <p:cNvSpPr txBox="1"/>
          <p:nvPr/>
        </p:nvSpPr>
        <p:spPr>
          <a:xfrm>
            <a:off x="5153647" y="2028589"/>
            <a:ext cx="1396622" cy="257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itchFamily="34" charset="0"/>
                <a:cs typeface="Pyidaungsu" pitchFamily="34" charset="0"/>
              </a:rPr>
              <a:t>စက်ကိုယ်ထည်ဒြပ်ထု</a:t>
            </a:r>
            <a:endParaRPr lang="ja-JP" sz="7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5" name="テキスト ボックス 805">
            <a:extLst>
              <a:ext uri="{FF2B5EF4-FFF2-40B4-BE49-F238E27FC236}">
                <a16:creationId xmlns:a16="http://schemas.microsoft.com/office/drawing/2014/main" id="{66C7B4DE-6F67-42D9-9DCF-109622E9BF25}"/>
              </a:ext>
            </a:extLst>
          </p:cNvPr>
          <p:cNvSpPr txBox="1"/>
          <p:nvPr/>
        </p:nvSpPr>
        <p:spPr>
          <a:xfrm>
            <a:off x="3323302" y="4439903"/>
            <a:ext cx="1172533" cy="1936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itchFamily="34" charset="0"/>
                <a:cs typeface="Pyidaungsu" pitchFamily="34" charset="0"/>
              </a:rPr>
              <a:t>စက်ကိုယ်ထည်ဒြပ်ထု</a:t>
            </a:r>
            <a:endParaRPr lang="ja-JP" sz="7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6" name="テキスト ボックス 499">
            <a:extLst>
              <a:ext uri="{FF2B5EF4-FFF2-40B4-BE49-F238E27FC236}">
                <a16:creationId xmlns:a16="http://schemas.microsoft.com/office/drawing/2014/main" id="{5DF32612-05D5-4C9D-9747-FC2CEDEC3D4E}"/>
              </a:ext>
            </a:extLst>
          </p:cNvPr>
          <p:cNvSpPr txBox="1"/>
          <p:nvPr/>
        </p:nvSpPr>
        <p:spPr>
          <a:xfrm>
            <a:off x="1363148" y="5275693"/>
            <a:ext cx="20447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cs typeface="Pyidaungsu" pitchFamily="34" charset="0"/>
              </a:rPr>
              <a:t>ရေ</a:t>
            </a:r>
            <a:endParaRPr lang="ja-JP" sz="1050" kern="10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7" name="テキスト ボックス 500">
            <a:extLst>
              <a:ext uri="{FF2B5EF4-FFF2-40B4-BE49-F238E27FC236}">
                <a16:creationId xmlns:a16="http://schemas.microsoft.com/office/drawing/2014/main" id="{98EEE5B5-90C8-46A0-AB7A-298BEDC24EC0}"/>
              </a:ext>
            </a:extLst>
          </p:cNvPr>
          <p:cNvSpPr txBox="1"/>
          <p:nvPr/>
        </p:nvSpPr>
        <p:spPr>
          <a:xfrm>
            <a:off x="1572698" y="5266167"/>
            <a:ext cx="204470" cy="808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cs typeface="Pyidaungsu" pitchFamily="34" charset="0"/>
              </a:rPr>
              <a:t>ဆီအမျိုးအစား</a:t>
            </a:r>
            <a:endParaRPr lang="ja-JP" sz="105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8" name="テキスト ボックス 501">
            <a:extLst>
              <a:ext uri="{FF2B5EF4-FFF2-40B4-BE49-F238E27FC236}">
                <a16:creationId xmlns:a16="http://schemas.microsoft.com/office/drawing/2014/main" id="{64B8C22B-B39C-4BB5-B49E-7C27E395A4CE}"/>
              </a:ext>
            </a:extLst>
          </p:cNvPr>
          <p:cNvSpPr txBox="1"/>
          <p:nvPr/>
        </p:nvSpPr>
        <p:spPr>
          <a:xfrm>
            <a:off x="1782248" y="5266167"/>
            <a:ext cx="209550" cy="6835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cs typeface="Pyidaungsu" pitchFamily="34" charset="0"/>
              </a:rPr>
              <a:t>လောင်စာဆီ</a:t>
            </a:r>
            <a:endParaRPr lang="ja-JP" sz="12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9" name="テキスト ボックス 806">
            <a:extLst>
              <a:ext uri="{FF2B5EF4-FFF2-40B4-BE49-F238E27FC236}">
                <a16:creationId xmlns:a16="http://schemas.microsoft.com/office/drawing/2014/main" id="{0CD6DB33-4054-438F-B581-51E2BDAF5EED}"/>
              </a:ext>
            </a:extLst>
          </p:cNvPr>
          <p:cNvSpPr txBox="1"/>
          <p:nvPr/>
        </p:nvSpPr>
        <p:spPr>
          <a:xfrm>
            <a:off x="7115175" y="4334609"/>
            <a:ext cx="923925" cy="3617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100" kern="100" dirty="0">
                <a:effectLst/>
                <a:latin typeface="Pyidaungsu" pitchFamily="34" charset="0"/>
                <a:cs typeface="Pyidaungsu" pitchFamily="34" charset="0"/>
              </a:rPr>
              <a:t>စက်၏စုစုပေါင်းဒြပ်ထု</a:t>
            </a:r>
            <a:endParaRPr lang="ja-JP" sz="7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0" name="テキスト ボックス 807">
            <a:extLst>
              <a:ext uri="{FF2B5EF4-FFF2-40B4-BE49-F238E27FC236}">
                <a16:creationId xmlns:a16="http://schemas.microsoft.com/office/drawing/2014/main" id="{FDFA98E7-319F-4088-811D-B05F938C9A3B}"/>
              </a:ext>
            </a:extLst>
          </p:cNvPr>
          <p:cNvSpPr txBox="1"/>
          <p:nvPr/>
        </p:nvSpPr>
        <p:spPr>
          <a:xfrm>
            <a:off x="5300980" y="5297092"/>
            <a:ext cx="20447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cs typeface="Pyidaungsu" pitchFamily="34" charset="0"/>
              </a:rPr>
              <a:t>ရေ</a:t>
            </a:r>
            <a:endParaRPr lang="ja-JP" sz="105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1" name="テキスト ボックス 808">
            <a:extLst>
              <a:ext uri="{FF2B5EF4-FFF2-40B4-BE49-F238E27FC236}">
                <a16:creationId xmlns:a16="http://schemas.microsoft.com/office/drawing/2014/main" id="{F0F776DB-10D8-41EB-BF21-5D8483867223}"/>
              </a:ext>
            </a:extLst>
          </p:cNvPr>
          <p:cNvSpPr txBox="1"/>
          <p:nvPr/>
        </p:nvSpPr>
        <p:spPr>
          <a:xfrm>
            <a:off x="5510530" y="5287567"/>
            <a:ext cx="209550" cy="7497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cs typeface="Pyidaungsu" pitchFamily="34" charset="0"/>
              </a:rPr>
              <a:t>ဆီအမျိုးအစား</a:t>
            </a:r>
            <a:endParaRPr lang="ja-JP" sz="105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2" name="テキスト ボックス 809">
            <a:extLst>
              <a:ext uri="{FF2B5EF4-FFF2-40B4-BE49-F238E27FC236}">
                <a16:creationId xmlns:a16="http://schemas.microsoft.com/office/drawing/2014/main" id="{9729BAEF-6DC1-4C89-A408-84EBFC418111}"/>
              </a:ext>
            </a:extLst>
          </p:cNvPr>
          <p:cNvSpPr txBox="1"/>
          <p:nvPr/>
        </p:nvSpPr>
        <p:spPr>
          <a:xfrm>
            <a:off x="5720080" y="5287566"/>
            <a:ext cx="165870" cy="6856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cs typeface="Pyidaungsu" pitchFamily="34" charset="0"/>
              </a:rPr>
              <a:t>လောင်စာဆီ</a:t>
            </a:r>
            <a:endParaRPr lang="ja-JP" sz="12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3" name="テキスト ボックス 810">
            <a:extLst>
              <a:ext uri="{FF2B5EF4-FFF2-40B4-BE49-F238E27FC236}">
                <a16:creationId xmlns:a16="http://schemas.microsoft.com/office/drawing/2014/main" id="{4C8D3788-85D3-4F76-BA8D-7F4ABEA8C090}"/>
              </a:ext>
            </a:extLst>
          </p:cNvPr>
          <p:cNvSpPr txBox="1"/>
          <p:nvPr/>
        </p:nvSpPr>
        <p:spPr>
          <a:xfrm>
            <a:off x="4950072" y="5305982"/>
            <a:ext cx="287032" cy="7684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cs typeface="Pyidaungsu" pitchFamily="34" charset="0"/>
              </a:rPr>
              <a:t>လိုက်ပါစီးနင်းမည့်လုပ်သား</a:t>
            </a:r>
            <a:endParaRPr lang="ja-JP" sz="12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my-mm" sz="29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10 ဘေးအန္တရာယ်သာဓကများ</a:t>
            </a:r>
            <a:endParaRPr kumimoji="1" lang="ja-JP" altLang="en-US" sz="29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807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ဆောက်လုပ်ရေးလုပ်ငန်းတွင်သေဆုံးမှုဘေးအန္တရာယ်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သင်တန်းအထောက်အကူပြုစာအုပ် စာမျက်နှာ 120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32933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ဆောက်လုပ်ရေးလုပ်ငန်းတွင် အလုပ်နားလိုက်ရသောရက် 4ရက်နှင့်အထက်ရှိသော သေဆုံးမှုဘေးအန္တရာယ်အကူးအပြောင်းများမှာ </a:t>
            </a:r>
            <a:endParaRPr lang="en-US" sz="12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ပုံ10-1 ပါအတိုင်းဖြစ်သည်။</a:t>
            </a:r>
            <a:endParaRPr lang="en-US" altLang="ja-JP" sz="12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ပုံ10-1 ဆောက်လုပ်ရေးလုပ်ငန်းတွင် အလုပ်နားလိုက်ရသောရက် 4 ရက်နှင့်အထက်ရှိသော သေဆုံးမှုဘေးအန္တရာယ်အကူးအပြောင်းများ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(ဂျပန်နိုင်ငံအရှေ့ပိုင်းငလျင်ကြီးကြောင့်တိုက်ရိုက်ဖြစ်ရစောအကြောင်းအရင်းများကိုဖယ်ထုတ်ပြီး)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ထို့အပြင် 2017 ခုနှစ် (Heisei 29 နှစ်) အတွင်းဖြစ်ပွားခဲ့သည့် ဆောက်လုပ်ရေးစက်ယန္တရားကြောင့်သေဆုံးမှုဘေးအန္တရာယ်များ၏ 56% ခန့်သည် မြေညှိခြင်း၊ ကြီးမားသောဝန်များသယ်ယူပို့ဆောင်ရေး၊ ဝန်ကိုမကာတင်ခြင်းအတွက်နှင့် တူးဖော်ရန်အတွက်၊ 15% ခန့်</a:t>
            </a:r>
            <a:r>
              <a:rPr lang="en-US" altLang="ja-JP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altLang="ja-JP" sz="105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သည်ဖြိုဖျက်ခြင်းအတွက်ဖြစ်နေသည်။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(ကိုးကား) ကျန်းမာရေး၊ အလုပ်သမားနှင့်လူမှုဖူလုံရေး၀န်ကြီးဌာန၏လုပ်ငန်းခွင်မတော်တဆဖြစ်မှုုအခြေအနေ၊ လုပ်ငန်းခွင်ဘေးကင်းရေးဆိုက်：လုပ်ငန်းခွင်မတော်တဆဖြစ်မှုအကြောင်းရင်းများအားသုံးသပ်ခွဲခြား (2017 ခုနှစ် ဆောက်လုပ်ရေးလုပ်ငန်း</a:t>
            </a:r>
            <a:r>
              <a:rPr lang="en-US" altLang="ja-JP" sz="1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)</a:t>
            </a: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1361209"/>
            <a:ext cx="4581525" cy="27432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E8198E-F8F5-4032-938A-10AEC4026947}"/>
              </a:ext>
            </a:extLst>
          </p:cNvPr>
          <p:cNvSpPr txBox="1"/>
          <p:nvPr/>
        </p:nvSpPr>
        <p:spPr>
          <a:xfrm>
            <a:off x="2286482" y="2250831"/>
            <a:ext cx="492443" cy="122341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ဖြစ်ပွားမှုအရေအတွက် (လူ)</a:t>
            </a:r>
            <a:endParaRPr lang="ja-JP" altLang="ja-JP" sz="10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1367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152206"/>
            <a:ext cx="4431723" cy="69505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သာဓက 1 ကြိတ်ခွဲလုပ်ငန်းလုပ်နေစဉ်မြှောက်တင်ထားသောကျောက်တုံး</a:t>
            </a:r>
            <a:r>
              <a:rPr lang="en-US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ပြုတ်ကျခြင်း</a:t>
            </a:r>
            <a:endParaRPr kumimoji="1" lang="ja-JP" altLang="en-US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192 / အထောက်အကူပြုစာအုပ် စာမျက်နှာ 121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သာဓက 3 လုပ်ငန်းအချင်းဝက်အတွင်းဝင်သွားပြီးသံကူဖြင့်ရိုက်မိခြင်း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170326"/>
            <a:ext cx="4431723" cy="6769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သာဓက 2 ဖြိုဖျက်ခြင်းလုပ်ငန်းလုပ်နေစဉ်အတွင်းပြုတ်ကျလာသော</a:t>
            </a:r>
            <a:r>
              <a:rPr lang="en-US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အရာဝတ္ထုနှင့်ရိုက်မိခြင်း</a:t>
            </a: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10" y="1043649"/>
            <a:ext cx="2759613" cy="212557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85" y="1043650"/>
            <a:ext cx="2985372" cy="208711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51" y="4091807"/>
            <a:ext cx="2602057" cy="21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586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152206"/>
            <a:ext cx="4431723" cy="69505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625475" indent="-625475" rtl="0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သာဓက 4 ဖြိုဖျက်ရန်ပူးတွဲစက်ကိရိယာများနှင့် ပတ်သည့်ကြိုးကြားတွင်</a:t>
            </a:r>
            <a:r>
              <a:rPr lang="en-US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ညာလက်ညပ်ကာကျိုးသွားခြင်း</a:t>
            </a:r>
            <a:endParaRPr kumimoji="1" lang="ja-JP" altLang="en-US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195 / အထောက်အကူပြုစာအုပ် စာမျက်နှာ 124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သာဓက 6 လှည့်သည့်အချိန်တွင်ဟန်ချက်ပျက်ပြီးလဲကျခြင်း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152206"/>
            <a:ext cx="4431723" cy="695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5475" indent="-625475" rtl="0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သာဓက 5 ပူးတွဲစက်ကိရိယာများလဲလှယ်သည့်လုပ်ငန်း</a:t>
            </a:r>
            <a:r>
              <a:rPr lang="en-US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လုပ်နေစဉ်</a:t>
            </a:r>
            <a:r>
              <a:rPr lang="en-US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ခြေထောက်ညပ်ခြင်း</a:t>
            </a: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85220" y="999691"/>
            <a:ext cx="1805196" cy="219358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39" y="999691"/>
            <a:ext cx="2604181" cy="21935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558" y="4095625"/>
            <a:ext cx="3114243" cy="22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51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28396"/>
            <a:ext cx="7886700" cy="101529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ဖြိုဖျက်သည့်စက်ယန္တရား၏စက်ကိုယ်ထည် (5) တည်ငြိမ်မှုပမာဏ (6) တောင်တက်နိုင်စွမ်း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27422" y="6452605"/>
            <a:ext cx="406874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7 / အထောက်အကူပြုစာအုပ် စာမျက်နှာ 10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79" y="2279767"/>
            <a:ext cx="4300373" cy="27595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22" y="2309289"/>
            <a:ext cx="3482596" cy="271627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80819" y="506884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တည်ငြိမ်မှုပမာဏ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1702" y="506884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တောင်တက်နိုင်စွမ်း</a:t>
            </a:r>
          </a:p>
        </p:txBody>
      </p:sp>
      <p:sp>
        <p:nvSpPr>
          <p:cNvPr id="10" name="テキスト ボックス 812">
            <a:extLst>
              <a:ext uri="{FF2B5EF4-FFF2-40B4-BE49-F238E27FC236}">
                <a16:creationId xmlns:a16="http://schemas.microsoft.com/office/drawing/2014/main" id="{1E8F39C7-99CF-4400-827C-D7A053A0CB8C}"/>
              </a:ext>
            </a:extLst>
          </p:cNvPr>
          <p:cNvSpPr txBox="1"/>
          <p:nvPr/>
        </p:nvSpPr>
        <p:spPr>
          <a:xfrm>
            <a:off x="1767254" y="4619860"/>
            <a:ext cx="1149411" cy="2247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1050" kern="100" dirty="0">
                <a:effectLst/>
                <a:latin typeface="Pyidaungsu" pitchFamily="34" charset="0"/>
                <a:cs typeface="Pyidaungsu" pitchFamily="34" charset="0"/>
              </a:rPr>
              <a:t>(တည်ငြိမ်မှုပမာဏ)</a:t>
            </a:r>
            <a:endParaRPr lang="ja-JP" sz="7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1" name="テキスト ボックス 813">
            <a:extLst>
              <a:ext uri="{FF2B5EF4-FFF2-40B4-BE49-F238E27FC236}">
                <a16:creationId xmlns:a16="http://schemas.microsoft.com/office/drawing/2014/main" id="{C4D3B64E-9437-4730-9766-26A5B5AE160E}"/>
              </a:ext>
            </a:extLst>
          </p:cNvPr>
          <p:cNvSpPr txBox="1"/>
          <p:nvPr/>
        </p:nvSpPr>
        <p:spPr>
          <a:xfrm>
            <a:off x="5381411" y="4512862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(အတက်ထောင့်)</a:t>
            </a:r>
            <a:endParaRPr lang="ja-JP" sz="700" kern="10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ဖြိုဖျက်သည့်စက်ယန္တရား၏စက်ကိုယ်ထည် (7) ပျမ်းမျှမြေပြင်ဖိအား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26814" y="6452605"/>
            <a:ext cx="386934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8 / အထောက်အကူပြုစာအုပ် စာမျက်နှာ 11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① Crawler ပုံစံအမျိုးအစား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②ဘီးပုံစံအမျိုးအစား (Wheel type)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673" y="3620471"/>
            <a:ext cx="3321566" cy="2334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841253" y="2015342"/>
                <a:ext cx="3030766" cy="317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ပျမ်းမျှမြေပြင်ဖိအား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Ｗ×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Ｓ</m:t>
                          </m:r>
                        </m:den>
                      </m:f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Ｗ×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ja-JP" sz="11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Ｂ×Ｌ</m:t>
                          </m:r>
                        </m:den>
                      </m:f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（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100" dirty="0">
                  <a:latin typeface="Pyidaungsu" pitchFamily="34" charset="0"/>
                  <a:cs typeface="Pyidaungsu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53" y="2015342"/>
                <a:ext cx="3030766" cy="317651"/>
              </a:xfrm>
              <a:prstGeom prst="rect">
                <a:avLst/>
              </a:prstGeom>
              <a:blipFill>
                <a:blip r:embed="rId5"/>
                <a:stretch>
                  <a:fillRect l="-3219" t="-3846" r="-2012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661313" y="2357268"/>
            <a:ext cx="3789218" cy="1688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W: စက်၏စုစုပေါင်းအလေးချိန်（t）</a:t>
            </a:r>
          </a:p>
          <a:p>
            <a:pPr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S: စုစုပေါင်းမြေပြင်နှင့်ထိတွေ့မှုဧရိယာ ＝Ｂ×Ｌ（m2）</a:t>
            </a:r>
          </a:p>
          <a:p>
            <a:pPr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L: စုစုပေါင်းအလေးချိန်အနေအထားတွင် အိုင်ဒလာ (လည်ပတ်စေသောသောဘီး) နှင့် စပရော့ကတ် (Sprocket) (ခွေးသွားစိတ်ပါသောချိန်းဖြင့်လည်သောဘီး) တို့၏ အကြားဗဟိုအကွာအဝေး (m)</a:t>
            </a:r>
          </a:p>
          <a:p>
            <a:pPr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B: Crawler ၏အကျယ်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512877" y="2057678"/>
                <a:ext cx="3863263" cy="4024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ပျမ်းမျှမြေပြင်ဖိအား</m:t>
                      </m:r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000" i="1">
                              <a:latin typeface="Cambria Math" panose="02040503050406030204" pitchFamily="18" charset="0"/>
                            </a:rPr>
                            <m:t>ဝင်ရိုးအလေးချိန်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0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ja-JP" sz="10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ja-JP" sz="10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ja-JP" altLang="en-US" sz="1000" i="1">
                              <a:latin typeface="Cambria Math" panose="02040503050406030204" pitchFamily="18" charset="0"/>
                            </a:rPr>
                            <m:t>မြင်ရသောမြေပြင်နှင့်ထိစပ်နေသည့်ဧရိယာ</m:t>
                          </m:r>
                        </m:den>
                      </m:f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（</m:t>
                      </m:r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900" dirty="0">
                  <a:latin typeface="Pyidaungsu" pitchFamily="34" charset="0"/>
                  <a:cs typeface="Pyidaungsu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877" y="2057678"/>
                <a:ext cx="3863263" cy="402482"/>
              </a:xfrm>
              <a:prstGeom prst="rect">
                <a:avLst/>
              </a:prstGeom>
              <a:blipFill>
                <a:blip r:embed="rId6"/>
                <a:stretch>
                  <a:fillRect l="-946" t="-9091" r="-158" b="-348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503">
            <a:extLst>
              <a:ext uri="{FF2B5EF4-FFF2-40B4-BE49-F238E27FC236}">
                <a16:creationId xmlns:a16="http://schemas.microsoft.com/office/drawing/2014/main" id="{69744D60-3A05-4E95-AE2E-E0A48613E5F1}"/>
              </a:ext>
            </a:extLst>
          </p:cNvPr>
          <p:cNvSpPr txBox="1"/>
          <p:nvPr/>
        </p:nvSpPr>
        <p:spPr>
          <a:xfrm>
            <a:off x="2132916" y="3902297"/>
            <a:ext cx="886460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crawler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4" name="テキスト ボックス 504">
            <a:extLst>
              <a:ext uri="{FF2B5EF4-FFF2-40B4-BE49-F238E27FC236}">
                <a16:creationId xmlns:a16="http://schemas.microsoft.com/office/drawing/2014/main" id="{200042D1-5C19-405E-90EE-655752184395}"/>
              </a:ext>
            </a:extLst>
          </p:cNvPr>
          <p:cNvSpPr txBox="1"/>
          <p:nvPr/>
        </p:nvSpPr>
        <p:spPr>
          <a:xfrm>
            <a:off x="1497576" y="4762253"/>
            <a:ext cx="53467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အိုင်ဒလာ</a:t>
            </a:r>
            <a:endParaRPr lang="ja-JP" sz="105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5" name="テキスト ボックス 505">
            <a:extLst>
              <a:ext uri="{FF2B5EF4-FFF2-40B4-BE49-F238E27FC236}">
                <a16:creationId xmlns:a16="http://schemas.microsoft.com/office/drawing/2014/main" id="{D353DC48-5639-4350-BD5B-86CF50DC4426}"/>
              </a:ext>
            </a:extLst>
          </p:cNvPr>
          <p:cNvSpPr txBox="1"/>
          <p:nvPr/>
        </p:nvSpPr>
        <p:spPr>
          <a:xfrm>
            <a:off x="2159811" y="4649858"/>
            <a:ext cx="83267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စပရော့ကတ် (Sprocket)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6" name="テキスト ボックス 815">
            <a:extLst>
              <a:ext uri="{FF2B5EF4-FFF2-40B4-BE49-F238E27FC236}">
                <a16:creationId xmlns:a16="http://schemas.microsoft.com/office/drawing/2014/main" id="{FBE9CF59-B77D-4E5E-8EFC-59CCBD2C748A}"/>
              </a:ext>
            </a:extLst>
          </p:cNvPr>
          <p:cNvSpPr txBox="1"/>
          <p:nvPr/>
        </p:nvSpPr>
        <p:spPr>
          <a:xfrm>
            <a:off x="7576040" y="3871983"/>
            <a:ext cx="80010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တာယာ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816">
            <a:extLst>
              <a:ext uri="{FF2B5EF4-FFF2-40B4-BE49-F238E27FC236}">
                <a16:creationId xmlns:a16="http://schemas.microsoft.com/office/drawing/2014/main" id="{330571DC-28D4-4319-80DA-E1E615223049}"/>
              </a:ext>
            </a:extLst>
          </p:cNvPr>
          <p:cNvSpPr txBox="1"/>
          <p:nvPr/>
        </p:nvSpPr>
        <p:spPr>
          <a:xfrm>
            <a:off x="7145894" y="4757808"/>
            <a:ext cx="80010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မြေပြင်</a:t>
            </a:r>
            <a:endParaRPr lang="ja-JP" sz="700" kern="10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817">
            <a:extLst>
              <a:ext uri="{FF2B5EF4-FFF2-40B4-BE49-F238E27FC236}">
                <a16:creationId xmlns:a16="http://schemas.microsoft.com/office/drawing/2014/main" id="{424B4DB6-7E73-4ADC-BB23-B862EBB92C86}"/>
              </a:ext>
            </a:extLst>
          </p:cNvPr>
          <p:cNvSpPr txBox="1"/>
          <p:nvPr/>
        </p:nvSpPr>
        <p:spPr>
          <a:xfrm>
            <a:off x="4841562" y="3818847"/>
            <a:ext cx="841954" cy="2195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ဝင်ရိုးအလေးချိန်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818">
            <a:extLst>
              <a:ext uri="{FF2B5EF4-FFF2-40B4-BE49-F238E27FC236}">
                <a16:creationId xmlns:a16="http://schemas.microsoft.com/office/drawing/2014/main" id="{A6106CE1-2E20-4224-879E-EEB31068666C}"/>
              </a:ext>
            </a:extLst>
          </p:cNvPr>
          <p:cNvSpPr txBox="1"/>
          <p:nvPr/>
        </p:nvSpPr>
        <p:spPr>
          <a:xfrm>
            <a:off x="7382933" y="5348562"/>
            <a:ext cx="956306" cy="6061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ＭＳ ゴシック" panose="020B0609070205080204" pitchFamily="49" charset="-128"/>
                <a:cs typeface="Pyidaungsu" pitchFamily="34" charset="0"/>
              </a:rPr>
              <a:t>မြေပြင်နှင့်ထိစပ်နေဟန်မြင်ရသောမြေမျက်နှာပြင်ဧရိယာ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2900" dirty="0">
                <a:latin typeface="Pyidaungsu" pitchFamily="34" charset="0"/>
                <a:cs typeface="Pyidaungsu" pitchFamily="34" charset="0"/>
              </a:rPr>
              <a:t>အခန်း 2 ယာဉ်အမျိုးအစားဆောက်လုပ်ရေးစက်ယန္တရား၏ မော်တာနှင့် ဟိုက်ဒရောလစ်စနစ်</a:t>
            </a:r>
            <a:endParaRPr lang="ja-JP" altLang="en-US" sz="2900" dirty="0"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မော်တာ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lnSpc>
                <a:spcPct val="100000"/>
              </a:lnSpc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09392" y="6452605"/>
            <a:ext cx="418677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12 / အထောက်အကူပြုစာအုပ် စာမျက်နှာ 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65763" y="20323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ဒီဇယ်အင်ဂျင်နှင့်ဓာတ်ဆီအင်ဂျင်တို့၏ကွာခြားချက်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67" y="2309381"/>
            <a:ext cx="7798403" cy="32249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920E30-7B45-4DDA-95F3-DDC951D76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9" name="テキスト ボックス 544">
            <a:extLst>
              <a:ext uri="{FF2B5EF4-FFF2-40B4-BE49-F238E27FC236}">
                <a16:creationId xmlns:a16="http://schemas.microsoft.com/office/drawing/2014/main" id="{3C2792C0-7B00-4DE9-A683-ED7CC43E0F49}"/>
              </a:ext>
            </a:extLst>
          </p:cNvPr>
          <p:cNvSpPr txBox="1"/>
          <p:nvPr/>
        </p:nvSpPr>
        <p:spPr>
          <a:xfrm>
            <a:off x="2284910" y="2417181"/>
            <a:ext cx="90691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15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အမျိုးအစား</a:t>
            </a:r>
          </a:p>
        </p:txBody>
      </p:sp>
      <p:sp>
        <p:nvSpPr>
          <p:cNvPr id="10" name="テキスト ボックス 545">
            <a:extLst>
              <a:ext uri="{FF2B5EF4-FFF2-40B4-BE49-F238E27FC236}">
                <a16:creationId xmlns:a16="http://schemas.microsoft.com/office/drawing/2014/main" id="{8625B59D-E5C0-45BF-82C7-2374B8EF3344}"/>
              </a:ext>
            </a:extLst>
          </p:cNvPr>
          <p:cNvSpPr txBox="1"/>
          <p:nvPr/>
        </p:nvSpPr>
        <p:spPr>
          <a:xfrm>
            <a:off x="841215" y="2654781"/>
            <a:ext cx="890869" cy="2028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အချက်များ</a:t>
            </a:r>
          </a:p>
        </p:txBody>
      </p:sp>
      <p:sp>
        <p:nvSpPr>
          <p:cNvPr id="11" name="テキスト ボックス 546">
            <a:extLst>
              <a:ext uri="{FF2B5EF4-FFF2-40B4-BE49-F238E27FC236}">
                <a16:creationId xmlns:a16="http://schemas.microsoft.com/office/drawing/2014/main" id="{1AA33293-0DE8-4258-89C6-22EE3AAF2D31}"/>
              </a:ext>
            </a:extLst>
          </p:cNvPr>
          <p:cNvSpPr txBox="1"/>
          <p:nvPr/>
        </p:nvSpPr>
        <p:spPr>
          <a:xfrm>
            <a:off x="814862" y="295516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လောင်စာဆီအမျိုးအစား</a:t>
            </a:r>
          </a:p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2" name="テキスト ボックス 547">
            <a:extLst>
              <a:ext uri="{FF2B5EF4-FFF2-40B4-BE49-F238E27FC236}">
                <a16:creationId xmlns:a16="http://schemas.microsoft.com/office/drawing/2014/main" id="{DF9630C3-150E-4C97-9AB1-D6783930C0A6}"/>
              </a:ext>
            </a:extLst>
          </p:cNvPr>
          <p:cNvSpPr txBox="1"/>
          <p:nvPr/>
        </p:nvSpPr>
        <p:spPr>
          <a:xfrm>
            <a:off x="814862" y="3257103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မီးညှိနည်း</a:t>
            </a:r>
          </a:p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3" name="テキスト ボックス 548">
            <a:extLst>
              <a:ext uri="{FF2B5EF4-FFF2-40B4-BE49-F238E27FC236}">
                <a16:creationId xmlns:a16="http://schemas.microsoft.com/office/drawing/2014/main" id="{FC5F57FA-DE61-4DB6-9743-9F9A283C0991}"/>
              </a:ext>
            </a:extLst>
          </p:cNvPr>
          <p:cNvSpPr txBox="1"/>
          <p:nvPr/>
        </p:nvSpPr>
        <p:spPr>
          <a:xfrm>
            <a:off x="814862" y="3570327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မြင်းကောင်ရေအားတစ်ခု၏အင်ဂျင်ဒြပ်ထု</a:t>
            </a:r>
          </a:p>
          <a:p>
            <a:pPr algn="just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1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4" name="テキスト ボックス 549">
            <a:extLst>
              <a:ext uri="{FF2B5EF4-FFF2-40B4-BE49-F238E27FC236}">
                <a16:creationId xmlns:a16="http://schemas.microsoft.com/office/drawing/2014/main" id="{899FE18A-4395-42C1-80B6-0C908F646BAA}"/>
              </a:ext>
            </a:extLst>
          </p:cNvPr>
          <p:cNvSpPr txBox="1"/>
          <p:nvPr/>
        </p:nvSpPr>
        <p:spPr>
          <a:xfrm>
            <a:off x="814862" y="3872262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မြင်းကောင်ရေအားတစ်ခု၏စျေးနှုန်း</a:t>
            </a:r>
          </a:p>
          <a:p>
            <a:pPr algn="just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6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5" name="テキスト ボックス 550">
            <a:extLst>
              <a:ext uri="{FF2B5EF4-FFF2-40B4-BE49-F238E27FC236}">
                <a16:creationId xmlns:a16="http://schemas.microsoft.com/office/drawing/2014/main" id="{EEEBB376-BC04-4E69-9509-AF5460A07858}"/>
              </a:ext>
            </a:extLst>
          </p:cNvPr>
          <p:cNvSpPr txBox="1"/>
          <p:nvPr/>
        </p:nvSpPr>
        <p:spPr>
          <a:xfrm>
            <a:off x="814862" y="416290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အပူထိရောက်မှု</a:t>
            </a:r>
          </a:p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6" name="テキスト ボックス 551">
            <a:extLst>
              <a:ext uri="{FF2B5EF4-FFF2-40B4-BE49-F238E27FC236}">
                <a16:creationId xmlns:a16="http://schemas.microsoft.com/office/drawing/2014/main" id="{D013D1C5-DF73-481C-A902-3DC79BACC874}"/>
              </a:ext>
            </a:extLst>
          </p:cNvPr>
          <p:cNvSpPr txBox="1"/>
          <p:nvPr/>
        </p:nvSpPr>
        <p:spPr>
          <a:xfrm>
            <a:off x="814862" y="447613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လည်ပတ်ရန်ကုန်ကျစရိတ်</a:t>
            </a:r>
          </a:p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7" name="テキスト ボックス 552">
            <a:extLst>
              <a:ext uri="{FF2B5EF4-FFF2-40B4-BE49-F238E27FC236}">
                <a16:creationId xmlns:a16="http://schemas.microsoft.com/office/drawing/2014/main" id="{EA331CB0-D076-4567-911D-A3B5FD3AA710}"/>
              </a:ext>
            </a:extLst>
          </p:cNvPr>
          <p:cNvSpPr txBox="1"/>
          <p:nvPr/>
        </p:nvSpPr>
        <p:spPr>
          <a:xfrm>
            <a:off x="830737" y="4800527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မီးကြောင့်အန္တရာယ်ရှိနိုင်မှု</a:t>
            </a:r>
          </a:p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8" name="テキスト ボックス 553">
            <a:extLst>
              <a:ext uri="{FF2B5EF4-FFF2-40B4-BE49-F238E27FC236}">
                <a16:creationId xmlns:a16="http://schemas.microsoft.com/office/drawing/2014/main" id="{CC5F7CBB-64BF-48C5-80DB-2AF6696F823A}"/>
              </a:ext>
            </a:extLst>
          </p:cNvPr>
          <p:cNvSpPr txBox="1"/>
          <p:nvPr/>
        </p:nvSpPr>
        <p:spPr>
          <a:xfrm>
            <a:off x="3342481" y="2490098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ဒီဇယ်အင်ဂျင်</a:t>
            </a:r>
          </a:p>
          <a:p>
            <a:pPr algn="just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6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9" name="テキスト ボックス 554">
            <a:extLst>
              <a:ext uri="{FF2B5EF4-FFF2-40B4-BE49-F238E27FC236}">
                <a16:creationId xmlns:a16="http://schemas.microsoft.com/office/drawing/2014/main" id="{00BC6C25-40C8-40AD-8539-B810493F04AC}"/>
              </a:ext>
            </a:extLst>
          </p:cNvPr>
          <p:cNvSpPr txBox="1"/>
          <p:nvPr/>
        </p:nvSpPr>
        <p:spPr>
          <a:xfrm>
            <a:off x="3442502" y="2959650"/>
            <a:ext cx="2241014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ဒီဇယ်ဆီ (keiyu)</a:t>
            </a:r>
          </a:p>
        </p:txBody>
      </p:sp>
      <p:sp>
        <p:nvSpPr>
          <p:cNvPr id="20" name="テキスト ボックス 555">
            <a:extLst>
              <a:ext uri="{FF2B5EF4-FFF2-40B4-BE49-F238E27FC236}">
                <a16:creationId xmlns:a16="http://schemas.microsoft.com/office/drawing/2014/main" id="{B0F3132D-2E0B-4ECA-8AEC-BA72B1658FFE}"/>
              </a:ext>
            </a:extLst>
          </p:cNvPr>
          <p:cNvSpPr txBox="1"/>
          <p:nvPr/>
        </p:nvSpPr>
        <p:spPr>
          <a:xfrm>
            <a:off x="3357085" y="3245814"/>
            <a:ext cx="2448000" cy="2537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လေထုဖိအားဖြင့် ကိုယ်တိုင်အလိုအလျောက် မီးညှိခြင်း</a:t>
            </a:r>
          </a:p>
          <a:p>
            <a:pPr algn="ctr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0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21" name="テキスト ボックス 556">
            <a:extLst>
              <a:ext uri="{FF2B5EF4-FFF2-40B4-BE49-F238E27FC236}">
                <a16:creationId xmlns:a16="http://schemas.microsoft.com/office/drawing/2014/main" id="{D8BD02CF-7359-44E7-AA82-E212E67B84AC}"/>
              </a:ext>
            </a:extLst>
          </p:cNvPr>
          <p:cNvSpPr txBox="1"/>
          <p:nvPr/>
        </p:nvSpPr>
        <p:spPr>
          <a:xfrm>
            <a:off x="3357085" y="3569492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လေးသည်</a:t>
            </a:r>
          </a:p>
        </p:txBody>
      </p:sp>
      <p:sp>
        <p:nvSpPr>
          <p:cNvPr id="22" name="テキスト ボックス 557">
            <a:extLst>
              <a:ext uri="{FF2B5EF4-FFF2-40B4-BE49-F238E27FC236}">
                <a16:creationId xmlns:a16="http://schemas.microsoft.com/office/drawing/2014/main" id="{F456E0C6-D437-4CEE-833E-31EA6574366C}"/>
              </a:ext>
            </a:extLst>
          </p:cNvPr>
          <p:cNvSpPr txBox="1"/>
          <p:nvPr/>
        </p:nvSpPr>
        <p:spPr>
          <a:xfrm>
            <a:off x="3357720" y="3884840"/>
            <a:ext cx="2448000" cy="1780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ဈေးကြီးသည်</a:t>
            </a:r>
          </a:p>
        </p:txBody>
      </p:sp>
      <p:sp>
        <p:nvSpPr>
          <p:cNvPr id="23" name="テキスト ボックス 558">
            <a:extLst>
              <a:ext uri="{FF2B5EF4-FFF2-40B4-BE49-F238E27FC236}">
                <a16:creationId xmlns:a16="http://schemas.microsoft.com/office/drawing/2014/main" id="{E8D66BD2-031C-499C-A868-6885372FCCE0}"/>
              </a:ext>
            </a:extLst>
          </p:cNvPr>
          <p:cNvSpPr txBox="1"/>
          <p:nvPr/>
        </p:nvSpPr>
        <p:spPr>
          <a:xfrm>
            <a:off x="3342481" y="4172784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ကောင်းသော (30-40%)</a:t>
            </a:r>
          </a:p>
        </p:txBody>
      </p:sp>
      <p:sp>
        <p:nvSpPr>
          <p:cNvPr id="24" name="テキスト ボックス 559">
            <a:extLst>
              <a:ext uri="{FF2B5EF4-FFF2-40B4-BE49-F238E27FC236}">
                <a16:creationId xmlns:a16="http://schemas.microsoft.com/office/drawing/2014/main" id="{0CE16461-A9BC-4A40-BCD9-3D2DC0C39003}"/>
              </a:ext>
            </a:extLst>
          </p:cNvPr>
          <p:cNvSpPr txBox="1"/>
          <p:nvPr/>
        </p:nvSpPr>
        <p:spPr>
          <a:xfrm>
            <a:off x="3357085" y="4484626"/>
            <a:ext cx="2448000" cy="2065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စျေးပေါသည်</a:t>
            </a:r>
          </a:p>
        </p:txBody>
      </p:sp>
      <p:sp>
        <p:nvSpPr>
          <p:cNvPr id="25" name="テキスト ボックス 560">
            <a:extLst>
              <a:ext uri="{FF2B5EF4-FFF2-40B4-BE49-F238E27FC236}">
                <a16:creationId xmlns:a16="http://schemas.microsoft.com/office/drawing/2014/main" id="{804C3660-BCA3-4500-A6F8-25F65EAEE73A}"/>
              </a:ext>
            </a:extLst>
          </p:cNvPr>
          <p:cNvSpPr txBox="1"/>
          <p:nvPr/>
        </p:nvSpPr>
        <p:spPr>
          <a:xfrm>
            <a:off x="3347999" y="4785612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နည်းသည်</a:t>
            </a:r>
          </a:p>
        </p:txBody>
      </p:sp>
      <p:sp>
        <p:nvSpPr>
          <p:cNvPr id="26" name="テキスト ボックス 561">
            <a:extLst>
              <a:ext uri="{FF2B5EF4-FFF2-40B4-BE49-F238E27FC236}">
                <a16:creationId xmlns:a16="http://schemas.microsoft.com/office/drawing/2014/main" id="{FE9B73F5-EAC9-47AE-B89C-D03A21D89FE8}"/>
              </a:ext>
            </a:extLst>
          </p:cNvPr>
          <p:cNvSpPr txBox="1"/>
          <p:nvPr/>
        </p:nvSpPr>
        <p:spPr>
          <a:xfrm>
            <a:off x="5929152" y="2528066"/>
            <a:ext cx="2373632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ဓာတ်ဆီအင်ဂျင်</a:t>
            </a:r>
          </a:p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6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27" name="テキスト ボックス 562">
            <a:extLst>
              <a:ext uri="{FF2B5EF4-FFF2-40B4-BE49-F238E27FC236}">
                <a16:creationId xmlns:a16="http://schemas.microsoft.com/office/drawing/2014/main" id="{5864D1D4-19CA-40D9-86FA-3A60EDF4DE18}"/>
              </a:ext>
            </a:extLst>
          </p:cNvPr>
          <p:cNvSpPr txBox="1"/>
          <p:nvPr/>
        </p:nvSpPr>
        <p:spPr>
          <a:xfrm>
            <a:off x="5921458" y="2960443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ဓာတ်ဆီ</a:t>
            </a:r>
          </a:p>
        </p:txBody>
      </p:sp>
      <p:sp>
        <p:nvSpPr>
          <p:cNvPr id="28" name="テキスト ボックス 563">
            <a:extLst>
              <a:ext uri="{FF2B5EF4-FFF2-40B4-BE49-F238E27FC236}">
                <a16:creationId xmlns:a16="http://schemas.microsoft.com/office/drawing/2014/main" id="{6755219D-3B4F-4661-8514-C879133A42DA}"/>
              </a:ext>
            </a:extLst>
          </p:cNvPr>
          <p:cNvSpPr txBox="1"/>
          <p:nvPr/>
        </p:nvSpPr>
        <p:spPr>
          <a:xfrm>
            <a:off x="5881285" y="3272638"/>
            <a:ext cx="2340000" cy="1928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လျှပ်စစ်မီးပွားဖြင့်</a:t>
            </a:r>
          </a:p>
        </p:txBody>
      </p:sp>
      <p:sp>
        <p:nvSpPr>
          <p:cNvPr id="29" name="テキスト ボックス 564">
            <a:extLst>
              <a:ext uri="{FF2B5EF4-FFF2-40B4-BE49-F238E27FC236}">
                <a16:creationId xmlns:a16="http://schemas.microsoft.com/office/drawing/2014/main" id="{DEE312A4-4A87-4D32-BB85-2EFAC4F46AD3}"/>
              </a:ext>
            </a:extLst>
          </p:cNvPr>
          <p:cNvSpPr txBox="1"/>
          <p:nvPr/>
        </p:nvSpPr>
        <p:spPr>
          <a:xfrm>
            <a:off x="5921458" y="3539214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ပေါ့သည်</a:t>
            </a:r>
          </a:p>
        </p:txBody>
      </p:sp>
      <p:sp>
        <p:nvSpPr>
          <p:cNvPr id="30" name="テキスト ボックス 565">
            <a:extLst>
              <a:ext uri="{FF2B5EF4-FFF2-40B4-BE49-F238E27FC236}">
                <a16:creationId xmlns:a16="http://schemas.microsoft.com/office/drawing/2014/main" id="{C65BDB45-5DB2-4CFB-AAAD-DB0EAF6D8622}"/>
              </a:ext>
            </a:extLst>
          </p:cNvPr>
          <p:cNvSpPr txBox="1"/>
          <p:nvPr/>
        </p:nvSpPr>
        <p:spPr>
          <a:xfrm>
            <a:off x="5881285" y="386285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စျေးပေါသည်</a:t>
            </a:r>
          </a:p>
        </p:txBody>
      </p:sp>
      <p:sp>
        <p:nvSpPr>
          <p:cNvPr id="31" name="テキスト ボックス 566">
            <a:extLst>
              <a:ext uri="{FF2B5EF4-FFF2-40B4-BE49-F238E27FC236}">
                <a16:creationId xmlns:a16="http://schemas.microsoft.com/office/drawing/2014/main" id="{E733DC96-BDD3-4559-9373-E889F4529836}"/>
              </a:ext>
            </a:extLst>
          </p:cNvPr>
          <p:cNvSpPr txBox="1"/>
          <p:nvPr/>
        </p:nvSpPr>
        <p:spPr>
          <a:xfrm>
            <a:off x="5957458" y="4174955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မကောင်းသော (22-28%)</a:t>
            </a:r>
          </a:p>
        </p:txBody>
      </p:sp>
      <p:sp>
        <p:nvSpPr>
          <p:cNvPr id="32" name="テキスト ボックス 567">
            <a:extLst>
              <a:ext uri="{FF2B5EF4-FFF2-40B4-BE49-F238E27FC236}">
                <a16:creationId xmlns:a16="http://schemas.microsoft.com/office/drawing/2014/main" id="{FAFDC33D-B83B-4284-9F24-16747B1CE9DA}"/>
              </a:ext>
            </a:extLst>
          </p:cNvPr>
          <p:cNvSpPr txBox="1"/>
          <p:nvPr/>
        </p:nvSpPr>
        <p:spPr>
          <a:xfrm>
            <a:off x="5921458" y="4493086"/>
            <a:ext cx="2376000" cy="2273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ဈေးကြီးသည်</a:t>
            </a:r>
          </a:p>
        </p:txBody>
      </p:sp>
      <p:sp>
        <p:nvSpPr>
          <p:cNvPr id="33" name="テキスト ボックス 568">
            <a:extLst>
              <a:ext uri="{FF2B5EF4-FFF2-40B4-BE49-F238E27FC236}">
                <a16:creationId xmlns:a16="http://schemas.microsoft.com/office/drawing/2014/main" id="{B095723A-CDAB-4D7A-81EE-D3844791FC2A}"/>
              </a:ext>
            </a:extLst>
          </p:cNvPr>
          <p:cNvSpPr txBox="1"/>
          <p:nvPr/>
        </p:nvSpPr>
        <p:spPr>
          <a:xfrm>
            <a:off x="5892449" y="4792764"/>
            <a:ext cx="2376000" cy="2273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များသည်</a:t>
            </a:r>
          </a:p>
        </p:txBody>
      </p:sp>
      <p:sp>
        <p:nvSpPr>
          <p:cNvPr id="34" name="テキスト ボックス 552">
            <a:extLst>
              <a:ext uri="{FF2B5EF4-FFF2-40B4-BE49-F238E27FC236}">
                <a16:creationId xmlns:a16="http://schemas.microsoft.com/office/drawing/2014/main" id="{D56E524C-B1CC-4CE8-8FF2-C24E8D192291}"/>
              </a:ext>
            </a:extLst>
          </p:cNvPr>
          <p:cNvSpPr txBox="1"/>
          <p:nvPr/>
        </p:nvSpPr>
        <p:spPr>
          <a:xfrm>
            <a:off x="830737" y="5170128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မီးကြောင့်အန္တရာယ်ရှိနိုင်မှု</a:t>
            </a:r>
          </a:p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35" name="テキスト ボックス 560">
            <a:extLst>
              <a:ext uri="{FF2B5EF4-FFF2-40B4-BE49-F238E27FC236}">
                <a16:creationId xmlns:a16="http://schemas.microsoft.com/office/drawing/2014/main" id="{2D410616-1334-4D6D-87FA-96D561B0DB9D}"/>
              </a:ext>
            </a:extLst>
          </p:cNvPr>
          <p:cNvSpPr txBox="1"/>
          <p:nvPr/>
        </p:nvSpPr>
        <p:spPr>
          <a:xfrm>
            <a:off x="3357085" y="516825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နည်းသည်</a:t>
            </a:r>
          </a:p>
        </p:txBody>
      </p:sp>
      <p:sp>
        <p:nvSpPr>
          <p:cNvPr id="36" name="テキスト ボックス 568">
            <a:extLst>
              <a:ext uri="{FF2B5EF4-FFF2-40B4-BE49-F238E27FC236}">
                <a16:creationId xmlns:a16="http://schemas.microsoft.com/office/drawing/2014/main" id="{B60C8AAE-57EC-4AA9-9983-A1228FC90E4F}"/>
              </a:ext>
            </a:extLst>
          </p:cNvPr>
          <p:cNvSpPr txBox="1"/>
          <p:nvPr/>
        </p:nvSpPr>
        <p:spPr>
          <a:xfrm>
            <a:off x="5892449" y="5161687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များသည်</a:t>
            </a: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ဒီဇယ်အင်ဂျင်၏ဖွဲ့စည်းပုံ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00600" y="6452605"/>
            <a:ext cx="4195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13 / အထောက်အကူပြုစာအုပ် စာမျက်နှာ 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38672" y="543300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လေကိုစုပ်ယူသွင်းခြင်း / အိပ်ဇောကိရိယာ၏ဥပမာ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36" y="1932979"/>
            <a:ext cx="3920278" cy="34393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193" y="2223925"/>
            <a:ext cx="3461056" cy="314844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985591" y="543485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ချောဆီကိရိယာစနစ်၏ဥပမာ</a:t>
            </a:r>
          </a:p>
        </p:txBody>
      </p:sp>
      <p:sp>
        <p:nvSpPr>
          <p:cNvPr id="10" name="テキスト ボックス 572">
            <a:extLst>
              <a:ext uri="{FF2B5EF4-FFF2-40B4-BE49-F238E27FC236}">
                <a16:creationId xmlns:a16="http://schemas.microsoft.com/office/drawing/2014/main" id="{3561FA36-A569-4B12-A3B1-6006BC754931}"/>
              </a:ext>
            </a:extLst>
          </p:cNvPr>
          <p:cNvSpPr txBox="1"/>
          <p:nvPr/>
        </p:nvSpPr>
        <p:spPr>
          <a:xfrm>
            <a:off x="2948838" y="2011180"/>
            <a:ext cx="735693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Blower impeller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1" name="テキスト ボックス 573">
            <a:extLst>
              <a:ext uri="{FF2B5EF4-FFF2-40B4-BE49-F238E27FC236}">
                <a16:creationId xmlns:a16="http://schemas.microsoft.com/office/drawing/2014/main" id="{E2F4CAD1-1DA2-4F9A-9D50-4C7412B92D17}"/>
              </a:ext>
            </a:extLst>
          </p:cNvPr>
          <p:cNvSpPr txBox="1"/>
          <p:nvPr/>
        </p:nvSpPr>
        <p:spPr>
          <a:xfrm>
            <a:off x="3782495" y="2109371"/>
            <a:ext cx="735693" cy="1884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Pre-cleaner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2" name="テキスト ボックス 574">
            <a:extLst>
              <a:ext uri="{FF2B5EF4-FFF2-40B4-BE49-F238E27FC236}">
                <a16:creationId xmlns:a16="http://schemas.microsoft.com/office/drawing/2014/main" id="{B8C0ED11-1D3B-42DA-8D1D-46846EF57771}"/>
              </a:ext>
            </a:extLst>
          </p:cNvPr>
          <p:cNvSpPr txBox="1"/>
          <p:nvPr/>
        </p:nvSpPr>
        <p:spPr>
          <a:xfrm>
            <a:off x="3854145" y="2485967"/>
            <a:ext cx="738734" cy="175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လေသန့်စက်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3" name="テキスト ボックス 575">
            <a:extLst>
              <a:ext uri="{FF2B5EF4-FFF2-40B4-BE49-F238E27FC236}">
                <a16:creationId xmlns:a16="http://schemas.microsoft.com/office/drawing/2014/main" id="{3855AFDA-B696-4AC1-BFF7-9FA2BCA90DDA}"/>
              </a:ext>
            </a:extLst>
          </p:cNvPr>
          <p:cNvSpPr txBox="1"/>
          <p:nvPr/>
        </p:nvSpPr>
        <p:spPr>
          <a:xfrm>
            <a:off x="3811831" y="2915693"/>
            <a:ext cx="923925" cy="161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Dust indicator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4" name="テキスト ボックス 576">
            <a:extLst>
              <a:ext uri="{FF2B5EF4-FFF2-40B4-BE49-F238E27FC236}">
                <a16:creationId xmlns:a16="http://schemas.microsoft.com/office/drawing/2014/main" id="{954DF285-4B38-405A-BF25-E6FC8E4F00E7}"/>
              </a:ext>
            </a:extLst>
          </p:cNvPr>
          <p:cNvSpPr txBox="1"/>
          <p:nvPr/>
        </p:nvSpPr>
        <p:spPr>
          <a:xfrm>
            <a:off x="3778867" y="3484067"/>
            <a:ext cx="74295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ဆလင်ဒါခေါင်း (Cylinder head)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5" name="テキスト ボックス 577">
            <a:extLst>
              <a:ext uri="{FF2B5EF4-FFF2-40B4-BE49-F238E27FC236}">
                <a16:creationId xmlns:a16="http://schemas.microsoft.com/office/drawing/2014/main" id="{45E15007-7A62-48D3-BBA9-A10624A21875}"/>
              </a:ext>
            </a:extLst>
          </p:cNvPr>
          <p:cNvSpPr txBox="1"/>
          <p:nvPr/>
        </p:nvSpPr>
        <p:spPr>
          <a:xfrm>
            <a:off x="3781571" y="3723748"/>
            <a:ext cx="814070" cy="161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အိပ်ဇော manifold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6" name="テキスト ボックス 578">
            <a:extLst>
              <a:ext uri="{FF2B5EF4-FFF2-40B4-BE49-F238E27FC236}">
                <a16:creationId xmlns:a16="http://schemas.microsoft.com/office/drawing/2014/main" id="{F8CF52F3-5853-4E29-B37E-E76B76466917}"/>
              </a:ext>
            </a:extLst>
          </p:cNvPr>
          <p:cNvSpPr txBox="1"/>
          <p:nvPr/>
        </p:nvSpPr>
        <p:spPr>
          <a:xfrm>
            <a:off x="3781571" y="4014326"/>
            <a:ext cx="828675" cy="1473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ဆလင်ဒါဘလော့ (Cylinder block)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7" name="テキスト ボックス 579">
            <a:extLst>
              <a:ext uri="{FF2B5EF4-FFF2-40B4-BE49-F238E27FC236}">
                <a16:creationId xmlns:a16="http://schemas.microsoft.com/office/drawing/2014/main" id="{E49C7C1D-4452-400A-92A2-0E87703BC326}"/>
              </a:ext>
            </a:extLst>
          </p:cNvPr>
          <p:cNvSpPr txBox="1"/>
          <p:nvPr/>
        </p:nvSpPr>
        <p:spPr>
          <a:xfrm>
            <a:off x="3756942" y="4289673"/>
            <a:ext cx="59499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ပစ္စတင်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8" name="テキスト ボックス 581">
            <a:extLst>
              <a:ext uri="{FF2B5EF4-FFF2-40B4-BE49-F238E27FC236}">
                <a16:creationId xmlns:a16="http://schemas.microsoft.com/office/drawing/2014/main" id="{F42B96E2-E1AF-472E-B1AA-BF57A269BDFE}"/>
              </a:ext>
            </a:extLst>
          </p:cNvPr>
          <p:cNvSpPr txBox="1"/>
          <p:nvPr/>
        </p:nvSpPr>
        <p:spPr>
          <a:xfrm>
            <a:off x="2218085" y="2070501"/>
            <a:ext cx="557232" cy="2272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Forced induction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9" name="テキスト ボックス 582">
            <a:extLst>
              <a:ext uri="{FF2B5EF4-FFF2-40B4-BE49-F238E27FC236}">
                <a16:creationId xmlns:a16="http://schemas.microsoft.com/office/drawing/2014/main" id="{694E13D5-C970-4CD0-BC7E-ADE89C42B213}"/>
              </a:ext>
            </a:extLst>
          </p:cNvPr>
          <p:cNvSpPr txBox="1"/>
          <p:nvPr/>
        </p:nvSpPr>
        <p:spPr>
          <a:xfrm>
            <a:off x="1094705" y="2004596"/>
            <a:ext cx="85725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တာဘိုင် impeller</a:t>
            </a:r>
            <a:endParaRPr lang="ja-JP" sz="105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0" name="テキスト ボックス 583">
            <a:extLst>
              <a:ext uri="{FF2B5EF4-FFF2-40B4-BE49-F238E27FC236}">
                <a16:creationId xmlns:a16="http://schemas.microsoft.com/office/drawing/2014/main" id="{5B3216BD-7C71-4742-96FF-B82066FC8753}"/>
              </a:ext>
            </a:extLst>
          </p:cNvPr>
          <p:cNvSpPr txBox="1"/>
          <p:nvPr/>
        </p:nvSpPr>
        <p:spPr>
          <a:xfrm>
            <a:off x="734631" y="2190016"/>
            <a:ext cx="712499" cy="1077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အိပ်ဇောအဆို့ရှင်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1" name="テキスト ボックス 584">
            <a:extLst>
              <a:ext uri="{FF2B5EF4-FFF2-40B4-BE49-F238E27FC236}">
                <a16:creationId xmlns:a16="http://schemas.microsoft.com/office/drawing/2014/main" id="{39E7AD10-52DB-4077-9FF9-24C957DCFE24}"/>
              </a:ext>
            </a:extLst>
          </p:cNvPr>
          <p:cNvSpPr txBox="1"/>
          <p:nvPr/>
        </p:nvSpPr>
        <p:spPr>
          <a:xfrm>
            <a:off x="837530" y="2490371"/>
            <a:ext cx="580390" cy="1422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muffler</a:t>
            </a:r>
            <a:endParaRPr lang="ja-JP" sz="105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2" name="テキスト ボックス 585">
            <a:extLst>
              <a:ext uri="{FF2B5EF4-FFF2-40B4-BE49-F238E27FC236}">
                <a16:creationId xmlns:a16="http://schemas.microsoft.com/office/drawing/2014/main" id="{10494327-6746-4F2C-9F71-8B4C6FA17C8F}"/>
              </a:ext>
            </a:extLst>
          </p:cNvPr>
          <p:cNvSpPr txBox="1"/>
          <p:nvPr/>
        </p:nvSpPr>
        <p:spPr>
          <a:xfrm>
            <a:off x="1991112" y="3245942"/>
            <a:ext cx="190500" cy="3854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အိပ်ဇော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3" name="テキスト ボックス 586">
            <a:extLst>
              <a:ext uri="{FF2B5EF4-FFF2-40B4-BE49-F238E27FC236}">
                <a16:creationId xmlns:a16="http://schemas.microsoft.com/office/drawing/2014/main" id="{32C87F4E-9130-4170-B9D1-5D5BBFF9402F}"/>
              </a:ext>
            </a:extLst>
          </p:cNvPr>
          <p:cNvSpPr txBox="1"/>
          <p:nvPr/>
        </p:nvSpPr>
        <p:spPr>
          <a:xfrm>
            <a:off x="2638013" y="3236172"/>
            <a:ext cx="198755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ဖိအားပေးလေကြောင်း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4" name="テキスト ボックス 819">
            <a:extLst>
              <a:ext uri="{FF2B5EF4-FFF2-40B4-BE49-F238E27FC236}">
                <a16:creationId xmlns:a16="http://schemas.microsoft.com/office/drawing/2014/main" id="{475C1032-91A4-4C08-88C7-977CBECA0510}"/>
              </a:ext>
            </a:extLst>
          </p:cNvPr>
          <p:cNvSpPr txBox="1"/>
          <p:nvPr/>
        </p:nvSpPr>
        <p:spPr>
          <a:xfrm>
            <a:off x="7253604" y="2739027"/>
            <a:ext cx="842645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 filter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820">
            <a:extLst>
              <a:ext uri="{FF2B5EF4-FFF2-40B4-BE49-F238E27FC236}">
                <a16:creationId xmlns:a16="http://schemas.microsoft.com/office/drawing/2014/main" id="{BA223FFB-53A1-4BBE-999C-38868BDC1210}"/>
              </a:ext>
            </a:extLst>
          </p:cNvPr>
          <p:cNvSpPr txBox="1"/>
          <p:nvPr/>
        </p:nvSpPr>
        <p:spPr>
          <a:xfrm>
            <a:off x="7366980" y="4917073"/>
            <a:ext cx="842645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 cooler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821">
            <a:extLst>
              <a:ext uri="{FF2B5EF4-FFF2-40B4-BE49-F238E27FC236}">
                <a16:creationId xmlns:a16="http://schemas.microsoft.com/office/drawing/2014/main" id="{2B15C30C-31ED-4C19-9DD3-08C37EEA99D5}"/>
              </a:ext>
            </a:extLst>
          </p:cNvPr>
          <p:cNvSpPr txBox="1"/>
          <p:nvPr/>
        </p:nvSpPr>
        <p:spPr>
          <a:xfrm>
            <a:off x="6908021" y="5127620"/>
            <a:ext cx="110934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ဆီစစ်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822">
            <a:extLst>
              <a:ext uri="{FF2B5EF4-FFF2-40B4-BE49-F238E27FC236}">
                <a16:creationId xmlns:a16="http://schemas.microsoft.com/office/drawing/2014/main" id="{0DC69A11-E9F6-47E8-A304-446BED7D3E1D}"/>
              </a:ext>
            </a:extLst>
          </p:cNvPr>
          <p:cNvSpPr txBox="1"/>
          <p:nvPr/>
        </p:nvSpPr>
        <p:spPr>
          <a:xfrm>
            <a:off x="4635193" y="4647837"/>
            <a:ext cx="69977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ဆီပန့်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74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ဒီဇယ်အင်ဂျင်၏ဖွဲ့စည်းပုံ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58862" y="6452605"/>
            <a:ext cx="40373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15 / အထောက်အကူပြုစာအုပ် စာမျက်နှာ 14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3" y="1870364"/>
            <a:ext cx="3625742" cy="356263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478" y="2130135"/>
            <a:ext cx="3926978" cy="317817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900900" y="55139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လောင်စာဆီကိရိယာစနစ်၏ဥပမာ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77552" y="5297916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Water-cooled အင်ဂျင် အေးစေသောကိရိယာစနစ်၏ပုံကြမ်း</a:t>
            </a:r>
          </a:p>
        </p:txBody>
      </p:sp>
      <p:sp>
        <p:nvSpPr>
          <p:cNvPr id="9" name="テキスト ボックス 823">
            <a:extLst>
              <a:ext uri="{FF2B5EF4-FFF2-40B4-BE49-F238E27FC236}">
                <a16:creationId xmlns:a16="http://schemas.microsoft.com/office/drawing/2014/main" id="{D3809C73-C3A4-42CF-9725-237382D5BB0B}"/>
              </a:ext>
            </a:extLst>
          </p:cNvPr>
          <p:cNvSpPr txBox="1"/>
          <p:nvPr/>
        </p:nvSpPr>
        <p:spPr>
          <a:xfrm>
            <a:off x="2838690" y="2223662"/>
            <a:ext cx="788963" cy="2623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လောင်စာဆီတိုင်ကီ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824">
            <a:extLst>
              <a:ext uri="{FF2B5EF4-FFF2-40B4-BE49-F238E27FC236}">
                <a16:creationId xmlns:a16="http://schemas.microsoft.com/office/drawing/2014/main" id="{5CDCD1ED-2734-4444-8453-E15F5148E877}"/>
              </a:ext>
            </a:extLst>
          </p:cNvPr>
          <p:cNvSpPr txBox="1"/>
          <p:nvPr/>
        </p:nvSpPr>
        <p:spPr>
          <a:xfrm>
            <a:off x="1736623" y="2285941"/>
            <a:ext cx="101917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လောင်စာဆီထည့်သော nozzle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825">
            <a:extLst>
              <a:ext uri="{FF2B5EF4-FFF2-40B4-BE49-F238E27FC236}">
                <a16:creationId xmlns:a16="http://schemas.microsoft.com/office/drawing/2014/main" id="{A10698C1-689A-4A2F-8688-5D3F539D5013}"/>
              </a:ext>
            </a:extLst>
          </p:cNvPr>
          <p:cNvSpPr txBox="1"/>
          <p:nvPr/>
        </p:nvSpPr>
        <p:spPr>
          <a:xfrm>
            <a:off x="1736623" y="4027029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လောင်စာဆီထည့်သောပန့်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826">
            <a:extLst>
              <a:ext uri="{FF2B5EF4-FFF2-40B4-BE49-F238E27FC236}">
                <a16:creationId xmlns:a16="http://schemas.microsoft.com/office/drawing/2014/main" id="{590569DA-A818-4A32-B133-6CDDC6BFE202}"/>
              </a:ext>
            </a:extLst>
          </p:cNvPr>
          <p:cNvSpPr txBox="1"/>
          <p:nvPr/>
        </p:nvSpPr>
        <p:spPr>
          <a:xfrm>
            <a:off x="771006" y="5297915"/>
            <a:ext cx="945405" cy="230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လောင်စာဆီထောက်ပံ့ရေးပန့်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827">
            <a:extLst>
              <a:ext uri="{FF2B5EF4-FFF2-40B4-BE49-F238E27FC236}">
                <a16:creationId xmlns:a16="http://schemas.microsoft.com/office/drawing/2014/main" id="{097E777B-114B-44E2-9DAB-CE1AF91A5CFD}"/>
              </a:ext>
            </a:extLst>
          </p:cNvPr>
          <p:cNvSpPr txBox="1"/>
          <p:nvPr/>
        </p:nvSpPr>
        <p:spPr>
          <a:xfrm>
            <a:off x="2770403" y="4724198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 filter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828">
            <a:extLst>
              <a:ext uri="{FF2B5EF4-FFF2-40B4-BE49-F238E27FC236}">
                <a16:creationId xmlns:a16="http://schemas.microsoft.com/office/drawing/2014/main" id="{C1668DC0-5F11-43FC-913F-6E1552B88610}"/>
              </a:ext>
            </a:extLst>
          </p:cNvPr>
          <p:cNvSpPr txBox="1"/>
          <p:nvPr/>
        </p:nvSpPr>
        <p:spPr>
          <a:xfrm>
            <a:off x="2593873" y="5254088"/>
            <a:ext cx="857250" cy="1000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ဂါဘာနာ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598">
            <a:extLst>
              <a:ext uri="{FF2B5EF4-FFF2-40B4-BE49-F238E27FC236}">
                <a16:creationId xmlns:a16="http://schemas.microsoft.com/office/drawing/2014/main" id="{CE62D85B-8D57-4C4A-9C1C-3EEA1B46E38C}"/>
              </a:ext>
            </a:extLst>
          </p:cNvPr>
          <p:cNvSpPr txBox="1"/>
          <p:nvPr/>
        </p:nvSpPr>
        <p:spPr>
          <a:xfrm>
            <a:off x="4411477" y="2164636"/>
            <a:ext cx="726399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ရေတိုင်ကီ</a:t>
            </a:r>
            <a:endParaRPr lang="ja-JP" sz="105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9" name="テキスト ボックス 599">
            <a:extLst>
              <a:ext uri="{FF2B5EF4-FFF2-40B4-BE49-F238E27FC236}">
                <a16:creationId xmlns:a16="http://schemas.microsoft.com/office/drawing/2014/main" id="{253B1AB7-1384-47DF-A488-8F85FE5993DF}"/>
              </a:ext>
            </a:extLst>
          </p:cNvPr>
          <p:cNvSpPr txBox="1"/>
          <p:nvPr/>
        </p:nvSpPr>
        <p:spPr>
          <a:xfrm>
            <a:off x="5151365" y="2123107"/>
            <a:ext cx="485252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ပန်ကာ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0" name="テキスト ボックス 600">
            <a:extLst>
              <a:ext uri="{FF2B5EF4-FFF2-40B4-BE49-F238E27FC236}">
                <a16:creationId xmlns:a16="http://schemas.microsoft.com/office/drawing/2014/main" id="{EB7E62B3-B3C7-4725-8107-BF54285AB055}"/>
              </a:ext>
            </a:extLst>
          </p:cNvPr>
          <p:cNvSpPr txBox="1"/>
          <p:nvPr/>
        </p:nvSpPr>
        <p:spPr>
          <a:xfrm>
            <a:off x="5393991" y="2276422"/>
            <a:ext cx="818155" cy="1491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သာမိုစတက်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1" name="テキスト ボックス 601">
            <a:extLst>
              <a:ext uri="{FF2B5EF4-FFF2-40B4-BE49-F238E27FC236}">
                <a16:creationId xmlns:a16="http://schemas.microsoft.com/office/drawing/2014/main" id="{3C5E50D0-460C-445B-AC03-431C149D0496}"/>
              </a:ext>
            </a:extLst>
          </p:cNvPr>
          <p:cNvSpPr txBox="1"/>
          <p:nvPr/>
        </p:nvSpPr>
        <p:spPr>
          <a:xfrm>
            <a:off x="5744622" y="2507341"/>
            <a:ext cx="669747" cy="1702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ရေပန့်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2" name="テキスト ボックス 602">
            <a:extLst>
              <a:ext uri="{FF2B5EF4-FFF2-40B4-BE49-F238E27FC236}">
                <a16:creationId xmlns:a16="http://schemas.microsoft.com/office/drawing/2014/main" id="{49305AC8-2BEF-4874-9DD9-B2123C6716D7}"/>
              </a:ext>
            </a:extLst>
          </p:cNvPr>
          <p:cNvSpPr txBox="1"/>
          <p:nvPr/>
        </p:nvSpPr>
        <p:spPr>
          <a:xfrm>
            <a:off x="6404844" y="2228625"/>
            <a:ext cx="1155553" cy="1827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</a:t>
            </a: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အပူချိန်ပြကိရိယာ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3" name="テキスト ボックス 603">
            <a:extLst>
              <a:ext uri="{FF2B5EF4-FFF2-40B4-BE49-F238E27FC236}">
                <a16:creationId xmlns:a16="http://schemas.microsoft.com/office/drawing/2014/main" id="{3377470E-6270-4AFA-8FDE-6846130E45C8}"/>
              </a:ext>
            </a:extLst>
          </p:cNvPr>
          <p:cNvSpPr txBox="1"/>
          <p:nvPr/>
        </p:nvSpPr>
        <p:spPr>
          <a:xfrm>
            <a:off x="6879113" y="2448038"/>
            <a:ext cx="1294663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Water manifold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4" name="テキスト ボックス 606">
            <a:extLst>
              <a:ext uri="{FF2B5EF4-FFF2-40B4-BE49-F238E27FC236}">
                <a16:creationId xmlns:a16="http://schemas.microsoft.com/office/drawing/2014/main" id="{8B4F7F7B-594A-4894-A95D-3DE36996B037}"/>
              </a:ext>
            </a:extLst>
          </p:cNvPr>
          <p:cNvSpPr txBox="1"/>
          <p:nvPr/>
        </p:nvSpPr>
        <p:spPr>
          <a:xfrm>
            <a:off x="6404844" y="4971334"/>
            <a:ext cx="1589993" cy="2788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ဆီပန့်မှ (ဆီ)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5" name="テキスト ボックス 607">
            <a:extLst>
              <a:ext uri="{FF2B5EF4-FFF2-40B4-BE49-F238E27FC236}">
                <a16:creationId xmlns:a16="http://schemas.microsoft.com/office/drawing/2014/main" id="{9AE6F059-2E5C-4DE7-81FB-D9ADAE4FC3FF}"/>
              </a:ext>
            </a:extLst>
          </p:cNvPr>
          <p:cNvSpPr txBox="1"/>
          <p:nvPr/>
        </p:nvSpPr>
        <p:spPr>
          <a:xfrm>
            <a:off x="5476405" y="5145296"/>
            <a:ext cx="1315227" cy="1611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အင်ဂျင်ဝိုင် cooler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6" name="テキスト ボックス 829">
            <a:extLst>
              <a:ext uri="{FF2B5EF4-FFF2-40B4-BE49-F238E27FC236}">
                <a16:creationId xmlns:a16="http://schemas.microsoft.com/office/drawing/2014/main" id="{1F0B560F-951A-4616-9F42-11BC31D5A331}"/>
              </a:ext>
            </a:extLst>
          </p:cNvPr>
          <p:cNvSpPr txBox="1"/>
          <p:nvPr/>
        </p:nvSpPr>
        <p:spPr>
          <a:xfrm>
            <a:off x="7526445" y="3405172"/>
            <a:ext cx="859011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ဆလင်ဒါခေါင်း (Cylinder head)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7" name="テキスト ボックス 830">
            <a:extLst>
              <a:ext uri="{FF2B5EF4-FFF2-40B4-BE49-F238E27FC236}">
                <a16:creationId xmlns:a16="http://schemas.microsoft.com/office/drawing/2014/main" id="{9CE6310E-73BC-48D3-A9F1-8059511A060E}"/>
              </a:ext>
            </a:extLst>
          </p:cNvPr>
          <p:cNvSpPr txBox="1"/>
          <p:nvPr/>
        </p:nvSpPr>
        <p:spPr>
          <a:xfrm>
            <a:off x="7614950" y="3861888"/>
            <a:ext cx="826208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ဆလင်ဒါလိုင်နာ (Cylinder liner)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04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ဒီဇယ်အင်ဂျင်၏ဖွဲ့စည်းပုံ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73162" y="6452605"/>
            <a:ext cx="39230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17 / အထောက်အကူပြုစာအုပ် စာမျက်နှာ 15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66119" y="563165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အော်လ်တာနေတာ၏ဥပမာ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19" y="1423556"/>
            <a:ext cx="7106838" cy="4208096"/>
          </a:xfrm>
          <a:prstGeom prst="rect">
            <a:avLst/>
          </a:prstGeom>
        </p:spPr>
      </p:pic>
      <p:sp>
        <p:nvSpPr>
          <p:cNvPr id="7" name="テキスト ボックス 831">
            <a:extLst>
              <a:ext uri="{FF2B5EF4-FFF2-40B4-BE49-F238E27FC236}">
                <a16:creationId xmlns:a16="http://schemas.microsoft.com/office/drawing/2014/main" id="{C3A04613-0640-45F3-B777-959CB68F05D2}"/>
              </a:ext>
            </a:extLst>
          </p:cNvPr>
          <p:cNvSpPr txBox="1"/>
          <p:nvPr/>
        </p:nvSpPr>
        <p:spPr>
          <a:xfrm>
            <a:off x="5341480" y="1584213"/>
            <a:ext cx="1718894" cy="3404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စက်နှိုးခလုတ်</a:t>
            </a:r>
            <a:endParaRPr lang="ja-JP" sz="12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8" name="テキスト ボックス 161">
            <a:extLst>
              <a:ext uri="{FF2B5EF4-FFF2-40B4-BE49-F238E27FC236}">
                <a16:creationId xmlns:a16="http://schemas.microsoft.com/office/drawing/2014/main" id="{2DB1FA05-8269-43FB-B61F-88CF1F28CA9D}"/>
              </a:ext>
            </a:extLst>
          </p:cNvPr>
          <p:cNvSpPr txBox="1"/>
          <p:nvPr/>
        </p:nvSpPr>
        <p:spPr>
          <a:xfrm>
            <a:off x="923193" y="2497733"/>
            <a:ext cx="1349140" cy="2630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အော်လ်တာနေတာ</a:t>
            </a:r>
            <a:endParaRPr lang="ja-JP" sz="12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9" name="テキスト ボックス 163">
            <a:extLst>
              <a:ext uri="{FF2B5EF4-FFF2-40B4-BE49-F238E27FC236}">
                <a16:creationId xmlns:a16="http://schemas.microsoft.com/office/drawing/2014/main" id="{B0694E6F-CF5E-407F-BE06-F8A6B197E8B7}"/>
              </a:ext>
            </a:extLst>
          </p:cNvPr>
          <p:cNvSpPr txBox="1"/>
          <p:nvPr/>
        </p:nvSpPr>
        <p:spPr>
          <a:xfrm>
            <a:off x="6403729" y="5055545"/>
            <a:ext cx="1035813" cy="2182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ဘက်ထရီ</a:t>
            </a:r>
            <a:endParaRPr lang="ja-JP" sz="12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4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my-MM" sz="3200" dirty="0">
                <a:latin typeface="Pyidaungsu" pitchFamily="34" charset="0"/>
                <a:cs typeface="Pyidaungsu" pitchFamily="34" charset="0"/>
              </a:rPr>
              <a:t>အခန်း 1 ယာဉ်အမျိုးအစားဆောက်လုပ်ရေးစက်ယန္တရားနှင့်စပ်လျဉ်းသောအခြေခံဗဟုသုတများ</a:t>
            </a: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လောင်စာဆီ / အင်ဂျင်ဝိုင်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79731" y="6409593"/>
            <a:ext cx="41164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စာအုပ် စာမျက်နှာ 18 / အထောက်အကူပြုစာအုပ် စာမျက်နှာ 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4847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y-MM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အင်ဂျင်ဝိုင်တွင်အောက်ပါလုပ်ဆောင်ချက်များရှိသည်။</a:t>
            </a:r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①　ချောမွေ့စေသော</a:t>
            </a:r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②　အေးစေသော</a:t>
            </a:r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③　အလုံပိတ်စေသော</a:t>
            </a:r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④　သန့်ရှင်းစေသော</a:t>
            </a:r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⑤　သံချေးတက်ခြင်းမှကာကွယ်သော</a:t>
            </a:r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အင်ဂျင်ဝိုင်အမည်အမျိုးမျိုးရှိသော်လည်း၊ ဆောက်လုပ်ရေးစက်ယန္တရားအသုံးပြပုံရှင်းလင်းချက်စာအုပ်တွင် ဖော်ပြထားသောစံနှုန်းရှိသည့်ပစ္စည်းကိုအသုံးပြုရန်လိုအပ်သည်။</a:t>
            </a: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ဟိုက်ဒရောလစ်စနစ်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97315" y="6452605"/>
            <a:ext cx="409884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19 / အထောက်အကူပြုစာအုပ် စာမျက်နှာ 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7" y="1704109"/>
            <a:ext cx="7768526" cy="3449782"/>
          </a:xfrm>
          <a:prstGeom prst="rect">
            <a:avLst/>
          </a:prstGeom>
        </p:spPr>
      </p:pic>
      <p:sp>
        <p:nvSpPr>
          <p:cNvPr id="7" name="テキスト ボックス 629">
            <a:extLst>
              <a:ext uri="{FF2B5EF4-FFF2-40B4-BE49-F238E27FC236}">
                <a16:creationId xmlns:a16="http://schemas.microsoft.com/office/drawing/2014/main" id="{7B6ACCCF-7C7C-43C4-8487-0071641B02F8}"/>
              </a:ext>
            </a:extLst>
          </p:cNvPr>
          <p:cNvSpPr txBox="1"/>
          <p:nvPr/>
        </p:nvSpPr>
        <p:spPr>
          <a:xfrm>
            <a:off x="2213259" y="1698517"/>
            <a:ext cx="1089937" cy="3695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ဖိအားအမြင့် ဟိုက်ဒရောလစ်ဆီ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8" name="テキスト ボックス 630">
            <a:extLst>
              <a:ext uri="{FF2B5EF4-FFF2-40B4-BE49-F238E27FC236}">
                <a16:creationId xmlns:a16="http://schemas.microsoft.com/office/drawing/2014/main" id="{A3C79AE1-AB71-48CA-AB19-C92BA67592A2}"/>
              </a:ext>
            </a:extLst>
          </p:cNvPr>
          <p:cNvSpPr txBox="1"/>
          <p:nvPr/>
        </p:nvSpPr>
        <p:spPr>
          <a:xfrm>
            <a:off x="745923" y="3299762"/>
            <a:ext cx="742841" cy="288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0" name="テキスト ボックス 631">
            <a:extLst>
              <a:ext uri="{FF2B5EF4-FFF2-40B4-BE49-F238E27FC236}">
                <a16:creationId xmlns:a16="http://schemas.microsoft.com/office/drawing/2014/main" id="{0BA233CF-18B7-4BC9-A49D-1E2AA07286A5}"/>
              </a:ext>
            </a:extLst>
          </p:cNvPr>
          <p:cNvSpPr txBox="1"/>
          <p:nvPr/>
        </p:nvSpPr>
        <p:spPr>
          <a:xfrm>
            <a:off x="1859424" y="3000278"/>
            <a:ext cx="1311887" cy="768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ဟိုက်ဒရောလစ်ပန့်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(ဟိုက်ဒရောလစ်ဆီကို ဖိအားအမြင့်ဖြင့်ပို့လွတ်သည်)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1" name="テキスト ボックス 632">
            <a:extLst>
              <a:ext uri="{FF2B5EF4-FFF2-40B4-BE49-F238E27FC236}">
                <a16:creationId xmlns:a16="http://schemas.microsoft.com/office/drawing/2014/main" id="{8D40BFEF-6759-44EA-A3F1-4F9F14A9F0C6}"/>
              </a:ext>
            </a:extLst>
          </p:cNvPr>
          <p:cNvSpPr txBox="1"/>
          <p:nvPr/>
        </p:nvSpPr>
        <p:spPr>
          <a:xfrm>
            <a:off x="3761428" y="1825691"/>
            <a:ext cx="1334729" cy="8102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ဟိုက်ဒရောလစ်ထိန်းချုပ်မှုအဆို့ရှင်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  <a:p>
            <a:pPr algn="ctr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(ဟိုက်ဒရောလစ်ဖိအား၊ စီးဆင်းသည့်ဦးတည် ရာကိုထိန်းချုပ်သည်)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2" name="テキスト ボックス 634">
            <a:extLst>
              <a:ext uri="{FF2B5EF4-FFF2-40B4-BE49-F238E27FC236}">
                <a16:creationId xmlns:a16="http://schemas.microsoft.com/office/drawing/2014/main" id="{CD593F15-41DB-4BAC-9661-7A13A3C839E8}"/>
              </a:ext>
            </a:extLst>
          </p:cNvPr>
          <p:cNvSpPr txBox="1"/>
          <p:nvPr/>
        </p:nvSpPr>
        <p:spPr>
          <a:xfrm>
            <a:off x="5253329" y="1691460"/>
            <a:ext cx="1332109" cy="3590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ဖိအားအမြင့် ဟိုက်ဒရောလစ်ဆီ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3" name="テキスト ボックス 635">
            <a:extLst>
              <a:ext uri="{FF2B5EF4-FFF2-40B4-BE49-F238E27FC236}">
                <a16:creationId xmlns:a16="http://schemas.microsoft.com/office/drawing/2014/main" id="{07D8C22F-6BF1-483A-B163-BE1059DE52A9}"/>
              </a:ext>
            </a:extLst>
          </p:cNvPr>
          <p:cNvSpPr txBox="1"/>
          <p:nvPr/>
        </p:nvSpPr>
        <p:spPr>
          <a:xfrm>
            <a:off x="2453054" y="4682580"/>
            <a:ext cx="1205870" cy="2686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ဖိအားအနိမ့် ဟိုက်ဒရောလစ်ဆီ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4" name="テキスト ボックス 637">
            <a:extLst>
              <a:ext uri="{FF2B5EF4-FFF2-40B4-BE49-F238E27FC236}">
                <a16:creationId xmlns:a16="http://schemas.microsoft.com/office/drawing/2014/main" id="{D0C2D511-C606-4E47-A068-9C96D6CE078A}"/>
              </a:ext>
            </a:extLst>
          </p:cNvPr>
          <p:cNvSpPr txBox="1"/>
          <p:nvPr/>
        </p:nvSpPr>
        <p:spPr>
          <a:xfrm>
            <a:off x="5096157" y="2598304"/>
            <a:ext cx="1145671" cy="2252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ဖိအားအနိမ့် ဟိုက်ဒရောလစ်ဆီ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5" name="テキスト ボックス 639">
            <a:extLst>
              <a:ext uri="{FF2B5EF4-FFF2-40B4-BE49-F238E27FC236}">
                <a16:creationId xmlns:a16="http://schemas.microsoft.com/office/drawing/2014/main" id="{E5CB6BCE-3BA1-4EE9-9AB6-880F42924E4F}"/>
              </a:ext>
            </a:extLst>
          </p:cNvPr>
          <p:cNvSpPr txBox="1"/>
          <p:nvPr/>
        </p:nvSpPr>
        <p:spPr>
          <a:xfrm>
            <a:off x="5742298" y="3009786"/>
            <a:ext cx="1332743" cy="773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ဟိုက်ဒရောလစ်စွမ်းအင်ပို့လွှတ်ကိရိယာ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  <a:p>
            <a:pPr algn="ctr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(ဆီဖိအားကိုစက်မှုစွမ်းအင်အဖြစ်ပြောင်းသည်)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6" name="テキスト ボックス 640">
            <a:extLst>
              <a:ext uri="{FF2B5EF4-FFF2-40B4-BE49-F238E27FC236}">
                <a16:creationId xmlns:a16="http://schemas.microsoft.com/office/drawing/2014/main" id="{B4FF2439-E9AE-4684-A046-A3BC6DEECF08}"/>
              </a:ext>
            </a:extLst>
          </p:cNvPr>
          <p:cNvSpPr txBox="1"/>
          <p:nvPr/>
        </p:nvSpPr>
        <p:spPr>
          <a:xfrm>
            <a:off x="7460500" y="3000278"/>
            <a:ext cx="835468" cy="70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အလုပ်များ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  <a:p>
            <a:pPr algn="ctr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(အရွယ်အစား၊ အမြန်နှုန်း / ဦးတည်ရာ)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7" name="テキスト ボックス 641">
            <a:extLst>
              <a:ext uri="{FF2B5EF4-FFF2-40B4-BE49-F238E27FC236}">
                <a16:creationId xmlns:a16="http://schemas.microsoft.com/office/drawing/2014/main" id="{F78297DC-8780-4D3C-BE49-6AF77E7B1504}"/>
              </a:ext>
            </a:extLst>
          </p:cNvPr>
          <p:cNvSpPr txBox="1"/>
          <p:nvPr/>
        </p:nvSpPr>
        <p:spPr>
          <a:xfrm>
            <a:off x="3885069" y="4326482"/>
            <a:ext cx="1087446" cy="6247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ဟိုက်ဒရောလစ်ဆီသိုလှောင်ကန် အရန်စက်ပစ္စည်း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62679"/>
            <a:ext cx="7886700" cy="910324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ဟိုက်ဒရောလစ်ပန့် ①ဂီယာပန့် ②ပစ္စတင်ပန့် Shaft အမျိုးအစား၊ Swashplate အမျိုးအစား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21469" y="6452605"/>
            <a:ext cx="42746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20 / အထောက်အကူပြုစာအုပ် စာမျက်နှာ 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48" y="1299556"/>
            <a:ext cx="5895543" cy="23402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960413"/>
            <a:ext cx="3470564" cy="22414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717" y="4260206"/>
            <a:ext cx="3711633" cy="174697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0684" y="6123133"/>
            <a:ext cx="86233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ပစ္စတင်ပန့် Shaft အမျိုးအစား               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                                  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           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ပစ္စတင်ပန့် Swashplate</a:t>
            </a:r>
            <a:r>
              <a:rPr lang="ja-JP" altLang="en-US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my-MM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အမျိုးအစား </a:t>
            </a:r>
            <a:endParaRPr lang="my-MM" sz="12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3786" y="3623221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ဂီယာပန့်</a:t>
            </a:r>
          </a:p>
        </p:txBody>
      </p:sp>
      <p:sp>
        <p:nvSpPr>
          <p:cNvPr id="12" name="テキスト ボックス 172">
            <a:extLst>
              <a:ext uri="{FF2B5EF4-FFF2-40B4-BE49-F238E27FC236}">
                <a16:creationId xmlns:a16="http://schemas.microsoft.com/office/drawing/2014/main" id="{5F6E4271-2AAD-493E-A39C-92C351260DCD}"/>
              </a:ext>
            </a:extLst>
          </p:cNvPr>
          <p:cNvSpPr txBox="1"/>
          <p:nvPr/>
        </p:nvSpPr>
        <p:spPr>
          <a:xfrm>
            <a:off x="1388198" y="1357031"/>
            <a:ext cx="458388" cy="2282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ဟိုက်ဒရောလစ်ဆီစုပ်ယူသည့်</a:t>
            </a:r>
          </a:p>
          <a:p>
            <a:pPr algn="ctr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အပေါက်</a:t>
            </a:r>
            <a:endParaRPr lang="ja-JP" sz="14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76">
            <a:extLst>
              <a:ext uri="{FF2B5EF4-FFF2-40B4-BE49-F238E27FC236}">
                <a16:creationId xmlns:a16="http://schemas.microsoft.com/office/drawing/2014/main" id="{08CD263A-8866-4A29-8A37-7C7600C13BB9}"/>
              </a:ext>
            </a:extLst>
          </p:cNvPr>
          <p:cNvSpPr txBox="1"/>
          <p:nvPr/>
        </p:nvSpPr>
        <p:spPr>
          <a:xfrm>
            <a:off x="7043781" y="1561443"/>
            <a:ext cx="268381" cy="21853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ဟိုက်ဒရောလစ်ဆီထုတ်ပေါက်</a:t>
            </a:r>
            <a:endParaRPr lang="ja-JP" sz="14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642">
            <a:extLst>
              <a:ext uri="{FF2B5EF4-FFF2-40B4-BE49-F238E27FC236}">
                <a16:creationId xmlns:a16="http://schemas.microsoft.com/office/drawing/2014/main" id="{9B215AAD-5D6F-4963-A4E4-578A2342B7ED}"/>
              </a:ext>
            </a:extLst>
          </p:cNvPr>
          <p:cNvSpPr txBox="1"/>
          <p:nvPr/>
        </p:nvSpPr>
        <p:spPr>
          <a:xfrm>
            <a:off x="1382420" y="3925003"/>
            <a:ext cx="828675" cy="340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စွမ်းအင်ပို့လွှ</a:t>
            </a:r>
          </a:p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တ်အနားကွတ်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5" name="テキスト ボックス 643">
            <a:extLst>
              <a:ext uri="{FF2B5EF4-FFF2-40B4-BE49-F238E27FC236}">
                <a16:creationId xmlns:a16="http://schemas.microsoft.com/office/drawing/2014/main" id="{7FE7EFF1-A811-447B-A80B-3EC5F2D2F534}"/>
              </a:ext>
            </a:extLst>
          </p:cNvPr>
          <p:cNvSpPr txBox="1"/>
          <p:nvPr/>
        </p:nvSpPr>
        <p:spPr>
          <a:xfrm>
            <a:off x="1222131" y="4301288"/>
            <a:ext cx="322217" cy="1796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ဝင်ရိုး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6" name="テキスト ボックス 644">
            <a:extLst>
              <a:ext uri="{FF2B5EF4-FFF2-40B4-BE49-F238E27FC236}">
                <a16:creationId xmlns:a16="http://schemas.microsoft.com/office/drawing/2014/main" id="{8BE7E05E-FD0F-49CC-9D94-56F1F58F31B9}"/>
              </a:ext>
            </a:extLst>
          </p:cNvPr>
          <p:cNvSpPr txBox="1"/>
          <p:nvPr/>
        </p:nvSpPr>
        <p:spPr>
          <a:xfrm>
            <a:off x="2435164" y="4035774"/>
            <a:ext cx="104267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ဆလင်ဒါဘလော့ (Cylinder block)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7" name="テキスト ボックス 645">
            <a:extLst>
              <a:ext uri="{FF2B5EF4-FFF2-40B4-BE49-F238E27FC236}">
                <a16:creationId xmlns:a16="http://schemas.microsoft.com/office/drawing/2014/main" id="{0F73C165-D6AD-463B-AEF8-C0BE8C57DEC5}"/>
              </a:ext>
            </a:extLst>
          </p:cNvPr>
          <p:cNvSpPr txBox="1"/>
          <p:nvPr/>
        </p:nvSpPr>
        <p:spPr>
          <a:xfrm>
            <a:off x="2216873" y="5827941"/>
            <a:ext cx="58483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ပစ္စတင်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8" name="テキスト ボックス 646">
            <a:extLst>
              <a:ext uri="{FF2B5EF4-FFF2-40B4-BE49-F238E27FC236}">
                <a16:creationId xmlns:a16="http://schemas.microsoft.com/office/drawing/2014/main" id="{E1DDBAF0-865F-4600-9A56-50A5AE4FE85D}"/>
              </a:ext>
            </a:extLst>
          </p:cNvPr>
          <p:cNvSpPr txBox="1"/>
          <p:nvPr/>
        </p:nvSpPr>
        <p:spPr>
          <a:xfrm>
            <a:off x="3288714" y="4641952"/>
            <a:ext cx="595439" cy="3321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ဝင်ပေါက် / ထွက်ပေါက်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9" name="テキスト ボックス 647">
            <a:extLst>
              <a:ext uri="{FF2B5EF4-FFF2-40B4-BE49-F238E27FC236}">
                <a16:creationId xmlns:a16="http://schemas.microsoft.com/office/drawing/2014/main" id="{ADCE8C11-FDC4-4A1B-826C-8EB726C3484B}"/>
              </a:ext>
            </a:extLst>
          </p:cNvPr>
          <p:cNvSpPr txBox="1"/>
          <p:nvPr/>
        </p:nvSpPr>
        <p:spPr>
          <a:xfrm>
            <a:off x="3944855" y="4549566"/>
            <a:ext cx="568879" cy="274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ဝင်ပေါက် / ထွက်ပေါက်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0" name="テキスト ボックス 648">
            <a:extLst>
              <a:ext uri="{FF2B5EF4-FFF2-40B4-BE49-F238E27FC236}">
                <a16:creationId xmlns:a16="http://schemas.microsoft.com/office/drawing/2014/main" id="{8A21F3BF-19D4-4011-9E5F-8D988A1DA9D4}"/>
              </a:ext>
            </a:extLst>
          </p:cNvPr>
          <p:cNvSpPr txBox="1"/>
          <p:nvPr/>
        </p:nvSpPr>
        <p:spPr>
          <a:xfrm>
            <a:off x="3128824" y="5952630"/>
            <a:ext cx="422275" cy="22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အဆို့ရှင် plate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1" name="テキスト ボックス 184">
            <a:extLst>
              <a:ext uri="{FF2B5EF4-FFF2-40B4-BE49-F238E27FC236}">
                <a16:creationId xmlns:a16="http://schemas.microsoft.com/office/drawing/2014/main" id="{CD65E1A5-AE19-4F75-95B8-76139C9CA1ED}"/>
              </a:ext>
            </a:extLst>
          </p:cNvPr>
          <p:cNvSpPr txBox="1"/>
          <p:nvPr/>
        </p:nvSpPr>
        <p:spPr>
          <a:xfrm>
            <a:off x="5093827" y="5525189"/>
            <a:ext cx="35687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Swashplate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2" name="テキスト ボックス 185">
            <a:extLst>
              <a:ext uri="{FF2B5EF4-FFF2-40B4-BE49-F238E27FC236}">
                <a16:creationId xmlns:a16="http://schemas.microsoft.com/office/drawing/2014/main" id="{B38221CA-B6C2-4C45-B083-F073F413906E}"/>
              </a:ext>
            </a:extLst>
          </p:cNvPr>
          <p:cNvSpPr txBox="1"/>
          <p:nvPr/>
        </p:nvSpPr>
        <p:spPr>
          <a:xfrm>
            <a:off x="5058267" y="4628164"/>
            <a:ext cx="35687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ဝင်ရိုး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3" name="テキスト ボックス 186">
            <a:extLst>
              <a:ext uri="{FF2B5EF4-FFF2-40B4-BE49-F238E27FC236}">
                <a16:creationId xmlns:a16="http://schemas.microsoft.com/office/drawing/2014/main" id="{A16E6363-3F12-4416-B9D1-9228A3556A41}"/>
              </a:ext>
            </a:extLst>
          </p:cNvPr>
          <p:cNvSpPr txBox="1"/>
          <p:nvPr/>
        </p:nvSpPr>
        <p:spPr>
          <a:xfrm>
            <a:off x="6025349" y="4271423"/>
            <a:ext cx="1175385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ဆလင်ဒါဘလော့ (Cylinder block)</a:t>
            </a:r>
            <a:endParaRPr lang="ja-JP" sz="105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4" name="テキスト ボックス 187">
            <a:extLst>
              <a:ext uri="{FF2B5EF4-FFF2-40B4-BE49-F238E27FC236}">
                <a16:creationId xmlns:a16="http://schemas.microsoft.com/office/drawing/2014/main" id="{05BB8EE4-6EDE-45B9-B378-612534F03326}"/>
              </a:ext>
            </a:extLst>
          </p:cNvPr>
          <p:cNvSpPr txBox="1"/>
          <p:nvPr/>
        </p:nvSpPr>
        <p:spPr>
          <a:xfrm>
            <a:off x="5955132" y="5754087"/>
            <a:ext cx="58483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ပစ္စတင်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5" name="テキスト ボックス 188">
            <a:extLst>
              <a:ext uri="{FF2B5EF4-FFF2-40B4-BE49-F238E27FC236}">
                <a16:creationId xmlns:a16="http://schemas.microsoft.com/office/drawing/2014/main" id="{29021390-9823-4550-9F25-C8A9F71DEF11}"/>
              </a:ext>
            </a:extLst>
          </p:cNvPr>
          <p:cNvSpPr txBox="1"/>
          <p:nvPr/>
        </p:nvSpPr>
        <p:spPr>
          <a:xfrm>
            <a:off x="7080549" y="4492190"/>
            <a:ext cx="562852" cy="2749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ဝင်ပေါက် / ထွက်ပေါက်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6" name="テキスト ボックス 189">
            <a:extLst>
              <a:ext uri="{FF2B5EF4-FFF2-40B4-BE49-F238E27FC236}">
                <a16:creationId xmlns:a16="http://schemas.microsoft.com/office/drawing/2014/main" id="{12919EAC-2ECD-4015-8491-3A9CF20D568C}"/>
              </a:ext>
            </a:extLst>
          </p:cNvPr>
          <p:cNvSpPr txBox="1"/>
          <p:nvPr/>
        </p:nvSpPr>
        <p:spPr>
          <a:xfrm>
            <a:off x="7952498" y="4520596"/>
            <a:ext cx="562852" cy="2739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ဝင်ပေါက် / ထွက်ပေါက်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7" name="テキスト ボックス 190">
            <a:extLst>
              <a:ext uri="{FF2B5EF4-FFF2-40B4-BE49-F238E27FC236}">
                <a16:creationId xmlns:a16="http://schemas.microsoft.com/office/drawing/2014/main" id="{CF41BB15-4179-46C3-A8FE-251CFA16E2DB}"/>
              </a:ext>
            </a:extLst>
          </p:cNvPr>
          <p:cNvSpPr txBox="1"/>
          <p:nvPr/>
        </p:nvSpPr>
        <p:spPr>
          <a:xfrm>
            <a:off x="7080549" y="5722691"/>
            <a:ext cx="422275" cy="3083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အဆို့ရှင် plate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70986"/>
            <a:ext cx="7886700" cy="80201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ဟိုက်ဒရောလစ်စွမ်းအင်ပို့လွှတ်ကိရိယာ ①ဟိုက်ဒရောလစ်ဆလင်ဒါ ②ဟိုက်ဒရောလစ်မော်တာ ပစ္စတင်မော်တာ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44442" y="6452605"/>
            <a:ext cx="415172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23 / အထောက်အကူပြုစာအုပ် စာမျက်နှာ 17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908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04" y="1319495"/>
            <a:ext cx="5953991" cy="24955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63" y="4077923"/>
            <a:ext cx="4987637" cy="206204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3786" y="3565044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ဟိုက်ဒရောလစ်ဆလင်ဒါ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1217" y="6095944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ဟိုက်ဒရောလစ်မော်တာ ပစ္စတင်မော်တာ</a:t>
            </a:r>
          </a:p>
        </p:txBody>
      </p:sp>
      <p:sp>
        <p:nvSpPr>
          <p:cNvPr id="11" name="テキスト ボックス 191">
            <a:extLst>
              <a:ext uri="{FF2B5EF4-FFF2-40B4-BE49-F238E27FC236}">
                <a16:creationId xmlns:a16="http://schemas.microsoft.com/office/drawing/2014/main" id="{36DAAAF7-FC9F-4952-AEFA-306A4AB8AD44}"/>
              </a:ext>
            </a:extLst>
          </p:cNvPr>
          <p:cNvSpPr txBox="1"/>
          <p:nvPr/>
        </p:nvSpPr>
        <p:spPr>
          <a:xfrm>
            <a:off x="1595004" y="2066943"/>
            <a:ext cx="1126448" cy="3022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ဆလင်ဒါခေါင်း (Cylinder head)</a:t>
            </a:r>
            <a:endParaRPr lang="ja-JP" sz="12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2" name="テキスト ボックス 480">
            <a:extLst>
              <a:ext uri="{FF2B5EF4-FFF2-40B4-BE49-F238E27FC236}">
                <a16:creationId xmlns:a16="http://schemas.microsoft.com/office/drawing/2014/main" id="{B3B2DBFA-4582-4BDE-A66E-AABEB19B981D}"/>
              </a:ext>
            </a:extLst>
          </p:cNvPr>
          <p:cNvSpPr txBox="1"/>
          <p:nvPr/>
        </p:nvSpPr>
        <p:spPr>
          <a:xfrm>
            <a:off x="4237812" y="3372474"/>
            <a:ext cx="841991" cy="19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ပစ္စတင်</a:t>
            </a:r>
            <a:endParaRPr lang="ja-JP" sz="12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3" name="テキスト ボックス 481">
            <a:extLst>
              <a:ext uri="{FF2B5EF4-FFF2-40B4-BE49-F238E27FC236}">
                <a16:creationId xmlns:a16="http://schemas.microsoft.com/office/drawing/2014/main" id="{0F7D3197-A63A-469B-B2C6-ABFB759E3805}"/>
              </a:ext>
            </a:extLst>
          </p:cNvPr>
          <p:cNvSpPr txBox="1"/>
          <p:nvPr/>
        </p:nvSpPr>
        <p:spPr>
          <a:xfrm>
            <a:off x="3850411" y="1573111"/>
            <a:ext cx="691674" cy="4316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</a:t>
            </a:r>
          </a:p>
          <a:p>
            <a:pPr algn="just" rtl="0"/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(Cylinder)</a:t>
            </a:r>
            <a:endParaRPr lang="ja-JP" sz="12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4" name="テキスト ボックス 482">
            <a:extLst>
              <a:ext uri="{FF2B5EF4-FFF2-40B4-BE49-F238E27FC236}">
                <a16:creationId xmlns:a16="http://schemas.microsoft.com/office/drawing/2014/main" id="{1F5FE47E-422A-410D-B2BA-26C7CF72CA8A}"/>
              </a:ext>
            </a:extLst>
          </p:cNvPr>
          <p:cNvSpPr txBox="1"/>
          <p:nvPr/>
        </p:nvSpPr>
        <p:spPr>
          <a:xfrm rot="20706217">
            <a:off x="3143043" y="2121468"/>
            <a:ext cx="1330459" cy="1602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ဆီထွက်‌ပေါက်/ဝင်ပေါက်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5" name="テキスト ボックス 483">
            <a:extLst>
              <a:ext uri="{FF2B5EF4-FFF2-40B4-BE49-F238E27FC236}">
                <a16:creationId xmlns:a16="http://schemas.microsoft.com/office/drawing/2014/main" id="{BD37B912-F95C-4485-AD0B-AAB431CA43E0}"/>
              </a:ext>
            </a:extLst>
          </p:cNvPr>
          <p:cNvSpPr txBox="1"/>
          <p:nvPr/>
        </p:nvSpPr>
        <p:spPr>
          <a:xfrm rot="20706217">
            <a:off x="4467344" y="1540106"/>
            <a:ext cx="1144944" cy="169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ဆီထွက်‌ပေါက်/ဝင်ပေါက်</a:t>
            </a:r>
            <a:endParaRPr lang="ja-JP" sz="9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6" name="テキスト ボックス 595">
            <a:extLst>
              <a:ext uri="{FF2B5EF4-FFF2-40B4-BE49-F238E27FC236}">
                <a16:creationId xmlns:a16="http://schemas.microsoft.com/office/drawing/2014/main" id="{48AAC083-62F4-41FB-B93D-29AAC516DCE6}"/>
              </a:ext>
            </a:extLst>
          </p:cNvPr>
          <p:cNvSpPr txBox="1"/>
          <p:nvPr/>
        </p:nvSpPr>
        <p:spPr>
          <a:xfrm>
            <a:off x="3690565" y="4339167"/>
            <a:ext cx="841991" cy="19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ပစ္စတင်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7" name="テキスト ボックス 596">
            <a:extLst>
              <a:ext uri="{FF2B5EF4-FFF2-40B4-BE49-F238E27FC236}">
                <a16:creationId xmlns:a16="http://schemas.microsoft.com/office/drawing/2014/main" id="{803ED39A-65F0-4E9C-A8F4-C6E30C88D844}"/>
              </a:ext>
            </a:extLst>
          </p:cNvPr>
          <p:cNvSpPr txBox="1"/>
          <p:nvPr/>
        </p:nvSpPr>
        <p:spPr>
          <a:xfrm>
            <a:off x="5920247" y="4064216"/>
            <a:ext cx="841991" cy="1594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ပစ္စတင်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8" name="テキスト ボックス 597">
            <a:extLst>
              <a:ext uri="{FF2B5EF4-FFF2-40B4-BE49-F238E27FC236}">
                <a16:creationId xmlns:a16="http://schemas.microsoft.com/office/drawing/2014/main" id="{95BF0F25-B50B-485B-BA6F-49EE0BED0D4F}"/>
              </a:ext>
            </a:extLst>
          </p:cNvPr>
          <p:cNvSpPr txBox="1"/>
          <p:nvPr/>
        </p:nvSpPr>
        <p:spPr>
          <a:xfrm>
            <a:off x="6118526" y="4339167"/>
            <a:ext cx="656586" cy="1402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Swashplate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9" name="テキスト ボックス 604">
            <a:extLst>
              <a:ext uri="{FF2B5EF4-FFF2-40B4-BE49-F238E27FC236}">
                <a16:creationId xmlns:a16="http://schemas.microsoft.com/office/drawing/2014/main" id="{A66CAA49-2FB3-4B83-8093-4FAAC5F50EF3}"/>
              </a:ext>
            </a:extLst>
          </p:cNvPr>
          <p:cNvSpPr txBox="1"/>
          <p:nvPr/>
        </p:nvSpPr>
        <p:spPr>
          <a:xfrm>
            <a:off x="5614811" y="4311010"/>
            <a:ext cx="333375" cy="1267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ကိုယ်ထည်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0" name="テキスト ボックス 605">
            <a:extLst>
              <a:ext uri="{FF2B5EF4-FFF2-40B4-BE49-F238E27FC236}">
                <a16:creationId xmlns:a16="http://schemas.microsoft.com/office/drawing/2014/main" id="{81AA3062-3DBF-4012-8FA1-2181968F23F2}"/>
              </a:ext>
            </a:extLst>
          </p:cNvPr>
          <p:cNvSpPr txBox="1"/>
          <p:nvPr/>
        </p:nvSpPr>
        <p:spPr>
          <a:xfrm>
            <a:off x="4844442" y="4252462"/>
            <a:ext cx="426305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အကာ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1" name="テキスト ボックス 608">
            <a:extLst>
              <a:ext uri="{FF2B5EF4-FFF2-40B4-BE49-F238E27FC236}">
                <a16:creationId xmlns:a16="http://schemas.microsoft.com/office/drawing/2014/main" id="{2A7BAFE1-259E-4E1F-816D-5A584C5F6057}"/>
              </a:ext>
            </a:extLst>
          </p:cNvPr>
          <p:cNvSpPr txBox="1"/>
          <p:nvPr/>
        </p:nvSpPr>
        <p:spPr>
          <a:xfrm>
            <a:off x="3770097" y="4765354"/>
            <a:ext cx="540088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shaft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2" name="テキスト ボックス 609">
            <a:extLst>
              <a:ext uri="{FF2B5EF4-FFF2-40B4-BE49-F238E27FC236}">
                <a16:creationId xmlns:a16="http://schemas.microsoft.com/office/drawing/2014/main" id="{4EB00D60-586D-4BB0-AD5A-913CE82D5618}"/>
              </a:ext>
            </a:extLst>
          </p:cNvPr>
          <p:cNvSpPr txBox="1"/>
          <p:nvPr/>
        </p:nvSpPr>
        <p:spPr>
          <a:xfrm>
            <a:off x="6775112" y="4752229"/>
            <a:ext cx="540088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shaft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3" name="テキスト ボックス 610">
            <a:extLst>
              <a:ext uri="{FF2B5EF4-FFF2-40B4-BE49-F238E27FC236}">
                <a16:creationId xmlns:a16="http://schemas.microsoft.com/office/drawing/2014/main" id="{E265CA0C-9680-4507-9AAC-833E6CE63072}"/>
              </a:ext>
            </a:extLst>
          </p:cNvPr>
          <p:cNvSpPr txBox="1"/>
          <p:nvPr/>
        </p:nvSpPr>
        <p:spPr>
          <a:xfrm>
            <a:off x="4967654" y="3921705"/>
            <a:ext cx="952593" cy="2959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ဆလင်ဒါဘလော့ (Cylinder block)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4" name="テキスト ボックス 611">
            <a:extLst>
              <a:ext uri="{FF2B5EF4-FFF2-40B4-BE49-F238E27FC236}">
                <a16:creationId xmlns:a16="http://schemas.microsoft.com/office/drawing/2014/main" id="{684CFCFC-A8D5-47E7-B864-2214A91688FB}"/>
              </a:ext>
            </a:extLst>
          </p:cNvPr>
          <p:cNvSpPr txBox="1"/>
          <p:nvPr/>
        </p:nvSpPr>
        <p:spPr>
          <a:xfrm>
            <a:off x="2579266" y="5953306"/>
            <a:ext cx="870057" cy="193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Radial အမျိုးအစား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5" name="テキスト ボックス 612">
            <a:extLst>
              <a:ext uri="{FF2B5EF4-FFF2-40B4-BE49-F238E27FC236}">
                <a16:creationId xmlns:a16="http://schemas.microsoft.com/office/drawing/2014/main" id="{C3040035-3CA0-489F-AF10-9B6BD3CCFDAD}"/>
              </a:ext>
            </a:extLst>
          </p:cNvPr>
          <p:cNvSpPr txBox="1"/>
          <p:nvPr/>
        </p:nvSpPr>
        <p:spPr>
          <a:xfrm>
            <a:off x="5441140" y="5921688"/>
            <a:ext cx="1103691" cy="193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Axial အမျိုးအစား</a:t>
            </a:r>
            <a:endParaRPr lang="ja-JP" sz="105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99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Check valve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97315" y="6452605"/>
            <a:ext cx="409884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24 / အထောက်အကူပြုစာအုပ် စာမျက်နှာ 18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6" y="2410692"/>
            <a:ext cx="7995458" cy="26529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73432" y="5063661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Check valve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13">
            <a:extLst>
              <a:ext uri="{FF2B5EF4-FFF2-40B4-BE49-F238E27FC236}">
                <a16:creationId xmlns:a16="http://schemas.microsoft.com/office/drawing/2014/main" id="{4CE18B24-A5BC-4548-BEBD-63D376762B4A}"/>
              </a:ext>
            </a:extLst>
          </p:cNvPr>
          <p:cNvSpPr txBox="1"/>
          <p:nvPr/>
        </p:nvSpPr>
        <p:spPr>
          <a:xfrm>
            <a:off x="650771" y="4209035"/>
            <a:ext cx="1065139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သင်္ကေတ</a:t>
            </a:r>
            <a:endParaRPr lang="ja-JP" sz="16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0" name="テキスト ボックス 614">
            <a:extLst>
              <a:ext uri="{FF2B5EF4-FFF2-40B4-BE49-F238E27FC236}">
                <a16:creationId xmlns:a16="http://schemas.microsoft.com/office/drawing/2014/main" id="{CEBF5D3D-964F-4D8F-B3BC-BCC3DAC374DC}"/>
              </a:ext>
            </a:extLst>
          </p:cNvPr>
          <p:cNvSpPr txBox="1"/>
          <p:nvPr/>
        </p:nvSpPr>
        <p:spPr>
          <a:xfrm>
            <a:off x="2487673" y="4167816"/>
            <a:ext cx="106513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ရပ်ခြင်း</a:t>
            </a:r>
            <a:endParaRPr lang="ja-JP" sz="16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1" name="テキスト ボックス 615">
            <a:extLst>
              <a:ext uri="{FF2B5EF4-FFF2-40B4-BE49-F238E27FC236}">
                <a16:creationId xmlns:a16="http://schemas.microsoft.com/office/drawing/2014/main" id="{9DE5083E-0B29-4F7C-8D80-3A1378BB27C6}"/>
              </a:ext>
            </a:extLst>
          </p:cNvPr>
          <p:cNvSpPr txBox="1"/>
          <p:nvPr/>
        </p:nvSpPr>
        <p:spPr>
          <a:xfrm>
            <a:off x="3759352" y="4180219"/>
            <a:ext cx="891669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စီးဆင်းမှု</a:t>
            </a:r>
            <a:endParaRPr lang="ja-JP" sz="16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2" name="テキスト ボックス 616">
            <a:extLst>
              <a:ext uri="{FF2B5EF4-FFF2-40B4-BE49-F238E27FC236}">
                <a16:creationId xmlns:a16="http://schemas.microsoft.com/office/drawing/2014/main" id="{3BCAA3CC-27A5-40A0-9264-82CE026DD2DF}"/>
              </a:ext>
            </a:extLst>
          </p:cNvPr>
          <p:cNvSpPr txBox="1"/>
          <p:nvPr/>
        </p:nvSpPr>
        <p:spPr>
          <a:xfrm>
            <a:off x="2376374" y="4540197"/>
            <a:ext cx="196984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လည်ပတ်မှုပုံရိပ်</a:t>
            </a:r>
            <a:endParaRPr lang="ja-JP" sz="16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615" y="1355130"/>
            <a:ext cx="5212770" cy="48227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ဟိုက်ဒရောလစ်ဆီသိုလှောင်ကန်၊ ဆီ filter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0" y="6452605"/>
            <a:ext cx="44241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24 / အထောက်အကူပြုစာအုပ် စာမျက်နှာ 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65615" y="6122309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ဟိုက်ဒရောလစ်ဆီသိုလှောင်ကန်</a:t>
            </a:r>
          </a:p>
        </p:txBody>
      </p:sp>
      <p:sp>
        <p:nvSpPr>
          <p:cNvPr id="7" name="テキスト ボックス 617">
            <a:extLst>
              <a:ext uri="{FF2B5EF4-FFF2-40B4-BE49-F238E27FC236}">
                <a16:creationId xmlns:a16="http://schemas.microsoft.com/office/drawing/2014/main" id="{F6D732B0-B6AC-4974-995C-E7FD27FA59BC}"/>
              </a:ext>
            </a:extLst>
          </p:cNvPr>
          <p:cNvSpPr txBox="1"/>
          <p:nvPr/>
        </p:nvSpPr>
        <p:spPr>
          <a:xfrm>
            <a:off x="5683516" y="1801207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Air Breather</a:t>
            </a:r>
            <a:endParaRPr lang="ja-JP" sz="105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8" name="テキスト ボックス 618">
            <a:extLst>
              <a:ext uri="{FF2B5EF4-FFF2-40B4-BE49-F238E27FC236}">
                <a16:creationId xmlns:a16="http://schemas.microsoft.com/office/drawing/2014/main" id="{70240364-FC95-4531-8ED4-DF6DE2D10BBC}"/>
              </a:ext>
            </a:extLst>
          </p:cNvPr>
          <p:cNvSpPr txBox="1"/>
          <p:nvPr/>
        </p:nvSpPr>
        <p:spPr>
          <a:xfrm>
            <a:off x="3344463" y="2049523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filter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0" name="テキスト ボックス 619">
            <a:extLst>
              <a:ext uri="{FF2B5EF4-FFF2-40B4-BE49-F238E27FC236}">
                <a16:creationId xmlns:a16="http://schemas.microsoft.com/office/drawing/2014/main" id="{184B9DF9-DF7B-48BD-93EE-92F9448DCF8E}"/>
              </a:ext>
            </a:extLst>
          </p:cNvPr>
          <p:cNvSpPr txBox="1"/>
          <p:nvPr/>
        </p:nvSpPr>
        <p:spPr>
          <a:xfrm rot="19720641">
            <a:off x="2965028" y="3419240"/>
            <a:ext cx="54673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ဆားကစ်မှ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2" name="テキスト ボックス 620">
            <a:extLst>
              <a:ext uri="{FF2B5EF4-FFF2-40B4-BE49-F238E27FC236}">
                <a16:creationId xmlns:a16="http://schemas.microsoft.com/office/drawing/2014/main" id="{94A44C9F-92B8-4FC4-BF1B-956EE28390EF}"/>
              </a:ext>
            </a:extLst>
          </p:cNvPr>
          <p:cNvSpPr txBox="1"/>
          <p:nvPr/>
        </p:nvSpPr>
        <p:spPr>
          <a:xfrm>
            <a:off x="4938661" y="3960623"/>
            <a:ext cx="74485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ဆီစစ်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3" name="テキスト ボックス 621">
            <a:extLst>
              <a:ext uri="{FF2B5EF4-FFF2-40B4-BE49-F238E27FC236}">
                <a16:creationId xmlns:a16="http://schemas.microsoft.com/office/drawing/2014/main" id="{8D4A18FA-C82B-4DCB-8848-66C0788A706B}"/>
              </a:ext>
            </a:extLst>
          </p:cNvPr>
          <p:cNvSpPr txBox="1"/>
          <p:nvPr/>
        </p:nvSpPr>
        <p:spPr>
          <a:xfrm>
            <a:off x="5894492" y="3326130"/>
            <a:ext cx="1420708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ဆီလယ်ဗယ်တိုင်းတာတိုင်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4" name="テキスト ボックス 622">
            <a:extLst>
              <a:ext uri="{FF2B5EF4-FFF2-40B4-BE49-F238E27FC236}">
                <a16:creationId xmlns:a16="http://schemas.microsoft.com/office/drawing/2014/main" id="{30768BB1-FFC2-47F5-8CB0-AF17B50DF815}"/>
              </a:ext>
            </a:extLst>
          </p:cNvPr>
          <p:cNvSpPr txBox="1"/>
          <p:nvPr/>
        </p:nvSpPr>
        <p:spPr>
          <a:xfrm>
            <a:off x="5063613" y="5589617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Trap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5" name="テキスト ボックス 623">
            <a:extLst>
              <a:ext uri="{FF2B5EF4-FFF2-40B4-BE49-F238E27FC236}">
                <a16:creationId xmlns:a16="http://schemas.microsoft.com/office/drawing/2014/main" id="{83CBAD2F-E9FA-44CE-9905-B1B77EF996BF}"/>
              </a:ext>
            </a:extLst>
          </p:cNvPr>
          <p:cNvSpPr txBox="1"/>
          <p:nvPr/>
        </p:nvSpPr>
        <p:spPr>
          <a:xfrm>
            <a:off x="4406213" y="5878336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ပန့်သို့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6" name="テキスト ボックス 624">
            <a:extLst>
              <a:ext uri="{FF2B5EF4-FFF2-40B4-BE49-F238E27FC236}">
                <a16:creationId xmlns:a16="http://schemas.microsoft.com/office/drawing/2014/main" id="{5AED9256-B42D-4847-A5CC-D45F3286C373}"/>
              </a:ext>
            </a:extLst>
          </p:cNvPr>
          <p:cNvSpPr txBox="1"/>
          <p:nvPr/>
        </p:nvSpPr>
        <p:spPr>
          <a:xfrm rot="19720641">
            <a:off x="1593278" y="5542201"/>
            <a:ext cx="1126566" cy="18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လုပ်ဆောင်မှုအဆို့ရှင်မှ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39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ဆီ filter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86300" y="6452605"/>
            <a:ext cx="43098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25 / အထောက်အကူပြုစာအုပ် စာမျက်နှာ 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36888" y="5147361"/>
            <a:ext cx="36864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ဆီ filter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718" y="2490646"/>
            <a:ext cx="5746173" cy="2656715"/>
          </a:xfrm>
          <a:prstGeom prst="rect">
            <a:avLst/>
          </a:prstGeom>
        </p:spPr>
      </p:pic>
      <p:sp>
        <p:nvSpPr>
          <p:cNvPr id="7" name="テキスト ボックス 626">
            <a:extLst>
              <a:ext uri="{FF2B5EF4-FFF2-40B4-BE49-F238E27FC236}">
                <a16:creationId xmlns:a16="http://schemas.microsoft.com/office/drawing/2014/main" id="{AF8F7F5C-8659-4C38-B6F0-3B96498019BD}"/>
              </a:ext>
            </a:extLst>
          </p:cNvPr>
          <p:cNvSpPr txBox="1"/>
          <p:nvPr/>
        </p:nvSpPr>
        <p:spPr>
          <a:xfrm>
            <a:off x="5419705" y="2620666"/>
            <a:ext cx="1705277" cy="27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notch wire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8" name="テキスト ボックス 627">
            <a:extLst>
              <a:ext uri="{FF2B5EF4-FFF2-40B4-BE49-F238E27FC236}">
                <a16:creationId xmlns:a16="http://schemas.microsoft.com/office/drawing/2014/main" id="{56C3EC25-0886-44E7-B562-DF84C8AEC388}"/>
              </a:ext>
            </a:extLst>
          </p:cNvPr>
          <p:cNvSpPr txBox="1"/>
          <p:nvPr/>
        </p:nvSpPr>
        <p:spPr>
          <a:xfrm>
            <a:off x="4014550" y="2630017"/>
            <a:ext cx="1090246" cy="27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ဆီဝင်ပေါက်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1" name="テキスト ボックス 628">
            <a:extLst>
              <a:ext uri="{FF2B5EF4-FFF2-40B4-BE49-F238E27FC236}">
                <a16:creationId xmlns:a16="http://schemas.microsoft.com/office/drawing/2014/main" id="{2034FFB3-285F-46E2-BB6D-3F3E14FDCA80}"/>
              </a:ext>
            </a:extLst>
          </p:cNvPr>
          <p:cNvSpPr txBox="1"/>
          <p:nvPr/>
        </p:nvSpPr>
        <p:spPr>
          <a:xfrm rot="16200000">
            <a:off x="1085289" y="3782456"/>
            <a:ext cx="1546324" cy="329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ဆီထွက်‌ပေါက်</a:t>
            </a:r>
            <a:endParaRPr lang="ja-JP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5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my-MM" sz="2900" dirty="0">
                <a:latin typeface="Pyidaungsu" pitchFamily="34" charset="0"/>
                <a:cs typeface="Pyidaungsu" pitchFamily="34" charset="0"/>
              </a:rPr>
              <a:t>အခန်း 3 ဖြိုဖျက်သည့်စက်ယန္တရား ပြေးဆွဲခြင်းနှင့်စပ်လျဉ်းသည့် ပစ္စည်းကိရိယာများ၏ဖွဲ့စည်းပုံ</a:t>
            </a:r>
            <a:endParaRPr lang="ja-JP" altLang="en-US" sz="2900" dirty="0"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03146"/>
            <a:ext cx="7886700" cy="869856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ts val="28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crawler အမျိုးအစား ဖြိုဖျက်သည့်စက်ယန္တရား ပြေးဆွဲမှုပစ္စည်းကိရိယာများ ၏ဖွဲ့စည်းပုံ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76446" y="6452605"/>
            <a:ext cx="40197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28 / အထောက်အကူပြုစာအုပ် စာမျက်နှာ 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1144" y="6096383"/>
            <a:ext cx="33799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ဟိုက်ဒရောလစ် crawler ၏ စက်တည်ဆောက်ပုံ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87" y="1360025"/>
            <a:ext cx="5912426" cy="4658107"/>
          </a:xfrm>
          <a:prstGeom prst="rect">
            <a:avLst/>
          </a:prstGeom>
        </p:spPr>
      </p:pic>
      <p:sp>
        <p:nvSpPr>
          <p:cNvPr id="8" name="テキスト ボックス 633">
            <a:extLst>
              <a:ext uri="{FF2B5EF4-FFF2-40B4-BE49-F238E27FC236}">
                <a16:creationId xmlns:a16="http://schemas.microsoft.com/office/drawing/2014/main" id="{C88AB0B7-6152-413A-ACBF-333D8FF3D280}"/>
              </a:ext>
            </a:extLst>
          </p:cNvPr>
          <p:cNvSpPr txBox="1"/>
          <p:nvPr/>
        </p:nvSpPr>
        <p:spPr>
          <a:xfrm>
            <a:off x="3948000" y="1411055"/>
            <a:ext cx="1280243" cy="410709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လုပ်ငန်းသုံးကိရိယာများ (အရှေ့ဘက်)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0" name="テキスト ボックス 638">
            <a:extLst>
              <a:ext uri="{FF2B5EF4-FFF2-40B4-BE49-F238E27FC236}">
                <a16:creationId xmlns:a16="http://schemas.microsoft.com/office/drawing/2014/main" id="{09E44394-4FE8-43BE-9F91-C94B8860C605}"/>
              </a:ext>
            </a:extLst>
          </p:cNvPr>
          <p:cNvSpPr txBox="1"/>
          <p:nvPr/>
        </p:nvSpPr>
        <p:spPr>
          <a:xfrm>
            <a:off x="4504695" y="2118911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 (arm) ဆလင်ဒါ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1" name="テキスト ボックス 649">
            <a:extLst>
              <a:ext uri="{FF2B5EF4-FFF2-40B4-BE49-F238E27FC236}">
                <a16:creationId xmlns:a16="http://schemas.microsoft.com/office/drawing/2014/main" id="{4F0E3928-7274-47C0-9652-66A12B0AA56A}"/>
              </a:ext>
            </a:extLst>
          </p:cNvPr>
          <p:cNvSpPr txBox="1"/>
          <p:nvPr/>
        </p:nvSpPr>
        <p:spPr>
          <a:xfrm>
            <a:off x="4913962" y="2694212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လက်တံ(Boom)</a:t>
            </a:r>
            <a:r>
              <a:rPr lang="my-MM" sz="900" kern="100">
                <a:effectLst/>
                <a:latin typeface="Pyidaungsu" pitchFamily="34" charset="0"/>
                <a:ea typeface="ＭＳ 明朝" panose="02020609040205080304" pitchFamily="17" charset="-128"/>
                <a:cs typeface="Pyidaungsu" pitchFamily="34" charset="0"/>
              </a:rPr>
              <a:t>* 2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2" name="テキスト ボックス 650">
            <a:extLst>
              <a:ext uri="{FF2B5EF4-FFF2-40B4-BE49-F238E27FC236}">
                <a16:creationId xmlns:a16="http://schemas.microsoft.com/office/drawing/2014/main" id="{7B81ACC8-2D92-4C48-92D7-A2CC453D2F47}"/>
              </a:ext>
            </a:extLst>
          </p:cNvPr>
          <p:cNvSpPr txBox="1"/>
          <p:nvPr/>
        </p:nvSpPr>
        <p:spPr>
          <a:xfrm>
            <a:off x="1793632" y="2699023"/>
            <a:ext cx="897047" cy="2834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 (arm) </a:t>
            </a:r>
            <a:r>
              <a:rPr lang="my-MM" sz="900" kern="100" dirty="0">
                <a:effectLst/>
                <a:latin typeface="Pyidaungsu" pitchFamily="34" charset="0"/>
                <a:ea typeface="ＭＳ 明朝" panose="02020609040205080304" pitchFamily="17" charset="-128"/>
                <a:cs typeface="Pyidaungsu" pitchFamily="34" charset="0"/>
              </a:rPr>
              <a:t>* 1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3" name="テキスト ボックス 651">
            <a:extLst>
              <a:ext uri="{FF2B5EF4-FFF2-40B4-BE49-F238E27FC236}">
                <a16:creationId xmlns:a16="http://schemas.microsoft.com/office/drawing/2014/main" id="{0A815D83-8384-406B-9A49-55B58FA72904}"/>
              </a:ext>
            </a:extLst>
          </p:cNvPr>
          <p:cNvSpPr txBox="1"/>
          <p:nvPr/>
        </p:nvSpPr>
        <p:spPr>
          <a:xfrm>
            <a:off x="1415562" y="3734809"/>
            <a:ext cx="1275117" cy="2549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လက်သည်း(bucket)</a:t>
            </a:r>
            <a:r>
              <a:rPr lang="en-US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*</a:t>
            </a:r>
            <a:r>
              <a:rPr lang="my-MM" sz="900" kern="100" dirty="0">
                <a:effectLst/>
                <a:latin typeface="Pyidaungsu" pitchFamily="34" charset="0"/>
                <a:ea typeface="ＭＳ 明朝" panose="02020609040205080304" pitchFamily="17" charset="-128"/>
                <a:cs typeface="Pyidaungsu" pitchFamily="34" charset="0"/>
              </a:rPr>
              <a:t>3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ＭＳ 明朝" panose="02020609040205080304" pitchFamily="17" charset="-128"/>
                <a:cs typeface="Pyidaungsu" pitchFamily="34" charset="0"/>
              </a:rPr>
              <a:t> 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4" name="テキスト ボックス 652">
            <a:extLst>
              <a:ext uri="{FF2B5EF4-FFF2-40B4-BE49-F238E27FC236}">
                <a16:creationId xmlns:a16="http://schemas.microsoft.com/office/drawing/2014/main" id="{5B241E57-BA65-4B2F-B11A-772BA2E28795}"/>
              </a:ext>
            </a:extLst>
          </p:cNvPr>
          <p:cNvSpPr txBox="1"/>
          <p:nvPr/>
        </p:nvSpPr>
        <p:spPr>
          <a:xfrm>
            <a:off x="1310054" y="2232264"/>
            <a:ext cx="1374139" cy="2888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လက်သည်း(bucket)ဆလင်ဒါ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5" name="テキスト ボックス 653">
            <a:extLst>
              <a:ext uri="{FF2B5EF4-FFF2-40B4-BE49-F238E27FC236}">
                <a16:creationId xmlns:a16="http://schemas.microsoft.com/office/drawing/2014/main" id="{09C8CB45-3941-4F1D-B892-3F2E9405C7DE}"/>
              </a:ext>
            </a:extLst>
          </p:cNvPr>
          <p:cNvSpPr txBox="1"/>
          <p:nvPr/>
        </p:nvSpPr>
        <p:spPr>
          <a:xfrm>
            <a:off x="4913962" y="2934888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စင်တာဂျွိုင့်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6" name="テキスト ボックス 654">
            <a:extLst>
              <a:ext uri="{FF2B5EF4-FFF2-40B4-BE49-F238E27FC236}">
                <a16:creationId xmlns:a16="http://schemas.microsoft.com/office/drawing/2014/main" id="{6513FD6D-A2E8-4D4E-A909-4D9A2986B244}"/>
              </a:ext>
            </a:extLst>
          </p:cNvPr>
          <p:cNvSpPr txBox="1"/>
          <p:nvPr/>
        </p:nvSpPr>
        <p:spPr>
          <a:xfrm>
            <a:off x="5083601" y="3108274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ဆုံလည်အကူကွင်း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7" name="テキスト ボックス 655">
            <a:extLst>
              <a:ext uri="{FF2B5EF4-FFF2-40B4-BE49-F238E27FC236}">
                <a16:creationId xmlns:a16="http://schemas.microsoft.com/office/drawing/2014/main" id="{1A643813-5740-4346-9C89-99CC78591DCE}"/>
              </a:ext>
            </a:extLst>
          </p:cNvPr>
          <p:cNvSpPr txBox="1"/>
          <p:nvPr/>
        </p:nvSpPr>
        <p:spPr>
          <a:xfrm>
            <a:off x="5435789" y="3283565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လောင်စာဆီတိုင်ကီ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8" name="テキスト ボックス 656">
            <a:extLst>
              <a:ext uri="{FF2B5EF4-FFF2-40B4-BE49-F238E27FC236}">
                <a16:creationId xmlns:a16="http://schemas.microsoft.com/office/drawing/2014/main" id="{A7DC3EA5-B141-4711-97B2-49AC57A488F2}"/>
              </a:ext>
            </a:extLst>
          </p:cNvPr>
          <p:cNvSpPr txBox="1"/>
          <p:nvPr/>
        </p:nvSpPr>
        <p:spPr>
          <a:xfrm>
            <a:off x="5663639" y="3436954"/>
            <a:ext cx="154436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ထိန်းချုပ်အဆို့ရှင် (ထိန်းချုပ်မှု)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9" name="テキスト ボックス 657">
            <a:extLst>
              <a:ext uri="{FF2B5EF4-FFF2-40B4-BE49-F238E27FC236}">
                <a16:creationId xmlns:a16="http://schemas.microsoft.com/office/drawing/2014/main" id="{E961F4F3-0B2B-4AAB-B798-64C4AA93930D}"/>
              </a:ext>
            </a:extLst>
          </p:cNvPr>
          <p:cNvSpPr txBox="1"/>
          <p:nvPr/>
        </p:nvSpPr>
        <p:spPr>
          <a:xfrm>
            <a:off x="5764300" y="3616181"/>
            <a:ext cx="1599568" cy="2470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ဟိုက်ဒရောလစ်ဆီသိုလှောင်ကန်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0" name="テキスト ボックス 658">
            <a:extLst>
              <a:ext uri="{FF2B5EF4-FFF2-40B4-BE49-F238E27FC236}">
                <a16:creationId xmlns:a16="http://schemas.microsoft.com/office/drawing/2014/main" id="{6FFE10D9-EFAA-4BB5-8803-FC19C162F848}"/>
              </a:ext>
            </a:extLst>
          </p:cNvPr>
          <p:cNvSpPr txBox="1"/>
          <p:nvPr/>
        </p:nvSpPr>
        <p:spPr>
          <a:xfrm>
            <a:off x="6033177" y="3815099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muffler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1" name="テキスト ボックス 659">
            <a:extLst>
              <a:ext uri="{FF2B5EF4-FFF2-40B4-BE49-F238E27FC236}">
                <a16:creationId xmlns:a16="http://schemas.microsoft.com/office/drawing/2014/main" id="{93BEC5C1-D711-43AE-B697-20FEE52653DB}"/>
              </a:ext>
            </a:extLst>
          </p:cNvPr>
          <p:cNvSpPr txBox="1"/>
          <p:nvPr/>
        </p:nvSpPr>
        <p:spPr>
          <a:xfrm>
            <a:off x="6179416" y="4051360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2" name="テキスト ボックス 660">
            <a:extLst>
              <a:ext uri="{FF2B5EF4-FFF2-40B4-BE49-F238E27FC236}">
                <a16:creationId xmlns:a16="http://schemas.microsoft.com/office/drawing/2014/main" id="{8F60F8A4-C65A-4E8B-B5A0-3FCB8C967863}"/>
              </a:ext>
            </a:extLst>
          </p:cNvPr>
          <p:cNvSpPr txBox="1"/>
          <p:nvPr/>
        </p:nvSpPr>
        <p:spPr>
          <a:xfrm>
            <a:off x="6333938" y="4365261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ဟိုက်ဒရောလစ်ပန့်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3" name="テキスト ボックス 661">
            <a:extLst>
              <a:ext uri="{FF2B5EF4-FFF2-40B4-BE49-F238E27FC236}">
                <a16:creationId xmlns:a16="http://schemas.microsoft.com/office/drawing/2014/main" id="{E95FF58F-2061-4F4B-98E7-BB80F708781A}"/>
              </a:ext>
            </a:extLst>
          </p:cNvPr>
          <p:cNvSpPr txBox="1"/>
          <p:nvPr/>
        </p:nvSpPr>
        <p:spPr>
          <a:xfrm>
            <a:off x="6401839" y="4609246"/>
            <a:ext cx="1612333" cy="28229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အောက်ပိုင်းပြေးဆွဲမှုကိုယ်ထည်</a:t>
            </a:r>
            <a:r>
              <a:rPr lang="en-US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*4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4" name="テキスト ボックス 662">
            <a:extLst>
              <a:ext uri="{FF2B5EF4-FFF2-40B4-BE49-F238E27FC236}">
                <a16:creationId xmlns:a16="http://schemas.microsoft.com/office/drawing/2014/main" id="{FF649D98-5A0A-4858-9EE9-5C3E54923933}"/>
              </a:ext>
            </a:extLst>
          </p:cNvPr>
          <p:cNvSpPr txBox="1"/>
          <p:nvPr/>
        </p:nvSpPr>
        <p:spPr>
          <a:xfrm>
            <a:off x="6283358" y="5405087"/>
            <a:ext cx="1738422" cy="286977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အထက်ဆုံလည်ကိုယ်ထည်</a:t>
            </a:r>
            <a:r>
              <a:rPr lang="en-US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*5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5" name="テキスト ボックス 663">
            <a:extLst>
              <a:ext uri="{FF2B5EF4-FFF2-40B4-BE49-F238E27FC236}">
                <a16:creationId xmlns:a16="http://schemas.microsoft.com/office/drawing/2014/main" id="{12EA9257-7DAB-4A2E-ABAE-810C3A27A0CE}"/>
              </a:ext>
            </a:extLst>
          </p:cNvPr>
          <p:cNvSpPr txBox="1"/>
          <p:nvPr/>
        </p:nvSpPr>
        <p:spPr>
          <a:xfrm>
            <a:off x="6435823" y="5161102"/>
            <a:ext cx="92804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Counter weight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6" name="テキスト ボックス 664">
            <a:extLst>
              <a:ext uri="{FF2B5EF4-FFF2-40B4-BE49-F238E27FC236}">
                <a16:creationId xmlns:a16="http://schemas.microsoft.com/office/drawing/2014/main" id="{28B2E7EE-55E5-4D17-9BE3-E229F7F85470}"/>
              </a:ext>
            </a:extLst>
          </p:cNvPr>
          <p:cNvSpPr txBox="1"/>
          <p:nvPr/>
        </p:nvSpPr>
        <p:spPr>
          <a:xfrm>
            <a:off x="5437053" y="5415506"/>
            <a:ext cx="720356" cy="4184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ရေတိုင်ကီ၊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 cooler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7" name="テキスト ボックス 665">
            <a:extLst>
              <a:ext uri="{FF2B5EF4-FFF2-40B4-BE49-F238E27FC236}">
                <a16:creationId xmlns:a16="http://schemas.microsoft.com/office/drawing/2014/main" id="{A490F37F-F260-4F6C-9769-EA28BEAC8C34}"/>
              </a:ext>
            </a:extLst>
          </p:cNvPr>
          <p:cNvSpPr txBox="1"/>
          <p:nvPr/>
        </p:nvSpPr>
        <p:spPr>
          <a:xfrm>
            <a:off x="5323281" y="5852398"/>
            <a:ext cx="84041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ဘက်ထရီ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8" name="テキスト ボックス 666">
            <a:extLst>
              <a:ext uri="{FF2B5EF4-FFF2-40B4-BE49-F238E27FC236}">
                <a16:creationId xmlns:a16="http://schemas.microsoft.com/office/drawing/2014/main" id="{71261444-5742-4DA3-BC7F-A2F4BB0DC35D}"/>
              </a:ext>
            </a:extLst>
          </p:cNvPr>
          <p:cNvSpPr txBox="1"/>
          <p:nvPr/>
        </p:nvSpPr>
        <p:spPr>
          <a:xfrm>
            <a:off x="4680990" y="5691028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ပြေးဆွဲမှု</a:t>
            </a:r>
          </a:p>
          <a:p>
            <a:pPr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မော်တာ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9" name="テキスト ボックス 667">
            <a:extLst>
              <a:ext uri="{FF2B5EF4-FFF2-40B4-BE49-F238E27FC236}">
                <a16:creationId xmlns:a16="http://schemas.microsoft.com/office/drawing/2014/main" id="{D06701BA-8C46-42C0-8F9A-EE81C86C5DC9}"/>
              </a:ext>
            </a:extLst>
          </p:cNvPr>
          <p:cNvSpPr txBox="1"/>
          <p:nvPr/>
        </p:nvSpPr>
        <p:spPr>
          <a:xfrm>
            <a:off x="3587011" y="5591629"/>
            <a:ext cx="984989" cy="3379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ပြေးဆွဲမှုပစ္စည်း</a:t>
            </a:r>
          </a:p>
          <a:p>
            <a:pPr algn="ctr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ကိရိယာ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30" name="テキスト ボックス 668">
            <a:extLst>
              <a:ext uri="{FF2B5EF4-FFF2-40B4-BE49-F238E27FC236}">
                <a16:creationId xmlns:a16="http://schemas.microsoft.com/office/drawing/2014/main" id="{A78DFAAA-2694-4843-9A14-4FE80CBFA9C8}"/>
              </a:ext>
            </a:extLst>
          </p:cNvPr>
          <p:cNvSpPr txBox="1"/>
          <p:nvPr/>
        </p:nvSpPr>
        <p:spPr>
          <a:xfrm>
            <a:off x="3420124" y="5426959"/>
            <a:ext cx="836304" cy="2138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 roller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31" name="テキスト ボックス 669">
            <a:extLst>
              <a:ext uri="{FF2B5EF4-FFF2-40B4-BE49-F238E27FC236}">
                <a16:creationId xmlns:a16="http://schemas.microsoft.com/office/drawing/2014/main" id="{BEC3FB20-A0D1-43D8-8E4F-86653A7981C8}"/>
              </a:ext>
            </a:extLst>
          </p:cNvPr>
          <p:cNvSpPr txBox="1"/>
          <p:nvPr/>
        </p:nvSpPr>
        <p:spPr>
          <a:xfrm>
            <a:off x="3331144" y="5202821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အပေါ် roller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32" name="テキスト ボックス 670">
            <a:extLst>
              <a:ext uri="{FF2B5EF4-FFF2-40B4-BE49-F238E27FC236}">
                <a16:creationId xmlns:a16="http://schemas.microsoft.com/office/drawing/2014/main" id="{ED58C53A-D242-48C0-B9F2-0EC517449988}"/>
              </a:ext>
            </a:extLst>
          </p:cNvPr>
          <p:cNvSpPr txBox="1"/>
          <p:nvPr/>
        </p:nvSpPr>
        <p:spPr>
          <a:xfrm>
            <a:off x="2227002" y="4975694"/>
            <a:ext cx="939797" cy="418471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အောက်ပိုင်းပြေးဆွဲမှုကိုယ်ထည်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33" name="テキスト ボックス 671">
            <a:extLst>
              <a:ext uri="{FF2B5EF4-FFF2-40B4-BE49-F238E27FC236}">
                <a16:creationId xmlns:a16="http://schemas.microsoft.com/office/drawing/2014/main" id="{004E0FB0-5CCA-4337-80FA-96EFAEDBB6E1}"/>
              </a:ext>
            </a:extLst>
          </p:cNvPr>
          <p:cNvSpPr txBox="1"/>
          <p:nvPr/>
        </p:nvSpPr>
        <p:spPr>
          <a:xfrm>
            <a:off x="3556794" y="3200400"/>
            <a:ext cx="708527" cy="3379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Tooth (လက်သည်း)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34" name="テキスト ボックス 704">
            <a:extLst>
              <a:ext uri="{FF2B5EF4-FFF2-40B4-BE49-F238E27FC236}">
                <a16:creationId xmlns:a16="http://schemas.microsoft.com/office/drawing/2014/main" id="{332921E8-3A38-4831-A98A-529687BF4D92}"/>
              </a:ext>
            </a:extLst>
          </p:cNvPr>
          <p:cNvSpPr txBox="1"/>
          <p:nvPr/>
        </p:nvSpPr>
        <p:spPr>
          <a:xfrm>
            <a:off x="1881978" y="4086303"/>
            <a:ext cx="1434713" cy="1875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Cab (မောင်းသူထိုင်သည့်နေရာ)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35" name="テキスト ボックス 705">
            <a:extLst>
              <a:ext uri="{FF2B5EF4-FFF2-40B4-BE49-F238E27FC236}">
                <a16:creationId xmlns:a16="http://schemas.microsoft.com/office/drawing/2014/main" id="{4289E188-18A0-4A69-A2FC-DB150ADB905E}"/>
              </a:ext>
            </a:extLst>
          </p:cNvPr>
          <p:cNvSpPr txBox="1"/>
          <p:nvPr/>
        </p:nvSpPr>
        <p:spPr>
          <a:xfrm>
            <a:off x="2361736" y="4370433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crawler (ကိုယ်ထည်)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36" name="テキスト ボックス 706">
            <a:extLst>
              <a:ext uri="{FF2B5EF4-FFF2-40B4-BE49-F238E27FC236}">
                <a16:creationId xmlns:a16="http://schemas.microsoft.com/office/drawing/2014/main" id="{8B3352E5-07EC-4DC5-B4C8-39E0425E8006}"/>
              </a:ext>
            </a:extLst>
          </p:cNvPr>
          <p:cNvSpPr txBox="1"/>
          <p:nvPr/>
        </p:nvSpPr>
        <p:spPr>
          <a:xfrm>
            <a:off x="2804024" y="4731807"/>
            <a:ext cx="51266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အိုင်ဒလာ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3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ပါဝါထုတ်လွှင့်မှုစနစ်စက်ကိရိယာများ၏ဥပမာ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09392" y="6452605"/>
            <a:ext cx="418677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29 / အထောက်အကူပြုစာအုပ် စာမျက်နှာ 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86100" y="6071474"/>
            <a:ext cx="32167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ပါဝါထုတ်လွှင့်မှုစနစ်စက်ကိရိယာများ၏ဥပမာ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53" y="1371600"/>
            <a:ext cx="5428134" cy="4646533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5381243" y="1900094"/>
            <a:ext cx="654050" cy="618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32"/>
          <p:cNvSpPr txBox="1"/>
          <p:nvPr/>
        </p:nvSpPr>
        <p:spPr>
          <a:xfrm>
            <a:off x="6062598" y="1701974"/>
            <a:ext cx="6470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spcAft>
                <a:spcPts val="0"/>
              </a:spcAft>
            </a:pPr>
            <a:r>
              <a:rPr lang="my-MM" sz="1050" kern="100">
                <a:effectLst/>
                <a:latin typeface="Pyidaungsu" pitchFamily="34" charset="0"/>
                <a:ea typeface="HGP明朝B" panose="02020800000000000000" pitchFamily="18" charset="-128"/>
                <a:cs typeface="Pyidaungsu" pitchFamily="34" charset="0"/>
              </a:rPr>
              <a:t>အင်ဂျင်</a:t>
            </a:r>
            <a:endParaRPr lang="ja-JP" sz="1200" kern="100">
              <a:effectLst/>
              <a:latin typeface="Pyidaungsu" pitchFamily="34" charset="0"/>
              <a:ea typeface="HGP明朝B" panose="02020800000000000000" pitchFamily="18" charset="-128"/>
              <a:cs typeface="Pyidaungsu" pitchFamily="34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314020" y="3992189"/>
            <a:ext cx="935355" cy="69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34"/>
          <p:cNvSpPr txBox="1"/>
          <p:nvPr/>
        </p:nvSpPr>
        <p:spPr>
          <a:xfrm>
            <a:off x="1224195" y="3920751"/>
            <a:ext cx="7613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spcAft>
                <a:spcPts val="0"/>
              </a:spcAft>
            </a:pPr>
            <a:r>
              <a:rPr lang="my-MM" sz="1050" kern="100" dirty="0">
                <a:effectLst/>
                <a:latin typeface="Pyidaungsu" pitchFamily="34" charset="0"/>
                <a:cs typeface="Pyidaungsu" pitchFamily="34" charset="0"/>
              </a:rPr>
              <a:t>လှည့်သည့်မော်တာ</a:t>
            </a:r>
            <a:endParaRPr lang="ja-JP" sz="12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9845729-5C90-4DEF-BB4C-6DC40D1B7E80}"/>
              </a:ext>
            </a:extLst>
          </p:cNvPr>
          <p:cNvCxnSpPr>
            <a:cxnSpLocks/>
          </p:cNvCxnSpPr>
          <p:nvPr/>
        </p:nvCxnSpPr>
        <p:spPr>
          <a:xfrm flipH="1" flipV="1">
            <a:off x="5960370" y="1528709"/>
            <a:ext cx="25464" cy="35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BF50278-1013-4192-B29B-1E870F4A634C}"/>
              </a:ext>
            </a:extLst>
          </p:cNvPr>
          <p:cNvCxnSpPr>
            <a:cxnSpLocks/>
          </p:cNvCxnSpPr>
          <p:nvPr/>
        </p:nvCxnSpPr>
        <p:spPr>
          <a:xfrm flipV="1">
            <a:off x="2700979" y="1528709"/>
            <a:ext cx="3259391" cy="2069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707">
            <a:extLst>
              <a:ext uri="{FF2B5EF4-FFF2-40B4-BE49-F238E27FC236}">
                <a16:creationId xmlns:a16="http://schemas.microsoft.com/office/drawing/2014/main" id="{20C43C4C-1ECD-4D13-B610-E6BEE1904409}"/>
              </a:ext>
            </a:extLst>
          </p:cNvPr>
          <p:cNvSpPr txBox="1"/>
          <p:nvPr/>
        </p:nvSpPr>
        <p:spPr>
          <a:xfrm>
            <a:off x="4713120" y="1503197"/>
            <a:ext cx="1349478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ထိန်းချုပ်အဆို့ရှင်</a:t>
            </a:r>
            <a:endParaRPr lang="ja-JP" sz="110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8" name="テキスト ボックス 708">
            <a:extLst>
              <a:ext uri="{FF2B5EF4-FFF2-40B4-BE49-F238E27FC236}">
                <a16:creationId xmlns:a16="http://schemas.microsoft.com/office/drawing/2014/main" id="{19D68223-17D7-40B4-BA20-7E2618C093AD}"/>
              </a:ext>
            </a:extLst>
          </p:cNvPr>
          <p:cNvSpPr txBox="1"/>
          <p:nvPr/>
        </p:nvSpPr>
        <p:spPr>
          <a:xfrm>
            <a:off x="5911625" y="1678495"/>
            <a:ext cx="1349478" cy="236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9" name="テキスト ボックス 709">
            <a:extLst>
              <a:ext uri="{FF2B5EF4-FFF2-40B4-BE49-F238E27FC236}">
                <a16:creationId xmlns:a16="http://schemas.microsoft.com/office/drawing/2014/main" id="{B7EDD70E-735A-4BBC-8F4E-4AC3AFC91475}"/>
              </a:ext>
            </a:extLst>
          </p:cNvPr>
          <p:cNvSpPr txBox="1"/>
          <p:nvPr/>
        </p:nvSpPr>
        <p:spPr>
          <a:xfrm>
            <a:off x="6302853" y="2223369"/>
            <a:ext cx="1349478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ဟိုက်ဒရောလစ်ပန့်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0" name="テキスト ボックス 710">
            <a:extLst>
              <a:ext uri="{FF2B5EF4-FFF2-40B4-BE49-F238E27FC236}">
                <a16:creationId xmlns:a16="http://schemas.microsoft.com/office/drawing/2014/main" id="{E19B69E1-C1D1-4FFB-8CA1-BAB42FF2B177}"/>
              </a:ext>
            </a:extLst>
          </p:cNvPr>
          <p:cNvSpPr txBox="1"/>
          <p:nvPr/>
        </p:nvSpPr>
        <p:spPr>
          <a:xfrm>
            <a:off x="2074985" y="2035460"/>
            <a:ext cx="1262251" cy="1738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လောင်စာဆီတိုင်ကီ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2" name="テキスト ボックス 712">
            <a:extLst>
              <a:ext uri="{FF2B5EF4-FFF2-40B4-BE49-F238E27FC236}">
                <a16:creationId xmlns:a16="http://schemas.microsoft.com/office/drawing/2014/main" id="{BEE98F4B-0C0B-4474-A33B-93A2A6BD3E8F}"/>
              </a:ext>
            </a:extLst>
          </p:cNvPr>
          <p:cNvSpPr txBox="1"/>
          <p:nvPr/>
        </p:nvSpPr>
        <p:spPr>
          <a:xfrm>
            <a:off x="6660898" y="4247008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ပြေးဆွဲမှုမော်တာ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3" name="テキスト ボックス 713">
            <a:extLst>
              <a:ext uri="{FF2B5EF4-FFF2-40B4-BE49-F238E27FC236}">
                <a16:creationId xmlns:a16="http://schemas.microsoft.com/office/drawing/2014/main" id="{BF9A0538-91C8-4269-AC02-0936D0F0252E}"/>
              </a:ext>
            </a:extLst>
          </p:cNvPr>
          <p:cNvSpPr txBox="1"/>
          <p:nvPr/>
        </p:nvSpPr>
        <p:spPr>
          <a:xfrm>
            <a:off x="2540994" y="5745350"/>
            <a:ext cx="1416762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ဆုံလည်အဆစ်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4" name="テキスト ボックス 714">
            <a:extLst>
              <a:ext uri="{FF2B5EF4-FFF2-40B4-BE49-F238E27FC236}">
                <a16:creationId xmlns:a16="http://schemas.microsoft.com/office/drawing/2014/main" id="{57B7EE45-B627-490C-AA5F-EA0E12581C50}"/>
              </a:ext>
            </a:extLst>
          </p:cNvPr>
          <p:cNvSpPr txBox="1"/>
          <p:nvPr/>
        </p:nvSpPr>
        <p:spPr>
          <a:xfrm>
            <a:off x="3868615" y="5686962"/>
            <a:ext cx="1749669" cy="3311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စပရော့ကတ် (Sprocket)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5" name="テキスト ボックス 715">
            <a:extLst>
              <a:ext uri="{FF2B5EF4-FFF2-40B4-BE49-F238E27FC236}">
                <a16:creationId xmlns:a16="http://schemas.microsoft.com/office/drawing/2014/main" id="{55A83F5A-30F2-4915-9E04-C44A38ADEA1D}"/>
              </a:ext>
            </a:extLst>
          </p:cNvPr>
          <p:cNvSpPr txBox="1"/>
          <p:nvPr/>
        </p:nvSpPr>
        <p:spPr>
          <a:xfrm>
            <a:off x="6464819" y="5486400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crawler</a:t>
            </a:r>
            <a:endParaRPr lang="ja-JP" sz="11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2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16089"/>
            <a:ext cx="7886700" cy="1292903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ဆောက်လုပ်ရေးစက်ယန္တရားများ အမျိုးအစားခွဲခြားခြင်း (လုပ်ငန်းခွင်ဘေးအန္တရာယ်ကင်းရှင်းရေးနှင့်ကျန်းမာသန့်ရှင်းရေးဥပဒေ (roudou anzen eiseihou) အမျိုးအစားပြ ဇယား 7)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758460"/>
            <a:ext cx="7886700" cy="3806961"/>
          </a:xfrm>
          <a:ln>
            <a:solidFill>
              <a:schemeClr val="tx1"/>
            </a:solidFill>
          </a:ln>
        </p:spPr>
        <p:txBody>
          <a:bodyPr rtlCol="0">
            <a:normAutofit fontScale="85000" lnSpcReduction="10000"/>
          </a:bodyPr>
          <a:lstStyle/>
          <a:p>
            <a:pPr marL="0" indent="0" rtl="0">
              <a:lnSpc>
                <a:spcPct val="160000"/>
              </a:lnSpc>
              <a:buNone/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①　မြေညှိရန်၊ ကြီးမားသောဝန်များသယ်ယူပို့ဆောင်ရန်၊ ဝန်ကိုမကာတင်ရန်သုံးသောစက်ယန္တရားများ (ဘူဒိုဇာ၊ ထွန်စက်၊ မြေကော်ကားစသည်)</a:t>
            </a:r>
          </a:p>
          <a:p>
            <a:pPr marL="0" indent="0" rtl="0">
              <a:lnSpc>
                <a:spcPct val="160000"/>
              </a:lnSpc>
              <a:buNone/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②　တူးဖော်သည့်စက်ယန္တရား (ဘက်ဟိုးစသည်)</a:t>
            </a:r>
          </a:p>
          <a:p>
            <a:pPr marL="0" indent="0" rtl="0">
              <a:lnSpc>
                <a:spcPct val="160000"/>
              </a:lnSpc>
              <a:buNone/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③　အခြေခံအုတ်မြစ်အတွက်စက်ယန္တရား (တိုင်စိုက်စက်၊ ပုံသွင်းစက်စသည်)</a:t>
            </a:r>
          </a:p>
          <a:p>
            <a:pPr marL="0" indent="0" rtl="0">
              <a:lnSpc>
                <a:spcPct val="160000"/>
              </a:lnSpc>
              <a:buNone/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④　သိပ်သည်းအောင်ပြုလုပ်ရန်အတွက်စက်ယန္တရား (roller စသည်)</a:t>
            </a:r>
          </a:p>
          <a:p>
            <a:pPr marL="0" indent="0" rtl="0">
              <a:lnSpc>
                <a:spcPct val="160000"/>
              </a:lnSpc>
              <a:buNone/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⑤　ကွန်ကရစ်လောင်းရန်အတွက်စက်ယန္တရား(ကွန်ကရစ်ပန့်ကားစသည်)</a:t>
            </a:r>
          </a:p>
          <a:p>
            <a:pPr marL="446088" indent="-446088" rtl="0">
              <a:lnSpc>
                <a:spcPct val="160000"/>
              </a:lnSpc>
              <a:buNone/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⑥　</a:t>
            </a:r>
            <a:r>
              <a:rPr lang="my-MM" sz="2000" dirty="0">
                <a:solidFill>
                  <a:srgbClr val="FF000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 (ဖောက်စက်၊ သံမဏိဖြတ်စက်စသည်၊ ကွန်ကရစ်ကြိတ်ခွဲစက်၊ ဖြိုဖျက်ရန် mechanical grab)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96254" y="5922668"/>
            <a:ext cx="379990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1 / အထောက်အကူပြုစာအုပ် စာမျက်နှာ 4</a:t>
            </a: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အောက်ခြေဘီးပတ်လည်ကိရိယာများ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65431" y="6452605"/>
            <a:ext cx="42307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33 / အထောက်အကူပြုစာအုပ် စာမျက်နှာ 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17074" y="4909223"/>
            <a:ext cx="1915702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အောက်ခြေဘီးပတ်လည်စက်ကိရိယာများ၏ဥပမာ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60975" y="3679761"/>
            <a:ext cx="24289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ရာဘာ crawler ထောင်လိုက်ဖြတ်ပိုင်းပုံ၏ဥပမာ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97583" y="6120059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ရာဘာ crawler 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72" y="1749006"/>
            <a:ext cx="4840309" cy="312433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291" y="2328307"/>
            <a:ext cx="2869510" cy="139263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250" y="4382854"/>
            <a:ext cx="3837100" cy="1735508"/>
          </a:xfrm>
          <a:prstGeom prst="rect">
            <a:avLst/>
          </a:prstGeom>
        </p:spPr>
      </p:pic>
      <p:sp>
        <p:nvSpPr>
          <p:cNvPr id="11" name="テキスト ボックス 716">
            <a:extLst>
              <a:ext uri="{FF2B5EF4-FFF2-40B4-BE49-F238E27FC236}">
                <a16:creationId xmlns:a16="http://schemas.microsoft.com/office/drawing/2014/main" id="{524C8F69-D222-4FB5-A5E8-CACE56624EB5}"/>
              </a:ext>
            </a:extLst>
          </p:cNvPr>
          <p:cNvSpPr txBox="1"/>
          <p:nvPr/>
        </p:nvSpPr>
        <p:spPr>
          <a:xfrm>
            <a:off x="4460062" y="2388457"/>
            <a:ext cx="718185" cy="2771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စပရော့ကတ် (Sprocket)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2" name="テキスト ボックス 717">
            <a:extLst>
              <a:ext uri="{FF2B5EF4-FFF2-40B4-BE49-F238E27FC236}">
                <a16:creationId xmlns:a16="http://schemas.microsoft.com/office/drawing/2014/main" id="{F166AEA3-8A83-487E-BE13-73EAFC0E4E49}"/>
              </a:ext>
            </a:extLst>
          </p:cNvPr>
          <p:cNvSpPr txBox="1"/>
          <p:nvPr/>
        </p:nvSpPr>
        <p:spPr>
          <a:xfrm>
            <a:off x="1905607" y="1840818"/>
            <a:ext cx="622935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crawler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6" name="テキスト ボックス 718">
            <a:extLst>
              <a:ext uri="{FF2B5EF4-FFF2-40B4-BE49-F238E27FC236}">
                <a16:creationId xmlns:a16="http://schemas.microsoft.com/office/drawing/2014/main" id="{2935E688-B5AA-4651-AE1F-50AE652CCC1E}"/>
              </a:ext>
            </a:extLst>
          </p:cNvPr>
          <p:cNvSpPr txBox="1"/>
          <p:nvPr/>
        </p:nvSpPr>
        <p:spPr>
          <a:xfrm>
            <a:off x="3793354" y="2195158"/>
            <a:ext cx="85852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Carrier roller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7" name="テキスト ボックス 720">
            <a:extLst>
              <a:ext uri="{FF2B5EF4-FFF2-40B4-BE49-F238E27FC236}">
                <a16:creationId xmlns:a16="http://schemas.microsoft.com/office/drawing/2014/main" id="{F4CA3397-4ACD-4386-84D1-10FE9A8C44D5}"/>
              </a:ext>
            </a:extLst>
          </p:cNvPr>
          <p:cNvSpPr txBox="1"/>
          <p:nvPr/>
        </p:nvSpPr>
        <p:spPr>
          <a:xfrm>
            <a:off x="4544265" y="3609907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Final drive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8" name="テキスト ボックス 721">
            <a:extLst>
              <a:ext uri="{FF2B5EF4-FFF2-40B4-BE49-F238E27FC236}">
                <a16:creationId xmlns:a16="http://schemas.microsoft.com/office/drawing/2014/main" id="{1C7256A4-CC1D-4644-ACB5-974516EFE4A7}"/>
              </a:ext>
            </a:extLst>
          </p:cNvPr>
          <p:cNvSpPr txBox="1"/>
          <p:nvPr/>
        </p:nvSpPr>
        <p:spPr>
          <a:xfrm>
            <a:off x="4250112" y="3910594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Truck roller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19" name="テキスト ボックス 722">
            <a:extLst>
              <a:ext uri="{FF2B5EF4-FFF2-40B4-BE49-F238E27FC236}">
                <a16:creationId xmlns:a16="http://schemas.microsoft.com/office/drawing/2014/main" id="{BDB92120-00C6-470F-8B38-3DD612A1D6BD}"/>
              </a:ext>
            </a:extLst>
          </p:cNvPr>
          <p:cNvSpPr txBox="1"/>
          <p:nvPr/>
        </p:nvSpPr>
        <p:spPr>
          <a:xfrm>
            <a:off x="3715467" y="4297331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Center guard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0" name="テキスト ボックス 723">
            <a:extLst>
              <a:ext uri="{FF2B5EF4-FFF2-40B4-BE49-F238E27FC236}">
                <a16:creationId xmlns:a16="http://schemas.microsoft.com/office/drawing/2014/main" id="{EA2A4F64-4A17-4F05-890D-BDA8942E78D6}"/>
              </a:ext>
            </a:extLst>
          </p:cNvPr>
          <p:cNvSpPr txBox="1"/>
          <p:nvPr/>
        </p:nvSpPr>
        <p:spPr>
          <a:xfrm>
            <a:off x="2817122" y="4694270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Front guard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1" name="テキスト ボックス 724">
            <a:extLst>
              <a:ext uri="{FF2B5EF4-FFF2-40B4-BE49-F238E27FC236}">
                <a16:creationId xmlns:a16="http://schemas.microsoft.com/office/drawing/2014/main" id="{8A6EC80D-BCA2-48C5-8D29-C0CA8CE5000D}"/>
              </a:ext>
            </a:extLst>
          </p:cNvPr>
          <p:cNvSpPr txBox="1"/>
          <p:nvPr/>
        </p:nvSpPr>
        <p:spPr>
          <a:xfrm>
            <a:off x="811100" y="3961924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Recoil spring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2" name="テキスト ボックス 725">
            <a:extLst>
              <a:ext uri="{FF2B5EF4-FFF2-40B4-BE49-F238E27FC236}">
                <a16:creationId xmlns:a16="http://schemas.microsoft.com/office/drawing/2014/main" id="{FC6922A0-46DA-4573-81F2-BECC44E19CC1}"/>
              </a:ext>
            </a:extLst>
          </p:cNvPr>
          <p:cNvSpPr txBox="1"/>
          <p:nvPr/>
        </p:nvSpPr>
        <p:spPr>
          <a:xfrm>
            <a:off x="868967" y="2758403"/>
            <a:ext cx="63246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အိုင်ဒလာ</a:t>
            </a:r>
            <a:endParaRPr lang="ja-JP" sz="105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3" name="テキスト ボックス 726">
            <a:extLst>
              <a:ext uri="{FF2B5EF4-FFF2-40B4-BE49-F238E27FC236}">
                <a16:creationId xmlns:a16="http://schemas.microsoft.com/office/drawing/2014/main" id="{007CEB1A-C5AE-4930-A751-F69BEFEC361B}"/>
              </a:ext>
            </a:extLst>
          </p:cNvPr>
          <p:cNvSpPr txBox="1"/>
          <p:nvPr/>
        </p:nvSpPr>
        <p:spPr>
          <a:xfrm>
            <a:off x="5948541" y="2504302"/>
            <a:ext cx="461645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ရာဘာ</a:t>
            </a:r>
            <a:endParaRPr lang="ja-JP" sz="100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4" name="テキスト ボックス 727">
            <a:extLst>
              <a:ext uri="{FF2B5EF4-FFF2-40B4-BE49-F238E27FC236}">
                <a16:creationId xmlns:a16="http://schemas.microsoft.com/office/drawing/2014/main" id="{EDAFC49C-9756-4AD2-86DF-AF4ABF767909}"/>
              </a:ext>
            </a:extLst>
          </p:cNvPr>
          <p:cNvSpPr txBox="1"/>
          <p:nvPr/>
        </p:nvSpPr>
        <p:spPr>
          <a:xfrm>
            <a:off x="7421741" y="2490332"/>
            <a:ext cx="461645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mandrel</a:t>
            </a:r>
            <a:endParaRPr lang="ja-JP" sz="1000" kern="10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  <p:sp>
        <p:nvSpPr>
          <p:cNvPr id="25" name="テキスト ボックス 728">
            <a:extLst>
              <a:ext uri="{FF2B5EF4-FFF2-40B4-BE49-F238E27FC236}">
                <a16:creationId xmlns:a16="http://schemas.microsoft.com/office/drawing/2014/main" id="{80D1D448-8F7D-45C2-A930-AF670725E55F}"/>
              </a:ext>
            </a:extLst>
          </p:cNvPr>
          <p:cNvSpPr txBox="1"/>
          <p:nvPr/>
        </p:nvSpPr>
        <p:spPr>
          <a:xfrm>
            <a:off x="6629261" y="3502599"/>
            <a:ext cx="461645" cy="221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ဝါယာ</a:t>
            </a:r>
            <a:endParaRPr lang="ja-JP" sz="1000" kern="100" dirty="0">
              <a:effectLst/>
              <a:latin typeface="Pyidaungsu" pitchFamily="34" charset="0"/>
              <a:ea typeface="ＭＳ 明朝" panose="02020609040205080304" pitchFamily="17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3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05994"/>
            <a:ext cx="7886700" cy="967008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ဘီးအမျိုးအစား (wheel type) ဖြိုဖျက်သည့်စက်ယန္တရား ပြေးဆွဲမှုပစ္စည်းကိရိယာများ၏ဖွဲ့စည်းပုံ ပါဝါထုတ်လွှင့်မှုစနစ်စက်ကိရိယာများ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02823" y="6452605"/>
            <a:ext cx="399333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36 / အထောက်အကူပြုစာအုပ် စာမျက်နှာ 21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6944" y="5342723"/>
            <a:ext cx="31701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ပါဝါထုတ်လွှင့်မှုစနစ်စက်ကိရိယာများ၏ဥပမာ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8" y="1771937"/>
            <a:ext cx="7495563" cy="3475403"/>
          </a:xfrm>
          <a:prstGeom prst="rect">
            <a:avLst/>
          </a:prstGeom>
        </p:spPr>
      </p:pic>
      <p:sp>
        <p:nvSpPr>
          <p:cNvPr id="8" name="テキスト ボックス 750">
            <a:extLst>
              <a:ext uri="{FF2B5EF4-FFF2-40B4-BE49-F238E27FC236}">
                <a16:creationId xmlns:a16="http://schemas.microsoft.com/office/drawing/2014/main" id="{22E54C66-F9EA-4A16-BE31-BBA03BF18F57}"/>
              </a:ext>
            </a:extLst>
          </p:cNvPr>
          <p:cNvSpPr txBox="1"/>
          <p:nvPr/>
        </p:nvSpPr>
        <p:spPr>
          <a:xfrm>
            <a:off x="4571999" y="1780751"/>
            <a:ext cx="1433809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ပို့လွှတ်ခြင်း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751">
            <a:extLst>
              <a:ext uri="{FF2B5EF4-FFF2-40B4-BE49-F238E27FC236}">
                <a16:creationId xmlns:a16="http://schemas.microsoft.com/office/drawing/2014/main" id="{94401DC1-7576-41D8-8D10-BC9278D59B32}"/>
              </a:ext>
            </a:extLst>
          </p:cNvPr>
          <p:cNvSpPr txBox="1"/>
          <p:nvPr/>
        </p:nvSpPr>
        <p:spPr>
          <a:xfrm>
            <a:off x="5223426" y="1966149"/>
            <a:ext cx="2150330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စင်တာဆုံလည်အဆစ်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752">
            <a:extLst>
              <a:ext uri="{FF2B5EF4-FFF2-40B4-BE49-F238E27FC236}">
                <a16:creationId xmlns:a16="http://schemas.microsoft.com/office/drawing/2014/main" id="{4F6DB704-65A2-49B5-B42B-1026ED9D4435}"/>
              </a:ext>
            </a:extLst>
          </p:cNvPr>
          <p:cNvSpPr txBox="1"/>
          <p:nvPr/>
        </p:nvSpPr>
        <p:spPr>
          <a:xfrm>
            <a:off x="5529850" y="2234651"/>
            <a:ext cx="8624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753">
            <a:extLst>
              <a:ext uri="{FF2B5EF4-FFF2-40B4-BE49-F238E27FC236}">
                <a16:creationId xmlns:a16="http://schemas.microsoft.com/office/drawing/2014/main" id="{112C5759-EE8C-4625-8533-A98541B6A3AE}"/>
              </a:ext>
            </a:extLst>
          </p:cNvPr>
          <p:cNvSpPr txBox="1"/>
          <p:nvPr/>
        </p:nvSpPr>
        <p:spPr>
          <a:xfrm>
            <a:off x="6587853" y="2234650"/>
            <a:ext cx="1008351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နောက်ဘီး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754">
            <a:extLst>
              <a:ext uri="{FF2B5EF4-FFF2-40B4-BE49-F238E27FC236}">
                <a16:creationId xmlns:a16="http://schemas.microsoft.com/office/drawing/2014/main" id="{BBB3F0AD-AEAB-4489-B946-8B178730D7A6}"/>
              </a:ext>
            </a:extLst>
          </p:cNvPr>
          <p:cNvSpPr txBox="1"/>
          <p:nvPr/>
        </p:nvSpPr>
        <p:spPr>
          <a:xfrm>
            <a:off x="2807564" y="2135874"/>
            <a:ext cx="1293902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မောင်းနှင်ဟိုက်ဒရောလစ်မော်တာ</a:t>
            </a:r>
            <a:endParaRPr lang="ja-JP" sz="9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755">
            <a:extLst>
              <a:ext uri="{FF2B5EF4-FFF2-40B4-BE49-F238E27FC236}">
                <a16:creationId xmlns:a16="http://schemas.microsoft.com/office/drawing/2014/main" id="{55F611F1-10AD-4AA4-ACF1-978B893A72A4}"/>
              </a:ext>
            </a:extLst>
          </p:cNvPr>
          <p:cNvSpPr txBox="1"/>
          <p:nvPr/>
        </p:nvSpPr>
        <p:spPr>
          <a:xfrm>
            <a:off x="2567840" y="1902910"/>
            <a:ext cx="13527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drive shaft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756">
            <a:extLst>
              <a:ext uri="{FF2B5EF4-FFF2-40B4-BE49-F238E27FC236}">
                <a16:creationId xmlns:a16="http://schemas.microsoft.com/office/drawing/2014/main" id="{3EBD14C8-A3DD-4A9D-A79B-3C2ADC0A9A2A}"/>
              </a:ext>
            </a:extLst>
          </p:cNvPr>
          <p:cNvSpPr txBox="1"/>
          <p:nvPr/>
        </p:nvSpPr>
        <p:spPr>
          <a:xfrm>
            <a:off x="1095497" y="1982546"/>
            <a:ext cx="1352735" cy="2619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ရှေ့ဘီး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757">
            <a:extLst>
              <a:ext uri="{FF2B5EF4-FFF2-40B4-BE49-F238E27FC236}">
                <a16:creationId xmlns:a16="http://schemas.microsoft.com/office/drawing/2014/main" id="{998BF124-6332-40FB-80D1-F8833E702750}"/>
              </a:ext>
            </a:extLst>
          </p:cNvPr>
          <p:cNvSpPr txBox="1"/>
          <p:nvPr/>
        </p:nvSpPr>
        <p:spPr>
          <a:xfrm>
            <a:off x="824218" y="3772027"/>
            <a:ext cx="1076632" cy="4097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အရှေ့ဘက် drive ဝင်ရိုး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758">
            <a:extLst>
              <a:ext uri="{FF2B5EF4-FFF2-40B4-BE49-F238E27FC236}">
                <a16:creationId xmlns:a16="http://schemas.microsoft.com/office/drawing/2014/main" id="{E64A55F6-C2C6-4A82-AEBB-746B70331FFB}"/>
              </a:ext>
            </a:extLst>
          </p:cNvPr>
          <p:cNvSpPr txBox="1"/>
          <p:nvPr/>
        </p:nvSpPr>
        <p:spPr>
          <a:xfrm>
            <a:off x="2372434" y="4643008"/>
            <a:ext cx="1548141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ယာဉ်ရပ်နားဘရိတ်</a:t>
            </a:r>
            <a:endParaRPr lang="ja-JP" sz="14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759">
            <a:extLst>
              <a:ext uri="{FF2B5EF4-FFF2-40B4-BE49-F238E27FC236}">
                <a16:creationId xmlns:a16="http://schemas.microsoft.com/office/drawing/2014/main" id="{2783493B-A333-4B1E-9BBD-3CDDC8497E42}"/>
              </a:ext>
            </a:extLst>
          </p:cNvPr>
          <p:cNvSpPr txBox="1"/>
          <p:nvPr/>
        </p:nvSpPr>
        <p:spPr>
          <a:xfrm>
            <a:off x="6267941" y="3190246"/>
            <a:ext cx="1463394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Differential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760">
            <a:extLst>
              <a:ext uri="{FF2B5EF4-FFF2-40B4-BE49-F238E27FC236}">
                <a16:creationId xmlns:a16="http://schemas.microsoft.com/office/drawing/2014/main" id="{5A200447-F015-4D35-8F88-EB3C6C5D8096}"/>
              </a:ext>
            </a:extLst>
          </p:cNvPr>
          <p:cNvSpPr txBox="1"/>
          <p:nvPr/>
        </p:nvSpPr>
        <p:spPr>
          <a:xfrm>
            <a:off x="6666148" y="3976894"/>
            <a:ext cx="1725683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အနောက်ဘက် drive ဝင်ရိုး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761">
            <a:extLst>
              <a:ext uri="{FF2B5EF4-FFF2-40B4-BE49-F238E27FC236}">
                <a16:creationId xmlns:a16="http://schemas.microsoft.com/office/drawing/2014/main" id="{DC485E6E-9148-4227-9647-7F184A8895A9}"/>
              </a:ext>
            </a:extLst>
          </p:cNvPr>
          <p:cNvSpPr txBox="1"/>
          <p:nvPr/>
        </p:nvSpPr>
        <p:spPr>
          <a:xfrm>
            <a:off x="6181830" y="4622400"/>
            <a:ext cx="1295602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drive shaft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762">
            <a:extLst>
              <a:ext uri="{FF2B5EF4-FFF2-40B4-BE49-F238E27FC236}">
                <a16:creationId xmlns:a16="http://schemas.microsoft.com/office/drawing/2014/main" id="{0E306153-DDDA-4A9F-9EA3-3A213ADD0DFA}"/>
              </a:ext>
            </a:extLst>
          </p:cNvPr>
          <p:cNvSpPr txBox="1"/>
          <p:nvPr/>
        </p:nvSpPr>
        <p:spPr>
          <a:xfrm>
            <a:off x="5580505" y="4904007"/>
            <a:ext cx="1408263" cy="2327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အဓိကဟိုက်ဒရောလစ်ပန့်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763">
            <a:extLst>
              <a:ext uri="{FF2B5EF4-FFF2-40B4-BE49-F238E27FC236}">
                <a16:creationId xmlns:a16="http://schemas.microsoft.com/office/drawing/2014/main" id="{F3B34307-91F7-401A-98A2-926CCBB11BD8}"/>
              </a:ext>
            </a:extLst>
          </p:cNvPr>
          <p:cNvSpPr txBox="1"/>
          <p:nvPr/>
        </p:nvSpPr>
        <p:spPr>
          <a:xfrm>
            <a:off x="4431111" y="4720664"/>
            <a:ext cx="1098739" cy="5266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အထိန်းဟိုက်ဒရောလစ်ပန့် (Control hydraulic pump)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756">
            <a:extLst>
              <a:ext uri="{FF2B5EF4-FFF2-40B4-BE49-F238E27FC236}">
                <a16:creationId xmlns:a16="http://schemas.microsoft.com/office/drawing/2014/main" id="{3E6BDC67-0F0B-4F67-8BB2-DD0CEE4779C8}"/>
              </a:ext>
            </a:extLst>
          </p:cNvPr>
          <p:cNvSpPr txBox="1"/>
          <p:nvPr/>
        </p:nvSpPr>
        <p:spPr>
          <a:xfrm>
            <a:off x="1900850" y="3922095"/>
            <a:ext cx="218147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09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အောက်ခြေဘီးပတ်လည်ကိရိယာများ အောက်ပိုင်းရှိစင်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20206" y="6452605"/>
            <a:ext cx="417595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39 / အထောက်အကူပြုစာအုပ် စာမျက်နှာ 22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96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60484" y="6045172"/>
            <a:ext cx="22230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ဆိုင်းထိန်းFixed ပိုက်၏ဥပမာ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74" y="1470839"/>
            <a:ext cx="7523452" cy="4544198"/>
          </a:xfrm>
          <a:prstGeom prst="rect">
            <a:avLst/>
          </a:prstGeom>
        </p:spPr>
      </p:pic>
      <p:sp>
        <p:nvSpPr>
          <p:cNvPr id="10" name="テキスト ボックス 764">
            <a:extLst>
              <a:ext uri="{FF2B5EF4-FFF2-40B4-BE49-F238E27FC236}">
                <a16:creationId xmlns:a16="http://schemas.microsoft.com/office/drawing/2014/main" id="{C94F097E-5C4F-463A-B76B-69F15DB6E320}"/>
              </a:ext>
            </a:extLst>
          </p:cNvPr>
          <p:cNvSpPr txBox="1"/>
          <p:nvPr/>
        </p:nvSpPr>
        <p:spPr>
          <a:xfrm>
            <a:off x="3905728" y="1575383"/>
            <a:ext cx="1048571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 cooler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765">
            <a:extLst>
              <a:ext uri="{FF2B5EF4-FFF2-40B4-BE49-F238E27FC236}">
                <a16:creationId xmlns:a16="http://schemas.microsoft.com/office/drawing/2014/main" id="{F5C5D9D7-7C34-450B-88D5-46923A775AD9}"/>
              </a:ext>
            </a:extLst>
          </p:cNvPr>
          <p:cNvSpPr txBox="1"/>
          <p:nvPr/>
        </p:nvSpPr>
        <p:spPr>
          <a:xfrm>
            <a:off x="3006970" y="1888410"/>
            <a:ext cx="1755414" cy="1985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ဟိုက်ဒရောလစ်ဆီသိုလှောင်ကန်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766">
            <a:extLst>
              <a:ext uri="{FF2B5EF4-FFF2-40B4-BE49-F238E27FC236}">
                <a16:creationId xmlns:a16="http://schemas.microsoft.com/office/drawing/2014/main" id="{76D4D141-5E3A-41DC-96DB-5E73799762F2}"/>
              </a:ext>
            </a:extLst>
          </p:cNvPr>
          <p:cNvSpPr txBox="1"/>
          <p:nvPr/>
        </p:nvSpPr>
        <p:spPr>
          <a:xfrm>
            <a:off x="5835441" y="1716437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လေဖိသိပ်စက်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767">
            <a:extLst>
              <a:ext uri="{FF2B5EF4-FFF2-40B4-BE49-F238E27FC236}">
                <a16:creationId xmlns:a16="http://schemas.microsoft.com/office/drawing/2014/main" id="{3F4FFD91-5CCF-470E-A914-2ADC7A1A8FCE}"/>
              </a:ext>
            </a:extLst>
          </p:cNvPr>
          <p:cNvSpPr txBox="1"/>
          <p:nvPr/>
        </p:nvSpPr>
        <p:spPr>
          <a:xfrm>
            <a:off x="6842205" y="2436358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အဓိကပန့်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928">
            <a:extLst>
              <a:ext uri="{FF2B5EF4-FFF2-40B4-BE49-F238E27FC236}">
                <a16:creationId xmlns:a16="http://schemas.microsoft.com/office/drawing/2014/main" id="{91B1819B-FE0F-49F4-B5AA-E851C7CD12D0}"/>
              </a:ext>
            </a:extLst>
          </p:cNvPr>
          <p:cNvSpPr txBox="1"/>
          <p:nvPr/>
        </p:nvSpPr>
        <p:spPr>
          <a:xfrm>
            <a:off x="7105482" y="3071723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Air tank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929">
            <a:extLst>
              <a:ext uri="{FF2B5EF4-FFF2-40B4-BE49-F238E27FC236}">
                <a16:creationId xmlns:a16="http://schemas.microsoft.com/office/drawing/2014/main" id="{3EBBA47A-34DA-43B8-AD61-60CC37ADCB7C}"/>
              </a:ext>
            </a:extLst>
          </p:cNvPr>
          <p:cNvSpPr txBox="1"/>
          <p:nvPr/>
        </p:nvSpPr>
        <p:spPr>
          <a:xfrm>
            <a:off x="7057714" y="3525118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လုံခြုံရေးအဆို့ရှင်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930">
            <a:extLst>
              <a:ext uri="{FF2B5EF4-FFF2-40B4-BE49-F238E27FC236}">
                <a16:creationId xmlns:a16="http://schemas.microsoft.com/office/drawing/2014/main" id="{9C460297-52F4-45B4-B9EC-1229B1B4AFBF}"/>
              </a:ext>
            </a:extLst>
          </p:cNvPr>
          <p:cNvSpPr txBox="1"/>
          <p:nvPr/>
        </p:nvSpPr>
        <p:spPr>
          <a:xfrm>
            <a:off x="7090123" y="4086216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လေဖိအားဆင်ဆာ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931">
            <a:extLst>
              <a:ext uri="{FF2B5EF4-FFF2-40B4-BE49-F238E27FC236}">
                <a16:creationId xmlns:a16="http://schemas.microsoft.com/office/drawing/2014/main" id="{017A002E-BED2-48C5-8F7F-49FB64BC047A}"/>
              </a:ext>
            </a:extLst>
          </p:cNvPr>
          <p:cNvSpPr txBox="1"/>
          <p:nvPr/>
        </p:nvSpPr>
        <p:spPr>
          <a:xfrm>
            <a:off x="6627225" y="4759071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Air filter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932">
            <a:extLst>
              <a:ext uri="{FF2B5EF4-FFF2-40B4-BE49-F238E27FC236}">
                <a16:creationId xmlns:a16="http://schemas.microsoft.com/office/drawing/2014/main" id="{A871BB3B-4A01-4DF4-8841-E0840F84706D}"/>
              </a:ext>
            </a:extLst>
          </p:cNvPr>
          <p:cNvSpPr txBox="1"/>
          <p:nvPr/>
        </p:nvSpPr>
        <p:spPr>
          <a:xfrm>
            <a:off x="6013344" y="5036438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ဆိုင်းထိန်းလော့ပြောင်းလဲမှုအဆို့ရှင်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933">
            <a:extLst>
              <a:ext uri="{FF2B5EF4-FFF2-40B4-BE49-F238E27FC236}">
                <a16:creationId xmlns:a16="http://schemas.microsoft.com/office/drawing/2014/main" id="{290E9EC9-C908-47F2-B511-A65ACDA1E8F8}"/>
              </a:ext>
            </a:extLst>
          </p:cNvPr>
          <p:cNvSpPr txBox="1"/>
          <p:nvPr/>
        </p:nvSpPr>
        <p:spPr>
          <a:xfrm>
            <a:off x="5344491" y="5309639"/>
            <a:ext cx="2279028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စင်တာဆုံလည်အဆစ်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934">
            <a:extLst>
              <a:ext uri="{FF2B5EF4-FFF2-40B4-BE49-F238E27FC236}">
                <a16:creationId xmlns:a16="http://schemas.microsoft.com/office/drawing/2014/main" id="{A5B0D279-170A-443D-9985-257B25A9F9C0}"/>
              </a:ext>
            </a:extLst>
          </p:cNvPr>
          <p:cNvSpPr txBox="1"/>
          <p:nvPr/>
        </p:nvSpPr>
        <p:spPr>
          <a:xfrm>
            <a:off x="4820206" y="5548374"/>
            <a:ext cx="1048570" cy="1812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ပြေးဆွဲမှုမော်တာ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935">
            <a:extLst>
              <a:ext uri="{FF2B5EF4-FFF2-40B4-BE49-F238E27FC236}">
                <a16:creationId xmlns:a16="http://schemas.microsoft.com/office/drawing/2014/main" id="{86645868-B68B-41FD-AD1C-F283AFFD22F1}"/>
              </a:ext>
            </a:extLst>
          </p:cNvPr>
          <p:cNvSpPr txBox="1"/>
          <p:nvPr/>
        </p:nvSpPr>
        <p:spPr>
          <a:xfrm>
            <a:off x="4419410" y="5791884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ဆိုင်းထိန်း relief အဆို့ရှင်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936">
            <a:extLst>
              <a:ext uri="{FF2B5EF4-FFF2-40B4-BE49-F238E27FC236}">
                <a16:creationId xmlns:a16="http://schemas.microsoft.com/office/drawing/2014/main" id="{A188889D-96E3-4CCE-B30E-0BD973F4541F}"/>
              </a:ext>
            </a:extLst>
          </p:cNvPr>
          <p:cNvSpPr txBox="1"/>
          <p:nvPr/>
        </p:nvSpPr>
        <p:spPr>
          <a:xfrm>
            <a:off x="990397" y="5548239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ဆိုင်းထိန်းလော့ဆလင်ဒါ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937">
            <a:extLst>
              <a:ext uri="{FF2B5EF4-FFF2-40B4-BE49-F238E27FC236}">
                <a16:creationId xmlns:a16="http://schemas.microsoft.com/office/drawing/2014/main" id="{C027EF83-E0C0-407A-837E-EFB0377F53DB}"/>
              </a:ext>
            </a:extLst>
          </p:cNvPr>
          <p:cNvSpPr txBox="1"/>
          <p:nvPr/>
        </p:nvSpPr>
        <p:spPr>
          <a:xfrm>
            <a:off x="783897" y="4950451"/>
            <a:ext cx="1727635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ဆိုင်းထိန်းလော့အဆို့ရှင်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48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အောက်ခြေဘီးပတ်လည်ကိရိယာများ တာယာ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89005" y="6452605"/>
            <a:ext cx="450715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40 / အထောက်အကူပြုစာအုပ် စာမျက်နှာ 22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တာယာ၏ လေဖိအား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1910501"/>
            <a:ext cx="7610475" cy="26765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AB5E38-37D0-484C-B993-E6866319D957}"/>
              </a:ext>
            </a:extLst>
          </p:cNvPr>
          <p:cNvSpPr txBox="1"/>
          <p:nvPr/>
        </p:nvSpPr>
        <p:spPr>
          <a:xfrm>
            <a:off x="900752" y="1987062"/>
            <a:ext cx="3588253" cy="3594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my-MM" sz="1600" kern="1200" dirty="0">
                <a:solidFill>
                  <a:srgbClr val="000000"/>
                </a:solidFill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လေဖိအားအရမ်းနိမ့်လျှင်</a:t>
            </a:r>
            <a:endParaRPr lang="ja-JP" sz="16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4D9415-6180-4EB8-A6A1-99F03C4DC648}"/>
              </a:ext>
            </a:extLst>
          </p:cNvPr>
          <p:cNvSpPr txBox="1"/>
          <p:nvPr/>
        </p:nvSpPr>
        <p:spPr>
          <a:xfrm>
            <a:off x="900752" y="2415494"/>
            <a:ext cx="3588253" cy="200703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①　တာယာကိုဖိကြိတ်ရာမှထွက်လာသော အပူသည် အလွန်ပြင်းပြီးကွာကျခြင်းကို ဖြစ်ပေါ် စေသည်။</a:t>
            </a:r>
            <a:endParaRPr lang="ja-JP" sz="12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②　တာယာအစွန်းနှစ်ဖက်လုံးသည်မြေကိုထိပြီး၊ ထိုအပိုင်းများသည်လျင်မြန်စွာ ပျက်စီးသည်။</a:t>
            </a:r>
            <a:endParaRPr lang="ja-JP" sz="12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③　မာကျောသော လမ်းမျက်နှာပြင်တွင် ခံနိုင် ရည်တိုးလာပြီး ဘီးဆွဲအားလျော့နည်းသွားသည်။</a:t>
            </a:r>
            <a:endParaRPr lang="ja-JP" sz="12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377750-14F7-45CB-B5F3-90DC72276AC1}"/>
              </a:ext>
            </a:extLst>
          </p:cNvPr>
          <p:cNvSpPr txBox="1"/>
          <p:nvPr/>
        </p:nvSpPr>
        <p:spPr>
          <a:xfrm>
            <a:off x="4654995" y="2418852"/>
            <a:ext cx="3588253" cy="19461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400" kern="1200" dirty="0">
                <a:solidFill>
                  <a:srgbClr val="000000"/>
                </a:solidFill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①　တာယာ၏အလယ်ပိုင်းသာမြေပြင်ကိုထိပြီး၊ ထိုအပိုင်းသည်လျင်မြန်စွာ ပျက်စီးသည်။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1400" kern="1200" dirty="0">
                <a:solidFill>
                  <a:srgbClr val="000000"/>
                </a:solidFill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②　မြေအပျော့များတွင်မြေကြီးထဲသို့ တော်တော် နစ်ဝင်ပြီး ဘီးဆွဲအားလျော့နည်းသွားသည်။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1400" kern="1200" dirty="0">
                <a:solidFill>
                  <a:srgbClr val="000000"/>
                </a:solidFill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③　ကျောက်အစွန်းထောင့်လေးတစ်ခုကပင် တာယာကိုအလွယ်တကူပျက်စီးစေနိုင်သည်။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1A1FFC-D955-4F44-AB9F-4713FB02D0EE}"/>
              </a:ext>
            </a:extLst>
          </p:cNvPr>
          <p:cNvSpPr txBox="1"/>
          <p:nvPr/>
        </p:nvSpPr>
        <p:spPr>
          <a:xfrm>
            <a:off x="4612094" y="2005884"/>
            <a:ext cx="3555959" cy="33607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my-MM" sz="1400" kern="1200" dirty="0">
                <a:solidFill>
                  <a:srgbClr val="000000"/>
                </a:solidFill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လေဖိအားအရမ်းမြင့်လျှင်</a:t>
            </a:r>
            <a:endParaRPr lang="ja-JP" sz="1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ဖြိုဖျက်သည့်စက်ယန္တရား၏လုံခြုံရေးကိရိယာများစသည်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18185" y="6452605"/>
            <a:ext cx="417797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41 / အထောက်အကူပြုစာအုပ် စာမျက်နှာ 23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388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rtl="0">
              <a:lnSpc>
                <a:spcPct val="150000"/>
              </a:lnSpc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(1) သတိပေးကိရိယာ (ဟွန်း)</a:t>
            </a:r>
            <a:endParaRPr lang="en-US" altLang="zh-TW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182880" indent="0" rtl="0">
              <a:lnSpc>
                <a:spcPct val="150000"/>
              </a:lnSpc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(2) လုံခြုံရေးလော့ခ်လီဗာ</a:t>
            </a:r>
            <a:endParaRPr lang="en-US" altLang="ja-JP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43" y="2608119"/>
            <a:ext cx="3407513" cy="3595254"/>
          </a:xfrm>
          <a:prstGeom prst="rect">
            <a:avLst/>
          </a:prstGeom>
        </p:spPr>
      </p:pic>
      <p:sp>
        <p:nvSpPr>
          <p:cNvPr id="7" name="テキスト ボックス 939">
            <a:extLst>
              <a:ext uri="{FF2B5EF4-FFF2-40B4-BE49-F238E27FC236}">
                <a16:creationId xmlns:a16="http://schemas.microsoft.com/office/drawing/2014/main" id="{09DD4704-CE45-44F3-9F98-246A4F0367CF}"/>
              </a:ext>
            </a:extLst>
          </p:cNvPr>
          <p:cNvSpPr txBox="1"/>
          <p:nvPr/>
        </p:nvSpPr>
        <p:spPr>
          <a:xfrm>
            <a:off x="3474410" y="4174132"/>
            <a:ext cx="998377" cy="4632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လုံခြုံရေးလော့ခ်လီဗာ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90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ဖြိုဖျက်သည့်စက်ယန္တရား၏လုံခြုံရေးကိရိယာများစသည်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71872" y="6452605"/>
            <a:ext cx="392429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42 / အထောက်အကူပြုစာအုပ် စာမျက်နှာ 24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(3) စောင့်ကြည့်လေ့လာရေးစနစ်</a:t>
            </a:r>
            <a:endParaRPr lang="en-US" altLang="zh-TW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26" y="1963879"/>
            <a:ext cx="3813810" cy="298084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527" y="2201399"/>
            <a:ext cx="3829526" cy="2556510"/>
          </a:xfrm>
          <a:prstGeom prst="rect">
            <a:avLst/>
          </a:prstGeom>
        </p:spPr>
      </p:pic>
      <p:sp>
        <p:nvSpPr>
          <p:cNvPr id="8" name="テキスト ボックス 940">
            <a:extLst>
              <a:ext uri="{FF2B5EF4-FFF2-40B4-BE49-F238E27FC236}">
                <a16:creationId xmlns:a16="http://schemas.microsoft.com/office/drawing/2014/main" id="{054BEBA0-54A8-43D6-BA9E-C4833627631C}"/>
              </a:ext>
            </a:extLst>
          </p:cNvPr>
          <p:cNvSpPr txBox="1"/>
          <p:nvPr/>
        </p:nvSpPr>
        <p:spPr>
          <a:xfrm>
            <a:off x="816864" y="2021200"/>
            <a:ext cx="284221" cy="1157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display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941">
            <a:extLst>
              <a:ext uri="{FF2B5EF4-FFF2-40B4-BE49-F238E27FC236}">
                <a16:creationId xmlns:a16="http://schemas.microsoft.com/office/drawing/2014/main" id="{CDF69F19-9391-4375-8AE9-1E70957E6021}"/>
              </a:ext>
            </a:extLst>
          </p:cNvPr>
          <p:cNvSpPr txBox="1"/>
          <p:nvPr/>
        </p:nvSpPr>
        <p:spPr>
          <a:xfrm>
            <a:off x="1237961" y="2011783"/>
            <a:ext cx="805601" cy="1305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display အချက်များ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942">
            <a:extLst>
              <a:ext uri="{FF2B5EF4-FFF2-40B4-BE49-F238E27FC236}">
                <a16:creationId xmlns:a16="http://schemas.microsoft.com/office/drawing/2014/main" id="{FF0F4E6E-53AF-4BB9-A42B-45B56DF5E66A}"/>
              </a:ext>
            </a:extLst>
          </p:cNvPr>
          <p:cNvSpPr txBox="1"/>
          <p:nvPr/>
        </p:nvSpPr>
        <p:spPr>
          <a:xfrm>
            <a:off x="2114951" y="2011783"/>
            <a:ext cx="661874" cy="136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display ပြသမည့်အချက်ပမာဏ</a:t>
            </a:r>
            <a:endParaRPr lang="ja-JP" sz="5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943">
            <a:extLst>
              <a:ext uri="{FF2B5EF4-FFF2-40B4-BE49-F238E27FC236}">
                <a16:creationId xmlns:a16="http://schemas.microsoft.com/office/drawing/2014/main" id="{5D158D54-1B7D-4D92-A0C1-1E355B7A0F96}"/>
              </a:ext>
            </a:extLst>
          </p:cNvPr>
          <p:cNvSpPr txBox="1"/>
          <p:nvPr/>
        </p:nvSpPr>
        <p:spPr>
          <a:xfrm>
            <a:off x="2872314" y="2001343"/>
            <a:ext cx="604857" cy="1430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display အခြေအနေ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944">
            <a:extLst>
              <a:ext uri="{FF2B5EF4-FFF2-40B4-BE49-F238E27FC236}">
                <a16:creationId xmlns:a16="http://schemas.microsoft.com/office/drawing/2014/main" id="{1641E2DF-7FED-4D8A-BE5A-C7E5EE951846}"/>
              </a:ext>
            </a:extLst>
          </p:cNvPr>
          <p:cNvSpPr txBox="1"/>
          <p:nvPr/>
        </p:nvSpPr>
        <p:spPr>
          <a:xfrm>
            <a:off x="3531647" y="2021200"/>
            <a:ext cx="926526" cy="1293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ဆောင်ရွက်ရမည်များ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945">
            <a:extLst>
              <a:ext uri="{FF2B5EF4-FFF2-40B4-BE49-F238E27FC236}">
                <a16:creationId xmlns:a16="http://schemas.microsoft.com/office/drawing/2014/main" id="{DCE75CA0-5734-4052-83AD-877507EF0102}"/>
              </a:ext>
            </a:extLst>
          </p:cNvPr>
          <p:cNvSpPr txBox="1"/>
          <p:nvPr/>
        </p:nvSpPr>
        <p:spPr>
          <a:xfrm>
            <a:off x="1247628" y="223706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ဘရိတ်ဆီပမာဏ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947">
            <a:extLst>
              <a:ext uri="{FF2B5EF4-FFF2-40B4-BE49-F238E27FC236}">
                <a16:creationId xmlns:a16="http://schemas.microsoft.com/office/drawing/2014/main" id="{707E8275-500B-4DDA-BC30-3BFD3586C2F7}"/>
              </a:ext>
            </a:extLst>
          </p:cNvPr>
          <p:cNvSpPr txBox="1"/>
          <p:nvPr/>
        </p:nvSpPr>
        <p:spPr>
          <a:xfrm>
            <a:off x="1246849" y="2499269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အင်ဂျင်ဆီပမာဏ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948">
            <a:extLst>
              <a:ext uri="{FF2B5EF4-FFF2-40B4-BE49-F238E27FC236}">
                <a16:creationId xmlns:a16="http://schemas.microsoft.com/office/drawing/2014/main" id="{9B4C8259-7E44-4246-9CA9-327017DFC11E}"/>
              </a:ext>
            </a:extLst>
          </p:cNvPr>
          <p:cNvSpPr txBox="1"/>
          <p:nvPr/>
        </p:nvSpPr>
        <p:spPr>
          <a:xfrm>
            <a:off x="1246849" y="275650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ရေတိုင်ကီရေလယ်ဗယ်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949">
            <a:extLst>
              <a:ext uri="{FF2B5EF4-FFF2-40B4-BE49-F238E27FC236}">
                <a16:creationId xmlns:a16="http://schemas.microsoft.com/office/drawing/2014/main" id="{7F109018-B7FC-4353-BE9A-0BBC633694CF}"/>
              </a:ext>
            </a:extLst>
          </p:cNvPr>
          <p:cNvSpPr txBox="1"/>
          <p:nvPr/>
        </p:nvSpPr>
        <p:spPr>
          <a:xfrm>
            <a:off x="1246850" y="2995377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charge (အားသွင်းမှုပမာဏ)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951">
            <a:extLst>
              <a:ext uri="{FF2B5EF4-FFF2-40B4-BE49-F238E27FC236}">
                <a16:creationId xmlns:a16="http://schemas.microsoft.com/office/drawing/2014/main" id="{DAA8D10B-7C0A-4332-B82B-5FE0F9FFBF31}"/>
              </a:ext>
            </a:extLst>
          </p:cNvPr>
          <p:cNvSpPr txBox="1"/>
          <p:nvPr/>
        </p:nvSpPr>
        <p:spPr>
          <a:xfrm>
            <a:off x="1246850" y="325554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လောင်စာဆီပမာဏ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954">
            <a:extLst>
              <a:ext uri="{FF2B5EF4-FFF2-40B4-BE49-F238E27FC236}">
                <a16:creationId xmlns:a16="http://schemas.microsoft.com/office/drawing/2014/main" id="{C6B0FBC8-10DE-4C69-9B87-FCD4ABFDA514}"/>
              </a:ext>
            </a:extLst>
          </p:cNvPr>
          <p:cNvSpPr txBox="1"/>
          <p:nvPr/>
        </p:nvSpPr>
        <p:spPr>
          <a:xfrm>
            <a:off x="1237961" y="3461390"/>
            <a:ext cx="805601" cy="1813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ပို့လွှတ်မှုဆီ ပိတ်ဆို့နေခြင်း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376">
            <a:extLst>
              <a:ext uri="{FF2B5EF4-FFF2-40B4-BE49-F238E27FC236}">
                <a16:creationId xmlns:a16="http://schemas.microsoft.com/office/drawing/2014/main" id="{BBC2929E-B166-4B71-98B4-A3FCA9AF9E98}"/>
              </a:ext>
            </a:extLst>
          </p:cNvPr>
          <p:cNvSpPr txBox="1"/>
          <p:nvPr/>
        </p:nvSpPr>
        <p:spPr>
          <a:xfrm>
            <a:off x="2141680" y="224232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low level အောက်တွင်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379">
            <a:extLst>
              <a:ext uri="{FF2B5EF4-FFF2-40B4-BE49-F238E27FC236}">
                <a16:creationId xmlns:a16="http://schemas.microsoft.com/office/drawing/2014/main" id="{39CF9ADE-9DD5-4B86-B536-A1CD5626A8E5}"/>
              </a:ext>
            </a:extLst>
          </p:cNvPr>
          <p:cNvSpPr txBox="1"/>
          <p:nvPr/>
        </p:nvSpPr>
        <p:spPr>
          <a:xfrm>
            <a:off x="1246850" y="3717654"/>
            <a:ext cx="805601" cy="1813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အင်ဂျင်ဝိုင် filter ပိတ်ဆို့နေခြင်း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380">
            <a:extLst>
              <a:ext uri="{FF2B5EF4-FFF2-40B4-BE49-F238E27FC236}">
                <a16:creationId xmlns:a16="http://schemas.microsoft.com/office/drawing/2014/main" id="{6C9F9695-BE2B-4ABA-BC13-08E9549B2F55}"/>
              </a:ext>
            </a:extLst>
          </p:cNvPr>
          <p:cNvSpPr txBox="1"/>
          <p:nvPr/>
        </p:nvSpPr>
        <p:spPr>
          <a:xfrm>
            <a:off x="1251295" y="3993673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Air filter ပိတ်ဆို့နေခြင်း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386">
            <a:extLst>
              <a:ext uri="{FF2B5EF4-FFF2-40B4-BE49-F238E27FC236}">
                <a16:creationId xmlns:a16="http://schemas.microsoft.com/office/drawing/2014/main" id="{9EE4E2BB-0878-45AB-9CDB-C1E08F6B1A2E}"/>
              </a:ext>
            </a:extLst>
          </p:cNvPr>
          <p:cNvSpPr txBox="1"/>
          <p:nvPr/>
        </p:nvSpPr>
        <p:spPr>
          <a:xfrm>
            <a:off x="1246849" y="4171169"/>
            <a:ext cx="805601" cy="2158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ဟိုက်ဒရောလစ်ဆီ filter ပိတ်ဆို့နေခြင်း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389">
            <a:extLst>
              <a:ext uri="{FF2B5EF4-FFF2-40B4-BE49-F238E27FC236}">
                <a16:creationId xmlns:a16="http://schemas.microsoft.com/office/drawing/2014/main" id="{F39541D4-1FE0-456E-A10E-CA1F29B64985}"/>
              </a:ext>
            </a:extLst>
          </p:cNvPr>
          <p:cNvSpPr txBox="1"/>
          <p:nvPr/>
        </p:nvSpPr>
        <p:spPr>
          <a:xfrm>
            <a:off x="1261605" y="4425872"/>
            <a:ext cx="805601" cy="2333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 V- ခါးပတ်ဖြတ်တောက်ခြင်း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392">
            <a:extLst>
              <a:ext uri="{FF2B5EF4-FFF2-40B4-BE49-F238E27FC236}">
                <a16:creationId xmlns:a16="http://schemas.microsoft.com/office/drawing/2014/main" id="{6756DDC9-334A-4CA3-A67F-740E6A38D27D}"/>
              </a:ext>
            </a:extLst>
          </p:cNvPr>
          <p:cNvSpPr txBox="1"/>
          <p:nvPr/>
        </p:nvSpPr>
        <p:spPr>
          <a:xfrm>
            <a:off x="1248911" y="4731840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အဓိကစတီယာရင်ယိုယွင်းမှု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1403">
            <a:extLst>
              <a:ext uri="{FF2B5EF4-FFF2-40B4-BE49-F238E27FC236}">
                <a16:creationId xmlns:a16="http://schemas.microsoft.com/office/drawing/2014/main" id="{E670189C-4A80-444B-BF32-BBF0AE304518}"/>
              </a:ext>
            </a:extLst>
          </p:cNvPr>
          <p:cNvSpPr txBox="1"/>
          <p:nvPr/>
        </p:nvSpPr>
        <p:spPr>
          <a:xfrm>
            <a:off x="2126457" y="2499270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low level အောက်တွင်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404">
            <a:extLst>
              <a:ext uri="{FF2B5EF4-FFF2-40B4-BE49-F238E27FC236}">
                <a16:creationId xmlns:a16="http://schemas.microsoft.com/office/drawing/2014/main" id="{09A90577-10CF-4B21-A028-4A08499D396A}"/>
              </a:ext>
            </a:extLst>
          </p:cNvPr>
          <p:cNvSpPr txBox="1"/>
          <p:nvPr/>
        </p:nvSpPr>
        <p:spPr>
          <a:xfrm>
            <a:off x="2114951" y="276287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low level အောက်တွင်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405">
            <a:extLst>
              <a:ext uri="{FF2B5EF4-FFF2-40B4-BE49-F238E27FC236}">
                <a16:creationId xmlns:a16="http://schemas.microsoft.com/office/drawing/2014/main" id="{D8CB2D07-5685-4ED6-96FB-4A47EDF0F0F7}"/>
              </a:ext>
            </a:extLst>
          </p:cNvPr>
          <p:cNvSpPr txBox="1"/>
          <p:nvPr/>
        </p:nvSpPr>
        <p:spPr>
          <a:xfrm>
            <a:off x="2126458" y="3259373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low level အောက်တွင်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407">
            <a:extLst>
              <a:ext uri="{FF2B5EF4-FFF2-40B4-BE49-F238E27FC236}">
                <a16:creationId xmlns:a16="http://schemas.microsoft.com/office/drawing/2014/main" id="{FC139578-04C1-4542-B42A-EE91A9A1E9BE}"/>
              </a:ext>
            </a:extLst>
          </p:cNvPr>
          <p:cNvSpPr txBox="1"/>
          <p:nvPr/>
        </p:nvSpPr>
        <p:spPr>
          <a:xfrm>
            <a:off x="2114952" y="2995377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charge အဆင်မပြေသောအခါ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408">
            <a:extLst>
              <a:ext uri="{FF2B5EF4-FFF2-40B4-BE49-F238E27FC236}">
                <a16:creationId xmlns:a16="http://schemas.microsoft.com/office/drawing/2014/main" id="{945F6317-9364-4553-9810-B90B438592D3}"/>
              </a:ext>
            </a:extLst>
          </p:cNvPr>
          <p:cNvSpPr txBox="1"/>
          <p:nvPr/>
        </p:nvSpPr>
        <p:spPr>
          <a:xfrm>
            <a:off x="2114951" y="348732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 differential ဖိအားပေါ်တွင်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410">
            <a:extLst>
              <a:ext uri="{FF2B5EF4-FFF2-40B4-BE49-F238E27FC236}">
                <a16:creationId xmlns:a16="http://schemas.microsoft.com/office/drawing/2014/main" id="{F89F5A53-1845-49A5-939B-348178ABF793}"/>
              </a:ext>
            </a:extLst>
          </p:cNvPr>
          <p:cNvSpPr txBox="1"/>
          <p:nvPr/>
        </p:nvSpPr>
        <p:spPr>
          <a:xfrm>
            <a:off x="2134554" y="3715271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 differential ဖိအားပေါ်တွင်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411">
            <a:extLst>
              <a:ext uri="{FF2B5EF4-FFF2-40B4-BE49-F238E27FC236}">
                <a16:creationId xmlns:a16="http://schemas.microsoft.com/office/drawing/2014/main" id="{8B3917B5-B8F2-4F70-BF73-87F2EAABE51F}"/>
              </a:ext>
            </a:extLst>
          </p:cNvPr>
          <p:cNvSpPr txBox="1"/>
          <p:nvPr/>
        </p:nvSpPr>
        <p:spPr>
          <a:xfrm>
            <a:off x="2141681" y="3982779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 differential ဖိအားပေါ်တွင်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3" name="テキスト ボックス 1412">
            <a:extLst>
              <a:ext uri="{FF2B5EF4-FFF2-40B4-BE49-F238E27FC236}">
                <a16:creationId xmlns:a16="http://schemas.microsoft.com/office/drawing/2014/main" id="{A95E7970-3297-42C8-9861-96928FEB065C}"/>
              </a:ext>
            </a:extLst>
          </p:cNvPr>
          <p:cNvSpPr txBox="1"/>
          <p:nvPr/>
        </p:nvSpPr>
        <p:spPr>
          <a:xfrm>
            <a:off x="2134554" y="4234613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 differential ဖိအားပေါ်တွင်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4" name="テキスト ボックス 1415">
            <a:extLst>
              <a:ext uri="{FF2B5EF4-FFF2-40B4-BE49-F238E27FC236}">
                <a16:creationId xmlns:a16="http://schemas.microsoft.com/office/drawing/2014/main" id="{13264962-8C3F-4F4C-A55B-F7AA896789AE}"/>
              </a:ext>
            </a:extLst>
          </p:cNvPr>
          <p:cNvSpPr txBox="1"/>
          <p:nvPr/>
        </p:nvSpPr>
        <p:spPr>
          <a:xfrm>
            <a:off x="2124752" y="4475374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V-</a:t>
            </a: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ခါးပတ်ဖြတ် တောက်သောအခါ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5" name="テキスト ボックス 1416">
            <a:extLst>
              <a:ext uri="{FF2B5EF4-FFF2-40B4-BE49-F238E27FC236}">
                <a16:creationId xmlns:a16="http://schemas.microsoft.com/office/drawing/2014/main" id="{E606277D-170D-4BCA-A6FB-BEF048CA675B}"/>
              </a:ext>
            </a:extLst>
          </p:cNvPr>
          <p:cNvSpPr txBox="1"/>
          <p:nvPr/>
        </p:nvSpPr>
        <p:spPr>
          <a:xfrm>
            <a:off x="2120816" y="4696195"/>
            <a:ext cx="698583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အဓိကစတီယာရင်ပတ်လမ်းကိုမလည်ပတ်နိုင်သည့်အခါ</a:t>
            </a:r>
            <a:endParaRPr lang="ja-JP" sz="5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6" name="テキスト ボックス 1418">
            <a:extLst>
              <a:ext uri="{FF2B5EF4-FFF2-40B4-BE49-F238E27FC236}">
                <a16:creationId xmlns:a16="http://schemas.microsoft.com/office/drawing/2014/main" id="{14C5F8C3-7280-4207-8707-DC3738875430}"/>
              </a:ext>
            </a:extLst>
          </p:cNvPr>
          <p:cNvSpPr txBox="1"/>
          <p:nvPr/>
        </p:nvSpPr>
        <p:spPr>
          <a:xfrm>
            <a:off x="2872314" y="2956498"/>
            <a:ext cx="615369" cy="8821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display သည် ပုံမှန်အချိန်တွင်ပိတ်နေပြီး၊ ပုံမှန်မဟုတ်သောအခါ တဖျတ်ဖျတ်လင်းသည် (မီးအလင်း)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7" name="テキスト ボックス 1426">
            <a:extLst>
              <a:ext uri="{FF2B5EF4-FFF2-40B4-BE49-F238E27FC236}">
                <a16:creationId xmlns:a16="http://schemas.microsoft.com/office/drawing/2014/main" id="{DAC9AA9D-AFCA-47E2-B089-4768987C4F97}"/>
              </a:ext>
            </a:extLst>
          </p:cNvPr>
          <p:cNvSpPr txBox="1"/>
          <p:nvPr/>
        </p:nvSpPr>
        <p:spPr>
          <a:xfrm>
            <a:off x="2861802" y="2201399"/>
            <a:ext cx="615369" cy="5306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အင်ဂျင်ကိုရပ်ထားပြီး စက်နှိုးခလုတ် ON ထားစဉ်တွင်၊ display သည် ပုံမှန်အချိန်တွင်ပိတ်နေပြီး၊ ပုံမှန်မဟုတ်သောအခါ တဖျတ်ဖျတ်လင်းသည်</a:t>
            </a:r>
            <a:endParaRPr lang="en-US" altLang="ja-JP" sz="400" kern="100" dirty="0">
              <a:effectLst/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(မီးအလင်း)</a:t>
            </a:r>
            <a:endParaRPr lang="ja-JP" sz="4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8" name="テキスト ボックス 1430">
            <a:extLst>
              <a:ext uri="{FF2B5EF4-FFF2-40B4-BE49-F238E27FC236}">
                <a16:creationId xmlns:a16="http://schemas.microsoft.com/office/drawing/2014/main" id="{A094164B-88F1-4F64-89CA-7EE9EACC08EB}"/>
              </a:ext>
            </a:extLst>
          </p:cNvPr>
          <p:cNvSpPr txBox="1"/>
          <p:nvPr/>
        </p:nvSpPr>
        <p:spPr>
          <a:xfrm>
            <a:off x="3531647" y="220995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သတ်မှတ်ထားသောဘရိတ်ဆီကိုဖြည့်ပါ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9" name="テキスト ボックス 1431">
            <a:extLst>
              <a:ext uri="{FF2B5EF4-FFF2-40B4-BE49-F238E27FC236}">
                <a16:creationId xmlns:a16="http://schemas.microsoft.com/office/drawing/2014/main" id="{D9EFC72B-421A-4C7B-8B01-1EBE11467262}"/>
              </a:ext>
            </a:extLst>
          </p:cNvPr>
          <p:cNvSpPr txBox="1"/>
          <p:nvPr/>
        </p:nvSpPr>
        <p:spPr>
          <a:xfrm>
            <a:off x="3531647" y="2448518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သတ်မှတ်ထားသောအင်ဂျင်ဝိုင်ကိုဖြည့်ပါ</a:t>
            </a:r>
            <a:endParaRPr lang="ja-JP" sz="5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0" name="テキスト ボックス 1432">
            <a:extLst>
              <a:ext uri="{FF2B5EF4-FFF2-40B4-BE49-F238E27FC236}">
                <a16:creationId xmlns:a16="http://schemas.microsoft.com/office/drawing/2014/main" id="{BB494545-893C-4DB0-A62F-ECB5D4EEEA7E}"/>
              </a:ext>
            </a:extLst>
          </p:cNvPr>
          <p:cNvSpPr txBox="1"/>
          <p:nvPr/>
        </p:nvSpPr>
        <p:spPr>
          <a:xfrm>
            <a:off x="3531647" y="2752787"/>
            <a:ext cx="942510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ရေတိုင်ကီကိုရေဖြည့်ပါ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1" name="テキスト ボックス 1433">
            <a:extLst>
              <a:ext uri="{FF2B5EF4-FFF2-40B4-BE49-F238E27FC236}">
                <a16:creationId xmlns:a16="http://schemas.microsoft.com/office/drawing/2014/main" id="{6F062C03-8572-462D-AEF5-12E8C521D5DE}"/>
              </a:ext>
            </a:extLst>
          </p:cNvPr>
          <p:cNvSpPr txBox="1"/>
          <p:nvPr/>
        </p:nvSpPr>
        <p:spPr>
          <a:xfrm>
            <a:off x="3531647" y="294408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အားသွင်းစနစ် (အော်လ်တာနေတာ၊ ခါးပတ်ဝါယာကြိုးစသည်) စစ်ဆေး ခြင်း၊ ပြုပြင်ခြင်း၊ အစားထိုးခြင်း</a:t>
            </a:r>
            <a:endParaRPr lang="ja-JP" sz="4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2" name="テキスト ボックス 1457">
            <a:extLst>
              <a:ext uri="{FF2B5EF4-FFF2-40B4-BE49-F238E27FC236}">
                <a16:creationId xmlns:a16="http://schemas.microsoft.com/office/drawing/2014/main" id="{A460DB54-6528-434C-968E-33EA3FD7D80E}"/>
              </a:ext>
            </a:extLst>
          </p:cNvPr>
          <p:cNvSpPr txBox="1"/>
          <p:nvPr/>
        </p:nvSpPr>
        <p:spPr>
          <a:xfrm>
            <a:off x="3531647" y="3239697"/>
            <a:ext cx="942510" cy="105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လောင်စာဆီပြန်ဖြည့်ပါ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3" name="テキスト ボックス 1458">
            <a:extLst>
              <a:ext uri="{FF2B5EF4-FFF2-40B4-BE49-F238E27FC236}">
                <a16:creationId xmlns:a16="http://schemas.microsoft.com/office/drawing/2014/main" id="{8EF17433-C75C-4011-9CA6-AB98C355B5AA}"/>
              </a:ext>
            </a:extLst>
          </p:cNvPr>
          <p:cNvSpPr txBox="1"/>
          <p:nvPr/>
        </p:nvSpPr>
        <p:spPr>
          <a:xfrm>
            <a:off x="3531647" y="344607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ပို့လွှတ်ခြင်းသည့်ဆီ၊ ဆီ filter တို့၏ဒြပ်စင်အစားထိုးခြင်း</a:t>
            </a:r>
            <a:endParaRPr lang="ja-JP" sz="5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4" name="テキスト ボックス 1459">
            <a:extLst>
              <a:ext uri="{FF2B5EF4-FFF2-40B4-BE49-F238E27FC236}">
                <a16:creationId xmlns:a16="http://schemas.microsoft.com/office/drawing/2014/main" id="{718E0FF4-51B2-4046-8E94-F71B9DF638DF}"/>
              </a:ext>
            </a:extLst>
          </p:cNvPr>
          <p:cNvSpPr txBox="1"/>
          <p:nvPr/>
        </p:nvSpPr>
        <p:spPr>
          <a:xfrm>
            <a:off x="3531647" y="367946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အင်ဂျင်ဝိုင် filter ၏ဒြပ်စင်အစားထိုးခြင်း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5" name="テキスト ボックス 1460">
            <a:extLst>
              <a:ext uri="{FF2B5EF4-FFF2-40B4-BE49-F238E27FC236}">
                <a16:creationId xmlns:a16="http://schemas.microsoft.com/office/drawing/2014/main" id="{5B0F46B1-E66D-4F47-AF79-FAFDC6937363}"/>
              </a:ext>
            </a:extLst>
          </p:cNvPr>
          <p:cNvSpPr txBox="1"/>
          <p:nvPr/>
        </p:nvSpPr>
        <p:spPr>
          <a:xfrm>
            <a:off x="3525247" y="3927053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Air filter ၏ ဒြပ်စင်သန့်ရှင်းရေး သို့မဟုတ်အစားထိုးခြင်း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6" name="テキスト ボックス 1461">
            <a:extLst>
              <a:ext uri="{FF2B5EF4-FFF2-40B4-BE49-F238E27FC236}">
                <a16:creationId xmlns:a16="http://schemas.microsoft.com/office/drawing/2014/main" id="{12AD0B78-57A5-4415-A6D7-D8CAE2DE5521}"/>
              </a:ext>
            </a:extLst>
          </p:cNvPr>
          <p:cNvSpPr txBox="1"/>
          <p:nvPr/>
        </p:nvSpPr>
        <p:spPr>
          <a:xfrm>
            <a:off x="3525247" y="4177995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ဟိုက်ဒရောလစ်ဆီ filter ၏ဒြပ်စင်အစားထိုးခြင်း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7" name="テキスト ボックス 1462">
            <a:extLst>
              <a:ext uri="{FF2B5EF4-FFF2-40B4-BE49-F238E27FC236}">
                <a16:creationId xmlns:a16="http://schemas.microsoft.com/office/drawing/2014/main" id="{3F9B59F7-F0BE-4BAB-B8C2-B3AECDB71E54}"/>
              </a:ext>
            </a:extLst>
          </p:cNvPr>
          <p:cNvSpPr txBox="1"/>
          <p:nvPr/>
        </p:nvSpPr>
        <p:spPr>
          <a:xfrm>
            <a:off x="3515663" y="4513139"/>
            <a:ext cx="942510" cy="947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ခါးပတ်အစားထိုးခြင်း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8" name="テキスト ボックス 1463">
            <a:extLst>
              <a:ext uri="{FF2B5EF4-FFF2-40B4-BE49-F238E27FC236}">
                <a16:creationId xmlns:a16="http://schemas.microsoft.com/office/drawing/2014/main" id="{6384D2A5-2F20-4DB7-9C95-C59B81CBEAA6}"/>
              </a:ext>
            </a:extLst>
          </p:cNvPr>
          <p:cNvSpPr txBox="1"/>
          <p:nvPr/>
        </p:nvSpPr>
        <p:spPr>
          <a:xfrm>
            <a:off x="3536712" y="470382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အဓိကစတီယာရင်ကိုစစ်ဆေးပြီးပြုပြင်ခြင်း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9" name="テキスト ボックス 1393">
            <a:extLst>
              <a:ext uri="{FF2B5EF4-FFF2-40B4-BE49-F238E27FC236}">
                <a16:creationId xmlns:a16="http://schemas.microsoft.com/office/drawing/2014/main" id="{987E1AF7-2B8A-495C-AF2D-CFCD7B13EABA}"/>
              </a:ext>
            </a:extLst>
          </p:cNvPr>
          <p:cNvSpPr txBox="1"/>
          <p:nvPr/>
        </p:nvSpPr>
        <p:spPr>
          <a:xfrm>
            <a:off x="5194828" y="2298141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ဘရိတ်လိုင်းယိုယွင်းမှု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0" name="テキスト ボックス 1394">
            <a:extLst>
              <a:ext uri="{FF2B5EF4-FFF2-40B4-BE49-F238E27FC236}">
                <a16:creationId xmlns:a16="http://schemas.microsoft.com/office/drawing/2014/main" id="{C77FBC3E-29BD-4574-A8ED-F8FD6FDB10A6}"/>
              </a:ext>
            </a:extLst>
          </p:cNvPr>
          <p:cNvSpPr txBox="1"/>
          <p:nvPr/>
        </p:nvSpPr>
        <p:spPr>
          <a:xfrm>
            <a:off x="5191241" y="2553084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အင်ဂျင်ဆီဖိအား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1" name="テキスト ボックス 1395">
            <a:extLst>
              <a:ext uri="{FF2B5EF4-FFF2-40B4-BE49-F238E27FC236}">
                <a16:creationId xmlns:a16="http://schemas.microsoft.com/office/drawing/2014/main" id="{E5893D00-FA25-44FA-BCAB-E9138ADFCA8D}"/>
              </a:ext>
            </a:extLst>
          </p:cNvPr>
          <p:cNvSpPr txBox="1"/>
          <p:nvPr/>
        </p:nvSpPr>
        <p:spPr>
          <a:xfrm>
            <a:off x="5177356" y="2793048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ရေတိုင်ကီရေလယ်ဗယ်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2" name="テキスト ボックス 1396">
            <a:extLst>
              <a:ext uri="{FF2B5EF4-FFF2-40B4-BE49-F238E27FC236}">
                <a16:creationId xmlns:a16="http://schemas.microsoft.com/office/drawing/2014/main" id="{CBDBEB84-B18E-4A65-B019-C2AB1DE264C0}"/>
              </a:ext>
            </a:extLst>
          </p:cNvPr>
          <p:cNvSpPr txBox="1"/>
          <p:nvPr/>
        </p:nvSpPr>
        <p:spPr>
          <a:xfrm>
            <a:off x="5183922" y="3039445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လေဖိအား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3" name="テキスト ボックス 1397">
            <a:extLst>
              <a:ext uri="{FF2B5EF4-FFF2-40B4-BE49-F238E27FC236}">
                <a16:creationId xmlns:a16="http://schemas.microsoft.com/office/drawing/2014/main" id="{52EDBDA6-D708-40CA-8A7E-47CC1947DE5A}"/>
              </a:ext>
            </a:extLst>
          </p:cNvPr>
          <p:cNvSpPr txBox="1"/>
          <p:nvPr/>
        </p:nvSpPr>
        <p:spPr>
          <a:xfrm>
            <a:off x="5189644" y="3299255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အင်ဂျင်ရေအပူချိန်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4" name="テキスト ボックス 1398">
            <a:extLst>
              <a:ext uri="{FF2B5EF4-FFF2-40B4-BE49-F238E27FC236}">
                <a16:creationId xmlns:a16="http://schemas.microsoft.com/office/drawing/2014/main" id="{4EA326C0-FF03-4736-8EDF-AFF76C9E0279}"/>
              </a:ext>
            </a:extLst>
          </p:cNvPr>
          <p:cNvSpPr txBox="1"/>
          <p:nvPr/>
        </p:nvSpPr>
        <p:spPr>
          <a:xfrm>
            <a:off x="5193978" y="3558282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torque converter ဆီပမာဏ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5" name="テキスト ボックス 1399">
            <a:extLst>
              <a:ext uri="{FF2B5EF4-FFF2-40B4-BE49-F238E27FC236}">
                <a16:creationId xmlns:a16="http://schemas.microsoft.com/office/drawing/2014/main" id="{C69AB8B7-7240-46CB-8D8B-EC31D02C61C3}"/>
              </a:ext>
            </a:extLst>
          </p:cNvPr>
          <p:cNvSpPr txBox="1"/>
          <p:nvPr/>
        </p:nvSpPr>
        <p:spPr>
          <a:xfrm>
            <a:off x="5194082" y="3791779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ယာဉ်ရပ်နားဘရိတ်</a:t>
            </a:r>
            <a:endParaRPr lang="ja-JP" sz="550" kern="10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6" name="テキスト ボックス 1400">
            <a:extLst>
              <a:ext uri="{FF2B5EF4-FFF2-40B4-BE49-F238E27FC236}">
                <a16:creationId xmlns:a16="http://schemas.microsoft.com/office/drawing/2014/main" id="{9EBDFB76-8219-4190-A984-13E9CB9C9AF1}"/>
              </a:ext>
            </a:extLst>
          </p:cNvPr>
          <p:cNvSpPr txBox="1"/>
          <p:nvPr/>
        </p:nvSpPr>
        <p:spPr>
          <a:xfrm>
            <a:off x="5183922" y="3986502"/>
            <a:ext cx="813548" cy="1552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မှောင်သောနေရာတွင်အလုပ်လုပ်နေစဉ်ထွန်းရန်မီး၊ ရှေ့မီး</a:t>
            </a:r>
            <a:endParaRPr lang="ja-JP" sz="5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7" name="テキスト ボックス 1401">
            <a:extLst>
              <a:ext uri="{FF2B5EF4-FFF2-40B4-BE49-F238E27FC236}">
                <a16:creationId xmlns:a16="http://schemas.microsoft.com/office/drawing/2014/main" id="{CE89D3E4-C89B-44F4-BB3A-CF9C0F9DCBC9}"/>
              </a:ext>
            </a:extLst>
          </p:cNvPr>
          <p:cNvSpPr txBox="1"/>
          <p:nvPr/>
        </p:nvSpPr>
        <p:spPr>
          <a:xfrm>
            <a:off x="5169698" y="4227827"/>
            <a:ext cx="813548" cy="198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ထပ်ဆင့်ပေးပို့မှု cut off ဖြတ်တောက်ခြင်း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8" name="テキスト ボックス 1402">
            <a:extLst>
              <a:ext uri="{FF2B5EF4-FFF2-40B4-BE49-F238E27FC236}">
                <a16:creationId xmlns:a16="http://schemas.microsoft.com/office/drawing/2014/main" id="{3ABBF573-32DE-4A77-9E94-202CDAE6802C}"/>
              </a:ext>
            </a:extLst>
          </p:cNvPr>
          <p:cNvSpPr txBox="1"/>
          <p:nvPr/>
        </p:nvSpPr>
        <p:spPr>
          <a:xfrm>
            <a:off x="5190068" y="4556102"/>
            <a:ext cx="813548" cy="1552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အင်ဂျင်ကြိုတင်အပူပေးခြင်း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9" name="テキスト ボックス 1406">
            <a:extLst>
              <a:ext uri="{FF2B5EF4-FFF2-40B4-BE49-F238E27FC236}">
                <a16:creationId xmlns:a16="http://schemas.microsoft.com/office/drawing/2014/main" id="{7212B78C-6BD1-4BA6-8B0D-627FB8268856}"/>
              </a:ext>
            </a:extLst>
          </p:cNvPr>
          <p:cNvSpPr txBox="1"/>
          <p:nvPr/>
        </p:nvSpPr>
        <p:spPr>
          <a:xfrm>
            <a:off x="6092149" y="2815959"/>
            <a:ext cx="648607" cy="1217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low level အောက်တွင်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0" name="テキスト ボックス 1413">
            <a:extLst>
              <a:ext uri="{FF2B5EF4-FFF2-40B4-BE49-F238E27FC236}">
                <a16:creationId xmlns:a16="http://schemas.microsoft.com/office/drawing/2014/main" id="{C12E2D2B-2CA3-4805-8EE4-A1A1756FB87E}"/>
              </a:ext>
            </a:extLst>
          </p:cNvPr>
          <p:cNvSpPr txBox="1"/>
          <p:nvPr/>
        </p:nvSpPr>
        <p:spPr>
          <a:xfrm>
            <a:off x="6081642" y="2537756"/>
            <a:ext cx="648607" cy="135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 differential ဖိအားအောက်တွင်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1" name="テキスト ボックス 1414">
            <a:extLst>
              <a:ext uri="{FF2B5EF4-FFF2-40B4-BE49-F238E27FC236}">
                <a16:creationId xmlns:a16="http://schemas.microsoft.com/office/drawing/2014/main" id="{99F3749E-4B9B-47D6-BE2F-F8317E9D65FD}"/>
              </a:ext>
            </a:extLst>
          </p:cNvPr>
          <p:cNvSpPr txBox="1"/>
          <p:nvPr/>
        </p:nvSpPr>
        <p:spPr>
          <a:xfrm>
            <a:off x="6081642" y="3045451"/>
            <a:ext cx="648607" cy="1128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 differential ဖိအားအောက်တွင်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2" name="テキスト ボックス 1417">
            <a:extLst>
              <a:ext uri="{FF2B5EF4-FFF2-40B4-BE49-F238E27FC236}">
                <a16:creationId xmlns:a16="http://schemas.microsoft.com/office/drawing/2014/main" id="{88A18342-9E21-4564-AF57-5507B60C57B4}"/>
              </a:ext>
            </a:extLst>
          </p:cNvPr>
          <p:cNvSpPr txBox="1"/>
          <p:nvPr/>
        </p:nvSpPr>
        <p:spPr>
          <a:xfrm>
            <a:off x="6070255" y="2247417"/>
            <a:ext cx="670501" cy="1927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Over Stroke ဖြစ်ချိန်</a:t>
            </a:r>
            <a:endParaRPr lang="ja-JP" sz="5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l" rtl="0"/>
            <a:r>
              <a:rPr lang="my-MM" sz="5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(ဘရိတ်ဆီဖိအားကျဆင်းမှု)</a:t>
            </a:r>
            <a:endParaRPr lang="ja-JP" sz="5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3" name="テキスト ボックス 1419">
            <a:extLst>
              <a:ext uri="{FF2B5EF4-FFF2-40B4-BE49-F238E27FC236}">
                <a16:creationId xmlns:a16="http://schemas.microsoft.com/office/drawing/2014/main" id="{E3CE31D3-2E20-4DC6-9C3A-FE3D4D15619C}"/>
              </a:ext>
            </a:extLst>
          </p:cNvPr>
          <p:cNvSpPr txBox="1"/>
          <p:nvPr/>
        </p:nvSpPr>
        <p:spPr>
          <a:xfrm>
            <a:off x="6081643" y="3307553"/>
            <a:ext cx="648607" cy="106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102</a:t>
            </a:r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℃ နှင့်အထက်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4" name="テキスト ボックス 1420">
            <a:extLst>
              <a:ext uri="{FF2B5EF4-FFF2-40B4-BE49-F238E27FC236}">
                <a16:creationId xmlns:a16="http://schemas.microsoft.com/office/drawing/2014/main" id="{3573FBB4-8FD6-4C75-A150-717A0D40F9E3}"/>
              </a:ext>
            </a:extLst>
          </p:cNvPr>
          <p:cNvSpPr txBox="1"/>
          <p:nvPr/>
        </p:nvSpPr>
        <p:spPr>
          <a:xfrm>
            <a:off x="6081644" y="3554990"/>
            <a:ext cx="648607" cy="1261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120</a:t>
            </a:r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℃ နှင့်အထက်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5" name="テキスト ボックス 1421">
            <a:extLst>
              <a:ext uri="{FF2B5EF4-FFF2-40B4-BE49-F238E27FC236}">
                <a16:creationId xmlns:a16="http://schemas.microsoft.com/office/drawing/2014/main" id="{0BA0B5F3-BBF6-4C59-A0FA-5E36AB946C71}"/>
              </a:ext>
            </a:extLst>
          </p:cNvPr>
          <p:cNvSpPr txBox="1"/>
          <p:nvPr/>
        </p:nvSpPr>
        <p:spPr>
          <a:xfrm>
            <a:off x="6081645" y="3795764"/>
            <a:ext cx="648607" cy="1264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လည်ပတ်နေချိန်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6" name="テキスト ボックス 1423">
            <a:extLst>
              <a:ext uri="{FF2B5EF4-FFF2-40B4-BE49-F238E27FC236}">
                <a16:creationId xmlns:a16="http://schemas.microsoft.com/office/drawing/2014/main" id="{D3456A78-F379-4360-A43C-E99390F6FCE9}"/>
              </a:ext>
            </a:extLst>
          </p:cNvPr>
          <p:cNvSpPr txBox="1"/>
          <p:nvPr/>
        </p:nvSpPr>
        <p:spPr>
          <a:xfrm>
            <a:off x="6081645" y="4279944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လည်ပတ်နေချိန်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7" name="テキスト ボックス 1424">
            <a:extLst>
              <a:ext uri="{FF2B5EF4-FFF2-40B4-BE49-F238E27FC236}">
                <a16:creationId xmlns:a16="http://schemas.microsoft.com/office/drawing/2014/main" id="{38CF12FA-DACC-4CB6-9E41-7AA19B30F4C5}"/>
              </a:ext>
            </a:extLst>
          </p:cNvPr>
          <p:cNvSpPr txBox="1"/>
          <p:nvPr/>
        </p:nvSpPr>
        <p:spPr>
          <a:xfrm>
            <a:off x="6081646" y="4028039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လည်ပတ်နေချိန်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8" name="テキスト ボックス 1425">
            <a:extLst>
              <a:ext uri="{FF2B5EF4-FFF2-40B4-BE49-F238E27FC236}">
                <a16:creationId xmlns:a16="http://schemas.microsoft.com/office/drawing/2014/main" id="{FC4266CC-2584-4268-A0BD-697D0AF2B953}"/>
              </a:ext>
            </a:extLst>
          </p:cNvPr>
          <p:cNvSpPr txBox="1"/>
          <p:nvPr/>
        </p:nvSpPr>
        <p:spPr>
          <a:xfrm>
            <a:off x="6076881" y="4477565"/>
            <a:ext cx="648607" cy="1557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ကြိုတင်အပူပေးဆား</a:t>
            </a:r>
          </a:p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ကစ်စွမ်းအင်ပေးချိန်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9" name="テキスト ボックス 1427">
            <a:extLst>
              <a:ext uri="{FF2B5EF4-FFF2-40B4-BE49-F238E27FC236}">
                <a16:creationId xmlns:a16="http://schemas.microsoft.com/office/drawing/2014/main" id="{B0260F79-9D1A-40DC-B2C7-62FF5E0BCF87}"/>
              </a:ext>
            </a:extLst>
          </p:cNvPr>
          <p:cNvSpPr txBox="1"/>
          <p:nvPr/>
        </p:nvSpPr>
        <p:spPr>
          <a:xfrm>
            <a:off x="6823713" y="2256079"/>
            <a:ext cx="621440" cy="7392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display သည် ပုံမှန်အချိန်တွင်ပိတ်နေပြီး၊ ပုံမှန်မဟုတ်သောအခါ တဖျတ်ဖျတ်လင်းသည် (မီးအလင်း)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0" name="テキスト ボックス 1428">
            <a:extLst>
              <a:ext uri="{FF2B5EF4-FFF2-40B4-BE49-F238E27FC236}">
                <a16:creationId xmlns:a16="http://schemas.microsoft.com/office/drawing/2014/main" id="{71660E11-261C-4531-B4EE-4A79C4133B07}"/>
              </a:ext>
            </a:extLst>
          </p:cNvPr>
          <p:cNvSpPr txBox="1"/>
          <p:nvPr/>
        </p:nvSpPr>
        <p:spPr>
          <a:xfrm>
            <a:off x="6840189" y="4003342"/>
            <a:ext cx="1538803" cy="184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စက်နှိုးခလုတ် ON ထားစဉ်တွင်၊ dispaly မှာ လည်ပတ်နေချိန်မီးအလင်း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1" name="テキスト ボックス 1429">
            <a:extLst>
              <a:ext uri="{FF2B5EF4-FFF2-40B4-BE49-F238E27FC236}">
                <a16:creationId xmlns:a16="http://schemas.microsoft.com/office/drawing/2014/main" id="{25537325-1233-4AD8-B0A1-721AD70F6212}"/>
              </a:ext>
            </a:extLst>
          </p:cNvPr>
          <p:cNvSpPr txBox="1"/>
          <p:nvPr/>
        </p:nvSpPr>
        <p:spPr>
          <a:xfrm>
            <a:off x="6840189" y="4476612"/>
            <a:ext cx="1538803" cy="1635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စက်နှိုးခလုတ် ON ထားစဉ်တွင်၊ dispaly မှာ ကြိုတင်အပူပေးချိန်မီးအလင်း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2" name="テキスト ボックス 1464">
            <a:extLst>
              <a:ext uri="{FF2B5EF4-FFF2-40B4-BE49-F238E27FC236}">
                <a16:creationId xmlns:a16="http://schemas.microsoft.com/office/drawing/2014/main" id="{1F6B653E-BB3B-444D-AF13-7D5CBBD72445}"/>
              </a:ext>
            </a:extLst>
          </p:cNvPr>
          <p:cNvSpPr txBox="1"/>
          <p:nvPr/>
        </p:nvSpPr>
        <p:spPr>
          <a:xfrm>
            <a:off x="7465404" y="2266579"/>
            <a:ext cx="951807" cy="1483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ဘရိတ်စနစ်ကိုစစ်ဆေးပြီးပြုပြင်</a:t>
            </a:r>
          </a:p>
          <a:p>
            <a:pPr algn="l" rtl="0"/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ခြင်း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3" name="テキスト ボックス 1465">
            <a:extLst>
              <a:ext uri="{FF2B5EF4-FFF2-40B4-BE49-F238E27FC236}">
                <a16:creationId xmlns:a16="http://schemas.microsoft.com/office/drawing/2014/main" id="{4B6D0E58-FC5A-4056-A779-6E00EEC0744B}"/>
              </a:ext>
            </a:extLst>
          </p:cNvPr>
          <p:cNvSpPr txBox="1"/>
          <p:nvPr/>
        </p:nvSpPr>
        <p:spPr>
          <a:xfrm>
            <a:off x="7475567" y="2476160"/>
            <a:ext cx="951807" cy="190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အင်ဂျင်ပတ်လည်မှုကိုစစ်ဆေးပြီးပြုပြင်ခြင်း</a:t>
            </a:r>
            <a:endParaRPr lang="ja-JP" sz="5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4" name="テキスト ボックス 1466">
            <a:extLst>
              <a:ext uri="{FF2B5EF4-FFF2-40B4-BE49-F238E27FC236}">
                <a16:creationId xmlns:a16="http://schemas.microsoft.com/office/drawing/2014/main" id="{A6A89DCA-2DC2-4D35-9FB3-156246AD11A1}"/>
              </a:ext>
            </a:extLst>
          </p:cNvPr>
          <p:cNvSpPr txBox="1"/>
          <p:nvPr/>
        </p:nvSpPr>
        <p:spPr>
          <a:xfrm>
            <a:off x="7463747" y="2728640"/>
            <a:ext cx="951807" cy="191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ရေယိုစိမ့်မှုရှိမရှိကိုစစ်ဆေးပြီးပြုပြင်ပြီးသောအခါ၊ ရေဖြည့်ပါ</a:t>
            </a:r>
            <a:endParaRPr lang="ja-JP" sz="5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5" name="テキスト ボックス 1467">
            <a:extLst>
              <a:ext uri="{FF2B5EF4-FFF2-40B4-BE49-F238E27FC236}">
                <a16:creationId xmlns:a16="http://schemas.microsoft.com/office/drawing/2014/main" id="{52C27233-69E6-4297-9F9D-FDDBF66894FF}"/>
              </a:ext>
            </a:extLst>
          </p:cNvPr>
          <p:cNvSpPr txBox="1"/>
          <p:nvPr/>
        </p:nvSpPr>
        <p:spPr>
          <a:xfrm>
            <a:off x="7485723" y="3008069"/>
            <a:ext cx="951807" cy="1884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3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လေယိုစိမ့်သည့်နေရာကိုစစ်ဆေးပြုပြင်ပြီးနောက်သတ်မှတ်ထားသောဖိအားမြင့်တက်လာသည်အထိစောင့်ပါ</a:t>
            </a:r>
            <a:endParaRPr lang="ja-JP" sz="3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6" name="テキスト ボックス 1468">
            <a:extLst>
              <a:ext uri="{FF2B5EF4-FFF2-40B4-BE49-F238E27FC236}">
                <a16:creationId xmlns:a16="http://schemas.microsoft.com/office/drawing/2014/main" id="{6B1B242C-7F9D-44C6-9F6C-CE2C0692339C}"/>
              </a:ext>
            </a:extLst>
          </p:cNvPr>
          <p:cNvSpPr txBox="1"/>
          <p:nvPr/>
        </p:nvSpPr>
        <p:spPr>
          <a:xfrm>
            <a:off x="7485723" y="3247809"/>
            <a:ext cx="951807" cy="183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4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ယာဉ်ကိုရပ်တန့်ပြီး၊ အင်ဂျင်ကိုlow idling ပြုလုပ်ကာမီးပိတ်သွားသည် အထိစောင့်ပါ</a:t>
            </a:r>
            <a:endParaRPr lang="ja-JP" sz="4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7" name="テキスト ボックス 1469">
            <a:extLst>
              <a:ext uri="{FF2B5EF4-FFF2-40B4-BE49-F238E27FC236}">
                <a16:creationId xmlns:a16="http://schemas.microsoft.com/office/drawing/2014/main" id="{3C150D87-0585-4033-B829-411BAF77F29A}"/>
              </a:ext>
            </a:extLst>
          </p:cNvPr>
          <p:cNvSpPr txBox="1"/>
          <p:nvPr/>
        </p:nvSpPr>
        <p:spPr>
          <a:xfrm>
            <a:off x="7485725" y="3481006"/>
            <a:ext cx="951807" cy="221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3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ယာဉ်ကိုရပ်တန့်ပြီး၊ အင်ဂျင်ကိုဝန် မတင်ထားသောအခြေအနေတွင်အလယ်အလတ်အမြန်နှုန်းဖြင့်လှည့်၍မီးပိတ်သွားသည်အထိစောင့်ပါ</a:t>
            </a:r>
            <a:endParaRPr lang="ja-JP" sz="3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72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ဖြိုဖျက်သည့်စက်ယန္တရား၏လုံခြုံရေးကိရိယာများစသည်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86300" y="6452605"/>
            <a:ext cx="43098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42 / အထောက်အကူပြုစာအုပ် စာမျက်နှာ 25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(4) အထူးဖြိုဖျက်သည့်စက်ယန္တရား (လက်တံ(Boom)နှင့် လက်တံ (arm) တို့၏အရှည်စုစုပေါင်းသည် 12ｍ နှင့်အထက်ရှိသောဖြိုဖျက်သည့်စက်ယန္တရား)</a:t>
            </a:r>
            <a:endParaRPr lang="en-US" altLang="ja-JP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2246334"/>
            <a:ext cx="2880974" cy="39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ဖြိုဖျက်သည့်စက်ယန္တရား၏လုံခြုံရေးကိရိယာများစသည်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35769" y="6452605"/>
            <a:ext cx="41603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44 / အထောက်အကူပြုစာအုပ် စာမျက်နှာ 26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(5) မှန်စသည်</a:t>
            </a:r>
            <a:endParaRPr lang="en-US" altLang="ja-JP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(6) ရှေ့မီးစသည်</a:t>
            </a:r>
            <a:endParaRPr lang="ja-JP" altLang="en-US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830" y="1512063"/>
            <a:ext cx="4851009" cy="205201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893" y="4037943"/>
            <a:ext cx="3090213" cy="2289796"/>
          </a:xfrm>
          <a:prstGeom prst="rect">
            <a:avLst/>
          </a:prstGeom>
        </p:spPr>
      </p:pic>
      <p:sp>
        <p:nvSpPr>
          <p:cNvPr id="7" name="テキスト ボックス 1470">
            <a:extLst>
              <a:ext uri="{FF2B5EF4-FFF2-40B4-BE49-F238E27FC236}">
                <a16:creationId xmlns:a16="http://schemas.microsoft.com/office/drawing/2014/main" id="{9F3B6E05-DDA7-4C66-9F0A-33FE3C62EC5D}"/>
              </a:ext>
            </a:extLst>
          </p:cNvPr>
          <p:cNvSpPr txBox="1"/>
          <p:nvPr/>
        </p:nvSpPr>
        <p:spPr>
          <a:xfrm>
            <a:off x="2862244" y="3358342"/>
            <a:ext cx="1245870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နောက်ကင်မရာ</a:t>
            </a:r>
            <a:endParaRPr lang="ja-JP" sz="8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471">
            <a:extLst>
              <a:ext uri="{FF2B5EF4-FFF2-40B4-BE49-F238E27FC236}">
                <a16:creationId xmlns:a16="http://schemas.microsoft.com/office/drawing/2014/main" id="{E182E4F4-4694-4305-BC2A-B9D0F46A5444}"/>
              </a:ext>
            </a:extLst>
          </p:cNvPr>
          <p:cNvSpPr txBox="1"/>
          <p:nvPr/>
        </p:nvSpPr>
        <p:spPr>
          <a:xfrm>
            <a:off x="5683516" y="3358342"/>
            <a:ext cx="1245870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1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မော်နီတာ</a:t>
            </a:r>
            <a:endParaRPr lang="ja-JP" sz="8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21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ဖြိုဖျက်သည့်စက်ယန္တရား၏လုံခြုံရေးကိရိယာများစသည်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47847" y="6452605"/>
            <a:ext cx="42483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45 / အထောက်အကူပြုစာအုပ် စာမျက်နှာ 27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(7) ခေါင်းကာ</a:t>
            </a:r>
            <a:endParaRPr lang="en-US" altLang="ja-JP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(8) လုံခြုံရေးမှန်နှင့်လွင့်ထွက်လာသောအရာများမှကာကွယ်ရေးကိရိယာ</a:t>
            </a:r>
            <a:endParaRPr lang="en-US" altLang="ja-JP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627043"/>
            <a:ext cx="4886325" cy="17335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946" y="4237167"/>
            <a:ext cx="4300105" cy="1987579"/>
          </a:xfrm>
          <a:prstGeom prst="rect">
            <a:avLst/>
          </a:prstGeom>
        </p:spPr>
      </p:pic>
      <p:sp>
        <p:nvSpPr>
          <p:cNvPr id="8" name="テキスト ボックス 1472">
            <a:extLst>
              <a:ext uri="{FF2B5EF4-FFF2-40B4-BE49-F238E27FC236}">
                <a16:creationId xmlns:a16="http://schemas.microsoft.com/office/drawing/2014/main" id="{8DB6CD8D-8BB8-4A6F-825F-523A1B324106}"/>
              </a:ext>
            </a:extLst>
          </p:cNvPr>
          <p:cNvSpPr txBox="1"/>
          <p:nvPr/>
        </p:nvSpPr>
        <p:spPr>
          <a:xfrm>
            <a:off x="4571999" y="1857383"/>
            <a:ext cx="1072310" cy="3663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Cabin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l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(ခေါင်းကာ)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46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ဖြိုဖျက်သည့်စက်ယန္တရား၏လုံခြုံရေးကိရိယာများစသည်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53598" y="6452605"/>
            <a:ext cx="394256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စာအုပ် စာမျက်နှာ 45 / အထောက်အကူပြုစာအုပ် စာမျက်နှာ 28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(9) ယာဉ်မောင်းအခန်းမပါသောအသေးစားယာဉ်အမျိုးအစားဖြိုဖျက်သည့်စက်ယန္တရား</a:t>
            </a:r>
            <a:endParaRPr lang="en-US" altLang="ja-JP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(10) ပြုတ်ကျချိန်တွင်ကာကွယ်ရန်ဖွဲ့စည်းပုံ (ROPS)၊ rollover ကာကွယ်စောင့်ရှောက် ရေးဖွဲ့စည်းပုံ (TOPS)</a:t>
            </a:r>
            <a:endParaRPr lang="en-US" altLang="ja-JP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61" y="2170199"/>
            <a:ext cx="2886075" cy="14859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300" y="4351133"/>
            <a:ext cx="1383298" cy="189380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221" y="4235160"/>
            <a:ext cx="1828800" cy="2009775"/>
          </a:xfrm>
          <a:prstGeom prst="rect">
            <a:avLst/>
          </a:prstGeom>
        </p:spPr>
      </p:pic>
      <p:sp>
        <p:nvSpPr>
          <p:cNvPr id="10" name="テキスト ボックス 1473">
            <a:extLst>
              <a:ext uri="{FF2B5EF4-FFF2-40B4-BE49-F238E27FC236}">
                <a16:creationId xmlns:a16="http://schemas.microsoft.com/office/drawing/2014/main" id="{EC222A63-7655-436F-87FA-2C6A40DEDC2F}"/>
              </a:ext>
            </a:extLst>
          </p:cNvPr>
          <p:cNvSpPr txBox="1"/>
          <p:nvPr/>
        </p:nvSpPr>
        <p:spPr>
          <a:xfrm>
            <a:off x="4057636" y="1895524"/>
            <a:ext cx="1206526" cy="5017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မျက်နှာအကာ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l" rtl="0"/>
            <a:r>
              <a:rPr lang="my-MM" sz="10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(လွင့်ထွက်လာသော အရာများမှကာကွယ်ရန်)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474">
            <a:extLst>
              <a:ext uri="{FF2B5EF4-FFF2-40B4-BE49-F238E27FC236}">
                <a16:creationId xmlns:a16="http://schemas.microsoft.com/office/drawing/2014/main" id="{7CB3910A-F9F1-4F0D-BC9D-AF8D9A5F3787}"/>
              </a:ext>
            </a:extLst>
          </p:cNvPr>
          <p:cNvSpPr txBox="1"/>
          <p:nvPr/>
        </p:nvSpPr>
        <p:spPr>
          <a:xfrm>
            <a:off x="7357422" y="4898261"/>
            <a:ext cx="948377" cy="1690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ထိုင်ခုံခါးပတ်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8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03200"/>
            <a:ext cx="7886700" cy="969802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ဖြိုဖျက်သည့်စက်ယန္တရားအမျိုးအစားများနှင့်ရည်ရွယ်ချက်များ (ဝိသေသများ) စသည် (1) ဖောက်စက်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64369" y="5922668"/>
            <a:ext cx="39317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2 / အထောက်အကူပြုစာအုပ် စာမျက်နှာ 4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385887"/>
            <a:ext cx="57531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>
              <a:lnSpc>
                <a:spcPct val="150000"/>
              </a:lnSpc>
            </a:pPr>
            <a:r>
              <a:rPr lang="my-MM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အခန်း 4 </a:t>
            </a:r>
            <a:r>
              <a:rPr lang="my-MM" sz="3200" dirty="0">
                <a:latin typeface="Pyidaungsu" pitchFamily="34" charset="0"/>
                <a:cs typeface="Pyidaungsu" pitchFamily="34" charset="0"/>
              </a:rPr>
              <a:t>ဖြိုဖျက်ရန်ပူးတွဲစက်ကိရိယာများတပ်ဆင်ထားရသောလုပ်ငန်းအတွက်ကိရိယာများကိုကိုင်တွယ်ခြင်းစသည်</a:t>
            </a:r>
            <a:endParaRPr lang="ja-JP" altLang="en-US" sz="3200" dirty="0"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65337"/>
            <a:ext cx="7886700" cy="90766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ts val="32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ဖောက်စက်ရွေးချယ်ခြင်းနှင့်တပ်ဆင်ခြင်း၊ ဝိသေသလက္ခဏာများ၊ အစိတ်အပိုင်းတစ်ခုစီ၏အမည်များနှင့်လုပ်ဆောင်ချက်များ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42338" y="6452605"/>
            <a:ext cx="435382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47 /  အထောက်အကူပြုစာအုပ် စာမျက်နှာ 29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499183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ဆောက်အမျိုးအစား၏ဥပမာ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" y="2452228"/>
            <a:ext cx="7429500" cy="2539605"/>
          </a:xfrm>
          <a:prstGeom prst="rect">
            <a:avLst/>
          </a:prstGeom>
        </p:spPr>
      </p:pic>
      <p:sp>
        <p:nvSpPr>
          <p:cNvPr id="7" name="テキスト ボックス 1475">
            <a:extLst>
              <a:ext uri="{FF2B5EF4-FFF2-40B4-BE49-F238E27FC236}">
                <a16:creationId xmlns:a16="http://schemas.microsoft.com/office/drawing/2014/main" id="{E3BFD53A-89FD-4058-994B-32C25D81684F}"/>
              </a:ext>
            </a:extLst>
          </p:cNvPr>
          <p:cNvSpPr txBox="1"/>
          <p:nvPr/>
        </p:nvSpPr>
        <p:spPr>
          <a:xfrm>
            <a:off x="956235" y="2557765"/>
            <a:ext cx="2300941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ဖြိုဖျက်သည့် အချွန်</a:t>
            </a:r>
            <a:endParaRPr lang="ja-JP" sz="9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476">
            <a:extLst>
              <a:ext uri="{FF2B5EF4-FFF2-40B4-BE49-F238E27FC236}">
                <a16:creationId xmlns:a16="http://schemas.microsoft.com/office/drawing/2014/main" id="{C795B683-A5FB-439E-9E38-0E6DDF0B7203}"/>
              </a:ext>
            </a:extLst>
          </p:cNvPr>
          <p:cNvSpPr txBox="1"/>
          <p:nvPr/>
        </p:nvSpPr>
        <p:spPr>
          <a:xfrm>
            <a:off x="3741632" y="2558234"/>
            <a:ext cx="1680552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Flat end</a:t>
            </a:r>
            <a:endParaRPr lang="ja-JP" sz="10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477">
            <a:extLst>
              <a:ext uri="{FF2B5EF4-FFF2-40B4-BE49-F238E27FC236}">
                <a16:creationId xmlns:a16="http://schemas.microsoft.com/office/drawing/2014/main" id="{F5131835-9EFD-4E91-A9CF-6A1F762BFA10}"/>
              </a:ext>
            </a:extLst>
          </p:cNvPr>
          <p:cNvSpPr txBox="1"/>
          <p:nvPr/>
        </p:nvSpPr>
        <p:spPr>
          <a:xfrm>
            <a:off x="6206957" y="2576511"/>
            <a:ext cx="1537837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အပြား</a:t>
            </a:r>
            <a:endParaRPr lang="ja-JP" sz="9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478">
            <a:extLst>
              <a:ext uri="{FF2B5EF4-FFF2-40B4-BE49-F238E27FC236}">
                <a16:creationId xmlns:a16="http://schemas.microsoft.com/office/drawing/2014/main" id="{CBD5FDA1-320C-45F6-8254-BD3015FD9EB7}"/>
              </a:ext>
            </a:extLst>
          </p:cNvPr>
          <p:cNvSpPr txBox="1"/>
          <p:nvPr/>
        </p:nvSpPr>
        <p:spPr>
          <a:xfrm>
            <a:off x="1585148" y="2881577"/>
            <a:ext cx="1689917" cy="14365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1400" b="1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(အဓိကအသုံးပြုမှု)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ကွန်ကရစ်ကြိတ်ခွဲခြင်း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ကျောက်တုံးကြိတ်ခွဲခြင်း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မာကျောသောမြေဆီလွှာကြမ်းပြင်ကြိတ်ခွဲခြင်း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လမ်းဖောက်လုပ်ခြင်း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479">
            <a:extLst>
              <a:ext uri="{FF2B5EF4-FFF2-40B4-BE49-F238E27FC236}">
                <a16:creationId xmlns:a16="http://schemas.microsoft.com/office/drawing/2014/main" id="{37590751-D7D2-4287-9B3F-246936BC8097}"/>
              </a:ext>
            </a:extLst>
          </p:cNvPr>
          <p:cNvSpPr txBox="1"/>
          <p:nvPr/>
        </p:nvSpPr>
        <p:spPr>
          <a:xfrm>
            <a:off x="4002963" y="3021171"/>
            <a:ext cx="1680552" cy="9676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1400" b="1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(အဓိကအသုံးပြုမှု)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ကြိတ်ခွဲကျောက်တုံးကိုဒုတိယအကြိမ်ကြိတ်ခွဲခြင်း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အင်္ဂတေစသည်တို့ကိုခွာခြင်း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90170" algn="l" rtl="0">
              <a:lnSpc>
                <a:spcPct val="150000"/>
              </a:lnSpc>
            </a:pPr>
            <a:r>
              <a:rPr lang="my-MM" sz="1200" kern="100" dirty="0">
                <a:effectLst/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 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480">
            <a:extLst>
              <a:ext uri="{FF2B5EF4-FFF2-40B4-BE49-F238E27FC236}">
                <a16:creationId xmlns:a16="http://schemas.microsoft.com/office/drawing/2014/main" id="{6F275392-231A-4DA9-B4B3-1306DF7392D3}"/>
              </a:ext>
            </a:extLst>
          </p:cNvPr>
          <p:cNvSpPr txBox="1"/>
          <p:nvPr/>
        </p:nvSpPr>
        <p:spPr>
          <a:xfrm>
            <a:off x="6607474" y="2919093"/>
            <a:ext cx="1514550" cy="14495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1400" b="1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(အဓိကအသုံးပြုမှု)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မြောင်းတူးဖော်ခြင်း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sprue စသည်တို့ကို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ဖြတ်တောက်ခြင်း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ဆင်ခြေလျှောမျက်နှာပြင် (nori men) ကြိတ်ခွဲခြင်း</a:t>
            </a:r>
            <a:endParaRPr lang="ja-JP" sz="11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84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00551"/>
            <a:ext cx="7886700" cy="972451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ဖောက်စက်ရွေးချယ်ခြင်းနှင့်တပ်ဆင်ခြင်း၊ ဝိသေသလက္ခဏာများ၊ အစိတ်အပိုင်းတစ်ခုစီ၏အမည်များနှင့်လုပ်ဆောင်ချက်များ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37754" y="6452605"/>
            <a:ext cx="395840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48 / အထောက်အကူပြုစာအုပ် စာမျက်နှာ 30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67952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ဟိုက်ဒရောလစ်ဖောက်စက်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40" y="1383465"/>
            <a:ext cx="5253973" cy="4677990"/>
          </a:xfrm>
          <a:prstGeom prst="rect">
            <a:avLst/>
          </a:prstGeom>
        </p:spPr>
      </p:pic>
      <p:sp>
        <p:nvSpPr>
          <p:cNvPr id="7" name="テキスト ボックス 1481">
            <a:extLst>
              <a:ext uri="{FF2B5EF4-FFF2-40B4-BE49-F238E27FC236}">
                <a16:creationId xmlns:a16="http://schemas.microsoft.com/office/drawing/2014/main" id="{408176D4-780C-451E-9A49-2B32E9C076B0}"/>
              </a:ext>
            </a:extLst>
          </p:cNvPr>
          <p:cNvSpPr txBox="1"/>
          <p:nvPr/>
        </p:nvSpPr>
        <p:spPr>
          <a:xfrm>
            <a:off x="2222257" y="2015935"/>
            <a:ext cx="376555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pin</a:t>
            </a:r>
            <a:endParaRPr lang="ja-JP" sz="1300" kern="10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488">
            <a:extLst>
              <a:ext uri="{FF2B5EF4-FFF2-40B4-BE49-F238E27FC236}">
                <a16:creationId xmlns:a16="http://schemas.microsoft.com/office/drawing/2014/main" id="{69C52B35-0F4A-4EEE-8436-C248098ABF25}"/>
              </a:ext>
            </a:extLst>
          </p:cNvPr>
          <p:cNvSpPr txBox="1"/>
          <p:nvPr/>
        </p:nvSpPr>
        <p:spPr>
          <a:xfrm>
            <a:off x="3064581" y="2911442"/>
            <a:ext cx="1032327" cy="1938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ဖိအားနိမ့်ဘက်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490">
            <a:extLst>
              <a:ext uri="{FF2B5EF4-FFF2-40B4-BE49-F238E27FC236}">
                <a16:creationId xmlns:a16="http://schemas.microsoft.com/office/drawing/2014/main" id="{4BF323F3-7391-4818-86BB-5734560BA4B8}"/>
              </a:ext>
            </a:extLst>
          </p:cNvPr>
          <p:cNvSpPr txBox="1"/>
          <p:nvPr/>
        </p:nvSpPr>
        <p:spPr>
          <a:xfrm>
            <a:off x="3064581" y="3139744"/>
            <a:ext cx="1032327" cy="1940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ဖိအားမြင့်ဘက်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494">
            <a:extLst>
              <a:ext uri="{FF2B5EF4-FFF2-40B4-BE49-F238E27FC236}">
                <a16:creationId xmlns:a16="http://schemas.microsoft.com/office/drawing/2014/main" id="{64971617-ACA6-4E35-BBFC-04BF6D490206}"/>
              </a:ext>
            </a:extLst>
          </p:cNvPr>
          <p:cNvSpPr txBox="1"/>
          <p:nvPr/>
        </p:nvSpPr>
        <p:spPr>
          <a:xfrm>
            <a:off x="2844557" y="3363483"/>
            <a:ext cx="869670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bracket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495">
            <a:extLst>
              <a:ext uri="{FF2B5EF4-FFF2-40B4-BE49-F238E27FC236}">
                <a16:creationId xmlns:a16="http://schemas.microsoft.com/office/drawing/2014/main" id="{5AFEAD3D-7699-4713-BC81-94EE3576E0C2}"/>
              </a:ext>
            </a:extLst>
          </p:cNvPr>
          <p:cNvSpPr txBox="1"/>
          <p:nvPr/>
        </p:nvSpPr>
        <p:spPr>
          <a:xfrm>
            <a:off x="2681661" y="3602093"/>
            <a:ext cx="1777660" cy="2034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ဖောက်စက်ယူနစ်အခွဲယူနစ်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496">
            <a:extLst>
              <a:ext uri="{FF2B5EF4-FFF2-40B4-BE49-F238E27FC236}">
                <a16:creationId xmlns:a16="http://schemas.microsoft.com/office/drawing/2014/main" id="{3BEEF293-84CA-41AF-8D87-4EADB319D7BC}"/>
              </a:ext>
            </a:extLst>
          </p:cNvPr>
          <p:cNvSpPr txBox="1"/>
          <p:nvPr/>
        </p:nvSpPr>
        <p:spPr>
          <a:xfrm>
            <a:off x="2681661" y="3934250"/>
            <a:ext cx="775335" cy="223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ဆောက်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497">
            <a:extLst>
              <a:ext uri="{FF2B5EF4-FFF2-40B4-BE49-F238E27FC236}">
                <a16:creationId xmlns:a16="http://schemas.microsoft.com/office/drawing/2014/main" id="{40CFC08E-036A-46D8-8A69-C48532661DB8}"/>
              </a:ext>
            </a:extLst>
          </p:cNvPr>
          <p:cNvSpPr txBox="1"/>
          <p:nvPr/>
        </p:nvSpPr>
        <p:spPr>
          <a:xfrm>
            <a:off x="5037754" y="2623377"/>
            <a:ext cx="125753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ဖိအားမြင့်ပိုက်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498">
            <a:extLst>
              <a:ext uri="{FF2B5EF4-FFF2-40B4-BE49-F238E27FC236}">
                <a16:creationId xmlns:a16="http://schemas.microsoft.com/office/drawing/2014/main" id="{11EDD244-329A-4C22-8BB6-5E73E3419D41}"/>
              </a:ext>
            </a:extLst>
          </p:cNvPr>
          <p:cNvSpPr txBox="1"/>
          <p:nvPr/>
        </p:nvSpPr>
        <p:spPr>
          <a:xfrm>
            <a:off x="5204831" y="2952455"/>
            <a:ext cx="923384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ဖိအားနိမ့်ပိုက်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499">
            <a:extLst>
              <a:ext uri="{FF2B5EF4-FFF2-40B4-BE49-F238E27FC236}">
                <a16:creationId xmlns:a16="http://schemas.microsoft.com/office/drawing/2014/main" id="{D0EC0038-9E9B-49CF-992E-6561D157ECA4}"/>
              </a:ext>
            </a:extLst>
          </p:cNvPr>
          <p:cNvSpPr txBox="1"/>
          <p:nvPr/>
        </p:nvSpPr>
        <p:spPr>
          <a:xfrm>
            <a:off x="5378347" y="3162996"/>
            <a:ext cx="1231555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ဖောက်စက်ပိုက်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500">
            <a:extLst>
              <a:ext uri="{FF2B5EF4-FFF2-40B4-BE49-F238E27FC236}">
                <a16:creationId xmlns:a16="http://schemas.microsoft.com/office/drawing/2014/main" id="{A1B87E97-DA8D-455F-A4D8-92771479ACD7}"/>
              </a:ext>
            </a:extLst>
          </p:cNvPr>
          <p:cNvSpPr txBox="1"/>
          <p:nvPr/>
        </p:nvSpPr>
        <p:spPr>
          <a:xfrm>
            <a:off x="5590093" y="3883892"/>
            <a:ext cx="2147138" cy="179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ဟိုက်ဒရောလစ်ဆီသိုလှောင်ကန်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501">
            <a:extLst>
              <a:ext uri="{FF2B5EF4-FFF2-40B4-BE49-F238E27FC236}">
                <a16:creationId xmlns:a16="http://schemas.microsoft.com/office/drawing/2014/main" id="{65777809-171B-4C45-B148-5758BD79CB24}"/>
              </a:ext>
            </a:extLst>
          </p:cNvPr>
          <p:cNvSpPr txBox="1"/>
          <p:nvPr/>
        </p:nvSpPr>
        <p:spPr>
          <a:xfrm>
            <a:off x="6020818" y="4131898"/>
            <a:ext cx="1178168" cy="2249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 filter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502">
            <a:extLst>
              <a:ext uri="{FF2B5EF4-FFF2-40B4-BE49-F238E27FC236}">
                <a16:creationId xmlns:a16="http://schemas.microsoft.com/office/drawing/2014/main" id="{B78CFCA6-FE4E-432A-94FA-684DB5A1704E}"/>
              </a:ext>
            </a:extLst>
          </p:cNvPr>
          <p:cNvSpPr txBox="1"/>
          <p:nvPr/>
        </p:nvSpPr>
        <p:spPr>
          <a:xfrm>
            <a:off x="5961137" y="5626225"/>
            <a:ext cx="1067192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ဆီပန့်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503">
            <a:extLst>
              <a:ext uri="{FF2B5EF4-FFF2-40B4-BE49-F238E27FC236}">
                <a16:creationId xmlns:a16="http://schemas.microsoft.com/office/drawing/2014/main" id="{85B959E0-E942-41DA-8802-E111A4AD6095}"/>
              </a:ext>
            </a:extLst>
          </p:cNvPr>
          <p:cNvSpPr txBox="1"/>
          <p:nvPr/>
        </p:nvSpPr>
        <p:spPr>
          <a:xfrm>
            <a:off x="2791811" y="5077205"/>
            <a:ext cx="895671" cy="236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Strike pedal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600">
            <a:extLst>
              <a:ext uri="{FF2B5EF4-FFF2-40B4-BE49-F238E27FC236}">
                <a16:creationId xmlns:a16="http://schemas.microsoft.com/office/drawing/2014/main" id="{CBFB1ADC-81D5-4700-8396-D7142ACCEDF0}"/>
              </a:ext>
            </a:extLst>
          </p:cNvPr>
          <p:cNvSpPr txBox="1"/>
          <p:nvPr/>
        </p:nvSpPr>
        <p:spPr>
          <a:xfrm>
            <a:off x="2791811" y="5641720"/>
            <a:ext cx="166751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3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ထိန်းချုပ်အဆို့ရှင်</a:t>
            </a:r>
            <a:endParaRPr lang="ja-JP" sz="13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87576"/>
            <a:ext cx="7886700" cy="8854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ts val="3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ဖောက်စက်ရွေးချယ်ခြင်းနှင့်တပ်ဆင်ခြင်း၊ ဝိသေသလက္ခဏာများ၊ အစိတ်အပိုင်းတစ်ခုစီ၏အမည်များနှင့်လုပ်ဆောင်ချက်များ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67654" y="6452605"/>
            <a:ext cx="402850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49 / အထောက်အကူပြုစာအုပ် စာမျက်နှာ 30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41099" y="3925420"/>
            <a:ext cx="430045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ဖောက်စက်ယူနစ်အစိတ်အပိုင်းတစ်ခုစီ၏အမည်များ၏ဥပမာ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5933" y="6101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ဟိုက်ဒရောလစ်ပိုက်ဆားကစ်၏ဥပမာ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273" y="4220281"/>
            <a:ext cx="4334930" cy="18718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573" y="1287153"/>
            <a:ext cx="5078158" cy="2635234"/>
          </a:xfrm>
          <a:prstGeom prst="rect">
            <a:avLst/>
          </a:prstGeom>
        </p:spPr>
      </p:pic>
      <p:sp>
        <p:nvSpPr>
          <p:cNvPr id="10" name="テキスト ボックス 1601">
            <a:extLst>
              <a:ext uri="{FF2B5EF4-FFF2-40B4-BE49-F238E27FC236}">
                <a16:creationId xmlns:a16="http://schemas.microsoft.com/office/drawing/2014/main" id="{EB3FF116-6D39-4A11-91AA-C92ABD6EA816}"/>
              </a:ext>
            </a:extLst>
          </p:cNvPr>
          <p:cNvSpPr txBox="1"/>
          <p:nvPr/>
        </p:nvSpPr>
        <p:spPr>
          <a:xfrm>
            <a:off x="3862069" y="1746045"/>
            <a:ext cx="858520" cy="3569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ဟိုက်ဒရောလစ်ပိုက်ဆက်သွယ်မှုအပိုင်း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602">
            <a:extLst>
              <a:ext uri="{FF2B5EF4-FFF2-40B4-BE49-F238E27FC236}">
                <a16:creationId xmlns:a16="http://schemas.microsoft.com/office/drawing/2014/main" id="{D9196029-06F7-4D49-9250-A0034D92E9AE}"/>
              </a:ext>
            </a:extLst>
          </p:cNvPr>
          <p:cNvSpPr txBox="1"/>
          <p:nvPr/>
        </p:nvSpPr>
        <p:spPr>
          <a:xfrm>
            <a:off x="3771264" y="2217155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bracket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603">
            <a:extLst>
              <a:ext uri="{FF2B5EF4-FFF2-40B4-BE49-F238E27FC236}">
                <a16:creationId xmlns:a16="http://schemas.microsoft.com/office/drawing/2014/main" id="{9E96CE34-678F-49D8-948E-97FA793FCF6A}"/>
              </a:ext>
            </a:extLst>
          </p:cNvPr>
          <p:cNvSpPr txBox="1"/>
          <p:nvPr/>
        </p:nvSpPr>
        <p:spPr>
          <a:xfrm>
            <a:off x="3320096" y="2767828"/>
            <a:ext cx="1023303" cy="1995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ဆလင်ဒါ(Cylinder)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604">
            <a:extLst>
              <a:ext uri="{FF2B5EF4-FFF2-40B4-BE49-F238E27FC236}">
                <a16:creationId xmlns:a16="http://schemas.microsoft.com/office/drawing/2014/main" id="{0A524E71-F484-42F3-BB6F-78ADDD5F0204}"/>
              </a:ext>
            </a:extLst>
          </p:cNvPr>
          <p:cNvSpPr txBox="1"/>
          <p:nvPr/>
        </p:nvSpPr>
        <p:spPr>
          <a:xfrm>
            <a:off x="6721417" y="2669237"/>
            <a:ext cx="935852" cy="1899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ဆလင်ဒါ(Cylinder)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605">
            <a:extLst>
              <a:ext uri="{FF2B5EF4-FFF2-40B4-BE49-F238E27FC236}">
                <a16:creationId xmlns:a16="http://schemas.microsoft.com/office/drawing/2014/main" id="{51BABF37-761B-4107-AE2D-CEFD8A40D9E0}"/>
              </a:ext>
            </a:extLst>
          </p:cNvPr>
          <p:cNvSpPr txBox="1"/>
          <p:nvPr/>
        </p:nvSpPr>
        <p:spPr>
          <a:xfrm>
            <a:off x="6262687" y="2898921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ပစ္စတင်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606">
            <a:extLst>
              <a:ext uri="{FF2B5EF4-FFF2-40B4-BE49-F238E27FC236}">
                <a16:creationId xmlns:a16="http://schemas.microsoft.com/office/drawing/2014/main" id="{25AEDEBB-8975-460C-8E5C-941B37BC7BCB}"/>
              </a:ext>
            </a:extLst>
          </p:cNvPr>
          <p:cNvSpPr txBox="1"/>
          <p:nvPr/>
        </p:nvSpPr>
        <p:spPr>
          <a:xfrm>
            <a:off x="4833937" y="2827076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ဆောက်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607">
            <a:extLst>
              <a:ext uri="{FF2B5EF4-FFF2-40B4-BE49-F238E27FC236}">
                <a16:creationId xmlns:a16="http://schemas.microsoft.com/office/drawing/2014/main" id="{101DC230-496B-450B-BEA2-650347F89033}"/>
              </a:ext>
            </a:extLst>
          </p:cNvPr>
          <p:cNvSpPr txBox="1"/>
          <p:nvPr/>
        </p:nvSpPr>
        <p:spPr>
          <a:xfrm>
            <a:off x="3612832" y="3506969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ဆောက်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608">
            <a:extLst>
              <a:ext uri="{FF2B5EF4-FFF2-40B4-BE49-F238E27FC236}">
                <a16:creationId xmlns:a16="http://schemas.microsoft.com/office/drawing/2014/main" id="{F893A8D9-50E9-4740-9266-6E805AEE1A6C}"/>
              </a:ext>
            </a:extLst>
          </p:cNvPr>
          <p:cNvSpPr txBox="1"/>
          <p:nvPr/>
        </p:nvSpPr>
        <p:spPr>
          <a:xfrm>
            <a:off x="5226012" y="1513142"/>
            <a:ext cx="833119" cy="1916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accumulator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609">
            <a:extLst>
              <a:ext uri="{FF2B5EF4-FFF2-40B4-BE49-F238E27FC236}">
                <a16:creationId xmlns:a16="http://schemas.microsoft.com/office/drawing/2014/main" id="{C063BF14-40F1-4F1B-BF34-29870EC42CD0}"/>
              </a:ext>
            </a:extLst>
          </p:cNvPr>
          <p:cNvSpPr txBox="1"/>
          <p:nvPr/>
        </p:nvSpPr>
        <p:spPr>
          <a:xfrm>
            <a:off x="5164566" y="1780657"/>
            <a:ext cx="779094" cy="1560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အဆို့ရှင်ဘူး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610">
            <a:extLst>
              <a:ext uri="{FF2B5EF4-FFF2-40B4-BE49-F238E27FC236}">
                <a16:creationId xmlns:a16="http://schemas.microsoft.com/office/drawing/2014/main" id="{E4C57C40-8080-404B-A12D-918212B6EC5D}"/>
              </a:ext>
            </a:extLst>
          </p:cNvPr>
          <p:cNvSpPr txBox="1"/>
          <p:nvPr/>
        </p:nvSpPr>
        <p:spPr>
          <a:xfrm>
            <a:off x="5477776" y="2034814"/>
            <a:ext cx="41148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အဆို့ရှင်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611">
            <a:extLst>
              <a:ext uri="{FF2B5EF4-FFF2-40B4-BE49-F238E27FC236}">
                <a16:creationId xmlns:a16="http://schemas.microsoft.com/office/drawing/2014/main" id="{FE9A239C-1D21-4A01-A650-B7A30FFF1FC2}"/>
              </a:ext>
            </a:extLst>
          </p:cNvPr>
          <p:cNvSpPr txBox="1"/>
          <p:nvPr/>
        </p:nvSpPr>
        <p:spPr>
          <a:xfrm>
            <a:off x="4589585" y="2260874"/>
            <a:ext cx="1052987" cy="1912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ဆောက်တပ်ဆင်သည့် pin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612">
            <a:extLst>
              <a:ext uri="{FF2B5EF4-FFF2-40B4-BE49-F238E27FC236}">
                <a16:creationId xmlns:a16="http://schemas.microsoft.com/office/drawing/2014/main" id="{9CFDB911-629B-498A-9C92-4631F1DD80C6}"/>
              </a:ext>
            </a:extLst>
          </p:cNvPr>
          <p:cNvSpPr txBox="1"/>
          <p:nvPr/>
        </p:nvSpPr>
        <p:spPr>
          <a:xfrm>
            <a:off x="5387135" y="4278211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accumulator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613">
            <a:extLst>
              <a:ext uri="{FF2B5EF4-FFF2-40B4-BE49-F238E27FC236}">
                <a16:creationId xmlns:a16="http://schemas.microsoft.com/office/drawing/2014/main" id="{5DCD6D4A-884E-47E5-97F0-FCBE39B3CA96}"/>
              </a:ext>
            </a:extLst>
          </p:cNvPr>
          <p:cNvSpPr txBox="1"/>
          <p:nvPr/>
        </p:nvSpPr>
        <p:spPr>
          <a:xfrm>
            <a:off x="5792787" y="4551021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အဆို့ပိတ်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615">
            <a:extLst>
              <a:ext uri="{FF2B5EF4-FFF2-40B4-BE49-F238E27FC236}">
                <a16:creationId xmlns:a16="http://schemas.microsoft.com/office/drawing/2014/main" id="{6D142A4B-FD1D-44DB-BA64-648909700DC5}"/>
              </a:ext>
            </a:extLst>
          </p:cNvPr>
          <p:cNvSpPr txBox="1"/>
          <p:nvPr/>
        </p:nvSpPr>
        <p:spPr>
          <a:xfrm>
            <a:off x="3654107" y="4449831"/>
            <a:ext cx="872638" cy="140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လုပ်ဆောင်မှုအဆို့ရှင်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1616">
            <a:extLst>
              <a:ext uri="{FF2B5EF4-FFF2-40B4-BE49-F238E27FC236}">
                <a16:creationId xmlns:a16="http://schemas.microsoft.com/office/drawing/2014/main" id="{24C5C58F-9A19-49ED-970F-BDECBFFD589F}"/>
              </a:ext>
            </a:extLst>
          </p:cNvPr>
          <p:cNvSpPr txBox="1"/>
          <p:nvPr/>
        </p:nvSpPr>
        <p:spPr>
          <a:xfrm>
            <a:off x="3180269" y="4887794"/>
            <a:ext cx="47383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ပန့်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617">
            <a:extLst>
              <a:ext uri="{FF2B5EF4-FFF2-40B4-BE49-F238E27FC236}">
                <a16:creationId xmlns:a16="http://schemas.microsoft.com/office/drawing/2014/main" id="{A49DD1AD-B1B2-4D66-8936-BC25F9840C68}"/>
              </a:ext>
            </a:extLst>
          </p:cNvPr>
          <p:cNvSpPr txBox="1"/>
          <p:nvPr/>
        </p:nvSpPr>
        <p:spPr>
          <a:xfrm>
            <a:off x="5399087" y="5802657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အဆို့ပိတ်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618">
            <a:extLst>
              <a:ext uri="{FF2B5EF4-FFF2-40B4-BE49-F238E27FC236}">
                <a16:creationId xmlns:a16="http://schemas.microsoft.com/office/drawing/2014/main" id="{0F91BF11-D4BA-4710-8CFD-E70C15D61045}"/>
              </a:ext>
            </a:extLst>
          </p:cNvPr>
          <p:cNvSpPr txBox="1"/>
          <p:nvPr/>
        </p:nvSpPr>
        <p:spPr>
          <a:xfrm>
            <a:off x="6094412" y="5422772"/>
            <a:ext cx="1282334" cy="1460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ဖောက်စက်ယူနစ်အခွဲယူနစ်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619">
            <a:extLst>
              <a:ext uri="{FF2B5EF4-FFF2-40B4-BE49-F238E27FC236}">
                <a16:creationId xmlns:a16="http://schemas.microsoft.com/office/drawing/2014/main" id="{10E673F3-C40D-428A-BC50-9F35F75B54D1}"/>
              </a:ext>
            </a:extLst>
          </p:cNvPr>
          <p:cNvSpPr txBox="1"/>
          <p:nvPr/>
        </p:nvSpPr>
        <p:spPr>
          <a:xfrm>
            <a:off x="3862069" y="5038450"/>
            <a:ext cx="577215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Relief Valve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620">
            <a:extLst>
              <a:ext uri="{FF2B5EF4-FFF2-40B4-BE49-F238E27FC236}">
                <a16:creationId xmlns:a16="http://schemas.microsoft.com/office/drawing/2014/main" id="{C724E2D7-7C93-4AEC-ACE4-BB5015CF286E}"/>
              </a:ext>
            </a:extLst>
          </p:cNvPr>
          <p:cNvSpPr txBox="1"/>
          <p:nvPr/>
        </p:nvSpPr>
        <p:spPr>
          <a:xfrm>
            <a:off x="4150677" y="5922169"/>
            <a:ext cx="114046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2 </a:t>
            </a: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အဆင့် Relief Valve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621">
            <a:extLst>
              <a:ext uri="{FF2B5EF4-FFF2-40B4-BE49-F238E27FC236}">
                <a16:creationId xmlns:a16="http://schemas.microsoft.com/office/drawing/2014/main" id="{AEBA3BB2-C59E-4D3E-A3C6-64AEACBEBB64}"/>
              </a:ext>
            </a:extLst>
          </p:cNvPr>
          <p:cNvSpPr txBox="1"/>
          <p:nvPr/>
        </p:nvSpPr>
        <p:spPr>
          <a:xfrm>
            <a:off x="3466782" y="5842959"/>
            <a:ext cx="56261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Cooler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622">
            <a:extLst>
              <a:ext uri="{FF2B5EF4-FFF2-40B4-BE49-F238E27FC236}">
                <a16:creationId xmlns:a16="http://schemas.microsoft.com/office/drawing/2014/main" id="{1C8169E4-35BC-4F4F-88CD-F8070F3E6E22}"/>
              </a:ext>
            </a:extLst>
          </p:cNvPr>
          <p:cNvSpPr txBox="1"/>
          <p:nvPr/>
        </p:nvSpPr>
        <p:spPr>
          <a:xfrm>
            <a:off x="2657530" y="5971397"/>
            <a:ext cx="56261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တိုင်ကီ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69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ဖောက်စက်အမျိုးအစား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00600" y="6452605"/>
            <a:ext cx="4195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50 /  အထောက်အကူပြုစာအုပ် စာမျက်နှာ 31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606120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① စုပုံပြီးပြန်ကန်ထွက်လာ‌သောအမျိုးအစား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1" y="1464329"/>
            <a:ext cx="7455477" cy="4413006"/>
          </a:xfrm>
          <a:prstGeom prst="rect">
            <a:avLst/>
          </a:prstGeom>
        </p:spPr>
      </p:pic>
      <p:sp>
        <p:nvSpPr>
          <p:cNvPr id="7" name="テキスト ボックス 1623">
            <a:extLst>
              <a:ext uri="{FF2B5EF4-FFF2-40B4-BE49-F238E27FC236}">
                <a16:creationId xmlns:a16="http://schemas.microsoft.com/office/drawing/2014/main" id="{64014314-3A09-4A03-925E-30BB26D8466D}"/>
              </a:ext>
            </a:extLst>
          </p:cNvPr>
          <p:cNvSpPr txBox="1"/>
          <p:nvPr/>
        </p:nvSpPr>
        <p:spPr>
          <a:xfrm>
            <a:off x="940776" y="1457902"/>
            <a:ext cx="2426677" cy="523288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နိုက်ထရိုဂျင်ဓာတ်ငွေ့ </a:t>
            </a:r>
            <a:r>
              <a:rPr lang="my-MM" sz="1600" kern="100" baseline="300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မှတ်ချက်)</a:t>
            </a:r>
            <a:endParaRPr lang="ja-JP" sz="1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624">
            <a:extLst>
              <a:ext uri="{FF2B5EF4-FFF2-40B4-BE49-F238E27FC236}">
                <a16:creationId xmlns:a16="http://schemas.microsoft.com/office/drawing/2014/main" id="{39D01FE5-9C7E-4961-AB79-CDA0CBB5A035}"/>
              </a:ext>
            </a:extLst>
          </p:cNvPr>
          <p:cNvSpPr txBox="1"/>
          <p:nvPr/>
        </p:nvSpPr>
        <p:spPr>
          <a:xfrm>
            <a:off x="1529862" y="2431720"/>
            <a:ext cx="967153" cy="339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ပစ္စတင်</a:t>
            </a:r>
            <a:endParaRPr lang="ja-JP" sz="1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625">
            <a:extLst>
              <a:ext uri="{FF2B5EF4-FFF2-40B4-BE49-F238E27FC236}">
                <a16:creationId xmlns:a16="http://schemas.microsoft.com/office/drawing/2014/main" id="{56E8E7A7-6EE9-4802-A893-8E7F6C7CC9D4}"/>
              </a:ext>
            </a:extLst>
          </p:cNvPr>
          <p:cNvSpPr txBox="1"/>
          <p:nvPr/>
        </p:nvSpPr>
        <p:spPr>
          <a:xfrm>
            <a:off x="940776" y="2967088"/>
            <a:ext cx="1441939" cy="708098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အောက်ပိုင်းဖိအားလက်ခံမျက်နှာပြင်</a:t>
            </a:r>
            <a:endParaRPr lang="ja-JP" sz="1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626">
            <a:extLst>
              <a:ext uri="{FF2B5EF4-FFF2-40B4-BE49-F238E27FC236}">
                <a16:creationId xmlns:a16="http://schemas.microsoft.com/office/drawing/2014/main" id="{5382B2CE-FE84-43D7-BB8A-BF69364464CE}"/>
              </a:ext>
            </a:extLst>
          </p:cNvPr>
          <p:cNvSpPr txBox="1"/>
          <p:nvPr/>
        </p:nvSpPr>
        <p:spPr>
          <a:xfrm>
            <a:off x="4733925" y="5083223"/>
            <a:ext cx="2845044" cy="389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6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လဲလှယ်ရသောအဆို့ရှင်</a:t>
            </a:r>
            <a:endParaRPr lang="ja-JP" sz="1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624">
            <a:extLst>
              <a:ext uri="{FF2B5EF4-FFF2-40B4-BE49-F238E27FC236}">
                <a16:creationId xmlns:a16="http://schemas.microsoft.com/office/drawing/2014/main" id="{C0225596-B2B8-4466-A931-41ECAF48A6A5}"/>
              </a:ext>
            </a:extLst>
          </p:cNvPr>
          <p:cNvSpPr txBox="1"/>
          <p:nvPr/>
        </p:nvSpPr>
        <p:spPr>
          <a:xfrm>
            <a:off x="2605056" y="5640776"/>
            <a:ext cx="5802488" cy="339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600" dirty="0">
                <a:effectLst/>
                <a:latin typeface="Pyidaungsu" pitchFamily="34" charset="0"/>
                <a:cs typeface="Pyidaungsu" pitchFamily="34" charset="0"/>
              </a:rPr>
              <a:t>မှတ်ချက်) နိုက်ထရိုဂျင်ဓာတ်ငွေ့မှလွဲ၍ မည်သည့်ဓာတ်ငွေ့ကိုမသုံးပါနှင့်။</a:t>
            </a:r>
            <a:endParaRPr lang="ja-JP" sz="14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ဖောက်စက်အမျိုးအစား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02306" y="6452605"/>
            <a:ext cx="399385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51 /  အထောက်အကူပြုစာအုပ် စာမျက်နှာ 32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42072" y="5134389"/>
            <a:ext cx="3717795" cy="11772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②ဟိုက်ဒရောလစ်တိုက်ရိုက်လုပ်ဆောင်မှုအမျိုးအစား ⒜ပစ္စတင်ထိပ်မျက်နှာပြင်ဖိအားအမြင့်အနိမ့်ပြောင်းလဲနိုင်သောအမျိုးအစား နိုက်ထရိုဂျင်ဓာတ်ငွေ့၊ ဖိအားမြင့် accumulator အသုံးပြုခြင်း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0996" y="5133438"/>
            <a:ext cx="3675787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②ဟိုက်ဒရောလစ်တိုက်ရိုက်လုပ်ဆောင်မှုအမျိုးအစား ⒜ပစ္စတင်ထိပ်မျက်နှာပြင်ဖိအားအမြင့်အနိမ့်ပြောင်းလဲနိုင်သောအမျိုးအစား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78" y="2358736"/>
            <a:ext cx="3893199" cy="242569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96" y="2359102"/>
            <a:ext cx="3860654" cy="2329948"/>
          </a:xfrm>
          <a:prstGeom prst="rect">
            <a:avLst/>
          </a:prstGeom>
        </p:spPr>
      </p:pic>
      <p:sp>
        <p:nvSpPr>
          <p:cNvPr id="10" name="テキスト ボックス 1631">
            <a:extLst>
              <a:ext uri="{FF2B5EF4-FFF2-40B4-BE49-F238E27FC236}">
                <a16:creationId xmlns:a16="http://schemas.microsoft.com/office/drawing/2014/main" id="{3D635FB4-90A7-481E-8D53-355E7B993095}"/>
              </a:ext>
            </a:extLst>
          </p:cNvPr>
          <p:cNvSpPr txBox="1"/>
          <p:nvPr/>
        </p:nvSpPr>
        <p:spPr>
          <a:xfrm>
            <a:off x="1864659" y="2286830"/>
            <a:ext cx="1270513" cy="252020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နိုက်ထရိုဂျင်ဓာတ်ငွေ့ </a:t>
            </a:r>
            <a:r>
              <a:rPr lang="my-MM" sz="800" kern="100" baseline="300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မှတ်ချက်)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960">
            <a:extLst>
              <a:ext uri="{FF2B5EF4-FFF2-40B4-BE49-F238E27FC236}">
                <a16:creationId xmlns:a16="http://schemas.microsoft.com/office/drawing/2014/main" id="{239B4F43-F90E-48B2-8FBB-92B1D4A1C776}"/>
              </a:ext>
            </a:extLst>
          </p:cNvPr>
          <p:cNvSpPr txBox="1"/>
          <p:nvPr/>
        </p:nvSpPr>
        <p:spPr>
          <a:xfrm>
            <a:off x="1301262" y="2611122"/>
            <a:ext cx="841303" cy="372116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ဖိအားအမြင့်အနိမ့်ပြောင်းလဲနိုင်သော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969">
            <a:extLst>
              <a:ext uri="{FF2B5EF4-FFF2-40B4-BE49-F238E27FC236}">
                <a16:creationId xmlns:a16="http://schemas.microsoft.com/office/drawing/2014/main" id="{C9347569-6D05-4406-9AE3-46851421F835}"/>
              </a:ext>
            </a:extLst>
          </p:cNvPr>
          <p:cNvSpPr txBox="1"/>
          <p:nvPr/>
        </p:nvSpPr>
        <p:spPr>
          <a:xfrm>
            <a:off x="690996" y="3137647"/>
            <a:ext cx="1098494" cy="512333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အောက်ပိုင်းဖိအားလက်ခံ</a:t>
            </a:r>
          </a:p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မျက်နှာပြင်းအမြဲတမ်းမြင့်သောဖိအား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970">
            <a:extLst>
              <a:ext uri="{FF2B5EF4-FFF2-40B4-BE49-F238E27FC236}">
                <a16:creationId xmlns:a16="http://schemas.microsoft.com/office/drawing/2014/main" id="{68208437-2802-4F71-8B96-F429392498B5}"/>
              </a:ext>
            </a:extLst>
          </p:cNvPr>
          <p:cNvSpPr txBox="1"/>
          <p:nvPr/>
        </p:nvSpPr>
        <p:spPr>
          <a:xfrm>
            <a:off x="7029188" y="3761505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လဲလှယ်ရသောအဆို့ရှင်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034">
            <a:extLst>
              <a:ext uri="{FF2B5EF4-FFF2-40B4-BE49-F238E27FC236}">
                <a16:creationId xmlns:a16="http://schemas.microsoft.com/office/drawing/2014/main" id="{88B3A9F2-6141-4964-AA02-099D4227B4B4}"/>
              </a:ext>
            </a:extLst>
          </p:cNvPr>
          <p:cNvSpPr txBox="1"/>
          <p:nvPr/>
        </p:nvSpPr>
        <p:spPr>
          <a:xfrm>
            <a:off x="6572379" y="4435068"/>
            <a:ext cx="125095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ဖိအားမြင့် accumulator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970">
            <a:extLst>
              <a:ext uri="{FF2B5EF4-FFF2-40B4-BE49-F238E27FC236}">
                <a16:creationId xmlns:a16="http://schemas.microsoft.com/office/drawing/2014/main" id="{D417FB67-636B-4B73-A694-F112F6BCB25A}"/>
              </a:ext>
            </a:extLst>
          </p:cNvPr>
          <p:cNvSpPr txBox="1"/>
          <p:nvPr/>
        </p:nvSpPr>
        <p:spPr>
          <a:xfrm>
            <a:off x="3135172" y="3828415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လဲလှယ်ရသောအဆို့ရှင်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624">
            <a:extLst>
              <a:ext uri="{FF2B5EF4-FFF2-40B4-BE49-F238E27FC236}">
                <a16:creationId xmlns:a16="http://schemas.microsoft.com/office/drawing/2014/main" id="{A56C2501-FE00-4F04-805A-0D6C8290EFFE}"/>
              </a:ext>
            </a:extLst>
          </p:cNvPr>
          <p:cNvSpPr txBox="1"/>
          <p:nvPr/>
        </p:nvSpPr>
        <p:spPr>
          <a:xfrm>
            <a:off x="2720291" y="4551680"/>
            <a:ext cx="1973932" cy="20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dirty="0">
                <a:effectLst/>
                <a:latin typeface="Pyidaungsu" pitchFamily="34" charset="0"/>
                <a:cs typeface="Pyidaungsu" pitchFamily="34" charset="0"/>
              </a:rPr>
              <a:t>မှတ်ချက်) နိုက်ထရိုဂျင်ဓာတ်ငွေ့မှလွဲ၍ မည်သည့်ဓာတ်ငွေ့ကိုမသုံးပါနှင့်။</a:t>
            </a:r>
            <a:endParaRPr lang="ja-JP" sz="7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0" name="テキスト ボックス 1624">
            <a:extLst>
              <a:ext uri="{FF2B5EF4-FFF2-40B4-BE49-F238E27FC236}">
                <a16:creationId xmlns:a16="http://schemas.microsoft.com/office/drawing/2014/main" id="{47C87C21-5FA3-4417-932A-309E0DE7A948}"/>
              </a:ext>
            </a:extLst>
          </p:cNvPr>
          <p:cNvSpPr txBox="1"/>
          <p:nvPr/>
        </p:nvSpPr>
        <p:spPr>
          <a:xfrm>
            <a:off x="6469445" y="4628626"/>
            <a:ext cx="1973932" cy="20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dirty="0">
                <a:effectLst/>
                <a:latin typeface="Pyidaungsu" pitchFamily="34" charset="0"/>
                <a:cs typeface="Pyidaungsu" pitchFamily="34" charset="0"/>
              </a:rPr>
              <a:t>မှတ်ချက်) နိုက်ထရိုဂျင်ဓာတ်ငွေ့မှလွဲ၍ မည်သည့်ဓာတ်ငွေ့ကိုမသုံးပါနှင့်။</a:t>
            </a:r>
            <a:endParaRPr lang="ja-JP" sz="700" kern="100" dirty="0">
              <a:effectLst/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4" name="テキスト ボックス 1631">
            <a:extLst>
              <a:ext uri="{FF2B5EF4-FFF2-40B4-BE49-F238E27FC236}">
                <a16:creationId xmlns:a16="http://schemas.microsoft.com/office/drawing/2014/main" id="{4B7769F9-19A2-43EC-92AC-975DA53689FD}"/>
              </a:ext>
            </a:extLst>
          </p:cNvPr>
          <p:cNvSpPr txBox="1"/>
          <p:nvPr/>
        </p:nvSpPr>
        <p:spPr>
          <a:xfrm>
            <a:off x="5229946" y="2329731"/>
            <a:ext cx="1283850" cy="245154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နိုက်ထရိုဂျင်ဓာတ်ငွေ့ </a:t>
            </a:r>
            <a:r>
              <a:rPr lang="my-MM" sz="800" kern="100" baseline="300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မှတ်ချက်)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960">
            <a:extLst>
              <a:ext uri="{FF2B5EF4-FFF2-40B4-BE49-F238E27FC236}">
                <a16:creationId xmlns:a16="http://schemas.microsoft.com/office/drawing/2014/main" id="{24EF0D63-A7D0-455A-AC5A-881FA4ED2ED5}"/>
              </a:ext>
            </a:extLst>
          </p:cNvPr>
          <p:cNvSpPr txBox="1"/>
          <p:nvPr/>
        </p:nvSpPr>
        <p:spPr>
          <a:xfrm>
            <a:off x="4312536" y="2584034"/>
            <a:ext cx="1559335" cy="1920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ဖိအားအမြင့်အနိမ့်ပြောင်းလဲနိုင်သော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969">
            <a:extLst>
              <a:ext uri="{FF2B5EF4-FFF2-40B4-BE49-F238E27FC236}">
                <a16:creationId xmlns:a16="http://schemas.microsoft.com/office/drawing/2014/main" id="{B81F0F02-4E16-4947-889E-38F731B88363}"/>
              </a:ext>
            </a:extLst>
          </p:cNvPr>
          <p:cNvSpPr txBox="1"/>
          <p:nvPr/>
        </p:nvSpPr>
        <p:spPr>
          <a:xfrm>
            <a:off x="4473389" y="3046655"/>
            <a:ext cx="1237630" cy="512333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အောက်ပိုင်းဖိအားလက်ခံ</a:t>
            </a:r>
          </a:p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မျက်နှာပြင်းအမြဲတမ်းမြင့်</a:t>
            </a:r>
          </a:p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သောဖိအား</a:t>
            </a:r>
            <a:endParaRPr lang="ja-JP" sz="6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31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ဖောက်စက်အမျိုးအစား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79731" y="6452605"/>
            <a:ext cx="41164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51 / အထောက်အကူပြုစာအုပ် စာမျက်နှာ 33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31071" y="5745799"/>
            <a:ext cx="7343521" cy="5790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②ဟိုက်ဒရောလစ်တိုက်ရိုက်လုပ်ဆောင်မှုအမျိုးအစား ⒝  ပစ္စတင်အောက်ခြေမျက်နှာပြင််ဖိအားအမြင့်အနိမ့်ပြောင်းလဲနိုင်သောအမျိုးအစား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38" y="1428236"/>
            <a:ext cx="6754091" cy="4303914"/>
          </a:xfrm>
          <a:prstGeom prst="rect">
            <a:avLst/>
          </a:prstGeom>
        </p:spPr>
      </p:pic>
      <p:sp>
        <p:nvSpPr>
          <p:cNvPr id="7" name="テキスト ボックス 1036">
            <a:extLst>
              <a:ext uri="{FF2B5EF4-FFF2-40B4-BE49-F238E27FC236}">
                <a16:creationId xmlns:a16="http://schemas.microsoft.com/office/drawing/2014/main" id="{A10694C0-097C-4BF1-AF9A-A3F61C6AAD79}"/>
              </a:ext>
            </a:extLst>
          </p:cNvPr>
          <p:cNvSpPr txBox="1"/>
          <p:nvPr/>
        </p:nvSpPr>
        <p:spPr>
          <a:xfrm>
            <a:off x="1455553" y="2456367"/>
            <a:ext cx="1673054" cy="597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ဖိအားအမြင့်အနိမ့်</a:t>
            </a:r>
          </a:p>
          <a:p>
            <a:pPr algn="l" rtl="0">
              <a:lnSpc>
                <a:spcPct val="150000"/>
              </a:lnSpc>
            </a:pPr>
            <a:r>
              <a:rPr lang="my-MM" sz="14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ပြောင်းလဲနိုင်သော</a:t>
            </a:r>
            <a:endParaRPr lang="ja-JP" sz="14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037">
            <a:extLst>
              <a:ext uri="{FF2B5EF4-FFF2-40B4-BE49-F238E27FC236}">
                <a16:creationId xmlns:a16="http://schemas.microsoft.com/office/drawing/2014/main" id="{131A34EF-B284-4087-87D7-0FCFAD859CF8}"/>
              </a:ext>
            </a:extLst>
          </p:cNvPr>
          <p:cNvSpPr txBox="1"/>
          <p:nvPr/>
        </p:nvSpPr>
        <p:spPr>
          <a:xfrm>
            <a:off x="1410397" y="1300106"/>
            <a:ext cx="2870262" cy="867160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အပေါ်ပိုင်းဖိအားလက်ခံ</a:t>
            </a:r>
          </a:p>
          <a:p>
            <a:pPr algn="ctr" rtl="0">
              <a:lnSpc>
                <a:spcPct val="150000"/>
              </a:lnSpc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မျက်နှာပြင်အမြဲတမ်းမြင့်မား</a:t>
            </a:r>
          </a:p>
          <a:p>
            <a:pPr algn="ctr" rtl="0">
              <a:lnSpc>
                <a:spcPct val="150000"/>
              </a:lnSpc>
            </a:pPr>
            <a:r>
              <a:rPr lang="my-MM" sz="12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သောဖိအား</a:t>
            </a:r>
            <a:endParaRPr lang="ja-JP" sz="12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038">
            <a:extLst>
              <a:ext uri="{FF2B5EF4-FFF2-40B4-BE49-F238E27FC236}">
                <a16:creationId xmlns:a16="http://schemas.microsoft.com/office/drawing/2014/main" id="{674F9A54-126C-4A19-8CCD-77A812A1F683}"/>
              </a:ext>
            </a:extLst>
          </p:cNvPr>
          <p:cNvSpPr txBox="1"/>
          <p:nvPr/>
        </p:nvSpPr>
        <p:spPr>
          <a:xfrm>
            <a:off x="4303237" y="5346399"/>
            <a:ext cx="3100899" cy="2952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လဲလှယ်ရသောအဆို့ရှင်</a:t>
            </a:r>
            <a:endParaRPr lang="ja-JP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039">
            <a:extLst>
              <a:ext uri="{FF2B5EF4-FFF2-40B4-BE49-F238E27FC236}">
                <a16:creationId xmlns:a16="http://schemas.microsoft.com/office/drawing/2014/main" id="{5C7CB82D-8B26-4786-B7E7-648887784A88}"/>
              </a:ext>
            </a:extLst>
          </p:cNvPr>
          <p:cNvSpPr txBox="1"/>
          <p:nvPr/>
        </p:nvSpPr>
        <p:spPr>
          <a:xfrm>
            <a:off x="5266326" y="4312891"/>
            <a:ext cx="2846603" cy="322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ဖိအားမြင့် accumulator</a:t>
            </a:r>
            <a:endParaRPr lang="ja-JP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90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26977" y="6452605"/>
            <a:ext cx="416918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53 / အထောက်အကူပြုစာအုပ် စာမျက်နှာ 34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1705" y="3669928"/>
            <a:ext cx="3587874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Building အဆောက်အဦစသည့်ကွန်ကရစ်</a:t>
            </a:r>
            <a:r>
              <a:rPr lang="en-US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</a:b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ဖြိုဖျက်မည့်အရာ၏ဖြိုဖျက်သည့်အခြေအနေ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16961" y="60717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ကျောက်တုံးများကိုကြိတ်ခွဲသည့်အခြေအနေ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07" y="1385818"/>
            <a:ext cx="3882041" cy="233768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301762" y="3753864"/>
            <a:ext cx="3096586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ကျောက်လမ်းခင်းထားသည်ကိုဖြိုဖျက်</a:t>
            </a:r>
          </a:p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မှုအခြေအနေ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016" y="3660097"/>
            <a:ext cx="2095500" cy="238125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59" y="1385818"/>
            <a:ext cx="3328008" cy="22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1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64032" y="6452605"/>
            <a:ext cx="40321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54 / အထောက်အကူပြုစာအုပ် စာမျက်နှာ 35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26422" y="5497920"/>
            <a:ext cx="3237610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ဖောက်စက်ယူနစ်ကိုထောင့်မှန်အတိုင်းဖိတွန်းကာ</a:t>
            </a:r>
          </a:p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ထုနှက်ခြင်း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02678" y="5497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မထိစေဘဲရိုက်ခြင်းမလုပ်ရ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55" y="2648494"/>
            <a:ext cx="2145256" cy="275404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7" y="2067791"/>
            <a:ext cx="5184817" cy="34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3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12677" y="6452605"/>
            <a:ext cx="428348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55 / အထောက်အကူပြုစာအုပ် စာမျက်နှာ 36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586" y="1438968"/>
            <a:ext cx="4512680" cy="244039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153659" y="381110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ဆောက်ဖြင့်ကော်မထုတ်ပါနှင့်။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13" y="4077068"/>
            <a:ext cx="3890573" cy="204459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069261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ကွဲလွယ်သည့်နေရာမှ</a:t>
            </a:r>
          </a:p>
        </p:txBody>
      </p:sp>
      <p:sp>
        <p:nvSpPr>
          <p:cNvPr id="10" name="テキスト ボックス 1040">
            <a:extLst>
              <a:ext uri="{FF2B5EF4-FFF2-40B4-BE49-F238E27FC236}">
                <a16:creationId xmlns:a16="http://schemas.microsoft.com/office/drawing/2014/main" id="{C32263AB-D5C6-4C25-ADE9-819E12EA614B}"/>
              </a:ext>
            </a:extLst>
          </p:cNvPr>
          <p:cNvSpPr txBox="1"/>
          <p:nvPr/>
        </p:nvSpPr>
        <p:spPr>
          <a:xfrm>
            <a:off x="2322865" y="1885245"/>
            <a:ext cx="607695" cy="210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ကော်မထုတ်ရ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8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58044"/>
            <a:ext cx="7886700" cy="1014957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ဖြိုဖျက်သည့်စက်ယန္တရားအမျိုးအစားများနှင့်ရည်ရွယ်ချက်များ (ဝိသေသများ) စသည် (2) သံမဏိဖြတ်စက်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05046" y="5922668"/>
            <a:ext cx="37911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3 / အထောက်အကူပြုစာအုပ် စာမျက်နှာ 5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73" y="1369065"/>
            <a:ext cx="4738254" cy="41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32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7508" y="6452605"/>
            <a:ext cx="431865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56 / အထောက်အကူပြုစာအုပ် စာမျက်နှာ 37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5" y="3560919"/>
            <a:ext cx="3237610" cy="3250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Stroke end ဖြင့်ထုနှက်ခြင်းမပြုပါနှင့်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30570" y="606145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ဖောက်စက်ဖြင့်ပစ္စည်းများကိုမချိတ်ဆွဲပါနှင့်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819" y="3849207"/>
            <a:ext cx="4709307" cy="22122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639" y="1348378"/>
            <a:ext cx="4283370" cy="22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41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56639" y="6452605"/>
            <a:ext cx="423952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56 / အထောက်အကူပြုစာအုပ် စာမျက်နှာ 38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4980" y="572500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ရေအောက်လုပ်ငန်းကိုမလုပ်ရ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88023" y="5053920"/>
            <a:ext cx="3237610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အပျက်အစီးများလွင့်ထွက်လာနိုင်သည့်အကွာအဝေးအတွင်းမဝင်ရ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920" y="2425403"/>
            <a:ext cx="4295816" cy="26285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2" y="1966301"/>
            <a:ext cx="3124647" cy="3758707"/>
          </a:xfrm>
          <a:prstGeom prst="rect">
            <a:avLst/>
          </a:prstGeom>
        </p:spPr>
      </p:pic>
      <p:sp>
        <p:nvSpPr>
          <p:cNvPr id="11" name="テキスト ボックス 1041">
            <a:extLst>
              <a:ext uri="{FF2B5EF4-FFF2-40B4-BE49-F238E27FC236}">
                <a16:creationId xmlns:a16="http://schemas.microsoft.com/office/drawing/2014/main" id="{E895BB2A-FFEC-496A-9B02-12ADACD38FC9}"/>
              </a:ext>
            </a:extLst>
          </p:cNvPr>
          <p:cNvSpPr txBox="1"/>
          <p:nvPr/>
        </p:nvSpPr>
        <p:spPr>
          <a:xfrm rot="19973001">
            <a:off x="4940619" y="4013903"/>
            <a:ext cx="41656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မဝင်ရ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042">
            <a:extLst>
              <a:ext uri="{FF2B5EF4-FFF2-40B4-BE49-F238E27FC236}">
                <a16:creationId xmlns:a16="http://schemas.microsoft.com/office/drawing/2014/main" id="{396DA97C-02DA-4021-8723-E11069456E4D}"/>
              </a:ext>
            </a:extLst>
          </p:cNvPr>
          <p:cNvSpPr txBox="1"/>
          <p:nvPr/>
        </p:nvSpPr>
        <p:spPr>
          <a:xfrm rot="19973001">
            <a:off x="6072824" y="3239542"/>
            <a:ext cx="41656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မဝင်ရ</a:t>
            </a:r>
            <a:endParaRPr lang="ja-JP" sz="70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889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ဖောက်စက်၏ယေဘုယျလုပ်ဆောင်မှုနည်းလမ်း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03885" y="6452605"/>
            <a:ext cx="429227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57 / အထောက်အကူပြုစာအုပ် စာမျက်နှာ 39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26577" y="4855363"/>
            <a:ext cx="3332533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မြေပြိုခြင်းများ၊ ကျောက်တုံးပြုတ်ကျခြင်းများစသည်တို့ကိုသတိပြုပါ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27" y="2747029"/>
            <a:ext cx="4460489" cy="21083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66" y="2626808"/>
            <a:ext cx="3195022" cy="222855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100943" y="485536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လဲကျခြင်းကိုသတိထားပါ</a:t>
            </a:r>
          </a:p>
        </p:txBody>
      </p:sp>
    </p:spTree>
    <p:extLst>
      <p:ext uri="{BB962C8B-B14F-4D97-AF65-F5344CB8AC3E}">
        <p14:creationId xmlns:p14="http://schemas.microsoft.com/office/powerpoint/2010/main" val="3264585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604" y="1359887"/>
            <a:ext cx="4326260" cy="4889833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အလုပ်ပြီးသည့်နောက်သတိပြုရန်အချက်များ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88523" y="6452605"/>
            <a:ext cx="410763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58 /အထောက်အကူပြုစာအုပ် စာမျက်နှာ 40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9973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(1) ဖောက်စက်ယူနစ်</a:t>
            </a:r>
            <a:endParaRPr lang="en-US" altLang="ja-JP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r>
              <a:rPr lang="my-MM" sz="18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（2）စက်ကိုယ်ထည်</a:t>
            </a:r>
            <a:endParaRPr lang="en-US" altLang="ja-JP" sz="18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60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28396"/>
            <a:ext cx="7886700" cy="1527214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သံမဏိဖြတ်စက်၏ ဝိသေသလက္ခဏာများ၊ အစိတ်အပိုင်းတစ်ခုစီ၏အမည် များနှင့်လုပ်ဆောင်ချက်များ၊ အမျိုးအစား၊ ရွေးချယ်ခြင်းနှင့်တပ်ဆင်ခြင်း၊</a:t>
            </a:r>
            <a:r>
              <a:rPr lang="en-US" altLang="ja-JP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/>
            </a:r>
            <a:br>
              <a:rPr lang="en-US" altLang="ja-JP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</a:b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လုပ်ဆောင်ပုံစသည်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41277" y="6452605"/>
            <a:ext cx="405488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59 / အထောက်အကူပြုစာအုပ် စာမျက်နှာ 41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564256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သံမဏိဖြတ်ကိရိယာ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81" y="1989076"/>
            <a:ext cx="2404036" cy="33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1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သံမဏိဖြတ်စက်၏ယေဘုယျလုပ်ဆောင်မှုနည်းလမ်း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82179" y="6452605"/>
            <a:ext cx="391398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60 / အထောက်အကူပြုစာအုပ် စာမျက်နှာ 42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84958" y="567310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သံမဏိဖြတ်စက်ဖြင့်ဖြိုဖျက်မှုအခြေအနေ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05372" y="5561749"/>
            <a:ext cx="3237610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ဖောက်စက်၏အမဲဆီထည့်ခြင်း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35" y="2441864"/>
            <a:ext cx="4063753" cy="31855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79" y="2691246"/>
            <a:ext cx="3293154" cy="28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20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သံမဏိဖြတ်စက်၏ယေဘုယျလုပ်ဆောင်မှုနည်းလမ်း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14900" y="6452605"/>
            <a:ext cx="40812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61 / အထောက်အကူပြုစာအုပ် စာမျက်နှာ 43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61" y="1301534"/>
            <a:ext cx="5643334" cy="22977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771906" y="3341106"/>
            <a:ext cx="7152894" cy="3250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မတည်ငြိမ်သောနေရာများတွင်အလုပ်လုပ်ခြင်းသည်အန္တရာယ်ရှိသည်                  ကြမ်းပြင်၏တောင့်တင်းမှုကိုစစ်ဆေးပါ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61" y="3738950"/>
            <a:ext cx="5160785" cy="196412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072671" y="5608961"/>
            <a:ext cx="3291464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crawler belts နှင့်ပတ်သတ်၍ ဘေးတိုက်ဦးတည်ခြင်း</a:t>
            </a:r>
            <a:r>
              <a:rPr lang="en-US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</a:b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ပြီးအလုပ်လုပ်ခြင်းကိုသတိပြုပါ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67376" y="5582491"/>
            <a:ext cx="3744733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ကိုယ်ထည်ကိုပေါ်လောပေါ်ကာမြှောက်တက်လာနိုင်စေသည့်</a:t>
            </a:r>
            <a:r>
              <a:rPr lang="en-US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</a:b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လုပ်ငန်းသည်အန္တရာယ်ရှိတယ်</a:t>
            </a:r>
          </a:p>
        </p:txBody>
      </p:sp>
    </p:spTree>
    <p:extLst>
      <p:ext uri="{BB962C8B-B14F-4D97-AF65-F5344CB8AC3E}">
        <p14:creationId xmlns:p14="http://schemas.microsoft.com/office/powerpoint/2010/main" val="2443388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သံမဏိဖြတ်စက်၏ယေဘုယျလုပ်ဆောင်မှုနည်းလမ်း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97746" y="6452605"/>
            <a:ext cx="41984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62 /အထောက်အကူပြုစာအုပ် စာမျက်နှာ 44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74376" y="6073624"/>
            <a:ext cx="35054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ဘေးဘက်သန့်ရှင်းရေးလုပ်ခြင်းကိုတားမြစ်ထားသည်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76" y="3791473"/>
            <a:ext cx="3012610" cy="224941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3" y="1480965"/>
            <a:ext cx="3218997" cy="244740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746" y="1287152"/>
            <a:ext cx="3148104" cy="2561692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006503" y="3771210"/>
            <a:ext cx="16477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ကော်မထုတ်ရ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67986" y="3770560"/>
            <a:ext cx="16477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မရိုက်ပါနှင့်</a:t>
            </a:r>
          </a:p>
        </p:txBody>
      </p:sp>
    </p:spTree>
    <p:extLst>
      <p:ext uri="{BB962C8B-B14F-4D97-AF65-F5344CB8AC3E}">
        <p14:creationId xmlns:p14="http://schemas.microsoft.com/office/powerpoint/2010/main" val="4175877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သံမဏိဖြတ်စက်၏ယေဘုယျလုပ်ဆောင်မှုနည်းလမ်း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39054" y="6452605"/>
            <a:ext cx="425710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63 / အထောက်အကူပြုစာအုပ် စာမျက်နှာ 44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10793" y="45095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Stroke end အနေအထားဖြင့်မညှပ်ပါနှင့်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53354" y="4565165"/>
            <a:ext cx="3661996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လွင့်ထွက်လာခြင်း၊ ပြုတ်ကျလာခြင်းဖြစ်နိုင်သည့်အကွာအဝေးအတွင်းမဝင်ရ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4945734" y="1984665"/>
            <a:ext cx="3457605" cy="2566570"/>
            <a:chOff x="1765886" y="3702050"/>
            <a:chExt cx="2861919" cy="212439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886" y="3702050"/>
              <a:ext cx="2861919" cy="2124394"/>
            </a:xfrm>
            <a:prstGeom prst="rect">
              <a:avLst/>
            </a:prstGeom>
          </p:spPr>
        </p:pic>
        <p:sp>
          <p:nvSpPr>
            <p:cNvPr id="15" name="正方形/長方形 14"/>
            <p:cNvSpPr/>
            <p:nvPr/>
          </p:nvSpPr>
          <p:spPr>
            <a:xfrm rot="5768832">
              <a:off x="2503314" y="4395792"/>
              <a:ext cx="331470" cy="546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Pyidaungsu" pitchFamily="34" charset="0"/>
                <a:cs typeface="Pyidaungsu" pitchFamily="34" charset="0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654761" y="4419605"/>
              <a:ext cx="909320" cy="552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 rot="5587995">
              <a:off x="3094816" y="4100200"/>
              <a:ext cx="88265" cy="572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Pyidaungsu" pitchFamily="34" charset="0"/>
                <a:cs typeface="Pyidaungsu" pitchFamily="34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 rot="5587995">
              <a:off x="2801446" y="43440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Pyidaungsu" pitchFamily="34" charset="0"/>
                <a:cs typeface="Pyidaungsu" pitchFamily="34" charset="0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 rot="5587995">
              <a:off x="3434541" y="43821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Pyidaungsu" pitchFamily="34" charset="0"/>
                <a:cs typeface="Pyidaungsu" pitchFamily="34" charset="0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 rot="5587995">
              <a:off x="3398346" y="4347215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Pyidaungsu" pitchFamily="34" charset="0"/>
                <a:cs typeface="Pyidaungsu" pitchFamily="34" charset="0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2876376" y="4324355"/>
              <a:ext cx="574675" cy="311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9" y="2474464"/>
            <a:ext cx="4186551" cy="2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သံမဏိဖြတ်စက်၏ယေဘုယျလုပ်ဆောင်မှုနည်းလမ်း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44562" y="6452605"/>
            <a:ext cx="41516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64 / အထောက်အကူပြုစာအုပ် စာမျက်နှာ 45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74" y="1579419"/>
            <a:ext cx="3834908" cy="4291446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5498059" y="5918212"/>
            <a:ext cx="23389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လက်တံ (arm) ဖွင့်ခြင်းများမလုပ်ရ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4" y="2119745"/>
            <a:ext cx="4540324" cy="30478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28649" y="5078919"/>
            <a:ext cx="3389435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အလုပ်လုပ်နေစဉ်လက်တံ (arm)၊ လက်တံ(Boom)၊</a:t>
            </a:r>
            <a:r>
              <a:rPr lang="en-US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</a:b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ပြေးဆွဲခြင်းစသည်တို့ကိုတစ်ပြိုင်တည်းလုပ်ခြင်းမပြုရ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6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13164"/>
            <a:ext cx="7886700" cy="991382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ဖြိုဖျက်သည့်စက်ယန္တရားအမျိုးအစားများနှင့်ရည်ရွယ်ချက်များ (ဝိသေသများ) စသည် (3) ကွန်ကရစ်ကြိတ်ခွဲစက်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50069" y="6327913"/>
            <a:ext cx="40460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4 / အထောက်အကူပြုစာအုပ် စာမျက်နှာ 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" y="1500187"/>
            <a:ext cx="4848755" cy="33004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11" y="1361688"/>
            <a:ext cx="1676355" cy="21158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370" y="3810477"/>
            <a:ext cx="1674637" cy="207979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20144" y="3448487"/>
            <a:ext cx="241424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ကွန်ကရစ်အကြီးစားကြိတ်ခွဲစက်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85566" y="5836759"/>
            <a:ext cx="241424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ကွန်ကရစ်အသေးစားကြိတ်ခွဲစက်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61445" y="4850372"/>
            <a:ext cx="21450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ကွန်ကရစ်ကြိတ်ခွဲစက်</a:t>
            </a:r>
          </a:p>
        </p:txBody>
      </p:sp>
    </p:spTree>
    <p:extLst>
      <p:ext uri="{BB962C8B-B14F-4D97-AF65-F5344CB8AC3E}">
        <p14:creationId xmlns:p14="http://schemas.microsoft.com/office/powerpoint/2010/main" val="3250492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သံမဏိဖြတ်စက်၏ယေဘုယျလုပ်ဆောင်မှုနည်းလမ်း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12677" y="6452605"/>
            <a:ext cx="428348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64 / အထောက်အကူပြုစာအုပ် စာမျက်နှာ 46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07" y="1425305"/>
            <a:ext cx="3062378" cy="4593567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288945" y="5916070"/>
            <a:ext cx="28755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Cutter ဓါးသွားဖြင့်ကွန်ကရစ်ကိုမညှပ်ရ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99564" y="5656263"/>
            <a:ext cx="3765968" cy="5790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သံမဏိဖြတ်ကိရိယာကိုမြေပြင်ပေါ်သို့ဖိပြီးစက်ကိုယ်ထည်၏ဦးတည်ချက်ပြောင်းခြင်းမလုပ်ပါနှင့်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63" y="1425305"/>
            <a:ext cx="4358549" cy="41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3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အလုပ်ပြီးသည့်နောက်သတိပြုရန်အချက်များ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65 / အထောက်အကူပြုစာအုပ် စာမျက်နှာ 47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သံမဏိဖြတ်ကိရိယာ</a:t>
            </a: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（2）စက်ကိုယ်ထည်</a:t>
            </a: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91" y="2199421"/>
            <a:ext cx="4017818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15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ကွန်ကရစ်ကြိတ်ခွဲစက်၏ ဝိသေသလက္ခဏာများ၊ အစိတ်အပိုင်းတစ်ခုစီ၏အမည်များနှင့်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လုပ်ဆောင်ချက်များ၊ အမျိုးအစား၊ ရွေးချယ်ခြင်းနှင့်တပ်ဆင်ခြင်း၊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လုပ်ဆောင်ပုံစသည်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66 / အထောက်အကူပြုစာအုပ် စာမျက်နှာ 48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5777" y="3570246"/>
            <a:ext cx="3906982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ကွန်ကရစ်ဖြင့်ဆောက်လုပ်ဖွဲ့စည်းထားသည့်အရာများ / အဆောက်အဦအကြီးစားများကိုဖြိုဖျက်မှုအခြေအနေ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56" y="2022877"/>
            <a:ext cx="2181225" cy="15144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6" y="4176104"/>
            <a:ext cx="2733675" cy="1752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922" y="2022877"/>
            <a:ext cx="3429000" cy="17240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89" y="4241630"/>
            <a:ext cx="2466975" cy="17621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7041" y="5963355"/>
            <a:ext cx="4519399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ကွန်ကရစ်ကိုအပိုင်းအစငယ်များအဖြစ်ခွဲခြင်း၏ဖြိုဖျက်မှုအခြေအနေ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44931" y="3561628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စက်အကြီးစား၏ဥပမာ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963355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စက်အသေး၏ဥပမာ</a:t>
            </a:r>
          </a:p>
        </p:txBody>
      </p:sp>
    </p:spTree>
    <p:extLst>
      <p:ext uri="{BB962C8B-B14F-4D97-AF65-F5344CB8AC3E}">
        <p14:creationId xmlns:p14="http://schemas.microsoft.com/office/powerpoint/2010/main" val="3190281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ကွန်ကရစ်ကြိတ်ခွဲစက်၏ယေဘုယျလုပ်ဆောင်မှုနည်းလမ်း 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69 / အထောက်အကူပြုစာအုပ် စာမျက်နှာ 52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749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41" y="1336803"/>
            <a:ext cx="2571318" cy="2138076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0" y="3806769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အလုပ်ပြီးသည့်နောက်သတိပြုရန်အချက်များ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0" y="4462377"/>
            <a:ext cx="7886700" cy="17541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ကွန်ကရစ်ကြိတ်ခွဲစက်</a:t>
            </a: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（2）စက်ကိုယ်ထည်</a:t>
            </a: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281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465052"/>
            <a:ext cx="7886700" cy="707950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ဖြိုဖျက်ရန် mechanical grab ၏ ဝိသေသလက္ခဏာများ၊ အစိတ်အပိုင်းတစ်ခုစီ၏အမည်များနှင့်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လုပ်ဆောင်ချက်များ၊ အမျိုးအစား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72 / အထောက်အကူပြုစာအုပ် စာမျက်နှာ 54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443" y="5160456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အပိုင်းအစများစွန့်ပစ်ခြင်းအခြေအနေ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25190" y="5474283"/>
            <a:ext cx="4380208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Gripper (လည်ပတ်ကိရိယာပါပြီး၊ အတွင်းဆလင်ဒါ လုပ်ဆောင်သည့်ပုံစံ) ၏အစိတ်အပိုင်းတစ်ခုချင်းစီ၏အမည်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760" y="2182091"/>
            <a:ext cx="3957576" cy="33052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69" y="2296392"/>
            <a:ext cx="3771530" cy="2824566"/>
          </a:xfrm>
          <a:prstGeom prst="rect">
            <a:avLst/>
          </a:prstGeom>
        </p:spPr>
      </p:pic>
      <p:sp>
        <p:nvSpPr>
          <p:cNvPr id="10" name="テキスト ボックス 1054">
            <a:extLst>
              <a:ext uri="{FF2B5EF4-FFF2-40B4-BE49-F238E27FC236}">
                <a16:creationId xmlns:a16="http://schemas.microsoft.com/office/drawing/2014/main" id="{F2D8773A-4F98-45C7-8EAD-608226DCFDE5}"/>
              </a:ext>
            </a:extLst>
          </p:cNvPr>
          <p:cNvSpPr txBox="1"/>
          <p:nvPr/>
        </p:nvSpPr>
        <p:spPr>
          <a:xfrm>
            <a:off x="7476489" y="2276458"/>
            <a:ext cx="945342" cy="277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ဟိုက်ဒရောလစ်ဖိအား</a:t>
            </a:r>
            <a:endParaRPr lang="en-US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ဆက်သွယ်မှု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055">
            <a:extLst>
              <a:ext uri="{FF2B5EF4-FFF2-40B4-BE49-F238E27FC236}">
                <a16:creationId xmlns:a16="http://schemas.microsoft.com/office/drawing/2014/main" id="{BC0BFCD1-20AF-4594-AE93-6131437F336F}"/>
              </a:ext>
            </a:extLst>
          </p:cNvPr>
          <p:cNvSpPr txBox="1"/>
          <p:nvPr/>
        </p:nvSpPr>
        <p:spPr>
          <a:xfrm>
            <a:off x="7471409" y="2627402"/>
            <a:ext cx="950422" cy="13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ဆုံလည်အဆစ်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632">
            <a:extLst>
              <a:ext uri="{FF2B5EF4-FFF2-40B4-BE49-F238E27FC236}">
                <a16:creationId xmlns:a16="http://schemas.microsoft.com/office/drawing/2014/main" id="{886136C7-88D1-438A-9C33-DEF7E4FE91CC}"/>
              </a:ext>
            </a:extLst>
          </p:cNvPr>
          <p:cNvSpPr txBox="1"/>
          <p:nvPr/>
        </p:nvSpPr>
        <p:spPr>
          <a:xfrm>
            <a:off x="7496174" y="285790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အောက်ဘက်ဖရိန်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633">
            <a:extLst>
              <a:ext uri="{FF2B5EF4-FFF2-40B4-BE49-F238E27FC236}">
                <a16:creationId xmlns:a16="http://schemas.microsoft.com/office/drawing/2014/main" id="{5D034EEB-ABB9-4211-8809-15833E71E0DB}"/>
              </a:ext>
            </a:extLst>
          </p:cNvPr>
          <p:cNvSpPr txBox="1"/>
          <p:nvPr/>
        </p:nvSpPr>
        <p:spPr>
          <a:xfrm>
            <a:off x="7487919" y="326684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 pin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634">
            <a:extLst>
              <a:ext uri="{FF2B5EF4-FFF2-40B4-BE49-F238E27FC236}">
                <a16:creationId xmlns:a16="http://schemas.microsoft.com/office/drawing/2014/main" id="{D016ADFE-9A8F-4B0E-99EA-F9628D791AC4}"/>
              </a:ext>
            </a:extLst>
          </p:cNvPr>
          <p:cNvSpPr txBox="1"/>
          <p:nvPr/>
        </p:nvSpPr>
        <p:spPr>
          <a:xfrm>
            <a:off x="7467599" y="3563392"/>
            <a:ext cx="793750" cy="1773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ညှပ်ယူသည့်ချိတ်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35">
            <a:extLst>
              <a:ext uri="{FF2B5EF4-FFF2-40B4-BE49-F238E27FC236}">
                <a16:creationId xmlns:a16="http://schemas.microsoft.com/office/drawing/2014/main" id="{1A3A0F32-CE83-409E-9C9F-39E7F334D347}"/>
              </a:ext>
            </a:extLst>
          </p:cNvPr>
          <p:cNvSpPr txBox="1"/>
          <p:nvPr/>
        </p:nvSpPr>
        <p:spPr>
          <a:xfrm>
            <a:off x="7462519" y="385485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လင့် pin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636">
            <a:extLst>
              <a:ext uri="{FF2B5EF4-FFF2-40B4-BE49-F238E27FC236}">
                <a16:creationId xmlns:a16="http://schemas.microsoft.com/office/drawing/2014/main" id="{80CAF9CB-81DF-458E-837B-DC48C1D7D44D}"/>
              </a:ext>
            </a:extLst>
          </p:cNvPr>
          <p:cNvSpPr txBox="1"/>
          <p:nvPr/>
        </p:nvSpPr>
        <p:spPr>
          <a:xfrm>
            <a:off x="6172200" y="4725124"/>
            <a:ext cx="680719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ညှပ်ယူသည့်လက်တံ (arm)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637">
            <a:extLst>
              <a:ext uri="{FF2B5EF4-FFF2-40B4-BE49-F238E27FC236}">
                <a16:creationId xmlns:a16="http://schemas.microsoft.com/office/drawing/2014/main" id="{4422FAAD-8B81-4632-AAA2-4B843533AA24}"/>
              </a:ext>
            </a:extLst>
          </p:cNvPr>
          <p:cNvSpPr txBox="1"/>
          <p:nvPr/>
        </p:nvSpPr>
        <p:spPr>
          <a:xfrm>
            <a:off x="6094729" y="5210320"/>
            <a:ext cx="75819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ညှပ်ယူသည့်ပွိုင့်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638">
            <a:extLst>
              <a:ext uri="{FF2B5EF4-FFF2-40B4-BE49-F238E27FC236}">
                <a16:creationId xmlns:a16="http://schemas.microsoft.com/office/drawing/2014/main" id="{0D0A6209-5D2E-436E-95D9-A885277329E8}"/>
              </a:ext>
            </a:extLst>
          </p:cNvPr>
          <p:cNvSpPr txBox="1"/>
          <p:nvPr/>
        </p:nvSpPr>
        <p:spPr>
          <a:xfrm>
            <a:off x="4598034" y="2352447"/>
            <a:ext cx="66294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အပေါ်ဘက်ဖရိန်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639">
            <a:extLst>
              <a:ext uri="{FF2B5EF4-FFF2-40B4-BE49-F238E27FC236}">
                <a16:creationId xmlns:a16="http://schemas.microsoft.com/office/drawing/2014/main" id="{4C74BBFD-89C9-400C-8F17-4312F12AABBC}"/>
              </a:ext>
            </a:extLst>
          </p:cNvPr>
          <p:cNvSpPr txBox="1"/>
          <p:nvPr/>
        </p:nvSpPr>
        <p:spPr>
          <a:xfrm>
            <a:off x="4605019" y="2547392"/>
            <a:ext cx="59753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ဟိုက်ဒရောလစ်မော်တာ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640">
            <a:extLst>
              <a:ext uri="{FF2B5EF4-FFF2-40B4-BE49-F238E27FC236}">
                <a16:creationId xmlns:a16="http://schemas.microsoft.com/office/drawing/2014/main" id="{81BF59AD-3EAC-4C43-B17B-F252C7DCBE27}"/>
              </a:ext>
            </a:extLst>
          </p:cNvPr>
          <p:cNvSpPr txBox="1"/>
          <p:nvPr/>
        </p:nvSpPr>
        <p:spPr>
          <a:xfrm>
            <a:off x="4504689" y="2781072"/>
            <a:ext cx="607695" cy="10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ဆုံလည်ကိရိယာ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641">
            <a:extLst>
              <a:ext uri="{FF2B5EF4-FFF2-40B4-BE49-F238E27FC236}">
                <a16:creationId xmlns:a16="http://schemas.microsoft.com/office/drawing/2014/main" id="{05565E2B-011B-42DB-926B-C1288AD403F6}"/>
              </a:ext>
            </a:extLst>
          </p:cNvPr>
          <p:cNvSpPr txBox="1"/>
          <p:nvPr/>
        </p:nvSpPr>
        <p:spPr>
          <a:xfrm>
            <a:off x="4613909" y="3009672"/>
            <a:ext cx="60769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 pin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642">
            <a:extLst>
              <a:ext uri="{FF2B5EF4-FFF2-40B4-BE49-F238E27FC236}">
                <a16:creationId xmlns:a16="http://schemas.microsoft.com/office/drawing/2014/main" id="{C6BB3499-31B0-4C6B-ADAE-880C382A366E}"/>
              </a:ext>
            </a:extLst>
          </p:cNvPr>
          <p:cNvSpPr txBox="1"/>
          <p:nvPr/>
        </p:nvSpPr>
        <p:spPr>
          <a:xfrm>
            <a:off x="4586847" y="3122119"/>
            <a:ext cx="607695" cy="2894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အဖွင့်အပိတ်ဆလင်ဒါ(Cylinder)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643">
            <a:extLst>
              <a:ext uri="{FF2B5EF4-FFF2-40B4-BE49-F238E27FC236}">
                <a16:creationId xmlns:a16="http://schemas.microsoft.com/office/drawing/2014/main" id="{E5541FBC-324D-4B50-AF50-3E8496CC2C22}"/>
              </a:ext>
            </a:extLst>
          </p:cNvPr>
          <p:cNvSpPr txBox="1"/>
          <p:nvPr/>
        </p:nvSpPr>
        <p:spPr>
          <a:xfrm>
            <a:off x="4618989" y="3438297"/>
            <a:ext cx="607695" cy="1478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ဖရိန် pin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290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19546"/>
            <a:ext cx="7886700" cy="65345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ဖြိုဖျက်ရန် mechanical grab ၏ ဝိသေသလက္ခဏာများ၊ အစိတ်အပိုင်းတစ်ခုစီ၏အမည်များနှင့်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လုပ်ဆောင်ချက်များ၊ အမျိုးအစား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73 / အထောက်အကူပြုစာအုပ် စာမျက်နှာ 55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042" y="5034909"/>
            <a:ext cx="3906982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(မလည်သည့်အမျိုးအစား) အတွင်းပိုင်းဆလင်ဒါ(Cylinder)ပုံစံ Gripper  ၏ဥပမာ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034909"/>
            <a:ext cx="3906982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အပြင်ဆလင်ဒါ (Cylinder) လုပ်ဆောင်သည့်ပုံစံ Gripper 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149544"/>
            <a:ext cx="4125654" cy="28306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54" y="2149545"/>
            <a:ext cx="3479289" cy="2805048"/>
          </a:xfrm>
          <a:prstGeom prst="rect">
            <a:avLst/>
          </a:prstGeom>
        </p:spPr>
      </p:pic>
      <p:sp>
        <p:nvSpPr>
          <p:cNvPr id="10" name="テキスト ボックス 1644">
            <a:extLst>
              <a:ext uri="{FF2B5EF4-FFF2-40B4-BE49-F238E27FC236}">
                <a16:creationId xmlns:a16="http://schemas.microsoft.com/office/drawing/2014/main" id="{17023D50-41BB-4217-869E-53D4AB8F8D7C}"/>
              </a:ext>
            </a:extLst>
          </p:cNvPr>
          <p:cNvSpPr txBox="1"/>
          <p:nvPr/>
        </p:nvSpPr>
        <p:spPr>
          <a:xfrm>
            <a:off x="734060" y="3806906"/>
            <a:ext cx="763217" cy="223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645">
            <a:extLst>
              <a:ext uri="{FF2B5EF4-FFF2-40B4-BE49-F238E27FC236}">
                <a16:creationId xmlns:a16="http://schemas.microsoft.com/office/drawing/2014/main" id="{33F3B8DD-B4AA-4862-821C-E8E4265FAA21}"/>
              </a:ext>
            </a:extLst>
          </p:cNvPr>
          <p:cNvSpPr txBox="1"/>
          <p:nvPr/>
        </p:nvSpPr>
        <p:spPr>
          <a:xfrm>
            <a:off x="733877" y="4196919"/>
            <a:ext cx="905243" cy="1317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ညှပ်ယူသည့်ပွိုင့်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646">
            <a:extLst>
              <a:ext uri="{FF2B5EF4-FFF2-40B4-BE49-F238E27FC236}">
                <a16:creationId xmlns:a16="http://schemas.microsoft.com/office/drawing/2014/main" id="{4D1081C1-4113-4B7D-816D-522D479BE5EB}"/>
              </a:ext>
            </a:extLst>
          </p:cNvPr>
          <p:cNvSpPr txBox="1"/>
          <p:nvPr/>
        </p:nvSpPr>
        <p:spPr>
          <a:xfrm>
            <a:off x="733877" y="3196094"/>
            <a:ext cx="534321" cy="150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ဖရိန်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647">
            <a:extLst>
              <a:ext uri="{FF2B5EF4-FFF2-40B4-BE49-F238E27FC236}">
                <a16:creationId xmlns:a16="http://schemas.microsoft.com/office/drawing/2014/main" id="{E582F890-41B2-4936-AD0B-A5DC23AB1996}"/>
              </a:ext>
            </a:extLst>
          </p:cNvPr>
          <p:cNvSpPr txBox="1"/>
          <p:nvPr/>
        </p:nvSpPr>
        <p:spPr>
          <a:xfrm>
            <a:off x="698952" y="3552965"/>
            <a:ext cx="774248" cy="136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ညှပ်ယူသည့်ချိတ်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648">
            <a:extLst>
              <a:ext uri="{FF2B5EF4-FFF2-40B4-BE49-F238E27FC236}">
                <a16:creationId xmlns:a16="http://schemas.microsoft.com/office/drawing/2014/main" id="{FE409EC6-906D-4465-9169-DC780D87F417}"/>
              </a:ext>
            </a:extLst>
          </p:cNvPr>
          <p:cNvSpPr txBox="1"/>
          <p:nvPr/>
        </p:nvSpPr>
        <p:spPr>
          <a:xfrm>
            <a:off x="714375" y="2682099"/>
            <a:ext cx="760910" cy="3998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အဖွင့်အပိတ်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ဆလင်ဒါ(Cylinder)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49">
            <a:extLst>
              <a:ext uri="{FF2B5EF4-FFF2-40B4-BE49-F238E27FC236}">
                <a16:creationId xmlns:a16="http://schemas.microsoft.com/office/drawing/2014/main" id="{FED91AEA-6646-4E6C-A803-3100EE5C3B56}"/>
              </a:ext>
            </a:extLst>
          </p:cNvPr>
          <p:cNvSpPr txBox="1"/>
          <p:nvPr/>
        </p:nvSpPr>
        <p:spPr>
          <a:xfrm>
            <a:off x="4925119" y="3588541"/>
            <a:ext cx="793115" cy="2077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650">
            <a:extLst>
              <a:ext uri="{FF2B5EF4-FFF2-40B4-BE49-F238E27FC236}">
                <a16:creationId xmlns:a16="http://schemas.microsoft.com/office/drawing/2014/main" id="{2CE34BF1-02AD-4113-A529-6FABA8BA3A83}"/>
              </a:ext>
            </a:extLst>
          </p:cNvPr>
          <p:cNvSpPr txBox="1"/>
          <p:nvPr/>
        </p:nvSpPr>
        <p:spPr>
          <a:xfrm>
            <a:off x="4925119" y="3925757"/>
            <a:ext cx="833755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ညှပ်ယူသည့်ပွိုင့်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651">
            <a:extLst>
              <a:ext uri="{FF2B5EF4-FFF2-40B4-BE49-F238E27FC236}">
                <a16:creationId xmlns:a16="http://schemas.microsoft.com/office/drawing/2014/main" id="{C95BF9C4-1DB3-49C0-AFED-9D8C56BA8CAE}"/>
              </a:ext>
            </a:extLst>
          </p:cNvPr>
          <p:cNvSpPr txBox="1"/>
          <p:nvPr/>
        </p:nvSpPr>
        <p:spPr>
          <a:xfrm>
            <a:off x="4925119" y="3105925"/>
            <a:ext cx="49212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ဖရိန်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652">
            <a:extLst>
              <a:ext uri="{FF2B5EF4-FFF2-40B4-BE49-F238E27FC236}">
                <a16:creationId xmlns:a16="http://schemas.microsoft.com/office/drawing/2014/main" id="{1ECFBD0A-4BEE-4A95-AB9A-EFF889E0F3F5}"/>
              </a:ext>
            </a:extLst>
          </p:cNvPr>
          <p:cNvSpPr txBox="1"/>
          <p:nvPr/>
        </p:nvSpPr>
        <p:spPr>
          <a:xfrm>
            <a:off x="4905434" y="3432315"/>
            <a:ext cx="713105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ညှပ်ယူသည့်ချိတ်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653">
            <a:extLst>
              <a:ext uri="{FF2B5EF4-FFF2-40B4-BE49-F238E27FC236}">
                <a16:creationId xmlns:a16="http://schemas.microsoft.com/office/drawing/2014/main" id="{0357017D-C712-49A9-90BA-BB1BB5F7D02F}"/>
              </a:ext>
            </a:extLst>
          </p:cNvPr>
          <p:cNvSpPr txBox="1"/>
          <p:nvPr/>
        </p:nvSpPr>
        <p:spPr>
          <a:xfrm>
            <a:off x="4925119" y="2732723"/>
            <a:ext cx="758397" cy="2839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အဖွင့်အပိတ်ဆလင်ဒါ(Cylinder)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10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ဖြိုဖျက်ရန် mechanical grab ရွေးချယ်ခြင်းနှင့်တပ်ဆင်ခြင်း၊ လုပ်ဆောင်ပုံစသည်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74 / အထောက်အကူပြုစာအုပ် စာမျက်နှာ 57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5867" y="3856158"/>
            <a:ext cx="3906982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လည်ပတ်ကိရိယာပါပြီး၊ အတွင်းဆလင်ဒါ (Cylinder) လုပ်ဆောင်သည့်ပုံစံ Gripper ၏ဥပမာ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08318" y="3858479"/>
            <a:ext cx="43802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Gripper (အတွင်းဆလင်ဒါ (Cylinder) လုပ်ဆောင်သည့်ပုံစံ) 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82" y="1287152"/>
            <a:ext cx="1989205" cy="25822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41" y="1287152"/>
            <a:ext cx="2384575" cy="232279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310" y="4131638"/>
            <a:ext cx="2234478" cy="197030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367643" y="6033935"/>
            <a:ext cx="42862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Gripper (အပြင်ဆလင်ဒါ (Cylinder) လုပ်ဆောင်သည့်ပုံစံ) ၏ဥပမာ</a:t>
            </a:r>
          </a:p>
        </p:txBody>
      </p:sp>
    </p:spTree>
    <p:extLst>
      <p:ext uri="{BB962C8B-B14F-4D97-AF65-F5344CB8AC3E}">
        <p14:creationId xmlns:p14="http://schemas.microsoft.com/office/powerpoint/2010/main" val="20972766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mechanical grab ၏ယေဘုယျလုပ်ဆောင်မှုနည်းလမ်း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76 / အထောက်အကူပြုစာအုပ် စာမျက်နှာ 59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01278" y="5002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mechanical grab ဖြင့်ဖြိုဖျက်မှုအခြေအနေ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40" y="1995055"/>
            <a:ext cx="4010486" cy="300786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29" y="2304732"/>
            <a:ext cx="3634901" cy="261712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5110843" y="4899312"/>
            <a:ext cx="3404507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ရှည်လျားသောအရာဝတ္ထုကိုညှပ်ယူပြီးလှည့်သောအခါ</a:t>
            </a:r>
            <a:r>
              <a:rPr lang="en-US" altLang="ja-JP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ယာဉ်မောင်းထိုင်ခုံကိုမထိစေရန်လုံလုံလောက်လောက်သတိထားပါ</a:t>
            </a:r>
          </a:p>
        </p:txBody>
      </p:sp>
    </p:spTree>
    <p:extLst>
      <p:ext uri="{BB962C8B-B14F-4D97-AF65-F5344CB8AC3E}">
        <p14:creationId xmlns:p14="http://schemas.microsoft.com/office/powerpoint/2010/main" val="2878052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mechanical grab ၏ယေဘုယျလုပ်ဆောင်မှုနည်းလမ်း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77 / အထောက်အကူပြုစာအုပ် စာမျက်နှာ 61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1" y="1290332"/>
            <a:ext cx="2345856" cy="23856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101" y="1352244"/>
            <a:ext cx="2531404" cy="221332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435" y="4168590"/>
            <a:ext cx="2041767" cy="184965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439085" y="3625383"/>
            <a:ext cx="3237610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mechanical grab ဖြင့်အရာ၀တ္ထုကို</a:t>
            </a:r>
            <a:r>
              <a:rPr lang="en-US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ထောင့်ဖြတ်အတိုင်းမညှပ်ယူပါနှင့်</a:t>
            </a:r>
            <a:r>
              <a:rPr lang="en-US" altLang="ja-JP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ထောင့်ပြောင်းလဲပြီးညှပ်ယူခြင်း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11101" y="3599770"/>
            <a:ext cx="3237610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အရာဝတ္ထုကိုညှပ်ယူထားစဉ်၊</a:t>
            </a:r>
            <a:r>
              <a:rPr lang="en-US" altLang="ja-JP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မြေပြင်နှင့် နံရံစသည်တို့ကိုတိုက်ပြီး</a:t>
            </a:r>
            <a:r>
              <a:rPr lang="en-US" altLang="ja-JP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ရိုက်ချိုးခြင်း၊ ကွေးခြင်းစသည့်အလုပ်မျိုးမလုပ်ရ။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94114" y="6075525"/>
            <a:ext cx="56496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ရှည်လျားသောအရာဝတ္ထုများကို၊ ဗဟိုသို့မဟုတ်ဆွဲငင်အား၏ဗဟိုတို့မှညှပ်ယူပါ</a:t>
            </a:r>
          </a:p>
        </p:txBody>
      </p:sp>
      <p:sp>
        <p:nvSpPr>
          <p:cNvPr id="12" name="テキスト ボックス 1654">
            <a:extLst>
              <a:ext uri="{FF2B5EF4-FFF2-40B4-BE49-F238E27FC236}">
                <a16:creationId xmlns:a16="http://schemas.microsoft.com/office/drawing/2014/main" id="{F069A506-5E3A-43F5-8D56-E252F7A140F0}"/>
              </a:ext>
            </a:extLst>
          </p:cNvPr>
          <p:cNvSpPr txBox="1"/>
          <p:nvPr/>
        </p:nvSpPr>
        <p:spPr>
          <a:xfrm>
            <a:off x="2978469" y="1277632"/>
            <a:ext cx="196532" cy="1205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ထောင့်ပြောင်းလဲပြီးညှပ်ယူခြင်း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654">
            <a:extLst>
              <a:ext uri="{FF2B5EF4-FFF2-40B4-BE49-F238E27FC236}">
                <a16:creationId xmlns:a16="http://schemas.microsoft.com/office/drawing/2014/main" id="{5FF6DB73-7BD1-45B8-AC2A-01301F47CD03}"/>
              </a:ext>
            </a:extLst>
          </p:cNvPr>
          <p:cNvSpPr txBox="1"/>
          <p:nvPr/>
        </p:nvSpPr>
        <p:spPr>
          <a:xfrm rot="10800000" flipH="1">
            <a:off x="2821789" y="1352244"/>
            <a:ext cx="156679" cy="6176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336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အလုပ်ပြီးသည့်နောက်သတိပြုရန်အချက်များ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78 / အထောက်အကူပြုစာအုပ် စာမျက်နှာ 63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Gripper</a:t>
            </a: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（2）စက်ကိုယ်ထည်</a:t>
            </a:r>
            <a:endParaRPr lang="en-US" altLang="ja-JP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2" y="2429653"/>
            <a:ext cx="4632607" cy="27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3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49" y="145659"/>
            <a:ext cx="7886700" cy="101529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ဖြိုဖျက်သည့်စက်ယန္တရားအမျိုးအစားများနှင့်ရည်ရွယ်ချက်များ (ဝိသေသများ) စသည် (4) ဖြိုဖျက်ရန် mechanical grab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3501" y="6327913"/>
            <a:ext cx="38526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4 / အထောက်အကူပြုစာအုပ် စာမျက်နှာ 7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62" y="1419225"/>
            <a:ext cx="54006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4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75" y="1423555"/>
            <a:ext cx="7878255" cy="460764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ပူးတွဲစက်ကိရိယာများဖယ်ရှားခြင်း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79 / အထောက်အကူပြုစာအုပ် စာမျက်နှာ 64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85654" y="59614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ဖောက်စက်ယူနစ်ကိုဖြုတ်ခြင်း၏ဥပမာ</a:t>
            </a:r>
          </a:p>
        </p:txBody>
      </p:sp>
      <p:sp>
        <p:nvSpPr>
          <p:cNvPr id="7" name="テキスト ボックス 1655">
            <a:extLst>
              <a:ext uri="{FF2B5EF4-FFF2-40B4-BE49-F238E27FC236}">
                <a16:creationId xmlns:a16="http://schemas.microsoft.com/office/drawing/2014/main" id="{B8044D01-81AE-4C6C-B903-138D58C109DE}"/>
              </a:ext>
            </a:extLst>
          </p:cNvPr>
          <p:cNvSpPr txBox="1"/>
          <p:nvPr/>
        </p:nvSpPr>
        <p:spPr>
          <a:xfrm>
            <a:off x="2125979" y="1708255"/>
            <a:ext cx="1184275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အဆို့ပိတ်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1656">
            <a:extLst>
              <a:ext uri="{FF2B5EF4-FFF2-40B4-BE49-F238E27FC236}">
                <a16:creationId xmlns:a16="http://schemas.microsoft.com/office/drawing/2014/main" id="{00BA3EC6-6006-4726-8FAC-A5C6FAF7FD7E}"/>
              </a:ext>
            </a:extLst>
          </p:cNvPr>
          <p:cNvSpPr txBox="1"/>
          <p:nvPr/>
        </p:nvSpPr>
        <p:spPr>
          <a:xfrm>
            <a:off x="1788476" y="1952051"/>
            <a:ext cx="815931" cy="18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အဖုံး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657">
            <a:extLst>
              <a:ext uri="{FF2B5EF4-FFF2-40B4-BE49-F238E27FC236}">
                <a16:creationId xmlns:a16="http://schemas.microsoft.com/office/drawing/2014/main" id="{823F13C2-226F-4F67-8731-2CA5C27E0FFB}"/>
              </a:ext>
            </a:extLst>
          </p:cNvPr>
          <p:cNvSpPr txBox="1"/>
          <p:nvPr/>
        </p:nvSpPr>
        <p:spPr>
          <a:xfrm>
            <a:off x="1469492" y="2777172"/>
            <a:ext cx="318984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pin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658">
            <a:extLst>
              <a:ext uri="{FF2B5EF4-FFF2-40B4-BE49-F238E27FC236}">
                <a16:creationId xmlns:a16="http://schemas.microsoft.com/office/drawing/2014/main" id="{67B28DEF-97B5-4FB0-B156-2AD3E4D78FC8}"/>
              </a:ext>
            </a:extLst>
          </p:cNvPr>
          <p:cNvSpPr txBox="1"/>
          <p:nvPr/>
        </p:nvSpPr>
        <p:spPr>
          <a:xfrm>
            <a:off x="4177664" y="2475966"/>
            <a:ext cx="1194435" cy="2100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ဟိုက်ဒရောလစ်ပိုက် (housu)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659">
            <a:extLst>
              <a:ext uri="{FF2B5EF4-FFF2-40B4-BE49-F238E27FC236}">
                <a16:creationId xmlns:a16="http://schemas.microsoft.com/office/drawing/2014/main" id="{EDDD9590-1A2E-43B4-B378-A3CA63EA1DA7}"/>
              </a:ext>
            </a:extLst>
          </p:cNvPr>
          <p:cNvSpPr txBox="1"/>
          <p:nvPr/>
        </p:nvSpPr>
        <p:spPr>
          <a:xfrm>
            <a:off x="4571999" y="3866833"/>
            <a:ext cx="460375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ပလပ်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660">
            <a:extLst>
              <a:ext uri="{FF2B5EF4-FFF2-40B4-BE49-F238E27FC236}">
                <a16:creationId xmlns:a16="http://schemas.microsoft.com/office/drawing/2014/main" id="{B136DBDE-D8A8-4BC7-8E5C-6FF9A699C7ED}"/>
              </a:ext>
            </a:extLst>
          </p:cNvPr>
          <p:cNvSpPr txBox="1"/>
          <p:nvPr/>
        </p:nvSpPr>
        <p:spPr>
          <a:xfrm>
            <a:off x="5689139" y="2790030"/>
            <a:ext cx="730844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ဟိုက်ဒရောလစ်ပိုက် (housu)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661">
            <a:extLst>
              <a:ext uri="{FF2B5EF4-FFF2-40B4-BE49-F238E27FC236}">
                <a16:creationId xmlns:a16="http://schemas.microsoft.com/office/drawing/2014/main" id="{B3C40084-5D0C-4BB8-918A-C3E507F1D544}"/>
              </a:ext>
            </a:extLst>
          </p:cNvPr>
          <p:cNvSpPr txBox="1"/>
          <p:nvPr/>
        </p:nvSpPr>
        <p:spPr>
          <a:xfrm>
            <a:off x="6123264" y="3657645"/>
            <a:ext cx="491438" cy="155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ပလပ်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62">
            <a:extLst>
              <a:ext uri="{FF2B5EF4-FFF2-40B4-BE49-F238E27FC236}">
                <a16:creationId xmlns:a16="http://schemas.microsoft.com/office/drawing/2014/main" id="{8148074A-EB93-4247-88AC-501F4E22FA27}"/>
              </a:ext>
            </a:extLst>
          </p:cNvPr>
          <p:cNvSpPr txBox="1"/>
          <p:nvPr/>
        </p:nvSpPr>
        <p:spPr>
          <a:xfrm>
            <a:off x="5594616" y="4074129"/>
            <a:ext cx="1650734" cy="1882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လေးထောင့်သစ်သားပြားကိုသုံးပြီးတည်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ငြိမ်အောင်လုပ်ပါ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663">
            <a:extLst>
              <a:ext uri="{FF2B5EF4-FFF2-40B4-BE49-F238E27FC236}">
                <a16:creationId xmlns:a16="http://schemas.microsoft.com/office/drawing/2014/main" id="{EF411DC7-2BF6-4320-B281-8D170C5CBD18}"/>
              </a:ext>
            </a:extLst>
          </p:cNvPr>
          <p:cNvSpPr txBox="1"/>
          <p:nvPr/>
        </p:nvSpPr>
        <p:spPr>
          <a:xfrm>
            <a:off x="6286721" y="4267943"/>
            <a:ext cx="1394512" cy="1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(ဖြုတ်သည့်အခါ၏အနေအထား)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24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19" y="1287152"/>
            <a:ext cx="6407549" cy="463673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ပူးတွဲစက်ကိရိယာများဖယ်ရှားခြင်း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568021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80 / အထောက်အကူပြုစာအုပ် စာမျက်နှာ 65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85654" y="5976250"/>
            <a:ext cx="323761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သံမဏိဖြတ်ကိရိယာကိုဖြုတ်ခြင်း၏ဥပမာ</a:t>
            </a:r>
          </a:p>
        </p:txBody>
      </p:sp>
      <p:sp>
        <p:nvSpPr>
          <p:cNvPr id="7" name="テキスト ボックス 1664">
            <a:extLst>
              <a:ext uri="{FF2B5EF4-FFF2-40B4-BE49-F238E27FC236}">
                <a16:creationId xmlns:a16="http://schemas.microsoft.com/office/drawing/2014/main" id="{902C036E-549C-47CE-80E3-F638CE77254E}"/>
              </a:ext>
            </a:extLst>
          </p:cNvPr>
          <p:cNvSpPr txBox="1"/>
          <p:nvPr/>
        </p:nvSpPr>
        <p:spPr>
          <a:xfrm>
            <a:off x="1858853" y="2490471"/>
            <a:ext cx="961098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Lock pin</a:t>
            </a:r>
            <a:endParaRPr lang="ja-JP" sz="12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1665">
            <a:extLst>
              <a:ext uri="{FF2B5EF4-FFF2-40B4-BE49-F238E27FC236}">
                <a16:creationId xmlns:a16="http://schemas.microsoft.com/office/drawing/2014/main" id="{52D79CE6-6E83-489D-BF9E-5C5FADB2657A}"/>
              </a:ext>
            </a:extLst>
          </p:cNvPr>
          <p:cNvSpPr txBox="1"/>
          <p:nvPr/>
        </p:nvSpPr>
        <p:spPr>
          <a:xfrm>
            <a:off x="4362211" y="5659745"/>
            <a:ext cx="3436977" cy="3063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လေးထောင့်သစ်သားပြားကိုသုံးပြီးတည်ငြိမ်အောင်လုပ်ပါ</a:t>
            </a:r>
            <a:endParaRPr lang="ja-JP" sz="12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666">
            <a:extLst>
              <a:ext uri="{FF2B5EF4-FFF2-40B4-BE49-F238E27FC236}">
                <a16:creationId xmlns:a16="http://schemas.microsoft.com/office/drawing/2014/main" id="{6EBAC07D-756A-4257-A4C5-429058A3EC4B}"/>
              </a:ext>
            </a:extLst>
          </p:cNvPr>
          <p:cNvSpPr txBox="1"/>
          <p:nvPr/>
        </p:nvSpPr>
        <p:spPr>
          <a:xfrm>
            <a:off x="5931704" y="2087124"/>
            <a:ext cx="1318182" cy="3180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အဆို့ပိတ်</a:t>
            </a:r>
            <a:endParaRPr lang="ja-JP" sz="12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667">
            <a:extLst>
              <a:ext uri="{FF2B5EF4-FFF2-40B4-BE49-F238E27FC236}">
                <a16:creationId xmlns:a16="http://schemas.microsoft.com/office/drawing/2014/main" id="{1E311941-403F-431B-B382-A8DC76B527CB}"/>
              </a:ext>
            </a:extLst>
          </p:cNvPr>
          <p:cNvSpPr txBox="1"/>
          <p:nvPr/>
        </p:nvSpPr>
        <p:spPr>
          <a:xfrm>
            <a:off x="6082444" y="2425149"/>
            <a:ext cx="1967540" cy="301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အမှုန်မဝင်စေရန်ဖုံးသောအဖုံး</a:t>
            </a:r>
            <a:endParaRPr lang="ja-JP" sz="12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668">
            <a:extLst>
              <a:ext uri="{FF2B5EF4-FFF2-40B4-BE49-F238E27FC236}">
                <a16:creationId xmlns:a16="http://schemas.microsoft.com/office/drawing/2014/main" id="{7A14BE00-E0C3-44E3-8503-2888C33D2E7F}"/>
              </a:ext>
            </a:extLst>
          </p:cNvPr>
          <p:cNvSpPr txBox="1"/>
          <p:nvPr/>
        </p:nvSpPr>
        <p:spPr>
          <a:xfrm>
            <a:off x="5993688" y="2787501"/>
            <a:ext cx="529576" cy="2651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pin</a:t>
            </a:r>
            <a:endParaRPr lang="ja-JP" sz="12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669">
            <a:extLst>
              <a:ext uri="{FF2B5EF4-FFF2-40B4-BE49-F238E27FC236}">
                <a16:creationId xmlns:a16="http://schemas.microsoft.com/office/drawing/2014/main" id="{EDBBC95A-B539-479A-918C-7281A464B999}"/>
              </a:ext>
            </a:extLst>
          </p:cNvPr>
          <p:cNvSpPr txBox="1"/>
          <p:nvPr/>
        </p:nvSpPr>
        <p:spPr>
          <a:xfrm>
            <a:off x="6223460" y="3669659"/>
            <a:ext cx="1973483" cy="2826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အမှုန်မဝင်စေရန်တပ်သောပလပ်</a:t>
            </a:r>
            <a:endParaRPr lang="ja-JP" sz="12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670">
            <a:extLst>
              <a:ext uri="{FF2B5EF4-FFF2-40B4-BE49-F238E27FC236}">
                <a16:creationId xmlns:a16="http://schemas.microsoft.com/office/drawing/2014/main" id="{D6587B88-98D4-4019-B9F1-E865C15DE2A1}"/>
              </a:ext>
            </a:extLst>
          </p:cNvPr>
          <p:cNvSpPr txBox="1"/>
          <p:nvPr/>
        </p:nvSpPr>
        <p:spPr>
          <a:xfrm>
            <a:off x="6188647" y="3939607"/>
            <a:ext cx="1861337" cy="3343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ဟိုက်ဒရောလစ်ပိုက် (housu)</a:t>
            </a:r>
            <a:endParaRPr lang="ja-JP" sz="12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671">
            <a:extLst>
              <a:ext uri="{FF2B5EF4-FFF2-40B4-BE49-F238E27FC236}">
                <a16:creationId xmlns:a16="http://schemas.microsoft.com/office/drawing/2014/main" id="{1B6C6827-ADAA-46D2-81FE-9FA9337EAE39}"/>
              </a:ext>
            </a:extLst>
          </p:cNvPr>
          <p:cNvSpPr txBox="1"/>
          <p:nvPr/>
        </p:nvSpPr>
        <p:spPr>
          <a:xfrm>
            <a:off x="4898656" y="4599757"/>
            <a:ext cx="1889126" cy="94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လုပ်ငန်းမစမီတွင်လှည့်သည့်အစိတ်အပိုင်းကိုလည်မသွားစေရန်ပြုလုပ်ပါ</a:t>
            </a:r>
            <a:endParaRPr lang="ja-JP" sz="12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584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ပူးတွဲစက်ကိရိယာများဖယ်ရှားခြင်း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81 / အထောက်အကူပြုစာအုပ် စာမျက်နှာ 65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7518" y="4860682"/>
            <a:ext cx="32980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ကွန်ကရစ်အကြီးစားကြိတ်ခွဲစက်ကိုဖြုတ်ခြင်း၏ဥပမာ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15934" y="4839079"/>
            <a:ext cx="355047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ကွန်ကရစ်အသေးစားကြိတ်ခွဲစက်ကိုဖြုတ်ခြင်း၏ဥပမာ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99" y="2047009"/>
            <a:ext cx="4060072" cy="267792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17" y="2051483"/>
            <a:ext cx="3550471" cy="2673445"/>
          </a:xfrm>
          <a:prstGeom prst="rect">
            <a:avLst/>
          </a:prstGeom>
        </p:spPr>
      </p:pic>
      <p:sp>
        <p:nvSpPr>
          <p:cNvPr id="11" name="テキスト ボックス 1672">
            <a:extLst>
              <a:ext uri="{FF2B5EF4-FFF2-40B4-BE49-F238E27FC236}">
                <a16:creationId xmlns:a16="http://schemas.microsoft.com/office/drawing/2014/main" id="{EFC6A9F0-763C-47AF-8418-635404034363}"/>
              </a:ext>
            </a:extLst>
          </p:cNvPr>
          <p:cNvSpPr txBox="1"/>
          <p:nvPr/>
        </p:nvSpPr>
        <p:spPr>
          <a:xfrm>
            <a:off x="987518" y="3146631"/>
            <a:ext cx="517431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Lock pin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673">
            <a:extLst>
              <a:ext uri="{FF2B5EF4-FFF2-40B4-BE49-F238E27FC236}">
                <a16:creationId xmlns:a16="http://schemas.microsoft.com/office/drawing/2014/main" id="{3A8B8818-751F-47E3-B1AF-9B526AD5255C}"/>
              </a:ext>
            </a:extLst>
          </p:cNvPr>
          <p:cNvSpPr txBox="1"/>
          <p:nvPr/>
        </p:nvSpPr>
        <p:spPr>
          <a:xfrm>
            <a:off x="2970413" y="4461996"/>
            <a:ext cx="1745521" cy="22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လေးထောင့်သစ်သားပြားကိုသုံးပြီးတည်ငြိမ်အောင်လုပ်ပါ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674">
            <a:extLst>
              <a:ext uri="{FF2B5EF4-FFF2-40B4-BE49-F238E27FC236}">
                <a16:creationId xmlns:a16="http://schemas.microsoft.com/office/drawing/2014/main" id="{B1FE69C4-EE1E-48F1-BCBF-B4102CB1718E}"/>
              </a:ext>
            </a:extLst>
          </p:cNvPr>
          <p:cNvSpPr txBox="1"/>
          <p:nvPr/>
        </p:nvSpPr>
        <p:spPr>
          <a:xfrm>
            <a:off x="3354799" y="2766901"/>
            <a:ext cx="1106310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အဆို့ပိတ်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675">
            <a:extLst>
              <a:ext uri="{FF2B5EF4-FFF2-40B4-BE49-F238E27FC236}">
                <a16:creationId xmlns:a16="http://schemas.microsoft.com/office/drawing/2014/main" id="{A213047C-885F-4B3B-8CF4-256548724F5D}"/>
              </a:ext>
            </a:extLst>
          </p:cNvPr>
          <p:cNvSpPr txBox="1"/>
          <p:nvPr/>
        </p:nvSpPr>
        <p:spPr>
          <a:xfrm>
            <a:off x="3862162" y="3187898"/>
            <a:ext cx="1185427" cy="1833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အမှုန်မဝင်စေရန်ဖုံးသောအဖုံး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76">
            <a:extLst>
              <a:ext uri="{FF2B5EF4-FFF2-40B4-BE49-F238E27FC236}">
                <a16:creationId xmlns:a16="http://schemas.microsoft.com/office/drawing/2014/main" id="{A5C7A96A-0623-48B6-B51E-590A1526EDEF}"/>
              </a:ext>
            </a:extLst>
          </p:cNvPr>
          <p:cNvSpPr txBox="1"/>
          <p:nvPr/>
        </p:nvSpPr>
        <p:spPr>
          <a:xfrm>
            <a:off x="4030168" y="3631564"/>
            <a:ext cx="517431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pin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677">
            <a:extLst>
              <a:ext uri="{FF2B5EF4-FFF2-40B4-BE49-F238E27FC236}">
                <a16:creationId xmlns:a16="http://schemas.microsoft.com/office/drawing/2014/main" id="{D73D097F-B5AC-4228-BE89-1A6A67B0A272}"/>
              </a:ext>
            </a:extLst>
          </p:cNvPr>
          <p:cNvSpPr txBox="1"/>
          <p:nvPr/>
        </p:nvSpPr>
        <p:spPr>
          <a:xfrm>
            <a:off x="3971925" y="3020901"/>
            <a:ext cx="1308116" cy="1669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အမှုန်မဝင်စေရန်တပ်သောပလပ်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678">
            <a:extLst>
              <a:ext uri="{FF2B5EF4-FFF2-40B4-BE49-F238E27FC236}">
                <a16:creationId xmlns:a16="http://schemas.microsoft.com/office/drawing/2014/main" id="{473BD88C-012F-44BB-AC97-74C1F204EF79}"/>
              </a:ext>
            </a:extLst>
          </p:cNvPr>
          <p:cNvSpPr txBox="1"/>
          <p:nvPr/>
        </p:nvSpPr>
        <p:spPr>
          <a:xfrm>
            <a:off x="3949694" y="3358204"/>
            <a:ext cx="1237078" cy="22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ဟိုက်ဒရောလစ်ပိုက် (housu)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679">
            <a:extLst>
              <a:ext uri="{FF2B5EF4-FFF2-40B4-BE49-F238E27FC236}">
                <a16:creationId xmlns:a16="http://schemas.microsoft.com/office/drawing/2014/main" id="{310637C7-4026-4950-90B4-A4F5C9D486C1}"/>
              </a:ext>
            </a:extLst>
          </p:cNvPr>
          <p:cNvSpPr txBox="1"/>
          <p:nvPr/>
        </p:nvSpPr>
        <p:spPr>
          <a:xfrm>
            <a:off x="3530385" y="4037007"/>
            <a:ext cx="1380067" cy="2918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လည်မသွားစေရန်ပြုလုပ်ပါ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680">
            <a:extLst>
              <a:ext uri="{FF2B5EF4-FFF2-40B4-BE49-F238E27FC236}">
                <a16:creationId xmlns:a16="http://schemas.microsoft.com/office/drawing/2014/main" id="{DF02C654-C87C-46F4-87D9-8BD2874D1AA3}"/>
              </a:ext>
            </a:extLst>
          </p:cNvPr>
          <p:cNvSpPr txBox="1"/>
          <p:nvPr/>
        </p:nvSpPr>
        <p:spPr>
          <a:xfrm>
            <a:off x="4846721" y="2752370"/>
            <a:ext cx="965194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အဆို့ပိတ်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681">
            <a:extLst>
              <a:ext uri="{FF2B5EF4-FFF2-40B4-BE49-F238E27FC236}">
                <a16:creationId xmlns:a16="http://schemas.microsoft.com/office/drawing/2014/main" id="{3121A807-8790-49D7-9F44-EDF7E08A6FF7}"/>
              </a:ext>
            </a:extLst>
          </p:cNvPr>
          <p:cNvSpPr txBox="1"/>
          <p:nvPr/>
        </p:nvSpPr>
        <p:spPr>
          <a:xfrm>
            <a:off x="5022420" y="3133163"/>
            <a:ext cx="1157883" cy="1688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အမှုန်မဝင်စေရန်ဖုံးသောအဖုံး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682">
            <a:extLst>
              <a:ext uri="{FF2B5EF4-FFF2-40B4-BE49-F238E27FC236}">
                <a16:creationId xmlns:a16="http://schemas.microsoft.com/office/drawing/2014/main" id="{28165012-4E3C-48D1-9822-7F58D0DD287B}"/>
              </a:ext>
            </a:extLst>
          </p:cNvPr>
          <p:cNvSpPr txBox="1"/>
          <p:nvPr/>
        </p:nvSpPr>
        <p:spPr>
          <a:xfrm>
            <a:off x="5068885" y="4401079"/>
            <a:ext cx="948457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အမှုန်မဝင်စေရန်တပ်သောပလပ်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683">
            <a:extLst>
              <a:ext uri="{FF2B5EF4-FFF2-40B4-BE49-F238E27FC236}">
                <a16:creationId xmlns:a16="http://schemas.microsoft.com/office/drawing/2014/main" id="{773B5586-64C5-45A7-B89D-70D88C4DF206}"/>
              </a:ext>
            </a:extLst>
          </p:cNvPr>
          <p:cNvSpPr txBox="1"/>
          <p:nvPr/>
        </p:nvSpPr>
        <p:spPr>
          <a:xfrm>
            <a:off x="8043939" y="3533835"/>
            <a:ext cx="37004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pin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684">
            <a:extLst>
              <a:ext uri="{FF2B5EF4-FFF2-40B4-BE49-F238E27FC236}">
                <a16:creationId xmlns:a16="http://schemas.microsoft.com/office/drawing/2014/main" id="{C4263D73-9CB7-4DE7-A34C-9AF6DB95BB54}"/>
              </a:ext>
            </a:extLst>
          </p:cNvPr>
          <p:cNvSpPr txBox="1"/>
          <p:nvPr/>
        </p:nvSpPr>
        <p:spPr>
          <a:xfrm>
            <a:off x="6230656" y="4554113"/>
            <a:ext cx="124783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ဟိုက်ဒရောလစ်ပိုက် (housu)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017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ပူးတွဲစက်ကိရိယာများဖယ်ရှားခြင်း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568021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82 / အထောက်အကူပြုစာအုပ် စာမျက်နှာ 66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7563" y="3529747"/>
            <a:ext cx="3527036" cy="55688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Gripper (အတွင်းဆလင်ဒါ (Cylinder) လုပ်ဆောင်သည့်ပုံစံ) ကိုဖြုတ်ခြင်း၏ဥပမာ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30813" y="3590826"/>
            <a:ext cx="3670702" cy="55688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Gripper (အပြင်ဆလင်ဒါ (Cylinder) လုပ်ဆောင်သည့်ပုံစံ) ကိုဖြုတ်ခြင်း၏ဥပမာ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4" y="1386952"/>
            <a:ext cx="2506807" cy="22158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95" y="1442474"/>
            <a:ext cx="3157537" cy="21348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008" y="3955210"/>
            <a:ext cx="2484784" cy="212674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635595" y="6020030"/>
            <a:ext cx="323761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လက်သည်း(bucket) ကိုဖြုတ်ခြင်း၏ဥပမာ</a:t>
            </a:r>
          </a:p>
        </p:txBody>
      </p:sp>
      <p:sp>
        <p:nvSpPr>
          <p:cNvPr id="12" name="テキスト ボックス 1685">
            <a:extLst>
              <a:ext uri="{FF2B5EF4-FFF2-40B4-BE49-F238E27FC236}">
                <a16:creationId xmlns:a16="http://schemas.microsoft.com/office/drawing/2014/main" id="{4F6B856E-A598-4ADE-B9C5-2A0BDCD753E3}"/>
              </a:ext>
            </a:extLst>
          </p:cNvPr>
          <p:cNvSpPr txBox="1"/>
          <p:nvPr/>
        </p:nvSpPr>
        <p:spPr>
          <a:xfrm>
            <a:off x="2489602" y="1666624"/>
            <a:ext cx="1029335" cy="844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အဆို့ပိတ်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686">
            <a:extLst>
              <a:ext uri="{FF2B5EF4-FFF2-40B4-BE49-F238E27FC236}">
                <a16:creationId xmlns:a16="http://schemas.microsoft.com/office/drawing/2014/main" id="{E57F211C-80DA-47D1-931A-6ADB578EBF31}"/>
              </a:ext>
            </a:extLst>
          </p:cNvPr>
          <p:cNvSpPr txBox="1"/>
          <p:nvPr/>
        </p:nvSpPr>
        <p:spPr>
          <a:xfrm>
            <a:off x="2655336" y="1802966"/>
            <a:ext cx="1238432" cy="1012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အမှုန်မဝင်စေရန်ဖုံးသောအဖုံး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87">
            <a:extLst>
              <a:ext uri="{FF2B5EF4-FFF2-40B4-BE49-F238E27FC236}">
                <a16:creationId xmlns:a16="http://schemas.microsoft.com/office/drawing/2014/main" id="{4588FBC6-D415-4796-9F6B-D74BA7FBD198}"/>
              </a:ext>
            </a:extLst>
          </p:cNvPr>
          <p:cNvSpPr txBox="1"/>
          <p:nvPr/>
        </p:nvSpPr>
        <p:spPr>
          <a:xfrm>
            <a:off x="2498492" y="2459738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pin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688">
            <a:extLst>
              <a:ext uri="{FF2B5EF4-FFF2-40B4-BE49-F238E27FC236}">
                <a16:creationId xmlns:a16="http://schemas.microsoft.com/office/drawing/2014/main" id="{04C902B3-0852-46C0-9F9C-56FD945B4824}"/>
              </a:ext>
            </a:extLst>
          </p:cNvPr>
          <p:cNvSpPr txBox="1"/>
          <p:nvPr/>
        </p:nvSpPr>
        <p:spPr>
          <a:xfrm>
            <a:off x="2802021" y="1959358"/>
            <a:ext cx="1379020" cy="144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အမှုန်မဝင်စေရန်တပ်သောပလပ်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689">
            <a:extLst>
              <a:ext uri="{FF2B5EF4-FFF2-40B4-BE49-F238E27FC236}">
                <a16:creationId xmlns:a16="http://schemas.microsoft.com/office/drawing/2014/main" id="{C516C017-BE54-4BDF-ADED-53967025FDA9}"/>
              </a:ext>
            </a:extLst>
          </p:cNvPr>
          <p:cNvSpPr txBox="1"/>
          <p:nvPr/>
        </p:nvSpPr>
        <p:spPr>
          <a:xfrm>
            <a:off x="2537226" y="2256539"/>
            <a:ext cx="1379021" cy="1502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ဟိုက်ဒရောလစ်ပိုက် (housu)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690">
            <a:extLst>
              <a:ext uri="{FF2B5EF4-FFF2-40B4-BE49-F238E27FC236}">
                <a16:creationId xmlns:a16="http://schemas.microsoft.com/office/drawing/2014/main" id="{B4F377B7-2AF2-4444-A999-65BD19DE7C8D}"/>
              </a:ext>
            </a:extLst>
          </p:cNvPr>
          <p:cNvSpPr txBox="1"/>
          <p:nvPr/>
        </p:nvSpPr>
        <p:spPr>
          <a:xfrm>
            <a:off x="5498695" y="1650658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pin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691">
            <a:extLst>
              <a:ext uri="{FF2B5EF4-FFF2-40B4-BE49-F238E27FC236}">
                <a16:creationId xmlns:a16="http://schemas.microsoft.com/office/drawing/2014/main" id="{201A7967-7972-4B71-8B2C-6DEAFABCC852}"/>
              </a:ext>
            </a:extLst>
          </p:cNvPr>
          <p:cNvSpPr txBox="1"/>
          <p:nvPr/>
        </p:nvSpPr>
        <p:spPr>
          <a:xfrm>
            <a:off x="6902959" y="1480294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pin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692">
            <a:extLst>
              <a:ext uri="{FF2B5EF4-FFF2-40B4-BE49-F238E27FC236}">
                <a16:creationId xmlns:a16="http://schemas.microsoft.com/office/drawing/2014/main" id="{D0295859-81AA-440B-9AF1-DFC138EF8513}"/>
              </a:ext>
            </a:extLst>
          </p:cNvPr>
          <p:cNvSpPr txBox="1"/>
          <p:nvPr/>
        </p:nvSpPr>
        <p:spPr>
          <a:xfrm>
            <a:off x="4714961" y="4353651"/>
            <a:ext cx="1089845" cy="4007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မြေကော်သည့် (shoberu) လက်တံ (arm)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693">
            <a:extLst>
              <a:ext uri="{FF2B5EF4-FFF2-40B4-BE49-F238E27FC236}">
                <a16:creationId xmlns:a16="http://schemas.microsoft.com/office/drawing/2014/main" id="{33113AD8-F045-44D1-8937-92BBD5EB1228}"/>
              </a:ext>
            </a:extLst>
          </p:cNvPr>
          <p:cNvSpPr txBox="1"/>
          <p:nvPr/>
        </p:nvSpPr>
        <p:spPr>
          <a:xfrm>
            <a:off x="4690831" y="5254081"/>
            <a:ext cx="907047" cy="388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လက်သည်း(bucket)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694">
            <a:extLst>
              <a:ext uri="{FF2B5EF4-FFF2-40B4-BE49-F238E27FC236}">
                <a16:creationId xmlns:a16="http://schemas.microsoft.com/office/drawing/2014/main" id="{D4766478-C161-4340-A9F9-D7B5C62BA793}"/>
              </a:ext>
            </a:extLst>
          </p:cNvPr>
          <p:cNvSpPr txBox="1"/>
          <p:nvPr/>
        </p:nvSpPr>
        <p:spPr>
          <a:xfrm>
            <a:off x="3012008" y="5089264"/>
            <a:ext cx="1053465" cy="1785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လက်သည်း(bucket) လင့်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695">
            <a:extLst>
              <a:ext uri="{FF2B5EF4-FFF2-40B4-BE49-F238E27FC236}">
                <a16:creationId xmlns:a16="http://schemas.microsoft.com/office/drawing/2014/main" id="{B82674F8-FE90-4205-B4D0-C202965CA492}"/>
              </a:ext>
            </a:extLst>
          </p:cNvPr>
          <p:cNvSpPr txBox="1"/>
          <p:nvPr/>
        </p:nvSpPr>
        <p:spPr>
          <a:xfrm>
            <a:off x="3012008" y="5381999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 လင့်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008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00" y="1889452"/>
            <a:ext cx="3535779" cy="151347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ဖြိုဖျက်သည့်ဆောက်လုပ်ရေးစက်ယန္တရားပြောင်းရွှေ့ခြင်း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83 / အထောက်အကူပြုစာအုပ် စာမျက်နှာ 68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8738" y="3632641"/>
            <a:ext cx="36707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လက်သည်းပါသောတင်သည့်ကိရိယာ၏ဥပမာ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265" y="4408878"/>
            <a:ext cx="5368056" cy="171155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224" y="1712172"/>
            <a:ext cx="3933292" cy="172002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138271" y="4173678"/>
            <a:ext cx="435579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တင်သည့်စက်ယန္တရား၏ဒြပ်ထုနှင့်တက်ရန်သုံးသောကိရိယာအကြားဆက်နွယ်မှုဥပမာ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50519" y="3626378"/>
            <a:ext cx="36707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တက်ရန်သုံးသောကိရိယာအသုံးပြုခြင်းဥပမာ</a:t>
            </a:r>
          </a:p>
        </p:txBody>
      </p:sp>
      <p:sp>
        <p:nvSpPr>
          <p:cNvPr id="11" name="テキスト ボックス 1294">
            <a:extLst>
              <a:ext uri="{FF2B5EF4-FFF2-40B4-BE49-F238E27FC236}">
                <a16:creationId xmlns:a16="http://schemas.microsoft.com/office/drawing/2014/main" id="{96DD4949-F970-40B0-A5F5-FED8B415AE15}"/>
              </a:ext>
            </a:extLst>
          </p:cNvPr>
          <p:cNvSpPr txBox="1"/>
          <p:nvPr/>
        </p:nvSpPr>
        <p:spPr>
          <a:xfrm>
            <a:off x="1868850" y="4692426"/>
            <a:ext cx="1410900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တင်သည့်စက်ယန္တရား၏ဒြပ်ထု (t)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295">
            <a:extLst>
              <a:ext uri="{FF2B5EF4-FFF2-40B4-BE49-F238E27FC236}">
                <a16:creationId xmlns:a16="http://schemas.microsoft.com/office/drawing/2014/main" id="{4C664834-2240-4C3E-8446-671E09B0E6A2}"/>
              </a:ext>
            </a:extLst>
          </p:cNvPr>
          <p:cNvSpPr txBox="1"/>
          <p:nvPr/>
        </p:nvSpPr>
        <p:spPr>
          <a:xfrm>
            <a:off x="4394200" y="4848343"/>
            <a:ext cx="883214" cy="2037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အသုံးချအရေအတွက်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296">
            <a:extLst>
              <a:ext uri="{FF2B5EF4-FFF2-40B4-BE49-F238E27FC236}">
                <a16:creationId xmlns:a16="http://schemas.microsoft.com/office/drawing/2014/main" id="{DE7673C0-9BE7-475D-B75B-BFE4846C8A9C}"/>
              </a:ext>
            </a:extLst>
          </p:cNvPr>
          <p:cNvSpPr txBox="1"/>
          <p:nvPr/>
        </p:nvSpPr>
        <p:spPr>
          <a:xfrm>
            <a:off x="3499142" y="4844555"/>
            <a:ext cx="748030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ပစ္စည်း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297">
            <a:extLst>
              <a:ext uri="{FF2B5EF4-FFF2-40B4-BE49-F238E27FC236}">
                <a16:creationId xmlns:a16="http://schemas.microsoft.com/office/drawing/2014/main" id="{35971E32-C78E-44BB-B344-AA8179A919ED}"/>
              </a:ext>
            </a:extLst>
          </p:cNvPr>
          <p:cNvSpPr txBox="1"/>
          <p:nvPr/>
        </p:nvSpPr>
        <p:spPr>
          <a:xfrm>
            <a:off x="3425800" y="5144796"/>
            <a:ext cx="894715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အလူမီနီယမ်အလွိုင်း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298">
            <a:extLst>
              <a:ext uri="{FF2B5EF4-FFF2-40B4-BE49-F238E27FC236}">
                <a16:creationId xmlns:a16="http://schemas.microsoft.com/office/drawing/2014/main" id="{0CFA4BCD-B0AC-4973-A1A2-728B8467C266}"/>
              </a:ext>
            </a:extLst>
          </p:cNvPr>
          <p:cNvSpPr txBox="1"/>
          <p:nvPr/>
        </p:nvSpPr>
        <p:spPr>
          <a:xfrm>
            <a:off x="3430880" y="5516965"/>
            <a:ext cx="894715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အလူမီနီယမ်အလွိုင်း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299">
            <a:extLst>
              <a:ext uri="{FF2B5EF4-FFF2-40B4-BE49-F238E27FC236}">
                <a16:creationId xmlns:a16="http://schemas.microsoft.com/office/drawing/2014/main" id="{94672980-310B-4203-A459-365CE7D8412A}"/>
              </a:ext>
            </a:extLst>
          </p:cNvPr>
          <p:cNvSpPr txBox="1"/>
          <p:nvPr/>
        </p:nvSpPr>
        <p:spPr>
          <a:xfrm>
            <a:off x="3406116" y="5832751"/>
            <a:ext cx="943324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အလူမီနီယမ်အလွိုင်း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301">
            <a:extLst>
              <a:ext uri="{FF2B5EF4-FFF2-40B4-BE49-F238E27FC236}">
                <a16:creationId xmlns:a16="http://schemas.microsoft.com/office/drawing/2014/main" id="{F6FAD1B3-AD41-4435-B154-364B271E4AAC}"/>
              </a:ext>
            </a:extLst>
          </p:cNvPr>
          <p:cNvSpPr txBox="1"/>
          <p:nvPr/>
        </p:nvSpPr>
        <p:spPr>
          <a:xfrm>
            <a:off x="5496806" y="4806953"/>
            <a:ext cx="1439301" cy="2451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9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ပုံစံအရွယ်အစား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ctr" rtl="0">
              <a:lnSpc>
                <a:spcPts val="9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အလျား x အမြင့် x အကျယ် (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mm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)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484">
            <a:extLst>
              <a:ext uri="{FF2B5EF4-FFF2-40B4-BE49-F238E27FC236}">
                <a16:creationId xmlns:a16="http://schemas.microsoft.com/office/drawing/2014/main" id="{3033DE71-33DD-4C47-96CE-800F7BA68D4D}"/>
              </a:ext>
            </a:extLst>
          </p:cNvPr>
          <p:cNvSpPr txBox="1"/>
          <p:nvPr/>
        </p:nvSpPr>
        <p:spPr>
          <a:xfrm>
            <a:off x="4631740" y="4496304"/>
            <a:ext cx="1127710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တက်ရန်သုံးသောကိရိယာ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696">
            <a:extLst>
              <a:ext uri="{FF2B5EF4-FFF2-40B4-BE49-F238E27FC236}">
                <a16:creationId xmlns:a16="http://schemas.microsoft.com/office/drawing/2014/main" id="{0EF7CCC4-4A0D-4C01-8AEA-D2D8BD2FAD5A}"/>
              </a:ext>
            </a:extLst>
          </p:cNvPr>
          <p:cNvSpPr txBox="1"/>
          <p:nvPr/>
        </p:nvSpPr>
        <p:spPr>
          <a:xfrm>
            <a:off x="3409156" y="198949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သစ်သားဖြင့်ဖုံးထားသော</a:t>
            </a:r>
          </a:p>
        </p:txBody>
      </p:sp>
      <p:sp>
        <p:nvSpPr>
          <p:cNvPr id="23" name="テキスト ボックス 1697">
            <a:extLst>
              <a:ext uri="{FF2B5EF4-FFF2-40B4-BE49-F238E27FC236}">
                <a16:creationId xmlns:a16="http://schemas.microsoft.com/office/drawing/2014/main" id="{2D7003D2-982F-4867-B28E-514A6F3A3374}"/>
              </a:ext>
            </a:extLst>
          </p:cNvPr>
          <p:cNvSpPr txBox="1"/>
          <p:nvPr/>
        </p:nvSpPr>
        <p:spPr>
          <a:xfrm>
            <a:off x="746199" y="2476934"/>
            <a:ext cx="959065" cy="2172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ပစ္စည်းတင်ရန်နေရာတွင်တပ်ရသည့် လက်သည်း</a:t>
            </a:r>
          </a:p>
        </p:txBody>
      </p:sp>
      <p:sp>
        <p:nvSpPr>
          <p:cNvPr id="24" name="テキスト ボックス 1302">
            <a:extLst>
              <a:ext uri="{FF2B5EF4-FFF2-40B4-BE49-F238E27FC236}">
                <a16:creationId xmlns:a16="http://schemas.microsoft.com/office/drawing/2014/main" id="{CB02A0E2-02E8-4AA1-8095-0FF1D7512D78}"/>
              </a:ext>
            </a:extLst>
          </p:cNvPr>
          <p:cNvSpPr txBox="1"/>
          <p:nvPr/>
        </p:nvSpPr>
        <p:spPr>
          <a:xfrm>
            <a:off x="4996743" y="1712172"/>
            <a:ext cx="1000125" cy="2896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ထရေလာကား၏ပစ္စည်းတင်ရန်နေရာ</a:t>
            </a:r>
          </a:p>
        </p:txBody>
      </p:sp>
      <p:sp>
        <p:nvSpPr>
          <p:cNvPr id="25" name="テキスト ボックス 1303">
            <a:extLst>
              <a:ext uri="{FF2B5EF4-FFF2-40B4-BE49-F238E27FC236}">
                <a16:creationId xmlns:a16="http://schemas.microsoft.com/office/drawing/2014/main" id="{367688C7-AB09-4072-9FB7-7906ECC93871}"/>
              </a:ext>
            </a:extLst>
          </p:cNvPr>
          <p:cNvSpPr txBox="1"/>
          <p:nvPr/>
        </p:nvSpPr>
        <p:spPr>
          <a:xfrm>
            <a:off x="6592034" y="2243048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တက်ရန်သုံးသောကိရိယာ</a:t>
            </a:r>
          </a:p>
        </p:txBody>
      </p:sp>
      <p:sp>
        <p:nvSpPr>
          <p:cNvPr id="26" name="テキスト ボックス 1304">
            <a:extLst>
              <a:ext uri="{FF2B5EF4-FFF2-40B4-BE49-F238E27FC236}">
                <a16:creationId xmlns:a16="http://schemas.microsoft.com/office/drawing/2014/main" id="{D59381D2-D8FD-45C5-BAD5-A4402500A580}"/>
              </a:ext>
            </a:extLst>
          </p:cNvPr>
          <p:cNvSpPr txBox="1"/>
          <p:nvPr/>
        </p:nvSpPr>
        <p:spPr>
          <a:xfrm>
            <a:off x="5496806" y="3098855"/>
            <a:ext cx="662694" cy="212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15 °နှင့်အောက်</a:t>
            </a:r>
            <a:endParaRPr lang="ja-JP" sz="8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416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ဖြိုဖျက်သည့်ဆောက်လုပ်ရေးစက်ယန္တရားပြောင်းရွှေ့ခြင်း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84 / အထောက်အကူပြုစာအုပ် စာမျက်နှာ 70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54953" y="5876450"/>
            <a:ext cx="2450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တင်သည့်အနေအထားဆက်စပ်မှု၏ဥပမာ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1" y="1423555"/>
            <a:ext cx="3902022" cy="445289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369" y="2673141"/>
            <a:ext cx="4161981" cy="190694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134669" y="4675467"/>
            <a:ext cx="2450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ခြေနင်းတုံးအသုံးပြုမှုဥပမာ</a:t>
            </a:r>
          </a:p>
        </p:txBody>
      </p:sp>
      <p:sp>
        <p:nvSpPr>
          <p:cNvPr id="11" name="テキスト ボックス 1698">
            <a:extLst>
              <a:ext uri="{FF2B5EF4-FFF2-40B4-BE49-F238E27FC236}">
                <a16:creationId xmlns:a16="http://schemas.microsoft.com/office/drawing/2014/main" id="{5A8E44EB-4759-46C7-904E-F90FD11820BA}"/>
              </a:ext>
            </a:extLst>
          </p:cNvPr>
          <p:cNvSpPr txBox="1"/>
          <p:nvPr/>
        </p:nvSpPr>
        <p:spPr>
          <a:xfrm>
            <a:off x="1611629" y="1451173"/>
            <a:ext cx="1629591" cy="1439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မော်တော်ယာဉ်ပစ္စည်းတင်ရန်နေရာ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699">
            <a:extLst>
              <a:ext uri="{FF2B5EF4-FFF2-40B4-BE49-F238E27FC236}">
                <a16:creationId xmlns:a16="http://schemas.microsoft.com/office/drawing/2014/main" id="{31B205E1-92D0-44C0-A003-229148ED8B6B}"/>
              </a:ext>
            </a:extLst>
          </p:cNvPr>
          <p:cNvSpPr txBox="1"/>
          <p:nvPr/>
        </p:nvSpPr>
        <p:spPr>
          <a:xfrm>
            <a:off x="1534886" y="2967329"/>
            <a:ext cx="1027280" cy="233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တက်ရန်သုံးသောကိရိယာ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700">
            <a:extLst>
              <a:ext uri="{FF2B5EF4-FFF2-40B4-BE49-F238E27FC236}">
                <a16:creationId xmlns:a16="http://schemas.microsoft.com/office/drawing/2014/main" id="{2C6E5637-7E2C-4995-BC88-FE963F1D9C44}"/>
              </a:ext>
            </a:extLst>
          </p:cNvPr>
          <p:cNvSpPr txBox="1"/>
          <p:nvPr/>
        </p:nvSpPr>
        <p:spPr>
          <a:xfrm>
            <a:off x="2721972" y="2967330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crawler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701">
            <a:extLst>
              <a:ext uri="{FF2B5EF4-FFF2-40B4-BE49-F238E27FC236}">
                <a16:creationId xmlns:a16="http://schemas.microsoft.com/office/drawing/2014/main" id="{B9707AAF-2F69-419C-B9C9-4801EFCD849B}"/>
              </a:ext>
            </a:extLst>
          </p:cNvPr>
          <p:cNvSpPr txBox="1"/>
          <p:nvPr/>
        </p:nvSpPr>
        <p:spPr>
          <a:xfrm>
            <a:off x="3998721" y="1636490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ပြင်ညီပုံကြမ်း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702">
            <a:extLst>
              <a:ext uri="{FF2B5EF4-FFF2-40B4-BE49-F238E27FC236}">
                <a16:creationId xmlns:a16="http://schemas.microsoft.com/office/drawing/2014/main" id="{EED118A5-487F-4B36-9670-B990144B495B}"/>
              </a:ext>
            </a:extLst>
          </p:cNvPr>
          <p:cNvSpPr txBox="1"/>
          <p:nvPr/>
        </p:nvSpPr>
        <p:spPr>
          <a:xfrm>
            <a:off x="770961" y="3355547"/>
            <a:ext cx="916780" cy="4200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မော်တော်ယာဉ်ပစ္စည်းတင်ရန်နေရာ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703">
            <a:extLst>
              <a:ext uri="{FF2B5EF4-FFF2-40B4-BE49-F238E27FC236}">
                <a16:creationId xmlns:a16="http://schemas.microsoft.com/office/drawing/2014/main" id="{7976DFEA-B586-4AD6-B96D-80CB0A2ABFC5}"/>
              </a:ext>
            </a:extLst>
          </p:cNvPr>
          <p:cNvSpPr txBox="1"/>
          <p:nvPr/>
        </p:nvSpPr>
        <p:spPr>
          <a:xfrm>
            <a:off x="2164684" y="5562700"/>
            <a:ext cx="638257" cy="3137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တက်ရန်သုံးသောကိရိယာ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704">
            <a:extLst>
              <a:ext uri="{FF2B5EF4-FFF2-40B4-BE49-F238E27FC236}">
                <a16:creationId xmlns:a16="http://schemas.microsoft.com/office/drawing/2014/main" id="{B692B96A-E82B-4A8F-A3F2-4D4CABEBCA44}"/>
              </a:ext>
            </a:extLst>
          </p:cNvPr>
          <p:cNvSpPr txBox="1"/>
          <p:nvPr/>
        </p:nvSpPr>
        <p:spPr>
          <a:xfrm>
            <a:off x="3360730" y="5599451"/>
            <a:ext cx="638257" cy="2175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crawler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705">
            <a:extLst>
              <a:ext uri="{FF2B5EF4-FFF2-40B4-BE49-F238E27FC236}">
                <a16:creationId xmlns:a16="http://schemas.microsoft.com/office/drawing/2014/main" id="{FD930D37-E5B0-4AA9-A535-FE2A6E179C43}"/>
              </a:ext>
            </a:extLst>
          </p:cNvPr>
          <p:cNvSpPr txBox="1"/>
          <p:nvPr/>
        </p:nvSpPr>
        <p:spPr>
          <a:xfrm>
            <a:off x="1333967" y="5583958"/>
            <a:ext cx="555326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ဂျမ်းတုံး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706">
            <a:extLst>
              <a:ext uri="{FF2B5EF4-FFF2-40B4-BE49-F238E27FC236}">
                <a16:creationId xmlns:a16="http://schemas.microsoft.com/office/drawing/2014/main" id="{7BD44F75-5180-4CB4-915D-DAE55FE8FF84}"/>
              </a:ext>
            </a:extLst>
          </p:cNvPr>
          <p:cNvSpPr txBox="1"/>
          <p:nvPr/>
        </p:nvSpPr>
        <p:spPr>
          <a:xfrm>
            <a:off x="4342479" y="2740635"/>
            <a:ext cx="1207421" cy="1740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ခြေနင်းတုံး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79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ဖြိုဖျက်သည့်ဆောက်လုပ်ရေးစက်ယန္တရားပြောင်းရွှေ့ခြင်း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86 / အထောက်အကူပြုစာအုပ် စာမျက်နှာ 71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313" y="1984664"/>
            <a:ext cx="2996377" cy="3099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001325" y="5060015"/>
            <a:ext cx="3386037" cy="1113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ကိုယ်တိုင်မောင်းနှင်ခြင်း (Self-propelled) ဖြင့်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ပြောင်းရွှေ့သောအခါ၊ ရထားလမ်းဦးခေါင်းအပေါ်ရှိလိုင်း (Overhead line )၊ လျှပ်စစ်ဝါယာကြိုးနှင့် တံတားဘောင်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အောက်မှဖြတ်သန်းသောအခါ၊ လက်တံ(Boom) အစွန်းဖြင့်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ထိနေသလားစသည့်၊ အကွာအဝေးခွဲခြားခြင်းကို</a:t>
            </a:r>
            <a:r>
              <a:rPr lang="en-US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လုံလုံလောက်လောက်ဖြစ်အောင်လုပ်ပါ။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89977" y="5519310"/>
            <a:ext cx="2526595" cy="534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ဖြိုဖျက်သည့်စက်ယန္တရားကိုထရေလာကားသို့ခိုင်ခံ့အောင်တွဲသည့်ဥပမာ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" y="2234047"/>
            <a:ext cx="4300709" cy="3285264"/>
          </a:xfrm>
          <a:prstGeom prst="rect">
            <a:avLst/>
          </a:prstGeom>
        </p:spPr>
      </p:pic>
      <p:sp>
        <p:nvSpPr>
          <p:cNvPr id="10" name="テキスト ボックス 1710">
            <a:extLst>
              <a:ext uri="{FF2B5EF4-FFF2-40B4-BE49-F238E27FC236}">
                <a16:creationId xmlns:a16="http://schemas.microsoft.com/office/drawing/2014/main" id="{6BB3D222-FE78-4ED6-A82B-EE0E9144CA0A}"/>
              </a:ext>
            </a:extLst>
          </p:cNvPr>
          <p:cNvSpPr txBox="1"/>
          <p:nvPr/>
        </p:nvSpPr>
        <p:spPr>
          <a:xfrm>
            <a:off x="2533356" y="3734045"/>
            <a:ext cx="536021" cy="259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ဝန်နှင့်လက်တံကြားခံသုံးရသောအရာ (ate mono)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(Yawara)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711">
            <a:extLst>
              <a:ext uri="{FF2B5EF4-FFF2-40B4-BE49-F238E27FC236}">
                <a16:creationId xmlns:a16="http://schemas.microsoft.com/office/drawing/2014/main" id="{75A2EB1E-3E34-4DF8-91A3-8693C9FD8CA7}"/>
              </a:ext>
            </a:extLst>
          </p:cNvPr>
          <p:cNvSpPr txBox="1"/>
          <p:nvPr/>
        </p:nvSpPr>
        <p:spPr>
          <a:xfrm>
            <a:off x="3069377" y="3611169"/>
            <a:ext cx="197736" cy="625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ဝါယာကြိုး</a:t>
            </a:r>
            <a:endParaRPr lang="ja-JP" sz="9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712">
            <a:extLst>
              <a:ext uri="{FF2B5EF4-FFF2-40B4-BE49-F238E27FC236}">
                <a16:creationId xmlns:a16="http://schemas.microsoft.com/office/drawing/2014/main" id="{00DDCAC9-BEE5-4DC5-94C3-181FFBCB5C6C}"/>
              </a:ext>
            </a:extLst>
          </p:cNvPr>
          <p:cNvSpPr txBox="1"/>
          <p:nvPr/>
        </p:nvSpPr>
        <p:spPr>
          <a:xfrm>
            <a:off x="1589977" y="3854450"/>
            <a:ext cx="450723" cy="1123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ဂျမ်းတုံး</a:t>
            </a:r>
            <a:endParaRPr lang="ja-JP" sz="9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713">
            <a:extLst>
              <a:ext uri="{FF2B5EF4-FFF2-40B4-BE49-F238E27FC236}">
                <a16:creationId xmlns:a16="http://schemas.microsoft.com/office/drawing/2014/main" id="{2E7ECF15-570B-4D0E-9E5C-B8D5B0EFE663}"/>
              </a:ext>
            </a:extLst>
          </p:cNvPr>
          <p:cNvSpPr txBox="1"/>
          <p:nvPr/>
        </p:nvSpPr>
        <p:spPr>
          <a:xfrm>
            <a:off x="3312538" y="3779198"/>
            <a:ext cx="465262" cy="262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လီဗာလော့</a:t>
            </a:r>
            <a:endParaRPr lang="ja-JP" sz="9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714">
            <a:extLst>
              <a:ext uri="{FF2B5EF4-FFF2-40B4-BE49-F238E27FC236}">
                <a16:creationId xmlns:a16="http://schemas.microsoft.com/office/drawing/2014/main" id="{5AE58A41-55C8-4461-B997-1E15319AD774}"/>
              </a:ext>
            </a:extLst>
          </p:cNvPr>
          <p:cNvSpPr txBox="1"/>
          <p:nvPr/>
        </p:nvSpPr>
        <p:spPr>
          <a:xfrm>
            <a:off x="3934829" y="3863900"/>
            <a:ext cx="363486" cy="158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သစ်သားပြား</a:t>
            </a:r>
            <a:endParaRPr lang="ja-JP" sz="9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715">
            <a:extLst>
              <a:ext uri="{FF2B5EF4-FFF2-40B4-BE49-F238E27FC236}">
                <a16:creationId xmlns:a16="http://schemas.microsoft.com/office/drawing/2014/main" id="{5C51B366-EE34-44E0-BBE6-ACC0A6D04E04}"/>
              </a:ext>
            </a:extLst>
          </p:cNvPr>
          <p:cNvSpPr txBox="1"/>
          <p:nvPr/>
        </p:nvSpPr>
        <p:spPr>
          <a:xfrm>
            <a:off x="2149550" y="3597745"/>
            <a:ext cx="197736" cy="625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ဝါယာကြိုး</a:t>
            </a:r>
            <a:endParaRPr lang="ja-JP" sz="9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532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359226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5</a:t>
            </a:r>
            <a:r>
              <a:rPr lang="en-US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/>
            </a:r>
            <a:br>
              <a:rPr lang="en-US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</a:br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ဖြိုဖျက်သည့်ဆောက်လုပ်ရေးစက်ယန္တရားများ</a:t>
            </a:r>
            <a:r>
              <a:rPr lang="en-US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၏စစ်ဆေးခြင်းနှင့်ထိန်းသိမ်းခြင်း</a:t>
            </a:r>
            <a:endParaRPr kumimoji="1" lang="ja-JP" altLang="en-US" sz="32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136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ဆက်စပ်ဥပဒေများ၊ ယေဘုယျ ကြိုတင်သတိပေးချက်များ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89 / အထောက်အကူပြုစာအုပ် စာမျက်နှာ 73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ဆက်စပ်ဥပဒေများ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604728"/>
            <a:ext cx="4800600" cy="20833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865955" y="3688110"/>
            <a:ext cx="7181617" cy="5790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* ဥပဒေအရပြဌာန်းထားခြင်းမရှိသော်လည်း၊ စစ်ဆေးမှုရလဒ်များကို စက်လည်ပတ်နေစဉ်ကာလအတွင်းသိမ်းဆည်းထားစေလိုသည်။</a:t>
            </a:r>
          </a:p>
        </p:txBody>
      </p:sp>
      <p:pic>
        <p:nvPicPr>
          <p:cNvPr id="23" name="図 22"/>
          <p:cNvPicPr/>
          <p:nvPr/>
        </p:nvPicPr>
        <p:blipFill>
          <a:blip r:embed="rId4"/>
          <a:stretch>
            <a:fillRect/>
          </a:stretch>
        </p:blipFill>
        <p:spPr>
          <a:xfrm>
            <a:off x="3407091" y="4236525"/>
            <a:ext cx="2329815" cy="177419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248828" y="5980031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စစ်ဆေးခြင်းနှင့်ပြုပြင်ထိန်းသိမ်းခြင်းဆောင်ရွက်သောလုပ်ငန်းနေရာအတွင်း မသက်ဆိုင်သူများကိုဝင်ခွင့်မပြုရ</a:t>
            </a:r>
          </a:p>
        </p:txBody>
      </p:sp>
      <p:sp>
        <p:nvSpPr>
          <p:cNvPr id="11" name="テキスト ボックス 1196">
            <a:extLst>
              <a:ext uri="{FF2B5EF4-FFF2-40B4-BE49-F238E27FC236}">
                <a16:creationId xmlns:a16="http://schemas.microsoft.com/office/drawing/2014/main" id="{992843A8-B0FD-47C9-BC1F-06A72566DA09}"/>
              </a:ext>
            </a:extLst>
          </p:cNvPr>
          <p:cNvSpPr txBox="1"/>
          <p:nvPr/>
        </p:nvSpPr>
        <p:spPr>
          <a:xfrm>
            <a:off x="2281251" y="1671777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စစ်ဆေးမှုအမျိုးအစား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ခွဲခြင်း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97">
            <a:extLst>
              <a:ext uri="{FF2B5EF4-FFF2-40B4-BE49-F238E27FC236}">
                <a16:creationId xmlns:a16="http://schemas.microsoft.com/office/drawing/2014/main" id="{2FF0A42C-45C9-4732-87BB-26A6F0EF40ED}"/>
              </a:ext>
            </a:extLst>
          </p:cNvPr>
          <p:cNvSpPr txBox="1"/>
          <p:nvPr/>
        </p:nvSpPr>
        <p:spPr>
          <a:xfrm>
            <a:off x="3314705" y="1687480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ဥပဒေ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198">
            <a:extLst>
              <a:ext uri="{FF2B5EF4-FFF2-40B4-BE49-F238E27FC236}">
                <a16:creationId xmlns:a16="http://schemas.microsoft.com/office/drawing/2014/main" id="{EC838FBF-BC3C-45AD-9DD0-7758E5293A94}"/>
              </a:ext>
            </a:extLst>
          </p:cNvPr>
          <p:cNvSpPr txBox="1"/>
          <p:nvPr/>
        </p:nvSpPr>
        <p:spPr>
          <a:xfrm>
            <a:off x="4505330" y="1676359"/>
            <a:ext cx="104677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အကောင်အထည်ဖော်မည့်သူ၊ အရည်အချင်း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199">
            <a:extLst>
              <a:ext uri="{FF2B5EF4-FFF2-40B4-BE49-F238E27FC236}">
                <a16:creationId xmlns:a16="http://schemas.microsoft.com/office/drawing/2014/main" id="{CCD59B78-9A99-4A9C-8719-237E39CFBDD5}"/>
              </a:ext>
            </a:extLst>
          </p:cNvPr>
          <p:cNvSpPr txBox="1"/>
          <p:nvPr/>
        </p:nvSpPr>
        <p:spPr>
          <a:xfrm>
            <a:off x="5671943" y="1676359"/>
            <a:ext cx="118570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စစ်ဆေးရေးဇယားစသည်တို့၏ သိမ်းဆည်းကာလ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200">
            <a:extLst>
              <a:ext uri="{FF2B5EF4-FFF2-40B4-BE49-F238E27FC236}">
                <a16:creationId xmlns:a16="http://schemas.microsoft.com/office/drawing/2014/main" id="{22BD4DEE-0046-4762-8D42-DD0CB2A78F67}"/>
              </a:ext>
            </a:extLst>
          </p:cNvPr>
          <p:cNvSpPr txBox="1"/>
          <p:nvPr/>
        </p:nvSpPr>
        <p:spPr>
          <a:xfrm>
            <a:off x="2224452" y="1981859"/>
            <a:ext cx="886460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အလုပ်မစမီစစ်ဆေးခြင်း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201">
            <a:extLst>
              <a:ext uri="{FF2B5EF4-FFF2-40B4-BE49-F238E27FC236}">
                <a16:creationId xmlns:a16="http://schemas.microsoft.com/office/drawing/2014/main" id="{F4CCF8BE-3DCF-4E3F-8E21-905EBF16B0AA}"/>
              </a:ext>
            </a:extLst>
          </p:cNvPr>
          <p:cNvSpPr txBox="1"/>
          <p:nvPr/>
        </p:nvSpPr>
        <p:spPr>
          <a:xfrm>
            <a:off x="2281251" y="2398373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ပုံမှန်ကိုယ်တိုင်စစ်ဆေးခြင်း (teiki jishu kensa)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(တစ်လ 1ကြိမ်)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202">
            <a:extLst>
              <a:ext uri="{FF2B5EF4-FFF2-40B4-BE49-F238E27FC236}">
                <a16:creationId xmlns:a16="http://schemas.microsoft.com/office/drawing/2014/main" id="{195D7990-BEC2-499E-A554-0D0E138EC966}"/>
              </a:ext>
            </a:extLst>
          </p:cNvPr>
          <p:cNvSpPr txBox="1"/>
          <p:nvPr/>
        </p:nvSpPr>
        <p:spPr>
          <a:xfrm>
            <a:off x="2247232" y="3075785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အထူးကိုယ်တိုင်စစ်ဆေးခြင်း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(တစ်နှစ် 1ကြိမ်)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203">
            <a:extLst>
              <a:ext uri="{FF2B5EF4-FFF2-40B4-BE49-F238E27FC236}">
                <a16:creationId xmlns:a16="http://schemas.microsoft.com/office/drawing/2014/main" id="{C08E8F33-844F-4E2F-8CB3-6C837A98FA74}"/>
              </a:ext>
            </a:extLst>
          </p:cNvPr>
          <p:cNvSpPr txBox="1"/>
          <p:nvPr/>
        </p:nvSpPr>
        <p:spPr>
          <a:xfrm>
            <a:off x="3153829" y="1905458"/>
            <a:ext cx="885276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ဘေးကင်းလုံခြုံမှုစည်မျဉ်း အပိုဒ် 170</a:t>
            </a: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အပိုဒ် 171</a:t>
            </a:r>
          </a:p>
        </p:txBody>
      </p:sp>
      <p:sp>
        <p:nvSpPr>
          <p:cNvPr id="20" name="テキスト ボックス 1204">
            <a:extLst>
              <a:ext uri="{FF2B5EF4-FFF2-40B4-BE49-F238E27FC236}">
                <a16:creationId xmlns:a16="http://schemas.microsoft.com/office/drawing/2014/main" id="{9BFB0CAB-BF46-4E09-BAE7-852E72958E38}"/>
              </a:ext>
            </a:extLst>
          </p:cNvPr>
          <p:cNvSpPr txBox="1"/>
          <p:nvPr/>
        </p:nvSpPr>
        <p:spPr>
          <a:xfrm>
            <a:off x="3178063" y="2305854"/>
            <a:ext cx="936741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ဘေးကင်းလုံခြုံမှုစည်းမျဉ်း အပိုဒ် 168</a:t>
            </a: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အပိုဒ် 169</a:t>
            </a: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အပိုဒ် 171</a:t>
            </a:r>
          </a:p>
        </p:txBody>
      </p:sp>
      <p:sp>
        <p:nvSpPr>
          <p:cNvPr id="21" name="テキスト ボックス 1205">
            <a:extLst>
              <a:ext uri="{FF2B5EF4-FFF2-40B4-BE49-F238E27FC236}">
                <a16:creationId xmlns:a16="http://schemas.microsoft.com/office/drawing/2014/main" id="{67B9C4A1-900D-45F1-B4B7-F9AA65F93EF2}"/>
              </a:ext>
            </a:extLst>
          </p:cNvPr>
          <p:cNvSpPr txBox="1"/>
          <p:nvPr/>
        </p:nvSpPr>
        <p:spPr>
          <a:xfrm>
            <a:off x="3159014" y="2914832"/>
            <a:ext cx="1043603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   ဘေးကင်းလုံခြုံမှုစည်းမျဉ်း အပိုဒ် 168</a:t>
            </a: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    　       အပိုဒ် 169</a:t>
            </a: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               အပိုဒ် 169 ၏2</a:t>
            </a:r>
            <a:endParaRPr lang="ja-JP" sz="6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               အပိုဒ် 171</a:t>
            </a:r>
          </a:p>
        </p:txBody>
      </p:sp>
      <p:sp>
        <p:nvSpPr>
          <p:cNvPr id="25" name="テキスト ボックス 1206">
            <a:extLst>
              <a:ext uri="{FF2B5EF4-FFF2-40B4-BE49-F238E27FC236}">
                <a16:creationId xmlns:a16="http://schemas.microsoft.com/office/drawing/2014/main" id="{F1719A61-43AB-4F1F-9FDC-72DE4AA4B3A7}"/>
              </a:ext>
            </a:extLst>
          </p:cNvPr>
          <p:cNvSpPr txBox="1"/>
          <p:nvPr/>
        </p:nvSpPr>
        <p:spPr>
          <a:xfrm>
            <a:off x="4325667" y="1910776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ယာဉ်မောင်းသူ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207">
            <a:extLst>
              <a:ext uri="{FF2B5EF4-FFF2-40B4-BE49-F238E27FC236}">
                <a16:creationId xmlns:a16="http://schemas.microsoft.com/office/drawing/2014/main" id="{B3A6D0DD-4A9F-41EE-9733-ABFBE5602C78}"/>
              </a:ext>
            </a:extLst>
          </p:cNvPr>
          <p:cNvSpPr txBox="1"/>
          <p:nvPr/>
        </p:nvSpPr>
        <p:spPr>
          <a:xfrm>
            <a:off x="4302979" y="2341280"/>
            <a:ext cx="1289663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လုပ်ငန်းအော်ပရေတာမှ (လုံခြုံရေးမန်နေဂျာ) မှညွှန်ကြားထားသူ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1208">
            <a:extLst>
              <a:ext uri="{FF2B5EF4-FFF2-40B4-BE49-F238E27FC236}">
                <a16:creationId xmlns:a16="http://schemas.microsoft.com/office/drawing/2014/main" id="{1E8A0910-7C3C-4E5A-93F3-291A7315D87F}"/>
              </a:ext>
            </a:extLst>
          </p:cNvPr>
          <p:cNvSpPr txBox="1"/>
          <p:nvPr/>
        </p:nvSpPr>
        <p:spPr>
          <a:xfrm>
            <a:off x="4325667" y="2914832"/>
            <a:ext cx="1289663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လုပ်ငန်းတွင်းစစ်ဆေးရေးမှူး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စစ်ဆေးရေးကုမ္ပဏီမှ စစ်ဆေးရေးမှူး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209">
            <a:extLst>
              <a:ext uri="{FF2B5EF4-FFF2-40B4-BE49-F238E27FC236}">
                <a16:creationId xmlns:a16="http://schemas.microsoft.com/office/drawing/2014/main" id="{90459446-7860-4B03-A92F-E4AA99ACC70A}"/>
              </a:ext>
            </a:extLst>
          </p:cNvPr>
          <p:cNvSpPr txBox="1"/>
          <p:nvPr/>
        </p:nvSpPr>
        <p:spPr>
          <a:xfrm>
            <a:off x="5662422" y="1911262"/>
            <a:ext cx="1159896" cy="315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စစ်ဆေးစာရင်းကို စက်လည်ပတ်နေစဉ်ကာလအတွင်းသိမ်းဆည်းပါ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*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1210">
            <a:extLst>
              <a:ext uri="{FF2B5EF4-FFF2-40B4-BE49-F238E27FC236}">
                <a16:creationId xmlns:a16="http://schemas.microsoft.com/office/drawing/2014/main" id="{83234A08-8843-4A4E-A170-08495925310A}"/>
              </a:ext>
            </a:extLst>
          </p:cNvPr>
          <p:cNvSpPr txBox="1"/>
          <p:nvPr/>
        </p:nvSpPr>
        <p:spPr>
          <a:xfrm>
            <a:off x="5689355" y="2341280"/>
            <a:ext cx="1159895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စစ်ဆေးရေးဇယားကို 3 နှစ်ကြာ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1211">
            <a:extLst>
              <a:ext uri="{FF2B5EF4-FFF2-40B4-BE49-F238E27FC236}">
                <a16:creationId xmlns:a16="http://schemas.microsoft.com/office/drawing/2014/main" id="{B0FD8FB3-295F-4E4F-8B3D-55F58D8C6C2E}"/>
              </a:ext>
            </a:extLst>
          </p:cNvPr>
          <p:cNvSpPr txBox="1"/>
          <p:nvPr/>
        </p:nvSpPr>
        <p:spPr>
          <a:xfrm>
            <a:off x="5662422" y="2926546"/>
            <a:ext cx="1186828" cy="4901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စစ်ဆေးရေးဇယားကို 3 နှစ်ကြာ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 ကြည့်ရှုစစ်ဆေးပြီးသည့်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အမှတ်အသားကပ်ထားသည်)</a:t>
            </a:r>
            <a:endParaRPr lang="ja-JP" sz="6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31" name="テキスト ボックス 1208">
            <a:extLst>
              <a:ext uri="{FF2B5EF4-FFF2-40B4-BE49-F238E27FC236}">
                <a16:creationId xmlns:a16="http://schemas.microsoft.com/office/drawing/2014/main" id="{806B5827-ACB2-44BD-822D-825FB36D9AF7}"/>
              </a:ext>
            </a:extLst>
          </p:cNvPr>
          <p:cNvSpPr txBox="1"/>
          <p:nvPr/>
        </p:nvSpPr>
        <p:spPr>
          <a:xfrm>
            <a:off x="4501072" y="5811554"/>
            <a:ext cx="495618" cy="138395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မသက်ဆိုင်သူများမဝင်ရ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88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နေ့စဉ်စစ်ဆေးမှုများ (nichijou tenken) လုပ်ထုံးလုပ်နည်း အင်ဂျင်မစတင်မီ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91 / အထောက်အကူပြုစာအုပ် စာမျက်နှာ 74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8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ဟိုက်ဒရောလစ်ဆီအပြင်ပန်းအသွင်အပြင်ပေါ်မူတည်၍ ခွဲခြားသတိပြုရန်နည်းလမ်း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48826" y="4271563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ဖြိုဖျက်သည့်ဆောက်လုပ်ရေးစက်ယန္တရား၏ဆီပမာဏစစ်ဆေးသည့်အနေအထား၏ဥပမာ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32" y="1642504"/>
            <a:ext cx="4142133" cy="133401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420" y="3071897"/>
            <a:ext cx="4771159" cy="11570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197" y="4488566"/>
            <a:ext cx="3121602" cy="143395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37532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လျှပ်စစ်စနစ်ကိုပြုပြင်သည့်အခါဘက်ထရီ၏ (-) terminal ကိုဖယ်ရှားပါ။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174673" y="4488566"/>
            <a:ext cx="1122218" cy="36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" name="テキスト ボックス 1326">
            <a:extLst>
              <a:ext uri="{FF2B5EF4-FFF2-40B4-BE49-F238E27FC236}">
                <a16:creationId xmlns:a16="http://schemas.microsoft.com/office/drawing/2014/main" id="{6E738F67-DE58-4D3A-BCEE-FB7527CD1EA8}"/>
              </a:ext>
            </a:extLst>
          </p:cNvPr>
          <p:cNvSpPr txBox="1"/>
          <p:nvPr/>
        </p:nvSpPr>
        <p:spPr>
          <a:xfrm>
            <a:off x="2606222" y="1705476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အသွင်အပြင်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327">
            <a:extLst>
              <a:ext uri="{FF2B5EF4-FFF2-40B4-BE49-F238E27FC236}">
                <a16:creationId xmlns:a16="http://schemas.microsoft.com/office/drawing/2014/main" id="{4F805A2F-E6AF-483D-BA27-AA1E0619688C}"/>
              </a:ext>
            </a:extLst>
          </p:cNvPr>
          <p:cNvSpPr txBox="1"/>
          <p:nvPr/>
        </p:nvSpPr>
        <p:spPr>
          <a:xfrm>
            <a:off x="4290046" y="1705476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အနံ့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328">
            <a:extLst>
              <a:ext uri="{FF2B5EF4-FFF2-40B4-BE49-F238E27FC236}">
                <a16:creationId xmlns:a16="http://schemas.microsoft.com/office/drawing/2014/main" id="{86B2536A-1E4E-4CC1-940B-4FCDA04B32AF}"/>
              </a:ext>
            </a:extLst>
          </p:cNvPr>
          <p:cNvSpPr txBox="1"/>
          <p:nvPr/>
        </p:nvSpPr>
        <p:spPr>
          <a:xfrm>
            <a:off x="4953185" y="1730240"/>
            <a:ext cx="1568265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အကြောင်းအရင်း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329">
            <a:extLst>
              <a:ext uri="{FF2B5EF4-FFF2-40B4-BE49-F238E27FC236}">
                <a16:creationId xmlns:a16="http://schemas.microsoft.com/office/drawing/2014/main" id="{97727EF6-95B1-43ED-ADBF-71A6CC14DA66}"/>
              </a:ext>
            </a:extLst>
          </p:cNvPr>
          <p:cNvSpPr txBox="1"/>
          <p:nvPr/>
        </p:nvSpPr>
        <p:spPr>
          <a:xfrm>
            <a:off x="2606222" y="1982475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နို့နှစ်ရောင်သို့ပြောင်းနေသည်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330">
            <a:extLst>
              <a:ext uri="{FF2B5EF4-FFF2-40B4-BE49-F238E27FC236}">
                <a16:creationId xmlns:a16="http://schemas.microsoft.com/office/drawing/2014/main" id="{873E6F4B-DE0B-4DDC-95CE-42410161BDF4}"/>
              </a:ext>
            </a:extLst>
          </p:cNvPr>
          <p:cNvSpPr txBox="1"/>
          <p:nvPr/>
        </p:nvSpPr>
        <p:spPr>
          <a:xfrm>
            <a:off x="4271191" y="1963645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ကောင်းသည်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331">
            <a:extLst>
              <a:ext uri="{FF2B5EF4-FFF2-40B4-BE49-F238E27FC236}">
                <a16:creationId xmlns:a16="http://schemas.microsoft.com/office/drawing/2014/main" id="{DAAD0282-9EFE-48E3-9954-9E3E9207D91E}"/>
              </a:ext>
            </a:extLst>
          </p:cNvPr>
          <p:cNvSpPr txBox="1"/>
          <p:nvPr/>
        </p:nvSpPr>
        <p:spPr>
          <a:xfrm>
            <a:off x="4954437" y="1952103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အစိုဓာတ်ရောနှောနေသည်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332">
            <a:extLst>
              <a:ext uri="{FF2B5EF4-FFF2-40B4-BE49-F238E27FC236}">
                <a16:creationId xmlns:a16="http://schemas.microsoft.com/office/drawing/2014/main" id="{5C856E0A-C165-4A3A-9E7B-5F290487F0BA}"/>
              </a:ext>
            </a:extLst>
          </p:cNvPr>
          <p:cNvSpPr txBox="1"/>
          <p:nvPr/>
        </p:nvSpPr>
        <p:spPr>
          <a:xfrm>
            <a:off x="2628602" y="2231692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အညိုရင့်ရောင်သို့ပြောင်းနေသည်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333">
            <a:extLst>
              <a:ext uri="{FF2B5EF4-FFF2-40B4-BE49-F238E27FC236}">
                <a16:creationId xmlns:a16="http://schemas.microsoft.com/office/drawing/2014/main" id="{07A6D3D0-C914-4F58-8E79-A03F22D17A77}"/>
              </a:ext>
            </a:extLst>
          </p:cNvPr>
          <p:cNvSpPr txBox="1"/>
          <p:nvPr/>
        </p:nvSpPr>
        <p:spPr>
          <a:xfrm>
            <a:off x="4290046" y="2221814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အနံ့ဆိုးသည်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334">
            <a:extLst>
              <a:ext uri="{FF2B5EF4-FFF2-40B4-BE49-F238E27FC236}">
                <a16:creationId xmlns:a16="http://schemas.microsoft.com/office/drawing/2014/main" id="{8208CCE8-C0C6-4FD3-9849-E967E84FA76E}"/>
              </a:ext>
            </a:extLst>
          </p:cNvPr>
          <p:cNvSpPr txBox="1"/>
          <p:nvPr/>
        </p:nvSpPr>
        <p:spPr>
          <a:xfrm>
            <a:off x="4983004" y="2231693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အခြေအနေယိုယွင်းလာနေသည်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335">
            <a:extLst>
              <a:ext uri="{FF2B5EF4-FFF2-40B4-BE49-F238E27FC236}">
                <a16:creationId xmlns:a16="http://schemas.microsoft.com/office/drawing/2014/main" id="{9E3171EE-2171-4A3F-A1C7-285045B8570A}"/>
              </a:ext>
            </a:extLst>
          </p:cNvPr>
          <p:cNvSpPr txBox="1"/>
          <p:nvPr/>
        </p:nvSpPr>
        <p:spPr>
          <a:xfrm>
            <a:off x="2549420" y="2465055"/>
            <a:ext cx="1579986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သေးငယ်သည့်အနက်ရောင်အစက်အပြောက်ရှိနေသည်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336">
            <a:extLst>
              <a:ext uri="{FF2B5EF4-FFF2-40B4-BE49-F238E27FC236}">
                <a16:creationId xmlns:a16="http://schemas.microsoft.com/office/drawing/2014/main" id="{AD882076-CE98-4B68-9D1C-D6052E8F5807}"/>
              </a:ext>
            </a:extLst>
          </p:cNvPr>
          <p:cNvSpPr txBox="1"/>
          <p:nvPr/>
        </p:nvSpPr>
        <p:spPr>
          <a:xfrm>
            <a:off x="4290046" y="2487050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ကောင်းသည်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337">
            <a:extLst>
              <a:ext uri="{FF2B5EF4-FFF2-40B4-BE49-F238E27FC236}">
                <a16:creationId xmlns:a16="http://schemas.microsoft.com/office/drawing/2014/main" id="{CBD6437A-C97B-42CA-B74E-19091D5E56EB}"/>
              </a:ext>
            </a:extLst>
          </p:cNvPr>
          <p:cNvSpPr txBox="1"/>
          <p:nvPr/>
        </p:nvSpPr>
        <p:spPr>
          <a:xfrm>
            <a:off x="4953185" y="2469404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ပြင်ပမှအရာများပါဝင်ရောစပ်နေသည်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1338">
            <a:extLst>
              <a:ext uri="{FF2B5EF4-FFF2-40B4-BE49-F238E27FC236}">
                <a16:creationId xmlns:a16="http://schemas.microsoft.com/office/drawing/2014/main" id="{17E376FD-A5DC-41DC-A6DF-5044FCAEF660}"/>
              </a:ext>
            </a:extLst>
          </p:cNvPr>
          <p:cNvSpPr txBox="1"/>
          <p:nvPr/>
        </p:nvSpPr>
        <p:spPr>
          <a:xfrm>
            <a:off x="2640890" y="2715150"/>
            <a:ext cx="1488516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ပူဖောင်းထနေသည်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339">
            <a:extLst>
              <a:ext uri="{FF2B5EF4-FFF2-40B4-BE49-F238E27FC236}">
                <a16:creationId xmlns:a16="http://schemas.microsoft.com/office/drawing/2014/main" id="{E40AD44C-737D-4A5F-AE36-4B192C00B7AB}"/>
              </a:ext>
            </a:extLst>
          </p:cNvPr>
          <p:cNvSpPr txBox="1"/>
          <p:nvPr/>
        </p:nvSpPr>
        <p:spPr>
          <a:xfrm>
            <a:off x="4271191" y="2700045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-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1340">
            <a:extLst>
              <a:ext uri="{FF2B5EF4-FFF2-40B4-BE49-F238E27FC236}">
                <a16:creationId xmlns:a16="http://schemas.microsoft.com/office/drawing/2014/main" id="{563C7713-30B9-4B03-A086-0AE19BAFE7E9}"/>
              </a:ext>
            </a:extLst>
          </p:cNvPr>
          <p:cNvSpPr txBox="1"/>
          <p:nvPr/>
        </p:nvSpPr>
        <p:spPr>
          <a:xfrm>
            <a:off x="4953185" y="2714306"/>
            <a:ext cx="1596832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အမဲဆီရောနှောနေသည်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1341">
            <a:extLst>
              <a:ext uri="{FF2B5EF4-FFF2-40B4-BE49-F238E27FC236}">
                <a16:creationId xmlns:a16="http://schemas.microsoft.com/office/drawing/2014/main" id="{6F72A243-493B-4AA8-9572-6ED621D4A96A}"/>
              </a:ext>
            </a:extLst>
          </p:cNvPr>
          <p:cNvSpPr txBox="1"/>
          <p:nvPr/>
        </p:nvSpPr>
        <p:spPr>
          <a:xfrm>
            <a:off x="4190811" y="3745828"/>
            <a:ext cx="69278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လက်တံ(Boom)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1" name="テキスト ボックス 1342">
            <a:extLst>
              <a:ext uri="{FF2B5EF4-FFF2-40B4-BE49-F238E27FC236}">
                <a16:creationId xmlns:a16="http://schemas.microsoft.com/office/drawing/2014/main" id="{C938A0CA-5BDA-48A2-86BB-B76D5EAE0497}"/>
              </a:ext>
            </a:extLst>
          </p:cNvPr>
          <p:cNvSpPr txBox="1"/>
          <p:nvPr/>
        </p:nvSpPr>
        <p:spPr>
          <a:xfrm>
            <a:off x="3581585" y="3862216"/>
            <a:ext cx="69278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24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30088"/>
            <a:ext cx="7886700" cy="642914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ဖြိုဖျက်သည့်စက်ယန္တရားများ၏ပူးတွဲစက်ကိရိယာများ၏အမျိုးအစားများ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23692" y="6452605"/>
            <a:ext cx="407247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 / အထောက်အကူပြုစာအုပ် စာမျက်နှာ 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29" y="1953491"/>
            <a:ext cx="7334933" cy="331024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ဖောက်စက်ယူနစ်အခွဲယူနစ်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သံမဏိဖြတ်ကိရိယာ</a:t>
            </a:r>
          </a:p>
        </p:txBody>
      </p:sp>
      <p:sp>
        <p:nvSpPr>
          <p:cNvPr id="8" name="テキスト ボックス 811">
            <a:extLst>
              <a:ext uri="{FF2B5EF4-FFF2-40B4-BE49-F238E27FC236}">
                <a16:creationId xmlns:a16="http://schemas.microsoft.com/office/drawing/2014/main" id="{49DFC125-45F8-4405-BA10-59BD52130F07}"/>
              </a:ext>
            </a:extLst>
          </p:cNvPr>
          <p:cNvSpPr txBox="1"/>
          <p:nvPr/>
        </p:nvSpPr>
        <p:spPr>
          <a:xfrm>
            <a:off x="3227323" y="3150235"/>
            <a:ext cx="1344677" cy="2444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မူလီနှင့်နတ်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9" name="テキスト ボックス 38">
            <a:extLst>
              <a:ext uri="{FF2B5EF4-FFF2-40B4-BE49-F238E27FC236}">
                <a16:creationId xmlns:a16="http://schemas.microsoft.com/office/drawing/2014/main" id="{F4340F56-9483-475A-B051-F936B3445A7D}"/>
              </a:ext>
            </a:extLst>
          </p:cNvPr>
          <p:cNvSpPr txBox="1"/>
          <p:nvPr/>
        </p:nvSpPr>
        <p:spPr>
          <a:xfrm>
            <a:off x="3227323" y="3627501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bracket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51">
            <a:extLst>
              <a:ext uri="{FF2B5EF4-FFF2-40B4-BE49-F238E27FC236}">
                <a16:creationId xmlns:a16="http://schemas.microsoft.com/office/drawing/2014/main" id="{26591CF0-91DA-464F-B805-964E04FBD132}"/>
              </a:ext>
            </a:extLst>
          </p:cNvPr>
          <p:cNvSpPr txBox="1"/>
          <p:nvPr/>
        </p:nvSpPr>
        <p:spPr>
          <a:xfrm>
            <a:off x="2720868" y="3896290"/>
            <a:ext cx="1262047" cy="1681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ဆလင်ဒါ(Cylinder)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256">
            <a:extLst>
              <a:ext uri="{FF2B5EF4-FFF2-40B4-BE49-F238E27FC236}">
                <a16:creationId xmlns:a16="http://schemas.microsoft.com/office/drawing/2014/main" id="{601FE10A-C0CF-4034-83DF-728FFF9CB051}"/>
              </a:ext>
            </a:extLst>
          </p:cNvPr>
          <p:cNvSpPr txBox="1"/>
          <p:nvPr/>
        </p:nvSpPr>
        <p:spPr>
          <a:xfrm>
            <a:off x="3419198" y="4541713"/>
            <a:ext cx="1504494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မူလီနှင့်နတ်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257">
            <a:extLst>
              <a:ext uri="{FF2B5EF4-FFF2-40B4-BE49-F238E27FC236}">
                <a16:creationId xmlns:a16="http://schemas.microsoft.com/office/drawing/2014/main" id="{DA63F66E-BB2A-403E-A15A-8E0EC00544F8}"/>
              </a:ext>
            </a:extLst>
          </p:cNvPr>
          <p:cNvSpPr txBox="1"/>
          <p:nvPr/>
        </p:nvSpPr>
        <p:spPr>
          <a:xfrm>
            <a:off x="3145561" y="4791011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ဆောက်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258">
            <a:extLst>
              <a:ext uri="{FF2B5EF4-FFF2-40B4-BE49-F238E27FC236}">
                <a16:creationId xmlns:a16="http://schemas.microsoft.com/office/drawing/2014/main" id="{4A7847FD-03E5-4070-85EC-1538EC8FAE99}"/>
              </a:ext>
            </a:extLst>
          </p:cNvPr>
          <p:cNvSpPr txBox="1"/>
          <p:nvPr/>
        </p:nvSpPr>
        <p:spPr>
          <a:xfrm>
            <a:off x="7330750" y="1998685"/>
            <a:ext cx="986773" cy="3567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အပေါ်ဘက်ဖရိန်စသည်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259">
            <a:extLst>
              <a:ext uri="{FF2B5EF4-FFF2-40B4-BE49-F238E27FC236}">
                <a16:creationId xmlns:a16="http://schemas.microsoft.com/office/drawing/2014/main" id="{0C3FF567-8F27-47FA-B16A-9DEE48480144}"/>
              </a:ext>
            </a:extLst>
          </p:cNvPr>
          <p:cNvSpPr txBox="1"/>
          <p:nvPr/>
        </p:nvSpPr>
        <p:spPr>
          <a:xfrm>
            <a:off x="7339839" y="2524739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ဆုံလည်ကိရိယာ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262">
            <a:extLst>
              <a:ext uri="{FF2B5EF4-FFF2-40B4-BE49-F238E27FC236}">
                <a16:creationId xmlns:a16="http://schemas.microsoft.com/office/drawing/2014/main" id="{97906B5C-EBFE-400F-9125-7F91DDDBBA67}"/>
              </a:ext>
            </a:extLst>
          </p:cNvPr>
          <p:cNvSpPr txBox="1"/>
          <p:nvPr/>
        </p:nvSpPr>
        <p:spPr>
          <a:xfrm>
            <a:off x="7339839" y="3040537"/>
            <a:ext cx="1054712" cy="3133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အဖွင့်အပိတ်ဆလင်ဒါ(Cylinder)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286">
            <a:extLst>
              <a:ext uri="{FF2B5EF4-FFF2-40B4-BE49-F238E27FC236}">
                <a16:creationId xmlns:a16="http://schemas.microsoft.com/office/drawing/2014/main" id="{D444C80A-5D31-433B-BAA8-F5F53A983427}"/>
              </a:ext>
            </a:extLst>
          </p:cNvPr>
          <p:cNvSpPr txBox="1"/>
          <p:nvPr/>
        </p:nvSpPr>
        <p:spPr>
          <a:xfrm>
            <a:off x="7339839" y="3424338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အောက်ဘက်ဖရိန်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79">
            <a:extLst>
              <a:ext uri="{FF2B5EF4-FFF2-40B4-BE49-F238E27FC236}">
                <a16:creationId xmlns:a16="http://schemas.microsoft.com/office/drawing/2014/main" id="{D5893608-DD4B-4845-9ABC-3C508C366CE0}"/>
              </a:ext>
            </a:extLst>
          </p:cNvPr>
          <p:cNvSpPr txBox="1"/>
          <p:nvPr/>
        </p:nvSpPr>
        <p:spPr>
          <a:xfrm>
            <a:off x="7330750" y="4122321"/>
            <a:ext cx="1054712" cy="30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ဖြတ်တောက်သည့်လက်တံ (arm)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80">
            <a:extLst>
              <a:ext uri="{FF2B5EF4-FFF2-40B4-BE49-F238E27FC236}">
                <a16:creationId xmlns:a16="http://schemas.microsoft.com/office/drawing/2014/main" id="{256F1E01-F98C-439A-BF3E-ED9CD95F065B}"/>
              </a:ext>
            </a:extLst>
          </p:cNvPr>
          <p:cNvSpPr txBox="1"/>
          <p:nvPr/>
        </p:nvSpPr>
        <p:spPr>
          <a:xfrm>
            <a:off x="7330750" y="4498525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Cutter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2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နေ့စဉ်စစ်ဆေးမှုများ (nichijou tenken) လုပ်ထုံးလုပ်နည်း အင်ဂျင်မစတင်မီ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94 /  အထော်အကူပြုစာအုပ် စာမျက်နှာ 76</a:t>
            </a:r>
            <a:endParaRPr lang="ja-JP" altLang="en-US" sz="900" dirty="0">
              <a:solidFill>
                <a:prstClr val="blac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71" y="1308785"/>
            <a:ext cx="2387745" cy="20824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801" y="3685520"/>
            <a:ext cx="2590383" cy="21089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334" y="3529902"/>
            <a:ext cx="2896033" cy="2475764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928534" y="3075709"/>
            <a:ext cx="1754982" cy="33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9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54292" y="3249146"/>
            <a:ext cx="36707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မူလီချောင်နေခြင်းကိုစစ်ဆေးခြင်း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35323" y="5716558"/>
            <a:ext cx="36707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အမဲဆီသေနတ်ဖြင့်အမဲဆီထည့်ခြင်း၏ဥပမာ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87735" y="5962548"/>
            <a:ext cx="196584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ပျက်စီးမှုအကန့်အသတ်၏ဥပမာ</a:t>
            </a:r>
          </a:p>
        </p:txBody>
      </p:sp>
      <p:sp>
        <p:nvSpPr>
          <p:cNvPr id="12" name="テキスト ボックス 1717">
            <a:extLst>
              <a:ext uri="{FF2B5EF4-FFF2-40B4-BE49-F238E27FC236}">
                <a16:creationId xmlns:a16="http://schemas.microsoft.com/office/drawing/2014/main" id="{06570309-7B4E-422D-BB00-4AE3B135CA32}"/>
              </a:ext>
            </a:extLst>
          </p:cNvPr>
          <p:cNvSpPr txBox="1"/>
          <p:nvPr/>
        </p:nvSpPr>
        <p:spPr>
          <a:xfrm>
            <a:off x="2521729" y="4157663"/>
            <a:ext cx="102489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အမဲဆီ nipple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719">
            <a:extLst>
              <a:ext uri="{FF2B5EF4-FFF2-40B4-BE49-F238E27FC236}">
                <a16:creationId xmlns:a16="http://schemas.microsoft.com/office/drawing/2014/main" id="{246CD0EE-0B65-41D3-8443-D5A3A0362859}"/>
              </a:ext>
            </a:extLst>
          </p:cNvPr>
          <p:cNvSpPr txBox="1"/>
          <p:nvPr/>
        </p:nvSpPr>
        <p:spPr>
          <a:xfrm>
            <a:off x="5894905" y="3621527"/>
            <a:ext cx="1024890" cy="1552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Bushes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720">
            <a:extLst>
              <a:ext uri="{FF2B5EF4-FFF2-40B4-BE49-F238E27FC236}">
                <a16:creationId xmlns:a16="http://schemas.microsoft.com/office/drawing/2014/main" id="{1C1395A0-8941-42F2-8309-A34550112422}"/>
              </a:ext>
            </a:extLst>
          </p:cNvPr>
          <p:cNvSpPr txBox="1"/>
          <p:nvPr/>
        </p:nvSpPr>
        <p:spPr>
          <a:xfrm>
            <a:off x="5410200" y="4030858"/>
            <a:ext cx="444210" cy="319096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ပျက်စီးမှုအကျယ်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721">
            <a:extLst>
              <a:ext uri="{FF2B5EF4-FFF2-40B4-BE49-F238E27FC236}">
                <a16:creationId xmlns:a16="http://schemas.microsoft.com/office/drawing/2014/main" id="{8F19BCEE-3FFE-4DE5-8CB2-EE91B68C47F9}"/>
              </a:ext>
            </a:extLst>
          </p:cNvPr>
          <p:cNvSpPr txBox="1"/>
          <p:nvPr/>
        </p:nvSpPr>
        <p:spPr>
          <a:xfrm>
            <a:off x="7091804" y="5012512"/>
            <a:ext cx="661773" cy="105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ပျက်စီးမှုအကျယ်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722">
            <a:extLst>
              <a:ext uri="{FF2B5EF4-FFF2-40B4-BE49-F238E27FC236}">
                <a16:creationId xmlns:a16="http://schemas.microsoft.com/office/drawing/2014/main" id="{3EC89617-13E9-4B46-9F88-F6164ADEBB73}"/>
              </a:ext>
            </a:extLst>
          </p:cNvPr>
          <p:cNvSpPr txBox="1"/>
          <p:nvPr/>
        </p:nvSpPr>
        <p:spPr>
          <a:xfrm>
            <a:off x="7207306" y="5782208"/>
            <a:ext cx="788670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ဆောက်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255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နေ့စဉ်စစ်ဆေးမှုများ (nichijou tenken) လုပ်ထုံးလုပ်နည်း အင်ဂျင်စက်နှိုးပြီးနောက်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96 / အထောက်အကူပြုစာအုပ် စာမျက်နှာ 77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573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50117"/>
            <a:ext cx="36707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အိပ်ဇောငွေ့အရောင်နှင့် ဆုံးဖြတ်သည့်စံနှုန်း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54" y="1642505"/>
            <a:ext cx="4008292" cy="1883261"/>
          </a:xfrm>
          <a:prstGeom prst="rect">
            <a:avLst/>
          </a:prstGeom>
        </p:spPr>
      </p:pic>
      <p:sp>
        <p:nvSpPr>
          <p:cNvPr id="15" name="タイトル 3"/>
          <p:cNvSpPr txBox="1">
            <a:spLocks/>
          </p:cNvSpPr>
          <p:nvPr/>
        </p:nvSpPr>
        <p:spPr>
          <a:xfrm>
            <a:off x="628650" y="3621148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နေ့စဉ်စစ်ဆေးမှုများ (nichijou tenken) လုပ်ထုံးလုပ်နည်း</a:t>
            </a:r>
          </a:p>
        </p:txBody>
      </p:sp>
      <p:sp>
        <p:nvSpPr>
          <p:cNvPr id="16" name="コンテンツ プレースホルダー 4"/>
          <p:cNvSpPr txBox="1">
            <a:spLocks/>
          </p:cNvSpPr>
          <p:nvPr/>
        </p:nvSpPr>
        <p:spPr>
          <a:xfrm>
            <a:off x="628650" y="4276755"/>
            <a:ext cx="7886700" cy="20824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（1）စက်ကိုယ်ထည်သန့်ရှင်းရေး</a:t>
            </a: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（2）လောင်စာဆီဖြည့်သွင်းခြင်း</a:t>
            </a: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（3）စက်ကိုယ်ထည်ကိုသိမ်းခြင်း</a:t>
            </a: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345">
            <a:extLst>
              <a:ext uri="{FF2B5EF4-FFF2-40B4-BE49-F238E27FC236}">
                <a16:creationId xmlns:a16="http://schemas.microsoft.com/office/drawing/2014/main" id="{72D29812-11A3-4B3F-AADA-5C4193B048C9}"/>
              </a:ext>
            </a:extLst>
          </p:cNvPr>
          <p:cNvSpPr txBox="1"/>
          <p:nvPr/>
        </p:nvSpPr>
        <p:spPr>
          <a:xfrm>
            <a:off x="4472621" y="1735873"/>
            <a:ext cx="1456373" cy="1924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ဆုံးဖြတ်သည့်စံနှုန်း</a:t>
            </a:r>
          </a:p>
        </p:txBody>
      </p:sp>
      <p:sp>
        <p:nvSpPr>
          <p:cNvPr id="11" name="テキスト ボックス 1347">
            <a:extLst>
              <a:ext uri="{FF2B5EF4-FFF2-40B4-BE49-F238E27FC236}">
                <a16:creationId xmlns:a16="http://schemas.microsoft.com/office/drawing/2014/main" id="{975CEFB4-95EE-428C-8CED-0EF8B692091F}"/>
              </a:ext>
            </a:extLst>
          </p:cNvPr>
          <p:cNvSpPr txBox="1"/>
          <p:nvPr/>
        </p:nvSpPr>
        <p:spPr>
          <a:xfrm>
            <a:off x="4025582" y="2038419"/>
            <a:ext cx="1951324" cy="1934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လေနှင့်လောင်စာအရောအနှောပါဝင်မှုများခြင်း၊ ပြည့်စုံမှုမရှိသောလောင်ကျွမ်းခြင်း</a:t>
            </a:r>
          </a:p>
        </p:txBody>
      </p:sp>
      <p:sp>
        <p:nvSpPr>
          <p:cNvPr id="12" name="テキスト ボックス 1724">
            <a:extLst>
              <a:ext uri="{FF2B5EF4-FFF2-40B4-BE49-F238E27FC236}">
                <a16:creationId xmlns:a16="http://schemas.microsoft.com/office/drawing/2014/main" id="{9513E504-B322-4699-A9D5-5DDDF5C1D5BE}"/>
              </a:ext>
            </a:extLst>
          </p:cNvPr>
          <p:cNvSpPr txBox="1"/>
          <p:nvPr/>
        </p:nvSpPr>
        <p:spPr>
          <a:xfrm>
            <a:off x="2846936" y="1778907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အိပ်ဇောငွေ့အရောင်</a:t>
            </a:r>
          </a:p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 </a:t>
            </a:r>
            <a:endParaRPr lang="ja-JP" sz="8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テキスト ボックス 1725">
            <a:extLst>
              <a:ext uri="{FF2B5EF4-FFF2-40B4-BE49-F238E27FC236}">
                <a16:creationId xmlns:a16="http://schemas.microsoft.com/office/drawing/2014/main" id="{B2C662C3-66F9-4690-9CE3-79B0DC0D29D4}"/>
              </a:ext>
            </a:extLst>
          </p:cNvPr>
          <p:cNvSpPr txBox="1"/>
          <p:nvPr/>
        </p:nvSpPr>
        <p:spPr>
          <a:xfrm>
            <a:off x="2846936" y="2069321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အနက်ရောင်</a:t>
            </a:r>
          </a:p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 </a:t>
            </a:r>
            <a:endParaRPr lang="ja-JP" sz="8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テキスト ボックス 1726">
            <a:extLst>
              <a:ext uri="{FF2B5EF4-FFF2-40B4-BE49-F238E27FC236}">
                <a16:creationId xmlns:a16="http://schemas.microsoft.com/office/drawing/2014/main" id="{44B5EFA8-220B-4C98-BBD7-933FDDADEAF5}"/>
              </a:ext>
            </a:extLst>
          </p:cNvPr>
          <p:cNvSpPr txBox="1"/>
          <p:nvPr/>
        </p:nvSpPr>
        <p:spPr>
          <a:xfrm>
            <a:off x="2857298" y="2355021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အဝါရောင်ဖျော့ဖျော့</a:t>
            </a:r>
          </a:p>
        </p:txBody>
      </p:sp>
      <p:sp>
        <p:nvSpPr>
          <p:cNvPr id="18" name="テキスト ボックス 1727">
            <a:extLst>
              <a:ext uri="{FF2B5EF4-FFF2-40B4-BE49-F238E27FC236}">
                <a16:creationId xmlns:a16="http://schemas.microsoft.com/office/drawing/2014/main" id="{EBF98A8B-3907-4A20-AE2A-B77FE1807129}"/>
              </a:ext>
            </a:extLst>
          </p:cNvPr>
          <p:cNvSpPr txBox="1"/>
          <p:nvPr/>
        </p:nvSpPr>
        <p:spPr>
          <a:xfrm>
            <a:off x="2857298" y="2630272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အဖြူရောင်၊ အပြာရောင်</a:t>
            </a:r>
          </a:p>
        </p:txBody>
      </p:sp>
      <p:sp>
        <p:nvSpPr>
          <p:cNvPr id="19" name="テキスト ボックス 1728">
            <a:extLst>
              <a:ext uri="{FF2B5EF4-FFF2-40B4-BE49-F238E27FC236}">
                <a16:creationId xmlns:a16="http://schemas.microsoft.com/office/drawing/2014/main" id="{B012E152-504F-497E-8EFC-4D6BBF77C4E4}"/>
              </a:ext>
            </a:extLst>
          </p:cNvPr>
          <p:cNvSpPr txBox="1"/>
          <p:nvPr/>
        </p:nvSpPr>
        <p:spPr>
          <a:xfrm>
            <a:off x="2846936" y="2922393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မီးခိုးရောင်</a:t>
            </a:r>
          </a:p>
        </p:txBody>
      </p:sp>
      <p:sp>
        <p:nvSpPr>
          <p:cNvPr id="20" name="テキスト ボックス 1729">
            <a:extLst>
              <a:ext uri="{FF2B5EF4-FFF2-40B4-BE49-F238E27FC236}">
                <a16:creationId xmlns:a16="http://schemas.microsoft.com/office/drawing/2014/main" id="{04314620-6D0A-44AD-B7FE-A8C2A9B5C919}"/>
              </a:ext>
            </a:extLst>
          </p:cNvPr>
          <p:cNvSpPr txBox="1"/>
          <p:nvPr/>
        </p:nvSpPr>
        <p:spPr>
          <a:xfrm>
            <a:off x="2852218" y="3202374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အရောင်မဲ့</a:t>
            </a:r>
          </a:p>
        </p:txBody>
      </p:sp>
      <p:sp>
        <p:nvSpPr>
          <p:cNvPr id="21" name="テキスト ボックス 1731">
            <a:extLst>
              <a:ext uri="{FF2B5EF4-FFF2-40B4-BE49-F238E27FC236}">
                <a16:creationId xmlns:a16="http://schemas.microsoft.com/office/drawing/2014/main" id="{AFCBD5CA-3884-4DB0-B43B-1B1FEEE5DA0E}"/>
              </a:ext>
            </a:extLst>
          </p:cNvPr>
          <p:cNvSpPr txBox="1"/>
          <p:nvPr/>
        </p:nvSpPr>
        <p:spPr>
          <a:xfrm>
            <a:off x="4025582" y="2350150"/>
            <a:ext cx="1903412" cy="1756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လေနှင့်လောင်စာအရောအနှော ပါးလွှာခြင်း</a:t>
            </a:r>
          </a:p>
        </p:txBody>
      </p:sp>
      <p:sp>
        <p:nvSpPr>
          <p:cNvPr id="22" name="テキスト ボックス 1732">
            <a:extLst>
              <a:ext uri="{FF2B5EF4-FFF2-40B4-BE49-F238E27FC236}">
                <a16:creationId xmlns:a16="http://schemas.microsoft.com/office/drawing/2014/main" id="{DD190576-8B9C-46CB-9AC4-1BCDDB139778}"/>
              </a:ext>
            </a:extLst>
          </p:cNvPr>
          <p:cNvSpPr txBox="1"/>
          <p:nvPr/>
        </p:nvSpPr>
        <p:spPr>
          <a:xfrm>
            <a:off x="3974866" y="2641444"/>
            <a:ext cx="2383545" cy="1488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ဆီလောင်ကျွမ်းခြင်း၊ တိုင်မင်မကိုက်ခြင်း (faulty timing)</a:t>
            </a:r>
          </a:p>
        </p:txBody>
      </p:sp>
      <p:sp>
        <p:nvSpPr>
          <p:cNvPr id="23" name="テキスト ボックス 1733">
            <a:extLst>
              <a:ext uri="{FF2B5EF4-FFF2-40B4-BE49-F238E27FC236}">
                <a16:creationId xmlns:a16="http://schemas.microsoft.com/office/drawing/2014/main" id="{774F658B-D8C4-43B9-BA5C-698F7A3C44B0}"/>
              </a:ext>
            </a:extLst>
          </p:cNvPr>
          <p:cNvSpPr txBox="1"/>
          <p:nvPr/>
        </p:nvSpPr>
        <p:spPr>
          <a:xfrm>
            <a:off x="4010341" y="2946304"/>
            <a:ext cx="2397010" cy="18399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လေနှင့်လောင်စာအရောအနှောပါဝင်မှုများခြင်းနှင့် ဆီလောင်ကျွမ်းခြင်း</a:t>
            </a:r>
          </a:p>
          <a:p>
            <a:pPr algn="l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 </a:t>
            </a:r>
            <a:endParaRPr lang="ja-JP" sz="7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4" name="テキスト ボックス 1734">
            <a:extLst>
              <a:ext uri="{FF2B5EF4-FFF2-40B4-BE49-F238E27FC236}">
                <a16:creationId xmlns:a16="http://schemas.microsoft.com/office/drawing/2014/main" id="{9B8A5A77-F347-4779-97A6-F59279378D6C}"/>
              </a:ext>
            </a:extLst>
          </p:cNvPr>
          <p:cNvSpPr txBox="1"/>
          <p:nvPr/>
        </p:nvSpPr>
        <p:spPr>
          <a:xfrm>
            <a:off x="4000181" y="3254152"/>
            <a:ext cx="2122059" cy="18399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လေနှင့်လောင်စာအရောအနှောပါဝင်မှုသင့်တော်လုံလောက်ပြီး၊ ပြည့်စုံမှုရှိသောလောင်ကျွမ်းခြင်း</a:t>
            </a:r>
          </a:p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 </a:t>
            </a:r>
            <a:endParaRPr lang="ja-JP" sz="6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463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အလုပ်လုပ်နေစဉ်အတွင်းပုံမှန်မဟုတ်ခြင်းကိုတွေ့ရှိပါက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97 / အထောက်အကူပြုစာအုပ် စာမျက်နှာ 78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အလုပ်လုပ်နေစဉ်အတွင်းဆောက်လုပ်ရေးစက်ယန္တရား၏အခြေအနေတစ်မျိုးဖြစ်နေသည်ဟုထင်ရပါက၊ </a:t>
            </a:r>
            <a:r>
              <a:rPr lang="en-US" altLang="ja-JP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/>
            </a:r>
            <a:br>
              <a:rPr lang="en-US" altLang="ja-JP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</a:br>
            <a:r>
              <a:rPr lang="my-mm" sz="1400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ပြားချပ်သောမျက်နှာပြင်ပေါ်တွင် ချက်ချင်းရပ်တန့်ပြီး</a:t>
            </a: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၊  ချွတ်ယွင်းနေသောနေရာကိုတာဝန်ရှိသူထံဆက်သွယ်ပါ။</a:t>
            </a:r>
            <a:r>
              <a:rPr lang="en-US" altLang="ja-JP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/>
            </a:r>
            <a:br>
              <a:rPr lang="en-US" altLang="ja-JP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</a:b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ပြန်လည်ပြုပြင်ပြီးမှလုပ်ငန်းလုပ်ဆောင်ရန်လိုအပ်သည်။</a:t>
            </a:r>
            <a:endParaRPr lang="en-US" altLang="ja-JP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227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6 ဖြိုဖျက်သည့်လုပ်ငန်းနှင့်ဆက်စပ်သောကိစ္စရပ်များ</a:t>
            </a:r>
            <a:endParaRPr kumimoji="1" lang="ja-JP" altLang="en-US" sz="32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124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ဆောက်လုပ်ရေးစီမံချက်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21828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99 / အထောက်အကူပြုစာအုပ် စာမျက်နှာ 79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5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5988140"/>
            <a:ext cx="367070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ဖြိုဖျက်ခြင်းလုပ်ငန်း၏ယေဘုယျစီးဆင်းမှု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04" y="1355704"/>
            <a:ext cx="3905247" cy="4624327"/>
          </a:xfrm>
          <a:prstGeom prst="rect">
            <a:avLst/>
          </a:prstGeom>
        </p:spPr>
      </p:pic>
      <p:sp>
        <p:nvSpPr>
          <p:cNvPr id="7" name="テキスト ボックス 1735">
            <a:extLst>
              <a:ext uri="{FF2B5EF4-FFF2-40B4-BE49-F238E27FC236}">
                <a16:creationId xmlns:a16="http://schemas.microsoft.com/office/drawing/2014/main" id="{D1D033CC-F505-4F9B-8EBF-8F7F984F2756}"/>
              </a:ext>
            </a:extLst>
          </p:cNvPr>
          <p:cNvSpPr txBox="1"/>
          <p:nvPr/>
        </p:nvSpPr>
        <p:spPr>
          <a:xfrm>
            <a:off x="2736648" y="2019695"/>
            <a:ext cx="811047" cy="2520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အစိုးရရုံးလုပ်ထုံးလုပ်နည်းများနှင့်စာရွက်စာတမ်းများလျှောက်တင်ခြင်း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1736">
            <a:extLst>
              <a:ext uri="{FF2B5EF4-FFF2-40B4-BE49-F238E27FC236}">
                <a16:creationId xmlns:a16="http://schemas.microsoft.com/office/drawing/2014/main" id="{7B0E93DB-89A9-48B5-BED5-D2FBAE4B796D}"/>
              </a:ext>
            </a:extLst>
          </p:cNvPr>
          <p:cNvSpPr txBox="1"/>
          <p:nvPr/>
        </p:nvSpPr>
        <p:spPr>
          <a:xfrm>
            <a:off x="2736649" y="2377139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အနီးနားချင်းများအားနှုတ်ခွန်း</a:t>
            </a:r>
            <a:r>
              <a:rPr lang="en-US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ဆက်ခြင်း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737">
            <a:extLst>
              <a:ext uri="{FF2B5EF4-FFF2-40B4-BE49-F238E27FC236}">
                <a16:creationId xmlns:a16="http://schemas.microsoft.com/office/drawing/2014/main" id="{BF2F49F3-2103-4595-A678-7BA6F2074A0F}"/>
              </a:ext>
            </a:extLst>
          </p:cNvPr>
          <p:cNvSpPr txBox="1"/>
          <p:nvPr/>
        </p:nvSpPr>
        <p:spPr>
          <a:xfrm>
            <a:off x="4139978" y="1482297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ကြိုတင်စူးစမ်းလေ့လာခြင်း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738">
            <a:extLst>
              <a:ext uri="{FF2B5EF4-FFF2-40B4-BE49-F238E27FC236}">
                <a16:creationId xmlns:a16="http://schemas.microsoft.com/office/drawing/2014/main" id="{8B2E43BF-9F7D-4E85-B799-A8C438DDB769}"/>
              </a:ext>
            </a:extLst>
          </p:cNvPr>
          <p:cNvSpPr txBox="1"/>
          <p:nvPr/>
        </p:nvSpPr>
        <p:spPr>
          <a:xfrm>
            <a:off x="4148293" y="1817013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စီမံချက်စာရွက်စာတမ်း</a:t>
            </a:r>
            <a:r>
              <a:rPr lang="en-US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</a:p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ဖန်တီးခြင်း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740">
            <a:extLst>
              <a:ext uri="{FF2B5EF4-FFF2-40B4-BE49-F238E27FC236}">
                <a16:creationId xmlns:a16="http://schemas.microsoft.com/office/drawing/2014/main" id="{F09B7A3E-5685-46A0-A382-E8BD80985BD7}"/>
              </a:ext>
            </a:extLst>
          </p:cNvPr>
          <p:cNvSpPr txBox="1"/>
          <p:nvPr/>
        </p:nvSpPr>
        <p:spPr>
          <a:xfrm>
            <a:off x="4139978" y="2222516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လုပ်ငန်းပြင်ဆင်ခြင်း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741">
            <a:extLst>
              <a:ext uri="{FF2B5EF4-FFF2-40B4-BE49-F238E27FC236}">
                <a16:creationId xmlns:a16="http://schemas.microsoft.com/office/drawing/2014/main" id="{0CF5FCED-43E0-40D7-B08A-BB25CB572DDA}"/>
              </a:ext>
            </a:extLst>
          </p:cNvPr>
          <p:cNvSpPr txBox="1"/>
          <p:nvPr/>
        </p:nvSpPr>
        <p:spPr>
          <a:xfrm>
            <a:off x="4148293" y="2664481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အကြွင်းအကျန်များကို</a:t>
            </a:r>
            <a:r>
              <a:rPr lang="en-US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</a:p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ဖယ်ရှားခြင်း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742">
            <a:extLst>
              <a:ext uri="{FF2B5EF4-FFF2-40B4-BE49-F238E27FC236}">
                <a16:creationId xmlns:a16="http://schemas.microsoft.com/office/drawing/2014/main" id="{378AC3F4-7CF0-4834-A616-94E036A579B9}"/>
              </a:ext>
            </a:extLst>
          </p:cNvPr>
          <p:cNvSpPr txBox="1"/>
          <p:nvPr/>
        </p:nvSpPr>
        <p:spPr>
          <a:xfrm>
            <a:off x="4141338" y="2992189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တပ်ဆင်ပစ္စည်းကိရိယာများ</a:t>
            </a:r>
            <a:endParaRPr lang="en-US" sz="4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ဖယ်ရှားခြင်း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743">
            <a:extLst>
              <a:ext uri="{FF2B5EF4-FFF2-40B4-BE49-F238E27FC236}">
                <a16:creationId xmlns:a16="http://schemas.microsoft.com/office/drawing/2014/main" id="{5D2C9EA2-7DC4-497E-B5AD-42695ABCDCCD}"/>
              </a:ext>
            </a:extLst>
          </p:cNvPr>
          <p:cNvSpPr txBox="1"/>
          <p:nvPr/>
        </p:nvSpPr>
        <p:spPr>
          <a:xfrm>
            <a:off x="4071556" y="3311425"/>
            <a:ext cx="970377" cy="1360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သီးသန့်စွန့်ပစ်ရမည့်စွန့်ပစ်ပစ္စည်းများကိုစွန့်ပစ်ခြင်း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744">
            <a:extLst>
              <a:ext uri="{FF2B5EF4-FFF2-40B4-BE49-F238E27FC236}">
                <a16:creationId xmlns:a16="http://schemas.microsoft.com/office/drawing/2014/main" id="{0EC65453-A221-48F5-B4F8-400DDFD8CF09}"/>
              </a:ext>
            </a:extLst>
          </p:cNvPr>
          <p:cNvSpPr txBox="1"/>
          <p:nvPr/>
        </p:nvSpPr>
        <p:spPr>
          <a:xfrm>
            <a:off x="4117438" y="3643994"/>
            <a:ext cx="843818" cy="157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အတွင်းပိုင်းပစ္စည်းဖြိုဖျက်</a:t>
            </a:r>
            <a:endParaRPr lang="en-US" sz="4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ဖယ်ရှားခြင်း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745">
            <a:extLst>
              <a:ext uri="{FF2B5EF4-FFF2-40B4-BE49-F238E27FC236}">
                <a16:creationId xmlns:a16="http://schemas.microsoft.com/office/drawing/2014/main" id="{BF3331F0-C2D0-49B6-A0DE-8B05D0A2B4D4}"/>
              </a:ext>
            </a:extLst>
          </p:cNvPr>
          <p:cNvSpPr txBox="1"/>
          <p:nvPr/>
        </p:nvSpPr>
        <p:spPr>
          <a:xfrm>
            <a:off x="5431791" y="3674216"/>
            <a:ext cx="779780" cy="108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မျိုးတူစုခြင်းနှင့်စုပုံခြင်း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746">
            <a:extLst>
              <a:ext uri="{FF2B5EF4-FFF2-40B4-BE49-F238E27FC236}">
                <a16:creationId xmlns:a16="http://schemas.microsoft.com/office/drawing/2014/main" id="{5CDB6C64-EFE3-43BE-9101-ABC28ABDD990}"/>
              </a:ext>
            </a:extLst>
          </p:cNvPr>
          <p:cNvSpPr txBox="1"/>
          <p:nvPr/>
        </p:nvSpPr>
        <p:spPr>
          <a:xfrm>
            <a:off x="5431791" y="4045426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စွန့်ပစ်ပစ္စည်းစွန့်ပစ်ခြင်း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747">
            <a:extLst>
              <a:ext uri="{FF2B5EF4-FFF2-40B4-BE49-F238E27FC236}">
                <a16:creationId xmlns:a16="http://schemas.microsoft.com/office/drawing/2014/main" id="{0111B011-B60D-4418-8F93-E35A6F663B33}"/>
              </a:ext>
            </a:extLst>
          </p:cNvPr>
          <p:cNvSpPr txBox="1"/>
          <p:nvPr/>
        </p:nvSpPr>
        <p:spPr>
          <a:xfrm>
            <a:off x="4109320" y="3962241"/>
            <a:ext cx="843817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အပေါ်ထပ် skeleton ဖြိုဖျက်ဖယ်ရှားခြင်း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748">
            <a:extLst>
              <a:ext uri="{FF2B5EF4-FFF2-40B4-BE49-F238E27FC236}">
                <a16:creationId xmlns:a16="http://schemas.microsoft.com/office/drawing/2014/main" id="{998C30F2-A0F8-493D-A525-264429CEF4E1}"/>
              </a:ext>
            </a:extLst>
          </p:cNvPr>
          <p:cNvSpPr txBox="1"/>
          <p:nvPr/>
        </p:nvSpPr>
        <p:spPr>
          <a:xfrm>
            <a:off x="4132257" y="4265980"/>
            <a:ext cx="807329" cy="157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အုတ်မြစ်ဖြိုဖျက်ဖယ်ရှားခြင်း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749">
            <a:extLst>
              <a:ext uri="{FF2B5EF4-FFF2-40B4-BE49-F238E27FC236}">
                <a16:creationId xmlns:a16="http://schemas.microsoft.com/office/drawing/2014/main" id="{BD39C1EF-488E-4838-A15A-1FA9828EDAF7}"/>
              </a:ext>
            </a:extLst>
          </p:cNvPr>
          <p:cNvSpPr txBox="1"/>
          <p:nvPr/>
        </p:nvSpPr>
        <p:spPr>
          <a:xfrm>
            <a:off x="4077485" y="4618624"/>
            <a:ext cx="94854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တိုင်ဖြိုဖျက် (ဆွဲထုတ်) 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751">
            <a:extLst>
              <a:ext uri="{FF2B5EF4-FFF2-40B4-BE49-F238E27FC236}">
                <a16:creationId xmlns:a16="http://schemas.microsoft.com/office/drawing/2014/main" id="{726C2870-8EE7-4640-BB83-BE3106D20939}"/>
              </a:ext>
            </a:extLst>
          </p:cNvPr>
          <p:cNvSpPr txBox="1"/>
          <p:nvPr/>
        </p:nvSpPr>
        <p:spPr>
          <a:xfrm>
            <a:off x="4125546" y="4956460"/>
            <a:ext cx="814394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ပြင်ပဖွဲ့စည်းပုံဖြိုဖျက်ဖယ်ရှားခြင်း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752">
            <a:extLst>
              <a:ext uri="{FF2B5EF4-FFF2-40B4-BE49-F238E27FC236}">
                <a16:creationId xmlns:a16="http://schemas.microsoft.com/office/drawing/2014/main" id="{85B3B1A1-4594-42A0-9A2B-90CEA247E142}"/>
              </a:ext>
            </a:extLst>
          </p:cNvPr>
          <p:cNvSpPr txBox="1"/>
          <p:nvPr/>
        </p:nvSpPr>
        <p:spPr>
          <a:xfrm>
            <a:off x="4130986" y="5297297"/>
            <a:ext cx="814395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မြေညှိခြင်း၊ သေသပ်အောင်လုပ်ခြင်း</a:t>
            </a:r>
            <a:endParaRPr lang="ja-JP" sz="4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753">
            <a:extLst>
              <a:ext uri="{FF2B5EF4-FFF2-40B4-BE49-F238E27FC236}">
                <a16:creationId xmlns:a16="http://schemas.microsoft.com/office/drawing/2014/main" id="{045F346F-8583-418D-BA8F-0D9E2BB3FD6D}"/>
              </a:ext>
            </a:extLst>
          </p:cNvPr>
          <p:cNvSpPr txBox="1"/>
          <p:nvPr/>
        </p:nvSpPr>
        <p:spPr>
          <a:xfrm>
            <a:off x="4123368" y="5745689"/>
            <a:ext cx="804706" cy="1511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ပြီးဆုံးခြင်း</a:t>
            </a:r>
            <a:endParaRPr lang="ja-JP" sz="500" kern="10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754">
            <a:extLst>
              <a:ext uri="{FF2B5EF4-FFF2-40B4-BE49-F238E27FC236}">
                <a16:creationId xmlns:a16="http://schemas.microsoft.com/office/drawing/2014/main" id="{DF90D206-8FA9-481E-8006-2B01778A439F}"/>
              </a:ext>
            </a:extLst>
          </p:cNvPr>
          <p:cNvSpPr txBox="1"/>
          <p:nvPr/>
        </p:nvSpPr>
        <p:spPr>
          <a:xfrm>
            <a:off x="2664492" y="3151012"/>
            <a:ext cx="1144239" cy="11750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အထူးသာဓက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marL="88900" indent="-88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ကျောက်ဂွမ်းဖယ်ရှားခြင်း (အဆင့် 1 မှ 3)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marL="177800" lvl="0" indent="-88900"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*	တင်သွင်းရန်တာဝန်မရှိသော်လည်း အဆင့် 3 စီမံချက်လိုအပ်သည်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marL="88900" indent="-88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5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PCB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လုပ်ဆောင်မှု၊ ရွှေ့ပြောင်းခြင်း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marL="88900" indent="-88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မီးရှို့ဖျက်ဆီးဖြိုဖျက်ခြင်း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marL="88900" indent="-88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Freon ပြန်လည်ထူထောင်ခြင်း၊ ဖျက်ဆီးခြင်း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marL="88900" indent="-88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အခြား</a:t>
            </a:r>
            <a:endParaRPr lang="ja-JP" sz="5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0195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အန္တရာယ်ကင်းစွာမောင်းနှင်ရန်မှတ်ယူထားသင့်သည်များ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37217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101 / အထောက်အကူပြုစာအုပ် စာမျက်နှာ 81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22" y="1940773"/>
            <a:ext cx="7723901" cy="29855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41972" y="4638926"/>
            <a:ext cx="2832878" cy="7655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ယာဉ်မောင်းသူသည်၊ အလုပ်ရပ်ချိန်စသည်တို့တွင် ယာဉ်မောင်းထိုင်ခုံမှခွာသောအခါ၊ အင်ဂျင်ကိုရပ်တန့်ပြီးသော့ကိုဖြုတ်ကာသိမ်းထားပါ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26548" y="4766312"/>
            <a:ext cx="2832878" cy="7655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ယာဉ်မောင်းသူသည် ဦးထုပ်အမာနှင့် ဘေးကင်းလုံခြုံရေးပစ္စည်းကိရိယာများကို၀တ်ဆင်ပြီး၊ အဝတ်အစားများကိုသေချာဝတ်ဆင်ပြီးမောင်းနှင်ပါ</a:t>
            </a:r>
          </a:p>
        </p:txBody>
      </p:sp>
      <p:sp>
        <p:nvSpPr>
          <p:cNvPr id="8" name="テキスト ボックス 1755">
            <a:extLst>
              <a:ext uri="{FF2B5EF4-FFF2-40B4-BE49-F238E27FC236}">
                <a16:creationId xmlns:a16="http://schemas.microsoft.com/office/drawing/2014/main" id="{50D958DB-40DE-43BC-BA8C-476AE7F14C3B}"/>
              </a:ext>
            </a:extLst>
          </p:cNvPr>
          <p:cNvSpPr txBox="1"/>
          <p:nvPr/>
        </p:nvSpPr>
        <p:spPr>
          <a:xfrm>
            <a:off x="1246822" y="2197748"/>
            <a:ext cx="1096328" cy="3740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လုပ်ငန်းခွင်၏စည်းကမ်းချက်များကိုလိုက်နာပါ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756">
            <a:extLst>
              <a:ext uri="{FF2B5EF4-FFF2-40B4-BE49-F238E27FC236}">
                <a16:creationId xmlns:a16="http://schemas.microsoft.com/office/drawing/2014/main" id="{69833500-E57F-4B2C-81D7-B35F0EABE583}"/>
              </a:ext>
            </a:extLst>
          </p:cNvPr>
          <p:cNvSpPr txBox="1"/>
          <p:nvPr/>
        </p:nvSpPr>
        <p:spPr>
          <a:xfrm>
            <a:off x="2635567" y="2733376"/>
            <a:ext cx="507364" cy="169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ဦးထုပ်အမာ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757">
            <a:extLst>
              <a:ext uri="{FF2B5EF4-FFF2-40B4-BE49-F238E27FC236}">
                <a16:creationId xmlns:a16="http://schemas.microsoft.com/office/drawing/2014/main" id="{6BF8C752-7205-473C-89F7-81C66CCB8088}"/>
              </a:ext>
            </a:extLst>
          </p:cNvPr>
          <p:cNvSpPr txBox="1"/>
          <p:nvPr/>
        </p:nvSpPr>
        <p:spPr>
          <a:xfrm>
            <a:off x="3041967" y="3363554"/>
            <a:ext cx="516890" cy="3892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သန့်ရှင်းသောအဝတ်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758">
            <a:extLst>
              <a:ext uri="{FF2B5EF4-FFF2-40B4-BE49-F238E27FC236}">
                <a16:creationId xmlns:a16="http://schemas.microsoft.com/office/drawing/2014/main" id="{742EFF8C-98BC-4653-9BAF-A0751C18879D}"/>
              </a:ext>
            </a:extLst>
          </p:cNvPr>
          <p:cNvSpPr txBox="1"/>
          <p:nvPr/>
        </p:nvSpPr>
        <p:spPr>
          <a:xfrm>
            <a:off x="2970212" y="4453174"/>
            <a:ext cx="471488" cy="169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လုံခြုံရေး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ဖိနပ်/Safety Boots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759">
            <a:extLst>
              <a:ext uri="{FF2B5EF4-FFF2-40B4-BE49-F238E27FC236}">
                <a16:creationId xmlns:a16="http://schemas.microsoft.com/office/drawing/2014/main" id="{E42E0A05-D224-41FA-BC5B-F1CC0E2F0813}"/>
              </a:ext>
            </a:extLst>
          </p:cNvPr>
          <p:cNvSpPr txBox="1"/>
          <p:nvPr/>
        </p:nvSpPr>
        <p:spPr>
          <a:xfrm>
            <a:off x="7335467" y="2973620"/>
            <a:ext cx="507365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အင်ဂျင်သော့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759">
            <a:extLst>
              <a:ext uri="{FF2B5EF4-FFF2-40B4-BE49-F238E27FC236}">
                <a16:creationId xmlns:a16="http://schemas.microsoft.com/office/drawing/2014/main" id="{1F3942FE-DE39-4843-8BFD-A6DF8C6BFC96}"/>
              </a:ext>
            </a:extLst>
          </p:cNvPr>
          <p:cNvSpPr txBox="1"/>
          <p:nvPr/>
        </p:nvSpPr>
        <p:spPr>
          <a:xfrm rot="14479701">
            <a:off x="7648036" y="2692009"/>
            <a:ext cx="265483" cy="1330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068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အန္တရာယ်ကင်းစွာမောင်းနှင်ရန်မှတ်ယူထားသင့်သည်များ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44911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101 / အထောက်အကူပြုစာအုပ် စာမျက်နှာ 82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09" y="2261589"/>
            <a:ext cx="3953309" cy="277060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491728" y="4680424"/>
            <a:ext cx="2832878" cy="8329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မောင်းနှင်နေစဉ်ရုတ်တရက်အခြေအနေတစ်ခုဖြစ်သောအခါအတွက်၊ ချက်ချင်းရပ်နိုင်ရန်</a:t>
            </a:r>
            <a:r>
              <a:rPr lang="en-US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အမြဲစိတ်ထဲထားပါ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918" y="2251252"/>
            <a:ext cx="3477332" cy="253962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364130" y="4668589"/>
            <a:ext cx="2832878" cy="8329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မြို့ပြဧရိယာများတွင်ကြိတ်ခွဲသည့်လုပ်ငန်း၌၊</a:t>
            </a:r>
            <a:r>
              <a:rPr lang="en-US" altLang="ja-JP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altLang="ja-JP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မြေကြီးအတွင်းမြုပ်နေသောပစ္စည်းများရှိမရှိကိုမပျက်မကွက်အတည်ပြုပါ</a:t>
            </a:r>
          </a:p>
        </p:txBody>
      </p:sp>
      <p:sp>
        <p:nvSpPr>
          <p:cNvPr id="10" name="テキスト ボックス 1760">
            <a:extLst>
              <a:ext uri="{FF2B5EF4-FFF2-40B4-BE49-F238E27FC236}">
                <a16:creationId xmlns:a16="http://schemas.microsoft.com/office/drawing/2014/main" id="{88B4E8A5-4074-4350-B3FA-9C120A192909}"/>
              </a:ext>
            </a:extLst>
          </p:cNvPr>
          <p:cNvSpPr txBox="1"/>
          <p:nvPr/>
        </p:nvSpPr>
        <p:spPr>
          <a:xfrm>
            <a:off x="5014156" y="4198301"/>
            <a:ext cx="523043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ရေလမ်းကြောင်း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761">
            <a:extLst>
              <a:ext uri="{FF2B5EF4-FFF2-40B4-BE49-F238E27FC236}">
                <a16:creationId xmlns:a16="http://schemas.microsoft.com/office/drawing/2014/main" id="{8C34D56C-A0A7-4D56-91E2-6ACCA4E196B6}"/>
              </a:ext>
            </a:extLst>
          </p:cNvPr>
          <p:cNvSpPr txBox="1"/>
          <p:nvPr/>
        </p:nvSpPr>
        <p:spPr>
          <a:xfrm>
            <a:off x="7034091" y="4332284"/>
            <a:ext cx="523043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ဓာတ်ငွေ့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555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38339" y="872421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အချက်ပြခြင်း၊ လမ်းညွှန်ချက်များ လုပ်ထုံးလုပ်နည်း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61556" y="6434795"/>
            <a:ext cx="4576562" cy="282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>
              <a:lnSpc>
                <a:spcPct val="150000"/>
              </a:lnSpc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104 / အထောက်အကူပြုစာအုပ် စာမျက်နှာ 84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68944" y="3793135"/>
            <a:ext cx="6044318" cy="11772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ယာဉ်မောင်းသူအနေဖြင့်လုပ်ငန်းမစမီတွင်၊ ကြိုတင်ပြီးအချက်ပြသူနှင့် လမ်းညွှန်သူတို့ဖြင့် အခြားသောဆောက်လုပ်ရေးစက်ယန္တရားစသည်တို့၏လုပ်ငန်းအနေအထား၊ လုပ်သား၏အလုပ်နေရာ၊ အန္တရာယ်ရှိသည့်နေရာနှင့် အချက်ပြမှုနည်းလည်းများနှင့်စပ်လျဉ်းပြီး လုံလောက်စွာတိုင်ပင်ဆွေးနွေးရန်လိုအပ်သည်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538339" y="1528029"/>
            <a:ext cx="7886700" cy="4759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lnSpc>
                <a:spcPct val="150000"/>
              </a:lnSpc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354013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&lt;ဝီစီမှုတ်ပြီးအချက်ပြခြင်း&gt;			 &lt;အသံဖြင့်အချက်ပြခြင်း&gt;</a:t>
            </a:r>
          </a:p>
          <a:p>
            <a:pPr marL="893763" indent="-354013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• ဘေးကင်းသည်：ဝီစီသံတို 2သံ၊ ဆက်တိုက်		• ဘေးကင်းသည်：allright (orai) ၊ allright (orai)</a:t>
            </a:r>
          </a:p>
          <a:p>
            <a:pPr marL="893763" indent="-354013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•ရပ်: ဝီစီသံရှည်			</a:t>
            </a:r>
            <a:r>
              <a:rPr lang="en-US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	</a:t>
            </a: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•ရပ်: stop (stoppu)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703" y="1679414"/>
            <a:ext cx="2018078" cy="2113721"/>
          </a:xfrm>
          <a:prstGeom prst="rect">
            <a:avLst/>
          </a:prstGeom>
        </p:spPr>
      </p:pic>
      <p:sp>
        <p:nvSpPr>
          <p:cNvPr id="7" name="テキスト ボックス 1762">
            <a:extLst>
              <a:ext uri="{FF2B5EF4-FFF2-40B4-BE49-F238E27FC236}">
                <a16:creationId xmlns:a16="http://schemas.microsoft.com/office/drawing/2014/main" id="{BD7B8CE7-CA9A-4D59-9EEF-A1A9A9E6F14B}"/>
              </a:ext>
            </a:extLst>
          </p:cNvPr>
          <p:cNvSpPr txBox="1"/>
          <p:nvPr/>
        </p:nvSpPr>
        <p:spPr>
          <a:xfrm>
            <a:off x="3817162" y="1807306"/>
            <a:ext cx="1267778" cy="461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ယာဉ်မောင်းသူများအကြားကြိုတင်သတိပေးချက်များကိုအတည်ပြုခြင်း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187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my-mm" sz="29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7 မက္ကင်းနစ်နှင့်လျှပ်စစ်အသိပညာ</a:t>
            </a:r>
            <a:endParaRPr kumimoji="1" lang="ja-JP" altLang="en-US" sz="29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59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အား၏ moment (moment of force)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110 / အထောက်အကူပြုစာအုပ် စာမျက်နှာ 85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26338" y="3330471"/>
            <a:ext cx="210233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အား၏ moment (moment of force)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40" y="1287153"/>
            <a:ext cx="4564509" cy="2043318"/>
          </a:xfrm>
          <a:prstGeom prst="rect">
            <a:avLst/>
          </a:prstGeom>
        </p:spPr>
      </p:pic>
      <p:pic>
        <p:nvPicPr>
          <p:cNvPr id="8" name="図 7"/>
          <p:cNvPicPr/>
          <p:nvPr/>
        </p:nvPicPr>
        <p:blipFill>
          <a:blip r:embed="rId4"/>
          <a:stretch>
            <a:fillRect/>
          </a:stretch>
        </p:blipFill>
        <p:spPr>
          <a:xfrm>
            <a:off x="828195" y="3626427"/>
            <a:ext cx="3753500" cy="24596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92559" y="6061455"/>
            <a:ext cx="230124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အား၏ moment (moment of force)①</a:t>
            </a:r>
          </a:p>
        </p:txBody>
      </p:sp>
      <p:pic>
        <p:nvPicPr>
          <p:cNvPr id="11" name="図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713426" y="3607470"/>
            <a:ext cx="3670500" cy="25204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737741" y="6061454"/>
            <a:ext cx="219277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အား၏ moment (moment of force)②</a:t>
            </a:r>
          </a:p>
        </p:txBody>
      </p:sp>
      <p:sp>
        <p:nvSpPr>
          <p:cNvPr id="13" name="テキスト ボックス 1763">
            <a:extLst>
              <a:ext uri="{FF2B5EF4-FFF2-40B4-BE49-F238E27FC236}">
                <a16:creationId xmlns:a16="http://schemas.microsoft.com/office/drawing/2014/main" id="{CE92F9D7-49A9-4FD5-8FCB-F37EED0CA936}"/>
              </a:ext>
            </a:extLst>
          </p:cNvPr>
          <p:cNvSpPr txBox="1"/>
          <p:nvPr/>
        </p:nvSpPr>
        <p:spPr>
          <a:xfrm>
            <a:off x="828194" y="4096042"/>
            <a:ext cx="1195705" cy="2393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ထုနှက်ခြင်းကိုတုံ့ပြန်မှု</a:t>
            </a:r>
            <a:endParaRPr lang="ja-JP" sz="10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764">
            <a:extLst>
              <a:ext uri="{FF2B5EF4-FFF2-40B4-BE49-F238E27FC236}">
                <a16:creationId xmlns:a16="http://schemas.microsoft.com/office/drawing/2014/main" id="{F5FB4F9F-DFDD-4038-8C87-D7AB9D7FB415}"/>
              </a:ext>
            </a:extLst>
          </p:cNvPr>
          <p:cNvSpPr txBox="1"/>
          <p:nvPr/>
        </p:nvSpPr>
        <p:spPr>
          <a:xfrm>
            <a:off x="3260245" y="4312577"/>
            <a:ext cx="1321450" cy="228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ဥမင်လိုဏ်ခေါင်းအတွက် ဖောက်စက်</a:t>
            </a:r>
            <a:endParaRPr lang="ja-JP" sz="7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73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0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ဖြိုဖျက်သည့်စက်ယန္တရားများ၏ပူးတွဲစက်ကိရိယာများ၏အမျိုးအစားများ</a:t>
            </a:r>
            <a:endParaRPr lang="ja-JP" altLang="en-US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34708" y="6452605"/>
            <a:ext cx="386145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စာအုပ် စာမျက်နှာ 5 / အထောက်အကူပြုစာအုပ် စာမျက်နှာ 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74" y="2192481"/>
            <a:ext cx="7521661" cy="304714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ကွန်ကရစ်အကြီးစားကြိတ်ခွဲစက်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ကွန်ကရစ်အသေးစားကြိတ်ခွဲစက်</a:t>
            </a:r>
          </a:p>
        </p:txBody>
      </p:sp>
      <p:sp>
        <p:nvSpPr>
          <p:cNvPr id="8" name="テキスト ボックス 260">
            <a:extLst>
              <a:ext uri="{FF2B5EF4-FFF2-40B4-BE49-F238E27FC236}">
                <a16:creationId xmlns:a16="http://schemas.microsoft.com/office/drawing/2014/main" id="{789A2D21-DCD4-4567-8140-0FEB3A61CF02}"/>
              </a:ext>
            </a:extLst>
          </p:cNvPr>
          <p:cNvSpPr txBox="1"/>
          <p:nvPr/>
        </p:nvSpPr>
        <p:spPr>
          <a:xfrm>
            <a:off x="3602720" y="2535376"/>
            <a:ext cx="1241842" cy="3215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အပေါ်ဘက်ဖရိန်စသည်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9" name="テキスト ボックス 261">
            <a:extLst>
              <a:ext uri="{FF2B5EF4-FFF2-40B4-BE49-F238E27FC236}">
                <a16:creationId xmlns:a16="http://schemas.microsoft.com/office/drawing/2014/main" id="{C79624EF-9E45-4905-9943-829A88E5A114}"/>
              </a:ext>
            </a:extLst>
          </p:cNvPr>
          <p:cNvSpPr txBox="1"/>
          <p:nvPr/>
        </p:nvSpPr>
        <p:spPr>
          <a:xfrm>
            <a:off x="3639591" y="3120972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ဆုံလည်ကိရိယာ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283">
            <a:extLst>
              <a:ext uri="{FF2B5EF4-FFF2-40B4-BE49-F238E27FC236}">
                <a16:creationId xmlns:a16="http://schemas.microsoft.com/office/drawing/2014/main" id="{3E2324CC-11A1-435F-B713-41C2B5E3E516}"/>
              </a:ext>
            </a:extLst>
          </p:cNvPr>
          <p:cNvSpPr txBox="1"/>
          <p:nvPr/>
        </p:nvSpPr>
        <p:spPr>
          <a:xfrm>
            <a:off x="3639591" y="3543456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အဖွင့်အပိတ်ဆလင်ဒါ(Cylinder)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285">
            <a:extLst>
              <a:ext uri="{FF2B5EF4-FFF2-40B4-BE49-F238E27FC236}">
                <a16:creationId xmlns:a16="http://schemas.microsoft.com/office/drawing/2014/main" id="{F7A058A2-4E9B-4E94-897B-C995F3A12A08}"/>
              </a:ext>
            </a:extLst>
          </p:cNvPr>
          <p:cNvSpPr txBox="1"/>
          <p:nvPr/>
        </p:nvSpPr>
        <p:spPr>
          <a:xfrm>
            <a:off x="7125097" y="2549038"/>
            <a:ext cx="1083022" cy="4347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အဖွင့်အပိတ်ဆလင်ဒါ(Cylinder)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287">
            <a:extLst>
              <a:ext uri="{FF2B5EF4-FFF2-40B4-BE49-F238E27FC236}">
                <a16:creationId xmlns:a16="http://schemas.microsoft.com/office/drawing/2014/main" id="{E211FE6B-33E0-40FA-A8A1-1A48013B47EE}"/>
              </a:ext>
            </a:extLst>
          </p:cNvPr>
          <p:cNvSpPr txBox="1"/>
          <p:nvPr/>
        </p:nvSpPr>
        <p:spPr>
          <a:xfrm>
            <a:off x="722019" y="3744667"/>
            <a:ext cx="1031215" cy="212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အောက်ဘက်ဖရိန်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16">
            <a:extLst>
              <a:ext uri="{FF2B5EF4-FFF2-40B4-BE49-F238E27FC236}">
                <a16:creationId xmlns:a16="http://schemas.microsoft.com/office/drawing/2014/main" id="{A8FB64A9-8224-42DD-81F9-146C18D7E756}"/>
              </a:ext>
            </a:extLst>
          </p:cNvPr>
          <p:cNvSpPr txBox="1"/>
          <p:nvPr/>
        </p:nvSpPr>
        <p:spPr>
          <a:xfrm>
            <a:off x="6424766" y="2515216"/>
            <a:ext cx="606115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ဖရိန်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25">
            <a:extLst>
              <a:ext uri="{FF2B5EF4-FFF2-40B4-BE49-F238E27FC236}">
                <a16:creationId xmlns:a16="http://schemas.microsoft.com/office/drawing/2014/main" id="{75D53B4C-66E1-4DB3-BDFE-B24189C9E218}"/>
              </a:ext>
            </a:extLst>
          </p:cNvPr>
          <p:cNvSpPr txBox="1"/>
          <p:nvPr/>
        </p:nvSpPr>
        <p:spPr>
          <a:xfrm>
            <a:off x="7393302" y="3028558"/>
            <a:ext cx="1083022" cy="5076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ကြိတ်ခွဲသည့် လက်တံ (arm)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31">
            <a:extLst>
              <a:ext uri="{FF2B5EF4-FFF2-40B4-BE49-F238E27FC236}">
                <a16:creationId xmlns:a16="http://schemas.microsoft.com/office/drawing/2014/main" id="{ED9B2772-425B-4FCE-92CC-88F97323C041}"/>
              </a:ext>
            </a:extLst>
          </p:cNvPr>
          <p:cNvSpPr txBox="1"/>
          <p:nvPr/>
        </p:nvSpPr>
        <p:spPr>
          <a:xfrm>
            <a:off x="7277968" y="4072088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ကြိတ်ခွဲအမှတ်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32">
            <a:extLst>
              <a:ext uri="{FF2B5EF4-FFF2-40B4-BE49-F238E27FC236}">
                <a16:creationId xmlns:a16="http://schemas.microsoft.com/office/drawing/2014/main" id="{E583DD03-9A15-40EC-AAD9-4EC82202D32D}"/>
              </a:ext>
            </a:extLst>
          </p:cNvPr>
          <p:cNvSpPr txBox="1"/>
          <p:nvPr/>
        </p:nvSpPr>
        <p:spPr>
          <a:xfrm>
            <a:off x="780675" y="4599073"/>
            <a:ext cx="972560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 dirty="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ကြိတ်ခွဲအမှတ်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38">
            <a:extLst>
              <a:ext uri="{FF2B5EF4-FFF2-40B4-BE49-F238E27FC236}">
                <a16:creationId xmlns:a16="http://schemas.microsoft.com/office/drawing/2014/main" id="{3AC28377-9AE4-4D6C-AB2F-1BCE21AD4033}"/>
              </a:ext>
            </a:extLst>
          </p:cNvPr>
          <p:cNvSpPr txBox="1"/>
          <p:nvPr/>
        </p:nvSpPr>
        <p:spPr>
          <a:xfrm>
            <a:off x="3646965" y="4359354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ကြိတ်ခွဲသည့် လက်တံ (arm)</a:t>
            </a:r>
            <a:endParaRPr lang="ja-JP" sz="1050" kern="10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39">
            <a:extLst>
              <a:ext uri="{FF2B5EF4-FFF2-40B4-BE49-F238E27FC236}">
                <a16:creationId xmlns:a16="http://schemas.microsoft.com/office/drawing/2014/main" id="{7FA8BD03-26A3-44A2-8ED7-0F0459C8B7A7}"/>
              </a:ext>
            </a:extLst>
          </p:cNvPr>
          <p:cNvSpPr txBox="1"/>
          <p:nvPr/>
        </p:nvSpPr>
        <p:spPr>
          <a:xfrm>
            <a:off x="2165228" y="4695965"/>
            <a:ext cx="544813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50" kern="100">
                <a:effectLst/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Cutter</a:t>
            </a:r>
            <a:endParaRPr lang="ja-JP" sz="1050" kern="100" dirty="0">
              <a:effectLst/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147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အား၏ moment (moment of force)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112 / အထောက်အကူပြုစာအုပ် စာမျက်နှာ 86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13353" y="5980031"/>
            <a:ext cx="4888958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အထူးဖြိုဖျက်သည့်စက်ယန္တရားဖြင့်လုပ်ငန်းလုပ်ချိန်သတိပြုရန်အချက်များ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634" y="1361210"/>
            <a:ext cx="3672732" cy="4619166"/>
          </a:xfrm>
          <a:prstGeom prst="rect">
            <a:avLst/>
          </a:prstGeom>
        </p:spPr>
      </p:pic>
      <p:sp>
        <p:nvSpPr>
          <p:cNvPr id="7" name="テキスト ボックス 1765">
            <a:extLst>
              <a:ext uri="{FF2B5EF4-FFF2-40B4-BE49-F238E27FC236}">
                <a16:creationId xmlns:a16="http://schemas.microsoft.com/office/drawing/2014/main" id="{3256A5D2-113B-41F1-9A92-339C132DA647}"/>
              </a:ext>
            </a:extLst>
          </p:cNvPr>
          <p:cNvSpPr txBox="1"/>
          <p:nvPr/>
        </p:nvSpPr>
        <p:spPr>
          <a:xfrm>
            <a:off x="2735634" y="2993652"/>
            <a:ext cx="1334716" cy="420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လဲကျသွားစေသည့်</a:t>
            </a:r>
            <a:endParaRPr lang="en-US" sz="10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အန္တရာယ်ရှိသောဧရိယာ</a:t>
            </a:r>
            <a:endParaRPr lang="ja-JP" sz="10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1766">
            <a:extLst>
              <a:ext uri="{FF2B5EF4-FFF2-40B4-BE49-F238E27FC236}">
                <a16:creationId xmlns:a16="http://schemas.microsoft.com/office/drawing/2014/main" id="{DEBF5200-3BF8-4079-859A-2208748B2A8A}"/>
              </a:ext>
            </a:extLst>
          </p:cNvPr>
          <p:cNvSpPr txBox="1"/>
          <p:nvPr/>
        </p:nvSpPr>
        <p:spPr>
          <a:xfrm>
            <a:off x="4419598" y="3108088"/>
            <a:ext cx="1076643" cy="4067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အများဆုံးအလုပ်လုပ်ရသည့်အချင်းဝက်</a:t>
            </a:r>
            <a:endParaRPr lang="ja-JP" sz="10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767">
            <a:extLst>
              <a:ext uri="{FF2B5EF4-FFF2-40B4-BE49-F238E27FC236}">
                <a16:creationId xmlns:a16="http://schemas.microsoft.com/office/drawing/2014/main" id="{FED9DDB4-D571-4900-ADB7-5621D2BD3B94}"/>
              </a:ext>
            </a:extLst>
          </p:cNvPr>
          <p:cNvSpPr txBox="1"/>
          <p:nvPr/>
        </p:nvSpPr>
        <p:spPr>
          <a:xfrm>
            <a:off x="4546469" y="4201559"/>
            <a:ext cx="924112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လုပ်ငန်းဧရိယာ</a:t>
            </a:r>
            <a:endParaRPr lang="ja-JP" sz="10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768">
            <a:extLst>
              <a:ext uri="{FF2B5EF4-FFF2-40B4-BE49-F238E27FC236}">
                <a16:creationId xmlns:a16="http://schemas.microsoft.com/office/drawing/2014/main" id="{AF93506C-9D12-453F-BA05-AE53593FCBDF}"/>
              </a:ext>
            </a:extLst>
          </p:cNvPr>
          <p:cNvSpPr txBox="1"/>
          <p:nvPr/>
        </p:nvSpPr>
        <p:spPr>
          <a:xfrm>
            <a:off x="3882707" y="5706837"/>
            <a:ext cx="924112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သတိပေးဧရိယာ</a:t>
            </a:r>
            <a:endParaRPr lang="ja-JP" sz="10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857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ဒြပ်ထုနှင့်တိကျသောဆွဲငင်အား၊ ဆွဲငင်အားဗဟိုချက်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75690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115 / အထောက်အကူပြုစာအုပ် စာမျက်နှာ 87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95055" y="3235872"/>
            <a:ext cx="175815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အရာဝတ္ထု၏ယူနစ်ထုထည် ဒြပ်ထု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310237"/>
            <a:ext cx="33362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ထုထည်ကိုအနီးစပ်ဆုံးခန့်မှန်းမှုပုံသေနည်း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1" y="3436528"/>
            <a:ext cx="4127983" cy="20859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45" y="1545382"/>
            <a:ext cx="3413332" cy="479307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20882" y="2382000"/>
            <a:ext cx="410649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အရာဝတ္ထု၏ဒြပ်ထု = ထုထည် x တိကျသောဆွဲငင်အား</a:t>
            </a:r>
          </a:p>
        </p:txBody>
      </p:sp>
      <p:sp>
        <p:nvSpPr>
          <p:cNvPr id="10" name="テキスト ボックス 1353">
            <a:extLst>
              <a:ext uri="{FF2B5EF4-FFF2-40B4-BE49-F238E27FC236}">
                <a16:creationId xmlns:a16="http://schemas.microsoft.com/office/drawing/2014/main" id="{B86FE697-88A0-4409-8E42-B6B58344A0A9}"/>
              </a:ext>
            </a:extLst>
          </p:cNvPr>
          <p:cNvSpPr txBox="1"/>
          <p:nvPr/>
        </p:nvSpPr>
        <p:spPr>
          <a:xfrm>
            <a:off x="957713" y="3515169"/>
            <a:ext cx="50228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အရာဝတ္တု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အမျိုးအစား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354">
            <a:extLst>
              <a:ext uri="{FF2B5EF4-FFF2-40B4-BE49-F238E27FC236}">
                <a16:creationId xmlns:a16="http://schemas.microsoft.com/office/drawing/2014/main" id="{754AC24C-351B-4BD5-B3AE-49C14B6F17FC}"/>
              </a:ext>
            </a:extLst>
          </p:cNvPr>
          <p:cNvSpPr txBox="1"/>
          <p:nvPr/>
        </p:nvSpPr>
        <p:spPr>
          <a:xfrm>
            <a:off x="1661339" y="3497706"/>
            <a:ext cx="116522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1m</a:t>
            </a:r>
            <a:r>
              <a:rPr lang="my-mm" sz="700" kern="100" baseline="300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3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လျှင်ရှိသောဒြပ်ထု (t) 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355">
            <a:extLst>
              <a:ext uri="{FF2B5EF4-FFF2-40B4-BE49-F238E27FC236}">
                <a16:creationId xmlns:a16="http://schemas.microsoft.com/office/drawing/2014/main" id="{96355043-80B3-4266-A5EC-B0A9119AE885}"/>
              </a:ext>
            </a:extLst>
          </p:cNvPr>
          <p:cNvSpPr txBox="1"/>
          <p:nvPr/>
        </p:nvSpPr>
        <p:spPr>
          <a:xfrm>
            <a:off x="2884902" y="3500432"/>
            <a:ext cx="66865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အရာဝတ္တု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အမျိုးအစား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356">
            <a:extLst>
              <a:ext uri="{FF2B5EF4-FFF2-40B4-BE49-F238E27FC236}">
                <a16:creationId xmlns:a16="http://schemas.microsoft.com/office/drawing/2014/main" id="{364D3936-F5A7-4483-BF9B-05723492429C}"/>
              </a:ext>
            </a:extLst>
          </p:cNvPr>
          <p:cNvSpPr txBox="1"/>
          <p:nvPr/>
        </p:nvSpPr>
        <p:spPr>
          <a:xfrm>
            <a:off x="3642029" y="3498149"/>
            <a:ext cx="118046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1m</a:t>
            </a:r>
            <a:r>
              <a:rPr lang="my-mm" sz="700" kern="100" baseline="300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3</a:t>
            </a:r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လျှင်ရှိသောဒြပ်ထု (t) 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769">
            <a:extLst>
              <a:ext uri="{FF2B5EF4-FFF2-40B4-BE49-F238E27FC236}">
                <a16:creationId xmlns:a16="http://schemas.microsoft.com/office/drawing/2014/main" id="{48ED522F-34C7-4096-91C6-EE4C9260A800}"/>
              </a:ext>
            </a:extLst>
          </p:cNvPr>
          <p:cNvSpPr txBox="1"/>
          <p:nvPr/>
        </p:nvSpPr>
        <p:spPr>
          <a:xfrm>
            <a:off x="832505" y="37101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ခဲ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770">
            <a:extLst>
              <a:ext uri="{FF2B5EF4-FFF2-40B4-BE49-F238E27FC236}">
                <a16:creationId xmlns:a16="http://schemas.microsoft.com/office/drawing/2014/main" id="{E39A32FD-1E3D-4E0E-BA49-6B9F206F9579}"/>
              </a:ext>
            </a:extLst>
          </p:cNvPr>
          <p:cNvSpPr txBox="1"/>
          <p:nvPr/>
        </p:nvSpPr>
        <p:spPr>
          <a:xfrm>
            <a:off x="832505" y="387648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ကြေးနီ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772">
            <a:extLst>
              <a:ext uri="{FF2B5EF4-FFF2-40B4-BE49-F238E27FC236}">
                <a16:creationId xmlns:a16="http://schemas.microsoft.com/office/drawing/2014/main" id="{F509F2D5-6E70-4A11-B2A7-1326E6807E59}"/>
              </a:ext>
            </a:extLst>
          </p:cNvPr>
          <p:cNvSpPr txBox="1"/>
          <p:nvPr/>
        </p:nvSpPr>
        <p:spPr>
          <a:xfrm>
            <a:off x="829330" y="404285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သံမဏိ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773">
            <a:extLst>
              <a:ext uri="{FF2B5EF4-FFF2-40B4-BE49-F238E27FC236}">
                <a16:creationId xmlns:a16="http://schemas.microsoft.com/office/drawing/2014/main" id="{ED3D79B6-41D5-4E21-A15F-AB358888E486}"/>
              </a:ext>
            </a:extLst>
          </p:cNvPr>
          <p:cNvSpPr txBox="1"/>
          <p:nvPr/>
        </p:nvSpPr>
        <p:spPr>
          <a:xfrm>
            <a:off x="829330" y="436597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အလူမီနီယံ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774">
            <a:extLst>
              <a:ext uri="{FF2B5EF4-FFF2-40B4-BE49-F238E27FC236}">
                <a16:creationId xmlns:a16="http://schemas.microsoft.com/office/drawing/2014/main" id="{756EB5EE-276E-4568-8519-174AC22AD74F}"/>
              </a:ext>
            </a:extLst>
          </p:cNvPr>
          <p:cNvSpPr txBox="1"/>
          <p:nvPr/>
        </p:nvSpPr>
        <p:spPr>
          <a:xfrm>
            <a:off x="829330" y="452735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ကွန်ကရစ်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775">
            <a:extLst>
              <a:ext uri="{FF2B5EF4-FFF2-40B4-BE49-F238E27FC236}">
                <a16:creationId xmlns:a16="http://schemas.microsoft.com/office/drawing/2014/main" id="{2876B4AC-3E97-4FA8-B497-EA6B9ABD4AB8}"/>
              </a:ext>
            </a:extLst>
          </p:cNvPr>
          <p:cNvSpPr txBox="1"/>
          <p:nvPr/>
        </p:nvSpPr>
        <p:spPr>
          <a:xfrm>
            <a:off x="829330" y="468356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776">
            <a:extLst>
              <a:ext uri="{FF2B5EF4-FFF2-40B4-BE49-F238E27FC236}">
                <a16:creationId xmlns:a16="http://schemas.microsoft.com/office/drawing/2014/main" id="{0A1AC812-3A23-4344-8592-AC147CA3D48A}"/>
              </a:ext>
            </a:extLst>
          </p:cNvPr>
          <p:cNvSpPr txBox="1"/>
          <p:nvPr/>
        </p:nvSpPr>
        <p:spPr>
          <a:xfrm>
            <a:off x="829330" y="50182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သဲ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777">
            <a:extLst>
              <a:ext uri="{FF2B5EF4-FFF2-40B4-BE49-F238E27FC236}">
                <a16:creationId xmlns:a16="http://schemas.microsoft.com/office/drawing/2014/main" id="{9DAC7637-7248-431E-B066-E7AEC7F77D23}"/>
              </a:ext>
            </a:extLst>
          </p:cNvPr>
          <p:cNvSpPr txBox="1"/>
          <p:nvPr/>
        </p:nvSpPr>
        <p:spPr>
          <a:xfrm>
            <a:off x="829330" y="518077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ကျောက်မီးသွေး (အမှုန့်)</a:t>
            </a:r>
            <a:endParaRPr lang="ja-JP" sz="6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778">
            <a:extLst>
              <a:ext uri="{FF2B5EF4-FFF2-40B4-BE49-F238E27FC236}">
                <a16:creationId xmlns:a16="http://schemas.microsoft.com/office/drawing/2014/main" id="{26F745A6-25B7-4683-B0CE-DC54F87E9363}"/>
              </a:ext>
            </a:extLst>
          </p:cNvPr>
          <p:cNvSpPr txBox="1"/>
          <p:nvPr/>
        </p:nvSpPr>
        <p:spPr>
          <a:xfrm>
            <a:off x="829330" y="534079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cork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781">
            <a:extLst>
              <a:ext uri="{FF2B5EF4-FFF2-40B4-BE49-F238E27FC236}">
                <a16:creationId xmlns:a16="http://schemas.microsoft.com/office/drawing/2014/main" id="{082885EE-914B-4EE2-A54B-71CA27F71B85}"/>
              </a:ext>
            </a:extLst>
          </p:cNvPr>
          <p:cNvSpPr txBox="1"/>
          <p:nvPr/>
        </p:nvSpPr>
        <p:spPr>
          <a:xfrm>
            <a:off x="833775" y="420668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သံကြွပ်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1782">
            <a:extLst>
              <a:ext uri="{FF2B5EF4-FFF2-40B4-BE49-F238E27FC236}">
                <a16:creationId xmlns:a16="http://schemas.microsoft.com/office/drawing/2014/main" id="{D07E9F67-3C94-403C-9E4B-91FF6470D615}"/>
              </a:ext>
            </a:extLst>
          </p:cNvPr>
          <p:cNvSpPr txBox="1"/>
          <p:nvPr/>
        </p:nvSpPr>
        <p:spPr>
          <a:xfrm>
            <a:off x="829330" y="484866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ကျောက်စရစ်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783">
            <a:extLst>
              <a:ext uri="{FF2B5EF4-FFF2-40B4-BE49-F238E27FC236}">
                <a16:creationId xmlns:a16="http://schemas.microsoft.com/office/drawing/2014/main" id="{B853529D-2485-4C07-B562-A7261A89D254}"/>
              </a:ext>
            </a:extLst>
          </p:cNvPr>
          <p:cNvSpPr txBox="1"/>
          <p:nvPr/>
        </p:nvSpPr>
        <p:spPr>
          <a:xfrm>
            <a:off x="2854980" y="37101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နှမ်းဖတ်ကျောက်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1784">
            <a:extLst>
              <a:ext uri="{FF2B5EF4-FFF2-40B4-BE49-F238E27FC236}">
                <a16:creationId xmlns:a16="http://schemas.microsoft.com/office/drawing/2014/main" id="{CEEEE51A-78D2-460F-92FE-5278C3E16125}"/>
              </a:ext>
            </a:extLst>
          </p:cNvPr>
          <p:cNvSpPr txBox="1"/>
          <p:nvPr/>
        </p:nvSpPr>
        <p:spPr>
          <a:xfrm>
            <a:off x="2854980" y="3873182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Andesite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1785">
            <a:extLst>
              <a:ext uri="{FF2B5EF4-FFF2-40B4-BE49-F238E27FC236}">
                <a16:creationId xmlns:a16="http://schemas.microsoft.com/office/drawing/2014/main" id="{CD8DC95D-F45F-4DA3-8183-9491786DFFFC}"/>
              </a:ext>
            </a:extLst>
          </p:cNvPr>
          <p:cNvSpPr txBox="1"/>
          <p:nvPr/>
        </p:nvSpPr>
        <p:spPr>
          <a:xfrm>
            <a:off x="2851805" y="403625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မီးသင့်ကျောက်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1" name="テキスト ボックス 1786">
            <a:extLst>
              <a:ext uri="{FF2B5EF4-FFF2-40B4-BE49-F238E27FC236}">
                <a16:creationId xmlns:a16="http://schemas.microsoft.com/office/drawing/2014/main" id="{7A1F7673-975A-4578-A57F-C7C5C383285F}"/>
              </a:ext>
            </a:extLst>
          </p:cNvPr>
          <p:cNvSpPr txBox="1"/>
          <p:nvPr/>
        </p:nvSpPr>
        <p:spPr>
          <a:xfrm>
            <a:off x="2851805" y="4362386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ထုံးကျောက် (မာကျောသော)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2" name="テキスト ボックス 1787">
            <a:extLst>
              <a:ext uri="{FF2B5EF4-FFF2-40B4-BE49-F238E27FC236}">
                <a16:creationId xmlns:a16="http://schemas.microsoft.com/office/drawing/2014/main" id="{05241E55-94EA-4D89-8114-4D0F1CDADFC1}"/>
              </a:ext>
            </a:extLst>
          </p:cNvPr>
          <p:cNvSpPr txBox="1"/>
          <p:nvPr/>
        </p:nvSpPr>
        <p:spPr>
          <a:xfrm>
            <a:off x="2845173" y="4554462"/>
            <a:ext cx="748112" cy="908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4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ထုံးကျောက် (ပျော့ပျောင်းသော)</a:t>
            </a:r>
            <a:endParaRPr lang="ja-JP" sz="4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 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3" name="テキスト ボックス 1788">
            <a:extLst>
              <a:ext uri="{FF2B5EF4-FFF2-40B4-BE49-F238E27FC236}">
                <a16:creationId xmlns:a16="http://schemas.microsoft.com/office/drawing/2014/main" id="{5438474D-FD27-45AC-BFA5-5D6B85936F19}"/>
              </a:ext>
            </a:extLst>
          </p:cNvPr>
          <p:cNvSpPr txBox="1"/>
          <p:nvPr/>
        </p:nvSpPr>
        <p:spPr>
          <a:xfrm>
            <a:off x="2851805" y="4688522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စကျင်ကျောက်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4" name="テキスト ボックス 1789">
            <a:extLst>
              <a:ext uri="{FF2B5EF4-FFF2-40B4-BE49-F238E27FC236}">
                <a16:creationId xmlns:a16="http://schemas.microsoft.com/office/drawing/2014/main" id="{C64CF10C-13FF-4EF5-A3DC-6C62A75646D9}"/>
              </a:ext>
            </a:extLst>
          </p:cNvPr>
          <p:cNvSpPr txBox="1"/>
          <p:nvPr/>
        </p:nvSpPr>
        <p:spPr>
          <a:xfrm>
            <a:off x="2851805" y="5014658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ဝက်သစ်ချပင်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5" name="テキスト ボックス 1790">
            <a:extLst>
              <a:ext uri="{FF2B5EF4-FFF2-40B4-BE49-F238E27FC236}">
                <a16:creationId xmlns:a16="http://schemas.microsoft.com/office/drawing/2014/main" id="{23F1F2C9-1E5B-45DC-B1F9-70F30126852F}"/>
              </a:ext>
            </a:extLst>
          </p:cNvPr>
          <p:cNvSpPr txBox="1"/>
          <p:nvPr/>
        </p:nvSpPr>
        <p:spPr>
          <a:xfrm>
            <a:off x="2851805" y="5177726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ထင်းရှူးပင်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6" name="テキスト ボックス 1791">
            <a:extLst>
              <a:ext uri="{FF2B5EF4-FFF2-40B4-BE49-F238E27FC236}">
                <a16:creationId xmlns:a16="http://schemas.microsoft.com/office/drawing/2014/main" id="{B67ED277-18CC-41F2-A333-227C901DCED1}"/>
              </a:ext>
            </a:extLst>
          </p:cNvPr>
          <p:cNvSpPr txBox="1"/>
          <p:nvPr/>
        </p:nvSpPr>
        <p:spPr>
          <a:xfrm>
            <a:off x="2851805" y="534079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သစ်ကတိုး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7" name="テキスト ボックス 1792">
            <a:extLst>
              <a:ext uri="{FF2B5EF4-FFF2-40B4-BE49-F238E27FC236}">
                <a16:creationId xmlns:a16="http://schemas.microsoft.com/office/drawing/2014/main" id="{FCAD32A8-61A8-471F-A9CB-F93563F4D91B}"/>
              </a:ext>
            </a:extLst>
          </p:cNvPr>
          <p:cNvSpPr txBox="1"/>
          <p:nvPr/>
        </p:nvSpPr>
        <p:spPr>
          <a:xfrm>
            <a:off x="2856250" y="4199318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ကျောက်စရစ်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8" name="テキスト ボックス 1793">
            <a:extLst>
              <a:ext uri="{FF2B5EF4-FFF2-40B4-BE49-F238E27FC236}">
                <a16:creationId xmlns:a16="http://schemas.microsoft.com/office/drawing/2014/main" id="{0D2C2399-67B6-4510-9724-07B75046A7A6}"/>
              </a:ext>
            </a:extLst>
          </p:cNvPr>
          <p:cNvSpPr txBox="1"/>
          <p:nvPr/>
        </p:nvSpPr>
        <p:spPr>
          <a:xfrm>
            <a:off x="2851805" y="485159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Gneiss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83" name="テキスト ボックス 1794">
            <a:extLst>
              <a:ext uri="{FF2B5EF4-FFF2-40B4-BE49-F238E27FC236}">
                <a16:creationId xmlns:a16="http://schemas.microsoft.com/office/drawing/2014/main" id="{F40C53CA-1ADF-42B4-BD07-B9E2D3685A83}"/>
              </a:ext>
            </a:extLst>
          </p:cNvPr>
          <p:cNvSpPr txBox="1"/>
          <p:nvPr/>
        </p:nvSpPr>
        <p:spPr>
          <a:xfrm>
            <a:off x="5184067" y="1585245"/>
            <a:ext cx="1482090" cy="168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အရာဝတ္တု၏ပုံစံ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84" name="テキスト ボックス 1795">
            <a:extLst>
              <a:ext uri="{FF2B5EF4-FFF2-40B4-BE49-F238E27FC236}">
                <a16:creationId xmlns:a16="http://schemas.microsoft.com/office/drawing/2014/main" id="{EDCDF7DD-BE41-43B0-933B-5EC58A68EDCB}"/>
              </a:ext>
            </a:extLst>
          </p:cNvPr>
          <p:cNvSpPr txBox="1"/>
          <p:nvPr/>
        </p:nvSpPr>
        <p:spPr>
          <a:xfrm>
            <a:off x="5193619" y="1780704"/>
            <a:ext cx="488930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နာမည်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85" name="テキスト ボックス 1796">
            <a:extLst>
              <a:ext uri="{FF2B5EF4-FFF2-40B4-BE49-F238E27FC236}">
                <a16:creationId xmlns:a16="http://schemas.microsoft.com/office/drawing/2014/main" id="{BE5961EA-9C36-44E6-BE18-0F0243D73EB9}"/>
              </a:ext>
            </a:extLst>
          </p:cNvPr>
          <p:cNvSpPr txBox="1"/>
          <p:nvPr/>
        </p:nvSpPr>
        <p:spPr>
          <a:xfrm>
            <a:off x="5148825" y="2094060"/>
            <a:ext cx="567376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ထောင့်မှန်စတုဂံ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86" name="テキスト ボックス 1797">
            <a:extLst>
              <a:ext uri="{FF2B5EF4-FFF2-40B4-BE49-F238E27FC236}">
                <a16:creationId xmlns:a16="http://schemas.microsoft.com/office/drawing/2014/main" id="{225AAF70-961A-4095-A32F-ABD17272BADC}"/>
              </a:ext>
            </a:extLst>
          </p:cNvPr>
          <p:cNvSpPr txBox="1"/>
          <p:nvPr/>
        </p:nvSpPr>
        <p:spPr>
          <a:xfrm>
            <a:off x="5119610" y="2594414"/>
            <a:ext cx="602439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87" name="テキスト ボックス 1798">
            <a:extLst>
              <a:ext uri="{FF2B5EF4-FFF2-40B4-BE49-F238E27FC236}">
                <a16:creationId xmlns:a16="http://schemas.microsoft.com/office/drawing/2014/main" id="{B25B687C-09AF-4575-BF9B-107C1608A5D6}"/>
              </a:ext>
            </a:extLst>
          </p:cNvPr>
          <p:cNvSpPr txBox="1"/>
          <p:nvPr/>
        </p:nvSpPr>
        <p:spPr>
          <a:xfrm>
            <a:off x="5119610" y="3078116"/>
            <a:ext cx="596591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အဝိုင်းပြား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88" name="テキスト ボックス 1799">
            <a:extLst>
              <a:ext uri="{FF2B5EF4-FFF2-40B4-BE49-F238E27FC236}">
                <a16:creationId xmlns:a16="http://schemas.microsoft.com/office/drawing/2014/main" id="{AB291AA6-F073-4C77-96E7-568C53057136}"/>
              </a:ext>
            </a:extLst>
          </p:cNvPr>
          <p:cNvSpPr txBox="1"/>
          <p:nvPr/>
        </p:nvSpPr>
        <p:spPr>
          <a:xfrm>
            <a:off x="5127556" y="3529919"/>
            <a:ext cx="58864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အလုံး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0" name="テキスト ボックス 1808">
            <a:extLst>
              <a:ext uri="{FF2B5EF4-FFF2-40B4-BE49-F238E27FC236}">
                <a16:creationId xmlns:a16="http://schemas.microsoft.com/office/drawing/2014/main" id="{99107902-85F8-4BE5-812A-7E676E4FA728}"/>
              </a:ext>
            </a:extLst>
          </p:cNvPr>
          <p:cNvSpPr txBox="1"/>
          <p:nvPr/>
        </p:nvSpPr>
        <p:spPr>
          <a:xfrm>
            <a:off x="5891329" y="1785270"/>
            <a:ext cx="638248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ပုံစံ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1" name="テキスト ボックス 1809">
            <a:extLst>
              <a:ext uri="{FF2B5EF4-FFF2-40B4-BE49-F238E27FC236}">
                <a16:creationId xmlns:a16="http://schemas.microsoft.com/office/drawing/2014/main" id="{02D91C0B-8F2D-494E-B2E5-DDB5C4E6354A}"/>
              </a:ext>
            </a:extLst>
          </p:cNvPr>
          <p:cNvSpPr txBox="1"/>
          <p:nvPr/>
        </p:nvSpPr>
        <p:spPr>
          <a:xfrm>
            <a:off x="6874937" y="1676621"/>
            <a:ext cx="1393739" cy="2080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ထုထည်အနီးစပ်ဆုံးခန့်မှန်းမှုပုံသေနည်း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2" name="テキスト ボックス 1810">
            <a:extLst>
              <a:ext uri="{FF2B5EF4-FFF2-40B4-BE49-F238E27FC236}">
                <a16:creationId xmlns:a16="http://schemas.microsoft.com/office/drawing/2014/main" id="{A8A92D07-BE18-4F8D-BC5B-2501140A261F}"/>
              </a:ext>
            </a:extLst>
          </p:cNvPr>
          <p:cNvSpPr txBox="1"/>
          <p:nvPr/>
        </p:nvSpPr>
        <p:spPr>
          <a:xfrm>
            <a:off x="6313670" y="2196346"/>
            <a:ext cx="359015" cy="1753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အလျား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လိုက်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3" name="テキスト ボックス 1811">
            <a:extLst>
              <a:ext uri="{FF2B5EF4-FFF2-40B4-BE49-F238E27FC236}">
                <a16:creationId xmlns:a16="http://schemas.microsoft.com/office/drawing/2014/main" id="{5532A6F8-1DE0-46E1-B2AA-F9F1927F8F23}"/>
              </a:ext>
            </a:extLst>
          </p:cNvPr>
          <p:cNvSpPr txBox="1"/>
          <p:nvPr/>
        </p:nvSpPr>
        <p:spPr>
          <a:xfrm>
            <a:off x="5948289" y="2307121"/>
            <a:ext cx="262573" cy="748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ဒေါင်လိုက်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4" name="テキスト ボックス 1812">
            <a:extLst>
              <a:ext uri="{FF2B5EF4-FFF2-40B4-BE49-F238E27FC236}">
                <a16:creationId xmlns:a16="http://schemas.microsoft.com/office/drawing/2014/main" id="{B68FF204-A459-4B00-9E1B-2BA42E3D79B0}"/>
              </a:ext>
            </a:extLst>
          </p:cNvPr>
          <p:cNvSpPr txBox="1"/>
          <p:nvPr/>
        </p:nvSpPr>
        <p:spPr>
          <a:xfrm>
            <a:off x="5985207" y="2924054"/>
            <a:ext cx="428161" cy="912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အချင်း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5" name="テキスト ボックス 1813">
            <a:extLst>
              <a:ext uri="{FF2B5EF4-FFF2-40B4-BE49-F238E27FC236}">
                <a16:creationId xmlns:a16="http://schemas.microsoft.com/office/drawing/2014/main" id="{8B66499E-24F6-4550-A717-928C3D19DB13}"/>
              </a:ext>
            </a:extLst>
          </p:cNvPr>
          <p:cNvSpPr txBox="1"/>
          <p:nvPr/>
        </p:nvSpPr>
        <p:spPr>
          <a:xfrm>
            <a:off x="6329183" y="2452288"/>
            <a:ext cx="246945" cy="1344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အချင်း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6" name="テキスト ボックス 1816">
            <a:extLst>
              <a:ext uri="{FF2B5EF4-FFF2-40B4-BE49-F238E27FC236}">
                <a16:creationId xmlns:a16="http://schemas.microsoft.com/office/drawing/2014/main" id="{94008345-13A4-43A7-B59D-1FF3A6F471C8}"/>
              </a:ext>
            </a:extLst>
          </p:cNvPr>
          <p:cNvSpPr txBox="1"/>
          <p:nvPr/>
        </p:nvSpPr>
        <p:spPr>
          <a:xfrm>
            <a:off x="6464692" y="2020766"/>
            <a:ext cx="231451" cy="1620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အမြင့်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7" name="テキスト ボックス 1817">
            <a:extLst>
              <a:ext uri="{FF2B5EF4-FFF2-40B4-BE49-F238E27FC236}">
                <a16:creationId xmlns:a16="http://schemas.microsoft.com/office/drawing/2014/main" id="{AC479BA9-84A3-4D02-8B92-C8D9ED663B38}"/>
              </a:ext>
            </a:extLst>
          </p:cNvPr>
          <p:cNvSpPr txBox="1"/>
          <p:nvPr/>
        </p:nvSpPr>
        <p:spPr>
          <a:xfrm>
            <a:off x="6576129" y="3129753"/>
            <a:ext cx="120015" cy="168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အထူ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8" name="テキスト ボックス 1818">
            <a:extLst>
              <a:ext uri="{FF2B5EF4-FFF2-40B4-BE49-F238E27FC236}">
                <a16:creationId xmlns:a16="http://schemas.microsoft.com/office/drawing/2014/main" id="{141C6504-389A-4886-A3BF-83D6A286BF29}"/>
              </a:ext>
            </a:extLst>
          </p:cNvPr>
          <p:cNvSpPr txBox="1"/>
          <p:nvPr/>
        </p:nvSpPr>
        <p:spPr>
          <a:xfrm>
            <a:off x="6391599" y="3497707"/>
            <a:ext cx="148684" cy="181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အချင်း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99" name="テキスト ボックス 1828">
            <a:extLst>
              <a:ext uri="{FF2B5EF4-FFF2-40B4-BE49-F238E27FC236}">
                <a16:creationId xmlns:a16="http://schemas.microsoft.com/office/drawing/2014/main" id="{DFD4D652-229F-4202-B0D9-7C6C48ED73C6}"/>
              </a:ext>
            </a:extLst>
          </p:cNvPr>
          <p:cNvSpPr txBox="1"/>
          <p:nvPr/>
        </p:nvSpPr>
        <p:spPr>
          <a:xfrm>
            <a:off x="6741114" y="2124225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ဒေါင်လိုက×အလျားလိုက်×အမြင့်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0" name="テキスト ボックス 1829">
            <a:extLst>
              <a:ext uri="{FF2B5EF4-FFF2-40B4-BE49-F238E27FC236}">
                <a16:creationId xmlns:a16="http://schemas.microsoft.com/office/drawing/2014/main" id="{DF2F47D6-C048-4325-91E8-041724580AEB}"/>
              </a:ext>
            </a:extLst>
          </p:cNvPr>
          <p:cNvSpPr txBox="1"/>
          <p:nvPr/>
        </p:nvSpPr>
        <p:spPr>
          <a:xfrm>
            <a:off x="6756353" y="2594414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(အချင်း) </a:t>
            </a:r>
            <a:r>
              <a:rPr lang="my-mm" sz="700" kern="100" baseline="300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2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x အမြင့်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x  0.8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1" name="テキスト ボックス 1830">
            <a:extLst>
              <a:ext uri="{FF2B5EF4-FFF2-40B4-BE49-F238E27FC236}">
                <a16:creationId xmlns:a16="http://schemas.microsoft.com/office/drawing/2014/main" id="{5B0E32F8-ED40-47B5-91E5-A54F5C5ADCE5}"/>
              </a:ext>
            </a:extLst>
          </p:cNvPr>
          <p:cNvSpPr txBox="1"/>
          <p:nvPr/>
        </p:nvSpPr>
        <p:spPr>
          <a:xfrm>
            <a:off x="6741114" y="3080339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(အချင်း) </a:t>
            </a:r>
            <a:r>
              <a:rPr lang="my-mm" sz="700" kern="100" baseline="300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2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x အထူ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x  0.8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2" name="テキスト ボックス 1831">
            <a:extLst>
              <a:ext uri="{FF2B5EF4-FFF2-40B4-BE49-F238E27FC236}">
                <a16:creationId xmlns:a16="http://schemas.microsoft.com/office/drawing/2014/main" id="{0DC5BD0C-C547-4198-A834-71B93D90883C}"/>
              </a:ext>
            </a:extLst>
          </p:cNvPr>
          <p:cNvSpPr txBox="1"/>
          <p:nvPr/>
        </p:nvSpPr>
        <p:spPr>
          <a:xfrm>
            <a:off x="6714920" y="3550528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(အချင်း) </a:t>
            </a:r>
            <a:r>
              <a:rPr lang="my-mm" sz="700" kern="100" baseline="300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3</a:t>
            </a:r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x  0.53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3" name="テキスト ボックス 1816">
            <a:extLst>
              <a:ext uri="{FF2B5EF4-FFF2-40B4-BE49-F238E27FC236}">
                <a16:creationId xmlns:a16="http://schemas.microsoft.com/office/drawing/2014/main" id="{20E75799-6C7A-4C6D-9286-11EAEF591C7C}"/>
              </a:ext>
            </a:extLst>
          </p:cNvPr>
          <p:cNvSpPr txBox="1"/>
          <p:nvPr/>
        </p:nvSpPr>
        <p:spPr>
          <a:xfrm>
            <a:off x="6386146" y="2603344"/>
            <a:ext cx="222839" cy="1526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အမြင့်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4" name="テキスト ボックス 1800">
            <a:extLst>
              <a:ext uri="{FF2B5EF4-FFF2-40B4-BE49-F238E27FC236}">
                <a16:creationId xmlns:a16="http://schemas.microsoft.com/office/drawing/2014/main" id="{B16FBD22-BB1B-4CDB-8736-FD716A5E0D20}"/>
              </a:ext>
            </a:extLst>
          </p:cNvPr>
          <p:cNvSpPr txBox="1"/>
          <p:nvPr/>
        </p:nvSpPr>
        <p:spPr>
          <a:xfrm>
            <a:off x="5127556" y="4035917"/>
            <a:ext cx="6133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dished head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5" name="テキスト ボックス 1801">
            <a:extLst>
              <a:ext uri="{FF2B5EF4-FFF2-40B4-BE49-F238E27FC236}">
                <a16:creationId xmlns:a16="http://schemas.microsoft.com/office/drawing/2014/main" id="{9BD4D41E-9AD4-4F95-9CFE-05B18ADFA7AB}"/>
              </a:ext>
            </a:extLst>
          </p:cNvPr>
          <p:cNvSpPr txBox="1"/>
          <p:nvPr/>
        </p:nvSpPr>
        <p:spPr>
          <a:xfrm>
            <a:off x="5127556" y="4487306"/>
            <a:ext cx="596590" cy="1725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အဝိုင်းထုချွန်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6" name="テキスト ボックス 1802">
            <a:extLst>
              <a:ext uri="{FF2B5EF4-FFF2-40B4-BE49-F238E27FC236}">
                <a16:creationId xmlns:a16="http://schemas.microsoft.com/office/drawing/2014/main" id="{8C6202D4-EB21-4CE1-B897-F9ED00184763}"/>
              </a:ext>
            </a:extLst>
          </p:cNvPr>
          <p:cNvSpPr txBox="1"/>
          <p:nvPr/>
        </p:nvSpPr>
        <p:spPr>
          <a:xfrm>
            <a:off x="5121271" y="4947039"/>
            <a:ext cx="62519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ကန်တော့ချွန်</a:t>
            </a:r>
            <a:endParaRPr lang="ja-JP" sz="700" kern="10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7" name="テキスト ボックス 1803">
            <a:extLst>
              <a:ext uri="{FF2B5EF4-FFF2-40B4-BE49-F238E27FC236}">
                <a16:creationId xmlns:a16="http://schemas.microsoft.com/office/drawing/2014/main" id="{72DA0697-98F3-4475-9B74-10C84B2D377D}"/>
              </a:ext>
            </a:extLst>
          </p:cNvPr>
          <p:cNvSpPr txBox="1"/>
          <p:nvPr/>
        </p:nvSpPr>
        <p:spPr>
          <a:xfrm>
            <a:off x="5107783" y="5430741"/>
            <a:ext cx="6449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ဘဲဥပုံစံ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8" name="テキスト ボックス 1804">
            <a:extLst>
              <a:ext uri="{FF2B5EF4-FFF2-40B4-BE49-F238E27FC236}">
                <a16:creationId xmlns:a16="http://schemas.microsoft.com/office/drawing/2014/main" id="{138D2B98-C397-4619-B972-4E76486D8370}"/>
              </a:ext>
            </a:extLst>
          </p:cNvPr>
          <p:cNvSpPr txBox="1"/>
          <p:nvPr/>
        </p:nvSpPr>
        <p:spPr>
          <a:xfrm>
            <a:off x="5119610" y="5914443"/>
            <a:ext cx="621314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တြိဂံပိရမစ်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9" name="テキスト ボックス 1805">
            <a:extLst>
              <a:ext uri="{FF2B5EF4-FFF2-40B4-BE49-F238E27FC236}">
                <a16:creationId xmlns:a16="http://schemas.microsoft.com/office/drawing/2014/main" id="{3EF18A75-B780-4281-9D83-D1E8992C63C7}"/>
              </a:ext>
            </a:extLst>
          </p:cNvPr>
          <p:cNvSpPr txBox="1"/>
          <p:nvPr/>
        </p:nvSpPr>
        <p:spPr>
          <a:xfrm>
            <a:off x="5797256" y="5770062"/>
            <a:ext cx="256103" cy="1092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အမြင့်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0" name="テキスト ボックス 1814">
            <a:extLst>
              <a:ext uri="{FF2B5EF4-FFF2-40B4-BE49-F238E27FC236}">
                <a16:creationId xmlns:a16="http://schemas.microsoft.com/office/drawing/2014/main" id="{00AE5499-92FE-49C5-8B1B-C3390171FA80}"/>
              </a:ext>
            </a:extLst>
          </p:cNvPr>
          <p:cNvSpPr txBox="1"/>
          <p:nvPr/>
        </p:nvSpPr>
        <p:spPr>
          <a:xfrm>
            <a:off x="6313766" y="4916296"/>
            <a:ext cx="223906" cy="1797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အမြင့်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1" name="テキスト ボックス 1815">
            <a:extLst>
              <a:ext uri="{FF2B5EF4-FFF2-40B4-BE49-F238E27FC236}">
                <a16:creationId xmlns:a16="http://schemas.microsoft.com/office/drawing/2014/main" id="{E9D7C07E-7123-442C-BF63-C81207B3B427}"/>
              </a:ext>
            </a:extLst>
          </p:cNvPr>
          <p:cNvSpPr txBox="1"/>
          <p:nvPr/>
        </p:nvSpPr>
        <p:spPr>
          <a:xfrm>
            <a:off x="6477595" y="3887827"/>
            <a:ext cx="218547" cy="108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အမြင့်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2" name="テキスト ボックス 1819">
            <a:extLst>
              <a:ext uri="{FF2B5EF4-FFF2-40B4-BE49-F238E27FC236}">
                <a16:creationId xmlns:a16="http://schemas.microsoft.com/office/drawing/2014/main" id="{D6F3B095-01ED-4D44-A099-DA5C4E0CFDF9}"/>
              </a:ext>
            </a:extLst>
          </p:cNvPr>
          <p:cNvSpPr txBox="1"/>
          <p:nvPr/>
        </p:nvSpPr>
        <p:spPr>
          <a:xfrm>
            <a:off x="6055629" y="4230228"/>
            <a:ext cx="273555" cy="683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အချင်း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3" name="テキスト ボックス 1820">
            <a:extLst>
              <a:ext uri="{FF2B5EF4-FFF2-40B4-BE49-F238E27FC236}">
                <a16:creationId xmlns:a16="http://schemas.microsoft.com/office/drawing/2014/main" id="{65CA05E9-F8A5-4FCB-A4B3-5DC6E8ADEDD5}"/>
              </a:ext>
            </a:extLst>
          </p:cNvPr>
          <p:cNvSpPr txBox="1"/>
          <p:nvPr/>
        </p:nvSpPr>
        <p:spPr>
          <a:xfrm>
            <a:off x="6022232" y="4661611"/>
            <a:ext cx="227739" cy="120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အချင်း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4" name="テキスト ボックス 1821">
            <a:extLst>
              <a:ext uri="{FF2B5EF4-FFF2-40B4-BE49-F238E27FC236}">
                <a16:creationId xmlns:a16="http://schemas.microsoft.com/office/drawing/2014/main" id="{827FDD77-5FDA-493B-924D-9209ADE31991}"/>
              </a:ext>
            </a:extLst>
          </p:cNvPr>
          <p:cNvSpPr txBox="1"/>
          <p:nvPr/>
        </p:nvSpPr>
        <p:spPr>
          <a:xfrm>
            <a:off x="5816429" y="4775349"/>
            <a:ext cx="716931" cy="1331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အထက်အောက်ခြေအချင်း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5" name="テキスト ボックス 1822">
            <a:extLst>
              <a:ext uri="{FF2B5EF4-FFF2-40B4-BE49-F238E27FC236}">
                <a16:creationId xmlns:a16="http://schemas.microsoft.com/office/drawing/2014/main" id="{F904E621-43EB-44C3-8415-1C392F6AC04C}"/>
              </a:ext>
            </a:extLst>
          </p:cNvPr>
          <p:cNvSpPr txBox="1"/>
          <p:nvPr/>
        </p:nvSpPr>
        <p:spPr>
          <a:xfrm>
            <a:off x="5797256" y="5168715"/>
            <a:ext cx="754286" cy="9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အောက်ခံအောက်ခြေအချင်း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6" name="テキスト ボックス 1823">
            <a:extLst>
              <a:ext uri="{FF2B5EF4-FFF2-40B4-BE49-F238E27FC236}">
                <a16:creationId xmlns:a16="http://schemas.microsoft.com/office/drawing/2014/main" id="{D11D7820-EF8A-4390-B835-B315086FC313}"/>
              </a:ext>
            </a:extLst>
          </p:cNvPr>
          <p:cNvSpPr txBox="1"/>
          <p:nvPr/>
        </p:nvSpPr>
        <p:spPr>
          <a:xfrm>
            <a:off x="6540283" y="5436645"/>
            <a:ext cx="155861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အထူ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7" name="テキスト ボックス 1824">
            <a:extLst>
              <a:ext uri="{FF2B5EF4-FFF2-40B4-BE49-F238E27FC236}">
                <a16:creationId xmlns:a16="http://schemas.microsoft.com/office/drawing/2014/main" id="{9334FFA4-B895-46E9-BCBA-721FA534D79D}"/>
              </a:ext>
            </a:extLst>
          </p:cNvPr>
          <p:cNvSpPr txBox="1"/>
          <p:nvPr/>
        </p:nvSpPr>
        <p:spPr>
          <a:xfrm>
            <a:off x="5891328" y="5568857"/>
            <a:ext cx="261807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ဒေါင်လိုက်အရှည်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8" name="テキスト ボックス 1825">
            <a:extLst>
              <a:ext uri="{FF2B5EF4-FFF2-40B4-BE49-F238E27FC236}">
                <a16:creationId xmlns:a16="http://schemas.microsoft.com/office/drawing/2014/main" id="{B7A74606-52BA-4955-9BF0-A5897352065A}"/>
              </a:ext>
            </a:extLst>
          </p:cNvPr>
          <p:cNvSpPr txBox="1"/>
          <p:nvPr/>
        </p:nvSpPr>
        <p:spPr>
          <a:xfrm rot="16200000">
            <a:off x="6040067" y="5490495"/>
            <a:ext cx="513509" cy="782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အလျားလိုက်အရှည်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9" name="テキスト ボックス 1826">
            <a:extLst>
              <a:ext uri="{FF2B5EF4-FFF2-40B4-BE49-F238E27FC236}">
                <a16:creationId xmlns:a16="http://schemas.microsoft.com/office/drawing/2014/main" id="{1C6DF825-2A14-4D74-88BB-76A83EF246C8}"/>
              </a:ext>
            </a:extLst>
          </p:cNvPr>
          <p:cNvSpPr txBox="1"/>
          <p:nvPr/>
        </p:nvSpPr>
        <p:spPr>
          <a:xfrm>
            <a:off x="5724146" y="6143774"/>
            <a:ext cx="370946" cy="1192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အောက်ခြေ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0" name="テキスト ボックス 1827">
            <a:extLst>
              <a:ext uri="{FF2B5EF4-FFF2-40B4-BE49-F238E27FC236}">
                <a16:creationId xmlns:a16="http://schemas.microsoft.com/office/drawing/2014/main" id="{18EC6072-D421-4F4A-8A1F-3D4B207A69DE}"/>
              </a:ext>
            </a:extLst>
          </p:cNvPr>
          <p:cNvSpPr txBox="1"/>
          <p:nvPr/>
        </p:nvSpPr>
        <p:spPr>
          <a:xfrm>
            <a:off x="6249971" y="5853228"/>
            <a:ext cx="391455" cy="1060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အောက်ခြေ၏အောက်ခံ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1" name="テキスト ボックス 1409">
            <a:extLst>
              <a:ext uri="{FF2B5EF4-FFF2-40B4-BE49-F238E27FC236}">
                <a16:creationId xmlns:a16="http://schemas.microsoft.com/office/drawing/2014/main" id="{A407E640-0258-43CA-8DAE-C906D833B173}"/>
              </a:ext>
            </a:extLst>
          </p:cNvPr>
          <p:cNvSpPr txBox="1"/>
          <p:nvPr/>
        </p:nvSpPr>
        <p:spPr>
          <a:xfrm>
            <a:off x="6282410" y="6055882"/>
            <a:ext cx="326576" cy="1057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အောက်ခြေအမြင့်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2" name="テキスト ボックス 1840">
            <a:extLst>
              <a:ext uri="{FF2B5EF4-FFF2-40B4-BE49-F238E27FC236}">
                <a16:creationId xmlns:a16="http://schemas.microsoft.com/office/drawing/2014/main" id="{601627DB-ECB3-4403-A78A-23C6B19320A4}"/>
              </a:ext>
            </a:extLst>
          </p:cNvPr>
          <p:cNvSpPr txBox="1"/>
          <p:nvPr/>
        </p:nvSpPr>
        <p:spPr>
          <a:xfrm>
            <a:off x="6363874" y="4378466"/>
            <a:ext cx="332268" cy="2339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အမြင့်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3" name="テキスト ボックス 1832">
            <a:extLst>
              <a:ext uri="{FF2B5EF4-FFF2-40B4-BE49-F238E27FC236}">
                <a16:creationId xmlns:a16="http://schemas.microsoft.com/office/drawing/2014/main" id="{6CCCBB0E-D1B2-455D-98F7-0BAE2CE96C44}"/>
              </a:ext>
            </a:extLst>
          </p:cNvPr>
          <p:cNvSpPr txBox="1"/>
          <p:nvPr/>
        </p:nvSpPr>
        <p:spPr>
          <a:xfrm>
            <a:off x="6731885" y="4010037"/>
            <a:ext cx="1688216" cy="1840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(အမြင့်) </a:t>
            </a:r>
            <a:r>
              <a:rPr lang="my-mm" sz="700" kern="100" baseline="300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2</a:t>
            </a:r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x  (အချင်း </a:t>
            </a:r>
            <a:r>
              <a:rPr lang="my-mm" sz="700" kern="1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x </a:t>
            </a:r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3-</a:t>
            </a:r>
            <a:r>
              <a:rPr lang="my-mm" sz="700" kern="1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 </a:t>
            </a:r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အမြင့် x </a:t>
            </a:r>
            <a:r>
              <a:rPr lang="my-mm" sz="700" kern="1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2) x 0.53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4" name="テキスト ボックス 1833">
            <a:extLst>
              <a:ext uri="{FF2B5EF4-FFF2-40B4-BE49-F238E27FC236}">
                <a16:creationId xmlns:a16="http://schemas.microsoft.com/office/drawing/2014/main" id="{9C7B53C8-548B-4287-9E64-007FFAAADD3E}"/>
              </a:ext>
            </a:extLst>
          </p:cNvPr>
          <p:cNvSpPr txBox="1"/>
          <p:nvPr/>
        </p:nvSpPr>
        <p:spPr>
          <a:xfrm>
            <a:off x="6734363" y="4819220"/>
            <a:ext cx="1601302" cy="4341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[(အောက်ခံအောက်ခြေအချင်း)</a:t>
            </a:r>
            <a:r>
              <a:rPr lang="my-mm" sz="500" kern="100" baseline="300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2</a:t>
            </a:r>
            <a:r>
              <a:rPr lang="my-mm" sz="5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+ အောက်ခံအောက်ခြေအချင်း × အထက်အောက်ခြေအချင်း + ( အထက်အောက်ခြေအချင်း</a:t>
            </a:r>
            <a:r>
              <a:rPr lang="my-mm" sz="500" kern="100" baseline="300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) 2</a:t>
            </a:r>
            <a:r>
              <a:rPr lang="my-mm" sz="5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] × အမြင့် ×0.3</a:t>
            </a:r>
            <a:endParaRPr lang="ja-JP" sz="5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5" name="テキスト ボックス 1834">
            <a:extLst>
              <a:ext uri="{FF2B5EF4-FFF2-40B4-BE49-F238E27FC236}">
                <a16:creationId xmlns:a16="http://schemas.microsoft.com/office/drawing/2014/main" id="{DBCF3EA8-FC50-4DEC-83F0-B8107C350599}"/>
              </a:ext>
            </a:extLst>
          </p:cNvPr>
          <p:cNvSpPr txBox="1"/>
          <p:nvPr/>
        </p:nvSpPr>
        <p:spPr>
          <a:xfrm>
            <a:off x="6719158" y="4489359"/>
            <a:ext cx="1446530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(အချင်း) </a:t>
            </a:r>
            <a:r>
              <a:rPr lang="my-mm" sz="700" kern="100" baseline="300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2</a:t>
            </a:r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x အမြင့် </a:t>
            </a:r>
            <a:r>
              <a:rPr lang="my-mm" sz="700" kern="1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x  0.3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6" name="テキスト ボックス 1835">
            <a:extLst>
              <a:ext uri="{FF2B5EF4-FFF2-40B4-BE49-F238E27FC236}">
                <a16:creationId xmlns:a16="http://schemas.microsoft.com/office/drawing/2014/main" id="{4C66F7F1-EF7A-43E1-9CC8-BD24448A86AC}"/>
              </a:ext>
            </a:extLst>
          </p:cNvPr>
          <p:cNvSpPr txBox="1"/>
          <p:nvPr/>
        </p:nvSpPr>
        <p:spPr>
          <a:xfrm>
            <a:off x="6741114" y="5446676"/>
            <a:ext cx="1052806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အရှည် x အကျယ် x အထူ x </a:t>
            </a:r>
            <a:r>
              <a:rPr lang="my-mm" sz="700" kern="10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 0.53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7" name="テキスト ボックス 1836">
            <a:extLst>
              <a:ext uri="{FF2B5EF4-FFF2-40B4-BE49-F238E27FC236}">
                <a16:creationId xmlns:a16="http://schemas.microsoft.com/office/drawing/2014/main" id="{05233598-9943-46EE-8438-AF771F9BA22B}"/>
              </a:ext>
            </a:extLst>
          </p:cNvPr>
          <p:cNvSpPr txBox="1"/>
          <p:nvPr/>
        </p:nvSpPr>
        <p:spPr>
          <a:xfrm>
            <a:off x="6741114" y="5879294"/>
            <a:ext cx="1594551" cy="3079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အနိမ့်ဧရိယာ× အမြင့် ÷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3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(အနိမ့်ဧရိယာ = အောက်ခြေ × အောက်ခြေအမြင့÷2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)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80" name="テキスト ボックス 1820">
            <a:extLst>
              <a:ext uri="{FF2B5EF4-FFF2-40B4-BE49-F238E27FC236}">
                <a16:creationId xmlns:a16="http://schemas.microsoft.com/office/drawing/2014/main" id="{04E15EFB-2E73-4241-9394-4791F6A3DAB7}"/>
              </a:ext>
            </a:extLst>
          </p:cNvPr>
          <p:cNvSpPr txBox="1"/>
          <p:nvPr/>
        </p:nvSpPr>
        <p:spPr>
          <a:xfrm>
            <a:off x="6344493" y="3896546"/>
            <a:ext cx="148684" cy="548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81" name="テキスト ボックス 1820">
            <a:extLst>
              <a:ext uri="{FF2B5EF4-FFF2-40B4-BE49-F238E27FC236}">
                <a16:creationId xmlns:a16="http://schemas.microsoft.com/office/drawing/2014/main" id="{BFD265EF-DA56-461B-A11C-A855B1981328}"/>
              </a:ext>
            </a:extLst>
          </p:cNvPr>
          <p:cNvSpPr txBox="1"/>
          <p:nvPr/>
        </p:nvSpPr>
        <p:spPr>
          <a:xfrm rot="16200000">
            <a:off x="6459935" y="3161281"/>
            <a:ext cx="103543" cy="796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131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21691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ဒြပ်ထုနှင့်တိကျသောဆွဲငင်အား၊ ဆွဲငင်အားဗဟိုချက်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117 / အထောက်အကူပြုစာအုပ် စာမျက်နှာ 89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69" y="3564084"/>
            <a:ext cx="7514030" cy="242695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894038" y="5954843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အရာဝတ္ထုတည်ငြိမ်မှု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642" y="1489226"/>
            <a:ext cx="4517873" cy="207453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903899" y="3493630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ဆွဲငင်အားဗဟိုချက်ရှာဖွေနည်း</a:t>
            </a:r>
          </a:p>
        </p:txBody>
      </p:sp>
      <p:sp>
        <p:nvSpPr>
          <p:cNvPr id="10" name="テキスト ボックス 1841">
            <a:extLst>
              <a:ext uri="{FF2B5EF4-FFF2-40B4-BE49-F238E27FC236}">
                <a16:creationId xmlns:a16="http://schemas.microsoft.com/office/drawing/2014/main" id="{31062E91-6648-4280-BFC6-D1C057026EB9}"/>
              </a:ext>
            </a:extLst>
          </p:cNvPr>
          <p:cNvSpPr txBox="1"/>
          <p:nvPr/>
        </p:nvSpPr>
        <p:spPr>
          <a:xfrm>
            <a:off x="918932" y="5503281"/>
            <a:ext cx="1166930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[တည်ငြိမ်နေသော]</a:t>
            </a:r>
            <a:endParaRPr lang="ja-JP" sz="105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842">
            <a:extLst>
              <a:ext uri="{FF2B5EF4-FFF2-40B4-BE49-F238E27FC236}">
                <a16:creationId xmlns:a16="http://schemas.microsoft.com/office/drawing/2014/main" id="{FC958784-1E10-4A34-AB90-D4D4E3333CD6}"/>
              </a:ext>
            </a:extLst>
          </p:cNvPr>
          <p:cNvSpPr txBox="1"/>
          <p:nvPr/>
        </p:nvSpPr>
        <p:spPr>
          <a:xfrm>
            <a:off x="2363384" y="5503281"/>
            <a:ext cx="753110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[Neutral]</a:t>
            </a:r>
            <a:endParaRPr lang="ja-JP" sz="105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843">
            <a:extLst>
              <a:ext uri="{FF2B5EF4-FFF2-40B4-BE49-F238E27FC236}">
                <a16:creationId xmlns:a16="http://schemas.microsoft.com/office/drawing/2014/main" id="{DD0C4AC8-A94D-4CD6-ADA5-5929BEA798A7}"/>
              </a:ext>
            </a:extLst>
          </p:cNvPr>
          <p:cNvSpPr txBox="1"/>
          <p:nvPr/>
        </p:nvSpPr>
        <p:spPr>
          <a:xfrm>
            <a:off x="5213611" y="5547314"/>
            <a:ext cx="1195318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[တည်ငြိမ်နေသော]</a:t>
            </a:r>
            <a:endParaRPr lang="ja-JP" sz="105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844">
            <a:extLst>
              <a:ext uri="{FF2B5EF4-FFF2-40B4-BE49-F238E27FC236}">
                <a16:creationId xmlns:a16="http://schemas.microsoft.com/office/drawing/2014/main" id="{6AFA50B1-0423-4F70-B60F-6C272BE12240}"/>
              </a:ext>
            </a:extLst>
          </p:cNvPr>
          <p:cNvSpPr txBox="1"/>
          <p:nvPr/>
        </p:nvSpPr>
        <p:spPr>
          <a:xfrm>
            <a:off x="7017515" y="5482472"/>
            <a:ext cx="1162474" cy="242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[တည်ငြိမ်နေသော]</a:t>
            </a:r>
            <a:endParaRPr lang="ja-JP" sz="105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845">
            <a:extLst>
              <a:ext uri="{FF2B5EF4-FFF2-40B4-BE49-F238E27FC236}">
                <a16:creationId xmlns:a16="http://schemas.microsoft.com/office/drawing/2014/main" id="{7FC2111B-FCEE-46BC-958C-D72A1BE645E4}"/>
              </a:ext>
            </a:extLst>
          </p:cNvPr>
          <p:cNvSpPr txBox="1"/>
          <p:nvPr/>
        </p:nvSpPr>
        <p:spPr>
          <a:xfrm>
            <a:off x="3608246" y="5544982"/>
            <a:ext cx="1212936" cy="189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[မတည်ငြိမ်သော]</a:t>
            </a:r>
            <a:endParaRPr lang="ja-JP" sz="105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759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716083"/>
            <a:ext cx="4083971" cy="231983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အရာဝတ္ထုတစ်ခု၏ရွေ့လျားမှု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118 / အထောက်အကူပြုစာအုပ် စာမျက်နှာ 90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91561" y="6035921"/>
            <a:ext cx="209865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ဗဟိုမှခွာအား၊ ဗဟိုသို့ချဉ်းကပ်အား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05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87744" y="6071845"/>
            <a:ext cx="228643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အများဆုံးတည်ငြိမ်သောပွတ်တိုက်အား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21" y="3956446"/>
            <a:ext cx="3708398" cy="21153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142" y="1335854"/>
            <a:ext cx="5351820" cy="22764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954014" y="3559265"/>
            <a:ext cx="175815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5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အမြန်နှုန်းနှင့်အရှိန်</a:t>
            </a:r>
          </a:p>
        </p:txBody>
      </p:sp>
      <p:sp>
        <p:nvSpPr>
          <p:cNvPr id="11" name="テキスト ボックス 1846">
            <a:extLst>
              <a:ext uri="{FF2B5EF4-FFF2-40B4-BE49-F238E27FC236}">
                <a16:creationId xmlns:a16="http://schemas.microsoft.com/office/drawing/2014/main" id="{9C371C54-65F1-4F04-8FBE-AD0FA4833E36}"/>
              </a:ext>
            </a:extLst>
          </p:cNvPr>
          <p:cNvSpPr txBox="1"/>
          <p:nvPr/>
        </p:nvSpPr>
        <p:spPr>
          <a:xfrm>
            <a:off x="5259387" y="2627900"/>
            <a:ext cx="1079865" cy="2539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တူညီသောအမြန်နှုန်းဖြင့်ရွေ့လျားမှု</a:t>
            </a:r>
            <a:endParaRPr lang="ja-JP" sz="105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847">
            <a:extLst>
              <a:ext uri="{FF2B5EF4-FFF2-40B4-BE49-F238E27FC236}">
                <a16:creationId xmlns:a16="http://schemas.microsoft.com/office/drawing/2014/main" id="{CA0BCF56-F8EA-45E6-81D1-0C9F1C2081BA}"/>
              </a:ext>
            </a:extLst>
          </p:cNvPr>
          <p:cNvSpPr txBox="1"/>
          <p:nvPr/>
        </p:nvSpPr>
        <p:spPr>
          <a:xfrm>
            <a:off x="3119437" y="1696535"/>
            <a:ext cx="1147763" cy="220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5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မတူညီသောအမြန်နှုန်းဖြင့်ရွေ့လျားမှု</a:t>
            </a:r>
            <a:endParaRPr lang="ja-JP" sz="105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848">
            <a:extLst>
              <a:ext uri="{FF2B5EF4-FFF2-40B4-BE49-F238E27FC236}">
                <a16:creationId xmlns:a16="http://schemas.microsoft.com/office/drawing/2014/main" id="{3934CFD8-6B90-4BE3-9270-305CE9B8A9B7}"/>
              </a:ext>
            </a:extLst>
          </p:cNvPr>
          <p:cNvSpPr txBox="1"/>
          <p:nvPr/>
        </p:nvSpPr>
        <p:spPr>
          <a:xfrm rot="20970101">
            <a:off x="1621093" y="4156366"/>
            <a:ext cx="896107" cy="175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ဗဟိုသို့ချဉ်းကပ်အား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849">
            <a:extLst>
              <a:ext uri="{FF2B5EF4-FFF2-40B4-BE49-F238E27FC236}">
                <a16:creationId xmlns:a16="http://schemas.microsoft.com/office/drawing/2014/main" id="{A4CC9A34-5609-484B-93FB-8CD005DD57B0}"/>
              </a:ext>
            </a:extLst>
          </p:cNvPr>
          <p:cNvSpPr txBox="1"/>
          <p:nvPr/>
        </p:nvSpPr>
        <p:spPr>
          <a:xfrm rot="20932636">
            <a:off x="1591995" y="4700281"/>
            <a:ext cx="810057" cy="134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ဗဟိုမှခွာအား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850">
            <a:extLst>
              <a:ext uri="{FF2B5EF4-FFF2-40B4-BE49-F238E27FC236}">
                <a16:creationId xmlns:a16="http://schemas.microsoft.com/office/drawing/2014/main" id="{7035B059-703D-4503-B437-3EA3B8C17AEC}"/>
              </a:ext>
            </a:extLst>
          </p:cNvPr>
          <p:cNvSpPr txBox="1"/>
          <p:nvPr/>
        </p:nvSpPr>
        <p:spPr>
          <a:xfrm>
            <a:off x="2809087" y="4226017"/>
            <a:ext cx="1081124" cy="5102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အလယ်ဗဟို</a:t>
            </a:r>
            <a:endParaRPr lang="en-US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(လက်)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851">
            <a:extLst>
              <a:ext uri="{FF2B5EF4-FFF2-40B4-BE49-F238E27FC236}">
                <a16:creationId xmlns:a16="http://schemas.microsoft.com/office/drawing/2014/main" id="{EB6B41C0-0979-4056-B28C-DECACDDA2911}"/>
              </a:ext>
            </a:extLst>
          </p:cNvPr>
          <p:cNvSpPr txBox="1"/>
          <p:nvPr/>
        </p:nvSpPr>
        <p:spPr>
          <a:xfrm>
            <a:off x="846941" y="4118545"/>
            <a:ext cx="173789" cy="5869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အရာဝတ္ထု</a:t>
            </a:r>
            <a:endParaRPr lang="ja-JP" sz="8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777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လျှပ်စစ်ဆိုင်ရာဗဟုသုတ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124 / အထောက်အကူပြုစာအုပ် စာမျက်နှာ 93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21" y="1559873"/>
            <a:ext cx="5807456" cy="296017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237871" y="1331828"/>
            <a:ext cx="4683078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လျှပ်စစ်စီးကြောင်းခန္ဓာကိုယ်တွင်စီးဆင်းသောအခါတုံ့ပြန်မှု ယူနစ် mA (milliampere)</a:t>
            </a:r>
            <a:endParaRPr lang="ja-JP" altLang="en-US" sz="1050" dirty="0">
              <a:solidFill>
                <a:prstClr val="blac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56038" y="4468643"/>
            <a:ext cx="398942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မှတ်ချက်) 1mA သည် 1/1000Ａ (ampere) ဖြစ်သည်။</a:t>
            </a:r>
          </a:p>
        </p:txBody>
      </p:sp>
      <p:sp>
        <p:nvSpPr>
          <p:cNvPr id="10" name="テキスト ボックス 1435">
            <a:extLst>
              <a:ext uri="{FF2B5EF4-FFF2-40B4-BE49-F238E27FC236}">
                <a16:creationId xmlns:a16="http://schemas.microsoft.com/office/drawing/2014/main" id="{181C6F60-B680-4617-B766-876D2CDFE2F5}"/>
              </a:ext>
            </a:extLst>
          </p:cNvPr>
          <p:cNvSpPr txBox="1"/>
          <p:nvPr/>
        </p:nvSpPr>
        <p:spPr>
          <a:xfrm>
            <a:off x="2235693" y="1887068"/>
            <a:ext cx="1607037" cy="1881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ဓာတ်လိုက်ခြင်း၏သက်ရောက်မှု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436">
            <a:extLst>
              <a:ext uri="{FF2B5EF4-FFF2-40B4-BE49-F238E27FC236}">
                <a16:creationId xmlns:a16="http://schemas.microsoft.com/office/drawing/2014/main" id="{82FFEEC7-1BAB-4132-AA64-990B4A08DA4C}"/>
              </a:ext>
            </a:extLst>
          </p:cNvPr>
          <p:cNvSpPr txBox="1"/>
          <p:nvPr/>
        </p:nvSpPr>
        <p:spPr>
          <a:xfrm>
            <a:off x="4654624" y="1698895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ပြောင်းလဲနေသောစီးကြောင်း (AC)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437">
            <a:extLst>
              <a:ext uri="{FF2B5EF4-FFF2-40B4-BE49-F238E27FC236}">
                <a16:creationId xmlns:a16="http://schemas.microsoft.com/office/drawing/2014/main" id="{2679BD6D-9B93-43D5-A67F-11B281D39409}"/>
              </a:ext>
            </a:extLst>
          </p:cNvPr>
          <p:cNvSpPr txBox="1"/>
          <p:nvPr/>
        </p:nvSpPr>
        <p:spPr>
          <a:xfrm>
            <a:off x="6120545" y="1680948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တိုက်ရိုက်စီးကြောင်း (DC)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438">
            <a:extLst>
              <a:ext uri="{FF2B5EF4-FFF2-40B4-BE49-F238E27FC236}">
                <a16:creationId xmlns:a16="http://schemas.microsoft.com/office/drawing/2014/main" id="{7580E959-ED72-4CFE-8633-C5E9ED852DA5}"/>
              </a:ext>
            </a:extLst>
          </p:cNvPr>
          <p:cNvSpPr txBox="1"/>
          <p:nvPr/>
        </p:nvSpPr>
        <p:spPr>
          <a:xfrm>
            <a:off x="1763530" y="2431924"/>
            <a:ext cx="2421120" cy="271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my-mm" sz="9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1.	</a:t>
            </a:r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တစစ်စစ်ခံစားရသည်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439">
            <a:extLst>
              <a:ext uri="{FF2B5EF4-FFF2-40B4-BE49-F238E27FC236}">
                <a16:creationId xmlns:a16="http://schemas.microsoft.com/office/drawing/2014/main" id="{4C4B00B6-80C1-4088-9DDB-4CDC70DA594C}"/>
              </a:ext>
            </a:extLst>
          </p:cNvPr>
          <p:cNvSpPr txBox="1"/>
          <p:nvPr/>
        </p:nvSpPr>
        <p:spPr>
          <a:xfrm>
            <a:off x="1715905" y="2824793"/>
            <a:ext cx="2516370" cy="402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2.	</a:t>
            </a: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နာကျင်မှုဖြစ်စေသောရှော့ဖြစ်ခြင်း</a:t>
            </a:r>
            <a:r>
              <a:rPr lang="en-US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/>
            </a:r>
            <a:br>
              <a:rPr lang="en-US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</a:b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(သို့သော်ကြွက်သားများကိုလှုပ်ရှားနိုင်သည်)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marL="144000" indent="-144000"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 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440">
            <a:extLst>
              <a:ext uri="{FF2B5EF4-FFF2-40B4-BE49-F238E27FC236}">
                <a16:creationId xmlns:a16="http://schemas.microsoft.com/office/drawing/2014/main" id="{D67CB2B4-D0A5-44AD-A0C4-AD5BC0994475}"/>
              </a:ext>
            </a:extLst>
          </p:cNvPr>
          <p:cNvSpPr txBox="1"/>
          <p:nvPr/>
        </p:nvSpPr>
        <p:spPr>
          <a:xfrm>
            <a:off x="1735806" y="3385020"/>
            <a:ext cx="2516370" cy="4786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3.	</a:t>
            </a: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နာကျင်မှုဖြစ်စေသောရှော့ဖြစ်ခြင်း</a:t>
            </a:r>
            <a:r>
              <a:rPr lang="en-US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/>
            </a:r>
            <a:br>
              <a:rPr lang="en-US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</a:b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 ကြွက်သားတောင့်တင်းခြင်း၊ အသက်ရှူကျပ်ခြင်း)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marL="144000" indent="-144000" algn="l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 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441">
            <a:extLst>
              <a:ext uri="{FF2B5EF4-FFF2-40B4-BE49-F238E27FC236}">
                <a16:creationId xmlns:a16="http://schemas.microsoft.com/office/drawing/2014/main" id="{4DB304DF-2D71-4C0E-B560-7A7277D86A00}"/>
              </a:ext>
            </a:extLst>
          </p:cNvPr>
          <p:cNvSpPr txBox="1"/>
          <p:nvPr/>
        </p:nvSpPr>
        <p:spPr>
          <a:xfrm>
            <a:off x="1708083" y="3952716"/>
            <a:ext cx="257181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my-mm" sz="9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4.	</a:t>
            </a:r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ချက်ချင်းသေစေနိုင်သည်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442">
            <a:extLst>
              <a:ext uri="{FF2B5EF4-FFF2-40B4-BE49-F238E27FC236}">
                <a16:creationId xmlns:a16="http://schemas.microsoft.com/office/drawing/2014/main" id="{4C0A7280-E94E-4024-8725-1C90DEF52476}"/>
              </a:ext>
            </a:extLst>
          </p:cNvPr>
          <p:cNvSpPr txBox="1"/>
          <p:nvPr/>
        </p:nvSpPr>
        <p:spPr>
          <a:xfrm>
            <a:off x="4617901" y="2087212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အဖို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443">
            <a:extLst>
              <a:ext uri="{FF2B5EF4-FFF2-40B4-BE49-F238E27FC236}">
                <a16:creationId xmlns:a16="http://schemas.microsoft.com/office/drawing/2014/main" id="{54545168-0910-4372-9CDE-E185254C9E68}"/>
              </a:ext>
            </a:extLst>
          </p:cNvPr>
          <p:cNvSpPr txBox="1"/>
          <p:nvPr/>
        </p:nvSpPr>
        <p:spPr>
          <a:xfrm>
            <a:off x="6106104" y="2080072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အဖို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444">
            <a:extLst>
              <a:ext uri="{FF2B5EF4-FFF2-40B4-BE49-F238E27FC236}">
                <a16:creationId xmlns:a16="http://schemas.microsoft.com/office/drawing/2014/main" id="{BDB139DD-A6E2-41C3-9551-73E663772D1F}"/>
              </a:ext>
            </a:extLst>
          </p:cNvPr>
          <p:cNvSpPr txBox="1"/>
          <p:nvPr/>
        </p:nvSpPr>
        <p:spPr>
          <a:xfrm>
            <a:off x="6904226" y="2075258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445">
            <a:extLst>
              <a:ext uri="{FF2B5EF4-FFF2-40B4-BE49-F238E27FC236}">
                <a16:creationId xmlns:a16="http://schemas.microsoft.com/office/drawing/2014/main" id="{CC4DBCCF-5EA1-4CF2-82DE-277ADC5B34E4}"/>
              </a:ext>
            </a:extLst>
          </p:cNvPr>
          <p:cNvSpPr txBox="1"/>
          <p:nvPr/>
        </p:nvSpPr>
        <p:spPr>
          <a:xfrm>
            <a:off x="5378305" y="2080073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</a:t>
            </a:r>
            <a:endParaRPr lang="ja-JP" sz="9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788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လျှပ်စစ်ဆိုင်ရာဗဟုသုတ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37217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126 / အထောက်အကူပြုစာအုပ် စာမျက်နှာ 94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70582" y="1894700"/>
            <a:ext cx="398942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ပို့လွှတ်လျှပ်စစ်ဖြန့်ဖြူးလိုင်းများမှ အကွာအဝေးခွဲခြားခြင်း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12" y="2171697"/>
            <a:ext cx="3681557" cy="285387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569" y="2171698"/>
            <a:ext cx="3901067" cy="3276035"/>
          </a:xfrm>
          <a:prstGeom prst="rect">
            <a:avLst/>
          </a:prstGeom>
        </p:spPr>
      </p:pic>
      <p:sp>
        <p:nvSpPr>
          <p:cNvPr id="8" name="テキスト ボックス 1447">
            <a:extLst>
              <a:ext uri="{FF2B5EF4-FFF2-40B4-BE49-F238E27FC236}">
                <a16:creationId xmlns:a16="http://schemas.microsoft.com/office/drawing/2014/main" id="{B8715C3E-37A7-44D3-A4EB-4372E5C56407}"/>
              </a:ext>
            </a:extLst>
          </p:cNvPr>
          <p:cNvSpPr txBox="1"/>
          <p:nvPr/>
        </p:nvSpPr>
        <p:spPr>
          <a:xfrm>
            <a:off x="896993" y="2376658"/>
            <a:ext cx="38163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လျှပ်စစ်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ပတ်လမ်း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448">
            <a:extLst>
              <a:ext uri="{FF2B5EF4-FFF2-40B4-BE49-F238E27FC236}">
                <a16:creationId xmlns:a16="http://schemas.microsoft.com/office/drawing/2014/main" id="{841F537C-8AE8-44B5-A862-C2854FEFC45C}"/>
              </a:ext>
            </a:extLst>
          </p:cNvPr>
          <p:cNvSpPr txBox="1"/>
          <p:nvPr/>
        </p:nvSpPr>
        <p:spPr>
          <a:xfrm>
            <a:off x="849461" y="2739072"/>
            <a:ext cx="47180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လျှပ်စစ်ဖြန့်ဖြူးလိုင်း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449">
            <a:extLst>
              <a:ext uri="{FF2B5EF4-FFF2-40B4-BE49-F238E27FC236}">
                <a16:creationId xmlns:a16="http://schemas.microsoft.com/office/drawing/2014/main" id="{4F7ADAC8-ADA7-4B29-815B-E438232E90EC}"/>
              </a:ext>
            </a:extLst>
          </p:cNvPr>
          <p:cNvSpPr txBox="1"/>
          <p:nvPr/>
        </p:nvSpPr>
        <p:spPr>
          <a:xfrm>
            <a:off x="849461" y="3249000"/>
            <a:ext cx="47180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ပို့လွှတ်ဓာတ်အားလိုင်း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450">
            <a:extLst>
              <a:ext uri="{FF2B5EF4-FFF2-40B4-BE49-F238E27FC236}">
                <a16:creationId xmlns:a16="http://schemas.microsoft.com/office/drawing/2014/main" id="{F5B038AC-2109-4F9B-92DE-A79281316F78}"/>
              </a:ext>
            </a:extLst>
          </p:cNvPr>
          <p:cNvSpPr txBox="1"/>
          <p:nvPr/>
        </p:nvSpPr>
        <p:spPr>
          <a:xfrm>
            <a:off x="1446067" y="2298493"/>
            <a:ext cx="624033" cy="2904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ပို့လွှတ်ဓာတ်အားလိုင်းလျှပ်စစ်ဗို့(V)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451">
            <a:extLst>
              <a:ext uri="{FF2B5EF4-FFF2-40B4-BE49-F238E27FC236}">
                <a16:creationId xmlns:a16="http://schemas.microsoft.com/office/drawing/2014/main" id="{5A49129C-D13E-430F-846F-6BE9977C2024}"/>
              </a:ext>
            </a:extLst>
          </p:cNvPr>
          <p:cNvSpPr txBox="1"/>
          <p:nvPr/>
        </p:nvSpPr>
        <p:spPr>
          <a:xfrm>
            <a:off x="2593853" y="2243998"/>
            <a:ext cx="1402644" cy="1931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အနည်းဆုံးအကွာအဝေးခွဲခြားခြင်း（m）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452">
            <a:extLst>
              <a:ext uri="{FF2B5EF4-FFF2-40B4-BE49-F238E27FC236}">
                <a16:creationId xmlns:a16="http://schemas.microsoft.com/office/drawing/2014/main" id="{94389F98-86B6-4516-A033-06F9DCF51B17}"/>
              </a:ext>
            </a:extLst>
          </p:cNvPr>
          <p:cNvSpPr txBox="1"/>
          <p:nvPr/>
        </p:nvSpPr>
        <p:spPr>
          <a:xfrm>
            <a:off x="2249440" y="2482284"/>
            <a:ext cx="94517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အလုပ်သမားစံနှုန်းဌာန ဌာနမှူးအသိပေးချက် </a:t>
            </a:r>
            <a:r>
              <a:rPr lang="my-mm" sz="600" kern="100" baseline="300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*</a:t>
            </a:r>
            <a:endParaRPr lang="ja-JP" sz="6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453">
            <a:extLst>
              <a:ext uri="{FF2B5EF4-FFF2-40B4-BE49-F238E27FC236}">
                <a16:creationId xmlns:a16="http://schemas.microsoft.com/office/drawing/2014/main" id="{153A1491-8772-4765-9D52-82132E69D685}"/>
              </a:ext>
            </a:extLst>
          </p:cNvPr>
          <p:cNvSpPr txBox="1"/>
          <p:nvPr/>
        </p:nvSpPr>
        <p:spPr>
          <a:xfrm>
            <a:off x="3373955" y="2497524"/>
            <a:ext cx="94517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လျှပ်စစ်ကုမ္ပဏီ၏စံတန်ဖိုး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454">
            <a:extLst>
              <a:ext uri="{FF2B5EF4-FFF2-40B4-BE49-F238E27FC236}">
                <a16:creationId xmlns:a16="http://schemas.microsoft.com/office/drawing/2014/main" id="{2A35EBA2-A453-4D86-A96C-E38C20C04077}"/>
              </a:ext>
            </a:extLst>
          </p:cNvPr>
          <p:cNvSpPr txBox="1"/>
          <p:nvPr/>
        </p:nvSpPr>
        <p:spPr>
          <a:xfrm>
            <a:off x="1353017" y="2739072"/>
            <a:ext cx="81000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100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/200 နှင့်အထက်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455">
            <a:extLst>
              <a:ext uri="{FF2B5EF4-FFF2-40B4-BE49-F238E27FC236}">
                <a16:creationId xmlns:a16="http://schemas.microsoft.com/office/drawing/2014/main" id="{CC5747D5-906F-40DC-8020-F28682444BF5}"/>
              </a:ext>
            </a:extLst>
          </p:cNvPr>
          <p:cNvSpPr txBox="1"/>
          <p:nvPr/>
        </p:nvSpPr>
        <p:spPr>
          <a:xfrm>
            <a:off x="2455539" y="2735560"/>
            <a:ext cx="715806" cy="1850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1.0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နှင့်အထက်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456">
            <a:extLst>
              <a:ext uri="{FF2B5EF4-FFF2-40B4-BE49-F238E27FC236}">
                <a16:creationId xmlns:a16="http://schemas.microsoft.com/office/drawing/2014/main" id="{4A63F8D0-9604-4E13-8626-9611C2614D21}"/>
              </a:ext>
            </a:extLst>
          </p:cNvPr>
          <p:cNvSpPr txBox="1"/>
          <p:nvPr/>
        </p:nvSpPr>
        <p:spPr>
          <a:xfrm>
            <a:off x="3651354" y="2738523"/>
            <a:ext cx="587375" cy="142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2.0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နှင့်အထက်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377">
            <a:extLst>
              <a:ext uri="{FF2B5EF4-FFF2-40B4-BE49-F238E27FC236}">
                <a16:creationId xmlns:a16="http://schemas.microsoft.com/office/drawing/2014/main" id="{FA8E8AED-5C87-4162-96DF-9864B85F3BBB}"/>
              </a:ext>
            </a:extLst>
          </p:cNvPr>
          <p:cNvSpPr txBox="1"/>
          <p:nvPr/>
        </p:nvSpPr>
        <p:spPr>
          <a:xfrm>
            <a:off x="836248" y="4468931"/>
            <a:ext cx="3583352" cy="6324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  <a:tabLst>
                <a:tab pos="266700" algn="l"/>
              </a:tabLst>
            </a:pPr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(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မှတ်ချက်)</a:t>
            </a:r>
            <a:r>
              <a:rPr lang="en-US" sz="700" kern="100" dirty="0"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 *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1975 ခုနှစ် ဒီဇင်ဘာလ 17 ရက် အခြေခံသတ်ပေးချက် အမှတ်စဉ် 759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l" rtl="0">
              <a:lnSpc>
                <a:spcPct val="150000"/>
              </a:lnSpc>
              <a:tabLst>
                <a:tab pos="266700" algn="l"/>
              </a:tabLst>
            </a:pPr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	</a:t>
            </a:r>
            <a:r>
              <a:rPr lang="en-US" sz="700" kern="100" dirty="0"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      </a:t>
            </a:r>
            <a:r>
              <a:rPr lang="en-US" sz="700" kern="100" dirty="0"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**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လျှပ်ကာကာကွယ်ထားသည့်ဆိုပါကသက်ဆိုင်မှုမရှိပါ။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marL="628650" indent="-628650" algn="l" rtl="0">
              <a:lnSpc>
                <a:spcPct val="150000"/>
              </a:lnSpc>
              <a:tabLst>
                <a:tab pos="266700" algn="l"/>
              </a:tabLst>
            </a:pPr>
            <a:r>
              <a:rPr lang="my-mm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	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ＭＳ 明朝" panose="02020609040205080304" pitchFamily="17" charset="-128"/>
                <a:cs typeface="Pyidaungsu" panose="020B0502040204020203" pitchFamily="34" charset="0"/>
              </a:rPr>
              <a:t>      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***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“လျှပ်စစ်ကုမ္ပဏီ၏စံတန်ဖိုး”သည် TEPCO ဖြစ်သောအခါကို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ဖော်ပြထားခြင်းဖြစ်သည်။ ဤအမျိုးအစားနှင့်စံတန်ဖိုးသည်လျှပ်စစ်ဓာတ်အားကုမ္ပဏီတစ်ခုချင်းကိုလိုက်၍ကွဲပြားခြားနားသည်။</a:t>
            </a:r>
            <a:endParaRPr lang="ja-JP" sz="7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378">
            <a:extLst>
              <a:ext uri="{FF2B5EF4-FFF2-40B4-BE49-F238E27FC236}">
                <a16:creationId xmlns:a16="http://schemas.microsoft.com/office/drawing/2014/main" id="{C6B6B639-850E-4587-8978-1152CBE01551}"/>
              </a:ext>
            </a:extLst>
          </p:cNvPr>
          <p:cNvSpPr txBox="1"/>
          <p:nvPr/>
        </p:nvSpPr>
        <p:spPr>
          <a:xfrm>
            <a:off x="4713599" y="2160254"/>
            <a:ext cx="79819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(လျှပ်စစ်ဖြန့်ဖြူးလိုင်း)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381">
            <a:extLst>
              <a:ext uri="{FF2B5EF4-FFF2-40B4-BE49-F238E27FC236}">
                <a16:creationId xmlns:a16="http://schemas.microsoft.com/office/drawing/2014/main" id="{86B4F07E-805C-4B87-8D96-EFB0648C6AE1}"/>
              </a:ext>
            </a:extLst>
          </p:cNvPr>
          <p:cNvSpPr txBox="1"/>
          <p:nvPr/>
        </p:nvSpPr>
        <p:spPr>
          <a:xfrm>
            <a:off x="7335409" y="2141062"/>
            <a:ext cx="742950" cy="1849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(ပို့လွှတ်ဓာတ်အားလိုင်း)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382">
            <a:extLst>
              <a:ext uri="{FF2B5EF4-FFF2-40B4-BE49-F238E27FC236}">
                <a16:creationId xmlns:a16="http://schemas.microsoft.com/office/drawing/2014/main" id="{5BD4DB90-A7C8-4A95-8ECA-8DF5AE428EB8}"/>
              </a:ext>
            </a:extLst>
          </p:cNvPr>
          <p:cNvSpPr txBox="1"/>
          <p:nvPr/>
        </p:nvSpPr>
        <p:spPr>
          <a:xfrm>
            <a:off x="6421596" y="4303397"/>
            <a:ext cx="556477" cy="1162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ပို့လွှတ်ဓာတ်အားလိုင်း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383">
            <a:extLst>
              <a:ext uri="{FF2B5EF4-FFF2-40B4-BE49-F238E27FC236}">
                <a16:creationId xmlns:a16="http://schemas.microsoft.com/office/drawing/2014/main" id="{66E917DB-A358-41CF-881F-9B3E99165BA8}"/>
              </a:ext>
            </a:extLst>
          </p:cNvPr>
          <p:cNvSpPr txBox="1"/>
          <p:nvPr/>
        </p:nvSpPr>
        <p:spPr>
          <a:xfrm>
            <a:off x="5698721" y="4321461"/>
            <a:ext cx="605850" cy="1159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မြေပြင်အထက်ရှိလိုင်း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384">
            <a:extLst>
              <a:ext uri="{FF2B5EF4-FFF2-40B4-BE49-F238E27FC236}">
                <a16:creationId xmlns:a16="http://schemas.microsoft.com/office/drawing/2014/main" id="{AD3ECB33-D768-4D90-8082-9CC5144CCABC}"/>
              </a:ext>
            </a:extLst>
          </p:cNvPr>
          <p:cNvSpPr txBox="1"/>
          <p:nvPr/>
        </p:nvSpPr>
        <p:spPr>
          <a:xfrm>
            <a:off x="4763273" y="2302123"/>
            <a:ext cx="798195" cy="1365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ဗို့အားမြင့်လျှပ်စစ်ဖြန့်ဖြူးလိုင်း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1385">
            <a:extLst>
              <a:ext uri="{FF2B5EF4-FFF2-40B4-BE49-F238E27FC236}">
                <a16:creationId xmlns:a16="http://schemas.microsoft.com/office/drawing/2014/main" id="{BF734A4A-B71A-4B07-A0E7-D202EAB44154}"/>
              </a:ext>
            </a:extLst>
          </p:cNvPr>
          <p:cNvSpPr txBox="1"/>
          <p:nvPr/>
        </p:nvSpPr>
        <p:spPr>
          <a:xfrm rot="16200000">
            <a:off x="6999087" y="2792169"/>
            <a:ext cx="464669" cy="11468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387">
            <a:extLst>
              <a:ext uri="{FF2B5EF4-FFF2-40B4-BE49-F238E27FC236}">
                <a16:creationId xmlns:a16="http://schemas.microsoft.com/office/drawing/2014/main" id="{91818021-C63B-43A2-B603-2DF41CB2A7B3}"/>
              </a:ext>
            </a:extLst>
          </p:cNvPr>
          <p:cNvSpPr txBox="1"/>
          <p:nvPr/>
        </p:nvSpPr>
        <p:spPr>
          <a:xfrm rot="5400000">
            <a:off x="8009386" y="2780000"/>
            <a:ext cx="462494" cy="10781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1388">
            <a:extLst>
              <a:ext uri="{FF2B5EF4-FFF2-40B4-BE49-F238E27FC236}">
                <a16:creationId xmlns:a16="http://schemas.microsoft.com/office/drawing/2014/main" id="{5B7CAB16-DBF3-4EE9-AE66-D7EC495D64BA}"/>
              </a:ext>
            </a:extLst>
          </p:cNvPr>
          <p:cNvSpPr txBox="1"/>
          <p:nvPr/>
        </p:nvSpPr>
        <p:spPr>
          <a:xfrm rot="16200000">
            <a:off x="4354553" y="2957645"/>
            <a:ext cx="464669" cy="114681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1390">
            <a:extLst>
              <a:ext uri="{FF2B5EF4-FFF2-40B4-BE49-F238E27FC236}">
                <a16:creationId xmlns:a16="http://schemas.microsoft.com/office/drawing/2014/main" id="{F8667CE0-ADAE-4FA3-891E-5AB110CFC8A3}"/>
              </a:ext>
            </a:extLst>
          </p:cNvPr>
          <p:cNvSpPr txBox="1"/>
          <p:nvPr/>
        </p:nvSpPr>
        <p:spPr>
          <a:xfrm rot="16200000">
            <a:off x="5517878" y="2405485"/>
            <a:ext cx="381247" cy="14462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1" name="テキスト ボックス 1391">
            <a:extLst>
              <a:ext uri="{FF2B5EF4-FFF2-40B4-BE49-F238E27FC236}">
                <a16:creationId xmlns:a16="http://schemas.microsoft.com/office/drawing/2014/main" id="{02A1B05F-1EE5-449A-AC4B-BF3486C65A80}"/>
              </a:ext>
            </a:extLst>
          </p:cNvPr>
          <p:cNvSpPr txBox="1"/>
          <p:nvPr/>
        </p:nvSpPr>
        <p:spPr>
          <a:xfrm>
            <a:off x="7202973" y="3231200"/>
            <a:ext cx="371475" cy="128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2" name="テキスト ボックス 1422">
            <a:extLst>
              <a:ext uri="{FF2B5EF4-FFF2-40B4-BE49-F238E27FC236}">
                <a16:creationId xmlns:a16="http://schemas.microsoft.com/office/drawing/2014/main" id="{0E3066CA-7A9D-4142-891F-3B8B0C310D12}"/>
              </a:ext>
            </a:extLst>
          </p:cNvPr>
          <p:cNvSpPr txBox="1"/>
          <p:nvPr/>
        </p:nvSpPr>
        <p:spPr>
          <a:xfrm>
            <a:off x="5127638" y="3405197"/>
            <a:ext cx="426720" cy="125095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3" name="テキスト ボックス 1482">
            <a:extLst>
              <a:ext uri="{FF2B5EF4-FFF2-40B4-BE49-F238E27FC236}">
                <a16:creationId xmlns:a16="http://schemas.microsoft.com/office/drawing/2014/main" id="{017C3418-A249-4FC5-8730-D50A1CF80788}"/>
              </a:ext>
            </a:extLst>
          </p:cNvPr>
          <p:cNvSpPr txBox="1"/>
          <p:nvPr/>
        </p:nvSpPr>
        <p:spPr>
          <a:xfrm>
            <a:off x="5387571" y="2819945"/>
            <a:ext cx="311150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ဗို့အားမြင့်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reduction လိုင်း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4" name="テキスト ボックス 1483">
            <a:extLst>
              <a:ext uri="{FF2B5EF4-FFF2-40B4-BE49-F238E27FC236}">
                <a16:creationId xmlns:a16="http://schemas.microsoft.com/office/drawing/2014/main" id="{D621CB79-4DFC-48B7-A59D-5F2C291F9287}"/>
              </a:ext>
            </a:extLst>
          </p:cNvPr>
          <p:cNvSpPr txBox="1"/>
          <p:nvPr/>
        </p:nvSpPr>
        <p:spPr>
          <a:xfrm>
            <a:off x="4420720" y="3384878"/>
            <a:ext cx="55245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ဓာတ်တိုင်ပေါ်ရှိ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ထရန်စဖော်မာ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5" name="テキスト ボックス 1484">
            <a:extLst>
              <a:ext uri="{FF2B5EF4-FFF2-40B4-BE49-F238E27FC236}">
                <a16:creationId xmlns:a16="http://schemas.microsoft.com/office/drawing/2014/main" id="{A94A151F-CAAA-419B-B155-712B278C2DFD}"/>
              </a:ext>
            </a:extLst>
          </p:cNvPr>
          <p:cNvSpPr txBox="1"/>
          <p:nvPr/>
        </p:nvSpPr>
        <p:spPr>
          <a:xfrm>
            <a:off x="4501365" y="3583409"/>
            <a:ext cx="471805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လူနေအိမ်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ဘက်ခြမ်း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6" name="テキスト ボックス 1485">
            <a:extLst>
              <a:ext uri="{FF2B5EF4-FFF2-40B4-BE49-F238E27FC236}">
                <a16:creationId xmlns:a16="http://schemas.microsoft.com/office/drawing/2014/main" id="{F2863235-6374-4CB5-9E46-6E0095288033}"/>
              </a:ext>
            </a:extLst>
          </p:cNvPr>
          <p:cNvSpPr txBox="1"/>
          <p:nvPr/>
        </p:nvSpPr>
        <p:spPr>
          <a:xfrm>
            <a:off x="5085074" y="3584967"/>
            <a:ext cx="42672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ယာဉ်ကြောလမ်းဘက်ခြမ်း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7" name="テキスト ボックス 1486">
            <a:extLst>
              <a:ext uri="{FF2B5EF4-FFF2-40B4-BE49-F238E27FC236}">
                <a16:creationId xmlns:a16="http://schemas.microsoft.com/office/drawing/2014/main" id="{AE8C54DE-EA78-4022-8256-84756BB033EF}"/>
              </a:ext>
            </a:extLst>
          </p:cNvPr>
          <p:cNvSpPr txBox="1"/>
          <p:nvPr/>
        </p:nvSpPr>
        <p:spPr>
          <a:xfrm>
            <a:off x="5376047" y="3170817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ဗို့အားနိမ့်လိုင်း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8" name="テキスト ボックス 1487">
            <a:extLst>
              <a:ext uri="{FF2B5EF4-FFF2-40B4-BE49-F238E27FC236}">
                <a16:creationId xmlns:a16="http://schemas.microsoft.com/office/drawing/2014/main" id="{19635834-B772-4DF9-A60D-B19241FFBF71}"/>
              </a:ext>
            </a:extLst>
          </p:cNvPr>
          <p:cNvSpPr txBox="1"/>
          <p:nvPr/>
        </p:nvSpPr>
        <p:spPr>
          <a:xfrm>
            <a:off x="5764571" y="2784330"/>
            <a:ext cx="540000" cy="411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ထရန်စဖော်မာအထိ၊ ဗို့အားမြင့်လိုင်းများရှိသောကြောင့်သတိပြုရန်လိုအပ်သည်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39" name="テキスト ボックス 1489">
            <a:extLst>
              <a:ext uri="{FF2B5EF4-FFF2-40B4-BE49-F238E27FC236}">
                <a16:creationId xmlns:a16="http://schemas.microsoft.com/office/drawing/2014/main" id="{578B1FF8-4B3D-46D8-A847-10D63FD67862}"/>
              </a:ext>
            </a:extLst>
          </p:cNvPr>
          <p:cNvSpPr txBox="1"/>
          <p:nvPr/>
        </p:nvSpPr>
        <p:spPr>
          <a:xfrm>
            <a:off x="7174080" y="3486916"/>
            <a:ext cx="1088479" cy="549876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လျှပ်စစ်ပို့လွှတ်လိုင်း၏ အပိုင်းအများစုသည်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စတီးတာဝါတိုင်များဖြစ်သော်လည်း၊ ဓာတ်တိုင်ဖြစ်နေသည်များလည်း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ရှိသောကြောင့်သတိပြုရန်လိုအပ်သည်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0" name="テキスト ボックス 1491">
            <a:extLst>
              <a:ext uri="{FF2B5EF4-FFF2-40B4-BE49-F238E27FC236}">
                <a16:creationId xmlns:a16="http://schemas.microsoft.com/office/drawing/2014/main" id="{0F58A5BC-AABC-4756-9782-B8D7D6DE7422}"/>
              </a:ext>
            </a:extLst>
          </p:cNvPr>
          <p:cNvSpPr txBox="1"/>
          <p:nvPr/>
        </p:nvSpPr>
        <p:spPr>
          <a:xfrm>
            <a:off x="6092625" y="5122299"/>
            <a:ext cx="423892" cy="140335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ဘေးကင်းသည်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1" name="テキスト ボックス 1493">
            <a:extLst>
              <a:ext uri="{FF2B5EF4-FFF2-40B4-BE49-F238E27FC236}">
                <a16:creationId xmlns:a16="http://schemas.microsoft.com/office/drawing/2014/main" id="{1A1A7506-6CB8-4AF5-9DC3-37914E3C2719}"/>
              </a:ext>
            </a:extLst>
          </p:cNvPr>
          <p:cNvSpPr txBox="1"/>
          <p:nvPr/>
        </p:nvSpPr>
        <p:spPr>
          <a:xfrm>
            <a:off x="7900591" y="5249931"/>
            <a:ext cx="487045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အကွာအဝေး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ခွဲခြားခြင်း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  <p:sp>
        <p:nvSpPr>
          <p:cNvPr id="42" name="テキスト ボックス 1614">
            <a:extLst>
              <a:ext uri="{FF2B5EF4-FFF2-40B4-BE49-F238E27FC236}">
                <a16:creationId xmlns:a16="http://schemas.microsoft.com/office/drawing/2014/main" id="{1D8FDEE3-98A7-4D66-9D08-D04FF9A21488}"/>
              </a:ext>
            </a:extLst>
          </p:cNvPr>
          <p:cNvSpPr txBox="1"/>
          <p:nvPr/>
        </p:nvSpPr>
        <p:spPr>
          <a:xfrm>
            <a:off x="7494916" y="2296080"/>
            <a:ext cx="433347" cy="187965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အလွန်မြင့်မားသောဗို့အား</a:t>
            </a:r>
            <a:endParaRPr lang="ja-JP" sz="500" kern="100" dirty="0">
              <a:effectLst/>
              <a:latin typeface="Pyidaungsu" panose="020B0502040204020203" pitchFamily="34" charset="0"/>
              <a:ea typeface="ＭＳ 明朝" panose="02020609040205080304" pitchFamily="17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80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လျှပ်စစ်ဆိုင်ရာဗဟုသုတ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127 / အထောက်အကူပြုစာအုပ် စာမျက်နှာ 95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28" y="2049605"/>
            <a:ext cx="5154544" cy="338131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556038" y="5299003"/>
            <a:ext cx="398942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8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ဟိုက်ဒရိုမီတာဖတ်ပုံဖတ်နည်း</a:t>
            </a:r>
          </a:p>
        </p:txBody>
      </p:sp>
      <p:sp>
        <p:nvSpPr>
          <p:cNvPr id="7" name="テキスト ボックス 1853">
            <a:extLst>
              <a:ext uri="{FF2B5EF4-FFF2-40B4-BE49-F238E27FC236}">
                <a16:creationId xmlns:a16="http://schemas.microsoft.com/office/drawing/2014/main" id="{E1F44BCD-169B-4B28-A821-578A02CC2522}"/>
              </a:ext>
            </a:extLst>
          </p:cNvPr>
          <p:cNvSpPr txBox="1"/>
          <p:nvPr/>
        </p:nvSpPr>
        <p:spPr>
          <a:xfrm>
            <a:off x="5878286" y="3201035"/>
            <a:ext cx="827314" cy="2313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မျက်လုံးအနေအထား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1854">
            <a:extLst>
              <a:ext uri="{FF2B5EF4-FFF2-40B4-BE49-F238E27FC236}">
                <a16:creationId xmlns:a16="http://schemas.microsoft.com/office/drawing/2014/main" id="{FD1DCCFC-A421-4929-9DDB-85CEFC2C4478}"/>
              </a:ext>
            </a:extLst>
          </p:cNvPr>
          <p:cNvSpPr txBox="1"/>
          <p:nvPr/>
        </p:nvSpPr>
        <p:spPr>
          <a:xfrm>
            <a:off x="2103437" y="3487186"/>
            <a:ext cx="6975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ရာဘာအလုံး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1855">
            <a:extLst>
              <a:ext uri="{FF2B5EF4-FFF2-40B4-BE49-F238E27FC236}">
                <a16:creationId xmlns:a16="http://schemas.microsoft.com/office/drawing/2014/main" id="{C689A89F-C969-4A76-9D3E-01A492EDFD39}"/>
              </a:ext>
            </a:extLst>
          </p:cNvPr>
          <p:cNvSpPr txBox="1"/>
          <p:nvPr/>
        </p:nvSpPr>
        <p:spPr>
          <a:xfrm>
            <a:off x="3772852" y="2807653"/>
            <a:ext cx="5622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ဟိုက်ဒရိုမီတာ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856">
            <a:extLst>
              <a:ext uri="{FF2B5EF4-FFF2-40B4-BE49-F238E27FC236}">
                <a16:creationId xmlns:a16="http://schemas.microsoft.com/office/drawing/2014/main" id="{1EE6A3D4-E777-43EB-BF07-80A1A55A7A39}"/>
              </a:ext>
            </a:extLst>
          </p:cNvPr>
          <p:cNvSpPr txBox="1"/>
          <p:nvPr/>
        </p:nvSpPr>
        <p:spPr>
          <a:xfrm>
            <a:off x="3698750" y="3219857"/>
            <a:ext cx="5622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လျှပ်လိုက်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ရည်လိုက်ရည်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857">
            <a:extLst>
              <a:ext uri="{FF2B5EF4-FFF2-40B4-BE49-F238E27FC236}">
                <a16:creationId xmlns:a16="http://schemas.microsoft.com/office/drawing/2014/main" id="{AA9DC352-DF97-4DAB-B4E6-E67DF211D7B9}"/>
              </a:ext>
            </a:extLst>
          </p:cNvPr>
          <p:cNvSpPr txBox="1"/>
          <p:nvPr/>
        </p:nvSpPr>
        <p:spPr>
          <a:xfrm>
            <a:off x="3698750" y="3613399"/>
            <a:ext cx="562248" cy="2154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အပြင်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858">
            <a:extLst>
              <a:ext uri="{FF2B5EF4-FFF2-40B4-BE49-F238E27FC236}">
                <a16:creationId xmlns:a16="http://schemas.microsoft.com/office/drawing/2014/main" id="{6D0D496F-66BE-47D4-B48B-D6880A638BD6}"/>
              </a:ext>
            </a:extLst>
          </p:cNvPr>
          <p:cNvSpPr txBox="1"/>
          <p:nvPr/>
        </p:nvSpPr>
        <p:spPr>
          <a:xfrm>
            <a:off x="3644582" y="4631318"/>
            <a:ext cx="562248" cy="1771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ရေစုပ်ယူပိုက်</a:t>
            </a:r>
            <a:endParaRPr lang="ja-JP" sz="800" kern="100" dirty="0">
              <a:effectLst/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217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643344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8 ဆောက်လုပ်ဖွဲ့စည်းသည့်အရာများ၏အမျိုးအစားနှင့်ဖြိုဖျက်သည့်နည်းလမ်း</a:t>
            </a:r>
            <a:endParaRPr kumimoji="1" lang="ja-JP" altLang="en-US" sz="32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525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သံမဏိကိုယ်ထည်ဖွဲ့စည်းခြင်း (S ဖွဲ့စည်းပုံ) (tekkotsu kozo（S zo）)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129 / အထောက်အကူပြုစာအုပ် စာမျက်နှာ 96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33220" y="3242656"/>
            <a:ext cx="21268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သစ်သားဘောင်ဖွဲ့စည်းပုံ၏ဥပမာ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08" y="1401601"/>
            <a:ext cx="2466975" cy="18383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775" y="1506376"/>
            <a:ext cx="2152650" cy="17335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538025" y="3239927"/>
            <a:ext cx="23083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သစ်သားဘောင်ဖွဲ့စည်းပုံ၏ဥပမာ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220" y="4135276"/>
            <a:ext cx="2495550" cy="1676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400" y="4054313"/>
            <a:ext cx="3581400" cy="183832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854941" y="5711231"/>
            <a:ext cx="2052107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သံမဏိဘောင်ဖွဲ့စည်းမှုခိုင်မာသောဘောင်ဖွဲ့စည်းပုံ၏ဥပမာ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38025" y="5711231"/>
            <a:ext cx="2125518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သံမဏိဘောင်ဖွဲ့စည်းမှုခိုင်မာသောဘောင်ဖွဲ့စည်းပုံ၏ဥပမာ</a:t>
            </a:r>
          </a:p>
        </p:txBody>
      </p:sp>
    </p:spTree>
    <p:extLst>
      <p:ext uri="{BB962C8B-B14F-4D97-AF65-F5344CB8AC3E}">
        <p14:creationId xmlns:p14="http://schemas.microsoft.com/office/powerpoint/2010/main" val="35696132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38" y="3938503"/>
            <a:ext cx="2721259" cy="212307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37" y="1370740"/>
            <a:ext cx="2738734" cy="231803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02" y="1318495"/>
            <a:ext cx="2876368" cy="245793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စာအုပ် စာမျက်နှာ 132 / အထောက်အကူပြုစာအုပ် စာမျက်နှာ 98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18272" y="3661624"/>
            <a:ext cx="3319664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သံကူကွန်ကရစ်ဖွဲ့စည်းမှုခိုင်မာသောဘောင်ဖွဲ့စည်းပုံ၏ဥပမာ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18867" y="3667564"/>
            <a:ext cx="3187436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သံကူကွန်ကရစ်ဖွဲ့စည်းမှုနံရံဖွဲ့စည်းတည်ဆောက်ပုံ၏ဥပမာ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15885" y="6061575"/>
            <a:ext cx="45686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သံမဏိဘောင်သံကူကွန်ကရစ်ဖွဲ့စည်းမှုခိုင်မာသောဘောင်ဖွဲ့စည်းပုံ၏ဥပမာ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50" y="459001"/>
            <a:ext cx="7886700" cy="7117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my-MM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ခိုင်ခံ့သောကွန်ကရစ်ဖွဲ့စည်းပုံ (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RC </a:t>
            </a:r>
            <a:r>
              <a:rPr lang="my-MM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ဖွဲ့စည်းပုံ) (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tekkin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conkurito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kozo（RC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zo）)</a:t>
            </a:r>
            <a:r>
              <a:rPr lang="my-MM" sz="1400" dirty="0">
                <a:latin typeface="Pyidaungsu" panose="020B0502040204020203" pitchFamily="34" charset="0"/>
                <a:cs typeface="Pyidaungsu" panose="020B0502040204020203" pitchFamily="34" charset="0"/>
              </a:rPr>
              <a:t>၊ သံမဏိကိုယ်ထည်ဖြင့်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ပြုလုပ်ထားသောကွန်ကရစ်ဖွဲ့စည်းပုံ (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SRC </a:t>
            </a:r>
            <a:r>
              <a:rPr lang="my-MM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ဖွဲ့စည်းပုံ) (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tekkotsu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tekkin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konkurito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kozo（SRC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zo）)</a:t>
            </a:r>
          </a:p>
        </p:txBody>
      </p:sp>
    </p:spTree>
    <p:extLst>
      <p:ext uri="{BB962C8B-B14F-4D97-AF65-F5344CB8AC3E}">
        <p14:creationId xmlns:p14="http://schemas.microsoft.com/office/powerpoint/2010/main" val="2444147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Pyidaungsu"/>
        <a:ea typeface=""/>
        <a:cs typeface="Pyidaungsu"/>
      </a:majorFont>
      <a:minorFont>
        <a:latin typeface="Pyidaungsu"/>
        <a:ea typeface=""/>
        <a:cs typeface="Pyidaungsu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Pyidaungsu"/>
        <a:ea typeface=""/>
        <a:cs typeface="Pyidaungsu"/>
      </a:majorFont>
      <a:minorFont>
        <a:latin typeface="Pyidaungsu"/>
        <a:ea typeface=""/>
        <a:cs typeface="Pyidaungsu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50813</Words>
  <Application>Microsoft Office PowerPoint</Application>
  <PresentationFormat>画面に合わせる (4:3)</PresentationFormat>
  <Paragraphs>2047</Paragraphs>
  <Slides>123</Slides>
  <Notes>112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123</vt:i4>
      </vt:variant>
    </vt:vector>
  </HeadingPairs>
  <TitlesOfParts>
    <vt:vector size="136" baseType="lpstr">
      <vt:lpstr>HGP明朝B</vt:lpstr>
      <vt:lpstr>Meiryo UI</vt:lpstr>
      <vt:lpstr>ＭＳ Ｐゴシック</vt:lpstr>
      <vt:lpstr>ＭＳ ゴシック</vt:lpstr>
      <vt:lpstr>ＭＳ 明朝</vt:lpstr>
      <vt:lpstr>Pyidaungsu</vt:lpstr>
      <vt:lpstr>游ゴシック</vt:lpstr>
      <vt:lpstr>Arial</vt:lpstr>
      <vt:lpstr>Calibri</vt:lpstr>
      <vt:lpstr>Cambria Math</vt:lpstr>
      <vt:lpstr>Wingdings</vt:lpstr>
      <vt:lpstr>Office テーマ</vt:lpstr>
      <vt:lpstr>Office Theme</vt:lpstr>
      <vt:lpstr>ယာဉ်အမျိုးအစားဆောက်လုပ်ရေးစက်ယန္တရား (ဖြိုဖျက်ရန်)  မောင်းနှင်မှု နည်းပညာကျွမ်းကျင်မှုသင်တန်း အထောက်အကူပြုစာအုပ် လေ့ကျင့်ရေးအတွက် ပါဝါပွိုင့်စာတမ်း</vt:lpstr>
      <vt:lpstr>အခန်း 1 ယာဉ်အမျိုးအစားဆောက်လုပ်ရေးစက်ယန္တရားနှင့်စပ်လျဉ်းသောအခြေခံဗဟုသုတများ</vt:lpstr>
      <vt:lpstr>ဆောက်လုပ်ရေးစက်ယန္တရားများ အမျိုးအစားခွဲခြားခြင်း (လုပ်ငန်းခွင်ဘေးအန္တရာယ်ကင်းရှင်းရေးနှင့်ကျန်းမာသန့်ရှင်းရေးဥပဒေ (roudou anzen eiseihou) အမျိုးအစားပြ ဇယား 7)</vt:lpstr>
      <vt:lpstr>ဖြိုဖျက်သည့်စက်ယန္တရားအမျိုးအစားများနှင့်ရည်ရွယ်ချက်များ (ဝိသေသများ) စသည် (1) ဖောက်စက်</vt:lpstr>
      <vt:lpstr>ဖြိုဖျက်သည့်စက်ယန္တရားအမျိုးအစားများနှင့်ရည်ရွယ်ချက်များ (ဝိသေသများ) စသည် (2) သံမဏိဖြတ်စက်</vt:lpstr>
      <vt:lpstr>ဖြိုဖျက်သည့်စက်ယန္တရားအမျိုးအစားများနှင့်ရည်ရွယ်ချက်များ (ဝိသေသများ) စသည် (3) ကွန်ကရစ်ကြိတ်ခွဲစက်</vt:lpstr>
      <vt:lpstr>ဖြိုဖျက်သည့်စက်ယန္တရားအမျိုးအစားများနှင့်ရည်ရွယ်ချက်များ (ဝိသေသများ) စသည် (4) ဖြိုဖျက်ရန် mechanical grab</vt:lpstr>
      <vt:lpstr>ဖြိုဖျက်သည့်စက်ယန္တရားများ၏ပူးတွဲစက်ကိရိယာများ၏အမျိုးအစားများ</vt:lpstr>
      <vt:lpstr>ဖြိုဖျက်သည့်စက်ယန္တရားများ၏ပူးတွဲစက်ကိရိယာများ၏အမျိုးအစားများ</vt:lpstr>
      <vt:lpstr>ဖြိုဖျက်သည့်စက်ယန္တရားများ၏ပူးတွဲစက်ကိရိယာများ၏အမျိုးအစားများ</vt:lpstr>
      <vt:lpstr>ဖြိုဖျက်သည့်စက်ယန္တရား၏စက်ကိုယ်ထည် (1) လုပ်ငန်းသုံးကိရိယာများ</vt:lpstr>
      <vt:lpstr>ဖြိုဖျက်သည့်စက်ယန္တရား၏စက်ကိုယ်ထည် (2) စက်ကိုယ်ထည်ဒြပ်ထု             (3) စက်ဒြပ်ထု             (4) စက်၏စုစုပေါင်းဒြပ်ထု</vt:lpstr>
      <vt:lpstr>ဖြိုဖျက်သည့်စက်ယန္တရား၏စက်ကိုယ်ထည် (5) တည်ငြိမ်မှုပမာဏ (6) တောင်တက်နိုင်စွမ်း</vt:lpstr>
      <vt:lpstr>ဖြိုဖျက်သည့်စက်ယန္တရား၏စက်ကိုယ်ထည် (7) ပျမ်းမျှမြေပြင်ဖိအား</vt:lpstr>
      <vt:lpstr>အခန်း 2 ယာဉ်အမျိုးအစားဆောက်လုပ်ရေးစက်ယန္တရား၏ မော်တာနှင့် ဟိုက်ဒရောလစ်စနစ်</vt:lpstr>
      <vt:lpstr>မော်တာ</vt:lpstr>
      <vt:lpstr>ဒီဇယ်အင်ဂျင်၏ဖွဲ့စည်းပုံ</vt:lpstr>
      <vt:lpstr>ဒီဇယ်အင်ဂျင်၏ဖွဲ့စည်းပုံ</vt:lpstr>
      <vt:lpstr>ဒီဇယ်အင်ဂျင်၏ဖွဲ့စည်းပုံ</vt:lpstr>
      <vt:lpstr>လောင်စာဆီ / အင်ဂျင်ဝိုင်</vt:lpstr>
      <vt:lpstr>ဟိုက်ဒရောလစ်စနစ်</vt:lpstr>
      <vt:lpstr>ဟိုက်ဒရောလစ်ပန့် ①ဂီယာပန့် ②ပစ္စတင်ပန့် Shaft အမျိုးအစား၊ Swashplate အမျိုးအစား</vt:lpstr>
      <vt:lpstr>ဟိုက်ဒရောလစ်စွမ်းအင်ပို့လွှတ်ကိရိယာ ①ဟိုက်ဒရောလစ်ဆလင်ဒါ ②ဟိုက်ဒရောလစ်မော်တာ ပစ္စတင်မော်တာ</vt:lpstr>
      <vt:lpstr>Check valve</vt:lpstr>
      <vt:lpstr>ဟိုက်ဒရောလစ်ဆီသိုလှောင်ကန်၊ ဆီ filter</vt:lpstr>
      <vt:lpstr>ဆီ filter</vt:lpstr>
      <vt:lpstr>အခန်း 3 ဖြိုဖျက်သည့်စက်ယန္တရား ပြေးဆွဲခြင်းနှင့်စပ်လျဉ်းသည့် ပစ္စည်းကိရိယာများ၏ဖွဲ့စည်းပုံ</vt:lpstr>
      <vt:lpstr>crawler အမျိုးအစား ဖြိုဖျက်သည့်စက်ယန္တရား ပြေးဆွဲမှုပစ္စည်းကိရိယာများ ၏ဖွဲ့စည်းပုံ</vt:lpstr>
      <vt:lpstr>ပါဝါထုတ်လွှင့်မှုစနစ်စက်ကိရိယာများ၏ဥပမာ</vt:lpstr>
      <vt:lpstr>အောက်ခြေဘီးပတ်လည်ကိရိယာများ</vt:lpstr>
      <vt:lpstr>ဘီးအမျိုးအစား (wheel type) ဖြိုဖျက်သည့်စက်ယန္တရား ပြေးဆွဲမှုပစ္စည်းကိရိယာများ၏ဖွဲ့စည်းပုံ ပါဝါထုတ်လွှင့်မှုစနစ်စက်ကိရိယာများ</vt:lpstr>
      <vt:lpstr>အောက်ခြေဘီးပတ်လည်ကိရိယာများ အောက်ပိုင်းရှိစင်</vt:lpstr>
      <vt:lpstr>အောက်ခြေဘီးပတ်လည်ကိရိယာများ တာယာ</vt:lpstr>
      <vt:lpstr>ဖြိုဖျက်သည့်စက်ယန္တရား၏လုံခြုံရေးကိရိယာများစသည်</vt:lpstr>
      <vt:lpstr>ဖြိုဖျက်သည့်စက်ယန္တရား၏လုံခြုံရေးကိရိယာများစသည်</vt:lpstr>
      <vt:lpstr>ဖြိုဖျက်သည့်စက်ယန္တရား၏လုံခြုံရေးကိရိယာများစသည်</vt:lpstr>
      <vt:lpstr>ဖြိုဖျက်သည့်စက်ယန္တရား၏လုံခြုံရေးကိရိယာများစသည်</vt:lpstr>
      <vt:lpstr>ဖြိုဖျက်သည့်စက်ယန္တရား၏လုံခြုံရေးကိရိယာများစသည်</vt:lpstr>
      <vt:lpstr>ဖြိုဖျက်သည့်စက်ယန္တရား၏လုံခြုံရေးကိရိယာများစသည်</vt:lpstr>
      <vt:lpstr>အခန်း 4 ဖြိုဖျက်ရန်ပူးတွဲစက်ကိရိယာများတပ်ဆင်ထားရသောလုပ်ငန်းအတွက်ကိရိယာများကိုကိုင်တွယ်ခြင်းစသည်</vt:lpstr>
      <vt:lpstr>ဖောက်စက်ရွေးချယ်ခြင်းနှင့်တပ်ဆင်ခြင်း၊ ဝိသေသလက္ခဏာများ၊ အစိတ်အပိုင်းတစ်ခုစီ၏အမည်များနှင့်လုပ်ဆောင်ချက်များ</vt:lpstr>
      <vt:lpstr>ဖောက်စက်ရွေးချယ်ခြင်းနှင့်တပ်ဆင်ခြင်း၊ ဝိသေသလက္ခဏာများ၊ အစိတ်အပိုင်းတစ်ခုစီ၏အမည်များနှင့်လုပ်ဆောင်ချက်များ</vt:lpstr>
      <vt:lpstr>ဖောက်စက်ရွေးချယ်ခြင်းနှင့်တပ်ဆင်ခြင်း၊ ဝိသေသလက္ခဏာများ၊ အစိတ်အပိုင်းတစ်ခုစီ၏အမည်များနှင့်လုပ်ဆောင်ချက်များ</vt:lpstr>
      <vt:lpstr>ဖောက်စက်အမျိုးအစား</vt:lpstr>
      <vt:lpstr>ဖောက်စက်အမျိုးအစား</vt:lpstr>
      <vt:lpstr>ဖောက်စက်အမျိုးအစား</vt:lpstr>
      <vt:lpstr>ဖောက်စက်၏ယေဘုယျလုပ်ဆောင်မှုနည်းလမ်း</vt:lpstr>
      <vt:lpstr>ဖောက်စက်၏ယေဘုယျလုပ်ဆောင်မှုနည်းလမ်း</vt:lpstr>
      <vt:lpstr>ဖောက်စက်၏ယေဘုယျလုပ်ဆောင်မှုနည်းလမ်း</vt:lpstr>
      <vt:lpstr>ဖောက်စက်၏ယေဘုယျလုပ်ဆောင်မှုနည်းလမ်း</vt:lpstr>
      <vt:lpstr>ဖောက်စက်၏ယေဘုယျလုပ်ဆောင်မှုနည်းလမ်း</vt:lpstr>
      <vt:lpstr>ဖောက်စက်၏ယေဘုယျလုပ်ဆောင်မှုနည်းလမ်း</vt:lpstr>
      <vt:lpstr>အလုပ်ပြီးသည့်နောက်သတိပြုရန်အချက်များ</vt:lpstr>
      <vt:lpstr>သံမဏိဖြတ်စက်၏ ဝိသေသလက္ခဏာများ၊ အစိတ်အပိုင်းတစ်ခုစီ၏အမည် များနှင့်လုပ်ဆောင်ချက်များ၊ အမျိုးအစား၊ ရွေးချယ်ခြင်းနှင့်တပ်ဆင်ခြင်း၊ လုပ်ဆောင်ပုံစသည်</vt:lpstr>
      <vt:lpstr>သံမဏိဖြတ်စက်၏ယေဘုယျလုပ်ဆောင်မှုနည်းလမ်း</vt:lpstr>
      <vt:lpstr>သံမဏိဖြတ်စက်၏ယေဘုယျလုပ်ဆောင်မှုနည်းလမ်း</vt:lpstr>
      <vt:lpstr>သံမဏိဖြတ်စက်၏ယေဘုယျလုပ်ဆောင်မှုနည်းလမ်း</vt:lpstr>
      <vt:lpstr>သံမဏိဖြတ်စက်၏ယေဘုယျလုပ်ဆောင်မှုနည်းလမ်း</vt:lpstr>
      <vt:lpstr>သံမဏိဖြတ်စက်၏ယေဘုယျလုပ်ဆောင်မှုနည်းလမ်း</vt:lpstr>
      <vt:lpstr>သံမဏိဖြတ်စက်၏ယေဘုယျလုပ်ဆောင်မှုနည်းလမ်း</vt:lpstr>
      <vt:lpstr>အလုပ်ပြီးသည့်နောက်သတိပြုရန်အချက်များ</vt:lpstr>
      <vt:lpstr>ကွန်ကရစ်ကြိတ်ခွဲစက်၏ ဝိသေသလက္ခဏာများ၊ အစိတ်အပိုင်းတစ်ခုစီ၏အမည်များနှင့် လုပ်ဆောင်ချက်များ၊ အမျိုးအစား၊ ရွေးချယ်ခြင်းနှင့်တပ်ဆင်ခြင်း၊ လုပ်ဆောင်ပုံစသည်</vt:lpstr>
      <vt:lpstr>ကွန်ကရစ်ကြိတ်ခွဲစက်၏ယေဘုယျလုပ်ဆောင်မှုနည်းလမ်း </vt:lpstr>
      <vt:lpstr>ဖြိုဖျက်ရန် mechanical grab ၏ ဝိသေသလက္ခဏာများ၊ အစိတ်အပိုင်းတစ်ခုစီ၏အမည်များနှင့် လုပ်ဆောင်ချက်များ၊ အမျိုးအစား</vt:lpstr>
      <vt:lpstr>ဖြိုဖျက်ရန် mechanical grab ၏ ဝိသေသလက္ခဏာများ၊ အစိတ်အပိုင်းတစ်ခုစီ၏အမည်များနှင့် လုပ်ဆောင်ချက်များ၊ အမျိုးအစား</vt:lpstr>
      <vt:lpstr>ဖြိုဖျက်ရန် mechanical grab ရွေးချယ်ခြင်းနှင့်တပ်ဆင်ခြင်း၊ လုပ်ဆောင်ပုံစသည်</vt:lpstr>
      <vt:lpstr>mechanical grab ၏ယေဘုယျလုပ်ဆောင်မှုနည်းလမ်း</vt:lpstr>
      <vt:lpstr>mechanical grab ၏ယေဘုယျလုပ်ဆောင်မှုနည်းလမ်း</vt:lpstr>
      <vt:lpstr>အလုပ်ပြီးသည့်နောက်သတိပြုရန်အချက်များ</vt:lpstr>
      <vt:lpstr>ပူးတွဲစက်ကိရိယာများဖယ်ရှားခြင်း</vt:lpstr>
      <vt:lpstr>ပူးတွဲစက်ကိရိယာများဖယ်ရှားခြင်း</vt:lpstr>
      <vt:lpstr>ပူးတွဲစက်ကိရိယာများဖယ်ရှားခြင်း</vt:lpstr>
      <vt:lpstr>ပူးတွဲစက်ကိရိယာများဖယ်ရှားခြင်း</vt:lpstr>
      <vt:lpstr>ဖြိုဖျက်သည့်ဆောက်လုပ်ရေးစက်ယန္တရားပြောင်းရွှေ့ခြင်း</vt:lpstr>
      <vt:lpstr>ဖြိုဖျက်သည့်ဆောက်လုပ်ရေးစက်ယန္တရားပြောင်းရွှေ့ခြင်း</vt:lpstr>
      <vt:lpstr>ဖြိုဖျက်သည့်ဆောက်လုပ်ရေးစက်ယန္တရားပြောင်းရွှေ့ခြင်း</vt:lpstr>
      <vt:lpstr>အခန်း 5 ဖြိုဖျက်သည့်ဆောက်လုပ်ရေးစက်ယန္တရားများ ၏စစ်ဆေးခြင်းနှင့်ထိန်းသိမ်းခြင်း</vt:lpstr>
      <vt:lpstr>ဆက်စပ်ဥပဒေများ၊ ယေဘုယျ ကြိုတင်သတိပေးချက်များ</vt:lpstr>
      <vt:lpstr>နေ့စဉ်စစ်ဆေးမှုများ (nichijou tenken) လုပ်ထုံးလုပ်နည်း အင်ဂျင်မစတင်မီ</vt:lpstr>
      <vt:lpstr>နေ့စဉ်စစ်ဆေးမှုများ (nichijou tenken) လုပ်ထုံးလုပ်နည်း အင်ဂျင်မစတင်မီ</vt:lpstr>
      <vt:lpstr>နေ့စဉ်စစ်ဆေးမှုများ (nichijou tenken) လုပ်ထုံးလုပ်နည်း အင်ဂျင်စက်နှိုးပြီးနောက်</vt:lpstr>
      <vt:lpstr>အလုပ်လုပ်နေစဉ်အတွင်းပုံမှန်မဟုတ်ခြင်းကိုတွေ့ရှိပါက</vt:lpstr>
      <vt:lpstr>အခန်း 6 ဖြိုဖျက်သည့်လုပ်ငန်းနှင့်ဆက်စပ်သောကိစ္စရပ်များ</vt:lpstr>
      <vt:lpstr>ဆောက်လုပ်ရေးစီမံချက်</vt:lpstr>
      <vt:lpstr>အန္တရာယ်ကင်းစွာမောင်းနှင်ရန်မှတ်ယူထားသင့်သည်များ</vt:lpstr>
      <vt:lpstr>အန္တရာယ်ကင်းစွာမောင်းနှင်ရန်မှတ်ယူထားသင့်သည်များ</vt:lpstr>
      <vt:lpstr>အချက်ပြခြင်း၊ လမ်းညွှန်ချက်များ လုပ်ထုံးလုပ်နည်း</vt:lpstr>
      <vt:lpstr>အခန်း 7 မက္ကင်းနစ်နှင့်လျှပ်စစ်အသိပညာ</vt:lpstr>
      <vt:lpstr>အား၏ moment (moment of force)</vt:lpstr>
      <vt:lpstr>အား၏ moment (moment of force)</vt:lpstr>
      <vt:lpstr>ဒြပ်ထုနှင့်တိကျသောဆွဲငင်အား၊ ဆွဲငင်အားဗဟိုချက်</vt:lpstr>
      <vt:lpstr>ဒြပ်ထုနှင့်တိကျသောဆွဲငင်အား၊ ဆွဲငင်အားဗဟိုချက်</vt:lpstr>
      <vt:lpstr>အရာဝတ္ထုတစ်ခု၏ရွေ့လျားမှု</vt:lpstr>
      <vt:lpstr>လျှပ်စစ်ဆိုင်ရာဗဟုသုတ</vt:lpstr>
      <vt:lpstr>လျှပ်စစ်ဆိုင်ရာဗဟုသုတ</vt:lpstr>
      <vt:lpstr>လျှပ်စစ်ဆိုင်ရာဗဟုသုတ</vt:lpstr>
      <vt:lpstr>အခန်း 8 ဆောက်လုပ်ဖွဲ့စည်းသည့်အရာများ၏အမျိုးအစားနှင့်ဖြိုဖျက်သည့်နည်းလမ်း</vt:lpstr>
      <vt:lpstr>သံမဏိကိုယ်ထည်ဖွဲ့စည်းခြင်း (S ဖွဲ့စည်းပုံ) (tekkotsu kozo（S zo）)</vt:lpstr>
      <vt:lpstr>PowerPoint プレゼンテーション</vt:lpstr>
      <vt:lpstr>အဆောက်အဦးများကိုဖြိုဖျက်ခြင်းနည်းလမ်း  </vt:lpstr>
      <vt:lpstr>အဆောက်အဦးများကိုဖြိုဖျက်ခြင်းနည်းလမ်း</vt:lpstr>
      <vt:lpstr>အဆောက်အဦးများကိုဖြိုဖျက်ခြင်းနည်းလမ်း</vt:lpstr>
      <vt:lpstr>အခန်း 9 ဆက်စပ်ဥပဒေများ</vt:lpstr>
      <vt:lpstr>အလုပ်သမားများအတွက် ဘေးအန္တရာယ်ကင်းရှင်းရေးနှင့်ကျန်းမာသန့်ရှင်းရေးနှင့်စပ်လျဉ်း‌သော ဥပဒေစနစ်</vt:lpstr>
      <vt:lpstr>လုပ်ငန်းခွင်ဘေးအန္တရာယ်ကင်းရှင်းရေးနှင့်ကျန်းမာသန့်ရှင်းရေးဥပဒေ (roudou anzen eiseihou) (ရွေးနှုတ်ဖော်ပြချက်) (1)</vt:lpstr>
      <vt:lpstr>လုပ်ငန်းခွင်ဘေးအန္တရာယ်ကင်းရှင်းရေးနှင့်ကျန်းမာသန့်ရှင်းရေးဥပဒေ (roudou anzen eiseihou) (ရွေးနှုတ်ဖော်ပြချက်) (2)</vt:lpstr>
      <vt:lpstr>လုပ်ငန်းခွင်ဘေးအန္တရာယ်ကင်းရှင်းရေးနှင့်ကျန်းမာသန့်ရှင်းရေးဥပဒေ (roudou anzen eiseihou) (ရွေးနှုတ်ဖော်ပြချက်) (3)</vt:lpstr>
      <vt:lpstr>လုပ်ငန်းခွင်ဘေးအန္တရာယ်ကင်းရှင်းရေးနှင့်ကျန်းမာသန့်ရှင်းရေးဥပဒေ (roudou anzen eiseihou) တင်းကျပ်သောအမိန့်များ (ရွေးနှုတ်ဖော်ပြချက်)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(1)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(2)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(3)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(4)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(5)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(6)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(7)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(8)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(9)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(10)</vt:lpstr>
      <vt:lpstr>ယာဉ်အမျိုးအစားဆောက်လုပ်ရေးစက်ယန္တရားဖွဲ့စည်းပုံစံနှုန်း (ရွေးနှုတ်ဖော်ပြချက်)</vt:lpstr>
      <vt:lpstr>အခန်း 10 ဘေးအန္တရာယ်သာဓကများ</vt:lpstr>
      <vt:lpstr>ဆောက်လုပ်ရေးလုပ်ငန်းတွင်သေဆုံးမှုဘေးအန္တရာယ်</vt:lpstr>
      <vt:lpstr>သာဓက 1 ကြိတ်ခွဲလုပ်ငန်းလုပ်နေစဉ်မြှောက်တင်ထားသောကျောက်တုံး ပြုတ်ကျခြင်း</vt:lpstr>
      <vt:lpstr>သာဓက 4 ဖြိုဖျက်ရန်ပူးတွဲစက်ကိရိယာများနှင့် ပတ်သည့်ကြိုးကြားတွင် ညာလက်ညပ်ကာကျိုးသွားခြင်း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2021-05-17T00:21:48Z</dcterms:created>
  <dcterms:modified xsi:type="dcterms:W3CDTF">2022-06-16T10:11:37Z</dcterms:modified>
</cp:coreProperties>
</file>