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Lst>
  <p:notesMasterIdLst>
    <p:notesMasterId r:id="rId126"/>
  </p:notesMasterIdLst>
  <p:sldIdLst>
    <p:sldId id="336" r:id="rId3"/>
    <p:sldId id="305" r:id="rId4"/>
    <p:sldId id="257" r:id="rId5"/>
    <p:sldId id="366" r:id="rId6"/>
    <p:sldId id="367" r:id="rId7"/>
    <p:sldId id="368" r:id="rId8"/>
    <p:sldId id="369" r:id="rId9"/>
    <p:sldId id="370" r:id="rId10"/>
    <p:sldId id="457" r:id="rId11"/>
    <p:sldId id="458" r:id="rId12"/>
    <p:sldId id="371" r:id="rId13"/>
    <p:sldId id="372" r:id="rId14"/>
    <p:sldId id="375" r:id="rId15"/>
    <p:sldId id="377" r:id="rId16"/>
    <p:sldId id="337" r:id="rId17"/>
    <p:sldId id="378" r:id="rId18"/>
    <p:sldId id="459" r:id="rId19"/>
    <p:sldId id="460" r:id="rId20"/>
    <p:sldId id="461" r:id="rId21"/>
    <p:sldId id="379" r:id="rId22"/>
    <p:sldId id="380" r:id="rId23"/>
    <p:sldId id="381" r:id="rId24"/>
    <p:sldId id="384" r:id="rId25"/>
    <p:sldId id="386" r:id="rId26"/>
    <p:sldId id="455" r:id="rId27"/>
    <p:sldId id="456" r:id="rId28"/>
    <p:sldId id="339" r:id="rId29"/>
    <p:sldId id="462" r:id="rId30"/>
    <p:sldId id="463" r:id="rId31"/>
    <p:sldId id="464" r:id="rId32"/>
    <p:sldId id="465" r:id="rId33"/>
    <p:sldId id="466" r:id="rId34"/>
    <p:sldId id="388" r:id="rId35"/>
    <p:sldId id="389" r:id="rId36"/>
    <p:sldId id="390" r:id="rId37"/>
    <p:sldId id="391" r:id="rId38"/>
    <p:sldId id="432" r:id="rId39"/>
    <p:sldId id="392" r:id="rId40"/>
    <p:sldId id="393" r:id="rId41"/>
    <p:sldId id="340" r:id="rId42"/>
    <p:sldId id="454" r:id="rId43"/>
    <p:sldId id="394" r:id="rId44"/>
    <p:sldId id="453" r:id="rId45"/>
    <p:sldId id="395" r:id="rId46"/>
    <p:sldId id="451" r:id="rId47"/>
    <p:sldId id="452" r:id="rId48"/>
    <p:sldId id="397" r:id="rId49"/>
    <p:sldId id="396" r:id="rId50"/>
    <p:sldId id="450" r:id="rId51"/>
    <p:sldId id="398" r:id="rId52"/>
    <p:sldId id="449" r:id="rId53"/>
    <p:sldId id="399" r:id="rId54"/>
    <p:sldId id="448" r:id="rId55"/>
    <p:sldId id="400" r:id="rId56"/>
    <p:sldId id="401" r:id="rId57"/>
    <p:sldId id="447" r:id="rId58"/>
    <p:sldId id="403" r:id="rId59"/>
    <p:sldId id="446" r:id="rId60"/>
    <p:sldId id="402" r:id="rId61"/>
    <p:sldId id="445" r:id="rId62"/>
    <p:sldId id="404" r:id="rId63"/>
    <p:sldId id="405" r:id="rId64"/>
    <p:sldId id="406" r:id="rId65"/>
    <p:sldId id="407" r:id="rId66"/>
    <p:sldId id="444" r:id="rId67"/>
    <p:sldId id="408" r:id="rId68"/>
    <p:sldId id="409" r:id="rId69"/>
    <p:sldId id="443" r:id="rId70"/>
    <p:sldId id="410" r:id="rId71"/>
    <p:sldId id="441" r:id="rId72"/>
    <p:sldId id="411" r:id="rId73"/>
    <p:sldId id="412" r:id="rId74"/>
    <p:sldId id="413" r:id="rId75"/>
    <p:sldId id="414" r:id="rId76"/>
    <p:sldId id="433" r:id="rId77"/>
    <p:sldId id="440" r:id="rId78"/>
    <p:sldId id="341" r:id="rId79"/>
    <p:sldId id="415" r:id="rId80"/>
    <p:sldId id="416" r:id="rId81"/>
    <p:sldId id="417" r:id="rId82"/>
    <p:sldId id="418" r:id="rId83"/>
    <p:sldId id="419" r:id="rId84"/>
    <p:sldId id="342" r:id="rId85"/>
    <p:sldId id="420" r:id="rId86"/>
    <p:sldId id="421" r:id="rId87"/>
    <p:sldId id="439" r:id="rId88"/>
    <p:sldId id="422" r:id="rId89"/>
    <p:sldId id="343" r:id="rId90"/>
    <p:sldId id="423" r:id="rId91"/>
    <p:sldId id="438" r:id="rId92"/>
    <p:sldId id="424" r:id="rId93"/>
    <p:sldId id="437" r:id="rId94"/>
    <p:sldId id="425" r:id="rId95"/>
    <p:sldId id="436" r:id="rId96"/>
    <p:sldId id="467" r:id="rId97"/>
    <p:sldId id="468" r:id="rId98"/>
    <p:sldId id="344" r:id="rId99"/>
    <p:sldId id="426" r:id="rId100"/>
    <p:sldId id="427" r:id="rId101"/>
    <p:sldId id="428" r:id="rId102"/>
    <p:sldId id="434" r:id="rId103"/>
    <p:sldId id="435" r:id="rId104"/>
    <p:sldId id="338" r:id="rId105"/>
    <p:sldId id="328" r:id="rId106"/>
    <p:sldId id="329" r:id="rId107"/>
    <p:sldId id="330" r:id="rId108"/>
    <p:sldId id="354" r:id="rId109"/>
    <p:sldId id="355" r:id="rId110"/>
    <p:sldId id="331" r:id="rId111"/>
    <p:sldId id="332" r:id="rId112"/>
    <p:sldId id="357" r:id="rId113"/>
    <p:sldId id="358" r:id="rId114"/>
    <p:sldId id="359" r:id="rId115"/>
    <p:sldId id="431" r:id="rId116"/>
    <p:sldId id="361" r:id="rId117"/>
    <p:sldId id="362" r:id="rId118"/>
    <p:sldId id="363" r:id="rId119"/>
    <p:sldId id="364" r:id="rId120"/>
    <p:sldId id="365" r:id="rId121"/>
    <p:sldId id="345" r:id="rId122"/>
    <p:sldId id="347" r:id="rId123"/>
    <p:sldId id="429" r:id="rId124"/>
    <p:sldId id="430" r:id="rId125"/>
  </p:sldIdLst>
  <p:sldSz cx="9144000" cy="6858000" type="screen4x3"/>
  <p:notesSz cx="7099300" cy="10234613"/>
  <p:defaultTextStyle>
    <a:defPPr rtl="0">
      <a:defRPr lang="mn"/>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B58732-BAE6-42FA-8C8B-0981EE2B665B}" v="3" dt="2021-05-17T00:21:48.24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9" autoAdjust="0"/>
    <p:restoredTop sz="94660"/>
  </p:normalViewPr>
  <p:slideViewPr>
    <p:cSldViewPr snapToGrid="0">
      <p:cViewPr varScale="1">
        <p:scale>
          <a:sx n="115" d="100"/>
          <a:sy n="115" d="100"/>
        </p:scale>
        <p:origin x="1818"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microsoft.com/office/2015/10/relationships/revisionInfo" Target="revisionInfo.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076364" cy="513508"/>
          </a:xfrm>
          <a:prstGeom prst="rect">
            <a:avLst/>
          </a:prstGeom>
        </p:spPr>
        <p:txBody>
          <a:bodyPr vert="horz" lIns="94640" tIns="47320" rIns="94640" bIns="47320" rtlCol="0"/>
          <a:lstStyle>
            <a:lvl1pPr algn="l">
              <a:defRPr sz="1200"/>
            </a:lvl1pPr>
          </a:lstStyle>
          <a:p>
            <a:pPr rtl="0"/>
            <a:endParaRPr kumimoji="1" lang="ja-JP" altLang="en-US"/>
          </a:p>
        </p:txBody>
      </p:sp>
      <p:sp>
        <p:nvSpPr>
          <p:cNvPr id="3" name="日付プレースホルダー 2"/>
          <p:cNvSpPr>
            <a:spLocks noGrp="1"/>
          </p:cNvSpPr>
          <p:nvPr>
            <p:ph type="dt" idx="1"/>
          </p:nvPr>
        </p:nvSpPr>
        <p:spPr>
          <a:xfrm>
            <a:off x="4021294" y="1"/>
            <a:ext cx="3076364" cy="513508"/>
          </a:xfrm>
          <a:prstGeom prst="rect">
            <a:avLst/>
          </a:prstGeom>
        </p:spPr>
        <p:txBody>
          <a:bodyPr vert="horz" lIns="94640" tIns="47320" rIns="94640" bIns="47320" rtlCol="0"/>
          <a:lstStyle>
            <a:lvl1pPr algn="r">
              <a:defRPr sz="1200"/>
            </a:lvl1pPr>
          </a:lstStyle>
          <a:p>
            <a:pPr rtl="0"/>
            <a:fld id="{3044E0B5-69AE-4DB8-A746-7CF92D00ED4B}" type="datetimeFigureOut">
              <a:rPr kumimoji="1" lang="ja-JP" altLang="en-US" smtClean="0"/>
              <a:t>2022/6/16</a:t>
            </a:fld>
            <a:endParaRPr kumimoji="1" lang="ja-JP" altLang="en-US"/>
          </a:p>
        </p:txBody>
      </p:sp>
      <p:sp>
        <p:nvSpPr>
          <p:cNvPr id="4" name="スライド イメージ プレースホルダー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4640" tIns="47320" rIns="94640" bIns="47320" rtlCol="0" anchor="ctr"/>
          <a:lstStyle/>
          <a:p>
            <a:pPr rtl="0"/>
            <a:endParaRPr lang="ja-JP" altLang="en-US"/>
          </a:p>
        </p:txBody>
      </p:sp>
      <p:sp>
        <p:nvSpPr>
          <p:cNvPr id="5" name="ノート プレースホルダー 4"/>
          <p:cNvSpPr>
            <a:spLocks noGrp="1"/>
          </p:cNvSpPr>
          <p:nvPr>
            <p:ph type="body" sz="quarter" idx="3"/>
          </p:nvPr>
        </p:nvSpPr>
        <p:spPr>
          <a:xfrm>
            <a:off x="709930" y="4925408"/>
            <a:ext cx="5679440" cy="4029879"/>
          </a:xfrm>
          <a:prstGeom prst="rect">
            <a:avLst/>
          </a:prstGeom>
        </p:spPr>
        <p:txBody>
          <a:bodyPr vert="horz" lIns="94640" tIns="47320" rIns="94640" bIns="47320"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p>
        </p:txBody>
      </p:sp>
      <p:sp>
        <p:nvSpPr>
          <p:cNvPr id="6" name="フッター プレースホルダー 5"/>
          <p:cNvSpPr>
            <a:spLocks noGrp="1"/>
          </p:cNvSpPr>
          <p:nvPr>
            <p:ph type="ftr" sz="quarter" idx="4"/>
          </p:nvPr>
        </p:nvSpPr>
        <p:spPr>
          <a:xfrm>
            <a:off x="0" y="9721107"/>
            <a:ext cx="3076364" cy="513507"/>
          </a:xfrm>
          <a:prstGeom prst="rect">
            <a:avLst/>
          </a:prstGeom>
        </p:spPr>
        <p:txBody>
          <a:bodyPr vert="horz" lIns="94640" tIns="47320" rIns="94640" bIns="47320" rtlCol="0" anchor="b"/>
          <a:lstStyle>
            <a:lvl1pPr algn="l">
              <a:defRPr sz="1200"/>
            </a:lvl1pPr>
          </a:lstStyle>
          <a:p>
            <a:pPr rtl="0"/>
            <a:endParaRPr kumimoji="1" lang="ja-JP" altLang="en-US"/>
          </a:p>
        </p:txBody>
      </p:sp>
      <p:sp>
        <p:nvSpPr>
          <p:cNvPr id="7" name="スライド番号プレースホルダー 6"/>
          <p:cNvSpPr>
            <a:spLocks noGrp="1"/>
          </p:cNvSpPr>
          <p:nvPr>
            <p:ph type="sldNum" sz="quarter" idx="5"/>
          </p:nvPr>
        </p:nvSpPr>
        <p:spPr>
          <a:xfrm>
            <a:off x="4021294" y="9721107"/>
            <a:ext cx="3076364" cy="513507"/>
          </a:xfrm>
          <a:prstGeom prst="rect">
            <a:avLst/>
          </a:prstGeom>
        </p:spPr>
        <p:txBody>
          <a:bodyPr vert="horz" lIns="94640" tIns="47320" rIns="94640" bIns="47320" rtlCol="0" anchor="b"/>
          <a:lstStyle>
            <a:lvl1pPr algn="r">
              <a:defRPr sz="1200"/>
            </a:lvl1pPr>
          </a:lstStyle>
          <a:p>
            <a:pPr rtl="0"/>
            <a:fld id="{7F9C98F1-10AB-4D73-9663-6F72AC648673}" type="slidenum">
              <a:rPr kumimoji="1" lang="ja-JP" altLang="en-US" smtClean="0"/>
              <a:t>‹#›</a:t>
            </a:fld>
            <a:endParaRPr kumimoji="1" lang="ja-JP" altLang="en-US"/>
          </a:p>
        </p:txBody>
      </p:sp>
    </p:spTree>
    <p:extLst>
      <p:ext uri="{BB962C8B-B14F-4D97-AF65-F5344CB8AC3E}">
        <p14:creationId xmlns:p14="http://schemas.microsoft.com/office/powerpoint/2010/main" val="5742152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6791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24397664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110</a:t>
            </a:fld>
            <a:endParaRPr lang="ja-JP" altLang="en-US">
              <a:solidFill>
                <a:prstClr val="black"/>
              </a:solidFill>
            </a:endParaRPr>
          </a:p>
        </p:txBody>
      </p:sp>
    </p:spTree>
    <p:extLst>
      <p:ext uri="{BB962C8B-B14F-4D97-AF65-F5344CB8AC3E}">
        <p14:creationId xmlns:p14="http://schemas.microsoft.com/office/powerpoint/2010/main" val="25169644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111</a:t>
            </a:fld>
            <a:endParaRPr lang="ja-JP" altLang="en-US">
              <a:solidFill>
                <a:prstClr val="black"/>
              </a:solidFill>
            </a:endParaRPr>
          </a:p>
        </p:txBody>
      </p:sp>
    </p:spTree>
    <p:extLst>
      <p:ext uri="{BB962C8B-B14F-4D97-AF65-F5344CB8AC3E}">
        <p14:creationId xmlns:p14="http://schemas.microsoft.com/office/powerpoint/2010/main" val="3084680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112</a:t>
            </a:fld>
            <a:endParaRPr lang="ja-JP" altLang="en-US">
              <a:solidFill>
                <a:prstClr val="black"/>
              </a:solidFill>
            </a:endParaRPr>
          </a:p>
        </p:txBody>
      </p:sp>
    </p:spTree>
    <p:extLst>
      <p:ext uri="{BB962C8B-B14F-4D97-AF65-F5344CB8AC3E}">
        <p14:creationId xmlns:p14="http://schemas.microsoft.com/office/powerpoint/2010/main" val="35343495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24320239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114</a:t>
            </a:fld>
            <a:endParaRPr lang="ja-JP" altLang="en-US">
              <a:solidFill>
                <a:prstClr val="black"/>
              </a:solidFill>
            </a:endParaRPr>
          </a:p>
        </p:txBody>
      </p:sp>
    </p:spTree>
    <p:extLst>
      <p:ext uri="{BB962C8B-B14F-4D97-AF65-F5344CB8AC3E}">
        <p14:creationId xmlns:p14="http://schemas.microsoft.com/office/powerpoint/2010/main" val="37861420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115</a:t>
            </a:fld>
            <a:endParaRPr lang="ja-JP" altLang="en-US">
              <a:solidFill>
                <a:prstClr val="black"/>
              </a:solidFill>
            </a:endParaRPr>
          </a:p>
        </p:txBody>
      </p:sp>
    </p:spTree>
    <p:extLst>
      <p:ext uri="{BB962C8B-B14F-4D97-AF65-F5344CB8AC3E}">
        <p14:creationId xmlns:p14="http://schemas.microsoft.com/office/powerpoint/2010/main" val="1133193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116</a:t>
            </a:fld>
            <a:endParaRPr lang="ja-JP" altLang="en-US">
              <a:solidFill>
                <a:prstClr val="black"/>
              </a:solidFill>
            </a:endParaRPr>
          </a:p>
        </p:txBody>
      </p:sp>
    </p:spTree>
    <p:extLst>
      <p:ext uri="{BB962C8B-B14F-4D97-AF65-F5344CB8AC3E}">
        <p14:creationId xmlns:p14="http://schemas.microsoft.com/office/powerpoint/2010/main" val="3475486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31112027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37134529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119</a:t>
            </a:fld>
            <a:endParaRPr lang="ja-JP" altLang="en-US">
              <a:solidFill>
                <a:prstClr val="black"/>
              </a:solidFill>
            </a:endParaRPr>
          </a:p>
        </p:txBody>
      </p:sp>
    </p:spTree>
    <p:extLst>
      <p:ext uri="{BB962C8B-B14F-4D97-AF65-F5344CB8AC3E}">
        <p14:creationId xmlns:p14="http://schemas.microsoft.com/office/powerpoint/2010/main" val="313410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28528840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121</a:t>
            </a:fld>
            <a:endParaRPr lang="ja-JP" altLang="en-US">
              <a:solidFill>
                <a:prstClr val="black"/>
              </a:solidFill>
            </a:endParaRPr>
          </a:p>
        </p:txBody>
      </p:sp>
    </p:spTree>
    <p:extLst>
      <p:ext uri="{BB962C8B-B14F-4D97-AF65-F5344CB8AC3E}">
        <p14:creationId xmlns:p14="http://schemas.microsoft.com/office/powerpoint/2010/main" val="21133388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122</a:t>
            </a:fld>
            <a:endParaRPr lang="ja-JP" altLang="en-US">
              <a:solidFill>
                <a:prstClr val="black"/>
              </a:solidFill>
            </a:endParaRPr>
          </a:p>
        </p:txBody>
      </p:sp>
    </p:spTree>
    <p:extLst>
      <p:ext uri="{BB962C8B-B14F-4D97-AF65-F5344CB8AC3E}">
        <p14:creationId xmlns:p14="http://schemas.microsoft.com/office/powerpoint/2010/main" val="30232077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123</a:t>
            </a:fld>
            <a:endParaRPr lang="ja-JP" altLang="en-US">
              <a:solidFill>
                <a:prstClr val="black"/>
              </a:solidFill>
            </a:endParaRPr>
          </a:p>
        </p:txBody>
      </p:sp>
    </p:spTree>
    <p:extLst>
      <p:ext uri="{BB962C8B-B14F-4D97-AF65-F5344CB8AC3E}">
        <p14:creationId xmlns:p14="http://schemas.microsoft.com/office/powerpoint/2010/main" val="392533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266849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68609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3618542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953016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3533663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533141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1840228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3466540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400543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25273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1523124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477281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2264812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3985927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3758624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319422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3057768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3352521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2532849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3235976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2602302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4146871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1192485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2806821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2285217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228300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981548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2510725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4148930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63276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2201973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3667166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1723741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3789261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35716132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1675535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3013773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2850079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3459964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749327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2423000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41130235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36269819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2466344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18221533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17205035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2231263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2076944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14901376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15412779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24878689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103452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8035893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30660678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1502189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27144687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25308847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3415414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7916575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35118853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18533079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33732503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74</a:t>
            </a:fld>
            <a:endParaRPr lang="ja-JP" altLang="en-US">
              <a:solidFill>
                <a:prstClr val="black"/>
              </a:solidFill>
            </a:endParaRPr>
          </a:p>
        </p:txBody>
      </p:sp>
    </p:spTree>
    <p:extLst>
      <p:ext uri="{BB962C8B-B14F-4D97-AF65-F5344CB8AC3E}">
        <p14:creationId xmlns:p14="http://schemas.microsoft.com/office/powerpoint/2010/main" val="291905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31148822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37165246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13848314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17698163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79</a:t>
            </a:fld>
            <a:endParaRPr lang="ja-JP" altLang="en-US">
              <a:solidFill>
                <a:prstClr val="black"/>
              </a:solidFill>
            </a:endParaRPr>
          </a:p>
        </p:txBody>
      </p:sp>
    </p:spTree>
    <p:extLst>
      <p:ext uri="{BB962C8B-B14F-4D97-AF65-F5344CB8AC3E}">
        <p14:creationId xmlns:p14="http://schemas.microsoft.com/office/powerpoint/2010/main" val="962714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24853735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28820246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82</a:t>
            </a:fld>
            <a:endParaRPr lang="ja-JP" altLang="en-US">
              <a:solidFill>
                <a:prstClr val="black"/>
              </a:solidFill>
            </a:endParaRPr>
          </a:p>
        </p:txBody>
      </p:sp>
    </p:spTree>
    <p:extLst>
      <p:ext uri="{BB962C8B-B14F-4D97-AF65-F5344CB8AC3E}">
        <p14:creationId xmlns:p14="http://schemas.microsoft.com/office/powerpoint/2010/main" val="25407887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84</a:t>
            </a:fld>
            <a:endParaRPr lang="ja-JP" altLang="en-US">
              <a:solidFill>
                <a:prstClr val="black"/>
              </a:solidFill>
            </a:endParaRPr>
          </a:p>
        </p:txBody>
      </p:sp>
    </p:spTree>
    <p:extLst>
      <p:ext uri="{BB962C8B-B14F-4D97-AF65-F5344CB8AC3E}">
        <p14:creationId xmlns:p14="http://schemas.microsoft.com/office/powerpoint/2010/main" val="14136299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6750002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86</a:t>
            </a:fld>
            <a:endParaRPr lang="ja-JP" altLang="en-US">
              <a:solidFill>
                <a:prstClr val="black"/>
              </a:solidFill>
            </a:endParaRPr>
          </a:p>
        </p:txBody>
      </p:sp>
    </p:spTree>
    <p:extLst>
      <p:ext uri="{BB962C8B-B14F-4D97-AF65-F5344CB8AC3E}">
        <p14:creationId xmlns:p14="http://schemas.microsoft.com/office/powerpoint/2010/main" val="104414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17329419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87</a:t>
            </a:fld>
            <a:endParaRPr lang="ja-JP" altLang="en-US">
              <a:solidFill>
                <a:prstClr val="black"/>
              </a:solidFill>
            </a:endParaRPr>
          </a:p>
        </p:txBody>
      </p:sp>
    </p:spTree>
    <p:extLst>
      <p:ext uri="{BB962C8B-B14F-4D97-AF65-F5344CB8AC3E}">
        <p14:creationId xmlns:p14="http://schemas.microsoft.com/office/powerpoint/2010/main" val="7632508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89</a:t>
            </a:fld>
            <a:endParaRPr lang="ja-JP" altLang="en-US">
              <a:solidFill>
                <a:prstClr val="black"/>
              </a:solidFill>
            </a:endParaRPr>
          </a:p>
        </p:txBody>
      </p:sp>
    </p:spTree>
    <p:extLst>
      <p:ext uri="{BB962C8B-B14F-4D97-AF65-F5344CB8AC3E}">
        <p14:creationId xmlns:p14="http://schemas.microsoft.com/office/powerpoint/2010/main" val="30072176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2347175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28387594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92</a:t>
            </a:fld>
            <a:endParaRPr lang="ja-JP" altLang="en-US">
              <a:solidFill>
                <a:prstClr val="black"/>
              </a:solidFill>
            </a:endParaRPr>
          </a:p>
        </p:txBody>
      </p:sp>
    </p:spTree>
    <p:extLst>
      <p:ext uri="{BB962C8B-B14F-4D97-AF65-F5344CB8AC3E}">
        <p14:creationId xmlns:p14="http://schemas.microsoft.com/office/powerpoint/2010/main" val="17097251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42399597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94</a:t>
            </a:fld>
            <a:endParaRPr lang="ja-JP" altLang="en-US">
              <a:solidFill>
                <a:prstClr val="black"/>
              </a:solidFill>
            </a:endParaRPr>
          </a:p>
        </p:txBody>
      </p:sp>
    </p:spTree>
    <p:extLst>
      <p:ext uri="{BB962C8B-B14F-4D97-AF65-F5344CB8AC3E}">
        <p14:creationId xmlns:p14="http://schemas.microsoft.com/office/powerpoint/2010/main" val="16032201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42413385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96</a:t>
            </a:fld>
            <a:endParaRPr lang="ja-JP" altLang="en-US">
              <a:solidFill>
                <a:prstClr val="black"/>
              </a:solidFill>
            </a:endParaRPr>
          </a:p>
        </p:txBody>
      </p:sp>
    </p:spTree>
    <p:extLst>
      <p:ext uri="{BB962C8B-B14F-4D97-AF65-F5344CB8AC3E}">
        <p14:creationId xmlns:p14="http://schemas.microsoft.com/office/powerpoint/2010/main" val="31126508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98</a:t>
            </a:fld>
            <a:endParaRPr lang="ja-JP" altLang="en-US">
              <a:solidFill>
                <a:prstClr val="black"/>
              </a:solidFill>
            </a:endParaRPr>
          </a:p>
        </p:txBody>
      </p:sp>
    </p:spTree>
    <p:extLst>
      <p:ext uri="{BB962C8B-B14F-4D97-AF65-F5344CB8AC3E}">
        <p14:creationId xmlns:p14="http://schemas.microsoft.com/office/powerpoint/2010/main" val="262698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32861672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99</a:t>
            </a:fld>
            <a:endParaRPr lang="ja-JP" altLang="en-US">
              <a:solidFill>
                <a:prstClr val="black"/>
              </a:solidFill>
            </a:endParaRPr>
          </a:p>
        </p:txBody>
      </p:sp>
    </p:spTree>
    <p:extLst>
      <p:ext uri="{BB962C8B-B14F-4D97-AF65-F5344CB8AC3E}">
        <p14:creationId xmlns:p14="http://schemas.microsoft.com/office/powerpoint/2010/main" val="11966572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100</a:t>
            </a:fld>
            <a:endParaRPr lang="ja-JP" altLang="en-US">
              <a:solidFill>
                <a:prstClr val="black"/>
              </a:solidFill>
            </a:endParaRPr>
          </a:p>
        </p:txBody>
      </p:sp>
    </p:spTree>
    <p:extLst>
      <p:ext uri="{BB962C8B-B14F-4D97-AF65-F5344CB8AC3E}">
        <p14:creationId xmlns:p14="http://schemas.microsoft.com/office/powerpoint/2010/main" val="32171532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7205072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30615555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31262479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105</a:t>
            </a:fld>
            <a:endParaRPr lang="ja-JP" altLang="en-US">
              <a:solidFill>
                <a:prstClr val="black"/>
              </a:solidFill>
            </a:endParaRPr>
          </a:p>
        </p:txBody>
      </p:sp>
    </p:spTree>
    <p:extLst>
      <p:ext uri="{BB962C8B-B14F-4D97-AF65-F5344CB8AC3E}">
        <p14:creationId xmlns:p14="http://schemas.microsoft.com/office/powerpoint/2010/main" val="10306727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19600532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107</a:t>
            </a:fld>
            <a:endParaRPr lang="ja-JP" altLang="en-US">
              <a:solidFill>
                <a:prstClr val="black"/>
              </a:solidFill>
            </a:endParaRPr>
          </a:p>
        </p:txBody>
      </p:sp>
    </p:spTree>
    <p:extLst>
      <p:ext uri="{BB962C8B-B14F-4D97-AF65-F5344CB8AC3E}">
        <p14:creationId xmlns:p14="http://schemas.microsoft.com/office/powerpoint/2010/main" val="13624527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108</a:t>
            </a:fld>
            <a:endParaRPr lang="ja-JP" altLang="en-US">
              <a:solidFill>
                <a:prstClr val="black"/>
              </a:solidFill>
            </a:endParaRPr>
          </a:p>
        </p:txBody>
      </p:sp>
    </p:spTree>
    <p:extLst>
      <p:ext uri="{BB962C8B-B14F-4D97-AF65-F5344CB8AC3E}">
        <p14:creationId xmlns:p14="http://schemas.microsoft.com/office/powerpoint/2010/main" val="12178652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109</a:t>
            </a:fld>
            <a:endParaRPr lang="ja-JP" altLang="en-US">
              <a:solidFill>
                <a:prstClr val="black"/>
              </a:solidFill>
            </a:endParaRPr>
          </a:p>
        </p:txBody>
      </p:sp>
    </p:spTree>
    <p:extLst>
      <p:ext uri="{BB962C8B-B14F-4D97-AF65-F5344CB8AC3E}">
        <p14:creationId xmlns:p14="http://schemas.microsoft.com/office/powerpoint/2010/main" val="151295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lstStyle>
            <a:lvl1pPr algn="ctr">
              <a:defRPr sz="6000"/>
            </a:lvl1pPr>
          </a:lstStyle>
          <a:p>
            <a:pPr rtl="0"/>
            <a:r>
              <a:rPr lang="mn"/>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mn"/>
              <a:t>マスター サブタイトルの書式設定</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4741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mn"/>
              <a:t>マスター タイトルの書式設定</a:t>
            </a:r>
            <a:endParaRPr lang="en-US" dirty="0"/>
          </a:p>
        </p:txBody>
      </p:sp>
      <p:sp>
        <p:nvSpPr>
          <p:cNvPr id="3" name="Vertical Text Placeholder 2"/>
          <p:cNvSpPr>
            <a:spLocks noGrp="1"/>
          </p:cNvSpPr>
          <p:nvPr>
            <p:ph type="body" orient="vert" idx="1"/>
          </p:nvPr>
        </p:nvSpPr>
        <p:spPr/>
        <p:txBody>
          <a:bodyPr vert="eaVert"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2939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mn"/>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6412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lstStyle>
            <a:lvl1pPr algn="ctr">
              <a:defRPr sz="6000"/>
            </a:lvl1pPr>
          </a:lstStyle>
          <a:p>
            <a:pPr rtl="0"/>
            <a:r>
              <a:rPr lang="mn"/>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mn"/>
              <a:t>マスター サブタイトルの書式設定</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9621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mn"/>
              <a:t>マスター タイトルの書式設定</a:t>
            </a:r>
            <a:endParaRPr lang="en-US" dirty="0"/>
          </a:p>
        </p:txBody>
      </p:sp>
      <p:sp>
        <p:nvSpPr>
          <p:cNvPr id="3" name="Content Placeholder 2"/>
          <p:cNvSpPr>
            <a:spLocks noGrp="1"/>
          </p:cNvSpPr>
          <p:nvPr>
            <p:ph idx="1"/>
          </p:nvPr>
        </p:nvSpPr>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6936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mn"/>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mn"/>
              <a:t>マスター テキストの書式設定</a:t>
            </a:r>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71446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mn"/>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Content Placeholder 3"/>
          <p:cNvSpPr>
            <a:spLocks noGrp="1"/>
          </p:cNvSpPr>
          <p:nvPr>
            <p:ph sz="half" idx="2"/>
          </p:nvPr>
        </p:nvSpPr>
        <p:spPr>
          <a:xfrm>
            <a:off x="4629150" y="1825625"/>
            <a:ext cx="3886200" cy="4351338"/>
          </a:xfrm>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4056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mn"/>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mn"/>
              <a:t>マスター テキストの書式設定</a:t>
            </a:r>
          </a:p>
        </p:txBody>
      </p:sp>
      <p:sp>
        <p:nvSpPr>
          <p:cNvPr id="4" name="Content Placeholder 3"/>
          <p:cNvSpPr>
            <a:spLocks noGrp="1"/>
          </p:cNvSpPr>
          <p:nvPr>
            <p:ph sz="half" idx="2"/>
          </p:nvPr>
        </p:nvSpPr>
        <p:spPr>
          <a:xfrm>
            <a:off x="629842" y="2505075"/>
            <a:ext cx="3868340" cy="3684588"/>
          </a:xfrm>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mn"/>
              <a:t>マスター テキストの書式設定</a:t>
            </a:r>
          </a:p>
        </p:txBody>
      </p:sp>
      <p:sp>
        <p:nvSpPr>
          <p:cNvPr id="6" name="Content Placeholder 5"/>
          <p:cNvSpPr>
            <a:spLocks noGrp="1"/>
          </p:cNvSpPr>
          <p:nvPr>
            <p:ph sz="quarter" idx="4"/>
          </p:nvPr>
        </p:nvSpPr>
        <p:spPr>
          <a:xfrm>
            <a:off x="4629150" y="2505075"/>
            <a:ext cx="3887391" cy="3684588"/>
          </a:xfrm>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7" name="Date Placeholder 6"/>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8" name="Footer Placeholder 7"/>
          <p:cNvSpPr>
            <a:spLocks noGrp="1"/>
          </p:cNvSpPr>
          <p:nvPr>
            <p:ph type="ftr" sz="quarter" idx="11"/>
          </p:nvPr>
        </p:nvSpPr>
        <p:spPr/>
        <p:txBody>
          <a:bodyPr rtlCol="0"/>
          <a:lstStyle/>
          <a:p>
            <a:pPr rtl="0"/>
            <a:endParaRPr kumimoji="1" lang="ja-JP" altLang="en-US"/>
          </a:p>
        </p:txBody>
      </p:sp>
      <p:sp>
        <p:nvSpPr>
          <p:cNvPr id="9" name="Slide Number Placeholder 8"/>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3923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mn"/>
              <a:t>マスター タイトルの書式設定</a:t>
            </a:r>
            <a:endParaRPr lang="en-US" dirty="0"/>
          </a:p>
        </p:txBody>
      </p:sp>
      <p:sp>
        <p:nvSpPr>
          <p:cNvPr id="3" name="Date Placeholder 2"/>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4" name="Footer Placeholder 3"/>
          <p:cNvSpPr>
            <a:spLocks noGrp="1"/>
          </p:cNvSpPr>
          <p:nvPr>
            <p:ph type="ftr" sz="quarter" idx="11"/>
          </p:nvPr>
        </p:nvSpPr>
        <p:spPr/>
        <p:txBody>
          <a:bodyPr rtlCol="0"/>
          <a:lstStyle/>
          <a:p>
            <a:pPr rtl="0"/>
            <a:endParaRPr kumimoji="1" lang="ja-JP" altLang="en-US"/>
          </a:p>
        </p:txBody>
      </p:sp>
      <p:sp>
        <p:nvSpPr>
          <p:cNvPr id="5" name="Slide Number Placeholder 4"/>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26443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3" name="Footer Placeholder 2"/>
          <p:cNvSpPr>
            <a:spLocks noGrp="1"/>
          </p:cNvSpPr>
          <p:nvPr>
            <p:ph type="ftr" sz="quarter" idx="11"/>
          </p:nvPr>
        </p:nvSpPr>
        <p:spPr/>
        <p:txBody>
          <a:bodyPr rtlCol="0"/>
          <a:lstStyle/>
          <a:p>
            <a:pPr rtl="0"/>
            <a:endParaRPr kumimoji="1" lang="ja-JP" altLang="en-US"/>
          </a:p>
        </p:txBody>
      </p:sp>
      <p:sp>
        <p:nvSpPr>
          <p:cNvPr id="4" name="Slide Number Placeholder 3"/>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54581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mn"/>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mn"/>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544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mn"/>
              <a:t>マスター タイトルの書式設定</a:t>
            </a:r>
            <a:endParaRPr lang="en-US" dirty="0"/>
          </a:p>
        </p:txBody>
      </p:sp>
      <p:sp>
        <p:nvSpPr>
          <p:cNvPr id="3" name="Content Placeholder 2"/>
          <p:cNvSpPr>
            <a:spLocks noGrp="1"/>
          </p:cNvSpPr>
          <p:nvPr>
            <p:ph idx="1"/>
          </p:nvPr>
        </p:nvSpPr>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33231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mn"/>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mn"/>
              <a:t>図を追加</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mn"/>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703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mn"/>
              <a:t>マスター タイトルの書式設定</a:t>
            </a:r>
            <a:endParaRPr lang="en-US" dirty="0"/>
          </a:p>
        </p:txBody>
      </p:sp>
      <p:sp>
        <p:nvSpPr>
          <p:cNvPr id="3" name="Vertical Text Placeholder 2"/>
          <p:cNvSpPr>
            <a:spLocks noGrp="1"/>
          </p:cNvSpPr>
          <p:nvPr>
            <p:ph type="body" orient="vert" idx="1"/>
          </p:nvPr>
        </p:nvSpPr>
        <p:spPr/>
        <p:txBody>
          <a:bodyPr vert="eaVert"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93789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mn"/>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35574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mn"/>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mn"/>
              <a:t>マスター テキストの書式設定</a:t>
            </a:r>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59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mn"/>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Content Placeholder 3"/>
          <p:cNvSpPr>
            <a:spLocks noGrp="1"/>
          </p:cNvSpPr>
          <p:nvPr>
            <p:ph sz="half" idx="2"/>
          </p:nvPr>
        </p:nvSpPr>
        <p:spPr>
          <a:xfrm>
            <a:off x="4629150" y="1825625"/>
            <a:ext cx="3886200" cy="4351338"/>
          </a:xfrm>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7668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mn"/>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mn"/>
              <a:t>マスター テキストの書式設定</a:t>
            </a:r>
          </a:p>
        </p:txBody>
      </p:sp>
      <p:sp>
        <p:nvSpPr>
          <p:cNvPr id="4" name="Content Placeholder 3"/>
          <p:cNvSpPr>
            <a:spLocks noGrp="1"/>
          </p:cNvSpPr>
          <p:nvPr>
            <p:ph sz="half" idx="2"/>
          </p:nvPr>
        </p:nvSpPr>
        <p:spPr>
          <a:xfrm>
            <a:off x="629842" y="2505075"/>
            <a:ext cx="3868340" cy="3684588"/>
          </a:xfrm>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mn"/>
              <a:t>マスター テキストの書式設定</a:t>
            </a:r>
          </a:p>
        </p:txBody>
      </p:sp>
      <p:sp>
        <p:nvSpPr>
          <p:cNvPr id="6" name="Content Placeholder 5"/>
          <p:cNvSpPr>
            <a:spLocks noGrp="1"/>
          </p:cNvSpPr>
          <p:nvPr>
            <p:ph sz="quarter" idx="4"/>
          </p:nvPr>
        </p:nvSpPr>
        <p:spPr>
          <a:xfrm>
            <a:off x="4629150" y="2505075"/>
            <a:ext cx="3887391" cy="3684588"/>
          </a:xfrm>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7" name="Date Placeholder 6"/>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8" name="Footer Placeholder 7"/>
          <p:cNvSpPr>
            <a:spLocks noGrp="1"/>
          </p:cNvSpPr>
          <p:nvPr>
            <p:ph type="ftr" sz="quarter" idx="11"/>
          </p:nvPr>
        </p:nvSpPr>
        <p:spPr/>
        <p:txBody>
          <a:bodyPr rtlCol="0"/>
          <a:lstStyle/>
          <a:p>
            <a:pPr rtl="0"/>
            <a:endParaRPr kumimoji="1" lang="ja-JP" altLang="en-US"/>
          </a:p>
        </p:txBody>
      </p:sp>
      <p:sp>
        <p:nvSpPr>
          <p:cNvPr id="9" name="Slide Number Placeholder 8"/>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4232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mn"/>
              <a:t>マスター タイトルの書式設定</a:t>
            </a:r>
            <a:endParaRPr lang="en-US" dirty="0"/>
          </a:p>
        </p:txBody>
      </p:sp>
      <p:sp>
        <p:nvSpPr>
          <p:cNvPr id="3" name="Date Placeholder 2"/>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4" name="Footer Placeholder 3"/>
          <p:cNvSpPr>
            <a:spLocks noGrp="1"/>
          </p:cNvSpPr>
          <p:nvPr>
            <p:ph type="ftr" sz="quarter" idx="11"/>
          </p:nvPr>
        </p:nvSpPr>
        <p:spPr/>
        <p:txBody>
          <a:bodyPr rtlCol="0"/>
          <a:lstStyle/>
          <a:p>
            <a:pPr rtl="0"/>
            <a:endParaRPr kumimoji="1" lang="ja-JP" altLang="en-US"/>
          </a:p>
        </p:txBody>
      </p:sp>
      <p:sp>
        <p:nvSpPr>
          <p:cNvPr id="5" name="Slide Number Placeholder 4"/>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24308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3" name="Footer Placeholder 2"/>
          <p:cNvSpPr>
            <a:spLocks noGrp="1"/>
          </p:cNvSpPr>
          <p:nvPr>
            <p:ph type="ftr" sz="quarter" idx="11"/>
          </p:nvPr>
        </p:nvSpPr>
        <p:spPr/>
        <p:txBody>
          <a:bodyPr rtlCol="0"/>
          <a:lstStyle/>
          <a:p>
            <a:pPr rtl="0"/>
            <a:endParaRPr kumimoji="1" lang="ja-JP" altLang="en-US"/>
          </a:p>
        </p:txBody>
      </p:sp>
      <p:sp>
        <p:nvSpPr>
          <p:cNvPr id="4" name="Slide Number Placeholder 3"/>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2571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mn"/>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mn"/>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054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mn"/>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mn"/>
              <a:t>図を追加</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mn"/>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15496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mn"/>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03452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mn"/>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75226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166.png"/></Relationships>
</file>

<file path=ppt/slides/_rels/slide10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1.xml"/><Relationship Id="rId1" Type="http://schemas.openxmlformats.org/officeDocument/2006/relationships/slideLayout" Target="../slideLayouts/slideLayout13.xml"/><Relationship Id="rId5" Type="http://schemas.openxmlformats.org/officeDocument/2006/relationships/image" Target="../media/image171.png"/><Relationship Id="rId4" Type="http://schemas.openxmlformats.org/officeDocument/2006/relationships/image" Target="../media/image170.png"/></Relationships>
</file>

<file path=ppt/slides/_rels/slide12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2.xml"/><Relationship Id="rId1" Type="http://schemas.openxmlformats.org/officeDocument/2006/relationships/slideLayout" Target="../slideLayouts/slideLayout13.xml"/><Relationship Id="rId5" Type="http://schemas.openxmlformats.org/officeDocument/2006/relationships/image" Target="../media/image174.png"/><Relationship Id="rId4" Type="http://schemas.openxmlformats.org/officeDocument/2006/relationships/image" Target="../media/image17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03.png"/><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108.png"/><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116.png"/><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119.png"/><Relationship Id="rId4" Type="http://schemas.openxmlformats.org/officeDocument/2006/relationships/image" Target="../media/image118.png"/></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21.png"/></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7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128.png"/><Relationship Id="rId4" Type="http://schemas.openxmlformats.org/officeDocument/2006/relationships/image" Target="../media/image12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4.xml"/><Relationship Id="rId1" Type="http://schemas.openxmlformats.org/officeDocument/2006/relationships/slideLayout" Target="../slideLayouts/slideLayout13.xml"/><Relationship Id="rId5" Type="http://schemas.openxmlformats.org/officeDocument/2006/relationships/image" Target="../media/image131.png"/><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36.png"/></Relationships>
</file>

<file path=ppt/slides/_rels/slide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1.xml"/><Relationship Id="rId1" Type="http://schemas.openxmlformats.org/officeDocument/2006/relationships/slideLayout" Target="../slideLayouts/slideLayout13.xml"/><Relationship Id="rId5" Type="http://schemas.openxmlformats.org/officeDocument/2006/relationships/image" Target="../media/image140.png"/><Relationship Id="rId4" Type="http://schemas.openxmlformats.org/officeDocument/2006/relationships/image" Target="../media/image13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9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145.png"/></Relationships>
</file>

<file path=ppt/slides/_rels/slide9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5.xml"/><Relationship Id="rId1" Type="http://schemas.openxmlformats.org/officeDocument/2006/relationships/slideLayout" Target="../slideLayouts/slideLayout13.xml"/><Relationship Id="rId5" Type="http://schemas.openxmlformats.org/officeDocument/2006/relationships/image" Target="../media/image148.png"/><Relationship Id="rId4" Type="http://schemas.openxmlformats.org/officeDocument/2006/relationships/image" Target="../media/image147.png"/></Relationships>
</file>

<file path=ppt/slides/_rels/slide9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9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9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0.xml"/><Relationship Id="rId1" Type="http://schemas.openxmlformats.org/officeDocument/2006/relationships/slideLayout" Target="../slideLayouts/slideLayout13.xml"/><Relationship Id="rId5" Type="http://schemas.openxmlformats.org/officeDocument/2006/relationships/image" Target="../media/image159.png"/><Relationship Id="rId4" Type="http://schemas.openxmlformats.org/officeDocument/2006/relationships/image" Target="../media/image1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463951"/>
            <a:ext cx="7772400" cy="1046011"/>
          </a:xfrm>
        </p:spPr>
        <p:txBody>
          <a:bodyPr rtlCol="0" anchor="ctr">
            <a:normAutofit fontScale="90000"/>
          </a:bodyPr>
          <a:lstStyle/>
          <a:p>
            <a:pPr rtl="0"/>
            <a:r>
              <a:rPr lang="mn" sz="3200">
                <a:latin typeface="Arial" panose="020B0604020202020204" pitchFamily="34" charset="0"/>
                <a:cs typeface="Arial" panose="020B0604020202020204" pitchFamily="34" charset="0"/>
              </a:rPr>
              <a:t>Тээврийн хэрэгсэлд суурилсан барилгын машин механизмыг (буулгах/ нураах зориулалттай) жолоодох</a:t>
            </a:r>
            <a:r>
              <a:rPr lang="en-US" altLang="ja-JP" sz="3200" dirty="0">
                <a:latin typeface="Arial" panose="020B0604020202020204" pitchFamily="34" charset="0"/>
                <a:cs typeface="Arial" panose="020B0604020202020204" pitchFamily="34" charset="0"/>
              </a:rPr>
              <a:t/>
            </a:r>
            <a:br>
              <a:rPr lang="en-US" altLang="ja-JP" sz="3200" dirty="0">
                <a:latin typeface="Arial" panose="020B0604020202020204" pitchFamily="34" charset="0"/>
                <a:cs typeface="Arial" panose="020B0604020202020204" pitchFamily="34" charset="0"/>
              </a:rPr>
            </a:br>
            <a:r>
              <a:rPr lang="mn" sz="3200">
                <a:latin typeface="Arial" panose="020B0604020202020204" pitchFamily="34" charset="0"/>
                <a:cs typeface="Arial" panose="020B0604020202020204" pitchFamily="34" charset="0"/>
              </a:rPr>
              <a:t>Ур чадварын сургалтын нэмэлт материал</a:t>
            </a:r>
            <a:r>
              <a:rPr lang="en-US" altLang="ja-JP" sz="3200" dirty="0">
                <a:latin typeface="Arial" panose="020B0604020202020204" pitchFamily="34" charset="0"/>
                <a:cs typeface="Arial" panose="020B0604020202020204" pitchFamily="34" charset="0"/>
              </a:rPr>
              <a:t/>
            </a:r>
            <a:br>
              <a:rPr lang="en-US" altLang="ja-JP" sz="3200" dirty="0">
                <a:latin typeface="Arial" panose="020B0604020202020204" pitchFamily="34" charset="0"/>
                <a:cs typeface="Arial" panose="020B0604020202020204" pitchFamily="34" charset="0"/>
              </a:rPr>
            </a:br>
            <a:r>
              <a:rPr lang="mn" sz="3200">
                <a:latin typeface="Arial" panose="020B0604020202020204" pitchFamily="34" charset="0"/>
                <a:cs typeface="Arial" panose="020B0604020202020204" pitchFamily="34" charset="0"/>
              </a:rPr>
              <a:t>Power Point дээрх сургалтын материал</a:t>
            </a:r>
            <a:endParaRPr kumimoji="1" lang="ja-JP" alt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793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Буулгах/ нураах зориулалт бүхий аттачментын төрөл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691156" y="6452605"/>
            <a:ext cx="5305006" cy="276999"/>
          </a:xfrm>
          <a:prstGeom prst="rect">
            <a:avLst/>
          </a:prstGeom>
          <a:noFill/>
          <a:ln>
            <a:solidFill>
              <a:schemeClr val="tx1"/>
            </a:solidFill>
          </a:ln>
        </p:spPr>
        <p:txBody>
          <a:bodyPr wrap="square" rtlCol="0">
            <a:spAutoFit/>
          </a:bodyPr>
          <a:lstStyle/>
          <a:p>
            <a:pPr algn="r" rtl="0"/>
            <a:r>
              <a:rPr lang="mn" sz="1200" dirty="0">
                <a:solidFill>
                  <a:prstClr val="black"/>
                </a:solidFill>
                <a:latin typeface="Arial" panose="020B0604020202020204" pitchFamily="34" charset="0"/>
                <a:cs typeface="Arial" panose="020B0604020202020204" pitchFamily="34" charset="0"/>
              </a:rPr>
              <a:t>Материалын 5-р хуудас/ Нэмэлт материалын 8-р хуудас</a:t>
            </a:r>
          </a:p>
        </p:txBody>
      </p:sp>
      <p:pic>
        <p:nvPicPr>
          <p:cNvPr id="2" name="図 1"/>
          <p:cNvPicPr>
            <a:picLocks noChangeAspect="1"/>
          </p:cNvPicPr>
          <p:nvPr/>
        </p:nvPicPr>
        <p:blipFill>
          <a:blip r:embed="rId3"/>
          <a:stretch>
            <a:fillRect/>
          </a:stretch>
        </p:blipFill>
        <p:spPr>
          <a:xfrm>
            <a:off x="732559" y="2517466"/>
            <a:ext cx="7699663" cy="2244007"/>
          </a:xfrm>
          <a:prstGeom prst="rect">
            <a:avLst/>
          </a:prstGeom>
        </p:spPr>
      </p:pic>
      <p:sp>
        <p:nvSpPr>
          <p:cNvPr id="11" name="テキスト ボックス 10"/>
          <p:cNvSpPr txBox="1"/>
          <p:nvPr/>
        </p:nvSpPr>
        <p:spPr>
          <a:xfrm>
            <a:off x="1566196" y="4761473"/>
            <a:ext cx="2674036"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Базагч (Дотор цилиндрийн ажиллагаатай төрөл)</a:t>
            </a:r>
          </a:p>
        </p:txBody>
      </p:sp>
      <p:sp>
        <p:nvSpPr>
          <p:cNvPr id="12" name="テキスト ボックス 11"/>
          <p:cNvSpPr txBox="1"/>
          <p:nvPr/>
        </p:nvSpPr>
        <p:spPr>
          <a:xfrm>
            <a:off x="5493959" y="4761473"/>
            <a:ext cx="2674036"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Базагч (Гаднах цилиндрийн ажиллагаатай төрөл)</a:t>
            </a:r>
          </a:p>
        </p:txBody>
      </p:sp>
      <p:sp>
        <p:nvSpPr>
          <p:cNvPr id="8" name="テキスト ボックス 142">
            <a:extLst>
              <a:ext uri="{FF2B5EF4-FFF2-40B4-BE49-F238E27FC236}">
                <a16:creationId xmlns:a16="http://schemas.microsoft.com/office/drawing/2014/main" id="{E3146CD3-4D02-4B11-A63E-0FBC85AE2AF1}"/>
              </a:ext>
            </a:extLst>
          </p:cNvPr>
          <p:cNvSpPr txBox="1"/>
          <p:nvPr/>
        </p:nvSpPr>
        <p:spPr>
          <a:xfrm>
            <a:off x="3825410" y="2642122"/>
            <a:ext cx="1059877"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050" kern="100">
                <a:effectLst/>
                <a:latin typeface="Arial" panose="020B0604020202020204" pitchFamily="34" charset="0"/>
                <a:ea typeface="游ゴシック" panose="020B0400000000000000" pitchFamily="50" charset="-128"/>
                <a:cs typeface="Arial" panose="020B0604020202020204" pitchFamily="34" charset="0"/>
              </a:rPr>
              <a:t>Дээд  хэсгийн хүрээ гэх мэт.</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テキスト ボックス 143">
            <a:extLst>
              <a:ext uri="{FF2B5EF4-FFF2-40B4-BE49-F238E27FC236}">
                <a16:creationId xmlns:a16="http://schemas.microsoft.com/office/drawing/2014/main" id="{4884D5A7-FB7E-46DC-9CA1-EDD1B176CCC2}"/>
              </a:ext>
            </a:extLst>
          </p:cNvPr>
          <p:cNvSpPr txBox="1"/>
          <p:nvPr/>
        </p:nvSpPr>
        <p:spPr>
          <a:xfrm>
            <a:off x="3825410" y="3010326"/>
            <a:ext cx="1059877"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50" kern="100">
                <a:effectLst/>
                <a:latin typeface="Arial" panose="020B0604020202020204" pitchFamily="34" charset="0"/>
                <a:ea typeface="游ゴシック" panose="020B0400000000000000" pitchFamily="50" charset="-128"/>
                <a:cs typeface="Arial" panose="020B0604020202020204" pitchFamily="34" charset="0"/>
              </a:rPr>
              <a:t>Эргэх төхөөрөмж</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44">
            <a:extLst>
              <a:ext uri="{FF2B5EF4-FFF2-40B4-BE49-F238E27FC236}">
                <a16:creationId xmlns:a16="http://schemas.microsoft.com/office/drawing/2014/main" id="{2FA3C87C-8644-4797-9FDD-D45FBB06DC1C}"/>
              </a:ext>
            </a:extLst>
          </p:cNvPr>
          <p:cNvSpPr txBox="1"/>
          <p:nvPr/>
        </p:nvSpPr>
        <p:spPr>
          <a:xfrm>
            <a:off x="3825410" y="3443444"/>
            <a:ext cx="886584"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50" kern="100">
                <a:effectLst/>
                <a:latin typeface="Arial" panose="020B0604020202020204" pitchFamily="34" charset="0"/>
                <a:ea typeface="游ゴシック" panose="020B0400000000000000" pitchFamily="50" charset="-128"/>
                <a:cs typeface="Arial" panose="020B0604020202020204" pitchFamily="34" charset="0"/>
              </a:rPr>
              <a:t>Доод хэсгийн хүрээ</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45">
            <a:extLst>
              <a:ext uri="{FF2B5EF4-FFF2-40B4-BE49-F238E27FC236}">
                <a16:creationId xmlns:a16="http://schemas.microsoft.com/office/drawing/2014/main" id="{BCAFEC10-B933-4337-AC71-59AD68271389}"/>
              </a:ext>
            </a:extLst>
          </p:cNvPr>
          <p:cNvSpPr txBox="1"/>
          <p:nvPr/>
        </p:nvSpPr>
        <p:spPr>
          <a:xfrm>
            <a:off x="1274895" y="3085491"/>
            <a:ext cx="886584"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050" kern="100">
                <a:effectLst/>
                <a:latin typeface="Arial" panose="020B0604020202020204" pitchFamily="34" charset="0"/>
                <a:ea typeface="游ゴシック" panose="020B0400000000000000" pitchFamily="50" charset="-128"/>
                <a:cs typeface="Arial" panose="020B0604020202020204" pitchFamily="34" charset="0"/>
              </a:rPr>
              <a:t>Нээж хаах цилиндр</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50">
            <a:extLst>
              <a:ext uri="{FF2B5EF4-FFF2-40B4-BE49-F238E27FC236}">
                <a16:creationId xmlns:a16="http://schemas.microsoft.com/office/drawing/2014/main" id="{3FAAB72F-E6A4-4681-BF08-993040C351D5}"/>
              </a:ext>
            </a:extLst>
          </p:cNvPr>
          <p:cNvSpPr txBox="1"/>
          <p:nvPr/>
        </p:nvSpPr>
        <p:spPr>
          <a:xfrm>
            <a:off x="1302002" y="3560777"/>
            <a:ext cx="886584"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50" kern="100">
                <a:effectLst/>
                <a:latin typeface="Arial" panose="020B0604020202020204" pitchFamily="34" charset="0"/>
                <a:ea typeface="游ゴシック" panose="020B0400000000000000" pitchFamily="50" charset="-128"/>
                <a:cs typeface="Arial" panose="020B0604020202020204" pitchFamily="34" charset="0"/>
              </a:rPr>
              <a:t>Базах холбоос</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51">
            <a:extLst>
              <a:ext uri="{FF2B5EF4-FFF2-40B4-BE49-F238E27FC236}">
                <a16:creationId xmlns:a16="http://schemas.microsoft.com/office/drawing/2014/main" id="{6AD4C720-4557-4476-B2DA-0C2688C59EB7}"/>
              </a:ext>
            </a:extLst>
          </p:cNvPr>
          <p:cNvSpPr txBox="1"/>
          <p:nvPr/>
        </p:nvSpPr>
        <p:spPr>
          <a:xfrm>
            <a:off x="831603" y="4028721"/>
            <a:ext cx="886584"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50" kern="100">
                <a:effectLst/>
                <a:latin typeface="Arial" panose="020B0604020202020204" pitchFamily="34" charset="0"/>
                <a:ea typeface="游ゴシック" panose="020B0400000000000000" pitchFamily="50" charset="-128"/>
                <a:cs typeface="Arial" panose="020B0604020202020204" pitchFamily="34" charset="0"/>
              </a:rPr>
              <a:t>Базах гар</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52">
            <a:extLst>
              <a:ext uri="{FF2B5EF4-FFF2-40B4-BE49-F238E27FC236}">
                <a16:creationId xmlns:a16="http://schemas.microsoft.com/office/drawing/2014/main" id="{F0FA8C76-3384-4CA9-BAA7-0C7FE3F1E12E}"/>
              </a:ext>
            </a:extLst>
          </p:cNvPr>
          <p:cNvSpPr txBox="1"/>
          <p:nvPr/>
        </p:nvSpPr>
        <p:spPr>
          <a:xfrm>
            <a:off x="2446728" y="4527831"/>
            <a:ext cx="1035643"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50" kern="100">
                <a:effectLst/>
                <a:latin typeface="Arial" panose="020B0604020202020204" pitchFamily="34" charset="0"/>
                <a:ea typeface="游ゴシック" panose="020B0400000000000000" pitchFamily="50" charset="-128"/>
                <a:cs typeface="Arial" panose="020B0604020202020204" pitchFamily="34" charset="0"/>
              </a:rPr>
              <a:t>Базах цэг</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54">
            <a:extLst>
              <a:ext uri="{FF2B5EF4-FFF2-40B4-BE49-F238E27FC236}">
                <a16:creationId xmlns:a16="http://schemas.microsoft.com/office/drawing/2014/main" id="{E73BF22A-C907-497C-B888-AEB1E7E20371}"/>
              </a:ext>
            </a:extLst>
          </p:cNvPr>
          <p:cNvSpPr txBox="1"/>
          <p:nvPr/>
        </p:nvSpPr>
        <p:spPr>
          <a:xfrm>
            <a:off x="5053022" y="3925088"/>
            <a:ext cx="1035643"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50" kern="100">
                <a:effectLst/>
                <a:latin typeface="Arial" panose="020B0604020202020204" pitchFamily="34" charset="0"/>
                <a:ea typeface="游ゴシック" panose="020B0400000000000000" pitchFamily="50" charset="-128"/>
                <a:cs typeface="Arial" panose="020B0604020202020204" pitchFamily="34" charset="0"/>
              </a:rPr>
              <a:t>Базах цэг</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57">
            <a:extLst>
              <a:ext uri="{FF2B5EF4-FFF2-40B4-BE49-F238E27FC236}">
                <a16:creationId xmlns:a16="http://schemas.microsoft.com/office/drawing/2014/main" id="{24CBC17B-1226-4842-BD6A-02CF5696BEEB}"/>
              </a:ext>
            </a:extLst>
          </p:cNvPr>
          <p:cNvSpPr txBox="1"/>
          <p:nvPr/>
        </p:nvSpPr>
        <p:spPr>
          <a:xfrm>
            <a:off x="5030667" y="3274406"/>
            <a:ext cx="926584"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50" kern="100">
                <a:effectLst/>
                <a:latin typeface="Arial" panose="020B0604020202020204" pitchFamily="34" charset="0"/>
                <a:ea typeface="游ゴシック" panose="020B0400000000000000" pitchFamily="50" charset="-128"/>
                <a:cs typeface="Arial" panose="020B0604020202020204" pitchFamily="34" charset="0"/>
              </a:rPr>
              <a:t>Базах гар</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58">
            <a:extLst>
              <a:ext uri="{FF2B5EF4-FFF2-40B4-BE49-F238E27FC236}">
                <a16:creationId xmlns:a16="http://schemas.microsoft.com/office/drawing/2014/main" id="{BEF4A336-801A-4986-9D48-BCF65C4BFBC7}"/>
              </a:ext>
            </a:extLst>
          </p:cNvPr>
          <p:cNvSpPr txBox="1"/>
          <p:nvPr/>
        </p:nvSpPr>
        <p:spPr>
          <a:xfrm>
            <a:off x="7428628" y="4131814"/>
            <a:ext cx="1003594" cy="2299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50" kern="100">
                <a:effectLst/>
                <a:latin typeface="Arial" panose="020B0604020202020204" pitchFamily="34" charset="0"/>
                <a:ea typeface="游ゴシック" panose="020B0400000000000000" pitchFamily="50" charset="-128"/>
                <a:cs typeface="Arial" panose="020B0604020202020204" pitchFamily="34" charset="0"/>
              </a:rPr>
              <a:t>Базах холбоос</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800">
            <a:extLst>
              <a:ext uri="{FF2B5EF4-FFF2-40B4-BE49-F238E27FC236}">
                <a16:creationId xmlns:a16="http://schemas.microsoft.com/office/drawing/2014/main" id="{66F7D79F-F74A-4400-8283-39553C97284F}"/>
              </a:ext>
            </a:extLst>
          </p:cNvPr>
          <p:cNvSpPr txBox="1"/>
          <p:nvPr/>
        </p:nvSpPr>
        <p:spPr>
          <a:xfrm>
            <a:off x="7638057" y="3690541"/>
            <a:ext cx="794166"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50" kern="100">
                <a:effectLst/>
                <a:latin typeface="Arial" panose="020B0604020202020204" pitchFamily="34" charset="0"/>
                <a:ea typeface="游ゴシック" panose="020B0400000000000000" pitchFamily="50" charset="-128"/>
                <a:cs typeface="Arial" panose="020B0604020202020204" pitchFamily="34" charset="0"/>
              </a:rPr>
              <a:t>Хүрээ</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2906735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spc="-170">
                <a:latin typeface="Arial" panose="020B0604020202020204" pitchFamily="34" charset="0"/>
                <a:ea typeface="Meiryo UI" panose="020B0604030504040204" pitchFamily="50" charset="-128"/>
                <a:cs typeface="Arial" panose="020B0604020202020204" pitchFamily="34" charset="0"/>
              </a:rPr>
              <a:t>Барилга буулгах/ нураах арга</a:t>
            </a:r>
            <a:endParaRPr kumimoji="1" lang="ja-JP" altLang="en-US" sz="1600" spc="-17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137-р  хуудас / Нэмэлт материалын 100-р хуудас</a:t>
            </a:r>
          </a:p>
        </p:txBody>
      </p:sp>
      <p:sp>
        <p:nvSpPr>
          <p:cNvPr id="17" name="テキスト ボックス 16"/>
          <p:cNvSpPr txBox="1"/>
          <p:nvPr/>
        </p:nvSpPr>
        <p:spPr>
          <a:xfrm>
            <a:off x="2909624" y="5312554"/>
            <a:ext cx="3319664"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Гар аргаар ялгаж буулгах/ нураах</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400" dirty="0">
              <a:latin typeface="Arial" panose="020B0604020202020204" pitchFamily="34" charset="0"/>
              <a:ea typeface="Meiryo UI" panose="020B0604030504040204" pitchFamily="50" charset="-128"/>
              <a:cs typeface="Arial" panose="020B0604020202020204" pitchFamily="34" charset="0"/>
            </a:endParaRPr>
          </a:p>
        </p:txBody>
      </p:sp>
      <p:pic>
        <p:nvPicPr>
          <p:cNvPr id="2" name="図 1"/>
          <p:cNvPicPr>
            <a:picLocks noChangeAspect="1"/>
          </p:cNvPicPr>
          <p:nvPr/>
        </p:nvPicPr>
        <p:blipFill>
          <a:blip r:embed="rId3"/>
          <a:stretch>
            <a:fillRect/>
          </a:stretch>
        </p:blipFill>
        <p:spPr>
          <a:xfrm>
            <a:off x="678286" y="2545773"/>
            <a:ext cx="7788243" cy="2792843"/>
          </a:xfrm>
          <a:prstGeom prst="rect">
            <a:avLst/>
          </a:prstGeom>
        </p:spPr>
      </p:pic>
      <p:sp>
        <p:nvSpPr>
          <p:cNvPr id="7" name="テキスト ボックス 1859">
            <a:extLst>
              <a:ext uri="{FF2B5EF4-FFF2-40B4-BE49-F238E27FC236}">
                <a16:creationId xmlns:a16="http://schemas.microsoft.com/office/drawing/2014/main" id="{472FA27D-6ED3-412A-9239-EFE4428F351F}"/>
              </a:ext>
            </a:extLst>
          </p:cNvPr>
          <p:cNvSpPr txBox="1"/>
          <p:nvPr/>
        </p:nvSpPr>
        <p:spPr>
          <a:xfrm>
            <a:off x="773952" y="3048244"/>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Урьдчилсан бэлтгэл / урьдчилсан арга хэмжээ</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1861">
            <a:extLst>
              <a:ext uri="{FF2B5EF4-FFF2-40B4-BE49-F238E27FC236}">
                <a16:creationId xmlns:a16="http://schemas.microsoft.com/office/drawing/2014/main" id="{0738E0D2-ED57-4165-B058-72818E0D3AA7}"/>
              </a:ext>
            </a:extLst>
          </p:cNvPr>
          <p:cNvSpPr txBox="1"/>
          <p:nvPr/>
        </p:nvSpPr>
        <p:spPr>
          <a:xfrm>
            <a:off x="1244490" y="3064754"/>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Бэлтгэл ажил</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862">
            <a:extLst>
              <a:ext uri="{FF2B5EF4-FFF2-40B4-BE49-F238E27FC236}">
                <a16:creationId xmlns:a16="http://schemas.microsoft.com/office/drawing/2014/main" id="{0540A906-94AB-49A1-8329-2F4CACB69919}"/>
              </a:ext>
            </a:extLst>
          </p:cNvPr>
          <p:cNvSpPr txBox="1"/>
          <p:nvPr/>
        </p:nvSpPr>
        <p:spPr>
          <a:xfrm>
            <a:off x="1696720" y="3064754"/>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Түр зуурын тоног төхөөрөмжийн ажил</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863">
            <a:extLst>
              <a:ext uri="{FF2B5EF4-FFF2-40B4-BE49-F238E27FC236}">
                <a16:creationId xmlns:a16="http://schemas.microsoft.com/office/drawing/2014/main" id="{7EAFC879-EEEF-4F15-90CD-D3A416A74E05}"/>
              </a:ext>
            </a:extLst>
          </p:cNvPr>
          <p:cNvSpPr txBox="1"/>
          <p:nvPr/>
        </p:nvSpPr>
        <p:spPr>
          <a:xfrm>
            <a:off x="2249774" y="3064754"/>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① Барилгын тоног төхөөрөмжийг нуураж зайлуулах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864">
            <a:extLst>
              <a:ext uri="{FF2B5EF4-FFF2-40B4-BE49-F238E27FC236}">
                <a16:creationId xmlns:a16="http://schemas.microsoft.com/office/drawing/2014/main" id="{E7308AEB-D0F5-4AEF-BE08-90A688CFFC82}"/>
              </a:ext>
            </a:extLst>
          </p:cNvPr>
          <p:cNvSpPr txBox="1"/>
          <p:nvPr/>
        </p:nvSpPr>
        <p:spPr>
          <a:xfrm>
            <a:off x="2704325" y="3053956"/>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② Дотоод заслын материалыг нурааж зайлуулах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865">
            <a:extLst>
              <a:ext uri="{FF2B5EF4-FFF2-40B4-BE49-F238E27FC236}">
                <a16:creationId xmlns:a16="http://schemas.microsoft.com/office/drawing/2014/main" id="{315CD3B4-B9B7-4EAD-94AB-662E2FEEF088}"/>
              </a:ext>
            </a:extLst>
          </p:cNvPr>
          <p:cNvSpPr txBox="1"/>
          <p:nvPr/>
        </p:nvSpPr>
        <p:spPr>
          <a:xfrm>
            <a:off x="3178757" y="3057871"/>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③ Дотор болон гаднах тусгаарлагчийг нурааж зайлуулах</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866">
            <a:extLst>
              <a:ext uri="{FF2B5EF4-FFF2-40B4-BE49-F238E27FC236}">
                <a16:creationId xmlns:a16="http://schemas.microsoft.com/office/drawing/2014/main" id="{5CDDEC1C-8C0C-430E-9896-EB90C0A413CE}"/>
              </a:ext>
            </a:extLst>
          </p:cNvPr>
          <p:cNvSpPr txBox="1"/>
          <p:nvPr/>
        </p:nvSpPr>
        <p:spPr>
          <a:xfrm>
            <a:off x="3648786" y="3066864"/>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④ Дээвэр дээр суурилуулсан зүйлийг нурааж зайлуулах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867">
            <a:extLst>
              <a:ext uri="{FF2B5EF4-FFF2-40B4-BE49-F238E27FC236}">
                <a16:creationId xmlns:a16="http://schemas.microsoft.com/office/drawing/2014/main" id="{7D2FD196-F6DE-4221-AB02-F6597E3BB548}"/>
              </a:ext>
            </a:extLst>
          </p:cNvPr>
          <p:cNvSpPr txBox="1"/>
          <p:nvPr/>
        </p:nvSpPr>
        <p:spPr>
          <a:xfrm>
            <a:off x="4118815" y="3050146"/>
            <a:ext cx="296829" cy="1203084"/>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⑤ Тагтыг ( балкон) нурааж зайлуулах</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868">
            <a:extLst>
              <a:ext uri="{FF2B5EF4-FFF2-40B4-BE49-F238E27FC236}">
                <a16:creationId xmlns:a16="http://schemas.microsoft.com/office/drawing/2014/main" id="{203E4A2B-9CD9-438B-8B02-ADBBAA51EA52}"/>
              </a:ext>
            </a:extLst>
          </p:cNvPr>
          <p:cNvSpPr txBox="1"/>
          <p:nvPr/>
        </p:nvSpPr>
        <p:spPr>
          <a:xfrm>
            <a:off x="4667577" y="3068594"/>
            <a:ext cx="336550" cy="1203084"/>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⑥ Дээврийн зэгсийг зайлуулах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869">
            <a:extLst>
              <a:ext uri="{FF2B5EF4-FFF2-40B4-BE49-F238E27FC236}">
                <a16:creationId xmlns:a16="http://schemas.microsoft.com/office/drawing/2014/main" id="{C3B7602F-EC7C-4326-9959-664894C1A9AE}"/>
              </a:ext>
            </a:extLst>
          </p:cNvPr>
          <p:cNvSpPr txBox="1"/>
          <p:nvPr/>
        </p:nvSpPr>
        <p:spPr>
          <a:xfrm>
            <a:off x="5253489" y="3035004"/>
            <a:ext cx="336550" cy="1203084"/>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marL="88900" indent="-88900" rtl="0"/>
            <a:r>
              <a:rPr lang="mn" sz="500" kern="100">
                <a:effectLst/>
                <a:latin typeface="Arial" panose="020B0604020202020204" pitchFamily="34" charset="0"/>
                <a:ea typeface="ＭＳ ゴシック" panose="020B0609070205080204" pitchFamily="49" charset="-128"/>
                <a:cs typeface="Arial" panose="020B0604020202020204" pitchFamily="34" charset="0"/>
              </a:rPr>
              <a:t>⑦ Дээд бүтцийн хэсэг ба гадна талын материалыг буулгаж нураах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870">
            <a:extLst>
              <a:ext uri="{FF2B5EF4-FFF2-40B4-BE49-F238E27FC236}">
                <a16:creationId xmlns:a16="http://schemas.microsoft.com/office/drawing/2014/main" id="{964AB61B-68F4-4EA2-B09D-E2B26F864380}"/>
              </a:ext>
            </a:extLst>
          </p:cNvPr>
          <p:cNvSpPr txBox="1"/>
          <p:nvPr/>
        </p:nvSpPr>
        <p:spPr>
          <a:xfrm>
            <a:off x="5830938" y="3036704"/>
            <a:ext cx="199330" cy="1203084"/>
          </a:xfrm>
          <a:prstGeom prst="rect">
            <a:avLst/>
          </a:prstGeom>
          <a:solidFill>
            <a:schemeClr val="lt1"/>
          </a:solidFill>
          <a:ln w="9525">
            <a:solidFill>
              <a:schemeClr val="tx1"/>
            </a:solidFill>
            <a:prstDash val="lgDashDotDot"/>
          </a:ln>
        </p:spPr>
        <p:txBody>
          <a:bodyPr rot="0" spcFirstLastPara="0" vert="eaVert" wrap="square" lIns="18000" tIns="18000" rIns="18000" bIns="18000" numCol="1" spcCol="0" rtlCol="0" fromWordArt="0" anchor="ctr" anchorCtr="0" forceAA="0" compatLnSpc="1">
            <a:prstTxWarp prst="textNoShape">
              <a:avLst/>
            </a:prstTxWarp>
            <a:noAutofit/>
          </a:bodyPr>
          <a:lstStyle/>
          <a:p>
            <a:pPr marL="88900" indent="-88900" rtl="0"/>
            <a:r>
              <a:rPr lang="mn" sz="500" kern="100" dirty="0">
                <a:effectLst/>
                <a:latin typeface="Arial" panose="020B0604020202020204" pitchFamily="34" charset="0"/>
                <a:ea typeface="ＭＳ ゴシック" panose="020B0609070205080204" pitchFamily="49" charset="-128"/>
                <a:cs typeface="Arial" panose="020B0604020202020204" pitchFamily="34" charset="0"/>
              </a:rPr>
              <a:t>Түр зуурын байрыг буулгаж нураах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871">
            <a:extLst>
              <a:ext uri="{FF2B5EF4-FFF2-40B4-BE49-F238E27FC236}">
                <a16:creationId xmlns:a16="http://schemas.microsoft.com/office/drawing/2014/main" id="{DAD970A5-C3DE-4415-A14B-13CF551D6281}"/>
              </a:ext>
            </a:extLst>
          </p:cNvPr>
          <p:cNvSpPr txBox="1"/>
          <p:nvPr/>
        </p:nvSpPr>
        <p:spPr>
          <a:xfrm>
            <a:off x="6272033" y="3026016"/>
            <a:ext cx="210885"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⑧ Суурийг буулгаж,нураах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872">
            <a:extLst>
              <a:ext uri="{FF2B5EF4-FFF2-40B4-BE49-F238E27FC236}">
                <a16:creationId xmlns:a16="http://schemas.microsoft.com/office/drawing/2014/main" id="{F8A2B944-C817-4078-94BE-553792F26185}"/>
              </a:ext>
            </a:extLst>
          </p:cNvPr>
          <p:cNvSpPr txBox="1"/>
          <p:nvPr/>
        </p:nvSpPr>
        <p:spPr>
          <a:xfrm>
            <a:off x="6917231" y="3035004"/>
            <a:ext cx="336550" cy="1203084"/>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(Газар тэгшлэх / цэвэрлэх)</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Буулгах, нураах ажил дууссаны дараах ажил</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873">
            <a:extLst>
              <a:ext uri="{FF2B5EF4-FFF2-40B4-BE49-F238E27FC236}">
                <a16:creationId xmlns:a16="http://schemas.microsoft.com/office/drawing/2014/main" id="{C92B1E45-C378-4B02-9119-FCA775851BA3}"/>
              </a:ext>
            </a:extLst>
          </p:cNvPr>
          <p:cNvSpPr txBox="1"/>
          <p:nvPr/>
        </p:nvSpPr>
        <p:spPr>
          <a:xfrm>
            <a:off x="7496259" y="3033517"/>
            <a:ext cx="210885"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Буулгах, нураах ажил дууссаныг шалгах</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874">
            <a:extLst>
              <a:ext uri="{FF2B5EF4-FFF2-40B4-BE49-F238E27FC236}">
                <a16:creationId xmlns:a16="http://schemas.microsoft.com/office/drawing/2014/main" id="{8E7A74BC-26BD-4C38-BE5C-62B5AD4B9579}"/>
              </a:ext>
            </a:extLst>
          </p:cNvPr>
          <p:cNvSpPr txBox="1"/>
          <p:nvPr/>
        </p:nvSpPr>
        <p:spPr>
          <a:xfrm>
            <a:off x="7937500" y="3051416"/>
            <a:ext cx="336550" cy="1203084"/>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Дууссаны дараах менежмент</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Буулгах, нураах ажил</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875">
            <a:extLst>
              <a:ext uri="{FF2B5EF4-FFF2-40B4-BE49-F238E27FC236}">
                <a16:creationId xmlns:a16="http://schemas.microsoft.com/office/drawing/2014/main" id="{6E188C4B-3974-4ACD-AD9D-5401F85B846C}"/>
              </a:ext>
            </a:extLst>
          </p:cNvPr>
          <p:cNvSpPr txBox="1"/>
          <p:nvPr/>
        </p:nvSpPr>
        <p:spPr>
          <a:xfrm>
            <a:off x="4402467" y="4667071"/>
            <a:ext cx="599433" cy="249430"/>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mn" sz="600" kern="100">
                <a:effectLst/>
                <a:latin typeface="Arial" panose="020B0604020202020204" pitchFamily="34" charset="0"/>
                <a:ea typeface="ＭＳ ゴシック" panose="020B0609070205080204" pitchFamily="49" charset="-128"/>
                <a:cs typeface="Arial" panose="020B0604020202020204" pitchFamily="34" charset="0"/>
              </a:rPr>
              <a:t>Газар дээр нь ялгах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1876">
            <a:extLst>
              <a:ext uri="{FF2B5EF4-FFF2-40B4-BE49-F238E27FC236}">
                <a16:creationId xmlns:a16="http://schemas.microsoft.com/office/drawing/2014/main" id="{C7115E7A-1C3A-406F-8568-2D682D9E1C81}"/>
              </a:ext>
            </a:extLst>
          </p:cNvPr>
          <p:cNvSpPr txBox="1"/>
          <p:nvPr/>
        </p:nvSpPr>
        <p:spPr>
          <a:xfrm>
            <a:off x="5211280" y="4640628"/>
            <a:ext cx="818987" cy="269385"/>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mn" sz="600" kern="100">
                <a:effectLst/>
                <a:latin typeface="Arial" panose="020B0604020202020204" pitchFamily="34" charset="0"/>
                <a:ea typeface="ＭＳ ゴシック" panose="020B0609070205080204" pitchFamily="49" charset="-128"/>
                <a:cs typeface="Arial" panose="020B0604020202020204" pitchFamily="34" charset="0"/>
              </a:rPr>
              <a:t>Ялгаад зөөж гаргах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1877">
            <a:extLst>
              <a:ext uri="{FF2B5EF4-FFF2-40B4-BE49-F238E27FC236}">
                <a16:creationId xmlns:a16="http://schemas.microsoft.com/office/drawing/2014/main" id="{D69DE9E8-96E2-4A2F-8C46-BA797DAEC927}"/>
              </a:ext>
            </a:extLst>
          </p:cNvPr>
          <p:cNvSpPr txBox="1"/>
          <p:nvPr/>
        </p:nvSpPr>
        <p:spPr>
          <a:xfrm>
            <a:off x="995821" y="4529784"/>
            <a:ext cx="599434" cy="3084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500" kern="100">
                <a:effectLst/>
                <a:latin typeface="Arial" panose="020B0604020202020204" pitchFamily="34" charset="0"/>
                <a:ea typeface="游ゴシック" panose="020B0400000000000000" pitchFamily="50" charset="-128"/>
                <a:cs typeface="Arial" panose="020B0604020202020204" pitchFamily="34" charset="0"/>
              </a:rPr>
              <a:t>Үлдэгдэл зүйлсийг зөөж гаргасныг шалгах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1878">
            <a:extLst>
              <a:ext uri="{FF2B5EF4-FFF2-40B4-BE49-F238E27FC236}">
                <a16:creationId xmlns:a16="http://schemas.microsoft.com/office/drawing/2014/main" id="{0B62EA85-6639-42AA-BC67-24BF01033133}"/>
              </a:ext>
            </a:extLst>
          </p:cNvPr>
          <p:cNvSpPr txBox="1"/>
          <p:nvPr/>
        </p:nvSpPr>
        <p:spPr>
          <a:xfrm>
            <a:off x="3406976" y="5038668"/>
            <a:ext cx="1737592" cy="2132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Гар аргаар буулгаж нураах ажил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1879">
            <a:extLst>
              <a:ext uri="{FF2B5EF4-FFF2-40B4-BE49-F238E27FC236}">
                <a16:creationId xmlns:a16="http://schemas.microsoft.com/office/drawing/2014/main" id="{BF165800-7DEE-4EC8-BA0F-2FDFC358EC85}"/>
              </a:ext>
            </a:extLst>
          </p:cNvPr>
          <p:cNvSpPr txBox="1"/>
          <p:nvPr/>
        </p:nvSpPr>
        <p:spPr>
          <a:xfrm>
            <a:off x="6030268" y="5012752"/>
            <a:ext cx="668188" cy="246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700"/>
              </a:lnSpc>
            </a:pPr>
            <a:r>
              <a:rPr lang="mn" sz="300" kern="100" dirty="0">
                <a:effectLst/>
                <a:latin typeface="Arial" panose="020B0604020202020204" pitchFamily="34" charset="0"/>
                <a:ea typeface="游ゴシック" panose="020B0400000000000000" pitchFamily="50" charset="-128"/>
                <a:cs typeface="Arial" panose="020B0604020202020204" pitchFamily="34" charset="0"/>
              </a:rPr>
              <a:t>Гар аргаар буулгаж нураах ажил гар / </a:t>
            </a:r>
            <a:r>
              <a:rPr lang="en-US" altLang="ja-JP" sz="300" kern="100" dirty="0">
                <a:effectLst/>
                <a:latin typeface="Arial" panose="020B0604020202020204" pitchFamily="34" charset="0"/>
                <a:ea typeface="游ゴシック" panose="020B0400000000000000" pitchFamily="50" charset="-128"/>
                <a:cs typeface="Arial" panose="020B0604020202020204" pitchFamily="34" charset="0"/>
              </a:rPr>
              <a:t/>
            </a:r>
            <a:br>
              <a:rPr lang="en-US" altLang="ja-JP" sz="300" kern="100" dirty="0">
                <a:effectLst/>
                <a:latin typeface="Arial" panose="020B0604020202020204" pitchFamily="34" charset="0"/>
                <a:ea typeface="游ゴシック" panose="020B0400000000000000" pitchFamily="50" charset="-128"/>
                <a:cs typeface="Arial" panose="020B0604020202020204" pitchFamily="34" charset="0"/>
              </a:rPr>
            </a:br>
            <a:r>
              <a:rPr lang="mn" sz="300" kern="100" dirty="0">
                <a:effectLst/>
                <a:latin typeface="Arial" panose="020B0604020202020204" pitchFamily="34" charset="0"/>
                <a:ea typeface="游ゴシック" panose="020B0400000000000000" pitchFamily="50" charset="-128"/>
                <a:cs typeface="Arial" panose="020B0604020202020204" pitchFamily="34" charset="0"/>
              </a:rPr>
              <a:t>механик арга хосолсон ажил</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8977746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spc="-170">
                <a:latin typeface="Arial" panose="020B0604020202020204" pitchFamily="34" charset="0"/>
                <a:ea typeface="Meiryo UI" panose="020B0604030504040204" pitchFamily="50" charset="-128"/>
                <a:cs typeface="Arial" panose="020B0604020202020204" pitchFamily="34" charset="0"/>
              </a:rPr>
              <a:t>Барилга буулгах/ нураах арга</a:t>
            </a:r>
            <a:endParaRPr kumimoji="1" lang="ja-JP" altLang="en-US" sz="1600" spc="-17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137-р  хуудас / Нэмэлт материалын 101-р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400" dirty="0">
              <a:latin typeface="Arial" panose="020B0604020202020204" pitchFamily="34" charset="0"/>
              <a:ea typeface="Meiryo UI" panose="020B0604030504040204" pitchFamily="50" charset="-128"/>
              <a:cs typeface="Arial" panose="020B0604020202020204" pitchFamily="34" charset="0"/>
            </a:endParaRPr>
          </a:p>
        </p:txBody>
      </p:sp>
      <p:pic>
        <p:nvPicPr>
          <p:cNvPr id="3" name="図 2"/>
          <p:cNvPicPr>
            <a:picLocks noChangeAspect="1"/>
          </p:cNvPicPr>
          <p:nvPr/>
        </p:nvPicPr>
        <p:blipFill>
          <a:blip r:embed="rId3"/>
          <a:stretch>
            <a:fillRect/>
          </a:stretch>
        </p:blipFill>
        <p:spPr>
          <a:xfrm>
            <a:off x="735668" y="2544229"/>
            <a:ext cx="7660187" cy="2737662"/>
          </a:xfrm>
          <a:prstGeom prst="rect">
            <a:avLst/>
          </a:prstGeom>
        </p:spPr>
      </p:pic>
      <p:sp>
        <p:nvSpPr>
          <p:cNvPr id="14" name="テキスト ボックス 13"/>
          <p:cNvSpPr txBox="1"/>
          <p:nvPr/>
        </p:nvSpPr>
        <p:spPr>
          <a:xfrm>
            <a:off x="2716843" y="5300801"/>
            <a:ext cx="3705226"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 Гар / механик арга хосолсон ажлын аргын жишээ</a:t>
            </a:r>
          </a:p>
        </p:txBody>
      </p:sp>
      <p:sp>
        <p:nvSpPr>
          <p:cNvPr id="7" name="テキスト ボックス 1880">
            <a:extLst>
              <a:ext uri="{FF2B5EF4-FFF2-40B4-BE49-F238E27FC236}">
                <a16:creationId xmlns:a16="http://schemas.microsoft.com/office/drawing/2014/main" id="{6285291A-EEFF-40C8-8EE1-5E054FE07387}"/>
              </a:ext>
            </a:extLst>
          </p:cNvPr>
          <p:cNvSpPr txBox="1"/>
          <p:nvPr/>
        </p:nvSpPr>
        <p:spPr>
          <a:xfrm>
            <a:off x="769313" y="300982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Урьдчилсан бэлтгэл / урьдчилсан арга хэмжээ</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1881">
            <a:extLst>
              <a:ext uri="{FF2B5EF4-FFF2-40B4-BE49-F238E27FC236}">
                <a16:creationId xmlns:a16="http://schemas.microsoft.com/office/drawing/2014/main" id="{7F9337AE-6290-4D27-B78A-EBA04B216EA2}"/>
              </a:ext>
            </a:extLst>
          </p:cNvPr>
          <p:cNvSpPr txBox="1"/>
          <p:nvPr/>
        </p:nvSpPr>
        <p:spPr>
          <a:xfrm>
            <a:off x="1200795" y="299839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Бэлтгэл ажил</a:t>
            </a:r>
            <a:endParaRPr lang="ja-JP" sz="4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882">
            <a:extLst>
              <a:ext uri="{FF2B5EF4-FFF2-40B4-BE49-F238E27FC236}">
                <a16:creationId xmlns:a16="http://schemas.microsoft.com/office/drawing/2014/main" id="{E4D625BC-6CCD-4BD9-AB41-B4D75F9BAC23}"/>
              </a:ext>
            </a:extLst>
          </p:cNvPr>
          <p:cNvSpPr txBox="1"/>
          <p:nvPr/>
        </p:nvSpPr>
        <p:spPr>
          <a:xfrm>
            <a:off x="1638934" y="299839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Түр зуурын тоног төхөөрөмжийн ажил</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883">
            <a:extLst>
              <a:ext uri="{FF2B5EF4-FFF2-40B4-BE49-F238E27FC236}">
                <a16:creationId xmlns:a16="http://schemas.microsoft.com/office/drawing/2014/main" id="{BF810A07-796E-4E25-8221-56CDA63D403C}"/>
              </a:ext>
            </a:extLst>
          </p:cNvPr>
          <p:cNvSpPr txBox="1"/>
          <p:nvPr/>
        </p:nvSpPr>
        <p:spPr>
          <a:xfrm>
            <a:off x="2151062" y="301617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① Барилгын тоног төхөөрөмжийг нуураж зайлуулах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884">
            <a:extLst>
              <a:ext uri="{FF2B5EF4-FFF2-40B4-BE49-F238E27FC236}">
                <a16:creationId xmlns:a16="http://schemas.microsoft.com/office/drawing/2014/main" id="{C9A287D0-86B8-4EE4-8290-4BB2CF223F74}"/>
              </a:ext>
            </a:extLst>
          </p:cNvPr>
          <p:cNvSpPr txBox="1"/>
          <p:nvPr/>
        </p:nvSpPr>
        <p:spPr>
          <a:xfrm>
            <a:off x="2559050" y="300093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② Дотоод заслын материалыг нурааж зайлуулах</a:t>
            </a:r>
            <a:endParaRPr lang="ja-JP" sz="4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885">
            <a:extLst>
              <a:ext uri="{FF2B5EF4-FFF2-40B4-BE49-F238E27FC236}">
                <a16:creationId xmlns:a16="http://schemas.microsoft.com/office/drawing/2014/main" id="{03B83DCE-C779-45F6-8B1F-BEBF3F165614}"/>
              </a:ext>
            </a:extLst>
          </p:cNvPr>
          <p:cNvSpPr txBox="1"/>
          <p:nvPr/>
        </p:nvSpPr>
        <p:spPr>
          <a:xfrm>
            <a:off x="2987039" y="299966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③ Дотор болон гаднах тусгаарлагчийг нурааж зайлуулах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886">
            <a:extLst>
              <a:ext uri="{FF2B5EF4-FFF2-40B4-BE49-F238E27FC236}">
                <a16:creationId xmlns:a16="http://schemas.microsoft.com/office/drawing/2014/main" id="{3AC24203-9BD5-43CA-BF76-B1B68C8AD65E}"/>
              </a:ext>
            </a:extLst>
          </p:cNvPr>
          <p:cNvSpPr txBox="1"/>
          <p:nvPr/>
        </p:nvSpPr>
        <p:spPr>
          <a:xfrm>
            <a:off x="3437788" y="3012572"/>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④ Дээвэр дээр суурилуулсан зүйлийг нурааж зайлуулах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887">
            <a:extLst>
              <a:ext uri="{FF2B5EF4-FFF2-40B4-BE49-F238E27FC236}">
                <a16:creationId xmlns:a16="http://schemas.microsoft.com/office/drawing/2014/main" id="{08929FC3-496F-42CA-B57B-DBE06B3A72B5}"/>
              </a:ext>
            </a:extLst>
          </p:cNvPr>
          <p:cNvSpPr txBox="1"/>
          <p:nvPr/>
        </p:nvSpPr>
        <p:spPr>
          <a:xfrm>
            <a:off x="3858855" y="3000298"/>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⑤ Тагтыг ( балкон) нурааж зайлуулах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888">
            <a:extLst>
              <a:ext uri="{FF2B5EF4-FFF2-40B4-BE49-F238E27FC236}">
                <a16:creationId xmlns:a16="http://schemas.microsoft.com/office/drawing/2014/main" id="{91F9AB75-F1A9-49F0-AAE3-851B514C5144}"/>
              </a:ext>
            </a:extLst>
          </p:cNvPr>
          <p:cNvSpPr txBox="1"/>
          <p:nvPr/>
        </p:nvSpPr>
        <p:spPr>
          <a:xfrm>
            <a:off x="4288543" y="2995218"/>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⑥ Дээврийн зэгсийг зайлуулах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889">
            <a:extLst>
              <a:ext uri="{FF2B5EF4-FFF2-40B4-BE49-F238E27FC236}">
                <a16:creationId xmlns:a16="http://schemas.microsoft.com/office/drawing/2014/main" id="{85C2E408-EDC8-4C4E-B3BB-8C68FA4D9C0B}"/>
              </a:ext>
            </a:extLst>
          </p:cNvPr>
          <p:cNvSpPr txBox="1"/>
          <p:nvPr/>
        </p:nvSpPr>
        <p:spPr>
          <a:xfrm>
            <a:off x="5122216" y="3000298"/>
            <a:ext cx="288000" cy="1266033"/>
          </a:xfrm>
          <a:prstGeom prst="rect">
            <a:avLst/>
          </a:prstGeom>
          <a:solidFill>
            <a:schemeClr val="lt1"/>
          </a:solidFill>
          <a:ln w="9525">
            <a:solidFill>
              <a:schemeClr val="tx1"/>
            </a:solidFill>
          </a:ln>
        </p:spPr>
        <p:txBody>
          <a:bodyPr rot="0" spcFirstLastPara="0" vert="eaVert" wrap="square" lIns="0" tIns="18000" rIns="0" bIns="18000" numCol="1" spcCol="0" rtlCol="0" fromWordArt="0" anchor="ctr" anchorCtr="0" forceAA="0" compatLnSpc="1">
            <a:prstTxWarp prst="textNoShape">
              <a:avLst/>
            </a:prstTxWarp>
            <a:noAutofit/>
          </a:bodyPr>
          <a:lstStyle/>
          <a:p>
            <a:pPr marL="88900" indent="-88900" rtl="0"/>
            <a:r>
              <a:rPr lang="mn" sz="400" kern="100">
                <a:effectLst/>
                <a:latin typeface="Arial" panose="020B0604020202020204" pitchFamily="34" charset="0"/>
                <a:ea typeface="ＭＳ ゴシック" panose="020B0609070205080204" pitchFamily="49" charset="-128"/>
                <a:cs typeface="Arial" panose="020B0604020202020204" pitchFamily="34" charset="0"/>
              </a:rPr>
              <a:t>⑧ Дээд бүтцийн хэсэг ба гадна талын материалыг буулгаж нураах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890">
            <a:extLst>
              <a:ext uri="{FF2B5EF4-FFF2-40B4-BE49-F238E27FC236}">
                <a16:creationId xmlns:a16="http://schemas.microsoft.com/office/drawing/2014/main" id="{8B5AFBF8-AB10-48AF-8152-6F5E00673E4F}"/>
              </a:ext>
            </a:extLst>
          </p:cNvPr>
          <p:cNvSpPr txBox="1"/>
          <p:nvPr/>
        </p:nvSpPr>
        <p:spPr>
          <a:xfrm>
            <a:off x="5597338" y="3001568"/>
            <a:ext cx="216000" cy="1266033"/>
          </a:xfrm>
          <a:prstGeom prst="rect">
            <a:avLst/>
          </a:prstGeom>
          <a:solidFill>
            <a:schemeClr val="lt1"/>
          </a:solidFill>
          <a:ln w="9525">
            <a:solidFill>
              <a:schemeClr val="tx1"/>
            </a:solidFill>
            <a:prstDash val="lgDashDotDot"/>
          </a:ln>
        </p:spPr>
        <p:txBody>
          <a:bodyPr rot="0" spcFirstLastPara="0" vert="eaVert" wrap="square" lIns="18000" tIns="18000" rIns="18000" bIns="18000" numCol="1" spcCol="0" rtlCol="0" fromWordArt="0" anchor="ctr" anchorCtr="0" forceAA="0" compatLnSpc="1">
            <a:prstTxWarp prst="textNoShape">
              <a:avLst/>
            </a:prstTxWarp>
            <a:noAutofit/>
          </a:bodyPr>
          <a:lstStyle/>
          <a:p>
            <a:pPr marL="88900" indent="-88900" rtl="0"/>
            <a:r>
              <a:rPr lang="mn" sz="400" kern="100">
                <a:effectLst/>
                <a:latin typeface="Arial" panose="020B0604020202020204" pitchFamily="34" charset="0"/>
                <a:ea typeface="ＭＳ ゴシック" panose="020B0609070205080204" pitchFamily="49" charset="-128"/>
                <a:cs typeface="Arial" panose="020B0604020202020204" pitchFamily="34" charset="0"/>
              </a:rPr>
              <a:t>Түр зуурын байрыг буулгаж нураах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891">
            <a:extLst>
              <a:ext uri="{FF2B5EF4-FFF2-40B4-BE49-F238E27FC236}">
                <a16:creationId xmlns:a16="http://schemas.microsoft.com/office/drawing/2014/main" id="{BFD13980-A93F-47CE-A055-F483070AA387}"/>
              </a:ext>
            </a:extLst>
          </p:cNvPr>
          <p:cNvSpPr txBox="1"/>
          <p:nvPr/>
        </p:nvSpPr>
        <p:spPr>
          <a:xfrm>
            <a:off x="6013060" y="2999663"/>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⑨ Суурийг буулгаж,нураах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892">
            <a:extLst>
              <a:ext uri="{FF2B5EF4-FFF2-40B4-BE49-F238E27FC236}">
                <a16:creationId xmlns:a16="http://schemas.microsoft.com/office/drawing/2014/main" id="{7582D3EE-9A02-450A-BB22-60E216EA7593}"/>
              </a:ext>
            </a:extLst>
          </p:cNvPr>
          <p:cNvSpPr txBox="1"/>
          <p:nvPr/>
        </p:nvSpPr>
        <p:spPr>
          <a:xfrm>
            <a:off x="7033577" y="2990138"/>
            <a:ext cx="332105" cy="128595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300" kern="100">
                <a:effectLst/>
                <a:latin typeface="Arial" panose="020B0604020202020204" pitchFamily="34" charset="0"/>
                <a:ea typeface="ＭＳ ゴシック" panose="020B0609070205080204" pitchFamily="49" charset="-128"/>
                <a:cs typeface="Arial" panose="020B0604020202020204" pitchFamily="34" charset="0"/>
              </a:rPr>
              <a:t>(Газар тэгшлэх / цэвэрлэх)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a:p>
            <a:pPr rtl="0"/>
            <a:r>
              <a:rPr lang="mn" sz="300" kern="100">
                <a:effectLst/>
                <a:latin typeface="Arial" panose="020B0604020202020204" pitchFamily="34" charset="0"/>
                <a:ea typeface="ＭＳ ゴシック" panose="020B0609070205080204" pitchFamily="49" charset="-128"/>
                <a:cs typeface="Arial" panose="020B0604020202020204" pitchFamily="34" charset="0"/>
              </a:rPr>
              <a:t>Буулгах, нураах ажил дууссаны дараах ажил</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893">
            <a:extLst>
              <a:ext uri="{FF2B5EF4-FFF2-40B4-BE49-F238E27FC236}">
                <a16:creationId xmlns:a16="http://schemas.microsoft.com/office/drawing/2014/main" id="{02A6D939-7B42-47F6-A7C3-E723DDBD634D}"/>
              </a:ext>
            </a:extLst>
          </p:cNvPr>
          <p:cNvSpPr txBox="1"/>
          <p:nvPr/>
        </p:nvSpPr>
        <p:spPr>
          <a:xfrm>
            <a:off x="7577772" y="2979978"/>
            <a:ext cx="185420" cy="1291529"/>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Буулгах, нураах ажил дууссаныг шалгах</a:t>
            </a:r>
            <a:endParaRPr lang="ja-JP" sz="4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894">
            <a:extLst>
              <a:ext uri="{FF2B5EF4-FFF2-40B4-BE49-F238E27FC236}">
                <a16:creationId xmlns:a16="http://schemas.microsoft.com/office/drawing/2014/main" id="{A1118216-3FE8-4391-8C57-1FEF5B1DC11A}"/>
              </a:ext>
            </a:extLst>
          </p:cNvPr>
          <p:cNvSpPr txBox="1"/>
          <p:nvPr/>
        </p:nvSpPr>
        <p:spPr>
          <a:xfrm>
            <a:off x="7975282" y="3000298"/>
            <a:ext cx="295910" cy="128595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Дууссаны дараах менежмент</a:t>
            </a:r>
            <a:endParaRPr lang="ja-JP" sz="400" kern="100">
              <a:effectLst/>
              <a:latin typeface="Arial" panose="020B0604020202020204" pitchFamily="34" charset="0"/>
              <a:ea typeface="ＭＳ Ｐゴシック" panose="020B0600070205080204" pitchFamily="50" charset="-128"/>
              <a:cs typeface="Arial" panose="020B0604020202020204" pitchFamily="34" charset="0"/>
            </a:endParaRPr>
          </a:p>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Буулгах, нураах ажил</a:t>
            </a:r>
            <a:endParaRPr lang="ja-JP" sz="4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895">
            <a:extLst>
              <a:ext uri="{FF2B5EF4-FFF2-40B4-BE49-F238E27FC236}">
                <a16:creationId xmlns:a16="http://schemas.microsoft.com/office/drawing/2014/main" id="{9C26977B-F6CD-4A7C-AF1B-7D58D3B128EF}"/>
              </a:ext>
            </a:extLst>
          </p:cNvPr>
          <p:cNvSpPr txBox="1"/>
          <p:nvPr/>
        </p:nvSpPr>
        <p:spPr>
          <a:xfrm>
            <a:off x="4057967" y="4663277"/>
            <a:ext cx="885825" cy="239025"/>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mn" sz="600" kern="100">
                <a:effectLst/>
                <a:latin typeface="Arial" panose="020B0604020202020204" pitchFamily="34" charset="0"/>
                <a:ea typeface="ＭＳ ゴシック" panose="020B0609070205080204" pitchFamily="49" charset="-128"/>
                <a:cs typeface="Arial" panose="020B0604020202020204" pitchFamily="34" charset="0"/>
              </a:rPr>
              <a:t>Газар дээр нь ялгах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1896">
            <a:extLst>
              <a:ext uri="{FF2B5EF4-FFF2-40B4-BE49-F238E27FC236}">
                <a16:creationId xmlns:a16="http://schemas.microsoft.com/office/drawing/2014/main" id="{E7031199-1292-4B8D-9D9A-89374675AB58}"/>
              </a:ext>
            </a:extLst>
          </p:cNvPr>
          <p:cNvSpPr txBox="1"/>
          <p:nvPr/>
        </p:nvSpPr>
        <p:spPr>
          <a:xfrm>
            <a:off x="5137466" y="4664154"/>
            <a:ext cx="695325" cy="237600"/>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mn" sz="600" kern="100">
                <a:effectLst/>
                <a:latin typeface="Arial" panose="020B0604020202020204" pitchFamily="34" charset="0"/>
                <a:ea typeface="ＭＳ ゴシック" panose="020B0609070205080204" pitchFamily="49" charset="-128"/>
                <a:cs typeface="Arial" panose="020B0604020202020204" pitchFamily="34" charset="0"/>
              </a:rPr>
              <a:t>Ялгаад зөөж гаргах</a:t>
            </a:r>
            <a:endParaRPr lang="ja-JP" sz="6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1897">
            <a:extLst>
              <a:ext uri="{FF2B5EF4-FFF2-40B4-BE49-F238E27FC236}">
                <a16:creationId xmlns:a16="http://schemas.microsoft.com/office/drawing/2014/main" id="{594DA318-C8A3-4CE2-A060-7F16C80E67A5}"/>
              </a:ext>
            </a:extLst>
          </p:cNvPr>
          <p:cNvSpPr txBox="1"/>
          <p:nvPr/>
        </p:nvSpPr>
        <p:spPr>
          <a:xfrm>
            <a:off x="950923" y="4571283"/>
            <a:ext cx="582932" cy="2946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400" kern="100">
                <a:effectLst/>
                <a:latin typeface="Arial" panose="020B0604020202020204" pitchFamily="34" charset="0"/>
                <a:ea typeface="游ゴシック" panose="020B0400000000000000" pitchFamily="50" charset="-128"/>
                <a:cs typeface="Arial" panose="020B0604020202020204" pitchFamily="34" charset="0"/>
              </a:rPr>
              <a:t>Үлдэгдэл зүйлсийг зөөж гаргасныг шалгах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1898">
            <a:extLst>
              <a:ext uri="{FF2B5EF4-FFF2-40B4-BE49-F238E27FC236}">
                <a16:creationId xmlns:a16="http://schemas.microsoft.com/office/drawing/2014/main" id="{F739BFC6-C606-40DF-A03C-69C456F53F0F}"/>
              </a:ext>
            </a:extLst>
          </p:cNvPr>
          <p:cNvSpPr txBox="1"/>
          <p:nvPr/>
        </p:nvSpPr>
        <p:spPr>
          <a:xfrm>
            <a:off x="2640649" y="5038504"/>
            <a:ext cx="1647893" cy="1633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Гар аргаар буулгаж нураах ажил</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1899">
            <a:extLst>
              <a:ext uri="{FF2B5EF4-FFF2-40B4-BE49-F238E27FC236}">
                <a16:creationId xmlns:a16="http://schemas.microsoft.com/office/drawing/2014/main" id="{64CBAD4E-1710-4F7C-916E-426A86A5F04C}"/>
              </a:ext>
            </a:extLst>
          </p:cNvPr>
          <p:cNvSpPr txBox="1"/>
          <p:nvPr/>
        </p:nvSpPr>
        <p:spPr>
          <a:xfrm>
            <a:off x="4851082" y="5042292"/>
            <a:ext cx="1507490" cy="16333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700"/>
              </a:lnSpc>
            </a:pPr>
            <a:r>
              <a:rPr lang="mn" sz="600" kern="100">
                <a:effectLst/>
                <a:latin typeface="Arial" panose="020B0604020202020204" pitchFamily="34" charset="0"/>
                <a:ea typeface="游ゴシック" panose="020B0400000000000000" pitchFamily="50" charset="-128"/>
                <a:cs typeface="Arial" panose="020B0604020202020204" pitchFamily="34" charset="0"/>
              </a:rPr>
              <a:t>Гар аргаар буулгах арга эсвэл гар / механик арга хосолсон ажил</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9" name="テキスト ボックス 1434">
            <a:extLst>
              <a:ext uri="{FF2B5EF4-FFF2-40B4-BE49-F238E27FC236}">
                <a16:creationId xmlns:a16="http://schemas.microsoft.com/office/drawing/2014/main" id="{82135ED0-4CC8-4A13-AE14-EAB70964FE29}"/>
              </a:ext>
            </a:extLst>
          </p:cNvPr>
          <p:cNvSpPr txBox="1"/>
          <p:nvPr/>
        </p:nvSpPr>
        <p:spPr>
          <a:xfrm>
            <a:off x="6653847" y="3000298"/>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Хүнд машин механизмыг зөөж гаргах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109">
            <a:extLst>
              <a:ext uri="{FF2B5EF4-FFF2-40B4-BE49-F238E27FC236}">
                <a16:creationId xmlns:a16="http://schemas.microsoft.com/office/drawing/2014/main" id="{2FB2941A-D9CF-4DEE-9E38-26C0064D9D16}"/>
              </a:ext>
            </a:extLst>
          </p:cNvPr>
          <p:cNvSpPr txBox="1"/>
          <p:nvPr/>
        </p:nvSpPr>
        <p:spPr>
          <a:xfrm>
            <a:off x="4695336" y="3001568"/>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⑦ Хүнд машин механизм зөөж оруулах, суурилуулах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4375022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spc="-170">
                <a:latin typeface="Arial" panose="020B0604020202020204" pitchFamily="34" charset="0"/>
                <a:ea typeface="Meiryo UI" panose="020B0604030504040204" pitchFamily="50" charset="-128"/>
                <a:cs typeface="Arial" panose="020B0604020202020204" pitchFamily="34" charset="0"/>
              </a:rPr>
              <a:t>Барилга буулгах/ нураах арга</a:t>
            </a:r>
            <a:endParaRPr kumimoji="1" lang="ja-JP" altLang="en-US" sz="1600" spc="-17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138-р  хуудас / Нэмэлт материалын 102-р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400" dirty="0">
              <a:latin typeface="Arial" panose="020B0604020202020204" pitchFamily="34" charset="0"/>
              <a:ea typeface="Meiryo UI" panose="020B0604030504040204" pitchFamily="50" charset="-128"/>
              <a:cs typeface="Arial" panose="020B0604020202020204" pitchFamily="34" charset="0"/>
            </a:endParaRPr>
          </a:p>
        </p:txBody>
      </p:sp>
      <p:pic>
        <p:nvPicPr>
          <p:cNvPr id="5" name="図 4"/>
          <p:cNvPicPr>
            <a:picLocks noChangeAspect="1"/>
          </p:cNvPicPr>
          <p:nvPr/>
        </p:nvPicPr>
        <p:blipFill>
          <a:blip r:embed="rId3"/>
          <a:stretch>
            <a:fillRect/>
          </a:stretch>
        </p:blipFill>
        <p:spPr>
          <a:xfrm>
            <a:off x="784686" y="2424138"/>
            <a:ext cx="7615261" cy="2850207"/>
          </a:xfrm>
          <a:prstGeom prst="rect">
            <a:avLst/>
          </a:prstGeom>
        </p:spPr>
      </p:pic>
      <p:sp>
        <p:nvSpPr>
          <p:cNvPr id="16" name="テキスト ボックス 15"/>
          <p:cNvSpPr txBox="1"/>
          <p:nvPr/>
        </p:nvSpPr>
        <p:spPr>
          <a:xfrm>
            <a:off x="2909624" y="5299681"/>
            <a:ext cx="3319664" cy="400110"/>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Механик ажлын аргаар ялгаж буулгах/ нураах аргын жишээ</a:t>
            </a:r>
          </a:p>
        </p:txBody>
      </p:sp>
      <p:sp>
        <p:nvSpPr>
          <p:cNvPr id="7" name="テキスト ボックス 1900">
            <a:extLst>
              <a:ext uri="{FF2B5EF4-FFF2-40B4-BE49-F238E27FC236}">
                <a16:creationId xmlns:a16="http://schemas.microsoft.com/office/drawing/2014/main" id="{74D1D0D7-077A-4DF6-BAC9-8F09D0424B26}"/>
              </a:ext>
            </a:extLst>
          </p:cNvPr>
          <p:cNvSpPr txBox="1"/>
          <p:nvPr/>
        </p:nvSpPr>
        <p:spPr>
          <a:xfrm>
            <a:off x="848009" y="2925193"/>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Урьдчилсан бэлтгэл / урьдчилсан арга хэмжээ</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1901">
            <a:extLst>
              <a:ext uri="{FF2B5EF4-FFF2-40B4-BE49-F238E27FC236}">
                <a16:creationId xmlns:a16="http://schemas.microsoft.com/office/drawing/2014/main" id="{0F3D4D2A-8A68-4B58-B261-76D5FFB47E36}"/>
              </a:ext>
            </a:extLst>
          </p:cNvPr>
          <p:cNvSpPr txBox="1"/>
          <p:nvPr/>
        </p:nvSpPr>
        <p:spPr>
          <a:xfrm>
            <a:off x="1268610" y="2937138"/>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Бэлтгэл ажил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902">
            <a:extLst>
              <a:ext uri="{FF2B5EF4-FFF2-40B4-BE49-F238E27FC236}">
                <a16:creationId xmlns:a16="http://schemas.microsoft.com/office/drawing/2014/main" id="{9C90B6D8-62BB-4604-AD12-299EA410BA7E}"/>
              </a:ext>
            </a:extLst>
          </p:cNvPr>
          <p:cNvSpPr txBox="1"/>
          <p:nvPr/>
        </p:nvSpPr>
        <p:spPr>
          <a:xfrm>
            <a:off x="1762399" y="2942218"/>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Түр зуурын тоног төхөөрөмжийн ажил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903">
            <a:extLst>
              <a:ext uri="{FF2B5EF4-FFF2-40B4-BE49-F238E27FC236}">
                <a16:creationId xmlns:a16="http://schemas.microsoft.com/office/drawing/2014/main" id="{24C1BB29-5EC8-404C-A77A-F2F4E7ED07F8}"/>
              </a:ext>
            </a:extLst>
          </p:cNvPr>
          <p:cNvSpPr txBox="1"/>
          <p:nvPr/>
        </p:nvSpPr>
        <p:spPr>
          <a:xfrm>
            <a:off x="2281001" y="2937138"/>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① Барилгын тоног төхөөрөмжийг нуураж зайлуулах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904">
            <a:extLst>
              <a:ext uri="{FF2B5EF4-FFF2-40B4-BE49-F238E27FC236}">
                <a16:creationId xmlns:a16="http://schemas.microsoft.com/office/drawing/2014/main" id="{FE14179C-E77F-402B-B887-F25F346FDCAB}"/>
              </a:ext>
            </a:extLst>
          </p:cNvPr>
          <p:cNvSpPr txBox="1"/>
          <p:nvPr/>
        </p:nvSpPr>
        <p:spPr>
          <a:xfrm>
            <a:off x="2742439" y="2942218"/>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② Дотоод заслын материалыг нурааж зайлуулах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905">
            <a:extLst>
              <a:ext uri="{FF2B5EF4-FFF2-40B4-BE49-F238E27FC236}">
                <a16:creationId xmlns:a16="http://schemas.microsoft.com/office/drawing/2014/main" id="{B996AD8F-FFEA-4015-B4EE-9A0489C48F61}"/>
              </a:ext>
            </a:extLst>
          </p:cNvPr>
          <p:cNvSpPr txBox="1"/>
          <p:nvPr/>
        </p:nvSpPr>
        <p:spPr>
          <a:xfrm>
            <a:off x="3191346" y="2941583"/>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③ Дотор болон гаднах тусгаарлагчийг нурааж зайлуулах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908">
            <a:extLst>
              <a:ext uri="{FF2B5EF4-FFF2-40B4-BE49-F238E27FC236}">
                <a16:creationId xmlns:a16="http://schemas.microsoft.com/office/drawing/2014/main" id="{16F735D6-ABAE-45D7-983D-E30B5C265170}"/>
              </a:ext>
            </a:extLst>
          </p:cNvPr>
          <p:cNvSpPr txBox="1"/>
          <p:nvPr/>
        </p:nvSpPr>
        <p:spPr>
          <a:xfrm>
            <a:off x="3728813" y="2935868"/>
            <a:ext cx="232715"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④ Дээврийн зэгсийг зайлуулах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909">
            <a:extLst>
              <a:ext uri="{FF2B5EF4-FFF2-40B4-BE49-F238E27FC236}">
                <a16:creationId xmlns:a16="http://schemas.microsoft.com/office/drawing/2014/main" id="{BB4D7C88-E275-4151-A4FD-C90B05BAB1A4}"/>
              </a:ext>
            </a:extLst>
          </p:cNvPr>
          <p:cNvSpPr txBox="1"/>
          <p:nvPr/>
        </p:nvSpPr>
        <p:spPr>
          <a:xfrm>
            <a:off x="4763950" y="2933963"/>
            <a:ext cx="371388"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marL="88900" indent="-88900" rtl="0"/>
            <a:r>
              <a:rPr lang="mn" sz="500" kern="100">
                <a:effectLst/>
                <a:latin typeface="Arial" panose="020B0604020202020204" pitchFamily="34" charset="0"/>
                <a:ea typeface="ＭＳ ゴシック" panose="020B0609070205080204" pitchFamily="49" charset="-128"/>
                <a:cs typeface="Arial" panose="020B0604020202020204" pitchFamily="34" charset="0"/>
              </a:rPr>
              <a:t>⑥ Дээд бүтцийн хэсэг ба гадна талын материалыг буулгаж нураах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910">
            <a:extLst>
              <a:ext uri="{FF2B5EF4-FFF2-40B4-BE49-F238E27FC236}">
                <a16:creationId xmlns:a16="http://schemas.microsoft.com/office/drawing/2014/main" id="{3FA9796F-E7D7-46E4-B7DF-9C81CDAA0A1F}"/>
              </a:ext>
            </a:extLst>
          </p:cNvPr>
          <p:cNvSpPr txBox="1"/>
          <p:nvPr/>
        </p:nvSpPr>
        <p:spPr>
          <a:xfrm>
            <a:off x="5368289" y="2945393"/>
            <a:ext cx="219964" cy="1147817"/>
          </a:xfrm>
          <a:prstGeom prst="rect">
            <a:avLst/>
          </a:prstGeom>
          <a:solidFill>
            <a:schemeClr val="lt1"/>
          </a:solidFill>
          <a:ln w="9525">
            <a:solidFill>
              <a:schemeClr val="tx1"/>
            </a:solidFill>
            <a:prstDash val="lgDashDotDot"/>
          </a:ln>
        </p:spPr>
        <p:txBody>
          <a:bodyPr rot="0" spcFirstLastPara="0" vert="eaVert" wrap="square" lIns="18000" tIns="18000" rIns="18000" bIns="18000" numCol="1" spcCol="0" rtlCol="0" fromWordArt="0" anchor="ctr" anchorCtr="0" forceAA="0" compatLnSpc="1">
            <a:prstTxWarp prst="textNoShape">
              <a:avLst/>
            </a:prstTxWarp>
            <a:noAutofit/>
          </a:bodyPr>
          <a:lstStyle/>
          <a:p>
            <a:pPr marL="88900" indent="-88900" rtl="0"/>
            <a:r>
              <a:rPr lang="mn" sz="500" kern="100">
                <a:effectLst/>
                <a:latin typeface="Arial" panose="020B0604020202020204" pitchFamily="34" charset="0"/>
                <a:ea typeface="ＭＳ ゴシック" panose="020B0609070205080204" pitchFamily="49" charset="-128"/>
                <a:cs typeface="Arial" panose="020B0604020202020204" pitchFamily="34" charset="0"/>
              </a:rPr>
              <a:t>Түр зуурын байрыг буулгаж нураах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911">
            <a:extLst>
              <a:ext uri="{FF2B5EF4-FFF2-40B4-BE49-F238E27FC236}">
                <a16:creationId xmlns:a16="http://schemas.microsoft.com/office/drawing/2014/main" id="{4E1AC8FA-ECC1-4F03-9A3B-A04D2CF04176}"/>
              </a:ext>
            </a:extLst>
          </p:cNvPr>
          <p:cNvSpPr txBox="1"/>
          <p:nvPr/>
        </p:nvSpPr>
        <p:spPr>
          <a:xfrm>
            <a:off x="5839435" y="2935233"/>
            <a:ext cx="232715"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⑦ Суурийг буулгаж,нураах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912">
            <a:extLst>
              <a:ext uri="{FF2B5EF4-FFF2-40B4-BE49-F238E27FC236}">
                <a16:creationId xmlns:a16="http://schemas.microsoft.com/office/drawing/2014/main" id="{BA787A06-A154-4BF0-92A6-FB67B0490000}"/>
              </a:ext>
            </a:extLst>
          </p:cNvPr>
          <p:cNvSpPr txBox="1"/>
          <p:nvPr/>
        </p:nvSpPr>
        <p:spPr>
          <a:xfrm>
            <a:off x="6923976" y="2932693"/>
            <a:ext cx="371388"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(Газар тэгшлэх / цэвэрлэх)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rtl="0"/>
            <a:r>
              <a:rPr lang="mn" sz="400" kern="100">
                <a:effectLst/>
                <a:latin typeface="Arial" panose="020B0604020202020204" pitchFamily="34" charset="0"/>
                <a:ea typeface="ＭＳ ゴシック" panose="020B0609070205080204" pitchFamily="49" charset="-128"/>
                <a:cs typeface="Arial" panose="020B0604020202020204" pitchFamily="34" charset="0"/>
              </a:rPr>
              <a:t>Буулгах, нураах ажил дууссаны дараах ажил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913">
            <a:extLst>
              <a:ext uri="{FF2B5EF4-FFF2-40B4-BE49-F238E27FC236}">
                <a16:creationId xmlns:a16="http://schemas.microsoft.com/office/drawing/2014/main" id="{62C349E1-3BD5-43AC-90ED-08663CE9B498}"/>
              </a:ext>
            </a:extLst>
          </p:cNvPr>
          <p:cNvSpPr txBox="1"/>
          <p:nvPr/>
        </p:nvSpPr>
        <p:spPr>
          <a:xfrm>
            <a:off x="7495221" y="2926343"/>
            <a:ext cx="232715"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Буулгах, нураах ажил дууссаныг шалгах</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914">
            <a:extLst>
              <a:ext uri="{FF2B5EF4-FFF2-40B4-BE49-F238E27FC236}">
                <a16:creationId xmlns:a16="http://schemas.microsoft.com/office/drawing/2014/main" id="{2B47844B-C237-4DF1-845C-FC3EA2F16876}"/>
              </a:ext>
            </a:extLst>
          </p:cNvPr>
          <p:cNvSpPr txBox="1"/>
          <p:nvPr/>
        </p:nvSpPr>
        <p:spPr>
          <a:xfrm>
            <a:off x="7994650" y="2941583"/>
            <a:ext cx="371388"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Дууссаны дараах менежмент</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Буулгах, нураах ажил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915">
            <a:extLst>
              <a:ext uri="{FF2B5EF4-FFF2-40B4-BE49-F238E27FC236}">
                <a16:creationId xmlns:a16="http://schemas.microsoft.com/office/drawing/2014/main" id="{52423686-639D-4903-A5C4-D428094E4E9C}"/>
              </a:ext>
            </a:extLst>
          </p:cNvPr>
          <p:cNvSpPr txBox="1"/>
          <p:nvPr/>
        </p:nvSpPr>
        <p:spPr>
          <a:xfrm>
            <a:off x="3736655" y="4540120"/>
            <a:ext cx="1074431" cy="230949"/>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mn" sz="600" kern="100">
                <a:effectLst/>
                <a:latin typeface="Arial" panose="020B0604020202020204" pitchFamily="34" charset="0"/>
                <a:ea typeface="ＭＳ ゴシック" panose="020B0609070205080204" pitchFamily="49" charset="-128"/>
                <a:cs typeface="Arial" panose="020B0604020202020204" pitchFamily="34" charset="0"/>
              </a:rPr>
              <a:t>Газар дээр нь ялгах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916">
            <a:extLst>
              <a:ext uri="{FF2B5EF4-FFF2-40B4-BE49-F238E27FC236}">
                <a16:creationId xmlns:a16="http://schemas.microsoft.com/office/drawing/2014/main" id="{338031FD-8E7A-4D95-9B98-69E0F1DAB629}"/>
              </a:ext>
            </a:extLst>
          </p:cNvPr>
          <p:cNvSpPr txBox="1"/>
          <p:nvPr/>
        </p:nvSpPr>
        <p:spPr>
          <a:xfrm>
            <a:off x="4933214" y="4530881"/>
            <a:ext cx="1027294" cy="249425"/>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mn" sz="600" kern="100">
                <a:effectLst/>
                <a:latin typeface="Arial" panose="020B0604020202020204" pitchFamily="34" charset="0"/>
                <a:ea typeface="ＭＳ ゴシック" panose="020B0609070205080204" pitchFamily="49" charset="-128"/>
                <a:cs typeface="Arial" panose="020B0604020202020204" pitchFamily="34" charset="0"/>
              </a:rPr>
              <a:t>Ялгаад зөөж гаргах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917">
            <a:extLst>
              <a:ext uri="{FF2B5EF4-FFF2-40B4-BE49-F238E27FC236}">
                <a16:creationId xmlns:a16="http://schemas.microsoft.com/office/drawing/2014/main" id="{1CB8E5D3-EEAD-4FDF-9337-ACB0D5991573}"/>
              </a:ext>
            </a:extLst>
          </p:cNvPr>
          <p:cNvSpPr txBox="1"/>
          <p:nvPr/>
        </p:nvSpPr>
        <p:spPr>
          <a:xfrm>
            <a:off x="1025688" y="4422716"/>
            <a:ext cx="661485" cy="2856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Үлдэгдэл зүйлсийг зөөж гаргасныг шалгах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1918">
            <a:extLst>
              <a:ext uri="{FF2B5EF4-FFF2-40B4-BE49-F238E27FC236}">
                <a16:creationId xmlns:a16="http://schemas.microsoft.com/office/drawing/2014/main" id="{D21E1B27-4442-4897-9C76-B1EF9486329E}"/>
              </a:ext>
            </a:extLst>
          </p:cNvPr>
          <p:cNvSpPr txBox="1"/>
          <p:nvPr/>
        </p:nvSpPr>
        <p:spPr>
          <a:xfrm>
            <a:off x="2640650" y="4954143"/>
            <a:ext cx="1320878" cy="1516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Гар аргаар буулгаж нураах ажил</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1919">
            <a:extLst>
              <a:ext uri="{FF2B5EF4-FFF2-40B4-BE49-F238E27FC236}">
                <a16:creationId xmlns:a16="http://schemas.microsoft.com/office/drawing/2014/main" id="{56DD1A55-471D-420E-BB29-736F19A2064E}"/>
              </a:ext>
            </a:extLst>
          </p:cNvPr>
          <p:cNvSpPr txBox="1"/>
          <p:nvPr/>
        </p:nvSpPr>
        <p:spPr>
          <a:xfrm>
            <a:off x="5034011" y="4997800"/>
            <a:ext cx="643155" cy="108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700"/>
              </a:lnSpc>
            </a:pPr>
            <a:r>
              <a:rPr lang="mn" sz="600" kern="100">
                <a:effectLst/>
                <a:latin typeface="Arial" panose="020B0604020202020204" pitchFamily="34" charset="0"/>
                <a:ea typeface="游ゴシック" panose="020B0400000000000000" pitchFamily="50" charset="-128"/>
                <a:cs typeface="Arial" panose="020B0604020202020204" pitchFamily="34" charset="0"/>
              </a:rPr>
              <a:t>Механик ажил</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110">
            <a:extLst>
              <a:ext uri="{FF2B5EF4-FFF2-40B4-BE49-F238E27FC236}">
                <a16:creationId xmlns:a16="http://schemas.microsoft.com/office/drawing/2014/main" id="{336EB909-653E-42F4-83D8-85D1F97FA7D4}"/>
              </a:ext>
            </a:extLst>
          </p:cNvPr>
          <p:cNvSpPr txBox="1"/>
          <p:nvPr/>
        </p:nvSpPr>
        <p:spPr>
          <a:xfrm>
            <a:off x="6341939" y="2938408"/>
            <a:ext cx="333930"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Хүнд машин механизмыг зөөж гаргах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1492">
            <a:extLst>
              <a:ext uri="{FF2B5EF4-FFF2-40B4-BE49-F238E27FC236}">
                <a16:creationId xmlns:a16="http://schemas.microsoft.com/office/drawing/2014/main" id="{EFD0265F-016A-4893-A9DE-297B68273FBD}"/>
              </a:ext>
            </a:extLst>
          </p:cNvPr>
          <p:cNvSpPr txBox="1"/>
          <p:nvPr/>
        </p:nvSpPr>
        <p:spPr>
          <a:xfrm>
            <a:off x="4216954" y="2930788"/>
            <a:ext cx="31480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mn" sz="500" kern="100">
                <a:effectLst/>
                <a:latin typeface="Arial" panose="020B0604020202020204" pitchFamily="34" charset="0"/>
                <a:ea typeface="ＭＳ ゴシック" panose="020B0609070205080204" pitchFamily="49" charset="-128"/>
                <a:cs typeface="Arial" panose="020B0604020202020204" pitchFamily="34" charset="0"/>
              </a:rPr>
              <a:t>⑤ Хүнд машин механизм зөөж оруулах, суурилуулах</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0724663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a:bodyPr>
          <a:lstStyle/>
          <a:p>
            <a:pPr rtl="0"/>
            <a:r>
              <a:rPr lang="mn" sz="3200">
                <a:latin typeface="Arial" panose="020B0604020202020204" pitchFamily="34" charset="0"/>
                <a:ea typeface="ＭＳ Ｐゴシック" panose="020B0600070205080204" pitchFamily="50" charset="-128"/>
                <a:cs typeface="Arial" panose="020B0604020202020204" pitchFamily="34" charset="0"/>
              </a:rPr>
              <a:t>9-р бүлэг Холбогдох хууль тогтоомж</a:t>
            </a:r>
            <a:endParaRPr kumimoji="1" lang="ja-JP" altLang="en-US" sz="32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2001620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ахуйтай холбоотой хууль эрх зүйн тогтолцоо</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5219701" y="6456842"/>
            <a:ext cx="3776462"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Нэмэлт материалын 107-р хуудас</a:t>
            </a:r>
          </a:p>
        </p:txBody>
      </p:sp>
      <p:sp>
        <p:nvSpPr>
          <p:cNvPr id="6" name="コンテンツ プレースホルダー 4"/>
          <p:cNvSpPr txBox="1">
            <a:spLocks/>
          </p:cNvSpPr>
          <p:nvPr/>
        </p:nvSpPr>
        <p:spPr>
          <a:xfrm>
            <a:off x="628650" y="941778"/>
            <a:ext cx="8022560" cy="1520867"/>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Ажилчдын хөдөлмөрийн аюулгүй байдал, эрүүл ахуйтай холбоотой хууль тогтоомж нь Хөдөлмөрийн аюулгүй байдал, эрүүл ахуйн тухай хууль (roudou anzen eiseihou) болон бусад хэд хэдэн хуулиудаас бүрдэнэ. Ялангуяа Хөдөлмөрийн аюулгүй байдал, эрүүл ахуйн тухай хууль (roudou anzen eiseihou)д ажилчдын аюулгүй байдал, эрүүл мэндийг хамгаалахын зэрэгцээ, тав тухтай ажлын орчин бүрдүүлэхэд анхаарах зорилгоор мөрдөх ёстой зүйлсийг заасан байдаг. Засгийн газрын тогтоол, сайдын тушаал, мэдэгдэлд хуулийн хэрэгжилтийн талаар тодорхой тусгасан. </a:t>
            </a:r>
          </a:p>
          <a:p>
            <a:pPr marL="0" indent="180975"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Ажилчдын аюулгүй байдал, эрүүл ахуйтай холбоотой хууль эрх зүйн тогтолцоог дараах байдлаар харуулав.</a:t>
            </a:r>
          </a:p>
        </p:txBody>
      </p:sp>
      <p:pic>
        <p:nvPicPr>
          <p:cNvPr id="3" name="図 2"/>
          <p:cNvPicPr>
            <a:picLocks noChangeAspect="1"/>
          </p:cNvPicPr>
          <p:nvPr/>
        </p:nvPicPr>
        <p:blipFill>
          <a:blip r:embed="rId3"/>
          <a:stretch>
            <a:fillRect/>
          </a:stretch>
        </p:blipFill>
        <p:spPr>
          <a:xfrm>
            <a:off x="1701782" y="2499806"/>
            <a:ext cx="6081009" cy="3531097"/>
          </a:xfrm>
          <a:prstGeom prst="rect">
            <a:avLst/>
          </a:prstGeom>
        </p:spPr>
      </p:pic>
      <p:sp>
        <p:nvSpPr>
          <p:cNvPr id="31" name="コンテンツ プレースホルダー 4"/>
          <p:cNvSpPr txBox="1">
            <a:spLocks/>
          </p:cNvSpPr>
          <p:nvPr/>
        </p:nvSpPr>
        <p:spPr>
          <a:xfrm>
            <a:off x="626596" y="5891645"/>
            <a:ext cx="8022560" cy="565197"/>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Зураг 9-1 Тээврийн хэрэгсэлд суурилсан барилгын машин механизмын (буулгах/ нураах зориулалттай) жолоодлогын ур чадвартай холбоотой хууль эрх зүйн тогтолцоо</a:t>
            </a:r>
          </a:p>
          <a:p>
            <a:pPr marL="0" indent="180975"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(Жич) Эрүүл мэнд, хөдөлмөр, нийгмийн хамгааллын яамны барилгын засвар үйлчилгээний салбарын эрсдлийн үнэлгээний гарын авлага</a:t>
            </a:r>
          </a:p>
        </p:txBody>
      </p:sp>
      <p:sp>
        <p:nvSpPr>
          <p:cNvPr id="8" name="テキスト ボックス 7">
            <a:extLst>
              <a:ext uri="{FF2B5EF4-FFF2-40B4-BE49-F238E27FC236}">
                <a16:creationId xmlns:a16="http://schemas.microsoft.com/office/drawing/2014/main" id="{B929256E-27FB-4795-903A-8AB6C550A4DA}"/>
              </a:ext>
            </a:extLst>
          </p:cNvPr>
          <p:cNvSpPr txBox="1"/>
          <p:nvPr/>
        </p:nvSpPr>
        <p:spPr>
          <a:xfrm>
            <a:off x="2647950" y="3031483"/>
            <a:ext cx="590550" cy="161583"/>
          </a:xfrm>
          <a:prstGeom prst="rect">
            <a:avLst/>
          </a:prstGeom>
          <a:solidFill>
            <a:schemeClr val="bg1"/>
          </a:solidFill>
        </p:spPr>
        <p:txBody>
          <a:bodyPr wrap="square" lIns="0" tIns="0" rIns="0" bIns="0" rtlCol="0">
            <a:spAutoFit/>
          </a:bodyPr>
          <a:lstStyle/>
          <a:p>
            <a:pPr algn="ct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Хууль</a:t>
            </a:r>
          </a:p>
        </p:txBody>
      </p:sp>
      <p:sp>
        <p:nvSpPr>
          <p:cNvPr id="9" name="テキスト ボックス 8">
            <a:extLst>
              <a:ext uri="{FF2B5EF4-FFF2-40B4-BE49-F238E27FC236}">
                <a16:creationId xmlns:a16="http://schemas.microsoft.com/office/drawing/2014/main" id="{99C6F64D-74E6-4385-BF03-6E5F6FC48FF1}"/>
              </a:ext>
            </a:extLst>
          </p:cNvPr>
          <p:cNvSpPr txBox="1"/>
          <p:nvPr/>
        </p:nvSpPr>
        <p:spPr>
          <a:xfrm>
            <a:off x="2555193" y="3442613"/>
            <a:ext cx="744681" cy="215444"/>
          </a:xfrm>
          <a:prstGeom prst="rect">
            <a:avLst/>
          </a:prstGeom>
          <a:solidFill>
            <a:schemeClr val="bg1"/>
          </a:solidFill>
        </p:spPr>
        <p:txBody>
          <a:bodyPr wrap="square" lIns="0" tIns="0" rIns="0" bIns="0" rtlCol="0">
            <a:spAutoFit/>
          </a:bodyPr>
          <a:lstStyle/>
          <a:p>
            <a:pPr algn="ct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Засгийн газрын тогтоол</a:t>
            </a:r>
            <a:endParaRPr lang="ja-JP" alt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08FE63CF-91B9-46B7-ADAD-5606609B81F6}"/>
              </a:ext>
            </a:extLst>
          </p:cNvPr>
          <p:cNvSpPr txBox="1"/>
          <p:nvPr/>
        </p:nvSpPr>
        <p:spPr>
          <a:xfrm>
            <a:off x="2555193" y="3830636"/>
            <a:ext cx="744681" cy="246221"/>
          </a:xfrm>
          <a:prstGeom prst="rect">
            <a:avLst/>
          </a:prstGeom>
          <a:solidFill>
            <a:schemeClr val="bg1"/>
          </a:solidFill>
        </p:spPr>
        <p:txBody>
          <a:bodyPr wrap="square" lIns="0" tIns="0" rIns="0" bIns="0" rtlCol="0">
            <a:spAutoFit/>
          </a:bodyPr>
          <a:lstStyle/>
          <a:p>
            <a:pPr algn="ct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Сайдын тушаал</a:t>
            </a:r>
            <a:endParaRPr lang="ja-JP" altLang="ja-JP" sz="8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2DA7A106-FD0E-4A35-B217-0C37F2A3988F}"/>
              </a:ext>
            </a:extLst>
          </p:cNvPr>
          <p:cNvSpPr txBox="1"/>
          <p:nvPr/>
        </p:nvSpPr>
        <p:spPr>
          <a:xfrm>
            <a:off x="2352674" y="4845607"/>
            <a:ext cx="1082675" cy="484748"/>
          </a:xfrm>
          <a:prstGeom prst="rect">
            <a:avLst/>
          </a:prstGeom>
          <a:solidFill>
            <a:schemeClr val="bg1"/>
          </a:solidFill>
        </p:spPr>
        <p:txBody>
          <a:bodyPr wrap="square" lIns="0" tIns="0" rIns="0" bIns="0" rtlCol="0">
            <a:spAutoFit/>
          </a:bodyPr>
          <a:lstStyle/>
          <a:p>
            <a:pPr algn="ctr" rtl="0"/>
            <a:r>
              <a:rPr lang="mn" sz="1050" kern="100">
                <a:effectLst/>
                <a:latin typeface="Arial" panose="020B0604020202020204" pitchFamily="34" charset="0"/>
                <a:ea typeface="游ゴシック" panose="020B0400000000000000" pitchFamily="50" charset="-128"/>
                <a:cs typeface="Arial" panose="020B0604020202020204" pitchFamily="34" charset="0"/>
              </a:rPr>
              <a:t>Олон нийтэд мэдээлэх/ мэдэгдэх</a:t>
            </a:r>
            <a:endParaRPr lang="ja-JP" altLang="ja-JP" sz="105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2" name="テキスト ボックス 271">
            <a:extLst>
              <a:ext uri="{FF2B5EF4-FFF2-40B4-BE49-F238E27FC236}">
                <a16:creationId xmlns:a16="http://schemas.microsoft.com/office/drawing/2014/main" id="{734DF537-A9CA-435D-B444-D3CA75F0411E}"/>
              </a:ext>
            </a:extLst>
          </p:cNvPr>
          <p:cNvSpPr txBox="1"/>
          <p:nvPr/>
        </p:nvSpPr>
        <p:spPr>
          <a:xfrm>
            <a:off x="3805710" y="2746413"/>
            <a:ext cx="1896590" cy="422275"/>
          </a:xfrm>
          <a:prstGeom prst="rect">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mn" sz="700" kern="1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Хөдөлмөрийн аюулгүй байдал, эрүүл </a:t>
            </a:r>
            <a:endParaRPr lang="en-US" sz="700" kern="1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700" kern="1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ахуйн тухай хууль (roudou anzen eiseihou) </a:t>
            </a:r>
            <a:endParaRPr lang="en-US" sz="700" kern="1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700" kern="1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(Аюулгүй байдлын тухай хууль)</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3" name="テキスト ボックス 11">
            <a:extLst>
              <a:ext uri="{FF2B5EF4-FFF2-40B4-BE49-F238E27FC236}">
                <a16:creationId xmlns:a16="http://schemas.microsoft.com/office/drawing/2014/main" id="{7BCDD5D1-43FC-460F-87F5-99550E438F94}"/>
              </a:ext>
            </a:extLst>
          </p:cNvPr>
          <p:cNvSpPr txBox="1"/>
          <p:nvPr/>
        </p:nvSpPr>
        <p:spPr>
          <a:xfrm>
            <a:off x="4168294" y="3216948"/>
            <a:ext cx="2218501" cy="413385"/>
          </a:xfrm>
          <a:prstGeom prst="rect">
            <a:avLst/>
          </a:prstGeom>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mn" sz="6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Хөдөлмөрийн аюулгүй байдал, эрүүл ахуйн тухай хууль</a:t>
            </a:r>
            <a:endParaRPr lang="en-US" sz="6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6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 (roudou anzen eiseihou)-ийг хэрэгжүүлэх тогтоол </a:t>
            </a:r>
            <a:endParaRPr lang="en-US" sz="6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6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(Аюулгүй байдлын тогтоол)</a:t>
            </a:r>
            <a:endParaRPr lang="ja-JP" sz="9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4" name="テキスト ボックス 11">
            <a:extLst>
              <a:ext uri="{FF2B5EF4-FFF2-40B4-BE49-F238E27FC236}">
                <a16:creationId xmlns:a16="http://schemas.microsoft.com/office/drawing/2014/main" id="{A88C3729-B2F4-4C0C-BD40-D6E9F87302C8}"/>
              </a:ext>
            </a:extLst>
          </p:cNvPr>
          <p:cNvSpPr txBox="1"/>
          <p:nvPr/>
        </p:nvSpPr>
        <p:spPr>
          <a:xfrm>
            <a:off x="4485997" y="3681806"/>
            <a:ext cx="2352630" cy="407035"/>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mn" sz="6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Хөдөлмөрийн аюулгүй байдал, эрүүл ахуйн тухай хууль</a:t>
            </a:r>
            <a:endParaRPr lang="en-US" sz="6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6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(roudou anzen eiseihou)-ийг хэрэгжүүлэх журам </a:t>
            </a:r>
            <a:endParaRPr lang="en-US" sz="6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6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(Аюулгүй ажиллагааны журам)</a:t>
            </a:r>
            <a:endParaRPr lang="ja-JP" sz="9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5" name="テキスト ボックス 11">
            <a:extLst>
              <a:ext uri="{FF2B5EF4-FFF2-40B4-BE49-F238E27FC236}">
                <a16:creationId xmlns:a16="http://schemas.microsoft.com/office/drawing/2014/main" id="{A69EAF84-9A4C-4771-A86D-8F14D512DD8A}"/>
              </a:ext>
            </a:extLst>
          </p:cNvPr>
          <p:cNvSpPr txBox="1"/>
          <p:nvPr/>
        </p:nvSpPr>
        <p:spPr>
          <a:xfrm>
            <a:off x="4888385" y="4151706"/>
            <a:ext cx="1681983" cy="415925"/>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mn" sz="700" dirty="0">
                <a:solidFill>
                  <a:srgbClr val="FFFFFF"/>
                </a:solidFill>
                <a:effectLst/>
                <a:latin typeface="Arial" panose="020B0604020202020204" pitchFamily="34" charset="0"/>
                <a:ea typeface="游ゴシック" panose="020B0400000000000000" pitchFamily="50" charset="-128"/>
                <a:cs typeface="Arial" panose="020B0604020202020204" pitchFamily="34" charset="0"/>
              </a:rPr>
              <a:t>Тээврийн хэрэгсэлд суурилсан </a:t>
            </a:r>
            <a:endParaRPr lang="en-US" sz="700" dirty="0">
              <a:solidFill>
                <a:srgbClr val="FFFFFF"/>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700" dirty="0">
                <a:solidFill>
                  <a:srgbClr val="FFFFFF"/>
                </a:solidFill>
                <a:effectLst/>
                <a:latin typeface="Arial" panose="020B0604020202020204" pitchFamily="34" charset="0"/>
                <a:ea typeface="游ゴシック" panose="020B0400000000000000" pitchFamily="50" charset="-128"/>
                <a:cs typeface="Arial" panose="020B0604020202020204" pitchFamily="34" charset="0"/>
              </a:rPr>
              <a:t>барилгын машин механизмын </a:t>
            </a:r>
            <a:endParaRPr lang="en-US" sz="700" dirty="0">
              <a:solidFill>
                <a:srgbClr val="FFFFFF"/>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700" dirty="0">
                <a:solidFill>
                  <a:srgbClr val="FFFFFF"/>
                </a:solidFill>
                <a:effectLst/>
                <a:latin typeface="Arial" panose="020B0604020202020204" pitchFamily="34" charset="0"/>
                <a:ea typeface="游ゴシック" panose="020B0400000000000000" pitchFamily="50" charset="-128"/>
                <a:cs typeface="Arial" panose="020B0604020202020204" pitchFamily="34" charset="0"/>
              </a:rPr>
              <a:t>бүтцийн стандарт</a:t>
            </a:r>
            <a:endParaRPr lang="ja-JP" sz="10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6" name="テキスト ボックス 11">
            <a:extLst>
              <a:ext uri="{FF2B5EF4-FFF2-40B4-BE49-F238E27FC236}">
                <a16:creationId xmlns:a16="http://schemas.microsoft.com/office/drawing/2014/main" id="{D4CCF3C6-272E-41D3-949C-536D480B1019}"/>
              </a:ext>
            </a:extLst>
          </p:cNvPr>
          <p:cNvSpPr txBox="1"/>
          <p:nvPr/>
        </p:nvSpPr>
        <p:spPr>
          <a:xfrm>
            <a:off x="4888385" y="4783555"/>
            <a:ext cx="2894406" cy="407035"/>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rtl="0"/>
            <a:r>
              <a:rPr lang="mn" sz="700">
                <a:solidFill>
                  <a:srgbClr val="FFFFFF"/>
                </a:solidFill>
                <a:effectLst/>
                <a:latin typeface="Arial" panose="020B0604020202020204" pitchFamily="34" charset="0"/>
                <a:ea typeface="游ゴシック" panose="020B0400000000000000" pitchFamily="50" charset="-128"/>
                <a:cs typeface="Arial" panose="020B0604020202020204" pitchFamily="34" charset="0"/>
              </a:rPr>
              <a:t>Тээврийн хэрэгсэлд суурилсан барилгын машин механизм (газар тэгшлэх, тээвэр, ачилт, ухалтын зориулалт бүхий) -ын жолоодлогын ур чадварын сургалтын дүрэм</a:t>
            </a:r>
            <a:endParaRPr lang="ja-JP" sz="10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7" name="テキスト ボックス 11">
            <a:extLst>
              <a:ext uri="{FF2B5EF4-FFF2-40B4-BE49-F238E27FC236}">
                <a16:creationId xmlns:a16="http://schemas.microsoft.com/office/drawing/2014/main" id="{0B1B5C62-3BB8-4C20-836B-F3BFD7B7A130}"/>
              </a:ext>
            </a:extLst>
          </p:cNvPr>
          <p:cNvSpPr txBox="1"/>
          <p:nvPr/>
        </p:nvSpPr>
        <p:spPr>
          <a:xfrm>
            <a:off x="4888385" y="5379758"/>
            <a:ext cx="1547854" cy="436880"/>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mn" sz="700" dirty="0">
                <a:solidFill>
                  <a:srgbClr val="FFFFFF"/>
                </a:solidFill>
                <a:effectLst/>
                <a:latin typeface="Arial" panose="020B0604020202020204" pitchFamily="34" charset="0"/>
                <a:ea typeface="游ゴシック" panose="020B0400000000000000" pitchFamily="50" charset="-128"/>
                <a:cs typeface="Arial" panose="020B0604020202020204" pitchFamily="34" charset="0"/>
              </a:rPr>
              <a:t>Аюулгүй байдал, эрүүл ахуйн </a:t>
            </a:r>
            <a:endParaRPr lang="en-US" sz="700" dirty="0">
              <a:solidFill>
                <a:srgbClr val="FFFFFF"/>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700" dirty="0">
                <a:solidFill>
                  <a:srgbClr val="FFFFFF"/>
                </a:solidFill>
                <a:effectLst/>
                <a:latin typeface="Arial" panose="020B0604020202020204" pitchFamily="34" charset="0"/>
                <a:ea typeface="游ゴシック" panose="020B0400000000000000" pitchFamily="50" charset="-128"/>
                <a:cs typeface="Arial" panose="020B0604020202020204" pitchFamily="34" charset="0"/>
              </a:rPr>
              <a:t>тусгай боловсролын журам</a:t>
            </a:r>
            <a:endParaRPr lang="ja-JP" sz="1000" dirty="0">
              <a:effectLst/>
              <a:latin typeface="Arial" panose="020B0604020202020204" pitchFamily="34" charset="0"/>
              <a:ea typeface="游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32874894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тухай хууль(roudou anzen eiseihou) (Хэсэгчлэн авав) (1)</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19600" y="6456842"/>
            <a:ext cx="457656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149-р  хуудас / Нэмэлт материалын 108-р хуудас</a:t>
            </a:r>
          </a:p>
        </p:txBody>
      </p:sp>
      <p:sp>
        <p:nvSpPr>
          <p:cNvPr id="6" name="コンテンツ プレースホルダー 4"/>
          <p:cNvSpPr txBox="1">
            <a:spLocks/>
          </p:cNvSpPr>
          <p:nvPr/>
        </p:nvSpPr>
        <p:spPr>
          <a:xfrm>
            <a:off x="628650" y="941778"/>
            <a:ext cx="8022560" cy="5240004"/>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1-р бүлэг Нийтлэг үндэслэл</a:t>
            </a: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3 дугаар зүйл &lt;Аж ахуйн нэгж, байгууллагын үүрэг хариуцлага&gt;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тус хуулинд заасан ажлын байрны осол гэмтлээс урьдчилан сэргийлэх наад захын стандартыг дагаж мөрдөхөөс гадна хөдөлмөрлөх тав тухтай орчныг бүрдүүлж, хөдөлмөрийн нөхцөлийг сайжруулах замаар ажлын байран дахь ажилчдын аюулгүй байдлыг ханган, эрүүл мэндийг хамгаалах үүрэгтэй. Түүнчлэн аж ахуйн нэгж, байгууллага нь ажлын байрны осол гэмтлээс урьдчилан сэргийлэхтэй холбоотой төр засгийн бодлогын хэрэгжилтийг хангаж ажиллах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Машин механизм, багаж хэрэгсэл, бусад тоног төхөөрөмжийн зураг төсөл боловсруулагч, үйлдвэрлэгч, импортлогч, түүхий эд үйлдвэрлэгч, импортлогч, барилга байгууламж баригч, зураг төсөл боловсруулагч нь зураг төсөл боловсруулах, үйлдвэрлэх, импортлохдоо эдгээрийн ашиглалтаас үүдсэн ажлын байрны осол гэмтэл гарахаас урьдчилан сэргийлэхэд хувь нэмэр оруулах хүчин чармайлт гаргаж ажиллах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3 Барилгын ажлыг бусдад гэрээгээр гүйцэтгүүлдэг барилгын захиалагчид нь ажлын аргачлал, хугацааг тооцохдоо аюулгүй, эрүүл ахуйн шаардлага хангасан ажлын гүйцэтгэлд сөргөөр нөлөөлж болзошгүй нөхцөл үүсгэхгүй байхад анхаарах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4 дүгээр зүйл. Ажилчин нь ажлын байрны осол гэмтлээс урьдчилан сэргийлэх заалтуудыг дагаж мөрдөхөөс гадна аж ахуйн нэгж, байгууллага, бусад холбогдох байгууллагаас авч хэрэгжүүлж буй ажлын байрны осол гэмтлээс урьдчилан сэргийлэх арга хэмжээ авахад дэмжлэг үзүүлэх хүчин чармайлт гаргаж ажиллах үүрэгтэй.</a:t>
            </a:r>
          </a:p>
          <a:p>
            <a:pPr marL="0" indent="0" rtl="0">
              <a:lnSpc>
                <a:spcPct val="100000"/>
              </a:lnSpc>
              <a:spcBef>
                <a:spcPts val="0"/>
              </a:spcBef>
              <a:buNone/>
            </a:pPr>
            <a:endParaRPr lang="ja-JP" altLang="en-US"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4 дүгээр зүйл. Ажилчин нь ажлын байрны осол гэмтлээс урьдчилан сэргийлэх заалтуудыг дагаж мөрдөхөөс гадна аж ахуйн нэгж, байгууллага, бусад холбогдох байгууллагаас авч хэрэгжүүлж буй ажлын байрны осол гэмтлээс урьдчилан сэргийлэх арга хэмжээ авахад дэмжлэг үзүүлэх хүчин чармайлт гаргаж ажиллах үүрэгтэй.</a:t>
            </a:r>
          </a:p>
        </p:txBody>
      </p:sp>
    </p:spTree>
    <p:extLst>
      <p:ext uri="{BB962C8B-B14F-4D97-AF65-F5344CB8AC3E}">
        <p14:creationId xmlns:p14="http://schemas.microsoft.com/office/powerpoint/2010/main" val="22889143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тухай хууль (roudou anzen eiseihou) (Хэсэгчлэн авав) (2)</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769117" y="6456842"/>
            <a:ext cx="4227046"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154-р  хуудас / Нэмэлт материалын 108-р хуудас</a:t>
            </a:r>
          </a:p>
        </p:txBody>
      </p:sp>
      <p:sp>
        <p:nvSpPr>
          <p:cNvPr id="6" name="コンテンツ プレースホルダー 4"/>
          <p:cNvSpPr txBox="1">
            <a:spLocks/>
          </p:cNvSpPr>
          <p:nvPr/>
        </p:nvSpPr>
        <p:spPr>
          <a:xfrm>
            <a:off x="628650" y="941778"/>
            <a:ext cx="8022560" cy="2975596"/>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5-р бүлэг Машин механизм, хортой бодисын холбогдолтой журам</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45 дугаар зүйл &lt;Сайн дурын тогтмол шалгалт (teiki jishu kensa)&gt;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Эрүүл мэнд, хөдөлмөр, нийгмийн хамгааллын сайдын тушаалд үндэслэн засгийн газрын тогтоолоор баталсан уурын зуух болон бусад машин механизмд сайн дурын шалгалт явуулж, үр дүнг тэмдэглэх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Аж ахуйн нэгж, байгууллага нь өмнөх заалтын засгийн газрын тогтоолоор баталсан машин механизмын тухайд, тус заалтын Эрүүл мэнд, хөдөлмөр, нийгмийн хамгааллын сайдын тушаалаар баталсан сайн дурын шалгалтыг (цаашид "тусгай сайн дурын шалгалт" гэх) явуулахдаа түүнийг ашиглах Эрүүл мэнд, хөдөлмөр, нийгмийн хамгааллын сайдын тушаалаар баталсан сертификат бүхий этгээд, эсвэл 54.3.1-т заасан бүртгэлийг хийлгэж, хөндлөнгийн хүсэлтээр, харгалзах машин механизмыг тусгай сайн дурын шалгалт хийдэг байгууллагаар (цаашид "шалгалт хийх аж ахуйн нэгж" гэх.) хийлгэх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3 Эрүүл мэнд, хөдөлмөр, нийгмийн хамгааллын сайд нь 1 дэх хэсгийн заалт дахь сайн дурын шалгалтыг зөв зохистой, үр дүнтэй хэрэгжүүлэхэд шаардлагатай сайн дурын шалгалтын удирдамжийг нийтэлнэ.</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4 товчлов</a:t>
            </a:r>
          </a:p>
        </p:txBody>
      </p:sp>
      <p:pic>
        <p:nvPicPr>
          <p:cNvPr id="2" name="図 1"/>
          <p:cNvPicPr>
            <a:picLocks noChangeAspect="1"/>
          </p:cNvPicPr>
          <p:nvPr/>
        </p:nvPicPr>
        <p:blipFill>
          <a:blip r:embed="rId3"/>
          <a:stretch>
            <a:fillRect/>
          </a:stretch>
        </p:blipFill>
        <p:spPr>
          <a:xfrm>
            <a:off x="2213580" y="4231559"/>
            <a:ext cx="5111074" cy="2225283"/>
          </a:xfrm>
          <a:prstGeom prst="rect">
            <a:avLst/>
          </a:prstGeom>
        </p:spPr>
      </p:pic>
      <p:sp>
        <p:nvSpPr>
          <p:cNvPr id="8" name="コンテンツ プレースホルダー 4"/>
          <p:cNvSpPr txBox="1">
            <a:spLocks/>
          </p:cNvSpPr>
          <p:nvPr/>
        </p:nvSpPr>
        <p:spPr>
          <a:xfrm>
            <a:off x="628650" y="394896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Хүснэгт 5-1 Холбогдох хууль тогтоомж</a:t>
            </a:r>
            <a:endParaRPr lang="ja-JP" altLang="en-US"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
        <p:nvSpPr>
          <p:cNvPr id="9" name="テキスト ボックス 1196">
            <a:extLst>
              <a:ext uri="{FF2B5EF4-FFF2-40B4-BE49-F238E27FC236}">
                <a16:creationId xmlns:a16="http://schemas.microsoft.com/office/drawing/2014/main" id="{971BE03C-CEAB-4CF2-A2D6-6951B3EDD279}"/>
              </a:ext>
            </a:extLst>
          </p:cNvPr>
          <p:cNvSpPr txBox="1"/>
          <p:nvPr/>
        </p:nvSpPr>
        <p:spPr>
          <a:xfrm>
            <a:off x="2318515" y="4255188"/>
            <a:ext cx="800100" cy="189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Үзлэг шалгалтын ангилал</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197">
            <a:extLst>
              <a:ext uri="{FF2B5EF4-FFF2-40B4-BE49-F238E27FC236}">
                <a16:creationId xmlns:a16="http://schemas.microsoft.com/office/drawing/2014/main" id="{A4772324-B7AF-4D93-AF79-33D36A52653D}"/>
              </a:ext>
            </a:extLst>
          </p:cNvPr>
          <p:cNvSpPr txBox="1"/>
          <p:nvPr/>
        </p:nvSpPr>
        <p:spPr>
          <a:xfrm>
            <a:off x="3420715" y="4279673"/>
            <a:ext cx="800100" cy="1611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Заалт</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198">
            <a:extLst>
              <a:ext uri="{FF2B5EF4-FFF2-40B4-BE49-F238E27FC236}">
                <a16:creationId xmlns:a16="http://schemas.microsoft.com/office/drawing/2014/main" id="{3A139E2B-46C7-4700-AFDB-2819A2B862A2}"/>
              </a:ext>
            </a:extLst>
          </p:cNvPr>
          <p:cNvSpPr txBox="1"/>
          <p:nvPr/>
        </p:nvSpPr>
        <p:spPr>
          <a:xfrm>
            <a:off x="4687664" y="4293820"/>
            <a:ext cx="1135286"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Хийх этгээд/ сертификат</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199">
            <a:extLst>
              <a:ext uri="{FF2B5EF4-FFF2-40B4-BE49-F238E27FC236}">
                <a16:creationId xmlns:a16="http://schemas.microsoft.com/office/drawing/2014/main" id="{6E74C466-02DD-41BD-A7AA-79C2ABB76EFE}"/>
              </a:ext>
            </a:extLst>
          </p:cNvPr>
          <p:cNvSpPr txBox="1"/>
          <p:nvPr/>
        </p:nvSpPr>
        <p:spPr>
          <a:xfrm>
            <a:off x="6047487" y="4263225"/>
            <a:ext cx="1185705" cy="1824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Үзлэг, шалгалтын хүснэгтийг хадгалах хугацаа</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200">
            <a:extLst>
              <a:ext uri="{FF2B5EF4-FFF2-40B4-BE49-F238E27FC236}">
                <a16:creationId xmlns:a16="http://schemas.microsoft.com/office/drawing/2014/main" id="{130D16C5-E0A2-4CD6-A290-C6B63235F997}"/>
              </a:ext>
            </a:extLst>
          </p:cNvPr>
          <p:cNvSpPr txBox="1"/>
          <p:nvPr/>
        </p:nvSpPr>
        <p:spPr>
          <a:xfrm>
            <a:off x="2240923" y="4616963"/>
            <a:ext cx="955285" cy="252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Ажил эхлэхээс өмнөх үзлэг</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201">
            <a:extLst>
              <a:ext uri="{FF2B5EF4-FFF2-40B4-BE49-F238E27FC236}">
                <a16:creationId xmlns:a16="http://schemas.microsoft.com/office/drawing/2014/main" id="{DF8DBA85-C417-4BD3-8BA5-0D17A0760982}"/>
              </a:ext>
            </a:extLst>
          </p:cNvPr>
          <p:cNvSpPr txBox="1"/>
          <p:nvPr/>
        </p:nvSpPr>
        <p:spPr>
          <a:xfrm>
            <a:off x="2266990" y="5072766"/>
            <a:ext cx="922688" cy="4155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Сайн дурын тогтмол шалгалт (teiki jishu kensa)</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(Сард 1 удаа)</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202">
            <a:extLst>
              <a:ext uri="{FF2B5EF4-FFF2-40B4-BE49-F238E27FC236}">
                <a16:creationId xmlns:a16="http://schemas.microsoft.com/office/drawing/2014/main" id="{AE2BAB90-1874-40BD-B112-399567A1A466}"/>
              </a:ext>
            </a:extLst>
          </p:cNvPr>
          <p:cNvSpPr txBox="1"/>
          <p:nvPr/>
        </p:nvSpPr>
        <p:spPr>
          <a:xfrm>
            <a:off x="2240923" y="5833628"/>
            <a:ext cx="904531" cy="4283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Тусгай сайн дурын үзлэг шалгалт</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(Жилд 1 удаа)</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203">
            <a:extLst>
              <a:ext uri="{FF2B5EF4-FFF2-40B4-BE49-F238E27FC236}">
                <a16:creationId xmlns:a16="http://schemas.microsoft.com/office/drawing/2014/main" id="{21B294AE-4D77-481D-92A8-C5288A4FE7FE}"/>
              </a:ext>
            </a:extLst>
          </p:cNvPr>
          <p:cNvSpPr txBox="1"/>
          <p:nvPr/>
        </p:nvSpPr>
        <p:spPr>
          <a:xfrm>
            <a:off x="3257426" y="4516177"/>
            <a:ext cx="998051" cy="3528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Хөдөлмөрийн аюулгүй байдал, эрүүл ахуйн дүрэм 170 дугаар зүйл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a:p>
            <a:pPr rtl="0"/>
            <a:r>
              <a:rPr lang="mn" sz="700" kern="100" dirty="0">
                <a:effectLst/>
                <a:latin typeface="Arial" panose="020B0604020202020204" pitchFamily="34" charset="0"/>
                <a:ea typeface="ＭＳ Ｐゴシック" panose="020B0600070205080204" pitchFamily="50" charset="-128"/>
                <a:cs typeface="Arial" panose="020B0604020202020204" pitchFamily="34" charset="0"/>
              </a:rPr>
              <a:t>171 </a:t>
            </a:r>
            <a:r>
              <a:rPr lang="mn" sz="700" kern="100" dirty="0">
                <a:effectLst/>
                <a:latin typeface="Arial" panose="020B0604020202020204" pitchFamily="34" charset="0"/>
                <a:ea typeface="游ゴシック" panose="020B0400000000000000" pitchFamily="50" charset="-128"/>
                <a:cs typeface="Arial" panose="020B0604020202020204" pitchFamily="34" charset="0"/>
              </a:rPr>
              <a:t>дүгээр зүйл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204">
            <a:extLst>
              <a:ext uri="{FF2B5EF4-FFF2-40B4-BE49-F238E27FC236}">
                <a16:creationId xmlns:a16="http://schemas.microsoft.com/office/drawing/2014/main" id="{0CB6B096-1206-48FE-BD4D-39ED46D50DE9}"/>
              </a:ext>
            </a:extLst>
          </p:cNvPr>
          <p:cNvSpPr txBox="1"/>
          <p:nvPr/>
        </p:nvSpPr>
        <p:spPr>
          <a:xfrm>
            <a:off x="3256284" y="4987911"/>
            <a:ext cx="985064" cy="549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700" kern="100">
                <a:effectLst/>
                <a:latin typeface="Arial" panose="020B0604020202020204" pitchFamily="34" charset="0"/>
                <a:ea typeface="游ゴシック" panose="020B0400000000000000" pitchFamily="50" charset="-128"/>
                <a:cs typeface="Arial" panose="020B0604020202020204" pitchFamily="34" charset="0"/>
              </a:rPr>
              <a:t>Хөдөлмөрийн аюулгүй байдал, эрүүл ахуйн дүрэм 168 дугаар зүйл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a:p>
            <a:pPr rtl="0"/>
            <a:r>
              <a:rPr lang="mn" sz="700" kern="100">
                <a:effectLst/>
                <a:latin typeface="Arial" panose="020B0604020202020204" pitchFamily="34" charset="0"/>
                <a:ea typeface="ＭＳ Ｐゴシック" panose="020B0600070205080204" pitchFamily="50" charset="-128"/>
                <a:cs typeface="Arial" panose="020B0604020202020204" pitchFamily="34" charset="0"/>
              </a:rPr>
              <a:t>169 </a:t>
            </a:r>
            <a:r>
              <a:rPr lang="mn" sz="700" kern="100">
                <a:effectLst/>
                <a:latin typeface="Arial" panose="020B0604020202020204" pitchFamily="34" charset="0"/>
                <a:ea typeface="游ゴシック" panose="020B0400000000000000" pitchFamily="50" charset="-128"/>
                <a:cs typeface="Arial" panose="020B0604020202020204" pitchFamily="34" charset="0"/>
              </a:rPr>
              <a:t>дүгээр зүйл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a:p>
            <a:pPr rtl="0"/>
            <a:r>
              <a:rPr lang="mn" sz="700" kern="100">
                <a:effectLst/>
                <a:latin typeface="Arial" panose="020B0604020202020204" pitchFamily="34" charset="0"/>
                <a:ea typeface="ＭＳ Ｐゴシック" panose="020B0600070205080204" pitchFamily="50" charset="-128"/>
                <a:cs typeface="Arial" panose="020B0604020202020204" pitchFamily="34" charset="0"/>
              </a:rPr>
              <a:t>171 </a:t>
            </a:r>
            <a:r>
              <a:rPr lang="mn" sz="700" kern="100">
                <a:effectLst/>
                <a:latin typeface="Arial" panose="020B0604020202020204" pitchFamily="34" charset="0"/>
                <a:ea typeface="游ゴシック" panose="020B0400000000000000" pitchFamily="50" charset="-128"/>
                <a:cs typeface="Arial" panose="020B0604020202020204" pitchFamily="34" charset="0"/>
              </a:rPr>
              <a:t>дүгээр зүйл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205">
            <a:extLst>
              <a:ext uri="{FF2B5EF4-FFF2-40B4-BE49-F238E27FC236}">
                <a16:creationId xmlns:a16="http://schemas.microsoft.com/office/drawing/2014/main" id="{4C5AD9B9-9BC7-44AD-BEBE-7D3E36F6BA8E}"/>
              </a:ext>
            </a:extLst>
          </p:cNvPr>
          <p:cNvSpPr txBox="1"/>
          <p:nvPr/>
        </p:nvSpPr>
        <p:spPr>
          <a:xfrm>
            <a:off x="3257427" y="5656549"/>
            <a:ext cx="1173327" cy="7235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Хөдөлмөрийн аюулгүй байдал, эрүүл ахуйн дүрэм 167 дугаар зүйл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a:p>
            <a:pPr rtl="0"/>
            <a:r>
              <a:rPr lang="mn" sz="700" dirty="0">
                <a:latin typeface="Arial" panose="020B0604020202020204" pitchFamily="34" charset="0"/>
                <a:cs typeface="Arial" panose="020B0604020202020204" pitchFamily="34" charset="0"/>
              </a:rPr>
              <a:t>169</a:t>
            </a:r>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 </a:t>
            </a:r>
            <a:r>
              <a:rPr lang="mn" sz="700" kern="100" dirty="0">
                <a:effectLst/>
                <a:latin typeface="Arial" panose="020B0604020202020204" pitchFamily="34" charset="0"/>
                <a:ea typeface="游ゴシック" panose="020B0400000000000000" pitchFamily="50" charset="-128"/>
                <a:cs typeface="Arial" panose="020B0604020202020204" pitchFamily="34" charset="0"/>
              </a:rPr>
              <a:t>дүгээр зүйл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a:p>
            <a:pPr rtl="0"/>
            <a:r>
              <a:rPr lang="mn" sz="700" kern="100" dirty="0">
                <a:effectLst/>
                <a:latin typeface="Arial" panose="020B0604020202020204" pitchFamily="34" charset="0"/>
                <a:ea typeface="ＭＳ Ｐゴシック" panose="020B0600070205080204" pitchFamily="50" charset="-128"/>
                <a:cs typeface="Arial" panose="020B0604020202020204" pitchFamily="34" charset="0"/>
              </a:rPr>
              <a:t>169-2 </a:t>
            </a:r>
            <a:r>
              <a:rPr lang="mn" sz="700" kern="100" dirty="0">
                <a:effectLst/>
                <a:latin typeface="Arial" panose="020B0604020202020204" pitchFamily="34" charset="0"/>
                <a:ea typeface="游ゴシック" panose="020B0400000000000000" pitchFamily="50" charset="-128"/>
                <a:cs typeface="Arial" panose="020B0604020202020204" pitchFamily="34" charset="0"/>
              </a:rPr>
              <a:t>дугаар зүйл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a:p>
            <a:pPr rtl="0"/>
            <a:r>
              <a:rPr lang="mn" sz="700" kern="100" dirty="0">
                <a:effectLst/>
                <a:latin typeface="Arial" panose="020B0604020202020204" pitchFamily="34" charset="0"/>
                <a:ea typeface="ＭＳ Ｐゴシック" panose="020B0600070205080204" pitchFamily="50" charset="-128"/>
                <a:cs typeface="Arial" panose="020B0604020202020204" pitchFamily="34" charset="0"/>
              </a:rPr>
              <a:t>171 </a:t>
            </a:r>
            <a:r>
              <a:rPr lang="mn" sz="700" kern="100" dirty="0">
                <a:effectLst/>
                <a:latin typeface="Arial" panose="020B0604020202020204" pitchFamily="34" charset="0"/>
                <a:ea typeface="游ゴシック" panose="020B0400000000000000" pitchFamily="50" charset="-128"/>
                <a:cs typeface="Arial" panose="020B0604020202020204" pitchFamily="34" charset="0"/>
              </a:rPr>
              <a:t>дүгээр зүйл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206">
            <a:extLst>
              <a:ext uri="{FF2B5EF4-FFF2-40B4-BE49-F238E27FC236}">
                <a16:creationId xmlns:a16="http://schemas.microsoft.com/office/drawing/2014/main" id="{7FB9DE4F-5DDA-440B-9B44-1DE06B5E76BC}"/>
              </a:ext>
            </a:extLst>
          </p:cNvPr>
          <p:cNvSpPr txBox="1"/>
          <p:nvPr/>
        </p:nvSpPr>
        <p:spPr>
          <a:xfrm>
            <a:off x="4505929" y="4542045"/>
            <a:ext cx="75247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Жолооч/ Оператор</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207">
            <a:extLst>
              <a:ext uri="{FF2B5EF4-FFF2-40B4-BE49-F238E27FC236}">
                <a16:creationId xmlns:a16="http://schemas.microsoft.com/office/drawing/2014/main" id="{986D8E20-0D3B-49BE-BDD1-91C31AF0ED79}"/>
              </a:ext>
            </a:extLst>
          </p:cNvPr>
          <p:cNvSpPr txBox="1"/>
          <p:nvPr/>
        </p:nvSpPr>
        <p:spPr>
          <a:xfrm>
            <a:off x="4516234" y="4991337"/>
            <a:ext cx="1389633" cy="3741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Байгууллагаас (аюулгүй байдлын шинжээч) томилсон этгээд</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208">
            <a:extLst>
              <a:ext uri="{FF2B5EF4-FFF2-40B4-BE49-F238E27FC236}">
                <a16:creationId xmlns:a16="http://schemas.microsoft.com/office/drawing/2014/main" id="{2534507D-7B14-4F2D-8B22-C39E2950E81A}"/>
              </a:ext>
            </a:extLst>
          </p:cNvPr>
          <p:cNvSpPr txBox="1"/>
          <p:nvPr/>
        </p:nvSpPr>
        <p:spPr>
          <a:xfrm>
            <a:off x="4516235" y="5634881"/>
            <a:ext cx="1389633" cy="397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Байгууллагын доторх байцаагч</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Мэргэшсэн байгууллагын байцаагч</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209">
            <a:extLst>
              <a:ext uri="{FF2B5EF4-FFF2-40B4-BE49-F238E27FC236}">
                <a16:creationId xmlns:a16="http://schemas.microsoft.com/office/drawing/2014/main" id="{B7B456A2-51B0-460B-B253-9AEBD316F3FB}"/>
              </a:ext>
            </a:extLst>
          </p:cNvPr>
          <p:cNvSpPr txBox="1"/>
          <p:nvPr/>
        </p:nvSpPr>
        <p:spPr>
          <a:xfrm>
            <a:off x="5992937" y="4536955"/>
            <a:ext cx="1265114" cy="3822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sz="700" dirty="0" err="1">
                <a:latin typeface="Arial" panose="020B0604020202020204" pitchFamily="34" charset="0"/>
                <a:cs typeface="Arial" panose="020B0604020202020204" pitchFamily="34" charset="0"/>
              </a:rPr>
              <a:t>Шалгалтын</a:t>
            </a:r>
            <a:r>
              <a:rPr sz="700" dirty="0">
                <a:latin typeface="Arial" panose="020B0604020202020204" pitchFamily="34" charset="0"/>
                <a:cs typeface="Arial" panose="020B0604020202020204" pitchFamily="34" charset="0"/>
              </a:rPr>
              <a:t> </a:t>
            </a:r>
            <a:r>
              <a:rPr sz="700" dirty="0" err="1">
                <a:latin typeface="Arial" panose="020B0604020202020204" pitchFamily="34" charset="0"/>
                <a:cs typeface="Arial" panose="020B0604020202020204" pitchFamily="34" charset="0"/>
              </a:rPr>
              <a:t>хүснэгтийг</a:t>
            </a:r>
            <a:r>
              <a:rPr sz="700" dirty="0">
                <a:latin typeface="Arial" panose="020B0604020202020204" pitchFamily="34" charset="0"/>
                <a:cs typeface="Arial" panose="020B0604020202020204" pitchFamily="34" charset="0"/>
              </a:rPr>
              <a:t> </a:t>
            </a:r>
            <a:r>
              <a:rPr sz="700" dirty="0" err="1">
                <a:latin typeface="Arial" panose="020B0604020202020204" pitchFamily="34" charset="0"/>
                <a:cs typeface="Arial" panose="020B0604020202020204" pitchFamily="34" charset="0"/>
              </a:rPr>
              <a:t>машин</a:t>
            </a:r>
            <a:r>
              <a:rPr sz="700" dirty="0">
                <a:latin typeface="Arial" panose="020B0604020202020204" pitchFamily="34" charset="0"/>
                <a:cs typeface="Arial" panose="020B0604020202020204" pitchFamily="34" charset="0"/>
              </a:rPr>
              <a:t> </a:t>
            </a:r>
            <a:r>
              <a:rPr sz="700" dirty="0" err="1">
                <a:latin typeface="Arial" panose="020B0604020202020204" pitchFamily="34" charset="0"/>
                <a:cs typeface="Arial" panose="020B0604020202020204" pitchFamily="34" charset="0"/>
              </a:rPr>
              <a:t>механизмын</a:t>
            </a:r>
            <a:r>
              <a:rPr sz="700" dirty="0">
                <a:latin typeface="Arial" panose="020B0604020202020204" pitchFamily="34" charset="0"/>
                <a:cs typeface="Arial" panose="020B0604020202020204" pitchFamily="34" charset="0"/>
              </a:rPr>
              <a:t> </a:t>
            </a:r>
            <a:r>
              <a:rPr sz="700" dirty="0" err="1">
                <a:latin typeface="Arial" panose="020B0604020202020204" pitchFamily="34" charset="0"/>
                <a:cs typeface="Arial" panose="020B0604020202020204" pitchFamily="34" charset="0"/>
              </a:rPr>
              <a:t>ашиглалтын</a:t>
            </a:r>
            <a:r>
              <a:rPr sz="700" dirty="0">
                <a:latin typeface="Arial" panose="020B0604020202020204" pitchFamily="34" charset="0"/>
                <a:cs typeface="Arial" panose="020B0604020202020204" pitchFamily="34" charset="0"/>
              </a:rPr>
              <a:t> </a:t>
            </a:r>
            <a:r>
              <a:rPr sz="700" dirty="0" err="1">
                <a:latin typeface="Arial" panose="020B0604020202020204" pitchFamily="34" charset="0"/>
                <a:cs typeface="Arial" panose="020B0604020202020204" pitchFamily="34" charset="0"/>
              </a:rPr>
              <a:t>хугацаанд</a:t>
            </a:r>
            <a:r>
              <a:rPr sz="700" dirty="0">
                <a:latin typeface="Arial" panose="020B0604020202020204" pitchFamily="34" charset="0"/>
                <a:cs typeface="Arial" panose="020B0604020202020204" pitchFamily="34" charset="0"/>
              </a:rPr>
              <a:t>* </a:t>
            </a:r>
            <a:endParaRPr lang="ja-JP" sz="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210">
            <a:extLst>
              <a:ext uri="{FF2B5EF4-FFF2-40B4-BE49-F238E27FC236}">
                <a16:creationId xmlns:a16="http://schemas.microsoft.com/office/drawing/2014/main" id="{B3A032D0-B568-45AF-A396-3F4D297557C0}"/>
              </a:ext>
            </a:extLst>
          </p:cNvPr>
          <p:cNvSpPr txBox="1"/>
          <p:nvPr/>
        </p:nvSpPr>
        <p:spPr>
          <a:xfrm>
            <a:off x="5972473" y="4991337"/>
            <a:ext cx="1229700" cy="2520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Шалгалтын  хүснэгтийг 3 жил</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211">
            <a:extLst>
              <a:ext uri="{FF2B5EF4-FFF2-40B4-BE49-F238E27FC236}">
                <a16:creationId xmlns:a16="http://schemas.microsoft.com/office/drawing/2014/main" id="{0A696654-B829-4180-9B42-30E915783A03}"/>
              </a:ext>
            </a:extLst>
          </p:cNvPr>
          <p:cNvSpPr txBox="1"/>
          <p:nvPr/>
        </p:nvSpPr>
        <p:spPr>
          <a:xfrm>
            <a:off x="5972473" y="5646154"/>
            <a:ext cx="1285577" cy="4965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Шалгалтын  хүснэгтийг 3 жил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(Шалгасан тэмдэглэгээг хавсаргах)</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4593324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тухай хууль(roudou anzen eiseihou) (Хэсэгчлэн авав) (3)</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19600" y="6456842"/>
            <a:ext cx="457656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155-р  хуудас / Нэмэлт материалын 109-р хуудас</a:t>
            </a:r>
          </a:p>
        </p:txBody>
      </p:sp>
      <p:sp>
        <p:nvSpPr>
          <p:cNvPr id="6" name="コンテンツ プレースホルダー 4"/>
          <p:cNvSpPr txBox="1">
            <a:spLocks/>
          </p:cNvSpPr>
          <p:nvPr/>
        </p:nvSpPr>
        <p:spPr>
          <a:xfrm>
            <a:off x="628650" y="941778"/>
            <a:ext cx="8022560" cy="2684649"/>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6-р бүлэг Ажилтны ажил үүрэг эрхлэхтэй холбоотой арга хэмжээнүүд</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61 дүгээр зүйл &lt;Ажил үүргийн хязгаарлалт&gt;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нийслэл мужийн хөдөлмөрийн албаны даргаас тухайн ажилтай холбоотой зөвшөөрөл авсан эсвэл бүртгэлтэй этгээдийн зохион байгуулдаг, тухайн ажил үүрэгтэй холбогдох ур чадварын сургалтыг дүүргэсэн ажилтан эсвэл Эрүүл мэнд, хөдөлмөр, нийгмийн хамгааллын сайдын тушаалаар баталсан сертификат бүхий этгээдээс бусад этгээдээр Засгийн газрын тогтоолоор баталсан кран жолоодох болон бусад ажил үүргийг гүйцэтгүүлж болохгүй.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Өмнөх зүйл заалт дахь харгалзах ажил үүргийг гүйцэтгэх эрхтэй этгээдээс бусад этгээд нь тухайн ажил үүргийг гүйцэтгэж болохгүй.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3 1 дэх хэсгийн заалт дахь харгалзах ажил үүргийг гүйцэтгэх эрхтэй этгээд нь тухайн ажил үүргийг гүйцэтгэх үедээ холбогдох үнэмлэх, бусад гэрчлэх бичиг баримтыг биедээ заавал авч явах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4 товчлов</a:t>
            </a:r>
          </a:p>
        </p:txBody>
      </p:sp>
      <p:pic>
        <p:nvPicPr>
          <p:cNvPr id="2" name="図 1"/>
          <p:cNvPicPr>
            <a:picLocks noChangeAspect="1"/>
          </p:cNvPicPr>
          <p:nvPr/>
        </p:nvPicPr>
        <p:blipFill>
          <a:blip r:embed="rId3"/>
          <a:stretch>
            <a:fillRect/>
          </a:stretch>
        </p:blipFill>
        <p:spPr>
          <a:xfrm>
            <a:off x="136337" y="4063440"/>
            <a:ext cx="4345610" cy="2181496"/>
          </a:xfrm>
          <a:prstGeom prst="rect">
            <a:avLst/>
          </a:prstGeom>
        </p:spPr>
      </p:pic>
      <p:pic>
        <p:nvPicPr>
          <p:cNvPr id="3" name="図 2"/>
          <p:cNvPicPr>
            <a:picLocks noChangeAspect="1"/>
          </p:cNvPicPr>
          <p:nvPr/>
        </p:nvPicPr>
        <p:blipFill>
          <a:blip r:embed="rId4"/>
          <a:stretch>
            <a:fillRect/>
          </a:stretch>
        </p:blipFill>
        <p:spPr>
          <a:xfrm>
            <a:off x="4639930" y="4063439"/>
            <a:ext cx="4389068" cy="703989"/>
          </a:xfrm>
          <a:prstGeom prst="rect">
            <a:avLst/>
          </a:prstGeom>
        </p:spPr>
      </p:pic>
      <p:sp>
        <p:nvSpPr>
          <p:cNvPr id="8" name="コンテンツ プレースホルダー 4"/>
          <p:cNvSpPr txBox="1">
            <a:spLocks/>
          </p:cNvSpPr>
          <p:nvPr/>
        </p:nvSpPr>
        <p:spPr>
          <a:xfrm>
            <a:off x="408320" y="372094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Машин механизмын жолооч/ операторуудаас шаардах сертификат  Ажилтнаас шаардах сертификат</a:t>
            </a:r>
          </a:p>
        </p:txBody>
      </p:sp>
      <p:sp>
        <p:nvSpPr>
          <p:cNvPr id="9" name="テキスト ボックス 982">
            <a:extLst>
              <a:ext uri="{FF2B5EF4-FFF2-40B4-BE49-F238E27FC236}">
                <a16:creationId xmlns:a16="http://schemas.microsoft.com/office/drawing/2014/main" id="{BE071E33-8633-4504-BDA3-862A98373550}"/>
              </a:ext>
            </a:extLst>
          </p:cNvPr>
          <p:cNvSpPr txBox="1"/>
          <p:nvPr/>
        </p:nvSpPr>
        <p:spPr>
          <a:xfrm>
            <a:off x="4900419" y="4121854"/>
            <a:ext cx="636637" cy="1283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dirty="0">
                <a:effectLst/>
                <a:latin typeface="Arial" panose="020B0604020202020204" pitchFamily="34" charset="0"/>
                <a:ea typeface="ＭＳ Ｐゴシック" panose="020B0600070205080204" pitchFamily="50" charset="-128"/>
                <a:cs typeface="Arial" panose="020B0604020202020204" pitchFamily="34" charset="0"/>
              </a:rPr>
              <a:t>Гүйцэтгэх ажлын нэршил</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0" name="テキスト ボックス 983">
            <a:extLst>
              <a:ext uri="{FF2B5EF4-FFF2-40B4-BE49-F238E27FC236}">
                <a16:creationId xmlns:a16="http://schemas.microsoft.com/office/drawing/2014/main" id="{23018A1A-C50B-43AB-9F1E-47AD0BDD89E4}"/>
              </a:ext>
            </a:extLst>
          </p:cNvPr>
          <p:cNvSpPr txBox="1"/>
          <p:nvPr/>
        </p:nvSpPr>
        <p:spPr>
          <a:xfrm>
            <a:off x="6538719" y="4131380"/>
            <a:ext cx="466725" cy="972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Ажлын агуулга</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 name="テキスト ボックス 984">
            <a:extLst>
              <a:ext uri="{FF2B5EF4-FFF2-40B4-BE49-F238E27FC236}">
                <a16:creationId xmlns:a16="http://schemas.microsoft.com/office/drawing/2014/main" id="{CA4EA9A7-6AF6-4B29-966D-B580911F9E80}"/>
              </a:ext>
            </a:extLst>
          </p:cNvPr>
          <p:cNvSpPr txBox="1"/>
          <p:nvPr/>
        </p:nvSpPr>
        <p:spPr>
          <a:xfrm>
            <a:off x="8060553" y="4081216"/>
            <a:ext cx="566420" cy="972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dirty="0">
                <a:effectLst/>
                <a:latin typeface="Arial" panose="020B0604020202020204" pitchFamily="34" charset="0"/>
                <a:ea typeface="ＭＳ Ｐゴシック" panose="020B0600070205080204" pitchFamily="50" charset="-128"/>
                <a:cs typeface="Arial" panose="020B0604020202020204" pitchFamily="34" charset="0"/>
              </a:rPr>
              <a:t>Сертификатын төрөл</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 name="テキスト ボックス 985">
            <a:extLst>
              <a:ext uri="{FF2B5EF4-FFF2-40B4-BE49-F238E27FC236}">
                <a16:creationId xmlns:a16="http://schemas.microsoft.com/office/drawing/2014/main" id="{21B0632B-AA0D-4CA6-8943-FE5FAAAA9D1D}"/>
              </a:ext>
            </a:extLst>
          </p:cNvPr>
          <p:cNvSpPr txBox="1"/>
          <p:nvPr/>
        </p:nvSpPr>
        <p:spPr>
          <a:xfrm>
            <a:off x="7695774" y="4184718"/>
            <a:ext cx="366395" cy="965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ＭＳ Ｐゴシック" panose="020B0600070205080204" pitchFamily="50" charset="-128"/>
                <a:cs typeface="Arial" panose="020B0604020202020204" pitchFamily="34" charset="0"/>
              </a:rPr>
              <a:t>Үнэмлэх</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3" name="テキスト ボックス 986">
            <a:extLst>
              <a:ext uri="{FF2B5EF4-FFF2-40B4-BE49-F238E27FC236}">
                <a16:creationId xmlns:a16="http://schemas.microsoft.com/office/drawing/2014/main" id="{E298A89B-F3CC-4ADA-82B1-1D0E726F757F}"/>
              </a:ext>
            </a:extLst>
          </p:cNvPr>
          <p:cNvSpPr txBox="1"/>
          <p:nvPr/>
        </p:nvSpPr>
        <p:spPr>
          <a:xfrm>
            <a:off x="8148027" y="4191266"/>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ＭＳ Ｐゴシック" panose="020B0600070205080204" pitchFamily="50" charset="-128"/>
                <a:cs typeface="Arial" panose="020B0604020202020204" pitchFamily="34" charset="0"/>
              </a:rPr>
              <a:t>Ур чадварын сургалт</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4" name="テキスト ボックス 987">
            <a:extLst>
              <a:ext uri="{FF2B5EF4-FFF2-40B4-BE49-F238E27FC236}">
                <a16:creationId xmlns:a16="http://schemas.microsoft.com/office/drawing/2014/main" id="{BDB7D1C0-14C8-4567-ACB5-2824EE8323B6}"/>
              </a:ext>
            </a:extLst>
          </p:cNvPr>
          <p:cNvSpPr txBox="1"/>
          <p:nvPr/>
        </p:nvSpPr>
        <p:spPr>
          <a:xfrm>
            <a:off x="8599703" y="4195073"/>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ＭＳ Ｐゴシック" panose="020B0600070205080204" pitchFamily="50" charset="-128"/>
                <a:cs typeface="Arial" panose="020B0604020202020204" pitchFamily="34" charset="0"/>
              </a:rPr>
              <a:t>Тусгай боловсрол</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5" name="テキスト ボックス 992">
            <a:extLst>
              <a:ext uri="{FF2B5EF4-FFF2-40B4-BE49-F238E27FC236}">
                <a16:creationId xmlns:a16="http://schemas.microsoft.com/office/drawing/2014/main" id="{4F331D54-A99C-4FB7-A37E-04EE896F8E61}"/>
              </a:ext>
            </a:extLst>
          </p:cNvPr>
          <p:cNvSpPr txBox="1"/>
          <p:nvPr/>
        </p:nvSpPr>
        <p:spPr>
          <a:xfrm>
            <a:off x="4660012" y="4359344"/>
            <a:ext cx="1152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Гогцоодох (tamagake) ажил</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6" name="テキスト ボックス 993">
            <a:extLst>
              <a:ext uri="{FF2B5EF4-FFF2-40B4-BE49-F238E27FC236}">
                <a16:creationId xmlns:a16="http://schemas.microsoft.com/office/drawing/2014/main" id="{5556CBFE-A828-41F9-A8B9-C9524B1203C8}"/>
              </a:ext>
            </a:extLst>
          </p:cNvPr>
          <p:cNvSpPr txBox="1"/>
          <p:nvPr/>
        </p:nvSpPr>
        <p:spPr>
          <a:xfrm>
            <a:off x="4663862" y="4587263"/>
            <a:ext cx="1152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Асбесттай харьцах ажил</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7" name="テキスト ボックス 994">
            <a:extLst>
              <a:ext uri="{FF2B5EF4-FFF2-40B4-BE49-F238E27FC236}">
                <a16:creationId xmlns:a16="http://schemas.microsoft.com/office/drawing/2014/main" id="{982706BB-BECD-4D4D-80EE-377EF85E8C85}"/>
              </a:ext>
            </a:extLst>
          </p:cNvPr>
          <p:cNvSpPr txBox="1"/>
          <p:nvPr/>
        </p:nvSpPr>
        <p:spPr>
          <a:xfrm>
            <a:off x="5867822" y="4360764"/>
            <a:ext cx="111442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Өргөх(age) ачааны даац</a:t>
            </a:r>
            <a:endParaRPr lang="ja-JP" sz="9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18" name="テキスト ボックス 995">
            <a:extLst>
              <a:ext uri="{FF2B5EF4-FFF2-40B4-BE49-F238E27FC236}">
                <a16:creationId xmlns:a16="http://schemas.microsoft.com/office/drawing/2014/main" id="{8C15E113-FB24-49DE-859F-F38A9F03C18C}"/>
              </a:ext>
            </a:extLst>
          </p:cNvPr>
          <p:cNvSpPr txBox="1"/>
          <p:nvPr/>
        </p:nvSpPr>
        <p:spPr>
          <a:xfrm>
            <a:off x="5871730" y="4592830"/>
            <a:ext cx="170942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Асбест ашигласан барилга байгууламжийг буулгах/ нураах зэрэг ажил</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9" name="テキスト ボックス 996">
            <a:extLst>
              <a:ext uri="{FF2B5EF4-FFF2-40B4-BE49-F238E27FC236}">
                <a16:creationId xmlns:a16="http://schemas.microsoft.com/office/drawing/2014/main" id="{106FE862-CE93-4874-8B4C-FF3957163EF1}"/>
              </a:ext>
            </a:extLst>
          </p:cNvPr>
          <p:cNvSpPr txBox="1"/>
          <p:nvPr/>
        </p:nvSpPr>
        <p:spPr>
          <a:xfrm>
            <a:off x="6961202" y="4297577"/>
            <a:ext cx="623570"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sz="400" dirty="0">
                <a:latin typeface="Arial" panose="020B0604020202020204" pitchFamily="34" charset="0"/>
                <a:cs typeface="Arial" panose="020B0604020202020204" pitchFamily="34" charset="0"/>
              </a:rPr>
              <a:t>1 </a:t>
            </a:r>
            <a:r>
              <a:rPr sz="400" dirty="0" err="1">
                <a:latin typeface="Arial" panose="020B0604020202020204" pitchFamily="34" charset="0"/>
                <a:cs typeface="Arial" panose="020B0604020202020204" pitchFamily="34" charset="0"/>
              </a:rPr>
              <a:t>тонноос</a:t>
            </a:r>
            <a:r>
              <a:rPr sz="400" dirty="0">
                <a:latin typeface="Arial" panose="020B0604020202020204" pitchFamily="34" charset="0"/>
                <a:cs typeface="Arial" panose="020B0604020202020204" pitchFamily="34" charset="0"/>
              </a:rPr>
              <a:t> </a:t>
            </a:r>
            <a:r>
              <a:rPr sz="400" dirty="0" err="1">
                <a:latin typeface="Arial" panose="020B0604020202020204" pitchFamily="34" charset="0"/>
                <a:cs typeface="Arial" panose="020B0604020202020204" pitchFamily="34" charset="0"/>
              </a:rPr>
              <a:t>дээш</a:t>
            </a:r>
            <a:endParaRPr lang="ja-JP" sz="1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0" name="テキスト ボックス 997">
            <a:extLst>
              <a:ext uri="{FF2B5EF4-FFF2-40B4-BE49-F238E27FC236}">
                <a16:creationId xmlns:a16="http://schemas.microsoft.com/office/drawing/2014/main" id="{F461DD0B-BB6F-4567-AF33-6F57D534F2C7}"/>
              </a:ext>
            </a:extLst>
          </p:cNvPr>
          <p:cNvSpPr txBox="1"/>
          <p:nvPr/>
        </p:nvSpPr>
        <p:spPr>
          <a:xfrm>
            <a:off x="6961202" y="4416322"/>
            <a:ext cx="623570"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sz="400" dirty="0">
                <a:latin typeface="Arial" panose="020B0604020202020204" pitchFamily="34" charset="0"/>
                <a:cs typeface="Arial" panose="020B0604020202020204" pitchFamily="34" charset="0"/>
              </a:rPr>
              <a:t>1 </a:t>
            </a:r>
            <a:r>
              <a:rPr sz="400" dirty="0" err="1">
                <a:latin typeface="Arial" panose="020B0604020202020204" pitchFamily="34" charset="0"/>
                <a:cs typeface="Arial" panose="020B0604020202020204" pitchFamily="34" charset="0"/>
              </a:rPr>
              <a:t>тонноос</a:t>
            </a:r>
            <a:r>
              <a:rPr sz="400" dirty="0">
                <a:latin typeface="Arial" panose="020B0604020202020204" pitchFamily="34" charset="0"/>
                <a:cs typeface="Arial" panose="020B0604020202020204" pitchFamily="34" charset="0"/>
              </a:rPr>
              <a:t> </a:t>
            </a:r>
            <a:r>
              <a:rPr sz="400" dirty="0" err="1">
                <a:latin typeface="Arial" panose="020B0604020202020204" pitchFamily="34" charset="0"/>
                <a:cs typeface="Arial" panose="020B0604020202020204" pitchFamily="34" charset="0"/>
              </a:rPr>
              <a:t>доош</a:t>
            </a:r>
            <a:endParaRPr lang="ja-JP" sz="1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1" name="テキスト ボックス 1015">
            <a:extLst>
              <a:ext uri="{FF2B5EF4-FFF2-40B4-BE49-F238E27FC236}">
                <a16:creationId xmlns:a16="http://schemas.microsoft.com/office/drawing/2014/main" id="{2DB59481-7E95-4AED-B622-479AF0CA1271}"/>
              </a:ext>
            </a:extLst>
          </p:cNvPr>
          <p:cNvSpPr txBox="1"/>
          <p:nvPr/>
        </p:nvSpPr>
        <p:spPr>
          <a:xfrm>
            <a:off x="8345985" y="4530760"/>
            <a:ext cx="561975" cy="952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(Ажлын дарга)</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2" name="テキスト ボックス 988">
            <a:extLst>
              <a:ext uri="{FF2B5EF4-FFF2-40B4-BE49-F238E27FC236}">
                <a16:creationId xmlns:a16="http://schemas.microsoft.com/office/drawing/2014/main" id="{A61527A3-092A-41C0-A6A1-22DB524E5DA9}"/>
              </a:ext>
            </a:extLst>
          </p:cNvPr>
          <p:cNvSpPr txBox="1"/>
          <p:nvPr/>
        </p:nvSpPr>
        <p:spPr>
          <a:xfrm>
            <a:off x="3576444" y="4080897"/>
            <a:ext cx="566420" cy="901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Сертификатын төрөл</a:t>
            </a:r>
            <a:endParaRPr lang="ja-JP" sz="9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23" name="テキスト ボックス 989">
            <a:extLst>
              <a:ext uri="{FF2B5EF4-FFF2-40B4-BE49-F238E27FC236}">
                <a16:creationId xmlns:a16="http://schemas.microsoft.com/office/drawing/2014/main" id="{D497C505-8ED3-4D3A-B4F1-3B338C73A276}"/>
              </a:ext>
            </a:extLst>
          </p:cNvPr>
          <p:cNvSpPr txBox="1"/>
          <p:nvPr/>
        </p:nvSpPr>
        <p:spPr>
          <a:xfrm>
            <a:off x="3151774" y="4194562"/>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Үнэмлэх</a:t>
            </a:r>
            <a:endParaRPr lang="ja-JP" sz="9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24" name="テキスト ボックス 990">
            <a:extLst>
              <a:ext uri="{FF2B5EF4-FFF2-40B4-BE49-F238E27FC236}">
                <a16:creationId xmlns:a16="http://schemas.microsoft.com/office/drawing/2014/main" id="{8EEC3DD0-FB49-43B6-84C2-E97A2C215670}"/>
              </a:ext>
            </a:extLst>
          </p:cNvPr>
          <p:cNvSpPr txBox="1"/>
          <p:nvPr/>
        </p:nvSpPr>
        <p:spPr>
          <a:xfrm>
            <a:off x="3607996" y="4193927"/>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ＭＳ Ｐゴシック" panose="020B0600070205080204" pitchFamily="50" charset="-128"/>
                <a:cs typeface="Arial" panose="020B0604020202020204" pitchFamily="34" charset="0"/>
              </a:rPr>
              <a:t>Ур чадварын сургалт</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5" name="テキスト ボックス 991">
            <a:extLst>
              <a:ext uri="{FF2B5EF4-FFF2-40B4-BE49-F238E27FC236}">
                <a16:creationId xmlns:a16="http://schemas.microsoft.com/office/drawing/2014/main" id="{2C5AB280-4C3C-4EE6-BBD2-2E62C7C5FCE7}"/>
              </a:ext>
            </a:extLst>
          </p:cNvPr>
          <p:cNvSpPr txBox="1"/>
          <p:nvPr/>
        </p:nvSpPr>
        <p:spPr>
          <a:xfrm>
            <a:off x="4040777" y="4193927"/>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ＭＳ Ｐゴシック" panose="020B0600070205080204" pitchFamily="50" charset="-128"/>
                <a:cs typeface="Arial" panose="020B0604020202020204" pitchFamily="34" charset="0"/>
              </a:rPr>
              <a:t>Тусгай боловсрол</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6" name="テキスト ボックス 998">
            <a:extLst>
              <a:ext uri="{FF2B5EF4-FFF2-40B4-BE49-F238E27FC236}">
                <a16:creationId xmlns:a16="http://schemas.microsoft.com/office/drawing/2014/main" id="{E8BBB7F1-197E-4370-AFEC-E34F9FD0AA54}"/>
              </a:ext>
            </a:extLst>
          </p:cNvPr>
          <p:cNvSpPr txBox="1"/>
          <p:nvPr/>
        </p:nvSpPr>
        <p:spPr>
          <a:xfrm>
            <a:off x="2466754" y="6022863"/>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sz="400" dirty="0">
                <a:latin typeface="Arial" panose="020B0604020202020204" pitchFamily="34" charset="0"/>
                <a:cs typeface="Arial" panose="020B0604020202020204" pitchFamily="34" charset="0"/>
              </a:rPr>
              <a:t>1 </a:t>
            </a:r>
            <a:r>
              <a:rPr sz="400" dirty="0" err="1">
                <a:latin typeface="Arial" panose="020B0604020202020204" pitchFamily="34" charset="0"/>
                <a:cs typeface="Arial" panose="020B0604020202020204" pitchFamily="34" charset="0"/>
              </a:rPr>
              <a:t>тонноос</a:t>
            </a:r>
            <a:r>
              <a:rPr sz="400" dirty="0">
                <a:latin typeface="Arial" panose="020B0604020202020204" pitchFamily="34" charset="0"/>
                <a:cs typeface="Arial" panose="020B0604020202020204" pitchFamily="34" charset="0"/>
              </a:rPr>
              <a:t> </a:t>
            </a:r>
            <a:r>
              <a:rPr sz="400" dirty="0" err="1">
                <a:latin typeface="Arial" panose="020B0604020202020204" pitchFamily="34" charset="0"/>
                <a:cs typeface="Arial" panose="020B0604020202020204" pitchFamily="34" charset="0"/>
              </a:rPr>
              <a:t>дээш</a:t>
            </a:r>
            <a:endParaRPr lang="ja-JP" sz="2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7" name="テキスト ボックス 999">
            <a:extLst>
              <a:ext uri="{FF2B5EF4-FFF2-40B4-BE49-F238E27FC236}">
                <a16:creationId xmlns:a16="http://schemas.microsoft.com/office/drawing/2014/main" id="{6AD4699B-A22C-41D4-9D1D-286CDD38E074}"/>
              </a:ext>
            </a:extLst>
          </p:cNvPr>
          <p:cNvSpPr txBox="1"/>
          <p:nvPr/>
        </p:nvSpPr>
        <p:spPr>
          <a:xfrm>
            <a:off x="2466754" y="6134427"/>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sz="400" dirty="0">
                <a:latin typeface="Arial" panose="020B0604020202020204" pitchFamily="34" charset="0"/>
                <a:cs typeface="Arial" panose="020B0604020202020204" pitchFamily="34" charset="0"/>
              </a:rPr>
              <a:t>1 </a:t>
            </a:r>
            <a:r>
              <a:rPr sz="400" dirty="0" err="1">
                <a:latin typeface="Arial" panose="020B0604020202020204" pitchFamily="34" charset="0"/>
                <a:cs typeface="Arial" panose="020B0604020202020204" pitchFamily="34" charset="0"/>
              </a:rPr>
              <a:t>тонноос</a:t>
            </a:r>
            <a:r>
              <a:rPr sz="400" dirty="0">
                <a:latin typeface="Arial" panose="020B0604020202020204" pitchFamily="34" charset="0"/>
                <a:cs typeface="Arial" panose="020B0604020202020204" pitchFamily="34" charset="0"/>
              </a:rPr>
              <a:t> </a:t>
            </a:r>
            <a:r>
              <a:rPr sz="400" dirty="0" err="1">
                <a:latin typeface="Arial" panose="020B0604020202020204" pitchFamily="34" charset="0"/>
                <a:cs typeface="Arial" panose="020B0604020202020204" pitchFamily="34" charset="0"/>
              </a:rPr>
              <a:t>доош</a:t>
            </a:r>
            <a:endParaRPr lang="ja-JP" sz="2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8" name="テキスト ボックス 1000">
            <a:extLst>
              <a:ext uri="{FF2B5EF4-FFF2-40B4-BE49-F238E27FC236}">
                <a16:creationId xmlns:a16="http://schemas.microsoft.com/office/drawing/2014/main" id="{1FB25C7F-0C6C-46BC-BAB6-3A0DC02C94CB}"/>
              </a:ext>
            </a:extLst>
          </p:cNvPr>
          <p:cNvSpPr txBox="1"/>
          <p:nvPr/>
        </p:nvSpPr>
        <p:spPr>
          <a:xfrm>
            <a:off x="2442969" y="5781726"/>
            <a:ext cx="623570"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sz="400" dirty="0">
                <a:latin typeface="Arial" panose="020B0604020202020204" pitchFamily="34" charset="0"/>
                <a:cs typeface="Arial" panose="020B0604020202020204" pitchFamily="34" charset="0"/>
              </a:rPr>
              <a:t>1 </a:t>
            </a:r>
            <a:r>
              <a:rPr sz="400" dirty="0" err="1">
                <a:latin typeface="Arial" panose="020B0604020202020204" pitchFamily="34" charset="0"/>
                <a:cs typeface="Arial" panose="020B0604020202020204" pitchFamily="34" charset="0"/>
              </a:rPr>
              <a:t>тонноос</a:t>
            </a:r>
            <a:r>
              <a:rPr sz="400" dirty="0">
                <a:latin typeface="Arial" panose="020B0604020202020204" pitchFamily="34" charset="0"/>
                <a:cs typeface="Arial" panose="020B0604020202020204" pitchFamily="34" charset="0"/>
              </a:rPr>
              <a:t> </a:t>
            </a:r>
            <a:r>
              <a:rPr sz="400" dirty="0" err="1">
                <a:latin typeface="Arial" panose="020B0604020202020204" pitchFamily="34" charset="0"/>
                <a:cs typeface="Arial" panose="020B0604020202020204" pitchFamily="34" charset="0"/>
              </a:rPr>
              <a:t>дээш</a:t>
            </a:r>
            <a:endParaRPr lang="ja-JP" sz="1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9" name="テキスト ボックス 1001">
            <a:extLst>
              <a:ext uri="{FF2B5EF4-FFF2-40B4-BE49-F238E27FC236}">
                <a16:creationId xmlns:a16="http://schemas.microsoft.com/office/drawing/2014/main" id="{FACE2C27-B8E6-4032-AD52-76B9B1FF12CD}"/>
              </a:ext>
            </a:extLst>
          </p:cNvPr>
          <p:cNvSpPr txBox="1"/>
          <p:nvPr/>
        </p:nvSpPr>
        <p:spPr>
          <a:xfrm>
            <a:off x="2442969" y="5900129"/>
            <a:ext cx="623570"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sz="400" dirty="0">
                <a:latin typeface="Arial" panose="020B0604020202020204" pitchFamily="34" charset="0"/>
                <a:cs typeface="Arial" panose="020B0604020202020204" pitchFamily="34" charset="0"/>
              </a:rPr>
              <a:t>1 </a:t>
            </a:r>
            <a:r>
              <a:rPr sz="400" dirty="0" err="1">
                <a:latin typeface="Arial" panose="020B0604020202020204" pitchFamily="34" charset="0"/>
                <a:cs typeface="Arial" panose="020B0604020202020204" pitchFamily="34" charset="0"/>
              </a:rPr>
              <a:t>тонноос</a:t>
            </a:r>
            <a:r>
              <a:rPr sz="400" dirty="0">
                <a:latin typeface="Arial" panose="020B0604020202020204" pitchFamily="34" charset="0"/>
                <a:cs typeface="Arial" panose="020B0604020202020204" pitchFamily="34" charset="0"/>
              </a:rPr>
              <a:t> </a:t>
            </a:r>
            <a:r>
              <a:rPr sz="400" dirty="0" err="1">
                <a:latin typeface="Arial" panose="020B0604020202020204" pitchFamily="34" charset="0"/>
                <a:cs typeface="Arial" panose="020B0604020202020204" pitchFamily="34" charset="0"/>
              </a:rPr>
              <a:t>доош</a:t>
            </a:r>
            <a:endParaRPr lang="ja-JP" sz="3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0" name="テキスト ボックス 1002">
            <a:extLst>
              <a:ext uri="{FF2B5EF4-FFF2-40B4-BE49-F238E27FC236}">
                <a16:creationId xmlns:a16="http://schemas.microsoft.com/office/drawing/2014/main" id="{206F0CF9-D0CB-4F49-B656-6F734DF8D465}"/>
              </a:ext>
            </a:extLst>
          </p:cNvPr>
          <p:cNvSpPr txBox="1"/>
          <p:nvPr/>
        </p:nvSpPr>
        <p:spPr>
          <a:xfrm>
            <a:off x="2469641" y="4319022"/>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sz="400" dirty="0">
                <a:latin typeface="Arial" panose="020B0604020202020204" pitchFamily="34" charset="0"/>
                <a:cs typeface="Arial" panose="020B0604020202020204" pitchFamily="34" charset="0"/>
              </a:rPr>
              <a:t>1 </a:t>
            </a:r>
            <a:r>
              <a:rPr sz="400" dirty="0" err="1">
                <a:latin typeface="Arial" panose="020B0604020202020204" pitchFamily="34" charset="0"/>
                <a:cs typeface="Arial" panose="020B0604020202020204" pitchFamily="34" charset="0"/>
              </a:rPr>
              <a:t>тонноос</a:t>
            </a:r>
            <a:r>
              <a:rPr sz="400" dirty="0">
                <a:latin typeface="Arial" panose="020B0604020202020204" pitchFamily="34" charset="0"/>
                <a:cs typeface="Arial" panose="020B0604020202020204" pitchFamily="34" charset="0"/>
              </a:rPr>
              <a:t> </a:t>
            </a:r>
            <a:r>
              <a:rPr sz="400" dirty="0" err="1">
                <a:latin typeface="Arial" panose="020B0604020202020204" pitchFamily="34" charset="0"/>
                <a:cs typeface="Arial" panose="020B0604020202020204" pitchFamily="34" charset="0"/>
              </a:rPr>
              <a:t>дээш</a:t>
            </a:r>
            <a:endParaRPr lang="ja-JP" sz="1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1" name="テキスト ボックス 1003">
            <a:extLst>
              <a:ext uri="{FF2B5EF4-FFF2-40B4-BE49-F238E27FC236}">
                <a16:creationId xmlns:a16="http://schemas.microsoft.com/office/drawing/2014/main" id="{5E4B0D74-D1FF-42DE-9C9A-05A9623303D7}"/>
              </a:ext>
            </a:extLst>
          </p:cNvPr>
          <p:cNvSpPr txBox="1"/>
          <p:nvPr/>
        </p:nvSpPr>
        <p:spPr>
          <a:xfrm>
            <a:off x="2469641" y="4431025"/>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sz="400">
                <a:latin typeface="Arial" panose="020B0604020202020204" pitchFamily="34" charset="0"/>
                <a:cs typeface="Arial" panose="020B0604020202020204" pitchFamily="34" charset="0"/>
              </a:rPr>
              <a:t>5 тонноос доош</a:t>
            </a:r>
            <a:endParaRPr lang="ja-JP" sz="1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2" name="テキスト ボックス 1004">
            <a:extLst>
              <a:ext uri="{FF2B5EF4-FFF2-40B4-BE49-F238E27FC236}">
                <a16:creationId xmlns:a16="http://schemas.microsoft.com/office/drawing/2014/main" id="{E086D2B6-1E12-4042-B4E5-822F4D286838}"/>
              </a:ext>
            </a:extLst>
          </p:cNvPr>
          <p:cNvSpPr txBox="1"/>
          <p:nvPr/>
        </p:nvSpPr>
        <p:spPr>
          <a:xfrm>
            <a:off x="2466754" y="4531563"/>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sz="400">
                <a:latin typeface="Arial" panose="020B0604020202020204" pitchFamily="34" charset="0"/>
                <a:cs typeface="Arial" panose="020B0604020202020204" pitchFamily="34" charset="0"/>
              </a:rPr>
              <a:t>1 тонноос дээш</a:t>
            </a:r>
            <a:endParaRPr lang="ja-JP" sz="1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3" name="テキスト ボックス 1005">
            <a:extLst>
              <a:ext uri="{FF2B5EF4-FFF2-40B4-BE49-F238E27FC236}">
                <a16:creationId xmlns:a16="http://schemas.microsoft.com/office/drawing/2014/main" id="{6CF4718D-73EA-4D1E-89E1-C557B1D168D8}"/>
              </a:ext>
            </a:extLst>
          </p:cNvPr>
          <p:cNvSpPr txBox="1"/>
          <p:nvPr/>
        </p:nvSpPr>
        <p:spPr>
          <a:xfrm>
            <a:off x="2466754" y="4658249"/>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sz="400" dirty="0">
                <a:latin typeface="Arial" panose="020B0604020202020204" pitchFamily="34" charset="0"/>
                <a:cs typeface="Arial" panose="020B0604020202020204" pitchFamily="34" charset="0"/>
              </a:rPr>
              <a:t>5 </a:t>
            </a:r>
            <a:r>
              <a:rPr sz="400" dirty="0" err="1">
                <a:latin typeface="Arial" panose="020B0604020202020204" pitchFamily="34" charset="0"/>
                <a:cs typeface="Arial" panose="020B0604020202020204" pitchFamily="34" charset="0"/>
              </a:rPr>
              <a:t>тонноос</a:t>
            </a:r>
            <a:r>
              <a:rPr sz="400" dirty="0">
                <a:latin typeface="Arial" panose="020B0604020202020204" pitchFamily="34" charset="0"/>
                <a:cs typeface="Arial" panose="020B0604020202020204" pitchFamily="34" charset="0"/>
              </a:rPr>
              <a:t> </a:t>
            </a:r>
            <a:r>
              <a:rPr sz="400" dirty="0" err="1">
                <a:latin typeface="Arial" panose="020B0604020202020204" pitchFamily="34" charset="0"/>
                <a:cs typeface="Arial" panose="020B0604020202020204" pitchFamily="34" charset="0"/>
              </a:rPr>
              <a:t>доош</a:t>
            </a:r>
            <a:endParaRPr lang="ja-JP" sz="1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4" name="テキスト ボックス 1006">
            <a:extLst>
              <a:ext uri="{FF2B5EF4-FFF2-40B4-BE49-F238E27FC236}">
                <a16:creationId xmlns:a16="http://schemas.microsoft.com/office/drawing/2014/main" id="{1540F6E2-1D30-4B33-9CD5-DA4A8C9F98C5}"/>
              </a:ext>
            </a:extLst>
          </p:cNvPr>
          <p:cNvSpPr txBox="1"/>
          <p:nvPr/>
        </p:nvSpPr>
        <p:spPr>
          <a:xfrm>
            <a:off x="2466754" y="4776457"/>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sz="400">
                <a:latin typeface="Arial" panose="020B0604020202020204" pitchFamily="34" charset="0"/>
                <a:cs typeface="Arial" panose="020B0604020202020204" pitchFamily="34" charset="0"/>
              </a:rPr>
              <a:t>1 тонноос дээш</a:t>
            </a:r>
            <a:endParaRPr lang="ja-JP" sz="1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5" name="テキスト ボックス 1007">
            <a:extLst>
              <a:ext uri="{FF2B5EF4-FFF2-40B4-BE49-F238E27FC236}">
                <a16:creationId xmlns:a16="http://schemas.microsoft.com/office/drawing/2014/main" id="{142E39E4-6FD4-44FE-A69D-84E4C905EFA6}"/>
              </a:ext>
            </a:extLst>
          </p:cNvPr>
          <p:cNvSpPr txBox="1"/>
          <p:nvPr/>
        </p:nvSpPr>
        <p:spPr>
          <a:xfrm>
            <a:off x="2466754" y="4889832"/>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sz="400">
                <a:latin typeface="Arial" panose="020B0604020202020204" pitchFamily="34" charset="0"/>
                <a:cs typeface="Arial" panose="020B0604020202020204" pitchFamily="34" charset="0"/>
              </a:rPr>
              <a:t>1 тонноос дээш</a:t>
            </a:r>
            <a:endParaRPr lang="ja-JP" sz="1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6" name="テキスト ボックス 1008">
            <a:extLst>
              <a:ext uri="{FF2B5EF4-FFF2-40B4-BE49-F238E27FC236}">
                <a16:creationId xmlns:a16="http://schemas.microsoft.com/office/drawing/2014/main" id="{7534F946-3A99-4681-B9FE-1B41496DBD13}"/>
              </a:ext>
            </a:extLst>
          </p:cNvPr>
          <p:cNvSpPr txBox="1"/>
          <p:nvPr/>
        </p:nvSpPr>
        <p:spPr>
          <a:xfrm>
            <a:off x="2466754" y="4985202"/>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sz="400">
                <a:latin typeface="Arial" panose="020B0604020202020204" pitchFamily="34" charset="0"/>
                <a:cs typeface="Arial" panose="020B0604020202020204" pitchFamily="34" charset="0"/>
              </a:rPr>
              <a:t>5 тонноос доош</a:t>
            </a:r>
            <a:endParaRPr lang="ja-JP" sz="1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7" name="テキスト ボックス 1009">
            <a:extLst>
              <a:ext uri="{FF2B5EF4-FFF2-40B4-BE49-F238E27FC236}">
                <a16:creationId xmlns:a16="http://schemas.microsoft.com/office/drawing/2014/main" id="{D9BBA19B-D30B-405B-BB93-3257FD88F95A}"/>
              </a:ext>
            </a:extLst>
          </p:cNvPr>
          <p:cNvSpPr txBox="1"/>
          <p:nvPr/>
        </p:nvSpPr>
        <p:spPr>
          <a:xfrm>
            <a:off x="2466754" y="5104520"/>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sz="400">
                <a:latin typeface="Arial" panose="020B0604020202020204" pitchFamily="34" charset="0"/>
                <a:cs typeface="Arial" panose="020B0604020202020204" pitchFamily="34" charset="0"/>
              </a:rPr>
              <a:t>1 тонноос доош</a:t>
            </a:r>
            <a:endParaRPr lang="ja-JP" sz="1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8" name="テキスト ボックス 1010">
            <a:extLst>
              <a:ext uri="{FF2B5EF4-FFF2-40B4-BE49-F238E27FC236}">
                <a16:creationId xmlns:a16="http://schemas.microsoft.com/office/drawing/2014/main" id="{99F17C7C-0A55-43B4-9CBD-AACFBFDA49FB}"/>
              </a:ext>
            </a:extLst>
          </p:cNvPr>
          <p:cNvSpPr txBox="1"/>
          <p:nvPr/>
        </p:nvSpPr>
        <p:spPr>
          <a:xfrm>
            <a:off x="2466754" y="5559030"/>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sz="400" dirty="0">
                <a:latin typeface="Arial" panose="020B0604020202020204" pitchFamily="34" charset="0"/>
                <a:cs typeface="Arial" panose="020B0604020202020204" pitchFamily="34" charset="0"/>
              </a:rPr>
              <a:t>3 </a:t>
            </a:r>
            <a:r>
              <a:rPr sz="400" dirty="0" err="1">
                <a:latin typeface="Arial" panose="020B0604020202020204" pitchFamily="34" charset="0"/>
                <a:cs typeface="Arial" panose="020B0604020202020204" pitchFamily="34" charset="0"/>
              </a:rPr>
              <a:t>тонноос</a:t>
            </a:r>
            <a:r>
              <a:rPr sz="400" dirty="0">
                <a:latin typeface="Arial" panose="020B0604020202020204" pitchFamily="34" charset="0"/>
                <a:cs typeface="Arial" panose="020B0604020202020204" pitchFamily="34" charset="0"/>
              </a:rPr>
              <a:t> </a:t>
            </a:r>
            <a:r>
              <a:rPr sz="400" dirty="0" err="1">
                <a:latin typeface="Arial" panose="020B0604020202020204" pitchFamily="34" charset="0"/>
                <a:cs typeface="Arial" panose="020B0604020202020204" pitchFamily="34" charset="0"/>
              </a:rPr>
              <a:t>дээш</a:t>
            </a:r>
            <a:endParaRPr lang="ja-JP" sz="2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9" name="テキスト ボックス 1011">
            <a:extLst>
              <a:ext uri="{FF2B5EF4-FFF2-40B4-BE49-F238E27FC236}">
                <a16:creationId xmlns:a16="http://schemas.microsoft.com/office/drawing/2014/main" id="{34E5239D-384B-4252-9ADF-7197AA479EB4}"/>
              </a:ext>
            </a:extLst>
          </p:cNvPr>
          <p:cNvSpPr txBox="1"/>
          <p:nvPr/>
        </p:nvSpPr>
        <p:spPr>
          <a:xfrm>
            <a:off x="2490539" y="5672905"/>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3 тонноос бага</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40" name="テキスト ボックス 1012">
            <a:extLst>
              <a:ext uri="{FF2B5EF4-FFF2-40B4-BE49-F238E27FC236}">
                <a16:creationId xmlns:a16="http://schemas.microsoft.com/office/drawing/2014/main" id="{D06D7727-4FB8-498D-B5C8-42D09EC72870}"/>
              </a:ext>
            </a:extLst>
          </p:cNvPr>
          <p:cNvSpPr txBox="1"/>
          <p:nvPr/>
        </p:nvSpPr>
        <p:spPr>
          <a:xfrm>
            <a:off x="2466754" y="5218532"/>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sz="400">
                <a:latin typeface="Arial" panose="020B0604020202020204" pitchFamily="34" charset="0"/>
                <a:cs typeface="Arial" panose="020B0604020202020204" pitchFamily="34" charset="0"/>
              </a:rPr>
              <a:t>3 тонноос дээш</a:t>
            </a:r>
            <a:endParaRPr lang="ja-JP" sz="1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41" name="テキスト ボックス 1013">
            <a:extLst>
              <a:ext uri="{FF2B5EF4-FFF2-40B4-BE49-F238E27FC236}">
                <a16:creationId xmlns:a16="http://schemas.microsoft.com/office/drawing/2014/main" id="{A1FEC09B-4A17-4E84-8345-EDE1F2567D7E}"/>
              </a:ext>
            </a:extLst>
          </p:cNvPr>
          <p:cNvSpPr txBox="1"/>
          <p:nvPr/>
        </p:nvSpPr>
        <p:spPr>
          <a:xfrm>
            <a:off x="2466754" y="5337862"/>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3 тонноос бага</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42" name="テキスト ボックス 1014">
            <a:extLst>
              <a:ext uri="{FF2B5EF4-FFF2-40B4-BE49-F238E27FC236}">
                <a16:creationId xmlns:a16="http://schemas.microsoft.com/office/drawing/2014/main" id="{FABA4C41-FFF6-40AE-BA18-94DA2070BD19}"/>
              </a:ext>
            </a:extLst>
          </p:cNvPr>
          <p:cNvSpPr txBox="1"/>
          <p:nvPr/>
        </p:nvSpPr>
        <p:spPr>
          <a:xfrm>
            <a:off x="2207066" y="5446683"/>
            <a:ext cx="62357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Хязгаарлалт байхгүй</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43" name="テキスト ボックス 1016">
            <a:extLst>
              <a:ext uri="{FF2B5EF4-FFF2-40B4-BE49-F238E27FC236}">
                <a16:creationId xmlns:a16="http://schemas.microsoft.com/office/drawing/2014/main" id="{1450D5D9-8311-4F5D-BAB2-96B5DDE3F212}"/>
              </a:ext>
            </a:extLst>
          </p:cNvPr>
          <p:cNvSpPr txBox="1"/>
          <p:nvPr/>
        </p:nvSpPr>
        <p:spPr>
          <a:xfrm>
            <a:off x="2117237" y="4138047"/>
            <a:ext cx="876554" cy="104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dirty="0">
                <a:effectLst/>
                <a:latin typeface="Arial" panose="020B0604020202020204" pitchFamily="34" charset="0"/>
                <a:ea typeface="ＭＳ Ｐゴシック" panose="020B0600070205080204" pitchFamily="50" charset="-128"/>
                <a:cs typeface="Arial" panose="020B0604020202020204" pitchFamily="34" charset="0"/>
              </a:rPr>
              <a:t>Машин механизмын хүчин чадал</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44" name="テキスト ボックス 1017">
            <a:extLst>
              <a:ext uri="{FF2B5EF4-FFF2-40B4-BE49-F238E27FC236}">
                <a16:creationId xmlns:a16="http://schemas.microsoft.com/office/drawing/2014/main" id="{CE6D727E-AAC8-496B-A11D-632B9BDF72FA}"/>
              </a:ext>
            </a:extLst>
          </p:cNvPr>
          <p:cNvSpPr txBox="1"/>
          <p:nvPr/>
        </p:nvSpPr>
        <p:spPr>
          <a:xfrm>
            <a:off x="2021329" y="4314343"/>
            <a:ext cx="371475" cy="2150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Өргөх(age) ачааны даац</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45" name="テキスト ボックス 1018">
            <a:extLst>
              <a:ext uri="{FF2B5EF4-FFF2-40B4-BE49-F238E27FC236}">
                <a16:creationId xmlns:a16="http://schemas.microsoft.com/office/drawing/2014/main" id="{3FD2C6CB-B593-4F33-B24B-AACF5E975B42}"/>
              </a:ext>
            </a:extLst>
          </p:cNvPr>
          <p:cNvSpPr txBox="1"/>
          <p:nvPr/>
        </p:nvSpPr>
        <p:spPr>
          <a:xfrm>
            <a:off x="2040379" y="4857672"/>
            <a:ext cx="371475" cy="2150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Өргөх(age) ачааны даац</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46" name="テキスト ボックス 1019">
            <a:extLst>
              <a:ext uri="{FF2B5EF4-FFF2-40B4-BE49-F238E27FC236}">
                <a16:creationId xmlns:a16="http://schemas.microsoft.com/office/drawing/2014/main" id="{57C4C959-AA43-4564-B1DA-11EFFD0155E5}"/>
              </a:ext>
            </a:extLst>
          </p:cNvPr>
          <p:cNvSpPr txBox="1"/>
          <p:nvPr/>
        </p:nvSpPr>
        <p:spPr>
          <a:xfrm>
            <a:off x="2040379" y="5261718"/>
            <a:ext cx="371475" cy="13928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Машины масс</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47" name="テキスト ボックス 1020">
            <a:extLst>
              <a:ext uri="{FF2B5EF4-FFF2-40B4-BE49-F238E27FC236}">
                <a16:creationId xmlns:a16="http://schemas.microsoft.com/office/drawing/2014/main" id="{14092F68-EBBE-4516-A8FB-14C9B387EC2E}"/>
              </a:ext>
            </a:extLst>
          </p:cNvPr>
          <p:cNvSpPr txBox="1"/>
          <p:nvPr/>
        </p:nvSpPr>
        <p:spPr>
          <a:xfrm>
            <a:off x="2040378" y="5604532"/>
            <a:ext cx="371475" cy="1367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Машины масс</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48" name="テキスト ボックス 1021">
            <a:extLst>
              <a:ext uri="{FF2B5EF4-FFF2-40B4-BE49-F238E27FC236}">
                <a16:creationId xmlns:a16="http://schemas.microsoft.com/office/drawing/2014/main" id="{A251FD01-1165-4A5A-85BB-8E6DFC8B9D4E}"/>
              </a:ext>
            </a:extLst>
          </p:cNvPr>
          <p:cNvSpPr txBox="1"/>
          <p:nvPr/>
        </p:nvSpPr>
        <p:spPr>
          <a:xfrm>
            <a:off x="2040378" y="5841985"/>
            <a:ext cx="371475" cy="1005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Хамгийн их даац</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49" name="テキスト ボックス 1022">
            <a:extLst>
              <a:ext uri="{FF2B5EF4-FFF2-40B4-BE49-F238E27FC236}">
                <a16:creationId xmlns:a16="http://schemas.microsoft.com/office/drawing/2014/main" id="{23711E56-95BB-48AC-90BA-D7AFCAC1FDE3}"/>
              </a:ext>
            </a:extLst>
          </p:cNvPr>
          <p:cNvSpPr txBox="1"/>
          <p:nvPr/>
        </p:nvSpPr>
        <p:spPr>
          <a:xfrm>
            <a:off x="2021329" y="6080256"/>
            <a:ext cx="448312" cy="1275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Хамгийн их даац</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50" name="テキスト ボックス 1023">
            <a:extLst>
              <a:ext uri="{FF2B5EF4-FFF2-40B4-BE49-F238E27FC236}">
                <a16:creationId xmlns:a16="http://schemas.microsoft.com/office/drawing/2014/main" id="{9B7AC205-66BB-46E7-8780-200F44D50D08}"/>
              </a:ext>
            </a:extLst>
          </p:cNvPr>
          <p:cNvSpPr txBox="1"/>
          <p:nvPr/>
        </p:nvSpPr>
        <p:spPr>
          <a:xfrm>
            <a:off x="590039" y="4122807"/>
            <a:ext cx="1073496"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dirty="0">
                <a:effectLst/>
                <a:latin typeface="Arial" panose="020B0604020202020204" pitchFamily="34" charset="0"/>
                <a:ea typeface="ＭＳ Ｐゴシック" panose="020B0600070205080204" pitchFamily="50" charset="-128"/>
                <a:cs typeface="Arial" panose="020B0604020202020204" pitchFamily="34" charset="0"/>
              </a:rPr>
              <a:t>Машин механизмын нэршил</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51" name="テキスト ボックス 1024">
            <a:extLst>
              <a:ext uri="{FF2B5EF4-FFF2-40B4-BE49-F238E27FC236}">
                <a16:creationId xmlns:a16="http://schemas.microsoft.com/office/drawing/2014/main" id="{08C2F2CD-F03E-465E-989D-E622CAFAF3B0}"/>
              </a:ext>
            </a:extLst>
          </p:cNvPr>
          <p:cNvSpPr txBox="1"/>
          <p:nvPr/>
        </p:nvSpPr>
        <p:spPr>
          <a:xfrm>
            <a:off x="176251" y="4487847"/>
            <a:ext cx="37147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Кран</a:t>
            </a:r>
            <a:endParaRPr lang="ja-JP" sz="9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52" name="テキスト ボックス 1025">
            <a:extLst>
              <a:ext uri="{FF2B5EF4-FFF2-40B4-BE49-F238E27FC236}">
                <a16:creationId xmlns:a16="http://schemas.microsoft.com/office/drawing/2014/main" id="{CECC8A99-E35E-4A78-ADBE-E05BB2F6EE93}"/>
              </a:ext>
            </a:extLst>
          </p:cNvPr>
          <p:cNvSpPr txBox="1"/>
          <p:nvPr/>
        </p:nvSpPr>
        <p:spPr>
          <a:xfrm>
            <a:off x="616124" y="4364022"/>
            <a:ext cx="37147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Кран</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53" name="テキスト ボックス 1026">
            <a:extLst>
              <a:ext uri="{FF2B5EF4-FFF2-40B4-BE49-F238E27FC236}">
                <a16:creationId xmlns:a16="http://schemas.microsoft.com/office/drawing/2014/main" id="{A96219F2-4467-4EBA-B080-F3EBB1DBB2D6}"/>
              </a:ext>
            </a:extLst>
          </p:cNvPr>
          <p:cNvSpPr txBox="1"/>
          <p:nvPr/>
        </p:nvSpPr>
        <p:spPr>
          <a:xfrm>
            <a:off x="616773" y="4541634"/>
            <a:ext cx="985520" cy="19584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Шалны кран</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(Ачаатайгаа шилжих)</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54" name="テキスト ボックス 1027">
            <a:extLst>
              <a:ext uri="{FF2B5EF4-FFF2-40B4-BE49-F238E27FC236}">
                <a16:creationId xmlns:a16="http://schemas.microsoft.com/office/drawing/2014/main" id="{E45E0151-DC58-4BE5-9A8A-0A4EC0536F1F}"/>
              </a:ext>
            </a:extLst>
          </p:cNvPr>
          <p:cNvSpPr txBox="1"/>
          <p:nvPr/>
        </p:nvSpPr>
        <p:spPr>
          <a:xfrm>
            <a:off x="154661" y="4930669"/>
            <a:ext cx="98552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Хөдөлгөөнт кран</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 </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55" name="テキスト ボックス 1028">
            <a:extLst>
              <a:ext uri="{FF2B5EF4-FFF2-40B4-BE49-F238E27FC236}">
                <a16:creationId xmlns:a16="http://schemas.microsoft.com/office/drawing/2014/main" id="{9E0000C0-5AA8-4A26-A054-AB0B69E7018E}"/>
              </a:ext>
            </a:extLst>
          </p:cNvPr>
          <p:cNvSpPr txBox="1"/>
          <p:nvPr/>
        </p:nvSpPr>
        <p:spPr>
          <a:xfrm>
            <a:off x="157612" y="5382862"/>
            <a:ext cx="428625" cy="231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Тээврийн хэрэгсэлд суурилсан барилгын машин механизм</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56" name="テキスト ボックス 1029">
            <a:extLst>
              <a:ext uri="{FF2B5EF4-FFF2-40B4-BE49-F238E27FC236}">
                <a16:creationId xmlns:a16="http://schemas.microsoft.com/office/drawing/2014/main" id="{4429A91E-BE6B-4181-BC47-DFAAF5F0A944}"/>
              </a:ext>
            </a:extLst>
          </p:cNvPr>
          <p:cNvSpPr txBox="1"/>
          <p:nvPr/>
        </p:nvSpPr>
        <p:spPr>
          <a:xfrm>
            <a:off x="616124" y="5280486"/>
            <a:ext cx="1332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Газар тэгшлэх, тээвэр, ачилт, ухалтын зориулалт бүхий</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57" name="テキスト ボックス 1030">
            <a:extLst>
              <a:ext uri="{FF2B5EF4-FFF2-40B4-BE49-F238E27FC236}">
                <a16:creationId xmlns:a16="http://schemas.microsoft.com/office/drawing/2014/main" id="{4B4EDE79-F2E5-43F9-883C-09A237CB709F}"/>
              </a:ext>
            </a:extLst>
          </p:cNvPr>
          <p:cNvSpPr txBox="1"/>
          <p:nvPr/>
        </p:nvSpPr>
        <p:spPr>
          <a:xfrm>
            <a:off x="619333" y="5446209"/>
            <a:ext cx="1332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Нягтруулах (роллер)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58" name="テキスト ボックス 1031">
            <a:extLst>
              <a:ext uri="{FF2B5EF4-FFF2-40B4-BE49-F238E27FC236}">
                <a16:creationId xmlns:a16="http://schemas.microsoft.com/office/drawing/2014/main" id="{319FA46C-E1CD-42A6-8DBA-D2AFEC06B21C}"/>
              </a:ext>
            </a:extLst>
          </p:cNvPr>
          <p:cNvSpPr txBox="1"/>
          <p:nvPr/>
        </p:nvSpPr>
        <p:spPr>
          <a:xfrm>
            <a:off x="608893" y="5614242"/>
            <a:ext cx="1332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Буулгах/ Нураах зориулалт бүхий</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59" name="テキスト ボックス 1032">
            <a:extLst>
              <a:ext uri="{FF2B5EF4-FFF2-40B4-BE49-F238E27FC236}">
                <a16:creationId xmlns:a16="http://schemas.microsoft.com/office/drawing/2014/main" id="{A3DC050B-921C-47DF-8926-423785E4DC20}"/>
              </a:ext>
            </a:extLst>
          </p:cNvPr>
          <p:cNvSpPr txBox="1"/>
          <p:nvPr/>
        </p:nvSpPr>
        <p:spPr>
          <a:xfrm>
            <a:off x="152295" y="5847249"/>
            <a:ext cx="140462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Экскаватор (shoberu)т ачигч, сэрээт ачигч</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60" name="テキスト ボックス 1033">
            <a:extLst>
              <a:ext uri="{FF2B5EF4-FFF2-40B4-BE49-F238E27FC236}">
                <a16:creationId xmlns:a16="http://schemas.microsoft.com/office/drawing/2014/main" id="{EEAB5E9B-A93F-47F4-A4FB-691129BF3270}"/>
              </a:ext>
            </a:extLst>
          </p:cNvPr>
          <p:cNvSpPr txBox="1"/>
          <p:nvPr/>
        </p:nvSpPr>
        <p:spPr>
          <a:xfrm>
            <a:off x="157506" y="6080256"/>
            <a:ext cx="140462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Тэгш бус газарт зориулсан ачааны машин</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30426514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тухай хууль (roudou anzen eiseihou)-ийг хэрэгжүүлэх тогтоол (Хэсэгчлэн авав)</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19600" y="6456842"/>
            <a:ext cx="4576563"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156-р  хуудас / Нэмэлт материалын 110-р хуудас</a:t>
            </a:r>
          </a:p>
        </p:txBody>
      </p:sp>
      <p:pic>
        <p:nvPicPr>
          <p:cNvPr id="3" name="図 2"/>
          <p:cNvPicPr>
            <a:picLocks noChangeAspect="1"/>
          </p:cNvPicPr>
          <p:nvPr/>
        </p:nvPicPr>
        <p:blipFill>
          <a:blip r:embed="rId3"/>
          <a:stretch>
            <a:fillRect/>
          </a:stretch>
        </p:blipFill>
        <p:spPr>
          <a:xfrm>
            <a:off x="3710073" y="867972"/>
            <a:ext cx="5069033" cy="5345352"/>
          </a:xfrm>
          <a:prstGeom prst="rect">
            <a:avLst/>
          </a:prstGeom>
        </p:spPr>
      </p:pic>
      <p:sp>
        <p:nvSpPr>
          <p:cNvPr id="6" name="コンテンツ プレースホルダー 4"/>
          <p:cNvSpPr txBox="1">
            <a:spLocks/>
          </p:cNvSpPr>
          <p:nvPr/>
        </p:nvSpPr>
        <p:spPr>
          <a:xfrm>
            <a:off x="628650" y="941778"/>
            <a:ext cx="3174423" cy="3380840"/>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20 дугаар зүйл &lt;Хязгаарлалт бүхий ажил үүрэг&gt;</a:t>
            </a:r>
          </a:p>
          <a:p>
            <a:pPr marL="0" indent="0"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Хуулийн 61 дүгээр зүйлийн 1 дэх хэсэгт заасан ажил үүргийг доор харуулав.</a:t>
            </a:r>
          </a:p>
          <a:p>
            <a:pPr marL="0" indent="0"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1-с 11-ийг товчлов</a:t>
            </a:r>
          </a:p>
          <a:p>
            <a:pPr marL="0" indent="0"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12 Хавсралт хүснэгт 7-ийн 1, 2, 3, эсвэл 6-д заасан, жин нь 3 тонноос дээш, хөдөлгөгч хүч ашиглаж тодорхойгүй газруудад өөрөө хөдөлдөг барилгын механизмыг жолоодох (зам дээр жолоодохоос бусад) ажил үүрэг</a:t>
            </a:r>
          </a:p>
          <a:p>
            <a:pPr marL="0" indent="0"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13 хойшхийг товчлов</a:t>
            </a:r>
          </a:p>
        </p:txBody>
      </p:sp>
      <p:sp>
        <p:nvSpPr>
          <p:cNvPr id="8" name="テキスト ボックス 950">
            <a:extLst>
              <a:ext uri="{FF2B5EF4-FFF2-40B4-BE49-F238E27FC236}">
                <a16:creationId xmlns:a16="http://schemas.microsoft.com/office/drawing/2014/main" id="{81A35248-B2A7-43F4-860D-F98C51E4D71E}"/>
              </a:ext>
            </a:extLst>
          </p:cNvPr>
          <p:cNvSpPr txBox="1"/>
          <p:nvPr/>
        </p:nvSpPr>
        <p:spPr>
          <a:xfrm>
            <a:off x="4143519" y="992578"/>
            <a:ext cx="4295140" cy="6375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ＭＳ Ｐゴシック" panose="020B0600070205080204" pitchFamily="50" charset="-128"/>
                <a:cs typeface="Arial" panose="020B0604020202020204" pitchFamily="34" charset="0"/>
              </a:rPr>
              <a:t>Хөдөлмөрийн аюулгүй байдал, эрүүл ахуйн тухай хууль(roudou anzen eiseihou) болон уг хуульд үндэслэсэн тушаалтай холбоотой бүртгэл, түүнчлэн холбогдох Сайдын захирамжийн 83 дугаар зүйлийн 1 дэх хэсгийн 3 дахь заалтыг үндэслэн Эрүүл мэнд, хөдөлмөр, нийгмийн хамгааллын сайдын баталсан хязгаарлалт бүхий  ажил үүргийг гүйцэтгэх ажилчдад зориулсан сургалтын сэдэв, хамрах хүрээ, цаг</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9" name="テキスト ボックス 952">
            <a:extLst>
              <a:ext uri="{FF2B5EF4-FFF2-40B4-BE49-F238E27FC236}">
                <a16:creationId xmlns:a16="http://schemas.microsoft.com/office/drawing/2014/main" id="{BFA67A58-607D-4102-B73F-7FDB260ACDC1}"/>
              </a:ext>
            </a:extLst>
          </p:cNvPr>
          <p:cNvSpPr txBox="1"/>
          <p:nvPr/>
        </p:nvSpPr>
        <p:spPr>
          <a:xfrm>
            <a:off x="5243843" y="1740160"/>
            <a:ext cx="3220085" cy="250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800" kern="100" dirty="0">
                <a:effectLst/>
                <a:latin typeface="Arial" panose="020B0604020202020204" pitchFamily="34" charset="0"/>
                <a:ea typeface="ＭＳ 明朝" panose="02020609040205080304" pitchFamily="17" charset="-128"/>
                <a:cs typeface="Arial" panose="020B0604020202020204" pitchFamily="34" charset="0"/>
              </a:rPr>
              <a:t>◆ Эрүүл мэнд, хөдөлмөр, нийгмийн халамжийн яамны </a:t>
            </a:r>
            <a:r>
              <a:rPr lang="mn" sz="800" kern="100" dirty="0">
                <a:effectLst/>
                <a:latin typeface="Arial" panose="020B0604020202020204" pitchFamily="34" charset="0"/>
                <a:ea typeface="ＭＳ Ｐゴシック" panose="020B0600070205080204" pitchFamily="50" charset="-128"/>
                <a:cs typeface="Arial" panose="020B0604020202020204" pitchFamily="34" charset="0"/>
              </a:rPr>
              <a:t>144 тоот мэдэгдэл (2009.03.30) </a:t>
            </a:r>
            <a:r>
              <a:rPr lang="mn" sz="800" kern="100" dirty="0">
                <a:effectLst/>
                <a:latin typeface="Arial" panose="020B0604020202020204" pitchFamily="34" charset="0"/>
                <a:ea typeface="ＭＳ 明朝" panose="02020609040205080304" pitchFamily="17" charset="-128"/>
                <a:cs typeface="Arial" panose="020B0604020202020204" pitchFamily="34" charset="0"/>
              </a:rPr>
              <a:t>◆</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a:p>
            <a:pPr algn="just" rtl="0"/>
            <a:r>
              <a:rPr lang="mn" sz="800" kern="100" dirty="0">
                <a:effectLst/>
                <a:latin typeface="Arial" panose="020B0604020202020204" pitchFamily="34" charset="0"/>
                <a:ea typeface="ＭＳ Ｐゴシック" panose="020B0600070205080204" pitchFamily="50" charset="-128"/>
                <a:cs typeface="Arial" panose="020B0604020202020204" pitchFamily="34" charset="0"/>
              </a:rPr>
              <a:t> </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0" name="テキスト ボックス 953">
            <a:extLst>
              <a:ext uri="{FF2B5EF4-FFF2-40B4-BE49-F238E27FC236}">
                <a16:creationId xmlns:a16="http://schemas.microsoft.com/office/drawing/2014/main" id="{1B81974C-768F-46C7-9928-55423929EE2E}"/>
              </a:ext>
            </a:extLst>
          </p:cNvPr>
          <p:cNvSpPr txBox="1"/>
          <p:nvPr/>
        </p:nvSpPr>
        <p:spPr>
          <a:xfrm>
            <a:off x="3994150" y="2102558"/>
            <a:ext cx="3200400" cy="4419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b="1" kern="100">
                <a:effectLst/>
                <a:latin typeface="Arial" panose="020B0604020202020204" pitchFamily="34" charset="0"/>
                <a:ea typeface="ＭＳ Ｐゴシック" panose="020B0600070205080204" pitchFamily="50" charset="-128"/>
                <a:cs typeface="Arial" panose="020B0604020202020204" pitchFamily="34" charset="0"/>
              </a:rPr>
              <a:t>1, 2 дугаар зүйл</a:t>
            </a:r>
            <a:r>
              <a:rPr lang="mn" sz="900" kern="100">
                <a:effectLst/>
                <a:latin typeface="Arial" panose="020B0604020202020204" pitchFamily="34" charset="0"/>
                <a:ea typeface="ＭＳ Ｐゴシック" panose="020B0600070205080204" pitchFamily="50" charset="-128"/>
                <a:cs typeface="Arial" panose="020B0604020202020204" pitchFamily="34" charset="0"/>
              </a:rPr>
              <a:t> товчлов</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a:p>
            <a:pPr marL="90170" algn="just" rtl="0"/>
            <a:r>
              <a:rPr lang="mn" sz="900" kern="100">
                <a:effectLst/>
                <a:latin typeface="Arial" panose="020B0604020202020204" pitchFamily="34" charset="0"/>
                <a:ea typeface="ＭＳ Ｐゴシック" panose="020B0600070205080204" pitchFamily="50" charset="-128"/>
                <a:cs typeface="Arial" panose="020B0604020202020204" pitchFamily="34" charset="0"/>
              </a:rPr>
              <a:t>(Тээврийн хэрэгсэлд суурилсан барилгын машин механизм жолоодох ажил үүрэг гүйцэтгэх ажилчдад зориулсан сургалт)</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 name="テキスト ボックス 955">
            <a:extLst>
              <a:ext uri="{FF2B5EF4-FFF2-40B4-BE49-F238E27FC236}">
                <a16:creationId xmlns:a16="http://schemas.microsoft.com/office/drawing/2014/main" id="{9CD9295C-BBE0-4776-8103-9E553F5F004C}"/>
              </a:ext>
            </a:extLst>
          </p:cNvPr>
          <p:cNvSpPr txBox="1"/>
          <p:nvPr/>
        </p:nvSpPr>
        <p:spPr>
          <a:xfrm>
            <a:off x="3994150" y="2544518"/>
            <a:ext cx="4521200" cy="909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just" rtl="0"/>
            <a:r>
              <a:rPr lang="mn" sz="900" b="1" kern="100" dirty="0">
                <a:effectLst/>
                <a:latin typeface="Arial" panose="020B0604020202020204" pitchFamily="34" charset="0"/>
                <a:ea typeface="ＭＳ Ｐゴシック" panose="020B0600070205080204" pitchFamily="50" charset="-128"/>
                <a:cs typeface="Arial" panose="020B0604020202020204" pitchFamily="34" charset="0"/>
              </a:rPr>
              <a:t>3</a:t>
            </a:r>
            <a:r>
              <a:rPr lang="mn" sz="900" kern="100" dirty="0">
                <a:effectLst/>
                <a:latin typeface="Arial" panose="020B0604020202020204" pitchFamily="34" charset="0"/>
                <a:ea typeface="ＭＳ Ｐゴシック" panose="020B0600070205080204" pitchFamily="50" charset="-128"/>
                <a:cs typeface="Arial" panose="020B0604020202020204" pitchFamily="34" charset="0"/>
              </a:rPr>
              <a:t> дугаар зүйл Захирамжийн 20 дугаар зүйлийн 12-т заасан ажил үүргийг гүйцэтгэх эртэй этгээдүүдэд зориулсан, хуулийн 99 дүгээр зүйлийн 3.1 дэх сургалт нь дараах хүснэгтэд багтсан сэдвийг хамарсан байх ба тус бүр уг хүснэгтийн дунд баганад харуулснаас дээш цагаар явагдах ёстой.</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 name="テキスト ボックス 981">
            <a:extLst>
              <a:ext uri="{FF2B5EF4-FFF2-40B4-BE49-F238E27FC236}">
                <a16:creationId xmlns:a16="http://schemas.microsoft.com/office/drawing/2014/main" id="{9952543F-BDC3-435F-8AA7-730C786E01E7}"/>
              </a:ext>
            </a:extLst>
          </p:cNvPr>
          <p:cNvSpPr txBox="1"/>
          <p:nvPr/>
        </p:nvSpPr>
        <p:spPr>
          <a:xfrm>
            <a:off x="4017645" y="5811588"/>
            <a:ext cx="1518920" cy="2101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b="1" kern="100">
                <a:effectLst/>
                <a:latin typeface="Arial" panose="020B0604020202020204" pitchFamily="34" charset="0"/>
                <a:ea typeface="ＭＳ Ｐゴシック" panose="020B0600070205080204" pitchFamily="50" charset="-128"/>
                <a:cs typeface="Arial" panose="020B0604020202020204" pitchFamily="34" charset="0"/>
              </a:rPr>
              <a:t>4 дүгээр зүйлийг</a:t>
            </a:r>
            <a:r>
              <a:rPr lang="mn" sz="900" kern="100">
                <a:effectLst/>
                <a:latin typeface="Arial" panose="020B0604020202020204" pitchFamily="34" charset="0"/>
                <a:ea typeface="ＭＳ Ｐゴシック" panose="020B0600070205080204" pitchFamily="50" charset="-128"/>
                <a:cs typeface="Arial" panose="020B0604020202020204" pitchFamily="34" charset="0"/>
              </a:rPr>
              <a:t> товчлов</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a:p>
            <a:pPr algn="l" rtl="0"/>
            <a:r>
              <a:rPr lang="mn" sz="900" kern="100">
                <a:effectLst/>
                <a:latin typeface="Arial" panose="020B0604020202020204" pitchFamily="34" charset="0"/>
                <a:ea typeface="ＭＳ Ｐゴシック" panose="020B0600070205080204" pitchFamily="50" charset="-128"/>
                <a:cs typeface="Arial" panose="020B0604020202020204" pitchFamily="34" charset="0"/>
              </a:rPr>
              <a:t> </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3" name="テキスト ボックス 957">
            <a:extLst>
              <a:ext uri="{FF2B5EF4-FFF2-40B4-BE49-F238E27FC236}">
                <a16:creationId xmlns:a16="http://schemas.microsoft.com/office/drawing/2014/main" id="{1D2A40FE-BFAD-4695-A50A-48C9363752E7}"/>
              </a:ext>
            </a:extLst>
          </p:cNvPr>
          <p:cNvSpPr txBox="1"/>
          <p:nvPr/>
        </p:nvSpPr>
        <p:spPr>
          <a:xfrm>
            <a:off x="6073773" y="3572609"/>
            <a:ext cx="969645" cy="1651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ＭＳ Ｐゴシック" panose="020B0600070205080204" pitchFamily="50" charset="-128"/>
                <a:cs typeface="Arial" panose="020B0604020202020204" pitchFamily="34" charset="0"/>
              </a:rPr>
              <a:t>Цар хүрээ</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14" name="テキスト ボックス 959">
            <a:extLst>
              <a:ext uri="{FF2B5EF4-FFF2-40B4-BE49-F238E27FC236}">
                <a16:creationId xmlns:a16="http://schemas.microsoft.com/office/drawing/2014/main" id="{C674EE36-D817-49AD-980F-66C977324CB6}"/>
              </a:ext>
            </a:extLst>
          </p:cNvPr>
          <p:cNvSpPr txBox="1"/>
          <p:nvPr/>
        </p:nvSpPr>
        <p:spPr>
          <a:xfrm>
            <a:off x="7862570" y="3578384"/>
            <a:ext cx="356870" cy="155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ＭＳ Ｐゴシック" panose="020B0600070205080204" pitchFamily="50" charset="-128"/>
                <a:cs typeface="Arial" panose="020B0604020202020204" pitchFamily="34" charset="0"/>
              </a:rPr>
              <a:t>Цаг</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15" name="テキスト ボックス 961">
            <a:extLst>
              <a:ext uri="{FF2B5EF4-FFF2-40B4-BE49-F238E27FC236}">
                <a16:creationId xmlns:a16="http://schemas.microsoft.com/office/drawing/2014/main" id="{A9E1C0AA-5760-46C6-A6D4-F1BD11FDBB7E}"/>
              </a:ext>
            </a:extLst>
          </p:cNvPr>
          <p:cNvSpPr txBox="1"/>
          <p:nvPr/>
        </p:nvSpPr>
        <p:spPr>
          <a:xfrm>
            <a:off x="4212589" y="3773135"/>
            <a:ext cx="1177291" cy="2711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mn" sz="700" kern="100">
                <a:effectLst/>
                <a:latin typeface="Arial" panose="020B0604020202020204" pitchFamily="34" charset="0"/>
                <a:ea typeface="ＭＳ Ｐゴシック" panose="020B0600070205080204" pitchFamily="50" charset="-128"/>
                <a:cs typeface="Arial" panose="020B0604020202020204" pitchFamily="34" charset="0"/>
              </a:rPr>
              <a:t>Ажил үүргийн хязгаарлалт бүхий машин механизмын бүтэц</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6" name="テキスト ボックス 962">
            <a:extLst>
              <a:ext uri="{FF2B5EF4-FFF2-40B4-BE49-F238E27FC236}">
                <a16:creationId xmlns:a16="http://schemas.microsoft.com/office/drawing/2014/main" id="{8170DDD3-749A-4926-96EE-88850679EDCC}"/>
              </a:ext>
            </a:extLst>
          </p:cNvPr>
          <p:cNvSpPr txBox="1"/>
          <p:nvPr/>
        </p:nvSpPr>
        <p:spPr>
          <a:xfrm>
            <a:off x="5478461" y="3779104"/>
            <a:ext cx="2160270" cy="2762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mn" sz="700" kern="100">
                <a:effectLst/>
                <a:latin typeface="Arial" panose="020B0604020202020204" pitchFamily="34" charset="0"/>
                <a:ea typeface="ＭＳ Ｐゴシック" panose="020B0600070205080204" pitchFamily="50" charset="-128"/>
                <a:cs typeface="Arial" panose="020B0604020202020204" pitchFamily="34" charset="0"/>
              </a:rPr>
              <a:t>Тээврийн хэрэгсэлд суурилсан барилгын машин механизмын жолооны болон ажлын тоног төхөөрөмжийн бүтэц</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7" name="テキスト ボックス 963">
            <a:extLst>
              <a:ext uri="{FF2B5EF4-FFF2-40B4-BE49-F238E27FC236}">
                <a16:creationId xmlns:a16="http://schemas.microsoft.com/office/drawing/2014/main" id="{F133DA2D-FCDA-40C4-A6CC-FAE2D6B1DAA8}"/>
              </a:ext>
            </a:extLst>
          </p:cNvPr>
          <p:cNvSpPr txBox="1"/>
          <p:nvPr/>
        </p:nvSpPr>
        <p:spPr>
          <a:xfrm>
            <a:off x="7907020" y="3808254"/>
            <a:ext cx="356870"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ＭＳ Ｐゴシック" panose="020B0600070205080204" pitchFamily="50" charset="-128"/>
                <a:cs typeface="Arial" panose="020B0604020202020204" pitchFamily="34" charset="0"/>
              </a:rPr>
              <a:t>1 цаг</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18" name="テキスト ボックス 964">
            <a:extLst>
              <a:ext uri="{FF2B5EF4-FFF2-40B4-BE49-F238E27FC236}">
                <a16:creationId xmlns:a16="http://schemas.microsoft.com/office/drawing/2014/main" id="{A4719C75-3ECB-40CD-98D1-76E5A9CF59BF}"/>
              </a:ext>
            </a:extLst>
          </p:cNvPr>
          <p:cNvSpPr txBox="1"/>
          <p:nvPr/>
        </p:nvSpPr>
        <p:spPr>
          <a:xfrm>
            <a:off x="7878445" y="4191159"/>
            <a:ext cx="396240"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ＭＳ Ｐゴシック" panose="020B0600070205080204" pitchFamily="50" charset="-128"/>
                <a:cs typeface="Arial" panose="020B0604020202020204" pitchFamily="34" charset="0"/>
              </a:rPr>
              <a:t>1 цаг</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19" name="テキスト ボックス 965">
            <a:extLst>
              <a:ext uri="{FF2B5EF4-FFF2-40B4-BE49-F238E27FC236}">
                <a16:creationId xmlns:a16="http://schemas.microsoft.com/office/drawing/2014/main" id="{4CC06663-8D80-4305-B5EC-1A8A510CB692}"/>
              </a:ext>
            </a:extLst>
          </p:cNvPr>
          <p:cNvSpPr txBox="1"/>
          <p:nvPr/>
        </p:nvSpPr>
        <p:spPr>
          <a:xfrm>
            <a:off x="7907655" y="4590574"/>
            <a:ext cx="356870"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ＭＳ Ｐゴシック" panose="020B0600070205080204" pitchFamily="50" charset="-128"/>
                <a:cs typeface="Arial" panose="020B0604020202020204" pitchFamily="34" charset="0"/>
              </a:rPr>
              <a:t>1 цаг</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20" name="テキスト ボックス 966">
            <a:extLst>
              <a:ext uri="{FF2B5EF4-FFF2-40B4-BE49-F238E27FC236}">
                <a16:creationId xmlns:a16="http://schemas.microsoft.com/office/drawing/2014/main" id="{EE93275C-E5C4-4961-9FA7-763158BE7A4A}"/>
              </a:ext>
            </a:extLst>
          </p:cNvPr>
          <p:cNvSpPr txBox="1"/>
          <p:nvPr/>
        </p:nvSpPr>
        <p:spPr>
          <a:xfrm>
            <a:off x="7822565" y="4899819"/>
            <a:ext cx="452120"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ＭＳ Ｐゴシック" panose="020B0600070205080204" pitchFamily="50" charset="-128"/>
                <a:cs typeface="Arial" panose="020B0604020202020204" pitchFamily="34" charset="0"/>
              </a:rPr>
              <a:t>1.5 цаг</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21" name="テキスト ボックス 967">
            <a:extLst>
              <a:ext uri="{FF2B5EF4-FFF2-40B4-BE49-F238E27FC236}">
                <a16:creationId xmlns:a16="http://schemas.microsoft.com/office/drawing/2014/main" id="{E27AA41F-60E2-48CB-B426-F5E2E67A0E08}"/>
              </a:ext>
            </a:extLst>
          </p:cNvPr>
          <p:cNvSpPr txBox="1"/>
          <p:nvPr/>
        </p:nvSpPr>
        <p:spPr>
          <a:xfrm>
            <a:off x="7822565" y="5196364"/>
            <a:ext cx="466725"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ＭＳ Ｐゴシック" panose="020B0600070205080204" pitchFamily="50" charset="-128"/>
                <a:cs typeface="Arial" panose="020B0604020202020204" pitchFamily="34" charset="0"/>
              </a:rPr>
              <a:t>1.5 цаг</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22" name="テキスト ボックス 968">
            <a:extLst>
              <a:ext uri="{FF2B5EF4-FFF2-40B4-BE49-F238E27FC236}">
                <a16:creationId xmlns:a16="http://schemas.microsoft.com/office/drawing/2014/main" id="{49D4CFDE-6B3E-4E29-A6A8-19B90B6068C3}"/>
              </a:ext>
            </a:extLst>
          </p:cNvPr>
          <p:cNvSpPr txBox="1"/>
          <p:nvPr/>
        </p:nvSpPr>
        <p:spPr>
          <a:xfrm>
            <a:off x="7913370" y="5534184"/>
            <a:ext cx="356870"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ＭＳ Ｐゴシック" panose="020B0600070205080204" pitchFamily="50" charset="-128"/>
                <a:cs typeface="Arial" panose="020B0604020202020204" pitchFamily="34" charset="0"/>
              </a:rPr>
              <a:t>2 цаг</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3" name="テキスト ボックス 971">
            <a:extLst>
              <a:ext uri="{FF2B5EF4-FFF2-40B4-BE49-F238E27FC236}">
                <a16:creationId xmlns:a16="http://schemas.microsoft.com/office/drawing/2014/main" id="{85BDC33F-D2AB-43FE-8EC6-EA7DB0A7A036}"/>
              </a:ext>
            </a:extLst>
          </p:cNvPr>
          <p:cNvSpPr txBox="1"/>
          <p:nvPr/>
        </p:nvSpPr>
        <p:spPr>
          <a:xfrm>
            <a:off x="4212589" y="4089962"/>
            <a:ext cx="1160145" cy="4165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mn" sz="700" kern="100">
                <a:effectLst/>
                <a:latin typeface="Arial" panose="020B0604020202020204" pitchFamily="34" charset="0"/>
                <a:ea typeface="ＭＳ Ｐゴシック" panose="020B0600070205080204" pitchFamily="50" charset="-128"/>
                <a:cs typeface="Arial" panose="020B0604020202020204" pitchFamily="34" charset="0"/>
              </a:rPr>
              <a:t>Ажил үүргийн хязгаарлалт бүхий машин механизмын аюулгүйн төхөөрөмжийн ажиллагаа</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4" name="テキスト ボックス 972">
            <a:extLst>
              <a:ext uri="{FF2B5EF4-FFF2-40B4-BE49-F238E27FC236}">
                <a16:creationId xmlns:a16="http://schemas.microsoft.com/office/drawing/2014/main" id="{7B35CC5B-C829-48AB-8BCC-FD66D83A31E3}"/>
              </a:ext>
            </a:extLst>
          </p:cNvPr>
          <p:cNvSpPr txBox="1"/>
          <p:nvPr/>
        </p:nvSpPr>
        <p:spPr>
          <a:xfrm>
            <a:off x="5466079" y="4144500"/>
            <a:ext cx="2185035" cy="3562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mn" sz="700" kern="100" dirty="0">
                <a:effectLst/>
                <a:latin typeface="Arial" panose="020B0604020202020204" pitchFamily="34" charset="0"/>
                <a:ea typeface="ＭＳ Ｐゴシック" panose="020B0600070205080204" pitchFamily="50" charset="-128"/>
                <a:cs typeface="Arial" panose="020B0604020202020204" pitchFamily="34" charset="0"/>
              </a:rPr>
              <a:t>Тээврийн хэрэгсэлд суурилсан барилгын машин механизмын аюулгүйн төхөөрөмж болон тоормосны ажиллагаа</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5" name="テキスト ボックス 973">
            <a:extLst>
              <a:ext uri="{FF2B5EF4-FFF2-40B4-BE49-F238E27FC236}">
                <a16:creationId xmlns:a16="http://schemas.microsoft.com/office/drawing/2014/main" id="{DB41AD49-FE7A-4B89-9E50-245F618FDA19}"/>
              </a:ext>
            </a:extLst>
          </p:cNvPr>
          <p:cNvSpPr txBox="1"/>
          <p:nvPr/>
        </p:nvSpPr>
        <p:spPr>
          <a:xfrm>
            <a:off x="5485130" y="4596634"/>
            <a:ext cx="1878965" cy="1854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Тээврийн хэрэгсэлд суурилсан барилгын машин механизмын үзлэг, засвар үйлчилгээ</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6" name="テキスト ボックス 974">
            <a:extLst>
              <a:ext uri="{FF2B5EF4-FFF2-40B4-BE49-F238E27FC236}">
                <a16:creationId xmlns:a16="http://schemas.microsoft.com/office/drawing/2014/main" id="{EAE613CE-4CC4-44C5-A75A-122B14C4AE4B}"/>
              </a:ext>
            </a:extLst>
          </p:cNvPr>
          <p:cNvSpPr txBox="1"/>
          <p:nvPr/>
        </p:nvSpPr>
        <p:spPr>
          <a:xfrm>
            <a:off x="4221601" y="4536377"/>
            <a:ext cx="1184910" cy="281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mn" sz="600" kern="100">
                <a:effectLst/>
                <a:latin typeface="Arial" panose="020B0604020202020204" pitchFamily="34" charset="0"/>
                <a:ea typeface="ＭＳ Ｐゴシック" panose="020B0600070205080204" pitchFamily="50" charset="-128"/>
                <a:cs typeface="Arial" panose="020B0604020202020204" pitchFamily="34" charset="0"/>
              </a:rPr>
              <a:t>Ажил үүргийн хязгаарлалт бүхий машин механизмын засвар үйлчилгээ</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7" name="テキスト ボックス 975">
            <a:extLst>
              <a:ext uri="{FF2B5EF4-FFF2-40B4-BE49-F238E27FC236}">
                <a16:creationId xmlns:a16="http://schemas.microsoft.com/office/drawing/2014/main" id="{C0BFD07E-4D33-4907-8231-970A3389FF99}"/>
              </a:ext>
            </a:extLst>
          </p:cNvPr>
          <p:cNvSpPr txBox="1"/>
          <p:nvPr/>
        </p:nvSpPr>
        <p:spPr>
          <a:xfrm>
            <a:off x="4214495" y="4849469"/>
            <a:ext cx="1175385" cy="2762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Ажил үүргийн хязгаарлалт бүхий машин механизмыг ажиллуулах аргачлал</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8" name="テキスト ボックス 976">
            <a:extLst>
              <a:ext uri="{FF2B5EF4-FFF2-40B4-BE49-F238E27FC236}">
                <a16:creationId xmlns:a16="http://schemas.microsoft.com/office/drawing/2014/main" id="{0F89A03D-5292-4D61-AB3D-3AF71EB95C2F}"/>
              </a:ext>
            </a:extLst>
          </p:cNvPr>
          <p:cNvSpPr txBox="1"/>
          <p:nvPr/>
        </p:nvSpPr>
        <p:spPr>
          <a:xfrm>
            <a:off x="4214495" y="5229749"/>
            <a:ext cx="1094740"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Аюулгүй байдал, эрүүл ахуйтай холбоотой хууль тогтоомж</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9" name="テキスト ボックス 977">
            <a:extLst>
              <a:ext uri="{FF2B5EF4-FFF2-40B4-BE49-F238E27FC236}">
                <a16:creationId xmlns:a16="http://schemas.microsoft.com/office/drawing/2014/main" id="{299C7B5B-1C41-4A52-BF5B-0BCA7C213A31}"/>
              </a:ext>
            </a:extLst>
          </p:cNvPr>
          <p:cNvSpPr txBox="1"/>
          <p:nvPr/>
        </p:nvSpPr>
        <p:spPr>
          <a:xfrm>
            <a:off x="4199254" y="5477696"/>
            <a:ext cx="1173479" cy="2711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Ажлын байрны осол гэмтлийн жишээ, түүнээс урьдчилан сэргийлэх арга хэмжээ</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0" name="テキスト ボックス 978">
            <a:extLst>
              <a:ext uri="{FF2B5EF4-FFF2-40B4-BE49-F238E27FC236}">
                <a16:creationId xmlns:a16="http://schemas.microsoft.com/office/drawing/2014/main" id="{F291FDE6-0DC3-47AD-964F-876B5EC8193C}"/>
              </a:ext>
            </a:extLst>
          </p:cNvPr>
          <p:cNvSpPr txBox="1"/>
          <p:nvPr/>
        </p:nvSpPr>
        <p:spPr>
          <a:xfrm>
            <a:off x="5476240" y="4855096"/>
            <a:ext cx="2164715" cy="260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Тээврийн хэрэгсэлд суурилсан барилгын машин механизмыг ажиллуулах аргачлалд зохицсон аюулгүй ажиллагааг хангах арга хэмжээ</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1" name="テキスト ボックス 979">
            <a:extLst>
              <a:ext uri="{FF2B5EF4-FFF2-40B4-BE49-F238E27FC236}">
                <a16:creationId xmlns:a16="http://schemas.microsoft.com/office/drawing/2014/main" id="{3A737E27-6FE7-4272-9BC9-BF4FA2332FB1}"/>
              </a:ext>
            </a:extLst>
          </p:cNvPr>
          <p:cNvSpPr txBox="1"/>
          <p:nvPr/>
        </p:nvSpPr>
        <p:spPr>
          <a:xfrm>
            <a:off x="5476240" y="5225488"/>
            <a:ext cx="2019300" cy="1854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ＭＳ Ｐゴシック" panose="020B0600070205080204" pitchFamily="50" charset="-128"/>
                <a:cs typeface="Arial" panose="020B0604020202020204" pitchFamily="34" charset="0"/>
              </a:rPr>
              <a:t>Хууль тогтоомж, захирамж, аюулгүй ажиллагааны журмын холбогдох заалтууд</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2" name="テキスト ボックス 980">
            <a:extLst>
              <a:ext uri="{FF2B5EF4-FFF2-40B4-BE49-F238E27FC236}">
                <a16:creationId xmlns:a16="http://schemas.microsoft.com/office/drawing/2014/main" id="{5AFC0CA1-68E3-4E88-B16A-898C7D8B2816}"/>
              </a:ext>
            </a:extLst>
          </p:cNvPr>
          <p:cNvSpPr txBox="1"/>
          <p:nvPr/>
        </p:nvSpPr>
        <p:spPr>
          <a:xfrm>
            <a:off x="5485130" y="5487743"/>
            <a:ext cx="1518920" cy="1854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ＭＳ Ｐゴシック" panose="020B0600070205080204" pitchFamily="50" charset="-128"/>
                <a:cs typeface="Arial" panose="020B0604020202020204" pitchFamily="34" charset="0"/>
              </a:rPr>
              <a:t>Ажлын байрны осол гэмтлийн тохиолдлын судалгаа</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3" name="テキスト ボックス 749">
            <a:extLst>
              <a:ext uri="{FF2B5EF4-FFF2-40B4-BE49-F238E27FC236}">
                <a16:creationId xmlns:a16="http://schemas.microsoft.com/office/drawing/2014/main" id="{DBD47588-669F-413C-99AB-F0651FB7F60C}"/>
              </a:ext>
            </a:extLst>
          </p:cNvPr>
          <p:cNvSpPr txBox="1"/>
          <p:nvPr/>
        </p:nvSpPr>
        <p:spPr>
          <a:xfrm>
            <a:off x="4320540" y="3571426"/>
            <a:ext cx="969645" cy="1651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ＭＳ Ｐゴシック" panose="020B0600070205080204" pitchFamily="50" charset="-128"/>
                <a:cs typeface="Arial" panose="020B0604020202020204" pitchFamily="34" charset="0"/>
              </a:rPr>
              <a:t>Хичээлийн сэдэв</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41832592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(1)</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769117" y="6456842"/>
            <a:ext cx="4227046"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160-р  хуудас / Нэмэлт материалын 111-р хуудас</a:t>
            </a:r>
          </a:p>
        </p:txBody>
      </p:sp>
      <p:sp>
        <p:nvSpPr>
          <p:cNvPr id="6" name="コンテンツ プレースホルダー 4"/>
          <p:cNvSpPr txBox="1">
            <a:spLocks/>
          </p:cNvSpPr>
          <p:nvPr/>
        </p:nvSpPr>
        <p:spPr>
          <a:xfrm>
            <a:off x="628650" y="941778"/>
            <a:ext cx="8022560" cy="5303158"/>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 дүгээр бүлэг Ерөнхий зүйл</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7-р бүлэг Үнэмлэх, бусад зүйл</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3 дахь хэсэг Ур чадварын сургалт</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82 дугаар зүйл &lt;Ур чадварын сургалтын гэрчилгээг дахин олгох&gt;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Ур чадварын сургалтын гэрчилгээ авсан, харгалзах ур чадварын сургалттай холбоотой ажил үүрэг гүйцэтгэж буй эсвэл гүйцэтгэхээр төлөвлөж буй этгээд нь гэрчилгээгээ үрэгдүүлсэн, гэмтээсэн тохиолдолд 3-р зүйлд зааснаас бусад тохиолдолд, тухайн гэрчилгээг авсан бүртгэлтэй тусгай ур чадварын сургалтын байгууллагадаа хандан ур чадварын сургалтын гэрчилгээ дахин олгох өргөдлийг (18-р маягт) ирүүлж,  гэрчилгээг дахин авах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Өмнөх зүйлд заасан этгээд овог нэрээ сольсон тохиолдолд 3-р зүйлд зааснаас бусад тохиолдолд, тухайн гэрчилгээг авсан бүртгэлтэй тусгай ур чадварын сургалтын байгууллагадаа хандан ур чадварын сургалтын гэрчилгээг шинээр олгох өргөдлийг (18-р маягт) ирүүлж,  гэрчилгээг дахин авах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3 Хойшхыг товчлов</a:t>
            </a: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дугаар бүлэг Аюулгүй байдлын стандартууд</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2-р бүлэг Барилгын машин механизм гэх мэт.</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 дэх хэсэг Тээврийн хэрэгсэлд суурилсан барилгын машин механизм</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Дэд хэсэг 1.2 Бүтэц</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152 дугаар зүйл &lt;Урд гэрэл суурилуулах&gt;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механизмд урд гэрэл суурилуулах үүрэгтэй. Гэвч энэ нь аюулгүй ажиллахад шаардагдах гэрэлтүүлэгтэй газарт ашиглах тээврийн хэрэгсэлд суурилсан барилгын машин механизмд хамаарахгүй.</a:t>
            </a:r>
          </a:p>
        </p:txBody>
      </p:sp>
    </p:spTree>
    <p:extLst>
      <p:ext uri="{BB962C8B-B14F-4D97-AF65-F5344CB8AC3E}">
        <p14:creationId xmlns:p14="http://schemas.microsoft.com/office/powerpoint/2010/main" val="2717727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mn" sz="2400">
                <a:latin typeface="Arial" panose="020B0604020202020204" pitchFamily="34" charset="0"/>
                <a:ea typeface="Meiryo UI" panose="020B0604030504040204" pitchFamily="50" charset="-128"/>
                <a:cs typeface="Arial" panose="020B0604020202020204" pitchFamily="34" charset="0"/>
              </a:rPr>
              <a:t>Буулгах/ нураах машин механизмын суурь машин (1) Ажлын тоног төхөөрөмж</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29387" y="6396335"/>
            <a:ext cx="4575164"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6-р хуудас / Нэмэлт материалын 9-р хуудас</a:t>
            </a: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925" y="1304925"/>
            <a:ext cx="6534150" cy="4248150"/>
          </a:xfrm>
          <a:prstGeom prst="rect">
            <a:avLst/>
          </a:prstGeom>
        </p:spPr>
      </p:pic>
      <p:sp>
        <p:nvSpPr>
          <p:cNvPr id="8" name="テキスト ボックス 803">
            <a:extLst>
              <a:ext uri="{FF2B5EF4-FFF2-40B4-BE49-F238E27FC236}">
                <a16:creationId xmlns:a16="http://schemas.microsoft.com/office/drawing/2014/main" id="{FCE4921A-5527-4B91-8D5F-7CD3AA16FC73}"/>
              </a:ext>
            </a:extLst>
          </p:cNvPr>
          <p:cNvSpPr txBox="1"/>
          <p:nvPr/>
        </p:nvSpPr>
        <p:spPr>
          <a:xfrm>
            <a:off x="2982554" y="3754079"/>
            <a:ext cx="1191240" cy="3312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600" kern="100" dirty="0">
                <a:effectLst/>
                <a:latin typeface="Arial" panose="020B0604020202020204" pitchFamily="34" charset="0"/>
                <a:ea typeface="游ゴシック" panose="020B0400000000000000" pitchFamily="50" charset="-128"/>
                <a:cs typeface="Arial" panose="020B0604020202020204" pitchFamily="34" charset="0"/>
              </a:rPr>
              <a:t>Ажлын тоног төхөөрөмж</a:t>
            </a:r>
            <a:endParaRPr lang="ja-JP" sz="1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8519040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(2)</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163-р  хуудас / Нэмэлт материалын 111-р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200" dirty="0">
                <a:solidFill>
                  <a:prstClr val="black"/>
                </a:solidFill>
                <a:latin typeface="Arial" panose="020B0604020202020204" pitchFamily="34" charset="0"/>
                <a:ea typeface="Meiryo UI" panose="020B0604030504040204" pitchFamily="50" charset="-128"/>
                <a:cs typeface="Arial" panose="020B0604020202020204" pitchFamily="34" charset="0"/>
              </a:rPr>
              <a:t>153 дугаар зүйл &lt;Толгойн хамгаалалт&gt;</a:t>
            </a:r>
          </a:p>
          <a:p>
            <a:pPr marL="0" indent="0" rtl="0">
              <a:lnSpc>
                <a:spcPct val="100000"/>
              </a:lnSpc>
              <a:spcBef>
                <a:spcPts val="0"/>
              </a:spcBef>
              <a:buNone/>
            </a:pPr>
            <a:r>
              <a:rPr lang="mn" sz="1200" spc="-10" dirty="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хад чулуу унах зэрэг ажилчдад аюул учрах эрсдэлтэй газарт ※1 тээврийн хэрэгсэлд суурилсан барилгын машин механизм (Бульдозер, ковш, хаман ачигч машин, хүчит экскаватор (shoberu) болон буулгалт/ нураалтын машин механизмаар хязгаарлагдана.) ашиглахдаа харгалзах тээврийн хэрэгсэлд суурилсан барилгын машин механизмд бат бэх толгойн хамгаалалт※2-ыг суурилуулах үүрэгтэй.</a:t>
            </a:r>
          </a:p>
          <a:p>
            <a:pPr marL="811213" indent="-268288" rtl="0">
              <a:lnSpc>
                <a:spcPct val="100000"/>
              </a:lnSpc>
              <a:spcBef>
                <a:spcPts val="0"/>
              </a:spcBef>
              <a:buNone/>
            </a:pPr>
            <a:r>
              <a:rPr lang="mn" sz="1050" dirty="0">
                <a:solidFill>
                  <a:srgbClr val="0070C0"/>
                </a:solidFill>
                <a:latin typeface="Arial" panose="020B0604020202020204" pitchFamily="34" charset="0"/>
                <a:ea typeface="Meiryo UI" panose="020B0604030504040204" pitchFamily="50" charset="-128"/>
                <a:cs typeface="Arial" panose="020B0604020202020204" pitchFamily="34" charset="0"/>
              </a:rPr>
              <a:t>Жич 1) "Хад чулуу унаж болзошгүй газар" гэдэг нь харгалзах машин механизм ашиглан ил ухалт, хайрга гаргах, хонгил зэрэг барилга угсралтын ажлыг гүйцэтгэх газар бөгөөд машин механизм ашигласны улмаас хад чулуу унаж болзошгүй газрыг хэлнэ.</a:t>
            </a:r>
          </a:p>
          <a:p>
            <a:pPr marL="543600" indent="0" rtl="0">
              <a:lnSpc>
                <a:spcPct val="100000"/>
              </a:lnSpc>
              <a:spcBef>
                <a:spcPts val="0"/>
              </a:spcBef>
              <a:buNone/>
            </a:pPr>
            <a:r>
              <a:rPr lang="mn" sz="1050" dirty="0">
                <a:solidFill>
                  <a:srgbClr val="0070C0"/>
                </a:solidFill>
                <a:latin typeface="Arial" panose="020B0604020202020204" pitchFamily="34" charset="0"/>
                <a:ea typeface="Meiryo UI" panose="020B0604030504040204" pitchFamily="50" charset="-128"/>
                <a:cs typeface="Arial" panose="020B0604020202020204" pitchFamily="34" charset="0"/>
              </a:rPr>
              <a:t>Жич 2) Толгойн хамгаалалтын тухайд 1975.9.26-ны өдрийн 559-р мэдэгдэлд бүтцийн стандартыг заасан.</a:t>
            </a:r>
            <a:endParaRPr lang="en-US" altLang="ja-JP" sz="1050" dirty="0">
              <a:solidFill>
                <a:srgbClr val="0070C0"/>
              </a:solidFill>
              <a:latin typeface="Arial" panose="020B0604020202020204" pitchFamily="34" charset="0"/>
              <a:ea typeface="Meiryo UI" panose="020B0604030504040204" pitchFamily="50" charset="-128"/>
              <a:cs typeface="Arial" panose="020B0604020202020204" pitchFamily="34" charset="0"/>
            </a:endParaRPr>
          </a:p>
          <a:p>
            <a:pPr marL="543600" indent="0" rtl="0">
              <a:lnSpc>
                <a:spcPct val="100000"/>
              </a:lnSpc>
              <a:spcBef>
                <a:spcPts val="0"/>
              </a:spcBef>
              <a:buNone/>
            </a:pPr>
            <a:endParaRPr lang="en-US" altLang="ja-JP" sz="1050" dirty="0">
              <a:solidFill>
                <a:srgbClr val="0070C0"/>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dirty="0">
                <a:solidFill>
                  <a:prstClr val="black"/>
                </a:solidFill>
                <a:latin typeface="Arial" panose="020B0604020202020204" pitchFamily="34" charset="0"/>
                <a:ea typeface="Meiryo UI" panose="020B0604030504040204" pitchFamily="50" charset="-128"/>
                <a:cs typeface="Arial" panose="020B0604020202020204" pitchFamily="34" charset="0"/>
              </a:rPr>
              <a:t>Дэд хэсэг 2 Тээврийн хэрэгсэлд суурилсан барилгын машин механизм ашиглахтай холбоотой аюулаас урьдчилан сэргийлэх</a:t>
            </a:r>
          </a:p>
          <a:p>
            <a:pPr marL="0" indent="0" rtl="0">
              <a:lnSpc>
                <a:spcPct val="100000"/>
              </a:lnSpc>
              <a:spcBef>
                <a:spcPts val="0"/>
              </a:spcBef>
              <a:buNone/>
            </a:pPr>
            <a:r>
              <a:rPr lang="mn" sz="1200" dirty="0">
                <a:solidFill>
                  <a:prstClr val="black"/>
                </a:solidFill>
                <a:latin typeface="Arial" panose="020B0604020202020204" pitchFamily="34" charset="0"/>
                <a:ea typeface="Meiryo UI" panose="020B0604030504040204" pitchFamily="50" charset="-128"/>
                <a:cs typeface="Arial" panose="020B0604020202020204" pitchFamily="34" charset="0"/>
              </a:rPr>
              <a:t>154 дүгээр зүйл &lt;Судалгаа, бүртгэл тэмдэглэл&gt;</a:t>
            </a:r>
          </a:p>
          <a:p>
            <a:pPr marL="0" indent="0" rtl="0">
              <a:lnSpc>
                <a:spcPct val="100000"/>
              </a:lnSpc>
              <a:spcBef>
                <a:spcPts val="0"/>
              </a:spcBef>
              <a:buNone/>
            </a:pPr>
            <a:r>
              <a:rPr lang="mn" sz="1200" dirty="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 ашиглан ажил гүйцэтгэхдээ харгалзах тээврийн хэрэгсэлд суурилсан барилгын машин механизм өнхрөх, нуралтаас үүдэн ажилчдад учрах аюулаас урьдчилан сэргийлэх зорилгоор тухайн газрын тогтоц, хөрсний онцлогийг урьдчилан судалж, судалгааны дүнг тэмдэглэх үүрэгтэй.</a:t>
            </a: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dirty="0">
                <a:solidFill>
                  <a:prstClr val="black"/>
                </a:solidFill>
                <a:latin typeface="Arial" panose="020B0604020202020204" pitchFamily="34" charset="0"/>
                <a:ea typeface="Meiryo UI" panose="020B0604030504040204" pitchFamily="50" charset="-128"/>
                <a:cs typeface="Arial" panose="020B0604020202020204" pitchFamily="34" charset="0"/>
              </a:rPr>
              <a:t>155 дугаар зүйл &lt;Ажлын төлөвлөгөө&gt;</a:t>
            </a:r>
          </a:p>
          <a:p>
            <a:pPr marL="0" indent="0" rtl="0">
              <a:lnSpc>
                <a:spcPct val="100000"/>
              </a:lnSpc>
              <a:spcBef>
                <a:spcPts val="0"/>
              </a:spcBef>
              <a:buNone/>
            </a:pPr>
            <a:r>
              <a:rPr lang="mn" sz="1200" spc="-50" dirty="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 ашиглан ажил гүйцэтгэхдээ өмнөх зүйлд заасан судалгааны дүнд  олж авсан бодит байдалд тохирсон ажлын төлөвлөгөөг урьдчилан гаргаж, тухайн ажлын төлөвлөгөөнд үндэслэн ажлыг гүйцэтгэх үүрэгтэй.</a:t>
            </a:r>
          </a:p>
          <a:p>
            <a:pPr marL="0" indent="0" rtl="0">
              <a:lnSpc>
                <a:spcPct val="100000"/>
              </a:lnSpc>
              <a:spcBef>
                <a:spcPts val="0"/>
              </a:spcBef>
              <a:buNone/>
            </a:pPr>
            <a:r>
              <a:rPr lang="mn" sz="1200" dirty="0">
                <a:solidFill>
                  <a:prstClr val="black"/>
                </a:solidFill>
                <a:latin typeface="Arial" panose="020B0604020202020204" pitchFamily="34" charset="0"/>
                <a:ea typeface="Meiryo UI" panose="020B0604030504040204" pitchFamily="50" charset="-128"/>
                <a:cs typeface="Arial" panose="020B0604020202020204" pitchFamily="34" charset="0"/>
              </a:rPr>
              <a:t>2 Өмнөх зүйлд заасан ажлын төлөвлөгөөнд дараах зүйлсийг тусгасан байх ёстой.</a:t>
            </a:r>
          </a:p>
          <a:p>
            <a:pPr marL="0" indent="0" rtl="0">
              <a:lnSpc>
                <a:spcPct val="100000"/>
              </a:lnSpc>
              <a:spcBef>
                <a:spcPts val="0"/>
              </a:spcBef>
              <a:buNone/>
            </a:pPr>
            <a:r>
              <a:rPr lang="mn" sz="1200" dirty="0">
                <a:solidFill>
                  <a:prstClr val="black"/>
                </a:solidFill>
                <a:latin typeface="Arial" panose="020B0604020202020204" pitchFamily="34" charset="0"/>
                <a:ea typeface="Meiryo UI" panose="020B0604030504040204" pitchFamily="50" charset="-128"/>
                <a:cs typeface="Arial" panose="020B0604020202020204" pitchFamily="34" charset="0"/>
              </a:rPr>
              <a:t>　　1 Ашиглах тээврийн хэрэгсэлд суурилсан барилгын машин механизмын төрөл, хүчин чадал</a:t>
            </a:r>
          </a:p>
          <a:p>
            <a:pPr marL="0" indent="0" rtl="0">
              <a:lnSpc>
                <a:spcPct val="100000"/>
              </a:lnSpc>
              <a:spcBef>
                <a:spcPts val="0"/>
              </a:spcBef>
              <a:buNone/>
            </a:pPr>
            <a:r>
              <a:rPr lang="mn" sz="1200" dirty="0">
                <a:solidFill>
                  <a:prstClr val="black"/>
                </a:solidFill>
                <a:latin typeface="Arial" panose="020B0604020202020204" pitchFamily="34" charset="0"/>
                <a:ea typeface="Meiryo UI" panose="020B0604030504040204" pitchFamily="50" charset="-128"/>
                <a:cs typeface="Arial" panose="020B0604020202020204" pitchFamily="34" charset="0"/>
              </a:rPr>
              <a:t>　　2 Тээврийн хэрэгсэлд суурилсан барилгын машин механизмын ашиглалтын маршрут</a:t>
            </a:r>
          </a:p>
          <a:p>
            <a:pPr marL="0" indent="0" rtl="0">
              <a:lnSpc>
                <a:spcPct val="100000"/>
              </a:lnSpc>
              <a:spcBef>
                <a:spcPts val="0"/>
              </a:spcBef>
              <a:buNone/>
            </a:pPr>
            <a:r>
              <a:rPr lang="mn" sz="1200" dirty="0">
                <a:solidFill>
                  <a:prstClr val="black"/>
                </a:solidFill>
                <a:latin typeface="Arial" panose="020B0604020202020204" pitchFamily="34" charset="0"/>
                <a:ea typeface="Meiryo UI" panose="020B0604030504040204" pitchFamily="50" charset="-128"/>
                <a:cs typeface="Arial" panose="020B0604020202020204" pitchFamily="34" charset="0"/>
              </a:rPr>
              <a:t>　　3 Тээврийн хэрэгсэлд суурилсан барилгын машин механизмаар гүйцэтгэх ажлын аргачлал</a:t>
            </a:r>
          </a:p>
          <a:p>
            <a:pPr marL="0" indent="0" rtl="0">
              <a:lnSpc>
                <a:spcPct val="100000"/>
              </a:lnSpc>
              <a:spcBef>
                <a:spcPts val="0"/>
              </a:spcBef>
              <a:buNone/>
            </a:pPr>
            <a:r>
              <a:rPr lang="mn" sz="1200" dirty="0">
                <a:solidFill>
                  <a:prstClr val="black"/>
                </a:solidFill>
                <a:latin typeface="Arial" panose="020B0604020202020204" pitchFamily="34" charset="0"/>
                <a:ea typeface="Meiryo UI" panose="020B0604030504040204" pitchFamily="50" charset="-128"/>
                <a:cs typeface="Arial" panose="020B0604020202020204" pitchFamily="34" charset="0"/>
              </a:rPr>
              <a:t>3 Аж ахуйн нэгж, байгууллага нь 1-р зүйлд заасан ажлын төлөвлөгөөг боловсруулахдаа өмнөх хэсгийн 2 ба 3-т заасан зүйлсийг холбогдох ажилчдад мэдэгдэх үүрэгтэй.</a:t>
            </a: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17221579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4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(3)</a:t>
            </a:r>
            <a:endParaRPr kumimoji="1" lang="ja-JP" altLang="en-US" sz="14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30832"/>
          </a:xfrm>
          <a:prstGeom prst="rect">
            <a:avLst/>
          </a:prstGeom>
          <a:noFill/>
          <a:ln>
            <a:solidFill>
              <a:schemeClr val="tx1"/>
            </a:solidFill>
          </a:ln>
        </p:spPr>
        <p:txBody>
          <a:bodyPr wrap="square" rtlCol="0">
            <a:spAutoFit/>
          </a:bodyPr>
          <a:lstStyle/>
          <a:p>
            <a:pPr algn="r" rtl="0"/>
            <a:r>
              <a:rPr lang="mn" sz="900">
                <a:solidFill>
                  <a:prstClr val="black"/>
                </a:solidFill>
                <a:latin typeface="Arial" panose="020B0604020202020204" pitchFamily="34" charset="0"/>
                <a:cs typeface="Arial" panose="020B0604020202020204" pitchFamily="34" charset="0"/>
              </a:rPr>
              <a:t>Материалын 163-р  хуудас / Нэмэлт материалын 112-р хуудас</a:t>
            </a:r>
          </a:p>
        </p:txBody>
      </p:sp>
      <p:sp>
        <p:nvSpPr>
          <p:cNvPr id="6" name="コンテンツ プレースホルダー 4"/>
          <p:cNvSpPr txBox="1">
            <a:spLocks/>
          </p:cNvSpPr>
          <p:nvPr/>
        </p:nvSpPr>
        <p:spPr>
          <a:xfrm>
            <a:off x="571500" y="941778"/>
            <a:ext cx="807971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156 дугаар зүйл &lt;Хурдны хязгаар&gt;</a:t>
            </a: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механизмаар (дээд хурд нь 10 км цагаас бага механизмыг тооцохгүй) ажил гүйцэтгэхдээ тухайн ажлыг гүйцэтгэх байршил, газрын тогтоц, хөрсний онцлог зэрэгт※ тохирсон тээврийн хэрэгсэлд суурилсан барилгын машин механизмын зохистой хурдны хязгаарыг тогтоож түүнийг мөрдөн ажил гүйцэтгэх үүрэгтэй.</a:t>
            </a:r>
          </a:p>
          <a:p>
            <a:pPr marL="0" indent="0" rtl="0">
              <a:lnSpc>
                <a:spcPct val="100000"/>
              </a:lnSpc>
              <a:spcBef>
                <a:spcPts val="0"/>
              </a:spcBef>
              <a:buNone/>
            </a:pPr>
            <a:r>
              <a:rPr sz="1200" dirty="0">
                <a:latin typeface="Arial" panose="020B0604020202020204" pitchFamily="34" charset="0"/>
                <a:cs typeface="Arial" panose="020B0604020202020204" pitchFamily="34" charset="0"/>
              </a:rPr>
              <a:t>2 </a:t>
            </a:r>
            <a:r>
              <a:rPr sz="1200" dirty="0" err="1">
                <a:latin typeface="Arial" panose="020B0604020202020204" pitchFamily="34" charset="0"/>
                <a:cs typeface="Arial" panose="020B0604020202020204" pitchFamily="34" charset="0"/>
              </a:rPr>
              <a:t>Өмнөх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хэсэг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дэх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тээврийн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хэрэгсэлд</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суурилсан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барилгын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машин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механизмын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жолооч</a:t>
            </a:r>
            <a:r>
              <a:rPr sz="1200" dirty="0">
                <a:latin typeface="Arial" panose="020B0604020202020204" pitchFamily="34" charset="0"/>
                <a:cs typeface="Arial" panose="020B0604020202020204" pitchFamily="34" charset="0"/>
              </a:rPr>
              <a:t>/</a:t>
            </a:r>
            <a:r>
              <a:rPr sz="1200" dirty="0" err="1">
                <a:latin typeface="Arial" panose="020B0604020202020204" pitchFamily="34" charset="0"/>
                <a:cs typeface="Arial" panose="020B0604020202020204" pitchFamily="34" charset="0"/>
              </a:rPr>
              <a:t>оператор</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нь</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тус</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зүйлд</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заасан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хурдны</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хязгаарыг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хэтрүүлэн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тээврийн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хэрэгсэлд</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суурилсан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барилгын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машин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механизмыг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жолоодож</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болохгүй</a:t>
            </a:r>
            <a:r>
              <a:rPr sz="1200" dirty="0">
                <a:latin typeface="Arial" panose="020B0604020202020204" pitchFamily="34" charset="0"/>
                <a:cs typeface="Arial" panose="020B0604020202020204" pitchFamily="34" charset="0"/>
              </a:rPr>
              <a:t>.</a:t>
            </a:r>
            <a:endParaRPr lang="en-US" altLang="ja-JP" sz="900" spc="-12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539750" indent="0" rtl="0">
              <a:lnSpc>
                <a:spcPct val="100000"/>
              </a:lnSpc>
              <a:spcBef>
                <a:spcPts val="0"/>
              </a:spcBef>
              <a:buNone/>
            </a:pPr>
            <a:r>
              <a:rPr lang="mn" sz="900" dirty="0">
                <a:solidFill>
                  <a:srgbClr val="0070C0"/>
                </a:solidFill>
                <a:latin typeface="Arial" panose="020B0604020202020204" pitchFamily="34" charset="0"/>
                <a:ea typeface="Meiryo UI" panose="020B0604030504040204" pitchFamily="50" charset="-128"/>
                <a:cs typeface="Arial" panose="020B0604020202020204" pitchFamily="34" charset="0"/>
              </a:rPr>
              <a:t>Жич) "Газрын тогтоц, хөрсний байдал зэрэгт"-ийн "зэрэгт" гэдэгт бусад машин механизм, тоног төхөөрөмж суурилуулсан тохиолдол мөн багтана.</a:t>
            </a:r>
          </a:p>
          <a:p>
            <a:pPr marL="0" indent="0" rtl="0">
              <a:lnSpc>
                <a:spcPct val="100000"/>
              </a:lnSpc>
              <a:spcBef>
                <a:spcPts val="0"/>
              </a:spcBef>
              <a:buNone/>
            </a:pPr>
            <a:endParaRPr lang="en-US" altLang="ja-JP" sz="105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157 дугаар зүйл &lt;Унаж өнхрөхөөс урьдчилан сэргийлэх, бусад&gt;</a:t>
            </a:r>
          </a:p>
          <a:p>
            <a:pPr marL="0" indent="0" rtl="0">
              <a:lnSpc>
                <a:spcPct val="100000"/>
              </a:lnSpc>
              <a:spcBef>
                <a:spcPts val="0"/>
              </a:spcBef>
              <a:buNone/>
            </a:pPr>
            <a:r>
              <a:rPr lang="mn" sz="1050" spc="-50" dirty="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механизмаар ажил гүйцэтгэхдээ тээврийн хэрэгсэлд суурилсан барилгын машин механизм унаж, өнхөрснөөс үүдэн ажилтанд учирч болох аюулаас урьдчилан сэргийлэх үүднээс, харгалзах тээврийн хэрэгсэлд суурилсан барилгын машин механизмын ашиглалтын маршрутыг тогтоохдоо замын хөвөө нурахаас урьдчилан сэргийлэх, газрын тэгш бус суултаас урьдчилан сэргийлэх, шаардлагатай өргөнийг хадгалах зэрэг※1 шаардлагатай арга хэмжээг авах үүрэгтэй.</a:t>
            </a: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2 Аж ахуйн нэгж, байгууллага нь замын хөвөө, хазгай налуу газар зэрэгт тээврийн хэрэгсэлд суурилсан барилгын машин механизмаар ажил гүйцэтгэхдээ тээврийн хэрэгсэлд суурилсан барилгын машин механизм унаж, өнхөрснөөс үүдэн ажилтанд аюул учирч болзошгүй тохиолдолд зохицуулагч томилон ※2, тухайн зохицуулагчаар тээврийн хэрэгсэлд суурилсан барилгын машин механизмыг чиглүүлүүлэх үүрэгтэй.</a:t>
            </a: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3 Өмнөх зүйлд заасан тээврийн хэрэгсэлд суурилсан барилгын машин механизмын жолооч/ оператор нь тус заалтад заасан зохицуулагчийн өгсөн зааврыг дагаж мөрдөх үүрэгтэй.</a:t>
            </a:r>
          </a:p>
          <a:p>
            <a:pPr marL="539750" indent="0" rtl="0">
              <a:lnSpc>
                <a:spcPct val="100000"/>
              </a:lnSpc>
              <a:spcBef>
                <a:spcPts val="0"/>
              </a:spcBef>
              <a:buNone/>
            </a:pPr>
            <a:r>
              <a:rPr lang="mn" sz="900" dirty="0">
                <a:solidFill>
                  <a:srgbClr val="0070C0"/>
                </a:solidFill>
                <a:latin typeface="Arial" panose="020B0604020202020204" pitchFamily="34" charset="0"/>
                <a:ea typeface="Meiryo UI" panose="020B0604030504040204" pitchFamily="50" charset="-128"/>
                <a:cs typeface="Arial" panose="020B0604020202020204" pitchFamily="34" charset="0"/>
              </a:rPr>
              <a:t>Жич 1 "Шаардлагатай өргөнийг хадгалах зэрэг" хэсгийн  "зэрэг" гэдэгт хамгаалалтын хашлага суурилуулж, тэмдэг тавих гэх мэт багтана.</a:t>
            </a:r>
          </a:p>
          <a:p>
            <a:pPr marL="539750" indent="0" rtl="0">
              <a:lnSpc>
                <a:spcPct val="100000"/>
              </a:lnSpc>
              <a:spcBef>
                <a:spcPts val="0"/>
              </a:spcBef>
              <a:buNone/>
            </a:pPr>
            <a:r>
              <a:rPr lang="mn" sz="900" dirty="0">
                <a:solidFill>
                  <a:srgbClr val="0070C0"/>
                </a:solidFill>
                <a:latin typeface="Arial" panose="020B0604020202020204" pitchFamily="34" charset="0"/>
                <a:ea typeface="Meiryo UI" panose="020B0604030504040204" pitchFamily="50" charset="-128"/>
                <a:cs typeface="Arial" panose="020B0604020202020204" pitchFamily="34" charset="0"/>
              </a:rPr>
              <a:t>Жич 2 Унах, өнхрөхөөс сэргийлж хамгаалалтын хашлага суурилуулан тэмдгийг зохистойгоор байрлуулсан тохиолдолд 2-р хэсэгт заасан зохицуулагчийг томилох шаардлагагүй.</a:t>
            </a:r>
            <a:endParaRPr lang="en-US" altLang="ja-JP" sz="900" dirty="0">
              <a:solidFill>
                <a:srgbClr val="0070C0"/>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900" dirty="0">
              <a:solidFill>
                <a:srgbClr val="0070C0"/>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157 дугаар зүйлийн 2</a:t>
            </a:r>
          </a:p>
          <a:p>
            <a:pPr marL="0" indent="0" rtl="0">
              <a:lnSpc>
                <a:spcPct val="100000"/>
              </a:lnSpc>
              <a:spcBef>
                <a:spcPts val="0"/>
              </a:spcBef>
              <a:buNone/>
            </a:pPr>
            <a:r>
              <a:rPr lang="mn" sz="1050" spc="-70" dirty="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замын хөвөө, хазгай налуу газар зэрэгт тээврийн хэрэгсэлд суурилсан барилгын машин механизмаар ажил гүйцэтгэхдээ тээврийн хэрэгсэлд суурилсан барилгын машин механизм унаж, өнхөрснөөс үүдэн ажилтанд аюул учрах эрсдэлтэй газруудад өнхрөхөөс хамгаалах бүтцийг бий болгох төдийгүй хамгаалах бүсээр тоноглогдоогүй тээврийн хэрэгсэлд суурилсан бусад барилгын машин механизмыг ашиглахгүй байх,  жолооч/ операторт хамгаалах бүс зүүлгэх шаардлагатай.</a:t>
            </a:r>
          </a:p>
        </p:txBody>
      </p:sp>
    </p:spTree>
    <p:extLst>
      <p:ext uri="{BB962C8B-B14F-4D97-AF65-F5344CB8AC3E}">
        <p14:creationId xmlns:p14="http://schemas.microsoft.com/office/powerpoint/2010/main" val="38107618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(4)</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164-р  хуудас / Нэмэлт материалын 113-р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158 дугаар зүйл &lt;Хүрэх, шүргэлцэхээс урьдчилан сэргийлэх&gt;</a:t>
            </a: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механизмаар ажил гүйцэтгэхдээ ажиллаж буй тээврийн хэрэгсэлд суурилсан барилгын машин механизмд хүрч шүргэлцсэнээс үүдэн ажилтанд аюул учрах эрсдэлтэй газруудад ажилчдыг оруулахыг хориглоно. Харин зохицуулагч томилон тухайн зохицуулагч тээврийн хэрэгсэлд суурилсан барилгын машин механизмыг чиглүүлэх тохиолдолд хамаарахгүй.</a:t>
            </a:r>
          </a:p>
          <a:p>
            <a:pPr marL="0" indent="0" rtl="0">
              <a:lnSpc>
                <a:spcPct val="100000"/>
              </a:lnSpc>
              <a:spcBef>
                <a:spcPts val="0"/>
              </a:spcBef>
              <a:buNone/>
            </a:pPr>
            <a:r>
              <a:rPr sz="1400" dirty="0">
                <a:latin typeface="Arial" panose="020B0604020202020204" pitchFamily="34" charset="0"/>
                <a:cs typeface="Arial" panose="020B0604020202020204" pitchFamily="34" charset="0"/>
              </a:rPr>
              <a:t>2 </a:t>
            </a:r>
            <a:r>
              <a:rPr sz="1400" dirty="0" err="1">
                <a:latin typeface="Arial" panose="020B0604020202020204" pitchFamily="34" charset="0"/>
                <a:cs typeface="Arial" panose="020B0604020202020204" pitchFamily="34" charset="0"/>
              </a:rPr>
              <a:t>Өмнөх</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хэсэгт</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заасан</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тээврийн</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хэрэгсэлд</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суурилсан</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барилгын</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машин</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механизмын</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жолооч</a:t>
            </a:r>
            <a:r>
              <a:rPr sz="1400" dirty="0">
                <a:latin typeface="Arial" panose="020B0604020202020204" pitchFamily="34" charset="0"/>
                <a:cs typeface="Arial" panose="020B0604020202020204" pitchFamily="34" charset="0"/>
              </a:rPr>
              <a:t>/</a:t>
            </a:r>
            <a:r>
              <a:rPr sz="1400" dirty="0" err="1">
                <a:latin typeface="Arial" panose="020B0604020202020204" pitchFamily="34" charset="0"/>
                <a:cs typeface="Arial" panose="020B0604020202020204" pitchFamily="34" charset="0"/>
              </a:rPr>
              <a:t>оператор</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нь</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тус</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заалт</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дахь</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зохицуулагчийн</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зааврыг</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дагаж</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мөрдөх</a:t>
            </a:r>
            <a:r>
              <a:rPr sz="1400" dirty="0">
                <a:latin typeface="Arial" panose="020B0604020202020204" pitchFamily="34" charset="0"/>
                <a:cs typeface="Arial" panose="020B0604020202020204" pitchFamily="34" charset="0"/>
              </a:rPr>
              <a:t> </a:t>
            </a:r>
            <a:r>
              <a:rPr sz="1400" dirty="0" err="1">
                <a:latin typeface="Arial" panose="020B0604020202020204" pitchFamily="34" charset="0"/>
                <a:cs typeface="Arial" panose="020B0604020202020204" pitchFamily="34" charset="0"/>
              </a:rPr>
              <a:t>үүрэгтэй</a:t>
            </a:r>
            <a:r>
              <a:rPr sz="1400" dirty="0">
                <a:latin typeface="Arial" panose="020B0604020202020204" pitchFamily="34" charset="0"/>
                <a:cs typeface="Arial" panose="020B0604020202020204" pitchFamily="34" charset="0"/>
              </a:rPr>
              <a:t>.</a:t>
            </a:r>
          </a:p>
          <a:p>
            <a:pPr marL="540000" indent="0" rtl="0">
              <a:lnSpc>
                <a:spcPct val="100000"/>
              </a:lnSpc>
              <a:spcBef>
                <a:spcPts val="0"/>
              </a:spcBef>
              <a:buNone/>
            </a:pPr>
            <a:r>
              <a:rPr lang="mn" sz="1000" dirty="0">
                <a:solidFill>
                  <a:srgbClr val="0070C0"/>
                </a:solidFill>
                <a:latin typeface="Arial" panose="020B0604020202020204" pitchFamily="34" charset="0"/>
                <a:ea typeface="Meiryo UI" panose="020B0604030504040204" pitchFamily="50" charset="-128"/>
                <a:cs typeface="Arial" panose="020B0604020202020204" pitchFamily="34" charset="0"/>
              </a:rPr>
              <a:t>Жич) "Аюул учрах эрсдэлтэй газрууд" гэдэгт машин механизмын ажиллах орчин төдийгүй сум, сумыг ажиллуулах төхөөрөмжийн ажиллах хүрээ мөн багтана.</a:t>
            </a:r>
            <a:endParaRPr lang="en-US" altLang="ja-JP" sz="1000" dirty="0">
              <a:solidFill>
                <a:srgbClr val="0070C0"/>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159 дүгээр зүйл &lt;Дохио&gt;</a:t>
            </a: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механизмыг ашиглах үеийн зохицуулагчийг томилохдоо тодорхой дохиог урьдчилан тогтоож, тухайн зохицуулагчаар харгалзах дохиог өгч ажиллуулах үүрэгтэй.</a:t>
            </a: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2 Өмнөх зүйлд заасан тээврийн хэрэгсэлд суурилсан барилгын машин механизмын жолооч/оператор нь тус заалт дахь дохиог дагаж мөрдөх үүрэгтэй.</a:t>
            </a: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160 дугаар зүйл &lt;Жолооны байрлалыг орхих үед авах арга хэмжээ&gt;</a:t>
            </a: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механизмын жолооч/оператороор тухайн жолооч/оператор жолооны байрлалыг орхих үед дараах арга хэмжээг авхуулах үүрэгтэй</a:t>
            </a: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　　1 Шанага, шүд зэрэг※1-ийг газарт буулгасан байх.</a:t>
            </a:r>
          </a:p>
          <a:p>
            <a:pPr marL="446088" indent="-446088"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　　2 Хөдөлгүүрийг зогсоон, тоормосыг татах зэргээр ※2 тээврийн хэрэгсэлд суурилсан барилгын машин механизм хөдлөхөөс урьдчилан сэргийлэх арга хэмжээ авах.</a:t>
            </a: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2 Өмнөх зүйлд заасан жолооч/оператор нь тээврийн хэрэгсэлд суурилсан барилгын машин механизмын жолооны байрлалыг орхихдоо ижил зүйл заалтад заасан арга хэмжээг авах үүрэгтэй.</a:t>
            </a: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539750" indent="0" rtl="0">
              <a:lnSpc>
                <a:spcPct val="100000"/>
              </a:lnSpc>
              <a:spcBef>
                <a:spcPts val="0"/>
              </a:spcBef>
              <a:buNone/>
            </a:pPr>
            <a:r>
              <a:rPr lang="mn" sz="1000" dirty="0">
                <a:solidFill>
                  <a:srgbClr val="0070C0"/>
                </a:solidFill>
                <a:latin typeface="Arial" panose="020B0604020202020204" pitchFamily="34" charset="0"/>
                <a:ea typeface="Meiryo UI" panose="020B0604030504040204" pitchFamily="50" charset="-128"/>
                <a:cs typeface="Arial" panose="020B0604020202020204" pitchFamily="34" charset="0"/>
              </a:rPr>
              <a:t>Жич 1 "Шанага, шүд зэрэг" -ийн "зэрэг" гэдэгт экскаватор (shoberu), хөрс зайлуулах хавтан гэх мэт багтана</a:t>
            </a:r>
          </a:p>
          <a:p>
            <a:pPr marL="539750" indent="0" rtl="0">
              <a:lnSpc>
                <a:spcPct val="100000"/>
              </a:lnSpc>
              <a:spcBef>
                <a:spcPts val="0"/>
              </a:spcBef>
              <a:buNone/>
            </a:pPr>
            <a:r>
              <a:rPr lang="mn" sz="1000" dirty="0">
                <a:solidFill>
                  <a:srgbClr val="0070C0"/>
                </a:solidFill>
                <a:latin typeface="Arial" panose="020B0604020202020204" pitchFamily="34" charset="0"/>
                <a:ea typeface="Meiryo UI" panose="020B0604030504040204" pitchFamily="50" charset="-128"/>
                <a:cs typeface="Arial" panose="020B0604020202020204" pitchFamily="34" charset="0"/>
              </a:rPr>
              <a:t>Жич 2 "Тоормосыг татах зэрэг" хэсгийн "зэрэг" гэдэгт шаантаг, тогтоогч зэргээр зогсоох гэх мэт багтана.</a:t>
            </a:r>
          </a:p>
        </p:txBody>
      </p:sp>
    </p:spTree>
    <p:extLst>
      <p:ext uri="{BB962C8B-B14F-4D97-AF65-F5344CB8AC3E}">
        <p14:creationId xmlns:p14="http://schemas.microsoft.com/office/powerpoint/2010/main" val="14956894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(5)</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165-р  хуудас / Нэмэлт материалын 114-р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161 дүгээр зүйл &lt;Тээврийн хэрэгсэлд суурилсан барилгын машин механизмыг зөөх&gt;</a:t>
            </a:r>
          </a:p>
          <a:p>
            <a:pPr marL="0" indent="0"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механизмыг зөөхийн тулд өөрөөр нь явуулах эсвэл чирэгчээр ачааны машин зэрэгт ※1 ачиж буулгахдаа ивүүр, далан  (morido) ашиглахдаа тухайн тээврийн хэрэгсэлд суурилсан барилгын машин механизм унаж өнхөрснөөс үүдэх аюулаас урьдчилан сэргийлэх зорилгоор дараах зүйлсийг баримтлах үүрэгтэй.</a:t>
            </a:r>
          </a:p>
          <a:p>
            <a:pPr marL="0" indent="0"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1 Ачиж буулгах ажлыг хавтгай, хатуу газар гүйцэтгэх.</a:t>
            </a:r>
          </a:p>
          <a:p>
            <a:pPr marL="0" indent="0"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2 Ивүүр ашиглахдаа хангалттай ※2 урт, өргөнтэй, бат бөх ивүүрийг ашиглах ба тохирох налуу ※3 хэмд сайтар бэхлэх.</a:t>
            </a:r>
          </a:p>
          <a:p>
            <a:pPr marL="0" indent="0"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3 Далан (morido), түр тулгуур зэргийг ашиглахдаа хангалттай өргөн, бат бэх байдал ※4, мөн тохирсон налуу хэмийг баримтлах.</a:t>
            </a:r>
          </a:p>
          <a:p>
            <a:pPr marL="539750" indent="0" rtl="0">
              <a:lnSpc>
                <a:spcPct val="100000"/>
              </a:lnSpc>
              <a:spcBef>
                <a:spcPts val="0"/>
              </a:spcBef>
              <a:buNone/>
            </a:pPr>
            <a:r>
              <a:rPr lang="mn" sz="1000">
                <a:solidFill>
                  <a:srgbClr val="0070C0"/>
                </a:solidFill>
                <a:latin typeface="Arial" panose="020B0604020202020204" pitchFamily="34" charset="0"/>
                <a:ea typeface="Meiryo UI" panose="020B0604030504040204" pitchFamily="50" charset="-128"/>
                <a:cs typeface="Arial" panose="020B0604020202020204" pitchFamily="34" charset="0"/>
              </a:rPr>
              <a:t>Жич 1 "Ачааны машин зэрэг" хэсгийн "зэрэг" гэдэгт трэйлер мөн багтана.</a:t>
            </a:r>
          </a:p>
          <a:p>
            <a:pPr marL="539750" indent="0" rtl="0">
              <a:lnSpc>
                <a:spcPct val="100000"/>
              </a:lnSpc>
              <a:spcBef>
                <a:spcPts val="0"/>
              </a:spcBef>
              <a:buNone/>
            </a:pPr>
            <a:r>
              <a:rPr lang="mn" sz="1000">
                <a:solidFill>
                  <a:srgbClr val="0070C0"/>
                </a:solidFill>
                <a:latin typeface="Arial" panose="020B0604020202020204" pitchFamily="34" charset="0"/>
                <a:ea typeface="Meiryo UI" panose="020B0604030504040204" pitchFamily="50" charset="-128"/>
                <a:cs typeface="Arial" panose="020B0604020202020204" pitchFamily="34" charset="0"/>
              </a:rPr>
              <a:t>Жич 2 "Хангалттай урт" хэсгийн "хангалттай" гэдэг нь ачих, буулгах зориулалттай тээврийн хэрэгсэлд суурилсан барилгын машин механизмын жин, овор хэмжээнээс хамаарч тогтно.</a:t>
            </a:r>
          </a:p>
          <a:p>
            <a:pPr marL="539750" indent="0" rtl="0">
              <a:lnSpc>
                <a:spcPct val="100000"/>
              </a:lnSpc>
              <a:spcBef>
                <a:spcPts val="0"/>
              </a:spcBef>
              <a:buNone/>
            </a:pPr>
            <a:r>
              <a:rPr lang="mn" sz="1000">
                <a:solidFill>
                  <a:srgbClr val="0070C0"/>
                </a:solidFill>
                <a:latin typeface="Arial" panose="020B0604020202020204" pitchFamily="34" charset="0"/>
                <a:ea typeface="Meiryo UI" panose="020B0604030504040204" pitchFamily="50" charset="-128"/>
                <a:cs typeface="Arial" panose="020B0604020202020204" pitchFamily="34" charset="0"/>
              </a:rPr>
              <a:t>Жич 3 "Тохирох налуу" гэдэг нь тухайн машин механизмын авирах чадал зэрэг функцыг харгалзсан аюулгүй байх хэмжээний налууг хэлнэ.</a:t>
            </a:r>
          </a:p>
          <a:p>
            <a:pPr marL="893763" indent="-354013" rtl="0">
              <a:lnSpc>
                <a:spcPct val="100000"/>
              </a:lnSpc>
              <a:spcBef>
                <a:spcPts val="0"/>
              </a:spcBef>
              <a:buNone/>
            </a:pPr>
            <a:r>
              <a:rPr lang="mn" sz="1000">
                <a:solidFill>
                  <a:srgbClr val="0070C0"/>
                </a:solidFill>
                <a:latin typeface="Arial" panose="020B0604020202020204" pitchFamily="34" charset="0"/>
                <a:ea typeface="Meiryo UI" panose="020B0604030504040204" pitchFamily="50" charset="-128"/>
                <a:cs typeface="Arial" panose="020B0604020202020204" pitchFamily="34" charset="0"/>
              </a:rPr>
              <a:t>Жич 4 “Далан (morido)-гийн бат бэх байдал” гэдэг нь далан (morido)-д үзүүртэй дүнз хадаж, сайтар нягтруулах зэрэг арга хэмжээ авснаар хангагдана.</a:t>
            </a:r>
            <a:endParaRPr lang="en-US" altLang="ja-JP" sz="1000" dirty="0">
              <a:solidFill>
                <a:srgbClr val="0070C0"/>
              </a:solidFill>
              <a:latin typeface="Arial" panose="020B0604020202020204" pitchFamily="34" charset="0"/>
              <a:ea typeface="Meiryo UI" panose="020B0604030504040204" pitchFamily="50" charset="-128"/>
              <a:cs typeface="Arial" panose="020B0604020202020204" pitchFamily="34" charset="0"/>
            </a:endParaRPr>
          </a:p>
          <a:p>
            <a:pPr marL="893763" indent="-354013" rtl="0">
              <a:lnSpc>
                <a:spcPct val="100000"/>
              </a:lnSpc>
              <a:spcBef>
                <a:spcPts val="0"/>
              </a:spcBef>
              <a:buNone/>
            </a:pPr>
            <a:endParaRPr lang="en-US" altLang="ja-JP" sz="1000" dirty="0">
              <a:solidFill>
                <a:srgbClr val="0070C0"/>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162 дугаар зүйл &lt;Механизмд суухыг хязгаарлах&gt;</a:t>
            </a:r>
          </a:p>
          <a:p>
            <a:pPr marL="0" indent="0"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механизмаар ажил гүйцэтгэхдээ зорчигчийн суудал ※-аас өөр газарт ажилтныг суулгахыг хориглоно.</a:t>
            </a:r>
          </a:p>
          <a:p>
            <a:pPr marL="539750" indent="0" rtl="0">
              <a:lnSpc>
                <a:spcPct val="100000"/>
              </a:lnSpc>
              <a:spcBef>
                <a:spcPts val="0"/>
              </a:spcBef>
              <a:buNone/>
            </a:pPr>
            <a:r>
              <a:rPr lang="mn" sz="1000">
                <a:solidFill>
                  <a:srgbClr val="0070C0"/>
                </a:solidFill>
                <a:latin typeface="Arial" panose="020B0604020202020204" pitchFamily="34" charset="0"/>
                <a:ea typeface="Meiryo UI" panose="020B0604030504040204" pitchFamily="50" charset="-128"/>
                <a:cs typeface="Arial" panose="020B0604020202020204" pitchFamily="34" charset="0"/>
              </a:rPr>
              <a:t>Жич) "Зорчигчийн суудал" гэж жолоочийн суудал, хажуугийн суудал болон бусад суудлыг хэлнэ.</a:t>
            </a:r>
          </a:p>
          <a:p>
            <a:pPr marL="0" indent="0" rtl="0">
              <a:lnSpc>
                <a:spcPct val="100000"/>
              </a:lnSpc>
              <a:spcBef>
                <a:spcPts val="0"/>
              </a:spcBef>
              <a:buNone/>
            </a:pPr>
            <a:endParaRPr lang="ja-JP" altLang="en-US"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163 дугаар зүйл &lt;Ашиглалтын хязгаарлалт&gt;</a:t>
            </a:r>
          </a:p>
          <a:p>
            <a:pPr marL="0" indent="0"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механизмаар ажил гүйцэтгэхдээ унаж өнхрөх болон сум, гарыг ажиллуулах тоног төхөөрөмжийн эвдрэлээс үүдэн ажилтанд учрах аюулаас урьдчилан сэргийлэх зорилгоор харгалзах тээврийн хэрэгсэлд суурилсан барилгын машин механизмын бүтцэд суурилан тогтоогдсон ※тогтвортой хэм, ажлын дээд ачаалал зэргийг мөрдөх үүрэгтэй.</a:t>
            </a:r>
          </a:p>
          <a:p>
            <a:pPr marL="539750" indent="0" rtl="0">
              <a:lnSpc>
                <a:spcPct val="100000"/>
              </a:lnSpc>
              <a:spcBef>
                <a:spcPts val="0"/>
              </a:spcBef>
              <a:buNone/>
            </a:pPr>
            <a:r>
              <a:rPr lang="mn" sz="1000">
                <a:solidFill>
                  <a:srgbClr val="0070C0"/>
                </a:solidFill>
                <a:latin typeface="Arial" panose="020B0604020202020204" pitchFamily="34" charset="0"/>
                <a:ea typeface="Meiryo UI" panose="020B0604030504040204" pitchFamily="50" charset="-128"/>
                <a:cs typeface="Arial" panose="020B0604020202020204" pitchFamily="34" charset="0"/>
              </a:rPr>
              <a:t>Жич) "Бүтцэд суурилан тогтоогдсон" гэж тээврийн хэрэгсэлд суурилсан барилгын машин механизмын бүтцийн стандартад заасан зүйлийг хэлнэ.</a:t>
            </a:r>
            <a:endParaRPr lang="ja-JP" altLang="en-US"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36956436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2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(6)</a:t>
            </a:r>
            <a:endParaRPr kumimoji="1" lang="ja-JP" altLang="en-US" sz="12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15444"/>
          </a:xfrm>
          <a:prstGeom prst="rect">
            <a:avLst/>
          </a:prstGeom>
          <a:noFill/>
          <a:ln>
            <a:solidFill>
              <a:schemeClr val="tx1"/>
            </a:solidFill>
          </a:ln>
        </p:spPr>
        <p:txBody>
          <a:bodyPr wrap="square" rtlCol="0">
            <a:spAutoFit/>
          </a:bodyPr>
          <a:lstStyle/>
          <a:p>
            <a:pPr algn="r" rtl="0"/>
            <a:r>
              <a:rPr lang="mn" sz="800">
                <a:solidFill>
                  <a:prstClr val="black"/>
                </a:solidFill>
                <a:latin typeface="Arial" panose="020B0604020202020204" pitchFamily="34" charset="0"/>
                <a:cs typeface="Arial" panose="020B0604020202020204" pitchFamily="34" charset="0"/>
              </a:rPr>
              <a:t>Материалын 165-р  хуудас / Нэмэлт материалын 115-р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000">
                <a:solidFill>
                  <a:prstClr val="black"/>
                </a:solidFill>
                <a:latin typeface="Arial" panose="020B0604020202020204" pitchFamily="34" charset="0"/>
                <a:ea typeface="Meiryo UI" panose="020B0604030504040204" pitchFamily="50" charset="-128"/>
                <a:cs typeface="Arial" panose="020B0604020202020204" pitchFamily="34" charset="0"/>
              </a:rPr>
              <a:t>164 дүгээр зүйл. &lt;Үндсэн зориулалтаас бусад ашиглалтын хязгаарлалт&gt;</a:t>
            </a:r>
          </a:p>
          <a:p>
            <a:pPr marL="0" indent="0" rtl="0">
              <a:lnSpc>
                <a:spcPct val="100000"/>
              </a:lnSpc>
              <a:spcBef>
                <a:spcPts val="0"/>
              </a:spcBef>
              <a:buNone/>
            </a:pPr>
            <a:r>
              <a:rPr lang="mn" sz="10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механизмыг хүчит экскаватор (shoberu)оор ачаа өргөх(age), эсвэл экскаваторт(shoberu) зориулсан Clamshell хувин (шанага)-гаар ажилчин өргөж буулгах зэрэг үндсэн зориулалтаас бусад зорилгоор ашиглахыг хориглоно.</a:t>
            </a:r>
          </a:p>
          <a:p>
            <a:pPr marL="0" indent="0" rtl="0">
              <a:lnSpc>
                <a:spcPct val="100000"/>
              </a:lnSpc>
              <a:spcBef>
                <a:spcPts val="0"/>
              </a:spcBef>
              <a:buNone/>
            </a:pPr>
            <a:r>
              <a:rPr lang="mn" sz="1000">
                <a:solidFill>
                  <a:prstClr val="black"/>
                </a:solidFill>
                <a:latin typeface="Arial" panose="020B0604020202020204" pitchFamily="34" charset="0"/>
                <a:ea typeface="Meiryo UI" panose="020B0604030504040204" pitchFamily="50" charset="-128"/>
                <a:cs typeface="Arial" panose="020B0604020202020204" pitchFamily="34" charset="0"/>
              </a:rPr>
              <a:t>2 Өмнөх хэсгийн заалт нь дараахын аль нэгт хамаарах тохиолдолд хамаарахгүй.</a:t>
            </a:r>
          </a:p>
          <a:p>
            <a:pPr marL="0" indent="0" rtl="0">
              <a:lnSpc>
                <a:spcPct val="100000"/>
              </a:lnSpc>
              <a:spcBef>
                <a:spcPts val="0"/>
              </a:spcBef>
              <a:buNone/>
            </a:pPr>
            <a:r>
              <a:rPr lang="mn" sz="1000">
                <a:solidFill>
                  <a:prstClr val="black"/>
                </a:solidFill>
                <a:latin typeface="Arial" panose="020B0604020202020204" pitchFamily="34" charset="0"/>
                <a:ea typeface="Meiryo UI" panose="020B0604030504040204" pitchFamily="50" charset="-128"/>
                <a:cs typeface="Arial" panose="020B0604020202020204" pitchFamily="34" charset="0"/>
              </a:rPr>
              <a:t>　　1 Ачаа өргөх(age) ажил※2 гүйцэтгэх ба дараахын аль нэгт хамаарах тохиолдолд.</a:t>
            </a:r>
          </a:p>
          <a:p>
            <a:pPr marL="0" indent="0" rtl="0">
              <a:lnSpc>
                <a:spcPct val="100000"/>
              </a:lnSpc>
              <a:spcBef>
                <a:spcPts val="0"/>
              </a:spcBef>
              <a:buNone/>
            </a:pPr>
            <a:r>
              <a:rPr lang="mn" sz="1000">
                <a:solidFill>
                  <a:prstClr val="black"/>
                </a:solidFill>
                <a:latin typeface="Arial" panose="020B0604020202020204" pitchFamily="34" charset="0"/>
                <a:ea typeface="Meiryo UI" panose="020B0604030504040204" pitchFamily="50" charset="-128"/>
                <a:cs typeface="Arial" panose="020B0604020202020204" pitchFamily="34" charset="0"/>
              </a:rPr>
              <a:t>　　　　а. Ажлын онцлогоос шалтгаалан зайлшгүй эсвэл аюулгүй ажиллахад шаардлагатай тохиолдолд ※3.</a:t>
            </a:r>
            <a:endParaRPr lang="ja-JP" altLang="en-US" sz="10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811213" indent="-811213" rtl="0">
              <a:lnSpc>
                <a:spcPct val="100000"/>
              </a:lnSpc>
              <a:spcBef>
                <a:spcPts val="0"/>
              </a:spcBef>
              <a:buNone/>
            </a:pPr>
            <a:r>
              <a:rPr lang="mn" sz="1000">
                <a:solidFill>
                  <a:prstClr val="black"/>
                </a:solidFill>
                <a:latin typeface="Arial" panose="020B0604020202020204" pitchFamily="34" charset="0"/>
                <a:ea typeface="Meiryo UI" panose="020B0604030504040204" pitchFamily="50" charset="-128"/>
                <a:cs typeface="Arial" panose="020B0604020202020204" pitchFamily="34" charset="0"/>
              </a:rPr>
              <a:t>　　　　в. Гар, шанага зэрэг ажлын төхөөрөмжийг дараахад бүгдэд нь хамаарах дэгээ, гогцоо (shakkuru) зэрэг металл тоноглол, бусад өргөх(age) багаж хэрэгслээр тоноглож ашиглах ※4.</a:t>
            </a:r>
            <a:endParaRPr lang="ja-JP" altLang="en-US" sz="10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000">
                <a:solidFill>
                  <a:prstClr val="black"/>
                </a:solidFill>
                <a:latin typeface="Arial" panose="020B0604020202020204" pitchFamily="34" charset="0"/>
                <a:ea typeface="Meiryo UI" panose="020B0604030504040204" pitchFamily="50" charset="-128"/>
                <a:cs typeface="Arial" panose="020B0604020202020204" pitchFamily="34" charset="0"/>
              </a:rPr>
              <a:t>　　　　　(1) Ачаалал өгөх ачааны жинд тохирсон хангалттай бат бөх※5 байх.</a:t>
            </a:r>
          </a:p>
          <a:p>
            <a:pPr marL="1081088" indent="-1081088" rtl="0">
              <a:lnSpc>
                <a:spcPct val="100000"/>
              </a:lnSpc>
              <a:spcBef>
                <a:spcPts val="0"/>
              </a:spcBef>
              <a:buNone/>
            </a:pPr>
            <a:r>
              <a:rPr lang="mn" sz="1000">
                <a:solidFill>
                  <a:prstClr val="black"/>
                </a:solidFill>
                <a:latin typeface="Arial" panose="020B0604020202020204" pitchFamily="34" charset="0"/>
                <a:ea typeface="Meiryo UI" panose="020B0604030504040204" pitchFamily="50" charset="-128"/>
                <a:cs typeface="Arial" panose="020B0604020202020204" pitchFamily="34" charset="0"/>
              </a:rPr>
              <a:t>　　　　　(2) Түгжээ ашиглах зэргээс үүдэн тухайн багаж хэрэгслээс өргөгдсөн(age) ачаа унах эрсдэлгүй байх.</a:t>
            </a:r>
          </a:p>
          <a:p>
            <a:pPr marL="1081088" indent="-1081088" rtl="0">
              <a:lnSpc>
                <a:spcPct val="100000"/>
              </a:lnSpc>
              <a:spcBef>
                <a:spcPts val="0"/>
              </a:spcBef>
              <a:buNone/>
            </a:pPr>
            <a:r>
              <a:rPr lang="mn" sz="1000">
                <a:solidFill>
                  <a:prstClr val="black"/>
                </a:solidFill>
                <a:latin typeface="Arial" panose="020B0604020202020204" pitchFamily="34" charset="0"/>
                <a:ea typeface="Meiryo UI" panose="020B0604030504040204" pitchFamily="50" charset="-128"/>
                <a:cs typeface="Arial" panose="020B0604020202020204" pitchFamily="34" charset="0"/>
              </a:rPr>
              <a:t>　　　　　(3) Ажлын тоног төхөөрөмжөөс мултрах эрсдэлгүй зүйл байх ※6.</a:t>
            </a:r>
            <a:endParaRPr lang="ja-JP" altLang="en-US" sz="10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000">
                <a:solidFill>
                  <a:prstClr val="black"/>
                </a:solidFill>
                <a:latin typeface="Arial" panose="020B0604020202020204" pitchFamily="34" charset="0"/>
                <a:ea typeface="Meiryo UI" panose="020B0604030504040204" pitchFamily="50" charset="-128"/>
                <a:cs typeface="Arial" panose="020B0604020202020204" pitchFamily="34" charset="0"/>
              </a:rPr>
              <a:t>2 Ачаа өргөхөөс(age) өөр ажил гүйцэтгэх төдийгүй ажилтанд аюул учрах эрсдэлгүй тохиолдолд.</a:t>
            </a:r>
            <a:endParaRPr lang="en-US" altLang="ja-JP" sz="10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540000" indent="0" rtl="0">
              <a:lnSpc>
                <a:spcPct val="100000"/>
              </a:lnSpc>
              <a:spcBef>
                <a:spcPts val="0"/>
              </a:spcBef>
              <a:buNone/>
            </a:pPr>
            <a:r>
              <a:rPr lang="mn" sz="800">
                <a:solidFill>
                  <a:srgbClr val="0070C0"/>
                </a:solidFill>
                <a:latin typeface="Arial" panose="020B0604020202020204" pitchFamily="34" charset="0"/>
                <a:ea typeface="Meiryo UI" panose="020B0604030504040204" pitchFamily="50" charset="-128"/>
                <a:cs typeface="Arial" panose="020B0604020202020204" pitchFamily="34" charset="0"/>
              </a:rPr>
              <a:t>Жич 1 "Экскаваторт зориулсан Clamshell хувин  (шанага)-гаар ажилчдыг өргөх, буулгах зэрэг" хэсгийн 1 "зэрэг" гэдэгт сум, гар зэргийн оронд шат ашиглах гэх мэт багтана.</a:t>
            </a:r>
          </a:p>
          <a:p>
            <a:pPr marL="540000" indent="0" rtl="0">
              <a:lnSpc>
                <a:spcPct val="100000"/>
              </a:lnSpc>
              <a:spcBef>
                <a:spcPts val="0"/>
              </a:spcBef>
              <a:buNone/>
            </a:pPr>
            <a:r>
              <a:rPr lang="mn" sz="800">
                <a:solidFill>
                  <a:srgbClr val="0070C0"/>
                </a:solidFill>
                <a:latin typeface="Arial" panose="020B0604020202020204" pitchFamily="34" charset="0"/>
                <a:ea typeface="Meiryo UI" panose="020B0604030504040204" pitchFamily="50" charset="-128"/>
                <a:cs typeface="Arial" panose="020B0604020202020204" pitchFamily="34" charset="0"/>
              </a:rPr>
              <a:t>Жич 2 "Ачаа өргөх(age) ажил" гэдэгт ачаа өлгөсөн сумыг эргүүлэх, ачаа өргөсөн байдалтай явах зэрэг багтана.</a:t>
            </a:r>
          </a:p>
          <a:p>
            <a:pPr marL="893763" indent="-354013" rtl="0">
              <a:lnSpc>
                <a:spcPct val="100000"/>
              </a:lnSpc>
              <a:spcBef>
                <a:spcPts val="0"/>
              </a:spcBef>
              <a:buNone/>
            </a:pPr>
            <a:r>
              <a:rPr sz="1400">
                <a:latin typeface="Arial" panose="020B0604020202020204" pitchFamily="34" charset="0"/>
                <a:cs typeface="Arial" panose="020B0604020202020204" pitchFamily="34" charset="0"/>
              </a:rPr>
              <a:t>Жич 3 "Ажлын онцлогоос шалтгаалан зайлшгүй эсвэл аюулгүй ажиллахад шаардлагатай тохиолдол" гэдэгт тээврийн хэрэгсэлд суурилсан барилгын машин механизм ашиглан ухалт хийх ажлын хүрээнд хөрс нуралтаас үүдэх эрсдлийг бууруулах зорилгоор, хьюм  (hyumu) хоолой зэргийг өргөхдөө, ажлын талбай зайтайгаас хөдөлгөөнт кран оруулж ажлыг гүйцэтгэснээр илүү замбараагүй байдал үүсч эрсдэл нэмэгдэж болзошгүй тохиолдол багтана.</a:t>
            </a:r>
          </a:p>
          <a:p>
            <a:pPr marL="893763" indent="-354013" rtl="0">
              <a:lnSpc>
                <a:spcPct val="100000"/>
              </a:lnSpc>
              <a:spcBef>
                <a:spcPts val="0"/>
              </a:spcBef>
              <a:buNone/>
            </a:pPr>
            <a:r>
              <a:rPr sz="1400">
                <a:latin typeface="Arial" panose="020B0604020202020204" pitchFamily="34" charset="0"/>
                <a:cs typeface="Arial" panose="020B0604020202020204" pitchFamily="34" charset="0"/>
              </a:rPr>
              <a:t>Жич 4 "Ажлын төхөөрөмжийг өргөх багаж хэрэгслээр тоноглож ашиглах үед" гэдэг нь ажлын тоног төхөөрөмжид дэгээ, гогцоо (shakkuru) , төмөр уяа, өлгөөтэй гинж зэрэг нь амархан унахааргүй бэхлэгдсэн бөгөөд эдгээрийг ашиглан ачаа өргөх тохиолдлыг хэлэх ба шанаганы хумсанд төмөр уяа  өлгөж өргөх тохиолдолд сум, гаранд шууд төмөр уяаг ороож эргүүлэн ачааг өргөх тохиолдол хамаарахгүй.</a:t>
            </a:r>
          </a:p>
          <a:p>
            <a:pPr marL="893763" indent="-354013" rtl="0">
              <a:lnSpc>
                <a:spcPct val="100000"/>
              </a:lnSpc>
              <a:spcBef>
                <a:spcPts val="0"/>
              </a:spcBef>
              <a:buNone/>
            </a:pPr>
            <a:r>
              <a:rPr lang="mn" sz="800">
                <a:solidFill>
                  <a:srgbClr val="0070C0"/>
                </a:solidFill>
                <a:latin typeface="Arial" panose="020B0604020202020204" pitchFamily="34" charset="0"/>
                <a:ea typeface="Meiryo UI" panose="020B0604030504040204" pitchFamily="50" charset="-128"/>
                <a:cs typeface="Arial" panose="020B0604020202020204" pitchFamily="34" charset="0"/>
              </a:rPr>
              <a:t>Жич 5 Өргөх(age) багаж хэрэгслийн бат бөх чанарын аюулгүй байдлын тоон үзүүлэлт (Өргөх багаж хэрэгслийн таслах ачааллын утгыг 3-р зүйлийн 4 дэх ачааллын утгад хувааж гарсан тоог хэлнэ.</a:t>
            </a:r>
          </a:p>
          <a:p>
            <a:pPr marL="893763" indent="-354013" rtl="0">
              <a:lnSpc>
                <a:spcPct val="100000"/>
              </a:lnSpc>
              <a:spcBef>
                <a:spcPts val="0"/>
              </a:spcBef>
              <a:buNone/>
            </a:pPr>
            <a:r>
              <a:rPr lang="mn" sz="800">
                <a:solidFill>
                  <a:srgbClr val="0070C0"/>
                </a:solidFill>
                <a:latin typeface="Arial" panose="020B0604020202020204" pitchFamily="34" charset="0"/>
                <a:ea typeface="Meiryo UI" panose="020B0604030504040204" pitchFamily="50" charset="-128"/>
                <a:cs typeface="Arial" panose="020B0604020202020204" pitchFamily="34" charset="0"/>
              </a:rPr>
              <a:t>Жич 6 “Ажлын тоног төхөөрөмжөөс мултрах эрсдэлгүй зүйл” гэдэг нь дэгээ зэргийг гагнаж бэхэлсэн тохиолдолд хайлалт, багалзуурын зузаан зэрэг нь хангалттай хэмжээнд байх төдийгүй, тухайн  бэхлэгдсэн хэсгийг битүү гагнасан зүйлийг хэлнэ.</a:t>
            </a:r>
          </a:p>
        </p:txBody>
      </p:sp>
    </p:spTree>
    <p:extLst>
      <p:ext uri="{BB962C8B-B14F-4D97-AF65-F5344CB8AC3E}">
        <p14:creationId xmlns:p14="http://schemas.microsoft.com/office/powerpoint/2010/main" val="41084460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(7)</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167-р  хуудас / Нэмэлт материалын 116-р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165 дугаар зүйл &lt;Засвар&gt;</a:t>
            </a: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механизмыг засах, аттачмент суурилуулах, салгах ажлыг гүйцэтгэхдээ уг ажлыг удирдах ажилтныг томилж, тухайн ажилтнаар дараах арга хэмжээг авхуулах үүрэгтэй.</a:t>
            </a: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1 Ажлын дарааллыг тогтоож, ажлыг удирдах.</a:t>
            </a: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2 Дараах зүйлийн 1-т заасан аюулгүйн тулгуур, аюулгүйн блок болон 166.2.1 дэх хэсэгт заасан тулгуур хүрээний ашиглалтын байдлыг хянах.</a:t>
            </a: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166 дугаар зүйл &lt;Сум буулгах үеийн аюулаас урьдчилан сэргийлэх&gt;</a:t>
            </a: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механизмын сум, гар зэргийг өргөж(age), түүний дор засвар, үзлэг хийх үед сум, гар зэрэг санаандгүй унаж ажилтанд аюул учруулахаас урьдчилан сэргийлэх зорилгоор тухайн ажлыг гүйцэтгэх ажилтанд аюулгүйн тулгуур хүрээ, аюулгүйн блок зэргийг ашиглуулах үүрэгтэй.</a:t>
            </a:r>
          </a:p>
          <a:p>
            <a:pPr marL="0" indent="0" rtl="0">
              <a:lnSpc>
                <a:spcPct val="100000"/>
              </a:lnSpc>
              <a:spcBef>
                <a:spcPts val="0"/>
              </a:spcBef>
              <a:buNone/>
            </a:pPr>
            <a:r>
              <a:rPr sz="1200" dirty="0">
                <a:latin typeface="Arial" panose="020B0604020202020204" pitchFamily="34" charset="0"/>
                <a:cs typeface="Arial" panose="020B0604020202020204" pitchFamily="34" charset="0"/>
              </a:rPr>
              <a:t>2 </a:t>
            </a:r>
            <a:r>
              <a:rPr sz="1200" dirty="0" err="1">
                <a:latin typeface="Arial" panose="020B0604020202020204" pitchFamily="34" charset="0"/>
                <a:cs typeface="Arial" panose="020B0604020202020204" pitchFamily="34" charset="0"/>
              </a:rPr>
              <a:t>Өмнөх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хэсэгт</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заасан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ажлыг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гүйцэтгэх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ажилтан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нь</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тус</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хэсэгт</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заасан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аюулгүйн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тулгуур</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аюулгүйн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блок</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зэргийг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ашиглах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үүрэгтэй</a:t>
            </a:r>
            <a:r>
              <a:rPr sz="1200" dirty="0">
                <a:latin typeface="Arial" panose="020B0604020202020204" pitchFamily="34" charset="0"/>
                <a:cs typeface="Arial" panose="020B0604020202020204" pitchFamily="34" charset="0"/>
              </a:rPr>
              <a:t>.</a:t>
            </a:r>
          </a:p>
          <a:p>
            <a:pPr marL="540000" indent="0" rtl="0">
              <a:lnSpc>
                <a:spcPct val="100000"/>
              </a:lnSpc>
              <a:spcBef>
                <a:spcPts val="0"/>
              </a:spcBef>
              <a:buNone/>
            </a:pPr>
            <a:r>
              <a:rPr lang="mn" sz="1000" dirty="0">
                <a:solidFill>
                  <a:srgbClr val="0070C0"/>
                </a:solidFill>
                <a:latin typeface="Arial" panose="020B0604020202020204" pitchFamily="34" charset="0"/>
                <a:ea typeface="Meiryo UI" panose="020B0604030504040204" pitchFamily="50" charset="-128"/>
                <a:cs typeface="Arial" panose="020B0604020202020204" pitchFamily="34" charset="0"/>
              </a:rPr>
              <a:t>Жич) "Аюулгүйн блок зэрэг" хэсгийн "зэрэг" гэдэгт тулгуур хүрээ зэрэг мөн багтана.</a:t>
            </a:r>
          </a:p>
          <a:p>
            <a:pPr marL="0" indent="0" rtl="0">
              <a:lnSpc>
                <a:spcPct val="100000"/>
              </a:lnSpc>
              <a:spcBef>
                <a:spcPts val="0"/>
              </a:spcBef>
              <a:buNone/>
            </a:pPr>
            <a:endParaRPr lang="ja-JP" altLang="en-US"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166 дугаар зүйлийн 2 &lt;Аттачмент унаснаас үүсэх аюулаас урьдчилан сэргийлэх&gt;</a:t>
            </a: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механизмын аттачментыг угсрах, салгахдаа аттачмент унаснаас үүдэн ажилтанд учрах аюулаас урьдчилан сэргийлэх үүднээс тухайн ажлыг гүйцэтгэх ажилтанд тулгуур хүрээ зэргийг ашиглуулах үүрэгтэй.</a:t>
            </a: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2 Өмнөх  зүйлд заасан ажлыг гүйцэтгэх ажилтан нь тус заалтад заасан тулгуур хүрээ зэргийг ашиглах үүрэгтэй.</a:t>
            </a:r>
          </a:p>
          <a:p>
            <a:pPr marL="0" indent="0" rtl="0">
              <a:lnSpc>
                <a:spcPct val="100000"/>
              </a:lnSpc>
              <a:spcBef>
                <a:spcPts val="0"/>
              </a:spcBef>
              <a:buNone/>
            </a:pPr>
            <a:endParaRPr lang="ja-JP" altLang="en-US"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166 дугаар зүйлийн 3 &lt;Аттачмент угсрахыг хязгаарлах&gt;</a:t>
            </a:r>
          </a:p>
          <a:p>
            <a:pPr marL="0" indent="0" rtl="0">
              <a:lnSpc>
                <a:spcPct val="100000"/>
              </a:lnSpc>
              <a:spcBef>
                <a:spcPts val="0"/>
              </a:spcBef>
              <a:buNone/>
            </a:pPr>
            <a:r>
              <a:rPr lang="mn" sz="1100" spc="-50" dirty="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механизмд бүтцийн үүднээс тогтоогдсон жингээс хэтэрсэн аттачментыг угсарч болохгүй.</a:t>
            </a:r>
          </a:p>
        </p:txBody>
      </p:sp>
    </p:spTree>
    <p:extLst>
      <p:ext uri="{BB962C8B-B14F-4D97-AF65-F5344CB8AC3E}">
        <p14:creationId xmlns:p14="http://schemas.microsoft.com/office/powerpoint/2010/main" val="25627313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4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(8)</a:t>
            </a:r>
            <a:endParaRPr kumimoji="1" lang="ja-JP" altLang="en-US" sz="14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30832"/>
          </a:xfrm>
          <a:prstGeom prst="rect">
            <a:avLst/>
          </a:prstGeom>
          <a:noFill/>
          <a:ln>
            <a:solidFill>
              <a:schemeClr val="tx1"/>
            </a:solidFill>
          </a:ln>
        </p:spPr>
        <p:txBody>
          <a:bodyPr wrap="square" rtlCol="0">
            <a:spAutoFit/>
          </a:bodyPr>
          <a:lstStyle/>
          <a:p>
            <a:pPr algn="r" rtl="0"/>
            <a:r>
              <a:rPr lang="mn" sz="900">
                <a:solidFill>
                  <a:prstClr val="black"/>
                </a:solidFill>
                <a:latin typeface="Arial" panose="020B0604020202020204" pitchFamily="34" charset="0"/>
                <a:cs typeface="Arial" panose="020B0604020202020204" pitchFamily="34" charset="0"/>
              </a:rPr>
              <a:t>Материалын 167-р  хуудас / Нэмэлт материалын 116-р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166 дугаар зүйлийн 4 &lt;Аттачментын жинг ил байрлуулах&gt;</a:t>
            </a: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механизмын аттачментыг солих үедээ жолооч/операторт сайтар харагдахуйц байрлалд уг аттачментын жинг (шанага, шүд зэргийг угсарсан тохиолдолд тухайн шанага, шүдний жин эсвэл даацын дээд хязгаарыг багтаана. Цаашид энэ зүйлд нэгэн адил хамаарна.) байрлуулах эсвэл тухайн тээврийн хэрэгсэлд суурилсан барилгын машин механизмын жолооч/оператор аттачментын жинг шууд шалгах боломжтой цаасан материалыг байршуулсан байх үүрэгтэй.</a:t>
            </a:r>
            <a:endParaRPr lang="en-US" altLang="ja-JP" sz="105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05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8-р бүлэг 5 Бетон байгууламжийг буулгах/ нураах зэрэг ажилтай холбоотой аюулаас урьдчилан сэргийлэх</a:t>
            </a: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517 дугаар зүйлийн 15  &lt;Бетон байгууламжийг буулгах/ нураах ажил&gt;</a:t>
            </a: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захирамжийн 6 дугаар зүйлийн 15-5 т заасан ажлыг гүйцэтгэхдээ дараах арга хэмжээг авах үүрэгтэй.</a:t>
            </a: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1 Ажлын бүсэд холбогдох ажилчдаас бусад ажилчин нэвтрэхийг хориглоно.</a:t>
            </a:r>
          </a:p>
          <a:p>
            <a:pPr marL="0" indent="0" rtl="0">
              <a:lnSpc>
                <a:spcPct val="100000"/>
              </a:lnSpc>
              <a:spcBef>
                <a:spcPts val="0"/>
              </a:spcBef>
              <a:buNone/>
            </a:pPr>
            <a:r>
              <a:rPr sz="1200" dirty="0">
                <a:latin typeface="Arial" panose="020B0604020202020204" pitchFamily="34" charset="0"/>
                <a:cs typeface="Arial" panose="020B0604020202020204" pitchFamily="34" charset="0"/>
              </a:rPr>
              <a:t>2 </a:t>
            </a:r>
            <a:r>
              <a:rPr sz="1200" dirty="0" err="1">
                <a:latin typeface="Arial" panose="020B0604020202020204" pitchFamily="34" charset="0"/>
                <a:cs typeface="Arial" panose="020B0604020202020204" pitchFamily="34" charset="0"/>
              </a:rPr>
              <a:t>Хүчтэй</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салхи</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аадар</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бороо</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их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цас</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гэх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мэт</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цаг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агаарын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таагүй</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байдлаас</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шалтгаалан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ажил</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гүйцэтгэх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нь</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аюултай</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тохиолдолд</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тухайн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ажлыг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зогсооно</a:t>
            </a:r>
            <a:r>
              <a:rPr sz="1200" dirty="0">
                <a:latin typeface="Arial" panose="020B0604020202020204" pitchFamily="34" charset="0"/>
                <a:cs typeface="Arial" panose="020B0604020202020204" pitchFamily="34" charset="0"/>
              </a:rPr>
              <a:t>.</a:t>
            </a: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3 Тоног төхөөрөмж, багаж хэрэгсэл гэх мэтийг өргөх(age), буулгахдаа  бэхэлгээний олс, уут гэх мэт хэрэгслийг ажилчдад ашиглуулна.</a:t>
            </a:r>
            <a:endParaRPr lang="en-US" altLang="ja-JP" sz="105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05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517 дугаар зүйлийн 16 &lt;Татаж унагаах зэрэг ажлын үеийн дохио&gt;</a:t>
            </a: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1 Аж ахуйн нэгж, байгууллага нь захирамжийн 6 дугаар  зүйлийн 15-5 т заасан ажлыг гүйцэтгэхдээ, гаднах хана, тулгуур багана зэргийг татаж унагаах ажлын үед, татаж унагаах үеийн тодорхой дохиог тогтоож, холбогдох ажилчдад мэдэгдэх үүрэгтэй.</a:t>
            </a: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2 Аж ахуйн нэгж, байгууллага нь, өмнөх зүйлд заасан татаж унагаах гэх мэт ажлыг гүйцэтгэхдээ, татаж унагаах ажил гүйцэтгэж буй ажилчдаас бусад ажилчдад (цаашид "бусад ажилчин" гэнэ)  аюул учрах эрсдэлтэй бол, тухайн татаж унагаах ажлыг гүйцэтгэж буй ажилчдаар урьдчилан тус заалтад заасан дохиог өгүүлж, бусад ажилчдыг тухайн газраас холдсон эсэхийг шалгуулсны үндсэн дээр татаж унагаах гэх мэт ажлыг гүйцэтгүүлэх үүрэгтэй. </a:t>
            </a:r>
          </a:p>
          <a:p>
            <a:pPr marL="0" indent="0" rtl="0">
              <a:lnSpc>
                <a:spcPct val="100000"/>
              </a:lnSpc>
              <a:spcBef>
                <a:spcPts val="0"/>
              </a:spcBef>
              <a:buNone/>
            </a:pPr>
            <a:r>
              <a:rPr sz="1200" dirty="0">
                <a:latin typeface="Arial" panose="020B0604020202020204" pitchFamily="34" charset="0"/>
                <a:cs typeface="Arial" panose="020B0604020202020204" pitchFamily="34" charset="0"/>
              </a:rPr>
              <a:t>3 1-р </a:t>
            </a:r>
            <a:r>
              <a:rPr sz="1200" dirty="0" err="1">
                <a:latin typeface="Arial" panose="020B0604020202020204" pitchFamily="34" charset="0"/>
                <a:cs typeface="Arial" panose="020B0604020202020204" pitchFamily="34" charset="0"/>
              </a:rPr>
              <a:t>зүйл</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дэх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татаж</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унагаах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зэрэг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ажлыг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гүйцэтгэж</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буй</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ажилчид</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өмнөх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зүйл</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дэх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заалтын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дагуу</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аюул</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учрах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эрсдэлтэй</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үед</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дохио</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өгч</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бусад</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ажилчдыг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тухайн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газраас</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холдсон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эсэхийг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шалгасны</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үндсэн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дээр</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татаж</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унагаах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гэх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мэт</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ажлыг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гүйцэтгэх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үүрэгтэй</a:t>
            </a:r>
            <a:endParaRP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2815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(9)</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172-р  хуудас / Нэмэлт материалын 117-р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517 дугаар зүйлийн 17  &lt;Бетон байгууламжийг буулгах/ нураах ажлын Ажлын даргыг томилох&gt;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 Аж ахуйн нэгж, байгууллага нь, захирамжийн 6 дугаар зүйлийн 15-5 т заасан ажлын тухайд, бетон байгууламжийг буулгах/ нураах ажлын Ажлын даргын ур чадварын сургалтад хамрагдсан ажилчид дотроос, бетон байгууламжийг буулгах/ нураах ажлын Ажлын даргыг томилох үүрэгтэй.</a:t>
            </a:r>
          </a:p>
          <a:p>
            <a:pPr marL="0" indent="0" rtl="0">
              <a:lnSpc>
                <a:spcPct val="100000"/>
              </a:lnSpc>
              <a:spcBef>
                <a:spcPts val="0"/>
              </a:spcBef>
              <a:buNone/>
            </a:pPr>
            <a:endParaRPr lang="ja-JP" altLang="en-US"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517 дугаар зүйлийн 18  &lt;Бетон байгууламжийг буулгах/ нураах ажлын Ажлын даргын үүрэг&gt;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бетон байгууламжийг буулгах/ нураах ажлын Ажлын даргаар дараах зүйлсийг гүйцэтгүүлэх ёстой.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 Ажлын арга барил, ажилчдын ажлын байршлыг тодорхойлж, ажлыг шууд удирдах.</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Тоног төхөөрөмж, багаж хэрэгсэл, хамгаалалтын бүс гэх мэт болон хамгаалах малгайн ажиллагааг шалгаж, эвдэрсэн зүйлийг зайлуулах.</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3 Хамгаалах бүс, хамгаалах малгайн хэрэглээг хянах.</a:t>
            </a: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517 дугаар зүйлийн 19 &lt;Хамгаалах малгай өмсөх&gt;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захирамжийн 6 дугаар зүйлийн 15-5 т заасан ажлыг гүйцэтгэхдээ, объект үсэрч нисэж ирэх, унах зэргээс үүдэн ажилчдад учрах аюулаас урьдчилан сэргийлэх зорилгоор, тухайн ажлыг гүйцэтгэгч ажилчдад хамгаалалтын малгайг өмсүүлсэн байх ёстой.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Өмнөх  зүйлд заасан ажлыг гүйцэтгэх ажилтан нь тус заалтад заасан хамгаалах малгайг өмсөх үүрэгтэй.</a:t>
            </a:r>
          </a:p>
        </p:txBody>
      </p:sp>
    </p:spTree>
    <p:extLst>
      <p:ext uri="{BB962C8B-B14F-4D97-AF65-F5344CB8AC3E}">
        <p14:creationId xmlns:p14="http://schemas.microsoft.com/office/powerpoint/2010/main" val="6183469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4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(10)</a:t>
            </a:r>
            <a:endParaRPr kumimoji="1" lang="ja-JP" altLang="en-US" sz="14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30832"/>
          </a:xfrm>
          <a:prstGeom prst="rect">
            <a:avLst/>
          </a:prstGeom>
          <a:noFill/>
          <a:ln>
            <a:solidFill>
              <a:schemeClr val="tx1"/>
            </a:solidFill>
          </a:ln>
        </p:spPr>
        <p:txBody>
          <a:bodyPr wrap="square" rtlCol="0">
            <a:spAutoFit/>
          </a:bodyPr>
          <a:lstStyle/>
          <a:p>
            <a:pPr algn="r" rtl="0"/>
            <a:r>
              <a:rPr lang="mn" sz="900">
                <a:solidFill>
                  <a:prstClr val="black"/>
                </a:solidFill>
                <a:latin typeface="Arial" panose="020B0604020202020204" pitchFamily="34" charset="0"/>
                <a:cs typeface="Arial" panose="020B0604020202020204" pitchFamily="34" charset="0"/>
              </a:rPr>
              <a:t>Материалын 173-р  хуудас / Нэмэлт материалын 118-р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ja-JP" altLang="en-US" sz="105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4 дүгээр бүлэг Тусгай журам</a:t>
            </a: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2-р бүлэг Машин механизмыг лизингээр ашиглуулагчтай холбоотой тусгай журам</a:t>
            </a: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666 дугаар зүйл &lt;Машин механизмыг лизингээр ашиглуулагчийн авах арга хэмжээ&gt;</a:t>
            </a: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Өмнөх хэсэгт заасан этгээд (цаашид "Машин механизмыг лизингээр ашиглуулагч" гэх) нь бусад аж ахуйн нэгж, байгууллагад харгалзах машин механизм зэргийг лизингээр ашиглуулахдаа дараах арга хэмжээг авах үүрэгтэй.</a:t>
            </a:r>
          </a:p>
          <a:p>
            <a:pPr marL="539750" indent="-53975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　　1 Харгалзах машин механизм зэрэгт урьдчилан※1 үзлэг хийж ямар нэгэн гажиг илэрсэн тохиолдолд засах эсвэл бусад шаардлагатай засвар үйлчилгээг хийх.</a:t>
            </a: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　　2 Харгалзах машин механизм зэргийг лизингээр ашиглах аж ахуйн нэгж, байгууллагад дараах зүйлсийг тусгасан баримт бичгийг олгох.</a:t>
            </a: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　　　а. Тухайн машин механизм зэргийн хүчин чадал ※2</a:t>
            </a:r>
          </a:p>
          <a:p>
            <a:pPr marL="0" indent="0"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　　　b.  Тухайн машин механизм зэргийн онцлог, ашиглалттай холбоотой бусад анхаарах зүйл ※3</a:t>
            </a:r>
          </a:p>
          <a:p>
            <a:pPr marL="0" indent="0" rtl="0">
              <a:lnSpc>
                <a:spcPct val="100000"/>
              </a:lnSpc>
              <a:spcBef>
                <a:spcPts val="0"/>
              </a:spcBef>
              <a:buNone/>
            </a:pPr>
            <a:r>
              <a:rPr sz="1200" dirty="0">
                <a:latin typeface="Arial" panose="020B0604020202020204" pitchFamily="34" charset="0"/>
                <a:cs typeface="Arial" panose="020B0604020202020204" pitchFamily="34" charset="0"/>
              </a:rPr>
              <a:t>2 </a:t>
            </a:r>
            <a:r>
              <a:rPr sz="1200" dirty="0" err="1">
                <a:latin typeface="Arial" panose="020B0604020202020204" pitchFamily="34" charset="0"/>
                <a:cs typeface="Arial" panose="020B0604020202020204" pitchFamily="34" charset="0"/>
              </a:rPr>
              <a:t>Өмнөх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хэсгийн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заалт</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нь</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машин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механизмыг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лизингээр</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ашиглуулах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бөгөөд</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тухайн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зээлдэгчийн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авах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машин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механизмыг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худалдан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авах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үеийн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төрөл</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зүйлийн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сонголт</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авснаас</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хойшхи</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засвар</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үйлчилгээ</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зэрэг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эзэмшигчийн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хийх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ажилд</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Жижиг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дунд</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бизнес</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эрхлэгчдэд</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зориулсан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Тоног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төхөөрөмж</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нэвтрүүлэхэд</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санхүүгийн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дэмжлэг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үзүүлэх</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тухай</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хуулийн</a:t>
            </a:r>
            <a:r>
              <a:rPr sz="1200" dirty="0">
                <a:latin typeface="Arial" panose="020B0604020202020204" pitchFamily="34" charset="0"/>
                <a:cs typeface="Arial" panose="020B0604020202020204" pitchFamily="34" charset="0"/>
              </a:rPr>
              <a:t> (1956 </a:t>
            </a:r>
            <a:r>
              <a:rPr sz="1200" dirty="0" err="1">
                <a:latin typeface="Arial" panose="020B0604020202020204" pitchFamily="34" charset="0"/>
                <a:cs typeface="Arial" panose="020B0604020202020204" pitchFamily="34" charset="0"/>
              </a:rPr>
              <a:t>оны</a:t>
            </a:r>
            <a:r>
              <a:rPr sz="1200" dirty="0">
                <a:latin typeface="Arial" panose="020B0604020202020204" pitchFamily="34" charset="0"/>
                <a:cs typeface="Arial" panose="020B0604020202020204" pitchFamily="34" charset="0"/>
              </a:rPr>
              <a:t> 115 </a:t>
            </a:r>
            <a:r>
              <a:rPr sz="1200" dirty="0" err="1">
                <a:latin typeface="Arial" panose="020B0604020202020204" pitchFamily="34" charset="0"/>
                <a:cs typeface="Arial" panose="020B0604020202020204" pitchFamily="34" charset="0"/>
              </a:rPr>
              <a:t>тоот</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хууль</a:t>
            </a:r>
            <a:r>
              <a:rPr sz="1200" dirty="0">
                <a:latin typeface="Arial" panose="020B0604020202020204" pitchFamily="34" charset="0"/>
                <a:cs typeface="Arial" panose="020B0604020202020204" pitchFamily="34" charset="0"/>
              </a:rPr>
              <a:t>) 2.6-д -р </a:t>
            </a:r>
            <a:r>
              <a:rPr sz="1200" dirty="0" err="1">
                <a:latin typeface="Arial" panose="020B0604020202020204" pitchFamily="34" charset="0"/>
                <a:cs typeface="Arial" panose="020B0604020202020204" pitchFamily="34" charset="0"/>
              </a:rPr>
              <a:t>зүйлийн</a:t>
            </a:r>
            <a:r>
              <a:rPr sz="1200" dirty="0">
                <a:latin typeface="Arial" panose="020B0604020202020204" pitchFamily="34" charset="0"/>
                <a:cs typeface="Arial" panose="020B0604020202020204" pitchFamily="34" charset="0"/>
              </a:rPr>
              <a:t> 6-д </a:t>
            </a:r>
            <a:r>
              <a:rPr sz="1200" dirty="0" err="1">
                <a:latin typeface="Arial" panose="020B0604020202020204" pitchFamily="34" charset="0"/>
                <a:cs typeface="Arial" panose="020B0604020202020204" pitchFamily="34" charset="0"/>
              </a:rPr>
              <a:t>заасан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нийслэл</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мужийн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тоног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төхөөрөмжийн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лизингийн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үйлчилгээ</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үзүүлдэг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байгууллагуудын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явуулж</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буй</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тоног</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төхөөрөмжийн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лизингийн</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үйлчилгээ</a:t>
            </a:r>
            <a:r>
              <a:rPr sz="1200"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багтсан</a:t>
            </a:r>
            <a:r>
              <a:rPr sz="1200" dirty="0">
                <a:latin typeface="Arial" panose="020B0604020202020204" pitchFamily="34" charset="0"/>
                <a:cs typeface="Arial" panose="020B0604020202020204" pitchFamily="34" charset="0"/>
              </a:rPr>
              <a:t> ) </a:t>
            </a:r>
            <a:r>
              <a:rPr sz="1200" dirty="0" err="1">
                <a:latin typeface="Arial" panose="020B0604020202020204" pitchFamily="34" charset="0"/>
                <a:cs typeface="Arial" panose="020B0604020202020204" pitchFamily="34" charset="0"/>
              </a:rPr>
              <a:t>хамаарахгүй</a:t>
            </a:r>
            <a:r>
              <a:rPr sz="1200" dirty="0">
                <a:latin typeface="Arial" panose="020B0604020202020204" pitchFamily="34" charset="0"/>
                <a:cs typeface="Arial" panose="020B0604020202020204" pitchFamily="34" charset="0"/>
              </a:rPr>
              <a:t> ※4.</a:t>
            </a:r>
            <a:endParaRPr lang="ja-JP" altLang="en-US" sz="900" spc="-3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893763" indent="-354013" rtl="0">
              <a:lnSpc>
                <a:spcPct val="100000"/>
              </a:lnSpc>
              <a:spcBef>
                <a:spcPts val="0"/>
              </a:spcBef>
              <a:buNone/>
            </a:pPr>
            <a:r>
              <a:rPr lang="mn" sz="900" dirty="0">
                <a:solidFill>
                  <a:srgbClr val="0070C0"/>
                </a:solidFill>
                <a:latin typeface="Arial" panose="020B0604020202020204" pitchFamily="34" charset="0"/>
                <a:ea typeface="Meiryo UI" panose="020B0604030504040204" pitchFamily="50" charset="-128"/>
                <a:cs typeface="Arial" panose="020B0604020202020204" pitchFamily="34" charset="0"/>
              </a:rPr>
              <a:t>Жич 1 "Урьдчилан" гэдэг нь лизингээр ашиглуулах бүрт, бүгдэд нь үзлэг хийх гэсэн үг биш бөгөөд ашиглалтын байдлаас шалтгаалан шаардлагатай хэсгүүдээр хязгаарлаж болно.</a:t>
            </a:r>
          </a:p>
          <a:p>
            <a:pPr marL="893763" indent="-354013" rtl="0">
              <a:lnSpc>
                <a:spcPct val="100000"/>
              </a:lnSpc>
              <a:spcBef>
                <a:spcPts val="0"/>
              </a:spcBef>
              <a:buNone/>
            </a:pPr>
            <a:r>
              <a:rPr lang="mn" sz="900" dirty="0">
                <a:solidFill>
                  <a:srgbClr val="0070C0"/>
                </a:solidFill>
                <a:latin typeface="Arial" panose="020B0604020202020204" pitchFamily="34" charset="0"/>
                <a:ea typeface="Meiryo UI" panose="020B0604030504040204" pitchFamily="50" charset="-128"/>
                <a:cs typeface="Arial" panose="020B0604020202020204" pitchFamily="34" charset="0"/>
              </a:rPr>
              <a:t>Жич 2 "Тухайн машин механизм зэргийн хүчин чадал" гэдэг нь тээврийн хэрэгсэлд суурилсан барилгын машин механизмыг ашиглахад зайлшгүй шаардлагатай хүчин чадал, тухайлбал тогтвортой байдал, шанаганы багтаамж зэрэг гол үзүүлэлтийг хэлнэ.</a:t>
            </a:r>
          </a:p>
          <a:p>
            <a:pPr marL="893763" indent="-354013" rtl="0">
              <a:lnSpc>
                <a:spcPct val="100000"/>
              </a:lnSpc>
              <a:spcBef>
                <a:spcPts val="0"/>
              </a:spcBef>
              <a:buNone/>
            </a:pPr>
            <a:r>
              <a:rPr lang="mn" sz="900" dirty="0">
                <a:solidFill>
                  <a:srgbClr val="0070C0"/>
                </a:solidFill>
                <a:latin typeface="Arial" panose="020B0604020202020204" pitchFamily="34" charset="0"/>
                <a:ea typeface="Meiryo UI" panose="020B0604030504040204" pitchFamily="50" charset="-128"/>
                <a:cs typeface="Arial" panose="020B0604020202020204" pitchFamily="34" charset="0"/>
              </a:rPr>
              <a:t>Жич 3 "Ашиглахад анхаарах бусад зүйлс" гэдэг нь ашиглах шатахуун, тохиргоо хийх  арга зэрэг тухайн машин механизмыг ашиглахад анхаарах зүйлсийг хэлнэ.</a:t>
            </a:r>
          </a:p>
          <a:p>
            <a:pPr marL="893763" indent="-354013" rtl="0">
              <a:lnSpc>
                <a:spcPct val="100000"/>
              </a:lnSpc>
              <a:spcBef>
                <a:spcPts val="0"/>
              </a:spcBef>
              <a:buNone/>
            </a:pPr>
            <a:r>
              <a:rPr lang="mn" sz="900" dirty="0">
                <a:solidFill>
                  <a:srgbClr val="0070C0"/>
                </a:solidFill>
                <a:latin typeface="Arial" panose="020B0604020202020204" pitchFamily="34" charset="0"/>
                <a:ea typeface="Meiryo UI" panose="020B0604030504040204" pitchFamily="50" charset="-128"/>
                <a:cs typeface="Arial" panose="020B0604020202020204" pitchFamily="34" charset="0"/>
              </a:rPr>
              <a:t>Жич 4 2 дахь хэсгийг агуулга нь лизингийн хэлбэрийг санхүүгийн хэрэгсэл болгон ашиглаж байгаа тохиолдолд хамаарахгүй гэсэн үг юм.</a:t>
            </a:r>
          </a:p>
        </p:txBody>
      </p:sp>
    </p:spTree>
    <p:extLst>
      <p:ext uri="{BB962C8B-B14F-4D97-AF65-F5344CB8AC3E}">
        <p14:creationId xmlns:p14="http://schemas.microsoft.com/office/powerpoint/2010/main" val="30709160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Тээврийн хэрэгсэлд суурилсан барилгын машин механизмын бүтцийн стандарт (Хэсэгчлэн авав)</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177-р  хуудас / Нэмэлт материалын 119-р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1-р зүйл &lt;Бат бөх чанар&gt;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дугаар зүйл &lt;Тогтвортой хэм&gt;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3 дугаар зүйл (Гадас зоох машин ба гадас сугалах машины тогтвортой хэм)</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4-р зүйл (Ухах зориулалт бүхий машин механизм (гинжит төрлийг тооцохгүй) болон буулгах/ нураах машин механизм (гинжит төрлийг тооцохгүй)-ын хойд хэсгийн тогтвортой хэм</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5 дугаар зүйл &lt;Жолоодлогын тоормос&gt;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6 дугаар зүйл &lt;Ажлын тоног төхөөрөмжийн тоормос&gt;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7 дугаар зүйл &lt;Явагч төхөөрөмжийн ашиглалтын хэсэг&gt;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8 дугаар зүйл (Тухайн ажиллуулах хэсгийн функц, ажиллуулах арга зэрэгтэй холбоотой шаардлагатай зүйлс)</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9 дүгээр зүйл &lt;Жолоодоход шаардлагатай үзэгдэх орчин, бусад&gt;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10 дугаар зүйл &lt;Өргөх төхөөрөмж&gt;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11 дүгээр зүйл &lt;Гарыг өргөх, буулгах үеийн аюулаас урьдчилан сэргийлэх төхөөрөмж&gt;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12 дугаар зүйл &lt;Чиглэл заагч&gt;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13 дугаар зүйл &lt;Анхааруулах төхөөрөмж&gt;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13-2 дугаар зүйл &lt;Ажиллах хүрээнээс хэтэрсэн үед автоматаар зогсоох төхөөрөмж, бусад&gt;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14-р зүйл &lt;Аюулгүйн хавхлага, бусад&gt;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15 дугаар зүйл &lt;Дэлгэц&gt;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16 дугаар зүйл &lt;Тусгай бүтэцтэй тээврийн хэрэгсэлд суурилсан барилгын машин механизм&gt;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17 дугаар зүйл &lt;Үл хамаарна&gt;</a:t>
            </a:r>
          </a:p>
        </p:txBody>
      </p:sp>
    </p:spTree>
    <p:extLst>
      <p:ext uri="{BB962C8B-B14F-4D97-AF65-F5344CB8AC3E}">
        <p14:creationId xmlns:p14="http://schemas.microsoft.com/office/powerpoint/2010/main" val="1599083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185536"/>
          </a:xfrm>
          <a:ln>
            <a:solidFill>
              <a:schemeClr val="tx1"/>
            </a:solidFill>
          </a:ln>
        </p:spPr>
        <p:txBody>
          <a:bodyPr rtlCol="0">
            <a:noAutofit/>
          </a:bodyPr>
          <a:lstStyle/>
          <a:p>
            <a:pPr marL="3409950" indent="-3409950" rtl="0"/>
            <a:r>
              <a:rPr lang="mn" sz="1800" dirty="0">
                <a:latin typeface="Arial" panose="020B0604020202020204" pitchFamily="34" charset="0"/>
                <a:ea typeface="Meiryo UI" panose="020B0604030504040204" pitchFamily="50" charset="-128"/>
                <a:cs typeface="Arial" panose="020B0604020202020204" pitchFamily="34" charset="0"/>
              </a:rPr>
              <a:t>Буулгах/ нураах машин механизмын суурь машин </a:t>
            </a:r>
            <a:r>
              <a:rPr lang="en-US" sz="1800" dirty="0">
                <a:latin typeface="Arial" panose="020B0604020202020204" pitchFamily="34" charset="0"/>
                <a:ea typeface="Meiryo UI" panose="020B0604030504040204" pitchFamily="50" charset="-128"/>
                <a:cs typeface="Arial" panose="020B0604020202020204" pitchFamily="34" charset="0"/>
              </a:rPr>
              <a:t/>
            </a:r>
            <a:br>
              <a:rPr lang="en-US" sz="1800" dirty="0">
                <a:latin typeface="Arial" panose="020B0604020202020204" pitchFamily="34" charset="0"/>
                <a:ea typeface="Meiryo UI" panose="020B0604030504040204" pitchFamily="50" charset="-128"/>
                <a:cs typeface="Arial" panose="020B0604020202020204" pitchFamily="34" charset="0"/>
              </a:rPr>
            </a:br>
            <a:r>
              <a:rPr lang="mn" sz="1800" dirty="0">
                <a:latin typeface="Arial" panose="020B0604020202020204" pitchFamily="34" charset="0"/>
                <a:ea typeface="Meiryo UI" panose="020B0604030504040204" pitchFamily="50" charset="-128"/>
                <a:cs typeface="Arial" panose="020B0604020202020204" pitchFamily="34" charset="0"/>
              </a:rPr>
              <a:t>(2) Механизмын масс</a:t>
            </a:r>
            <a:r>
              <a:rPr lang="en-US" altLang="zh-TW" sz="1800" dirty="0">
                <a:latin typeface="Arial" panose="020B0604020202020204" pitchFamily="34" charset="0"/>
                <a:ea typeface="Meiryo UI" panose="020B0604030504040204" pitchFamily="50" charset="-128"/>
                <a:cs typeface="Arial" panose="020B0604020202020204" pitchFamily="34" charset="0"/>
              </a:rPr>
              <a:t/>
            </a:r>
            <a:br>
              <a:rPr lang="en-US" altLang="zh-TW" sz="1800" dirty="0">
                <a:latin typeface="Arial" panose="020B0604020202020204" pitchFamily="34" charset="0"/>
                <a:ea typeface="Meiryo UI" panose="020B0604030504040204" pitchFamily="50" charset="-128"/>
                <a:cs typeface="Arial" panose="020B0604020202020204" pitchFamily="34" charset="0"/>
              </a:rPr>
            </a:br>
            <a:r>
              <a:rPr lang="mn" sz="1800" dirty="0">
                <a:latin typeface="Arial" panose="020B0604020202020204" pitchFamily="34" charset="0"/>
                <a:ea typeface="Meiryo UI" panose="020B0604030504040204" pitchFamily="50" charset="-128"/>
                <a:cs typeface="Arial" panose="020B0604020202020204" pitchFamily="34" charset="0"/>
              </a:rPr>
              <a:t>(3) Машины масс</a:t>
            </a:r>
            <a:r>
              <a:rPr lang="en-US" altLang="zh-TW" sz="1800" dirty="0">
                <a:latin typeface="Arial" panose="020B0604020202020204" pitchFamily="34" charset="0"/>
                <a:ea typeface="Meiryo UI" panose="020B0604030504040204" pitchFamily="50" charset="-128"/>
                <a:cs typeface="Arial" panose="020B0604020202020204" pitchFamily="34" charset="0"/>
              </a:rPr>
              <a:t/>
            </a:r>
            <a:br>
              <a:rPr lang="en-US" altLang="zh-TW" sz="1800" dirty="0">
                <a:latin typeface="Arial" panose="020B0604020202020204" pitchFamily="34" charset="0"/>
                <a:ea typeface="Meiryo UI" panose="020B0604030504040204" pitchFamily="50" charset="-128"/>
                <a:cs typeface="Arial" panose="020B0604020202020204" pitchFamily="34" charset="0"/>
              </a:rPr>
            </a:br>
            <a:r>
              <a:rPr lang="mn" sz="1800" dirty="0">
                <a:latin typeface="Arial" panose="020B0604020202020204" pitchFamily="34" charset="0"/>
                <a:ea typeface="Meiryo UI" panose="020B0604030504040204" pitchFamily="50" charset="-128"/>
                <a:cs typeface="Arial" panose="020B0604020202020204" pitchFamily="34" charset="0"/>
              </a:rPr>
              <a:t>(4) Машины нийт масс</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904104"/>
            <a:ext cx="7886700" cy="4423809"/>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95835" y="6452605"/>
            <a:ext cx="4500327"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6-р хуудас / Нэмэлт материалын 9-р хуудас</a:t>
            </a:r>
          </a:p>
        </p:txBody>
      </p:sp>
      <p:pic>
        <p:nvPicPr>
          <p:cNvPr id="3" name="図 2"/>
          <p:cNvPicPr>
            <a:picLocks noChangeAspect="1"/>
          </p:cNvPicPr>
          <p:nvPr/>
        </p:nvPicPr>
        <p:blipFill>
          <a:blip r:embed="rId3"/>
          <a:stretch>
            <a:fillRect/>
          </a:stretch>
        </p:blipFill>
        <p:spPr>
          <a:xfrm>
            <a:off x="2514264" y="1933762"/>
            <a:ext cx="4115471" cy="1945850"/>
          </a:xfrm>
          <a:prstGeom prst="rect">
            <a:avLst/>
          </a:prstGeom>
        </p:spPr>
      </p:pic>
      <p:pic>
        <p:nvPicPr>
          <p:cNvPr id="8" name="図 7"/>
          <p:cNvPicPr>
            <a:picLocks noChangeAspect="1"/>
          </p:cNvPicPr>
          <p:nvPr/>
        </p:nvPicPr>
        <p:blipFill>
          <a:blip r:embed="rId4"/>
          <a:stretch>
            <a:fillRect/>
          </a:stretch>
        </p:blipFill>
        <p:spPr>
          <a:xfrm>
            <a:off x="786595" y="4109889"/>
            <a:ext cx="3709240" cy="1939694"/>
          </a:xfrm>
          <a:prstGeom prst="rect">
            <a:avLst/>
          </a:prstGeom>
        </p:spPr>
      </p:pic>
      <p:pic>
        <p:nvPicPr>
          <p:cNvPr id="9" name="図 8"/>
          <p:cNvPicPr>
            <a:picLocks noChangeAspect="1"/>
          </p:cNvPicPr>
          <p:nvPr/>
        </p:nvPicPr>
        <p:blipFill>
          <a:blip r:embed="rId5"/>
          <a:stretch>
            <a:fillRect/>
          </a:stretch>
        </p:blipFill>
        <p:spPr>
          <a:xfrm>
            <a:off x="4653780" y="4061837"/>
            <a:ext cx="3766958" cy="1983526"/>
          </a:xfrm>
          <a:prstGeom prst="rect">
            <a:avLst/>
          </a:prstGeom>
        </p:spPr>
      </p:pic>
      <p:sp>
        <p:nvSpPr>
          <p:cNvPr id="10" name="テキスト ボックス 9"/>
          <p:cNvSpPr txBox="1"/>
          <p:nvPr/>
        </p:nvSpPr>
        <p:spPr>
          <a:xfrm>
            <a:off x="3326511" y="3798645"/>
            <a:ext cx="26740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Механизмын масс</a:t>
            </a:r>
          </a:p>
        </p:txBody>
      </p:sp>
      <p:sp>
        <p:nvSpPr>
          <p:cNvPr id="11" name="テキスト ボックス 10"/>
          <p:cNvSpPr txBox="1"/>
          <p:nvPr/>
        </p:nvSpPr>
        <p:spPr>
          <a:xfrm>
            <a:off x="1264860" y="6074401"/>
            <a:ext cx="26740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Машины масс</a:t>
            </a:r>
          </a:p>
        </p:txBody>
      </p:sp>
      <p:sp>
        <p:nvSpPr>
          <p:cNvPr id="12" name="テキスト ボックス 11"/>
          <p:cNvSpPr txBox="1"/>
          <p:nvPr/>
        </p:nvSpPr>
        <p:spPr>
          <a:xfrm>
            <a:off x="5316232" y="6074401"/>
            <a:ext cx="26740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Машины масс</a:t>
            </a:r>
          </a:p>
        </p:txBody>
      </p:sp>
      <p:sp>
        <p:nvSpPr>
          <p:cNvPr id="14" name="テキスト ボックス 804">
            <a:extLst>
              <a:ext uri="{FF2B5EF4-FFF2-40B4-BE49-F238E27FC236}">
                <a16:creationId xmlns:a16="http://schemas.microsoft.com/office/drawing/2014/main" id="{44B78A15-1A27-4897-A4B1-83385B4D9585}"/>
              </a:ext>
            </a:extLst>
          </p:cNvPr>
          <p:cNvSpPr txBox="1"/>
          <p:nvPr/>
        </p:nvSpPr>
        <p:spPr>
          <a:xfrm>
            <a:off x="5153647" y="2028589"/>
            <a:ext cx="923925" cy="2139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50" kern="100">
                <a:effectLst/>
                <a:latin typeface="Arial" panose="020B0604020202020204" pitchFamily="34" charset="0"/>
                <a:cs typeface="Arial" panose="020B0604020202020204" pitchFamily="34" charset="0"/>
              </a:rPr>
              <a:t>Механизмын масс</a:t>
            </a:r>
            <a:endParaRPr lang="ja-JP" sz="700" kern="100" dirty="0">
              <a:effectLst/>
              <a:latin typeface="Arial" panose="020B0604020202020204" pitchFamily="34" charset="0"/>
              <a:cs typeface="Arial" panose="020B0604020202020204" pitchFamily="34" charset="0"/>
            </a:endParaRPr>
          </a:p>
        </p:txBody>
      </p:sp>
      <p:sp>
        <p:nvSpPr>
          <p:cNvPr id="15" name="テキスト ボックス 805">
            <a:extLst>
              <a:ext uri="{FF2B5EF4-FFF2-40B4-BE49-F238E27FC236}">
                <a16:creationId xmlns:a16="http://schemas.microsoft.com/office/drawing/2014/main" id="{66C7B4DE-6F67-42D9-9DCF-109622E9BF25}"/>
              </a:ext>
            </a:extLst>
          </p:cNvPr>
          <p:cNvSpPr txBox="1"/>
          <p:nvPr/>
        </p:nvSpPr>
        <p:spPr>
          <a:xfrm>
            <a:off x="3323302" y="4439903"/>
            <a:ext cx="923925" cy="2139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50" kern="100">
                <a:effectLst/>
                <a:latin typeface="Arial" panose="020B0604020202020204" pitchFamily="34" charset="0"/>
                <a:cs typeface="Arial" panose="020B0604020202020204" pitchFamily="34" charset="0"/>
              </a:rPr>
              <a:t>Механизмын масс</a:t>
            </a:r>
            <a:endParaRPr lang="ja-JP" sz="700" kern="100" dirty="0">
              <a:effectLst/>
              <a:latin typeface="Arial" panose="020B0604020202020204" pitchFamily="34" charset="0"/>
              <a:cs typeface="Arial" panose="020B0604020202020204" pitchFamily="34" charset="0"/>
            </a:endParaRPr>
          </a:p>
        </p:txBody>
      </p:sp>
      <p:sp>
        <p:nvSpPr>
          <p:cNvPr id="16" name="テキスト ボックス 499">
            <a:extLst>
              <a:ext uri="{FF2B5EF4-FFF2-40B4-BE49-F238E27FC236}">
                <a16:creationId xmlns:a16="http://schemas.microsoft.com/office/drawing/2014/main" id="{5DF32612-05D5-4C9D-9747-FC2CEDEC3D4E}"/>
              </a:ext>
            </a:extLst>
          </p:cNvPr>
          <p:cNvSpPr txBox="1"/>
          <p:nvPr/>
        </p:nvSpPr>
        <p:spPr>
          <a:xfrm>
            <a:off x="1363148" y="5275693"/>
            <a:ext cx="204470" cy="20002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cs typeface="Arial" panose="020B0604020202020204" pitchFamily="34" charset="0"/>
              </a:rPr>
              <a:t>Ус</a:t>
            </a:r>
            <a:endParaRPr lang="ja-JP" sz="1050" kern="100">
              <a:effectLst/>
              <a:latin typeface="Arial" panose="020B0604020202020204" pitchFamily="34" charset="0"/>
              <a:cs typeface="Arial" panose="020B0604020202020204" pitchFamily="34" charset="0"/>
            </a:endParaRPr>
          </a:p>
        </p:txBody>
      </p:sp>
      <p:sp>
        <p:nvSpPr>
          <p:cNvPr id="17" name="テキスト ボックス 500">
            <a:extLst>
              <a:ext uri="{FF2B5EF4-FFF2-40B4-BE49-F238E27FC236}">
                <a16:creationId xmlns:a16="http://schemas.microsoft.com/office/drawing/2014/main" id="{98EEE5B5-90C8-46A0-AB7A-298BEDC24EC0}"/>
              </a:ext>
            </a:extLst>
          </p:cNvPr>
          <p:cNvSpPr txBox="1"/>
          <p:nvPr/>
        </p:nvSpPr>
        <p:spPr>
          <a:xfrm>
            <a:off x="1572698" y="5266168"/>
            <a:ext cx="209550" cy="31877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cs typeface="Arial" panose="020B0604020202020204" pitchFamily="34" charset="0"/>
              </a:rPr>
              <a:t>Тос</a:t>
            </a:r>
            <a:endParaRPr lang="ja-JP" sz="1050" kern="100" dirty="0">
              <a:effectLst/>
              <a:latin typeface="Arial" panose="020B0604020202020204" pitchFamily="34" charset="0"/>
              <a:cs typeface="Arial" panose="020B0604020202020204" pitchFamily="34" charset="0"/>
            </a:endParaRPr>
          </a:p>
        </p:txBody>
      </p:sp>
      <p:sp>
        <p:nvSpPr>
          <p:cNvPr id="18" name="テキスト ボックス 501">
            <a:extLst>
              <a:ext uri="{FF2B5EF4-FFF2-40B4-BE49-F238E27FC236}">
                <a16:creationId xmlns:a16="http://schemas.microsoft.com/office/drawing/2014/main" id="{64B8C22B-B39C-4BB5-B49E-7C27E395A4CE}"/>
              </a:ext>
            </a:extLst>
          </p:cNvPr>
          <p:cNvSpPr txBox="1"/>
          <p:nvPr/>
        </p:nvSpPr>
        <p:spPr>
          <a:xfrm>
            <a:off x="1782248" y="5266167"/>
            <a:ext cx="209550" cy="429957"/>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cs typeface="Arial" panose="020B0604020202020204" pitchFamily="34" charset="0"/>
              </a:rPr>
              <a:t>Түлш</a:t>
            </a:r>
            <a:endParaRPr lang="ja-JP" sz="1200" kern="100" dirty="0">
              <a:effectLst/>
              <a:latin typeface="Arial" panose="020B0604020202020204" pitchFamily="34" charset="0"/>
              <a:cs typeface="Arial" panose="020B0604020202020204" pitchFamily="34" charset="0"/>
            </a:endParaRPr>
          </a:p>
        </p:txBody>
      </p:sp>
      <p:sp>
        <p:nvSpPr>
          <p:cNvPr id="19" name="テキスト ボックス 806">
            <a:extLst>
              <a:ext uri="{FF2B5EF4-FFF2-40B4-BE49-F238E27FC236}">
                <a16:creationId xmlns:a16="http://schemas.microsoft.com/office/drawing/2014/main" id="{0CD6DB33-4054-438F-B581-51E2BDAF5EED}"/>
              </a:ext>
            </a:extLst>
          </p:cNvPr>
          <p:cNvSpPr txBox="1"/>
          <p:nvPr/>
        </p:nvSpPr>
        <p:spPr>
          <a:xfrm>
            <a:off x="7032543" y="4360199"/>
            <a:ext cx="1068152" cy="3544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100" kern="100" dirty="0">
                <a:effectLst/>
                <a:latin typeface="Arial" panose="020B0604020202020204" pitchFamily="34" charset="0"/>
                <a:cs typeface="Arial" panose="020B0604020202020204" pitchFamily="34" charset="0"/>
              </a:rPr>
              <a:t>Механизмын нийт масс</a:t>
            </a:r>
            <a:endParaRPr lang="ja-JP" sz="700" kern="100" dirty="0">
              <a:effectLst/>
              <a:latin typeface="Arial" panose="020B0604020202020204" pitchFamily="34" charset="0"/>
              <a:cs typeface="Arial" panose="020B0604020202020204" pitchFamily="34" charset="0"/>
            </a:endParaRPr>
          </a:p>
        </p:txBody>
      </p:sp>
      <p:sp>
        <p:nvSpPr>
          <p:cNvPr id="20" name="テキスト ボックス 807">
            <a:extLst>
              <a:ext uri="{FF2B5EF4-FFF2-40B4-BE49-F238E27FC236}">
                <a16:creationId xmlns:a16="http://schemas.microsoft.com/office/drawing/2014/main" id="{FDFA98E7-319F-4088-811D-B05F938C9A3B}"/>
              </a:ext>
            </a:extLst>
          </p:cNvPr>
          <p:cNvSpPr txBox="1"/>
          <p:nvPr/>
        </p:nvSpPr>
        <p:spPr>
          <a:xfrm>
            <a:off x="5300980" y="5297092"/>
            <a:ext cx="204470" cy="20002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cs typeface="Arial" panose="020B0604020202020204" pitchFamily="34" charset="0"/>
              </a:rPr>
              <a:t>Ус</a:t>
            </a:r>
            <a:endParaRPr lang="ja-JP" sz="1050" kern="100" dirty="0">
              <a:effectLst/>
              <a:latin typeface="Arial" panose="020B0604020202020204" pitchFamily="34" charset="0"/>
              <a:cs typeface="Arial" panose="020B0604020202020204" pitchFamily="34" charset="0"/>
            </a:endParaRPr>
          </a:p>
        </p:txBody>
      </p:sp>
      <p:sp>
        <p:nvSpPr>
          <p:cNvPr id="21" name="テキスト ボックス 808">
            <a:extLst>
              <a:ext uri="{FF2B5EF4-FFF2-40B4-BE49-F238E27FC236}">
                <a16:creationId xmlns:a16="http://schemas.microsoft.com/office/drawing/2014/main" id="{F0F776DB-10D8-41EB-BF21-5D8483867223}"/>
              </a:ext>
            </a:extLst>
          </p:cNvPr>
          <p:cNvSpPr txBox="1"/>
          <p:nvPr/>
        </p:nvSpPr>
        <p:spPr>
          <a:xfrm>
            <a:off x="5510530" y="5287567"/>
            <a:ext cx="209550" cy="31877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cs typeface="Arial" panose="020B0604020202020204" pitchFamily="34" charset="0"/>
              </a:rPr>
              <a:t>Тос</a:t>
            </a:r>
            <a:endParaRPr lang="ja-JP" sz="1050" kern="100" dirty="0">
              <a:effectLst/>
              <a:latin typeface="Arial" panose="020B0604020202020204" pitchFamily="34" charset="0"/>
              <a:cs typeface="Arial" panose="020B0604020202020204" pitchFamily="34" charset="0"/>
            </a:endParaRPr>
          </a:p>
        </p:txBody>
      </p:sp>
      <p:sp>
        <p:nvSpPr>
          <p:cNvPr id="22" name="テキスト ボックス 809">
            <a:extLst>
              <a:ext uri="{FF2B5EF4-FFF2-40B4-BE49-F238E27FC236}">
                <a16:creationId xmlns:a16="http://schemas.microsoft.com/office/drawing/2014/main" id="{9729BAEF-6DC1-4C89-A408-84EBFC418111}"/>
              </a:ext>
            </a:extLst>
          </p:cNvPr>
          <p:cNvSpPr txBox="1"/>
          <p:nvPr/>
        </p:nvSpPr>
        <p:spPr>
          <a:xfrm>
            <a:off x="5720080" y="5287567"/>
            <a:ext cx="209550" cy="28575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cs typeface="Arial" panose="020B0604020202020204" pitchFamily="34" charset="0"/>
              </a:rPr>
              <a:t>Түлш</a:t>
            </a:r>
            <a:endParaRPr lang="ja-JP" sz="1200" kern="100">
              <a:effectLst/>
              <a:latin typeface="Arial" panose="020B0604020202020204" pitchFamily="34" charset="0"/>
              <a:cs typeface="Arial" panose="020B0604020202020204" pitchFamily="34" charset="0"/>
            </a:endParaRPr>
          </a:p>
        </p:txBody>
      </p:sp>
      <p:sp>
        <p:nvSpPr>
          <p:cNvPr id="23" name="テキスト ボックス 810">
            <a:extLst>
              <a:ext uri="{FF2B5EF4-FFF2-40B4-BE49-F238E27FC236}">
                <a16:creationId xmlns:a16="http://schemas.microsoft.com/office/drawing/2014/main" id="{4C8D3788-85D3-4F76-BA8D-7F4ABEA8C090}"/>
              </a:ext>
            </a:extLst>
          </p:cNvPr>
          <p:cNvSpPr txBox="1"/>
          <p:nvPr/>
        </p:nvSpPr>
        <p:spPr>
          <a:xfrm>
            <a:off x="5029200" y="5305982"/>
            <a:ext cx="209550" cy="549534"/>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cs typeface="Arial" panose="020B0604020202020204" pitchFamily="34" charset="0"/>
              </a:rPr>
              <a:t>Экипаж</a:t>
            </a:r>
            <a:endParaRPr lang="ja-JP" sz="1200" kern="1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132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a:bodyPr>
          <a:lstStyle/>
          <a:p>
            <a:pPr rtl="0"/>
            <a:r>
              <a:rPr lang="mn" sz="3200">
                <a:latin typeface="Arial" panose="020B0604020202020204" pitchFamily="34" charset="0"/>
                <a:ea typeface="ＭＳ Ｐゴシック" panose="020B0600070205080204" pitchFamily="50" charset="-128"/>
                <a:cs typeface="Arial" panose="020B0604020202020204" pitchFamily="34" charset="0"/>
              </a:rPr>
              <a:t> 10-р бүлэг Ослын жишээ</a:t>
            </a:r>
            <a:endParaRPr kumimoji="1" lang="ja-JP" altLang="en-US" sz="32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718109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Барилгын салбарын хүний амь нас хохирсон, бэртэж гэмтсэн осол</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769117" y="6456842"/>
            <a:ext cx="4227046"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Нэмэлт материалын 120-р хуудас</a:t>
            </a:r>
          </a:p>
        </p:txBody>
      </p:sp>
      <p:sp>
        <p:nvSpPr>
          <p:cNvPr id="6" name="コンテンツ プレースホルダー 4"/>
          <p:cNvSpPr txBox="1">
            <a:spLocks/>
          </p:cNvSpPr>
          <p:nvPr/>
        </p:nvSpPr>
        <p:spPr>
          <a:xfrm>
            <a:off x="628650" y="941778"/>
            <a:ext cx="8022560" cy="5438240"/>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400" dirty="0">
                <a:solidFill>
                  <a:prstClr val="black"/>
                </a:solidFill>
                <a:latin typeface="Arial" panose="020B0604020202020204" pitchFamily="34" charset="0"/>
                <a:ea typeface="Meiryo UI" panose="020B0604030504040204" pitchFamily="50" charset="-128"/>
                <a:cs typeface="Arial" panose="020B0604020202020204" pitchFamily="34" charset="0"/>
              </a:rPr>
              <a:t>Зураг 10-1-т, 4-с дээш хоногоор ажил зогссон барилгын ослын тоон өөрчлөлтийг  харуулав..</a:t>
            </a: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gn="ctr" rtl="0">
              <a:lnSpc>
                <a:spcPct val="100000"/>
              </a:lnSpc>
              <a:spcBef>
                <a:spcPts val="0"/>
              </a:spcBef>
              <a:buNone/>
            </a:pPr>
            <a:endParaRPr lang="en-US"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gn="ctr" rtl="0">
              <a:lnSpc>
                <a:spcPct val="100000"/>
              </a:lnSpc>
              <a:spcBef>
                <a:spcPts val="0"/>
              </a:spcBef>
              <a:buNone/>
            </a:pPr>
            <a:endParaRPr lang="en-US"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gn="ctr" rtl="0">
              <a:lnSpc>
                <a:spcPct val="100000"/>
              </a:lnSpc>
              <a:spcBef>
                <a:spcPts val="0"/>
              </a:spcBef>
              <a:buNone/>
            </a:pPr>
            <a:endParaRPr lang="en-US"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gn="ctr" rtl="0">
              <a:lnSpc>
                <a:spcPct val="100000"/>
              </a:lnSpc>
              <a:spcBef>
                <a:spcPts val="0"/>
              </a:spcBef>
              <a:buNone/>
            </a:pPr>
            <a:endParaRPr lang="en-US"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gn="ctr"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Зураг 10-1т  4-с дээш хоногоор ажил зогссон барилгын ослын тоон өөрчлөлт</a:t>
            </a:r>
          </a:p>
          <a:p>
            <a:pPr marL="0" indent="0" algn="ctr"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(Зүүн Японы газар хөдлөлтийн их гамшгаас шууд шалтгаалсан ослоос бусад)</a:t>
            </a:r>
          </a:p>
          <a:p>
            <a:pPr marL="0" indent="0" algn="ctr"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400" dirty="0">
                <a:solidFill>
                  <a:prstClr val="black"/>
                </a:solidFill>
                <a:latin typeface="Arial" panose="020B0604020202020204" pitchFamily="34" charset="0"/>
                <a:ea typeface="Meiryo UI" panose="020B0604030504040204" pitchFamily="50" charset="-128"/>
                <a:cs typeface="Arial" panose="020B0604020202020204" pitchFamily="34" charset="0"/>
              </a:rPr>
              <a:t>Түүнчлэн 2017 онд гарсан барилгын машин механизмаас үүдэлтэй хүний амь нас хохирсон, гэмтсэн ослын 56% орчим нь газар тэгшлэх, тээвэр, ачилт, ухалт, 15% орчмыг нураалтын ажил эзэлж байна.</a:t>
            </a: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(Нэмэлт) Эрүүл мэнд, хөдөлмөр, нийгмийн хамгааллын яамны  Ажлын байрны осол гэмтлийн байдал, ажлын байрны аюулгүй байдлын талаарх сайт: Ажлын байрны осол гэмтлийн хүчин зүйлсийн дүн шинжилгээ (Барилгын салбар, 2017 он)</a:t>
            </a: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pic>
        <p:nvPicPr>
          <p:cNvPr id="2" name="図 1"/>
          <p:cNvPicPr>
            <a:picLocks noChangeAspect="1"/>
          </p:cNvPicPr>
          <p:nvPr/>
        </p:nvPicPr>
        <p:blipFill>
          <a:blip r:embed="rId3"/>
          <a:stretch>
            <a:fillRect/>
          </a:stretch>
        </p:blipFill>
        <p:spPr>
          <a:xfrm>
            <a:off x="2281237" y="1361209"/>
            <a:ext cx="4581525" cy="2743200"/>
          </a:xfrm>
          <a:prstGeom prst="rect">
            <a:avLst/>
          </a:prstGeom>
        </p:spPr>
      </p:pic>
      <p:sp>
        <p:nvSpPr>
          <p:cNvPr id="8" name="テキスト ボックス 7">
            <a:extLst>
              <a:ext uri="{FF2B5EF4-FFF2-40B4-BE49-F238E27FC236}">
                <a16:creationId xmlns:a16="http://schemas.microsoft.com/office/drawing/2014/main" id="{33E8198E-F8F5-4032-938A-10AEC4026947}"/>
              </a:ext>
            </a:extLst>
          </p:cNvPr>
          <p:cNvSpPr txBox="1"/>
          <p:nvPr/>
        </p:nvSpPr>
        <p:spPr>
          <a:xfrm>
            <a:off x="2286482" y="2250831"/>
            <a:ext cx="461665" cy="1223412"/>
          </a:xfrm>
          <a:prstGeom prst="rect">
            <a:avLst/>
          </a:prstGeom>
          <a:solidFill>
            <a:schemeClr val="bg1"/>
          </a:solidFill>
        </p:spPr>
        <p:txBody>
          <a:bodyPr vert="vert270" wrap="square" rtlCol="0">
            <a:sp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Гарсан ослын тоо (хүн)</a:t>
            </a:r>
            <a:endParaRPr lang="ja-JP" alt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5254541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957" y="365126"/>
            <a:ext cx="4431723"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Жишээ 1. Бутлах ажлын үеэр сул чулуу унаж ирсэн</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769117" y="6456842"/>
            <a:ext cx="4227046"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192-р  хуудас / Нэмэлт материалын 121-р хуудас</a:t>
            </a:r>
          </a:p>
        </p:txBody>
      </p:sp>
      <p:sp>
        <p:nvSpPr>
          <p:cNvPr id="6" name="コンテンツ プレースホルダー 4"/>
          <p:cNvSpPr txBox="1">
            <a:spLocks/>
          </p:cNvSpPr>
          <p:nvPr/>
        </p:nvSpPr>
        <p:spPr>
          <a:xfrm>
            <a:off x="71957"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
        <p:nvSpPr>
          <p:cNvPr id="8" name="タイトル 3"/>
          <p:cNvSpPr txBox="1">
            <a:spLocks/>
          </p:cNvSpPr>
          <p:nvPr/>
        </p:nvSpPr>
        <p:spPr>
          <a:xfrm>
            <a:off x="628650" y="3468544"/>
            <a:ext cx="8022560" cy="482139"/>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mn" sz="1600">
                <a:latin typeface="Arial" panose="020B0604020202020204" pitchFamily="34" charset="0"/>
                <a:ea typeface="Meiryo UI" panose="020B0604030504040204" pitchFamily="50" charset="-128"/>
                <a:cs typeface="Arial" panose="020B0604020202020204" pitchFamily="34" charset="0"/>
              </a:rPr>
              <a:t>Жишээ 3. Ажлын радиуст орж, арматурын бааранд цохигдсон</a:t>
            </a:r>
          </a:p>
        </p:txBody>
      </p:sp>
      <p:sp>
        <p:nvSpPr>
          <p:cNvPr id="9" name="コンテンツ プレースホルダー 4"/>
          <p:cNvSpPr txBox="1">
            <a:spLocks/>
          </p:cNvSpPr>
          <p:nvPr/>
        </p:nvSpPr>
        <p:spPr>
          <a:xfrm>
            <a:off x="628650" y="4045196"/>
            <a:ext cx="8022560"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
        <p:nvSpPr>
          <p:cNvPr id="10" name="タイトル 3"/>
          <p:cNvSpPr txBox="1">
            <a:spLocks/>
          </p:cNvSpPr>
          <p:nvPr/>
        </p:nvSpPr>
        <p:spPr>
          <a:xfrm>
            <a:off x="4629149" y="365126"/>
            <a:ext cx="4431723" cy="482139"/>
          </a:xfrm>
          <a:prstGeom prst="rect">
            <a:avLst/>
          </a:prstGeom>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mn" sz="1400">
                <a:latin typeface="Arial" panose="020B0604020202020204" pitchFamily="34" charset="0"/>
                <a:ea typeface="Meiryo UI" panose="020B0604030504040204" pitchFamily="50" charset="-128"/>
                <a:cs typeface="Arial" panose="020B0604020202020204" pitchFamily="34" charset="0"/>
              </a:rPr>
              <a:t>Жишээ 2. Буулгах, нураах ажлын үеэр унаж ирсэн юманд цохиулсан</a:t>
            </a:r>
          </a:p>
        </p:txBody>
      </p:sp>
      <p:sp>
        <p:nvSpPr>
          <p:cNvPr id="11" name="コンテンツ プレースホルダー 4"/>
          <p:cNvSpPr txBox="1">
            <a:spLocks/>
          </p:cNvSpPr>
          <p:nvPr/>
        </p:nvSpPr>
        <p:spPr>
          <a:xfrm>
            <a:off x="4629149"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pic>
        <p:nvPicPr>
          <p:cNvPr id="13" name="図 12"/>
          <p:cNvPicPr>
            <a:picLocks noChangeAspect="1"/>
          </p:cNvPicPr>
          <p:nvPr/>
        </p:nvPicPr>
        <p:blipFill>
          <a:blip r:embed="rId3"/>
          <a:stretch>
            <a:fillRect/>
          </a:stretch>
        </p:blipFill>
        <p:spPr>
          <a:xfrm>
            <a:off x="904010" y="1043649"/>
            <a:ext cx="2759613" cy="2125578"/>
          </a:xfrm>
          <a:prstGeom prst="rect">
            <a:avLst/>
          </a:prstGeom>
        </p:spPr>
      </p:pic>
      <p:pic>
        <p:nvPicPr>
          <p:cNvPr id="14" name="図 13"/>
          <p:cNvPicPr>
            <a:picLocks noChangeAspect="1"/>
          </p:cNvPicPr>
          <p:nvPr/>
        </p:nvPicPr>
        <p:blipFill>
          <a:blip r:embed="rId4"/>
          <a:stretch>
            <a:fillRect/>
          </a:stretch>
        </p:blipFill>
        <p:spPr>
          <a:xfrm>
            <a:off x="5159085" y="1043650"/>
            <a:ext cx="2985372" cy="2087118"/>
          </a:xfrm>
          <a:prstGeom prst="rect">
            <a:avLst/>
          </a:prstGeom>
        </p:spPr>
      </p:pic>
      <p:pic>
        <p:nvPicPr>
          <p:cNvPr id="15" name="図 14"/>
          <p:cNvPicPr>
            <a:picLocks noChangeAspect="1"/>
          </p:cNvPicPr>
          <p:nvPr/>
        </p:nvPicPr>
        <p:blipFill>
          <a:blip r:embed="rId5"/>
          <a:stretch>
            <a:fillRect/>
          </a:stretch>
        </p:blipFill>
        <p:spPr>
          <a:xfrm>
            <a:off x="3202651" y="4091807"/>
            <a:ext cx="2602057" cy="2186835"/>
          </a:xfrm>
          <a:prstGeom prst="rect">
            <a:avLst/>
          </a:prstGeom>
        </p:spPr>
      </p:pic>
    </p:spTree>
    <p:extLst>
      <p:ext uri="{BB962C8B-B14F-4D97-AF65-F5344CB8AC3E}">
        <p14:creationId xmlns:p14="http://schemas.microsoft.com/office/powerpoint/2010/main" val="13847310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957" y="152206"/>
            <a:ext cx="4431723" cy="695059"/>
          </a:xfrm>
          <a:ln>
            <a:solidFill>
              <a:schemeClr val="tx1"/>
            </a:solidFill>
          </a:ln>
        </p:spPr>
        <p:txBody>
          <a:bodyPr rtlCol="0">
            <a:noAutofit/>
          </a:bodyPr>
          <a:lstStyle/>
          <a:p>
            <a:pPr marL="987425" indent="-987425" rtl="0"/>
            <a:r>
              <a:rPr lang="mn" sz="1400">
                <a:latin typeface="Arial" panose="020B0604020202020204" pitchFamily="34" charset="0"/>
                <a:ea typeface="Meiryo UI" panose="020B0604030504040204" pitchFamily="50" charset="-128"/>
                <a:cs typeface="Arial" panose="020B0604020202020204" pitchFamily="34" charset="0"/>
              </a:rPr>
              <a:t>Жишээ 4. Буулгах/ нураах зориулалтын аттачмент болон туузанд баруун гараа хавчуулж, хугарсан</a:t>
            </a:r>
            <a:endParaRPr kumimoji="1" lang="ja-JP" altLang="en-US" sz="14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769117" y="6456842"/>
            <a:ext cx="4227046" cy="230832"/>
          </a:xfrm>
          <a:prstGeom prst="rect">
            <a:avLst/>
          </a:prstGeom>
          <a:noFill/>
          <a:ln>
            <a:solidFill>
              <a:schemeClr val="tx1"/>
            </a:solidFill>
          </a:ln>
        </p:spPr>
        <p:txBody>
          <a:bodyPr wrap="square" rtlCol="0">
            <a:spAutoFit/>
          </a:bodyPr>
          <a:lstStyle/>
          <a:p>
            <a:pPr algn="r" rtl="0"/>
            <a:r>
              <a:rPr lang="mn" sz="900">
                <a:solidFill>
                  <a:prstClr val="black"/>
                </a:solidFill>
                <a:latin typeface="Arial" panose="020B0604020202020204" pitchFamily="34" charset="0"/>
                <a:cs typeface="Arial" panose="020B0604020202020204" pitchFamily="34" charset="0"/>
              </a:rPr>
              <a:t>Материалын 195-р  хуудас / Нэмэлт материалын 124-р хуудас</a:t>
            </a:r>
          </a:p>
        </p:txBody>
      </p:sp>
      <p:sp>
        <p:nvSpPr>
          <p:cNvPr id="6" name="コンテンツ プレースホルダー 4"/>
          <p:cNvSpPr txBox="1">
            <a:spLocks/>
          </p:cNvSpPr>
          <p:nvPr/>
        </p:nvSpPr>
        <p:spPr>
          <a:xfrm>
            <a:off x="71957"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
        <p:nvSpPr>
          <p:cNvPr id="8" name="タイトル 3"/>
          <p:cNvSpPr txBox="1">
            <a:spLocks/>
          </p:cNvSpPr>
          <p:nvPr/>
        </p:nvSpPr>
        <p:spPr>
          <a:xfrm>
            <a:off x="628650" y="3468544"/>
            <a:ext cx="8022560" cy="482139"/>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mn" sz="1400">
                <a:latin typeface="Arial" panose="020B0604020202020204" pitchFamily="34" charset="0"/>
                <a:ea typeface="Meiryo UI" panose="020B0604030504040204" pitchFamily="50" charset="-128"/>
                <a:cs typeface="Arial" panose="020B0604020202020204" pitchFamily="34" charset="0"/>
              </a:rPr>
              <a:t>Жишээ 6. Эргэх үед тэнцвэр алдаж унасан.</a:t>
            </a:r>
          </a:p>
        </p:txBody>
      </p:sp>
      <p:sp>
        <p:nvSpPr>
          <p:cNvPr id="9" name="コンテンツ プレースホルダー 4"/>
          <p:cNvSpPr txBox="1">
            <a:spLocks/>
          </p:cNvSpPr>
          <p:nvPr/>
        </p:nvSpPr>
        <p:spPr>
          <a:xfrm>
            <a:off x="628650" y="4045196"/>
            <a:ext cx="8022560"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
        <p:nvSpPr>
          <p:cNvPr id="10" name="タイトル 3"/>
          <p:cNvSpPr txBox="1">
            <a:spLocks/>
          </p:cNvSpPr>
          <p:nvPr/>
        </p:nvSpPr>
        <p:spPr>
          <a:xfrm>
            <a:off x="4629149" y="152206"/>
            <a:ext cx="4431723" cy="695059"/>
          </a:xfrm>
          <a:prstGeom prst="rect">
            <a:avLst/>
          </a:prstGeom>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987425" indent="-987425" rtl="0"/>
            <a:r>
              <a:rPr lang="mn" sz="1200">
                <a:latin typeface="Arial" panose="020B0604020202020204" pitchFamily="34" charset="0"/>
                <a:ea typeface="Meiryo UI" panose="020B0604030504040204" pitchFamily="50" charset="-128"/>
                <a:cs typeface="Arial" panose="020B0604020202020204" pitchFamily="34" charset="0"/>
              </a:rPr>
              <a:t>Жишээ 5. Аттачмент солих ажлын үеэр хөлөө хавчуулсан</a:t>
            </a:r>
          </a:p>
        </p:txBody>
      </p:sp>
      <p:sp>
        <p:nvSpPr>
          <p:cNvPr id="11" name="コンテンツ プレースホルダー 4"/>
          <p:cNvSpPr txBox="1">
            <a:spLocks/>
          </p:cNvSpPr>
          <p:nvPr/>
        </p:nvSpPr>
        <p:spPr>
          <a:xfrm>
            <a:off x="4629149"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1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pic>
        <p:nvPicPr>
          <p:cNvPr id="12" name="図 11"/>
          <p:cNvPicPr>
            <a:picLocks noChangeAspect="1"/>
          </p:cNvPicPr>
          <p:nvPr/>
        </p:nvPicPr>
        <p:blipFill>
          <a:blip r:embed="rId3"/>
          <a:stretch>
            <a:fillRect/>
          </a:stretch>
        </p:blipFill>
        <p:spPr>
          <a:xfrm flipH="1">
            <a:off x="1385220" y="999691"/>
            <a:ext cx="1805196" cy="2193587"/>
          </a:xfrm>
          <a:prstGeom prst="rect">
            <a:avLst/>
          </a:prstGeom>
        </p:spPr>
      </p:pic>
      <p:pic>
        <p:nvPicPr>
          <p:cNvPr id="16" name="図 15"/>
          <p:cNvPicPr>
            <a:picLocks noChangeAspect="1"/>
          </p:cNvPicPr>
          <p:nvPr/>
        </p:nvPicPr>
        <p:blipFill>
          <a:blip r:embed="rId4"/>
          <a:stretch>
            <a:fillRect/>
          </a:stretch>
        </p:blipFill>
        <p:spPr>
          <a:xfrm>
            <a:off x="5607539" y="999691"/>
            <a:ext cx="2604181" cy="2193587"/>
          </a:xfrm>
          <a:prstGeom prst="rect">
            <a:avLst/>
          </a:prstGeom>
        </p:spPr>
      </p:pic>
      <p:pic>
        <p:nvPicPr>
          <p:cNvPr id="17" name="図 16"/>
          <p:cNvPicPr>
            <a:picLocks noChangeAspect="1"/>
          </p:cNvPicPr>
          <p:nvPr/>
        </p:nvPicPr>
        <p:blipFill>
          <a:blip r:embed="rId5"/>
          <a:stretch>
            <a:fillRect/>
          </a:stretch>
        </p:blipFill>
        <p:spPr>
          <a:xfrm>
            <a:off x="2946558" y="4095625"/>
            <a:ext cx="3114243" cy="2263417"/>
          </a:xfrm>
          <a:prstGeom prst="rect">
            <a:avLst/>
          </a:prstGeom>
        </p:spPr>
      </p:pic>
    </p:spTree>
    <p:extLst>
      <p:ext uri="{BB962C8B-B14F-4D97-AF65-F5344CB8AC3E}">
        <p14:creationId xmlns:p14="http://schemas.microsoft.com/office/powerpoint/2010/main" val="599132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mn" sz="2400">
                <a:latin typeface="Arial" panose="020B0604020202020204" pitchFamily="34" charset="0"/>
                <a:ea typeface="Meiryo UI" panose="020B0604030504040204" pitchFamily="50" charset="-128"/>
                <a:cs typeface="Arial" panose="020B0604020202020204" pitchFamily="34" charset="0"/>
              </a:rPr>
              <a:t>Буулгах/ нураах машин механизмын суурь машин (5) Тогтвортой хэм (6) Өгсөх чадвар</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858937" y="6452605"/>
            <a:ext cx="5137226"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7-р  хуудас / Нэмэлт материалын 10-р хуудас</a:t>
            </a:r>
          </a:p>
        </p:txBody>
      </p:sp>
      <p:pic>
        <p:nvPicPr>
          <p:cNvPr id="2" name="図 1"/>
          <p:cNvPicPr>
            <a:picLocks noChangeAspect="1"/>
          </p:cNvPicPr>
          <p:nvPr/>
        </p:nvPicPr>
        <p:blipFill>
          <a:blip r:embed="rId3"/>
          <a:stretch>
            <a:fillRect/>
          </a:stretch>
        </p:blipFill>
        <p:spPr>
          <a:xfrm>
            <a:off x="766479" y="2279767"/>
            <a:ext cx="4300373" cy="2759552"/>
          </a:xfrm>
          <a:prstGeom prst="rect">
            <a:avLst/>
          </a:prstGeom>
        </p:spPr>
      </p:pic>
      <p:pic>
        <p:nvPicPr>
          <p:cNvPr id="7" name="図 6"/>
          <p:cNvPicPr>
            <a:picLocks noChangeAspect="1"/>
          </p:cNvPicPr>
          <p:nvPr/>
        </p:nvPicPr>
        <p:blipFill>
          <a:blip r:embed="rId4"/>
          <a:stretch>
            <a:fillRect/>
          </a:stretch>
        </p:blipFill>
        <p:spPr>
          <a:xfrm>
            <a:off x="4927422" y="2309289"/>
            <a:ext cx="3482596" cy="2716274"/>
          </a:xfrm>
          <a:prstGeom prst="rect">
            <a:avLst/>
          </a:prstGeom>
        </p:spPr>
      </p:pic>
      <p:sp>
        <p:nvSpPr>
          <p:cNvPr id="8" name="テキスト ボックス 7"/>
          <p:cNvSpPr txBox="1"/>
          <p:nvPr/>
        </p:nvSpPr>
        <p:spPr>
          <a:xfrm>
            <a:off x="1080819" y="5068841"/>
            <a:ext cx="26740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Тогтвортой хэм</a:t>
            </a:r>
          </a:p>
        </p:txBody>
      </p:sp>
      <p:sp>
        <p:nvSpPr>
          <p:cNvPr id="9" name="テキスト ボックス 8"/>
          <p:cNvSpPr txBox="1"/>
          <p:nvPr/>
        </p:nvSpPr>
        <p:spPr>
          <a:xfrm>
            <a:off x="5331702" y="5068841"/>
            <a:ext cx="26740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Өгсөх чадвар</a:t>
            </a:r>
          </a:p>
        </p:txBody>
      </p:sp>
      <p:sp>
        <p:nvSpPr>
          <p:cNvPr id="10" name="テキスト ボックス 812">
            <a:extLst>
              <a:ext uri="{FF2B5EF4-FFF2-40B4-BE49-F238E27FC236}">
                <a16:creationId xmlns:a16="http://schemas.microsoft.com/office/drawing/2014/main" id="{1E8F39C7-99CF-4400-827C-D7A053A0CB8C}"/>
              </a:ext>
            </a:extLst>
          </p:cNvPr>
          <p:cNvSpPr txBox="1"/>
          <p:nvPr/>
        </p:nvSpPr>
        <p:spPr>
          <a:xfrm>
            <a:off x="1584256" y="4619859"/>
            <a:ext cx="1283989" cy="2139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1050" kern="100" dirty="0">
                <a:effectLst/>
                <a:latin typeface="Arial" panose="020B0604020202020204" pitchFamily="34" charset="0"/>
                <a:cs typeface="Arial" panose="020B0604020202020204" pitchFamily="34" charset="0"/>
              </a:rPr>
              <a:t>(Тогтвортой хэм)</a:t>
            </a:r>
            <a:endParaRPr lang="ja-JP" sz="700" kern="100" dirty="0">
              <a:effectLst/>
              <a:latin typeface="Arial" panose="020B0604020202020204" pitchFamily="34" charset="0"/>
              <a:cs typeface="Arial" panose="020B0604020202020204" pitchFamily="34" charset="0"/>
            </a:endParaRPr>
          </a:p>
        </p:txBody>
      </p:sp>
      <p:sp>
        <p:nvSpPr>
          <p:cNvPr id="11" name="テキスト ボックス 813">
            <a:extLst>
              <a:ext uri="{FF2B5EF4-FFF2-40B4-BE49-F238E27FC236}">
                <a16:creationId xmlns:a16="http://schemas.microsoft.com/office/drawing/2014/main" id="{C4D3B64E-9437-4730-9766-26A5B5AE160E}"/>
              </a:ext>
            </a:extLst>
          </p:cNvPr>
          <p:cNvSpPr txBox="1"/>
          <p:nvPr/>
        </p:nvSpPr>
        <p:spPr>
          <a:xfrm>
            <a:off x="5381411" y="4512862"/>
            <a:ext cx="923925" cy="2139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(Өгсөх өнцөг)</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026701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Буулгах/ нураах машин механизмын суурь машин  (7) Газарт тулах дундаж даралт</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917659" y="6452605"/>
            <a:ext cx="5078503"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cs typeface="Arial" panose="020B0604020202020204" pitchFamily="34" charset="0"/>
              </a:rPr>
              <a:t>Материалын 8-р  хуудас / Нэмэлт материалын 11-р хуудас</a:t>
            </a:r>
          </a:p>
        </p:txBody>
      </p:sp>
      <p:sp>
        <p:nvSpPr>
          <p:cNvPr id="7" name="テキスト ボックス 6"/>
          <p:cNvSpPr txBox="1"/>
          <p:nvPr/>
        </p:nvSpPr>
        <p:spPr>
          <a:xfrm>
            <a:off x="1756739" y="1544632"/>
            <a:ext cx="191570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① Гинжит</a:t>
            </a:r>
          </a:p>
        </p:txBody>
      </p:sp>
      <p:sp>
        <p:nvSpPr>
          <p:cNvPr id="8" name="テキスト ボックス 7"/>
          <p:cNvSpPr txBox="1"/>
          <p:nvPr/>
        </p:nvSpPr>
        <p:spPr>
          <a:xfrm>
            <a:off x="5720605" y="1544632"/>
            <a:ext cx="191570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② Дугуйт</a:t>
            </a:r>
          </a:p>
        </p:txBody>
      </p:sp>
      <p:pic>
        <p:nvPicPr>
          <p:cNvPr id="2" name="図 1"/>
          <p:cNvPicPr>
            <a:picLocks noChangeAspect="1"/>
          </p:cNvPicPr>
          <p:nvPr/>
        </p:nvPicPr>
        <p:blipFill>
          <a:blip r:embed="rId3"/>
          <a:stretch>
            <a:fillRect/>
          </a:stretch>
        </p:blipFill>
        <p:spPr>
          <a:xfrm>
            <a:off x="712311" y="3871983"/>
            <a:ext cx="4004559" cy="1686130"/>
          </a:xfrm>
          <a:prstGeom prst="rect">
            <a:avLst/>
          </a:prstGeom>
        </p:spPr>
      </p:pic>
      <p:pic>
        <p:nvPicPr>
          <p:cNvPr id="9" name="図 8"/>
          <p:cNvPicPr>
            <a:picLocks noChangeAspect="1"/>
          </p:cNvPicPr>
          <p:nvPr/>
        </p:nvPicPr>
        <p:blipFill>
          <a:blip r:embed="rId4"/>
          <a:stretch>
            <a:fillRect/>
          </a:stretch>
        </p:blipFill>
        <p:spPr>
          <a:xfrm>
            <a:off x="5017673" y="3620471"/>
            <a:ext cx="3321566" cy="2334264"/>
          </a:xfrm>
          <a:prstGeom prst="rect">
            <a:avLst/>
          </a:prstGeom>
        </p:spPr>
      </p:pic>
      <mc:AlternateContent xmlns:mc="http://schemas.openxmlformats.org/markup-compatibility/2006" xmlns:a14="http://schemas.microsoft.com/office/drawing/2010/main">
        <mc:Choice Requires="a14">
          <p:sp>
            <p:nvSpPr>
              <p:cNvPr id="10" name="テキスト ボックス 9"/>
              <p:cNvSpPr txBox="1"/>
              <p:nvPr/>
            </p:nvSpPr>
            <p:spPr>
              <a:xfrm>
                <a:off x="819981" y="2224201"/>
                <a:ext cx="3841885" cy="318100"/>
              </a:xfrm>
              <a:prstGeom prst="rect">
                <a:avLst/>
              </a:prstGeom>
              <a:noFill/>
            </p:spPr>
            <p:txBody>
              <a:bodyPr wrap="none" lIns="0" tIns="0" rIns="0" bIns="0" rtlCol="0">
                <a:spAutoFit/>
              </a:bodyPr>
              <a:lstStyle/>
              <a:p>
                <a:pPr rtl="0"/>
                <a14:m>
                  <m:oMathPara xmlns:m="http://schemas.openxmlformats.org/officeDocument/2006/math">
                    <m:oMathParaPr>
                      <m:jc m:val="centerGroup"/>
                    </m:oMathParaPr>
                    <m:oMath xmlns:m="http://schemas.openxmlformats.org/officeDocument/2006/math">
                      <m:r>
                        <a:rPr lang="ja-JP" altLang="ja-JP" sz="1100">
                          <a:latin typeface="Cambria Math" panose="02040503050406030204" pitchFamily="18" charset="0"/>
                        </a:rPr>
                        <m:t>Газарт тулах дундаж даралт</m:t>
                      </m:r>
                      <m:r>
                        <a:rPr sz="1400">
                          <a:latin typeface="Cambria Math" panose="02040503050406030204" pitchFamily="18" charset="0"/>
                        </a:rPr>
                        <m:t> </m:t>
                      </m:r>
                      <m:r>
                        <a:rPr lang="en-US" altLang="ja-JP" sz="1100">
                          <a:latin typeface="Cambria Math" panose="02040503050406030204" pitchFamily="18" charset="0"/>
                        </a:rPr>
                        <m:t>=</m:t>
                      </m:r>
                      <m:f>
                        <m:fPr>
                          <m:ctrlPr>
                            <a:rPr lang="ja-JP" altLang="ja-JP" sz="1100" i="1">
                              <a:latin typeface="Cambria Math" panose="02040503050406030204" pitchFamily="18" charset="0"/>
                            </a:rPr>
                          </m:ctrlPr>
                        </m:fPr>
                        <m:num>
                          <m:r>
                            <a:rPr sz="1400">
                              <a:latin typeface="Cambria Math" panose="02040503050406030204" pitchFamily="18" charset="0"/>
                            </a:rPr>
                            <m:t> </m:t>
                          </m:r>
                          <m:r>
                            <a:rPr lang="ja-JP" altLang="ja-JP" sz="1100">
                              <a:latin typeface="Cambria Math" panose="02040503050406030204" pitchFamily="18" charset="0"/>
                            </a:rPr>
                            <m:t>𝑊</m:t>
                          </m:r>
                          <m:r>
                            <a:rPr sz="1400">
                              <a:latin typeface="Cambria Math" panose="02040503050406030204" pitchFamily="18" charset="0"/>
                            </a:rPr>
                            <m:t> </m:t>
                          </m:r>
                          <m:r>
                            <a:rPr lang="ja-JP" altLang="ja-JP" sz="1100">
                              <a:latin typeface="Cambria Math" panose="02040503050406030204" pitchFamily="18" charset="0"/>
                            </a:rPr>
                            <m:t>𝑥</m:t>
                          </m:r>
                          <m:r>
                            <a:rPr lang="ja-JP" altLang="ja-JP" sz="1100">
                              <a:latin typeface="Cambria Math" panose="02040503050406030204" pitchFamily="18" charset="0"/>
                            </a:rPr>
                            <m:t> 9.8</m:t>
                          </m:r>
                        </m:num>
                        <m:den>
                          <m:r>
                            <a:rPr sz="1400">
                              <a:latin typeface="Cambria Math" panose="02040503050406030204" pitchFamily="18" charset="0"/>
                            </a:rPr>
                            <m:t> </m:t>
                          </m:r>
                          <m:r>
                            <a:rPr lang="ja-JP" altLang="ja-JP" sz="1100">
                              <a:latin typeface="Cambria Math" panose="02040503050406030204" pitchFamily="18" charset="0"/>
                            </a:rPr>
                            <m:t>𝑆</m:t>
                          </m:r>
                        </m:den>
                      </m:f>
                      <m:r>
                        <a:rPr sz="1400">
                          <a:latin typeface="Cambria Math" panose="02040503050406030204" pitchFamily="18" charset="0"/>
                        </a:rPr>
                        <m:t> </m:t>
                      </m:r>
                      <m:r>
                        <a:rPr lang="en-US" altLang="ja-JP" sz="1100">
                          <a:latin typeface="Cambria Math" panose="02040503050406030204" pitchFamily="18" charset="0"/>
                        </a:rPr>
                        <m:t>=</m:t>
                      </m:r>
                      <m:f>
                        <m:fPr>
                          <m:ctrlPr>
                            <a:rPr lang="ja-JP" altLang="ja-JP" sz="1100" i="1">
                              <a:latin typeface="Cambria Math" panose="02040503050406030204" pitchFamily="18" charset="0"/>
                            </a:rPr>
                          </m:ctrlPr>
                        </m:fPr>
                        <m:num>
                          <m:r>
                            <a:rPr sz="1400">
                              <a:latin typeface="Cambria Math" panose="02040503050406030204" pitchFamily="18" charset="0"/>
                            </a:rPr>
                            <m:t> </m:t>
                          </m:r>
                          <m:r>
                            <a:rPr lang="ja-JP" altLang="ja-JP" sz="1100">
                              <a:latin typeface="Cambria Math" panose="02040503050406030204" pitchFamily="18" charset="0"/>
                            </a:rPr>
                            <m:t>𝑊</m:t>
                          </m:r>
                          <m:r>
                            <a:rPr sz="1400">
                              <a:latin typeface="Cambria Math" panose="02040503050406030204" pitchFamily="18" charset="0"/>
                            </a:rPr>
                            <m:t> </m:t>
                          </m:r>
                          <m:r>
                            <a:rPr lang="ja-JP" altLang="ja-JP" sz="1100">
                              <a:latin typeface="Cambria Math" panose="02040503050406030204" pitchFamily="18" charset="0"/>
                            </a:rPr>
                            <m:t>𝑥</m:t>
                          </m:r>
                          <m:r>
                            <a:rPr lang="ja-JP" altLang="ja-JP" sz="1100">
                              <a:latin typeface="Cambria Math" panose="02040503050406030204" pitchFamily="18" charset="0"/>
                            </a:rPr>
                            <m:t> 9.8</m:t>
                          </m:r>
                        </m:num>
                        <m:den>
                          <m:r>
                            <a:rPr sz="1400">
                              <a:latin typeface="Cambria Math" panose="02040503050406030204" pitchFamily="18" charset="0"/>
                            </a:rPr>
                            <m:t> </m:t>
                          </m:r>
                          <m:r>
                            <a:rPr lang="en-US" altLang="ja-JP" sz="1100">
                              <a:latin typeface="Cambria Math" panose="02040503050406030204" pitchFamily="18" charset="0"/>
                            </a:rPr>
                            <m:t>2</m:t>
                          </m:r>
                          <m:r>
                            <a:rPr sz="1400">
                              <a:latin typeface="Cambria Math" panose="02040503050406030204" pitchFamily="18" charset="0"/>
                            </a:rPr>
                            <m:t> </m:t>
                          </m:r>
                          <m:r>
                            <a:rPr lang="ja-JP" altLang="ja-JP" sz="1100">
                              <a:latin typeface="Cambria Math" panose="02040503050406030204" pitchFamily="18" charset="0"/>
                            </a:rPr>
                            <m:t>𝐵</m:t>
                          </m:r>
                          <m:r>
                            <a:rPr sz="1400">
                              <a:latin typeface="Cambria Math" panose="02040503050406030204" pitchFamily="18" charset="0"/>
                            </a:rPr>
                            <m:t> </m:t>
                          </m:r>
                          <m:r>
                            <a:rPr lang="ja-JP" altLang="ja-JP" sz="1100">
                              <a:latin typeface="Cambria Math" panose="02040503050406030204" pitchFamily="18" charset="0"/>
                            </a:rPr>
                            <m:t>𝑥</m:t>
                          </m:r>
                          <m:r>
                            <a:rPr sz="1400">
                              <a:latin typeface="Cambria Math" panose="02040503050406030204" pitchFamily="18" charset="0"/>
                            </a:rPr>
                            <m:t> </m:t>
                          </m:r>
                          <m:r>
                            <a:rPr lang="ja-JP" altLang="ja-JP" sz="1100">
                              <a:latin typeface="Cambria Math" panose="02040503050406030204" pitchFamily="18" charset="0"/>
                            </a:rPr>
                            <m:t>𝐿</m:t>
                          </m:r>
                        </m:den>
                      </m:f>
                      <m:r>
                        <a:rPr sz="1400">
                          <a:latin typeface="Cambria Math" panose="02040503050406030204" pitchFamily="18" charset="0"/>
                        </a:rPr>
                        <m:t> </m:t>
                      </m:r>
                      <m:r>
                        <a:rPr lang="ja-JP" altLang="ja-JP" sz="1100">
                          <a:latin typeface="Cambria Math" panose="02040503050406030204" pitchFamily="18" charset="0"/>
                        </a:rPr>
                        <m:t>(</m:t>
                      </m:r>
                      <m:r>
                        <a:rPr sz="1400">
                          <a:latin typeface="Cambria Math" panose="02040503050406030204" pitchFamily="18" charset="0"/>
                        </a:rPr>
                        <m:t> </m:t>
                      </m:r>
                      <m:r>
                        <a:rPr lang="en-US" altLang="ja-JP" sz="1100">
                          <a:latin typeface="Cambria Math" panose="02040503050406030204" pitchFamily="18" charset="0"/>
                        </a:rPr>
                        <m:t>кПа</m:t>
                      </m:r>
                      <m:r>
                        <a:rPr sz="1400">
                          <a:latin typeface="Cambria Math" panose="02040503050406030204" pitchFamily="18" charset="0"/>
                        </a:rPr>
                        <m:t> </m:t>
                      </m:r>
                      <m:r>
                        <a:rPr lang="ja-JP" altLang="ja-JP" sz="1100">
                          <a:latin typeface="Cambria Math" panose="02040503050406030204" pitchFamily="18" charset="0"/>
                        </a:rPr>
                        <m:t>)</m:t>
                      </m:r>
                    </m:oMath>
                  </m:oMathPara>
                </a14:m>
                <a:endParaRPr lang="ja-JP" altLang="ja-JP" sz="1100" dirty="0">
                  <a:latin typeface="Arial" panose="020B0604020202020204" pitchFamily="34" charset="0"/>
                  <a:cs typeface="Arial" panose="020B0604020202020204" pitchFamily="34" charset="0"/>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819981" y="2224201"/>
                <a:ext cx="3841885" cy="318100"/>
              </a:xfrm>
              <a:prstGeom prst="rect">
                <a:avLst/>
              </a:prstGeom>
              <a:blipFill>
                <a:blip r:embed="rId5"/>
                <a:stretch>
                  <a:fillRect l="-635" r="-635" b="-13462"/>
                </a:stretch>
              </a:blipFill>
            </p:spPr>
            <p:txBody>
              <a:bodyPr/>
              <a:lstStyle/>
              <a:p>
                <a:r>
                  <a:rPr lang="ja-JP" altLang="en-US">
                    <a:noFill/>
                  </a:rPr>
                  <a:t> </a:t>
                </a:r>
              </a:p>
            </p:txBody>
          </p:sp>
        </mc:Fallback>
      </mc:AlternateContent>
      <p:sp>
        <p:nvSpPr>
          <p:cNvPr id="11" name="テキスト ボックス 10"/>
          <p:cNvSpPr txBox="1"/>
          <p:nvPr/>
        </p:nvSpPr>
        <p:spPr>
          <a:xfrm>
            <a:off x="819981" y="2760938"/>
            <a:ext cx="3789218" cy="1061829"/>
          </a:xfrm>
          <a:prstGeom prst="rect">
            <a:avLst/>
          </a:prstGeom>
          <a:noFill/>
          <a:ln>
            <a:noFill/>
          </a:ln>
        </p:spPr>
        <p:txBody>
          <a:bodyPr wrap="square" rtlCol="0">
            <a:spAutoFit/>
          </a:bodyPr>
          <a:lstStyle/>
          <a:p>
            <a:pPr rtl="0"/>
            <a:r>
              <a:rPr lang="mn" sz="1050">
                <a:solidFill>
                  <a:prstClr val="black"/>
                </a:solidFill>
                <a:latin typeface="Arial" panose="020B0604020202020204" pitchFamily="34" charset="0"/>
                <a:cs typeface="Arial" panose="020B0604020202020204" pitchFamily="34" charset="0"/>
              </a:rPr>
              <a:t>W: Машины нийт масс (t)</a:t>
            </a:r>
          </a:p>
          <a:p>
            <a:pPr rtl="0"/>
            <a:r>
              <a:rPr lang="mn" sz="1050">
                <a:solidFill>
                  <a:prstClr val="black"/>
                </a:solidFill>
                <a:latin typeface="Arial" panose="020B0604020202020204" pitchFamily="34" charset="0"/>
                <a:cs typeface="Arial" panose="020B0604020202020204" pitchFamily="34" charset="0"/>
              </a:rPr>
              <a:t>S: Газарт тулах нийт талбай = 2B x L (㎡)</a:t>
            </a:r>
          </a:p>
          <a:p>
            <a:pPr rtl="0"/>
            <a:r>
              <a:rPr lang="mn" sz="1050">
                <a:solidFill>
                  <a:prstClr val="black"/>
                </a:solidFill>
                <a:latin typeface="Arial" panose="020B0604020202020204" pitchFamily="34" charset="0"/>
                <a:cs typeface="Arial" panose="020B0604020202020204" pitchFamily="34" charset="0"/>
              </a:rPr>
              <a:t>L: Нийт массын төлөв дэх тайвшруулагч дамар (сул дугуй) ба зүтгэх дугуй (хөтлөх дугуй) хоорондын төвийн зай (m)</a:t>
            </a:r>
          </a:p>
          <a:p>
            <a:pPr rtl="0"/>
            <a:r>
              <a:rPr lang="mn" sz="1050">
                <a:solidFill>
                  <a:prstClr val="black"/>
                </a:solidFill>
                <a:latin typeface="Arial" panose="020B0604020202020204" pitchFamily="34" charset="0"/>
                <a:cs typeface="Arial" panose="020B0604020202020204" pitchFamily="34" charset="0"/>
              </a:rPr>
              <a:t>B: Гинжитийн өргөн (m)</a:t>
            </a:r>
          </a:p>
        </p:txBody>
      </p:sp>
      <mc:AlternateContent xmlns:mc="http://schemas.openxmlformats.org/markup-compatibility/2006" xmlns:a14="http://schemas.microsoft.com/office/drawing/2010/main">
        <mc:Choice Requires="a14">
          <p:sp>
            <p:nvSpPr>
              <p:cNvPr id="13" name="テキスト ボックス 12"/>
              <p:cNvSpPr txBox="1"/>
              <p:nvPr/>
            </p:nvSpPr>
            <p:spPr>
              <a:xfrm>
                <a:off x="4714697" y="2251320"/>
                <a:ext cx="3747821" cy="285078"/>
              </a:xfrm>
              <a:prstGeom prst="rect">
                <a:avLst/>
              </a:prstGeom>
              <a:noFill/>
            </p:spPr>
            <p:txBody>
              <a:bodyPr wrap="none" lIns="0" tIns="0" rIns="0" bIns="0" rtlCol="0">
                <a:spAutoFit/>
              </a:bodyPr>
              <a:lstStyle/>
              <a:p>
                <a:pPr rtl="0"/>
                <a14:m>
                  <m:oMathPara xmlns:m="http://schemas.openxmlformats.org/officeDocument/2006/math">
                    <m:oMathParaPr>
                      <m:jc m:val="centerGroup"/>
                    </m:oMathParaPr>
                    <m:oMath xmlns:m="http://schemas.openxmlformats.org/officeDocument/2006/math">
                      <m:r>
                        <a:rPr lang="ja-JP" altLang="ja-JP" sz="900">
                          <a:latin typeface="Cambria Math" panose="02040503050406030204" pitchFamily="18" charset="0"/>
                        </a:rPr>
                        <m:t>Газарт тулах дундаж даралт</m:t>
                      </m:r>
                      <m:r>
                        <a:rPr sz="1050">
                          <a:latin typeface="Cambria Math" panose="02040503050406030204" pitchFamily="18" charset="0"/>
                        </a:rPr>
                        <m:t> </m:t>
                      </m:r>
                      <m:r>
                        <a:rPr lang="en-US" altLang="ja-JP" sz="900">
                          <a:latin typeface="Cambria Math" panose="02040503050406030204" pitchFamily="18" charset="0"/>
                        </a:rPr>
                        <m:t>=</m:t>
                      </m:r>
                      <m:f>
                        <m:fPr>
                          <m:ctrlPr>
                            <a:rPr lang="ja-JP" altLang="ja-JP" sz="900" i="1">
                              <a:latin typeface="Cambria Math" panose="02040503050406030204" pitchFamily="18" charset="0"/>
                            </a:rPr>
                          </m:ctrlPr>
                        </m:fPr>
                        <m:num>
                          <m:r>
                            <a:rPr sz="1050">
                              <a:latin typeface="Cambria Math" panose="02040503050406030204" pitchFamily="18" charset="0"/>
                            </a:rPr>
                            <m:t> </m:t>
                          </m:r>
                          <m:r>
                            <a:rPr lang="ja-JP" altLang="en-US" sz="900" i="1">
                              <a:latin typeface="Cambria Math" panose="02040503050406030204" pitchFamily="18" charset="0"/>
                            </a:rPr>
                            <m:t>тэнхлэгийн ачаалал</m:t>
                          </m:r>
                          <m:r>
                            <a:rPr sz="1050">
                              <a:latin typeface="Cambria Math" panose="02040503050406030204" pitchFamily="18" charset="0"/>
                            </a:rPr>
                            <m:t> </m:t>
                          </m:r>
                          <m:r>
                            <a:rPr lang="ja-JP" altLang="ja-JP" sz="900">
                              <a:latin typeface="Cambria Math" panose="02040503050406030204" pitchFamily="18" charset="0"/>
                            </a:rPr>
                            <m:t>𝑥</m:t>
                          </m:r>
                          <m:r>
                            <a:rPr sz="1050">
                              <a:latin typeface="Cambria Math" panose="02040503050406030204" pitchFamily="18" charset="0"/>
                            </a:rPr>
                            <m:t> </m:t>
                          </m:r>
                          <m:r>
                            <a:rPr lang="en-US" altLang="ja-JP" sz="900">
                              <a:latin typeface="Cambria Math" panose="02040503050406030204" pitchFamily="18" charset="0"/>
                            </a:rPr>
                            <m:t>9.8</m:t>
                          </m:r>
                        </m:num>
                        <m:den>
                          <m:r>
                            <a:rPr sz="1050">
                              <a:latin typeface="Cambria Math" panose="02040503050406030204" pitchFamily="18" charset="0"/>
                            </a:rPr>
                            <m:t> </m:t>
                          </m:r>
                          <m:r>
                            <a:rPr lang="ja-JP" altLang="en-US" sz="900" i="1">
                              <a:latin typeface="Cambria Math" panose="02040503050406030204" pitchFamily="18" charset="0"/>
                            </a:rPr>
                            <m:t>газарт тулах тодорхой талбай </m:t>
                          </m:r>
                        </m:den>
                      </m:f>
                      <m:r>
                        <a:rPr sz="1050">
                          <a:latin typeface="Cambria Math" panose="02040503050406030204" pitchFamily="18" charset="0"/>
                        </a:rPr>
                        <m:t> </m:t>
                      </m:r>
                      <m:r>
                        <a:rPr lang="ja-JP" altLang="ja-JP" sz="900">
                          <a:latin typeface="Cambria Math" panose="02040503050406030204" pitchFamily="18" charset="0"/>
                        </a:rPr>
                        <m:t>(</m:t>
                      </m:r>
                      <m:r>
                        <a:rPr sz="1050">
                          <a:latin typeface="Cambria Math" panose="02040503050406030204" pitchFamily="18" charset="0"/>
                        </a:rPr>
                        <m:t> </m:t>
                      </m:r>
                      <m:r>
                        <a:rPr lang="en-US" altLang="ja-JP" sz="900">
                          <a:latin typeface="Cambria Math" panose="02040503050406030204" pitchFamily="18" charset="0"/>
                        </a:rPr>
                        <m:t>кПа</m:t>
                      </m:r>
                      <m:r>
                        <a:rPr sz="1050">
                          <a:latin typeface="Cambria Math" panose="02040503050406030204" pitchFamily="18" charset="0"/>
                        </a:rPr>
                        <m:t> </m:t>
                      </m:r>
                      <m:r>
                        <a:rPr lang="ja-JP" altLang="ja-JP" sz="900">
                          <a:latin typeface="Cambria Math" panose="02040503050406030204" pitchFamily="18" charset="0"/>
                        </a:rPr>
                        <m:t>)</m:t>
                      </m:r>
                    </m:oMath>
                  </m:oMathPara>
                </a14:m>
                <a:endParaRPr lang="ja-JP" altLang="ja-JP" sz="900" dirty="0">
                  <a:latin typeface="Arial" panose="020B0604020202020204" pitchFamily="34" charset="0"/>
                  <a:cs typeface="Arial" panose="020B0604020202020204" pitchFamily="34" charset="0"/>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4714697" y="2251320"/>
                <a:ext cx="3747821" cy="285078"/>
              </a:xfrm>
              <a:prstGeom prst="rect">
                <a:avLst/>
              </a:prstGeom>
              <a:blipFill>
                <a:blip r:embed="rId6"/>
                <a:stretch>
                  <a:fillRect r="-163" b="-19149"/>
                </a:stretch>
              </a:blipFill>
            </p:spPr>
            <p:txBody>
              <a:bodyPr/>
              <a:lstStyle/>
              <a:p>
                <a:r>
                  <a:rPr lang="ja-JP" altLang="en-US">
                    <a:noFill/>
                  </a:rPr>
                  <a:t> </a:t>
                </a:r>
              </a:p>
            </p:txBody>
          </p:sp>
        </mc:Fallback>
      </mc:AlternateContent>
      <p:sp>
        <p:nvSpPr>
          <p:cNvPr id="12" name="テキスト ボックス 503">
            <a:extLst>
              <a:ext uri="{FF2B5EF4-FFF2-40B4-BE49-F238E27FC236}">
                <a16:creationId xmlns:a16="http://schemas.microsoft.com/office/drawing/2014/main" id="{69744D60-3A05-4E95-AE2E-E0A48613E5F1}"/>
              </a:ext>
            </a:extLst>
          </p:cNvPr>
          <p:cNvSpPr txBox="1"/>
          <p:nvPr/>
        </p:nvSpPr>
        <p:spPr>
          <a:xfrm>
            <a:off x="2032246" y="3871983"/>
            <a:ext cx="886460"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Гинжит</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4" name="テキスト ボックス 504">
            <a:extLst>
              <a:ext uri="{FF2B5EF4-FFF2-40B4-BE49-F238E27FC236}">
                <a16:creationId xmlns:a16="http://schemas.microsoft.com/office/drawing/2014/main" id="{200042D1-5C19-405E-90EE-655752184395}"/>
              </a:ext>
            </a:extLst>
          </p:cNvPr>
          <p:cNvSpPr txBox="1"/>
          <p:nvPr/>
        </p:nvSpPr>
        <p:spPr>
          <a:xfrm>
            <a:off x="1497576" y="4762252"/>
            <a:ext cx="534670" cy="27114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Тайвшруулагч дамар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5" name="テキスト ボックス 505">
            <a:extLst>
              <a:ext uri="{FF2B5EF4-FFF2-40B4-BE49-F238E27FC236}">
                <a16:creationId xmlns:a16="http://schemas.microsoft.com/office/drawing/2014/main" id="{D353DC48-5639-4350-BD5B-86CF50DC4426}"/>
              </a:ext>
            </a:extLst>
          </p:cNvPr>
          <p:cNvSpPr txBox="1"/>
          <p:nvPr/>
        </p:nvSpPr>
        <p:spPr>
          <a:xfrm>
            <a:off x="2227007" y="4724153"/>
            <a:ext cx="832670"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Зүтгэх дугуй</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6" name="テキスト ボックス 815">
            <a:extLst>
              <a:ext uri="{FF2B5EF4-FFF2-40B4-BE49-F238E27FC236}">
                <a16:creationId xmlns:a16="http://schemas.microsoft.com/office/drawing/2014/main" id="{FBE9CF59-B77D-4E5E-8EFC-59CCBD2C748A}"/>
              </a:ext>
            </a:extLst>
          </p:cNvPr>
          <p:cNvSpPr txBox="1"/>
          <p:nvPr/>
        </p:nvSpPr>
        <p:spPr>
          <a:xfrm>
            <a:off x="7576040" y="3871983"/>
            <a:ext cx="800100" cy="1663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Дугуй</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816">
            <a:extLst>
              <a:ext uri="{FF2B5EF4-FFF2-40B4-BE49-F238E27FC236}">
                <a16:creationId xmlns:a16="http://schemas.microsoft.com/office/drawing/2014/main" id="{330571DC-28D4-4319-80DA-E1E615223049}"/>
              </a:ext>
            </a:extLst>
          </p:cNvPr>
          <p:cNvSpPr txBox="1"/>
          <p:nvPr/>
        </p:nvSpPr>
        <p:spPr>
          <a:xfrm>
            <a:off x="7145894" y="4757808"/>
            <a:ext cx="800100" cy="1663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Газрын гадаргуу</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817">
            <a:extLst>
              <a:ext uri="{FF2B5EF4-FFF2-40B4-BE49-F238E27FC236}">
                <a16:creationId xmlns:a16="http://schemas.microsoft.com/office/drawing/2014/main" id="{424B4DB6-7E73-4ADC-BB23-B862EBB92C86}"/>
              </a:ext>
            </a:extLst>
          </p:cNvPr>
          <p:cNvSpPr txBox="1"/>
          <p:nvPr/>
        </p:nvSpPr>
        <p:spPr>
          <a:xfrm>
            <a:off x="4986578" y="3818847"/>
            <a:ext cx="696938" cy="1663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Тэнхлэгийн ачаалал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818">
            <a:extLst>
              <a:ext uri="{FF2B5EF4-FFF2-40B4-BE49-F238E27FC236}">
                <a16:creationId xmlns:a16="http://schemas.microsoft.com/office/drawing/2014/main" id="{A6106CE1-2E20-4224-879E-EEB31068666C}"/>
              </a:ext>
            </a:extLst>
          </p:cNvPr>
          <p:cNvSpPr txBox="1"/>
          <p:nvPr/>
        </p:nvSpPr>
        <p:spPr>
          <a:xfrm>
            <a:off x="7339839" y="5348563"/>
            <a:ext cx="1042670"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ＭＳ ゴシック" panose="020B0609070205080204" pitchFamily="49" charset="-128"/>
                <a:cs typeface="Arial" panose="020B0604020202020204" pitchFamily="34" charset="0"/>
              </a:rPr>
              <a:t>Газарт тулах тодорхой талбай</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971134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fontScale="90000"/>
          </a:bodyPr>
          <a:lstStyle/>
          <a:p>
            <a:pPr rtl="0"/>
            <a:r>
              <a:rPr lang="mn" sz="3200">
                <a:latin typeface="Arial" panose="020B0604020202020204" pitchFamily="34" charset="0"/>
                <a:ea typeface="+mn-ea"/>
                <a:cs typeface="Arial" panose="020B0604020202020204" pitchFamily="34" charset="0"/>
              </a:rPr>
              <a:t>2-р бүлэг Тээврийн хэрэгсэлд суурилсан барилгын машин механизмын үндсэн хөдөлгүүр ба гидравлик төхөөрөмж</a:t>
            </a:r>
            <a:endParaRPr kumimoji="1" lang="ja-JP" altLang="en-US" sz="3200"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1047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dirty="0">
                <a:latin typeface="Arial" panose="020B0604020202020204" pitchFamily="34" charset="0"/>
                <a:ea typeface="Meiryo UI" panose="020B0604030504040204" pitchFamily="50" charset="-128"/>
                <a:cs typeface="Arial" panose="020B0604020202020204" pitchFamily="34" charset="0"/>
              </a:rPr>
              <a:t>Үндсэн хөдөлгүүр</a:t>
            </a:r>
            <a:r>
              <a:rPr lang="en-US" sz="1800" dirty="0">
                <a:latin typeface="Arial" panose="020B0604020202020204" pitchFamily="34" charset="0"/>
                <a:ea typeface="Meiryo UI" panose="020B0604030504040204" pitchFamily="50" charset="-128"/>
                <a:cs typeface="Arial" panose="020B0604020202020204" pitchFamily="34" charset="0"/>
              </a:rPr>
              <a:t>(</a:t>
            </a:r>
            <a:r>
              <a:rPr lang="en-US" sz="1800" dirty="0" err="1">
                <a:latin typeface="Arial" panose="020B0604020202020204" pitchFamily="34" charset="0"/>
                <a:ea typeface="Meiryo UI" panose="020B0604030504040204" pitchFamily="50" charset="-128"/>
                <a:cs typeface="Arial" panose="020B0604020202020204" pitchFamily="34" charset="0"/>
              </a:rPr>
              <a:t>Gendoki</a:t>
            </a:r>
            <a:r>
              <a:rPr lang="en-US" sz="1800" dirty="0">
                <a:latin typeface="Arial" panose="020B0604020202020204" pitchFamily="34" charset="0"/>
                <a:ea typeface="Meiryo UI" panose="020B0604030504040204" pitchFamily="50" charset="-128"/>
                <a:cs typeface="Arial" panose="020B0604020202020204" pitchFamily="34" charset="0"/>
              </a:rPr>
              <a:t>)</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54554" y="6452605"/>
            <a:ext cx="4541608"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12-р  хуудас / Нэмэлт материалын 13-р хуудас</a:t>
            </a:r>
          </a:p>
        </p:txBody>
      </p:sp>
      <p:sp>
        <p:nvSpPr>
          <p:cNvPr id="7" name="テキスト ボックス 6"/>
          <p:cNvSpPr txBox="1"/>
          <p:nvPr/>
        </p:nvSpPr>
        <p:spPr>
          <a:xfrm>
            <a:off x="2642532" y="2032382"/>
            <a:ext cx="4613945" cy="253916"/>
          </a:xfrm>
          <a:prstGeom prst="rect">
            <a:avLst/>
          </a:prstGeom>
          <a:noFill/>
          <a:ln>
            <a:noFill/>
          </a:ln>
        </p:spPr>
        <p:txBody>
          <a:bodyPr wrap="square" rtlCol="0">
            <a:spAutoFit/>
          </a:bodyPr>
          <a:lstStyle/>
          <a:p>
            <a:pPr algn="ctr" rtl="0"/>
            <a:r>
              <a:rPr lang="mn" sz="1050" dirty="0">
                <a:solidFill>
                  <a:prstClr val="black"/>
                </a:solidFill>
                <a:latin typeface="Arial" panose="020B0604020202020204" pitchFamily="34" charset="0"/>
                <a:cs typeface="Arial" panose="020B0604020202020204" pitchFamily="34" charset="0"/>
              </a:rPr>
              <a:t>Дизель хөдөлгүүр ба бензин хөдөлгүүрийн харьцуулалт</a:t>
            </a:r>
          </a:p>
        </p:txBody>
      </p:sp>
      <p:pic>
        <p:nvPicPr>
          <p:cNvPr id="3" name="図 2"/>
          <p:cNvPicPr>
            <a:picLocks noChangeAspect="1"/>
          </p:cNvPicPr>
          <p:nvPr/>
        </p:nvPicPr>
        <p:blipFill>
          <a:blip r:embed="rId3"/>
          <a:stretch>
            <a:fillRect/>
          </a:stretch>
        </p:blipFill>
        <p:spPr>
          <a:xfrm>
            <a:off x="685367" y="2309381"/>
            <a:ext cx="7798403" cy="3224975"/>
          </a:xfrm>
          <a:prstGeom prst="rect">
            <a:avLst/>
          </a:prstGeom>
        </p:spPr>
      </p:pic>
      <p:pic>
        <p:nvPicPr>
          <p:cNvPr id="8" name="図 7">
            <a:extLst>
              <a:ext uri="{FF2B5EF4-FFF2-40B4-BE49-F238E27FC236}">
                <a16:creationId xmlns:a16="http://schemas.microsoft.com/office/drawing/2014/main" id="{E5920E30-7B45-4DDA-95F3-DDC951D76F38}"/>
              </a:ext>
            </a:extLst>
          </p:cNvPr>
          <p:cNvPicPr>
            <a:picLocks noChangeAspect="1"/>
          </p:cNvPicPr>
          <p:nvPr/>
        </p:nvPicPr>
        <p:blipFill>
          <a:blip r:embed="rId4"/>
          <a:stretch>
            <a:fillRect/>
          </a:stretch>
        </p:blipFill>
        <p:spPr>
          <a:xfrm>
            <a:off x="690562" y="2309381"/>
            <a:ext cx="7762875" cy="2771775"/>
          </a:xfrm>
          <a:prstGeom prst="rect">
            <a:avLst/>
          </a:prstGeom>
        </p:spPr>
      </p:pic>
      <p:sp>
        <p:nvSpPr>
          <p:cNvPr id="9" name="テキスト ボックス 544">
            <a:extLst>
              <a:ext uri="{FF2B5EF4-FFF2-40B4-BE49-F238E27FC236}">
                <a16:creationId xmlns:a16="http://schemas.microsoft.com/office/drawing/2014/main" id="{3C2792C0-7B00-4DE9-A683-ED7CC43E0F49}"/>
              </a:ext>
            </a:extLst>
          </p:cNvPr>
          <p:cNvSpPr txBox="1"/>
          <p:nvPr/>
        </p:nvSpPr>
        <p:spPr>
          <a:xfrm>
            <a:off x="2284910" y="2417181"/>
            <a:ext cx="90691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1200" kern="100">
                <a:effectLst/>
                <a:latin typeface="Arial" panose="020B0604020202020204" pitchFamily="34" charset="0"/>
                <a:ea typeface="游ゴシック" panose="020B0400000000000000" pitchFamily="50" charset="-128"/>
                <a:cs typeface="Arial" panose="020B0604020202020204" pitchFamily="34" charset="0"/>
              </a:rPr>
              <a:t>Төрөл</a:t>
            </a:r>
          </a:p>
        </p:txBody>
      </p:sp>
      <p:sp>
        <p:nvSpPr>
          <p:cNvPr id="10" name="テキスト ボックス 545">
            <a:extLst>
              <a:ext uri="{FF2B5EF4-FFF2-40B4-BE49-F238E27FC236}">
                <a16:creationId xmlns:a16="http://schemas.microsoft.com/office/drawing/2014/main" id="{8625B59D-E5C0-45BF-82C7-2374B8EF3344}"/>
              </a:ext>
            </a:extLst>
          </p:cNvPr>
          <p:cNvSpPr txBox="1"/>
          <p:nvPr/>
        </p:nvSpPr>
        <p:spPr>
          <a:xfrm>
            <a:off x="841216" y="2620037"/>
            <a:ext cx="67849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Зүйл</a:t>
            </a:r>
          </a:p>
        </p:txBody>
      </p:sp>
      <p:sp>
        <p:nvSpPr>
          <p:cNvPr id="11" name="テキスト ボックス 546">
            <a:extLst>
              <a:ext uri="{FF2B5EF4-FFF2-40B4-BE49-F238E27FC236}">
                <a16:creationId xmlns:a16="http://schemas.microsoft.com/office/drawing/2014/main" id="{1AA33293-0DE8-4258-89C6-22EE3AAF2D31}"/>
              </a:ext>
            </a:extLst>
          </p:cNvPr>
          <p:cNvSpPr txBox="1"/>
          <p:nvPr/>
        </p:nvSpPr>
        <p:spPr>
          <a:xfrm>
            <a:off x="814862" y="2943879"/>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Шатахууны төрөл</a:t>
            </a:r>
          </a:p>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 </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2" name="テキスト ボックス 547">
            <a:extLst>
              <a:ext uri="{FF2B5EF4-FFF2-40B4-BE49-F238E27FC236}">
                <a16:creationId xmlns:a16="http://schemas.microsoft.com/office/drawing/2014/main" id="{DF9630C3-150E-4C97-9AB1-D6783930C0A6}"/>
              </a:ext>
            </a:extLst>
          </p:cNvPr>
          <p:cNvSpPr txBox="1"/>
          <p:nvPr/>
        </p:nvSpPr>
        <p:spPr>
          <a:xfrm>
            <a:off x="814862" y="3245814"/>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Асалтын хэлбэр</a:t>
            </a:r>
          </a:p>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 </a:t>
            </a:r>
            <a:endParaRPr lang="ja-JP" sz="1200" kern="10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3" name="テキスト ボックス 548">
            <a:extLst>
              <a:ext uri="{FF2B5EF4-FFF2-40B4-BE49-F238E27FC236}">
                <a16:creationId xmlns:a16="http://schemas.microsoft.com/office/drawing/2014/main" id="{FC5F57FA-DE61-4DB6-9743-9F9A283C0991}"/>
              </a:ext>
            </a:extLst>
          </p:cNvPr>
          <p:cNvSpPr txBox="1"/>
          <p:nvPr/>
        </p:nvSpPr>
        <p:spPr>
          <a:xfrm>
            <a:off x="814862" y="3547749"/>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Нэг морины хүч тутмын хөдөлгүүрийн чадал</a:t>
            </a:r>
          </a:p>
          <a:p>
            <a:pPr algn="just" rtl="0"/>
            <a:r>
              <a:rPr lang="mn" sz="900" kern="100" dirty="0">
                <a:effectLst/>
                <a:latin typeface="Arial" panose="020B0604020202020204" pitchFamily="34" charset="0"/>
                <a:ea typeface="游ゴシック" panose="020B0400000000000000" pitchFamily="50" charset="-128"/>
                <a:cs typeface="Arial" panose="020B0604020202020204" pitchFamily="34" charset="0"/>
              </a:rPr>
              <a:t> </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4" name="テキスト ボックス 549">
            <a:extLst>
              <a:ext uri="{FF2B5EF4-FFF2-40B4-BE49-F238E27FC236}">
                <a16:creationId xmlns:a16="http://schemas.microsoft.com/office/drawing/2014/main" id="{899FE18A-4395-42C1-80B6-0C908F646BAA}"/>
              </a:ext>
            </a:extLst>
          </p:cNvPr>
          <p:cNvSpPr txBox="1"/>
          <p:nvPr/>
        </p:nvSpPr>
        <p:spPr>
          <a:xfrm>
            <a:off x="814862" y="3849684"/>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Нэг морины хүч тутмын үнэ</a:t>
            </a:r>
          </a:p>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 </a:t>
            </a:r>
            <a:endParaRPr lang="ja-JP" sz="1200" kern="10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5" name="テキスト ボックス 550">
            <a:extLst>
              <a:ext uri="{FF2B5EF4-FFF2-40B4-BE49-F238E27FC236}">
                <a16:creationId xmlns:a16="http://schemas.microsoft.com/office/drawing/2014/main" id="{EEEBB376-BC04-4E69-9509-AF5460A07858}"/>
              </a:ext>
            </a:extLst>
          </p:cNvPr>
          <p:cNvSpPr txBox="1"/>
          <p:nvPr/>
        </p:nvSpPr>
        <p:spPr>
          <a:xfrm>
            <a:off x="814862" y="4151619"/>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Дулаан ашиглалт</a:t>
            </a:r>
          </a:p>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 </a:t>
            </a:r>
            <a:endParaRPr lang="ja-JP" sz="1200" kern="10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6" name="テキスト ボックス 551">
            <a:extLst>
              <a:ext uri="{FF2B5EF4-FFF2-40B4-BE49-F238E27FC236}">
                <a16:creationId xmlns:a16="http://schemas.microsoft.com/office/drawing/2014/main" id="{D013D1C5-DF73-481C-A902-3DC79BACC874}"/>
              </a:ext>
            </a:extLst>
          </p:cNvPr>
          <p:cNvSpPr txBox="1"/>
          <p:nvPr/>
        </p:nvSpPr>
        <p:spPr>
          <a:xfrm>
            <a:off x="814862" y="4453556"/>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Ашиглалтын зардал</a:t>
            </a:r>
          </a:p>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 </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7" name="テキスト ボックス 552">
            <a:extLst>
              <a:ext uri="{FF2B5EF4-FFF2-40B4-BE49-F238E27FC236}">
                <a16:creationId xmlns:a16="http://schemas.microsoft.com/office/drawing/2014/main" id="{EA331CB0-D076-4567-911D-A3B5FD3AA710}"/>
              </a:ext>
            </a:extLst>
          </p:cNvPr>
          <p:cNvSpPr txBox="1"/>
          <p:nvPr/>
        </p:nvSpPr>
        <p:spPr>
          <a:xfrm>
            <a:off x="830737" y="4766660"/>
            <a:ext cx="245014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Түймрийн аюул</a:t>
            </a:r>
          </a:p>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 </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8" name="テキスト ボックス 553">
            <a:extLst>
              <a:ext uri="{FF2B5EF4-FFF2-40B4-BE49-F238E27FC236}">
                <a16:creationId xmlns:a16="http://schemas.microsoft.com/office/drawing/2014/main" id="{CC5F7CBB-64BF-48C5-80DB-2AF6696F823A}"/>
              </a:ext>
            </a:extLst>
          </p:cNvPr>
          <p:cNvSpPr txBox="1"/>
          <p:nvPr/>
        </p:nvSpPr>
        <p:spPr>
          <a:xfrm>
            <a:off x="3342481" y="2490098"/>
            <a:ext cx="2436019"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Дизель хөдөлгүүр</a:t>
            </a:r>
          </a:p>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 </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9" name="テキスト ボックス 554">
            <a:extLst>
              <a:ext uri="{FF2B5EF4-FFF2-40B4-BE49-F238E27FC236}">
                <a16:creationId xmlns:a16="http://schemas.microsoft.com/office/drawing/2014/main" id="{00BC6C25-40C8-40AD-8539-B810493F04AC}"/>
              </a:ext>
            </a:extLst>
          </p:cNvPr>
          <p:cNvSpPr txBox="1"/>
          <p:nvPr/>
        </p:nvSpPr>
        <p:spPr>
          <a:xfrm>
            <a:off x="3442502" y="2924482"/>
            <a:ext cx="2241014"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Дизель (keiyu)</a:t>
            </a:r>
          </a:p>
        </p:txBody>
      </p:sp>
      <p:sp>
        <p:nvSpPr>
          <p:cNvPr id="20" name="テキスト ボックス 555">
            <a:extLst>
              <a:ext uri="{FF2B5EF4-FFF2-40B4-BE49-F238E27FC236}">
                <a16:creationId xmlns:a16="http://schemas.microsoft.com/office/drawing/2014/main" id="{B0F3132D-2E0B-4ECA-8AEC-BA72B1658FFE}"/>
              </a:ext>
            </a:extLst>
          </p:cNvPr>
          <p:cNvSpPr txBox="1"/>
          <p:nvPr/>
        </p:nvSpPr>
        <p:spPr>
          <a:xfrm>
            <a:off x="3357085" y="3262012"/>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Агаар шахалтын замаар өөрөө асах</a:t>
            </a:r>
          </a:p>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 </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1" name="テキスト ボックス 556">
            <a:extLst>
              <a:ext uri="{FF2B5EF4-FFF2-40B4-BE49-F238E27FC236}">
                <a16:creationId xmlns:a16="http://schemas.microsoft.com/office/drawing/2014/main" id="{D8BD02CF-7359-44E7-AA82-E212E67B84AC}"/>
              </a:ext>
            </a:extLst>
          </p:cNvPr>
          <p:cNvSpPr txBox="1"/>
          <p:nvPr/>
        </p:nvSpPr>
        <p:spPr>
          <a:xfrm>
            <a:off x="3357085" y="3535625"/>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Хүнд</a:t>
            </a:r>
          </a:p>
        </p:txBody>
      </p:sp>
      <p:sp>
        <p:nvSpPr>
          <p:cNvPr id="22" name="テキスト ボックス 557">
            <a:extLst>
              <a:ext uri="{FF2B5EF4-FFF2-40B4-BE49-F238E27FC236}">
                <a16:creationId xmlns:a16="http://schemas.microsoft.com/office/drawing/2014/main" id="{F456E0C6-D437-4CEE-833E-31EA6574366C}"/>
              </a:ext>
            </a:extLst>
          </p:cNvPr>
          <p:cNvSpPr txBox="1"/>
          <p:nvPr/>
        </p:nvSpPr>
        <p:spPr>
          <a:xfrm>
            <a:off x="3357720" y="3839684"/>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Өндөр</a:t>
            </a:r>
          </a:p>
        </p:txBody>
      </p:sp>
      <p:sp>
        <p:nvSpPr>
          <p:cNvPr id="23" name="テキスト ボックス 558">
            <a:extLst>
              <a:ext uri="{FF2B5EF4-FFF2-40B4-BE49-F238E27FC236}">
                <a16:creationId xmlns:a16="http://schemas.microsoft.com/office/drawing/2014/main" id="{E8D66BD2-031C-499C-A868-6885372FCCE0}"/>
              </a:ext>
            </a:extLst>
          </p:cNvPr>
          <p:cNvSpPr txBox="1"/>
          <p:nvPr/>
        </p:nvSpPr>
        <p:spPr>
          <a:xfrm>
            <a:off x="3342481" y="4150206"/>
            <a:ext cx="2436019"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Сайн (30-40%)</a:t>
            </a:r>
          </a:p>
        </p:txBody>
      </p:sp>
      <p:sp>
        <p:nvSpPr>
          <p:cNvPr id="24" name="テキスト ボックス 559">
            <a:extLst>
              <a:ext uri="{FF2B5EF4-FFF2-40B4-BE49-F238E27FC236}">
                <a16:creationId xmlns:a16="http://schemas.microsoft.com/office/drawing/2014/main" id="{0CE16461-A9BC-4A40-BCD9-3D2DC0C39003}"/>
              </a:ext>
            </a:extLst>
          </p:cNvPr>
          <p:cNvSpPr txBox="1"/>
          <p:nvPr/>
        </p:nvSpPr>
        <p:spPr>
          <a:xfrm>
            <a:off x="3357085" y="4450759"/>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Хямд</a:t>
            </a:r>
          </a:p>
        </p:txBody>
      </p:sp>
      <p:sp>
        <p:nvSpPr>
          <p:cNvPr id="25" name="テキスト ボックス 560">
            <a:extLst>
              <a:ext uri="{FF2B5EF4-FFF2-40B4-BE49-F238E27FC236}">
                <a16:creationId xmlns:a16="http://schemas.microsoft.com/office/drawing/2014/main" id="{804C3660-BCA3-4500-A6F8-25F65EAEE73A}"/>
              </a:ext>
            </a:extLst>
          </p:cNvPr>
          <p:cNvSpPr txBox="1"/>
          <p:nvPr/>
        </p:nvSpPr>
        <p:spPr>
          <a:xfrm>
            <a:off x="3357085" y="4764788"/>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Цөөн</a:t>
            </a:r>
          </a:p>
        </p:txBody>
      </p:sp>
      <p:sp>
        <p:nvSpPr>
          <p:cNvPr id="26" name="テキスト ボックス 561">
            <a:extLst>
              <a:ext uri="{FF2B5EF4-FFF2-40B4-BE49-F238E27FC236}">
                <a16:creationId xmlns:a16="http://schemas.microsoft.com/office/drawing/2014/main" id="{FE9B73F5-EAC9-47AE-B89C-D03A21D89FE8}"/>
              </a:ext>
            </a:extLst>
          </p:cNvPr>
          <p:cNvSpPr txBox="1"/>
          <p:nvPr/>
        </p:nvSpPr>
        <p:spPr>
          <a:xfrm>
            <a:off x="5929152" y="2528066"/>
            <a:ext cx="2373632"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Бензин хөдөлгүүр</a:t>
            </a:r>
          </a:p>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 </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7" name="テキスト ボックス 562">
            <a:extLst>
              <a:ext uri="{FF2B5EF4-FFF2-40B4-BE49-F238E27FC236}">
                <a16:creationId xmlns:a16="http://schemas.microsoft.com/office/drawing/2014/main" id="{5864D1D4-19CA-40D9-86FA-3A60EDF4DE18}"/>
              </a:ext>
            </a:extLst>
          </p:cNvPr>
          <p:cNvSpPr txBox="1"/>
          <p:nvPr/>
        </p:nvSpPr>
        <p:spPr>
          <a:xfrm>
            <a:off x="5921458" y="2960443"/>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Бензин</a:t>
            </a:r>
          </a:p>
        </p:txBody>
      </p:sp>
      <p:sp>
        <p:nvSpPr>
          <p:cNvPr id="28" name="テキスト ボックス 563">
            <a:extLst>
              <a:ext uri="{FF2B5EF4-FFF2-40B4-BE49-F238E27FC236}">
                <a16:creationId xmlns:a16="http://schemas.microsoft.com/office/drawing/2014/main" id="{6755219D-3B4F-4661-8514-C879133A42DA}"/>
              </a:ext>
            </a:extLst>
          </p:cNvPr>
          <p:cNvSpPr txBox="1"/>
          <p:nvPr/>
        </p:nvSpPr>
        <p:spPr>
          <a:xfrm>
            <a:off x="5881285" y="3249510"/>
            <a:ext cx="2340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Цахилгаан очоор</a:t>
            </a:r>
          </a:p>
        </p:txBody>
      </p:sp>
      <p:sp>
        <p:nvSpPr>
          <p:cNvPr id="29" name="テキスト ボックス 564">
            <a:extLst>
              <a:ext uri="{FF2B5EF4-FFF2-40B4-BE49-F238E27FC236}">
                <a16:creationId xmlns:a16="http://schemas.microsoft.com/office/drawing/2014/main" id="{DEE312A4-4A87-4D32-BB85-2EFAC4F46AD3}"/>
              </a:ext>
            </a:extLst>
          </p:cNvPr>
          <p:cNvSpPr txBox="1"/>
          <p:nvPr/>
        </p:nvSpPr>
        <p:spPr>
          <a:xfrm>
            <a:off x="5921458" y="3539214"/>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Хөнгөн</a:t>
            </a:r>
          </a:p>
        </p:txBody>
      </p:sp>
      <p:sp>
        <p:nvSpPr>
          <p:cNvPr id="30" name="テキスト ボックス 565">
            <a:extLst>
              <a:ext uri="{FF2B5EF4-FFF2-40B4-BE49-F238E27FC236}">
                <a16:creationId xmlns:a16="http://schemas.microsoft.com/office/drawing/2014/main" id="{C65BDB45-5DB2-4CFB-AAAD-DB0EAF6D8622}"/>
              </a:ext>
            </a:extLst>
          </p:cNvPr>
          <p:cNvSpPr txBox="1"/>
          <p:nvPr/>
        </p:nvSpPr>
        <p:spPr>
          <a:xfrm>
            <a:off x="5881285" y="3862852"/>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Хямд</a:t>
            </a:r>
          </a:p>
        </p:txBody>
      </p:sp>
      <p:sp>
        <p:nvSpPr>
          <p:cNvPr id="31" name="テキスト ボックス 566">
            <a:extLst>
              <a:ext uri="{FF2B5EF4-FFF2-40B4-BE49-F238E27FC236}">
                <a16:creationId xmlns:a16="http://schemas.microsoft.com/office/drawing/2014/main" id="{E733DC96-BDD3-4559-9373-E889F4529836}"/>
              </a:ext>
            </a:extLst>
          </p:cNvPr>
          <p:cNvSpPr txBox="1"/>
          <p:nvPr/>
        </p:nvSpPr>
        <p:spPr>
          <a:xfrm>
            <a:off x="5957458" y="4174955"/>
            <a:ext cx="2340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Муу (22-28%)</a:t>
            </a:r>
          </a:p>
        </p:txBody>
      </p:sp>
      <p:sp>
        <p:nvSpPr>
          <p:cNvPr id="32" name="テキスト ボックス 567">
            <a:extLst>
              <a:ext uri="{FF2B5EF4-FFF2-40B4-BE49-F238E27FC236}">
                <a16:creationId xmlns:a16="http://schemas.microsoft.com/office/drawing/2014/main" id="{FAFDC33D-B83B-4284-9F24-16747B1CE9DA}"/>
              </a:ext>
            </a:extLst>
          </p:cNvPr>
          <p:cNvSpPr txBox="1"/>
          <p:nvPr/>
        </p:nvSpPr>
        <p:spPr>
          <a:xfrm>
            <a:off x="5921458" y="4446155"/>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Өндөр</a:t>
            </a:r>
          </a:p>
        </p:txBody>
      </p:sp>
      <p:sp>
        <p:nvSpPr>
          <p:cNvPr id="33" name="テキスト ボックス 568">
            <a:extLst>
              <a:ext uri="{FF2B5EF4-FFF2-40B4-BE49-F238E27FC236}">
                <a16:creationId xmlns:a16="http://schemas.microsoft.com/office/drawing/2014/main" id="{B095723A-CDAB-4D7A-81EE-D3844791FC2A}"/>
              </a:ext>
            </a:extLst>
          </p:cNvPr>
          <p:cNvSpPr txBox="1"/>
          <p:nvPr/>
        </p:nvSpPr>
        <p:spPr>
          <a:xfrm>
            <a:off x="5892449" y="4758219"/>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Олон</a:t>
            </a:r>
          </a:p>
        </p:txBody>
      </p:sp>
      <p:sp>
        <p:nvSpPr>
          <p:cNvPr id="34" name="テキスト ボックス 552">
            <a:extLst>
              <a:ext uri="{FF2B5EF4-FFF2-40B4-BE49-F238E27FC236}">
                <a16:creationId xmlns:a16="http://schemas.microsoft.com/office/drawing/2014/main" id="{D56E524C-B1CC-4CE8-8FF2-C24E8D192291}"/>
              </a:ext>
            </a:extLst>
          </p:cNvPr>
          <p:cNvSpPr txBox="1"/>
          <p:nvPr/>
        </p:nvSpPr>
        <p:spPr>
          <a:xfrm>
            <a:off x="830737" y="5170128"/>
            <a:ext cx="245014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Түймрийн аюул</a:t>
            </a:r>
          </a:p>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 </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5" name="テキスト ボックス 560">
            <a:extLst>
              <a:ext uri="{FF2B5EF4-FFF2-40B4-BE49-F238E27FC236}">
                <a16:creationId xmlns:a16="http://schemas.microsoft.com/office/drawing/2014/main" id="{2D410616-1334-4D6D-87FA-96D561B0DB9D}"/>
              </a:ext>
            </a:extLst>
          </p:cNvPr>
          <p:cNvSpPr txBox="1"/>
          <p:nvPr/>
        </p:nvSpPr>
        <p:spPr>
          <a:xfrm>
            <a:off x="3357085" y="5168256"/>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Цөөн</a:t>
            </a:r>
          </a:p>
        </p:txBody>
      </p:sp>
      <p:sp>
        <p:nvSpPr>
          <p:cNvPr id="36" name="テキスト ボックス 568">
            <a:extLst>
              <a:ext uri="{FF2B5EF4-FFF2-40B4-BE49-F238E27FC236}">
                <a16:creationId xmlns:a16="http://schemas.microsoft.com/office/drawing/2014/main" id="{B60C8AAE-57EC-4AA9-9983-A1228FC90E4F}"/>
              </a:ext>
            </a:extLst>
          </p:cNvPr>
          <p:cNvSpPr txBox="1"/>
          <p:nvPr/>
        </p:nvSpPr>
        <p:spPr>
          <a:xfrm>
            <a:off x="5892449" y="5161687"/>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200" kern="100">
                <a:effectLst/>
                <a:latin typeface="Arial" panose="020B0604020202020204" pitchFamily="34" charset="0"/>
                <a:ea typeface="游ゴシック" panose="020B0400000000000000" pitchFamily="50" charset="-128"/>
                <a:cs typeface="Arial" panose="020B0604020202020204" pitchFamily="34" charset="0"/>
              </a:rPr>
              <a:t>Олон</a:t>
            </a:r>
          </a:p>
        </p:txBody>
      </p:sp>
    </p:spTree>
    <p:extLst>
      <p:ext uri="{BB962C8B-B14F-4D97-AF65-F5344CB8AC3E}">
        <p14:creationId xmlns:p14="http://schemas.microsoft.com/office/powerpoint/2010/main" val="3701540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000">
                <a:latin typeface="Arial" panose="020B0604020202020204" pitchFamily="34" charset="0"/>
                <a:ea typeface="Meiryo UI" panose="020B0604030504040204" pitchFamily="50" charset="-128"/>
                <a:cs typeface="Arial" panose="020B0604020202020204" pitchFamily="34" charset="0"/>
              </a:rPr>
              <a:t>Дизель хөдөлгүүрийн бүтэц</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854145" y="6452605"/>
            <a:ext cx="5142017" cy="261610"/>
          </a:xfrm>
          <a:prstGeom prst="rect">
            <a:avLst/>
          </a:prstGeom>
          <a:noFill/>
          <a:ln>
            <a:solidFill>
              <a:schemeClr val="tx1"/>
            </a:solidFill>
          </a:ln>
        </p:spPr>
        <p:txBody>
          <a:bodyPr wrap="square" rtlCol="0">
            <a:spAutoFit/>
          </a:bodyPr>
          <a:lstStyle/>
          <a:p>
            <a:pPr algn="r" rtl="0"/>
            <a:r>
              <a:rPr lang="mn" sz="110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13-р  хуудас / Нэмэлт материалын 13-р хуудас</a:t>
            </a:r>
          </a:p>
        </p:txBody>
      </p:sp>
      <p:sp>
        <p:nvSpPr>
          <p:cNvPr id="7" name="テキスト ボックス 6"/>
          <p:cNvSpPr txBox="1"/>
          <p:nvPr/>
        </p:nvSpPr>
        <p:spPr>
          <a:xfrm>
            <a:off x="1238672" y="5433000"/>
            <a:ext cx="3237610" cy="261610"/>
          </a:xfrm>
          <a:prstGeom prst="rect">
            <a:avLst/>
          </a:prstGeom>
          <a:noFill/>
          <a:ln>
            <a:noFill/>
          </a:ln>
        </p:spPr>
        <p:txBody>
          <a:bodyPr wrap="square" rtlCol="0">
            <a:spAutoFit/>
          </a:bodyPr>
          <a:lstStyle/>
          <a:p>
            <a:pPr algn="ctr" rtl="0"/>
            <a:r>
              <a:rPr lang="mn" sz="1100">
                <a:solidFill>
                  <a:prstClr val="black"/>
                </a:solidFill>
                <a:latin typeface="Arial" panose="020B0604020202020204" pitchFamily="34" charset="0"/>
                <a:cs typeface="Arial" panose="020B0604020202020204" pitchFamily="34" charset="0"/>
              </a:rPr>
              <a:t>Сорох/ гадагшлуулах төхөөрөмжийн жишээ</a:t>
            </a:r>
          </a:p>
        </p:txBody>
      </p:sp>
      <p:pic>
        <p:nvPicPr>
          <p:cNvPr id="2" name="図 1"/>
          <p:cNvPicPr>
            <a:picLocks noChangeAspect="1"/>
          </p:cNvPicPr>
          <p:nvPr/>
        </p:nvPicPr>
        <p:blipFill>
          <a:blip r:embed="rId3"/>
          <a:stretch>
            <a:fillRect/>
          </a:stretch>
        </p:blipFill>
        <p:spPr>
          <a:xfrm>
            <a:off x="761136" y="1932979"/>
            <a:ext cx="3920278" cy="3439391"/>
          </a:xfrm>
          <a:prstGeom prst="rect">
            <a:avLst/>
          </a:prstGeom>
        </p:spPr>
      </p:pic>
      <p:pic>
        <p:nvPicPr>
          <p:cNvPr id="8" name="図 7"/>
          <p:cNvPicPr>
            <a:picLocks noChangeAspect="1"/>
          </p:cNvPicPr>
          <p:nvPr/>
        </p:nvPicPr>
        <p:blipFill>
          <a:blip r:embed="rId4"/>
          <a:stretch>
            <a:fillRect/>
          </a:stretch>
        </p:blipFill>
        <p:spPr>
          <a:xfrm>
            <a:off x="4635193" y="2223925"/>
            <a:ext cx="3461056" cy="3148445"/>
          </a:xfrm>
          <a:prstGeom prst="rect">
            <a:avLst/>
          </a:prstGeom>
        </p:spPr>
      </p:pic>
      <p:sp>
        <p:nvSpPr>
          <p:cNvPr id="9" name="テキスト ボックス 8"/>
          <p:cNvSpPr txBox="1"/>
          <p:nvPr/>
        </p:nvSpPr>
        <p:spPr>
          <a:xfrm>
            <a:off x="4985591" y="5434854"/>
            <a:ext cx="3237610" cy="261610"/>
          </a:xfrm>
          <a:prstGeom prst="rect">
            <a:avLst/>
          </a:prstGeom>
          <a:noFill/>
          <a:ln>
            <a:noFill/>
          </a:ln>
        </p:spPr>
        <p:txBody>
          <a:bodyPr wrap="square" rtlCol="0">
            <a:spAutoFit/>
          </a:bodyPr>
          <a:lstStyle/>
          <a:p>
            <a:pPr algn="ctr" rtl="0"/>
            <a:r>
              <a:rPr lang="mn" sz="1100">
                <a:solidFill>
                  <a:prstClr val="black"/>
                </a:solidFill>
                <a:latin typeface="Arial" panose="020B0604020202020204" pitchFamily="34" charset="0"/>
                <a:cs typeface="Arial" panose="020B0604020202020204" pitchFamily="34" charset="0"/>
              </a:rPr>
              <a:t>Тосолгооны системийн жишээ</a:t>
            </a:r>
          </a:p>
        </p:txBody>
      </p:sp>
      <p:sp>
        <p:nvSpPr>
          <p:cNvPr id="10" name="テキスト ボックス 572">
            <a:extLst>
              <a:ext uri="{FF2B5EF4-FFF2-40B4-BE49-F238E27FC236}">
                <a16:creationId xmlns:a16="http://schemas.microsoft.com/office/drawing/2014/main" id="{3561FA36-A569-4B12-A3B1-6006BC754931}"/>
              </a:ext>
            </a:extLst>
          </p:cNvPr>
          <p:cNvSpPr txBox="1"/>
          <p:nvPr/>
        </p:nvSpPr>
        <p:spPr>
          <a:xfrm>
            <a:off x="3042250" y="2003961"/>
            <a:ext cx="71374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Үлээгч сэнс</a:t>
            </a:r>
            <a:endParaRPr lang="ja-JP" sz="10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 name="テキスト ボックス 573">
            <a:extLst>
              <a:ext uri="{FF2B5EF4-FFF2-40B4-BE49-F238E27FC236}">
                <a16:creationId xmlns:a16="http://schemas.microsoft.com/office/drawing/2014/main" id="{E2F4CAD1-1DA2-4F9A-9D50-4C7412B92D17}"/>
              </a:ext>
            </a:extLst>
          </p:cNvPr>
          <p:cNvSpPr txBox="1"/>
          <p:nvPr/>
        </p:nvSpPr>
        <p:spPr>
          <a:xfrm>
            <a:off x="3782495" y="2109371"/>
            <a:ext cx="735693" cy="1884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Урьдчилан цэвэрлэгч</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 name="テキスト ボックス 574">
            <a:extLst>
              <a:ext uri="{FF2B5EF4-FFF2-40B4-BE49-F238E27FC236}">
                <a16:creationId xmlns:a16="http://schemas.microsoft.com/office/drawing/2014/main" id="{B8C0ED11-1D3B-42DA-8D1D-46846EF57771}"/>
              </a:ext>
            </a:extLst>
          </p:cNvPr>
          <p:cNvSpPr txBox="1"/>
          <p:nvPr/>
        </p:nvSpPr>
        <p:spPr>
          <a:xfrm>
            <a:off x="3854145" y="2485967"/>
            <a:ext cx="738734" cy="175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Агаар цэвэршүүлэгч</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3" name="テキスト ボックス 575">
            <a:extLst>
              <a:ext uri="{FF2B5EF4-FFF2-40B4-BE49-F238E27FC236}">
                <a16:creationId xmlns:a16="http://schemas.microsoft.com/office/drawing/2014/main" id="{3855AFDA-B696-4AC1-BFF7-9FA2BCA90DDA}"/>
              </a:ext>
            </a:extLst>
          </p:cNvPr>
          <p:cNvSpPr txBox="1"/>
          <p:nvPr/>
        </p:nvSpPr>
        <p:spPr>
          <a:xfrm>
            <a:off x="3811831" y="2915693"/>
            <a:ext cx="923925" cy="1619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Тоосны үзүүлэлт</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4" name="テキスト ボックス 576">
            <a:extLst>
              <a:ext uri="{FF2B5EF4-FFF2-40B4-BE49-F238E27FC236}">
                <a16:creationId xmlns:a16="http://schemas.microsoft.com/office/drawing/2014/main" id="{954DF285-4B38-405A-BF25-E6FC8E4F00E7}"/>
              </a:ext>
            </a:extLst>
          </p:cNvPr>
          <p:cNvSpPr txBox="1"/>
          <p:nvPr/>
        </p:nvSpPr>
        <p:spPr>
          <a:xfrm>
            <a:off x="3778867" y="3484067"/>
            <a:ext cx="742950" cy="147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Цилиндр толгой</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5" name="テキスト ボックス 577">
            <a:extLst>
              <a:ext uri="{FF2B5EF4-FFF2-40B4-BE49-F238E27FC236}">
                <a16:creationId xmlns:a16="http://schemas.microsoft.com/office/drawing/2014/main" id="{45E15007-7A62-48D3-BBA9-A10624A21875}"/>
              </a:ext>
            </a:extLst>
          </p:cNvPr>
          <p:cNvSpPr txBox="1"/>
          <p:nvPr/>
        </p:nvSpPr>
        <p:spPr>
          <a:xfrm>
            <a:off x="3781571" y="3723748"/>
            <a:ext cx="814070" cy="1619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Яндангийн олон талт төхөөрөмж</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6" name="テキスト ボックス 578">
            <a:extLst>
              <a:ext uri="{FF2B5EF4-FFF2-40B4-BE49-F238E27FC236}">
                <a16:creationId xmlns:a16="http://schemas.microsoft.com/office/drawing/2014/main" id="{F8CF52F3-5853-4E29-B37E-E76B76466917}"/>
              </a:ext>
            </a:extLst>
          </p:cNvPr>
          <p:cNvSpPr txBox="1"/>
          <p:nvPr/>
        </p:nvSpPr>
        <p:spPr>
          <a:xfrm>
            <a:off x="3781571" y="4014326"/>
            <a:ext cx="828675" cy="1473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Цилиндр блок</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7" name="テキスト ボックス 579">
            <a:extLst>
              <a:ext uri="{FF2B5EF4-FFF2-40B4-BE49-F238E27FC236}">
                <a16:creationId xmlns:a16="http://schemas.microsoft.com/office/drawing/2014/main" id="{E49C7C1D-4452-400A-92A2-0E87703BC326}"/>
              </a:ext>
            </a:extLst>
          </p:cNvPr>
          <p:cNvSpPr txBox="1"/>
          <p:nvPr/>
        </p:nvSpPr>
        <p:spPr>
          <a:xfrm>
            <a:off x="3756942" y="4289673"/>
            <a:ext cx="594995"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Поршен</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8" name="テキスト ボックス 581">
            <a:extLst>
              <a:ext uri="{FF2B5EF4-FFF2-40B4-BE49-F238E27FC236}">
                <a16:creationId xmlns:a16="http://schemas.microsoft.com/office/drawing/2014/main" id="{F42B96E2-E1AF-472E-B1AA-BF57A269BDFE}"/>
              </a:ext>
            </a:extLst>
          </p:cNvPr>
          <p:cNvSpPr txBox="1"/>
          <p:nvPr/>
        </p:nvSpPr>
        <p:spPr>
          <a:xfrm>
            <a:off x="2234821" y="2145502"/>
            <a:ext cx="381000" cy="156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Турбо цэнэглэгч</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9" name="テキスト ボックス 582">
            <a:extLst>
              <a:ext uri="{FF2B5EF4-FFF2-40B4-BE49-F238E27FC236}">
                <a16:creationId xmlns:a16="http://schemas.microsoft.com/office/drawing/2014/main" id="{694E13D5-C970-4CD0-BC7E-ADE89C42B213}"/>
              </a:ext>
            </a:extLst>
          </p:cNvPr>
          <p:cNvSpPr txBox="1"/>
          <p:nvPr/>
        </p:nvSpPr>
        <p:spPr>
          <a:xfrm>
            <a:off x="1094705" y="2004596"/>
            <a:ext cx="857250" cy="156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Турбины сэнс</a:t>
            </a:r>
            <a:endParaRPr lang="ja-JP" sz="10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20" name="テキスト ボックス 583">
            <a:extLst>
              <a:ext uri="{FF2B5EF4-FFF2-40B4-BE49-F238E27FC236}">
                <a16:creationId xmlns:a16="http://schemas.microsoft.com/office/drawing/2014/main" id="{5B3216BD-7C71-4742-96FF-B82066FC8753}"/>
              </a:ext>
            </a:extLst>
          </p:cNvPr>
          <p:cNvSpPr txBox="1"/>
          <p:nvPr/>
        </p:nvSpPr>
        <p:spPr>
          <a:xfrm>
            <a:off x="847055" y="2190016"/>
            <a:ext cx="600075" cy="1377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Яндангийн хавхлага</a:t>
            </a:r>
            <a:endParaRPr lang="ja-JP" sz="10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21" name="テキスト ボックス 584">
            <a:extLst>
              <a:ext uri="{FF2B5EF4-FFF2-40B4-BE49-F238E27FC236}">
                <a16:creationId xmlns:a16="http://schemas.microsoft.com/office/drawing/2014/main" id="{39E7AD10-52DB-4077-9FF9-24C957DCFE24}"/>
              </a:ext>
            </a:extLst>
          </p:cNvPr>
          <p:cNvSpPr txBox="1"/>
          <p:nvPr/>
        </p:nvSpPr>
        <p:spPr>
          <a:xfrm>
            <a:off x="837530" y="2490371"/>
            <a:ext cx="580390" cy="1422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Дуу намсгагч</a:t>
            </a:r>
            <a:endParaRPr lang="ja-JP" sz="10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22" name="テキスト ボックス 585">
            <a:extLst>
              <a:ext uri="{FF2B5EF4-FFF2-40B4-BE49-F238E27FC236}">
                <a16:creationId xmlns:a16="http://schemas.microsoft.com/office/drawing/2014/main" id="{10494327-6746-4F2C-9F71-8B4C6FA17C8F}"/>
              </a:ext>
            </a:extLst>
          </p:cNvPr>
          <p:cNvSpPr txBox="1"/>
          <p:nvPr/>
        </p:nvSpPr>
        <p:spPr>
          <a:xfrm>
            <a:off x="1991112" y="3245942"/>
            <a:ext cx="190500" cy="38544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Яндан</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3" name="テキスト ボックス 586">
            <a:extLst>
              <a:ext uri="{FF2B5EF4-FFF2-40B4-BE49-F238E27FC236}">
                <a16:creationId xmlns:a16="http://schemas.microsoft.com/office/drawing/2014/main" id="{32C87F4E-9130-4170-B9D1-5D5BBFF9402F}"/>
              </a:ext>
            </a:extLst>
          </p:cNvPr>
          <p:cNvSpPr txBox="1"/>
          <p:nvPr/>
        </p:nvSpPr>
        <p:spPr>
          <a:xfrm>
            <a:off x="2621897" y="3236172"/>
            <a:ext cx="198755" cy="56197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Даралтат агаар</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4" name="テキスト ボックス 819">
            <a:extLst>
              <a:ext uri="{FF2B5EF4-FFF2-40B4-BE49-F238E27FC236}">
                <a16:creationId xmlns:a16="http://schemas.microsoft.com/office/drawing/2014/main" id="{475C1032-91A4-4C08-88C7-977CBECA0510}"/>
              </a:ext>
            </a:extLst>
          </p:cNvPr>
          <p:cNvSpPr txBox="1"/>
          <p:nvPr/>
        </p:nvSpPr>
        <p:spPr>
          <a:xfrm>
            <a:off x="7253604" y="2739027"/>
            <a:ext cx="842645" cy="147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Тосны шүүлтүүр</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820">
            <a:extLst>
              <a:ext uri="{FF2B5EF4-FFF2-40B4-BE49-F238E27FC236}">
                <a16:creationId xmlns:a16="http://schemas.microsoft.com/office/drawing/2014/main" id="{BA223FFB-53A1-4BBE-999C-38868BDC1210}"/>
              </a:ext>
            </a:extLst>
          </p:cNvPr>
          <p:cNvSpPr txBox="1"/>
          <p:nvPr/>
        </p:nvSpPr>
        <p:spPr>
          <a:xfrm>
            <a:off x="7366980" y="4917073"/>
            <a:ext cx="842645" cy="147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Тос хөргөгч</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821">
            <a:extLst>
              <a:ext uri="{FF2B5EF4-FFF2-40B4-BE49-F238E27FC236}">
                <a16:creationId xmlns:a16="http://schemas.microsoft.com/office/drawing/2014/main" id="{2B15C30C-31ED-4C19-9DD3-08C37EEA99D5}"/>
              </a:ext>
            </a:extLst>
          </p:cNvPr>
          <p:cNvSpPr txBox="1"/>
          <p:nvPr/>
        </p:nvSpPr>
        <p:spPr>
          <a:xfrm>
            <a:off x="6908021" y="5127620"/>
            <a:ext cx="1109345"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Тос шүүгч</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822">
            <a:extLst>
              <a:ext uri="{FF2B5EF4-FFF2-40B4-BE49-F238E27FC236}">
                <a16:creationId xmlns:a16="http://schemas.microsoft.com/office/drawing/2014/main" id="{0DC69A11-E9F6-47E8-A304-446BED7D3E1D}"/>
              </a:ext>
            </a:extLst>
          </p:cNvPr>
          <p:cNvSpPr txBox="1"/>
          <p:nvPr/>
        </p:nvSpPr>
        <p:spPr>
          <a:xfrm>
            <a:off x="4635193" y="4647837"/>
            <a:ext cx="699770" cy="147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Тосны насос</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314574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000">
                <a:latin typeface="Arial" panose="020B0604020202020204" pitchFamily="34" charset="0"/>
                <a:ea typeface="Meiryo UI" panose="020B0604030504040204" pitchFamily="50" charset="-128"/>
                <a:cs typeface="Arial" panose="020B0604020202020204" pitchFamily="34" charset="0"/>
              </a:rPr>
              <a:t>Дизель хөдөлгүүрийн бүтэц</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572000" y="6452605"/>
            <a:ext cx="4424162" cy="261610"/>
          </a:xfrm>
          <a:prstGeom prst="rect">
            <a:avLst/>
          </a:prstGeom>
          <a:noFill/>
          <a:ln>
            <a:solidFill>
              <a:schemeClr val="tx1"/>
            </a:solidFill>
          </a:ln>
        </p:spPr>
        <p:txBody>
          <a:bodyPr wrap="square" rtlCol="0">
            <a:spAutoFit/>
          </a:bodyPr>
          <a:lstStyle/>
          <a:p>
            <a:pPr algn="r" rtl="0"/>
            <a:r>
              <a:rPr lang="mn" sz="1100" dirty="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15-р  хуудас / Нэмэлт материалын 14-р хуудас</a:t>
            </a:r>
          </a:p>
        </p:txBody>
      </p:sp>
      <p:pic>
        <p:nvPicPr>
          <p:cNvPr id="3" name="図 2"/>
          <p:cNvPicPr>
            <a:picLocks noChangeAspect="1"/>
          </p:cNvPicPr>
          <p:nvPr/>
        </p:nvPicPr>
        <p:blipFill>
          <a:blip r:embed="rId3"/>
          <a:stretch>
            <a:fillRect/>
          </a:stretch>
        </p:blipFill>
        <p:spPr>
          <a:xfrm>
            <a:off x="702843" y="1870364"/>
            <a:ext cx="3625742" cy="3562636"/>
          </a:xfrm>
          <a:prstGeom prst="rect">
            <a:avLst/>
          </a:prstGeom>
        </p:spPr>
      </p:pic>
      <p:pic>
        <p:nvPicPr>
          <p:cNvPr id="10" name="図 9"/>
          <p:cNvPicPr>
            <a:picLocks noChangeAspect="1"/>
          </p:cNvPicPr>
          <p:nvPr/>
        </p:nvPicPr>
        <p:blipFill>
          <a:blip r:embed="rId4"/>
          <a:stretch>
            <a:fillRect/>
          </a:stretch>
        </p:blipFill>
        <p:spPr>
          <a:xfrm>
            <a:off x="4458478" y="2130135"/>
            <a:ext cx="3926978" cy="3178173"/>
          </a:xfrm>
          <a:prstGeom prst="rect">
            <a:avLst/>
          </a:prstGeom>
        </p:spPr>
      </p:pic>
      <p:sp>
        <p:nvSpPr>
          <p:cNvPr id="11" name="テキスト ボックス 10"/>
          <p:cNvSpPr txBox="1"/>
          <p:nvPr/>
        </p:nvSpPr>
        <p:spPr>
          <a:xfrm>
            <a:off x="900900" y="5513961"/>
            <a:ext cx="3237610" cy="261610"/>
          </a:xfrm>
          <a:prstGeom prst="rect">
            <a:avLst/>
          </a:prstGeom>
          <a:noFill/>
          <a:ln>
            <a:noFill/>
          </a:ln>
        </p:spPr>
        <p:txBody>
          <a:bodyPr wrap="square" rtlCol="0">
            <a:spAutoFit/>
          </a:bodyPr>
          <a:lstStyle/>
          <a:p>
            <a:pPr algn="ctr" rtl="0"/>
            <a:r>
              <a:rPr lang="mn" sz="1100">
                <a:solidFill>
                  <a:prstClr val="black"/>
                </a:solidFill>
                <a:latin typeface="Arial" panose="020B0604020202020204" pitchFamily="34" charset="0"/>
                <a:cs typeface="Arial" panose="020B0604020202020204" pitchFamily="34" charset="0"/>
              </a:rPr>
              <a:t>Түлшний системийн жишээ</a:t>
            </a:r>
          </a:p>
        </p:txBody>
      </p:sp>
      <p:sp>
        <p:nvSpPr>
          <p:cNvPr id="12" name="テキスト ボックス 11"/>
          <p:cNvSpPr txBox="1"/>
          <p:nvPr/>
        </p:nvSpPr>
        <p:spPr>
          <a:xfrm>
            <a:off x="4877552" y="5297916"/>
            <a:ext cx="3237610" cy="430887"/>
          </a:xfrm>
          <a:prstGeom prst="rect">
            <a:avLst/>
          </a:prstGeom>
          <a:noFill/>
          <a:ln>
            <a:noFill/>
          </a:ln>
        </p:spPr>
        <p:txBody>
          <a:bodyPr wrap="square" rtlCol="0">
            <a:spAutoFit/>
          </a:bodyPr>
          <a:lstStyle/>
          <a:p>
            <a:pPr algn="ctr" rtl="0"/>
            <a:r>
              <a:rPr lang="mn" sz="1100">
                <a:solidFill>
                  <a:prstClr val="black"/>
                </a:solidFill>
                <a:latin typeface="Arial" panose="020B0604020202020204" pitchFamily="34" charset="0"/>
                <a:cs typeface="Arial" panose="020B0604020202020204" pitchFamily="34" charset="0"/>
              </a:rPr>
              <a:t> Усан хөргөлттэй хөдөлгүүрийн хөргөлтийн системийн схем</a:t>
            </a:r>
          </a:p>
        </p:txBody>
      </p:sp>
      <p:sp>
        <p:nvSpPr>
          <p:cNvPr id="9" name="テキスト ボックス 823">
            <a:extLst>
              <a:ext uri="{FF2B5EF4-FFF2-40B4-BE49-F238E27FC236}">
                <a16:creationId xmlns:a16="http://schemas.microsoft.com/office/drawing/2014/main" id="{D3809C73-C3A4-42CF-9725-237382D5BB0B}"/>
              </a:ext>
            </a:extLst>
          </p:cNvPr>
          <p:cNvSpPr txBox="1"/>
          <p:nvPr/>
        </p:nvSpPr>
        <p:spPr>
          <a:xfrm>
            <a:off x="3024977" y="2223662"/>
            <a:ext cx="602676"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Шатахууны сав</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824">
            <a:extLst>
              <a:ext uri="{FF2B5EF4-FFF2-40B4-BE49-F238E27FC236}">
                <a16:creationId xmlns:a16="http://schemas.microsoft.com/office/drawing/2014/main" id="{5CDCD1ED-2734-4444-8453-E15F5148E877}"/>
              </a:ext>
            </a:extLst>
          </p:cNvPr>
          <p:cNvSpPr txBox="1"/>
          <p:nvPr/>
        </p:nvSpPr>
        <p:spPr>
          <a:xfrm>
            <a:off x="1736623" y="2285941"/>
            <a:ext cx="1019175"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Түлш шүрших хошуу</a:t>
            </a:r>
            <a:endParaRPr lang="ja-JP" sz="6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825">
            <a:extLst>
              <a:ext uri="{FF2B5EF4-FFF2-40B4-BE49-F238E27FC236}">
                <a16:creationId xmlns:a16="http://schemas.microsoft.com/office/drawing/2014/main" id="{A10698C1-689A-4A2F-8688-5D3F539D5013}"/>
              </a:ext>
            </a:extLst>
          </p:cNvPr>
          <p:cNvSpPr txBox="1"/>
          <p:nvPr/>
        </p:nvSpPr>
        <p:spPr>
          <a:xfrm>
            <a:off x="1736623" y="4027029"/>
            <a:ext cx="857250"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Түлш шүрших насос</a:t>
            </a:r>
            <a:endParaRPr lang="ja-JP" sz="6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826">
            <a:extLst>
              <a:ext uri="{FF2B5EF4-FFF2-40B4-BE49-F238E27FC236}">
                <a16:creationId xmlns:a16="http://schemas.microsoft.com/office/drawing/2014/main" id="{590569DA-A818-4A32-B133-6CDDC6BFE202}"/>
              </a:ext>
            </a:extLst>
          </p:cNvPr>
          <p:cNvSpPr txBox="1"/>
          <p:nvPr/>
        </p:nvSpPr>
        <p:spPr>
          <a:xfrm>
            <a:off x="859161" y="5297915"/>
            <a:ext cx="857250"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Түлшний насос</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827">
            <a:extLst>
              <a:ext uri="{FF2B5EF4-FFF2-40B4-BE49-F238E27FC236}">
                <a16:creationId xmlns:a16="http://schemas.microsoft.com/office/drawing/2014/main" id="{097E777B-114B-44E2-9DAB-CE1AF91A5CFD}"/>
              </a:ext>
            </a:extLst>
          </p:cNvPr>
          <p:cNvSpPr txBox="1"/>
          <p:nvPr/>
        </p:nvSpPr>
        <p:spPr>
          <a:xfrm>
            <a:off x="2770403" y="4724198"/>
            <a:ext cx="857250"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Түлшний шүүлтүүр</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828">
            <a:extLst>
              <a:ext uri="{FF2B5EF4-FFF2-40B4-BE49-F238E27FC236}">
                <a16:creationId xmlns:a16="http://schemas.microsoft.com/office/drawing/2014/main" id="{C1668DC0-5F11-43FC-913F-6E1552B88610}"/>
              </a:ext>
            </a:extLst>
          </p:cNvPr>
          <p:cNvSpPr txBox="1"/>
          <p:nvPr/>
        </p:nvSpPr>
        <p:spPr>
          <a:xfrm>
            <a:off x="2593873" y="5197903"/>
            <a:ext cx="857250"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Тохируулагч</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598">
            <a:extLst>
              <a:ext uri="{FF2B5EF4-FFF2-40B4-BE49-F238E27FC236}">
                <a16:creationId xmlns:a16="http://schemas.microsoft.com/office/drawing/2014/main" id="{CE62D85B-8D57-4C4A-9C1C-3EEA1B46E38C}"/>
              </a:ext>
            </a:extLst>
          </p:cNvPr>
          <p:cNvSpPr txBox="1"/>
          <p:nvPr/>
        </p:nvSpPr>
        <p:spPr>
          <a:xfrm>
            <a:off x="4411477" y="2164636"/>
            <a:ext cx="726399" cy="219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Радиатор</a:t>
            </a:r>
            <a:endParaRPr lang="ja-JP" sz="10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19" name="テキスト ボックス 599">
            <a:extLst>
              <a:ext uri="{FF2B5EF4-FFF2-40B4-BE49-F238E27FC236}">
                <a16:creationId xmlns:a16="http://schemas.microsoft.com/office/drawing/2014/main" id="{253B1AB7-1384-47DF-A488-8F85FE5993DF}"/>
              </a:ext>
            </a:extLst>
          </p:cNvPr>
          <p:cNvSpPr txBox="1"/>
          <p:nvPr/>
        </p:nvSpPr>
        <p:spPr>
          <a:xfrm>
            <a:off x="5151365" y="2123107"/>
            <a:ext cx="485252"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Сэнс</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0" name="テキスト ボックス 600">
            <a:extLst>
              <a:ext uri="{FF2B5EF4-FFF2-40B4-BE49-F238E27FC236}">
                <a16:creationId xmlns:a16="http://schemas.microsoft.com/office/drawing/2014/main" id="{EB7E62B3-B3C7-4725-8107-BF54285AB055}"/>
              </a:ext>
            </a:extLst>
          </p:cNvPr>
          <p:cNvSpPr txBox="1"/>
          <p:nvPr/>
        </p:nvSpPr>
        <p:spPr>
          <a:xfrm>
            <a:off x="5393991" y="2276422"/>
            <a:ext cx="818155" cy="1491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термостат</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1" name="テキスト ボックス 601">
            <a:extLst>
              <a:ext uri="{FF2B5EF4-FFF2-40B4-BE49-F238E27FC236}">
                <a16:creationId xmlns:a16="http://schemas.microsoft.com/office/drawing/2014/main" id="{3C5E50D0-460C-445B-AC03-431C149D0496}"/>
              </a:ext>
            </a:extLst>
          </p:cNvPr>
          <p:cNvSpPr txBox="1"/>
          <p:nvPr/>
        </p:nvSpPr>
        <p:spPr>
          <a:xfrm>
            <a:off x="5745725" y="2475067"/>
            <a:ext cx="869787" cy="1518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Усны шахуурга</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2" name="テキスト ボックス 602">
            <a:extLst>
              <a:ext uri="{FF2B5EF4-FFF2-40B4-BE49-F238E27FC236}">
                <a16:creationId xmlns:a16="http://schemas.microsoft.com/office/drawing/2014/main" id="{49305AC8-2BEF-4874-9DD9-B2123C6716D7}"/>
              </a:ext>
            </a:extLst>
          </p:cNvPr>
          <p:cNvSpPr txBox="1"/>
          <p:nvPr/>
        </p:nvSpPr>
        <p:spPr>
          <a:xfrm>
            <a:off x="6496357" y="2263654"/>
            <a:ext cx="543779" cy="1518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Усны температур хэмжигч</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3" name="テキスト ボックス 603">
            <a:extLst>
              <a:ext uri="{FF2B5EF4-FFF2-40B4-BE49-F238E27FC236}">
                <a16:creationId xmlns:a16="http://schemas.microsoft.com/office/drawing/2014/main" id="{3377470E-6270-4AFA-8FDE-6846130E45C8}"/>
              </a:ext>
            </a:extLst>
          </p:cNvPr>
          <p:cNvSpPr txBox="1"/>
          <p:nvPr/>
        </p:nvSpPr>
        <p:spPr>
          <a:xfrm>
            <a:off x="6879113" y="2468083"/>
            <a:ext cx="1294663" cy="219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Усны олон талт төхөөрөмж</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4" name="テキスト ボックス 606">
            <a:extLst>
              <a:ext uri="{FF2B5EF4-FFF2-40B4-BE49-F238E27FC236}">
                <a16:creationId xmlns:a16="http://schemas.microsoft.com/office/drawing/2014/main" id="{8B4F7F7B-594A-4894-A95D-3DE36996B037}"/>
              </a:ext>
            </a:extLst>
          </p:cNvPr>
          <p:cNvSpPr txBox="1"/>
          <p:nvPr/>
        </p:nvSpPr>
        <p:spPr>
          <a:xfrm>
            <a:off x="6404844" y="4962710"/>
            <a:ext cx="1589993" cy="219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Тосны шахуургаас (тос)</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5" name="テキスト ボックス 607">
            <a:extLst>
              <a:ext uri="{FF2B5EF4-FFF2-40B4-BE49-F238E27FC236}">
                <a16:creationId xmlns:a16="http://schemas.microsoft.com/office/drawing/2014/main" id="{9AE6F059-2E5C-4DE7-81FB-D9ADAE4FC3FF}"/>
              </a:ext>
            </a:extLst>
          </p:cNvPr>
          <p:cNvSpPr txBox="1"/>
          <p:nvPr/>
        </p:nvSpPr>
        <p:spPr>
          <a:xfrm>
            <a:off x="5476405" y="5145296"/>
            <a:ext cx="1315227" cy="1611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Хөдөлгүүрийн тос хөргөгч</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6" name="テキスト ボックス 829">
            <a:extLst>
              <a:ext uri="{FF2B5EF4-FFF2-40B4-BE49-F238E27FC236}">
                <a16:creationId xmlns:a16="http://schemas.microsoft.com/office/drawing/2014/main" id="{1F0B560F-951A-4616-9F42-11BC31D5A331}"/>
              </a:ext>
            </a:extLst>
          </p:cNvPr>
          <p:cNvSpPr txBox="1"/>
          <p:nvPr/>
        </p:nvSpPr>
        <p:spPr>
          <a:xfrm>
            <a:off x="7526445" y="3405172"/>
            <a:ext cx="859011" cy="219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Цилиндр толгой</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7" name="テキスト ボックス 830">
            <a:extLst>
              <a:ext uri="{FF2B5EF4-FFF2-40B4-BE49-F238E27FC236}">
                <a16:creationId xmlns:a16="http://schemas.microsoft.com/office/drawing/2014/main" id="{9CE6310E-73BC-48D3-A9F1-8059511A060E}"/>
              </a:ext>
            </a:extLst>
          </p:cNvPr>
          <p:cNvSpPr txBox="1"/>
          <p:nvPr/>
        </p:nvSpPr>
        <p:spPr>
          <a:xfrm>
            <a:off x="7614950" y="3861888"/>
            <a:ext cx="826208" cy="219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Цилиндр доторлогоо</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1699804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Дизель хөдөлгүүрийн бүтэц</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018327" y="6452605"/>
            <a:ext cx="4977835"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17-р  хуудас / Нэмэлт материалын 15-р хуудас</a:t>
            </a:r>
          </a:p>
        </p:txBody>
      </p:sp>
      <p:sp>
        <p:nvSpPr>
          <p:cNvPr id="11" name="テキスト ボックス 10"/>
          <p:cNvSpPr txBox="1"/>
          <p:nvPr/>
        </p:nvSpPr>
        <p:spPr>
          <a:xfrm>
            <a:off x="3166119" y="5631652"/>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Альтернатор</a:t>
            </a:r>
          </a:p>
        </p:txBody>
      </p:sp>
      <p:pic>
        <p:nvPicPr>
          <p:cNvPr id="2" name="図 1"/>
          <p:cNvPicPr>
            <a:picLocks noChangeAspect="1"/>
          </p:cNvPicPr>
          <p:nvPr/>
        </p:nvPicPr>
        <p:blipFill>
          <a:blip r:embed="rId3"/>
          <a:stretch>
            <a:fillRect/>
          </a:stretch>
        </p:blipFill>
        <p:spPr>
          <a:xfrm>
            <a:off x="1236519" y="1423556"/>
            <a:ext cx="7106838" cy="4208096"/>
          </a:xfrm>
          <a:prstGeom prst="rect">
            <a:avLst/>
          </a:prstGeom>
        </p:spPr>
      </p:pic>
      <p:sp>
        <p:nvSpPr>
          <p:cNvPr id="7" name="テキスト ボックス 831">
            <a:extLst>
              <a:ext uri="{FF2B5EF4-FFF2-40B4-BE49-F238E27FC236}">
                <a16:creationId xmlns:a16="http://schemas.microsoft.com/office/drawing/2014/main" id="{C3A04613-0640-45F3-B777-959CB68F05D2}"/>
              </a:ext>
            </a:extLst>
          </p:cNvPr>
          <p:cNvSpPr txBox="1"/>
          <p:nvPr/>
        </p:nvSpPr>
        <p:spPr>
          <a:xfrm>
            <a:off x="5341480" y="1584213"/>
            <a:ext cx="1718894" cy="3404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Асаагч</a:t>
            </a:r>
            <a:endParaRPr lang="ja-JP" sz="12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8" name="テキスト ボックス 161">
            <a:extLst>
              <a:ext uri="{FF2B5EF4-FFF2-40B4-BE49-F238E27FC236}">
                <a16:creationId xmlns:a16="http://schemas.microsoft.com/office/drawing/2014/main" id="{2DB1FA05-8269-43FB-B61F-88CF1F28CA9D}"/>
              </a:ext>
            </a:extLst>
          </p:cNvPr>
          <p:cNvSpPr txBox="1"/>
          <p:nvPr/>
        </p:nvSpPr>
        <p:spPr>
          <a:xfrm>
            <a:off x="1236519" y="2497732"/>
            <a:ext cx="1035813" cy="2085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Альтернатор</a:t>
            </a:r>
            <a:endParaRPr lang="ja-JP" sz="12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9" name="テキスト ボックス 163">
            <a:extLst>
              <a:ext uri="{FF2B5EF4-FFF2-40B4-BE49-F238E27FC236}">
                <a16:creationId xmlns:a16="http://schemas.microsoft.com/office/drawing/2014/main" id="{B0694E6F-CF5E-407F-BE06-F8A6B197E8B7}"/>
              </a:ext>
            </a:extLst>
          </p:cNvPr>
          <p:cNvSpPr txBox="1"/>
          <p:nvPr/>
        </p:nvSpPr>
        <p:spPr>
          <a:xfrm>
            <a:off x="6403729" y="5055545"/>
            <a:ext cx="1035813" cy="2182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Батерей</a:t>
            </a:r>
            <a:endParaRPr lang="ja-JP" sz="120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2242741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fontScale="90000"/>
          </a:bodyPr>
          <a:lstStyle/>
          <a:p>
            <a:pPr rtl="0"/>
            <a:r>
              <a:rPr lang="mn" sz="3200">
                <a:latin typeface="Arial" panose="020B0604020202020204" pitchFamily="34" charset="0"/>
                <a:ea typeface="+mn-ea"/>
                <a:cs typeface="Arial" panose="020B0604020202020204" pitchFamily="34" charset="0"/>
              </a:rPr>
              <a:t>1-р бүлэг Тээврийн хэрэгсэлд суурилсан барилгын машин механизмын талаар суурь мэдлэг</a:t>
            </a:r>
          </a:p>
        </p:txBody>
      </p:sp>
    </p:spTree>
    <p:extLst>
      <p:ext uri="{BB962C8B-B14F-4D97-AF65-F5344CB8AC3E}">
        <p14:creationId xmlns:p14="http://schemas.microsoft.com/office/powerpoint/2010/main" val="1218580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Түлш/ Хөдөлгүүрийн тос</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573710" y="6396335"/>
            <a:ext cx="5346951" cy="276999"/>
          </a:xfrm>
          <a:prstGeom prst="rect">
            <a:avLst/>
          </a:prstGeom>
          <a:noFill/>
          <a:ln>
            <a:solidFill>
              <a:schemeClr val="tx1"/>
            </a:solidFill>
          </a:ln>
        </p:spPr>
        <p:txBody>
          <a:bodyPr wrap="square" rtlCol="0">
            <a:spAutoFit/>
          </a:bodyPr>
          <a:lstStyle/>
          <a:p>
            <a:pPr algn="r" rtl="0"/>
            <a:r>
              <a:rPr lang="mn" sz="1200" dirty="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18-р  хуудас / Нэмэлт материалын 15-р хуудас</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Хөдөлгүүрийн тос нь дараах үүрэгтэй.</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① Тослох</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② Хөргөх</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③ Битүүмжлэх</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④ Цэвэрлэх</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⑤ Зэвнээс хамгаалах</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Олон янзын нэршил бий ч барилгын машин механизмын ашиглалтын гарын авлагад заасан стандарт нэршлийг ашиглах шаардлагатай.</a:t>
            </a:r>
          </a:p>
        </p:txBody>
      </p:sp>
    </p:spTree>
    <p:extLst>
      <p:ext uri="{BB962C8B-B14F-4D97-AF65-F5344CB8AC3E}">
        <p14:creationId xmlns:p14="http://schemas.microsoft.com/office/powerpoint/2010/main" val="2834000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Гидравлик төхөөрөмж</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798503" y="6452605"/>
            <a:ext cx="4197659"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19-р  хуудас / Нэмэлт материалын 16-р хуудас</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pic>
        <p:nvPicPr>
          <p:cNvPr id="2" name="図 1"/>
          <p:cNvPicPr>
            <a:picLocks noChangeAspect="1"/>
          </p:cNvPicPr>
          <p:nvPr/>
        </p:nvPicPr>
        <p:blipFill>
          <a:blip r:embed="rId3"/>
          <a:stretch>
            <a:fillRect/>
          </a:stretch>
        </p:blipFill>
        <p:spPr>
          <a:xfrm>
            <a:off x="687737" y="1704109"/>
            <a:ext cx="7768526" cy="3449782"/>
          </a:xfrm>
          <a:prstGeom prst="rect">
            <a:avLst/>
          </a:prstGeom>
        </p:spPr>
      </p:pic>
      <p:sp>
        <p:nvSpPr>
          <p:cNvPr id="7" name="テキスト ボックス 629">
            <a:extLst>
              <a:ext uri="{FF2B5EF4-FFF2-40B4-BE49-F238E27FC236}">
                <a16:creationId xmlns:a16="http://schemas.microsoft.com/office/drawing/2014/main" id="{7B6ACCCF-7C7C-43C4-8487-0071641B02F8}"/>
              </a:ext>
            </a:extLst>
          </p:cNvPr>
          <p:cNvSpPr txBox="1"/>
          <p:nvPr/>
        </p:nvSpPr>
        <p:spPr>
          <a:xfrm>
            <a:off x="2418037" y="1832410"/>
            <a:ext cx="975226" cy="2151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Өндөр даралтат гидравлик тос</a:t>
            </a:r>
            <a:endParaRPr lang="ja-JP" sz="12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8" name="テキスト ボックス 630">
            <a:extLst>
              <a:ext uri="{FF2B5EF4-FFF2-40B4-BE49-F238E27FC236}">
                <a16:creationId xmlns:a16="http://schemas.microsoft.com/office/drawing/2014/main" id="{A3C79AE1-AB71-48CA-AB19-C92BA67592A2}"/>
              </a:ext>
            </a:extLst>
          </p:cNvPr>
          <p:cNvSpPr txBox="1"/>
          <p:nvPr/>
        </p:nvSpPr>
        <p:spPr>
          <a:xfrm>
            <a:off x="745923" y="3299762"/>
            <a:ext cx="742841" cy="2885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50" kern="100">
                <a:effectLst/>
                <a:latin typeface="Arial" panose="020B0604020202020204" pitchFamily="34" charset="0"/>
                <a:ea typeface="游ゴシック" panose="020B0400000000000000" pitchFamily="50" charset="-128"/>
                <a:cs typeface="Arial" panose="020B0604020202020204" pitchFamily="34" charset="0"/>
              </a:rPr>
              <a:t>Хөдөлгүүр</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0" name="テキスト ボックス 631">
            <a:extLst>
              <a:ext uri="{FF2B5EF4-FFF2-40B4-BE49-F238E27FC236}">
                <a16:creationId xmlns:a16="http://schemas.microsoft.com/office/drawing/2014/main" id="{0BA233CF-18B7-4BC9-A49D-1E2AA07286A5}"/>
              </a:ext>
            </a:extLst>
          </p:cNvPr>
          <p:cNvSpPr txBox="1"/>
          <p:nvPr/>
        </p:nvSpPr>
        <p:spPr>
          <a:xfrm>
            <a:off x="1859424" y="3000278"/>
            <a:ext cx="1311887" cy="768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50" kern="100">
                <a:effectLst/>
                <a:latin typeface="Arial" panose="020B0604020202020204" pitchFamily="34" charset="0"/>
                <a:ea typeface="游ゴシック" panose="020B0400000000000000" pitchFamily="50" charset="-128"/>
                <a:cs typeface="Arial" panose="020B0604020202020204" pitchFamily="34" charset="0"/>
              </a:rPr>
              <a:t>Гидравлик насос</a:t>
            </a:r>
            <a:endParaRPr lang="ja-JP" sz="1400" kern="100">
              <a:effectLst/>
              <a:latin typeface="Arial" panose="020B0604020202020204" pitchFamily="34" charset="0"/>
              <a:ea typeface="ＭＳ 明朝" panose="02020609040205080304" pitchFamily="17" charset="-128"/>
              <a:cs typeface="Arial" panose="020B0604020202020204" pitchFamily="34" charset="0"/>
            </a:endParaRPr>
          </a:p>
          <a:p>
            <a:pPr algn="just" rtl="0"/>
            <a:r>
              <a:rPr lang="mn" sz="1050" kern="100">
                <a:effectLst/>
                <a:latin typeface="Arial" panose="020B0604020202020204" pitchFamily="34" charset="0"/>
                <a:ea typeface="游ゴシック" panose="020B0400000000000000" pitchFamily="50" charset="-128"/>
                <a:cs typeface="Arial" panose="020B0604020202020204" pitchFamily="34" charset="0"/>
              </a:rPr>
              <a:t>(Гидравлик тосыг өндөр даралтаар илгээх)</a:t>
            </a:r>
            <a:endParaRPr lang="ja-JP" sz="14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 name="テキスト ボックス 632">
            <a:extLst>
              <a:ext uri="{FF2B5EF4-FFF2-40B4-BE49-F238E27FC236}">
                <a16:creationId xmlns:a16="http://schemas.microsoft.com/office/drawing/2014/main" id="{8D40BFEF-6759-44EA-A3F1-4F9F14A9F0C6}"/>
              </a:ext>
            </a:extLst>
          </p:cNvPr>
          <p:cNvSpPr txBox="1"/>
          <p:nvPr/>
        </p:nvSpPr>
        <p:spPr>
          <a:xfrm>
            <a:off x="3761428" y="1825691"/>
            <a:ext cx="1334729" cy="8102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Гидравлик хяналтын хавхлага</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a:p>
            <a:pP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(Гидравлик тосны даралт, урсгалын чиглэлийг хянах)</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 name="テキスト ボックス 634">
            <a:extLst>
              <a:ext uri="{FF2B5EF4-FFF2-40B4-BE49-F238E27FC236}">
                <a16:creationId xmlns:a16="http://schemas.microsoft.com/office/drawing/2014/main" id="{CD593F15-41DB-4BAC-9661-7A13A3C839E8}"/>
              </a:ext>
            </a:extLst>
          </p:cNvPr>
          <p:cNvSpPr txBox="1"/>
          <p:nvPr/>
        </p:nvSpPr>
        <p:spPr>
          <a:xfrm>
            <a:off x="5464322" y="1775813"/>
            <a:ext cx="1311887" cy="2717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Өндөр даралтат гидравлик тос</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3" name="テキスト ボックス 635">
            <a:extLst>
              <a:ext uri="{FF2B5EF4-FFF2-40B4-BE49-F238E27FC236}">
                <a16:creationId xmlns:a16="http://schemas.microsoft.com/office/drawing/2014/main" id="{07D8C22F-6BF1-483A-B163-BE1059DE52A9}"/>
              </a:ext>
            </a:extLst>
          </p:cNvPr>
          <p:cNvSpPr txBox="1"/>
          <p:nvPr/>
        </p:nvSpPr>
        <p:spPr>
          <a:xfrm>
            <a:off x="2347037" y="4682581"/>
            <a:ext cx="1311887" cy="2449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Нам даралттай гидравлик тос</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4" name="テキスト ボックス 637">
            <a:extLst>
              <a:ext uri="{FF2B5EF4-FFF2-40B4-BE49-F238E27FC236}">
                <a16:creationId xmlns:a16="http://schemas.microsoft.com/office/drawing/2014/main" id="{D0C2D511-C606-4E47-A068-9C96D6CE078A}"/>
              </a:ext>
            </a:extLst>
          </p:cNvPr>
          <p:cNvSpPr txBox="1"/>
          <p:nvPr/>
        </p:nvSpPr>
        <p:spPr>
          <a:xfrm>
            <a:off x="5242768" y="2581514"/>
            <a:ext cx="999060" cy="2548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Нам даралттай гидравлик тос</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5" name="テキスト ボックス 639">
            <a:extLst>
              <a:ext uri="{FF2B5EF4-FFF2-40B4-BE49-F238E27FC236}">
                <a16:creationId xmlns:a16="http://schemas.microsoft.com/office/drawing/2014/main" id="{E5CB6BCE-3BA1-4EE9-9AB6-880F42924E4F}"/>
              </a:ext>
            </a:extLst>
          </p:cNvPr>
          <p:cNvSpPr txBox="1"/>
          <p:nvPr/>
        </p:nvSpPr>
        <p:spPr>
          <a:xfrm>
            <a:off x="5742298" y="3009786"/>
            <a:ext cx="1332743" cy="7735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Гидравлик хөтөч</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a:p>
            <a:pP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(Тосны даралтыг механик энерги болгон хувиргах)</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6" name="テキスト ボックス 640">
            <a:extLst>
              <a:ext uri="{FF2B5EF4-FFF2-40B4-BE49-F238E27FC236}">
                <a16:creationId xmlns:a16="http://schemas.microsoft.com/office/drawing/2014/main" id="{B4FF2439-E9AE-4684-A046-A3BC6DEECF08}"/>
              </a:ext>
            </a:extLst>
          </p:cNvPr>
          <p:cNvSpPr txBox="1"/>
          <p:nvPr/>
        </p:nvSpPr>
        <p:spPr>
          <a:xfrm>
            <a:off x="7460500" y="3000278"/>
            <a:ext cx="835468" cy="7031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Ажил</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a:p>
            <a:pP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(Хэмжээ / Хурд / Чиглэл)</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7" name="テキスト ボックス 641">
            <a:extLst>
              <a:ext uri="{FF2B5EF4-FFF2-40B4-BE49-F238E27FC236}">
                <a16:creationId xmlns:a16="http://schemas.microsoft.com/office/drawing/2014/main" id="{F78297DC-8780-4D3C-BE49-6AF77E7B1504}"/>
              </a:ext>
            </a:extLst>
          </p:cNvPr>
          <p:cNvSpPr txBox="1"/>
          <p:nvPr/>
        </p:nvSpPr>
        <p:spPr>
          <a:xfrm>
            <a:off x="3885069" y="4326482"/>
            <a:ext cx="1087446" cy="6247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50" kern="100">
                <a:effectLst/>
                <a:latin typeface="Arial" panose="020B0604020202020204" pitchFamily="34" charset="0"/>
                <a:ea typeface="游ゴシック" panose="020B0400000000000000" pitchFamily="50" charset="-128"/>
                <a:cs typeface="Arial" panose="020B0604020202020204" pitchFamily="34" charset="0"/>
              </a:rPr>
              <a:t>Гидравлик тосны савны дагалдах эд анги</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3374938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Гидравлик насос ① Араа насос ② Поршений насос   налуу тэнхлэг, налуу диск хэлбэрийн</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51466" y="6452605"/>
            <a:ext cx="4544696"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20-р  хуудас / Нэмэлт материалын 16-р хуудас</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pic>
        <p:nvPicPr>
          <p:cNvPr id="3" name="図 2"/>
          <p:cNvPicPr>
            <a:picLocks noChangeAspect="1"/>
          </p:cNvPicPr>
          <p:nvPr/>
        </p:nvPicPr>
        <p:blipFill>
          <a:blip r:embed="rId3"/>
          <a:stretch>
            <a:fillRect/>
          </a:stretch>
        </p:blipFill>
        <p:spPr>
          <a:xfrm>
            <a:off x="1544348" y="1299556"/>
            <a:ext cx="5895543" cy="2340278"/>
          </a:xfrm>
          <a:prstGeom prst="rect">
            <a:avLst/>
          </a:prstGeom>
        </p:spPr>
      </p:pic>
      <p:pic>
        <p:nvPicPr>
          <p:cNvPr id="7" name="図 6"/>
          <p:cNvPicPr>
            <a:picLocks noChangeAspect="1"/>
          </p:cNvPicPr>
          <p:nvPr/>
        </p:nvPicPr>
        <p:blipFill>
          <a:blip r:embed="rId4"/>
          <a:stretch>
            <a:fillRect/>
          </a:stretch>
        </p:blipFill>
        <p:spPr>
          <a:xfrm>
            <a:off x="980902" y="3960413"/>
            <a:ext cx="3470564" cy="2241406"/>
          </a:xfrm>
          <a:prstGeom prst="rect">
            <a:avLst/>
          </a:prstGeom>
        </p:spPr>
      </p:pic>
      <p:pic>
        <p:nvPicPr>
          <p:cNvPr id="8" name="図 7"/>
          <p:cNvPicPr>
            <a:picLocks noChangeAspect="1"/>
          </p:cNvPicPr>
          <p:nvPr/>
        </p:nvPicPr>
        <p:blipFill>
          <a:blip r:embed="rId5"/>
          <a:stretch>
            <a:fillRect/>
          </a:stretch>
        </p:blipFill>
        <p:spPr>
          <a:xfrm>
            <a:off x="4803717" y="4260206"/>
            <a:ext cx="3711633" cy="1746971"/>
          </a:xfrm>
          <a:prstGeom prst="rect">
            <a:avLst/>
          </a:prstGeom>
        </p:spPr>
      </p:pic>
      <p:sp>
        <p:nvSpPr>
          <p:cNvPr id="10" name="テキスト ボックス 9"/>
          <p:cNvSpPr txBox="1"/>
          <p:nvPr/>
        </p:nvSpPr>
        <p:spPr>
          <a:xfrm>
            <a:off x="561337" y="6105942"/>
            <a:ext cx="7861564"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Поршений насос Налуу тэнхлэг хэлбэрийн   Поршений насос Налуу диск хэлбэрийн</a:t>
            </a:r>
          </a:p>
        </p:txBody>
      </p:sp>
      <p:sp>
        <p:nvSpPr>
          <p:cNvPr id="11" name="テキスト ボックス 10"/>
          <p:cNvSpPr txBox="1"/>
          <p:nvPr/>
        </p:nvSpPr>
        <p:spPr>
          <a:xfrm>
            <a:off x="653786" y="3623221"/>
            <a:ext cx="7861564"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Араа насос</a:t>
            </a:r>
          </a:p>
        </p:txBody>
      </p:sp>
      <p:sp>
        <p:nvSpPr>
          <p:cNvPr id="12" name="テキスト ボックス 172">
            <a:extLst>
              <a:ext uri="{FF2B5EF4-FFF2-40B4-BE49-F238E27FC236}">
                <a16:creationId xmlns:a16="http://schemas.microsoft.com/office/drawing/2014/main" id="{5F6E4271-2AAD-493E-A39C-92C351260DCD}"/>
              </a:ext>
            </a:extLst>
          </p:cNvPr>
          <p:cNvSpPr txBox="1"/>
          <p:nvPr/>
        </p:nvSpPr>
        <p:spPr>
          <a:xfrm>
            <a:off x="1667239" y="1720301"/>
            <a:ext cx="209550" cy="1514478"/>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1100" kern="100">
                <a:effectLst/>
                <a:latin typeface="Arial" panose="020B0604020202020204" pitchFamily="34" charset="0"/>
                <a:ea typeface="游ゴシック" panose="020B0400000000000000" pitchFamily="50" charset="-128"/>
                <a:cs typeface="Arial" panose="020B0604020202020204" pitchFamily="34" charset="0"/>
              </a:rPr>
              <a:t>Гидравлик тосны сорох цорго</a:t>
            </a:r>
            <a:endParaRPr lang="ja-JP" sz="11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76">
            <a:extLst>
              <a:ext uri="{FF2B5EF4-FFF2-40B4-BE49-F238E27FC236}">
                <a16:creationId xmlns:a16="http://schemas.microsoft.com/office/drawing/2014/main" id="{08CD263A-8866-4A29-8A37-7C7600C13BB9}"/>
              </a:ext>
            </a:extLst>
          </p:cNvPr>
          <p:cNvSpPr txBox="1"/>
          <p:nvPr/>
        </p:nvSpPr>
        <p:spPr>
          <a:xfrm>
            <a:off x="7073197" y="1712456"/>
            <a:ext cx="209550" cy="1514478"/>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1100" kern="100">
                <a:effectLst/>
                <a:latin typeface="Arial" panose="020B0604020202020204" pitchFamily="34" charset="0"/>
                <a:ea typeface="游ゴシック" panose="020B0400000000000000" pitchFamily="50" charset="-128"/>
                <a:cs typeface="Arial" panose="020B0604020202020204" pitchFamily="34" charset="0"/>
              </a:rPr>
              <a:t>Гидравлик тосны шахах цорго</a:t>
            </a:r>
            <a:endParaRPr lang="ja-JP" sz="1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642">
            <a:extLst>
              <a:ext uri="{FF2B5EF4-FFF2-40B4-BE49-F238E27FC236}">
                <a16:creationId xmlns:a16="http://schemas.microsoft.com/office/drawing/2014/main" id="{9B215AAD-5D6F-4963-A4E4-578A2342B7ED}"/>
              </a:ext>
            </a:extLst>
          </p:cNvPr>
          <p:cNvSpPr txBox="1"/>
          <p:nvPr/>
        </p:nvSpPr>
        <p:spPr>
          <a:xfrm>
            <a:off x="1388198" y="4144443"/>
            <a:ext cx="828675" cy="156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Хөтөчийн фланж</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5" name="テキスト ボックス 643">
            <a:extLst>
              <a:ext uri="{FF2B5EF4-FFF2-40B4-BE49-F238E27FC236}">
                <a16:creationId xmlns:a16="http://schemas.microsoft.com/office/drawing/2014/main" id="{7FE7EFF1-A811-447B-A80B-3EC5F2D2F534}"/>
              </a:ext>
            </a:extLst>
          </p:cNvPr>
          <p:cNvSpPr txBox="1"/>
          <p:nvPr/>
        </p:nvSpPr>
        <p:spPr>
          <a:xfrm>
            <a:off x="1330353" y="4314603"/>
            <a:ext cx="336886" cy="1663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dirty="0">
                <a:effectLst/>
                <a:latin typeface="Arial" panose="020B0604020202020204" pitchFamily="34" charset="0"/>
                <a:ea typeface="游ゴシック" panose="020B0400000000000000" pitchFamily="50" charset="-128"/>
                <a:cs typeface="Arial" panose="020B0604020202020204" pitchFamily="34" charset="0"/>
              </a:rPr>
              <a:t>Тэнхлэг</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6" name="テキスト ボックス 644">
            <a:extLst>
              <a:ext uri="{FF2B5EF4-FFF2-40B4-BE49-F238E27FC236}">
                <a16:creationId xmlns:a16="http://schemas.microsoft.com/office/drawing/2014/main" id="{8BE7E05E-FD0F-49CC-9D94-56F1F58F31B9}"/>
              </a:ext>
            </a:extLst>
          </p:cNvPr>
          <p:cNvSpPr txBox="1"/>
          <p:nvPr/>
        </p:nvSpPr>
        <p:spPr>
          <a:xfrm>
            <a:off x="2446431" y="4075993"/>
            <a:ext cx="1042670"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Цилиндр блок</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7" name="テキスト ボックス 645">
            <a:extLst>
              <a:ext uri="{FF2B5EF4-FFF2-40B4-BE49-F238E27FC236}">
                <a16:creationId xmlns:a16="http://schemas.microsoft.com/office/drawing/2014/main" id="{0F73C165-D6AD-463B-AEF8-C0BE8C57DEC5}"/>
              </a:ext>
            </a:extLst>
          </p:cNvPr>
          <p:cNvSpPr txBox="1"/>
          <p:nvPr/>
        </p:nvSpPr>
        <p:spPr>
          <a:xfrm>
            <a:off x="2216873" y="5827941"/>
            <a:ext cx="584835"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Поршен</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8" name="テキスト ボックス 646">
            <a:extLst>
              <a:ext uri="{FF2B5EF4-FFF2-40B4-BE49-F238E27FC236}">
                <a16:creationId xmlns:a16="http://schemas.microsoft.com/office/drawing/2014/main" id="{E1DDBAF0-865F-4600-9A56-50A5AE4FE85D}"/>
              </a:ext>
            </a:extLst>
          </p:cNvPr>
          <p:cNvSpPr txBox="1"/>
          <p:nvPr/>
        </p:nvSpPr>
        <p:spPr>
          <a:xfrm>
            <a:off x="3452695" y="4750743"/>
            <a:ext cx="422275"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Орц, гарц</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9" name="テキスト ボックス 647">
            <a:extLst>
              <a:ext uri="{FF2B5EF4-FFF2-40B4-BE49-F238E27FC236}">
                <a16:creationId xmlns:a16="http://schemas.microsoft.com/office/drawing/2014/main" id="{ADCE8C11-FDC4-4A1B-826C-8EB726C3484B}"/>
              </a:ext>
            </a:extLst>
          </p:cNvPr>
          <p:cNvSpPr txBox="1"/>
          <p:nvPr/>
        </p:nvSpPr>
        <p:spPr>
          <a:xfrm>
            <a:off x="3949900" y="4685492"/>
            <a:ext cx="422275"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Орц, гарц</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0" name="テキスト ボックス 648">
            <a:extLst>
              <a:ext uri="{FF2B5EF4-FFF2-40B4-BE49-F238E27FC236}">
                <a16:creationId xmlns:a16="http://schemas.microsoft.com/office/drawing/2014/main" id="{8A21F3BF-19D4-4011-9E5F-8D988A1DA9D4}"/>
              </a:ext>
            </a:extLst>
          </p:cNvPr>
          <p:cNvSpPr txBox="1"/>
          <p:nvPr/>
        </p:nvSpPr>
        <p:spPr>
          <a:xfrm>
            <a:off x="3128824" y="5952630"/>
            <a:ext cx="422275" cy="2229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Хавхлагын хавтан</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1" name="テキスト ボックス 184">
            <a:extLst>
              <a:ext uri="{FF2B5EF4-FFF2-40B4-BE49-F238E27FC236}">
                <a16:creationId xmlns:a16="http://schemas.microsoft.com/office/drawing/2014/main" id="{CD65E1A5-AE19-4F75-95B8-76139C9CA1ED}"/>
              </a:ext>
            </a:extLst>
          </p:cNvPr>
          <p:cNvSpPr txBox="1"/>
          <p:nvPr/>
        </p:nvSpPr>
        <p:spPr>
          <a:xfrm>
            <a:off x="5093827" y="5525189"/>
            <a:ext cx="356870" cy="156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Налуу диск</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2" name="テキスト ボックス 185">
            <a:extLst>
              <a:ext uri="{FF2B5EF4-FFF2-40B4-BE49-F238E27FC236}">
                <a16:creationId xmlns:a16="http://schemas.microsoft.com/office/drawing/2014/main" id="{B38221CA-B6C2-4C45-B083-F073F413906E}"/>
              </a:ext>
            </a:extLst>
          </p:cNvPr>
          <p:cNvSpPr txBox="1"/>
          <p:nvPr/>
        </p:nvSpPr>
        <p:spPr>
          <a:xfrm>
            <a:off x="5058267" y="4628164"/>
            <a:ext cx="213995" cy="1663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Тэнхлэг</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3" name="テキスト ボックス 186">
            <a:extLst>
              <a:ext uri="{FF2B5EF4-FFF2-40B4-BE49-F238E27FC236}">
                <a16:creationId xmlns:a16="http://schemas.microsoft.com/office/drawing/2014/main" id="{A16E6363-3F12-4416-B9D1-9228A3556A41}"/>
              </a:ext>
            </a:extLst>
          </p:cNvPr>
          <p:cNvSpPr txBox="1"/>
          <p:nvPr/>
        </p:nvSpPr>
        <p:spPr>
          <a:xfrm>
            <a:off x="6025349" y="4271423"/>
            <a:ext cx="1175385"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Цилиндр блок</a:t>
            </a:r>
            <a:endParaRPr lang="ja-JP" sz="9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24" name="テキスト ボックス 187">
            <a:extLst>
              <a:ext uri="{FF2B5EF4-FFF2-40B4-BE49-F238E27FC236}">
                <a16:creationId xmlns:a16="http://schemas.microsoft.com/office/drawing/2014/main" id="{05BB8EE4-6EDE-45B9-B378-612534F03326}"/>
              </a:ext>
            </a:extLst>
          </p:cNvPr>
          <p:cNvSpPr txBox="1"/>
          <p:nvPr/>
        </p:nvSpPr>
        <p:spPr>
          <a:xfrm>
            <a:off x="5955132" y="5754087"/>
            <a:ext cx="584835"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Поршен</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5" name="テキスト ボックス 188">
            <a:extLst>
              <a:ext uri="{FF2B5EF4-FFF2-40B4-BE49-F238E27FC236}">
                <a16:creationId xmlns:a16="http://schemas.microsoft.com/office/drawing/2014/main" id="{29021390-9823-4550-9F25-C8A9F71DEF11}"/>
              </a:ext>
            </a:extLst>
          </p:cNvPr>
          <p:cNvSpPr txBox="1"/>
          <p:nvPr/>
        </p:nvSpPr>
        <p:spPr>
          <a:xfrm>
            <a:off x="7177972" y="4606574"/>
            <a:ext cx="422275"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Орц, гарц</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6" name="テキスト ボックス 189">
            <a:extLst>
              <a:ext uri="{FF2B5EF4-FFF2-40B4-BE49-F238E27FC236}">
                <a16:creationId xmlns:a16="http://schemas.microsoft.com/office/drawing/2014/main" id="{12919EAC-2ECD-4015-8491-3A9CF20D568C}"/>
              </a:ext>
            </a:extLst>
          </p:cNvPr>
          <p:cNvSpPr txBox="1"/>
          <p:nvPr/>
        </p:nvSpPr>
        <p:spPr>
          <a:xfrm>
            <a:off x="8000626" y="4620200"/>
            <a:ext cx="422275"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Орц, гарц</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7" name="テキスト ボックス 190">
            <a:extLst>
              <a:ext uri="{FF2B5EF4-FFF2-40B4-BE49-F238E27FC236}">
                <a16:creationId xmlns:a16="http://schemas.microsoft.com/office/drawing/2014/main" id="{CF41BB15-4179-46C3-A8FE-251CFA16E2DB}"/>
              </a:ext>
            </a:extLst>
          </p:cNvPr>
          <p:cNvSpPr txBox="1"/>
          <p:nvPr/>
        </p:nvSpPr>
        <p:spPr>
          <a:xfrm>
            <a:off x="7128701" y="5845556"/>
            <a:ext cx="422275" cy="1758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Хавхлагын хавтан</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3840851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800" dirty="0">
                <a:latin typeface="Arial" panose="020B0604020202020204" pitchFamily="34" charset="0"/>
                <a:ea typeface="Meiryo UI" panose="020B0604030504040204" pitchFamily="50" charset="-128"/>
                <a:cs typeface="Arial" panose="020B0604020202020204" pitchFamily="34" charset="0"/>
              </a:rPr>
              <a:t>Гидравлик хөтөч (1) Гидравлик цилиндр (2) Гидравлик хөдөлгүүр Поршений хөдөлгүүр</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144161" y="6452605"/>
            <a:ext cx="4852001"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23-р  хуудас / Нэмэлт материалын 17-р хуудас</a:t>
            </a:r>
          </a:p>
        </p:txBody>
      </p:sp>
      <p:sp>
        <p:nvSpPr>
          <p:cNvPr id="9" name="コンテンツ プレースホルダー 4"/>
          <p:cNvSpPr txBox="1">
            <a:spLocks/>
          </p:cNvSpPr>
          <p:nvPr/>
        </p:nvSpPr>
        <p:spPr>
          <a:xfrm>
            <a:off x="628650" y="1268384"/>
            <a:ext cx="7886700" cy="509085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pic>
        <p:nvPicPr>
          <p:cNvPr id="2" name="図 1"/>
          <p:cNvPicPr>
            <a:picLocks noChangeAspect="1"/>
          </p:cNvPicPr>
          <p:nvPr/>
        </p:nvPicPr>
        <p:blipFill>
          <a:blip r:embed="rId3"/>
          <a:stretch>
            <a:fillRect/>
          </a:stretch>
        </p:blipFill>
        <p:spPr>
          <a:xfrm>
            <a:off x="1595004" y="1319495"/>
            <a:ext cx="5953991" cy="2495523"/>
          </a:xfrm>
          <a:prstGeom prst="rect">
            <a:avLst/>
          </a:prstGeom>
        </p:spPr>
      </p:pic>
      <p:pic>
        <p:nvPicPr>
          <p:cNvPr id="7" name="図 6"/>
          <p:cNvPicPr>
            <a:picLocks noChangeAspect="1"/>
          </p:cNvPicPr>
          <p:nvPr/>
        </p:nvPicPr>
        <p:blipFill>
          <a:blip r:embed="rId4"/>
          <a:stretch>
            <a:fillRect/>
          </a:stretch>
        </p:blipFill>
        <p:spPr>
          <a:xfrm>
            <a:off x="2327563" y="4077923"/>
            <a:ext cx="4987637" cy="2062045"/>
          </a:xfrm>
          <a:prstGeom prst="rect">
            <a:avLst/>
          </a:prstGeom>
        </p:spPr>
      </p:pic>
      <p:sp>
        <p:nvSpPr>
          <p:cNvPr id="8" name="テキスト ボックス 7"/>
          <p:cNvSpPr txBox="1"/>
          <p:nvPr/>
        </p:nvSpPr>
        <p:spPr>
          <a:xfrm>
            <a:off x="653786" y="3623221"/>
            <a:ext cx="7861564"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Гидравлик цилиндр</a:t>
            </a:r>
          </a:p>
        </p:txBody>
      </p:sp>
      <p:sp>
        <p:nvSpPr>
          <p:cNvPr id="10" name="テキスト ボックス 9"/>
          <p:cNvSpPr txBox="1"/>
          <p:nvPr/>
        </p:nvSpPr>
        <p:spPr>
          <a:xfrm>
            <a:off x="641217" y="6095944"/>
            <a:ext cx="7861564" cy="230832"/>
          </a:xfrm>
          <a:prstGeom prst="rect">
            <a:avLst/>
          </a:prstGeom>
          <a:noFill/>
          <a:ln>
            <a:noFill/>
          </a:ln>
        </p:spPr>
        <p:txBody>
          <a:bodyPr wrap="square" rtlCol="0">
            <a:spAutoFit/>
          </a:bodyPr>
          <a:lstStyle/>
          <a:p>
            <a:pPr algn="ctr" rtl="0"/>
            <a:r>
              <a:rPr lang="mn" sz="900" dirty="0">
                <a:solidFill>
                  <a:prstClr val="black"/>
                </a:solidFill>
                <a:latin typeface="Arial" panose="020B0604020202020204" pitchFamily="34" charset="0"/>
                <a:cs typeface="Arial" panose="020B0604020202020204" pitchFamily="34" charset="0"/>
              </a:rPr>
              <a:t>Гидравлик хөдөлгүүр Поршент хөдөлгүүр</a:t>
            </a:r>
          </a:p>
        </p:txBody>
      </p:sp>
      <p:sp>
        <p:nvSpPr>
          <p:cNvPr id="11" name="テキスト ボックス 191">
            <a:extLst>
              <a:ext uri="{FF2B5EF4-FFF2-40B4-BE49-F238E27FC236}">
                <a16:creationId xmlns:a16="http://schemas.microsoft.com/office/drawing/2014/main" id="{36DAAAF7-FC9F-4952-AEFA-306A4AB8AD44}"/>
              </a:ext>
            </a:extLst>
          </p:cNvPr>
          <p:cNvSpPr txBox="1"/>
          <p:nvPr/>
        </p:nvSpPr>
        <p:spPr>
          <a:xfrm>
            <a:off x="1595004" y="2210263"/>
            <a:ext cx="1126448" cy="1654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Цилиндр толгой</a:t>
            </a:r>
            <a:endParaRPr lang="ja-JP" sz="12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 name="テキスト ボックス 480">
            <a:extLst>
              <a:ext uri="{FF2B5EF4-FFF2-40B4-BE49-F238E27FC236}">
                <a16:creationId xmlns:a16="http://schemas.microsoft.com/office/drawing/2014/main" id="{B3B2DBFA-4582-4BDE-A66E-AABEB19B981D}"/>
              </a:ext>
            </a:extLst>
          </p:cNvPr>
          <p:cNvSpPr txBox="1"/>
          <p:nvPr/>
        </p:nvSpPr>
        <p:spPr>
          <a:xfrm>
            <a:off x="4237812" y="3372474"/>
            <a:ext cx="841991" cy="197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Поршен</a:t>
            </a:r>
            <a:endParaRPr lang="ja-JP" sz="12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3" name="テキスト ボックス 481">
            <a:extLst>
              <a:ext uri="{FF2B5EF4-FFF2-40B4-BE49-F238E27FC236}">
                <a16:creationId xmlns:a16="http://schemas.microsoft.com/office/drawing/2014/main" id="{0F7D3197-A63A-469B-B2C6-ABFB759E3805}"/>
              </a:ext>
            </a:extLst>
          </p:cNvPr>
          <p:cNvSpPr txBox="1"/>
          <p:nvPr/>
        </p:nvSpPr>
        <p:spPr>
          <a:xfrm>
            <a:off x="3799038" y="1746444"/>
            <a:ext cx="733518" cy="1654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Цилиндр</a:t>
            </a:r>
            <a:endParaRPr lang="ja-JP" sz="12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4" name="テキスト ボックス 482">
            <a:extLst>
              <a:ext uri="{FF2B5EF4-FFF2-40B4-BE49-F238E27FC236}">
                <a16:creationId xmlns:a16="http://schemas.microsoft.com/office/drawing/2014/main" id="{1F5FE47E-422A-410D-B2BA-26C7CF72CA8A}"/>
              </a:ext>
            </a:extLst>
          </p:cNvPr>
          <p:cNvSpPr txBox="1"/>
          <p:nvPr/>
        </p:nvSpPr>
        <p:spPr>
          <a:xfrm rot="20706217">
            <a:off x="3543983" y="2066944"/>
            <a:ext cx="983840" cy="1654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Тосны оролт гаралт</a:t>
            </a:r>
            <a:endParaRPr lang="ja-JP" sz="12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5" name="テキスト ボックス 483">
            <a:extLst>
              <a:ext uri="{FF2B5EF4-FFF2-40B4-BE49-F238E27FC236}">
                <a16:creationId xmlns:a16="http://schemas.microsoft.com/office/drawing/2014/main" id="{BD37B912-F95C-4485-AD0B-AAB431CA43E0}"/>
              </a:ext>
            </a:extLst>
          </p:cNvPr>
          <p:cNvSpPr txBox="1"/>
          <p:nvPr/>
        </p:nvSpPr>
        <p:spPr>
          <a:xfrm rot="20706217">
            <a:off x="4577643" y="1556073"/>
            <a:ext cx="1004321" cy="1654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Тосны оролт гаралт</a:t>
            </a:r>
            <a:endParaRPr lang="ja-JP" sz="12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6" name="テキスト ボックス 595">
            <a:extLst>
              <a:ext uri="{FF2B5EF4-FFF2-40B4-BE49-F238E27FC236}">
                <a16:creationId xmlns:a16="http://schemas.microsoft.com/office/drawing/2014/main" id="{48AAC083-62F4-41FB-B93D-29AAC516DCE6}"/>
              </a:ext>
            </a:extLst>
          </p:cNvPr>
          <p:cNvSpPr txBox="1"/>
          <p:nvPr/>
        </p:nvSpPr>
        <p:spPr>
          <a:xfrm>
            <a:off x="3690565" y="4339167"/>
            <a:ext cx="841991" cy="197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Поршен</a:t>
            </a:r>
            <a:endParaRPr lang="ja-JP" sz="105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7" name="テキスト ボックス 596">
            <a:extLst>
              <a:ext uri="{FF2B5EF4-FFF2-40B4-BE49-F238E27FC236}">
                <a16:creationId xmlns:a16="http://schemas.microsoft.com/office/drawing/2014/main" id="{803ED39A-65F0-4E9C-A8F4-C6E30C88D844}"/>
              </a:ext>
            </a:extLst>
          </p:cNvPr>
          <p:cNvSpPr txBox="1"/>
          <p:nvPr/>
        </p:nvSpPr>
        <p:spPr>
          <a:xfrm>
            <a:off x="5920247" y="4064216"/>
            <a:ext cx="841991" cy="1594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Поршен</a:t>
            </a:r>
            <a:endParaRPr lang="ja-JP" sz="105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8" name="テキスト ボックス 597">
            <a:extLst>
              <a:ext uri="{FF2B5EF4-FFF2-40B4-BE49-F238E27FC236}">
                <a16:creationId xmlns:a16="http://schemas.microsoft.com/office/drawing/2014/main" id="{95BF0F25-B50B-485B-BA6F-49EE0BED0D4F}"/>
              </a:ext>
            </a:extLst>
          </p:cNvPr>
          <p:cNvSpPr txBox="1"/>
          <p:nvPr/>
        </p:nvSpPr>
        <p:spPr>
          <a:xfrm>
            <a:off x="6118526" y="4331853"/>
            <a:ext cx="559111" cy="1935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Налуу диск</a:t>
            </a:r>
            <a:endParaRPr lang="ja-JP" sz="105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9" name="テキスト ボックス 604">
            <a:extLst>
              <a:ext uri="{FF2B5EF4-FFF2-40B4-BE49-F238E27FC236}">
                <a16:creationId xmlns:a16="http://schemas.microsoft.com/office/drawing/2014/main" id="{A66CAA49-2FB3-4B83-8093-4FAAC5F50EF3}"/>
              </a:ext>
            </a:extLst>
          </p:cNvPr>
          <p:cNvSpPr txBox="1"/>
          <p:nvPr/>
        </p:nvSpPr>
        <p:spPr>
          <a:xfrm>
            <a:off x="5614811" y="4311009"/>
            <a:ext cx="426305" cy="22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Их бие</a:t>
            </a:r>
            <a:endParaRPr lang="ja-JP" sz="105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0" name="テキスト ボックス 605">
            <a:extLst>
              <a:ext uri="{FF2B5EF4-FFF2-40B4-BE49-F238E27FC236}">
                <a16:creationId xmlns:a16="http://schemas.microsoft.com/office/drawing/2014/main" id="{81AA3062-3DBF-4012-8FA1-2181968F23F2}"/>
              </a:ext>
            </a:extLst>
          </p:cNvPr>
          <p:cNvSpPr txBox="1"/>
          <p:nvPr/>
        </p:nvSpPr>
        <p:spPr>
          <a:xfrm>
            <a:off x="4844442" y="4252462"/>
            <a:ext cx="449011" cy="2269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Бүрхэвч, хаалт</a:t>
            </a:r>
            <a:endParaRPr lang="ja-JP" sz="105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1" name="テキスト ボックス 608">
            <a:extLst>
              <a:ext uri="{FF2B5EF4-FFF2-40B4-BE49-F238E27FC236}">
                <a16:creationId xmlns:a16="http://schemas.microsoft.com/office/drawing/2014/main" id="{2A7BAFE1-259E-4E1F-816D-5A584C5F6057}"/>
              </a:ext>
            </a:extLst>
          </p:cNvPr>
          <p:cNvSpPr txBox="1"/>
          <p:nvPr/>
        </p:nvSpPr>
        <p:spPr>
          <a:xfrm>
            <a:off x="3770097" y="4765354"/>
            <a:ext cx="540088" cy="1475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Гол</a:t>
            </a:r>
            <a:endParaRPr lang="ja-JP" sz="105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2" name="テキスト ボックス 609">
            <a:extLst>
              <a:ext uri="{FF2B5EF4-FFF2-40B4-BE49-F238E27FC236}">
                <a16:creationId xmlns:a16="http://schemas.microsoft.com/office/drawing/2014/main" id="{4EB00D60-586D-4BB0-AD5A-913CE82D5618}"/>
              </a:ext>
            </a:extLst>
          </p:cNvPr>
          <p:cNvSpPr txBox="1"/>
          <p:nvPr/>
        </p:nvSpPr>
        <p:spPr>
          <a:xfrm>
            <a:off x="6775112" y="4752229"/>
            <a:ext cx="540088" cy="1475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Гол</a:t>
            </a:r>
            <a:endParaRPr lang="ja-JP" sz="105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3" name="テキスト ボックス 610">
            <a:extLst>
              <a:ext uri="{FF2B5EF4-FFF2-40B4-BE49-F238E27FC236}">
                <a16:creationId xmlns:a16="http://schemas.microsoft.com/office/drawing/2014/main" id="{E265CA0C-9680-4507-9AAC-833E6CE63072}"/>
              </a:ext>
            </a:extLst>
          </p:cNvPr>
          <p:cNvSpPr txBox="1"/>
          <p:nvPr/>
        </p:nvSpPr>
        <p:spPr>
          <a:xfrm>
            <a:off x="4962032" y="4105313"/>
            <a:ext cx="958215" cy="10731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Цилиндр блок</a:t>
            </a:r>
            <a:endParaRPr lang="ja-JP" sz="105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4" name="テキスト ボックス 611">
            <a:extLst>
              <a:ext uri="{FF2B5EF4-FFF2-40B4-BE49-F238E27FC236}">
                <a16:creationId xmlns:a16="http://schemas.microsoft.com/office/drawing/2014/main" id="{684CFCFC-A8D5-47E7-B864-2214A91688FB}"/>
              </a:ext>
            </a:extLst>
          </p:cNvPr>
          <p:cNvSpPr txBox="1"/>
          <p:nvPr/>
        </p:nvSpPr>
        <p:spPr>
          <a:xfrm>
            <a:off x="2579266" y="5953306"/>
            <a:ext cx="870057" cy="1935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Радиаль хэлбэр</a:t>
            </a:r>
            <a:endParaRPr lang="ja-JP" sz="105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5" name="テキスト ボックス 612">
            <a:extLst>
              <a:ext uri="{FF2B5EF4-FFF2-40B4-BE49-F238E27FC236}">
                <a16:creationId xmlns:a16="http://schemas.microsoft.com/office/drawing/2014/main" id="{C3040035-3CA0-489F-AF10-9B6BD3CCFDAD}"/>
              </a:ext>
            </a:extLst>
          </p:cNvPr>
          <p:cNvSpPr txBox="1"/>
          <p:nvPr/>
        </p:nvSpPr>
        <p:spPr>
          <a:xfrm>
            <a:off x="5441140" y="5921688"/>
            <a:ext cx="1103691" cy="1935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Тэнхлэгийн хэлбэр</a:t>
            </a:r>
            <a:endParaRPr lang="ja-JP" sz="1050" kern="10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2600199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000">
                <a:latin typeface="Arial" panose="020B0604020202020204" pitchFamily="34" charset="0"/>
                <a:ea typeface="Meiryo UI" panose="020B0604030504040204" pitchFamily="50" charset="-128"/>
                <a:cs typeface="Arial" panose="020B0604020202020204" pitchFamily="34" charset="0"/>
              </a:rPr>
              <a:t>Клапан</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051883" y="6452605"/>
            <a:ext cx="4944279" cy="261610"/>
          </a:xfrm>
          <a:prstGeom prst="rect">
            <a:avLst/>
          </a:prstGeom>
          <a:noFill/>
          <a:ln>
            <a:solidFill>
              <a:schemeClr val="tx1"/>
            </a:solidFill>
          </a:ln>
        </p:spPr>
        <p:txBody>
          <a:bodyPr wrap="square" rtlCol="0">
            <a:spAutoFit/>
          </a:bodyPr>
          <a:lstStyle/>
          <a:p>
            <a:pPr algn="r" rtl="0"/>
            <a:r>
              <a:rPr lang="mn" sz="1100" dirty="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24-р  хуудас / Нэмэлт материалын 18-р хуудас</a:t>
            </a:r>
          </a:p>
        </p:txBody>
      </p:sp>
      <p:pic>
        <p:nvPicPr>
          <p:cNvPr id="2" name="図 1"/>
          <p:cNvPicPr>
            <a:picLocks noChangeAspect="1"/>
          </p:cNvPicPr>
          <p:nvPr/>
        </p:nvPicPr>
        <p:blipFill>
          <a:blip r:embed="rId3"/>
          <a:stretch>
            <a:fillRect/>
          </a:stretch>
        </p:blipFill>
        <p:spPr>
          <a:xfrm>
            <a:off x="578186" y="2410692"/>
            <a:ext cx="7995458" cy="2652970"/>
          </a:xfrm>
          <a:prstGeom prst="rect">
            <a:avLst/>
          </a:prstGeom>
        </p:spPr>
      </p:pic>
      <p:sp>
        <p:nvSpPr>
          <p:cNvPr id="8" name="テキスト ボックス 7"/>
          <p:cNvSpPr txBox="1"/>
          <p:nvPr/>
        </p:nvSpPr>
        <p:spPr>
          <a:xfrm>
            <a:off x="2273432" y="5063661"/>
            <a:ext cx="4597136" cy="261610"/>
          </a:xfrm>
          <a:prstGeom prst="rect">
            <a:avLst/>
          </a:prstGeom>
          <a:noFill/>
          <a:ln>
            <a:noFill/>
          </a:ln>
        </p:spPr>
        <p:txBody>
          <a:bodyPr wrap="square" rtlCol="0">
            <a:spAutoFit/>
          </a:bodyPr>
          <a:lstStyle/>
          <a:p>
            <a:pPr algn="ctr" rtl="0"/>
            <a:r>
              <a:rPr lang="mn" sz="1100">
                <a:solidFill>
                  <a:prstClr val="black"/>
                </a:solidFill>
                <a:latin typeface="Arial" panose="020B0604020202020204" pitchFamily="34" charset="0"/>
                <a:cs typeface="Arial" panose="020B0604020202020204" pitchFamily="34" charset="0"/>
              </a:rPr>
              <a:t>Клапан</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13">
            <a:extLst>
              <a:ext uri="{FF2B5EF4-FFF2-40B4-BE49-F238E27FC236}">
                <a16:creationId xmlns:a16="http://schemas.microsoft.com/office/drawing/2014/main" id="{4CE18B24-A5BC-4548-BEBD-63D376762B4A}"/>
              </a:ext>
            </a:extLst>
          </p:cNvPr>
          <p:cNvSpPr txBox="1"/>
          <p:nvPr/>
        </p:nvSpPr>
        <p:spPr>
          <a:xfrm>
            <a:off x="650772" y="4209035"/>
            <a:ext cx="823708"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400" kern="100">
                <a:effectLst/>
                <a:latin typeface="Arial" panose="020B0604020202020204" pitchFamily="34" charset="0"/>
                <a:ea typeface="游ゴシック" panose="020B0400000000000000" pitchFamily="50" charset="-128"/>
                <a:cs typeface="Arial" panose="020B0604020202020204" pitchFamily="34" charset="0"/>
              </a:rPr>
              <a:t>Тэмдэг</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0" name="テキスト ボックス 614">
            <a:extLst>
              <a:ext uri="{FF2B5EF4-FFF2-40B4-BE49-F238E27FC236}">
                <a16:creationId xmlns:a16="http://schemas.microsoft.com/office/drawing/2014/main" id="{CEBF5D3D-964F-4D8F-B3BC-BCC3DAC374DC}"/>
              </a:ext>
            </a:extLst>
          </p:cNvPr>
          <p:cNvSpPr txBox="1"/>
          <p:nvPr/>
        </p:nvSpPr>
        <p:spPr>
          <a:xfrm>
            <a:off x="2487673" y="4167816"/>
            <a:ext cx="823708"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400" kern="100">
                <a:effectLst/>
                <a:latin typeface="Arial" panose="020B0604020202020204" pitchFamily="34" charset="0"/>
                <a:ea typeface="游ゴシック" panose="020B0400000000000000" pitchFamily="50" charset="-128"/>
                <a:cs typeface="Arial" panose="020B0604020202020204" pitchFamily="34" charset="0"/>
              </a:rPr>
              <a:t>Зогсох</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 name="テキスト ボックス 615">
            <a:extLst>
              <a:ext uri="{FF2B5EF4-FFF2-40B4-BE49-F238E27FC236}">
                <a16:creationId xmlns:a16="http://schemas.microsoft.com/office/drawing/2014/main" id="{9DE5083E-0B29-4F7C-8D80-3A1378BB27C6}"/>
              </a:ext>
            </a:extLst>
          </p:cNvPr>
          <p:cNvSpPr txBox="1"/>
          <p:nvPr/>
        </p:nvSpPr>
        <p:spPr>
          <a:xfrm>
            <a:off x="3664610" y="4133458"/>
            <a:ext cx="823708"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400" kern="100">
                <a:effectLst/>
                <a:latin typeface="Arial" panose="020B0604020202020204" pitchFamily="34" charset="0"/>
                <a:ea typeface="游ゴシック" panose="020B0400000000000000" pitchFamily="50" charset="-128"/>
                <a:cs typeface="Arial" panose="020B0604020202020204" pitchFamily="34" charset="0"/>
              </a:rPr>
              <a:t>Урсах</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 name="テキスト ボックス 616">
            <a:extLst>
              <a:ext uri="{FF2B5EF4-FFF2-40B4-BE49-F238E27FC236}">
                <a16:creationId xmlns:a16="http://schemas.microsoft.com/office/drawing/2014/main" id="{3BCAA3CC-27A5-40A0-9264-82CE026DD2DF}"/>
              </a:ext>
            </a:extLst>
          </p:cNvPr>
          <p:cNvSpPr txBox="1"/>
          <p:nvPr/>
        </p:nvSpPr>
        <p:spPr>
          <a:xfrm>
            <a:off x="2658058" y="4486034"/>
            <a:ext cx="1700090"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400" kern="100">
                <a:effectLst/>
                <a:latin typeface="Arial" panose="020B0604020202020204" pitchFamily="34" charset="0"/>
                <a:ea typeface="游ゴシック" panose="020B0400000000000000" pitchFamily="50" charset="-128"/>
                <a:cs typeface="Arial" panose="020B0604020202020204" pitchFamily="34" charset="0"/>
              </a:rPr>
              <a:t>Үйл ажиллагааны дүрслэл( имиж)</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1811332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965615" y="1355130"/>
            <a:ext cx="5212770" cy="4822700"/>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Гидравлик тосны сав, тосны шүүлтүүр</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938661" y="6452605"/>
            <a:ext cx="4057501"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24-р  хуудас / Нэмэлт материалын 18-р хуудас</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11" name="テキスト ボックス 10"/>
          <p:cNvSpPr txBox="1"/>
          <p:nvPr/>
        </p:nvSpPr>
        <p:spPr>
          <a:xfrm>
            <a:off x="1965615" y="6088924"/>
            <a:ext cx="4597136"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Гидравлик тосны сав</a:t>
            </a:r>
          </a:p>
        </p:txBody>
      </p:sp>
      <p:sp>
        <p:nvSpPr>
          <p:cNvPr id="7" name="テキスト ボックス 617">
            <a:extLst>
              <a:ext uri="{FF2B5EF4-FFF2-40B4-BE49-F238E27FC236}">
                <a16:creationId xmlns:a16="http://schemas.microsoft.com/office/drawing/2014/main" id="{F6D732B0-B6AC-4974-995C-E7FD27FA59BC}"/>
              </a:ext>
            </a:extLst>
          </p:cNvPr>
          <p:cNvSpPr txBox="1"/>
          <p:nvPr/>
        </p:nvSpPr>
        <p:spPr>
          <a:xfrm>
            <a:off x="5683516" y="1801207"/>
            <a:ext cx="106489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Агаар амьсгалуулагч</a:t>
            </a:r>
            <a:endParaRPr lang="ja-JP" sz="9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8" name="テキスト ボックス 618">
            <a:extLst>
              <a:ext uri="{FF2B5EF4-FFF2-40B4-BE49-F238E27FC236}">
                <a16:creationId xmlns:a16="http://schemas.microsoft.com/office/drawing/2014/main" id="{70240364-FC95-4531-8ED4-DF6DE2D10BBC}"/>
              </a:ext>
            </a:extLst>
          </p:cNvPr>
          <p:cNvSpPr txBox="1"/>
          <p:nvPr/>
        </p:nvSpPr>
        <p:spPr>
          <a:xfrm>
            <a:off x="3344463" y="2049523"/>
            <a:ext cx="106489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Шүүлтүүр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0" name="テキスト ボックス 619">
            <a:extLst>
              <a:ext uri="{FF2B5EF4-FFF2-40B4-BE49-F238E27FC236}">
                <a16:creationId xmlns:a16="http://schemas.microsoft.com/office/drawing/2014/main" id="{184B9DF9-DF7B-48BD-93EE-92F9448DCF8E}"/>
              </a:ext>
            </a:extLst>
          </p:cNvPr>
          <p:cNvSpPr txBox="1"/>
          <p:nvPr/>
        </p:nvSpPr>
        <p:spPr>
          <a:xfrm rot="19720641">
            <a:off x="2965028" y="3419240"/>
            <a:ext cx="54673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Хэлхээнээс</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 name="テキスト ボックス 620">
            <a:extLst>
              <a:ext uri="{FF2B5EF4-FFF2-40B4-BE49-F238E27FC236}">
                <a16:creationId xmlns:a16="http://schemas.microsoft.com/office/drawing/2014/main" id="{94A44C9F-92B8-4FC4-BF1B-956EE28390EF}"/>
              </a:ext>
            </a:extLst>
          </p:cNvPr>
          <p:cNvSpPr txBox="1"/>
          <p:nvPr/>
        </p:nvSpPr>
        <p:spPr>
          <a:xfrm>
            <a:off x="4938661" y="3960623"/>
            <a:ext cx="74485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Шүүлтүүр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3" name="テキスト ボックス 621">
            <a:extLst>
              <a:ext uri="{FF2B5EF4-FFF2-40B4-BE49-F238E27FC236}">
                <a16:creationId xmlns:a16="http://schemas.microsoft.com/office/drawing/2014/main" id="{8D4A18FA-C82B-4DCB-8848-66C0788A706B}"/>
              </a:ext>
            </a:extLst>
          </p:cNvPr>
          <p:cNvSpPr txBox="1"/>
          <p:nvPr/>
        </p:nvSpPr>
        <p:spPr>
          <a:xfrm>
            <a:off x="5835650" y="3326130"/>
            <a:ext cx="1265698"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Тосны түвшин хэмжигч</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4" name="テキスト ボックス 622">
            <a:extLst>
              <a:ext uri="{FF2B5EF4-FFF2-40B4-BE49-F238E27FC236}">
                <a16:creationId xmlns:a16="http://schemas.microsoft.com/office/drawing/2014/main" id="{30768BB1-FFC2-47F5-8CB0-AF17B50DF815}"/>
              </a:ext>
            </a:extLst>
          </p:cNvPr>
          <p:cNvSpPr txBox="1"/>
          <p:nvPr/>
        </p:nvSpPr>
        <p:spPr>
          <a:xfrm>
            <a:off x="5063613" y="5589617"/>
            <a:ext cx="106489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Хавх</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5" name="テキスト ボックス 623">
            <a:extLst>
              <a:ext uri="{FF2B5EF4-FFF2-40B4-BE49-F238E27FC236}">
                <a16:creationId xmlns:a16="http://schemas.microsoft.com/office/drawing/2014/main" id="{83CBAD2F-E9FA-44CE-9905-B1B77EF996BF}"/>
              </a:ext>
            </a:extLst>
          </p:cNvPr>
          <p:cNvSpPr txBox="1"/>
          <p:nvPr/>
        </p:nvSpPr>
        <p:spPr>
          <a:xfrm>
            <a:off x="4264183" y="5910710"/>
            <a:ext cx="106489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Насос руу</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6" name="テキスト ボックス 624">
            <a:extLst>
              <a:ext uri="{FF2B5EF4-FFF2-40B4-BE49-F238E27FC236}">
                <a16:creationId xmlns:a16="http://schemas.microsoft.com/office/drawing/2014/main" id="{5AED9256-B42D-4847-A5CC-D45F3286C373}"/>
              </a:ext>
            </a:extLst>
          </p:cNvPr>
          <p:cNvSpPr txBox="1"/>
          <p:nvPr/>
        </p:nvSpPr>
        <p:spPr>
          <a:xfrm rot="19720641">
            <a:off x="2000374" y="5428068"/>
            <a:ext cx="693467"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Үйлдлийн хавхлагаас</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1639839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Тосны шүүлтүүр</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922378" y="6452605"/>
            <a:ext cx="4073784"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25-р  хуудас / Нэмэлт материалын 18-р хуудас</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10" name="テキスト ボックス 9"/>
          <p:cNvSpPr txBox="1"/>
          <p:nvPr/>
        </p:nvSpPr>
        <p:spPr>
          <a:xfrm>
            <a:off x="2736888" y="5147361"/>
            <a:ext cx="3686407"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Тосны шүүлтүүр</a:t>
            </a:r>
          </a:p>
        </p:txBody>
      </p:sp>
      <p:pic>
        <p:nvPicPr>
          <p:cNvPr id="2" name="図 1"/>
          <p:cNvPicPr>
            <a:picLocks noChangeAspect="1"/>
          </p:cNvPicPr>
          <p:nvPr/>
        </p:nvPicPr>
        <p:blipFill>
          <a:blip r:embed="rId3"/>
          <a:stretch>
            <a:fillRect/>
          </a:stretch>
        </p:blipFill>
        <p:spPr>
          <a:xfrm>
            <a:off x="1693718" y="2490646"/>
            <a:ext cx="5746173" cy="2656715"/>
          </a:xfrm>
          <a:prstGeom prst="rect">
            <a:avLst/>
          </a:prstGeom>
        </p:spPr>
      </p:pic>
      <p:sp>
        <p:nvSpPr>
          <p:cNvPr id="7" name="テキスト ボックス 626">
            <a:extLst>
              <a:ext uri="{FF2B5EF4-FFF2-40B4-BE49-F238E27FC236}">
                <a16:creationId xmlns:a16="http://schemas.microsoft.com/office/drawing/2014/main" id="{AF8F7F5C-8659-4C38-B6F0-3B96498019BD}"/>
              </a:ext>
            </a:extLst>
          </p:cNvPr>
          <p:cNvSpPr txBox="1"/>
          <p:nvPr/>
        </p:nvSpPr>
        <p:spPr>
          <a:xfrm>
            <a:off x="5419705" y="2620666"/>
            <a:ext cx="1705277" cy="2769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400" kern="100">
                <a:effectLst/>
                <a:latin typeface="Arial" panose="020B0604020202020204" pitchFamily="34" charset="0"/>
                <a:ea typeface="游ゴシック" panose="020B0400000000000000" pitchFamily="50" charset="-128"/>
                <a:cs typeface="Arial" panose="020B0604020202020204" pitchFamily="34" charset="0"/>
              </a:rPr>
              <a:t>Шүүлтүүр тросс</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8" name="テキスト ボックス 627">
            <a:extLst>
              <a:ext uri="{FF2B5EF4-FFF2-40B4-BE49-F238E27FC236}">
                <a16:creationId xmlns:a16="http://schemas.microsoft.com/office/drawing/2014/main" id="{56C3EC25-0886-44E7-B562-DF84C8AEC388}"/>
              </a:ext>
            </a:extLst>
          </p:cNvPr>
          <p:cNvSpPr txBox="1"/>
          <p:nvPr/>
        </p:nvSpPr>
        <p:spPr>
          <a:xfrm>
            <a:off x="3649055" y="2620666"/>
            <a:ext cx="1336280" cy="2769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400" kern="100" dirty="0">
                <a:effectLst/>
                <a:latin typeface="Arial" panose="020B0604020202020204" pitchFamily="34" charset="0"/>
                <a:ea typeface="游ゴシック" panose="020B0400000000000000" pitchFamily="50" charset="-128"/>
                <a:cs typeface="Arial" panose="020B0604020202020204" pitchFamily="34" charset="0"/>
              </a:rPr>
              <a:t>Тосны оролт</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 name="テキスト ボックス 628">
            <a:extLst>
              <a:ext uri="{FF2B5EF4-FFF2-40B4-BE49-F238E27FC236}">
                <a16:creationId xmlns:a16="http://schemas.microsoft.com/office/drawing/2014/main" id="{2034FFB3-285F-46E2-BB6D-3F3E14FDCA80}"/>
              </a:ext>
            </a:extLst>
          </p:cNvPr>
          <p:cNvSpPr txBox="1"/>
          <p:nvPr/>
        </p:nvSpPr>
        <p:spPr>
          <a:xfrm rot="16200000">
            <a:off x="1365353" y="4082963"/>
            <a:ext cx="857386" cy="3294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400" kern="100">
                <a:effectLst/>
                <a:latin typeface="Arial" panose="020B0604020202020204" pitchFamily="34" charset="0"/>
                <a:ea typeface="游ゴシック" panose="020B0400000000000000" pitchFamily="50" charset="-128"/>
                <a:cs typeface="Arial" panose="020B0604020202020204" pitchFamily="34" charset="0"/>
              </a:rPr>
              <a:t>Тосны гаралт</a:t>
            </a:r>
            <a:endParaRPr lang="ja-JP" sz="140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3935259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fontScale="90000"/>
          </a:bodyPr>
          <a:lstStyle/>
          <a:p>
            <a:pPr rtl="0"/>
            <a:r>
              <a:rPr lang="mn" sz="3200">
                <a:latin typeface="Arial" panose="020B0604020202020204" pitchFamily="34" charset="0"/>
                <a:ea typeface="ＭＳ Ｐゴシック" panose="020B0600070205080204" pitchFamily="50" charset="-128"/>
                <a:cs typeface="Arial" panose="020B0604020202020204" pitchFamily="34" charset="0"/>
              </a:rPr>
              <a:t>3-р бүлэг Буулгах/ нураах машин механизмын жолоодлогын тоног төхөөрөмжийн бүтэц</a:t>
            </a:r>
            <a:endParaRPr kumimoji="1" lang="ja-JP" altLang="en-US" sz="32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577470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Гинжит хэлбэрийн буулгах/ нураах машин механизм ажиллуулах тоног төхөөрөмжийн бүтэц</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680990" y="6452605"/>
            <a:ext cx="4315172"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28-р  хуудас / Нэмэлт материалын 19-р хуудас</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14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3754426" y="6018132"/>
            <a:ext cx="1915702"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Гидравлик гинжит механизм</a:t>
            </a:r>
          </a:p>
        </p:txBody>
      </p:sp>
      <p:pic>
        <p:nvPicPr>
          <p:cNvPr id="3" name="図 2"/>
          <p:cNvPicPr>
            <a:picLocks noChangeAspect="1"/>
          </p:cNvPicPr>
          <p:nvPr/>
        </p:nvPicPr>
        <p:blipFill>
          <a:blip r:embed="rId3"/>
          <a:stretch>
            <a:fillRect/>
          </a:stretch>
        </p:blipFill>
        <p:spPr>
          <a:xfrm>
            <a:off x="1615787" y="1360025"/>
            <a:ext cx="5912426" cy="4658107"/>
          </a:xfrm>
          <a:prstGeom prst="rect">
            <a:avLst/>
          </a:prstGeom>
        </p:spPr>
      </p:pic>
      <p:sp>
        <p:nvSpPr>
          <p:cNvPr id="8" name="テキスト ボックス 633">
            <a:extLst>
              <a:ext uri="{FF2B5EF4-FFF2-40B4-BE49-F238E27FC236}">
                <a16:creationId xmlns:a16="http://schemas.microsoft.com/office/drawing/2014/main" id="{C88AB0B7-6152-413A-ACBF-333D8FF3D280}"/>
              </a:ext>
            </a:extLst>
          </p:cNvPr>
          <p:cNvSpPr txBox="1"/>
          <p:nvPr/>
        </p:nvSpPr>
        <p:spPr>
          <a:xfrm>
            <a:off x="4041058" y="1456372"/>
            <a:ext cx="1157748"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Ажлын тоног төхөөрөмж (урд)</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0" name="テキスト ボックス 638">
            <a:extLst>
              <a:ext uri="{FF2B5EF4-FFF2-40B4-BE49-F238E27FC236}">
                <a16:creationId xmlns:a16="http://schemas.microsoft.com/office/drawing/2014/main" id="{09E44394-4FE8-43BE-9F91-C94B8860C605}"/>
              </a:ext>
            </a:extLst>
          </p:cNvPr>
          <p:cNvSpPr txBox="1"/>
          <p:nvPr/>
        </p:nvSpPr>
        <p:spPr>
          <a:xfrm>
            <a:off x="4504695" y="2118911"/>
            <a:ext cx="1056384"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Гарны цилиндр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 name="テキスト ボックス 649">
            <a:extLst>
              <a:ext uri="{FF2B5EF4-FFF2-40B4-BE49-F238E27FC236}">
                <a16:creationId xmlns:a16="http://schemas.microsoft.com/office/drawing/2014/main" id="{4F0E3928-7274-47C0-9652-66A12B0AA56A}"/>
              </a:ext>
            </a:extLst>
          </p:cNvPr>
          <p:cNvSpPr txBox="1"/>
          <p:nvPr/>
        </p:nvSpPr>
        <p:spPr>
          <a:xfrm>
            <a:off x="4913962" y="2694212"/>
            <a:ext cx="1056384"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Сум </a:t>
            </a:r>
            <a:r>
              <a:rPr lang="mn" sz="600" kern="100">
                <a:effectLst/>
                <a:latin typeface="Arial" panose="020B0604020202020204" pitchFamily="34" charset="0"/>
                <a:ea typeface="ＭＳ 明朝" panose="02020609040205080304" pitchFamily="17" charset="-128"/>
                <a:cs typeface="Arial" panose="020B0604020202020204" pitchFamily="34" charset="0"/>
              </a:rPr>
              <a:t>*</a:t>
            </a:r>
            <a:r>
              <a:rPr lang="mn" sz="600" kern="100">
                <a:effectLst/>
                <a:latin typeface="Arial" panose="020B0604020202020204" pitchFamily="34" charset="0"/>
                <a:ea typeface="游ゴシック" panose="020B0400000000000000" pitchFamily="50" charset="-128"/>
                <a:cs typeface="Arial" panose="020B0604020202020204" pitchFamily="34" charset="0"/>
              </a:rPr>
              <a:t> </a:t>
            </a:r>
            <a:r>
              <a:rPr lang="mn" sz="600" kern="100">
                <a:effectLst/>
                <a:latin typeface="Arial" panose="020B0604020202020204" pitchFamily="34" charset="0"/>
                <a:ea typeface="ＭＳ 明朝" panose="02020609040205080304" pitchFamily="17" charset="-128"/>
                <a:cs typeface="Arial" panose="020B0604020202020204" pitchFamily="34" charset="0"/>
              </a:rPr>
              <a:t>2</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 name="テキスト ボックス 650">
            <a:extLst>
              <a:ext uri="{FF2B5EF4-FFF2-40B4-BE49-F238E27FC236}">
                <a16:creationId xmlns:a16="http://schemas.microsoft.com/office/drawing/2014/main" id="{7B81ACC8-2D92-4C48-92D7-A2CC453D2F47}"/>
              </a:ext>
            </a:extLst>
          </p:cNvPr>
          <p:cNvSpPr txBox="1"/>
          <p:nvPr/>
        </p:nvSpPr>
        <p:spPr>
          <a:xfrm>
            <a:off x="2189060" y="2622110"/>
            <a:ext cx="718817" cy="3735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Гар </a:t>
            </a:r>
            <a:r>
              <a:rPr lang="mn" sz="600" kern="100">
                <a:effectLst/>
                <a:latin typeface="Arial" panose="020B0604020202020204" pitchFamily="34" charset="0"/>
                <a:ea typeface="ＭＳ 明朝" panose="02020609040205080304" pitchFamily="17" charset="-128"/>
                <a:cs typeface="Arial" panose="020B0604020202020204" pitchFamily="34" charset="0"/>
              </a:rPr>
              <a:t>*</a:t>
            </a:r>
            <a:r>
              <a:rPr lang="mn" sz="600" kern="100">
                <a:effectLst/>
                <a:latin typeface="Arial" panose="020B0604020202020204" pitchFamily="34" charset="0"/>
                <a:ea typeface="游ゴシック" panose="020B0400000000000000" pitchFamily="50" charset="-128"/>
                <a:cs typeface="Arial" panose="020B0604020202020204" pitchFamily="34" charset="0"/>
              </a:rPr>
              <a:t> </a:t>
            </a:r>
            <a:r>
              <a:rPr lang="mn" sz="600" kern="100">
                <a:effectLst/>
                <a:latin typeface="Arial" panose="020B0604020202020204" pitchFamily="34" charset="0"/>
                <a:ea typeface="ＭＳ 明朝" panose="02020609040205080304" pitchFamily="17" charset="-128"/>
                <a:cs typeface="Arial" panose="020B0604020202020204" pitchFamily="34" charset="0"/>
              </a:rPr>
              <a:t>1</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3" name="テキスト ボックス 651">
            <a:extLst>
              <a:ext uri="{FF2B5EF4-FFF2-40B4-BE49-F238E27FC236}">
                <a16:creationId xmlns:a16="http://schemas.microsoft.com/office/drawing/2014/main" id="{0A815D83-8384-406B-9A49-55B58FA72904}"/>
              </a:ext>
            </a:extLst>
          </p:cNvPr>
          <p:cNvSpPr txBox="1"/>
          <p:nvPr/>
        </p:nvSpPr>
        <p:spPr>
          <a:xfrm>
            <a:off x="2227002" y="3729721"/>
            <a:ext cx="463677" cy="3735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Шанага </a:t>
            </a:r>
            <a:r>
              <a:rPr lang="mn" sz="600" kern="100">
                <a:effectLst/>
                <a:latin typeface="Arial" panose="020B0604020202020204" pitchFamily="34" charset="0"/>
                <a:ea typeface="ＭＳ 明朝" panose="02020609040205080304" pitchFamily="17" charset="-128"/>
                <a:cs typeface="Arial" panose="020B0604020202020204" pitchFamily="34" charset="0"/>
              </a:rPr>
              <a:t>*</a:t>
            </a:r>
            <a:r>
              <a:rPr lang="mn" sz="600" kern="100">
                <a:effectLst/>
                <a:latin typeface="Arial" panose="020B0604020202020204" pitchFamily="34" charset="0"/>
                <a:ea typeface="游ゴシック" panose="020B0400000000000000" pitchFamily="50" charset="-128"/>
                <a:cs typeface="Arial" panose="020B0604020202020204" pitchFamily="34" charset="0"/>
              </a:rPr>
              <a:t> </a:t>
            </a:r>
            <a:r>
              <a:rPr lang="mn" sz="600" kern="100">
                <a:effectLst/>
                <a:latin typeface="Arial" panose="020B0604020202020204" pitchFamily="34" charset="0"/>
                <a:ea typeface="ＭＳ 明朝" panose="02020609040205080304" pitchFamily="17" charset="-128"/>
                <a:cs typeface="Arial" panose="020B0604020202020204" pitchFamily="34" charset="0"/>
              </a:rPr>
              <a:t>3</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a:p>
            <a:pPr algn="l" rtl="0"/>
            <a:r>
              <a:rPr lang="mn" sz="600" kern="100">
                <a:effectLst/>
                <a:latin typeface="Arial" panose="020B0604020202020204" pitchFamily="34" charset="0"/>
                <a:ea typeface="ＭＳ 明朝" panose="02020609040205080304" pitchFamily="17" charset="-128"/>
                <a:cs typeface="Arial" panose="020B0604020202020204" pitchFamily="34" charset="0"/>
              </a:rPr>
              <a:t> </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4" name="テキスト ボックス 652">
            <a:extLst>
              <a:ext uri="{FF2B5EF4-FFF2-40B4-BE49-F238E27FC236}">
                <a16:creationId xmlns:a16="http://schemas.microsoft.com/office/drawing/2014/main" id="{5B241E57-BA65-4B2F-B11A-772BA2E28795}"/>
              </a:ext>
            </a:extLst>
          </p:cNvPr>
          <p:cNvSpPr txBox="1"/>
          <p:nvPr/>
        </p:nvSpPr>
        <p:spPr>
          <a:xfrm>
            <a:off x="1627809" y="2232264"/>
            <a:ext cx="1056384"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Шанаганы цилиндр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5" name="テキスト ボックス 653">
            <a:extLst>
              <a:ext uri="{FF2B5EF4-FFF2-40B4-BE49-F238E27FC236}">
                <a16:creationId xmlns:a16="http://schemas.microsoft.com/office/drawing/2014/main" id="{09C8CB45-3941-4F1D-B892-3F2E9405C7DE}"/>
              </a:ext>
            </a:extLst>
          </p:cNvPr>
          <p:cNvSpPr txBox="1"/>
          <p:nvPr/>
        </p:nvSpPr>
        <p:spPr>
          <a:xfrm>
            <a:off x="4913962" y="2934888"/>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Төвийн холбоос</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6" name="テキスト ボックス 654">
            <a:extLst>
              <a:ext uri="{FF2B5EF4-FFF2-40B4-BE49-F238E27FC236}">
                <a16:creationId xmlns:a16="http://schemas.microsoft.com/office/drawing/2014/main" id="{6513FD6D-A2E8-4D4E-A909-4D9A2986B244}"/>
              </a:ext>
            </a:extLst>
          </p:cNvPr>
          <p:cNvSpPr txBox="1"/>
          <p:nvPr/>
        </p:nvSpPr>
        <p:spPr>
          <a:xfrm>
            <a:off x="5083601" y="3108274"/>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Эргэх холхивч</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7" name="テキスト ボックス 655">
            <a:extLst>
              <a:ext uri="{FF2B5EF4-FFF2-40B4-BE49-F238E27FC236}">
                <a16:creationId xmlns:a16="http://schemas.microsoft.com/office/drawing/2014/main" id="{1A643813-5740-4346-9C89-99CC78591DCE}"/>
              </a:ext>
            </a:extLst>
          </p:cNvPr>
          <p:cNvSpPr txBox="1"/>
          <p:nvPr/>
        </p:nvSpPr>
        <p:spPr>
          <a:xfrm>
            <a:off x="5435789" y="3283565"/>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Шатахууны сав</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8" name="テキスト ボックス 656">
            <a:extLst>
              <a:ext uri="{FF2B5EF4-FFF2-40B4-BE49-F238E27FC236}">
                <a16:creationId xmlns:a16="http://schemas.microsoft.com/office/drawing/2014/main" id="{A7DC3EA5-B141-4711-97B2-49AC57A488F2}"/>
              </a:ext>
            </a:extLst>
          </p:cNvPr>
          <p:cNvSpPr txBox="1"/>
          <p:nvPr/>
        </p:nvSpPr>
        <p:spPr>
          <a:xfrm>
            <a:off x="5663639" y="3436954"/>
            <a:ext cx="1544367"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Хяналтын хавхлага (хяналт)</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9" name="テキスト ボックス 657">
            <a:extLst>
              <a:ext uri="{FF2B5EF4-FFF2-40B4-BE49-F238E27FC236}">
                <a16:creationId xmlns:a16="http://schemas.microsoft.com/office/drawing/2014/main" id="{E961F4F3-0B2B-4AAB-B798-64C4AA93930D}"/>
              </a:ext>
            </a:extLst>
          </p:cNvPr>
          <p:cNvSpPr txBox="1"/>
          <p:nvPr/>
        </p:nvSpPr>
        <p:spPr>
          <a:xfrm>
            <a:off x="5764300" y="3616182"/>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Гидравлик тосны сав</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0" name="テキスト ボックス 658">
            <a:extLst>
              <a:ext uri="{FF2B5EF4-FFF2-40B4-BE49-F238E27FC236}">
                <a16:creationId xmlns:a16="http://schemas.microsoft.com/office/drawing/2014/main" id="{6FFE10D9-EFAA-4BB5-8803-FC19C162F848}"/>
              </a:ext>
            </a:extLst>
          </p:cNvPr>
          <p:cNvSpPr txBox="1"/>
          <p:nvPr/>
        </p:nvSpPr>
        <p:spPr>
          <a:xfrm>
            <a:off x="6033177" y="3815099"/>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Дуу намсгагч</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1" name="テキスト ボックス 659">
            <a:extLst>
              <a:ext uri="{FF2B5EF4-FFF2-40B4-BE49-F238E27FC236}">
                <a16:creationId xmlns:a16="http://schemas.microsoft.com/office/drawing/2014/main" id="{93BEC5C1-D711-43AE-B697-20FEE52653DB}"/>
              </a:ext>
            </a:extLst>
          </p:cNvPr>
          <p:cNvSpPr txBox="1"/>
          <p:nvPr/>
        </p:nvSpPr>
        <p:spPr>
          <a:xfrm>
            <a:off x="6179416" y="4051360"/>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Хөдөлгүүр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2" name="テキスト ボックス 660">
            <a:extLst>
              <a:ext uri="{FF2B5EF4-FFF2-40B4-BE49-F238E27FC236}">
                <a16:creationId xmlns:a16="http://schemas.microsoft.com/office/drawing/2014/main" id="{8F60F8A4-C65A-4E8B-B5A0-3FCB8C967863}"/>
              </a:ext>
            </a:extLst>
          </p:cNvPr>
          <p:cNvSpPr txBox="1"/>
          <p:nvPr/>
        </p:nvSpPr>
        <p:spPr>
          <a:xfrm>
            <a:off x="6333938" y="4365261"/>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Гидравлик насос</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3" name="テキスト ボックス 661">
            <a:extLst>
              <a:ext uri="{FF2B5EF4-FFF2-40B4-BE49-F238E27FC236}">
                <a16:creationId xmlns:a16="http://schemas.microsoft.com/office/drawing/2014/main" id="{E95FF58F-2061-4F4B-98E7-BB80F708781A}"/>
              </a:ext>
            </a:extLst>
          </p:cNvPr>
          <p:cNvSpPr txBox="1"/>
          <p:nvPr/>
        </p:nvSpPr>
        <p:spPr>
          <a:xfrm>
            <a:off x="6495053" y="4633102"/>
            <a:ext cx="63272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Доод хөдлөх бие</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4" name="テキスト ボックス 662">
            <a:extLst>
              <a:ext uri="{FF2B5EF4-FFF2-40B4-BE49-F238E27FC236}">
                <a16:creationId xmlns:a16="http://schemas.microsoft.com/office/drawing/2014/main" id="{FF649D98-5A0A-4858-9EE9-5C3E54923933}"/>
              </a:ext>
            </a:extLst>
          </p:cNvPr>
          <p:cNvSpPr txBox="1"/>
          <p:nvPr/>
        </p:nvSpPr>
        <p:spPr>
          <a:xfrm>
            <a:off x="6435823" y="5488206"/>
            <a:ext cx="63272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Дээд эргэх бие</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5" name="テキスト ボックス 663">
            <a:extLst>
              <a:ext uri="{FF2B5EF4-FFF2-40B4-BE49-F238E27FC236}">
                <a16:creationId xmlns:a16="http://schemas.microsoft.com/office/drawing/2014/main" id="{12EA9257-7DAB-4A2E-ABAE-810C3A27A0CE}"/>
              </a:ext>
            </a:extLst>
          </p:cNvPr>
          <p:cNvSpPr txBox="1"/>
          <p:nvPr/>
        </p:nvSpPr>
        <p:spPr>
          <a:xfrm>
            <a:off x="6435823" y="5161102"/>
            <a:ext cx="92804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Тооцооллын жин</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6" name="テキスト ボックス 664">
            <a:extLst>
              <a:ext uri="{FF2B5EF4-FFF2-40B4-BE49-F238E27FC236}">
                <a16:creationId xmlns:a16="http://schemas.microsoft.com/office/drawing/2014/main" id="{28B2E7EE-55E5-4D17-9BE3-E229F7F85470}"/>
              </a:ext>
            </a:extLst>
          </p:cNvPr>
          <p:cNvSpPr txBox="1"/>
          <p:nvPr/>
        </p:nvSpPr>
        <p:spPr>
          <a:xfrm>
            <a:off x="5437053" y="5415506"/>
            <a:ext cx="720356" cy="4184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Радиатор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Тос хөргөгч</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7" name="テキスト ボックス 665">
            <a:extLst>
              <a:ext uri="{FF2B5EF4-FFF2-40B4-BE49-F238E27FC236}">
                <a16:creationId xmlns:a16="http://schemas.microsoft.com/office/drawing/2014/main" id="{A490F37F-F260-4F6C-9769-EA28BEAC8C34}"/>
              </a:ext>
            </a:extLst>
          </p:cNvPr>
          <p:cNvSpPr txBox="1"/>
          <p:nvPr/>
        </p:nvSpPr>
        <p:spPr>
          <a:xfrm>
            <a:off x="5323281" y="5852398"/>
            <a:ext cx="84041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Батерей</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8" name="テキスト ボックス 666">
            <a:extLst>
              <a:ext uri="{FF2B5EF4-FFF2-40B4-BE49-F238E27FC236}">
                <a16:creationId xmlns:a16="http://schemas.microsoft.com/office/drawing/2014/main" id="{71261444-5742-4DA3-BC7F-A2F4BB0DC35D}"/>
              </a:ext>
            </a:extLst>
          </p:cNvPr>
          <p:cNvSpPr txBox="1"/>
          <p:nvPr/>
        </p:nvSpPr>
        <p:spPr>
          <a:xfrm>
            <a:off x="4680990" y="5691028"/>
            <a:ext cx="61685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Эргүүлэх мотор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9" name="テキスト ボックス 667">
            <a:extLst>
              <a:ext uri="{FF2B5EF4-FFF2-40B4-BE49-F238E27FC236}">
                <a16:creationId xmlns:a16="http://schemas.microsoft.com/office/drawing/2014/main" id="{D06701BA-8C46-42C0-8F9A-EE81C86C5DC9}"/>
              </a:ext>
            </a:extLst>
          </p:cNvPr>
          <p:cNvSpPr txBox="1"/>
          <p:nvPr/>
        </p:nvSpPr>
        <p:spPr>
          <a:xfrm>
            <a:off x="4017603" y="5627312"/>
            <a:ext cx="61685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Ажиллуулах тоног төхөөрөмж</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0" name="テキスト ボックス 668">
            <a:extLst>
              <a:ext uri="{FF2B5EF4-FFF2-40B4-BE49-F238E27FC236}">
                <a16:creationId xmlns:a16="http://schemas.microsoft.com/office/drawing/2014/main" id="{A78DFAAA-2694-4843-9A14-4FE80CBFA9C8}"/>
              </a:ext>
            </a:extLst>
          </p:cNvPr>
          <p:cNvSpPr txBox="1"/>
          <p:nvPr/>
        </p:nvSpPr>
        <p:spPr>
          <a:xfrm>
            <a:off x="3639572" y="5426960"/>
            <a:ext cx="61685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Доод роллер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1" name="テキスト ボックス 669">
            <a:extLst>
              <a:ext uri="{FF2B5EF4-FFF2-40B4-BE49-F238E27FC236}">
                <a16:creationId xmlns:a16="http://schemas.microsoft.com/office/drawing/2014/main" id="{BEC3FB20-A0D1-43D8-8E4F-86653A7981C8}"/>
              </a:ext>
            </a:extLst>
          </p:cNvPr>
          <p:cNvSpPr txBox="1"/>
          <p:nvPr/>
        </p:nvSpPr>
        <p:spPr>
          <a:xfrm>
            <a:off x="3331144" y="5202821"/>
            <a:ext cx="61685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Дээд роллер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2" name="テキスト ボックス 670">
            <a:extLst>
              <a:ext uri="{FF2B5EF4-FFF2-40B4-BE49-F238E27FC236}">
                <a16:creationId xmlns:a16="http://schemas.microsoft.com/office/drawing/2014/main" id="{ED58C53A-D242-48C0-B9F2-0EC517449988}"/>
              </a:ext>
            </a:extLst>
          </p:cNvPr>
          <p:cNvSpPr txBox="1"/>
          <p:nvPr/>
        </p:nvSpPr>
        <p:spPr>
          <a:xfrm>
            <a:off x="2374316" y="5059691"/>
            <a:ext cx="63272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Доод хөдлөх бие</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3" name="テキスト ボックス 671">
            <a:extLst>
              <a:ext uri="{FF2B5EF4-FFF2-40B4-BE49-F238E27FC236}">
                <a16:creationId xmlns:a16="http://schemas.microsoft.com/office/drawing/2014/main" id="{004E0FB0-5CCA-4337-80FA-96EFAEDBB6E1}"/>
              </a:ext>
            </a:extLst>
          </p:cNvPr>
          <p:cNvSpPr txBox="1"/>
          <p:nvPr/>
        </p:nvSpPr>
        <p:spPr>
          <a:xfrm>
            <a:off x="3556794" y="3335543"/>
            <a:ext cx="708527"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Шүд (хумс)</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4" name="テキスト ボックス 704">
            <a:extLst>
              <a:ext uri="{FF2B5EF4-FFF2-40B4-BE49-F238E27FC236}">
                <a16:creationId xmlns:a16="http://schemas.microsoft.com/office/drawing/2014/main" id="{332921E8-3A38-4831-A98A-529687BF4D92}"/>
              </a:ext>
            </a:extLst>
          </p:cNvPr>
          <p:cNvSpPr txBox="1"/>
          <p:nvPr/>
        </p:nvSpPr>
        <p:spPr>
          <a:xfrm>
            <a:off x="2465169" y="4066599"/>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Бүхээг (жолоочийн кабин)</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5" name="テキスト ボックス 705">
            <a:extLst>
              <a:ext uri="{FF2B5EF4-FFF2-40B4-BE49-F238E27FC236}">
                <a16:creationId xmlns:a16="http://schemas.microsoft.com/office/drawing/2014/main" id="{4289E188-18A0-4A69-A2FC-DB150ADB905E}"/>
              </a:ext>
            </a:extLst>
          </p:cNvPr>
          <p:cNvSpPr txBox="1"/>
          <p:nvPr/>
        </p:nvSpPr>
        <p:spPr>
          <a:xfrm>
            <a:off x="2361736" y="4370433"/>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Гинжит (катерпиллар)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6" name="テキスト ボックス 706">
            <a:extLst>
              <a:ext uri="{FF2B5EF4-FFF2-40B4-BE49-F238E27FC236}">
                <a16:creationId xmlns:a16="http://schemas.microsoft.com/office/drawing/2014/main" id="{8B3352E5-07EC-4DC5-B4C8-39E0425E8006}"/>
              </a:ext>
            </a:extLst>
          </p:cNvPr>
          <p:cNvSpPr txBox="1"/>
          <p:nvPr/>
        </p:nvSpPr>
        <p:spPr>
          <a:xfrm>
            <a:off x="2804024" y="4731807"/>
            <a:ext cx="512667"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Тайвшруулагч дамар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3377937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Хүч дамжуулах системийн төхөөрөмж</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721415" y="6452605"/>
            <a:ext cx="4274747"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29-р  хуудас / Нэмэлт материалын 19-р хуудас</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3754426" y="6018132"/>
            <a:ext cx="1915702" cy="430887"/>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Хүч дамжуулах системийн төхөөрөмж</a:t>
            </a:r>
          </a:p>
        </p:txBody>
      </p:sp>
      <p:pic>
        <p:nvPicPr>
          <p:cNvPr id="2" name="図 1"/>
          <p:cNvPicPr>
            <a:picLocks noChangeAspect="1"/>
          </p:cNvPicPr>
          <p:nvPr/>
        </p:nvPicPr>
        <p:blipFill>
          <a:blip r:embed="rId3"/>
          <a:stretch>
            <a:fillRect/>
          </a:stretch>
        </p:blipFill>
        <p:spPr>
          <a:xfrm>
            <a:off x="1994153" y="1371600"/>
            <a:ext cx="5428134" cy="4646533"/>
          </a:xfrm>
          <a:prstGeom prst="rect">
            <a:avLst/>
          </a:prstGeom>
        </p:spPr>
      </p:pic>
      <p:cxnSp>
        <p:nvCxnSpPr>
          <p:cNvPr id="8" name="直線矢印コネクタ 7"/>
          <p:cNvCxnSpPr/>
          <p:nvPr/>
        </p:nvCxnSpPr>
        <p:spPr>
          <a:xfrm flipH="1">
            <a:off x="5381243" y="1900094"/>
            <a:ext cx="654050" cy="6184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テキスト ボックス 32"/>
          <p:cNvSpPr txBox="1"/>
          <p:nvPr/>
        </p:nvSpPr>
        <p:spPr>
          <a:xfrm>
            <a:off x="6062598" y="1701974"/>
            <a:ext cx="64706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rtl="0">
              <a:spcAft>
                <a:spcPts val="0"/>
              </a:spcAft>
            </a:pPr>
            <a:r>
              <a:rPr lang="mn" sz="900" kern="100">
                <a:effectLst/>
                <a:latin typeface="Arial" panose="020B0604020202020204" pitchFamily="34" charset="0"/>
                <a:ea typeface="HGP明朝B" panose="02020800000000000000" pitchFamily="18" charset="-128"/>
                <a:cs typeface="Arial" panose="020B0604020202020204" pitchFamily="34" charset="0"/>
              </a:rPr>
              <a:t>Хөдөлгүүр</a:t>
            </a:r>
            <a:endParaRPr lang="ja-JP" sz="1050" kern="100">
              <a:effectLst/>
              <a:latin typeface="Arial" panose="020B0604020202020204" pitchFamily="34" charset="0"/>
              <a:ea typeface="HGP明朝B" panose="02020800000000000000" pitchFamily="18" charset="-128"/>
              <a:cs typeface="Arial" panose="020B0604020202020204" pitchFamily="34" charset="0"/>
            </a:endParaRPr>
          </a:p>
        </p:txBody>
      </p:sp>
      <p:cxnSp>
        <p:nvCxnSpPr>
          <p:cNvPr id="11" name="直線矢印コネクタ 10"/>
          <p:cNvCxnSpPr/>
          <p:nvPr/>
        </p:nvCxnSpPr>
        <p:spPr>
          <a:xfrm flipV="1">
            <a:off x="2314020" y="3992189"/>
            <a:ext cx="935355" cy="692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テキスト ボックス 34"/>
          <p:cNvSpPr txBox="1"/>
          <p:nvPr/>
        </p:nvSpPr>
        <p:spPr>
          <a:xfrm>
            <a:off x="1530972" y="3920751"/>
            <a:ext cx="76136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rtl="0">
              <a:spcAft>
                <a:spcPts val="0"/>
              </a:spcAft>
            </a:pPr>
            <a:r>
              <a:rPr lang="mn" sz="900" kern="100">
                <a:effectLst/>
                <a:latin typeface="Arial" panose="020B0604020202020204" pitchFamily="34" charset="0"/>
                <a:cs typeface="Arial" panose="020B0604020202020204" pitchFamily="34" charset="0"/>
              </a:rPr>
              <a:t>Эргэх мотор</a:t>
            </a:r>
            <a:endParaRPr lang="ja-JP" sz="1050" kern="100" dirty="0">
              <a:effectLst/>
              <a:latin typeface="Arial" panose="020B0604020202020204" pitchFamily="34" charset="0"/>
              <a:cs typeface="Arial" panose="020B0604020202020204" pitchFamily="34" charset="0"/>
            </a:endParaRPr>
          </a:p>
        </p:txBody>
      </p:sp>
      <p:cxnSp>
        <p:nvCxnSpPr>
          <p:cNvPr id="13" name="直線矢印コネクタ 12">
            <a:extLst>
              <a:ext uri="{FF2B5EF4-FFF2-40B4-BE49-F238E27FC236}">
                <a16:creationId xmlns:a16="http://schemas.microsoft.com/office/drawing/2014/main" id="{E9845729-5C90-4DEF-BB4C-6DC40D1B7E80}"/>
              </a:ext>
            </a:extLst>
          </p:cNvPr>
          <p:cNvCxnSpPr>
            <a:cxnSpLocks/>
          </p:cNvCxnSpPr>
          <p:nvPr/>
        </p:nvCxnSpPr>
        <p:spPr>
          <a:xfrm flipH="1" flipV="1">
            <a:off x="5960370" y="1528709"/>
            <a:ext cx="25464" cy="3554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テキスト ボックス 32">
            <a:extLst>
              <a:ext uri="{FF2B5EF4-FFF2-40B4-BE49-F238E27FC236}">
                <a16:creationId xmlns:a16="http://schemas.microsoft.com/office/drawing/2014/main" id="{3DD467F9-3D3A-486F-9B70-B3FCE44779B0}"/>
              </a:ext>
            </a:extLst>
          </p:cNvPr>
          <p:cNvSpPr txBox="1"/>
          <p:nvPr/>
        </p:nvSpPr>
        <p:spPr>
          <a:xfrm>
            <a:off x="5902141" y="1634979"/>
            <a:ext cx="965672" cy="33234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rtl="0"/>
            <a:r>
              <a:rPr lang="mn" sz="1000" kern="100">
                <a:effectLst/>
                <a:latin typeface="Arial" panose="020B0604020202020204" pitchFamily="34" charset="0"/>
                <a:ea typeface="ＭＳ 明朝" panose="02020609040205080304" pitchFamily="17" charset="-128"/>
                <a:cs typeface="Arial" panose="020B0604020202020204" pitchFamily="34" charset="0"/>
              </a:rPr>
              <a:t>Хөдөлгүүр</a:t>
            </a:r>
          </a:p>
        </p:txBody>
      </p:sp>
      <p:cxnSp>
        <p:nvCxnSpPr>
          <p:cNvPr id="15" name="直線矢印コネクタ 14">
            <a:extLst>
              <a:ext uri="{FF2B5EF4-FFF2-40B4-BE49-F238E27FC236}">
                <a16:creationId xmlns:a16="http://schemas.microsoft.com/office/drawing/2014/main" id="{BBF50278-1013-4192-B29B-1E870F4A634C}"/>
              </a:ext>
            </a:extLst>
          </p:cNvPr>
          <p:cNvCxnSpPr>
            <a:cxnSpLocks/>
          </p:cNvCxnSpPr>
          <p:nvPr/>
        </p:nvCxnSpPr>
        <p:spPr>
          <a:xfrm flipV="1">
            <a:off x="2700979" y="1528709"/>
            <a:ext cx="3259391" cy="20699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テキスト ボックス 707">
            <a:extLst>
              <a:ext uri="{FF2B5EF4-FFF2-40B4-BE49-F238E27FC236}">
                <a16:creationId xmlns:a16="http://schemas.microsoft.com/office/drawing/2014/main" id="{20C43C4C-1ECD-4D13-B610-E6BEE1904409}"/>
              </a:ext>
            </a:extLst>
          </p:cNvPr>
          <p:cNvSpPr txBox="1"/>
          <p:nvPr/>
        </p:nvSpPr>
        <p:spPr>
          <a:xfrm>
            <a:off x="4713120" y="1503197"/>
            <a:ext cx="1349478"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Хяналтын хавхлага</a:t>
            </a:r>
            <a:endParaRPr lang="ja-JP" sz="10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18" name="テキスト ボックス 708">
            <a:extLst>
              <a:ext uri="{FF2B5EF4-FFF2-40B4-BE49-F238E27FC236}">
                <a16:creationId xmlns:a16="http://schemas.microsoft.com/office/drawing/2014/main" id="{19D68223-17D7-40B4-BA20-7E2618C093AD}"/>
              </a:ext>
            </a:extLst>
          </p:cNvPr>
          <p:cNvSpPr txBox="1"/>
          <p:nvPr/>
        </p:nvSpPr>
        <p:spPr>
          <a:xfrm>
            <a:off x="5972758" y="1699972"/>
            <a:ext cx="1349478"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Хөдөлгүүр</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9" name="テキスト ボックス 709">
            <a:extLst>
              <a:ext uri="{FF2B5EF4-FFF2-40B4-BE49-F238E27FC236}">
                <a16:creationId xmlns:a16="http://schemas.microsoft.com/office/drawing/2014/main" id="{B7EDD70E-735A-4BBC-8F4E-4AC3AFC91475}"/>
              </a:ext>
            </a:extLst>
          </p:cNvPr>
          <p:cNvSpPr txBox="1"/>
          <p:nvPr/>
        </p:nvSpPr>
        <p:spPr>
          <a:xfrm>
            <a:off x="6302853" y="2223369"/>
            <a:ext cx="1349478"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Гидравлик насос</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0" name="テキスト ボックス 710">
            <a:extLst>
              <a:ext uri="{FF2B5EF4-FFF2-40B4-BE49-F238E27FC236}">
                <a16:creationId xmlns:a16="http://schemas.microsoft.com/office/drawing/2014/main" id="{E19B69E1-C1D1-4FFB-8CA1-BAB42FF2B177}"/>
              </a:ext>
            </a:extLst>
          </p:cNvPr>
          <p:cNvSpPr txBox="1"/>
          <p:nvPr/>
        </p:nvSpPr>
        <p:spPr>
          <a:xfrm>
            <a:off x="2407575" y="2019536"/>
            <a:ext cx="929661"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Шатахууны сав</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2" name="テキスト ボックス 712">
            <a:extLst>
              <a:ext uri="{FF2B5EF4-FFF2-40B4-BE49-F238E27FC236}">
                <a16:creationId xmlns:a16="http://schemas.microsoft.com/office/drawing/2014/main" id="{BEE98F4B-0C0B-4474-A33B-93A2A6BD3E8F}"/>
              </a:ext>
            </a:extLst>
          </p:cNvPr>
          <p:cNvSpPr txBox="1"/>
          <p:nvPr/>
        </p:nvSpPr>
        <p:spPr>
          <a:xfrm>
            <a:off x="6660898" y="4247008"/>
            <a:ext cx="929661"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Эргүүлэх мотор</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3" name="テキスト ボックス 713">
            <a:extLst>
              <a:ext uri="{FF2B5EF4-FFF2-40B4-BE49-F238E27FC236}">
                <a16:creationId xmlns:a16="http://schemas.microsoft.com/office/drawing/2014/main" id="{BF9A0538-91C8-4269-AC02-0936D0F0252E}"/>
              </a:ext>
            </a:extLst>
          </p:cNvPr>
          <p:cNvSpPr txBox="1"/>
          <p:nvPr/>
        </p:nvSpPr>
        <p:spPr>
          <a:xfrm>
            <a:off x="2540994" y="5745350"/>
            <a:ext cx="1416762"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Нугасан холбоос</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4" name="テキスト ボックス 714">
            <a:extLst>
              <a:ext uri="{FF2B5EF4-FFF2-40B4-BE49-F238E27FC236}">
                <a16:creationId xmlns:a16="http://schemas.microsoft.com/office/drawing/2014/main" id="{57B7EE45-B627-490C-AA5F-EA0E12581C50}"/>
              </a:ext>
            </a:extLst>
          </p:cNvPr>
          <p:cNvSpPr txBox="1"/>
          <p:nvPr/>
        </p:nvSpPr>
        <p:spPr>
          <a:xfrm>
            <a:off x="4721415" y="5776720"/>
            <a:ext cx="929661"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Зүтгэх дугуй</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5" name="テキスト ボックス 715">
            <a:extLst>
              <a:ext uri="{FF2B5EF4-FFF2-40B4-BE49-F238E27FC236}">
                <a16:creationId xmlns:a16="http://schemas.microsoft.com/office/drawing/2014/main" id="{55A83F5A-30F2-4915-9E04-C44A38ADEA1D}"/>
              </a:ext>
            </a:extLst>
          </p:cNvPr>
          <p:cNvSpPr txBox="1"/>
          <p:nvPr/>
        </p:nvSpPr>
        <p:spPr>
          <a:xfrm>
            <a:off x="6464819" y="5486400"/>
            <a:ext cx="929661"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Гинжит</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1035328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400" dirty="0">
                <a:latin typeface="Arial" panose="020B0604020202020204" pitchFamily="34" charset="0"/>
                <a:ea typeface="Meiryo UI" panose="020B0604030504040204" pitchFamily="50" charset="-128"/>
                <a:cs typeface="Arial" panose="020B0604020202020204" pitchFamily="34" charset="0"/>
              </a:rPr>
              <a:t>Барилгын машин механизмын ангилал (Хөдөлмөрийн аюулгүй байдал, эрүүл ахуйн тухай хуулийг (roudou anzen eiseihou)ийг хэрэгжүүлэх тухай тогтоолын хавсралт хүснэгт 7)</a:t>
            </a:r>
            <a:endParaRPr kumimoji="1" lang="ja-JP" altLang="en-US" sz="14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r>
              <a:rPr lang="mn" sz="1400">
                <a:latin typeface="Arial" panose="020B0604020202020204" pitchFamily="34" charset="0"/>
                <a:ea typeface="Meiryo UI" panose="020B0604030504040204" pitchFamily="50" charset="-128"/>
                <a:cs typeface="Arial" panose="020B0604020202020204" pitchFamily="34" charset="0"/>
              </a:rPr>
              <a:t>①Газар тэгшлэх, тээвэрлэх, ачих машин механизм (бульдозер, ковш гэх мэт)</a:t>
            </a:r>
          </a:p>
          <a:p>
            <a:pPr marL="0" indent="0" rtl="0">
              <a:buNone/>
            </a:pPr>
            <a:r>
              <a:rPr lang="mn" sz="1400">
                <a:latin typeface="Arial" panose="020B0604020202020204" pitchFamily="34" charset="0"/>
                <a:ea typeface="Meiryo UI" panose="020B0604030504040204" pitchFamily="50" charset="-128"/>
                <a:cs typeface="Arial" panose="020B0604020202020204" pitchFamily="34" charset="0"/>
              </a:rPr>
              <a:t>② Малталтын машин механизм (экскаватор(shoberu)  гэх мэт)</a:t>
            </a:r>
          </a:p>
          <a:p>
            <a:pPr marL="0" indent="0" rtl="0">
              <a:buNone/>
            </a:pPr>
            <a:r>
              <a:rPr lang="mn" sz="1400">
                <a:latin typeface="Arial" panose="020B0604020202020204" pitchFamily="34" charset="0"/>
                <a:ea typeface="Meiryo UI" panose="020B0604030504040204" pitchFamily="50" charset="-128"/>
                <a:cs typeface="Arial" panose="020B0604020202020204" pitchFamily="34" charset="0"/>
              </a:rPr>
              <a:t>③ Барилгын суурийн ажилд зориулсан машин механизм (гадас зоох машин, гадас сугалах машин гэх мэт)</a:t>
            </a:r>
          </a:p>
          <a:p>
            <a:pPr marL="0" indent="0" rtl="0">
              <a:buNone/>
            </a:pPr>
            <a:r>
              <a:rPr lang="mn" sz="1400">
                <a:latin typeface="Arial" panose="020B0604020202020204" pitchFamily="34" charset="0"/>
                <a:ea typeface="Meiryo UI" panose="020B0604030504040204" pitchFamily="50" charset="-128"/>
                <a:cs typeface="Arial" panose="020B0604020202020204" pitchFamily="34" charset="0"/>
              </a:rPr>
              <a:t>④ Нягтруулах машин механизм (роллер гэх мэт)</a:t>
            </a:r>
          </a:p>
          <a:p>
            <a:pPr marL="0" indent="0" rtl="0">
              <a:buNone/>
            </a:pPr>
            <a:r>
              <a:rPr lang="mn" sz="1400">
                <a:latin typeface="Arial" panose="020B0604020202020204" pitchFamily="34" charset="0"/>
                <a:ea typeface="Meiryo UI" panose="020B0604030504040204" pitchFamily="50" charset="-128"/>
                <a:cs typeface="Arial" panose="020B0604020202020204" pitchFamily="34" charset="0"/>
              </a:rPr>
              <a:t>⑤ Бетон цутгах машин механизм (бетон зуурмаг шахуургын машин гэх мэт)</a:t>
            </a:r>
          </a:p>
          <a:p>
            <a:pPr marL="446088" indent="-446088" rtl="0">
              <a:buNone/>
            </a:pPr>
            <a:r>
              <a:rPr lang="mn" sz="1400">
                <a:latin typeface="Arial" panose="020B0604020202020204" pitchFamily="34" charset="0"/>
                <a:ea typeface="Meiryo UI" panose="020B0604030504040204" pitchFamily="50" charset="-128"/>
                <a:cs typeface="Arial" panose="020B0604020202020204" pitchFamily="34" charset="0"/>
              </a:rPr>
              <a:t>⑥ </a:t>
            </a:r>
            <a:r>
              <a:rPr lang="mn" sz="1400">
                <a:solidFill>
                  <a:srgbClr val="FF0000"/>
                </a:solidFill>
                <a:latin typeface="Arial" panose="020B0604020202020204" pitchFamily="34" charset="0"/>
                <a:ea typeface="Meiryo UI" panose="020B0604030504040204" pitchFamily="50" charset="-128"/>
                <a:cs typeface="Arial" panose="020B0604020202020204" pitchFamily="34" charset="0"/>
              </a:rPr>
              <a:t>Буулгах/ нураах машин механизм (таслагч, төмөр карказ тасдах машин, бетон бутлуур машин, нурааж буулгахад зориулсан базагч машин)</a:t>
            </a:r>
          </a:p>
        </p:txBody>
      </p:sp>
      <p:sp>
        <p:nvSpPr>
          <p:cNvPr id="6" name="テキスト ボックス 5"/>
          <p:cNvSpPr txBox="1"/>
          <p:nvPr/>
        </p:nvSpPr>
        <p:spPr>
          <a:xfrm>
            <a:off x="5683516" y="5922668"/>
            <a:ext cx="3312646" cy="400110"/>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1-р хуудас/ Нэмэлт материалын 4-р хуудас</a:t>
            </a:r>
          </a:p>
        </p:txBody>
      </p:sp>
    </p:spTree>
    <p:extLst>
      <p:ext uri="{BB962C8B-B14F-4D97-AF65-F5344CB8AC3E}">
        <p14:creationId xmlns:p14="http://schemas.microsoft.com/office/powerpoint/2010/main" val="2480718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Явах эд ангийн төхөөрөмж</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742916" y="6452605"/>
            <a:ext cx="4253246"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33-р  хуудас / Нэмэлт материалын 20-р хуудас</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2217075" y="4873336"/>
            <a:ext cx="1915702" cy="430887"/>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Явах эд ангийн төхөөрөмжийн жишээ</a:t>
            </a:r>
          </a:p>
        </p:txBody>
      </p:sp>
      <p:sp>
        <p:nvSpPr>
          <p:cNvPr id="13" name="テキスト ボックス 12"/>
          <p:cNvSpPr txBox="1"/>
          <p:nvPr/>
        </p:nvSpPr>
        <p:spPr>
          <a:xfrm>
            <a:off x="6030035" y="3684299"/>
            <a:ext cx="1915702" cy="430887"/>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Резинэн гинжний хөндлөн огтлолын жишээ</a:t>
            </a:r>
          </a:p>
        </p:txBody>
      </p:sp>
      <p:sp>
        <p:nvSpPr>
          <p:cNvPr id="14" name="テキスト ボックス 13"/>
          <p:cNvSpPr txBox="1"/>
          <p:nvPr/>
        </p:nvSpPr>
        <p:spPr>
          <a:xfrm>
            <a:off x="5697583" y="6067307"/>
            <a:ext cx="191570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Резинэн гинжитийн жишээ</a:t>
            </a:r>
          </a:p>
        </p:txBody>
      </p:sp>
      <p:pic>
        <p:nvPicPr>
          <p:cNvPr id="3" name="図 2"/>
          <p:cNvPicPr>
            <a:picLocks noChangeAspect="1"/>
          </p:cNvPicPr>
          <p:nvPr/>
        </p:nvPicPr>
        <p:blipFill>
          <a:blip r:embed="rId3"/>
          <a:stretch>
            <a:fillRect/>
          </a:stretch>
        </p:blipFill>
        <p:spPr>
          <a:xfrm>
            <a:off x="754772" y="1749006"/>
            <a:ext cx="4840309" cy="3124330"/>
          </a:xfrm>
          <a:prstGeom prst="rect">
            <a:avLst/>
          </a:prstGeom>
        </p:spPr>
      </p:pic>
      <p:pic>
        <p:nvPicPr>
          <p:cNvPr id="5" name="図 4"/>
          <p:cNvPicPr>
            <a:picLocks noChangeAspect="1"/>
          </p:cNvPicPr>
          <p:nvPr/>
        </p:nvPicPr>
        <p:blipFill>
          <a:blip r:embed="rId4"/>
          <a:stretch>
            <a:fillRect/>
          </a:stretch>
        </p:blipFill>
        <p:spPr>
          <a:xfrm>
            <a:off x="5549291" y="2328307"/>
            <a:ext cx="2869510" cy="1392639"/>
          </a:xfrm>
          <a:prstGeom prst="rect">
            <a:avLst/>
          </a:prstGeom>
        </p:spPr>
      </p:pic>
      <p:pic>
        <p:nvPicPr>
          <p:cNvPr id="15" name="図 14"/>
          <p:cNvPicPr>
            <a:picLocks noChangeAspect="1"/>
          </p:cNvPicPr>
          <p:nvPr/>
        </p:nvPicPr>
        <p:blipFill>
          <a:blip r:embed="rId5"/>
          <a:stretch>
            <a:fillRect/>
          </a:stretch>
        </p:blipFill>
        <p:spPr>
          <a:xfrm>
            <a:off x="4678250" y="4382854"/>
            <a:ext cx="3837100" cy="1735508"/>
          </a:xfrm>
          <a:prstGeom prst="rect">
            <a:avLst/>
          </a:prstGeom>
        </p:spPr>
      </p:pic>
      <p:sp>
        <p:nvSpPr>
          <p:cNvPr id="11" name="テキスト ボックス 716">
            <a:extLst>
              <a:ext uri="{FF2B5EF4-FFF2-40B4-BE49-F238E27FC236}">
                <a16:creationId xmlns:a16="http://schemas.microsoft.com/office/drawing/2014/main" id="{524C8F69-D222-4FB5-A5E8-CACE56624EB5}"/>
              </a:ext>
            </a:extLst>
          </p:cNvPr>
          <p:cNvSpPr txBox="1"/>
          <p:nvPr/>
        </p:nvSpPr>
        <p:spPr>
          <a:xfrm>
            <a:off x="4431235" y="2450141"/>
            <a:ext cx="718185"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Зүтгэх дугуй</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 name="テキスト ボックス 717">
            <a:extLst>
              <a:ext uri="{FF2B5EF4-FFF2-40B4-BE49-F238E27FC236}">
                <a16:creationId xmlns:a16="http://schemas.microsoft.com/office/drawing/2014/main" id="{F166AEA3-8A83-487E-BE13-73EAFC0E4E49}"/>
              </a:ext>
            </a:extLst>
          </p:cNvPr>
          <p:cNvSpPr txBox="1"/>
          <p:nvPr/>
        </p:nvSpPr>
        <p:spPr>
          <a:xfrm>
            <a:off x="1905607" y="1840818"/>
            <a:ext cx="622935"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Гинжит</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6" name="テキスト ボックス 718">
            <a:extLst>
              <a:ext uri="{FF2B5EF4-FFF2-40B4-BE49-F238E27FC236}">
                <a16:creationId xmlns:a16="http://schemas.microsoft.com/office/drawing/2014/main" id="{2935E688-B5AA-4651-AE1F-50AE652CCC1E}"/>
              </a:ext>
            </a:extLst>
          </p:cNvPr>
          <p:cNvSpPr txBox="1"/>
          <p:nvPr/>
        </p:nvSpPr>
        <p:spPr>
          <a:xfrm>
            <a:off x="3819730" y="2195158"/>
            <a:ext cx="85852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Тээвэрлэх роллер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7" name="テキスト ボックス 720">
            <a:extLst>
              <a:ext uri="{FF2B5EF4-FFF2-40B4-BE49-F238E27FC236}">
                <a16:creationId xmlns:a16="http://schemas.microsoft.com/office/drawing/2014/main" id="{F4CA3397-4ACD-4386-84D1-10FE9A8C44D5}"/>
              </a:ext>
            </a:extLst>
          </p:cNvPr>
          <p:cNvSpPr txBox="1"/>
          <p:nvPr/>
        </p:nvSpPr>
        <p:spPr>
          <a:xfrm>
            <a:off x="4544265" y="3609907"/>
            <a:ext cx="121031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Сүүлийн удаашруулагч</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8" name="テキスト ボックス 721">
            <a:extLst>
              <a:ext uri="{FF2B5EF4-FFF2-40B4-BE49-F238E27FC236}">
                <a16:creationId xmlns:a16="http://schemas.microsoft.com/office/drawing/2014/main" id="{1C7256A4-CC1D-4644-ACB5-974516EFE4A7}"/>
              </a:ext>
            </a:extLst>
          </p:cNvPr>
          <p:cNvSpPr txBox="1"/>
          <p:nvPr/>
        </p:nvSpPr>
        <p:spPr>
          <a:xfrm>
            <a:off x="4250112" y="3910594"/>
            <a:ext cx="121031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Гинжит ачааны машин</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9" name="テキスト ボックス 722">
            <a:extLst>
              <a:ext uri="{FF2B5EF4-FFF2-40B4-BE49-F238E27FC236}">
                <a16:creationId xmlns:a16="http://schemas.microsoft.com/office/drawing/2014/main" id="{BDB92120-00C6-470F-8B38-3DD612A1D6BD}"/>
              </a:ext>
            </a:extLst>
          </p:cNvPr>
          <p:cNvSpPr txBox="1"/>
          <p:nvPr/>
        </p:nvSpPr>
        <p:spPr>
          <a:xfrm>
            <a:off x="3715467" y="4297331"/>
            <a:ext cx="121031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Төв хамгаалалт/ Center guard</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0" name="テキスト ボックス 723">
            <a:extLst>
              <a:ext uri="{FF2B5EF4-FFF2-40B4-BE49-F238E27FC236}">
                <a16:creationId xmlns:a16="http://schemas.microsoft.com/office/drawing/2014/main" id="{EA2A4F64-4A17-4F05-890D-BDA8942E78D6}"/>
              </a:ext>
            </a:extLst>
          </p:cNvPr>
          <p:cNvSpPr txBox="1"/>
          <p:nvPr/>
        </p:nvSpPr>
        <p:spPr>
          <a:xfrm>
            <a:off x="2817122" y="4694270"/>
            <a:ext cx="121031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Урд хамгаалалт/ Front guard</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1" name="テキスト ボックス 724">
            <a:extLst>
              <a:ext uri="{FF2B5EF4-FFF2-40B4-BE49-F238E27FC236}">
                <a16:creationId xmlns:a16="http://schemas.microsoft.com/office/drawing/2014/main" id="{8A6EC80D-BCA2-48C5-8D29-C0CA8CE5000D}"/>
              </a:ext>
            </a:extLst>
          </p:cNvPr>
          <p:cNvSpPr txBox="1"/>
          <p:nvPr/>
        </p:nvSpPr>
        <p:spPr>
          <a:xfrm>
            <a:off x="811100" y="3954531"/>
            <a:ext cx="121031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Буцагч пүрш</a:t>
            </a:r>
            <a:endParaRPr lang="ja-JP" sz="9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22" name="テキスト ボックス 725">
            <a:extLst>
              <a:ext uri="{FF2B5EF4-FFF2-40B4-BE49-F238E27FC236}">
                <a16:creationId xmlns:a16="http://schemas.microsoft.com/office/drawing/2014/main" id="{FC6922A0-46DA-4573-81F2-BECC44E19CC1}"/>
              </a:ext>
            </a:extLst>
          </p:cNvPr>
          <p:cNvSpPr txBox="1"/>
          <p:nvPr/>
        </p:nvSpPr>
        <p:spPr>
          <a:xfrm>
            <a:off x="868967" y="2758403"/>
            <a:ext cx="63246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Тайвшруулагч дамар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3" name="テキスト ボックス 726">
            <a:extLst>
              <a:ext uri="{FF2B5EF4-FFF2-40B4-BE49-F238E27FC236}">
                <a16:creationId xmlns:a16="http://schemas.microsoft.com/office/drawing/2014/main" id="{007CEB1A-C5AE-4930-A751-F69BEFEC361B}"/>
              </a:ext>
            </a:extLst>
          </p:cNvPr>
          <p:cNvSpPr txBox="1"/>
          <p:nvPr/>
        </p:nvSpPr>
        <p:spPr>
          <a:xfrm>
            <a:off x="5948541" y="2504302"/>
            <a:ext cx="461645" cy="2250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Резин</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24" name="テキスト ボックス 727">
            <a:extLst>
              <a:ext uri="{FF2B5EF4-FFF2-40B4-BE49-F238E27FC236}">
                <a16:creationId xmlns:a16="http://schemas.microsoft.com/office/drawing/2014/main" id="{EDAFC49C-9756-4AD2-86DF-AF4ABF767909}"/>
              </a:ext>
            </a:extLst>
          </p:cNvPr>
          <p:cNvSpPr txBox="1"/>
          <p:nvPr/>
        </p:nvSpPr>
        <p:spPr>
          <a:xfrm>
            <a:off x="7421741" y="2490332"/>
            <a:ext cx="461645" cy="2250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Мандрель</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25" name="テキスト ボックス 728">
            <a:extLst>
              <a:ext uri="{FF2B5EF4-FFF2-40B4-BE49-F238E27FC236}">
                <a16:creationId xmlns:a16="http://schemas.microsoft.com/office/drawing/2014/main" id="{80D1D448-8F7D-45C2-A930-AF670725E55F}"/>
              </a:ext>
            </a:extLst>
          </p:cNvPr>
          <p:cNvSpPr txBox="1"/>
          <p:nvPr/>
        </p:nvSpPr>
        <p:spPr>
          <a:xfrm>
            <a:off x="6629261" y="3502599"/>
            <a:ext cx="461645" cy="2215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Утас</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438123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400">
                <a:latin typeface="Arial" panose="020B0604020202020204" pitchFamily="34" charset="0"/>
                <a:ea typeface="Meiryo UI" panose="020B0604030504040204" pitchFamily="50" charset="-128"/>
                <a:cs typeface="Arial" panose="020B0604020202020204" pitchFamily="34" charset="0"/>
              </a:rPr>
              <a:t>Дугуйт хэлбэрийн буулгах/ нураах машин механизм ажиллуулах тоног төхөөрөмжийн бүтэц  Хүч дамжуулах системийн төхөөрөмж</a:t>
            </a:r>
            <a:endParaRPr kumimoji="1" lang="ja-JP" altLang="en-US" sz="1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939469" y="6452605"/>
            <a:ext cx="4056693" cy="230832"/>
          </a:xfrm>
          <a:prstGeom prst="rect">
            <a:avLst/>
          </a:prstGeom>
          <a:noFill/>
          <a:ln>
            <a:solidFill>
              <a:schemeClr val="tx1"/>
            </a:solidFill>
          </a:ln>
        </p:spPr>
        <p:txBody>
          <a:bodyPr wrap="square" rtlCol="0">
            <a:spAutoFit/>
          </a:bodyPr>
          <a:lstStyle/>
          <a:p>
            <a:pPr algn="r" rtl="0"/>
            <a:r>
              <a:rPr lang="mn" sz="90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36-р  хуудас / Нэмэлт материалын 21-р хуудас</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12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3614148" y="5342723"/>
            <a:ext cx="2391659" cy="230832"/>
          </a:xfrm>
          <a:prstGeom prst="rect">
            <a:avLst/>
          </a:prstGeom>
          <a:noFill/>
          <a:ln>
            <a:noFill/>
          </a:ln>
        </p:spPr>
        <p:txBody>
          <a:bodyPr wrap="square" rtlCol="0">
            <a:spAutoFit/>
          </a:bodyPr>
          <a:lstStyle/>
          <a:p>
            <a:pPr algn="ctr" rtl="0"/>
            <a:r>
              <a:rPr lang="mn" sz="900" dirty="0">
                <a:solidFill>
                  <a:prstClr val="black"/>
                </a:solidFill>
                <a:latin typeface="Arial" panose="020B0604020202020204" pitchFamily="34" charset="0"/>
                <a:cs typeface="Arial" panose="020B0604020202020204" pitchFamily="34" charset="0"/>
              </a:rPr>
              <a:t>Хүч дамжуулах системийн төхөөрөмж</a:t>
            </a:r>
          </a:p>
        </p:txBody>
      </p:sp>
      <p:pic>
        <p:nvPicPr>
          <p:cNvPr id="3" name="図 2"/>
          <p:cNvPicPr>
            <a:picLocks noChangeAspect="1"/>
          </p:cNvPicPr>
          <p:nvPr/>
        </p:nvPicPr>
        <p:blipFill>
          <a:blip r:embed="rId3"/>
          <a:stretch>
            <a:fillRect/>
          </a:stretch>
        </p:blipFill>
        <p:spPr>
          <a:xfrm>
            <a:off x="824218" y="1771937"/>
            <a:ext cx="7495563" cy="3475403"/>
          </a:xfrm>
          <a:prstGeom prst="rect">
            <a:avLst/>
          </a:prstGeom>
        </p:spPr>
      </p:pic>
      <p:sp>
        <p:nvSpPr>
          <p:cNvPr id="8" name="テキスト ボックス 750">
            <a:extLst>
              <a:ext uri="{FF2B5EF4-FFF2-40B4-BE49-F238E27FC236}">
                <a16:creationId xmlns:a16="http://schemas.microsoft.com/office/drawing/2014/main" id="{22E54C66-F9EA-4A16-BE31-BBA03BF18F57}"/>
              </a:ext>
            </a:extLst>
          </p:cNvPr>
          <p:cNvSpPr txBox="1"/>
          <p:nvPr/>
        </p:nvSpPr>
        <p:spPr>
          <a:xfrm>
            <a:off x="4571999" y="1780751"/>
            <a:ext cx="1433809"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Хроп</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751">
            <a:extLst>
              <a:ext uri="{FF2B5EF4-FFF2-40B4-BE49-F238E27FC236}">
                <a16:creationId xmlns:a16="http://schemas.microsoft.com/office/drawing/2014/main" id="{94401DC1-7576-41D8-8D10-BC9278D59B32}"/>
              </a:ext>
            </a:extLst>
          </p:cNvPr>
          <p:cNvSpPr txBox="1"/>
          <p:nvPr/>
        </p:nvSpPr>
        <p:spPr>
          <a:xfrm>
            <a:off x="5223426" y="1966149"/>
            <a:ext cx="2150330"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Төвийн нугасан холбоос</a:t>
            </a:r>
            <a:endParaRPr lang="ja-JP" sz="8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752">
            <a:extLst>
              <a:ext uri="{FF2B5EF4-FFF2-40B4-BE49-F238E27FC236}">
                <a16:creationId xmlns:a16="http://schemas.microsoft.com/office/drawing/2014/main" id="{4F6DB704-65A2-49B5-B42B-1026ED9D4435}"/>
              </a:ext>
            </a:extLst>
          </p:cNvPr>
          <p:cNvSpPr txBox="1"/>
          <p:nvPr/>
        </p:nvSpPr>
        <p:spPr>
          <a:xfrm>
            <a:off x="5529850" y="2234651"/>
            <a:ext cx="862435"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Хөдөлгүүр</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753">
            <a:extLst>
              <a:ext uri="{FF2B5EF4-FFF2-40B4-BE49-F238E27FC236}">
                <a16:creationId xmlns:a16="http://schemas.microsoft.com/office/drawing/2014/main" id="{112C5759-EE8C-4625-8533-A98541B6A3AE}"/>
              </a:ext>
            </a:extLst>
          </p:cNvPr>
          <p:cNvSpPr txBox="1"/>
          <p:nvPr/>
        </p:nvSpPr>
        <p:spPr>
          <a:xfrm>
            <a:off x="6587853" y="2234650"/>
            <a:ext cx="1008351"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Арын дугуй</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754">
            <a:extLst>
              <a:ext uri="{FF2B5EF4-FFF2-40B4-BE49-F238E27FC236}">
                <a16:creationId xmlns:a16="http://schemas.microsoft.com/office/drawing/2014/main" id="{BBB3F0AD-AEAB-4489-B946-8B178730D7A6}"/>
              </a:ext>
            </a:extLst>
          </p:cNvPr>
          <p:cNvSpPr txBox="1"/>
          <p:nvPr/>
        </p:nvSpPr>
        <p:spPr>
          <a:xfrm>
            <a:off x="2807564" y="2135874"/>
            <a:ext cx="1293902"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Гидростатик хөтлөгч </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755">
            <a:extLst>
              <a:ext uri="{FF2B5EF4-FFF2-40B4-BE49-F238E27FC236}">
                <a16:creationId xmlns:a16="http://schemas.microsoft.com/office/drawing/2014/main" id="{55F611F1-10AD-4AA4-ACF1-978B893A72A4}"/>
              </a:ext>
            </a:extLst>
          </p:cNvPr>
          <p:cNvSpPr txBox="1"/>
          <p:nvPr/>
        </p:nvSpPr>
        <p:spPr>
          <a:xfrm>
            <a:off x="2567840" y="1902910"/>
            <a:ext cx="1352735"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Эргэлдэгч гол</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756">
            <a:extLst>
              <a:ext uri="{FF2B5EF4-FFF2-40B4-BE49-F238E27FC236}">
                <a16:creationId xmlns:a16="http://schemas.microsoft.com/office/drawing/2014/main" id="{3EBD14C8-A3DD-4A9D-A79B-3C2ADC0A9A2A}"/>
              </a:ext>
            </a:extLst>
          </p:cNvPr>
          <p:cNvSpPr txBox="1"/>
          <p:nvPr/>
        </p:nvSpPr>
        <p:spPr>
          <a:xfrm>
            <a:off x="1095497" y="1912210"/>
            <a:ext cx="1352735"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Урд дугуй</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757">
            <a:extLst>
              <a:ext uri="{FF2B5EF4-FFF2-40B4-BE49-F238E27FC236}">
                <a16:creationId xmlns:a16="http://schemas.microsoft.com/office/drawing/2014/main" id="{998BF124-6332-40FB-80D1-F8833E702750}"/>
              </a:ext>
            </a:extLst>
          </p:cNvPr>
          <p:cNvSpPr txBox="1"/>
          <p:nvPr/>
        </p:nvSpPr>
        <p:spPr>
          <a:xfrm>
            <a:off x="890494" y="3775216"/>
            <a:ext cx="1202649" cy="4097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Урд тэнхлэг</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758">
            <a:extLst>
              <a:ext uri="{FF2B5EF4-FFF2-40B4-BE49-F238E27FC236}">
                <a16:creationId xmlns:a16="http://schemas.microsoft.com/office/drawing/2014/main" id="{E64A55F6-C2C6-4A82-AEBB-746B70331FFB}"/>
              </a:ext>
            </a:extLst>
          </p:cNvPr>
          <p:cNvSpPr txBox="1"/>
          <p:nvPr/>
        </p:nvSpPr>
        <p:spPr>
          <a:xfrm>
            <a:off x="2359742" y="4645998"/>
            <a:ext cx="1618849"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Зогсоолын тоормос</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759">
            <a:extLst>
              <a:ext uri="{FF2B5EF4-FFF2-40B4-BE49-F238E27FC236}">
                <a16:creationId xmlns:a16="http://schemas.microsoft.com/office/drawing/2014/main" id="{2783493B-A333-4B1E-9BBD-3CDDC8497E42}"/>
              </a:ext>
            </a:extLst>
          </p:cNvPr>
          <p:cNvSpPr txBox="1"/>
          <p:nvPr/>
        </p:nvSpPr>
        <p:spPr>
          <a:xfrm>
            <a:off x="6267941" y="3190246"/>
            <a:ext cx="1463394"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Дифференциал араа</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760">
            <a:extLst>
              <a:ext uri="{FF2B5EF4-FFF2-40B4-BE49-F238E27FC236}">
                <a16:creationId xmlns:a16="http://schemas.microsoft.com/office/drawing/2014/main" id="{5A200447-F015-4D35-8F88-EB3C6C5D8096}"/>
              </a:ext>
            </a:extLst>
          </p:cNvPr>
          <p:cNvSpPr txBox="1"/>
          <p:nvPr/>
        </p:nvSpPr>
        <p:spPr>
          <a:xfrm>
            <a:off x="6666148" y="3976894"/>
            <a:ext cx="1725683"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Арын тэнхлэг</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761">
            <a:extLst>
              <a:ext uri="{FF2B5EF4-FFF2-40B4-BE49-F238E27FC236}">
                <a16:creationId xmlns:a16="http://schemas.microsoft.com/office/drawing/2014/main" id="{DC485E6E-9148-4227-9647-7F184A8895A9}"/>
              </a:ext>
            </a:extLst>
          </p:cNvPr>
          <p:cNvSpPr txBox="1"/>
          <p:nvPr/>
        </p:nvSpPr>
        <p:spPr>
          <a:xfrm>
            <a:off x="6181830" y="4622400"/>
            <a:ext cx="1295602"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Эргэлдэгч гол</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762">
            <a:extLst>
              <a:ext uri="{FF2B5EF4-FFF2-40B4-BE49-F238E27FC236}">
                <a16:creationId xmlns:a16="http://schemas.microsoft.com/office/drawing/2014/main" id="{0E306153-DDDA-4A9F-9EA3-3A213ADD0DFA}"/>
              </a:ext>
            </a:extLst>
          </p:cNvPr>
          <p:cNvSpPr txBox="1"/>
          <p:nvPr/>
        </p:nvSpPr>
        <p:spPr>
          <a:xfrm>
            <a:off x="5580505" y="4904007"/>
            <a:ext cx="1408263" cy="2327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Гол гидравлик насос</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763">
            <a:extLst>
              <a:ext uri="{FF2B5EF4-FFF2-40B4-BE49-F238E27FC236}">
                <a16:creationId xmlns:a16="http://schemas.microsoft.com/office/drawing/2014/main" id="{F3B34307-91F7-401A-98A2-926CCBB11BD8}"/>
              </a:ext>
            </a:extLst>
          </p:cNvPr>
          <p:cNvSpPr txBox="1"/>
          <p:nvPr/>
        </p:nvSpPr>
        <p:spPr>
          <a:xfrm>
            <a:off x="4431111" y="4720664"/>
            <a:ext cx="1098739" cy="4161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Хяналтын гидравлик насос</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067509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Явах эд ангийн төхөөрөмж   Хүрээ (доорх тулгуур)</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922378" y="6452605"/>
            <a:ext cx="4073784"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39-р  хуудас / Нэмэлт материалын 22-р хуудас</a:t>
            </a:r>
          </a:p>
        </p:txBody>
      </p:sp>
      <p:sp>
        <p:nvSpPr>
          <p:cNvPr id="9" name="コンテンツ プレースホルダー 4"/>
          <p:cNvSpPr txBox="1">
            <a:spLocks/>
          </p:cNvSpPr>
          <p:nvPr/>
        </p:nvSpPr>
        <p:spPr>
          <a:xfrm>
            <a:off x="628650" y="1268384"/>
            <a:ext cx="7886700" cy="505968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3033757" y="5974836"/>
            <a:ext cx="2649759" cy="253916"/>
          </a:xfrm>
          <a:prstGeom prst="rect">
            <a:avLst/>
          </a:prstGeom>
          <a:noFill/>
          <a:ln>
            <a:noFill/>
          </a:ln>
        </p:spPr>
        <p:txBody>
          <a:bodyPr wrap="square" rtlCol="0">
            <a:spAutoFit/>
          </a:bodyPr>
          <a:lstStyle/>
          <a:p>
            <a:pPr algn="ctr" rtl="0"/>
            <a:r>
              <a:rPr lang="mn" sz="1050" dirty="0">
                <a:solidFill>
                  <a:prstClr val="black"/>
                </a:solidFill>
                <a:latin typeface="Arial" panose="020B0604020202020204" pitchFamily="34" charset="0"/>
                <a:cs typeface="Arial" panose="020B0604020202020204" pitchFamily="34" charset="0"/>
              </a:rPr>
              <a:t>Нум бэхэлгээт дамжуулах хоолой</a:t>
            </a:r>
          </a:p>
        </p:txBody>
      </p:sp>
      <p:pic>
        <p:nvPicPr>
          <p:cNvPr id="8" name="図 7"/>
          <p:cNvPicPr>
            <a:picLocks noChangeAspect="1"/>
          </p:cNvPicPr>
          <p:nvPr/>
        </p:nvPicPr>
        <p:blipFill>
          <a:blip r:embed="rId3"/>
          <a:stretch>
            <a:fillRect/>
          </a:stretch>
        </p:blipFill>
        <p:spPr>
          <a:xfrm>
            <a:off x="810274" y="1470839"/>
            <a:ext cx="7523452" cy="4544198"/>
          </a:xfrm>
          <a:prstGeom prst="rect">
            <a:avLst/>
          </a:prstGeom>
        </p:spPr>
      </p:pic>
      <p:sp>
        <p:nvSpPr>
          <p:cNvPr id="10" name="テキスト ボックス 764">
            <a:extLst>
              <a:ext uri="{FF2B5EF4-FFF2-40B4-BE49-F238E27FC236}">
                <a16:creationId xmlns:a16="http://schemas.microsoft.com/office/drawing/2014/main" id="{C94F097E-5C4F-463A-B76B-69F15DB6E320}"/>
              </a:ext>
            </a:extLst>
          </p:cNvPr>
          <p:cNvSpPr txBox="1"/>
          <p:nvPr/>
        </p:nvSpPr>
        <p:spPr>
          <a:xfrm>
            <a:off x="3951706" y="1604696"/>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Тос хөргөгч</a:t>
            </a:r>
            <a:endParaRPr lang="ja-JP" sz="9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765">
            <a:extLst>
              <a:ext uri="{FF2B5EF4-FFF2-40B4-BE49-F238E27FC236}">
                <a16:creationId xmlns:a16="http://schemas.microsoft.com/office/drawing/2014/main" id="{F5C5D9D7-7C34-450B-88D5-46923A775AD9}"/>
              </a:ext>
            </a:extLst>
          </p:cNvPr>
          <p:cNvSpPr txBox="1"/>
          <p:nvPr/>
        </p:nvSpPr>
        <p:spPr>
          <a:xfrm>
            <a:off x="3337156" y="1888410"/>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Гидравлик тосны сав</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766">
            <a:extLst>
              <a:ext uri="{FF2B5EF4-FFF2-40B4-BE49-F238E27FC236}">
                <a16:creationId xmlns:a16="http://schemas.microsoft.com/office/drawing/2014/main" id="{76D4D141-5E3A-41DC-96DB-5E73799762F2}"/>
              </a:ext>
            </a:extLst>
          </p:cNvPr>
          <p:cNvSpPr txBox="1"/>
          <p:nvPr/>
        </p:nvSpPr>
        <p:spPr>
          <a:xfrm>
            <a:off x="5835441" y="1716437"/>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Агаарын компрессор</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767">
            <a:extLst>
              <a:ext uri="{FF2B5EF4-FFF2-40B4-BE49-F238E27FC236}">
                <a16:creationId xmlns:a16="http://schemas.microsoft.com/office/drawing/2014/main" id="{3F4FFD91-5CCF-470E-A914-2ADC7A1A8FCE}"/>
              </a:ext>
            </a:extLst>
          </p:cNvPr>
          <p:cNvSpPr txBox="1"/>
          <p:nvPr/>
        </p:nvSpPr>
        <p:spPr>
          <a:xfrm>
            <a:off x="6842205" y="2436358"/>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Гол насос</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928">
            <a:extLst>
              <a:ext uri="{FF2B5EF4-FFF2-40B4-BE49-F238E27FC236}">
                <a16:creationId xmlns:a16="http://schemas.microsoft.com/office/drawing/2014/main" id="{91B1819B-FE0F-49F4-B5AA-E851C7CD12D0}"/>
              </a:ext>
            </a:extLst>
          </p:cNvPr>
          <p:cNvSpPr txBox="1"/>
          <p:nvPr/>
        </p:nvSpPr>
        <p:spPr>
          <a:xfrm>
            <a:off x="7105482" y="3071723"/>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Агаарын сав</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929">
            <a:extLst>
              <a:ext uri="{FF2B5EF4-FFF2-40B4-BE49-F238E27FC236}">
                <a16:creationId xmlns:a16="http://schemas.microsoft.com/office/drawing/2014/main" id="{3EBBA47A-34DA-43B8-AD61-60CC37ADCB7C}"/>
              </a:ext>
            </a:extLst>
          </p:cNvPr>
          <p:cNvSpPr txBox="1"/>
          <p:nvPr/>
        </p:nvSpPr>
        <p:spPr>
          <a:xfrm>
            <a:off x="7057714" y="3525118"/>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Аюулгүйн хавхлага</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930">
            <a:extLst>
              <a:ext uri="{FF2B5EF4-FFF2-40B4-BE49-F238E27FC236}">
                <a16:creationId xmlns:a16="http://schemas.microsoft.com/office/drawing/2014/main" id="{9C460297-52F4-45B4-B9EC-1229B1B4AFBF}"/>
              </a:ext>
            </a:extLst>
          </p:cNvPr>
          <p:cNvSpPr txBox="1"/>
          <p:nvPr/>
        </p:nvSpPr>
        <p:spPr>
          <a:xfrm>
            <a:off x="7090123" y="4086216"/>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Агаарын даралт мэдрэгч</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931">
            <a:extLst>
              <a:ext uri="{FF2B5EF4-FFF2-40B4-BE49-F238E27FC236}">
                <a16:creationId xmlns:a16="http://schemas.microsoft.com/office/drawing/2014/main" id="{017A002E-BED2-48C5-8F7F-49FB64BC047A}"/>
              </a:ext>
            </a:extLst>
          </p:cNvPr>
          <p:cNvSpPr txBox="1"/>
          <p:nvPr/>
        </p:nvSpPr>
        <p:spPr>
          <a:xfrm>
            <a:off x="6627225" y="4759071"/>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Агаар шүүгч</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932">
            <a:extLst>
              <a:ext uri="{FF2B5EF4-FFF2-40B4-BE49-F238E27FC236}">
                <a16:creationId xmlns:a16="http://schemas.microsoft.com/office/drawing/2014/main" id="{A871BB3B-4A01-4DF4-8841-E0840F84706D}"/>
              </a:ext>
            </a:extLst>
          </p:cNvPr>
          <p:cNvSpPr txBox="1"/>
          <p:nvPr/>
        </p:nvSpPr>
        <p:spPr>
          <a:xfrm>
            <a:off x="6013344" y="5036438"/>
            <a:ext cx="2346759"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Нумын түгжээ солих хавхлага</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933">
            <a:extLst>
              <a:ext uri="{FF2B5EF4-FFF2-40B4-BE49-F238E27FC236}">
                <a16:creationId xmlns:a16="http://schemas.microsoft.com/office/drawing/2014/main" id="{290E9EC9-C908-47F2-B511-A65ACDA1E8F8}"/>
              </a:ext>
            </a:extLst>
          </p:cNvPr>
          <p:cNvSpPr txBox="1"/>
          <p:nvPr/>
        </p:nvSpPr>
        <p:spPr>
          <a:xfrm>
            <a:off x="5344491" y="5309639"/>
            <a:ext cx="2279028"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Төвийн нугасан холбоос</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934">
            <a:extLst>
              <a:ext uri="{FF2B5EF4-FFF2-40B4-BE49-F238E27FC236}">
                <a16:creationId xmlns:a16="http://schemas.microsoft.com/office/drawing/2014/main" id="{A5B0D279-170A-443D-9985-257B25A9F9C0}"/>
              </a:ext>
            </a:extLst>
          </p:cNvPr>
          <p:cNvSpPr txBox="1"/>
          <p:nvPr/>
        </p:nvSpPr>
        <p:spPr>
          <a:xfrm>
            <a:off x="4820206" y="5548374"/>
            <a:ext cx="1048570" cy="1812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Эргүүлэх мотор</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935">
            <a:extLst>
              <a:ext uri="{FF2B5EF4-FFF2-40B4-BE49-F238E27FC236}">
                <a16:creationId xmlns:a16="http://schemas.microsoft.com/office/drawing/2014/main" id="{86645868-B68B-41FD-AD1C-F283AFFD22F1}"/>
              </a:ext>
            </a:extLst>
          </p:cNvPr>
          <p:cNvSpPr txBox="1"/>
          <p:nvPr/>
        </p:nvSpPr>
        <p:spPr>
          <a:xfrm>
            <a:off x="4419410" y="5791884"/>
            <a:ext cx="2346759"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Нумын тулах хавхлага</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936">
            <a:extLst>
              <a:ext uri="{FF2B5EF4-FFF2-40B4-BE49-F238E27FC236}">
                <a16:creationId xmlns:a16="http://schemas.microsoft.com/office/drawing/2014/main" id="{A188889D-96E3-4CCE-B30E-0BD973F4541F}"/>
              </a:ext>
            </a:extLst>
          </p:cNvPr>
          <p:cNvSpPr txBox="1"/>
          <p:nvPr/>
        </p:nvSpPr>
        <p:spPr>
          <a:xfrm>
            <a:off x="990397" y="5548239"/>
            <a:ext cx="2346759"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900" kern="100">
                <a:effectLst/>
                <a:latin typeface="Arial" panose="020B0604020202020204" pitchFamily="34" charset="0"/>
                <a:ea typeface="游ゴシック" panose="020B0400000000000000" pitchFamily="50" charset="-128"/>
                <a:cs typeface="Arial" panose="020B0604020202020204" pitchFamily="34" charset="0"/>
              </a:rPr>
              <a:t>Нумын түгжигч цилиндр</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937">
            <a:extLst>
              <a:ext uri="{FF2B5EF4-FFF2-40B4-BE49-F238E27FC236}">
                <a16:creationId xmlns:a16="http://schemas.microsoft.com/office/drawing/2014/main" id="{C027EF83-E0C0-407A-837E-EFB0377F53DB}"/>
              </a:ext>
            </a:extLst>
          </p:cNvPr>
          <p:cNvSpPr txBox="1"/>
          <p:nvPr/>
        </p:nvSpPr>
        <p:spPr>
          <a:xfrm>
            <a:off x="783897" y="4950451"/>
            <a:ext cx="1727635"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900" kern="100">
                <a:effectLst/>
                <a:latin typeface="Arial" panose="020B0604020202020204" pitchFamily="34" charset="0"/>
                <a:ea typeface="游ゴシック" panose="020B0400000000000000" pitchFamily="50" charset="-128"/>
                <a:cs typeface="Arial" panose="020B0604020202020204" pitchFamily="34" charset="0"/>
              </a:rPr>
              <a:t>Нумын түгжигч хавхлага</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971948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Явах эд ангийн төхөөрөмж   Дугуй</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572000" y="6452605"/>
            <a:ext cx="4424162"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40-р  хуудас / Нэмэлт материалын 22-р хуудас</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3614149" y="1450943"/>
            <a:ext cx="191570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Дугуйн даралт</a:t>
            </a:r>
          </a:p>
        </p:txBody>
      </p:sp>
      <p:pic>
        <p:nvPicPr>
          <p:cNvPr id="2" name="図 1"/>
          <p:cNvPicPr>
            <a:picLocks noChangeAspect="1"/>
          </p:cNvPicPr>
          <p:nvPr/>
        </p:nvPicPr>
        <p:blipFill>
          <a:blip r:embed="rId3"/>
          <a:stretch>
            <a:fillRect/>
          </a:stretch>
        </p:blipFill>
        <p:spPr>
          <a:xfrm>
            <a:off x="766762" y="1910501"/>
            <a:ext cx="7610475" cy="2676525"/>
          </a:xfrm>
          <a:prstGeom prst="rect">
            <a:avLst/>
          </a:prstGeom>
        </p:spPr>
      </p:pic>
      <p:sp>
        <p:nvSpPr>
          <p:cNvPr id="8" name="テキスト ボックス 7">
            <a:extLst>
              <a:ext uri="{FF2B5EF4-FFF2-40B4-BE49-F238E27FC236}">
                <a16:creationId xmlns:a16="http://schemas.microsoft.com/office/drawing/2014/main" id="{76AB5E38-37D0-484C-B993-E6866319D957}"/>
              </a:ext>
            </a:extLst>
          </p:cNvPr>
          <p:cNvSpPr txBox="1"/>
          <p:nvPr/>
        </p:nvSpPr>
        <p:spPr>
          <a:xfrm>
            <a:off x="1544972" y="2008262"/>
            <a:ext cx="2094879" cy="338226"/>
          </a:xfrm>
          <a:prstGeom prst="rect">
            <a:avLst/>
          </a:prstGeom>
          <a:solidFill>
            <a:schemeClr val="bg1"/>
          </a:solidFill>
        </p:spPr>
        <p:txBody>
          <a:bodyPr wrap="square" lIns="0" tIns="0" rIns="0" bIns="0" rtlCol="0" anchor="ctr" anchorCtr="0">
            <a:noAutofit/>
          </a:bodyPr>
          <a:lstStyle/>
          <a:p>
            <a:pPr algn="ctr" rtl="0"/>
            <a:r>
              <a:rPr lang="mn" sz="1200" kern="12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Агаарын даралт хэт бага байвал</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3C4D9415-6180-4EB8-A6A1-99F03C4DC648}"/>
              </a:ext>
            </a:extLst>
          </p:cNvPr>
          <p:cNvSpPr txBox="1"/>
          <p:nvPr/>
        </p:nvSpPr>
        <p:spPr>
          <a:xfrm>
            <a:off x="900752" y="2441871"/>
            <a:ext cx="3588253" cy="1946114"/>
          </a:xfrm>
          <a:prstGeom prst="rect">
            <a:avLst/>
          </a:prstGeom>
          <a:solidFill>
            <a:schemeClr val="bg1"/>
          </a:solidFill>
        </p:spPr>
        <p:txBody>
          <a:bodyPr wrap="square" lIns="0" tIns="0" rIns="0" bIns="0" rtlCol="0" anchor="t" anchorCtr="0">
            <a:noAutofit/>
          </a:bodyPr>
          <a:lstStyle/>
          <a:p>
            <a:pPr algn="just" rtl="0"/>
            <a:r>
              <a:rPr lang="mn" sz="1200" kern="120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① Дугуй бяцарч, мурийлтаас үүдэн их хэмжээний дулаан ялгарах бөгөөд улмаар мултрахад хүргэдэг.</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1200" kern="120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② Дугуйн хоёр зах газарт хүрч, энэ хэсэг амархан элэгддэг.</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1200" kern="120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③ Хатуу зам дээр эсэргүүцэл нэмэгдэж, зүтгүүрийн хүч буурна.</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06377750-14F7-45CB-B5F3-90DC72276AC1}"/>
              </a:ext>
            </a:extLst>
          </p:cNvPr>
          <p:cNvSpPr txBox="1"/>
          <p:nvPr/>
        </p:nvSpPr>
        <p:spPr>
          <a:xfrm>
            <a:off x="4654995" y="2418852"/>
            <a:ext cx="3588253" cy="1946114"/>
          </a:xfrm>
          <a:prstGeom prst="rect">
            <a:avLst/>
          </a:prstGeom>
          <a:solidFill>
            <a:schemeClr val="bg1"/>
          </a:solidFill>
        </p:spPr>
        <p:txBody>
          <a:bodyPr wrap="square" lIns="0" tIns="0" rIns="0" bIns="0" rtlCol="0" anchor="t" anchorCtr="0">
            <a:noAutofit/>
          </a:bodyPr>
          <a:lstStyle/>
          <a:p>
            <a:pPr algn="just" rtl="0"/>
            <a:r>
              <a:rPr lang="mn" sz="1200" kern="12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① Зөвхөн дугуйны гол хэсэг газарт хүрч энэ хэсэг амархан элэгддэг.</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ja-JP" altLang="en-US" sz="1200" dirty="0">
                <a:solidFill>
                  <a:srgbClr val="000000"/>
                </a:solidFill>
                <a:latin typeface="Arial" panose="020B0604020202020204" pitchFamily="34" charset="0"/>
                <a:ea typeface="游ゴシック" panose="020B0400000000000000" pitchFamily="50" charset="-128"/>
                <a:cs typeface="Arial" panose="020B0604020202020204" pitchFamily="34" charset="0"/>
              </a:rPr>
              <a:t>②</a:t>
            </a:r>
            <a:r>
              <a:rPr lang="mn" sz="1200" kern="12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 Зөөлөн газарт хөрсөнд гүн шигдэж, зүтгүүрийн хүч буурдаг.</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1200" kern="12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③ Жижиг чулууны өнцөгт ч амархан гэмтдэг.</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BF1A1FFC-D955-4F44-AB9F-4713FB02D0EE}"/>
              </a:ext>
            </a:extLst>
          </p:cNvPr>
          <p:cNvSpPr txBox="1"/>
          <p:nvPr/>
        </p:nvSpPr>
        <p:spPr>
          <a:xfrm>
            <a:off x="5240956" y="2003728"/>
            <a:ext cx="2273328" cy="338226"/>
          </a:xfrm>
          <a:prstGeom prst="rect">
            <a:avLst/>
          </a:prstGeom>
          <a:solidFill>
            <a:schemeClr val="bg1"/>
          </a:solidFill>
        </p:spPr>
        <p:txBody>
          <a:bodyPr wrap="square" lIns="0" tIns="0" rIns="0" bIns="0" rtlCol="0" anchor="ctr" anchorCtr="0">
            <a:noAutofit/>
          </a:bodyPr>
          <a:lstStyle/>
          <a:p>
            <a:pPr algn="ctr" rtl="0"/>
            <a:r>
              <a:rPr lang="mn" sz="1200" kern="12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Агаарын даралт хэт өндөр байвал</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3025820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2000">
                <a:latin typeface="Arial" panose="020B0604020202020204" pitchFamily="34" charset="0"/>
                <a:ea typeface="Meiryo UI" panose="020B0604030504040204" pitchFamily="50" charset="-128"/>
                <a:cs typeface="Arial" panose="020B0604020202020204" pitchFamily="34" charset="0"/>
              </a:rPr>
              <a:t>Буулгах/ нураах машин механизмын аюулгүй ажиллагааны төхөөрөмж гэх мэт</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648912" y="6452605"/>
            <a:ext cx="4347250" cy="261610"/>
          </a:xfrm>
          <a:prstGeom prst="rect">
            <a:avLst/>
          </a:prstGeom>
          <a:noFill/>
          <a:ln>
            <a:solidFill>
              <a:schemeClr val="tx1"/>
            </a:solidFill>
          </a:ln>
        </p:spPr>
        <p:txBody>
          <a:bodyPr wrap="square" rtlCol="0">
            <a:spAutoFit/>
          </a:bodyPr>
          <a:lstStyle/>
          <a:p>
            <a:pPr algn="r" rtl="0"/>
            <a:r>
              <a:rPr lang="mn" sz="110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41-р  хуудас / Нэмэлт материалын 23-р хуудас</a:t>
            </a:r>
          </a:p>
        </p:txBody>
      </p:sp>
      <p:sp>
        <p:nvSpPr>
          <p:cNvPr id="9" name="コンテンツ プレースホルダー 4"/>
          <p:cNvSpPr txBox="1">
            <a:spLocks/>
          </p:cNvSpPr>
          <p:nvPr/>
        </p:nvSpPr>
        <p:spPr>
          <a:xfrm>
            <a:off x="628650" y="1268384"/>
            <a:ext cx="7886700" cy="503889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mn" sz="1800">
                <a:latin typeface="Arial" panose="020B0604020202020204" pitchFamily="34" charset="0"/>
                <a:ea typeface="Meiryo UI" panose="020B0604030504040204" pitchFamily="50" charset="-128"/>
                <a:cs typeface="Arial" panose="020B0604020202020204" pitchFamily="34" charset="0"/>
              </a:rPr>
              <a:t>Анхааруулах төхөөрөмж (Сигнал)</a:t>
            </a: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1800">
                <a:latin typeface="Arial" panose="020B0604020202020204" pitchFamily="34" charset="0"/>
                <a:ea typeface="Meiryo UI" panose="020B0604030504040204" pitchFamily="50" charset="-128"/>
                <a:cs typeface="Arial" panose="020B0604020202020204" pitchFamily="34" charset="0"/>
              </a:rPr>
              <a:t>(2) Аюулгүйн түгжээний бариул</a:t>
            </a: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p:txBody>
      </p:sp>
      <p:pic>
        <p:nvPicPr>
          <p:cNvPr id="3" name="図 2"/>
          <p:cNvPicPr>
            <a:picLocks noChangeAspect="1"/>
          </p:cNvPicPr>
          <p:nvPr/>
        </p:nvPicPr>
        <p:blipFill>
          <a:blip r:embed="rId3"/>
          <a:stretch>
            <a:fillRect/>
          </a:stretch>
        </p:blipFill>
        <p:spPr>
          <a:xfrm>
            <a:off x="2868243" y="2608119"/>
            <a:ext cx="3407513" cy="3595254"/>
          </a:xfrm>
          <a:prstGeom prst="rect">
            <a:avLst/>
          </a:prstGeom>
        </p:spPr>
      </p:pic>
      <p:sp>
        <p:nvSpPr>
          <p:cNvPr id="7" name="テキスト ボックス 939">
            <a:extLst>
              <a:ext uri="{FF2B5EF4-FFF2-40B4-BE49-F238E27FC236}">
                <a16:creationId xmlns:a16="http://schemas.microsoft.com/office/drawing/2014/main" id="{09DD4704-CE45-44F3-9F98-246A4F0367CF}"/>
              </a:ext>
            </a:extLst>
          </p:cNvPr>
          <p:cNvSpPr txBox="1"/>
          <p:nvPr/>
        </p:nvSpPr>
        <p:spPr>
          <a:xfrm>
            <a:off x="3494245" y="4084890"/>
            <a:ext cx="941021" cy="5582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100" kern="100" dirty="0">
                <a:effectLst/>
                <a:latin typeface="Arial" panose="020B0604020202020204" pitchFamily="34" charset="0"/>
                <a:ea typeface="游ゴシック" panose="020B0400000000000000" pitchFamily="50" charset="-128"/>
                <a:cs typeface="Arial" panose="020B0604020202020204" pitchFamily="34" charset="0"/>
              </a:rPr>
              <a:t>Аюулгүйн түгжээний бариул</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994090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Буулгах/ нураах машин механизмын аюулгүй ажиллагааны төхөөрөмж гэх мэт</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683516" y="6452605"/>
            <a:ext cx="3312646" cy="430887"/>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42-р  хуудас / Нэмэлт материалын 24-р хуудас</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mn" sz="1600">
                <a:latin typeface="Arial" panose="020B0604020202020204" pitchFamily="34" charset="0"/>
                <a:ea typeface="Meiryo UI" panose="020B0604030504040204" pitchFamily="50" charset="-128"/>
                <a:cs typeface="Arial" panose="020B0604020202020204" pitchFamily="34" charset="0"/>
              </a:rPr>
              <a:t>(3) Мониторинг систем</a:t>
            </a:r>
            <a:endParaRPr lang="en-US" altLang="zh-TW" sz="1600" dirty="0">
              <a:latin typeface="Arial" panose="020B0604020202020204" pitchFamily="34" charset="0"/>
              <a:ea typeface="Meiryo UI" panose="020B0604030504040204" pitchFamily="50" charset="-128"/>
              <a:cs typeface="Arial" panose="020B0604020202020204" pitchFamily="34" charset="0"/>
            </a:endParaRPr>
          </a:p>
        </p:txBody>
      </p:sp>
      <p:pic>
        <p:nvPicPr>
          <p:cNvPr id="5" name="図 4"/>
          <p:cNvPicPr>
            <a:picLocks noChangeAspect="1"/>
          </p:cNvPicPr>
          <p:nvPr/>
        </p:nvPicPr>
        <p:blipFill>
          <a:blip r:embed="rId3"/>
          <a:stretch>
            <a:fillRect/>
          </a:stretch>
        </p:blipFill>
        <p:spPr>
          <a:xfrm>
            <a:off x="716626" y="1963879"/>
            <a:ext cx="3813810" cy="2980849"/>
          </a:xfrm>
          <a:prstGeom prst="rect">
            <a:avLst/>
          </a:prstGeom>
        </p:spPr>
      </p:pic>
      <p:pic>
        <p:nvPicPr>
          <p:cNvPr id="7" name="図 6"/>
          <p:cNvPicPr>
            <a:picLocks noChangeAspect="1"/>
          </p:cNvPicPr>
          <p:nvPr/>
        </p:nvPicPr>
        <p:blipFill>
          <a:blip r:embed="rId4"/>
          <a:stretch>
            <a:fillRect/>
          </a:stretch>
        </p:blipFill>
        <p:spPr>
          <a:xfrm>
            <a:off x="4645527" y="2201399"/>
            <a:ext cx="3829526" cy="2556510"/>
          </a:xfrm>
          <a:prstGeom prst="rect">
            <a:avLst/>
          </a:prstGeom>
        </p:spPr>
      </p:pic>
      <p:sp>
        <p:nvSpPr>
          <p:cNvPr id="8" name="テキスト ボックス 940">
            <a:extLst>
              <a:ext uri="{FF2B5EF4-FFF2-40B4-BE49-F238E27FC236}">
                <a16:creationId xmlns:a16="http://schemas.microsoft.com/office/drawing/2014/main" id="{054BEBA0-54A8-43D6-BA9E-C4833627631C}"/>
              </a:ext>
            </a:extLst>
          </p:cNvPr>
          <p:cNvSpPr txBox="1"/>
          <p:nvPr/>
        </p:nvSpPr>
        <p:spPr>
          <a:xfrm>
            <a:off x="835433" y="1996622"/>
            <a:ext cx="265652" cy="1402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dirty="0">
                <a:effectLst/>
                <a:latin typeface="Arial" panose="020B0604020202020204" pitchFamily="34" charset="0"/>
                <a:ea typeface="游ゴシック" panose="020B0400000000000000" pitchFamily="50" charset="-128"/>
                <a:cs typeface="Arial" panose="020B0604020202020204" pitchFamily="34" charset="0"/>
              </a:rPr>
              <a:t>Дэлгэцээр харагдах (харагдах)</a:t>
            </a:r>
            <a:endParaRPr lang="ja-JP" sz="3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941">
            <a:extLst>
              <a:ext uri="{FF2B5EF4-FFF2-40B4-BE49-F238E27FC236}">
                <a16:creationId xmlns:a16="http://schemas.microsoft.com/office/drawing/2014/main" id="{CDF69F19-9391-4375-8AE9-1E70957E6021}"/>
              </a:ext>
            </a:extLst>
          </p:cNvPr>
          <p:cNvSpPr txBox="1"/>
          <p:nvPr/>
        </p:nvSpPr>
        <p:spPr>
          <a:xfrm>
            <a:off x="1353761" y="1996622"/>
            <a:ext cx="582005"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Дэлгэцээр харагдах зүйлсийн жагсаалт</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942">
            <a:extLst>
              <a:ext uri="{FF2B5EF4-FFF2-40B4-BE49-F238E27FC236}">
                <a16:creationId xmlns:a16="http://schemas.microsoft.com/office/drawing/2014/main" id="{FF0F4E6E-53AF-4BB9-A42B-45B56DF5E66A}"/>
              </a:ext>
            </a:extLst>
          </p:cNvPr>
          <p:cNvSpPr txBox="1"/>
          <p:nvPr/>
        </p:nvSpPr>
        <p:spPr>
          <a:xfrm>
            <a:off x="2217083" y="2021692"/>
            <a:ext cx="482304" cy="987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Дэлгэцээр харагдах зүйлсийн хамрах хүрээ</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943">
            <a:extLst>
              <a:ext uri="{FF2B5EF4-FFF2-40B4-BE49-F238E27FC236}">
                <a16:creationId xmlns:a16="http://schemas.microsoft.com/office/drawing/2014/main" id="{5D158D54-1B7D-4D92-A0C1-1E355B7A0F96}"/>
              </a:ext>
            </a:extLst>
          </p:cNvPr>
          <p:cNvSpPr txBox="1"/>
          <p:nvPr/>
        </p:nvSpPr>
        <p:spPr>
          <a:xfrm>
            <a:off x="2952063" y="2021200"/>
            <a:ext cx="482304" cy="987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Дэлгэцээр харагдаж буй байдал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944">
            <a:extLst>
              <a:ext uri="{FF2B5EF4-FFF2-40B4-BE49-F238E27FC236}">
                <a16:creationId xmlns:a16="http://schemas.microsoft.com/office/drawing/2014/main" id="{1641E2DF-7FED-4D8A-BE5A-C7E5EE951846}"/>
              </a:ext>
            </a:extLst>
          </p:cNvPr>
          <p:cNvSpPr txBox="1"/>
          <p:nvPr/>
        </p:nvSpPr>
        <p:spPr>
          <a:xfrm>
            <a:off x="3766815" y="2021200"/>
            <a:ext cx="482304" cy="1138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Зассан байдал, засвар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945">
            <a:extLst>
              <a:ext uri="{FF2B5EF4-FFF2-40B4-BE49-F238E27FC236}">
                <a16:creationId xmlns:a16="http://schemas.microsoft.com/office/drawing/2014/main" id="{DCE75CA0-5734-4052-83AD-877507EF0102}"/>
              </a:ext>
            </a:extLst>
          </p:cNvPr>
          <p:cNvSpPr txBox="1"/>
          <p:nvPr/>
        </p:nvSpPr>
        <p:spPr>
          <a:xfrm>
            <a:off x="1247628" y="2237062"/>
            <a:ext cx="80560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Тоормосны тосны хэмжээ</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947">
            <a:extLst>
              <a:ext uri="{FF2B5EF4-FFF2-40B4-BE49-F238E27FC236}">
                <a16:creationId xmlns:a16="http://schemas.microsoft.com/office/drawing/2014/main" id="{707E8275-500B-4DDA-BC30-3BFD3586C2F7}"/>
              </a:ext>
            </a:extLst>
          </p:cNvPr>
          <p:cNvSpPr txBox="1"/>
          <p:nvPr/>
        </p:nvSpPr>
        <p:spPr>
          <a:xfrm>
            <a:off x="1246849" y="2499269"/>
            <a:ext cx="80560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Хөдөлгүүрийн тосны хэмжээ</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948">
            <a:extLst>
              <a:ext uri="{FF2B5EF4-FFF2-40B4-BE49-F238E27FC236}">
                <a16:creationId xmlns:a16="http://schemas.microsoft.com/office/drawing/2014/main" id="{9B4C8259-7E44-4246-9CA9-327017DFC11E}"/>
              </a:ext>
            </a:extLst>
          </p:cNvPr>
          <p:cNvSpPr txBox="1"/>
          <p:nvPr/>
        </p:nvSpPr>
        <p:spPr>
          <a:xfrm>
            <a:off x="1246849" y="2756502"/>
            <a:ext cx="80560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Радиаторын усны түвшин</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949">
            <a:extLst>
              <a:ext uri="{FF2B5EF4-FFF2-40B4-BE49-F238E27FC236}">
                <a16:creationId xmlns:a16="http://schemas.microsoft.com/office/drawing/2014/main" id="{7F109018-B7FC-4353-BE9A-0BBC633694CF}"/>
              </a:ext>
            </a:extLst>
          </p:cNvPr>
          <p:cNvSpPr txBox="1"/>
          <p:nvPr/>
        </p:nvSpPr>
        <p:spPr>
          <a:xfrm>
            <a:off x="1246850" y="2995377"/>
            <a:ext cx="80560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Цэнэг (цэнэгийн хэмжээ)</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951">
            <a:extLst>
              <a:ext uri="{FF2B5EF4-FFF2-40B4-BE49-F238E27FC236}">
                <a16:creationId xmlns:a16="http://schemas.microsoft.com/office/drawing/2014/main" id="{DAA8D10B-7C0A-4332-B82B-5FE0F9FFBF31}"/>
              </a:ext>
            </a:extLst>
          </p:cNvPr>
          <p:cNvSpPr txBox="1"/>
          <p:nvPr/>
        </p:nvSpPr>
        <p:spPr>
          <a:xfrm>
            <a:off x="1246850" y="3255542"/>
            <a:ext cx="80560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Шатахууны хэмжээ</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954">
            <a:extLst>
              <a:ext uri="{FF2B5EF4-FFF2-40B4-BE49-F238E27FC236}">
                <a16:creationId xmlns:a16="http://schemas.microsoft.com/office/drawing/2014/main" id="{C6B0FBC8-10DE-4C69-9B87-FCD4ABFDA514}"/>
              </a:ext>
            </a:extLst>
          </p:cNvPr>
          <p:cNvSpPr txBox="1"/>
          <p:nvPr/>
        </p:nvSpPr>
        <p:spPr>
          <a:xfrm>
            <a:off x="1237961" y="3461390"/>
            <a:ext cx="805601" cy="1813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Хропын тосны бөглөрөлт</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376">
            <a:extLst>
              <a:ext uri="{FF2B5EF4-FFF2-40B4-BE49-F238E27FC236}">
                <a16:creationId xmlns:a16="http://schemas.microsoft.com/office/drawing/2014/main" id="{BBC2929E-B166-4B71-98B4-A3FCA9AF9E98}"/>
              </a:ext>
            </a:extLst>
          </p:cNvPr>
          <p:cNvSpPr txBox="1"/>
          <p:nvPr/>
        </p:nvSpPr>
        <p:spPr>
          <a:xfrm>
            <a:off x="2141680" y="2242322"/>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Бага түвшингээс доогуур</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379">
            <a:extLst>
              <a:ext uri="{FF2B5EF4-FFF2-40B4-BE49-F238E27FC236}">
                <a16:creationId xmlns:a16="http://schemas.microsoft.com/office/drawing/2014/main" id="{39CF9ADE-9DD5-4B86-B536-A1CD5626A8E5}"/>
              </a:ext>
            </a:extLst>
          </p:cNvPr>
          <p:cNvSpPr txBox="1"/>
          <p:nvPr/>
        </p:nvSpPr>
        <p:spPr>
          <a:xfrm>
            <a:off x="1246850" y="3717654"/>
            <a:ext cx="805601" cy="1813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Хөдөлгүүрийн тосны шүүлтүүрийн бөглөрөлт</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380">
            <a:extLst>
              <a:ext uri="{FF2B5EF4-FFF2-40B4-BE49-F238E27FC236}">
                <a16:creationId xmlns:a16="http://schemas.microsoft.com/office/drawing/2014/main" id="{6C9F9695-BE2B-4ABA-BC13-08E9549B2F55}"/>
              </a:ext>
            </a:extLst>
          </p:cNvPr>
          <p:cNvSpPr txBox="1"/>
          <p:nvPr/>
        </p:nvSpPr>
        <p:spPr>
          <a:xfrm>
            <a:off x="1251295" y="3993673"/>
            <a:ext cx="805601" cy="1130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Агаар шүүгчийн бөглөрөлт</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386">
            <a:extLst>
              <a:ext uri="{FF2B5EF4-FFF2-40B4-BE49-F238E27FC236}">
                <a16:creationId xmlns:a16="http://schemas.microsoft.com/office/drawing/2014/main" id="{9EE4E2BB-0878-45AB-9CDB-C1E08F6B1A2E}"/>
              </a:ext>
            </a:extLst>
          </p:cNvPr>
          <p:cNvSpPr txBox="1"/>
          <p:nvPr/>
        </p:nvSpPr>
        <p:spPr>
          <a:xfrm>
            <a:off x="1243041" y="4254777"/>
            <a:ext cx="805601" cy="1130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Гидравлик тосны шүүлтүүрийн бөглөрөлт</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389">
            <a:extLst>
              <a:ext uri="{FF2B5EF4-FFF2-40B4-BE49-F238E27FC236}">
                <a16:creationId xmlns:a16="http://schemas.microsoft.com/office/drawing/2014/main" id="{F39541D4-1FE0-456E-A10E-CA1F29B64985}"/>
              </a:ext>
            </a:extLst>
          </p:cNvPr>
          <p:cNvSpPr txBox="1"/>
          <p:nvPr/>
        </p:nvSpPr>
        <p:spPr>
          <a:xfrm>
            <a:off x="1264952" y="4493082"/>
            <a:ext cx="805601" cy="1130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Хөдөлгүүрийн V бүсийн тасралт</a:t>
            </a:r>
            <a:endParaRPr lang="ja-JP" sz="4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1392">
            <a:extLst>
              <a:ext uri="{FF2B5EF4-FFF2-40B4-BE49-F238E27FC236}">
                <a16:creationId xmlns:a16="http://schemas.microsoft.com/office/drawing/2014/main" id="{6756DDC9-334A-4CA3-A67F-740E6A38D27D}"/>
              </a:ext>
            </a:extLst>
          </p:cNvPr>
          <p:cNvSpPr txBox="1"/>
          <p:nvPr/>
        </p:nvSpPr>
        <p:spPr>
          <a:xfrm>
            <a:off x="1248911" y="4731840"/>
            <a:ext cx="805601" cy="1130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Үндсэн жолоодлогын эвдрэл</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1403">
            <a:extLst>
              <a:ext uri="{FF2B5EF4-FFF2-40B4-BE49-F238E27FC236}">
                <a16:creationId xmlns:a16="http://schemas.microsoft.com/office/drawing/2014/main" id="{E670189C-4A80-444B-BF32-BBF0AE304518}"/>
              </a:ext>
            </a:extLst>
          </p:cNvPr>
          <p:cNvSpPr txBox="1"/>
          <p:nvPr/>
        </p:nvSpPr>
        <p:spPr>
          <a:xfrm>
            <a:off x="2126457" y="2499270"/>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Бага түвшингээс доогуур</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1404">
            <a:extLst>
              <a:ext uri="{FF2B5EF4-FFF2-40B4-BE49-F238E27FC236}">
                <a16:creationId xmlns:a16="http://schemas.microsoft.com/office/drawing/2014/main" id="{09A90577-10CF-4B21-A028-4A08499D396A}"/>
              </a:ext>
            </a:extLst>
          </p:cNvPr>
          <p:cNvSpPr txBox="1"/>
          <p:nvPr/>
        </p:nvSpPr>
        <p:spPr>
          <a:xfrm>
            <a:off x="2114951" y="2762872"/>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Бага түвшингээс доогуур</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1405">
            <a:extLst>
              <a:ext uri="{FF2B5EF4-FFF2-40B4-BE49-F238E27FC236}">
                <a16:creationId xmlns:a16="http://schemas.microsoft.com/office/drawing/2014/main" id="{D8CB2D07-5685-4ED6-96FB-4A47EDF0F0F7}"/>
              </a:ext>
            </a:extLst>
          </p:cNvPr>
          <p:cNvSpPr txBox="1"/>
          <p:nvPr/>
        </p:nvSpPr>
        <p:spPr>
          <a:xfrm>
            <a:off x="2126458" y="3259373"/>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Бага түвшингээс доогуур</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9" name="テキスト ボックス 1407">
            <a:extLst>
              <a:ext uri="{FF2B5EF4-FFF2-40B4-BE49-F238E27FC236}">
                <a16:creationId xmlns:a16="http://schemas.microsoft.com/office/drawing/2014/main" id="{FC139578-04C1-4542-B42A-EE91A9A1E9BE}"/>
              </a:ext>
            </a:extLst>
          </p:cNvPr>
          <p:cNvSpPr txBox="1"/>
          <p:nvPr/>
        </p:nvSpPr>
        <p:spPr>
          <a:xfrm>
            <a:off x="2114952" y="2995377"/>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Цэнэглэгч муу тохиолдолд</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1408">
            <a:extLst>
              <a:ext uri="{FF2B5EF4-FFF2-40B4-BE49-F238E27FC236}">
                <a16:creationId xmlns:a16="http://schemas.microsoft.com/office/drawing/2014/main" id="{945F6317-9364-4553-9810-B90B438592D3}"/>
              </a:ext>
            </a:extLst>
          </p:cNvPr>
          <p:cNvSpPr txBox="1"/>
          <p:nvPr/>
        </p:nvSpPr>
        <p:spPr>
          <a:xfrm>
            <a:off x="2118283" y="3511485"/>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Тогтсон дифференциал даралтаас их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テキスト ボックス 1410">
            <a:extLst>
              <a:ext uri="{FF2B5EF4-FFF2-40B4-BE49-F238E27FC236}">
                <a16:creationId xmlns:a16="http://schemas.microsoft.com/office/drawing/2014/main" id="{F89F5A53-1845-49A5-939B-348178ABF793}"/>
              </a:ext>
            </a:extLst>
          </p:cNvPr>
          <p:cNvSpPr txBox="1"/>
          <p:nvPr/>
        </p:nvSpPr>
        <p:spPr>
          <a:xfrm>
            <a:off x="2134554" y="3733623"/>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Тогтсон дифференциал даралтаас их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2" name="テキスト ボックス 1411">
            <a:extLst>
              <a:ext uri="{FF2B5EF4-FFF2-40B4-BE49-F238E27FC236}">
                <a16:creationId xmlns:a16="http://schemas.microsoft.com/office/drawing/2014/main" id="{8B3917B5-B8F2-4F70-BF73-87F2EAABE51F}"/>
              </a:ext>
            </a:extLst>
          </p:cNvPr>
          <p:cNvSpPr txBox="1"/>
          <p:nvPr/>
        </p:nvSpPr>
        <p:spPr>
          <a:xfrm>
            <a:off x="2141681" y="3982779"/>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Тогтсон дифференциал даралтаас их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3" name="テキスト ボックス 1412">
            <a:extLst>
              <a:ext uri="{FF2B5EF4-FFF2-40B4-BE49-F238E27FC236}">
                <a16:creationId xmlns:a16="http://schemas.microsoft.com/office/drawing/2014/main" id="{A95E7970-3297-42C8-9861-96928FEB065C}"/>
              </a:ext>
            </a:extLst>
          </p:cNvPr>
          <p:cNvSpPr txBox="1"/>
          <p:nvPr/>
        </p:nvSpPr>
        <p:spPr>
          <a:xfrm>
            <a:off x="2134554" y="4251095"/>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Тогтсон дифференциал даралтаас их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4" name="テキスト ボックス 1415">
            <a:extLst>
              <a:ext uri="{FF2B5EF4-FFF2-40B4-BE49-F238E27FC236}">
                <a16:creationId xmlns:a16="http://schemas.microsoft.com/office/drawing/2014/main" id="{13264962-8C3F-4F4C-A55B-F7AA896789AE}"/>
              </a:ext>
            </a:extLst>
          </p:cNvPr>
          <p:cNvSpPr txBox="1"/>
          <p:nvPr/>
        </p:nvSpPr>
        <p:spPr>
          <a:xfrm>
            <a:off x="2120817" y="4488686"/>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V бүсийг </a:t>
            </a:r>
            <a:r>
              <a:rPr lang="mn" sz="400" kern="100">
                <a:effectLst/>
                <a:latin typeface="Arial" panose="020B0604020202020204" pitchFamily="34" charset="0"/>
                <a:ea typeface="游ゴシック" panose="020B0400000000000000" pitchFamily="50" charset="-128"/>
                <a:cs typeface="Arial" panose="020B0604020202020204" pitchFamily="34" charset="0"/>
              </a:rPr>
              <a:t>тасдах үед</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5" name="テキスト ボックス 1416">
            <a:extLst>
              <a:ext uri="{FF2B5EF4-FFF2-40B4-BE49-F238E27FC236}">
                <a16:creationId xmlns:a16="http://schemas.microsoft.com/office/drawing/2014/main" id="{E606277D-170D-4BCA-A6FB-BEF048CA675B}"/>
              </a:ext>
            </a:extLst>
          </p:cNvPr>
          <p:cNvSpPr txBox="1"/>
          <p:nvPr/>
        </p:nvSpPr>
        <p:spPr>
          <a:xfrm>
            <a:off x="2120817" y="4689845"/>
            <a:ext cx="68400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Үндсэн жолоодлогын хэлхээнд жолоодож чадахгүй байх үед</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テキスト ボックス 1418">
            <a:extLst>
              <a:ext uri="{FF2B5EF4-FFF2-40B4-BE49-F238E27FC236}">
                <a16:creationId xmlns:a16="http://schemas.microsoft.com/office/drawing/2014/main" id="{14C5F8C3-7280-4207-8707-DC3738875430}"/>
              </a:ext>
            </a:extLst>
          </p:cNvPr>
          <p:cNvSpPr txBox="1"/>
          <p:nvPr/>
        </p:nvSpPr>
        <p:spPr>
          <a:xfrm>
            <a:off x="2872314" y="2956498"/>
            <a:ext cx="615369"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Дэлгэц хэвийн үед гэрэл унтарч, хэвийн бус үед анивчина (гэрэл асна)</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7" name="テキスト ボックス 1426">
            <a:extLst>
              <a:ext uri="{FF2B5EF4-FFF2-40B4-BE49-F238E27FC236}">
                <a16:creationId xmlns:a16="http://schemas.microsoft.com/office/drawing/2014/main" id="{DAC9AA9D-AFCA-47E2-B089-4768987C4F97}"/>
              </a:ext>
            </a:extLst>
          </p:cNvPr>
          <p:cNvSpPr txBox="1"/>
          <p:nvPr/>
        </p:nvSpPr>
        <p:spPr>
          <a:xfrm>
            <a:off x="2861802" y="2201399"/>
            <a:ext cx="615369" cy="5306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Хөдөлгүүрийг зогсоосон, асаах товч асаалттай үед дэлгэц хэвийн үед гэрэл унтарч хэвийн бус үед анивчина</a:t>
            </a:r>
            <a:endParaRPr lang="en-US" altLang="ja-JP" sz="400" kern="100" dirty="0">
              <a:effectLst/>
              <a:latin typeface="Arial" panose="020B0604020202020204" pitchFamily="34" charset="0"/>
              <a:ea typeface="游ゴシック" panose="020B0400000000000000" pitchFamily="50" charset="-128"/>
              <a:cs typeface="Arial" panose="020B0604020202020204" pitchFamily="34" charset="0"/>
            </a:endParaRPr>
          </a:p>
          <a:p>
            <a:pPr algn="r" rtl="0"/>
            <a:r>
              <a:rPr lang="mn" sz="400" kern="100">
                <a:effectLst/>
                <a:latin typeface="Arial" panose="020B0604020202020204" pitchFamily="34" charset="0"/>
                <a:ea typeface="游ゴシック" panose="020B0400000000000000" pitchFamily="50" charset="-128"/>
                <a:cs typeface="Arial" panose="020B0604020202020204" pitchFamily="34" charset="0"/>
              </a:rPr>
              <a:t>(Гэрэл асах)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8" name="テキスト ボックス 1430">
            <a:extLst>
              <a:ext uri="{FF2B5EF4-FFF2-40B4-BE49-F238E27FC236}">
                <a16:creationId xmlns:a16="http://schemas.microsoft.com/office/drawing/2014/main" id="{A094164B-88F1-4F64-89CA-7EE9EACC08EB}"/>
              </a:ext>
            </a:extLst>
          </p:cNvPr>
          <p:cNvSpPr txBox="1"/>
          <p:nvPr/>
        </p:nvSpPr>
        <p:spPr>
          <a:xfrm>
            <a:off x="3531647" y="2209952"/>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Зориулалтын тоормосны тосыг  хийх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9" name="テキスト ボックス 1431">
            <a:extLst>
              <a:ext uri="{FF2B5EF4-FFF2-40B4-BE49-F238E27FC236}">
                <a16:creationId xmlns:a16="http://schemas.microsoft.com/office/drawing/2014/main" id="{D9EFC72B-421A-4C7B-8B01-1EBE11467262}"/>
              </a:ext>
            </a:extLst>
          </p:cNvPr>
          <p:cNvSpPr txBox="1"/>
          <p:nvPr/>
        </p:nvSpPr>
        <p:spPr>
          <a:xfrm>
            <a:off x="3531647" y="2442676"/>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Зориулалтын хөдөлгүүрийн тосыг  хийх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0" name="テキスト ボックス 1432">
            <a:extLst>
              <a:ext uri="{FF2B5EF4-FFF2-40B4-BE49-F238E27FC236}">
                <a16:creationId xmlns:a16="http://schemas.microsoft.com/office/drawing/2014/main" id="{BB494545-893C-4DB0-A62F-ECB5D4EEEA7E}"/>
              </a:ext>
            </a:extLst>
          </p:cNvPr>
          <p:cNvSpPr txBox="1"/>
          <p:nvPr/>
        </p:nvSpPr>
        <p:spPr>
          <a:xfrm>
            <a:off x="3531647" y="2752787"/>
            <a:ext cx="942510" cy="987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Радиаторыг услах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1" name="テキスト ボックス 1433">
            <a:extLst>
              <a:ext uri="{FF2B5EF4-FFF2-40B4-BE49-F238E27FC236}">
                <a16:creationId xmlns:a16="http://schemas.microsoft.com/office/drawing/2014/main" id="{6F062C03-8572-462D-AEF5-12E8C521D5DE}"/>
              </a:ext>
            </a:extLst>
          </p:cNvPr>
          <p:cNvSpPr txBox="1"/>
          <p:nvPr/>
        </p:nvSpPr>
        <p:spPr>
          <a:xfrm>
            <a:off x="3531647" y="2937736"/>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Цэнэглэх систем (альтернатор, туузан утас гэх мэт) шалгах, засах, солих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2" name="テキスト ボックス 1457">
            <a:extLst>
              <a:ext uri="{FF2B5EF4-FFF2-40B4-BE49-F238E27FC236}">
                <a16:creationId xmlns:a16="http://schemas.microsoft.com/office/drawing/2014/main" id="{A460DB54-6528-434C-968E-33EA3FD7D80E}"/>
              </a:ext>
            </a:extLst>
          </p:cNvPr>
          <p:cNvSpPr txBox="1"/>
          <p:nvPr/>
        </p:nvSpPr>
        <p:spPr>
          <a:xfrm>
            <a:off x="3531647" y="3239697"/>
            <a:ext cx="942510" cy="1059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Түлш /Шатахуун хийх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3" name="テキスト ボックス 1458">
            <a:extLst>
              <a:ext uri="{FF2B5EF4-FFF2-40B4-BE49-F238E27FC236}">
                <a16:creationId xmlns:a16="http://schemas.microsoft.com/office/drawing/2014/main" id="{8EF17433-C75C-4011-9CA6-AB98C355B5AA}"/>
              </a:ext>
            </a:extLst>
          </p:cNvPr>
          <p:cNvSpPr txBox="1"/>
          <p:nvPr/>
        </p:nvSpPr>
        <p:spPr>
          <a:xfrm>
            <a:off x="3534210" y="3434160"/>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Хропын тос, тосны шүүлтүүрийн элементийг солих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4" name="テキスト ボックス 1459">
            <a:extLst>
              <a:ext uri="{FF2B5EF4-FFF2-40B4-BE49-F238E27FC236}">
                <a16:creationId xmlns:a16="http://schemas.microsoft.com/office/drawing/2014/main" id="{718E0FF4-51B2-4046-8E94-F71B9DF638DF}"/>
              </a:ext>
            </a:extLst>
          </p:cNvPr>
          <p:cNvSpPr txBox="1"/>
          <p:nvPr/>
        </p:nvSpPr>
        <p:spPr>
          <a:xfrm>
            <a:off x="3531647" y="3698512"/>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Хөдөлгүүрийн тосны шүүлтүүрийн элементийг солих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5" name="テキスト ボックス 1460">
            <a:extLst>
              <a:ext uri="{FF2B5EF4-FFF2-40B4-BE49-F238E27FC236}">
                <a16:creationId xmlns:a16="http://schemas.microsoft.com/office/drawing/2014/main" id="{5B0F46B1-E66D-4F47-AF79-FAFDC6937363}"/>
              </a:ext>
            </a:extLst>
          </p:cNvPr>
          <p:cNvSpPr txBox="1"/>
          <p:nvPr/>
        </p:nvSpPr>
        <p:spPr>
          <a:xfrm>
            <a:off x="3525247" y="3955628"/>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Агаар шүүгчийн элементийг цэвэрлэх, солих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6" name="テキスト ボックス 1461">
            <a:extLst>
              <a:ext uri="{FF2B5EF4-FFF2-40B4-BE49-F238E27FC236}">
                <a16:creationId xmlns:a16="http://schemas.microsoft.com/office/drawing/2014/main" id="{12AD0B78-57A5-4415-A6D7-D8CAE2DE5521}"/>
              </a:ext>
            </a:extLst>
          </p:cNvPr>
          <p:cNvSpPr txBox="1"/>
          <p:nvPr/>
        </p:nvSpPr>
        <p:spPr>
          <a:xfrm>
            <a:off x="3525247" y="4216095"/>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Тосны шүүлтүүрийн элементийг солих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7" name="テキスト ボックス 1462">
            <a:extLst>
              <a:ext uri="{FF2B5EF4-FFF2-40B4-BE49-F238E27FC236}">
                <a16:creationId xmlns:a16="http://schemas.microsoft.com/office/drawing/2014/main" id="{3F9B59F7-F0BE-4BAB-B8C2-B3AECDB71E54}"/>
              </a:ext>
            </a:extLst>
          </p:cNvPr>
          <p:cNvSpPr txBox="1"/>
          <p:nvPr/>
        </p:nvSpPr>
        <p:spPr>
          <a:xfrm>
            <a:off x="3515663" y="4513139"/>
            <a:ext cx="942510" cy="947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Бүс солих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8" name="テキスト ボックス 1463">
            <a:extLst>
              <a:ext uri="{FF2B5EF4-FFF2-40B4-BE49-F238E27FC236}">
                <a16:creationId xmlns:a16="http://schemas.microsoft.com/office/drawing/2014/main" id="{6384D2A5-2F20-4DB7-9C95-C59B81CBEAA6}"/>
              </a:ext>
            </a:extLst>
          </p:cNvPr>
          <p:cNvSpPr txBox="1"/>
          <p:nvPr/>
        </p:nvSpPr>
        <p:spPr>
          <a:xfrm>
            <a:off x="3536712" y="4703826"/>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Үндсэн жолоодлогын үзлэг, засвар</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9" name="テキスト ボックス 1393">
            <a:extLst>
              <a:ext uri="{FF2B5EF4-FFF2-40B4-BE49-F238E27FC236}">
                <a16:creationId xmlns:a16="http://schemas.microsoft.com/office/drawing/2014/main" id="{987E1AF7-2B8A-495C-AF2D-CFCD7B13EABA}"/>
              </a:ext>
            </a:extLst>
          </p:cNvPr>
          <p:cNvSpPr txBox="1"/>
          <p:nvPr/>
        </p:nvSpPr>
        <p:spPr>
          <a:xfrm>
            <a:off x="5194828" y="2298141"/>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Тоормосны замын эвдрэл</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0" name="テキスト ボックス 1394">
            <a:extLst>
              <a:ext uri="{FF2B5EF4-FFF2-40B4-BE49-F238E27FC236}">
                <a16:creationId xmlns:a16="http://schemas.microsoft.com/office/drawing/2014/main" id="{C77FBC3E-29BD-4574-A8ED-F8FD6FDB10A6}"/>
              </a:ext>
            </a:extLst>
          </p:cNvPr>
          <p:cNvSpPr txBox="1"/>
          <p:nvPr/>
        </p:nvSpPr>
        <p:spPr>
          <a:xfrm>
            <a:off x="5191241" y="2553084"/>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Хөдөлгүүрийн гидравлик</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1" name="テキスト ボックス 1395">
            <a:extLst>
              <a:ext uri="{FF2B5EF4-FFF2-40B4-BE49-F238E27FC236}">
                <a16:creationId xmlns:a16="http://schemas.microsoft.com/office/drawing/2014/main" id="{E5893D00-FA25-44FA-BCAB-E9138ADFCA8D}"/>
              </a:ext>
            </a:extLst>
          </p:cNvPr>
          <p:cNvSpPr txBox="1"/>
          <p:nvPr/>
        </p:nvSpPr>
        <p:spPr>
          <a:xfrm>
            <a:off x="5177356" y="2793048"/>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Радиаторын усны түвшин</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2" name="テキスト ボックス 1396">
            <a:extLst>
              <a:ext uri="{FF2B5EF4-FFF2-40B4-BE49-F238E27FC236}">
                <a16:creationId xmlns:a16="http://schemas.microsoft.com/office/drawing/2014/main" id="{CBDBEB84-B18E-4A65-B019-C2AB1DE264C0}"/>
              </a:ext>
            </a:extLst>
          </p:cNvPr>
          <p:cNvSpPr txBox="1"/>
          <p:nvPr/>
        </p:nvSpPr>
        <p:spPr>
          <a:xfrm>
            <a:off x="5183922" y="3039445"/>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агаарын даралт</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3" name="テキスト ボックス 1397">
            <a:extLst>
              <a:ext uri="{FF2B5EF4-FFF2-40B4-BE49-F238E27FC236}">
                <a16:creationId xmlns:a16="http://schemas.microsoft.com/office/drawing/2014/main" id="{52EDBDA6-D708-40CA-8A7E-47CC1947DE5A}"/>
              </a:ext>
            </a:extLst>
          </p:cNvPr>
          <p:cNvSpPr txBox="1"/>
          <p:nvPr/>
        </p:nvSpPr>
        <p:spPr>
          <a:xfrm>
            <a:off x="5189644" y="3299255"/>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Хөдөлгүүрийн усны температур</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4" name="テキスト ボックス 1398">
            <a:extLst>
              <a:ext uri="{FF2B5EF4-FFF2-40B4-BE49-F238E27FC236}">
                <a16:creationId xmlns:a16="http://schemas.microsoft.com/office/drawing/2014/main" id="{4EA326C0-FF03-4736-8EDF-AFF76C9E0279}"/>
              </a:ext>
            </a:extLst>
          </p:cNvPr>
          <p:cNvSpPr txBox="1"/>
          <p:nvPr/>
        </p:nvSpPr>
        <p:spPr>
          <a:xfrm>
            <a:off x="5193978" y="3558282"/>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Моментийн хөрвүүлэгчийн тосны хэмжээ</a:t>
            </a:r>
            <a:endParaRPr lang="ja-JP" sz="4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5" name="テキスト ボックス 1399">
            <a:extLst>
              <a:ext uri="{FF2B5EF4-FFF2-40B4-BE49-F238E27FC236}">
                <a16:creationId xmlns:a16="http://schemas.microsoft.com/office/drawing/2014/main" id="{C69AB8B7-7240-46CB-8D8B-EC31D02C61C3}"/>
              </a:ext>
            </a:extLst>
          </p:cNvPr>
          <p:cNvSpPr txBox="1"/>
          <p:nvPr/>
        </p:nvSpPr>
        <p:spPr>
          <a:xfrm>
            <a:off x="5194082" y="3791779"/>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Зогсоолын тоормос</a:t>
            </a:r>
            <a:endParaRPr lang="ja-JP" sz="4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6" name="テキスト ボックス 1400">
            <a:extLst>
              <a:ext uri="{FF2B5EF4-FFF2-40B4-BE49-F238E27FC236}">
                <a16:creationId xmlns:a16="http://schemas.microsoft.com/office/drawing/2014/main" id="{9EBDFB76-8219-4190-A984-13E9CB9C9AF1}"/>
              </a:ext>
            </a:extLst>
          </p:cNvPr>
          <p:cNvSpPr txBox="1"/>
          <p:nvPr/>
        </p:nvSpPr>
        <p:spPr>
          <a:xfrm>
            <a:off x="5185239" y="4042244"/>
            <a:ext cx="813548" cy="1552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Ажлын гэрэл, өмнөх гэрэл</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7" name="テキスト ボックス 1401">
            <a:extLst>
              <a:ext uri="{FF2B5EF4-FFF2-40B4-BE49-F238E27FC236}">
                <a16:creationId xmlns:a16="http://schemas.microsoft.com/office/drawing/2014/main" id="{CE89D3E4-C89B-44F4-BB3A-CF9C0F9DCBC9}"/>
              </a:ext>
            </a:extLst>
          </p:cNvPr>
          <p:cNvSpPr txBox="1"/>
          <p:nvPr/>
        </p:nvSpPr>
        <p:spPr>
          <a:xfrm>
            <a:off x="5164935" y="4246879"/>
            <a:ext cx="813548" cy="198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Хропны тасалдал</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8" name="テキスト ボックス 1402">
            <a:extLst>
              <a:ext uri="{FF2B5EF4-FFF2-40B4-BE49-F238E27FC236}">
                <a16:creationId xmlns:a16="http://schemas.microsoft.com/office/drawing/2014/main" id="{3ABBF573-32DE-4A77-9E94-202CDAE6802C}"/>
              </a:ext>
            </a:extLst>
          </p:cNvPr>
          <p:cNvSpPr txBox="1"/>
          <p:nvPr/>
        </p:nvSpPr>
        <p:spPr>
          <a:xfrm>
            <a:off x="5190068" y="4556102"/>
            <a:ext cx="813548" cy="1552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Хөдөлгүүрийг урьдчилан халаах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9" name="テキスト ボックス 1406">
            <a:extLst>
              <a:ext uri="{FF2B5EF4-FFF2-40B4-BE49-F238E27FC236}">
                <a16:creationId xmlns:a16="http://schemas.microsoft.com/office/drawing/2014/main" id="{7212B78C-6BD1-4BA6-8B0D-627FB8268856}"/>
              </a:ext>
            </a:extLst>
          </p:cNvPr>
          <p:cNvSpPr txBox="1"/>
          <p:nvPr/>
        </p:nvSpPr>
        <p:spPr>
          <a:xfrm>
            <a:off x="6092149" y="2815959"/>
            <a:ext cx="648607" cy="1217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Бага түвшингээс доогуур</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0" name="テキスト ボックス 1413">
            <a:extLst>
              <a:ext uri="{FF2B5EF4-FFF2-40B4-BE49-F238E27FC236}">
                <a16:creationId xmlns:a16="http://schemas.microsoft.com/office/drawing/2014/main" id="{C12E2D2B-2CA3-4805-8EE4-A1A1756FB87E}"/>
              </a:ext>
            </a:extLst>
          </p:cNvPr>
          <p:cNvSpPr txBox="1"/>
          <p:nvPr/>
        </p:nvSpPr>
        <p:spPr>
          <a:xfrm>
            <a:off x="6081642" y="2537756"/>
            <a:ext cx="648607" cy="1355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Тогтсон дифференциал даралтаас бага</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1" name="テキスト ボックス 1414">
            <a:extLst>
              <a:ext uri="{FF2B5EF4-FFF2-40B4-BE49-F238E27FC236}">
                <a16:creationId xmlns:a16="http://schemas.microsoft.com/office/drawing/2014/main" id="{99F3749E-4B9B-47D6-BE2F-F8317E9D65FD}"/>
              </a:ext>
            </a:extLst>
          </p:cNvPr>
          <p:cNvSpPr txBox="1"/>
          <p:nvPr/>
        </p:nvSpPr>
        <p:spPr>
          <a:xfrm>
            <a:off x="6081642" y="3057046"/>
            <a:ext cx="648607" cy="1128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dirty="0">
                <a:effectLst/>
                <a:latin typeface="Arial" panose="020B0604020202020204" pitchFamily="34" charset="0"/>
                <a:ea typeface="游ゴシック" panose="020B0400000000000000" pitchFamily="50" charset="-128"/>
                <a:cs typeface="Arial" panose="020B0604020202020204" pitchFamily="34" charset="0"/>
              </a:rPr>
              <a:t>Тогтсон дифференциал даралтаас бага</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2" name="テキスト ボックス 1417">
            <a:extLst>
              <a:ext uri="{FF2B5EF4-FFF2-40B4-BE49-F238E27FC236}">
                <a16:creationId xmlns:a16="http://schemas.microsoft.com/office/drawing/2014/main" id="{88A18342-9E21-4564-AF57-5507B60C57B4}"/>
              </a:ext>
            </a:extLst>
          </p:cNvPr>
          <p:cNvSpPr txBox="1"/>
          <p:nvPr/>
        </p:nvSpPr>
        <p:spPr>
          <a:xfrm>
            <a:off x="6070255" y="2247417"/>
            <a:ext cx="670501" cy="1927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300" kern="100">
                <a:effectLst/>
                <a:latin typeface="Arial" panose="020B0604020202020204" pitchFamily="34" charset="0"/>
                <a:ea typeface="游ゴシック" panose="020B0400000000000000" pitchFamily="50" charset="-128"/>
                <a:cs typeface="Arial" panose="020B0604020202020204" pitchFamily="34" charset="0"/>
              </a:rPr>
              <a:t>Хэт их цохилтын үед</a:t>
            </a:r>
            <a:endParaRPr lang="ja-JP" sz="3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300" kern="100">
                <a:effectLst/>
                <a:latin typeface="Arial" panose="020B0604020202020204" pitchFamily="34" charset="0"/>
                <a:ea typeface="游ゴシック" panose="020B0400000000000000" pitchFamily="50" charset="-128"/>
                <a:cs typeface="Arial" panose="020B0604020202020204" pitchFamily="34" charset="0"/>
              </a:rPr>
              <a:t>(Тоормосны гидравликийн уналт)</a:t>
            </a:r>
            <a:endParaRPr lang="ja-JP" sz="3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3" name="テキスト ボックス 1419">
            <a:extLst>
              <a:ext uri="{FF2B5EF4-FFF2-40B4-BE49-F238E27FC236}">
                <a16:creationId xmlns:a16="http://schemas.microsoft.com/office/drawing/2014/main" id="{E3CE31D3-2E20-4DC6-9C3A-FE3D4D15619C}"/>
              </a:ext>
            </a:extLst>
          </p:cNvPr>
          <p:cNvSpPr txBox="1"/>
          <p:nvPr/>
        </p:nvSpPr>
        <p:spPr>
          <a:xfrm>
            <a:off x="6081643" y="3307553"/>
            <a:ext cx="648607" cy="1064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102 </a:t>
            </a:r>
            <a:r>
              <a:rPr lang="mn" sz="400" kern="100">
                <a:effectLst/>
                <a:latin typeface="Arial" panose="020B0604020202020204" pitchFamily="34" charset="0"/>
                <a:ea typeface="游ゴシック" panose="020B0400000000000000" pitchFamily="50" charset="-128"/>
                <a:cs typeface="Arial" panose="020B0604020202020204" pitchFamily="34" charset="0"/>
              </a:rPr>
              <a:t>° C ба түүнээс дээш</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4" name="テキスト ボックス 1420">
            <a:extLst>
              <a:ext uri="{FF2B5EF4-FFF2-40B4-BE49-F238E27FC236}">
                <a16:creationId xmlns:a16="http://schemas.microsoft.com/office/drawing/2014/main" id="{3573FBB4-8FD6-4C75-A150-717A0D40F9E3}"/>
              </a:ext>
            </a:extLst>
          </p:cNvPr>
          <p:cNvSpPr txBox="1"/>
          <p:nvPr/>
        </p:nvSpPr>
        <p:spPr>
          <a:xfrm>
            <a:off x="6081644" y="3554990"/>
            <a:ext cx="648607" cy="1261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120 </a:t>
            </a:r>
            <a:r>
              <a:rPr lang="mn" sz="400" kern="100">
                <a:effectLst/>
                <a:latin typeface="Arial" panose="020B0604020202020204" pitchFamily="34" charset="0"/>
                <a:ea typeface="游ゴシック" panose="020B0400000000000000" pitchFamily="50" charset="-128"/>
                <a:cs typeface="Arial" panose="020B0604020202020204" pitchFamily="34" charset="0"/>
              </a:rPr>
              <a:t>° C ба түүнээс дээш</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5" name="テキスト ボックス 1421">
            <a:extLst>
              <a:ext uri="{FF2B5EF4-FFF2-40B4-BE49-F238E27FC236}">
                <a16:creationId xmlns:a16="http://schemas.microsoft.com/office/drawing/2014/main" id="{0BA0B5F3-BBF6-4C59-A0FA-5E36AB946C71}"/>
              </a:ext>
            </a:extLst>
          </p:cNvPr>
          <p:cNvSpPr txBox="1"/>
          <p:nvPr/>
        </p:nvSpPr>
        <p:spPr>
          <a:xfrm>
            <a:off x="6081645" y="3795764"/>
            <a:ext cx="648607" cy="1264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Ашиглалтын үед</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6" name="テキスト ボックス 1423">
            <a:extLst>
              <a:ext uri="{FF2B5EF4-FFF2-40B4-BE49-F238E27FC236}">
                <a16:creationId xmlns:a16="http://schemas.microsoft.com/office/drawing/2014/main" id="{D3456A78-F379-4360-A43C-E99390F6FCE9}"/>
              </a:ext>
            </a:extLst>
          </p:cNvPr>
          <p:cNvSpPr txBox="1"/>
          <p:nvPr/>
        </p:nvSpPr>
        <p:spPr>
          <a:xfrm>
            <a:off x="6081645" y="4279944"/>
            <a:ext cx="648607" cy="1693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Ашиглалтын үед</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7" name="テキスト ボックス 1424">
            <a:extLst>
              <a:ext uri="{FF2B5EF4-FFF2-40B4-BE49-F238E27FC236}">
                <a16:creationId xmlns:a16="http://schemas.microsoft.com/office/drawing/2014/main" id="{38CF12FA-DACC-4CB6-9E41-7AA19B30F4C5}"/>
              </a:ext>
            </a:extLst>
          </p:cNvPr>
          <p:cNvSpPr txBox="1"/>
          <p:nvPr/>
        </p:nvSpPr>
        <p:spPr>
          <a:xfrm>
            <a:off x="6081646" y="4028039"/>
            <a:ext cx="648607" cy="1693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Ашиглалтын үед</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8" name="テキスト ボックス 1425">
            <a:extLst>
              <a:ext uri="{FF2B5EF4-FFF2-40B4-BE49-F238E27FC236}">
                <a16:creationId xmlns:a16="http://schemas.microsoft.com/office/drawing/2014/main" id="{FC4266CC-2584-4268-A0BD-697D0AF2B953}"/>
              </a:ext>
            </a:extLst>
          </p:cNvPr>
          <p:cNvSpPr txBox="1"/>
          <p:nvPr/>
        </p:nvSpPr>
        <p:spPr>
          <a:xfrm>
            <a:off x="6082351" y="4525634"/>
            <a:ext cx="648607" cy="1693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Урьдчилан халаах хэлхээнд тог өгөх үед</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9" name="テキスト ボックス 1427">
            <a:extLst>
              <a:ext uri="{FF2B5EF4-FFF2-40B4-BE49-F238E27FC236}">
                <a16:creationId xmlns:a16="http://schemas.microsoft.com/office/drawing/2014/main" id="{B0260F79-9D1A-40DC-B2C7-62FF5E0BCF87}"/>
              </a:ext>
            </a:extLst>
          </p:cNvPr>
          <p:cNvSpPr txBox="1"/>
          <p:nvPr/>
        </p:nvSpPr>
        <p:spPr>
          <a:xfrm>
            <a:off x="6823713" y="2256079"/>
            <a:ext cx="621440" cy="2760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Дэлгэц хэвийн үед гэрэл унтарч, хэвийн бус үед анивчина (гэрэл асна)</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70" name="テキスト ボックス 1428">
            <a:extLst>
              <a:ext uri="{FF2B5EF4-FFF2-40B4-BE49-F238E27FC236}">
                <a16:creationId xmlns:a16="http://schemas.microsoft.com/office/drawing/2014/main" id="{71660E11-261C-4531-B4EE-4A79C4133B07}"/>
              </a:ext>
            </a:extLst>
          </p:cNvPr>
          <p:cNvSpPr txBox="1"/>
          <p:nvPr/>
        </p:nvSpPr>
        <p:spPr>
          <a:xfrm>
            <a:off x="6840189" y="4071948"/>
            <a:ext cx="1538803" cy="1840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Асаах товч асаалттай үед дэлгэц ажиллаж байх үеийн гэрэл асна</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71" name="テキスト ボックス 1429">
            <a:extLst>
              <a:ext uri="{FF2B5EF4-FFF2-40B4-BE49-F238E27FC236}">
                <a16:creationId xmlns:a16="http://schemas.microsoft.com/office/drawing/2014/main" id="{25537325-1233-4AD8-B0A1-721AD70F6212}"/>
              </a:ext>
            </a:extLst>
          </p:cNvPr>
          <p:cNvSpPr txBox="1"/>
          <p:nvPr/>
        </p:nvSpPr>
        <p:spPr>
          <a:xfrm>
            <a:off x="6840189" y="4552684"/>
            <a:ext cx="1538803" cy="1246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Асаах товч асаалттай үед дэлгэц урьдчилан халах үеийн гэрэл асна</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72" name="テキスト ボックス 1464">
            <a:extLst>
              <a:ext uri="{FF2B5EF4-FFF2-40B4-BE49-F238E27FC236}">
                <a16:creationId xmlns:a16="http://schemas.microsoft.com/office/drawing/2014/main" id="{1F6B653E-BB3B-444D-AF13-7D5CBBD72445}"/>
              </a:ext>
            </a:extLst>
          </p:cNvPr>
          <p:cNvSpPr txBox="1"/>
          <p:nvPr/>
        </p:nvSpPr>
        <p:spPr>
          <a:xfrm>
            <a:off x="7465405" y="2314412"/>
            <a:ext cx="833636" cy="1005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Тоормосны системийн үзлэг, засвар</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73" name="テキスト ボックス 1465">
            <a:extLst>
              <a:ext uri="{FF2B5EF4-FFF2-40B4-BE49-F238E27FC236}">
                <a16:creationId xmlns:a16="http://schemas.microsoft.com/office/drawing/2014/main" id="{4B6D0E58-FC5A-4056-A779-6E00EEC0744B}"/>
              </a:ext>
            </a:extLst>
          </p:cNvPr>
          <p:cNvSpPr txBox="1"/>
          <p:nvPr/>
        </p:nvSpPr>
        <p:spPr>
          <a:xfrm>
            <a:off x="7475567" y="2563273"/>
            <a:ext cx="951807" cy="1355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Хөдөлгүүрийн эргэн тойрон дахь үзлэг, засвар</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74" name="テキスト ボックス 1466">
            <a:extLst>
              <a:ext uri="{FF2B5EF4-FFF2-40B4-BE49-F238E27FC236}">
                <a16:creationId xmlns:a16="http://schemas.microsoft.com/office/drawing/2014/main" id="{A6A89DCA-2DC2-4D35-9FB3-156246AD11A1}"/>
              </a:ext>
            </a:extLst>
          </p:cNvPr>
          <p:cNvSpPr txBox="1"/>
          <p:nvPr/>
        </p:nvSpPr>
        <p:spPr>
          <a:xfrm>
            <a:off x="7465405" y="2762222"/>
            <a:ext cx="951807" cy="1918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Усны алдагдал байгаа эсэхийг шалгаж, зассаны дараа ус хийнэ.</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75" name="テキスト ボックス 1467">
            <a:extLst>
              <a:ext uri="{FF2B5EF4-FFF2-40B4-BE49-F238E27FC236}">
                <a16:creationId xmlns:a16="http://schemas.microsoft.com/office/drawing/2014/main" id="{52C27233-69E6-4297-9F9D-FDDBF66894FF}"/>
              </a:ext>
            </a:extLst>
          </p:cNvPr>
          <p:cNvSpPr txBox="1"/>
          <p:nvPr/>
        </p:nvSpPr>
        <p:spPr>
          <a:xfrm>
            <a:off x="7484305" y="3010636"/>
            <a:ext cx="951807" cy="1884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300" kern="100" dirty="0">
                <a:effectLst/>
                <a:latin typeface="Arial" panose="020B0604020202020204" pitchFamily="34" charset="0"/>
                <a:ea typeface="游ゴシック" panose="020B0400000000000000" pitchFamily="50" charset="-128"/>
                <a:cs typeface="Arial" panose="020B0604020202020204" pitchFamily="34" charset="0"/>
              </a:rPr>
              <a:t>Агаарын нэвчилтийг (агаар алдагдал) шалгаж, зассаны дараа тогтсон даралтын хэмжээнд хүртэл даралт нэмэгдэхийг хүлээнэ.</a:t>
            </a:r>
            <a:endParaRPr lang="ja-JP" sz="3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76" name="テキスト ボックス 1468">
            <a:extLst>
              <a:ext uri="{FF2B5EF4-FFF2-40B4-BE49-F238E27FC236}">
                <a16:creationId xmlns:a16="http://schemas.microsoft.com/office/drawing/2014/main" id="{6B1B242C-7F9D-44C6-9F6C-CE2C0692339C}"/>
              </a:ext>
            </a:extLst>
          </p:cNvPr>
          <p:cNvSpPr txBox="1"/>
          <p:nvPr/>
        </p:nvSpPr>
        <p:spPr>
          <a:xfrm>
            <a:off x="7485724" y="3250717"/>
            <a:ext cx="951807" cy="1834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300" kern="100">
                <a:effectLst/>
                <a:latin typeface="Arial" panose="020B0604020202020204" pitchFamily="34" charset="0"/>
                <a:ea typeface="游ゴシック" panose="020B0400000000000000" pitchFamily="50" charset="-128"/>
                <a:cs typeface="Arial" panose="020B0604020202020204" pitchFamily="34" charset="0"/>
              </a:rPr>
              <a:t>Тээврийн хэрэгслийг зогсоож, хөдөлгүүрийг бага сул зогсоож, гэрэл унтрах хүртэл хүлээнэ.</a:t>
            </a:r>
            <a:endParaRPr lang="ja-JP" sz="3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77" name="テキスト ボックス 1469">
            <a:extLst>
              <a:ext uri="{FF2B5EF4-FFF2-40B4-BE49-F238E27FC236}">
                <a16:creationId xmlns:a16="http://schemas.microsoft.com/office/drawing/2014/main" id="{3C150D87-0585-4033-B829-411BAF77F29A}"/>
              </a:ext>
            </a:extLst>
          </p:cNvPr>
          <p:cNvSpPr txBox="1"/>
          <p:nvPr/>
        </p:nvSpPr>
        <p:spPr>
          <a:xfrm>
            <a:off x="7485725" y="3485769"/>
            <a:ext cx="951807" cy="2214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300" kern="100">
                <a:effectLst/>
                <a:latin typeface="Arial" panose="020B0604020202020204" pitchFamily="34" charset="0"/>
                <a:ea typeface="游ゴシック" panose="020B0400000000000000" pitchFamily="50" charset="-128"/>
                <a:cs typeface="Arial" panose="020B0604020202020204" pitchFamily="34" charset="0"/>
              </a:rPr>
              <a:t>Тээврийн хэрэгслийг зогсоож, хөдөлгүүрийг ачаагүй төлөвт дунд зэргийн хурдаар эргүүлээд гэрэл унтрах хүртэл хүлээнэ.</a:t>
            </a:r>
            <a:endParaRPr lang="ja-JP" sz="3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756272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Буулгах/ нураах машин механизмын аюулгүй ажиллагааны төхөөрөмж гэх мэт</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777099" y="6452605"/>
            <a:ext cx="4219063"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42-р  хуудас / Нэмэлт материалын 25-р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mn" sz="1600">
                <a:latin typeface="Arial" panose="020B0604020202020204" pitchFamily="34" charset="0"/>
                <a:ea typeface="Meiryo UI" panose="020B0604030504040204" pitchFamily="50" charset="-128"/>
                <a:cs typeface="Arial" panose="020B0604020202020204" pitchFamily="34" charset="0"/>
              </a:rPr>
              <a:t>(4) Буулгах/ нураах зориулалт бүхий тусгай машин механизм (сум болон гарын урт нийлээд 12 м ба түүнээс дээш байдаг буулгах/ нураах машин механизм)</a:t>
            </a: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pic>
        <p:nvPicPr>
          <p:cNvPr id="5" name="図 4"/>
          <p:cNvPicPr>
            <a:picLocks noChangeAspect="1"/>
          </p:cNvPicPr>
          <p:nvPr/>
        </p:nvPicPr>
        <p:blipFill>
          <a:blip r:embed="rId3"/>
          <a:stretch>
            <a:fillRect/>
          </a:stretch>
        </p:blipFill>
        <p:spPr>
          <a:xfrm>
            <a:off x="2973726" y="1901536"/>
            <a:ext cx="3196548" cy="4436918"/>
          </a:xfrm>
          <a:prstGeom prst="rect">
            <a:avLst/>
          </a:prstGeom>
        </p:spPr>
      </p:pic>
    </p:spTree>
    <p:extLst>
      <p:ext uri="{BB962C8B-B14F-4D97-AF65-F5344CB8AC3E}">
        <p14:creationId xmlns:p14="http://schemas.microsoft.com/office/powerpoint/2010/main" val="1890462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Буулгах/ нураах машин механизмын аюулгүй ажиллагааны төхөөрөмж гэх мэт</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26721" y="6452605"/>
            <a:ext cx="4569441"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44-р  хуудас / Нэмэлт материалын 26-р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mn" sz="1600">
                <a:latin typeface="Arial" panose="020B0604020202020204" pitchFamily="34" charset="0"/>
                <a:ea typeface="Meiryo UI" panose="020B0604030504040204" pitchFamily="50" charset="-128"/>
                <a:cs typeface="Arial" panose="020B0604020202020204" pitchFamily="34" charset="0"/>
              </a:rPr>
              <a:t>(5) Толь</a:t>
            </a: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r>
              <a:rPr lang="mn" sz="1600">
                <a:latin typeface="Arial" panose="020B0604020202020204" pitchFamily="34" charset="0"/>
                <a:ea typeface="Meiryo UI" panose="020B0604030504040204" pitchFamily="50" charset="-128"/>
                <a:cs typeface="Arial" panose="020B0604020202020204" pitchFamily="34" charset="0"/>
              </a:rPr>
              <a:t>(6) Өмнөх гэрэл</a:t>
            </a: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pic>
        <p:nvPicPr>
          <p:cNvPr id="2" name="図 1"/>
          <p:cNvPicPr>
            <a:picLocks noChangeAspect="1"/>
          </p:cNvPicPr>
          <p:nvPr/>
        </p:nvPicPr>
        <p:blipFill>
          <a:blip r:embed="rId3"/>
          <a:stretch>
            <a:fillRect/>
          </a:stretch>
        </p:blipFill>
        <p:spPr>
          <a:xfrm>
            <a:off x="2286433" y="1512063"/>
            <a:ext cx="4851009" cy="2052019"/>
          </a:xfrm>
          <a:prstGeom prst="rect">
            <a:avLst/>
          </a:prstGeom>
        </p:spPr>
      </p:pic>
      <p:pic>
        <p:nvPicPr>
          <p:cNvPr id="3" name="図 2"/>
          <p:cNvPicPr>
            <a:picLocks noChangeAspect="1"/>
          </p:cNvPicPr>
          <p:nvPr/>
        </p:nvPicPr>
        <p:blipFill>
          <a:blip r:embed="rId4"/>
          <a:stretch>
            <a:fillRect/>
          </a:stretch>
        </p:blipFill>
        <p:spPr>
          <a:xfrm>
            <a:off x="3026893" y="4037943"/>
            <a:ext cx="3090213" cy="2289796"/>
          </a:xfrm>
          <a:prstGeom prst="rect">
            <a:avLst/>
          </a:prstGeom>
        </p:spPr>
      </p:pic>
      <p:sp>
        <p:nvSpPr>
          <p:cNvPr id="7" name="テキスト ボックス 1470">
            <a:extLst>
              <a:ext uri="{FF2B5EF4-FFF2-40B4-BE49-F238E27FC236}">
                <a16:creationId xmlns:a16="http://schemas.microsoft.com/office/drawing/2014/main" id="{9F3B6E05-DDA7-4C66-9F0A-33FE3C62EC5D}"/>
              </a:ext>
            </a:extLst>
          </p:cNvPr>
          <p:cNvSpPr txBox="1"/>
          <p:nvPr/>
        </p:nvSpPr>
        <p:spPr>
          <a:xfrm>
            <a:off x="2862244" y="3358342"/>
            <a:ext cx="1245870"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Арын камер</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1471">
            <a:extLst>
              <a:ext uri="{FF2B5EF4-FFF2-40B4-BE49-F238E27FC236}">
                <a16:creationId xmlns:a16="http://schemas.microsoft.com/office/drawing/2014/main" id="{E182E4F4-4694-4305-BC2A-B9D0F46A5444}"/>
              </a:ext>
            </a:extLst>
          </p:cNvPr>
          <p:cNvSpPr txBox="1"/>
          <p:nvPr/>
        </p:nvSpPr>
        <p:spPr>
          <a:xfrm>
            <a:off x="5683516" y="3358342"/>
            <a:ext cx="1245870"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Дэлгэц</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000721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Буулгах/ нураах машин механизмын аюулгүй ажиллагааны төхөөрөмж гэх мэт</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760007" y="6452605"/>
            <a:ext cx="4236155"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45-р  хуудас / Нэмэлт материалын 27-р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mn" sz="1600">
                <a:latin typeface="Arial" panose="020B0604020202020204" pitchFamily="34" charset="0"/>
                <a:ea typeface="Meiryo UI" panose="020B0604030504040204" pitchFamily="50" charset="-128"/>
                <a:cs typeface="Arial" panose="020B0604020202020204" pitchFamily="34" charset="0"/>
              </a:rPr>
              <a:t>Толгойн хамгаалал</a:t>
            </a: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r>
              <a:rPr lang="mn" sz="1600">
                <a:latin typeface="Arial" panose="020B0604020202020204" pitchFamily="34" charset="0"/>
                <a:ea typeface="Meiryo UI" panose="020B0604030504040204" pitchFamily="50" charset="-128"/>
                <a:cs typeface="Arial" panose="020B0604020202020204" pitchFamily="34" charset="0"/>
              </a:rPr>
              <a:t>(8) Хамгаалалтын шил, үсэрч ойж ирэх зүйлээс хамгаалах хэрэгсэл</a:t>
            </a: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pic>
        <p:nvPicPr>
          <p:cNvPr id="5" name="図 4"/>
          <p:cNvPicPr>
            <a:picLocks noChangeAspect="1"/>
          </p:cNvPicPr>
          <p:nvPr/>
        </p:nvPicPr>
        <p:blipFill>
          <a:blip r:embed="rId3"/>
          <a:stretch>
            <a:fillRect/>
          </a:stretch>
        </p:blipFill>
        <p:spPr>
          <a:xfrm>
            <a:off x="2128837" y="1627043"/>
            <a:ext cx="4886325" cy="1733550"/>
          </a:xfrm>
          <a:prstGeom prst="rect">
            <a:avLst/>
          </a:prstGeom>
        </p:spPr>
      </p:pic>
      <p:pic>
        <p:nvPicPr>
          <p:cNvPr id="7" name="図 6"/>
          <p:cNvPicPr>
            <a:picLocks noChangeAspect="1"/>
          </p:cNvPicPr>
          <p:nvPr/>
        </p:nvPicPr>
        <p:blipFill>
          <a:blip r:embed="rId4"/>
          <a:stretch>
            <a:fillRect/>
          </a:stretch>
        </p:blipFill>
        <p:spPr>
          <a:xfrm>
            <a:off x="2422814" y="4044975"/>
            <a:ext cx="4300105" cy="2273304"/>
          </a:xfrm>
          <a:prstGeom prst="rect">
            <a:avLst/>
          </a:prstGeom>
        </p:spPr>
      </p:pic>
      <p:sp>
        <p:nvSpPr>
          <p:cNvPr id="8" name="テキスト ボックス 1472">
            <a:extLst>
              <a:ext uri="{FF2B5EF4-FFF2-40B4-BE49-F238E27FC236}">
                <a16:creationId xmlns:a16="http://schemas.microsoft.com/office/drawing/2014/main" id="{8DB6CD8D-8BB8-4A6F-825F-523A1B324106}"/>
              </a:ext>
            </a:extLst>
          </p:cNvPr>
          <p:cNvSpPr txBox="1"/>
          <p:nvPr/>
        </p:nvSpPr>
        <p:spPr>
          <a:xfrm>
            <a:off x="4571999" y="1857383"/>
            <a:ext cx="1072310" cy="3663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Бүхээг (кабин)</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(Толгойн хамгаалал)</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034046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Буулгах/ нураах машин механизмын аюулгүй ажиллагааны төхөөрөмж гэх мэт</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956561" y="6452605"/>
            <a:ext cx="4039601"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45-р  хуудас / Нэмэлт материалын 28-р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mn" sz="1600" dirty="0">
                <a:latin typeface="Arial" panose="020B0604020202020204" pitchFamily="34" charset="0"/>
                <a:ea typeface="Meiryo UI" panose="020B0604030504040204" pitchFamily="50" charset="-128"/>
                <a:cs typeface="Arial" panose="020B0604020202020204" pitchFamily="34" charset="0"/>
              </a:rPr>
              <a:t>(9) Жолоочийн кабингүй жижиг оврын тээврийн хэрэгсэлд суурилсан буулгах/ нураах машин</a:t>
            </a: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r>
              <a:rPr lang="mn" sz="1600" dirty="0">
                <a:latin typeface="Arial" panose="020B0604020202020204" pitchFamily="34" charset="0"/>
                <a:ea typeface="Meiryo UI" panose="020B0604030504040204" pitchFamily="50" charset="-128"/>
                <a:cs typeface="Arial" panose="020B0604020202020204" pitchFamily="34" charset="0"/>
              </a:rPr>
              <a:t>(10) Унах үеийн хамгаалах бүтэц (ROPS),  хажуулдаж унах үеийн хамгаалах бүтэц (TOPS)</a:t>
            </a: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pic>
        <p:nvPicPr>
          <p:cNvPr id="2" name="図 1"/>
          <p:cNvPicPr>
            <a:picLocks noChangeAspect="1"/>
          </p:cNvPicPr>
          <p:nvPr/>
        </p:nvPicPr>
        <p:blipFill>
          <a:blip r:embed="rId3"/>
          <a:stretch>
            <a:fillRect/>
          </a:stretch>
        </p:blipFill>
        <p:spPr>
          <a:xfrm>
            <a:off x="3128962" y="1768434"/>
            <a:ext cx="2886075" cy="1485900"/>
          </a:xfrm>
          <a:prstGeom prst="rect">
            <a:avLst/>
          </a:prstGeom>
        </p:spPr>
      </p:pic>
      <p:pic>
        <p:nvPicPr>
          <p:cNvPr id="3" name="図 2"/>
          <p:cNvPicPr>
            <a:picLocks noChangeAspect="1"/>
          </p:cNvPicPr>
          <p:nvPr/>
        </p:nvPicPr>
        <p:blipFill>
          <a:blip r:embed="rId4"/>
          <a:stretch>
            <a:fillRect/>
          </a:stretch>
        </p:blipFill>
        <p:spPr>
          <a:xfrm>
            <a:off x="2036618" y="4054185"/>
            <a:ext cx="1600200" cy="2190750"/>
          </a:xfrm>
          <a:prstGeom prst="rect">
            <a:avLst/>
          </a:prstGeom>
        </p:spPr>
      </p:pic>
      <p:pic>
        <p:nvPicPr>
          <p:cNvPr id="8" name="図 7"/>
          <p:cNvPicPr>
            <a:picLocks noChangeAspect="1"/>
          </p:cNvPicPr>
          <p:nvPr/>
        </p:nvPicPr>
        <p:blipFill>
          <a:blip r:embed="rId5"/>
          <a:stretch>
            <a:fillRect/>
          </a:stretch>
        </p:blipFill>
        <p:spPr>
          <a:xfrm>
            <a:off x="5356512" y="4235160"/>
            <a:ext cx="1828800" cy="2009775"/>
          </a:xfrm>
          <a:prstGeom prst="rect">
            <a:avLst/>
          </a:prstGeom>
        </p:spPr>
      </p:pic>
      <p:sp>
        <p:nvSpPr>
          <p:cNvPr id="10" name="テキスト ボックス 1473">
            <a:extLst>
              <a:ext uri="{FF2B5EF4-FFF2-40B4-BE49-F238E27FC236}">
                <a16:creationId xmlns:a16="http://schemas.microsoft.com/office/drawing/2014/main" id="{EC222A63-7655-436F-87FA-2C6A40DEDC2F}"/>
              </a:ext>
            </a:extLst>
          </p:cNvPr>
          <p:cNvSpPr txBox="1"/>
          <p:nvPr/>
        </p:nvSpPr>
        <p:spPr>
          <a:xfrm>
            <a:off x="4321461" y="1673052"/>
            <a:ext cx="1293125" cy="3663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Нүүрний халхавч</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(Үсэрч ойж ирэх зүйлээс хамгаалах зориулалттай)</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474">
            <a:extLst>
              <a:ext uri="{FF2B5EF4-FFF2-40B4-BE49-F238E27FC236}">
                <a16:creationId xmlns:a16="http://schemas.microsoft.com/office/drawing/2014/main" id="{7CB3910A-F9F1-4F0D-BC9D-AF8D9A5F3787}"/>
              </a:ext>
            </a:extLst>
          </p:cNvPr>
          <p:cNvSpPr txBox="1"/>
          <p:nvPr/>
        </p:nvSpPr>
        <p:spPr>
          <a:xfrm>
            <a:off x="6638906" y="4863092"/>
            <a:ext cx="77343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Суудлын бүс</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980289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Буулгах/ нураах машины төрөл, хэрэглээ (онцлог шинж чанар) гэх мэт (1) Таслагч</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345497" y="5922668"/>
            <a:ext cx="4650665"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2-р хуудас/ Нэмэлт материалын 4-р хуудас</a:t>
            </a:r>
          </a:p>
        </p:txBody>
      </p:sp>
      <p:pic>
        <p:nvPicPr>
          <p:cNvPr id="8" name="図 7"/>
          <p:cNvPicPr>
            <a:picLocks noChangeAspect="1"/>
          </p:cNvPicPr>
          <p:nvPr/>
        </p:nvPicPr>
        <p:blipFill>
          <a:blip r:embed="rId3"/>
          <a:stretch>
            <a:fillRect/>
          </a:stretch>
        </p:blipFill>
        <p:spPr>
          <a:xfrm>
            <a:off x="1695450" y="1385887"/>
            <a:ext cx="5753100" cy="4086225"/>
          </a:xfrm>
          <a:prstGeom prst="rect">
            <a:avLst/>
          </a:prstGeom>
        </p:spPr>
      </p:pic>
    </p:spTree>
    <p:extLst>
      <p:ext uri="{BB962C8B-B14F-4D97-AF65-F5344CB8AC3E}">
        <p14:creationId xmlns:p14="http://schemas.microsoft.com/office/powerpoint/2010/main" val="3364108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algn="l" rtl="0"/>
            <a:r>
              <a:rPr lang="mn" sz="3200">
                <a:latin typeface="Arial" panose="020B0604020202020204" pitchFamily="34" charset="0"/>
                <a:ea typeface="ＭＳ Ｐゴシック" panose="020B0600070205080204" pitchFamily="50" charset="-128"/>
                <a:cs typeface="Arial" panose="020B0604020202020204" pitchFamily="34" charset="0"/>
              </a:rPr>
              <a:t> 4-р бүлэг Буулгах/ нураах зориулалтын аттачментаар тоноглоод ажиллах үед тоног төхөөрөмжтэй хэрхэн харьцах тухай</a:t>
            </a:r>
            <a:endParaRPr kumimoji="1" lang="ja-JP" altLang="en-US" sz="32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620173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000">
                <a:latin typeface="Arial" panose="020B0604020202020204" pitchFamily="34" charset="0"/>
                <a:ea typeface="Meiryo UI" panose="020B0604030504040204" pitchFamily="50" charset="-128"/>
                <a:cs typeface="Arial" panose="020B0604020202020204" pitchFamily="34" charset="0"/>
              </a:rPr>
              <a:t>Таслагчийг сонгох, суурилуулах, онцлог, эд ангийн нэр, ашиглалт </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836920" y="6452605"/>
            <a:ext cx="4159242" cy="261610"/>
          </a:xfrm>
          <a:prstGeom prst="rect">
            <a:avLst/>
          </a:prstGeom>
          <a:noFill/>
          <a:ln>
            <a:solidFill>
              <a:schemeClr val="tx1"/>
            </a:solidFill>
          </a:ln>
        </p:spPr>
        <p:txBody>
          <a:bodyPr wrap="square" rtlCol="0">
            <a:spAutoFit/>
          </a:bodyPr>
          <a:lstStyle/>
          <a:p>
            <a:pPr algn="r" rtl="0"/>
            <a:r>
              <a:rPr lang="mn" sz="1100">
                <a:solidFill>
                  <a:prstClr val="black"/>
                </a:solidFill>
                <a:latin typeface="Arial" panose="020B0604020202020204" pitchFamily="34" charset="0"/>
                <a:cs typeface="Arial" panose="020B0604020202020204" pitchFamily="34" charset="0"/>
              </a:rPr>
              <a:t>Материалын 47-р  хуудас / Нэмэлт материалын 29-р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p:txBody>
      </p:sp>
      <p:sp>
        <p:nvSpPr>
          <p:cNvPr id="12" name="テキスト ボックス 11"/>
          <p:cNvSpPr txBox="1"/>
          <p:nvPr/>
        </p:nvSpPr>
        <p:spPr>
          <a:xfrm>
            <a:off x="2953194" y="4991833"/>
            <a:ext cx="3237610" cy="261610"/>
          </a:xfrm>
          <a:prstGeom prst="rect">
            <a:avLst/>
          </a:prstGeom>
          <a:noFill/>
          <a:ln>
            <a:noFill/>
          </a:ln>
        </p:spPr>
        <p:txBody>
          <a:bodyPr wrap="square" rtlCol="0">
            <a:spAutoFit/>
          </a:bodyPr>
          <a:lstStyle/>
          <a:p>
            <a:pPr algn="ctr" rtl="0"/>
            <a:r>
              <a:rPr lang="mn" sz="1100">
                <a:solidFill>
                  <a:prstClr val="black"/>
                </a:solidFill>
                <a:latin typeface="Arial" panose="020B0604020202020204" pitchFamily="34" charset="0"/>
                <a:cs typeface="Arial" panose="020B0604020202020204" pitchFamily="34" charset="0"/>
              </a:rPr>
              <a:t>Цүүцний төрөл, жишээ</a:t>
            </a:r>
          </a:p>
        </p:txBody>
      </p:sp>
      <p:pic>
        <p:nvPicPr>
          <p:cNvPr id="2" name="図 1"/>
          <p:cNvPicPr>
            <a:picLocks noChangeAspect="1"/>
          </p:cNvPicPr>
          <p:nvPr/>
        </p:nvPicPr>
        <p:blipFill>
          <a:blip r:embed="rId3"/>
          <a:stretch>
            <a:fillRect/>
          </a:stretch>
        </p:blipFill>
        <p:spPr>
          <a:xfrm>
            <a:off x="857249" y="2452228"/>
            <a:ext cx="7429500" cy="2539605"/>
          </a:xfrm>
          <a:prstGeom prst="rect">
            <a:avLst/>
          </a:prstGeom>
        </p:spPr>
      </p:pic>
      <p:sp>
        <p:nvSpPr>
          <p:cNvPr id="7" name="テキスト ボックス 1475">
            <a:extLst>
              <a:ext uri="{FF2B5EF4-FFF2-40B4-BE49-F238E27FC236}">
                <a16:creationId xmlns:a16="http://schemas.microsoft.com/office/drawing/2014/main" id="{E3BFD53A-89FD-4058-994B-32C25D81684F}"/>
              </a:ext>
            </a:extLst>
          </p:cNvPr>
          <p:cNvSpPr txBox="1"/>
          <p:nvPr/>
        </p:nvSpPr>
        <p:spPr>
          <a:xfrm>
            <a:off x="956235" y="2524587"/>
            <a:ext cx="2300941" cy="2616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dirty="0">
                <a:effectLst/>
                <a:latin typeface="Arial" panose="020B0604020202020204" pitchFamily="34" charset="0"/>
                <a:ea typeface="游ゴシック" panose="020B0400000000000000" pitchFamily="50" charset="-128"/>
                <a:cs typeface="Arial" panose="020B0604020202020204" pitchFamily="34" charset="0"/>
              </a:rPr>
              <a:t>Нураах цэг</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1476">
            <a:extLst>
              <a:ext uri="{FF2B5EF4-FFF2-40B4-BE49-F238E27FC236}">
                <a16:creationId xmlns:a16="http://schemas.microsoft.com/office/drawing/2014/main" id="{C795B683-A5FB-439E-9E38-0E6DDF0B7203}"/>
              </a:ext>
            </a:extLst>
          </p:cNvPr>
          <p:cNvSpPr txBox="1"/>
          <p:nvPr/>
        </p:nvSpPr>
        <p:spPr>
          <a:xfrm>
            <a:off x="3741632" y="2524588"/>
            <a:ext cx="1680552" cy="28035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dirty="0">
                <a:effectLst/>
                <a:latin typeface="Arial" panose="020B0604020202020204" pitchFamily="34" charset="0"/>
                <a:ea typeface="游ゴシック" panose="020B0400000000000000" pitchFamily="50" charset="-128"/>
                <a:cs typeface="Arial" panose="020B0604020202020204" pitchFamily="34" charset="0"/>
              </a:rPr>
              <a:t>Хавтгай төгсгөл</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477">
            <a:extLst>
              <a:ext uri="{FF2B5EF4-FFF2-40B4-BE49-F238E27FC236}">
                <a16:creationId xmlns:a16="http://schemas.microsoft.com/office/drawing/2014/main" id="{F5131835-9EFD-4E91-A9CF-6A1F762BFA10}"/>
              </a:ext>
            </a:extLst>
          </p:cNvPr>
          <p:cNvSpPr txBox="1"/>
          <p:nvPr/>
        </p:nvSpPr>
        <p:spPr>
          <a:xfrm>
            <a:off x="6206957" y="2542865"/>
            <a:ext cx="1537837" cy="2620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dirty="0">
                <a:effectLst/>
                <a:latin typeface="Arial" panose="020B0604020202020204" pitchFamily="34" charset="0"/>
                <a:ea typeface="游ゴシック" panose="020B0400000000000000" pitchFamily="50" charset="-128"/>
                <a:cs typeface="Arial" panose="020B0604020202020204" pitchFamily="34" charset="0"/>
              </a:rPr>
              <a:t>Хавтгай</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478">
            <a:extLst>
              <a:ext uri="{FF2B5EF4-FFF2-40B4-BE49-F238E27FC236}">
                <a16:creationId xmlns:a16="http://schemas.microsoft.com/office/drawing/2014/main" id="{CBD5FDA1-320C-45F6-8254-BD3015FD9EB7}"/>
              </a:ext>
            </a:extLst>
          </p:cNvPr>
          <p:cNvSpPr txBox="1"/>
          <p:nvPr/>
        </p:nvSpPr>
        <p:spPr>
          <a:xfrm>
            <a:off x="1567259" y="3021171"/>
            <a:ext cx="1593083" cy="12501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200" b="1" kern="100">
                <a:effectLst/>
                <a:latin typeface="Arial" panose="020B0604020202020204" pitchFamily="34" charset="0"/>
                <a:ea typeface="游ゴシック" panose="020B0400000000000000" pitchFamily="50" charset="-128"/>
                <a:cs typeface="Arial" panose="020B0604020202020204" pitchFamily="34" charset="0"/>
              </a:rPr>
              <a:t>(Үндсэн хэрэглээ)</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171450" indent="-171450" algn="l" rtl="0">
              <a:buFont typeface="Wingdings" panose="05000000000000000000" pitchFamily="2" charset="2"/>
              <a:buChar char="l"/>
            </a:pPr>
            <a:r>
              <a:rPr lang="mn" sz="1100" kern="100">
                <a:effectLst/>
                <a:latin typeface="Arial" panose="020B0604020202020204" pitchFamily="34" charset="0"/>
                <a:ea typeface="游ゴシック" panose="020B0400000000000000" pitchFamily="50" charset="-128"/>
                <a:cs typeface="Arial" panose="020B0604020202020204" pitchFamily="34" charset="0"/>
              </a:rPr>
              <a:t>Бетон бутлах</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171450" indent="-171450" algn="l" rtl="0">
              <a:buFont typeface="Wingdings" panose="05000000000000000000" pitchFamily="2" charset="2"/>
              <a:buChar char="l"/>
            </a:pPr>
            <a:r>
              <a:rPr lang="mn" sz="1100" kern="100">
                <a:effectLst/>
                <a:latin typeface="Arial" panose="020B0604020202020204" pitchFamily="34" charset="0"/>
                <a:ea typeface="游ゴシック" panose="020B0400000000000000" pitchFamily="50" charset="-128"/>
                <a:cs typeface="Arial" panose="020B0604020202020204" pitchFamily="34" charset="0"/>
              </a:rPr>
              <a:t>Чулуулаг бутлах</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171450" indent="-171450" algn="l" rtl="0">
              <a:buFont typeface="Wingdings" panose="05000000000000000000" pitchFamily="2" charset="2"/>
              <a:buChar char="l"/>
            </a:pPr>
            <a:r>
              <a:rPr lang="mn" sz="1100" kern="100">
                <a:effectLst/>
                <a:latin typeface="Arial" panose="020B0604020202020204" pitchFamily="34" charset="0"/>
                <a:ea typeface="游ゴシック" panose="020B0400000000000000" pitchFamily="50" charset="-128"/>
                <a:cs typeface="Arial" panose="020B0604020202020204" pitchFamily="34" charset="0"/>
              </a:rPr>
              <a:t>Хатуу хөрсийг бутлах</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171450" indent="-171450" algn="l" rtl="0">
              <a:buFont typeface="Wingdings" panose="05000000000000000000" pitchFamily="2" charset="2"/>
              <a:buChar char="l"/>
            </a:pPr>
            <a:r>
              <a:rPr lang="mn" sz="1100" kern="100">
                <a:effectLst/>
                <a:latin typeface="Arial" panose="020B0604020202020204" pitchFamily="34" charset="0"/>
                <a:ea typeface="游ゴシック" panose="020B0400000000000000" pitchFamily="50" charset="-128"/>
                <a:cs typeface="Arial" panose="020B0604020202020204" pitchFamily="34" charset="0"/>
              </a:rPr>
              <a:t>Зам, замын байгууламжийн барилгын ажил</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479">
            <a:extLst>
              <a:ext uri="{FF2B5EF4-FFF2-40B4-BE49-F238E27FC236}">
                <a16:creationId xmlns:a16="http://schemas.microsoft.com/office/drawing/2014/main" id="{37590751-D7D2-4287-9B3F-246936BC8097}"/>
              </a:ext>
            </a:extLst>
          </p:cNvPr>
          <p:cNvSpPr txBox="1"/>
          <p:nvPr/>
        </p:nvSpPr>
        <p:spPr>
          <a:xfrm>
            <a:off x="4002963" y="3021171"/>
            <a:ext cx="1680553" cy="9676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200" b="1" kern="100">
                <a:effectLst/>
                <a:latin typeface="Arial" panose="020B0604020202020204" pitchFamily="34" charset="0"/>
                <a:ea typeface="游ゴシック" panose="020B0400000000000000" pitchFamily="50" charset="-128"/>
                <a:cs typeface="Arial" panose="020B0604020202020204" pitchFamily="34" charset="0"/>
              </a:rPr>
              <a:t>(Үндсэн хэрэглээ)</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171450" indent="-171450" algn="l" rtl="0">
              <a:buFont typeface="Wingdings" panose="05000000000000000000" pitchFamily="2" charset="2"/>
              <a:buChar char="l"/>
            </a:pPr>
            <a:r>
              <a:rPr lang="mn" sz="1100" kern="100">
                <a:effectLst/>
                <a:latin typeface="Arial" panose="020B0604020202020204" pitchFamily="34" charset="0"/>
                <a:ea typeface="游ゴシック" panose="020B0400000000000000" pitchFamily="50" charset="-128"/>
                <a:cs typeface="Arial" panose="020B0604020202020204" pitchFamily="34" charset="0"/>
              </a:rPr>
              <a:t>Буталсан чулууны хоёрдахь бутлалт</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171450" indent="-171450" algn="l" rtl="0">
              <a:buFont typeface="Wingdings" panose="05000000000000000000" pitchFamily="2" charset="2"/>
              <a:buChar char="l"/>
            </a:pPr>
            <a:r>
              <a:rPr lang="mn" sz="1100" kern="100">
                <a:effectLst/>
                <a:latin typeface="Arial" panose="020B0604020202020204" pitchFamily="34" charset="0"/>
                <a:ea typeface="游ゴシック" panose="020B0400000000000000" pitchFamily="50" charset="-128"/>
                <a:cs typeface="Arial" panose="020B0604020202020204" pitchFamily="34" charset="0"/>
              </a:rPr>
              <a:t>Цементийн зуурмаг зэргийг салгах</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90170" algn="l" rtl="0"/>
            <a:r>
              <a:rPr lang="mn" sz="1100" kern="100">
                <a:effectLst/>
                <a:latin typeface="Arial" panose="020B0604020202020204" pitchFamily="34" charset="0"/>
                <a:ea typeface="ＭＳ Ｐゴシック" panose="020B0600070205080204" pitchFamily="50" charset="-128"/>
                <a:cs typeface="Arial" panose="020B0604020202020204" pitchFamily="34" charset="0"/>
              </a:rPr>
              <a:t> </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480">
            <a:extLst>
              <a:ext uri="{FF2B5EF4-FFF2-40B4-BE49-F238E27FC236}">
                <a16:creationId xmlns:a16="http://schemas.microsoft.com/office/drawing/2014/main" id="{6F275392-231A-4DA9-B4B3-1306DF7392D3}"/>
              </a:ext>
            </a:extLst>
          </p:cNvPr>
          <p:cNvSpPr txBox="1"/>
          <p:nvPr/>
        </p:nvSpPr>
        <p:spPr>
          <a:xfrm>
            <a:off x="6574374" y="3008123"/>
            <a:ext cx="1404214" cy="9806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200" b="1" kern="100">
                <a:effectLst/>
                <a:latin typeface="Arial" panose="020B0604020202020204" pitchFamily="34" charset="0"/>
                <a:ea typeface="游ゴシック" panose="020B0400000000000000" pitchFamily="50" charset="-128"/>
                <a:cs typeface="Arial" panose="020B0604020202020204" pitchFamily="34" charset="0"/>
              </a:rPr>
              <a:t>(Үндсэн хэрэглээ)</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171450" indent="-171450" algn="l" rtl="0">
              <a:buFont typeface="Wingdings" panose="05000000000000000000" pitchFamily="2" charset="2"/>
              <a:buChar char="l"/>
            </a:pPr>
            <a:r>
              <a:rPr lang="mn" sz="1100" kern="100">
                <a:effectLst/>
                <a:latin typeface="Arial" panose="020B0604020202020204" pitchFamily="34" charset="0"/>
                <a:ea typeface="游ゴシック" panose="020B0400000000000000" pitchFamily="50" charset="-128"/>
                <a:cs typeface="Arial" panose="020B0604020202020204" pitchFamily="34" charset="0"/>
              </a:rPr>
              <a:t>Ховил ухах</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171450" indent="-171450" algn="l" rtl="0">
              <a:buFont typeface="Wingdings" panose="05000000000000000000" pitchFamily="2" charset="2"/>
              <a:buChar char="l"/>
            </a:pPr>
            <a:r>
              <a:rPr lang="mn" sz="1100" kern="100">
                <a:effectLst/>
                <a:latin typeface="Arial" panose="020B0604020202020204" pitchFamily="34" charset="0"/>
                <a:ea typeface="游ゴシック" panose="020B0400000000000000" pitchFamily="50" charset="-128"/>
                <a:cs typeface="Arial" panose="020B0604020202020204" pitchFamily="34" charset="0"/>
              </a:rPr>
              <a:t>Юүлүүр тасдах</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171450" indent="-171450" algn="l" rtl="0">
              <a:buFont typeface="Wingdings" panose="05000000000000000000" pitchFamily="2" charset="2"/>
              <a:buChar char="l"/>
            </a:pPr>
            <a:r>
              <a:rPr lang="mn" sz="1100" kern="100">
                <a:effectLst/>
                <a:latin typeface="Arial" panose="020B0604020202020204" pitchFamily="34" charset="0"/>
                <a:ea typeface="游ゴシック" panose="020B0400000000000000" pitchFamily="50" charset="-128"/>
                <a:cs typeface="Arial" panose="020B0604020202020204" pitchFamily="34" charset="0"/>
              </a:rPr>
              <a:t>Налуу (nori men)г бутлах</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247084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Таслагчийг сонгох, суурилуулах, онцлог, эд ангийн нэр, ашиглалт </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896740" y="6452605"/>
            <a:ext cx="4099422" cy="246221"/>
          </a:xfrm>
          <a:prstGeom prst="rect">
            <a:avLst/>
          </a:prstGeom>
          <a:noFill/>
          <a:ln>
            <a:solidFill>
              <a:schemeClr val="tx1"/>
            </a:solidFill>
          </a:ln>
        </p:spPr>
        <p:txBody>
          <a:bodyPr wrap="square" rtlCol="0">
            <a:spAutoFit/>
          </a:bodyPr>
          <a:lstStyle/>
          <a:p>
            <a:pPr algn="r" rtl="0"/>
            <a:r>
              <a:rPr lang="mn" sz="1000" dirty="0">
                <a:solidFill>
                  <a:prstClr val="black"/>
                </a:solidFill>
                <a:latin typeface="Arial" panose="020B0604020202020204" pitchFamily="34" charset="0"/>
                <a:cs typeface="Arial" panose="020B0604020202020204" pitchFamily="34" charset="0"/>
              </a:rPr>
              <a:t>Материалын 48-р  хуудас / Нэмэлт материалын 30-р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p:txBody>
      </p:sp>
      <p:sp>
        <p:nvSpPr>
          <p:cNvPr id="13" name="テキスト ボックス 12"/>
          <p:cNvSpPr txBox="1"/>
          <p:nvPr/>
        </p:nvSpPr>
        <p:spPr>
          <a:xfrm>
            <a:off x="3167952" y="6061455"/>
            <a:ext cx="3237610"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Гидравлик таслагч</a:t>
            </a:r>
          </a:p>
        </p:txBody>
      </p:sp>
      <p:pic>
        <p:nvPicPr>
          <p:cNvPr id="2" name="図 1"/>
          <p:cNvPicPr>
            <a:picLocks noChangeAspect="1"/>
          </p:cNvPicPr>
          <p:nvPr/>
        </p:nvPicPr>
        <p:blipFill>
          <a:blip r:embed="rId3"/>
          <a:stretch>
            <a:fillRect/>
          </a:stretch>
        </p:blipFill>
        <p:spPr>
          <a:xfrm>
            <a:off x="1945013" y="1383465"/>
            <a:ext cx="5253973" cy="4677990"/>
          </a:xfrm>
          <a:prstGeom prst="rect">
            <a:avLst/>
          </a:prstGeom>
        </p:spPr>
      </p:pic>
      <p:sp>
        <p:nvSpPr>
          <p:cNvPr id="7" name="テキスト ボックス 1481">
            <a:extLst>
              <a:ext uri="{FF2B5EF4-FFF2-40B4-BE49-F238E27FC236}">
                <a16:creationId xmlns:a16="http://schemas.microsoft.com/office/drawing/2014/main" id="{408176D4-780C-451E-9A49-2B32E9C076B0}"/>
              </a:ext>
            </a:extLst>
          </p:cNvPr>
          <p:cNvSpPr txBox="1"/>
          <p:nvPr/>
        </p:nvSpPr>
        <p:spPr>
          <a:xfrm>
            <a:off x="2222257" y="2015935"/>
            <a:ext cx="376555"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50" kern="100">
                <a:effectLst/>
                <a:latin typeface="Arial" panose="020B0604020202020204" pitchFamily="34" charset="0"/>
                <a:ea typeface="游ゴシック" panose="020B0400000000000000" pitchFamily="50" charset="-128"/>
                <a:cs typeface="Arial" panose="020B0604020202020204" pitchFamily="34" charset="0"/>
              </a:rPr>
              <a:t>Зүү</a:t>
            </a:r>
            <a:endParaRPr lang="ja-JP" sz="105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1488">
            <a:extLst>
              <a:ext uri="{FF2B5EF4-FFF2-40B4-BE49-F238E27FC236}">
                <a16:creationId xmlns:a16="http://schemas.microsoft.com/office/drawing/2014/main" id="{69C52B35-0F4A-4EEE-8436-C248098ABF25}"/>
              </a:ext>
            </a:extLst>
          </p:cNvPr>
          <p:cNvSpPr txBox="1"/>
          <p:nvPr/>
        </p:nvSpPr>
        <p:spPr>
          <a:xfrm>
            <a:off x="3036157" y="2928318"/>
            <a:ext cx="1667510"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Бага даралтын хажуу</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490">
            <a:extLst>
              <a:ext uri="{FF2B5EF4-FFF2-40B4-BE49-F238E27FC236}">
                <a16:creationId xmlns:a16="http://schemas.microsoft.com/office/drawing/2014/main" id="{4BF323F3-7391-4818-86BB-5734560BA4B8}"/>
              </a:ext>
            </a:extLst>
          </p:cNvPr>
          <p:cNvSpPr txBox="1"/>
          <p:nvPr/>
        </p:nvSpPr>
        <p:spPr>
          <a:xfrm>
            <a:off x="3036157" y="3103578"/>
            <a:ext cx="1251045" cy="2336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900" kern="100" dirty="0">
                <a:effectLst/>
                <a:latin typeface="Arial" panose="020B0604020202020204" pitchFamily="34" charset="0"/>
                <a:ea typeface="游ゴシック" panose="020B0400000000000000" pitchFamily="50" charset="-128"/>
                <a:cs typeface="Arial" panose="020B0604020202020204" pitchFamily="34" charset="0"/>
              </a:rPr>
              <a:t>Өндөр даралтын хажуу</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494">
            <a:extLst>
              <a:ext uri="{FF2B5EF4-FFF2-40B4-BE49-F238E27FC236}">
                <a16:creationId xmlns:a16="http://schemas.microsoft.com/office/drawing/2014/main" id="{64971617-ACA6-4E35-BBFC-04BF6D490206}"/>
              </a:ext>
            </a:extLst>
          </p:cNvPr>
          <p:cNvSpPr txBox="1"/>
          <p:nvPr/>
        </p:nvSpPr>
        <p:spPr>
          <a:xfrm>
            <a:off x="2844557" y="3363483"/>
            <a:ext cx="1415247" cy="2089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Тогтоогч</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495">
            <a:extLst>
              <a:ext uri="{FF2B5EF4-FFF2-40B4-BE49-F238E27FC236}">
                <a16:creationId xmlns:a16="http://schemas.microsoft.com/office/drawing/2014/main" id="{5AFEAD3D-7699-4713-BC81-94EE3576E0C2}"/>
              </a:ext>
            </a:extLst>
          </p:cNvPr>
          <p:cNvSpPr txBox="1"/>
          <p:nvPr/>
        </p:nvSpPr>
        <p:spPr>
          <a:xfrm>
            <a:off x="2681661" y="3596645"/>
            <a:ext cx="1667510" cy="2089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Таслагч хэсэг</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496">
            <a:extLst>
              <a:ext uri="{FF2B5EF4-FFF2-40B4-BE49-F238E27FC236}">
                <a16:creationId xmlns:a16="http://schemas.microsoft.com/office/drawing/2014/main" id="{3BEEF293-84CA-41AF-8D87-4EADB319D7BC}"/>
              </a:ext>
            </a:extLst>
          </p:cNvPr>
          <p:cNvSpPr txBox="1"/>
          <p:nvPr/>
        </p:nvSpPr>
        <p:spPr>
          <a:xfrm>
            <a:off x="2717557" y="3911567"/>
            <a:ext cx="775335" cy="223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50" kern="100">
                <a:effectLst/>
                <a:latin typeface="Arial" panose="020B0604020202020204" pitchFamily="34" charset="0"/>
                <a:ea typeface="游ゴシック" panose="020B0400000000000000" pitchFamily="50" charset="-128"/>
                <a:cs typeface="Arial" panose="020B0604020202020204" pitchFamily="34" charset="0"/>
              </a:rPr>
              <a:t>Цүүц</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497">
            <a:extLst>
              <a:ext uri="{FF2B5EF4-FFF2-40B4-BE49-F238E27FC236}">
                <a16:creationId xmlns:a16="http://schemas.microsoft.com/office/drawing/2014/main" id="{40CFC08E-036A-46D8-8A69-C48532661DB8}"/>
              </a:ext>
            </a:extLst>
          </p:cNvPr>
          <p:cNvSpPr txBox="1"/>
          <p:nvPr/>
        </p:nvSpPr>
        <p:spPr>
          <a:xfrm>
            <a:off x="5037754" y="2700622"/>
            <a:ext cx="1990575"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Өндөр даралтын хажуугийн хоолой</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498">
            <a:extLst>
              <a:ext uri="{FF2B5EF4-FFF2-40B4-BE49-F238E27FC236}">
                <a16:creationId xmlns:a16="http://schemas.microsoft.com/office/drawing/2014/main" id="{11EDD244-329A-4C22-8BB6-5E73E3419D41}"/>
              </a:ext>
            </a:extLst>
          </p:cNvPr>
          <p:cNvSpPr txBox="1"/>
          <p:nvPr/>
        </p:nvSpPr>
        <p:spPr>
          <a:xfrm>
            <a:off x="5249743" y="2920183"/>
            <a:ext cx="1778586"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Нам даралтын хажуугийн хоолой</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499">
            <a:extLst>
              <a:ext uri="{FF2B5EF4-FFF2-40B4-BE49-F238E27FC236}">
                <a16:creationId xmlns:a16="http://schemas.microsoft.com/office/drawing/2014/main" id="{D0EC0038-9E9B-49CF-992E-6561D157ECA4}"/>
              </a:ext>
            </a:extLst>
          </p:cNvPr>
          <p:cNvSpPr txBox="1"/>
          <p:nvPr/>
        </p:nvSpPr>
        <p:spPr>
          <a:xfrm>
            <a:off x="5378346" y="3139744"/>
            <a:ext cx="1714663"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Таслагчийн хоолой</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500">
            <a:extLst>
              <a:ext uri="{FF2B5EF4-FFF2-40B4-BE49-F238E27FC236}">
                <a16:creationId xmlns:a16="http://schemas.microsoft.com/office/drawing/2014/main" id="{A1B87E97-DA8D-455F-A4D8-92771479ACD7}"/>
              </a:ext>
            </a:extLst>
          </p:cNvPr>
          <p:cNvSpPr txBox="1"/>
          <p:nvPr/>
        </p:nvSpPr>
        <p:spPr>
          <a:xfrm>
            <a:off x="5590093" y="3852736"/>
            <a:ext cx="1784928"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Гидравлик тосны сав</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501">
            <a:extLst>
              <a:ext uri="{FF2B5EF4-FFF2-40B4-BE49-F238E27FC236}">
                <a16:creationId xmlns:a16="http://schemas.microsoft.com/office/drawing/2014/main" id="{65777809-171B-4C45-B148-5758BD79CB24}"/>
              </a:ext>
            </a:extLst>
          </p:cNvPr>
          <p:cNvSpPr txBox="1"/>
          <p:nvPr/>
        </p:nvSpPr>
        <p:spPr>
          <a:xfrm>
            <a:off x="6020818" y="4131898"/>
            <a:ext cx="1178168" cy="2249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Тосны шүүлтүүр</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502">
            <a:extLst>
              <a:ext uri="{FF2B5EF4-FFF2-40B4-BE49-F238E27FC236}">
                <a16:creationId xmlns:a16="http://schemas.microsoft.com/office/drawing/2014/main" id="{B78CFCA6-FE4E-432A-94FA-684DB5A1704E}"/>
              </a:ext>
            </a:extLst>
          </p:cNvPr>
          <p:cNvSpPr txBox="1"/>
          <p:nvPr/>
        </p:nvSpPr>
        <p:spPr>
          <a:xfrm>
            <a:off x="5961137" y="5626225"/>
            <a:ext cx="1067192"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50" kern="100">
                <a:effectLst/>
                <a:latin typeface="Arial" panose="020B0604020202020204" pitchFamily="34" charset="0"/>
                <a:ea typeface="游ゴシック" panose="020B0400000000000000" pitchFamily="50" charset="-128"/>
                <a:cs typeface="Arial" panose="020B0604020202020204" pitchFamily="34" charset="0"/>
              </a:rPr>
              <a:t>Тосны насос</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503">
            <a:extLst>
              <a:ext uri="{FF2B5EF4-FFF2-40B4-BE49-F238E27FC236}">
                <a16:creationId xmlns:a16="http://schemas.microsoft.com/office/drawing/2014/main" id="{85B959E0-E942-41DA-8802-E111A4AD6095}"/>
              </a:ext>
            </a:extLst>
          </p:cNvPr>
          <p:cNvSpPr txBox="1"/>
          <p:nvPr/>
        </p:nvSpPr>
        <p:spPr>
          <a:xfrm>
            <a:off x="2791811" y="5077205"/>
            <a:ext cx="895671" cy="236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50" kern="100">
                <a:effectLst/>
                <a:latin typeface="Arial" panose="020B0604020202020204" pitchFamily="34" charset="0"/>
                <a:ea typeface="游ゴシック" panose="020B0400000000000000" pitchFamily="50" charset="-128"/>
                <a:cs typeface="Arial" panose="020B0604020202020204" pitchFamily="34" charset="0"/>
              </a:rPr>
              <a:t>Цохилтын педал</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600">
            <a:extLst>
              <a:ext uri="{FF2B5EF4-FFF2-40B4-BE49-F238E27FC236}">
                <a16:creationId xmlns:a16="http://schemas.microsoft.com/office/drawing/2014/main" id="{CBFB1ADC-81D5-4700-8396-D7142ACCEDF0}"/>
              </a:ext>
            </a:extLst>
          </p:cNvPr>
          <p:cNvSpPr txBox="1"/>
          <p:nvPr/>
        </p:nvSpPr>
        <p:spPr>
          <a:xfrm>
            <a:off x="2791811" y="5641720"/>
            <a:ext cx="1667510"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50" kern="100">
                <a:effectLst/>
                <a:latin typeface="Arial" panose="020B0604020202020204" pitchFamily="34" charset="0"/>
                <a:ea typeface="游ゴシック" panose="020B0400000000000000" pitchFamily="50" charset="-128"/>
                <a:cs typeface="Arial" panose="020B0604020202020204" pitchFamily="34" charset="0"/>
              </a:rPr>
              <a:t>Хяналтын хавхлага</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977808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Таслагчийг сонгох, суурилуулах, онцлог, эд ангийн нэр, ашиглалт </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833937" y="6452605"/>
            <a:ext cx="4162225"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cs typeface="Arial" panose="020B0604020202020204" pitchFamily="34" charset="0"/>
              </a:rPr>
              <a:t>Материалын 49-р  хуудас / Нэмэлт материалын 30-р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2953195" y="3916723"/>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Таслагч хэсгийн эд ангийн нэр</a:t>
            </a:r>
          </a:p>
        </p:txBody>
      </p:sp>
      <p:sp>
        <p:nvSpPr>
          <p:cNvPr id="16" name="テキスト ボックス 15"/>
          <p:cNvSpPr txBox="1"/>
          <p:nvPr/>
        </p:nvSpPr>
        <p:spPr>
          <a:xfrm>
            <a:off x="3235933" y="6048997"/>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Гидравлик хоолойн хэлхээний жишээ</a:t>
            </a:r>
          </a:p>
        </p:txBody>
      </p:sp>
      <p:pic>
        <p:nvPicPr>
          <p:cNvPr id="2" name="図 1"/>
          <p:cNvPicPr>
            <a:picLocks noChangeAspect="1"/>
          </p:cNvPicPr>
          <p:nvPr/>
        </p:nvPicPr>
        <p:blipFill>
          <a:blip r:embed="rId3"/>
          <a:stretch>
            <a:fillRect/>
          </a:stretch>
        </p:blipFill>
        <p:spPr>
          <a:xfrm>
            <a:off x="2687273" y="4220281"/>
            <a:ext cx="4334930" cy="1871833"/>
          </a:xfrm>
          <a:prstGeom prst="rect">
            <a:avLst/>
          </a:prstGeom>
        </p:spPr>
      </p:pic>
      <p:pic>
        <p:nvPicPr>
          <p:cNvPr id="3" name="図 2"/>
          <p:cNvPicPr>
            <a:picLocks noChangeAspect="1"/>
          </p:cNvPicPr>
          <p:nvPr/>
        </p:nvPicPr>
        <p:blipFill>
          <a:blip r:embed="rId4"/>
          <a:stretch>
            <a:fillRect/>
          </a:stretch>
        </p:blipFill>
        <p:spPr>
          <a:xfrm>
            <a:off x="2088573" y="1287153"/>
            <a:ext cx="5078158" cy="2635234"/>
          </a:xfrm>
          <a:prstGeom prst="rect">
            <a:avLst/>
          </a:prstGeom>
        </p:spPr>
      </p:pic>
      <p:sp>
        <p:nvSpPr>
          <p:cNvPr id="10" name="テキスト ボックス 1601">
            <a:extLst>
              <a:ext uri="{FF2B5EF4-FFF2-40B4-BE49-F238E27FC236}">
                <a16:creationId xmlns:a16="http://schemas.microsoft.com/office/drawing/2014/main" id="{EB3FF116-6D39-4A11-91AA-C92ABD6EA816}"/>
              </a:ext>
            </a:extLst>
          </p:cNvPr>
          <p:cNvSpPr txBox="1"/>
          <p:nvPr/>
        </p:nvSpPr>
        <p:spPr>
          <a:xfrm>
            <a:off x="3862069" y="1746045"/>
            <a:ext cx="8585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游ゴシック" panose="020B0400000000000000" pitchFamily="50" charset="-128"/>
                <a:cs typeface="Arial" panose="020B0604020202020204" pitchFamily="34" charset="0"/>
              </a:rPr>
              <a:t>Гидравлик хоолой(housu)н холболт</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602">
            <a:extLst>
              <a:ext uri="{FF2B5EF4-FFF2-40B4-BE49-F238E27FC236}">
                <a16:creationId xmlns:a16="http://schemas.microsoft.com/office/drawing/2014/main" id="{D9196029-06F7-4D49-9250-A0034D92E9AE}"/>
              </a:ext>
            </a:extLst>
          </p:cNvPr>
          <p:cNvSpPr txBox="1"/>
          <p:nvPr/>
        </p:nvSpPr>
        <p:spPr>
          <a:xfrm>
            <a:off x="3771264" y="2217155"/>
            <a:ext cx="6680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Тогтоогч</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603">
            <a:extLst>
              <a:ext uri="{FF2B5EF4-FFF2-40B4-BE49-F238E27FC236}">
                <a16:creationId xmlns:a16="http://schemas.microsoft.com/office/drawing/2014/main" id="{9E96CE34-678F-49D8-948E-97FA793FCF6A}"/>
              </a:ext>
            </a:extLst>
          </p:cNvPr>
          <p:cNvSpPr txBox="1"/>
          <p:nvPr/>
        </p:nvSpPr>
        <p:spPr>
          <a:xfrm>
            <a:off x="3320097" y="2767828"/>
            <a:ext cx="6680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Цилиндр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604">
            <a:extLst>
              <a:ext uri="{FF2B5EF4-FFF2-40B4-BE49-F238E27FC236}">
                <a16:creationId xmlns:a16="http://schemas.microsoft.com/office/drawing/2014/main" id="{0A524E71-F484-42F3-BB6F-78ADDD5F0204}"/>
              </a:ext>
            </a:extLst>
          </p:cNvPr>
          <p:cNvSpPr txBox="1"/>
          <p:nvPr/>
        </p:nvSpPr>
        <p:spPr>
          <a:xfrm>
            <a:off x="6721417" y="2669237"/>
            <a:ext cx="6680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Цилиндр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605">
            <a:extLst>
              <a:ext uri="{FF2B5EF4-FFF2-40B4-BE49-F238E27FC236}">
                <a16:creationId xmlns:a16="http://schemas.microsoft.com/office/drawing/2014/main" id="{51BABF37-761B-4107-AE2D-CEFD8A40D9E0}"/>
              </a:ext>
            </a:extLst>
          </p:cNvPr>
          <p:cNvSpPr txBox="1"/>
          <p:nvPr/>
        </p:nvSpPr>
        <p:spPr>
          <a:xfrm>
            <a:off x="6262687" y="2898921"/>
            <a:ext cx="6680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Поршен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606">
            <a:extLst>
              <a:ext uri="{FF2B5EF4-FFF2-40B4-BE49-F238E27FC236}">
                <a16:creationId xmlns:a16="http://schemas.microsoft.com/office/drawing/2014/main" id="{25AEDEBB-8975-460C-8E5C-941B37BC7BCB}"/>
              </a:ext>
            </a:extLst>
          </p:cNvPr>
          <p:cNvSpPr txBox="1"/>
          <p:nvPr/>
        </p:nvSpPr>
        <p:spPr>
          <a:xfrm>
            <a:off x="4833937" y="2827076"/>
            <a:ext cx="45720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Цүүц</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607">
            <a:extLst>
              <a:ext uri="{FF2B5EF4-FFF2-40B4-BE49-F238E27FC236}">
                <a16:creationId xmlns:a16="http://schemas.microsoft.com/office/drawing/2014/main" id="{101DC230-496B-450B-BEA2-650347F89033}"/>
              </a:ext>
            </a:extLst>
          </p:cNvPr>
          <p:cNvSpPr txBox="1"/>
          <p:nvPr/>
        </p:nvSpPr>
        <p:spPr>
          <a:xfrm>
            <a:off x="3612832" y="3506969"/>
            <a:ext cx="45720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Цүүц</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608">
            <a:extLst>
              <a:ext uri="{FF2B5EF4-FFF2-40B4-BE49-F238E27FC236}">
                <a16:creationId xmlns:a16="http://schemas.microsoft.com/office/drawing/2014/main" id="{F893A8D9-50E9-4740-9266-6E805AEE1A6C}"/>
              </a:ext>
            </a:extLst>
          </p:cNvPr>
          <p:cNvSpPr txBox="1"/>
          <p:nvPr/>
        </p:nvSpPr>
        <p:spPr>
          <a:xfrm>
            <a:off x="5226012" y="1513142"/>
            <a:ext cx="833119" cy="1916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Аккумлятор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609">
            <a:extLst>
              <a:ext uri="{FF2B5EF4-FFF2-40B4-BE49-F238E27FC236}">
                <a16:creationId xmlns:a16="http://schemas.microsoft.com/office/drawing/2014/main" id="{C063BF14-40F1-4F1B-BF34-29870EC42CD0}"/>
              </a:ext>
            </a:extLst>
          </p:cNvPr>
          <p:cNvSpPr txBox="1"/>
          <p:nvPr/>
        </p:nvSpPr>
        <p:spPr>
          <a:xfrm>
            <a:off x="5164566" y="1780657"/>
            <a:ext cx="779094" cy="1560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Хавхлагын хайрцаг</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610">
            <a:extLst>
              <a:ext uri="{FF2B5EF4-FFF2-40B4-BE49-F238E27FC236}">
                <a16:creationId xmlns:a16="http://schemas.microsoft.com/office/drawing/2014/main" id="{E4C57C40-8080-404B-A12D-918212B6EC5D}"/>
              </a:ext>
            </a:extLst>
          </p:cNvPr>
          <p:cNvSpPr txBox="1"/>
          <p:nvPr/>
        </p:nvSpPr>
        <p:spPr>
          <a:xfrm>
            <a:off x="5477776" y="2034814"/>
            <a:ext cx="41148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Хавхлага</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611">
            <a:extLst>
              <a:ext uri="{FF2B5EF4-FFF2-40B4-BE49-F238E27FC236}">
                <a16:creationId xmlns:a16="http://schemas.microsoft.com/office/drawing/2014/main" id="{FE9A239C-1D21-4A01-A650-B7A30FFF1FC2}"/>
              </a:ext>
            </a:extLst>
          </p:cNvPr>
          <p:cNvSpPr txBox="1"/>
          <p:nvPr/>
        </p:nvSpPr>
        <p:spPr>
          <a:xfrm>
            <a:off x="4809452" y="2260874"/>
            <a:ext cx="8331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Цүүц тогтоох зүү</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612">
            <a:extLst>
              <a:ext uri="{FF2B5EF4-FFF2-40B4-BE49-F238E27FC236}">
                <a16:creationId xmlns:a16="http://schemas.microsoft.com/office/drawing/2014/main" id="{9CFDB911-629B-498A-9C92-4631F1DD80C6}"/>
              </a:ext>
            </a:extLst>
          </p:cNvPr>
          <p:cNvSpPr txBox="1"/>
          <p:nvPr/>
        </p:nvSpPr>
        <p:spPr>
          <a:xfrm>
            <a:off x="5387135" y="4278211"/>
            <a:ext cx="100457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Аккумлятор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613">
            <a:extLst>
              <a:ext uri="{FF2B5EF4-FFF2-40B4-BE49-F238E27FC236}">
                <a16:creationId xmlns:a16="http://schemas.microsoft.com/office/drawing/2014/main" id="{5DCD6D4A-884E-47E5-97F0-FCBE39B3CA96}"/>
              </a:ext>
            </a:extLst>
          </p:cNvPr>
          <p:cNvSpPr txBox="1"/>
          <p:nvPr/>
        </p:nvSpPr>
        <p:spPr>
          <a:xfrm>
            <a:off x="5792787" y="4551021"/>
            <a:ext cx="100457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Зогсоох хавхлага</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1615">
            <a:extLst>
              <a:ext uri="{FF2B5EF4-FFF2-40B4-BE49-F238E27FC236}">
                <a16:creationId xmlns:a16="http://schemas.microsoft.com/office/drawing/2014/main" id="{6D142A4B-FD1D-44DB-BA64-648909700DC5}"/>
              </a:ext>
            </a:extLst>
          </p:cNvPr>
          <p:cNvSpPr txBox="1"/>
          <p:nvPr/>
        </p:nvSpPr>
        <p:spPr>
          <a:xfrm>
            <a:off x="3848565" y="4449830"/>
            <a:ext cx="67818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Ажиллагааны хавхлага</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1616">
            <a:extLst>
              <a:ext uri="{FF2B5EF4-FFF2-40B4-BE49-F238E27FC236}">
                <a16:creationId xmlns:a16="http://schemas.microsoft.com/office/drawing/2014/main" id="{24C5C58F-9A19-49ED-970F-BDECBFFD589F}"/>
              </a:ext>
            </a:extLst>
          </p:cNvPr>
          <p:cNvSpPr txBox="1"/>
          <p:nvPr/>
        </p:nvSpPr>
        <p:spPr>
          <a:xfrm>
            <a:off x="3180269" y="4887794"/>
            <a:ext cx="473838"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Насос</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1617">
            <a:extLst>
              <a:ext uri="{FF2B5EF4-FFF2-40B4-BE49-F238E27FC236}">
                <a16:creationId xmlns:a16="http://schemas.microsoft.com/office/drawing/2014/main" id="{A49DD1AD-B1B2-4D66-8936-BC25F9840C68}"/>
              </a:ext>
            </a:extLst>
          </p:cNvPr>
          <p:cNvSpPr txBox="1"/>
          <p:nvPr/>
        </p:nvSpPr>
        <p:spPr>
          <a:xfrm>
            <a:off x="5399087" y="5802657"/>
            <a:ext cx="100457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Зогсоох хавхлага</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1618">
            <a:extLst>
              <a:ext uri="{FF2B5EF4-FFF2-40B4-BE49-F238E27FC236}">
                <a16:creationId xmlns:a16="http://schemas.microsoft.com/office/drawing/2014/main" id="{0F91BF11-D4BA-4710-8CFD-E70C15D61045}"/>
              </a:ext>
            </a:extLst>
          </p:cNvPr>
          <p:cNvSpPr txBox="1"/>
          <p:nvPr/>
        </p:nvSpPr>
        <p:spPr>
          <a:xfrm>
            <a:off x="6094412" y="5422772"/>
            <a:ext cx="100457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Таслагч хэсэг</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9" name="テキスト ボックス 1619">
            <a:extLst>
              <a:ext uri="{FF2B5EF4-FFF2-40B4-BE49-F238E27FC236}">
                <a16:creationId xmlns:a16="http://schemas.microsoft.com/office/drawing/2014/main" id="{10E673F3-C40D-428A-BC50-9F35F75B54D1}"/>
              </a:ext>
            </a:extLst>
          </p:cNvPr>
          <p:cNvSpPr txBox="1"/>
          <p:nvPr/>
        </p:nvSpPr>
        <p:spPr>
          <a:xfrm>
            <a:off x="3862069" y="5038450"/>
            <a:ext cx="577215" cy="281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Тулах хавхлага</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1620">
            <a:extLst>
              <a:ext uri="{FF2B5EF4-FFF2-40B4-BE49-F238E27FC236}">
                <a16:creationId xmlns:a16="http://schemas.microsoft.com/office/drawing/2014/main" id="{C724E2D7-7C93-4AEC-ACE4-BB5015CF286E}"/>
              </a:ext>
            </a:extLst>
          </p:cNvPr>
          <p:cNvSpPr txBox="1"/>
          <p:nvPr/>
        </p:nvSpPr>
        <p:spPr>
          <a:xfrm>
            <a:off x="4150677" y="5966129"/>
            <a:ext cx="114046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Хоёрдогч тулах хавхлага</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テキスト ボックス 1621">
            <a:extLst>
              <a:ext uri="{FF2B5EF4-FFF2-40B4-BE49-F238E27FC236}">
                <a16:creationId xmlns:a16="http://schemas.microsoft.com/office/drawing/2014/main" id="{AEBA3BB2-C59E-4D3E-A3C6-64AEACBEBB64}"/>
              </a:ext>
            </a:extLst>
          </p:cNvPr>
          <p:cNvSpPr txBox="1"/>
          <p:nvPr/>
        </p:nvSpPr>
        <p:spPr>
          <a:xfrm>
            <a:off x="3466782" y="5842959"/>
            <a:ext cx="56261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Хөргөгч</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2" name="テキスト ボックス 1622">
            <a:extLst>
              <a:ext uri="{FF2B5EF4-FFF2-40B4-BE49-F238E27FC236}">
                <a16:creationId xmlns:a16="http://schemas.microsoft.com/office/drawing/2014/main" id="{1C8169E4-35BC-4F4F-88CD-F8070F3E6E22}"/>
              </a:ext>
            </a:extLst>
          </p:cNvPr>
          <p:cNvSpPr txBox="1"/>
          <p:nvPr/>
        </p:nvSpPr>
        <p:spPr>
          <a:xfrm>
            <a:off x="2655972" y="5916716"/>
            <a:ext cx="56261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Сав/танк</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520669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Таслагчийн төрөл</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204531" y="6452605"/>
            <a:ext cx="4791631"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cs typeface="Arial" panose="020B0604020202020204" pitchFamily="34" charset="0"/>
              </a:rPr>
              <a:t>Материалын 50-р  хуудас / Нэмэлт материалын 31-р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2" name="テキスト ボックス 11"/>
          <p:cNvSpPr txBox="1"/>
          <p:nvPr/>
        </p:nvSpPr>
        <p:spPr>
          <a:xfrm>
            <a:off x="3019231" y="5877335"/>
            <a:ext cx="3237610" cy="430887"/>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① Хуримтлагдсан даралтын эсрэг түлхэлтийн төрөл</a:t>
            </a:r>
          </a:p>
        </p:txBody>
      </p:sp>
      <p:pic>
        <p:nvPicPr>
          <p:cNvPr id="16" name="図 15"/>
          <p:cNvPicPr>
            <a:picLocks noChangeAspect="1"/>
          </p:cNvPicPr>
          <p:nvPr/>
        </p:nvPicPr>
        <p:blipFill>
          <a:blip r:embed="rId3"/>
          <a:stretch>
            <a:fillRect/>
          </a:stretch>
        </p:blipFill>
        <p:spPr>
          <a:xfrm>
            <a:off x="844261" y="1464329"/>
            <a:ext cx="7455477" cy="4413006"/>
          </a:xfrm>
          <a:prstGeom prst="rect">
            <a:avLst/>
          </a:prstGeom>
        </p:spPr>
      </p:pic>
      <p:sp>
        <p:nvSpPr>
          <p:cNvPr id="7" name="テキスト ボックス 1623">
            <a:extLst>
              <a:ext uri="{FF2B5EF4-FFF2-40B4-BE49-F238E27FC236}">
                <a16:creationId xmlns:a16="http://schemas.microsoft.com/office/drawing/2014/main" id="{64014314-3A09-4A03-925E-30BB26D8466D}"/>
              </a:ext>
            </a:extLst>
          </p:cNvPr>
          <p:cNvSpPr txBox="1"/>
          <p:nvPr/>
        </p:nvSpPr>
        <p:spPr>
          <a:xfrm>
            <a:off x="2109470" y="1556702"/>
            <a:ext cx="1129030"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100" kern="100" dirty="0">
                <a:effectLst/>
                <a:latin typeface="Arial" panose="020B0604020202020204" pitchFamily="34" charset="0"/>
                <a:ea typeface="游ゴシック" panose="020B0400000000000000" pitchFamily="50" charset="-128"/>
                <a:cs typeface="Arial" panose="020B0604020202020204" pitchFamily="34" charset="0"/>
              </a:rPr>
              <a:t>Азотын хий </a:t>
            </a:r>
            <a:r>
              <a:rPr lang="mn" sz="1100" kern="100" baseline="30000" dirty="0">
                <a:effectLst/>
                <a:latin typeface="Arial" panose="020B0604020202020204" pitchFamily="34" charset="0"/>
                <a:ea typeface="游ゴシック" panose="020B0400000000000000" pitchFamily="50" charset="-128"/>
                <a:cs typeface="Arial" panose="020B0604020202020204" pitchFamily="34" charset="0"/>
              </a:rPr>
              <a:t>Тайлбар)</a:t>
            </a:r>
            <a:endParaRPr lang="ja-JP" sz="1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1624">
            <a:extLst>
              <a:ext uri="{FF2B5EF4-FFF2-40B4-BE49-F238E27FC236}">
                <a16:creationId xmlns:a16="http://schemas.microsoft.com/office/drawing/2014/main" id="{39D01FE5-9C7E-4961-AB79-CDA0CBB5A035}"/>
              </a:ext>
            </a:extLst>
          </p:cNvPr>
          <p:cNvSpPr txBox="1"/>
          <p:nvPr/>
        </p:nvSpPr>
        <p:spPr>
          <a:xfrm>
            <a:off x="1497329" y="2442308"/>
            <a:ext cx="1063283" cy="3394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200" kern="100">
                <a:effectLst/>
                <a:latin typeface="Arial" panose="020B0604020202020204" pitchFamily="34" charset="0"/>
                <a:ea typeface="游ゴシック" panose="020B0400000000000000" pitchFamily="50" charset="-128"/>
                <a:cs typeface="Arial" panose="020B0604020202020204" pitchFamily="34" charset="0"/>
              </a:rPr>
              <a:t>Поршен</a:t>
            </a:r>
            <a:endParaRPr lang="ja-JP" sz="12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625">
            <a:extLst>
              <a:ext uri="{FF2B5EF4-FFF2-40B4-BE49-F238E27FC236}">
                <a16:creationId xmlns:a16="http://schemas.microsoft.com/office/drawing/2014/main" id="{56E8E7A7-6EE9-4802-A893-8E7F6C7CC9D4}"/>
              </a:ext>
            </a:extLst>
          </p:cNvPr>
          <p:cNvSpPr txBox="1"/>
          <p:nvPr/>
        </p:nvSpPr>
        <p:spPr>
          <a:xfrm>
            <a:off x="1044575" y="3221672"/>
            <a:ext cx="1191376"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Доод хэсгийн даралт хүлээн авах тал</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626">
            <a:extLst>
              <a:ext uri="{FF2B5EF4-FFF2-40B4-BE49-F238E27FC236}">
                <a16:creationId xmlns:a16="http://schemas.microsoft.com/office/drawing/2014/main" id="{5382B2CE-FE84-43D7-BB8A-BF69364464CE}"/>
              </a:ext>
            </a:extLst>
          </p:cNvPr>
          <p:cNvSpPr txBox="1"/>
          <p:nvPr/>
        </p:nvSpPr>
        <p:spPr>
          <a:xfrm>
            <a:off x="4733925" y="5113337"/>
            <a:ext cx="1785364" cy="3589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200" kern="100">
                <a:effectLst/>
                <a:latin typeface="Arial" panose="020B0604020202020204" pitchFamily="34" charset="0"/>
                <a:ea typeface="游ゴシック" panose="020B0400000000000000" pitchFamily="50" charset="-128"/>
                <a:cs typeface="Arial" panose="020B0604020202020204" pitchFamily="34" charset="0"/>
              </a:rPr>
              <a:t>Шилжүүлэгч хавхлага</a:t>
            </a:r>
            <a:endParaRPr lang="ja-JP" sz="12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624">
            <a:extLst>
              <a:ext uri="{FF2B5EF4-FFF2-40B4-BE49-F238E27FC236}">
                <a16:creationId xmlns:a16="http://schemas.microsoft.com/office/drawing/2014/main" id="{C0225596-B2B8-4466-A931-41ECAF48A6A5}"/>
              </a:ext>
            </a:extLst>
          </p:cNvPr>
          <p:cNvSpPr txBox="1"/>
          <p:nvPr/>
        </p:nvSpPr>
        <p:spPr>
          <a:xfrm>
            <a:off x="4287168" y="5544342"/>
            <a:ext cx="4012570" cy="3394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200">
                <a:effectLst/>
                <a:latin typeface="Arial" panose="020B0604020202020204" pitchFamily="34" charset="0"/>
                <a:cs typeface="Arial" panose="020B0604020202020204" pitchFamily="34" charset="0"/>
              </a:rPr>
              <a:t>Анхаар) Азотын хийгээс бусад хий хэрэглэж болохгүй.</a:t>
            </a:r>
            <a:endParaRPr lang="ja-JP" sz="1100" kern="1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491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Таслагчийн төрөл</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059252" y="6452605"/>
            <a:ext cx="4936910"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51-р  хуудас / Нэмэлт материалын 32-р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4867306" y="5083018"/>
            <a:ext cx="3237610" cy="900246"/>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② Гидравликийн шууд хөдөлгөх төрөл ⒜ Поршены дээд гадаргуугийн өндөр нам даралт шилжүүлэх төрөл</a:t>
            </a:r>
            <a:r>
              <a:rPr lang="en-US" altLang="ja-JP" sz="1050" dirty="0">
                <a:solidFill>
                  <a:prstClr val="black"/>
                </a:solidFill>
                <a:latin typeface="Arial" panose="020B0604020202020204" pitchFamily="34" charset="0"/>
                <a:cs typeface="Arial" panose="020B0604020202020204" pitchFamily="34" charset="0"/>
              </a:rPr>
              <a:t/>
            </a:r>
            <a:br>
              <a:rPr lang="en-US" altLang="ja-JP" sz="1050" dirty="0">
                <a:solidFill>
                  <a:prstClr val="black"/>
                </a:solidFill>
                <a:latin typeface="Arial" panose="020B0604020202020204" pitchFamily="34" charset="0"/>
                <a:cs typeface="Arial" panose="020B0604020202020204" pitchFamily="34" charset="0"/>
              </a:rPr>
            </a:br>
            <a:r>
              <a:rPr lang="mn" sz="1050">
                <a:solidFill>
                  <a:prstClr val="black"/>
                </a:solidFill>
                <a:latin typeface="Arial" panose="020B0604020202020204" pitchFamily="34" charset="0"/>
                <a:cs typeface="Arial" panose="020B0604020202020204" pitchFamily="34" charset="0"/>
              </a:rPr>
              <a:t>Азотын хий, өндөр даралтын аккумлятор ашиглана</a:t>
            </a:r>
          </a:p>
        </p:txBody>
      </p:sp>
      <p:sp>
        <p:nvSpPr>
          <p:cNvPr id="13" name="テキスト ボックス 12"/>
          <p:cNvSpPr txBox="1"/>
          <p:nvPr/>
        </p:nvSpPr>
        <p:spPr>
          <a:xfrm>
            <a:off x="1129173" y="5083018"/>
            <a:ext cx="3237610" cy="577081"/>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② Гидравликийн шууд хөдөлгөх төрөл ⒜ Поршены дээд гадаргуугийн өндөр нам даралт шилжүүлэх төрөл</a:t>
            </a:r>
          </a:p>
        </p:txBody>
      </p:sp>
      <p:pic>
        <p:nvPicPr>
          <p:cNvPr id="5" name="図 4"/>
          <p:cNvPicPr>
            <a:picLocks noChangeAspect="1"/>
          </p:cNvPicPr>
          <p:nvPr/>
        </p:nvPicPr>
        <p:blipFill>
          <a:blip r:embed="rId3"/>
          <a:stretch>
            <a:fillRect/>
          </a:stretch>
        </p:blipFill>
        <p:spPr>
          <a:xfrm>
            <a:off x="4550178" y="2358736"/>
            <a:ext cx="3893199" cy="2425696"/>
          </a:xfrm>
          <a:prstGeom prst="rect">
            <a:avLst/>
          </a:prstGeom>
        </p:spPr>
      </p:pic>
      <p:pic>
        <p:nvPicPr>
          <p:cNvPr id="16" name="図 15"/>
          <p:cNvPicPr>
            <a:picLocks noChangeAspect="1"/>
          </p:cNvPicPr>
          <p:nvPr/>
        </p:nvPicPr>
        <p:blipFill>
          <a:blip r:embed="rId4"/>
          <a:stretch>
            <a:fillRect/>
          </a:stretch>
        </p:blipFill>
        <p:spPr>
          <a:xfrm>
            <a:off x="690996" y="2359102"/>
            <a:ext cx="3860654" cy="2329948"/>
          </a:xfrm>
          <a:prstGeom prst="rect">
            <a:avLst/>
          </a:prstGeom>
        </p:spPr>
      </p:pic>
      <p:sp>
        <p:nvSpPr>
          <p:cNvPr id="10" name="テキスト ボックス 1631">
            <a:extLst>
              <a:ext uri="{FF2B5EF4-FFF2-40B4-BE49-F238E27FC236}">
                <a16:creationId xmlns:a16="http://schemas.microsoft.com/office/drawing/2014/main" id="{3D635FB4-90A7-481E-8D53-355E7B993095}"/>
              </a:ext>
            </a:extLst>
          </p:cNvPr>
          <p:cNvSpPr txBox="1"/>
          <p:nvPr/>
        </p:nvSpPr>
        <p:spPr>
          <a:xfrm>
            <a:off x="2519362" y="2396836"/>
            <a:ext cx="57600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Азотын хий </a:t>
            </a:r>
            <a:r>
              <a:rPr lang="mn" sz="400" kern="100" baseline="30000">
                <a:effectLst/>
                <a:latin typeface="Arial" panose="020B0604020202020204" pitchFamily="34" charset="0"/>
                <a:ea typeface="游ゴシック" panose="020B0400000000000000" pitchFamily="50" charset="-128"/>
                <a:cs typeface="Arial" panose="020B0604020202020204" pitchFamily="34" charset="0"/>
              </a:rPr>
              <a:t>Тайлбар)</a:t>
            </a:r>
            <a:endParaRPr lang="ja-JP" sz="2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960">
            <a:extLst>
              <a:ext uri="{FF2B5EF4-FFF2-40B4-BE49-F238E27FC236}">
                <a16:creationId xmlns:a16="http://schemas.microsoft.com/office/drawing/2014/main" id="{239B4F43-F90E-48B2-8FBB-92B1D4A1C776}"/>
              </a:ext>
            </a:extLst>
          </p:cNvPr>
          <p:cNvSpPr txBox="1"/>
          <p:nvPr/>
        </p:nvSpPr>
        <p:spPr>
          <a:xfrm>
            <a:off x="1452245" y="2720975"/>
            <a:ext cx="620395"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dirty="0">
                <a:effectLst/>
                <a:latin typeface="Arial" panose="020B0604020202020204" pitchFamily="34" charset="0"/>
                <a:ea typeface="游ゴシック" panose="020B0400000000000000" pitchFamily="50" charset="-128"/>
                <a:cs typeface="Arial" panose="020B0604020202020204" pitchFamily="34" charset="0"/>
              </a:rPr>
              <a:t>Өндөр / нам даралтын шилжүүлэг</a:t>
            </a:r>
            <a:endParaRPr lang="ja-JP" sz="2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969">
            <a:extLst>
              <a:ext uri="{FF2B5EF4-FFF2-40B4-BE49-F238E27FC236}">
                <a16:creationId xmlns:a16="http://schemas.microsoft.com/office/drawing/2014/main" id="{C9347569-6D05-4406-9AE3-46851421F835}"/>
              </a:ext>
            </a:extLst>
          </p:cNvPr>
          <p:cNvSpPr txBox="1"/>
          <p:nvPr/>
        </p:nvSpPr>
        <p:spPr>
          <a:xfrm>
            <a:off x="745490" y="3179685"/>
            <a:ext cx="1044000" cy="150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Доод хэсгийн даралт хүлээн авах тал үргэлж өндөр даралт</a:t>
            </a:r>
            <a:endParaRPr lang="ja-JP" sz="2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970">
            <a:extLst>
              <a:ext uri="{FF2B5EF4-FFF2-40B4-BE49-F238E27FC236}">
                <a16:creationId xmlns:a16="http://schemas.microsoft.com/office/drawing/2014/main" id="{68208437-2802-4F71-8B96-F429392498B5}"/>
              </a:ext>
            </a:extLst>
          </p:cNvPr>
          <p:cNvSpPr txBox="1"/>
          <p:nvPr/>
        </p:nvSpPr>
        <p:spPr>
          <a:xfrm>
            <a:off x="7029188" y="3761505"/>
            <a:ext cx="1000125"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Шилжүүлэгч хавхлага</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034">
            <a:extLst>
              <a:ext uri="{FF2B5EF4-FFF2-40B4-BE49-F238E27FC236}">
                <a16:creationId xmlns:a16="http://schemas.microsoft.com/office/drawing/2014/main" id="{88B3A9F2-6141-4964-AA02-099D4227B4B4}"/>
              </a:ext>
            </a:extLst>
          </p:cNvPr>
          <p:cNvSpPr txBox="1"/>
          <p:nvPr/>
        </p:nvSpPr>
        <p:spPr>
          <a:xfrm>
            <a:off x="6572379" y="4435068"/>
            <a:ext cx="1250950"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Өндөр даралтын аккумлятор</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970">
            <a:extLst>
              <a:ext uri="{FF2B5EF4-FFF2-40B4-BE49-F238E27FC236}">
                <a16:creationId xmlns:a16="http://schemas.microsoft.com/office/drawing/2014/main" id="{D417FB67-636B-4B73-A694-F112F6BCB25A}"/>
              </a:ext>
            </a:extLst>
          </p:cNvPr>
          <p:cNvSpPr txBox="1"/>
          <p:nvPr/>
        </p:nvSpPr>
        <p:spPr>
          <a:xfrm>
            <a:off x="3135172" y="3828415"/>
            <a:ext cx="1000125"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Шилжүүлэгч хавхлага</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624">
            <a:extLst>
              <a:ext uri="{FF2B5EF4-FFF2-40B4-BE49-F238E27FC236}">
                <a16:creationId xmlns:a16="http://schemas.microsoft.com/office/drawing/2014/main" id="{A56C2501-FE00-4F04-805A-0D6C8290EFFE}"/>
              </a:ext>
            </a:extLst>
          </p:cNvPr>
          <p:cNvSpPr txBox="1"/>
          <p:nvPr/>
        </p:nvSpPr>
        <p:spPr>
          <a:xfrm>
            <a:off x="2720291" y="4551680"/>
            <a:ext cx="1973932" cy="2096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a:effectLst/>
                <a:latin typeface="Arial" panose="020B0604020202020204" pitchFamily="34" charset="0"/>
                <a:cs typeface="Arial" panose="020B0604020202020204" pitchFamily="34" charset="0"/>
              </a:rPr>
              <a:t>Анхаар) Азотын хийгээс бусад хий хэрэглэж болохгүй.</a:t>
            </a:r>
            <a:endParaRPr lang="ja-JP" sz="500" kern="100" dirty="0">
              <a:effectLst/>
              <a:latin typeface="Arial" panose="020B0604020202020204" pitchFamily="34" charset="0"/>
              <a:cs typeface="Arial" panose="020B0604020202020204" pitchFamily="34" charset="0"/>
            </a:endParaRPr>
          </a:p>
        </p:txBody>
      </p:sp>
      <p:sp>
        <p:nvSpPr>
          <p:cNvPr id="20" name="テキスト ボックス 1624">
            <a:extLst>
              <a:ext uri="{FF2B5EF4-FFF2-40B4-BE49-F238E27FC236}">
                <a16:creationId xmlns:a16="http://schemas.microsoft.com/office/drawing/2014/main" id="{47C87C21-5FA3-4417-932A-309E0DE7A948}"/>
              </a:ext>
            </a:extLst>
          </p:cNvPr>
          <p:cNvSpPr txBox="1"/>
          <p:nvPr/>
        </p:nvSpPr>
        <p:spPr>
          <a:xfrm>
            <a:off x="6469445" y="4628626"/>
            <a:ext cx="1973932" cy="2096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a:effectLst/>
                <a:latin typeface="Arial" panose="020B0604020202020204" pitchFamily="34" charset="0"/>
                <a:cs typeface="Arial" panose="020B0604020202020204" pitchFamily="34" charset="0"/>
              </a:rPr>
              <a:t>Анхаар) Азотын хийгээс бусад хий хэрэглэж болохгүй.</a:t>
            </a:r>
            <a:endParaRPr lang="ja-JP" sz="500" kern="100" dirty="0">
              <a:effectLst/>
              <a:latin typeface="Arial" panose="020B0604020202020204" pitchFamily="34" charset="0"/>
              <a:cs typeface="Arial" panose="020B0604020202020204" pitchFamily="34" charset="0"/>
            </a:endParaRPr>
          </a:p>
        </p:txBody>
      </p:sp>
      <p:sp>
        <p:nvSpPr>
          <p:cNvPr id="24" name="テキスト ボックス 1631">
            <a:extLst>
              <a:ext uri="{FF2B5EF4-FFF2-40B4-BE49-F238E27FC236}">
                <a16:creationId xmlns:a16="http://schemas.microsoft.com/office/drawing/2014/main" id="{4B7769F9-19A2-43EC-92AC-975DA53689FD}"/>
              </a:ext>
            </a:extLst>
          </p:cNvPr>
          <p:cNvSpPr txBox="1"/>
          <p:nvPr/>
        </p:nvSpPr>
        <p:spPr>
          <a:xfrm>
            <a:off x="5931822" y="2403595"/>
            <a:ext cx="57600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Азотын хий </a:t>
            </a:r>
            <a:r>
              <a:rPr lang="mn" sz="400" kern="100" baseline="30000">
                <a:effectLst/>
                <a:latin typeface="Arial" panose="020B0604020202020204" pitchFamily="34" charset="0"/>
                <a:ea typeface="游ゴシック" panose="020B0400000000000000" pitchFamily="50" charset="-128"/>
                <a:cs typeface="Arial" panose="020B0604020202020204" pitchFamily="34" charset="0"/>
              </a:rPr>
              <a:t>Тайлбар)</a:t>
            </a:r>
            <a:endParaRPr lang="ja-JP" sz="2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960">
            <a:extLst>
              <a:ext uri="{FF2B5EF4-FFF2-40B4-BE49-F238E27FC236}">
                <a16:creationId xmlns:a16="http://schemas.microsoft.com/office/drawing/2014/main" id="{24EF0D63-A7D0-455A-AC5A-881FA4ED2ED5}"/>
              </a:ext>
            </a:extLst>
          </p:cNvPr>
          <p:cNvSpPr txBox="1"/>
          <p:nvPr/>
        </p:nvSpPr>
        <p:spPr>
          <a:xfrm>
            <a:off x="5215105" y="2603891"/>
            <a:ext cx="620395"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Өндөр / нам даралтын шилжүүлэг</a:t>
            </a:r>
            <a:endParaRPr lang="ja-JP" sz="2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969">
            <a:extLst>
              <a:ext uri="{FF2B5EF4-FFF2-40B4-BE49-F238E27FC236}">
                <a16:creationId xmlns:a16="http://schemas.microsoft.com/office/drawing/2014/main" id="{B81F0F02-4E16-4947-889E-38F731B88363}"/>
              </a:ext>
            </a:extLst>
          </p:cNvPr>
          <p:cNvSpPr txBox="1"/>
          <p:nvPr/>
        </p:nvSpPr>
        <p:spPr>
          <a:xfrm>
            <a:off x="4624933" y="3242166"/>
            <a:ext cx="1044000" cy="150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Доод хэсгийн даралт хүлээн авах тал үргэлж өндөр даралт</a:t>
            </a:r>
            <a:endParaRPr lang="ja-JP" sz="2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249531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Таслагчийн төрөл</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939469" y="6452605"/>
            <a:ext cx="4056693"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51-р  хуудас / Нэмэлт материалын 33-р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p:txBody>
      </p:sp>
      <p:sp>
        <p:nvSpPr>
          <p:cNvPr id="15" name="テキスト ボックス 14"/>
          <p:cNvSpPr txBox="1"/>
          <p:nvPr/>
        </p:nvSpPr>
        <p:spPr>
          <a:xfrm>
            <a:off x="2953194" y="5852400"/>
            <a:ext cx="3849257" cy="400110"/>
          </a:xfrm>
          <a:prstGeom prst="rect">
            <a:avLst/>
          </a:prstGeom>
          <a:noFill/>
          <a:ln>
            <a:noFill/>
          </a:ln>
        </p:spPr>
        <p:txBody>
          <a:bodyPr wrap="square" rtlCol="0">
            <a:spAutoFit/>
          </a:bodyPr>
          <a:lstStyle/>
          <a:p>
            <a:pPr algn="ctr" rtl="0"/>
            <a:r>
              <a:rPr lang="mn" sz="1000" dirty="0">
                <a:solidFill>
                  <a:prstClr val="black"/>
                </a:solidFill>
                <a:latin typeface="Arial" panose="020B0604020202020204" pitchFamily="34" charset="0"/>
                <a:cs typeface="Arial" panose="020B0604020202020204" pitchFamily="34" charset="0"/>
              </a:rPr>
              <a:t>② Гидравликийн шууд хөдөлгөх төрөл⒝ Поршены доод гадаргуугийн өндөр нам даралт шилжүүлэх төрөл</a:t>
            </a:r>
          </a:p>
        </p:txBody>
      </p:sp>
      <p:pic>
        <p:nvPicPr>
          <p:cNvPr id="16" name="図 15"/>
          <p:cNvPicPr>
            <a:picLocks noChangeAspect="1"/>
          </p:cNvPicPr>
          <p:nvPr/>
        </p:nvPicPr>
        <p:blipFill>
          <a:blip r:embed="rId3"/>
          <a:stretch>
            <a:fillRect/>
          </a:stretch>
        </p:blipFill>
        <p:spPr>
          <a:xfrm>
            <a:off x="1358838" y="1428235"/>
            <a:ext cx="6754091" cy="4424165"/>
          </a:xfrm>
          <a:prstGeom prst="rect">
            <a:avLst/>
          </a:prstGeom>
        </p:spPr>
      </p:pic>
      <p:sp>
        <p:nvSpPr>
          <p:cNvPr id="7" name="テキスト ボックス 1036">
            <a:extLst>
              <a:ext uri="{FF2B5EF4-FFF2-40B4-BE49-F238E27FC236}">
                <a16:creationId xmlns:a16="http://schemas.microsoft.com/office/drawing/2014/main" id="{A10694C0-097C-4BF1-AF9A-A3F61C6AAD79}"/>
              </a:ext>
            </a:extLst>
          </p:cNvPr>
          <p:cNvSpPr txBox="1"/>
          <p:nvPr/>
        </p:nvSpPr>
        <p:spPr>
          <a:xfrm>
            <a:off x="1600200" y="2575966"/>
            <a:ext cx="1431692"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Өндөр / нам даралтын шилжүүлэг</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1037">
            <a:extLst>
              <a:ext uri="{FF2B5EF4-FFF2-40B4-BE49-F238E27FC236}">
                <a16:creationId xmlns:a16="http://schemas.microsoft.com/office/drawing/2014/main" id="{131A34EF-B284-4087-87D7-0FCFAD859CF8}"/>
              </a:ext>
            </a:extLst>
          </p:cNvPr>
          <p:cNvSpPr txBox="1"/>
          <p:nvPr/>
        </p:nvSpPr>
        <p:spPr>
          <a:xfrm>
            <a:off x="1550669" y="1617662"/>
            <a:ext cx="2633981"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Дээд хэсгийн даралт хүлээн авах тал үргэлж өндөр даралт</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038">
            <a:extLst>
              <a:ext uri="{FF2B5EF4-FFF2-40B4-BE49-F238E27FC236}">
                <a16:creationId xmlns:a16="http://schemas.microsoft.com/office/drawing/2014/main" id="{674F9A54-126C-4A19-8CCD-77A812A1F683}"/>
              </a:ext>
            </a:extLst>
          </p:cNvPr>
          <p:cNvSpPr txBox="1"/>
          <p:nvPr/>
        </p:nvSpPr>
        <p:spPr>
          <a:xfrm>
            <a:off x="4302224" y="5443031"/>
            <a:ext cx="2176559" cy="3225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400" kern="100">
                <a:effectLst/>
                <a:latin typeface="Arial" panose="020B0604020202020204" pitchFamily="34" charset="0"/>
                <a:ea typeface="游ゴシック" panose="020B0400000000000000" pitchFamily="50" charset="-128"/>
                <a:cs typeface="Arial" panose="020B0604020202020204" pitchFamily="34" charset="0"/>
              </a:rPr>
              <a:t>Шилжүүлэгч хавхлага</a:t>
            </a:r>
            <a:endParaRPr lang="ja-JP" sz="1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039">
            <a:extLst>
              <a:ext uri="{FF2B5EF4-FFF2-40B4-BE49-F238E27FC236}">
                <a16:creationId xmlns:a16="http://schemas.microsoft.com/office/drawing/2014/main" id="{5C7CB82D-8B26-4786-B7E7-648887784A88}"/>
              </a:ext>
            </a:extLst>
          </p:cNvPr>
          <p:cNvSpPr txBox="1"/>
          <p:nvPr/>
        </p:nvSpPr>
        <p:spPr>
          <a:xfrm>
            <a:off x="5390504" y="4414201"/>
            <a:ext cx="2722425" cy="3225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400" kern="100">
                <a:effectLst/>
                <a:latin typeface="Arial" panose="020B0604020202020204" pitchFamily="34" charset="0"/>
                <a:ea typeface="游ゴシック" panose="020B0400000000000000" pitchFamily="50" charset="-128"/>
                <a:cs typeface="Arial" panose="020B0604020202020204" pitchFamily="34" charset="0"/>
              </a:rPr>
              <a:t>Өндөр даралтын аккумлятор</a:t>
            </a:r>
            <a:endParaRPr lang="ja-JP" sz="1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136090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Таслагчийн ерөнхий ажлын арга</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099167" y="6452605"/>
            <a:ext cx="4896995" cy="246221"/>
          </a:xfrm>
          <a:prstGeom prst="rect">
            <a:avLst/>
          </a:prstGeom>
          <a:noFill/>
          <a:ln>
            <a:solidFill>
              <a:schemeClr val="tx1"/>
            </a:solidFill>
          </a:ln>
        </p:spPr>
        <p:txBody>
          <a:bodyPr wrap="square" rtlCol="0">
            <a:spAutoFit/>
          </a:bodyPr>
          <a:lstStyle/>
          <a:p>
            <a:pPr algn="r" rtl="0"/>
            <a:r>
              <a:rPr lang="mn" sz="1000" dirty="0">
                <a:solidFill>
                  <a:prstClr val="black"/>
                </a:solidFill>
                <a:latin typeface="Arial" panose="020B0604020202020204" pitchFamily="34" charset="0"/>
                <a:cs typeface="Arial" panose="020B0604020202020204" pitchFamily="34" charset="0"/>
              </a:rPr>
              <a:t>Материалын 53-р  хуудас / Нэмэлт материалын 34-р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p:txBody>
      </p:sp>
      <p:sp>
        <p:nvSpPr>
          <p:cNvPr id="12" name="テキスト ボックス 11"/>
          <p:cNvSpPr txBox="1"/>
          <p:nvPr/>
        </p:nvSpPr>
        <p:spPr>
          <a:xfrm>
            <a:off x="641226" y="3666430"/>
            <a:ext cx="3587874" cy="338554"/>
          </a:xfrm>
          <a:prstGeom prst="rect">
            <a:avLst/>
          </a:prstGeom>
          <a:noFill/>
          <a:ln>
            <a:noFill/>
          </a:ln>
        </p:spPr>
        <p:txBody>
          <a:bodyPr wrap="square" rtlCol="0">
            <a:spAutoFit/>
          </a:bodyPr>
          <a:lstStyle/>
          <a:p>
            <a:pPr algn="ctr" rtl="0"/>
            <a:r>
              <a:rPr lang="mn" sz="800" dirty="0">
                <a:solidFill>
                  <a:prstClr val="black"/>
                </a:solidFill>
                <a:latin typeface="Arial" panose="020B0604020202020204" pitchFamily="34" charset="0"/>
                <a:cs typeface="Arial" panose="020B0604020202020204" pitchFamily="34" charset="0"/>
              </a:rPr>
              <a:t>Барилга гэх мэт бетон </a:t>
            </a:r>
            <a:r>
              <a:rPr lang="en-US" altLang="ja-JP" sz="800" dirty="0">
                <a:solidFill>
                  <a:prstClr val="black"/>
                </a:solidFill>
                <a:latin typeface="Arial" panose="020B0604020202020204" pitchFamily="34" charset="0"/>
                <a:cs typeface="Arial" panose="020B0604020202020204" pitchFamily="34" charset="0"/>
              </a:rPr>
              <a:t/>
            </a:r>
            <a:br>
              <a:rPr lang="en-US" altLang="ja-JP" sz="800" dirty="0">
                <a:solidFill>
                  <a:prstClr val="black"/>
                </a:solidFill>
                <a:latin typeface="Arial" panose="020B0604020202020204" pitchFamily="34" charset="0"/>
                <a:cs typeface="Arial" panose="020B0604020202020204" pitchFamily="34" charset="0"/>
              </a:rPr>
            </a:br>
            <a:r>
              <a:rPr lang="mn" sz="800" dirty="0">
                <a:solidFill>
                  <a:prstClr val="black"/>
                </a:solidFill>
                <a:latin typeface="Arial" panose="020B0604020202020204" pitchFamily="34" charset="0"/>
                <a:cs typeface="Arial" panose="020B0604020202020204" pitchFamily="34" charset="0"/>
              </a:rPr>
              <a:t>байгууламжийг буулгаж, нурааж буй байдал</a:t>
            </a:r>
          </a:p>
        </p:txBody>
      </p:sp>
      <p:sp>
        <p:nvSpPr>
          <p:cNvPr id="15" name="テキスト ボックス 14"/>
          <p:cNvSpPr txBox="1"/>
          <p:nvPr/>
        </p:nvSpPr>
        <p:spPr>
          <a:xfrm>
            <a:off x="3016961" y="6071706"/>
            <a:ext cx="3237610"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Хад, чулууг буталж буй байдал</a:t>
            </a:r>
          </a:p>
        </p:txBody>
      </p:sp>
      <p:pic>
        <p:nvPicPr>
          <p:cNvPr id="7" name="図 6"/>
          <p:cNvPicPr>
            <a:picLocks noChangeAspect="1"/>
          </p:cNvPicPr>
          <p:nvPr/>
        </p:nvPicPr>
        <p:blipFill>
          <a:blip r:embed="rId3"/>
          <a:stretch>
            <a:fillRect/>
          </a:stretch>
        </p:blipFill>
        <p:spPr>
          <a:xfrm>
            <a:off x="4516307" y="1385818"/>
            <a:ext cx="3882041" cy="2337687"/>
          </a:xfrm>
          <a:prstGeom prst="rect">
            <a:avLst/>
          </a:prstGeom>
        </p:spPr>
      </p:pic>
      <p:sp>
        <p:nvSpPr>
          <p:cNvPr id="16" name="テキスト ボックス 15"/>
          <p:cNvSpPr txBox="1"/>
          <p:nvPr/>
        </p:nvSpPr>
        <p:spPr>
          <a:xfrm>
            <a:off x="4810474" y="3753864"/>
            <a:ext cx="3587874" cy="184666"/>
          </a:xfrm>
          <a:prstGeom prst="rect">
            <a:avLst/>
          </a:prstGeom>
          <a:noFill/>
          <a:ln>
            <a:noFill/>
          </a:ln>
        </p:spPr>
        <p:txBody>
          <a:bodyPr wrap="square" rtlCol="0">
            <a:spAutoFit/>
          </a:bodyPr>
          <a:lstStyle/>
          <a:p>
            <a:pPr algn="ctr" rtl="0"/>
            <a:r>
              <a:rPr lang="mn" sz="600" dirty="0">
                <a:solidFill>
                  <a:prstClr val="black"/>
                </a:solidFill>
                <a:latin typeface="Arial" panose="020B0604020202020204" pitchFamily="34" charset="0"/>
                <a:cs typeface="Arial" panose="020B0604020202020204" pitchFamily="34" charset="0"/>
              </a:rPr>
              <a:t>Авто замын хучилтыг эвдэж, нурааж буй байдал</a:t>
            </a:r>
          </a:p>
        </p:txBody>
      </p:sp>
      <p:pic>
        <p:nvPicPr>
          <p:cNvPr id="10" name="図 9"/>
          <p:cNvPicPr>
            <a:picLocks noChangeAspect="1"/>
          </p:cNvPicPr>
          <p:nvPr/>
        </p:nvPicPr>
        <p:blipFill>
          <a:blip r:embed="rId4"/>
          <a:stretch>
            <a:fillRect/>
          </a:stretch>
        </p:blipFill>
        <p:spPr>
          <a:xfrm>
            <a:off x="3588016" y="3660097"/>
            <a:ext cx="2095500" cy="2381250"/>
          </a:xfrm>
          <a:prstGeom prst="rect">
            <a:avLst/>
          </a:prstGeom>
        </p:spPr>
      </p:pic>
      <p:pic>
        <p:nvPicPr>
          <p:cNvPr id="13" name="図 12"/>
          <p:cNvPicPr>
            <a:picLocks noChangeAspect="1"/>
          </p:cNvPicPr>
          <p:nvPr/>
        </p:nvPicPr>
        <p:blipFill>
          <a:blip r:embed="rId5"/>
          <a:stretch>
            <a:fillRect/>
          </a:stretch>
        </p:blipFill>
        <p:spPr>
          <a:xfrm>
            <a:off x="771159" y="1385818"/>
            <a:ext cx="3328008" cy="2292628"/>
          </a:xfrm>
          <a:prstGeom prst="rect">
            <a:avLst/>
          </a:prstGeom>
        </p:spPr>
      </p:pic>
    </p:spTree>
    <p:extLst>
      <p:ext uri="{BB962C8B-B14F-4D97-AF65-F5344CB8AC3E}">
        <p14:creationId xmlns:p14="http://schemas.microsoft.com/office/powerpoint/2010/main" val="3302971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Таслагчийн ерөнхий ажлын арга</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811282" y="6452605"/>
            <a:ext cx="4184880"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54-р  хуудас / Нэмэлт материалын 35-р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1726422" y="5497920"/>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Таслагч хэсгийг зөв өнцгөөр дарж цохино</a:t>
            </a:r>
          </a:p>
        </p:txBody>
      </p:sp>
      <p:sp>
        <p:nvSpPr>
          <p:cNvPr id="18" name="テキスト ボックス 17"/>
          <p:cNvSpPr txBox="1"/>
          <p:nvPr/>
        </p:nvSpPr>
        <p:spPr>
          <a:xfrm>
            <a:off x="5502678" y="5497920"/>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Хий цохилт хийж болохгүй</a:t>
            </a:r>
          </a:p>
        </p:txBody>
      </p:sp>
      <p:pic>
        <p:nvPicPr>
          <p:cNvPr id="2" name="図 1"/>
          <p:cNvPicPr>
            <a:picLocks noChangeAspect="1"/>
          </p:cNvPicPr>
          <p:nvPr/>
        </p:nvPicPr>
        <p:blipFill>
          <a:blip r:embed="rId3"/>
          <a:stretch>
            <a:fillRect/>
          </a:stretch>
        </p:blipFill>
        <p:spPr>
          <a:xfrm>
            <a:off x="6048855" y="2648494"/>
            <a:ext cx="2145256" cy="2754044"/>
          </a:xfrm>
          <a:prstGeom prst="rect">
            <a:avLst/>
          </a:prstGeom>
        </p:spPr>
      </p:pic>
      <p:pic>
        <p:nvPicPr>
          <p:cNvPr id="3" name="図 2"/>
          <p:cNvPicPr>
            <a:picLocks noChangeAspect="1"/>
          </p:cNvPicPr>
          <p:nvPr/>
        </p:nvPicPr>
        <p:blipFill>
          <a:blip r:embed="rId4"/>
          <a:stretch>
            <a:fillRect/>
          </a:stretch>
        </p:blipFill>
        <p:spPr>
          <a:xfrm>
            <a:off x="765707" y="2067791"/>
            <a:ext cx="5184817" cy="3430130"/>
          </a:xfrm>
          <a:prstGeom prst="rect">
            <a:avLst/>
          </a:prstGeom>
        </p:spPr>
      </p:pic>
    </p:spTree>
    <p:extLst>
      <p:ext uri="{BB962C8B-B14F-4D97-AF65-F5344CB8AC3E}">
        <p14:creationId xmlns:p14="http://schemas.microsoft.com/office/powerpoint/2010/main" val="3774563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Таслагчийн ерөнхий ажлын арга</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760007" y="6452605"/>
            <a:ext cx="4236155"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55-р  хуудас / Нэмэлт материалын 36-р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pic>
        <p:nvPicPr>
          <p:cNvPr id="19" name="図 18"/>
          <p:cNvPicPr>
            <a:picLocks noChangeAspect="1"/>
          </p:cNvPicPr>
          <p:nvPr/>
        </p:nvPicPr>
        <p:blipFill>
          <a:blip r:embed="rId3"/>
          <a:stretch>
            <a:fillRect/>
          </a:stretch>
        </p:blipFill>
        <p:spPr>
          <a:xfrm>
            <a:off x="2385586" y="1438968"/>
            <a:ext cx="4512680" cy="2440392"/>
          </a:xfrm>
          <a:prstGeom prst="rect">
            <a:avLst/>
          </a:prstGeom>
        </p:spPr>
      </p:pic>
      <p:sp>
        <p:nvSpPr>
          <p:cNvPr id="20" name="テキスト ボックス 19"/>
          <p:cNvSpPr txBox="1"/>
          <p:nvPr/>
        </p:nvSpPr>
        <p:spPr>
          <a:xfrm>
            <a:off x="3153659" y="3811102"/>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Цүүцээр хөшиж, гөжиж болохгүй</a:t>
            </a:r>
          </a:p>
        </p:txBody>
      </p:sp>
      <p:pic>
        <p:nvPicPr>
          <p:cNvPr id="21" name="図 20"/>
          <p:cNvPicPr>
            <a:picLocks noChangeAspect="1"/>
          </p:cNvPicPr>
          <p:nvPr/>
        </p:nvPicPr>
        <p:blipFill>
          <a:blip r:embed="rId4"/>
          <a:stretch>
            <a:fillRect/>
          </a:stretch>
        </p:blipFill>
        <p:spPr>
          <a:xfrm>
            <a:off x="2626713" y="4077068"/>
            <a:ext cx="3890573" cy="2044595"/>
          </a:xfrm>
          <a:prstGeom prst="rect">
            <a:avLst/>
          </a:prstGeom>
        </p:spPr>
      </p:pic>
      <p:sp>
        <p:nvSpPr>
          <p:cNvPr id="22" name="テキスト ボックス 21"/>
          <p:cNvSpPr txBox="1"/>
          <p:nvPr/>
        </p:nvSpPr>
        <p:spPr>
          <a:xfrm>
            <a:off x="3069261" y="6061455"/>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Амархан хагарах газраас нь</a:t>
            </a:r>
          </a:p>
        </p:txBody>
      </p:sp>
      <p:sp>
        <p:nvSpPr>
          <p:cNvPr id="10" name="テキスト ボックス 1040">
            <a:extLst>
              <a:ext uri="{FF2B5EF4-FFF2-40B4-BE49-F238E27FC236}">
                <a16:creationId xmlns:a16="http://schemas.microsoft.com/office/drawing/2014/main" id="{C32263AB-D5C6-4C25-ADE9-819E12EA614B}"/>
              </a:ext>
            </a:extLst>
          </p:cNvPr>
          <p:cNvSpPr txBox="1"/>
          <p:nvPr/>
        </p:nvSpPr>
        <p:spPr>
          <a:xfrm>
            <a:off x="2322865" y="1935163"/>
            <a:ext cx="607695" cy="1603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Хөшиж, гөжиж болохгүй</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113481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800" dirty="0">
                <a:latin typeface="Arial" panose="020B0604020202020204" pitchFamily="34" charset="0"/>
                <a:ea typeface="Meiryo UI" panose="020B0604030504040204" pitchFamily="50" charset="-128"/>
                <a:cs typeface="Arial" panose="020B0604020202020204" pitchFamily="34" charset="0"/>
              </a:rPr>
              <a:t>Буулгах/ нураах машины төрөл, хэрэглээ (онцлог шинж чанар) гэх мэт (2) Төмөр карказ тасдах машин</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572000" y="5922668"/>
            <a:ext cx="44241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3-р хуудас/ Нэмэлт материалын 5-р хуудас</a:t>
            </a:r>
          </a:p>
        </p:txBody>
      </p:sp>
      <p:pic>
        <p:nvPicPr>
          <p:cNvPr id="2" name="図 1"/>
          <p:cNvPicPr>
            <a:picLocks noChangeAspect="1"/>
          </p:cNvPicPr>
          <p:nvPr/>
        </p:nvPicPr>
        <p:blipFill>
          <a:blip r:embed="rId3"/>
          <a:stretch>
            <a:fillRect/>
          </a:stretch>
        </p:blipFill>
        <p:spPr>
          <a:xfrm>
            <a:off x="2202873" y="1369065"/>
            <a:ext cx="4738254" cy="4119870"/>
          </a:xfrm>
          <a:prstGeom prst="rect">
            <a:avLst/>
          </a:prstGeom>
        </p:spPr>
      </p:pic>
    </p:spTree>
    <p:extLst>
      <p:ext uri="{BB962C8B-B14F-4D97-AF65-F5344CB8AC3E}">
        <p14:creationId xmlns:p14="http://schemas.microsoft.com/office/powerpoint/2010/main" val="631032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Таслагчийн ерөнхий ажлын арга</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666004" y="6452605"/>
            <a:ext cx="4330158"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56-р  хуудас / Нэмэлт материалын 37-р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3015541" y="3596556"/>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Цохилтын төгсгөл байдлаар цохиж болохгүй</a:t>
            </a:r>
          </a:p>
        </p:txBody>
      </p:sp>
      <p:sp>
        <p:nvSpPr>
          <p:cNvPr id="15" name="テキスト ボックス 14"/>
          <p:cNvSpPr txBox="1"/>
          <p:nvPr/>
        </p:nvSpPr>
        <p:spPr>
          <a:xfrm>
            <a:off x="2930570" y="6061455"/>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Таслагчаар юм татаж болохгүй</a:t>
            </a:r>
          </a:p>
        </p:txBody>
      </p:sp>
      <p:pic>
        <p:nvPicPr>
          <p:cNvPr id="8" name="図 7"/>
          <p:cNvPicPr>
            <a:picLocks noChangeAspect="1"/>
          </p:cNvPicPr>
          <p:nvPr/>
        </p:nvPicPr>
        <p:blipFill>
          <a:blip r:embed="rId3"/>
          <a:stretch>
            <a:fillRect/>
          </a:stretch>
        </p:blipFill>
        <p:spPr>
          <a:xfrm>
            <a:off x="1989819" y="3849207"/>
            <a:ext cx="4709307" cy="2212248"/>
          </a:xfrm>
          <a:prstGeom prst="rect">
            <a:avLst/>
          </a:prstGeom>
        </p:spPr>
      </p:pic>
      <p:pic>
        <p:nvPicPr>
          <p:cNvPr id="10" name="図 9"/>
          <p:cNvPicPr>
            <a:picLocks noChangeAspect="1"/>
          </p:cNvPicPr>
          <p:nvPr/>
        </p:nvPicPr>
        <p:blipFill>
          <a:blip r:embed="rId4"/>
          <a:stretch>
            <a:fillRect/>
          </a:stretch>
        </p:blipFill>
        <p:spPr>
          <a:xfrm>
            <a:off x="2335639" y="1348378"/>
            <a:ext cx="4283370" cy="2248178"/>
          </a:xfrm>
          <a:prstGeom prst="rect">
            <a:avLst/>
          </a:prstGeom>
        </p:spPr>
      </p:pic>
    </p:spTree>
    <p:extLst>
      <p:ext uri="{BB962C8B-B14F-4D97-AF65-F5344CB8AC3E}">
        <p14:creationId xmlns:p14="http://schemas.microsoft.com/office/powerpoint/2010/main" val="4273341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Таслагчийн ерөнхий ажлын арга</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862557" y="6452605"/>
            <a:ext cx="4133605"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56-р  хуудас / Нэмэлт материалын 38-р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7" name="テキスト ボックス 16"/>
          <p:cNvSpPr txBox="1"/>
          <p:nvPr/>
        </p:nvSpPr>
        <p:spPr>
          <a:xfrm>
            <a:off x="724980" y="5725008"/>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Усан дотор ажиллаж болохгүй</a:t>
            </a:r>
          </a:p>
        </p:txBody>
      </p:sp>
      <p:sp>
        <p:nvSpPr>
          <p:cNvPr id="23" name="テキスト ボックス 22"/>
          <p:cNvSpPr txBox="1"/>
          <p:nvPr/>
        </p:nvSpPr>
        <p:spPr>
          <a:xfrm>
            <a:off x="4588023" y="5053920"/>
            <a:ext cx="3237610" cy="430887"/>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Хэлтэрхий үсэрч тархаж болзошгүй газрыг нэвтрэхийг хориглосон бүс болгоно</a:t>
            </a:r>
          </a:p>
        </p:txBody>
      </p:sp>
      <p:pic>
        <p:nvPicPr>
          <p:cNvPr id="8" name="図 7"/>
          <p:cNvPicPr>
            <a:picLocks noChangeAspect="1"/>
          </p:cNvPicPr>
          <p:nvPr/>
        </p:nvPicPr>
        <p:blipFill>
          <a:blip r:embed="rId3"/>
          <a:stretch>
            <a:fillRect/>
          </a:stretch>
        </p:blipFill>
        <p:spPr>
          <a:xfrm>
            <a:off x="4058920" y="2425403"/>
            <a:ext cx="4295816" cy="2628517"/>
          </a:xfrm>
          <a:prstGeom prst="rect">
            <a:avLst/>
          </a:prstGeom>
        </p:spPr>
      </p:pic>
      <p:pic>
        <p:nvPicPr>
          <p:cNvPr id="10" name="図 9"/>
          <p:cNvPicPr>
            <a:picLocks noChangeAspect="1"/>
          </p:cNvPicPr>
          <p:nvPr/>
        </p:nvPicPr>
        <p:blipFill>
          <a:blip r:embed="rId4"/>
          <a:stretch>
            <a:fillRect/>
          </a:stretch>
        </p:blipFill>
        <p:spPr>
          <a:xfrm>
            <a:off x="781462" y="1966301"/>
            <a:ext cx="3124647" cy="3758707"/>
          </a:xfrm>
          <a:prstGeom prst="rect">
            <a:avLst/>
          </a:prstGeom>
        </p:spPr>
      </p:pic>
      <p:sp>
        <p:nvSpPr>
          <p:cNvPr id="11" name="テキスト ボックス 1041">
            <a:extLst>
              <a:ext uri="{FF2B5EF4-FFF2-40B4-BE49-F238E27FC236}">
                <a16:creationId xmlns:a16="http://schemas.microsoft.com/office/drawing/2014/main" id="{E895BB2A-FFEC-496A-9B02-12ADACD38FC9}"/>
              </a:ext>
            </a:extLst>
          </p:cNvPr>
          <p:cNvSpPr txBox="1"/>
          <p:nvPr/>
        </p:nvSpPr>
        <p:spPr>
          <a:xfrm rot="19973001">
            <a:off x="4940619" y="4013903"/>
            <a:ext cx="41656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Нэвтрэхийг хориглоно</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042">
            <a:extLst>
              <a:ext uri="{FF2B5EF4-FFF2-40B4-BE49-F238E27FC236}">
                <a16:creationId xmlns:a16="http://schemas.microsoft.com/office/drawing/2014/main" id="{396DA97C-02DA-4021-8723-E11069456E4D}"/>
              </a:ext>
            </a:extLst>
          </p:cNvPr>
          <p:cNvSpPr txBox="1"/>
          <p:nvPr/>
        </p:nvSpPr>
        <p:spPr>
          <a:xfrm rot="19973001">
            <a:off x="6072824" y="3239542"/>
            <a:ext cx="41656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Нэвтрэхийг хориглоно</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600688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Таслагчийн ерөнхий ажлын арга</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854011" y="6452605"/>
            <a:ext cx="4142151"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57-р  хуудас / Нэмэлт материалын 39-р хуудас</a:t>
            </a: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1126578" y="4855363"/>
            <a:ext cx="3237610" cy="430887"/>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Хадан цохио нурах, чулуу унаж ирэхээс болгоомжил.</a:t>
            </a:r>
          </a:p>
        </p:txBody>
      </p:sp>
      <p:pic>
        <p:nvPicPr>
          <p:cNvPr id="8" name="図 7"/>
          <p:cNvPicPr>
            <a:picLocks noChangeAspect="1"/>
          </p:cNvPicPr>
          <p:nvPr/>
        </p:nvPicPr>
        <p:blipFill>
          <a:blip r:embed="rId3"/>
          <a:stretch>
            <a:fillRect/>
          </a:stretch>
        </p:blipFill>
        <p:spPr>
          <a:xfrm>
            <a:off x="700127" y="2747029"/>
            <a:ext cx="4460489" cy="2108334"/>
          </a:xfrm>
          <a:prstGeom prst="rect">
            <a:avLst/>
          </a:prstGeom>
        </p:spPr>
      </p:pic>
      <p:pic>
        <p:nvPicPr>
          <p:cNvPr id="10" name="図 9"/>
          <p:cNvPicPr>
            <a:picLocks noChangeAspect="1"/>
          </p:cNvPicPr>
          <p:nvPr/>
        </p:nvPicPr>
        <p:blipFill>
          <a:blip r:embed="rId4"/>
          <a:stretch>
            <a:fillRect/>
          </a:stretch>
        </p:blipFill>
        <p:spPr>
          <a:xfrm>
            <a:off x="5239766" y="2626808"/>
            <a:ext cx="3195022" cy="2228556"/>
          </a:xfrm>
          <a:prstGeom prst="rect">
            <a:avLst/>
          </a:prstGeom>
        </p:spPr>
      </p:pic>
      <p:sp>
        <p:nvSpPr>
          <p:cNvPr id="16" name="テキスト ボックス 15"/>
          <p:cNvSpPr txBox="1"/>
          <p:nvPr/>
        </p:nvSpPr>
        <p:spPr>
          <a:xfrm>
            <a:off x="5100943" y="4855362"/>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Унахаас болгоомжил</a:t>
            </a:r>
          </a:p>
        </p:txBody>
      </p:sp>
    </p:spTree>
    <p:extLst>
      <p:ext uri="{BB962C8B-B14F-4D97-AF65-F5344CB8AC3E}">
        <p14:creationId xmlns:p14="http://schemas.microsoft.com/office/powerpoint/2010/main" val="32645850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3830604" y="1359887"/>
            <a:ext cx="4326260" cy="4889833"/>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Ажил дууссаны дараа анхаарах зүйлс</a:t>
            </a:r>
          </a:p>
        </p:txBody>
      </p:sp>
      <p:sp>
        <p:nvSpPr>
          <p:cNvPr id="6" name="テキスト ボックス 5"/>
          <p:cNvSpPr txBox="1"/>
          <p:nvPr/>
        </p:nvSpPr>
        <p:spPr>
          <a:xfrm>
            <a:off x="4272897" y="6452605"/>
            <a:ext cx="4723265"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cs typeface="Arial" panose="020B0604020202020204" pitchFamily="34" charset="0"/>
              </a:rPr>
              <a:t>Материалын 58-р  хуудас / Нэмэлт материалын 40-р хуудас</a:t>
            </a:r>
          </a:p>
        </p:txBody>
      </p:sp>
      <p:sp>
        <p:nvSpPr>
          <p:cNvPr id="9" name="コンテンツ プレースホルダー 4"/>
          <p:cNvSpPr txBox="1">
            <a:spLocks/>
          </p:cNvSpPr>
          <p:nvPr/>
        </p:nvSpPr>
        <p:spPr>
          <a:xfrm>
            <a:off x="628650" y="1268384"/>
            <a:ext cx="7886700" cy="4997334"/>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mn" sz="1600">
                <a:latin typeface="Arial" panose="020B0604020202020204" pitchFamily="34" charset="0"/>
                <a:ea typeface="Meiryo UI" panose="020B0604030504040204" pitchFamily="50" charset="-128"/>
                <a:cs typeface="Arial" panose="020B0604020202020204" pitchFamily="34" charset="0"/>
              </a:rPr>
              <a:t>(1) Таслагч хэсэг</a:t>
            </a: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r>
              <a:rPr lang="mn" sz="1600">
                <a:latin typeface="Arial" panose="020B0604020202020204" pitchFamily="34" charset="0"/>
                <a:ea typeface="Meiryo UI" panose="020B0604030504040204" pitchFamily="50" charset="-128"/>
                <a:cs typeface="Arial" panose="020B0604020202020204" pitchFamily="34" charset="0"/>
              </a:rPr>
              <a:t>(2) Суурь машин</a:t>
            </a: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3408460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Төмөр карказ тасдах машины онцлог, эд ангийн нэр, ашиглалт,  сонгох, суурилуулах, </a:t>
            </a:r>
            <a:r>
              <a:rPr lang="en-US" altLang="ja-JP" sz="1800" dirty="0">
                <a:latin typeface="Arial" panose="020B0604020202020204" pitchFamily="34" charset="0"/>
                <a:ea typeface="Meiryo UI" panose="020B0604030504040204" pitchFamily="50" charset="-128"/>
                <a:cs typeface="Arial" panose="020B0604020202020204" pitchFamily="34" charset="0"/>
              </a:rPr>
              <a:t/>
            </a:r>
            <a:br>
              <a:rPr lang="en-US" altLang="ja-JP" sz="1800" dirty="0">
                <a:latin typeface="Arial" panose="020B0604020202020204" pitchFamily="34" charset="0"/>
                <a:ea typeface="Meiryo UI" panose="020B0604030504040204" pitchFamily="50" charset="-128"/>
                <a:cs typeface="Arial" panose="020B0604020202020204" pitchFamily="34" charset="0"/>
              </a:rPr>
            </a:br>
            <a:r>
              <a:rPr lang="mn" sz="1800">
                <a:latin typeface="Arial" panose="020B0604020202020204" pitchFamily="34" charset="0"/>
                <a:ea typeface="Meiryo UI" panose="020B0604030504040204" pitchFamily="50" charset="-128"/>
                <a:cs typeface="Arial" panose="020B0604020202020204" pitchFamily="34" charset="0"/>
              </a:rPr>
              <a:t>Ажиллуулах гэх мэт</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691641" y="6452605"/>
            <a:ext cx="4304521"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59-р  хуудас / Нэмэлт материалын 41-р хуудас</a:t>
            </a:r>
          </a:p>
        </p:txBody>
      </p:sp>
      <p:sp>
        <p:nvSpPr>
          <p:cNvPr id="9" name="コンテンツ プレースホルダー 4"/>
          <p:cNvSpPr txBox="1">
            <a:spLocks/>
          </p:cNvSpPr>
          <p:nvPr/>
        </p:nvSpPr>
        <p:spPr>
          <a:xfrm>
            <a:off x="628650" y="1849582"/>
            <a:ext cx="7886700" cy="448887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2" name="テキスト ボックス 11"/>
          <p:cNvSpPr txBox="1"/>
          <p:nvPr/>
        </p:nvSpPr>
        <p:spPr>
          <a:xfrm>
            <a:off x="2953194" y="5642567"/>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Төмөр карказ тасдагч</a:t>
            </a:r>
          </a:p>
        </p:txBody>
      </p:sp>
      <p:pic>
        <p:nvPicPr>
          <p:cNvPr id="2" name="図 1"/>
          <p:cNvPicPr>
            <a:picLocks noChangeAspect="1"/>
          </p:cNvPicPr>
          <p:nvPr/>
        </p:nvPicPr>
        <p:blipFill>
          <a:blip r:embed="rId3"/>
          <a:stretch>
            <a:fillRect/>
          </a:stretch>
        </p:blipFill>
        <p:spPr>
          <a:xfrm>
            <a:off x="3369981" y="1989076"/>
            <a:ext cx="2404036" cy="3341459"/>
          </a:xfrm>
          <a:prstGeom prst="rect">
            <a:avLst/>
          </a:prstGeom>
        </p:spPr>
      </p:pic>
    </p:spTree>
    <p:extLst>
      <p:ext uri="{BB962C8B-B14F-4D97-AF65-F5344CB8AC3E}">
        <p14:creationId xmlns:p14="http://schemas.microsoft.com/office/powerpoint/2010/main" val="1401521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Төмөр карказ тасдах машины ерөнхий ажлын арга</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717279" y="6452605"/>
            <a:ext cx="4278883"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60-р  хуудас / Нэмэлт материалын 42-р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1084958" y="5673102"/>
            <a:ext cx="3237610" cy="430887"/>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Төмөр карказ тасдах машинаар буулгах, нураах байдал</a:t>
            </a:r>
          </a:p>
        </p:txBody>
      </p:sp>
      <p:sp>
        <p:nvSpPr>
          <p:cNvPr id="15" name="テキスト ボックス 14"/>
          <p:cNvSpPr txBox="1"/>
          <p:nvPr/>
        </p:nvSpPr>
        <p:spPr>
          <a:xfrm>
            <a:off x="4905372" y="5561749"/>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Хагас шингэн товуд шахах</a:t>
            </a:r>
          </a:p>
        </p:txBody>
      </p:sp>
      <p:pic>
        <p:nvPicPr>
          <p:cNvPr id="8" name="図 7"/>
          <p:cNvPicPr>
            <a:picLocks noChangeAspect="1"/>
          </p:cNvPicPr>
          <p:nvPr/>
        </p:nvPicPr>
        <p:blipFill>
          <a:blip r:embed="rId3"/>
          <a:stretch>
            <a:fillRect/>
          </a:stretch>
        </p:blipFill>
        <p:spPr>
          <a:xfrm>
            <a:off x="735135" y="2441864"/>
            <a:ext cx="4063753" cy="3185569"/>
          </a:xfrm>
          <a:prstGeom prst="rect">
            <a:avLst/>
          </a:prstGeom>
        </p:spPr>
      </p:pic>
      <p:pic>
        <p:nvPicPr>
          <p:cNvPr id="10" name="図 9"/>
          <p:cNvPicPr>
            <a:picLocks noChangeAspect="1"/>
          </p:cNvPicPr>
          <p:nvPr/>
        </p:nvPicPr>
        <p:blipFill>
          <a:blip r:embed="rId4"/>
          <a:stretch>
            <a:fillRect/>
          </a:stretch>
        </p:blipFill>
        <p:spPr>
          <a:xfrm>
            <a:off x="5082179" y="2691246"/>
            <a:ext cx="3293154" cy="2870504"/>
          </a:xfrm>
          <a:prstGeom prst="rect">
            <a:avLst/>
          </a:prstGeom>
        </p:spPr>
      </p:pic>
    </p:spTree>
    <p:extLst>
      <p:ext uri="{BB962C8B-B14F-4D97-AF65-F5344CB8AC3E}">
        <p14:creationId xmlns:p14="http://schemas.microsoft.com/office/powerpoint/2010/main" val="3107992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Төмөр карказ тасдах машины ерөнхий ажлын арга</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891211" y="6452605"/>
            <a:ext cx="4104951"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61-р  хуудас / Нэмэлт материалын 43-р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pic>
        <p:nvPicPr>
          <p:cNvPr id="12" name="図 11"/>
          <p:cNvPicPr>
            <a:picLocks noChangeAspect="1"/>
          </p:cNvPicPr>
          <p:nvPr/>
        </p:nvPicPr>
        <p:blipFill>
          <a:blip r:embed="rId3"/>
          <a:stretch>
            <a:fillRect/>
          </a:stretch>
        </p:blipFill>
        <p:spPr>
          <a:xfrm>
            <a:off x="1821961" y="1307934"/>
            <a:ext cx="5643334" cy="2297712"/>
          </a:xfrm>
          <a:prstGeom prst="rect">
            <a:avLst/>
          </a:prstGeom>
        </p:spPr>
      </p:pic>
      <p:sp>
        <p:nvSpPr>
          <p:cNvPr id="18" name="テキスト ボックス 17"/>
          <p:cNvSpPr txBox="1"/>
          <p:nvPr/>
        </p:nvSpPr>
        <p:spPr>
          <a:xfrm>
            <a:off x="2241674" y="3424029"/>
            <a:ext cx="4741072" cy="430887"/>
          </a:xfrm>
          <a:prstGeom prst="rect">
            <a:avLst/>
          </a:prstGeom>
          <a:noFill/>
          <a:ln>
            <a:noFill/>
          </a:ln>
        </p:spPr>
        <p:txBody>
          <a:bodyPr wrap="square" rtlCol="0">
            <a:spAutoFit/>
          </a:bodyPr>
          <a:lstStyle/>
          <a:p>
            <a:pPr rtl="0"/>
            <a:r>
              <a:rPr lang="mn" sz="1050" dirty="0">
                <a:solidFill>
                  <a:prstClr val="black"/>
                </a:solidFill>
                <a:latin typeface="Arial" panose="020B0604020202020204" pitchFamily="34" charset="0"/>
                <a:cs typeface="Arial" panose="020B0604020202020204" pitchFamily="34" charset="0"/>
              </a:rPr>
              <a:t>Тогтворгүй газар ажиллахад аюултай             Гадаргууны бат бөх чанарыг шалгана</a:t>
            </a:r>
          </a:p>
        </p:txBody>
      </p:sp>
      <p:pic>
        <p:nvPicPr>
          <p:cNvPr id="13" name="図 12"/>
          <p:cNvPicPr>
            <a:picLocks noChangeAspect="1"/>
          </p:cNvPicPr>
          <p:nvPr/>
        </p:nvPicPr>
        <p:blipFill>
          <a:blip r:embed="rId4"/>
          <a:stretch>
            <a:fillRect/>
          </a:stretch>
        </p:blipFill>
        <p:spPr>
          <a:xfrm>
            <a:off x="1821961" y="3815179"/>
            <a:ext cx="5160785" cy="1964120"/>
          </a:xfrm>
          <a:prstGeom prst="rect">
            <a:avLst/>
          </a:prstGeom>
        </p:spPr>
      </p:pic>
      <p:sp>
        <p:nvSpPr>
          <p:cNvPr id="19" name="テキスト ボックス 18"/>
          <p:cNvSpPr txBox="1"/>
          <p:nvPr/>
        </p:nvSpPr>
        <p:spPr>
          <a:xfrm>
            <a:off x="1821962" y="5788152"/>
            <a:ext cx="2886772" cy="415498"/>
          </a:xfrm>
          <a:prstGeom prst="rect">
            <a:avLst/>
          </a:prstGeom>
          <a:noFill/>
          <a:ln>
            <a:noFill/>
          </a:ln>
        </p:spPr>
        <p:txBody>
          <a:bodyPr wrap="square" rtlCol="0">
            <a:spAutoFit/>
          </a:bodyPr>
          <a:lstStyle/>
          <a:p>
            <a:pPr rtl="0"/>
            <a:r>
              <a:rPr lang="mn" sz="1050" dirty="0">
                <a:solidFill>
                  <a:prstClr val="black"/>
                </a:solidFill>
                <a:latin typeface="Arial" panose="020B0604020202020204" pitchFamily="34" charset="0"/>
                <a:cs typeface="Arial" panose="020B0604020202020204" pitchFamily="34" charset="0"/>
              </a:rPr>
              <a:t>Гинжний (катерпиллар) хажуугийн чиглэл</a:t>
            </a:r>
            <a:r>
              <a:rPr lang="en-US" altLang="ja-JP" sz="1050" dirty="0">
                <a:solidFill>
                  <a:prstClr val="black"/>
                </a:solidFill>
                <a:latin typeface="Arial" panose="020B0604020202020204" pitchFamily="34" charset="0"/>
                <a:cs typeface="Arial" panose="020B0604020202020204" pitchFamily="34" charset="0"/>
              </a:rPr>
              <a:t/>
            </a:r>
            <a:br>
              <a:rPr lang="en-US" altLang="ja-JP" sz="1050" dirty="0">
                <a:solidFill>
                  <a:prstClr val="black"/>
                </a:solidFill>
                <a:latin typeface="Arial" panose="020B0604020202020204" pitchFamily="34" charset="0"/>
                <a:cs typeface="Arial" panose="020B0604020202020204" pitchFamily="34" charset="0"/>
              </a:rPr>
            </a:br>
            <a:r>
              <a:rPr lang="mn" sz="1050" dirty="0">
                <a:solidFill>
                  <a:prstClr val="black"/>
                </a:solidFill>
                <a:latin typeface="Arial" panose="020B0604020202020204" pitchFamily="34" charset="0"/>
                <a:cs typeface="Arial" panose="020B0604020202020204" pitchFamily="34" charset="0"/>
              </a:rPr>
              <a:t>ийн ажил хийж болохгүй</a:t>
            </a:r>
          </a:p>
        </p:txBody>
      </p:sp>
      <p:sp>
        <p:nvSpPr>
          <p:cNvPr id="20" name="テキスト ボックス 19"/>
          <p:cNvSpPr txBox="1"/>
          <p:nvPr/>
        </p:nvSpPr>
        <p:spPr>
          <a:xfrm>
            <a:off x="5173155" y="5820144"/>
            <a:ext cx="2355690" cy="415498"/>
          </a:xfrm>
          <a:prstGeom prst="rect">
            <a:avLst/>
          </a:prstGeom>
          <a:noFill/>
          <a:ln>
            <a:noFill/>
          </a:ln>
        </p:spPr>
        <p:txBody>
          <a:bodyPr wrap="square" rtlCol="0">
            <a:spAutoFit/>
          </a:bodyPr>
          <a:lstStyle/>
          <a:p>
            <a:pPr rtl="0"/>
            <a:r>
              <a:rPr lang="mn" sz="1050" dirty="0">
                <a:solidFill>
                  <a:prstClr val="black"/>
                </a:solidFill>
                <a:latin typeface="Arial" panose="020B0604020202020204" pitchFamily="34" charset="0"/>
                <a:cs typeface="Arial" panose="020B0604020202020204" pitchFamily="34" charset="0"/>
              </a:rPr>
              <a:t> Их бие өргөгдөхөөр </a:t>
            </a:r>
            <a:r>
              <a:rPr lang="en-US" altLang="ja-JP" sz="1050" dirty="0">
                <a:solidFill>
                  <a:prstClr val="black"/>
                </a:solidFill>
                <a:latin typeface="Arial" panose="020B0604020202020204" pitchFamily="34" charset="0"/>
                <a:cs typeface="Arial" panose="020B0604020202020204" pitchFamily="34" charset="0"/>
              </a:rPr>
              <a:t/>
            </a:r>
            <a:br>
              <a:rPr lang="en-US" altLang="ja-JP" sz="1050" dirty="0">
                <a:solidFill>
                  <a:prstClr val="black"/>
                </a:solidFill>
                <a:latin typeface="Arial" panose="020B0604020202020204" pitchFamily="34" charset="0"/>
                <a:cs typeface="Arial" panose="020B0604020202020204" pitchFamily="34" charset="0"/>
              </a:rPr>
            </a:br>
            <a:r>
              <a:rPr lang="mn" sz="1050" dirty="0">
                <a:solidFill>
                  <a:prstClr val="black"/>
                </a:solidFill>
                <a:latin typeface="Arial" panose="020B0604020202020204" pitchFamily="34" charset="0"/>
                <a:cs typeface="Arial" panose="020B0604020202020204" pitchFamily="34" charset="0"/>
              </a:rPr>
              <a:t>аюултай ажил хийж болохгүй</a:t>
            </a:r>
          </a:p>
        </p:txBody>
      </p:sp>
    </p:spTree>
    <p:extLst>
      <p:ext uri="{BB962C8B-B14F-4D97-AF65-F5344CB8AC3E}">
        <p14:creationId xmlns:p14="http://schemas.microsoft.com/office/powerpoint/2010/main" val="24433884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Төмөр карказ тасдах машины ерөнхий ажлын арга</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366901" y="6452605"/>
            <a:ext cx="4629261" cy="246221"/>
          </a:xfrm>
          <a:prstGeom prst="rect">
            <a:avLst/>
          </a:prstGeom>
          <a:noFill/>
          <a:ln>
            <a:solidFill>
              <a:schemeClr val="tx1"/>
            </a:solidFill>
          </a:ln>
        </p:spPr>
        <p:txBody>
          <a:bodyPr wrap="square" rtlCol="0">
            <a:spAutoFit/>
          </a:bodyPr>
          <a:lstStyle/>
          <a:p>
            <a:pPr algn="r" rtl="0"/>
            <a:r>
              <a:rPr lang="mn" sz="1000" dirty="0">
                <a:solidFill>
                  <a:prstClr val="black"/>
                </a:solidFill>
                <a:latin typeface="Arial" panose="020B0604020202020204" pitchFamily="34" charset="0"/>
                <a:cs typeface="Arial" panose="020B0604020202020204" pitchFamily="34" charset="0"/>
              </a:rPr>
              <a:t>Материалын 62-р  хуудас / Нэмэлт материалын 44-р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2974376" y="6073624"/>
            <a:ext cx="3237610"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Хажуу тийш шүүрдэх цэвэрлэгээг хориглоно</a:t>
            </a:r>
          </a:p>
        </p:txBody>
      </p:sp>
      <p:pic>
        <p:nvPicPr>
          <p:cNvPr id="2" name="図 1"/>
          <p:cNvPicPr>
            <a:picLocks noChangeAspect="1"/>
          </p:cNvPicPr>
          <p:nvPr/>
        </p:nvPicPr>
        <p:blipFill>
          <a:blip r:embed="rId3"/>
          <a:stretch>
            <a:fillRect/>
          </a:stretch>
        </p:blipFill>
        <p:spPr>
          <a:xfrm>
            <a:off x="2974376" y="3791473"/>
            <a:ext cx="3012610" cy="2249416"/>
          </a:xfrm>
          <a:prstGeom prst="rect">
            <a:avLst/>
          </a:prstGeom>
        </p:spPr>
      </p:pic>
      <p:pic>
        <p:nvPicPr>
          <p:cNvPr id="24" name="図 23"/>
          <p:cNvPicPr>
            <a:picLocks noChangeAspect="1"/>
          </p:cNvPicPr>
          <p:nvPr/>
        </p:nvPicPr>
        <p:blipFill>
          <a:blip r:embed="rId4"/>
          <a:stretch>
            <a:fillRect/>
          </a:stretch>
        </p:blipFill>
        <p:spPr>
          <a:xfrm>
            <a:off x="879823" y="1480965"/>
            <a:ext cx="3218997" cy="2447403"/>
          </a:xfrm>
          <a:prstGeom prst="rect">
            <a:avLst/>
          </a:prstGeom>
        </p:spPr>
      </p:pic>
      <p:pic>
        <p:nvPicPr>
          <p:cNvPr id="25" name="図 24"/>
          <p:cNvPicPr>
            <a:picLocks noChangeAspect="1"/>
          </p:cNvPicPr>
          <p:nvPr/>
        </p:nvPicPr>
        <p:blipFill>
          <a:blip r:embed="rId5"/>
          <a:stretch>
            <a:fillRect/>
          </a:stretch>
        </p:blipFill>
        <p:spPr>
          <a:xfrm>
            <a:off x="4797746" y="1287152"/>
            <a:ext cx="3148104" cy="2561692"/>
          </a:xfrm>
          <a:prstGeom prst="rect">
            <a:avLst/>
          </a:prstGeom>
        </p:spPr>
      </p:pic>
      <p:sp>
        <p:nvSpPr>
          <p:cNvPr id="27" name="テキスト ボックス 26"/>
          <p:cNvSpPr txBox="1"/>
          <p:nvPr/>
        </p:nvSpPr>
        <p:spPr>
          <a:xfrm>
            <a:off x="2006503" y="3771210"/>
            <a:ext cx="1647746" cy="246221"/>
          </a:xfrm>
          <a:prstGeom prst="rect">
            <a:avLst/>
          </a:prstGeom>
          <a:noFill/>
          <a:ln>
            <a:noFill/>
          </a:ln>
        </p:spPr>
        <p:txBody>
          <a:bodyPr wrap="square" rtlCol="0">
            <a:spAutoFit/>
          </a:bodyPr>
          <a:lstStyle/>
          <a:p>
            <a:pPr rtl="0"/>
            <a:r>
              <a:rPr lang="mn" sz="1000">
                <a:solidFill>
                  <a:prstClr val="black"/>
                </a:solidFill>
                <a:latin typeface="Arial" panose="020B0604020202020204" pitchFamily="34" charset="0"/>
                <a:cs typeface="Arial" panose="020B0604020202020204" pitchFamily="34" charset="0"/>
              </a:rPr>
              <a:t>Хөшиж, гөжиж болохгүй</a:t>
            </a:r>
          </a:p>
        </p:txBody>
      </p:sp>
      <p:sp>
        <p:nvSpPr>
          <p:cNvPr id="28" name="テキスト ボックス 27"/>
          <p:cNvSpPr txBox="1"/>
          <p:nvPr/>
        </p:nvSpPr>
        <p:spPr>
          <a:xfrm>
            <a:off x="6067986" y="3770560"/>
            <a:ext cx="1647746" cy="253916"/>
          </a:xfrm>
          <a:prstGeom prst="rect">
            <a:avLst/>
          </a:prstGeom>
          <a:noFill/>
          <a:ln>
            <a:noFill/>
          </a:ln>
        </p:spPr>
        <p:txBody>
          <a:bodyPr wrap="square" rtlCol="0">
            <a:spAutoFit/>
          </a:bodyPr>
          <a:lstStyle/>
          <a:p>
            <a:pPr rtl="0"/>
            <a:r>
              <a:rPr lang="mn" sz="1000">
                <a:solidFill>
                  <a:prstClr val="black"/>
                </a:solidFill>
                <a:latin typeface="Arial" panose="020B0604020202020204" pitchFamily="34" charset="0"/>
                <a:cs typeface="Arial" panose="020B0604020202020204" pitchFamily="34" charset="0"/>
              </a:rPr>
              <a:t>Цохиж, нүдэж болохгүй</a:t>
            </a:r>
          </a:p>
        </p:txBody>
      </p:sp>
    </p:spTree>
    <p:extLst>
      <p:ext uri="{BB962C8B-B14F-4D97-AF65-F5344CB8AC3E}">
        <p14:creationId xmlns:p14="http://schemas.microsoft.com/office/powerpoint/2010/main" val="41758777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Төмөр карказ тасдах машины ерөнхий ажлын арга</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572000" y="6452605"/>
            <a:ext cx="4424162"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63-р  хуудас / Нэмэлт материалын 44-р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22" name="テキスト ボックス 21"/>
          <p:cNvSpPr txBox="1"/>
          <p:nvPr/>
        </p:nvSpPr>
        <p:spPr>
          <a:xfrm>
            <a:off x="1310793" y="4509516"/>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Цохилтын төгсгөл байдлаар хавчиж болохгүй</a:t>
            </a:r>
          </a:p>
        </p:txBody>
      </p:sp>
      <p:sp>
        <p:nvSpPr>
          <p:cNvPr id="23" name="テキスト ボックス 22"/>
          <p:cNvSpPr txBox="1"/>
          <p:nvPr/>
        </p:nvSpPr>
        <p:spPr>
          <a:xfrm>
            <a:off x="5277740" y="4565165"/>
            <a:ext cx="3237610" cy="577081"/>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Буталсан чулуу, хэлтэрхий үсэрч тархах, унаж болзошгүй газрыг нэвтрэхийг хориглосон бүс болгоно.</a:t>
            </a:r>
          </a:p>
        </p:txBody>
      </p:sp>
      <p:grpSp>
        <p:nvGrpSpPr>
          <p:cNvPr id="10" name="グループ化 9"/>
          <p:cNvGrpSpPr/>
          <p:nvPr/>
        </p:nvGrpSpPr>
        <p:grpSpPr>
          <a:xfrm>
            <a:off x="4945734" y="1984665"/>
            <a:ext cx="3457605" cy="2566570"/>
            <a:chOff x="1765886" y="3702050"/>
            <a:chExt cx="2861919" cy="2124394"/>
          </a:xfrm>
        </p:grpSpPr>
        <p:pic>
          <p:nvPicPr>
            <p:cNvPr id="5" name="図 4"/>
            <p:cNvPicPr>
              <a:picLocks noChangeAspect="1"/>
            </p:cNvPicPr>
            <p:nvPr/>
          </p:nvPicPr>
          <p:blipFill>
            <a:blip r:embed="rId3"/>
            <a:stretch>
              <a:fillRect/>
            </a:stretch>
          </p:blipFill>
          <p:spPr>
            <a:xfrm>
              <a:off x="1765886" y="3702050"/>
              <a:ext cx="2861919" cy="2124394"/>
            </a:xfrm>
            <a:prstGeom prst="rect">
              <a:avLst/>
            </a:prstGeom>
          </p:spPr>
        </p:pic>
        <p:sp>
          <p:nvSpPr>
            <p:cNvPr id="15" name="正方形/長方形 14"/>
            <p:cNvSpPr/>
            <p:nvPr/>
          </p:nvSpPr>
          <p:spPr>
            <a:xfrm rot="5768832">
              <a:off x="2503314" y="4395792"/>
              <a:ext cx="331470" cy="54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ja-JP" altLang="en-US" sz="1400">
                <a:latin typeface="Arial" panose="020B0604020202020204" pitchFamily="34" charset="0"/>
                <a:cs typeface="Arial" panose="020B0604020202020204" pitchFamily="34" charset="0"/>
              </a:endParaRPr>
            </a:p>
          </p:txBody>
        </p:sp>
        <p:cxnSp>
          <p:nvCxnSpPr>
            <p:cNvPr id="16" name="直線コネクタ 15"/>
            <p:cNvCxnSpPr/>
            <p:nvPr/>
          </p:nvCxnSpPr>
          <p:spPr>
            <a:xfrm>
              <a:off x="2654761" y="4419605"/>
              <a:ext cx="909320" cy="552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rot="5587995">
              <a:off x="3094816" y="4100200"/>
              <a:ext cx="88265" cy="57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ja-JP" altLang="en-US" sz="1400">
                <a:latin typeface="Arial" panose="020B0604020202020204" pitchFamily="34" charset="0"/>
                <a:cs typeface="Arial" panose="020B0604020202020204" pitchFamily="34" charset="0"/>
              </a:endParaRPr>
            </a:p>
          </p:txBody>
        </p:sp>
        <p:sp>
          <p:nvSpPr>
            <p:cNvPr id="18" name="正方形/長方形 17"/>
            <p:cNvSpPr/>
            <p:nvPr/>
          </p:nvSpPr>
          <p:spPr>
            <a:xfrm rot="5587995">
              <a:off x="2801446" y="4344040"/>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ja-JP" altLang="en-US" sz="1400">
                <a:latin typeface="Arial" panose="020B0604020202020204" pitchFamily="34" charset="0"/>
                <a:cs typeface="Arial" panose="020B0604020202020204" pitchFamily="34" charset="0"/>
              </a:endParaRPr>
            </a:p>
          </p:txBody>
        </p:sp>
        <p:sp>
          <p:nvSpPr>
            <p:cNvPr id="19" name="正方形/長方形 18"/>
            <p:cNvSpPr/>
            <p:nvPr/>
          </p:nvSpPr>
          <p:spPr>
            <a:xfrm rot="5587995">
              <a:off x="3434541" y="4382140"/>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ja-JP" altLang="en-US" sz="1400">
                <a:latin typeface="Arial" panose="020B0604020202020204" pitchFamily="34" charset="0"/>
                <a:cs typeface="Arial" panose="020B0604020202020204" pitchFamily="34" charset="0"/>
              </a:endParaRPr>
            </a:p>
          </p:txBody>
        </p:sp>
        <p:sp>
          <p:nvSpPr>
            <p:cNvPr id="20" name="正方形/長方形 19"/>
            <p:cNvSpPr/>
            <p:nvPr/>
          </p:nvSpPr>
          <p:spPr>
            <a:xfrm rot="5587995">
              <a:off x="3398346" y="4347215"/>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ja-JP" altLang="en-US" sz="1400">
                <a:latin typeface="Arial" panose="020B0604020202020204" pitchFamily="34" charset="0"/>
                <a:cs typeface="Arial" panose="020B0604020202020204" pitchFamily="34" charset="0"/>
              </a:endParaRPr>
            </a:p>
          </p:txBody>
        </p:sp>
        <p:cxnSp>
          <p:nvCxnSpPr>
            <p:cNvPr id="21" name="直線コネクタ 20"/>
            <p:cNvCxnSpPr/>
            <p:nvPr/>
          </p:nvCxnSpPr>
          <p:spPr>
            <a:xfrm>
              <a:off x="2876376" y="4324355"/>
              <a:ext cx="574675" cy="311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 name="図 23"/>
          <p:cNvPicPr>
            <a:picLocks noChangeAspect="1"/>
          </p:cNvPicPr>
          <p:nvPr/>
        </p:nvPicPr>
        <p:blipFill>
          <a:blip r:embed="rId4"/>
          <a:stretch>
            <a:fillRect/>
          </a:stretch>
        </p:blipFill>
        <p:spPr>
          <a:xfrm>
            <a:off x="768619" y="2474464"/>
            <a:ext cx="4186551" cy="2035052"/>
          </a:xfrm>
          <a:prstGeom prst="rect">
            <a:avLst/>
          </a:prstGeom>
        </p:spPr>
      </p:pic>
    </p:spTree>
    <p:extLst>
      <p:ext uri="{BB962C8B-B14F-4D97-AF65-F5344CB8AC3E}">
        <p14:creationId xmlns:p14="http://schemas.microsoft.com/office/powerpoint/2010/main" val="368542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Төмөр карказ тасдах машины ерөнхий ажлын арга</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153256" y="6452605"/>
            <a:ext cx="4842906"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cs typeface="Arial" panose="020B0604020202020204" pitchFamily="34" charset="0"/>
              </a:rPr>
              <a:t>Материалын 64-р  хуудас / Нэмэлт материалын 45-р хуудас</a:t>
            </a:r>
          </a:p>
        </p:txBody>
      </p:sp>
      <p:pic>
        <p:nvPicPr>
          <p:cNvPr id="11" name="図 10"/>
          <p:cNvPicPr>
            <a:picLocks noChangeAspect="1"/>
          </p:cNvPicPr>
          <p:nvPr/>
        </p:nvPicPr>
        <p:blipFill>
          <a:blip r:embed="rId3"/>
          <a:stretch>
            <a:fillRect/>
          </a:stretch>
        </p:blipFill>
        <p:spPr>
          <a:xfrm>
            <a:off x="4657174" y="1579419"/>
            <a:ext cx="3834908" cy="4291446"/>
          </a:xfrm>
          <a:prstGeom prst="rect">
            <a:avLst/>
          </a:prstGeom>
        </p:spPr>
      </p:pic>
      <p:sp>
        <p:nvSpPr>
          <p:cNvPr id="27" name="テキスト ボックス 26"/>
          <p:cNvSpPr txBox="1"/>
          <p:nvPr/>
        </p:nvSpPr>
        <p:spPr>
          <a:xfrm>
            <a:off x="5498059" y="5918212"/>
            <a:ext cx="2338906" cy="261610"/>
          </a:xfrm>
          <a:prstGeom prst="rect">
            <a:avLst/>
          </a:prstGeom>
          <a:noFill/>
          <a:ln>
            <a:noFill/>
          </a:ln>
        </p:spPr>
        <p:txBody>
          <a:bodyPr wrap="square" rtlCol="0">
            <a:spAutoFit/>
          </a:bodyPr>
          <a:lstStyle/>
          <a:p>
            <a:pPr rtl="0"/>
            <a:r>
              <a:rPr lang="mn" sz="1050">
                <a:solidFill>
                  <a:prstClr val="black"/>
                </a:solidFill>
                <a:latin typeface="Arial" panose="020B0604020202020204" pitchFamily="34" charset="0"/>
                <a:cs typeface="Arial" panose="020B0604020202020204" pitchFamily="34" charset="0"/>
              </a:rPr>
              <a:t>Гарыг нээж ажиллаж болохгүй</a:t>
            </a:r>
          </a:p>
        </p:txBody>
      </p:sp>
      <p:pic>
        <p:nvPicPr>
          <p:cNvPr id="12" name="図 11"/>
          <p:cNvPicPr>
            <a:picLocks noChangeAspect="1"/>
          </p:cNvPicPr>
          <p:nvPr/>
        </p:nvPicPr>
        <p:blipFill>
          <a:blip r:embed="rId4"/>
          <a:stretch>
            <a:fillRect/>
          </a:stretch>
        </p:blipFill>
        <p:spPr>
          <a:xfrm>
            <a:off x="509484" y="2119745"/>
            <a:ext cx="4540324" cy="3047829"/>
          </a:xfrm>
          <a:prstGeom prst="rect">
            <a:avLst/>
          </a:prstGeom>
        </p:spPr>
      </p:pic>
      <p:sp>
        <p:nvSpPr>
          <p:cNvPr id="13" name="テキスト ボックス 12"/>
          <p:cNvSpPr txBox="1"/>
          <p:nvPr/>
        </p:nvSpPr>
        <p:spPr>
          <a:xfrm>
            <a:off x="1502900" y="5078919"/>
            <a:ext cx="2338906" cy="577081"/>
          </a:xfrm>
          <a:prstGeom prst="rect">
            <a:avLst/>
          </a:prstGeom>
          <a:noFill/>
          <a:ln>
            <a:noFill/>
          </a:ln>
        </p:spPr>
        <p:txBody>
          <a:bodyPr wrap="square" rtlCol="0">
            <a:spAutoFit/>
          </a:bodyPr>
          <a:lstStyle/>
          <a:p>
            <a:pPr rtl="0"/>
            <a:r>
              <a:rPr lang="mn" sz="1050">
                <a:solidFill>
                  <a:prstClr val="black"/>
                </a:solidFill>
                <a:latin typeface="Arial" panose="020B0604020202020204" pitchFamily="34" charset="0"/>
                <a:cs typeface="Arial" panose="020B0604020202020204" pitchFamily="34" charset="0"/>
              </a:rPr>
              <a:t>Ажлын үеэр гар, сум, </a:t>
            </a:r>
            <a:r>
              <a:rPr lang="en-US" altLang="ja-JP" sz="1050" dirty="0">
                <a:solidFill>
                  <a:prstClr val="black"/>
                </a:solidFill>
                <a:latin typeface="Arial" panose="020B0604020202020204" pitchFamily="34" charset="0"/>
                <a:cs typeface="Arial" panose="020B0604020202020204" pitchFamily="34" charset="0"/>
              </a:rPr>
              <a:t/>
            </a:r>
            <a:br>
              <a:rPr lang="en-US" altLang="ja-JP" sz="1050" dirty="0">
                <a:solidFill>
                  <a:prstClr val="black"/>
                </a:solidFill>
                <a:latin typeface="Arial" panose="020B0604020202020204" pitchFamily="34" charset="0"/>
                <a:cs typeface="Arial" panose="020B0604020202020204" pitchFamily="34" charset="0"/>
              </a:rPr>
            </a:br>
            <a:r>
              <a:rPr lang="mn" sz="1050">
                <a:solidFill>
                  <a:prstClr val="black"/>
                </a:solidFill>
                <a:latin typeface="Arial" panose="020B0604020202020204" pitchFamily="34" charset="0"/>
                <a:cs typeface="Arial" panose="020B0604020202020204" pitchFamily="34" charset="0"/>
              </a:rPr>
              <a:t>явах гэх мэт үйлдлийг зэрэг хийж болохгүй</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2683067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mn" sz="2400">
                <a:latin typeface="Arial" panose="020B0604020202020204" pitchFamily="34" charset="0"/>
                <a:ea typeface="Meiryo UI" panose="020B0604030504040204" pitchFamily="50" charset="-128"/>
                <a:cs typeface="Arial" panose="020B0604020202020204" pitchFamily="34" charset="0"/>
              </a:rPr>
              <a:t>Буулгах/ нураах машины төрөл, хэрэглээ (онцлог шинж чанар) гэх мэт (3) Бетон бутлуур машин</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4914207"/>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295163" y="6327913"/>
            <a:ext cx="4700999"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4-р хуудас/ Нэмэлт материалын 6-р хуудас</a:t>
            </a:r>
          </a:p>
        </p:txBody>
      </p:sp>
      <p:pic>
        <p:nvPicPr>
          <p:cNvPr id="3" name="図 2"/>
          <p:cNvPicPr>
            <a:picLocks noChangeAspect="1"/>
          </p:cNvPicPr>
          <p:nvPr/>
        </p:nvPicPr>
        <p:blipFill>
          <a:blip r:embed="rId3"/>
          <a:stretch>
            <a:fillRect/>
          </a:stretch>
        </p:blipFill>
        <p:spPr>
          <a:xfrm>
            <a:off x="709612" y="1500187"/>
            <a:ext cx="4848755" cy="3300413"/>
          </a:xfrm>
          <a:prstGeom prst="rect">
            <a:avLst/>
          </a:prstGeom>
        </p:spPr>
      </p:pic>
      <p:pic>
        <p:nvPicPr>
          <p:cNvPr id="7" name="図 6"/>
          <p:cNvPicPr>
            <a:picLocks noChangeAspect="1"/>
          </p:cNvPicPr>
          <p:nvPr/>
        </p:nvPicPr>
        <p:blipFill>
          <a:blip r:embed="rId4"/>
          <a:stretch>
            <a:fillRect/>
          </a:stretch>
        </p:blipFill>
        <p:spPr>
          <a:xfrm>
            <a:off x="6254511" y="1361688"/>
            <a:ext cx="1676355" cy="2115849"/>
          </a:xfrm>
          <a:prstGeom prst="rect">
            <a:avLst/>
          </a:prstGeom>
        </p:spPr>
      </p:pic>
      <p:pic>
        <p:nvPicPr>
          <p:cNvPr id="8" name="図 7"/>
          <p:cNvPicPr>
            <a:picLocks noChangeAspect="1"/>
          </p:cNvPicPr>
          <p:nvPr/>
        </p:nvPicPr>
        <p:blipFill>
          <a:blip r:embed="rId5"/>
          <a:stretch>
            <a:fillRect/>
          </a:stretch>
        </p:blipFill>
        <p:spPr>
          <a:xfrm>
            <a:off x="6255370" y="3810477"/>
            <a:ext cx="1674637" cy="2079791"/>
          </a:xfrm>
          <a:prstGeom prst="rect">
            <a:avLst/>
          </a:prstGeom>
        </p:spPr>
      </p:pic>
      <p:sp>
        <p:nvSpPr>
          <p:cNvPr id="9" name="テキスト ボックス 8"/>
          <p:cNvSpPr txBox="1"/>
          <p:nvPr/>
        </p:nvSpPr>
        <p:spPr>
          <a:xfrm>
            <a:off x="5683516" y="3448487"/>
            <a:ext cx="2481716" cy="276999"/>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Бетон томоор хуваагч бутлуур</a:t>
            </a:r>
          </a:p>
        </p:txBody>
      </p:sp>
      <p:sp>
        <p:nvSpPr>
          <p:cNvPr id="11" name="テキスト ボックス 10"/>
          <p:cNvSpPr txBox="1"/>
          <p:nvPr/>
        </p:nvSpPr>
        <p:spPr>
          <a:xfrm>
            <a:off x="5108895" y="5836759"/>
            <a:ext cx="3056337" cy="276999"/>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Бетон жижиг хуваагч бутлуур</a:t>
            </a:r>
          </a:p>
        </p:txBody>
      </p:sp>
      <p:sp>
        <p:nvSpPr>
          <p:cNvPr id="12" name="テキスト ボックス 11"/>
          <p:cNvSpPr txBox="1"/>
          <p:nvPr/>
        </p:nvSpPr>
        <p:spPr>
          <a:xfrm>
            <a:off x="2061445" y="4850372"/>
            <a:ext cx="2145088"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Бетон бутлуур машин</a:t>
            </a:r>
          </a:p>
        </p:txBody>
      </p:sp>
    </p:spTree>
    <p:extLst>
      <p:ext uri="{BB962C8B-B14F-4D97-AF65-F5344CB8AC3E}">
        <p14:creationId xmlns:p14="http://schemas.microsoft.com/office/powerpoint/2010/main" val="32504926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Төмөр карказ тасдах машины ерөнхий ажлын арга</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674551" y="6452605"/>
            <a:ext cx="4321612"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cs typeface="Arial" panose="020B0604020202020204" pitchFamily="34" charset="0"/>
              </a:rPr>
              <a:t>Материалын 64-р  хуудас / Нэмэлт материалын 46-р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pic>
        <p:nvPicPr>
          <p:cNvPr id="17" name="図 16"/>
          <p:cNvPicPr>
            <a:picLocks noChangeAspect="1"/>
          </p:cNvPicPr>
          <p:nvPr/>
        </p:nvPicPr>
        <p:blipFill>
          <a:blip r:embed="rId3"/>
          <a:stretch>
            <a:fillRect/>
          </a:stretch>
        </p:blipFill>
        <p:spPr>
          <a:xfrm>
            <a:off x="1102107" y="1425305"/>
            <a:ext cx="3062378" cy="4593567"/>
          </a:xfrm>
          <a:prstGeom prst="rect">
            <a:avLst/>
          </a:prstGeom>
        </p:spPr>
      </p:pic>
      <p:sp>
        <p:nvSpPr>
          <p:cNvPr id="28" name="テキスト ボックス 27"/>
          <p:cNvSpPr txBox="1"/>
          <p:nvPr/>
        </p:nvSpPr>
        <p:spPr>
          <a:xfrm>
            <a:off x="1288945" y="5916070"/>
            <a:ext cx="2875540" cy="430887"/>
          </a:xfrm>
          <a:prstGeom prst="rect">
            <a:avLst/>
          </a:prstGeom>
          <a:noFill/>
          <a:ln>
            <a:noFill/>
          </a:ln>
        </p:spPr>
        <p:txBody>
          <a:bodyPr wrap="square" rtlCol="0">
            <a:spAutoFit/>
          </a:bodyPr>
          <a:lstStyle/>
          <a:p>
            <a:pPr rtl="0"/>
            <a:r>
              <a:rPr lang="mn" sz="1050">
                <a:solidFill>
                  <a:prstClr val="black"/>
                </a:solidFill>
                <a:latin typeface="Arial" panose="020B0604020202020204" pitchFamily="34" charset="0"/>
                <a:cs typeface="Arial" panose="020B0604020202020204" pitchFamily="34" charset="0"/>
              </a:rPr>
              <a:t>Таслагчийн хутгаар бетоныг хавчиж болохгүй</a:t>
            </a:r>
          </a:p>
        </p:txBody>
      </p:sp>
      <p:sp>
        <p:nvSpPr>
          <p:cNvPr id="30" name="テキスト ボックス 29"/>
          <p:cNvSpPr txBox="1"/>
          <p:nvPr/>
        </p:nvSpPr>
        <p:spPr>
          <a:xfrm>
            <a:off x="4956462" y="5731404"/>
            <a:ext cx="3232037" cy="577081"/>
          </a:xfrm>
          <a:prstGeom prst="rect">
            <a:avLst/>
          </a:prstGeom>
          <a:noFill/>
          <a:ln>
            <a:noFill/>
          </a:ln>
        </p:spPr>
        <p:txBody>
          <a:bodyPr wrap="square" rtlCol="0">
            <a:spAutoFit/>
          </a:bodyPr>
          <a:lstStyle/>
          <a:p>
            <a:pPr rtl="0"/>
            <a:r>
              <a:rPr lang="mn" sz="1050">
                <a:solidFill>
                  <a:prstClr val="black"/>
                </a:solidFill>
                <a:latin typeface="Arial" panose="020B0604020202020204" pitchFamily="34" charset="0"/>
                <a:cs typeface="Arial" panose="020B0604020202020204" pitchFamily="34" charset="0"/>
              </a:rPr>
              <a:t>Төмөр карказ тасдагчийг газарт тулж, дарж байгаад суурь машины чиглэлийг өөрчилж болохгүй.</a:t>
            </a:r>
          </a:p>
        </p:txBody>
      </p:sp>
      <p:pic>
        <p:nvPicPr>
          <p:cNvPr id="2" name="図 1"/>
          <p:cNvPicPr>
            <a:picLocks noChangeAspect="1"/>
          </p:cNvPicPr>
          <p:nvPr/>
        </p:nvPicPr>
        <p:blipFill>
          <a:blip r:embed="rId4"/>
          <a:stretch>
            <a:fillRect/>
          </a:stretch>
        </p:blipFill>
        <p:spPr>
          <a:xfrm>
            <a:off x="4042063" y="1425305"/>
            <a:ext cx="4358549" cy="4227930"/>
          </a:xfrm>
          <a:prstGeom prst="rect">
            <a:avLst/>
          </a:prstGeom>
        </p:spPr>
      </p:pic>
    </p:spTree>
    <p:extLst>
      <p:ext uri="{BB962C8B-B14F-4D97-AF65-F5344CB8AC3E}">
        <p14:creationId xmlns:p14="http://schemas.microsoft.com/office/powerpoint/2010/main" val="1986063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000">
                <a:latin typeface="Arial" panose="020B0604020202020204" pitchFamily="34" charset="0"/>
                <a:ea typeface="Meiryo UI" panose="020B0604030504040204" pitchFamily="50" charset="-128"/>
                <a:cs typeface="Arial" panose="020B0604020202020204" pitchFamily="34" charset="0"/>
              </a:rPr>
              <a:t>Ажил дууссаны дараа анхаарах зүйлс</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95089" y="6452605"/>
            <a:ext cx="4501074" cy="261610"/>
          </a:xfrm>
          <a:prstGeom prst="rect">
            <a:avLst/>
          </a:prstGeom>
          <a:noFill/>
          <a:ln>
            <a:solidFill>
              <a:schemeClr val="tx1"/>
            </a:solidFill>
          </a:ln>
        </p:spPr>
        <p:txBody>
          <a:bodyPr wrap="square" rtlCol="0">
            <a:spAutoFit/>
          </a:bodyPr>
          <a:lstStyle/>
          <a:p>
            <a:pPr algn="r" rtl="0"/>
            <a:r>
              <a:rPr lang="mn" sz="1100">
                <a:solidFill>
                  <a:prstClr val="black"/>
                </a:solidFill>
                <a:latin typeface="Arial" panose="020B0604020202020204" pitchFamily="34" charset="0"/>
                <a:cs typeface="Arial" panose="020B0604020202020204" pitchFamily="34" charset="0"/>
              </a:rPr>
              <a:t>Материалын 65-р  хуудас / Нэмэлт материалын 47-р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mn" sz="1800" dirty="0">
                <a:latin typeface="Arial" panose="020B0604020202020204" pitchFamily="34" charset="0"/>
                <a:ea typeface="Meiryo UI" panose="020B0604030504040204" pitchFamily="50" charset="-128"/>
                <a:cs typeface="Arial" panose="020B0604020202020204" pitchFamily="34" charset="0"/>
              </a:rPr>
              <a:t>(1) Төмөр карказ тасдагч</a:t>
            </a: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r>
              <a:rPr lang="mn" sz="1800" dirty="0">
                <a:latin typeface="Arial" panose="020B0604020202020204" pitchFamily="34" charset="0"/>
                <a:ea typeface="Meiryo UI" panose="020B0604030504040204" pitchFamily="50" charset="-128"/>
                <a:cs typeface="Arial" panose="020B0604020202020204" pitchFamily="34" charset="0"/>
              </a:rPr>
              <a:t>(2) Суурь машин</a:t>
            </a:r>
            <a:endParaRPr lang="en-US" altLang="ja-JP" sz="1800" dirty="0">
              <a:latin typeface="Arial" panose="020B0604020202020204" pitchFamily="34" charset="0"/>
              <a:ea typeface="Meiryo UI" panose="020B0604030504040204" pitchFamily="50" charset="-128"/>
              <a:cs typeface="Arial" panose="020B0604020202020204" pitchFamily="34" charset="0"/>
            </a:endParaRPr>
          </a:p>
        </p:txBody>
      </p:sp>
      <p:pic>
        <p:nvPicPr>
          <p:cNvPr id="7" name="図 6">
            <a:extLst>
              <a:ext uri="{FF2B5EF4-FFF2-40B4-BE49-F238E27FC236}">
                <a16:creationId xmlns:a16="http://schemas.microsoft.com/office/drawing/2014/main" id="{AAC5641B-5733-4A85-A690-F439EEFE3052}"/>
              </a:ext>
            </a:extLst>
          </p:cNvPr>
          <p:cNvPicPr>
            <a:picLocks noChangeAspect="1"/>
          </p:cNvPicPr>
          <p:nvPr/>
        </p:nvPicPr>
        <p:blipFill>
          <a:blip r:embed="rId3"/>
          <a:stretch>
            <a:fillRect/>
          </a:stretch>
        </p:blipFill>
        <p:spPr>
          <a:xfrm>
            <a:off x="3879144" y="2199421"/>
            <a:ext cx="4017818" cy="2797406"/>
          </a:xfrm>
          <a:prstGeom prst="rect">
            <a:avLst/>
          </a:prstGeom>
        </p:spPr>
      </p:pic>
    </p:spTree>
    <p:extLst>
      <p:ext uri="{BB962C8B-B14F-4D97-AF65-F5344CB8AC3E}">
        <p14:creationId xmlns:p14="http://schemas.microsoft.com/office/powerpoint/2010/main" val="845671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Бетон бутлуур машины онцлог, эд ангийн нэр, ашиглалт, төрөл, сонголт, суурилуулалт,</a:t>
            </a:r>
            <a:r>
              <a:rPr lang="en-US" altLang="ja-JP" sz="1800" dirty="0">
                <a:latin typeface="Arial" panose="020B0604020202020204" pitchFamily="34" charset="0"/>
                <a:ea typeface="Meiryo UI" panose="020B0604030504040204" pitchFamily="50" charset="-128"/>
                <a:cs typeface="Arial" panose="020B0604020202020204" pitchFamily="34" charset="0"/>
              </a:rPr>
              <a:t/>
            </a:r>
            <a:br>
              <a:rPr lang="en-US" altLang="ja-JP" sz="1800" dirty="0">
                <a:latin typeface="Arial" panose="020B0604020202020204" pitchFamily="34" charset="0"/>
                <a:ea typeface="Meiryo UI" panose="020B0604030504040204" pitchFamily="50" charset="-128"/>
                <a:cs typeface="Arial" panose="020B0604020202020204" pitchFamily="34" charset="0"/>
              </a:rPr>
            </a:br>
            <a:r>
              <a:rPr lang="mn" sz="1800">
                <a:latin typeface="Arial" panose="020B0604020202020204" pitchFamily="34" charset="0"/>
                <a:ea typeface="Meiryo UI" panose="020B0604030504040204" pitchFamily="50" charset="-128"/>
                <a:cs typeface="Arial" panose="020B0604020202020204" pitchFamily="34" charset="0"/>
              </a:rPr>
              <a:t>Ажиллуулах гэх мэт</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683922" y="6452605"/>
            <a:ext cx="4312240"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66-р  хуудас / Нэмэлт материалын 48-р хуудас</a:t>
            </a:r>
          </a:p>
        </p:txBody>
      </p:sp>
      <p:sp>
        <p:nvSpPr>
          <p:cNvPr id="9" name="コンテンツ プレースホルダー 4"/>
          <p:cNvSpPr txBox="1">
            <a:spLocks/>
          </p:cNvSpPr>
          <p:nvPr/>
        </p:nvSpPr>
        <p:spPr>
          <a:xfrm>
            <a:off x="628650" y="1849582"/>
            <a:ext cx="7886700" cy="448887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2" name="テキスト ボックス 11"/>
          <p:cNvSpPr txBox="1"/>
          <p:nvPr/>
        </p:nvSpPr>
        <p:spPr>
          <a:xfrm>
            <a:off x="485777" y="3592824"/>
            <a:ext cx="3906982" cy="430887"/>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Бетон хийц, барилга байгууламжийг томоор буулгаж, нураах</a:t>
            </a:r>
          </a:p>
        </p:txBody>
      </p:sp>
      <p:pic>
        <p:nvPicPr>
          <p:cNvPr id="3" name="図 2"/>
          <p:cNvPicPr>
            <a:picLocks noChangeAspect="1"/>
          </p:cNvPicPr>
          <p:nvPr/>
        </p:nvPicPr>
        <p:blipFill>
          <a:blip r:embed="rId3"/>
          <a:stretch>
            <a:fillRect/>
          </a:stretch>
        </p:blipFill>
        <p:spPr>
          <a:xfrm>
            <a:off x="1348656" y="2022877"/>
            <a:ext cx="2181225" cy="1514475"/>
          </a:xfrm>
          <a:prstGeom prst="rect">
            <a:avLst/>
          </a:prstGeom>
        </p:spPr>
      </p:pic>
      <p:pic>
        <p:nvPicPr>
          <p:cNvPr id="5" name="図 4"/>
          <p:cNvPicPr>
            <a:picLocks noChangeAspect="1"/>
          </p:cNvPicPr>
          <p:nvPr/>
        </p:nvPicPr>
        <p:blipFill>
          <a:blip r:embed="rId4"/>
          <a:stretch>
            <a:fillRect/>
          </a:stretch>
        </p:blipFill>
        <p:spPr>
          <a:xfrm>
            <a:off x="1183696" y="4176104"/>
            <a:ext cx="2733675" cy="1752600"/>
          </a:xfrm>
          <a:prstGeom prst="rect">
            <a:avLst/>
          </a:prstGeom>
        </p:spPr>
      </p:pic>
      <p:pic>
        <p:nvPicPr>
          <p:cNvPr id="7" name="図 6"/>
          <p:cNvPicPr>
            <a:picLocks noChangeAspect="1"/>
          </p:cNvPicPr>
          <p:nvPr/>
        </p:nvPicPr>
        <p:blipFill>
          <a:blip r:embed="rId5"/>
          <a:stretch>
            <a:fillRect/>
          </a:stretch>
        </p:blipFill>
        <p:spPr>
          <a:xfrm>
            <a:off x="4683922" y="2022877"/>
            <a:ext cx="3429000" cy="1724025"/>
          </a:xfrm>
          <a:prstGeom prst="rect">
            <a:avLst/>
          </a:prstGeom>
        </p:spPr>
      </p:pic>
      <p:pic>
        <p:nvPicPr>
          <p:cNvPr id="8" name="図 7"/>
          <p:cNvPicPr>
            <a:picLocks noChangeAspect="1"/>
          </p:cNvPicPr>
          <p:nvPr/>
        </p:nvPicPr>
        <p:blipFill>
          <a:blip r:embed="rId6"/>
          <a:stretch>
            <a:fillRect/>
          </a:stretch>
        </p:blipFill>
        <p:spPr>
          <a:xfrm>
            <a:off x="5500689" y="4241630"/>
            <a:ext cx="2466975" cy="1762125"/>
          </a:xfrm>
          <a:prstGeom prst="rect">
            <a:avLst/>
          </a:prstGeom>
        </p:spPr>
      </p:pic>
      <p:sp>
        <p:nvSpPr>
          <p:cNvPr id="11" name="テキスト ボックス 10"/>
          <p:cNvSpPr txBox="1"/>
          <p:nvPr/>
        </p:nvSpPr>
        <p:spPr>
          <a:xfrm>
            <a:off x="597042" y="5963355"/>
            <a:ext cx="390698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Бетоныг жижиглэн буталж нураах байдал</a:t>
            </a:r>
          </a:p>
        </p:txBody>
      </p:sp>
      <p:sp>
        <p:nvSpPr>
          <p:cNvPr id="13" name="テキスト ボックス 12"/>
          <p:cNvSpPr txBox="1"/>
          <p:nvPr/>
        </p:nvSpPr>
        <p:spPr>
          <a:xfrm>
            <a:off x="4444931" y="3561628"/>
            <a:ext cx="390698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Томоор бутлах машины жишээ</a:t>
            </a:r>
          </a:p>
        </p:txBody>
      </p:sp>
      <p:sp>
        <p:nvSpPr>
          <p:cNvPr id="14" name="テキスト ボックス 13"/>
          <p:cNvSpPr txBox="1"/>
          <p:nvPr/>
        </p:nvSpPr>
        <p:spPr>
          <a:xfrm>
            <a:off x="4444931" y="5963355"/>
            <a:ext cx="390698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Жижгээр бутлах машины жишээ</a:t>
            </a:r>
          </a:p>
        </p:txBody>
      </p:sp>
    </p:spTree>
    <p:extLst>
      <p:ext uri="{BB962C8B-B14F-4D97-AF65-F5344CB8AC3E}">
        <p14:creationId xmlns:p14="http://schemas.microsoft.com/office/powerpoint/2010/main" val="26750915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Бетон бутлуур машины ерөнхий ажлын арга</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007836" y="6452605"/>
            <a:ext cx="3988326"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69-р  хуудас / Нэмэлт материалын 52-р хуудас</a:t>
            </a:r>
          </a:p>
        </p:txBody>
      </p:sp>
      <p:sp>
        <p:nvSpPr>
          <p:cNvPr id="9" name="コンテンツ プレースホルダー 4"/>
          <p:cNvSpPr txBox="1">
            <a:spLocks/>
          </p:cNvSpPr>
          <p:nvPr/>
        </p:nvSpPr>
        <p:spPr>
          <a:xfrm>
            <a:off x="628650" y="1268383"/>
            <a:ext cx="7886700" cy="2274917"/>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pic>
        <p:nvPicPr>
          <p:cNvPr id="3" name="図 2"/>
          <p:cNvPicPr>
            <a:picLocks noChangeAspect="1"/>
          </p:cNvPicPr>
          <p:nvPr/>
        </p:nvPicPr>
        <p:blipFill>
          <a:blip r:embed="rId3"/>
          <a:stretch>
            <a:fillRect/>
          </a:stretch>
        </p:blipFill>
        <p:spPr>
          <a:xfrm>
            <a:off x="3286341" y="1336803"/>
            <a:ext cx="2571318" cy="2138076"/>
          </a:xfrm>
          <a:prstGeom prst="rect">
            <a:avLst/>
          </a:prstGeom>
        </p:spPr>
      </p:pic>
      <p:sp>
        <p:nvSpPr>
          <p:cNvPr id="13" name="タイトル 3"/>
          <p:cNvSpPr txBox="1">
            <a:spLocks/>
          </p:cNvSpPr>
          <p:nvPr/>
        </p:nvSpPr>
        <p:spPr>
          <a:xfrm>
            <a:off x="628650" y="3806769"/>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mn" sz="1800">
                <a:latin typeface="Arial" panose="020B0604020202020204" pitchFamily="34" charset="0"/>
                <a:ea typeface="Meiryo UI" panose="020B0604030504040204" pitchFamily="50" charset="-128"/>
                <a:cs typeface="Arial" panose="020B0604020202020204" pitchFamily="34" charset="0"/>
              </a:rPr>
              <a:t>Ажил дууссаны дараа анхаарах зүйлс</a:t>
            </a:r>
          </a:p>
        </p:txBody>
      </p:sp>
      <p:sp>
        <p:nvSpPr>
          <p:cNvPr id="14" name="コンテンツ プレースホルダー 4"/>
          <p:cNvSpPr txBox="1">
            <a:spLocks/>
          </p:cNvSpPr>
          <p:nvPr/>
        </p:nvSpPr>
        <p:spPr>
          <a:xfrm>
            <a:off x="628650" y="4462377"/>
            <a:ext cx="7886700" cy="175412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mn" sz="1600">
                <a:latin typeface="Arial" panose="020B0604020202020204" pitchFamily="34" charset="0"/>
                <a:ea typeface="Meiryo UI" panose="020B0604030504040204" pitchFamily="50" charset="-128"/>
                <a:cs typeface="Arial" panose="020B0604020202020204" pitchFamily="34" charset="0"/>
              </a:rPr>
              <a:t>(1) Бетон бутлуур машин</a:t>
            </a: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r>
              <a:rPr lang="mn" sz="1600">
                <a:latin typeface="Arial" panose="020B0604020202020204" pitchFamily="34" charset="0"/>
                <a:ea typeface="Meiryo UI" panose="020B0604030504040204" pitchFamily="50" charset="-128"/>
                <a:cs typeface="Arial" panose="020B0604020202020204" pitchFamily="34" charset="0"/>
              </a:rPr>
              <a:t>(2) Суурь машин</a:t>
            </a: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16360151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0431A8FD-F2F4-4DEB-B313-1B57EFCECB16}"/>
              </a:ext>
            </a:extLst>
          </p:cNvPr>
          <p:cNvPicPr>
            <a:picLocks noChangeAspect="1"/>
          </p:cNvPicPr>
          <p:nvPr/>
        </p:nvPicPr>
        <p:blipFill>
          <a:blip r:embed="rId3"/>
          <a:stretch>
            <a:fillRect/>
          </a:stretch>
        </p:blipFill>
        <p:spPr>
          <a:xfrm>
            <a:off x="4545001" y="2160189"/>
            <a:ext cx="3957576" cy="3305228"/>
          </a:xfrm>
          <a:prstGeom prst="rect">
            <a:avLst/>
          </a:prstGeom>
        </p:spPr>
      </p:pic>
      <p:pic>
        <p:nvPicPr>
          <p:cNvPr id="27" name="図 26">
            <a:extLst>
              <a:ext uri="{FF2B5EF4-FFF2-40B4-BE49-F238E27FC236}">
                <a16:creationId xmlns:a16="http://schemas.microsoft.com/office/drawing/2014/main" id="{A614D12B-811F-4A74-BCEB-2980780846E7}"/>
              </a:ext>
            </a:extLst>
          </p:cNvPr>
          <p:cNvPicPr>
            <a:picLocks noChangeAspect="1"/>
          </p:cNvPicPr>
          <p:nvPr/>
        </p:nvPicPr>
        <p:blipFill>
          <a:blip r:embed="rId4"/>
          <a:stretch>
            <a:fillRect/>
          </a:stretch>
        </p:blipFill>
        <p:spPr>
          <a:xfrm>
            <a:off x="746410" y="2274490"/>
            <a:ext cx="3771530" cy="2824566"/>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mn" sz="2400">
                <a:latin typeface="Meiryo UI" panose="020B0604030504040204" pitchFamily="50" charset="-128"/>
                <a:ea typeface="Meiryo UI" panose="020B0604030504040204" pitchFamily="50" charset="-128"/>
              </a:rPr>
              <a:t>Буулгахад зориулсан базагч машины онцлог, эд ангийн нэр, ашиглалт, төрөл</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613909" y="6452605"/>
            <a:ext cx="4382253" cy="276999"/>
          </a:xfrm>
          <a:prstGeom prst="rect">
            <a:avLst/>
          </a:prstGeom>
          <a:noFill/>
          <a:ln>
            <a:solidFill>
              <a:schemeClr val="tx1"/>
            </a:solidFill>
          </a:ln>
        </p:spPr>
        <p:txBody>
          <a:bodyPr wrap="square" rtlCol="0">
            <a:spAutoFit/>
          </a:bodyPr>
          <a:lstStyle/>
          <a:p>
            <a:pPr algn="r" rtl="0"/>
            <a:r>
              <a:rPr lang="mn" sz="1200" dirty="0">
                <a:solidFill>
                  <a:prstClr val="black"/>
                </a:solidFill>
              </a:rPr>
              <a:t>Материалын 72-р  хуудас / Нэмэлт материалын 54-р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654443" y="5160456"/>
            <a:ext cx="3906982" cy="276999"/>
          </a:xfrm>
          <a:prstGeom prst="rect">
            <a:avLst/>
          </a:prstGeom>
          <a:noFill/>
          <a:ln>
            <a:noFill/>
          </a:ln>
        </p:spPr>
        <p:txBody>
          <a:bodyPr wrap="square" rtlCol="0">
            <a:spAutoFit/>
          </a:bodyPr>
          <a:lstStyle/>
          <a:p>
            <a:pPr algn="ctr" rtl="0"/>
            <a:r>
              <a:rPr lang="mn" sz="1200">
                <a:solidFill>
                  <a:prstClr val="black"/>
                </a:solidFill>
              </a:rPr>
              <a:t>Нурангийг боловсруулах байдал</a:t>
            </a:r>
          </a:p>
        </p:txBody>
      </p:sp>
      <p:sp>
        <p:nvSpPr>
          <p:cNvPr id="13" name="テキスト ボックス 12"/>
          <p:cNvSpPr txBox="1"/>
          <p:nvPr/>
        </p:nvSpPr>
        <p:spPr>
          <a:xfrm>
            <a:off x="4125190" y="5474283"/>
            <a:ext cx="4380208" cy="276999"/>
          </a:xfrm>
          <a:prstGeom prst="rect">
            <a:avLst/>
          </a:prstGeom>
          <a:noFill/>
          <a:ln>
            <a:noFill/>
          </a:ln>
        </p:spPr>
        <p:txBody>
          <a:bodyPr wrap="square" rtlCol="0">
            <a:spAutoFit/>
          </a:bodyPr>
          <a:lstStyle/>
          <a:p>
            <a:pPr algn="ctr" rtl="0"/>
            <a:r>
              <a:rPr lang="mn" sz="1200">
                <a:solidFill>
                  <a:prstClr val="black"/>
                </a:solidFill>
              </a:rPr>
              <a:t>Базагч  (эргэх төхөөрөмж бүхий дотоод цилиндрийн ажиллагаатай төрөл ) эд ангийн нэр</a:t>
            </a:r>
          </a:p>
        </p:txBody>
      </p:sp>
      <p:sp>
        <p:nvSpPr>
          <p:cNvPr id="10" name="テキスト ボックス 1054">
            <a:extLst>
              <a:ext uri="{FF2B5EF4-FFF2-40B4-BE49-F238E27FC236}">
                <a16:creationId xmlns:a16="http://schemas.microsoft.com/office/drawing/2014/main" id="{F2D8773A-4F98-45C7-8EAD-608226DCFDE5}"/>
              </a:ext>
            </a:extLst>
          </p:cNvPr>
          <p:cNvSpPr txBox="1"/>
          <p:nvPr/>
        </p:nvSpPr>
        <p:spPr>
          <a:xfrm>
            <a:off x="7476489" y="2386102"/>
            <a:ext cx="909320" cy="1358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Times New Roman" panose="02020603050405020304" pitchFamily="18" charset="0"/>
              </a:rPr>
              <a:t>Гидравлик холболт</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055">
            <a:extLst>
              <a:ext uri="{FF2B5EF4-FFF2-40B4-BE49-F238E27FC236}">
                <a16:creationId xmlns:a16="http://schemas.microsoft.com/office/drawing/2014/main" id="{BC0BFCD1-20AF-4594-AE93-6131437F336F}"/>
              </a:ext>
            </a:extLst>
          </p:cNvPr>
          <p:cNvSpPr txBox="1"/>
          <p:nvPr/>
        </p:nvSpPr>
        <p:spPr>
          <a:xfrm>
            <a:off x="7471409" y="2627402"/>
            <a:ext cx="950422" cy="1358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Times New Roman" panose="02020603050405020304" pitchFamily="18" charset="0"/>
              </a:rPr>
              <a:t>Нугасан холбоос</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632">
            <a:extLst>
              <a:ext uri="{FF2B5EF4-FFF2-40B4-BE49-F238E27FC236}">
                <a16:creationId xmlns:a16="http://schemas.microsoft.com/office/drawing/2014/main" id="{886136C7-88D1-438A-9C33-DEF7E4FE91CC}"/>
              </a:ext>
            </a:extLst>
          </p:cNvPr>
          <p:cNvSpPr txBox="1"/>
          <p:nvPr/>
        </p:nvSpPr>
        <p:spPr>
          <a:xfrm>
            <a:off x="7496174" y="2857907"/>
            <a:ext cx="79375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700" kern="100" dirty="0">
                <a:effectLst/>
                <a:latin typeface="Arial" panose="020B0604020202020204" pitchFamily="34" charset="0"/>
                <a:ea typeface="游ゴシック" panose="020B0400000000000000" pitchFamily="50" charset="-128"/>
                <a:cs typeface="Times New Roman" panose="02020603050405020304" pitchFamily="18" charset="0"/>
              </a:rPr>
              <a:t>Доод хэсгийн хүрээ</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633">
            <a:extLst>
              <a:ext uri="{FF2B5EF4-FFF2-40B4-BE49-F238E27FC236}">
                <a16:creationId xmlns:a16="http://schemas.microsoft.com/office/drawing/2014/main" id="{5D034EEB-ABB9-4211-8809-15833E71E0DB}"/>
              </a:ext>
            </a:extLst>
          </p:cNvPr>
          <p:cNvSpPr txBox="1"/>
          <p:nvPr/>
        </p:nvSpPr>
        <p:spPr>
          <a:xfrm>
            <a:off x="7487919" y="3266847"/>
            <a:ext cx="79375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Times New Roman" panose="02020603050405020304" pitchFamily="18" charset="0"/>
              </a:rPr>
              <a:t>Цилиндр зүү</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634">
            <a:extLst>
              <a:ext uri="{FF2B5EF4-FFF2-40B4-BE49-F238E27FC236}">
                <a16:creationId xmlns:a16="http://schemas.microsoft.com/office/drawing/2014/main" id="{D016ADFE-9A8F-4B0E-99EA-F9628D791AC4}"/>
              </a:ext>
            </a:extLst>
          </p:cNvPr>
          <p:cNvSpPr txBox="1"/>
          <p:nvPr/>
        </p:nvSpPr>
        <p:spPr>
          <a:xfrm>
            <a:off x="7467599" y="3563392"/>
            <a:ext cx="79375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Times New Roman" panose="02020603050405020304" pitchFamily="18" charset="0"/>
              </a:rPr>
              <a:t>Базах холбоос</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635">
            <a:extLst>
              <a:ext uri="{FF2B5EF4-FFF2-40B4-BE49-F238E27FC236}">
                <a16:creationId xmlns:a16="http://schemas.microsoft.com/office/drawing/2014/main" id="{1A3A0F32-CE83-409E-9C9F-39E7F334D347}"/>
              </a:ext>
            </a:extLst>
          </p:cNvPr>
          <p:cNvSpPr txBox="1"/>
          <p:nvPr/>
        </p:nvSpPr>
        <p:spPr>
          <a:xfrm>
            <a:off x="7462519" y="3854857"/>
            <a:ext cx="79375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Times New Roman" panose="02020603050405020304" pitchFamily="18" charset="0"/>
              </a:rPr>
              <a:t>Холбох зүү</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636">
            <a:extLst>
              <a:ext uri="{FF2B5EF4-FFF2-40B4-BE49-F238E27FC236}">
                <a16:creationId xmlns:a16="http://schemas.microsoft.com/office/drawing/2014/main" id="{80CAF9CB-81DF-458E-837B-DC48C1D7D44D}"/>
              </a:ext>
            </a:extLst>
          </p:cNvPr>
          <p:cNvSpPr txBox="1"/>
          <p:nvPr/>
        </p:nvSpPr>
        <p:spPr>
          <a:xfrm>
            <a:off x="6133464" y="4701870"/>
            <a:ext cx="680719"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dirty="0">
                <a:effectLst/>
                <a:latin typeface="Arial" panose="020B0604020202020204" pitchFamily="34" charset="0"/>
                <a:ea typeface="游ゴシック" panose="020B0400000000000000" pitchFamily="50" charset="-128"/>
                <a:cs typeface="Times New Roman" panose="02020603050405020304" pitchFamily="18" charset="0"/>
              </a:rPr>
              <a:t>Базах гар</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637">
            <a:extLst>
              <a:ext uri="{FF2B5EF4-FFF2-40B4-BE49-F238E27FC236}">
                <a16:creationId xmlns:a16="http://schemas.microsoft.com/office/drawing/2014/main" id="{4422FAAD-8B81-4632-AAA2-4B843533AA24}"/>
              </a:ext>
            </a:extLst>
          </p:cNvPr>
          <p:cNvSpPr txBox="1"/>
          <p:nvPr/>
        </p:nvSpPr>
        <p:spPr>
          <a:xfrm>
            <a:off x="6094728" y="5173860"/>
            <a:ext cx="75819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Times New Roman" panose="02020603050405020304" pitchFamily="18" charset="0"/>
              </a:rPr>
              <a:t>Базах цэг</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638">
            <a:extLst>
              <a:ext uri="{FF2B5EF4-FFF2-40B4-BE49-F238E27FC236}">
                <a16:creationId xmlns:a16="http://schemas.microsoft.com/office/drawing/2014/main" id="{0D0A6209-5D2E-436E-95D9-A885277329E8}"/>
              </a:ext>
            </a:extLst>
          </p:cNvPr>
          <p:cNvSpPr txBox="1"/>
          <p:nvPr/>
        </p:nvSpPr>
        <p:spPr>
          <a:xfrm>
            <a:off x="4595155" y="2343187"/>
            <a:ext cx="909320" cy="121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dirty="0">
                <a:effectLst/>
                <a:latin typeface="Arial" panose="020B0604020202020204" pitchFamily="34" charset="0"/>
                <a:ea typeface="游ゴシック" panose="020B0400000000000000" pitchFamily="50" charset="-128"/>
                <a:cs typeface="Times New Roman" panose="02020603050405020304" pitchFamily="18" charset="0"/>
              </a:rPr>
              <a:t>Дээд хэсгийн хүрээ</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639">
            <a:extLst>
              <a:ext uri="{FF2B5EF4-FFF2-40B4-BE49-F238E27FC236}">
                <a16:creationId xmlns:a16="http://schemas.microsoft.com/office/drawing/2014/main" id="{4C74BBFD-89C9-400C-8F17-4312F12AABBC}"/>
              </a:ext>
            </a:extLst>
          </p:cNvPr>
          <p:cNvSpPr txBox="1"/>
          <p:nvPr/>
        </p:nvSpPr>
        <p:spPr>
          <a:xfrm>
            <a:off x="4605019" y="2547392"/>
            <a:ext cx="821560" cy="1587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dirty="0">
                <a:effectLst/>
                <a:latin typeface="Arial" panose="020B0604020202020204" pitchFamily="34" charset="0"/>
                <a:ea typeface="游ゴシック" panose="020B0400000000000000" pitchFamily="50" charset="-128"/>
                <a:cs typeface="Times New Roman" panose="02020603050405020304" pitchFamily="18" charset="0"/>
              </a:rPr>
              <a:t>Гидравлик мотор</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640">
            <a:extLst>
              <a:ext uri="{FF2B5EF4-FFF2-40B4-BE49-F238E27FC236}">
                <a16:creationId xmlns:a16="http://schemas.microsoft.com/office/drawing/2014/main" id="{81BF59AD-3EAC-4C43-B17B-F252C7DCBE27}"/>
              </a:ext>
            </a:extLst>
          </p:cNvPr>
          <p:cNvSpPr txBox="1"/>
          <p:nvPr/>
        </p:nvSpPr>
        <p:spPr>
          <a:xfrm>
            <a:off x="4615179" y="2768372"/>
            <a:ext cx="717397" cy="1478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dirty="0">
                <a:effectLst/>
                <a:latin typeface="Arial" panose="020B0604020202020204" pitchFamily="34" charset="0"/>
                <a:ea typeface="游ゴシック" panose="020B0400000000000000" pitchFamily="50" charset="-128"/>
                <a:cs typeface="Times New Roman" panose="02020603050405020304" pitchFamily="18" charset="0"/>
              </a:rPr>
              <a:t>Эргэх төхөөрөмж</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641">
            <a:extLst>
              <a:ext uri="{FF2B5EF4-FFF2-40B4-BE49-F238E27FC236}">
                <a16:creationId xmlns:a16="http://schemas.microsoft.com/office/drawing/2014/main" id="{05565E2B-011B-42DB-926B-C1288AD403F6}"/>
              </a:ext>
            </a:extLst>
          </p:cNvPr>
          <p:cNvSpPr txBox="1"/>
          <p:nvPr/>
        </p:nvSpPr>
        <p:spPr>
          <a:xfrm>
            <a:off x="4613909" y="3009672"/>
            <a:ext cx="607695"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dirty="0">
                <a:effectLst/>
                <a:latin typeface="Arial" panose="020B0604020202020204" pitchFamily="34" charset="0"/>
                <a:ea typeface="游ゴシック" panose="020B0400000000000000" pitchFamily="50" charset="-128"/>
                <a:cs typeface="Times New Roman" panose="02020603050405020304" pitchFamily="18" charset="0"/>
              </a:rPr>
              <a:t>Цилиндр зүү</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642">
            <a:extLst>
              <a:ext uri="{FF2B5EF4-FFF2-40B4-BE49-F238E27FC236}">
                <a16:creationId xmlns:a16="http://schemas.microsoft.com/office/drawing/2014/main" id="{C6BB3499-31B0-4C6B-ADAE-880C382A366E}"/>
              </a:ext>
            </a:extLst>
          </p:cNvPr>
          <p:cNvSpPr txBox="1"/>
          <p:nvPr/>
        </p:nvSpPr>
        <p:spPr>
          <a:xfrm>
            <a:off x="4606289" y="3221762"/>
            <a:ext cx="793750" cy="2165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700" kern="100" dirty="0">
                <a:effectLst/>
                <a:latin typeface="Arial" panose="020B0604020202020204" pitchFamily="34" charset="0"/>
                <a:ea typeface="游ゴシック" panose="020B0400000000000000" pitchFamily="50" charset="-128"/>
                <a:cs typeface="Times New Roman" panose="02020603050405020304" pitchFamily="18" charset="0"/>
              </a:rPr>
              <a:t>Нээж хаах цилиндр</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643">
            <a:extLst>
              <a:ext uri="{FF2B5EF4-FFF2-40B4-BE49-F238E27FC236}">
                <a16:creationId xmlns:a16="http://schemas.microsoft.com/office/drawing/2014/main" id="{E5541FBC-324D-4B50-AF50-3E8496CC2C22}"/>
              </a:ext>
            </a:extLst>
          </p:cNvPr>
          <p:cNvSpPr txBox="1"/>
          <p:nvPr/>
        </p:nvSpPr>
        <p:spPr>
          <a:xfrm>
            <a:off x="4618989" y="3438297"/>
            <a:ext cx="713587" cy="3054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Times New Roman" panose="02020603050405020304" pitchFamily="18" charset="0"/>
              </a:rPr>
              <a:t>Хүрээний зүү</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539646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Буулгахад зориулсан базагч машины онцлог, эд ангийн нэр, ашиглалт, төрөл</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674550" y="6452605"/>
            <a:ext cx="4321611"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cs typeface="Arial" panose="020B0604020202020204" pitchFamily="34" charset="0"/>
              </a:rPr>
              <a:t>Материалын 73-р  хуудас / Нэмэлт материалын 55-р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1" name="テキスト ボックス 10"/>
          <p:cNvSpPr txBox="1"/>
          <p:nvPr/>
        </p:nvSpPr>
        <p:spPr>
          <a:xfrm>
            <a:off x="597042" y="5034909"/>
            <a:ext cx="3906982" cy="430887"/>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 (Эргэдэггүй төрөл) Дотор цилиндрийн ажиллагаатай төрлийн базагчийн жишээ</a:t>
            </a:r>
          </a:p>
        </p:txBody>
      </p:sp>
      <p:sp>
        <p:nvSpPr>
          <p:cNvPr id="14" name="テキスト ボックス 13"/>
          <p:cNvSpPr txBox="1"/>
          <p:nvPr/>
        </p:nvSpPr>
        <p:spPr>
          <a:xfrm>
            <a:off x="4444931" y="5034909"/>
            <a:ext cx="3906982" cy="430887"/>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Гаднах цилиндрийн ажиллагаатай төрлийн базагчийн жишээ</a:t>
            </a:r>
          </a:p>
        </p:txBody>
      </p:sp>
      <p:pic>
        <p:nvPicPr>
          <p:cNvPr id="3" name="図 2"/>
          <p:cNvPicPr>
            <a:picLocks noChangeAspect="1"/>
          </p:cNvPicPr>
          <p:nvPr/>
        </p:nvPicPr>
        <p:blipFill>
          <a:blip r:embed="rId3"/>
          <a:stretch>
            <a:fillRect/>
          </a:stretch>
        </p:blipFill>
        <p:spPr>
          <a:xfrm>
            <a:off x="714375" y="2149544"/>
            <a:ext cx="4125654" cy="2830657"/>
          </a:xfrm>
          <a:prstGeom prst="rect">
            <a:avLst/>
          </a:prstGeom>
        </p:spPr>
      </p:pic>
      <p:pic>
        <p:nvPicPr>
          <p:cNvPr id="5" name="図 4"/>
          <p:cNvPicPr>
            <a:picLocks noChangeAspect="1"/>
          </p:cNvPicPr>
          <p:nvPr/>
        </p:nvPicPr>
        <p:blipFill>
          <a:blip r:embed="rId4"/>
          <a:stretch>
            <a:fillRect/>
          </a:stretch>
        </p:blipFill>
        <p:spPr>
          <a:xfrm>
            <a:off x="4925754" y="2149545"/>
            <a:ext cx="3479289" cy="2805048"/>
          </a:xfrm>
          <a:prstGeom prst="rect">
            <a:avLst/>
          </a:prstGeom>
        </p:spPr>
      </p:pic>
      <p:sp>
        <p:nvSpPr>
          <p:cNvPr id="10" name="テキスト ボックス 1644">
            <a:extLst>
              <a:ext uri="{FF2B5EF4-FFF2-40B4-BE49-F238E27FC236}">
                <a16:creationId xmlns:a16="http://schemas.microsoft.com/office/drawing/2014/main" id="{17023D50-41BB-4217-869E-53D4AB8F8D7C}"/>
              </a:ext>
            </a:extLst>
          </p:cNvPr>
          <p:cNvSpPr txBox="1"/>
          <p:nvPr/>
        </p:nvSpPr>
        <p:spPr>
          <a:xfrm>
            <a:off x="704032" y="3904755"/>
            <a:ext cx="763217" cy="1363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Базах гар</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645">
            <a:extLst>
              <a:ext uri="{FF2B5EF4-FFF2-40B4-BE49-F238E27FC236}">
                <a16:creationId xmlns:a16="http://schemas.microsoft.com/office/drawing/2014/main" id="{33F3B8DD-B4AA-4862-821C-E8E4265FAA21}"/>
              </a:ext>
            </a:extLst>
          </p:cNvPr>
          <p:cNvSpPr txBox="1"/>
          <p:nvPr/>
        </p:nvSpPr>
        <p:spPr>
          <a:xfrm>
            <a:off x="724352" y="4175900"/>
            <a:ext cx="905243" cy="1317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Базах цэг</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646">
            <a:extLst>
              <a:ext uri="{FF2B5EF4-FFF2-40B4-BE49-F238E27FC236}">
                <a16:creationId xmlns:a16="http://schemas.microsoft.com/office/drawing/2014/main" id="{4D1081C1-4113-4B7D-816D-522D479BE5EB}"/>
              </a:ext>
            </a:extLst>
          </p:cNvPr>
          <p:cNvSpPr txBox="1"/>
          <p:nvPr/>
        </p:nvSpPr>
        <p:spPr>
          <a:xfrm>
            <a:off x="733877" y="3196094"/>
            <a:ext cx="534321" cy="1501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Хүрээ</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647">
            <a:extLst>
              <a:ext uri="{FF2B5EF4-FFF2-40B4-BE49-F238E27FC236}">
                <a16:creationId xmlns:a16="http://schemas.microsoft.com/office/drawing/2014/main" id="{E582F890-41B2-4936-AD0B-A5DC23AB1996}"/>
              </a:ext>
            </a:extLst>
          </p:cNvPr>
          <p:cNvSpPr txBox="1"/>
          <p:nvPr/>
        </p:nvSpPr>
        <p:spPr>
          <a:xfrm>
            <a:off x="698952" y="3552965"/>
            <a:ext cx="774248" cy="1363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Базах холбоос</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648">
            <a:extLst>
              <a:ext uri="{FF2B5EF4-FFF2-40B4-BE49-F238E27FC236}">
                <a16:creationId xmlns:a16="http://schemas.microsoft.com/office/drawing/2014/main" id="{FE409EC6-906D-4465-9169-DC780D87F417}"/>
              </a:ext>
            </a:extLst>
          </p:cNvPr>
          <p:cNvSpPr txBox="1"/>
          <p:nvPr/>
        </p:nvSpPr>
        <p:spPr>
          <a:xfrm>
            <a:off x="738957" y="2889389"/>
            <a:ext cx="736328" cy="1501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游ゴシック" panose="020B0400000000000000" pitchFamily="50" charset="-128"/>
                <a:cs typeface="Arial" panose="020B0604020202020204" pitchFamily="34" charset="0"/>
              </a:rPr>
              <a:t>Нээж хаах цилиндр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649">
            <a:extLst>
              <a:ext uri="{FF2B5EF4-FFF2-40B4-BE49-F238E27FC236}">
                <a16:creationId xmlns:a16="http://schemas.microsoft.com/office/drawing/2014/main" id="{FED91AEA-6646-4E6C-A803-3100EE5C3B56}"/>
              </a:ext>
            </a:extLst>
          </p:cNvPr>
          <p:cNvSpPr txBox="1"/>
          <p:nvPr/>
        </p:nvSpPr>
        <p:spPr>
          <a:xfrm>
            <a:off x="4930199" y="3678695"/>
            <a:ext cx="702945" cy="150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Базах гар</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650">
            <a:extLst>
              <a:ext uri="{FF2B5EF4-FFF2-40B4-BE49-F238E27FC236}">
                <a16:creationId xmlns:a16="http://schemas.microsoft.com/office/drawing/2014/main" id="{2CE34BF1-02AD-4113-A529-6FABA8BA3A83}"/>
              </a:ext>
            </a:extLst>
          </p:cNvPr>
          <p:cNvSpPr txBox="1"/>
          <p:nvPr/>
        </p:nvSpPr>
        <p:spPr>
          <a:xfrm>
            <a:off x="4925754" y="3904755"/>
            <a:ext cx="833755" cy="1454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Базах цэг</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651">
            <a:extLst>
              <a:ext uri="{FF2B5EF4-FFF2-40B4-BE49-F238E27FC236}">
                <a16:creationId xmlns:a16="http://schemas.microsoft.com/office/drawing/2014/main" id="{C95BF9C4-1DB3-49C0-AFED-9D8C56BA8CAE}"/>
              </a:ext>
            </a:extLst>
          </p:cNvPr>
          <p:cNvSpPr txBox="1"/>
          <p:nvPr/>
        </p:nvSpPr>
        <p:spPr>
          <a:xfrm>
            <a:off x="4925119" y="3105925"/>
            <a:ext cx="492125"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Хүрээ</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652">
            <a:extLst>
              <a:ext uri="{FF2B5EF4-FFF2-40B4-BE49-F238E27FC236}">
                <a16:creationId xmlns:a16="http://schemas.microsoft.com/office/drawing/2014/main" id="{1ECFBD0A-4BEE-4A95-AB9A-EFF889E0F3F5}"/>
              </a:ext>
            </a:extLst>
          </p:cNvPr>
          <p:cNvSpPr txBox="1"/>
          <p:nvPr/>
        </p:nvSpPr>
        <p:spPr>
          <a:xfrm>
            <a:off x="4905434" y="3432315"/>
            <a:ext cx="713105" cy="150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Базах холбоос</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653">
            <a:extLst>
              <a:ext uri="{FF2B5EF4-FFF2-40B4-BE49-F238E27FC236}">
                <a16:creationId xmlns:a16="http://schemas.microsoft.com/office/drawing/2014/main" id="{0357017D-C712-49A9-90BA-BB1BB5F7D02F}"/>
              </a:ext>
            </a:extLst>
          </p:cNvPr>
          <p:cNvSpPr txBox="1"/>
          <p:nvPr/>
        </p:nvSpPr>
        <p:spPr>
          <a:xfrm>
            <a:off x="4925118" y="2842357"/>
            <a:ext cx="758397" cy="1454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Нээж хаах цилиндр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143909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Буулгахад зориулсан базагч машиныг сонгох, суурилуулах, ажиллуулах гэх мэт</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683095" y="6452605"/>
            <a:ext cx="4313067" cy="246221"/>
          </a:xfrm>
          <a:prstGeom prst="rect">
            <a:avLst/>
          </a:prstGeom>
          <a:noFill/>
          <a:ln>
            <a:solidFill>
              <a:schemeClr val="tx1"/>
            </a:solidFill>
          </a:ln>
        </p:spPr>
        <p:txBody>
          <a:bodyPr wrap="square" rtlCol="0">
            <a:spAutoFit/>
          </a:bodyPr>
          <a:lstStyle/>
          <a:p>
            <a:pPr algn="r" rtl="0"/>
            <a:r>
              <a:rPr lang="mn" sz="1000" dirty="0">
                <a:solidFill>
                  <a:prstClr val="black"/>
                </a:solidFill>
                <a:latin typeface="Arial" panose="020B0604020202020204" pitchFamily="34" charset="0"/>
                <a:cs typeface="Arial" panose="020B0604020202020204" pitchFamily="34" charset="0"/>
              </a:rPr>
              <a:t>Материалын 74-р  хуудас / Нэмэлт материалын 57-р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p:txBody>
      </p:sp>
      <p:sp>
        <p:nvSpPr>
          <p:cNvPr id="12" name="テキスト ボックス 11"/>
          <p:cNvSpPr txBox="1"/>
          <p:nvPr/>
        </p:nvSpPr>
        <p:spPr>
          <a:xfrm>
            <a:off x="485777" y="3883455"/>
            <a:ext cx="3906982" cy="400110"/>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Эргэх төхөөрөмж бүхий дотоод цилиндрийн ажиллагаатай төрлийн базагчийн жишээ</a:t>
            </a:r>
          </a:p>
        </p:txBody>
      </p:sp>
      <p:sp>
        <p:nvSpPr>
          <p:cNvPr id="13" name="テキスト ボックス 12"/>
          <p:cNvSpPr txBox="1"/>
          <p:nvPr/>
        </p:nvSpPr>
        <p:spPr>
          <a:xfrm>
            <a:off x="4208318" y="3858479"/>
            <a:ext cx="4380208"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Базагч (дотор цилиндрийн ажиллагаатай төрөл)ийн жишээ</a:t>
            </a:r>
          </a:p>
        </p:txBody>
      </p:sp>
      <p:pic>
        <p:nvPicPr>
          <p:cNvPr id="3" name="図 2"/>
          <p:cNvPicPr>
            <a:picLocks noChangeAspect="1"/>
          </p:cNvPicPr>
          <p:nvPr/>
        </p:nvPicPr>
        <p:blipFill>
          <a:blip r:embed="rId3"/>
          <a:stretch>
            <a:fillRect/>
          </a:stretch>
        </p:blipFill>
        <p:spPr>
          <a:xfrm>
            <a:off x="1423882" y="1287152"/>
            <a:ext cx="1989205" cy="2582260"/>
          </a:xfrm>
          <a:prstGeom prst="rect">
            <a:avLst/>
          </a:prstGeom>
        </p:spPr>
      </p:pic>
      <p:pic>
        <p:nvPicPr>
          <p:cNvPr id="5" name="図 4"/>
          <p:cNvPicPr>
            <a:picLocks noChangeAspect="1"/>
          </p:cNvPicPr>
          <p:nvPr/>
        </p:nvPicPr>
        <p:blipFill>
          <a:blip r:embed="rId4"/>
          <a:stretch>
            <a:fillRect/>
          </a:stretch>
        </p:blipFill>
        <p:spPr>
          <a:xfrm>
            <a:off x="5240041" y="1287152"/>
            <a:ext cx="2384575" cy="2322798"/>
          </a:xfrm>
          <a:prstGeom prst="rect">
            <a:avLst/>
          </a:prstGeom>
        </p:spPr>
      </p:pic>
      <p:pic>
        <p:nvPicPr>
          <p:cNvPr id="7" name="図 6"/>
          <p:cNvPicPr>
            <a:picLocks noChangeAspect="1"/>
          </p:cNvPicPr>
          <p:nvPr/>
        </p:nvPicPr>
        <p:blipFill>
          <a:blip r:embed="rId5"/>
          <a:stretch>
            <a:fillRect/>
          </a:stretch>
        </p:blipFill>
        <p:spPr>
          <a:xfrm>
            <a:off x="3304310" y="4131638"/>
            <a:ext cx="2234478" cy="1970303"/>
          </a:xfrm>
          <a:prstGeom prst="rect">
            <a:avLst/>
          </a:prstGeom>
        </p:spPr>
      </p:pic>
      <p:sp>
        <p:nvSpPr>
          <p:cNvPr id="11" name="テキスト ボックス 10"/>
          <p:cNvSpPr txBox="1"/>
          <p:nvPr/>
        </p:nvSpPr>
        <p:spPr>
          <a:xfrm>
            <a:off x="2618508" y="6033935"/>
            <a:ext cx="3906982" cy="253916"/>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Базагч (гаднах цилиндрийн ажиллагаатай төрөл)ийн жишээ</a:t>
            </a:r>
          </a:p>
        </p:txBody>
      </p:sp>
    </p:spTree>
    <p:extLst>
      <p:ext uri="{BB962C8B-B14F-4D97-AF65-F5344CB8AC3E}">
        <p14:creationId xmlns:p14="http://schemas.microsoft.com/office/powerpoint/2010/main" val="211588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Базах машины ерөнхий ажлын арга</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812329" y="6452605"/>
            <a:ext cx="4183833"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76-р  хуудас / Нэмэлт материалын 59-р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1201278" y="5002920"/>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 Базах машинаар базаж буулгах байдал</a:t>
            </a:r>
          </a:p>
        </p:txBody>
      </p:sp>
      <p:pic>
        <p:nvPicPr>
          <p:cNvPr id="2" name="図 1"/>
          <p:cNvPicPr>
            <a:picLocks noChangeAspect="1"/>
          </p:cNvPicPr>
          <p:nvPr/>
        </p:nvPicPr>
        <p:blipFill>
          <a:blip r:embed="rId3"/>
          <a:stretch>
            <a:fillRect/>
          </a:stretch>
        </p:blipFill>
        <p:spPr>
          <a:xfrm>
            <a:off x="814840" y="1995055"/>
            <a:ext cx="4010486" cy="3007865"/>
          </a:xfrm>
          <a:prstGeom prst="rect">
            <a:avLst/>
          </a:prstGeom>
        </p:spPr>
      </p:pic>
      <p:pic>
        <p:nvPicPr>
          <p:cNvPr id="3" name="図 2"/>
          <p:cNvPicPr>
            <a:picLocks noChangeAspect="1"/>
          </p:cNvPicPr>
          <p:nvPr/>
        </p:nvPicPr>
        <p:blipFill>
          <a:blip r:embed="rId4"/>
          <a:stretch>
            <a:fillRect/>
          </a:stretch>
        </p:blipFill>
        <p:spPr>
          <a:xfrm>
            <a:off x="4812329" y="2304732"/>
            <a:ext cx="3634901" cy="2617129"/>
          </a:xfrm>
          <a:prstGeom prst="rect">
            <a:avLst/>
          </a:prstGeom>
        </p:spPr>
      </p:pic>
      <p:sp>
        <p:nvSpPr>
          <p:cNvPr id="26" name="テキスト ボックス 25"/>
          <p:cNvSpPr txBox="1"/>
          <p:nvPr/>
        </p:nvSpPr>
        <p:spPr>
          <a:xfrm>
            <a:off x="5277740" y="4899312"/>
            <a:ext cx="3237610" cy="577081"/>
          </a:xfrm>
          <a:prstGeom prst="rect">
            <a:avLst/>
          </a:prstGeom>
          <a:noFill/>
          <a:ln>
            <a:noFill/>
          </a:ln>
        </p:spPr>
        <p:txBody>
          <a:bodyPr wrap="square" rtlCol="0">
            <a:spAutoFit/>
          </a:bodyPr>
          <a:lstStyle/>
          <a:p>
            <a:pPr rtl="0"/>
            <a:r>
              <a:rPr lang="mn" sz="1050">
                <a:solidFill>
                  <a:prstClr val="black"/>
                </a:solidFill>
                <a:latin typeface="Arial" panose="020B0604020202020204" pitchFamily="34" charset="0"/>
                <a:cs typeface="Arial" panose="020B0604020202020204" pitchFamily="34" charset="0"/>
              </a:rPr>
              <a:t>Урт зүйлийг барьж эргэхдээ</a:t>
            </a:r>
            <a:r>
              <a:rPr lang="en-US" altLang="ja-JP" sz="1050" dirty="0">
                <a:solidFill>
                  <a:prstClr val="black"/>
                </a:solidFill>
                <a:latin typeface="Arial" panose="020B0604020202020204" pitchFamily="34" charset="0"/>
                <a:cs typeface="Arial" panose="020B0604020202020204" pitchFamily="34" charset="0"/>
              </a:rPr>
              <a:t/>
            </a:r>
            <a:br>
              <a:rPr lang="en-US" altLang="ja-JP" sz="1050" dirty="0">
                <a:solidFill>
                  <a:prstClr val="black"/>
                </a:solidFill>
                <a:latin typeface="Arial" panose="020B0604020202020204" pitchFamily="34" charset="0"/>
                <a:cs typeface="Arial" panose="020B0604020202020204" pitchFamily="34" charset="0"/>
              </a:rPr>
            </a:br>
            <a:r>
              <a:rPr lang="mn" sz="1050">
                <a:solidFill>
                  <a:prstClr val="black"/>
                </a:solidFill>
                <a:latin typeface="Arial" panose="020B0604020202020204" pitchFamily="34" charset="0"/>
                <a:cs typeface="Arial" panose="020B0604020202020204" pitchFamily="34" charset="0"/>
              </a:rPr>
              <a:t>жолоочийн суудлыг цохихоос болгоомжлох шаардлагатай</a:t>
            </a:r>
          </a:p>
        </p:txBody>
      </p:sp>
    </p:spTree>
    <p:extLst>
      <p:ext uri="{BB962C8B-B14F-4D97-AF65-F5344CB8AC3E}">
        <p14:creationId xmlns:p14="http://schemas.microsoft.com/office/powerpoint/2010/main" val="34174038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Базах машины ерөнхий ажлын арга</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383993" y="6452605"/>
            <a:ext cx="4612169"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cs typeface="Arial" panose="020B0604020202020204" pitchFamily="34" charset="0"/>
              </a:rPr>
              <a:t>Материалын 77-р  хуудас / Нэмэлт материалын 61-р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pic>
        <p:nvPicPr>
          <p:cNvPr id="5" name="図 4"/>
          <p:cNvPicPr>
            <a:picLocks noChangeAspect="1"/>
          </p:cNvPicPr>
          <p:nvPr/>
        </p:nvPicPr>
        <p:blipFill>
          <a:blip r:embed="rId3"/>
          <a:stretch>
            <a:fillRect/>
          </a:stretch>
        </p:blipFill>
        <p:spPr>
          <a:xfrm>
            <a:off x="1714501" y="1290332"/>
            <a:ext cx="2345856" cy="2385616"/>
          </a:xfrm>
          <a:prstGeom prst="rect">
            <a:avLst/>
          </a:prstGeom>
        </p:spPr>
      </p:pic>
      <p:pic>
        <p:nvPicPr>
          <p:cNvPr id="7" name="図 6"/>
          <p:cNvPicPr>
            <a:picLocks noChangeAspect="1"/>
          </p:cNvPicPr>
          <p:nvPr/>
        </p:nvPicPr>
        <p:blipFill>
          <a:blip r:embed="rId4"/>
          <a:stretch>
            <a:fillRect/>
          </a:stretch>
        </p:blipFill>
        <p:spPr>
          <a:xfrm>
            <a:off x="4711101" y="1352244"/>
            <a:ext cx="2531404" cy="2213322"/>
          </a:xfrm>
          <a:prstGeom prst="rect">
            <a:avLst/>
          </a:prstGeom>
        </p:spPr>
      </p:pic>
      <p:pic>
        <p:nvPicPr>
          <p:cNvPr id="11" name="図 10"/>
          <p:cNvPicPr>
            <a:picLocks noChangeAspect="1"/>
          </p:cNvPicPr>
          <p:nvPr/>
        </p:nvPicPr>
        <p:blipFill>
          <a:blip r:embed="rId5"/>
          <a:stretch>
            <a:fillRect/>
          </a:stretch>
        </p:blipFill>
        <p:spPr>
          <a:xfrm>
            <a:off x="3387435" y="4168590"/>
            <a:ext cx="2041767" cy="1945035"/>
          </a:xfrm>
          <a:prstGeom prst="rect">
            <a:avLst/>
          </a:prstGeom>
        </p:spPr>
      </p:pic>
      <p:sp>
        <p:nvSpPr>
          <p:cNvPr id="23" name="テキスト ボックス 22"/>
          <p:cNvSpPr txBox="1"/>
          <p:nvPr/>
        </p:nvSpPr>
        <p:spPr>
          <a:xfrm>
            <a:off x="1928941" y="3707023"/>
            <a:ext cx="3237610" cy="577081"/>
          </a:xfrm>
          <a:prstGeom prst="rect">
            <a:avLst/>
          </a:prstGeom>
          <a:noFill/>
          <a:ln>
            <a:noFill/>
          </a:ln>
        </p:spPr>
        <p:txBody>
          <a:bodyPr wrap="square" rtlCol="0">
            <a:spAutoFit/>
          </a:bodyPr>
          <a:lstStyle/>
          <a:p>
            <a:pPr rtl="0"/>
            <a:r>
              <a:rPr lang="mn" sz="1050">
                <a:solidFill>
                  <a:prstClr val="black"/>
                </a:solidFill>
                <a:latin typeface="Arial" panose="020B0604020202020204" pitchFamily="34" charset="0"/>
                <a:cs typeface="Arial" panose="020B0604020202020204" pitchFamily="34" charset="0"/>
              </a:rPr>
              <a:t>Базах машинаар юмыг диагональ базаж болохгүй</a:t>
            </a:r>
            <a:r>
              <a:rPr lang="en-US" altLang="ja-JP" sz="1050" dirty="0">
                <a:solidFill>
                  <a:prstClr val="black"/>
                </a:solidFill>
                <a:latin typeface="Arial" panose="020B0604020202020204" pitchFamily="34" charset="0"/>
                <a:cs typeface="Arial" panose="020B0604020202020204" pitchFamily="34" charset="0"/>
              </a:rPr>
              <a:t/>
            </a:r>
            <a:br>
              <a:rPr lang="en-US" altLang="ja-JP" sz="1050" dirty="0">
                <a:solidFill>
                  <a:prstClr val="black"/>
                </a:solidFill>
                <a:latin typeface="Arial" panose="020B0604020202020204" pitchFamily="34" charset="0"/>
                <a:cs typeface="Arial" panose="020B0604020202020204" pitchFamily="34" charset="0"/>
              </a:rPr>
            </a:br>
            <a:r>
              <a:rPr lang="mn" sz="1050">
                <a:solidFill>
                  <a:prstClr val="black"/>
                </a:solidFill>
                <a:latin typeface="Arial" panose="020B0604020202020204" pitchFamily="34" charset="0"/>
                <a:cs typeface="Arial" panose="020B0604020202020204" pitchFamily="34" charset="0"/>
              </a:rPr>
              <a:t>Өнцгийг өөрчлөөд базаж авдаг</a:t>
            </a:r>
          </a:p>
        </p:txBody>
      </p:sp>
      <p:sp>
        <p:nvSpPr>
          <p:cNvPr id="27" name="テキスト ボックス 26"/>
          <p:cNvSpPr txBox="1"/>
          <p:nvPr/>
        </p:nvSpPr>
        <p:spPr>
          <a:xfrm>
            <a:off x="4711101" y="3599770"/>
            <a:ext cx="3237610" cy="577081"/>
          </a:xfrm>
          <a:prstGeom prst="rect">
            <a:avLst/>
          </a:prstGeom>
          <a:noFill/>
          <a:ln>
            <a:noFill/>
          </a:ln>
        </p:spPr>
        <p:txBody>
          <a:bodyPr wrap="square" rtlCol="0">
            <a:spAutoFit/>
          </a:bodyPr>
          <a:lstStyle/>
          <a:p>
            <a:pPr rtl="0"/>
            <a:r>
              <a:rPr lang="mn" sz="1050" dirty="0">
                <a:solidFill>
                  <a:prstClr val="black"/>
                </a:solidFill>
                <a:latin typeface="Arial" panose="020B0604020202020204" pitchFamily="34" charset="0"/>
                <a:cs typeface="Arial" panose="020B0604020202020204" pitchFamily="34" charset="0"/>
              </a:rPr>
              <a:t>Юмыг базсан чигтээ</a:t>
            </a:r>
            <a:r>
              <a:rPr lang="en-US" altLang="ja-JP" sz="1050" dirty="0">
                <a:solidFill>
                  <a:prstClr val="black"/>
                </a:solidFill>
                <a:latin typeface="Arial" panose="020B0604020202020204" pitchFamily="34" charset="0"/>
                <a:cs typeface="Arial" panose="020B0604020202020204" pitchFamily="34" charset="0"/>
              </a:rPr>
              <a:t/>
            </a:r>
            <a:br>
              <a:rPr lang="en-US" altLang="ja-JP" sz="1050" dirty="0">
                <a:solidFill>
                  <a:prstClr val="black"/>
                </a:solidFill>
                <a:latin typeface="Arial" panose="020B0604020202020204" pitchFamily="34" charset="0"/>
                <a:cs typeface="Arial" panose="020B0604020202020204" pitchFamily="34" charset="0"/>
              </a:rPr>
            </a:br>
            <a:r>
              <a:rPr lang="mn" sz="1050" dirty="0">
                <a:solidFill>
                  <a:prstClr val="black"/>
                </a:solidFill>
                <a:latin typeface="Arial" panose="020B0604020202020204" pitchFamily="34" charset="0"/>
                <a:cs typeface="Arial" panose="020B0604020202020204" pitchFamily="34" charset="0"/>
              </a:rPr>
              <a:t>газар, хананд цохиж</a:t>
            </a:r>
            <a:r>
              <a:rPr lang="en-US" altLang="ja-JP" sz="1050" dirty="0">
                <a:solidFill>
                  <a:prstClr val="black"/>
                </a:solidFill>
                <a:latin typeface="Arial" panose="020B0604020202020204" pitchFamily="34" charset="0"/>
                <a:cs typeface="Arial" panose="020B0604020202020204" pitchFamily="34" charset="0"/>
              </a:rPr>
              <a:t/>
            </a:r>
            <a:br>
              <a:rPr lang="en-US" altLang="ja-JP" sz="1050" dirty="0">
                <a:solidFill>
                  <a:prstClr val="black"/>
                </a:solidFill>
                <a:latin typeface="Arial" panose="020B0604020202020204" pitchFamily="34" charset="0"/>
                <a:cs typeface="Arial" panose="020B0604020202020204" pitchFamily="34" charset="0"/>
              </a:rPr>
            </a:br>
            <a:r>
              <a:rPr lang="mn" sz="1050" dirty="0">
                <a:solidFill>
                  <a:prstClr val="black"/>
                </a:solidFill>
                <a:latin typeface="Arial" panose="020B0604020202020204" pitchFamily="34" charset="0"/>
                <a:cs typeface="Arial" panose="020B0604020202020204" pitchFamily="34" charset="0"/>
              </a:rPr>
              <a:t>эвдэж, нугалж болохгүй</a:t>
            </a:r>
          </a:p>
        </p:txBody>
      </p:sp>
      <p:sp>
        <p:nvSpPr>
          <p:cNvPr id="28" name="テキスト ボックス 27"/>
          <p:cNvSpPr txBox="1"/>
          <p:nvPr/>
        </p:nvSpPr>
        <p:spPr>
          <a:xfrm>
            <a:off x="3085948" y="6056285"/>
            <a:ext cx="3554133" cy="253916"/>
          </a:xfrm>
          <a:prstGeom prst="rect">
            <a:avLst/>
          </a:prstGeom>
          <a:noFill/>
          <a:ln>
            <a:noFill/>
          </a:ln>
        </p:spPr>
        <p:txBody>
          <a:bodyPr wrap="square" rtlCol="0">
            <a:spAutoFit/>
          </a:bodyPr>
          <a:lstStyle/>
          <a:p>
            <a:pPr rtl="0"/>
            <a:r>
              <a:rPr lang="mn" sz="1050" dirty="0">
                <a:solidFill>
                  <a:prstClr val="black"/>
                </a:solidFill>
                <a:latin typeface="Arial" panose="020B0604020202020204" pitchFamily="34" charset="0"/>
                <a:cs typeface="Arial" panose="020B0604020202020204" pitchFamily="34" charset="0"/>
              </a:rPr>
              <a:t>Урт юмыг базахдаа төв хэсгээс нь базаж барина</a:t>
            </a:r>
          </a:p>
        </p:txBody>
      </p:sp>
      <p:sp>
        <p:nvSpPr>
          <p:cNvPr id="12" name="テキスト ボックス 1654">
            <a:extLst>
              <a:ext uri="{FF2B5EF4-FFF2-40B4-BE49-F238E27FC236}">
                <a16:creationId xmlns:a16="http://schemas.microsoft.com/office/drawing/2014/main" id="{F069A506-5E3A-43F5-8D56-E252F7A140F0}"/>
              </a:ext>
            </a:extLst>
          </p:cNvPr>
          <p:cNvSpPr txBox="1"/>
          <p:nvPr/>
        </p:nvSpPr>
        <p:spPr>
          <a:xfrm>
            <a:off x="2811568" y="1325575"/>
            <a:ext cx="350318" cy="1143808"/>
          </a:xfrm>
          <a:prstGeom prst="rect">
            <a:avLst/>
          </a:prstGeom>
          <a:solidFill>
            <a:schemeClr val="lt1"/>
          </a:solidFill>
          <a:ln w="6350">
            <a:noFill/>
          </a:ln>
        </p:spPr>
        <p:txBody>
          <a:bodyPr rot="0" spcFirstLastPara="0" vert="vert270" wrap="square" lIns="0" tIns="0" rIns="0" bIns="0" numCol="1" spcCol="0" rtlCol="0" fromWordArt="0" anchor="t" anchorCtr="0" forceAA="0" compatLnSpc="1">
            <a:prstTxWarp prst="textNoShape">
              <a:avLst/>
            </a:prstTxWarp>
            <a:noAutofit/>
          </a:bodyPr>
          <a:lstStyle/>
          <a:p>
            <a:pPr algn="l" rtl="0"/>
            <a:r>
              <a:rPr lang="mn" sz="900" kern="100" dirty="0">
                <a:effectLst/>
                <a:latin typeface="Arial" panose="020B0604020202020204" pitchFamily="34" charset="0"/>
                <a:ea typeface="游ゴシック" panose="020B0400000000000000" pitchFamily="50" charset="-128"/>
                <a:cs typeface="Arial" panose="020B0604020202020204" pitchFamily="34" charset="0"/>
              </a:rPr>
              <a:t>Өнцгийг өөрчлөөд базаж авдаг</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8754240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Ажил дууссаны дараа анхаарах зүйлс</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657458" y="6452605"/>
            <a:ext cx="4338704"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78-р  хуудас / Нэмэлт материалын 63-р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mn" sz="1600">
                <a:latin typeface="Arial" panose="020B0604020202020204" pitchFamily="34" charset="0"/>
                <a:ea typeface="Meiryo UI" panose="020B0604030504040204" pitchFamily="50" charset="-128"/>
                <a:cs typeface="Arial" panose="020B0604020202020204" pitchFamily="34" charset="0"/>
              </a:rPr>
              <a:t>(1) Базагч</a:t>
            </a: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r>
              <a:rPr lang="mn" sz="1600">
                <a:latin typeface="Arial" panose="020B0604020202020204" pitchFamily="34" charset="0"/>
                <a:ea typeface="Meiryo UI" panose="020B0604030504040204" pitchFamily="50" charset="-128"/>
                <a:cs typeface="Arial" panose="020B0604020202020204" pitchFamily="34" charset="0"/>
              </a:rPr>
              <a:t>(2) Суурь машин</a:t>
            </a: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pic>
        <p:nvPicPr>
          <p:cNvPr id="3" name="図 2"/>
          <p:cNvPicPr>
            <a:picLocks noChangeAspect="1"/>
          </p:cNvPicPr>
          <p:nvPr/>
        </p:nvPicPr>
        <p:blipFill>
          <a:blip r:embed="rId3"/>
          <a:stretch>
            <a:fillRect/>
          </a:stretch>
        </p:blipFill>
        <p:spPr>
          <a:xfrm>
            <a:off x="3520792" y="2429653"/>
            <a:ext cx="4632607" cy="2747530"/>
          </a:xfrm>
          <a:prstGeom prst="rect">
            <a:avLst/>
          </a:prstGeom>
        </p:spPr>
      </p:pic>
    </p:spTree>
    <p:extLst>
      <p:ext uri="{BB962C8B-B14F-4D97-AF65-F5344CB8AC3E}">
        <p14:creationId xmlns:p14="http://schemas.microsoft.com/office/powerpoint/2010/main" val="4026523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800" dirty="0">
                <a:latin typeface="Arial" panose="020B0604020202020204" pitchFamily="34" charset="0"/>
                <a:ea typeface="Meiryo UI" panose="020B0604030504040204" pitchFamily="50" charset="-128"/>
                <a:cs typeface="Arial" panose="020B0604020202020204" pitchFamily="34" charset="0"/>
              </a:rPr>
              <a:t>Буулгах/ нураах машин механизмын төрөл, хэрэглээ (онцлог шинж чанар) гэх мэт (4) Буулгах/ нураах зориулалт бүхий базагч машин</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4914207"/>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026716" y="6323665"/>
            <a:ext cx="4901944"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4-р хуудас/ Нэмэлт материалын 7-р хуудас</a:t>
            </a:r>
          </a:p>
        </p:txBody>
      </p:sp>
      <p:pic>
        <p:nvPicPr>
          <p:cNvPr id="7" name="図 6">
            <a:extLst>
              <a:ext uri="{FF2B5EF4-FFF2-40B4-BE49-F238E27FC236}">
                <a16:creationId xmlns:a16="http://schemas.microsoft.com/office/drawing/2014/main" id="{418246F6-5A96-44CE-831D-31930702D9D0}"/>
              </a:ext>
            </a:extLst>
          </p:cNvPr>
          <p:cNvPicPr>
            <a:picLocks noChangeAspect="1"/>
          </p:cNvPicPr>
          <p:nvPr/>
        </p:nvPicPr>
        <p:blipFill>
          <a:blip r:embed="rId3"/>
          <a:stretch>
            <a:fillRect/>
          </a:stretch>
        </p:blipFill>
        <p:spPr>
          <a:xfrm>
            <a:off x="1871662" y="1419225"/>
            <a:ext cx="5400675" cy="4019550"/>
          </a:xfrm>
          <a:prstGeom prst="rect">
            <a:avLst/>
          </a:prstGeom>
        </p:spPr>
      </p:pic>
    </p:spTree>
    <p:extLst>
      <p:ext uri="{BB962C8B-B14F-4D97-AF65-F5344CB8AC3E}">
        <p14:creationId xmlns:p14="http://schemas.microsoft.com/office/powerpoint/2010/main" val="22778445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561775" y="1423555"/>
            <a:ext cx="7878255" cy="460764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Аттачментыг салгах</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983480" y="6452605"/>
            <a:ext cx="4012682"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cs typeface="Arial" panose="020B0604020202020204" pitchFamily="34" charset="0"/>
              </a:rPr>
              <a:t>Материалын 79-р  хуудас / Нэмэлт материалын 64-р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2885654" y="5961486"/>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таслагч хэсгийг салгах жишээ</a:t>
            </a:r>
          </a:p>
        </p:txBody>
      </p:sp>
      <p:sp>
        <p:nvSpPr>
          <p:cNvPr id="7" name="テキスト ボックス 1655">
            <a:extLst>
              <a:ext uri="{FF2B5EF4-FFF2-40B4-BE49-F238E27FC236}">
                <a16:creationId xmlns:a16="http://schemas.microsoft.com/office/drawing/2014/main" id="{B8044D01-81AE-4C6C-B903-138D58C109DE}"/>
              </a:ext>
            </a:extLst>
          </p:cNvPr>
          <p:cNvSpPr txBox="1"/>
          <p:nvPr/>
        </p:nvSpPr>
        <p:spPr>
          <a:xfrm>
            <a:off x="2125979" y="1708255"/>
            <a:ext cx="1184275" cy="1803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Зогсоох хавхлага</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1656">
            <a:extLst>
              <a:ext uri="{FF2B5EF4-FFF2-40B4-BE49-F238E27FC236}">
                <a16:creationId xmlns:a16="http://schemas.microsoft.com/office/drawing/2014/main" id="{00BA3EC6-6006-4726-8FAC-A5C6FAF7FD7E}"/>
              </a:ext>
            </a:extLst>
          </p:cNvPr>
          <p:cNvSpPr txBox="1"/>
          <p:nvPr/>
        </p:nvSpPr>
        <p:spPr>
          <a:xfrm>
            <a:off x="1788476" y="1952051"/>
            <a:ext cx="675005" cy="1803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таг</a:t>
            </a:r>
            <a:endParaRPr lang="ja-JP" sz="9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657">
            <a:extLst>
              <a:ext uri="{FF2B5EF4-FFF2-40B4-BE49-F238E27FC236}">
                <a16:creationId xmlns:a16="http://schemas.microsoft.com/office/drawing/2014/main" id="{823F13C2-226F-4F67-8731-2CA5C27E0FFB}"/>
              </a:ext>
            </a:extLst>
          </p:cNvPr>
          <p:cNvSpPr txBox="1"/>
          <p:nvPr/>
        </p:nvSpPr>
        <p:spPr>
          <a:xfrm>
            <a:off x="1469492" y="2777172"/>
            <a:ext cx="318984" cy="1803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Зүү</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658">
            <a:extLst>
              <a:ext uri="{FF2B5EF4-FFF2-40B4-BE49-F238E27FC236}">
                <a16:creationId xmlns:a16="http://schemas.microsoft.com/office/drawing/2014/main" id="{67B28DEF-97B5-4FB0-B156-2AD3E4D78FC8}"/>
              </a:ext>
            </a:extLst>
          </p:cNvPr>
          <p:cNvSpPr txBox="1"/>
          <p:nvPr/>
        </p:nvSpPr>
        <p:spPr>
          <a:xfrm>
            <a:off x="4177665" y="2475966"/>
            <a:ext cx="805815" cy="2089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Гидравлик хоолой(housu)</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659">
            <a:extLst>
              <a:ext uri="{FF2B5EF4-FFF2-40B4-BE49-F238E27FC236}">
                <a16:creationId xmlns:a16="http://schemas.microsoft.com/office/drawing/2014/main" id="{EDDD9590-1A2E-43B4-B378-A3CA63EA1DA7}"/>
              </a:ext>
            </a:extLst>
          </p:cNvPr>
          <p:cNvSpPr txBox="1"/>
          <p:nvPr/>
        </p:nvSpPr>
        <p:spPr>
          <a:xfrm>
            <a:off x="4571999" y="3866833"/>
            <a:ext cx="460375" cy="2089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залгуур</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660">
            <a:extLst>
              <a:ext uri="{FF2B5EF4-FFF2-40B4-BE49-F238E27FC236}">
                <a16:creationId xmlns:a16="http://schemas.microsoft.com/office/drawing/2014/main" id="{B136DBDE-D8A8-4BC7-8E5C-6FF9A699C7ED}"/>
              </a:ext>
            </a:extLst>
          </p:cNvPr>
          <p:cNvSpPr txBox="1"/>
          <p:nvPr/>
        </p:nvSpPr>
        <p:spPr>
          <a:xfrm>
            <a:off x="5757842" y="2798534"/>
            <a:ext cx="730844" cy="1546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Гидравлик хоолой(housu)</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661">
            <a:extLst>
              <a:ext uri="{FF2B5EF4-FFF2-40B4-BE49-F238E27FC236}">
                <a16:creationId xmlns:a16="http://schemas.microsoft.com/office/drawing/2014/main" id="{B3C40084-5D0C-4BB8-918A-C3E507F1D544}"/>
              </a:ext>
            </a:extLst>
          </p:cNvPr>
          <p:cNvSpPr txBox="1"/>
          <p:nvPr/>
        </p:nvSpPr>
        <p:spPr>
          <a:xfrm>
            <a:off x="6123264" y="3657645"/>
            <a:ext cx="491438" cy="15515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залгуур</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662">
            <a:extLst>
              <a:ext uri="{FF2B5EF4-FFF2-40B4-BE49-F238E27FC236}">
                <a16:creationId xmlns:a16="http://schemas.microsoft.com/office/drawing/2014/main" id="{8148074A-EB93-4247-88AC-501F4E22FA27}"/>
              </a:ext>
            </a:extLst>
          </p:cNvPr>
          <p:cNvSpPr txBox="1"/>
          <p:nvPr/>
        </p:nvSpPr>
        <p:spPr>
          <a:xfrm>
            <a:off x="5663319" y="4058060"/>
            <a:ext cx="1650734" cy="1882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Ивээс ашиглаж, тогтворжуулна</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663">
            <a:extLst>
              <a:ext uri="{FF2B5EF4-FFF2-40B4-BE49-F238E27FC236}">
                <a16:creationId xmlns:a16="http://schemas.microsoft.com/office/drawing/2014/main" id="{EF411DC7-2BF6-4320-B281-8D170C5CBD18}"/>
              </a:ext>
            </a:extLst>
          </p:cNvPr>
          <p:cNvSpPr txBox="1"/>
          <p:nvPr/>
        </p:nvSpPr>
        <p:spPr>
          <a:xfrm>
            <a:off x="6168338" y="4251589"/>
            <a:ext cx="1394512" cy="1741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(Салгах үеийн байрлал)</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0751861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1350819" y="1287152"/>
            <a:ext cx="6407549" cy="463673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Аттачментыг салгах</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8176" y="6452605"/>
            <a:ext cx="4577986" cy="246221"/>
          </a:xfrm>
          <a:prstGeom prst="rect">
            <a:avLst/>
          </a:prstGeom>
          <a:noFill/>
          <a:ln>
            <a:solidFill>
              <a:schemeClr val="tx1"/>
            </a:solidFill>
          </a:ln>
        </p:spPr>
        <p:txBody>
          <a:bodyPr wrap="square" rtlCol="0">
            <a:spAutoFit/>
          </a:bodyPr>
          <a:lstStyle/>
          <a:p>
            <a:pPr algn="r" rtl="0"/>
            <a:r>
              <a:rPr lang="mn" sz="1000" dirty="0">
                <a:solidFill>
                  <a:prstClr val="black"/>
                </a:solidFill>
                <a:latin typeface="Arial" panose="020B0604020202020204" pitchFamily="34" charset="0"/>
                <a:cs typeface="Arial" panose="020B0604020202020204" pitchFamily="34" charset="0"/>
              </a:rPr>
              <a:t>Материалын 80-р  хуудас / Нэмэлт материалын 65-р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p:txBody>
      </p:sp>
      <p:sp>
        <p:nvSpPr>
          <p:cNvPr id="20" name="テキスト ボックス 19"/>
          <p:cNvSpPr txBox="1"/>
          <p:nvPr/>
        </p:nvSpPr>
        <p:spPr>
          <a:xfrm>
            <a:off x="2885654" y="5923889"/>
            <a:ext cx="3237610"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Төмөр карказ тасдагчийг салгах жишээ</a:t>
            </a:r>
          </a:p>
        </p:txBody>
      </p:sp>
      <p:sp>
        <p:nvSpPr>
          <p:cNvPr id="7" name="テキスト ボックス 1664">
            <a:extLst>
              <a:ext uri="{FF2B5EF4-FFF2-40B4-BE49-F238E27FC236}">
                <a16:creationId xmlns:a16="http://schemas.microsoft.com/office/drawing/2014/main" id="{902C036E-549C-47CE-80E3-F638CE77254E}"/>
              </a:ext>
            </a:extLst>
          </p:cNvPr>
          <p:cNvSpPr txBox="1"/>
          <p:nvPr/>
        </p:nvSpPr>
        <p:spPr>
          <a:xfrm>
            <a:off x="1858853" y="2490471"/>
            <a:ext cx="961098" cy="2778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100" kern="100">
                <a:effectLst/>
                <a:latin typeface="Arial" panose="020B0604020202020204" pitchFamily="34" charset="0"/>
                <a:ea typeface="游ゴシック" panose="020B0400000000000000" pitchFamily="50" charset="-128"/>
                <a:cs typeface="Arial" panose="020B0604020202020204" pitchFamily="34" charset="0"/>
              </a:rPr>
              <a:t>Зүүгээр тогтоох</a:t>
            </a:r>
            <a:endParaRPr lang="ja-JP" sz="1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1665">
            <a:extLst>
              <a:ext uri="{FF2B5EF4-FFF2-40B4-BE49-F238E27FC236}">
                <a16:creationId xmlns:a16="http://schemas.microsoft.com/office/drawing/2014/main" id="{52D79CE6-6E83-489D-BF9E-5C5FADB2657A}"/>
              </a:ext>
            </a:extLst>
          </p:cNvPr>
          <p:cNvSpPr txBox="1"/>
          <p:nvPr/>
        </p:nvSpPr>
        <p:spPr>
          <a:xfrm>
            <a:off x="4337719" y="5685289"/>
            <a:ext cx="2753194" cy="2778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100" kern="100">
                <a:effectLst/>
                <a:latin typeface="Arial" panose="020B0604020202020204" pitchFamily="34" charset="0"/>
                <a:ea typeface="游ゴシック" panose="020B0400000000000000" pitchFamily="50" charset="-128"/>
                <a:cs typeface="Arial" panose="020B0604020202020204" pitchFamily="34" charset="0"/>
              </a:rPr>
              <a:t>Ивээс ашиглаж, тогтворжуулна</a:t>
            </a:r>
            <a:endParaRPr lang="ja-JP" sz="1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666">
            <a:extLst>
              <a:ext uri="{FF2B5EF4-FFF2-40B4-BE49-F238E27FC236}">
                <a16:creationId xmlns:a16="http://schemas.microsoft.com/office/drawing/2014/main" id="{6EBAC07D-756A-4257-A4C5-429058A3EC4B}"/>
              </a:ext>
            </a:extLst>
          </p:cNvPr>
          <p:cNvSpPr txBox="1"/>
          <p:nvPr/>
        </p:nvSpPr>
        <p:spPr>
          <a:xfrm>
            <a:off x="5901131" y="2138058"/>
            <a:ext cx="1697837" cy="2778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100" kern="100">
                <a:effectLst/>
                <a:latin typeface="Arial" panose="020B0604020202020204" pitchFamily="34" charset="0"/>
                <a:ea typeface="游ゴシック" panose="020B0400000000000000" pitchFamily="50" charset="-128"/>
                <a:cs typeface="Arial" panose="020B0604020202020204" pitchFamily="34" charset="0"/>
              </a:rPr>
              <a:t>Зогсоох хавхлага</a:t>
            </a:r>
            <a:endParaRPr lang="ja-JP" sz="1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667">
            <a:extLst>
              <a:ext uri="{FF2B5EF4-FFF2-40B4-BE49-F238E27FC236}">
                <a16:creationId xmlns:a16="http://schemas.microsoft.com/office/drawing/2014/main" id="{1E311941-403F-431B-B382-A8DC76B527CB}"/>
              </a:ext>
            </a:extLst>
          </p:cNvPr>
          <p:cNvSpPr txBox="1"/>
          <p:nvPr/>
        </p:nvSpPr>
        <p:spPr>
          <a:xfrm>
            <a:off x="6123264" y="2433313"/>
            <a:ext cx="1569720" cy="2778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100" kern="100">
                <a:effectLst/>
                <a:latin typeface="Arial" panose="020B0604020202020204" pitchFamily="34" charset="0"/>
                <a:ea typeface="游ゴシック" panose="020B0400000000000000" pitchFamily="50" charset="-128"/>
                <a:cs typeface="Arial" panose="020B0604020202020204" pitchFamily="34" charset="0"/>
              </a:rPr>
              <a:t>Тоосны таг</a:t>
            </a:r>
            <a:endParaRPr lang="ja-JP" sz="1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668">
            <a:extLst>
              <a:ext uri="{FF2B5EF4-FFF2-40B4-BE49-F238E27FC236}">
                <a16:creationId xmlns:a16="http://schemas.microsoft.com/office/drawing/2014/main" id="{7A14BE00-E0C3-44E3-8503-2888C33D2E7F}"/>
              </a:ext>
            </a:extLst>
          </p:cNvPr>
          <p:cNvSpPr txBox="1"/>
          <p:nvPr/>
        </p:nvSpPr>
        <p:spPr>
          <a:xfrm>
            <a:off x="5993688" y="2787501"/>
            <a:ext cx="794094" cy="2778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100" kern="100">
                <a:effectLst/>
                <a:latin typeface="Arial" panose="020B0604020202020204" pitchFamily="34" charset="0"/>
                <a:ea typeface="游ゴシック" panose="020B0400000000000000" pitchFamily="50" charset="-128"/>
                <a:cs typeface="Arial" panose="020B0604020202020204" pitchFamily="34" charset="0"/>
              </a:rPr>
              <a:t>Зүү</a:t>
            </a:r>
            <a:endParaRPr lang="ja-JP" sz="1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669">
            <a:extLst>
              <a:ext uri="{FF2B5EF4-FFF2-40B4-BE49-F238E27FC236}">
                <a16:creationId xmlns:a16="http://schemas.microsoft.com/office/drawing/2014/main" id="{EDBBC95A-B539-479A-918C-7281A464B999}"/>
              </a:ext>
            </a:extLst>
          </p:cNvPr>
          <p:cNvSpPr txBox="1"/>
          <p:nvPr/>
        </p:nvSpPr>
        <p:spPr>
          <a:xfrm>
            <a:off x="6223461" y="3669660"/>
            <a:ext cx="1569720" cy="2778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100" kern="100">
                <a:effectLst/>
                <a:latin typeface="Arial" panose="020B0604020202020204" pitchFamily="34" charset="0"/>
                <a:ea typeface="游ゴシック" panose="020B0400000000000000" pitchFamily="50" charset="-128"/>
                <a:cs typeface="Arial" panose="020B0604020202020204" pitchFamily="34" charset="0"/>
              </a:rPr>
              <a:t>Тоосны бөглөө</a:t>
            </a:r>
            <a:endParaRPr lang="ja-JP" sz="1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670">
            <a:extLst>
              <a:ext uri="{FF2B5EF4-FFF2-40B4-BE49-F238E27FC236}">
                <a16:creationId xmlns:a16="http://schemas.microsoft.com/office/drawing/2014/main" id="{D6587B88-98D4-4019-B9F1-E865C15DE2A1}"/>
              </a:ext>
            </a:extLst>
          </p:cNvPr>
          <p:cNvSpPr txBox="1"/>
          <p:nvPr/>
        </p:nvSpPr>
        <p:spPr>
          <a:xfrm>
            <a:off x="6188648" y="3939607"/>
            <a:ext cx="1569720" cy="2778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100" kern="100" dirty="0">
                <a:effectLst/>
                <a:latin typeface="Arial" panose="020B0604020202020204" pitchFamily="34" charset="0"/>
                <a:ea typeface="游ゴシック" panose="020B0400000000000000" pitchFamily="50" charset="-128"/>
                <a:cs typeface="Arial" panose="020B0604020202020204" pitchFamily="34" charset="0"/>
              </a:rPr>
              <a:t>Гидравлик хоолой(housu)</a:t>
            </a:r>
            <a:endParaRPr lang="ja-JP" sz="1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671">
            <a:extLst>
              <a:ext uri="{FF2B5EF4-FFF2-40B4-BE49-F238E27FC236}">
                <a16:creationId xmlns:a16="http://schemas.microsoft.com/office/drawing/2014/main" id="{1B6C6827-ADAA-46D2-81FE-9FA9337EAE39}"/>
              </a:ext>
            </a:extLst>
          </p:cNvPr>
          <p:cNvSpPr txBox="1"/>
          <p:nvPr/>
        </p:nvSpPr>
        <p:spPr>
          <a:xfrm>
            <a:off x="4898656" y="4599757"/>
            <a:ext cx="1711694" cy="9432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100" kern="100">
                <a:effectLst/>
                <a:latin typeface="Arial" panose="020B0604020202020204" pitchFamily="34" charset="0"/>
                <a:ea typeface="游ゴシック" panose="020B0400000000000000" pitchFamily="50" charset="-128"/>
                <a:cs typeface="Arial" panose="020B0604020202020204" pitchFamily="34" charset="0"/>
              </a:rPr>
              <a:t>Ажил эхлэхээс өмнө эргэлдэх хэсэг эргэхээс сэргийлэх хэрэгтэй</a:t>
            </a:r>
            <a:endParaRPr lang="ja-JP" sz="1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0358396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Аттачментыг салгах</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289989" y="6452605"/>
            <a:ext cx="4706173" cy="246221"/>
          </a:xfrm>
          <a:prstGeom prst="rect">
            <a:avLst/>
          </a:prstGeom>
          <a:noFill/>
          <a:ln>
            <a:solidFill>
              <a:schemeClr val="tx1"/>
            </a:solidFill>
          </a:ln>
        </p:spPr>
        <p:txBody>
          <a:bodyPr wrap="square" rtlCol="0">
            <a:spAutoFit/>
          </a:bodyPr>
          <a:lstStyle/>
          <a:p>
            <a:pPr algn="r" rtl="0"/>
            <a:r>
              <a:rPr lang="mn" sz="1000" dirty="0">
                <a:solidFill>
                  <a:prstClr val="black"/>
                </a:solidFill>
                <a:latin typeface="Arial" panose="020B0604020202020204" pitchFamily="34" charset="0"/>
                <a:cs typeface="Arial" panose="020B0604020202020204" pitchFamily="34" charset="0"/>
              </a:rPr>
              <a:t>Материалын 81-р  хуудас / Нэмэлт материалын 65-р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1164148" y="4860682"/>
            <a:ext cx="3237610"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Бетоныг томоор хуваагч бутлуурыг салгах жишээ</a:t>
            </a:r>
          </a:p>
        </p:txBody>
      </p:sp>
      <p:sp>
        <p:nvSpPr>
          <p:cNvPr id="13" name="テキスト ボックス 12"/>
          <p:cNvSpPr txBox="1"/>
          <p:nvPr/>
        </p:nvSpPr>
        <p:spPr>
          <a:xfrm>
            <a:off x="4847359" y="4839079"/>
            <a:ext cx="3237610"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Бетоныг жижгээр хуваагч бутлуурыг салгах жишээ</a:t>
            </a:r>
          </a:p>
        </p:txBody>
      </p:sp>
      <p:pic>
        <p:nvPicPr>
          <p:cNvPr id="8" name="図 7"/>
          <p:cNvPicPr>
            <a:picLocks noChangeAspect="1"/>
          </p:cNvPicPr>
          <p:nvPr/>
        </p:nvPicPr>
        <p:blipFill>
          <a:blip r:embed="rId3"/>
          <a:stretch>
            <a:fillRect/>
          </a:stretch>
        </p:blipFill>
        <p:spPr>
          <a:xfrm>
            <a:off x="795499" y="2047009"/>
            <a:ext cx="4060072" cy="2677920"/>
          </a:xfrm>
          <a:prstGeom prst="rect">
            <a:avLst/>
          </a:prstGeom>
        </p:spPr>
      </p:pic>
      <p:pic>
        <p:nvPicPr>
          <p:cNvPr id="10" name="図 9"/>
          <p:cNvPicPr>
            <a:picLocks noChangeAspect="1"/>
          </p:cNvPicPr>
          <p:nvPr/>
        </p:nvPicPr>
        <p:blipFill>
          <a:blip r:embed="rId4"/>
          <a:stretch>
            <a:fillRect/>
          </a:stretch>
        </p:blipFill>
        <p:spPr>
          <a:xfrm>
            <a:off x="4855117" y="2051483"/>
            <a:ext cx="3550471" cy="2673445"/>
          </a:xfrm>
          <a:prstGeom prst="rect">
            <a:avLst/>
          </a:prstGeom>
        </p:spPr>
      </p:pic>
      <p:sp>
        <p:nvSpPr>
          <p:cNvPr id="11" name="テキスト ボックス 1672">
            <a:extLst>
              <a:ext uri="{FF2B5EF4-FFF2-40B4-BE49-F238E27FC236}">
                <a16:creationId xmlns:a16="http://schemas.microsoft.com/office/drawing/2014/main" id="{EFC6A9F0-763C-47AF-8418-635404034363}"/>
              </a:ext>
            </a:extLst>
          </p:cNvPr>
          <p:cNvSpPr txBox="1"/>
          <p:nvPr/>
        </p:nvSpPr>
        <p:spPr>
          <a:xfrm>
            <a:off x="987518" y="3146631"/>
            <a:ext cx="517431" cy="168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Зүүгээр тогтоох</a:t>
            </a:r>
            <a:endParaRPr lang="ja-JP" sz="7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673">
            <a:extLst>
              <a:ext uri="{FF2B5EF4-FFF2-40B4-BE49-F238E27FC236}">
                <a16:creationId xmlns:a16="http://schemas.microsoft.com/office/drawing/2014/main" id="{3A8B8818-751F-47E3-B1AF-9B526AD5255C}"/>
              </a:ext>
            </a:extLst>
          </p:cNvPr>
          <p:cNvSpPr txBox="1"/>
          <p:nvPr/>
        </p:nvSpPr>
        <p:spPr>
          <a:xfrm>
            <a:off x="2970413" y="4461996"/>
            <a:ext cx="1745521" cy="2205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Ивээс ашиглаж, тогтворжуулна</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674">
            <a:extLst>
              <a:ext uri="{FF2B5EF4-FFF2-40B4-BE49-F238E27FC236}">
                <a16:creationId xmlns:a16="http://schemas.microsoft.com/office/drawing/2014/main" id="{B1FE69C4-EE1E-48F1-BCBF-B4102CB1718E}"/>
              </a:ext>
            </a:extLst>
          </p:cNvPr>
          <p:cNvSpPr txBox="1"/>
          <p:nvPr/>
        </p:nvSpPr>
        <p:spPr>
          <a:xfrm>
            <a:off x="3354799" y="2766901"/>
            <a:ext cx="1106310" cy="168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Зогсоох хавхлага</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675">
            <a:extLst>
              <a:ext uri="{FF2B5EF4-FFF2-40B4-BE49-F238E27FC236}">
                <a16:creationId xmlns:a16="http://schemas.microsoft.com/office/drawing/2014/main" id="{A213047C-885F-4B3B-8CF4-256548724F5D}"/>
              </a:ext>
            </a:extLst>
          </p:cNvPr>
          <p:cNvSpPr txBox="1"/>
          <p:nvPr/>
        </p:nvSpPr>
        <p:spPr>
          <a:xfrm>
            <a:off x="3887623" y="3187898"/>
            <a:ext cx="1022829" cy="168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Тоосны таг</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676">
            <a:extLst>
              <a:ext uri="{FF2B5EF4-FFF2-40B4-BE49-F238E27FC236}">
                <a16:creationId xmlns:a16="http://schemas.microsoft.com/office/drawing/2014/main" id="{A5C7A96A-0623-48B6-B51E-590A1526EDEF}"/>
              </a:ext>
            </a:extLst>
          </p:cNvPr>
          <p:cNvSpPr txBox="1"/>
          <p:nvPr/>
        </p:nvSpPr>
        <p:spPr>
          <a:xfrm>
            <a:off x="4030168" y="3631564"/>
            <a:ext cx="517431" cy="168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Зүү</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677">
            <a:extLst>
              <a:ext uri="{FF2B5EF4-FFF2-40B4-BE49-F238E27FC236}">
                <a16:creationId xmlns:a16="http://schemas.microsoft.com/office/drawing/2014/main" id="{D73D097F-B5AC-4228-BE89-1A6A67B0A272}"/>
              </a:ext>
            </a:extLst>
          </p:cNvPr>
          <p:cNvSpPr txBox="1"/>
          <p:nvPr/>
        </p:nvSpPr>
        <p:spPr>
          <a:xfrm>
            <a:off x="3936762" y="2984058"/>
            <a:ext cx="1022829" cy="168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Тоосны бөглөө</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678">
            <a:extLst>
              <a:ext uri="{FF2B5EF4-FFF2-40B4-BE49-F238E27FC236}">
                <a16:creationId xmlns:a16="http://schemas.microsoft.com/office/drawing/2014/main" id="{473BD88C-012F-44BB-AC97-74C1F204EF79}"/>
              </a:ext>
            </a:extLst>
          </p:cNvPr>
          <p:cNvSpPr txBox="1"/>
          <p:nvPr/>
        </p:nvSpPr>
        <p:spPr>
          <a:xfrm>
            <a:off x="3949694" y="3358204"/>
            <a:ext cx="1022829" cy="2205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Гидравлик хоолой(housu)</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679">
            <a:extLst>
              <a:ext uri="{FF2B5EF4-FFF2-40B4-BE49-F238E27FC236}">
                <a16:creationId xmlns:a16="http://schemas.microsoft.com/office/drawing/2014/main" id="{310637C7-4026-4950-90B4-A4F5C9D486C1}"/>
              </a:ext>
            </a:extLst>
          </p:cNvPr>
          <p:cNvSpPr txBox="1"/>
          <p:nvPr/>
        </p:nvSpPr>
        <p:spPr>
          <a:xfrm>
            <a:off x="3530385" y="4037007"/>
            <a:ext cx="1380067" cy="2918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Эргэхээс сэргийлэх</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680">
            <a:extLst>
              <a:ext uri="{FF2B5EF4-FFF2-40B4-BE49-F238E27FC236}">
                <a16:creationId xmlns:a16="http://schemas.microsoft.com/office/drawing/2014/main" id="{DF02C654-C87C-46F4-87D9-8BD2874D1AA3}"/>
              </a:ext>
            </a:extLst>
          </p:cNvPr>
          <p:cNvSpPr txBox="1"/>
          <p:nvPr/>
        </p:nvSpPr>
        <p:spPr>
          <a:xfrm>
            <a:off x="4846721" y="2752370"/>
            <a:ext cx="965194"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Зогсоох хавхлага</a:t>
            </a:r>
            <a:endParaRPr lang="ja-JP" sz="7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681">
            <a:extLst>
              <a:ext uri="{FF2B5EF4-FFF2-40B4-BE49-F238E27FC236}">
                <a16:creationId xmlns:a16="http://schemas.microsoft.com/office/drawing/2014/main" id="{3121A807-8790-49D7-9F44-EDF7E08A6FF7}"/>
              </a:ext>
            </a:extLst>
          </p:cNvPr>
          <p:cNvSpPr txBox="1"/>
          <p:nvPr/>
        </p:nvSpPr>
        <p:spPr>
          <a:xfrm>
            <a:off x="4994754" y="3115313"/>
            <a:ext cx="948457"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Тоосны таг</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682">
            <a:extLst>
              <a:ext uri="{FF2B5EF4-FFF2-40B4-BE49-F238E27FC236}">
                <a16:creationId xmlns:a16="http://schemas.microsoft.com/office/drawing/2014/main" id="{28165012-4E3C-48D1-9822-7F58D0DD287B}"/>
              </a:ext>
            </a:extLst>
          </p:cNvPr>
          <p:cNvSpPr txBox="1"/>
          <p:nvPr/>
        </p:nvSpPr>
        <p:spPr>
          <a:xfrm>
            <a:off x="5068885" y="4401079"/>
            <a:ext cx="948457" cy="215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Тоосны бөглөө</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683">
            <a:extLst>
              <a:ext uri="{FF2B5EF4-FFF2-40B4-BE49-F238E27FC236}">
                <a16:creationId xmlns:a16="http://schemas.microsoft.com/office/drawing/2014/main" id="{773B5586-64C5-45A7-B89D-70D88C4DF206}"/>
              </a:ext>
            </a:extLst>
          </p:cNvPr>
          <p:cNvSpPr txBox="1"/>
          <p:nvPr/>
        </p:nvSpPr>
        <p:spPr>
          <a:xfrm>
            <a:off x="8043939" y="3533835"/>
            <a:ext cx="370045"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Зүү</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1684">
            <a:extLst>
              <a:ext uri="{FF2B5EF4-FFF2-40B4-BE49-F238E27FC236}">
                <a16:creationId xmlns:a16="http://schemas.microsoft.com/office/drawing/2014/main" id="{C4263D73-9CB7-4DE7-A34C-9AF6DB95BB54}"/>
              </a:ext>
            </a:extLst>
          </p:cNvPr>
          <p:cNvSpPr txBox="1"/>
          <p:nvPr/>
        </p:nvSpPr>
        <p:spPr>
          <a:xfrm>
            <a:off x="6230656" y="4554113"/>
            <a:ext cx="948457"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Гидравлик хоолой(housu)</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1479543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000">
                <a:latin typeface="Arial" panose="020B0604020202020204" pitchFamily="34" charset="0"/>
                <a:ea typeface="Meiryo UI" panose="020B0604030504040204" pitchFamily="50" charset="-128"/>
                <a:cs typeface="Arial" panose="020B0604020202020204" pitchFamily="34" charset="0"/>
              </a:rPr>
              <a:t>Аттачментыг салгах</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512179" y="6452605"/>
            <a:ext cx="4483983" cy="261610"/>
          </a:xfrm>
          <a:prstGeom prst="rect">
            <a:avLst/>
          </a:prstGeom>
          <a:noFill/>
          <a:ln>
            <a:solidFill>
              <a:schemeClr val="tx1"/>
            </a:solidFill>
          </a:ln>
        </p:spPr>
        <p:txBody>
          <a:bodyPr wrap="square" rtlCol="0">
            <a:spAutoFit/>
          </a:bodyPr>
          <a:lstStyle/>
          <a:p>
            <a:pPr algn="r" rtl="0"/>
            <a:r>
              <a:rPr lang="mn" sz="1100">
                <a:solidFill>
                  <a:prstClr val="black"/>
                </a:solidFill>
                <a:latin typeface="Arial" panose="020B0604020202020204" pitchFamily="34" charset="0"/>
                <a:cs typeface="Arial" panose="020B0604020202020204" pitchFamily="34" charset="0"/>
              </a:rPr>
              <a:t>Материалын 82-р  хуудас / Нэмэлт материалын 66-р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726084" y="3551623"/>
            <a:ext cx="3527036" cy="430887"/>
          </a:xfrm>
          <a:prstGeom prst="rect">
            <a:avLst/>
          </a:prstGeom>
          <a:noFill/>
          <a:ln>
            <a:noFill/>
          </a:ln>
        </p:spPr>
        <p:txBody>
          <a:bodyPr wrap="square" rtlCol="0">
            <a:spAutoFit/>
          </a:bodyPr>
          <a:lstStyle/>
          <a:p>
            <a:pPr algn="ctr" rtl="0"/>
            <a:r>
              <a:rPr lang="mn" sz="1100" dirty="0">
                <a:solidFill>
                  <a:prstClr val="black"/>
                </a:solidFill>
                <a:latin typeface="Arial" panose="020B0604020202020204" pitchFamily="34" charset="0"/>
                <a:cs typeface="Arial" panose="020B0604020202020204" pitchFamily="34" charset="0"/>
              </a:rPr>
              <a:t>Базагчийг (Дотор цилиндрийн ажиллагаатай төрөл) салгах жишээ</a:t>
            </a:r>
          </a:p>
        </p:txBody>
      </p:sp>
      <p:sp>
        <p:nvSpPr>
          <p:cNvPr id="13" name="テキスト ボックス 12"/>
          <p:cNvSpPr txBox="1"/>
          <p:nvPr/>
        </p:nvSpPr>
        <p:spPr>
          <a:xfrm>
            <a:off x="4630812" y="3551623"/>
            <a:ext cx="3670702" cy="430887"/>
          </a:xfrm>
          <a:prstGeom prst="rect">
            <a:avLst/>
          </a:prstGeom>
          <a:noFill/>
          <a:ln>
            <a:noFill/>
          </a:ln>
        </p:spPr>
        <p:txBody>
          <a:bodyPr wrap="square" rtlCol="0">
            <a:spAutoFit/>
          </a:bodyPr>
          <a:lstStyle/>
          <a:p>
            <a:pPr algn="ctr" rtl="0"/>
            <a:r>
              <a:rPr lang="mn" sz="1100" dirty="0">
                <a:solidFill>
                  <a:prstClr val="black"/>
                </a:solidFill>
                <a:latin typeface="Arial" panose="020B0604020202020204" pitchFamily="34" charset="0"/>
                <a:cs typeface="Arial" panose="020B0604020202020204" pitchFamily="34" charset="0"/>
              </a:rPr>
              <a:t>Базагчийг (Гаднах цилиндрийн ажиллагаатай төрөл) салгах жишээ</a:t>
            </a:r>
          </a:p>
        </p:txBody>
      </p:sp>
      <p:pic>
        <p:nvPicPr>
          <p:cNvPr id="8" name="図 7"/>
          <p:cNvPicPr>
            <a:picLocks noChangeAspect="1"/>
          </p:cNvPicPr>
          <p:nvPr/>
        </p:nvPicPr>
        <p:blipFill>
          <a:blip r:embed="rId3"/>
          <a:stretch>
            <a:fillRect/>
          </a:stretch>
        </p:blipFill>
        <p:spPr>
          <a:xfrm>
            <a:off x="1285874" y="1386952"/>
            <a:ext cx="2506807" cy="2215893"/>
          </a:xfrm>
          <a:prstGeom prst="rect">
            <a:avLst/>
          </a:prstGeom>
        </p:spPr>
      </p:pic>
      <p:pic>
        <p:nvPicPr>
          <p:cNvPr id="10" name="図 9"/>
          <p:cNvPicPr>
            <a:picLocks noChangeAspect="1"/>
          </p:cNvPicPr>
          <p:nvPr/>
        </p:nvPicPr>
        <p:blipFill>
          <a:blip r:embed="rId4"/>
          <a:stretch>
            <a:fillRect/>
          </a:stretch>
        </p:blipFill>
        <p:spPr>
          <a:xfrm>
            <a:off x="4887395" y="1442474"/>
            <a:ext cx="3157537" cy="2134883"/>
          </a:xfrm>
          <a:prstGeom prst="rect">
            <a:avLst/>
          </a:prstGeom>
        </p:spPr>
      </p:pic>
      <p:pic>
        <p:nvPicPr>
          <p:cNvPr id="11" name="図 10"/>
          <p:cNvPicPr>
            <a:picLocks noChangeAspect="1"/>
          </p:cNvPicPr>
          <p:nvPr/>
        </p:nvPicPr>
        <p:blipFill>
          <a:blip r:embed="rId5"/>
          <a:stretch>
            <a:fillRect/>
          </a:stretch>
        </p:blipFill>
        <p:spPr>
          <a:xfrm>
            <a:off x="3012008" y="3955210"/>
            <a:ext cx="2484784" cy="2126746"/>
          </a:xfrm>
          <a:prstGeom prst="rect">
            <a:avLst/>
          </a:prstGeom>
        </p:spPr>
      </p:pic>
      <p:sp>
        <p:nvSpPr>
          <p:cNvPr id="16" name="テキスト ボックス 15"/>
          <p:cNvSpPr txBox="1"/>
          <p:nvPr/>
        </p:nvSpPr>
        <p:spPr>
          <a:xfrm>
            <a:off x="2635595" y="6008489"/>
            <a:ext cx="3237610" cy="261610"/>
          </a:xfrm>
          <a:prstGeom prst="rect">
            <a:avLst/>
          </a:prstGeom>
          <a:noFill/>
          <a:ln>
            <a:noFill/>
          </a:ln>
        </p:spPr>
        <p:txBody>
          <a:bodyPr wrap="square" rtlCol="0">
            <a:spAutoFit/>
          </a:bodyPr>
          <a:lstStyle/>
          <a:p>
            <a:pPr algn="ctr" rtl="0"/>
            <a:r>
              <a:rPr lang="mn" sz="1100">
                <a:solidFill>
                  <a:prstClr val="black"/>
                </a:solidFill>
                <a:latin typeface="Arial" panose="020B0604020202020204" pitchFamily="34" charset="0"/>
                <a:cs typeface="Arial" panose="020B0604020202020204" pitchFamily="34" charset="0"/>
              </a:rPr>
              <a:t>Шанага салгах жишээ</a:t>
            </a:r>
          </a:p>
        </p:txBody>
      </p:sp>
      <p:sp>
        <p:nvSpPr>
          <p:cNvPr id="12" name="テキスト ボックス 1685">
            <a:extLst>
              <a:ext uri="{FF2B5EF4-FFF2-40B4-BE49-F238E27FC236}">
                <a16:creationId xmlns:a16="http://schemas.microsoft.com/office/drawing/2014/main" id="{4F6B856E-A598-4ADE-B9C5-2A0BDCD753E3}"/>
              </a:ext>
            </a:extLst>
          </p:cNvPr>
          <p:cNvSpPr txBox="1"/>
          <p:nvPr/>
        </p:nvSpPr>
        <p:spPr>
          <a:xfrm>
            <a:off x="2489602" y="1666623"/>
            <a:ext cx="934085"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Зогсоох хавхлага</a:t>
            </a:r>
            <a:endParaRPr lang="ja-JP" sz="7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686">
            <a:extLst>
              <a:ext uri="{FF2B5EF4-FFF2-40B4-BE49-F238E27FC236}">
                <a16:creationId xmlns:a16="http://schemas.microsoft.com/office/drawing/2014/main" id="{E57F211C-80DA-47D1-931A-6ADB578EBF31}"/>
              </a:ext>
            </a:extLst>
          </p:cNvPr>
          <p:cNvSpPr txBox="1"/>
          <p:nvPr/>
        </p:nvSpPr>
        <p:spPr>
          <a:xfrm>
            <a:off x="2655337" y="1786638"/>
            <a:ext cx="86360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Тоосны таг</a:t>
            </a:r>
            <a:endParaRPr lang="ja-JP" sz="7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687">
            <a:extLst>
              <a:ext uri="{FF2B5EF4-FFF2-40B4-BE49-F238E27FC236}">
                <a16:creationId xmlns:a16="http://schemas.microsoft.com/office/drawing/2014/main" id="{4588FBC6-D415-4796-9F6B-D74BA7FBD198}"/>
              </a:ext>
            </a:extLst>
          </p:cNvPr>
          <p:cNvSpPr txBox="1"/>
          <p:nvPr/>
        </p:nvSpPr>
        <p:spPr>
          <a:xfrm>
            <a:off x="2498492" y="2459738"/>
            <a:ext cx="43688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Зүү</a:t>
            </a:r>
            <a:endParaRPr lang="ja-JP" sz="7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688">
            <a:extLst>
              <a:ext uri="{FF2B5EF4-FFF2-40B4-BE49-F238E27FC236}">
                <a16:creationId xmlns:a16="http://schemas.microsoft.com/office/drawing/2014/main" id="{04C902B3-0852-46C0-9F9C-56FD945B4824}"/>
              </a:ext>
            </a:extLst>
          </p:cNvPr>
          <p:cNvSpPr txBox="1"/>
          <p:nvPr/>
        </p:nvSpPr>
        <p:spPr>
          <a:xfrm>
            <a:off x="2802022" y="1959358"/>
            <a:ext cx="86360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Тоосны бөглөө</a:t>
            </a:r>
            <a:endParaRPr lang="ja-JP" sz="7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689">
            <a:extLst>
              <a:ext uri="{FF2B5EF4-FFF2-40B4-BE49-F238E27FC236}">
                <a16:creationId xmlns:a16="http://schemas.microsoft.com/office/drawing/2014/main" id="{C516C017-BE54-4BDF-ADED-53967025FDA9}"/>
              </a:ext>
            </a:extLst>
          </p:cNvPr>
          <p:cNvSpPr txBox="1"/>
          <p:nvPr/>
        </p:nvSpPr>
        <p:spPr>
          <a:xfrm>
            <a:off x="2537226" y="2256538"/>
            <a:ext cx="1128395" cy="1947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dirty="0">
                <a:effectLst/>
                <a:latin typeface="Arial" panose="020B0604020202020204" pitchFamily="34" charset="0"/>
                <a:ea typeface="游ゴシック" panose="020B0400000000000000" pitchFamily="50" charset="-128"/>
                <a:cs typeface="Arial" panose="020B0604020202020204" pitchFamily="34" charset="0"/>
              </a:rPr>
              <a:t>Гидравлик хоолой(housu)</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690">
            <a:extLst>
              <a:ext uri="{FF2B5EF4-FFF2-40B4-BE49-F238E27FC236}">
                <a16:creationId xmlns:a16="http://schemas.microsoft.com/office/drawing/2014/main" id="{B4F377B7-2AF2-4444-A999-65BD19DE7C8D}"/>
              </a:ext>
            </a:extLst>
          </p:cNvPr>
          <p:cNvSpPr txBox="1"/>
          <p:nvPr/>
        </p:nvSpPr>
        <p:spPr>
          <a:xfrm>
            <a:off x="5498695" y="1650658"/>
            <a:ext cx="43688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Зүү</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691">
            <a:extLst>
              <a:ext uri="{FF2B5EF4-FFF2-40B4-BE49-F238E27FC236}">
                <a16:creationId xmlns:a16="http://schemas.microsoft.com/office/drawing/2014/main" id="{201A7967-7972-4B71-8B2C-6DEAFABCC852}"/>
              </a:ext>
            </a:extLst>
          </p:cNvPr>
          <p:cNvSpPr txBox="1"/>
          <p:nvPr/>
        </p:nvSpPr>
        <p:spPr>
          <a:xfrm>
            <a:off x="6902959" y="1480294"/>
            <a:ext cx="43688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Зүү</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692">
            <a:extLst>
              <a:ext uri="{FF2B5EF4-FFF2-40B4-BE49-F238E27FC236}">
                <a16:creationId xmlns:a16="http://schemas.microsoft.com/office/drawing/2014/main" id="{D0295859-81AA-440B-9AF1-DFC138EF8513}"/>
              </a:ext>
            </a:extLst>
          </p:cNvPr>
          <p:cNvSpPr txBox="1"/>
          <p:nvPr/>
        </p:nvSpPr>
        <p:spPr>
          <a:xfrm>
            <a:off x="4714962" y="4353651"/>
            <a:ext cx="673100" cy="3765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Экскаватор (shoberu)ын гар</a:t>
            </a:r>
            <a:endParaRPr lang="ja-JP" sz="6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693">
            <a:extLst>
              <a:ext uri="{FF2B5EF4-FFF2-40B4-BE49-F238E27FC236}">
                <a16:creationId xmlns:a16="http://schemas.microsoft.com/office/drawing/2014/main" id="{33113AD8-F045-44D1-8937-92BBD5EB1228}"/>
              </a:ext>
            </a:extLst>
          </p:cNvPr>
          <p:cNvSpPr txBox="1"/>
          <p:nvPr/>
        </p:nvSpPr>
        <p:spPr>
          <a:xfrm>
            <a:off x="4690832" y="5254081"/>
            <a:ext cx="673100" cy="3765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Шанага</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694">
            <a:extLst>
              <a:ext uri="{FF2B5EF4-FFF2-40B4-BE49-F238E27FC236}">
                <a16:creationId xmlns:a16="http://schemas.microsoft.com/office/drawing/2014/main" id="{D4766478-C161-4340-A9F9-D7B5C62BA793}"/>
              </a:ext>
            </a:extLst>
          </p:cNvPr>
          <p:cNvSpPr txBox="1"/>
          <p:nvPr/>
        </p:nvSpPr>
        <p:spPr>
          <a:xfrm>
            <a:off x="3161233" y="5089264"/>
            <a:ext cx="90424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Шанага холбоос</a:t>
            </a:r>
            <a:endParaRPr lang="ja-JP" sz="6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1695">
            <a:extLst>
              <a:ext uri="{FF2B5EF4-FFF2-40B4-BE49-F238E27FC236}">
                <a16:creationId xmlns:a16="http://schemas.microsoft.com/office/drawing/2014/main" id="{B82674F8-FE90-4205-B4D0-C202965CA492}"/>
              </a:ext>
            </a:extLst>
          </p:cNvPr>
          <p:cNvSpPr txBox="1"/>
          <p:nvPr/>
        </p:nvSpPr>
        <p:spPr>
          <a:xfrm>
            <a:off x="3012008" y="5381999"/>
            <a:ext cx="90424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Гар холбоос</a:t>
            </a:r>
            <a:endParaRPr lang="ja-JP" sz="600" kern="10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637540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46200" y="1889452"/>
            <a:ext cx="3535779" cy="1513470"/>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Буулгах/ нураах зориулалт бүхий машин механизмыг зөөвөрлөх</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519224" y="6452605"/>
            <a:ext cx="4476938"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cs typeface="Arial" panose="020B0604020202020204" pitchFamily="34" charset="0"/>
              </a:rPr>
              <a:t>Материалын 83-р  хуудас / Нэмэлт материалын 68-р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3" name="テキスト ボックス 12"/>
          <p:cNvSpPr txBox="1"/>
          <p:nvPr/>
        </p:nvSpPr>
        <p:spPr>
          <a:xfrm>
            <a:off x="678738" y="3632641"/>
            <a:ext cx="367070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Хумстай өгсөх хэрэгслийн жишээ</a:t>
            </a:r>
          </a:p>
        </p:txBody>
      </p:sp>
      <p:pic>
        <p:nvPicPr>
          <p:cNvPr id="3" name="図 2"/>
          <p:cNvPicPr>
            <a:picLocks noChangeAspect="1"/>
          </p:cNvPicPr>
          <p:nvPr/>
        </p:nvPicPr>
        <p:blipFill>
          <a:blip r:embed="rId4"/>
          <a:stretch>
            <a:fillRect/>
          </a:stretch>
        </p:blipFill>
        <p:spPr>
          <a:xfrm>
            <a:off x="1705265" y="4408878"/>
            <a:ext cx="5368056" cy="1711554"/>
          </a:xfrm>
          <a:prstGeom prst="rect">
            <a:avLst/>
          </a:prstGeom>
        </p:spPr>
      </p:pic>
      <p:pic>
        <p:nvPicPr>
          <p:cNvPr id="5" name="図 4"/>
          <p:cNvPicPr>
            <a:picLocks noChangeAspect="1"/>
          </p:cNvPicPr>
          <p:nvPr/>
        </p:nvPicPr>
        <p:blipFill>
          <a:blip r:embed="rId5"/>
          <a:stretch>
            <a:fillRect/>
          </a:stretch>
        </p:blipFill>
        <p:spPr>
          <a:xfrm>
            <a:off x="4519224" y="1712172"/>
            <a:ext cx="3933292" cy="1720025"/>
          </a:xfrm>
          <a:prstGeom prst="rect">
            <a:avLst/>
          </a:prstGeom>
        </p:spPr>
      </p:pic>
      <p:sp>
        <p:nvSpPr>
          <p:cNvPr id="17" name="テキスト ボックス 16"/>
          <p:cNvSpPr txBox="1"/>
          <p:nvPr/>
        </p:nvSpPr>
        <p:spPr>
          <a:xfrm>
            <a:off x="2070680" y="4071717"/>
            <a:ext cx="4765956" cy="253916"/>
          </a:xfrm>
          <a:prstGeom prst="rect">
            <a:avLst/>
          </a:prstGeom>
          <a:noFill/>
          <a:ln>
            <a:noFill/>
          </a:ln>
        </p:spPr>
        <p:txBody>
          <a:bodyPr wrap="square" rtlCol="0">
            <a:spAutoFit/>
          </a:bodyPr>
          <a:lstStyle/>
          <a:p>
            <a:pPr algn="ctr" rtl="0"/>
            <a:r>
              <a:rPr lang="mn" sz="1050" dirty="0">
                <a:solidFill>
                  <a:prstClr val="black"/>
                </a:solidFill>
                <a:latin typeface="Arial" panose="020B0604020202020204" pitchFamily="34" charset="0"/>
                <a:cs typeface="Arial" panose="020B0604020202020204" pitchFamily="34" charset="0"/>
              </a:rPr>
              <a:t>Ачих механизмын даац, хумстай өгсөх хэрэгслийн хамаарлын жишээ</a:t>
            </a:r>
          </a:p>
        </p:txBody>
      </p:sp>
      <p:sp>
        <p:nvSpPr>
          <p:cNvPr id="18" name="テキスト ボックス 17"/>
          <p:cNvSpPr txBox="1"/>
          <p:nvPr/>
        </p:nvSpPr>
        <p:spPr>
          <a:xfrm>
            <a:off x="4650519" y="3626378"/>
            <a:ext cx="367070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Өгсөх хэрэгсэл ашиглалтын жишээ</a:t>
            </a:r>
          </a:p>
        </p:txBody>
      </p:sp>
      <p:sp>
        <p:nvSpPr>
          <p:cNvPr id="11" name="テキスト ボックス 1294">
            <a:extLst>
              <a:ext uri="{FF2B5EF4-FFF2-40B4-BE49-F238E27FC236}">
                <a16:creationId xmlns:a16="http://schemas.microsoft.com/office/drawing/2014/main" id="{96DD4949-F970-40B0-A5F5-FED8B415AE15}"/>
              </a:ext>
            </a:extLst>
          </p:cNvPr>
          <p:cNvSpPr txBox="1"/>
          <p:nvPr/>
        </p:nvSpPr>
        <p:spPr>
          <a:xfrm>
            <a:off x="1868850" y="4692425"/>
            <a:ext cx="1275715" cy="2660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Ачигч механизмын даац (тн)</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 name="テキスト ボックス 1295">
            <a:extLst>
              <a:ext uri="{FF2B5EF4-FFF2-40B4-BE49-F238E27FC236}">
                <a16:creationId xmlns:a16="http://schemas.microsoft.com/office/drawing/2014/main" id="{4C664834-2240-4C3E-8446-671E09B0E6A2}"/>
              </a:ext>
            </a:extLst>
          </p:cNvPr>
          <p:cNvSpPr txBox="1"/>
          <p:nvPr/>
        </p:nvSpPr>
        <p:spPr>
          <a:xfrm>
            <a:off x="4519224" y="4848344"/>
            <a:ext cx="758190" cy="1955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Ашиглах тоо</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4" name="テキスト ボックス 1296">
            <a:extLst>
              <a:ext uri="{FF2B5EF4-FFF2-40B4-BE49-F238E27FC236}">
                <a16:creationId xmlns:a16="http://schemas.microsoft.com/office/drawing/2014/main" id="{DE7673C0-9BE7-475D-B75B-BFE4846C8A9C}"/>
              </a:ext>
            </a:extLst>
          </p:cNvPr>
          <p:cNvSpPr txBox="1"/>
          <p:nvPr/>
        </p:nvSpPr>
        <p:spPr>
          <a:xfrm>
            <a:off x="3499142" y="4803735"/>
            <a:ext cx="748030" cy="1955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Материал</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5" name="テキスト ボックス 1297">
            <a:extLst>
              <a:ext uri="{FF2B5EF4-FFF2-40B4-BE49-F238E27FC236}">
                <a16:creationId xmlns:a16="http://schemas.microsoft.com/office/drawing/2014/main" id="{35971E32-C78E-44BB-B344-AA8179A919ED}"/>
              </a:ext>
            </a:extLst>
          </p:cNvPr>
          <p:cNvSpPr txBox="1"/>
          <p:nvPr/>
        </p:nvSpPr>
        <p:spPr>
          <a:xfrm>
            <a:off x="3425800" y="5144796"/>
            <a:ext cx="894715" cy="1955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Хөнгөн цагаан хайлш</a:t>
            </a:r>
            <a:endParaRPr lang="ja-JP" sz="5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6" name="テキスト ボックス 1298">
            <a:extLst>
              <a:ext uri="{FF2B5EF4-FFF2-40B4-BE49-F238E27FC236}">
                <a16:creationId xmlns:a16="http://schemas.microsoft.com/office/drawing/2014/main" id="{0CFA4BCD-B0AC-4973-A1A2-728B8467C266}"/>
              </a:ext>
            </a:extLst>
          </p:cNvPr>
          <p:cNvSpPr txBox="1"/>
          <p:nvPr/>
        </p:nvSpPr>
        <p:spPr>
          <a:xfrm>
            <a:off x="3430880" y="5516965"/>
            <a:ext cx="894715" cy="1955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Хөнгөн цагаан хайлш</a:t>
            </a:r>
            <a:endParaRPr lang="ja-JP" sz="5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9" name="テキスト ボックス 1299">
            <a:extLst>
              <a:ext uri="{FF2B5EF4-FFF2-40B4-BE49-F238E27FC236}">
                <a16:creationId xmlns:a16="http://schemas.microsoft.com/office/drawing/2014/main" id="{94672980-310B-4203-A459-365CE7D8412A}"/>
              </a:ext>
            </a:extLst>
          </p:cNvPr>
          <p:cNvSpPr txBox="1"/>
          <p:nvPr/>
        </p:nvSpPr>
        <p:spPr>
          <a:xfrm>
            <a:off x="3406116" y="5832751"/>
            <a:ext cx="943324"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Хөнгөн цагаан хайлш</a:t>
            </a:r>
            <a:endParaRPr lang="ja-JP" sz="5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0" name="テキスト ボックス 1301">
            <a:extLst>
              <a:ext uri="{FF2B5EF4-FFF2-40B4-BE49-F238E27FC236}">
                <a16:creationId xmlns:a16="http://schemas.microsoft.com/office/drawing/2014/main" id="{F6FAD1B3-AD41-4435-B154-364B271E4AAC}"/>
              </a:ext>
            </a:extLst>
          </p:cNvPr>
          <p:cNvSpPr txBox="1"/>
          <p:nvPr/>
        </p:nvSpPr>
        <p:spPr>
          <a:xfrm>
            <a:off x="5561465" y="4798788"/>
            <a:ext cx="1376045" cy="2660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900"/>
              </a:lnSpc>
            </a:pPr>
            <a:r>
              <a:rPr lang="mn" sz="800" kern="100">
                <a:effectLst/>
                <a:latin typeface="Arial" panose="020B0604020202020204" pitchFamily="34" charset="0"/>
                <a:ea typeface="游ゴシック" panose="020B0400000000000000" pitchFamily="50" charset="-128"/>
                <a:cs typeface="Arial" panose="020B0604020202020204" pitchFamily="34" charset="0"/>
              </a:rPr>
              <a:t>Хэлбэр дүрс хэмжээ</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a:p>
            <a:pPr algn="ctr" rtl="0">
              <a:lnSpc>
                <a:spcPts val="900"/>
              </a:lnSpc>
            </a:pPr>
            <a:r>
              <a:rPr lang="mn" sz="800" kern="100">
                <a:effectLst/>
                <a:latin typeface="Arial" panose="020B0604020202020204" pitchFamily="34" charset="0"/>
                <a:ea typeface="游ゴシック" panose="020B0400000000000000" pitchFamily="50" charset="-128"/>
                <a:cs typeface="Arial" panose="020B0604020202020204" pitchFamily="34" charset="0"/>
              </a:rPr>
              <a:t>Урт x өндөр x өргөн ( </a:t>
            </a:r>
            <a:r>
              <a:rPr lang="mn" sz="800" kern="100">
                <a:effectLst/>
                <a:latin typeface="Arial" panose="020B0604020202020204" pitchFamily="34" charset="0"/>
                <a:ea typeface="ＭＳ 明朝" panose="02020609040205080304" pitchFamily="17" charset="-128"/>
                <a:cs typeface="Arial" panose="020B0604020202020204" pitchFamily="34" charset="0"/>
              </a:rPr>
              <a:t>мм</a:t>
            </a:r>
            <a:r>
              <a:rPr lang="mn" sz="800" kern="100">
                <a:effectLst/>
                <a:latin typeface="Arial" panose="020B0604020202020204" pitchFamily="34" charset="0"/>
                <a:ea typeface="游ゴシック" panose="020B0400000000000000" pitchFamily="50" charset="-128"/>
                <a:cs typeface="Arial" panose="020B0604020202020204" pitchFamily="34" charset="0"/>
              </a:rPr>
              <a:t> )</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1" name="テキスト ボックス 484">
            <a:extLst>
              <a:ext uri="{FF2B5EF4-FFF2-40B4-BE49-F238E27FC236}">
                <a16:creationId xmlns:a16="http://schemas.microsoft.com/office/drawing/2014/main" id="{3033DE71-33DD-4C47-96CE-800F7BA68D4D}"/>
              </a:ext>
            </a:extLst>
          </p:cNvPr>
          <p:cNvSpPr txBox="1"/>
          <p:nvPr/>
        </p:nvSpPr>
        <p:spPr>
          <a:xfrm>
            <a:off x="4631740" y="4496304"/>
            <a:ext cx="1127710" cy="1955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dirty="0">
                <a:effectLst/>
                <a:latin typeface="Arial" panose="020B0604020202020204" pitchFamily="34" charset="0"/>
                <a:ea typeface="游ゴシック" panose="020B0400000000000000" pitchFamily="50" charset="-128"/>
                <a:cs typeface="Arial" panose="020B0604020202020204" pitchFamily="34" charset="0"/>
              </a:rPr>
              <a:t>Өгсөх хэрэгсэл</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2" name="テキスト ボックス 1696">
            <a:extLst>
              <a:ext uri="{FF2B5EF4-FFF2-40B4-BE49-F238E27FC236}">
                <a16:creationId xmlns:a16="http://schemas.microsoft.com/office/drawing/2014/main" id="{0EF7CCC4-4A0D-4C01-8AEA-D2D8BD2FAD5A}"/>
              </a:ext>
            </a:extLst>
          </p:cNvPr>
          <p:cNvSpPr txBox="1"/>
          <p:nvPr/>
        </p:nvSpPr>
        <p:spPr>
          <a:xfrm>
            <a:off x="3409156" y="1989494"/>
            <a:ext cx="90424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cs typeface="Arial" panose="020B0604020202020204" pitchFamily="34" charset="0"/>
              </a:rPr>
              <a:t>Модон бүрээс</a:t>
            </a:r>
          </a:p>
        </p:txBody>
      </p:sp>
      <p:sp>
        <p:nvSpPr>
          <p:cNvPr id="23" name="テキスト ボックス 1697">
            <a:extLst>
              <a:ext uri="{FF2B5EF4-FFF2-40B4-BE49-F238E27FC236}">
                <a16:creationId xmlns:a16="http://schemas.microsoft.com/office/drawing/2014/main" id="{2D7003D2-982F-4867-B28E-514A6F3A3374}"/>
              </a:ext>
            </a:extLst>
          </p:cNvPr>
          <p:cNvSpPr txBox="1"/>
          <p:nvPr/>
        </p:nvSpPr>
        <p:spPr>
          <a:xfrm>
            <a:off x="746200" y="2476934"/>
            <a:ext cx="90424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cs typeface="Arial" panose="020B0604020202020204" pitchFamily="34" charset="0"/>
              </a:rPr>
              <a:t>Ачааны тавцанд өлгөх хумс</a:t>
            </a:r>
          </a:p>
        </p:txBody>
      </p:sp>
      <p:sp>
        <p:nvSpPr>
          <p:cNvPr id="24" name="テキスト ボックス 1302">
            <a:extLst>
              <a:ext uri="{FF2B5EF4-FFF2-40B4-BE49-F238E27FC236}">
                <a16:creationId xmlns:a16="http://schemas.microsoft.com/office/drawing/2014/main" id="{CB02A0E2-02E8-4AA1-8095-0FF1D7512D78}"/>
              </a:ext>
            </a:extLst>
          </p:cNvPr>
          <p:cNvSpPr txBox="1"/>
          <p:nvPr/>
        </p:nvSpPr>
        <p:spPr>
          <a:xfrm>
            <a:off x="4989830" y="1812586"/>
            <a:ext cx="1000125" cy="2127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cs typeface="Arial" panose="020B0604020202020204" pitchFamily="34" charset="0"/>
              </a:rPr>
              <a:t>Трэйлерийн ачааны тавцан</a:t>
            </a:r>
          </a:p>
        </p:txBody>
      </p:sp>
      <p:sp>
        <p:nvSpPr>
          <p:cNvPr id="25" name="テキスト ボックス 1303">
            <a:extLst>
              <a:ext uri="{FF2B5EF4-FFF2-40B4-BE49-F238E27FC236}">
                <a16:creationId xmlns:a16="http://schemas.microsoft.com/office/drawing/2014/main" id="{367688C7-AB09-4072-9FB7-7906ECC93871}"/>
              </a:ext>
            </a:extLst>
          </p:cNvPr>
          <p:cNvSpPr txBox="1"/>
          <p:nvPr/>
        </p:nvSpPr>
        <p:spPr>
          <a:xfrm>
            <a:off x="6592034" y="2243048"/>
            <a:ext cx="1000125"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cs typeface="Arial" panose="020B0604020202020204" pitchFamily="34" charset="0"/>
              </a:rPr>
              <a:t>Өгсөх хэрэгсэл</a:t>
            </a:r>
          </a:p>
        </p:txBody>
      </p:sp>
      <p:sp>
        <p:nvSpPr>
          <p:cNvPr id="26" name="テキスト ボックス 1304">
            <a:extLst>
              <a:ext uri="{FF2B5EF4-FFF2-40B4-BE49-F238E27FC236}">
                <a16:creationId xmlns:a16="http://schemas.microsoft.com/office/drawing/2014/main" id="{D59381D2-D8FD-45C5-BAD5-A4402500A580}"/>
              </a:ext>
            </a:extLst>
          </p:cNvPr>
          <p:cNvSpPr txBox="1"/>
          <p:nvPr/>
        </p:nvSpPr>
        <p:spPr>
          <a:xfrm>
            <a:off x="5496806" y="3098855"/>
            <a:ext cx="662694" cy="2127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cs typeface="Arial" panose="020B0604020202020204" pitchFamily="34" charset="0"/>
              </a:rPr>
              <a:t>15 ° ба түүнээс бага</a:t>
            </a:r>
            <a:endParaRPr lang="ja-JP" sz="700" kern="1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5033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200">
                <a:latin typeface="Arial" panose="020B0604020202020204" pitchFamily="34" charset="0"/>
                <a:ea typeface="Meiryo UI" panose="020B0604030504040204" pitchFamily="50" charset="-128"/>
                <a:cs typeface="Arial" panose="020B0604020202020204" pitchFamily="34" charset="0"/>
              </a:rPr>
              <a:t>Буулгах/ нураах зориулалт бүхий машин механизмыг зөөвөрлөх</a:t>
            </a:r>
            <a:endParaRPr kumimoji="1" lang="ja-JP" altLang="en-US" sz="12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683516" y="6452605"/>
            <a:ext cx="3312646" cy="215444"/>
          </a:xfrm>
          <a:prstGeom prst="rect">
            <a:avLst/>
          </a:prstGeom>
          <a:noFill/>
          <a:ln>
            <a:solidFill>
              <a:schemeClr val="tx1"/>
            </a:solidFill>
          </a:ln>
        </p:spPr>
        <p:txBody>
          <a:bodyPr wrap="square" rtlCol="0">
            <a:spAutoFit/>
          </a:bodyPr>
          <a:lstStyle/>
          <a:p>
            <a:pPr algn="r" rtl="0"/>
            <a:r>
              <a:rPr lang="mn" sz="800">
                <a:solidFill>
                  <a:prstClr val="black"/>
                </a:solidFill>
                <a:latin typeface="Arial" panose="020B0604020202020204" pitchFamily="34" charset="0"/>
                <a:cs typeface="Arial" panose="020B0604020202020204" pitchFamily="34" charset="0"/>
              </a:rPr>
              <a:t>Материалын 84-р  хуудас / Нэмэлт материалын 70-р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1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1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1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1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1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1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100" dirty="0">
              <a:latin typeface="Arial" panose="020B0604020202020204" pitchFamily="34" charset="0"/>
              <a:ea typeface="Meiryo UI" panose="020B0604030504040204" pitchFamily="50" charset="-128"/>
              <a:cs typeface="Arial" panose="020B0604020202020204" pitchFamily="34" charset="0"/>
            </a:endParaRPr>
          </a:p>
        </p:txBody>
      </p:sp>
      <p:sp>
        <p:nvSpPr>
          <p:cNvPr id="19" name="テキスト ボックス 18"/>
          <p:cNvSpPr txBox="1"/>
          <p:nvPr/>
        </p:nvSpPr>
        <p:spPr>
          <a:xfrm>
            <a:off x="1454953" y="5876450"/>
            <a:ext cx="2450649" cy="215444"/>
          </a:xfrm>
          <a:prstGeom prst="rect">
            <a:avLst/>
          </a:prstGeom>
          <a:noFill/>
          <a:ln>
            <a:noFill/>
          </a:ln>
        </p:spPr>
        <p:txBody>
          <a:bodyPr wrap="square" rtlCol="0">
            <a:spAutoFit/>
          </a:bodyPr>
          <a:lstStyle/>
          <a:p>
            <a:pPr algn="ctr" rtl="0"/>
            <a:r>
              <a:rPr lang="mn" sz="800">
                <a:solidFill>
                  <a:prstClr val="black"/>
                </a:solidFill>
                <a:latin typeface="Arial" panose="020B0604020202020204" pitchFamily="34" charset="0"/>
                <a:cs typeface="Arial" panose="020B0604020202020204" pitchFamily="34" charset="0"/>
              </a:rPr>
              <a:t>Ачих байрлалын хамаарлын жишээ</a:t>
            </a:r>
          </a:p>
        </p:txBody>
      </p:sp>
      <p:pic>
        <p:nvPicPr>
          <p:cNvPr id="10" name="図 9"/>
          <p:cNvPicPr>
            <a:picLocks noChangeAspect="1"/>
          </p:cNvPicPr>
          <p:nvPr/>
        </p:nvPicPr>
        <p:blipFill>
          <a:blip r:embed="rId3"/>
          <a:stretch>
            <a:fillRect/>
          </a:stretch>
        </p:blipFill>
        <p:spPr>
          <a:xfrm>
            <a:off x="770961" y="1423555"/>
            <a:ext cx="3902022" cy="4452895"/>
          </a:xfrm>
          <a:prstGeom prst="rect">
            <a:avLst/>
          </a:prstGeom>
        </p:spPr>
      </p:pic>
      <p:pic>
        <p:nvPicPr>
          <p:cNvPr id="23" name="図 22"/>
          <p:cNvPicPr>
            <a:picLocks noChangeAspect="1"/>
          </p:cNvPicPr>
          <p:nvPr/>
        </p:nvPicPr>
        <p:blipFill>
          <a:blip r:embed="rId4"/>
          <a:stretch>
            <a:fillRect/>
          </a:stretch>
        </p:blipFill>
        <p:spPr>
          <a:xfrm>
            <a:off x="4353369" y="2673141"/>
            <a:ext cx="4161981" cy="1906944"/>
          </a:xfrm>
          <a:prstGeom prst="rect">
            <a:avLst/>
          </a:prstGeom>
        </p:spPr>
      </p:pic>
      <p:sp>
        <p:nvSpPr>
          <p:cNvPr id="24" name="テキスト ボックス 23"/>
          <p:cNvSpPr txBox="1"/>
          <p:nvPr/>
        </p:nvSpPr>
        <p:spPr>
          <a:xfrm>
            <a:off x="5134669" y="4675467"/>
            <a:ext cx="2450649" cy="215444"/>
          </a:xfrm>
          <a:prstGeom prst="rect">
            <a:avLst/>
          </a:prstGeom>
          <a:noFill/>
          <a:ln>
            <a:noFill/>
          </a:ln>
        </p:spPr>
        <p:txBody>
          <a:bodyPr wrap="square" rtlCol="0">
            <a:spAutoFit/>
          </a:bodyPr>
          <a:lstStyle/>
          <a:p>
            <a:pPr algn="ctr" rtl="0"/>
            <a:r>
              <a:rPr lang="mn" sz="800">
                <a:solidFill>
                  <a:prstClr val="black"/>
                </a:solidFill>
                <a:latin typeface="Arial" panose="020B0604020202020204" pitchFamily="34" charset="0"/>
                <a:cs typeface="Arial" panose="020B0604020202020204" pitchFamily="34" charset="0"/>
              </a:rPr>
              <a:t>Хөлийн тавиур ашиглах жишээ</a:t>
            </a:r>
          </a:p>
        </p:txBody>
      </p:sp>
      <p:sp>
        <p:nvSpPr>
          <p:cNvPr id="11" name="テキスト ボックス 1698">
            <a:extLst>
              <a:ext uri="{FF2B5EF4-FFF2-40B4-BE49-F238E27FC236}">
                <a16:creationId xmlns:a16="http://schemas.microsoft.com/office/drawing/2014/main" id="{5A8E44EB-4759-46C7-904E-F90FD11820BA}"/>
              </a:ext>
            </a:extLst>
          </p:cNvPr>
          <p:cNvSpPr txBox="1"/>
          <p:nvPr/>
        </p:nvSpPr>
        <p:spPr>
          <a:xfrm>
            <a:off x="1611630" y="1423555"/>
            <a:ext cx="1118538" cy="2129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Тээврийн хэрэгслийн ачааны тавцан</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699">
            <a:extLst>
              <a:ext uri="{FF2B5EF4-FFF2-40B4-BE49-F238E27FC236}">
                <a16:creationId xmlns:a16="http://schemas.microsoft.com/office/drawing/2014/main" id="{31B205E1-92D0-44C0-A003-229148ED8B6B}"/>
              </a:ext>
            </a:extLst>
          </p:cNvPr>
          <p:cNvSpPr txBox="1"/>
          <p:nvPr/>
        </p:nvSpPr>
        <p:spPr>
          <a:xfrm>
            <a:off x="1852870" y="2967329"/>
            <a:ext cx="709295"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Өгсөх хэрэгсэл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700">
            <a:extLst>
              <a:ext uri="{FF2B5EF4-FFF2-40B4-BE49-F238E27FC236}">
                <a16:creationId xmlns:a16="http://schemas.microsoft.com/office/drawing/2014/main" id="{2C6E5637-7E2C-4995-BC88-FE963F1D9C44}"/>
              </a:ext>
            </a:extLst>
          </p:cNvPr>
          <p:cNvSpPr txBox="1"/>
          <p:nvPr/>
        </p:nvSpPr>
        <p:spPr>
          <a:xfrm>
            <a:off x="2721972" y="2967330"/>
            <a:ext cx="709295"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Гинжит</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701">
            <a:extLst>
              <a:ext uri="{FF2B5EF4-FFF2-40B4-BE49-F238E27FC236}">
                <a16:creationId xmlns:a16="http://schemas.microsoft.com/office/drawing/2014/main" id="{B9707AAF-2F69-419C-B9C9-4801EFCD849B}"/>
              </a:ext>
            </a:extLst>
          </p:cNvPr>
          <p:cNvSpPr txBox="1"/>
          <p:nvPr/>
        </p:nvSpPr>
        <p:spPr>
          <a:xfrm>
            <a:off x="3998721" y="1636490"/>
            <a:ext cx="709295"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700" kern="100">
                <a:effectLst/>
                <a:latin typeface="Arial" panose="020B0604020202020204" pitchFamily="34" charset="0"/>
                <a:ea typeface="游ゴシック" panose="020B0400000000000000" pitchFamily="50" charset="-128"/>
                <a:cs typeface="Arial" panose="020B0604020202020204" pitchFamily="34" charset="0"/>
              </a:rPr>
              <a:t>Хэвтээ зураг( план зураг)</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702">
            <a:extLst>
              <a:ext uri="{FF2B5EF4-FFF2-40B4-BE49-F238E27FC236}">
                <a16:creationId xmlns:a16="http://schemas.microsoft.com/office/drawing/2014/main" id="{EED118A5-487F-4B36-9670-B990144B495B}"/>
              </a:ext>
            </a:extLst>
          </p:cNvPr>
          <p:cNvSpPr txBox="1"/>
          <p:nvPr/>
        </p:nvSpPr>
        <p:spPr>
          <a:xfrm>
            <a:off x="781391" y="3486278"/>
            <a:ext cx="673562" cy="1967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Тээврийн хэрэгслийн ачааны тавцан</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703">
            <a:extLst>
              <a:ext uri="{FF2B5EF4-FFF2-40B4-BE49-F238E27FC236}">
                <a16:creationId xmlns:a16="http://schemas.microsoft.com/office/drawing/2014/main" id="{7976DFEA-B586-4AD6-B96D-80CB0A2ABFC5}"/>
              </a:ext>
            </a:extLst>
          </p:cNvPr>
          <p:cNvSpPr txBox="1"/>
          <p:nvPr/>
        </p:nvSpPr>
        <p:spPr>
          <a:xfrm>
            <a:off x="2207517" y="5627651"/>
            <a:ext cx="638257" cy="1893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Өгсөх хэрэгсэл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704">
            <a:extLst>
              <a:ext uri="{FF2B5EF4-FFF2-40B4-BE49-F238E27FC236}">
                <a16:creationId xmlns:a16="http://schemas.microsoft.com/office/drawing/2014/main" id="{B692B96A-E82B-4A8F-A3F2-4D4CABEBCA44}"/>
              </a:ext>
            </a:extLst>
          </p:cNvPr>
          <p:cNvSpPr txBox="1"/>
          <p:nvPr/>
        </p:nvSpPr>
        <p:spPr>
          <a:xfrm>
            <a:off x="3360730" y="5599451"/>
            <a:ext cx="638257" cy="2175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Гинжит</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705">
            <a:extLst>
              <a:ext uri="{FF2B5EF4-FFF2-40B4-BE49-F238E27FC236}">
                <a16:creationId xmlns:a16="http://schemas.microsoft.com/office/drawing/2014/main" id="{FD930D37-E5B0-4AA9-A535-FE2A6E179C43}"/>
              </a:ext>
            </a:extLst>
          </p:cNvPr>
          <p:cNvSpPr txBox="1"/>
          <p:nvPr/>
        </p:nvSpPr>
        <p:spPr>
          <a:xfrm>
            <a:off x="1333967" y="5583958"/>
            <a:ext cx="555326"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Ивээс</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706">
            <a:extLst>
              <a:ext uri="{FF2B5EF4-FFF2-40B4-BE49-F238E27FC236}">
                <a16:creationId xmlns:a16="http://schemas.microsoft.com/office/drawing/2014/main" id="{7BD44F75-5180-4CB4-915D-DAE55FE8FF84}"/>
              </a:ext>
            </a:extLst>
          </p:cNvPr>
          <p:cNvSpPr txBox="1"/>
          <p:nvPr/>
        </p:nvSpPr>
        <p:spPr>
          <a:xfrm>
            <a:off x="4342479" y="2740635"/>
            <a:ext cx="1207421" cy="1740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Хөлийн тавиур</a:t>
            </a:r>
            <a:endParaRPr lang="ja-JP" sz="700" kern="10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6042780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Буулгах/ нураах зориулалт бүхий машин механизмыг зөөвөрлөх</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512179" y="6452605"/>
            <a:ext cx="4483983"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86-р  хуудас / Нэмэлт материалын 71-р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pic>
        <p:nvPicPr>
          <p:cNvPr id="8" name="図 7"/>
          <p:cNvPicPr>
            <a:picLocks noChangeAspect="1"/>
          </p:cNvPicPr>
          <p:nvPr/>
        </p:nvPicPr>
        <p:blipFill>
          <a:blip r:embed="rId3"/>
          <a:stretch>
            <a:fillRect/>
          </a:stretch>
        </p:blipFill>
        <p:spPr>
          <a:xfrm>
            <a:off x="5129313" y="1984664"/>
            <a:ext cx="2996377" cy="3099700"/>
          </a:xfrm>
          <a:prstGeom prst="rect">
            <a:avLst/>
          </a:prstGeom>
        </p:spPr>
      </p:pic>
      <p:sp>
        <p:nvSpPr>
          <p:cNvPr id="22" name="テキスト ボックス 21"/>
          <p:cNvSpPr txBox="1"/>
          <p:nvPr/>
        </p:nvSpPr>
        <p:spPr>
          <a:xfrm>
            <a:off x="5001325" y="5060015"/>
            <a:ext cx="3386037" cy="900246"/>
          </a:xfrm>
          <a:prstGeom prst="rect">
            <a:avLst/>
          </a:prstGeom>
          <a:noFill/>
          <a:ln>
            <a:noFill/>
          </a:ln>
        </p:spPr>
        <p:txBody>
          <a:bodyPr wrap="square" rtlCol="0">
            <a:spAutoFit/>
          </a:bodyPr>
          <a:lstStyle/>
          <a:p>
            <a:pPr rtl="0"/>
            <a:r>
              <a:rPr lang="mn" sz="1050">
                <a:solidFill>
                  <a:prstClr val="black"/>
                </a:solidFill>
                <a:latin typeface="Arial" panose="020B0604020202020204" pitchFamily="34" charset="0"/>
                <a:cs typeface="Arial" panose="020B0604020202020204" pitchFamily="34" charset="0"/>
              </a:rPr>
              <a:t>Өөрөөр нь явуулж тээвэрлэх үед, төмөр замын агаарын шугам, цахилгаан утас, гүүрний дам нуруу гэх мэтийн доогуур өнгөрөх үед, сумны үзүүр тэдгээрт хүрэхгүйгээр зай хангалттай байгаа эсэхийг шалгана.</a:t>
            </a:r>
          </a:p>
        </p:txBody>
      </p:sp>
      <p:sp>
        <p:nvSpPr>
          <p:cNvPr id="14" name="テキスト ボックス 13"/>
          <p:cNvSpPr txBox="1"/>
          <p:nvPr/>
        </p:nvSpPr>
        <p:spPr>
          <a:xfrm>
            <a:off x="1350236" y="5519310"/>
            <a:ext cx="3050847" cy="415498"/>
          </a:xfrm>
          <a:prstGeom prst="rect">
            <a:avLst/>
          </a:prstGeom>
          <a:noFill/>
          <a:ln>
            <a:noFill/>
          </a:ln>
        </p:spPr>
        <p:txBody>
          <a:bodyPr wrap="square" rtlCol="0">
            <a:spAutoFit/>
          </a:bodyPr>
          <a:lstStyle/>
          <a:p>
            <a:pPr algn="ctr" rtl="0"/>
            <a:r>
              <a:rPr lang="mn" sz="1050" dirty="0">
                <a:solidFill>
                  <a:prstClr val="black"/>
                </a:solidFill>
                <a:latin typeface="Arial" panose="020B0604020202020204" pitchFamily="34" charset="0"/>
                <a:cs typeface="Arial" panose="020B0604020202020204" pitchFamily="34" charset="0"/>
              </a:rPr>
              <a:t>Буулгах/ Нураах зориулалт бүхий машин механизмыг трэйлерт бэхлэх жишээ</a:t>
            </a:r>
          </a:p>
        </p:txBody>
      </p:sp>
      <p:pic>
        <p:nvPicPr>
          <p:cNvPr id="2" name="図 1"/>
          <p:cNvPicPr>
            <a:picLocks noChangeAspect="1"/>
          </p:cNvPicPr>
          <p:nvPr/>
        </p:nvPicPr>
        <p:blipFill>
          <a:blip r:embed="rId4"/>
          <a:stretch>
            <a:fillRect/>
          </a:stretch>
        </p:blipFill>
        <p:spPr>
          <a:xfrm>
            <a:off x="737754" y="2234047"/>
            <a:ext cx="4300709" cy="3285264"/>
          </a:xfrm>
          <a:prstGeom prst="rect">
            <a:avLst/>
          </a:prstGeom>
        </p:spPr>
      </p:pic>
      <p:sp>
        <p:nvSpPr>
          <p:cNvPr id="10" name="テキスト ボックス 1710">
            <a:extLst>
              <a:ext uri="{FF2B5EF4-FFF2-40B4-BE49-F238E27FC236}">
                <a16:creationId xmlns:a16="http://schemas.microsoft.com/office/drawing/2014/main" id="{6BB3D222-FE78-4ED6-A82B-EE0E9144CA0A}"/>
              </a:ext>
            </a:extLst>
          </p:cNvPr>
          <p:cNvSpPr txBox="1"/>
          <p:nvPr/>
        </p:nvSpPr>
        <p:spPr>
          <a:xfrm>
            <a:off x="2533356" y="3734045"/>
            <a:ext cx="536021" cy="259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dirty="0">
                <a:effectLst/>
                <a:latin typeface="Arial" panose="020B0604020202020204" pitchFamily="34" charset="0"/>
                <a:ea typeface="游ゴシック" panose="020B0400000000000000" pitchFamily="50" charset="-128"/>
                <a:cs typeface="Arial" panose="020B0604020202020204" pitchFamily="34" charset="0"/>
              </a:rPr>
              <a:t>Зөөлөвч(ate mono)</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a:p>
            <a:pPr algn="ctr" rtl="0"/>
            <a:r>
              <a:rPr lang="mn" sz="400" kern="100" dirty="0">
                <a:effectLst/>
                <a:latin typeface="Arial" panose="020B0604020202020204" pitchFamily="34" charset="0"/>
                <a:ea typeface="游ゴシック" panose="020B0400000000000000" pitchFamily="50" charset="-128"/>
                <a:cs typeface="Arial" panose="020B0604020202020204" pitchFamily="34" charset="0"/>
              </a:rPr>
              <a:t>Баглах материал(yawara)</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 name="テキスト ボックス 1711">
            <a:extLst>
              <a:ext uri="{FF2B5EF4-FFF2-40B4-BE49-F238E27FC236}">
                <a16:creationId xmlns:a16="http://schemas.microsoft.com/office/drawing/2014/main" id="{75A2EB1E-3E34-4DF8-91A3-8693C9FD8CA7}"/>
              </a:ext>
            </a:extLst>
          </p:cNvPr>
          <p:cNvSpPr txBox="1"/>
          <p:nvPr/>
        </p:nvSpPr>
        <p:spPr>
          <a:xfrm>
            <a:off x="3069377" y="3611169"/>
            <a:ext cx="197736" cy="62547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Төмөр татлага</a:t>
            </a:r>
            <a:endParaRPr lang="ja-JP" sz="105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 name="テキスト ボックス 1712">
            <a:extLst>
              <a:ext uri="{FF2B5EF4-FFF2-40B4-BE49-F238E27FC236}">
                <a16:creationId xmlns:a16="http://schemas.microsoft.com/office/drawing/2014/main" id="{00DDCAC9-BEE5-4DC5-94C3-181FFBCB5C6C}"/>
              </a:ext>
            </a:extLst>
          </p:cNvPr>
          <p:cNvSpPr txBox="1"/>
          <p:nvPr/>
        </p:nvSpPr>
        <p:spPr>
          <a:xfrm>
            <a:off x="1589977" y="3854450"/>
            <a:ext cx="450723" cy="1123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Ивээс</a:t>
            </a:r>
            <a:endParaRPr lang="ja-JP" sz="105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13" name="テキスト ボックス 1713">
            <a:extLst>
              <a:ext uri="{FF2B5EF4-FFF2-40B4-BE49-F238E27FC236}">
                <a16:creationId xmlns:a16="http://schemas.microsoft.com/office/drawing/2014/main" id="{2E7ECF15-570B-4D0E-9E5C-B8D5B0EFE663}"/>
              </a:ext>
            </a:extLst>
          </p:cNvPr>
          <p:cNvSpPr txBox="1"/>
          <p:nvPr/>
        </p:nvSpPr>
        <p:spPr>
          <a:xfrm>
            <a:off x="3312538" y="3779198"/>
            <a:ext cx="465262" cy="2625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Бариулын түгжээ</a:t>
            </a:r>
            <a:endParaRPr lang="ja-JP" sz="105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5" name="テキスト ボックス 1714">
            <a:extLst>
              <a:ext uri="{FF2B5EF4-FFF2-40B4-BE49-F238E27FC236}">
                <a16:creationId xmlns:a16="http://schemas.microsoft.com/office/drawing/2014/main" id="{5AE58A41-55C8-4461-B997-1E15319AD774}"/>
              </a:ext>
            </a:extLst>
          </p:cNvPr>
          <p:cNvSpPr txBox="1"/>
          <p:nvPr/>
        </p:nvSpPr>
        <p:spPr>
          <a:xfrm>
            <a:off x="3934829" y="3863900"/>
            <a:ext cx="363486" cy="1581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Дэр мод</a:t>
            </a:r>
            <a:endParaRPr lang="ja-JP" sz="105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6" name="テキスト ボックス 1715">
            <a:extLst>
              <a:ext uri="{FF2B5EF4-FFF2-40B4-BE49-F238E27FC236}">
                <a16:creationId xmlns:a16="http://schemas.microsoft.com/office/drawing/2014/main" id="{5C51B366-EE34-44E0-BBE6-ACC0A6D04E04}"/>
              </a:ext>
            </a:extLst>
          </p:cNvPr>
          <p:cNvSpPr txBox="1"/>
          <p:nvPr/>
        </p:nvSpPr>
        <p:spPr>
          <a:xfrm>
            <a:off x="2149550" y="3597745"/>
            <a:ext cx="197736" cy="62547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Төмөр татлага</a:t>
            </a:r>
            <a:endParaRPr lang="ja-JP" sz="105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29791876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rtl="0"/>
            <a:r>
              <a:rPr lang="mn" sz="3200">
                <a:latin typeface="Arial" panose="020B0604020202020204" pitchFamily="34" charset="0"/>
                <a:ea typeface="ＭＳ Ｐゴシック" panose="020B0600070205080204" pitchFamily="50" charset="-128"/>
                <a:cs typeface="Arial" panose="020B0604020202020204" pitchFamily="34" charset="0"/>
              </a:rPr>
              <a:t>5-р бүлэг Буулгах/ нураах зориулалттай барилгын машин механизмын үзлэг, шалгалт засвар үйлчилгээ</a:t>
            </a:r>
            <a:endParaRPr kumimoji="1" lang="ja-JP" altLang="en-US" sz="32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150537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Холбогдох хууль тогтоомжууд, ерөнхий анхаарах зүйлс</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239449" y="6452605"/>
            <a:ext cx="4756713" cy="246221"/>
          </a:xfrm>
          <a:prstGeom prst="rect">
            <a:avLst/>
          </a:prstGeom>
          <a:noFill/>
          <a:ln>
            <a:solidFill>
              <a:schemeClr val="tx1"/>
            </a:solidFill>
          </a:ln>
        </p:spPr>
        <p:txBody>
          <a:bodyPr wrap="square" rtlCol="0">
            <a:spAutoFit/>
          </a:bodyPr>
          <a:lstStyle/>
          <a:p>
            <a:pPr algn="r" rtl="0"/>
            <a:r>
              <a:rPr lang="mn" sz="1000" dirty="0">
                <a:solidFill>
                  <a:prstClr val="black"/>
                </a:solidFill>
                <a:latin typeface="Arial" panose="020B0604020202020204" pitchFamily="34" charset="0"/>
                <a:cs typeface="Arial" panose="020B0604020202020204" pitchFamily="34" charset="0"/>
              </a:rPr>
              <a:t>Материалын 89-р  хуудас / Нэмэлт материалын 73-р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p:txBody>
      </p:sp>
      <p:sp>
        <p:nvSpPr>
          <p:cNvPr id="17" name="テキスト ボックス 16"/>
          <p:cNvSpPr txBox="1"/>
          <p:nvPr/>
        </p:nvSpPr>
        <p:spPr>
          <a:xfrm>
            <a:off x="2736649" y="1365505"/>
            <a:ext cx="3670702"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Холбогдох хууль тогтоомжууд</a:t>
            </a:r>
          </a:p>
        </p:txBody>
      </p:sp>
      <p:pic>
        <p:nvPicPr>
          <p:cNvPr id="8" name="図 7"/>
          <p:cNvPicPr>
            <a:picLocks noChangeAspect="1"/>
          </p:cNvPicPr>
          <p:nvPr/>
        </p:nvPicPr>
        <p:blipFill>
          <a:blip r:embed="rId3"/>
          <a:stretch>
            <a:fillRect/>
          </a:stretch>
        </p:blipFill>
        <p:spPr>
          <a:xfrm>
            <a:off x="2171700" y="1604728"/>
            <a:ext cx="4800600" cy="2083382"/>
          </a:xfrm>
          <a:prstGeom prst="rect">
            <a:avLst/>
          </a:prstGeom>
        </p:spPr>
      </p:pic>
      <p:sp>
        <p:nvSpPr>
          <p:cNvPr id="22" name="テキスト ボックス 21"/>
          <p:cNvSpPr txBox="1"/>
          <p:nvPr/>
        </p:nvSpPr>
        <p:spPr>
          <a:xfrm>
            <a:off x="1096428" y="3688110"/>
            <a:ext cx="6951143" cy="400110"/>
          </a:xfrm>
          <a:prstGeom prst="rect">
            <a:avLst/>
          </a:prstGeom>
          <a:noFill/>
          <a:ln>
            <a:noFill/>
          </a:ln>
        </p:spPr>
        <p:txBody>
          <a:bodyPr wrap="square" rtlCol="0">
            <a:spAutoFit/>
          </a:bodyPr>
          <a:lstStyle/>
          <a:p>
            <a:pPr rtl="0"/>
            <a:r>
              <a:rPr lang="mn" sz="1000">
                <a:solidFill>
                  <a:prstClr val="black"/>
                </a:solidFill>
                <a:latin typeface="Arial" panose="020B0604020202020204" pitchFamily="34" charset="0"/>
                <a:cs typeface="Arial" panose="020B0604020202020204" pitchFamily="34" charset="0"/>
              </a:rPr>
              <a:t>* Хуулинд заагаагүй боловч машин механизмын ашиглалтын хугацаанд үзлэг, шалгалтын дүнг хадгалах нь зүйтэй.</a:t>
            </a:r>
          </a:p>
        </p:txBody>
      </p:sp>
      <p:pic>
        <p:nvPicPr>
          <p:cNvPr id="23" name="図 22"/>
          <p:cNvPicPr/>
          <p:nvPr/>
        </p:nvPicPr>
        <p:blipFill>
          <a:blip r:embed="rId4"/>
          <a:stretch>
            <a:fillRect/>
          </a:stretch>
        </p:blipFill>
        <p:spPr>
          <a:xfrm>
            <a:off x="3407091" y="4236525"/>
            <a:ext cx="2329815" cy="1774190"/>
          </a:xfrm>
          <a:prstGeom prst="rect">
            <a:avLst/>
          </a:prstGeom>
        </p:spPr>
      </p:pic>
      <p:sp>
        <p:nvSpPr>
          <p:cNvPr id="24" name="テキスト ボックス 23"/>
          <p:cNvSpPr txBox="1"/>
          <p:nvPr/>
        </p:nvSpPr>
        <p:spPr>
          <a:xfrm>
            <a:off x="1248828" y="5980031"/>
            <a:ext cx="6951143"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Үзлэг, шалгалт, засвар үйлчилгээ хийх газарт гаднын хүн нэвтрэхийг хориглоно.</a:t>
            </a:r>
          </a:p>
        </p:txBody>
      </p:sp>
      <p:sp>
        <p:nvSpPr>
          <p:cNvPr id="11" name="テキスト ボックス 1196">
            <a:extLst>
              <a:ext uri="{FF2B5EF4-FFF2-40B4-BE49-F238E27FC236}">
                <a16:creationId xmlns:a16="http://schemas.microsoft.com/office/drawing/2014/main" id="{992843A8-B0FD-47C9-BC1F-06A72566DA09}"/>
              </a:ext>
            </a:extLst>
          </p:cNvPr>
          <p:cNvSpPr txBox="1"/>
          <p:nvPr/>
        </p:nvSpPr>
        <p:spPr>
          <a:xfrm>
            <a:off x="2281251" y="1684477"/>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Үзлэг шалгалтын ангилал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197">
            <a:extLst>
              <a:ext uri="{FF2B5EF4-FFF2-40B4-BE49-F238E27FC236}">
                <a16:creationId xmlns:a16="http://schemas.microsoft.com/office/drawing/2014/main" id="{2FF0A42C-45C9-4732-87BB-26A6F0EF40ED}"/>
              </a:ext>
            </a:extLst>
          </p:cNvPr>
          <p:cNvSpPr txBox="1"/>
          <p:nvPr/>
        </p:nvSpPr>
        <p:spPr>
          <a:xfrm>
            <a:off x="3314705" y="1687480"/>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Заалт</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198">
            <a:extLst>
              <a:ext uri="{FF2B5EF4-FFF2-40B4-BE49-F238E27FC236}">
                <a16:creationId xmlns:a16="http://schemas.microsoft.com/office/drawing/2014/main" id="{EC838FBF-BC3C-45AD-9DD0-7758E5293A94}"/>
              </a:ext>
            </a:extLst>
          </p:cNvPr>
          <p:cNvSpPr txBox="1"/>
          <p:nvPr/>
        </p:nvSpPr>
        <p:spPr>
          <a:xfrm>
            <a:off x="4505330" y="1682709"/>
            <a:ext cx="1046771"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Хийх этгээд/ сертификат</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199">
            <a:extLst>
              <a:ext uri="{FF2B5EF4-FFF2-40B4-BE49-F238E27FC236}">
                <a16:creationId xmlns:a16="http://schemas.microsoft.com/office/drawing/2014/main" id="{CCD59B78-9A99-4A9C-8719-237E39CFBDD5}"/>
              </a:ext>
            </a:extLst>
          </p:cNvPr>
          <p:cNvSpPr txBox="1"/>
          <p:nvPr/>
        </p:nvSpPr>
        <p:spPr>
          <a:xfrm>
            <a:off x="5671943" y="1682709"/>
            <a:ext cx="118570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Үзлэг, шалгалтын хүснэгтийг хадгалах хугацаа</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200">
            <a:extLst>
              <a:ext uri="{FF2B5EF4-FFF2-40B4-BE49-F238E27FC236}">
                <a16:creationId xmlns:a16="http://schemas.microsoft.com/office/drawing/2014/main" id="{22BD4DEE-0046-4762-8D42-DD0CB2A78F67}"/>
              </a:ext>
            </a:extLst>
          </p:cNvPr>
          <p:cNvSpPr txBox="1"/>
          <p:nvPr/>
        </p:nvSpPr>
        <p:spPr>
          <a:xfrm>
            <a:off x="2224452" y="1981859"/>
            <a:ext cx="886460" cy="252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Ажил эхлэхээс өмнөх үзлэг</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201">
            <a:extLst>
              <a:ext uri="{FF2B5EF4-FFF2-40B4-BE49-F238E27FC236}">
                <a16:creationId xmlns:a16="http://schemas.microsoft.com/office/drawing/2014/main" id="{F4CCF8BE-3DCF-4E3F-8E21-905EBF16B0AA}"/>
              </a:ext>
            </a:extLst>
          </p:cNvPr>
          <p:cNvSpPr txBox="1"/>
          <p:nvPr/>
        </p:nvSpPr>
        <p:spPr>
          <a:xfrm>
            <a:off x="2281251" y="2398373"/>
            <a:ext cx="800100" cy="4155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Сайн дурын тогтмол шалгалт (teiki jishu kensa)</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(Сард 1 удаа)</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202">
            <a:extLst>
              <a:ext uri="{FF2B5EF4-FFF2-40B4-BE49-F238E27FC236}">
                <a16:creationId xmlns:a16="http://schemas.microsoft.com/office/drawing/2014/main" id="{195D7990-BEC2-499E-A554-0D0E138EC966}"/>
              </a:ext>
            </a:extLst>
          </p:cNvPr>
          <p:cNvSpPr txBox="1"/>
          <p:nvPr/>
        </p:nvSpPr>
        <p:spPr>
          <a:xfrm>
            <a:off x="2247232" y="3075785"/>
            <a:ext cx="836251" cy="4283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Тусгай сайн дурын үзлэг шалгалт</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(Жилд 1 удаа)</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203">
            <a:extLst>
              <a:ext uri="{FF2B5EF4-FFF2-40B4-BE49-F238E27FC236}">
                <a16:creationId xmlns:a16="http://schemas.microsoft.com/office/drawing/2014/main" id="{C08E8F33-844F-4E2F-8CB3-6C837A98FA74}"/>
              </a:ext>
            </a:extLst>
          </p:cNvPr>
          <p:cNvSpPr txBox="1"/>
          <p:nvPr/>
        </p:nvSpPr>
        <p:spPr>
          <a:xfrm>
            <a:off x="3153829" y="1905458"/>
            <a:ext cx="1080434" cy="3528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600" kern="100" dirty="0">
                <a:effectLst/>
                <a:latin typeface="Arial" panose="020B0604020202020204" pitchFamily="34" charset="0"/>
                <a:cs typeface="Arial" panose="020B0604020202020204" pitchFamily="34" charset="0"/>
              </a:rPr>
              <a:t>Хөдөлмөрийн аюулгүй байдал, эрүүл ахуйн дүрэм 170 дугаар зүйл</a:t>
            </a:r>
          </a:p>
          <a:p>
            <a:pPr rtl="0"/>
            <a:r>
              <a:rPr lang="mn" sz="600" kern="100" dirty="0">
                <a:effectLst/>
                <a:latin typeface="Arial" panose="020B0604020202020204" pitchFamily="34" charset="0"/>
                <a:cs typeface="Arial" panose="020B0604020202020204" pitchFamily="34" charset="0"/>
              </a:rPr>
              <a:t>171 дүгээр зүйл</a:t>
            </a:r>
          </a:p>
        </p:txBody>
      </p:sp>
      <p:sp>
        <p:nvSpPr>
          <p:cNvPr id="20" name="テキスト ボックス 1204">
            <a:extLst>
              <a:ext uri="{FF2B5EF4-FFF2-40B4-BE49-F238E27FC236}">
                <a16:creationId xmlns:a16="http://schemas.microsoft.com/office/drawing/2014/main" id="{9BFB0CAB-BF46-4E09-BAE7-852E72958E38}"/>
              </a:ext>
            </a:extLst>
          </p:cNvPr>
          <p:cNvSpPr txBox="1"/>
          <p:nvPr/>
        </p:nvSpPr>
        <p:spPr>
          <a:xfrm>
            <a:off x="3178063" y="2305854"/>
            <a:ext cx="1056200" cy="549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600" kern="100" dirty="0">
                <a:effectLst/>
                <a:latin typeface="Arial" panose="020B0604020202020204" pitchFamily="34" charset="0"/>
                <a:cs typeface="Arial" panose="020B0604020202020204" pitchFamily="34" charset="0"/>
              </a:rPr>
              <a:t>Хөдөлмөрийн аюулгүй байдал, эрүүл ахуйн дүрэм 168 дугаар зүйл</a:t>
            </a:r>
          </a:p>
          <a:p>
            <a:pPr rtl="0"/>
            <a:r>
              <a:rPr lang="mn" sz="600" kern="100" dirty="0">
                <a:effectLst/>
                <a:latin typeface="Arial" panose="020B0604020202020204" pitchFamily="34" charset="0"/>
                <a:cs typeface="Arial" panose="020B0604020202020204" pitchFamily="34" charset="0"/>
              </a:rPr>
              <a:t>169 дүгээр зүйл</a:t>
            </a:r>
          </a:p>
          <a:p>
            <a:pPr rtl="0"/>
            <a:r>
              <a:rPr lang="mn" sz="600" kern="100" dirty="0">
                <a:effectLst/>
                <a:latin typeface="Arial" panose="020B0604020202020204" pitchFamily="34" charset="0"/>
                <a:cs typeface="Arial" panose="020B0604020202020204" pitchFamily="34" charset="0"/>
              </a:rPr>
              <a:t>171 дүгээр зүйл</a:t>
            </a:r>
          </a:p>
        </p:txBody>
      </p:sp>
      <p:sp>
        <p:nvSpPr>
          <p:cNvPr id="21" name="テキスト ボックス 1205">
            <a:extLst>
              <a:ext uri="{FF2B5EF4-FFF2-40B4-BE49-F238E27FC236}">
                <a16:creationId xmlns:a16="http://schemas.microsoft.com/office/drawing/2014/main" id="{67B9C4A1-900D-45F1-B4B7-F9AA65F93EF2}"/>
              </a:ext>
            </a:extLst>
          </p:cNvPr>
          <p:cNvSpPr txBox="1"/>
          <p:nvPr/>
        </p:nvSpPr>
        <p:spPr>
          <a:xfrm>
            <a:off x="3159014" y="2914832"/>
            <a:ext cx="1080435" cy="7235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cs typeface="Arial" panose="020B0604020202020204" pitchFamily="34" charset="0"/>
              </a:rPr>
              <a:t>    Хөдөлмөрийн аюулгүй байдал, эрүүл ахуйн дүрэм 167 дугаар зүйл</a:t>
            </a:r>
          </a:p>
          <a:p>
            <a:pPr algn="l" rtl="0"/>
            <a:r>
              <a:rPr lang="mn" sz="600" kern="100" dirty="0">
                <a:effectLst/>
                <a:latin typeface="Arial" panose="020B0604020202020204" pitchFamily="34" charset="0"/>
                <a:cs typeface="Arial" panose="020B0604020202020204" pitchFamily="34" charset="0"/>
              </a:rPr>
              <a:t>     　       169 дүгээр зүйл</a:t>
            </a:r>
          </a:p>
          <a:p>
            <a:pPr algn="l" rtl="0"/>
            <a:r>
              <a:rPr lang="mn" sz="600" kern="100" dirty="0">
                <a:effectLst/>
                <a:latin typeface="Arial" panose="020B0604020202020204" pitchFamily="34" charset="0"/>
                <a:cs typeface="Arial" panose="020B0604020202020204" pitchFamily="34" charset="0"/>
              </a:rPr>
              <a:t>                169-2 дугаар зүйл</a:t>
            </a:r>
            <a:endParaRPr lang="ja-JP" sz="600" kern="100" dirty="0">
              <a:effectLst/>
              <a:latin typeface="Arial" panose="020B0604020202020204" pitchFamily="34" charset="0"/>
              <a:cs typeface="Arial" panose="020B0604020202020204" pitchFamily="34" charset="0"/>
            </a:endParaRPr>
          </a:p>
          <a:p>
            <a:pPr algn="l" rtl="0"/>
            <a:r>
              <a:rPr lang="mn" sz="600" kern="100" dirty="0">
                <a:effectLst/>
                <a:latin typeface="Arial" panose="020B0604020202020204" pitchFamily="34" charset="0"/>
                <a:cs typeface="Arial" panose="020B0604020202020204" pitchFamily="34" charset="0"/>
              </a:rPr>
              <a:t>                171 дүгээр зүйл</a:t>
            </a:r>
          </a:p>
        </p:txBody>
      </p:sp>
      <p:sp>
        <p:nvSpPr>
          <p:cNvPr id="25" name="テキスト ボックス 1206">
            <a:extLst>
              <a:ext uri="{FF2B5EF4-FFF2-40B4-BE49-F238E27FC236}">
                <a16:creationId xmlns:a16="http://schemas.microsoft.com/office/drawing/2014/main" id="{F1719A61-43AB-4F1F-9FDC-72DE4AA4B3A7}"/>
              </a:ext>
            </a:extLst>
          </p:cNvPr>
          <p:cNvSpPr txBox="1"/>
          <p:nvPr/>
        </p:nvSpPr>
        <p:spPr>
          <a:xfrm>
            <a:off x="4325667" y="1910776"/>
            <a:ext cx="75247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Жолооч/ Оператор</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1207">
            <a:extLst>
              <a:ext uri="{FF2B5EF4-FFF2-40B4-BE49-F238E27FC236}">
                <a16:creationId xmlns:a16="http://schemas.microsoft.com/office/drawing/2014/main" id="{B3A6D0DD-4A9F-41EE-9733-ABFBE5602C78}"/>
              </a:ext>
            </a:extLst>
          </p:cNvPr>
          <p:cNvSpPr txBox="1"/>
          <p:nvPr/>
        </p:nvSpPr>
        <p:spPr>
          <a:xfrm>
            <a:off x="4302979" y="2341280"/>
            <a:ext cx="1289663" cy="3741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Байгууллагаас (аюулгүй байдлын шинжээч) томилсон этгээд</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1208">
            <a:extLst>
              <a:ext uri="{FF2B5EF4-FFF2-40B4-BE49-F238E27FC236}">
                <a16:creationId xmlns:a16="http://schemas.microsoft.com/office/drawing/2014/main" id="{1E8A0910-7C3C-4E5A-93F3-291A7315D87F}"/>
              </a:ext>
            </a:extLst>
          </p:cNvPr>
          <p:cNvSpPr txBox="1"/>
          <p:nvPr/>
        </p:nvSpPr>
        <p:spPr>
          <a:xfrm>
            <a:off x="4325667" y="2914832"/>
            <a:ext cx="1289663" cy="397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Байгууллагын доторх байцаагч</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Мэргэшсэн байгууллагын байцаагч</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1209">
            <a:extLst>
              <a:ext uri="{FF2B5EF4-FFF2-40B4-BE49-F238E27FC236}">
                <a16:creationId xmlns:a16="http://schemas.microsoft.com/office/drawing/2014/main" id="{90459446-7860-4B03-A92F-E4AA99ACC70A}"/>
              </a:ext>
            </a:extLst>
          </p:cNvPr>
          <p:cNvSpPr txBox="1"/>
          <p:nvPr/>
        </p:nvSpPr>
        <p:spPr>
          <a:xfrm>
            <a:off x="5662422" y="1911262"/>
            <a:ext cx="1159896" cy="315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sz="600" dirty="0" err="1">
                <a:latin typeface="Arial" panose="020B0604020202020204" pitchFamily="34" charset="0"/>
                <a:cs typeface="Arial" panose="020B0604020202020204" pitchFamily="34" charset="0"/>
              </a:rPr>
              <a:t>Шалгалтын</a:t>
            </a:r>
            <a:r>
              <a:rPr sz="600" dirty="0">
                <a:latin typeface="Arial" panose="020B0604020202020204" pitchFamily="34" charset="0"/>
                <a:cs typeface="Arial" panose="020B0604020202020204" pitchFamily="34" charset="0"/>
              </a:rPr>
              <a:t> </a:t>
            </a:r>
            <a:r>
              <a:rPr sz="600" dirty="0" err="1">
                <a:latin typeface="Arial" panose="020B0604020202020204" pitchFamily="34" charset="0"/>
                <a:cs typeface="Arial" panose="020B0604020202020204" pitchFamily="34" charset="0"/>
              </a:rPr>
              <a:t>хүснэгтийг</a:t>
            </a:r>
            <a:r>
              <a:rPr sz="600" dirty="0">
                <a:latin typeface="Arial" panose="020B0604020202020204" pitchFamily="34" charset="0"/>
                <a:cs typeface="Arial" panose="020B0604020202020204" pitchFamily="34" charset="0"/>
              </a:rPr>
              <a:t> </a:t>
            </a:r>
            <a:r>
              <a:rPr sz="600" dirty="0" err="1">
                <a:latin typeface="Arial" panose="020B0604020202020204" pitchFamily="34" charset="0"/>
                <a:cs typeface="Arial" panose="020B0604020202020204" pitchFamily="34" charset="0"/>
              </a:rPr>
              <a:t>машин</a:t>
            </a:r>
            <a:r>
              <a:rPr sz="600" dirty="0">
                <a:latin typeface="Arial" panose="020B0604020202020204" pitchFamily="34" charset="0"/>
                <a:cs typeface="Arial" panose="020B0604020202020204" pitchFamily="34" charset="0"/>
              </a:rPr>
              <a:t> </a:t>
            </a:r>
            <a:r>
              <a:rPr sz="600" dirty="0" err="1">
                <a:latin typeface="Arial" panose="020B0604020202020204" pitchFamily="34" charset="0"/>
                <a:cs typeface="Arial" panose="020B0604020202020204" pitchFamily="34" charset="0"/>
              </a:rPr>
              <a:t>механизмын</a:t>
            </a:r>
            <a:r>
              <a:rPr sz="600" dirty="0">
                <a:latin typeface="Arial" panose="020B0604020202020204" pitchFamily="34" charset="0"/>
                <a:cs typeface="Arial" panose="020B0604020202020204" pitchFamily="34" charset="0"/>
              </a:rPr>
              <a:t> </a:t>
            </a:r>
            <a:r>
              <a:rPr sz="600" dirty="0" err="1">
                <a:latin typeface="Arial" panose="020B0604020202020204" pitchFamily="34" charset="0"/>
                <a:cs typeface="Arial" panose="020B0604020202020204" pitchFamily="34" charset="0"/>
              </a:rPr>
              <a:t>ашиглалтын</a:t>
            </a:r>
            <a:r>
              <a:rPr sz="600" dirty="0">
                <a:latin typeface="Arial" panose="020B0604020202020204" pitchFamily="34" charset="0"/>
                <a:cs typeface="Arial" panose="020B0604020202020204" pitchFamily="34" charset="0"/>
              </a:rPr>
              <a:t> </a:t>
            </a:r>
            <a:r>
              <a:rPr sz="600" dirty="0" err="1">
                <a:latin typeface="Arial" panose="020B0604020202020204" pitchFamily="34" charset="0"/>
                <a:cs typeface="Arial" panose="020B0604020202020204" pitchFamily="34" charset="0"/>
              </a:rPr>
              <a:t>хугацаанд</a:t>
            </a:r>
            <a:r>
              <a:rPr sz="600" dirty="0">
                <a:latin typeface="Arial" panose="020B0604020202020204" pitchFamily="34" charset="0"/>
                <a:cs typeface="Arial" panose="020B0604020202020204" pitchFamily="34" charset="0"/>
              </a:rPr>
              <a:t>* </a:t>
            </a:r>
            <a:endParaRPr lang="ja-JP" sz="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9" name="テキスト ボックス 1210">
            <a:extLst>
              <a:ext uri="{FF2B5EF4-FFF2-40B4-BE49-F238E27FC236}">
                <a16:creationId xmlns:a16="http://schemas.microsoft.com/office/drawing/2014/main" id="{83234A08-8843-4A4E-A170-08495925310A}"/>
              </a:ext>
            </a:extLst>
          </p:cNvPr>
          <p:cNvSpPr txBox="1"/>
          <p:nvPr/>
        </p:nvSpPr>
        <p:spPr>
          <a:xfrm>
            <a:off x="5689355" y="2341280"/>
            <a:ext cx="1159895" cy="2520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Шалгалтын  хүснэгтийг 3 жил</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1211">
            <a:extLst>
              <a:ext uri="{FF2B5EF4-FFF2-40B4-BE49-F238E27FC236}">
                <a16:creationId xmlns:a16="http://schemas.microsoft.com/office/drawing/2014/main" id="{B0FD8FB3-295F-4E4F-8B3D-55F58D8C6C2E}"/>
              </a:ext>
            </a:extLst>
          </p:cNvPr>
          <p:cNvSpPr txBox="1"/>
          <p:nvPr/>
        </p:nvSpPr>
        <p:spPr>
          <a:xfrm>
            <a:off x="5662422" y="2926546"/>
            <a:ext cx="1186828" cy="49014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Шалгалтын  хүснэгтийг 3 жил</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(Шалгасан тэмдэглэгээг хавсаргах)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B018F47D-913A-45F3-B6E7-5FA55D78C9D2}"/>
              </a:ext>
            </a:extLst>
          </p:cNvPr>
          <p:cNvSpPr txBox="1"/>
          <p:nvPr/>
        </p:nvSpPr>
        <p:spPr>
          <a:xfrm>
            <a:off x="4555038" y="5765171"/>
            <a:ext cx="338722" cy="215444"/>
          </a:xfrm>
          <a:prstGeom prst="rect">
            <a:avLst/>
          </a:prstGeom>
          <a:solidFill>
            <a:schemeClr val="bg1"/>
          </a:solidFill>
          <a:ln>
            <a:solidFill>
              <a:schemeClr val="tx1"/>
            </a:solidFill>
          </a:ln>
        </p:spPr>
        <p:txBody>
          <a:bodyPr wrap="square" rtlCol="0">
            <a:spAutoFit/>
          </a:bodyPr>
          <a:lstStyle/>
          <a:p>
            <a:r>
              <a:rPr lang="ru-RU" altLang="ja-JP" sz="200" b="0" i="0" dirty="0">
                <a:effectLst/>
                <a:latin typeface="Arial" panose="020B0604020202020204" pitchFamily="34" charset="0"/>
                <a:cs typeface="Arial" panose="020B0604020202020204" pitchFamily="34" charset="0"/>
              </a:rPr>
              <a:t>Зөвхөн хамаарал бүхий этгээд нэвтэрнэ</a:t>
            </a:r>
            <a:endParaRPr kumimoji="1" lang="ja-JP" altLang="en-US" sz="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56522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Өдөр тутмын үзлэг (nichijou tenken)-ийн журам Хөдөлгүүрийг асаахаас өмнө</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129406" y="6452605"/>
            <a:ext cx="4866756" cy="246221"/>
          </a:xfrm>
          <a:prstGeom prst="rect">
            <a:avLst/>
          </a:prstGeom>
          <a:noFill/>
          <a:ln>
            <a:solidFill>
              <a:schemeClr val="tx1"/>
            </a:solidFill>
          </a:ln>
        </p:spPr>
        <p:txBody>
          <a:bodyPr wrap="square" rtlCol="0">
            <a:spAutoFit/>
          </a:bodyPr>
          <a:lstStyle/>
          <a:p>
            <a:pPr algn="r" rtl="0"/>
            <a:r>
              <a:rPr lang="mn" sz="1000" dirty="0">
                <a:solidFill>
                  <a:prstClr val="black"/>
                </a:solidFill>
                <a:latin typeface="Arial" panose="020B0604020202020204" pitchFamily="34" charset="0"/>
                <a:cs typeface="Arial" panose="020B0604020202020204" pitchFamily="34" charset="0"/>
              </a:rPr>
              <a:t>Материалын 91-р  хуудас / Нэмэлт материалын 74-р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p:txBody>
      </p:sp>
      <p:sp>
        <p:nvSpPr>
          <p:cNvPr id="17" name="テキスト ボックス 16"/>
          <p:cNvSpPr txBox="1"/>
          <p:nvPr/>
        </p:nvSpPr>
        <p:spPr>
          <a:xfrm>
            <a:off x="2736649" y="1365505"/>
            <a:ext cx="3670702" cy="253916"/>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Гидравлик тосыг харагдах байдлаар нь ялгах аргачлал</a:t>
            </a:r>
          </a:p>
        </p:txBody>
      </p:sp>
      <p:sp>
        <p:nvSpPr>
          <p:cNvPr id="24" name="テキスト ボックス 23"/>
          <p:cNvSpPr txBox="1"/>
          <p:nvPr/>
        </p:nvSpPr>
        <p:spPr>
          <a:xfrm>
            <a:off x="1248828" y="4185856"/>
            <a:ext cx="6951143"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Буулгах/ нураах зориулалт бүхий машин механизмын тосны хэмжээг шалгах байрлалын жишээ</a:t>
            </a:r>
          </a:p>
        </p:txBody>
      </p:sp>
      <p:pic>
        <p:nvPicPr>
          <p:cNvPr id="2" name="図 1"/>
          <p:cNvPicPr>
            <a:picLocks noChangeAspect="1"/>
          </p:cNvPicPr>
          <p:nvPr/>
        </p:nvPicPr>
        <p:blipFill>
          <a:blip r:embed="rId3"/>
          <a:stretch>
            <a:fillRect/>
          </a:stretch>
        </p:blipFill>
        <p:spPr>
          <a:xfrm>
            <a:off x="2500932" y="1642504"/>
            <a:ext cx="4142133" cy="1334011"/>
          </a:xfrm>
          <a:prstGeom prst="rect">
            <a:avLst/>
          </a:prstGeom>
        </p:spPr>
      </p:pic>
      <p:pic>
        <p:nvPicPr>
          <p:cNvPr id="3" name="図 2"/>
          <p:cNvPicPr>
            <a:picLocks noChangeAspect="1"/>
          </p:cNvPicPr>
          <p:nvPr/>
        </p:nvPicPr>
        <p:blipFill>
          <a:blip r:embed="rId4"/>
          <a:stretch>
            <a:fillRect/>
          </a:stretch>
        </p:blipFill>
        <p:spPr>
          <a:xfrm>
            <a:off x="2186420" y="3071897"/>
            <a:ext cx="4771159" cy="1157077"/>
          </a:xfrm>
          <a:prstGeom prst="rect">
            <a:avLst/>
          </a:prstGeom>
        </p:spPr>
      </p:pic>
      <p:pic>
        <p:nvPicPr>
          <p:cNvPr id="5" name="図 4"/>
          <p:cNvPicPr>
            <a:picLocks noChangeAspect="1"/>
          </p:cNvPicPr>
          <p:nvPr/>
        </p:nvPicPr>
        <p:blipFill>
          <a:blip r:embed="rId5"/>
          <a:stretch>
            <a:fillRect/>
          </a:stretch>
        </p:blipFill>
        <p:spPr>
          <a:xfrm>
            <a:off x="3011197" y="4488566"/>
            <a:ext cx="3121602" cy="1433951"/>
          </a:xfrm>
          <a:prstGeom prst="rect">
            <a:avLst/>
          </a:prstGeom>
        </p:spPr>
      </p:pic>
      <p:sp>
        <p:nvSpPr>
          <p:cNvPr id="14" name="テキスト ボックス 13"/>
          <p:cNvSpPr txBox="1"/>
          <p:nvPr/>
        </p:nvSpPr>
        <p:spPr>
          <a:xfrm>
            <a:off x="1248827" y="5913308"/>
            <a:ext cx="6951143"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Цахилгааны системд засвар үйлчилгээ хийхдээ батерейны (-) талыг салгах</a:t>
            </a:r>
          </a:p>
        </p:txBody>
      </p:sp>
      <p:sp>
        <p:nvSpPr>
          <p:cNvPr id="7" name="正方形/長方形 6"/>
          <p:cNvSpPr/>
          <p:nvPr/>
        </p:nvSpPr>
        <p:spPr>
          <a:xfrm>
            <a:off x="5174673" y="4488566"/>
            <a:ext cx="1122218" cy="363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sz="1200">
              <a:latin typeface="Arial" panose="020B0604020202020204" pitchFamily="34" charset="0"/>
              <a:cs typeface="Arial" panose="020B0604020202020204" pitchFamily="34" charset="0"/>
            </a:endParaRPr>
          </a:p>
        </p:txBody>
      </p:sp>
      <p:sp>
        <p:nvSpPr>
          <p:cNvPr id="12" name="テキスト ボックス 1326">
            <a:extLst>
              <a:ext uri="{FF2B5EF4-FFF2-40B4-BE49-F238E27FC236}">
                <a16:creationId xmlns:a16="http://schemas.microsoft.com/office/drawing/2014/main" id="{6E738F67-DE58-4D3A-BCEE-FB7527CD1EA8}"/>
              </a:ext>
            </a:extLst>
          </p:cNvPr>
          <p:cNvSpPr txBox="1"/>
          <p:nvPr/>
        </p:nvSpPr>
        <p:spPr>
          <a:xfrm>
            <a:off x="2606222" y="1705476"/>
            <a:ext cx="1562209"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Харагдах байдал</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3" name="テキスト ボックス 1327">
            <a:extLst>
              <a:ext uri="{FF2B5EF4-FFF2-40B4-BE49-F238E27FC236}">
                <a16:creationId xmlns:a16="http://schemas.microsoft.com/office/drawing/2014/main" id="{4F805A2F-E6AF-483D-BA27-AA1E0619688C}"/>
              </a:ext>
            </a:extLst>
          </p:cNvPr>
          <p:cNvSpPr txBox="1"/>
          <p:nvPr/>
        </p:nvSpPr>
        <p:spPr>
          <a:xfrm>
            <a:off x="4290046" y="1705476"/>
            <a:ext cx="563904"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ＭＳ 明朝" panose="02020609040205080304" pitchFamily="17" charset="-128"/>
                <a:cs typeface="Arial" panose="020B0604020202020204" pitchFamily="34" charset="0"/>
              </a:rPr>
              <a:t>Үнэр</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5" name="テキスト ボックス 1328">
            <a:extLst>
              <a:ext uri="{FF2B5EF4-FFF2-40B4-BE49-F238E27FC236}">
                <a16:creationId xmlns:a16="http://schemas.microsoft.com/office/drawing/2014/main" id="{86B2536A-1E4E-4CC1-940B-4FCDA04B32AF}"/>
              </a:ext>
            </a:extLst>
          </p:cNvPr>
          <p:cNvSpPr txBox="1"/>
          <p:nvPr/>
        </p:nvSpPr>
        <p:spPr>
          <a:xfrm>
            <a:off x="4953185" y="1730240"/>
            <a:ext cx="1568265"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Шалтгаан</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6" name="テキスト ボックス 1329">
            <a:extLst>
              <a:ext uri="{FF2B5EF4-FFF2-40B4-BE49-F238E27FC236}">
                <a16:creationId xmlns:a16="http://schemas.microsoft.com/office/drawing/2014/main" id="{97727EF6-95B1-43ED-ADBF-71A6CC14DA66}"/>
              </a:ext>
            </a:extLst>
          </p:cNvPr>
          <p:cNvSpPr txBox="1"/>
          <p:nvPr/>
        </p:nvSpPr>
        <p:spPr>
          <a:xfrm>
            <a:off x="2606222" y="1982475"/>
            <a:ext cx="1562209"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Өнгө нь сүүн цагаан болж өөрчлөгдсөн</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8" name="テキスト ボックス 1330">
            <a:extLst>
              <a:ext uri="{FF2B5EF4-FFF2-40B4-BE49-F238E27FC236}">
                <a16:creationId xmlns:a16="http://schemas.microsoft.com/office/drawing/2014/main" id="{873E6F4B-DE0B-4DDC-95CE-42410161BDF4}"/>
              </a:ext>
            </a:extLst>
          </p:cNvPr>
          <p:cNvSpPr txBox="1"/>
          <p:nvPr/>
        </p:nvSpPr>
        <p:spPr>
          <a:xfrm>
            <a:off x="4271191" y="1963645"/>
            <a:ext cx="563904"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Хэвийн</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9" name="テキスト ボックス 1331">
            <a:extLst>
              <a:ext uri="{FF2B5EF4-FFF2-40B4-BE49-F238E27FC236}">
                <a16:creationId xmlns:a16="http://schemas.microsoft.com/office/drawing/2014/main" id="{DAAD0282-9EFE-48E3-9954-9E3E9207D91E}"/>
              </a:ext>
            </a:extLst>
          </p:cNvPr>
          <p:cNvSpPr txBox="1"/>
          <p:nvPr/>
        </p:nvSpPr>
        <p:spPr>
          <a:xfrm>
            <a:off x="4954437" y="1952103"/>
            <a:ext cx="1567013"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Ус холилдсон</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0" name="テキスト ボックス 1332">
            <a:extLst>
              <a:ext uri="{FF2B5EF4-FFF2-40B4-BE49-F238E27FC236}">
                <a16:creationId xmlns:a16="http://schemas.microsoft.com/office/drawing/2014/main" id="{5C856E0A-C165-4A3A-9E7B-5F290487F0BA}"/>
              </a:ext>
            </a:extLst>
          </p:cNvPr>
          <p:cNvSpPr txBox="1"/>
          <p:nvPr/>
        </p:nvSpPr>
        <p:spPr>
          <a:xfrm>
            <a:off x="2628602" y="2231692"/>
            <a:ext cx="1562209"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Өнгө нь хар хүрэн болж өөрчлөгдсөн</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1" name="テキスト ボックス 1333">
            <a:extLst>
              <a:ext uri="{FF2B5EF4-FFF2-40B4-BE49-F238E27FC236}">
                <a16:creationId xmlns:a16="http://schemas.microsoft.com/office/drawing/2014/main" id="{07A6D3D0-C914-4F58-8E79-A03F22D17A77}"/>
              </a:ext>
            </a:extLst>
          </p:cNvPr>
          <p:cNvSpPr txBox="1"/>
          <p:nvPr/>
        </p:nvSpPr>
        <p:spPr>
          <a:xfrm>
            <a:off x="4290046" y="2221814"/>
            <a:ext cx="563904"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Өмхий үнэртэй</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2" name="テキスト ボックス 1334">
            <a:extLst>
              <a:ext uri="{FF2B5EF4-FFF2-40B4-BE49-F238E27FC236}">
                <a16:creationId xmlns:a16="http://schemas.microsoft.com/office/drawing/2014/main" id="{8208CCE8-C0C6-4FD3-9849-E967E84FA76E}"/>
              </a:ext>
            </a:extLst>
          </p:cNvPr>
          <p:cNvSpPr txBox="1"/>
          <p:nvPr/>
        </p:nvSpPr>
        <p:spPr>
          <a:xfrm>
            <a:off x="4983004" y="2231693"/>
            <a:ext cx="1567013"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Муудсан</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3" name="テキスト ボックス 1335">
            <a:extLst>
              <a:ext uri="{FF2B5EF4-FFF2-40B4-BE49-F238E27FC236}">
                <a16:creationId xmlns:a16="http://schemas.microsoft.com/office/drawing/2014/main" id="{9E3171EE-2171-4A3F-A1C7-285045B8570A}"/>
              </a:ext>
            </a:extLst>
          </p:cNvPr>
          <p:cNvSpPr txBox="1"/>
          <p:nvPr/>
        </p:nvSpPr>
        <p:spPr>
          <a:xfrm>
            <a:off x="2678220" y="2465056"/>
            <a:ext cx="1451186"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Жижиг хар толботой</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5" name="テキスト ボックス 1336">
            <a:extLst>
              <a:ext uri="{FF2B5EF4-FFF2-40B4-BE49-F238E27FC236}">
                <a16:creationId xmlns:a16="http://schemas.microsoft.com/office/drawing/2014/main" id="{AD882076-CE98-4B68-9D1C-D6052E8F5807}"/>
              </a:ext>
            </a:extLst>
          </p:cNvPr>
          <p:cNvSpPr txBox="1"/>
          <p:nvPr/>
        </p:nvSpPr>
        <p:spPr>
          <a:xfrm>
            <a:off x="4290046" y="2487050"/>
            <a:ext cx="563904"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Хэвийн</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6" name="テキスト ボックス 1337">
            <a:extLst>
              <a:ext uri="{FF2B5EF4-FFF2-40B4-BE49-F238E27FC236}">
                <a16:creationId xmlns:a16="http://schemas.microsoft.com/office/drawing/2014/main" id="{CBD6437A-C97B-42CA-B74E-19091D5E56EB}"/>
              </a:ext>
            </a:extLst>
          </p:cNvPr>
          <p:cNvSpPr txBox="1"/>
          <p:nvPr/>
        </p:nvSpPr>
        <p:spPr>
          <a:xfrm>
            <a:off x="4953185" y="2469404"/>
            <a:ext cx="1567013"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Хогтой</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7" name="テキスト ボックス 1338">
            <a:extLst>
              <a:ext uri="{FF2B5EF4-FFF2-40B4-BE49-F238E27FC236}">
                <a16:creationId xmlns:a16="http://schemas.microsoft.com/office/drawing/2014/main" id="{17E376FD-A5DC-41DC-A6DF-5044FCAEF660}"/>
              </a:ext>
            </a:extLst>
          </p:cNvPr>
          <p:cNvSpPr txBox="1"/>
          <p:nvPr/>
        </p:nvSpPr>
        <p:spPr>
          <a:xfrm>
            <a:off x="2640890" y="2715150"/>
            <a:ext cx="1488516"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Хөөсөрсөн</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8" name="テキスト ボックス 1339">
            <a:extLst>
              <a:ext uri="{FF2B5EF4-FFF2-40B4-BE49-F238E27FC236}">
                <a16:creationId xmlns:a16="http://schemas.microsoft.com/office/drawing/2014/main" id="{E40AD44C-737D-4A5F-AE36-4B192C00B7AB}"/>
              </a:ext>
            </a:extLst>
          </p:cNvPr>
          <p:cNvSpPr txBox="1"/>
          <p:nvPr/>
        </p:nvSpPr>
        <p:spPr>
          <a:xfrm>
            <a:off x="4271191" y="2700045"/>
            <a:ext cx="563904"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9" name="テキスト ボックス 1340">
            <a:extLst>
              <a:ext uri="{FF2B5EF4-FFF2-40B4-BE49-F238E27FC236}">
                <a16:creationId xmlns:a16="http://schemas.microsoft.com/office/drawing/2014/main" id="{563C7713-30B9-4B03-A086-0AE19BAFE7E9}"/>
              </a:ext>
            </a:extLst>
          </p:cNvPr>
          <p:cNvSpPr txBox="1"/>
          <p:nvPr/>
        </p:nvSpPr>
        <p:spPr>
          <a:xfrm>
            <a:off x="4953185" y="2714306"/>
            <a:ext cx="1596832"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Хагас шингэн товуд холилдсон</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0" name="テキスト ボックス 1341">
            <a:extLst>
              <a:ext uri="{FF2B5EF4-FFF2-40B4-BE49-F238E27FC236}">
                <a16:creationId xmlns:a16="http://schemas.microsoft.com/office/drawing/2014/main" id="{6F72A243-493B-4AA8-9572-6ED621D4A96A}"/>
              </a:ext>
            </a:extLst>
          </p:cNvPr>
          <p:cNvSpPr txBox="1"/>
          <p:nvPr/>
        </p:nvSpPr>
        <p:spPr>
          <a:xfrm>
            <a:off x="4260400" y="3631076"/>
            <a:ext cx="692785" cy="215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Сум</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31" name="テキスト ボックス 1342">
            <a:extLst>
              <a:ext uri="{FF2B5EF4-FFF2-40B4-BE49-F238E27FC236}">
                <a16:creationId xmlns:a16="http://schemas.microsoft.com/office/drawing/2014/main" id="{C938A0CA-5BDA-48A2-86BB-B76D5EAE0497}"/>
              </a:ext>
            </a:extLst>
          </p:cNvPr>
          <p:cNvSpPr txBox="1"/>
          <p:nvPr/>
        </p:nvSpPr>
        <p:spPr>
          <a:xfrm>
            <a:off x="3581585" y="3862216"/>
            <a:ext cx="692785" cy="215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Гар</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1895280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000">
                <a:latin typeface="Arial" panose="020B0604020202020204" pitchFamily="34" charset="0"/>
                <a:ea typeface="Meiryo UI" panose="020B0604030504040204" pitchFamily="50" charset="-128"/>
                <a:cs typeface="Arial" panose="020B0604020202020204" pitchFamily="34" charset="0"/>
              </a:rPr>
              <a:t>Буулгах/ нураах зориулалт бүхий аттачментын төрөл</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32107" y="6452605"/>
            <a:ext cx="4564055" cy="261610"/>
          </a:xfrm>
          <a:prstGeom prst="rect">
            <a:avLst/>
          </a:prstGeom>
          <a:noFill/>
          <a:ln>
            <a:solidFill>
              <a:schemeClr val="tx1"/>
            </a:solidFill>
          </a:ln>
        </p:spPr>
        <p:txBody>
          <a:bodyPr wrap="square" rtlCol="0">
            <a:spAutoFit/>
          </a:bodyPr>
          <a:lstStyle/>
          <a:p>
            <a:pPr algn="r" rtl="0"/>
            <a:r>
              <a:rPr lang="mn" sz="1100" dirty="0">
                <a:solidFill>
                  <a:prstClr val="black"/>
                </a:solidFill>
                <a:latin typeface="Arial" panose="020B0604020202020204" pitchFamily="34" charset="0"/>
                <a:cs typeface="Arial" panose="020B0604020202020204" pitchFamily="34" charset="0"/>
              </a:rPr>
              <a:t>Материалын 5-р хуудас/ Нэмэлт материалын 8-р хуудас</a:t>
            </a:r>
          </a:p>
        </p:txBody>
      </p:sp>
      <p:pic>
        <p:nvPicPr>
          <p:cNvPr id="2" name="図 1"/>
          <p:cNvPicPr>
            <a:picLocks noChangeAspect="1"/>
          </p:cNvPicPr>
          <p:nvPr/>
        </p:nvPicPr>
        <p:blipFill>
          <a:blip r:embed="rId3"/>
          <a:stretch>
            <a:fillRect/>
          </a:stretch>
        </p:blipFill>
        <p:spPr>
          <a:xfrm>
            <a:off x="1050529" y="1953491"/>
            <a:ext cx="7334933" cy="3310246"/>
          </a:xfrm>
          <a:prstGeom prst="rect">
            <a:avLst/>
          </a:prstGeom>
        </p:spPr>
      </p:pic>
      <p:sp>
        <p:nvSpPr>
          <p:cNvPr id="11" name="テキスト ボックス 10"/>
          <p:cNvSpPr txBox="1"/>
          <p:nvPr/>
        </p:nvSpPr>
        <p:spPr>
          <a:xfrm>
            <a:off x="1566196" y="5196508"/>
            <a:ext cx="2674036" cy="261610"/>
          </a:xfrm>
          <a:prstGeom prst="rect">
            <a:avLst/>
          </a:prstGeom>
          <a:noFill/>
          <a:ln>
            <a:noFill/>
          </a:ln>
        </p:spPr>
        <p:txBody>
          <a:bodyPr wrap="square" rtlCol="0">
            <a:spAutoFit/>
          </a:bodyPr>
          <a:lstStyle/>
          <a:p>
            <a:pPr algn="ctr" rtl="0"/>
            <a:r>
              <a:rPr lang="mn" sz="1100">
                <a:solidFill>
                  <a:prstClr val="black"/>
                </a:solidFill>
                <a:latin typeface="Arial" panose="020B0604020202020204" pitchFamily="34" charset="0"/>
                <a:cs typeface="Arial" panose="020B0604020202020204" pitchFamily="34" charset="0"/>
              </a:rPr>
              <a:t>Таслагч хэсэг</a:t>
            </a:r>
          </a:p>
        </p:txBody>
      </p:sp>
      <p:sp>
        <p:nvSpPr>
          <p:cNvPr id="12" name="テキスト ボックス 11"/>
          <p:cNvSpPr txBox="1"/>
          <p:nvPr/>
        </p:nvSpPr>
        <p:spPr>
          <a:xfrm>
            <a:off x="5493959" y="5196508"/>
            <a:ext cx="2674036" cy="261610"/>
          </a:xfrm>
          <a:prstGeom prst="rect">
            <a:avLst/>
          </a:prstGeom>
          <a:noFill/>
          <a:ln>
            <a:noFill/>
          </a:ln>
        </p:spPr>
        <p:txBody>
          <a:bodyPr wrap="square" rtlCol="0">
            <a:spAutoFit/>
          </a:bodyPr>
          <a:lstStyle/>
          <a:p>
            <a:pPr algn="ctr" rtl="0"/>
            <a:r>
              <a:rPr lang="mn" sz="1100">
                <a:solidFill>
                  <a:prstClr val="black"/>
                </a:solidFill>
                <a:latin typeface="Arial" panose="020B0604020202020204" pitchFamily="34" charset="0"/>
                <a:cs typeface="Arial" panose="020B0604020202020204" pitchFamily="34" charset="0"/>
              </a:rPr>
              <a:t>Төмөр карказ тасдагч</a:t>
            </a:r>
          </a:p>
        </p:txBody>
      </p:sp>
      <p:sp>
        <p:nvSpPr>
          <p:cNvPr id="8" name="テキスト ボックス 811">
            <a:extLst>
              <a:ext uri="{FF2B5EF4-FFF2-40B4-BE49-F238E27FC236}">
                <a16:creationId xmlns:a16="http://schemas.microsoft.com/office/drawing/2014/main" id="{49DFC125-45F8-4405-BA10-59BD52130F07}"/>
              </a:ext>
            </a:extLst>
          </p:cNvPr>
          <p:cNvSpPr txBox="1"/>
          <p:nvPr/>
        </p:nvSpPr>
        <p:spPr>
          <a:xfrm>
            <a:off x="3227323" y="3150235"/>
            <a:ext cx="1012909" cy="153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00" kern="100">
                <a:effectLst/>
                <a:latin typeface="Arial" panose="020B0604020202020204" pitchFamily="34" charset="0"/>
                <a:ea typeface="游ゴシック" panose="020B0400000000000000" pitchFamily="50" charset="-128"/>
                <a:cs typeface="Arial" panose="020B0604020202020204" pitchFamily="34" charset="0"/>
              </a:rPr>
              <a:t>Боолт ба самар</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テキスト ボックス 38">
            <a:extLst>
              <a:ext uri="{FF2B5EF4-FFF2-40B4-BE49-F238E27FC236}">
                <a16:creationId xmlns:a16="http://schemas.microsoft.com/office/drawing/2014/main" id="{F4340F56-9483-475A-B051-F936B3445A7D}"/>
              </a:ext>
            </a:extLst>
          </p:cNvPr>
          <p:cNvSpPr txBox="1"/>
          <p:nvPr/>
        </p:nvSpPr>
        <p:spPr>
          <a:xfrm>
            <a:off x="3227323" y="3627501"/>
            <a:ext cx="1012909" cy="153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00" kern="100">
                <a:effectLst/>
                <a:latin typeface="Arial" panose="020B0604020202020204" pitchFamily="34" charset="0"/>
                <a:ea typeface="游ゴシック" panose="020B0400000000000000" pitchFamily="50" charset="-128"/>
                <a:cs typeface="Arial" panose="020B0604020202020204" pitchFamily="34" charset="0"/>
              </a:rPr>
              <a:t>Тогтоогч</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51">
            <a:extLst>
              <a:ext uri="{FF2B5EF4-FFF2-40B4-BE49-F238E27FC236}">
                <a16:creationId xmlns:a16="http://schemas.microsoft.com/office/drawing/2014/main" id="{26591CF0-91DA-464F-B805-964E04FBD132}"/>
              </a:ext>
            </a:extLst>
          </p:cNvPr>
          <p:cNvSpPr txBox="1"/>
          <p:nvPr/>
        </p:nvSpPr>
        <p:spPr>
          <a:xfrm>
            <a:off x="2720868" y="3896290"/>
            <a:ext cx="1012909" cy="153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00" kern="100">
                <a:effectLst/>
                <a:latin typeface="Arial" panose="020B0604020202020204" pitchFamily="34" charset="0"/>
                <a:ea typeface="游ゴシック" panose="020B0400000000000000" pitchFamily="50" charset="-128"/>
                <a:cs typeface="Arial" panose="020B0604020202020204" pitchFamily="34" charset="0"/>
              </a:rPr>
              <a:t>Цилиндр</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256">
            <a:extLst>
              <a:ext uri="{FF2B5EF4-FFF2-40B4-BE49-F238E27FC236}">
                <a16:creationId xmlns:a16="http://schemas.microsoft.com/office/drawing/2014/main" id="{601FE10A-C0CF-4034-83DF-728FFF9CB051}"/>
              </a:ext>
            </a:extLst>
          </p:cNvPr>
          <p:cNvSpPr txBox="1"/>
          <p:nvPr/>
        </p:nvSpPr>
        <p:spPr>
          <a:xfrm>
            <a:off x="3419198" y="4541713"/>
            <a:ext cx="1012909" cy="153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00" kern="100">
                <a:effectLst/>
                <a:latin typeface="Arial" panose="020B0604020202020204" pitchFamily="34" charset="0"/>
                <a:ea typeface="游ゴシック" panose="020B0400000000000000" pitchFamily="50" charset="-128"/>
                <a:cs typeface="Arial" panose="020B0604020202020204" pitchFamily="34" charset="0"/>
              </a:rPr>
              <a:t>Боолт ба самар</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257">
            <a:extLst>
              <a:ext uri="{FF2B5EF4-FFF2-40B4-BE49-F238E27FC236}">
                <a16:creationId xmlns:a16="http://schemas.microsoft.com/office/drawing/2014/main" id="{DA63F66E-BB2A-403E-A15A-8E0EC00544F8}"/>
              </a:ext>
            </a:extLst>
          </p:cNvPr>
          <p:cNvSpPr txBox="1"/>
          <p:nvPr/>
        </p:nvSpPr>
        <p:spPr>
          <a:xfrm>
            <a:off x="3145561" y="4791011"/>
            <a:ext cx="1012909" cy="153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00" kern="100">
                <a:effectLst/>
                <a:latin typeface="Arial" panose="020B0604020202020204" pitchFamily="34" charset="0"/>
                <a:ea typeface="游ゴシック" panose="020B0400000000000000" pitchFamily="50" charset="-128"/>
                <a:cs typeface="Arial" panose="020B0604020202020204" pitchFamily="34" charset="0"/>
              </a:rPr>
              <a:t>Цүүц</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258">
            <a:extLst>
              <a:ext uri="{FF2B5EF4-FFF2-40B4-BE49-F238E27FC236}">
                <a16:creationId xmlns:a16="http://schemas.microsoft.com/office/drawing/2014/main" id="{4A7847FD-03E5-4070-85EC-1538EC8FAE99}"/>
              </a:ext>
            </a:extLst>
          </p:cNvPr>
          <p:cNvSpPr txBox="1"/>
          <p:nvPr/>
        </p:nvSpPr>
        <p:spPr>
          <a:xfrm>
            <a:off x="7330750" y="2183499"/>
            <a:ext cx="1054712" cy="2458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Дээд  хэсгийн хүрээ гэх мэт.</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259">
            <a:extLst>
              <a:ext uri="{FF2B5EF4-FFF2-40B4-BE49-F238E27FC236}">
                <a16:creationId xmlns:a16="http://schemas.microsoft.com/office/drawing/2014/main" id="{0C3FF567-8F27-47FA-B16A-9DEE48480144}"/>
              </a:ext>
            </a:extLst>
          </p:cNvPr>
          <p:cNvSpPr txBox="1"/>
          <p:nvPr/>
        </p:nvSpPr>
        <p:spPr>
          <a:xfrm>
            <a:off x="7339839" y="2524739"/>
            <a:ext cx="1054712" cy="1719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00" kern="100">
                <a:effectLst/>
                <a:latin typeface="Arial" panose="020B0604020202020204" pitchFamily="34" charset="0"/>
                <a:ea typeface="游ゴシック" panose="020B0400000000000000" pitchFamily="50" charset="-128"/>
                <a:cs typeface="Arial" panose="020B0604020202020204" pitchFamily="34" charset="0"/>
              </a:rPr>
              <a:t>Эргэх төхөөрөмж</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262">
            <a:extLst>
              <a:ext uri="{FF2B5EF4-FFF2-40B4-BE49-F238E27FC236}">
                <a16:creationId xmlns:a16="http://schemas.microsoft.com/office/drawing/2014/main" id="{97906B5C-EBFE-400F-9125-7F91DDDBBA67}"/>
              </a:ext>
            </a:extLst>
          </p:cNvPr>
          <p:cNvSpPr txBox="1"/>
          <p:nvPr/>
        </p:nvSpPr>
        <p:spPr>
          <a:xfrm>
            <a:off x="7330750" y="3038449"/>
            <a:ext cx="1054712" cy="3830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Нээж хаах цилиндр</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286">
            <a:extLst>
              <a:ext uri="{FF2B5EF4-FFF2-40B4-BE49-F238E27FC236}">
                <a16:creationId xmlns:a16="http://schemas.microsoft.com/office/drawing/2014/main" id="{D444C80A-5D31-433B-BAA8-F5F53A983427}"/>
              </a:ext>
            </a:extLst>
          </p:cNvPr>
          <p:cNvSpPr txBox="1"/>
          <p:nvPr/>
        </p:nvSpPr>
        <p:spPr>
          <a:xfrm>
            <a:off x="7339839" y="3424337"/>
            <a:ext cx="1054712" cy="305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Доод хэсгийн хүрээ</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79">
            <a:extLst>
              <a:ext uri="{FF2B5EF4-FFF2-40B4-BE49-F238E27FC236}">
                <a16:creationId xmlns:a16="http://schemas.microsoft.com/office/drawing/2014/main" id="{D5893608-DD4B-4845-9ABC-3C508C366CE0}"/>
              </a:ext>
            </a:extLst>
          </p:cNvPr>
          <p:cNvSpPr txBox="1"/>
          <p:nvPr/>
        </p:nvSpPr>
        <p:spPr>
          <a:xfrm>
            <a:off x="7330750" y="4256138"/>
            <a:ext cx="1054712" cy="1719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00" kern="100">
                <a:effectLst/>
                <a:latin typeface="Arial" panose="020B0604020202020204" pitchFamily="34" charset="0"/>
                <a:ea typeface="游ゴシック" panose="020B0400000000000000" pitchFamily="50" charset="-128"/>
                <a:cs typeface="Arial" panose="020B0604020202020204" pitchFamily="34" charset="0"/>
              </a:rPr>
              <a:t>Тасдах гар</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80">
            <a:extLst>
              <a:ext uri="{FF2B5EF4-FFF2-40B4-BE49-F238E27FC236}">
                <a16:creationId xmlns:a16="http://schemas.microsoft.com/office/drawing/2014/main" id="{256F1E01-F98C-439A-BF3E-ED9CD95F065B}"/>
              </a:ext>
            </a:extLst>
          </p:cNvPr>
          <p:cNvSpPr txBox="1"/>
          <p:nvPr/>
        </p:nvSpPr>
        <p:spPr>
          <a:xfrm>
            <a:off x="7330750" y="4498525"/>
            <a:ext cx="1054712" cy="1719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00" kern="100">
                <a:effectLst/>
                <a:latin typeface="Arial" panose="020B0604020202020204" pitchFamily="34" charset="0"/>
                <a:ea typeface="游ゴシック" panose="020B0400000000000000" pitchFamily="50" charset="-128"/>
                <a:cs typeface="Arial" panose="020B0604020202020204" pitchFamily="34" charset="0"/>
              </a:rPr>
              <a:t>Таслагч</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137924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Өдөр тутмын үзлэг (nichijou tenken)-ийн журам Хөдөлгүүрийг асаахаас өмнө</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572000" y="6452605"/>
            <a:ext cx="4424162"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94-р  хуудас / Нэмэлт материалын 76-р хуудас</a:t>
            </a:r>
            <a:endParaRPr lang="ja-JP" altLang="en-US" sz="1000" dirty="0">
              <a:solidFill>
                <a:prstClr val="black"/>
              </a:solidFill>
              <a:latin typeface="Arial" panose="020B0604020202020204" pitchFamily="34" charset="0"/>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p:txBody>
      </p:sp>
      <p:pic>
        <p:nvPicPr>
          <p:cNvPr id="7" name="図 6"/>
          <p:cNvPicPr>
            <a:picLocks noChangeAspect="1"/>
          </p:cNvPicPr>
          <p:nvPr/>
        </p:nvPicPr>
        <p:blipFill>
          <a:blip r:embed="rId3"/>
          <a:stretch>
            <a:fillRect/>
          </a:stretch>
        </p:blipFill>
        <p:spPr>
          <a:xfrm>
            <a:off x="3295771" y="1308785"/>
            <a:ext cx="2387745" cy="2082427"/>
          </a:xfrm>
          <a:prstGeom prst="rect">
            <a:avLst/>
          </a:prstGeom>
        </p:spPr>
      </p:pic>
      <p:pic>
        <p:nvPicPr>
          <p:cNvPr id="8" name="図 7"/>
          <p:cNvPicPr>
            <a:picLocks noChangeAspect="1"/>
          </p:cNvPicPr>
          <p:nvPr/>
        </p:nvPicPr>
        <p:blipFill>
          <a:blip r:embed="rId4"/>
          <a:stretch>
            <a:fillRect/>
          </a:stretch>
        </p:blipFill>
        <p:spPr>
          <a:xfrm>
            <a:off x="1498801" y="3685520"/>
            <a:ext cx="2590383" cy="2108984"/>
          </a:xfrm>
          <a:prstGeom prst="rect">
            <a:avLst/>
          </a:prstGeom>
        </p:spPr>
      </p:pic>
      <p:pic>
        <p:nvPicPr>
          <p:cNvPr id="10" name="図 9"/>
          <p:cNvPicPr>
            <a:picLocks noChangeAspect="1"/>
          </p:cNvPicPr>
          <p:nvPr/>
        </p:nvPicPr>
        <p:blipFill>
          <a:blip r:embed="rId5"/>
          <a:stretch>
            <a:fillRect/>
          </a:stretch>
        </p:blipFill>
        <p:spPr>
          <a:xfrm>
            <a:off x="4959334" y="3529902"/>
            <a:ext cx="2896033" cy="2475764"/>
          </a:xfrm>
          <a:prstGeom prst="rect">
            <a:avLst/>
          </a:prstGeom>
        </p:spPr>
      </p:pic>
      <p:sp>
        <p:nvSpPr>
          <p:cNvPr id="15" name="正方形/長方形 14"/>
          <p:cNvSpPr/>
          <p:nvPr/>
        </p:nvSpPr>
        <p:spPr>
          <a:xfrm>
            <a:off x="3928534" y="3075709"/>
            <a:ext cx="1754982" cy="336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sz="1200">
              <a:latin typeface="Arial" panose="020B0604020202020204" pitchFamily="34" charset="0"/>
              <a:cs typeface="Arial" panose="020B0604020202020204" pitchFamily="34" charset="0"/>
            </a:endParaRPr>
          </a:p>
        </p:txBody>
      </p:sp>
      <p:sp>
        <p:nvSpPr>
          <p:cNvPr id="17" name="テキスト ボックス 16"/>
          <p:cNvSpPr txBox="1"/>
          <p:nvPr/>
        </p:nvSpPr>
        <p:spPr>
          <a:xfrm>
            <a:off x="2654292" y="3249146"/>
            <a:ext cx="3670702"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Боолт суларсан эсэхийг үзэж, шалгах</a:t>
            </a:r>
          </a:p>
        </p:txBody>
      </p:sp>
      <p:sp>
        <p:nvSpPr>
          <p:cNvPr id="16" name="テキスト ボックス 15"/>
          <p:cNvSpPr txBox="1"/>
          <p:nvPr/>
        </p:nvSpPr>
        <p:spPr>
          <a:xfrm>
            <a:off x="1135323" y="5716558"/>
            <a:ext cx="3670702"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Тос,товуд шүршигчээр тослох жишээ</a:t>
            </a:r>
          </a:p>
        </p:txBody>
      </p:sp>
      <p:sp>
        <p:nvSpPr>
          <p:cNvPr id="18" name="テキスト ボックス 17"/>
          <p:cNvSpPr txBox="1"/>
          <p:nvPr/>
        </p:nvSpPr>
        <p:spPr>
          <a:xfrm>
            <a:off x="5787735" y="5962548"/>
            <a:ext cx="1965843"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Элэгдлийн хязгаарын жишээ</a:t>
            </a:r>
          </a:p>
        </p:txBody>
      </p:sp>
      <p:sp>
        <p:nvSpPr>
          <p:cNvPr id="12" name="テキスト ボックス 1717">
            <a:extLst>
              <a:ext uri="{FF2B5EF4-FFF2-40B4-BE49-F238E27FC236}">
                <a16:creationId xmlns:a16="http://schemas.microsoft.com/office/drawing/2014/main" id="{06570309-7B4E-422D-BB00-4AE3B135CA32}"/>
              </a:ext>
            </a:extLst>
          </p:cNvPr>
          <p:cNvSpPr txBox="1"/>
          <p:nvPr/>
        </p:nvSpPr>
        <p:spPr>
          <a:xfrm>
            <a:off x="2521729" y="4157663"/>
            <a:ext cx="102489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Товуд түрхэх ам</a:t>
            </a:r>
            <a:endParaRPr lang="ja-JP" sz="4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719">
            <a:extLst>
              <a:ext uri="{FF2B5EF4-FFF2-40B4-BE49-F238E27FC236}">
                <a16:creationId xmlns:a16="http://schemas.microsoft.com/office/drawing/2014/main" id="{246CD0EE-0B65-41D3-8443-D5A3A0362859}"/>
              </a:ext>
            </a:extLst>
          </p:cNvPr>
          <p:cNvSpPr txBox="1"/>
          <p:nvPr/>
        </p:nvSpPr>
        <p:spPr>
          <a:xfrm>
            <a:off x="5894905" y="3621527"/>
            <a:ext cx="1024890" cy="1552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Тулк</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720">
            <a:extLst>
              <a:ext uri="{FF2B5EF4-FFF2-40B4-BE49-F238E27FC236}">
                <a16:creationId xmlns:a16="http://schemas.microsoft.com/office/drawing/2014/main" id="{1C1395A0-8941-42F2-8309-A34550112422}"/>
              </a:ext>
            </a:extLst>
          </p:cNvPr>
          <p:cNvSpPr txBox="1"/>
          <p:nvPr/>
        </p:nvSpPr>
        <p:spPr>
          <a:xfrm>
            <a:off x="5446105" y="4095115"/>
            <a:ext cx="34163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Элэгдлийн өргөн</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721">
            <a:extLst>
              <a:ext uri="{FF2B5EF4-FFF2-40B4-BE49-F238E27FC236}">
                <a16:creationId xmlns:a16="http://schemas.microsoft.com/office/drawing/2014/main" id="{8F19BCEE-3FFE-4DE5-8CB2-EE91B68C47F9}"/>
              </a:ext>
            </a:extLst>
          </p:cNvPr>
          <p:cNvSpPr txBox="1"/>
          <p:nvPr/>
        </p:nvSpPr>
        <p:spPr>
          <a:xfrm>
            <a:off x="7091805" y="5024918"/>
            <a:ext cx="341630" cy="7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Элэгдлийн өргөн</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722">
            <a:extLst>
              <a:ext uri="{FF2B5EF4-FFF2-40B4-BE49-F238E27FC236}">
                <a16:creationId xmlns:a16="http://schemas.microsoft.com/office/drawing/2014/main" id="{3EC89617-13E9-4B46-9F88-F6164ADEBB73}"/>
              </a:ext>
            </a:extLst>
          </p:cNvPr>
          <p:cNvSpPr txBox="1"/>
          <p:nvPr/>
        </p:nvSpPr>
        <p:spPr>
          <a:xfrm>
            <a:off x="7207306" y="5782208"/>
            <a:ext cx="788670" cy="1803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Цүүц</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263435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Өдөр тутмын үзлэг (nichijou tenken)-ийн журам Хөдөлгүүрийг асаасны дараа</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247260" y="6452605"/>
            <a:ext cx="4748902" cy="246221"/>
          </a:xfrm>
          <a:prstGeom prst="rect">
            <a:avLst/>
          </a:prstGeom>
          <a:noFill/>
          <a:ln>
            <a:solidFill>
              <a:schemeClr val="tx1"/>
            </a:solidFill>
          </a:ln>
        </p:spPr>
        <p:txBody>
          <a:bodyPr wrap="square" rtlCol="0">
            <a:spAutoFit/>
          </a:bodyPr>
          <a:lstStyle/>
          <a:p>
            <a:pPr algn="r" rtl="0"/>
            <a:r>
              <a:rPr lang="mn" sz="1000" dirty="0">
                <a:solidFill>
                  <a:prstClr val="black"/>
                </a:solidFill>
                <a:latin typeface="Arial" panose="020B0604020202020204" pitchFamily="34" charset="0"/>
                <a:cs typeface="Arial" panose="020B0604020202020204" pitchFamily="34" charset="0"/>
              </a:rPr>
              <a:t>Материалын 96-р  хуудас / Нэмэлт материалын 77-р хуудас</a:t>
            </a:r>
          </a:p>
        </p:txBody>
      </p:sp>
      <p:sp>
        <p:nvSpPr>
          <p:cNvPr id="9" name="コンテンツ プレースホルダー 4"/>
          <p:cNvSpPr txBox="1">
            <a:spLocks/>
          </p:cNvSpPr>
          <p:nvPr/>
        </p:nvSpPr>
        <p:spPr>
          <a:xfrm>
            <a:off x="628650" y="1268383"/>
            <a:ext cx="7886700" cy="225738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p:txBody>
      </p:sp>
      <p:sp>
        <p:nvSpPr>
          <p:cNvPr id="17" name="テキスト ボックス 16"/>
          <p:cNvSpPr txBox="1"/>
          <p:nvPr/>
        </p:nvSpPr>
        <p:spPr>
          <a:xfrm>
            <a:off x="2736649" y="1365505"/>
            <a:ext cx="3670702"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Утааны өнгөний шалгуур</a:t>
            </a:r>
          </a:p>
        </p:txBody>
      </p:sp>
      <p:pic>
        <p:nvPicPr>
          <p:cNvPr id="8" name="図 7"/>
          <p:cNvPicPr>
            <a:picLocks noChangeAspect="1"/>
          </p:cNvPicPr>
          <p:nvPr/>
        </p:nvPicPr>
        <p:blipFill>
          <a:blip r:embed="rId3"/>
          <a:stretch>
            <a:fillRect/>
          </a:stretch>
        </p:blipFill>
        <p:spPr>
          <a:xfrm>
            <a:off x="2567854" y="1642505"/>
            <a:ext cx="4008292" cy="1883261"/>
          </a:xfrm>
          <a:prstGeom prst="rect">
            <a:avLst/>
          </a:prstGeom>
        </p:spPr>
      </p:pic>
      <p:sp>
        <p:nvSpPr>
          <p:cNvPr id="15" name="タイトル 3"/>
          <p:cNvSpPr txBox="1">
            <a:spLocks/>
          </p:cNvSpPr>
          <p:nvPr/>
        </p:nvSpPr>
        <p:spPr>
          <a:xfrm>
            <a:off x="628650" y="3621148"/>
            <a:ext cx="7886700" cy="560225"/>
          </a:xfrm>
          <a:prstGeom prst="rect">
            <a:avLst/>
          </a:prstGeom>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mn" sz="1400">
                <a:latin typeface="Arial" panose="020B0604020202020204" pitchFamily="34" charset="0"/>
                <a:ea typeface="Meiryo UI" panose="020B0604030504040204" pitchFamily="50" charset="-128"/>
                <a:cs typeface="Arial" panose="020B0604020202020204" pitchFamily="34" charset="0"/>
              </a:rPr>
              <a:t>Өдөр тутмын үзлэг(nichijou tenken)-ийн удирдамж  Ажил дууссаны дараа</a:t>
            </a:r>
          </a:p>
        </p:txBody>
      </p:sp>
      <p:sp>
        <p:nvSpPr>
          <p:cNvPr id="16" name="コンテンツ プレースホルダー 4"/>
          <p:cNvSpPr txBox="1">
            <a:spLocks/>
          </p:cNvSpPr>
          <p:nvPr/>
        </p:nvSpPr>
        <p:spPr>
          <a:xfrm>
            <a:off x="628650" y="4276755"/>
            <a:ext cx="7886700" cy="208248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mn" sz="1400">
                <a:latin typeface="Arial" panose="020B0604020202020204" pitchFamily="34" charset="0"/>
                <a:ea typeface="Meiryo UI" panose="020B0604030504040204" pitchFamily="50" charset="-128"/>
                <a:cs typeface="Arial" panose="020B0604020202020204" pitchFamily="34" charset="0"/>
              </a:rPr>
              <a:t>(1) Их биеийг цэвэрлэх</a:t>
            </a: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r>
              <a:rPr lang="mn" sz="1400">
                <a:latin typeface="Arial" panose="020B0604020202020204" pitchFamily="34" charset="0"/>
                <a:ea typeface="Meiryo UI" panose="020B0604030504040204" pitchFamily="50" charset="-128"/>
                <a:cs typeface="Arial" panose="020B0604020202020204" pitchFamily="34" charset="0"/>
              </a:rPr>
              <a:t>(2) Шатахуун / түлш хийх</a:t>
            </a: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r>
              <a:rPr lang="mn" sz="1400">
                <a:latin typeface="Arial" panose="020B0604020202020204" pitchFamily="34" charset="0"/>
                <a:ea typeface="Meiryo UI" panose="020B0604030504040204" pitchFamily="50" charset="-128"/>
                <a:cs typeface="Arial" panose="020B0604020202020204" pitchFamily="34" charset="0"/>
              </a:rPr>
              <a:t>(3) Их биеийг хумиж хураах</a:t>
            </a:r>
            <a:endParaRPr lang="en-US" altLang="ja-JP" sz="1400" dirty="0">
              <a:latin typeface="Arial" panose="020B0604020202020204" pitchFamily="34" charset="0"/>
              <a:ea typeface="Meiryo UI" panose="020B0604030504040204" pitchFamily="50" charset="-128"/>
              <a:cs typeface="Arial" panose="020B0604020202020204" pitchFamily="34" charset="0"/>
            </a:endParaRPr>
          </a:p>
        </p:txBody>
      </p:sp>
      <p:sp>
        <p:nvSpPr>
          <p:cNvPr id="10" name="テキスト ボックス 1345">
            <a:extLst>
              <a:ext uri="{FF2B5EF4-FFF2-40B4-BE49-F238E27FC236}">
                <a16:creationId xmlns:a16="http://schemas.microsoft.com/office/drawing/2014/main" id="{72D29812-11A3-4B3F-AADA-5C4193B048C9}"/>
              </a:ext>
            </a:extLst>
          </p:cNvPr>
          <p:cNvSpPr txBox="1"/>
          <p:nvPr/>
        </p:nvSpPr>
        <p:spPr>
          <a:xfrm>
            <a:off x="4472621" y="1735873"/>
            <a:ext cx="1456373" cy="1924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cs typeface="Arial" panose="020B0604020202020204" pitchFamily="34" charset="0"/>
              </a:rPr>
              <a:t>Шалгуур</a:t>
            </a:r>
          </a:p>
        </p:txBody>
      </p:sp>
      <p:sp>
        <p:nvSpPr>
          <p:cNvPr id="11" name="テキスト ボックス 1347">
            <a:extLst>
              <a:ext uri="{FF2B5EF4-FFF2-40B4-BE49-F238E27FC236}">
                <a16:creationId xmlns:a16="http://schemas.microsoft.com/office/drawing/2014/main" id="{975CEFB4-95EE-428C-8CED-0EF8B692091F}"/>
              </a:ext>
            </a:extLst>
          </p:cNvPr>
          <p:cNvSpPr txBox="1"/>
          <p:nvPr/>
        </p:nvSpPr>
        <p:spPr>
          <a:xfrm>
            <a:off x="4025582" y="2061279"/>
            <a:ext cx="1829118"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cs typeface="Arial" panose="020B0604020202020204" pitchFamily="34" charset="0"/>
              </a:rPr>
              <a:t>Агаар түлшний хольц их, дутуу шаталттай</a:t>
            </a:r>
          </a:p>
        </p:txBody>
      </p:sp>
      <p:sp>
        <p:nvSpPr>
          <p:cNvPr id="12" name="テキスト ボックス 1724">
            <a:extLst>
              <a:ext uri="{FF2B5EF4-FFF2-40B4-BE49-F238E27FC236}">
                <a16:creationId xmlns:a16="http://schemas.microsoft.com/office/drawing/2014/main" id="{9513E504-B322-4699-A9D5-5DDDF5C1D5BE}"/>
              </a:ext>
            </a:extLst>
          </p:cNvPr>
          <p:cNvSpPr txBox="1"/>
          <p:nvPr/>
        </p:nvSpPr>
        <p:spPr>
          <a:xfrm>
            <a:off x="2826067" y="1745398"/>
            <a:ext cx="863600"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cs typeface="Arial" panose="020B0604020202020204" pitchFamily="34" charset="0"/>
              </a:rPr>
              <a:t>Утааны өнгө</a:t>
            </a:r>
          </a:p>
          <a:p>
            <a:pPr algn="ctr" rtl="0"/>
            <a:r>
              <a:rPr lang="mn" sz="900" kern="100">
                <a:effectLst/>
                <a:latin typeface="Arial" panose="020B0604020202020204" pitchFamily="34" charset="0"/>
                <a:cs typeface="Arial" panose="020B0604020202020204" pitchFamily="34" charset="0"/>
              </a:rPr>
              <a:t> </a:t>
            </a:r>
            <a:endParaRPr lang="ja-JP" sz="900" kern="100">
              <a:effectLst/>
              <a:latin typeface="Arial" panose="020B0604020202020204" pitchFamily="34" charset="0"/>
              <a:cs typeface="Arial" panose="020B0604020202020204" pitchFamily="34" charset="0"/>
            </a:endParaRPr>
          </a:p>
        </p:txBody>
      </p:sp>
      <p:sp>
        <p:nvSpPr>
          <p:cNvPr id="13" name="テキスト ボックス 1725">
            <a:extLst>
              <a:ext uri="{FF2B5EF4-FFF2-40B4-BE49-F238E27FC236}">
                <a16:creationId xmlns:a16="http://schemas.microsoft.com/office/drawing/2014/main" id="{B2C662C3-66F9-4690-9CE3-79B0DC0D29D4}"/>
              </a:ext>
            </a:extLst>
          </p:cNvPr>
          <p:cNvSpPr txBox="1"/>
          <p:nvPr/>
        </p:nvSpPr>
        <p:spPr>
          <a:xfrm>
            <a:off x="2846936" y="2058032"/>
            <a:ext cx="863600"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cs typeface="Arial" panose="020B0604020202020204" pitchFamily="34" charset="0"/>
              </a:rPr>
              <a:t>Хар</a:t>
            </a:r>
          </a:p>
          <a:p>
            <a:pPr algn="just" rtl="0"/>
            <a:r>
              <a:rPr lang="mn" sz="900" kern="100">
                <a:effectLst/>
                <a:latin typeface="Arial" panose="020B0604020202020204" pitchFamily="34" charset="0"/>
                <a:cs typeface="Arial" panose="020B0604020202020204" pitchFamily="34" charset="0"/>
              </a:rPr>
              <a:t> </a:t>
            </a:r>
            <a:endParaRPr lang="ja-JP" sz="900" kern="100" dirty="0">
              <a:effectLst/>
              <a:latin typeface="Arial" panose="020B0604020202020204" pitchFamily="34" charset="0"/>
              <a:cs typeface="Arial" panose="020B0604020202020204" pitchFamily="34" charset="0"/>
            </a:endParaRPr>
          </a:p>
        </p:txBody>
      </p:sp>
      <p:sp>
        <p:nvSpPr>
          <p:cNvPr id="14" name="テキスト ボックス 1726">
            <a:extLst>
              <a:ext uri="{FF2B5EF4-FFF2-40B4-BE49-F238E27FC236}">
                <a16:creationId xmlns:a16="http://schemas.microsoft.com/office/drawing/2014/main" id="{44B5EFA8-220B-4C98-BBD7-933FDDADEAF5}"/>
              </a:ext>
            </a:extLst>
          </p:cNvPr>
          <p:cNvSpPr txBox="1"/>
          <p:nvPr/>
        </p:nvSpPr>
        <p:spPr>
          <a:xfrm>
            <a:off x="2857298" y="2355021"/>
            <a:ext cx="863600"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cs typeface="Arial" panose="020B0604020202020204" pitchFamily="34" charset="0"/>
              </a:rPr>
              <a:t>Цайвар шар</a:t>
            </a:r>
          </a:p>
        </p:txBody>
      </p:sp>
      <p:sp>
        <p:nvSpPr>
          <p:cNvPr id="18" name="テキスト ボックス 1727">
            <a:extLst>
              <a:ext uri="{FF2B5EF4-FFF2-40B4-BE49-F238E27FC236}">
                <a16:creationId xmlns:a16="http://schemas.microsoft.com/office/drawing/2014/main" id="{EBF98A8B-3907-4A20-AE2A-B77FE1807129}"/>
              </a:ext>
            </a:extLst>
          </p:cNvPr>
          <p:cNvSpPr txBox="1"/>
          <p:nvPr/>
        </p:nvSpPr>
        <p:spPr>
          <a:xfrm>
            <a:off x="2857298" y="2652850"/>
            <a:ext cx="863600"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cs typeface="Arial" panose="020B0604020202020204" pitchFamily="34" charset="0"/>
              </a:rPr>
              <a:t>Цагаан/ хөх</a:t>
            </a:r>
          </a:p>
        </p:txBody>
      </p:sp>
      <p:sp>
        <p:nvSpPr>
          <p:cNvPr id="19" name="テキスト ボックス 1728">
            <a:extLst>
              <a:ext uri="{FF2B5EF4-FFF2-40B4-BE49-F238E27FC236}">
                <a16:creationId xmlns:a16="http://schemas.microsoft.com/office/drawing/2014/main" id="{B012E152-504F-497E-8EFC-4D6BBF77C4E4}"/>
              </a:ext>
            </a:extLst>
          </p:cNvPr>
          <p:cNvSpPr txBox="1"/>
          <p:nvPr/>
        </p:nvSpPr>
        <p:spPr>
          <a:xfrm>
            <a:off x="2846936" y="2922393"/>
            <a:ext cx="863600"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cs typeface="Arial" panose="020B0604020202020204" pitchFamily="34" charset="0"/>
              </a:rPr>
              <a:t>Саарал</a:t>
            </a:r>
          </a:p>
        </p:txBody>
      </p:sp>
      <p:sp>
        <p:nvSpPr>
          <p:cNvPr id="20" name="テキスト ボックス 1729">
            <a:extLst>
              <a:ext uri="{FF2B5EF4-FFF2-40B4-BE49-F238E27FC236}">
                <a16:creationId xmlns:a16="http://schemas.microsoft.com/office/drawing/2014/main" id="{04314620-6D0A-44AD-B7FE-A8C2A9B5C919}"/>
              </a:ext>
            </a:extLst>
          </p:cNvPr>
          <p:cNvSpPr txBox="1"/>
          <p:nvPr/>
        </p:nvSpPr>
        <p:spPr>
          <a:xfrm>
            <a:off x="2852218" y="3202374"/>
            <a:ext cx="863600"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cs typeface="Arial" panose="020B0604020202020204" pitchFamily="34" charset="0"/>
              </a:rPr>
              <a:t>Өнгөгүй</a:t>
            </a:r>
          </a:p>
        </p:txBody>
      </p:sp>
      <p:sp>
        <p:nvSpPr>
          <p:cNvPr id="21" name="テキスト ボックス 1731">
            <a:extLst>
              <a:ext uri="{FF2B5EF4-FFF2-40B4-BE49-F238E27FC236}">
                <a16:creationId xmlns:a16="http://schemas.microsoft.com/office/drawing/2014/main" id="{AFCBD5CA-3884-4DB0-B43B-1B1FEEE5DA0E}"/>
              </a:ext>
            </a:extLst>
          </p:cNvPr>
          <p:cNvSpPr txBox="1"/>
          <p:nvPr/>
        </p:nvSpPr>
        <p:spPr>
          <a:xfrm>
            <a:off x="4025582" y="2350150"/>
            <a:ext cx="161417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cs typeface="Arial" panose="020B0604020202020204" pitchFamily="34" charset="0"/>
              </a:rPr>
              <a:t>Агаар түлшний хольц бага</a:t>
            </a:r>
          </a:p>
        </p:txBody>
      </p:sp>
      <p:sp>
        <p:nvSpPr>
          <p:cNvPr id="22" name="テキスト ボックス 1732">
            <a:extLst>
              <a:ext uri="{FF2B5EF4-FFF2-40B4-BE49-F238E27FC236}">
                <a16:creationId xmlns:a16="http://schemas.microsoft.com/office/drawing/2014/main" id="{DD190576-8B9C-46CB-9AC4-1BCDDB139778}"/>
              </a:ext>
            </a:extLst>
          </p:cNvPr>
          <p:cNvSpPr txBox="1"/>
          <p:nvPr/>
        </p:nvSpPr>
        <p:spPr>
          <a:xfrm>
            <a:off x="4010342" y="2631303"/>
            <a:ext cx="1844358"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cs typeface="Arial" panose="020B0604020202020204" pitchFamily="34" charset="0"/>
              </a:rPr>
              <a:t>Тос шатсан, хугацааны хувьд тохиромжгүй</a:t>
            </a:r>
          </a:p>
          <a:p>
            <a:pPr algn="l" rtl="0"/>
            <a:r>
              <a:rPr lang="mn" sz="700" kern="100">
                <a:effectLst/>
                <a:latin typeface="Arial" panose="020B0604020202020204" pitchFamily="34" charset="0"/>
                <a:cs typeface="Arial" panose="020B0604020202020204" pitchFamily="34" charset="0"/>
              </a:rPr>
              <a:t> </a:t>
            </a:r>
            <a:endParaRPr lang="ja-JP" sz="700" kern="100" dirty="0">
              <a:effectLst/>
              <a:latin typeface="Arial" panose="020B0604020202020204" pitchFamily="34" charset="0"/>
              <a:cs typeface="Arial" panose="020B0604020202020204" pitchFamily="34" charset="0"/>
            </a:endParaRPr>
          </a:p>
        </p:txBody>
      </p:sp>
      <p:sp>
        <p:nvSpPr>
          <p:cNvPr id="23" name="テキスト ボックス 1733">
            <a:extLst>
              <a:ext uri="{FF2B5EF4-FFF2-40B4-BE49-F238E27FC236}">
                <a16:creationId xmlns:a16="http://schemas.microsoft.com/office/drawing/2014/main" id="{774F658B-D8C4-43B9-BA5C-698F7A3C44B0}"/>
              </a:ext>
            </a:extLst>
          </p:cNvPr>
          <p:cNvSpPr txBox="1"/>
          <p:nvPr/>
        </p:nvSpPr>
        <p:spPr>
          <a:xfrm>
            <a:off x="4025582" y="2932150"/>
            <a:ext cx="2235518"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cs typeface="Arial" panose="020B0604020202020204" pitchFamily="34" charset="0"/>
              </a:rPr>
              <a:t>Агаар түлшний хольц их, түүнчлэн тос шатсан</a:t>
            </a:r>
          </a:p>
          <a:p>
            <a:pPr algn="l" rtl="0"/>
            <a:r>
              <a:rPr lang="mn" sz="700" kern="100">
                <a:effectLst/>
                <a:latin typeface="Arial" panose="020B0604020202020204" pitchFamily="34" charset="0"/>
                <a:cs typeface="Arial" panose="020B0604020202020204" pitchFamily="34" charset="0"/>
              </a:rPr>
              <a:t> </a:t>
            </a:r>
            <a:endParaRPr lang="ja-JP" sz="700" kern="100" dirty="0">
              <a:effectLst/>
              <a:latin typeface="Arial" panose="020B0604020202020204" pitchFamily="34" charset="0"/>
              <a:cs typeface="Arial" panose="020B0604020202020204" pitchFamily="34" charset="0"/>
            </a:endParaRPr>
          </a:p>
        </p:txBody>
      </p:sp>
      <p:sp>
        <p:nvSpPr>
          <p:cNvPr id="24" name="テキスト ボックス 1734">
            <a:extLst>
              <a:ext uri="{FF2B5EF4-FFF2-40B4-BE49-F238E27FC236}">
                <a16:creationId xmlns:a16="http://schemas.microsoft.com/office/drawing/2014/main" id="{9B8A5A77-F347-4779-97A6-F59279378D6C}"/>
              </a:ext>
            </a:extLst>
          </p:cNvPr>
          <p:cNvSpPr txBox="1"/>
          <p:nvPr/>
        </p:nvSpPr>
        <p:spPr>
          <a:xfrm>
            <a:off x="4000182" y="3202374"/>
            <a:ext cx="1934210" cy="2418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dirty="0">
                <a:effectLst/>
                <a:latin typeface="Arial" panose="020B0604020202020204" pitchFamily="34" charset="0"/>
                <a:cs typeface="Arial" panose="020B0604020202020204" pitchFamily="34" charset="0"/>
              </a:rPr>
              <a:t>Агаар түлшний хольц тохиромжтой бөгөөд бүрэн шаталттай</a:t>
            </a:r>
          </a:p>
          <a:p>
            <a:pPr algn="l" rtl="0"/>
            <a:r>
              <a:rPr lang="mn" sz="700" kern="100" dirty="0">
                <a:effectLst/>
                <a:latin typeface="Arial" panose="020B0604020202020204" pitchFamily="34" charset="0"/>
                <a:cs typeface="Arial" panose="020B0604020202020204" pitchFamily="34" charset="0"/>
              </a:rPr>
              <a:t> </a:t>
            </a:r>
            <a:endParaRPr lang="ja-JP" sz="700" kern="1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88190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Ажлын явцад хэвийн бус байдал илрэх үед</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77996" y="6452605"/>
            <a:ext cx="4518166"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97-р  хуудас / Нэмэлт материалын 78-р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50000"/>
              </a:lnSpc>
              <a:buNone/>
            </a:pPr>
            <a:r>
              <a:rPr lang="mn" sz="2400">
                <a:latin typeface="Arial" panose="020B0604020202020204" pitchFamily="34" charset="0"/>
                <a:ea typeface="Meiryo UI" panose="020B0604030504040204" pitchFamily="50" charset="-128"/>
                <a:cs typeface="Arial" panose="020B0604020202020204" pitchFamily="34" charset="0"/>
              </a:rPr>
              <a:t>Ажлын явцад буулгах/ нураах зориулалт бүхий машин механизм эвдэрсэн мэт санагдвал,</a:t>
            </a:r>
            <a:r>
              <a:rPr lang="en-US" altLang="ja-JP" sz="2400" dirty="0">
                <a:latin typeface="Arial" panose="020B0604020202020204" pitchFamily="34" charset="0"/>
                <a:ea typeface="Meiryo UI" panose="020B0604030504040204" pitchFamily="50" charset="-128"/>
                <a:cs typeface="Arial" panose="020B0604020202020204" pitchFamily="34" charset="0"/>
              </a:rPr>
              <a:t/>
            </a:r>
            <a:br>
              <a:rPr lang="en-US" altLang="ja-JP" sz="2400" dirty="0">
                <a:latin typeface="Arial" panose="020B0604020202020204" pitchFamily="34" charset="0"/>
                <a:ea typeface="Meiryo UI" panose="020B0604030504040204" pitchFamily="50" charset="-128"/>
                <a:cs typeface="Arial" panose="020B0604020202020204" pitchFamily="34" charset="0"/>
              </a:rPr>
            </a:br>
            <a:r>
              <a:rPr lang="mn" sz="2400">
                <a:solidFill>
                  <a:srgbClr val="FF0000"/>
                </a:solidFill>
                <a:latin typeface="Arial" panose="020B0604020202020204" pitchFamily="34" charset="0"/>
                <a:ea typeface="Meiryo UI" panose="020B0604030504040204" pitchFamily="50" charset="-128"/>
                <a:cs typeface="Arial" panose="020B0604020202020204" pitchFamily="34" charset="0"/>
              </a:rPr>
              <a:t>тэр дор нь</a:t>
            </a:r>
            <a:r>
              <a:rPr lang="mn" sz="2400">
                <a:latin typeface="Arial" panose="020B0604020202020204" pitchFamily="34" charset="0"/>
                <a:ea typeface="Meiryo UI" panose="020B0604030504040204" pitchFamily="50" charset="-128"/>
                <a:cs typeface="Arial" panose="020B0604020202020204" pitchFamily="34" charset="0"/>
              </a:rPr>
              <a:t> хавтгай газарт зогсоон, гэмтэлтэй хэсгийн тухай хариуцаж буй хүнд мэдэгдэж, </a:t>
            </a:r>
            <a:r>
              <a:rPr lang="en-US" altLang="ja-JP" sz="2400" dirty="0">
                <a:latin typeface="Arial" panose="020B0604020202020204" pitchFamily="34" charset="0"/>
                <a:ea typeface="Meiryo UI" panose="020B0604030504040204" pitchFamily="50" charset="-128"/>
                <a:cs typeface="Arial" panose="020B0604020202020204" pitchFamily="34" charset="0"/>
              </a:rPr>
              <a:t/>
            </a:r>
            <a:br>
              <a:rPr lang="en-US" altLang="ja-JP" sz="2400" dirty="0">
                <a:latin typeface="Arial" panose="020B0604020202020204" pitchFamily="34" charset="0"/>
                <a:ea typeface="Meiryo UI" panose="020B0604030504040204" pitchFamily="50" charset="-128"/>
                <a:cs typeface="Arial" panose="020B0604020202020204" pitchFamily="34" charset="0"/>
              </a:rPr>
            </a:br>
            <a:r>
              <a:rPr lang="mn" sz="2400">
                <a:latin typeface="Arial" panose="020B0604020202020204" pitchFamily="34" charset="0"/>
                <a:ea typeface="Meiryo UI" panose="020B0604030504040204" pitchFamily="50" charset="-128"/>
                <a:cs typeface="Arial" panose="020B0604020202020204" pitchFamily="34" charset="0"/>
              </a:rPr>
              <a:t>зассаны дараа нь ажлаа гүйцэтгэх шаардлагатай.</a:t>
            </a:r>
            <a:endParaRPr lang="en-US" altLang="ja-JP" sz="2400" dirty="0">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14272625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rtl="0"/>
            <a:r>
              <a:rPr lang="mn" sz="3200">
                <a:latin typeface="Arial" panose="020B0604020202020204" pitchFamily="34" charset="0"/>
                <a:ea typeface="ＭＳ Ｐゴシック" panose="020B0600070205080204" pitchFamily="50" charset="-128"/>
                <a:cs typeface="Arial" panose="020B0604020202020204" pitchFamily="34" charset="0"/>
              </a:rPr>
              <a:t>6-р бүлэг Буулгах/ нураах ажилтай холбоотой асуудлууд</a:t>
            </a:r>
            <a:endParaRPr kumimoji="1" lang="ja-JP" altLang="en-US" sz="32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8859336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400">
                <a:latin typeface="Arial" panose="020B0604020202020204" pitchFamily="34" charset="0"/>
                <a:ea typeface="Meiryo UI" panose="020B0604030504040204" pitchFamily="50" charset="-128"/>
                <a:cs typeface="Arial" panose="020B0604020202020204" pitchFamily="34" charset="0"/>
              </a:rPr>
              <a:t>Барилгын ажлын төлөвлөгөө</a:t>
            </a:r>
            <a:endParaRPr kumimoji="1" lang="ja-JP" altLang="en-US" sz="1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572000" y="6452605"/>
            <a:ext cx="4424162" cy="230832"/>
          </a:xfrm>
          <a:prstGeom prst="rect">
            <a:avLst/>
          </a:prstGeom>
          <a:noFill/>
          <a:ln>
            <a:solidFill>
              <a:schemeClr val="tx1"/>
            </a:solidFill>
          </a:ln>
        </p:spPr>
        <p:txBody>
          <a:bodyPr wrap="square" rtlCol="0">
            <a:spAutoFit/>
          </a:bodyPr>
          <a:lstStyle/>
          <a:p>
            <a:pPr algn="r" rtl="0"/>
            <a:r>
              <a:rPr lang="mn" sz="900" dirty="0">
                <a:solidFill>
                  <a:prstClr val="black"/>
                </a:solidFill>
                <a:latin typeface="Arial" panose="020B0604020202020204" pitchFamily="34" charset="0"/>
                <a:cs typeface="Arial" panose="020B0604020202020204" pitchFamily="34" charset="0"/>
              </a:rPr>
              <a:t>Материалын 99-р  хуудас / Нэмэлт материалын 79-р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2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2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2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2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2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2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200" dirty="0">
              <a:latin typeface="Arial" panose="020B0604020202020204" pitchFamily="34" charset="0"/>
              <a:ea typeface="Meiryo UI" panose="020B0604030504040204" pitchFamily="50" charset="-128"/>
              <a:cs typeface="Arial" panose="020B0604020202020204" pitchFamily="34" charset="0"/>
            </a:endParaRPr>
          </a:p>
        </p:txBody>
      </p:sp>
      <p:sp>
        <p:nvSpPr>
          <p:cNvPr id="17" name="テキスト ボックス 16"/>
          <p:cNvSpPr txBox="1"/>
          <p:nvPr/>
        </p:nvSpPr>
        <p:spPr>
          <a:xfrm>
            <a:off x="2736649" y="5980031"/>
            <a:ext cx="3670702" cy="230832"/>
          </a:xfrm>
          <a:prstGeom prst="rect">
            <a:avLst/>
          </a:prstGeom>
          <a:noFill/>
          <a:ln>
            <a:noFill/>
          </a:ln>
        </p:spPr>
        <p:txBody>
          <a:bodyPr wrap="square" rtlCol="0">
            <a:spAutoFit/>
          </a:bodyPr>
          <a:lstStyle/>
          <a:p>
            <a:pPr algn="ctr" rtl="0"/>
            <a:r>
              <a:rPr lang="mn" sz="900">
                <a:solidFill>
                  <a:prstClr val="black"/>
                </a:solidFill>
                <a:latin typeface="Arial" panose="020B0604020202020204" pitchFamily="34" charset="0"/>
                <a:cs typeface="Arial" panose="020B0604020202020204" pitchFamily="34" charset="0"/>
              </a:rPr>
              <a:t>Буулгах/ нураах ажлын ерөнхий урсгал</a:t>
            </a:r>
          </a:p>
        </p:txBody>
      </p:sp>
      <p:pic>
        <p:nvPicPr>
          <p:cNvPr id="3" name="図 2"/>
          <p:cNvPicPr>
            <a:picLocks noChangeAspect="1"/>
          </p:cNvPicPr>
          <p:nvPr/>
        </p:nvPicPr>
        <p:blipFill>
          <a:blip r:embed="rId3"/>
          <a:stretch>
            <a:fillRect/>
          </a:stretch>
        </p:blipFill>
        <p:spPr>
          <a:xfrm>
            <a:off x="2502104" y="1355704"/>
            <a:ext cx="3905247" cy="4624327"/>
          </a:xfrm>
          <a:prstGeom prst="rect">
            <a:avLst/>
          </a:prstGeom>
        </p:spPr>
      </p:pic>
      <p:sp>
        <p:nvSpPr>
          <p:cNvPr id="7" name="テキスト ボックス 1735">
            <a:extLst>
              <a:ext uri="{FF2B5EF4-FFF2-40B4-BE49-F238E27FC236}">
                <a16:creationId xmlns:a16="http://schemas.microsoft.com/office/drawing/2014/main" id="{D1D033CC-F505-4F9B-8EBF-8F7F984F2756}"/>
              </a:ext>
            </a:extLst>
          </p:cNvPr>
          <p:cNvSpPr txBox="1"/>
          <p:nvPr/>
        </p:nvSpPr>
        <p:spPr>
          <a:xfrm>
            <a:off x="2736649" y="2010903"/>
            <a:ext cx="779780" cy="27937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mn" sz="500" kern="100" dirty="0">
                <a:effectLst/>
                <a:latin typeface="Arial" panose="020B0604020202020204" pitchFamily="34" charset="0"/>
                <a:ea typeface="游ゴシック" panose="020B0400000000000000" pitchFamily="50" charset="-128"/>
                <a:cs typeface="Arial" panose="020B0604020202020204" pitchFamily="34" charset="0"/>
              </a:rPr>
              <a:t>Төрийн байгууллагуудад янз бүрийн бичиг баримт гаргаж өгөх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1736">
            <a:extLst>
              <a:ext uri="{FF2B5EF4-FFF2-40B4-BE49-F238E27FC236}">
                <a16:creationId xmlns:a16="http://schemas.microsoft.com/office/drawing/2014/main" id="{7B0E93DB-89A9-48B5-BED5-D2FBAE4B796D}"/>
              </a:ext>
            </a:extLst>
          </p:cNvPr>
          <p:cNvSpPr txBox="1"/>
          <p:nvPr/>
        </p:nvSpPr>
        <p:spPr>
          <a:xfrm>
            <a:off x="2736649" y="2377139"/>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mn" sz="400" kern="100">
                <a:effectLst/>
                <a:latin typeface="Arial" panose="020B0604020202020204" pitchFamily="34" charset="0"/>
                <a:ea typeface="游ゴシック" panose="020B0400000000000000" pitchFamily="50" charset="-128"/>
                <a:cs typeface="Arial" panose="020B0604020202020204" pitchFamily="34" charset="0"/>
              </a:rPr>
              <a:t>Хөршүүдэд мэндчилэх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737">
            <a:extLst>
              <a:ext uri="{FF2B5EF4-FFF2-40B4-BE49-F238E27FC236}">
                <a16:creationId xmlns:a16="http://schemas.microsoft.com/office/drawing/2014/main" id="{BF2F49F3-2103-4595-A678-7BA6F2074A0F}"/>
              </a:ext>
            </a:extLst>
          </p:cNvPr>
          <p:cNvSpPr txBox="1"/>
          <p:nvPr/>
        </p:nvSpPr>
        <p:spPr>
          <a:xfrm>
            <a:off x="4139978" y="1482297"/>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mn" sz="400" kern="100">
                <a:effectLst/>
                <a:latin typeface="Arial" panose="020B0604020202020204" pitchFamily="34" charset="0"/>
                <a:ea typeface="游ゴシック" panose="020B0400000000000000" pitchFamily="50" charset="-128"/>
                <a:cs typeface="Arial" panose="020B0604020202020204" pitchFamily="34" charset="0"/>
              </a:rPr>
              <a:t>Урьдчилсан судалгаа</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738">
            <a:extLst>
              <a:ext uri="{FF2B5EF4-FFF2-40B4-BE49-F238E27FC236}">
                <a16:creationId xmlns:a16="http://schemas.microsoft.com/office/drawing/2014/main" id="{8B2E43BF-9F7D-4E85-B799-A8C438DDB769}"/>
              </a:ext>
            </a:extLst>
          </p:cNvPr>
          <p:cNvSpPr txBox="1"/>
          <p:nvPr/>
        </p:nvSpPr>
        <p:spPr>
          <a:xfrm>
            <a:off x="4148293" y="1817013"/>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mn" sz="400" kern="100">
                <a:effectLst/>
                <a:latin typeface="Arial" panose="020B0604020202020204" pitchFamily="34" charset="0"/>
                <a:ea typeface="游ゴシック" panose="020B0400000000000000" pitchFamily="50" charset="-128"/>
                <a:cs typeface="Arial" panose="020B0604020202020204" pitchFamily="34" charset="0"/>
              </a:rPr>
              <a:t>Төлөвлөгөө боловсруулах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740">
            <a:extLst>
              <a:ext uri="{FF2B5EF4-FFF2-40B4-BE49-F238E27FC236}">
                <a16:creationId xmlns:a16="http://schemas.microsoft.com/office/drawing/2014/main" id="{F09B7A3E-5685-46A0-A382-E8BD80985BD7}"/>
              </a:ext>
            </a:extLst>
          </p:cNvPr>
          <p:cNvSpPr txBox="1"/>
          <p:nvPr/>
        </p:nvSpPr>
        <p:spPr>
          <a:xfrm>
            <a:off x="4139978" y="2222516"/>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mn" sz="400" kern="100">
                <a:effectLst/>
                <a:latin typeface="Arial" panose="020B0604020202020204" pitchFamily="34" charset="0"/>
                <a:ea typeface="游ゴシック" panose="020B0400000000000000" pitchFamily="50" charset="-128"/>
                <a:cs typeface="Arial" panose="020B0604020202020204" pitchFamily="34" charset="0"/>
              </a:rPr>
              <a:t>Ажилд бэлтгэх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741">
            <a:extLst>
              <a:ext uri="{FF2B5EF4-FFF2-40B4-BE49-F238E27FC236}">
                <a16:creationId xmlns:a16="http://schemas.microsoft.com/office/drawing/2014/main" id="{0CF5FCED-43E0-40D7-B08A-BB25CB572DDA}"/>
              </a:ext>
            </a:extLst>
          </p:cNvPr>
          <p:cNvSpPr txBox="1"/>
          <p:nvPr/>
        </p:nvSpPr>
        <p:spPr>
          <a:xfrm>
            <a:off x="4148293" y="2664481"/>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mn" sz="400" kern="100">
                <a:effectLst/>
                <a:latin typeface="Arial" panose="020B0604020202020204" pitchFamily="34" charset="0"/>
                <a:ea typeface="游ゴシック" panose="020B0400000000000000" pitchFamily="50" charset="-128"/>
                <a:cs typeface="Arial" panose="020B0604020202020204" pitchFamily="34" charset="0"/>
              </a:rPr>
              <a:t>Үлдэгдэл зүйлийг зайлуулах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742">
            <a:extLst>
              <a:ext uri="{FF2B5EF4-FFF2-40B4-BE49-F238E27FC236}">
                <a16:creationId xmlns:a16="http://schemas.microsoft.com/office/drawing/2014/main" id="{378AC3F4-7CF0-4834-A616-94E036A579B9}"/>
              </a:ext>
            </a:extLst>
          </p:cNvPr>
          <p:cNvSpPr txBox="1"/>
          <p:nvPr/>
        </p:nvSpPr>
        <p:spPr>
          <a:xfrm>
            <a:off x="4141338" y="2992189"/>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mn" sz="400" kern="100">
                <a:effectLst/>
                <a:latin typeface="Arial" panose="020B0604020202020204" pitchFamily="34" charset="0"/>
                <a:ea typeface="游ゴシック" panose="020B0400000000000000" pitchFamily="50" charset="-128"/>
                <a:cs typeface="Arial" panose="020B0604020202020204" pitchFamily="34" charset="0"/>
              </a:rPr>
              <a:t>Тоног төхөөрөмжийг зайлуулах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743">
            <a:extLst>
              <a:ext uri="{FF2B5EF4-FFF2-40B4-BE49-F238E27FC236}">
                <a16:creationId xmlns:a16="http://schemas.microsoft.com/office/drawing/2014/main" id="{5D2C9EA2-7DC4-497E-B5AD-42695ABCDCCD}"/>
              </a:ext>
            </a:extLst>
          </p:cNvPr>
          <p:cNvSpPr txBox="1"/>
          <p:nvPr/>
        </p:nvSpPr>
        <p:spPr>
          <a:xfrm>
            <a:off x="4071556" y="3311425"/>
            <a:ext cx="970377" cy="136008"/>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mn" sz="500" kern="100">
                <a:effectLst/>
                <a:latin typeface="Arial" panose="020B0604020202020204" pitchFamily="34" charset="0"/>
                <a:ea typeface="游ゴシック" panose="020B0400000000000000" pitchFamily="50" charset="-128"/>
                <a:cs typeface="Arial" panose="020B0604020202020204" pitchFamily="34" charset="0"/>
              </a:rPr>
              <a:t>Тусгай хог хаягдлыг боловсруулах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744">
            <a:extLst>
              <a:ext uri="{FF2B5EF4-FFF2-40B4-BE49-F238E27FC236}">
                <a16:creationId xmlns:a16="http://schemas.microsoft.com/office/drawing/2014/main" id="{0EC65453-A221-48F5-B4F8-400DDFD8CF09}"/>
              </a:ext>
            </a:extLst>
          </p:cNvPr>
          <p:cNvSpPr txBox="1"/>
          <p:nvPr/>
        </p:nvSpPr>
        <p:spPr>
          <a:xfrm>
            <a:off x="4117438" y="3643994"/>
            <a:ext cx="843818" cy="157769"/>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mn" sz="500" kern="100">
                <a:effectLst/>
                <a:latin typeface="Arial" panose="020B0604020202020204" pitchFamily="34" charset="0"/>
                <a:ea typeface="游ゴシック" panose="020B0400000000000000" pitchFamily="50" charset="-128"/>
                <a:cs typeface="Arial" panose="020B0604020202020204" pitchFamily="34" charset="0"/>
              </a:rPr>
              <a:t>Дотоод заслын материалыг буулгах, зайлуулах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745">
            <a:extLst>
              <a:ext uri="{FF2B5EF4-FFF2-40B4-BE49-F238E27FC236}">
                <a16:creationId xmlns:a16="http://schemas.microsoft.com/office/drawing/2014/main" id="{BF3331F0-C2D0-49B6-A0DE-8B05D0A2B4D4}"/>
              </a:ext>
            </a:extLst>
          </p:cNvPr>
          <p:cNvSpPr txBox="1"/>
          <p:nvPr/>
        </p:nvSpPr>
        <p:spPr>
          <a:xfrm>
            <a:off x="5431791" y="3674216"/>
            <a:ext cx="779780" cy="108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mn" sz="400" kern="100">
                <a:effectLst/>
                <a:latin typeface="Arial" panose="020B0604020202020204" pitchFamily="34" charset="0"/>
                <a:ea typeface="游ゴシック" panose="020B0400000000000000" pitchFamily="50" charset="-128"/>
                <a:cs typeface="Arial" panose="020B0604020202020204" pitchFamily="34" charset="0"/>
              </a:rPr>
              <a:t>Ялгаж хураах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746">
            <a:extLst>
              <a:ext uri="{FF2B5EF4-FFF2-40B4-BE49-F238E27FC236}">
                <a16:creationId xmlns:a16="http://schemas.microsoft.com/office/drawing/2014/main" id="{5CDB6C64-EFE3-43BE-9101-ABC28ABDD990}"/>
              </a:ext>
            </a:extLst>
          </p:cNvPr>
          <p:cNvSpPr txBox="1"/>
          <p:nvPr/>
        </p:nvSpPr>
        <p:spPr>
          <a:xfrm>
            <a:off x="5431791" y="4045426"/>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mn" sz="400" kern="100">
                <a:effectLst/>
                <a:latin typeface="Arial" panose="020B0604020202020204" pitchFamily="34" charset="0"/>
                <a:ea typeface="游ゴシック" panose="020B0400000000000000" pitchFamily="50" charset="-128"/>
                <a:cs typeface="Arial" panose="020B0604020202020204" pitchFamily="34" charset="0"/>
              </a:rPr>
              <a:t>Хог хаягдлыг зайлуулах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747">
            <a:extLst>
              <a:ext uri="{FF2B5EF4-FFF2-40B4-BE49-F238E27FC236}">
                <a16:creationId xmlns:a16="http://schemas.microsoft.com/office/drawing/2014/main" id="{0111B011-B60D-4418-8F93-E35A6F663B33}"/>
              </a:ext>
            </a:extLst>
          </p:cNvPr>
          <p:cNvSpPr txBox="1"/>
          <p:nvPr/>
        </p:nvSpPr>
        <p:spPr>
          <a:xfrm>
            <a:off x="4109320" y="3962241"/>
            <a:ext cx="843817"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mn" sz="300" kern="100">
                <a:effectLst/>
                <a:latin typeface="Arial" panose="020B0604020202020204" pitchFamily="34" charset="0"/>
                <a:ea typeface="游ゴシック" panose="020B0400000000000000" pitchFamily="50" charset="-128"/>
                <a:cs typeface="Arial" panose="020B0604020202020204" pitchFamily="34" charset="0"/>
              </a:rPr>
              <a:t>Дээд давхрын араг ясан хийцийг буулгаж, нурааж зайлуулах</a:t>
            </a:r>
            <a:endParaRPr lang="ja-JP" sz="3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748">
            <a:extLst>
              <a:ext uri="{FF2B5EF4-FFF2-40B4-BE49-F238E27FC236}">
                <a16:creationId xmlns:a16="http://schemas.microsoft.com/office/drawing/2014/main" id="{998C30F2-A0F8-493D-A525-264429CEF4E1}"/>
              </a:ext>
            </a:extLst>
          </p:cNvPr>
          <p:cNvSpPr txBox="1"/>
          <p:nvPr/>
        </p:nvSpPr>
        <p:spPr>
          <a:xfrm>
            <a:off x="4132257" y="4265980"/>
            <a:ext cx="807329" cy="157769"/>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mn" sz="400" kern="100">
                <a:effectLst/>
                <a:latin typeface="Arial" panose="020B0604020202020204" pitchFamily="34" charset="0"/>
                <a:ea typeface="游ゴシック" panose="020B0400000000000000" pitchFamily="50" charset="-128"/>
                <a:cs typeface="Arial" panose="020B0604020202020204" pitchFamily="34" charset="0"/>
              </a:rPr>
              <a:t>Суурийг буулгаж, нурааж зайлуулах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749">
            <a:extLst>
              <a:ext uri="{FF2B5EF4-FFF2-40B4-BE49-F238E27FC236}">
                <a16:creationId xmlns:a16="http://schemas.microsoft.com/office/drawing/2014/main" id="{BD39C1EF-488E-4838-A15A-1FA9828EDAF7}"/>
              </a:ext>
            </a:extLst>
          </p:cNvPr>
          <p:cNvSpPr txBox="1"/>
          <p:nvPr/>
        </p:nvSpPr>
        <p:spPr>
          <a:xfrm>
            <a:off x="4077485" y="4618624"/>
            <a:ext cx="94854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mn" sz="400" kern="100">
                <a:effectLst/>
                <a:latin typeface="Arial" panose="020B0604020202020204" pitchFamily="34" charset="0"/>
                <a:ea typeface="游ゴシック" panose="020B0400000000000000" pitchFamily="50" charset="-128"/>
                <a:cs typeface="Arial" panose="020B0604020202020204" pitchFamily="34" charset="0"/>
              </a:rPr>
              <a:t>Гадас буулгаж (сугалж) зайлуулах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751">
            <a:extLst>
              <a:ext uri="{FF2B5EF4-FFF2-40B4-BE49-F238E27FC236}">
                <a16:creationId xmlns:a16="http://schemas.microsoft.com/office/drawing/2014/main" id="{726C2870-8EE7-4640-BB83-BE3106D20939}"/>
              </a:ext>
            </a:extLst>
          </p:cNvPr>
          <p:cNvSpPr txBox="1"/>
          <p:nvPr/>
        </p:nvSpPr>
        <p:spPr>
          <a:xfrm>
            <a:off x="4125546" y="4950110"/>
            <a:ext cx="814394"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mn" sz="400" kern="100" dirty="0">
                <a:effectLst/>
                <a:latin typeface="Arial" panose="020B0604020202020204" pitchFamily="34" charset="0"/>
                <a:ea typeface="游ゴシック" panose="020B0400000000000000" pitchFamily="50" charset="-128"/>
                <a:cs typeface="Arial" panose="020B0604020202020204" pitchFamily="34" charset="0"/>
              </a:rPr>
              <a:t>Гаднах барилгын хэсгийг буулгаж, нурааж зайлуулах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752">
            <a:extLst>
              <a:ext uri="{FF2B5EF4-FFF2-40B4-BE49-F238E27FC236}">
                <a16:creationId xmlns:a16="http://schemas.microsoft.com/office/drawing/2014/main" id="{85B3B1A1-4594-42A0-9A2B-90CEA247E142}"/>
              </a:ext>
            </a:extLst>
          </p:cNvPr>
          <p:cNvSpPr txBox="1"/>
          <p:nvPr/>
        </p:nvSpPr>
        <p:spPr>
          <a:xfrm>
            <a:off x="4130986" y="5297297"/>
            <a:ext cx="814395"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mn" sz="400" kern="100">
                <a:effectLst/>
                <a:latin typeface="Arial" panose="020B0604020202020204" pitchFamily="34" charset="0"/>
                <a:ea typeface="游ゴシック" panose="020B0400000000000000" pitchFamily="50" charset="-128"/>
                <a:cs typeface="Arial" panose="020B0604020202020204" pitchFamily="34" charset="0"/>
              </a:rPr>
              <a:t>Газар тэгшлэх, цэгцлэх</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1753">
            <a:extLst>
              <a:ext uri="{FF2B5EF4-FFF2-40B4-BE49-F238E27FC236}">
                <a16:creationId xmlns:a16="http://schemas.microsoft.com/office/drawing/2014/main" id="{045F346F-8583-418D-BA8F-0D9E2BB3FD6D}"/>
              </a:ext>
            </a:extLst>
          </p:cNvPr>
          <p:cNvSpPr txBox="1"/>
          <p:nvPr/>
        </p:nvSpPr>
        <p:spPr>
          <a:xfrm>
            <a:off x="4123367" y="5745689"/>
            <a:ext cx="852493"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mn" sz="400" kern="100">
                <a:effectLst/>
                <a:latin typeface="Arial" panose="020B0604020202020204" pitchFamily="34" charset="0"/>
                <a:ea typeface="游ゴシック" panose="020B0400000000000000" pitchFamily="50" charset="-128"/>
                <a:cs typeface="Arial" panose="020B0604020202020204" pitchFamily="34" charset="0"/>
              </a:rPr>
              <a:t>Дууссан</a:t>
            </a:r>
            <a:endParaRPr lang="ja-JP" sz="4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1754">
            <a:extLst>
              <a:ext uri="{FF2B5EF4-FFF2-40B4-BE49-F238E27FC236}">
                <a16:creationId xmlns:a16="http://schemas.microsoft.com/office/drawing/2014/main" id="{DF90D206-8FA9-481E-8006-2B01778A439F}"/>
              </a:ext>
            </a:extLst>
          </p:cNvPr>
          <p:cNvSpPr txBox="1"/>
          <p:nvPr/>
        </p:nvSpPr>
        <p:spPr>
          <a:xfrm>
            <a:off x="2664492" y="3151012"/>
            <a:ext cx="1144239" cy="117500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l" rtl="0">
              <a:lnSpc>
                <a:spcPct val="90000"/>
              </a:lnSpc>
            </a:pPr>
            <a:r>
              <a:rPr lang="mn" sz="500" kern="100">
                <a:effectLst/>
                <a:latin typeface="Arial" panose="020B0604020202020204" pitchFamily="34" charset="0"/>
                <a:ea typeface="游ゴシック" panose="020B0400000000000000" pitchFamily="50" charset="-128"/>
                <a:cs typeface="Arial" panose="020B0604020202020204" pitchFamily="34" charset="0"/>
              </a:rPr>
              <a:t>Тусгай ажлын жишээ</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88900" indent="-88900" algn="l" rtl="0">
              <a:lnSpc>
                <a:spcPct val="90000"/>
              </a:lnSpc>
              <a:buFont typeface="Arial" panose="020B0604020202020204" pitchFamily="34" charset="0"/>
              <a:buChar char="•"/>
            </a:pPr>
            <a:r>
              <a:rPr lang="mn" sz="500" kern="100">
                <a:effectLst/>
                <a:latin typeface="Arial" panose="020B0604020202020204" pitchFamily="34" charset="0"/>
                <a:ea typeface="游ゴシック" panose="020B0400000000000000" pitchFamily="50" charset="-128"/>
                <a:cs typeface="Arial" panose="020B0604020202020204" pitchFamily="34" charset="0"/>
              </a:rPr>
              <a:t>Асбест арилгах (1-3 түвшин)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177800" lvl="0" indent="-88900" algn="just" rtl="0">
              <a:lnSpc>
                <a:spcPct val="90000"/>
              </a:lnSpc>
            </a:pPr>
            <a:r>
              <a:rPr lang="mn" sz="500" kern="100">
                <a:effectLst/>
                <a:latin typeface="Arial" panose="020B0604020202020204" pitchFamily="34" charset="0"/>
                <a:ea typeface="游ゴシック" panose="020B0400000000000000" pitchFamily="50" charset="-128"/>
                <a:cs typeface="Arial" panose="020B0604020202020204" pitchFamily="34" charset="0"/>
              </a:rPr>
              <a:t>*	Гаргаж өгөх үүрэг хүлээхгүй боловч 3-р түвшний төлөвлөгөө шаардлагатай</a:t>
            </a:r>
            <a:endParaRPr lang="ja-JP" sz="500" kern="100" dirty="0">
              <a:effectLst/>
              <a:latin typeface="Arial" panose="020B0604020202020204" pitchFamily="34" charset="0"/>
              <a:ea typeface="ＭＳ 明朝" panose="02020609040205080304" pitchFamily="17" charset="-128"/>
              <a:cs typeface="Arial" panose="020B0604020202020204" pitchFamily="34" charset="0"/>
            </a:endParaRPr>
          </a:p>
          <a:p>
            <a:pPr marL="88900" indent="-88900" algn="l" rtl="0">
              <a:lnSpc>
                <a:spcPct val="90000"/>
              </a:lnSpc>
              <a:buFont typeface="Arial" panose="020B0604020202020204" pitchFamily="34" charset="0"/>
              <a:buChar char="•"/>
            </a:pPr>
            <a:r>
              <a:rPr lang="mn" sz="500" kern="100">
                <a:effectLst/>
                <a:latin typeface="Arial" panose="020B0604020202020204" pitchFamily="34" charset="0"/>
                <a:ea typeface="ＭＳ Ｐゴシック" panose="020B0600070205080204" pitchFamily="50" charset="-128"/>
                <a:cs typeface="Arial" panose="020B0604020202020204" pitchFamily="34" charset="0"/>
              </a:rPr>
              <a:t>PCB </a:t>
            </a:r>
            <a:r>
              <a:rPr lang="mn" sz="500" kern="100">
                <a:effectLst/>
                <a:latin typeface="Arial" panose="020B0604020202020204" pitchFamily="34" charset="0"/>
                <a:ea typeface="游ゴシック" panose="020B0400000000000000" pitchFamily="50" charset="-128"/>
                <a:cs typeface="Arial" panose="020B0604020202020204" pitchFamily="34" charset="0"/>
              </a:rPr>
              <a:t>г хаях, зөөж шилжүүлэх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88900" indent="-88900" algn="l" rtl="0">
              <a:lnSpc>
                <a:spcPct val="90000"/>
              </a:lnSpc>
              <a:buFont typeface="Arial" panose="020B0604020202020204" pitchFamily="34" charset="0"/>
              <a:buChar char="•"/>
            </a:pPr>
            <a:r>
              <a:rPr lang="mn" sz="500" kern="100">
                <a:effectLst/>
                <a:latin typeface="Arial" panose="020B0604020202020204" pitchFamily="34" charset="0"/>
                <a:ea typeface="游ゴシック" panose="020B0400000000000000" pitchFamily="50" charset="-128"/>
                <a:cs typeface="Arial" panose="020B0604020202020204" pitchFamily="34" charset="0"/>
              </a:rPr>
              <a:t>Шатаах зуухыг буулгаж нураах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88900" indent="-88900" algn="l" rtl="0">
              <a:lnSpc>
                <a:spcPct val="90000"/>
              </a:lnSpc>
              <a:buFont typeface="Arial" panose="020B0604020202020204" pitchFamily="34" charset="0"/>
              <a:buChar char="•"/>
            </a:pPr>
            <a:r>
              <a:rPr lang="mn" sz="500" kern="100">
                <a:effectLst/>
                <a:latin typeface="Arial" panose="020B0604020202020204" pitchFamily="34" charset="0"/>
                <a:ea typeface="游ゴシック" panose="020B0400000000000000" pitchFamily="50" charset="-128"/>
                <a:cs typeface="Arial" panose="020B0604020202020204" pitchFamily="34" charset="0"/>
              </a:rPr>
              <a:t>Фреоныг хураах, устгах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88900" indent="-88900" algn="l" rtl="0">
              <a:lnSpc>
                <a:spcPct val="90000"/>
              </a:lnSpc>
              <a:buFont typeface="Arial" panose="020B0604020202020204" pitchFamily="34" charset="0"/>
              <a:buChar char="•"/>
            </a:pPr>
            <a:r>
              <a:rPr lang="mn" sz="500" kern="100">
                <a:effectLst/>
                <a:latin typeface="Arial" panose="020B0604020202020204" pitchFamily="34" charset="0"/>
                <a:ea typeface="游ゴシック" panose="020B0400000000000000" pitchFamily="50" charset="-128"/>
                <a:cs typeface="Arial" panose="020B0604020202020204" pitchFamily="34" charset="0"/>
              </a:rPr>
              <a:t>Бусад</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5028396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Аюулгүй жолоодлогын дүрэм</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101-р  хуудас / Нэмэлт материалын 81-р хуудас</a:t>
            </a:r>
          </a:p>
        </p:txBody>
      </p:sp>
      <p:pic>
        <p:nvPicPr>
          <p:cNvPr id="2" name="図 1"/>
          <p:cNvPicPr>
            <a:picLocks noChangeAspect="1"/>
          </p:cNvPicPr>
          <p:nvPr/>
        </p:nvPicPr>
        <p:blipFill>
          <a:blip r:embed="rId3"/>
          <a:stretch>
            <a:fillRect/>
          </a:stretch>
        </p:blipFill>
        <p:spPr>
          <a:xfrm>
            <a:off x="784141" y="1936216"/>
            <a:ext cx="7723901" cy="2985568"/>
          </a:xfrm>
          <a:prstGeom prst="rect">
            <a:avLst/>
          </a:prstGeom>
        </p:spPr>
      </p:pic>
      <p:sp>
        <p:nvSpPr>
          <p:cNvPr id="10" name="テキスト ボックス 9"/>
          <p:cNvSpPr txBox="1"/>
          <p:nvPr/>
        </p:nvSpPr>
        <p:spPr>
          <a:xfrm>
            <a:off x="4646092" y="4660251"/>
            <a:ext cx="2832878" cy="738664"/>
          </a:xfrm>
          <a:prstGeom prst="rect">
            <a:avLst/>
          </a:prstGeom>
          <a:noFill/>
          <a:ln>
            <a:noFill/>
          </a:ln>
        </p:spPr>
        <p:txBody>
          <a:bodyPr wrap="square" rtlCol="0">
            <a:spAutoFit/>
          </a:bodyPr>
          <a:lstStyle/>
          <a:p>
            <a:pPr rtl="0"/>
            <a:r>
              <a:rPr lang="mn" sz="1050">
                <a:solidFill>
                  <a:prstClr val="black"/>
                </a:solidFill>
                <a:latin typeface="Arial" panose="020B0604020202020204" pitchFamily="34" charset="0"/>
                <a:cs typeface="Arial" panose="020B0604020202020204" pitchFamily="34" charset="0"/>
              </a:rPr>
              <a:t>Ажлыг түр зогсоох гэх мэт шалтгаанаар жолооч нь жолоочийн суудлаас холдох үед хөдөлгүүрийг зогсоож, түлхүүрийг сугалж аваад хадгална.</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7" name="テキスト ボックス 16"/>
          <p:cNvSpPr txBox="1"/>
          <p:nvPr/>
        </p:nvSpPr>
        <p:spPr>
          <a:xfrm>
            <a:off x="1117023" y="4844917"/>
            <a:ext cx="2832878" cy="738664"/>
          </a:xfrm>
          <a:prstGeom prst="rect">
            <a:avLst/>
          </a:prstGeom>
          <a:noFill/>
          <a:ln>
            <a:noFill/>
          </a:ln>
        </p:spPr>
        <p:txBody>
          <a:bodyPr wrap="square" rtlCol="0">
            <a:spAutoFit/>
          </a:bodyPr>
          <a:lstStyle/>
          <a:p>
            <a:pPr rtl="0"/>
            <a:r>
              <a:rPr lang="mn" sz="1050">
                <a:solidFill>
                  <a:prstClr val="black"/>
                </a:solidFill>
                <a:latin typeface="Arial" panose="020B0604020202020204" pitchFamily="34" charset="0"/>
                <a:cs typeface="Arial" panose="020B0604020202020204" pitchFamily="34" charset="0"/>
              </a:rPr>
              <a:t>Жолооч нь хамгаалах малгай, аюулгүй ажиллагааны тоног төхөөрөмж өмсөж зүүсэн байхаас гадна, жолоодохоосоо өмнө зөв хувцасласан байх ёстой.</a:t>
            </a:r>
          </a:p>
        </p:txBody>
      </p:sp>
      <p:sp>
        <p:nvSpPr>
          <p:cNvPr id="8" name="テキスト ボックス 1755">
            <a:extLst>
              <a:ext uri="{FF2B5EF4-FFF2-40B4-BE49-F238E27FC236}">
                <a16:creationId xmlns:a16="http://schemas.microsoft.com/office/drawing/2014/main" id="{50D958DB-40DE-43BC-BA8C-476AE7F14C3B}"/>
              </a:ext>
            </a:extLst>
          </p:cNvPr>
          <p:cNvSpPr txBox="1"/>
          <p:nvPr/>
        </p:nvSpPr>
        <p:spPr>
          <a:xfrm>
            <a:off x="1246822" y="2197748"/>
            <a:ext cx="1096328" cy="3365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Ажлын талбар дээрх дүрмийг дагаж мөрдөнө</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756">
            <a:extLst>
              <a:ext uri="{FF2B5EF4-FFF2-40B4-BE49-F238E27FC236}">
                <a16:creationId xmlns:a16="http://schemas.microsoft.com/office/drawing/2014/main" id="{69833500-E57F-4B2C-81D7-B35F0EABE583}"/>
              </a:ext>
            </a:extLst>
          </p:cNvPr>
          <p:cNvSpPr txBox="1"/>
          <p:nvPr/>
        </p:nvSpPr>
        <p:spPr>
          <a:xfrm>
            <a:off x="2648457" y="2708512"/>
            <a:ext cx="516890" cy="202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Хамгаалах малгай</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757">
            <a:extLst>
              <a:ext uri="{FF2B5EF4-FFF2-40B4-BE49-F238E27FC236}">
                <a16:creationId xmlns:a16="http://schemas.microsoft.com/office/drawing/2014/main" id="{6BF8C752-7205-473C-89F7-81C66CCB8088}"/>
              </a:ext>
            </a:extLst>
          </p:cNvPr>
          <p:cNvSpPr txBox="1"/>
          <p:nvPr/>
        </p:nvSpPr>
        <p:spPr>
          <a:xfrm>
            <a:off x="3050513" y="3380291"/>
            <a:ext cx="516890" cy="3835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dirty="0">
                <a:effectLst/>
                <a:latin typeface="Arial" panose="020B0604020202020204" pitchFamily="34" charset="0"/>
                <a:ea typeface="游ゴシック" panose="020B0400000000000000" pitchFamily="50" charset="-128"/>
                <a:cs typeface="Arial" panose="020B0604020202020204" pitchFamily="34" charset="0"/>
              </a:rPr>
              <a:t>Цэвэр хувцас</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758">
            <a:extLst>
              <a:ext uri="{FF2B5EF4-FFF2-40B4-BE49-F238E27FC236}">
                <a16:creationId xmlns:a16="http://schemas.microsoft.com/office/drawing/2014/main" id="{742EFF8C-98BC-4653-9BAF-A0751C18879D}"/>
              </a:ext>
            </a:extLst>
          </p:cNvPr>
          <p:cNvSpPr txBox="1"/>
          <p:nvPr/>
        </p:nvSpPr>
        <p:spPr>
          <a:xfrm>
            <a:off x="2929603" y="4421097"/>
            <a:ext cx="516890" cy="1696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Ажлын гутал</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759">
            <a:extLst>
              <a:ext uri="{FF2B5EF4-FFF2-40B4-BE49-F238E27FC236}">
                <a16:creationId xmlns:a16="http://schemas.microsoft.com/office/drawing/2014/main" id="{E42E0A05-D224-41FA-BC5B-F1CC0E2F0813}"/>
              </a:ext>
            </a:extLst>
          </p:cNvPr>
          <p:cNvSpPr txBox="1"/>
          <p:nvPr/>
        </p:nvSpPr>
        <p:spPr>
          <a:xfrm rot="3412588">
            <a:off x="7603279" y="2729141"/>
            <a:ext cx="507365" cy="210820"/>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dirty="0">
                <a:effectLst/>
                <a:latin typeface="Arial" panose="020B0604020202020204" pitchFamily="34" charset="0"/>
                <a:ea typeface="游ゴシック" panose="020B0400000000000000" pitchFamily="50" charset="-128"/>
                <a:cs typeface="Arial" panose="020B0604020202020204" pitchFamily="34" charset="0"/>
              </a:rPr>
              <a:t>Хөдөлгүүрийн түлхүүр</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158708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Аюулгүй жолоодлогын дүрэм</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101-р  хуудас / Нэмэлт материалын 82-р хуудас</a:t>
            </a:r>
          </a:p>
        </p:txBody>
      </p:sp>
      <p:pic>
        <p:nvPicPr>
          <p:cNvPr id="8" name="図 7"/>
          <p:cNvPicPr>
            <a:picLocks noChangeAspect="1"/>
          </p:cNvPicPr>
          <p:nvPr/>
        </p:nvPicPr>
        <p:blipFill>
          <a:blip r:embed="rId3"/>
          <a:stretch>
            <a:fillRect/>
          </a:stretch>
        </p:blipFill>
        <p:spPr>
          <a:xfrm>
            <a:off x="826509" y="2261589"/>
            <a:ext cx="3953309" cy="2770601"/>
          </a:xfrm>
          <a:prstGeom prst="rect">
            <a:avLst/>
          </a:prstGeom>
        </p:spPr>
      </p:pic>
      <p:sp>
        <p:nvSpPr>
          <p:cNvPr id="12" name="テキスト ボックス 11"/>
          <p:cNvSpPr txBox="1"/>
          <p:nvPr/>
        </p:nvSpPr>
        <p:spPr>
          <a:xfrm>
            <a:off x="1491728" y="4905029"/>
            <a:ext cx="2832878" cy="738664"/>
          </a:xfrm>
          <a:prstGeom prst="rect">
            <a:avLst/>
          </a:prstGeom>
          <a:noFill/>
          <a:ln>
            <a:noFill/>
          </a:ln>
        </p:spPr>
        <p:txBody>
          <a:bodyPr wrap="square" rtlCol="0">
            <a:spAutoFit/>
          </a:bodyPr>
          <a:lstStyle/>
          <a:p>
            <a:pPr rtl="0"/>
            <a:r>
              <a:rPr lang="mn" sz="1050">
                <a:solidFill>
                  <a:prstClr val="black"/>
                </a:solidFill>
                <a:latin typeface="Arial" panose="020B0604020202020204" pitchFamily="34" charset="0"/>
                <a:cs typeface="Arial" panose="020B0604020202020204" pitchFamily="34" charset="0"/>
              </a:rPr>
              <a:t>Жолоо барьж байхдаа, гэнэтийн нөхцөл байдал үүссэн тохиолдолд тэр дор нь зогсоож чадах сэтгэлзүйн бэлтгэлтэй байна</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pic>
        <p:nvPicPr>
          <p:cNvPr id="11" name="図 10"/>
          <p:cNvPicPr>
            <a:picLocks noChangeAspect="1"/>
          </p:cNvPicPr>
          <p:nvPr/>
        </p:nvPicPr>
        <p:blipFill>
          <a:blip r:embed="rId4"/>
          <a:stretch>
            <a:fillRect/>
          </a:stretch>
        </p:blipFill>
        <p:spPr>
          <a:xfrm>
            <a:off x="4908918" y="2251252"/>
            <a:ext cx="3477332" cy="2539626"/>
          </a:xfrm>
          <a:prstGeom prst="rect">
            <a:avLst/>
          </a:prstGeom>
        </p:spPr>
      </p:pic>
      <p:sp>
        <p:nvSpPr>
          <p:cNvPr id="14" name="テキスト ボックス 13"/>
          <p:cNvSpPr txBox="1"/>
          <p:nvPr/>
        </p:nvSpPr>
        <p:spPr>
          <a:xfrm>
            <a:off x="5364130" y="4820349"/>
            <a:ext cx="2832878" cy="738664"/>
          </a:xfrm>
          <a:prstGeom prst="rect">
            <a:avLst/>
          </a:prstGeom>
          <a:noFill/>
          <a:ln>
            <a:noFill/>
          </a:ln>
        </p:spPr>
        <p:txBody>
          <a:bodyPr wrap="square" rtlCol="0">
            <a:spAutoFit/>
          </a:bodyPr>
          <a:lstStyle/>
          <a:p>
            <a:pPr rtl="0"/>
            <a:r>
              <a:rPr lang="mn" sz="1050">
                <a:solidFill>
                  <a:prstClr val="black"/>
                </a:solidFill>
                <a:latin typeface="Arial" panose="020B0604020202020204" pitchFamily="34" charset="0"/>
                <a:cs typeface="Arial" panose="020B0604020202020204" pitchFamily="34" charset="0"/>
              </a:rPr>
              <a:t>Хот суурин газарт бутлах ажил гүйцэтгэхдээ,</a:t>
            </a:r>
            <a:r>
              <a:rPr lang="en-US" altLang="ja-JP" sz="1050" dirty="0">
                <a:solidFill>
                  <a:prstClr val="black"/>
                </a:solidFill>
                <a:latin typeface="Arial" panose="020B0604020202020204" pitchFamily="34" charset="0"/>
                <a:cs typeface="Arial" panose="020B0604020202020204" pitchFamily="34" charset="0"/>
              </a:rPr>
              <a:t/>
            </a:r>
            <a:br>
              <a:rPr lang="en-US" altLang="ja-JP" sz="1050" dirty="0">
                <a:solidFill>
                  <a:prstClr val="black"/>
                </a:solidFill>
                <a:latin typeface="Arial" panose="020B0604020202020204" pitchFamily="34" charset="0"/>
                <a:cs typeface="Arial" panose="020B0604020202020204" pitchFamily="34" charset="0"/>
              </a:rPr>
            </a:br>
            <a:r>
              <a:rPr lang="mn" sz="1050">
                <a:solidFill>
                  <a:prstClr val="black"/>
                </a:solidFill>
                <a:latin typeface="Arial" panose="020B0604020202020204" pitchFamily="34" charset="0"/>
                <a:cs typeface="Arial" panose="020B0604020202020204" pitchFamily="34" charset="0"/>
              </a:rPr>
              <a:t>газарт булсан зүйл байгаа эсэхийг шалгах хэрэгтэй</a:t>
            </a:r>
          </a:p>
        </p:txBody>
      </p:sp>
      <p:sp>
        <p:nvSpPr>
          <p:cNvPr id="10" name="テキスト ボックス 1760">
            <a:extLst>
              <a:ext uri="{FF2B5EF4-FFF2-40B4-BE49-F238E27FC236}">
                <a16:creationId xmlns:a16="http://schemas.microsoft.com/office/drawing/2014/main" id="{88B4E8A5-4074-4350-B3FA-9C120A192909}"/>
              </a:ext>
            </a:extLst>
          </p:cNvPr>
          <p:cNvSpPr txBox="1"/>
          <p:nvPr/>
        </p:nvSpPr>
        <p:spPr>
          <a:xfrm>
            <a:off x="5014156" y="4198301"/>
            <a:ext cx="460571" cy="245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Усан хангамж</a:t>
            </a:r>
            <a:endParaRPr lang="ja-JP" sz="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761">
            <a:extLst>
              <a:ext uri="{FF2B5EF4-FFF2-40B4-BE49-F238E27FC236}">
                <a16:creationId xmlns:a16="http://schemas.microsoft.com/office/drawing/2014/main" id="{8C34D56C-A0A7-4D56-91E2-6ACCA4E196B6}"/>
              </a:ext>
            </a:extLst>
          </p:cNvPr>
          <p:cNvSpPr txBox="1"/>
          <p:nvPr/>
        </p:nvSpPr>
        <p:spPr>
          <a:xfrm>
            <a:off x="7034091" y="4332284"/>
            <a:ext cx="460571" cy="245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Хий</a:t>
            </a:r>
            <a:endParaRPr lang="ja-JP" sz="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5732191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Дохио өгөх, зохицуулалт хийх удирдамж</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104-р  хуудас / Нэмэлт материалын 84-р хуудас</a:t>
            </a:r>
          </a:p>
        </p:txBody>
      </p:sp>
      <p:sp>
        <p:nvSpPr>
          <p:cNvPr id="17" name="テキスト ボックス 16"/>
          <p:cNvSpPr txBox="1"/>
          <p:nvPr/>
        </p:nvSpPr>
        <p:spPr>
          <a:xfrm>
            <a:off x="1759255" y="3533490"/>
            <a:ext cx="6044318" cy="577081"/>
          </a:xfrm>
          <a:prstGeom prst="rect">
            <a:avLst/>
          </a:prstGeom>
          <a:noFill/>
          <a:ln>
            <a:noFill/>
          </a:ln>
        </p:spPr>
        <p:txBody>
          <a:bodyPr wrap="square" rtlCol="0">
            <a:spAutoFit/>
          </a:bodyPr>
          <a:lstStyle/>
          <a:p>
            <a:pPr rtl="0"/>
            <a:r>
              <a:rPr lang="mn" sz="1050">
                <a:solidFill>
                  <a:prstClr val="black"/>
                </a:solidFill>
                <a:latin typeface="Arial" panose="020B0604020202020204" pitchFamily="34" charset="0"/>
                <a:cs typeface="Arial" panose="020B0604020202020204" pitchFamily="34" charset="0"/>
              </a:rPr>
              <a:t>Жолооч нь ажлын өмнө дохио өгөгч болон зохицуулагчтай бусад барилгын машин механизмын ажлын байрлал, ажилчны ажлын байрлал, аюултай газрын байршил, дохионы аргын талаар  хангалттай ярилцаж тохиролцсон байх шаардлагагүй.</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354013" rtl="0">
              <a:buNone/>
            </a:pPr>
            <a:r>
              <a:rPr lang="mn" sz="1600" dirty="0">
                <a:latin typeface="Arial" panose="020B0604020202020204" pitchFamily="34" charset="0"/>
                <a:ea typeface="Meiryo UI" panose="020B0604030504040204" pitchFamily="50" charset="-128"/>
                <a:cs typeface="Arial" panose="020B0604020202020204" pitchFamily="34" charset="0"/>
              </a:rPr>
              <a:t>&lt;Шүгэлэн дохио&gt;			</a:t>
            </a:r>
            <a:r>
              <a:rPr lang="en-US" sz="1600" dirty="0">
                <a:latin typeface="Arial" panose="020B0604020202020204" pitchFamily="34" charset="0"/>
                <a:ea typeface="Meiryo UI" panose="020B0604030504040204" pitchFamily="50" charset="-128"/>
                <a:cs typeface="Arial" panose="020B0604020202020204" pitchFamily="34" charset="0"/>
              </a:rPr>
              <a:t>	</a:t>
            </a:r>
            <a:r>
              <a:rPr lang="mn" sz="1600" dirty="0">
                <a:latin typeface="Arial" panose="020B0604020202020204" pitchFamily="34" charset="0"/>
                <a:ea typeface="Meiryo UI" panose="020B0604030504040204" pitchFamily="50" charset="-128"/>
                <a:cs typeface="Arial" panose="020B0604020202020204" pitchFamily="34" charset="0"/>
              </a:rPr>
              <a:t> &lt;Дуут дохио&gt;</a:t>
            </a:r>
          </a:p>
          <a:p>
            <a:pPr marL="893763" indent="-354013" rtl="0">
              <a:buNone/>
            </a:pPr>
            <a:r>
              <a:rPr lang="mn" sz="1600" dirty="0">
                <a:latin typeface="Arial" panose="020B0604020202020204" pitchFamily="34" charset="0"/>
                <a:ea typeface="Meiryo UI" panose="020B0604030504040204" pitchFamily="50" charset="-128"/>
                <a:cs typeface="Arial" panose="020B0604020202020204" pitchFamily="34" charset="0"/>
              </a:rPr>
              <a:t>• Аюулгүй: 2 удаа богино шүгэлдэх, давтах</a:t>
            </a:r>
            <a:r>
              <a:rPr lang="en-US" sz="1600" dirty="0">
                <a:latin typeface="Arial" panose="020B0604020202020204" pitchFamily="34" charset="0"/>
                <a:ea typeface="Meiryo UI" panose="020B0604030504040204" pitchFamily="50" charset="-128"/>
                <a:cs typeface="Arial" panose="020B0604020202020204" pitchFamily="34" charset="0"/>
              </a:rPr>
              <a:t>	</a:t>
            </a:r>
            <a:r>
              <a:rPr lang="mn" sz="1600" dirty="0">
                <a:latin typeface="Arial" panose="020B0604020202020204" pitchFamily="34" charset="0"/>
                <a:ea typeface="Meiryo UI" panose="020B0604030504040204" pitchFamily="50" charset="-128"/>
                <a:cs typeface="Arial" panose="020B0604020202020204" pitchFamily="34" charset="0"/>
              </a:rPr>
              <a:t>• Аюулгүй: Зүгээрээ </a:t>
            </a:r>
            <a:r>
              <a:rPr lang="en-US" sz="1600" dirty="0">
                <a:latin typeface="Arial" panose="020B0604020202020204" pitchFamily="34" charset="0"/>
                <a:ea typeface="Meiryo UI" panose="020B0604030504040204" pitchFamily="50" charset="-128"/>
                <a:cs typeface="Arial" panose="020B0604020202020204" pitchFamily="34" charset="0"/>
              </a:rPr>
              <a:t>						</a:t>
            </a:r>
            <a:r>
              <a:rPr lang="mn" sz="1600" dirty="0">
                <a:latin typeface="Arial" panose="020B0604020202020204" pitchFamily="34" charset="0"/>
                <a:ea typeface="Meiryo UI" panose="020B0604030504040204" pitchFamily="50" charset="-128"/>
                <a:cs typeface="Arial" panose="020B0604020202020204" pitchFamily="34" charset="0"/>
              </a:rPr>
              <a:t>(orai), Зүгээрээ (orai)</a:t>
            </a:r>
          </a:p>
          <a:p>
            <a:pPr marL="893763" indent="-354013" rtl="0">
              <a:buNone/>
            </a:pPr>
            <a:r>
              <a:rPr lang="mn" sz="1600" dirty="0">
                <a:latin typeface="Arial" panose="020B0604020202020204" pitchFamily="34" charset="0"/>
                <a:ea typeface="Meiryo UI" panose="020B0604030504040204" pitchFamily="50" charset="-128"/>
                <a:cs typeface="Arial" panose="020B0604020202020204" pitchFamily="34" charset="0"/>
              </a:rPr>
              <a:t>• Зогс: Уртаар шүгэлдэх			• Зогс: Зогс (stoppu)</a:t>
            </a:r>
          </a:p>
        </p:txBody>
      </p:sp>
      <p:pic>
        <p:nvPicPr>
          <p:cNvPr id="3" name="図 2"/>
          <p:cNvPicPr>
            <a:picLocks noChangeAspect="1"/>
          </p:cNvPicPr>
          <p:nvPr/>
        </p:nvPicPr>
        <p:blipFill>
          <a:blip r:embed="rId3"/>
          <a:stretch>
            <a:fillRect/>
          </a:stretch>
        </p:blipFill>
        <p:spPr>
          <a:xfrm>
            <a:off x="3593014" y="1419769"/>
            <a:ext cx="2018078" cy="2113721"/>
          </a:xfrm>
          <a:prstGeom prst="rect">
            <a:avLst/>
          </a:prstGeom>
        </p:spPr>
      </p:pic>
      <p:sp>
        <p:nvSpPr>
          <p:cNvPr id="7" name="テキスト ボックス 1762">
            <a:extLst>
              <a:ext uri="{FF2B5EF4-FFF2-40B4-BE49-F238E27FC236}">
                <a16:creationId xmlns:a16="http://schemas.microsoft.com/office/drawing/2014/main" id="{BD7B8CE7-CA9A-4D59-9EEF-A1A9A9E6F14B}"/>
              </a:ext>
            </a:extLst>
          </p:cNvPr>
          <p:cNvSpPr txBox="1"/>
          <p:nvPr/>
        </p:nvSpPr>
        <p:spPr>
          <a:xfrm>
            <a:off x="3988070" y="1542301"/>
            <a:ext cx="1190681" cy="5001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dirty="0">
                <a:effectLst/>
                <a:latin typeface="Arial" panose="020B0604020202020204" pitchFamily="34" charset="0"/>
                <a:ea typeface="游ゴシック" panose="020B0400000000000000" pitchFamily="50" charset="-128"/>
                <a:cs typeface="Arial" panose="020B0604020202020204" pitchFamily="34" charset="0"/>
              </a:rPr>
              <a:t>Жолооч нар хоорондоо анхаарах зүйлсийг хэрхэн шалгах</a:t>
            </a:r>
            <a:endParaRPr lang="ja-JP" sz="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152578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a:bodyPr>
          <a:lstStyle/>
          <a:p>
            <a:pPr marL="1257300" indent="-1257300" rtl="0"/>
            <a:r>
              <a:rPr lang="mn" sz="3200">
                <a:latin typeface="Arial" panose="020B0604020202020204" pitchFamily="34" charset="0"/>
                <a:ea typeface="ＭＳ Ｐゴシック" panose="020B0600070205080204" pitchFamily="50" charset="-128"/>
                <a:cs typeface="Arial" panose="020B0604020202020204" pitchFamily="34" charset="0"/>
              </a:rPr>
              <a:t>9-р бүлэг Хүч ба цахилгааны талаарх мэдлэг</a:t>
            </a:r>
            <a:endParaRPr kumimoji="1" lang="ja-JP" altLang="en-US" sz="32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1866335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Хүчний момент</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110-р  хуудас / Нэмэлт материалын 85-р хуудас</a:t>
            </a:r>
          </a:p>
        </p:txBody>
      </p:sp>
      <p:sp>
        <p:nvSpPr>
          <p:cNvPr id="17" name="テキスト ボックス 16"/>
          <p:cNvSpPr txBox="1"/>
          <p:nvPr/>
        </p:nvSpPr>
        <p:spPr>
          <a:xfrm>
            <a:off x="3849129" y="3330471"/>
            <a:ext cx="149353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Хүчний момент</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pic>
        <p:nvPicPr>
          <p:cNvPr id="2" name="図 1"/>
          <p:cNvPicPr>
            <a:picLocks noChangeAspect="1"/>
          </p:cNvPicPr>
          <p:nvPr/>
        </p:nvPicPr>
        <p:blipFill>
          <a:blip r:embed="rId3"/>
          <a:stretch>
            <a:fillRect/>
          </a:stretch>
        </p:blipFill>
        <p:spPr>
          <a:xfrm>
            <a:off x="2299440" y="1287153"/>
            <a:ext cx="4564509" cy="2043318"/>
          </a:xfrm>
          <a:prstGeom prst="rect">
            <a:avLst/>
          </a:prstGeom>
        </p:spPr>
      </p:pic>
      <p:pic>
        <p:nvPicPr>
          <p:cNvPr id="8" name="図 7"/>
          <p:cNvPicPr/>
          <p:nvPr/>
        </p:nvPicPr>
        <p:blipFill>
          <a:blip r:embed="rId4"/>
          <a:stretch>
            <a:fillRect/>
          </a:stretch>
        </p:blipFill>
        <p:spPr>
          <a:xfrm>
            <a:off x="828195" y="3626427"/>
            <a:ext cx="3753500" cy="2459603"/>
          </a:xfrm>
          <a:prstGeom prst="rect">
            <a:avLst/>
          </a:prstGeom>
        </p:spPr>
      </p:pic>
      <p:sp>
        <p:nvSpPr>
          <p:cNvPr id="10" name="テキスト ボックス 9"/>
          <p:cNvSpPr txBox="1"/>
          <p:nvPr/>
        </p:nvSpPr>
        <p:spPr>
          <a:xfrm>
            <a:off x="1892560" y="6061455"/>
            <a:ext cx="149353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Хүчний момент ①</a:t>
            </a:r>
          </a:p>
        </p:txBody>
      </p:sp>
      <p:pic>
        <p:nvPicPr>
          <p:cNvPr id="11" name="図 10"/>
          <p:cNvPicPr/>
          <p:nvPr/>
        </p:nvPicPr>
        <p:blipFill>
          <a:blip r:embed="rId5"/>
          <a:stretch>
            <a:fillRect/>
          </a:stretch>
        </p:blipFill>
        <p:spPr>
          <a:xfrm>
            <a:off x="4713426" y="3607470"/>
            <a:ext cx="3670500" cy="2520471"/>
          </a:xfrm>
          <a:prstGeom prst="rect">
            <a:avLst/>
          </a:prstGeom>
        </p:spPr>
      </p:pic>
      <p:sp>
        <p:nvSpPr>
          <p:cNvPr id="12" name="テキスト ボックス 11"/>
          <p:cNvSpPr txBox="1"/>
          <p:nvPr/>
        </p:nvSpPr>
        <p:spPr>
          <a:xfrm>
            <a:off x="5737742" y="6061455"/>
            <a:ext cx="149353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Хүчний момент ②</a:t>
            </a:r>
          </a:p>
        </p:txBody>
      </p:sp>
      <p:sp>
        <p:nvSpPr>
          <p:cNvPr id="13" name="テキスト ボックス 1763">
            <a:extLst>
              <a:ext uri="{FF2B5EF4-FFF2-40B4-BE49-F238E27FC236}">
                <a16:creationId xmlns:a16="http://schemas.microsoft.com/office/drawing/2014/main" id="{CE92F9D7-49A9-4FD5-8FCB-F37EED0CA936}"/>
              </a:ext>
            </a:extLst>
          </p:cNvPr>
          <p:cNvSpPr txBox="1"/>
          <p:nvPr/>
        </p:nvSpPr>
        <p:spPr>
          <a:xfrm>
            <a:off x="828195" y="4096041"/>
            <a:ext cx="1120140" cy="245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50" kern="100">
                <a:effectLst/>
                <a:latin typeface="Arial" panose="020B0604020202020204" pitchFamily="34" charset="0"/>
                <a:ea typeface="游ゴシック" panose="020B0400000000000000" pitchFamily="50" charset="-128"/>
                <a:cs typeface="Arial" panose="020B0604020202020204" pitchFamily="34" charset="0"/>
              </a:rPr>
              <a:t>Цохилтын урвал</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764">
            <a:extLst>
              <a:ext uri="{FF2B5EF4-FFF2-40B4-BE49-F238E27FC236}">
                <a16:creationId xmlns:a16="http://schemas.microsoft.com/office/drawing/2014/main" id="{F5FB4F9F-DFDD-4038-8C87-D7AB9D7FB415}"/>
              </a:ext>
            </a:extLst>
          </p:cNvPr>
          <p:cNvSpPr txBox="1"/>
          <p:nvPr/>
        </p:nvSpPr>
        <p:spPr>
          <a:xfrm>
            <a:off x="3260245" y="4312576"/>
            <a:ext cx="1120140" cy="281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Хонгилын (түнел) таслагч</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420582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Буулгах/ нураах зориулалт бүхий аттачментын төрөл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46165" y="6452605"/>
            <a:ext cx="4549997"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5-р хуудас/ Нэмэлт материалын 8-р хуудас</a:t>
            </a:r>
          </a:p>
        </p:txBody>
      </p:sp>
      <p:pic>
        <p:nvPicPr>
          <p:cNvPr id="2" name="図 1"/>
          <p:cNvPicPr>
            <a:picLocks noChangeAspect="1"/>
          </p:cNvPicPr>
          <p:nvPr/>
        </p:nvPicPr>
        <p:blipFill>
          <a:blip r:embed="rId3"/>
          <a:stretch>
            <a:fillRect/>
          </a:stretch>
        </p:blipFill>
        <p:spPr>
          <a:xfrm>
            <a:off x="780674" y="2192481"/>
            <a:ext cx="7521661" cy="3047145"/>
          </a:xfrm>
          <a:prstGeom prst="rect">
            <a:avLst/>
          </a:prstGeom>
        </p:spPr>
      </p:pic>
      <p:sp>
        <p:nvSpPr>
          <p:cNvPr id="11" name="テキスト ボックス 10"/>
          <p:cNvSpPr txBox="1"/>
          <p:nvPr/>
        </p:nvSpPr>
        <p:spPr>
          <a:xfrm>
            <a:off x="1566196" y="5196508"/>
            <a:ext cx="26740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Бетон томоор хуваагч бутлуур</a:t>
            </a:r>
          </a:p>
        </p:txBody>
      </p:sp>
      <p:sp>
        <p:nvSpPr>
          <p:cNvPr id="12" name="テキスト ボックス 11"/>
          <p:cNvSpPr txBox="1"/>
          <p:nvPr/>
        </p:nvSpPr>
        <p:spPr>
          <a:xfrm>
            <a:off x="5493959" y="5196508"/>
            <a:ext cx="26740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Бетон жижиг хуваагч бутлуур</a:t>
            </a:r>
          </a:p>
        </p:txBody>
      </p:sp>
      <p:sp>
        <p:nvSpPr>
          <p:cNvPr id="8" name="テキスト ボックス 260">
            <a:extLst>
              <a:ext uri="{FF2B5EF4-FFF2-40B4-BE49-F238E27FC236}">
                <a16:creationId xmlns:a16="http://schemas.microsoft.com/office/drawing/2014/main" id="{789A2D21-DCD4-4567-8140-0FEB3A61CF02}"/>
              </a:ext>
            </a:extLst>
          </p:cNvPr>
          <p:cNvSpPr txBox="1"/>
          <p:nvPr/>
        </p:nvSpPr>
        <p:spPr>
          <a:xfrm>
            <a:off x="3602720" y="2535377"/>
            <a:ext cx="1083022"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050" kern="100">
                <a:effectLst/>
                <a:latin typeface="Arial" panose="020B0604020202020204" pitchFamily="34" charset="0"/>
                <a:ea typeface="游ゴシック" panose="020B0400000000000000" pitchFamily="50" charset="-128"/>
                <a:cs typeface="Arial" panose="020B0604020202020204" pitchFamily="34" charset="0"/>
              </a:rPr>
              <a:t>Дээд  хэсгийн хүрээ гэх мэт.</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テキスト ボックス 261">
            <a:extLst>
              <a:ext uri="{FF2B5EF4-FFF2-40B4-BE49-F238E27FC236}">
                <a16:creationId xmlns:a16="http://schemas.microsoft.com/office/drawing/2014/main" id="{C79624EF-9E45-4905-9943-829A88E5A114}"/>
              </a:ext>
            </a:extLst>
          </p:cNvPr>
          <p:cNvSpPr txBox="1"/>
          <p:nvPr/>
        </p:nvSpPr>
        <p:spPr>
          <a:xfrm>
            <a:off x="3639591" y="3120972"/>
            <a:ext cx="1083022"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50" kern="100">
                <a:effectLst/>
                <a:latin typeface="Arial" panose="020B0604020202020204" pitchFamily="34" charset="0"/>
                <a:ea typeface="游ゴシック" panose="020B0400000000000000" pitchFamily="50" charset="-128"/>
                <a:cs typeface="Arial" panose="020B0604020202020204" pitchFamily="34" charset="0"/>
              </a:rPr>
              <a:t>Эргэх төхөөрөмж</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283">
            <a:extLst>
              <a:ext uri="{FF2B5EF4-FFF2-40B4-BE49-F238E27FC236}">
                <a16:creationId xmlns:a16="http://schemas.microsoft.com/office/drawing/2014/main" id="{3E2324CC-11A1-435F-B713-41C2B5E3E516}"/>
              </a:ext>
            </a:extLst>
          </p:cNvPr>
          <p:cNvSpPr txBox="1"/>
          <p:nvPr/>
        </p:nvSpPr>
        <p:spPr>
          <a:xfrm>
            <a:off x="3639591" y="3543456"/>
            <a:ext cx="1083022"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050" kern="100">
                <a:effectLst/>
                <a:latin typeface="Arial" panose="020B0604020202020204" pitchFamily="34" charset="0"/>
                <a:ea typeface="游ゴシック" panose="020B0400000000000000" pitchFamily="50" charset="-128"/>
                <a:cs typeface="Arial" panose="020B0604020202020204" pitchFamily="34" charset="0"/>
              </a:rPr>
              <a:t>Нээж хаах цилиндр</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285">
            <a:extLst>
              <a:ext uri="{FF2B5EF4-FFF2-40B4-BE49-F238E27FC236}">
                <a16:creationId xmlns:a16="http://schemas.microsoft.com/office/drawing/2014/main" id="{F7A058A2-4E9B-4E94-897B-C995F3A12A08}"/>
              </a:ext>
            </a:extLst>
          </p:cNvPr>
          <p:cNvSpPr txBox="1"/>
          <p:nvPr/>
        </p:nvSpPr>
        <p:spPr>
          <a:xfrm>
            <a:off x="7137769" y="2803290"/>
            <a:ext cx="1316590" cy="1073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Нээж хаах цилиндр</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287">
            <a:extLst>
              <a:ext uri="{FF2B5EF4-FFF2-40B4-BE49-F238E27FC236}">
                <a16:creationId xmlns:a16="http://schemas.microsoft.com/office/drawing/2014/main" id="{E211FE6B-33E0-40FA-A8A1-1A48013B47EE}"/>
              </a:ext>
            </a:extLst>
          </p:cNvPr>
          <p:cNvSpPr txBox="1"/>
          <p:nvPr/>
        </p:nvSpPr>
        <p:spPr>
          <a:xfrm>
            <a:off x="841665" y="3763303"/>
            <a:ext cx="911569"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50" kern="100">
                <a:effectLst/>
                <a:latin typeface="Arial" panose="020B0604020202020204" pitchFamily="34" charset="0"/>
                <a:ea typeface="游ゴシック" panose="020B0400000000000000" pitchFamily="50" charset="-128"/>
                <a:cs typeface="Arial" panose="020B0604020202020204" pitchFamily="34" charset="0"/>
              </a:rPr>
              <a:t>Доод хэсгийн хүрээ</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16">
            <a:extLst>
              <a:ext uri="{FF2B5EF4-FFF2-40B4-BE49-F238E27FC236}">
                <a16:creationId xmlns:a16="http://schemas.microsoft.com/office/drawing/2014/main" id="{A8FB64A9-8224-42DD-81F9-146C18D7E756}"/>
              </a:ext>
            </a:extLst>
          </p:cNvPr>
          <p:cNvSpPr txBox="1"/>
          <p:nvPr/>
        </p:nvSpPr>
        <p:spPr>
          <a:xfrm>
            <a:off x="6424766" y="2515217"/>
            <a:ext cx="1083022"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50" kern="100">
                <a:effectLst/>
                <a:latin typeface="Arial" panose="020B0604020202020204" pitchFamily="34" charset="0"/>
                <a:ea typeface="游ゴシック" panose="020B0400000000000000" pitchFamily="50" charset="-128"/>
                <a:cs typeface="Arial" panose="020B0604020202020204" pitchFamily="34" charset="0"/>
              </a:rPr>
              <a:t>Хүрээ</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25">
            <a:extLst>
              <a:ext uri="{FF2B5EF4-FFF2-40B4-BE49-F238E27FC236}">
                <a16:creationId xmlns:a16="http://schemas.microsoft.com/office/drawing/2014/main" id="{75D53B4C-66E1-4DB3-BDFE-B24189C9E218}"/>
              </a:ext>
            </a:extLst>
          </p:cNvPr>
          <p:cNvSpPr txBox="1"/>
          <p:nvPr/>
        </p:nvSpPr>
        <p:spPr>
          <a:xfrm>
            <a:off x="7404591" y="3005981"/>
            <a:ext cx="1083022"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Бутлах гар</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31">
            <a:extLst>
              <a:ext uri="{FF2B5EF4-FFF2-40B4-BE49-F238E27FC236}">
                <a16:creationId xmlns:a16="http://schemas.microsoft.com/office/drawing/2014/main" id="{ED9B2772-425B-4FCE-92CC-88F97323C041}"/>
              </a:ext>
            </a:extLst>
          </p:cNvPr>
          <p:cNvSpPr txBox="1"/>
          <p:nvPr/>
        </p:nvSpPr>
        <p:spPr>
          <a:xfrm>
            <a:off x="7277968" y="4072088"/>
            <a:ext cx="1083022"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50" kern="100">
                <a:effectLst/>
                <a:latin typeface="Arial" panose="020B0604020202020204" pitchFamily="34" charset="0"/>
                <a:ea typeface="游ゴシック" panose="020B0400000000000000" pitchFamily="50" charset="-128"/>
                <a:cs typeface="Arial" panose="020B0604020202020204" pitchFamily="34" charset="0"/>
              </a:rPr>
              <a:t>Бутлах цэг</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32">
            <a:extLst>
              <a:ext uri="{FF2B5EF4-FFF2-40B4-BE49-F238E27FC236}">
                <a16:creationId xmlns:a16="http://schemas.microsoft.com/office/drawing/2014/main" id="{E583DD03-9A15-40EC-AAD9-4EC82202D32D}"/>
              </a:ext>
            </a:extLst>
          </p:cNvPr>
          <p:cNvSpPr txBox="1"/>
          <p:nvPr/>
        </p:nvSpPr>
        <p:spPr>
          <a:xfrm>
            <a:off x="780675" y="4599073"/>
            <a:ext cx="972560"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50" kern="100">
                <a:effectLst/>
                <a:latin typeface="Arial" panose="020B0604020202020204" pitchFamily="34" charset="0"/>
                <a:ea typeface="游ゴシック" panose="020B0400000000000000" pitchFamily="50" charset="-128"/>
                <a:cs typeface="Arial" panose="020B0604020202020204" pitchFamily="34" charset="0"/>
              </a:rPr>
              <a:t>Бутлах цэг</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38">
            <a:extLst>
              <a:ext uri="{FF2B5EF4-FFF2-40B4-BE49-F238E27FC236}">
                <a16:creationId xmlns:a16="http://schemas.microsoft.com/office/drawing/2014/main" id="{3AC28377-9AE4-4D6C-AB2F-1BCE21AD4033}"/>
              </a:ext>
            </a:extLst>
          </p:cNvPr>
          <p:cNvSpPr txBox="1"/>
          <p:nvPr/>
        </p:nvSpPr>
        <p:spPr>
          <a:xfrm>
            <a:off x="3646965" y="4359354"/>
            <a:ext cx="1083022"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50" kern="100">
                <a:effectLst/>
                <a:latin typeface="Arial" panose="020B0604020202020204" pitchFamily="34" charset="0"/>
                <a:ea typeface="游ゴシック" panose="020B0400000000000000" pitchFamily="50" charset="-128"/>
                <a:cs typeface="Arial" panose="020B0604020202020204" pitchFamily="34" charset="0"/>
              </a:rPr>
              <a:t>Бутлах гар</a:t>
            </a:r>
            <a:endParaRPr lang="ja-JP" sz="105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39">
            <a:extLst>
              <a:ext uri="{FF2B5EF4-FFF2-40B4-BE49-F238E27FC236}">
                <a16:creationId xmlns:a16="http://schemas.microsoft.com/office/drawing/2014/main" id="{7FA8BD03-26A3-44A2-8ED7-0F0459C8B7A7}"/>
              </a:ext>
            </a:extLst>
          </p:cNvPr>
          <p:cNvSpPr txBox="1"/>
          <p:nvPr/>
        </p:nvSpPr>
        <p:spPr>
          <a:xfrm>
            <a:off x="2165228" y="4695965"/>
            <a:ext cx="544813"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50" kern="100">
                <a:effectLst/>
                <a:latin typeface="Arial" panose="020B0604020202020204" pitchFamily="34" charset="0"/>
                <a:ea typeface="游ゴシック" panose="020B0400000000000000" pitchFamily="50" charset="-128"/>
                <a:cs typeface="Arial" panose="020B0604020202020204" pitchFamily="34" charset="0"/>
              </a:rPr>
              <a:t>Таслагч</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3732147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Хүчний момент</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112-р  хуудас / Нэмэлт материалын 86-р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2930920" y="5980031"/>
            <a:ext cx="3336202" cy="430887"/>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Буулгах/ нураах зориулалт бүхий тусгай машин механизмтай ажиллахдаа анхаарах зүйлс</a:t>
            </a:r>
          </a:p>
        </p:txBody>
      </p:sp>
      <p:pic>
        <p:nvPicPr>
          <p:cNvPr id="5" name="図 4"/>
          <p:cNvPicPr>
            <a:picLocks noChangeAspect="1"/>
          </p:cNvPicPr>
          <p:nvPr/>
        </p:nvPicPr>
        <p:blipFill>
          <a:blip r:embed="rId3"/>
          <a:stretch>
            <a:fillRect/>
          </a:stretch>
        </p:blipFill>
        <p:spPr>
          <a:xfrm>
            <a:off x="2735634" y="1361210"/>
            <a:ext cx="3672732" cy="4619166"/>
          </a:xfrm>
          <a:prstGeom prst="rect">
            <a:avLst/>
          </a:prstGeom>
        </p:spPr>
      </p:pic>
      <p:sp>
        <p:nvSpPr>
          <p:cNvPr id="7" name="テキスト ボックス 1765">
            <a:extLst>
              <a:ext uri="{FF2B5EF4-FFF2-40B4-BE49-F238E27FC236}">
                <a16:creationId xmlns:a16="http://schemas.microsoft.com/office/drawing/2014/main" id="{3256A5D2-113B-41F1-9A92-339C132DA647}"/>
              </a:ext>
            </a:extLst>
          </p:cNvPr>
          <p:cNvSpPr txBox="1"/>
          <p:nvPr/>
        </p:nvSpPr>
        <p:spPr>
          <a:xfrm>
            <a:off x="2930921" y="3008629"/>
            <a:ext cx="1139430" cy="3039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Унах аюултай бүс</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1766">
            <a:extLst>
              <a:ext uri="{FF2B5EF4-FFF2-40B4-BE49-F238E27FC236}">
                <a16:creationId xmlns:a16="http://schemas.microsoft.com/office/drawing/2014/main" id="{DEBF5200-3BF8-4079-859A-2208748B2A8A}"/>
              </a:ext>
            </a:extLst>
          </p:cNvPr>
          <p:cNvSpPr txBox="1"/>
          <p:nvPr/>
        </p:nvSpPr>
        <p:spPr>
          <a:xfrm>
            <a:off x="4419599" y="3108089"/>
            <a:ext cx="1076643" cy="204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50" kern="100">
                <a:effectLst/>
                <a:latin typeface="Arial" panose="020B0604020202020204" pitchFamily="34" charset="0"/>
                <a:ea typeface="游ゴシック" panose="020B0400000000000000" pitchFamily="50" charset="-128"/>
                <a:cs typeface="Arial" panose="020B0604020202020204" pitchFamily="34" charset="0"/>
              </a:rPr>
              <a:t>Хамгийн их ажлын радиус</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767">
            <a:extLst>
              <a:ext uri="{FF2B5EF4-FFF2-40B4-BE49-F238E27FC236}">
                <a16:creationId xmlns:a16="http://schemas.microsoft.com/office/drawing/2014/main" id="{FED9DDB4-D571-4900-ADB7-5621D2BD3B94}"/>
              </a:ext>
            </a:extLst>
          </p:cNvPr>
          <p:cNvSpPr txBox="1"/>
          <p:nvPr/>
        </p:nvSpPr>
        <p:spPr>
          <a:xfrm>
            <a:off x="4546469" y="4201559"/>
            <a:ext cx="924112" cy="204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50" kern="100">
                <a:effectLst/>
                <a:latin typeface="Arial" panose="020B0604020202020204" pitchFamily="34" charset="0"/>
                <a:ea typeface="游ゴシック" panose="020B0400000000000000" pitchFamily="50" charset="-128"/>
                <a:cs typeface="Arial" panose="020B0604020202020204" pitchFamily="34" charset="0"/>
              </a:rPr>
              <a:t>Ажлын бүс</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768">
            <a:extLst>
              <a:ext uri="{FF2B5EF4-FFF2-40B4-BE49-F238E27FC236}">
                <a16:creationId xmlns:a16="http://schemas.microsoft.com/office/drawing/2014/main" id="{AF93506C-9D12-453F-BA05-AE53593FCBDF}"/>
              </a:ext>
            </a:extLst>
          </p:cNvPr>
          <p:cNvSpPr txBox="1"/>
          <p:nvPr/>
        </p:nvSpPr>
        <p:spPr>
          <a:xfrm>
            <a:off x="3882707" y="5706837"/>
            <a:ext cx="924112" cy="204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50" kern="100">
                <a:effectLst/>
                <a:latin typeface="Arial" panose="020B0604020202020204" pitchFamily="34" charset="0"/>
                <a:ea typeface="游ゴシック" panose="020B0400000000000000" pitchFamily="50" charset="-128"/>
                <a:cs typeface="Arial" panose="020B0604020202020204" pitchFamily="34" charset="0"/>
              </a:rPr>
              <a:t>Анхааруулах бүс</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3506608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Масс ба харьцангуй нягт, хүндийн төв</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115-р  хуудас / Нэмэлт материалын 87-р хуудас</a:t>
            </a:r>
          </a:p>
        </p:txBody>
      </p:sp>
      <p:sp>
        <p:nvSpPr>
          <p:cNvPr id="17" name="テキスト ボックス 16"/>
          <p:cNvSpPr txBox="1"/>
          <p:nvPr/>
        </p:nvSpPr>
        <p:spPr>
          <a:xfrm>
            <a:off x="1661340" y="3159529"/>
            <a:ext cx="2910660" cy="253916"/>
          </a:xfrm>
          <a:prstGeom prst="rect">
            <a:avLst/>
          </a:prstGeom>
          <a:noFill/>
          <a:ln>
            <a:noFill/>
          </a:ln>
        </p:spPr>
        <p:txBody>
          <a:bodyPr wrap="square" rtlCol="0">
            <a:spAutoFit/>
          </a:bodyPr>
          <a:lstStyle/>
          <a:p>
            <a:pPr algn="ctr" rtl="0"/>
            <a:r>
              <a:rPr lang="mn" sz="1050" dirty="0">
                <a:solidFill>
                  <a:prstClr val="black"/>
                </a:solidFill>
                <a:latin typeface="Arial" panose="020B0604020202020204" pitchFamily="34" charset="0"/>
                <a:cs typeface="Arial" panose="020B0604020202020204" pitchFamily="34" charset="0"/>
              </a:rPr>
              <a:t>Объектын нэгж эзлэхүүний масс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5119610" y="1287152"/>
            <a:ext cx="3336202" cy="261610"/>
          </a:xfrm>
          <a:prstGeom prst="rect">
            <a:avLst/>
          </a:prstGeom>
          <a:noFill/>
          <a:ln>
            <a:noFill/>
          </a:ln>
        </p:spPr>
        <p:txBody>
          <a:bodyPr wrap="square" rtlCol="0">
            <a:spAutoFit/>
          </a:bodyPr>
          <a:lstStyle/>
          <a:p>
            <a:pPr algn="ctr" rtl="0"/>
            <a:r>
              <a:rPr lang="mn" sz="1050" dirty="0">
                <a:solidFill>
                  <a:prstClr val="black"/>
                </a:solidFill>
                <a:latin typeface="Arial" panose="020B0604020202020204" pitchFamily="34" charset="0"/>
                <a:cs typeface="Arial" panose="020B0604020202020204" pitchFamily="34" charset="0"/>
              </a:rPr>
              <a:t>Эзлэхүүний товч томъёо</a:t>
            </a:r>
          </a:p>
        </p:txBody>
      </p:sp>
      <p:pic>
        <p:nvPicPr>
          <p:cNvPr id="3" name="図 2"/>
          <p:cNvPicPr>
            <a:picLocks noChangeAspect="1"/>
          </p:cNvPicPr>
          <p:nvPr/>
        </p:nvPicPr>
        <p:blipFill>
          <a:blip r:embed="rId3"/>
          <a:stretch>
            <a:fillRect/>
          </a:stretch>
        </p:blipFill>
        <p:spPr>
          <a:xfrm>
            <a:off x="756371" y="3436528"/>
            <a:ext cx="4127983" cy="2085923"/>
          </a:xfrm>
          <a:prstGeom prst="rect">
            <a:avLst/>
          </a:prstGeom>
        </p:spPr>
      </p:pic>
      <p:pic>
        <p:nvPicPr>
          <p:cNvPr id="7" name="図 6"/>
          <p:cNvPicPr>
            <a:picLocks noChangeAspect="1"/>
          </p:cNvPicPr>
          <p:nvPr/>
        </p:nvPicPr>
        <p:blipFill>
          <a:blip r:embed="rId4"/>
          <a:stretch>
            <a:fillRect/>
          </a:stretch>
        </p:blipFill>
        <p:spPr>
          <a:xfrm>
            <a:off x="5081045" y="1545382"/>
            <a:ext cx="3413332" cy="4793072"/>
          </a:xfrm>
          <a:prstGeom prst="rect">
            <a:avLst/>
          </a:prstGeom>
        </p:spPr>
      </p:pic>
      <p:sp>
        <p:nvSpPr>
          <p:cNvPr id="11" name="テキスト ボックス 10"/>
          <p:cNvSpPr txBox="1"/>
          <p:nvPr/>
        </p:nvSpPr>
        <p:spPr>
          <a:xfrm>
            <a:off x="820882" y="2143471"/>
            <a:ext cx="4106496" cy="261610"/>
          </a:xfrm>
          <a:prstGeom prst="rect">
            <a:avLst/>
          </a:prstGeom>
          <a:noFill/>
          <a:ln>
            <a:noFill/>
          </a:ln>
        </p:spPr>
        <p:txBody>
          <a:bodyPr wrap="square" rtlCol="0">
            <a:spAutoFit/>
          </a:bodyPr>
          <a:lstStyle/>
          <a:p>
            <a:pPr algn="ctr" rtl="0"/>
            <a:r>
              <a:rPr lang="mn" sz="1100" dirty="0">
                <a:solidFill>
                  <a:prstClr val="black"/>
                </a:solidFill>
                <a:latin typeface="Arial" panose="020B0604020202020204" pitchFamily="34" charset="0"/>
                <a:cs typeface="Arial" panose="020B0604020202020204" pitchFamily="34" charset="0"/>
              </a:rPr>
              <a:t>Объектын масс = эзэлхүүн x харьцангуй нягт</a:t>
            </a:r>
          </a:p>
        </p:txBody>
      </p:sp>
      <p:sp>
        <p:nvSpPr>
          <p:cNvPr id="10" name="テキスト ボックス 1353">
            <a:extLst>
              <a:ext uri="{FF2B5EF4-FFF2-40B4-BE49-F238E27FC236}">
                <a16:creationId xmlns:a16="http://schemas.microsoft.com/office/drawing/2014/main" id="{B86FE697-88A0-4409-8E42-B6B58344A0A9}"/>
              </a:ext>
            </a:extLst>
          </p:cNvPr>
          <p:cNvSpPr txBox="1"/>
          <p:nvPr/>
        </p:nvSpPr>
        <p:spPr>
          <a:xfrm>
            <a:off x="957713" y="3515169"/>
            <a:ext cx="502285" cy="155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Обьектын төрөл</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 name="テキスト ボックス 1354">
            <a:extLst>
              <a:ext uri="{FF2B5EF4-FFF2-40B4-BE49-F238E27FC236}">
                <a16:creationId xmlns:a16="http://schemas.microsoft.com/office/drawing/2014/main" id="{754AC24C-351B-4BD5-B3AE-49C14B6F17FC}"/>
              </a:ext>
            </a:extLst>
          </p:cNvPr>
          <p:cNvSpPr txBox="1"/>
          <p:nvPr/>
        </p:nvSpPr>
        <p:spPr>
          <a:xfrm>
            <a:off x="1661339" y="3497706"/>
            <a:ext cx="1165225" cy="155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ＭＳ 明朝" panose="02020609040205080304" pitchFamily="17" charset="-128"/>
                <a:cs typeface="Arial" panose="020B0604020202020204" pitchFamily="34" charset="0"/>
              </a:rPr>
              <a:t>1 м </a:t>
            </a:r>
            <a:r>
              <a:rPr lang="mn" sz="500" kern="100" baseline="30000">
                <a:effectLst/>
                <a:latin typeface="Arial" panose="020B0604020202020204" pitchFamily="34" charset="0"/>
                <a:ea typeface="ＭＳ 明朝" panose="02020609040205080304" pitchFamily="17" charset="-128"/>
                <a:cs typeface="Arial" panose="020B0604020202020204" pitchFamily="34" charset="0"/>
              </a:rPr>
              <a:t>3-</a:t>
            </a:r>
            <a:r>
              <a:rPr lang="mn" sz="500" kern="100">
                <a:effectLst/>
                <a:latin typeface="Arial" panose="020B0604020202020204" pitchFamily="34" charset="0"/>
                <a:ea typeface="ＭＳ 明朝" panose="02020609040205080304" pitchFamily="17" charset="-128"/>
                <a:cs typeface="Arial" panose="020B0604020202020204" pitchFamily="34" charset="0"/>
              </a:rPr>
              <a:t> </a:t>
            </a:r>
            <a:r>
              <a:rPr lang="mn" sz="500" kern="100">
                <a:effectLst/>
                <a:latin typeface="Arial" panose="020B0604020202020204" pitchFamily="34" charset="0"/>
                <a:ea typeface="游ゴシック" panose="020B0400000000000000" pitchFamily="50" charset="-128"/>
                <a:cs typeface="Arial" panose="020B0604020202020204" pitchFamily="34" charset="0"/>
              </a:rPr>
              <a:t>т ногдох масс (т)</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3" name="テキスト ボックス 1355">
            <a:extLst>
              <a:ext uri="{FF2B5EF4-FFF2-40B4-BE49-F238E27FC236}">
                <a16:creationId xmlns:a16="http://schemas.microsoft.com/office/drawing/2014/main" id="{96355043-80B3-4266-A5EC-B0A9119AE885}"/>
              </a:ext>
            </a:extLst>
          </p:cNvPr>
          <p:cNvSpPr txBox="1"/>
          <p:nvPr/>
        </p:nvSpPr>
        <p:spPr>
          <a:xfrm>
            <a:off x="2884902" y="3500432"/>
            <a:ext cx="668655" cy="155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Обьектын төрөл</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5" name="テキスト ボックス 1356">
            <a:extLst>
              <a:ext uri="{FF2B5EF4-FFF2-40B4-BE49-F238E27FC236}">
                <a16:creationId xmlns:a16="http://schemas.microsoft.com/office/drawing/2014/main" id="{364D3936-F5A7-4483-BF9B-05723492429C}"/>
              </a:ext>
            </a:extLst>
          </p:cNvPr>
          <p:cNvSpPr txBox="1"/>
          <p:nvPr/>
        </p:nvSpPr>
        <p:spPr>
          <a:xfrm>
            <a:off x="3642029" y="3498149"/>
            <a:ext cx="1180465" cy="155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ＭＳ 明朝" panose="02020609040205080304" pitchFamily="17" charset="-128"/>
                <a:cs typeface="Arial" panose="020B0604020202020204" pitchFamily="34" charset="0"/>
              </a:rPr>
              <a:t>1 м </a:t>
            </a:r>
            <a:r>
              <a:rPr lang="mn" sz="500" kern="100" baseline="30000">
                <a:effectLst/>
                <a:latin typeface="Arial" panose="020B0604020202020204" pitchFamily="34" charset="0"/>
                <a:ea typeface="ＭＳ 明朝" panose="02020609040205080304" pitchFamily="17" charset="-128"/>
                <a:cs typeface="Arial" panose="020B0604020202020204" pitchFamily="34" charset="0"/>
              </a:rPr>
              <a:t>3-</a:t>
            </a:r>
            <a:r>
              <a:rPr lang="mn" sz="500" kern="100">
                <a:effectLst/>
                <a:latin typeface="Arial" panose="020B0604020202020204" pitchFamily="34" charset="0"/>
                <a:ea typeface="ＭＳ 明朝" panose="02020609040205080304" pitchFamily="17" charset="-128"/>
                <a:cs typeface="Arial" panose="020B0604020202020204" pitchFamily="34" charset="0"/>
              </a:rPr>
              <a:t> </a:t>
            </a:r>
            <a:r>
              <a:rPr lang="mn" sz="500" kern="100">
                <a:effectLst/>
                <a:latin typeface="Arial" panose="020B0604020202020204" pitchFamily="34" charset="0"/>
                <a:ea typeface="游ゴシック" panose="020B0400000000000000" pitchFamily="50" charset="-128"/>
                <a:cs typeface="Arial" panose="020B0604020202020204" pitchFamily="34" charset="0"/>
              </a:rPr>
              <a:t>т ногдох масс (т)</a:t>
            </a:r>
            <a:endParaRPr lang="ja-JP" sz="7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16" name="テキスト ボックス 1769">
            <a:extLst>
              <a:ext uri="{FF2B5EF4-FFF2-40B4-BE49-F238E27FC236}">
                <a16:creationId xmlns:a16="http://schemas.microsoft.com/office/drawing/2014/main" id="{48ED522F-34C7-4096-91C6-EE4C9260A800}"/>
              </a:ext>
            </a:extLst>
          </p:cNvPr>
          <p:cNvSpPr txBox="1"/>
          <p:nvPr/>
        </p:nvSpPr>
        <p:spPr>
          <a:xfrm>
            <a:off x="832505" y="371011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Хар тугалга</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8" name="テキスト ボックス 1770">
            <a:extLst>
              <a:ext uri="{FF2B5EF4-FFF2-40B4-BE49-F238E27FC236}">
                <a16:creationId xmlns:a16="http://schemas.microsoft.com/office/drawing/2014/main" id="{E39A32FD-1E3D-4E0E-BA49-6B9F206F9579}"/>
              </a:ext>
            </a:extLst>
          </p:cNvPr>
          <p:cNvSpPr txBox="1"/>
          <p:nvPr/>
        </p:nvSpPr>
        <p:spPr>
          <a:xfrm>
            <a:off x="832505" y="387648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Зэс</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9" name="テキスト ボックス 1772">
            <a:extLst>
              <a:ext uri="{FF2B5EF4-FFF2-40B4-BE49-F238E27FC236}">
                <a16:creationId xmlns:a16="http://schemas.microsoft.com/office/drawing/2014/main" id="{F509F2D5-6E70-4A11-B2A7-1326E6807E59}"/>
              </a:ext>
            </a:extLst>
          </p:cNvPr>
          <p:cNvSpPr txBox="1"/>
          <p:nvPr/>
        </p:nvSpPr>
        <p:spPr>
          <a:xfrm>
            <a:off x="829330" y="404285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Ган</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0" name="テキスト ボックス 1773">
            <a:extLst>
              <a:ext uri="{FF2B5EF4-FFF2-40B4-BE49-F238E27FC236}">
                <a16:creationId xmlns:a16="http://schemas.microsoft.com/office/drawing/2014/main" id="{ED3D79B6-41D5-4E21-A15F-AB358888E486}"/>
              </a:ext>
            </a:extLst>
          </p:cNvPr>
          <p:cNvSpPr txBox="1"/>
          <p:nvPr/>
        </p:nvSpPr>
        <p:spPr>
          <a:xfrm>
            <a:off x="829330" y="4365970"/>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Хөнгөн цагаан</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1" name="テキスト ボックス 1774">
            <a:extLst>
              <a:ext uri="{FF2B5EF4-FFF2-40B4-BE49-F238E27FC236}">
                <a16:creationId xmlns:a16="http://schemas.microsoft.com/office/drawing/2014/main" id="{756EB5EE-276E-4568-8519-174AC22AD74F}"/>
              </a:ext>
            </a:extLst>
          </p:cNvPr>
          <p:cNvSpPr txBox="1"/>
          <p:nvPr/>
        </p:nvSpPr>
        <p:spPr>
          <a:xfrm>
            <a:off x="829330" y="4527359"/>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Бетон</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2" name="テキスト ボックス 1775">
            <a:extLst>
              <a:ext uri="{FF2B5EF4-FFF2-40B4-BE49-F238E27FC236}">
                <a16:creationId xmlns:a16="http://schemas.microsoft.com/office/drawing/2014/main" id="{2876B4AC-3E97-4FA8-B497-EA6B9ABD4AB8}"/>
              </a:ext>
            </a:extLst>
          </p:cNvPr>
          <p:cNvSpPr txBox="1"/>
          <p:nvPr/>
        </p:nvSpPr>
        <p:spPr>
          <a:xfrm>
            <a:off x="829330" y="4683569"/>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Шороо</a:t>
            </a:r>
            <a:endParaRPr lang="ja-JP" sz="7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23" name="テキスト ボックス 1776">
            <a:extLst>
              <a:ext uri="{FF2B5EF4-FFF2-40B4-BE49-F238E27FC236}">
                <a16:creationId xmlns:a16="http://schemas.microsoft.com/office/drawing/2014/main" id="{0A1AC812-3A23-4344-8592-AC147CA3D48A}"/>
              </a:ext>
            </a:extLst>
          </p:cNvPr>
          <p:cNvSpPr txBox="1"/>
          <p:nvPr/>
        </p:nvSpPr>
        <p:spPr>
          <a:xfrm>
            <a:off x="829330" y="501821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Элс</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4" name="テキスト ボックス 1777">
            <a:extLst>
              <a:ext uri="{FF2B5EF4-FFF2-40B4-BE49-F238E27FC236}">
                <a16:creationId xmlns:a16="http://schemas.microsoft.com/office/drawing/2014/main" id="{9DAC7637-7248-431E-B066-E7AEC7F77D23}"/>
              </a:ext>
            </a:extLst>
          </p:cNvPr>
          <p:cNvSpPr txBox="1"/>
          <p:nvPr/>
        </p:nvSpPr>
        <p:spPr>
          <a:xfrm>
            <a:off x="829330" y="518077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Нүүрс (нунтаг)</a:t>
            </a:r>
            <a:endParaRPr lang="ja-JP" sz="7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25" name="テキスト ボックス 1778">
            <a:extLst>
              <a:ext uri="{FF2B5EF4-FFF2-40B4-BE49-F238E27FC236}">
                <a16:creationId xmlns:a16="http://schemas.microsoft.com/office/drawing/2014/main" id="{26F745A6-25B7-4683-B0CE-DC54F87E9363}"/>
              </a:ext>
            </a:extLst>
          </p:cNvPr>
          <p:cNvSpPr txBox="1"/>
          <p:nvPr/>
        </p:nvSpPr>
        <p:spPr>
          <a:xfrm>
            <a:off x="829330" y="534079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Кокс</a:t>
            </a:r>
            <a:endParaRPr lang="ja-JP" sz="7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26" name="テキスト ボックス 1781">
            <a:extLst>
              <a:ext uri="{FF2B5EF4-FFF2-40B4-BE49-F238E27FC236}">
                <a16:creationId xmlns:a16="http://schemas.microsoft.com/office/drawing/2014/main" id="{082885EE-914B-4EE2-A54B-71CA27F71B85}"/>
              </a:ext>
            </a:extLst>
          </p:cNvPr>
          <p:cNvSpPr txBox="1"/>
          <p:nvPr/>
        </p:nvSpPr>
        <p:spPr>
          <a:xfrm>
            <a:off x="833775" y="420668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Цутгамал төмөр</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7" name="テキスト ボックス 1782">
            <a:extLst>
              <a:ext uri="{FF2B5EF4-FFF2-40B4-BE49-F238E27FC236}">
                <a16:creationId xmlns:a16="http://schemas.microsoft.com/office/drawing/2014/main" id="{D07E9F67-3C94-403C-9E4B-91FF6470D615}"/>
              </a:ext>
            </a:extLst>
          </p:cNvPr>
          <p:cNvSpPr txBox="1"/>
          <p:nvPr/>
        </p:nvSpPr>
        <p:spPr>
          <a:xfrm>
            <a:off x="829330" y="4848669"/>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Хайрга</a:t>
            </a:r>
            <a:endParaRPr lang="ja-JP" sz="7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28" name="テキスト ボックス 1783">
            <a:extLst>
              <a:ext uri="{FF2B5EF4-FFF2-40B4-BE49-F238E27FC236}">
                <a16:creationId xmlns:a16="http://schemas.microsoft.com/office/drawing/2014/main" id="{B853529D-2485-4C07-B562-A7261A89D254}"/>
              </a:ext>
            </a:extLst>
          </p:cNvPr>
          <p:cNvSpPr txBox="1"/>
          <p:nvPr/>
        </p:nvSpPr>
        <p:spPr>
          <a:xfrm>
            <a:off x="2854980" y="371011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Боржин чулуу</a:t>
            </a:r>
            <a:endParaRPr lang="ja-JP" sz="7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29" name="テキスト ボックス 1784">
            <a:extLst>
              <a:ext uri="{FF2B5EF4-FFF2-40B4-BE49-F238E27FC236}">
                <a16:creationId xmlns:a16="http://schemas.microsoft.com/office/drawing/2014/main" id="{CEEEE51A-78D2-460F-92FE-5278C3E16125}"/>
              </a:ext>
            </a:extLst>
          </p:cNvPr>
          <p:cNvSpPr txBox="1"/>
          <p:nvPr/>
        </p:nvSpPr>
        <p:spPr>
          <a:xfrm>
            <a:off x="2854980" y="3873182"/>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Андезит</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30" name="テキスト ボックス 1785">
            <a:extLst>
              <a:ext uri="{FF2B5EF4-FFF2-40B4-BE49-F238E27FC236}">
                <a16:creationId xmlns:a16="http://schemas.microsoft.com/office/drawing/2014/main" id="{CD8DC95D-F45F-4DA3-8183-9491786DFFFC}"/>
              </a:ext>
            </a:extLst>
          </p:cNvPr>
          <p:cNvSpPr txBox="1"/>
          <p:nvPr/>
        </p:nvSpPr>
        <p:spPr>
          <a:xfrm>
            <a:off x="2851805" y="4036250"/>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Базальт</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31" name="テキスト ボックス 1786">
            <a:extLst>
              <a:ext uri="{FF2B5EF4-FFF2-40B4-BE49-F238E27FC236}">
                <a16:creationId xmlns:a16="http://schemas.microsoft.com/office/drawing/2014/main" id="{7A1F7673-975A-4578-A57F-C7C5C383285F}"/>
              </a:ext>
            </a:extLst>
          </p:cNvPr>
          <p:cNvSpPr txBox="1"/>
          <p:nvPr/>
        </p:nvSpPr>
        <p:spPr>
          <a:xfrm>
            <a:off x="2851805" y="4362386"/>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Шохойн чулуу (хатуу)</a:t>
            </a:r>
            <a:endParaRPr lang="ja-JP" sz="7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32" name="テキスト ボックス 1787">
            <a:extLst>
              <a:ext uri="{FF2B5EF4-FFF2-40B4-BE49-F238E27FC236}">
                <a16:creationId xmlns:a16="http://schemas.microsoft.com/office/drawing/2014/main" id="{05241E55-94EA-4D89-8114-4D0F1CDADFC1}"/>
              </a:ext>
            </a:extLst>
          </p:cNvPr>
          <p:cNvSpPr txBox="1"/>
          <p:nvPr/>
        </p:nvSpPr>
        <p:spPr>
          <a:xfrm>
            <a:off x="2851805" y="452545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Шохойн чулуу (зөөлөн)</a:t>
            </a:r>
            <a:endParaRPr lang="ja-JP" sz="700" kern="100">
              <a:effectLst/>
              <a:latin typeface="Arial" panose="020B0604020202020204" pitchFamily="34" charset="0"/>
              <a:ea typeface="ＭＳ 明朝" panose="02020609040205080304" pitchFamily="17" charset="-128"/>
              <a:cs typeface="Arial" panose="020B0604020202020204" pitchFamily="34" charset="0"/>
            </a:endParaRPr>
          </a:p>
          <a:p>
            <a:pPr algn="ctr" rtl="0"/>
            <a:r>
              <a:rPr lang="mn" sz="400" kern="100">
                <a:effectLst/>
                <a:latin typeface="Arial" panose="020B0604020202020204" pitchFamily="34" charset="0"/>
                <a:ea typeface="ＭＳ 明朝" panose="02020609040205080304" pitchFamily="17" charset="-128"/>
                <a:cs typeface="Arial" panose="020B0604020202020204" pitchFamily="34" charset="0"/>
              </a:rPr>
              <a:t> </a:t>
            </a:r>
            <a:endParaRPr lang="ja-JP" sz="7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33" name="テキスト ボックス 1788">
            <a:extLst>
              <a:ext uri="{FF2B5EF4-FFF2-40B4-BE49-F238E27FC236}">
                <a16:creationId xmlns:a16="http://schemas.microsoft.com/office/drawing/2014/main" id="{5438474D-FD27-45AC-BFA5-5D6B85936F19}"/>
              </a:ext>
            </a:extLst>
          </p:cNvPr>
          <p:cNvSpPr txBox="1"/>
          <p:nvPr/>
        </p:nvSpPr>
        <p:spPr>
          <a:xfrm>
            <a:off x="2851805" y="4688522"/>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Гантиг</a:t>
            </a:r>
            <a:endParaRPr lang="ja-JP" sz="7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34" name="テキスト ボックス 1789">
            <a:extLst>
              <a:ext uri="{FF2B5EF4-FFF2-40B4-BE49-F238E27FC236}">
                <a16:creationId xmlns:a16="http://schemas.microsoft.com/office/drawing/2014/main" id="{C64CF10C-13FF-4EF5-A3DC-6C62A75646D9}"/>
              </a:ext>
            </a:extLst>
          </p:cNvPr>
          <p:cNvSpPr txBox="1"/>
          <p:nvPr/>
        </p:nvSpPr>
        <p:spPr>
          <a:xfrm>
            <a:off x="2851805" y="5014658"/>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Царс</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35" name="テキスト ボックス 1790">
            <a:extLst>
              <a:ext uri="{FF2B5EF4-FFF2-40B4-BE49-F238E27FC236}">
                <a16:creationId xmlns:a16="http://schemas.microsoft.com/office/drawing/2014/main" id="{23F1F2C9-1E5B-45DC-B1F9-70F30126852F}"/>
              </a:ext>
            </a:extLst>
          </p:cNvPr>
          <p:cNvSpPr txBox="1"/>
          <p:nvPr/>
        </p:nvSpPr>
        <p:spPr>
          <a:xfrm>
            <a:off x="2851805" y="5177726"/>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Нарс</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36" name="テキスト ボックス 1791">
            <a:extLst>
              <a:ext uri="{FF2B5EF4-FFF2-40B4-BE49-F238E27FC236}">
                <a16:creationId xmlns:a16="http://schemas.microsoft.com/office/drawing/2014/main" id="{B67ED277-18CC-41F2-A333-227C901DCED1}"/>
              </a:ext>
            </a:extLst>
          </p:cNvPr>
          <p:cNvSpPr txBox="1"/>
          <p:nvPr/>
        </p:nvSpPr>
        <p:spPr>
          <a:xfrm>
            <a:off x="2851805" y="534079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Хуш</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7" name="テキスト ボックス 1792">
            <a:extLst>
              <a:ext uri="{FF2B5EF4-FFF2-40B4-BE49-F238E27FC236}">
                <a16:creationId xmlns:a16="http://schemas.microsoft.com/office/drawing/2014/main" id="{FCAD32A8-61A8-471F-A9CB-F93563F4D91B}"/>
              </a:ext>
            </a:extLst>
          </p:cNvPr>
          <p:cNvSpPr txBox="1"/>
          <p:nvPr/>
        </p:nvSpPr>
        <p:spPr>
          <a:xfrm>
            <a:off x="2856250" y="4199318"/>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Хэмхдэслэг тунамал чулуулаг</a:t>
            </a:r>
            <a:endParaRPr lang="ja-JP" sz="7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38" name="テキスト ボックス 1793">
            <a:extLst>
              <a:ext uri="{FF2B5EF4-FFF2-40B4-BE49-F238E27FC236}">
                <a16:creationId xmlns:a16="http://schemas.microsoft.com/office/drawing/2014/main" id="{0D2C2399-67B6-4510-9724-07B75046A7A6}"/>
              </a:ext>
            </a:extLst>
          </p:cNvPr>
          <p:cNvSpPr txBox="1"/>
          <p:nvPr/>
        </p:nvSpPr>
        <p:spPr>
          <a:xfrm>
            <a:off x="2851805" y="4851590"/>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Гнейс</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83" name="テキスト ボックス 1794">
            <a:extLst>
              <a:ext uri="{FF2B5EF4-FFF2-40B4-BE49-F238E27FC236}">
                <a16:creationId xmlns:a16="http://schemas.microsoft.com/office/drawing/2014/main" id="{F40C53CA-1ADF-42B4-BD07-B9E2D3685A83}"/>
              </a:ext>
            </a:extLst>
          </p:cNvPr>
          <p:cNvSpPr txBox="1"/>
          <p:nvPr/>
        </p:nvSpPr>
        <p:spPr>
          <a:xfrm>
            <a:off x="5184067" y="1585245"/>
            <a:ext cx="1482090" cy="1687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Юмны хэлбэр дүрс</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84" name="テキスト ボックス 1795">
            <a:extLst>
              <a:ext uri="{FF2B5EF4-FFF2-40B4-BE49-F238E27FC236}">
                <a16:creationId xmlns:a16="http://schemas.microsoft.com/office/drawing/2014/main" id="{EDCDF7DD-BE41-43B0-933B-5EC58A68EDCB}"/>
              </a:ext>
            </a:extLst>
          </p:cNvPr>
          <p:cNvSpPr txBox="1"/>
          <p:nvPr/>
        </p:nvSpPr>
        <p:spPr>
          <a:xfrm>
            <a:off x="5193619" y="1780704"/>
            <a:ext cx="488930" cy="1454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Нэршил</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85" name="テキスト ボックス 1796">
            <a:extLst>
              <a:ext uri="{FF2B5EF4-FFF2-40B4-BE49-F238E27FC236}">
                <a16:creationId xmlns:a16="http://schemas.microsoft.com/office/drawing/2014/main" id="{BE5961EA-9C36-44E6-BE18-0F0243D73EB9}"/>
              </a:ext>
            </a:extLst>
          </p:cNvPr>
          <p:cNvSpPr txBox="1"/>
          <p:nvPr/>
        </p:nvSpPr>
        <p:spPr>
          <a:xfrm>
            <a:off x="5148825" y="2094060"/>
            <a:ext cx="567376"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Тэгш өнцөгт</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86" name="テキスト ボックス 1797">
            <a:extLst>
              <a:ext uri="{FF2B5EF4-FFF2-40B4-BE49-F238E27FC236}">
                <a16:creationId xmlns:a16="http://schemas.microsoft.com/office/drawing/2014/main" id="{225AAF70-961A-4095-A32F-ABD17272BADC}"/>
              </a:ext>
            </a:extLst>
          </p:cNvPr>
          <p:cNvSpPr txBox="1"/>
          <p:nvPr/>
        </p:nvSpPr>
        <p:spPr>
          <a:xfrm>
            <a:off x="5119610" y="2594414"/>
            <a:ext cx="602439"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Цилиндр</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87" name="テキスト ボックス 1798">
            <a:extLst>
              <a:ext uri="{FF2B5EF4-FFF2-40B4-BE49-F238E27FC236}">
                <a16:creationId xmlns:a16="http://schemas.microsoft.com/office/drawing/2014/main" id="{B25B687C-09AF-4575-BF9B-107C1608A5D6}"/>
              </a:ext>
            </a:extLst>
          </p:cNvPr>
          <p:cNvSpPr txBox="1"/>
          <p:nvPr/>
        </p:nvSpPr>
        <p:spPr>
          <a:xfrm>
            <a:off x="5119610" y="3078116"/>
            <a:ext cx="596591"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Диск</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88" name="テキスト ボックス 1799">
            <a:extLst>
              <a:ext uri="{FF2B5EF4-FFF2-40B4-BE49-F238E27FC236}">
                <a16:creationId xmlns:a16="http://schemas.microsoft.com/office/drawing/2014/main" id="{AB291AA6-F073-4C77-96E7-568C53057136}"/>
              </a:ext>
            </a:extLst>
          </p:cNvPr>
          <p:cNvSpPr txBox="1"/>
          <p:nvPr/>
        </p:nvSpPr>
        <p:spPr>
          <a:xfrm>
            <a:off x="5127556" y="3529919"/>
            <a:ext cx="588645"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Бөмбөлөг</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90" name="テキスト ボックス 1808">
            <a:extLst>
              <a:ext uri="{FF2B5EF4-FFF2-40B4-BE49-F238E27FC236}">
                <a16:creationId xmlns:a16="http://schemas.microsoft.com/office/drawing/2014/main" id="{99107902-85F8-4BE5-812A-7E676E4FA728}"/>
              </a:ext>
            </a:extLst>
          </p:cNvPr>
          <p:cNvSpPr txBox="1"/>
          <p:nvPr/>
        </p:nvSpPr>
        <p:spPr>
          <a:xfrm>
            <a:off x="5891329" y="1785270"/>
            <a:ext cx="638248" cy="1454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Хэлбэр</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91" name="テキスト ボックス 1809">
            <a:extLst>
              <a:ext uri="{FF2B5EF4-FFF2-40B4-BE49-F238E27FC236}">
                <a16:creationId xmlns:a16="http://schemas.microsoft.com/office/drawing/2014/main" id="{02D91C0B-8F2D-494E-B2E5-DDB5C4E6354A}"/>
              </a:ext>
            </a:extLst>
          </p:cNvPr>
          <p:cNvSpPr txBox="1"/>
          <p:nvPr/>
        </p:nvSpPr>
        <p:spPr>
          <a:xfrm>
            <a:off x="6786172" y="1646840"/>
            <a:ext cx="1451610" cy="2706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Эзлэхүүний товчилсон томъёо</a:t>
            </a:r>
            <a:endParaRPr lang="ja-JP" sz="7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92" name="テキスト ボックス 1810">
            <a:extLst>
              <a:ext uri="{FF2B5EF4-FFF2-40B4-BE49-F238E27FC236}">
                <a16:creationId xmlns:a16="http://schemas.microsoft.com/office/drawing/2014/main" id="{A8A92D07-BE18-4F8D-BC5B-2501140A261F}"/>
              </a:ext>
            </a:extLst>
          </p:cNvPr>
          <p:cNvSpPr txBox="1"/>
          <p:nvPr/>
        </p:nvSpPr>
        <p:spPr>
          <a:xfrm>
            <a:off x="6395681" y="2196346"/>
            <a:ext cx="163830" cy="1155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Өргөн</a:t>
            </a:r>
            <a:endParaRPr lang="ja-JP" sz="3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93" name="テキスト ボックス 1811">
            <a:extLst>
              <a:ext uri="{FF2B5EF4-FFF2-40B4-BE49-F238E27FC236}">
                <a16:creationId xmlns:a16="http://schemas.microsoft.com/office/drawing/2014/main" id="{5532A6F8-1DE0-46E1-B2AA-F9F1927F8F23}"/>
              </a:ext>
            </a:extLst>
          </p:cNvPr>
          <p:cNvSpPr txBox="1"/>
          <p:nvPr/>
        </p:nvSpPr>
        <p:spPr>
          <a:xfrm>
            <a:off x="6047032" y="2307121"/>
            <a:ext cx="163830" cy="1155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Өндөр</a:t>
            </a:r>
            <a:endParaRPr lang="ja-JP" sz="3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94" name="テキスト ボックス 1812">
            <a:extLst>
              <a:ext uri="{FF2B5EF4-FFF2-40B4-BE49-F238E27FC236}">
                <a16:creationId xmlns:a16="http://schemas.microsoft.com/office/drawing/2014/main" id="{B68FF204-A459-4B00-9E1B-2BA42E3D79B0}"/>
              </a:ext>
            </a:extLst>
          </p:cNvPr>
          <p:cNvSpPr txBox="1"/>
          <p:nvPr/>
        </p:nvSpPr>
        <p:spPr>
          <a:xfrm>
            <a:off x="5985207" y="2924054"/>
            <a:ext cx="428161" cy="912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диаметр</a:t>
            </a:r>
            <a:endParaRPr lang="ja-JP" sz="3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95" name="テキスト ボックス 1813">
            <a:extLst>
              <a:ext uri="{FF2B5EF4-FFF2-40B4-BE49-F238E27FC236}">
                <a16:creationId xmlns:a16="http://schemas.microsoft.com/office/drawing/2014/main" id="{8B66499E-24F6-4550-A717-928C3D19DB13}"/>
              </a:ext>
            </a:extLst>
          </p:cNvPr>
          <p:cNvSpPr txBox="1"/>
          <p:nvPr/>
        </p:nvSpPr>
        <p:spPr>
          <a:xfrm>
            <a:off x="6329184" y="2452288"/>
            <a:ext cx="163830" cy="912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диаметр</a:t>
            </a:r>
            <a:endParaRPr lang="ja-JP" sz="3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96" name="テキスト ボックス 1816">
            <a:extLst>
              <a:ext uri="{FF2B5EF4-FFF2-40B4-BE49-F238E27FC236}">
                <a16:creationId xmlns:a16="http://schemas.microsoft.com/office/drawing/2014/main" id="{94008345-13A4-43A7-B59D-1FF3A6F471C8}"/>
              </a:ext>
            </a:extLst>
          </p:cNvPr>
          <p:cNvSpPr txBox="1"/>
          <p:nvPr/>
        </p:nvSpPr>
        <p:spPr>
          <a:xfrm>
            <a:off x="6464693" y="2020767"/>
            <a:ext cx="163830" cy="1454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Өндөр</a:t>
            </a:r>
            <a:endParaRPr lang="ja-JP" sz="3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97" name="テキスト ボックス 1817">
            <a:extLst>
              <a:ext uri="{FF2B5EF4-FFF2-40B4-BE49-F238E27FC236}">
                <a16:creationId xmlns:a16="http://schemas.microsoft.com/office/drawing/2014/main" id="{AC479BA9-84A3-4D02-8B92-C8D9ED663B38}"/>
              </a:ext>
            </a:extLst>
          </p:cNvPr>
          <p:cNvSpPr txBox="1"/>
          <p:nvPr/>
        </p:nvSpPr>
        <p:spPr>
          <a:xfrm>
            <a:off x="6420268" y="3139407"/>
            <a:ext cx="100871" cy="1682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dirty="0">
                <a:effectLst/>
                <a:latin typeface="Arial" panose="020B0604020202020204" pitchFamily="34" charset="0"/>
                <a:ea typeface="游ゴシック" panose="020B0400000000000000" pitchFamily="50" charset="-128"/>
                <a:cs typeface="Arial" panose="020B0604020202020204" pitchFamily="34" charset="0"/>
              </a:rPr>
              <a:t>Зузаан</a:t>
            </a:r>
            <a:endParaRPr lang="ja-JP" sz="3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98" name="テキスト ボックス 1818">
            <a:extLst>
              <a:ext uri="{FF2B5EF4-FFF2-40B4-BE49-F238E27FC236}">
                <a16:creationId xmlns:a16="http://schemas.microsoft.com/office/drawing/2014/main" id="{141C6504-389A-4886-A3BF-83D6A286BF29}"/>
              </a:ext>
            </a:extLst>
          </p:cNvPr>
          <p:cNvSpPr txBox="1"/>
          <p:nvPr/>
        </p:nvSpPr>
        <p:spPr>
          <a:xfrm>
            <a:off x="6391599" y="3497706"/>
            <a:ext cx="129540" cy="2444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диаметр</a:t>
            </a:r>
            <a:endParaRPr lang="ja-JP" sz="3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99" name="テキスト ボックス 1828">
            <a:extLst>
              <a:ext uri="{FF2B5EF4-FFF2-40B4-BE49-F238E27FC236}">
                <a16:creationId xmlns:a16="http://schemas.microsoft.com/office/drawing/2014/main" id="{DFD4D652-229F-4202-B0D9-7C6C48ED73C6}"/>
              </a:ext>
            </a:extLst>
          </p:cNvPr>
          <p:cNvSpPr txBox="1"/>
          <p:nvPr/>
        </p:nvSpPr>
        <p:spPr>
          <a:xfrm>
            <a:off x="6741114" y="2124225"/>
            <a:ext cx="1335405"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Урт  x өргөн х өндөр</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00" name="テキスト ボックス 1829">
            <a:extLst>
              <a:ext uri="{FF2B5EF4-FFF2-40B4-BE49-F238E27FC236}">
                <a16:creationId xmlns:a16="http://schemas.microsoft.com/office/drawing/2014/main" id="{DF2F47D6-C048-4325-91E8-041724580AEB}"/>
              </a:ext>
            </a:extLst>
          </p:cNvPr>
          <p:cNvSpPr txBox="1"/>
          <p:nvPr/>
        </p:nvSpPr>
        <p:spPr>
          <a:xfrm>
            <a:off x="6756353" y="2594414"/>
            <a:ext cx="1335405"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(Диаметр) </a:t>
            </a:r>
            <a:r>
              <a:rPr lang="mn" sz="600" kern="100" baseline="30000">
                <a:effectLst/>
                <a:latin typeface="Arial" panose="020B0604020202020204" pitchFamily="34" charset="0"/>
                <a:ea typeface="游ゴシック" panose="020B0400000000000000" pitchFamily="50" charset="-128"/>
                <a:cs typeface="Arial" panose="020B0604020202020204" pitchFamily="34" charset="0"/>
              </a:rPr>
              <a:t>2</a:t>
            </a:r>
            <a:r>
              <a:rPr lang="mn" sz="600" kern="100">
                <a:effectLst/>
                <a:latin typeface="Arial" panose="020B0604020202020204" pitchFamily="34" charset="0"/>
                <a:ea typeface="游ゴシック" panose="020B0400000000000000" pitchFamily="50" charset="-128"/>
                <a:cs typeface="Arial" panose="020B0604020202020204" pitchFamily="34" charset="0"/>
              </a:rPr>
              <a:t> х өндөр x </a:t>
            </a:r>
            <a:r>
              <a:rPr lang="mn" sz="600" kern="100">
                <a:effectLst/>
                <a:latin typeface="Arial" panose="020B0604020202020204" pitchFamily="34" charset="0"/>
                <a:ea typeface="ＭＳ 明朝" panose="02020609040205080304" pitchFamily="17" charset="-128"/>
                <a:cs typeface="Arial" panose="020B0604020202020204" pitchFamily="34" charset="0"/>
              </a:rPr>
              <a:t>0.8</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01" name="テキスト ボックス 1830">
            <a:extLst>
              <a:ext uri="{FF2B5EF4-FFF2-40B4-BE49-F238E27FC236}">
                <a16:creationId xmlns:a16="http://schemas.microsoft.com/office/drawing/2014/main" id="{5B0E32F8-ED40-47B5-91E5-A54F5C5ADCE5}"/>
              </a:ext>
            </a:extLst>
          </p:cNvPr>
          <p:cNvSpPr txBox="1"/>
          <p:nvPr/>
        </p:nvSpPr>
        <p:spPr>
          <a:xfrm>
            <a:off x="6741114" y="3080339"/>
            <a:ext cx="1335405"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(Диаметр нь) </a:t>
            </a:r>
            <a:r>
              <a:rPr lang="mn" sz="600" kern="100" baseline="30000">
                <a:effectLst/>
                <a:latin typeface="Arial" panose="020B0604020202020204" pitchFamily="34" charset="0"/>
                <a:ea typeface="游ゴシック" panose="020B0400000000000000" pitchFamily="50" charset="-128"/>
                <a:cs typeface="Arial" panose="020B0604020202020204" pitchFamily="34" charset="0"/>
              </a:rPr>
              <a:t>2</a:t>
            </a:r>
            <a:r>
              <a:rPr lang="mn" sz="600" kern="100">
                <a:effectLst/>
                <a:latin typeface="Arial" panose="020B0604020202020204" pitchFamily="34" charset="0"/>
                <a:ea typeface="游ゴシック" panose="020B0400000000000000" pitchFamily="50" charset="-128"/>
                <a:cs typeface="Arial" panose="020B0604020202020204" pitchFamily="34" charset="0"/>
              </a:rPr>
              <a:t> х зузаан х </a:t>
            </a:r>
            <a:r>
              <a:rPr lang="mn" sz="600" kern="100">
                <a:effectLst/>
                <a:latin typeface="Arial" panose="020B0604020202020204" pitchFamily="34" charset="0"/>
                <a:ea typeface="ＭＳ 明朝" panose="02020609040205080304" pitchFamily="17" charset="-128"/>
                <a:cs typeface="Arial" panose="020B0604020202020204" pitchFamily="34" charset="0"/>
              </a:rPr>
              <a:t>0.8</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02" name="テキスト ボックス 1831">
            <a:extLst>
              <a:ext uri="{FF2B5EF4-FFF2-40B4-BE49-F238E27FC236}">
                <a16:creationId xmlns:a16="http://schemas.microsoft.com/office/drawing/2014/main" id="{0DC5BD0C-C547-4198-A834-71B93D90883C}"/>
              </a:ext>
            </a:extLst>
          </p:cNvPr>
          <p:cNvSpPr txBox="1"/>
          <p:nvPr/>
        </p:nvSpPr>
        <p:spPr>
          <a:xfrm>
            <a:off x="6714920" y="3550528"/>
            <a:ext cx="1335405"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(Диаметр) </a:t>
            </a:r>
            <a:r>
              <a:rPr lang="mn" sz="600" kern="100" baseline="30000">
                <a:effectLst/>
                <a:latin typeface="Arial" panose="020B0604020202020204" pitchFamily="34" charset="0"/>
                <a:ea typeface="游ゴシック" panose="020B0400000000000000" pitchFamily="50" charset="-128"/>
                <a:cs typeface="Arial" panose="020B0604020202020204" pitchFamily="34" charset="0"/>
              </a:rPr>
              <a:t>3</a:t>
            </a:r>
            <a:r>
              <a:rPr lang="mn" sz="600" kern="100">
                <a:effectLst/>
                <a:latin typeface="Arial" panose="020B0604020202020204" pitchFamily="34" charset="0"/>
                <a:ea typeface="游ゴシック" panose="020B0400000000000000" pitchFamily="50" charset="-128"/>
                <a:cs typeface="Arial" panose="020B0604020202020204" pitchFamily="34" charset="0"/>
              </a:rPr>
              <a:t> x </a:t>
            </a:r>
            <a:r>
              <a:rPr lang="mn" sz="600" kern="100">
                <a:effectLst/>
                <a:latin typeface="Arial" panose="020B0604020202020204" pitchFamily="34" charset="0"/>
                <a:ea typeface="ＭＳ 明朝" panose="02020609040205080304" pitchFamily="17" charset="-128"/>
                <a:cs typeface="Arial" panose="020B0604020202020204" pitchFamily="34" charset="0"/>
              </a:rPr>
              <a:t>0.53</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03" name="テキスト ボックス 1816">
            <a:extLst>
              <a:ext uri="{FF2B5EF4-FFF2-40B4-BE49-F238E27FC236}">
                <a16:creationId xmlns:a16="http://schemas.microsoft.com/office/drawing/2014/main" id="{20E75799-6C7A-4C6D-9286-11EAEF591C7C}"/>
              </a:ext>
            </a:extLst>
          </p:cNvPr>
          <p:cNvSpPr txBox="1"/>
          <p:nvPr/>
        </p:nvSpPr>
        <p:spPr>
          <a:xfrm>
            <a:off x="6386147" y="2603345"/>
            <a:ext cx="163830" cy="1454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Өндөр</a:t>
            </a:r>
            <a:endParaRPr lang="ja-JP" sz="3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04" name="テキスト ボックス 1800">
            <a:extLst>
              <a:ext uri="{FF2B5EF4-FFF2-40B4-BE49-F238E27FC236}">
                <a16:creationId xmlns:a16="http://schemas.microsoft.com/office/drawing/2014/main" id="{B16FBD22-BB1B-4CDB-8736-FD716A5E0D20}"/>
              </a:ext>
            </a:extLst>
          </p:cNvPr>
          <p:cNvSpPr txBox="1"/>
          <p:nvPr/>
        </p:nvSpPr>
        <p:spPr>
          <a:xfrm>
            <a:off x="5127556" y="4035917"/>
            <a:ext cx="613368"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Хагас бөмбөлөг</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05" name="テキスト ボックス 1801">
            <a:extLst>
              <a:ext uri="{FF2B5EF4-FFF2-40B4-BE49-F238E27FC236}">
                <a16:creationId xmlns:a16="http://schemas.microsoft.com/office/drawing/2014/main" id="{9BD4D41E-9AD4-4F95-9CFE-05B18ADFA7AB}"/>
              </a:ext>
            </a:extLst>
          </p:cNvPr>
          <p:cNvSpPr txBox="1"/>
          <p:nvPr/>
        </p:nvSpPr>
        <p:spPr>
          <a:xfrm>
            <a:off x="5127556" y="4487306"/>
            <a:ext cx="596590" cy="1725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Конус</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06" name="テキスト ボックス 1802">
            <a:extLst>
              <a:ext uri="{FF2B5EF4-FFF2-40B4-BE49-F238E27FC236}">
                <a16:creationId xmlns:a16="http://schemas.microsoft.com/office/drawing/2014/main" id="{8C6202D4-EB21-4CE1-B897-F9ED00184763}"/>
              </a:ext>
            </a:extLst>
          </p:cNvPr>
          <p:cNvSpPr txBox="1"/>
          <p:nvPr/>
        </p:nvSpPr>
        <p:spPr>
          <a:xfrm>
            <a:off x="5121271" y="4947039"/>
            <a:ext cx="625195" cy="155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Огтлогдсон конус</a:t>
            </a:r>
            <a:endParaRPr lang="ja-JP" sz="7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107" name="テキスト ボックス 1803">
            <a:extLst>
              <a:ext uri="{FF2B5EF4-FFF2-40B4-BE49-F238E27FC236}">
                <a16:creationId xmlns:a16="http://schemas.microsoft.com/office/drawing/2014/main" id="{72DA0697-98F3-4475-9B74-10C84B2D377D}"/>
              </a:ext>
            </a:extLst>
          </p:cNvPr>
          <p:cNvSpPr txBox="1"/>
          <p:nvPr/>
        </p:nvSpPr>
        <p:spPr>
          <a:xfrm>
            <a:off x="5107783" y="5430741"/>
            <a:ext cx="644968"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Тойрог</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08" name="テキスト ボックス 1804">
            <a:extLst>
              <a:ext uri="{FF2B5EF4-FFF2-40B4-BE49-F238E27FC236}">
                <a16:creationId xmlns:a16="http://schemas.microsoft.com/office/drawing/2014/main" id="{138D2B98-C397-4619-B972-4E76486D8370}"/>
              </a:ext>
            </a:extLst>
          </p:cNvPr>
          <p:cNvSpPr txBox="1"/>
          <p:nvPr/>
        </p:nvSpPr>
        <p:spPr>
          <a:xfrm>
            <a:off x="5119610" y="5914443"/>
            <a:ext cx="621314"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Гурвалжин пирамид</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09" name="テキスト ボックス 1805">
            <a:extLst>
              <a:ext uri="{FF2B5EF4-FFF2-40B4-BE49-F238E27FC236}">
                <a16:creationId xmlns:a16="http://schemas.microsoft.com/office/drawing/2014/main" id="{3EF18A75-B780-4281-9D83-D1E8992C63C7}"/>
              </a:ext>
            </a:extLst>
          </p:cNvPr>
          <p:cNvSpPr txBox="1"/>
          <p:nvPr/>
        </p:nvSpPr>
        <p:spPr>
          <a:xfrm>
            <a:off x="5859267" y="5770062"/>
            <a:ext cx="163830" cy="971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Өндөр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0" name="テキスト ボックス 1814">
            <a:extLst>
              <a:ext uri="{FF2B5EF4-FFF2-40B4-BE49-F238E27FC236}">
                <a16:creationId xmlns:a16="http://schemas.microsoft.com/office/drawing/2014/main" id="{00AE5499-92FE-49C5-8B1B-C3390171FA80}"/>
              </a:ext>
            </a:extLst>
          </p:cNvPr>
          <p:cNvSpPr txBox="1"/>
          <p:nvPr/>
        </p:nvSpPr>
        <p:spPr>
          <a:xfrm>
            <a:off x="6313766" y="4916296"/>
            <a:ext cx="163830" cy="1588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Өндөр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1" name="テキスト ボックス 1815">
            <a:extLst>
              <a:ext uri="{FF2B5EF4-FFF2-40B4-BE49-F238E27FC236}">
                <a16:creationId xmlns:a16="http://schemas.microsoft.com/office/drawing/2014/main" id="{E9D7C07E-7123-442C-BF63-C81207B3B427}"/>
              </a:ext>
            </a:extLst>
          </p:cNvPr>
          <p:cNvSpPr txBox="1"/>
          <p:nvPr/>
        </p:nvSpPr>
        <p:spPr>
          <a:xfrm>
            <a:off x="6330697" y="3896671"/>
            <a:ext cx="163830" cy="70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dirty="0">
                <a:effectLst/>
                <a:latin typeface="Arial" panose="020B0604020202020204" pitchFamily="34" charset="0"/>
                <a:ea typeface="游ゴシック" panose="020B0400000000000000" pitchFamily="50" charset="-128"/>
                <a:cs typeface="Arial" panose="020B0604020202020204" pitchFamily="34" charset="0"/>
              </a:rPr>
              <a:t>Өндөр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2" name="テキスト ボックス 1819">
            <a:extLst>
              <a:ext uri="{FF2B5EF4-FFF2-40B4-BE49-F238E27FC236}">
                <a16:creationId xmlns:a16="http://schemas.microsoft.com/office/drawing/2014/main" id="{D6F3B095-01ED-4D44-A099-DA5C4E0CFDF9}"/>
              </a:ext>
            </a:extLst>
          </p:cNvPr>
          <p:cNvSpPr txBox="1"/>
          <p:nvPr/>
        </p:nvSpPr>
        <p:spPr>
          <a:xfrm>
            <a:off x="6055629" y="4230228"/>
            <a:ext cx="273555" cy="683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диаметр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3" name="テキスト ボックス 1820">
            <a:extLst>
              <a:ext uri="{FF2B5EF4-FFF2-40B4-BE49-F238E27FC236}">
                <a16:creationId xmlns:a16="http://schemas.microsoft.com/office/drawing/2014/main" id="{65CA05E9-F8A5-4FCB-A4B3-5DC6E8ADEDD5}"/>
              </a:ext>
            </a:extLst>
          </p:cNvPr>
          <p:cNvSpPr txBox="1"/>
          <p:nvPr/>
        </p:nvSpPr>
        <p:spPr>
          <a:xfrm>
            <a:off x="6055629" y="4659830"/>
            <a:ext cx="163830" cy="8501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диаметр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4" name="テキスト ボックス 1821">
            <a:extLst>
              <a:ext uri="{FF2B5EF4-FFF2-40B4-BE49-F238E27FC236}">
                <a16:creationId xmlns:a16="http://schemas.microsoft.com/office/drawing/2014/main" id="{827FDD77-5FDA-493B-924D-9209ADE31991}"/>
              </a:ext>
            </a:extLst>
          </p:cNvPr>
          <p:cNvSpPr txBox="1"/>
          <p:nvPr/>
        </p:nvSpPr>
        <p:spPr>
          <a:xfrm>
            <a:off x="5948289" y="4811299"/>
            <a:ext cx="361315" cy="74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200" kern="100">
                <a:effectLst/>
                <a:latin typeface="Arial" panose="020B0604020202020204" pitchFamily="34" charset="0"/>
                <a:ea typeface="游ゴシック" panose="020B0400000000000000" pitchFamily="50" charset="-128"/>
                <a:cs typeface="Arial" panose="020B0604020202020204" pitchFamily="34" charset="0"/>
              </a:rPr>
              <a:t>Дээд талын диаметр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5" name="テキスト ボックス 1822">
            <a:extLst>
              <a:ext uri="{FF2B5EF4-FFF2-40B4-BE49-F238E27FC236}">
                <a16:creationId xmlns:a16="http://schemas.microsoft.com/office/drawing/2014/main" id="{F904E621-43EB-44C3-8415-1C392F6AC04C}"/>
              </a:ext>
            </a:extLst>
          </p:cNvPr>
          <p:cNvSpPr txBox="1"/>
          <p:nvPr/>
        </p:nvSpPr>
        <p:spPr>
          <a:xfrm>
            <a:off x="6041634" y="5181443"/>
            <a:ext cx="208337" cy="74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200" kern="100">
                <a:effectLst/>
                <a:latin typeface="Arial" panose="020B0604020202020204" pitchFamily="34" charset="0"/>
                <a:ea typeface="游ゴシック" panose="020B0400000000000000" pitchFamily="50" charset="-128"/>
                <a:cs typeface="Arial" panose="020B0604020202020204" pitchFamily="34" charset="0"/>
              </a:rPr>
              <a:t>Суурийн диаметр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6" name="テキスト ボックス 1823">
            <a:extLst>
              <a:ext uri="{FF2B5EF4-FFF2-40B4-BE49-F238E27FC236}">
                <a16:creationId xmlns:a16="http://schemas.microsoft.com/office/drawing/2014/main" id="{D11D7820-EF8A-4390-B835-B315086FC313}"/>
              </a:ext>
            </a:extLst>
          </p:cNvPr>
          <p:cNvSpPr txBox="1"/>
          <p:nvPr/>
        </p:nvSpPr>
        <p:spPr>
          <a:xfrm>
            <a:off x="6540283" y="5436645"/>
            <a:ext cx="155861" cy="971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Зузаан</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7" name="テキスト ボックス 1824">
            <a:extLst>
              <a:ext uri="{FF2B5EF4-FFF2-40B4-BE49-F238E27FC236}">
                <a16:creationId xmlns:a16="http://schemas.microsoft.com/office/drawing/2014/main" id="{9334FFA4-B895-46E9-BCBA-721FA534D79D}"/>
              </a:ext>
            </a:extLst>
          </p:cNvPr>
          <p:cNvSpPr txBox="1"/>
          <p:nvPr/>
        </p:nvSpPr>
        <p:spPr>
          <a:xfrm>
            <a:off x="5865517" y="5492455"/>
            <a:ext cx="261807" cy="971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Уртын хэмжээ</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8" name="テキスト ボックス 1825">
            <a:extLst>
              <a:ext uri="{FF2B5EF4-FFF2-40B4-BE49-F238E27FC236}">
                <a16:creationId xmlns:a16="http://schemas.microsoft.com/office/drawing/2014/main" id="{B7A74606-52BA-4955-9BF0-A5897352065A}"/>
              </a:ext>
            </a:extLst>
          </p:cNvPr>
          <p:cNvSpPr txBox="1"/>
          <p:nvPr/>
        </p:nvSpPr>
        <p:spPr>
          <a:xfrm rot="16200000">
            <a:off x="6125021" y="5405541"/>
            <a:ext cx="346607" cy="812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Өргөний хэмжээ</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9" name="テキスト ボックス 1826">
            <a:extLst>
              <a:ext uri="{FF2B5EF4-FFF2-40B4-BE49-F238E27FC236}">
                <a16:creationId xmlns:a16="http://schemas.microsoft.com/office/drawing/2014/main" id="{1C6DF825-2A14-4D74-88BB-76A83EF246C8}"/>
              </a:ext>
            </a:extLst>
          </p:cNvPr>
          <p:cNvSpPr txBox="1"/>
          <p:nvPr/>
        </p:nvSpPr>
        <p:spPr>
          <a:xfrm>
            <a:off x="5891799" y="6148062"/>
            <a:ext cx="163830" cy="971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Ёроол</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0" name="テキスト ボックス 1827">
            <a:extLst>
              <a:ext uri="{FF2B5EF4-FFF2-40B4-BE49-F238E27FC236}">
                <a16:creationId xmlns:a16="http://schemas.microsoft.com/office/drawing/2014/main" id="{18EC6072-D421-4F4A-8A1F-3D4B207A69DE}"/>
              </a:ext>
            </a:extLst>
          </p:cNvPr>
          <p:cNvSpPr txBox="1"/>
          <p:nvPr/>
        </p:nvSpPr>
        <p:spPr>
          <a:xfrm>
            <a:off x="6249971" y="5853228"/>
            <a:ext cx="391455" cy="1060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Ёроолын тойрог</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1" name="テキスト ボックス 1409">
            <a:extLst>
              <a:ext uri="{FF2B5EF4-FFF2-40B4-BE49-F238E27FC236}">
                <a16:creationId xmlns:a16="http://schemas.microsoft.com/office/drawing/2014/main" id="{A407E640-0258-43CA-8DAE-C906D833B173}"/>
              </a:ext>
            </a:extLst>
          </p:cNvPr>
          <p:cNvSpPr txBox="1"/>
          <p:nvPr/>
        </p:nvSpPr>
        <p:spPr>
          <a:xfrm>
            <a:off x="6282410" y="6055882"/>
            <a:ext cx="326576" cy="1057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Ёроолын өндөр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2" name="テキスト ボックス 1840">
            <a:extLst>
              <a:ext uri="{FF2B5EF4-FFF2-40B4-BE49-F238E27FC236}">
                <a16:creationId xmlns:a16="http://schemas.microsoft.com/office/drawing/2014/main" id="{601627DB-ECB3-4403-A78A-23C6B19320A4}"/>
              </a:ext>
            </a:extLst>
          </p:cNvPr>
          <p:cNvSpPr txBox="1"/>
          <p:nvPr/>
        </p:nvSpPr>
        <p:spPr>
          <a:xfrm>
            <a:off x="6363874" y="4378466"/>
            <a:ext cx="163830" cy="2176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Өндөр</a:t>
            </a:r>
            <a:endParaRPr lang="ja-JP"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3" name="テキスト ボックス 1832">
            <a:extLst>
              <a:ext uri="{FF2B5EF4-FFF2-40B4-BE49-F238E27FC236}">
                <a16:creationId xmlns:a16="http://schemas.microsoft.com/office/drawing/2014/main" id="{6CCCBB0E-D1B2-455D-98F7-0BAE2CE96C44}"/>
              </a:ext>
            </a:extLst>
          </p:cNvPr>
          <p:cNvSpPr txBox="1"/>
          <p:nvPr/>
        </p:nvSpPr>
        <p:spPr>
          <a:xfrm>
            <a:off x="6731885" y="4010037"/>
            <a:ext cx="1688216" cy="1840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(Өндөр) </a:t>
            </a:r>
            <a:r>
              <a:rPr lang="mn" sz="600" kern="100" baseline="30000">
                <a:effectLst/>
                <a:latin typeface="Arial" panose="020B0604020202020204" pitchFamily="34" charset="0"/>
                <a:ea typeface="游ゴシック" panose="020B0400000000000000" pitchFamily="50" charset="-128"/>
                <a:cs typeface="Arial" panose="020B0604020202020204" pitchFamily="34" charset="0"/>
              </a:rPr>
              <a:t>2</a:t>
            </a:r>
            <a:r>
              <a:rPr lang="mn" sz="600" kern="100">
                <a:effectLst/>
                <a:latin typeface="Arial" panose="020B0604020202020204" pitchFamily="34" charset="0"/>
                <a:ea typeface="游ゴシック" panose="020B0400000000000000" pitchFamily="50" charset="-128"/>
                <a:cs typeface="Arial" panose="020B0604020202020204" pitchFamily="34" charset="0"/>
              </a:rPr>
              <a:t> x (Диаметр x </a:t>
            </a:r>
            <a:r>
              <a:rPr lang="mn" sz="600" kern="100">
                <a:effectLst/>
                <a:latin typeface="Arial" panose="020B0604020202020204" pitchFamily="34" charset="0"/>
                <a:ea typeface="ＭＳ 明朝" panose="02020609040205080304" pitchFamily="17" charset="-128"/>
                <a:cs typeface="Arial" panose="020B0604020202020204" pitchFamily="34" charset="0"/>
              </a:rPr>
              <a:t>3-</a:t>
            </a:r>
            <a:r>
              <a:rPr lang="mn" sz="600" kern="100">
                <a:effectLst/>
                <a:latin typeface="Arial" panose="020B0604020202020204" pitchFamily="34" charset="0"/>
                <a:ea typeface="游ゴシック" panose="020B0400000000000000" pitchFamily="50" charset="-128"/>
                <a:cs typeface="Arial" panose="020B0604020202020204" pitchFamily="34" charset="0"/>
              </a:rPr>
              <a:t> Өндөр x </a:t>
            </a:r>
            <a:r>
              <a:rPr lang="mn" sz="600" kern="100">
                <a:effectLst/>
                <a:latin typeface="Arial" panose="020B0604020202020204" pitchFamily="34" charset="0"/>
                <a:ea typeface="ＭＳ 明朝" panose="02020609040205080304" pitchFamily="17" charset="-128"/>
                <a:cs typeface="Arial" panose="020B0604020202020204" pitchFamily="34" charset="0"/>
              </a:rPr>
              <a:t>2</a:t>
            </a:r>
            <a:r>
              <a:rPr lang="mn" sz="600" kern="100">
                <a:effectLst/>
                <a:latin typeface="Arial" panose="020B0604020202020204" pitchFamily="34" charset="0"/>
                <a:ea typeface="游ゴシック" panose="020B0400000000000000" pitchFamily="50" charset="-128"/>
                <a:cs typeface="Arial" panose="020B0604020202020204" pitchFamily="34" charset="0"/>
              </a:rPr>
              <a:t> ) x </a:t>
            </a:r>
            <a:r>
              <a:rPr lang="mn" sz="600" kern="100">
                <a:effectLst/>
                <a:latin typeface="Arial" panose="020B0604020202020204" pitchFamily="34" charset="0"/>
                <a:ea typeface="ＭＳ 明朝" panose="02020609040205080304" pitchFamily="17" charset="-128"/>
                <a:cs typeface="Arial" panose="020B0604020202020204" pitchFamily="34" charset="0"/>
              </a:rPr>
              <a:t>0.53</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4" name="テキスト ボックス 1833">
            <a:extLst>
              <a:ext uri="{FF2B5EF4-FFF2-40B4-BE49-F238E27FC236}">
                <a16:creationId xmlns:a16="http://schemas.microsoft.com/office/drawing/2014/main" id="{9C7B53C8-548B-4287-9E64-007FFAAADD3E}"/>
              </a:ext>
            </a:extLst>
          </p:cNvPr>
          <p:cNvSpPr txBox="1"/>
          <p:nvPr/>
        </p:nvSpPr>
        <p:spPr>
          <a:xfrm>
            <a:off x="6734363" y="4819220"/>
            <a:ext cx="1364616" cy="4476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sz="600" dirty="0">
                <a:latin typeface="Arial" panose="020B0604020202020204" pitchFamily="34" charset="0"/>
                <a:cs typeface="Arial" panose="020B0604020202020204" pitchFamily="34" charset="0"/>
              </a:rPr>
              <a:t>[(</a:t>
            </a:r>
            <a:r>
              <a:rPr sz="600" dirty="0" err="1">
                <a:latin typeface="Arial" panose="020B0604020202020204" pitchFamily="34" charset="0"/>
                <a:cs typeface="Arial" panose="020B0604020202020204" pitchFamily="34" charset="0"/>
              </a:rPr>
              <a:t>Суурийн</a:t>
            </a:r>
            <a:r>
              <a:rPr sz="600" dirty="0">
                <a:latin typeface="Arial" panose="020B0604020202020204" pitchFamily="34" charset="0"/>
                <a:cs typeface="Arial" panose="020B0604020202020204" pitchFamily="34" charset="0"/>
              </a:rPr>
              <a:t> </a:t>
            </a:r>
            <a:r>
              <a:rPr sz="600" dirty="0" err="1">
                <a:latin typeface="Arial" panose="020B0604020202020204" pitchFamily="34" charset="0"/>
                <a:cs typeface="Arial" panose="020B0604020202020204" pitchFamily="34" charset="0"/>
              </a:rPr>
              <a:t>диаметр</a:t>
            </a:r>
            <a:r>
              <a:rPr sz="600" dirty="0">
                <a:latin typeface="Arial" panose="020B0604020202020204" pitchFamily="34" charset="0"/>
                <a:cs typeface="Arial" panose="020B0604020202020204" pitchFamily="34" charset="0"/>
              </a:rPr>
              <a:t>) </a:t>
            </a:r>
            <a:r>
              <a:rPr lang="mn" sz="600" kern="100" baseline="30000" dirty="0">
                <a:effectLst/>
                <a:latin typeface="Arial" panose="020B0604020202020204" pitchFamily="34" charset="0"/>
                <a:cs typeface="Arial" panose="020B0604020202020204" pitchFamily="34" charset="0"/>
              </a:rPr>
              <a:t>2</a:t>
            </a:r>
            <a:r>
              <a:rPr sz="600" dirty="0">
                <a:latin typeface="Arial" panose="020B0604020202020204" pitchFamily="34" charset="0"/>
                <a:cs typeface="Arial" panose="020B0604020202020204" pitchFamily="34" charset="0"/>
              </a:rPr>
              <a:t> + </a:t>
            </a:r>
            <a:r>
              <a:rPr sz="600" dirty="0" err="1">
                <a:latin typeface="Arial" panose="020B0604020202020204" pitchFamily="34" charset="0"/>
                <a:cs typeface="Arial" panose="020B0604020202020204" pitchFamily="34" charset="0"/>
              </a:rPr>
              <a:t>Суурийн</a:t>
            </a:r>
            <a:r>
              <a:rPr sz="600" dirty="0">
                <a:latin typeface="Arial" panose="020B0604020202020204" pitchFamily="34" charset="0"/>
                <a:cs typeface="Arial" panose="020B0604020202020204" pitchFamily="34" charset="0"/>
              </a:rPr>
              <a:t> </a:t>
            </a:r>
            <a:r>
              <a:rPr sz="600" dirty="0" err="1">
                <a:latin typeface="Arial" panose="020B0604020202020204" pitchFamily="34" charset="0"/>
                <a:cs typeface="Arial" panose="020B0604020202020204" pitchFamily="34" charset="0"/>
              </a:rPr>
              <a:t>диаметр</a:t>
            </a:r>
            <a:r>
              <a:rPr lang="mn" sz="600" kern="100" dirty="0">
                <a:effectLst/>
                <a:latin typeface="Arial" panose="020B0604020202020204" pitchFamily="34" charset="0"/>
                <a:cs typeface="Arial" panose="020B0604020202020204" pitchFamily="34" charset="0"/>
              </a:rPr>
              <a:t> x Дээд талын диаметр + (Дээд талын диаметр) </a:t>
            </a:r>
            <a:r>
              <a:rPr lang="mn" sz="600" kern="100" baseline="30000" dirty="0">
                <a:effectLst/>
                <a:latin typeface="Arial" panose="020B0604020202020204" pitchFamily="34" charset="0"/>
                <a:cs typeface="Arial" panose="020B0604020202020204" pitchFamily="34" charset="0"/>
              </a:rPr>
              <a:t>2</a:t>
            </a:r>
            <a:r>
              <a:rPr lang="mn" sz="600" kern="100" dirty="0">
                <a:effectLst/>
                <a:latin typeface="Arial" panose="020B0604020202020204" pitchFamily="34" charset="0"/>
                <a:cs typeface="Arial" panose="020B0604020202020204" pitchFamily="34" charset="0"/>
              </a:rPr>
              <a:t>  x Өндөр x 0.3</a:t>
            </a:r>
            <a:endParaRPr lang="ja-JP" sz="600" kern="100" dirty="0">
              <a:effectLst/>
              <a:latin typeface="Arial" panose="020B0604020202020204" pitchFamily="34" charset="0"/>
              <a:cs typeface="Arial" panose="020B0604020202020204" pitchFamily="34" charset="0"/>
            </a:endParaRPr>
          </a:p>
        </p:txBody>
      </p:sp>
      <p:sp>
        <p:nvSpPr>
          <p:cNvPr id="125" name="テキスト ボックス 1834">
            <a:extLst>
              <a:ext uri="{FF2B5EF4-FFF2-40B4-BE49-F238E27FC236}">
                <a16:creationId xmlns:a16="http://schemas.microsoft.com/office/drawing/2014/main" id="{DBCF3EA8-FC50-4DEC-83F0-B8107C350599}"/>
              </a:ext>
            </a:extLst>
          </p:cNvPr>
          <p:cNvSpPr txBox="1"/>
          <p:nvPr/>
        </p:nvSpPr>
        <p:spPr>
          <a:xfrm>
            <a:off x="6719158" y="4489359"/>
            <a:ext cx="1446530"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(Диаметр) </a:t>
            </a:r>
            <a:r>
              <a:rPr lang="mn" sz="600" kern="100" baseline="30000">
                <a:effectLst/>
                <a:latin typeface="Arial" panose="020B0604020202020204" pitchFamily="34" charset="0"/>
                <a:ea typeface="游ゴシック" panose="020B0400000000000000" pitchFamily="50" charset="-128"/>
                <a:cs typeface="Arial" panose="020B0604020202020204" pitchFamily="34" charset="0"/>
              </a:rPr>
              <a:t>2</a:t>
            </a:r>
            <a:r>
              <a:rPr lang="mn" sz="600" kern="100">
                <a:effectLst/>
                <a:latin typeface="Arial" panose="020B0604020202020204" pitchFamily="34" charset="0"/>
                <a:ea typeface="游ゴシック" panose="020B0400000000000000" pitchFamily="50" charset="-128"/>
                <a:cs typeface="Arial" panose="020B0604020202020204" pitchFamily="34" charset="0"/>
              </a:rPr>
              <a:t> х өндөр x </a:t>
            </a:r>
            <a:r>
              <a:rPr lang="mn" sz="600" kern="100">
                <a:effectLst/>
                <a:latin typeface="Arial" panose="020B0604020202020204" pitchFamily="34" charset="0"/>
                <a:ea typeface="ＭＳ 明朝" panose="02020609040205080304" pitchFamily="17" charset="-128"/>
                <a:cs typeface="Arial" panose="020B0604020202020204" pitchFamily="34" charset="0"/>
              </a:rPr>
              <a:t>0.3</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6" name="テキスト ボックス 1835">
            <a:extLst>
              <a:ext uri="{FF2B5EF4-FFF2-40B4-BE49-F238E27FC236}">
                <a16:creationId xmlns:a16="http://schemas.microsoft.com/office/drawing/2014/main" id="{4C66F7F1-EF7A-43E1-9CC8-BD24448A86AC}"/>
              </a:ext>
            </a:extLst>
          </p:cNvPr>
          <p:cNvSpPr txBox="1"/>
          <p:nvPr/>
        </p:nvSpPr>
        <p:spPr>
          <a:xfrm>
            <a:off x="6741114" y="5446676"/>
            <a:ext cx="1052806" cy="215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Урт x өргөн x зузаан x </a:t>
            </a:r>
            <a:r>
              <a:rPr lang="mn" sz="600" kern="100">
                <a:effectLst/>
                <a:latin typeface="Arial" panose="020B0604020202020204" pitchFamily="34" charset="0"/>
                <a:ea typeface="ＭＳ 明朝" panose="02020609040205080304" pitchFamily="17" charset="-128"/>
                <a:cs typeface="Arial" panose="020B0604020202020204" pitchFamily="34" charset="0"/>
              </a:rPr>
              <a:t>0.53</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7" name="テキスト ボックス 1836">
            <a:extLst>
              <a:ext uri="{FF2B5EF4-FFF2-40B4-BE49-F238E27FC236}">
                <a16:creationId xmlns:a16="http://schemas.microsoft.com/office/drawing/2014/main" id="{05233598-9943-46EE-8438-AF771F9BA22B}"/>
              </a:ext>
            </a:extLst>
          </p:cNvPr>
          <p:cNvSpPr txBox="1"/>
          <p:nvPr/>
        </p:nvSpPr>
        <p:spPr>
          <a:xfrm>
            <a:off x="6741114" y="5879294"/>
            <a:ext cx="1594551" cy="30794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sz="600">
                <a:latin typeface="Arial" panose="020B0604020202020204" pitchFamily="34" charset="0"/>
                <a:cs typeface="Arial" panose="020B0604020202020204" pitchFamily="34" charset="0"/>
              </a:rPr>
              <a:t>Ёроолын талбай</a:t>
            </a:r>
            <a:r>
              <a:rPr lang="mn" sz="600" kern="100">
                <a:effectLst/>
                <a:latin typeface="Arial" panose="020B0604020202020204" pitchFamily="34" charset="0"/>
                <a:ea typeface="游ゴシック" panose="020B0400000000000000" pitchFamily="50" charset="-128"/>
                <a:cs typeface="Arial" panose="020B0604020202020204" pitchFamily="34" charset="0"/>
              </a:rPr>
              <a:t> x өндөр ÷ 3</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(Ёроолын талбай = ёроолын тойрог  x ёроолын өндөр ÷ </a:t>
            </a:r>
            <a:r>
              <a:rPr lang="mn" sz="600" kern="100">
                <a:effectLst/>
                <a:latin typeface="Arial" panose="020B0604020202020204" pitchFamily="34" charset="0"/>
                <a:ea typeface="ＭＳ 明朝" panose="02020609040205080304" pitchFamily="17" charset="-128"/>
                <a:cs typeface="Arial" panose="020B0604020202020204" pitchFamily="34" charset="0"/>
              </a:rPr>
              <a:t>2</a:t>
            </a:r>
            <a:r>
              <a:rPr lang="mn" sz="600" kern="100">
                <a:effectLst/>
                <a:latin typeface="Arial" panose="020B0604020202020204" pitchFamily="34" charset="0"/>
                <a:ea typeface="游ゴシック" panose="020B0400000000000000" pitchFamily="50" charset="-128"/>
                <a:cs typeface="Arial" panose="020B0604020202020204" pitchFamily="34" charset="0"/>
              </a:rPr>
              <a:t> )</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9062802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Масс ба харьцангуй нягт, хүндийн төв</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117-р  хуудас / Нэмэлт материалын 89-р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pic>
        <p:nvPicPr>
          <p:cNvPr id="13" name="図 12"/>
          <p:cNvPicPr>
            <a:picLocks noChangeAspect="1"/>
          </p:cNvPicPr>
          <p:nvPr/>
        </p:nvPicPr>
        <p:blipFill>
          <a:blip r:embed="rId3"/>
          <a:stretch>
            <a:fillRect/>
          </a:stretch>
        </p:blipFill>
        <p:spPr>
          <a:xfrm>
            <a:off x="919569" y="3564084"/>
            <a:ext cx="7514030" cy="2426958"/>
          </a:xfrm>
          <a:prstGeom prst="rect">
            <a:avLst/>
          </a:prstGeom>
        </p:spPr>
      </p:pic>
      <p:sp>
        <p:nvSpPr>
          <p:cNvPr id="16" name="テキスト ボックス 15"/>
          <p:cNvSpPr txBox="1"/>
          <p:nvPr/>
        </p:nvSpPr>
        <p:spPr>
          <a:xfrm>
            <a:off x="2894038" y="5954843"/>
            <a:ext cx="333620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Объектын тогтвортой байдал</a:t>
            </a:r>
          </a:p>
        </p:txBody>
      </p:sp>
      <p:pic>
        <p:nvPicPr>
          <p:cNvPr id="12" name="図 11"/>
          <p:cNvPicPr>
            <a:picLocks noChangeAspect="1"/>
          </p:cNvPicPr>
          <p:nvPr/>
        </p:nvPicPr>
        <p:blipFill>
          <a:blip r:embed="rId4"/>
          <a:stretch>
            <a:fillRect/>
          </a:stretch>
        </p:blipFill>
        <p:spPr>
          <a:xfrm>
            <a:off x="2316642" y="1489226"/>
            <a:ext cx="4517873" cy="2074534"/>
          </a:xfrm>
          <a:prstGeom prst="rect">
            <a:avLst/>
          </a:prstGeom>
        </p:spPr>
      </p:pic>
      <p:sp>
        <p:nvSpPr>
          <p:cNvPr id="11" name="テキスト ボックス 10"/>
          <p:cNvSpPr txBox="1"/>
          <p:nvPr/>
        </p:nvSpPr>
        <p:spPr>
          <a:xfrm>
            <a:off x="2903899" y="3484715"/>
            <a:ext cx="333620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Хүндийн төвийг тооцох арга</a:t>
            </a:r>
          </a:p>
        </p:txBody>
      </p:sp>
      <p:sp>
        <p:nvSpPr>
          <p:cNvPr id="10" name="テキスト ボックス 1841">
            <a:extLst>
              <a:ext uri="{FF2B5EF4-FFF2-40B4-BE49-F238E27FC236}">
                <a16:creationId xmlns:a16="http://schemas.microsoft.com/office/drawing/2014/main" id="{31062E91-6648-4280-BFC6-D1C057026EB9}"/>
              </a:ext>
            </a:extLst>
          </p:cNvPr>
          <p:cNvSpPr txBox="1"/>
          <p:nvPr/>
        </p:nvSpPr>
        <p:spPr>
          <a:xfrm>
            <a:off x="1022817" y="5494366"/>
            <a:ext cx="75311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50" kern="100">
                <a:effectLst/>
                <a:latin typeface="Arial" panose="020B0604020202020204" pitchFamily="34" charset="0"/>
                <a:ea typeface="游ゴシック" panose="020B0400000000000000" pitchFamily="50" charset="-128"/>
                <a:cs typeface="Arial" panose="020B0604020202020204" pitchFamily="34" charset="0"/>
              </a:rPr>
              <a:t>[Тогтвортой]</a:t>
            </a:r>
            <a:endParaRPr lang="ja-JP" sz="105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4" name="テキスト ボックス 1842">
            <a:extLst>
              <a:ext uri="{FF2B5EF4-FFF2-40B4-BE49-F238E27FC236}">
                <a16:creationId xmlns:a16="http://schemas.microsoft.com/office/drawing/2014/main" id="{FC958784-1E10-4A34-AB90-D4D4E3333CD6}"/>
              </a:ext>
            </a:extLst>
          </p:cNvPr>
          <p:cNvSpPr txBox="1"/>
          <p:nvPr/>
        </p:nvSpPr>
        <p:spPr>
          <a:xfrm>
            <a:off x="2363384" y="5503281"/>
            <a:ext cx="753110" cy="2006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50" kern="100">
                <a:effectLst/>
                <a:latin typeface="Arial" panose="020B0604020202020204" pitchFamily="34" charset="0"/>
                <a:ea typeface="游ゴシック" panose="020B0400000000000000" pitchFamily="50" charset="-128"/>
                <a:cs typeface="Arial" panose="020B0604020202020204" pitchFamily="34" charset="0"/>
              </a:rPr>
              <a:t>[Төв]</a:t>
            </a:r>
            <a:endParaRPr lang="ja-JP" sz="105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5" name="テキスト ボックス 1843">
            <a:extLst>
              <a:ext uri="{FF2B5EF4-FFF2-40B4-BE49-F238E27FC236}">
                <a16:creationId xmlns:a16="http://schemas.microsoft.com/office/drawing/2014/main" id="{DD0C4AC8-A94D-4CD6-ADA5-5929BEA798A7}"/>
              </a:ext>
            </a:extLst>
          </p:cNvPr>
          <p:cNvSpPr txBox="1"/>
          <p:nvPr/>
        </p:nvSpPr>
        <p:spPr>
          <a:xfrm>
            <a:off x="5355504" y="5521095"/>
            <a:ext cx="753110" cy="2006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50" kern="100">
                <a:effectLst/>
                <a:latin typeface="Arial" panose="020B0604020202020204" pitchFamily="34" charset="0"/>
                <a:ea typeface="游ゴシック" panose="020B0400000000000000" pitchFamily="50" charset="-128"/>
                <a:cs typeface="Arial" panose="020B0604020202020204" pitchFamily="34" charset="0"/>
              </a:rPr>
              <a:t>[Тогтвортой]</a:t>
            </a:r>
            <a:endParaRPr lang="ja-JP" sz="105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7" name="テキスト ボックス 1844">
            <a:extLst>
              <a:ext uri="{FF2B5EF4-FFF2-40B4-BE49-F238E27FC236}">
                <a16:creationId xmlns:a16="http://schemas.microsoft.com/office/drawing/2014/main" id="{6AFA50B1-0423-4F70-B60F-6C272BE12240}"/>
              </a:ext>
            </a:extLst>
          </p:cNvPr>
          <p:cNvSpPr txBox="1"/>
          <p:nvPr/>
        </p:nvSpPr>
        <p:spPr>
          <a:xfrm>
            <a:off x="7249795" y="5461664"/>
            <a:ext cx="753110" cy="255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50" kern="100">
                <a:effectLst/>
                <a:latin typeface="Arial" panose="020B0604020202020204" pitchFamily="34" charset="0"/>
                <a:ea typeface="游ゴシック" panose="020B0400000000000000" pitchFamily="50" charset="-128"/>
                <a:cs typeface="Arial" panose="020B0604020202020204" pitchFamily="34" charset="0"/>
              </a:rPr>
              <a:t>[Тогтвортой]</a:t>
            </a:r>
            <a:endParaRPr lang="ja-JP" sz="105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18" name="テキスト ボックス 1845">
            <a:extLst>
              <a:ext uri="{FF2B5EF4-FFF2-40B4-BE49-F238E27FC236}">
                <a16:creationId xmlns:a16="http://schemas.microsoft.com/office/drawing/2014/main" id="{7FC2111B-FCEE-46BC-958C-D72A1BE645E4}"/>
              </a:ext>
            </a:extLst>
          </p:cNvPr>
          <p:cNvSpPr txBox="1"/>
          <p:nvPr/>
        </p:nvSpPr>
        <p:spPr>
          <a:xfrm>
            <a:off x="3711874" y="5532149"/>
            <a:ext cx="82486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50" kern="100">
                <a:effectLst/>
                <a:latin typeface="Arial" panose="020B0604020202020204" pitchFamily="34" charset="0"/>
                <a:ea typeface="游ゴシック" panose="020B0400000000000000" pitchFamily="50" charset="-128"/>
                <a:cs typeface="Arial" panose="020B0604020202020204" pitchFamily="34" charset="0"/>
              </a:rPr>
              <a:t>[Тогтворгүй]</a:t>
            </a:r>
            <a:endParaRPr lang="ja-JP" sz="105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8357312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628650" y="3716083"/>
            <a:ext cx="4083971" cy="231983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Объектын хөдөлгөөн</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118-р  хуудас / Нэмэлт материалын 90-р хуудас</a:t>
            </a:r>
          </a:p>
        </p:txBody>
      </p:sp>
      <p:sp>
        <p:nvSpPr>
          <p:cNvPr id="17" name="テキスト ボックス 16"/>
          <p:cNvSpPr txBox="1"/>
          <p:nvPr/>
        </p:nvSpPr>
        <p:spPr>
          <a:xfrm>
            <a:off x="1256232" y="6035921"/>
            <a:ext cx="2922661" cy="246221"/>
          </a:xfrm>
          <a:prstGeom prst="rect">
            <a:avLst/>
          </a:prstGeom>
          <a:noFill/>
          <a:ln>
            <a:noFill/>
          </a:ln>
        </p:spPr>
        <p:txBody>
          <a:bodyPr wrap="square" rtlCol="0">
            <a:spAutoFit/>
          </a:bodyPr>
          <a:lstStyle/>
          <a:p>
            <a:pPr algn="ctr" rtl="0"/>
            <a:r>
              <a:rPr lang="mn" sz="1000" dirty="0">
                <a:solidFill>
                  <a:prstClr val="black"/>
                </a:solidFill>
                <a:latin typeface="Arial" panose="020B0604020202020204" pitchFamily="34" charset="0"/>
                <a:cs typeface="Arial" panose="020B0604020202020204" pitchFamily="34" charset="0"/>
              </a:rPr>
              <a:t>Төвөөс зугтах хүч/ Төвд тэмүүлэх хүч</a:t>
            </a: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400" dirty="0">
              <a:latin typeface="Arial" panose="020B0604020202020204" pitchFamily="34" charset="0"/>
              <a:ea typeface="Meiryo UI" panose="020B0604030504040204" pitchFamily="50" charset="-128"/>
              <a:cs typeface="Arial" panose="020B0604020202020204" pitchFamily="34" charset="0"/>
            </a:endParaRPr>
          </a:p>
        </p:txBody>
      </p:sp>
      <p:sp>
        <p:nvSpPr>
          <p:cNvPr id="12" name="テキスト ボックス 11"/>
          <p:cNvSpPr txBox="1"/>
          <p:nvPr/>
        </p:nvSpPr>
        <p:spPr>
          <a:xfrm>
            <a:off x="5341121" y="6071845"/>
            <a:ext cx="2104774" cy="246221"/>
          </a:xfrm>
          <a:prstGeom prst="rect">
            <a:avLst/>
          </a:prstGeom>
          <a:noFill/>
          <a:ln>
            <a:noFill/>
          </a:ln>
        </p:spPr>
        <p:txBody>
          <a:bodyPr wrap="square" rtlCol="0">
            <a:spAutoFit/>
          </a:bodyPr>
          <a:lstStyle/>
          <a:p>
            <a:pPr algn="ctr" rtl="0"/>
            <a:r>
              <a:rPr lang="mn" sz="1000" dirty="0">
                <a:solidFill>
                  <a:prstClr val="black"/>
                </a:solidFill>
                <a:latin typeface="Arial" panose="020B0604020202020204" pitchFamily="34" charset="0"/>
                <a:cs typeface="Arial" panose="020B0604020202020204" pitchFamily="34" charset="0"/>
              </a:rPr>
              <a:t>Статик үрэлтийн хамгийн их хүч</a:t>
            </a:r>
          </a:p>
        </p:txBody>
      </p:sp>
      <p:pic>
        <p:nvPicPr>
          <p:cNvPr id="5" name="図 4"/>
          <p:cNvPicPr>
            <a:picLocks noChangeAspect="1"/>
          </p:cNvPicPr>
          <p:nvPr/>
        </p:nvPicPr>
        <p:blipFill>
          <a:blip r:embed="rId4"/>
          <a:stretch>
            <a:fillRect/>
          </a:stretch>
        </p:blipFill>
        <p:spPr>
          <a:xfrm>
            <a:off x="4712621" y="3956446"/>
            <a:ext cx="3708398" cy="2115399"/>
          </a:xfrm>
          <a:prstGeom prst="rect">
            <a:avLst/>
          </a:prstGeom>
        </p:spPr>
      </p:pic>
      <p:pic>
        <p:nvPicPr>
          <p:cNvPr id="3" name="図 2"/>
          <p:cNvPicPr>
            <a:picLocks noChangeAspect="1"/>
          </p:cNvPicPr>
          <p:nvPr/>
        </p:nvPicPr>
        <p:blipFill>
          <a:blip r:embed="rId5"/>
          <a:stretch>
            <a:fillRect/>
          </a:stretch>
        </p:blipFill>
        <p:spPr>
          <a:xfrm>
            <a:off x="1901142" y="1335854"/>
            <a:ext cx="5351820" cy="2276468"/>
          </a:xfrm>
          <a:prstGeom prst="rect">
            <a:avLst/>
          </a:prstGeom>
        </p:spPr>
      </p:pic>
      <p:sp>
        <p:nvSpPr>
          <p:cNvPr id="10" name="テキスト ボックス 9"/>
          <p:cNvSpPr txBox="1"/>
          <p:nvPr/>
        </p:nvSpPr>
        <p:spPr>
          <a:xfrm>
            <a:off x="3954014" y="3559265"/>
            <a:ext cx="1758150"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Хурд ба хурдатгал</a:t>
            </a:r>
          </a:p>
        </p:txBody>
      </p:sp>
      <p:sp>
        <p:nvSpPr>
          <p:cNvPr id="11" name="テキスト ボックス 1846">
            <a:extLst>
              <a:ext uri="{FF2B5EF4-FFF2-40B4-BE49-F238E27FC236}">
                <a16:creationId xmlns:a16="http://schemas.microsoft.com/office/drawing/2014/main" id="{9C371C54-65F1-4F04-8FBE-AD0FA4833E36}"/>
              </a:ext>
            </a:extLst>
          </p:cNvPr>
          <p:cNvSpPr txBox="1"/>
          <p:nvPr/>
        </p:nvSpPr>
        <p:spPr>
          <a:xfrm>
            <a:off x="5259387" y="2704261"/>
            <a:ext cx="1079865" cy="2209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Жигд хөдөлгөөн</a:t>
            </a:r>
            <a:endParaRPr lang="ja-JP" sz="10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13" name="テキスト ボックス 1847">
            <a:extLst>
              <a:ext uri="{FF2B5EF4-FFF2-40B4-BE49-F238E27FC236}">
                <a16:creationId xmlns:a16="http://schemas.microsoft.com/office/drawing/2014/main" id="{CA0BCF56-F8EA-45E6-81D1-0C9F1C2081BA}"/>
              </a:ext>
            </a:extLst>
          </p:cNvPr>
          <p:cNvSpPr txBox="1"/>
          <p:nvPr/>
        </p:nvSpPr>
        <p:spPr>
          <a:xfrm>
            <a:off x="3119437" y="1696535"/>
            <a:ext cx="1147763" cy="32881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Жигд бус хөдөлгөөн</a:t>
            </a:r>
            <a:endParaRPr lang="ja-JP" sz="10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4" name="テキスト ボックス 1848">
            <a:extLst>
              <a:ext uri="{FF2B5EF4-FFF2-40B4-BE49-F238E27FC236}">
                <a16:creationId xmlns:a16="http://schemas.microsoft.com/office/drawing/2014/main" id="{3934CFD8-6B90-4BE3-9270-305CE9B8A9B7}"/>
              </a:ext>
            </a:extLst>
          </p:cNvPr>
          <p:cNvSpPr txBox="1"/>
          <p:nvPr/>
        </p:nvSpPr>
        <p:spPr>
          <a:xfrm>
            <a:off x="1632267" y="4236444"/>
            <a:ext cx="65278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Төвд тэмүүлэх хүч</a:t>
            </a:r>
            <a:endParaRPr lang="ja-JP" sz="8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15" name="テキスト ボックス 1849">
            <a:extLst>
              <a:ext uri="{FF2B5EF4-FFF2-40B4-BE49-F238E27FC236}">
                <a16:creationId xmlns:a16="http://schemas.microsoft.com/office/drawing/2014/main" id="{A4CC9A34-5609-484B-93FB-8CD005DD57B0}"/>
              </a:ext>
            </a:extLst>
          </p:cNvPr>
          <p:cNvSpPr txBox="1"/>
          <p:nvPr/>
        </p:nvSpPr>
        <p:spPr>
          <a:xfrm>
            <a:off x="1742757" y="4696184"/>
            <a:ext cx="652780" cy="1784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Төвөөс зугтах хүч</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6" name="テキスト ボックス 1850">
            <a:extLst>
              <a:ext uri="{FF2B5EF4-FFF2-40B4-BE49-F238E27FC236}">
                <a16:creationId xmlns:a16="http://schemas.microsoft.com/office/drawing/2014/main" id="{7035B059-703D-4503-B437-3EA3B8C17AEC}"/>
              </a:ext>
            </a:extLst>
          </p:cNvPr>
          <p:cNvSpPr txBox="1"/>
          <p:nvPr/>
        </p:nvSpPr>
        <p:spPr>
          <a:xfrm>
            <a:off x="2841635" y="4273088"/>
            <a:ext cx="652780" cy="3816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dirty="0">
                <a:effectLst/>
                <a:latin typeface="Arial" panose="020B0604020202020204" pitchFamily="34" charset="0"/>
                <a:ea typeface="游ゴシック" panose="020B0400000000000000" pitchFamily="50" charset="-128"/>
                <a:cs typeface="Arial" panose="020B0604020202020204" pitchFamily="34" charset="0"/>
              </a:rPr>
              <a:t>Төв</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a:p>
            <a:pPr algn="l" rtl="0"/>
            <a:r>
              <a:rPr lang="mn" sz="500" kern="100" dirty="0">
                <a:effectLst/>
                <a:latin typeface="Arial" panose="020B0604020202020204" pitchFamily="34" charset="0"/>
                <a:ea typeface="游ゴシック" panose="020B0400000000000000" pitchFamily="50" charset="-128"/>
                <a:cs typeface="Arial" panose="020B0604020202020204" pitchFamily="34" charset="0"/>
              </a:rPr>
              <a:t>(гар)</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8" name="テキスト ボックス 1851">
            <a:extLst>
              <a:ext uri="{FF2B5EF4-FFF2-40B4-BE49-F238E27FC236}">
                <a16:creationId xmlns:a16="http://schemas.microsoft.com/office/drawing/2014/main" id="{EB6B41C0-0979-4056-B28C-DECACDDA2911}"/>
              </a:ext>
            </a:extLst>
          </p:cNvPr>
          <p:cNvSpPr txBox="1"/>
          <p:nvPr/>
        </p:nvSpPr>
        <p:spPr>
          <a:xfrm>
            <a:off x="838199" y="4402179"/>
            <a:ext cx="177801" cy="29400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Обьект</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37303893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Цахилгааны талаарх мэдлэг</a:t>
            </a:r>
          </a:p>
        </p:txBody>
      </p:sp>
      <p:sp>
        <p:nvSpPr>
          <p:cNvPr id="6" name="テキスト ボックス 5"/>
          <p:cNvSpPr txBox="1"/>
          <p:nvPr/>
        </p:nvSpPr>
        <p:spPr>
          <a:xfrm>
            <a:off x="4419600" y="6452605"/>
            <a:ext cx="4576562"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124-р  хуудас / Нэмэлт материалын 93-р хуудас</a:t>
            </a: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pic>
        <p:nvPicPr>
          <p:cNvPr id="16" name="図 15"/>
          <p:cNvPicPr>
            <a:picLocks noChangeAspect="1"/>
          </p:cNvPicPr>
          <p:nvPr/>
        </p:nvPicPr>
        <p:blipFill>
          <a:blip r:embed="rId3"/>
          <a:stretch>
            <a:fillRect/>
          </a:stretch>
        </p:blipFill>
        <p:spPr>
          <a:xfrm>
            <a:off x="1647021" y="1559873"/>
            <a:ext cx="5807456" cy="2960172"/>
          </a:xfrm>
          <a:prstGeom prst="rect">
            <a:avLst/>
          </a:prstGeom>
        </p:spPr>
      </p:pic>
      <p:sp>
        <p:nvSpPr>
          <p:cNvPr id="22" name="テキスト ボックス 21"/>
          <p:cNvSpPr txBox="1"/>
          <p:nvPr/>
        </p:nvSpPr>
        <p:spPr>
          <a:xfrm>
            <a:off x="1572426" y="1327437"/>
            <a:ext cx="5807456" cy="253916"/>
          </a:xfrm>
          <a:prstGeom prst="rect">
            <a:avLst/>
          </a:prstGeom>
          <a:noFill/>
          <a:ln>
            <a:noFill/>
          </a:ln>
        </p:spPr>
        <p:txBody>
          <a:bodyPr wrap="square" rtlCol="0">
            <a:spAutoFit/>
          </a:bodyPr>
          <a:lstStyle/>
          <a:p>
            <a:pPr algn="ctr" rtl="0"/>
            <a:r>
              <a:rPr lang="mn" sz="1050" dirty="0">
                <a:solidFill>
                  <a:prstClr val="black"/>
                </a:solidFill>
                <a:latin typeface="Arial" panose="020B0604020202020204" pitchFamily="34" charset="0"/>
                <a:cs typeface="Arial" panose="020B0604020202020204" pitchFamily="34" charset="0"/>
              </a:rPr>
              <a:t>Хүний биеэр цахилгаан гүйдэл дамжих үеийн хариу урвал нэгж мA (миллиампер)</a:t>
            </a:r>
            <a:endParaRPr lang="ja-JP" altLang="en-US" sz="1050" dirty="0">
              <a:solidFill>
                <a:prstClr val="black"/>
              </a:solidFill>
              <a:latin typeface="Arial" panose="020B0604020202020204" pitchFamily="34" charset="0"/>
              <a:cs typeface="Arial" panose="020B0604020202020204" pitchFamily="34" charset="0"/>
            </a:endParaRPr>
          </a:p>
        </p:txBody>
      </p:sp>
      <p:sp>
        <p:nvSpPr>
          <p:cNvPr id="23" name="テキスト ボックス 22"/>
          <p:cNvSpPr txBox="1"/>
          <p:nvPr/>
        </p:nvSpPr>
        <p:spPr>
          <a:xfrm>
            <a:off x="2556038" y="4480185"/>
            <a:ext cx="398942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Анхаар) 1 мА нь 1/1000А (ампер).</a:t>
            </a:r>
          </a:p>
        </p:txBody>
      </p:sp>
      <p:sp>
        <p:nvSpPr>
          <p:cNvPr id="10" name="テキスト ボックス 1435">
            <a:extLst>
              <a:ext uri="{FF2B5EF4-FFF2-40B4-BE49-F238E27FC236}">
                <a16:creationId xmlns:a16="http://schemas.microsoft.com/office/drawing/2014/main" id="{181C6F60-B680-4617-B766-876D2CDFE2F5}"/>
              </a:ext>
            </a:extLst>
          </p:cNvPr>
          <p:cNvSpPr txBox="1"/>
          <p:nvPr/>
        </p:nvSpPr>
        <p:spPr>
          <a:xfrm>
            <a:off x="2235693" y="1887068"/>
            <a:ext cx="1607037" cy="3231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Тогонд цохиулах үеийн нөлөөлөл</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436">
            <a:extLst>
              <a:ext uri="{FF2B5EF4-FFF2-40B4-BE49-F238E27FC236}">
                <a16:creationId xmlns:a16="http://schemas.microsoft.com/office/drawing/2014/main" id="{82FFEEC7-1BAB-4132-AA64-990B4A08DA4C}"/>
              </a:ext>
            </a:extLst>
          </p:cNvPr>
          <p:cNvSpPr txBox="1"/>
          <p:nvPr/>
        </p:nvSpPr>
        <p:spPr>
          <a:xfrm>
            <a:off x="4654624" y="1642011"/>
            <a:ext cx="956735" cy="3231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Хувьсах гүйдэл (AC)</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437">
            <a:extLst>
              <a:ext uri="{FF2B5EF4-FFF2-40B4-BE49-F238E27FC236}">
                <a16:creationId xmlns:a16="http://schemas.microsoft.com/office/drawing/2014/main" id="{2679BD6D-9B93-43D5-A67F-11B281D39409}"/>
              </a:ext>
            </a:extLst>
          </p:cNvPr>
          <p:cNvSpPr txBox="1"/>
          <p:nvPr/>
        </p:nvSpPr>
        <p:spPr>
          <a:xfrm>
            <a:off x="6120545" y="1624063"/>
            <a:ext cx="956735" cy="3231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Шууд гүйдэл </a:t>
            </a:r>
            <a:endParaRPr lang="en-US" sz="1050" kern="100" dirty="0">
              <a:effectLst/>
              <a:latin typeface="Arial" panose="020B0604020202020204" pitchFamily="34" charset="0"/>
              <a:ea typeface="游ゴシック" panose="020B0400000000000000" pitchFamily="50" charset="-128"/>
              <a:cs typeface="Arial" panose="020B0604020202020204" pitchFamily="34" charset="0"/>
            </a:endParaRPr>
          </a:p>
          <a:p>
            <a:pPr algn="ct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(ＤC)</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438">
            <a:extLst>
              <a:ext uri="{FF2B5EF4-FFF2-40B4-BE49-F238E27FC236}">
                <a16:creationId xmlns:a16="http://schemas.microsoft.com/office/drawing/2014/main" id="{7580E959-ED72-4CFE-8633-C5E9ED852DA5}"/>
              </a:ext>
            </a:extLst>
          </p:cNvPr>
          <p:cNvSpPr txBox="1"/>
          <p:nvPr/>
        </p:nvSpPr>
        <p:spPr>
          <a:xfrm>
            <a:off x="1763530" y="2431924"/>
            <a:ext cx="2421120" cy="2713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mn" sz="1050" kern="100">
                <a:effectLst/>
                <a:latin typeface="Arial" panose="020B0604020202020204" pitchFamily="34" charset="0"/>
                <a:ea typeface="ＭＳ Ｐゴシック" panose="020B0600070205080204" pitchFamily="50" charset="-128"/>
                <a:cs typeface="Arial" panose="020B0604020202020204" pitchFamily="34" charset="0"/>
              </a:rPr>
              <a:t>1.	</a:t>
            </a:r>
            <a:r>
              <a:rPr lang="mn" sz="1050" kern="100">
                <a:effectLst/>
                <a:latin typeface="Arial" panose="020B0604020202020204" pitchFamily="34" charset="0"/>
                <a:ea typeface="游ゴシック" panose="020B0400000000000000" pitchFamily="50" charset="-128"/>
                <a:cs typeface="Arial" panose="020B0604020202020204" pitchFamily="34" charset="0"/>
              </a:rPr>
              <a:t>Бага зэрэг жирэлзэх</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439">
            <a:extLst>
              <a:ext uri="{FF2B5EF4-FFF2-40B4-BE49-F238E27FC236}">
                <a16:creationId xmlns:a16="http://schemas.microsoft.com/office/drawing/2014/main" id="{4C4B00B6-80C1-4088-9DDB-4CDC70DA594C}"/>
              </a:ext>
            </a:extLst>
          </p:cNvPr>
          <p:cNvSpPr txBox="1"/>
          <p:nvPr/>
        </p:nvSpPr>
        <p:spPr>
          <a:xfrm>
            <a:off x="1763530" y="2768593"/>
            <a:ext cx="2516370" cy="5043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mn" sz="1050" kern="100">
                <a:effectLst/>
                <a:latin typeface="Arial" panose="020B0604020202020204" pitchFamily="34" charset="0"/>
                <a:ea typeface="ＭＳ Ｐゴシック" panose="020B0600070205080204" pitchFamily="50" charset="-128"/>
                <a:cs typeface="Arial" panose="020B0604020202020204" pitchFamily="34" charset="0"/>
              </a:rPr>
              <a:t>2.	</a:t>
            </a:r>
            <a:r>
              <a:rPr lang="mn" sz="1050" kern="100">
                <a:effectLst/>
                <a:latin typeface="Arial" panose="020B0604020202020204" pitchFamily="34" charset="0"/>
                <a:ea typeface="游ゴシック" panose="020B0400000000000000" pitchFamily="50" charset="-128"/>
                <a:cs typeface="Arial" panose="020B0604020202020204" pitchFamily="34" charset="0"/>
              </a:rPr>
              <a:t> Өвдөлттэй шоконд орох</a:t>
            </a:r>
            <a:r>
              <a:rPr lang="en-US" sz="1050" kern="100" dirty="0">
                <a:effectLst/>
                <a:latin typeface="Arial" panose="020B0604020202020204" pitchFamily="34" charset="0"/>
                <a:ea typeface="游ゴシック" panose="020B0400000000000000" pitchFamily="50" charset="-128"/>
                <a:cs typeface="Arial" panose="020B0604020202020204" pitchFamily="34" charset="0"/>
              </a:rPr>
              <a:t/>
            </a:r>
            <a:br>
              <a:rPr lang="en-US" sz="1050" kern="100" dirty="0">
                <a:effectLst/>
                <a:latin typeface="Arial" panose="020B0604020202020204" pitchFamily="34" charset="0"/>
                <a:ea typeface="游ゴシック" panose="020B0400000000000000" pitchFamily="50" charset="-128"/>
                <a:cs typeface="Arial" panose="020B0604020202020204" pitchFamily="34" charset="0"/>
              </a:rPr>
            </a:br>
            <a:r>
              <a:rPr lang="mn" sz="1050" kern="100">
                <a:effectLst/>
                <a:latin typeface="Arial" panose="020B0604020202020204" pitchFamily="34" charset="0"/>
                <a:ea typeface="游ゴシック" panose="020B0400000000000000" pitchFamily="50" charset="-128"/>
                <a:cs typeface="Arial" panose="020B0604020202020204" pitchFamily="34" charset="0"/>
              </a:rPr>
              <a:t>(Гэвч булчин чөлөөтэй ажиллана)</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144000" indent="-144000" algn="l" rtl="0"/>
            <a:r>
              <a:rPr lang="mn" sz="1050" kern="100">
                <a:effectLst/>
                <a:latin typeface="Arial" panose="020B0604020202020204" pitchFamily="34" charset="0"/>
                <a:ea typeface="ＭＳ Ｐゴシック" panose="020B0600070205080204" pitchFamily="50" charset="-128"/>
                <a:cs typeface="Arial" panose="020B0604020202020204" pitchFamily="34" charset="0"/>
              </a:rPr>
              <a:t> </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440">
            <a:extLst>
              <a:ext uri="{FF2B5EF4-FFF2-40B4-BE49-F238E27FC236}">
                <a16:creationId xmlns:a16="http://schemas.microsoft.com/office/drawing/2014/main" id="{D67CB2B4-D0A5-44AD-A0C4-AD5BC0994475}"/>
              </a:ext>
            </a:extLst>
          </p:cNvPr>
          <p:cNvSpPr txBox="1"/>
          <p:nvPr/>
        </p:nvSpPr>
        <p:spPr>
          <a:xfrm>
            <a:off x="1763530" y="3373477"/>
            <a:ext cx="2516370" cy="4786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mn" sz="1050" kern="100">
                <a:effectLst/>
                <a:latin typeface="Arial" panose="020B0604020202020204" pitchFamily="34" charset="0"/>
                <a:ea typeface="ＭＳ Ｐゴシック" panose="020B0600070205080204" pitchFamily="50" charset="-128"/>
                <a:cs typeface="Arial" panose="020B0604020202020204" pitchFamily="34" charset="0"/>
              </a:rPr>
              <a:t>3.	</a:t>
            </a:r>
            <a:r>
              <a:rPr lang="mn" sz="1050" kern="100">
                <a:effectLst/>
                <a:latin typeface="Arial" panose="020B0604020202020204" pitchFamily="34" charset="0"/>
                <a:ea typeface="游ゴシック" panose="020B0400000000000000" pitchFamily="50" charset="-128"/>
                <a:cs typeface="Arial" panose="020B0604020202020204" pitchFamily="34" charset="0"/>
              </a:rPr>
              <a:t> Өвдөлттэй шоконд орох</a:t>
            </a:r>
            <a:r>
              <a:rPr lang="en-US" sz="1050" kern="100" dirty="0">
                <a:effectLst/>
                <a:latin typeface="Arial" panose="020B0604020202020204" pitchFamily="34" charset="0"/>
                <a:ea typeface="游ゴシック" panose="020B0400000000000000" pitchFamily="50" charset="-128"/>
                <a:cs typeface="Arial" panose="020B0604020202020204" pitchFamily="34" charset="0"/>
              </a:rPr>
              <a:t/>
            </a:r>
            <a:br>
              <a:rPr lang="en-US" sz="1050" kern="100" dirty="0">
                <a:effectLst/>
                <a:latin typeface="Arial" panose="020B0604020202020204" pitchFamily="34" charset="0"/>
                <a:ea typeface="游ゴシック" panose="020B0400000000000000" pitchFamily="50" charset="-128"/>
                <a:cs typeface="Arial" panose="020B0604020202020204" pitchFamily="34" charset="0"/>
              </a:rPr>
            </a:br>
            <a:r>
              <a:rPr lang="mn" sz="1050" kern="100">
                <a:effectLst/>
                <a:latin typeface="Arial" panose="020B0604020202020204" pitchFamily="34" charset="0"/>
                <a:ea typeface="游ゴシック" panose="020B0400000000000000" pitchFamily="50" charset="-128"/>
                <a:cs typeface="Arial" panose="020B0604020202020204" pitchFamily="34" charset="0"/>
              </a:rPr>
              <a:t>(Булчин чангарч, амьсгал давчидна</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144000" indent="-144000" algn="l" rtl="0"/>
            <a:r>
              <a:rPr lang="mn" sz="1050" kern="100">
                <a:effectLst/>
                <a:latin typeface="Arial" panose="020B0604020202020204" pitchFamily="34" charset="0"/>
                <a:ea typeface="ＭＳ Ｐゴシック" panose="020B0600070205080204" pitchFamily="50" charset="-128"/>
                <a:cs typeface="Arial" panose="020B0604020202020204" pitchFamily="34" charset="0"/>
              </a:rPr>
              <a:t> </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441">
            <a:extLst>
              <a:ext uri="{FF2B5EF4-FFF2-40B4-BE49-F238E27FC236}">
                <a16:creationId xmlns:a16="http://schemas.microsoft.com/office/drawing/2014/main" id="{4DB304DF-2D71-4C0E-B560-7A7277D86A00}"/>
              </a:ext>
            </a:extLst>
          </p:cNvPr>
          <p:cNvSpPr txBox="1"/>
          <p:nvPr/>
        </p:nvSpPr>
        <p:spPr>
          <a:xfrm>
            <a:off x="1708083" y="3952716"/>
            <a:ext cx="2571817" cy="426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mn" sz="1050" kern="100">
                <a:effectLst/>
                <a:latin typeface="Arial" panose="020B0604020202020204" pitchFamily="34" charset="0"/>
                <a:ea typeface="ＭＳ Ｐゴシック" panose="020B0600070205080204" pitchFamily="50" charset="-128"/>
                <a:cs typeface="Arial" panose="020B0604020202020204" pitchFamily="34" charset="0"/>
              </a:rPr>
              <a:t>4.	</a:t>
            </a:r>
            <a:r>
              <a:rPr lang="mn" sz="1050" kern="100">
                <a:effectLst/>
                <a:latin typeface="Arial" panose="020B0604020202020204" pitchFamily="34" charset="0"/>
                <a:ea typeface="游ゴシック" panose="020B0400000000000000" pitchFamily="50" charset="-128"/>
                <a:cs typeface="Arial" panose="020B0604020202020204" pitchFamily="34" charset="0"/>
              </a:rPr>
              <a:t>Хормын төдийд үхэлд хүргэж болзошгүй</a:t>
            </a:r>
            <a:endParaRPr lang="ja-JP" sz="105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442">
            <a:extLst>
              <a:ext uri="{FF2B5EF4-FFF2-40B4-BE49-F238E27FC236}">
                <a16:creationId xmlns:a16="http://schemas.microsoft.com/office/drawing/2014/main" id="{4C0A7280-E94E-4024-8725-1C90DEF52476}"/>
              </a:ext>
            </a:extLst>
          </p:cNvPr>
          <p:cNvSpPr txBox="1"/>
          <p:nvPr/>
        </p:nvSpPr>
        <p:spPr>
          <a:xfrm>
            <a:off x="4431402" y="2025776"/>
            <a:ext cx="584979" cy="2616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Эрэгтэй хүн</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443">
            <a:extLst>
              <a:ext uri="{FF2B5EF4-FFF2-40B4-BE49-F238E27FC236}">
                <a16:creationId xmlns:a16="http://schemas.microsoft.com/office/drawing/2014/main" id="{54545168-0910-4372-9CDE-E185254C9E68}"/>
              </a:ext>
            </a:extLst>
          </p:cNvPr>
          <p:cNvSpPr txBox="1"/>
          <p:nvPr/>
        </p:nvSpPr>
        <p:spPr>
          <a:xfrm>
            <a:off x="5919605" y="2018636"/>
            <a:ext cx="584979" cy="2616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Эрэгтэй хүн</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444">
            <a:extLst>
              <a:ext uri="{FF2B5EF4-FFF2-40B4-BE49-F238E27FC236}">
                <a16:creationId xmlns:a16="http://schemas.microsoft.com/office/drawing/2014/main" id="{BDB139DD-A6E2-41C3-9551-73E663772D1F}"/>
              </a:ext>
            </a:extLst>
          </p:cNvPr>
          <p:cNvSpPr txBox="1"/>
          <p:nvPr/>
        </p:nvSpPr>
        <p:spPr>
          <a:xfrm>
            <a:off x="6717727" y="2013822"/>
            <a:ext cx="584979" cy="2616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Эмэгтэй хүн</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445">
            <a:extLst>
              <a:ext uri="{FF2B5EF4-FFF2-40B4-BE49-F238E27FC236}">
                <a16:creationId xmlns:a16="http://schemas.microsoft.com/office/drawing/2014/main" id="{CC4DBCCF-5EA1-4CF2-82DE-277ADC5B34E4}"/>
              </a:ext>
            </a:extLst>
          </p:cNvPr>
          <p:cNvSpPr txBox="1"/>
          <p:nvPr/>
        </p:nvSpPr>
        <p:spPr>
          <a:xfrm>
            <a:off x="5191806" y="2018637"/>
            <a:ext cx="584979" cy="2616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Эмэгтэй хүн</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2692133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Цахилгааны талаарх мэдлэг</a:t>
            </a:r>
          </a:p>
        </p:txBody>
      </p:sp>
      <p:sp>
        <p:nvSpPr>
          <p:cNvPr id="6" name="テキスト ボックス 5"/>
          <p:cNvSpPr txBox="1"/>
          <p:nvPr/>
        </p:nvSpPr>
        <p:spPr>
          <a:xfrm>
            <a:off x="4419600" y="6452605"/>
            <a:ext cx="4576562"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126-р  хуудас / Нэмэлт материалын 94-р хуудас</a:t>
            </a: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400" dirty="0">
              <a:latin typeface="Arial" panose="020B0604020202020204" pitchFamily="34" charset="0"/>
              <a:ea typeface="Meiryo UI" panose="020B0604030504040204" pitchFamily="50" charset="-128"/>
              <a:cs typeface="Arial" panose="020B0604020202020204" pitchFamily="34" charset="0"/>
            </a:endParaRPr>
          </a:p>
        </p:txBody>
      </p:sp>
      <p:sp>
        <p:nvSpPr>
          <p:cNvPr id="22" name="テキスト ボックス 21"/>
          <p:cNvSpPr txBox="1"/>
          <p:nvPr/>
        </p:nvSpPr>
        <p:spPr>
          <a:xfrm>
            <a:off x="2570582" y="1894700"/>
            <a:ext cx="3989422"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Цахилгааны утаснаас тусгаарлах зай</a:t>
            </a:r>
          </a:p>
        </p:txBody>
      </p:sp>
      <p:pic>
        <p:nvPicPr>
          <p:cNvPr id="3" name="図 2"/>
          <p:cNvPicPr>
            <a:picLocks noChangeAspect="1"/>
          </p:cNvPicPr>
          <p:nvPr/>
        </p:nvPicPr>
        <p:blipFill>
          <a:blip r:embed="rId3"/>
          <a:stretch>
            <a:fillRect/>
          </a:stretch>
        </p:blipFill>
        <p:spPr>
          <a:xfrm>
            <a:off x="805012" y="2171697"/>
            <a:ext cx="3681557" cy="2853879"/>
          </a:xfrm>
          <a:prstGeom prst="rect">
            <a:avLst/>
          </a:prstGeom>
        </p:spPr>
      </p:pic>
      <p:pic>
        <p:nvPicPr>
          <p:cNvPr id="5" name="図 4"/>
          <p:cNvPicPr>
            <a:picLocks noChangeAspect="1"/>
          </p:cNvPicPr>
          <p:nvPr/>
        </p:nvPicPr>
        <p:blipFill>
          <a:blip r:embed="rId4"/>
          <a:stretch>
            <a:fillRect/>
          </a:stretch>
        </p:blipFill>
        <p:spPr>
          <a:xfrm>
            <a:off x="4486569" y="2171698"/>
            <a:ext cx="3901067" cy="3276035"/>
          </a:xfrm>
          <a:prstGeom prst="rect">
            <a:avLst/>
          </a:prstGeom>
        </p:spPr>
      </p:pic>
      <p:sp>
        <p:nvSpPr>
          <p:cNvPr id="8" name="テキスト ボックス 1447">
            <a:extLst>
              <a:ext uri="{FF2B5EF4-FFF2-40B4-BE49-F238E27FC236}">
                <a16:creationId xmlns:a16="http://schemas.microsoft.com/office/drawing/2014/main" id="{B8715C3E-37A7-44D3-A4EB-4372E5C56407}"/>
              </a:ext>
            </a:extLst>
          </p:cNvPr>
          <p:cNvSpPr txBox="1"/>
          <p:nvPr/>
        </p:nvSpPr>
        <p:spPr>
          <a:xfrm>
            <a:off x="896993" y="2376658"/>
            <a:ext cx="381635"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Цахилгаан хэлхээ</a:t>
            </a:r>
            <a:endParaRPr lang="ja-JP" sz="6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10" name="テキスト ボックス 1448">
            <a:extLst>
              <a:ext uri="{FF2B5EF4-FFF2-40B4-BE49-F238E27FC236}">
                <a16:creationId xmlns:a16="http://schemas.microsoft.com/office/drawing/2014/main" id="{841F537C-8AE8-44B5-A862-C2854FEFC45C}"/>
              </a:ext>
            </a:extLst>
          </p:cNvPr>
          <p:cNvSpPr txBox="1"/>
          <p:nvPr/>
        </p:nvSpPr>
        <p:spPr>
          <a:xfrm>
            <a:off x="849462" y="2726372"/>
            <a:ext cx="471805"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Түгээх шугам</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1" name="テキスト ボックス 1449">
            <a:extLst>
              <a:ext uri="{FF2B5EF4-FFF2-40B4-BE49-F238E27FC236}">
                <a16:creationId xmlns:a16="http://schemas.microsoft.com/office/drawing/2014/main" id="{4F7ADAC8-ADA7-4B29-815B-E438232E90EC}"/>
              </a:ext>
            </a:extLst>
          </p:cNvPr>
          <p:cNvSpPr txBox="1"/>
          <p:nvPr/>
        </p:nvSpPr>
        <p:spPr>
          <a:xfrm>
            <a:off x="849461" y="3249000"/>
            <a:ext cx="471805"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Өндөр хүчдэл</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2" name="テキスト ボックス 1450">
            <a:extLst>
              <a:ext uri="{FF2B5EF4-FFF2-40B4-BE49-F238E27FC236}">
                <a16:creationId xmlns:a16="http://schemas.microsoft.com/office/drawing/2014/main" id="{F5B038AC-2109-4F9B-92DE-A79281316F78}"/>
              </a:ext>
            </a:extLst>
          </p:cNvPr>
          <p:cNvSpPr txBox="1"/>
          <p:nvPr/>
        </p:nvSpPr>
        <p:spPr>
          <a:xfrm>
            <a:off x="1510403" y="2266168"/>
            <a:ext cx="492125" cy="3662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Цахилгаан хүчдэл (V)</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3" name="テキスト ボックス 1451">
            <a:extLst>
              <a:ext uri="{FF2B5EF4-FFF2-40B4-BE49-F238E27FC236}">
                <a16:creationId xmlns:a16="http://schemas.microsoft.com/office/drawing/2014/main" id="{5A49129C-D13E-430F-846F-6BE9977C2024}"/>
              </a:ext>
            </a:extLst>
          </p:cNvPr>
          <p:cNvSpPr txBox="1"/>
          <p:nvPr/>
        </p:nvSpPr>
        <p:spPr>
          <a:xfrm>
            <a:off x="2709351" y="2257135"/>
            <a:ext cx="1287145"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Тусгаарлалтын хамгийн бага зай (м)</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4" name="テキスト ボックス 1452">
            <a:extLst>
              <a:ext uri="{FF2B5EF4-FFF2-40B4-BE49-F238E27FC236}">
                <a16:creationId xmlns:a16="http://schemas.microsoft.com/office/drawing/2014/main" id="{94389F98-86B6-4516-A033-06F9DCF51B17}"/>
              </a:ext>
            </a:extLst>
          </p:cNvPr>
          <p:cNvSpPr txBox="1"/>
          <p:nvPr/>
        </p:nvSpPr>
        <p:spPr>
          <a:xfrm>
            <a:off x="2249440" y="2497524"/>
            <a:ext cx="945175"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Хөдөлмөрийн стандартын газрын захирлын мэдэгдэл </a:t>
            </a:r>
            <a:r>
              <a:rPr lang="mn" sz="500" kern="100" baseline="30000">
                <a:effectLst/>
                <a:latin typeface="Arial" panose="020B0604020202020204" pitchFamily="34" charset="0"/>
                <a:ea typeface="ＭＳ 明朝" panose="02020609040205080304" pitchFamily="17" charset="-128"/>
                <a:cs typeface="Arial" panose="020B0604020202020204" pitchFamily="34" charset="0"/>
              </a:rPr>
              <a:t>*</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5" name="テキスト ボックス 1453">
            <a:extLst>
              <a:ext uri="{FF2B5EF4-FFF2-40B4-BE49-F238E27FC236}">
                <a16:creationId xmlns:a16="http://schemas.microsoft.com/office/drawing/2014/main" id="{153A1491-8772-4765-9D52-82132E69D685}"/>
              </a:ext>
            </a:extLst>
          </p:cNvPr>
          <p:cNvSpPr txBox="1"/>
          <p:nvPr/>
        </p:nvSpPr>
        <p:spPr>
          <a:xfrm>
            <a:off x="3373955" y="2497524"/>
            <a:ext cx="945175"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Эрчим хүчний компанийн стандарт үзүүлэлт</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6" name="テキスト ボックス 1454">
            <a:extLst>
              <a:ext uri="{FF2B5EF4-FFF2-40B4-BE49-F238E27FC236}">
                <a16:creationId xmlns:a16="http://schemas.microsoft.com/office/drawing/2014/main" id="{2A35EBA2-A453-4D86-A96C-E38C20C04077}"/>
              </a:ext>
            </a:extLst>
          </p:cNvPr>
          <p:cNvSpPr txBox="1"/>
          <p:nvPr/>
        </p:nvSpPr>
        <p:spPr>
          <a:xfrm>
            <a:off x="1353017" y="2739072"/>
            <a:ext cx="810000"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100/200 ба түүнээс бага</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7" name="テキスト ボックス 1455">
            <a:extLst>
              <a:ext uri="{FF2B5EF4-FFF2-40B4-BE49-F238E27FC236}">
                <a16:creationId xmlns:a16="http://schemas.microsoft.com/office/drawing/2014/main" id="{CC5747D5-906F-40DC-8020-F28682444BF5}"/>
              </a:ext>
            </a:extLst>
          </p:cNvPr>
          <p:cNvSpPr txBox="1"/>
          <p:nvPr/>
        </p:nvSpPr>
        <p:spPr>
          <a:xfrm>
            <a:off x="2664711" y="2754924"/>
            <a:ext cx="506634"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ＭＳ 明朝" panose="02020609040205080304" pitchFamily="17" charset="-128"/>
                <a:cs typeface="Arial" panose="020B0604020202020204" pitchFamily="34" charset="0"/>
              </a:rPr>
              <a:t>1.0 </a:t>
            </a:r>
            <a:r>
              <a:rPr lang="mn" sz="500" kern="100">
                <a:effectLst/>
                <a:latin typeface="Arial" panose="020B0604020202020204" pitchFamily="34" charset="0"/>
                <a:ea typeface="游ゴシック" panose="020B0400000000000000" pitchFamily="50" charset="-128"/>
                <a:cs typeface="Arial" panose="020B0604020202020204" pitchFamily="34" charset="0"/>
              </a:rPr>
              <a:t>ба түүнээс дээш</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8" name="テキスト ボックス 1456">
            <a:extLst>
              <a:ext uri="{FF2B5EF4-FFF2-40B4-BE49-F238E27FC236}">
                <a16:creationId xmlns:a16="http://schemas.microsoft.com/office/drawing/2014/main" id="{4A63F8D0-9604-4E13-8626-9611C2614D21}"/>
              </a:ext>
            </a:extLst>
          </p:cNvPr>
          <p:cNvSpPr txBox="1"/>
          <p:nvPr/>
        </p:nvSpPr>
        <p:spPr>
          <a:xfrm>
            <a:off x="3651354" y="2738523"/>
            <a:ext cx="587375" cy="1426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ＭＳ 明朝" panose="02020609040205080304" pitchFamily="17" charset="-128"/>
                <a:cs typeface="Arial" panose="020B0604020202020204" pitchFamily="34" charset="0"/>
              </a:rPr>
              <a:t>2.0 </a:t>
            </a:r>
            <a:r>
              <a:rPr lang="mn" sz="500" kern="100">
                <a:effectLst/>
                <a:latin typeface="Arial" panose="020B0604020202020204" pitchFamily="34" charset="0"/>
                <a:ea typeface="游ゴシック" panose="020B0400000000000000" pitchFamily="50" charset="-128"/>
                <a:cs typeface="Arial" panose="020B0604020202020204" pitchFamily="34" charset="0"/>
              </a:rPr>
              <a:t>ба түүнээс дээш</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19" name="テキスト ボックス 1377">
            <a:extLst>
              <a:ext uri="{FF2B5EF4-FFF2-40B4-BE49-F238E27FC236}">
                <a16:creationId xmlns:a16="http://schemas.microsoft.com/office/drawing/2014/main" id="{FA8E8AED-5C87-4162-96DF-9864B85F3BBB}"/>
              </a:ext>
            </a:extLst>
          </p:cNvPr>
          <p:cNvSpPr txBox="1"/>
          <p:nvPr/>
        </p:nvSpPr>
        <p:spPr>
          <a:xfrm>
            <a:off x="836248" y="4468931"/>
            <a:ext cx="3583352" cy="6324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tabLst>
                <a:tab pos="266700" algn="l"/>
              </a:tabLst>
            </a:pPr>
            <a:r>
              <a:rPr lang="mn" sz="500" kern="100">
                <a:effectLst/>
                <a:latin typeface="Arial" panose="020B0604020202020204" pitchFamily="34" charset="0"/>
                <a:ea typeface="游ゴシック" panose="020B0400000000000000" pitchFamily="50" charset="-128"/>
                <a:cs typeface="Arial" panose="020B0604020202020204" pitchFamily="34" charset="0"/>
              </a:rPr>
              <a:t>(Жич)	* 1975 оны 12-р сарын 17-ны өдрийн 759 тоот мэдэгдэл</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a:p>
            <a:pPr algn="l" rtl="0">
              <a:tabLst>
                <a:tab pos="266700" algn="l"/>
              </a:tabLst>
            </a:pPr>
            <a:r>
              <a:rPr lang="mn" sz="500" kern="100">
                <a:effectLst/>
                <a:latin typeface="Arial" panose="020B0604020202020204" pitchFamily="34" charset="0"/>
                <a:ea typeface="ＭＳ 明朝" panose="02020609040205080304" pitchFamily="17" charset="-128"/>
                <a:cs typeface="Arial" panose="020B0604020202020204" pitchFamily="34" charset="0"/>
              </a:rPr>
              <a:t>	</a:t>
            </a:r>
            <a:r>
              <a:rPr lang="mn" sz="500" kern="100">
                <a:effectLst/>
                <a:latin typeface="Arial" panose="020B0604020202020204" pitchFamily="34" charset="0"/>
                <a:ea typeface="游ゴシック" panose="020B0400000000000000" pitchFamily="50" charset="-128"/>
                <a:cs typeface="Arial" panose="020B0604020202020204" pitchFamily="34" charset="0"/>
              </a:rPr>
              <a:t>* * Тусгаарлагч хамгаалагдсан тохиолдолд энэ нь хамаарахгүй.</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a:p>
            <a:pPr marL="628650" indent="-628650" algn="l" rtl="0">
              <a:tabLst>
                <a:tab pos="266700" algn="l"/>
              </a:tabLst>
            </a:pPr>
            <a:r>
              <a:rPr lang="mn" sz="500" kern="100">
                <a:effectLst/>
                <a:latin typeface="Arial" panose="020B0604020202020204" pitchFamily="34" charset="0"/>
                <a:ea typeface="ＭＳ 明朝" panose="02020609040205080304" pitchFamily="17" charset="-128"/>
                <a:cs typeface="Arial" panose="020B0604020202020204" pitchFamily="34" charset="0"/>
              </a:rPr>
              <a:t>	</a:t>
            </a:r>
            <a:r>
              <a:rPr lang="mn" sz="500" kern="100">
                <a:effectLst/>
                <a:latin typeface="Arial" panose="020B0604020202020204" pitchFamily="34" charset="0"/>
                <a:ea typeface="游ゴシック" panose="020B0400000000000000" pitchFamily="50" charset="-128"/>
                <a:cs typeface="Arial" panose="020B0604020202020204" pitchFamily="34" charset="0"/>
              </a:rPr>
              <a:t>※※※	"Цахилгаан эрчим хүчний компанийн зорилтот түвшин " нь TEPCO(Токио цахилгаан эрчим хүчний компани)ийн тохиолдлыг харуулж байна. Энэ ангилал болон зорилтот түвшин нь цахилгаан эрчим хүчний компани бүрт өөр өөр байна.</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1" name="テキスト ボックス 1378">
            <a:extLst>
              <a:ext uri="{FF2B5EF4-FFF2-40B4-BE49-F238E27FC236}">
                <a16:creationId xmlns:a16="http://schemas.microsoft.com/office/drawing/2014/main" id="{C6B6B639-850E-4587-8978-1152CBE01551}"/>
              </a:ext>
            </a:extLst>
          </p:cNvPr>
          <p:cNvSpPr txBox="1"/>
          <p:nvPr/>
        </p:nvSpPr>
        <p:spPr>
          <a:xfrm>
            <a:off x="4724262" y="2183300"/>
            <a:ext cx="798195"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(Түгээх шугам)</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3" name="テキスト ボックス 1381">
            <a:extLst>
              <a:ext uri="{FF2B5EF4-FFF2-40B4-BE49-F238E27FC236}">
                <a16:creationId xmlns:a16="http://schemas.microsoft.com/office/drawing/2014/main" id="{86B4F07E-805C-4B87-8D96-EFB0648C6AE1}"/>
              </a:ext>
            </a:extLst>
          </p:cNvPr>
          <p:cNvSpPr txBox="1"/>
          <p:nvPr/>
        </p:nvSpPr>
        <p:spPr>
          <a:xfrm>
            <a:off x="7335214" y="2180589"/>
            <a:ext cx="742950" cy="1454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(Өндөр хүчдэл)</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4" name="テキスト ボックス 1382">
            <a:extLst>
              <a:ext uri="{FF2B5EF4-FFF2-40B4-BE49-F238E27FC236}">
                <a16:creationId xmlns:a16="http://schemas.microsoft.com/office/drawing/2014/main" id="{5BD4DB90-A7C8-4A95-8ECA-8DF5AE428EB8}"/>
              </a:ext>
            </a:extLst>
          </p:cNvPr>
          <p:cNvSpPr txBox="1"/>
          <p:nvPr/>
        </p:nvSpPr>
        <p:spPr>
          <a:xfrm>
            <a:off x="6421596" y="4303396"/>
            <a:ext cx="487045"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Өндөр хүчдэл</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5" name="テキスト ボックス 1383">
            <a:extLst>
              <a:ext uri="{FF2B5EF4-FFF2-40B4-BE49-F238E27FC236}">
                <a16:creationId xmlns:a16="http://schemas.microsoft.com/office/drawing/2014/main" id="{66E917DB-A358-41CF-881F-9B3E99165BA8}"/>
              </a:ext>
            </a:extLst>
          </p:cNvPr>
          <p:cNvSpPr txBox="1"/>
          <p:nvPr/>
        </p:nvSpPr>
        <p:spPr>
          <a:xfrm>
            <a:off x="5779236" y="4289781"/>
            <a:ext cx="471805" cy="1454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Хиймэл газардуулга</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6" name="テキスト ボックス 1384">
            <a:extLst>
              <a:ext uri="{FF2B5EF4-FFF2-40B4-BE49-F238E27FC236}">
                <a16:creationId xmlns:a16="http://schemas.microsoft.com/office/drawing/2014/main" id="{AD3ECB33-D768-4D90-8082-9CC5144CCABC}"/>
              </a:ext>
            </a:extLst>
          </p:cNvPr>
          <p:cNvSpPr txBox="1"/>
          <p:nvPr/>
        </p:nvSpPr>
        <p:spPr>
          <a:xfrm>
            <a:off x="5012343" y="2317451"/>
            <a:ext cx="582295"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dirty="0">
                <a:effectLst/>
                <a:latin typeface="Arial" panose="020B0604020202020204" pitchFamily="34" charset="0"/>
                <a:ea typeface="游ゴシック" panose="020B0400000000000000" pitchFamily="50" charset="-128"/>
                <a:cs typeface="Arial" panose="020B0604020202020204" pitchFamily="34" charset="0"/>
              </a:rPr>
              <a:t>Өндөр хүчдэлийн түгээх шугам</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7" name="テキスト ボックス 1385">
            <a:extLst>
              <a:ext uri="{FF2B5EF4-FFF2-40B4-BE49-F238E27FC236}">
                <a16:creationId xmlns:a16="http://schemas.microsoft.com/office/drawing/2014/main" id="{BF734A4A-B71A-4B07-A0E7-D202EAB44154}"/>
              </a:ext>
            </a:extLst>
          </p:cNvPr>
          <p:cNvSpPr txBox="1"/>
          <p:nvPr/>
        </p:nvSpPr>
        <p:spPr>
          <a:xfrm rot="16200000">
            <a:off x="7088685" y="2780080"/>
            <a:ext cx="287022" cy="108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dirty="0">
                <a:effectLst/>
                <a:latin typeface="Arial" panose="020B0604020202020204" pitchFamily="34" charset="0"/>
                <a:ea typeface="游ゴシック" panose="020B0400000000000000" pitchFamily="50" charset="-128"/>
                <a:cs typeface="Arial" panose="020B0604020202020204" pitchFamily="34" charset="0"/>
              </a:rPr>
              <a:t>Аюулгүй</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8" name="テキスト ボックス 1387">
            <a:extLst>
              <a:ext uri="{FF2B5EF4-FFF2-40B4-BE49-F238E27FC236}">
                <a16:creationId xmlns:a16="http://schemas.microsoft.com/office/drawing/2014/main" id="{91818021-C63B-43A2-B603-2DF41CB2A7B3}"/>
              </a:ext>
            </a:extLst>
          </p:cNvPr>
          <p:cNvSpPr txBox="1"/>
          <p:nvPr/>
        </p:nvSpPr>
        <p:spPr>
          <a:xfrm rot="5400000">
            <a:off x="8097122" y="2708957"/>
            <a:ext cx="287020" cy="1078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Аюулгүй</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9" name="テキスト ボックス 1388">
            <a:extLst>
              <a:ext uri="{FF2B5EF4-FFF2-40B4-BE49-F238E27FC236}">
                <a16:creationId xmlns:a16="http://schemas.microsoft.com/office/drawing/2014/main" id="{5B7CAB16-DBF3-4EE9-AE66-D7EC495D64BA}"/>
              </a:ext>
            </a:extLst>
          </p:cNvPr>
          <p:cNvSpPr txBox="1"/>
          <p:nvPr/>
        </p:nvSpPr>
        <p:spPr>
          <a:xfrm rot="16200000">
            <a:off x="4464167" y="2950374"/>
            <a:ext cx="301243" cy="1247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Аюулгүй</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0" name="テキスト ボックス 1390">
            <a:extLst>
              <a:ext uri="{FF2B5EF4-FFF2-40B4-BE49-F238E27FC236}">
                <a16:creationId xmlns:a16="http://schemas.microsoft.com/office/drawing/2014/main" id="{F8667CE0-ADAE-4FA3-891E-5AB110CFC8A3}"/>
              </a:ext>
            </a:extLst>
          </p:cNvPr>
          <p:cNvSpPr txBox="1"/>
          <p:nvPr/>
        </p:nvSpPr>
        <p:spPr>
          <a:xfrm rot="16200000">
            <a:off x="5565071" y="2424270"/>
            <a:ext cx="270316" cy="119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Аюулгүй</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1" name="テキスト ボックス 1391">
            <a:extLst>
              <a:ext uri="{FF2B5EF4-FFF2-40B4-BE49-F238E27FC236}">
                <a16:creationId xmlns:a16="http://schemas.microsoft.com/office/drawing/2014/main" id="{02A1B05F-1EE5-449A-AC4B-BF3486C65A80}"/>
              </a:ext>
            </a:extLst>
          </p:cNvPr>
          <p:cNvSpPr txBox="1"/>
          <p:nvPr/>
        </p:nvSpPr>
        <p:spPr>
          <a:xfrm>
            <a:off x="7201481" y="3229319"/>
            <a:ext cx="371475" cy="1190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dirty="0">
                <a:effectLst/>
                <a:latin typeface="Arial" panose="020B0604020202020204" pitchFamily="34" charset="0"/>
                <a:ea typeface="游ゴシック" panose="020B0400000000000000" pitchFamily="50" charset="-128"/>
                <a:cs typeface="Arial" panose="020B0604020202020204" pitchFamily="34" charset="0"/>
              </a:rPr>
              <a:t>Аюулгүй</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2" name="テキスト ボックス 1422">
            <a:extLst>
              <a:ext uri="{FF2B5EF4-FFF2-40B4-BE49-F238E27FC236}">
                <a16:creationId xmlns:a16="http://schemas.microsoft.com/office/drawing/2014/main" id="{0E3066CA-7A9D-4142-891F-3B8B0C310D12}"/>
              </a:ext>
            </a:extLst>
          </p:cNvPr>
          <p:cNvSpPr txBox="1"/>
          <p:nvPr/>
        </p:nvSpPr>
        <p:spPr>
          <a:xfrm>
            <a:off x="5156080" y="3426827"/>
            <a:ext cx="281305" cy="868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Аюулгүй</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3" name="テキスト ボックス 1482">
            <a:extLst>
              <a:ext uri="{FF2B5EF4-FFF2-40B4-BE49-F238E27FC236}">
                <a16:creationId xmlns:a16="http://schemas.microsoft.com/office/drawing/2014/main" id="{017C3418-A249-4FC5-8730-D50A1CF80788}"/>
              </a:ext>
            </a:extLst>
          </p:cNvPr>
          <p:cNvSpPr txBox="1"/>
          <p:nvPr/>
        </p:nvSpPr>
        <p:spPr>
          <a:xfrm>
            <a:off x="5387571" y="2819945"/>
            <a:ext cx="311150" cy="245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dirty="0">
                <a:effectLst/>
                <a:latin typeface="Arial" panose="020B0604020202020204" pitchFamily="34" charset="0"/>
                <a:ea typeface="游ゴシック" panose="020B0400000000000000" pitchFamily="50" charset="-128"/>
                <a:cs typeface="Arial" panose="020B0604020202020204" pitchFamily="34" charset="0"/>
              </a:rPr>
              <a:t>Өндөр хүчдэл</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a:p>
            <a:pPr algn="ctr" rtl="0"/>
            <a:r>
              <a:rPr lang="mn" sz="300" kern="100" dirty="0">
                <a:effectLst/>
                <a:latin typeface="Arial" panose="020B0604020202020204" pitchFamily="34" charset="0"/>
                <a:ea typeface="游ゴシック" panose="020B0400000000000000" pitchFamily="50" charset="-128"/>
                <a:cs typeface="Arial" panose="020B0604020202020204" pitchFamily="34" charset="0"/>
              </a:rPr>
              <a:t>Бууруулагч шугам</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4" name="テキスト ボックス 1483">
            <a:extLst>
              <a:ext uri="{FF2B5EF4-FFF2-40B4-BE49-F238E27FC236}">
                <a16:creationId xmlns:a16="http://schemas.microsoft.com/office/drawing/2014/main" id="{D621CB79-4DFC-48B7-A59D-5F2C291F9287}"/>
              </a:ext>
            </a:extLst>
          </p:cNvPr>
          <p:cNvSpPr txBox="1"/>
          <p:nvPr/>
        </p:nvSpPr>
        <p:spPr>
          <a:xfrm>
            <a:off x="4420720" y="3384878"/>
            <a:ext cx="55245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Шон дээр суурилуулсан гүйдлийн трансформатор</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5" name="テキスト ボックス 1484">
            <a:extLst>
              <a:ext uri="{FF2B5EF4-FFF2-40B4-BE49-F238E27FC236}">
                <a16:creationId xmlns:a16="http://schemas.microsoft.com/office/drawing/2014/main" id="{A94A151F-CAAA-419B-B155-712B278C2DFD}"/>
              </a:ext>
            </a:extLst>
          </p:cNvPr>
          <p:cNvSpPr txBox="1"/>
          <p:nvPr/>
        </p:nvSpPr>
        <p:spPr>
          <a:xfrm>
            <a:off x="4501365" y="3544178"/>
            <a:ext cx="471805"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Хороолол тал</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6" name="テキスト ボックス 1485">
            <a:extLst>
              <a:ext uri="{FF2B5EF4-FFF2-40B4-BE49-F238E27FC236}">
                <a16:creationId xmlns:a16="http://schemas.microsoft.com/office/drawing/2014/main" id="{F2863235-6374-4CB5-9E46-6E0095288033}"/>
              </a:ext>
            </a:extLst>
          </p:cNvPr>
          <p:cNvSpPr txBox="1"/>
          <p:nvPr/>
        </p:nvSpPr>
        <p:spPr>
          <a:xfrm>
            <a:off x="5100884" y="3585792"/>
            <a:ext cx="42672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Авто зам тал</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7" name="テキスト ボックス 1486">
            <a:extLst>
              <a:ext uri="{FF2B5EF4-FFF2-40B4-BE49-F238E27FC236}">
                <a16:creationId xmlns:a16="http://schemas.microsoft.com/office/drawing/2014/main" id="{AE8C54DE-EA78-4022-8256-84756BB033EF}"/>
              </a:ext>
            </a:extLst>
          </p:cNvPr>
          <p:cNvSpPr txBox="1"/>
          <p:nvPr/>
        </p:nvSpPr>
        <p:spPr>
          <a:xfrm>
            <a:off x="5387571" y="3176091"/>
            <a:ext cx="45720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Нам хүчдэлийн шугам</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8" name="テキスト ボックス 1487">
            <a:extLst>
              <a:ext uri="{FF2B5EF4-FFF2-40B4-BE49-F238E27FC236}">
                <a16:creationId xmlns:a16="http://schemas.microsoft.com/office/drawing/2014/main" id="{19635834-B772-4DF9-A60D-B19241FFBF71}"/>
              </a:ext>
            </a:extLst>
          </p:cNvPr>
          <p:cNvSpPr txBox="1"/>
          <p:nvPr/>
        </p:nvSpPr>
        <p:spPr>
          <a:xfrm>
            <a:off x="5764571" y="2784330"/>
            <a:ext cx="540000" cy="4114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Трансформатор хүртэлх өндөр хүчдэлийн шугам тул болгоомжлох шаардлагатай</a:t>
            </a:r>
            <a:endParaRPr lang="ja-JP" sz="7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39" name="テキスト ボックス 1489">
            <a:extLst>
              <a:ext uri="{FF2B5EF4-FFF2-40B4-BE49-F238E27FC236}">
                <a16:creationId xmlns:a16="http://schemas.microsoft.com/office/drawing/2014/main" id="{578B1FF8-4B3D-46D8-A847-10D63FD67862}"/>
              </a:ext>
            </a:extLst>
          </p:cNvPr>
          <p:cNvSpPr txBox="1"/>
          <p:nvPr/>
        </p:nvSpPr>
        <p:spPr>
          <a:xfrm>
            <a:off x="7202973" y="3557384"/>
            <a:ext cx="1044000" cy="4216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Түгээх шугамуудын ихэнх нь ган цамхаг хэлбэртэй байдаг боловч гэрлийн шон байж болохыг мөн анхаарна уу.</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40" name="テキスト ボックス 1491">
            <a:extLst>
              <a:ext uri="{FF2B5EF4-FFF2-40B4-BE49-F238E27FC236}">
                <a16:creationId xmlns:a16="http://schemas.microsoft.com/office/drawing/2014/main" id="{0F58A5BC-AABC-4756-9782-B8D7D6DE7422}"/>
              </a:ext>
            </a:extLst>
          </p:cNvPr>
          <p:cNvSpPr txBox="1"/>
          <p:nvPr/>
        </p:nvSpPr>
        <p:spPr>
          <a:xfrm>
            <a:off x="6136112" y="5157470"/>
            <a:ext cx="300990" cy="1200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Аюулгүй</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41" name="テキスト ボックス 1493">
            <a:extLst>
              <a:ext uri="{FF2B5EF4-FFF2-40B4-BE49-F238E27FC236}">
                <a16:creationId xmlns:a16="http://schemas.microsoft.com/office/drawing/2014/main" id="{1A1A7506-6CB8-4AF5-9DC3-37914E3C2719}"/>
              </a:ext>
            </a:extLst>
          </p:cNvPr>
          <p:cNvSpPr txBox="1"/>
          <p:nvPr/>
        </p:nvSpPr>
        <p:spPr>
          <a:xfrm>
            <a:off x="7909588" y="5272791"/>
            <a:ext cx="554276"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Тусгаарлах зай</a:t>
            </a:r>
            <a:endParaRPr lang="ja-JP" sz="8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42" name="テキスト ボックス 1614">
            <a:extLst>
              <a:ext uri="{FF2B5EF4-FFF2-40B4-BE49-F238E27FC236}">
                <a16:creationId xmlns:a16="http://schemas.microsoft.com/office/drawing/2014/main" id="{1D8FDEE3-98A7-4D66-9D08-D04FF9A21488}"/>
              </a:ext>
            </a:extLst>
          </p:cNvPr>
          <p:cNvSpPr txBox="1"/>
          <p:nvPr/>
        </p:nvSpPr>
        <p:spPr>
          <a:xfrm>
            <a:off x="7523598" y="2326004"/>
            <a:ext cx="402749" cy="108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200" kern="100" dirty="0">
                <a:effectLst/>
                <a:latin typeface="Arial" panose="020B0604020202020204" pitchFamily="34" charset="0"/>
                <a:ea typeface="游ゴシック" panose="020B0400000000000000" pitchFamily="50" charset="-128"/>
                <a:cs typeface="Arial" panose="020B0604020202020204" pitchFamily="34" charset="0"/>
              </a:rPr>
              <a:t>Хэт өндөр хүчдэл</a:t>
            </a:r>
            <a:endParaRPr lang="ja-JP" sz="5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43" name="テキスト ボックス 1391">
            <a:extLst>
              <a:ext uri="{FF2B5EF4-FFF2-40B4-BE49-F238E27FC236}">
                <a16:creationId xmlns:a16="http://schemas.microsoft.com/office/drawing/2014/main" id="{3CCC0342-60F4-49FA-BB7A-436B92FB2F2D}"/>
              </a:ext>
            </a:extLst>
          </p:cNvPr>
          <p:cNvSpPr txBox="1"/>
          <p:nvPr/>
        </p:nvSpPr>
        <p:spPr>
          <a:xfrm>
            <a:off x="7957337" y="3206751"/>
            <a:ext cx="371475"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dirty="0">
                <a:effectLst/>
                <a:latin typeface="Arial" panose="020B0604020202020204" pitchFamily="34" charset="0"/>
                <a:ea typeface="游ゴシック" panose="020B0400000000000000" pitchFamily="50" charset="-128"/>
                <a:cs typeface="Arial" panose="020B0604020202020204" pitchFamily="34" charset="0"/>
              </a:rPr>
              <a:t>Аюулгүй</a:t>
            </a:r>
            <a:endParaRPr lang="ja-JP" sz="60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4389959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Цахилгааны талаарх мэдлэг</a:t>
            </a:r>
          </a:p>
        </p:txBody>
      </p:sp>
      <p:sp>
        <p:nvSpPr>
          <p:cNvPr id="6" name="テキスト ボックス 5"/>
          <p:cNvSpPr txBox="1"/>
          <p:nvPr/>
        </p:nvSpPr>
        <p:spPr>
          <a:xfrm>
            <a:off x="4419600" y="6452605"/>
            <a:ext cx="4576562"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127-р  хуудас / Нэмэлт материалын 95-р хуудас</a:t>
            </a: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400" dirty="0">
              <a:latin typeface="Arial" panose="020B0604020202020204" pitchFamily="34" charset="0"/>
              <a:ea typeface="Meiryo UI" panose="020B0604030504040204" pitchFamily="50" charset="-128"/>
              <a:cs typeface="Arial" panose="020B0604020202020204" pitchFamily="34" charset="0"/>
            </a:endParaRPr>
          </a:p>
        </p:txBody>
      </p:sp>
      <p:pic>
        <p:nvPicPr>
          <p:cNvPr id="24" name="図 23"/>
          <p:cNvPicPr>
            <a:picLocks noChangeAspect="1"/>
          </p:cNvPicPr>
          <p:nvPr/>
        </p:nvPicPr>
        <p:blipFill>
          <a:blip r:embed="rId3"/>
          <a:stretch>
            <a:fillRect/>
          </a:stretch>
        </p:blipFill>
        <p:spPr>
          <a:xfrm>
            <a:off x="1994728" y="2049605"/>
            <a:ext cx="5154544" cy="3381311"/>
          </a:xfrm>
          <a:prstGeom prst="rect">
            <a:avLst/>
          </a:prstGeom>
        </p:spPr>
      </p:pic>
      <p:sp>
        <p:nvSpPr>
          <p:cNvPr id="25" name="テキスト ボックス 24"/>
          <p:cNvSpPr txBox="1"/>
          <p:nvPr/>
        </p:nvSpPr>
        <p:spPr>
          <a:xfrm>
            <a:off x="2556038" y="5299003"/>
            <a:ext cx="3989422"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Гидрометрийг хэрхэн ашиглах тухай</a:t>
            </a:r>
          </a:p>
        </p:txBody>
      </p:sp>
      <p:sp>
        <p:nvSpPr>
          <p:cNvPr id="7" name="テキスト ボックス 1853">
            <a:extLst>
              <a:ext uri="{FF2B5EF4-FFF2-40B4-BE49-F238E27FC236}">
                <a16:creationId xmlns:a16="http://schemas.microsoft.com/office/drawing/2014/main" id="{E1F44BCD-169B-4B28-A821-578A02CC2522}"/>
              </a:ext>
            </a:extLst>
          </p:cNvPr>
          <p:cNvSpPr txBox="1"/>
          <p:nvPr/>
        </p:nvSpPr>
        <p:spPr>
          <a:xfrm>
            <a:off x="5919152" y="3201035"/>
            <a:ext cx="697548" cy="1771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Нүдний байрлал</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1854">
            <a:extLst>
              <a:ext uri="{FF2B5EF4-FFF2-40B4-BE49-F238E27FC236}">
                <a16:creationId xmlns:a16="http://schemas.microsoft.com/office/drawing/2014/main" id="{FD1DCCFC-A421-4929-9DDB-85CEFC2C4478}"/>
              </a:ext>
            </a:extLst>
          </p:cNvPr>
          <p:cNvSpPr txBox="1"/>
          <p:nvPr/>
        </p:nvSpPr>
        <p:spPr>
          <a:xfrm>
            <a:off x="2103437" y="3487186"/>
            <a:ext cx="697548" cy="1771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Резинэн бөмбөг</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855">
            <a:extLst>
              <a:ext uri="{FF2B5EF4-FFF2-40B4-BE49-F238E27FC236}">
                <a16:creationId xmlns:a16="http://schemas.microsoft.com/office/drawing/2014/main" id="{C689A89F-C969-4A76-9D3E-01A492EDFD39}"/>
              </a:ext>
            </a:extLst>
          </p:cNvPr>
          <p:cNvSpPr txBox="1"/>
          <p:nvPr/>
        </p:nvSpPr>
        <p:spPr>
          <a:xfrm>
            <a:off x="3772852" y="2807653"/>
            <a:ext cx="562248" cy="1771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Гидрометр</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856">
            <a:extLst>
              <a:ext uri="{FF2B5EF4-FFF2-40B4-BE49-F238E27FC236}">
                <a16:creationId xmlns:a16="http://schemas.microsoft.com/office/drawing/2014/main" id="{1EE6A3D4-E777-43EB-BF07-80A1A55A7A39}"/>
              </a:ext>
            </a:extLst>
          </p:cNvPr>
          <p:cNvSpPr txBox="1"/>
          <p:nvPr/>
        </p:nvSpPr>
        <p:spPr>
          <a:xfrm>
            <a:off x="3698750" y="3255216"/>
            <a:ext cx="562248" cy="1771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Электролит</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857">
            <a:extLst>
              <a:ext uri="{FF2B5EF4-FFF2-40B4-BE49-F238E27FC236}">
                <a16:creationId xmlns:a16="http://schemas.microsoft.com/office/drawing/2014/main" id="{AA9DC352-DF97-4DAB-B4E6-E67DF211D7B9}"/>
              </a:ext>
            </a:extLst>
          </p:cNvPr>
          <p:cNvSpPr txBox="1"/>
          <p:nvPr/>
        </p:nvSpPr>
        <p:spPr>
          <a:xfrm>
            <a:off x="3698750" y="3600461"/>
            <a:ext cx="562248" cy="1771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Гаднах цилиндр</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858">
            <a:extLst>
              <a:ext uri="{FF2B5EF4-FFF2-40B4-BE49-F238E27FC236}">
                <a16:creationId xmlns:a16="http://schemas.microsoft.com/office/drawing/2014/main" id="{6D0D496F-66BE-47D4-B48B-D6880A638BD6}"/>
              </a:ext>
            </a:extLst>
          </p:cNvPr>
          <p:cNvSpPr txBox="1"/>
          <p:nvPr/>
        </p:nvSpPr>
        <p:spPr>
          <a:xfrm>
            <a:off x="3644582" y="4631318"/>
            <a:ext cx="562248" cy="1771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Ус сорох хоолой</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7883133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rtl="0"/>
            <a:r>
              <a:rPr lang="mn" sz="3200">
                <a:latin typeface="Arial" panose="020B0604020202020204" pitchFamily="34" charset="0"/>
                <a:ea typeface="ＭＳ Ｐゴシック" panose="020B0600070205080204" pitchFamily="50" charset="-128"/>
                <a:cs typeface="Arial" panose="020B0604020202020204" pitchFamily="34" charset="0"/>
              </a:rPr>
              <a:t>8-р бүлэг  Байгууламжийн төрөл ба буулгах, нураах арга</a:t>
            </a:r>
            <a:endParaRPr kumimoji="1" lang="ja-JP" altLang="en-US" sz="32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3237902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Модон хийц (W хийц) (moku kozo（W zo）) ,Төмөр карказ хийц (S хийц) (tekkotsu kozo（S zo）)</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129-р  хуудас / Нэмэлт материалын 96-р хуудас</a:t>
            </a:r>
          </a:p>
        </p:txBody>
      </p:sp>
      <p:sp>
        <p:nvSpPr>
          <p:cNvPr id="17" name="テキスト ボックス 16"/>
          <p:cNvSpPr txBox="1"/>
          <p:nvPr/>
        </p:nvSpPr>
        <p:spPr>
          <a:xfrm>
            <a:off x="2001920" y="3242656"/>
            <a:ext cx="1758150" cy="400110"/>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Модон хүрээний хийцийн жишээ</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400" dirty="0">
              <a:latin typeface="Arial" panose="020B0604020202020204" pitchFamily="34" charset="0"/>
              <a:ea typeface="Meiryo UI" panose="020B0604030504040204" pitchFamily="50" charset="-128"/>
              <a:cs typeface="Arial" panose="020B0604020202020204" pitchFamily="34" charset="0"/>
            </a:endParaRPr>
          </a:p>
        </p:txBody>
      </p:sp>
      <p:pic>
        <p:nvPicPr>
          <p:cNvPr id="2" name="図 1"/>
          <p:cNvPicPr>
            <a:picLocks noChangeAspect="1"/>
          </p:cNvPicPr>
          <p:nvPr/>
        </p:nvPicPr>
        <p:blipFill>
          <a:blip r:embed="rId3"/>
          <a:stretch>
            <a:fillRect/>
          </a:stretch>
        </p:blipFill>
        <p:spPr>
          <a:xfrm>
            <a:off x="1647508" y="1401601"/>
            <a:ext cx="2466975" cy="1838325"/>
          </a:xfrm>
          <a:prstGeom prst="rect">
            <a:avLst/>
          </a:prstGeom>
        </p:spPr>
      </p:pic>
      <p:pic>
        <p:nvPicPr>
          <p:cNvPr id="5" name="図 4"/>
          <p:cNvPicPr>
            <a:picLocks noChangeAspect="1"/>
          </p:cNvPicPr>
          <p:nvPr/>
        </p:nvPicPr>
        <p:blipFill>
          <a:blip r:embed="rId4"/>
          <a:stretch>
            <a:fillRect/>
          </a:stretch>
        </p:blipFill>
        <p:spPr>
          <a:xfrm>
            <a:off x="5340775" y="1506376"/>
            <a:ext cx="2152650" cy="1733550"/>
          </a:xfrm>
          <a:prstGeom prst="rect">
            <a:avLst/>
          </a:prstGeom>
        </p:spPr>
      </p:pic>
      <p:sp>
        <p:nvSpPr>
          <p:cNvPr id="15" name="テキスト ボックス 14"/>
          <p:cNvSpPr txBox="1"/>
          <p:nvPr/>
        </p:nvSpPr>
        <p:spPr>
          <a:xfrm>
            <a:off x="5538025" y="3239926"/>
            <a:ext cx="1758150" cy="400110"/>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Модон хүрээ хананы хийцийн жишээ</a:t>
            </a:r>
          </a:p>
        </p:txBody>
      </p:sp>
      <p:pic>
        <p:nvPicPr>
          <p:cNvPr id="8" name="図 7"/>
          <p:cNvPicPr>
            <a:picLocks noChangeAspect="1"/>
          </p:cNvPicPr>
          <p:nvPr/>
        </p:nvPicPr>
        <p:blipFill>
          <a:blip r:embed="rId5"/>
          <a:stretch>
            <a:fillRect/>
          </a:stretch>
        </p:blipFill>
        <p:spPr>
          <a:xfrm>
            <a:off x="1633220" y="4135276"/>
            <a:ext cx="2495550" cy="1676400"/>
          </a:xfrm>
          <a:prstGeom prst="rect">
            <a:avLst/>
          </a:prstGeom>
        </p:spPr>
      </p:pic>
      <p:pic>
        <p:nvPicPr>
          <p:cNvPr id="10" name="図 9"/>
          <p:cNvPicPr>
            <a:picLocks noChangeAspect="1"/>
          </p:cNvPicPr>
          <p:nvPr/>
        </p:nvPicPr>
        <p:blipFill>
          <a:blip r:embed="rId6"/>
          <a:stretch>
            <a:fillRect/>
          </a:stretch>
        </p:blipFill>
        <p:spPr>
          <a:xfrm>
            <a:off x="4626400" y="4054313"/>
            <a:ext cx="3581400" cy="1838325"/>
          </a:xfrm>
          <a:prstGeom prst="rect">
            <a:avLst/>
          </a:prstGeom>
        </p:spPr>
      </p:pic>
      <p:sp>
        <p:nvSpPr>
          <p:cNvPr id="18" name="テキスト ボックス 17"/>
          <p:cNvSpPr txBox="1"/>
          <p:nvPr/>
        </p:nvSpPr>
        <p:spPr>
          <a:xfrm>
            <a:off x="1854942" y="5868289"/>
            <a:ext cx="2052107" cy="400110"/>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Төмөр карказан туших хийцийн жишээ</a:t>
            </a:r>
          </a:p>
        </p:txBody>
      </p:sp>
      <p:sp>
        <p:nvSpPr>
          <p:cNvPr id="19" name="テキスト ボックス 18"/>
          <p:cNvSpPr txBox="1"/>
          <p:nvPr/>
        </p:nvSpPr>
        <p:spPr>
          <a:xfrm>
            <a:off x="5133341" y="5865559"/>
            <a:ext cx="2360084" cy="400110"/>
          </a:xfrm>
          <a:prstGeom prst="rect">
            <a:avLst/>
          </a:prstGeom>
          <a:noFill/>
          <a:ln>
            <a:noFill/>
          </a:ln>
        </p:spPr>
        <p:txBody>
          <a:bodyPr wrap="square" rtlCol="0">
            <a:spAutoFit/>
          </a:bodyPr>
          <a:lstStyle/>
          <a:p>
            <a:pPr algn="ctr" rtl="0"/>
            <a:r>
              <a:rPr lang="mn" sz="1000" dirty="0">
                <a:solidFill>
                  <a:prstClr val="black"/>
                </a:solidFill>
                <a:latin typeface="Arial" panose="020B0604020202020204" pitchFamily="34" charset="0"/>
                <a:cs typeface="Arial" panose="020B0604020202020204" pitchFamily="34" charset="0"/>
              </a:rPr>
              <a:t>Төмөр карказан гурвалжлах хийцийн жишээ</a:t>
            </a:r>
          </a:p>
        </p:txBody>
      </p:sp>
    </p:spTree>
    <p:extLst>
      <p:ext uri="{BB962C8B-B14F-4D97-AF65-F5344CB8AC3E}">
        <p14:creationId xmlns:p14="http://schemas.microsoft.com/office/powerpoint/2010/main" val="35526049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a:off x="3166038" y="3938503"/>
            <a:ext cx="2721259" cy="2123072"/>
          </a:xfrm>
          <a:prstGeom prst="rect">
            <a:avLst/>
          </a:prstGeom>
        </p:spPr>
      </p:pic>
      <p:pic>
        <p:nvPicPr>
          <p:cNvPr id="12" name="図 11"/>
          <p:cNvPicPr>
            <a:picLocks noChangeAspect="1"/>
          </p:cNvPicPr>
          <p:nvPr/>
        </p:nvPicPr>
        <p:blipFill>
          <a:blip r:embed="rId4"/>
          <a:stretch>
            <a:fillRect/>
          </a:stretch>
        </p:blipFill>
        <p:spPr>
          <a:xfrm>
            <a:off x="1608737" y="1370740"/>
            <a:ext cx="2738734" cy="2318033"/>
          </a:xfrm>
          <a:prstGeom prst="rect">
            <a:avLst/>
          </a:prstGeom>
        </p:spPr>
      </p:pic>
      <p:pic>
        <p:nvPicPr>
          <p:cNvPr id="20" name="図 19"/>
          <p:cNvPicPr>
            <a:picLocks noChangeAspect="1"/>
          </p:cNvPicPr>
          <p:nvPr/>
        </p:nvPicPr>
        <p:blipFill>
          <a:blip r:embed="rId5"/>
          <a:stretch>
            <a:fillRect/>
          </a:stretch>
        </p:blipFill>
        <p:spPr>
          <a:xfrm>
            <a:off x="4928402" y="1318495"/>
            <a:ext cx="2876368" cy="2457934"/>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800" spc="-170" dirty="0">
                <a:latin typeface="Arial" panose="020B0604020202020204" pitchFamily="34" charset="0"/>
                <a:ea typeface="Meiryo UI" panose="020B0604030504040204" pitchFamily="50" charset="-128"/>
                <a:cs typeface="Arial" panose="020B0604020202020204" pitchFamily="34" charset="0"/>
              </a:rPr>
              <a:t>Төмөр бетон хийц (RC хийц) (tekkin conkurito kozo（RC zo）),      Ган төмөр бетон хийц (SRC хийц)(tekkotsu tekkin konkurito kozo（SRC zo）)</a:t>
            </a:r>
            <a:endParaRPr kumimoji="1" lang="ja-JP" altLang="en-US" sz="1800" spc="-17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53916"/>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132-р  хуудас / Нэмэлт материалын 98-р хуудас</a:t>
            </a:r>
          </a:p>
        </p:txBody>
      </p:sp>
      <p:sp>
        <p:nvSpPr>
          <p:cNvPr id="17" name="テキスト ボックス 16"/>
          <p:cNvSpPr txBox="1"/>
          <p:nvPr/>
        </p:nvSpPr>
        <p:spPr>
          <a:xfrm>
            <a:off x="1325072" y="3736041"/>
            <a:ext cx="3319664" cy="253916"/>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Төмөр бетонон туших хийцийн жишээ</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15" name="テキスト ボックス 14"/>
          <p:cNvSpPr txBox="1"/>
          <p:nvPr/>
        </p:nvSpPr>
        <p:spPr>
          <a:xfrm>
            <a:off x="5237249" y="3733311"/>
            <a:ext cx="2567520" cy="253916"/>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Төмөр бетонон ханан хийцийн жишээ</a:t>
            </a:r>
          </a:p>
        </p:txBody>
      </p:sp>
      <p:sp>
        <p:nvSpPr>
          <p:cNvPr id="18" name="テキスト ボックス 17"/>
          <p:cNvSpPr txBox="1"/>
          <p:nvPr/>
        </p:nvSpPr>
        <p:spPr>
          <a:xfrm>
            <a:off x="2615886" y="6061575"/>
            <a:ext cx="4317192" cy="253916"/>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Ган төмөр бетонон туших хийцийн жишээ</a:t>
            </a:r>
          </a:p>
        </p:txBody>
      </p:sp>
    </p:spTree>
    <p:extLst>
      <p:ext uri="{BB962C8B-B14F-4D97-AF65-F5344CB8AC3E}">
        <p14:creationId xmlns:p14="http://schemas.microsoft.com/office/powerpoint/2010/main" val="153208966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11340</Words>
  <Application>Microsoft Office PowerPoint</Application>
  <PresentationFormat>画面に合わせる (4:3)</PresentationFormat>
  <Paragraphs>2038</Paragraphs>
  <Slides>123</Slides>
  <Notes>112</Notes>
  <HiddenSlides>0</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123</vt:i4>
      </vt:variant>
    </vt:vector>
  </HeadingPairs>
  <TitlesOfParts>
    <vt:vector size="137" baseType="lpstr">
      <vt:lpstr>HGP明朝B</vt:lpstr>
      <vt:lpstr>Meiryo UI</vt:lpstr>
      <vt:lpstr>ＭＳ Ｐゴシック</vt:lpstr>
      <vt:lpstr>ＭＳ ゴシック</vt:lpstr>
      <vt:lpstr>ＭＳ 明朝</vt:lpstr>
      <vt:lpstr>游ゴシック</vt:lpstr>
      <vt:lpstr>Arial</vt:lpstr>
      <vt:lpstr>Calibri</vt:lpstr>
      <vt:lpstr>Calibri Light</vt:lpstr>
      <vt:lpstr>Cambria Math</vt:lpstr>
      <vt:lpstr>Times New Roman</vt:lpstr>
      <vt:lpstr>Wingdings</vt:lpstr>
      <vt:lpstr>Office テーマ</vt:lpstr>
      <vt:lpstr>Office Theme</vt:lpstr>
      <vt:lpstr>Тээврийн хэрэгсэлд суурилсан барилгын машин механизмыг (буулгах/ нураах зориулалттай) жолоодох Ур чадварын сургалтын нэмэлт материал Power Point дээрх сургалтын материал</vt:lpstr>
      <vt:lpstr>1-р бүлэг Тээврийн хэрэгсэлд суурилсан барилгын машин механизмын талаар суурь мэдлэг</vt:lpstr>
      <vt:lpstr>Барилгын машин механизмын ангилал (Хөдөлмөрийн аюулгүй байдал, эрүүл ахуйн тухай хуулийг (roudou anzen eiseihou)ийг хэрэгжүүлэх тухай тогтоолын хавсралт хүснэгт 7)</vt:lpstr>
      <vt:lpstr>Буулгах/ нураах машины төрөл, хэрэглээ (онцлог шинж чанар) гэх мэт (1) Таслагч</vt:lpstr>
      <vt:lpstr>Буулгах/ нураах машины төрөл, хэрэглээ (онцлог шинж чанар) гэх мэт (2) Төмөр карказ тасдах машин</vt:lpstr>
      <vt:lpstr>Буулгах/ нураах машины төрөл, хэрэглээ (онцлог шинж чанар) гэх мэт (3) Бетон бутлуур машин</vt:lpstr>
      <vt:lpstr>Буулгах/ нураах машин механизмын төрөл, хэрэглээ (онцлог шинж чанар) гэх мэт (4) Буулгах/ нураах зориулалт бүхий базагч машин</vt:lpstr>
      <vt:lpstr>Буулгах/ нураах зориулалт бүхий аттачментын төрөл</vt:lpstr>
      <vt:lpstr>Буулгах/ нураах зориулалт бүхий аттачментын төрөл</vt:lpstr>
      <vt:lpstr>Буулгах/ нураах зориулалт бүхий аттачментын төрөл</vt:lpstr>
      <vt:lpstr>Буулгах/ нураах машин механизмын суурь машин (1) Ажлын тоног төхөөрөмж</vt:lpstr>
      <vt:lpstr>Буулгах/ нураах машин механизмын суурь машин  (2) Механизмын масс (3) Машины масс (4) Машины нийт масс</vt:lpstr>
      <vt:lpstr>Буулгах/ нураах машин механизмын суурь машин (5) Тогтвортой хэм (6) Өгсөх чадвар</vt:lpstr>
      <vt:lpstr>Буулгах/ нураах машин механизмын суурь машин  (7) Газарт тулах дундаж даралт</vt:lpstr>
      <vt:lpstr>2-р бүлэг Тээврийн хэрэгсэлд суурилсан барилгын машин механизмын үндсэн хөдөлгүүр ба гидравлик төхөөрөмж</vt:lpstr>
      <vt:lpstr>Үндсэн хөдөлгүүр(Gendoki)</vt:lpstr>
      <vt:lpstr>Дизель хөдөлгүүрийн бүтэц</vt:lpstr>
      <vt:lpstr>Дизель хөдөлгүүрийн бүтэц</vt:lpstr>
      <vt:lpstr>Дизель хөдөлгүүрийн бүтэц</vt:lpstr>
      <vt:lpstr>Түлш/ Хөдөлгүүрийн тос</vt:lpstr>
      <vt:lpstr>Гидравлик төхөөрөмж</vt:lpstr>
      <vt:lpstr>Гидравлик насос ① Араа насос ② Поршений насос   налуу тэнхлэг, налуу диск хэлбэрийн</vt:lpstr>
      <vt:lpstr>Гидравлик хөтөч (1) Гидравлик цилиндр (2) Гидравлик хөдөлгүүр Поршений хөдөлгүүр</vt:lpstr>
      <vt:lpstr>Клапан</vt:lpstr>
      <vt:lpstr>Гидравлик тосны сав, тосны шүүлтүүр</vt:lpstr>
      <vt:lpstr>Тосны шүүлтүүр</vt:lpstr>
      <vt:lpstr>3-р бүлэг Буулгах/ нураах машин механизмын жолоодлогын тоног төхөөрөмжийн бүтэц</vt:lpstr>
      <vt:lpstr>Гинжит хэлбэрийн буулгах/ нураах машин механизм ажиллуулах тоног төхөөрөмжийн бүтэц</vt:lpstr>
      <vt:lpstr>Хүч дамжуулах системийн төхөөрөмж</vt:lpstr>
      <vt:lpstr>Явах эд ангийн төхөөрөмж</vt:lpstr>
      <vt:lpstr>Дугуйт хэлбэрийн буулгах/ нураах машин механизм ажиллуулах тоног төхөөрөмжийн бүтэц  Хүч дамжуулах системийн төхөөрөмж</vt:lpstr>
      <vt:lpstr>Явах эд ангийн төхөөрөмж   Хүрээ (доорх тулгуур)</vt:lpstr>
      <vt:lpstr>Явах эд ангийн төхөөрөмж   Дугуй</vt:lpstr>
      <vt:lpstr>Буулгах/ нураах машин механизмын аюулгүй ажиллагааны төхөөрөмж гэх мэт</vt:lpstr>
      <vt:lpstr>Буулгах/ нураах машин механизмын аюулгүй ажиллагааны төхөөрөмж гэх мэт</vt:lpstr>
      <vt:lpstr>Буулгах/ нураах машин механизмын аюулгүй ажиллагааны төхөөрөмж гэх мэт</vt:lpstr>
      <vt:lpstr>Буулгах/ нураах машин механизмын аюулгүй ажиллагааны төхөөрөмж гэх мэт</vt:lpstr>
      <vt:lpstr>Буулгах/ нураах машин механизмын аюулгүй ажиллагааны төхөөрөмж гэх мэт</vt:lpstr>
      <vt:lpstr>Буулгах/ нураах машин механизмын аюулгүй ажиллагааны төхөөрөмж гэх мэт</vt:lpstr>
      <vt:lpstr> 4-р бүлэг Буулгах/ нураах зориулалтын аттачментаар тоноглоод ажиллах үед тоног төхөөрөмжтэй хэрхэн харьцах тухай</vt:lpstr>
      <vt:lpstr>Таслагчийг сонгох, суурилуулах, онцлог, эд ангийн нэр, ашиглалт </vt:lpstr>
      <vt:lpstr>Таслагчийг сонгох, суурилуулах, онцлог, эд ангийн нэр, ашиглалт </vt:lpstr>
      <vt:lpstr>Таслагчийг сонгох, суурилуулах, онцлог, эд ангийн нэр, ашиглалт </vt:lpstr>
      <vt:lpstr>Таслагчийн төрөл</vt:lpstr>
      <vt:lpstr>Таслагчийн төрөл</vt:lpstr>
      <vt:lpstr>Таслагчийн төрөл</vt:lpstr>
      <vt:lpstr>Таслагчийн ерөнхий ажлын арга</vt:lpstr>
      <vt:lpstr>Таслагчийн ерөнхий ажлын арга</vt:lpstr>
      <vt:lpstr>Таслагчийн ерөнхий ажлын арга</vt:lpstr>
      <vt:lpstr>Таслагчийн ерөнхий ажлын арга</vt:lpstr>
      <vt:lpstr>Таслагчийн ерөнхий ажлын арга</vt:lpstr>
      <vt:lpstr>Таслагчийн ерөнхий ажлын арга</vt:lpstr>
      <vt:lpstr>Ажил дууссаны дараа анхаарах зүйлс</vt:lpstr>
      <vt:lpstr>Төмөр карказ тасдах машины онцлог, эд ангийн нэр, ашиглалт,  сонгох, суурилуулах,  Ажиллуулах гэх мэт</vt:lpstr>
      <vt:lpstr>Төмөр карказ тасдах машины ерөнхий ажлын арга</vt:lpstr>
      <vt:lpstr>Төмөр карказ тасдах машины ерөнхий ажлын арга</vt:lpstr>
      <vt:lpstr>Төмөр карказ тасдах машины ерөнхий ажлын арга</vt:lpstr>
      <vt:lpstr>Төмөр карказ тасдах машины ерөнхий ажлын арга</vt:lpstr>
      <vt:lpstr>Төмөр карказ тасдах машины ерөнхий ажлын арга</vt:lpstr>
      <vt:lpstr>Төмөр карказ тасдах машины ерөнхий ажлын арга</vt:lpstr>
      <vt:lpstr>Ажил дууссаны дараа анхаарах зүйлс</vt:lpstr>
      <vt:lpstr>Бетон бутлуур машины онцлог, эд ангийн нэр, ашиглалт, төрөл, сонголт, суурилуулалт, Ажиллуулах гэх мэт</vt:lpstr>
      <vt:lpstr>Бетон бутлуур машины ерөнхий ажлын арга</vt:lpstr>
      <vt:lpstr>Буулгахад зориулсан базагч машины онцлог, эд ангийн нэр, ашиглалт, төрөл</vt:lpstr>
      <vt:lpstr>Буулгахад зориулсан базагч машины онцлог, эд ангийн нэр, ашиглалт, төрөл</vt:lpstr>
      <vt:lpstr>Буулгахад зориулсан базагч машиныг сонгох, суурилуулах, ажиллуулах гэх мэт</vt:lpstr>
      <vt:lpstr>Базах машины ерөнхий ажлын арга</vt:lpstr>
      <vt:lpstr>Базах машины ерөнхий ажлын арга</vt:lpstr>
      <vt:lpstr>Ажил дууссаны дараа анхаарах зүйлс</vt:lpstr>
      <vt:lpstr>Аттачментыг салгах</vt:lpstr>
      <vt:lpstr>Аттачментыг салгах</vt:lpstr>
      <vt:lpstr>Аттачментыг салгах</vt:lpstr>
      <vt:lpstr>Аттачментыг салгах</vt:lpstr>
      <vt:lpstr>Буулгах/ нураах зориулалт бүхий машин механизмыг зөөвөрлөх</vt:lpstr>
      <vt:lpstr>Буулгах/ нураах зориулалт бүхий машин механизмыг зөөвөрлөх</vt:lpstr>
      <vt:lpstr>Буулгах/ нураах зориулалт бүхий машин механизмыг зөөвөрлөх</vt:lpstr>
      <vt:lpstr>5-р бүлэг Буулгах/ нураах зориулалттай барилгын машин механизмын үзлэг, шалгалт засвар үйлчилгээ</vt:lpstr>
      <vt:lpstr>Холбогдох хууль тогтоомжууд, ерөнхий анхаарах зүйлс</vt:lpstr>
      <vt:lpstr>Өдөр тутмын үзлэг (nichijou tenken)-ийн журам Хөдөлгүүрийг асаахаас өмнө</vt:lpstr>
      <vt:lpstr>Өдөр тутмын үзлэг (nichijou tenken)-ийн журам Хөдөлгүүрийг асаахаас өмнө</vt:lpstr>
      <vt:lpstr>Өдөр тутмын үзлэг (nichijou tenken)-ийн журам Хөдөлгүүрийг асаасны дараа</vt:lpstr>
      <vt:lpstr>Ажлын явцад хэвийн бус байдал илрэх үед</vt:lpstr>
      <vt:lpstr>6-р бүлэг Буулгах/ нураах ажилтай холбоотой асуудлууд</vt:lpstr>
      <vt:lpstr>Барилгын ажлын төлөвлөгөө</vt:lpstr>
      <vt:lpstr>Аюулгүй жолоодлогын дүрэм</vt:lpstr>
      <vt:lpstr>Аюулгүй жолоодлогын дүрэм</vt:lpstr>
      <vt:lpstr>Дохио өгөх, зохицуулалт хийх удирдамж</vt:lpstr>
      <vt:lpstr>9-р бүлэг Хүч ба цахилгааны талаарх мэдлэг</vt:lpstr>
      <vt:lpstr>Хүчний момент</vt:lpstr>
      <vt:lpstr>Хүчний момент</vt:lpstr>
      <vt:lpstr>Масс ба харьцангуй нягт, хүндийн төв</vt:lpstr>
      <vt:lpstr>Масс ба харьцангуй нягт, хүндийн төв</vt:lpstr>
      <vt:lpstr>Объектын хөдөлгөөн</vt:lpstr>
      <vt:lpstr>Цахилгааны талаарх мэдлэг</vt:lpstr>
      <vt:lpstr>Цахилгааны талаарх мэдлэг</vt:lpstr>
      <vt:lpstr>Цахилгааны талаарх мэдлэг</vt:lpstr>
      <vt:lpstr>8-р бүлэг  Байгууламжийн төрөл ба буулгах, нураах арга</vt:lpstr>
      <vt:lpstr>Модон хийц (W хийц) (moku kozo（W zo）) ,Төмөр карказ хийц (S хийц) (tekkotsu kozo（S zo）)</vt:lpstr>
      <vt:lpstr>Төмөр бетон хийц (RC хийц) (tekkin conkurito kozo（RC zo）),      Ган төмөр бетон хийц (SRC хийц)(tekkotsu tekkin konkurito kozo（SRC zo）)</vt:lpstr>
      <vt:lpstr>Барилга буулгах/ нураах арга</vt:lpstr>
      <vt:lpstr>Барилга буулгах/ нураах арга</vt:lpstr>
      <vt:lpstr>Барилга буулгах/ нураах арга</vt:lpstr>
      <vt:lpstr>9-р бүлэг Холбогдох хууль тогтоомж</vt:lpstr>
      <vt:lpstr>Хөдөлмөрийн аюулгүй байдал, эрүүл ахуйтай холбоотой хууль эрх зүйн тогтолцоо</vt:lpstr>
      <vt:lpstr>Хөдөлмөрийн аюулгүй байдал, эрүүл ахуйн тухай хууль(roudou anzen eiseihou) (Хэсэгчлэн авав) (1)</vt:lpstr>
      <vt:lpstr>Хөдөлмөрийн аюулгүй байдал, эрүүл ахуйн тухай хууль (roudou anzen eiseihou) (Хэсэгчлэн авав) (2)</vt:lpstr>
      <vt:lpstr>Хөдөлмөрийн аюулгүй байдал, эрүүл ахуйн тухай хууль(roudou anzen eiseihou) (Хэсэгчлэн авав) (3)</vt:lpstr>
      <vt:lpstr>Хөдөлмөрийн аюулгүй байдал, эрүүл ахуйн тухай хууль (roudou anzen eiseihou)-ийг хэрэгжүүлэх тогтоол (Хэсэгчлэн авав)</vt:lpstr>
      <vt:lpstr>Хөдөлмөрийн аюулгүй байдал, эрүүл ахуйн журам (Хэсэгчлэн авав) (1)</vt:lpstr>
      <vt:lpstr>Хөдөлмөрийн аюулгүй байдал, эрүүл ахуйн журам (Хэсэгчлэн авав) (2)</vt:lpstr>
      <vt:lpstr>Хөдөлмөрийн аюулгүй байдал, эрүүл ахуйн журам (Хэсэгчлэн авав) (3)</vt:lpstr>
      <vt:lpstr>Хөдөлмөрийн аюулгүй байдал, эрүүл ахуйн журам (Хэсэгчлэн авав) (4)</vt:lpstr>
      <vt:lpstr>Хөдөлмөрийн аюулгүй байдал, эрүүл ахуйн журам (Хэсэгчлэн авав) (5)</vt:lpstr>
      <vt:lpstr>Хөдөлмөрийн аюулгүй байдал, эрүүл ахуйн журам (Хэсэгчлэн авав) (6)</vt:lpstr>
      <vt:lpstr>Хөдөлмөрийн аюулгүй байдал, эрүүл ахуйн журам (Хэсэгчлэн авав) (7)</vt:lpstr>
      <vt:lpstr>Хөдөлмөрийн аюулгүй байдал, эрүүл ахуйн журам (Хэсэгчлэн авав) (8)</vt:lpstr>
      <vt:lpstr>Хөдөлмөрийн аюулгүй байдал, эрүүл ахуйн журам (Хэсэгчлэн авав) (9)</vt:lpstr>
      <vt:lpstr>Хөдөлмөрийн аюулгүй байдал, эрүүл ахуйн журам (Хэсэгчлэн авав) (10)</vt:lpstr>
      <vt:lpstr>Тээврийн хэрэгсэлд суурилсан барилгын машин механизмын бүтцийн стандарт (Хэсэгчлэн авав)</vt:lpstr>
      <vt:lpstr> 10-р бүлэг Ослын жишээ</vt:lpstr>
      <vt:lpstr>Барилгын салбарын хүний амь нас хохирсон, бэртэж гэмтсэн осол</vt:lpstr>
      <vt:lpstr>Жишээ 1. Бутлах ажлын үеэр сул чулуу унаж ирсэн</vt:lpstr>
      <vt:lpstr>Жишээ 4. Буулгах/ нураах зориулалтын аттачмент болон туузанд баруун гараа хавчуулж, хугарсан</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2021-05-17T00:21:48Z</dcterms:created>
  <dcterms:modified xsi:type="dcterms:W3CDTF">2022-06-16T10:12:10Z</dcterms:modified>
</cp:coreProperties>
</file>