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0" r:id="rId1"/>
    <p:sldMasterId id="2147483672" r:id="rId2"/>
  </p:sldMasterIdLst>
  <p:notesMasterIdLst>
    <p:notesMasterId r:id="rId126"/>
  </p:notesMasterIdLst>
  <p:sldIdLst>
    <p:sldId id="336" r:id="rId3"/>
    <p:sldId id="305" r:id="rId4"/>
    <p:sldId id="257" r:id="rId5"/>
    <p:sldId id="366" r:id="rId6"/>
    <p:sldId id="367" r:id="rId7"/>
    <p:sldId id="368" r:id="rId8"/>
    <p:sldId id="369" r:id="rId9"/>
    <p:sldId id="370" r:id="rId10"/>
    <p:sldId id="457" r:id="rId11"/>
    <p:sldId id="458" r:id="rId12"/>
    <p:sldId id="371" r:id="rId13"/>
    <p:sldId id="372" r:id="rId14"/>
    <p:sldId id="375" r:id="rId15"/>
    <p:sldId id="377" r:id="rId16"/>
    <p:sldId id="337" r:id="rId17"/>
    <p:sldId id="378" r:id="rId18"/>
    <p:sldId id="459" r:id="rId19"/>
    <p:sldId id="460" r:id="rId20"/>
    <p:sldId id="461" r:id="rId21"/>
    <p:sldId id="379" r:id="rId22"/>
    <p:sldId id="380" r:id="rId23"/>
    <p:sldId id="381" r:id="rId24"/>
    <p:sldId id="384" r:id="rId25"/>
    <p:sldId id="386" r:id="rId26"/>
    <p:sldId id="455" r:id="rId27"/>
    <p:sldId id="456" r:id="rId28"/>
    <p:sldId id="339" r:id="rId29"/>
    <p:sldId id="462" r:id="rId30"/>
    <p:sldId id="463" r:id="rId31"/>
    <p:sldId id="464" r:id="rId32"/>
    <p:sldId id="465" r:id="rId33"/>
    <p:sldId id="466" r:id="rId34"/>
    <p:sldId id="388" r:id="rId35"/>
    <p:sldId id="389" r:id="rId36"/>
    <p:sldId id="390" r:id="rId37"/>
    <p:sldId id="391" r:id="rId38"/>
    <p:sldId id="432" r:id="rId39"/>
    <p:sldId id="392" r:id="rId40"/>
    <p:sldId id="393" r:id="rId41"/>
    <p:sldId id="340" r:id="rId42"/>
    <p:sldId id="454" r:id="rId43"/>
    <p:sldId id="394" r:id="rId44"/>
    <p:sldId id="453" r:id="rId45"/>
    <p:sldId id="395" r:id="rId46"/>
    <p:sldId id="451" r:id="rId47"/>
    <p:sldId id="452" r:id="rId48"/>
    <p:sldId id="397" r:id="rId49"/>
    <p:sldId id="396" r:id="rId50"/>
    <p:sldId id="450" r:id="rId51"/>
    <p:sldId id="398" r:id="rId52"/>
    <p:sldId id="449" r:id="rId53"/>
    <p:sldId id="399" r:id="rId54"/>
    <p:sldId id="448" r:id="rId55"/>
    <p:sldId id="400" r:id="rId56"/>
    <p:sldId id="401" r:id="rId57"/>
    <p:sldId id="447" r:id="rId58"/>
    <p:sldId id="403" r:id="rId59"/>
    <p:sldId id="446" r:id="rId60"/>
    <p:sldId id="402" r:id="rId61"/>
    <p:sldId id="445" r:id="rId62"/>
    <p:sldId id="404" r:id="rId63"/>
    <p:sldId id="405" r:id="rId64"/>
    <p:sldId id="406" r:id="rId65"/>
    <p:sldId id="407" r:id="rId66"/>
    <p:sldId id="444" r:id="rId67"/>
    <p:sldId id="408" r:id="rId68"/>
    <p:sldId id="409" r:id="rId69"/>
    <p:sldId id="443" r:id="rId70"/>
    <p:sldId id="410" r:id="rId71"/>
    <p:sldId id="441" r:id="rId72"/>
    <p:sldId id="411" r:id="rId73"/>
    <p:sldId id="412" r:id="rId74"/>
    <p:sldId id="413" r:id="rId75"/>
    <p:sldId id="414" r:id="rId76"/>
    <p:sldId id="433" r:id="rId77"/>
    <p:sldId id="440" r:id="rId78"/>
    <p:sldId id="341" r:id="rId79"/>
    <p:sldId id="415" r:id="rId80"/>
    <p:sldId id="416" r:id="rId81"/>
    <p:sldId id="417" r:id="rId82"/>
    <p:sldId id="418" r:id="rId83"/>
    <p:sldId id="419" r:id="rId84"/>
    <p:sldId id="342" r:id="rId85"/>
    <p:sldId id="420" r:id="rId86"/>
    <p:sldId id="421" r:id="rId87"/>
    <p:sldId id="439" r:id="rId88"/>
    <p:sldId id="422" r:id="rId89"/>
    <p:sldId id="343" r:id="rId90"/>
    <p:sldId id="423" r:id="rId91"/>
    <p:sldId id="438" r:id="rId92"/>
    <p:sldId id="424" r:id="rId93"/>
    <p:sldId id="437" r:id="rId94"/>
    <p:sldId id="425" r:id="rId95"/>
    <p:sldId id="436" r:id="rId96"/>
    <p:sldId id="467" r:id="rId97"/>
    <p:sldId id="468" r:id="rId98"/>
    <p:sldId id="344" r:id="rId99"/>
    <p:sldId id="426" r:id="rId100"/>
    <p:sldId id="427" r:id="rId101"/>
    <p:sldId id="428" r:id="rId102"/>
    <p:sldId id="434" r:id="rId103"/>
    <p:sldId id="435" r:id="rId104"/>
    <p:sldId id="338" r:id="rId105"/>
    <p:sldId id="328" r:id="rId106"/>
    <p:sldId id="329" r:id="rId107"/>
    <p:sldId id="330" r:id="rId108"/>
    <p:sldId id="354" r:id="rId109"/>
    <p:sldId id="355" r:id="rId110"/>
    <p:sldId id="331" r:id="rId111"/>
    <p:sldId id="332" r:id="rId112"/>
    <p:sldId id="357" r:id="rId113"/>
    <p:sldId id="358" r:id="rId114"/>
    <p:sldId id="359" r:id="rId115"/>
    <p:sldId id="431" r:id="rId116"/>
    <p:sldId id="361" r:id="rId117"/>
    <p:sldId id="362" r:id="rId118"/>
    <p:sldId id="363" r:id="rId119"/>
    <p:sldId id="364" r:id="rId120"/>
    <p:sldId id="365" r:id="rId121"/>
    <p:sldId id="345" r:id="rId122"/>
    <p:sldId id="347" r:id="rId123"/>
    <p:sldId id="429" r:id="rId124"/>
    <p:sldId id="430" r:id="rId125"/>
  </p:sldIdLst>
  <p:sldSz cx="9144000" cy="6858000" type="screen4x3"/>
  <p:notesSz cx="7099300" cy="10234613"/>
  <p:defaultTextStyle>
    <a:defPPr rtl="0">
      <a:defRPr lang="ko-kr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58732-BAE6-42FA-8C8B-0981EE2B665B}" v="3" dt="2021-05-17T00:21:48.2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26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9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viewProps" Target="view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24" Type="http://schemas.openxmlformats.org/officeDocument/2006/relationships/slide" Target="slides/slide122.xml"/><Relationship Id="rId129" Type="http://schemas.openxmlformats.org/officeDocument/2006/relationships/theme" Target="theme/theme1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tableStyles" Target="tableStyles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microsoft.com/office/2015/10/relationships/revisionInfo" Target="revisionInfo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presProps" Target="pres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26" Type="http://schemas.openxmlformats.org/officeDocument/2006/relationships/slide" Target="slides/slide2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76364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4021294" y="1"/>
            <a:ext cx="3076364" cy="513508"/>
          </a:xfrm>
          <a:prstGeom prst="rect">
            <a:avLst/>
          </a:prstGeom>
        </p:spPr>
        <p:txBody>
          <a:bodyPr vert="horz" lIns="94640" tIns="47320" rIns="94640" bIns="47320" rtlCol="0"/>
          <a:lstStyle>
            <a:lvl1pPr algn="r">
              <a:defRPr sz="1200"/>
            </a:lvl1pPr>
          </a:lstStyle>
          <a:p>
            <a:pPr rtl="0"/>
            <a:fld id="{3044E0B5-69AE-4DB8-A746-7CF92D00ED4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279525"/>
            <a:ext cx="4606925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40" tIns="47320" rIns="94640" bIns="47320" rtlCol="0" anchor="ctr"/>
          <a:lstStyle/>
          <a:p>
            <a:pPr rtl="0"/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709930" y="4925408"/>
            <a:ext cx="5679440" cy="4029879"/>
          </a:xfrm>
          <a:prstGeom prst="rect">
            <a:avLst/>
          </a:prstGeom>
        </p:spPr>
        <p:txBody>
          <a:bodyPr vert="horz" lIns="94640" tIns="47320" rIns="94640" bIns="47320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4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l">
              <a:defRPr sz="1200"/>
            </a:lvl1pPr>
          </a:lstStyle>
          <a:p>
            <a:pPr rtl="0"/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4" cy="513507"/>
          </a:xfrm>
          <a:prstGeom prst="rect">
            <a:avLst/>
          </a:prstGeom>
        </p:spPr>
        <p:txBody>
          <a:bodyPr vert="horz" lIns="94640" tIns="47320" rIns="94640" bIns="47320" rtlCol="0" anchor="b"/>
          <a:lstStyle>
            <a:lvl1pPr algn="r">
              <a:defRPr sz="1200"/>
            </a:lvl1pPr>
          </a:lstStyle>
          <a:p>
            <a:pPr rtl="0"/>
            <a:fld id="{7F9C98F1-10AB-4D73-9663-6F72AC648673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742152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189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9766410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964472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6806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4349518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02392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142085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93987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48672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1202738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452938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2884076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338883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207758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3377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905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948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85429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0161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366324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1415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2285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540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4325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018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312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728166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81202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721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29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62426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225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76898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52187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2849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97646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023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87190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248561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11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217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39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3008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154868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72543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3057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611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197364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716651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374196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6122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61326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49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53546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7733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07908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99647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32750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000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02355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98199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3449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15333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5035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59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26386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694484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137653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2779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86892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522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358935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606782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891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46877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088471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69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41456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165756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88533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30790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25039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5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882276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6524616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83145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81631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79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2714218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373536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2024649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887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29996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00274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1429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94191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250845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89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217639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17525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759453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72518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93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99597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20171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1338515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650849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9889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167228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99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6657244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100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715323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101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0507237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>
                <a:solidFill>
                  <a:prstClr val="black"/>
                </a:solidFill>
              </a:rPr>
              <a:pPr/>
              <a:t>102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555513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104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247954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105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672775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106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53225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107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452732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108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7865256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1246188" y="1279525"/>
            <a:ext cx="4606925" cy="34544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7F9C98F1-10AB-4D73-9663-6F72AC648673}" type="slidenum">
              <a:rPr lang="ja-JP" altLang="en-US" smtClean="0">
                <a:solidFill>
                  <a:prstClr val="black"/>
                </a:solidFill>
              </a:rPr>
              <a:pPr/>
              <a:t>109</a:t>
            </a:fld>
            <a:endParaRPr lang="ja-JP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95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741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3974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41240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rtlCol="0" anchor="b"/>
          <a:lstStyle>
            <a:lvl1pPr algn="ctr">
              <a:defRPr sz="60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 rtlCol="0"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ko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2167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693601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144630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0561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39239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644324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58156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4445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32316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o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7033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378945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55749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 rtlCol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938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766887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 rtlCol="0"/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3292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43088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2571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0543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ko"/>
              <a:t>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ko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49632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03452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ko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ko"/>
              <a:t>マスター テキストの書式設定</a:t>
            </a:r>
          </a:p>
          <a:p>
            <a:pPr lvl="1" rtl="0"/>
            <a:r>
              <a:rPr lang="ko"/>
              <a:t>第 2 レベル</a:t>
            </a:r>
          </a:p>
          <a:p>
            <a:pPr lvl="2" rtl="0"/>
            <a:r>
              <a:rPr lang="ko"/>
              <a:t>第 3 レベル</a:t>
            </a:r>
          </a:p>
          <a:p>
            <a:pPr lvl="3" rtl="0"/>
            <a:r>
              <a:rPr lang="ko"/>
              <a:t>第 4 レベル</a:t>
            </a:r>
          </a:p>
          <a:p>
            <a:pPr lvl="4" rtl="0"/>
            <a:r>
              <a:rPr lang="ko"/>
              <a:t>第 5 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53046255-6F20-4663-B2C1-30341E36903B}" type="datetimeFigureOut">
              <a:rPr kumimoji="1" lang="ja-JP" altLang="en-US" smtClean="0"/>
              <a:t>2022/6/16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0712B29-8DFD-45C1-BE8F-2E7F44751CD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52269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emf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6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3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13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13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13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13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13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13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1.png"/><Relationship Id="rId4" Type="http://schemas.openxmlformats.org/officeDocument/2006/relationships/image" Target="../media/image170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4.png"/><Relationship Id="rId4" Type="http://schemas.openxmlformats.org/officeDocument/2006/relationships/image" Target="../media/image17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0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5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3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9.png"/><Relationship Id="rId4" Type="http://schemas.openxmlformats.org/officeDocument/2006/relationships/image" Target="../media/image118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3.png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2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3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6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3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6.png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463951"/>
            <a:ext cx="7772400" cy="1046011"/>
          </a:xfrm>
        </p:spPr>
        <p:txBody>
          <a:bodyPr rtlCol="0" anchor="ctr">
            <a:normAutofit fontScale="90000"/>
          </a:bodyPr>
          <a:lstStyle/>
          <a:p>
            <a:pPr rtl="0"/>
            <a:r>
              <a:rPr lang="ko-KR" altLang="en-US" sz="3200" dirty="0" err="1">
                <a:latin typeface="+mj-ea"/>
              </a:rPr>
              <a:t>차량계</a:t>
            </a:r>
            <a:r>
              <a:rPr lang="ko-KR" altLang="en-US" sz="3200" dirty="0">
                <a:latin typeface="+mj-ea"/>
              </a:rPr>
              <a:t> 건설기계</a:t>
            </a:r>
            <a:r>
              <a:rPr lang="en-US" altLang="ko-KR" sz="3200" dirty="0">
                <a:latin typeface="+mj-ea"/>
              </a:rPr>
              <a:t>(</a:t>
            </a:r>
            <a:r>
              <a:rPr lang="ko-KR" altLang="en-US" sz="3200" dirty="0">
                <a:latin typeface="+mj-ea"/>
              </a:rPr>
              <a:t>해체용</a:t>
            </a:r>
            <a:r>
              <a:rPr lang="en-US" altLang="ko-KR" sz="3200" dirty="0">
                <a:latin typeface="+mj-ea"/>
              </a:rPr>
              <a:t>) </a:t>
            </a:r>
            <a:r>
              <a:rPr lang="ko-KR" altLang="en-US" sz="3200" dirty="0">
                <a:latin typeface="+mj-ea"/>
              </a:rPr>
              <a:t>운전</a:t>
            </a:r>
            <a:br>
              <a:rPr lang="ko-KR" altLang="en-US" sz="3200" dirty="0">
                <a:latin typeface="+mj-ea"/>
              </a:rPr>
            </a:br>
            <a:r>
              <a:rPr lang="ko-KR" altLang="en-US" sz="3200" dirty="0">
                <a:latin typeface="+mj-ea"/>
              </a:rPr>
              <a:t>기능강습 보조교재</a:t>
            </a:r>
            <a:br>
              <a:rPr lang="ko-KR" altLang="en-US" sz="3200" dirty="0">
                <a:latin typeface="+mj-ea"/>
              </a:rPr>
            </a:br>
            <a:r>
              <a:rPr lang="ko-KR" altLang="en-US" sz="3200" dirty="0">
                <a:latin typeface="+mj-ea"/>
              </a:rPr>
              <a:t>강습용 파워포인트 자료</a:t>
            </a:r>
            <a:endParaRPr kumimoji="1" lang="ko-KR" altLang="en-US" sz="32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9887934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 부속장치의 종류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59" y="2517466"/>
            <a:ext cx="7699663" cy="2244007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476147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집게 도구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내부실린더 작동형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4761473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집게 도구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외부실린더 작동형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8" name="テキスト ボックス 142">
            <a:extLst>
              <a:ext uri="{FF2B5EF4-FFF2-40B4-BE49-F238E27FC236}">
                <a16:creationId xmlns:a16="http://schemas.microsoft.com/office/drawing/2014/main" id="{E3146CD3-4D02-4B11-A63E-0FBC85AE2AF1}"/>
              </a:ext>
            </a:extLst>
          </p:cNvPr>
          <p:cNvSpPr txBox="1"/>
          <p:nvPr/>
        </p:nvSpPr>
        <p:spPr>
          <a:xfrm>
            <a:off x="3825411" y="2642122"/>
            <a:ext cx="96566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상부프레임</a:t>
            </a:r>
          </a:p>
        </p:txBody>
      </p:sp>
      <p:sp>
        <p:nvSpPr>
          <p:cNvPr id="9" name="テキスト ボックス 143">
            <a:extLst>
              <a:ext uri="{FF2B5EF4-FFF2-40B4-BE49-F238E27FC236}">
                <a16:creationId xmlns:a16="http://schemas.microsoft.com/office/drawing/2014/main" id="{4884D5A7-FB7E-46DC-9CA1-EDD1B176CCC2}"/>
              </a:ext>
            </a:extLst>
          </p:cNvPr>
          <p:cNvSpPr txBox="1"/>
          <p:nvPr/>
        </p:nvSpPr>
        <p:spPr>
          <a:xfrm>
            <a:off x="3825410" y="3010326"/>
            <a:ext cx="1059877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선회장치</a:t>
            </a:r>
          </a:p>
        </p:txBody>
      </p:sp>
      <p:sp>
        <p:nvSpPr>
          <p:cNvPr id="10" name="テキスト ボックス 144">
            <a:extLst>
              <a:ext uri="{FF2B5EF4-FFF2-40B4-BE49-F238E27FC236}">
                <a16:creationId xmlns:a16="http://schemas.microsoft.com/office/drawing/2014/main" id="{2FA3C87C-8644-4797-9FDD-D45FBB06DC1C}"/>
              </a:ext>
            </a:extLst>
          </p:cNvPr>
          <p:cNvSpPr txBox="1"/>
          <p:nvPr/>
        </p:nvSpPr>
        <p:spPr>
          <a:xfrm>
            <a:off x="3825410" y="3443444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하부프레임</a:t>
            </a:r>
          </a:p>
        </p:txBody>
      </p:sp>
      <p:sp>
        <p:nvSpPr>
          <p:cNvPr id="13" name="テキスト ボックス 145">
            <a:extLst>
              <a:ext uri="{FF2B5EF4-FFF2-40B4-BE49-F238E27FC236}">
                <a16:creationId xmlns:a16="http://schemas.microsoft.com/office/drawing/2014/main" id="{BCAFEC10-B933-4337-AC71-59AD68271389}"/>
              </a:ext>
            </a:extLst>
          </p:cNvPr>
          <p:cNvSpPr txBox="1"/>
          <p:nvPr/>
        </p:nvSpPr>
        <p:spPr>
          <a:xfrm>
            <a:off x="1274895" y="3085491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개폐 실린더</a:t>
            </a:r>
          </a:p>
        </p:txBody>
      </p:sp>
      <p:sp>
        <p:nvSpPr>
          <p:cNvPr id="14" name="テキスト ボックス 150">
            <a:extLst>
              <a:ext uri="{FF2B5EF4-FFF2-40B4-BE49-F238E27FC236}">
                <a16:creationId xmlns:a16="http://schemas.microsoft.com/office/drawing/2014/main" id="{3FAAB72F-E6A4-4681-BF08-993040C351D5}"/>
              </a:ext>
            </a:extLst>
          </p:cNvPr>
          <p:cNvSpPr txBox="1"/>
          <p:nvPr/>
        </p:nvSpPr>
        <p:spPr>
          <a:xfrm>
            <a:off x="1302002" y="3560777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0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링</a:t>
            </a:r>
          </a:p>
        </p:txBody>
      </p:sp>
      <p:sp>
        <p:nvSpPr>
          <p:cNvPr id="15" name="テキスト ボックス 151">
            <a:extLst>
              <a:ext uri="{FF2B5EF4-FFF2-40B4-BE49-F238E27FC236}">
                <a16:creationId xmlns:a16="http://schemas.microsoft.com/office/drawing/2014/main" id="{6AD4C720-4557-4476-B2DA-0C2688C59EB7}"/>
              </a:ext>
            </a:extLst>
          </p:cNvPr>
          <p:cNvSpPr txBox="1"/>
          <p:nvPr/>
        </p:nvSpPr>
        <p:spPr>
          <a:xfrm>
            <a:off x="831603" y="4028721"/>
            <a:ext cx="88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0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암</a:t>
            </a:r>
          </a:p>
        </p:txBody>
      </p:sp>
      <p:sp>
        <p:nvSpPr>
          <p:cNvPr id="16" name="テキスト ボックス 152">
            <a:extLst>
              <a:ext uri="{FF2B5EF4-FFF2-40B4-BE49-F238E27FC236}">
                <a16:creationId xmlns:a16="http://schemas.microsoft.com/office/drawing/2014/main" id="{F0FA8C76-3384-4CA9-BAA7-0C7FE3F1E12E}"/>
              </a:ext>
            </a:extLst>
          </p:cNvPr>
          <p:cNvSpPr txBox="1"/>
          <p:nvPr/>
        </p:nvSpPr>
        <p:spPr>
          <a:xfrm>
            <a:off x="2423282" y="4527831"/>
            <a:ext cx="1035643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포인트</a:t>
            </a:r>
          </a:p>
        </p:txBody>
      </p:sp>
      <p:sp>
        <p:nvSpPr>
          <p:cNvPr id="17" name="テキスト ボックス 154">
            <a:extLst>
              <a:ext uri="{FF2B5EF4-FFF2-40B4-BE49-F238E27FC236}">
                <a16:creationId xmlns:a16="http://schemas.microsoft.com/office/drawing/2014/main" id="{E73BF22A-C907-497C-B888-AEB1E7E20371}"/>
              </a:ext>
            </a:extLst>
          </p:cNvPr>
          <p:cNvSpPr txBox="1"/>
          <p:nvPr/>
        </p:nvSpPr>
        <p:spPr>
          <a:xfrm>
            <a:off x="5053022" y="3925088"/>
            <a:ext cx="1035643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포인트</a:t>
            </a:r>
          </a:p>
        </p:txBody>
      </p:sp>
      <p:sp>
        <p:nvSpPr>
          <p:cNvPr id="18" name="テキスト ボックス 157">
            <a:extLst>
              <a:ext uri="{FF2B5EF4-FFF2-40B4-BE49-F238E27FC236}">
                <a16:creationId xmlns:a16="http://schemas.microsoft.com/office/drawing/2014/main" id="{24CBC17B-1226-4842-BD6A-02CF5696BEEB}"/>
              </a:ext>
            </a:extLst>
          </p:cNvPr>
          <p:cNvSpPr txBox="1"/>
          <p:nvPr/>
        </p:nvSpPr>
        <p:spPr>
          <a:xfrm>
            <a:off x="5030667" y="3274406"/>
            <a:ext cx="926584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0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암</a:t>
            </a:r>
          </a:p>
        </p:txBody>
      </p:sp>
      <p:sp>
        <p:nvSpPr>
          <p:cNvPr id="19" name="テキスト ボックス 158">
            <a:extLst>
              <a:ext uri="{FF2B5EF4-FFF2-40B4-BE49-F238E27FC236}">
                <a16:creationId xmlns:a16="http://schemas.microsoft.com/office/drawing/2014/main" id="{BEF4A336-801A-4986-9D48-BCF65C4BFBC7}"/>
              </a:ext>
            </a:extLst>
          </p:cNvPr>
          <p:cNvSpPr txBox="1"/>
          <p:nvPr/>
        </p:nvSpPr>
        <p:spPr>
          <a:xfrm>
            <a:off x="7428628" y="4131814"/>
            <a:ext cx="1003594" cy="2299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그랩 링</a:t>
            </a:r>
          </a:p>
        </p:txBody>
      </p:sp>
      <p:sp>
        <p:nvSpPr>
          <p:cNvPr id="20" name="テキスト ボックス 800">
            <a:extLst>
              <a:ext uri="{FF2B5EF4-FFF2-40B4-BE49-F238E27FC236}">
                <a16:creationId xmlns:a16="http://schemas.microsoft.com/office/drawing/2014/main" id="{66F7D79F-F74A-4400-8283-39553C97284F}"/>
              </a:ext>
            </a:extLst>
          </p:cNvPr>
          <p:cNvSpPr txBox="1"/>
          <p:nvPr/>
        </p:nvSpPr>
        <p:spPr>
          <a:xfrm>
            <a:off x="7638057" y="3690541"/>
            <a:ext cx="794166" cy="1821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프레임</a:t>
            </a:r>
          </a:p>
        </p:txBody>
      </p:sp>
    </p:spTree>
    <p:extLst>
      <p:ext uri="{BB962C8B-B14F-4D97-AF65-F5344CB8AC3E}">
        <p14:creationId xmlns:p14="http://schemas.microsoft.com/office/powerpoint/2010/main" val="129067350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spc="-170">
                <a:latin typeface="+mj-ea"/>
              </a:rPr>
              <a:t>건설물의 해체공법</a:t>
            </a:r>
            <a:endParaRPr kumimoji="1" lang="ko-KR" altLang="en-US" sz="2400" spc="-17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137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100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909624" y="5312554"/>
            <a:ext cx="33196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수작업에 의한 분별 해체공법 예시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286" y="2545773"/>
            <a:ext cx="7788243" cy="2792843"/>
          </a:xfrm>
          <a:prstGeom prst="rect">
            <a:avLst/>
          </a:prstGeom>
        </p:spPr>
      </p:pic>
      <p:sp>
        <p:nvSpPr>
          <p:cNvPr id="7" name="テキスト ボックス 1859">
            <a:extLst>
              <a:ext uri="{FF2B5EF4-FFF2-40B4-BE49-F238E27FC236}">
                <a16:creationId xmlns:a16="http://schemas.microsoft.com/office/drawing/2014/main" id="{472FA27D-6ED3-412A-9239-EFE4428F351F}"/>
              </a:ext>
            </a:extLst>
          </p:cNvPr>
          <p:cNvSpPr txBox="1"/>
          <p:nvPr/>
        </p:nvSpPr>
        <p:spPr>
          <a:xfrm>
            <a:off x="773952" y="304824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사전준비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사전조치</a:t>
            </a:r>
          </a:p>
        </p:txBody>
      </p:sp>
      <p:sp>
        <p:nvSpPr>
          <p:cNvPr id="8" name="テキスト ボックス 1861">
            <a:extLst>
              <a:ext uri="{FF2B5EF4-FFF2-40B4-BE49-F238E27FC236}">
                <a16:creationId xmlns:a16="http://schemas.microsoft.com/office/drawing/2014/main" id="{0738E0D2-ED57-4165-B058-72818E0D3AA7}"/>
              </a:ext>
            </a:extLst>
          </p:cNvPr>
          <p:cNvSpPr txBox="1"/>
          <p:nvPr/>
        </p:nvSpPr>
        <p:spPr>
          <a:xfrm>
            <a:off x="1244490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준비작업</a:t>
            </a:r>
          </a:p>
        </p:txBody>
      </p:sp>
      <p:sp>
        <p:nvSpPr>
          <p:cNvPr id="10" name="テキスト ボックス 1862">
            <a:extLst>
              <a:ext uri="{FF2B5EF4-FFF2-40B4-BE49-F238E27FC236}">
                <a16:creationId xmlns:a16="http://schemas.microsoft.com/office/drawing/2014/main" id="{0540A906-94AB-49A1-8329-2F4CACB69919}"/>
              </a:ext>
            </a:extLst>
          </p:cNvPr>
          <p:cNvSpPr txBox="1"/>
          <p:nvPr/>
        </p:nvSpPr>
        <p:spPr>
          <a:xfrm>
            <a:off x="1696720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가설 설비작업</a:t>
            </a:r>
          </a:p>
        </p:txBody>
      </p:sp>
      <p:sp>
        <p:nvSpPr>
          <p:cNvPr id="11" name="テキスト ボックス 1863">
            <a:extLst>
              <a:ext uri="{FF2B5EF4-FFF2-40B4-BE49-F238E27FC236}">
                <a16:creationId xmlns:a16="http://schemas.microsoft.com/office/drawing/2014/main" id="{7EAFC879-EEEF-4F15-90CD-D3A416A74E05}"/>
              </a:ext>
            </a:extLst>
          </p:cNvPr>
          <p:cNvSpPr txBox="1"/>
          <p:nvPr/>
        </p:nvSpPr>
        <p:spPr>
          <a:xfrm>
            <a:off x="2249774" y="306475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① 건축설비 철거</a:t>
            </a:r>
          </a:p>
        </p:txBody>
      </p:sp>
      <p:sp>
        <p:nvSpPr>
          <p:cNvPr id="12" name="テキスト ボックス 1864">
            <a:extLst>
              <a:ext uri="{FF2B5EF4-FFF2-40B4-BE49-F238E27FC236}">
                <a16:creationId xmlns:a16="http://schemas.microsoft.com/office/drawing/2014/main" id="{E7308AEB-D0F5-4AEF-BE08-90A688CFFC82}"/>
              </a:ext>
            </a:extLst>
          </p:cNvPr>
          <p:cNvSpPr txBox="1"/>
          <p:nvPr/>
        </p:nvSpPr>
        <p:spPr>
          <a:xfrm>
            <a:off x="2704325" y="3053956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② 내장재 철거</a:t>
            </a:r>
          </a:p>
        </p:txBody>
      </p:sp>
      <p:sp>
        <p:nvSpPr>
          <p:cNvPr id="13" name="テキスト ボックス 1865">
            <a:extLst>
              <a:ext uri="{FF2B5EF4-FFF2-40B4-BE49-F238E27FC236}">
                <a16:creationId xmlns:a16="http://schemas.microsoft.com/office/drawing/2014/main" id="{315CD3B4-B9B7-4EAD-94AB-662E2FEEF088}"/>
              </a:ext>
            </a:extLst>
          </p:cNvPr>
          <p:cNvSpPr txBox="1"/>
          <p:nvPr/>
        </p:nvSpPr>
        <p:spPr>
          <a:xfrm>
            <a:off x="3178757" y="3057871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③ 내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외부 창호 철거</a:t>
            </a:r>
          </a:p>
        </p:txBody>
      </p:sp>
      <p:sp>
        <p:nvSpPr>
          <p:cNvPr id="14" name="テキスト ボックス 1866">
            <a:extLst>
              <a:ext uri="{FF2B5EF4-FFF2-40B4-BE49-F238E27FC236}">
                <a16:creationId xmlns:a16="http://schemas.microsoft.com/office/drawing/2014/main" id="{5CDDEC1C-8C0C-430E-9896-EB90C0A413CE}"/>
              </a:ext>
            </a:extLst>
          </p:cNvPr>
          <p:cNvSpPr txBox="1"/>
          <p:nvPr/>
        </p:nvSpPr>
        <p:spPr>
          <a:xfrm>
            <a:off x="3648786" y="3066864"/>
            <a:ext cx="228219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④ 옥상 설치물 철거</a:t>
            </a:r>
          </a:p>
        </p:txBody>
      </p:sp>
      <p:sp>
        <p:nvSpPr>
          <p:cNvPr id="15" name="テキスト ボックス 1867">
            <a:extLst>
              <a:ext uri="{FF2B5EF4-FFF2-40B4-BE49-F238E27FC236}">
                <a16:creationId xmlns:a16="http://schemas.microsoft.com/office/drawing/2014/main" id="{7D2FD196-F6DE-4221-AB02-F6597E3BB548}"/>
              </a:ext>
            </a:extLst>
          </p:cNvPr>
          <p:cNvSpPr txBox="1"/>
          <p:nvPr/>
        </p:nvSpPr>
        <p:spPr>
          <a:xfrm>
            <a:off x="4118815" y="3050146"/>
            <a:ext cx="296829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⑤ 베란다 등 철거</a:t>
            </a:r>
          </a:p>
        </p:txBody>
      </p:sp>
      <p:sp>
        <p:nvSpPr>
          <p:cNvPr id="16" name="テキスト ボックス 1868">
            <a:extLst>
              <a:ext uri="{FF2B5EF4-FFF2-40B4-BE49-F238E27FC236}">
                <a16:creationId xmlns:a16="http://schemas.microsoft.com/office/drawing/2014/main" id="{203E4A2B-9CD9-438B-8B02-ADBBAA51EA52}"/>
              </a:ext>
            </a:extLst>
          </p:cNvPr>
          <p:cNvSpPr txBox="1"/>
          <p:nvPr/>
        </p:nvSpPr>
        <p:spPr>
          <a:xfrm>
            <a:off x="4667577" y="306859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⑥ 옥상 잇기 자재 철거</a:t>
            </a:r>
          </a:p>
        </p:txBody>
      </p:sp>
      <p:sp>
        <p:nvSpPr>
          <p:cNvPr id="18" name="テキスト ボックス 1869">
            <a:extLst>
              <a:ext uri="{FF2B5EF4-FFF2-40B4-BE49-F238E27FC236}">
                <a16:creationId xmlns:a16="http://schemas.microsoft.com/office/drawing/2014/main" id="{C3B7602F-EC7C-4326-9959-664894C1A9AE}"/>
              </a:ext>
            </a:extLst>
          </p:cNvPr>
          <p:cNvSpPr txBox="1"/>
          <p:nvPr/>
        </p:nvSpPr>
        <p:spPr>
          <a:xfrm>
            <a:off x="5253489" y="303500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⑦ 상부구조 부분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ja-JP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ko-KR" altLang="en-US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외장재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해체</a:t>
            </a:r>
          </a:p>
        </p:txBody>
      </p:sp>
      <p:sp>
        <p:nvSpPr>
          <p:cNvPr id="19" name="テキスト ボックス 1870">
            <a:extLst>
              <a:ext uri="{FF2B5EF4-FFF2-40B4-BE49-F238E27FC236}">
                <a16:creationId xmlns:a16="http://schemas.microsoft.com/office/drawing/2014/main" id="{964AB61B-68F4-4EA2-B09D-E2B26F864380}"/>
              </a:ext>
            </a:extLst>
          </p:cNvPr>
          <p:cNvSpPr txBox="1"/>
          <p:nvPr/>
        </p:nvSpPr>
        <p:spPr>
          <a:xfrm>
            <a:off x="5830938" y="3036704"/>
            <a:ext cx="19933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가설 철거</a:t>
            </a:r>
          </a:p>
        </p:txBody>
      </p:sp>
      <p:sp>
        <p:nvSpPr>
          <p:cNvPr id="20" name="テキスト ボックス 1871">
            <a:extLst>
              <a:ext uri="{FF2B5EF4-FFF2-40B4-BE49-F238E27FC236}">
                <a16:creationId xmlns:a16="http://schemas.microsoft.com/office/drawing/2014/main" id="{DAD970A5-C3DE-4415-A14B-13CF551D6281}"/>
              </a:ext>
            </a:extLst>
          </p:cNvPr>
          <p:cNvSpPr txBox="1"/>
          <p:nvPr/>
        </p:nvSpPr>
        <p:spPr>
          <a:xfrm>
            <a:off x="6272033" y="3026016"/>
            <a:ext cx="210885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⑧ 기초 등의 해체</a:t>
            </a:r>
          </a:p>
        </p:txBody>
      </p:sp>
      <p:sp>
        <p:nvSpPr>
          <p:cNvPr id="21" name="テキスト ボックス 1872">
            <a:extLst>
              <a:ext uri="{FF2B5EF4-FFF2-40B4-BE49-F238E27FC236}">
                <a16:creationId xmlns:a16="http://schemas.microsoft.com/office/drawing/2014/main" id="{F8A2B944-C817-4078-94BE-553792F26185}"/>
              </a:ext>
            </a:extLst>
          </p:cNvPr>
          <p:cNvSpPr txBox="1"/>
          <p:nvPr/>
        </p:nvSpPr>
        <p:spPr>
          <a:xfrm>
            <a:off x="6917231" y="3035004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정지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청소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해체작업 완료 후 작업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873">
            <a:extLst>
              <a:ext uri="{FF2B5EF4-FFF2-40B4-BE49-F238E27FC236}">
                <a16:creationId xmlns:a16="http://schemas.microsoft.com/office/drawing/2014/main" id="{C92B1E45-C378-4B02-9119-FCA775851BA3}"/>
              </a:ext>
            </a:extLst>
          </p:cNvPr>
          <p:cNvSpPr txBox="1"/>
          <p:nvPr/>
        </p:nvSpPr>
        <p:spPr>
          <a:xfrm>
            <a:off x="7496259" y="3033517"/>
            <a:ext cx="210885" cy="123634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해체공사 완료 검사</a:t>
            </a:r>
          </a:p>
        </p:txBody>
      </p:sp>
      <p:sp>
        <p:nvSpPr>
          <p:cNvPr id="23" name="テキスト ボックス 1874">
            <a:extLst>
              <a:ext uri="{FF2B5EF4-FFF2-40B4-BE49-F238E27FC236}">
                <a16:creationId xmlns:a16="http://schemas.microsoft.com/office/drawing/2014/main" id="{8E7A74BC-26BD-4C38-BE5C-62B5AD4B9579}"/>
              </a:ext>
            </a:extLst>
          </p:cNvPr>
          <p:cNvSpPr txBox="1"/>
          <p:nvPr/>
        </p:nvSpPr>
        <p:spPr>
          <a:xfrm>
            <a:off x="7937500" y="3051416"/>
            <a:ext cx="336550" cy="1203084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완료 후 관리</a:t>
            </a:r>
          </a:p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해체공사</a:t>
            </a:r>
          </a:p>
        </p:txBody>
      </p:sp>
      <p:sp>
        <p:nvSpPr>
          <p:cNvPr id="24" name="テキスト ボックス 1875">
            <a:extLst>
              <a:ext uri="{FF2B5EF4-FFF2-40B4-BE49-F238E27FC236}">
                <a16:creationId xmlns:a16="http://schemas.microsoft.com/office/drawing/2014/main" id="{6E188C4B-3974-4ACD-AD9D-5401F85B846C}"/>
              </a:ext>
            </a:extLst>
          </p:cNvPr>
          <p:cNvSpPr txBox="1"/>
          <p:nvPr/>
        </p:nvSpPr>
        <p:spPr>
          <a:xfrm>
            <a:off x="4402467" y="4667071"/>
            <a:ext cx="599433" cy="24943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현장 분별</a:t>
            </a:r>
          </a:p>
        </p:txBody>
      </p:sp>
      <p:sp>
        <p:nvSpPr>
          <p:cNvPr id="25" name="テキスト ボックス 1876">
            <a:extLst>
              <a:ext uri="{FF2B5EF4-FFF2-40B4-BE49-F238E27FC236}">
                <a16:creationId xmlns:a16="http://schemas.microsoft.com/office/drawing/2014/main" id="{C7115E7A-1C3A-406F-8568-2D682D9E1C81}"/>
              </a:ext>
            </a:extLst>
          </p:cNvPr>
          <p:cNvSpPr txBox="1"/>
          <p:nvPr/>
        </p:nvSpPr>
        <p:spPr>
          <a:xfrm>
            <a:off x="5211280" y="4640628"/>
            <a:ext cx="818987" cy="26938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분별 반출</a:t>
            </a:r>
          </a:p>
        </p:txBody>
      </p:sp>
      <p:sp>
        <p:nvSpPr>
          <p:cNvPr id="26" name="テキスト ボックス 1877">
            <a:extLst>
              <a:ext uri="{FF2B5EF4-FFF2-40B4-BE49-F238E27FC236}">
                <a16:creationId xmlns:a16="http://schemas.microsoft.com/office/drawing/2014/main" id="{D69DE9E8-96E2-4A2F-8C46-BA797DAEC927}"/>
              </a:ext>
            </a:extLst>
          </p:cNvPr>
          <p:cNvSpPr txBox="1"/>
          <p:nvPr/>
        </p:nvSpPr>
        <p:spPr>
          <a:xfrm>
            <a:off x="995821" y="4529784"/>
            <a:ext cx="599434" cy="3084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잔존 물품 반출 확인</a:t>
            </a:r>
          </a:p>
        </p:txBody>
      </p:sp>
      <p:sp>
        <p:nvSpPr>
          <p:cNvPr id="27" name="テキスト ボックス 1878">
            <a:extLst>
              <a:ext uri="{FF2B5EF4-FFF2-40B4-BE49-F238E27FC236}">
                <a16:creationId xmlns:a16="http://schemas.microsoft.com/office/drawing/2014/main" id="{0B62EA85-6639-42AA-BC67-24BF01033133}"/>
              </a:ext>
            </a:extLst>
          </p:cNvPr>
          <p:cNvSpPr txBox="1"/>
          <p:nvPr/>
        </p:nvSpPr>
        <p:spPr>
          <a:xfrm>
            <a:off x="3762895" y="5038668"/>
            <a:ext cx="599434" cy="1637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수작업</a:t>
            </a:r>
          </a:p>
        </p:txBody>
      </p:sp>
      <p:sp>
        <p:nvSpPr>
          <p:cNvPr id="28" name="テキスト ボックス 1879">
            <a:extLst>
              <a:ext uri="{FF2B5EF4-FFF2-40B4-BE49-F238E27FC236}">
                <a16:creationId xmlns:a16="http://schemas.microsoft.com/office/drawing/2014/main" id="{BF165800-7DEE-4EC8-BA0F-2FDFC358EC85}"/>
              </a:ext>
            </a:extLst>
          </p:cNvPr>
          <p:cNvSpPr txBox="1"/>
          <p:nvPr/>
        </p:nvSpPr>
        <p:spPr>
          <a:xfrm>
            <a:off x="6067012" y="5035880"/>
            <a:ext cx="612000" cy="216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ko-KR" altLang="en-US" sz="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수작업 또는 손</a:t>
            </a:r>
            <a:r>
              <a:rPr lang="en-US" altLang="ko-KR" sz="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/>
            </a:r>
            <a:br>
              <a:rPr lang="ko-KR" altLang="en-US" sz="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r>
              <a:rPr lang="ko-KR" altLang="en-US" sz="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기계 병용작업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777466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spc="-170">
                <a:latin typeface="Meiryo UI" panose="020B0604030504040204" pitchFamily="50" charset="-128"/>
                <a:ea typeface="Meiryo UI" panose="020B0604030504040204" pitchFamily="50" charset="-128"/>
              </a:rPr>
              <a:t>건설물의 해체공법</a:t>
            </a:r>
            <a:endParaRPr kumimoji="1" lang="ko-KR" altLang="en-US" sz="2400" spc="-17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137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101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668" y="2544229"/>
            <a:ext cx="7660187" cy="2737662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2716843" y="5300801"/>
            <a:ext cx="37052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수작업</a:t>
            </a:r>
            <a:r>
              <a:rPr lang="en-US" altLang="ko-KR" sz="1200">
                <a:solidFill>
                  <a:prstClr val="black"/>
                </a:solidFill>
              </a:rPr>
              <a:t>·</a:t>
            </a:r>
            <a:r>
              <a:rPr lang="ko-KR" altLang="en-US" sz="1200">
                <a:solidFill>
                  <a:prstClr val="black"/>
                </a:solidFill>
              </a:rPr>
              <a:t>기계작업 병용에 의한 분별 해체공법 예시</a:t>
            </a:r>
          </a:p>
        </p:txBody>
      </p:sp>
      <p:sp>
        <p:nvSpPr>
          <p:cNvPr id="7" name="テキスト ボックス 1880">
            <a:extLst>
              <a:ext uri="{FF2B5EF4-FFF2-40B4-BE49-F238E27FC236}">
                <a16:creationId xmlns:a16="http://schemas.microsoft.com/office/drawing/2014/main" id="{6285291A-EEFF-40C8-8EE1-5E054FE07387}"/>
              </a:ext>
            </a:extLst>
          </p:cNvPr>
          <p:cNvSpPr txBox="1"/>
          <p:nvPr/>
        </p:nvSpPr>
        <p:spPr>
          <a:xfrm>
            <a:off x="769313" y="300982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사전준비</a:t>
            </a:r>
            <a:r>
              <a:rPr lang="en-US" altLang="ko-KR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사전조치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881">
            <a:extLst>
              <a:ext uri="{FF2B5EF4-FFF2-40B4-BE49-F238E27FC236}">
                <a16:creationId xmlns:a16="http://schemas.microsoft.com/office/drawing/2014/main" id="{7F9337AE-6290-4D27-B78A-EBA04B216EA2}"/>
              </a:ext>
            </a:extLst>
          </p:cNvPr>
          <p:cNvSpPr txBox="1"/>
          <p:nvPr/>
        </p:nvSpPr>
        <p:spPr>
          <a:xfrm>
            <a:off x="1200795" y="299839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준비작업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882">
            <a:extLst>
              <a:ext uri="{FF2B5EF4-FFF2-40B4-BE49-F238E27FC236}">
                <a16:creationId xmlns:a16="http://schemas.microsoft.com/office/drawing/2014/main" id="{E4D625BC-6CCD-4BD9-AB41-B4D75F9BAC23}"/>
              </a:ext>
            </a:extLst>
          </p:cNvPr>
          <p:cNvSpPr txBox="1"/>
          <p:nvPr/>
        </p:nvSpPr>
        <p:spPr>
          <a:xfrm>
            <a:off x="1634171" y="3003156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가설 설비작업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883">
            <a:extLst>
              <a:ext uri="{FF2B5EF4-FFF2-40B4-BE49-F238E27FC236}">
                <a16:creationId xmlns:a16="http://schemas.microsoft.com/office/drawing/2014/main" id="{BF810A07-796E-4E25-8221-56CDA63D403C}"/>
              </a:ext>
            </a:extLst>
          </p:cNvPr>
          <p:cNvSpPr txBox="1"/>
          <p:nvPr/>
        </p:nvSpPr>
        <p:spPr>
          <a:xfrm>
            <a:off x="2151062" y="301617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① 건축설비 철거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884">
            <a:extLst>
              <a:ext uri="{FF2B5EF4-FFF2-40B4-BE49-F238E27FC236}">
                <a16:creationId xmlns:a16="http://schemas.microsoft.com/office/drawing/2014/main" id="{C9A287D0-86B8-4EE4-8290-4BB2CF223F74}"/>
              </a:ext>
            </a:extLst>
          </p:cNvPr>
          <p:cNvSpPr txBox="1"/>
          <p:nvPr/>
        </p:nvSpPr>
        <p:spPr>
          <a:xfrm>
            <a:off x="2559050" y="300093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② 내장재 철거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885">
            <a:extLst>
              <a:ext uri="{FF2B5EF4-FFF2-40B4-BE49-F238E27FC236}">
                <a16:creationId xmlns:a16="http://schemas.microsoft.com/office/drawing/2014/main" id="{03B83DCE-C779-45F6-8B1F-BEBF3F165614}"/>
              </a:ext>
            </a:extLst>
          </p:cNvPr>
          <p:cNvSpPr txBox="1"/>
          <p:nvPr/>
        </p:nvSpPr>
        <p:spPr>
          <a:xfrm>
            <a:off x="2987039" y="2999663"/>
            <a:ext cx="20066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③ 내</a:t>
            </a:r>
            <a:r>
              <a:rPr lang="en-US" altLang="ko-KR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외부 창호 철거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886">
            <a:extLst>
              <a:ext uri="{FF2B5EF4-FFF2-40B4-BE49-F238E27FC236}">
                <a16:creationId xmlns:a16="http://schemas.microsoft.com/office/drawing/2014/main" id="{3AC24203-9BD5-43CA-BF76-B1B68C8AD65E}"/>
              </a:ext>
            </a:extLst>
          </p:cNvPr>
          <p:cNvSpPr txBox="1"/>
          <p:nvPr/>
        </p:nvSpPr>
        <p:spPr>
          <a:xfrm>
            <a:off x="3437788" y="3012572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④ 옥상 설치물 철거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887">
            <a:extLst>
              <a:ext uri="{FF2B5EF4-FFF2-40B4-BE49-F238E27FC236}">
                <a16:creationId xmlns:a16="http://schemas.microsoft.com/office/drawing/2014/main" id="{08929FC3-496F-42CA-B57B-DBE06B3A72B5}"/>
              </a:ext>
            </a:extLst>
          </p:cNvPr>
          <p:cNvSpPr txBox="1"/>
          <p:nvPr/>
        </p:nvSpPr>
        <p:spPr>
          <a:xfrm>
            <a:off x="3858855" y="300029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⑤ 베란다 등 철거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888">
            <a:extLst>
              <a:ext uri="{FF2B5EF4-FFF2-40B4-BE49-F238E27FC236}">
                <a16:creationId xmlns:a16="http://schemas.microsoft.com/office/drawing/2014/main" id="{91F9AB75-F1A9-49F0-AAE3-851B514C5144}"/>
              </a:ext>
            </a:extLst>
          </p:cNvPr>
          <p:cNvSpPr txBox="1"/>
          <p:nvPr/>
        </p:nvSpPr>
        <p:spPr>
          <a:xfrm>
            <a:off x="4288543" y="299521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⑥ 옥상 잇기 자재 철거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889">
            <a:extLst>
              <a:ext uri="{FF2B5EF4-FFF2-40B4-BE49-F238E27FC236}">
                <a16:creationId xmlns:a16="http://schemas.microsoft.com/office/drawing/2014/main" id="{85C2E408-EDC8-4C4E-B3BB-8C68FA4D9C0B}"/>
              </a:ext>
            </a:extLst>
          </p:cNvPr>
          <p:cNvSpPr txBox="1"/>
          <p:nvPr/>
        </p:nvSpPr>
        <p:spPr>
          <a:xfrm>
            <a:off x="5122216" y="3000298"/>
            <a:ext cx="288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0" tIns="18000" rIns="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rtl="0"/>
            <a:r>
              <a:rPr lang="ko-KR" altLang="en-US" sz="900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⑧ 상부구조 부분</a:t>
            </a:r>
            <a:r>
              <a:rPr lang="en-US" altLang="ko-KR" sz="900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·</a:t>
            </a:r>
            <a:r>
              <a:rPr lang="ja-JP" altLang="en-US" sz="900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　</a:t>
            </a:r>
            <a:r>
              <a:rPr lang="ko-KR" altLang="en-US" sz="900" kern="100" dirty="0" err="1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외장재</a:t>
            </a:r>
            <a:r>
              <a:rPr lang="ko-KR" altLang="en-US" sz="900" kern="100" dirty="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 해체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890">
            <a:extLst>
              <a:ext uri="{FF2B5EF4-FFF2-40B4-BE49-F238E27FC236}">
                <a16:creationId xmlns:a16="http://schemas.microsoft.com/office/drawing/2014/main" id="{8B5AFBF8-AB10-48AF-8152-6F5E00673E4F}"/>
              </a:ext>
            </a:extLst>
          </p:cNvPr>
          <p:cNvSpPr txBox="1"/>
          <p:nvPr/>
        </p:nvSpPr>
        <p:spPr>
          <a:xfrm>
            <a:off x="5597338" y="300156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가설 철거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891">
            <a:extLst>
              <a:ext uri="{FF2B5EF4-FFF2-40B4-BE49-F238E27FC236}">
                <a16:creationId xmlns:a16="http://schemas.microsoft.com/office/drawing/2014/main" id="{BFD13980-A93F-47CE-A055-F483070AA387}"/>
              </a:ext>
            </a:extLst>
          </p:cNvPr>
          <p:cNvSpPr txBox="1"/>
          <p:nvPr/>
        </p:nvSpPr>
        <p:spPr>
          <a:xfrm>
            <a:off x="6013060" y="2999663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⑨ 기초 등의 해체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892">
            <a:extLst>
              <a:ext uri="{FF2B5EF4-FFF2-40B4-BE49-F238E27FC236}">
                <a16:creationId xmlns:a16="http://schemas.microsoft.com/office/drawing/2014/main" id="{7582D3EE-9A02-450A-BB22-60E216EA7593}"/>
              </a:ext>
            </a:extLst>
          </p:cNvPr>
          <p:cNvSpPr txBox="1"/>
          <p:nvPr/>
        </p:nvSpPr>
        <p:spPr>
          <a:xfrm>
            <a:off x="7033577" y="2990138"/>
            <a:ext cx="332105" cy="128595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8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정지</a:t>
            </a:r>
            <a:r>
              <a:rPr lang="en-US" altLang="ko-KR" sz="8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·</a:t>
            </a:r>
            <a:r>
              <a:rPr lang="ko-KR" altLang="en-US" sz="8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청소</a:t>
            </a:r>
            <a:r>
              <a:rPr lang="en-US" altLang="ko-KR" sz="8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just" rtl="0"/>
            <a:r>
              <a:rPr lang="ko-KR" altLang="en-US" sz="8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해체작업 완료 후 작업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893">
            <a:extLst>
              <a:ext uri="{FF2B5EF4-FFF2-40B4-BE49-F238E27FC236}">
                <a16:creationId xmlns:a16="http://schemas.microsoft.com/office/drawing/2014/main" id="{02A6D939-7B42-47F6-A7C3-E723DDBD634D}"/>
              </a:ext>
            </a:extLst>
          </p:cNvPr>
          <p:cNvSpPr txBox="1"/>
          <p:nvPr/>
        </p:nvSpPr>
        <p:spPr>
          <a:xfrm>
            <a:off x="7577772" y="2979978"/>
            <a:ext cx="185420" cy="129152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해체공사 완료 검사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894">
            <a:extLst>
              <a:ext uri="{FF2B5EF4-FFF2-40B4-BE49-F238E27FC236}">
                <a16:creationId xmlns:a16="http://schemas.microsoft.com/office/drawing/2014/main" id="{A1118216-3FE8-4391-8C57-1FEF5B1DC11A}"/>
              </a:ext>
            </a:extLst>
          </p:cNvPr>
          <p:cNvSpPr txBox="1"/>
          <p:nvPr/>
        </p:nvSpPr>
        <p:spPr>
          <a:xfrm>
            <a:off x="7975282" y="3000298"/>
            <a:ext cx="295910" cy="1285952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완료 후 관리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해체공사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895">
            <a:extLst>
              <a:ext uri="{FF2B5EF4-FFF2-40B4-BE49-F238E27FC236}">
                <a16:creationId xmlns:a16="http://schemas.microsoft.com/office/drawing/2014/main" id="{9C26977B-F6CD-4A7C-AF1B-7D58D3B128EF}"/>
              </a:ext>
            </a:extLst>
          </p:cNvPr>
          <p:cNvSpPr txBox="1"/>
          <p:nvPr/>
        </p:nvSpPr>
        <p:spPr>
          <a:xfrm>
            <a:off x="4057967" y="4663277"/>
            <a:ext cx="885825" cy="23902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현장 분별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896">
            <a:extLst>
              <a:ext uri="{FF2B5EF4-FFF2-40B4-BE49-F238E27FC236}">
                <a16:creationId xmlns:a16="http://schemas.microsoft.com/office/drawing/2014/main" id="{E7031199-1292-4B8D-9D9A-89374675AB58}"/>
              </a:ext>
            </a:extLst>
          </p:cNvPr>
          <p:cNvSpPr txBox="1"/>
          <p:nvPr/>
        </p:nvSpPr>
        <p:spPr>
          <a:xfrm>
            <a:off x="5137466" y="4664154"/>
            <a:ext cx="695325" cy="237600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분별 반출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897">
            <a:extLst>
              <a:ext uri="{FF2B5EF4-FFF2-40B4-BE49-F238E27FC236}">
                <a16:creationId xmlns:a16="http://schemas.microsoft.com/office/drawing/2014/main" id="{594DA318-C8A3-4CE2-A060-7F16C80E67A5}"/>
              </a:ext>
            </a:extLst>
          </p:cNvPr>
          <p:cNvSpPr txBox="1"/>
          <p:nvPr/>
        </p:nvSpPr>
        <p:spPr>
          <a:xfrm>
            <a:off x="946160" y="4571283"/>
            <a:ext cx="582932" cy="2946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잔존 물품 반출 확인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898">
            <a:extLst>
              <a:ext uri="{FF2B5EF4-FFF2-40B4-BE49-F238E27FC236}">
                <a16:creationId xmlns:a16="http://schemas.microsoft.com/office/drawing/2014/main" id="{F739BFC6-C606-40DF-A03C-69C456F53F0F}"/>
              </a:ext>
            </a:extLst>
          </p:cNvPr>
          <p:cNvSpPr txBox="1"/>
          <p:nvPr/>
        </p:nvSpPr>
        <p:spPr>
          <a:xfrm>
            <a:off x="3140392" y="5038504"/>
            <a:ext cx="527050" cy="1569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수작업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899">
            <a:extLst>
              <a:ext uri="{FF2B5EF4-FFF2-40B4-BE49-F238E27FC236}">
                <a16:creationId xmlns:a16="http://schemas.microsoft.com/office/drawing/2014/main" id="{64CBAD4E-1710-4F7C-916E-426A86A5F04C}"/>
              </a:ext>
            </a:extLst>
          </p:cNvPr>
          <p:cNvSpPr txBox="1"/>
          <p:nvPr/>
        </p:nvSpPr>
        <p:spPr>
          <a:xfrm>
            <a:off x="4851082" y="5042292"/>
            <a:ext cx="1507490" cy="1633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ko-KR" altLang="en-US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수작업 또는 손</a:t>
            </a:r>
            <a:r>
              <a:rPr lang="en-US" altLang="ko-KR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기계 병용작업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434">
            <a:extLst>
              <a:ext uri="{FF2B5EF4-FFF2-40B4-BE49-F238E27FC236}">
                <a16:creationId xmlns:a16="http://schemas.microsoft.com/office/drawing/2014/main" id="{82135ED0-4CC8-4A13-AE14-EAB70964FE29}"/>
              </a:ext>
            </a:extLst>
          </p:cNvPr>
          <p:cNvSpPr txBox="1"/>
          <p:nvPr/>
        </p:nvSpPr>
        <p:spPr>
          <a:xfrm>
            <a:off x="6653847" y="300029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중장비 반출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109">
            <a:extLst>
              <a:ext uri="{FF2B5EF4-FFF2-40B4-BE49-F238E27FC236}">
                <a16:creationId xmlns:a16="http://schemas.microsoft.com/office/drawing/2014/main" id="{2FB2941A-D9CF-4DEE-9E38-26C0064D9D16}"/>
              </a:ext>
            </a:extLst>
          </p:cNvPr>
          <p:cNvSpPr txBox="1"/>
          <p:nvPr/>
        </p:nvSpPr>
        <p:spPr>
          <a:xfrm>
            <a:off x="4695336" y="3001568"/>
            <a:ext cx="216000" cy="1266033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⑦ 중장비 반입</a:t>
            </a:r>
            <a:r>
              <a:rPr lang="en-US" altLang="ko-KR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Arial" panose="020B0604020202020204" pitchFamily="34" charset="0"/>
                <a:ea typeface="ＭＳ ゴシック" panose="020B0609070205080204" pitchFamily="49" charset="-128"/>
                <a:cs typeface="Times New Roman" panose="02020603050405020304" pitchFamily="18" charset="0"/>
              </a:rPr>
              <a:t>고정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7502234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spc="-170" dirty="0">
                <a:latin typeface="+mj-ea"/>
              </a:rPr>
              <a:t>건설물의 해체공법</a:t>
            </a:r>
            <a:endParaRPr kumimoji="1" lang="ko-KR" altLang="en-US" sz="2400" spc="-170" dirty="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138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102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4686" y="2424138"/>
            <a:ext cx="7615261" cy="285020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909624" y="5299681"/>
            <a:ext cx="33196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기계작업에 의한 분별 해체공법 예시</a:t>
            </a:r>
          </a:p>
        </p:txBody>
      </p:sp>
      <p:sp>
        <p:nvSpPr>
          <p:cNvPr id="7" name="テキスト ボックス 1900">
            <a:extLst>
              <a:ext uri="{FF2B5EF4-FFF2-40B4-BE49-F238E27FC236}">
                <a16:creationId xmlns:a16="http://schemas.microsoft.com/office/drawing/2014/main" id="{74D1D0D7-077A-4DF6-BAC9-8F09D0424B26}"/>
              </a:ext>
            </a:extLst>
          </p:cNvPr>
          <p:cNvSpPr txBox="1"/>
          <p:nvPr/>
        </p:nvSpPr>
        <p:spPr>
          <a:xfrm>
            <a:off x="848009" y="2925193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사전준비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사전조치</a:t>
            </a:r>
          </a:p>
        </p:txBody>
      </p:sp>
      <p:sp>
        <p:nvSpPr>
          <p:cNvPr id="8" name="テキスト ボックス 1901">
            <a:extLst>
              <a:ext uri="{FF2B5EF4-FFF2-40B4-BE49-F238E27FC236}">
                <a16:creationId xmlns:a16="http://schemas.microsoft.com/office/drawing/2014/main" id="{0F3D4D2A-8A68-4B58-B261-76D5FFB47E36}"/>
              </a:ext>
            </a:extLst>
          </p:cNvPr>
          <p:cNvSpPr txBox="1"/>
          <p:nvPr/>
        </p:nvSpPr>
        <p:spPr>
          <a:xfrm>
            <a:off x="1268610" y="293713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준비작업</a:t>
            </a:r>
          </a:p>
        </p:txBody>
      </p:sp>
      <p:sp>
        <p:nvSpPr>
          <p:cNvPr id="10" name="テキスト ボックス 1902">
            <a:extLst>
              <a:ext uri="{FF2B5EF4-FFF2-40B4-BE49-F238E27FC236}">
                <a16:creationId xmlns:a16="http://schemas.microsoft.com/office/drawing/2014/main" id="{9C90B6D8-62BB-4604-AD12-299EA410BA7E}"/>
              </a:ext>
            </a:extLst>
          </p:cNvPr>
          <p:cNvSpPr txBox="1"/>
          <p:nvPr/>
        </p:nvSpPr>
        <p:spPr>
          <a:xfrm>
            <a:off x="1762399" y="294221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가설 설비작업</a:t>
            </a:r>
          </a:p>
        </p:txBody>
      </p:sp>
      <p:sp>
        <p:nvSpPr>
          <p:cNvPr id="11" name="テキスト ボックス 1903">
            <a:extLst>
              <a:ext uri="{FF2B5EF4-FFF2-40B4-BE49-F238E27FC236}">
                <a16:creationId xmlns:a16="http://schemas.microsoft.com/office/drawing/2014/main" id="{24C1BB29-5EC8-404C-A77A-F2F4E7ED07F8}"/>
              </a:ext>
            </a:extLst>
          </p:cNvPr>
          <p:cNvSpPr txBox="1"/>
          <p:nvPr/>
        </p:nvSpPr>
        <p:spPr>
          <a:xfrm>
            <a:off x="2281001" y="293713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① 건축설비 철거</a:t>
            </a:r>
          </a:p>
        </p:txBody>
      </p:sp>
      <p:sp>
        <p:nvSpPr>
          <p:cNvPr id="12" name="テキスト ボックス 1904">
            <a:extLst>
              <a:ext uri="{FF2B5EF4-FFF2-40B4-BE49-F238E27FC236}">
                <a16:creationId xmlns:a16="http://schemas.microsoft.com/office/drawing/2014/main" id="{FE14179C-E77F-402B-B887-F25F346FDCAB}"/>
              </a:ext>
            </a:extLst>
          </p:cNvPr>
          <p:cNvSpPr txBox="1"/>
          <p:nvPr/>
        </p:nvSpPr>
        <p:spPr>
          <a:xfrm>
            <a:off x="2742439" y="294221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② 내장재 철거</a:t>
            </a:r>
          </a:p>
        </p:txBody>
      </p:sp>
      <p:sp>
        <p:nvSpPr>
          <p:cNvPr id="13" name="テキスト ボックス 1905">
            <a:extLst>
              <a:ext uri="{FF2B5EF4-FFF2-40B4-BE49-F238E27FC236}">
                <a16:creationId xmlns:a16="http://schemas.microsoft.com/office/drawing/2014/main" id="{B996AD8F-FFEA-4015-B4EE-9A0489C48F61}"/>
              </a:ext>
            </a:extLst>
          </p:cNvPr>
          <p:cNvSpPr txBox="1"/>
          <p:nvPr/>
        </p:nvSpPr>
        <p:spPr>
          <a:xfrm>
            <a:off x="3191346" y="2941583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③ 내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외부 창호 철거</a:t>
            </a:r>
          </a:p>
        </p:txBody>
      </p:sp>
      <p:sp>
        <p:nvSpPr>
          <p:cNvPr id="14" name="テキスト ボックス 1908">
            <a:extLst>
              <a:ext uri="{FF2B5EF4-FFF2-40B4-BE49-F238E27FC236}">
                <a16:creationId xmlns:a16="http://schemas.microsoft.com/office/drawing/2014/main" id="{16F735D6-ABAE-45D7-983D-E30B5C265170}"/>
              </a:ext>
            </a:extLst>
          </p:cNvPr>
          <p:cNvSpPr txBox="1"/>
          <p:nvPr/>
        </p:nvSpPr>
        <p:spPr>
          <a:xfrm>
            <a:off x="3709685" y="2935868"/>
            <a:ext cx="25184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④ 옥상 잇기 자재 철거</a:t>
            </a:r>
          </a:p>
        </p:txBody>
      </p:sp>
      <p:sp>
        <p:nvSpPr>
          <p:cNvPr id="15" name="テキスト ボックス 1909">
            <a:extLst>
              <a:ext uri="{FF2B5EF4-FFF2-40B4-BE49-F238E27FC236}">
                <a16:creationId xmlns:a16="http://schemas.microsoft.com/office/drawing/2014/main" id="{BB4D7C88-E275-4151-A4FD-C90B05BAB1A4}"/>
              </a:ext>
            </a:extLst>
          </p:cNvPr>
          <p:cNvSpPr txBox="1"/>
          <p:nvPr/>
        </p:nvSpPr>
        <p:spPr>
          <a:xfrm>
            <a:off x="4763950" y="2933963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⑥ 상부구조 부분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ja-JP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　</a:t>
            </a:r>
            <a:r>
              <a:rPr lang="ko-KR" altLang="en-US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외장재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해체</a:t>
            </a:r>
          </a:p>
        </p:txBody>
      </p:sp>
      <p:sp>
        <p:nvSpPr>
          <p:cNvPr id="17" name="テキスト ボックス 1910">
            <a:extLst>
              <a:ext uri="{FF2B5EF4-FFF2-40B4-BE49-F238E27FC236}">
                <a16:creationId xmlns:a16="http://schemas.microsoft.com/office/drawing/2014/main" id="{3FA9796F-E7D7-46E4-B7DF-9C81CDAA0A1F}"/>
              </a:ext>
            </a:extLst>
          </p:cNvPr>
          <p:cNvSpPr txBox="1"/>
          <p:nvPr/>
        </p:nvSpPr>
        <p:spPr>
          <a:xfrm>
            <a:off x="5368289" y="2945393"/>
            <a:ext cx="219964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  <a:prstDash val="lgDashDotDot"/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88900" indent="-88900"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가설 철거</a:t>
            </a:r>
          </a:p>
        </p:txBody>
      </p:sp>
      <p:sp>
        <p:nvSpPr>
          <p:cNvPr id="18" name="テキスト ボックス 1911">
            <a:extLst>
              <a:ext uri="{FF2B5EF4-FFF2-40B4-BE49-F238E27FC236}">
                <a16:creationId xmlns:a16="http://schemas.microsoft.com/office/drawing/2014/main" id="{4E1AC8FA-ECC1-4F03-9A3B-A04D2CF04176}"/>
              </a:ext>
            </a:extLst>
          </p:cNvPr>
          <p:cNvSpPr txBox="1"/>
          <p:nvPr/>
        </p:nvSpPr>
        <p:spPr>
          <a:xfrm>
            <a:off x="5839435" y="2935233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⑦ 기초 등의 해체</a:t>
            </a:r>
          </a:p>
        </p:txBody>
      </p:sp>
      <p:sp>
        <p:nvSpPr>
          <p:cNvPr id="19" name="テキスト ボックス 1912">
            <a:extLst>
              <a:ext uri="{FF2B5EF4-FFF2-40B4-BE49-F238E27FC236}">
                <a16:creationId xmlns:a16="http://schemas.microsoft.com/office/drawing/2014/main" id="{BA787A06-A154-4BF0-92A6-FB67B0490000}"/>
              </a:ext>
            </a:extLst>
          </p:cNvPr>
          <p:cNvSpPr txBox="1"/>
          <p:nvPr/>
        </p:nvSpPr>
        <p:spPr>
          <a:xfrm>
            <a:off x="6923976" y="2932693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정지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청소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해체작업 완료 후 작업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913">
            <a:extLst>
              <a:ext uri="{FF2B5EF4-FFF2-40B4-BE49-F238E27FC236}">
                <a16:creationId xmlns:a16="http://schemas.microsoft.com/office/drawing/2014/main" id="{62C349E1-3BD5-43AC-90ED-08663CE9B498}"/>
              </a:ext>
            </a:extLst>
          </p:cNvPr>
          <p:cNvSpPr txBox="1"/>
          <p:nvPr/>
        </p:nvSpPr>
        <p:spPr>
          <a:xfrm>
            <a:off x="7495221" y="2926343"/>
            <a:ext cx="232715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해체공사 완료 검사</a:t>
            </a:r>
          </a:p>
        </p:txBody>
      </p:sp>
      <p:sp>
        <p:nvSpPr>
          <p:cNvPr id="21" name="テキスト ボックス 1914">
            <a:extLst>
              <a:ext uri="{FF2B5EF4-FFF2-40B4-BE49-F238E27FC236}">
                <a16:creationId xmlns:a16="http://schemas.microsoft.com/office/drawing/2014/main" id="{2B47844B-C237-4DF1-845C-FC3EA2F16876}"/>
              </a:ext>
            </a:extLst>
          </p:cNvPr>
          <p:cNvSpPr txBox="1"/>
          <p:nvPr/>
        </p:nvSpPr>
        <p:spPr>
          <a:xfrm>
            <a:off x="7994650" y="2941583"/>
            <a:ext cx="371388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완료 후 관리</a:t>
            </a:r>
          </a:p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해체공사</a:t>
            </a:r>
          </a:p>
        </p:txBody>
      </p:sp>
      <p:sp>
        <p:nvSpPr>
          <p:cNvPr id="22" name="テキスト ボックス 1915">
            <a:extLst>
              <a:ext uri="{FF2B5EF4-FFF2-40B4-BE49-F238E27FC236}">
                <a16:creationId xmlns:a16="http://schemas.microsoft.com/office/drawing/2014/main" id="{52423686-639D-4903-A5C4-D428094E4E9C}"/>
              </a:ext>
            </a:extLst>
          </p:cNvPr>
          <p:cNvSpPr txBox="1"/>
          <p:nvPr/>
        </p:nvSpPr>
        <p:spPr>
          <a:xfrm>
            <a:off x="3736655" y="4540120"/>
            <a:ext cx="1074431" cy="230949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현장 분별</a:t>
            </a:r>
          </a:p>
        </p:txBody>
      </p:sp>
      <p:sp>
        <p:nvSpPr>
          <p:cNvPr id="23" name="テキスト ボックス 1916">
            <a:extLst>
              <a:ext uri="{FF2B5EF4-FFF2-40B4-BE49-F238E27FC236}">
                <a16:creationId xmlns:a16="http://schemas.microsoft.com/office/drawing/2014/main" id="{338031FD-8E7A-4D95-9B98-69E0F1DAB629}"/>
              </a:ext>
            </a:extLst>
          </p:cNvPr>
          <p:cNvSpPr txBox="1"/>
          <p:nvPr/>
        </p:nvSpPr>
        <p:spPr>
          <a:xfrm>
            <a:off x="4933214" y="4530881"/>
            <a:ext cx="1027294" cy="249425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horz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분별 반출</a:t>
            </a:r>
          </a:p>
        </p:txBody>
      </p:sp>
      <p:sp>
        <p:nvSpPr>
          <p:cNvPr id="24" name="テキスト ボックス 1917">
            <a:extLst>
              <a:ext uri="{FF2B5EF4-FFF2-40B4-BE49-F238E27FC236}">
                <a16:creationId xmlns:a16="http://schemas.microsoft.com/office/drawing/2014/main" id="{1CB8E5D3-EEAD-4FDF-9337-ACB0D5991573}"/>
              </a:ext>
            </a:extLst>
          </p:cNvPr>
          <p:cNvSpPr txBox="1"/>
          <p:nvPr/>
        </p:nvSpPr>
        <p:spPr>
          <a:xfrm>
            <a:off x="1025688" y="4422716"/>
            <a:ext cx="661485" cy="285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잔존 물품 반출 확인</a:t>
            </a:r>
          </a:p>
        </p:txBody>
      </p:sp>
      <p:sp>
        <p:nvSpPr>
          <p:cNvPr id="25" name="テキスト ボックス 1918">
            <a:extLst>
              <a:ext uri="{FF2B5EF4-FFF2-40B4-BE49-F238E27FC236}">
                <a16:creationId xmlns:a16="http://schemas.microsoft.com/office/drawing/2014/main" id="{D21E1B27-4442-4897-9C76-B1EF9486329E}"/>
              </a:ext>
            </a:extLst>
          </p:cNvPr>
          <p:cNvSpPr txBox="1"/>
          <p:nvPr/>
        </p:nvSpPr>
        <p:spPr>
          <a:xfrm>
            <a:off x="2830260" y="4966843"/>
            <a:ext cx="661485" cy="1516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수작업</a:t>
            </a:r>
          </a:p>
        </p:txBody>
      </p:sp>
      <p:sp>
        <p:nvSpPr>
          <p:cNvPr id="26" name="テキスト ボックス 1919">
            <a:extLst>
              <a:ext uri="{FF2B5EF4-FFF2-40B4-BE49-F238E27FC236}">
                <a16:creationId xmlns:a16="http://schemas.microsoft.com/office/drawing/2014/main" id="{56DD1A55-471D-420E-BB29-736F19A2064E}"/>
              </a:ext>
            </a:extLst>
          </p:cNvPr>
          <p:cNvSpPr txBox="1"/>
          <p:nvPr/>
        </p:nvSpPr>
        <p:spPr>
          <a:xfrm>
            <a:off x="5034011" y="5010500"/>
            <a:ext cx="643155" cy="108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700"/>
              </a:lnSpc>
            </a:pP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기계작업</a:t>
            </a:r>
          </a:p>
        </p:txBody>
      </p:sp>
      <p:sp>
        <p:nvSpPr>
          <p:cNvPr id="27" name="テキスト ボックス 110">
            <a:extLst>
              <a:ext uri="{FF2B5EF4-FFF2-40B4-BE49-F238E27FC236}">
                <a16:creationId xmlns:a16="http://schemas.microsoft.com/office/drawing/2014/main" id="{336EB909-653E-42F4-83D8-85D1F97FA7D4}"/>
              </a:ext>
            </a:extLst>
          </p:cNvPr>
          <p:cNvSpPr txBox="1"/>
          <p:nvPr/>
        </p:nvSpPr>
        <p:spPr>
          <a:xfrm>
            <a:off x="6341939" y="2938408"/>
            <a:ext cx="333930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중장비 반출</a:t>
            </a:r>
          </a:p>
        </p:txBody>
      </p:sp>
      <p:sp>
        <p:nvSpPr>
          <p:cNvPr id="28" name="テキスト ボックス 1492">
            <a:extLst>
              <a:ext uri="{FF2B5EF4-FFF2-40B4-BE49-F238E27FC236}">
                <a16:creationId xmlns:a16="http://schemas.microsoft.com/office/drawing/2014/main" id="{EFD0265F-016A-4893-A9DE-297B68273FBD}"/>
              </a:ext>
            </a:extLst>
          </p:cNvPr>
          <p:cNvSpPr txBox="1"/>
          <p:nvPr/>
        </p:nvSpPr>
        <p:spPr>
          <a:xfrm>
            <a:off x="4216954" y="2930788"/>
            <a:ext cx="314803" cy="1147817"/>
          </a:xfrm>
          <a:prstGeom prst="rect">
            <a:avLst/>
          </a:prstGeom>
          <a:solidFill>
            <a:schemeClr val="lt1"/>
          </a:solidFill>
          <a:ln w="9525">
            <a:solidFill>
              <a:schemeClr val="tx1"/>
            </a:solidFill>
          </a:ln>
        </p:spPr>
        <p:txBody>
          <a:bodyPr rot="0" spcFirstLastPara="0" vert="eaVert" wrap="square" lIns="18000" tIns="18000" rIns="18000" bIns="18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⑤ 중장비 반입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고정</a:t>
            </a:r>
          </a:p>
        </p:txBody>
      </p:sp>
    </p:spTree>
    <p:extLst>
      <p:ext uri="{BB962C8B-B14F-4D97-AF65-F5344CB8AC3E}">
        <p14:creationId xmlns:p14="http://schemas.microsoft.com/office/powerpoint/2010/main" val="3072466316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ko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제</a:t>
            </a:r>
            <a:r>
              <a:rPr lang="en-US" altLang="ko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9</a:t>
            </a:r>
            <a:r>
              <a:rPr lang="ko" altLang="en-US" sz="3200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장 관계 법령 등</a:t>
            </a:r>
            <a:endParaRPr kumimoji="1" lang="ko" altLang="en-US" sz="3200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0162028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노동자의 안전위생에 관한 법체계</a:t>
            </a:r>
            <a:endParaRPr kumimoji="1" lang="ko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5219701" y="6456842"/>
            <a:ext cx="37764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</a:rPr>
              <a:t>보조교재 </a:t>
            </a:r>
            <a:r>
              <a:rPr lang="en-US" altLang="ko" sz="1200">
                <a:solidFill>
                  <a:prstClr val="black"/>
                </a:solidFill>
              </a:rPr>
              <a:t>107</a:t>
            </a:r>
            <a:r>
              <a:rPr lang="ko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152086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노동자의 안전위생에 관한 법률은 노동안전위생법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altLang="ko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roudou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anzen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" sz="16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eiseihou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을 비롯하여 수 종류의 법률이 있다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특히 노동안전위생법에는 노동자의 안전과 건강을 확보함과 동시에 쾌적한 직장환경의 형성을 촉진하는 것을 목적으로 준수해야 할 사항이 규정되어 있다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 </a:t>
            </a: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법률의 시행에 따른 구체적인 사항은 정령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政令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이나 성령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省令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), </a:t>
            </a: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고시 등에 명시되어 있다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  <a:p>
            <a:pPr marL="0" indent="180975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노동자의 안전위생에 관한 법체계는 다음과 같다</a:t>
            </a:r>
            <a:r>
              <a:rPr lang="en-US" altLang="ko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782" y="2499806"/>
            <a:ext cx="6081009" cy="3531097"/>
          </a:xfrm>
          <a:prstGeom prst="rect">
            <a:avLst/>
          </a:prstGeom>
        </p:spPr>
      </p:pic>
      <p:sp>
        <p:nvSpPr>
          <p:cNvPr id="31" name="コンテンツ プレースホルダー 4"/>
          <p:cNvSpPr txBox="1">
            <a:spLocks/>
          </p:cNvSpPr>
          <p:nvPr/>
        </p:nvSpPr>
        <p:spPr>
          <a:xfrm>
            <a:off x="628650" y="5816638"/>
            <a:ext cx="8022560" cy="565197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그림</a:t>
            </a:r>
            <a:r>
              <a:rPr lang="en-US" altLang="ko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9-1 </a:t>
            </a:r>
            <a:r>
              <a:rPr lang="ko" altLang="en-US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차량계 건설기계</a:t>
            </a:r>
            <a:r>
              <a:rPr lang="en-US" altLang="ko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" altLang="en-US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해체용</a:t>
            </a:r>
            <a:r>
              <a:rPr lang="en-US" altLang="ko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 </a:t>
            </a:r>
            <a:r>
              <a:rPr lang="ko" altLang="en-US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운전기능에 관한 법체계</a:t>
            </a:r>
          </a:p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" altLang="en-US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참고</a:t>
            </a:r>
            <a:r>
              <a:rPr lang="en-US" altLang="ko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 </a:t>
            </a:r>
            <a:r>
              <a:rPr lang="ko" altLang="en-US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후생노동성 빌딩 유지보수업의 위험 평가 매뉴얼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929256E-27FB-4795-903A-8AB6C550A4DA}"/>
              </a:ext>
            </a:extLst>
          </p:cNvPr>
          <p:cNvSpPr txBox="1"/>
          <p:nvPr/>
        </p:nvSpPr>
        <p:spPr>
          <a:xfrm>
            <a:off x="2647950" y="3009900"/>
            <a:ext cx="590550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o" altLang="en-US" sz="14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법률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99C6F64D-74E6-4385-BF03-6E5F6FC48FF1}"/>
              </a:ext>
            </a:extLst>
          </p:cNvPr>
          <p:cNvSpPr txBox="1"/>
          <p:nvPr/>
        </p:nvSpPr>
        <p:spPr>
          <a:xfrm>
            <a:off x="2520461" y="3407656"/>
            <a:ext cx="91488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o" altLang="en-US" sz="14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정령</a:t>
            </a:r>
            <a:r>
              <a:rPr lang="en-US" altLang="ko" sz="14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" altLang="en-US" sz="14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政令</a:t>
            </a:r>
            <a:r>
              <a:rPr lang="en-US" altLang="ko" sz="14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" altLang="en-US" sz="14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08FE63CF-91B9-46B7-ADAD-5606609B81F6}"/>
              </a:ext>
            </a:extLst>
          </p:cNvPr>
          <p:cNvSpPr txBox="1"/>
          <p:nvPr/>
        </p:nvSpPr>
        <p:spPr>
          <a:xfrm>
            <a:off x="2485292" y="3830636"/>
            <a:ext cx="914887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o" altLang="en-US" sz="14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성령</a:t>
            </a:r>
            <a:r>
              <a:rPr lang="en-US" altLang="ko" sz="14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" altLang="en-US" sz="14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省令</a:t>
            </a:r>
            <a:r>
              <a:rPr lang="en-US" altLang="ko" sz="14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" altLang="en-US" sz="140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A7A106-FD0E-4A35-B217-0C37F2A3988F}"/>
              </a:ext>
            </a:extLst>
          </p:cNvPr>
          <p:cNvSpPr txBox="1"/>
          <p:nvPr/>
        </p:nvSpPr>
        <p:spPr>
          <a:xfrm>
            <a:off x="2352674" y="4845607"/>
            <a:ext cx="1082675" cy="21544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ko" altLang="en-US" sz="14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공시</a:t>
            </a:r>
            <a:r>
              <a:rPr lang="en-US" altLang="ko" sz="14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·</a:t>
            </a:r>
            <a:r>
              <a:rPr lang="ko" altLang="en-US" sz="14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고시</a:t>
            </a:r>
          </a:p>
        </p:txBody>
      </p:sp>
      <p:sp>
        <p:nvSpPr>
          <p:cNvPr id="12" name="テキスト ボックス 271">
            <a:extLst>
              <a:ext uri="{FF2B5EF4-FFF2-40B4-BE49-F238E27FC236}">
                <a16:creationId xmlns:a16="http://schemas.microsoft.com/office/drawing/2014/main" id="{734DF537-A9CA-435D-B444-D3CA75F0411E}"/>
              </a:ext>
            </a:extLst>
          </p:cNvPr>
          <p:cNvSpPr txBox="1"/>
          <p:nvPr/>
        </p:nvSpPr>
        <p:spPr>
          <a:xfrm>
            <a:off x="3805710" y="2746413"/>
            <a:ext cx="3134352" cy="4222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5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노동안전위생법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ko" sz="105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roudou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ko" sz="105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anzen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ko" sz="105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eiseihou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)(</a:t>
            </a:r>
            <a:r>
              <a:rPr lang="ko" altLang="en-US" sz="105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안위법</a:t>
            </a:r>
            <a:r>
              <a:rPr lang="en-US" altLang="ko" sz="105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" altLang="en-US" sz="1050" kern="1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1">
            <a:extLst>
              <a:ext uri="{FF2B5EF4-FFF2-40B4-BE49-F238E27FC236}">
                <a16:creationId xmlns:a16="http://schemas.microsoft.com/office/drawing/2014/main" id="{7BCDD5D1-43FC-460F-87F5-99550E438F94}"/>
              </a:ext>
            </a:extLst>
          </p:cNvPr>
          <p:cNvSpPr txBox="1"/>
          <p:nvPr/>
        </p:nvSpPr>
        <p:spPr>
          <a:xfrm>
            <a:off x="4168293" y="3216948"/>
            <a:ext cx="3709613" cy="41338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노동안전위생법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roudou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anzen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eiseihou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lang="ko" altLang="en-US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시행령</a:t>
            </a:r>
            <a:r>
              <a:rPr lang="en-US" altLang="ko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" altLang="en-US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안위령</a:t>
            </a:r>
            <a:r>
              <a:rPr lang="en-US" altLang="ko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" altLang="en-US" sz="12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4" name="テキスト ボックス 11">
            <a:extLst>
              <a:ext uri="{FF2B5EF4-FFF2-40B4-BE49-F238E27FC236}">
                <a16:creationId xmlns:a16="http://schemas.microsoft.com/office/drawing/2014/main" id="{A88C3729-B2F4-4C0C-BD40-D6E9F87302C8}"/>
              </a:ext>
            </a:extLst>
          </p:cNvPr>
          <p:cNvSpPr txBox="1"/>
          <p:nvPr/>
        </p:nvSpPr>
        <p:spPr>
          <a:xfrm>
            <a:off x="4485996" y="3681806"/>
            <a:ext cx="3709613" cy="4070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노동안전위생법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(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roudou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anzen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ko" sz="1000" kern="100" dirty="0" err="1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eiseihou</a:t>
            </a:r>
            <a:r>
              <a:rPr lang="en-US" altLang="ko" sz="1000" kern="1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)(</a:t>
            </a:r>
            <a:r>
              <a:rPr lang="ko" altLang="en-US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시행규칙</a:t>
            </a:r>
            <a:r>
              <a:rPr lang="en-US" altLang="ko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" altLang="en-US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안위칙</a:t>
            </a:r>
            <a:r>
              <a:rPr lang="en-US" altLang="ko" sz="1000" dirty="0">
                <a:solidFill>
                  <a:srgbClr val="000000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" altLang="en-US" sz="1200" dirty="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5" name="テキスト ボックス 11">
            <a:extLst>
              <a:ext uri="{FF2B5EF4-FFF2-40B4-BE49-F238E27FC236}">
                <a16:creationId xmlns:a16="http://schemas.microsoft.com/office/drawing/2014/main" id="{A69EAF84-9A4C-4771-A86D-8F14D512DD8A}"/>
              </a:ext>
            </a:extLst>
          </p:cNvPr>
          <p:cNvSpPr txBox="1"/>
          <p:nvPr/>
        </p:nvSpPr>
        <p:spPr>
          <a:xfrm>
            <a:off x="4888385" y="4151706"/>
            <a:ext cx="1681983" cy="41592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차량계 건설기계 구조 규격</a:t>
            </a:r>
            <a:endParaRPr lang="ko" altLang="en-US" sz="120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6" name="テキスト ボックス 11">
            <a:extLst>
              <a:ext uri="{FF2B5EF4-FFF2-40B4-BE49-F238E27FC236}">
                <a16:creationId xmlns:a16="http://schemas.microsoft.com/office/drawing/2014/main" id="{D4CCF3C6-272E-41D3-949C-536D480B1019}"/>
              </a:ext>
            </a:extLst>
          </p:cNvPr>
          <p:cNvSpPr txBox="1"/>
          <p:nvPr/>
        </p:nvSpPr>
        <p:spPr>
          <a:xfrm>
            <a:off x="4888385" y="4783555"/>
            <a:ext cx="2894406" cy="407035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차량계 건설기계</a:t>
            </a:r>
            <a:r>
              <a:rPr lang="en-US" altLang="ko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" altLang="en-US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정지</a:t>
            </a:r>
            <a:r>
              <a:rPr lang="en-US" altLang="ko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·</a:t>
            </a:r>
            <a:r>
              <a:rPr lang="ko" altLang="en-US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운반</a:t>
            </a:r>
            <a:r>
              <a:rPr lang="en-US" altLang="ko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·</a:t>
            </a:r>
            <a:r>
              <a:rPr lang="ko" altLang="en-US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적재용 및 굴착용</a:t>
            </a:r>
            <a:r>
              <a:rPr lang="en-US" altLang="ko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 </a:t>
            </a:r>
            <a:r>
              <a:rPr lang="ko" altLang="en-US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운전 기능강습 규정</a:t>
            </a:r>
            <a:endParaRPr lang="ko" altLang="en-US" sz="120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</p:txBody>
      </p:sp>
      <p:sp>
        <p:nvSpPr>
          <p:cNvPr id="17" name="テキスト ボックス 11">
            <a:extLst>
              <a:ext uri="{FF2B5EF4-FFF2-40B4-BE49-F238E27FC236}">
                <a16:creationId xmlns:a16="http://schemas.microsoft.com/office/drawing/2014/main" id="{0B1B5C62-3BB8-4C20-836B-F3BFD7B7A130}"/>
              </a:ext>
            </a:extLst>
          </p:cNvPr>
          <p:cNvSpPr txBox="1"/>
          <p:nvPr/>
        </p:nvSpPr>
        <p:spPr>
          <a:xfrm>
            <a:off x="4888385" y="5379758"/>
            <a:ext cx="1547854" cy="436880"/>
          </a:xfrm>
          <a:prstGeom prst="rect">
            <a:avLst/>
          </a:prstGeom>
          <a:solidFill>
            <a:schemeClr val="accent1">
              <a:lumMod val="75000"/>
            </a:schemeClr>
          </a:solidFill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non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" altLang="en-US" sz="1000">
                <a:solidFill>
                  <a:srgbClr val="FFFFFF"/>
                </a:solidFill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안전위생 특별교육 규정</a:t>
            </a:r>
            <a:endParaRPr lang="ko" altLang="en-US" sz="1200">
              <a:effectLst/>
              <a:latin typeface="游ゴシック" panose="020B0400000000000000" pitchFamily="50" charset="-128"/>
              <a:ea typeface="游ゴシック" panose="020B0400000000000000" pitchFamily="50" charset="-128"/>
              <a:cs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87489476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j-ea"/>
              </a:rPr>
              <a:t>노동안전위생법</a:t>
            </a:r>
            <a:r>
              <a:rPr lang="fr-FR" altLang="ko-KR" sz="2400" dirty="0">
                <a:latin typeface="+mj-ea"/>
              </a:rPr>
              <a:t>(roudou </a:t>
            </a:r>
            <a:r>
              <a:rPr lang="fr-FR" altLang="ko-KR" sz="2400" dirty="0" err="1">
                <a:latin typeface="+mj-ea"/>
              </a:rPr>
              <a:t>anzen</a:t>
            </a:r>
            <a:r>
              <a:rPr lang="fr-FR" altLang="ko-KR" sz="2400" dirty="0">
                <a:latin typeface="+mj-ea"/>
              </a:rPr>
              <a:t> </a:t>
            </a:r>
            <a:r>
              <a:rPr lang="fr-FR" altLang="ko-KR" sz="2400" dirty="0" err="1">
                <a:latin typeface="+mj-ea"/>
              </a:rPr>
              <a:t>eiseihou</a:t>
            </a:r>
            <a:r>
              <a:rPr lang="fr-FR" altLang="ko-KR" sz="2400" dirty="0">
                <a:latin typeface="+mj-ea"/>
              </a:rPr>
              <a:t>) </a:t>
            </a:r>
            <a:r>
              <a:rPr lang="en-US" altLang="ko-KR" sz="2400" dirty="0">
                <a:latin typeface="+mj-ea"/>
              </a:rPr>
              <a:t>(</a:t>
            </a:r>
            <a:r>
              <a:rPr lang="ko-KR" altLang="en-US" sz="2400" dirty="0">
                <a:latin typeface="+mj-ea"/>
              </a:rPr>
              <a:t>발췌</a:t>
            </a:r>
            <a:r>
              <a:rPr lang="en-US" altLang="ko-KR" sz="2400" dirty="0">
                <a:latin typeface="+mj-ea"/>
              </a:rPr>
              <a:t>) (1)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149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108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24000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장 총칙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사업자 등의 책무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사업자는 단순히 이 법에서 정하는 산업재해 방지를 위한 최저 기준을 지킬 뿐만 아니라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쾌적한 직장환경의 실현과 노동조건의 개선을 통해 직장에서 노동자의 안전과 건강을 확보하도록 해야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또한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사업자는 국가가 실시하는 산업재해 방지에 관한 시책에 협력하도록 해야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기계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기구 기타 설비를 설계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제조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혹은 수입하는 자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원재료를 제조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혹은 수입하는 자 또는 건설물을 건설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혹은 설계하는 자는 그것들의 설계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제조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수입 또는 건설 시에 이러한 물건이 사용됨으로써 발생하는 산업재해 방지에 기여하도록 노력해야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건설공사의 도급인 등 업무를 타인에게 도급하는 자는 시공방법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공사기간 등에 대해 안전하고 위생적인 작업 수행이 곤란해질 우려가 있는 조건을 붙이지 않도록 배려해야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조 노동자는 산업재해를 방지하기 위해 필요한 사항을 지키는 것 외에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사업자 및 기타 관계자가 실시하는 산업재해 방지에 관한 조치에 협력하도록 노력해야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조 노동자는 산업재해를 방지하기 위해 필요한 사항을 지키는 것 외에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사업자 및 기타 관계자가 실시하는 산업재해 방지에 관한 조치에 협력하도록 노력해야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28891435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j-ea"/>
              </a:rPr>
              <a:t>노동안전위생법</a:t>
            </a:r>
            <a:r>
              <a:rPr lang="fr-FR" altLang="ko-KR" sz="2400" dirty="0">
                <a:latin typeface="+mj-ea"/>
              </a:rPr>
              <a:t> (roudou </a:t>
            </a:r>
            <a:r>
              <a:rPr lang="fr-FR" altLang="ko-KR" sz="2400" dirty="0" err="1">
                <a:latin typeface="+mj-ea"/>
              </a:rPr>
              <a:t>anzen</a:t>
            </a:r>
            <a:r>
              <a:rPr lang="fr-FR" altLang="ko-KR" sz="2400" dirty="0">
                <a:latin typeface="+mj-ea"/>
              </a:rPr>
              <a:t> </a:t>
            </a:r>
            <a:r>
              <a:rPr lang="fr-FR" altLang="ko-KR" sz="2400" dirty="0" err="1">
                <a:latin typeface="+mj-ea"/>
              </a:rPr>
              <a:t>eiseihou</a:t>
            </a:r>
            <a:r>
              <a:rPr lang="fr-FR" altLang="ko-KR" sz="2400" dirty="0">
                <a:latin typeface="+mj-ea"/>
              </a:rPr>
              <a:t>) </a:t>
            </a:r>
            <a:r>
              <a:rPr lang="en-US" altLang="ko-KR" sz="2400" dirty="0">
                <a:latin typeface="+mj-ea"/>
              </a:rPr>
              <a:t>(</a:t>
            </a:r>
            <a:r>
              <a:rPr lang="ko-KR" altLang="en-US" sz="2400" dirty="0">
                <a:latin typeface="+mj-ea"/>
              </a:rPr>
              <a:t>발췌</a:t>
            </a:r>
            <a:r>
              <a:rPr lang="en-US" altLang="ko-KR" sz="2400" dirty="0">
                <a:latin typeface="+mj-ea"/>
              </a:rPr>
              <a:t>) (2)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154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108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97559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장 기계 등 및 유해물에 관한 규칙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45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정기 자가검사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teiki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-KR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jishu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-KR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kensa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)&gt;</a:t>
            </a:r>
            <a:endParaRPr lang="ko-KR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사업자는 보일러 및 기타 기계 등에 있어서 정령으로 정해진 것에 대해 후생노동성령에서 정하는 바에 따라 정기적인 자가검사를 실시하고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그 결과를 기록해 두어야 한다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사업자는 전항의 기계 등에 있어서 정령으로 정해진 것에 대해 동항의 규정에 의한 자가검사 중 후생노동성령에서 정하는 자가검사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이하 ‘특정 </a:t>
            </a:r>
            <a:r>
              <a:rPr lang="ko-KR" altLang="en-US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자가검사’라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한다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.)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를 실시할 때는 그 사용하는 노동자이며 후생노동성령에 규정된 자격을 갖춘 자 또는 제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54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항에 규정된 등록을 하고 타인의 요구에 따라 해당 기계 등에 대해 특정 자가검사를 하는 자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이하 ‘</a:t>
            </a:r>
            <a:r>
              <a:rPr lang="ko-KR" altLang="en-US" sz="1400" dirty="0" err="1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검사업자’라고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한다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.)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에게 실시하도록 해야 한다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후생노동성 장관은 제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항의 규정에 따른 자가검사의 적절하고 효과적인 실시를 도모하기 위해 필요한 자가검사 지침을 공표하는 것으로 한다</a:t>
            </a: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4 </a:t>
            </a:r>
            <a:r>
              <a:rPr lang="ko-KR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생략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3580" y="4231559"/>
            <a:ext cx="5111074" cy="2225283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628650" y="394896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표</a:t>
            </a:r>
            <a:r>
              <a:rPr lang="en-US" altLang="ko-KR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5-1 </a:t>
            </a:r>
            <a:r>
              <a:rPr lang="ko-KR" altLang="en-US" sz="140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관계 법령</a:t>
            </a:r>
          </a:p>
        </p:txBody>
      </p:sp>
      <p:sp>
        <p:nvSpPr>
          <p:cNvPr id="9" name="テキスト ボックス 1196">
            <a:extLst>
              <a:ext uri="{FF2B5EF4-FFF2-40B4-BE49-F238E27FC236}">
                <a16:creationId xmlns:a16="http://schemas.microsoft.com/office/drawing/2014/main" id="{971BE03C-CEAB-4CF2-A2D6-6951B3EDD279}"/>
              </a:ext>
            </a:extLst>
          </p:cNvPr>
          <p:cNvSpPr txBox="1"/>
          <p:nvPr/>
        </p:nvSpPr>
        <p:spPr>
          <a:xfrm>
            <a:off x="2318515" y="4293820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점검 검사 구분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197">
            <a:extLst>
              <a:ext uri="{FF2B5EF4-FFF2-40B4-BE49-F238E27FC236}">
                <a16:creationId xmlns:a16="http://schemas.microsoft.com/office/drawing/2014/main" id="{A4772324-B7AF-4D93-AF79-33D36A52653D}"/>
              </a:ext>
            </a:extLst>
          </p:cNvPr>
          <p:cNvSpPr txBox="1"/>
          <p:nvPr/>
        </p:nvSpPr>
        <p:spPr>
          <a:xfrm>
            <a:off x="3420715" y="4279673"/>
            <a:ext cx="800100" cy="16113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조문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198">
            <a:extLst>
              <a:ext uri="{FF2B5EF4-FFF2-40B4-BE49-F238E27FC236}">
                <a16:creationId xmlns:a16="http://schemas.microsoft.com/office/drawing/2014/main" id="{3A139E2B-46C7-4700-AFDB-2819A2B862A2}"/>
              </a:ext>
            </a:extLst>
          </p:cNvPr>
          <p:cNvSpPr txBox="1"/>
          <p:nvPr/>
        </p:nvSpPr>
        <p:spPr>
          <a:xfrm>
            <a:off x="4687664" y="4293820"/>
            <a:ext cx="1135286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실시하는 자</a:t>
            </a:r>
            <a:r>
              <a:rPr lang="en-US" altLang="ko-KR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자격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99">
            <a:extLst>
              <a:ext uri="{FF2B5EF4-FFF2-40B4-BE49-F238E27FC236}">
                <a16:creationId xmlns:a16="http://schemas.microsoft.com/office/drawing/2014/main" id="{6E74C466-02DD-41BD-A7AA-79C2ABB76EFE}"/>
              </a:ext>
            </a:extLst>
          </p:cNvPr>
          <p:cNvSpPr txBox="1"/>
          <p:nvPr/>
        </p:nvSpPr>
        <p:spPr>
          <a:xfrm>
            <a:off x="6062089" y="4282382"/>
            <a:ext cx="118570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검사표 등의 보관기간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200">
            <a:extLst>
              <a:ext uri="{FF2B5EF4-FFF2-40B4-BE49-F238E27FC236}">
                <a16:creationId xmlns:a16="http://schemas.microsoft.com/office/drawing/2014/main" id="{130D16C5-E0A2-4CD6-A290-C6B63235F997}"/>
              </a:ext>
            </a:extLst>
          </p:cNvPr>
          <p:cNvSpPr txBox="1"/>
          <p:nvPr/>
        </p:nvSpPr>
        <p:spPr>
          <a:xfrm>
            <a:off x="2240923" y="4557330"/>
            <a:ext cx="955285" cy="3117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작업 시작 전 점검</a:t>
            </a:r>
            <a:endParaRPr lang="ko-KR" altLang="en-US" sz="10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201">
            <a:extLst>
              <a:ext uri="{FF2B5EF4-FFF2-40B4-BE49-F238E27FC236}">
                <a16:creationId xmlns:a16="http://schemas.microsoft.com/office/drawing/2014/main" id="{DF8DBA85-C417-4BD3-8BA5-0D17A0760982}"/>
              </a:ext>
            </a:extLst>
          </p:cNvPr>
          <p:cNvSpPr txBox="1"/>
          <p:nvPr/>
        </p:nvSpPr>
        <p:spPr>
          <a:xfrm>
            <a:off x="2266990" y="4987912"/>
            <a:ext cx="922688" cy="5004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정기 자가검사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ko-KR" sz="1000" kern="100" dirty="0" err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teiki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ko-KR" sz="1000" kern="100" dirty="0" err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jishu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en-US" altLang="ko-KR" sz="1000" kern="100" dirty="0" err="1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kensa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0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월 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1</a:t>
            </a:r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회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0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202">
            <a:extLst>
              <a:ext uri="{FF2B5EF4-FFF2-40B4-BE49-F238E27FC236}">
                <a16:creationId xmlns:a16="http://schemas.microsoft.com/office/drawing/2014/main" id="{AE2BAB90-1874-40BD-B112-399567A1A466}"/>
              </a:ext>
            </a:extLst>
          </p:cNvPr>
          <p:cNvSpPr txBox="1"/>
          <p:nvPr/>
        </p:nvSpPr>
        <p:spPr>
          <a:xfrm>
            <a:off x="2240923" y="5833628"/>
            <a:ext cx="90453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특수 자가검사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연 </a:t>
            </a:r>
            <a:r>
              <a:rPr lang="en-US" altLang="ko-KR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1</a:t>
            </a:r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회</a:t>
            </a:r>
            <a:r>
              <a:rPr lang="en-US" altLang="ko-KR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203">
            <a:extLst>
              <a:ext uri="{FF2B5EF4-FFF2-40B4-BE49-F238E27FC236}">
                <a16:creationId xmlns:a16="http://schemas.microsoft.com/office/drawing/2014/main" id="{21B294AE-4D77-481D-92A8-C5288A4FE7FE}"/>
              </a:ext>
            </a:extLst>
          </p:cNvPr>
          <p:cNvSpPr txBox="1"/>
          <p:nvPr/>
        </p:nvSpPr>
        <p:spPr>
          <a:xfrm>
            <a:off x="3257426" y="4516177"/>
            <a:ext cx="998051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노동안전위생규칙 </a:t>
            </a:r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170</a:t>
            </a:r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</a:t>
            </a:r>
            <a:endParaRPr lang="ko-KR" altLang="en-US" sz="9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r" rtl="0"/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</a:t>
            </a:r>
            <a:endParaRPr lang="ko-KR" altLang="en-US" sz="9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204">
            <a:extLst>
              <a:ext uri="{FF2B5EF4-FFF2-40B4-BE49-F238E27FC236}">
                <a16:creationId xmlns:a16="http://schemas.microsoft.com/office/drawing/2014/main" id="{0CB6B096-1206-48FE-BD4D-39ED46D50DE9}"/>
              </a:ext>
            </a:extLst>
          </p:cNvPr>
          <p:cNvSpPr txBox="1"/>
          <p:nvPr/>
        </p:nvSpPr>
        <p:spPr>
          <a:xfrm>
            <a:off x="3256283" y="4987911"/>
            <a:ext cx="1173327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노동안전위생규칙 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168</a:t>
            </a:r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</a:t>
            </a:r>
            <a:endParaRPr lang="ko-KR" altLang="en-US" sz="10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r" rtl="0"/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169</a:t>
            </a:r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</a:t>
            </a:r>
            <a:endParaRPr lang="ko-KR" altLang="en-US" sz="10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r" rtl="0"/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171</a:t>
            </a:r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</a:t>
            </a:r>
            <a:endParaRPr lang="ko-KR" altLang="en-US" sz="10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205">
            <a:extLst>
              <a:ext uri="{FF2B5EF4-FFF2-40B4-BE49-F238E27FC236}">
                <a16:creationId xmlns:a16="http://schemas.microsoft.com/office/drawing/2014/main" id="{4C5AD9B9-9BC7-44AD-BEBE-7D3E36F6BA8E}"/>
              </a:ext>
            </a:extLst>
          </p:cNvPr>
          <p:cNvSpPr txBox="1"/>
          <p:nvPr/>
        </p:nvSpPr>
        <p:spPr>
          <a:xfrm>
            <a:off x="3250704" y="5645400"/>
            <a:ext cx="1178906" cy="7563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tabLst>
                <a:tab pos="625475" algn="l"/>
              </a:tabLst>
            </a:pPr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   노동안전위생규칙</a:t>
            </a:r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/>
            </a:r>
            <a:br>
              <a:rPr lang="en-US" altLang="ko-KR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</a:t>
            </a:r>
            <a:r>
              <a:rPr lang="ja-JP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　　　　</a:t>
            </a:r>
            <a:r>
              <a:rPr lang="ja-JP" altLang="en-US" sz="900" kern="100" dirty="0"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  </a:t>
            </a:r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167</a:t>
            </a:r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</a:t>
            </a:r>
            <a:endParaRPr lang="ko-KR" altLang="en-US" sz="9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 　          </a:t>
            </a:r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</a:t>
            </a:r>
            <a:endParaRPr lang="ko-KR" altLang="en-US" sz="9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             </a:t>
            </a:r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조의 </a:t>
            </a:r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2</a:t>
            </a:r>
            <a:endParaRPr lang="ko-KR" altLang="en-US" sz="9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                 </a:t>
            </a:r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조</a:t>
            </a:r>
            <a:endParaRPr lang="ko-KR" altLang="en-US" sz="9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206">
            <a:extLst>
              <a:ext uri="{FF2B5EF4-FFF2-40B4-BE49-F238E27FC236}">
                <a16:creationId xmlns:a16="http://schemas.microsoft.com/office/drawing/2014/main" id="{7FB9DE4F-5DDA-440B-9B44-1DE06B5E76BC}"/>
              </a:ext>
            </a:extLst>
          </p:cNvPr>
          <p:cNvSpPr txBox="1"/>
          <p:nvPr/>
        </p:nvSpPr>
        <p:spPr>
          <a:xfrm>
            <a:off x="4505929" y="4542045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운전자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207">
            <a:extLst>
              <a:ext uri="{FF2B5EF4-FFF2-40B4-BE49-F238E27FC236}">
                <a16:creationId xmlns:a16="http://schemas.microsoft.com/office/drawing/2014/main" id="{986D8E20-0D3B-49BE-BDD1-91C31AF0ED79}"/>
              </a:ext>
            </a:extLst>
          </p:cNvPr>
          <p:cNvSpPr txBox="1"/>
          <p:nvPr/>
        </p:nvSpPr>
        <p:spPr>
          <a:xfrm>
            <a:off x="4516234" y="4991337"/>
            <a:ext cx="1389633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사업자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안전관리자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r>
              <a:rPr lang="ko-KR" altLang="en-US" sz="10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가 지명한 자</a:t>
            </a:r>
            <a:endParaRPr lang="ko-KR" altLang="en-US" sz="1000" kern="100" dirty="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208">
            <a:extLst>
              <a:ext uri="{FF2B5EF4-FFF2-40B4-BE49-F238E27FC236}">
                <a16:creationId xmlns:a16="http://schemas.microsoft.com/office/drawing/2014/main" id="{2534507D-7B14-4F2D-8B22-C39E2950E81A}"/>
              </a:ext>
            </a:extLst>
          </p:cNvPr>
          <p:cNvSpPr txBox="1"/>
          <p:nvPr/>
        </p:nvSpPr>
        <p:spPr>
          <a:xfrm>
            <a:off x="4516235" y="5634881"/>
            <a:ext cx="1389633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사업 내 검사자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검사업체 검사자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209">
            <a:extLst>
              <a:ext uri="{FF2B5EF4-FFF2-40B4-BE49-F238E27FC236}">
                <a16:creationId xmlns:a16="http://schemas.microsoft.com/office/drawing/2014/main" id="{B7B456A2-51B0-460B-B253-9AEBD316F3FB}"/>
              </a:ext>
            </a:extLst>
          </p:cNvPr>
          <p:cNvSpPr txBox="1"/>
          <p:nvPr/>
        </p:nvSpPr>
        <p:spPr>
          <a:xfrm>
            <a:off x="5992937" y="4536955"/>
            <a:ext cx="1265114" cy="3822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점검표를 기계가 가동하고 있는 동안</a:t>
            </a:r>
            <a:r>
              <a:rPr lang="en-US" altLang="ko-KR" sz="1000" kern="100" baseline="300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※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210">
            <a:extLst>
              <a:ext uri="{FF2B5EF4-FFF2-40B4-BE49-F238E27FC236}">
                <a16:creationId xmlns:a16="http://schemas.microsoft.com/office/drawing/2014/main" id="{B3A032D0-B568-45AF-A396-3F4D297557C0}"/>
              </a:ext>
            </a:extLst>
          </p:cNvPr>
          <p:cNvSpPr txBox="1"/>
          <p:nvPr/>
        </p:nvSpPr>
        <p:spPr>
          <a:xfrm>
            <a:off x="5972473" y="4991337"/>
            <a:ext cx="1229700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검사표를 </a:t>
            </a:r>
            <a:r>
              <a:rPr lang="en-US" altLang="ko-KR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년간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211">
            <a:extLst>
              <a:ext uri="{FF2B5EF4-FFF2-40B4-BE49-F238E27FC236}">
                <a16:creationId xmlns:a16="http://schemas.microsoft.com/office/drawing/2014/main" id="{0A696654-B829-4180-9B42-30E915783A03}"/>
              </a:ext>
            </a:extLst>
          </p:cNvPr>
          <p:cNvSpPr txBox="1"/>
          <p:nvPr/>
        </p:nvSpPr>
        <p:spPr>
          <a:xfrm>
            <a:off x="5972473" y="5646154"/>
            <a:ext cx="1285577" cy="4965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검사표를 </a:t>
            </a:r>
            <a:r>
              <a:rPr lang="en-US" altLang="ko-KR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3</a:t>
            </a:r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년간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검사필 표시 부착</a:t>
            </a:r>
            <a:r>
              <a:rPr lang="en-US" altLang="ko-KR" sz="10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000" kern="100">
              <a:effectLst/>
              <a:latin typeface="游ゴシック" panose="020B0400000000000000" pitchFamily="50" charset="-128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332485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j-ea"/>
              </a:rPr>
              <a:t>노동안전위생법</a:t>
            </a:r>
            <a:r>
              <a:rPr lang="fr-FR" altLang="ko-KR" sz="2400" dirty="0">
                <a:latin typeface="+mj-ea"/>
              </a:rPr>
              <a:t> (roudou </a:t>
            </a:r>
            <a:r>
              <a:rPr lang="fr-FR" altLang="ko-KR" sz="2400" dirty="0" err="1">
                <a:latin typeface="+mj-ea"/>
              </a:rPr>
              <a:t>anzen</a:t>
            </a:r>
            <a:r>
              <a:rPr lang="fr-FR" altLang="ko-KR" sz="2400" dirty="0">
                <a:latin typeface="+mj-ea"/>
              </a:rPr>
              <a:t> </a:t>
            </a:r>
            <a:r>
              <a:rPr lang="fr-FR" altLang="ko-KR" sz="2400" dirty="0" err="1">
                <a:latin typeface="+mj-ea"/>
              </a:rPr>
              <a:t>eiseihou</a:t>
            </a:r>
            <a:r>
              <a:rPr lang="fr-FR" altLang="ko-KR" sz="2400" dirty="0">
                <a:latin typeface="+mj-ea"/>
              </a:rPr>
              <a:t>) </a:t>
            </a:r>
            <a:r>
              <a:rPr lang="en-US" altLang="ko-KR" sz="2400" dirty="0">
                <a:latin typeface="+mj-ea"/>
              </a:rPr>
              <a:t>(</a:t>
            </a:r>
            <a:r>
              <a:rPr lang="ko-KR" altLang="en-US" sz="2400" dirty="0">
                <a:latin typeface="+mj-ea"/>
              </a:rPr>
              <a:t>발췌</a:t>
            </a:r>
            <a:r>
              <a:rPr lang="en-US" altLang="ko-KR" sz="2400" dirty="0">
                <a:latin typeface="+mj-ea"/>
              </a:rPr>
              <a:t>) (3)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155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109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268464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장 노동자의 취업에 관련된 조치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61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취업 제한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사업자는 크레인 운전 및 기타 업무에 정령으로 정해진 것에 대해서는 </a:t>
            </a:r>
            <a:r>
              <a:rPr lang="ko-KR" altLang="en-US" sz="1600" dirty="0" err="1">
                <a:solidFill>
                  <a:prstClr val="black"/>
                </a:solidFill>
                <a:latin typeface="+mj-ea"/>
                <a:ea typeface="+mj-ea"/>
              </a:rPr>
              <a:t>도도부현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 노동국장의 해당 업무에 관한 면허를 받은 자 또는 </a:t>
            </a:r>
            <a:r>
              <a:rPr lang="ko-KR" altLang="en-US" sz="1600" dirty="0" err="1">
                <a:solidFill>
                  <a:prstClr val="black"/>
                </a:solidFill>
                <a:latin typeface="+mj-ea"/>
                <a:ea typeface="+mj-ea"/>
              </a:rPr>
              <a:t>도도부현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 노동국장의 등록을 받은 자가 수행하는 해당 업무에 관련된 기능강습을 수료한 자 및 기타 후생노동성령에 규정된 자격을 가진 자가 아니면 해당 업무에 종사하게 해서는 안 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전항의 규정에 따라 해당 업무에 종사할 수 있는 자 이외의 자는 해당 업무를 수행해서는 안 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항의 규정에 따라 해당 업무에 종사할 수 있는 자가 해당 업무에 종사할 때는 이에 관련된 면허증 기타 자격을 증명하는 서면을 휴대해야 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4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생략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37" y="4063440"/>
            <a:ext cx="4345610" cy="2181496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9930" y="4063439"/>
            <a:ext cx="4389068" cy="703989"/>
          </a:xfrm>
          <a:prstGeom prst="rect">
            <a:avLst/>
          </a:prstGeom>
        </p:spPr>
      </p:pic>
      <p:sp>
        <p:nvSpPr>
          <p:cNvPr id="8" name="コンテンツ プレースホルダー 4"/>
          <p:cNvSpPr txBox="1">
            <a:spLocks/>
          </p:cNvSpPr>
          <p:nvPr/>
        </p:nvSpPr>
        <p:spPr>
          <a:xfrm>
            <a:off x="408320" y="3720940"/>
            <a:ext cx="8022560" cy="282599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180975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기계 운전자에게 필요한 자격            작업자에게 필요한 자격</a:t>
            </a:r>
          </a:p>
        </p:txBody>
      </p:sp>
      <p:sp>
        <p:nvSpPr>
          <p:cNvPr id="9" name="テキスト ボックス 982">
            <a:extLst>
              <a:ext uri="{FF2B5EF4-FFF2-40B4-BE49-F238E27FC236}">
                <a16:creationId xmlns:a16="http://schemas.microsoft.com/office/drawing/2014/main" id="{BE071E33-8633-4504-BDA3-862A98373550}"/>
              </a:ext>
            </a:extLst>
          </p:cNvPr>
          <p:cNvSpPr txBox="1"/>
          <p:nvPr/>
        </p:nvSpPr>
        <p:spPr>
          <a:xfrm>
            <a:off x="4900419" y="4121855"/>
            <a:ext cx="466725" cy="97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작업명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83">
            <a:extLst>
              <a:ext uri="{FF2B5EF4-FFF2-40B4-BE49-F238E27FC236}">
                <a16:creationId xmlns:a16="http://schemas.microsoft.com/office/drawing/2014/main" id="{23018A1A-C50B-43AB-9F1E-47AD0BDD89E4}"/>
              </a:ext>
            </a:extLst>
          </p:cNvPr>
          <p:cNvSpPr txBox="1"/>
          <p:nvPr/>
        </p:nvSpPr>
        <p:spPr>
          <a:xfrm>
            <a:off x="6538719" y="4131380"/>
            <a:ext cx="466725" cy="97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작업 내용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984">
            <a:extLst>
              <a:ext uri="{FF2B5EF4-FFF2-40B4-BE49-F238E27FC236}">
                <a16:creationId xmlns:a16="http://schemas.microsoft.com/office/drawing/2014/main" id="{CA4EA9A7-6AF6-4B29-966D-B580911F9E80}"/>
              </a:ext>
            </a:extLst>
          </p:cNvPr>
          <p:cNvSpPr txBox="1"/>
          <p:nvPr/>
        </p:nvSpPr>
        <p:spPr>
          <a:xfrm>
            <a:off x="8060553" y="4081216"/>
            <a:ext cx="566420" cy="972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자격의 종류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985">
            <a:extLst>
              <a:ext uri="{FF2B5EF4-FFF2-40B4-BE49-F238E27FC236}">
                <a16:creationId xmlns:a16="http://schemas.microsoft.com/office/drawing/2014/main" id="{21B0632B-AA0D-4CA6-8943-FE5FAAAA9D1D}"/>
              </a:ext>
            </a:extLst>
          </p:cNvPr>
          <p:cNvSpPr txBox="1"/>
          <p:nvPr/>
        </p:nvSpPr>
        <p:spPr>
          <a:xfrm>
            <a:off x="7695774" y="4184719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면허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986">
            <a:extLst>
              <a:ext uri="{FF2B5EF4-FFF2-40B4-BE49-F238E27FC236}">
                <a16:creationId xmlns:a16="http://schemas.microsoft.com/office/drawing/2014/main" id="{E298A89B-F3CC-4ADA-82B1-1D0E726F757F}"/>
              </a:ext>
            </a:extLst>
          </p:cNvPr>
          <p:cNvSpPr txBox="1"/>
          <p:nvPr/>
        </p:nvSpPr>
        <p:spPr>
          <a:xfrm>
            <a:off x="8148027" y="4191266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기능강습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987">
            <a:extLst>
              <a:ext uri="{FF2B5EF4-FFF2-40B4-BE49-F238E27FC236}">
                <a16:creationId xmlns:a16="http://schemas.microsoft.com/office/drawing/2014/main" id="{BDB7D1C0-14C8-4567-ACB5-2824EE8323B6}"/>
              </a:ext>
            </a:extLst>
          </p:cNvPr>
          <p:cNvSpPr txBox="1"/>
          <p:nvPr/>
        </p:nvSpPr>
        <p:spPr>
          <a:xfrm>
            <a:off x="8599703" y="4195073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특별교육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992">
            <a:extLst>
              <a:ext uri="{FF2B5EF4-FFF2-40B4-BE49-F238E27FC236}">
                <a16:creationId xmlns:a16="http://schemas.microsoft.com/office/drawing/2014/main" id="{4F331D54-A99C-4FB7-A37E-04EE896F8E61}"/>
              </a:ext>
            </a:extLst>
          </p:cNvPr>
          <p:cNvSpPr txBox="1"/>
          <p:nvPr/>
        </p:nvSpPr>
        <p:spPr>
          <a:xfrm>
            <a:off x="4660012" y="4359344"/>
            <a:ext cx="1152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줄걸이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(tamagake) 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작업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993">
            <a:extLst>
              <a:ext uri="{FF2B5EF4-FFF2-40B4-BE49-F238E27FC236}">
                <a16:creationId xmlns:a16="http://schemas.microsoft.com/office/drawing/2014/main" id="{5556CBFE-A828-41F9-A8B9-C9524B1203C8}"/>
              </a:ext>
            </a:extLst>
          </p:cNvPr>
          <p:cNvSpPr txBox="1"/>
          <p:nvPr/>
        </p:nvSpPr>
        <p:spPr>
          <a:xfrm>
            <a:off x="4663862" y="4587263"/>
            <a:ext cx="115200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석면 취급작업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994">
            <a:extLst>
              <a:ext uri="{FF2B5EF4-FFF2-40B4-BE49-F238E27FC236}">
                <a16:creationId xmlns:a16="http://schemas.microsoft.com/office/drawing/2014/main" id="{982706BB-BECD-4D4D-80EE-377EF85E8C85}"/>
              </a:ext>
            </a:extLst>
          </p:cNvPr>
          <p:cNvSpPr txBox="1"/>
          <p:nvPr/>
        </p:nvSpPr>
        <p:spPr>
          <a:xfrm>
            <a:off x="5867822" y="4360764"/>
            <a:ext cx="1114425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인양 하중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995">
            <a:extLst>
              <a:ext uri="{FF2B5EF4-FFF2-40B4-BE49-F238E27FC236}">
                <a16:creationId xmlns:a16="http://schemas.microsoft.com/office/drawing/2014/main" id="{8C15E113-FB24-49DE-859F-F38A9F03C18C}"/>
              </a:ext>
            </a:extLst>
          </p:cNvPr>
          <p:cNvSpPr txBox="1"/>
          <p:nvPr/>
        </p:nvSpPr>
        <p:spPr>
          <a:xfrm>
            <a:off x="5871730" y="4592830"/>
            <a:ext cx="1709420" cy="118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석면이 사용된 건축물의 해체 등 작업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996">
            <a:extLst>
              <a:ext uri="{FF2B5EF4-FFF2-40B4-BE49-F238E27FC236}">
                <a16:creationId xmlns:a16="http://schemas.microsoft.com/office/drawing/2014/main" id="{106FE862-CE93-4874-8B4C-FF3957163EF1}"/>
              </a:ext>
            </a:extLst>
          </p:cNvPr>
          <p:cNvSpPr txBox="1"/>
          <p:nvPr/>
        </p:nvSpPr>
        <p:spPr>
          <a:xfrm>
            <a:off x="6961202" y="4297577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997">
            <a:extLst>
              <a:ext uri="{FF2B5EF4-FFF2-40B4-BE49-F238E27FC236}">
                <a16:creationId xmlns:a16="http://schemas.microsoft.com/office/drawing/2014/main" id="{F461DD0B-BB6F-4567-AF33-6F57D534F2C7}"/>
              </a:ext>
            </a:extLst>
          </p:cNvPr>
          <p:cNvSpPr txBox="1"/>
          <p:nvPr/>
        </p:nvSpPr>
        <p:spPr>
          <a:xfrm>
            <a:off x="6961202" y="4416322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015">
            <a:extLst>
              <a:ext uri="{FF2B5EF4-FFF2-40B4-BE49-F238E27FC236}">
                <a16:creationId xmlns:a16="http://schemas.microsoft.com/office/drawing/2014/main" id="{2DB59481-7E95-4AED-B622-479AF0CA1271}"/>
              </a:ext>
            </a:extLst>
          </p:cNvPr>
          <p:cNvSpPr txBox="1"/>
          <p:nvPr/>
        </p:nvSpPr>
        <p:spPr>
          <a:xfrm>
            <a:off x="8358498" y="4536384"/>
            <a:ext cx="561975" cy="952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작업주임자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988">
            <a:extLst>
              <a:ext uri="{FF2B5EF4-FFF2-40B4-BE49-F238E27FC236}">
                <a16:creationId xmlns:a16="http://schemas.microsoft.com/office/drawing/2014/main" id="{A61527A3-092A-41C0-A6A1-22DB524E5DA9}"/>
              </a:ext>
            </a:extLst>
          </p:cNvPr>
          <p:cNvSpPr txBox="1"/>
          <p:nvPr/>
        </p:nvSpPr>
        <p:spPr>
          <a:xfrm>
            <a:off x="3576444" y="4080897"/>
            <a:ext cx="566420" cy="901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자격의 종류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989">
            <a:extLst>
              <a:ext uri="{FF2B5EF4-FFF2-40B4-BE49-F238E27FC236}">
                <a16:creationId xmlns:a16="http://schemas.microsoft.com/office/drawing/2014/main" id="{D497C505-8ED3-4D3A-B4F1-3B338C73A276}"/>
              </a:ext>
            </a:extLst>
          </p:cNvPr>
          <p:cNvSpPr txBox="1"/>
          <p:nvPr/>
        </p:nvSpPr>
        <p:spPr>
          <a:xfrm>
            <a:off x="3151774" y="4194562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면허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990">
            <a:extLst>
              <a:ext uri="{FF2B5EF4-FFF2-40B4-BE49-F238E27FC236}">
                <a16:creationId xmlns:a16="http://schemas.microsoft.com/office/drawing/2014/main" id="{8EEC3DD0-FB49-43B6-84C2-E97A2C215670}"/>
              </a:ext>
            </a:extLst>
          </p:cNvPr>
          <p:cNvSpPr txBox="1"/>
          <p:nvPr/>
        </p:nvSpPr>
        <p:spPr>
          <a:xfrm>
            <a:off x="3607996" y="4193927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기능강습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991">
            <a:extLst>
              <a:ext uri="{FF2B5EF4-FFF2-40B4-BE49-F238E27FC236}">
                <a16:creationId xmlns:a16="http://schemas.microsoft.com/office/drawing/2014/main" id="{2C5AB280-4C3C-4EE6-BBD2-2E62C7C5FCE7}"/>
              </a:ext>
            </a:extLst>
          </p:cNvPr>
          <p:cNvSpPr txBox="1"/>
          <p:nvPr/>
        </p:nvSpPr>
        <p:spPr>
          <a:xfrm>
            <a:off x="4040777" y="4193927"/>
            <a:ext cx="36639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특별교육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998">
            <a:extLst>
              <a:ext uri="{FF2B5EF4-FFF2-40B4-BE49-F238E27FC236}">
                <a16:creationId xmlns:a16="http://schemas.microsoft.com/office/drawing/2014/main" id="{E8BBB7F1-197E-4370-AFEC-E34F9FD0AA54}"/>
              </a:ext>
            </a:extLst>
          </p:cNvPr>
          <p:cNvSpPr txBox="1"/>
          <p:nvPr/>
        </p:nvSpPr>
        <p:spPr>
          <a:xfrm>
            <a:off x="2466754" y="6022863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999">
            <a:extLst>
              <a:ext uri="{FF2B5EF4-FFF2-40B4-BE49-F238E27FC236}">
                <a16:creationId xmlns:a16="http://schemas.microsoft.com/office/drawing/2014/main" id="{6AD4699B-A22C-41D4-9D1D-286CDD38E074}"/>
              </a:ext>
            </a:extLst>
          </p:cNvPr>
          <p:cNvSpPr txBox="1"/>
          <p:nvPr/>
        </p:nvSpPr>
        <p:spPr>
          <a:xfrm>
            <a:off x="2466754" y="6134427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000">
            <a:extLst>
              <a:ext uri="{FF2B5EF4-FFF2-40B4-BE49-F238E27FC236}">
                <a16:creationId xmlns:a16="http://schemas.microsoft.com/office/drawing/2014/main" id="{1FB25C7F-0C6C-46BC-BAB6-3A0DC02C94CB}"/>
              </a:ext>
            </a:extLst>
          </p:cNvPr>
          <p:cNvSpPr txBox="1"/>
          <p:nvPr/>
        </p:nvSpPr>
        <p:spPr>
          <a:xfrm>
            <a:off x="2442969" y="5781726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001">
            <a:extLst>
              <a:ext uri="{FF2B5EF4-FFF2-40B4-BE49-F238E27FC236}">
                <a16:creationId xmlns:a16="http://schemas.microsoft.com/office/drawing/2014/main" id="{FACE2C27-B8E6-4032-AD52-76B9B1FF12CD}"/>
              </a:ext>
            </a:extLst>
          </p:cNvPr>
          <p:cNvSpPr txBox="1"/>
          <p:nvPr/>
        </p:nvSpPr>
        <p:spPr>
          <a:xfrm>
            <a:off x="2442969" y="5900129"/>
            <a:ext cx="623570" cy="996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1002">
            <a:extLst>
              <a:ext uri="{FF2B5EF4-FFF2-40B4-BE49-F238E27FC236}">
                <a16:creationId xmlns:a16="http://schemas.microsoft.com/office/drawing/2014/main" id="{206F0CF9-D0CB-4F49-B656-6F734DF8D465}"/>
              </a:ext>
            </a:extLst>
          </p:cNvPr>
          <p:cNvSpPr txBox="1"/>
          <p:nvPr/>
        </p:nvSpPr>
        <p:spPr>
          <a:xfrm>
            <a:off x="2469641" y="431902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1003">
            <a:extLst>
              <a:ext uri="{FF2B5EF4-FFF2-40B4-BE49-F238E27FC236}">
                <a16:creationId xmlns:a16="http://schemas.microsoft.com/office/drawing/2014/main" id="{5E4B0D74-D1FF-42DE-9C9A-05A9623303D7}"/>
              </a:ext>
            </a:extLst>
          </p:cNvPr>
          <p:cNvSpPr txBox="1"/>
          <p:nvPr/>
        </p:nvSpPr>
        <p:spPr>
          <a:xfrm>
            <a:off x="2469641" y="4431025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004">
            <a:extLst>
              <a:ext uri="{FF2B5EF4-FFF2-40B4-BE49-F238E27FC236}">
                <a16:creationId xmlns:a16="http://schemas.microsoft.com/office/drawing/2014/main" id="{E086D2B6-1E12-4042-B4E5-822F4D286838}"/>
              </a:ext>
            </a:extLst>
          </p:cNvPr>
          <p:cNvSpPr txBox="1"/>
          <p:nvPr/>
        </p:nvSpPr>
        <p:spPr>
          <a:xfrm>
            <a:off x="2466754" y="4531563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1005">
            <a:extLst>
              <a:ext uri="{FF2B5EF4-FFF2-40B4-BE49-F238E27FC236}">
                <a16:creationId xmlns:a16="http://schemas.microsoft.com/office/drawing/2014/main" id="{6CF4718D-73EA-4D1E-89E1-C557B1D168D8}"/>
              </a:ext>
            </a:extLst>
          </p:cNvPr>
          <p:cNvSpPr txBox="1"/>
          <p:nvPr/>
        </p:nvSpPr>
        <p:spPr>
          <a:xfrm>
            <a:off x="2466754" y="4658249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1006">
            <a:extLst>
              <a:ext uri="{FF2B5EF4-FFF2-40B4-BE49-F238E27FC236}">
                <a16:creationId xmlns:a16="http://schemas.microsoft.com/office/drawing/2014/main" id="{1540F6E2-1D30-4B33-9CD5-DA4A8C9F98C5}"/>
              </a:ext>
            </a:extLst>
          </p:cNvPr>
          <p:cNvSpPr txBox="1"/>
          <p:nvPr/>
        </p:nvSpPr>
        <p:spPr>
          <a:xfrm>
            <a:off x="2466754" y="4776457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1007">
            <a:extLst>
              <a:ext uri="{FF2B5EF4-FFF2-40B4-BE49-F238E27FC236}">
                <a16:creationId xmlns:a16="http://schemas.microsoft.com/office/drawing/2014/main" id="{142E39E4-6FD4-44FE-A69D-84E4C905EFA6}"/>
              </a:ext>
            </a:extLst>
          </p:cNvPr>
          <p:cNvSpPr txBox="1"/>
          <p:nvPr/>
        </p:nvSpPr>
        <p:spPr>
          <a:xfrm>
            <a:off x="2466754" y="488983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1008">
            <a:extLst>
              <a:ext uri="{FF2B5EF4-FFF2-40B4-BE49-F238E27FC236}">
                <a16:creationId xmlns:a16="http://schemas.microsoft.com/office/drawing/2014/main" id="{7534F946-3A99-4681-B9FE-1B41496DBD13}"/>
              </a:ext>
            </a:extLst>
          </p:cNvPr>
          <p:cNvSpPr txBox="1"/>
          <p:nvPr/>
        </p:nvSpPr>
        <p:spPr>
          <a:xfrm>
            <a:off x="2466754" y="498520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5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1009">
            <a:extLst>
              <a:ext uri="{FF2B5EF4-FFF2-40B4-BE49-F238E27FC236}">
                <a16:creationId xmlns:a16="http://schemas.microsoft.com/office/drawing/2014/main" id="{D9BBA19B-D30B-405B-BB93-3257FD88F95A}"/>
              </a:ext>
            </a:extLst>
          </p:cNvPr>
          <p:cNvSpPr txBox="1"/>
          <p:nvPr/>
        </p:nvSpPr>
        <p:spPr>
          <a:xfrm>
            <a:off x="2466754" y="5104520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1010">
            <a:extLst>
              <a:ext uri="{FF2B5EF4-FFF2-40B4-BE49-F238E27FC236}">
                <a16:creationId xmlns:a16="http://schemas.microsoft.com/office/drawing/2014/main" id="{99F17C7C-0A55-43B4-9CBD-AACFBFDA49FB}"/>
              </a:ext>
            </a:extLst>
          </p:cNvPr>
          <p:cNvSpPr txBox="1"/>
          <p:nvPr/>
        </p:nvSpPr>
        <p:spPr>
          <a:xfrm>
            <a:off x="2466754" y="5559030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1011">
            <a:extLst>
              <a:ext uri="{FF2B5EF4-FFF2-40B4-BE49-F238E27FC236}">
                <a16:creationId xmlns:a16="http://schemas.microsoft.com/office/drawing/2014/main" id="{34E5239D-384B-4252-9ADF-7197AA479EB4}"/>
              </a:ext>
            </a:extLst>
          </p:cNvPr>
          <p:cNvSpPr txBox="1"/>
          <p:nvPr/>
        </p:nvSpPr>
        <p:spPr>
          <a:xfrm>
            <a:off x="2490539" y="5672905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0" name="テキスト ボックス 1012">
            <a:extLst>
              <a:ext uri="{FF2B5EF4-FFF2-40B4-BE49-F238E27FC236}">
                <a16:creationId xmlns:a16="http://schemas.microsoft.com/office/drawing/2014/main" id="{D06D7727-4FB8-498D-B5C8-42D09EC72870}"/>
              </a:ext>
            </a:extLst>
          </p:cNvPr>
          <p:cNvSpPr txBox="1"/>
          <p:nvPr/>
        </p:nvSpPr>
        <p:spPr>
          <a:xfrm>
            <a:off x="2466754" y="521853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1013">
            <a:extLst>
              <a:ext uri="{FF2B5EF4-FFF2-40B4-BE49-F238E27FC236}">
                <a16:creationId xmlns:a16="http://schemas.microsoft.com/office/drawing/2014/main" id="{A1FEC09B-4A17-4E84-8345-EDE1F2567D7E}"/>
              </a:ext>
            </a:extLst>
          </p:cNvPr>
          <p:cNvSpPr txBox="1"/>
          <p:nvPr/>
        </p:nvSpPr>
        <p:spPr>
          <a:xfrm>
            <a:off x="2466754" y="5337862"/>
            <a:ext cx="576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톤 미만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1014">
            <a:extLst>
              <a:ext uri="{FF2B5EF4-FFF2-40B4-BE49-F238E27FC236}">
                <a16:creationId xmlns:a16="http://schemas.microsoft.com/office/drawing/2014/main" id="{FABA4C41-FFF6-40AE-BA18-94DA2070BD19}"/>
              </a:ext>
            </a:extLst>
          </p:cNvPr>
          <p:cNvSpPr txBox="1"/>
          <p:nvPr/>
        </p:nvSpPr>
        <p:spPr>
          <a:xfrm>
            <a:off x="2207066" y="5446683"/>
            <a:ext cx="62357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제한 없음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1016">
            <a:extLst>
              <a:ext uri="{FF2B5EF4-FFF2-40B4-BE49-F238E27FC236}">
                <a16:creationId xmlns:a16="http://schemas.microsoft.com/office/drawing/2014/main" id="{1450D5D9-8311-4F5D-BAB2-96B5DDE3F212}"/>
              </a:ext>
            </a:extLst>
          </p:cNvPr>
          <p:cNvSpPr txBox="1"/>
          <p:nvPr/>
        </p:nvSpPr>
        <p:spPr>
          <a:xfrm>
            <a:off x="2228339" y="4138047"/>
            <a:ext cx="561975" cy="104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기계의 능력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1017">
            <a:extLst>
              <a:ext uri="{FF2B5EF4-FFF2-40B4-BE49-F238E27FC236}">
                <a16:creationId xmlns:a16="http://schemas.microsoft.com/office/drawing/2014/main" id="{CE6D727E-AAC8-496B-A11D-632B9BDF72FA}"/>
              </a:ext>
            </a:extLst>
          </p:cNvPr>
          <p:cNvSpPr txBox="1"/>
          <p:nvPr/>
        </p:nvSpPr>
        <p:spPr>
          <a:xfrm>
            <a:off x="2021329" y="4314343"/>
            <a:ext cx="371475" cy="2150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인양 하중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1018">
            <a:extLst>
              <a:ext uri="{FF2B5EF4-FFF2-40B4-BE49-F238E27FC236}">
                <a16:creationId xmlns:a16="http://schemas.microsoft.com/office/drawing/2014/main" id="{3FD2C6CB-B593-4F33-B24B-AACF5E975B42}"/>
              </a:ext>
            </a:extLst>
          </p:cNvPr>
          <p:cNvSpPr txBox="1"/>
          <p:nvPr/>
        </p:nvSpPr>
        <p:spPr>
          <a:xfrm>
            <a:off x="2040379" y="4857672"/>
            <a:ext cx="371475" cy="2150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인양 하중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1019">
            <a:extLst>
              <a:ext uri="{FF2B5EF4-FFF2-40B4-BE49-F238E27FC236}">
                <a16:creationId xmlns:a16="http://schemas.microsoft.com/office/drawing/2014/main" id="{57C4C959-AA43-4564-B1DA-11EFFD0155E5}"/>
              </a:ext>
            </a:extLst>
          </p:cNvPr>
          <p:cNvSpPr txBox="1"/>
          <p:nvPr/>
        </p:nvSpPr>
        <p:spPr>
          <a:xfrm>
            <a:off x="2040379" y="5261718"/>
            <a:ext cx="371475" cy="13928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기계질량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1020">
            <a:extLst>
              <a:ext uri="{FF2B5EF4-FFF2-40B4-BE49-F238E27FC236}">
                <a16:creationId xmlns:a16="http://schemas.microsoft.com/office/drawing/2014/main" id="{14092F68-EBBE-4516-A8FB-14C9B387EC2E}"/>
              </a:ext>
            </a:extLst>
          </p:cNvPr>
          <p:cNvSpPr txBox="1"/>
          <p:nvPr/>
        </p:nvSpPr>
        <p:spPr>
          <a:xfrm>
            <a:off x="2040378" y="5604532"/>
            <a:ext cx="371475" cy="1367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기계질량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8" name="テキスト ボックス 1021">
            <a:extLst>
              <a:ext uri="{FF2B5EF4-FFF2-40B4-BE49-F238E27FC236}">
                <a16:creationId xmlns:a16="http://schemas.microsoft.com/office/drawing/2014/main" id="{A251FD01-1165-4A5A-85BB-8E6DFC8B9D4E}"/>
              </a:ext>
            </a:extLst>
          </p:cNvPr>
          <p:cNvSpPr txBox="1"/>
          <p:nvPr/>
        </p:nvSpPr>
        <p:spPr>
          <a:xfrm>
            <a:off x="2040378" y="5841985"/>
            <a:ext cx="371475" cy="1005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최대하중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9" name="テキスト ボックス 1022">
            <a:extLst>
              <a:ext uri="{FF2B5EF4-FFF2-40B4-BE49-F238E27FC236}">
                <a16:creationId xmlns:a16="http://schemas.microsoft.com/office/drawing/2014/main" id="{23711E56-95BB-48AC-90BA-D7AFCAC1FDE3}"/>
              </a:ext>
            </a:extLst>
          </p:cNvPr>
          <p:cNvSpPr txBox="1"/>
          <p:nvPr/>
        </p:nvSpPr>
        <p:spPr>
          <a:xfrm>
            <a:off x="2012561" y="6023719"/>
            <a:ext cx="448312" cy="127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 dirty="0">
                <a:effectLst/>
                <a:latin typeface="+mj-ea"/>
                <a:ea typeface="+mj-ea"/>
                <a:cs typeface="Arial" panose="020B0604020202020204" pitchFamily="34" charset="0"/>
              </a:rPr>
              <a:t>최대 적재중량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0" name="テキスト ボックス 1023">
            <a:extLst>
              <a:ext uri="{FF2B5EF4-FFF2-40B4-BE49-F238E27FC236}">
                <a16:creationId xmlns:a16="http://schemas.microsoft.com/office/drawing/2014/main" id="{9B7AC205-66BB-46E7-8780-200F44D50D08}"/>
              </a:ext>
            </a:extLst>
          </p:cNvPr>
          <p:cNvSpPr txBox="1"/>
          <p:nvPr/>
        </p:nvSpPr>
        <p:spPr>
          <a:xfrm>
            <a:off x="768789" y="4129633"/>
            <a:ext cx="471170" cy="123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기계명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1" name="テキスト ボックス 1024">
            <a:extLst>
              <a:ext uri="{FF2B5EF4-FFF2-40B4-BE49-F238E27FC236}">
                <a16:creationId xmlns:a16="http://schemas.microsoft.com/office/drawing/2014/main" id="{08C2F2CD-F03E-465E-989D-E622CAFAF3B0}"/>
              </a:ext>
            </a:extLst>
          </p:cNvPr>
          <p:cNvSpPr txBox="1"/>
          <p:nvPr/>
        </p:nvSpPr>
        <p:spPr>
          <a:xfrm>
            <a:off x="176251" y="4487847"/>
            <a:ext cx="3714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크레인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2" name="テキスト ボックス 1025">
            <a:extLst>
              <a:ext uri="{FF2B5EF4-FFF2-40B4-BE49-F238E27FC236}">
                <a16:creationId xmlns:a16="http://schemas.microsoft.com/office/drawing/2014/main" id="{CECC8A99-E35E-4A78-ADBE-E05BB2F6EE93}"/>
              </a:ext>
            </a:extLst>
          </p:cNvPr>
          <p:cNvSpPr txBox="1"/>
          <p:nvPr/>
        </p:nvSpPr>
        <p:spPr>
          <a:xfrm>
            <a:off x="616124" y="4364022"/>
            <a:ext cx="371475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크레인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3" name="テキスト ボックス 1026">
            <a:extLst>
              <a:ext uri="{FF2B5EF4-FFF2-40B4-BE49-F238E27FC236}">
                <a16:creationId xmlns:a16="http://schemas.microsoft.com/office/drawing/2014/main" id="{A96219F2-4467-4EBA-B080-F3EBB1DBB2D6}"/>
              </a:ext>
            </a:extLst>
          </p:cNvPr>
          <p:cNvSpPr txBox="1"/>
          <p:nvPr/>
        </p:nvSpPr>
        <p:spPr>
          <a:xfrm>
            <a:off x="616773" y="4541634"/>
            <a:ext cx="985520" cy="1958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지상 조작식 크레인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적재물과 함께 이동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4" name="テキスト ボックス 1027">
            <a:extLst>
              <a:ext uri="{FF2B5EF4-FFF2-40B4-BE49-F238E27FC236}">
                <a16:creationId xmlns:a16="http://schemas.microsoft.com/office/drawing/2014/main" id="{E45E0151-DC58-4BE5-9A8A-0A4EC0536F1F}"/>
              </a:ext>
            </a:extLst>
          </p:cNvPr>
          <p:cNvSpPr txBox="1"/>
          <p:nvPr/>
        </p:nvSpPr>
        <p:spPr>
          <a:xfrm>
            <a:off x="154661" y="4930669"/>
            <a:ext cx="9855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이동식 크레인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5" name="テキスト ボックス 1028">
            <a:extLst>
              <a:ext uri="{FF2B5EF4-FFF2-40B4-BE49-F238E27FC236}">
                <a16:creationId xmlns:a16="http://schemas.microsoft.com/office/drawing/2014/main" id="{9E0000C0-5AA8-4A26-A054-AB0B69E7018E}"/>
              </a:ext>
            </a:extLst>
          </p:cNvPr>
          <p:cNvSpPr txBox="1"/>
          <p:nvPr/>
        </p:nvSpPr>
        <p:spPr>
          <a:xfrm>
            <a:off x="157612" y="5382862"/>
            <a:ext cx="428625" cy="2313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차량계 건설기계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6" name="テキスト ボックス 1029">
            <a:extLst>
              <a:ext uri="{FF2B5EF4-FFF2-40B4-BE49-F238E27FC236}">
                <a16:creationId xmlns:a16="http://schemas.microsoft.com/office/drawing/2014/main" id="{4429A91E-BE6B-4181-BC47-DFAAF5F0A944}"/>
              </a:ext>
            </a:extLst>
          </p:cNvPr>
          <p:cNvSpPr txBox="1"/>
          <p:nvPr/>
        </p:nvSpPr>
        <p:spPr>
          <a:xfrm>
            <a:off x="616124" y="5280486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정지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, 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운반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, 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적재용 및 굴착용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7" name="テキスト ボックス 1030">
            <a:extLst>
              <a:ext uri="{FF2B5EF4-FFF2-40B4-BE49-F238E27FC236}">
                <a16:creationId xmlns:a16="http://schemas.microsoft.com/office/drawing/2014/main" id="{4B4EDE79-F2E5-43F9-883C-09A237CB709F}"/>
              </a:ext>
            </a:extLst>
          </p:cNvPr>
          <p:cNvSpPr txBox="1"/>
          <p:nvPr/>
        </p:nvSpPr>
        <p:spPr>
          <a:xfrm>
            <a:off x="619333" y="5446209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탬핑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롤러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8" name="テキスト ボックス 1031">
            <a:extLst>
              <a:ext uri="{FF2B5EF4-FFF2-40B4-BE49-F238E27FC236}">
                <a16:creationId xmlns:a16="http://schemas.microsoft.com/office/drawing/2014/main" id="{319FA46C-E1CD-42A6-8DBA-D2AFEC06B21C}"/>
              </a:ext>
            </a:extLst>
          </p:cNvPr>
          <p:cNvSpPr txBox="1"/>
          <p:nvPr/>
        </p:nvSpPr>
        <p:spPr>
          <a:xfrm>
            <a:off x="608893" y="5614242"/>
            <a:ext cx="133200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해체용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9" name="テキスト ボックス 1032">
            <a:extLst>
              <a:ext uri="{FF2B5EF4-FFF2-40B4-BE49-F238E27FC236}">
                <a16:creationId xmlns:a16="http://schemas.microsoft.com/office/drawing/2014/main" id="{A3DC050B-921C-47DF-8926-423785E4DC20}"/>
              </a:ext>
            </a:extLst>
          </p:cNvPr>
          <p:cNvSpPr txBox="1"/>
          <p:nvPr/>
        </p:nvSpPr>
        <p:spPr>
          <a:xfrm>
            <a:off x="152295" y="5847249"/>
            <a:ext cx="14046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굴착기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(shoberu) 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로더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, 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포크 로더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0" name="テキスト ボックス 1033">
            <a:extLst>
              <a:ext uri="{FF2B5EF4-FFF2-40B4-BE49-F238E27FC236}">
                <a16:creationId xmlns:a16="http://schemas.microsoft.com/office/drawing/2014/main" id="{EEAB5E9B-A93F-47F4-A4FB-691129BF3270}"/>
              </a:ext>
            </a:extLst>
          </p:cNvPr>
          <p:cNvSpPr txBox="1"/>
          <p:nvPr/>
        </p:nvSpPr>
        <p:spPr>
          <a:xfrm>
            <a:off x="157506" y="6080256"/>
            <a:ext cx="1404620" cy="9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부정지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평평하지 않은 지형</a:t>
            </a:r>
            <a:r>
              <a:rPr lang="en-US" altLang="ko-KR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) </a:t>
            </a:r>
            <a:r>
              <a:rPr lang="ko-KR" altLang="en-US" sz="600" kern="100">
                <a:effectLst/>
                <a:latin typeface="+mj-ea"/>
                <a:ea typeface="+mj-ea"/>
                <a:cs typeface="Arial" panose="020B0604020202020204" pitchFamily="34" charset="0"/>
              </a:rPr>
              <a:t>운반차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265147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j-ea"/>
              </a:rPr>
              <a:t>노동안전위생법</a:t>
            </a:r>
            <a:r>
              <a:rPr lang="fr-FR" altLang="ko-KR" sz="2400" dirty="0">
                <a:latin typeface="+mj-ea"/>
              </a:rPr>
              <a:t> (roudou </a:t>
            </a:r>
            <a:r>
              <a:rPr lang="fr-FR" altLang="ko-KR" sz="2400" dirty="0" err="1">
                <a:latin typeface="+mj-ea"/>
              </a:rPr>
              <a:t>anzen</a:t>
            </a:r>
            <a:r>
              <a:rPr lang="fr-FR" altLang="ko-KR" sz="2400" dirty="0">
                <a:latin typeface="+mj-ea"/>
              </a:rPr>
              <a:t> </a:t>
            </a:r>
            <a:r>
              <a:rPr lang="fr-FR" altLang="ko-KR" sz="2400" dirty="0" err="1">
                <a:latin typeface="+mj-ea"/>
              </a:rPr>
              <a:t>eiseihou</a:t>
            </a:r>
            <a:r>
              <a:rPr lang="fr-FR" altLang="ko-KR" sz="2400" dirty="0">
                <a:latin typeface="+mj-ea"/>
              </a:rPr>
              <a:t>)</a:t>
            </a:r>
            <a:r>
              <a:rPr lang="ko-KR" altLang="en-US" sz="2400" dirty="0">
                <a:latin typeface="+mj-ea"/>
              </a:rPr>
              <a:t> 시행령</a:t>
            </a:r>
            <a:r>
              <a:rPr lang="en-US" altLang="ko-KR" sz="2400" dirty="0">
                <a:latin typeface="+mj-ea"/>
              </a:rPr>
              <a:t>(</a:t>
            </a:r>
            <a:r>
              <a:rPr lang="ko-KR" altLang="en-US" sz="2400" dirty="0">
                <a:latin typeface="+mj-ea"/>
              </a:rPr>
              <a:t>발췌</a:t>
            </a:r>
            <a:r>
              <a:rPr lang="en-US" altLang="ko-KR" sz="2400" dirty="0">
                <a:latin typeface="+mj-ea"/>
              </a:rPr>
              <a:t>)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19600" y="6456842"/>
            <a:ext cx="457656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156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0073" y="867972"/>
            <a:ext cx="5069033" cy="5345352"/>
          </a:xfrm>
          <a:prstGeom prst="rect">
            <a:avLst/>
          </a:prstGeom>
        </p:spPr>
      </p:pic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3174423" cy="33808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20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취업 제한에 관련된 업무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법 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61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조 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항의 정령에서 정하는 업무는 다음과 같다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1~11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생략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12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기체중량이 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톤 이상의 별표 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7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호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호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호 또는 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호에 명시된 건설기계로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동력을 사용하며 불특정 장소에 자주할 수 있는 것의 운전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도로상을 주행시키는 운전을 제외한다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.)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업무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13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이하 생략</a:t>
            </a:r>
          </a:p>
        </p:txBody>
      </p:sp>
      <p:sp>
        <p:nvSpPr>
          <p:cNvPr id="8" name="テキスト ボックス 950">
            <a:extLst>
              <a:ext uri="{FF2B5EF4-FFF2-40B4-BE49-F238E27FC236}">
                <a16:creationId xmlns:a16="http://schemas.microsoft.com/office/drawing/2014/main" id="{81A35248-B2A7-43F4-860D-F98C51E4D71E}"/>
              </a:ext>
            </a:extLst>
          </p:cNvPr>
          <p:cNvSpPr txBox="1"/>
          <p:nvPr/>
        </p:nvSpPr>
        <p:spPr>
          <a:xfrm>
            <a:off x="4143519" y="992578"/>
            <a:ext cx="4295140" cy="637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노동안전위생법</a:t>
            </a:r>
            <a:r>
              <a:rPr lang="en-US" altLang="ko-KR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(roudou anzen eiseihou) 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및 이에 근거한 명령에 관련된 등록 및 지정에 관한 성령</a:t>
            </a:r>
            <a:r>
              <a:rPr lang="en-US" altLang="ko-KR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省令</a:t>
            </a:r>
            <a:r>
              <a:rPr lang="en-US" altLang="ko-KR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) 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제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83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조 제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항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호의 규정에 따라 후생노동성 장관이 정하는 취업 제한업무 종사자 강습의 강습 과목의 범위 및 시간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952">
            <a:extLst>
              <a:ext uri="{FF2B5EF4-FFF2-40B4-BE49-F238E27FC236}">
                <a16:creationId xmlns:a16="http://schemas.microsoft.com/office/drawing/2014/main" id="{BFA67A58-607D-4102-B73F-7FDB260ACDC1}"/>
              </a:ext>
            </a:extLst>
          </p:cNvPr>
          <p:cNvSpPr txBox="1"/>
          <p:nvPr/>
        </p:nvSpPr>
        <p:spPr>
          <a:xfrm>
            <a:off x="5290185" y="1695523"/>
            <a:ext cx="3220085" cy="2508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05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◆</a:t>
            </a:r>
            <a:r>
              <a:rPr lang="ko-KR" altLang="en-US" sz="1050" kern="100">
                <a:effectLst/>
                <a:latin typeface="+mj-ea"/>
                <a:ea typeface="+mj-ea"/>
                <a:cs typeface="Arial" panose="020B0604020202020204" pitchFamily="34" charset="0"/>
              </a:rPr>
              <a:t>후생노동성 고시 제</a:t>
            </a:r>
            <a:r>
              <a:rPr lang="en-US" altLang="ko-KR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144</a:t>
            </a:r>
            <a:r>
              <a:rPr lang="ko-KR" altLang="en-US" sz="1050" kern="100">
                <a:effectLst/>
                <a:latin typeface="+mj-ea"/>
                <a:ea typeface="+mj-ea"/>
                <a:cs typeface="Arial" panose="020B0604020202020204" pitchFamily="34" charset="0"/>
              </a:rPr>
              <a:t>호</a:t>
            </a:r>
            <a:r>
              <a:rPr lang="en-US" altLang="ko-KR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(2009</a:t>
            </a:r>
            <a:r>
              <a:rPr lang="ko-KR" altLang="en-US" sz="1050" kern="100">
                <a:effectLst/>
                <a:latin typeface="+mj-ea"/>
                <a:ea typeface="+mj-ea"/>
                <a:cs typeface="Arial" panose="020B0604020202020204" pitchFamily="34" charset="0"/>
              </a:rPr>
              <a:t>년 </a:t>
            </a:r>
            <a:r>
              <a:rPr lang="en-US" altLang="ko-KR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1050" kern="100">
                <a:effectLst/>
                <a:latin typeface="+mj-ea"/>
                <a:ea typeface="+mj-ea"/>
                <a:cs typeface="Arial" panose="020B0604020202020204" pitchFamily="34" charset="0"/>
              </a:rPr>
              <a:t>월 </a:t>
            </a:r>
            <a:r>
              <a:rPr lang="en-US" altLang="ko-KR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30</a:t>
            </a:r>
            <a:r>
              <a:rPr lang="ko-KR" altLang="en-US" sz="1050" kern="100">
                <a:effectLst/>
                <a:latin typeface="+mj-ea"/>
                <a:ea typeface="+mj-ea"/>
                <a:cs typeface="Arial" panose="020B0604020202020204" pitchFamily="34" charset="0"/>
              </a:rPr>
              <a:t>일</a:t>
            </a:r>
            <a:r>
              <a:rPr lang="en-US" altLang="ko-KR" sz="1050" kern="100">
                <a:effectLst/>
                <a:latin typeface="+mj-ea"/>
                <a:ea typeface="+mj-ea"/>
                <a:cs typeface="Arial" panose="020B0604020202020204" pitchFamily="34" charset="0"/>
              </a:rPr>
              <a:t>)</a:t>
            </a:r>
            <a:r>
              <a:rPr lang="ko-KR" altLang="en-US" sz="105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◆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テキスト ボックス 953">
            <a:extLst>
              <a:ext uri="{FF2B5EF4-FFF2-40B4-BE49-F238E27FC236}">
                <a16:creationId xmlns:a16="http://schemas.microsoft.com/office/drawing/2014/main" id="{1B81974C-768F-46C7-9928-55423929EE2E}"/>
              </a:ext>
            </a:extLst>
          </p:cNvPr>
          <p:cNvSpPr txBox="1"/>
          <p:nvPr/>
        </p:nvSpPr>
        <p:spPr>
          <a:xfrm>
            <a:off x="3994150" y="2102558"/>
            <a:ext cx="3200400" cy="4419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b="1" kern="100">
                <a:effectLst/>
                <a:latin typeface="+mj-ea"/>
                <a:ea typeface="+mj-ea"/>
                <a:cs typeface="Arial" panose="020B0604020202020204" pitchFamily="34" charset="0"/>
              </a:rPr>
              <a:t>제</a:t>
            </a:r>
            <a:r>
              <a:rPr lang="en-US" altLang="ko-KR" sz="11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1100" b="1" kern="100">
                <a:effectLst/>
                <a:latin typeface="+mj-ea"/>
                <a:ea typeface="+mj-ea"/>
                <a:cs typeface="Arial" panose="020B0604020202020204" pitchFamily="34" charset="0"/>
              </a:rPr>
              <a:t>조</a:t>
            </a:r>
            <a:r>
              <a:rPr lang="en-US" altLang="ko-KR" sz="11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~</a:t>
            </a:r>
            <a:r>
              <a:rPr lang="ko-KR" altLang="en-US" sz="1100" b="1" kern="100">
                <a:effectLst/>
                <a:latin typeface="+mj-ea"/>
                <a:ea typeface="+mj-ea"/>
                <a:cs typeface="Arial" panose="020B0604020202020204" pitchFamily="34" charset="0"/>
              </a:rPr>
              <a:t>제</a:t>
            </a:r>
            <a:r>
              <a:rPr lang="en-US" altLang="ko-KR" sz="11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ko-KR" altLang="en-US" sz="1100" b="1" kern="100">
                <a:effectLst/>
                <a:latin typeface="+mj-ea"/>
                <a:ea typeface="+mj-ea"/>
                <a:cs typeface="Arial" panose="020B0604020202020204" pitchFamily="34" charset="0"/>
              </a:rPr>
              <a:t>조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 생략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90170" algn="just" rtl="0"/>
            <a:r>
              <a:rPr lang="en-US" altLang="ko-KR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차량계 건설기계 운전업무 종사자에 대한 강습</a:t>
            </a:r>
            <a:r>
              <a:rPr lang="en-US" altLang="ko-KR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955">
            <a:extLst>
              <a:ext uri="{FF2B5EF4-FFF2-40B4-BE49-F238E27FC236}">
                <a16:creationId xmlns:a16="http://schemas.microsoft.com/office/drawing/2014/main" id="{9CD9295C-BBE0-4776-8103-9E553F5F004C}"/>
              </a:ext>
            </a:extLst>
          </p:cNvPr>
          <p:cNvSpPr txBox="1"/>
          <p:nvPr/>
        </p:nvSpPr>
        <p:spPr>
          <a:xfrm>
            <a:off x="3994150" y="2544518"/>
            <a:ext cx="4521200" cy="909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80340" indent="-180340" algn="just" rtl="0"/>
            <a:r>
              <a:rPr lang="ko-KR" altLang="en-US" sz="1100" b="1" kern="100">
                <a:effectLst/>
                <a:latin typeface="+mj-ea"/>
                <a:ea typeface="+mj-ea"/>
                <a:cs typeface="Arial" panose="020B0604020202020204" pitchFamily="34" charset="0"/>
              </a:rPr>
              <a:t>제</a:t>
            </a:r>
            <a:r>
              <a:rPr lang="en-US" altLang="ko-KR" sz="11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1100" b="1" kern="100">
                <a:effectLst/>
                <a:latin typeface="+mj-ea"/>
                <a:ea typeface="+mj-ea"/>
                <a:cs typeface="Arial" panose="020B0604020202020204" pitchFamily="34" charset="0"/>
              </a:rPr>
              <a:t>조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 시행령 제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20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조 제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12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호의 업무에 종사할 수 있는 자에 대한 법 제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99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조의 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 제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항의 강습은 다음 표의 상측 칸에 명시하는 강습 항목에 따라</a:t>
            </a:r>
            <a:r>
              <a:rPr lang="en-US" altLang="ko-KR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, 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각각 중간 칸에 명시하는 범위에 대해</a:t>
            </a:r>
            <a:r>
              <a:rPr lang="en-US" altLang="ko-KR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, 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하측 칸에 명시하는 시간 이상 실시되는 것이어야 한다</a:t>
            </a:r>
            <a:r>
              <a:rPr lang="en-US" altLang="ko-KR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.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981">
            <a:extLst>
              <a:ext uri="{FF2B5EF4-FFF2-40B4-BE49-F238E27FC236}">
                <a16:creationId xmlns:a16="http://schemas.microsoft.com/office/drawing/2014/main" id="{9952543F-BDC3-435F-8AA7-730C786E01E7}"/>
              </a:ext>
            </a:extLst>
          </p:cNvPr>
          <p:cNvSpPr txBox="1"/>
          <p:nvPr/>
        </p:nvSpPr>
        <p:spPr>
          <a:xfrm>
            <a:off x="4017645" y="5811588"/>
            <a:ext cx="1518920" cy="2101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b="1" kern="100">
                <a:effectLst/>
                <a:latin typeface="+mj-ea"/>
                <a:ea typeface="+mj-ea"/>
                <a:cs typeface="Arial" panose="020B0604020202020204" pitchFamily="34" charset="0"/>
              </a:rPr>
              <a:t>제</a:t>
            </a:r>
            <a:r>
              <a:rPr lang="en-US" altLang="ko-KR" sz="11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4</a:t>
            </a:r>
            <a:r>
              <a:rPr lang="ko-KR" altLang="en-US" sz="1100" b="1" kern="100">
                <a:effectLst/>
                <a:latin typeface="+mj-ea"/>
                <a:ea typeface="+mj-ea"/>
                <a:cs typeface="Arial" panose="020B0604020202020204" pitchFamily="34" charset="0"/>
              </a:rPr>
              <a:t>조</a:t>
            </a:r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 생략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957">
            <a:extLst>
              <a:ext uri="{FF2B5EF4-FFF2-40B4-BE49-F238E27FC236}">
                <a16:creationId xmlns:a16="http://schemas.microsoft.com/office/drawing/2014/main" id="{1D2A40FE-BFAD-4695-A50A-48C9363752E7}"/>
              </a:ext>
            </a:extLst>
          </p:cNvPr>
          <p:cNvSpPr txBox="1"/>
          <p:nvPr/>
        </p:nvSpPr>
        <p:spPr>
          <a:xfrm>
            <a:off x="6073773" y="3572609"/>
            <a:ext cx="969645" cy="1651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범위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959">
            <a:extLst>
              <a:ext uri="{FF2B5EF4-FFF2-40B4-BE49-F238E27FC236}">
                <a16:creationId xmlns:a16="http://schemas.microsoft.com/office/drawing/2014/main" id="{C674EE36-D817-49AD-980F-66C977324CB6}"/>
              </a:ext>
            </a:extLst>
          </p:cNvPr>
          <p:cNvSpPr txBox="1"/>
          <p:nvPr/>
        </p:nvSpPr>
        <p:spPr>
          <a:xfrm>
            <a:off x="7862570" y="3578384"/>
            <a:ext cx="356870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시간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961">
            <a:extLst>
              <a:ext uri="{FF2B5EF4-FFF2-40B4-BE49-F238E27FC236}">
                <a16:creationId xmlns:a16="http://schemas.microsoft.com/office/drawing/2014/main" id="{A9E1C0AA-5760-46C6-A6D4-F1BD11FDBB7E}"/>
              </a:ext>
            </a:extLst>
          </p:cNvPr>
          <p:cNvSpPr txBox="1"/>
          <p:nvPr/>
        </p:nvSpPr>
        <p:spPr>
          <a:xfrm>
            <a:off x="4212589" y="3773135"/>
            <a:ext cx="1177291" cy="2711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취업 제한업무 기계 등의 구조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962">
            <a:extLst>
              <a:ext uri="{FF2B5EF4-FFF2-40B4-BE49-F238E27FC236}">
                <a16:creationId xmlns:a16="http://schemas.microsoft.com/office/drawing/2014/main" id="{8170DDD3-749A-4926-96EE-88850679EDCC}"/>
              </a:ext>
            </a:extLst>
          </p:cNvPr>
          <p:cNvSpPr txBox="1"/>
          <p:nvPr/>
        </p:nvSpPr>
        <p:spPr>
          <a:xfrm>
            <a:off x="5478461" y="3779104"/>
            <a:ext cx="2160270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차량계 건설기계의 주행 및 작업에 관한 장치의 구조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963">
            <a:extLst>
              <a:ext uri="{FF2B5EF4-FFF2-40B4-BE49-F238E27FC236}">
                <a16:creationId xmlns:a16="http://schemas.microsoft.com/office/drawing/2014/main" id="{F133DA2D-FCDA-40C4-A6CC-FAE2D6B1DAA8}"/>
              </a:ext>
            </a:extLst>
          </p:cNvPr>
          <p:cNvSpPr txBox="1"/>
          <p:nvPr/>
        </p:nvSpPr>
        <p:spPr>
          <a:xfrm>
            <a:off x="7907020" y="380825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시간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964">
            <a:extLst>
              <a:ext uri="{FF2B5EF4-FFF2-40B4-BE49-F238E27FC236}">
                <a16:creationId xmlns:a16="http://schemas.microsoft.com/office/drawing/2014/main" id="{A4719C75-3ECB-40CD-98D1-76E5A9CF59BF}"/>
              </a:ext>
            </a:extLst>
          </p:cNvPr>
          <p:cNvSpPr txBox="1"/>
          <p:nvPr/>
        </p:nvSpPr>
        <p:spPr>
          <a:xfrm>
            <a:off x="7878445" y="4191159"/>
            <a:ext cx="39624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시간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965">
            <a:extLst>
              <a:ext uri="{FF2B5EF4-FFF2-40B4-BE49-F238E27FC236}">
                <a16:creationId xmlns:a16="http://schemas.microsoft.com/office/drawing/2014/main" id="{4CC06663-8D80-4305-B5EC-1A8A510CB692}"/>
              </a:ext>
            </a:extLst>
          </p:cNvPr>
          <p:cNvSpPr txBox="1"/>
          <p:nvPr/>
        </p:nvSpPr>
        <p:spPr>
          <a:xfrm>
            <a:off x="7907655" y="459057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시간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966">
            <a:extLst>
              <a:ext uri="{FF2B5EF4-FFF2-40B4-BE49-F238E27FC236}">
                <a16:creationId xmlns:a16="http://schemas.microsoft.com/office/drawing/2014/main" id="{EE93275C-E5C4-4961-9FA7-763158BE7A4A}"/>
              </a:ext>
            </a:extLst>
          </p:cNvPr>
          <p:cNvSpPr txBox="1"/>
          <p:nvPr/>
        </p:nvSpPr>
        <p:spPr>
          <a:xfrm>
            <a:off x="7822565" y="4899819"/>
            <a:ext cx="45212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1.5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시간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967">
            <a:extLst>
              <a:ext uri="{FF2B5EF4-FFF2-40B4-BE49-F238E27FC236}">
                <a16:creationId xmlns:a16="http://schemas.microsoft.com/office/drawing/2014/main" id="{E27AA41F-60E2-48CB-B426-F5E2E67A0E08}"/>
              </a:ext>
            </a:extLst>
          </p:cNvPr>
          <p:cNvSpPr txBox="1"/>
          <p:nvPr/>
        </p:nvSpPr>
        <p:spPr>
          <a:xfrm>
            <a:off x="7822565" y="5196364"/>
            <a:ext cx="466725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1.5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시간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968">
            <a:extLst>
              <a:ext uri="{FF2B5EF4-FFF2-40B4-BE49-F238E27FC236}">
                <a16:creationId xmlns:a16="http://schemas.microsoft.com/office/drawing/2014/main" id="{49D4CFDE-6B3E-4E29-A6A8-19B90B6068C3}"/>
              </a:ext>
            </a:extLst>
          </p:cNvPr>
          <p:cNvSpPr txBox="1"/>
          <p:nvPr/>
        </p:nvSpPr>
        <p:spPr>
          <a:xfrm>
            <a:off x="7913370" y="5534184"/>
            <a:ext cx="356870" cy="1797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시간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971">
            <a:extLst>
              <a:ext uri="{FF2B5EF4-FFF2-40B4-BE49-F238E27FC236}">
                <a16:creationId xmlns:a16="http://schemas.microsoft.com/office/drawing/2014/main" id="{85BDC33F-D2AB-43FE-8EC6-EA7DB0A7A036}"/>
              </a:ext>
            </a:extLst>
          </p:cNvPr>
          <p:cNvSpPr txBox="1"/>
          <p:nvPr/>
        </p:nvSpPr>
        <p:spPr>
          <a:xfrm>
            <a:off x="4212589" y="4089962"/>
            <a:ext cx="1160145" cy="4165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취업 제한업무 기계 등에 관한 안전장치 등의 기능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972">
            <a:extLst>
              <a:ext uri="{FF2B5EF4-FFF2-40B4-BE49-F238E27FC236}">
                <a16:creationId xmlns:a16="http://schemas.microsoft.com/office/drawing/2014/main" id="{7B35CC5B-C829-48AB-8BCC-FD66D83A31E3}"/>
              </a:ext>
            </a:extLst>
          </p:cNvPr>
          <p:cNvSpPr txBox="1"/>
          <p:nvPr/>
        </p:nvSpPr>
        <p:spPr>
          <a:xfrm>
            <a:off x="5466079" y="4144500"/>
            <a:ext cx="2185035" cy="3562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차량계 건설기계의 안전장치 및 브레이크의 기능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973">
            <a:extLst>
              <a:ext uri="{FF2B5EF4-FFF2-40B4-BE49-F238E27FC236}">
                <a16:creationId xmlns:a16="http://schemas.microsoft.com/office/drawing/2014/main" id="{DB41AD49-FE7A-4B89-9E50-245F618FDA19}"/>
              </a:ext>
            </a:extLst>
          </p:cNvPr>
          <p:cNvSpPr txBox="1"/>
          <p:nvPr/>
        </p:nvSpPr>
        <p:spPr>
          <a:xfrm>
            <a:off x="5485130" y="4596634"/>
            <a:ext cx="1878965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차량계 건설기계의 점검 및 정비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974">
            <a:extLst>
              <a:ext uri="{FF2B5EF4-FFF2-40B4-BE49-F238E27FC236}">
                <a16:creationId xmlns:a16="http://schemas.microsoft.com/office/drawing/2014/main" id="{EAE613CE-4CC4-44C5-A75A-122B14C4AE4B}"/>
              </a:ext>
            </a:extLst>
          </p:cNvPr>
          <p:cNvSpPr txBox="1"/>
          <p:nvPr/>
        </p:nvSpPr>
        <p:spPr>
          <a:xfrm>
            <a:off x="4221601" y="4536377"/>
            <a:ext cx="1184910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취업 제한업무 기계 등의 유지관리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975">
            <a:extLst>
              <a:ext uri="{FF2B5EF4-FFF2-40B4-BE49-F238E27FC236}">
                <a16:creationId xmlns:a16="http://schemas.microsoft.com/office/drawing/2014/main" id="{C0BFD07E-4D33-4907-8231-970A3389FF99}"/>
              </a:ext>
            </a:extLst>
          </p:cNvPr>
          <p:cNvSpPr txBox="1"/>
          <p:nvPr/>
        </p:nvSpPr>
        <p:spPr>
          <a:xfrm>
            <a:off x="4214495" y="4849469"/>
            <a:ext cx="1175385" cy="2762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취업 제한업무 기계 등에 관한 작업 방법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976">
            <a:extLst>
              <a:ext uri="{FF2B5EF4-FFF2-40B4-BE49-F238E27FC236}">
                <a16:creationId xmlns:a16="http://schemas.microsoft.com/office/drawing/2014/main" id="{0F89A03D-5292-4D61-AB3D-3AF71EB95C2F}"/>
              </a:ext>
            </a:extLst>
          </p:cNvPr>
          <p:cNvSpPr txBox="1"/>
          <p:nvPr/>
        </p:nvSpPr>
        <p:spPr>
          <a:xfrm>
            <a:off x="4214495" y="5229749"/>
            <a:ext cx="109474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안전위생 관계 법령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977">
            <a:extLst>
              <a:ext uri="{FF2B5EF4-FFF2-40B4-BE49-F238E27FC236}">
                <a16:creationId xmlns:a16="http://schemas.microsoft.com/office/drawing/2014/main" id="{299C7B5B-1C41-4A52-BF5B-0BCA7C213A31}"/>
              </a:ext>
            </a:extLst>
          </p:cNvPr>
          <p:cNvSpPr txBox="1"/>
          <p:nvPr/>
        </p:nvSpPr>
        <p:spPr>
          <a:xfrm>
            <a:off x="4199254" y="5477696"/>
            <a:ext cx="1173479" cy="2711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산업재해 사례 및 그 방지 대책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978">
            <a:extLst>
              <a:ext uri="{FF2B5EF4-FFF2-40B4-BE49-F238E27FC236}">
                <a16:creationId xmlns:a16="http://schemas.microsoft.com/office/drawing/2014/main" id="{F291FDE6-0DC3-47AD-964F-876B5EC8193C}"/>
              </a:ext>
            </a:extLst>
          </p:cNvPr>
          <p:cNvSpPr txBox="1"/>
          <p:nvPr/>
        </p:nvSpPr>
        <p:spPr>
          <a:xfrm>
            <a:off x="5476240" y="4855096"/>
            <a:ext cx="2164715" cy="2603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lnSpc>
                <a:spcPct val="85000"/>
              </a:lnSpc>
            </a:pP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차량계 건설기계에 관한 작업방법에 따른 안전대책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979">
            <a:extLst>
              <a:ext uri="{FF2B5EF4-FFF2-40B4-BE49-F238E27FC236}">
                <a16:creationId xmlns:a16="http://schemas.microsoft.com/office/drawing/2014/main" id="{3A737E27-6FE7-4272-9BC9-BF4FA2332FB1}"/>
              </a:ext>
            </a:extLst>
          </p:cNvPr>
          <p:cNvSpPr txBox="1"/>
          <p:nvPr/>
        </p:nvSpPr>
        <p:spPr>
          <a:xfrm>
            <a:off x="5476240" y="5225488"/>
            <a:ext cx="2019300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법률</a:t>
            </a:r>
            <a:r>
              <a:rPr lang="en-US" altLang="ko-KR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, 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정령 및 노동안전위생규칙 중의 관계 조항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980">
            <a:extLst>
              <a:ext uri="{FF2B5EF4-FFF2-40B4-BE49-F238E27FC236}">
                <a16:creationId xmlns:a16="http://schemas.microsoft.com/office/drawing/2014/main" id="{5AFC0CA1-68E3-4E88-B16A-898C7D8B2816}"/>
              </a:ext>
            </a:extLst>
          </p:cNvPr>
          <p:cNvSpPr txBox="1"/>
          <p:nvPr/>
        </p:nvSpPr>
        <p:spPr>
          <a:xfrm>
            <a:off x="5485130" y="5487743"/>
            <a:ext cx="1518920" cy="1854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산업재해 사례 연구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749">
            <a:extLst>
              <a:ext uri="{FF2B5EF4-FFF2-40B4-BE49-F238E27FC236}">
                <a16:creationId xmlns:a16="http://schemas.microsoft.com/office/drawing/2014/main" id="{DBD47588-669F-413C-99AB-F0651FB7F60C}"/>
              </a:ext>
            </a:extLst>
          </p:cNvPr>
          <p:cNvSpPr txBox="1"/>
          <p:nvPr/>
        </p:nvSpPr>
        <p:spPr>
          <a:xfrm>
            <a:off x="4320540" y="3571426"/>
            <a:ext cx="969645" cy="1651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강습 과목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325921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(1)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30315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편 통칙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7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장 면허 등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절 기능강습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82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기능강습 수료증의 재교부 등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기능강습 수료증을 교부받은 자로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해당 기능강습에 관련된 업무에 실제로 종사하고 있는 자 또는 종사하려고 하는 자가 이를 멸실 또는 손상했을 때는 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항에 규정하는 경우를 제외하고 기능강습 수료증 재교부 신청서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양식 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18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조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를 기능강습 수료증을 교부받은 등록교습기관에 제출하여 기능강습 수료증을 재교부받아야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전항에 규정하는 자가 이름을 변경했을 때는 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항에 규정하는 경우를 제외하고 기능강습 수료증 변경 신청서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양식 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18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호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를 기능강습 수료증을 교부받은 등록교습기관에 제출하여 기능강습 수료증의 이름 변경 수속을 해야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이하 생략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편 안전기준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장 건설기계 등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절 차량계 건설기계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관의 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구조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152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전조등의 설치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사업자는 차량계 건설기계에 전조등을 설치해야 한다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단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>
                <a:solidFill>
                  <a:prstClr val="black"/>
                </a:solidFill>
                <a:latin typeface="+mj-ea"/>
                <a:ea typeface="+mj-ea"/>
              </a:rPr>
              <a:t>작업을 안전하게 실시하기 위해 필요한 조도가 유지되는 장소에서 사용하는 차량계 건설기계에 대해서는 그러하지 아니하다</a:t>
            </a:r>
            <a:r>
              <a:rPr lang="en-US" altLang="ko-KR" sz="16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7177279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기계의 베이스 머신 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작업장치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6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9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925" y="1304925"/>
            <a:ext cx="6534150" cy="4248150"/>
          </a:xfrm>
          <a:prstGeom prst="rect">
            <a:avLst/>
          </a:prstGeom>
        </p:spPr>
      </p:pic>
      <p:sp>
        <p:nvSpPr>
          <p:cNvPr id="8" name="テキスト ボックス 803">
            <a:extLst>
              <a:ext uri="{FF2B5EF4-FFF2-40B4-BE49-F238E27FC236}">
                <a16:creationId xmlns:a16="http://schemas.microsoft.com/office/drawing/2014/main" id="{FCE4921A-5527-4B91-8D5F-7CD3AA16FC73}"/>
              </a:ext>
            </a:extLst>
          </p:cNvPr>
          <p:cNvSpPr txBox="1"/>
          <p:nvPr/>
        </p:nvSpPr>
        <p:spPr>
          <a:xfrm>
            <a:off x="2982554" y="3754079"/>
            <a:ext cx="1191240" cy="3312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2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작업장치</a:t>
            </a:r>
            <a:endParaRPr lang="ko-KR" altLang="en-US" sz="2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1904066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(2)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153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헤드 가드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사업자는 암석의 낙하 등에 의해 노동자에게 위험이 발생할 우려가 있는 장소에서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※1 </a:t>
            </a:r>
            <a:r>
              <a:rPr lang="ko-KR" altLang="en-US" sz="1400" spc="-1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 건설기계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불도저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트랙터 </a:t>
            </a:r>
            <a:r>
              <a:rPr lang="ko-KR" altLang="en-US" sz="1400" spc="-10" dirty="0" err="1">
                <a:solidFill>
                  <a:prstClr val="black"/>
                </a:solidFill>
                <a:latin typeface="+mj-ea"/>
                <a:ea typeface="+mj-ea"/>
              </a:rPr>
              <a:t>셔블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버력 </a:t>
            </a:r>
            <a:r>
              <a:rPr lang="ko-KR" altLang="en-US" sz="1400" spc="-10" dirty="0" err="1">
                <a:solidFill>
                  <a:prstClr val="black"/>
                </a:solidFill>
                <a:latin typeface="+mj-ea"/>
                <a:ea typeface="+mj-ea"/>
              </a:rPr>
              <a:t>적재기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파워 </a:t>
            </a:r>
            <a:r>
              <a:rPr lang="ko-KR" altLang="en-US" sz="1400" spc="-10" dirty="0" err="1">
                <a:solidFill>
                  <a:prstClr val="black"/>
                </a:solidFill>
                <a:latin typeface="+mj-ea"/>
                <a:ea typeface="+mj-ea"/>
              </a:rPr>
              <a:t>셔블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드래그 </a:t>
            </a:r>
            <a:r>
              <a:rPr lang="ko-KR" altLang="en-US" sz="1400" spc="-10" dirty="0" err="1">
                <a:solidFill>
                  <a:prstClr val="black"/>
                </a:solidFill>
                <a:latin typeface="+mj-ea"/>
                <a:ea typeface="+mj-ea"/>
              </a:rPr>
              <a:t>셔블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 및 해체용 기계에 한함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.)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를 사용할 때는 해당 </a:t>
            </a:r>
            <a:r>
              <a:rPr lang="ko-KR" altLang="en-US" sz="1400" spc="-1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 건설기계에 견고한 헤드 가드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※2</a:t>
            </a:r>
            <a:r>
              <a:rPr lang="ko-KR" altLang="en-US" sz="1400" spc="-10" dirty="0">
                <a:solidFill>
                  <a:prstClr val="black"/>
                </a:solidFill>
                <a:latin typeface="+mj-ea"/>
                <a:ea typeface="+mj-ea"/>
              </a:rPr>
              <a:t>를 설치해야 한다</a:t>
            </a:r>
            <a:r>
              <a:rPr lang="en-US" altLang="ko-KR" sz="1400" spc="-1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1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811213" indent="-2682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1)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‘암석의 낙하 등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......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우려가 있는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장소’란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야외 굴착작업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채석을 위한 굴착작업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터널 등의 건설작업 등을 해당 기기를 사용해서 실시하는 장소로서 기계에 의한 작업이 원인이 되어 암석 등의 낙하를 초래할 수 있는 장소를 말한다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2)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헤드 가드에 대해서는 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1975.9.26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기발제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559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호 통지에 따라 구조 기준이 명시되어 있다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54360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관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사용에 관련된 위험 방지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154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조사 및 기록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사용하여 작업할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해당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추락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지반의 붕괴 등으로부터 노동자의 위험을 방지하기 위해 사전에 해당 작업에 관련된 장소에 대해 지형 및 지질의 상태 등을 조사하고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그 결과를 기록해 두어야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155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작업계획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spc="-5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 건설기계를 사용하여 작업할 때</a:t>
            </a:r>
            <a:r>
              <a:rPr lang="en-US" altLang="ko-KR" sz="1400" spc="-5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사전에 전조의 규정에 의한 조사를 통해 알게 된 사항에 적응하는 작업계획을 정하고</a:t>
            </a:r>
            <a:r>
              <a:rPr lang="en-US" altLang="ko-KR" sz="1400" spc="-5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또한 해당 작업계획에 따라 작업을 진행해야 한다</a:t>
            </a:r>
            <a:r>
              <a:rPr lang="en-US" altLang="ko-KR" sz="1400" spc="-5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5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전항의 작업계획은 다음 사항이 명시된 것이어야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사용하는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종류 및 능력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운행 경로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건설기계에 의한 작업 방법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항의 작업계획을 정했을 때는 전항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호 및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호의 사항에 대해 관계 노동자에게 주지시켜야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72215792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(3)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571500" y="941778"/>
            <a:ext cx="807971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156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제한 속도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최고 속도가 시속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10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킬로미터 이하의 것은 제외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를 사용하여 작업을 할 때는 사전에 해당 작업에 관련된 장소의 지형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지질의 상태 등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에 맞는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적정한 제한속도를 정하고 그에 따라 작업을 진행해야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spc="-120" dirty="0">
                <a:solidFill>
                  <a:prstClr val="black"/>
                </a:solidFill>
                <a:latin typeface="+mj-ea"/>
                <a:ea typeface="+mj-ea"/>
              </a:rPr>
              <a:t>전항의 </a:t>
            </a:r>
            <a:r>
              <a:rPr lang="ko-KR" altLang="en-US" sz="1400" spc="-12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120" dirty="0">
                <a:solidFill>
                  <a:prstClr val="black"/>
                </a:solidFill>
                <a:latin typeface="+mj-ea"/>
                <a:ea typeface="+mj-ea"/>
              </a:rPr>
              <a:t> 건설기계의 운전자는 동항의 제한속도를 넘어 </a:t>
            </a:r>
            <a:r>
              <a:rPr lang="ko-KR" altLang="en-US" sz="1400" spc="-12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120" dirty="0">
                <a:solidFill>
                  <a:prstClr val="black"/>
                </a:solidFill>
                <a:latin typeface="+mj-ea"/>
                <a:ea typeface="+mj-ea"/>
              </a:rPr>
              <a:t> 건설기계를 운전해서는 안 된다</a:t>
            </a:r>
            <a:r>
              <a:rPr lang="en-US" altLang="ko-KR" sz="1400" spc="-12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12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‘지형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지질의 상태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다른 기계 설비 등이 설치되어 있는 경우 등도 포함된다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157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추락 등의 방지 등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spc="-5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 건설기계를 사용하여 작업할 때는 </a:t>
            </a:r>
            <a:r>
              <a:rPr lang="ko-KR" altLang="en-US" sz="1400" spc="-5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 건설기계의 전도 또는 추락에 의한 노동자의 위험을 방지하기 위해 해당 </a:t>
            </a:r>
            <a:r>
              <a:rPr lang="ko-KR" altLang="en-US" sz="1400" spc="-5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 건설기계의 운행 경로에 대해 갓길 붕괴 방지</a:t>
            </a:r>
            <a:r>
              <a:rPr lang="en-US" altLang="ko-KR" sz="1400" spc="-5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지반의 </a:t>
            </a:r>
            <a:r>
              <a:rPr lang="ko-KR" altLang="en-US" sz="1400" spc="-50" dirty="0" err="1">
                <a:solidFill>
                  <a:prstClr val="black"/>
                </a:solidFill>
                <a:latin typeface="+mj-ea"/>
                <a:ea typeface="+mj-ea"/>
              </a:rPr>
              <a:t>부동침하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 방지</a:t>
            </a:r>
            <a:r>
              <a:rPr lang="en-US" altLang="ko-KR" sz="1400" spc="-5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필요한 통로 폭의 유지 등</a:t>
            </a:r>
            <a:r>
              <a:rPr lang="en-US" altLang="ko-KR" sz="1400" spc="-50" dirty="0">
                <a:solidFill>
                  <a:prstClr val="black"/>
                </a:solidFill>
                <a:latin typeface="+mj-ea"/>
                <a:ea typeface="+mj-ea"/>
              </a:rPr>
              <a:t>※1 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필요한 조치를 취해야 한다</a:t>
            </a:r>
            <a:r>
              <a:rPr lang="en-US" altLang="ko-KR" sz="1400" spc="-5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5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갓길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경사지 등에서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사용하여 작업을 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해당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전도 또는 추락에 의해 노동자에게 위험이 발생할 우려가 있을 때는 유도자를 배치하고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※2,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그 자에게 해당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유도시켜야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전항의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운전자는 동항의 유도자가 유도하는 지시에 따라야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1)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‘필요한 통로 폭의 유지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등’은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가드레일의 설치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표지판의 설정 등이 포함된다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2)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전도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추락 등의 우려가 없도록 가드레일의 설치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표지판의 설정 등이 적절히 이루어지고 있는 경우에는 제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2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항의 유도자를 배치할 필요가 없다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157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spc="-70" dirty="0">
                <a:solidFill>
                  <a:prstClr val="black"/>
                </a:solidFill>
                <a:latin typeface="+mj-ea"/>
                <a:ea typeface="+mj-ea"/>
              </a:rPr>
              <a:t>사업자는 갓길</a:t>
            </a:r>
            <a:r>
              <a:rPr lang="en-US" altLang="ko-KR" sz="1400" spc="-7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70" dirty="0">
                <a:solidFill>
                  <a:prstClr val="black"/>
                </a:solidFill>
                <a:latin typeface="+mj-ea"/>
                <a:ea typeface="+mj-ea"/>
              </a:rPr>
              <a:t>경사지 등에서 </a:t>
            </a:r>
            <a:r>
              <a:rPr lang="ko-KR" altLang="en-US" sz="1400" spc="-7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70" dirty="0">
                <a:solidFill>
                  <a:prstClr val="black"/>
                </a:solidFill>
                <a:latin typeface="+mj-ea"/>
                <a:ea typeface="+mj-ea"/>
              </a:rPr>
              <a:t> 건설기계의 전도 또는 추락으로 운전자에게 위험이 발생할 우려가 있는 장소에서는 </a:t>
            </a:r>
            <a:r>
              <a:rPr lang="ko-KR" altLang="en-US" sz="1400" spc="-70" dirty="0" err="1">
                <a:solidFill>
                  <a:prstClr val="black"/>
                </a:solidFill>
                <a:latin typeface="+mj-ea"/>
                <a:ea typeface="+mj-ea"/>
              </a:rPr>
              <a:t>전도시</a:t>
            </a:r>
            <a:r>
              <a:rPr lang="ko-KR" altLang="en-US" sz="1400" spc="-70" dirty="0">
                <a:solidFill>
                  <a:prstClr val="black"/>
                </a:solidFill>
                <a:latin typeface="+mj-ea"/>
                <a:ea typeface="+mj-ea"/>
              </a:rPr>
              <a:t> 보호구조를 갖추고</a:t>
            </a:r>
            <a:r>
              <a:rPr lang="en-US" altLang="ko-KR" sz="1400" spc="-7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70" dirty="0">
                <a:solidFill>
                  <a:prstClr val="black"/>
                </a:solidFill>
                <a:latin typeface="+mj-ea"/>
                <a:ea typeface="+mj-ea"/>
              </a:rPr>
              <a:t>또한 안전벨트를 부착한 것 이외의 </a:t>
            </a:r>
            <a:r>
              <a:rPr lang="ko-KR" altLang="en-US" sz="1400" spc="-7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70" dirty="0">
                <a:solidFill>
                  <a:prstClr val="black"/>
                </a:solidFill>
                <a:latin typeface="+mj-ea"/>
                <a:ea typeface="+mj-ea"/>
              </a:rPr>
              <a:t> 건설기계를 사용하지 않도록 노력함과 동시에 운전자에게 안전벨트를 사용하도록 주지시켜야 한다</a:t>
            </a:r>
            <a:r>
              <a:rPr lang="en-US" altLang="ko-KR" sz="1400" spc="-7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7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10761809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(4)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158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접촉 방지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사용하여 작업을 할 때는 운전 중인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건설기계에 접촉함으로써 노동자에게 위험이 발생할 우려가 있는 장소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에 노동자를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출입시키면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안 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단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유도자를 배치하고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그 자에게 해당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유도시킬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때는 그러하지 아니하다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spc="-70" dirty="0">
                <a:solidFill>
                  <a:prstClr val="black"/>
                </a:solidFill>
                <a:latin typeface="+mj-ea"/>
                <a:ea typeface="+mj-ea"/>
              </a:rPr>
              <a:t>전항의 </a:t>
            </a:r>
            <a:r>
              <a:rPr lang="ko-KR" altLang="en-US" sz="1400" spc="-7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70" dirty="0">
                <a:solidFill>
                  <a:prstClr val="black"/>
                </a:solidFill>
                <a:latin typeface="+mj-ea"/>
                <a:ea typeface="+mj-ea"/>
              </a:rPr>
              <a:t> 건설기계의 운전자는 동항 단서의 유도자가 유도하는 지시에 따라야 한다</a:t>
            </a:r>
            <a:r>
              <a:rPr lang="en-US" altLang="ko-KR" sz="1400" spc="-7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7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‘위험이 발생할 우려가 있는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장소’에는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기계의 주행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범위뿐만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아니라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암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붐 등 작업장치의 가동 범위 내의 장소도 포함된다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159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신호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운전에 대해 유도자를 배치할 때는 일정한 신호를 정하고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유도자에게 해당 신호를 사용하도록 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전항의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운전자는 동항의 신호에 따라야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160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운전 위치에서 떠날 경우의 조치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운전자가 운전 위치에서 떠날 때는 해당 운전자에게 다음과 같은 조치를 취하도록 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버킷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지퍼 등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※1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의 작업장치를 지상에 내려 놓을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  <a:p>
            <a:pPr marL="446088" indent="-446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원동기를 멈추고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또한 주행 브레이크를 거는 등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※2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일주를 방지하는 조치를 취할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전항의 운전자는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운전 위치에서 떠날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동항 각호에 기재된 조치를 취해야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1)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‘버킷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지퍼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굴착기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(</a:t>
            </a:r>
            <a:r>
              <a:rPr lang="en-US" altLang="ko-KR" sz="1100" dirty="0" err="1">
                <a:solidFill>
                  <a:srgbClr val="0070C0"/>
                </a:solidFill>
                <a:latin typeface="+mj-ea"/>
                <a:ea typeface="+mj-ea"/>
              </a:rPr>
              <a:t>shoberu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),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배토판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등이 있다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2)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‘주행 브레이크를 거는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쐐기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스토퍼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등으로 고정시키는 것이 포함된다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9568948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(5)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161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이송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이송하기 위해 자주 또는 견인으로 화물자동차 등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※1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에 하역을 할 경우에 등판용구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성토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+mj-ea"/>
                <a:ea typeface="+mj-ea"/>
              </a:rPr>
              <a:t>morido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)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등을 사용할 때는 해당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전도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추락 등에 의한 위험을 방지하기 위해 다음과 같은 규정에 따라야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하역은 평탄하고 견고한 장소에서 실시할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등판용구를 사용할 때는 충분한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길이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폭 및 강도가 있는 등판용구를 사용하고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적당한 경사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※3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에서 단단히 고정하여 장착할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성토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+mj-ea"/>
                <a:ea typeface="+mj-ea"/>
              </a:rPr>
              <a:t>morido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),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가설대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등을 사용할 때는 충분한 폭 및 강도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※4,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그리고 적당한 경사를 확보할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1)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‘화물자동차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트레일러가 포함된다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2)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‘충분한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길이’의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충분한’은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하역작업을 하는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차량계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건설기계의 중량 및 크기에 따라 결정되어야 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3)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‘적당한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경사’란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해당 기계의 등판능력 등의 성능을 감안하여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안전한 범위의 경사를 말하는 것이다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4)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‘성토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(</a:t>
            </a:r>
            <a:r>
              <a:rPr lang="en-US" altLang="ko-KR" sz="1100" dirty="0" err="1">
                <a:solidFill>
                  <a:srgbClr val="0070C0"/>
                </a:solidFill>
                <a:latin typeface="+mj-ea"/>
                <a:ea typeface="+mj-ea"/>
              </a:rPr>
              <a:t>morido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)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의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강도’에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대해서는 성토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(</a:t>
            </a:r>
            <a:r>
              <a:rPr lang="en-US" altLang="ko-KR" sz="1100" dirty="0" err="1">
                <a:solidFill>
                  <a:srgbClr val="0070C0"/>
                </a:solidFill>
                <a:latin typeface="+mj-ea"/>
                <a:ea typeface="+mj-ea"/>
              </a:rPr>
              <a:t>morido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)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에 통나무 말뚝을 박고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동시에 충분히 굳히는 등의 조치를 취함으로써 확보되는 것이다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162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탑승 제한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사용하여 작업을 할 때는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승차석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이외의 장소에 노동자를 태워서는 안 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승차석’이란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운전석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조수석 및 기타 탑승을 위한 자리를 말한다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163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사용 제한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사용하여 작업을 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전도 및 붐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암 등의 작업장치 파손에 의한 노동자의 위험을 방지하기 위해 해당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건설기계에 대해 그 구조상 정해진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안정도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최대 사용 하중 등을 준수해야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3975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‘그 구조상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정해진’이란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차량계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건설기계의 구조 규격에 명시된 것이다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695643662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(6)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164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주된 용도 이외의 사용 제한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건설기계를 파워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셔블에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의한 화물의 인양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클램셀에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의한 노동자의 승강 등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※1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해당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주된 용도 이외의 용도로 사용해서는 안 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전항의 규정은 다음 어느 하나에 해당하는 경우에는 적용하지 않는다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화물의 인양 작업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※2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를 할 경우로 다음 모두에 해당할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　　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작업의 성질상 어쩔 수 없을 때 또는 안전한 작업 수행상 필요할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※3.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811213" indent="-8112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　　나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암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버킷 등의 작업장치에 다음 모두에 해당하는 훅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섀클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en-US" altLang="ko-KR" sz="1400" dirty="0" err="1">
                <a:solidFill>
                  <a:prstClr val="black"/>
                </a:solidFill>
                <a:latin typeface="+mj-ea"/>
                <a:ea typeface="+mj-ea"/>
              </a:rPr>
              <a:t>shakkuru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)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등의 금구 및 기타 인양용 기구를 장착하고 사용할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※4.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　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(1)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부담 하중에 따른 충분한 강도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※5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가 있는 것일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  <a:p>
            <a:pPr marL="1081088" indent="-1081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　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(2)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분리 방지 장치 등이 사용되어 있음으로써 해당 기구로 매달아 올린 화물이 낙하할 우려가 없는 것일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  <a:p>
            <a:pPr marL="1081088" indent="-1081088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　　　　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(3)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작업장치에서 떨어질 우려가 없는 것일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※6.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화물의 인양 작업 이외의 작업을 하는 경우로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노동자에게 위험을 미칠 우려가 없을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1)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클램셀에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의한 노동자의 승강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붐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암 등을 트랩 대신 사용하는 것 등이 있다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2)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‘화물의 인양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작업’에는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화물을 매단 채 붐을 선회하거나 주행하는 것을 포함한다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3) </a:t>
            </a:r>
            <a:r>
              <a:rPr lang="ko-KR" altLang="en-US" sz="1100" spc="-50" dirty="0">
                <a:solidFill>
                  <a:srgbClr val="0070C0"/>
                </a:solidFill>
                <a:latin typeface="+mj-ea"/>
                <a:ea typeface="+mj-ea"/>
              </a:rPr>
              <a:t>‘작업의 성질상 어쩔 수 없을 때 또는 안전한 작업 수행상 필요할 </a:t>
            </a:r>
            <a:r>
              <a:rPr lang="ko-KR" altLang="en-US" sz="1100" spc="-50" dirty="0" err="1">
                <a:solidFill>
                  <a:srgbClr val="0070C0"/>
                </a:solidFill>
                <a:latin typeface="+mj-ea"/>
                <a:ea typeface="+mj-ea"/>
              </a:rPr>
              <a:t>때’에는</a:t>
            </a:r>
            <a:r>
              <a:rPr lang="ko-KR" altLang="en-US" sz="1100" spc="-50" dirty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ko-KR" altLang="en-US" sz="1100" spc="-50" dirty="0" err="1">
                <a:solidFill>
                  <a:srgbClr val="0070C0"/>
                </a:solidFill>
                <a:latin typeface="+mj-ea"/>
                <a:ea typeface="+mj-ea"/>
              </a:rPr>
              <a:t>차량계</a:t>
            </a:r>
            <a:r>
              <a:rPr lang="ko-KR" altLang="en-US" sz="1100" spc="-50" dirty="0">
                <a:solidFill>
                  <a:srgbClr val="0070C0"/>
                </a:solidFill>
                <a:latin typeface="+mj-ea"/>
                <a:ea typeface="+mj-ea"/>
              </a:rPr>
              <a:t> 건설기계를 사용하는 굴착작업의 일환으로서 토사붕괴에 의한 위험을 줄이기 위해 일시적으로 </a:t>
            </a:r>
            <a:r>
              <a:rPr lang="ko-KR" altLang="en-US" sz="1100" spc="-50" dirty="0" err="1">
                <a:solidFill>
                  <a:srgbClr val="0070C0"/>
                </a:solidFill>
                <a:latin typeface="+mj-ea"/>
                <a:ea typeface="+mj-ea"/>
              </a:rPr>
              <a:t>흙막이용</a:t>
            </a:r>
            <a:r>
              <a:rPr lang="ko-KR" altLang="en-US" sz="1100" spc="-50" dirty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ko-KR" altLang="en-US" sz="1100" spc="-50" dirty="0" err="1">
                <a:solidFill>
                  <a:srgbClr val="0070C0"/>
                </a:solidFill>
                <a:latin typeface="+mj-ea"/>
                <a:ea typeface="+mj-ea"/>
              </a:rPr>
              <a:t>널말뚝</a:t>
            </a:r>
            <a:r>
              <a:rPr lang="en-US" altLang="ko-KR" sz="1100" spc="-5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spc="-50" dirty="0">
                <a:solidFill>
                  <a:srgbClr val="0070C0"/>
                </a:solidFill>
                <a:latin typeface="+mj-ea"/>
                <a:ea typeface="+mj-ea"/>
              </a:rPr>
              <a:t>흄</a:t>
            </a:r>
            <a:r>
              <a:rPr lang="en-US" altLang="ko-KR" sz="1100" spc="-50" dirty="0">
                <a:solidFill>
                  <a:srgbClr val="0070C0"/>
                </a:solidFill>
                <a:latin typeface="+mj-ea"/>
                <a:ea typeface="+mj-ea"/>
              </a:rPr>
              <a:t>(</a:t>
            </a:r>
            <a:r>
              <a:rPr lang="en-US" altLang="ko-KR" sz="1100" spc="-50" dirty="0" err="1">
                <a:solidFill>
                  <a:srgbClr val="0070C0"/>
                </a:solidFill>
                <a:latin typeface="+mj-ea"/>
                <a:ea typeface="+mj-ea"/>
              </a:rPr>
              <a:t>hyumu</a:t>
            </a:r>
            <a:r>
              <a:rPr lang="en-US" altLang="ko-KR" sz="1100" spc="-50" dirty="0">
                <a:solidFill>
                  <a:srgbClr val="0070C0"/>
                </a:solidFill>
                <a:latin typeface="+mj-ea"/>
                <a:ea typeface="+mj-ea"/>
              </a:rPr>
              <a:t>)</a:t>
            </a:r>
            <a:r>
              <a:rPr lang="ko-KR" altLang="en-US" sz="1100" spc="-50" dirty="0">
                <a:solidFill>
                  <a:srgbClr val="0070C0"/>
                </a:solidFill>
                <a:latin typeface="+mj-ea"/>
                <a:ea typeface="+mj-ea"/>
              </a:rPr>
              <a:t>관 등의 인양 작업을 할 경우</a:t>
            </a:r>
            <a:r>
              <a:rPr lang="en-US" altLang="ko-KR" sz="1100" spc="-5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spc="-50" dirty="0">
                <a:solidFill>
                  <a:srgbClr val="0070C0"/>
                </a:solidFill>
                <a:latin typeface="+mj-ea"/>
                <a:ea typeface="+mj-ea"/>
              </a:rPr>
              <a:t>작업 장소가 협소한 탓에 이동식 크레인을 반입해서 작업을 하면 작업 공간이 더욱 </a:t>
            </a:r>
            <a:r>
              <a:rPr lang="ko-KR" altLang="en-US" sz="1100" spc="-50" dirty="0" err="1">
                <a:solidFill>
                  <a:srgbClr val="0070C0"/>
                </a:solidFill>
                <a:latin typeface="+mj-ea"/>
                <a:ea typeface="+mj-ea"/>
              </a:rPr>
              <a:t>복잡해져</a:t>
            </a:r>
            <a:r>
              <a:rPr lang="ko-KR" altLang="en-US" sz="1100" spc="-50" dirty="0">
                <a:solidFill>
                  <a:srgbClr val="0070C0"/>
                </a:solidFill>
                <a:latin typeface="+mj-ea"/>
                <a:ea typeface="+mj-ea"/>
              </a:rPr>
              <a:t> 위험이 커진다고 생각되는 경우가 포함된다</a:t>
            </a:r>
            <a:r>
              <a:rPr lang="en-US" altLang="ko-KR" sz="1100" spc="-5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spc="-5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4) </a:t>
            </a:r>
            <a:r>
              <a:rPr lang="ko-KR" altLang="en-US" sz="1100" spc="-60" dirty="0">
                <a:solidFill>
                  <a:srgbClr val="0070C0"/>
                </a:solidFill>
                <a:latin typeface="+mj-ea"/>
                <a:ea typeface="+mj-ea"/>
              </a:rPr>
              <a:t>‘작업장치에 인양용 기구를 장착하고 사용할 </a:t>
            </a:r>
            <a:r>
              <a:rPr lang="ko-KR" altLang="en-US" sz="1100" spc="-60" dirty="0" err="1">
                <a:solidFill>
                  <a:srgbClr val="0070C0"/>
                </a:solidFill>
                <a:latin typeface="+mj-ea"/>
                <a:ea typeface="+mj-ea"/>
              </a:rPr>
              <a:t>때’라</a:t>
            </a:r>
            <a:r>
              <a:rPr lang="ko-KR" altLang="en-US" sz="1100" spc="-60" dirty="0">
                <a:solidFill>
                  <a:srgbClr val="0070C0"/>
                </a:solidFill>
                <a:latin typeface="+mj-ea"/>
                <a:ea typeface="+mj-ea"/>
              </a:rPr>
              <a:t> 함은 작업장치에 </a:t>
            </a:r>
            <a:r>
              <a:rPr lang="ko-KR" altLang="en-US" sz="1100" spc="-60" dirty="0" err="1">
                <a:solidFill>
                  <a:srgbClr val="0070C0"/>
                </a:solidFill>
                <a:latin typeface="+mj-ea"/>
                <a:ea typeface="+mj-ea"/>
              </a:rPr>
              <a:t>후크</a:t>
            </a:r>
            <a:r>
              <a:rPr lang="en-US" altLang="ko-KR" sz="1100" spc="-6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spc="-60" dirty="0" err="1">
                <a:solidFill>
                  <a:srgbClr val="0070C0"/>
                </a:solidFill>
                <a:latin typeface="+mj-ea"/>
                <a:ea typeface="+mj-ea"/>
              </a:rPr>
              <a:t>섀클</a:t>
            </a:r>
            <a:r>
              <a:rPr lang="en-US" altLang="ko-KR" sz="1100" spc="-60" dirty="0">
                <a:solidFill>
                  <a:srgbClr val="0070C0"/>
                </a:solidFill>
                <a:latin typeface="+mj-ea"/>
                <a:ea typeface="+mj-ea"/>
              </a:rPr>
              <a:t>(</a:t>
            </a:r>
            <a:r>
              <a:rPr lang="en-US" altLang="ko-KR" sz="1100" spc="-60" dirty="0" err="1">
                <a:solidFill>
                  <a:srgbClr val="0070C0"/>
                </a:solidFill>
                <a:latin typeface="+mj-ea"/>
                <a:ea typeface="+mj-ea"/>
              </a:rPr>
              <a:t>shakkuru</a:t>
            </a:r>
            <a:r>
              <a:rPr lang="en-US" altLang="ko-KR" sz="1100" spc="-60" dirty="0">
                <a:solidFill>
                  <a:srgbClr val="0070C0"/>
                </a:solidFill>
                <a:latin typeface="+mj-ea"/>
                <a:ea typeface="+mj-ea"/>
              </a:rPr>
              <a:t>), </a:t>
            </a:r>
            <a:r>
              <a:rPr lang="ko-KR" altLang="en-US" sz="1100" spc="-60" dirty="0">
                <a:solidFill>
                  <a:srgbClr val="0070C0"/>
                </a:solidFill>
                <a:latin typeface="+mj-ea"/>
                <a:ea typeface="+mj-ea"/>
              </a:rPr>
              <a:t>와이어 로프</a:t>
            </a:r>
            <a:r>
              <a:rPr lang="en-US" altLang="ko-KR" sz="1100" spc="-6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spc="-60" dirty="0">
                <a:solidFill>
                  <a:srgbClr val="0070C0"/>
                </a:solidFill>
                <a:latin typeface="+mj-ea"/>
                <a:ea typeface="+mj-ea"/>
              </a:rPr>
              <a:t>인양 체인 등이 쉽게 빠지지 않도록 장착되어 이를 이용하여 화물의 인양 작업을 할 경우를 말하는 것이며</a:t>
            </a:r>
            <a:r>
              <a:rPr lang="en-US" altLang="ko-KR" sz="1100" spc="-6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spc="-60" dirty="0">
                <a:solidFill>
                  <a:srgbClr val="0070C0"/>
                </a:solidFill>
                <a:latin typeface="+mj-ea"/>
                <a:ea typeface="+mj-ea"/>
              </a:rPr>
              <a:t>버킷의 </a:t>
            </a:r>
            <a:r>
              <a:rPr lang="ko-KR" altLang="en-US" sz="1100" spc="-60" dirty="0" err="1">
                <a:solidFill>
                  <a:srgbClr val="0070C0"/>
                </a:solidFill>
                <a:latin typeface="+mj-ea"/>
                <a:ea typeface="+mj-ea"/>
              </a:rPr>
              <a:t>생크에</a:t>
            </a:r>
            <a:r>
              <a:rPr lang="ko-KR" altLang="en-US" sz="1100" spc="-60" dirty="0">
                <a:solidFill>
                  <a:srgbClr val="0070C0"/>
                </a:solidFill>
                <a:latin typeface="+mj-ea"/>
                <a:ea typeface="+mj-ea"/>
              </a:rPr>
              <a:t> 와이어 로프를 걸어 짐을 인양하는 경우</a:t>
            </a:r>
            <a:r>
              <a:rPr lang="en-US" altLang="ko-KR" sz="1100" spc="-6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spc="-60" dirty="0">
                <a:solidFill>
                  <a:srgbClr val="0070C0"/>
                </a:solidFill>
                <a:latin typeface="+mj-ea"/>
                <a:ea typeface="+mj-ea"/>
              </a:rPr>
              <a:t>붐</a:t>
            </a:r>
            <a:r>
              <a:rPr lang="en-US" altLang="ko-KR" sz="1100" spc="-6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spc="-60" dirty="0">
                <a:solidFill>
                  <a:srgbClr val="0070C0"/>
                </a:solidFill>
                <a:latin typeface="+mj-ea"/>
                <a:ea typeface="+mj-ea"/>
              </a:rPr>
              <a:t>암에 직접 와이어 로프를 걸어 짐을 인양하는 경우는 포함하지 않는다</a:t>
            </a:r>
            <a:r>
              <a:rPr lang="en-US" altLang="ko-KR" sz="1100" spc="-6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spc="-6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5)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인양용 기구의 강도는 안전 계수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(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인양용 기구의 절단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하중값을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제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3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항 제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4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호의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하중값으로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나눈 값을 말한다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.)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를 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5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이상으로 할 것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6)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‘작업장치에서 떨어질 우려가 없는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것’이라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함은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후크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등을 용접으로 장착한 것의 경우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용해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목두께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등을 충분히 얻을 수 있는 용접이어야 하며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그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장착부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주위 전체에 걸쳐 용접한 것일 것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0844606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(7)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165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수리 등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수리 또는 부속장치의 장착 또는 분리작업을 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해당 작업을 지휘하는 자를 정하고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그 자에게 다음 조치를 취하도록 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작업 순서를 결정하고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작업을 지휘할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다음 조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항에 규정하는 안전지주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안전블록 등 및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166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항에 규정하는 가대의 사용 상황을 감시할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166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붐 등의 강하에 의한 위험 방지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붐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암 등을 올리고 그 아래에서 수리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점검 등의 작업을 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붐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암 등이 갑자기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강하하는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것에 의한 노동자의 위험을 방지하기 위해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해당 작업에 종사하는 노동자에게 안전지주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안전블록 등을 사용하도록 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spc="-40" dirty="0">
                <a:solidFill>
                  <a:prstClr val="black"/>
                </a:solidFill>
                <a:latin typeface="+mj-ea"/>
                <a:ea typeface="+mj-ea"/>
              </a:rPr>
              <a:t>전항의 작업에 종사하는 노동자는 동항의 안전지주</a:t>
            </a:r>
            <a:r>
              <a:rPr lang="en-US" altLang="ko-KR" sz="1400" spc="-4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40" dirty="0">
                <a:solidFill>
                  <a:prstClr val="black"/>
                </a:solidFill>
                <a:latin typeface="+mj-ea"/>
                <a:ea typeface="+mj-ea"/>
              </a:rPr>
              <a:t>안전블록 등</a:t>
            </a:r>
            <a:r>
              <a:rPr lang="en-US" altLang="ko-KR" sz="1400" spc="-40" dirty="0">
                <a:solidFill>
                  <a:prstClr val="black"/>
                </a:solidFill>
                <a:latin typeface="+mj-ea"/>
                <a:ea typeface="+mj-ea"/>
              </a:rPr>
              <a:t>※</a:t>
            </a:r>
            <a:r>
              <a:rPr lang="ko-KR" altLang="en-US" sz="1400" spc="-40" dirty="0">
                <a:solidFill>
                  <a:prstClr val="black"/>
                </a:solidFill>
                <a:latin typeface="+mj-ea"/>
                <a:ea typeface="+mj-ea"/>
              </a:rPr>
              <a:t>을 사용해야 한다</a:t>
            </a:r>
            <a:r>
              <a:rPr lang="en-US" altLang="ko-KR" sz="1400" spc="-4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4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4000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) 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‘안전블록 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등’의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‘</a:t>
            </a:r>
            <a:r>
              <a:rPr lang="ko-KR" altLang="en-US" sz="1100" dirty="0" err="1">
                <a:solidFill>
                  <a:srgbClr val="0070C0"/>
                </a:solidFill>
                <a:latin typeface="+mj-ea"/>
                <a:ea typeface="+mj-ea"/>
              </a:rPr>
              <a:t>등’에는</a:t>
            </a:r>
            <a:r>
              <a:rPr lang="ko-KR" altLang="en-US" sz="1100" dirty="0">
                <a:solidFill>
                  <a:srgbClr val="0070C0"/>
                </a:solidFill>
                <a:latin typeface="+mj-ea"/>
                <a:ea typeface="+mj-ea"/>
              </a:rPr>
              <a:t> 가대 등이 있다</a:t>
            </a:r>
            <a:r>
              <a:rPr lang="en-US" altLang="ko-KR" sz="11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166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부속장치의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도괴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등에 의한 위험 방지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부착장치의 장착 또는 분리작업을 할 때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부속장치가 도괴하는 등에 의한 노동자의 위험을 방지하기 위해 해당 작업에 종사하는 노동자에 가대를 사용하도록 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전항의 작업에 종사하는 노동자는 동항의 가대를 사용해야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166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3 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부속장치의 장착 제한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spc="-5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spc="-50" dirty="0">
                <a:solidFill>
                  <a:prstClr val="black"/>
                </a:solidFill>
                <a:latin typeface="+mj-ea"/>
                <a:ea typeface="+mj-ea"/>
              </a:rPr>
              <a:t> 건설기계에 그 구조상 정해진 중량을 초과하는 부속장치를 장착해서는 안 된다</a:t>
            </a:r>
            <a:r>
              <a:rPr lang="en-US" altLang="ko-KR" sz="1400" spc="-5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5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56273130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(8)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166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4 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부속장치의 중량 표시 등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건설기계의 부속장치를 교체했을 경우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운전자가 보기 쉬운 위치에 부속장치의 중량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버킷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지퍼 등을 장착했을 때는 해당 버킷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지퍼 등의 용량 또는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최대적재중량을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포함한다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이하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이 조의 내용과 같다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.)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을 표시하거나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해당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차량계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건설기계 운전자가 부속장치의 중량을 쉽게 확인할 수 있는 서면을 비치해 두어야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장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5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콘크리트조 공작물의 해체 등의 작업에 대한 위험 방지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517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 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콘크리트조 공작물의 해체 등의 작업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시행령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호의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의 작업을 할 때는 다음 사항의 조치를 취해야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작업을 하는 구역 내에는 관계 노동자 이외의 노동자의 출입을 금지할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spc="-180" dirty="0">
                <a:solidFill>
                  <a:prstClr val="black"/>
                </a:solidFill>
                <a:latin typeface="+mj-ea"/>
                <a:ea typeface="+mj-ea"/>
              </a:rPr>
              <a:t>강풍</a:t>
            </a:r>
            <a:r>
              <a:rPr lang="en-US" altLang="ko-KR" sz="1400" spc="-18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180" dirty="0">
                <a:solidFill>
                  <a:prstClr val="black"/>
                </a:solidFill>
                <a:latin typeface="+mj-ea"/>
                <a:ea typeface="+mj-ea"/>
              </a:rPr>
              <a:t>폭우</a:t>
            </a:r>
            <a:r>
              <a:rPr lang="en-US" altLang="ko-KR" sz="1400" spc="-18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180" dirty="0">
                <a:solidFill>
                  <a:prstClr val="black"/>
                </a:solidFill>
                <a:latin typeface="+mj-ea"/>
                <a:ea typeface="+mj-ea"/>
              </a:rPr>
              <a:t>폭설 등의 악천후로 인해</a:t>
            </a:r>
            <a:r>
              <a:rPr lang="en-US" altLang="ko-KR" sz="1400" spc="-18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180" dirty="0">
                <a:solidFill>
                  <a:prstClr val="black"/>
                </a:solidFill>
                <a:latin typeface="+mj-ea"/>
                <a:ea typeface="+mj-ea"/>
              </a:rPr>
              <a:t>작업의 실시에 대하여 위험이 예상될 때는 해당 작업을 중지할 것</a:t>
            </a:r>
            <a:r>
              <a:rPr lang="en-US" altLang="ko-KR" sz="1400" spc="-18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18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기구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공구 등을 올리거나 내릴 때는 그물망이나 자루 등을 노동자에게 사용하게 할 것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517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16 &lt;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당겨 넘어뜨리기 등의 작업 신호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시행령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조 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15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호의 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의 작업을 할 경우에 있어서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외벽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기둥 등을 당겨 넘어뜨리기 등의 작업을 할 때는 당겨 넘어뜨리기 등에 대해 일정한 신호를 정하고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그것을 관계 노동자에게 주지시켜야 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사업자는 전항의 당겨 넘어뜨리기 등의 작업을 할 경우에 있어서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해당 당겨 넘어뜨리기 등의 작업에 종사하는 노동자 이외의 노동자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이하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이 조에서 ‘다른 </a:t>
            </a:r>
            <a:r>
              <a:rPr lang="ko-KR" altLang="en-US" sz="1400" dirty="0" err="1">
                <a:solidFill>
                  <a:prstClr val="black"/>
                </a:solidFill>
                <a:latin typeface="+mj-ea"/>
                <a:ea typeface="+mj-ea"/>
              </a:rPr>
              <a:t>노동자’라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 함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.)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에게 당겨 넘어뜨리기 등으로 인해 위험이 발생할 우려가 있을 때는 해당 작업에 종사하는 노동자에게 사전에 동항의 신호를 하도록 하여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다른 노동자가 대피한 것을 확인한 다음이 아니면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dirty="0">
                <a:solidFill>
                  <a:prstClr val="black"/>
                </a:solidFill>
                <a:latin typeface="+mj-ea"/>
                <a:ea typeface="+mj-ea"/>
              </a:rPr>
              <a:t>해당 작업을 해서는 안 된다</a:t>
            </a: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 dirty="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400" spc="-1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400" spc="-100" dirty="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-KR" altLang="en-US" sz="1400" spc="-100" dirty="0">
                <a:solidFill>
                  <a:prstClr val="black"/>
                </a:solidFill>
                <a:latin typeface="+mj-ea"/>
                <a:ea typeface="+mj-ea"/>
              </a:rPr>
              <a:t>항에 당겨 넘어뜨리기 등의 작업에 종사하는 노동자는 전항의 위험이 발생할 우려가 있을 때는 사전에 신호를 하여</a:t>
            </a:r>
            <a:r>
              <a:rPr lang="en-US" altLang="ko-KR" sz="1400" spc="-1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 spc="-100" dirty="0">
                <a:solidFill>
                  <a:prstClr val="black"/>
                </a:solidFill>
                <a:latin typeface="+mj-ea"/>
                <a:ea typeface="+mj-ea"/>
              </a:rPr>
              <a:t>다른 노동자가 대피한 것을 확인한 다음이 아니면 해당 당겨 넘어뜨리기 등의 작업을 해서는 안 된다</a:t>
            </a:r>
            <a:r>
              <a:rPr lang="en-US" altLang="ko-KR" sz="1400" spc="-1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400" spc="-1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280281525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(9)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172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517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17 &lt;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콘크리트조 공작물의 해체 등 작업주임자의 선임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 사업자는 시행령 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조 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15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호의 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의 작업에 대하여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콘크리트조 공작물의 해체 등 작업주임자 기능강습을 수료한 자 중에서 콘크리트조 공작물의 해체 등 작업주임자를 선임해야 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517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18 &lt;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콘크리트조 공작물의 해체 등 작업주임자의 직무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사업자는 콘크리트조 공작물의 해체 등 작업주임자에게 다음 사항을 수행하도록 해야 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1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작업의 방법 및 노동자의 배치를 결정하고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작업을 직접 지휘할 것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기구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공구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 dirty="0" err="1">
                <a:solidFill>
                  <a:prstClr val="black"/>
                </a:solidFill>
                <a:latin typeface="+mj-ea"/>
                <a:ea typeface="+mj-ea"/>
              </a:rPr>
              <a:t>안전대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 등 및 안전모의 기능을 점검하고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불량품을 제거할 것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3 </a:t>
            </a:r>
            <a:r>
              <a:rPr lang="ko-KR" altLang="en-US" sz="1600" dirty="0" err="1">
                <a:solidFill>
                  <a:prstClr val="black"/>
                </a:solidFill>
                <a:latin typeface="+mj-ea"/>
                <a:ea typeface="+mj-ea"/>
              </a:rPr>
              <a:t>안전대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 등 및 안전모의 사용 상황을 감시할 것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517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19 &lt;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안전모의 착용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사업자는 시행령 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조 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15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호의 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의 작업을 할 때는 물체의 비래 또는 낙하에 의한 노동자의 위험을 방지하기 위해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해당 작업에 종사하는 노동자에게 안전모를 착용하도록 해야 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전항의 작업에 종사하는 노동자는 동항의 안전모를 착용해야 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18346957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노동안전위생규칙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발췌</a:t>
            </a:r>
            <a:r>
              <a:rPr lang="en-US" altLang="ko-KR" sz="2400">
                <a:latin typeface="+mj-ea"/>
              </a:rPr>
              <a:t>) (10)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173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편 특별규칙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장 기계 등 대여자 등에 관한 특별규정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666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기계 등 대여자가 취해야 할 조치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&gt;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전조에 규정하는 자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이하 ‘기계 등 </a:t>
            </a:r>
            <a:r>
              <a:rPr lang="ko-KR" altLang="en-US" sz="1600" dirty="0" err="1">
                <a:solidFill>
                  <a:prstClr val="black"/>
                </a:solidFill>
                <a:latin typeface="+mj-ea"/>
                <a:ea typeface="+mj-ea"/>
              </a:rPr>
              <a:t>대여자’라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 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.)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는 해당 기계 등을 다른 사업자에게 대여할 때는 다음 조치를 취해야 한다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60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539750" indent="-53975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　　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1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해당 기계 등을 사전에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※1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점검하고 이상이 발견되었을 때는 보수 및 기타 필요한 정비를 실시할 것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　　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해당 기계 등의 대여를 받는 사업자에게 다음 사항을 기재한 서면을 교부할 것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　　　가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해당 기계 등의 능력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※2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　　　나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. </a:t>
            </a:r>
            <a:r>
              <a:rPr lang="ko-KR" altLang="en-US" sz="1600" dirty="0">
                <a:solidFill>
                  <a:prstClr val="black"/>
                </a:solidFill>
                <a:latin typeface="+mj-ea"/>
                <a:ea typeface="+mj-ea"/>
              </a:rPr>
              <a:t>해당 기계 등의 특성 및 기타 그 사용상 주의해야 할 사항</a:t>
            </a: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※3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600" dirty="0">
                <a:solidFill>
                  <a:prstClr val="black"/>
                </a:solidFill>
                <a:latin typeface="+mj-ea"/>
                <a:ea typeface="+mj-ea"/>
              </a:rPr>
              <a:t>2 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전항의 규정은 기계 등의 대여이며 해당 대여의 대상이 되는 기계 등에 대해 그 구입 시에 기종의 선정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대여 후의 유지보수 등 해당 기계 등의 소유자가 해야 할 업무를 해당 기계 등을 대여받는 사업자가 실시하는 것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소규모기업 등 설비도입 자금조성법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(1956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년 법률 제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115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호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) 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조 제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항에 규정하는 </a:t>
            </a:r>
            <a:r>
              <a:rPr lang="ko-KR" altLang="en-US" sz="1600" spc="-30" dirty="0" err="1">
                <a:solidFill>
                  <a:prstClr val="black"/>
                </a:solidFill>
                <a:latin typeface="+mj-ea"/>
                <a:ea typeface="+mj-ea"/>
              </a:rPr>
              <a:t>도도부현의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 설비대여기관이 실시하는 설비대여사업을 포함한다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.)</a:t>
            </a:r>
            <a:r>
              <a:rPr lang="ko-KR" altLang="en-US" sz="1600" spc="-30" dirty="0">
                <a:solidFill>
                  <a:prstClr val="black"/>
                </a:solidFill>
                <a:latin typeface="+mj-ea"/>
                <a:ea typeface="+mj-ea"/>
              </a:rPr>
              <a:t>에 대해서는 적용하지 않는다</a:t>
            </a:r>
            <a:r>
              <a:rPr lang="en-US" altLang="ko-KR" sz="1600" spc="-30" dirty="0">
                <a:solidFill>
                  <a:prstClr val="black"/>
                </a:solidFill>
                <a:latin typeface="+mj-ea"/>
                <a:ea typeface="+mj-ea"/>
              </a:rPr>
              <a:t>※4.</a:t>
            </a:r>
            <a:endParaRPr lang="ko-KR" altLang="en-US" sz="1600" spc="-30" dirty="0">
              <a:solidFill>
                <a:prstClr val="black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1 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‘</a:t>
            </a:r>
            <a:r>
              <a:rPr lang="ko-KR" altLang="en-US" sz="1200" dirty="0" err="1">
                <a:solidFill>
                  <a:srgbClr val="0070C0"/>
                </a:solidFill>
                <a:latin typeface="+mj-ea"/>
                <a:ea typeface="+mj-ea"/>
              </a:rPr>
              <a:t>사전에’라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 함은 반드시 대여할 때마다 전부에 대해서 점검을 한다는 뜻이 아니라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사용 상황에 따라 필요한 부분에 한정하는 것은 지장이 없다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2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2 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‘해당 기계 등의 </a:t>
            </a:r>
            <a:r>
              <a:rPr lang="ko-KR" altLang="en-US" sz="1200" dirty="0" err="1">
                <a:solidFill>
                  <a:srgbClr val="0070C0"/>
                </a:solidFill>
                <a:latin typeface="+mj-ea"/>
                <a:ea typeface="+mj-ea"/>
              </a:rPr>
              <a:t>능력’이란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 </a:t>
            </a:r>
            <a:r>
              <a:rPr lang="ko-KR" altLang="en-US" sz="1200" dirty="0" err="1">
                <a:solidFill>
                  <a:srgbClr val="0070C0"/>
                </a:solidFill>
                <a:latin typeface="+mj-ea"/>
                <a:ea typeface="+mj-ea"/>
              </a:rPr>
              <a:t>차량계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 건설기계에 대해서는 사용상 특히 필요한 능력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예를 들면 안정도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버킷 용량 등 주요한 사항을 기재하면 된다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2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3 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‘기타 그 사용상 주의해야 할 </a:t>
            </a:r>
            <a:r>
              <a:rPr lang="ko-KR" altLang="en-US" sz="1200" dirty="0" err="1">
                <a:solidFill>
                  <a:srgbClr val="0070C0"/>
                </a:solidFill>
                <a:latin typeface="+mj-ea"/>
                <a:ea typeface="+mj-ea"/>
              </a:rPr>
              <a:t>사항’이란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 사용연료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조절방법 등 해당 기계의 사용상 주의해야 할 사항을 말하는 것이다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200" dirty="0">
              <a:solidFill>
                <a:srgbClr val="0070C0"/>
              </a:solidFill>
              <a:latin typeface="+mj-ea"/>
              <a:ea typeface="+mj-ea"/>
            </a:endParaRPr>
          </a:p>
          <a:p>
            <a:pPr marL="893763" indent="-354013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주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4 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제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2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항의 취지는 금융상의 수단으로서 임대 형식을 취하고 있는 것에 대해서는 </a:t>
            </a:r>
            <a:r>
              <a:rPr lang="ko-KR" altLang="en-US" sz="1200" dirty="0" err="1">
                <a:solidFill>
                  <a:srgbClr val="0070C0"/>
                </a:solidFill>
                <a:latin typeface="+mj-ea"/>
                <a:ea typeface="+mj-ea"/>
              </a:rPr>
              <a:t>본조의</a:t>
            </a:r>
            <a:r>
              <a:rPr lang="ko-KR" altLang="en-US" sz="1200" dirty="0">
                <a:solidFill>
                  <a:srgbClr val="0070C0"/>
                </a:solidFill>
                <a:latin typeface="+mj-ea"/>
                <a:ea typeface="+mj-ea"/>
              </a:rPr>
              <a:t> 취지에 적용하지 않기로 한다는 뜻이다</a:t>
            </a:r>
            <a:r>
              <a:rPr lang="en-US" altLang="ko-KR" sz="1200" dirty="0">
                <a:solidFill>
                  <a:srgbClr val="0070C0"/>
                </a:solidFill>
                <a:latin typeface="+mj-ea"/>
                <a:ea typeface="+mj-ea"/>
              </a:rPr>
              <a:t>.</a:t>
            </a:r>
            <a:endParaRPr lang="ko-KR" altLang="en-US" sz="1200" dirty="0">
              <a:solidFill>
                <a:srgbClr val="0070C0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070916017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>
                <a:latin typeface="+mj-ea"/>
              </a:rPr>
              <a:t>차량계 건설기계 구조 규격</a:t>
            </a:r>
            <a:r>
              <a:rPr lang="en-US" altLang="ko" sz="2400">
                <a:latin typeface="+mj-ea"/>
              </a:rPr>
              <a:t>(</a:t>
            </a:r>
            <a:r>
              <a:rPr lang="ko" altLang="en-US" sz="2400">
                <a:latin typeface="+mj-ea"/>
              </a:rPr>
              <a:t>발췌</a:t>
            </a:r>
            <a:r>
              <a:rPr lang="en-US" altLang="ko" sz="2400">
                <a:latin typeface="+mj-ea"/>
              </a:rPr>
              <a:t>)</a:t>
            </a:r>
            <a:endParaRPr kumimoji="1" lang="ko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425950" y="6456842"/>
            <a:ext cx="4570213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177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119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1521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강도 등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2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안정도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말뚝 박는 기계 및 말뚝 빼는 기계의 안정도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굴착용 기계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크롤러식인 것은 제외한다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.) 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및 해체용 기계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크롤러식인 것은 제외한다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.)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의 후방 안정도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주행용 브레이크 등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작업장치용 브레이크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7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주행장치 등의 조작 부분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해당 조작 부분의 기능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조작 방법 등 그 조작에 관해 필요한 사항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)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9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운전에 필요한 시야 등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10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승강설비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11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암 등의 승강에 의한 위험 방지 설비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12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방향 지시기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13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경보장치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13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조의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2 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작업 범위를 초과했을 때의 자동 정지 장치 등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14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안전밸브 등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15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표시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16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특수한 구조의 차량계 건설기계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제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17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조 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&lt;</a:t>
            </a:r>
            <a:r>
              <a:rPr lang="ko" altLang="en-US" sz="1600">
                <a:solidFill>
                  <a:prstClr val="black"/>
                </a:solidFill>
                <a:latin typeface="+mj-ea"/>
                <a:ea typeface="+mj-ea"/>
              </a:rPr>
              <a:t>적용 제외</a:t>
            </a:r>
            <a:r>
              <a:rPr lang="en-US" altLang="ko" sz="1600">
                <a:solidFill>
                  <a:prstClr val="black"/>
                </a:solidFill>
                <a:latin typeface="+mj-ea"/>
                <a:ea typeface="+mj-ea"/>
              </a:rPr>
              <a:t>&gt;</a:t>
            </a:r>
          </a:p>
        </p:txBody>
      </p:sp>
    </p:spTree>
    <p:extLst>
      <p:ext uri="{BB962C8B-B14F-4D97-AF65-F5344CB8AC3E}">
        <p14:creationId xmlns:p14="http://schemas.microsoft.com/office/powerpoint/2010/main" val="15990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185536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3409950" indent="-3409950" rtl="0">
              <a:tabLst>
                <a:tab pos="4032250" algn="l"/>
              </a:tabLst>
            </a:pPr>
            <a:r>
              <a:rPr lang="ko-KR" altLang="en-US" sz="2400" dirty="0">
                <a:latin typeface="+mj-ea"/>
              </a:rPr>
              <a:t>해체용 기계의 베이스 머신 </a:t>
            </a:r>
            <a:r>
              <a:rPr lang="en-US" altLang="ko-KR" sz="2400" dirty="0">
                <a:latin typeface="+mj-ea"/>
              </a:rPr>
              <a:t>	(2) </a:t>
            </a:r>
            <a:r>
              <a:rPr lang="ko-KR" altLang="en-US" sz="2400" dirty="0">
                <a:latin typeface="+mj-ea"/>
              </a:rPr>
              <a:t>기체질량</a:t>
            </a:r>
            <a:br>
              <a:rPr lang="ko-KR" altLang="en-US" sz="2400" dirty="0">
                <a:latin typeface="+mj-ea"/>
              </a:rPr>
            </a:br>
            <a:r>
              <a:rPr lang="en-US" altLang="ko-KR" sz="2400" dirty="0">
                <a:latin typeface="+mj-ea"/>
              </a:rPr>
              <a:t>	(3) </a:t>
            </a:r>
            <a:r>
              <a:rPr lang="ko-KR" altLang="en-US" sz="2400" dirty="0">
                <a:latin typeface="+mj-ea"/>
              </a:rPr>
              <a:t>기계질량</a:t>
            </a:r>
            <a:br>
              <a:rPr lang="ko-KR" altLang="en-US" sz="2400" dirty="0">
                <a:latin typeface="+mj-ea"/>
              </a:rPr>
            </a:br>
            <a:r>
              <a:rPr lang="en-US" altLang="ko-KR" sz="2400" dirty="0">
                <a:latin typeface="+mj-ea"/>
              </a:rPr>
              <a:t>	(4) </a:t>
            </a:r>
            <a:r>
              <a:rPr lang="ko-KR" altLang="en-US" sz="2400" dirty="0">
                <a:latin typeface="+mj-ea"/>
              </a:rPr>
              <a:t>기계총질량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904104"/>
            <a:ext cx="7886700" cy="442380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264" y="1933762"/>
            <a:ext cx="4115471" cy="19458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595" y="4109889"/>
            <a:ext cx="3709240" cy="1939694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3780" y="4061837"/>
            <a:ext cx="3766958" cy="1983526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326511" y="3798645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기체질량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264860" y="60744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기계질량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316232" y="6051077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기계질량</a:t>
            </a:r>
          </a:p>
        </p:txBody>
      </p:sp>
      <p:sp>
        <p:nvSpPr>
          <p:cNvPr id="14" name="テキスト ボックス 804">
            <a:extLst>
              <a:ext uri="{FF2B5EF4-FFF2-40B4-BE49-F238E27FC236}">
                <a16:creationId xmlns:a16="http://schemas.microsoft.com/office/drawing/2014/main" id="{44B78A15-1A27-4897-A4B1-83385B4D9585}"/>
              </a:ext>
            </a:extLst>
          </p:cNvPr>
          <p:cNvSpPr txBox="1"/>
          <p:nvPr/>
        </p:nvSpPr>
        <p:spPr>
          <a:xfrm>
            <a:off x="5153647" y="2028589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기체질량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805">
            <a:extLst>
              <a:ext uri="{FF2B5EF4-FFF2-40B4-BE49-F238E27FC236}">
                <a16:creationId xmlns:a16="http://schemas.microsoft.com/office/drawing/2014/main" id="{66C7B4DE-6F67-42D9-9DCF-109622E9BF25}"/>
              </a:ext>
            </a:extLst>
          </p:cNvPr>
          <p:cNvSpPr txBox="1"/>
          <p:nvPr/>
        </p:nvSpPr>
        <p:spPr>
          <a:xfrm>
            <a:off x="3323302" y="4439903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기계질량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499">
            <a:extLst>
              <a:ext uri="{FF2B5EF4-FFF2-40B4-BE49-F238E27FC236}">
                <a16:creationId xmlns:a16="http://schemas.microsoft.com/office/drawing/2014/main" id="{5DF32612-05D5-4C9D-9747-FC2CEDEC3D4E}"/>
              </a:ext>
            </a:extLst>
          </p:cNvPr>
          <p:cNvSpPr txBox="1"/>
          <p:nvPr/>
        </p:nvSpPr>
        <p:spPr>
          <a:xfrm>
            <a:off x="1363148" y="5275693"/>
            <a:ext cx="20447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물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500">
            <a:extLst>
              <a:ext uri="{FF2B5EF4-FFF2-40B4-BE49-F238E27FC236}">
                <a16:creationId xmlns:a16="http://schemas.microsoft.com/office/drawing/2014/main" id="{98EEE5B5-90C8-46A0-AB7A-298BEDC24EC0}"/>
              </a:ext>
            </a:extLst>
          </p:cNvPr>
          <p:cNvSpPr txBox="1"/>
          <p:nvPr/>
        </p:nvSpPr>
        <p:spPr>
          <a:xfrm>
            <a:off x="1572698" y="5266168"/>
            <a:ext cx="209550" cy="3187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유류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501">
            <a:extLst>
              <a:ext uri="{FF2B5EF4-FFF2-40B4-BE49-F238E27FC236}">
                <a16:creationId xmlns:a16="http://schemas.microsoft.com/office/drawing/2014/main" id="{64B8C22B-B39C-4BB5-B49E-7C27E395A4CE}"/>
              </a:ext>
            </a:extLst>
          </p:cNvPr>
          <p:cNvSpPr txBox="1"/>
          <p:nvPr/>
        </p:nvSpPr>
        <p:spPr>
          <a:xfrm>
            <a:off x="1782248" y="5266168"/>
            <a:ext cx="209550" cy="2857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806">
            <a:extLst>
              <a:ext uri="{FF2B5EF4-FFF2-40B4-BE49-F238E27FC236}">
                <a16:creationId xmlns:a16="http://schemas.microsoft.com/office/drawing/2014/main" id="{0CD6DB33-4054-438F-B581-51E2BDAF5EED}"/>
              </a:ext>
            </a:extLst>
          </p:cNvPr>
          <p:cNvSpPr txBox="1"/>
          <p:nvPr/>
        </p:nvSpPr>
        <p:spPr>
          <a:xfrm>
            <a:off x="7115175" y="4482387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기계총질량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807">
            <a:extLst>
              <a:ext uri="{FF2B5EF4-FFF2-40B4-BE49-F238E27FC236}">
                <a16:creationId xmlns:a16="http://schemas.microsoft.com/office/drawing/2014/main" id="{FDFA98E7-319F-4088-811D-B05F938C9A3B}"/>
              </a:ext>
            </a:extLst>
          </p:cNvPr>
          <p:cNvSpPr txBox="1"/>
          <p:nvPr/>
        </p:nvSpPr>
        <p:spPr>
          <a:xfrm>
            <a:off x="5257800" y="5289472"/>
            <a:ext cx="20447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물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808">
            <a:extLst>
              <a:ext uri="{FF2B5EF4-FFF2-40B4-BE49-F238E27FC236}">
                <a16:creationId xmlns:a16="http://schemas.microsoft.com/office/drawing/2014/main" id="{F0F776DB-10D8-41EB-BF21-5D8483867223}"/>
              </a:ext>
            </a:extLst>
          </p:cNvPr>
          <p:cNvSpPr txBox="1"/>
          <p:nvPr/>
        </p:nvSpPr>
        <p:spPr>
          <a:xfrm>
            <a:off x="5480050" y="5264707"/>
            <a:ext cx="209550" cy="3187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유류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809">
            <a:extLst>
              <a:ext uri="{FF2B5EF4-FFF2-40B4-BE49-F238E27FC236}">
                <a16:creationId xmlns:a16="http://schemas.microsoft.com/office/drawing/2014/main" id="{9729BAEF-6DC1-4C89-A408-84EBFC418111}"/>
              </a:ext>
            </a:extLst>
          </p:cNvPr>
          <p:cNvSpPr txBox="1"/>
          <p:nvPr/>
        </p:nvSpPr>
        <p:spPr>
          <a:xfrm>
            <a:off x="5704840" y="5287567"/>
            <a:ext cx="209550" cy="2857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</a:t>
            </a:r>
            <a:endParaRPr lang="ko-KR" altLang="en-US" sz="12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810">
            <a:extLst>
              <a:ext uri="{FF2B5EF4-FFF2-40B4-BE49-F238E27FC236}">
                <a16:creationId xmlns:a16="http://schemas.microsoft.com/office/drawing/2014/main" id="{4C8D3788-85D3-4F76-BA8D-7F4ABEA8C090}"/>
              </a:ext>
            </a:extLst>
          </p:cNvPr>
          <p:cNvSpPr txBox="1"/>
          <p:nvPr/>
        </p:nvSpPr>
        <p:spPr>
          <a:xfrm>
            <a:off x="5029200" y="5293281"/>
            <a:ext cx="209550" cy="7313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승차 </a:t>
            </a:r>
            <a:r>
              <a:rPr lang="ko-KR" altLang="en-US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작업원</a:t>
            </a:r>
            <a:endParaRPr lang="ko-KR" altLang="en-US" sz="12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01326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ko" altLang="en-US" sz="3200" dirty="0">
                <a:latin typeface="+mj-ea"/>
              </a:rPr>
              <a:t>제</a:t>
            </a:r>
            <a:r>
              <a:rPr lang="en-US" altLang="ko" sz="3200" dirty="0">
                <a:latin typeface="+mj-ea"/>
              </a:rPr>
              <a:t>10</a:t>
            </a:r>
            <a:r>
              <a:rPr lang="ko" altLang="en-US" sz="3200" dirty="0">
                <a:latin typeface="+mj-ea"/>
              </a:rPr>
              <a:t>장 재해 사례</a:t>
            </a:r>
            <a:endParaRPr kumimoji="1" lang="ko" altLang="en-US" sz="32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7181095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365126"/>
            <a:ext cx="8022560" cy="482139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건설업의 사상재해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120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628650" y="941778"/>
            <a:ext cx="8022560" cy="543824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건설업의 휴업 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일 이상 사상재해 추이는 그림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10-1</a:t>
            </a: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과 같다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그림</a:t>
            </a: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10-1 </a:t>
            </a: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건설업의 휴업 </a:t>
            </a: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일 이상 사상재해 추이</a:t>
            </a: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동일본 대지진을 직접적인 원인으로 하는 것을 제외한다</a:t>
            </a: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endParaRPr lang="ko-KR" altLang="en-US" sz="14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algn="ctr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또한 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2017</a:t>
            </a: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년 중에 발생한 건설기계 등이 원인인 사상재해 중 약 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56%</a:t>
            </a: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가 정지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·</a:t>
            </a: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운반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·</a:t>
            </a: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적재용 및 굴착용이고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약 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15%</a:t>
            </a:r>
            <a:r>
              <a:rPr lang="ko-KR" altLang="en-US" sz="1800">
                <a:solidFill>
                  <a:prstClr val="black"/>
                </a:solidFill>
                <a:latin typeface="+mj-ea"/>
                <a:ea typeface="+mj-ea"/>
              </a:rPr>
              <a:t>가 해체용이었다</a:t>
            </a:r>
            <a:r>
              <a:rPr lang="en-US" altLang="ko-KR" sz="1800">
                <a:solidFill>
                  <a:prstClr val="black"/>
                </a:solidFill>
                <a:latin typeface="+mj-ea"/>
                <a:ea typeface="+mj-ea"/>
              </a:rPr>
              <a:t>.</a:t>
            </a: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참고</a:t>
            </a: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) </a:t>
            </a: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후생노동성 산업재해 발생 상황</a:t>
            </a: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직장의 안전 사이트</a:t>
            </a: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: </a:t>
            </a: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산업재해 원인 요소 분석</a:t>
            </a: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(2017</a:t>
            </a:r>
            <a:r>
              <a:rPr lang="ko-KR" altLang="en-US" sz="1400">
                <a:solidFill>
                  <a:prstClr val="black"/>
                </a:solidFill>
                <a:latin typeface="+mj-ea"/>
                <a:ea typeface="+mj-ea"/>
              </a:rPr>
              <a:t>년 건설업</a:t>
            </a:r>
            <a:r>
              <a:rPr lang="en-US" altLang="ko-KR" sz="14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endParaRPr lang="ko-KR" altLang="en-US" sz="14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1237" y="1361209"/>
            <a:ext cx="4581525" cy="2743200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33E8198E-F8F5-4032-938A-10AEC4026947}"/>
              </a:ext>
            </a:extLst>
          </p:cNvPr>
          <p:cNvSpPr txBox="1"/>
          <p:nvPr/>
        </p:nvSpPr>
        <p:spPr>
          <a:xfrm>
            <a:off x="2286482" y="2250831"/>
            <a:ext cx="346249" cy="1223412"/>
          </a:xfrm>
          <a:prstGeom prst="rect">
            <a:avLst/>
          </a:prstGeom>
          <a:solidFill>
            <a:schemeClr val="bg1"/>
          </a:solidFill>
        </p:spPr>
        <p:txBody>
          <a:bodyPr vert="vert270" wrap="square" rtlCol="0">
            <a:spAutoFit/>
          </a:bodyPr>
          <a:lstStyle/>
          <a:p>
            <a:pPr algn="ctr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발생 건수</a:t>
            </a:r>
            <a:r>
              <a:rPr lang="en-US" altLang="ko-KR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명</a:t>
            </a:r>
            <a:r>
              <a:rPr lang="en-US" altLang="ko-KR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454107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365126"/>
            <a:ext cx="4431723" cy="48213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o-KR" altLang="en-US" sz="1600" dirty="0">
                <a:latin typeface="+mj-ea"/>
              </a:rPr>
              <a:t>사례</a:t>
            </a:r>
            <a:r>
              <a:rPr lang="en-US" altLang="ko-KR" sz="1600" dirty="0">
                <a:latin typeface="+mj-ea"/>
              </a:rPr>
              <a:t>1. </a:t>
            </a:r>
            <a:r>
              <a:rPr lang="ko-KR" altLang="en-US" sz="1600" dirty="0">
                <a:latin typeface="+mj-ea"/>
              </a:rPr>
              <a:t>파쇄작업 중에 부석이 낙하한 사례</a:t>
            </a:r>
            <a:endParaRPr kumimoji="1" lang="ko-KR" altLang="en-US" sz="1600" dirty="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192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121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1600" dirty="0">
                <a:latin typeface="+mj-ea"/>
              </a:rPr>
              <a:t>사례</a:t>
            </a:r>
            <a:r>
              <a:rPr lang="en-US" altLang="ko-KR" sz="1600" dirty="0">
                <a:latin typeface="+mj-ea"/>
              </a:rPr>
              <a:t>3. </a:t>
            </a:r>
            <a:r>
              <a:rPr lang="ko-KR" altLang="en-US" sz="1600" dirty="0">
                <a:latin typeface="+mj-ea"/>
              </a:rPr>
              <a:t>작업 반경 내에 들어가 철근과 충돌한 사례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365126"/>
            <a:ext cx="4431723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1600" dirty="0">
                <a:latin typeface="+mj-ea"/>
              </a:rPr>
              <a:t>사례</a:t>
            </a:r>
            <a:r>
              <a:rPr lang="en-US" altLang="ko-KR" sz="1600" dirty="0">
                <a:latin typeface="+mj-ea"/>
              </a:rPr>
              <a:t>2. </a:t>
            </a:r>
            <a:r>
              <a:rPr lang="ko-KR" altLang="en-US" sz="1600" dirty="0">
                <a:latin typeface="+mj-ea"/>
              </a:rPr>
              <a:t>해체작업 중에 낙하물에 충돌한 사례</a:t>
            </a: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010" y="1043649"/>
            <a:ext cx="2759613" cy="2125578"/>
          </a:xfrm>
          <a:prstGeom prst="rect">
            <a:avLst/>
          </a:prstGeom>
        </p:spPr>
      </p:pic>
      <p:pic>
        <p:nvPicPr>
          <p:cNvPr id="14" name="図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9085" y="1043650"/>
            <a:ext cx="2985372" cy="2087118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2651" y="4091807"/>
            <a:ext cx="2602057" cy="2186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73104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71957" y="152206"/>
            <a:ext cx="4431723" cy="695059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marL="714375" indent="-714375" rtl="0"/>
            <a:r>
              <a:rPr lang="ko-KR" altLang="en-US" sz="1800" dirty="0">
                <a:latin typeface="+mj-ea"/>
              </a:rPr>
              <a:t>사례</a:t>
            </a:r>
            <a:r>
              <a:rPr lang="en-US" altLang="ko-KR" sz="1800" dirty="0">
                <a:latin typeface="+mj-ea"/>
              </a:rPr>
              <a:t>4. </a:t>
            </a:r>
            <a:r>
              <a:rPr lang="ko-KR" altLang="en-US" sz="1800" dirty="0">
                <a:latin typeface="+mj-ea"/>
              </a:rPr>
              <a:t>해체용 부속장치와 끈에 오른손이 끼어 골절한 사례</a:t>
            </a:r>
            <a:endParaRPr kumimoji="1" lang="ko-KR" altLang="en-US" sz="1800" dirty="0">
              <a:latin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4769117" y="6456842"/>
            <a:ext cx="42270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195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124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6" name="コンテンツ プレースホルダー 4"/>
          <p:cNvSpPr txBox="1">
            <a:spLocks/>
          </p:cNvSpPr>
          <p:nvPr/>
        </p:nvSpPr>
        <p:spPr>
          <a:xfrm>
            <a:off x="71957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8" name="タイトル 3"/>
          <p:cNvSpPr txBox="1">
            <a:spLocks/>
          </p:cNvSpPr>
          <p:nvPr/>
        </p:nvSpPr>
        <p:spPr>
          <a:xfrm>
            <a:off x="628650" y="3468544"/>
            <a:ext cx="8022560" cy="48213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1800" dirty="0">
                <a:latin typeface="+mj-ea"/>
              </a:rPr>
              <a:t>사례</a:t>
            </a:r>
            <a:r>
              <a:rPr lang="en-US" altLang="ko-KR" sz="1800" dirty="0">
                <a:latin typeface="+mj-ea"/>
              </a:rPr>
              <a:t>6. </a:t>
            </a:r>
            <a:r>
              <a:rPr lang="ko-KR" altLang="en-US" sz="1800" dirty="0">
                <a:latin typeface="+mj-ea"/>
              </a:rPr>
              <a:t>선회 시 균형을 잃고 추락한 사례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4045196"/>
            <a:ext cx="8022560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</p:txBody>
      </p:sp>
      <p:sp>
        <p:nvSpPr>
          <p:cNvPr id="10" name="タイトル 3"/>
          <p:cNvSpPr txBox="1">
            <a:spLocks/>
          </p:cNvSpPr>
          <p:nvPr/>
        </p:nvSpPr>
        <p:spPr>
          <a:xfrm>
            <a:off x="4629149" y="152206"/>
            <a:ext cx="4431723" cy="69505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809625" indent="-809625" rtl="0"/>
            <a:r>
              <a:rPr lang="ko-KR" altLang="en-US" sz="1800" dirty="0">
                <a:latin typeface="+mj-ea"/>
              </a:rPr>
              <a:t>사례</a:t>
            </a:r>
            <a:r>
              <a:rPr lang="en-US" altLang="ko-KR" sz="1800" dirty="0">
                <a:latin typeface="+mj-ea"/>
              </a:rPr>
              <a:t>5. </a:t>
            </a:r>
            <a:r>
              <a:rPr lang="ko-KR" altLang="en-US" sz="1800" dirty="0">
                <a:latin typeface="+mj-ea"/>
              </a:rPr>
              <a:t>부속장치 교체 작업 중에 다리가 끼인 사례</a:t>
            </a:r>
          </a:p>
        </p:txBody>
      </p:sp>
      <p:sp>
        <p:nvSpPr>
          <p:cNvPr id="11" name="コンテンツ プレースホルダー 4"/>
          <p:cNvSpPr txBox="1">
            <a:spLocks/>
          </p:cNvSpPr>
          <p:nvPr/>
        </p:nvSpPr>
        <p:spPr>
          <a:xfrm>
            <a:off x="4629149" y="941778"/>
            <a:ext cx="4431723" cy="2313846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  <a:p>
            <a:pPr marL="0" indent="0" rtl="0">
              <a:lnSpc>
                <a:spcPct val="100000"/>
              </a:lnSpc>
              <a:spcBef>
                <a:spcPts val="0"/>
              </a:spcBef>
              <a:buNone/>
            </a:pPr>
            <a:endParaRPr lang="ko-KR" altLang="en-US" sz="1800">
              <a:solidFill>
                <a:prstClr val="black"/>
              </a:solidFill>
              <a:latin typeface="+mj-ea"/>
              <a:ea typeface="+mj-ea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1385220" y="999691"/>
            <a:ext cx="1805196" cy="2193587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7539" y="999691"/>
            <a:ext cx="2604181" cy="2193587"/>
          </a:xfrm>
          <a:prstGeom prst="rect">
            <a:avLst/>
          </a:prstGeom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46558" y="4095625"/>
            <a:ext cx="3114243" cy="226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1326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기계의 베이스 머신 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(5)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안정도   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(6)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등판능력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7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10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479" y="2279767"/>
            <a:ext cx="4300373" cy="2759552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7422" y="2309289"/>
            <a:ext cx="3482596" cy="2716274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1579647" y="513470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</a:rPr>
              <a:t>안정도</a:t>
            </a: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5331702" y="5068841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등판능력</a:t>
            </a:r>
          </a:p>
        </p:txBody>
      </p:sp>
      <p:sp>
        <p:nvSpPr>
          <p:cNvPr id="10" name="テキスト ボックス 812">
            <a:extLst>
              <a:ext uri="{FF2B5EF4-FFF2-40B4-BE49-F238E27FC236}">
                <a16:creationId xmlns:a16="http://schemas.microsoft.com/office/drawing/2014/main" id="{1E8F39C7-99CF-4400-827C-D7A053A0CB8C}"/>
              </a:ext>
            </a:extLst>
          </p:cNvPr>
          <p:cNvSpPr txBox="1"/>
          <p:nvPr/>
        </p:nvSpPr>
        <p:spPr>
          <a:xfrm>
            <a:off x="1992740" y="4619860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1050" kern="100">
                <a:effectLst/>
                <a:latin typeface="+mn-ea"/>
                <a:cs typeface="Times New Roman" panose="02020603050405020304" pitchFamily="18" charset="0"/>
              </a:rPr>
              <a:t>(</a:t>
            </a:r>
            <a:r>
              <a:rPr lang="ko-KR" altLang="en-US" sz="1050" kern="100">
                <a:effectLst/>
                <a:latin typeface="+mn-ea"/>
                <a:cs typeface="Times New Roman" panose="02020603050405020304" pitchFamily="18" charset="0"/>
              </a:rPr>
              <a:t>안정도</a:t>
            </a:r>
            <a:r>
              <a:rPr lang="en-US" altLang="ko-KR" sz="1050" kern="100">
                <a:effectLst/>
                <a:latin typeface="+mn-ea"/>
                <a:cs typeface="Times New Roman" panose="02020603050405020304" pitchFamily="18" charset="0"/>
              </a:rPr>
              <a:t>)</a:t>
            </a:r>
            <a:endParaRPr lang="ko-KR" altLang="en-US" sz="70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813">
            <a:extLst>
              <a:ext uri="{FF2B5EF4-FFF2-40B4-BE49-F238E27FC236}">
                <a16:creationId xmlns:a16="http://schemas.microsoft.com/office/drawing/2014/main" id="{C4D3B64E-9437-4730-9766-26A5B5AE160E}"/>
              </a:ext>
            </a:extLst>
          </p:cNvPr>
          <p:cNvSpPr txBox="1"/>
          <p:nvPr/>
        </p:nvSpPr>
        <p:spPr>
          <a:xfrm>
            <a:off x="5381411" y="4512862"/>
            <a:ext cx="923925" cy="2139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en-US" altLang="ko-KR" sz="1050" kern="100">
                <a:effectLst/>
                <a:latin typeface="ＭＳ ゴシック" panose="020B0609070205080204" pitchFamily="49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1050" kern="100">
                <a:effectLst/>
                <a:latin typeface="ＭＳ ゴシック" panose="020B0609070205080204" pitchFamily="49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등판각도</a:t>
            </a:r>
            <a:r>
              <a:rPr lang="en-US" altLang="ko-KR" sz="1050" kern="100">
                <a:effectLst/>
                <a:latin typeface="ＭＳ ゴシック" panose="020B0609070205080204" pitchFamily="49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6701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기계의 베이스 머신 </a:t>
            </a:r>
            <a:r>
              <a:rPr lang="en-US" altLang="ko-KR" sz="2400">
                <a:latin typeface="+mj-ea"/>
              </a:rPr>
              <a:t>(7) </a:t>
            </a:r>
            <a:r>
              <a:rPr lang="ko-KR" altLang="en-US" sz="2400">
                <a:latin typeface="+mj-ea"/>
              </a:rPr>
              <a:t>평균접지압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756739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① 크롤러식</a:t>
            </a: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5720605" y="15446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② 휠식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311" y="3871983"/>
            <a:ext cx="4004559" cy="1686130"/>
          </a:xfrm>
          <a:prstGeom prst="rect">
            <a:avLst/>
          </a:prstGeom>
        </p:spPr>
      </p:pic>
      <p:pic>
        <p:nvPicPr>
          <p:cNvPr id="9" name="図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7673" y="3620471"/>
            <a:ext cx="3321566" cy="23342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テキスト ボックス 9"/>
              <p:cNvSpPr txBox="1"/>
              <p:nvPr/>
            </p:nvSpPr>
            <p:spPr>
              <a:xfrm>
                <a:off x="1029289" y="2207690"/>
                <a:ext cx="3145861" cy="4126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400" smtClean="0">
                          <a:latin typeface="Cambria Math" panose="02040503050406030204" pitchFamily="18" charset="0"/>
                          <a:ea typeface="+mj-ea"/>
                        </a:rPr>
                        <m:t>평균접지압</m:t>
                      </m:r>
                      <m:r>
                        <a:rPr lang="en-US" altLang="ko-KR" sz="1400" smtClean="0">
                          <a:latin typeface="Cambria Math" panose="02040503050406030204" pitchFamily="18" charset="0"/>
                          <a:ea typeface="+mj-ea"/>
                        </a:rPr>
                        <m:t>=</m:t>
                      </m:r>
                      <m:f>
                        <m:fPr>
                          <m:ctrlPr>
                            <a:rPr lang="ko-KR" altLang="en-US" sz="1400" i="1" smtClean="0">
                              <a:latin typeface="Cambria Math" panose="02040503050406030204" pitchFamily="18" charset="0"/>
                              <a:ea typeface="+mj-ea"/>
                            </a:rPr>
                          </m:ctrlPr>
                        </m:fPr>
                        <m:num>
                          <m:r>
                            <a:rPr lang="ko-KR" altLang="en-US" sz="1400" smtClean="0">
                              <a:latin typeface="Cambria Math" panose="02040503050406030204" pitchFamily="18" charset="0"/>
                              <a:ea typeface="+mj-ea"/>
                            </a:rPr>
                            <m:t>Ｗ</m:t>
                          </m:r>
                          <m:r>
                            <a:rPr lang="en-US" altLang="ko-KR" sz="1400">
                              <a:latin typeface="Cambria Math" panose="02040503050406030204" pitchFamily="18" charset="0"/>
                              <a:ea typeface="+mj-ea"/>
                            </a:rPr>
                            <m:t>×9.8</m:t>
                          </m:r>
                        </m:num>
                        <m:den>
                          <m:r>
                            <a:rPr lang="ko-KR" altLang="en-US" sz="1400" smtClean="0">
                              <a:latin typeface="Cambria Math" panose="02040503050406030204" pitchFamily="18" charset="0"/>
                              <a:ea typeface="+mj-ea"/>
                            </a:rPr>
                            <m:t>𝑆</m:t>
                          </m:r>
                        </m:den>
                      </m:f>
                      <m:r>
                        <a:rPr lang="en-US" altLang="ko-KR" sz="1400" smtClean="0">
                          <a:latin typeface="Cambria Math" panose="02040503050406030204" pitchFamily="18" charset="0"/>
                          <a:ea typeface="+mj-ea"/>
                        </a:rPr>
                        <m:t>=</m:t>
                      </m:r>
                      <m:f>
                        <m:fPr>
                          <m:ctrlPr>
                            <a:rPr lang="ko-KR" altLang="en-US" sz="1400" i="1" smtClean="0">
                              <a:latin typeface="Cambria Math" panose="02040503050406030204" pitchFamily="18" charset="0"/>
                              <a:ea typeface="+mj-ea"/>
                            </a:rPr>
                          </m:ctrlPr>
                        </m:fPr>
                        <m:num>
                          <m:r>
                            <a:rPr lang="ko-KR" altLang="en-US" sz="1400" smtClean="0">
                              <a:latin typeface="Cambria Math" panose="02040503050406030204" pitchFamily="18" charset="0"/>
                              <a:ea typeface="+mj-ea"/>
                            </a:rPr>
                            <m:t>𝑊</m:t>
                          </m:r>
                          <m:r>
                            <a:rPr lang="en-US" altLang="ko-KR" sz="1400">
                              <a:latin typeface="Cambria Math" panose="02040503050406030204" pitchFamily="18" charset="0"/>
                              <a:ea typeface="+mj-ea"/>
                            </a:rPr>
                            <m:t>×9.8</m:t>
                          </m:r>
                        </m:num>
                        <m:den>
                          <m:r>
                            <a:rPr lang="en-US" altLang="ko-KR" sz="1400" smtClean="0">
                              <a:latin typeface="Cambria Math" panose="02040503050406030204" pitchFamily="18" charset="0"/>
                              <a:ea typeface="+mj-ea"/>
                            </a:rPr>
                            <m:t>2</m:t>
                          </m:r>
                          <m:r>
                            <a:rPr lang="ko-KR" altLang="en-US" sz="1400" smtClean="0">
                              <a:latin typeface="Cambria Math" panose="02040503050406030204" pitchFamily="18" charset="0"/>
                              <a:ea typeface="+mj-ea"/>
                            </a:rPr>
                            <m:t>𝐵</m:t>
                          </m:r>
                          <m:r>
                            <a:rPr lang="en-US" altLang="ko-KR" sz="1400">
                              <a:latin typeface="Cambria Math" panose="02040503050406030204" pitchFamily="18" charset="0"/>
                              <a:ea typeface="+mj-ea"/>
                            </a:rPr>
                            <m:t>×</m:t>
                          </m:r>
                          <m:r>
                            <a:rPr lang="ko-KR" altLang="en-US" sz="1400">
                              <a:latin typeface="Cambria Math" panose="02040503050406030204" pitchFamily="18" charset="0"/>
                              <a:ea typeface="+mj-ea"/>
                            </a:rPr>
                            <m:t>𝐿</m:t>
                          </m:r>
                        </m:den>
                      </m:f>
                      <m:r>
                        <a:rPr lang="en-US" altLang="ko-KR" sz="1400" smtClean="0">
                          <a:latin typeface="Cambria Math" panose="02040503050406030204" pitchFamily="18" charset="0"/>
                          <a:ea typeface="+mj-ea"/>
                        </a:rPr>
                        <m:t>(</m:t>
                      </m:r>
                      <m:r>
                        <a:rPr lang="ko-KR" altLang="en-US" sz="1400" smtClean="0">
                          <a:latin typeface="Cambria Math" panose="02040503050406030204" pitchFamily="18" charset="0"/>
                          <a:ea typeface="+mj-ea"/>
                        </a:rPr>
                        <m:t>𝑘𝑃𝑎</m:t>
                      </m:r>
                      <m:r>
                        <a:rPr lang="en-US" altLang="ko-KR" sz="1400" smtClean="0">
                          <a:latin typeface="Cambria Math" panose="02040503050406030204" pitchFamily="18" charset="0"/>
                          <a:ea typeface="+mj-ea"/>
                        </a:rPr>
                        <m:t>)</m:t>
                      </m:r>
                    </m:oMath>
                  </m:oMathPara>
                </a14:m>
                <a:endParaRPr lang="ko-KR" altLang="en-US" sz="140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10" name="テキスト ボックス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9289" y="2207690"/>
                <a:ext cx="3145861" cy="412613"/>
              </a:xfrm>
              <a:prstGeom prst="rect">
                <a:avLst/>
              </a:prstGeom>
              <a:blipFill>
                <a:blip r:embed="rId5"/>
                <a:stretch>
                  <a:fillRect l="-1744" t="-2941" r="-1357" b="-11765"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テキスト ボックス 10"/>
          <p:cNvSpPr txBox="1"/>
          <p:nvPr/>
        </p:nvSpPr>
        <p:spPr>
          <a:xfrm>
            <a:off x="819981" y="2760938"/>
            <a:ext cx="3789218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W: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기계총질량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(t)</a:t>
            </a:r>
          </a:p>
          <a:p>
            <a:pPr rtl="0"/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S: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총 접지면적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= 2B×L(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㎡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endParaRPr lang="ko-KR" altLang="en-US" sz="1200">
              <a:solidFill>
                <a:prstClr val="black"/>
              </a:solidFill>
              <a:latin typeface="+mj-ea"/>
              <a:ea typeface="+mj-ea"/>
            </a:endParaRPr>
          </a:p>
          <a:p>
            <a:pPr rtl="0"/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L: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총질량 상태에서의 아이들러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유동륜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와 스프로킷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기동륜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의 중심거리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(m)</a:t>
            </a:r>
            <a:endParaRPr lang="ko-KR" altLang="en-US" sz="1200">
              <a:solidFill>
                <a:prstClr val="black"/>
              </a:solidFill>
              <a:latin typeface="+mj-ea"/>
              <a:ea typeface="+mj-ea"/>
            </a:endParaRPr>
          </a:p>
          <a:p>
            <a:pPr rtl="0"/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B: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크롤러의 폭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(m)</a:t>
            </a:r>
            <a:endParaRPr lang="ko-KR" altLang="en-US" sz="1200">
              <a:solidFill>
                <a:prstClr val="black"/>
              </a:solidFill>
              <a:latin typeface="+mj-ea"/>
              <a:ea typeface="+mj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テキスト ボックス 12"/>
              <p:cNvSpPr txBox="1"/>
              <p:nvPr/>
            </p:nvSpPr>
            <p:spPr>
              <a:xfrm>
                <a:off x="5126814" y="2191051"/>
                <a:ext cx="2964529" cy="46326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rt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ko-KR" altLang="en-US" sz="1400" smtClean="0">
                          <a:latin typeface="Cambria Math" panose="02040503050406030204" pitchFamily="18" charset="0"/>
                          <a:ea typeface="+mj-ea"/>
                        </a:rPr>
                        <m:t>평균접지압</m:t>
                      </m:r>
                      <m:r>
                        <a:rPr lang="en-US" altLang="ko-KR" sz="1400" smtClean="0">
                          <a:latin typeface="Cambria Math" panose="02040503050406030204" pitchFamily="18" charset="0"/>
                          <a:ea typeface="+mj-ea"/>
                        </a:rPr>
                        <m:t>=</m:t>
                      </m:r>
                      <m:f>
                        <m:fPr>
                          <m:ctrlPr>
                            <a:rPr lang="ko-KR" altLang="en-US" sz="1400" i="1" smtClean="0">
                              <a:latin typeface="Cambria Math" panose="02040503050406030204" pitchFamily="18" charset="0"/>
                              <a:ea typeface="+mj-ea"/>
                            </a:rPr>
                          </m:ctrlPr>
                        </m:fPr>
                        <m:num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  <a:ea typeface="+mj-ea"/>
                            </a:rPr>
                            <m:t>축하중</m:t>
                          </m:r>
                          <m:r>
                            <a:rPr lang="en-US" altLang="ko-KR" sz="1400" smtClean="0">
                              <a:latin typeface="Cambria Math" panose="02040503050406030204" pitchFamily="18" charset="0"/>
                              <a:ea typeface="+mj-ea"/>
                            </a:rPr>
                            <m:t>×9.8</m:t>
                          </m:r>
                        </m:num>
                        <m:den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  <a:ea typeface="+mj-ea"/>
                            </a:rPr>
                            <m:t>외관상</m:t>
                          </m:r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  <a:ea typeface="+mj-ea"/>
                            </a:rPr>
                            <m:t> </m:t>
                          </m:r>
                          <m:r>
                            <a:rPr lang="ko-KR" altLang="en-US" sz="1400" i="1" smtClean="0">
                              <a:latin typeface="Cambria Math" panose="02040503050406030204" pitchFamily="18" charset="0"/>
                              <a:ea typeface="+mj-ea"/>
                            </a:rPr>
                            <m:t>접지면적</m:t>
                          </m:r>
                        </m:den>
                      </m:f>
                      <m:r>
                        <a:rPr lang="en-US" altLang="ko-KR" sz="1400" smtClean="0">
                          <a:latin typeface="Cambria Math" panose="02040503050406030204" pitchFamily="18" charset="0"/>
                          <a:ea typeface="+mj-ea"/>
                        </a:rPr>
                        <m:t>(</m:t>
                      </m:r>
                      <m:r>
                        <a:rPr lang="ko-KR" altLang="en-US" sz="1400" smtClean="0">
                          <a:latin typeface="Cambria Math" panose="02040503050406030204" pitchFamily="18" charset="0"/>
                          <a:ea typeface="+mj-ea"/>
                        </a:rPr>
                        <m:t>𝑘𝑃𝑎</m:t>
                      </m:r>
                      <m:r>
                        <a:rPr lang="en-US" altLang="ko-KR" sz="1400" smtClean="0">
                          <a:latin typeface="Cambria Math" panose="02040503050406030204" pitchFamily="18" charset="0"/>
                          <a:ea typeface="+mj-ea"/>
                        </a:rPr>
                        <m:t>)</m:t>
                      </m:r>
                    </m:oMath>
                  </m:oMathPara>
                </a14:m>
                <a:endParaRPr lang="ko-KR" altLang="en-US" sz="1400">
                  <a:latin typeface="+mj-ea"/>
                  <a:ea typeface="+mj-ea"/>
                </a:endParaRPr>
              </a:p>
            </p:txBody>
          </p:sp>
        </mc:Choice>
        <mc:Fallback xmlns="">
          <p:sp>
            <p:nvSpPr>
              <p:cNvPr id="13" name="テキスト ボックス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6814" y="2191051"/>
                <a:ext cx="2964529" cy="4632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d-ID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テキスト ボックス 503">
            <a:extLst>
              <a:ext uri="{FF2B5EF4-FFF2-40B4-BE49-F238E27FC236}">
                <a16:creationId xmlns:a16="http://schemas.microsoft.com/office/drawing/2014/main" id="{69744D60-3A05-4E95-AE2E-E0A48613E5F1}"/>
              </a:ext>
            </a:extLst>
          </p:cNvPr>
          <p:cNvSpPr txBox="1"/>
          <p:nvPr/>
        </p:nvSpPr>
        <p:spPr>
          <a:xfrm>
            <a:off x="2032246" y="3871983"/>
            <a:ext cx="886460" cy="1949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크롤러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504">
            <a:extLst>
              <a:ext uri="{FF2B5EF4-FFF2-40B4-BE49-F238E27FC236}">
                <a16:creationId xmlns:a16="http://schemas.microsoft.com/office/drawing/2014/main" id="{200042D1-5C19-405E-90EE-655752184395}"/>
              </a:ext>
            </a:extLst>
          </p:cNvPr>
          <p:cNvSpPr txBox="1"/>
          <p:nvPr/>
        </p:nvSpPr>
        <p:spPr>
          <a:xfrm>
            <a:off x="1497576" y="4762253"/>
            <a:ext cx="53467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아이들러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505">
            <a:extLst>
              <a:ext uri="{FF2B5EF4-FFF2-40B4-BE49-F238E27FC236}">
                <a16:creationId xmlns:a16="http://schemas.microsoft.com/office/drawing/2014/main" id="{D353DC48-5639-4350-BD5B-86CF50DC4426}"/>
              </a:ext>
            </a:extLst>
          </p:cNvPr>
          <p:cNvSpPr txBox="1"/>
          <p:nvPr/>
        </p:nvSpPr>
        <p:spPr>
          <a:xfrm>
            <a:off x="2227007" y="4724153"/>
            <a:ext cx="83267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0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스프로킷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815">
            <a:extLst>
              <a:ext uri="{FF2B5EF4-FFF2-40B4-BE49-F238E27FC236}">
                <a16:creationId xmlns:a16="http://schemas.microsoft.com/office/drawing/2014/main" id="{FBE9CF59-B77D-4E5E-8EFC-59CCBD2C748A}"/>
              </a:ext>
            </a:extLst>
          </p:cNvPr>
          <p:cNvSpPr txBox="1"/>
          <p:nvPr/>
        </p:nvSpPr>
        <p:spPr>
          <a:xfrm>
            <a:off x="7576040" y="3871983"/>
            <a:ext cx="80010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타이어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816">
            <a:extLst>
              <a:ext uri="{FF2B5EF4-FFF2-40B4-BE49-F238E27FC236}">
                <a16:creationId xmlns:a16="http://schemas.microsoft.com/office/drawing/2014/main" id="{330571DC-28D4-4319-80DA-E1E615223049}"/>
              </a:ext>
            </a:extLst>
          </p:cNvPr>
          <p:cNvSpPr txBox="1"/>
          <p:nvPr/>
        </p:nvSpPr>
        <p:spPr>
          <a:xfrm>
            <a:off x="7145894" y="4757808"/>
            <a:ext cx="800100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지면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817">
            <a:extLst>
              <a:ext uri="{FF2B5EF4-FFF2-40B4-BE49-F238E27FC236}">
                <a16:creationId xmlns:a16="http://schemas.microsoft.com/office/drawing/2014/main" id="{424B4DB6-7E73-4ADC-BB23-B862EBB92C86}"/>
              </a:ext>
            </a:extLst>
          </p:cNvPr>
          <p:cNvSpPr txBox="1"/>
          <p:nvPr/>
        </p:nvSpPr>
        <p:spPr>
          <a:xfrm>
            <a:off x="4986578" y="3818847"/>
            <a:ext cx="696938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축하중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818">
            <a:extLst>
              <a:ext uri="{FF2B5EF4-FFF2-40B4-BE49-F238E27FC236}">
                <a16:creationId xmlns:a16="http://schemas.microsoft.com/office/drawing/2014/main" id="{A6106CE1-2E20-4224-879E-EEB31068666C}"/>
              </a:ext>
            </a:extLst>
          </p:cNvPr>
          <p:cNvSpPr txBox="1"/>
          <p:nvPr/>
        </p:nvSpPr>
        <p:spPr>
          <a:xfrm>
            <a:off x="7339839" y="5348563"/>
            <a:ext cx="104267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외관상 접지면적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1134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o" altLang="en-US" sz="3200" dirty="0">
                <a:latin typeface="+mn-ea"/>
                <a:ea typeface="+mn-ea"/>
              </a:rPr>
              <a:t>제</a:t>
            </a:r>
            <a:r>
              <a:rPr lang="en-US" altLang="ko" sz="3200" dirty="0">
                <a:latin typeface="+mn-ea"/>
                <a:ea typeface="+mn-ea"/>
              </a:rPr>
              <a:t>2</a:t>
            </a:r>
            <a:r>
              <a:rPr lang="ko" altLang="en-US" sz="3200" dirty="0">
                <a:latin typeface="+mn-ea"/>
                <a:ea typeface="+mn-ea"/>
              </a:rPr>
              <a:t>장 차량계 건설기계의 원동기 및 유압장치</a:t>
            </a:r>
            <a:endParaRPr kumimoji="1" lang="ko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0473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원동기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965763" y="20323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디젤 엔진과 가솔린 엔진의 대비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367" y="2309381"/>
            <a:ext cx="7798403" cy="322497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5920E30-7B45-4DDA-95F3-DDC951D76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562" y="2309381"/>
            <a:ext cx="7762875" cy="2771775"/>
          </a:xfrm>
          <a:prstGeom prst="rect">
            <a:avLst/>
          </a:prstGeom>
        </p:spPr>
      </p:pic>
      <p:sp>
        <p:nvSpPr>
          <p:cNvPr id="9" name="テキスト ボックス 544">
            <a:extLst>
              <a:ext uri="{FF2B5EF4-FFF2-40B4-BE49-F238E27FC236}">
                <a16:creationId xmlns:a16="http://schemas.microsoft.com/office/drawing/2014/main" id="{3C2792C0-7B00-4DE9-A683-ED7CC43E0F49}"/>
              </a:ext>
            </a:extLst>
          </p:cNvPr>
          <p:cNvSpPr txBox="1"/>
          <p:nvPr/>
        </p:nvSpPr>
        <p:spPr>
          <a:xfrm>
            <a:off x="2284910" y="2417181"/>
            <a:ext cx="90691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종류</a:t>
            </a:r>
          </a:p>
        </p:txBody>
      </p:sp>
      <p:sp>
        <p:nvSpPr>
          <p:cNvPr id="10" name="テキスト ボックス 545">
            <a:extLst>
              <a:ext uri="{FF2B5EF4-FFF2-40B4-BE49-F238E27FC236}">
                <a16:creationId xmlns:a16="http://schemas.microsoft.com/office/drawing/2014/main" id="{8625B59D-E5C0-45BF-82C7-2374B8EF3344}"/>
              </a:ext>
            </a:extLst>
          </p:cNvPr>
          <p:cNvSpPr txBox="1"/>
          <p:nvPr/>
        </p:nvSpPr>
        <p:spPr>
          <a:xfrm>
            <a:off x="841216" y="2620037"/>
            <a:ext cx="67849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항목</a:t>
            </a:r>
          </a:p>
        </p:txBody>
      </p:sp>
      <p:sp>
        <p:nvSpPr>
          <p:cNvPr id="11" name="テキスト ボックス 546">
            <a:extLst>
              <a:ext uri="{FF2B5EF4-FFF2-40B4-BE49-F238E27FC236}">
                <a16:creationId xmlns:a16="http://schemas.microsoft.com/office/drawing/2014/main" id="{1AA33293-0DE8-4258-89C6-22EE3AAF2D31}"/>
              </a:ext>
            </a:extLst>
          </p:cNvPr>
          <p:cNvSpPr txBox="1"/>
          <p:nvPr/>
        </p:nvSpPr>
        <p:spPr>
          <a:xfrm>
            <a:off x="814862" y="294387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연료의 종류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2" name="テキスト ボックス 547">
            <a:extLst>
              <a:ext uri="{FF2B5EF4-FFF2-40B4-BE49-F238E27FC236}">
                <a16:creationId xmlns:a16="http://schemas.microsoft.com/office/drawing/2014/main" id="{DF9630C3-150E-4C97-9AB1-D6783930C0A6}"/>
              </a:ext>
            </a:extLst>
          </p:cNvPr>
          <p:cNvSpPr txBox="1"/>
          <p:nvPr/>
        </p:nvSpPr>
        <p:spPr>
          <a:xfrm>
            <a:off x="814862" y="324581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점화 방식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テキスト ボックス 548">
            <a:extLst>
              <a:ext uri="{FF2B5EF4-FFF2-40B4-BE49-F238E27FC236}">
                <a16:creationId xmlns:a16="http://schemas.microsoft.com/office/drawing/2014/main" id="{FC5F57FA-DE61-4DB6-9743-9F9A283C0991}"/>
              </a:ext>
            </a:extLst>
          </p:cNvPr>
          <p:cNvSpPr txBox="1"/>
          <p:nvPr/>
        </p:nvSpPr>
        <p:spPr>
          <a:xfrm>
            <a:off x="814862" y="354774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마력당 엔진 질량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テキスト ボックス 549">
            <a:extLst>
              <a:ext uri="{FF2B5EF4-FFF2-40B4-BE49-F238E27FC236}">
                <a16:creationId xmlns:a16="http://schemas.microsoft.com/office/drawing/2014/main" id="{899FE18A-4395-42C1-80B6-0C908F646BAA}"/>
              </a:ext>
            </a:extLst>
          </p:cNvPr>
          <p:cNvSpPr txBox="1"/>
          <p:nvPr/>
        </p:nvSpPr>
        <p:spPr>
          <a:xfrm>
            <a:off x="814862" y="384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마력당 가격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5" name="テキスト ボックス 550">
            <a:extLst>
              <a:ext uri="{FF2B5EF4-FFF2-40B4-BE49-F238E27FC236}">
                <a16:creationId xmlns:a16="http://schemas.microsoft.com/office/drawing/2014/main" id="{EEEBB376-BC04-4E69-9509-AF5460A07858}"/>
              </a:ext>
            </a:extLst>
          </p:cNvPr>
          <p:cNvSpPr txBox="1"/>
          <p:nvPr/>
        </p:nvSpPr>
        <p:spPr>
          <a:xfrm>
            <a:off x="814862" y="415161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열효율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6" name="テキスト ボックス 551">
            <a:extLst>
              <a:ext uri="{FF2B5EF4-FFF2-40B4-BE49-F238E27FC236}">
                <a16:creationId xmlns:a16="http://schemas.microsoft.com/office/drawing/2014/main" id="{D013D1C5-DF73-481C-A902-3DC79BACC874}"/>
              </a:ext>
            </a:extLst>
          </p:cNvPr>
          <p:cNvSpPr txBox="1"/>
          <p:nvPr/>
        </p:nvSpPr>
        <p:spPr>
          <a:xfrm>
            <a:off x="814862" y="445355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운전 경비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7" name="テキスト ボックス 552">
            <a:extLst>
              <a:ext uri="{FF2B5EF4-FFF2-40B4-BE49-F238E27FC236}">
                <a16:creationId xmlns:a16="http://schemas.microsoft.com/office/drawing/2014/main" id="{EA331CB0-D076-4567-911D-A3B5FD3AA710}"/>
              </a:ext>
            </a:extLst>
          </p:cNvPr>
          <p:cNvSpPr txBox="1"/>
          <p:nvPr/>
        </p:nvSpPr>
        <p:spPr>
          <a:xfrm>
            <a:off x="830737" y="4766660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화재 위험도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8" name="テキスト ボックス 553">
            <a:extLst>
              <a:ext uri="{FF2B5EF4-FFF2-40B4-BE49-F238E27FC236}">
                <a16:creationId xmlns:a16="http://schemas.microsoft.com/office/drawing/2014/main" id="{CC5F7CBB-64BF-48C5-80DB-2AF6696F823A}"/>
              </a:ext>
            </a:extLst>
          </p:cNvPr>
          <p:cNvSpPr txBox="1"/>
          <p:nvPr/>
        </p:nvSpPr>
        <p:spPr>
          <a:xfrm>
            <a:off x="3342481" y="2490098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디젤 엔진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9" name="テキスト ボックス 554">
            <a:extLst>
              <a:ext uri="{FF2B5EF4-FFF2-40B4-BE49-F238E27FC236}">
                <a16:creationId xmlns:a16="http://schemas.microsoft.com/office/drawing/2014/main" id="{00BC6C25-40C8-40AD-8539-B810493F04AC}"/>
              </a:ext>
            </a:extLst>
          </p:cNvPr>
          <p:cNvSpPr txBox="1"/>
          <p:nvPr/>
        </p:nvSpPr>
        <p:spPr>
          <a:xfrm>
            <a:off x="3442502" y="2924482"/>
            <a:ext cx="2241014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경유</a:t>
            </a:r>
            <a:r>
              <a:rPr lang="en-US" altLang="ko-KR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(keiyu)</a:t>
            </a:r>
          </a:p>
        </p:txBody>
      </p:sp>
      <p:sp>
        <p:nvSpPr>
          <p:cNvPr id="20" name="テキスト ボックス 555">
            <a:extLst>
              <a:ext uri="{FF2B5EF4-FFF2-40B4-BE49-F238E27FC236}">
                <a16:creationId xmlns:a16="http://schemas.microsoft.com/office/drawing/2014/main" id="{B0F3132D-2E0B-4ECA-8AEC-BA72B1658FFE}"/>
              </a:ext>
            </a:extLst>
          </p:cNvPr>
          <p:cNvSpPr txBox="1"/>
          <p:nvPr/>
        </p:nvSpPr>
        <p:spPr>
          <a:xfrm>
            <a:off x="3319579" y="3235004"/>
            <a:ext cx="2485506" cy="2646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공기 압축에 의한 자기점화</a:t>
            </a:r>
          </a:p>
          <a:p>
            <a:pPr algn="ctr" rtl="0"/>
            <a:r>
              <a:rPr lang="ko-KR" altLang="en-US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1" name="テキスト ボックス 556">
            <a:extLst>
              <a:ext uri="{FF2B5EF4-FFF2-40B4-BE49-F238E27FC236}">
                <a16:creationId xmlns:a16="http://schemas.microsoft.com/office/drawing/2014/main" id="{D8BD02CF-7359-44E7-AA82-E212E67B84AC}"/>
              </a:ext>
            </a:extLst>
          </p:cNvPr>
          <p:cNvSpPr txBox="1"/>
          <p:nvPr/>
        </p:nvSpPr>
        <p:spPr>
          <a:xfrm>
            <a:off x="3357085" y="3535625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무겁다</a:t>
            </a:r>
          </a:p>
        </p:txBody>
      </p:sp>
      <p:sp>
        <p:nvSpPr>
          <p:cNvPr id="22" name="テキスト ボックス 557">
            <a:extLst>
              <a:ext uri="{FF2B5EF4-FFF2-40B4-BE49-F238E27FC236}">
                <a16:creationId xmlns:a16="http://schemas.microsoft.com/office/drawing/2014/main" id="{F456E0C6-D437-4CEE-833E-31EA6574366C}"/>
              </a:ext>
            </a:extLst>
          </p:cNvPr>
          <p:cNvSpPr txBox="1"/>
          <p:nvPr/>
        </p:nvSpPr>
        <p:spPr>
          <a:xfrm>
            <a:off x="3357720" y="3839684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비싸다</a:t>
            </a:r>
          </a:p>
        </p:txBody>
      </p:sp>
      <p:sp>
        <p:nvSpPr>
          <p:cNvPr id="23" name="テキスト ボックス 558">
            <a:extLst>
              <a:ext uri="{FF2B5EF4-FFF2-40B4-BE49-F238E27FC236}">
                <a16:creationId xmlns:a16="http://schemas.microsoft.com/office/drawing/2014/main" id="{E8D66BD2-031C-499C-A868-6885372FCCE0}"/>
              </a:ext>
            </a:extLst>
          </p:cNvPr>
          <p:cNvSpPr txBox="1"/>
          <p:nvPr/>
        </p:nvSpPr>
        <p:spPr>
          <a:xfrm>
            <a:off x="3342481" y="4150206"/>
            <a:ext cx="2436019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좋다</a:t>
            </a:r>
            <a:r>
              <a:rPr lang="en-US" altLang="ko-KR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(30~40%)</a:t>
            </a:r>
          </a:p>
        </p:txBody>
      </p:sp>
      <p:sp>
        <p:nvSpPr>
          <p:cNvPr id="24" name="テキスト ボックス 559">
            <a:extLst>
              <a:ext uri="{FF2B5EF4-FFF2-40B4-BE49-F238E27FC236}">
                <a16:creationId xmlns:a16="http://schemas.microsoft.com/office/drawing/2014/main" id="{0CE16461-A9BC-4A40-BCD9-3D2DC0C39003}"/>
              </a:ext>
            </a:extLst>
          </p:cNvPr>
          <p:cNvSpPr txBox="1"/>
          <p:nvPr/>
        </p:nvSpPr>
        <p:spPr>
          <a:xfrm>
            <a:off x="3357085" y="4450759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싸다</a:t>
            </a:r>
          </a:p>
        </p:txBody>
      </p:sp>
      <p:sp>
        <p:nvSpPr>
          <p:cNvPr id="25" name="テキスト ボックス 560">
            <a:extLst>
              <a:ext uri="{FF2B5EF4-FFF2-40B4-BE49-F238E27FC236}">
                <a16:creationId xmlns:a16="http://schemas.microsoft.com/office/drawing/2014/main" id="{804C3660-BCA3-4500-A6F8-25F65EAEE73A}"/>
              </a:ext>
            </a:extLst>
          </p:cNvPr>
          <p:cNvSpPr txBox="1"/>
          <p:nvPr/>
        </p:nvSpPr>
        <p:spPr>
          <a:xfrm>
            <a:off x="3357085" y="4764788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적다</a:t>
            </a:r>
          </a:p>
        </p:txBody>
      </p:sp>
      <p:sp>
        <p:nvSpPr>
          <p:cNvPr id="26" name="テキスト ボックス 561">
            <a:extLst>
              <a:ext uri="{FF2B5EF4-FFF2-40B4-BE49-F238E27FC236}">
                <a16:creationId xmlns:a16="http://schemas.microsoft.com/office/drawing/2014/main" id="{FE9B73F5-EAC9-47AE-B89C-D03A21D89FE8}"/>
              </a:ext>
            </a:extLst>
          </p:cNvPr>
          <p:cNvSpPr txBox="1"/>
          <p:nvPr/>
        </p:nvSpPr>
        <p:spPr>
          <a:xfrm>
            <a:off x="5929152" y="2528066"/>
            <a:ext cx="2373632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가솔린 엔진</a:t>
            </a:r>
          </a:p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7" name="テキスト ボックス 562">
            <a:extLst>
              <a:ext uri="{FF2B5EF4-FFF2-40B4-BE49-F238E27FC236}">
                <a16:creationId xmlns:a16="http://schemas.microsoft.com/office/drawing/2014/main" id="{5864D1D4-19CA-40D9-86FA-3A60EDF4DE18}"/>
              </a:ext>
            </a:extLst>
          </p:cNvPr>
          <p:cNvSpPr txBox="1"/>
          <p:nvPr/>
        </p:nvSpPr>
        <p:spPr>
          <a:xfrm>
            <a:off x="5921458" y="2960443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가솔린</a:t>
            </a:r>
          </a:p>
        </p:txBody>
      </p:sp>
      <p:sp>
        <p:nvSpPr>
          <p:cNvPr id="28" name="テキスト ボックス 563">
            <a:extLst>
              <a:ext uri="{FF2B5EF4-FFF2-40B4-BE49-F238E27FC236}">
                <a16:creationId xmlns:a16="http://schemas.microsoft.com/office/drawing/2014/main" id="{6755219D-3B4F-4661-8514-C879133A42DA}"/>
              </a:ext>
            </a:extLst>
          </p:cNvPr>
          <p:cNvSpPr txBox="1"/>
          <p:nvPr/>
        </p:nvSpPr>
        <p:spPr>
          <a:xfrm>
            <a:off x="5881285" y="3249510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전기 불꽃에 의한 점화</a:t>
            </a:r>
          </a:p>
        </p:txBody>
      </p:sp>
      <p:sp>
        <p:nvSpPr>
          <p:cNvPr id="29" name="テキスト ボックス 564">
            <a:extLst>
              <a:ext uri="{FF2B5EF4-FFF2-40B4-BE49-F238E27FC236}">
                <a16:creationId xmlns:a16="http://schemas.microsoft.com/office/drawing/2014/main" id="{DEE312A4-4A87-4D32-BB85-2EFAC4F46AD3}"/>
              </a:ext>
            </a:extLst>
          </p:cNvPr>
          <p:cNvSpPr txBox="1"/>
          <p:nvPr/>
        </p:nvSpPr>
        <p:spPr>
          <a:xfrm>
            <a:off x="5921458" y="3539214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가볍다</a:t>
            </a:r>
          </a:p>
        </p:txBody>
      </p:sp>
      <p:sp>
        <p:nvSpPr>
          <p:cNvPr id="30" name="テキスト ボックス 565">
            <a:extLst>
              <a:ext uri="{FF2B5EF4-FFF2-40B4-BE49-F238E27FC236}">
                <a16:creationId xmlns:a16="http://schemas.microsoft.com/office/drawing/2014/main" id="{C65BDB45-5DB2-4CFB-AAAD-DB0EAF6D8622}"/>
              </a:ext>
            </a:extLst>
          </p:cNvPr>
          <p:cNvSpPr txBox="1"/>
          <p:nvPr/>
        </p:nvSpPr>
        <p:spPr>
          <a:xfrm>
            <a:off x="5881285" y="3862852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싸다</a:t>
            </a:r>
          </a:p>
        </p:txBody>
      </p:sp>
      <p:sp>
        <p:nvSpPr>
          <p:cNvPr id="31" name="テキスト ボックス 566">
            <a:extLst>
              <a:ext uri="{FF2B5EF4-FFF2-40B4-BE49-F238E27FC236}">
                <a16:creationId xmlns:a16="http://schemas.microsoft.com/office/drawing/2014/main" id="{E733DC96-BDD3-4559-9373-E889F4529836}"/>
              </a:ext>
            </a:extLst>
          </p:cNvPr>
          <p:cNvSpPr txBox="1"/>
          <p:nvPr/>
        </p:nvSpPr>
        <p:spPr>
          <a:xfrm>
            <a:off x="5957458" y="4174955"/>
            <a:ext cx="2340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나쁘다</a:t>
            </a:r>
            <a:r>
              <a:rPr lang="en-US" altLang="ko-KR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(22~28%)</a:t>
            </a:r>
          </a:p>
        </p:txBody>
      </p:sp>
      <p:sp>
        <p:nvSpPr>
          <p:cNvPr id="32" name="テキスト ボックス 567">
            <a:extLst>
              <a:ext uri="{FF2B5EF4-FFF2-40B4-BE49-F238E27FC236}">
                <a16:creationId xmlns:a16="http://schemas.microsoft.com/office/drawing/2014/main" id="{FAFDC33D-B83B-4284-9F24-16747B1CE9DA}"/>
              </a:ext>
            </a:extLst>
          </p:cNvPr>
          <p:cNvSpPr txBox="1"/>
          <p:nvPr/>
        </p:nvSpPr>
        <p:spPr>
          <a:xfrm>
            <a:off x="5921458" y="4446155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비싸다</a:t>
            </a:r>
          </a:p>
        </p:txBody>
      </p:sp>
      <p:sp>
        <p:nvSpPr>
          <p:cNvPr id="33" name="テキスト ボックス 568">
            <a:extLst>
              <a:ext uri="{FF2B5EF4-FFF2-40B4-BE49-F238E27FC236}">
                <a16:creationId xmlns:a16="http://schemas.microsoft.com/office/drawing/2014/main" id="{B095723A-CDAB-4D7A-81EE-D3844791FC2A}"/>
              </a:ext>
            </a:extLst>
          </p:cNvPr>
          <p:cNvSpPr txBox="1"/>
          <p:nvPr/>
        </p:nvSpPr>
        <p:spPr>
          <a:xfrm>
            <a:off x="5892449" y="4758219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많다</a:t>
            </a:r>
          </a:p>
        </p:txBody>
      </p:sp>
      <p:sp>
        <p:nvSpPr>
          <p:cNvPr id="34" name="テキスト ボックス 552">
            <a:extLst>
              <a:ext uri="{FF2B5EF4-FFF2-40B4-BE49-F238E27FC236}">
                <a16:creationId xmlns:a16="http://schemas.microsoft.com/office/drawing/2014/main" id="{D56E524C-B1CC-4CE8-8FF2-C24E8D192291}"/>
              </a:ext>
            </a:extLst>
          </p:cNvPr>
          <p:cNvSpPr txBox="1"/>
          <p:nvPr/>
        </p:nvSpPr>
        <p:spPr>
          <a:xfrm>
            <a:off x="830737" y="5170128"/>
            <a:ext cx="2450148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화재 위험도</a:t>
            </a:r>
          </a:p>
          <a:p>
            <a:pPr algn="just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35" name="テキスト ボックス 560">
            <a:extLst>
              <a:ext uri="{FF2B5EF4-FFF2-40B4-BE49-F238E27FC236}">
                <a16:creationId xmlns:a16="http://schemas.microsoft.com/office/drawing/2014/main" id="{2D410616-1334-4D6D-87FA-96D561B0DB9D}"/>
              </a:ext>
            </a:extLst>
          </p:cNvPr>
          <p:cNvSpPr txBox="1"/>
          <p:nvPr/>
        </p:nvSpPr>
        <p:spPr>
          <a:xfrm>
            <a:off x="3357085" y="5168256"/>
            <a:ext cx="2448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적다</a:t>
            </a:r>
          </a:p>
        </p:txBody>
      </p:sp>
      <p:sp>
        <p:nvSpPr>
          <p:cNvPr id="36" name="テキスト ボックス 568">
            <a:extLst>
              <a:ext uri="{FF2B5EF4-FFF2-40B4-BE49-F238E27FC236}">
                <a16:creationId xmlns:a16="http://schemas.microsoft.com/office/drawing/2014/main" id="{B60C8AAE-57EC-4AA9-9983-A1228FC90E4F}"/>
              </a:ext>
            </a:extLst>
          </p:cNvPr>
          <p:cNvSpPr txBox="1"/>
          <p:nvPr/>
        </p:nvSpPr>
        <p:spPr>
          <a:xfrm>
            <a:off x="5892449" y="5161687"/>
            <a:ext cx="2376000" cy="2376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많다</a:t>
            </a:r>
          </a:p>
        </p:txBody>
      </p:sp>
    </p:spTree>
    <p:extLst>
      <p:ext uri="{BB962C8B-B14F-4D97-AF65-F5344CB8AC3E}">
        <p14:creationId xmlns:p14="http://schemas.microsoft.com/office/powerpoint/2010/main" val="37015403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j-ea"/>
              </a:rPr>
              <a:t>디젤 엔진의 구조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 dirty="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1238672" y="543300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흡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·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배기장치의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36" y="1932979"/>
            <a:ext cx="3920278" cy="3439391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193" y="2223925"/>
            <a:ext cx="3461056" cy="3148445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4985591" y="543485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윤활장치계통의 예시</a:t>
            </a:r>
          </a:p>
        </p:txBody>
      </p:sp>
      <p:sp>
        <p:nvSpPr>
          <p:cNvPr id="10" name="テキスト ボックス 572">
            <a:extLst>
              <a:ext uri="{FF2B5EF4-FFF2-40B4-BE49-F238E27FC236}">
                <a16:creationId xmlns:a16="http://schemas.microsoft.com/office/drawing/2014/main" id="{3561FA36-A569-4B12-A3B1-6006BC754931}"/>
              </a:ext>
            </a:extLst>
          </p:cNvPr>
          <p:cNvSpPr txBox="1"/>
          <p:nvPr/>
        </p:nvSpPr>
        <p:spPr>
          <a:xfrm>
            <a:off x="2958430" y="2003961"/>
            <a:ext cx="7137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블로어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임펠러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573">
            <a:extLst>
              <a:ext uri="{FF2B5EF4-FFF2-40B4-BE49-F238E27FC236}">
                <a16:creationId xmlns:a16="http://schemas.microsoft.com/office/drawing/2014/main" id="{E2F4CAD1-1DA2-4F9A-9D50-4C7412B92D17}"/>
              </a:ext>
            </a:extLst>
          </p:cNvPr>
          <p:cNvSpPr txBox="1"/>
          <p:nvPr/>
        </p:nvSpPr>
        <p:spPr>
          <a:xfrm>
            <a:off x="3782495" y="2109371"/>
            <a:ext cx="735693" cy="1884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프리클리너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574">
            <a:extLst>
              <a:ext uri="{FF2B5EF4-FFF2-40B4-BE49-F238E27FC236}">
                <a16:creationId xmlns:a16="http://schemas.microsoft.com/office/drawing/2014/main" id="{B8C0ED11-1D3B-42DA-8D1D-46846EF57771}"/>
              </a:ext>
            </a:extLst>
          </p:cNvPr>
          <p:cNvSpPr txBox="1"/>
          <p:nvPr/>
        </p:nvSpPr>
        <p:spPr>
          <a:xfrm>
            <a:off x="3854145" y="2485967"/>
            <a:ext cx="738734" cy="175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에어 클리너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575">
            <a:extLst>
              <a:ext uri="{FF2B5EF4-FFF2-40B4-BE49-F238E27FC236}">
                <a16:creationId xmlns:a16="http://schemas.microsoft.com/office/drawing/2014/main" id="{3855AFDA-B696-4AC1-BFF7-9FA2BCA90DDA}"/>
              </a:ext>
            </a:extLst>
          </p:cNvPr>
          <p:cNvSpPr txBox="1"/>
          <p:nvPr/>
        </p:nvSpPr>
        <p:spPr>
          <a:xfrm>
            <a:off x="3811831" y="2915693"/>
            <a:ext cx="923925" cy="161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먼지 표시기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576">
            <a:extLst>
              <a:ext uri="{FF2B5EF4-FFF2-40B4-BE49-F238E27FC236}">
                <a16:creationId xmlns:a16="http://schemas.microsoft.com/office/drawing/2014/main" id="{954DF285-4B38-405A-BF25-E6FC8E4F00E7}"/>
              </a:ext>
            </a:extLst>
          </p:cNvPr>
          <p:cNvSpPr txBox="1"/>
          <p:nvPr/>
        </p:nvSpPr>
        <p:spPr>
          <a:xfrm>
            <a:off x="3778867" y="3484067"/>
            <a:ext cx="74295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 헤드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577">
            <a:extLst>
              <a:ext uri="{FF2B5EF4-FFF2-40B4-BE49-F238E27FC236}">
                <a16:creationId xmlns:a16="http://schemas.microsoft.com/office/drawing/2014/main" id="{45E15007-7A62-48D3-BBA9-A10624A21875}"/>
              </a:ext>
            </a:extLst>
          </p:cNvPr>
          <p:cNvSpPr txBox="1"/>
          <p:nvPr/>
        </p:nvSpPr>
        <p:spPr>
          <a:xfrm>
            <a:off x="3781571" y="3723748"/>
            <a:ext cx="814070" cy="1619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배기 매니폴드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578">
            <a:extLst>
              <a:ext uri="{FF2B5EF4-FFF2-40B4-BE49-F238E27FC236}">
                <a16:creationId xmlns:a16="http://schemas.microsoft.com/office/drawing/2014/main" id="{F8CF52F3-5853-4E29-B37E-E76B76466917}"/>
              </a:ext>
            </a:extLst>
          </p:cNvPr>
          <p:cNvSpPr txBox="1"/>
          <p:nvPr/>
        </p:nvSpPr>
        <p:spPr>
          <a:xfrm>
            <a:off x="3781571" y="4014326"/>
            <a:ext cx="828675" cy="1473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 블록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579">
            <a:extLst>
              <a:ext uri="{FF2B5EF4-FFF2-40B4-BE49-F238E27FC236}">
                <a16:creationId xmlns:a16="http://schemas.microsoft.com/office/drawing/2014/main" id="{E49C7C1D-4452-400A-92A2-0E87703BC326}"/>
              </a:ext>
            </a:extLst>
          </p:cNvPr>
          <p:cNvSpPr txBox="1"/>
          <p:nvPr/>
        </p:nvSpPr>
        <p:spPr>
          <a:xfrm>
            <a:off x="3756942" y="4289673"/>
            <a:ext cx="59499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피스톤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581">
            <a:extLst>
              <a:ext uri="{FF2B5EF4-FFF2-40B4-BE49-F238E27FC236}">
                <a16:creationId xmlns:a16="http://schemas.microsoft.com/office/drawing/2014/main" id="{F42B96E2-E1AF-472E-B1AA-BF57A269BDFE}"/>
              </a:ext>
            </a:extLst>
          </p:cNvPr>
          <p:cNvSpPr txBox="1"/>
          <p:nvPr/>
        </p:nvSpPr>
        <p:spPr>
          <a:xfrm>
            <a:off x="2234821" y="2145502"/>
            <a:ext cx="38100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과급기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582">
            <a:extLst>
              <a:ext uri="{FF2B5EF4-FFF2-40B4-BE49-F238E27FC236}">
                <a16:creationId xmlns:a16="http://schemas.microsoft.com/office/drawing/2014/main" id="{694E13D5-C970-4CD0-BC7E-ADE89C42B213}"/>
              </a:ext>
            </a:extLst>
          </p:cNvPr>
          <p:cNvSpPr txBox="1"/>
          <p:nvPr/>
        </p:nvSpPr>
        <p:spPr>
          <a:xfrm>
            <a:off x="1064225" y="2012216"/>
            <a:ext cx="85725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터빈 </a:t>
            </a:r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임펠러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583">
            <a:extLst>
              <a:ext uri="{FF2B5EF4-FFF2-40B4-BE49-F238E27FC236}">
                <a16:creationId xmlns:a16="http://schemas.microsoft.com/office/drawing/2014/main" id="{5B3216BD-7C71-4742-96FF-B82066FC8753}"/>
              </a:ext>
            </a:extLst>
          </p:cNvPr>
          <p:cNvSpPr txBox="1"/>
          <p:nvPr/>
        </p:nvSpPr>
        <p:spPr>
          <a:xfrm>
            <a:off x="847055" y="2190016"/>
            <a:ext cx="600075" cy="1377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배기 밸브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584">
            <a:extLst>
              <a:ext uri="{FF2B5EF4-FFF2-40B4-BE49-F238E27FC236}">
                <a16:creationId xmlns:a16="http://schemas.microsoft.com/office/drawing/2014/main" id="{39E7AD10-52DB-4077-9FF9-24C957DCFE24}"/>
              </a:ext>
            </a:extLst>
          </p:cNvPr>
          <p:cNvSpPr txBox="1"/>
          <p:nvPr/>
        </p:nvSpPr>
        <p:spPr>
          <a:xfrm>
            <a:off x="837530" y="2490371"/>
            <a:ext cx="580390" cy="1422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머플러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585">
            <a:extLst>
              <a:ext uri="{FF2B5EF4-FFF2-40B4-BE49-F238E27FC236}">
                <a16:creationId xmlns:a16="http://schemas.microsoft.com/office/drawing/2014/main" id="{10494327-6746-4F2C-9F71-8B4C6FA17C8F}"/>
              </a:ext>
            </a:extLst>
          </p:cNvPr>
          <p:cNvSpPr txBox="1"/>
          <p:nvPr/>
        </p:nvSpPr>
        <p:spPr>
          <a:xfrm>
            <a:off x="1991112" y="3245942"/>
            <a:ext cx="190500" cy="3854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배기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586">
            <a:extLst>
              <a:ext uri="{FF2B5EF4-FFF2-40B4-BE49-F238E27FC236}">
                <a16:creationId xmlns:a16="http://schemas.microsoft.com/office/drawing/2014/main" id="{32C87F4E-9130-4170-B9D1-5D5BBFF9402F}"/>
              </a:ext>
            </a:extLst>
          </p:cNvPr>
          <p:cNvSpPr txBox="1"/>
          <p:nvPr/>
        </p:nvSpPr>
        <p:spPr>
          <a:xfrm>
            <a:off x="2621897" y="3220932"/>
            <a:ext cx="198755" cy="561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가압공기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819">
            <a:extLst>
              <a:ext uri="{FF2B5EF4-FFF2-40B4-BE49-F238E27FC236}">
                <a16:creationId xmlns:a16="http://schemas.microsoft.com/office/drawing/2014/main" id="{475C1032-91A4-4C08-88C7-977CBECA0510}"/>
              </a:ext>
            </a:extLst>
          </p:cNvPr>
          <p:cNvSpPr txBox="1"/>
          <p:nvPr/>
        </p:nvSpPr>
        <p:spPr>
          <a:xfrm>
            <a:off x="7253604" y="2739027"/>
            <a:ext cx="842645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필터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820">
            <a:extLst>
              <a:ext uri="{FF2B5EF4-FFF2-40B4-BE49-F238E27FC236}">
                <a16:creationId xmlns:a16="http://schemas.microsoft.com/office/drawing/2014/main" id="{BA223FFB-53A1-4BBE-999C-38868BDC1210}"/>
              </a:ext>
            </a:extLst>
          </p:cNvPr>
          <p:cNvSpPr txBox="1"/>
          <p:nvPr/>
        </p:nvSpPr>
        <p:spPr>
          <a:xfrm>
            <a:off x="7366980" y="4917073"/>
            <a:ext cx="842645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쿨러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821">
            <a:extLst>
              <a:ext uri="{FF2B5EF4-FFF2-40B4-BE49-F238E27FC236}">
                <a16:creationId xmlns:a16="http://schemas.microsoft.com/office/drawing/2014/main" id="{2B15C30C-31ED-4C19-9DD3-08C37EEA99D5}"/>
              </a:ext>
            </a:extLst>
          </p:cNvPr>
          <p:cNvSpPr txBox="1"/>
          <p:nvPr/>
        </p:nvSpPr>
        <p:spPr>
          <a:xfrm>
            <a:off x="6908021" y="5127620"/>
            <a:ext cx="110934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스트레이너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822">
            <a:extLst>
              <a:ext uri="{FF2B5EF4-FFF2-40B4-BE49-F238E27FC236}">
                <a16:creationId xmlns:a16="http://schemas.microsoft.com/office/drawing/2014/main" id="{0DC69A11-E9F6-47E8-A304-446BED7D3E1D}"/>
              </a:ext>
            </a:extLst>
          </p:cNvPr>
          <p:cNvSpPr txBox="1"/>
          <p:nvPr/>
        </p:nvSpPr>
        <p:spPr>
          <a:xfrm>
            <a:off x="4635193" y="4647837"/>
            <a:ext cx="699770" cy="1473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펌프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5746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j-ea"/>
              </a:rPr>
              <a:t>디젤 엔진의 구조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 dirty="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 dirty="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843" y="1870364"/>
            <a:ext cx="3625742" cy="3562636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8478" y="2130135"/>
            <a:ext cx="3926978" cy="317817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900900" y="5513961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연료장치계통의 예시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77552" y="52979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수냉식 엔진 냉각장치계통의 그림</a:t>
            </a:r>
          </a:p>
        </p:txBody>
      </p:sp>
      <p:sp>
        <p:nvSpPr>
          <p:cNvPr id="9" name="テキスト ボックス 823">
            <a:extLst>
              <a:ext uri="{FF2B5EF4-FFF2-40B4-BE49-F238E27FC236}">
                <a16:creationId xmlns:a16="http://schemas.microsoft.com/office/drawing/2014/main" id="{D3809C73-C3A4-42CF-9725-237382D5BB0B}"/>
              </a:ext>
            </a:extLst>
          </p:cNvPr>
          <p:cNvSpPr txBox="1"/>
          <p:nvPr/>
        </p:nvSpPr>
        <p:spPr>
          <a:xfrm>
            <a:off x="3024977" y="2223662"/>
            <a:ext cx="602676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연료탱크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824">
            <a:extLst>
              <a:ext uri="{FF2B5EF4-FFF2-40B4-BE49-F238E27FC236}">
                <a16:creationId xmlns:a16="http://schemas.microsoft.com/office/drawing/2014/main" id="{5CDCD1ED-2734-4444-8453-E15F5148E877}"/>
              </a:ext>
            </a:extLst>
          </p:cNvPr>
          <p:cNvSpPr txBox="1"/>
          <p:nvPr/>
        </p:nvSpPr>
        <p:spPr>
          <a:xfrm>
            <a:off x="1736623" y="2285941"/>
            <a:ext cx="1019175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연료분사노즐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825">
            <a:extLst>
              <a:ext uri="{FF2B5EF4-FFF2-40B4-BE49-F238E27FC236}">
                <a16:creationId xmlns:a16="http://schemas.microsoft.com/office/drawing/2014/main" id="{A10698C1-689A-4A2F-8688-5D3F539D5013}"/>
              </a:ext>
            </a:extLst>
          </p:cNvPr>
          <p:cNvSpPr txBox="1"/>
          <p:nvPr/>
        </p:nvSpPr>
        <p:spPr>
          <a:xfrm>
            <a:off x="1736623" y="4027029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연료분사펌프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826">
            <a:extLst>
              <a:ext uri="{FF2B5EF4-FFF2-40B4-BE49-F238E27FC236}">
                <a16:creationId xmlns:a16="http://schemas.microsoft.com/office/drawing/2014/main" id="{590569DA-A818-4A32-B133-6CDDC6BFE202}"/>
              </a:ext>
            </a:extLst>
          </p:cNvPr>
          <p:cNvSpPr txBox="1"/>
          <p:nvPr/>
        </p:nvSpPr>
        <p:spPr>
          <a:xfrm>
            <a:off x="859161" y="5297915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연료공급펌프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827">
            <a:extLst>
              <a:ext uri="{FF2B5EF4-FFF2-40B4-BE49-F238E27FC236}">
                <a16:creationId xmlns:a16="http://schemas.microsoft.com/office/drawing/2014/main" id="{097E777B-114B-44E2-9DAB-CE1AF91A5CFD}"/>
              </a:ext>
            </a:extLst>
          </p:cNvPr>
          <p:cNvSpPr txBox="1"/>
          <p:nvPr/>
        </p:nvSpPr>
        <p:spPr>
          <a:xfrm>
            <a:off x="2770403" y="4724198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연료필터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828">
            <a:extLst>
              <a:ext uri="{FF2B5EF4-FFF2-40B4-BE49-F238E27FC236}">
                <a16:creationId xmlns:a16="http://schemas.microsoft.com/office/drawing/2014/main" id="{C1668DC0-5F11-43FC-913F-6E1552B88610}"/>
              </a:ext>
            </a:extLst>
          </p:cNvPr>
          <p:cNvSpPr txBox="1"/>
          <p:nvPr/>
        </p:nvSpPr>
        <p:spPr>
          <a:xfrm>
            <a:off x="2593873" y="5197903"/>
            <a:ext cx="857250" cy="2000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거버너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598">
            <a:extLst>
              <a:ext uri="{FF2B5EF4-FFF2-40B4-BE49-F238E27FC236}">
                <a16:creationId xmlns:a16="http://schemas.microsoft.com/office/drawing/2014/main" id="{CE62D85B-8D57-4C4A-9C1C-3EEA1B46E38C}"/>
              </a:ext>
            </a:extLst>
          </p:cNvPr>
          <p:cNvSpPr txBox="1"/>
          <p:nvPr/>
        </p:nvSpPr>
        <p:spPr>
          <a:xfrm>
            <a:off x="4411477" y="2164636"/>
            <a:ext cx="726399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라디에이터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599">
            <a:extLst>
              <a:ext uri="{FF2B5EF4-FFF2-40B4-BE49-F238E27FC236}">
                <a16:creationId xmlns:a16="http://schemas.microsoft.com/office/drawing/2014/main" id="{253B1AB7-1384-47DF-A488-8F85FE5993DF}"/>
              </a:ext>
            </a:extLst>
          </p:cNvPr>
          <p:cNvSpPr txBox="1"/>
          <p:nvPr/>
        </p:nvSpPr>
        <p:spPr>
          <a:xfrm>
            <a:off x="5075335" y="2123107"/>
            <a:ext cx="40107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팬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600">
            <a:extLst>
              <a:ext uri="{FF2B5EF4-FFF2-40B4-BE49-F238E27FC236}">
                <a16:creationId xmlns:a16="http://schemas.microsoft.com/office/drawing/2014/main" id="{EB7E62B3-B3C7-4725-8107-BF54285AB055}"/>
              </a:ext>
            </a:extLst>
          </p:cNvPr>
          <p:cNvSpPr txBox="1"/>
          <p:nvPr/>
        </p:nvSpPr>
        <p:spPr>
          <a:xfrm>
            <a:off x="5333443" y="2276743"/>
            <a:ext cx="1102366" cy="1491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서모스탯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온도조절기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601">
            <a:extLst>
              <a:ext uri="{FF2B5EF4-FFF2-40B4-BE49-F238E27FC236}">
                <a16:creationId xmlns:a16="http://schemas.microsoft.com/office/drawing/2014/main" id="{3C5E50D0-460C-445B-AC03-431C149D0496}"/>
              </a:ext>
            </a:extLst>
          </p:cNvPr>
          <p:cNvSpPr txBox="1"/>
          <p:nvPr/>
        </p:nvSpPr>
        <p:spPr>
          <a:xfrm>
            <a:off x="5735097" y="2474332"/>
            <a:ext cx="761260" cy="1518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워터 펌프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602">
            <a:extLst>
              <a:ext uri="{FF2B5EF4-FFF2-40B4-BE49-F238E27FC236}">
                <a16:creationId xmlns:a16="http://schemas.microsoft.com/office/drawing/2014/main" id="{49305AC8-2BEF-4874-9DD9-B2123C6716D7}"/>
              </a:ext>
            </a:extLst>
          </p:cNvPr>
          <p:cNvSpPr txBox="1"/>
          <p:nvPr/>
        </p:nvSpPr>
        <p:spPr>
          <a:xfrm>
            <a:off x="6496357" y="2258049"/>
            <a:ext cx="543779" cy="1518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수온계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603">
            <a:extLst>
              <a:ext uri="{FF2B5EF4-FFF2-40B4-BE49-F238E27FC236}">
                <a16:creationId xmlns:a16="http://schemas.microsoft.com/office/drawing/2014/main" id="{3377470E-6270-4AFA-8FDE-6846130E45C8}"/>
              </a:ext>
            </a:extLst>
          </p:cNvPr>
          <p:cNvSpPr txBox="1"/>
          <p:nvPr/>
        </p:nvSpPr>
        <p:spPr>
          <a:xfrm>
            <a:off x="6847839" y="2436156"/>
            <a:ext cx="1294663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워터 </a:t>
            </a:r>
            <a:r>
              <a:rPr lang="ko-KR" altLang="en-US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매니폴드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606">
            <a:extLst>
              <a:ext uri="{FF2B5EF4-FFF2-40B4-BE49-F238E27FC236}">
                <a16:creationId xmlns:a16="http://schemas.microsoft.com/office/drawing/2014/main" id="{8B4F7F7B-594A-4894-A95D-3DE36996B037}"/>
              </a:ext>
            </a:extLst>
          </p:cNvPr>
          <p:cNvSpPr txBox="1"/>
          <p:nvPr/>
        </p:nvSpPr>
        <p:spPr>
          <a:xfrm>
            <a:off x="6404844" y="4962710"/>
            <a:ext cx="1589993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펌프에서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607">
            <a:extLst>
              <a:ext uri="{FF2B5EF4-FFF2-40B4-BE49-F238E27FC236}">
                <a16:creationId xmlns:a16="http://schemas.microsoft.com/office/drawing/2014/main" id="{9AE6F059-2E5C-4DE7-81FB-D9ADAE4FC3FF}"/>
              </a:ext>
            </a:extLst>
          </p:cNvPr>
          <p:cNvSpPr txBox="1"/>
          <p:nvPr/>
        </p:nvSpPr>
        <p:spPr>
          <a:xfrm>
            <a:off x="5476405" y="5145296"/>
            <a:ext cx="1315227" cy="1611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오일 쿨러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829">
            <a:extLst>
              <a:ext uri="{FF2B5EF4-FFF2-40B4-BE49-F238E27FC236}">
                <a16:creationId xmlns:a16="http://schemas.microsoft.com/office/drawing/2014/main" id="{1F0B560F-951A-4616-9F42-11BC31D5A331}"/>
              </a:ext>
            </a:extLst>
          </p:cNvPr>
          <p:cNvSpPr txBox="1"/>
          <p:nvPr/>
        </p:nvSpPr>
        <p:spPr>
          <a:xfrm>
            <a:off x="7526445" y="3405172"/>
            <a:ext cx="859011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 헤드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830">
            <a:extLst>
              <a:ext uri="{FF2B5EF4-FFF2-40B4-BE49-F238E27FC236}">
                <a16:creationId xmlns:a16="http://schemas.microsoft.com/office/drawing/2014/main" id="{9CE6310E-73BC-48D3-A9F1-8059511A060E}"/>
              </a:ext>
            </a:extLst>
          </p:cNvPr>
          <p:cNvSpPr txBox="1"/>
          <p:nvPr/>
        </p:nvSpPr>
        <p:spPr>
          <a:xfrm>
            <a:off x="7614950" y="3861888"/>
            <a:ext cx="826208" cy="2190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 라이너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804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디젤 엔진의 구조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3166119" y="563165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교류 발전기의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6519" y="1423556"/>
            <a:ext cx="7106838" cy="4208096"/>
          </a:xfrm>
          <a:prstGeom prst="rect">
            <a:avLst/>
          </a:prstGeom>
        </p:spPr>
      </p:pic>
      <p:sp>
        <p:nvSpPr>
          <p:cNvPr id="7" name="テキスト ボックス 831">
            <a:extLst>
              <a:ext uri="{FF2B5EF4-FFF2-40B4-BE49-F238E27FC236}">
                <a16:creationId xmlns:a16="http://schemas.microsoft.com/office/drawing/2014/main" id="{C3A04613-0640-45F3-B777-959CB68F05D2}"/>
              </a:ext>
            </a:extLst>
          </p:cNvPr>
          <p:cNvSpPr txBox="1"/>
          <p:nvPr/>
        </p:nvSpPr>
        <p:spPr>
          <a:xfrm>
            <a:off x="5341480" y="1584213"/>
            <a:ext cx="1718894" cy="34045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점화 스위치</a:t>
            </a:r>
          </a:p>
        </p:txBody>
      </p:sp>
      <p:sp>
        <p:nvSpPr>
          <p:cNvPr id="8" name="テキスト ボックス 161">
            <a:extLst>
              <a:ext uri="{FF2B5EF4-FFF2-40B4-BE49-F238E27FC236}">
                <a16:creationId xmlns:a16="http://schemas.microsoft.com/office/drawing/2014/main" id="{2DB1FA05-8269-43FB-B61F-88CF1F28CA9D}"/>
              </a:ext>
            </a:extLst>
          </p:cNvPr>
          <p:cNvSpPr txBox="1"/>
          <p:nvPr/>
        </p:nvSpPr>
        <p:spPr>
          <a:xfrm>
            <a:off x="1236519" y="2497732"/>
            <a:ext cx="1035813" cy="2085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교류 발전기</a:t>
            </a:r>
          </a:p>
        </p:txBody>
      </p:sp>
      <p:sp>
        <p:nvSpPr>
          <p:cNvPr id="9" name="テキスト ボックス 163">
            <a:extLst>
              <a:ext uri="{FF2B5EF4-FFF2-40B4-BE49-F238E27FC236}">
                <a16:creationId xmlns:a16="http://schemas.microsoft.com/office/drawing/2014/main" id="{B0694E6F-CF5E-407F-BE06-F8A6B197E8B7}"/>
              </a:ext>
            </a:extLst>
          </p:cNvPr>
          <p:cNvSpPr txBox="1"/>
          <p:nvPr/>
        </p:nvSpPr>
        <p:spPr>
          <a:xfrm>
            <a:off x="6403729" y="5055545"/>
            <a:ext cx="1035813" cy="2182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배터리</a:t>
            </a:r>
          </a:p>
        </p:txBody>
      </p:sp>
    </p:spTree>
    <p:extLst>
      <p:ext uri="{BB962C8B-B14F-4D97-AF65-F5344CB8AC3E}">
        <p14:creationId xmlns:p14="http://schemas.microsoft.com/office/powerpoint/2010/main" val="22427419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908299"/>
            <a:ext cx="7772400" cy="601663"/>
          </a:xfrm>
        </p:spPr>
        <p:txBody>
          <a:bodyPr rtlCol="0">
            <a:normAutofit/>
          </a:bodyPr>
          <a:lstStyle/>
          <a:p>
            <a:pPr rtl="0"/>
            <a:r>
              <a:rPr lang="ko" altLang="en-US" sz="3200" dirty="0">
                <a:latin typeface="+mj-ea"/>
              </a:rPr>
              <a:t>제</a:t>
            </a:r>
            <a:r>
              <a:rPr lang="en-US" altLang="ko" sz="3200" dirty="0">
                <a:latin typeface="+mj-ea"/>
              </a:rPr>
              <a:t>1</a:t>
            </a:r>
            <a:r>
              <a:rPr lang="ko" altLang="en-US" sz="3200" dirty="0">
                <a:latin typeface="+mj-ea"/>
              </a:rPr>
              <a:t>장 차량계 건설기계에 관한 기초지식</a:t>
            </a:r>
          </a:p>
        </p:txBody>
      </p:sp>
    </p:spTree>
    <p:extLst>
      <p:ext uri="{BB962C8B-B14F-4D97-AF65-F5344CB8AC3E}">
        <p14:creationId xmlns:p14="http://schemas.microsoft.com/office/powerpoint/2010/main" val="12185806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연료</a:t>
            </a:r>
            <a:r>
              <a:rPr lang="en-US" altLang="ko-KR" sz="2400">
                <a:latin typeface="+mj-ea"/>
              </a:rPr>
              <a:t>·</a:t>
            </a:r>
            <a:r>
              <a:rPr lang="ko-KR" altLang="en-US" sz="2400">
                <a:latin typeface="+mj-ea"/>
              </a:rPr>
              <a:t>엔진 오일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ko-KR" altLang="en-US" sz="2000" dirty="0">
                <a:latin typeface="+mj-ea"/>
                <a:ea typeface="+mj-ea"/>
              </a:rPr>
              <a:t>엔진 오일은 다음과 같은 작용을 한다</a:t>
            </a:r>
            <a:r>
              <a:rPr lang="en-US" altLang="ko-KR" sz="2000" dirty="0">
                <a:latin typeface="+mj-ea"/>
                <a:ea typeface="+mj-ea"/>
              </a:rPr>
              <a:t>.</a:t>
            </a:r>
            <a:endParaRPr lang="ko-KR" altLang="en-US" sz="2000" dirty="0">
              <a:latin typeface="+mj-ea"/>
              <a:ea typeface="+mj-ea"/>
            </a:endParaRPr>
          </a:p>
          <a:p>
            <a:pPr marL="0" indent="0" rtl="0">
              <a:buNone/>
            </a:pPr>
            <a:r>
              <a:rPr lang="ko-KR" altLang="en-US" sz="2000" dirty="0">
                <a:latin typeface="+mj-ea"/>
                <a:ea typeface="+mj-ea"/>
              </a:rPr>
              <a:t>① 윤활작용</a:t>
            </a:r>
          </a:p>
          <a:p>
            <a:pPr marL="0" indent="0" rtl="0">
              <a:buNone/>
            </a:pPr>
            <a:r>
              <a:rPr lang="ko-KR" altLang="en-US" sz="2000" dirty="0">
                <a:latin typeface="+mj-ea"/>
                <a:ea typeface="+mj-ea"/>
              </a:rPr>
              <a:t>② 냉각작용</a:t>
            </a:r>
          </a:p>
          <a:p>
            <a:pPr marL="0" indent="0" rtl="0">
              <a:buNone/>
            </a:pPr>
            <a:r>
              <a:rPr lang="ko-KR" altLang="en-US" sz="2000" dirty="0">
                <a:latin typeface="+mj-ea"/>
                <a:ea typeface="+mj-ea"/>
              </a:rPr>
              <a:t>③ 밀봉작용</a:t>
            </a:r>
          </a:p>
          <a:p>
            <a:pPr marL="0" indent="0" rtl="0">
              <a:buNone/>
            </a:pPr>
            <a:r>
              <a:rPr lang="ko-KR" altLang="en-US" sz="2000" dirty="0">
                <a:latin typeface="+mj-ea"/>
                <a:ea typeface="+mj-ea"/>
              </a:rPr>
              <a:t>④ 청정작용</a:t>
            </a:r>
          </a:p>
          <a:p>
            <a:pPr marL="0" indent="0" rtl="0">
              <a:buNone/>
            </a:pPr>
            <a:r>
              <a:rPr lang="ko-KR" altLang="en-US" sz="2000" dirty="0">
                <a:latin typeface="+mj-ea"/>
                <a:ea typeface="+mj-ea"/>
              </a:rPr>
              <a:t>⑤ 방청작용</a:t>
            </a:r>
          </a:p>
          <a:p>
            <a:pPr marL="0" indent="0" rtl="0">
              <a:buNone/>
            </a:pPr>
            <a:endParaRPr lang="ko-KR" altLang="en-US" sz="2000" dirty="0">
              <a:latin typeface="+mj-ea"/>
              <a:ea typeface="+mj-ea"/>
            </a:endParaRPr>
          </a:p>
          <a:p>
            <a:pPr marL="0" indent="0" rtl="0">
              <a:buNone/>
            </a:pPr>
            <a:r>
              <a:rPr lang="ko-KR" altLang="en-US" sz="2000" dirty="0">
                <a:latin typeface="+mj-ea"/>
                <a:ea typeface="+mj-ea"/>
              </a:rPr>
              <a:t>다양한 명칭의 엔진 오일이 있지만</a:t>
            </a:r>
            <a:r>
              <a:rPr lang="en-US" altLang="ko-KR" sz="2000" dirty="0">
                <a:latin typeface="+mj-ea"/>
                <a:ea typeface="+mj-ea"/>
              </a:rPr>
              <a:t>, </a:t>
            </a:r>
            <a:r>
              <a:rPr lang="ko-KR" altLang="en-US" sz="2000" dirty="0">
                <a:latin typeface="+mj-ea"/>
                <a:ea typeface="+mj-ea"/>
              </a:rPr>
              <a:t>건설기계의 사용설명서 등에서 지정된 규격의 오일을 사용해야 한다</a:t>
            </a:r>
            <a:r>
              <a:rPr lang="en-US" altLang="ko-KR" sz="2000" dirty="0">
                <a:latin typeface="+mj-ea"/>
                <a:ea typeface="+mj-ea"/>
              </a:rPr>
              <a:t>.</a:t>
            </a:r>
            <a:endParaRPr lang="ko-KR" altLang="en-US" sz="2000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340006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유압장치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737" y="1704109"/>
            <a:ext cx="7768526" cy="3449782"/>
          </a:xfrm>
          <a:prstGeom prst="rect">
            <a:avLst/>
          </a:prstGeom>
        </p:spPr>
      </p:pic>
      <p:sp>
        <p:nvSpPr>
          <p:cNvPr id="7" name="テキスト ボックス 629">
            <a:extLst>
              <a:ext uri="{FF2B5EF4-FFF2-40B4-BE49-F238E27FC236}">
                <a16:creationId xmlns:a16="http://schemas.microsoft.com/office/drawing/2014/main" id="{7B6ACCCF-7C7C-43C4-8487-0071641B02F8}"/>
              </a:ext>
            </a:extLst>
          </p:cNvPr>
          <p:cNvSpPr txBox="1"/>
          <p:nvPr/>
        </p:nvSpPr>
        <p:spPr>
          <a:xfrm>
            <a:off x="2395244" y="1897753"/>
            <a:ext cx="975226" cy="2151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고압 작동유</a:t>
            </a:r>
            <a:endParaRPr lang="ko-KR" altLang="en-US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630">
            <a:extLst>
              <a:ext uri="{FF2B5EF4-FFF2-40B4-BE49-F238E27FC236}">
                <a16:creationId xmlns:a16="http://schemas.microsoft.com/office/drawing/2014/main" id="{A3C79AE1-AB71-48CA-AB19-C92BA67592A2}"/>
              </a:ext>
            </a:extLst>
          </p:cNvPr>
          <p:cNvSpPr txBox="1"/>
          <p:nvPr/>
        </p:nvSpPr>
        <p:spPr>
          <a:xfrm>
            <a:off x="745923" y="3299762"/>
            <a:ext cx="742841" cy="288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</a:t>
            </a:r>
            <a:endParaRPr lang="ko-KR" altLang="en-US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31">
            <a:extLst>
              <a:ext uri="{FF2B5EF4-FFF2-40B4-BE49-F238E27FC236}">
                <a16:creationId xmlns:a16="http://schemas.microsoft.com/office/drawing/2014/main" id="{0BA233CF-18B7-4BC9-A49D-1E2AA07286A5}"/>
              </a:ext>
            </a:extLst>
          </p:cNvPr>
          <p:cNvSpPr txBox="1"/>
          <p:nvPr/>
        </p:nvSpPr>
        <p:spPr>
          <a:xfrm>
            <a:off x="1859424" y="3000278"/>
            <a:ext cx="1311887" cy="768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유압 펌프</a:t>
            </a:r>
            <a:endParaRPr lang="ko-KR" altLang="en-US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rtl="0"/>
            <a:r>
              <a:rPr lang="en-US" altLang="ko-KR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작동유를 고압으로 배출한다</a:t>
            </a:r>
            <a:r>
              <a:rPr lang="en-US" altLang="ko-KR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32">
            <a:extLst>
              <a:ext uri="{FF2B5EF4-FFF2-40B4-BE49-F238E27FC236}">
                <a16:creationId xmlns:a16="http://schemas.microsoft.com/office/drawing/2014/main" id="{8D40BFEF-6759-44EA-A3F1-4F9F14A9F0C6}"/>
              </a:ext>
            </a:extLst>
          </p:cNvPr>
          <p:cNvSpPr txBox="1"/>
          <p:nvPr/>
        </p:nvSpPr>
        <p:spPr>
          <a:xfrm>
            <a:off x="3761428" y="1825691"/>
            <a:ext cx="1334729" cy="8102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유압제어밸브</a:t>
            </a:r>
            <a:endParaRPr lang="ko-KR" altLang="en-US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작동유의 압력</a:t>
            </a:r>
            <a:r>
              <a:rPr lang="en-US" altLang="ko-KR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유량 방향을 제어한다</a:t>
            </a:r>
            <a:r>
              <a:rPr lang="en-US" altLang="ko-KR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34">
            <a:extLst>
              <a:ext uri="{FF2B5EF4-FFF2-40B4-BE49-F238E27FC236}">
                <a16:creationId xmlns:a16="http://schemas.microsoft.com/office/drawing/2014/main" id="{CD593F15-41DB-4BAC-9661-7A13A3C839E8}"/>
              </a:ext>
            </a:extLst>
          </p:cNvPr>
          <p:cNvSpPr txBox="1"/>
          <p:nvPr/>
        </p:nvSpPr>
        <p:spPr>
          <a:xfrm>
            <a:off x="5464322" y="1851930"/>
            <a:ext cx="1311887" cy="2300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고압 작동유</a:t>
            </a:r>
            <a:endParaRPr lang="ko-KR" altLang="en-US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635">
            <a:extLst>
              <a:ext uri="{FF2B5EF4-FFF2-40B4-BE49-F238E27FC236}">
                <a16:creationId xmlns:a16="http://schemas.microsoft.com/office/drawing/2014/main" id="{07D8C22F-6BF1-483A-B163-BE1059DE52A9}"/>
              </a:ext>
            </a:extLst>
          </p:cNvPr>
          <p:cNvSpPr txBox="1"/>
          <p:nvPr/>
        </p:nvSpPr>
        <p:spPr>
          <a:xfrm>
            <a:off x="2683698" y="4682581"/>
            <a:ext cx="975226" cy="24494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저압 작동유</a:t>
            </a:r>
            <a:endParaRPr lang="ko-KR" altLang="en-US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637">
            <a:extLst>
              <a:ext uri="{FF2B5EF4-FFF2-40B4-BE49-F238E27FC236}">
                <a16:creationId xmlns:a16="http://schemas.microsoft.com/office/drawing/2014/main" id="{D0C2D511-C606-4E47-A068-9C96D6CE078A}"/>
              </a:ext>
            </a:extLst>
          </p:cNvPr>
          <p:cNvSpPr txBox="1"/>
          <p:nvPr/>
        </p:nvSpPr>
        <p:spPr>
          <a:xfrm>
            <a:off x="5242768" y="2658125"/>
            <a:ext cx="999060" cy="2548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저압 작동유</a:t>
            </a:r>
            <a:endParaRPr lang="ko-KR" altLang="en-US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639">
            <a:extLst>
              <a:ext uri="{FF2B5EF4-FFF2-40B4-BE49-F238E27FC236}">
                <a16:creationId xmlns:a16="http://schemas.microsoft.com/office/drawing/2014/main" id="{E5CB6BCE-3BA1-4EE9-9AB6-880F42924E4F}"/>
              </a:ext>
            </a:extLst>
          </p:cNvPr>
          <p:cNvSpPr txBox="1"/>
          <p:nvPr/>
        </p:nvSpPr>
        <p:spPr>
          <a:xfrm>
            <a:off x="5742298" y="3009786"/>
            <a:ext cx="1332743" cy="773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유압구동장치</a:t>
            </a:r>
            <a:endParaRPr lang="ko-KR" altLang="en-US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rtl="0"/>
            <a:r>
              <a:rPr lang="en-US" altLang="ko-KR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유압을 기계 에너지로 변환한다</a:t>
            </a:r>
            <a:r>
              <a:rPr lang="en-US" altLang="ko-KR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640">
            <a:extLst>
              <a:ext uri="{FF2B5EF4-FFF2-40B4-BE49-F238E27FC236}">
                <a16:creationId xmlns:a16="http://schemas.microsoft.com/office/drawing/2014/main" id="{B4FF2439-E9AE-4684-A046-A3BC6DEECF08}"/>
              </a:ext>
            </a:extLst>
          </p:cNvPr>
          <p:cNvSpPr txBox="1"/>
          <p:nvPr/>
        </p:nvSpPr>
        <p:spPr>
          <a:xfrm>
            <a:off x="7460500" y="3000278"/>
            <a:ext cx="835468" cy="7031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일</a:t>
            </a:r>
            <a:endParaRPr lang="ko-KR" altLang="en-US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just" rtl="0"/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크기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속도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방향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641">
            <a:extLst>
              <a:ext uri="{FF2B5EF4-FFF2-40B4-BE49-F238E27FC236}">
                <a16:creationId xmlns:a16="http://schemas.microsoft.com/office/drawing/2014/main" id="{F78297DC-8780-4D3C-BE49-6AF77E7B1504}"/>
              </a:ext>
            </a:extLst>
          </p:cNvPr>
          <p:cNvSpPr txBox="1"/>
          <p:nvPr/>
        </p:nvSpPr>
        <p:spPr>
          <a:xfrm>
            <a:off x="3885069" y="4396820"/>
            <a:ext cx="1087446" cy="5034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작동유탱크 부속기기</a:t>
            </a:r>
            <a:endParaRPr lang="ko-KR" altLang="en-US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9383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n-ea"/>
                <a:ea typeface="+mn-ea"/>
              </a:rPr>
              <a:t>유압 펌프 ①기어 펌프 ②피스톤 펌프 사축식</a:t>
            </a:r>
            <a:r>
              <a:rPr lang="en-US" altLang="ko-KR" sz="2400">
                <a:latin typeface="+mn-ea"/>
                <a:ea typeface="+mn-ea"/>
              </a:rPr>
              <a:t>, </a:t>
            </a:r>
            <a:r>
              <a:rPr lang="ko-KR" altLang="en-US" sz="2400">
                <a:latin typeface="+mn-ea"/>
                <a:ea typeface="+mn-ea"/>
              </a:rPr>
              <a:t>사판식</a:t>
            </a:r>
            <a:endParaRPr kumimoji="1" lang="ko-KR" altLang="en-US" sz="2400">
              <a:latin typeface="+mn-ea"/>
              <a:ea typeface="+mn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20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n-ea"/>
              </a:rPr>
              <a:t>16</a:t>
            </a:r>
            <a:r>
              <a:rPr lang="ko-KR" altLang="en-US" sz="1200">
                <a:solidFill>
                  <a:prstClr val="black"/>
                </a:solidFill>
                <a:latin typeface="+mn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n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348" y="1299556"/>
            <a:ext cx="5895543" cy="234027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902" y="3960413"/>
            <a:ext cx="3470564" cy="2241406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3717" y="4260206"/>
            <a:ext cx="3711633" cy="1746971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561337" y="6105942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피스톤 펌프 사축식                                피스톤 펌프 사판식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53786" y="3623221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n-ea"/>
              </a:rPr>
              <a:t>기어 펌프</a:t>
            </a:r>
          </a:p>
        </p:txBody>
      </p:sp>
      <p:sp>
        <p:nvSpPr>
          <p:cNvPr id="12" name="テキスト ボックス 172">
            <a:extLst>
              <a:ext uri="{FF2B5EF4-FFF2-40B4-BE49-F238E27FC236}">
                <a16:creationId xmlns:a16="http://schemas.microsoft.com/office/drawing/2014/main" id="{5F6E4271-2AAD-493E-A39C-92C351260DCD}"/>
              </a:ext>
            </a:extLst>
          </p:cNvPr>
          <p:cNvSpPr txBox="1"/>
          <p:nvPr/>
        </p:nvSpPr>
        <p:spPr>
          <a:xfrm>
            <a:off x="1667239" y="1720301"/>
            <a:ext cx="209550" cy="15144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400" kern="100" dirty="0" err="1">
                <a:effectLst/>
                <a:latin typeface="+mn-ea"/>
                <a:cs typeface="Times New Roman" panose="02020603050405020304" pitchFamily="18" charset="0"/>
              </a:rPr>
              <a:t>작동유</a:t>
            </a:r>
            <a:r>
              <a:rPr lang="ko-KR" altLang="en-US" sz="1400" kern="100" dirty="0">
                <a:effectLst/>
                <a:latin typeface="+mn-ea"/>
                <a:cs typeface="Times New Roman" panose="02020603050405020304" pitchFamily="18" charset="0"/>
              </a:rPr>
              <a:t> </a:t>
            </a:r>
            <a:r>
              <a:rPr lang="ko-KR" altLang="en-US" sz="1400" kern="100" dirty="0" err="1">
                <a:effectLst/>
                <a:latin typeface="+mn-ea"/>
                <a:cs typeface="Times New Roman" panose="02020603050405020304" pitchFamily="18" charset="0"/>
              </a:rPr>
              <a:t>흡입구</a:t>
            </a:r>
            <a:endParaRPr lang="ko-KR" altLang="en-US" sz="1400" kern="100" dirty="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76">
            <a:extLst>
              <a:ext uri="{FF2B5EF4-FFF2-40B4-BE49-F238E27FC236}">
                <a16:creationId xmlns:a16="http://schemas.microsoft.com/office/drawing/2014/main" id="{08CD263A-8866-4A29-8A37-7C7600C13BB9}"/>
              </a:ext>
            </a:extLst>
          </p:cNvPr>
          <p:cNvSpPr txBox="1"/>
          <p:nvPr/>
        </p:nvSpPr>
        <p:spPr>
          <a:xfrm>
            <a:off x="7073197" y="1712456"/>
            <a:ext cx="209550" cy="15144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400" kern="100" dirty="0" err="1">
                <a:effectLst/>
                <a:latin typeface="+mn-ea"/>
                <a:cs typeface="Times New Roman" panose="02020603050405020304" pitchFamily="18" charset="0"/>
              </a:rPr>
              <a:t>작동유</a:t>
            </a:r>
            <a:r>
              <a:rPr lang="ko-KR" altLang="en-US" sz="1400" kern="100" dirty="0">
                <a:effectLst/>
                <a:latin typeface="+mn-ea"/>
                <a:cs typeface="Times New Roman" panose="02020603050405020304" pitchFamily="18" charset="0"/>
              </a:rPr>
              <a:t> 토출구</a:t>
            </a:r>
          </a:p>
        </p:txBody>
      </p:sp>
      <p:sp>
        <p:nvSpPr>
          <p:cNvPr id="14" name="テキスト ボックス 642">
            <a:extLst>
              <a:ext uri="{FF2B5EF4-FFF2-40B4-BE49-F238E27FC236}">
                <a16:creationId xmlns:a16="http://schemas.microsoft.com/office/drawing/2014/main" id="{9B215AAD-5D6F-4963-A4E4-578A2342B7ED}"/>
              </a:ext>
            </a:extLst>
          </p:cNvPr>
          <p:cNvSpPr txBox="1"/>
          <p:nvPr/>
        </p:nvSpPr>
        <p:spPr>
          <a:xfrm>
            <a:off x="1388198" y="4144443"/>
            <a:ext cx="828675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구동 플랜지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643">
            <a:extLst>
              <a:ext uri="{FF2B5EF4-FFF2-40B4-BE49-F238E27FC236}">
                <a16:creationId xmlns:a16="http://schemas.microsoft.com/office/drawing/2014/main" id="{7FE7EFF1-A811-447B-A80B-3EC5F2D2F534}"/>
              </a:ext>
            </a:extLst>
          </p:cNvPr>
          <p:cNvSpPr txBox="1"/>
          <p:nvPr/>
        </p:nvSpPr>
        <p:spPr>
          <a:xfrm>
            <a:off x="1330353" y="4314603"/>
            <a:ext cx="213995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축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644">
            <a:extLst>
              <a:ext uri="{FF2B5EF4-FFF2-40B4-BE49-F238E27FC236}">
                <a16:creationId xmlns:a16="http://schemas.microsoft.com/office/drawing/2014/main" id="{8BE7E05E-FD0F-49CC-9D94-56F1F58F31B9}"/>
              </a:ext>
            </a:extLst>
          </p:cNvPr>
          <p:cNvSpPr txBox="1"/>
          <p:nvPr/>
        </p:nvSpPr>
        <p:spPr>
          <a:xfrm>
            <a:off x="2446431" y="4075993"/>
            <a:ext cx="1042670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실린더 블록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645">
            <a:extLst>
              <a:ext uri="{FF2B5EF4-FFF2-40B4-BE49-F238E27FC236}">
                <a16:creationId xmlns:a16="http://schemas.microsoft.com/office/drawing/2014/main" id="{0F73C165-D6AD-463B-AEF8-C0BE8C57DEC5}"/>
              </a:ext>
            </a:extLst>
          </p:cNvPr>
          <p:cNvSpPr txBox="1"/>
          <p:nvPr/>
        </p:nvSpPr>
        <p:spPr>
          <a:xfrm>
            <a:off x="2216873" y="5827941"/>
            <a:ext cx="58483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피스톤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646">
            <a:extLst>
              <a:ext uri="{FF2B5EF4-FFF2-40B4-BE49-F238E27FC236}">
                <a16:creationId xmlns:a16="http://schemas.microsoft.com/office/drawing/2014/main" id="{E1DDBAF0-865F-4600-9A56-50A5AE4FE85D}"/>
              </a:ext>
            </a:extLst>
          </p:cNvPr>
          <p:cNvSpPr txBox="1"/>
          <p:nvPr/>
        </p:nvSpPr>
        <p:spPr>
          <a:xfrm>
            <a:off x="3452695" y="4750743"/>
            <a:ext cx="422275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입출구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647">
            <a:extLst>
              <a:ext uri="{FF2B5EF4-FFF2-40B4-BE49-F238E27FC236}">
                <a16:creationId xmlns:a16="http://schemas.microsoft.com/office/drawing/2014/main" id="{ADCE8C11-FDC4-4A1B-826C-8EB726C3484B}"/>
              </a:ext>
            </a:extLst>
          </p:cNvPr>
          <p:cNvSpPr txBox="1"/>
          <p:nvPr/>
        </p:nvSpPr>
        <p:spPr>
          <a:xfrm>
            <a:off x="3949900" y="4685492"/>
            <a:ext cx="422275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입출구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648">
            <a:extLst>
              <a:ext uri="{FF2B5EF4-FFF2-40B4-BE49-F238E27FC236}">
                <a16:creationId xmlns:a16="http://schemas.microsoft.com/office/drawing/2014/main" id="{8A21F3BF-19D4-4011-9E5F-8D988A1DA9D4}"/>
              </a:ext>
            </a:extLst>
          </p:cNvPr>
          <p:cNvSpPr txBox="1"/>
          <p:nvPr/>
        </p:nvSpPr>
        <p:spPr>
          <a:xfrm>
            <a:off x="3128824" y="5952630"/>
            <a:ext cx="422275" cy="2229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밸브판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84">
            <a:extLst>
              <a:ext uri="{FF2B5EF4-FFF2-40B4-BE49-F238E27FC236}">
                <a16:creationId xmlns:a16="http://schemas.microsoft.com/office/drawing/2014/main" id="{CD65E1A5-AE19-4F75-95B8-76139C9CA1ED}"/>
              </a:ext>
            </a:extLst>
          </p:cNvPr>
          <p:cNvSpPr txBox="1"/>
          <p:nvPr/>
        </p:nvSpPr>
        <p:spPr>
          <a:xfrm>
            <a:off x="5093827" y="5525189"/>
            <a:ext cx="356870" cy="1568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사판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85">
            <a:extLst>
              <a:ext uri="{FF2B5EF4-FFF2-40B4-BE49-F238E27FC236}">
                <a16:creationId xmlns:a16="http://schemas.microsoft.com/office/drawing/2014/main" id="{B38221CA-B6C2-4C45-B083-F073F413906E}"/>
              </a:ext>
            </a:extLst>
          </p:cNvPr>
          <p:cNvSpPr txBox="1"/>
          <p:nvPr/>
        </p:nvSpPr>
        <p:spPr>
          <a:xfrm>
            <a:off x="5058267" y="4628164"/>
            <a:ext cx="213995" cy="1663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축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86">
            <a:extLst>
              <a:ext uri="{FF2B5EF4-FFF2-40B4-BE49-F238E27FC236}">
                <a16:creationId xmlns:a16="http://schemas.microsoft.com/office/drawing/2014/main" id="{A16E6363-3F12-4416-B9D1-9228A3556A41}"/>
              </a:ext>
            </a:extLst>
          </p:cNvPr>
          <p:cNvSpPr txBox="1"/>
          <p:nvPr/>
        </p:nvSpPr>
        <p:spPr>
          <a:xfrm>
            <a:off x="6025349" y="4271423"/>
            <a:ext cx="1175385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실린더 블록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87">
            <a:extLst>
              <a:ext uri="{FF2B5EF4-FFF2-40B4-BE49-F238E27FC236}">
                <a16:creationId xmlns:a16="http://schemas.microsoft.com/office/drawing/2014/main" id="{05BB8EE4-6EDE-45B9-B378-612534F03326}"/>
              </a:ext>
            </a:extLst>
          </p:cNvPr>
          <p:cNvSpPr txBox="1"/>
          <p:nvPr/>
        </p:nvSpPr>
        <p:spPr>
          <a:xfrm>
            <a:off x="5955132" y="5754087"/>
            <a:ext cx="584835" cy="15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피스톤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88">
            <a:extLst>
              <a:ext uri="{FF2B5EF4-FFF2-40B4-BE49-F238E27FC236}">
                <a16:creationId xmlns:a16="http://schemas.microsoft.com/office/drawing/2014/main" id="{29021390-9823-4550-9F25-C8A9F71DEF11}"/>
              </a:ext>
            </a:extLst>
          </p:cNvPr>
          <p:cNvSpPr txBox="1"/>
          <p:nvPr/>
        </p:nvSpPr>
        <p:spPr>
          <a:xfrm>
            <a:off x="7177972" y="4606574"/>
            <a:ext cx="422275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입출구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89">
            <a:extLst>
              <a:ext uri="{FF2B5EF4-FFF2-40B4-BE49-F238E27FC236}">
                <a16:creationId xmlns:a16="http://schemas.microsoft.com/office/drawing/2014/main" id="{12919EAC-2ECD-4015-8491-3A9CF20D568C}"/>
              </a:ext>
            </a:extLst>
          </p:cNvPr>
          <p:cNvSpPr txBox="1"/>
          <p:nvPr/>
        </p:nvSpPr>
        <p:spPr>
          <a:xfrm>
            <a:off x="8000626" y="4620200"/>
            <a:ext cx="422275" cy="209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입출구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90">
            <a:extLst>
              <a:ext uri="{FF2B5EF4-FFF2-40B4-BE49-F238E27FC236}">
                <a16:creationId xmlns:a16="http://schemas.microsoft.com/office/drawing/2014/main" id="{CF41BB15-4179-46C3-A8FE-251CFA16E2DB}"/>
              </a:ext>
            </a:extLst>
          </p:cNvPr>
          <p:cNvSpPr txBox="1"/>
          <p:nvPr/>
        </p:nvSpPr>
        <p:spPr>
          <a:xfrm>
            <a:off x="7128701" y="5845556"/>
            <a:ext cx="422275" cy="1758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밸브판</a:t>
            </a:r>
            <a:endParaRPr lang="ko-KR" altLang="en-US" sz="105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0851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 err="1">
                <a:latin typeface="+mj-ea"/>
              </a:rPr>
              <a:t>유압구동장치</a:t>
            </a:r>
            <a:r>
              <a:rPr lang="ko-KR" altLang="en-US" sz="2400" dirty="0">
                <a:latin typeface="+mj-ea"/>
              </a:rPr>
              <a:t> ① </a:t>
            </a:r>
            <a:r>
              <a:rPr lang="ko-KR" altLang="en-US" sz="2400" dirty="0" err="1">
                <a:latin typeface="+mj-ea"/>
              </a:rPr>
              <a:t>유압실린더</a:t>
            </a:r>
            <a:r>
              <a:rPr lang="ko-KR" altLang="en-US" sz="2400" dirty="0">
                <a:latin typeface="+mj-ea"/>
              </a:rPr>
              <a:t> ② 유압모터  피스톤 모터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908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95004" y="1319495"/>
            <a:ext cx="5953991" cy="24955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7563" y="4077923"/>
            <a:ext cx="4987637" cy="2062045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653786" y="3623221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유압실린더</a:t>
            </a: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641217" y="6095944"/>
            <a:ext cx="78615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유압모터   피스톤 모터</a:t>
            </a:r>
          </a:p>
        </p:txBody>
      </p:sp>
      <p:sp>
        <p:nvSpPr>
          <p:cNvPr id="11" name="テキスト ボックス 191">
            <a:extLst>
              <a:ext uri="{FF2B5EF4-FFF2-40B4-BE49-F238E27FC236}">
                <a16:creationId xmlns:a16="http://schemas.microsoft.com/office/drawing/2014/main" id="{36DAAAF7-FC9F-4952-AEFA-306A4AB8AD44}"/>
              </a:ext>
            </a:extLst>
          </p:cNvPr>
          <p:cNvSpPr txBox="1"/>
          <p:nvPr/>
        </p:nvSpPr>
        <p:spPr>
          <a:xfrm>
            <a:off x="1595004" y="2210263"/>
            <a:ext cx="1126448" cy="165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 헤드</a:t>
            </a:r>
          </a:p>
        </p:txBody>
      </p:sp>
      <p:sp>
        <p:nvSpPr>
          <p:cNvPr id="12" name="テキスト ボックス 480">
            <a:extLst>
              <a:ext uri="{FF2B5EF4-FFF2-40B4-BE49-F238E27FC236}">
                <a16:creationId xmlns:a16="http://schemas.microsoft.com/office/drawing/2014/main" id="{B3B2DBFA-4582-4BDE-A66E-AABEB19B981D}"/>
              </a:ext>
            </a:extLst>
          </p:cNvPr>
          <p:cNvSpPr txBox="1"/>
          <p:nvPr/>
        </p:nvSpPr>
        <p:spPr>
          <a:xfrm>
            <a:off x="4237812" y="3372474"/>
            <a:ext cx="841991" cy="19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피스톤</a:t>
            </a:r>
          </a:p>
        </p:txBody>
      </p:sp>
      <p:sp>
        <p:nvSpPr>
          <p:cNvPr id="13" name="テキスト ボックス 481">
            <a:extLst>
              <a:ext uri="{FF2B5EF4-FFF2-40B4-BE49-F238E27FC236}">
                <a16:creationId xmlns:a16="http://schemas.microsoft.com/office/drawing/2014/main" id="{0F7D3197-A63A-469B-B2C6-ABFB759E3805}"/>
              </a:ext>
            </a:extLst>
          </p:cNvPr>
          <p:cNvSpPr txBox="1"/>
          <p:nvPr/>
        </p:nvSpPr>
        <p:spPr>
          <a:xfrm>
            <a:off x="3821898" y="1731205"/>
            <a:ext cx="636093" cy="1445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</a:t>
            </a:r>
          </a:p>
        </p:txBody>
      </p:sp>
      <p:sp>
        <p:nvSpPr>
          <p:cNvPr id="14" name="テキスト ボックス 482">
            <a:extLst>
              <a:ext uri="{FF2B5EF4-FFF2-40B4-BE49-F238E27FC236}">
                <a16:creationId xmlns:a16="http://schemas.microsoft.com/office/drawing/2014/main" id="{1F5FE47E-422A-410D-B2BA-26C7CF72CA8A}"/>
              </a:ext>
            </a:extLst>
          </p:cNvPr>
          <p:cNvSpPr txBox="1"/>
          <p:nvPr/>
        </p:nvSpPr>
        <p:spPr>
          <a:xfrm rot="20706217">
            <a:off x="3556211" y="2093489"/>
            <a:ext cx="871287" cy="1732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기름 출입구</a:t>
            </a:r>
          </a:p>
        </p:txBody>
      </p:sp>
      <p:sp>
        <p:nvSpPr>
          <p:cNvPr id="15" name="テキスト ボックス 483">
            <a:extLst>
              <a:ext uri="{FF2B5EF4-FFF2-40B4-BE49-F238E27FC236}">
                <a16:creationId xmlns:a16="http://schemas.microsoft.com/office/drawing/2014/main" id="{BD37B912-F95C-4485-AD0B-AAB431CA43E0}"/>
              </a:ext>
            </a:extLst>
          </p:cNvPr>
          <p:cNvSpPr txBox="1"/>
          <p:nvPr/>
        </p:nvSpPr>
        <p:spPr>
          <a:xfrm rot="20706217">
            <a:off x="4577643" y="1556073"/>
            <a:ext cx="1004321" cy="165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기름 출입구</a:t>
            </a:r>
          </a:p>
        </p:txBody>
      </p:sp>
      <p:sp>
        <p:nvSpPr>
          <p:cNvPr id="16" name="テキスト ボックス 595">
            <a:extLst>
              <a:ext uri="{FF2B5EF4-FFF2-40B4-BE49-F238E27FC236}">
                <a16:creationId xmlns:a16="http://schemas.microsoft.com/office/drawing/2014/main" id="{48AAC083-62F4-41FB-B93D-29AAC516DCE6}"/>
              </a:ext>
            </a:extLst>
          </p:cNvPr>
          <p:cNvSpPr txBox="1"/>
          <p:nvPr/>
        </p:nvSpPr>
        <p:spPr>
          <a:xfrm>
            <a:off x="3690565" y="4339167"/>
            <a:ext cx="841991" cy="1970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피스톤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596">
            <a:extLst>
              <a:ext uri="{FF2B5EF4-FFF2-40B4-BE49-F238E27FC236}">
                <a16:creationId xmlns:a16="http://schemas.microsoft.com/office/drawing/2014/main" id="{803ED39A-65F0-4E9C-A8F4-C6E30C88D844}"/>
              </a:ext>
            </a:extLst>
          </p:cNvPr>
          <p:cNvSpPr txBox="1"/>
          <p:nvPr/>
        </p:nvSpPr>
        <p:spPr>
          <a:xfrm>
            <a:off x="5920247" y="4064216"/>
            <a:ext cx="841991" cy="15949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피스톤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597">
            <a:extLst>
              <a:ext uri="{FF2B5EF4-FFF2-40B4-BE49-F238E27FC236}">
                <a16:creationId xmlns:a16="http://schemas.microsoft.com/office/drawing/2014/main" id="{95BF0F25-B50B-485B-BA6F-49EE0BED0D4F}"/>
              </a:ext>
            </a:extLst>
          </p:cNvPr>
          <p:cNvSpPr txBox="1"/>
          <p:nvPr/>
        </p:nvSpPr>
        <p:spPr>
          <a:xfrm>
            <a:off x="6118526" y="4331853"/>
            <a:ext cx="426305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사판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604">
            <a:extLst>
              <a:ext uri="{FF2B5EF4-FFF2-40B4-BE49-F238E27FC236}">
                <a16:creationId xmlns:a16="http://schemas.microsoft.com/office/drawing/2014/main" id="{A66CAA49-2FB3-4B83-8093-4FAAC5F50EF3}"/>
              </a:ext>
            </a:extLst>
          </p:cNvPr>
          <p:cNvSpPr txBox="1"/>
          <p:nvPr/>
        </p:nvSpPr>
        <p:spPr>
          <a:xfrm>
            <a:off x="5614811" y="4311010"/>
            <a:ext cx="333375" cy="1267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본체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605">
            <a:extLst>
              <a:ext uri="{FF2B5EF4-FFF2-40B4-BE49-F238E27FC236}">
                <a16:creationId xmlns:a16="http://schemas.microsoft.com/office/drawing/2014/main" id="{81AA3062-3DBF-4012-8FA1-2181968F23F2}"/>
              </a:ext>
            </a:extLst>
          </p:cNvPr>
          <p:cNvSpPr txBox="1"/>
          <p:nvPr/>
        </p:nvSpPr>
        <p:spPr>
          <a:xfrm>
            <a:off x="4844442" y="4252462"/>
            <a:ext cx="426305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커버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608">
            <a:extLst>
              <a:ext uri="{FF2B5EF4-FFF2-40B4-BE49-F238E27FC236}">
                <a16:creationId xmlns:a16="http://schemas.microsoft.com/office/drawing/2014/main" id="{2A7BAFE1-259E-4E1F-816D-5A584C5F6057}"/>
              </a:ext>
            </a:extLst>
          </p:cNvPr>
          <p:cNvSpPr txBox="1"/>
          <p:nvPr/>
        </p:nvSpPr>
        <p:spPr>
          <a:xfrm>
            <a:off x="3770097" y="4765354"/>
            <a:ext cx="540088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샤프트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609">
            <a:extLst>
              <a:ext uri="{FF2B5EF4-FFF2-40B4-BE49-F238E27FC236}">
                <a16:creationId xmlns:a16="http://schemas.microsoft.com/office/drawing/2014/main" id="{4EB00D60-586D-4BB0-AD5A-913CE82D5618}"/>
              </a:ext>
            </a:extLst>
          </p:cNvPr>
          <p:cNvSpPr txBox="1"/>
          <p:nvPr/>
        </p:nvSpPr>
        <p:spPr>
          <a:xfrm>
            <a:off x="6775112" y="4752229"/>
            <a:ext cx="540088" cy="147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샤프트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610">
            <a:extLst>
              <a:ext uri="{FF2B5EF4-FFF2-40B4-BE49-F238E27FC236}">
                <a16:creationId xmlns:a16="http://schemas.microsoft.com/office/drawing/2014/main" id="{E265CA0C-9680-4507-9AAC-833E6CE63072}"/>
              </a:ext>
            </a:extLst>
          </p:cNvPr>
          <p:cNvSpPr txBox="1"/>
          <p:nvPr/>
        </p:nvSpPr>
        <p:spPr>
          <a:xfrm>
            <a:off x="4962032" y="4105313"/>
            <a:ext cx="958215" cy="10731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 블록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611">
            <a:extLst>
              <a:ext uri="{FF2B5EF4-FFF2-40B4-BE49-F238E27FC236}">
                <a16:creationId xmlns:a16="http://schemas.microsoft.com/office/drawing/2014/main" id="{684CFCFC-A8D5-47E7-B864-2214A91688FB}"/>
              </a:ext>
            </a:extLst>
          </p:cNvPr>
          <p:cNvSpPr txBox="1"/>
          <p:nvPr/>
        </p:nvSpPr>
        <p:spPr>
          <a:xfrm>
            <a:off x="2579266" y="5953306"/>
            <a:ext cx="870057" cy="193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레이디얼형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612">
            <a:extLst>
              <a:ext uri="{FF2B5EF4-FFF2-40B4-BE49-F238E27FC236}">
                <a16:creationId xmlns:a16="http://schemas.microsoft.com/office/drawing/2014/main" id="{C3040035-3CA0-489F-AF10-9B6BD3CCFDAD}"/>
              </a:ext>
            </a:extLst>
          </p:cNvPr>
          <p:cNvSpPr txBox="1"/>
          <p:nvPr/>
        </p:nvSpPr>
        <p:spPr>
          <a:xfrm>
            <a:off x="5441140" y="5921688"/>
            <a:ext cx="1103691" cy="1935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액시얼형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199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체크 밸브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24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18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186" y="2410692"/>
            <a:ext cx="7995458" cy="2652970"/>
          </a:xfrm>
          <a:prstGeom prst="rect">
            <a:avLst/>
          </a:prstGeom>
        </p:spPr>
      </p:pic>
      <p:sp>
        <p:nvSpPr>
          <p:cNvPr id="8" name="テキスト ボックス 7"/>
          <p:cNvSpPr txBox="1"/>
          <p:nvPr/>
        </p:nvSpPr>
        <p:spPr>
          <a:xfrm>
            <a:off x="2273432" y="5063661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체크 밸브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13">
            <a:extLst>
              <a:ext uri="{FF2B5EF4-FFF2-40B4-BE49-F238E27FC236}">
                <a16:creationId xmlns:a16="http://schemas.microsoft.com/office/drawing/2014/main" id="{4CE18B24-A5BC-4548-BEBD-63D376762B4A}"/>
              </a:ext>
            </a:extLst>
          </p:cNvPr>
          <p:cNvSpPr txBox="1"/>
          <p:nvPr/>
        </p:nvSpPr>
        <p:spPr>
          <a:xfrm>
            <a:off x="650772" y="4209035"/>
            <a:ext cx="823708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기호</a:t>
            </a:r>
            <a:endParaRPr lang="ko-KR" altLang="en-US" sz="16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14">
            <a:extLst>
              <a:ext uri="{FF2B5EF4-FFF2-40B4-BE49-F238E27FC236}">
                <a16:creationId xmlns:a16="http://schemas.microsoft.com/office/drawing/2014/main" id="{CEBF5D3D-964F-4D8F-B3BC-BCC3DAC374DC}"/>
              </a:ext>
            </a:extLst>
          </p:cNvPr>
          <p:cNvSpPr txBox="1"/>
          <p:nvPr/>
        </p:nvSpPr>
        <p:spPr>
          <a:xfrm>
            <a:off x="2487672" y="4167816"/>
            <a:ext cx="1202325" cy="2352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멈춤</a:t>
            </a:r>
            <a:endParaRPr lang="ko-KR" altLang="en-US" sz="16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15">
            <a:extLst>
              <a:ext uri="{FF2B5EF4-FFF2-40B4-BE49-F238E27FC236}">
                <a16:creationId xmlns:a16="http://schemas.microsoft.com/office/drawing/2014/main" id="{9DE5083E-0B29-4F7C-8D80-3A1378BB27C6}"/>
              </a:ext>
            </a:extLst>
          </p:cNvPr>
          <p:cNvSpPr txBox="1"/>
          <p:nvPr/>
        </p:nvSpPr>
        <p:spPr>
          <a:xfrm>
            <a:off x="3748292" y="4133850"/>
            <a:ext cx="1255508" cy="269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흐름</a:t>
            </a:r>
            <a:endParaRPr lang="ko-KR" altLang="en-US" sz="16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16">
            <a:extLst>
              <a:ext uri="{FF2B5EF4-FFF2-40B4-BE49-F238E27FC236}">
                <a16:creationId xmlns:a16="http://schemas.microsoft.com/office/drawing/2014/main" id="{3BCAA3CC-27A5-40A0-9264-82CE026DD2DF}"/>
              </a:ext>
            </a:extLst>
          </p:cNvPr>
          <p:cNvSpPr txBox="1"/>
          <p:nvPr/>
        </p:nvSpPr>
        <p:spPr>
          <a:xfrm>
            <a:off x="2658058" y="4486034"/>
            <a:ext cx="1700090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동작 이미지</a:t>
            </a:r>
            <a:endParaRPr lang="ko-KR" altLang="en-US" sz="16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33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5615" y="1355130"/>
            <a:ext cx="5212770" cy="482270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작동유탱크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오일 필터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965615" y="6092627"/>
            <a:ext cx="45971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작동유탱크</a:t>
            </a:r>
          </a:p>
        </p:txBody>
      </p:sp>
      <p:sp>
        <p:nvSpPr>
          <p:cNvPr id="7" name="テキスト ボックス 617">
            <a:extLst>
              <a:ext uri="{FF2B5EF4-FFF2-40B4-BE49-F238E27FC236}">
                <a16:creationId xmlns:a16="http://schemas.microsoft.com/office/drawing/2014/main" id="{F6D732B0-B6AC-4974-995C-E7FD27FA59BC}"/>
              </a:ext>
            </a:extLst>
          </p:cNvPr>
          <p:cNvSpPr txBox="1"/>
          <p:nvPr/>
        </p:nvSpPr>
        <p:spPr>
          <a:xfrm>
            <a:off x="5683516" y="1801207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에어 브리더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618">
            <a:extLst>
              <a:ext uri="{FF2B5EF4-FFF2-40B4-BE49-F238E27FC236}">
                <a16:creationId xmlns:a16="http://schemas.microsoft.com/office/drawing/2014/main" id="{70240364-FC95-4531-8ED4-DF6DE2D10BBC}"/>
              </a:ext>
            </a:extLst>
          </p:cNvPr>
          <p:cNvSpPr txBox="1"/>
          <p:nvPr/>
        </p:nvSpPr>
        <p:spPr>
          <a:xfrm>
            <a:off x="3384551" y="2100323"/>
            <a:ext cx="593008" cy="1602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필터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19">
            <a:extLst>
              <a:ext uri="{FF2B5EF4-FFF2-40B4-BE49-F238E27FC236}">
                <a16:creationId xmlns:a16="http://schemas.microsoft.com/office/drawing/2014/main" id="{184B9DF9-DF7B-48BD-93EE-92F9448DCF8E}"/>
              </a:ext>
            </a:extLst>
          </p:cNvPr>
          <p:cNvSpPr txBox="1"/>
          <p:nvPr/>
        </p:nvSpPr>
        <p:spPr>
          <a:xfrm rot="19720641">
            <a:off x="2965028" y="3419240"/>
            <a:ext cx="54673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회로에서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20">
            <a:extLst>
              <a:ext uri="{FF2B5EF4-FFF2-40B4-BE49-F238E27FC236}">
                <a16:creationId xmlns:a16="http://schemas.microsoft.com/office/drawing/2014/main" id="{94A44C9F-92B8-4FC4-BF1B-956EE28390EF}"/>
              </a:ext>
            </a:extLst>
          </p:cNvPr>
          <p:cNvSpPr txBox="1"/>
          <p:nvPr/>
        </p:nvSpPr>
        <p:spPr>
          <a:xfrm>
            <a:off x="4938661" y="3960623"/>
            <a:ext cx="74485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스트레이너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621">
            <a:extLst>
              <a:ext uri="{FF2B5EF4-FFF2-40B4-BE49-F238E27FC236}">
                <a16:creationId xmlns:a16="http://schemas.microsoft.com/office/drawing/2014/main" id="{8D4A18FA-C82B-4DCB-8848-66C0788A706B}"/>
              </a:ext>
            </a:extLst>
          </p:cNvPr>
          <p:cNvSpPr txBox="1"/>
          <p:nvPr/>
        </p:nvSpPr>
        <p:spPr>
          <a:xfrm>
            <a:off x="5835650" y="3326130"/>
            <a:ext cx="1265698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레벨 게이지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622">
            <a:extLst>
              <a:ext uri="{FF2B5EF4-FFF2-40B4-BE49-F238E27FC236}">
                <a16:creationId xmlns:a16="http://schemas.microsoft.com/office/drawing/2014/main" id="{30768BB1-FFC2-47F5-8CB0-AF17B50DF815}"/>
              </a:ext>
            </a:extLst>
          </p:cNvPr>
          <p:cNvSpPr txBox="1"/>
          <p:nvPr/>
        </p:nvSpPr>
        <p:spPr>
          <a:xfrm>
            <a:off x="5063613" y="5589617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트랩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623">
            <a:extLst>
              <a:ext uri="{FF2B5EF4-FFF2-40B4-BE49-F238E27FC236}">
                <a16:creationId xmlns:a16="http://schemas.microsoft.com/office/drawing/2014/main" id="{83CBAD2F-E9FA-44CE-9905-B1B77EF996BF}"/>
              </a:ext>
            </a:extLst>
          </p:cNvPr>
          <p:cNvSpPr txBox="1"/>
          <p:nvPr/>
        </p:nvSpPr>
        <p:spPr>
          <a:xfrm>
            <a:off x="4264183" y="5910710"/>
            <a:ext cx="106489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펌프로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624">
            <a:extLst>
              <a:ext uri="{FF2B5EF4-FFF2-40B4-BE49-F238E27FC236}">
                <a16:creationId xmlns:a16="http://schemas.microsoft.com/office/drawing/2014/main" id="{5AED9256-B42D-4847-A5CC-D45F3286C373}"/>
              </a:ext>
            </a:extLst>
          </p:cNvPr>
          <p:cNvSpPr txBox="1"/>
          <p:nvPr/>
        </p:nvSpPr>
        <p:spPr>
          <a:xfrm rot="19720641">
            <a:off x="1892255" y="5435520"/>
            <a:ext cx="81008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조작 밸브에서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8391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오일 필터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25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18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2736888" y="5147361"/>
            <a:ext cx="36864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오일 필터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3718" y="2490646"/>
            <a:ext cx="5746173" cy="2656715"/>
          </a:xfrm>
          <a:prstGeom prst="rect">
            <a:avLst/>
          </a:prstGeom>
        </p:spPr>
      </p:pic>
      <p:sp>
        <p:nvSpPr>
          <p:cNvPr id="7" name="テキスト ボックス 626">
            <a:extLst>
              <a:ext uri="{FF2B5EF4-FFF2-40B4-BE49-F238E27FC236}">
                <a16:creationId xmlns:a16="http://schemas.microsoft.com/office/drawing/2014/main" id="{AF8F7F5C-8659-4C38-B6F0-3B96498019BD}"/>
              </a:ext>
            </a:extLst>
          </p:cNvPr>
          <p:cNvSpPr txBox="1"/>
          <p:nvPr/>
        </p:nvSpPr>
        <p:spPr>
          <a:xfrm>
            <a:off x="5419705" y="2620666"/>
            <a:ext cx="1705277" cy="27699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노치 와이어</a:t>
            </a:r>
            <a:endParaRPr lang="ko-KR" altLang="en-US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627">
            <a:extLst>
              <a:ext uri="{FF2B5EF4-FFF2-40B4-BE49-F238E27FC236}">
                <a16:creationId xmlns:a16="http://schemas.microsoft.com/office/drawing/2014/main" id="{56C3EC25-0886-44E7-B562-DF84C8AEC388}"/>
              </a:ext>
            </a:extLst>
          </p:cNvPr>
          <p:cNvSpPr txBox="1"/>
          <p:nvPr/>
        </p:nvSpPr>
        <p:spPr>
          <a:xfrm>
            <a:off x="4073020" y="2381189"/>
            <a:ext cx="966550" cy="5024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기름 입구</a:t>
            </a:r>
            <a:endParaRPr lang="ko-KR" altLang="en-US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28">
            <a:extLst>
              <a:ext uri="{FF2B5EF4-FFF2-40B4-BE49-F238E27FC236}">
                <a16:creationId xmlns:a16="http://schemas.microsoft.com/office/drawing/2014/main" id="{2034FFB3-285F-46E2-BB6D-3F3E14FDCA80}"/>
              </a:ext>
            </a:extLst>
          </p:cNvPr>
          <p:cNvSpPr txBox="1"/>
          <p:nvPr/>
        </p:nvSpPr>
        <p:spPr>
          <a:xfrm>
            <a:off x="1437216" y="3927757"/>
            <a:ext cx="533785" cy="8407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기름 출구</a:t>
            </a:r>
            <a:endParaRPr lang="ko-KR" altLang="en-US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2599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53561" y="2956291"/>
            <a:ext cx="7836877" cy="601663"/>
          </a:xfrm>
        </p:spPr>
        <p:txBody>
          <a:bodyPr rtlCol="0">
            <a:normAutofit fontScale="90000"/>
          </a:bodyPr>
          <a:lstStyle/>
          <a:p>
            <a:pPr rtl="0"/>
            <a:r>
              <a:rPr lang="ko" altLang="en-US" sz="3200" dirty="0">
                <a:latin typeface="+mj-ea"/>
              </a:rPr>
              <a:t>제</a:t>
            </a:r>
            <a:r>
              <a:rPr lang="en-US" altLang="ko" sz="3200" dirty="0">
                <a:latin typeface="+mj-ea"/>
              </a:rPr>
              <a:t>3</a:t>
            </a:r>
            <a:r>
              <a:rPr lang="ko" altLang="en-US" sz="3200" dirty="0">
                <a:latin typeface="+mj-ea"/>
              </a:rPr>
              <a:t>장 해체용 기계의 주행에 관한 장치의 구조</a:t>
            </a:r>
            <a:endParaRPr kumimoji="1" lang="ko" altLang="en-US" sz="32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5774703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크롤러식</a:t>
            </a:r>
            <a:r>
              <a:rPr lang="ko-KR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 해체용 기계 주행장치의 구조</a:t>
            </a:r>
            <a:endParaRPr kumimoji="1" lang="ko-KR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28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19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54426" y="60181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유압식 크롤러의 기구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5787" y="1360025"/>
            <a:ext cx="5912426" cy="4658107"/>
          </a:xfrm>
          <a:prstGeom prst="rect">
            <a:avLst/>
          </a:prstGeom>
        </p:spPr>
      </p:pic>
      <p:sp>
        <p:nvSpPr>
          <p:cNvPr id="8" name="テキスト ボックス 633">
            <a:extLst>
              <a:ext uri="{FF2B5EF4-FFF2-40B4-BE49-F238E27FC236}">
                <a16:creationId xmlns:a16="http://schemas.microsoft.com/office/drawing/2014/main" id="{C88AB0B7-6152-413A-ACBF-333D8FF3D280}"/>
              </a:ext>
            </a:extLst>
          </p:cNvPr>
          <p:cNvSpPr txBox="1"/>
          <p:nvPr/>
        </p:nvSpPr>
        <p:spPr>
          <a:xfrm>
            <a:off x="4041058" y="1456372"/>
            <a:ext cx="1157748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작업장치</a:t>
            </a:r>
            <a:r>
              <a:rPr lang="en-US" altLang="ko-KR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프런트</a:t>
            </a:r>
            <a:r>
              <a:rPr lang="en-US" altLang="ko-KR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638">
            <a:extLst>
              <a:ext uri="{FF2B5EF4-FFF2-40B4-BE49-F238E27FC236}">
                <a16:creationId xmlns:a16="http://schemas.microsoft.com/office/drawing/2014/main" id="{09E44394-4FE8-43BE-9F91-C94B8860C605}"/>
              </a:ext>
            </a:extLst>
          </p:cNvPr>
          <p:cNvSpPr txBox="1"/>
          <p:nvPr/>
        </p:nvSpPr>
        <p:spPr>
          <a:xfrm>
            <a:off x="4504695" y="2118911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암 실린더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649">
            <a:extLst>
              <a:ext uri="{FF2B5EF4-FFF2-40B4-BE49-F238E27FC236}">
                <a16:creationId xmlns:a16="http://schemas.microsoft.com/office/drawing/2014/main" id="{4F0E3928-7274-47C0-9652-66A12B0AA56A}"/>
              </a:ext>
            </a:extLst>
          </p:cNvPr>
          <p:cNvSpPr txBox="1"/>
          <p:nvPr/>
        </p:nvSpPr>
        <p:spPr>
          <a:xfrm>
            <a:off x="4913962" y="2694212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붐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※</a:t>
            </a:r>
            <a:r>
              <a:rPr lang="en-US" altLang="ko-KR" sz="9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2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650">
            <a:extLst>
              <a:ext uri="{FF2B5EF4-FFF2-40B4-BE49-F238E27FC236}">
                <a16:creationId xmlns:a16="http://schemas.microsoft.com/office/drawing/2014/main" id="{7B81ACC8-2D92-4C48-92D7-A2CC453D2F47}"/>
              </a:ext>
            </a:extLst>
          </p:cNvPr>
          <p:cNvSpPr txBox="1"/>
          <p:nvPr/>
        </p:nvSpPr>
        <p:spPr>
          <a:xfrm>
            <a:off x="2189060" y="2622110"/>
            <a:ext cx="718817" cy="373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암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※</a:t>
            </a:r>
            <a:r>
              <a:rPr lang="en-US" altLang="ko-KR" sz="9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1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651">
            <a:extLst>
              <a:ext uri="{FF2B5EF4-FFF2-40B4-BE49-F238E27FC236}">
                <a16:creationId xmlns:a16="http://schemas.microsoft.com/office/drawing/2014/main" id="{0A815D83-8384-406B-9A49-55B58FA72904}"/>
              </a:ext>
            </a:extLst>
          </p:cNvPr>
          <p:cNvSpPr txBox="1"/>
          <p:nvPr/>
        </p:nvSpPr>
        <p:spPr>
          <a:xfrm>
            <a:off x="2227002" y="3729721"/>
            <a:ext cx="463677" cy="3735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버킷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ＭＳ 明朝" panose="02020609040205080304" pitchFamily="17" charset="-128"/>
                <a:cs typeface="ＭＳ 明朝" panose="02020609040205080304" pitchFamily="17" charset="-128"/>
              </a:rPr>
              <a:t>※</a:t>
            </a:r>
            <a:r>
              <a:rPr lang="en-US" altLang="ko-KR" sz="900" kern="100">
                <a:effectLst/>
                <a:latin typeface="Arial" panose="020B0604020202020204" pitchFamily="34" charset="0"/>
                <a:ea typeface="ＭＳ 明朝" panose="02020609040205080304" pitchFamily="17" charset="-128"/>
                <a:cs typeface="Times New Roman" panose="02020603050405020304" pitchFamily="18" charset="0"/>
              </a:rPr>
              <a:t>3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9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 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652">
            <a:extLst>
              <a:ext uri="{FF2B5EF4-FFF2-40B4-BE49-F238E27FC236}">
                <a16:creationId xmlns:a16="http://schemas.microsoft.com/office/drawing/2014/main" id="{5B241E57-BA65-4B2F-B11A-772BA2E28795}"/>
              </a:ext>
            </a:extLst>
          </p:cNvPr>
          <p:cNvSpPr txBox="1"/>
          <p:nvPr/>
        </p:nvSpPr>
        <p:spPr>
          <a:xfrm>
            <a:off x="1627809" y="2194164"/>
            <a:ext cx="1056384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버킷 실린더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653">
            <a:extLst>
              <a:ext uri="{FF2B5EF4-FFF2-40B4-BE49-F238E27FC236}">
                <a16:creationId xmlns:a16="http://schemas.microsoft.com/office/drawing/2014/main" id="{09C8CB45-3941-4F1D-B892-3F2E9405C7DE}"/>
              </a:ext>
            </a:extLst>
          </p:cNvPr>
          <p:cNvSpPr txBox="1"/>
          <p:nvPr/>
        </p:nvSpPr>
        <p:spPr>
          <a:xfrm>
            <a:off x="4913962" y="2934888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센터 조인트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654">
            <a:extLst>
              <a:ext uri="{FF2B5EF4-FFF2-40B4-BE49-F238E27FC236}">
                <a16:creationId xmlns:a16="http://schemas.microsoft.com/office/drawing/2014/main" id="{6513FD6D-A2E8-4D4E-A909-4D9A2986B244}"/>
              </a:ext>
            </a:extLst>
          </p:cNvPr>
          <p:cNvSpPr txBox="1"/>
          <p:nvPr/>
        </p:nvSpPr>
        <p:spPr>
          <a:xfrm>
            <a:off x="5083601" y="3108274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선회 베어링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655">
            <a:extLst>
              <a:ext uri="{FF2B5EF4-FFF2-40B4-BE49-F238E27FC236}">
                <a16:creationId xmlns:a16="http://schemas.microsoft.com/office/drawing/2014/main" id="{1A643813-5740-4346-9C89-99CC78591DCE}"/>
              </a:ext>
            </a:extLst>
          </p:cNvPr>
          <p:cNvSpPr txBox="1"/>
          <p:nvPr/>
        </p:nvSpPr>
        <p:spPr>
          <a:xfrm>
            <a:off x="5435789" y="3283565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연료탱크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656">
            <a:extLst>
              <a:ext uri="{FF2B5EF4-FFF2-40B4-BE49-F238E27FC236}">
                <a16:creationId xmlns:a16="http://schemas.microsoft.com/office/drawing/2014/main" id="{A7DC3EA5-B141-4711-97B2-49AC57A488F2}"/>
              </a:ext>
            </a:extLst>
          </p:cNvPr>
          <p:cNvSpPr txBox="1"/>
          <p:nvPr/>
        </p:nvSpPr>
        <p:spPr>
          <a:xfrm>
            <a:off x="5663639" y="3436954"/>
            <a:ext cx="154436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컨트롤 밸브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제어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657">
            <a:extLst>
              <a:ext uri="{FF2B5EF4-FFF2-40B4-BE49-F238E27FC236}">
                <a16:creationId xmlns:a16="http://schemas.microsoft.com/office/drawing/2014/main" id="{E961F4F3-0B2B-4AAB-B798-64C4AA93930D}"/>
              </a:ext>
            </a:extLst>
          </p:cNvPr>
          <p:cNvSpPr txBox="1"/>
          <p:nvPr/>
        </p:nvSpPr>
        <p:spPr>
          <a:xfrm>
            <a:off x="5764300" y="3616182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작업유탱크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658">
            <a:extLst>
              <a:ext uri="{FF2B5EF4-FFF2-40B4-BE49-F238E27FC236}">
                <a16:creationId xmlns:a16="http://schemas.microsoft.com/office/drawing/2014/main" id="{6FFE10D9-EFAA-4BB5-8803-FC19C162F848}"/>
              </a:ext>
            </a:extLst>
          </p:cNvPr>
          <p:cNvSpPr txBox="1"/>
          <p:nvPr/>
        </p:nvSpPr>
        <p:spPr>
          <a:xfrm>
            <a:off x="6033177" y="3815099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머플러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659">
            <a:extLst>
              <a:ext uri="{FF2B5EF4-FFF2-40B4-BE49-F238E27FC236}">
                <a16:creationId xmlns:a16="http://schemas.microsoft.com/office/drawing/2014/main" id="{93BEC5C1-D711-43AE-B697-20FEE52653DB}"/>
              </a:ext>
            </a:extLst>
          </p:cNvPr>
          <p:cNvSpPr txBox="1"/>
          <p:nvPr/>
        </p:nvSpPr>
        <p:spPr>
          <a:xfrm>
            <a:off x="6179416" y="4051360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엔진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660">
            <a:extLst>
              <a:ext uri="{FF2B5EF4-FFF2-40B4-BE49-F238E27FC236}">
                <a16:creationId xmlns:a16="http://schemas.microsoft.com/office/drawing/2014/main" id="{8F60F8A4-C65A-4E8B-B5A0-3FCB8C967863}"/>
              </a:ext>
            </a:extLst>
          </p:cNvPr>
          <p:cNvSpPr txBox="1"/>
          <p:nvPr/>
        </p:nvSpPr>
        <p:spPr>
          <a:xfrm>
            <a:off x="6333938" y="4365261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유압 펌프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661">
            <a:extLst>
              <a:ext uri="{FF2B5EF4-FFF2-40B4-BE49-F238E27FC236}">
                <a16:creationId xmlns:a16="http://schemas.microsoft.com/office/drawing/2014/main" id="{E95FF58F-2061-4F4B-98E7-BB80F708781A}"/>
              </a:ext>
            </a:extLst>
          </p:cNvPr>
          <p:cNvSpPr txBox="1"/>
          <p:nvPr/>
        </p:nvSpPr>
        <p:spPr>
          <a:xfrm>
            <a:off x="6495053" y="4633102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하부 주행체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662">
            <a:extLst>
              <a:ext uri="{FF2B5EF4-FFF2-40B4-BE49-F238E27FC236}">
                <a16:creationId xmlns:a16="http://schemas.microsoft.com/office/drawing/2014/main" id="{FF649D98-5A0A-4858-9EE9-5C3E54923933}"/>
              </a:ext>
            </a:extLst>
          </p:cNvPr>
          <p:cNvSpPr txBox="1"/>
          <p:nvPr/>
        </p:nvSpPr>
        <p:spPr>
          <a:xfrm>
            <a:off x="6435823" y="5488206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상부 선회체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663">
            <a:extLst>
              <a:ext uri="{FF2B5EF4-FFF2-40B4-BE49-F238E27FC236}">
                <a16:creationId xmlns:a16="http://schemas.microsoft.com/office/drawing/2014/main" id="{12EA9257-7DAB-4A2E-ABAE-810C3A27A0CE}"/>
              </a:ext>
            </a:extLst>
          </p:cNvPr>
          <p:cNvSpPr txBox="1"/>
          <p:nvPr/>
        </p:nvSpPr>
        <p:spPr>
          <a:xfrm>
            <a:off x="6461223" y="5161102"/>
            <a:ext cx="92804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카운터 웨이트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664">
            <a:extLst>
              <a:ext uri="{FF2B5EF4-FFF2-40B4-BE49-F238E27FC236}">
                <a16:creationId xmlns:a16="http://schemas.microsoft.com/office/drawing/2014/main" id="{28B2E7EE-55E5-4D17-9BE3-E229F7F85470}"/>
              </a:ext>
            </a:extLst>
          </p:cNvPr>
          <p:cNvSpPr txBox="1"/>
          <p:nvPr/>
        </p:nvSpPr>
        <p:spPr>
          <a:xfrm>
            <a:off x="5437053" y="5415506"/>
            <a:ext cx="720356" cy="4184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라디에이터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오일 쿨러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665">
            <a:extLst>
              <a:ext uri="{FF2B5EF4-FFF2-40B4-BE49-F238E27FC236}">
                <a16:creationId xmlns:a16="http://schemas.microsoft.com/office/drawing/2014/main" id="{A490F37F-F260-4F6C-9769-EA28BEAC8C34}"/>
              </a:ext>
            </a:extLst>
          </p:cNvPr>
          <p:cNvSpPr txBox="1"/>
          <p:nvPr/>
        </p:nvSpPr>
        <p:spPr>
          <a:xfrm>
            <a:off x="5323281" y="5852398"/>
            <a:ext cx="84041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배터리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666">
            <a:extLst>
              <a:ext uri="{FF2B5EF4-FFF2-40B4-BE49-F238E27FC236}">
                <a16:creationId xmlns:a16="http://schemas.microsoft.com/office/drawing/2014/main" id="{71261444-5742-4DA3-BC7F-A2F4BB0DC35D}"/>
              </a:ext>
            </a:extLst>
          </p:cNvPr>
          <p:cNvSpPr txBox="1"/>
          <p:nvPr/>
        </p:nvSpPr>
        <p:spPr>
          <a:xfrm>
            <a:off x="4680990" y="5691028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주행모터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667">
            <a:extLst>
              <a:ext uri="{FF2B5EF4-FFF2-40B4-BE49-F238E27FC236}">
                <a16:creationId xmlns:a16="http://schemas.microsoft.com/office/drawing/2014/main" id="{D06701BA-8C46-42C0-8F9A-EE81C86C5DC9}"/>
              </a:ext>
            </a:extLst>
          </p:cNvPr>
          <p:cNvSpPr txBox="1"/>
          <p:nvPr/>
        </p:nvSpPr>
        <p:spPr>
          <a:xfrm>
            <a:off x="4017603" y="5627312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주행장치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668">
            <a:extLst>
              <a:ext uri="{FF2B5EF4-FFF2-40B4-BE49-F238E27FC236}">
                <a16:creationId xmlns:a16="http://schemas.microsoft.com/office/drawing/2014/main" id="{A78DFAAA-2694-4843-9A14-4FE80CBFA9C8}"/>
              </a:ext>
            </a:extLst>
          </p:cNvPr>
          <p:cNvSpPr txBox="1"/>
          <p:nvPr/>
        </p:nvSpPr>
        <p:spPr>
          <a:xfrm>
            <a:off x="3639572" y="5426960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하부롤러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669">
            <a:extLst>
              <a:ext uri="{FF2B5EF4-FFF2-40B4-BE49-F238E27FC236}">
                <a16:creationId xmlns:a16="http://schemas.microsoft.com/office/drawing/2014/main" id="{BEC3FB20-A0D1-43D8-8E4F-86653A7981C8}"/>
              </a:ext>
            </a:extLst>
          </p:cNvPr>
          <p:cNvSpPr txBox="1"/>
          <p:nvPr/>
        </p:nvSpPr>
        <p:spPr>
          <a:xfrm>
            <a:off x="3331144" y="5202821"/>
            <a:ext cx="61685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상부롤러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670">
            <a:extLst>
              <a:ext uri="{FF2B5EF4-FFF2-40B4-BE49-F238E27FC236}">
                <a16:creationId xmlns:a16="http://schemas.microsoft.com/office/drawing/2014/main" id="{ED58C53A-D242-48C0-B9F2-0EC517449988}"/>
              </a:ext>
            </a:extLst>
          </p:cNvPr>
          <p:cNvSpPr txBox="1"/>
          <p:nvPr/>
        </p:nvSpPr>
        <p:spPr>
          <a:xfrm>
            <a:off x="2374316" y="5059691"/>
            <a:ext cx="632726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하부 주행체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671">
            <a:extLst>
              <a:ext uri="{FF2B5EF4-FFF2-40B4-BE49-F238E27FC236}">
                <a16:creationId xmlns:a16="http://schemas.microsoft.com/office/drawing/2014/main" id="{004E0FB0-5CCA-4337-80FA-96EFAEDBB6E1}"/>
              </a:ext>
            </a:extLst>
          </p:cNvPr>
          <p:cNvSpPr txBox="1"/>
          <p:nvPr/>
        </p:nvSpPr>
        <p:spPr>
          <a:xfrm>
            <a:off x="3556794" y="3335543"/>
            <a:ext cx="70852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투스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돌기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704">
            <a:extLst>
              <a:ext uri="{FF2B5EF4-FFF2-40B4-BE49-F238E27FC236}">
                <a16:creationId xmlns:a16="http://schemas.microsoft.com/office/drawing/2014/main" id="{332921E8-3A38-4831-A98A-529687BF4D92}"/>
              </a:ext>
            </a:extLst>
          </p:cNvPr>
          <p:cNvSpPr txBox="1"/>
          <p:nvPr/>
        </p:nvSpPr>
        <p:spPr>
          <a:xfrm>
            <a:off x="2374317" y="4066599"/>
            <a:ext cx="1045808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캡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운전실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705">
            <a:extLst>
              <a:ext uri="{FF2B5EF4-FFF2-40B4-BE49-F238E27FC236}">
                <a16:creationId xmlns:a16="http://schemas.microsoft.com/office/drawing/2014/main" id="{4289E188-18A0-4A69-A2FC-DB150ADB905E}"/>
              </a:ext>
            </a:extLst>
          </p:cNvPr>
          <p:cNvSpPr txBox="1"/>
          <p:nvPr/>
        </p:nvSpPr>
        <p:spPr>
          <a:xfrm>
            <a:off x="2361736" y="4370433"/>
            <a:ext cx="954955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크롤러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무한궤도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706">
            <a:extLst>
              <a:ext uri="{FF2B5EF4-FFF2-40B4-BE49-F238E27FC236}">
                <a16:creationId xmlns:a16="http://schemas.microsoft.com/office/drawing/2014/main" id="{8B3352E5-07EC-4DC5-B4C8-39E0425E8006}"/>
              </a:ext>
            </a:extLst>
          </p:cNvPr>
          <p:cNvSpPr txBox="1"/>
          <p:nvPr/>
        </p:nvSpPr>
        <p:spPr>
          <a:xfrm>
            <a:off x="2804024" y="4731807"/>
            <a:ext cx="512667" cy="2028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아이들러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9378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동력전달계통장치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754426" y="6018132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동력전달계통장치의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153" y="1371600"/>
            <a:ext cx="5428134" cy="4646533"/>
          </a:xfrm>
          <a:prstGeom prst="rect">
            <a:avLst/>
          </a:prstGeom>
        </p:spPr>
      </p:pic>
      <p:cxnSp>
        <p:nvCxnSpPr>
          <p:cNvPr id="8" name="直線矢印コネクタ 7"/>
          <p:cNvCxnSpPr/>
          <p:nvPr/>
        </p:nvCxnSpPr>
        <p:spPr>
          <a:xfrm flipH="1">
            <a:off x="5381243" y="1900094"/>
            <a:ext cx="654050" cy="6184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テキスト ボックス 32"/>
          <p:cNvSpPr txBox="1"/>
          <p:nvPr/>
        </p:nvSpPr>
        <p:spPr>
          <a:xfrm>
            <a:off x="6002779" y="1701534"/>
            <a:ext cx="6470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spcAft>
                <a:spcPts val="0"/>
              </a:spcAft>
            </a:pPr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</a:t>
            </a:r>
            <a:endParaRPr lang="ko-KR" altLang="en-US" sz="12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cxnSp>
        <p:nvCxnSpPr>
          <p:cNvPr id="11" name="直線矢印コネクタ 10"/>
          <p:cNvCxnSpPr/>
          <p:nvPr/>
        </p:nvCxnSpPr>
        <p:spPr>
          <a:xfrm flipV="1">
            <a:off x="2314020" y="3992189"/>
            <a:ext cx="935355" cy="692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テキスト ボックス 34"/>
          <p:cNvSpPr txBox="1"/>
          <p:nvPr/>
        </p:nvSpPr>
        <p:spPr>
          <a:xfrm>
            <a:off x="1530972" y="3920751"/>
            <a:ext cx="761365" cy="281305"/>
          </a:xfrm>
          <a:prstGeom prst="rect">
            <a:avLst/>
          </a:prstGeom>
          <a:noFill/>
          <a:ln w="6350">
            <a:noFill/>
          </a:ln>
          <a:effectLst/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>
              <a:spcAft>
                <a:spcPts val="0"/>
              </a:spcAft>
            </a:pPr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선회모터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707">
            <a:extLst>
              <a:ext uri="{FF2B5EF4-FFF2-40B4-BE49-F238E27FC236}">
                <a16:creationId xmlns:a16="http://schemas.microsoft.com/office/drawing/2014/main" id="{20C43C4C-1ECD-4D13-B610-E6BEE1904409}"/>
              </a:ext>
            </a:extLst>
          </p:cNvPr>
          <p:cNvSpPr txBox="1"/>
          <p:nvPr/>
        </p:nvSpPr>
        <p:spPr>
          <a:xfrm>
            <a:off x="4713120" y="1503197"/>
            <a:ext cx="1349478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컨트롤 밸브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709">
            <a:extLst>
              <a:ext uri="{FF2B5EF4-FFF2-40B4-BE49-F238E27FC236}">
                <a16:creationId xmlns:a16="http://schemas.microsoft.com/office/drawing/2014/main" id="{B7EDD70E-735A-4BBC-8F4E-4AC3AFC91475}"/>
              </a:ext>
            </a:extLst>
          </p:cNvPr>
          <p:cNvSpPr txBox="1"/>
          <p:nvPr/>
        </p:nvSpPr>
        <p:spPr>
          <a:xfrm>
            <a:off x="6302853" y="2223369"/>
            <a:ext cx="1349478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유압 펌프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710">
            <a:extLst>
              <a:ext uri="{FF2B5EF4-FFF2-40B4-BE49-F238E27FC236}">
                <a16:creationId xmlns:a16="http://schemas.microsoft.com/office/drawing/2014/main" id="{E19B69E1-C1D1-4FFB-8CA1-BAB42FF2B177}"/>
              </a:ext>
            </a:extLst>
          </p:cNvPr>
          <p:cNvSpPr txBox="1"/>
          <p:nvPr/>
        </p:nvSpPr>
        <p:spPr>
          <a:xfrm>
            <a:off x="2407575" y="2019536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연료탱크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712">
            <a:extLst>
              <a:ext uri="{FF2B5EF4-FFF2-40B4-BE49-F238E27FC236}">
                <a16:creationId xmlns:a16="http://schemas.microsoft.com/office/drawing/2014/main" id="{BEE98F4B-0C0B-4474-A33B-93A2A6BD3E8F}"/>
              </a:ext>
            </a:extLst>
          </p:cNvPr>
          <p:cNvSpPr txBox="1"/>
          <p:nvPr/>
        </p:nvSpPr>
        <p:spPr>
          <a:xfrm>
            <a:off x="6660898" y="4247008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주행모터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713">
            <a:extLst>
              <a:ext uri="{FF2B5EF4-FFF2-40B4-BE49-F238E27FC236}">
                <a16:creationId xmlns:a16="http://schemas.microsoft.com/office/drawing/2014/main" id="{BF9A0538-91C8-4269-AC02-0936D0F0252E}"/>
              </a:ext>
            </a:extLst>
          </p:cNvPr>
          <p:cNvSpPr txBox="1"/>
          <p:nvPr/>
        </p:nvSpPr>
        <p:spPr>
          <a:xfrm>
            <a:off x="2540994" y="5745350"/>
            <a:ext cx="1416762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스위블 조인트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714">
            <a:extLst>
              <a:ext uri="{FF2B5EF4-FFF2-40B4-BE49-F238E27FC236}">
                <a16:creationId xmlns:a16="http://schemas.microsoft.com/office/drawing/2014/main" id="{57B7EE45-B627-490C-AA5F-EA0E12581C50}"/>
              </a:ext>
            </a:extLst>
          </p:cNvPr>
          <p:cNvSpPr txBox="1"/>
          <p:nvPr/>
        </p:nvSpPr>
        <p:spPr>
          <a:xfrm>
            <a:off x="4721415" y="5776720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스프로킷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715">
            <a:extLst>
              <a:ext uri="{FF2B5EF4-FFF2-40B4-BE49-F238E27FC236}">
                <a16:creationId xmlns:a16="http://schemas.microsoft.com/office/drawing/2014/main" id="{55A83F5A-30F2-4915-9E04-C44A38ADEA1D}"/>
              </a:ext>
            </a:extLst>
          </p:cNvPr>
          <p:cNvSpPr txBox="1"/>
          <p:nvPr/>
        </p:nvSpPr>
        <p:spPr>
          <a:xfrm>
            <a:off x="6464819" y="5486400"/>
            <a:ext cx="929661" cy="1898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Arial" panose="020B0604020202020204" pitchFamily="34" charset="0"/>
              </a:rPr>
              <a:t>크롤러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3280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>
                <a:latin typeface="+mj-ea"/>
              </a:rPr>
              <a:t>건설기계의 분류</a:t>
            </a:r>
            <a:r>
              <a:rPr lang="en-US" altLang="ko" sz="2400">
                <a:latin typeface="+mj-ea"/>
              </a:rPr>
              <a:t>(</a:t>
            </a:r>
            <a:r>
              <a:rPr lang="ko" altLang="en-US" sz="2400">
                <a:latin typeface="+mj-ea"/>
              </a:rPr>
              <a:t>노동안전위생법 시행령 별표 제</a:t>
            </a:r>
            <a:r>
              <a:rPr lang="en-US" altLang="ko" sz="2400">
                <a:latin typeface="+mj-ea"/>
              </a:rPr>
              <a:t>7)</a:t>
            </a:r>
            <a:endParaRPr kumimoji="1" lang="ko" altLang="en-US" sz="240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r>
              <a:rPr lang="ko" altLang="en-US" sz="2000">
                <a:latin typeface="+mj-ea"/>
                <a:ea typeface="+mj-ea"/>
              </a:rPr>
              <a:t>① 정지</a:t>
            </a:r>
            <a:r>
              <a:rPr lang="en-US" altLang="ko" sz="2000">
                <a:latin typeface="+mj-ea"/>
                <a:ea typeface="+mj-ea"/>
              </a:rPr>
              <a:t>·</a:t>
            </a:r>
            <a:r>
              <a:rPr lang="ko" altLang="en-US" sz="2000">
                <a:latin typeface="+mj-ea"/>
                <a:ea typeface="+mj-ea"/>
              </a:rPr>
              <a:t>운반</a:t>
            </a:r>
            <a:r>
              <a:rPr lang="en-US" altLang="ko" sz="2000">
                <a:latin typeface="+mj-ea"/>
                <a:ea typeface="+mj-ea"/>
              </a:rPr>
              <a:t>·</a:t>
            </a:r>
            <a:r>
              <a:rPr lang="ko" altLang="en-US" sz="2000">
                <a:latin typeface="+mj-ea"/>
                <a:ea typeface="+mj-ea"/>
              </a:rPr>
              <a:t>적재용 기계</a:t>
            </a:r>
            <a:r>
              <a:rPr lang="en-US" altLang="ko" sz="2000">
                <a:latin typeface="+mj-ea"/>
                <a:ea typeface="+mj-ea"/>
              </a:rPr>
              <a:t>(</a:t>
            </a:r>
            <a:r>
              <a:rPr lang="ko" altLang="en-US" sz="2000">
                <a:latin typeface="+mj-ea"/>
                <a:ea typeface="+mj-ea"/>
              </a:rPr>
              <a:t>불도저</a:t>
            </a:r>
            <a:r>
              <a:rPr lang="en-US" altLang="ko" sz="2000">
                <a:latin typeface="+mj-ea"/>
                <a:ea typeface="+mj-ea"/>
              </a:rPr>
              <a:t>, </a:t>
            </a:r>
            <a:r>
              <a:rPr lang="ko" altLang="en-US" sz="2000">
                <a:latin typeface="+mj-ea"/>
                <a:ea typeface="+mj-ea"/>
              </a:rPr>
              <a:t>트랙터 셔블 등</a:t>
            </a:r>
            <a:r>
              <a:rPr lang="en-US" altLang="ko" sz="2000">
                <a:latin typeface="+mj-ea"/>
                <a:ea typeface="+mj-ea"/>
              </a:rPr>
              <a:t>)</a:t>
            </a:r>
          </a:p>
          <a:p>
            <a:pPr marL="0" indent="0" rtl="0">
              <a:buNone/>
            </a:pPr>
            <a:r>
              <a:rPr lang="ko" altLang="en-US" sz="2000">
                <a:latin typeface="+mj-ea"/>
                <a:ea typeface="+mj-ea"/>
              </a:rPr>
              <a:t>② 굴착용 기계</a:t>
            </a:r>
            <a:r>
              <a:rPr lang="en-US" altLang="ko" sz="2000">
                <a:latin typeface="+mj-ea"/>
                <a:ea typeface="+mj-ea"/>
              </a:rPr>
              <a:t>(</a:t>
            </a:r>
            <a:r>
              <a:rPr lang="ko" altLang="en-US" sz="2000">
                <a:latin typeface="+mj-ea"/>
                <a:ea typeface="+mj-ea"/>
              </a:rPr>
              <a:t>드래그 셔블 등</a:t>
            </a:r>
            <a:r>
              <a:rPr lang="en-US" altLang="ko" sz="2000">
                <a:latin typeface="+mj-ea"/>
                <a:ea typeface="+mj-ea"/>
              </a:rPr>
              <a:t>)</a:t>
            </a:r>
          </a:p>
          <a:p>
            <a:pPr marL="0" indent="0" rtl="0">
              <a:buNone/>
            </a:pPr>
            <a:r>
              <a:rPr lang="ko" altLang="en-US" sz="2000">
                <a:latin typeface="+mj-ea"/>
                <a:ea typeface="+mj-ea"/>
              </a:rPr>
              <a:t>③ 기초공사용 기계</a:t>
            </a:r>
            <a:r>
              <a:rPr lang="en-US" altLang="ko" sz="2000">
                <a:latin typeface="+mj-ea"/>
                <a:ea typeface="+mj-ea"/>
              </a:rPr>
              <a:t>(</a:t>
            </a:r>
            <a:r>
              <a:rPr lang="ko" altLang="en-US" sz="2000">
                <a:latin typeface="+mj-ea"/>
                <a:ea typeface="+mj-ea"/>
              </a:rPr>
              <a:t>말뚝 박는 기계</a:t>
            </a:r>
            <a:r>
              <a:rPr lang="en-US" altLang="ko" sz="2000">
                <a:latin typeface="+mj-ea"/>
                <a:ea typeface="+mj-ea"/>
              </a:rPr>
              <a:t>, </a:t>
            </a:r>
            <a:r>
              <a:rPr lang="ko" altLang="en-US" sz="2000">
                <a:latin typeface="+mj-ea"/>
                <a:ea typeface="+mj-ea"/>
              </a:rPr>
              <a:t>말뚝 빼는 기계 등</a:t>
            </a:r>
            <a:r>
              <a:rPr lang="en-US" altLang="ko" sz="2000">
                <a:latin typeface="+mj-ea"/>
                <a:ea typeface="+mj-ea"/>
              </a:rPr>
              <a:t>)</a:t>
            </a:r>
          </a:p>
          <a:p>
            <a:pPr marL="0" indent="0" rtl="0">
              <a:buNone/>
            </a:pPr>
            <a:r>
              <a:rPr lang="ko" altLang="en-US" sz="2000">
                <a:latin typeface="+mj-ea"/>
                <a:ea typeface="+mj-ea"/>
              </a:rPr>
              <a:t>④ 탬핑용 기계</a:t>
            </a:r>
            <a:r>
              <a:rPr lang="en-US" altLang="ko" sz="2000">
                <a:latin typeface="+mj-ea"/>
                <a:ea typeface="+mj-ea"/>
              </a:rPr>
              <a:t>(</a:t>
            </a:r>
            <a:r>
              <a:rPr lang="ko" altLang="en-US" sz="2000">
                <a:latin typeface="+mj-ea"/>
                <a:ea typeface="+mj-ea"/>
              </a:rPr>
              <a:t>롤러 등</a:t>
            </a:r>
            <a:r>
              <a:rPr lang="en-US" altLang="ko" sz="2000">
                <a:latin typeface="+mj-ea"/>
                <a:ea typeface="+mj-ea"/>
              </a:rPr>
              <a:t>)</a:t>
            </a:r>
          </a:p>
          <a:p>
            <a:pPr marL="0" indent="0" rtl="0">
              <a:buNone/>
            </a:pPr>
            <a:r>
              <a:rPr lang="ko" altLang="en-US" sz="2000">
                <a:latin typeface="+mj-ea"/>
                <a:ea typeface="+mj-ea"/>
              </a:rPr>
              <a:t>⑤ 콘크리트 타설용 기계</a:t>
            </a:r>
            <a:r>
              <a:rPr lang="en-US" altLang="ko" sz="2000">
                <a:latin typeface="+mj-ea"/>
                <a:ea typeface="+mj-ea"/>
              </a:rPr>
              <a:t>(</a:t>
            </a:r>
            <a:r>
              <a:rPr lang="ko" altLang="en-US" sz="2000">
                <a:latin typeface="+mj-ea"/>
                <a:ea typeface="+mj-ea"/>
              </a:rPr>
              <a:t>콘크리트 펌프차 등</a:t>
            </a:r>
            <a:r>
              <a:rPr lang="en-US" altLang="ko" sz="2000">
                <a:latin typeface="+mj-ea"/>
                <a:ea typeface="+mj-ea"/>
              </a:rPr>
              <a:t>)</a:t>
            </a:r>
          </a:p>
          <a:p>
            <a:pPr marL="446088" indent="-446088" rtl="0">
              <a:buNone/>
            </a:pPr>
            <a:r>
              <a:rPr lang="ko" altLang="en-US" sz="2000">
                <a:latin typeface="+mj-ea"/>
                <a:ea typeface="+mj-ea"/>
              </a:rPr>
              <a:t>⑥ </a:t>
            </a:r>
            <a:r>
              <a:rPr lang="ko" altLang="en-US" sz="2000">
                <a:solidFill>
                  <a:srgbClr val="FF0000"/>
                </a:solidFill>
                <a:latin typeface="+mj-ea"/>
                <a:ea typeface="+mj-ea"/>
              </a:rPr>
              <a:t>해체용 기계</a:t>
            </a:r>
            <a:r>
              <a:rPr lang="en-US" altLang="ko" sz="2000">
                <a:solidFill>
                  <a:srgbClr val="FF0000"/>
                </a:solidFill>
                <a:latin typeface="+mj-ea"/>
                <a:ea typeface="+mj-ea"/>
              </a:rPr>
              <a:t>(</a:t>
            </a:r>
            <a:r>
              <a:rPr lang="ko" altLang="en-US" sz="2000">
                <a:solidFill>
                  <a:srgbClr val="FF0000"/>
                </a:solidFill>
                <a:latin typeface="+mj-ea"/>
                <a:ea typeface="+mj-ea"/>
              </a:rPr>
              <a:t>브레이커</a:t>
            </a:r>
            <a:r>
              <a:rPr lang="en-US" altLang="ko" sz="2000">
                <a:solidFill>
                  <a:srgbClr val="FF0000"/>
                </a:solidFill>
                <a:latin typeface="+mj-ea"/>
                <a:ea typeface="+mj-ea"/>
              </a:rPr>
              <a:t>, </a:t>
            </a:r>
            <a:r>
              <a:rPr lang="ko" altLang="en-US" sz="2000">
                <a:solidFill>
                  <a:srgbClr val="FF0000"/>
                </a:solidFill>
                <a:latin typeface="+mj-ea"/>
                <a:ea typeface="+mj-ea"/>
              </a:rPr>
              <a:t>철골 절단기 등</a:t>
            </a:r>
            <a:r>
              <a:rPr lang="en-US" altLang="ko" sz="2000">
                <a:solidFill>
                  <a:srgbClr val="FF0000"/>
                </a:solidFill>
                <a:latin typeface="+mj-ea"/>
                <a:ea typeface="+mj-ea"/>
              </a:rPr>
              <a:t>, </a:t>
            </a:r>
            <a:r>
              <a:rPr lang="ko" altLang="en-US" sz="2000">
                <a:solidFill>
                  <a:srgbClr val="FF0000"/>
                </a:solidFill>
                <a:latin typeface="+mj-ea"/>
                <a:ea typeface="+mj-ea"/>
              </a:rPr>
              <a:t>콘크리트 압쇄기</a:t>
            </a:r>
            <a:r>
              <a:rPr lang="en-US" altLang="ko" sz="2000">
                <a:solidFill>
                  <a:srgbClr val="FF0000"/>
                </a:solidFill>
                <a:latin typeface="+mj-ea"/>
                <a:ea typeface="+mj-ea"/>
              </a:rPr>
              <a:t>, </a:t>
            </a:r>
            <a:r>
              <a:rPr lang="ko" altLang="en-US" sz="2000">
                <a:solidFill>
                  <a:srgbClr val="FF0000"/>
                </a:solidFill>
                <a:latin typeface="+mj-ea"/>
                <a:ea typeface="+mj-ea"/>
              </a:rPr>
              <a:t>해체용 그리퍼</a:t>
            </a:r>
            <a:r>
              <a:rPr lang="en-US" altLang="ko" sz="2000">
                <a:solidFill>
                  <a:srgbClr val="FF0000"/>
                </a:solidFill>
                <a:latin typeface="+mj-ea"/>
                <a:ea typeface="+mj-ea"/>
              </a:rPr>
              <a:t>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1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4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</p:spTree>
    <p:extLst>
      <p:ext uri="{BB962C8B-B14F-4D97-AF65-F5344CB8AC3E}">
        <p14:creationId xmlns:p14="http://schemas.microsoft.com/office/powerpoint/2010/main" val="24807180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바퀴 부분 장치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1012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2217075" y="4873336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바퀴 부분 장치 예시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030035" y="3684299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고무 크롤러 단면의 예시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697583" y="6067307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고무 크롤러의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772" y="1749006"/>
            <a:ext cx="4840309" cy="312433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291" y="2328307"/>
            <a:ext cx="2869510" cy="1392639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250" y="4382854"/>
            <a:ext cx="3837100" cy="1735508"/>
          </a:xfrm>
          <a:prstGeom prst="rect">
            <a:avLst/>
          </a:prstGeom>
        </p:spPr>
      </p:pic>
      <p:sp>
        <p:nvSpPr>
          <p:cNvPr id="11" name="テキスト ボックス 716">
            <a:extLst>
              <a:ext uri="{FF2B5EF4-FFF2-40B4-BE49-F238E27FC236}">
                <a16:creationId xmlns:a16="http://schemas.microsoft.com/office/drawing/2014/main" id="{524C8F69-D222-4FB5-A5E8-CACE56624EB5}"/>
              </a:ext>
            </a:extLst>
          </p:cNvPr>
          <p:cNvSpPr txBox="1"/>
          <p:nvPr/>
        </p:nvSpPr>
        <p:spPr>
          <a:xfrm>
            <a:off x="4431235" y="2450141"/>
            <a:ext cx="718185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스프로킷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717">
            <a:extLst>
              <a:ext uri="{FF2B5EF4-FFF2-40B4-BE49-F238E27FC236}">
                <a16:creationId xmlns:a16="http://schemas.microsoft.com/office/drawing/2014/main" id="{F166AEA3-8A83-487E-BE13-73EAFC0E4E49}"/>
              </a:ext>
            </a:extLst>
          </p:cNvPr>
          <p:cNvSpPr txBox="1"/>
          <p:nvPr/>
        </p:nvSpPr>
        <p:spPr>
          <a:xfrm>
            <a:off x="1905607" y="1840818"/>
            <a:ext cx="622935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크롤러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718">
            <a:extLst>
              <a:ext uri="{FF2B5EF4-FFF2-40B4-BE49-F238E27FC236}">
                <a16:creationId xmlns:a16="http://schemas.microsoft.com/office/drawing/2014/main" id="{2935E688-B5AA-4651-AE1F-50AE652CCC1E}"/>
              </a:ext>
            </a:extLst>
          </p:cNvPr>
          <p:cNvSpPr txBox="1"/>
          <p:nvPr/>
        </p:nvSpPr>
        <p:spPr>
          <a:xfrm>
            <a:off x="3778250" y="2195158"/>
            <a:ext cx="90000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Arial" panose="020B0604020202020204" pitchFamily="34" charset="0"/>
              </a:rPr>
              <a:t>캐리어 롤러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720">
            <a:extLst>
              <a:ext uri="{FF2B5EF4-FFF2-40B4-BE49-F238E27FC236}">
                <a16:creationId xmlns:a16="http://schemas.microsoft.com/office/drawing/2014/main" id="{F4CA3397-4ACD-4386-84D1-10FE9A8C44D5}"/>
              </a:ext>
            </a:extLst>
          </p:cNvPr>
          <p:cNvSpPr txBox="1"/>
          <p:nvPr/>
        </p:nvSpPr>
        <p:spPr>
          <a:xfrm>
            <a:off x="4544265" y="3609907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파이널 드라이브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721">
            <a:extLst>
              <a:ext uri="{FF2B5EF4-FFF2-40B4-BE49-F238E27FC236}">
                <a16:creationId xmlns:a16="http://schemas.microsoft.com/office/drawing/2014/main" id="{1C7256A4-CC1D-4644-ACB5-974516EFE4A7}"/>
              </a:ext>
            </a:extLst>
          </p:cNvPr>
          <p:cNvSpPr txBox="1"/>
          <p:nvPr/>
        </p:nvSpPr>
        <p:spPr>
          <a:xfrm>
            <a:off x="4221537" y="3910594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j-ea"/>
                <a:ea typeface="+mj-ea"/>
                <a:cs typeface="Arial" panose="020B0604020202020204" pitchFamily="34" charset="0"/>
              </a:rPr>
              <a:t>트럭롤러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722">
            <a:extLst>
              <a:ext uri="{FF2B5EF4-FFF2-40B4-BE49-F238E27FC236}">
                <a16:creationId xmlns:a16="http://schemas.microsoft.com/office/drawing/2014/main" id="{BDB92120-00C6-470F-8B38-3DD612A1D6BD}"/>
              </a:ext>
            </a:extLst>
          </p:cNvPr>
          <p:cNvSpPr txBox="1"/>
          <p:nvPr/>
        </p:nvSpPr>
        <p:spPr>
          <a:xfrm>
            <a:off x="3715467" y="4297331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센터 가드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723">
            <a:extLst>
              <a:ext uri="{FF2B5EF4-FFF2-40B4-BE49-F238E27FC236}">
                <a16:creationId xmlns:a16="http://schemas.microsoft.com/office/drawing/2014/main" id="{EA2A4F64-4A17-4F05-890D-BDA8942E78D6}"/>
              </a:ext>
            </a:extLst>
          </p:cNvPr>
          <p:cNvSpPr txBox="1"/>
          <p:nvPr/>
        </p:nvSpPr>
        <p:spPr>
          <a:xfrm>
            <a:off x="2817122" y="4694270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프런트 가드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724">
            <a:extLst>
              <a:ext uri="{FF2B5EF4-FFF2-40B4-BE49-F238E27FC236}">
                <a16:creationId xmlns:a16="http://schemas.microsoft.com/office/drawing/2014/main" id="{8A6EC80D-BCA2-48C5-8D29-C0CA8CE5000D}"/>
              </a:ext>
            </a:extLst>
          </p:cNvPr>
          <p:cNvSpPr txBox="1"/>
          <p:nvPr/>
        </p:nvSpPr>
        <p:spPr>
          <a:xfrm>
            <a:off x="811100" y="3960458"/>
            <a:ext cx="121031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리코일 스프링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725">
            <a:extLst>
              <a:ext uri="{FF2B5EF4-FFF2-40B4-BE49-F238E27FC236}">
                <a16:creationId xmlns:a16="http://schemas.microsoft.com/office/drawing/2014/main" id="{FC6922A0-46DA-4573-81F2-BECC44E19CC1}"/>
              </a:ext>
            </a:extLst>
          </p:cNvPr>
          <p:cNvSpPr txBox="1"/>
          <p:nvPr/>
        </p:nvSpPr>
        <p:spPr>
          <a:xfrm>
            <a:off x="868967" y="2758403"/>
            <a:ext cx="632460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아이들러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726">
            <a:extLst>
              <a:ext uri="{FF2B5EF4-FFF2-40B4-BE49-F238E27FC236}">
                <a16:creationId xmlns:a16="http://schemas.microsoft.com/office/drawing/2014/main" id="{007CEB1A-C5AE-4930-A751-F69BEFEC361B}"/>
              </a:ext>
            </a:extLst>
          </p:cNvPr>
          <p:cNvSpPr txBox="1"/>
          <p:nvPr/>
        </p:nvSpPr>
        <p:spPr>
          <a:xfrm>
            <a:off x="5948541" y="2504302"/>
            <a:ext cx="461645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고무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727">
            <a:extLst>
              <a:ext uri="{FF2B5EF4-FFF2-40B4-BE49-F238E27FC236}">
                <a16:creationId xmlns:a16="http://schemas.microsoft.com/office/drawing/2014/main" id="{EDAFC49C-9756-4AD2-86DF-AF4ABF767909}"/>
              </a:ext>
            </a:extLst>
          </p:cNvPr>
          <p:cNvSpPr txBox="1"/>
          <p:nvPr/>
        </p:nvSpPr>
        <p:spPr>
          <a:xfrm>
            <a:off x="7421741" y="2490332"/>
            <a:ext cx="461645" cy="22502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철심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728">
            <a:extLst>
              <a:ext uri="{FF2B5EF4-FFF2-40B4-BE49-F238E27FC236}">
                <a16:creationId xmlns:a16="http://schemas.microsoft.com/office/drawing/2014/main" id="{80D1D448-8F7D-45C2-A930-AF670725E55F}"/>
              </a:ext>
            </a:extLst>
          </p:cNvPr>
          <p:cNvSpPr txBox="1"/>
          <p:nvPr/>
        </p:nvSpPr>
        <p:spPr>
          <a:xfrm>
            <a:off x="6629261" y="3502599"/>
            <a:ext cx="461645" cy="2215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와이어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1232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휠식 해체용 기계 주행장치의 구조  동력전달계통장치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5342723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동력전달계통장치의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4218" y="1771937"/>
            <a:ext cx="7495563" cy="3475403"/>
          </a:xfrm>
          <a:prstGeom prst="rect">
            <a:avLst/>
          </a:prstGeom>
        </p:spPr>
      </p:pic>
      <p:sp>
        <p:nvSpPr>
          <p:cNvPr id="8" name="テキスト ボックス 750">
            <a:extLst>
              <a:ext uri="{FF2B5EF4-FFF2-40B4-BE49-F238E27FC236}">
                <a16:creationId xmlns:a16="http://schemas.microsoft.com/office/drawing/2014/main" id="{22E54C66-F9EA-4A16-BE31-BBA03BF18F57}"/>
              </a:ext>
            </a:extLst>
          </p:cNvPr>
          <p:cNvSpPr txBox="1"/>
          <p:nvPr/>
        </p:nvSpPr>
        <p:spPr>
          <a:xfrm>
            <a:off x="4571999" y="1780751"/>
            <a:ext cx="1433809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변속기</a:t>
            </a:r>
          </a:p>
        </p:txBody>
      </p:sp>
      <p:sp>
        <p:nvSpPr>
          <p:cNvPr id="10" name="テキスト ボックス 751">
            <a:extLst>
              <a:ext uri="{FF2B5EF4-FFF2-40B4-BE49-F238E27FC236}">
                <a16:creationId xmlns:a16="http://schemas.microsoft.com/office/drawing/2014/main" id="{94401DC1-7576-41D8-8D10-BC9278D59B32}"/>
              </a:ext>
            </a:extLst>
          </p:cNvPr>
          <p:cNvSpPr txBox="1"/>
          <p:nvPr/>
        </p:nvSpPr>
        <p:spPr>
          <a:xfrm>
            <a:off x="5223426" y="1966149"/>
            <a:ext cx="2150330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센터 스위블 조인트</a:t>
            </a:r>
          </a:p>
        </p:txBody>
      </p:sp>
      <p:sp>
        <p:nvSpPr>
          <p:cNvPr id="11" name="テキスト ボックス 752">
            <a:extLst>
              <a:ext uri="{FF2B5EF4-FFF2-40B4-BE49-F238E27FC236}">
                <a16:creationId xmlns:a16="http://schemas.microsoft.com/office/drawing/2014/main" id="{4F6DB704-65A2-49B5-B42B-1026ED9D4435}"/>
              </a:ext>
            </a:extLst>
          </p:cNvPr>
          <p:cNvSpPr txBox="1"/>
          <p:nvPr/>
        </p:nvSpPr>
        <p:spPr>
          <a:xfrm>
            <a:off x="5529850" y="2234651"/>
            <a:ext cx="8624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</a:t>
            </a:r>
          </a:p>
        </p:txBody>
      </p:sp>
      <p:sp>
        <p:nvSpPr>
          <p:cNvPr id="12" name="テキスト ボックス 753">
            <a:extLst>
              <a:ext uri="{FF2B5EF4-FFF2-40B4-BE49-F238E27FC236}">
                <a16:creationId xmlns:a16="http://schemas.microsoft.com/office/drawing/2014/main" id="{112C5759-EE8C-4625-8533-A98541B6A3AE}"/>
              </a:ext>
            </a:extLst>
          </p:cNvPr>
          <p:cNvSpPr txBox="1"/>
          <p:nvPr/>
        </p:nvSpPr>
        <p:spPr>
          <a:xfrm>
            <a:off x="6587853" y="2234650"/>
            <a:ext cx="1008351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리어 휠</a:t>
            </a:r>
          </a:p>
        </p:txBody>
      </p:sp>
      <p:sp>
        <p:nvSpPr>
          <p:cNvPr id="13" name="テキスト ボックス 754">
            <a:extLst>
              <a:ext uri="{FF2B5EF4-FFF2-40B4-BE49-F238E27FC236}">
                <a16:creationId xmlns:a16="http://schemas.microsoft.com/office/drawing/2014/main" id="{BBB3F0AD-AEAB-4489-B946-8B178730D7A6}"/>
              </a:ext>
            </a:extLst>
          </p:cNvPr>
          <p:cNvSpPr txBox="1"/>
          <p:nvPr/>
        </p:nvSpPr>
        <p:spPr>
          <a:xfrm>
            <a:off x="2807564" y="2135874"/>
            <a:ext cx="1352734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주행용 유압모터</a:t>
            </a:r>
          </a:p>
        </p:txBody>
      </p:sp>
      <p:sp>
        <p:nvSpPr>
          <p:cNvPr id="14" name="テキスト ボックス 755">
            <a:extLst>
              <a:ext uri="{FF2B5EF4-FFF2-40B4-BE49-F238E27FC236}">
                <a16:creationId xmlns:a16="http://schemas.microsoft.com/office/drawing/2014/main" id="{55F611F1-10AD-4AA4-ACF1-978B893A72A4}"/>
              </a:ext>
            </a:extLst>
          </p:cNvPr>
          <p:cNvSpPr txBox="1"/>
          <p:nvPr/>
        </p:nvSpPr>
        <p:spPr>
          <a:xfrm>
            <a:off x="2567840" y="1902910"/>
            <a:ext cx="13527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드라이브 샤프트</a:t>
            </a:r>
          </a:p>
        </p:txBody>
      </p:sp>
      <p:sp>
        <p:nvSpPr>
          <p:cNvPr id="15" name="テキスト ボックス 756">
            <a:extLst>
              <a:ext uri="{FF2B5EF4-FFF2-40B4-BE49-F238E27FC236}">
                <a16:creationId xmlns:a16="http://schemas.microsoft.com/office/drawing/2014/main" id="{3EBD14C8-A3DD-4A9D-A79B-3C2ADC0A9A2A}"/>
              </a:ext>
            </a:extLst>
          </p:cNvPr>
          <p:cNvSpPr txBox="1"/>
          <p:nvPr/>
        </p:nvSpPr>
        <p:spPr>
          <a:xfrm>
            <a:off x="1095497" y="1940785"/>
            <a:ext cx="1352735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프런트 휠</a:t>
            </a:r>
          </a:p>
        </p:txBody>
      </p:sp>
      <p:sp>
        <p:nvSpPr>
          <p:cNvPr id="16" name="テキスト ボックス 757">
            <a:extLst>
              <a:ext uri="{FF2B5EF4-FFF2-40B4-BE49-F238E27FC236}">
                <a16:creationId xmlns:a16="http://schemas.microsoft.com/office/drawing/2014/main" id="{998BF124-6332-40FB-80D1-F8833E702750}"/>
              </a:ext>
            </a:extLst>
          </p:cNvPr>
          <p:cNvSpPr txBox="1"/>
          <p:nvPr/>
        </p:nvSpPr>
        <p:spPr>
          <a:xfrm>
            <a:off x="890494" y="3775216"/>
            <a:ext cx="1202649" cy="40973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11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프런트 드라이브 </a:t>
            </a:r>
            <a:r>
              <a:rPr lang="ko-KR" altLang="en-US" sz="11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액슬</a:t>
            </a:r>
            <a:endParaRPr lang="ko-KR" altLang="en-US" sz="11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758">
            <a:extLst>
              <a:ext uri="{FF2B5EF4-FFF2-40B4-BE49-F238E27FC236}">
                <a16:creationId xmlns:a16="http://schemas.microsoft.com/office/drawing/2014/main" id="{E64A55F6-C2C6-4A82-AEBB-746B70331FFB}"/>
              </a:ext>
            </a:extLst>
          </p:cNvPr>
          <p:cNvSpPr txBox="1"/>
          <p:nvPr/>
        </p:nvSpPr>
        <p:spPr>
          <a:xfrm>
            <a:off x="2359742" y="4645998"/>
            <a:ext cx="1618849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1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주차 브레이크</a:t>
            </a:r>
          </a:p>
        </p:txBody>
      </p:sp>
      <p:sp>
        <p:nvSpPr>
          <p:cNvPr id="18" name="テキスト ボックス 759">
            <a:extLst>
              <a:ext uri="{FF2B5EF4-FFF2-40B4-BE49-F238E27FC236}">
                <a16:creationId xmlns:a16="http://schemas.microsoft.com/office/drawing/2014/main" id="{2783493B-A333-4B1E-9BBD-3CDDC8497E42}"/>
              </a:ext>
            </a:extLst>
          </p:cNvPr>
          <p:cNvSpPr txBox="1"/>
          <p:nvPr/>
        </p:nvSpPr>
        <p:spPr>
          <a:xfrm>
            <a:off x="6267941" y="3190246"/>
            <a:ext cx="1463394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디퍼렌셜</a:t>
            </a:r>
          </a:p>
        </p:txBody>
      </p:sp>
      <p:sp>
        <p:nvSpPr>
          <p:cNvPr id="19" name="テキスト ボックス 760">
            <a:extLst>
              <a:ext uri="{FF2B5EF4-FFF2-40B4-BE49-F238E27FC236}">
                <a16:creationId xmlns:a16="http://schemas.microsoft.com/office/drawing/2014/main" id="{5A200447-F015-4D35-8F88-EB3C6C5D8096}"/>
              </a:ext>
            </a:extLst>
          </p:cNvPr>
          <p:cNvSpPr txBox="1"/>
          <p:nvPr/>
        </p:nvSpPr>
        <p:spPr>
          <a:xfrm>
            <a:off x="6666148" y="3976894"/>
            <a:ext cx="1725683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리어 드라이브 액슬</a:t>
            </a:r>
          </a:p>
        </p:txBody>
      </p:sp>
      <p:sp>
        <p:nvSpPr>
          <p:cNvPr id="20" name="テキスト ボックス 761">
            <a:extLst>
              <a:ext uri="{FF2B5EF4-FFF2-40B4-BE49-F238E27FC236}">
                <a16:creationId xmlns:a16="http://schemas.microsoft.com/office/drawing/2014/main" id="{DC485E6E-9148-4227-9647-7F184A8895A9}"/>
              </a:ext>
            </a:extLst>
          </p:cNvPr>
          <p:cNvSpPr txBox="1"/>
          <p:nvPr/>
        </p:nvSpPr>
        <p:spPr>
          <a:xfrm>
            <a:off x="6181830" y="4622400"/>
            <a:ext cx="1295602" cy="2080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드라이브 샤프트</a:t>
            </a:r>
          </a:p>
        </p:txBody>
      </p:sp>
      <p:sp>
        <p:nvSpPr>
          <p:cNvPr id="21" name="テキスト ボックス 762">
            <a:extLst>
              <a:ext uri="{FF2B5EF4-FFF2-40B4-BE49-F238E27FC236}">
                <a16:creationId xmlns:a16="http://schemas.microsoft.com/office/drawing/2014/main" id="{0E306153-DDDA-4A9F-9EA3-3A213ADD0DFA}"/>
              </a:ext>
            </a:extLst>
          </p:cNvPr>
          <p:cNvSpPr txBox="1"/>
          <p:nvPr/>
        </p:nvSpPr>
        <p:spPr>
          <a:xfrm>
            <a:off x="5580505" y="4904007"/>
            <a:ext cx="1408263" cy="2327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메인 유압 펌프</a:t>
            </a:r>
          </a:p>
        </p:txBody>
      </p:sp>
      <p:sp>
        <p:nvSpPr>
          <p:cNvPr id="22" name="テキスト ボックス 763">
            <a:extLst>
              <a:ext uri="{FF2B5EF4-FFF2-40B4-BE49-F238E27FC236}">
                <a16:creationId xmlns:a16="http://schemas.microsoft.com/office/drawing/2014/main" id="{F3B34307-91F7-401A-98A2-926CCBB11BD8}"/>
              </a:ext>
            </a:extLst>
          </p:cNvPr>
          <p:cNvSpPr txBox="1"/>
          <p:nvPr/>
        </p:nvSpPr>
        <p:spPr>
          <a:xfrm>
            <a:off x="4431111" y="4720664"/>
            <a:ext cx="1098739" cy="4161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컨트롤 유압 펌프</a:t>
            </a:r>
          </a:p>
        </p:txBody>
      </p:sp>
    </p:spTree>
    <p:extLst>
      <p:ext uri="{BB962C8B-B14F-4D97-AF65-F5344CB8AC3E}">
        <p14:creationId xmlns:p14="http://schemas.microsoft.com/office/powerpoint/2010/main" val="306750952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바퀴 부분 장치  하부가대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5968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460484" y="5974836"/>
            <a:ext cx="22230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서스펜션 고정배관의 예시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74" y="1470839"/>
            <a:ext cx="7523452" cy="4544198"/>
          </a:xfrm>
          <a:prstGeom prst="rect">
            <a:avLst/>
          </a:prstGeom>
        </p:spPr>
      </p:pic>
      <p:sp>
        <p:nvSpPr>
          <p:cNvPr id="10" name="テキスト ボックス 764">
            <a:extLst>
              <a:ext uri="{FF2B5EF4-FFF2-40B4-BE49-F238E27FC236}">
                <a16:creationId xmlns:a16="http://schemas.microsoft.com/office/drawing/2014/main" id="{C94F097E-5C4F-463A-B76B-69F15DB6E320}"/>
              </a:ext>
            </a:extLst>
          </p:cNvPr>
          <p:cNvSpPr txBox="1"/>
          <p:nvPr/>
        </p:nvSpPr>
        <p:spPr>
          <a:xfrm>
            <a:off x="3951706" y="1604696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쿨러</a:t>
            </a:r>
          </a:p>
        </p:txBody>
      </p:sp>
      <p:sp>
        <p:nvSpPr>
          <p:cNvPr id="11" name="テキスト ボックス 765">
            <a:extLst>
              <a:ext uri="{FF2B5EF4-FFF2-40B4-BE49-F238E27FC236}">
                <a16:creationId xmlns:a16="http://schemas.microsoft.com/office/drawing/2014/main" id="{F5C5D9D7-7C34-450B-88D5-46923A775AD9}"/>
              </a:ext>
            </a:extLst>
          </p:cNvPr>
          <p:cNvSpPr txBox="1"/>
          <p:nvPr/>
        </p:nvSpPr>
        <p:spPr>
          <a:xfrm>
            <a:off x="3337156" y="1888410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작동유탱크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766">
            <a:extLst>
              <a:ext uri="{FF2B5EF4-FFF2-40B4-BE49-F238E27FC236}">
                <a16:creationId xmlns:a16="http://schemas.microsoft.com/office/drawing/2014/main" id="{76D4D141-5E3A-41DC-96DB-5E73799762F2}"/>
              </a:ext>
            </a:extLst>
          </p:cNvPr>
          <p:cNvSpPr txBox="1"/>
          <p:nvPr/>
        </p:nvSpPr>
        <p:spPr>
          <a:xfrm>
            <a:off x="5835441" y="1716437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공기 압축기</a:t>
            </a:r>
          </a:p>
        </p:txBody>
      </p:sp>
      <p:sp>
        <p:nvSpPr>
          <p:cNvPr id="13" name="テキスト ボックス 767">
            <a:extLst>
              <a:ext uri="{FF2B5EF4-FFF2-40B4-BE49-F238E27FC236}">
                <a16:creationId xmlns:a16="http://schemas.microsoft.com/office/drawing/2014/main" id="{3F4FFD91-5CCF-470E-A914-2ADC7A1A8FCE}"/>
              </a:ext>
            </a:extLst>
          </p:cNvPr>
          <p:cNvSpPr txBox="1"/>
          <p:nvPr/>
        </p:nvSpPr>
        <p:spPr>
          <a:xfrm>
            <a:off x="6842205" y="2436358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메인 펌프</a:t>
            </a:r>
          </a:p>
        </p:txBody>
      </p:sp>
      <p:sp>
        <p:nvSpPr>
          <p:cNvPr id="14" name="テキスト ボックス 928">
            <a:extLst>
              <a:ext uri="{FF2B5EF4-FFF2-40B4-BE49-F238E27FC236}">
                <a16:creationId xmlns:a16="http://schemas.microsoft.com/office/drawing/2014/main" id="{91B1819B-FE0F-49F4-B5AA-E851C7CD12D0}"/>
              </a:ext>
            </a:extLst>
          </p:cNvPr>
          <p:cNvSpPr txBox="1"/>
          <p:nvPr/>
        </p:nvSpPr>
        <p:spPr>
          <a:xfrm>
            <a:off x="7105482" y="3071723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에어탱크</a:t>
            </a:r>
          </a:p>
        </p:txBody>
      </p:sp>
      <p:sp>
        <p:nvSpPr>
          <p:cNvPr id="15" name="テキスト ボックス 929">
            <a:extLst>
              <a:ext uri="{FF2B5EF4-FFF2-40B4-BE49-F238E27FC236}">
                <a16:creationId xmlns:a16="http://schemas.microsoft.com/office/drawing/2014/main" id="{3EBBA47A-34DA-43B8-AD61-60CC37ADCB7C}"/>
              </a:ext>
            </a:extLst>
          </p:cNvPr>
          <p:cNvSpPr txBox="1"/>
          <p:nvPr/>
        </p:nvSpPr>
        <p:spPr>
          <a:xfrm>
            <a:off x="7057714" y="3525118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안전밸브</a:t>
            </a:r>
          </a:p>
        </p:txBody>
      </p:sp>
      <p:sp>
        <p:nvSpPr>
          <p:cNvPr id="16" name="テキスト ボックス 930">
            <a:extLst>
              <a:ext uri="{FF2B5EF4-FFF2-40B4-BE49-F238E27FC236}">
                <a16:creationId xmlns:a16="http://schemas.microsoft.com/office/drawing/2014/main" id="{9C460297-52F4-45B4-B9EC-1229B1B4AFBF}"/>
              </a:ext>
            </a:extLst>
          </p:cNvPr>
          <p:cNvSpPr txBox="1"/>
          <p:nvPr/>
        </p:nvSpPr>
        <p:spPr>
          <a:xfrm>
            <a:off x="7090123" y="4086216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공기압력 센서</a:t>
            </a:r>
          </a:p>
        </p:txBody>
      </p:sp>
      <p:sp>
        <p:nvSpPr>
          <p:cNvPr id="17" name="テキスト ボックス 931">
            <a:extLst>
              <a:ext uri="{FF2B5EF4-FFF2-40B4-BE49-F238E27FC236}">
                <a16:creationId xmlns:a16="http://schemas.microsoft.com/office/drawing/2014/main" id="{017A002E-BED2-48C5-8F7F-49FB64BC047A}"/>
              </a:ext>
            </a:extLst>
          </p:cNvPr>
          <p:cNvSpPr txBox="1"/>
          <p:nvPr/>
        </p:nvSpPr>
        <p:spPr>
          <a:xfrm>
            <a:off x="6627225" y="4759071"/>
            <a:ext cx="1425227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에어필터</a:t>
            </a:r>
          </a:p>
        </p:txBody>
      </p:sp>
      <p:sp>
        <p:nvSpPr>
          <p:cNvPr id="18" name="テキスト ボックス 932">
            <a:extLst>
              <a:ext uri="{FF2B5EF4-FFF2-40B4-BE49-F238E27FC236}">
                <a16:creationId xmlns:a16="http://schemas.microsoft.com/office/drawing/2014/main" id="{A871BB3B-4A01-4DF4-8841-E0840F84706D}"/>
              </a:ext>
            </a:extLst>
          </p:cNvPr>
          <p:cNvSpPr txBox="1"/>
          <p:nvPr/>
        </p:nvSpPr>
        <p:spPr>
          <a:xfrm>
            <a:off x="6013344" y="5036438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서스펜션 잠금 전환밸브</a:t>
            </a:r>
          </a:p>
        </p:txBody>
      </p:sp>
      <p:sp>
        <p:nvSpPr>
          <p:cNvPr id="19" name="テキスト ボックス 933">
            <a:extLst>
              <a:ext uri="{FF2B5EF4-FFF2-40B4-BE49-F238E27FC236}">
                <a16:creationId xmlns:a16="http://schemas.microsoft.com/office/drawing/2014/main" id="{290E9EC9-C908-47F2-B511-A65ACDA1E8F8}"/>
              </a:ext>
            </a:extLst>
          </p:cNvPr>
          <p:cNvSpPr txBox="1"/>
          <p:nvPr/>
        </p:nvSpPr>
        <p:spPr>
          <a:xfrm>
            <a:off x="5344491" y="5309639"/>
            <a:ext cx="2279028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센터 스위블 조인트</a:t>
            </a:r>
          </a:p>
        </p:txBody>
      </p:sp>
      <p:sp>
        <p:nvSpPr>
          <p:cNvPr id="20" name="テキスト ボックス 934">
            <a:extLst>
              <a:ext uri="{FF2B5EF4-FFF2-40B4-BE49-F238E27FC236}">
                <a16:creationId xmlns:a16="http://schemas.microsoft.com/office/drawing/2014/main" id="{A5B0D279-170A-443D-9985-257B25A9F9C0}"/>
              </a:ext>
            </a:extLst>
          </p:cNvPr>
          <p:cNvSpPr txBox="1"/>
          <p:nvPr/>
        </p:nvSpPr>
        <p:spPr>
          <a:xfrm>
            <a:off x="4820206" y="5548374"/>
            <a:ext cx="1048570" cy="1812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주행모터</a:t>
            </a:r>
          </a:p>
        </p:txBody>
      </p:sp>
      <p:sp>
        <p:nvSpPr>
          <p:cNvPr id="21" name="テキスト ボックス 935">
            <a:extLst>
              <a:ext uri="{FF2B5EF4-FFF2-40B4-BE49-F238E27FC236}">
                <a16:creationId xmlns:a16="http://schemas.microsoft.com/office/drawing/2014/main" id="{86645868-B68B-41FD-AD1C-F283AFFD22F1}"/>
              </a:ext>
            </a:extLst>
          </p:cNvPr>
          <p:cNvSpPr txBox="1"/>
          <p:nvPr/>
        </p:nvSpPr>
        <p:spPr>
          <a:xfrm>
            <a:off x="4419410" y="5791884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서스펜션 릴리프 밸브</a:t>
            </a:r>
          </a:p>
        </p:txBody>
      </p:sp>
      <p:sp>
        <p:nvSpPr>
          <p:cNvPr id="22" name="テキスト ボックス 936">
            <a:extLst>
              <a:ext uri="{FF2B5EF4-FFF2-40B4-BE49-F238E27FC236}">
                <a16:creationId xmlns:a16="http://schemas.microsoft.com/office/drawing/2014/main" id="{A188889D-96E3-4CCE-B30E-0BD973F4541F}"/>
              </a:ext>
            </a:extLst>
          </p:cNvPr>
          <p:cNvSpPr txBox="1"/>
          <p:nvPr/>
        </p:nvSpPr>
        <p:spPr>
          <a:xfrm>
            <a:off x="990397" y="5548239"/>
            <a:ext cx="2346759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서스펜션 잠금 실린더</a:t>
            </a:r>
          </a:p>
        </p:txBody>
      </p:sp>
      <p:sp>
        <p:nvSpPr>
          <p:cNvPr id="23" name="テキスト ボックス 937">
            <a:extLst>
              <a:ext uri="{FF2B5EF4-FFF2-40B4-BE49-F238E27FC236}">
                <a16:creationId xmlns:a16="http://schemas.microsoft.com/office/drawing/2014/main" id="{C027EF83-E0C0-407A-837E-EFB0377F53DB}"/>
              </a:ext>
            </a:extLst>
          </p:cNvPr>
          <p:cNvSpPr txBox="1"/>
          <p:nvPr/>
        </p:nvSpPr>
        <p:spPr>
          <a:xfrm>
            <a:off x="783897" y="4950451"/>
            <a:ext cx="1727635" cy="1719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서스펜션 잠금 밸브</a:t>
            </a:r>
          </a:p>
        </p:txBody>
      </p:sp>
    </p:spTree>
    <p:extLst>
      <p:ext uri="{BB962C8B-B14F-4D97-AF65-F5344CB8AC3E}">
        <p14:creationId xmlns:p14="http://schemas.microsoft.com/office/powerpoint/2010/main" val="39719487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바퀴 부분 장치  타이어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614149" y="1450943"/>
            <a:ext cx="1915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타이어의 공기압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762" y="1910501"/>
            <a:ext cx="7610475" cy="2676525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6AB5E38-37D0-484C-B993-E6866319D957}"/>
              </a:ext>
            </a:extLst>
          </p:cNvPr>
          <p:cNvSpPr txBox="1"/>
          <p:nvPr/>
        </p:nvSpPr>
        <p:spPr>
          <a:xfrm>
            <a:off x="1544972" y="2082650"/>
            <a:ext cx="2094879" cy="26383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ko-KR" altLang="en-US" sz="1600" kern="120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공기압이 너무 낮으면</a:t>
            </a:r>
            <a:endParaRPr lang="ko-KR" altLang="en-US" sz="1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C4D9415-6180-4EB8-A6A1-99F03C4DC648}"/>
              </a:ext>
            </a:extLst>
          </p:cNvPr>
          <p:cNvSpPr txBox="1"/>
          <p:nvPr/>
        </p:nvSpPr>
        <p:spPr>
          <a:xfrm>
            <a:off x="900752" y="2441871"/>
            <a:ext cx="3588253" cy="19461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① 타이어가 찌그러져 굴곡에 의한 발열이 현저하고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박리현상을 일으킨다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② 타이어의 양 끝이 지면에 닿아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이 부분이 빨리 마모된다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③ 딱딱한 노면에서는 저항이 커지고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견인력이 저하된다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06377750-14F7-45CB-B5F3-90DC72276AC1}"/>
              </a:ext>
            </a:extLst>
          </p:cNvPr>
          <p:cNvSpPr txBox="1"/>
          <p:nvPr/>
        </p:nvSpPr>
        <p:spPr>
          <a:xfrm>
            <a:off x="4654995" y="2418852"/>
            <a:ext cx="3588253" cy="1946114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 anchorCtr="0">
            <a:noAutofit/>
          </a:bodyPr>
          <a:lstStyle/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① 타이어의 중앙부만 지면에 닿아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이 부분이 빨리 마모된다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② 연약지에서는 흙 속에 깊이 파고들어 견인력이 저하된다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rtl="0"/>
            <a:r>
              <a:rPr lang="ko-KR" altLang="en-US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③ 모가 난 작은 바위에도 쉽게 상처가 생긴다</a:t>
            </a:r>
            <a:r>
              <a:rPr lang="en-US" altLang="ko-KR" sz="1600" kern="1200" dirty="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1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F1A1FFC-D955-4F44-AB9F-4713FB02D0EE}"/>
              </a:ext>
            </a:extLst>
          </p:cNvPr>
          <p:cNvSpPr txBox="1"/>
          <p:nvPr/>
        </p:nvSpPr>
        <p:spPr>
          <a:xfrm>
            <a:off x="5240956" y="2077166"/>
            <a:ext cx="2273328" cy="25208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ctr" anchorCtr="0">
            <a:noAutofit/>
          </a:bodyPr>
          <a:lstStyle/>
          <a:p>
            <a:pPr algn="ctr" rtl="0"/>
            <a:r>
              <a:rPr lang="ko-KR" altLang="en-US" sz="1600" kern="1200">
                <a:solidFill>
                  <a:srgbClr val="000000"/>
                </a:solidFill>
                <a:effectLst/>
                <a:latin typeface="+mj-ea"/>
                <a:ea typeface="+mj-ea"/>
                <a:cs typeface="Times New Roman" panose="02020603050405020304" pitchFamily="18" charset="0"/>
              </a:rPr>
              <a:t>공기압이 너무 높으면</a:t>
            </a:r>
            <a:endParaRPr lang="ko-KR" altLang="en-US" sz="1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820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기계의 안전장치 등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41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23</a:t>
            </a:r>
            <a:r>
              <a:rPr lang="ko-KR" altLang="en-US" sz="1200">
                <a:solidFill>
                  <a:prstClr val="black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503889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n-US" alt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o-KR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경보장치</a:t>
            </a:r>
            <a:r>
              <a:rPr lang="en-US" alt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-KR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혼</a:t>
            </a:r>
            <a:r>
              <a:rPr lang="en-US" alt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r>
              <a:rPr lang="en-US" alt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ko-KR" altLang="en-US" sz="20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안전잠금레버</a:t>
            </a:r>
            <a:r>
              <a:rPr lang="ko-KR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등</a:t>
            </a:r>
          </a:p>
          <a:p>
            <a:pPr marL="0" indent="0" rtl="0">
              <a:buNone/>
            </a:pP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8243" y="2608119"/>
            <a:ext cx="3407513" cy="3595254"/>
          </a:xfrm>
          <a:prstGeom prst="rect">
            <a:avLst/>
          </a:prstGeom>
        </p:spPr>
      </p:pic>
      <p:sp>
        <p:nvSpPr>
          <p:cNvPr id="7" name="テキスト ボックス 939">
            <a:extLst>
              <a:ext uri="{FF2B5EF4-FFF2-40B4-BE49-F238E27FC236}">
                <a16:creationId xmlns:a16="http://schemas.microsoft.com/office/drawing/2014/main" id="{09DD4704-CE45-44F3-9F98-246A4F0367CF}"/>
              </a:ext>
            </a:extLst>
          </p:cNvPr>
          <p:cNvSpPr txBox="1"/>
          <p:nvPr/>
        </p:nvSpPr>
        <p:spPr>
          <a:xfrm>
            <a:off x="3485700" y="4208701"/>
            <a:ext cx="933900" cy="40883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 err="1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안전잠금레버</a:t>
            </a:r>
            <a:endParaRPr lang="ko-KR" altLang="en-US" sz="11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409097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기계의 안전장치 등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351338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buNone/>
            </a:pPr>
            <a:r>
              <a:rPr lang="en-US" altLang="ko-KR" sz="2000">
                <a:latin typeface="+mj-ea"/>
                <a:ea typeface="+mj-ea"/>
              </a:rPr>
              <a:t>(3) </a:t>
            </a:r>
            <a:r>
              <a:rPr lang="ko-KR" altLang="en-US" sz="2000">
                <a:latin typeface="+mj-ea"/>
                <a:ea typeface="+mj-ea"/>
              </a:rPr>
              <a:t>모니터링 시스템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626" y="1963879"/>
            <a:ext cx="3813810" cy="2980849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5527" y="2201399"/>
            <a:ext cx="3829526" cy="2556510"/>
          </a:xfrm>
          <a:prstGeom prst="rect">
            <a:avLst/>
          </a:prstGeom>
        </p:spPr>
      </p:pic>
      <p:sp>
        <p:nvSpPr>
          <p:cNvPr id="8" name="テキスト ボックス 940">
            <a:extLst>
              <a:ext uri="{FF2B5EF4-FFF2-40B4-BE49-F238E27FC236}">
                <a16:creationId xmlns:a16="http://schemas.microsoft.com/office/drawing/2014/main" id="{054BEBA0-54A8-43D6-BA9E-C4833627631C}"/>
              </a:ext>
            </a:extLst>
          </p:cNvPr>
          <p:cNvSpPr txBox="1"/>
          <p:nvPr/>
        </p:nvSpPr>
        <p:spPr>
          <a:xfrm>
            <a:off x="835433" y="2038152"/>
            <a:ext cx="265652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</a:t>
            </a:r>
          </a:p>
        </p:txBody>
      </p:sp>
      <p:sp>
        <p:nvSpPr>
          <p:cNvPr id="10" name="テキスト ボックス 941">
            <a:extLst>
              <a:ext uri="{FF2B5EF4-FFF2-40B4-BE49-F238E27FC236}">
                <a16:creationId xmlns:a16="http://schemas.microsoft.com/office/drawing/2014/main" id="{CDF69F19-9391-4375-8AE9-1E70957E6021}"/>
              </a:ext>
            </a:extLst>
          </p:cNvPr>
          <p:cNvSpPr txBox="1"/>
          <p:nvPr/>
        </p:nvSpPr>
        <p:spPr>
          <a:xfrm>
            <a:off x="1417932" y="2026449"/>
            <a:ext cx="482304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 항목</a:t>
            </a:r>
          </a:p>
        </p:txBody>
      </p:sp>
      <p:sp>
        <p:nvSpPr>
          <p:cNvPr id="11" name="テキスト ボックス 942">
            <a:extLst>
              <a:ext uri="{FF2B5EF4-FFF2-40B4-BE49-F238E27FC236}">
                <a16:creationId xmlns:a16="http://schemas.microsoft.com/office/drawing/2014/main" id="{FF0F4E6E-53AF-4BB9-A42B-45B56DF5E66A}"/>
              </a:ext>
            </a:extLst>
          </p:cNvPr>
          <p:cNvSpPr txBox="1"/>
          <p:nvPr/>
        </p:nvSpPr>
        <p:spPr>
          <a:xfrm>
            <a:off x="2141680" y="2021200"/>
            <a:ext cx="642271" cy="9925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 항목 범위</a:t>
            </a:r>
          </a:p>
        </p:txBody>
      </p:sp>
      <p:sp>
        <p:nvSpPr>
          <p:cNvPr id="12" name="テキスト ボックス 943">
            <a:extLst>
              <a:ext uri="{FF2B5EF4-FFF2-40B4-BE49-F238E27FC236}">
                <a16:creationId xmlns:a16="http://schemas.microsoft.com/office/drawing/2014/main" id="{5D158D54-1B7D-4D92-A0C1-1E355B7A0F96}"/>
              </a:ext>
            </a:extLst>
          </p:cNvPr>
          <p:cNvSpPr txBox="1"/>
          <p:nvPr/>
        </p:nvSpPr>
        <p:spPr>
          <a:xfrm>
            <a:off x="2952063" y="2021200"/>
            <a:ext cx="482304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 상태</a:t>
            </a:r>
          </a:p>
        </p:txBody>
      </p:sp>
      <p:sp>
        <p:nvSpPr>
          <p:cNvPr id="13" name="テキスト ボックス 944">
            <a:extLst>
              <a:ext uri="{FF2B5EF4-FFF2-40B4-BE49-F238E27FC236}">
                <a16:creationId xmlns:a16="http://schemas.microsoft.com/office/drawing/2014/main" id="{1641E2DF-7FED-4D8A-BE5A-C7E5EE951846}"/>
              </a:ext>
            </a:extLst>
          </p:cNvPr>
          <p:cNvSpPr txBox="1"/>
          <p:nvPr/>
        </p:nvSpPr>
        <p:spPr>
          <a:xfrm>
            <a:off x="3766815" y="2023552"/>
            <a:ext cx="482304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조치방법</a:t>
            </a:r>
          </a:p>
        </p:txBody>
      </p:sp>
      <p:sp>
        <p:nvSpPr>
          <p:cNvPr id="14" name="テキスト ボックス 945">
            <a:extLst>
              <a:ext uri="{FF2B5EF4-FFF2-40B4-BE49-F238E27FC236}">
                <a16:creationId xmlns:a16="http://schemas.microsoft.com/office/drawing/2014/main" id="{DCE75CA0-5734-4052-83AD-877507EF0102}"/>
              </a:ext>
            </a:extLst>
          </p:cNvPr>
          <p:cNvSpPr txBox="1"/>
          <p:nvPr/>
        </p:nvSpPr>
        <p:spPr>
          <a:xfrm>
            <a:off x="1247628" y="223706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브레이크 오일량</a:t>
            </a:r>
          </a:p>
        </p:txBody>
      </p:sp>
      <p:sp>
        <p:nvSpPr>
          <p:cNvPr id="15" name="テキスト ボックス 947">
            <a:extLst>
              <a:ext uri="{FF2B5EF4-FFF2-40B4-BE49-F238E27FC236}">
                <a16:creationId xmlns:a16="http://schemas.microsoft.com/office/drawing/2014/main" id="{707E8275-500B-4DDA-BC30-3BFD3586C2F7}"/>
              </a:ext>
            </a:extLst>
          </p:cNvPr>
          <p:cNvSpPr txBox="1"/>
          <p:nvPr/>
        </p:nvSpPr>
        <p:spPr>
          <a:xfrm>
            <a:off x="1246849" y="2499269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오일량</a:t>
            </a:r>
          </a:p>
        </p:txBody>
      </p:sp>
      <p:sp>
        <p:nvSpPr>
          <p:cNvPr id="16" name="テキスト ボックス 948">
            <a:extLst>
              <a:ext uri="{FF2B5EF4-FFF2-40B4-BE49-F238E27FC236}">
                <a16:creationId xmlns:a16="http://schemas.microsoft.com/office/drawing/2014/main" id="{9B4C8259-7E44-4246-9CA9-327017DFC11E}"/>
              </a:ext>
            </a:extLst>
          </p:cNvPr>
          <p:cNvSpPr txBox="1"/>
          <p:nvPr/>
        </p:nvSpPr>
        <p:spPr>
          <a:xfrm>
            <a:off x="1246849" y="275650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라디에이터 수위</a:t>
            </a:r>
          </a:p>
        </p:txBody>
      </p:sp>
      <p:sp>
        <p:nvSpPr>
          <p:cNvPr id="17" name="テキスト ボックス 949">
            <a:extLst>
              <a:ext uri="{FF2B5EF4-FFF2-40B4-BE49-F238E27FC236}">
                <a16:creationId xmlns:a16="http://schemas.microsoft.com/office/drawing/2014/main" id="{7F109018-B7FC-4353-BE9A-0BBC633694CF}"/>
              </a:ext>
            </a:extLst>
          </p:cNvPr>
          <p:cNvSpPr txBox="1"/>
          <p:nvPr/>
        </p:nvSpPr>
        <p:spPr>
          <a:xfrm>
            <a:off x="1246850" y="2995377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차지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충전량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5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951">
            <a:extLst>
              <a:ext uri="{FF2B5EF4-FFF2-40B4-BE49-F238E27FC236}">
                <a16:creationId xmlns:a16="http://schemas.microsoft.com/office/drawing/2014/main" id="{DAA8D10B-7C0A-4332-B82B-5FE0F9FFBF31}"/>
              </a:ext>
            </a:extLst>
          </p:cNvPr>
          <p:cNvSpPr txBox="1"/>
          <p:nvPr/>
        </p:nvSpPr>
        <p:spPr>
          <a:xfrm>
            <a:off x="1246850" y="3255542"/>
            <a:ext cx="80560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연료량</a:t>
            </a:r>
          </a:p>
        </p:txBody>
      </p:sp>
      <p:sp>
        <p:nvSpPr>
          <p:cNvPr id="19" name="テキスト ボックス 954">
            <a:extLst>
              <a:ext uri="{FF2B5EF4-FFF2-40B4-BE49-F238E27FC236}">
                <a16:creationId xmlns:a16="http://schemas.microsoft.com/office/drawing/2014/main" id="{C6B0FBC8-10DE-4C69-9B87-FCD4ABFDA514}"/>
              </a:ext>
            </a:extLst>
          </p:cNvPr>
          <p:cNvSpPr txBox="1"/>
          <p:nvPr/>
        </p:nvSpPr>
        <p:spPr>
          <a:xfrm>
            <a:off x="1237961" y="3461390"/>
            <a:ext cx="805601" cy="1813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변속기 오일이 막힘</a:t>
            </a:r>
          </a:p>
        </p:txBody>
      </p:sp>
      <p:sp>
        <p:nvSpPr>
          <p:cNvPr id="20" name="テキスト ボックス 1376">
            <a:extLst>
              <a:ext uri="{FF2B5EF4-FFF2-40B4-BE49-F238E27FC236}">
                <a16:creationId xmlns:a16="http://schemas.microsoft.com/office/drawing/2014/main" id="{BBC2929E-B166-4B71-98B4-A3FCA9AF9E98}"/>
              </a:ext>
            </a:extLst>
          </p:cNvPr>
          <p:cNvSpPr txBox="1"/>
          <p:nvPr/>
        </p:nvSpPr>
        <p:spPr>
          <a:xfrm>
            <a:off x="2141680" y="224232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로우 레벨 이하</a:t>
            </a:r>
          </a:p>
        </p:txBody>
      </p:sp>
      <p:sp>
        <p:nvSpPr>
          <p:cNvPr id="21" name="テキスト ボックス 1379">
            <a:extLst>
              <a:ext uri="{FF2B5EF4-FFF2-40B4-BE49-F238E27FC236}">
                <a16:creationId xmlns:a16="http://schemas.microsoft.com/office/drawing/2014/main" id="{39CF9ADE-9DD5-4B86-B536-A1CD5626A8E5}"/>
              </a:ext>
            </a:extLst>
          </p:cNvPr>
          <p:cNvSpPr txBox="1"/>
          <p:nvPr/>
        </p:nvSpPr>
        <p:spPr>
          <a:xfrm>
            <a:off x="1246850" y="3717654"/>
            <a:ext cx="805601" cy="1813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오일 필터가 막힘</a:t>
            </a:r>
          </a:p>
        </p:txBody>
      </p:sp>
      <p:sp>
        <p:nvSpPr>
          <p:cNvPr id="22" name="テキスト ボックス 1380">
            <a:extLst>
              <a:ext uri="{FF2B5EF4-FFF2-40B4-BE49-F238E27FC236}">
                <a16:creationId xmlns:a16="http://schemas.microsoft.com/office/drawing/2014/main" id="{6C9F9695-BE2B-4ABA-BC13-08E9549B2F55}"/>
              </a:ext>
            </a:extLst>
          </p:cNvPr>
          <p:cNvSpPr txBox="1"/>
          <p:nvPr/>
        </p:nvSpPr>
        <p:spPr>
          <a:xfrm>
            <a:off x="1251295" y="3993673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에어필터가 막힘</a:t>
            </a:r>
          </a:p>
        </p:txBody>
      </p:sp>
      <p:sp>
        <p:nvSpPr>
          <p:cNvPr id="23" name="テキスト ボックス 1386">
            <a:extLst>
              <a:ext uri="{FF2B5EF4-FFF2-40B4-BE49-F238E27FC236}">
                <a16:creationId xmlns:a16="http://schemas.microsoft.com/office/drawing/2014/main" id="{9EE4E2BB-0878-45AB-9CDB-C1E08F6B1A2E}"/>
              </a:ext>
            </a:extLst>
          </p:cNvPr>
          <p:cNvSpPr txBox="1"/>
          <p:nvPr/>
        </p:nvSpPr>
        <p:spPr>
          <a:xfrm>
            <a:off x="1243041" y="4254777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작동유 필터가 막힘</a:t>
            </a:r>
          </a:p>
        </p:txBody>
      </p:sp>
      <p:sp>
        <p:nvSpPr>
          <p:cNvPr id="24" name="テキスト ボックス 1389">
            <a:extLst>
              <a:ext uri="{FF2B5EF4-FFF2-40B4-BE49-F238E27FC236}">
                <a16:creationId xmlns:a16="http://schemas.microsoft.com/office/drawing/2014/main" id="{F39541D4-1FE0-456E-A10E-CA1F29B64985}"/>
              </a:ext>
            </a:extLst>
          </p:cNvPr>
          <p:cNvSpPr txBox="1"/>
          <p:nvPr/>
        </p:nvSpPr>
        <p:spPr>
          <a:xfrm>
            <a:off x="1264952" y="4493082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V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벨트 절단</a:t>
            </a:r>
          </a:p>
        </p:txBody>
      </p:sp>
      <p:sp>
        <p:nvSpPr>
          <p:cNvPr id="25" name="テキスト ボックス 1392">
            <a:extLst>
              <a:ext uri="{FF2B5EF4-FFF2-40B4-BE49-F238E27FC236}">
                <a16:creationId xmlns:a16="http://schemas.microsoft.com/office/drawing/2014/main" id="{6756DDC9-334A-4CA3-A67F-740E6A38D27D}"/>
              </a:ext>
            </a:extLst>
          </p:cNvPr>
          <p:cNvSpPr txBox="1"/>
          <p:nvPr/>
        </p:nvSpPr>
        <p:spPr>
          <a:xfrm>
            <a:off x="1248911" y="4731840"/>
            <a:ext cx="805601" cy="1130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메인 스티어링 고장</a:t>
            </a:r>
          </a:p>
        </p:txBody>
      </p:sp>
      <p:sp>
        <p:nvSpPr>
          <p:cNvPr id="26" name="テキスト ボックス 1403">
            <a:extLst>
              <a:ext uri="{FF2B5EF4-FFF2-40B4-BE49-F238E27FC236}">
                <a16:creationId xmlns:a16="http://schemas.microsoft.com/office/drawing/2014/main" id="{E670189C-4A80-444B-BF32-BBF0AE304518}"/>
              </a:ext>
            </a:extLst>
          </p:cNvPr>
          <p:cNvSpPr txBox="1"/>
          <p:nvPr/>
        </p:nvSpPr>
        <p:spPr>
          <a:xfrm>
            <a:off x="2126457" y="2499270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로우 레벨 이하</a:t>
            </a:r>
          </a:p>
        </p:txBody>
      </p:sp>
      <p:sp>
        <p:nvSpPr>
          <p:cNvPr id="27" name="テキスト ボックス 1404">
            <a:extLst>
              <a:ext uri="{FF2B5EF4-FFF2-40B4-BE49-F238E27FC236}">
                <a16:creationId xmlns:a16="http://schemas.microsoft.com/office/drawing/2014/main" id="{09A90577-10CF-4B21-A028-4A08499D396A}"/>
              </a:ext>
            </a:extLst>
          </p:cNvPr>
          <p:cNvSpPr txBox="1"/>
          <p:nvPr/>
        </p:nvSpPr>
        <p:spPr>
          <a:xfrm>
            <a:off x="2134001" y="2762872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로우 레벨 이하</a:t>
            </a:r>
          </a:p>
        </p:txBody>
      </p:sp>
      <p:sp>
        <p:nvSpPr>
          <p:cNvPr id="28" name="テキスト ボックス 1405">
            <a:extLst>
              <a:ext uri="{FF2B5EF4-FFF2-40B4-BE49-F238E27FC236}">
                <a16:creationId xmlns:a16="http://schemas.microsoft.com/office/drawing/2014/main" id="{D8CB2D07-5685-4ED6-96FB-4A47EDF0F0F7}"/>
              </a:ext>
            </a:extLst>
          </p:cNvPr>
          <p:cNvSpPr txBox="1"/>
          <p:nvPr/>
        </p:nvSpPr>
        <p:spPr>
          <a:xfrm>
            <a:off x="2126458" y="3259373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로우 레벨 이하</a:t>
            </a:r>
          </a:p>
        </p:txBody>
      </p:sp>
      <p:sp>
        <p:nvSpPr>
          <p:cNvPr id="29" name="テキスト ボックス 1407">
            <a:extLst>
              <a:ext uri="{FF2B5EF4-FFF2-40B4-BE49-F238E27FC236}">
                <a16:creationId xmlns:a16="http://schemas.microsoft.com/office/drawing/2014/main" id="{FC139578-04C1-4542-B42A-EE91A9A1E9BE}"/>
              </a:ext>
            </a:extLst>
          </p:cNvPr>
          <p:cNvSpPr txBox="1"/>
          <p:nvPr/>
        </p:nvSpPr>
        <p:spPr>
          <a:xfrm>
            <a:off x="2140352" y="2995377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충전 불량 시</a:t>
            </a:r>
          </a:p>
        </p:txBody>
      </p:sp>
      <p:sp>
        <p:nvSpPr>
          <p:cNvPr id="30" name="テキスト ボックス 1408">
            <a:extLst>
              <a:ext uri="{FF2B5EF4-FFF2-40B4-BE49-F238E27FC236}">
                <a16:creationId xmlns:a16="http://schemas.microsoft.com/office/drawing/2014/main" id="{945F6317-9364-4553-9810-B90B438592D3}"/>
              </a:ext>
            </a:extLst>
          </p:cNvPr>
          <p:cNvSpPr txBox="1"/>
          <p:nvPr/>
        </p:nvSpPr>
        <p:spPr>
          <a:xfrm>
            <a:off x="2130983" y="3511485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규정 차압 이상</a:t>
            </a:r>
          </a:p>
        </p:txBody>
      </p:sp>
      <p:sp>
        <p:nvSpPr>
          <p:cNvPr id="31" name="テキスト ボックス 1410">
            <a:extLst>
              <a:ext uri="{FF2B5EF4-FFF2-40B4-BE49-F238E27FC236}">
                <a16:creationId xmlns:a16="http://schemas.microsoft.com/office/drawing/2014/main" id="{F89F5A53-1845-49A5-939B-348178ABF793}"/>
              </a:ext>
            </a:extLst>
          </p:cNvPr>
          <p:cNvSpPr txBox="1"/>
          <p:nvPr/>
        </p:nvSpPr>
        <p:spPr>
          <a:xfrm>
            <a:off x="2134554" y="3733623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규정 차압 이상</a:t>
            </a:r>
          </a:p>
        </p:txBody>
      </p:sp>
      <p:sp>
        <p:nvSpPr>
          <p:cNvPr id="32" name="テキスト ボックス 1411">
            <a:extLst>
              <a:ext uri="{FF2B5EF4-FFF2-40B4-BE49-F238E27FC236}">
                <a16:creationId xmlns:a16="http://schemas.microsoft.com/office/drawing/2014/main" id="{8B3917B5-B8F2-4F70-BF73-87F2EAABE51F}"/>
              </a:ext>
            </a:extLst>
          </p:cNvPr>
          <p:cNvSpPr txBox="1"/>
          <p:nvPr/>
        </p:nvSpPr>
        <p:spPr>
          <a:xfrm>
            <a:off x="2141681" y="3982779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규정 차압 이상</a:t>
            </a:r>
          </a:p>
        </p:txBody>
      </p:sp>
      <p:sp>
        <p:nvSpPr>
          <p:cNvPr id="33" name="テキスト ボックス 1412">
            <a:extLst>
              <a:ext uri="{FF2B5EF4-FFF2-40B4-BE49-F238E27FC236}">
                <a16:creationId xmlns:a16="http://schemas.microsoft.com/office/drawing/2014/main" id="{A95E7970-3297-42C8-9861-96928FEB065C}"/>
              </a:ext>
            </a:extLst>
          </p:cNvPr>
          <p:cNvSpPr txBox="1"/>
          <p:nvPr/>
        </p:nvSpPr>
        <p:spPr>
          <a:xfrm>
            <a:off x="2134554" y="4251095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규정 차압 이상</a:t>
            </a:r>
          </a:p>
        </p:txBody>
      </p:sp>
      <p:sp>
        <p:nvSpPr>
          <p:cNvPr id="34" name="テキスト ボックス 1415">
            <a:extLst>
              <a:ext uri="{FF2B5EF4-FFF2-40B4-BE49-F238E27FC236}">
                <a16:creationId xmlns:a16="http://schemas.microsoft.com/office/drawing/2014/main" id="{13264962-8C3F-4F4C-A55B-F7AA896789AE}"/>
              </a:ext>
            </a:extLst>
          </p:cNvPr>
          <p:cNvSpPr txBox="1"/>
          <p:nvPr/>
        </p:nvSpPr>
        <p:spPr>
          <a:xfrm>
            <a:off x="2146217" y="4488686"/>
            <a:ext cx="642271" cy="123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V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벨트 </a:t>
            </a:r>
            <a:r>
              <a:rPr lang="ko-KR" altLang="en-US" sz="5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절단시</a:t>
            </a:r>
            <a:endParaRPr lang="ko-KR" altLang="en-US" sz="5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1416">
            <a:extLst>
              <a:ext uri="{FF2B5EF4-FFF2-40B4-BE49-F238E27FC236}">
                <a16:creationId xmlns:a16="http://schemas.microsoft.com/office/drawing/2014/main" id="{E606277D-170D-4BCA-A6FB-BEF048CA675B}"/>
              </a:ext>
            </a:extLst>
          </p:cNvPr>
          <p:cNvSpPr txBox="1"/>
          <p:nvPr/>
        </p:nvSpPr>
        <p:spPr>
          <a:xfrm>
            <a:off x="2120817" y="4689845"/>
            <a:ext cx="68400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메인 스티어링 회로로 조향할 수 없을 때</a:t>
            </a:r>
          </a:p>
        </p:txBody>
      </p:sp>
      <p:sp>
        <p:nvSpPr>
          <p:cNvPr id="36" name="テキスト ボックス 1418">
            <a:extLst>
              <a:ext uri="{FF2B5EF4-FFF2-40B4-BE49-F238E27FC236}">
                <a16:creationId xmlns:a16="http://schemas.microsoft.com/office/drawing/2014/main" id="{14C5F8C3-7280-4207-8707-DC3738875430}"/>
              </a:ext>
            </a:extLst>
          </p:cNvPr>
          <p:cNvSpPr txBox="1"/>
          <p:nvPr/>
        </p:nvSpPr>
        <p:spPr>
          <a:xfrm>
            <a:off x="2872314" y="2956498"/>
            <a:ext cx="615369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표시는 정상시 소등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이상시 점멸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점등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5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1426">
            <a:extLst>
              <a:ext uri="{FF2B5EF4-FFF2-40B4-BE49-F238E27FC236}">
                <a16:creationId xmlns:a16="http://schemas.microsoft.com/office/drawing/2014/main" id="{DAC9AA9D-AFCA-47E2-B089-4768987C4F97}"/>
              </a:ext>
            </a:extLst>
          </p:cNvPr>
          <p:cNvSpPr txBox="1"/>
          <p:nvPr/>
        </p:nvSpPr>
        <p:spPr>
          <a:xfrm>
            <a:off x="2861802" y="2201399"/>
            <a:ext cx="615369" cy="5306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정지</a:t>
            </a:r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시동스위치 </a:t>
            </a:r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ON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일 때</a:t>
            </a:r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표시는 정상시 소등</a:t>
            </a:r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이상시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점멸</a:t>
            </a:r>
          </a:p>
          <a:p>
            <a:pPr algn="r" rtl="0"/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점등</a:t>
            </a:r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5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1430">
            <a:extLst>
              <a:ext uri="{FF2B5EF4-FFF2-40B4-BE49-F238E27FC236}">
                <a16:creationId xmlns:a16="http://schemas.microsoft.com/office/drawing/2014/main" id="{A094164B-88F1-4F64-89CA-7EE9EACC08EB}"/>
              </a:ext>
            </a:extLst>
          </p:cNvPr>
          <p:cNvSpPr txBox="1"/>
          <p:nvPr/>
        </p:nvSpPr>
        <p:spPr>
          <a:xfrm>
            <a:off x="3531647" y="220995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지정된 브레이크 오일을 보충한다</a:t>
            </a:r>
          </a:p>
        </p:txBody>
      </p:sp>
      <p:sp>
        <p:nvSpPr>
          <p:cNvPr id="39" name="テキスト ボックス 1431">
            <a:extLst>
              <a:ext uri="{FF2B5EF4-FFF2-40B4-BE49-F238E27FC236}">
                <a16:creationId xmlns:a16="http://schemas.microsoft.com/office/drawing/2014/main" id="{D9EFC72B-421A-4C7B-8B01-1EBE11467262}"/>
              </a:ext>
            </a:extLst>
          </p:cNvPr>
          <p:cNvSpPr txBox="1"/>
          <p:nvPr/>
        </p:nvSpPr>
        <p:spPr>
          <a:xfrm>
            <a:off x="3531647" y="244267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지정된 엔진 오일을 보충한다</a:t>
            </a:r>
          </a:p>
        </p:txBody>
      </p:sp>
      <p:sp>
        <p:nvSpPr>
          <p:cNvPr id="40" name="テキスト ボックス 1432">
            <a:extLst>
              <a:ext uri="{FF2B5EF4-FFF2-40B4-BE49-F238E27FC236}">
                <a16:creationId xmlns:a16="http://schemas.microsoft.com/office/drawing/2014/main" id="{BB494545-893C-4DB0-A62F-ECB5D4EEEA7E}"/>
              </a:ext>
            </a:extLst>
          </p:cNvPr>
          <p:cNvSpPr txBox="1"/>
          <p:nvPr/>
        </p:nvSpPr>
        <p:spPr>
          <a:xfrm>
            <a:off x="3531647" y="2752787"/>
            <a:ext cx="942510" cy="9876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라디에이터에 급수한다</a:t>
            </a:r>
          </a:p>
        </p:txBody>
      </p:sp>
      <p:sp>
        <p:nvSpPr>
          <p:cNvPr id="41" name="テキスト ボックス 1433">
            <a:extLst>
              <a:ext uri="{FF2B5EF4-FFF2-40B4-BE49-F238E27FC236}">
                <a16:creationId xmlns:a16="http://schemas.microsoft.com/office/drawing/2014/main" id="{6F062C03-8572-462D-AEF5-12E8C521D5DE}"/>
              </a:ext>
            </a:extLst>
          </p:cNvPr>
          <p:cNvSpPr txBox="1"/>
          <p:nvPr/>
        </p:nvSpPr>
        <p:spPr>
          <a:xfrm>
            <a:off x="3531647" y="293773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충전계통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교류 발전기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벨트 배선 등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점검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수리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교환</a:t>
            </a:r>
          </a:p>
        </p:txBody>
      </p:sp>
      <p:sp>
        <p:nvSpPr>
          <p:cNvPr id="42" name="テキスト ボックス 1457">
            <a:extLst>
              <a:ext uri="{FF2B5EF4-FFF2-40B4-BE49-F238E27FC236}">
                <a16:creationId xmlns:a16="http://schemas.microsoft.com/office/drawing/2014/main" id="{A460DB54-6528-434C-968E-33EA3FD7D80E}"/>
              </a:ext>
            </a:extLst>
          </p:cNvPr>
          <p:cNvSpPr txBox="1"/>
          <p:nvPr/>
        </p:nvSpPr>
        <p:spPr>
          <a:xfrm>
            <a:off x="3531647" y="3239697"/>
            <a:ext cx="942510" cy="1059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연료를 보충한다</a:t>
            </a:r>
          </a:p>
        </p:txBody>
      </p:sp>
      <p:sp>
        <p:nvSpPr>
          <p:cNvPr id="43" name="テキスト ボックス 1458">
            <a:extLst>
              <a:ext uri="{FF2B5EF4-FFF2-40B4-BE49-F238E27FC236}">
                <a16:creationId xmlns:a16="http://schemas.microsoft.com/office/drawing/2014/main" id="{8EF17433-C75C-4011-9CA6-AB98C355B5AA}"/>
              </a:ext>
            </a:extLst>
          </p:cNvPr>
          <p:cNvSpPr txBox="1"/>
          <p:nvPr/>
        </p:nvSpPr>
        <p:spPr>
          <a:xfrm>
            <a:off x="3534210" y="3434160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변속기 오일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필터의 엘리먼트 교환</a:t>
            </a:r>
          </a:p>
        </p:txBody>
      </p:sp>
      <p:sp>
        <p:nvSpPr>
          <p:cNvPr id="44" name="テキスト ボックス 1459">
            <a:extLst>
              <a:ext uri="{FF2B5EF4-FFF2-40B4-BE49-F238E27FC236}">
                <a16:creationId xmlns:a16="http://schemas.microsoft.com/office/drawing/2014/main" id="{718E0FF4-51B2-4046-8E94-F71B9DF638DF}"/>
              </a:ext>
            </a:extLst>
          </p:cNvPr>
          <p:cNvSpPr txBox="1"/>
          <p:nvPr/>
        </p:nvSpPr>
        <p:spPr>
          <a:xfrm>
            <a:off x="3531647" y="3698512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오일 필터의 엘리먼트 교환</a:t>
            </a:r>
          </a:p>
        </p:txBody>
      </p:sp>
      <p:sp>
        <p:nvSpPr>
          <p:cNvPr id="45" name="テキスト ボックス 1460">
            <a:extLst>
              <a:ext uri="{FF2B5EF4-FFF2-40B4-BE49-F238E27FC236}">
                <a16:creationId xmlns:a16="http://schemas.microsoft.com/office/drawing/2014/main" id="{5B0F46B1-E66D-4F47-AF79-FAFDC6937363}"/>
              </a:ext>
            </a:extLst>
          </p:cNvPr>
          <p:cNvSpPr txBox="1"/>
          <p:nvPr/>
        </p:nvSpPr>
        <p:spPr>
          <a:xfrm>
            <a:off x="3525247" y="3955628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에어필터의 엘리먼트 청소 또는 교환</a:t>
            </a:r>
          </a:p>
        </p:txBody>
      </p:sp>
      <p:sp>
        <p:nvSpPr>
          <p:cNvPr id="46" name="テキスト ボックス 1461">
            <a:extLst>
              <a:ext uri="{FF2B5EF4-FFF2-40B4-BE49-F238E27FC236}">
                <a16:creationId xmlns:a16="http://schemas.microsoft.com/office/drawing/2014/main" id="{12AD0B78-57A5-4415-A6D7-D8CAE2DE5521}"/>
              </a:ext>
            </a:extLst>
          </p:cNvPr>
          <p:cNvSpPr txBox="1"/>
          <p:nvPr/>
        </p:nvSpPr>
        <p:spPr>
          <a:xfrm>
            <a:off x="3525247" y="4216095"/>
            <a:ext cx="942510" cy="1583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작업유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필터의 </a:t>
            </a:r>
            <a:r>
              <a:rPr lang="ko-KR" altLang="en-US" sz="55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엘리먼트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교환</a:t>
            </a:r>
          </a:p>
        </p:txBody>
      </p:sp>
      <p:sp>
        <p:nvSpPr>
          <p:cNvPr id="47" name="テキスト ボックス 1462">
            <a:extLst>
              <a:ext uri="{FF2B5EF4-FFF2-40B4-BE49-F238E27FC236}">
                <a16:creationId xmlns:a16="http://schemas.microsoft.com/office/drawing/2014/main" id="{3F9B59F7-F0BE-4BAB-B8C2-B3AECDB71E54}"/>
              </a:ext>
            </a:extLst>
          </p:cNvPr>
          <p:cNvSpPr txBox="1"/>
          <p:nvPr/>
        </p:nvSpPr>
        <p:spPr>
          <a:xfrm>
            <a:off x="3515663" y="4506789"/>
            <a:ext cx="942510" cy="9473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벨트 교환</a:t>
            </a:r>
          </a:p>
        </p:txBody>
      </p:sp>
      <p:sp>
        <p:nvSpPr>
          <p:cNvPr id="48" name="テキスト ボックス 1463">
            <a:extLst>
              <a:ext uri="{FF2B5EF4-FFF2-40B4-BE49-F238E27FC236}">
                <a16:creationId xmlns:a16="http://schemas.microsoft.com/office/drawing/2014/main" id="{6384D2A5-2F20-4DB7-9C95-C59B81CBEAA6}"/>
              </a:ext>
            </a:extLst>
          </p:cNvPr>
          <p:cNvSpPr txBox="1"/>
          <p:nvPr/>
        </p:nvSpPr>
        <p:spPr>
          <a:xfrm>
            <a:off x="3536712" y="4703826"/>
            <a:ext cx="942510" cy="2010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메인 스티어링 점검</a:t>
            </a:r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수리</a:t>
            </a:r>
          </a:p>
        </p:txBody>
      </p:sp>
      <p:sp>
        <p:nvSpPr>
          <p:cNvPr id="49" name="テキスト ボックス 1393">
            <a:extLst>
              <a:ext uri="{FF2B5EF4-FFF2-40B4-BE49-F238E27FC236}">
                <a16:creationId xmlns:a16="http://schemas.microsoft.com/office/drawing/2014/main" id="{987E1AF7-2B8A-495C-AF2D-CFCD7B13EABA}"/>
              </a:ext>
            </a:extLst>
          </p:cNvPr>
          <p:cNvSpPr txBox="1"/>
          <p:nvPr/>
        </p:nvSpPr>
        <p:spPr>
          <a:xfrm>
            <a:off x="5194828" y="2298141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브레이크 라인 고장</a:t>
            </a:r>
          </a:p>
        </p:txBody>
      </p:sp>
      <p:sp>
        <p:nvSpPr>
          <p:cNvPr id="50" name="テキスト ボックス 1394">
            <a:extLst>
              <a:ext uri="{FF2B5EF4-FFF2-40B4-BE49-F238E27FC236}">
                <a16:creationId xmlns:a16="http://schemas.microsoft.com/office/drawing/2014/main" id="{C77FBC3E-29BD-4574-A8ED-F8FD6FDB10A6}"/>
              </a:ext>
            </a:extLst>
          </p:cNvPr>
          <p:cNvSpPr txBox="1"/>
          <p:nvPr/>
        </p:nvSpPr>
        <p:spPr>
          <a:xfrm>
            <a:off x="5191241" y="2553084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유압</a:t>
            </a:r>
          </a:p>
        </p:txBody>
      </p:sp>
      <p:sp>
        <p:nvSpPr>
          <p:cNvPr id="51" name="テキスト ボックス 1395">
            <a:extLst>
              <a:ext uri="{FF2B5EF4-FFF2-40B4-BE49-F238E27FC236}">
                <a16:creationId xmlns:a16="http://schemas.microsoft.com/office/drawing/2014/main" id="{E5893D00-FA25-44FA-BCAB-E9138ADFCA8D}"/>
              </a:ext>
            </a:extLst>
          </p:cNvPr>
          <p:cNvSpPr txBox="1"/>
          <p:nvPr/>
        </p:nvSpPr>
        <p:spPr>
          <a:xfrm>
            <a:off x="5177356" y="2793048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라디에이터 수위</a:t>
            </a:r>
          </a:p>
        </p:txBody>
      </p:sp>
      <p:sp>
        <p:nvSpPr>
          <p:cNvPr id="52" name="テキスト ボックス 1396">
            <a:extLst>
              <a:ext uri="{FF2B5EF4-FFF2-40B4-BE49-F238E27FC236}">
                <a16:creationId xmlns:a16="http://schemas.microsoft.com/office/drawing/2014/main" id="{CBDBEB84-B18E-4A65-B019-C2AB1DE264C0}"/>
              </a:ext>
            </a:extLst>
          </p:cNvPr>
          <p:cNvSpPr txBox="1"/>
          <p:nvPr/>
        </p:nvSpPr>
        <p:spPr>
          <a:xfrm>
            <a:off x="5183922" y="3039445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공기압</a:t>
            </a:r>
          </a:p>
        </p:txBody>
      </p:sp>
      <p:sp>
        <p:nvSpPr>
          <p:cNvPr id="53" name="テキスト ボックス 1397">
            <a:extLst>
              <a:ext uri="{FF2B5EF4-FFF2-40B4-BE49-F238E27FC236}">
                <a16:creationId xmlns:a16="http://schemas.microsoft.com/office/drawing/2014/main" id="{52EDBDA6-D708-40CA-8A7E-47CC1947DE5A}"/>
              </a:ext>
            </a:extLst>
          </p:cNvPr>
          <p:cNvSpPr txBox="1"/>
          <p:nvPr/>
        </p:nvSpPr>
        <p:spPr>
          <a:xfrm>
            <a:off x="5189644" y="3299255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수온</a:t>
            </a:r>
          </a:p>
        </p:txBody>
      </p:sp>
      <p:sp>
        <p:nvSpPr>
          <p:cNvPr id="54" name="テキスト ボックス 1398">
            <a:extLst>
              <a:ext uri="{FF2B5EF4-FFF2-40B4-BE49-F238E27FC236}">
                <a16:creationId xmlns:a16="http://schemas.microsoft.com/office/drawing/2014/main" id="{4EA326C0-FF03-4736-8EDF-AFF76C9E0279}"/>
              </a:ext>
            </a:extLst>
          </p:cNvPr>
          <p:cNvSpPr txBox="1"/>
          <p:nvPr/>
        </p:nvSpPr>
        <p:spPr>
          <a:xfrm>
            <a:off x="5193978" y="3558282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토크 컨버터 유량</a:t>
            </a:r>
          </a:p>
        </p:txBody>
      </p:sp>
      <p:sp>
        <p:nvSpPr>
          <p:cNvPr id="55" name="テキスト ボックス 1399">
            <a:extLst>
              <a:ext uri="{FF2B5EF4-FFF2-40B4-BE49-F238E27FC236}">
                <a16:creationId xmlns:a16="http://schemas.microsoft.com/office/drawing/2014/main" id="{C69AB8B7-7240-46CB-8D8B-EC31D02C61C3}"/>
              </a:ext>
            </a:extLst>
          </p:cNvPr>
          <p:cNvSpPr txBox="1"/>
          <p:nvPr/>
        </p:nvSpPr>
        <p:spPr>
          <a:xfrm>
            <a:off x="5194082" y="3791779"/>
            <a:ext cx="813548" cy="1123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주차 브레이크</a:t>
            </a:r>
          </a:p>
        </p:txBody>
      </p:sp>
      <p:sp>
        <p:nvSpPr>
          <p:cNvPr id="56" name="テキスト ボックス 1400">
            <a:extLst>
              <a:ext uri="{FF2B5EF4-FFF2-40B4-BE49-F238E27FC236}">
                <a16:creationId xmlns:a16="http://schemas.microsoft.com/office/drawing/2014/main" id="{9EBDFB76-8219-4190-A984-13E9CB9C9AF1}"/>
              </a:ext>
            </a:extLst>
          </p:cNvPr>
          <p:cNvSpPr txBox="1"/>
          <p:nvPr/>
        </p:nvSpPr>
        <p:spPr>
          <a:xfrm>
            <a:off x="5185239" y="4042244"/>
            <a:ext cx="813548" cy="1552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작업등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전조등</a:t>
            </a:r>
          </a:p>
        </p:txBody>
      </p:sp>
      <p:sp>
        <p:nvSpPr>
          <p:cNvPr id="57" name="テキスト ボックス 1401">
            <a:extLst>
              <a:ext uri="{FF2B5EF4-FFF2-40B4-BE49-F238E27FC236}">
                <a16:creationId xmlns:a16="http://schemas.microsoft.com/office/drawing/2014/main" id="{CE89D3E4-C89B-44F4-BB3A-CF9C0F9DCBC9}"/>
              </a:ext>
            </a:extLst>
          </p:cNvPr>
          <p:cNvSpPr txBox="1"/>
          <p:nvPr/>
        </p:nvSpPr>
        <p:spPr>
          <a:xfrm>
            <a:off x="5164935" y="4246879"/>
            <a:ext cx="839854" cy="1988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변속기 차단 절단</a:t>
            </a:r>
          </a:p>
        </p:txBody>
      </p:sp>
      <p:sp>
        <p:nvSpPr>
          <p:cNvPr id="58" name="テキスト ボックス 1402">
            <a:extLst>
              <a:ext uri="{FF2B5EF4-FFF2-40B4-BE49-F238E27FC236}">
                <a16:creationId xmlns:a16="http://schemas.microsoft.com/office/drawing/2014/main" id="{3ABBF573-32DE-4A77-9E94-202CDAE6802C}"/>
              </a:ext>
            </a:extLst>
          </p:cNvPr>
          <p:cNvSpPr txBox="1"/>
          <p:nvPr/>
        </p:nvSpPr>
        <p:spPr>
          <a:xfrm>
            <a:off x="5190068" y="4556102"/>
            <a:ext cx="813548" cy="1552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예열</a:t>
            </a:r>
          </a:p>
        </p:txBody>
      </p:sp>
      <p:sp>
        <p:nvSpPr>
          <p:cNvPr id="59" name="テキスト ボックス 1406">
            <a:extLst>
              <a:ext uri="{FF2B5EF4-FFF2-40B4-BE49-F238E27FC236}">
                <a16:creationId xmlns:a16="http://schemas.microsoft.com/office/drawing/2014/main" id="{7212B78C-6BD1-4BA6-8B0D-627FB8268856}"/>
              </a:ext>
            </a:extLst>
          </p:cNvPr>
          <p:cNvSpPr txBox="1"/>
          <p:nvPr/>
        </p:nvSpPr>
        <p:spPr>
          <a:xfrm>
            <a:off x="6092149" y="2815959"/>
            <a:ext cx="648607" cy="1217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로우 레벨 이하</a:t>
            </a:r>
          </a:p>
        </p:txBody>
      </p:sp>
      <p:sp>
        <p:nvSpPr>
          <p:cNvPr id="60" name="テキスト ボックス 1413">
            <a:extLst>
              <a:ext uri="{FF2B5EF4-FFF2-40B4-BE49-F238E27FC236}">
                <a16:creationId xmlns:a16="http://schemas.microsoft.com/office/drawing/2014/main" id="{C12E2D2B-2CA3-4805-8EE4-A1A1756FB87E}"/>
              </a:ext>
            </a:extLst>
          </p:cNvPr>
          <p:cNvSpPr txBox="1"/>
          <p:nvPr/>
        </p:nvSpPr>
        <p:spPr>
          <a:xfrm>
            <a:off x="6081642" y="2537756"/>
            <a:ext cx="648607" cy="135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규정 차압 이하</a:t>
            </a:r>
          </a:p>
        </p:txBody>
      </p:sp>
      <p:sp>
        <p:nvSpPr>
          <p:cNvPr id="61" name="テキスト ボックス 1414">
            <a:extLst>
              <a:ext uri="{FF2B5EF4-FFF2-40B4-BE49-F238E27FC236}">
                <a16:creationId xmlns:a16="http://schemas.microsoft.com/office/drawing/2014/main" id="{99F3749E-4B9B-47D6-BE2F-F8317E9D65FD}"/>
              </a:ext>
            </a:extLst>
          </p:cNvPr>
          <p:cNvSpPr txBox="1"/>
          <p:nvPr/>
        </p:nvSpPr>
        <p:spPr>
          <a:xfrm>
            <a:off x="6081642" y="3057046"/>
            <a:ext cx="648607" cy="1128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규정 차압 이하</a:t>
            </a:r>
          </a:p>
        </p:txBody>
      </p:sp>
      <p:sp>
        <p:nvSpPr>
          <p:cNvPr id="62" name="テキスト ボックス 1417">
            <a:extLst>
              <a:ext uri="{FF2B5EF4-FFF2-40B4-BE49-F238E27FC236}">
                <a16:creationId xmlns:a16="http://schemas.microsoft.com/office/drawing/2014/main" id="{88A18342-9E21-4564-AF57-5507B60C57B4}"/>
              </a:ext>
            </a:extLst>
          </p:cNvPr>
          <p:cNvSpPr txBox="1"/>
          <p:nvPr/>
        </p:nvSpPr>
        <p:spPr>
          <a:xfrm>
            <a:off x="6070255" y="2247417"/>
            <a:ext cx="670501" cy="1927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오버 스트로크 시</a:t>
            </a:r>
          </a:p>
          <a:p>
            <a:pPr algn="l" rtl="0"/>
            <a:r>
              <a:rPr lang="en-US" altLang="ko-KR" sz="5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5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브레이크 유압 저하</a:t>
            </a:r>
            <a:r>
              <a:rPr lang="en-US" altLang="ko-KR" sz="5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5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3" name="テキスト ボックス 1419">
            <a:extLst>
              <a:ext uri="{FF2B5EF4-FFF2-40B4-BE49-F238E27FC236}">
                <a16:creationId xmlns:a16="http://schemas.microsoft.com/office/drawing/2014/main" id="{E3CE31D3-2E20-4DC6-9C3A-FE3D4D15619C}"/>
              </a:ext>
            </a:extLst>
          </p:cNvPr>
          <p:cNvSpPr txBox="1"/>
          <p:nvPr/>
        </p:nvSpPr>
        <p:spPr>
          <a:xfrm>
            <a:off x="6081643" y="3307553"/>
            <a:ext cx="648607" cy="10644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102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℃ 이상</a:t>
            </a:r>
          </a:p>
        </p:txBody>
      </p:sp>
      <p:sp>
        <p:nvSpPr>
          <p:cNvPr id="64" name="テキスト ボックス 1420">
            <a:extLst>
              <a:ext uri="{FF2B5EF4-FFF2-40B4-BE49-F238E27FC236}">
                <a16:creationId xmlns:a16="http://schemas.microsoft.com/office/drawing/2014/main" id="{3573FBB4-8FD6-4C75-A150-717A0D40F9E3}"/>
              </a:ext>
            </a:extLst>
          </p:cNvPr>
          <p:cNvSpPr txBox="1"/>
          <p:nvPr/>
        </p:nvSpPr>
        <p:spPr>
          <a:xfrm>
            <a:off x="6081644" y="3554990"/>
            <a:ext cx="648607" cy="1261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120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℃ 이상</a:t>
            </a:r>
          </a:p>
        </p:txBody>
      </p:sp>
      <p:sp>
        <p:nvSpPr>
          <p:cNvPr id="65" name="テキスト ボックス 1421">
            <a:extLst>
              <a:ext uri="{FF2B5EF4-FFF2-40B4-BE49-F238E27FC236}">
                <a16:creationId xmlns:a16="http://schemas.microsoft.com/office/drawing/2014/main" id="{0BA0B5F3-BBF6-4C59-A0FA-5E36AB946C71}"/>
              </a:ext>
            </a:extLst>
          </p:cNvPr>
          <p:cNvSpPr txBox="1"/>
          <p:nvPr/>
        </p:nvSpPr>
        <p:spPr>
          <a:xfrm>
            <a:off x="6081645" y="3795764"/>
            <a:ext cx="648607" cy="12645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작동 시</a:t>
            </a:r>
          </a:p>
        </p:txBody>
      </p:sp>
      <p:sp>
        <p:nvSpPr>
          <p:cNvPr id="66" name="テキスト ボックス 1423">
            <a:extLst>
              <a:ext uri="{FF2B5EF4-FFF2-40B4-BE49-F238E27FC236}">
                <a16:creationId xmlns:a16="http://schemas.microsoft.com/office/drawing/2014/main" id="{D3456A78-F379-4360-A43C-E99390F6FCE9}"/>
              </a:ext>
            </a:extLst>
          </p:cNvPr>
          <p:cNvSpPr txBox="1"/>
          <p:nvPr/>
        </p:nvSpPr>
        <p:spPr>
          <a:xfrm>
            <a:off x="6081645" y="4279944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작동 시</a:t>
            </a:r>
          </a:p>
        </p:txBody>
      </p:sp>
      <p:sp>
        <p:nvSpPr>
          <p:cNvPr id="67" name="テキスト ボックス 1424">
            <a:extLst>
              <a:ext uri="{FF2B5EF4-FFF2-40B4-BE49-F238E27FC236}">
                <a16:creationId xmlns:a16="http://schemas.microsoft.com/office/drawing/2014/main" id="{38CF12FA-DACC-4CB6-9E41-7AA19B30F4C5}"/>
              </a:ext>
            </a:extLst>
          </p:cNvPr>
          <p:cNvSpPr txBox="1"/>
          <p:nvPr/>
        </p:nvSpPr>
        <p:spPr>
          <a:xfrm>
            <a:off x="6081646" y="4028039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작동 시</a:t>
            </a:r>
          </a:p>
        </p:txBody>
      </p:sp>
      <p:sp>
        <p:nvSpPr>
          <p:cNvPr id="68" name="テキスト ボックス 1425">
            <a:extLst>
              <a:ext uri="{FF2B5EF4-FFF2-40B4-BE49-F238E27FC236}">
                <a16:creationId xmlns:a16="http://schemas.microsoft.com/office/drawing/2014/main" id="{FC4266CC-2584-4268-A0BD-697D0AF2B953}"/>
              </a:ext>
            </a:extLst>
          </p:cNvPr>
          <p:cNvSpPr txBox="1"/>
          <p:nvPr/>
        </p:nvSpPr>
        <p:spPr>
          <a:xfrm>
            <a:off x="6082351" y="4525634"/>
            <a:ext cx="648607" cy="1693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예열 회로 통전 시</a:t>
            </a:r>
          </a:p>
        </p:txBody>
      </p:sp>
      <p:sp>
        <p:nvSpPr>
          <p:cNvPr id="69" name="テキスト ボックス 1427">
            <a:extLst>
              <a:ext uri="{FF2B5EF4-FFF2-40B4-BE49-F238E27FC236}">
                <a16:creationId xmlns:a16="http://schemas.microsoft.com/office/drawing/2014/main" id="{B0260F79-9D1A-40DC-B2C7-62FF5E0BCF87}"/>
              </a:ext>
            </a:extLst>
          </p:cNvPr>
          <p:cNvSpPr txBox="1"/>
          <p:nvPr/>
        </p:nvSpPr>
        <p:spPr>
          <a:xfrm>
            <a:off x="6811013" y="2256079"/>
            <a:ext cx="621440" cy="27606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표시는 정상시 소등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이상시 점멸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점등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5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70" name="テキスト ボックス 1428">
            <a:extLst>
              <a:ext uri="{FF2B5EF4-FFF2-40B4-BE49-F238E27FC236}">
                <a16:creationId xmlns:a16="http://schemas.microsoft.com/office/drawing/2014/main" id="{71660E11-261C-4531-B4EE-4A79C4133B07}"/>
              </a:ext>
            </a:extLst>
          </p:cNvPr>
          <p:cNvSpPr txBox="1"/>
          <p:nvPr/>
        </p:nvSpPr>
        <p:spPr>
          <a:xfrm>
            <a:off x="6840189" y="4071948"/>
            <a:ext cx="1538803" cy="1840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시동스위치 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ON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일 때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표시는 작동 시 점등</a:t>
            </a:r>
          </a:p>
        </p:txBody>
      </p:sp>
      <p:sp>
        <p:nvSpPr>
          <p:cNvPr id="71" name="テキスト ボックス 1429">
            <a:extLst>
              <a:ext uri="{FF2B5EF4-FFF2-40B4-BE49-F238E27FC236}">
                <a16:creationId xmlns:a16="http://schemas.microsoft.com/office/drawing/2014/main" id="{25537325-1233-4AD8-B0A1-721AD70F6212}"/>
              </a:ext>
            </a:extLst>
          </p:cNvPr>
          <p:cNvSpPr txBox="1"/>
          <p:nvPr/>
        </p:nvSpPr>
        <p:spPr>
          <a:xfrm>
            <a:off x="6840189" y="4552684"/>
            <a:ext cx="1538803" cy="12460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시동스위치 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ON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일 때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표시는 예열 시 점등</a:t>
            </a:r>
          </a:p>
        </p:txBody>
      </p:sp>
      <p:sp>
        <p:nvSpPr>
          <p:cNvPr id="72" name="テキスト ボックス 1464">
            <a:extLst>
              <a:ext uri="{FF2B5EF4-FFF2-40B4-BE49-F238E27FC236}">
                <a16:creationId xmlns:a16="http://schemas.microsoft.com/office/drawing/2014/main" id="{1F6B653E-BB3B-444D-AF13-7D5CBBD72445}"/>
              </a:ext>
            </a:extLst>
          </p:cNvPr>
          <p:cNvSpPr txBox="1"/>
          <p:nvPr/>
        </p:nvSpPr>
        <p:spPr>
          <a:xfrm>
            <a:off x="7465405" y="2314412"/>
            <a:ext cx="833636" cy="1005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브레이크 계통 점검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수리</a:t>
            </a:r>
          </a:p>
        </p:txBody>
      </p:sp>
      <p:sp>
        <p:nvSpPr>
          <p:cNvPr id="73" name="テキスト ボックス 1465">
            <a:extLst>
              <a:ext uri="{FF2B5EF4-FFF2-40B4-BE49-F238E27FC236}">
                <a16:creationId xmlns:a16="http://schemas.microsoft.com/office/drawing/2014/main" id="{4B6D0E58-FC5A-4056-A779-6E00EEC0744B}"/>
              </a:ext>
            </a:extLst>
          </p:cNvPr>
          <p:cNvSpPr txBox="1"/>
          <p:nvPr/>
        </p:nvSpPr>
        <p:spPr>
          <a:xfrm>
            <a:off x="7475567" y="2563273"/>
            <a:ext cx="951807" cy="1355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주변 점검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수리</a:t>
            </a:r>
          </a:p>
        </p:txBody>
      </p:sp>
      <p:sp>
        <p:nvSpPr>
          <p:cNvPr id="74" name="テキスト ボックス 1466">
            <a:extLst>
              <a:ext uri="{FF2B5EF4-FFF2-40B4-BE49-F238E27FC236}">
                <a16:creationId xmlns:a16="http://schemas.microsoft.com/office/drawing/2014/main" id="{A6A89DCA-2DC2-4D35-9FB3-156246AD11A1}"/>
              </a:ext>
            </a:extLst>
          </p:cNvPr>
          <p:cNvSpPr txBox="1"/>
          <p:nvPr/>
        </p:nvSpPr>
        <p:spPr>
          <a:xfrm>
            <a:off x="7465405" y="2762222"/>
            <a:ext cx="951807" cy="1918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누수 여부를 점검</a:t>
            </a:r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수리 후</a:t>
            </a:r>
            <a:r>
              <a:rPr lang="en-US" altLang="ko-KR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급수</a:t>
            </a:r>
          </a:p>
        </p:txBody>
      </p:sp>
      <p:sp>
        <p:nvSpPr>
          <p:cNvPr id="75" name="テキスト ボックス 1467">
            <a:extLst>
              <a:ext uri="{FF2B5EF4-FFF2-40B4-BE49-F238E27FC236}">
                <a16:creationId xmlns:a16="http://schemas.microsoft.com/office/drawing/2014/main" id="{52C27233-69E6-4297-9F9D-FDDBF66894FF}"/>
              </a:ext>
            </a:extLst>
          </p:cNvPr>
          <p:cNvSpPr txBox="1"/>
          <p:nvPr/>
        </p:nvSpPr>
        <p:spPr>
          <a:xfrm>
            <a:off x="7484305" y="3010636"/>
            <a:ext cx="951807" cy="18847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에어 누출 장소를 점검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수리 후</a:t>
            </a:r>
            <a:r>
              <a:rPr lang="en-US" altLang="ko-KR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규정압 상승까지 기다린다</a:t>
            </a:r>
          </a:p>
        </p:txBody>
      </p:sp>
      <p:sp>
        <p:nvSpPr>
          <p:cNvPr id="76" name="テキスト ボックス 1468">
            <a:extLst>
              <a:ext uri="{FF2B5EF4-FFF2-40B4-BE49-F238E27FC236}">
                <a16:creationId xmlns:a16="http://schemas.microsoft.com/office/drawing/2014/main" id="{6B1B242C-7F9D-44C6-9F6C-CE2C0692339C}"/>
              </a:ext>
            </a:extLst>
          </p:cNvPr>
          <p:cNvSpPr txBox="1"/>
          <p:nvPr/>
        </p:nvSpPr>
        <p:spPr>
          <a:xfrm>
            <a:off x="7485724" y="3238017"/>
            <a:ext cx="951807" cy="221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차량을 정지한 후</a:t>
            </a:r>
            <a:r>
              <a:rPr lang="en-US" altLang="ko-KR" sz="5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엔진을 로우 </a:t>
            </a:r>
            <a:r>
              <a:rPr lang="ko-KR" altLang="en-US" sz="5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아이들링으로</a:t>
            </a:r>
            <a:r>
              <a:rPr lang="ko-KR" altLang="en-US" sz="5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하며 소등까지 기다린다</a:t>
            </a:r>
          </a:p>
        </p:txBody>
      </p:sp>
      <p:sp>
        <p:nvSpPr>
          <p:cNvPr id="77" name="テキスト ボックス 1469">
            <a:extLst>
              <a:ext uri="{FF2B5EF4-FFF2-40B4-BE49-F238E27FC236}">
                <a16:creationId xmlns:a16="http://schemas.microsoft.com/office/drawing/2014/main" id="{3C150D87-0585-4033-B829-411BAF77F29A}"/>
              </a:ext>
            </a:extLst>
          </p:cNvPr>
          <p:cNvSpPr txBox="1"/>
          <p:nvPr/>
        </p:nvSpPr>
        <p:spPr>
          <a:xfrm>
            <a:off x="7485725" y="3485769"/>
            <a:ext cx="951807" cy="22141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5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차량을 정지한 후</a:t>
            </a:r>
            <a:r>
              <a:rPr lang="en-US" altLang="ko-KR" sz="5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5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엔진을 무부하상태에서 중속회전으로 하고 소등까지 기다린다</a:t>
            </a:r>
          </a:p>
        </p:txBody>
      </p:sp>
    </p:spTree>
    <p:extLst>
      <p:ext uri="{BB962C8B-B14F-4D97-AF65-F5344CB8AC3E}">
        <p14:creationId xmlns:p14="http://schemas.microsoft.com/office/powerpoint/2010/main" val="175627218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altLang="en-US" sz="2400">
                <a:latin typeface="+mj-ea"/>
              </a:rPr>
              <a:t>해체용 기계의 안전장치 등</a:t>
            </a:r>
            <a:endParaRPr kumimoji="1" lang="ko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42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" sz="1200">
                <a:solidFill>
                  <a:prstClr val="black"/>
                </a:solidFill>
                <a:latin typeface="+mj-ea"/>
                <a:ea typeface="+mj-ea"/>
              </a:rPr>
              <a:t>25</a:t>
            </a:r>
            <a:r>
              <a:rPr lang="ko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" sz="2000">
                <a:latin typeface="+mj-ea"/>
                <a:ea typeface="+mj-ea"/>
              </a:rPr>
              <a:t>(4) </a:t>
            </a:r>
            <a:r>
              <a:rPr lang="ko" altLang="en-US" sz="2000">
                <a:latin typeface="+mj-ea"/>
                <a:ea typeface="+mj-ea"/>
              </a:rPr>
              <a:t>특정 해체용 기계</a:t>
            </a:r>
            <a:r>
              <a:rPr lang="en-US" altLang="ko" sz="2000">
                <a:latin typeface="+mj-ea"/>
                <a:ea typeface="+mj-ea"/>
              </a:rPr>
              <a:t>(</a:t>
            </a:r>
            <a:r>
              <a:rPr lang="ko" altLang="en-US" sz="2000">
                <a:latin typeface="+mj-ea"/>
                <a:ea typeface="+mj-ea"/>
              </a:rPr>
              <a:t>붐 및 암 길이의 합이 </a:t>
            </a:r>
            <a:r>
              <a:rPr lang="en-US" altLang="ko" sz="2000">
                <a:latin typeface="+mj-ea"/>
                <a:ea typeface="+mj-ea"/>
              </a:rPr>
              <a:t>12m </a:t>
            </a:r>
            <a:r>
              <a:rPr lang="ko" altLang="en-US" sz="2000">
                <a:latin typeface="+mj-ea"/>
                <a:ea typeface="+mj-ea"/>
              </a:rPr>
              <a:t>이상의 해체용 기계</a:t>
            </a:r>
            <a:r>
              <a:rPr lang="en-US" altLang="ko" sz="2000">
                <a:latin typeface="+mj-ea"/>
                <a:ea typeface="+mj-ea"/>
              </a:rPr>
              <a:t>)</a:t>
            </a:r>
            <a:endParaRPr lang="ko" altLang="en-US" sz="2000">
              <a:latin typeface="+mj-ea"/>
              <a:ea typeface="+mj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3726" y="1901536"/>
            <a:ext cx="3196548" cy="443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4627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기계의 안전장치 등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(5) </a:t>
            </a:r>
            <a:r>
              <a:rPr lang="ko-KR" altLang="en-US" sz="2000">
                <a:latin typeface="+mj-ea"/>
                <a:ea typeface="+mj-ea"/>
              </a:rPr>
              <a:t>거울 등</a:t>
            </a: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(6) </a:t>
            </a:r>
            <a:r>
              <a:rPr lang="ko-KR" altLang="en-US" sz="2000">
                <a:latin typeface="+mj-ea"/>
                <a:ea typeface="+mj-ea"/>
              </a:rPr>
              <a:t>전조등 등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433" y="1512063"/>
            <a:ext cx="4851009" cy="205201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6893" y="4037943"/>
            <a:ext cx="3090213" cy="2289796"/>
          </a:xfrm>
          <a:prstGeom prst="rect">
            <a:avLst/>
          </a:prstGeom>
        </p:spPr>
      </p:pic>
      <p:sp>
        <p:nvSpPr>
          <p:cNvPr id="7" name="テキスト ボックス 1470">
            <a:extLst>
              <a:ext uri="{FF2B5EF4-FFF2-40B4-BE49-F238E27FC236}">
                <a16:creationId xmlns:a16="http://schemas.microsoft.com/office/drawing/2014/main" id="{9F3B6E05-DDA7-4C66-9F0A-33FE3C62EC5D}"/>
              </a:ext>
            </a:extLst>
          </p:cNvPr>
          <p:cNvSpPr txBox="1"/>
          <p:nvPr/>
        </p:nvSpPr>
        <p:spPr>
          <a:xfrm>
            <a:off x="2862244" y="3358342"/>
            <a:ext cx="1245870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후방 카메라</a:t>
            </a:r>
            <a:endParaRPr lang="ko-KR" altLang="en-US" sz="8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471">
            <a:extLst>
              <a:ext uri="{FF2B5EF4-FFF2-40B4-BE49-F238E27FC236}">
                <a16:creationId xmlns:a16="http://schemas.microsoft.com/office/drawing/2014/main" id="{E182E4F4-4694-4305-BC2A-B9D0F46A5444}"/>
              </a:ext>
            </a:extLst>
          </p:cNvPr>
          <p:cNvSpPr txBox="1"/>
          <p:nvPr/>
        </p:nvSpPr>
        <p:spPr>
          <a:xfrm>
            <a:off x="5683516" y="3358342"/>
            <a:ext cx="1245870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모니터</a:t>
            </a:r>
            <a:endParaRPr lang="ko-KR" altLang="en-US" sz="8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07219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기계의 안전장치 등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(7) </a:t>
            </a:r>
            <a:r>
              <a:rPr lang="ko-KR" altLang="en-US" sz="2000">
                <a:latin typeface="+mj-ea"/>
                <a:ea typeface="+mj-ea"/>
              </a:rPr>
              <a:t>헤드 가드</a:t>
            </a: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(8) </a:t>
            </a:r>
            <a:r>
              <a:rPr lang="ko-KR" altLang="en-US" sz="2000">
                <a:latin typeface="+mj-ea"/>
                <a:ea typeface="+mj-ea"/>
              </a:rPr>
              <a:t>안전유리 및 비래물 방호설비</a:t>
            </a: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8837" y="1627043"/>
            <a:ext cx="4886325" cy="173355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2814" y="4044975"/>
            <a:ext cx="4300105" cy="2273304"/>
          </a:xfrm>
          <a:prstGeom prst="rect">
            <a:avLst/>
          </a:prstGeom>
        </p:spPr>
      </p:pic>
      <p:sp>
        <p:nvSpPr>
          <p:cNvPr id="8" name="テキスト ボックス 1472">
            <a:extLst>
              <a:ext uri="{FF2B5EF4-FFF2-40B4-BE49-F238E27FC236}">
                <a16:creationId xmlns:a16="http://schemas.microsoft.com/office/drawing/2014/main" id="{8DB6CD8D-8BB8-4A6F-825F-523A1B324106}"/>
              </a:ext>
            </a:extLst>
          </p:cNvPr>
          <p:cNvSpPr txBox="1"/>
          <p:nvPr/>
        </p:nvSpPr>
        <p:spPr>
          <a:xfrm>
            <a:off x="4571999" y="1857383"/>
            <a:ext cx="855785" cy="3663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캐빈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헤드 가드</a:t>
            </a:r>
            <a:r>
              <a:rPr lang="en-US" altLang="ko-KR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4046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j-ea"/>
              </a:rPr>
              <a:t>해체용 기계의 안전장치 등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(9) </a:t>
            </a:r>
            <a:r>
              <a:rPr lang="ko-KR" altLang="en-US" sz="2000">
                <a:latin typeface="+mj-ea"/>
                <a:ea typeface="+mj-ea"/>
              </a:rPr>
              <a:t>운전실이 설치되지 않은 소형 차량계 해체용 기계</a:t>
            </a: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(10) </a:t>
            </a:r>
            <a:r>
              <a:rPr lang="ko-KR" altLang="en-US" sz="2000">
                <a:latin typeface="+mj-ea"/>
                <a:ea typeface="+mj-ea"/>
              </a:rPr>
              <a:t>전도시 보호 구조</a:t>
            </a:r>
            <a:r>
              <a:rPr lang="en-US" altLang="ko-KR" sz="2000">
                <a:latin typeface="+mj-ea"/>
                <a:ea typeface="+mj-ea"/>
              </a:rPr>
              <a:t>(ROPS), </a:t>
            </a:r>
            <a:r>
              <a:rPr lang="ko-KR" altLang="en-US" sz="2000">
                <a:latin typeface="+mj-ea"/>
                <a:ea typeface="+mj-ea"/>
              </a:rPr>
              <a:t>전복시 보호 구조</a:t>
            </a:r>
            <a:r>
              <a:rPr lang="en-US" altLang="ko-KR" sz="2000">
                <a:latin typeface="+mj-ea"/>
                <a:ea typeface="+mj-ea"/>
              </a:rPr>
              <a:t>(TOPS)</a:t>
            </a: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8962" y="1768434"/>
            <a:ext cx="2886075" cy="1485900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6618" y="4054185"/>
            <a:ext cx="1600200" cy="2190750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6512" y="4235160"/>
            <a:ext cx="1828800" cy="2009775"/>
          </a:xfrm>
          <a:prstGeom prst="rect">
            <a:avLst/>
          </a:prstGeom>
        </p:spPr>
      </p:pic>
      <p:sp>
        <p:nvSpPr>
          <p:cNvPr id="10" name="テキスト ボックス 1473">
            <a:extLst>
              <a:ext uri="{FF2B5EF4-FFF2-40B4-BE49-F238E27FC236}">
                <a16:creationId xmlns:a16="http://schemas.microsoft.com/office/drawing/2014/main" id="{EC222A63-7655-436F-87FA-2C6A40DEDC2F}"/>
              </a:ext>
            </a:extLst>
          </p:cNvPr>
          <p:cNvSpPr txBox="1"/>
          <p:nvPr/>
        </p:nvSpPr>
        <p:spPr>
          <a:xfrm>
            <a:off x="4321462" y="1673052"/>
            <a:ext cx="871861" cy="3663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보호면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0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비래물</a:t>
            </a:r>
            <a:r>
              <a:rPr lang="ko-KR" altLang="en-US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방호용</a:t>
            </a:r>
            <a:r>
              <a:rPr lang="en-US" altLang="ko-KR" sz="10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474">
            <a:extLst>
              <a:ext uri="{FF2B5EF4-FFF2-40B4-BE49-F238E27FC236}">
                <a16:creationId xmlns:a16="http://schemas.microsoft.com/office/drawing/2014/main" id="{7CB3910A-F9F1-4F0D-BC9D-AF8D9A5F3787}"/>
              </a:ext>
            </a:extLst>
          </p:cNvPr>
          <p:cNvSpPr txBox="1"/>
          <p:nvPr/>
        </p:nvSpPr>
        <p:spPr>
          <a:xfrm>
            <a:off x="6638906" y="4863092"/>
            <a:ext cx="77343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안전벨트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02891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기계의 종류와 용도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특징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)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등 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브레이커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2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450" y="1385887"/>
            <a:ext cx="5753100" cy="4086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1081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 fontScale="90000"/>
          </a:bodyPr>
          <a:lstStyle/>
          <a:p>
            <a:pPr marL="1257300" indent="-1257300" algn="l" rtl="0"/>
            <a:r>
              <a:rPr lang="ko" altLang="en-US" sz="3200">
                <a:latin typeface="+mj-ea"/>
              </a:rPr>
              <a:t>제</a:t>
            </a:r>
            <a:r>
              <a:rPr lang="en-US" altLang="ko" sz="3200">
                <a:latin typeface="+mj-ea"/>
              </a:rPr>
              <a:t>4</a:t>
            </a:r>
            <a:r>
              <a:rPr lang="ko" altLang="en-US" sz="3200">
                <a:latin typeface="+mj-ea"/>
              </a:rPr>
              <a:t>장 해체용 부속장치를 장착하고 하는 작업에 관한 장치의 취급방법 등</a:t>
            </a:r>
            <a:endParaRPr kumimoji="1" lang="ko" altLang="en-US" sz="320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201733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선정과 장착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특징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각부의 명칭과 기능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29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499183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끌 종류의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49" y="2452228"/>
            <a:ext cx="7429500" cy="2539605"/>
          </a:xfrm>
          <a:prstGeom prst="rect">
            <a:avLst/>
          </a:prstGeom>
        </p:spPr>
      </p:pic>
      <p:sp>
        <p:nvSpPr>
          <p:cNvPr id="7" name="テキスト ボックス 1475">
            <a:extLst>
              <a:ext uri="{FF2B5EF4-FFF2-40B4-BE49-F238E27FC236}">
                <a16:creationId xmlns:a16="http://schemas.microsoft.com/office/drawing/2014/main" id="{E3BFD53A-89FD-4058-994B-32C25D81684F}"/>
              </a:ext>
            </a:extLst>
          </p:cNvPr>
          <p:cNvSpPr txBox="1"/>
          <p:nvPr/>
        </p:nvSpPr>
        <p:spPr>
          <a:xfrm>
            <a:off x="956235" y="2557765"/>
            <a:ext cx="2300941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데몰리션 포인트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476">
            <a:extLst>
              <a:ext uri="{FF2B5EF4-FFF2-40B4-BE49-F238E27FC236}">
                <a16:creationId xmlns:a16="http://schemas.microsoft.com/office/drawing/2014/main" id="{C795B683-A5FB-439E-9E38-0E6DDF0B7203}"/>
              </a:ext>
            </a:extLst>
          </p:cNvPr>
          <p:cNvSpPr txBox="1"/>
          <p:nvPr/>
        </p:nvSpPr>
        <p:spPr>
          <a:xfrm>
            <a:off x="3741632" y="2558234"/>
            <a:ext cx="1680552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플랫엔드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477">
            <a:extLst>
              <a:ext uri="{FF2B5EF4-FFF2-40B4-BE49-F238E27FC236}">
                <a16:creationId xmlns:a16="http://schemas.microsoft.com/office/drawing/2014/main" id="{F5131835-9EFD-4E91-A9CF-6A1F762BFA10}"/>
              </a:ext>
            </a:extLst>
          </p:cNvPr>
          <p:cNvSpPr txBox="1"/>
          <p:nvPr/>
        </p:nvSpPr>
        <p:spPr>
          <a:xfrm>
            <a:off x="6206957" y="2576511"/>
            <a:ext cx="1537837" cy="2284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플랫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478">
            <a:extLst>
              <a:ext uri="{FF2B5EF4-FFF2-40B4-BE49-F238E27FC236}">
                <a16:creationId xmlns:a16="http://schemas.microsoft.com/office/drawing/2014/main" id="{CBD5FDA1-320C-45F6-8254-BD3015FD9EB7}"/>
              </a:ext>
            </a:extLst>
          </p:cNvPr>
          <p:cNvSpPr txBox="1"/>
          <p:nvPr/>
        </p:nvSpPr>
        <p:spPr>
          <a:xfrm>
            <a:off x="1567259" y="3021171"/>
            <a:ext cx="1593083" cy="12501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주된 용도</a:t>
            </a:r>
            <a:r>
              <a:rPr lang="en-US" altLang="ko-KR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콘크리트 파쇄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암반 파쇄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경질토 파쇄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도로공사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479">
            <a:extLst>
              <a:ext uri="{FF2B5EF4-FFF2-40B4-BE49-F238E27FC236}">
                <a16:creationId xmlns:a16="http://schemas.microsoft.com/office/drawing/2014/main" id="{37590751-D7D2-4287-9B3F-246936BC8097}"/>
              </a:ext>
            </a:extLst>
          </p:cNvPr>
          <p:cNvSpPr txBox="1"/>
          <p:nvPr/>
        </p:nvSpPr>
        <p:spPr>
          <a:xfrm>
            <a:off x="4002963" y="3021171"/>
            <a:ext cx="1680553" cy="9676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주된 용도</a:t>
            </a:r>
            <a:r>
              <a:rPr lang="en-US" altLang="ko-KR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쇄석의 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차 파쇄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시멘트 페이스트 등의 박리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90170" algn="l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480">
            <a:extLst>
              <a:ext uri="{FF2B5EF4-FFF2-40B4-BE49-F238E27FC236}">
                <a16:creationId xmlns:a16="http://schemas.microsoft.com/office/drawing/2014/main" id="{6F275392-231A-4DA9-B4B3-1306DF7392D3}"/>
              </a:ext>
            </a:extLst>
          </p:cNvPr>
          <p:cNvSpPr txBox="1"/>
          <p:nvPr/>
        </p:nvSpPr>
        <p:spPr>
          <a:xfrm>
            <a:off x="6574374" y="3008123"/>
            <a:ext cx="1404214" cy="9806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주된 용도</a:t>
            </a:r>
            <a:r>
              <a:rPr lang="en-US" altLang="ko-KR" sz="1400" b="1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홈파기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탕구 등의 절단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171450" indent="-171450" algn="l" rtl="0">
              <a:buFont typeface="Wingdings" panose="05000000000000000000" pitchFamily="2" charset="2"/>
              <a:buChar char="l"/>
            </a:pP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법면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(nori men) 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파쇄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70844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" sz="2400">
                <a:latin typeface="+mj-ea"/>
              </a:rPr>
              <a:t>브레이커의 선정과 장착, 특징, 각부의 명칭과 기능</a:t>
            </a:r>
            <a:endParaRPr kumimoji="1" lang="ja-JP" altLang="en-US" sz="2400" dirty="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" sz="1200">
                <a:solidFill>
                  <a:prstClr val="black"/>
                </a:solidFill>
                <a:latin typeface="+mj-ea"/>
                <a:ea typeface="+mj-ea"/>
              </a:rPr>
              <a:t>교재 48페이지/보조교재 30페이지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en-US" altLang="ja-JP" sz="2000" dirty="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en-US" altLang="ja-JP" sz="2000" dirty="0">
              <a:latin typeface="+mj-ea"/>
              <a:ea typeface="+mj-ea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3167952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" sz="1200">
                <a:solidFill>
                  <a:prstClr val="black"/>
                </a:solidFill>
                <a:latin typeface="+mj-ea"/>
                <a:ea typeface="+mj-ea"/>
              </a:rPr>
              <a:t>유압 브레이커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013" y="1383465"/>
            <a:ext cx="5253973" cy="4677990"/>
          </a:xfrm>
          <a:prstGeom prst="rect">
            <a:avLst/>
          </a:prstGeom>
        </p:spPr>
      </p:pic>
      <p:sp>
        <p:nvSpPr>
          <p:cNvPr id="7" name="テキスト ボックス 1481">
            <a:extLst>
              <a:ext uri="{FF2B5EF4-FFF2-40B4-BE49-F238E27FC236}">
                <a16:creationId xmlns:a16="http://schemas.microsoft.com/office/drawing/2014/main" id="{408176D4-780C-451E-9A49-2B32E9C076B0}"/>
              </a:ext>
            </a:extLst>
          </p:cNvPr>
          <p:cNvSpPr txBox="1"/>
          <p:nvPr/>
        </p:nvSpPr>
        <p:spPr>
          <a:xfrm>
            <a:off x="2222257" y="2015935"/>
            <a:ext cx="376555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핀</a:t>
            </a:r>
            <a:endParaRPr lang="ja-JP" sz="13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488">
            <a:extLst>
              <a:ext uri="{FF2B5EF4-FFF2-40B4-BE49-F238E27FC236}">
                <a16:creationId xmlns:a16="http://schemas.microsoft.com/office/drawing/2014/main" id="{69C52B35-0F4A-4EEE-8436-C248098ABF25}"/>
              </a:ext>
            </a:extLst>
          </p:cNvPr>
          <p:cNvSpPr txBox="1"/>
          <p:nvPr/>
        </p:nvSpPr>
        <p:spPr>
          <a:xfrm>
            <a:off x="3064581" y="2894480"/>
            <a:ext cx="560985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저압측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490">
            <a:extLst>
              <a:ext uri="{FF2B5EF4-FFF2-40B4-BE49-F238E27FC236}">
                <a16:creationId xmlns:a16="http://schemas.microsoft.com/office/drawing/2014/main" id="{4BF323F3-7391-4818-86BB-5734560BA4B8}"/>
              </a:ext>
            </a:extLst>
          </p:cNvPr>
          <p:cNvSpPr txBox="1"/>
          <p:nvPr/>
        </p:nvSpPr>
        <p:spPr>
          <a:xfrm>
            <a:off x="3064581" y="3129875"/>
            <a:ext cx="560985" cy="2039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고압측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494">
            <a:extLst>
              <a:ext uri="{FF2B5EF4-FFF2-40B4-BE49-F238E27FC236}">
                <a16:creationId xmlns:a16="http://schemas.microsoft.com/office/drawing/2014/main" id="{64971617-ACA6-4E35-BBFC-04BF6D490206}"/>
              </a:ext>
            </a:extLst>
          </p:cNvPr>
          <p:cNvSpPr txBox="1"/>
          <p:nvPr/>
        </p:nvSpPr>
        <p:spPr>
          <a:xfrm>
            <a:off x="2844557" y="3363483"/>
            <a:ext cx="869670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브래킷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495">
            <a:extLst>
              <a:ext uri="{FF2B5EF4-FFF2-40B4-BE49-F238E27FC236}">
                <a16:creationId xmlns:a16="http://schemas.microsoft.com/office/drawing/2014/main" id="{5AFEAD3D-7699-4713-BC81-94EE3576E0C2}"/>
              </a:ext>
            </a:extLst>
          </p:cNvPr>
          <p:cNvSpPr txBox="1"/>
          <p:nvPr/>
        </p:nvSpPr>
        <p:spPr>
          <a:xfrm>
            <a:off x="2681661" y="3596645"/>
            <a:ext cx="1415247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브레이커 유닛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496">
            <a:extLst>
              <a:ext uri="{FF2B5EF4-FFF2-40B4-BE49-F238E27FC236}">
                <a16:creationId xmlns:a16="http://schemas.microsoft.com/office/drawing/2014/main" id="{3BEEF293-84CA-41AF-8D87-4EADB319D7BC}"/>
              </a:ext>
            </a:extLst>
          </p:cNvPr>
          <p:cNvSpPr txBox="1"/>
          <p:nvPr/>
        </p:nvSpPr>
        <p:spPr>
          <a:xfrm>
            <a:off x="2717557" y="3911567"/>
            <a:ext cx="775335" cy="2237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끌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97">
            <a:extLst>
              <a:ext uri="{FF2B5EF4-FFF2-40B4-BE49-F238E27FC236}">
                <a16:creationId xmlns:a16="http://schemas.microsoft.com/office/drawing/2014/main" id="{40CFC08E-036A-46D8-8A69-C48532661DB8}"/>
              </a:ext>
            </a:extLst>
          </p:cNvPr>
          <p:cNvSpPr txBox="1"/>
          <p:nvPr/>
        </p:nvSpPr>
        <p:spPr>
          <a:xfrm>
            <a:off x="5037754" y="2700622"/>
            <a:ext cx="923383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고압측 배관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498">
            <a:extLst>
              <a:ext uri="{FF2B5EF4-FFF2-40B4-BE49-F238E27FC236}">
                <a16:creationId xmlns:a16="http://schemas.microsoft.com/office/drawing/2014/main" id="{11EDD244-329A-4C22-8BB6-5E73E3419D41}"/>
              </a:ext>
            </a:extLst>
          </p:cNvPr>
          <p:cNvSpPr txBox="1"/>
          <p:nvPr/>
        </p:nvSpPr>
        <p:spPr>
          <a:xfrm>
            <a:off x="5249743" y="2920183"/>
            <a:ext cx="923384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저압측 배관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499">
            <a:extLst>
              <a:ext uri="{FF2B5EF4-FFF2-40B4-BE49-F238E27FC236}">
                <a16:creationId xmlns:a16="http://schemas.microsoft.com/office/drawing/2014/main" id="{D0EC0038-9E9B-49CF-992E-6561D157ECA4}"/>
              </a:ext>
            </a:extLst>
          </p:cNvPr>
          <p:cNvSpPr txBox="1"/>
          <p:nvPr/>
        </p:nvSpPr>
        <p:spPr>
          <a:xfrm>
            <a:off x="5378346" y="3139744"/>
            <a:ext cx="1231555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브레이커용 배관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500">
            <a:extLst>
              <a:ext uri="{FF2B5EF4-FFF2-40B4-BE49-F238E27FC236}">
                <a16:creationId xmlns:a16="http://schemas.microsoft.com/office/drawing/2014/main" id="{A1B87E97-DA8D-455F-A4D8-92771479ACD7}"/>
              </a:ext>
            </a:extLst>
          </p:cNvPr>
          <p:cNvSpPr txBox="1"/>
          <p:nvPr/>
        </p:nvSpPr>
        <p:spPr>
          <a:xfrm>
            <a:off x="5590093" y="3852736"/>
            <a:ext cx="1019809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작동유탱크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501">
            <a:extLst>
              <a:ext uri="{FF2B5EF4-FFF2-40B4-BE49-F238E27FC236}">
                <a16:creationId xmlns:a16="http://schemas.microsoft.com/office/drawing/2014/main" id="{65777809-171B-4C45-B148-5758BD79CB24}"/>
              </a:ext>
            </a:extLst>
          </p:cNvPr>
          <p:cNvSpPr txBox="1"/>
          <p:nvPr/>
        </p:nvSpPr>
        <p:spPr>
          <a:xfrm>
            <a:off x="6020818" y="4131898"/>
            <a:ext cx="1178168" cy="2249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필터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502">
            <a:extLst>
              <a:ext uri="{FF2B5EF4-FFF2-40B4-BE49-F238E27FC236}">
                <a16:creationId xmlns:a16="http://schemas.microsoft.com/office/drawing/2014/main" id="{B78CFCA6-FE4E-432A-94FA-684DB5A1704E}"/>
              </a:ext>
            </a:extLst>
          </p:cNvPr>
          <p:cNvSpPr txBox="1"/>
          <p:nvPr/>
        </p:nvSpPr>
        <p:spPr>
          <a:xfrm>
            <a:off x="5961137" y="5626225"/>
            <a:ext cx="1067192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오일 펌프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503">
            <a:extLst>
              <a:ext uri="{FF2B5EF4-FFF2-40B4-BE49-F238E27FC236}">
                <a16:creationId xmlns:a16="http://schemas.microsoft.com/office/drawing/2014/main" id="{85B959E0-E942-41DA-8802-E111A4AD6095}"/>
              </a:ext>
            </a:extLst>
          </p:cNvPr>
          <p:cNvSpPr txBox="1"/>
          <p:nvPr/>
        </p:nvSpPr>
        <p:spPr>
          <a:xfrm>
            <a:off x="2791811" y="5077205"/>
            <a:ext cx="895671" cy="2362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" sz="13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타격페달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600">
            <a:extLst>
              <a:ext uri="{FF2B5EF4-FFF2-40B4-BE49-F238E27FC236}">
                <a16:creationId xmlns:a16="http://schemas.microsoft.com/office/drawing/2014/main" id="{CBFB1ADC-81D5-4700-8396-D7142ACCEDF0}"/>
              </a:ext>
            </a:extLst>
          </p:cNvPr>
          <p:cNvSpPr txBox="1"/>
          <p:nvPr/>
        </p:nvSpPr>
        <p:spPr>
          <a:xfrm>
            <a:off x="2791811" y="5641720"/>
            <a:ext cx="166751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" sz="13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컨트롤 밸브</a:t>
            </a:r>
            <a:endParaRPr lang="ja-JP" sz="13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78084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 err="1">
                <a:latin typeface="+mj-ea"/>
              </a:rPr>
              <a:t>브레이커의</a:t>
            </a:r>
            <a:r>
              <a:rPr lang="ko-KR" altLang="en-US" sz="2400" dirty="0">
                <a:latin typeface="+mj-ea"/>
              </a:rPr>
              <a:t> 선정과 장착</a:t>
            </a:r>
            <a:r>
              <a:rPr lang="en-US" altLang="ko-KR" sz="2400" dirty="0">
                <a:latin typeface="+mj-ea"/>
              </a:rPr>
              <a:t>, </a:t>
            </a:r>
            <a:r>
              <a:rPr lang="ko-KR" altLang="en-US" sz="2400" dirty="0">
                <a:latin typeface="+mj-ea"/>
              </a:rPr>
              <a:t>특징</a:t>
            </a:r>
            <a:r>
              <a:rPr lang="en-US" altLang="ko-KR" sz="2400" dirty="0">
                <a:latin typeface="+mj-ea"/>
              </a:rPr>
              <a:t>, </a:t>
            </a:r>
            <a:r>
              <a:rPr lang="ko-KR" altLang="en-US" sz="2400" dirty="0">
                <a:latin typeface="+mj-ea"/>
              </a:rPr>
              <a:t>각부의 명칭과 기능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53195" y="391672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브레이커 유닛 각부 명칭의 예시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235933" y="604899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유압 배관회로의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7273" y="4220281"/>
            <a:ext cx="4334930" cy="1871833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8573" y="1287153"/>
            <a:ext cx="5078158" cy="2635234"/>
          </a:xfrm>
          <a:prstGeom prst="rect">
            <a:avLst/>
          </a:prstGeom>
        </p:spPr>
      </p:pic>
      <p:sp>
        <p:nvSpPr>
          <p:cNvPr id="10" name="テキスト ボックス 1601">
            <a:extLst>
              <a:ext uri="{FF2B5EF4-FFF2-40B4-BE49-F238E27FC236}">
                <a16:creationId xmlns:a16="http://schemas.microsoft.com/office/drawing/2014/main" id="{EB3FF116-6D39-4A11-91AA-C92ABD6EA816}"/>
              </a:ext>
            </a:extLst>
          </p:cNvPr>
          <p:cNvSpPr txBox="1"/>
          <p:nvPr/>
        </p:nvSpPr>
        <p:spPr>
          <a:xfrm>
            <a:off x="3862069" y="1746045"/>
            <a:ext cx="8585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유압 호스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(housu) </a:t>
            </a:r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연결부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602">
            <a:extLst>
              <a:ext uri="{FF2B5EF4-FFF2-40B4-BE49-F238E27FC236}">
                <a16:creationId xmlns:a16="http://schemas.microsoft.com/office/drawing/2014/main" id="{D9196029-06F7-4D49-9250-A0034D92E9AE}"/>
              </a:ext>
            </a:extLst>
          </p:cNvPr>
          <p:cNvSpPr txBox="1"/>
          <p:nvPr/>
        </p:nvSpPr>
        <p:spPr>
          <a:xfrm>
            <a:off x="3771264" y="2217155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브래킷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603">
            <a:extLst>
              <a:ext uri="{FF2B5EF4-FFF2-40B4-BE49-F238E27FC236}">
                <a16:creationId xmlns:a16="http://schemas.microsoft.com/office/drawing/2014/main" id="{9E96CE34-678F-49D8-948E-97FA793FCF6A}"/>
              </a:ext>
            </a:extLst>
          </p:cNvPr>
          <p:cNvSpPr txBox="1"/>
          <p:nvPr/>
        </p:nvSpPr>
        <p:spPr>
          <a:xfrm>
            <a:off x="3320097" y="2767828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604">
            <a:extLst>
              <a:ext uri="{FF2B5EF4-FFF2-40B4-BE49-F238E27FC236}">
                <a16:creationId xmlns:a16="http://schemas.microsoft.com/office/drawing/2014/main" id="{0A524E71-F484-42F3-BB6F-78ADDD5F0204}"/>
              </a:ext>
            </a:extLst>
          </p:cNvPr>
          <p:cNvSpPr txBox="1"/>
          <p:nvPr/>
        </p:nvSpPr>
        <p:spPr>
          <a:xfrm>
            <a:off x="6721417" y="2669237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605">
            <a:extLst>
              <a:ext uri="{FF2B5EF4-FFF2-40B4-BE49-F238E27FC236}">
                <a16:creationId xmlns:a16="http://schemas.microsoft.com/office/drawing/2014/main" id="{51BABF37-761B-4107-AE2D-CEFD8A40D9E0}"/>
              </a:ext>
            </a:extLst>
          </p:cNvPr>
          <p:cNvSpPr txBox="1"/>
          <p:nvPr/>
        </p:nvSpPr>
        <p:spPr>
          <a:xfrm>
            <a:off x="6262687" y="2898921"/>
            <a:ext cx="6680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피스톤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06">
            <a:extLst>
              <a:ext uri="{FF2B5EF4-FFF2-40B4-BE49-F238E27FC236}">
                <a16:creationId xmlns:a16="http://schemas.microsoft.com/office/drawing/2014/main" id="{25AEDEBB-8975-460C-8E5C-941B37BC7BCB}"/>
              </a:ext>
            </a:extLst>
          </p:cNvPr>
          <p:cNvSpPr txBox="1"/>
          <p:nvPr/>
        </p:nvSpPr>
        <p:spPr>
          <a:xfrm>
            <a:off x="4833937" y="2827076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끌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607">
            <a:extLst>
              <a:ext uri="{FF2B5EF4-FFF2-40B4-BE49-F238E27FC236}">
                <a16:creationId xmlns:a16="http://schemas.microsoft.com/office/drawing/2014/main" id="{101DC230-496B-450B-BEA2-650347F89033}"/>
              </a:ext>
            </a:extLst>
          </p:cNvPr>
          <p:cNvSpPr txBox="1"/>
          <p:nvPr/>
        </p:nvSpPr>
        <p:spPr>
          <a:xfrm>
            <a:off x="3612832" y="3506969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끌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608">
            <a:extLst>
              <a:ext uri="{FF2B5EF4-FFF2-40B4-BE49-F238E27FC236}">
                <a16:creationId xmlns:a16="http://schemas.microsoft.com/office/drawing/2014/main" id="{F893A8D9-50E9-4740-9266-6E805AEE1A6C}"/>
              </a:ext>
            </a:extLst>
          </p:cNvPr>
          <p:cNvSpPr txBox="1"/>
          <p:nvPr/>
        </p:nvSpPr>
        <p:spPr>
          <a:xfrm>
            <a:off x="5226012" y="1513142"/>
            <a:ext cx="833119" cy="1916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어큐뮬레이터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609">
            <a:extLst>
              <a:ext uri="{FF2B5EF4-FFF2-40B4-BE49-F238E27FC236}">
                <a16:creationId xmlns:a16="http://schemas.microsoft.com/office/drawing/2014/main" id="{C063BF14-40F1-4F1B-BF34-29870EC42CD0}"/>
              </a:ext>
            </a:extLst>
          </p:cNvPr>
          <p:cNvSpPr txBox="1"/>
          <p:nvPr/>
        </p:nvSpPr>
        <p:spPr>
          <a:xfrm>
            <a:off x="5164566" y="1780657"/>
            <a:ext cx="779094" cy="15600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밸브 박스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610">
            <a:extLst>
              <a:ext uri="{FF2B5EF4-FFF2-40B4-BE49-F238E27FC236}">
                <a16:creationId xmlns:a16="http://schemas.microsoft.com/office/drawing/2014/main" id="{E4C57C40-8080-404B-A12D-918212B6EC5D}"/>
              </a:ext>
            </a:extLst>
          </p:cNvPr>
          <p:cNvSpPr txBox="1"/>
          <p:nvPr/>
        </p:nvSpPr>
        <p:spPr>
          <a:xfrm>
            <a:off x="5477776" y="2034814"/>
            <a:ext cx="41148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밸브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611">
            <a:extLst>
              <a:ext uri="{FF2B5EF4-FFF2-40B4-BE49-F238E27FC236}">
                <a16:creationId xmlns:a16="http://schemas.microsoft.com/office/drawing/2014/main" id="{FE9A239C-1D21-4A01-A650-B7A30FFF1FC2}"/>
              </a:ext>
            </a:extLst>
          </p:cNvPr>
          <p:cNvSpPr txBox="1"/>
          <p:nvPr/>
        </p:nvSpPr>
        <p:spPr>
          <a:xfrm>
            <a:off x="4809452" y="2260874"/>
            <a:ext cx="83312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끌 세트 핀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612">
            <a:extLst>
              <a:ext uri="{FF2B5EF4-FFF2-40B4-BE49-F238E27FC236}">
                <a16:creationId xmlns:a16="http://schemas.microsoft.com/office/drawing/2014/main" id="{9CFDB911-629B-498A-9C92-4631F1DD80C6}"/>
              </a:ext>
            </a:extLst>
          </p:cNvPr>
          <p:cNvSpPr txBox="1"/>
          <p:nvPr/>
        </p:nvSpPr>
        <p:spPr>
          <a:xfrm>
            <a:off x="5387135" y="4278211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어큐뮬레이터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613">
            <a:extLst>
              <a:ext uri="{FF2B5EF4-FFF2-40B4-BE49-F238E27FC236}">
                <a16:creationId xmlns:a16="http://schemas.microsoft.com/office/drawing/2014/main" id="{5DCD6D4A-884E-47E5-97F0-FCBE39B3CA96}"/>
              </a:ext>
            </a:extLst>
          </p:cNvPr>
          <p:cNvSpPr txBox="1"/>
          <p:nvPr/>
        </p:nvSpPr>
        <p:spPr>
          <a:xfrm>
            <a:off x="5792787" y="4551021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스톱 밸브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615">
            <a:extLst>
              <a:ext uri="{FF2B5EF4-FFF2-40B4-BE49-F238E27FC236}">
                <a16:creationId xmlns:a16="http://schemas.microsoft.com/office/drawing/2014/main" id="{6D142A4B-FD1D-44DB-BA64-648909700DC5}"/>
              </a:ext>
            </a:extLst>
          </p:cNvPr>
          <p:cNvSpPr txBox="1"/>
          <p:nvPr/>
        </p:nvSpPr>
        <p:spPr>
          <a:xfrm>
            <a:off x="3848565" y="4449830"/>
            <a:ext cx="67818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조작 밸브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616">
            <a:extLst>
              <a:ext uri="{FF2B5EF4-FFF2-40B4-BE49-F238E27FC236}">
                <a16:creationId xmlns:a16="http://schemas.microsoft.com/office/drawing/2014/main" id="{24C5C58F-9A19-49ED-970F-BDECBFFD589F}"/>
              </a:ext>
            </a:extLst>
          </p:cNvPr>
          <p:cNvSpPr txBox="1"/>
          <p:nvPr/>
        </p:nvSpPr>
        <p:spPr>
          <a:xfrm>
            <a:off x="3180269" y="4887794"/>
            <a:ext cx="47383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펌프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617">
            <a:extLst>
              <a:ext uri="{FF2B5EF4-FFF2-40B4-BE49-F238E27FC236}">
                <a16:creationId xmlns:a16="http://schemas.microsoft.com/office/drawing/2014/main" id="{A49DD1AD-B1B2-4D66-8936-BC25F9840C68}"/>
              </a:ext>
            </a:extLst>
          </p:cNvPr>
          <p:cNvSpPr txBox="1"/>
          <p:nvPr/>
        </p:nvSpPr>
        <p:spPr>
          <a:xfrm>
            <a:off x="5399087" y="5802657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스톱 밸브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618">
            <a:extLst>
              <a:ext uri="{FF2B5EF4-FFF2-40B4-BE49-F238E27FC236}">
                <a16:creationId xmlns:a16="http://schemas.microsoft.com/office/drawing/2014/main" id="{0F91BF11-D4BA-4710-8CFD-E70C15D61045}"/>
              </a:ext>
            </a:extLst>
          </p:cNvPr>
          <p:cNvSpPr txBox="1"/>
          <p:nvPr/>
        </p:nvSpPr>
        <p:spPr>
          <a:xfrm>
            <a:off x="6094412" y="5422772"/>
            <a:ext cx="10045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브레이커 유닛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619">
            <a:extLst>
              <a:ext uri="{FF2B5EF4-FFF2-40B4-BE49-F238E27FC236}">
                <a16:creationId xmlns:a16="http://schemas.microsoft.com/office/drawing/2014/main" id="{10E673F3-C40D-428A-BC50-9F35F75B54D1}"/>
              </a:ext>
            </a:extLst>
          </p:cNvPr>
          <p:cNvSpPr txBox="1"/>
          <p:nvPr/>
        </p:nvSpPr>
        <p:spPr>
          <a:xfrm>
            <a:off x="3862069" y="5038450"/>
            <a:ext cx="577215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릴리프 밸브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1620">
            <a:extLst>
              <a:ext uri="{FF2B5EF4-FFF2-40B4-BE49-F238E27FC236}">
                <a16:creationId xmlns:a16="http://schemas.microsoft.com/office/drawing/2014/main" id="{C724E2D7-7C93-4AEC-ACE4-BB5015CF286E}"/>
              </a:ext>
            </a:extLst>
          </p:cNvPr>
          <p:cNvSpPr txBox="1"/>
          <p:nvPr/>
        </p:nvSpPr>
        <p:spPr>
          <a:xfrm>
            <a:off x="4150677" y="5966129"/>
            <a:ext cx="1140460" cy="12598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차 릴리프 밸브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1621">
            <a:extLst>
              <a:ext uri="{FF2B5EF4-FFF2-40B4-BE49-F238E27FC236}">
                <a16:creationId xmlns:a16="http://schemas.microsoft.com/office/drawing/2014/main" id="{AEBA3BB2-C59E-4D3E-A3C6-64AEACBEBB64}"/>
              </a:ext>
            </a:extLst>
          </p:cNvPr>
          <p:cNvSpPr txBox="1"/>
          <p:nvPr/>
        </p:nvSpPr>
        <p:spPr>
          <a:xfrm>
            <a:off x="3466782" y="5842959"/>
            <a:ext cx="56261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쿨러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622">
            <a:extLst>
              <a:ext uri="{FF2B5EF4-FFF2-40B4-BE49-F238E27FC236}">
                <a16:creationId xmlns:a16="http://schemas.microsoft.com/office/drawing/2014/main" id="{1C8169E4-35BC-4F4F-88CD-F8070F3E6E22}"/>
              </a:ext>
            </a:extLst>
          </p:cNvPr>
          <p:cNvSpPr txBox="1"/>
          <p:nvPr/>
        </p:nvSpPr>
        <p:spPr>
          <a:xfrm>
            <a:off x="2655972" y="5916716"/>
            <a:ext cx="56261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탱크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6693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종류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3019231" y="587733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① 축압 반발식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4261" y="1464329"/>
            <a:ext cx="7455477" cy="4413006"/>
          </a:xfrm>
          <a:prstGeom prst="rect">
            <a:avLst/>
          </a:prstGeom>
        </p:spPr>
      </p:pic>
      <p:sp>
        <p:nvSpPr>
          <p:cNvPr id="7" name="テキスト ボックス 1623">
            <a:extLst>
              <a:ext uri="{FF2B5EF4-FFF2-40B4-BE49-F238E27FC236}">
                <a16:creationId xmlns:a16="http://schemas.microsoft.com/office/drawing/2014/main" id="{64014314-3A09-4A03-925E-30BB26D8466D}"/>
              </a:ext>
            </a:extLst>
          </p:cNvPr>
          <p:cNvSpPr txBox="1"/>
          <p:nvPr/>
        </p:nvSpPr>
        <p:spPr>
          <a:xfrm>
            <a:off x="2109470" y="1556702"/>
            <a:ext cx="1129030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질소가스</a:t>
            </a:r>
            <a:r>
              <a:rPr lang="ko-KR" altLang="en-US" sz="1600" kern="100" baseline="30000">
                <a:effectLst/>
                <a:latin typeface="+mj-ea"/>
                <a:ea typeface="+mj-ea"/>
                <a:cs typeface="Times New Roman" panose="02020603050405020304" pitchFamily="18" charset="0"/>
              </a:rPr>
              <a:t>주</a:t>
            </a:r>
            <a:r>
              <a:rPr lang="en-US" altLang="ko-KR" sz="1600" kern="100" baseline="300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624">
            <a:extLst>
              <a:ext uri="{FF2B5EF4-FFF2-40B4-BE49-F238E27FC236}">
                <a16:creationId xmlns:a16="http://schemas.microsoft.com/office/drawing/2014/main" id="{39D01FE5-9C7E-4961-AB79-CDA0CBB5A035}"/>
              </a:ext>
            </a:extLst>
          </p:cNvPr>
          <p:cNvSpPr txBox="1"/>
          <p:nvPr/>
        </p:nvSpPr>
        <p:spPr>
          <a:xfrm>
            <a:off x="1551403" y="2421132"/>
            <a:ext cx="1063283" cy="339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피스톤</a:t>
            </a:r>
          </a:p>
        </p:txBody>
      </p:sp>
      <p:sp>
        <p:nvSpPr>
          <p:cNvPr id="10" name="テキスト ボックス 1625">
            <a:extLst>
              <a:ext uri="{FF2B5EF4-FFF2-40B4-BE49-F238E27FC236}">
                <a16:creationId xmlns:a16="http://schemas.microsoft.com/office/drawing/2014/main" id="{56E8E7A7-6EE9-4802-A893-8E7F6C7CC9D4}"/>
              </a:ext>
            </a:extLst>
          </p:cNvPr>
          <p:cNvSpPr txBox="1"/>
          <p:nvPr/>
        </p:nvSpPr>
        <p:spPr>
          <a:xfrm>
            <a:off x="1044575" y="3221672"/>
            <a:ext cx="1191376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하부 수압면</a:t>
            </a:r>
          </a:p>
        </p:txBody>
      </p:sp>
      <p:sp>
        <p:nvSpPr>
          <p:cNvPr id="11" name="テキスト ボックス 1626">
            <a:extLst>
              <a:ext uri="{FF2B5EF4-FFF2-40B4-BE49-F238E27FC236}">
                <a16:creationId xmlns:a16="http://schemas.microsoft.com/office/drawing/2014/main" id="{5382B2CE-FE84-43D7-BB8A-BF69364464CE}"/>
              </a:ext>
            </a:extLst>
          </p:cNvPr>
          <p:cNvSpPr txBox="1"/>
          <p:nvPr/>
        </p:nvSpPr>
        <p:spPr>
          <a:xfrm>
            <a:off x="4733925" y="5113337"/>
            <a:ext cx="1785364" cy="358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전환밸브</a:t>
            </a:r>
          </a:p>
        </p:txBody>
      </p:sp>
      <p:sp>
        <p:nvSpPr>
          <p:cNvPr id="13" name="テキスト ボックス 1624">
            <a:extLst>
              <a:ext uri="{FF2B5EF4-FFF2-40B4-BE49-F238E27FC236}">
                <a16:creationId xmlns:a16="http://schemas.microsoft.com/office/drawing/2014/main" id="{C0225596-B2B8-4466-A931-41ECAF48A6A5}"/>
              </a:ext>
            </a:extLst>
          </p:cNvPr>
          <p:cNvSpPr txBox="1"/>
          <p:nvPr/>
        </p:nvSpPr>
        <p:spPr>
          <a:xfrm>
            <a:off x="4287167" y="5544342"/>
            <a:ext cx="4144643" cy="3394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주</a:t>
            </a:r>
            <a:r>
              <a:rPr lang="en-US" altLang="ko-KR" sz="16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 </a:t>
            </a:r>
            <a:r>
              <a:rPr lang="ko-KR" altLang="en-US" sz="16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질소가스 이외의 가스는 사용하지 않는다</a:t>
            </a:r>
            <a:r>
              <a:rPr lang="en-US" altLang="ko-KR" sz="16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14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917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종류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867306" y="5059572"/>
            <a:ext cx="349576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② 유압 </a:t>
            </a:r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직동식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⒜ 피스톤 상부면 </a:t>
            </a:r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고저압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전환식</a:t>
            </a:r>
            <a:b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질소가스</a:t>
            </a:r>
            <a:r>
              <a:rPr lang="en-US" altLang="ko-KR" sz="12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고압 어큐뮬레이터 사용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039084" y="5032328"/>
            <a:ext cx="349576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② 유압 </a:t>
            </a:r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직동식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⒜ 피스톤 상부면 </a:t>
            </a:r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고저압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전환식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0178" y="2358736"/>
            <a:ext cx="3893199" cy="2425696"/>
          </a:xfrm>
          <a:prstGeom prst="rect">
            <a:avLst/>
          </a:prstGeom>
        </p:spPr>
      </p:pic>
      <p:pic>
        <p:nvPicPr>
          <p:cNvPr id="16" name="図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96" y="2359102"/>
            <a:ext cx="3860654" cy="2329948"/>
          </a:xfrm>
          <a:prstGeom prst="rect">
            <a:avLst/>
          </a:prstGeom>
        </p:spPr>
      </p:pic>
      <p:sp>
        <p:nvSpPr>
          <p:cNvPr id="10" name="テキスト ボックス 1631">
            <a:extLst>
              <a:ext uri="{FF2B5EF4-FFF2-40B4-BE49-F238E27FC236}">
                <a16:creationId xmlns:a16="http://schemas.microsoft.com/office/drawing/2014/main" id="{3D635FB4-90A7-481E-8D53-355E7B993095}"/>
              </a:ext>
            </a:extLst>
          </p:cNvPr>
          <p:cNvSpPr txBox="1"/>
          <p:nvPr/>
        </p:nvSpPr>
        <p:spPr>
          <a:xfrm>
            <a:off x="2519362" y="2396836"/>
            <a:ext cx="554038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질소가스</a:t>
            </a:r>
            <a:r>
              <a:rPr lang="ko-KR" altLang="en-US" sz="800" kern="100" baseline="30000">
                <a:effectLst/>
                <a:latin typeface="+mj-ea"/>
                <a:ea typeface="+mj-ea"/>
                <a:cs typeface="Times New Roman" panose="02020603050405020304" pitchFamily="18" charset="0"/>
              </a:rPr>
              <a:t>주</a:t>
            </a:r>
            <a:r>
              <a:rPr lang="en-US" altLang="ko-KR" sz="800" kern="100" baseline="300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960">
            <a:extLst>
              <a:ext uri="{FF2B5EF4-FFF2-40B4-BE49-F238E27FC236}">
                <a16:creationId xmlns:a16="http://schemas.microsoft.com/office/drawing/2014/main" id="{239B4F43-F90E-48B2-8FBB-92B1D4A1C776}"/>
              </a:ext>
            </a:extLst>
          </p:cNvPr>
          <p:cNvSpPr txBox="1"/>
          <p:nvPr/>
        </p:nvSpPr>
        <p:spPr>
          <a:xfrm>
            <a:off x="1452245" y="2720975"/>
            <a:ext cx="620395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고저압 전환</a:t>
            </a:r>
            <a:endParaRPr lang="ko-KR" altLang="en-US" sz="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969">
            <a:extLst>
              <a:ext uri="{FF2B5EF4-FFF2-40B4-BE49-F238E27FC236}">
                <a16:creationId xmlns:a16="http://schemas.microsoft.com/office/drawing/2014/main" id="{C9347569-6D05-4406-9AE3-46851421F835}"/>
              </a:ext>
            </a:extLst>
          </p:cNvPr>
          <p:cNvSpPr txBox="1"/>
          <p:nvPr/>
        </p:nvSpPr>
        <p:spPr>
          <a:xfrm>
            <a:off x="745490" y="3179685"/>
            <a:ext cx="1044000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하부 수압면 상시 고압</a:t>
            </a:r>
            <a:endParaRPr lang="ko-KR" altLang="en-US" sz="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970">
            <a:extLst>
              <a:ext uri="{FF2B5EF4-FFF2-40B4-BE49-F238E27FC236}">
                <a16:creationId xmlns:a16="http://schemas.microsoft.com/office/drawing/2014/main" id="{68208437-2802-4F71-8B96-F429392498B5}"/>
              </a:ext>
            </a:extLst>
          </p:cNvPr>
          <p:cNvSpPr txBox="1"/>
          <p:nvPr/>
        </p:nvSpPr>
        <p:spPr>
          <a:xfrm>
            <a:off x="7029188" y="3761505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전환밸브</a:t>
            </a:r>
            <a:endParaRPr lang="ko-KR" altLang="en-US" sz="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034">
            <a:extLst>
              <a:ext uri="{FF2B5EF4-FFF2-40B4-BE49-F238E27FC236}">
                <a16:creationId xmlns:a16="http://schemas.microsoft.com/office/drawing/2014/main" id="{88B3A9F2-6141-4964-AA02-099D4227B4B4}"/>
              </a:ext>
            </a:extLst>
          </p:cNvPr>
          <p:cNvSpPr txBox="1"/>
          <p:nvPr/>
        </p:nvSpPr>
        <p:spPr>
          <a:xfrm>
            <a:off x="6572379" y="4435068"/>
            <a:ext cx="1250950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고압 어큐뮬레이터</a:t>
            </a:r>
            <a:endParaRPr lang="ko-KR" altLang="en-US" sz="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970">
            <a:extLst>
              <a:ext uri="{FF2B5EF4-FFF2-40B4-BE49-F238E27FC236}">
                <a16:creationId xmlns:a16="http://schemas.microsoft.com/office/drawing/2014/main" id="{D417FB67-636B-4B73-A694-F112F6BCB25A}"/>
              </a:ext>
            </a:extLst>
          </p:cNvPr>
          <p:cNvSpPr txBox="1"/>
          <p:nvPr/>
        </p:nvSpPr>
        <p:spPr>
          <a:xfrm>
            <a:off x="3135172" y="3828415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전환밸브</a:t>
            </a:r>
            <a:endParaRPr lang="ko-KR" altLang="en-US" sz="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624">
            <a:extLst>
              <a:ext uri="{FF2B5EF4-FFF2-40B4-BE49-F238E27FC236}">
                <a16:creationId xmlns:a16="http://schemas.microsoft.com/office/drawing/2014/main" id="{A56C2501-FE00-4F04-805A-0D6C8290EFFE}"/>
              </a:ext>
            </a:extLst>
          </p:cNvPr>
          <p:cNvSpPr txBox="1"/>
          <p:nvPr/>
        </p:nvSpPr>
        <p:spPr>
          <a:xfrm>
            <a:off x="2720291" y="4551680"/>
            <a:ext cx="1973932" cy="20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>
                <a:effectLst/>
                <a:latin typeface="+mj-ea"/>
                <a:ea typeface="+mj-ea"/>
                <a:cs typeface="Times New Roman" panose="02020603050405020304" pitchFamily="18" charset="0"/>
              </a:rPr>
              <a:t>주</a:t>
            </a:r>
            <a:r>
              <a:rPr lang="en-US" altLang="ko-KR" sz="800">
                <a:effectLst/>
                <a:latin typeface="+mj-ea"/>
                <a:ea typeface="+mj-ea"/>
                <a:cs typeface="Times New Roman" panose="02020603050405020304" pitchFamily="18" charset="0"/>
              </a:rPr>
              <a:t>) </a:t>
            </a:r>
            <a:r>
              <a:rPr lang="ko-KR" altLang="en-US" sz="800">
                <a:effectLst/>
                <a:latin typeface="+mj-ea"/>
                <a:ea typeface="+mj-ea"/>
                <a:cs typeface="Times New Roman" panose="02020603050405020304" pitchFamily="18" charset="0"/>
              </a:rPr>
              <a:t>질소가스 이외의 가스는 사용하지 않는다</a:t>
            </a:r>
            <a:r>
              <a:rPr lang="en-US" altLang="ko-KR" sz="800"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624">
            <a:extLst>
              <a:ext uri="{FF2B5EF4-FFF2-40B4-BE49-F238E27FC236}">
                <a16:creationId xmlns:a16="http://schemas.microsoft.com/office/drawing/2014/main" id="{47C87C21-5FA3-4417-932A-309E0DE7A948}"/>
              </a:ext>
            </a:extLst>
          </p:cNvPr>
          <p:cNvSpPr txBox="1"/>
          <p:nvPr/>
        </p:nvSpPr>
        <p:spPr>
          <a:xfrm>
            <a:off x="6469445" y="4628626"/>
            <a:ext cx="1973932" cy="2096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>
                <a:effectLst/>
                <a:latin typeface="+mj-ea"/>
                <a:ea typeface="+mj-ea"/>
                <a:cs typeface="Times New Roman" panose="02020603050405020304" pitchFamily="18" charset="0"/>
              </a:rPr>
              <a:t>주</a:t>
            </a:r>
            <a:r>
              <a:rPr lang="en-US" altLang="ko-KR" sz="800">
                <a:effectLst/>
                <a:latin typeface="+mj-ea"/>
                <a:ea typeface="+mj-ea"/>
                <a:cs typeface="Times New Roman" panose="02020603050405020304" pitchFamily="18" charset="0"/>
              </a:rPr>
              <a:t>) </a:t>
            </a:r>
            <a:r>
              <a:rPr lang="ko-KR" altLang="en-US" sz="800">
                <a:effectLst/>
                <a:latin typeface="+mj-ea"/>
                <a:ea typeface="+mj-ea"/>
                <a:cs typeface="Times New Roman" panose="02020603050405020304" pitchFamily="18" charset="0"/>
              </a:rPr>
              <a:t>질소가스 이외의 가스는 사용하지 않는다</a:t>
            </a:r>
            <a:r>
              <a:rPr lang="en-US" altLang="ko-KR" sz="800">
                <a:effectLst/>
                <a:latin typeface="+mj-ea"/>
                <a:ea typeface="+mj-ea"/>
                <a:cs typeface="Times New Roman" panose="02020603050405020304" pitchFamily="18" charset="0"/>
              </a:rPr>
              <a:t>.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631">
            <a:extLst>
              <a:ext uri="{FF2B5EF4-FFF2-40B4-BE49-F238E27FC236}">
                <a16:creationId xmlns:a16="http://schemas.microsoft.com/office/drawing/2014/main" id="{4B7769F9-19A2-43EC-92AC-975DA53689FD}"/>
              </a:ext>
            </a:extLst>
          </p:cNvPr>
          <p:cNvSpPr txBox="1"/>
          <p:nvPr/>
        </p:nvSpPr>
        <p:spPr>
          <a:xfrm>
            <a:off x="5931822" y="2403595"/>
            <a:ext cx="57600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질소가스</a:t>
            </a:r>
            <a:r>
              <a:rPr lang="ko-KR" altLang="en-US" sz="800" kern="100" baseline="30000">
                <a:effectLst/>
                <a:latin typeface="+mj-ea"/>
                <a:ea typeface="+mj-ea"/>
                <a:cs typeface="Times New Roman" panose="02020603050405020304" pitchFamily="18" charset="0"/>
              </a:rPr>
              <a:t>주</a:t>
            </a:r>
            <a:r>
              <a:rPr lang="en-US" altLang="ko-KR" sz="800" kern="100" baseline="300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960">
            <a:extLst>
              <a:ext uri="{FF2B5EF4-FFF2-40B4-BE49-F238E27FC236}">
                <a16:creationId xmlns:a16="http://schemas.microsoft.com/office/drawing/2014/main" id="{24EF0D63-A7D0-455A-AC5A-881FA4ED2ED5}"/>
              </a:ext>
            </a:extLst>
          </p:cNvPr>
          <p:cNvSpPr txBox="1"/>
          <p:nvPr/>
        </p:nvSpPr>
        <p:spPr>
          <a:xfrm>
            <a:off x="5215105" y="2603891"/>
            <a:ext cx="620395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고저압 전환</a:t>
            </a:r>
            <a:endParaRPr lang="ko-KR" altLang="en-US" sz="6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969">
            <a:extLst>
              <a:ext uri="{FF2B5EF4-FFF2-40B4-BE49-F238E27FC236}">
                <a16:creationId xmlns:a16="http://schemas.microsoft.com/office/drawing/2014/main" id="{B81F0F02-4E16-4947-889E-38F731B88363}"/>
              </a:ext>
            </a:extLst>
          </p:cNvPr>
          <p:cNvSpPr txBox="1"/>
          <p:nvPr/>
        </p:nvSpPr>
        <p:spPr>
          <a:xfrm>
            <a:off x="4624933" y="3257406"/>
            <a:ext cx="10440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하부 </a:t>
            </a:r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수압면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상시 고압</a:t>
            </a:r>
            <a:endParaRPr lang="ko-KR" altLang="en-US" sz="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5315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종류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807166" y="5860994"/>
            <a:ext cx="352966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② 유압 직동식 ⒝ 피스톤 하부면 고저압 전환식</a:t>
            </a: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838" y="1428235"/>
            <a:ext cx="6754091" cy="4424165"/>
          </a:xfrm>
          <a:prstGeom prst="rect">
            <a:avLst/>
          </a:prstGeom>
        </p:spPr>
      </p:pic>
      <p:sp>
        <p:nvSpPr>
          <p:cNvPr id="7" name="テキスト ボックス 1036">
            <a:extLst>
              <a:ext uri="{FF2B5EF4-FFF2-40B4-BE49-F238E27FC236}">
                <a16:creationId xmlns:a16="http://schemas.microsoft.com/office/drawing/2014/main" id="{A10694C0-097C-4BF1-AF9A-A3F61C6AAD79}"/>
              </a:ext>
            </a:extLst>
          </p:cNvPr>
          <p:cNvSpPr txBox="1"/>
          <p:nvPr/>
        </p:nvSpPr>
        <p:spPr>
          <a:xfrm>
            <a:off x="1600200" y="2575966"/>
            <a:ext cx="1431692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2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고저압 전환</a:t>
            </a:r>
          </a:p>
        </p:txBody>
      </p:sp>
      <p:sp>
        <p:nvSpPr>
          <p:cNvPr id="8" name="テキスト ボックス 1037">
            <a:extLst>
              <a:ext uri="{FF2B5EF4-FFF2-40B4-BE49-F238E27FC236}">
                <a16:creationId xmlns:a16="http://schemas.microsoft.com/office/drawing/2014/main" id="{131A34EF-B284-4087-87D7-0FCFAD859CF8}"/>
              </a:ext>
            </a:extLst>
          </p:cNvPr>
          <p:cNvSpPr txBox="1"/>
          <p:nvPr/>
        </p:nvSpPr>
        <p:spPr>
          <a:xfrm>
            <a:off x="1550669" y="1617662"/>
            <a:ext cx="2633981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2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상부 수압면 상시 고압</a:t>
            </a:r>
          </a:p>
        </p:txBody>
      </p:sp>
      <p:sp>
        <p:nvSpPr>
          <p:cNvPr id="10" name="テキスト ボックス 1038">
            <a:extLst>
              <a:ext uri="{FF2B5EF4-FFF2-40B4-BE49-F238E27FC236}">
                <a16:creationId xmlns:a16="http://schemas.microsoft.com/office/drawing/2014/main" id="{674F9A54-126C-4A19-8CCD-77A812A1F683}"/>
              </a:ext>
            </a:extLst>
          </p:cNvPr>
          <p:cNvSpPr txBox="1"/>
          <p:nvPr/>
        </p:nvSpPr>
        <p:spPr>
          <a:xfrm>
            <a:off x="4302224" y="5443031"/>
            <a:ext cx="2176559" cy="322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2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전환밸브</a:t>
            </a:r>
          </a:p>
        </p:txBody>
      </p:sp>
      <p:sp>
        <p:nvSpPr>
          <p:cNvPr id="11" name="テキスト ボックス 1039">
            <a:extLst>
              <a:ext uri="{FF2B5EF4-FFF2-40B4-BE49-F238E27FC236}">
                <a16:creationId xmlns:a16="http://schemas.microsoft.com/office/drawing/2014/main" id="{5C7CB82D-8B26-4786-B7E7-648887784A88}"/>
              </a:ext>
            </a:extLst>
          </p:cNvPr>
          <p:cNvSpPr txBox="1"/>
          <p:nvPr/>
        </p:nvSpPr>
        <p:spPr>
          <a:xfrm>
            <a:off x="5390504" y="4414201"/>
            <a:ext cx="2722425" cy="3225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20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고압 어큐뮬레이터</a:t>
            </a:r>
          </a:p>
        </p:txBody>
      </p:sp>
    </p:spTree>
    <p:extLst>
      <p:ext uri="{BB962C8B-B14F-4D97-AF65-F5344CB8AC3E}">
        <p14:creationId xmlns:p14="http://schemas.microsoft.com/office/powerpoint/2010/main" val="313609059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1226" y="3666430"/>
            <a:ext cx="35878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빌딩 건축물 등 콘크리트</a:t>
            </a:r>
            <a:b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구조물의 해체 상황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3016961" y="607170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암석의 파쇄 상황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6307" y="1385818"/>
            <a:ext cx="3882041" cy="2337687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4810474" y="3753864"/>
            <a:ext cx="358787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도로포장반의 해체 상황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8016" y="3660097"/>
            <a:ext cx="2095500" cy="2381250"/>
          </a:xfrm>
          <a:prstGeom prst="rect">
            <a:avLst/>
          </a:prstGeom>
        </p:spPr>
      </p:pic>
      <p:pic>
        <p:nvPicPr>
          <p:cNvPr id="13" name="図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159" y="1385818"/>
            <a:ext cx="3328008" cy="229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16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26422" y="5497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브레이커 유닛을 직각으로 밀어붙여 타격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502678" y="5497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공타는 하지 않는다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855" y="2648494"/>
            <a:ext cx="2145256" cy="2754044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5707" y="2067791"/>
            <a:ext cx="5184817" cy="343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5632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5586" y="1438968"/>
            <a:ext cx="4512680" cy="2440392"/>
          </a:xfrm>
          <a:prstGeom prst="rect">
            <a:avLst/>
          </a:prstGeom>
        </p:spPr>
      </p:pic>
      <p:sp>
        <p:nvSpPr>
          <p:cNvPr id="20" name="テキスト ボックス 19"/>
          <p:cNvSpPr txBox="1"/>
          <p:nvPr/>
        </p:nvSpPr>
        <p:spPr>
          <a:xfrm>
            <a:off x="3153659" y="381110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끌로 비집지 않는다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</p:txBody>
      </p:sp>
      <p:pic>
        <p:nvPicPr>
          <p:cNvPr id="21" name="図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6713" y="4077068"/>
            <a:ext cx="3890573" cy="2044595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3069261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깨지기 쉬운 곳부터</a:t>
            </a:r>
          </a:p>
        </p:txBody>
      </p:sp>
      <p:sp>
        <p:nvSpPr>
          <p:cNvPr id="10" name="テキスト ボックス 1040">
            <a:extLst>
              <a:ext uri="{FF2B5EF4-FFF2-40B4-BE49-F238E27FC236}">
                <a16:creationId xmlns:a16="http://schemas.microsoft.com/office/drawing/2014/main" id="{C32263AB-D5C6-4C25-ADE9-819E12EA614B}"/>
              </a:ext>
            </a:extLst>
          </p:cNvPr>
          <p:cNvSpPr txBox="1"/>
          <p:nvPr/>
        </p:nvSpPr>
        <p:spPr>
          <a:xfrm>
            <a:off x="2245735" y="1934309"/>
            <a:ext cx="684826" cy="16119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비집지 않는다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81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기계의 종류와 용도</a:t>
            </a:r>
            <a:r>
              <a:rPr lang="en-US" altLang="ko-KR" sz="2400">
                <a:latin typeface="+mj-ea"/>
              </a:rPr>
              <a:t>(</a:t>
            </a:r>
            <a:r>
              <a:rPr lang="ko-KR" altLang="en-US" sz="2400">
                <a:latin typeface="+mj-ea"/>
              </a:rPr>
              <a:t>특징</a:t>
            </a:r>
            <a:r>
              <a:rPr lang="en-US" altLang="ko-KR" sz="2400">
                <a:latin typeface="+mj-ea"/>
              </a:rPr>
              <a:t>) </a:t>
            </a:r>
            <a:r>
              <a:rPr lang="ko-KR" altLang="en-US" sz="2400">
                <a:latin typeface="+mj-ea"/>
              </a:rPr>
              <a:t>등 </a:t>
            </a:r>
            <a:r>
              <a:rPr lang="en-US" altLang="ko-KR" sz="2400">
                <a:latin typeface="+mj-ea"/>
              </a:rPr>
              <a:t>(2) </a:t>
            </a:r>
            <a:r>
              <a:rPr lang="ko-KR" altLang="en-US" sz="2400">
                <a:latin typeface="+mj-ea"/>
              </a:rPr>
              <a:t>철골 절단기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4"/>
            <a:ext cx="7886700" cy="4351338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5922668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2873" y="1369065"/>
            <a:ext cx="4738254" cy="411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3251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Hic"/>
              </a:rPr>
              <a:t>브레이커의 일반적인 작업방법</a:t>
            </a:r>
            <a:endParaRPr kumimoji="1" lang="ko-KR" altLang="en-US" sz="2400">
              <a:latin typeface="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56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37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3015541" y="359655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스트로크 엔드 상태로 타격하지 않는다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2930570" y="606145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브레이커로 물체를 매달지 않는다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9819" y="3849207"/>
            <a:ext cx="4709307" cy="2212248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5639" y="1348378"/>
            <a:ext cx="4283370" cy="2248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412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24980" y="5725008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수중작업을 하지 않는다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4588023" y="5053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파편의 비래 범위 내 출입금지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6722" y="2425403"/>
            <a:ext cx="4295816" cy="2628517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462" y="1966301"/>
            <a:ext cx="3124647" cy="3758707"/>
          </a:xfrm>
          <a:prstGeom prst="rect">
            <a:avLst/>
          </a:prstGeom>
        </p:spPr>
      </p:pic>
      <p:sp>
        <p:nvSpPr>
          <p:cNvPr id="11" name="テキスト ボックス 1041">
            <a:extLst>
              <a:ext uri="{FF2B5EF4-FFF2-40B4-BE49-F238E27FC236}">
                <a16:creationId xmlns:a16="http://schemas.microsoft.com/office/drawing/2014/main" id="{E895BB2A-FFEC-496A-9B02-12ADACD38FC9}"/>
              </a:ext>
            </a:extLst>
          </p:cNvPr>
          <p:cNvSpPr txBox="1"/>
          <p:nvPr/>
        </p:nvSpPr>
        <p:spPr>
          <a:xfrm>
            <a:off x="5258636" y="4106693"/>
            <a:ext cx="41656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출입금지</a:t>
            </a:r>
          </a:p>
        </p:txBody>
      </p:sp>
      <p:sp>
        <p:nvSpPr>
          <p:cNvPr id="12" name="テキスト ボックス 1042">
            <a:extLst>
              <a:ext uri="{FF2B5EF4-FFF2-40B4-BE49-F238E27FC236}">
                <a16:creationId xmlns:a16="http://schemas.microsoft.com/office/drawing/2014/main" id="{396DA97C-02DA-4021-8723-E11069456E4D}"/>
              </a:ext>
            </a:extLst>
          </p:cNvPr>
          <p:cNvSpPr txBox="1"/>
          <p:nvPr/>
        </p:nvSpPr>
        <p:spPr>
          <a:xfrm>
            <a:off x="6389347" y="3445245"/>
            <a:ext cx="41656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출입금지</a:t>
            </a:r>
          </a:p>
        </p:txBody>
      </p:sp>
    </p:spTree>
    <p:extLst>
      <p:ext uri="{BB962C8B-B14F-4D97-AF65-F5344CB8AC3E}">
        <p14:creationId xmlns:p14="http://schemas.microsoft.com/office/powerpoint/2010/main" val="6006889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브레이커의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39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4928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26578" y="4855363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절벽 붕괴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낙석 등에 주의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27" y="2747029"/>
            <a:ext cx="4460489" cy="210833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9766" y="2626808"/>
            <a:ext cx="3195022" cy="222855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5100943" y="485536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전도에 주의</a:t>
            </a:r>
          </a:p>
        </p:txBody>
      </p:sp>
    </p:spTree>
    <p:extLst>
      <p:ext uri="{BB962C8B-B14F-4D97-AF65-F5344CB8AC3E}">
        <p14:creationId xmlns:p14="http://schemas.microsoft.com/office/powerpoint/2010/main" val="326458507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604" y="1359887"/>
            <a:ext cx="4326260" cy="4889833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작업 종료 후의 주의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4"/>
            <a:ext cx="7886700" cy="499733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(1) </a:t>
            </a:r>
            <a:r>
              <a:rPr lang="ko-KR" altLang="en-US" sz="2000">
                <a:latin typeface="+mj-ea"/>
                <a:ea typeface="+mj-ea"/>
              </a:rPr>
              <a:t>브레이커 유닛</a:t>
            </a: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(2) </a:t>
            </a:r>
            <a:r>
              <a:rPr lang="ko-KR" altLang="en-US" sz="2000">
                <a:latin typeface="+mj-ea"/>
                <a:ea typeface="+mj-ea"/>
              </a:rPr>
              <a:t>베이스 머신</a:t>
            </a:r>
          </a:p>
        </p:txBody>
      </p:sp>
    </p:spTree>
    <p:extLst>
      <p:ext uri="{BB962C8B-B14F-4D97-AF65-F5344CB8AC3E}">
        <p14:creationId xmlns:p14="http://schemas.microsoft.com/office/powerpoint/2010/main" val="34084600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o-KR" altLang="en-US" sz="2400">
                <a:latin typeface="+mj-ea"/>
              </a:rPr>
              <a:t>철골 절단기의 특징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각부의 명칭과 기능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종류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선정과 장착</a:t>
            </a:r>
            <a:r>
              <a:rPr lang="en-US" altLang="ko-KR" sz="2400">
                <a:latin typeface="+mj-ea"/>
              </a:rPr>
              <a:t>,</a:t>
            </a:r>
            <a:r>
              <a:rPr lang="ko-KR" altLang="en-US" sz="2400">
                <a:latin typeface="+mj-ea"/>
              </a:rPr>
              <a:t/>
            </a:r>
            <a:br>
              <a:rPr lang="ko-KR" altLang="en-US" sz="2400">
                <a:latin typeface="+mj-ea"/>
              </a:rPr>
            </a:br>
            <a:r>
              <a:rPr lang="ko-KR" altLang="en-US" sz="2400">
                <a:latin typeface="+mj-ea"/>
              </a:rPr>
              <a:t>조작 등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953194" y="5642567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철골 절단구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981" y="1989076"/>
            <a:ext cx="2404036" cy="3341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1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철골 절단기의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084958" y="567310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철골 절단기에 의한 해체 상황</a:t>
            </a: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4905372" y="556174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그리스 주입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5135" y="2441864"/>
            <a:ext cx="4063753" cy="3185569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2179" y="2691246"/>
            <a:ext cx="3293154" cy="2870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99201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철골 절단기의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1961" y="1307934"/>
            <a:ext cx="5643334" cy="2297712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2241674" y="3424029"/>
            <a:ext cx="438772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불안정한 장소에서의 작업은 위험       바닥면의 강도를 확인</a:t>
            </a: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1961" y="3815179"/>
            <a:ext cx="5160785" cy="1964120"/>
          </a:xfrm>
          <a:prstGeom prst="rect">
            <a:avLst/>
          </a:prstGeom>
        </p:spPr>
      </p:pic>
      <p:sp>
        <p:nvSpPr>
          <p:cNvPr id="19" name="テキスト ボックス 18"/>
          <p:cNvSpPr txBox="1"/>
          <p:nvPr/>
        </p:nvSpPr>
        <p:spPr>
          <a:xfrm>
            <a:off x="2605045" y="5788152"/>
            <a:ext cx="16477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크롤러의 좌우방향</a:t>
            </a:r>
            <a:b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작업은 주의</a:t>
            </a: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5173155" y="5820144"/>
            <a:ext cx="164774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본체가 들떠오르는</a:t>
            </a:r>
            <a:b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작업은 위험</a:t>
            </a:r>
          </a:p>
        </p:txBody>
      </p:sp>
    </p:spTree>
    <p:extLst>
      <p:ext uri="{BB962C8B-B14F-4D97-AF65-F5344CB8AC3E}">
        <p14:creationId xmlns:p14="http://schemas.microsoft.com/office/powerpoint/2010/main" val="24433884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철골 절단기의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74376" y="6073624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옆 쓸기 청소 금지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4376" y="3791473"/>
            <a:ext cx="3012610" cy="2249416"/>
          </a:xfrm>
          <a:prstGeom prst="rect">
            <a:avLst/>
          </a:prstGeom>
        </p:spPr>
      </p:pic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823" y="1480965"/>
            <a:ext cx="3218997" cy="2447403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7746" y="1287152"/>
            <a:ext cx="3148104" cy="2561692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2006503" y="3771210"/>
            <a:ext cx="16477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비집지 않는다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6067986" y="3770560"/>
            <a:ext cx="164774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두드리지 않는다</a:t>
            </a:r>
          </a:p>
        </p:txBody>
      </p:sp>
    </p:spTree>
    <p:extLst>
      <p:ext uri="{BB962C8B-B14F-4D97-AF65-F5344CB8AC3E}">
        <p14:creationId xmlns:p14="http://schemas.microsoft.com/office/powerpoint/2010/main" val="41758777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철골 절단기의 일반적인 작업방법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63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44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1310793" y="450951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스트로크 엔드 상태에서 잡지 않는다</a:t>
            </a: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5277740" y="4565165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비래</a:t>
            </a:r>
            <a:r>
              <a:rPr lang="en-US" altLang="ko-KR" sz="1200">
                <a:solidFill>
                  <a:prstClr val="black"/>
                </a:solidFill>
              </a:rPr>
              <a:t>·</a:t>
            </a:r>
            <a:r>
              <a:rPr lang="ko-KR" altLang="en-US" sz="1200">
                <a:solidFill>
                  <a:prstClr val="black"/>
                </a:solidFill>
              </a:rPr>
              <a:t>낙하 범위 내 출입금지</a:t>
            </a:r>
          </a:p>
        </p:txBody>
      </p:sp>
      <p:grpSp>
        <p:nvGrpSpPr>
          <p:cNvPr id="10" name="グループ化 9"/>
          <p:cNvGrpSpPr/>
          <p:nvPr/>
        </p:nvGrpSpPr>
        <p:grpSpPr>
          <a:xfrm>
            <a:off x="4945734" y="1984665"/>
            <a:ext cx="3457605" cy="2566570"/>
            <a:chOff x="1765886" y="3702050"/>
            <a:chExt cx="2861919" cy="2124394"/>
          </a:xfrm>
        </p:grpSpPr>
        <p:pic>
          <p:nvPicPr>
            <p:cNvPr id="5" name="図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65886" y="3702050"/>
              <a:ext cx="2861919" cy="2124394"/>
            </a:xfrm>
            <a:prstGeom prst="rect">
              <a:avLst/>
            </a:prstGeom>
          </p:spPr>
        </p:pic>
        <p:sp>
          <p:nvSpPr>
            <p:cNvPr id="15" name="正方形/長方形 14"/>
            <p:cNvSpPr/>
            <p:nvPr/>
          </p:nvSpPr>
          <p:spPr>
            <a:xfrm rot="5768832">
              <a:off x="2503314" y="4395792"/>
              <a:ext cx="331470" cy="5467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ko-KR" altLang="en-US"/>
            </a:p>
          </p:txBody>
        </p:sp>
        <p:cxnSp>
          <p:nvCxnSpPr>
            <p:cNvPr id="16" name="直線コネクタ 15"/>
            <p:cNvCxnSpPr/>
            <p:nvPr/>
          </p:nvCxnSpPr>
          <p:spPr>
            <a:xfrm>
              <a:off x="2654761" y="4419605"/>
              <a:ext cx="909320" cy="5524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正方形/長方形 16"/>
            <p:cNvSpPr/>
            <p:nvPr/>
          </p:nvSpPr>
          <p:spPr>
            <a:xfrm rot="5587995">
              <a:off x="3094816" y="4100200"/>
              <a:ext cx="88265" cy="57213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ko-KR" altLang="en-US"/>
            </a:p>
          </p:txBody>
        </p:sp>
        <p:sp>
          <p:nvSpPr>
            <p:cNvPr id="18" name="正方形/長方形 17"/>
            <p:cNvSpPr/>
            <p:nvPr/>
          </p:nvSpPr>
          <p:spPr>
            <a:xfrm rot="5587995">
              <a:off x="2801446" y="43440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ko-KR" altLang="en-US"/>
            </a:p>
          </p:txBody>
        </p:sp>
        <p:sp>
          <p:nvSpPr>
            <p:cNvPr id="19" name="正方形/長方形 18"/>
            <p:cNvSpPr/>
            <p:nvPr/>
          </p:nvSpPr>
          <p:spPr>
            <a:xfrm rot="5587995">
              <a:off x="3434541" y="4382140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ko-KR" altLang="en-US"/>
            </a:p>
          </p:txBody>
        </p:sp>
        <p:sp>
          <p:nvSpPr>
            <p:cNvPr id="20" name="正方形/長方形 19"/>
            <p:cNvSpPr/>
            <p:nvPr/>
          </p:nvSpPr>
          <p:spPr>
            <a:xfrm rot="5587995">
              <a:off x="3398346" y="4347215"/>
              <a:ext cx="45085" cy="971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ko-KR" altLang="en-US"/>
            </a:p>
          </p:txBody>
        </p:sp>
        <p:cxnSp>
          <p:nvCxnSpPr>
            <p:cNvPr id="21" name="直線コネクタ 20"/>
            <p:cNvCxnSpPr/>
            <p:nvPr/>
          </p:nvCxnSpPr>
          <p:spPr>
            <a:xfrm>
              <a:off x="2876376" y="4324355"/>
              <a:ext cx="574675" cy="3111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図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619" y="2474464"/>
            <a:ext cx="4186551" cy="2035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232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철골 절단기의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7174" y="1579419"/>
            <a:ext cx="3834908" cy="4291446"/>
          </a:xfrm>
          <a:prstGeom prst="rect">
            <a:avLst/>
          </a:prstGeom>
        </p:spPr>
      </p:pic>
      <p:sp>
        <p:nvSpPr>
          <p:cNvPr id="27" name="テキスト ボックス 26"/>
          <p:cNvSpPr txBox="1"/>
          <p:nvPr/>
        </p:nvSpPr>
        <p:spPr>
          <a:xfrm>
            <a:off x="5498059" y="5918212"/>
            <a:ext cx="23389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암으로 벌리기 작업은 하지 않는다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484" y="2119745"/>
            <a:ext cx="4540324" cy="3047829"/>
          </a:xfrm>
          <a:prstGeom prst="rect">
            <a:avLst/>
          </a:prstGeom>
        </p:spPr>
      </p:pic>
      <p:sp>
        <p:nvSpPr>
          <p:cNvPr id="13" name="テキスト ボックス 12"/>
          <p:cNvSpPr txBox="1"/>
          <p:nvPr/>
        </p:nvSpPr>
        <p:spPr>
          <a:xfrm>
            <a:off x="1329459" y="5038419"/>
            <a:ext cx="262690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작업 중에 암</a:t>
            </a:r>
            <a:r>
              <a:rPr lang="en-US" altLang="ko-KR" sz="12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붐</a:t>
            </a:r>
            <a:r>
              <a:rPr lang="en-US" altLang="ko-KR" sz="1200" dirty="0">
                <a:solidFill>
                  <a:prstClr val="black"/>
                </a:solidFill>
                <a:latin typeface="+mj-ea"/>
                <a:ea typeface="+mj-ea"/>
              </a:rPr>
              <a:t>,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/>
            </a:r>
            <a:b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주행 등의 동시 작업을 하지 않는다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6830675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Hic"/>
              </a:rPr>
              <a:t>해체용 기계의 종류와 용도</a:t>
            </a:r>
            <a:r>
              <a:rPr lang="en-US" altLang="ko-KR" sz="2400">
                <a:latin typeface="Hic"/>
              </a:rPr>
              <a:t>(</a:t>
            </a:r>
            <a:r>
              <a:rPr lang="ko-KR" altLang="en-US" sz="2400">
                <a:latin typeface="Hic"/>
              </a:rPr>
              <a:t>특징</a:t>
            </a:r>
            <a:r>
              <a:rPr lang="en-US" altLang="ko-KR" sz="2400">
                <a:latin typeface="Hic"/>
              </a:rPr>
              <a:t>) </a:t>
            </a:r>
            <a:r>
              <a:rPr lang="ko-KR" altLang="en-US" sz="2400">
                <a:latin typeface="Hic"/>
              </a:rPr>
              <a:t>등 </a:t>
            </a:r>
            <a:r>
              <a:rPr lang="en-US" altLang="ko-KR" sz="2400">
                <a:latin typeface="Hic"/>
              </a:rPr>
              <a:t>(3) </a:t>
            </a:r>
            <a:r>
              <a:rPr lang="ko-KR" altLang="en-US" sz="2400">
                <a:latin typeface="Hic"/>
              </a:rPr>
              <a:t>콘크리트 압쇄기</a:t>
            </a:r>
            <a:endParaRPr kumimoji="1" lang="ko-KR" altLang="en-US" sz="2400">
              <a:latin typeface="Hic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0" indent="0" rtl="0">
              <a:buNone/>
            </a:pPr>
            <a:endParaRPr lang="ko-KR" altLang="en-US" sz="2000">
              <a:latin typeface="Hic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27913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4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6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페이지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12" y="1500187"/>
            <a:ext cx="4848755" cy="330041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4511" y="1361688"/>
            <a:ext cx="1676355" cy="211584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5370" y="3810477"/>
            <a:ext cx="1674637" cy="2079791"/>
          </a:xfrm>
          <a:prstGeom prst="rect">
            <a:avLst/>
          </a:prstGeom>
        </p:spPr>
      </p:pic>
      <p:sp>
        <p:nvSpPr>
          <p:cNvPr id="9" name="テキスト ボックス 8"/>
          <p:cNvSpPr txBox="1"/>
          <p:nvPr/>
        </p:nvSpPr>
        <p:spPr>
          <a:xfrm>
            <a:off x="6020144" y="3448487"/>
            <a:ext cx="21450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콘크리트 대할 압쇄기</a:t>
            </a: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6020144" y="5836759"/>
            <a:ext cx="21450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콘크리트 소할 압쇄기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2061445" y="4850372"/>
            <a:ext cx="214508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콘크리트 압쇄기</a:t>
            </a:r>
          </a:p>
        </p:txBody>
      </p:sp>
    </p:spTree>
    <p:extLst>
      <p:ext uri="{BB962C8B-B14F-4D97-AF65-F5344CB8AC3E}">
        <p14:creationId xmlns:p14="http://schemas.microsoft.com/office/powerpoint/2010/main" val="3250492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Hic"/>
              </a:rPr>
              <a:t>철골 절단기의 일반적인 작업방법</a:t>
            </a:r>
            <a:endParaRPr kumimoji="1" lang="ko-KR" altLang="en-US" sz="2400">
              <a:latin typeface="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64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46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</p:txBody>
      </p:sp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2107" y="1425305"/>
            <a:ext cx="3062378" cy="4593567"/>
          </a:xfrm>
          <a:prstGeom prst="rect">
            <a:avLst/>
          </a:prstGeom>
        </p:spPr>
      </p:pic>
      <p:sp>
        <p:nvSpPr>
          <p:cNvPr id="28" name="テキスト ボックス 27"/>
          <p:cNvSpPr txBox="1"/>
          <p:nvPr/>
        </p:nvSpPr>
        <p:spPr>
          <a:xfrm>
            <a:off x="1288945" y="5916070"/>
            <a:ext cx="287554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커터의 날로 콘크리트를 물지 않는다</a:t>
            </a:r>
          </a:p>
        </p:txBody>
      </p:sp>
      <p:sp>
        <p:nvSpPr>
          <p:cNvPr id="30" name="テキスト ボックス 29"/>
          <p:cNvSpPr txBox="1"/>
          <p:nvPr/>
        </p:nvSpPr>
        <p:spPr>
          <a:xfrm>
            <a:off x="4956462" y="5731404"/>
            <a:ext cx="323203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철골 절단구를 지면에 밀어붙이고 베이스 머신의 방향전환을 하지 않는다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42063" y="1425305"/>
            <a:ext cx="4358549" cy="422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6353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작업 종료 후의 주의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65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47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-KR" sz="2000">
                <a:latin typeface="Meiryo UI" panose="020B0604030504040204" pitchFamily="50" charset="-128"/>
                <a:ea typeface="Meiryo UI" panose="020B0604030504040204" pitchFamily="50" charset="-128"/>
              </a:rPr>
              <a:t>(1) </a:t>
            </a:r>
            <a:r>
              <a:rPr lang="ko-KR" altLang="en-US" sz="2000">
                <a:latin typeface="Meiryo UI" panose="020B0604030504040204" pitchFamily="50" charset="-128"/>
                <a:ea typeface="Meiryo UI" panose="020B0604030504040204" pitchFamily="50" charset="-128"/>
              </a:rPr>
              <a:t>철골 절단구</a:t>
            </a: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Meiryo UI" panose="020B0604030504040204" pitchFamily="50" charset="-128"/>
                <a:ea typeface="Meiryo UI" panose="020B0604030504040204" pitchFamily="50" charset="-128"/>
              </a:rPr>
              <a:t>(2) </a:t>
            </a:r>
            <a:r>
              <a:rPr lang="ko-KR" altLang="en-US" sz="2000">
                <a:latin typeface="Meiryo UI" panose="020B0604030504040204" pitchFamily="50" charset="-128"/>
                <a:ea typeface="Meiryo UI" panose="020B0604030504040204" pitchFamily="50" charset="-128"/>
              </a:rPr>
              <a:t>베이스 머신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091" y="2199421"/>
            <a:ext cx="4017818" cy="279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67133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1042834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+mj-ea"/>
              </a:rPr>
              <a:t>콘크리트 압쇄기의 특징</a:t>
            </a:r>
            <a:r>
              <a:rPr lang="en-US" altLang="ko-KR" sz="2400" dirty="0">
                <a:latin typeface="+mj-ea"/>
              </a:rPr>
              <a:t>, </a:t>
            </a:r>
            <a:r>
              <a:rPr lang="ko-KR" altLang="en-US" sz="2400" dirty="0">
                <a:latin typeface="+mj-ea"/>
              </a:rPr>
              <a:t>각부의 명칭과 기능</a:t>
            </a:r>
            <a:r>
              <a:rPr lang="en-US" altLang="ko-KR" sz="2400" dirty="0">
                <a:latin typeface="+mj-ea"/>
              </a:rPr>
              <a:t>, </a:t>
            </a:r>
            <a:r>
              <a:rPr lang="ko-KR" altLang="en-US" sz="2400" dirty="0">
                <a:latin typeface="+mj-ea"/>
              </a:rPr>
              <a:t>종류</a:t>
            </a:r>
            <a:r>
              <a:rPr lang="en-US" altLang="ko-KR" sz="2400" dirty="0">
                <a:latin typeface="+mj-ea"/>
              </a:rPr>
              <a:t>, </a:t>
            </a:r>
            <a:r>
              <a:rPr lang="ko-KR" altLang="en-US" sz="2400" dirty="0">
                <a:latin typeface="+mj-ea"/>
              </a:rPr>
              <a:t>선정과 장착</a:t>
            </a:r>
            <a:r>
              <a:rPr lang="en-US" altLang="ko-KR" sz="2400" dirty="0">
                <a:latin typeface="+mj-ea"/>
              </a:rPr>
              <a:t>, </a:t>
            </a:r>
            <a:r>
              <a:rPr lang="ko-KR" altLang="en-US" sz="2400" dirty="0">
                <a:latin typeface="+mj-ea"/>
              </a:rPr>
              <a:t>조작 등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48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849582"/>
            <a:ext cx="7886700" cy="448887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5777" y="3592824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콘크리트 구조물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·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건축물의 대할 해체 상황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8656" y="2022877"/>
            <a:ext cx="2181225" cy="151447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696" y="4176104"/>
            <a:ext cx="2733675" cy="1752600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83922" y="2022877"/>
            <a:ext cx="3429000" cy="1724025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0689" y="4241630"/>
            <a:ext cx="2466975" cy="176212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597042" y="5963355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콘크리트의 소할 해체 상황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83921" y="3561628"/>
            <a:ext cx="3667991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대할기의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예시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46431" y="5963356"/>
            <a:ext cx="32054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소할기의 예시</a:t>
            </a:r>
          </a:p>
        </p:txBody>
      </p:sp>
    </p:spTree>
    <p:extLst>
      <p:ext uri="{BB962C8B-B14F-4D97-AF65-F5344CB8AC3E}">
        <p14:creationId xmlns:p14="http://schemas.microsoft.com/office/powerpoint/2010/main" val="267509154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콘크리트 압쇄기의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7491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6341" y="1336803"/>
            <a:ext cx="2571318" cy="2138076"/>
          </a:xfrm>
          <a:prstGeom prst="rect">
            <a:avLst/>
          </a:prstGeom>
        </p:spPr>
      </p:pic>
      <p:sp>
        <p:nvSpPr>
          <p:cNvPr id="13" name="タイトル 3"/>
          <p:cNvSpPr txBox="1">
            <a:spLocks/>
          </p:cNvSpPr>
          <p:nvPr/>
        </p:nvSpPr>
        <p:spPr>
          <a:xfrm>
            <a:off x="628650" y="3806769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400">
                <a:latin typeface="+mj-ea"/>
              </a:rPr>
              <a:t>작업 종료 후의 주의</a:t>
            </a:r>
          </a:p>
        </p:txBody>
      </p:sp>
      <p:sp>
        <p:nvSpPr>
          <p:cNvPr id="14" name="コンテンツ プレースホルダー 4"/>
          <p:cNvSpPr txBox="1">
            <a:spLocks/>
          </p:cNvSpPr>
          <p:nvPr/>
        </p:nvSpPr>
        <p:spPr>
          <a:xfrm>
            <a:off x="628650" y="4462377"/>
            <a:ext cx="7886700" cy="175412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(1) </a:t>
            </a:r>
            <a:r>
              <a:rPr lang="ko-KR" altLang="en-US" sz="2000">
                <a:latin typeface="+mj-ea"/>
                <a:ea typeface="+mj-ea"/>
              </a:rPr>
              <a:t>콘크리트 압쇄기</a:t>
            </a: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(2) </a:t>
            </a:r>
            <a:r>
              <a:rPr lang="ko-KR" altLang="en-US" sz="2000">
                <a:latin typeface="+mj-ea"/>
                <a:ea typeface="+mj-ea"/>
              </a:rPr>
              <a:t>베이스 머신</a:t>
            </a:r>
          </a:p>
        </p:txBody>
      </p:sp>
    </p:spTree>
    <p:extLst>
      <p:ext uri="{BB962C8B-B14F-4D97-AF65-F5344CB8AC3E}">
        <p14:creationId xmlns:p14="http://schemas.microsoft.com/office/powerpoint/2010/main" val="16360151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그리퍼의 특징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각부의 명칭과 기능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종류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72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54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54443" y="5160456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쓰레기더미 처리 상황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125190" y="5474283"/>
            <a:ext cx="43802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집게 도구</a:t>
            </a:r>
            <a:r>
              <a:rPr lang="en-US" altLang="ko-KR" sz="1200">
                <a:solidFill>
                  <a:prstClr val="black"/>
                </a:solidFill>
              </a:rPr>
              <a:t>(</a:t>
            </a:r>
            <a:r>
              <a:rPr lang="ko-KR" altLang="en-US" sz="1200">
                <a:solidFill>
                  <a:prstClr val="black"/>
                </a:solidFill>
              </a:rPr>
              <a:t>선회장치 부착</a:t>
            </a:r>
            <a:r>
              <a:rPr lang="en-US" altLang="ko-KR" sz="1200">
                <a:solidFill>
                  <a:prstClr val="black"/>
                </a:solidFill>
              </a:rPr>
              <a:t>, </a:t>
            </a:r>
            <a:r>
              <a:rPr lang="ko-KR" altLang="en-US" sz="1200">
                <a:solidFill>
                  <a:prstClr val="black"/>
                </a:solidFill>
              </a:rPr>
              <a:t>내부실린더 작동형</a:t>
            </a:r>
            <a:r>
              <a:rPr lang="en-US" altLang="ko-KR" sz="1200">
                <a:solidFill>
                  <a:prstClr val="black"/>
                </a:solidFill>
              </a:rPr>
              <a:t>) </a:t>
            </a:r>
            <a:r>
              <a:rPr lang="ko-KR" altLang="en-US" sz="1200">
                <a:solidFill>
                  <a:prstClr val="black"/>
                </a:solidFill>
              </a:rPr>
              <a:t>각부의 명칭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760" y="2182091"/>
            <a:ext cx="3957576" cy="330522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2169" y="2296392"/>
            <a:ext cx="3771530" cy="2824566"/>
          </a:xfrm>
          <a:prstGeom prst="rect">
            <a:avLst/>
          </a:prstGeom>
        </p:spPr>
      </p:pic>
      <p:sp>
        <p:nvSpPr>
          <p:cNvPr id="10" name="テキスト ボックス 1054">
            <a:extLst>
              <a:ext uri="{FF2B5EF4-FFF2-40B4-BE49-F238E27FC236}">
                <a16:creationId xmlns:a16="http://schemas.microsoft.com/office/drawing/2014/main" id="{F2D8773A-4F98-45C7-8EAD-608226DCFDE5}"/>
              </a:ext>
            </a:extLst>
          </p:cNvPr>
          <p:cNvSpPr txBox="1"/>
          <p:nvPr/>
        </p:nvSpPr>
        <p:spPr>
          <a:xfrm>
            <a:off x="7476489" y="2386102"/>
            <a:ext cx="909320" cy="13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유압 연결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055">
            <a:extLst>
              <a:ext uri="{FF2B5EF4-FFF2-40B4-BE49-F238E27FC236}">
                <a16:creationId xmlns:a16="http://schemas.microsoft.com/office/drawing/2014/main" id="{BC0BFCD1-20AF-4594-AE93-6131437F336F}"/>
              </a:ext>
            </a:extLst>
          </p:cNvPr>
          <p:cNvSpPr txBox="1"/>
          <p:nvPr/>
        </p:nvSpPr>
        <p:spPr>
          <a:xfrm>
            <a:off x="7471409" y="2627402"/>
            <a:ext cx="950422" cy="1358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스위블 조인트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632">
            <a:extLst>
              <a:ext uri="{FF2B5EF4-FFF2-40B4-BE49-F238E27FC236}">
                <a16:creationId xmlns:a16="http://schemas.microsoft.com/office/drawing/2014/main" id="{886136C7-88D1-438A-9C33-DEF7E4FE91CC}"/>
              </a:ext>
            </a:extLst>
          </p:cNvPr>
          <p:cNvSpPr txBox="1"/>
          <p:nvPr/>
        </p:nvSpPr>
        <p:spPr>
          <a:xfrm>
            <a:off x="7496174" y="285790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하부프레임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633">
            <a:extLst>
              <a:ext uri="{FF2B5EF4-FFF2-40B4-BE49-F238E27FC236}">
                <a16:creationId xmlns:a16="http://schemas.microsoft.com/office/drawing/2014/main" id="{5D034EEB-ABB9-4211-8809-15833E71E0DB}"/>
              </a:ext>
            </a:extLst>
          </p:cNvPr>
          <p:cNvSpPr txBox="1"/>
          <p:nvPr/>
        </p:nvSpPr>
        <p:spPr>
          <a:xfrm>
            <a:off x="7487919" y="326684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실린더 핀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634">
            <a:extLst>
              <a:ext uri="{FF2B5EF4-FFF2-40B4-BE49-F238E27FC236}">
                <a16:creationId xmlns:a16="http://schemas.microsoft.com/office/drawing/2014/main" id="{D016ADFE-9A8F-4B0E-99EA-F9628D791AC4}"/>
              </a:ext>
            </a:extLst>
          </p:cNvPr>
          <p:cNvSpPr txBox="1"/>
          <p:nvPr/>
        </p:nvSpPr>
        <p:spPr>
          <a:xfrm>
            <a:off x="7467599" y="3563392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그랩 링크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35">
            <a:extLst>
              <a:ext uri="{FF2B5EF4-FFF2-40B4-BE49-F238E27FC236}">
                <a16:creationId xmlns:a16="http://schemas.microsoft.com/office/drawing/2014/main" id="{1A3A0F32-CE83-409E-9C9F-39E7F334D347}"/>
              </a:ext>
            </a:extLst>
          </p:cNvPr>
          <p:cNvSpPr txBox="1"/>
          <p:nvPr/>
        </p:nvSpPr>
        <p:spPr>
          <a:xfrm>
            <a:off x="7462519" y="3854857"/>
            <a:ext cx="79375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링크 핀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636">
            <a:extLst>
              <a:ext uri="{FF2B5EF4-FFF2-40B4-BE49-F238E27FC236}">
                <a16:creationId xmlns:a16="http://schemas.microsoft.com/office/drawing/2014/main" id="{80CAF9CB-81DF-458E-837B-DC48C1D7D44D}"/>
              </a:ext>
            </a:extLst>
          </p:cNvPr>
          <p:cNvSpPr txBox="1"/>
          <p:nvPr/>
        </p:nvSpPr>
        <p:spPr>
          <a:xfrm>
            <a:off x="6172200" y="4725124"/>
            <a:ext cx="680719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그랩 암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637">
            <a:extLst>
              <a:ext uri="{FF2B5EF4-FFF2-40B4-BE49-F238E27FC236}">
                <a16:creationId xmlns:a16="http://schemas.microsoft.com/office/drawing/2014/main" id="{4422FAAD-8B81-4632-AAA2-4B843533AA24}"/>
              </a:ext>
            </a:extLst>
          </p:cNvPr>
          <p:cNvSpPr txBox="1"/>
          <p:nvPr/>
        </p:nvSpPr>
        <p:spPr>
          <a:xfrm>
            <a:off x="6094729" y="5210320"/>
            <a:ext cx="75819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그랩 포인트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638">
            <a:extLst>
              <a:ext uri="{FF2B5EF4-FFF2-40B4-BE49-F238E27FC236}">
                <a16:creationId xmlns:a16="http://schemas.microsoft.com/office/drawing/2014/main" id="{0D0A6209-5D2E-436E-95D9-A885277329E8}"/>
              </a:ext>
            </a:extLst>
          </p:cNvPr>
          <p:cNvSpPr txBox="1"/>
          <p:nvPr/>
        </p:nvSpPr>
        <p:spPr>
          <a:xfrm>
            <a:off x="4598034" y="2371497"/>
            <a:ext cx="66294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상부프레임</a:t>
            </a:r>
            <a:endParaRPr lang="ko-KR" altLang="en-US" sz="7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639">
            <a:extLst>
              <a:ext uri="{FF2B5EF4-FFF2-40B4-BE49-F238E27FC236}">
                <a16:creationId xmlns:a16="http://schemas.microsoft.com/office/drawing/2014/main" id="{4C74BBFD-89C9-400C-8F17-4312F12AABBC}"/>
              </a:ext>
            </a:extLst>
          </p:cNvPr>
          <p:cNvSpPr txBox="1"/>
          <p:nvPr/>
        </p:nvSpPr>
        <p:spPr>
          <a:xfrm>
            <a:off x="4605019" y="2547392"/>
            <a:ext cx="59753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유압모터</a:t>
            </a:r>
            <a:endParaRPr lang="ko-KR" altLang="en-US" sz="7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640">
            <a:extLst>
              <a:ext uri="{FF2B5EF4-FFF2-40B4-BE49-F238E27FC236}">
                <a16:creationId xmlns:a16="http://schemas.microsoft.com/office/drawing/2014/main" id="{81BF59AD-3EAC-4C43-B17B-F252C7DCBE27}"/>
              </a:ext>
            </a:extLst>
          </p:cNvPr>
          <p:cNvSpPr txBox="1"/>
          <p:nvPr/>
        </p:nvSpPr>
        <p:spPr>
          <a:xfrm>
            <a:off x="4615179" y="2768372"/>
            <a:ext cx="49720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선회장치</a:t>
            </a:r>
            <a:endParaRPr lang="ko-KR" altLang="en-US" sz="7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641">
            <a:extLst>
              <a:ext uri="{FF2B5EF4-FFF2-40B4-BE49-F238E27FC236}">
                <a16:creationId xmlns:a16="http://schemas.microsoft.com/office/drawing/2014/main" id="{05565E2B-011B-42DB-926B-C1288AD403F6}"/>
              </a:ext>
            </a:extLst>
          </p:cNvPr>
          <p:cNvSpPr txBox="1"/>
          <p:nvPr/>
        </p:nvSpPr>
        <p:spPr>
          <a:xfrm>
            <a:off x="4613909" y="3009672"/>
            <a:ext cx="60769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7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실린더 핀</a:t>
            </a:r>
            <a:endParaRPr lang="ko-KR" altLang="en-US" sz="7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642">
            <a:extLst>
              <a:ext uri="{FF2B5EF4-FFF2-40B4-BE49-F238E27FC236}">
                <a16:creationId xmlns:a16="http://schemas.microsoft.com/office/drawing/2014/main" id="{C6BB3499-31B0-4C6B-ADAE-880C382A366E}"/>
              </a:ext>
            </a:extLst>
          </p:cNvPr>
          <p:cNvSpPr txBox="1"/>
          <p:nvPr/>
        </p:nvSpPr>
        <p:spPr>
          <a:xfrm>
            <a:off x="4606289" y="3233485"/>
            <a:ext cx="607695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개폐 실린더</a:t>
            </a:r>
            <a:endParaRPr lang="ko-KR" altLang="en-US" sz="7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643">
            <a:extLst>
              <a:ext uri="{FF2B5EF4-FFF2-40B4-BE49-F238E27FC236}">
                <a16:creationId xmlns:a16="http://schemas.microsoft.com/office/drawing/2014/main" id="{E5541FBC-324D-4B50-AF50-3E8496CC2C22}"/>
              </a:ext>
            </a:extLst>
          </p:cNvPr>
          <p:cNvSpPr txBox="1"/>
          <p:nvPr/>
        </p:nvSpPr>
        <p:spPr>
          <a:xfrm>
            <a:off x="4561426" y="3471952"/>
            <a:ext cx="700428" cy="1494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프레임 핀</a:t>
            </a:r>
            <a:endParaRPr lang="ko-KR" altLang="en-US" sz="7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396463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그리퍼의 특징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각부의 명칭과 기능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종류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73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597042" y="5034909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비선회식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내부실린더형 집게 도구의 예시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4444931" y="5034909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외부실린더형 집게 도구의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75" y="2149544"/>
            <a:ext cx="4125654" cy="283065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5754" y="2149545"/>
            <a:ext cx="3479289" cy="2805048"/>
          </a:xfrm>
          <a:prstGeom prst="rect">
            <a:avLst/>
          </a:prstGeom>
        </p:spPr>
      </p:pic>
      <p:sp>
        <p:nvSpPr>
          <p:cNvPr id="10" name="テキスト ボックス 1644">
            <a:extLst>
              <a:ext uri="{FF2B5EF4-FFF2-40B4-BE49-F238E27FC236}">
                <a16:creationId xmlns:a16="http://schemas.microsoft.com/office/drawing/2014/main" id="{17023D50-41BB-4217-869E-53D4AB8F8D7C}"/>
              </a:ext>
            </a:extLst>
          </p:cNvPr>
          <p:cNvSpPr txBox="1"/>
          <p:nvPr/>
        </p:nvSpPr>
        <p:spPr>
          <a:xfrm>
            <a:off x="704032" y="3904755"/>
            <a:ext cx="763217" cy="136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암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645">
            <a:extLst>
              <a:ext uri="{FF2B5EF4-FFF2-40B4-BE49-F238E27FC236}">
                <a16:creationId xmlns:a16="http://schemas.microsoft.com/office/drawing/2014/main" id="{33F3B8DD-B4AA-4862-821C-E8E4265FAA21}"/>
              </a:ext>
            </a:extLst>
          </p:cNvPr>
          <p:cNvSpPr txBox="1"/>
          <p:nvPr/>
        </p:nvSpPr>
        <p:spPr>
          <a:xfrm>
            <a:off x="724352" y="4175900"/>
            <a:ext cx="905243" cy="1317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포인트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646">
            <a:extLst>
              <a:ext uri="{FF2B5EF4-FFF2-40B4-BE49-F238E27FC236}">
                <a16:creationId xmlns:a16="http://schemas.microsoft.com/office/drawing/2014/main" id="{4D1081C1-4113-4B7D-816D-522D479BE5EB}"/>
              </a:ext>
            </a:extLst>
          </p:cNvPr>
          <p:cNvSpPr txBox="1"/>
          <p:nvPr/>
        </p:nvSpPr>
        <p:spPr>
          <a:xfrm>
            <a:off x="733877" y="3196094"/>
            <a:ext cx="534321" cy="1501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프레임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647">
            <a:extLst>
              <a:ext uri="{FF2B5EF4-FFF2-40B4-BE49-F238E27FC236}">
                <a16:creationId xmlns:a16="http://schemas.microsoft.com/office/drawing/2014/main" id="{E582F890-41B2-4936-AD0B-A5DC23AB1996}"/>
              </a:ext>
            </a:extLst>
          </p:cNvPr>
          <p:cNvSpPr txBox="1"/>
          <p:nvPr/>
        </p:nvSpPr>
        <p:spPr>
          <a:xfrm>
            <a:off x="698952" y="3552965"/>
            <a:ext cx="774248" cy="13638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링크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648">
            <a:extLst>
              <a:ext uri="{FF2B5EF4-FFF2-40B4-BE49-F238E27FC236}">
                <a16:creationId xmlns:a16="http://schemas.microsoft.com/office/drawing/2014/main" id="{FE409EC6-906D-4465-9169-DC780D87F417}"/>
              </a:ext>
            </a:extLst>
          </p:cNvPr>
          <p:cNvSpPr txBox="1"/>
          <p:nvPr/>
        </p:nvSpPr>
        <p:spPr>
          <a:xfrm>
            <a:off x="738957" y="2889390"/>
            <a:ext cx="736328" cy="13178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개폐 실린더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49">
            <a:extLst>
              <a:ext uri="{FF2B5EF4-FFF2-40B4-BE49-F238E27FC236}">
                <a16:creationId xmlns:a16="http://schemas.microsoft.com/office/drawing/2014/main" id="{FED91AEA-6646-4E6C-A803-3100EE5C3B56}"/>
              </a:ext>
            </a:extLst>
          </p:cNvPr>
          <p:cNvSpPr txBox="1"/>
          <p:nvPr/>
        </p:nvSpPr>
        <p:spPr>
          <a:xfrm>
            <a:off x="4930199" y="3678695"/>
            <a:ext cx="702945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암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650">
            <a:extLst>
              <a:ext uri="{FF2B5EF4-FFF2-40B4-BE49-F238E27FC236}">
                <a16:creationId xmlns:a16="http://schemas.microsoft.com/office/drawing/2014/main" id="{2CE34BF1-02AD-4113-A529-6FABA8BA3A83}"/>
              </a:ext>
            </a:extLst>
          </p:cNvPr>
          <p:cNvSpPr txBox="1"/>
          <p:nvPr/>
        </p:nvSpPr>
        <p:spPr>
          <a:xfrm>
            <a:off x="4925754" y="3904755"/>
            <a:ext cx="833755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포인트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651">
            <a:extLst>
              <a:ext uri="{FF2B5EF4-FFF2-40B4-BE49-F238E27FC236}">
                <a16:creationId xmlns:a16="http://schemas.microsoft.com/office/drawing/2014/main" id="{C95BF9C4-1DB3-49C0-AFED-9D8C56BA8CAE}"/>
              </a:ext>
            </a:extLst>
          </p:cNvPr>
          <p:cNvSpPr txBox="1"/>
          <p:nvPr/>
        </p:nvSpPr>
        <p:spPr>
          <a:xfrm>
            <a:off x="4925119" y="3105925"/>
            <a:ext cx="49212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프레임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652">
            <a:extLst>
              <a:ext uri="{FF2B5EF4-FFF2-40B4-BE49-F238E27FC236}">
                <a16:creationId xmlns:a16="http://schemas.microsoft.com/office/drawing/2014/main" id="{1ECFBD0A-4BEE-4A95-AB9A-EFF889E0F3F5}"/>
              </a:ext>
            </a:extLst>
          </p:cNvPr>
          <p:cNvSpPr txBox="1"/>
          <p:nvPr/>
        </p:nvSpPr>
        <p:spPr>
          <a:xfrm>
            <a:off x="4905434" y="3432315"/>
            <a:ext cx="713105" cy="150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그랩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링크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653">
            <a:extLst>
              <a:ext uri="{FF2B5EF4-FFF2-40B4-BE49-F238E27FC236}">
                <a16:creationId xmlns:a16="http://schemas.microsoft.com/office/drawing/2014/main" id="{0357017D-C712-49A9-90BA-BB1BB5F7D02F}"/>
              </a:ext>
            </a:extLst>
          </p:cNvPr>
          <p:cNvSpPr txBox="1"/>
          <p:nvPr/>
        </p:nvSpPr>
        <p:spPr>
          <a:xfrm>
            <a:off x="4925118" y="2842357"/>
            <a:ext cx="758397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개폐 실린더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90932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그리퍼의 선정과 장착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조작 등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74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57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85777" y="3883455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선회장치 부착 내부실린더 작동형 집게 도구의 예시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208318" y="3858479"/>
            <a:ext cx="4380208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집게 도구</a:t>
            </a:r>
            <a:r>
              <a:rPr lang="en-US" altLang="ko-KR" sz="1200">
                <a:solidFill>
                  <a:prstClr val="black"/>
                </a:solidFill>
              </a:rPr>
              <a:t>(</a:t>
            </a:r>
            <a:r>
              <a:rPr lang="ko-KR" altLang="en-US" sz="1200">
                <a:solidFill>
                  <a:prstClr val="black"/>
                </a:solidFill>
              </a:rPr>
              <a:t>내부실린더 작동형</a:t>
            </a:r>
            <a:r>
              <a:rPr lang="en-US" altLang="ko-KR" sz="1200">
                <a:solidFill>
                  <a:prstClr val="black"/>
                </a:solidFill>
              </a:rPr>
              <a:t>)</a:t>
            </a:r>
            <a:r>
              <a:rPr lang="ko-KR" altLang="en-US" sz="1200">
                <a:solidFill>
                  <a:prstClr val="black"/>
                </a:solidFill>
              </a:rPr>
              <a:t>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3882" y="1287152"/>
            <a:ext cx="1989205" cy="2582260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0041" y="1287152"/>
            <a:ext cx="2384575" cy="2322798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4310" y="4131638"/>
            <a:ext cx="2234478" cy="1970303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618508" y="6033935"/>
            <a:ext cx="390698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집게 도구</a:t>
            </a:r>
            <a:r>
              <a:rPr lang="en-US" altLang="ko-KR" sz="1200">
                <a:solidFill>
                  <a:prstClr val="black"/>
                </a:solidFill>
              </a:rPr>
              <a:t>(</a:t>
            </a:r>
            <a:r>
              <a:rPr lang="ko-KR" altLang="en-US" sz="1200">
                <a:solidFill>
                  <a:prstClr val="black"/>
                </a:solidFill>
              </a:rPr>
              <a:t>외부실린더 작동형</a:t>
            </a:r>
            <a:r>
              <a:rPr lang="en-US" altLang="ko-KR" sz="1200">
                <a:solidFill>
                  <a:prstClr val="black"/>
                </a:solidFill>
              </a:rPr>
              <a:t>)</a:t>
            </a:r>
            <a:r>
              <a:rPr lang="ko-KR" altLang="en-US" sz="1200">
                <a:solidFill>
                  <a:prstClr val="black"/>
                </a:solidFill>
              </a:rPr>
              <a:t>의 예시</a:t>
            </a:r>
          </a:p>
        </p:txBody>
      </p:sp>
    </p:spTree>
    <p:extLst>
      <p:ext uri="{BB962C8B-B14F-4D97-AF65-F5344CB8AC3E}">
        <p14:creationId xmlns:p14="http://schemas.microsoft.com/office/powerpoint/2010/main" val="21158814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그리퍼의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76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201278" y="5002920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그리퍼에 의한 해체 상황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40" y="1995055"/>
            <a:ext cx="4010486" cy="3007865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2329" y="2304732"/>
            <a:ext cx="3634901" cy="2617129"/>
          </a:xfrm>
          <a:prstGeom prst="rect">
            <a:avLst/>
          </a:prstGeom>
        </p:spPr>
      </p:pic>
      <p:sp>
        <p:nvSpPr>
          <p:cNvPr id="26" name="テキスト ボックス 25"/>
          <p:cNvSpPr txBox="1"/>
          <p:nvPr/>
        </p:nvSpPr>
        <p:spPr>
          <a:xfrm>
            <a:off x="5277740" y="4899312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장척물을 잡고 선회할 때는</a:t>
            </a:r>
            <a:b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운전석에 닿지 않도록 충분히 주의한다</a:t>
            </a:r>
          </a:p>
        </p:txBody>
      </p:sp>
    </p:spTree>
    <p:extLst>
      <p:ext uri="{BB962C8B-B14F-4D97-AF65-F5344CB8AC3E}">
        <p14:creationId xmlns:p14="http://schemas.microsoft.com/office/powerpoint/2010/main" val="341740381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그리퍼의 일반적인 작업방법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77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4501" y="1290332"/>
            <a:ext cx="2345856" cy="2385616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1101" y="1352244"/>
            <a:ext cx="2531404" cy="2213322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7435" y="4168590"/>
            <a:ext cx="2041767" cy="1945035"/>
          </a:xfrm>
          <a:prstGeom prst="rect">
            <a:avLst/>
          </a:prstGeom>
        </p:spPr>
      </p:pic>
      <p:sp>
        <p:nvSpPr>
          <p:cNvPr id="23" name="テキスト ボックス 22"/>
          <p:cNvSpPr txBox="1"/>
          <p:nvPr/>
        </p:nvSpPr>
        <p:spPr>
          <a:xfrm>
            <a:off x="1225561" y="3707023"/>
            <a:ext cx="323761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그리퍼로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물체를 비스듬히 잡지 않는다</a:t>
            </a:r>
            <a:b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각도를 바꾸어 잡는다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11101" y="3599770"/>
            <a:ext cx="3237610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물체를 잡은 채</a:t>
            </a:r>
            <a:b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지면이나 벽 등에 부딪쳐서</a:t>
            </a:r>
            <a:b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</a:b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파괴하거나 구부리는 작업은 하지 않는다</a:t>
            </a:r>
          </a:p>
        </p:txBody>
      </p:sp>
      <p:sp>
        <p:nvSpPr>
          <p:cNvPr id="28" name="テキスト ボックス 27"/>
          <p:cNvSpPr txBox="1"/>
          <p:nvPr/>
        </p:nvSpPr>
        <p:spPr>
          <a:xfrm>
            <a:off x="3085949" y="6113625"/>
            <a:ext cx="267762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장척물은 중앙 또는 중심을 잡는다</a:t>
            </a:r>
          </a:p>
        </p:txBody>
      </p:sp>
      <p:sp>
        <p:nvSpPr>
          <p:cNvPr id="12" name="テキスト ボックス 1654">
            <a:extLst>
              <a:ext uri="{FF2B5EF4-FFF2-40B4-BE49-F238E27FC236}">
                <a16:creationId xmlns:a16="http://schemas.microsoft.com/office/drawing/2014/main" id="{F069A506-5E3A-43F5-8D56-E252F7A140F0}"/>
              </a:ext>
            </a:extLst>
          </p:cNvPr>
          <p:cNvSpPr txBox="1"/>
          <p:nvPr/>
        </p:nvSpPr>
        <p:spPr>
          <a:xfrm>
            <a:off x="2783372" y="1352244"/>
            <a:ext cx="359576" cy="9627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각도를 바꾸어 잡는다</a:t>
            </a:r>
            <a:endParaRPr lang="ko-KR" altLang="en-US" sz="10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4240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Hic"/>
              </a:rPr>
              <a:t>작업 종료 후의 주의</a:t>
            </a:r>
            <a:endParaRPr kumimoji="1" lang="ko-KR" altLang="en-US" sz="2400">
              <a:latin typeface="Hic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78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Hic"/>
                <a:ea typeface="+mj-ea"/>
              </a:rPr>
              <a:t>63</a:t>
            </a:r>
            <a:r>
              <a:rPr lang="ko-KR" altLang="en-US" sz="1200">
                <a:solidFill>
                  <a:prstClr val="black"/>
                </a:solidFill>
                <a:latin typeface="Hic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-KR" sz="2000">
                <a:latin typeface="Hic"/>
                <a:ea typeface="+mj-ea"/>
              </a:rPr>
              <a:t>(1) </a:t>
            </a:r>
            <a:r>
              <a:rPr lang="ko-KR" altLang="en-US" sz="2000">
                <a:latin typeface="Hic"/>
                <a:ea typeface="+mj-ea"/>
              </a:rPr>
              <a:t>집게 도구</a:t>
            </a: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Hic"/>
              <a:ea typeface="+mj-ea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Hic"/>
                <a:ea typeface="+mj-ea"/>
              </a:rPr>
              <a:t>(2) </a:t>
            </a:r>
            <a:r>
              <a:rPr lang="ko-KR" altLang="en-US" sz="2000">
                <a:latin typeface="Hic"/>
                <a:ea typeface="+mj-ea"/>
              </a:rPr>
              <a:t>베이스 머신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20792" y="2429653"/>
            <a:ext cx="4632607" cy="2747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2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기계의 종류와 용도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특징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)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등 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(4)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그리퍼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4914207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327913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7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1662" y="1419225"/>
            <a:ext cx="5400675" cy="401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445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775" y="1423555"/>
            <a:ext cx="7878255" cy="460764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부속장치의 분리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79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64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885654" y="5961486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브레이커 유닛의 분리 예시</a:t>
            </a:r>
          </a:p>
        </p:txBody>
      </p:sp>
      <p:sp>
        <p:nvSpPr>
          <p:cNvPr id="7" name="テキスト ボックス 1655">
            <a:extLst>
              <a:ext uri="{FF2B5EF4-FFF2-40B4-BE49-F238E27FC236}">
                <a16:creationId xmlns:a16="http://schemas.microsoft.com/office/drawing/2014/main" id="{B8044D01-81AE-4C6C-B903-138D58C109DE}"/>
              </a:ext>
            </a:extLst>
          </p:cNvPr>
          <p:cNvSpPr txBox="1"/>
          <p:nvPr/>
        </p:nvSpPr>
        <p:spPr>
          <a:xfrm>
            <a:off x="2125979" y="1708255"/>
            <a:ext cx="1184275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스톱 밸브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656">
            <a:extLst>
              <a:ext uri="{FF2B5EF4-FFF2-40B4-BE49-F238E27FC236}">
                <a16:creationId xmlns:a16="http://schemas.microsoft.com/office/drawing/2014/main" id="{00BA3EC6-6006-4726-8FAC-A5C6FAF7FD7E}"/>
              </a:ext>
            </a:extLst>
          </p:cNvPr>
          <p:cNvSpPr txBox="1"/>
          <p:nvPr/>
        </p:nvSpPr>
        <p:spPr>
          <a:xfrm>
            <a:off x="1788476" y="1952051"/>
            <a:ext cx="675005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캡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657">
            <a:extLst>
              <a:ext uri="{FF2B5EF4-FFF2-40B4-BE49-F238E27FC236}">
                <a16:creationId xmlns:a16="http://schemas.microsoft.com/office/drawing/2014/main" id="{823F13C2-226F-4F67-8731-2CA5C27E0FFB}"/>
              </a:ext>
            </a:extLst>
          </p:cNvPr>
          <p:cNvSpPr txBox="1"/>
          <p:nvPr/>
        </p:nvSpPr>
        <p:spPr>
          <a:xfrm>
            <a:off x="1469492" y="2777172"/>
            <a:ext cx="318984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핀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658">
            <a:extLst>
              <a:ext uri="{FF2B5EF4-FFF2-40B4-BE49-F238E27FC236}">
                <a16:creationId xmlns:a16="http://schemas.microsoft.com/office/drawing/2014/main" id="{67B28DEF-97B5-4FB0-B156-2AD3E4D78FC8}"/>
              </a:ext>
            </a:extLst>
          </p:cNvPr>
          <p:cNvSpPr txBox="1"/>
          <p:nvPr/>
        </p:nvSpPr>
        <p:spPr>
          <a:xfrm>
            <a:off x="4177665" y="2452520"/>
            <a:ext cx="1226673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유압 호스</a:t>
            </a:r>
            <a:r>
              <a:rPr lang="en-US" altLang="ko-KR" sz="11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ko-KR" sz="1100" kern="100" dirty="0" err="1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housu</a:t>
            </a:r>
            <a:r>
              <a:rPr lang="en-US" altLang="ko-KR" sz="11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05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659">
            <a:extLst>
              <a:ext uri="{FF2B5EF4-FFF2-40B4-BE49-F238E27FC236}">
                <a16:creationId xmlns:a16="http://schemas.microsoft.com/office/drawing/2014/main" id="{EDDD9590-1A2E-43B4-B378-A3CA63EA1DA7}"/>
              </a:ext>
            </a:extLst>
          </p:cNvPr>
          <p:cNvSpPr txBox="1"/>
          <p:nvPr/>
        </p:nvSpPr>
        <p:spPr>
          <a:xfrm>
            <a:off x="4571999" y="3866833"/>
            <a:ext cx="460375" cy="2089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플러그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660">
            <a:extLst>
              <a:ext uri="{FF2B5EF4-FFF2-40B4-BE49-F238E27FC236}">
                <a16:creationId xmlns:a16="http://schemas.microsoft.com/office/drawing/2014/main" id="{B136DBDE-D8A8-4BC7-8E5C-6FF9A699C7ED}"/>
              </a:ext>
            </a:extLst>
          </p:cNvPr>
          <p:cNvSpPr txBox="1"/>
          <p:nvPr/>
        </p:nvSpPr>
        <p:spPr>
          <a:xfrm>
            <a:off x="5757842" y="2798534"/>
            <a:ext cx="730844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유압 호스</a:t>
            </a:r>
            <a:r>
              <a:rPr lang="en-US" altLang="ko-KR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(housu)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661">
            <a:extLst>
              <a:ext uri="{FF2B5EF4-FFF2-40B4-BE49-F238E27FC236}">
                <a16:creationId xmlns:a16="http://schemas.microsoft.com/office/drawing/2014/main" id="{B3C40084-5D0C-4BB8-918A-C3E507F1D544}"/>
              </a:ext>
            </a:extLst>
          </p:cNvPr>
          <p:cNvSpPr txBox="1"/>
          <p:nvPr/>
        </p:nvSpPr>
        <p:spPr>
          <a:xfrm>
            <a:off x="6123264" y="3657645"/>
            <a:ext cx="491438" cy="15515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플러그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62">
            <a:extLst>
              <a:ext uri="{FF2B5EF4-FFF2-40B4-BE49-F238E27FC236}">
                <a16:creationId xmlns:a16="http://schemas.microsoft.com/office/drawing/2014/main" id="{8148074A-EB93-4247-88AC-501F4E22FA27}"/>
              </a:ext>
            </a:extLst>
          </p:cNvPr>
          <p:cNvSpPr txBox="1"/>
          <p:nvPr/>
        </p:nvSpPr>
        <p:spPr>
          <a:xfrm>
            <a:off x="5594615" y="4082292"/>
            <a:ext cx="1884707" cy="16929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까는 각재를 사용하여 안정시킨다</a:t>
            </a:r>
            <a:endParaRPr lang="ko-KR" altLang="en-US" sz="105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663">
            <a:extLst>
              <a:ext uri="{FF2B5EF4-FFF2-40B4-BE49-F238E27FC236}">
                <a16:creationId xmlns:a16="http://schemas.microsoft.com/office/drawing/2014/main" id="{EF411DC7-2BF6-4320-B281-8D170C5CBD18}"/>
              </a:ext>
            </a:extLst>
          </p:cNvPr>
          <p:cNvSpPr txBox="1"/>
          <p:nvPr/>
        </p:nvSpPr>
        <p:spPr>
          <a:xfrm>
            <a:off x="6168338" y="4251589"/>
            <a:ext cx="1394512" cy="1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분리 시의 자세</a:t>
            </a:r>
            <a:r>
              <a:rPr lang="en-US" altLang="ko-KR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518619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6983" y="1287152"/>
            <a:ext cx="6407549" cy="4636737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부속장치의 분리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20" name="テキスト ボックス 19"/>
          <p:cNvSpPr txBox="1"/>
          <p:nvPr/>
        </p:nvSpPr>
        <p:spPr>
          <a:xfrm>
            <a:off x="2885654" y="59238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철골 절단구의 분리 예시</a:t>
            </a:r>
          </a:p>
        </p:txBody>
      </p:sp>
      <p:sp>
        <p:nvSpPr>
          <p:cNvPr id="7" name="テキスト ボックス 1664">
            <a:extLst>
              <a:ext uri="{FF2B5EF4-FFF2-40B4-BE49-F238E27FC236}">
                <a16:creationId xmlns:a16="http://schemas.microsoft.com/office/drawing/2014/main" id="{902C036E-549C-47CE-80E3-F638CE77254E}"/>
              </a:ext>
            </a:extLst>
          </p:cNvPr>
          <p:cNvSpPr txBox="1"/>
          <p:nvPr/>
        </p:nvSpPr>
        <p:spPr>
          <a:xfrm>
            <a:off x="1858853" y="2490471"/>
            <a:ext cx="961098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핀 고정캡</a:t>
            </a:r>
          </a:p>
        </p:txBody>
      </p:sp>
      <p:sp>
        <p:nvSpPr>
          <p:cNvPr id="8" name="テキスト ボックス 1665">
            <a:extLst>
              <a:ext uri="{FF2B5EF4-FFF2-40B4-BE49-F238E27FC236}">
                <a16:creationId xmlns:a16="http://schemas.microsoft.com/office/drawing/2014/main" id="{52D79CE6-6E83-489D-BF9E-5C5FADB2657A}"/>
              </a:ext>
            </a:extLst>
          </p:cNvPr>
          <p:cNvSpPr txBox="1"/>
          <p:nvPr/>
        </p:nvSpPr>
        <p:spPr>
          <a:xfrm>
            <a:off x="4337718" y="5657114"/>
            <a:ext cx="3355265" cy="30598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까는 각재를 사용하여 안정시킨다</a:t>
            </a:r>
          </a:p>
        </p:txBody>
      </p:sp>
      <p:sp>
        <p:nvSpPr>
          <p:cNvPr id="10" name="テキスト ボックス 1666">
            <a:extLst>
              <a:ext uri="{FF2B5EF4-FFF2-40B4-BE49-F238E27FC236}">
                <a16:creationId xmlns:a16="http://schemas.microsoft.com/office/drawing/2014/main" id="{6EBAC07D-756A-4257-A4C5-429058A3EC4B}"/>
              </a:ext>
            </a:extLst>
          </p:cNvPr>
          <p:cNvSpPr txBox="1"/>
          <p:nvPr/>
        </p:nvSpPr>
        <p:spPr>
          <a:xfrm>
            <a:off x="5901131" y="2138058"/>
            <a:ext cx="1697837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스톱 밸브</a:t>
            </a:r>
          </a:p>
        </p:txBody>
      </p:sp>
      <p:sp>
        <p:nvSpPr>
          <p:cNvPr id="11" name="テキスト ボックス 1667">
            <a:extLst>
              <a:ext uri="{FF2B5EF4-FFF2-40B4-BE49-F238E27FC236}">
                <a16:creationId xmlns:a16="http://schemas.microsoft.com/office/drawing/2014/main" id="{1E311941-403F-431B-B382-A8DC76B527CB}"/>
              </a:ext>
            </a:extLst>
          </p:cNvPr>
          <p:cNvSpPr txBox="1"/>
          <p:nvPr/>
        </p:nvSpPr>
        <p:spPr>
          <a:xfrm>
            <a:off x="6099818" y="2445036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더스트캡</a:t>
            </a:r>
            <a:endParaRPr lang="ko-KR" altLang="en-US" sz="1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668">
            <a:extLst>
              <a:ext uri="{FF2B5EF4-FFF2-40B4-BE49-F238E27FC236}">
                <a16:creationId xmlns:a16="http://schemas.microsoft.com/office/drawing/2014/main" id="{7A14BE00-E0C3-44E3-8503-2888C33D2E7F}"/>
              </a:ext>
            </a:extLst>
          </p:cNvPr>
          <p:cNvSpPr txBox="1"/>
          <p:nvPr/>
        </p:nvSpPr>
        <p:spPr>
          <a:xfrm>
            <a:off x="5993688" y="2787501"/>
            <a:ext cx="794094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핀</a:t>
            </a:r>
          </a:p>
        </p:txBody>
      </p:sp>
      <p:sp>
        <p:nvSpPr>
          <p:cNvPr id="13" name="テキスト ボックス 1669">
            <a:extLst>
              <a:ext uri="{FF2B5EF4-FFF2-40B4-BE49-F238E27FC236}">
                <a16:creationId xmlns:a16="http://schemas.microsoft.com/office/drawing/2014/main" id="{EDBBC95A-B539-479A-918C-7281A464B999}"/>
              </a:ext>
            </a:extLst>
          </p:cNvPr>
          <p:cNvSpPr txBox="1"/>
          <p:nvPr/>
        </p:nvSpPr>
        <p:spPr>
          <a:xfrm>
            <a:off x="6223461" y="3669660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더스트 플러그</a:t>
            </a:r>
          </a:p>
        </p:txBody>
      </p:sp>
      <p:sp>
        <p:nvSpPr>
          <p:cNvPr id="14" name="テキスト ボックス 1670">
            <a:extLst>
              <a:ext uri="{FF2B5EF4-FFF2-40B4-BE49-F238E27FC236}">
                <a16:creationId xmlns:a16="http://schemas.microsoft.com/office/drawing/2014/main" id="{D6587B88-98D4-4019-B9F1-E865C15DE2A1}"/>
              </a:ext>
            </a:extLst>
          </p:cNvPr>
          <p:cNvSpPr txBox="1"/>
          <p:nvPr/>
        </p:nvSpPr>
        <p:spPr>
          <a:xfrm>
            <a:off x="6141756" y="3927884"/>
            <a:ext cx="1569720" cy="27781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유압 호스</a:t>
            </a:r>
            <a:r>
              <a:rPr lang="en-US" altLang="ko-KR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ko-KR" sz="16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housu</a:t>
            </a:r>
            <a:r>
              <a:rPr lang="en-US" altLang="ko-KR" sz="16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6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671">
            <a:extLst>
              <a:ext uri="{FF2B5EF4-FFF2-40B4-BE49-F238E27FC236}">
                <a16:creationId xmlns:a16="http://schemas.microsoft.com/office/drawing/2014/main" id="{1B6C6827-ADAA-46D2-81FE-9FA9337EAE39}"/>
              </a:ext>
            </a:extLst>
          </p:cNvPr>
          <p:cNvSpPr txBox="1"/>
          <p:nvPr/>
        </p:nvSpPr>
        <p:spPr>
          <a:xfrm>
            <a:off x="4898656" y="4599757"/>
            <a:ext cx="1711694" cy="94320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6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작업 전에 회전부가 선회하지 않도록 한다</a:t>
            </a:r>
          </a:p>
        </p:txBody>
      </p:sp>
    </p:spTree>
    <p:extLst>
      <p:ext uri="{BB962C8B-B14F-4D97-AF65-F5344CB8AC3E}">
        <p14:creationId xmlns:p14="http://schemas.microsoft.com/office/powerpoint/2010/main" val="203583969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부속장치의 분리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81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65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164148" y="4860682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콘크리트 대할 압쇄기의 분리 예시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847359" y="483907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콘크리트 소할 압쇄기의 분리 예시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499" y="2047009"/>
            <a:ext cx="4060072" cy="267792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117" y="2051483"/>
            <a:ext cx="3550471" cy="2673445"/>
          </a:xfrm>
          <a:prstGeom prst="rect">
            <a:avLst/>
          </a:prstGeom>
        </p:spPr>
      </p:pic>
      <p:sp>
        <p:nvSpPr>
          <p:cNvPr id="11" name="テキスト ボックス 1672">
            <a:extLst>
              <a:ext uri="{FF2B5EF4-FFF2-40B4-BE49-F238E27FC236}">
                <a16:creationId xmlns:a16="http://schemas.microsoft.com/office/drawing/2014/main" id="{EFC6A9F0-763C-47AF-8418-635404034363}"/>
              </a:ext>
            </a:extLst>
          </p:cNvPr>
          <p:cNvSpPr txBox="1"/>
          <p:nvPr/>
        </p:nvSpPr>
        <p:spPr>
          <a:xfrm>
            <a:off x="917180" y="3128681"/>
            <a:ext cx="679231" cy="2038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핀 </a:t>
            </a:r>
            <a:r>
              <a:rPr lang="ko-KR" altLang="en-US" sz="1000" kern="100" dirty="0" err="1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고정캡</a:t>
            </a:r>
            <a:endParaRPr lang="ko-KR" altLang="en-US" sz="10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673">
            <a:extLst>
              <a:ext uri="{FF2B5EF4-FFF2-40B4-BE49-F238E27FC236}">
                <a16:creationId xmlns:a16="http://schemas.microsoft.com/office/drawing/2014/main" id="{3A8B8818-751F-47E3-B1AF-9B526AD5255C}"/>
              </a:ext>
            </a:extLst>
          </p:cNvPr>
          <p:cNvSpPr txBox="1"/>
          <p:nvPr/>
        </p:nvSpPr>
        <p:spPr>
          <a:xfrm>
            <a:off x="2970413" y="4461996"/>
            <a:ext cx="1745521" cy="22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까는 각재를 사용하여 안정시킨다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674">
            <a:extLst>
              <a:ext uri="{FF2B5EF4-FFF2-40B4-BE49-F238E27FC236}">
                <a16:creationId xmlns:a16="http://schemas.microsoft.com/office/drawing/2014/main" id="{B1FE69C4-EE1E-48F1-BCBF-B4102CB1718E}"/>
              </a:ext>
            </a:extLst>
          </p:cNvPr>
          <p:cNvSpPr txBox="1"/>
          <p:nvPr/>
        </p:nvSpPr>
        <p:spPr>
          <a:xfrm>
            <a:off x="3354799" y="2766901"/>
            <a:ext cx="1106310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스톱 밸브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675">
            <a:extLst>
              <a:ext uri="{FF2B5EF4-FFF2-40B4-BE49-F238E27FC236}">
                <a16:creationId xmlns:a16="http://schemas.microsoft.com/office/drawing/2014/main" id="{A213047C-885F-4B3B-8CF4-256548724F5D}"/>
              </a:ext>
            </a:extLst>
          </p:cNvPr>
          <p:cNvSpPr txBox="1"/>
          <p:nvPr/>
        </p:nvSpPr>
        <p:spPr>
          <a:xfrm>
            <a:off x="3887623" y="3187898"/>
            <a:ext cx="1022829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더스트캡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676">
            <a:extLst>
              <a:ext uri="{FF2B5EF4-FFF2-40B4-BE49-F238E27FC236}">
                <a16:creationId xmlns:a16="http://schemas.microsoft.com/office/drawing/2014/main" id="{A5C7A96A-0623-48B6-B51E-590A1526EDEF}"/>
              </a:ext>
            </a:extLst>
          </p:cNvPr>
          <p:cNvSpPr txBox="1"/>
          <p:nvPr/>
        </p:nvSpPr>
        <p:spPr>
          <a:xfrm>
            <a:off x="4030168" y="3631564"/>
            <a:ext cx="517431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핀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677">
            <a:extLst>
              <a:ext uri="{FF2B5EF4-FFF2-40B4-BE49-F238E27FC236}">
                <a16:creationId xmlns:a16="http://schemas.microsoft.com/office/drawing/2014/main" id="{D73D097F-B5AC-4228-BE89-1A6A67B0A272}"/>
              </a:ext>
            </a:extLst>
          </p:cNvPr>
          <p:cNvSpPr txBox="1"/>
          <p:nvPr/>
        </p:nvSpPr>
        <p:spPr>
          <a:xfrm>
            <a:off x="3936762" y="2984058"/>
            <a:ext cx="1022829" cy="168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더스트 플러그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678">
            <a:extLst>
              <a:ext uri="{FF2B5EF4-FFF2-40B4-BE49-F238E27FC236}">
                <a16:creationId xmlns:a16="http://schemas.microsoft.com/office/drawing/2014/main" id="{473BD88C-012F-44BB-AC97-74C1F204EF79}"/>
              </a:ext>
            </a:extLst>
          </p:cNvPr>
          <p:cNvSpPr txBox="1"/>
          <p:nvPr/>
        </p:nvSpPr>
        <p:spPr>
          <a:xfrm>
            <a:off x="3949694" y="3358204"/>
            <a:ext cx="1022829" cy="2205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유압 호스</a:t>
            </a:r>
            <a:r>
              <a:rPr lang="en-US" altLang="ko-KR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(housu)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679">
            <a:extLst>
              <a:ext uri="{FF2B5EF4-FFF2-40B4-BE49-F238E27FC236}">
                <a16:creationId xmlns:a16="http://schemas.microsoft.com/office/drawing/2014/main" id="{310637C7-4026-4950-90B4-A4F5C9D486C1}"/>
              </a:ext>
            </a:extLst>
          </p:cNvPr>
          <p:cNvSpPr txBox="1"/>
          <p:nvPr/>
        </p:nvSpPr>
        <p:spPr>
          <a:xfrm>
            <a:off x="3530385" y="4037007"/>
            <a:ext cx="1380067" cy="2918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회전하지 않도록 한다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680">
            <a:extLst>
              <a:ext uri="{FF2B5EF4-FFF2-40B4-BE49-F238E27FC236}">
                <a16:creationId xmlns:a16="http://schemas.microsoft.com/office/drawing/2014/main" id="{DF02C654-C87C-46F4-87D9-8BD2874D1AA3}"/>
              </a:ext>
            </a:extLst>
          </p:cNvPr>
          <p:cNvSpPr txBox="1"/>
          <p:nvPr/>
        </p:nvSpPr>
        <p:spPr>
          <a:xfrm>
            <a:off x="4846721" y="2752370"/>
            <a:ext cx="965194" cy="1606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스톱 밸브</a:t>
            </a:r>
            <a:endParaRPr lang="ko-KR" altLang="en-US" sz="10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681">
            <a:extLst>
              <a:ext uri="{FF2B5EF4-FFF2-40B4-BE49-F238E27FC236}">
                <a16:creationId xmlns:a16="http://schemas.microsoft.com/office/drawing/2014/main" id="{3121A807-8790-49D7-9F44-EDF7E08A6FF7}"/>
              </a:ext>
            </a:extLst>
          </p:cNvPr>
          <p:cNvSpPr txBox="1"/>
          <p:nvPr/>
        </p:nvSpPr>
        <p:spPr>
          <a:xfrm>
            <a:off x="4994754" y="3115313"/>
            <a:ext cx="948457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 dirty="0" err="1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더스트캡</a:t>
            </a:r>
            <a:endParaRPr lang="ko-KR" altLang="en-US" sz="10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682">
            <a:extLst>
              <a:ext uri="{FF2B5EF4-FFF2-40B4-BE49-F238E27FC236}">
                <a16:creationId xmlns:a16="http://schemas.microsoft.com/office/drawing/2014/main" id="{28165012-4E3C-48D1-9822-7F58D0DD287B}"/>
              </a:ext>
            </a:extLst>
          </p:cNvPr>
          <p:cNvSpPr txBox="1"/>
          <p:nvPr/>
        </p:nvSpPr>
        <p:spPr>
          <a:xfrm>
            <a:off x="5068885" y="4401079"/>
            <a:ext cx="948457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더스트 플러그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683">
            <a:extLst>
              <a:ext uri="{FF2B5EF4-FFF2-40B4-BE49-F238E27FC236}">
                <a16:creationId xmlns:a16="http://schemas.microsoft.com/office/drawing/2014/main" id="{773B5586-64C5-45A7-B89D-70D88C4DF206}"/>
              </a:ext>
            </a:extLst>
          </p:cNvPr>
          <p:cNvSpPr txBox="1"/>
          <p:nvPr/>
        </p:nvSpPr>
        <p:spPr>
          <a:xfrm>
            <a:off x="8043939" y="3533835"/>
            <a:ext cx="37004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핀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684">
            <a:extLst>
              <a:ext uri="{FF2B5EF4-FFF2-40B4-BE49-F238E27FC236}">
                <a16:creationId xmlns:a16="http://schemas.microsoft.com/office/drawing/2014/main" id="{C4263D73-9CB7-4DE7-A34C-9AF6DB95BB54}"/>
              </a:ext>
            </a:extLst>
          </p:cNvPr>
          <p:cNvSpPr txBox="1"/>
          <p:nvPr/>
        </p:nvSpPr>
        <p:spPr>
          <a:xfrm>
            <a:off x="6230656" y="4554113"/>
            <a:ext cx="948457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유압 호스</a:t>
            </a:r>
            <a:r>
              <a:rPr lang="en-US" altLang="ko-KR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(housu)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795435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부속장치의 분리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82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66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727364" y="3638436"/>
            <a:ext cx="3527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집게 도구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내부실린더 작동형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의 분리 예시</a:t>
            </a: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4630813" y="3638436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집게 도구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외부실린더 작동형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)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의 분리 예시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74" y="1386952"/>
            <a:ext cx="2506807" cy="2215893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7395" y="1442474"/>
            <a:ext cx="3157537" cy="2134883"/>
          </a:xfrm>
          <a:prstGeom prst="rect">
            <a:avLst/>
          </a:prstGeom>
        </p:spPr>
      </p:pic>
      <p:pic>
        <p:nvPicPr>
          <p:cNvPr id="11" name="図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2008" y="3955210"/>
            <a:ext cx="2484784" cy="2126746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635595" y="6008489"/>
            <a:ext cx="323761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버킷의 분리 예시</a:t>
            </a:r>
          </a:p>
        </p:txBody>
      </p:sp>
      <p:sp>
        <p:nvSpPr>
          <p:cNvPr id="12" name="テキスト ボックス 1685">
            <a:extLst>
              <a:ext uri="{FF2B5EF4-FFF2-40B4-BE49-F238E27FC236}">
                <a16:creationId xmlns:a16="http://schemas.microsoft.com/office/drawing/2014/main" id="{4F6B856E-A598-4ADE-B9C5-2A0BDCD753E3}"/>
              </a:ext>
            </a:extLst>
          </p:cNvPr>
          <p:cNvSpPr txBox="1"/>
          <p:nvPr/>
        </p:nvSpPr>
        <p:spPr>
          <a:xfrm>
            <a:off x="2489602" y="1666623"/>
            <a:ext cx="934085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스톱 밸브</a:t>
            </a:r>
          </a:p>
        </p:txBody>
      </p:sp>
      <p:sp>
        <p:nvSpPr>
          <p:cNvPr id="15" name="テキスト ボックス 1686">
            <a:extLst>
              <a:ext uri="{FF2B5EF4-FFF2-40B4-BE49-F238E27FC236}">
                <a16:creationId xmlns:a16="http://schemas.microsoft.com/office/drawing/2014/main" id="{E57F211C-80DA-47D1-931A-6ADB578EBF31}"/>
              </a:ext>
            </a:extLst>
          </p:cNvPr>
          <p:cNvSpPr txBox="1"/>
          <p:nvPr/>
        </p:nvSpPr>
        <p:spPr>
          <a:xfrm>
            <a:off x="2655337" y="1786638"/>
            <a:ext cx="86360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더스트캡</a:t>
            </a:r>
          </a:p>
        </p:txBody>
      </p:sp>
      <p:sp>
        <p:nvSpPr>
          <p:cNvPr id="17" name="テキスト ボックス 1687">
            <a:extLst>
              <a:ext uri="{FF2B5EF4-FFF2-40B4-BE49-F238E27FC236}">
                <a16:creationId xmlns:a16="http://schemas.microsoft.com/office/drawing/2014/main" id="{4588FBC6-D415-4796-9F6B-D74BA7FBD198}"/>
              </a:ext>
            </a:extLst>
          </p:cNvPr>
          <p:cNvSpPr txBox="1"/>
          <p:nvPr/>
        </p:nvSpPr>
        <p:spPr>
          <a:xfrm>
            <a:off x="2498492" y="2459738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핀</a:t>
            </a:r>
          </a:p>
        </p:txBody>
      </p:sp>
      <p:sp>
        <p:nvSpPr>
          <p:cNvPr id="18" name="テキスト ボックス 1688">
            <a:extLst>
              <a:ext uri="{FF2B5EF4-FFF2-40B4-BE49-F238E27FC236}">
                <a16:creationId xmlns:a16="http://schemas.microsoft.com/office/drawing/2014/main" id="{04C902B3-0852-46C0-9F9C-56FD945B4824}"/>
              </a:ext>
            </a:extLst>
          </p:cNvPr>
          <p:cNvSpPr txBox="1"/>
          <p:nvPr/>
        </p:nvSpPr>
        <p:spPr>
          <a:xfrm>
            <a:off x="2802022" y="1959358"/>
            <a:ext cx="86360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더스트 플러그</a:t>
            </a:r>
          </a:p>
        </p:txBody>
      </p:sp>
      <p:sp>
        <p:nvSpPr>
          <p:cNvPr id="19" name="テキスト ボックス 1689">
            <a:extLst>
              <a:ext uri="{FF2B5EF4-FFF2-40B4-BE49-F238E27FC236}">
                <a16:creationId xmlns:a16="http://schemas.microsoft.com/office/drawing/2014/main" id="{C516C017-BE54-4BDF-ADED-53967025FDA9}"/>
              </a:ext>
            </a:extLst>
          </p:cNvPr>
          <p:cNvSpPr txBox="1"/>
          <p:nvPr/>
        </p:nvSpPr>
        <p:spPr>
          <a:xfrm>
            <a:off x="2537227" y="2256538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유압 호스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(housu)</a:t>
            </a:r>
            <a:endParaRPr lang="ko-KR" altLang="en-US" sz="8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690">
            <a:extLst>
              <a:ext uri="{FF2B5EF4-FFF2-40B4-BE49-F238E27FC236}">
                <a16:creationId xmlns:a16="http://schemas.microsoft.com/office/drawing/2014/main" id="{B4F377B7-2AF2-4444-A999-65BD19DE7C8D}"/>
              </a:ext>
            </a:extLst>
          </p:cNvPr>
          <p:cNvSpPr txBox="1"/>
          <p:nvPr/>
        </p:nvSpPr>
        <p:spPr>
          <a:xfrm>
            <a:off x="5498695" y="1650658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핀</a:t>
            </a:r>
          </a:p>
        </p:txBody>
      </p:sp>
      <p:sp>
        <p:nvSpPr>
          <p:cNvPr id="21" name="テキスト ボックス 1691">
            <a:extLst>
              <a:ext uri="{FF2B5EF4-FFF2-40B4-BE49-F238E27FC236}">
                <a16:creationId xmlns:a16="http://schemas.microsoft.com/office/drawing/2014/main" id="{201A7967-7972-4B71-8B2C-6DEAFABCC852}"/>
              </a:ext>
            </a:extLst>
          </p:cNvPr>
          <p:cNvSpPr txBox="1"/>
          <p:nvPr/>
        </p:nvSpPr>
        <p:spPr>
          <a:xfrm>
            <a:off x="6902959" y="1480294"/>
            <a:ext cx="43688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핀</a:t>
            </a:r>
          </a:p>
        </p:txBody>
      </p:sp>
      <p:sp>
        <p:nvSpPr>
          <p:cNvPr id="22" name="テキスト ボックス 1692">
            <a:extLst>
              <a:ext uri="{FF2B5EF4-FFF2-40B4-BE49-F238E27FC236}">
                <a16:creationId xmlns:a16="http://schemas.microsoft.com/office/drawing/2014/main" id="{D0295859-81AA-440B-9AF1-DFC138EF8513}"/>
              </a:ext>
            </a:extLst>
          </p:cNvPr>
          <p:cNvSpPr txBox="1"/>
          <p:nvPr/>
        </p:nvSpPr>
        <p:spPr>
          <a:xfrm>
            <a:off x="4714961" y="4353651"/>
            <a:ext cx="1220614" cy="3765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굴착기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ko-KR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shoberu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의 암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693">
            <a:extLst>
              <a:ext uri="{FF2B5EF4-FFF2-40B4-BE49-F238E27FC236}">
                <a16:creationId xmlns:a16="http://schemas.microsoft.com/office/drawing/2014/main" id="{33113AD8-F045-44D1-8937-92BBD5EB1228}"/>
              </a:ext>
            </a:extLst>
          </p:cNvPr>
          <p:cNvSpPr txBox="1"/>
          <p:nvPr/>
        </p:nvSpPr>
        <p:spPr>
          <a:xfrm>
            <a:off x="4690832" y="5254081"/>
            <a:ext cx="673100" cy="3765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버킷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694">
            <a:extLst>
              <a:ext uri="{FF2B5EF4-FFF2-40B4-BE49-F238E27FC236}">
                <a16:creationId xmlns:a16="http://schemas.microsoft.com/office/drawing/2014/main" id="{D4766478-C161-4340-A9F9-D7B5C62BA793}"/>
              </a:ext>
            </a:extLst>
          </p:cNvPr>
          <p:cNvSpPr txBox="1"/>
          <p:nvPr/>
        </p:nvSpPr>
        <p:spPr>
          <a:xfrm>
            <a:off x="3161233" y="508926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버킷 링크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695">
            <a:extLst>
              <a:ext uri="{FF2B5EF4-FFF2-40B4-BE49-F238E27FC236}">
                <a16:creationId xmlns:a16="http://schemas.microsoft.com/office/drawing/2014/main" id="{B82674F8-FE90-4205-B4D0-C202965CA492}"/>
              </a:ext>
            </a:extLst>
          </p:cNvPr>
          <p:cNvSpPr txBox="1"/>
          <p:nvPr/>
        </p:nvSpPr>
        <p:spPr>
          <a:xfrm>
            <a:off x="3012008" y="5381999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암 링크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5407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200" y="1889452"/>
            <a:ext cx="3535779" cy="1513470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기계의 이송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83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68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78738" y="363264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돌기 부착 등판용구의 예시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5265" y="4408878"/>
            <a:ext cx="5368056" cy="1711554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19224" y="1712172"/>
            <a:ext cx="3933292" cy="1720025"/>
          </a:xfrm>
          <a:prstGeom prst="rect">
            <a:avLst/>
          </a:prstGeom>
        </p:spPr>
      </p:pic>
      <p:sp>
        <p:nvSpPr>
          <p:cNvPr id="17" name="テキスト ボックス 16"/>
          <p:cNvSpPr txBox="1"/>
          <p:nvPr/>
        </p:nvSpPr>
        <p:spPr>
          <a:xfrm>
            <a:off x="2553942" y="417367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적재기계의 질량과 등판용구의 관계 예시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650519" y="362637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등판용구의 사용 예시</a:t>
            </a:r>
          </a:p>
        </p:txBody>
      </p:sp>
      <p:sp>
        <p:nvSpPr>
          <p:cNvPr id="11" name="テキスト ボックス 1294">
            <a:extLst>
              <a:ext uri="{FF2B5EF4-FFF2-40B4-BE49-F238E27FC236}">
                <a16:creationId xmlns:a16="http://schemas.microsoft.com/office/drawing/2014/main" id="{96DD4949-F970-40B0-A5F5-FED8B415AE15}"/>
              </a:ext>
            </a:extLst>
          </p:cNvPr>
          <p:cNvSpPr txBox="1"/>
          <p:nvPr/>
        </p:nvSpPr>
        <p:spPr>
          <a:xfrm>
            <a:off x="1868850" y="4692426"/>
            <a:ext cx="1275715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적재기계의 질량</a:t>
            </a:r>
            <a:r>
              <a:rPr lang="en-US" altLang="ko-KR" sz="10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(t)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295">
            <a:extLst>
              <a:ext uri="{FF2B5EF4-FFF2-40B4-BE49-F238E27FC236}">
                <a16:creationId xmlns:a16="http://schemas.microsoft.com/office/drawing/2014/main" id="{4C664834-2240-4C3E-8446-671E09B0E6A2}"/>
              </a:ext>
            </a:extLst>
          </p:cNvPr>
          <p:cNvSpPr txBox="1"/>
          <p:nvPr/>
        </p:nvSpPr>
        <p:spPr>
          <a:xfrm>
            <a:off x="4519224" y="4813175"/>
            <a:ext cx="758190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사용 개수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296">
            <a:extLst>
              <a:ext uri="{FF2B5EF4-FFF2-40B4-BE49-F238E27FC236}">
                <a16:creationId xmlns:a16="http://schemas.microsoft.com/office/drawing/2014/main" id="{DE7673C0-9BE7-475D-B75B-BFE4846C8A9C}"/>
              </a:ext>
            </a:extLst>
          </p:cNvPr>
          <p:cNvSpPr txBox="1"/>
          <p:nvPr/>
        </p:nvSpPr>
        <p:spPr>
          <a:xfrm>
            <a:off x="3499142" y="4803735"/>
            <a:ext cx="748030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재질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297">
            <a:extLst>
              <a:ext uri="{FF2B5EF4-FFF2-40B4-BE49-F238E27FC236}">
                <a16:creationId xmlns:a16="http://schemas.microsoft.com/office/drawing/2014/main" id="{35971E32-C78E-44BB-B344-AA8179A919ED}"/>
              </a:ext>
            </a:extLst>
          </p:cNvPr>
          <p:cNvSpPr txBox="1"/>
          <p:nvPr/>
        </p:nvSpPr>
        <p:spPr>
          <a:xfrm>
            <a:off x="3425800" y="5144796"/>
            <a:ext cx="894715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알루미늄 합금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298">
            <a:extLst>
              <a:ext uri="{FF2B5EF4-FFF2-40B4-BE49-F238E27FC236}">
                <a16:creationId xmlns:a16="http://schemas.microsoft.com/office/drawing/2014/main" id="{0CFA4BCD-B0AC-4973-A1A2-728B8467C266}"/>
              </a:ext>
            </a:extLst>
          </p:cNvPr>
          <p:cNvSpPr txBox="1"/>
          <p:nvPr/>
        </p:nvSpPr>
        <p:spPr>
          <a:xfrm>
            <a:off x="3430880" y="5516965"/>
            <a:ext cx="894715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알루미늄 합금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299">
            <a:extLst>
              <a:ext uri="{FF2B5EF4-FFF2-40B4-BE49-F238E27FC236}">
                <a16:creationId xmlns:a16="http://schemas.microsoft.com/office/drawing/2014/main" id="{94672980-310B-4203-A459-365CE7D8412A}"/>
              </a:ext>
            </a:extLst>
          </p:cNvPr>
          <p:cNvSpPr txBox="1"/>
          <p:nvPr/>
        </p:nvSpPr>
        <p:spPr>
          <a:xfrm>
            <a:off x="3406116" y="5832751"/>
            <a:ext cx="943324" cy="21082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알루미늄 합금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301">
            <a:extLst>
              <a:ext uri="{FF2B5EF4-FFF2-40B4-BE49-F238E27FC236}">
                <a16:creationId xmlns:a16="http://schemas.microsoft.com/office/drawing/2014/main" id="{F6FAD1B3-AD41-4435-B154-364B271E4AAC}"/>
              </a:ext>
            </a:extLst>
          </p:cNvPr>
          <p:cNvSpPr txBox="1"/>
          <p:nvPr/>
        </p:nvSpPr>
        <p:spPr>
          <a:xfrm>
            <a:off x="5561465" y="4787266"/>
            <a:ext cx="1376045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ts val="900"/>
              </a:lnSpc>
            </a:pPr>
            <a:r>
              <a:rPr lang="ko-KR" altLang="en-US" sz="10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형상 치수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 rtl="0">
              <a:lnSpc>
                <a:spcPts val="900"/>
              </a:lnSpc>
            </a:pPr>
            <a:r>
              <a:rPr lang="ko-KR" altLang="en-US" sz="10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길이</a:t>
            </a:r>
            <a:r>
              <a:rPr lang="en-US" altLang="ko-KR" sz="10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10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높이</a:t>
            </a:r>
            <a:r>
              <a:rPr lang="en-US" altLang="ko-KR" sz="10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10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폭</a:t>
            </a:r>
            <a:r>
              <a:rPr lang="en-US" altLang="ko-KR" sz="10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en-US" altLang="ko-KR" sz="1000" kern="100" dirty="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mm</a:t>
            </a:r>
            <a:r>
              <a:rPr lang="en-US" altLang="ko-KR" sz="10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1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484">
            <a:extLst>
              <a:ext uri="{FF2B5EF4-FFF2-40B4-BE49-F238E27FC236}">
                <a16:creationId xmlns:a16="http://schemas.microsoft.com/office/drawing/2014/main" id="{3033DE71-33DD-4C47-96CE-800F7BA68D4D}"/>
              </a:ext>
            </a:extLst>
          </p:cNvPr>
          <p:cNvSpPr txBox="1"/>
          <p:nvPr/>
        </p:nvSpPr>
        <p:spPr>
          <a:xfrm>
            <a:off x="4631740" y="4496304"/>
            <a:ext cx="1127710" cy="1955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등판용구</a:t>
            </a:r>
            <a:endParaRPr lang="ko-KR" altLang="en-US" sz="11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696">
            <a:extLst>
              <a:ext uri="{FF2B5EF4-FFF2-40B4-BE49-F238E27FC236}">
                <a16:creationId xmlns:a16="http://schemas.microsoft.com/office/drawing/2014/main" id="{0EF7CCC4-4A0D-4C01-8AEA-D2D8BD2FAD5A}"/>
              </a:ext>
            </a:extLst>
          </p:cNvPr>
          <p:cNvSpPr txBox="1"/>
          <p:nvPr/>
        </p:nvSpPr>
        <p:spPr>
          <a:xfrm>
            <a:off x="3409156" y="198949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나무판</a:t>
            </a:r>
          </a:p>
        </p:txBody>
      </p:sp>
      <p:sp>
        <p:nvSpPr>
          <p:cNvPr id="23" name="テキスト ボックス 1697">
            <a:extLst>
              <a:ext uri="{FF2B5EF4-FFF2-40B4-BE49-F238E27FC236}">
                <a16:creationId xmlns:a16="http://schemas.microsoft.com/office/drawing/2014/main" id="{2D7003D2-982F-4867-B28E-514A6F3A3374}"/>
              </a:ext>
            </a:extLst>
          </p:cNvPr>
          <p:cNvSpPr txBox="1"/>
          <p:nvPr/>
        </p:nvSpPr>
        <p:spPr>
          <a:xfrm>
            <a:off x="746200" y="2476934"/>
            <a:ext cx="90424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적재함에 거는 돌기</a:t>
            </a:r>
          </a:p>
        </p:txBody>
      </p:sp>
      <p:sp>
        <p:nvSpPr>
          <p:cNvPr id="24" name="テキスト ボックス 1302">
            <a:extLst>
              <a:ext uri="{FF2B5EF4-FFF2-40B4-BE49-F238E27FC236}">
                <a16:creationId xmlns:a16="http://schemas.microsoft.com/office/drawing/2014/main" id="{CB02A0E2-02E8-4AA1-8095-0FF1D7512D78}"/>
              </a:ext>
            </a:extLst>
          </p:cNvPr>
          <p:cNvSpPr txBox="1"/>
          <p:nvPr/>
        </p:nvSpPr>
        <p:spPr>
          <a:xfrm>
            <a:off x="4989830" y="1812586"/>
            <a:ext cx="1000125" cy="2127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트레일러 적재함</a:t>
            </a:r>
          </a:p>
        </p:txBody>
      </p:sp>
      <p:sp>
        <p:nvSpPr>
          <p:cNvPr id="25" name="テキスト ボックス 1303">
            <a:extLst>
              <a:ext uri="{FF2B5EF4-FFF2-40B4-BE49-F238E27FC236}">
                <a16:creationId xmlns:a16="http://schemas.microsoft.com/office/drawing/2014/main" id="{367688C7-AB09-4072-9FB7-7906ECC93871}"/>
              </a:ext>
            </a:extLst>
          </p:cNvPr>
          <p:cNvSpPr txBox="1"/>
          <p:nvPr/>
        </p:nvSpPr>
        <p:spPr>
          <a:xfrm>
            <a:off x="6592034" y="2243048"/>
            <a:ext cx="1000125" cy="1752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n-ea"/>
                <a:cs typeface="Times New Roman" panose="02020603050405020304" pitchFamily="18" charset="0"/>
              </a:rPr>
              <a:t>등판용구</a:t>
            </a:r>
          </a:p>
        </p:txBody>
      </p:sp>
      <p:sp>
        <p:nvSpPr>
          <p:cNvPr id="26" name="テキスト ボックス 1304">
            <a:extLst>
              <a:ext uri="{FF2B5EF4-FFF2-40B4-BE49-F238E27FC236}">
                <a16:creationId xmlns:a16="http://schemas.microsoft.com/office/drawing/2014/main" id="{D59381D2-D8FD-45C5-BAD5-A4402500A580}"/>
              </a:ext>
            </a:extLst>
          </p:cNvPr>
          <p:cNvSpPr txBox="1"/>
          <p:nvPr/>
        </p:nvSpPr>
        <p:spPr>
          <a:xfrm>
            <a:off x="5496806" y="3098855"/>
            <a:ext cx="662694" cy="2127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+mn-ea"/>
                <a:cs typeface="Arial" panose="020B0604020202020204" pitchFamily="34" charset="0"/>
              </a:rPr>
              <a:t>15</a:t>
            </a:r>
            <a:r>
              <a:rPr lang="en-US" altLang="ko-KR" sz="900" kern="100">
                <a:effectLst/>
                <a:latin typeface="+mn-ea"/>
                <a:cs typeface="Times New Roman" panose="02020603050405020304" pitchFamily="18" charset="0"/>
              </a:rPr>
              <a:t>°</a:t>
            </a:r>
            <a:r>
              <a:rPr lang="ko-KR" altLang="en-US" sz="900" kern="100">
                <a:effectLst/>
                <a:latin typeface="+mn-ea"/>
                <a:cs typeface="Arial" panose="020B0604020202020204" pitchFamily="34" charset="0"/>
              </a:rPr>
              <a:t> 이하</a:t>
            </a:r>
            <a:endParaRPr lang="ko-KR" altLang="en-US" sz="900" kern="100">
              <a:effectLst/>
              <a:latin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650338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기계의 이송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70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454953" y="5876450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적재 위치 관계의 예시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961" y="1423555"/>
            <a:ext cx="3902022" cy="4452895"/>
          </a:xfrm>
          <a:prstGeom prst="rect">
            <a:avLst/>
          </a:prstGeom>
        </p:spPr>
      </p:pic>
      <p:pic>
        <p:nvPicPr>
          <p:cNvPr id="23" name="図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3369" y="2673141"/>
            <a:ext cx="4161981" cy="1906944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5134669" y="4675467"/>
            <a:ext cx="245064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풋스톨의 사용 예시</a:t>
            </a:r>
          </a:p>
        </p:txBody>
      </p:sp>
      <p:sp>
        <p:nvSpPr>
          <p:cNvPr id="11" name="テキスト ボックス 1698">
            <a:extLst>
              <a:ext uri="{FF2B5EF4-FFF2-40B4-BE49-F238E27FC236}">
                <a16:creationId xmlns:a16="http://schemas.microsoft.com/office/drawing/2014/main" id="{5A8E44EB-4759-46C7-904E-F90FD11820BA}"/>
              </a:ext>
            </a:extLst>
          </p:cNvPr>
          <p:cNvSpPr txBox="1"/>
          <p:nvPr/>
        </p:nvSpPr>
        <p:spPr>
          <a:xfrm>
            <a:off x="1611630" y="1423555"/>
            <a:ext cx="1118538" cy="2129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차량 적재함</a:t>
            </a:r>
          </a:p>
        </p:txBody>
      </p:sp>
      <p:sp>
        <p:nvSpPr>
          <p:cNvPr id="12" name="テキスト ボックス 1699">
            <a:extLst>
              <a:ext uri="{FF2B5EF4-FFF2-40B4-BE49-F238E27FC236}">
                <a16:creationId xmlns:a16="http://schemas.microsoft.com/office/drawing/2014/main" id="{31B205E1-92D0-44C0-A003-229148ED8B6B}"/>
              </a:ext>
            </a:extLst>
          </p:cNvPr>
          <p:cNvSpPr txBox="1"/>
          <p:nvPr/>
        </p:nvSpPr>
        <p:spPr>
          <a:xfrm>
            <a:off x="1852870" y="2967329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등판용구</a:t>
            </a:r>
          </a:p>
        </p:txBody>
      </p:sp>
      <p:sp>
        <p:nvSpPr>
          <p:cNvPr id="13" name="テキスト ボックス 1700">
            <a:extLst>
              <a:ext uri="{FF2B5EF4-FFF2-40B4-BE49-F238E27FC236}">
                <a16:creationId xmlns:a16="http://schemas.microsoft.com/office/drawing/2014/main" id="{2C6E5637-7E2C-4995-BC88-FE963F1D9C44}"/>
              </a:ext>
            </a:extLst>
          </p:cNvPr>
          <p:cNvSpPr txBox="1"/>
          <p:nvPr/>
        </p:nvSpPr>
        <p:spPr>
          <a:xfrm>
            <a:off x="2721972" y="2967330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크롤러</a:t>
            </a:r>
          </a:p>
        </p:txBody>
      </p:sp>
      <p:sp>
        <p:nvSpPr>
          <p:cNvPr id="14" name="テキスト ボックス 1701">
            <a:extLst>
              <a:ext uri="{FF2B5EF4-FFF2-40B4-BE49-F238E27FC236}">
                <a16:creationId xmlns:a16="http://schemas.microsoft.com/office/drawing/2014/main" id="{B9707AAF-2F69-419C-B9C9-4801EFCD849B}"/>
              </a:ext>
            </a:extLst>
          </p:cNvPr>
          <p:cNvSpPr txBox="1"/>
          <p:nvPr/>
        </p:nvSpPr>
        <p:spPr>
          <a:xfrm>
            <a:off x="3998721" y="1636490"/>
            <a:ext cx="709295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평면도</a:t>
            </a:r>
          </a:p>
        </p:txBody>
      </p:sp>
      <p:sp>
        <p:nvSpPr>
          <p:cNvPr id="15" name="テキスト ボックス 1702">
            <a:extLst>
              <a:ext uri="{FF2B5EF4-FFF2-40B4-BE49-F238E27FC236}">
                <a16:creationId xmlns:a16="http://schemas.microsoft.com/office/drawing/2014/main" id="{EED118A5-487F-4B36-9670-B990144B495B}"/>
              </a:ext>
            </a:extLst>
          </p:cNvPr>
          <p:cNvSpPr txBox="1"/>
          <p:nvPr/>
        </p:nvSpPr>
        <p:spPr>
          <a:xfrm>
            <a:off x="781390" y="3470065"/>
            <a:ext cx="830239" cy="2129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11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차량 적재함</a:t>
            </a:r>
          </a:p>
        </p:txBody>
      </p:sp>
      <p:sp>
        <p:nvSpPr>
          <p:cNvPr id="16" name="テキスト ボックス 1703">
            <a:extLst>
              <a:ext uri="{FF2B5EF4-FFF2-40B4-BE49-F238E27FC236}">
                <a16:creationId xmlns:a16="http://schemas.microsoft.com/office/drawing/2014/main" id="{7976DFEA-B586-4AD6-B96D-80CB0A2ABFC5}"/>
              </a:ext>
            </a:extLst>
          </p:cNvPr>
          <p:cNvSpPr txBox="1"/>
          <p:nvPr/>
        </p:nvSpPr>
        <p:spPr>
          <a:xfrm>
            <a:off x="2207517" y="5627651"/>
            <a:ext cx="638257" cy="1893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등판용구</a:t>
            </a:r>
          </a:p>
        </p:txBody>
      </p:sp>
      <p:sp>
        <p:nvSpPr>
          <p:cNvPr id="17" name="テキスト ボックス 1704">
            <a:extLst>
              <a:ext uri="{FF2B5EF4-FFF2-40B4-BE49-F238E27FC236}">
                <a16:creationId xmlns:a16="http://schemas.microsoft.com/office/drawing/2014/main" id="{B692B96A-E82B-4A8F-A3F2-4D4CABEBCA44}"/>
              </a:ext>
            </a:extLst>
          </p:cNvPr>
          <p:cNvSpPr txBox="1"/>
          <p:nvPr/>
        </p:nvSpPr>
        <p:spPr>
          <a:xfrm>
            <a:off x="3360730" y="5599451"/>
            <a:ext cx="638257" cy="21755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크롤러</a:t>
            </a:r>
          </a:p>
        </p:txBody>
      </p:sp>
      <p:sp>
        <p:nvSpPr>
          <p:cNvPr id="18" name="テキスト ボックス 1705">
            <a:extLst>
              <a:ext uri="{FF2B5EF4-FFF2-40B4-BE49-F238E27FC236}">
                <a16:creationId xmlns:a16="http://schemas.microsoft.com/office/drawing/2014/main" id="{FD930D37-E5B0-4AA9-A535-FE2A6E179C43}"/>
              </a:ext>
            </a:extLst>
          </p:cNvPr>
          <p:cNvSpPr txBox="1"/>
          <p:nvPr/>
        </p:nvSpPr>
        <p:spPr>
          <a:xfrm>
            <a:off x="1333967" y="5583958"/>
            <a:ext cx="555326" cy="2330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11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타이어 </a:t>
            </a:r>
            <a:r>
              <a:rPr lang="ko-KR" altLang="en-US" sz="11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스토퍼</a:t>
            </a:r>
            <a:endParaRPr lang="ko-KR" altLang="en-US" sz="11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706">
            <a:extLst>
              <a:ext uri="{FF2B5EF4-FFF2-40B4-BE49-F238E27FC236}">
                <a16:creationId xmlns:a16="http://schemas.microsoft.com/office/drawing/2014/main" id="{7BD44F75-5180-4CB4-915D-DAE55FE8FF84}"/>
              </a:ext>
            </a:extLst>
          </p:cNvPr>
          <p:cNvSpPr txBox="1"/>
          <p:nvPr/>
        </p:nvSpPr>
        <p:spPr>
          <a:xfrm>
            <a:off x="4342479" y="2740635"/>
            <a:ext cx="1207421" cy="17401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풋스톨</a:t>
            </a:r>
          </a:p>
        </p:txBody>
      </p:sp>
    </p:spTree>
    <p:extLst>
      <p:ext uri="{BB962C8B-B14F-4D97-AF65-F5344CB8AC3E}">
        <p14:creationId xmlns:p14="http://schemas.microsoft.com/office/powerpoint/2010/main" val="2604278086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기계의 이송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71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9313" y="1984664"/>
            <a:ext cx="2996377" cy="3099700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5001325" y="5060015"/>
            <a:ext cx="3386037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자주시켜 이송하는 경우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철도 가선이나 전선 또는 다리 거더 등의 밑을 통과할 때는 붐의 선단이 닿지 않도록 이격거리를 충분히 확인한다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589977" y="5519310"/>
            <a:ext cx="2526595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해체용 기계의 트레일러에 고정하기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7754" y="2234047"/>
            <a:ext cx="4300709" cy="3285264"/>
          </a:xfrm>
          <a:prstGeom prst="rect">
            <a:avLst/>
          </a:prstGeom>
        </p:spPr>
      </p:pic>
      <p:sp>
        <p:nvSpPr>
          <p:cNvPr id="10" name="テキスト ボックス 1710">
            <a:extLst>
              <a:ext uri="{FF2B5EF4-FFF2-40B4-BE49-F238E27FC236}">
                <a16:creationId xmlns:a16="http://schemas.microsoft.com/office/drawing/2014/main" id="{6BB3D222-FE78-4ED6-A82B-EE0E9144CA0A}"/>
              </a:ext>
            </a:extLst>
          </p:cNvPr>
          <p:cNvSpPr txBox="1"/>
          <p:nvPr/>
        </p:nvSpPr>
        <p:spPr>
          <a:xfrm>
            <a:off x="2378804" y="3738564"/>
            <a:ext cx="726345" cy="2733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완화재</a:t>
            </a:r>
            <a:r>
              <a:rPr lang="en-US" altLang="ko-KR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(ate mono)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7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완충재</a:t>
            </a:r>
            <a:r>
              <a:rPr lang="en-US" altLang="ko-KR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ko-KR" sz="7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yawara</a:t>
            </a:r>
            <a:r>
              <a:rPr lang="en-US" altLang="ko-KR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))</a:t>
            </a:r>
            <a:endParaRPr lang="ko-KR" altLang="en-US" sz="7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711">
            <a:extLst>
              <a:ext uri="{FF2B5EF4-FFF2-40B4-BE49-F238E27FC236}">
                <a16:creationId xmlns:a16="http://schemas.microsoft.com/office/drawing/2014/main" id="{75A2EB1E-3E34-4DF8-91A3-8693C9FD8CA7}"/>
              </a:ext>
            </a:extLst>
          </p:cNvPr>
          <p:cNvSpPr txBox="1"/>
          <p:nvPr/>
        </p:nvSpPr>
        <p:spPr>
          <a:xfrm>
            <a:off x="3136667" y="3611169"/>
            <a:ext cx="130446" cy="625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와이어 로프</a:t>
            </a:r>
            <a:endParaRPr lang="ko-KR" altLang="en-US" sz="12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712">
            <a:extLst>
              <a:ext uri="{FF2B5EF4-FFF2-40B4-BE49-F238E27FC236}">
                <a16:creationId xmlns:a16="http://schemas.microsoft.com/office/drawing/2014/main" id="{00DDCAC9-BEE5-4DC5-94C3-181FFBCB5C6C}"/>
              </a:ext>
            </a:extLst>
          </p:cNvPr>
          <p:cNvSpPr txBox="1"/>
          <p:nvPr/>
        </p:nvSpPr>
        <p:spPr>
          <a:xfrm>
            <a:off x="1589977" y="3854450"/>
            <a:ext cx="450723" cy="1123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타이어 스토퍼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713">
            <a:extLst>
              <a:ext uri="{FF2B5EF4-FFF2-40B4-BE49-F238E27FC236}">
                <a16:creationId xmlns:a16="http://schemas.microsoft.com/office/drawing/2014/main" id="{2E7ECF15-570B-4D0E-9E5C-B8D5B0EFE663}"/>
              </a:ext>
            </a:extLst>
          </p:cNvPr>
          <p:cNvSpPr txBox="1"/>
          <p:nvPr/>
        </p:nvSpPr>
        <p:spPr>
          <a:xfrm>
            <a:off x="3312537" y="3738564"/>
            <a:ext cx="532631" cy="3032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레버 블록</a:t>
            </a:r>
            <a:endParaRPr lang="ko-KR" altLang="en-US" sz="12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714">
            <a:extLst>
              <a:ext uri="{FF2B5EF4-FFF2-40B4-BE49-F238E27FC236}">
                <a16:creationId xmlns:a16="http://schemas.microsoft.com/office/drawing/2014/main" id="{5AE58A41-55C8-4461-B997-1E15319AD774}"/>
              </a:ext>
            </a:extLst>
          </p:cNvPr>
          <p:cNvSpPr txBox="1"/>
          <p:nvPr/>
        </p:nvSpPr>
        <p:spPr>
          <a:xfrm>
            <a:off x="3934829" y="3863900"/>
            <a:ext cx="363486" cy="1581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침목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715">
            <a:extLst>
              <a:ext uri="{FF2B5EF4-FFF2-40B4-BE49-F238E27FC236}">
                <a16:creationId xmlns:a16="http://schemas.microsoft.com/office/drawing/2014/main" id="{5C51B366-EE34-44E0-BBE6-ACC0A6D04E04}"/>
              </a:ext>
            </a:extLst>
          </p:cNvPr>
          <p:cNvSpPr txBox="1"/>
          <p:nvPr/>
        </p:nvSpPr>
        <p:spPr>
          <a:xfrm>
            <a:off x="2149550" y="3597745"/>
            <a:ext cx="197736" cy="6254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와이어 로프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18764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o" altLang="en-US" sz="3200" dirty="0">
                <a:latin typeface="+mj-ea"/>
              </a:rPr>
              <a:t>제</a:t>
            </a:r>
            <a:r>
              <a:rPr lang="en-US" altLang="ko" sz="3200" dirty="0">
                <a:latin typeface="+mj-ea"/>
              </a:rPr>
              <a:t>5</a:t>
            </a:r>
            <a:r>
              <a:rPr lang="ko" altLang="en-US" sz="3200" dirty="0">
                <a:latin typeface="+mj-ea"/>
              </a:rPr>
              <a:t>장 해체용 건설기계의 점검</a:t>
            </a:r>
            <a:r>
              <a:rPr lang="en-US" altLang="ko" sz="3200" dirty="0">
                <a:latin typeface="+mj-ea"/>
              </a:rPr>
              <a:t>, </a:t>
            </a:r>
            <a:r>
              <a:rPr lang="ko" altLang="en-US" sz="3200" dirty="0">
                <a:latin typeface="+mj-ea"/>
              </a:rPr>
              <a:t>정비</a:t>
            </a:r>
            <a:endParaRPr kumimoji="1" lang="ko" altLang="en-US" sz="3200" dirty="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150537550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관련 법령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일반적인 주의사항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73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관련 법령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1604728"/>
            <a:ext cx="4800600" cy="208338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1096428" y="3688110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※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법령에는 정해져 있지 않지만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점검 결과는 기계가 가동하고 있는 동안 보관하는 것이 바람직하다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</p:txBody>
      </p:sp>
      <p:pic>
        <p:nvPicPr>
          <p:cNvPr id="23" name="図 22"/>
          <p:cNvPicPr/>
          <p:nvPr/>
        </p:nvPicPr>
        <p:blipFill>
          <a:blip r:embed="rId4"/>
          <a:stretch>
            <a:fillRect/>
          </a:stretch>
        </p:blipFill>
        <p:spPr>
          <a:xfrm>
            <a:off x="3407091" y="4236525"/>
            <a:ext cx="2329815" cy="1774190"/>
          </a:xfrm>
          <a:prstGeom prst="rect">
            <a:avLst/>
          </a:prstGeom>
        </p:spPr>
      </p:pic>
      <p:sp>
        <p:nvSpPr>
          <p:cNvPr id="24" name="テキスト ボックス 23"/>
          <p:cNvSpPr txBox="1"/>
          <p:nvPr/>
        </p:nvSpPr>
        <p:spPr>
          <a:xfrm>
            <a:off x="1248828" y="5980031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점검</a:t>
            </a:r>
            <a:r>
              <a:rPr lang="en-US" altLang="ko-KR" sz="1200" dirty="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정비를 실시하는 작업장소에는 관계자 이외의 출입을 금지한다</a:t>
            </a:r>
            <a:r>
              <a:rPr lang="en-US" altLang="ko-KR" sz="1200" dirty="0">
                <a:solidFill>
                  <a:prstClr val="black"/>
                </a:solidFill>
                <a:latin typeface="+mj-ea"/>
                <a:ea typeface="+mj-ea"/>
              </a:rPr>
              <a:t>.</a:t>
            </a:r>
          </a:p>
        </p:txBody>
      </p:sp>
      <p:sp>
        <p:nvSpPr>
          <p:cNvPr id="11" name="テキスト ボックス 1196">
            <a:extLst>
              <a:ext uri="{FF2B5EF4-FFF2-40B4-BE49-F238E27FC236}">
                <a16:creationId xmlns:a16="http://schemas.microsoft.com/office/drawing/2014/main" id="{992843A8-B0FD-47C9-BC1F-06A72566DA09}"/>
              </a:ext>
            </a:extLst>
          </p:cNvPr>
          <p:cNvSpPr txBox="1"/>
          <p:nvPr/>
        </p:nvSpPr>
        <p:spPr>
          <a:xfrm>
            <a:off x="2281251" y="1684477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점검 검사 구분</a:t>
            </a:r>
          </a:p>
        </p:txBody>
      </p:sp>
      <p:sp>
        <p:nvSpPr>
          <p:cNvPr id="12" name="テキスト ボックス 1197">
            <a:extLst>
              <a:ext uri="{FF2B5EF4-FFF2-40B4-BE49-F238E27FC236}">
                <a16:creationId xmlns:a16="http://schemas.microsoft.com/office/drawing/2014/main" id="{2FF0A42C-45C9-4732-87BB-26A6F0EF40ED}"/>
              </a:ext>
            </a:extLst>
          </p:cNvPr>
          <p:cNvSpPr txBox="1"/>
          <p:nvPr/>
        </p:nvSpPr>
        <p:spPr>
          <a:xfrm>
            <a:off x="3314705" y="1687480"/>
            <a:ext cx="800100" cy="1389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조문</a:t>
            </a:r>
          </a:p>
        </p:txBody>
      </p:sp>
      <p:sp>
        <p:nvSpPr>
          <p:cNvPr id="13" name="テキスト ボックス 1198">
            <a:extLst>
              <a:ext uri="{FF2B5EF4-FFF2-40B4-BE49-F238E27FC236}">
                <a16:creationId xmlns:a16="http://schemas.microsoft.com/office/drawing/2014/main" id="{EC838FBF-BC3C-45AD-9DD0-7758E5293A94}"/>
              </a:ext>
            </a:extLst>
          </p:cNvPr>
          <p:cNvSpPr txBox="1"/>
          <p:nvPr/>
        </p:nvSpPr>
        <p:spPr>
          <a:xfrm>
            <a:off x="4505330" y="1682709"/>
            <a:ext cx="1046771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실시하는 자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자격</a:t>
            </a:r>
          </a:p>
        </p:txBody>
      </p:sp>
      <p:sp>
        <p:nvSpPr>
          <p:cNvPr id="14" name="テキスト ボックス 1199">
            <a:extLst>
              <a:ext uri="{FF2B5EF4-FFF2-40B4-BE49-F238E27FC236}">
                <a16:creationId xmlns:a16="http://schemas.microsoft.com/office/drawing/2014/main" id="{CCD59B78-9A99-4A9C-8719-237E39CFBDD5}"/>
              </a:ext>
            </a:extLst>
          </p:cNvPr>
          <p:cNvSpPr txBox="1"/>
          <p:nvPr/>
        </p:nvSpPr>
        <p:spPr>
          <a:xfrm>
            <a:off x="5671943" y="1682709"/>
            <a:ext cx="118570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검사표 등의 보관기간</a:t>
            </a:r>
          </a:p>
        </p:txBody>
      </p:sp>
      <p:sp>
        <p:nvSpPr>
          <p:cNvPr id="15" name="テキスト ボックス 1200">
            <a:extLst>
              <a:ext uri="{FF2B5EF4-FFF2-40B4-BE49-F238E27FC236}">
                <a16:creationId xmlns:a16="http://schemas.microsoft.com/office/drawing/2014/main" id="{22BD4DEE-0046-4762-8D42-DD0CB2A78F67}"/>
              </a:ext>
            </a:extLst>
          </p:cNvPr>
          <p:cNvSpPr txBox="1"/>
          <p:nvPr/>
        </p:nvSpPr>
        <p:spPr>
          <a:xfrm>
            <a:off x="2224452" y="1981859"/>
            <a:ext cx="886460" cy="252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작업 시작 전 점검</a:t>
            </a:r>
          </a:p>
        </p:txBody>
      </p:sp>
      <p:sp>
        <p:nvSpPr>
          <p:cNvPr id="16" name="テキスト ボックス 1201">
            <a:extLst>
              <a:ext uri="{FF2B5EF4-FFF2-40B4-BE49-F238E27FC236}">
                <a16:creationId xmlns:a16="http://schemas.microsoft.com/office/drawing/2014/main" id="{F4CCF8BE-3DCF-4E3F-8E21-905EBF16B0AA}"/>
              </a:ext>
            </a:extLst>
          </p:cNvPr>
          <p:cNvSpPr txBox="1"/>
          <p:nvPr/>
        </p:nvSpPr>
        <p:spPr>
          <a:xfrm>
            <a:off x="2281251" y="2341281"/>
            <a:ext cx="800100" cy="47267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정기 자가검사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/>
            </a:r>
            <a:b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</a:b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en-US" altLang="ko-KR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teiki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ko-KR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jishu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ko-KR" sz="9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kensa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rtl="0"/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월 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회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9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202">
            <a:extLst>
              <a:ext uri="{FF2B5EF4-FFF2-40B4-BE49-F238E27FC236}">
                <a16:creationId xmlns:a16="http://schemas.microsoft.com/office/drawing/2014/main" id="{195D7990-BEC2-499E-A554-0D0E138EC966}"/>
              </a:ext>
            </a:extLst>
          </p:cNvPr>
          <p:cNvSpPr txBox="1"/>
          <p:nvPr/>
        </p:nvSpPr>
        <p:spPr>
          <a:xfrm>
            <a:off x="2247232" y="3075785"/>
            <a:ext cx="836251" cy="42835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특수 자가검사</a:t>
            </a:r>
          </a:p>
          <a:p>
            <a:pPr algn="ctr" rtl="0"/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 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1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회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203">
            <a:extLst>
              <a:ext uri="{FF2B5EF4-FFF2-40B4-BE49-F238E27FC236}">
                <a16:creationId xmlns:a16="http://schemas.microsoft.com/office/drawing/2014/main" id="{C08E8F33-844F-4E2F-8CB3-6C837A98FA74}"/>
              </a:ext>
            </a:extLst>
          </p:cNvPr>
          <p:cNvSpPr txBox="1"/>
          <p:nvPr/>
        </p:nvSpPr>
        <p:spPr>
          <a:xfrm>
            <a:off x="3153829" y="1905458"/>
            <a:ext cx="1021856" cy="35288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노동안전위생규칙 </a:t>
            </a:r>
            <a:r>
              <a:rPr lang="en-US" altLang="ko-KR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170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171</a:t>
            </a:r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20" name="テキスト ボックス 1204">
            <a:extLst>
              <a:ext uri="{FF2B5EF4-FFF2-40B4-BE49-F238E27FC236}">
                <a16:creationId xmlns:a16="http://schemas.microsoft.com/office/drawing/2014/main" id="{9BFB0CAB-BF46-4E09-BAE7-852E72958E38}"/>
              </a:ext>
            </a:extLst>
          </p:cNvPr>
          <p:cNvSpPr txBox="1"/>
          <p:nvPr/>
        </p:nvSpPr>
        <p:spPr>
          <a:xfrm>
            <a:off x="3178063" y="2305854"/>
            <a:ext cx="997621" cy="549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r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노동안전위생규칙 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168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169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</a:t>
            </a:r>
          </a:p>
          <a:p>
            <a:pPr algn="r" rtl="0"/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171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21" name="テキスト ボックス 1205">
            <a:extLst>
              <a:ext uri="{FF2B5EF4-FFF2-40B4-BE49-F238E27FC236}">
                <a16:creationId xmlns:a16="http://schemas.microsoft.com/office/drawing/2014/main" id="{67B9C4A1-900D-45F1-B4B7-F9AA65F93EF2}"/>
              </a:ext>
            </a:extLst>
          </p:cNvPr>
          <p:cNvSpPr txBox="1"/>
          <p:nvPr/>
        </p:nvSpPr>
        <p:spPr>
          <a:xfrm>
            <a:off x="3159014" y="2914832"/>
            <a:ext cx="1080435" cy="7235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   노동안전위생규칙</a:t>
            </a:r>
            <a:endParaRPr lang="en-US" altLang="ko-KR" sz="9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l" rtl="0">
              <a:tabLst>
                <a:tab pos="541338" algn="l"/>
              </a:tabLst>
            </a:pP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	167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</a:t>
            </a:r>
          </a:p>
          <a:p>
            <a:pPr algn="l" rtl="0">
              <a:tabLst>
                <a:tab pos="541338" algn="l"/>
              </a:tabLst>
            </a:pP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	169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</a:t>
            </a:r>
          </a:p>
          <a:p>
            <a:pPr algn="l" rtl="0">
              <a:tabLst>
                <a:tab pos="541338" algn="l"/>
              </a:tabLst>
            </a:pP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	169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조의 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2</a:t>
            </a:r>
            <a:endParaRPr lang="ko-KR" altLang="en-US" sz="9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l" rtl="0">
              <a:tabLst>
                <a:tab pos="541338" algn="l"/>
              </a:tabLst>
            </a:pP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	171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조</a:t>
            </a:r>
          </a:p>
        </p:txBody>
      </p:sp>
      <p:sp>
        <p:nvSpPr>
          <p:cNvPr id="25" name="テキスト ボックス 1206">
            <a:extLst>
              <a:ext uri="{FF2B5EF4-FFF2-40B4-BE49-F238E27FC236}">
                <a16:creationId xmlns:a16="http://schemas.microsoft.com/office/drawing/2014/main" id="{F1719A61-43AB-4F1F-9FDC-72DE4AA4B3A7}"/>
              </a:ext>
            </a:extLst>
          </p:cNvPr>
          <p:cNvSpPr txBox="1"/>
          <p:nvPr/>
        </p:nvSpPr>
        <p:spPr>
          <a:xfrm>
            <a:off x="4325667" y="1910776"/>
            <a:ext cx="752475" cy="1505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운전자</a:t>
            </a:r>
          </a:p>
        </p:txBody>
      </p:sp>
      <p:sp>
        <p:nvSpPr>
          <p:cNvPr id="26" name="テキスト ボックス 1207">
            <a:extLst>
              <a:ext uri="{FF2B5EF4-FFF2-40B4-BE49-F238E27FC236}">
                <a16:creationId xmlns:a16="http://schemas.microsoft.com/office/drawing/2014/main" id="{B3A6D0DD-4A9F-41EE-9733-ABFBE5602C78}"/>
              </a:ext>
            </a:extLst>
          </p:cNvPr>
          <p:cNvSpPr txBox="1"/>
          <p:nvPr/>
        </p:nvSpPr>
        <p:spPr>
          <a:xfrm>
            <a:off x="4302979" y="2341280"/>
            <a:ext cx="1289663" cy="3741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사업자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안전관리자</a:t>
            </a:r>
            <a:r>
              <a:rPr lang="en-US" altLang="ko-KR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가 지명한 자</a:t>
            </a:r>
          </a:p>
        </p:txBody>
      </p:sp>
      <p:sp>
        <p:nvSpPr>
          <p:cNvPr id="27" name="テキスト ボックス 1208">
            <a:extLst>
              <a:ext uri="{FF2B5EF4-FFF2-40B4-BE49-F238E27FC236}">
                <a16:creationId xmlns:a16="http://schemas.microsoft.com/office/drawing/2014/main" id="{1E8A0910-7C3C-4E5A-93F3-291A7315D87F}"/>
              </a:ext>
            </a:extLst>
          </p:cNvPr>
          <p:cNvSpPr txBox="1"/>
          <p:nvPr/>
        </p:nvSpPr>
        <p:spPr>
          <a:xfrm>
            <a:off x="4325667" y="2914832"/>
            <a:ext cx="1289663" cy="3974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사업 내 검사자</a:t>
            </a:r>
          </a:p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검사업체 검사자</a:t>
            </a:r>
          </a:p>
        </p:txBody>
      </p:sp>
      <p:sp>
        <p:nvSpPr>
          <p:cNvPr id="28" name="テキスト ボックス 1209">
            <a:extLst>
              <a:ext uri="{FF2B5EF4-FFF2-40B4-BE49-F238E27FC236}">
                <a16:creationId xmlns:a16="http://schemas.microsoft.com/office/drawing/2014/main" id="{90459446-7860-4B03-A92F-E4AA99ACC70A}"/>
              </a:ext>
            </a:extLst>
          </p:cNvPr>
          <p:cNvSpPr txBox="1"/>
          <p:nvPr/>
        </p:nvSpPr>
        <p:spPr>
          <a:xfrm>
            <a:off x="5662422" y="1911262"/>
            <a:ext cx="1159896" cy="31586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점검표를 기계가 가동하고 있는 동안</a:t>
            </a:r>
            <a:r>
              <a:rPr lang="en-US" altLang="ko-KR" sz="900" kern="100" baseline="30000">
                <a:effectLst/>
                <a:latin typeface="+mj-ea"/>
                <a:ea typeface="+mj-ea"/>
                <a:cs typeface="Times New Roman" panose="02020603050405020304" pitchFamily="18" charset="0"/>
              </a:rPr>
              <a:t>※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210">
            <a:extLst>
              <a:ext uri="{FF2B5EF4-FFF2-40B4-BE49-F238E27FC236}">
                <a16:creationId xmlns:a16="http://schemas.microsoft.com/office/drawing/2014/main" id="{83234A08-8843-4A4E-A170-08495925310A}"/>
              </a:ext>
            </a:extLst>
          </p:cNvPr>
          <p:cNvSpPr txBox="1"/>
          <p:nvPr/>
        </p:nvSpPr>
        <p:spPr>
          <a:xfrm>
            <a:off x="5689355" y="2341280"/>
            <a:ext cx="1159895" cy="2520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검사표를 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년간</a:t>
            </a:r>
          </a:p>
        </p:txBody>
      </p:sp>
      <p:sp>
        <p:nvSpPr>
          <p:cNvPr id="30" name="テキスト ボックス 1211">
            <a:extLst>
              <a:ext uri="{FF2B5EF4-FFF2-40B4-BE49-F238E27FC236}">
                <a16:creationId xmlns:a16="http://schemas.microsoft.com/office/drawing/2014/main" id="{B0FD8FB3-295F-4E4F-8B3D-55F58D8C6C2E}"/>
              </a:ext>
            </a:extLst>
          </p:cNvPr>
          <p:cNvSpPr txBox="1"/>
          <p:nvPr/>
        </p:nvSpPr>
        <p:spPr>
          <a:xfrm>
            <a:off x="5662422" y="2926546"/>
            <a:ext cx="1186828" cy="49014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검사표를 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3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년간</a:t>
            </a:r>
          </a:p>
          <a:p>
            <a:pPr algn="l" rtl="0"/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검사필 표시 부착</a:t>
            </a:r>
            <a:r>
              <a:rPr lang="en-US" altLang="ko-KR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710">
            <a:extLst>
              <a:ext uri="{FF2B5EF4-FFF2-40B4-BE49-F238E27FC236}">
                <a16:creationId xmlns:a16="http://schemas.microsoft.com/office/drawing/2014/main" id="{7DEB7F61-8AFC-44C8-A2FC-CC50D7BBFA26}"/>
              </a:ext>
            </a:extLst>
          </p:cNvPr>
          <p:cNvSpPr txBox="1"/>
          <p:nvPr/>
        </p:nvSpPr>
        <p:spPr>
          <a:xfrm>
            <a:off x="4602208" y="5810413"/>
            <a:ext cx="249144" cy="11111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관계자 외 출입금지</a:t>
            </a:r>
          </a:p>
        </p:txBody>
      </p:sp>
    </p:spTree>
    <p:extLst>
      <p:ext uri="{BB962C8B-B14F-4D97-AF65-F5344CB8AC3E}">
        <p14:creationId xmlns:p14="http://schemas.microsoft.com/office/powerpoint/2010/main" val="2815652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일상점검</a:t>
            </a:r>
            <a:r>
              <a:rPr lang="en-US" altLang="ko-KR" sz="2400">
                <a:latin typeface="+mj-ea"/>
              </a:rPr>
              <a:t>(nichijou tenken) </a:t>
            </a:r>
            <a:r>
              <a:rPr lang="ko-KR" altLang="en-US" sz="2400">
                <a:latin typeface="+mj-ea"/>
              </a:rPr>
              <a:t>요령  엔진 시동 전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91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74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작동유의 외관에 의한 판별법</a:t>
            </a:r>
          </a:p>
        </p:txBody>
      </p:sp>
      <p:sp>
        <p:nvSpPr>
          <p:cNvPr id="24" name="テキスト ボックス 23"/>
          <p:cNvSpPr txBox="1"/>
          <p:nvPr/>
        </p:nvSpPr>
        <p:spPr>
          <a:xfrm>
            <a:off x="1248828" y="4185856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해체용 기계의 유량점검자세 예시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932" y="1642504"/>
            <a:ext cx="4142133" cy="133401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86420" y="3071897"/>
            <a:ext cx="4771159" cy="1157077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1197" y="4488566"/>
            <a:ext cx="3121602" cy="1433951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1248827" y="5913308"/>
            <a:ext cx="69511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전기 계통을 정비할 때는 배터리의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(-)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단자를 떼어 놓는다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5174673" y="4488566"/>
            <a:ext cx="1122218" cy="3639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>
              <a:latin typeface="+mj-ea"/>
              <a:ea typeface="+mj-ea"/>
            </a:endParaRPr>
          </a:p>
        </p:txBody>
      </p:sp>
      <p:sp>
        <p:nvSpPr>
          <p:cNvPr id="12" name="テキスト ボックス 1326">
            <a:extLst>
              <a:ext uri="{FF2B5EF4-FFF2-40B4-BE49-F238E27FC236}">
                <a16:creationId xmlns:a16="http://schemas.microsoft.com/office/drawing/2014/main" id="{6E738F67-DE58-4D3A-BCEE-FB7527CD1EA8}"/>
              </a:ext>
            </a:extLst>
          </p:cNvPr>
          <p:cNvSpPr txBox="1"/>
          <p:nvPr/>
        </p:nvSpPr>
        <p:spPr>
          <a:xfrm>
            <a:off x="2606222" y="1705476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외관</a:t>
            </a:r>
          </a:p>
        </p:txBody>
      </p:sp>
      <p:sp>
        <p:nvSpPr>
          <p:cNvPr id="13" name="テキスト ボックス 1327">
            <a:extLst>
              <a:ext uri="{FF2B5EF4-FFF2-40B4-BE49-F238E27FC236}">
                <a16:creationId xmlns:a16="http://schemas.microsoft.com/office/drawing/2014/main" id="{4F805A2F-E6AF-483D-BA27-AA1E0619688C}"/>
              </a:ext>
            </a:extLst>
          </p:cNvPr>
          <p:cNvSpPr txBox="1"/>
          <p:nvPr/>
        </p:nvSpPr>
        <p:spPr>
          <a:xfrm>
            <a:off x="4290046" y="1705476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냄새</a:t>
            </a:r>
          </a:p>
        </p:txBody>
      </p:sp>
      <p:sp>
        <p:nvSpPr>
          <p:cNvPr id="15" name="テキスト ボックス 1328">
            <a:extLst>
              <a:ext uri="{FF2B5EF4-FFF2-40B4-BE49-F238E27FC236}">
                <a16:creationId xmlns:a16="http://schemas.microsoft.com/office/drawing/2014/main" id="{86B2536A-1E4E-4CC1-940B-4FCDA04B32AF}"/>
              </a:ext>
            </a:extLst>
          </p:cNvPr>
          <p:cNvSpPr txBox="1"/>
          <p:nvPr/>
        </p:nvSpPr>
        <p:spPr>
          <a:xfrm>
            <a:off x="4953185" y="1730240"/>
            <a:ext cx="1568265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원인</a:t>
            </a:r>
          </a:p>
        </p:txBody>
      </p:sp>
      <p:sp>
        <p:nvSpPr>
          <p:cNvPr id="16" name="テキスト ボックス 1329">
            <a:extLst>
              <a:ext uri="{FF2B5EF4-FFF2-40B4-BE49-F238E27FC236}">
                <a16:creationId xmlns:a16="http://schemas.microsoft.com/office/drawing/2014/main" id="{97727EF6-95B1-43ED-ADBF-71A6CC14DA66}"/>
              </a:ext>
            </a:extLst>
          </p:cNvPr>
          <p:cNvSpPr txBox="1"/>
          <p:nvPr/>
        </p:nvSpPr>
        <p:spPr>
          <a:xfrm>
            <a:off x="2606222" y="1982475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유백색으로 변했다</a:t>
            </a:r>
          </a:p>
        </p:txBody>
      </p:sp>
      <p:sp>
        <p:nvSpPr>
          <p:cNvPr id="18" name="テキスト ボックス 1330">
            <a:extLst>
              <a:ext uri="{FF2B5EF4-FFF2-40B4-BE49-F238E27FC236}">
                <a16:creationId xmlns:a16="http://schemas.microsoft.com/office/drawing/2014/main" id="{873E6F4B-DE0B-4DDC-95CE-42410161BDF4}"/>
              </a:ext>
            </a:extLst>
          </p:cNvPr>
          <p:cNvSpPr txBox="1"/>
          <p:nvPr/>
        </p:nvSpPr>
        <p:spPr>
          <a:xfrm>
            <a:off x="4271191" y="1963645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좋음</a:t>
            </a:r>
          </a:p>
        </p:txBody>
      </p:sp>
      <p:sp>
        <p:nvSpPr>
          <p:cNvPr id="19" name="テキスト ボックス 1331">
            <a:extLst>
              <a:ext uri="{FF2B5EF4-FFF2-40B4-BE49-F238E27FC236}">
                <a16:creationId xmlns:a16="http://schemas.microsoft.com/office/drawing/2014/main" id="{DAAD0282-9EFE-48E3-9954-9E3E9207D91E}"/>
              </a:ext>
            </a:extLst>
          </p:cNvPr>
          <p:cNvSpPr txBox="1"/>
          <p:nvPr/>
        </p:nvSpPr>
        <p:spPr>
          <a:xfrm>
            <a:off x="4954437" y="1952103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수분이 혼입되었다</a:t>
            </a:r>
          </a:p>
        </p:txBody>
      </p:sp>
      <p:sp>
        <p:nvSpPr>
          <p:cNvPr id="20" name="テキスト ボックス 1332">
            <a:extLst>
              <a:ext uri="{FF2B5EF4-FFF2-40B4-BE49-F238E27FC236}">
                <a16:creationId xmlns:a16="http://schemas.microsoft.com/office/drawing/2014/main" id="{5C856E0A-C165-4A3A-9E7B-5F290487F0BA}"/>
              </a:ext>
            </a:extLst>
          </p:cNvPr>
          <p:cNvSpPr txBox="1"/>
          <p:nvPr/>
        </p:nvSpPr>
        <p:spPr>
          <a:xfrm>
            <a:off x="2628602" y="2231692"/>
            <a:ext cx="1562209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흑갈색으로 변했다</a:t>
            </a:r>
          </a:p>
        </p:txBody>
      </p:sp>
      <p:sp>
        <p:nvSpPr>
          <p:cNvPr id="21" name="テキスト ボックス 1333">
            <a:extLst>
              <a:ext uri="{FF2B5EF4-FFF2-40B4-BE49-F238E27FC236}">
                <a16:creationId xmlns:a16="http://schemas.microsoft.com/office/drawing/2014/main" id="{07A6D3D0-C914-4F58-8E79-A03F22D17A77}"/>
              </a:ext>
            </a:extLst>
          </p:cNvPr>
          <p:cNvSpPr txBox="1"/>
          <p:nvPr/>
        </p:nvSpPr>
        <p:spPr>
          <a:xfrm>
            <a:off x="4290046" y="2221814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악취</a:t>
            </a:r>
          </a:p>
        </p:txBody>
      </p:sp>
      <p:sp>
        <p:nvSpPr>
          <p:cNvPr id="22" name="テキスト ボックス 1334">
            <a:extLst>
              <a:ext uri="{FF2B5EF4-FFF2-40B4-BE49-F238E27FC236}">
                <a16:creationId xmlns:a16="http://schemas.microsoft.com/office/drawing/2014/main" id="{8208CCE8-C0C6-4FD3-9849-E967E84FA76E}"/>
              </a:ext>
            </a:extLst>
          </p:cNvPr>
          <p:cNvSpPr txBox="1"/>
          <p:nvPr/>
        </p:nvSpPr>
        <p:spPr>
          <a:xfrm>
            <a:off x="4983004" y="2231693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열화되었다</a:t>
            </a:r>
          </a:p>
        </p:txBody>
      </p:sp>
      <p:sp>
        <p:nvSpPr>
          <p:cNvPr id="23" name="テキスト ボックス 1335">
            <a:extLst>
              <a:ext uri="{FF2B5EF4-FFF2-40B4-BE49-F238E27FC236}">
                <a16:creationId xmlns:a16="http://schemas.microsoft.com/office/drawing/2014/main" id="{9E3171EE-2171-4A3F-A1C7-285045B8570A}"/>
              </a:ext>
            </a:extLst>
          </p:cNvPr>
          <p:cNvSpPr txBox="1"/>
          <p:nvPr/>
        </p:nvSpPr>
        <p:spPr>
          <a:xfrm>
            <a:off x="2678220" y="2465056"/>
            <a:ext cx="1451186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작은 흑점이 있다</a:t>
            </a:r>
          </a:p>
        </p:txBody>
      </p:sp>
      <p:sp>
        <p:nvSpPr>
          <p:cNvPr id="25" name="テキスト ボックス 1336">
            <a:extLst>
              <a:ext uri="{FF2B5EF4-FFF2-40B4-BE49-F238E27FC236}">
                <a16:creationId xmlns:a16="http://schemas.microsoft.com/office/drawing/2014/main" id="{AD882076-CE98-4B68-9D1C-D6052E8F5807}"/>
              </a:ext>
            </a:extLst>
          </p:cNvPr>
          <p:cNvSpPr txBox="1"/>
          <p:nvPr/>
        </p:nvSpPr>
        <p:spPr>
          <a:xfrm>
            <a:off x="4290046" y="2487050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좋음</a:t>
            </a:r>
          </a:p>
        </p:txBody>
      </p:sp>
      <p:sp>
        <p:nvSpPr>
          <p:cNvPr id="26" name="テキスト ボックス 1337">
            <a:extLst>
              <a:ext uri="{FF2B5EF4-FFF2-40B4-BE49-F238E27FC236}">
                <a16:creationId xmlns:a16="http://schemas.microsoft.com/office/drawing/2014/main" id="{CBD6437A-C97B-42CA-B74E-19091D5E56EB}"/>
              </a:ext>
            </a:extLst>
          </p:cNvPr>
          <p:cNvSpPr txBox="1"/>
          <p:nvPr/>
        </p:nvSpPr>
        <p:spPr>
          <a:xfrm>
            <a:off x="4953185" y="2469404"/>
            <a:ext cx="1567013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이물질 혼입</a:t>
            </a:r>
          </a:p>
        </p:txBody>
      </p:sp>
      <p:sp>
        <p:nvSpPr>
          <p:cNvPr id="27" name="テキスト ボックス 1338">
            <a:extLst>
              <a:ext uri="{FF2B5EF4-FFF2-40B4-BE49-F238E27FC236}">
                <a16:creationId xmlns:a16="http://schemas.microsoft.com/office/drawing/2014/main" id="{17E376FD-A5DC-41DC-A6DF-5044FCAEF660}"/>
              </a:ext>
            </a:extLst>
          </p:cNvPr>
          <p:cNvSpPr txBox="1"/>
          <p:nvPr/>
        </p:nvSpPr>
        <p:spPr>
          <a:xfrm>
            <a:off x="2640890" y="2715150"/>
            <a:ext cx="1488516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거품이 일고 있다</a:t>
            </a:r>
          </a:p>
        </p:txBody>
      </p:sp>
      <p:sp>
        <p:nvSpPr>
          <p:cNvPr id="28" name="テキスト ボックス 1339">
            <a:extLst>
              <a:ext uri="{FF2B5EF4-FFF2-40B4-BE49-F238E27FC236}">
                <a16:creationId xmlns:a16="http://schemas.microsoft.com/office/drawing/2014/main" id="{E40AD44C-737D-4A5F-AE36-4B192C00B7AB}"/>
              </a:ext>
            </a:extLst>
          </p:cNvPr>
          <p:cNvSpPr txBox="1"/>
          <p:nvPr/>
        </p:nvSpPr>
        <p:spPr>
          <a:xfrm>
            <a:off x="4271191" y="2700045"/>
            <a:ext cx="563904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-</a:t>
            </a:r>
            <a:endParaRPr lang="ko-KR" altLang="en-US" sz="11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340">
            <a:extLst>
              <a:ext uri="{FF2B5EF4-FFF2-40B4-BE49-F238E27FC236}">
                <a16:creationId xmlns:a16="http://schemas.microsoft.com/office/drawing/2014/main" id="{563C7713-30B9-4B03-A086-0AE19BAFE7E9}"/>
              </a:ext>
            </a:extLst>
          </p:cNvPr>
          <p:cNvSpPr txBox="1"/>
          <p:nvPr/>
        </p:nvSpPr>
        <p:spPr>
          <a:xfrm>
            <a:off x="4953185" y="2714306"/>
            <a:ext cx="1596832" cy="1747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그리스가 혼입되었다</a:t>
            </a:r>
          </a:p>
        </p:txBody>
      </p:sp>
      <p:sp>
        <p:nvSpPr>
          <p:cNvPr id="30" name="テキスト ボックス 1341">
            <a:extLst>
              <a:ext uri="{FF2B5EF4-FFF2-40B4-BE49-F238E27FC236}">
                <a16:creationId xmlns:a16="http://schemas.microsoft.com/office/drawing/2014/main" id="{6F72A243-493B-4AA8-9572-6ED621D4A96A}"/>
              </a:ext>
            </a:extLst>
          </p:cNvPr>
          <p:cNvSpPr txBox="1"/>
          <p:nvPr/>
        </p:nvSpPr>
        <p:spPr>
          <a:xfrm>
            <a:off x="4168431" y="3640115"/>
            <a:ext cx="69278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붐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1342">
            <a:extLst>
              <a:ext uri="{FF2B5EF4-FFF2-40B4-BE49-F238E27FC236}">
                <a16:creationId xmlns:a16="http://schemas.microsoft.com/office/drawing/2014/main" id="{C938A0CA-5BDA-48A2-86BB-B76D5EAE0497}"/>
              </a:ext>
            </a:extLst>
          </p:cNvPr>
          <p:cNvSpPr txBox="1"/>
          <p:nvPr/>
        </p:nvSpPr>
        <p:spPr>
          <a:xfrm>
            <a:off x="3581585" y="3862216"/>
            <a:ext cx="692785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9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암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280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해체용 기계 부속장치의 종류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0" indent="0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529" y="1953491"/>
            <a:ext cx="7334933" cy="3310246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브레이커 유닛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철골 절단구</a:t>
            </a:r>
          </a:p>
        </p:txBody>
      </p:sp>
      <p:sp>
        <p:nvSpPr>
          <p:cNvPr id="8" name="テキスト ボックス 811">
            <a:extLst>
              <a:ext uri="{FF2B5EF4-FFF2-40B4-BE49-F238E27FC236}">
                <a16:creationId xmlns:a16="http://schemas.microsoft.com/office/drawing/2014/main" id="{49DFC125-45F8-4405-BA10-59BD52130F07}"/>
              </a:ext>
            </a:extLst>
          </p:cNvPr>
          <p:cNvSpPr txBox="1"/>
          <p:nvPr/>
        </p:nvSpPr>
        <p:spPr>
          <a:xfrm>
            <a:off x="3227323" y="3150235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볼트</a:t>
            </a:r>
            <a:r>
              <a:rPr lang="en-US" altLang="ko-KR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너트</a:t>
            </a:r>
          </a:p>
        </p:txBody>
      </p:sp>
      <p:sp>
        <p:nvSpPr>
          <p:cNvPr id="9" name="テキスト ボックス 38">
            <a:extLst>
              <a:ext uri="{FF2B5EF4-FFF2-40B4-BE49-F238E27FC236}">
                <a16:creationId xmlns:a16="http://schemas.microsoft.com/office/drawing/2014/main" id="{F4340F56-9483-475A-B051-F936B3445A7D}"/>
              </a:ext>
            </a:extLst>
          </p:cNvPr>
          <p:cNvSpPr txBox="1"/>
          <p:nvPr/>
        </p:nvSpPr>
        <p:spPr>
          <a:xfrm>
            <a:off x="3227323" y="3627501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브래킷</a:t>
            </a:r>
          </a:p>
        </p:txBody>
      </p:sp>
      <p:sp>
        <p:nvSpPr>
          <p:cNvPr id="10" name="テキスト ボックス 51">
            <a:extLst>
              <a:ext uri="{FF2B5EF4-FFF2-40B4-BE49-F238E27FC236}">
                <a16:creationId xmlns:a16="http://schemas.microsoft.com/office/drawing/2014/main" id="{26591CF0-91DA-464F-B805-964E04FBD132}"/>
              </a:ext>
            </a:extLst>
          </p:cNvPr>
          <p:cNvSpPr txBox="1"/>
          <p:nvPr/>
        </p:nvSpPr>
        <p:spPr>
          <a:xfrm>
            <a:off x="2720868" y="3896290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실린더</a:t>
            </a:r>
          </a:p>
        </p:txBody>
      </p:sp>
      <p:sp>
        <p:nvSpPr>
          <p:cNvPr id="13" name="テキスト ボックス 256">
            <a:extLst>
              <a:ext uri="{FF2B5EF4-FFF2-40B4-BE49-F238E27FC236}">
                <a16:creationId xmlns:a16="http://schemas.microsoft.com/office/drawing/2014/main" id="{601FE10A-C0CF-4034-83DF-728FFF9CB051}"/>
              </a:ext>
            </a:extLst>
          </p:cNvPr>
          <p:cNvSpPr txBox="1"/>
          <p:nvPr/>
        </p:nvSpPr>
        <p:spPr>
          <a:xfrm>
            <a:off x="3419198" y="4541713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볼트</a:t>
            </a:r>
            <a:r>
              <a:rPr lang="en-US" altLang="ko-KR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너트</a:t>
            </a:r>
          </a:p>
        </p:txBody>
      </p:sp>
      <p:sp>
        <p:nvSpPr>
          <p:cNvPr id="14" name="テキスト ボックス 257">
            <a:extLst>
              <a:ext uri="{FF2B5EF4-FFF2-40B4-BE49-F238E27FC236}">
                <a16:creationId xmlns:a16="http://schemas.microsoft.com/office/drawing/2014/main" id="{DA63F66E-BB2A-403E-A15A-8E0EC00544F8}"/>
              </a:ext>
            </a:extLst>
          </p:cNvPr>
          <p:cNvSpPr txBox="1"/>
          <p:nvPr/>
        </p:nvSpPr>
        <p:spPr>
          <a:xfrm>
            <a:off x="3145561" y="4791011"/>
            <a:ext cx="1012909" cy="1532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끌</a:t>
            </a:r>
          </a:p>
        </p:txBody>
      </p:sp>
      <p:sp>
        <p:nvSpPr>
          <p:cNvPr id="15" name="テキスト ボックス 258">
            <a:extLst>
              <a:ext uri="{FF2B5EF4-FFF2-40B4-BE49-F238E27FC236}">
                <a16:creationId xmlns:a16="http://schemas.microsoft.com/office/drawing/2014/main" id="{4A7847FD-03E5-4070-85EC-1538EC8FAE99}"/>
              </a:ext>
            </a:extLst>
          </p:cNvPr>
          <p:cNvSpPr txBox="1"/>
          <p:nvPr/>
        </p:nvSpPr>
        <p:spPr>
          <a:xfrm>
            <a:off x="7330750" y="2183500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상부프레임 등</a:t>
            </a:r>
          </a:p>
        </p:txBody>
      </p:sp>
      <p:sp>
        <p:nvSpPr>
          <p:cNvPr id="16" name="テキスト ボックス 259">
            <a:extLst>
              <a:ext uri="{FF2B5EF4-FFF2-40B4-BE49-F238E27FC236}">
                <a16:creationId xmlns:a16="http://schemas.microsoft.com/office/drawing/2014/main" id="{0C3FF567-8F27-47FA-B16A-9DEE48480144}"/>
              </a:ext>
            </a:extLst>
          </p:cNvPr>
          <p:cNvSpPr txBox="1"/>
          <p:nvPr/>
        </p:nvSpPr>
        <p:spPr>
          <a:xfrm>
            <a:off x="7339839" y="2524739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선회장치</a:t>
            </a:r>
          </a:p>
        </p:txBody>
      </p:sp>
      <p:sp>
        <p:nvSpPr>
          <p:cNvPr id="17" name="テキスト ボックス 262">
            <a:extLst>
              <a:ext uri="{FF2B5EF4-FFF2-40B4-BE49-F238E27FC236}">
                <a16:creationId xmlns:a16="http://schemas.microsoft.com/office/drawing/2014/main" id="{97906B5C-EBFE-400F-9125-7F91DDDBBA67}"/>
              </a:ext>
            </a:extLst>
          </p:cNvPr>
          <p:cNvSpPr txBox="1"/>
          <p:nvPr/>
        </p:nvSpPr>
        <p:spPr>
          <a:xfrm>
            <a:off x="7339839" y="3181951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개폐 실린더</a:t>
            </a:r>
          </a:p>
        </p:txBody>
      </p:sp>
      <p:sp>
        <p:nvSpPr>
          <p:cNvPr id="18" name="テキスト ボックス 286">
            <a:extLst>
              <a:ext uri="{FF2B5EF4-FFF2-40B4-BE49-F238E27FC236}">
                <a16:creationId xmlns:a16="http://schemas.microsoft.com/office/drawing/2014/main" id="{D444C80A-5D31-433B-BAA8-F5F53A983427}"/>
              </a:ext>
            </a:extLst>
          </p:cNvPr>
          <p:cNvSpPr txBox="1"/>
          <p:nvPr/>
        </p:nvSpPr>
        <p:spPr>
          <a:xfrm>
            <a:off x="7339839" y="3424338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하부프레임</a:t>
            </a:r>
          </a:p>
        </p:txBody>
      </p:sp>
      <p:sp>
        <p:nvSpPr>
          <p:cNvPr id="19" name="テキスト ボックス 79">
            <a:extLst>
              <a:ext uri="{FF2B5EF4-FFF2-40B4-BE49-F238E27FC236}">
                <a16:creationId xmlns:a16="http://schemas.microsoft.com/office/drawing/2014/main" id="{D5893608-DD4B-4845-9ABC-3C508C366CE0}"/>
              </a:ext>
            </a:extLst>
          </p:cNvPr>
          <p:cNvSpPr txBox="1"/>
          <p:nvPr/>
        </p:nvSpPr>
        <p:spPr>
          <a:xfrm>
            <a:off x="7330750" y="4256138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절단 암</a:t>
            </a:r>
          </a:p>
        </p:txBody>
      </p:sp>
      <p:sp>
        <p:nvSpPr>
          <p:cNvPr id="20" name="テキスト ボックス 80">
            <a:extLst>
              <a:ext uri="{FF2B5EF4-FFF2-40B4-BE49-F238E27FC236}">
                <a16:creationId xmlns:a16="http://schemas.microsoft.com/office/drawing/2014/main" id="{256F1E01-F98C-439A-BF3E-ED9CD95F065B}"/>
              </a:ext>
            </a:extLst>
          </p:cNvPr>
          <p:cNvSpPr txBox="1"/>
          <p:nvPr/>
        </p:nvSpPr>
        <p:spPr>
          <a:xfrm>
            <a:off x="7330750" y="4498525"/>
            <a:ext cx="1054712" cy="1719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커터</a:t>
            </a:r>
          </a:p>
        </p:txBody>
      </p:sp>
    </p:spTree>
    <p:extLst>
      <p:ext uri="{BB962C8B-B14F-4D97-AF65-F5344CB8AC3E}">
        <p14:creationId xmlns:p14="http://schemas.microsoft.com/office/powerpoint/2010/main" val="3137924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일상점검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(nichijou tenken)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요령  엔진 시동 전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94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76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5771" y="1308785"/>
            <a:ext cx="2387745" cy="2082427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8801" y="3685520"/>
            <a:ext cx="2590383" cy="2108984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9334" y="3529902"/>
            <a:ext cx="2896033" cy="2475764"/>
          </a:xfrm>
          <a:prstGeom prst="rect">
            <a:avLst/>
          </a:prstGeom>
        </p:spPr>
      </p:pic>
      <p:sp>
        <p:nvSpPr>
          <p:cNvPr id="15" name="正方形/長方形 14"/>
          <p:cNvSpPr/>
          <p:nvPr/>
        </p:nvSpPr>
        <p:spPr>
          <a:xfrm>
            <a:off x="3928534" y="3075709"/>
            <a:ext cx="1754982" cy="3362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kumimoji="1" lang="ko-KR" altLang="en-US"/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654292" y="3249146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</a:rPr>
              <a:t>볼트의 풀림을 점검</a:t>
            </a: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135323" y="5716558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그리스 건에 의한 그리스 업 예시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787735" y="5962548"/>
            <a:ext cx="19658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마모 한계의 예시</a:t>
            </a:r>
          </a:p>
        </p:txBody>
      </p:sp>
      <p:sp>
        <p:nvSpPr>
          <p:cNvPr id="12" name="テキスト ボックス 1717">
            <a:extLst>
              <a:ext uri="{FF2B5EF4-FFF2-40B4-BE49-F238E27FC236}">
                <a16:creationId xmlns:a16="http://schemas.microsoft.com/office/drawing/2014/main" id="{06570309-7B4E-422D-BB00-4AE3B135CA32}"/>
              </a:ext>
            </a:extLst>
          </p:cNvPr>
          <p:cNvSpPr txBox="1"/>
          <p:nvPr/>
        </p:nvSpPr>
        <p:spPr>
          <a:xfrm>
            <a:off x="2521729" y="4157663"/>
            <a:ext cx="1024890" cy="1301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그리스 니플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719">
            <a:extLst>
              <a:ext uri="{FF2B5EF4-FFF2-40B4-BE49-F238E27FC236}">
                <a16:creationId xmlns:a16="http://schemas.microsoft.com/office/drawing/2014/main" id="{246CD0EE-0B65-41D3-8443-D5A3A0362859}"/>
              </a:ext>
            </a:extLst>
          </p:cNvPr>
          <p:cNvSpPr txBox="1"/>
          <p:nvPr/>
        </p:nvSpPr>
        <p:spPr>
          <a:xfrm>
            <a:off x="5894905" y="3621527"/>
            <a:ext cx="1024890" cy="1552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미끄럼 베어링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720">
            <a:extLst>
              <a:ext uri="{FF2B5EF4-FFF2-40B4-BE49-F238E27FC236}">
                <a16:creationId xmlns:a16="http://schemas.microsoft.com/office/drawing/2014/main" id="{1C1395A0-8941-42F2-8309-A34550112422}"/>
              </a:ext>
            </a:extLst>
          </p:cNvPr>
          <p:cNvSpPr txBox="1"/>
          <p:nvPr/>
        </p:nvSpPr>
        <p:spPr>
          <a:xfrm>
            <a:off x="5446105" y="4095115"/>
            <a:ext cx="341630" cy="12509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마모 폭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721">
            <a:extLst>
              <a:ext uri="{FF2B5EF4-FFF2-40B4-BE49-F238E27FC236}">
                <a16:creationId xmlns:a16="http://schemas.microsoft.com/office/drawing/2014/main" id="{8F19BCEE-3FFE-4DE5-8CB2-EE91B68C47F9}"/>
              </a:ext>
            </a:extLst>
          </p:cNvPr>
          <p:cNvSpPr txBox="1"/>
          <p:nvPr/>
        </p:nvSpPr>
        <p:spPr>
          <a:xfrm>
            <a:off x="7091805" y="5024918"/>
            <a:ext cx="341630" cy="72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마모 폭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722">
            <a:extLst>
              <a:ext uri="{FF2B5EF4-FFF2-40B4-BE49-F238E27FC236}">
                <a16:creationId xmlns:a16="http://schemas.microsoft.com/office/drawing/2014/main" id="{3EC89617-13E9-4B46-9F88-F6164ADEBB73}"/>
              </a:ext>
            </a:extLst>
          </p:cNvPr>
          <p:cNvSpPr txBox="1"/>
          <p:nvPr/>
        </p:nvSpPr>
        <p:spPr>
          <a:xfrm>
            <a:off x="7207306" y="5782208"/>
            <a:ext cx="788670" cy="1803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끌</a:t>
            </a:r>
            <a:endParaRPr lang="ko-KR" altLang="en-US" sz="9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343590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일상점검</a:t>
            </a:r>
            <a:r>
              <a:rPr lang="en-US" altLang="ko-KR" sz="2400">
                <a:latin typeface="+mj-ea"/>
              </a:rPr>
              <a:t>(nichijou tenken) </a:t>
            </a:r>
            <a:r>
              <a:rPr lang="ko-KR" altLang="en-US" sz="2400">
                <a:latin typeface="+mj-ea"/>
              </a:rPr>
              <a:t>요령  엔진 시동 후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96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77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225738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1365505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배기색의 판정 기준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7854" y="1642505"/>
            <a:ext cx="4008292" cy="1883261"/>
          </a:xfrm>
          <a:prstGeom prst="rect">
            <a:avLst/>
          </a:prstGeom>
        </p:spPr>
      </p:pic>
      <p:sp>
        <p:nvSpPr>
          <p:cNvPr id="15" name="タイトル 3"/>
          <p:cNvSpPr txBox="1">
            <a:spLocks/>
          </p:cNvSpPr>
          <p:nvPr/>
        </p:nvSpPr>
        <p:spPr>
          <a:xfrm>
            <a:off x="628650" y="3621148"/>
            <a:ext cx="7886700" cy="56022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0"/>
            <a:r>
              <a:rPr lang="ko-KR" altLang="en-US" sz="2400">
                <a:latin typeface="+mj-ea"/>
              </a:rPr>
              <a:t>일상점검</a:t>
            </a:r>
            <a:r>
              <a:rPr lang="en-US" altLang="ko-KR" sz="2400">
                <a:latin typeface="+mj-ea"/>
              </a:rPr>
              <a:t>(nichijou tenken) </a:t>
            </a:r>
            <a:r>
              <a:rPr lang="ko-KR" altLang="en-US" sz="2400">
                <a:latin typeface="+mj-ea"/>
              </a:rPr>
              <a:t>요령  작업 종료 후</a:t>
            </a:r>
          </a:p>
        </p:txBody>
      </p:sp>
      <p:sp>
        <p:nvSpPr>
          <p:cNvPr id="16" name="コンテンツ プレースホルダー 4"/>
          <p:cNvSpPr txBox="1">
            <a:spLocks/>
          </p:cNvSpPr>
          <p:nvPr/>
        </p:nvSpPr>
        <p:spPr>
          <a:xfrm>
            <a:off x="628650" y="4276755"/>
            <a:ext cx="7886700" cy="20824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(1) </a:t>
            </a:r>
            <a:r>
              <a:rPr lang="ko-KR" altLang="en-US" sz="2000">
                <a:latin typeface="+mj-ea"/>
                <a:ea typeface="+mj-ea"/>
              </a:rPr>
              <a:t>기체의 청소</a:t>
            </a: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(2) </a:t>
            </a:r>
            <a:r>
              <a:rPr lang="ko-KR" altLang="en-US" sz="2000">
                <a:latin typeface="+mj-ea"/>
                <a:ea typeface="+mj-ea"/>
              </a:rPr>
              <a:t>연료의 보충</a:t>
            </a: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r>
              <a:rPr lang="en-US" altLang="ko-KR" sz="2000">
                <a:latin typeface="+mj-ea"/>
                <a:ea typeface="+mj-ea"/>
              </a:rPr>
              <a:t>(3) </a:t>
            </a:r>
            <a:r>
              <a:rPr lang="ko-KR" altLang="en-US" sz="2000">
                <a:latin typeface="+mj-ea"/>
                <a:ea typeface="+mj-ea"/>
              </a:rPr>
              <a:t>기체의 격납</a:t>
            </a:r>
          </a:p>
        </p:txBody>
      </p:sp>
      <p:sp>
        <p:nvSpPr>
          <p:cNvPr id="10" name="テキスト ボックス 1345">
            <a:extLst>
              <a:ext uri="{FF2B5EF4-FFF2-40B4-BE49-F238E27FC236}">
                <a16:creationId xmlns:a16="http://schemas.microsoft.com/office/drawing/2014/main" id="{72D29812-11A3-4B3F-AADA-5C4193B048C9}"/>
              </a:ext>
            </a:extLst>
          </p:cNvPr>
          <p:cNvSpPr txBox="1"/>
          <p:nvPr/>
        </p:nvSpPr>
        <p:spPr>
          <a:xfrm>
            <a:off x="4472621" y="1735873"/>
            <a:ext cx="1456373" cy="1924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판정 기준</a:t>
            </a:r>
          </a:p>
        </p:txBody>
      </p:sp>
      <p:sp>
        <p:nvSpPr>
          <p:cNvPr id="11" name="テキスト ボックス 1347">
            <a:extLst>
              <a:ext uri="{FF2B5EF4-FFF2-40B4-BE49-F238E27FC236}">
                <a16:creationId xmlns:a16="http://schemas.microsoft.com/office/drawing/2014/main" id="{975CEFB4-95EE-428C-8CED-0EF8B692091F}"/>
              </a:ext>
            </a:extLst>
          </p:cNvPr>
          <p:cNvSpPr txBox="1"/>
          <p:nvPr/>
        </p:nvSpPr>
        <p:spPr>
          <a:xfrm>
            <a:off x="4025582" y="2061279"/>
            <a:ext cx="182911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혼합기가 농후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불완전 연소</a:t>
            </a:r>
          </a:p>
        </p:txBody>
      </p:sp>
      <p:sp>
        <p:nvSpPr>
          <p:cNvPr id="12" name="テキスト ボックス 1724">
            <a:extLst>
              <a:ext uri="{FF2B5EF4-FFF2-40B4-BE49-F238E27FC236}">
                <a16:creationId xmlns:a16="http://schemas.microsoft.com/office/drawing/2014/main" id="{9513E504-B322-4699-A9D5-5DDDF5C1D5BE}"/>
              </a:ext>
            </a:extLst>
          </p:cNvPr>
          <p:cNvSpPr txBox="1"/>
          <p:nvPr/>
        </p:nvSpPr>
        <p:spPr>
          <a:xfrm>
            <a:off x="2826067" y="1745398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배기색</a:t>
            </a:r>
          </a:p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3" name="テキスト ボックス 1725">
            <a:extLst>
              <a:ext uri="{FF2B5EF4-FFF2-40B4-BE49-F238E27FC236}">
                <a16:creationId xmlns:a16="http://schemas.microsoft.com/office/drawing/2014/main" id="{B2C662C3-66F9-4690-9CE3-79B0DC0D29D4}"/>
              </a:ext>
            </a:extLst>
          </p:cNvPr>
          <p:cNvSpPr txBox="1"/>
          <p:nvPr/>
        </p:nvSpPr>
        <p:spPr>
          <a:xfrm>
            <a:off x="2846936" y="2058032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검정색</a:t>
            </a:r>
          </a:p>
          <a:p>
            <a:pPr algn="just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4" name="テキスト ボックス 1726">
            <a:extLst>
              <a:ext uri="{FF2B5EF4-FFF2-40B4-BE49-F238E27FC236}">
                <a16:creationId xmlns:a16="http://schemas.microsoft.com/office/drawing/2014/main" id="{44B5EFA8-220B-4C98-BBD7-933FDDADEAF5}"/>
              </a:ext>
            </a:extLst>
          </p:cNvPr>
          <p:cNvSpPr txBox="1"/>
          <p:nvPr/>
        </p:nvSpPr>
        <p:spPr>
          <a:xfrm>
            <a:off x="2857298" y="2355021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연한 노란색</a:t>
            </a:r>
          </a:p>
        </p:txBody>
      </p:sp>
      <p:sp>
        <p:nvSpPr>
          <p:cNvPr id="18" name="テキスト ボックス 1727">
            <a:extLst>
              <a:ext uri="{FF2B5EF4-FFF2-40B4-BE49-F238E27FC236}">
                <a16:creationId xmlns:a16="http://schemas.microsoft.com/office/drawing/2014/main" id="{EBF98A8B-3907-4A20-AE2A-B77FE1807129}"/>
              </a:ext>
            </a:extLst>
          </p:cNvPr>
          <p:cNvSpPr txBox="1"/>
          <p:nvPr/>
        </p:nvSpPr>
        <p:spPr>
          <a:xfrm>
            <a:off x="2857298" y="2652850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흰색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·</a:t>
            </a:r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청색</a:t>
            </a:r>
          </a:p>
        </p:txBody>
      </p:sp>
      <p:sp>
        <p:nvSpPr>
          <p:cNvPr id="19" name="テキスト ボックス 1728">
            <a:extLst>
              <a:ext uri="{FF2B5EF4-FFF2-40B4-BE49-F238E27FC236}">
                <a16:creationId xmlns:a16="http://schemas.microsoft.com/office/drawing/2014/main" id="{B012E152-504F-497E-8EFC-4D6BBF77C4E4}"/>
              </a:ext>
            </a:extLst>
          </p:cNvPr>
          <p:cNvSpPr txBox="1"/>
          <p:nvPr/>
        </p:nvSpPr>
        <p:spPr>
          <a:xfrm>
            <a:off x="2846936" y="2922393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회색</a:t>
            </a:r>
          </a:p>
        </p:txBody>
      </p:sp>
      <p:sp>
        <p:nvSpPr>
          <p:cNvPr id="20" name="テキスト ボックス 1729">
            <a:extLst>
              <a:ext uri="{FF2B5EF4-FFF2-40B4-BE49-F238E27FC236}">
                <a16:creationId xmlns:a16="http://schemas.microsoft.com/office/drawing/2014/main" id="{04314620-6D0A-44AD-B7FE-A8C2A9B5C919}"/>
              </a:ext>
            </a:extLst>
          </p:cNvPr>
          <p:cNvSpPr txBox="1"/>
          <p:nvPr/>
        </p:nvSpPr>
        <p:spPr>
          <a:xfrm>
            <a:off x="2852218" y="3202374"/>
            <a:ext cx="863600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무색</a:t>
            </a:r>
          </a:p>
        </p:txBody>
      </p:sp>
      <p:sp>
        <p:nvSpPr>
          <p:cNvPr id="21" name="テキスト ボックス 1731">
            <a:extLst>
              <a:ext uri="{FF2B5EF4-FFF2-40B4-BE49-F238E27FC236}">
                <a16:creationId xmlns:a16="http://schemas.microsoft.com/office/drawing/2014/main" id="{AFCBD5CA-3884-4DB0-B43B-1B1FEEE5DA0E}"/>
              </a:ext>
            </a:extLst>
          </p:cNvPr>
          <p:cNvSpPr txBox="1"/>
          <p:nvPr/>
        </p:nvSpPr>
        <p:spPr>
          <a:xfrm>
            <a:off x="4025582" y="2350150"/>
            <a:ext cx="161417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혼합기가 희박</a:t>
            </a:r>
          </a:p>
        </p:txBody>
      </p:sp>
      <p:sp>
        <p:nvSpPr>
          <p:cNvPr id="22" name="テキスト ボックス 1732">
            <a:extLst>
              <a:ext uri="{FF2B5EF4-FFF2-40B4-BE49-F238E27FC236}">
                <a16:creationId xmlns:a16="http://schemas.microsoft.com/office/drawing/2014/main" id="{DD190576-8B9C-46CB-9AC4-1BCDDB139778}"/>
              </a:ext>
            </a:extLst>
          </p:cNvPr>
          <p:cNvSpPr txBox="1"/>
          <p:nvPr/>
        </p:nvSpPr>
        <p:spPr>
          <a:xfrm>
            <a:off x="4010342" y="2631303"/>
            <a:ext cx="184435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기름이 연소</a:t>
            </a:r>
            <a:r>
              <a:rPr lang="en-US" altLang="ko-KR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타이밍 불량</a:t>
            </a:r>
          </a:p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3" name="テキスト ボックス 1733">
            <a:extLst>
              <a:ext uri="{FF2B5EF4-FFF2-40B4-BE49-F238E27FC236}">
                <a16:creationId xmlns:a16="http://schemas.microsoft.com/office/drawing/2014/main" id="{774F658B-D8C4-43B9-BA5C-698F7A3C44B0}"/>
              </a:ext>
            </a:extLst>
          </p:cNvPr>
          <p:cNvSpPr txBox="1"/>
          <p:nvPr/>
        </p:nvSpPr>
        <p:spPr>
          <a:xfrm>
            <a:off x="4025582" y="2932150"/>
            <a:ext cx="2235518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혼합기가 농후하고 기름이 연소</a:t>
            </a:r>
          </a:p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24" name="テキスト ボックス 1734">
            <a:extLst>
              <a:ext uri="{FF2B5EF4-FFF2-40B4-BE49-F238E27FC236}">
                <a16:creationId xmlns:a16="http://schemas.microsoft.com/office/drawing/2014/main" id="{9B8A5A77-F347-4779-97A6-F59279378D6C}"/>
              </a:ext>
            </a:extLst>
          </p:cNvPr>
          <p:cNvSpPr txBox="1"/>
          <p:nvPr/>
        </p:nvSpPr>
        <p:spPr>
          <a:xfrm>
            <a:off x="4000182" y="3202374"/>
            <a:ext cx="193421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혼합기가 적당하고 완전 연소</a:t>
            </a:r>
          </a:p>
          <a:p>
            <a:pPr algn="l" rtl="0"/>
            <a:r>
              <a:rPr lang="ko-KR" altLang="en-US" sz="11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3018819090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작업 중에 이상을 발견한 경우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97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78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rtl="0">
              <a:lnSpc>
                <a:spcPct val="150000"/>
              </a:lnSpc>
              <a:buNone/>
            </a:pPr>
            <a:r>
              <a:rPr lang="ko-KR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작업 중에 해체용 기계의 상태가 이상하다고 느꼈을 때는</a:t>
            </a:r>
            <a:br>
              <a:rPr lang="ko-KR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ko-KR" altLang="en-US" sz="2000" dirty="0">
                <a:solidFill>
                  <a:srgbClr val="FF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즉시 평탄한 장소에 세우고</a:t>
            </a:r>
            <a:r>
              <a:rPr lang="en-US" alt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,</a:t>
            </a:r>
            <a:r>
              <a:rPr lang="ko-KR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 불량한 상태를 책임자에게 연락하여</a:t>
            </a:r>
            <a:br>
              <a:rPr lang="ko-KR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ko-KR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수리를 하고 나서 다시 작업해야 한다</a:t>
            </a:r>
            <a:r>
              <a:rPr lang="en-US" altLang="ko-KR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.</a:t>
            </a:r>
            <a:endParaRPr lang="ko-KR" altLang="en-US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726256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o" altLang="en-US" sz="3200">
                <a:latin typeface="+mj-ea"/>
              </a:rPr>
              <a:t>제</a:t>
            </a:r>
            <a:r>
              <a:rPr lang="en-US" altLang="ko" sz="3200">
                <a:latin typeface="+mj-ea"/>
              </a:rPr>
              <a:t>6</a:t>
            </a:r>
            <a:r>
              <a:rPr lang="ko" altLang="en-US" sz="3200">
                <a:latin typeface="+mj-ea"/>
              </a:rPr>
              <a:t>장 해체공사에 관한 관련 사항</a:t>
            </a:r>
            <a:endParaRPr kumimoji="1" lang="ko" altLang="en-US" sz="320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8593368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시공 계획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99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79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36649" y="5980031"/>
            <a:ext cx="36707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해체공사의 일반적인 흐름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2104" y="1355704"/>
            <a:ext cx="3905247" cy="4624327"/>
          </a:xfrm>
          <a:prstGeom prst="rect">
            <a:avLst/>
          </a:prstGeom>
        </p:spPr>
      </p:pic>
      <p:sp>
        <p:nvSpPr>
          <p:cNvPr id="7" name="テキスト ボックス 1735">
            <a:extLst>
              <a:ext uri="{FF2B5EF4-FFF2-40B4-BE49-F238E27FC236}">
                <a16:creationId xmlns:a16="http://schemas.microsoft.com/office/drawing/2014/main" id="{D1D033CC-F505-4F9B-8EBF-8F7F984F2756}"/>
              </a:ext>
            </a:extLst>
          </p:cNvPr>
          <p:cNvSpPr txBox="1"/>
          <p:nvPr/>
        </p:nvSpPr>
        <p:spPr>
          <a:xfrm>
            <a:off x="2736649" y="2010903"/>
            <a:ext cx="779780" cy="26874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관공서 수속</a:t>
            </a:r>
            <a:r>
              <a:rPr lang="en-US" altLang="ko-KR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·</a:t>
            </a: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서류 제출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736">
            <a:extLst>
              <a:ext uri="{FF2B5EF4-FFF2-40B4-BE49-F238E27FC236}">
                <a16:creationId xmlns:a16="http://schemas.microsoft.com/office/drawing/2014/main" id="{7B0E93DB-89A9-48B5-BED5-D2FBAE4B796D}"/>
              </a:ext>
            </a:extLst>
          </p:cNvPr>
          <p:cNvSpPr txBox="1"/>
          <p:nvPr/>
        </p:nvSpPr>
        <p:spPr>
          <a:xfrm>
            <a:off x="2751889" y="2392379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인근 인사</a:t>
            </a:r>
            <a:endParaRPr lang="ko-KR" altLang="en-US" sz="10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737">
            <a:extLst>
              <a:ext uri="{FF2B5EF4-FFF2-40B4-BE49-F238E27FC236}">
                <a16:creationId xmlns:a16="http://schemas.microsoft.com/office/drawing/2014/main" id="{BF2F49F3-2103-4595-A678-7BA6F2074A0F}"/>
              </a:ext>
            </a:extLst>
          </p:cNvPr>
          <p:cNvSpPr txBox="1"/>
          <p:nvPr/>
        </p:nvSpPr>
        <p:spPr>
          <a:xfrm>
            <a:off x="4139978" y="1482297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사전 조사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738">
            <a:extLst>
              <a:ext uri="{FF2B5EF4-FFF2-40B4-BE49-F238E27FC236}">
                <a16:creationId xmlns:a16="http://schemas.microsoft.com/office/drawing/2014/main" id="{8B2E43BF-9F7D-4E85-B799-A8C438DDB769}"/>
              </a:ext>
            </a:extLst>
          </p:cNvPr>
          <p:cNvSpPr txBox="1"/>
          <p:nvPr/>
        </p:nvSpPr>
        <p:spPr>
          <a:xfrm>
            <a:off x="4148293" y="1817013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계획서 작성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740">
            <a:extLst>
              <a:ext uri="{FF2B5EF4-FFF2-40B4-BE49-F238E27FC236}">
                <a16:creationId xmlns:a16="http://schemas.microsoft.com/office/drawing/2014/main" id="{F09B7A3E-5685-46A0-A382-E8BD80985BD7}"/>
              </a:ext>
            </a:extLst>
          </p:cNvPr>
          <p:cNvSpPr txBox="1"/>
          <p:nvPr/>
        </p:nvSpPr>
        <p:spPr>
          <a:xfrm>
            <a:off x="4139978" y="2222516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작업 준비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741">
            <a:extLst>
              <a:ext uri="{FF2B5EF4-FFF2-40B4-BE49-F238E27FC236}">
                <a16:creationId xmlns:a16="http://schemas.microsoft.com/office/drawing/2014/main" id="{0CF5FCED-43E0-40D7-B08A-BB25CB572DDA}"/>
              </a:ext>
            </a:extLst>
          </p:cNvPr>
          <p:cNvSpPr txBox="1"/>
          <p:nvPr/>
        </p:nvSpPr>
        <p:spPr>
          <a:xfrm>
            <a:off x="4148293" y="2664481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잔존물 철거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742">
            <a:extLst>
              <a:ext uri="{FF2B5EF4-FFF2-40B4-BE49-F238E27FC236}">
                <a16:creationId xmlns:a16="http://schemas.microsoft.com/office/drawing/2014/main" id="{378AC3F4-7CF0-4834-A616-94E036A579B9}"/>
              </a:ext>
            </a:extLst>
          </p:cNvPr>
          <p:cNvSpPr txBox="1"/>
          <p:nvPr/>
        </p:nvSpPr>
        <p:spPr>
          <a:xfrm>
            <a:off x="4141337" y="2992189"/>
            <a:ext cx="811799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설비기기 철거</a:t>
            </a:r>
            <a:endParaRPr lang="ko-KR" altLang="en-US" sz="10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743">
            <a:extLst>
              <a:ext uri="{FF2B5EF4-FFF2-40B4-BE49-F238E27FC236}">
                <a16:creationId xmlns:a16="http://schemas.microsoft.com/office/drawing/2014/main" id="{5D2C9EA2-7DC4-497E-B5AD-42695ABCDCCD}"/>
              </a:ext>
            </a:extLst>
          </p:cNvPr>
          <p:cNvSpPr txBox="1"/>
          <p:nvPr/>
        </p:nvSpPr>
        <p:spPr>
          <a:xfrm>
            <a:off x="4048696" y="3311425"/>
            <a:ext cx="970377" cy="13600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특수 폐기물 처리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744">
            <a:extLst>
              <a:ext uri="{FF2B5EF4-FFF2-40B4-BE49-F238E27FC236}">
                <a16:creationId xmlns:a16="http://schemas.microsoft.com/office/drawing/2014/main" id="{0EC65453-A221-48F5-B4F8-400DDFD8CF09}"/>
              </a:ext>
            </a:extLst>
          </p:cNvPr>
          <p:cNvSpPr txBox="1"/>
          <p:nvPr/>
        </p:nvSpPr>
        <p:spPr>
          <a:xfrm>
            <a:off x="4117438" y="3643994"/>
            <a:ext cx="843818" cy="157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8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내장재 해체 철거</a:t>
            </a:r>
            <a:endParaRPr lang="ko-KR" altLang="en-US" sz="8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45">
            <a:extLst>
              <a:ext uri="{FF2B5EF4-FFF2-40B4-BE49-F238E27FC236}">
                <a16:creationId xmlns:a16="http://schemas.microsoft.com/office/drawing/2014/main" id="{BF3331F0-C2D0-49B6-A0DE-8B05D0A2B4D4}"/>
              </a:ext>
            </a:extLst>
          </p:cNvPr>
          <p:cNvSpPr txBox="1"/>
          <p:nvPr/>
        </p:nvSpPr>
        <p:spPr>
          <a:xfrm>
            <a:off x="5431791" y="3663042"/>
            <a:ext cx="779780" cy="1406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분별 후 집적</a:t>
            </a:r>
            <a:endParaRPr lang="ko-KR" altLang="en-US" sz="10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746">
            <a:extLst>
              <a:ext uri="{FF2B5EF4-FFF2-40B4-BE49-F238E27FC236}">
                <a16:creationId xmlns:a16="http://schemas.microsoft.com/office/drawing/2014/main" id="{5CDB6C64-EFE3-43BE-9101-ABC28ABDD990}"/>
              </a:ext>
            </a:extLst>
          </p:cNvPr>
          <p:cNvSpPr txBox="1"/>
          <p:nvPr/>
        </p:nvSpPr>
        <p:spPr>
          <a:xfrm>
            <a:off x="5431791" y="4045426"/>
            <a:ext cx="77978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폐기물 배출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747">
            <a:extLst>
              <a:ext uri="{FF2B5EF4-FFF2-40B4-BE49-F238E27FC236}">
                <a16:creationId xmlns:a16="http://schemas.microsoft.com/office/drawing/2014/main" id="{0111B011-B60D-4418-8F93-E35A6F663B33}"/>
              </a:ext>
            </a:extLst>
          </p:cNvPr>
          <p:cNvSpPr txBox="1"/>
          <p:nvPr/>
        </p:nvSpPr>
        <p:spPr>
          <a:xfrm>
            <a:off x="4109320" y="3962241"/>
            <a:ext cx="843817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7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상층구체 해체 철거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748">
            <a:extLst>
              <a:ext uri="{FF2B5EF4-FFF2-40B4-BE49-F238E27FC236}">
                <a16:creationId xmlns:a16="http://schemas.microsoft.com/office/drawing/2014/main" id="{998C30F2-A0F8-493D-A525-264429CEF4E1}"/>
              </a:ext>
            </a:extLst>
          </p:cNvPr>
          <p:cNvSpPr txBox="1"/>
          <p:nvPr/>
        </p:nvSpPr>
        <p:spPr>
          <a:xfrm>
            <a:off x="4132257" y="4265980"/>
            <a:ext cx="807329" cy="1577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기초 해체 철거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749">
            <a:extLst>
              <a:ext uri="{FF2B5EF4-FFF2-40B4-BE49-F238E27FC236}">
                <a16:creationId xmlns:a16="http://schemas.microsoft.com/office/drawing/2014/main" id="{BD39C1EF-488E-4838-A15A-1FA9828EDAF7}"/>
              </a:ext>
            </a:extLst>
          </p:cNvPr>
          <p:cNvSpPr txBox="1"/>
          <p:nvPr/>
        </p:nvSpPr>
        <p:spPr>
          <a:xfrm>
            <a:off x="4077485" y="4618624"/>
            <a:ext cx="948540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8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말뚝 해체</a:t>
            </a:r>
            <a:r>
              <a:rPr lang="en-US" altLang="ko-KR" sz="8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인발</a:t>
            </a:r>
            <a:r>
              <a:rPr lang="en-US" altLang="ko-KR" sz="8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 </a:t>
            </a:r>
            <a:r>
              <a:rPr lang="ko-KR" altLang="en-US" sz="8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철거</a:t>
            </a:r>
            <a:endParaRPr lang="ko-KR" altLang="en-US" sz="8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751">
            <a:extLst>
              <a:ext uri="{FF2B5EF4-FFF2-40B4-BE49-F238E27FC236}">
                <a16:creationId xmlns:a16="http://schemas.microsoft.com/office/drawing/2014/main" id="{726C2870-8EE7-4640-BB83-BE3106D20939}"/>
              </a:ext>
            </a:extLst>
          </p:cNvPr>
          <p:cNvSpPr txBox="1"/>
          <p:nvPr/>
        </p:nvSpPr>
        <p:spPr>
          <a:xfrm>
            <a:off x="4125546" y="4950110"/>
            <a:ext cx="814394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외구 해체 철거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752">
            <a:extLst>
              <a:ext uri="{FF2B5EF4-FFF2-40B4-BE49-F238E27FC236}">
                <a16:creationId xmlns:a16="http://schemas.microsoft.com/office/drawing/2014/main" id="{85B3B1A1-4594-42A0-9A2B-90CEA247E142}"/>
              </a:ext>
            </a:extLst>
          </p:cNvPr>
          <p:cNvSpPr txBox="1"/>
          <p:nvPr/>
        </p:nvSpPr>
        <p:spPr>
          <a:xfrm>
            <a:off x="4130986" y="5297297"/>
            <a:ext cx="814395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정지</a:t>
            </a:r>
            <a:r>
              <a:rPr lang="en-US" altLang="ko-KR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·</a:t>
            </a:r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정리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753">
            <a:extLst>
              <a:ext uri="{FF2B5EF4-FFF2-40B4-BE49-F238E27FC236}">
                <a16:creationId xmlns:a16="http://schemas.microsoft.com/office/drawing/2014/main" id="{045F346F-8583-418D-BA8F-0D9E2BB3FD6D}"/>
              </a:ext>
            </a:extLst>
          </p:cNvPr>
          <p:cNvSpPr txBox="1"/>
          <p:nvPr/>
        </p:nvSpPr>
        <p:spPr>
          <a:xfrm>
            <a:off x="4123368" y="5745689"/>
            <a:ext cx="822014" cy="1546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>
              <a:lnSpc>
                <a:spcPct val="90000"/>
              </a:lnSpc>
            </a:pPr>
            <a:r>
              <a:rPr lang="ko-KR" altLang="en-US" sz="10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완료</a:t>
            </a:r>
            <a:endParaRPr lang="ko-KR" altLang="en-US" sz="10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754">
            <a:extLst>
              <a:ext uri="{FF2B5EF4-FFF2-40B4-BE49-F238E27FC236}">
                <a16:creationId xmlns:a16="http://schemas.microsoft.com/office/drawing/2014/main" id="{DF90D206-8FA9-481E-8006-2B01778A439F}"/>
              </a:ext>
            </a:extLst>
          </p:cNvPr>
          <p:cNvSpPr txBox="1"/>
          <p:nvPr/>
        </p:nvSpPr>
        <p:spPr>
          <a:xfrm>
            <a:off x="2664492" y="3151012"/>
            <a:ext cx="1144239" cy="117500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>
              <a:lnSpc>
                <a:spcPct val="90000"/>
              </a:lnSpc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특수한 사례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석면 제거</a:t>
            </a:r>
            <a:r>
              <a:rPr lang="en-US" altLang="ko-KR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레벨 </a:t>
            </a:r>
            <a:r>
              <a:rPr lang="en-US" altLang="ko-KR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1~3)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177800" lvl="0" indent="-88900" rtl="0">
              <a:lnSpc>
                <a:spcPct val="90000"/>
              </a:lnSpc>
            </a:pPr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*	제출 의무는 없으나</a:t>
            </a:r>
            <a:r>
              <a:rPr lang="en-US" altLang="ko-KR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, </a:t>
            </a:r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레벨 </a:t>
            </a:r>
            <a:r>
              <a:rPr lang="en-US" altLang="ko-KR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3</a:t>
            </a:r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의 계획 필수</a:t>
            </a:r>
            <a:endParaRPr lang="ko-KR" altLang="en-US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ko-KR" sz="900" kern="100" dirty="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PCB </a:t>
            </a: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처리</a:t>
            </a:r>
            <a:r>
              <a:rPr lang="en-US" altLang="ko-KR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, </a:t>
            </a: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이동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소각로 해체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프레온 회수</a:t>
            </a:r>
            <a:r>
              <a:rPr lang="en-US" altLang="ko-KR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, </a:t>
            </a: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파괴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88900" indent="-88900" rtl="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ko-KR" altLang="en-US" sz="9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기타</a:t>
            </a:r>
            <a:endParaRPr lang="ko-KR" altLang="en-US" sz="9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8396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안전운전 수칙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101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81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022" y="1940773"/>
            <a:ext cx="7723901" cy="29855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4646092" y="4660251"/>
            <a:ext cx="2832878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운전자는 작업 중단 등으로 운전석을 떠날 때는 엔진을 정지하고 키를 뽑아 보관한다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17223" y="1296958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117023" y="4844917"/>
            <a:ext cx="28328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운전자는 안전모와 안전장구를 착용하고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, 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복장을 갖춰입고 운전한다</a:t>
            </a:r>
          </a:p>
        </p:txBody>
      </p:sp>
      <p:sp>
        <p:nvSpPr>
          <p:cNvPr id="8" name="テキスト ボックス 1755">
            <a:extLst>
              <a:ext uri="{FF2B5EF4-FFF2-40B4-BE49-F238E27FC236}">
                <a16:creationId xmlns:a16="http://schemas.microsoft.com/office/drawing/2014/main" id="{50D958DB-40DE-43BC-BA8C-476AE7F14C3B}"/>
              </a:ext>
            </a:extLst>
          </p:cNvPr>
          <p:cNvSpPr txBox="1"/>
          <p:nvPr/>
        </p:nvSpPr>
        <p:spPr>
          <a:xfrm>
            <a:off x="1246822" y="2197748"/>
            <a:ext cx="1096328" cy="37400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현장의 규칙을 지킨다</a:t>
            </a:r>
            <a:endParaRPr lang="ko-KR" altLang="en-US" sz="10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756">
            <a:extLst>
              <a:ext uri="{FF2B5EF4-FFF2-40B4-BE49-F238E27FC236}">
                <a16:creationId xmlns:a16="http://schemas.microsoft.com/office/drawing/2014/main" id="{69833500-E57F-4B2C-81D7-B35F0EABE583}"/>
              </a:ext>
            </a:extLst>
          </p:cNvPr>
          <p:cNvSpPr txBox="1"/>
          <p:nvPr/>
        </p:nvSpPr>
        <p:spPr>
          <a:xfrm>
            <a:off x="2635567" y="2733376"/>
            <a:ext cx="507364" cy="169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안전모</a:t>
            </a:r>
            <a:endParaRPr lang="ko-KR" altLang="en-US" sz="10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757">
            <a:extLst>
              <a:ext uri="{FF2B5EF4-FFF2-40B4-BE49-F238E27FC236}">
                <a16:creationId xmlns:a16="http://schemas.microsoft.com/office/drawing/2014/main" id="{6BF8C752-7205-473C-89F7-81C66CCB8088}"/>
              </a:ext>
            </a:extLst>
          </p:cNvPr>
          <p:cNvSpPr txBox="1"/>
          <p:nvPr/>
        </p:nvSpPr>
        <p:spPr>
          <a:xfrm>
            <a:off x="3041967" y="3389250"/>
            <a:ext cx="516890" cy="3445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5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청결한 복장</a:t>
            </a:r>
            <a:endParaRPr lang="ko-KR" altLang="en-US" sz="10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758">
            <a:extLst>
              <a:ext uri="{FF2B5EF4-FFF2-40B4-BE49-F238E27FC236}">
                <a16:creationId xmlns:a16="http://schemas.microsoft.com/office/drawing/2014/main" id="{742EFF8C-98BC-4653-9BAF-A0751C18879D}"/>
              </a:ext>
            </a:extLst>
          </p:cNvPr>
          <p:cNvSpPr txBox="1"/>
          <p:nvPr/>
        </p:nvSpPr>
        <p:spPr>
          <a:xfrm>
            <a:off x="2976562" y="4427774"/>
            <a:ext cx="471488" cy="16962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05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안전화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759">
            <a:extLst>
              <a:ext uri="{FF2B5EF4-FFF2-40B4-BE49-F238E27FC236}">
                <a16:creationId xmlns:a16="http://schemas.microsoft.com/office/drawing/2014/main" id="{E42E0A05-D224-41FA-BC5B-F1CC0E2F0813}"/>
              </a:ext>
            </a:extLst>
          </p:cNvPr>
          <p:cNvSpPr txBox="1"/>
          <p:nvPr/>
        </p:nvSpPr>
        <p:spPr>
          <a:xfrm rot="3720028">
            <a:off x="7609858" y="2677050"/>
            <a:ext cx="342045" cy="15467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엔진 키</a:t>
            </a:r>
          </a:p>
        </p:txBody>
      </p:sp>
    </p:spTree>
    <p:extLst>
      <p:ext uri="{BB962C8B-B14F-4D97-AF65-F5344CB8AC3E}">
        <p14:creationId xmlns:p14="http://schemas.microsoft.com/office/powerpoint/2010/main" val="31587082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안전운전 수칙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101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82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509" y="2261589"/>
            <a:ext cx="3953309" cy="277060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1491728" y="4905029"/>
            <a:ext cx="28328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</a:rPr>
              <a:t>운전 중에는 돌발사태에 대비해 즉시 정지할 수 있도록 항상 유의한다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8918" y="2251252"/>
            <a:ext cx="3477332" cy="2539626"/>
          </a:xfrm>
          <a:prstGeom prst="rect">
            <a:avLst/>
          </a:prstGeom>
        </p:spPr>
      </p:pic>
      <p:sp>
        <p:nvSpPr>
          <p:cNvPr id="14" name="テキスト ボックス 13"/>
          <p:cNvSpPr txBox="1"/>
          <p:nvPr/>
        </p:nvSpPr>
        <p:spPr>
          <a:xfrm>
            <a:off x="5364130" y="4820349"/>
            <a:ext cx="283287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 dirty="0">
                <a:solidFill>
                  <a:prstClr val="black"/>
                </a:solidFill>
              </a:rPr>
              <a:t>시가지 등에서의 파쇄작업은</a:t>
            </a:r>
            <a:br>
              <a:rPr lang="ko-KR" altLang="en-US" sz="1200" dirty="0">
                <a:solidFill>
                  <a:prstClr val="black"/>
                </a:solidFill>
              </a:rPr>
            </a:br>
            <a:r>
              <a:rPr lang="ko-KR" altLang="en-US" sz="1200" dirty="0">
                <a:solidFill>
                  <a:prstClr val="black"/>
                </a:solidFill>
              </a:rPr>
              <a:t>매설물의 유무를 반드시 확인한다</a:t>
            </a:r>
          </a:p>
        </p:txBody>
      </p:sp>
      <p:sp>
        <p:nvSpPr>
          <p:cNvPr id="10" name="テキスト ボックス 1760">
            <a:extLst>
              <a:ext uri="{FF2B5EF4-FFF2-40B4-BE49-F238E27FC236}">
                <a16:creationId xmlns:a16="http://schemas.microsoft.com/office/drawing/2014/main" id="{88B4E8A5-4074-4350-B3FA-9C120A192909}"/>
              </a:ext>
            </a:extLst>
          </p:cNvPr>
          <p:cNvSpPr txBox="1"/>
          <p:nvPr/>
        </p:nvSpPr>
        <p:spPr>
          <a:xfrm>
            <a:off x="5067300" y="4198301"/>
            <a:ext cx="469899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4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수도</a:t>
            </a:r>
            <a:endParaRPr lang="ko-KR" altLang="en-US" sz="7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761">
            <a:extLst>
              <a:ext uri="{FF2B5EF4-FFF2-40B4-BE49-F238E27FC236}">
                <a16:creationId xmlns:a16="http://schemas.microsoft.com/office/drawing/2014/main" id="{8C34D56C-A0A7-4D56-91E2-6ACCA4E196B6}"/>
              </a:ext>
            </a:extLst>
          </p:cNvPr>
          <p:cNvSpPr txBox="1"/>
          <p:nvPr/>
        </p:nvSpPr>
        <p:spPr>
          <a:xfrm>
            <a:off x="7064375" y="4347524"/>
            <a:ext cx="469899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4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가스</a:t>
            </a:r>
            <a:endParaRPr lang="ko-KR" altLang="en-US" sz="7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21918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신호 및 유도 요령</a:t>
            </a:r>
            <a:endParaRPr kumimoji="1" lang="ko-KR" altLang="en-US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104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84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59255" y="3533490"/>
            <a:ext cx="6044318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rtl="0"/>
            <a:r>
              <a:rPr lang="ko-KR" altLang="en-US" sz="1200">
                <a:solidFill>
                  <a:prstClr val="black"/>
                </a:solidFill>
              </a:rPr>
              <a:t>운전자는 작업 전에 미리 신호자 또는 유도자와 다른 건설기계 등의 작업위치</a:t>
            </a:r>
            <a:r>
              <a:rPr lang="en-US" altLang="ko-KR" sz="1200">
                <a:solidFill>
                  <a:prstClr val="black"/>
                </a:solidFill>
              </a:rPr>
              <a:t>, </a:t>
            </a:r>
            <a:r>
              <a:rPr lang="ko-KR" altLang="en-US" sz="1200">
                <a:solidFill>
                  <a:prstClr val="black"/>
                </a:solidFill>
              </a:rPr>
              <a:t>작업자의 작업위치</a:t>
            </a:r>
            <a:r>
              <a:rPr lang="en-US" altLang="ko-KR" sz="1200">
                <a:solidFill>
                  <a:prstClr val="black"/>
                </a:solidFill>
              </a:rPr>
              <a:t>, </a:t>
            </a:r>
            <a:r>
              <a:rPr lang="ko-KR" altLang="en-US" sz="1200">
                <a:solidFill>
                  <a:prstClr val="black"/>
                </a:solidFill>
              </a:rPr>
              <a:t>위험한 장소의 위치 및 신호방법에 대해 충분히 사전 협의를 해야 한다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en-US" altLang="ko-KR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893763" rtl="0">
              <a:buNone/>
            </a:pPr>
            <a:endParaRPr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893763" indent="-354013" rtl="0">
              <a:buNone/>
            </a:pP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&lt;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피리에 의한 신호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&gt;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			 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&lt;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발성에 의한 신호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&gt;</a:t>
            </a:r>
          </a:p>
          <a:p>
            <a:pPr marL="893763" indent="-354013" rtl="0">
              <a:buNone/>
              <a:tabLst>
                <a:tab pos="4032250" algn="l"/>
              </a:tabLst>
            </a:pP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•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안전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단적 두 번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반복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	•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안전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오라이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orai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),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오라이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orai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  <a:p>
            <a:pPr marL="893763" indent="-354013" rtl="0">
              <a:buNone/>
              <a:tabLst>
                <a:tab pos="4032250" algn="l"/>
              </a:tabLst>
            </a:pP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•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정지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ko-KR" altLang="en-US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장적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	•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정지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: 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스톱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(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stoppu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)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3014" y="1419769"/>
            <a:ext cx="2018078" cy="2113721"/>
          </a:xfrm>
          <a:prstGeom prst="rect">
            <a:avLst/>
          </a:prstGeom>
        </p:spPr>
      </p:pic>
      <p:sp>
        <p:nvSpPr>
          <p:cNvPr id="7" name="テキスト ボックス 1762">
            <a:extLst>
              <a:ext uri="{FF2B5EF4-FFF2-40B4-BE49-F238E27FC236}">
                <a16:creationId xmlns:a16="http://schemas.microsoft.com/office/drawing/2014/main" id="{BD7B8CE7-CA9A-4D59-9EEF-A1A9A9E6F14B}"/>
              </a:ext>
            </a:extLst>
          </p:cNvPr>
          <p:cNvSpPr txBox="1"/>
          <p:nvPr/>
        </p:nvSpPr>
        <p:spPr>
          <a:xfrm>
            <a:off x="3907473" y="1557635"/>
            <a:ext cx="1267778" cy="4616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1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운전자 사이에서의 주의사항 확인</a:t>
            </a:r>
            <a:endParaRPr lang="ko-KR" altLang="en-US" sz="5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5781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o" altLang="en-US" sz="3200">
                <a:latin typeface="+mj-ea"/>
              </a:rPr>
              <a:t>제</a:t>
            </a:r>
            <a:r>
              <a:rPr lang="en-US" altLang="ko" sz="3200">
                <a:latin typeface="+mj-ea"/>
              </a:rPr>
              <a:t>7</a:t>
            </a:r>
            <a:r>
              <a:rPr lang="ko" altLang="en-US" sz="3200">
                <a:latin typeface="+mj-ea"/>
              </a:rPr>
              <a:t>장 힘 및 전기에 관한 지식</a:t>
            </a:r>
            <a:endParaRPr kumimoji="1" lang="ko" altLang="en-US" sz="320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4186633547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힘의 모멘트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110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85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3849129" y="3330471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힘의 모멘트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9440" y="1287153"/>
            <a:ext cx="4564509" cy="2043318"/>
          </a:xfrm>
          <a:prstGeom prst="rect">
            <a:avLst/>
          </a:prstGeom>
        </p:spPr>
      </p:pic>
      <p:pic>
        <p:nvPicPr>
          <p:cNvPr id="8" name="図 7"/>
          <p:cNvPicPr/>
          <p:nvPr/>
        </p:nvPicPr>
        <p:blipFill>
          <a:blip r:embed="rId4"/>
          <a:stretch>
            <a:fillRect/>
          </a:stretch>
        </p:blipFill>
        <p:spPr>
          <a:xfrm>
            <a:off x="828195" y="3626427"/>
            <a:ext cx="3753500" cy="2459603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1892560" y="6061455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힘의 모멘트 ①</a:t>
            </a:r>
          </a:p>
        </p:txBody>
      </p:sp>
      <p:pic>
        <p:nvPicPr>
          <p:cNvPr id="11" name="図 10"/>
          <p:cNvPicPr/>
          <p:nvPr/>
        </p:nvPicPr>
        <p:blipFill>
          <a:blip r:embed="rId5"/>
          <a:stretch>
            <a:fillRect/>
          </a:stretch>
        </p:blipFill>
        <p:spPr>
          <a:xfrm>
            <a:off x="4713426" y="3607470"/>
            <a:ext cx="3670500" cy="2520471"/>
          </a:xfrm>
          <a:prstGeom prst="rect">
            <a:avLst/>
          </a:prstGeom>
        </p:spPr>
      </p:pic>
      <p:sp>
        <p:nvSpPr>
          <p:cNvPr id="12" name="テキスト ボックス 11"/>
          <p:cNvSpPr txBox="1"/>
          <p:nvPr/>
        </p:nvSpPr>
        <p:spPr>
          <a:xfrm>
            <a:off x="5737742" y="6061455"/>
            <a:ext cx="149353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힘의 모멘트 ②</a:t>
            </a:r>
          </a:p>
        </p:txBody>
      </p:sp>
      <p:sp>
        <p:nvSpPr>
          <p:cNvPr id="13" name="テキスト ボックス 1763">
            <a:extLst>
              <a:ext uri="{FF2B5EF4-FFF2-40B4-BE49-F238E27FC236}">
                <a16:creationId xmlns:a16="http://schemas.microsoft.com/office/drawing/2014/main" id="{CE92F9D7-49A9-4FD5-8FCB-F37EED0CA936}"/>
              </a:ext>
            </a:extLst>
          </p:cNvPr>
          <p:cNvSpPr txBox="1"/>
          <p:nvPr/>
        </p:nvSpPr>
        <p:spPr>
          <a:xfrm>
            <a:off x="828195" y="4096041"/>
            <a:ext cx="1120140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타격의 반작용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764">
            <a:extLst>
              <a:ext uri="{FF2B5EF4-FFF2-40B4-BE49-F238E27FC236}">
                <a16:creationId xmlns:a16="http://schemas.microsoft.com/office/drawing/2014/main" id="{F5FB4F9F-DFDD-4038-8C87-D7AB9D7FB415}"/>
              </a:ext>
            </a:extLst>
          </p:cNvPr>
          <p:cNvSpPr txBox="1"/>
          <p:nvPr/>
        </p:nvSpPr>
        <p:spPr>
          <a:xfrm>
            <a:off x="3260245" y="4312576"/>
            <a:ext cx="1120140" cy="2813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9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터널용 브레이커</a:t>
            </a:r>
            <a:endParaRPr lang="ko-KR" altLang="en-US" sz="7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5824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해체용 기계 부속장치의 종류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5" name="コンテンツ プレースホルダー 4"/>
          <p:cNvSpPr>
            <a:spLocks noGrp="1"/>
          </p:cNvSpPr>
          <p:nvPr>
            <p:ph idx="1"/>
          </p:nvPr>
        </p:nvSpPr>
        <p:spPr>
          <a:xfrm>
            <a:off x="628650" y="1268383"/>
            <a:ext cx="7886700" cy="5059530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indent="0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5683516" y="6452605"/>
            <a:ext cx="3312646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5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8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674" y="2192481"/>
            <a:ext cx="7521661" cy="3047145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1566196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콘크리트 대할 압쇄기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493959" y="5196508"/>
            <a:ext cx="2674036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콘크리트 소할 압쇄기</a:t>
            </a:r>
          </a:p>
        </p:txBody>
      </p:sp>
      <p:sp>
        <p:nvSpPr>
          <p:cNvPr id="8" name="テキスト ボックス 260">
            <a:extLst>
              <a:ext uri="{FF2B5EF4-FFF2-40B4-BE49-F238E27FC236}">
                <a16:creationId xmlns:a16="http://schemas.microsoft.com/office/drawing/2014/main" id="{789A2D21-DCD4-4567-8140-0FEB3A61CF02}"/>
              </a:ext>
            </a:extLst>
          </p:cNvPr>
          <p:cNvSpPr txBox="1"/>
          <p:nvPr/>
        </p:nvSpPr>
        <p:spPr>
          <a:xfrm>
            <a:off x="3602720" y="2535377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상부프레임 등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9" name="テキスト ボックス 261">
            <a:extLst>
              <a:ext uri="{FF2B5EF4-FFF2-40B4-BE49-F238E27FC236}">
                <a16:creationId xmlns:a16="http://schemas.microsoft.com/office/drawing/2014/main" id="{C79624EF-9E45-4905-9943-829A88E5A114}"/>
              </a:ext>
            </a:extLst>
          </p:cNvPr>
          <p:cNvSpPr txBox="1"/>
          <p:nvPr/>
        </p:nvSpPr>
        <p:spPr>
          <a:xfrm>
            <a:off x="3639591" y="3120972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선회장치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283">
            <a:extLst>
              <a:ext uri="{FF2B5EF4-FFF2-40B4-BE49-F238E27FC236}">
                <a16:creationId xmlns:a16="http://schemas.microsoft.com/office/drawing/2014/main" id="{3E2324CC-11A1-435F-B713-41C2B5E3E516}"/>
              </a:ext>
            </a:extLst>
          </p:cNvPr>
          <p:cNvSpPr txBox="1"/>
          <p:nvPr/>
        </p:nvSpPr>
        <p:spPr>
          <a:xfrm>
            <a:off x="3639591" y="3543456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개폐 실린더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285">
            <a:extLst>
              <a:ext uri="{FF2B5EF4-FFF2-40B4-BE49-F238E27FC236}">
                <a16:creationId xmlns:a16="http://schemas.microsoft.com/office/drawing/2014/main" id="{F7A058A2-4E9B-4E94-897B-C995F3A12A08}"/>
              </a:ext>
            </a:extLst>
          </p:cNvPr>
          <p:cNvSpPr txBox="1"/>
          <p:nvPr/>
        </p:nvSpPr>
        <p:spPr>
          <a:xfrm>
            <a:off x="7137769" y="2803290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개폐 실린더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287">
            <a:extLst>
              <a:ext uri="{FF2B5EF4-FFF2-40B4-BE49-F238E27FC236}">
                <a16:creationId xmlns:a16="http://schemas.microsoft.com/office/drawing/2014/main" id="{E211FE6B-33E0-40FA-A8A1-1A48013B47EE}"/>
              </a:ext>
            </a:extLst>
          </p:cNvPr>
          <p:cNvSpPr txBox="1"/>
          <p:nvPr/>
        </p:nvSpPr>
        <p:spPr>
          <a:xfrm>
            <a:off x="841665" y="3763303"/>
            <a:ext cx="911569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하부프레임</a:t>
            </a:r>
            <a:endParaRPr lang="ko-KR" altLang="en-US" sz="105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16">
            <a:extLst>
              <a:ext uri="{FF2B5EF4-FFF2-40B4-BE49-F238E27FC236}">
                <a16:creationId xmlns:a16="http://schemas.microsoft.com/office/drawing/2014/main" id="{A8FB64A9-8224-42DD-81F9-146C18D7E756}"/>
              </a:ext>
            </a:extLst>
          </p:cNvPr>
          <p:cNvSpPr txBox="1"/>
          <p:nvPr/>
        </p:nvSpPr>
        <p:spPr>
          <a:xfrm>
            <a:off x="6424766" y="2515217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프레임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25">
            <a:extLst>
              <a:ext uri="{FF2B5EF4-FFF2-40B4-BE49-F238E27FC236}">
                <a16:creationId xmlns:a16="http://schemas.microsoft.com/office/drawing/2014/main" id="{75D53B4C-66E1-4DB3-BDFE-B24189C9E218}"/>
              </a:ext>
            </a:extLst>
          </p:cNvPr>
          <p:cNvSpPr txBox="1"/>
          <p:nvPr/>
        </p:nvSpPr>
        <p:spPr>
          <a:xfrm>
            <a:off x="7404591" y="3005981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압쇄 암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31">
            <a:extLst>
              <a:ext uri="{FF2B5EF4-FFF2-40B4-BE49-F238E27FC236}">
                <a16:creationId xmlns:a16="http://schemas.microsoft.com/office/drawing/2014/main" id="{ED9B2772-425B-4FCE-92CC-88F97323C041}"/>
              </a:ext>
            </a:extLst>
          </p:cNvPr>
          <p:cNvSpPr txBox="1"/>
          <p:nvPr/>
        </p:nvSpPr>
        <p:spPr>
          <a:xfrm>
            <a:off x="7277968" y="4072088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압쇄 포인트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32">
            <a:extLst>
              <a:ext uri="{FF2B5EF4-FFF2-40B4-BE49-F238E27FC236}">
                <a16:creationId xmlns:a16="http://schemas.microsoft.com/office/drawing/2014/main" id="{E583DD03-9A15-40EC-AAD9-4EC82202D32D}"/>
              </a:ext>
            </a:extLst>
          </p:cNvPr>
          <p:cNvSpPr txBox="1"/>
          <p:nvPr/>
        </p:nvSpPr>
        <p:spPr>
          <a:xfrm>
            <a:off x="780675" y="4599073"/>
            <a:ext cx="972560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 err="1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압쇄</a:t>
            </a:r>
            <a:r>
              <a:rPr lang="ko-KR" altLang="en-US" sz="105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포인트</a:t>
            </a:r>
            <a:endParaRPr lang="ko-KR" altLang="en-US" sz="105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38">
            <a:extLst>
              <a:ext uri="{FF2B5EF4-FFF2-40B4-BE49-F238E27FC236}">
                <a16:creationId xmlns:a16="http://schemas.microsoft.com/office/drawing/2014/main" id="{3AC28377-9AE4-4D6C-AB2F-1BCE21AD4033}"/>
              </a:ext>
            </a:extLst>
          </p:cNvPr>
          <p:cNvSpPr txBox="1"/>
          <p:nvPr/>
        </p:nvSpPr>
        <p:spPr>
          <a:xfrm>
            <a:off x="3646965" y="4359354"/>
            <a:ext cx="1083022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05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압쇄 암</a:t>
            </a:r>
            <a:endParaRPr lang="ko-KR" altLang="en-US" sz="105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39">
            <a:extLst>
              <a:ext uri="{FF2B5EF4-FFF2-40B4-BE49-F238E27FC236}">
                <a16:creationId xmlns:a16="http://schemas.microsoft.com/office/drawing/2014/main" id="{7FA8BD03-26A3-44A2-8ED7-0F0459C8B7A7}"/>
              </a:ext>
            </a:extLst>
          </p:cNvPr>
          <p:cNvSpPr txBox="1"/>
          <p:nvPr/>
        </p:nvSpPr>
        <p:spPr>
          <a:xfrm>
            <a:off x="2165228" y="4695965"/>
            <a:ext cx="544813" cy="19378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5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커터</a:t>
            </a:r>
            <a:endParaRPr lang="ko-KR" altLang="en-US" sz="105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21473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힘의 모멘트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112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86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2930920" y="5980031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특정 해체용 기계의 작업 시 주의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5634" y="1361210"/>
            <a:ext cx="3672732" cy="4619166"/>
          </a:xfrm>
          <a:prstGeom prst="rect">
            <a:avLst/>
          </a:prstGeom>
        </p:spPr>
      </p:pic>
      <p:sp>
        <p:nvSpPr>
          <p:cNvPr id="7" name="テキスト ボックス 1765">
            <a:extLst>
              <a:ext uri="{FF2B5EF4-FFF2-40B4-BE49-F238E27FC236}">
                <a16:creationId xmlns:a16="http://schemas.microsoft.com/office/drawing/2014/main" id="{3256A5D2-113B-41F1-9A92-339C132DA647}"/>
              </a:ext>
            </a:extLst>
          </p:cNvPr>
          <p:cNvSpPr txBox="1"/>
          <p:nvPr/>
        </p:nvSpPr>
        <p:spPr>
          <a:xfrm>
            <a:off x="2930921" y="3008630"/>
            <a:ext cx="1139430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전도 위험 영역</a:t>
            </a:r>
            <a:endParaRPr lang="ko-KR" altLang="en-US" sz="12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766">
            <a:extLst>
              <a:ext uri="{FF2B5EF4-FFF2-40B4-BE49-F238E27FC236}">
                <a16:creationId xmlns:a16="http://schemas.microsoft.com/office/drawing/2014/main" id="{DEBF5200-3BF8-4079-859A-2208748B2A8A}"/>
              </a:ext>
            </a:extLst>
          </p:cNvPr>
          <p:cNvSpPr txBox="1"/>
          <p:nvPr/>
        </p:nvSpPr>
        <p:spPr>
          <a:xfrm>
            <a:off x="4419599" y="3108089"/>
            <a:ext cx="1076643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최대 작업반경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767">
            <a:extLst>
              <a:ext uri="{FF2B5EF4-FFF2-40B4-BE49-F238E27FC236}">
                <a16:creationId xmlns:a16="http://schemas.microsoft.com/office/drawing/2014/main" id="{FED9DDB4-D571-4900-ADB7-5621D2BD3B94}"/>
              </a:ext>
            </a:extLst>
          </p:cNvPr>
          <p:cNvSpPr txBox="1"/>
          <p:nvPr/>
        </p:nvSpPr>
        <p:spPr>
          <a:xfrm>
            <a:off x="4546469" y="4201559"/>
            <a:ext cx="924112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작업 영역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768">
            <a:extLst>
              <a:ext uri="{FF2B5EF4-FFF2-40B4-BE49-F238E27FC236}">
                <a16:creationId xmlns:a16="http://schemas.microsoft.com/office/drawing/2014/main" id="{AF93506C-9D12-453F-BA05-AE53593FCBDF}"/>
              </a:ext>
            </a:extLst>
          </p:cNvPr>
          <p:cNvSpPr txBox="1"/>
          <p:nvPr/>
        </p:nvSpPr>
        <p:spPr>
          <a:xfrm>
            <a:off x="3882707" y="5706837"/>
            <a:ext cx="924112" cy="2044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경고 영역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066084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질량과 비중</a:t>
            </a:r>
            <a:r>
              <a:rPr lang="en-US" altLang="ko-KR" sz="2400">
                <a:latin typeface="Meiryo UI" panose="020B0604030504040204" pitchFamily="50" charset="-128"/>
                <a:ea typeface="Meiryo UI" panose="020B0604030504040204" pitchFamily="50" charset="-128"/>
              </a:rPr>
              <a:t>, </a:t>
            </a:r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중심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115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87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995055" y="3159529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물체의 단위부피질량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119610" y="1287152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부피의 약산식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371" y="3436528"/>
            <a:ext cx="4127983" cy="2085923"/>
          </a:xfrm>
          <a:prstGeom prst="rect">
            <a:avLst/>
          </a:prstGeom>
        </p:spPr>
      </p:pic>
      <p:pic>
        <p:nvPicPr>
          <p:cNvPr id="7" name="図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045" y="1545382"/>
            <a:ext cx="3413332" cy="4793072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820882" y="2143471"/>
            <a:ext cx="410649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2000" dirty="0">
                <a:solidFill>
                  <a:prstClr val="black"/>
                </a:solidFill>
              </a:rPr>
              <a:t>물체의 질량 </a:t>
            </a:r>
            <a:r>
              <a:rPr lang="en-US" altLang="ko-KR" sz="2000" dirty="0">
                <a:solidFill>
                  <a:prstClr val="black"/>
                </a:solidFill>
              </a:rPr>
              <a:t>= </a:t>
            </a:r>
            <a:r>
              <a:rPr lang="ko-KR" altLang="en-US" sz="2000" dirty="0">
                <a:solidFill>
                  <a:prstClr val="black"/>
                </a:solidFill>
              </a:rPr>
              <a:t>부피</a:t>
            </a:r>
            <a:r>
              <a:rPr lang="en-US" altLang="ko-KR" sz="2000" dirty="0">
                <a:solidFill>
                  <a:prstClr val="black"/>
                </a:solidFill>
              </a:rPr>
              <a:t>×</a:t>
            </a:r>
            <a:r>
              <a:rPr lang="ko-KR" altLang="en-US" sz="2000" dirty="0">
                <a:solidFill>
                  <a:prstClr val="black"/>
                </a:solidFill>
              </a:rPr>
              <a:t>비중</a:t>
            </a:r>
          </a:p>
        </p:txBody>
      </p:sp>
      <p:sp>
        <p:nvSpPr>
          <p:cNvPr id="10" name="テキスト ボックス 1353">
            <a:extLst>
              <a:ext uri="{FF2B5EF4-FFF2-40B4-BE49-F238E27FC236}">
                <a16:creationId xmlns:a16="http://schemas.microsoft.com/office/drawing/2014/main" id="{B86FE697-88A0-4409-8E42-B6B58344A0A9}"/>
              </a:ext>
            </a:extLst>
          </p:cNvPr>
          <p:cNvSpPr txBox="1"/>
          <p:nvPr/>
        </p:nvSpPr>
        <p:spPr>
          <a:xfrm>
            <a:off x="845874" y="3515169"/>
            <a:ext cx="708231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물체의 종류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354">
            <a:extLst>
              <a:ext uri="{FF2B5EF4-FFF2-40B4-BE49-F238E27FC236}">
                <a16:creationId xmlns:a16="http://schemas.microsoft.com/office/drawing/2014/main" id="{754AC24C-351B-4BD5-B3AE-49C14B6F17FC}"/>
              </a:ext>
            </a:extLst>
          </p:cNvPr>
          <p:cNvSpPr txBox="1"/>
          <p:nvPr/>
        </p:nvSpPr>
        <p:spPr>
          <a:xfrm>
            <a:off x="1654989" y="3510406"/>
            <a:ext cx="1135091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1m</a:t>
            </a:r>
            <a:r>
              <a:rPr lang="en-US" altLang="ko-KR" sz="900" kern="100" baseline="300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3</a:t>
            </a:r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당의 질량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(t)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355">
            <a:extLst>
              <a:ext uri="{FF2B5EF4-FFF2-40B4-BE49-F238E27FC236}">
                <a16:creationId xmlns:a16="http://schemas.microsoft.com/office/drawing/2014/main" id="{96355043-80B3-4266-A5EC-B0A9119AE885}"/>
              </a:ext>
            </a:extLst>
          </p:cNvPr>
          <p:cNvSpPr txBox="1"/>
          <p:nvPr/>
        </p:nvSpPr>
        <p:spPr>
          <a:xfrm>
            <a:off x="2884902" y="3500432"/>
            <a:ext cx="66865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물체의 종류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356">
            <a:extLst>
              <a:ext uri="{FF2B5EF4-FFF2-40B4-BE49-F238E27FC236}">
                <a16:creationId xmlns:a16="http://schemas.microsoft.com/office/drawing/2014/main" id="{364D3936-F5A7-4483-BF9B-05723492429C}"/>
              </a:ext>
            </a:extLst>
          </p:cNvPr>
          <p:cNvSpPr txBox="1"/>
          <p:nvPr/>
        </p:nvSpPr>
        <p:spPr>
          <a:xfrm>
            <a:off x="3642029" y="3498149"/>
            <a:ext cx="118046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9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1m</a:t>
            </a:r>
            <a:r>
              <a:rPr lang="en-US" altLang="ko-KR" sz="900" kern="100" baseline="300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3</a:t>
            </a:r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당의 질량</a:t>
            </a:r>
            <a:r>
              <a:rPr lang="en-US" altLang="ko-KR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(t)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769">
            <a:extLst>
              <a:ext uri="{FF2B5EF4-FFF2-40B4-BE49-F238E27FC236}">
                <a16:creationId xmlns:a16="http://schemas.microsoft.com/office/drawing/2014/main" id="{48ED522F-34C7-4096-91C6-EE4C9260A800}"/>
              </a:ext>
            </a:extLst>
          </p:cNvPr>
          <p:cNvSpPr txBox="1"/>
          <p:nvPr/>
        </p:nvSpPr>
        <p:spPr>
          <a:xfrm>
            <a:off x="832505" y="37101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납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770">
            <a:extLst>
              <a:ext uri="{FF2B5EF4-FFF2-40B4-BE49-F238E27FC236}">
                <a16:creationId xmlns:a16="http://schemas.microsoft.com/office/drawing/2014/main" id="{E39A32FD-1E3D-4E0E-BA49-6B9F206F9579}"/>
              </a:ext>
            </a:extLst>
          </p:cNvPr>
          <p:cNvSpPr txBox="1"/>
          <p:nvPr/>
        </p:nvSpPr>
        <p:spPr>
          <a:xfrm>
            <a:off x="832505" y="387648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구리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772">
            <a:extLst>
              <a:ext uri="{FF2B5EF4-FFF2-40B4-BE49-F238E27FC236}">
                <a16:creationId xmlns:a16="http://schemas.microsoft.com/office/drawing/2014/main" id="{F509F2D5-6E70-4A11-B2A7-1326E6807E59}"/>
              </a:ext>
            </a:extLst>
          </p:cNvPr>
          <p:cNvSpPr txBox="1"/>
          <p:nvPr/>
        </p:nvSpPr>
        <p:spPr>
          <a:xfrm>
            <a:off x="829330" y="404285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강철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773">
            <a:extLst>
              <a:ext uri="{FF2B5EF4-FFF2-40B4-BE49-F238E27FC236}">
                <a16:creationId xmlns:a16="http://schemas.microsoft.com/office/drawing/2014/main" id="{ED3D79B6-41D5-4E21-A15F-AB358888E486}"/>
              </a:ext>
            </a:extLst>
          </p:cNvPr>
          <p:cNvSpPr txBox="1"/>
          <p:nvPr/>
        </p:nvSpPr>
        <p:spPr>
          <a:xfrm>
            <a:off x="829330" y="436597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알루미늄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774">
            <a:extLst>
              <a:ext uri="{FF2B5EF4-FFF2-40B4-BE49-F238E27FC236}">
                <a16:creationId xmlns:a16="http://schemas.microsoft.com/office/drawing/2014/main" id="{756EB5EE-276E-4568-8519-174AC22AD74F}"/>
              </a:ext>
            </a:extLst>
          </p:cNvPr>
          <p:cNvSpPr txBox="1"/>
          <p:nvPr/>
        </p:nvSpPr>
        <p:spPr>
          <a:xfrm>
            <a:off x="829330" y="452735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콘크리트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2" name="テキスト ボックス 1775">
            <a:extLst>
              <a:ext uri="{FF2B5EF4-FFF2-40B4-BE49-F238E27FC236}">
                <a16:creationId xmlns:a16="http://schemas.microsoft.com/office/drawing/2014/main" id="{2876B4AC-3E97-4FA8-B497-EA6B9ABD4AB8}"/>
              </a:ext>
            </a:extLst>
          </p:cNvPr>
          <p:cNvSpPr txBox="1"/>
          <p:nvPr/>
        </p:nvSpPr>
        <p:spPr>
          <a:xfrm>
            <a:off x="829330" y="468356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흙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776">
            <a:extLst>
              <a:ext uri="{FF2B5EF4-FFF2-40B4-BE49-F238E27FC236}">
                <a16:creationId xmlns:a16="http://schemas.microsoft.com/office/drawing/2014/main" id="{0A1AC812-3A23-4344-8592-AC147CA3D48A}"/>
              </a:ext>
            </a:extLst>
          </p:cNvPr>
          <p:cNvSpPr txBox="1"/>
          <p:nvPr/>
        </p:nvSpPr>
        <p:spPr>
          <a:xfrm>
            <a:off x="829330" y="50182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사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모래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777">
            <a:extLst>
              <a:ext uri="{FF2B5EF4-FFF2-40B4-BE49-F238E27FC236}">
                <a16:creationId xmlns:a16="http://schemas.microsoft.com/office/drawing/2014/main" id="{9DAC7637-7248-431E-B066-E7AEC7F77D23}"/>
              </a:ext>
            </a:extLst>
          </p:cNvPr>
          <p:cNvSpPr txBox="1"/>
          <p:nvPr/>
        </p:nvSpPr>
        <p:spPr>
          <a:xfrm>
            <a:off x="829330" y="518077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석탄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가루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778">
            <a:extLst>
              <a:ext uri="{FF2B5EF4-FFF2-40B4-BE49-F238E27FC236}">
                <a16:creationId xmlns:a16="http://schemas.microsoft.com/office/drawing/2014/main" id="{26F745A6-25B7-4683-B0CE-DC54F87E9363}"/>
              </a:ext>
            </a:extLst>
          </p:cNvPr>
          <p:cNvSpPr txBox="1"/>
          <p:nvPr/>
        </p:nvSpPr>
        <p:spPr>
          <a:xfrm>
            <a:off x="829330" y="534079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코크스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781">
            <a:extLst>
              <a:ext uri="{FF2B5EF4-FFF2-40B4-BE49-F238E27FC236}">
                <a16:creationId xmlns:a16="http://schemas.microsoft.com/office/drawing/2014/main" id="{082885EE-914B-4EE2-A54B-71CA27F71B85}"/>
              </a:ext>
            </a:extLst>
          </p:cNvPr>
          <p:cNvSpPr txBox="1"/>
          <p:nvPr/>
        </p:nvSpPr>
        <p:spPr>
          <a:xfrm>
            <a:off x="833775" y="420668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주철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7" name="テキスト ボックス 1782">
            <a:extLst>
              <a:ext uri="{FF2B5EF4-FFF2-40B4-BE49-F238E27FC236}">
                <a16:creationId xmlns:a16="http://schemas.microsoft.com/office/drawing/2014/main" id="{D07E9F67-3C94-403C-9E4B-91FF6470D615}"/>
              </a:ext>
            </a:extLst>
          </p:cNvPr>
          <p:cNvSpPr txBox="1"/>
          <p:nvPr/>
        </p:nvSpPr>
        <p:spPr>
          <a:xfrm>
            <a:off x="829330" y="4848669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역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자갈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8" name="テキスト ボックス 1783">
            <a:extLst>
              <a:ext uri="{FF2B5EF4-FFF2-40B4-BE49-F238E27FC236}">
                <a16:creationId xmlns:a16="http://schemas.microsoft.com/office/drawing/2014/main" id="{B853529D-2485-4C07-B562-A7261A89D254}"/>
              </a:ext>
            </a:extLst>
          </p:cNvPr>
          <p:cNvSpPr txBox="1"/>
          <p:nvPr/>
        </p:nvSpPr>
        <p:spPr>
          <a:xfrm>
            <a:off x="2854980" y="371011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화강암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784">
            <a:extLst>
              <a:ext uri="{FF2B5EF4-FFF2-40B4-BE49-F238E27FC236}">
                <a16:creationId xmlns:a16="http://schemas.microsoft.com/office/drawing/2014/main" id="{CEEEE51A-78D2-460F-92FE-5278C3E16125}"/>
              </a:ext>
            </a:extLst>
          </p:cNvPr>
          <p:cNvSpPr txBox="1"/>
          <p:nvPr/>
        </p:nvSpPr>
        <p:spPr>
          <a:xfrm>
            <a:off x="2854980" y="3873182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안산암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0" name="テキスト ボックス 1785">
            <a:extLst>
              <a:ext uri="{FF2B5EF4-FFF2-40B4-BE49-F238E27FC236}">
                <a16:creationId xmlns:a16="http://schemas.microsoft.com/office/drawing/2014/main" id="{CD8DC95D-F45F-4DA3-8183-9491786DFFFC}"/>
              </a:ext>
            </a:extLst>
          </p:cNvPr>
          <p:cNvSpPr txBox="1"/>
          <p:nvPr/>
        </p:nvSpPr>
        <p:spPr>
          <a:xfrm>
            <a:off x="2851805" y="403625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현무암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1786">
            <a:extLst>
              <a:ext uri="{FF2B5EF4-FFF2-40B4-BE49-F238E27FC236}">
                <a16:creationId xmlns:a16="http://schemas.microsoft.com/office/drawing/2014/main" id="{7A1F7673-975A-4578-A57F-C7C5C383285F}"/>
              </a:ext>
            </a:extLst>
          </p:cNvPr>
          <p:cNvSpPr txBox="1"/>
          <p:nvPr/>
        </p:nvSpPr>
        <p:spPr>
          <a:xfrm>
            <a:off x="2851805" y="4362386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석회암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경질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787">
            <a:extLst>
              <a:ext uri="{FF2B5EF4-FFF2-40B4-BE49-F238E27FC236}">
                <a16:creationId xmlns:a16="http://schemas.microsoft.com/office/drawing/2014/main" id="{05241E55-94EA-4D89-8114-4D0F1CDADFC1}"/>
              </a:ext>
            </a:extLst>
          </p:cNvPr>
          <p:cNvSpPr txBox="1"/>
          <p:nvPr/>
        </p:nvSpPr>
        <p:spPr>
          <a:xfrm>
            <a:off x="2851805" y="452545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석회암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연질</a:t>
            </a:r>
            <a:r>
              <a:rPr lang="en-US" altLang="ko-KR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ctr" rtl="0"/>
            <a:r>
              <a:rPr lang="ko-KR" altLang="en-US" sz="8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 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1788">
            <a:extLst>
              <a:ext uri="{FF2B5EF4-FFF2-40B4-BE49-F238E27FC236}">
                <a16:creationId xmlns:a16="http://schemas.microsoft.com/office/drawing/2014/main" id="{5438474D-FD27-45AC-BFA5-5D6B85936F19}"/>
              </a:ext>
            </a:extLst>
          </p:cNvPr>
          <p:cNvSpPr txBox="1"/>
          <p:nvPr/>
        </p:nvSpPr>
        <p:spPr>
          <a:xfrm>
            <a:off x="2851805" y="4688522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대리석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1789">
            <a:extLst>
              <a:ext uri="{FF2B5EF4-FFF2-40B4-BE49-F238E27FC236}">
                <a16:creationId xmlns:a16="http://schemas.microsoft.com/office/drawing/2014/main" id="{C64CF10C-13FF-4EF5-A3DC-6C62A75646D9}"/>
              </a:ext>
            </a:extLst>
          </p:cNvPr>
          <p:cNvSpPr txBox="1"/>
          <p:nvPr/>
        </p:nvSpPr>
        <p:spPr>
          <a:xfrm>
            <a:off x="2851805" y="5014658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참나무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1790">
            <a:extLst>
              <a:ext uri="{FF2B5EF4-FFF2-40B4-BE49-F238E27FC236}">
                <a16:creationId xmlns:a16="http://schemas.microsoft.com/office/drawing/2014/main" id="{23F1F2C9-1E5B-45DC-B1F9-70F30126852F}"/>
              </a:ext>
            </a:extLst>
          </p:cNvPr>
          <p:cNvSpPr txBox="1"/>
          <p:nvPr/>
        </p:nvSpPr>
        <p:spPr>
          <a:xfrm>
            <a:off x="2851805" y="5177726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소나무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1791">
            <a:extLst>
              <a:ext uri="{FF2B5EF4-FFF2-40B4-BE49-F238E27FC236}">
                <a16:creationId xmlns:a16="http://schemas.microsoft.com/office/drawing/2014/main" id="{B67ED277-18CC-41F2-A333-227C901DCED1}"/>
              </a:ext>
            </a:extLst>
          </p:cNvPr>
          <p:cNvSpPr txBox="1"/>
          <p:nvPr/>
        </p:nvSpPr>
        <p:spPr>
          <a:xfrm>
            <a:off x="2851805" y="5340794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삼나무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1792">
            <a:extLst>
              <a:ext uri="{FF2B5EF4-FFF2-40B4-BE49-F238E27FC236}">
                <a16:creationId xmlns:a16="http://schemas.microsoft.com/office/drawing/2014/main" id="{FCAD32A8-61A8-471F-A9CB-F93563F4D91B}"/>
              </a:ext>
            </a:extLst>
          </p:cNvPr>
          <p:cNvSpPr txBox="1"/>
          <p:nvPr/>
        </p:nvSpPr>
        <p:spPr>
          <a:xfrm>
            <a:off x="2856250" y="4199318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역암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1793">
            <a:extLst>
              <a:ext uri="{FF2B5EF4-FFF2-40B4-BE49-F238E27FC236}">
                <a16:creationId xmlns:a16="http://schemas.microsoft.com/office/drawing/2014/main" id="{0D2C2399-67B6-4510-9724-07B75046A7A6}"/>
              </a:ext>
            </a:extLst>
          </p:cNvPr>
          <p:cNvSpPr txBox="1"/>
          <p:nvPr/>
        </p:nvSpPr>
        <p:spPr>
          <a:xfrm>
            <a:off x="2851805" y="4851590"/>
            <a:ext cx="74295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편마암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3" name="テキスト ボックス 1794">
            <a:extLst>
              <a:ext uri="{FF2B5EF4-FFF2-40B4-BE49-F238E27FC236}">
                <a16:creationId xmlns:a16="http://schemas.microsoft.com/office/drawing/2014/main" id="{F40C53CA-1ADF-42B4-BD07-B9E2D3685A83}"/>
              </a:ext>
            </a:extLst>
          </p:cNvPr>
          <p:cNvSpPr txBox="1"/>
          <p:nvPr/>
        </p:nvSpPr>
        <p:spPr>
          <a:xfrm>
            <a:off x="5184067" y="1585245"/>
            <a:ext cx="1482090" cy="16877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물체의 형상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4" name="テキスト ボックス 1795">
            <a:extLst>
              <a:ext uri="{FF2B5EF4-FFF2-40B4-BE49-F238E27FC236}">
                <a16:creationId xmlns:a16="http://schemas.microsoft.com/office/drawing/2014/main" id="{EDCDF7DD-BE41-43B0-933B-5EC58A68EDCB}"/>
              </a:ext>
            </a:extLst>
          </p:cNvPr>
          <p:cNvSpPr txBox="1"/>
          <p:nvPr/>
        </p:nvSpPr>
        <p:spPr>
          <a:xfrm>
            <a:off x="5193619" y="1780704"/>
            <a:ext cx="488930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명칭</a:t>
            </a:r>
            <a:endParaRPr lang="ko-KR" altLang="en-US" sz="8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5" name="テキスト ボックス 1796">
            <a:extLst>
              <a:ext uri="{FF2B5EF4-FFF2-40B4-BE49-F238E27FC236}">
                <a16:creationId xmlns:a16="http://schemas.microsoft.com/office/drawing/2014/main" id="{BE5961EA-9C36-44E6-BE18-0F0243D73EB9}"/>
              </a:ext>
            </a:extLst>
          </p:cNvPr>
          <p:cNvSpPr txBox="1"/>
          <p:nvPr/>
        </p:nvSpPr>
        <p:spPr>
          <a:xfrm>
            <a:off x="5148825" y="2094060"/>
            <a:ext cx="567376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직육면체</a:t>
            </a:r>
            <a:endParaRPr lang="ko-KR" altLang="en-US" sz="8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6" name="テキスト ボックス 1797">
            <a:extLst>
              <a:ext uri="{FF2B5EF4-FFF2-40B4-BE49-F238E27FC236}">
                <a16:creationId xmlns:a16="http://schemas.microsoft.com/office/drawing/2014/main" id="{225AAF70-961A-4095-A32F-ABD17272BADC}"/>
              </a:ext>
            </a:extLst>
          </p:cNvPr>
          <p:cNvSpPr txBox="1"/>
          <p:nvPr/>
        </p:nvSpPr>
        <p:spPr>
          <a:xfrm>
            <a:off x="5119610" y="2594414"/>
            <a:ext cx="602439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원주</a:t>
            </a:r>
            <a:endParaRPr lang="ko-KR" altLang="en-US" sz="8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7" name="テキスト ボックス 1798">
            <a:extLst>
              <a:ext uri="{FF2B5EF4-FFF2-40B4-BE49-F238E27FC236}">
                <a16:creationId xmlns:a16="http://schemas.microsoft.com/office/drawing/2014/main" id="{B25B687C-09AF-4575-BF9B-107C1608A5D6}"/>
              </a:ext>
            </a:extLst>
          </p:cNvPr>
          <p:cNvSpPr txBox="1"/>
          <p:nvPr/>
        </p:nvSpPr>
        <p:spPr>
          <a:xfrm>
            <a:off x="5119610" y="3078116"/>
            <a:ext cx="596591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원반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88" name="テキスト ボックス 1799">
            <a:extLst>
              <a:ext uri="{FF2B5EF4-FFF2-40B4-BE49-F238E27FC236}">
                <a16:creationId xmlns:a16="http://schemas.microsoft.com/office/drawing/2014/main" id="{AB291AA6-F073-4C77-96E7-568C53057136}"/>
              </a:ext>
            </a:extLst>
          </p:cNvPr>
          <p:cNvSpPr txBox="1"/>
          <p:nvPr/>
        </p:nvSpPr>
        <p:spPr>
          <a:xfrm>
            <a:off x="5127556" y="3529919"/>
            <a:ext cx="58864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구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0" name="テキスト ボックス 1808">
            <a:extLst>
              <a:ext uri="{FF2B5EF4-FFF2-40B4-BE49-F238E27FC236}">
                <a16:creationId xmlns:a16="http://schemas.microsoft.com/office/drawing/2014/main" id="{99107902-85F8-4BE5-812A-7E676E4FA728}"/>
              </a:ext>
            </a:extLst>
          </p:cNvPr>
          <p:cNvSpPr txBox="1"/>
          <p:nvPr/>
        </p:nvSpPr>
        <p:spPr>
          <a:xfrm>
            <a:off x="5891329" y="1785270"/>
            <a:ext cx="638248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도형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1" name="テキスト ボックス 1809">
            <a:extLst>
              <a:ext uri="{FF2B5EF4-FFF2-40B4-BE49-F238E27FC236}">
                <a16:creationId xmlns:a16="http://schemas.microsoft.com/office/drawing/2014/main" id="{02D91C0B-8F2D-494E-B2E5-DDB5C4E6354A}"/>
              </a:ext>
            </a:extLst>
          </p:cNvPr>
          <p:cNvSpPr txBox="1"/>
          <p:nvPr/>
        </p:nvSpPr>
        <p:spPr>
          <a:xfrm>
            <a:off x="6786172" y="1665890"/>
            <a:ext cx="1451610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부피 </a:t>
            </a:r>
            <a:r>
              <a:rPr lang="ko-KR" altLang="en-US" sz="900" kern="100" dirty="0" err="1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약산식</a:t>
            </a:r>
            <a:endParaRPr lang="ko-KR" altLang="en-US" sz="9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2" name="テキスト ボックス 1810">
            <a:extLst>
              <a:ext uri="{FF2B5EF4-FFF2-40B4-BE49-F238E27FC236}">
                <a16:creationId xmlns:a16="http://schemas.microsoft.com/office/drawing/2014/main" id="{A8A92D07-BE18-4F8D-BC5B-2501140A261F}"/>
              </a:ext>
            </a:extLst>
          </p:cNvPr>
          <p:cNvSpPr txBox="1"/>
          <p:nvPr/>
        </p:nvSpPr>
        <p:spPr>
          <a:xfrm>
            <a:off x="6395681" y="2196346"/>
            <a:ext cx="163830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가로</a:t>
            </a:r>
            <a:endParaRPr lang="ko-KR" altLang="en-US" sz="5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3" name="テキスト ボックス 1811">
            <a:extLst>
              <a:ext uri="{FF2B5EF4-FFF2-40B4-BE49-F238E27FC236}">
                <a16:creationId xmlns:a16="http://schemas.microsoft.com/office/drawing/2014/main" id="{5532A6F8-1DE0-46E1-B2AA-F9F1927F8F23}"/>
              </a:ext>
            </a:extLst>
          </p:cNvPr>
          <p:cNvSpPr txBox="1"/>
          <p:nvPr/>
        </p:nvSpPr>
        <p:spPr>
          <a:xfrm>
            <a:off x="6047032" y="2307121"/>
            <a:ext cx="163830" cy="1155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세로</a:t>
            </a:r>
            <a:endParaRPr lang="ko-KR" altLang="en-US" sz="5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4" name="テキスト ボックス 1812">
            <a:extLst>
              <a:ext uri="{FF2B5EF4-FFF2-40B4-BE49-F238E27FC236}">
                <a16:creationId xmlns:a16="http://schemas.microsoft.com/office/drawing/2014/main" id="{B68FF204-A459-4B00-9E1B-2BA42E3D79B0}"/>
              </a:ext>
            </a:extLst>
          </p:cNvPr>
          <p:cNvSpPr txBox="1"/>
          <p:nvPr/>
        </p:nvSpPr>
        <p:spPr>
          <a:xfrm>
            <a:off x="5985207" y="2924054"/>
            <a:ext cx="428161" cy="912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endParaRPr lang="ko-KR" altLang="en-US" sz="5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5" name="テキスト ボックス 1813">
            <a:extLst>
              <a:ext uri="{FF2B5EF4-FFF2-40B4-BE49-F238E27FC236}">
                <a16:creationId xmlns:a16="http://schemas.microsoft.com/office/drawing/2014/main" id="{8B66499E-24F6-4550-A717-928C3D19DB13}"/>
              </a:ext>
            </a:extLst>
          </p:cNvPr>
          <p:cNvSpPr txBox="1"/>
          <p:nvPr/>
        </p:nvSpPr>
        <p:spPr>
          <a:xfrm>
            <a:off x="6329184" y="2452288"/>
            <a:ext cx="163830" cy="9129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endParaRPr lang="ko-KR" altLang="en-US" sz="5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6" name="テキスト ボックス 1816">
            <a:extLst>
              <a:ext uri="{FF2B5EF4-FFF2-40B4-BE49-F238E27FC236}">
                <a16:creationId xmlns:a16="http://schemas.microsoft.com/office/drawing/2014/main" id="{94008345-13A4-43A7-B59D-1FF3A6F471C8}"/>
              </a:ext>
            </a:extLst>
          </p:cNvPr>
          <p:cNvSpPr txBox="1"/>
          <p:nvPr/>
        </p:nvSpPr>
        <p:spPr>
          <a:xfrm>
            <a:off x="6464693" y="2020767"/>
            <a:ext cx="163830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endParaRPr lang="ko-KR" altLang="en-US" sz="5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7" name="テキスト ボックス 1817">
            <a:extLst>
              <a:ext uri="{FF2B5EF4-FFF2-40B4-BE49-F238E27FC236}">
                <a16:creationId xmlns:a16="http://schemas.microsoft.com/office/drawing/2014/main" id="{AC479BA9-84A3-4D02-8B92-C8D9ED663B38}"/>
              </a:ext>
            </a:extLst>
          </p:cNvPr>
          <p:cNvSpPr txBox="1"/>
          <p:nvPr/>
        </p:nvSpPr>
        <p:spPr>
          <a:xfrm>
            <a:off x="6576129" y="3129753"/>
            <a:ext cx="120015" cy="1682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두께</a:t>
            </a:r>
            <a:endParaRPr lang="ko-KR" altLang="en-US" sz="5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8" name="テキスト ボックス 1818">
            <a:extLst>
              <a:ext uri="{FF2B5EF4-FFF2-40B4-BE49-F238E27FC236}">
                <a16:creationId xmlns:a16="http://schemas.microsoft.com/office/drawing/2014/main" id="{141C6504-389A-4886-A3BF-83D6A286BF29}"/>
              </a:ext>
            </a:extLst>
          </p:cNvPr>
          <p:cNvSpPr txBox="1"/>
          <p:nvPr/>
        </p:nvSpPr>
        <p:spPr>
          <a:xfrm>
            <a:off x="6391599" y="3497706"/>
            <a:ext cx="129540" cy="2444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endParaRPr lang="ko-KR" altLang="en-US" sz="5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99" name="テキスト ボックス 1828">
            <a:extLst>
              <a:ext uri="{FF2B5EF4-FFF2-40B4-BE49-F238E27FC236}">
                <a16:creationId xmlns:a16="http://schemas.microsoft.com/office/drawing/2014/main" id="{DFD4D652-229F-4202-B0D9-7C6C48ED73C6}"/>
              </a:ext>
            </a:extLst>
          </p:cNvPr>
          <p:cNvSpPr txBox="1"/>
          <p:nvPr/>
        </p:nvSpPr>
        <p:spPr>
          <a:xfrm>
            <a:off x="6741114" y="2124225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세로</a:t>
            </a:r>
            <a:r>
              <a:rPr lang="en-US" altLang="ko-KR" sz="8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가로</a:t>
            </a:r>
            <a:r>
              <a:rPr lang="en-US" altLang="ko-KR" sz="8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endParaRPr lang="ko-KR" altLang="en-US" sz="8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0" name="テキスト ボックス 1829">
            <a:extLst>
              <a:ext uri="{FF2B5EF4-FFF2-40B4-BE49-F238E27FC236}">
                <a16:creationId xmlns:a16="http://schemas.microsoft.com/office/drawing/2014/main" id="{DF2F47D6-C048-4325-91E8-041724580AEB}"/>
              </a:ext>
            </a:extLst>
          </p:cNvPr>
          <p:cNvSpPr txBox="1"/>
          <p:nvPr/>
        </p:nvSpPr>
        <p:spPr>
          <a:xfrm>
            <a:off x="6756353" y="2594414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r>
              <a:rPr lang="en-US" altLang="ko-KR" sz="800" kern="100" baseline="300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2)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0.8</a:t>
            </a:r>
            <a:endParaRPr lang="ko-KR" altLang="en-US" sz="800" kern="100">
              <a:effectLst/>
              <a:latin typeface="游ゴシック" panose="020B0400000000000000" pitchFamily="50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1" name="テキスト ボックス 1830">
            <a:extLst>
              <a:ext uri="{FF2B5EF4-FFF2-40B4-BE49-F238E27FC236}">
                <a16:creationId xmlns:a16="http://schemas.microsoft.com/office/drawing/2014/main" id="{5B0E32F8-ED40-47B5-91E5-A54F5C5ADCE5}"/>
              </a:ext>
            </a:extLst>
          </p:cNvPr>
          <p:cNvSpPr txBox="1"/>
          <p:nvPr/>
        </p:nvSpPr>
        <p:spPr>
          <a:xfrm>
            <a:off x="6741114" y="3080339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r>
              <a:rPr lang="en-US" altLang="ko-KR" sz="800" kern="100" baseline="300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두께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0.8</a:t>
            </a:r>
            <a:endParaRPr lang="ko-KR" altLang="en-US" sz="800" kern="100">
              <a:effectLst/>
              <a:latin typeface="游ゴシック" panose="020B0400000000000000" pitchFamily="50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2" name="テキスト ボックス 1831">
            <a:extLst>
              <a:ext uri="{FF2B5EF4-FFF2-40B4-BE49-F238E27FC236}">
                <a16:creationId xmlns:a16="http://schemas.microsoft.com/office/drawing/2014/main" id="{0DC5BD0C-C547-4198-A834-71B93D90883C}"/>
              </a:ext>
            </a:extLst>
          </p:cNvPr>
          <p:cNvSpPr txBox="1"/>
          <p:nvPr/>
        </p:nvSpPr>
        <p:spPr>
          <a:xfrm>
            <a:off x="6714920" y="3550528"/>
            <a:ext cx="1335405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r>
              <a:rPr lang="en-US" altLang="ko-KR" sz="800" kern="100" baseline="300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3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0.53</a:t>
            </a:r>
            <a:endParaRPr lang="ko-KR" altLang="en-US" sz="800" kern="100">
              <a:effectLst/>
              <a:latin typeface="游ゴシック" panose="020B0400000000000000" pitchFamily="50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3" name="テキスト ボックス 1816">
            <a:extLst>
              <a:ext uri="{FF2B5EF4-FFF2-40B4-BE49-F238E27FC236}">
                <a16:creationId xmlns:a16="http://schemas.microsoft.com/office/drawing/2014/main" id="{20E75799-6C7A-4C6D-9286-11EAEF591C7C}"/>
              </a:ext>
            </a:extLst>
          </p:cNvPr>
          <p:cNvSpPr txBox="1"/>
          <p:nvPr/>
        </p:nvSpPr>
        <p:spPr>
          <a:xfrm>
            <a:off x="6386147" y="2603345"/>
            <a:ext cx="163830" cy="14542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endParaRPr lang="ko-KR" altLang="en-US" sz="5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4" name="テキスト ボックス 1800">
            <a:extLst>
              <a:ext uri="{FF2B5EF4-FFF2-40B4-BE49-F238E27FC236}">
                <a16:creationId xmlns:a16="http://schemas.microsoft.com/office/drawing/2014/main" id="{B16FBD22-BB1B-4CDB-8736-FD716A5E0D20}"/>
              </a:ext>
            </a:extLst>
          </p:cNvPr>
          <p:cNvSpPr txBox="1"/>
          <p:nvPr/>
        </p:nvSpPr>
        <p:spPr>
          <a:xfrm>
            <a:off x="5127556" y="4035917"/>
            <a:ext cx="6133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구관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5" name="テキスト ボックス 1801">
            <a:extLst>
              <a:ext uri="{FF2B5EF4-FFF2-40B4-BE49-F238E27FC236}">
                <a16:creationId xmlns:a16="http://schemas.microsoft.com/office/drawing/2014/main" id="{9BD4D41E-9AD4-4F95-9CFE-05B18ADFA7AB}"/>
              </a:ext>
            </a:extLst>
          </p:cNvPr>
          <p:cNvSpPr txBox="1"/>
          <p:nvPr/>
        </p:nvSpPr>
        <p:spPr>
          <a:xfrm>
            <a:off x="5127556" y="4487306"/>
            <a:ext cx="596590" cy="1725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원추형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6" name="テキスト ボックス 1802">
            <a:extLst>
              <a:ext uri="{FF2B5EF4-FFF2-40B4-BE49-F238E27FC236}">
                <a16:creationId xmlns:a16="http://schemas.microsoft.com/office/drawing/2014/main" id="{8C6202D4-EB21-4CE1-B897-F9ED00184763}"/>
              </a:ext>
            </a:extLst>
          </p:cNvPr>
          <p:cNvSpPr txBox="1"/>
          <p:nvPr/>
        </p:nvSpPr>
        <p:spPr>
          <a:xfrm>
            <a:off x="5121271" y="4947039"/>
            <a:ext cx="625195" cy="15557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절두 원추형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7" name="テキスト ボックス 1803">
            <a:extLst>
              <a:ext uri="{FF2B5EF4-FFF2-40B4-BE49-F238E27FC236}">
                <a16:creationId xmlns:a16="http://schemas.microsoft.com/office/drawing/2014/main" id="{72DA0697-98F3-4475-9B74-10C84B2D377D}"/>
              </a:ext>
            </a:extLst>
          </p:cNvPr>
          <p:cNvSpPr txBox="1"/>
          <p:nvPr/>
        </p:nvSpPr>
        <p:spPr>
          <a:xfrm>
            <a:off x="5107783" y="5430741"/>
            <a:ext cx="644968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타원형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8" name="テキスト ボックス 1804">
            <a:extLst>
              <a:ext uri="{FF2B5EF4-FFF2-40B4-BE49-F238E27FC236}">
                <a16:creationId xmlns:a16="http://schemas.microsoft.com/office/drawing/2014/main" id="{138D2B98-C397-4619-B972-4E76486D8370}"/>
              </a:ext>
            </a:extLst>
          </p:cNvPr>
          <p:cNvSpPr txBox="1"/>
          <p:nvPr/>
        </p:nvSpPr>
        <p:spPr>
          <a:xfrm>
            <a:off x="5119610" y="5914443"/>
            <a:ext cx="621314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9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삼각뿔</a:t>
            </a:r>
            <a:endParaRPr lang="ko-KR" altLang="en-US" sz="9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09" name="テキスト ボックス 1805">
            <a:extLst>
              <a:ext uri="{FF2B5EF4-FFF2-40B4-BE49-F238E27FC236}">
                <a16:creationId xmlns:a16="http://schemas.microsoft.com/office/drawing/2014/main" id="{3EF18A75-B780-4281-9D83-D1E8992C63C7}"/>
              </a:ext>
            </a:extLst>
          </p:cNvPr>
          <p:cNvSpPr txBox="1"/>
          <p:nvPr/>
        </p:nvSpPr>
        <p:spPr>
          <a:xfrm>
            <a:off x="5859267" y="5770062"/>
            <a:ext cx="163830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0" name="テキスト ボックス 1814">
            <a:extLst>
              <a:ext uri="{FF2B5EF4-FFF2-40B4-BE49-F238E27FC236}">
                <a16:creationId xmlns:a16="http://schemas.microsoft.com/office/drawing/2014/main" id="{00AE5499-92FE-49C5-8B1B-C3390171FA80}"/>
              </a:ext>
            </a:extLst>
          </p:cNvPr>
          <p:cNvSpPr txBox="1"/>
          <p:nvPr/>
        </p:nvSpPr>
        <p:spPr>
          <a:xfrm>
            <a:off x="6313766" y="4916296"/>
            <a:ext cx="163830" cy="15882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1" name="テキスト ボックス 1815">
            <a:extLst>
              <a:ext uri="{FF2B5EF4-FFF2-40B4-BE49-F238E27FC236}">
                <a16:creationId xmlns:a16="http://schemas.microsoft.com/office/drawing/2014/main" id="{E9D7C07E-7123-442C-BF63-C81207B3B427}"/>
              </a:ext>
            </a:extLst>
          </p:cNvPr>
          <p:cNvSpPr txBox="1"/>
          <p:nvPr/>
        </p:nvSpPr>
        <p:spPr>
          <a:xfrm>
            <a:off x="6477596" y="3887827"/>
            <a:ext cx="163830" cy="700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2" name="テキスト ボックス 1819">
            <a:extLst>
              <a:ext uri="{FF2B5EF4-FFF2-40B4-BE49-F238E27FC236}">
                <a16:creationId xmlns:a16="http://schemas.microsoft.com/office/drawing/2014/main" id="{D6F3B095-01ED-4D44-A099-DA5C4E0CFDF9}"/>
              </a:ext>
            </a:extLst>
          </p:cNvPr>
          <p:cNvSpPr txBox="1"/>
          <p:nvPr/>
        </p:nvSpPr>
        <p:spPr>
          <a:xfrm>
            <a:off x="6055629" y="4230228"/>
            <a:ext cx="273555" cy="683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3" name="テキスト ボックス 1820">
            <a:extLst>
              <a:ext uri="{FF2B5EF4-FFF2-40B4-BE49-F238E27FC236}">
                <a16:creationId xmlns:a16="http://schemas.microsoft.com/office/drawing/2014/main" id="{65CA05E9-F8A5-4FCB-A4B3-5DC6E8ADEDD5}"/>
              </a:ext>
            </a:extLst>
          </p:cNvPr>
          <p:cNvSpPr txBox="1"/>
          <p:nvPr/>
        </p:nvSpPr>
        <p:spPr>
          <a:xfrm>
            <a:off x="6055629" y="4659830"/>
            <a:ext cx="163830" cy="8501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4" name="テキスト ボックス 1821">
            <a:extLst>
              <a:ext uri="{FF2B5EF4-FFF2-40B4-BE49-F238E27FC236}">
                <a16:creationId xmlns:a16="http://schemas.microsoft.com/office/drawing/2014/main" id="{827FDD77-5FDA-493B-924D-9209ADE31991}"/>
              </a:ext>
            </a:extLst>
          </p:cNvPr>
          <p:cNvSpPr txBox="1"/>
          <p:nvPr/>
        </p:nvSpPr>
        <p:spPr>
          <a:xfrm>
            <a:off x="5948289" y="4811299"/>
            <a:ext cx="361315" cy="74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윗변 직경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5" name="テキスト ボックス 1822">
            <a:extLst>
              <a:ext uri="{FF2B5EF4-FFF2-40B4-BE49-F238E27FC236}">
                <a16:creationId xmlns:a16="http://schemas.microsoft.com/office/drawing/2014/main" id="{F904E621-43EB-44C3-8415-1C392F6AC04C}"/>
              </a:ext>
            </a:extLst>
          </p:cNvPr>
          <p:cNvSpPr txBox="1"/>
          <p:nvPr/>
        </p:nvSpPr>
        <p:spPr>
          <a:xfrm>
            <a:off x="6269259" y="5136628"/>
            <a:ext cx="208337" cy="74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400" kern="100" dirty="0" err="1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아랫변</a:t>
            </a:r>
            <a:r>
              <a:rPr lang="ko-KR" altLang="en-US" sz="4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 직경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6" name="テキスト ボックス 1823">
            <a:extLst>
              <a:ext uri="{FF2B5EF4-FFF2-40B4-BE49-F238E27FC236}">
                <a16:creationId xmlns:a16="http://schemas.microsoft.com/office/drawing/2014/main" id="{D11D7820-EF8A-4390-B835-B315086FC313}"/>
              </a:ext>
            </a:extLst>
          </p:cNvPr>
          <p:cNvSpPr txBox="1"/>
          <p:nvPr/>
        </p:nvSpPr>
        <p:spPr>
          <a:xfrm>
            <a:off x="6540283" y="5436645"/>
            <a:ext cx="155861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두께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7" name="テキスト ボックス 1824">
            <a:extLst>
              <a:ext uri="{FF2B5EF4-FFF2-40B4-BE49-F238E27FC236}">
                <a16:creationId xmlns:a16="http://schemas.microsoft.com/office/drawing/2014/main" id="{9334FFA4-B895-46E9-BCBA-721FA534D79D}"/>
              </a:ext>
            </a:extLst>
          </p:cNvPr>
          <p:cNvSpPr txBox="1"/>
          <p:nvPr/>
        </p:nvSpPr>
        <p:spPr>
          <a:xfrm>
            <a:off x="5828378" y="5655911"/>
            <a:ext cx="391081" cy="74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세로의 길이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8" name="テキスト ボックス 1825">
            <a:extLst>
              <a:ext uri="{FF2B5EF4-FFF2-40B4-BE49-F238E27FC236}">
                <a16:creationId xmlns:a16="http://schemas.microsoft.com/office/drawing/2014/main" id="{B7A74606-52BA-4955-9BF0-A5897352065A}"/>
              </a:ext>
            </a:extLst>
          </p:cNvPr>
          <p:cNvSpPr txBox="1"/>
          <p:nvPr/>
        </p:nvSpPr>
        <p:spPr>
          <a:xfrm rot="16200000">
            <a:off x="6125021" y="5405541"/>
            <a:ext cx="346607" cy="812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가로의 길이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19" name="テキスト ボックス 1826">
            <a:extLst>
              <a:ext uri="{FF2B5EF4-FFF2-40B4-BE49-F238E27FC236}">
                <a16:creationId xmlns:a16="http://schemas.microsoft.com/office/drawing/2014/main" id="{1C6DF825-2A14-4D74-88BB-76A83EF246C8}"/>
              </a:ext>
            </a:extLst>
          </p:cNvPr>
          <p:cNvSpPr txBox="1"/>
          <p:nvPr/>
        </p:nvSpPr>
        <p:spPr>
          <a:xfrm>
            <a:off x="5891799" y="6148062"/>
            <a:ext cx="163830" cy="9716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밑면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0" name="テキスト ボックス 1827">
            <a:extLst>
              <a:ext uri="{FF2B5EF4-FFF2-40B4-BE49-F238E27FC236}">
                <a16:creationId xmlns:a16="http://schemas.microsoft.com/office/drawing/2014/main" id="{18EC6072-D421-4F4A-8A1F-3D4B207A69DE}"/>
              </a:ext>
            </a:extLst>
          </p:cNvPr>
          <p:cNvSpPr txBox="1"/>
          <p:nvPr/>
        </p:nvSpPr>
        <p:spPr>
          <a:xfrm>
            <a:off x="6244681" y="5853785"/>
            <a:ext cx="421476" cy="10603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5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밑면의 </a:t>
            </a:r>
            <a:r>
              <a:rPr lang="ko-KR" altLang="en-US" sz="500" kern="100" dirty="0" err="1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아랫변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1" name="テキスト ボックス 1409">
            <a:extLst>
              <a:ext uri="{FF2B5EF4-FFF2-40B4-BE49-F238E27FC236}">
                <a16:creationId xmlns:a16="http://schemas.microsoft.com/office/drawing/2014/main" id="{A407E640-0258-43CA-8DAE-C906D833B173}"/>
              </a:ext>
            </a:extLst>
          </p:cNvPr>
          <p:cNvSpPr txBox="1"/>
          <p:nvPr/>
        </p:nvSpPr>
        <p:spPr>
          <a:xfrm>
            <a:off x="6286038" y="6049372"/>
            <a:ext cx="353225" cy="105742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rtl="0"/>
            <a:r>
              <a:rPr lang="ko-KR" altLang="en-US" sz="5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밑면의 높이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2" name="テキスト ボックス 1840">
            <a:extLst>
              <a:ext uri="{FF2B5EF4-FFF2-40B4-BE49-F238E27FC236}">
                <a16:creationId xmlns:a16="http://schemas.microsoft.com/office/drawing/2014/main" id="{601627DB-ECB3-4403-A78A-23C6B19320A4}"/>
              </a:ext>
            </a:extLst>
          </p:cNvPr>
          <p:cNvSpPr txBox="1"/>
          <p:nvPr/>
        </p:nvSpPr>
        <p:spPr>
          <a:xfrm>
            <a:off x="6363874" y="4378466"/>
            <a:ext cx="163830" cy="2176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5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3" name="テキスト ボックス 1832">
            <a:extLst>
              <a:ext uri="{FF2B5EF4-FFF2-40B4-BE49-F238E27FC236}">
                <a16:creationId xmlns:a16="http://schemas.microsoft.com/office/drawing/2014/main" id="{6CCCBB0E-D1B2-455D-98F7-0BAE2CE96C44}"/>
              </a:ext>
            </a:extLst>
          </p:cNvPr>
          <p:cNvSpPr txBox="1"/>
          <p:nvPr/>
        </p:nvSpPr>
        <p:spPr>
          <a:xfrm>
            <a:off x="6731885" y="4010037"/>
            <a:ext cx="1688216" cy="18400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r>
              <a:rPr lang="en-US" altLang="ko-KR" sz="800" kern="100" baseline="300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3-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2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0.53</a:t>
            </a:r>
            <a:endParaRPr lang="ko-KR" altLang="en-US" sz="800" kern="100" dirty="0">
              <a:effectLst/>
              <a:latin typeface="游ゴシック" panose="020B0400000000000000" pitchFamily="50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4" name="テキスト ボックス 1833">
            <a:extLst>
              <a:ext uri="{FF2B5EF4-FFF2-40B4-BE49-F238E27FC236}">
                <a16:creationId xmlns:a16="http://schemas.microsoft.com/office/drawing/2014/main" id="{9C7B53C8-548B-4287-9E64-007FFAAADD3E}"/>
              </a:ext>
            </a:extLst>
          </p:cNvPr>
          <p:cNvSpPr txBox="1"/>
          <p:nvPr/>
        </p:nvSpPr>
        <p:spPr>
          <a:xfrm>
            <a:off x="6734363" y="4819220"/>
            <a:ext cx="1503419" cy="44769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[(</a:t>
            </a:r>
            <a:r>
              <a:rPr lang="ko-KR" altLang="en-US" sz="800" kern="100" dirty="0" err="1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아랫변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 직경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)</a:t>
            </a:r>
            <a:r>
              <a:rPr lang="en-US" altLang="ko-KR" sz="800" kern="100" baseline="300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2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+</a:t>
            </a:r>
            <a:r>
              <a:rPr lang="ko-KR" altLang="en-US" sz="800" kern="100" dirty="0" err="1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아랫변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 직경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/>
            </a:r>
            <a:b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윗변 직경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+(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윗변 직경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)</a:t>
            </a:r>
            <a:r>
              <a:rPr lang="en-US" altLang="ko-KR" sz="800" kern="100" baseline="300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2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]</a:t>
            </a:r>
            <a:b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</a:b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cs typeface="Arial" panose="020B0604020202020204" pitchFamily="34" charset="0"/>
              </a:rPr>
              <a:t>0.3</a:t>
            </a:r>
            <a:endParaRPr lang="ko-KR" altLang="en-US" sz="800" kern="100" dirty="0">
              <a:effectLst/>
              <a:latin typeface="游ゴシック" panose="020B0400000000000000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5" name="テキスト ボックス 1834">
            <a:extLst>
              <a:ext uri="{FF2B5EF4-FFF2-40B4-BE49-F238E27FC236}">
                <a16:creationId xmlns:a16="http://schemas.microsoft.com/office/drawing/2014/main" id="{DBCF3EA8-FC50-4DEC-83F0-B8107C350599}"/>
              </a:ext>
            </a:extLst>
          </p:cNvPr>
          <p:cNvSpPr txBox="1"/>
          <p:nvPr/>
        </p:nvSpPr>
        <p:spPr>
          <a:xfrm>
            <a:off x="6719158" y="4489359"/>
            <a:ext cx="1446530" cy="19431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직경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r>
              <a:rPr lang="en-US" altLang="ko-KR" sz="800" kern="100" baseline="300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2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0.3</a:t>
            </a:r>
            <a:endParaRPr lang="ko-KR" altLang="en-US" sz="800" kern="100" dirty="0">
              <a:effectLst/>
              <a:latin typeface="游ゴシック" panose="020B0400000000000000" pitchFamily="50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6" name="テキスト ボックス 1835">
            <a:extLst>
              <a:ext uri="{FF2B5EF4-FFF2-40B4-BE49-F238E27FC236}">
                <a16:creationId xmlns:a16="http://schemas.microsoft.com/office/drawing/2014/main" id="{4C66F7F1-EF7A-43E1-9CC8-BD24448A86AC}"/>
              </a:ext>
            </a:extLst>
          </p:cNvPr>
          <p:cNvSpPr txBox="1"/>
          <p:nvPr/>
        </p:nvSpPr>
        <p:spPr>
          <a:xfrm>
            <a:off x="6741114" y="5446676"/>
            <a:ext cx="1282870" cy="215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가로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세로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두께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en-US" altLang="ko-KR" sz="800" kern="100" dirty="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0.53</a:t>
            </a:r>
            <a:endParaRPr lang="ko-KR" altLang="en-US" sz="800" kern="100" dirty="0">
              <a:effectLst/>
              <a:latin typeface="游ゴシック" panose="020B0400000000000000" pitchFamily="50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27" name="テキスト ボックス 1836">
            <a:extLst>
              <a:ext uri="{FF2B5EF4-FFF2-40B4-BE49-F238E27FC236}">
                <a16:creationId xmlns:a16="http://schemas.microsoft.com/office/drawing/2014/main" id="{05233598-9943-46EE-8438-AF771F9BA22B}"/>
              </a:ext>
            </a:extLst>
          </p:cNvPr>
          <p:cNvSpPr txBox="1"/>
          <p:nvPr/>
        </p:nvSpPr>
        <p:spPr>
          <a:xfrm>
            <a:off x="6741114" y="5879294"/>
            <a:ext cx="1594551" cy="30794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밑넓이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높이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÷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3</a:t>
            </a:r>
            <a:endParaRPr lang="ko-KR" altLang="en-US" sz="800" kern="100">
              <a:effectLst/>
              <a:latin typeface="游ゴシック" panose="020B0400000000000000" pitchFamily="50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밑넓이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=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밑변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×</a:t>
            </a:r>
            <a:r>
              <a:rPr lang="ko-KR" altLang="en-US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밑면의 높이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Times New Roman" panose="02020603050405020304" pitchFamily="18" charset="0"/>
              </a:rPr>
              <a:t>÷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ＭＳ 明朝" panose="02020609040205080304" pitchFamily="17" charset="-128"/>
                <a:cs typeface="Arial" panose="020B0604020202020204" pitchFamily="34" charset="0"/>
              </a:rPr>
              <a:t>2</a:t>
            </a:r>
            <a:r>
              <a:rPr lang="en-US" altLang="ko-KR" sz="800" kern="100">
                <a:effectLst/>
                <a:latin typeface="游ゴシック" panose="020B0400000000000000" pitchFamily="50" charset="-128"/>
                <a:ea typeface="游ゴシック" panose="020B0400000000000000" pitchFamily="50" charset="-128"/>
                <a:cs typeface="Arial" panose="020B0604020202020204" pitchFamily="34" charset="0"/>
              </a:rPr>
              <a:t>)</a:t>
            </a:r>
            <a:endParaRPr lang="ko-KR" altLang="en-US" sz="800" kern="100">
              <a:effectLst/>
              <a:latin typeface="游ゴシック" panose="020B0400000000000000" pitchFamily="50" charset="-128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8026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질량과 비중</a:t>
            </a:r>
            <a:r>
              <a:rPr lang="en-US" altLang="ko-KR" sz="2400">
                <a:latin typeface="+mj-ea"/>
              </a:rPr>
              <a:t>, </a:t>
            </a:r>
            <a:r>
              <a:rPr lang="ko-KR" altLang="en-US" sz="2400">
                <a:latin typeface="+mj-ea"/>
              </a:rPr>
              <a:t>중심</a:t>
            </a:r>
            <a:endParaRPr kumimoji="1" lang="ko-KR" altLang="en-US" sz="240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117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89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13" name="図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569" y="3564084"/>
            <a:ext cx="7514030" cy="2426958"/>
          </a:xfrm>
          <a:prstGeom prst="rect">
            <a:avLst/>
          </a:prstGeom>
        </p:spPr>
      </p:pic>
      <p:sp>
        <p:nvSpPr>
          <p:cNvPr id="16" name="テキスト ボックス 15"/>
          <p:cNvSpPr txBox="1"/>
          <p:nvPr/>
        </p:nvSpPr>
        <p:spPr>
          <a:xfrm>
            <a:off x="2894038" y="5954843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물체의 안정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6642" y="1489226"/>
            <a:ext cx="4517873" cy="2074534"/>
          </a:xfrm>
          <a:prstGeom prst="rect">
            <a:avLst/>
          </a:prstGeom>
        </p:spPr>
      </p:pic>
      <p:sp>
        <p:nvSpPr>
          <p:cNvPr id="11" name="テキスト ボックス 10"/>
          <p:cNvSpPr txBox="1"/>
          <p:nvPr/>
        </p:nvSpPr>
        <p:spPr>
          <a:xfrm>
            <a:off x="2903899" y="3484715"/>
            <a:ext cx="333620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중심 구하는 법</a:t>
            </a:r>
          </a:p>
        </p:txBody>
      </p:sp>
      <p:sp>
        <p:nvSpPr>
          <p:cNvPr id="10" name="テキスト ボックス 1841">
            <a:extLst>
              <a:ext uri="{FF2B5EF4-FFF2-40B4-BE49-F238E27FC236}">
                <a16:creationId xmlns:a16="http://schemas.microsoft.com/office/drawing/2014/main" id="{31062E91-6648-4280-BFC6-D1C057026EB9}"/>
              </a:ext>
            </a:extLst>
          </p:cNvPr>
          <p:cNvSpPr txBox="1"/>
          <p:nvPr/>
        </p:nvSpPr>
        <p:spPr>
          <a:xfrm>
            <a:off x="1022817" y="5494366"/>
            <a:ext cx="753110" cy="1905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[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안정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]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842">
            <a:extLst>
              <a:ext uri="{FF2B5EF4-FFF2-40B4-BE49-F238E27FC236}">
                <a16:creationId xmlns:a16="http://schemas.microsoft.com/office/drawing/2014/main" id="{FC958784-1E10-4A34-AB90-D4D4E3333CD6}"/>
              </a:ext>
            </a:extLst>
          </p:cNvPr>
          <p:cNvSpPr txBox="1"/>
          <p:nvPr/>
        </p:nvSpPr>
        <p:spPr>
          <a:xfrm>
            <a:off x="2363384" y="5503281"/>
            <a:ext cx="753110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[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중립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]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843">
            <a:extLst>
              <a:ext uri="{FF2B5EF4-FFF2-40B4-BE49-F238E27FC236}">
                <a16:creationId xmlns:a16="http://schemas.microsoft.com/office/drawing/2014/main" id="{DD0C4AC8-A94D-4CD6-ADA5-5929BEA798A7}"/>
              </a:ext>
            </a:extLst>
          </p:cNvPr>
          <p:cNvSpPr txBox="1"/>
          <p:nvPr/>
        </p:nvSpPr>
        <p:spPr>
          <a:xfrm>
            <a:off x="5355504" y="5521095"/>
            <a:ext cx="753110" cy="2006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[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안정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]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844">
            <a:extLst>
              <a:ext uri="{FF2B5EF4-FFF2-40B4-BE49-F238E27FC236}">
                <a16:creationId xmlns:a16="http://schemas.microsoft.com/office/drawing/2014/main" id="{6AFA50B1-0423-4F70-B60F-6C272BE12240}"/>
              </a:ext>
            </a:extLst>
          </p:cNvPr>
          <p:cNvSpPr txBox="1"/>
          <p:nvPr/>
        </p:nvSpPr>
        <p:spPr>
          <a:xfrm>
            <a:off x="7249795" y="5461664"/>
            <a:ext cx="753110" cy="255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[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안정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]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845">
            <a:extLst>
              <a:ext uri="{FF2B5EF4-FFF2-40B4-BE49-F238E27FC236}">
                <a16:creationId xmlns:a16="http://schemas.microsoft.com/office/drawing/2014/main" id="{7FC2111B-FCEE-46BC-958C-D72A1BE645E4}"/>
              </a:ext>
            </a:extLst>
          </p:cNvPr>
          <p:cNvSpPr txBox="1"/>
          <p:nvPr/>
        </p:nvSpPr>
        <p:spPr>
          <a:xfrm>
            <a:off x="3711874" y="5532149"/>
            <a:ext cx="824865" cy="2057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[</a:t>
            </a:r>
            <a:r>
              <a:rPr lang="ko-KR" altLang="en-US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불안정</a:t>
            </a:r>
            <a:r>
              <a:rPr lang="en-US" altLang="ko-KR" sz="12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]</a:t>
            </a:r>
            <a:endParaRPr lang="ko-KR" altLang="en-US" sz="12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73120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50" y="3716083"/>
            <a:ext cx="4083971" cy="2319838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물체의 운동</a:t>
            </a:r>
            <a:endParaRPr kumimoji="1" lang="ko-KR" altLang="en-US" sz="24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118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90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791561" y="6035921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원심력</a:t>
            </a:r>
            <a:r>
              <a:rPr lang="en-US" altLang="ko-KR" sz="1200">
                <a:solidFill>
                  <a:prstClr val="black"/>
                </a:solidFill>
              </a:rPr>
              <a:t>·</a:t>
            </a:r>
            <a:r>
              <a:rPr lang="ko-KR" altLang="en-US" sz="1200">
                <a:solidFill>
                  <a:prstClr val="black"/>
                </a:solidFill>
              </a:rPr>
              <a:t>구심력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8046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5687745" y="6071845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최대 정지마찰력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621" y="3956446"/>
            <a:ext cx="3708398" cy="211539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1142" y="1335854"/>
            <a:ext cx="5351820" cy="2276468"/>
          </a:xfrm>
          <a:prstGeom prst="rect">
            <a:avLst/>
          </a:prstGeom>
        </p:spPr>
      </p:pic>
      <p:sp>
        <p:nvSpPr>
          <p:cNvPr id="10" name="テキスト ボックス 9"/>
          <p:cNvSpPr txBox="1"/>
          <p:nvPr/>
        </p:nvSpPr>
        <p:spPr>
          <a:xfrm>
            <a:off x="3954014" y="3559265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속도와 가속도</a:t>
            </a:r>
          </a:p>
        </p:txBody>
      </p:sp>
      <p:sp>
        <p:nvSpPr>
          <p:cNvPr id="11" name="テキスト ボックス 1846">
            <a:extLst>
              <a:ext uri="{FF2B5EF4-FFF2-40B4-BE49-F238E27FC236}">
                <a16:creationId xmlns:a16="http://schemas.microsoft.com/office/drawing/2014/main" id="{9C371C54-65F1-4F04-8FBE-AD0FA4833E36}"/>
              </a:ext>
            </a:extLst>
          </p:cNvPr>
          <p:cNvSpPr txBox="1"/>
          <p:nvPr/>
        </p:nvSpPr>
        <p:spPr>
          <a:xfrm>
            <a:off x="5259387" y="2704261"/>
            <a:ext cx="1079865" cy="2209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등속 운동</a:t>
            </a:r>
            <a:endParaRPr lang="ko-KR" altLang="en-US" sz="120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847">
            <a:extLst>
              <a:ext uri="{FF2B5EF4-FFF2-40B4-BE49-F238E27FC236}">
                <a16:creationId xmlns:a16="http://schemas.microsoft.com/office/drawing/2014/main" id="{CA0BCF56-F8EA-45E6-81D1-0C9F1C2081BA}"/>
              </a:ext>
            </a:extLst>
          </p:cNvPr>
          <p:cNvSpPr txBox="1"/>
          <p:nvPr/>
        </p:nvSpPr>
        <p:spPr>
          <a:xfrm>
            <a:off x="3064159" y="1739082"/>
            <a:ext cx="1452563" cy="27699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등속이 아닌 운동</a:t>
            </a:r>
            <a:endParaRPr lang="ko-KR" altLang="en-US" sz="120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848">
            <a:extLst>
              <a:ext uri="{FF2B5EF4-FFF2-40B4-BE49-F238E27FC236}">
                <a16:creationId xmlns:a16="http://schemas.microsoft.com/office/drawing/2014/main" id="{3934CFD8-6B90-4BE3-9270-305CE9B8A9B7}"/>
              </a:ext>
            </a:extLst>
          </p:cNvPr>
          <p:cNvSpPr txBox="1"/>
          <p:nvPr/>
        </p:nvSpPr>
        <p:spPr>
          <a:xfrm rot="21001868">
            <a:off x="1635311" y="4244464"/>
            <a:ext cx="652780" cy="11287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구심력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849">
            <a:extLst>
              <a:ext uri="{FF2B5EF4-FFF2-40B4-BE49-F238E27FC236}">
                <a16:creationId xmlns:a16="http://schemas.microsoft.com/office/drawing/2014/main" id="{A4CC9A34-5609-484B-93FB-8CD005DD57B0}"/>
              </a:ext>
            </a:extLst>
          </p:cNvPr>
          <p:cNvSpPr txBox="1"/>
          <p:nvPr/>
        </p:nvSpPr>
        <p:spPr>
          <a:xfrm rot="21006182">
            <a:off x="1796769" y="4666470"/>
            <a:ext cx="652780" cy="1171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원심력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850">
            <a:extLst>
              <a:ext uri="{FF2B5EF4-FFF2-40B4-BE49-F238E27FC236}">
                <a16:creationId xmlns:a16="http://schemas.microsoft.com/office/drawing/2014/main" id="{7035B059-703D-4503-B437-3EA3B8C17AEC}"/>
              </a:ext>
            </a:extLst>
          </p:cNvPr>
          <p:cNvSpPr txBox="1"/>
          <p:nvPr/>
        </p:nvSpPr>
        <p:spPr>
          <a:xfrm>
            <a:off x="2846054" y="4272963"/>
            <a:ext cx="652780" cy="42322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중심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  <a:p>
            <a:pPr algn="l" rtl="0"/>
            <a:r>
              <a:rPr lang="en-US" altLang="ko-KR" sz="8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8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손</a:t>
            </a:r>
            <a:r>
              <a:rPr lang="en-US" altLang="ko-KR" sz="800" kern="100" dirty="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050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851">
            <a:extLst>
              <a:ext uri="{FF2B5EF4-FFF2-40B4-BE49-F238E27FC236}">
                <a16:creationId xmlns:a16="http://schemas.microsoft.com/office/drawing/2014/main" id="{EB6B41C0-0979-4056-B28C-DECACDDA2911}"/>
              </a:ext>
            </a:extLst>
          </p:cNvPr>
          <p:cNvSpPr txBox="1"/>
          <p:nvPr/>
        </p:nvSpPr>
        <p:spPr>
          <a:xfrm>
            <a:off x="838199" y="4402179"/>
            <a:ext cx="177801" cy="2940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Century" panose="020406040505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물체</a:t>
            </a:r>
            <a:endParaRPr lang="ko-KR" altLang="en-US" sz="1050" kern="10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3893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전기에 관한 지식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124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93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021" y="1559873"/>
            <a:ext cx="5807456" cy="2960172"/>
          </a:xfrm>
          <a:prstGeom prst="rect">
            <a:avLst/>
          </a:prstGeom>
        </p:spPr>
      </p:pic>
      <p:sp>
        <p:nvSpPr>
          <p:cNvPr id="22" name="テキスト ボックス 21"/>
          <p:cNvSpPr txBox="1"/>
          <p:nvPr/>
        </p:nvSpPr>
        <p:spPr>
          <a:xfrm>
            <a:off x="2570582" y="1327437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전류가 인체에 흘렀을 때의 반응 단위 </a:t>
            </a:r>
            <a:r>
              <a:rPr lang="en-US" altLang="ko-KR" sz="1200">
                <a:solidFill>
                  <a:prstClr val="black"/>
                </a:solidFill>
              </a:rPr>
              <a:t>mA(</a:t>
            </a:r>
            <a:r>
              <a:rPr lang="ko-KR" altLang="en-US" sz="1200">
                <a:solidFill>
                  <a:prstClr val="black"/>
                </a:solidFill>
              </a:rPr>
              <a:t>밀리암페어</a:t>
            </a:r>
            <a:r>
              <a:rPr lang="en-US" altLang="ko-KR" sz="1200">
                <a:solidFill>
                  <a:prstClr val="black"/>
                </a:solidFill>
              </a:rPr>
              <a:t>)</a:t>
            </a:r>
            <a:endParaRPr lang="ko-KR" altLang="en-US" sz="1200">
              <a:solidFill>
                <a:prstClr val="black"/>
              </a:solidFill>
            </a:endParaRPr>
          </a:p>
        </p:txBody>
      </p:sp>
      <p:sp>
        <p:nvSpPr>
          <p:cNvPr id="23" name="テキスト ボックス 22"/>
          <p:cNvSpPr txBox="1"/>
          <p:nvPr/>
        </p:nvSpPr>
        <p:spPr>
          <a:xfrm>
            <a:off x="2556038" y="4480185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주</a:t>
            </a:r>
            <a:r>
              <a:rPr lang="en-US" altLang="ko-KR" sz="1200">
                <a:solidFill>
                  <a:prstClr val="black"/>
                </a:solidFill>
              </a:rPr>
              <a:t>) 1mA</a:t>
            </a:r>
            <a:r>
              <a:rPr lang="ko-KR" altLang="en-US" sz="1200">
                <a:solidFill>
                  <a:prstClr val="black"/>
                </a:solidFill>
              </a:rPr>
              <a:t>는 </a:t>
            </a:r>
            <a:r>
              <a:rPr lang="en-US" altLang="ko-KR" sz="1200">
                <a:solidFill>
                  <a:prstClr val="black"/>
                </a:solidFill>
              </a:rPr>
              <a:t>1/1000A(</a:t>
            </a:r>
            <a:r>
              <a:rPr lang="ko-KR" altLang="en-US" sz="1200">
                <a:solidFill>
                  <a:prstClr val="black"/>
                </a:solidFill>
              </a:rPr>
              <a:t>암페어</a:t>
            </a:r>
            <a:r>
              <a:rPr lang="en-US" altLang="ko-KR" sz="1200">
                <a:solidFill>
                  <a:prstClr val="black"/>
                </a:solidFill>
              </a:rPr>
              <a:t>)</a:t>
            </a:r>
            <a:r>
              <a:rPr lang="ko-KR" altLang="en-US" sz="1200">
                <a:solidFill>
                  <a:prstClr val="black"/>
                </a:solidFill>
              </a:rPr>
              <a:t>이다</a:t>
            </a:r>
            <a:r>
              <a:rPr lang="en-US" altLang="ko-KR" sz="1200">
                <a:solidFill>
                  <a:prstClr val="black"/>
                </a:solidFill>
              </a:rPr>
              <a:t>.</a:t>
            </a:r>
          </a:p>
        </p:txBody>
      </p:sp>
      <p:sp>
        <p:nvSpPr>
          <p:cNvPr id="10" name="テキスト ボックス 1435">
            <a:extLst>
              <a:ext uri="{FF2B5EF4-FFF2-40B4-BE49-F238E27FC236}">
                <a16:creationId xmlns:a16="http://schemas.microsoft.com/office/drawing/2014/main" id="{181C6F60-B680-4617-B766-876D2CDFE2F5}"/>
              </a:ext>
            </a:extLst>
          </p:cNvPr>
          <p:cNvSpPr txBox="1"/>
          <p:nvPr/>
        </p:nvSpPr>
        <p:spPr>
          <a:xfrm>
            <a:off x="2235693" y="1887068"/>
            <a:ext cx="1607037" cy="18819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감전의 영향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436">
            <a:extLst>
              <a:ext uri="{FF2B5EF4-FFF2-40B4-BE49-F238E27FC236}">
                <a16:creationId xmlns:a16="http://schemas.microsoft.com/office/drawing/2014/main" id="{82FFEEC7-1BAB-4132-AA64-990B4A08DA4C}"/>
              </a:ext>
            </a:extLst>
          </p:cNvPr>
          <p:cNvSpPr txBox="1"/>
          <p:nvPr/>
        </p:nvSpPr>
        <p:spPr>
          <a:xfrm>
            <a:off x="4654624" y="1698895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교류</a:t>
            </a:r>
            <a:r>
              <a:rPr lang="en-US" altLang="ko-KR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(AC)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437">
            <a:extLst>
              <a:ext uri="{FF2B5EF4-FFF2-40B4-BE49-F238E27FC236}">
                <a16:creationId xmlns:a16="http://schemas.microsoft.com/office/drawing/2014/main" id="{2679BD6D-9B93-43D5-A67F-11B281D39409}"/>
              </a:ext>
            </a:extLst>
          </p:cNvPr>
          <p:cNvSpPr txBox="1"/>
          <p:nvPr/>
        </p:nvSpPr>
        <p:spPr>
          <a:xfrm>
            <a:off x="6120545" y="1680948"/>
            <a:ext cx="956735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직류</a:t>
            </a:r>
            <a:r>
              <a:rPr lang="en-US" altLang="ko-KR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(DC)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438">
            <a:extLst>
              <a:ext uri="{FF2B5EF4-FFF2-40B4-BE49-F238E27FC236}">
                <a16:creationId xmlns:a16="http://schemas.microsoft.com/office/drawing/2014/main" id="{7580E959-ED72-4CFE-8633-C5E9ED852DA5}"/>
              </a:ext>
            </a:extLst>
          </p:cNvPr>
          <p:cNvSpPr txBox="1"/>
          <p:nvPr/>
        </p:nvSpPr>
        <p:spPr>
          <a:xfrm>
            <a:off x="1763530" y="2431924"/>
            <a:ext cx="2421120" cy="271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en-US" altLang="ko-KR" sz="1200" kern="10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1.	</a:t>
            </a:r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조금 따끔거림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439">
            <a:extLst>
              <a:ext uri="{FF2B5EF4-FFF2-40B4-BE49-F238E27FC236}">
                <a16:creationId xmlns:a16="http://schemas.microsoft.com/office/drawing/2014/main" id="{4C4B00B6-80C1-4088-9DDB-4CDC70DA594C}"/>
              </a:ext>
            </a:extLst>
          </p:cNvPr>
          <p:cNvSpPr txBox="1"/>
          <p:nvPr/>
        </p:nvSpPr>
        <p:spPr>
          <a:xfrm>
            <a:off x="1763530" y="2768593"/>
            <a:ext cx="2516370" cy="50431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en-US" altLang="ko-KR" sz="1200" kern="10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2.	</a:t>
            </a:r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고통을 동반하는 충격</a:t>
            </a:r>
            <a:b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ko-KR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단</a:t>
            </a:r>
            <a:r>
              <a:rPr lang="en-US" altLang="ko-KR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근육은 움직일 수 있다</a:t>
            </a:r>
            <a:r>
              <a:rPr lang="en-US" altLang="ko-KR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144000" indent="-144000" algn="l" rtl="0"/>
            <a:r>
              <a:rPr lang="ko-KR" altLang="en-US" sz="1200" kern="10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 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40">
            <a:extLst>
              <a:ext uri="{FF2B5EF4-FFF2-40B4-BE49-F238E27FC236}">
                <a16:creationId xmlns:a16="http://schemas.microsoft.com/office/drawing/2014/main" id="{D67CB2B4-D0A5-44AD-A0C4-AD5BC0994475}"/>
              </a:ext>
            </a:extLst>
          </p:cNvPr>
          <p:cNvSpPr txBox="1"/>
          <p:nvPr/>
        </p:nvSpPr>
        <p:spPr>
          <a:xfrm>
            <a:off x="1763530" y="3373477"/>
            <a:ext cx="2516370" cy="47866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en-US" altLang="ko-KR" sz="1200" kern="10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3.	</a:t>
            </a:r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 고통을 동반하는 충격</a:t>
            </a:r>
            <a:b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</a:br>
            <a:r>
              <a:rPr lang="en-US" altLang="ko-KR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(</a:t>
            </a:r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근육경직</a:t>
            </a:r>
            <a:r>
              <a:rPr lang="en-US" altLang="ko-KR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, </a:t>
            </a:r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호흡곤란</a:t>
            </a:r>
            <a:r>
              <a:rPr lang="en-US" altLang="ko-KR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)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  <a:p>
            <a:pPr marL="144000" indent="-144000" algn="l" rtl="0"/>
            <a:r>
              <a:rPr lang="ko-KR" altLang="en-US" sz="1200" kern="10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 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441">
            <a:extLst>
              <a:ext uri="{FF2B5EF4-FFF2-40B4-BE49-F238E27FC236}">
                <a16:creationId xmlns:a16="http://schemas.microsoft.com/office/drawing/2014/main" id="{4DB304DF-2D71-4C0E-B560-7A7277D86A00}"/>
              </a:ext>
            </a:extLst>
          </p:cNvPr>
          <p:cNvSpPr txBox="1"/>
          <p:nvPr/>
        </p:nvSpPr>
        <p:spPr>
          <a:xfrm>
            <a:off x="1708083" y="3952716"/>
            <a:ext cx="2571817" cy="4269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144000" indent="-144000" algn="l" rtl="0"/>
            <a:r>
              <a:rPr lang="en-US" altLang="ko-KR" sz="1200" kern="100">
                <a:effectLst/>
                <a:latin typeface="游ゴシック" panose="020B0400000000000000" pitchFamily="50" charset="-128"/>
                <a:ea typeface="ＭＳ Ｐゴシック" panose="020B0600070205080204" pitchFamily="50" charset="-128"/>
                <a:cs typeface="Times New Roman" panose="02020603050405020304" pitchFamily="18" charset="0"/>
              </a:rPr>
              <a:t>4.	</a:t>
            </a:r>
            <a:r>
              <a:rPr lang="ko-KR" altLang="en-US" sz="12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순간적으로 죽음을 초래할 수 있음</a:t>
            </a:r>
            <a:endParaRPr lang="ko-KR" altLang="en-US" sz="12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442">
            <a:extLst>
              <a:ext uri="{FF2B5EF4-FFF2-40B4-BE49-F238E27FC236}">
                <a16:creationId xmlns:a16="http://schemas.microsoft.com/office/drawing/2014/main" id="{4C0A7280-E94E-4024-8725-1C90DEF52476}"/>
              </a:ext>
            </a:extLst>
          </p:cNvPr>
          <p:cNvSpPr txBox="1"/>
          <p:nvPr/>
        </p:nvSpPr>
        <p:spPr>
          <a:xfrm>
            <a:off x="4582732" y="2087212"/>
            <a:ext cx="382480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o-KR" altLang="en-US" sz="12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남자</a:t>
            </a:r>
            <a:endParaRPr lang="ko-KR" altLang="en-US" sz="12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443">
            <a:extLst>
              <a:ext uri="{FF2B5EF4-FFF2-40B4-BE49-F238E27FC236}">
                <a16:creationId xmlns:a16="http://schemas.microsoft.com/office/drawing/2014/main" id="{54545168-0910-4372-9CDE-E185254C9E68}"/>
              </a:ext>
            </a:extLst>
          </p:cNvPr>
          <p:cNvSpPr txBox="1"/>
          <p:nvPr/>
        </p:nvSpPr>
        <p:spPr>
          <a:xfrm>
            <a:off x="6106104" y="2081116"/>
            <a:ext cx="382480" cy="203128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o-KR" altLang="en-US" sz="12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남자</a:t>
            </a:r>
            <a:endParaRPr lang="ko-KR" altLang="en-US" sz="12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0" name="テキスト ボックス 1444">
            <a:extLst>
              <a:ext uri="{FF2B5EF4-FFF2-40B4-BE49-F238E27FC236}">
                <a16:creationId xmlns:a16="http://schemas.microsoft.com/office/drawing/2014/main" id="{BDB139DD-A6E2-41C3-9551-73E663772D1F}"/>
              </a:ext>
            </a:extLst>
          </p:cNvPr>
          <p:cNvSpPr txBox="1"/>
          <p:nvPr/>
        </p:nvSpPr>
        <p:spPr>
          <a:xfrm>
            <a:off x="6810441" y="2075258"/>
            <a:ext cx="382479" cy="197031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o-KR" altLang="en-US" sz="12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여자</a:t>
            </a:r>
            <a:endParaRPr lang="ko-KR" altLang="en-US" sz="12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445">
            <a:extLst>
              <a:ext uri="{FF2B5EF4-FFF2-40B4-BE49-F238E27FC236}">
                <a16:creationId xmlns:a16="http://schemas.microsoft.com/office/drawing/2014/main" id="{CC4DBCCF-5EA1-4CF2-82DE-277ADC5B34E4}"/>
              </a:ext>
            </a:extLst>
          </p:cNvPr>
          <p:cNvSpPr txBox="1"/>
          <p:nvPr/>
        </p:nvSpPr>
        <p:spPr>
          <a:xfrm>
            <a:off x="5307967" y="2081470"/>
            <a:ext cx="382480" cy="19105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90170" indent="-90170" algn="ctr" rtl="0"/>
            <a:r>
              <a:rPr lang="ko-KR" altLang="en-US" sz="1200" kern="100" dirty="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여자</a:t>
            </a:r>
            <a:endParaRPr lang="ko-KR" altLang="en-US" sz="1200" kern="100" dirty="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1338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+mj-ea"/>
              </a:rPr>
              <a:t>전기에 관한 지식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126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94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sp>
        <p:nvSpPr>
          <p:cNvPr id="22" name="テキスト ボックス 21"/>
          <p:cNvSpPr txBox="1"/>
          <p:nvPr/>
        </p:nvSpPr>
        <p:spPr>
          <a:xfrm>
            <a:off x="2570582" y="1894700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송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·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배전선에서의 이격거리</a:t>
            </a:r>
          </a:p>
        </p:txBody>
      </p:sp>
      <p:pic>
        <p:nvPicPr>
          <p:cNvPr id="3" name="図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012" y="2171697"/>
            <a:ext cx="3681557" cy="2853879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6569" y="2171698"/>
            <a:ext cx="3901067" cy="3276035"/>
          </a:xfrm>
          <a:prstGeom prst="rect">
            <a:avLst/>
          </a:prstGeom>
        </p:spPr>
      </p:pic>
      <p:sp>
        <p:nvSpPr>
          <p:cNvPr id="8" name="テキスト ボックス 1447">
            <a:extLst>
              <a:ext uri="{FF2B5EF4-FFF2-40B4-BE49-F238E27FC236}">
                <a16:creationId xmlns:a16="http://schemas.microsoft.com/office/drawing/2014/main" id="{B8715C3E-37A7-44D3-A4EB-4372E5C56407}"/>
              </a:ext>
            </a:extLst>
          </p:cNvPr>
          <p:cNvSpPr txBox="1"/>
          <p:nvPr/>
        </p:nvSpPr>
        <p:spPr>
          <a:xfrm>
            <a:off x="896993" y="2376658"/>
            <a:ext cx="38163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전로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448">
            <a:extLst>
              <a:ext uri="{FF2B5EF4-FFF2-40B4-BE49-F238E27FC236}">
                <a16:creationId xmlns:a16="http://schemas.microsoft.com/office/drawing/2014/main" id="{841F537C-8AE8-44B5-A862-C2854FEFC45C}"/>
              </a:ext>
            </a:extLst>
          </p:cNvPr>
          <p:cNvSpPr txBox="1"/>
          <p:nvPr/>
        </p:nvSpPr>
        <p:spPr>
          <a:xfrm>
            <a:off x="849462" y="2726372"/>
            <a:ext cx="47180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배전선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449">
            <a:extLst>
              <a:ext uri="{FF2B5EF4-FFF2-40B4-BE49-F238E27FC236}">
                <a16:creationId xmlns:a16="http://schemas.microsoft.com/office/drawing/2014/main" id="{4F7ADAC8-ADA7-4B29-815B-E438232E90EC}"/>
              </a:ext>
            </a:extLst>
          </p:cNvPr>
          <p:cNvSpPr txBox="1"/>
          <p:nvPr/>
        </p:nvSpPr>
        <p:spPr>
          <a:xfrm>
            <a:off x="849461" y="3249000"/>
            <a:ext cx="47180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송전선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450">
            <a:extLst>
              <a:ext uri="{FF2B5EF4-FFF2-40B4-BE49-F238E27FC236}">
                <a16:creationId xmlns:a16="http://schemas.microsoft.com/office/drawing/2014/main" id="{F5B038AC-2109-4F9B-92DE-A79281316F78}"/>
              </a:ext>
            </a:extLst>
          </p:cNvPr>
          <p:cNvSpPr txBox="1"/>
          <p:nvPr/>
        </p:nvSpPr>
        <p:spPr>
          <a:xfrm>
            <a:off x="1431349" y="2266168"/>
            <a:ext cx="580398" cy="36622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Arial" panose="020B0604020202020204" pitchFamily="34" charset="0"/>
              </a:rPr>
              <a:t>송전 전압</a:t>
            </a:r>
            <a:r>
              <a:rPr lang="en-US" altLang="ko-KR" sz="800" kern="100" dirty="0">
                <a:effectLst/>
                <a:latin typeface="+mj-ea"/>
                <a:ea typeface="+mj-ea"/>
                <a:cs typeface="Arial" panose="020B0604020202020204" pitchFamily="34" charset="0"/>
              </a:rPr>
              <a:t/>
            </a:r>
            <a:br>
              <a:rPr lang="en-US" altLang="ko-KR" sz="800" kern="100" dirty="0">
                <a:effectLst/>
                <a:latin typeface="+mj-ea"/>
                <a:ea typeface="+mj-ea"/>
                <a:cs typeface="Arial" panose="020B0604020202020204" pitchFamily="34" charset="0"/>
              </a:rPr>
            </a:br>
            <a:r>
              <a:rPr lang="en-US" altLang="ko-KR" sz="800" kern="100" dirty="0">
                <a:effectLst/>
                <a:latin typeface="+mj-ea"/>
                <a:ea typeface="+mj-ea"/>
                <a:cs typeface="Arial" panose="020B0604020202020204" pitchFamily="34" charset="0"/>
              </a:rPr>
              <a:t>(V)</a:t>
            </a:r>
            <a:endParaRPr lang="ko-KR" altLang="en-US" sz="9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451">
            <a:extLst>
              <a:ext uri="{FF2B5EF4-FFF2-40B4-BE49-F238E27FC236}">
                <a16:creationId xmlns:a16="http://schemas.microsoft.com/office/drawing/2014/main" id="{5A49129C-D13E-430F-846F-6BE9977C2024}"/>
              </a:ext>
            </a:extLst>
          </p:cNvPr>
          <p:cNvSpPr txBox="1"/>
          <p:nvPr/>
        </p:nvSpPr>
        <p:spPr>
          <a:xfrm>
            <a:off x="2709351" y="2257135"/>
            <a:ext cx="128714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최소 이격거리</a:t>
            </a:r>
            <a:r>
              <a:rPr lang="en-US" altLang="ko-KR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(m)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452">
            <a:extLst>
              <a:ext uri="{FF2B5EF4-FFF2-40B4-BE49-F238E27FC236}">
                <a16:creationId xmlns:a16="http://schemas.microsoft.com/office/drawing/2014/main" id="{94389F98-86B6-4516-A033-06F9DCF51B17}"/>
              </a:ext>
            </a:extLst>
          </p:cNvPr>
          <p:cNvSpPr txBox="1"/>
          <p:nvPr/>
        </p:nvSpPr>
        <p:spPr>
          <a:xfrm>
            <a:off x="2249440" y="2497524"/>
            <a:ext cx="94517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노동기준국장 통지</a:t>
            </a:r>
            <a:r>
              <a:rPr lang="en-US" altLang="ko-KR" sz="800" kern="100" baseline="30000">
                <a:effectLst/>
                <a:latin typeface="+mj-ea"/>
                <a:ea typeface="+mj-ea"/>
                <a:cs typeface="ＭＳ 明朝" panose="02020609040205080304" pitchFamily="17" charset="-128"/>
              </a:rPr>
              <a:t>※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5" name="テキスト ボックス 1453">
            <a:extLst>
              <a:ext uri="{FF2B5EF4-FFF2-40B4-BE49-F238E27FC236}">
                <a16:creationId xmlns:a16="http://schemas.microsoft.com/office/drawing/2014/main" id="{153A1491-8772-4765-9D52-82132E69D685}"/>
              </a:ext>
            </a:extLst>
          </p:cNvPr>
          <p:cNvSpPr txBox="1"/>
          <p:nvPr/>
        </p:nvSpPr>
        <p:spPr>
          <a:xfrm>
            <a:off x="3373955" y="2497524"/>
            <a:ext cx="945175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전력회사의 목표치</a:t>
            </a:r>
            <a:endParaRPr lang="ko-KR" altLang="en-US" sz="9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6" name="テキスト ボックス 1454">
            <a:extLst>
              <a:ext uri="{FF2B5EF4-FFF2-40B4-BE49-F238E27FC236}">
                <a16:creationId xmlns:a16="http://schemas.microsoft.com/office/drawing/2014/main" id="{2A35EBA2-A453-4D86-A96C-E38C20C04077}"/>
              </a:ext>
            </a:extLst>
          </p:cNvPr>
          <p:cNvSpPr txBox="1"/>
          <p:nvPr/>
        </p:nvSpPr>
        <p:spPr>
          <a:xfrm>
            <a:off x="1353017" y="2739072"/>
            <a:ext cx="810000" cy="18000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100·200 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이하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7" name="テキスト ボックス 1455">
            <a:extLst>
              <a:ext uri="{FF2B5EF4-FFF2-40B4-BE49-F238E27FC236}">
                <a16:creationId xmlns:a16="http://schemas.microsoft.com/office/drawing/2014/main" id="{CC5747D5-906F-40DC-8020-F28682444BF5}"/>
              </a:ext>
            </a:extLst>
          </p:cNvPr>
          <p:cNvSpPr txBox="1"/>
          <p:nvPr/>
        </p:nvSpPr>
        <p:spPr>
          <a:xfrm>
            <a:off x="2664711" y="2754924"/>
            <a:ext cx="506634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1.0 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8" name="テキスト ボックス 1456">
            <a:extLst>
              <a:ext uri="{FF2B5EF4-FFF2-40B4-BE49-F238E27FC236}">
                <a16:creationId xmlns:a16="http://schemas.microsoft.com/office/drawing/2014/main" id="{4A63F8D0-9604-4E13-8626-9611C2614D21}"/>
              </a:ext>
            </a:extLst>
          </p:cNvPr>
          <p:cNvSpPr txBox="1"/>
          <p:nvPr/>
        </p:nvSpPr>
        <p:spPr>
          <a:xfrm>
            <a:off x="3651354" y="2738523"/>
            <a:ext cx="587375" cy="142607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en-US" altLang="ko-KR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2.0 </a:t>
            </a:r>
            <a:r>
              <a:rPr lang="ko-KR" altLang="en-US" sz="1000" kern="100">
                <a:effectLst/>
                <a:latin typeface="+mj-ea"/>
                <a:ea typeface="+mj-ea"/>
                <a:cs typeface="Arial" panose="020B0604020202020204" pitchFamily="34" charset="0"/>
              </a:rPr>
              <a:t>이상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19" name="テキスト ボックス 1377">
            <a:extLst>
              <a:ext uri="{FF2B5EF4-FFF2-40B4-BE49-F238E27FC236}">
                <a16:creationId xmlns:a16="http://schemas.microsoft.com/office/drawing/2014/main" id="{FA8E8AED-5C87-4162-96DF-9864B85F3BBB}"/>
              </a:ext>
            </a:extLst>
          </p:cNvPr>
          <p:cNvSpPr txBox="1"/>
          <p:nvPr/>
        </p:nvSpPr>
        <p:spPr>
          <a:xfrm>
            <a:off x="836248" y="4468931"/>
            <a:ext cx="3583352" cy="63246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>
              <a:tabLst>
                <a:tab pos="266700" algn="l"/>
              </a:tabLst>
            </a:pPr>
            <a:r>
              <a:rPr lang="en-US" altLang="ko-KR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(</a:t>
            </a:r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주</a:t>
            </a:r>
            <a:r>
              <a:rPr lang="en-US" altLang="ko-KR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)</a:t>
            </a:r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	</a:t>
            </a:r>
            <a:r>
              <a:rPr lang="en-US" altLang="ko-KR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※</a:t>
            </a:r>
            <a:r>
              <a:rPr lang="en-US" altLang="ko-KR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1975</a:t>
            </a:r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년 </a:t>
            </a:r>
            <a:r>
              <a:rPr lang="en-US" altLang="ko-KR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12</a:t>
            </a:r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월 </a:t>
            </a:r>
            <a:r>
              <a:rPr lang="en-US" altLang="ko-KR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17</a:t>
            </a:r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일 기발제</a:t>
            </a:r>
            <a:r>
              <a:rPr lang="en-US" altLang="ko-KR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759</a:t>
            </a:r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호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l" rtl="0">
              <a:tabLst>
                <a:tab pos="266700" algn="l"/>
              </a:tabLst>
            </a:pPr>
            <a:r>
              <a:rPr lang="ko-KR" altLang="en-US" sz="800" kern="100">
                <a:effectLst/>
                <a:latin typeface="+mj-ea"/>
                <a:ea typeface="+mj-ea"/>
                <a:cs typeface="Arial" panose="020B0604020202020204" pitchFamily="34" charset="0"/>
              </a:rPr>
              <a:t>	</a:t>
            </a:r>
            <a:r>
              <a:rPr lang="en-US" altLang="ko-KR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※※</a:t>
            </a:r>
            <a:r>
              <a:rPr lang="ko-KR" altLang="en-US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절연 방호된 경우는 적용되지 않는다</a:t>
            </a:r>
            <a:r>
              <a:rPr lang="en-US" altLang="ko-KR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.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marL="628650" indent="-628650" algn="l" rtl="0">
              <a:tabLst>
                <a:tab pos="266700" algn="l"/>
              </a:tabLst>
            </a:pPr>
            <a:r>
              <a:rPr lang="ko-KR" altLang="en-US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	</a:t>
            </a:r>
            <a:r>
              <a:rPr lang="en-US" altLang="ko-KR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※※※</a:t>
            </a:r>
            <a:r>
              <a:rPr lang="ko-KR" altLang="en-US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	‘전력회사의 목표치’는 도쿄전력의 경우를 나타낸다</a:t>
            </a:r>
            <a:r>
              <a:rPr lang="en-US" altLang="ko-KR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. </a:t>
            </a:r>
            <a:r>
              <a:rPr lang="ko-KR" altLang="en-US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본 구분 및 목표치는 전력사업자마다 다르다</a:t>
            </a:r>
            <a:r>
              <a:rPr lang="en-US" altLang="ko-KR" sz="800" kern="100">
                <a:effectLst/>
                <a:latin typeface="+mj-ea"/>
                <a:ea typeface="+mj-ea"/>
                <a:cs typeface="ＭＳ 明朝" panose="02020609040205080304" pitchFamily="17" charset="-128"/>
              </a:rPr>
              <a:t>.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1" name="テキスト ボックス 1378">
            <a:extLst>
              <a:ext uri="{FF2B5EF4-FFF2-40B4-BE49-F238E27FC236}">
                <a16:creationId xmlns:a16="http://schemas.microsoft.com/office/drawing/2014/main" id="{C6B6B639-850E-4587-8978-1152CBE01551}"/>
              </a:ext>
            </a:extLst>
          </p:cNvPr>
          <p:cNvSpPr txBox="1"/>
          <p:nvPr/>
        </p:nvSpPr>
        <p:spPr>
          <a:xfrm>
            <a:off x="4724262" y="2183300"/>
            <a:ext cx="798195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배전선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3" name="テキスト ボックス 1381">
            <a:extLst>
              <a:ext uri="{FF2B5EF4-FFF2-40B4-BE49-F238E27FC236}">
                <a16:creationId xmlns:a16="http://schemas.microsoft.com/office/drawing/2014/main" id="{86B4F07E-805C-4B87-8D96-EFB0648C6AE1}"/>
              </a:ext>
            </a:extLst>
          </p:cNvPr>
          <p:cNvSpPr txBox="1"/>
          <p:nvPr/>
        </p:nvSpPr>
        <p:spPr>
          <a:xfrm>
            <a:off x="7335214" y="2180589"/>
            <a:ext cx="742950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(</a:t>
            </a:r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송전선</a:t>
            </a:r>
            <a:r>
              <a:rPr lang="en-US" altLang="ko-KR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)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4" name="テキスト ボックス 1382">
            <a:extLst>
              <a:ext uri="{FF2B5EF4-FFF2-40B4-BE49-F238E27FC236}">
                <a16:creationId xmlns:a16="http://schemas.microsoft.com/office/drawing/2014/main" id="{5BD4DB90-A7C8-4A95-8ECA-8DF5AE428EB8}"/>
              </a:ext>
            </a:extLst>
          </p:cNvPr>
          <p:cNvSpPr txBox="1"/>
          <p:nvPr/>
        </p:nvSpPr>
        <p:spPr>
          <a:xfrm>
            <a:off x="6421596" y="4303396"/>
            <a:ext cx="487045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송전선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5" name="テキスト ボックス 1383">
            <a:extLst>
              <a:ext uri="{FF2B5EF4-FFF2-40B4-BE49-F238E27FC236}">
                <a16:creationId xmlns:a16="http://schemas.microsoft.com/office/drawing/2014/main" id="{66E917DB-A358-41CF-881F-9B3E99165BA8}"/>
              </a:ext>
            </a:extLst>
          </p:cNvPr>
          <p:cNvSpPr txBox="1"/>
          <p:nvPr/>
        </p:nvSpPr>
        <p:spPr>
          <a:xfrm>
            <a:off x="5779236" y="4289781"/>
            <a:ext cx="471805" cy="1454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가공지선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6" name="テキスト ボックス 1384">
            <a:extLst>
              <a:ext uri="{FF2B5EF4-FFF2-40B4-BE49-F238E27FC236}">
                <a16:creationId xmlns:a16="http://schemas.microsoft.com/office/drawing/2014/main" id="{AD3ECB33-D768-4D90-8082-9CC5144CCABC}"/>
              </a:ext>
            </a:extLst>
          </p:cNvPr>
          <p:cNvSpPr txBox="1"/>
          <p:nvPr/>
        </p:nvSpPr>
        <p:spPr>
          <a:xfrm>
            <a:off x="5058010" y="2309162"/>
            <a:ext cx="582295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고압 배전선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29" name="テキスト ボックス 1388">
            <a:extLst>
              <a:ext uri="{FF2B5EF4-FFF2-40B4-BE49-F238E27FC236}">
                <a16:creationId xmlns:a16="http://schemas.microsoft.com/office/drawing/2014/main" id="{5B7CAB16-DBF3-4EE9-AE66-D7EC495D64BA}"/>
              </a:ext>
            </a:extLst>
          </p:cNvPr>
          <p:cNvSpPr txBox="1"/>
          <p:nvPr/>
        </p:nvSpPr>
        <p:spPr>
          <a:xfrm>
            <a:off x="4547653" y="2871267"/>
            <a:ext cx="85422" cy="260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1" name="テキスト ボックス 1391">
            <a:extLst>
              <a:ext uri="{FF2B5EF4-FFF2-40B4-BE49-F238E27FC236}">
                <a16:creationId xmlns:a16="http://schemas.microsoft.com/office/drawing/2014/main" id="{02A1B05F-1EE5-449A-AC4B-BF3486C65A80}"/>
              </a:ext>
            </a:extLst>
          </p:cNvPr>
          <p:cNvSpPr txBox="1"/>
          <p:nvPr/>
        </p:nvSpPr>
        <p:spPr>
          <a:xfrm>
            <a:off x="7406173" y="3218500"/>
            <a:ext cx="144623" cy="128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2" name="テキスト ボックス 1422">
            <a:extLst>
              <a:ext uri="{FF2B5EF4-FFF2-40B4-BE49-F238E27FC236}">
                <a16:creationId xmlns:a16="http://schemas.microsoft.com/office/drawing/2014/main" id="{0E3066CA-7A9D-4142-891F-3B8B0C310D12}"/>
              </a:ext>
            </a:extLst>
          </p:cNvPr>
          <p:cNvSpPr txBox="1"/>
          <p:nvPr/>
        </p:nvSpPr>
        <p:spPr>
          <a:xfrm>
            <a:off x="5172777" y="3415692"/>
            <a:ext cx="281305" cy="9801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3" name="テキスト ボックス 1482">
            <a:extLst>
              <a:ext uri="{FF2B5EF4-FFF2-40B4-BE49-F238E27FC236}">
                <a16:creationId xmlns:a16="http://schemas.microsoft.com/office/drawing/2014/main" id="{017C3418-A249-4FC5-8730-D50A1CF80788}"/>
              </a:ext>
            </a:extLst>
          </p:cNvPr>
          <p:cNvSpPr txBox="1"/>
          <p:nvPr/>
        </p:nvSpPr>
        <p:spPr>
          <a:xfrm>
            <a:off x="5387571" y="2819945"/>
            <a:ext cx="311150" cy="24574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고압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  <a:p>
            <a:pPr algn="ctr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인하선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4" name="テキスト ボックス 1483">
            <a:extLst>
              <a:ext uri="{FF2B5EF4-FFF2-40B4-BE49-F238E27FC236}">
                <a16:creationId xmlns:a16="http://schemas.microsoft.com/office/drawing/2014/main" id="{D621CB79-4DFC-48B7-A59D-5F2C291F9287}"/>
              </a:ext>
            </a:extLst>
          </p:cNvPr>
          <p:cNvSpPr txBox="1"/>
          <p:nvPr/>
        </p:nvSpPr>
        <p:spPr>
          <a:xfrm>
            <a:off x="4420720" y="3384878"/>
            <a:ext cx="552450" cy="1657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주상변압기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5" name="テキスト ボックス 1484">
            <a:extLst>
              <a:ext uri="{FF2B5EF4-FFF2-40B4-BE49-F238E27FC236}">
                <a16:creationId xmlns:a16="http://schemas.microsoft.com/office/drawing/2014/main" id="{A94A151F-CAAA-419B-B155-712B278C2DFD}"/>
              </a:ext>
            </a:extLst>
          </p:cNvPr>
          <p:cNvSpPr txBox="1"/>
          <p:nvPr/>
        </p:nvSpPr>
        <p:spPr>
          <a:xfrm>
            <a:off x="4516605" y="3551798"/>
            <a:ext cx="471805" cy="1708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주택 측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6" name="テキスト ボックス 1485">
            <a:extLst>
              <a:ext uri="{FF2B5EF4-FFF2-40B4-BE49-F238E27FC236}">
                <a16:creationId xmlns:a16="http://schemas.microsoft.com/office/drawing/2014/main" id="{F2863235-6374-4CB5-9E46-6E0095288033}"/>
              </a:ext>
            </a:extLst>
          </p:cNvPr>
          <p:cNvSpPr txBox="1"/>
          <p:nvPr/>
        </p:nvSpPr>
        <p:spPr>
          <a:xfrm>
            <a:off x="5100884" y="3585792"/>
            <a:ext cx="426720" cy="13525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도로 측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7" name="テキスト ボックス 1486">
            <a:extLst>
              <a:ext uri="{FF2B5EF4-FFF2-40B4-BE49-F238E27FC236}">
                <a16:creationId xmlns:a16="http://schemas.microsoft.com/office/drawing/2014/main" id="{AE8C54DE-EA78-4022-8256-84756BB033EF}"/>
              </a:ext>
            </a:extLst>
          </p:cNvPr>
          <p:cNvSpPr txBox="1"/>
          <p:nvPr/>
        </p:nvSpPr>
        <p:spPr>
          <a:xfrm>
            <a:off x="5387571" y="3176091"/>
            <a:ext cx="457200" cy="14033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저압선</a:t>
            </a:r>
            <a:endParaRPr lang="ko-KR" altLang="en-US" sz="105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8" name="テキスト ボックス 1487">
            <a:extLst>
              <a:ext uri="{FF2B5EF4-FFF2-40B4-BE49-F238E27FC236}">
                <a16:creationId xmlns:a16="http://schemas.microsoft.com/office/drawing/2014/main" id="{19635834-B772-4DF9-A60D-B19241FFBF71}"/>
              </a:ext>
            </a:extLst>
          </p:cNvPr>
          <p:cNvSpPr txBox="1"/>
          <p:nvPr/>
        </p:nvSpPr>
        <p:spPr>
          <a:xfrm>
            <a:off x="5764571" y="2784330"/>
            <a:ext cx="540000" cy="41148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>
                <a:effectLst/>
                <a:latin typeface="+mj-ea"/>
                <a:ea typeface="+mj-ea"/>
                <a:cs typeface="Times New Roman" panose="02020603050405020304" pitchFamily="18" charset="0"/>
              </a:rPr>
              <a:t>변압기까지 고압선이므로 주의할 것</a:t>
            </a:r>
            <a:endParaRPr lang="ko-KR" altLang="en-US" sz="1000" kern="10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39" name="テキスト ボックス 1489">
            <a:extLst>
              <a:ext uri="{FF2B5EF4-FFF2-40B4-BE49-F238E27FC236}">
                <a16:creationId xmlns:a16="http://schemas.microsoft.com/office/drawing/2014/main" id="{578B1FF8-4B3D-46D8-A847-10D63FD67862}"/>
              </a:ext>
            </a:extLst>
          </p:cNvPr>
          <p:cNvSpPr txBox="1"/>
          <p:nvPr/>
        </p:nvSpPr>
        <p:spPr>
          <a:xfrm>
            <a:off x="7202973" y="3557384"/>
            <a:ext cx="1044000" cy="421640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l" rtl="0"/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송전선의 대부분은 철탑이지만</a:t>
            </a:r>
            <a:r>
              <a:rPr lang="en-US" altLang="ko-KR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, </a:t>
            </a:r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전신주의 경우도 있으므로 주의할 것</a:t>
            </a:r>
          </a:p>
        </p:txBody>
      </p:sp>
      <p:sp>
        <p:nvSpPr>
          <p:cNvPr id="40" name="テキスト ボックス 1491">
            <a:extLst>
              <a:ext uri="{FF2B5EF4-FFF2-40B4-BE49-F238E27FC236}">
                <a16:creationId xmlns:a16="http://schemas.microsoft.com/office/drawing/2014/main" id="{0F58A5BC-AABC-4756-9782-B8D7D6DE7422}"/>
              </a:ext>
            </a:extLst>
          </p:cNvPr>
          <p:cNvSpPr txBox="1"/>
          <p:nvPr/>
        </p:nvSpPr>
        <p:spPr>
          <a:xfrm>
            <a:off x="6098012" y="5138420"/>
            <a:ext cx="300990" cy="12001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1" name="テキスト ボックス 1493">
            <a:extLst>
              <a:ext uri="{FF2B5EF4-FFF2-40B4-BE49-F238E27FC236}">
                <a16:creationId xmlns:a16="http://schemas.microsoft.com/office/drawing/2014/main" id="{1A1A7506-6CB8-4AF5-9DC3-37914E3C2719}"/>
              </a:ext>
            </a:extLst>
          </p:cNvPr>
          <p:cNvSpPr txBox="1"/>
          <p:nvPr/>
        </p:nvSpPr>
        <p:spPr>
          <a:xfrm>
            <a:off x="7939891" y="5262631"/>
            <a:ext cx="428695" cy="114779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 err="1">
                <a:effectLst/>
                <a:latin typeface="+mj-ea"/>
                <a:ea typeface="+mj-ea"/>
                <a:cs typeface="Times New Roman" panose="02020603050405020304" pitchFamily="18" charset="0"/>
              </a:rPr>
              <a:t>이격거리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2" name="テキスト ボックス 1614">
            <a:extLst>
              <a:ext uri="{FF2B5EF4-FFF2-40B4-BE49-F238E27FC236}">
                <a16:creationId xmlns:a16="http://schemas.microsoft.com/office/drawing/2014/main" id="{1D8FDEE3-98A7-4D66-9D08-D04FF9A21488}"/>
              </a:ext>
            </a:extLst>
          </p:cNvPr>
          <p:cNvSpPr txBox="1"/>
          <p:nvPr/>
        </p:nvSpPr>
        <p:spPr>
          <a:xfrm>
            <a:off x="7523598" y="2330892"/>
            <a:ext cx="402749" cy="117164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7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특별고압</a:t>
            </a:r>
            <a:endParaRPr lang="ko-KR" altLang="en-US" sz="100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3" name="テキスト ボックス 1391">
            <a:extLst>
              <a:ext uri="{FF2B5EF4-FFF2-40B4-BE49-F238E27FC236}">
                <a16:creationId xmlns:a16="http://schemas.microsoft.com/office/drawing/2014/main" id="{E34E9C9D-5303-44C0-9C0C-32E73235A955}"/>
              </a:ext>
            </a:extLst>
          </p:cNvPr>
          <p:cNvSpPr txBox="1"/>
          <p:nvPr/>
        </p:nvSpPr>
        <p:spPr>
          <a:xfrm>
            <a:off x="7958941" y="3210095"/>
            <a:ext cx="144623" cy="12890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4" name="テキスト ボックス 1388">
            <a:extLst>
              <a:ext uri="{FF2B5EF4-FFF2-40B4-BE49-F238E27FC236}">
                <a16:creationId xmlns:a16="http://schemas.microsoft.com/office/drawing/2014/main" id="{B9D20F25-53FC-4457-9DB0-AA41C4679551}"/>
              </a:ext>
            </a:extLst>
          </p:cNvPr>
          <p:cNvSpPr txBox="1"/>
          <p:nvPr/>
        </p:nvSpPr>
        <p:spPr>
          <a:xfrm>
            <a:off x="5656010" y="2347135"/>
            <a:ext cx="85422" cy="260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5" name="テキスト ボックス 1388">
            <a:extLst>
              <a:ext uri="{FF2B5EF4-FFF2-40B4-BE49-F238E27FC236}">
                <a16:creationId xmlns:a16="http://schemas.microsoft.com/office/drawing/2014/main" id="{ED381BDC-63AE-4248-92EE-21ED75DAF941}"/>
              </a:ext>
            </a:extLst>
          </p:cNvPr>
          <p:cNvSpPr txBox="1"/>
          <p:nvPr/>
        </p:nvSpPr>
        <p:spPr>
          <a:xfrm>
            <a:off x="7198920" y="2698885"/>
            <a:ext cx="85422" cy="260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1388">
            <a:extLst>
              <a:ext uri="{FF2B5EF4-FFF2-40B4-BE49-F238E27FC236}">
                <a16:creationId xmlns:a16="http://schemas.microsoft.com/office/drawing/2014/main" id="{3C3AF8AD-81C7-4693-9A2B-9C4E2FE30F97}"/>
              </a:ext>
            </a:extLst>
          </p:cNvPr>
          <p:cNvSpPr txBox="1"/>
          <p:nvPr/>
        </p:nvSpPr>
        <p:spPr>
          <a:xfrm>
            <a:off x="8204262" y="2657339"/>
            <a:ext cx="85422" cy="260373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eaVert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800" kern="100" dirty="0">
                <a:effectLst/>
                <a:latin typeface="+mj-ea"/>
                <a:ea typeface="+mj-ea"/>
                <a:cs typeface="Times New Roman" panose="02020603050405020304" pitchFamily="18" charset="0"/>
              </a:rPr>
              <a:t>안전</a:t>
            </a:r>
            <a:endParaRPr lang="ko-KR" altLang="en-US" sz="1050" kern="100" dirty="0">
              <a:effectLst/>
              <a:latin typeface="+mj-ea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8995957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rtl="0"/>
            <a:r>
              <a:rPr lang="ko-KR" altLang="en-US" sz="2400">
                <a:latin typeface="Meiryo UI" panose="020B0604030504040204" pitchFamily="50" charset="-128"/>
                <a:ea typeface="Meiryo UI" panose="020B0604030504040204" pitchFamily="50" charset="-128"/>
              </a:rPr>
              <a:t>전기에 관한 지식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127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95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498694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4728" y="2049605"/>
            <a:ext cx="5154544" cy="3381311"/>
          </a:xfrm>
          <a:prstGeom prst="rect">
            <a:avLst/>
          </a:prstGeom>
        </p:spPr>
      </p:pic>
      <p:sp>
        <p:nvSpPr>
          <p:cNvPr id="25" name="テキスト ボックス 24"/>
          <p:cNvSpPr txBox="1"/>
          <p:nvPr/>
        </p:nvSpPr>
        <p:spPr>
          <a:xfrm>
            <a:off x="2556038" y="5299003"/>
            <a:ext cx="398942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비중계 보는 방법</a:t>
            </a:r>
          </a:p>
        </p:txBody>
      </p:sp>
      <p:sp>
        <p:nvSpPr>
          <p:cNvPr id="7" name="テキスト ボックス 1853">
            <a:extLst>
              <a:ext uri="{FF2B5EF4-FFF2-40B4-BE49-F238E27FC236}">
                <a16:creationId xmlns:a16="http://schemas.microsoft.com/office/drawing/2014/main" id="{E1F44BCD-169B-4B28-A821-578A02CC2522}"/>
              </a:ext>
            </a:extLst>
          </p:cNvPr>
          <p:cNvSpPr txBox="1"/>
          <p:nvPr/>
        </p:nvSpPr>
        <p:spPr>
          <a:xfrm>
            <a:off x="5919152" y="3201035"/>
            <a:ext cx="6975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눈의 위치</a:t>
            </a:r>
            <a:endParaRPr lang="ko-KR" altLang="en-US" sz="11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8" name="テキスト ボックス 1854">
            <a:extLst>
              <a:ext uri="{FF2B5EF4-FFF2-40B4-BE49-F238E27FC236}">
                <a16:creationId xmlns:a16="http://schemas.microsoft.com/office/drawing/2014/main" id="{FD1DCCFC-A421-4929-9DDB-85CEFC2C4478}"/>
              </a:ext>
            </a:extLst>
          </p:cNvPr>
          <p:cNvSpPr txBox="1"/>
          <p:nvPr/>
        </p:nvSpPr>
        <p:spPr>
          <a:xfrm>
            <a:off x="2103437" y="3487186"/>
            <a:ext cx="6975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just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고무공</a:t>
            </a:r>
            <a:endParaRPr lang="ko-KR" altLang="en-US" sz="11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0" name="テキスト ボックス 1855">
            <a:extLst>
              <a:ext uri="{FF2B5EF4-FFF2-40B4-BE49-F238E27FC236}">
                <a16:creationId xmlns:a16="http://schemas.microsoft.com/office/drawing/2014/main" id="{C689A89F-C969-4A76-9D3E-01A492EDFD39}"/>
              </a:ext>
            </a:extLst>
          </p:cNvPr>
          <p:cNvSpPr txBox="1"/>
          <p:nvPr/>
        </p:nvSpPr>
        <p:spPr>
          <a:xfrm>
            <a:off x="3772852" y="2807653"/>
            <a:ext cx="5622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비중계</a:t>
            </a:r>
            <a:endParaRPr lang="ko-KR" altLang="en-US" sz="11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1" name="テキスト ボックス 1856">
            <a:extLst>
              <a:ext uri="{FF2B5EF4-FFF2-40B4-BE49-F238E27FC236}">
                <a16:creationId xmlns:a16="http://schemas.microsoft.com/office/drawing/2014/main" id="{1EE6A3D4-E777-43EB-BF07-80A1A55A7A39}"/>
              </a:ext>
            </a:extLst>
          </p:cNvPr>
          <p:cNvSpPr txBox="1"/>
          <p:nvPr/>
        </p:nvSpPr>
        <p:spPr>
          <a:xfrm>
            <a:off x="3698750" y="3255216"/>
            <a:ext cx="5622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전해액</a:t>
            </a:r>
            <a:endParaRPr lang="ko-KR" altLang="en-US" sz="11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2" name="テキスト ボックス 1857">
            <a:extLst>
              <a:ext uri="{FF2B5EF4-FFF2-40B4-BE49-F238E27FC236}">
                <a16:creationId xmlns:a16="http://schemas.microsoft.com/office/drawing/2014/main" id="{AA9DC352-DF97-4DAB-B4E6-E67DF211D7B9}"/>
              </a:ext>
            </a:extLst>
          </p:cNvPr>
          <p:cNvSpPr txBox="1"/>
          <p:nvPr/>
        </p:nvSpPr>
        <p:spPr>
          <a:xfrm>
            <a:off x="3698750" y="3600461"/>
            <a:ext cx="562248" cy="17716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외통</a:t>
            </a:r>
            <a:endParaRPr lang="ko-KR" altLang="en-US" sz="11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13" name="テキスト ボックス 1858">
            <a:extLst>
              <a:ext uri="{FF2B5EF4-FFF2-40B4-BE49-F238E27FC236}">
                <a16:creationId xmlns:a16="http://schemas.microsoft.com/office/drawing/2014/main" id="{6D0D496F-66BE-47D4-B48B-D6880A638BD6}"/>
              </a:ext>
            </a:extLst>
          </p:cNvPr>
          <p:cNvSpPr txBox="1"/>
          <p:nvPr/>
        </p:nvSpPr>
        <p:spPr>
          <a:xfrm>
            <a:off x="3644582" y="4631318"/>
            <a:ext cx="562248" cy="177166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r>
              <a:rPr lang="ko-KR" altLang="en-US" sz="1100" kern="100">
                <a:effectLst/>
                <a:latin typeface="Arial" panose="020B0604020202020204" pitchFamily="34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흡수관</a:t>
            </a:r>
            <a:endParaRPr lang="ko-KR" altLang="en-US" sz="1100" kern="100">
              <a:effectLst/>
              <a:latin typeface="Arial" panose="020B0604020202020204" pitchFamily="34" charset="0"/>
              <a:ea typeface="ＭＳ Ｐゴシック" panose="020B0600070205080204" pitchFamily="50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3133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" y="2908299"/>
            <a:ext cx="8915400" cy="601663"/>
          </a:xfrm>
        </p:spPr>
        <p:txBody>
          <a:bodyPr rtlCol="0" anchor="ctr">
            <a:normAutofit/>
          </a:bodyPr>
          <a:lstStyle/>
          <a:p>
            <a:pPr marL="1257300" indent="-1257300" rtl="0"/>
            <a:r>
              <a:rPr lang="ko" altLang="en-US" sz="3200">
                <a:latin typeface="+mj-ea"/>
              </a:rPr>
              <a:t>제</a:t>
            </a:r>
            <a:r>
              <a:rPr lang="en-US" altLang="ko" sz="3200">
                <a:latin typeface="+mj-ea"/>
              </a:rPr>
              <a:t>8</a:t>
            </a:r>
            <a:r>
              <a:rPr lang="ko" altLang="en-US" sz="3200">
                <a:latin typeface="+mj-ea"/>
              </a:rPr>
              <a:t>장 구조물의 종류와 해체공법</a:t>
            </a:r>
            <a:endParaRPr kumimoji="1" lang="ko" altLang="en-US" sz="3200">
              <a:latin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323790218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530776"/>
            <a:ext cx="7886700" cy="642225"/>
          </a:xfrm>
          <a:ln>
            <a:solidFill>
              <a:schemeClr val="tx1"/>
            </a:solidFill>
          </a:ln>
        </p:spPr>
        <p:txBody>
          <a:bodyPr rtlCol="0">
            <a:normAutofit fontScale="90000"/>
          </a:bodyPr>
          <a:lstStyle/>
          <a:p>
            <a:pPr rtl="0"/>
            <a:r>
              <a:rPr lang="ko-KR" altLang="en-US" sz="2400" dirty="0">
                <a:latin typeface="+mj-ea"/>
              </a:rPr>
              <a:t>목조</a:t>
            </a:r>
            <a:r>
              <a:rPr lang="en-US" altLang="ko-KR" sz="2400" dirty="0">
                <a:latin typeface="+mj-ea"/>
              </a:rPr>
              <a:t>(W</a:t>
            </a:r>
            <a:r>
              <a:rPr lang="ko-KR" altLang="en-US" sz="2400" dirty="0">
                <a:latin typeface="+mj-ea"/>
              </a:rPr>
              <a:t>조</a:t>
            </a:r>
            <a:r>
              <a:rPr lang="en-US" altLang="ko-KR" sz="2400" dirty="0">
                <a:latin typeface="+mj-ea"/>
              </a:rPr>
              <a:t>)(</a:t>
            </a:r>
            <a:r>
              <a:rPr lang="en-US" altLang="ko-KR" sz="2400" dirty="0" err="1">
                <a:latin typeface="+mj-ea"/>
              </a:rPr>
              <a:t>moku</a:t>
            </a:r>
            <a:r>
              <a:rPr lang="en-US" altLang="ko-KR" sz="2400" dirty="0">
                <a:latin typeface="+mj-ea"/>
              </a:rPr>
              <a:t> </a:t>
            </a:r>
            <a:r>
              <a:rPr lang="en-US" altLang="ko-KR" sz="2400" dirty="0" err="1">
                <a:latin typeface="+mj-ea"/>
              </a:rPr>
              <a:t>kozo</a:t>
            </a:r>
            <a:r>
              <a:rPr lang="en-US" altLang="ko-KR" sz="2400" dirty="0">
                <a:latin typeface="+mj-ea"/>
              </a:rPr>
              <a:t> (W zo)), </a:t>
            </a:r>
            <a:br>
              <a:rPr lang="en-US" altLang="ko-KR" sz="2400" dirty="0">
                <a:latin typeface="+mj-ea"/>
              </a:rPr>
            </a:br>
            <a:r>
              <a:rPr lang="ko-KR" altLang="en-US" sz="2400" dirty="0">
                <a:latin typeface="+mj-ea"/>
              </a:rPr>
              <a:t>철골 구조</a:t>
            </a:r>
            <a:r>
              <a:rPr lang="en-US" altLang="ko-KR" sz="2400" dirty="0">
                <a:latin typeface="+mj-ea"/>
              </a:rPr>
              <a:t>(S</a:t>
            </a:r>
            <a:r>
              <a:rPr lang="ko-KR" altLang="en-US" sz="2400" dirty="0">
                <a:latin typeface="+mj-ea"/>
              </a:rPr>
              <a:t>조</a:t>
            </a:r>
            <a:r>
              <a:rPr lang="en-US" altLang="ko-KR" sz="2400" dirty="0">
                <a:latin typeface="+mj-ea"/>
              </a:rPr>
              <a:t>)(</a:t>
            </a:r>
            <a:r>
              <a:rPr lang="en-US" altLang="ko-KR" sz="2400" dirty="0" err="1">
                <a:latin typeface="+mj-ea"/>
              </a:rPr>
              <a:t>tekkotsu</a:t>
            </a:r>
            <a:r>
              <a:rPr lang="en-US" altLang="ko-KR" sz="2400" dirty="0">
                <a:latin typeface="+mj-ea"/>
              </a:rPr>
              <a:t> </a:t>
            </a:r>
            <a:r>
              <a:rPr lang="en-US" altLang="ko-KR" sz="2400" dirty="0" err="1">
                <a:latin typeface="+mj-ea"/>
              </a:rPr>
              <a:t>kozo</a:t>
            </a:r>
            <a:r>
              <a:rPr lang="en-US" altLang="ko-KR" sz="2400" dirty="0">
                <a:latin typeface="+mj-ea"/>
              </a:rPr>
              <a:t> (S zo))</a:t>
            </a:r>
            <a:endParaRPr kumimoji="1" lang="ko-KR" altLang="en-US" sz="2400" dirty="0">
              <a:latin typeface="+mj-ea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129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/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  <a:latin typeface="+mj-ea"/>
                <a:ea typeface="+mj-ea"/>
              </a:rPr>
              <a:t>96</a:t>
            </a:r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001920" y="3242656"/>
            <a:ext cx="175815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  <a:latin typeface="+mj-ea"/>
                <a:ea typeface="+mj-ea"/>
              </a:rPr>
              <a:t>목조 축조구조의 예시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+mj-ea"/>
              <a:ea typeface="+mj-ea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7508" y="1401601"/>
            <a:ext cx="2466975" cy="1838325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0775" y="1506376"/>
            <a:ext cx="2152650" cy="1733550"/>
          </a:xfrm>
          <a:prstGeom prst="rect">
            <a:avLst/>
          </a:prstGeom>
        </p:spPr>
      </p:pic>
      <p:sp>
        <p:nvSpPr>
          <p:cNvPr id="15" name="テキスト ボックス 14"/>
          <p:cNvSpPr txBox="1"/>
          <p:nvPr/>
        </p:nvSpPr>
        <p:spPr>
          <a:xfrm>
            <a:off x="5439400" y="3239926"/>
            <a:ext cx="195540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목조 경량 목구조의 예시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3220" y="4135276"/>
            <a:ext cx="2495550" cy="1676400"/>
          </a:xfrm>
          <a:prstGeom prst="rect">
            <a:avLst/>
          </a:prstGeom>
        </p:spPr>
      </p:pic>
      <p:pic>
        <p:nvPicPr>
          <p:cNvPr id="10" name="図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6400" y="4054313"/>
            <a:ext cx="3581400" cy="1838325"/>
          </a:xfrm>
          <a:prstGeom prst="rect">
            <a:avLst/>
          </a:prstGeom>
        </p:spPr>
      </p:pic>
      <p:sp>
        <p:nvSpPr>
          <p:cNvPr id="18" name="テキスト ボックス 17"/>
          <p:cNvSpPr txBox="1"/>
          <p:nvPr/>
        </p:nvSpPr>
        <p:spPr>
          <a:xfrm>
            <a:off x="1854942" y="5868289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철골조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라멘구조의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예시</a:t>
            </a: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5538024" y="5865559"/>
            <a:ext cx="2052107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철골조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  <a:latin typeface="+mj-ea"/>
                <a:ea typeface="+mj-ea"/>
              </a:rPr>
              <a:t>트러스</a:t>
            </a:r>
            <a:r>
              <a:rPr lang="ko-KR" altLang="en-US" sz="1200" dirty="0">
                <a:solidFill>
                  <a:prstClr val="black"/>
                </a:solidFill>
                <a:latin typeface="+mj-ea"/>
                <a:ea typeface="+mj-ea"/>
              </a:rPr>
              <a:t> 구조의 예시</a:t>
            </a:r>
          </a:p>
        </p:txBody>
      </p:sp>
    </p:spTree>
    <p:extLst>
      <p:ext uri="{BB962C8B-B14F-4D97-AF65-F5344CB8AC3E}">
        <p14:creationId xmlns:p14="http://schemas.microsoft.com/office/powerpoint/2010/main" val="3552604919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図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6038" y="3938503"/>
            <a:ext cx="2721259" cy="2123072"/>
          </a:xfrm>
          <a:prstGeom prst="rect">
            <a:avLst/>
          </a:prstGeom>
        </p:spPr>
      </p:pic>
      <p:pic>
        <p:nvPicPr>
          <p:cNvPr id="12" name="図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737" y="1370740"/>
            <a:ext cx="2738734" cy="2318033"/>
          </a:xfrm>
          <a:prstGeom prst="rect">
            <a:avLst/>
          </a:prstGeom>
        </p:spPr>
      </p:pic>
      <p:pic>
        <p:nvPicPr>
          <p:cNvPr id="20" name="図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02" y="1318495"/>
            <a:ext cx="2876368" cy="2457934"/>
          </a:xfrm>
          <a:prstGeom prst="rect">
            <a:avLst/>
          </a:prstGeom>
        </p:spPr>
      </p:pic>
      <p:sp>
        <p:nvSpPr>
          <p:cNvPr id="4" name="タイトル 3"/>
          <p:cNvSpPr>
            <a:spLocks noGrp="1"/>
          </p:cNvSpPr>
          <p:nvPr>
            <p:ph type="title"/>
          </p:nvPr>
        </p:nvSpPr>
        <p:spPr>
          <a:xfrm>
            <a:off x="628650" y="612776"/>
            <a:ext cx="7886700" cy="560225"/>
          </a:xfrm>
          <a:ln>
            <a:solidFill>
              <a:schemeClr val="tx1"/>
            </a:solidFill>
          </a:ln>
        </p:spPr>
        <p:txBody>
          <a:bodyPr rtlCol="0">
            <a:noAutofit/>
          </a:bodyPr>
          <a:lstStyle/>
          <a:p>
            <a:pPr rtl="0"/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철근콘크리트 구조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(RC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조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)(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tekkin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conkurito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kozo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(RC zo)), </a:t>
            </a:r>
            <a:b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</a:br>
            <a:r>
              <a:rPr lang="ko-KR" altLang="en-US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철골철근콘크리트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구조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(SRC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조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)(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tekkotsu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tekkin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konkurito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ko-KR" sz="1600" dirty="0" err="1">
                <a:latin typeface="Meiryo UI" panose="020B0604030504040204" pitchFamily="50" charset="-128"/>
                <a:ea typeface="Meiryo UI" panose="020B0604030504040204" pitchFamily="50" charset="-128"/>
              </a:rPr>
              <a:t>kozo</a:t>
            </a:r>
            <a:r>
              <a:rPr lang="ko-KR" altLang="en-US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（</a:t>
            </a:r>
            <a:r>
              <a:rPr lang="en-US" altLang="ko-KR" sz="1600" dirty="0">
                <a:latin typeface="Meiryo UI" panose="020B0604030504040204" pitchFamily="50" charset="-128"/>
                <a:ea typeface="Meiryo UI" panose="020B0604030504040204" pitchFamily="50" charset="-128"/>
              </a:rPr>
              <a:t>SRC zo))</a:t>
            </a:r>
            <a:endParaRPr kumimoji="1" lang="ko-KR" altLang="en-US" sz="16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4419600" y="6452605"/>
            <a:ext cx="4576562" cy="27699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 rtl="0"/>
            <a:r>
              <a:rPr lang="ko-KR" altLang="en-US" sz="1200">
                <a:solidFill>
                  <a:prstClr val="black"/>
                </a:solidFill>
              </a:rPr>
              <a:t>교재 </a:t>
            </a:r>
            <a:r>
              <a:rPr lang="en-US" altLang="ko-KR" sz="1200">
                <a:solidFill>
                  <a:prstClr val="black"/>
                </a:solidFill>
              </a:rPr>
              <a:t>132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  <a:r>
              <a:rPr lang="en-US" altLang="ko-KR" sz="1200">
                <a:solidFill>
                  <a:prstClr val="black"/>
                </a:solidFill>
              </a:rPr>
              <a:t>/</a:t>
            </a:r>
            <a:r>
              <a:rPr lang="ko-KR" altLang="en-US" sz="1200">
                <a:solidFill>
                  <a:prstClr val="black"/>
                </a:solidFill>
              </a:rPr>
              <a:t>보조교재 </a:t>
            </a:r>
            <a:r>
              <a:rPr lang="en-US" altLang="ko-KR" sz="1200">
                <a:solidFill>
                  <a:prstClr val="black"/>
                </a:solidFill>
              </a:rPr>
              <a:t>98</a:t>
            </a:r>
            <a:r>
              <a:rPr lang="ko-KR" altLang="en-US" sz="1200">
                <a:solidFill>
                  <a:prstClr val="black"/>
                </a:solidFill>
              </a:rPr>
              <a:t>페이지</a:t>
            </a: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1325072" y="3736041"/>
            <a:ext cx="3319664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철근콘크리트조 라멘구조의 예시</a:t>
            </a:r>
          </a:p>
        </p:txBody>
      </p:sp>
      <p:sp>
        <p:nvSpPr>
          <p:cNvPr id="9" name="コンテンツ プレースホルダー 4"/>
          <p:cNvSpPr txBox="1">
            <a:spLocks/>
          </p:cNvSpPr>
          <p:nvPr/>
        </p:nvSpPr>
        <p:spPr>
          <a:xfrm>
            <a:off x="628650" y="1268383"/>
            <a:ext cx="7886700" cy="507007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kumimoji="1"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93763" indent="-893763" rtl="0">
              <a:buNone/>
            </a:pPr>
            <a:endParaRPr lang="ko-KR" altLang="en-US" sz="200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237249" y="3733311"/>
            <a:ext cx="256752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>
                <a:solidFill>
                  <a:prstClr val="black"/>
                </a:solidFill>
              </a:rPr>
              <a:t>철근콘크리트조 벽식구조의 예시</a:t>
            </a: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2486140" y="6061515"/>
            <a:ext cx="4317192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rtl="0"/>
            <a:r>
              <a:rPr lang="ko-KR" altLang="en-US" sz="1200" dirty="0" err="1">
                <a:solidFill>
                  <a:prstClr val="black"/>
                </a:solidFill>
              </a:rPr>
              <a:t>철골철근콘크리트조</a:t>
            </a:r>
            <a:r>
              <a:rPr lang="ko-KR" altLang="en-US" sz="1200" dirty="0">
                <a:solidFill>
                  <a:prstClr val="black"/>
                </a:solidFill>
              </a:rPr>
              <a:t> </a:t>
            </a:r>
            <a:r>
              <a:rPr lang="ko-KR" altLang="en-US" sz="1200" dirty="0" err="1">
                <a:solidFill>
                  <a:prstClr val="black"/>
                </a:solidFill>
              </a:rPr>
              <a:t>라멘구조의</a:t>
            </a:r>
            <a:r>
              <a:rPr lang="ko-KR" altLang="en-US" sz="1200" dirty="0">
                <a:solidFill>
                  <a:prstClr val="black"/>
                </a:solidFill>
              </a:rPr>
              <a:t> 예시</a:t>
            </a:r>
          </a:p>
        </p:txBody>
      </p:sp>
    </p:spTree>
    <p:extLst>
      <p:ext uri="{BB962C8B-B14F-4D97-AF65-F5344CB8AC3E}">
        <p14:creationId xmlns:p14="http://schemas.microsoft.com/office/powerpoint/2010/main" val="15320896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8864</Words>
  <Application>Microsoft Office PowerPoint</Application>
  <PresentationFormat>画面に合わせる (4:3)</PresentationFormat>
  <Paragraphs>2024</Paragraphs>
  <Slides>123</Slides>
  <Notes>112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15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123</vt:i4>
      </vt:variant>
    </vt:vector>
  </HeadingPairs>
  <TitlesOfParts>
    <vt:vector size="140" baseType="lpstr">
      <vt:lpstr>Hic</vt:lpstr>
      <vt:lpstr>맑은 고딕</vt:lpstr>
      <vt:lpstr>Meiryo UI</vt:lpstr>
      <vt:lpstr>ＭＳ Ｐゴシック</vt:lpstr>
      <vt:lpstr>ＭＳ ゴシック</vt:lpstr>
      <vt:lpstr>ＭＳ 明朝</vt:lpstr>
      <vt:lpstr>游ゴシック</vt:lpstr>
      <vt:lpstr>游ゴシック Light</vt:lpstr>
      <vt:lpstr>Arial</vt:lpstr>
      <vt:lpstr>Calibri</vt:lpstr>
      <vt:lpstr>Calibri Light</vt:lpstr>
      <vt:lpstr>Cambria Math</vt:lpstr>
      <vt:lpstr>Century</vt:lpstr>
      <vt:lpstr>Times New Roman</vt:lpstr>
      <vt:lpstr>Wingdings</vt:lpstr>
      <vt:lpstr>Office テーマ</vt:lpstr>
      <vt:lpstr>Office Theme</vt:lpstr>
      <vt:lpstr>차량계 건설기계(해체용) 운전 기능강습 보조교재 강습용 파워포인트 자료</vt:lpstr>
      <vt:lpstr>제1장 차량계 건설기계에 관한 기초지식</vt:lpstr>
      <vt:lpstr>건설기계의 분류(노동안전위생법 시행령 별표 제7)</vt:lpstr>
      <vt:lpstr>해체용 기계의 종류와 용도(특징) 등 (1) 브레이커</vt:lpstr>
      <vt:lpstr>해체용 기계의 종류와 용도(특징) 등 (2) 철골 절단기</vt:lpstr>
      <vt:lpstr>해체용 기계의 종류와 용도(특징) 등 (3) 콘크리트 압쇄기</vt:lpstr>
      <vt:lpstr>해체용 기계의 종류와 용도(특징) 등 (4) 해체용 그리퍼</vt:lpstr>
      <vt:lpstr>해체용 기계 부속장치의 종류</vt:lpstr>
      <vt:lpstr>해체용 기계 부속장치의 종류</vt:lpstr>
      <vt:lpstr>해체용 기계 부속장치의 종류</vt:lpstr>
      <vt:lpstr>해체용 기계의 베이스 머신 (1) 작업장치</vt:lpstr>
      <vt:lpstr>해체용 기계의 베이스 머신  (2) 기체질량  (3) 기계질량  (4) 기계총질량</vt:lpstr>
      <vt:lpstr>해체용 기계의 베이스 머신 (5) 안정도   (6) 등판능력</vt:lpstr>
      <vt:lpstr>해체용 기계의 베이스 머신 (7) 평균접지압</vt:lpstr>
      <vt:lpstr>제2장 차량계 건설기계의 원동기 및 유압장치</vt:lpstr>
      <vt:lpstr>원동기</vt:lpstr>
      <vt:lpstr>디젤 엔진의 구조</vt:lpstr>
      <vt:lpstr>디젤 엔진의 구조</vt:lpstr>
      <vt:lpstr>디젤 엔진의 구조</vt:lpstr>
      <vt:lpstr>연료·엔진 오일</vt:lpstr>
      <vt:lpstr>유압장치</vt:lpstr>
      <vt:lpstr>유압 펌프 ①기어 펌프 ②피스톤 펌프 사축식, 사판식</vt:lpstr>
      <vt:lpstr>유압구동장치 ① 유압실린더 ② 유압모터  피스톤 모터</vt:lpstr>
      <vt:lpstr>체크 밸브</vt:lpstr>
      <vt:lpstr>작동유탱크, 오일 필터</vt:lpstr>
      <vt:lpstr>오일 필터</vt:lpstr>
      <vt:lpstr>제3장 해체용 기계의 주행에 관한 장치의 구조</vt:lpstr>
      <vt:lpstr>크롤러식 해체용 기계 주행장치의 구조</vt:lpstr>
      <vt:lpstr>동력전달계통장치</vt:lpstr>
      <vt:lpstr>바퀴 부분 장치</vt:lpstr>
      <vt:lpstr>휠식 해체용 기계 주행장치의 구조  동력전달계통장치</vt:lpstr>
      <vt:lpstr>바퀴 부분 장치  하부가대</vt:lpstr>
      <vt:lpstr>바퀴 부분 장치  타이어</vt:lpstr>
      <vt:lpstr>해체용 기계의 안전장치 등</vt:lpstr>
      <vt:lpstr>해체용 기계의 안전장치 등</vt:lpstr>
      <vt:lpstr>해체용 기계의 안전장치 등</vt:lpstr>
      <vt:lpstr>해체용 기계의 안전장치 등</vt:lpstr>
      <vt:lpstr>해체용 기계의 안전장치 등</vt:lpstr>
      <vt:lpstr>해체용 기계의 안전장치 등</vt:lpstr>
      <vt:lpstr>제4장 해체용 부속장치를 장착하고 하는 작업에 관한 장치의 취급방법 등</vt:lpstr>
      <vt:lpstr>브레이커의 선정과 장착, 특징, 각부의 명칭과 기능</vt:lpstr>
      <vt:lpstr>브레이커의 선정과 장착, 특징, 각부의 명칭과 기능</vt:lpstr>
      <vt:lpstr>브레이커의 선정과 장착, 특징, 각부의 명칭과 기능</vt:lpstr>
      <vt:lpstr>브레이커의 종류</vt:lpstr>
      <vt:lpstr>브레이커의 종류</vt:lpstr>
      <vt:lpstr>브레이커의 종류</vt:lpstr>
      <vt:lpstr>브레이커의 일반적인 작업방법</vt:lpstr>
      <vt:lpstr>브레이커의 일반적인 작업방법</vt:lpstr>
      <vt:lpstr>브레이커의 일반적인 작업방법</vt:lpstr>
      <vt:lpstr>브레이커의 일반적인 작업방법</vt:lpstr>
      <vt:lpstr>브레이커의 일반적인 작업방법</vt:lpstr>
      <vt:lpstr>브레이커의 일반적인 작업방법</vt:lpstr>
      <vt:lpstr>작업 종료 후의 주의</vt:lpstr>
      <vt:lpstr>철골 절단기의 특징, 각부의 명칭과 기능, 종류, 선정과 장착, 조작 등</vt:lpstr>
      <vt:lpstr>철골 절단기의 일반적인 작업방법</vt:lpstr>
      <vt:lpstr>철골 절단기의 일반적인 작업방법</vt:lpstr>
      <vt:lpstr>철골 절단기의 일반적인 작업방법</vt:lpstr>
      <vt:lpstr>철골 절단기의 일반적인 작업방법</vt:lpstr>
      <vt:lpstr>철골 절단기의 일반적인 작업방법</vt:lpstr>
      <vt:lpstr>철골 절단기의 일반적인 작업방법</vt:lpstr>
      <vt:lpstr>작업 종료 후의 주의</vt:lpstr>
      <vt:lpstr>콘크리트 압쇄기의 특징, 각부의 명칭과 기능, 종류, 선정과 장착, 조작 등</vt:lpstr>
      <vt:lpstr>콘크리트 압쇄기의 일반적인 작업방법</vt:lpstr>
      <vt:lpstr>해체용 그리퍼의 특징, 각부의 명칭과 기능, 종류</vt:lpstr>
      <vt:lpstr>해체용 그리퍼의 특징, 각부의 명칭과 기능, 종류</vt:lpstr>
      <vt:lpstr>해체용 그리퍼의 선정과 장착, 조작 등</vt:lpstr>
      <vt:lpstr>그리퍼의 일반적인 작업방법</vt:lpstr>
      <vt:lpstr>그리퍼의 일반적인 작업방법</vt:lpstr>
      <vt:lpstr>작업 종료 후의 주의</vt:lpstr>
      <vt:lpstr>부속장치의 분리</vt:lpstr>
      <vt:lpstr>부속장치의 분리</vt:lpstr>
      <vt:lpstr>부속장치의 분리</vt:lpstr>
      <vt:lpstr>부속장치의 분리</vt:lpstr>
      <vt:lpstr>해체용 기계의 이송</vt:lpstr>
      <vt:lpstr>해체용 기계의 이송</vt:lpstr>
      <vt:lpstr>해체용 기계의 이송</vt:lpstr>
      <vt:lpstr>제5장 해체용 건설기계의 점검, 정비</vt:lpstr>
      <vt:lpstr>관련 법령, 일반적인 주의사항</vt:lpstr>
      <vt:lpstr>일상점검(nichijou tenken) 요령  엔진 시동 전</vt:lpstr>
      <vt:lpstr>일상점검(nichijou tenken) 요령  엔진 시동 전</vt:lpstr>
      <vt:lpstr>일상점검(nichijou tenken) 요령  엔진 시동 후</vt:lpstr>
      <vt:lpstr>작업 중에 이상을 발견한 경우</vt:lpstr>
      <vt:lpstr>제6장 해체공사에 관한 관련 사항</vt:lpstr>
      <vt:lpstr>시공 계획</vt:lpstr>
      <vt:lpstr>안전운전 수칙</vt:lpstr>
      <vt:lpstr>안전운전 수칙</vt:lpstr>
      <vt:lpstr>신호 및 유도 요령</vt:lpstr>
      <vt:lpstr>제7장 힘 및 전기에 관한 지식</vt:lpstr>
      <vt:lpstr>힘의 모멘트</vt:lpstr>
      <vt:lpstr>힘의 모멘트</vt:lpstr>
      <vt:lpstr>질량과 비중, 중심</vt:lpstr>
      <vt:lpstr>질량과 비중, 중심</vt:lpstr>
      <vt:lpstr>물체의 운동</vt:lpstr>
      <vt:lpstr>전기에 관한 지식</vt:lpstr>
      <vt:lpstr>전기에 관한 지식</vt:lpstr>
      <vt:lpstr>전기에 관한 지식</vt:lpstr>
      <vt:lpstr>제8장 구조물의 종류와 해체공법</vt:lpstr>
      <vt:lpstr>목조(W조)(moku kozo (W zo)),  철골 구조(S조)(tekkotsu kozo (S zo))</vt:lpstr>
      <vt:lpstr>철근콘크리트 구조(RC조)(tekkin conkurito kozo (RC zo)),  철골철근콘크리트 구조(SRC조)(tekkotsu tekkin konkurito kozo（SRC zo))</vt:lpstr>
      <vt:lpstr>건설물의 해체공법</vt:lpstr>
      <vt:lpstr>건설물의 해체공법</vt:lpstr>
      <vt:lpstr>건설물의 해체공법</vt:lpstr>
      <vt:lpstr>제9장 관계 법령 등</vt:lpstr>
      <vt:lpstr>노동자의 안전위생에 관한 법체계</vt:lpstr>
      <vt:lpstr>노동안전위생법(roudou anzen eiseihou) (발췌) (1)</vt:lpstr>
      <vt:lpstr>노동안전위생법 (roudou anzen eiseihou) (발췌) (2)</vt:lpstr>
      <vt:lpstr>노동안전위생법 (roudou anzen eiseihou) (발췌) (3)</vt:lpstr>
      <vt:lpstr>노동안전위생법 (roudou anzen eiseihou) 시행령(발췌)</vt:lpstr>
      <vt:lpstr>노동안전위생규칙(발췌) (1)</vt:lpstr>
      <vt:lpstr>노동안전위생규칙(발췌) (2)</vt:lpstr>
      <vt:lpstr>노동안전위생규칙(발췌) (3)</vt:lpstr>
      <vt:lpstr>노동안전위생규칙(발췌) (4)</vt:lpstr>
      <vt:lpstr>노동안전위생규칙(발췌) (5)</vt:lpstr>
      <vt:lpstr>노동안전위생규칙(발췌) (6)</vt:lpstr>
      <vt:lpstr>노동안전위생규칙(발췌) (7)</vt:lpstr>
      <vt:lpstr>노동안전위생규칙(발췌) (8)</vt:lpstr>
      <vt:lpstr>노동안전위생규칙(발췌) (9)</vt:lpstr>
      <vt:lpstr>노동안전위생규칙(발췌) (10)</vt:lpstr>
      <vt:lpstr>차량계 건설기계 구조 규격(발췌)</vt:lpstr>
      <vt:lpstr>제10장 재해 사례</vt:lpstr>
      <vt:lpstr>건설업의 사상재해</vt:lpstr>
      <vt:lpstr>사례1. 파쇄작업 중에 부석이 낙하한 사례</vt:lpstr>
      <vt:lpstr>사례4. 해체용 부속장치와 끈에 오른손이 끼어 골절한 사례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2021-05-17T00:21:48Z</dcterms:created>
  <dcterms:modified xsi:type="dcterms:W3CDTF">2022-06-16T10:13:18Z</dcterms:modified>
</cp:coreProperties>
</file>