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2"/>
  </p:notesMasterIdLst>
  <p:sldIdLst>
    <p:sldId id="336" r:id="rId3"/>
    <p:sldId id="305" r:id="rId4"/>
    <p:sldId id="257" r:id="rId5"/>
    <p:sldId id="366" r:id="rId6"/>
    <p:sldId id="446" r:id="rId7"/>
    <p:sldId id="447" r:id="rId8"/>
    <p:sldId id="448" r:id="rId9"/>
    <p:sldId id="371" r:id="rId10"/>
    <p:sldId id="372" r:id="rId11"/>
    <p:sldId id="375" r:id="rId12"/>
    <p:sldId id="377" r:id="rId13"/>
    <p:sldId id="337" r:id="rId14"/>
    <p:sldId id="378" r:id="rId15"/>
    <p:sldId id="523" r:id="rId16"/>
    <p:sldId id="525" r:id="rId17"/>
    <p:sldId id="524" r:id="rId18"/>
    <p:sldId id="379" r:id="rId19"/>
    <p:sldId id="380" r:id="rId20"/>
    <p:sldId id="381" r:id="rId21"/>
    <p:sldId id="386" r:id="rId22"/>
    <p:sldId id="339" r:id="rId23"/>
    <p:sldId id="526" r:id="rId24"/>
    <p:sldId id="539" r:id="rId25"/>
    <p:sldId id="527" r:id="rId26"/>
    <p:sldId id="388" r:id="rId27"/>
    <p:sldId id="528" r:id="rId28"/>
    <p:sldId id="449" r:id="rId29"/>
    <p:sldId id="450" r:id="rId30"/>
    <p:sldId id="443" r:id="rId31"/>
    <p:sldId id="456" r:id="rId32"/>
    <p:sldId id="457" r:id="rId33"/>
    <p:sldId id="458" r:id="rId34"/>
    <p:sldId id="459" r:id="rId35"/>
    <p:sldId id="340" r:id="rId36"/>
    <p:sldId id="394" r:id="rId37"/>
    <p:sldId id="465" r:id="rId38"/>
    <p:sldId id="466" r:id="rId39"/>
    <p:sldId id="395" r:id="rId40"/>
    <p:sldId id="467" r:id="rId41"/>
    <p:sldId id="471" r:id="rId42"/>
    <p:sldId id="472" r:id="rId43"/>
    <p:sldId id="444" r:id="rId44"/>
    <p:sldId id="477" r:id="rId45"/>
    <p:sldId id="529" r:id="rId46"/>
    <p:sldId id="530" r:id="rId47"/>
    <p:sldId id="538" r:id="rId48"/>
    <p:sldId id="491" r:id="rId49"/>
    <p:sldId id="492" r:id="rId50"/>
    <p:sldId id="493" r:id="rId51"/>
    <p:sldId id="520" r:id="rId52"/>
    <p:sldId id="494" r:id="rId53"/>
    <p:sldId id="495" r:id="rId54"/>
    <p:sldId id="496" r:id="rId55"/>
    <p:sldId id="521" r:id="rId56"/>
    <p:sldId id="497" r:id="rId57"/>
    <p:sldId id="498" r:id="rId58"/>
    <p:sldId id="541" r:id="rId59"/>
    <p:sldId id="500" r:id="rId60"/>
    <p:sldId id="542" r:id="rId61"/>
    <p:sldId id="501" r:id="rId62"/>
    <p:sldId id="502" r:id="rId63"/>
    <p:sldId id="503" r:id="rId64"/>
    <p:sldId id="504" r:id="rId65"/>
    <p:sldId id="543" r:id="rId66"/>
    <p:sldId id="505" r:id="rId67"/>
    <p:sldId id="506" r:id="rId68"/>
    <p:sldId id="507" r:id="rId69"/>
    <p:sldId id="531" r:id="rId70"/>
    <p:sldId id="508" r:id="rId71"/>
    <p:sldId id="509" r:id="rId72"/>
    <p:sldId id="510" r:id="rId73"/>
    <p:sldId id="511" r:id="rId74"/>
    <p:sldId id="490" r:id="rId75"/>
    <p:sldId id="445" r:id="rId76"/>
    <p:sldId id="415" r:id="rId77"/>
    <p:sldId id="416" r:id="rId78"/>
    <p:sldId id="512" r:id="rId79"/>
    <p:sldId id="419" r:id="rId80"/>
    <p:sldId id="342" r:id="rId81"/>
    <p:sldId id="421" r:id="rId82"/>
    <p:sldId id="422" r:id="rId83"/>
    <p:sldId id="343" r:id="rId84"/>
    <p:sldId id="423" r:id="rId85"/>
    <p:sldId id="424" r:id="rId86"/>
    <p:sldId id="513" r:id="rId87"/>
    <p:sldId id="425" r:id="rId88"/>
    <p:sldId id="514" r:id="rId89"/>
    <p:sldId id="532" r:id="rId90"/>
    <p:sldId id="344" r:id="rId91"/>
    <p:sldId id="426" r:id="rId92"/>
    <p:sldId id="533" r:id="rId93"/>
    <p:sldId id="534" r:id="rId94"/>
    <p:sldId id="515" r:id="rId95"/>
    <p:sldId id="516" r:id="rId96"/>
    <p:sldId id="517" r:id="rId97"/>
    <p:sldId id="535" r:id="rId98"/>
    <p:sldId id="536" r:id="rId99"/>
    <p:sldId id="537" r:id="rId100"/>
    <p:sldId id="429" r:id="rId101"/>
    <p:sldId id="430" r:id="rId102"/>
    <p:sldId id="431" r:id="rId103"/>
    <p:sldId id="518" r:id="rId104"/>
    <p:sldId id="519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6" r:id="rId113"/>
    <p:sldId id="357" r:id="rId114"/>
    <p:sldId id="358" r:id="rId115"/>
    <p:sldId id="359" r:id="rId116"/>
    <p:sldId id="360" r:id="rId117"/>
    <p:sldId id="522" r:id="rId118"/>
    <p:sldId id="361" r:id="rId119"/>
    <p:sldId id="364" r:id="rId120"/>
    <p:sldId id="365" r:id="rId121"/>
  </p:sldIdLst>
  <p:sldSz cx="9144000" cy="6858000" type="screen4x3"/>
  <p:notesSz cx="6807200" cy="9939338"/>
  <p:defaultTextStyle>
    <a:defPPr rtl="0">
      <a:defRPr lang="km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6362" autoAdjust="0"/>
  </p:normalViewPr>
  <p:slideViewPr>
    <p:cSldViewPr snapToGrid="0">
      <p:cViewPr varScale="1">
        <p:scale>
          <a:sx n="115" d="100"/>
          <a:sy n="115" d="100"/>
        </p:scale>
        <p:origin x="12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4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viewProps" Target="viewProp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22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6557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519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89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29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083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4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9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17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6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00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4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720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95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28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2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31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9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80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583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201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55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4996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2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56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2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62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34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290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791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515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78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9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183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4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9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36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0232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8061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0083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82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172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143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339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8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9108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29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72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8368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256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43331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908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48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979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55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672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26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6238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0261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14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487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8809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908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08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335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7798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755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37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2745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4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5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pPr rtl="0"/>
            <a:r>
              <a:rPr lang="km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>
                <a:latin typeface="Khmer UI" panose="020B0502040204020203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m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fld id="{53046255-6F20-4663-B2C1-30341E36903B}" type="datetimeFigureOut">
              <a:rPr lang="ja-JP" altLang="en-US" smtClean="0"/>
              <a:pPr/>
              <a:t>2022/6/16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fld id="{10712B29-8DFD-45C1-BE8F-2E7F44751CD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m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m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m" dirty="0"/>
              <a:t>マスター テキストの書式設定</a:t>
            </a:r>
          </a:p>
          <a:p>
            <a:pPr lvl="1" rtl="0"/>
            <a:r>
              <a:rPr lang="km" dirty="0"/>
              <a:t>第 2 レベル</a:t>
            </a:r>
          </a:p>
          <a:p>
            <a:pPr lvl="2" rtl="0"/>
            <a:r>
              <a:rPr lang="km" dirty="0"/>
              <a:t>第 3 レベル</a:t>
            </a:r>
          </a:p>
          <a:p>
            <a:pPr lvl="3" rtl="0"/>
            <a:r>
              <a:rPr lang="km" dirty="0"/>
              <a:t>第 4 レベル</a:t>
            </a:r>
          </a:p>
          <a:p>
            <a:pPr lvl="4" rtl="0"/>
            <a:r>
              <a:rPr lang="km" dirty="0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 dirty="0"/>
              <a:t>マスター テキストの書式設定</a:t>
            </a:r>
          </a:p>
          <a:p>
            <a:pPr lvl="1" rtl="0"/>
            <a:r>
              <a:rPr lang="km" dirty="0"/>
              <a:t>第 2 レベル</a:t>
            </a:r>
          </a:p>
          <a:p>
            <a:pPr lvl="2" rtl="0"/>
            <a:r>
              <a:rPr lang="km" dirty="0"/>
              <a:t>第 3 レベル</a:t>
            </a:r>
          </a:p>
          <a:p>
            <a:pPr lvl="3" rtl="0"/>
            <a:r>
              <a:rPr lang="km" dirty="0"/>
              <a:t>第 4 レベル</a:t>
            </a:r>
          </a:p>
          <a:p>
            <a:pPr lvl="4" rtl="0"/>
            <a:r>
              <a:rPr lang="km" dirty="0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m" dirty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m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m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m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m" dirty="0"/>
              <a:t>マスター テキストの書式設定</a:t>
            </a:r>
          </a:p>
          <a:p>
            <a:pPr lvl="1" rtl="0"/>
            <a:r>
              <a:rPr lang="km" dirty="0"/>
              <a:t>第 2 レベル</a:t>
            </a:r>
          </a:p>
          <a:p>
            <a:pPr lvl="2" rtl="0"/>
            <a:r>
              <a:rPr lang="km" dirty="0"/>
              <a:t>第 3 レベル</a:t>
            </a:r>
          </a:p>
          <a:p>
            <a:pPr lvl="3" rtl="0"/>
            <a:r>
              <a:rPr lang="km" dirty="0"/>
              <a:t>第 4 レベル</a:t>
            </a:r>
          </a:p>
          <a:p>
            <a:pPr lvl="4" rtl="0"/>
            <a:r>
              <a:rPr lang="km" dirty="0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fld id="{53046255-6F20-4663-B2C1-30341E36903B}" type="datetimeFigureOut">
              <a:rPr lang="ja-JP" altLang="en-US" smtClean="0"/>
              <a:pPr/>
              <a:t>2022/6/16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fld id="{10712B29-8DFD-45C1-BE8F-2E7F44751CD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Khmer UI" panose="020B0502040204020203" pitchFamily="34" charset="0"/>
          <a:ea typeface="+mj-ea"/>
          <a:cs typeface="Khmer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m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m"/>
              <a:t>マスター テキストの書式設定</a:t>
            </a:r>
          </a:p>
          <a:p>
            <a:pPr lvl="1" rtl="0"/>
            <a:r>
              <a:rPr lang="km"/>
              <a:t>第 2 レベル</a:t>
            </a:r>
          </a:p>
          <a:p>
            <a:pPr lvl="2" rtl="0"/>
            <a:r>
              <a:rPr lang="km"/>
              <a:t>第 3 レベル</a:t>
            </a:r>
          </a:p>
          <a:p>
            <a:pPr lvl="3" rtl="0"/>
            <a:r>
              <a:rPr lang="km"/>
              <a:t>第 4 レベル</a:t>
            </a:r>
          </a:p>
          <a:p>
            <a:pPr lvl="4" rtl="0"/>
            <a:r>
              <a:rPr lang="km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fld id="{53046255-6F20-4663-B2C1-30341E36903B}" type="datetimeFigureOut">
              <a:rPr lang="ja-JP" altLang="en-US" smtClean="0"/>
              <a:pPr/>
              <a:t>2022/6/16</a:t>
            </a:fld>
            <a:endParaRPr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1pPr>
          </a:lstStyle>
          <a:p>
            <a:fld id="{10712B29-8DFD-45C1-BE8F-2E7F44751CD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Khmer UI" panose="020B0502040204020203" pitchFamily="34" charset="0"/>
          <a:ea typeface="+mj-ea"/>
          <a:cs typeface="Khmer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Khmer UI" panose="020B0502040204020203" pitchFamily="34" charset="0"/>
          <a:ea typeface="+mn-ea"/>
          <a:cs typeface="Khmer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2.jpeg"/><Relationship Id="rId4" Type="http://schemas.openxmlformats.org/officeDocument/2006/relationships/image" Target="../media/image1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3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63951"/>
            <a:ext cx="9144000" cy="1046011"/>
          </a:xfrm>
        </p:spPr>
        <p:txBody>
          <a:bodyPr rtlCol="0" anchor="ctr">
            <a:noAutofit/>
          </a:bodyPr>
          <a:lstStyle/>
          <a:p>
            <a:pPr rtl="0"/>
            <a:r>
              <a:rPr lang="km" sz="2800" dirty="0">
                <a:latin typeface="Khmer UI bold" panose="020B0702040204020203" pitchFamily="34" charset="0"/>
                <a:cs typeface="Khmer UI bold" panose="020B0702040204020203" pitchFamily="34" charset="0"/>
              </a:rPr>
              <a:t>គ្រឿងយន្តសំណង់ប្រភេទយានយន្ត (សម្រាប់ការឈូសឆាយពង្រាបដី ការដឹកជញ្ជូន ការផ្ទុកនិងសម្រាប់ជីក)ប្រតិបត្តិការ</a:t>
            </a:r>
            <a:r>
              <a:rPr lang="en-US" altLang="ja-JP" sz="2800" dirty="0">
                <a:latin typeface="Khmer UI bold" panose="020B0702040204020203" pitchFamily="34" charset="0"/>
                <a:cs typeface="Khmer UI bold" panose="020B0702040204020203" pitchFamily="34" charset="0"/>
              </a:rPr>
              <a:t/>
            </a:r>
            <a:br>
              <a:rPr lang="en-US" altLang="ja-JP" sz="2800" dirty="0">
                <a:latin typeface="Khmer UI bold" panose="020B0702040204020203" pitchFamily="34" charset="0"/>
                <a:cs typeface="Khmer UI bold" panose="020B0702040204020203" pitchFamily="34" charset="0"/>
              </a:rPr>
            </a:br>
            <a:r>
              <a:rPr lang="km" sz="2800" dirty="0">
                <a:latin typeface="Khmer UI bold" panose="020B0702040204020203" pitchFamily="34" charset="0"/>
                <a:cs typeface="Khmer UI bold" panose="020B0702040204020203" pitchFamily="34" charset="0"/>
              </a:rPr>
              <a:t>អត្ថបទជំនួយការបណ្តុះបណ្តាលជំនាញ</a:t>
            </a:r>
            <a:r>
              <a:rPr lang="en-US" altLang="ja-JP" sz="2800" dirty="0">
                <a:latin typeface="Khmer UI bold" panose="020B0702040204020203" pitchFamily="34" charset="0"/>
                <a:cs typeface="Khmer UI bold" panose="020B0702040204020203" pitchFamily="34" charset="0"/>
              </a:rPr>
              <a:t/>
            </a:r>
            <a:br>
              <a:rPr lang="en-US" altLang="ja-JP" sz="2800" dirty="0">
                <a:latin typeface="Khmer UI bold" panose="020B0702040204020203" pitchFamily="34" charset="0"/>
                <a:cs typeface="Khmer UI bold" panose="020B0702040204020203" pitchFamily="34" charset="0"/>
              </a:rPr>
            </a:br>
            <a:r>
              <a:rPr lang="km" sz="2800" dirty="0">
                <a:latin typeface="Khmer UI bold" panose="020B0702040204020203" pitchFamily="34" charset="0"/>
                <a:cs typeface="Khmer UI bold" panose="020B0702040204020203" pitchFamily="34" charset="0"/>
              </a:rPr>
              <a:t>ឯកសារ PowerPoint សំរាប់ការបណ្តុះបណ្តាល</a:t>
            </a:r>
            <a:endParaRPr kumimoji="1" lang="ja-JP" altLang="en-US" sz="2800" dirty="0">
              <a:latin typeface="Khmer UI bold" panose="020B0702040204020203" pitchFamily="34" charset="0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ពាក្យទាក់ទងទៅនឹងគ្រឿងម៉ាស៊ីនសំណង់ប្រភេទយានយន្ត្ត 5 ...  ស្ថេរភាព 6 ... សមត្ថភាពឡើងតាម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 / អត្ថបទជំនួយ ទំព័រទី11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86" y="2572106"/>
            <a:ext cx="3461303" cy="251637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891" y="2865773"/>
            <a:ext cx="4280632" cy="216937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80819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ស្ថេរភាព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701113" y="508848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សមត្ថភាពឡើងតាម</a:t>
            </a:r>
          </a:p>
        </p:txBody>
      </p:sp>
      <p:sp>
        <p:nvSpPr>
          <p:cNvPr id="11" name="テキスト ボックス 502">
            <a:extLst>
              <a:ext uri="{FF2B5EF4-FFF2-40B4-BE49-F238E27FC236}">
                <a16:creationId xmlns:a16="http://schemas.microsoft.com/office/drawing/2014/main" id="{88AF44A6-64F4-4EB4-9CDB-3441925D778D}"/>
              </a:ext>
            </a:extLst>
          </p:cNvPr>
          <p:cNvSpPr txBox="1"/>
          <p:nvPr/>
        </p:nvSpPr>
        <p:spPr>
          <a:xfrm>
            <a:off x="2116183" y="4558937"/>
            <a:ext cx="912767" cy="2543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ស្ថេរភាព</a:t>
            </a: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មនុស្សស្លាប់និងរងរបួសនៅក្នុងឧស្សាហកម្មសំណង់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អត្ថបទជំនួយ ទំព័រទី121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រូបភាព 11-1 បង្ហាញពីការផ្លាស់ប្តូរមនុស្សស្លាប់និងរបួសនៅក្នុងឧស្សាហកម្មសំណង់រយៈពេល4ថ្ងៃឬលើសពីនេះ។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រូបភាពទី 11-1 ការផ្លាស់ប្តូរឧប្បត្តិហេតុនៅក្នុងឧស្សាហកម្មសំណង់ដែលមនុស្សស្លាប់និងរងរបួសវបានជាឈប់សម្រាក4ថ្ងៃឬលើសពីនេះ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(មិនរាប់បញ្ចូលអ្នកដែលបណ្តាលមកពីគ្រោះរញ្ជួយដីនៅជប៉ុនភាគខាងកើត)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លើសពីនេះទៀត នៅពេលបុព្វហេតុនៃគ្រោះមហន្តរាយដែលដកស្រង់ចេញពីការស្លាប់និងឈប់សម្រាក4 ថ្ងៃឬលើសពីនេះដែលបានកើតឡើងក្នុងកំឡុងឆ្នាំ 2017 (ហេសិឆ្នាំទី 29) ត្រូវបានប្រមូលដោយមូលហេតុប្រហែល56% នៃគ្រោះថ្នាក់ដែលបណ្តាលមកពីគ្រឿងម៉ាស៊ីនសំណង់ជាដើមសម្រាប់ការឈូសឆាយពង្រាបដី ការដឹកជញ្ជូន ការផ្ទុកនិងសម្រាប់ជីកប្រហែល 15% គឺសម្រាប់ការរុះរើ។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(ឯកសារយោង) ក្រសួងសុខាភិបាលការងារនិងសុខុមាលភាព ឧប្បត្តិហេតុគ្រោះថ្នាក់នៃគ្រោះថ្នាក់ការងារ គេហទំព័រសុវត្ថិភាពកន្លែងការងារៈការវិភាគលើកត្តាគ្រោះថ្នាក់ការងារ (ឆ្នាំទី2009 ឧស្សាហកម្មសំណង់)</a:t>
            </a:r>
            <a:endParaRPr lang="en-US" altLang="ja-JP" sz="11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FC245F-4A95-4508-BB76-EDACF4312113}"/>
              </a:ext>
            </a:extLst>
          </p:cNvPr>
          <p:cNvSpPr txBox="1"/>
          <p:nvPr/>
        </p:nvSpPr>
        <p:spPr>
          <a:xfrm>
            <a:off x="2168917" y="2205588"/>
            <a:ext cx="507831" cy="12234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ចំនួននៃការកើតឡើង (នាក់)</a:t>
            </a:r>
            <a:endParaRPr lang="ja-JP" alt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34203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2757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600" dirty="0">
                <a:ea typeface="Meiryo UI" panose="020B0604030504040204" pitchFamily="50" charset="-128"/>
              </a:rPr>
              <a:t>ករណីគ្រោះមហន្តរាយទី1 ជាងសំណង់ត្រូវបានគាបដោយទម្ងន់ឲ្យស្មើរគ្នានៃអេស្កាវ៉ាទ័រ・ប៉ែល (SHOBERU)</a:t>
            </a:r>
            <a:endParaRPr kumimoji="1" lang="ja-JP" altLang="en-US" sz="16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ទំព័រទី230 / អត្ថបទជំនួយ ទំព័រទី122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149" y="1497783"/>
            <a:ext cx="2473851" cy="1841866"/>
          </a:xfrm>
          <a:prstGeom prst="rect">
            <a:avLst/>
          </a:prstGeom>
        </p:spPr>
      </p:pic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ករណីគ្រោះមហន្តរាយទី2 អ្នកបើកបរត្រូវបានគាប់នៅចន្លោះជន្ទល់និងចង្កឹះលេខខណៈពេលកំពុងផ្ដេកដីជាមួយនឹង់អេស្កាវ៉ាទ័រ・ប៉ែល(SHOBERU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449" y="1497783"/>
            <a:ext cx="2717031" cy="1839558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ករណីគ្រោះមហន្តរាយទី3 ប្លុកបានធ្លាក់ទៅលើអ្នកធ្វើការពីធុងនៃអេស្កាវ៉ាទ័រ・ប៉ែល(SHOBERU)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ករណីគ្រោះមហន្តរាយទី4 អេស្កាវ៉ាទ័រ・ប៉ែល(SHOBERU)បានដួលរលំនៅលើជម្រាល ហើយបានធ្លាក់សង្កត់លើ់អ្នកណែនាំ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6828" y="4577654"/>
            <a:ext cx="2584632" cy="175695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6922" y="4582685"/>
            <a:ext cx="2543622" cy="17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890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600" dirty="0">
                <a:ea typeface="Meiryo UI" panose="020B0604030504040204" pitchFamily="50" charset="-128"/>
              </a:rPr>
              <a:t>ករណីគ្រោះមហន្តរាយទី5 បន្ទាប់ពីការប្រជុំ ខ្ញុំបានដើរនៅពីមុខអេស្កាវ៉ាទ័រ・ប៉ែល(SHOBERU) ហើយត្រូវបានបុកដោយធុងដែលងាកមក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ទំព័រទី234 / អត្ថបទជំនួយ ទំព័រទី126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ករណីគ្រោះមហន្តរាយទី6 បន្ទាប់ពីត្រួតពិនិត្យប៊ុលដូហ្ស័រ បានបាត់បង់តុល្យភាពហើយគាប់បានជើងខ្ញុំពេលកំពុងដំឡើងគម្រប 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 7 ប៊ុលដូហ្ស័របានធ្លាក់ចុះពីជម្រាល ហើយបានធ្លាក់សង្កត់លើ់អ្នកបើកបរ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ករណីគ្រោះមហន្តរាយទី8 អ្នកធ្វើសញ្ញាសំគាល់បានជាប់នឹងកង់រថក្រោះនៃប៊ុលដូហ្ស័រខណៈកំពុងតែថយក្រោយ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109" y="1497783"/>
            <a:ext cx="2747282" cy="183258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903" y="1532098"/>
            <a:ext cx="2667438" cy="176395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965" y="4587267"/>
            <a:ext cx="2623397" cy="174893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995" y="4574064"/>
            <a:ext cx="2675716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117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1" y="365125"/>
            <a:ext cx="3920198" cy="100647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ករណីគ្រោះមហន្តរាយទី9 បានបុកអ្នកធ្វើការពេលកំពុងផ្ទុកបន្ទុកជាមួយត្រាក់ទ័រ・ប៉ែល(SHOBERU)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ទំព័រទី238 / អត្ថបទជំនួយ ទំព័រទី130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1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4888523" y="365126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ករណីគ្រោះមហន្តរាយទី10 អ្នកណែនាំត្រូវបានជាប់បាននៅធុងនៃត្រាក់ទ័រ・ប៉ែល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4888523" y="1426100"/>
            <a:ext cx="3920198" cy="19563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タイトル 3"/>
          <p:cNvSpPr txBox="1">
            <a:spLocks/>
          </p:cNvSpPr>
          <p:nvPr/>
        </p:nvSpPr>
        <p:spPr>
          <a:xfrm>
            <a:off x="628651" y="3440687"/>
            <a:ext cx="3920198" cy="100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8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ករណីគ្រោះមហន្តរាយទី11 ជាងសំណង់ត្រូវបានបុកដោយឡេវ៉ាល័រ・ម៉ូទ័រ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1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タイトル 3"/>
          <p:cNvSpPr txBox="1">
            <a:spLocks/>
          </p:cNvSpPr>
          <p:nvPr/>
        </p:nvSpPr>
        <p:spPr>
          <a:xfrm>
            <a:off x="4888523" y="3440688"/>
            <a:ext cx="3920198" cy="10064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16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ករណីគ្រោះមហន្តរាយទី12 ម៉ាស៊ីនកៀរដីបានធ្លាក់ពីជម្រាលហើយបានធ្លាក់សង្កត់លើអ្នកបើកបរ </a:t>
            </a:r>
          </a:p>
        </p:txBody>
      </p:sp>
      <p:sp>
        <p:nvSpPr>
          <p:cNvPr id="17" name="コンテンツ プレースホルダー 4"/>
          <p:cNvSpPr txBox="1">
            <a:spLocks/>
          </p:cNvSpPr>
          <p:nvPr/>
        </p:nvSpPr>
        <p:spPr>
          <a:xfrm>
            <a:off x="4888523" y="4507263"/>
            <a:ext cx="3920198" cy="18932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8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7" y="1497783"/>
            <a:ext cx="2806892" cy="181928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124" y="1534251"/>
            <a:ext cx="2799344" cy="174109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67" y="4587267"/>
            <a:ext cx="2569856" cy="174893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047" y="4574063"/>
            <a:ext cx="2593498" cy="17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6896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ប្រព័ន្ធច្បាប់ទាក់ទងនឹងសុវត្ថិភាពនិងសុខភាពនៃកម្មករ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អត្ថបទជំនួយ ទំព័រទី134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នច្បាប់មួយចំនួនទាក់ទងនឹងសុវត្ថិភាពនិងសុខភាពអ្នកធ្វើការរួមទាំងច្បាប់សុវត្ថិភាពឧស្សាហកម្មនិងសុខភាព ។ ជាពិសេស ច្បាប់សុវត្ថិភាពឧស្សាហកម្មនិងសុខភាពបានចែងអំពីប្រការនានាដែលត្រូវធ្វើដើម្បីធានាសុវត្ថិភាពនិងសុខភាពរបស់់កម្មករនិងលើកកម្ពស់ការបង្កើតបរិយាកាសការងារប្រកបដោយផាសុកភាព។ ប្រការជាក់លាក់ដែលទាក់ទងនឹងការអនុវត្តច្បាប់ត្រូវបានចង្អុលបង្ហាញនៅក្នុងបទបញ្ញត្តិរដ្ឋាភិបាលនិងក្រសួងនិងការជូនដំណឹង។</a:t>
            </a:r>
          </a:p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ប្រព័ន្ធច្បាប់ទាក់ទងនឹងសុវត្ថិភាពនិងសុខភាពនៃកម្មករមានដូចខាងក្រោម។</a:t>
            </a:r>
          </a:p>
        </p:txBody>
      </p:sp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រូបភាព 9-1 ប្រព័ន្ធច្បាប់ទាក់ទងនឹងជំនាញបើកបរយានយន្តសំណង់ប្រភេទយានយន្ត (សម្រាប់ការឈូសឆាយពង្រាបដី ការដឹកជញ្ជូន ការផ្ទុកនិងសម្រាប់ជីក)</a:t>
            </a: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(សេចក្តីយោង) សៀវភៅណែនាំវាយតម្លៃហានិភ័យរបស់ក្រសួងសុខាភិបាលការងារនិងសុខុមាលភាពសម្រាប់ឧស្សាហកម្មថែទាំអគារ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503487"/>
            <a:ext cx="5771211" cy="353277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0BB8BF-6A02-406F-82DC-674FC0596BC9}"/>
              </a:ext>
            </a:extLst>
          </p:cNvPr>
          <p:cNvSpPr txBox="1"/>
          <p:nvPr/>
        </p:nvSpPr>
        <p:spPr>
          <a:xfrm>
            <a:off x="2647950" y="3009900"/>
            <a:ext cx="59055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ច្បាប់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F81B8-F4D5-4B8D-814A-A381DA917FCC}"/>
              </a:ext>
            </a:extLst>
          </p:cNvPr>
          <p:cNvSpPr txBox="1"/>
          <p:nvPr/>
        </p:nvSpPr>
        <p:spPr>
          <a:xfrm>
            <a:off x="2527585" y="3405903"/>
            <a:ext cx="831280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បទបញ្ញត្តិរដ្ឋាភិបាល</a:t>
            </a:r>
            <a:endParaRPr lang="ja-JP" altLang="ja-JP" sz="11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F686BC-D891-4550-9303-D79E93E2CB7B}"/>
              </a:ext>
            </a:extLst>
          </p:cNvPr>
          <p:cNvSpPr txBox="1"/>
          <p:nvPr/>
        </p:nvSpPr>
        <p:spPr>
          <a:xfrm>
            <a:off x="2401888" y="3866198"/>
            <a:ext cx="1082674" cy="1692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បទបញ្ញត្តិក្រសួង</a:t>
            </a:r>
            <a:endParaRPr lang="ja-JP" altLang="ja-JP" sz="11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FAA7403-064D-41B7-94C9-4FE96773D01F}"/>
              </a:ext>
            </a:extLst>
          </p:cNvPr>
          <p:cNvSpPr txBox="1"/>
          <p:nvPr/>
        </p:nvSpPr>
        <p:spPr>
          <a:xfrm>
            <a:off x="2352674" y="4845607"/>
            <a:ext cx="108267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ការជូនដំណឹង  ការជូនដំណឹងជាសាធារណៈ</a:t>
            </a:r>
            <a:endParaRPr lang="ja-JP" altLang="ja-JP" sz="1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A5BCEA31-91FC-4DD7-859E-FB603A339F8D}"/>
              </a:ext>
            </a:extLst>
          </p:cNvPr>
          <p:cNvSpPr txBox="1"/>
          <p:nvPr/>
        </p:nvSpPr>
        <p:spPr>
          <a:xfrm>
            <a:off x="3805710" y="2746413"/>
            <a:ext cx="1896590" cy="422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ច្បាប់សុវត្ថិភាពឧស្សាហកម្មនិងសុខភាព (ច្បាប់សុវត្ថិភាពនិងសខុភាព)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D50DA79B-6249-4EB1-8AB6-082A1E41A079}"/>
              </a:ext>
            </a:extLst>
          </p:cNvPr>
          <p:cNvSpPr txBox="1"/>
          <p:nvPr/>
        </p:nvSpPr>
        <p:spPr>
          <a:xfrm>
            <a:off x="4168294" y="3216948"/>
            <a:ext cx="2218501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បទប្បញ្ញត្តិអនុវត្តន៍ច្បាប់សុវត្ថិភាពនិងសុខភាពឧស្សាហកម្ម (បទបញ្ញត្តិសុវត្ថិភាពនិងសុខភាព)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C0BCF683-44B5-4729-BE7B-FFE32A6D382B}"/>
              </a:ext>
            </a:extLst>
          </p:cNvPr>
          <p:cNvSpPr txBox="1"/>
          <p:nvPr/>
        </p:nvSpPr>
        <p:spPr>
          <a:xfrm>
            <a:off x="4485996" y="3681806"/>
            <a:ext cx="2956221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បទបញ្ជាអនុវត្តន៍ច្បាប់ស្តីពីសុវត្ថិភាពនិងសុខភាពឧស្សាហកម្ម (ច្បាប់សុវត្ថិភាពនិងសុខភាពឧស្សាហកម្ម)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31A7A32B-0619-4EF4-A81B-59DEDA1E111B}"/>
              </a:ext>
            </a:extLst>
          </p:cNvPr>
          <p:cNvSpPr txBox="1"/>
          <p:nvPr/>
        </p:nvSpPr>
        <p:spPr>
          <a:xfrm>
            <a:off x="4888385" y="4151706"/>
            <a:ext cx="1681983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FFFFFF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ស្តង់ដាររចនាសម្ព័នគ្រឿងម៉ាស៊ីនសំណង់ប្រភេទយានយន្ត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C0997124-868C-4732-8747-E1457F9FEEB3}"/>
              </a:ext>
            </a:extLst>
          </p:cNvPr>
          <p:cNvSpPr txBox="1"/>
          <p:nvPr/>
        </p:nvSpPr>
        <p:spPr>
          <a:xfrm>
            <a:off x="4917828" y="4696198"/>
            <a:ext cx="2555165" cy="627019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FFFFFF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គ្រឿងម៉ាស៊ីនសំណង់ប្រភេទយានយន្ត (សម្រាប់ការឈូសឆាយពង្រាបដី ការដឹកជញ្ជូន ការផ្ទុកនិងសម្រាប់ជីក) ច្បាប់បណ្តុះបណ្តាលជំនាញបើកបរ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FE64E314-F7BF-49E0-ACEA-E67C4808F8B5}"/>
              </a:ext>
            </a:extLst>
          </p:cNvPr>
          <p:cNvSpPr txBox="1"/>
          <p:nvPr/>
        </p:nvSpPr>
        <p:spPr>
          <a:xfrm>
            <a:off x="4888385" y="5379758"/>
            <a:ext cx="1547854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dirty="0">
                <a:solidFill>
                  <a:srgbClr val="FFFFFF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បទបញ្ជាអប់រំពិសេសស្តីពីសុវត្ថិភាពនិងសុខភាព</a:t>
            </a:r>
            <a:endParaRPr lang="ja-JP" sz="1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ច្បាប់ស្តីពីសុវត្ថិភាពនិងសុខភាពឧស្សាហកម្ម (ដកស្រង់) (1)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ទំព័រទី243 / អត្ថបទជំនួយ ទំព័រទី134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ជំពូកទី1 បទប្បញ្ញត្តិទូទៅ 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មាត្រា3 &lt;កាតព្វកិច្ចរបស់ប្រតិបត្តិករអាជីវកម្មជាដើម&gt;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មិនត្រឹមតែត្រូវអនុវត្តតាមបទដ្ឋានអប្បបរមាសម្រាប់ការបង្ការគ្រោះថ្នាក់ការងារដែលមានចែងក្នុងច្បាប់នេះប៉ុណ្ណោះទេ ប៉ុន្តែត្រូវធានាសុវត្ថិភាពនិងសុខភាពរបស់កម្មករនៅកន្លែងធ្វើការផងដែរដោយដឹងពីបរិយាកាសការងារប្រកបដោយផាសុកភាពនិងកែលំអលក្ខខណ្ឌការងារដែលត្រូវតែមាន។ លើសពីនេះ ប្រតិបត្តិករអាជីវកម្មត្រូវសហការជាមួយវិធានការជាតិដើម្បីការពារគ្រោះថ្នាក់ការងារ។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បុគ្គលដែលរចនាផលិតឬនាំចូលគ្រឿងម៉ាស៊ីន គ្រឿងបរិក្ខារឬគ្រឿងបរិក្ខារផ្សេងៗ បុគ្គលដែលផលិតឬនាំចូលវត្ថុធាតុដើមឬបុគ្គលដែលសាងសង់ឬរចនាអគារ រចនាប្លង់ ផលិតឬនាំចូលវត្ថុទាំងនេះឬក្នុងពេលសាងសង់ ត្រូវខិតខំប្រឹងប្រែងដើម្បីចូលរួមចំណែកបង្ការគ្រោះថ្នាក់ការងារដែលបណ្តាលមកពីការប្រើប្រាស់របស់របរទាំងនេ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អ្នកដែលរកស៊ីធ្វើការឱ្យអ្នកដទៃដូចជាអ្នកម៉ៅការសាងសង់សម្រាប់ការងារសំណង់ត្រូវតែយកចិត្តទុកដាក់កុំដាក់លក្ខខណ្ឌដែលអាចប៉ះពាល់ដល់ការប្រតិបត្តិការងារប្រកបដោយអនាម័យនិងសុវត្ថិភាពដូចជាវិធីសាស្ត្រសាងសង់និងរយៈពេលសាងសង់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មាត្រ4 កម្មករត្រូវគោរពតាមប្រការដែលចាំបាច់ដើម្បីការពារគ្រោះថ្នាក់ការងារនិងព្យាយាមសហការជាមួយវិធានការបង្ការគ្រោះថ្នាក់ការងារដែលអនុវត្តដោយប្រតិបត្តិករអាជីវកម្មនិងភាគីពាក់ព័ន្ធដទៃទៀ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មាត្រ4 កម្មករត្រូវគោរពតាមប្រការដែលចាំបាច់ដើម្បីការពារគ្រោះថ្នាក់ការងារនិងព្យាយាមសហការជាមួយវិធានការបង្ការគ្រោះថ្នាក់ការងារដែលអនុវត្តដោយប្រតិបត្តិករអាជីវកម្មនិងភាគីពាក់ព័ន្ធដទៃទៀត។</a:t>
            </a: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ច្បាប់ស្តីពីសុវត្ថិភាពនិងសុខភាពឧស្សាហកម្ម (ដកស្រង់) (2)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ទំព័រទី248 / អត្ថបទជំនួយ ទំព័រទី135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ជំពូកទី5 បទបញ្ជាស្តីពីគ្រឿងម៉ាស៊ីនជាដើមនិងសារធាតុគ្រោះថ្នាក់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មាត្រា45 &lt;ការត្រួតពិនិត្យដោយស្វយ័តជាប្រចាំ&gt;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ធើ្វការត្រួតពិនិត្យដោយស្វយ័តជាប្រចាំ្ចអំពីឡចំហាយនិងគ្រឿងម៉ាស៊ីនផ្សេងៗទៀតដែលត្រូវបានកំណត់ក្នុងបទប្បញ្ញត្តិនៃក្រសួងសុខាភិបាលការងារនិងសុខុមាលភាពនិងកត់ត្រាលទ្ធផលនោ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អាជីវករត្រួតពិនិត្យដោយស្វយ័តជាប្រចាំដែលបានបញ្ជាក់ដោយបទបញ្ញត្តិរបស់ក្រសួងសុខាភិបាលការងារនិងសុខុមាលភាព (តទៅនេះ ហៅថា« ការត្រួតពិនិត្យដោយស្វយ័តជាប្រចាំពិសេស») ក្នុងចំណោមការត្រួតពិនិត្យដោយស្វយ័តក្រោមបទប្បញ្ញត្តិនៃប្រការដូចគ្នាដែលបានកំណតតាមបទបញ្ញត្តិរដ្ឋាភិបាលក្នុងប្រការម៉ាស៊ីនជាដើមដូចមុន  អ្នកធ្វើការដែលប្រើប្រាស់នោះមានលក្ខណៈសម្បត្តិដែលបានបញ្ជាក់ដោយបទបញ្ញត្តិរបស់ក្រសួងសុខាភិបាលការងារនិងសុខុមាលភាពឬអ្នកដែលបានទទួលការចុះឈ្មោះដែលមានចែងក្នុងមាត្រា 54-3វគ្គ1ក្នុងការត្រួតពិនិត្យដោយស្វយ័តជាប្រចាំជាក់លាក់នៃគ្រឿងម៉ាស៊ីនជាដើម តាមការស្នើសុំរបស់អ្នកដទៃ (តទៅនេះហៅថា“ អាជីវករត្រួតពិនិត្យ”) ត្រូវតែអនុវត្ត។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-KH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រដ្ឋមន្ត្រីក្រសួងសុខាភិបាលការងារនិងសុខុមាលភាពនោះត្រូវផ្សព្វផ្សាយគោលការណ៍ត្រួតពិនិត្យដោយស្វយ័តដែលចាំបាច់សម្រាប់ការអនុវត្តឱ្យបានត្រឹមត្រូវនិងមានប្រសិទ្ធភាពនៃការត្រួតពិនិត្យដោយស្វយ័តស្របតាមបទប្បញ្ញត្តិនៃខណ្ឌទី1។</a:t>
            </a:r>
            <a:endParaRPr 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4 អក្សរកាត់ </a:t>
            </a:r>
          </a:p>
        </p:txBody>
      </p:sp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តារាង 5-1 ច្បាប់និងបទប្បញ្ញត្តិពាក់ព័ន្ធ</a:t>
            </a: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913" y="4231559"/>
            <a:ext cx="5440033" cy="2140145"/>
          </a:xfrm>
          <a:prstGeom prst="rect">
            <a:avLst/>
          </a:prstGeom>
        </p:spPr>
      </p:pic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E1A17B57-BF4A-4E0B-9826-331778DAB84A}"/>
              </a:ext>
            </a:extLst>
          </p:cNvPr>
          <p:cNvSpPr txBox="1"/>
          <p:nvPr/>
        </p:nvSpPr>
        <p:spPr>
          <a:xfrm>
            <a:off x="1965714" y="4313945"/>
            <a:ext cx="1004849" cy="1505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ចំណាត់ថ្នាក់ការត្រួតពិនិត្យ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E692850A-2E66-4A6D-9874-1944F334C8ED}"/>
              </a:ext>
            </a:extLst>
          </p:cNvPr>
          <p:cNvSpPr txBox="1"/>
          <p:nvPr/>
        </p:nvSpPr>
        <p:spPr>
          <a:xfrm>
            <a:off x="3145454" y="4305403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5EF8BCFE-EB47-43E7-B9FB-1305CF7B29D5}"/>
              </a:ext>
            </a:extLst>
          </p:cNvPr>
          <p:cNvSpPr txBox="1"/>
          <p:nvPr/>
        </p:nvSpPr>
        <p:spPr>
          <a:xfrm>
            <a:off x="4261828" y="4306975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បុគ្គលអនុវត្ត គុណវុឌ្ឍ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7BF705D8-41F2-4D8B-AE6E-B99786F7580E}"/>
              </a:ext>
            </a:extLst>
          </p:cNvPr>
          <p:cNvSpPr txBox="1"/>
          <p:nvPr/>
        </p:nvSpPr>
        <p:spPr>
          <a:xfrm>
            <a:off x="5525570" y="4294895"/>
            <a:ext cx="1779406" cy="1696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រយៈពេលរក្សាទុកតារាងត្រួតពិនិត្យ។ ល។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53CC140D-E1E6-45FC-A715-AF310F32058F}"/>
              </a:ext>
            </a:extLst>
          </p:cNvPr>
          <p:cNvSpPr txBox="1"/>
          <p:nvPr/>
        </p:nvSpPr>
        <p:spPr>
          <a:xfrm>
            <a:off x="2015278" y="4521086"/>
            <a:ext cx="955285" cy="3471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ការត្រួតពិនិត្យមុនពេលចាប់ផ្តើមការងារ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4C978191-E43D-4021-AAD8-7C7AAFD91825}"/>
              </a:ext>
            </a:extLst>
          </p:cNvPr>
          <p:cNvSpPr txBox="1"/>
          <p:nvPr/>
        </p:nvSpPr>
        <p:spPr>
          <a:xfrm>
            <a:off x="2074814" y="4984474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ការត្រួតពិនិត្យដោយស្វយ័តជាប្រចាំ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(ប្រចាំខែ)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2EAEA80A-78FE-4CFA-84FB-A309C0B3D832}"/>
              </a:ext>
            </a:extLst>
          </p:cNvPr>
          <p:cNvSpPr txBox="1"/>
          <p:nvPr/>
        </p:nvSpPr>
        <p:spPr>
          <a:xfrm>
            <a:off x="2056738" y="5682658"/>
            <a:ext cx="836251" cy="6301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ការត្រួតពិនិត្យពិសេសដោយខ្លួនឯង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(មួយ​ឆ្នាំ​ម្ដង)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95515D53-DFB2-483B-8E37-4A1C03C86059}"/>
              </a:ext>
            </a:extLst>
          </p:cNvPr>
          <p:cNvSpPr txBox="1"/>
          <p:nvPr/>
        </p:nvSpPr>
        <p:spPr>
          <a:xfrm>
            <a:off x="3072497" y="4528703"/>
            <a:ext cx="1012908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ច្បាប់សុវត្ថិភាពនិងសុខភាពឧស្សាហកម្មមាត្រា170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មាត្រា171</a:t>
            </a: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F94A9E94-3038-4F37-8D5C-696C3F91ABB1}"/>
              </a:ext>
            </a:extLst>
          </p:cNvPr>
          <p:cNvSpPr txBox="1"/>
          <p:nvPr/>
        </p:nvSpPr>
        <p:spPr>
          <a:xfrm>
            <a:off x="3072496" y="4971379"/>
            <a:ext cx="1012909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ច្បាប់សុវត្ថិភាពនិងសុខភាពឧស្សាហកម្មមាត្រា168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មាត្រា169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មាត្រា171</a:t>
            </a: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F8120ED4-7D4D-4AE5-9F2E-EA467EA22CF6}"/>
              </a:ext>
            </a:extLst>
          </p:cNvPr>
          <p:cNvSpPr txBox="1"/>
          <p:nvPr/>
        </p:nvSpPr>
        <p:spPr>
          <a:xfrm>
            <a:off x="3078421" y="5589274"/>
            <a:ext cx="1012910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ច្បាប់សុវត្ថិភាពនិងសុខភាពឧស្សាហកម្មមាត្រា167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　     មាត្រា169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       មាត្រា169-2</a:t>
            </a:r>
            <a:endParaRPr lang="ja-JP" sz="6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       មាត្រា171</a:t>
            </a: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17FDE571-6FF6-43C3-B8FA-5A45A26CF768}"/>
              </a:ext>
            </a:extLst>
          </p:cNvPr>
          <p:cNvSpPr txBox="1"/>
          <p:nvPr/>
        </p:nvSpPr>
        <p:spPr>
          <a:xfrm>
            <a:off x="4199452" y="4645724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អ្នកបើកបរ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A86F6B29-359D-4245-A668-CB767AF9E1BC}"/>
              </a:ext>
            </a:extLst>
          </p:cNvPr>
          <p:cNvSpPr txBox="1"/>
          <p:nvPr/>
        </p:nvSpPr>
        <p:spPr>
          <a:xfrm>
            <a:off x="4197579" y="4984474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បុគ្គលដែលតែងតាំងដោយប្រតិបត្តិករអាជីវកម្ម (អ្នកគ្រប់គ្រងសុវត្ថិភាព)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E138B2E-5F66-44C1-984B-524188152467}"/>
              </a:ext>
            </a:extLst>
          </p:cNvPr>
          <p:cNvSpPr txBox="1"/>
          <p:nvPr/>
        </p:nvSpPr>
        <p:spPr>
          <a:xfrm>
            <a:off x="4184252" y="5584175"/>
            <a:ext cx="1198342" cy="635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អ្នកត្រួតពិនិត្យនៅក្នុងអាជីវកម្ម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អ្នកត្រួតពិនិត្យដែលជាសហគ្រិនត្រួតពិនិត្យ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3DC5A7CF-FEF7-4DBE-A0EE-900B42D69D1F}"/>
              </a:ext>
            </a:extLst>
          </p:cNvPr>
          <p:cNvSpPr txBox="1"/>
          <p:nvPr/>
        </p:nvSpPr>
        <p:spPr>
          <a:xfrm>
            <a:off x="5525570" y="4538914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※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តារាងត្រួតពិនិត្យនៅពេលម៉ាស៊ីនកំពុងដំណើរការ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822DC38E-A3C1-4719-9DF0-4D90A0A7B533}"/>
              </a:ext>
            </a:extLst>
          </p:cNvPr>
          <p:cNvSpPr txBox="1"/>
          <p:nvPr/>
        </p:nvSpPr>
        <p:spPr>
          <a:xfrm>
            <a:off x="5539453" y="5148035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CF1BCB84-705A-43A8-BFCD-CFE16A4173FC}"/>
              </a:ext>
            </a:extLst>
          </p:cNvPr>
          <p:cNvSpPr txBox="1"/>
          <p:nvPr/>
        </p:nvSpPr>
        <p:spPr>
          <a:xfrm>
            <a:off x="5539453" y="5724286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(ភ្ជាប់សញ្ញាសំគាល់ដែលបានត្រួតពិនិត្យរួចរាល់ហើយ)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ច្បាប់ស្តីពីសុវត្ថិភាពនិងសុខភាពឧស្សាហកម្ម (ដកស្រង់) (3)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ទំព័រទី250 / អត្ថបទជំនួយ ទំព័រទី136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ជំពូកទី6 វិធានការណ៍សំរាប់ការងាររបស់កម្មករ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មាត្រា61 &lt;កម្រិតលក្ខខណ្ឌការងារ&gt;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ប្រតិបត្តិការម៉ាស៊ីនស្ទូចនិងប្រតិបត្តិការផ្សេងទៀតដែលបានកំណត់ដោយបទបញ្ញត្តិរដ្ឋាភិបាលដែលត្រូវអនុវត្តដោយបុគ្គលដែលទទួលបានអាជ្ញាប័ណ្ណសម្រាប់ការងារពាក់ព័ន្ធរបស់ប្រធានការិយាល័យការងារខេត្តឬមនុស្សដែលត្រូវបានចុះបញ្ជីដោយនាយកការិយាល័យការងារខេត្តធ្វើការងារនោះ ដែលបានបញ្ចប់ការបណ្តុះបណ្តាលជំនាញនិងមនុស្សផ្សេងទៀតដែលមានលក្ខណៈសម្បត្តិដូចមានចែងក្នុងបទបញ្ញត្តិរបស់ក្រសួងសុខាភិបាលការងារនិងសុខុមាលភាពប៉ុណ្ណោះដែលត្រូវបានអនុញ្ញាតឱ្យចូលរួមក្នុងការងារដែលពាក់ព័ន្ធ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ុគ្គលក្រៅពីអ្នកដែលអាចធ្វើអាជីវកម្មពាក់ព័ន្ធដោយអនុលោមតាមបទប្បញ្ញត្តិនៃខណ្ឌខាងលើនោះមិនត្រូវធ្វើអាជីវកម្មពាក់ព័ន្ធឡើយ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បុគ្គលដែលអាចប្រកបមុខរបរពាក់ព័ន្ធតាមបទប្បញ្ញត្តិនៃខ័ណ្ឌទី1 ត្រូវមានប័ណ្ណបើកបរឬឯកសារផ្សេងទៀតដែលបញ្ជាក់ពីគុណវុឌ្ឍិទាក់ទងនឹងអាជីវកម្មដែលពាក់ព័ន្ធនៅពេលធ្វើអាជីវកម្មពាក់ព័ន្ធ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4 អក្សរកាត់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គុណវុឌ្ឍិដែលតម្រូវការចាំបាច់សម្រាប់អ្នកបើកបរម៉ាស៊ីន គុណវុឌ្ឍិចាំបាច់សម្រាប់កម្មករ</a:t>
            </a:r>
          </a:p>
        </p:txBody>
      </p:sp>
      <p:sp>
        <p:nvSpPr>
          <p:cNvPr id="9" name="テキスト ボックス 988">
            <a:extLst>
              <a:ext uri="{FF2B5EF4-FFF2-40B4-BE49-F238E27FC236}">
                <a16:creationId xmlns:a16="http://schemas.microsoft.com/office/drawing/2014/main" id="{FCCAEE3B-2521-42C9-B588-8E8F689A7672}"/>
              </a:ext>
            </a:extLst>
          </p:cNvPr>
          <p:cNvSpPr txBox="1"/>
          <p:nvPr/>
        </p:nvSpPr>
        <p:spPr>
          <a:xfrm>
            <a:off x="3231357" y="4078126"/>
            <a:ext cx="1128894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ប្រភេទនៃគុណវុឌ្ឍិ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89">
            <a:extLst>
              <a:ext uri="{FF2B5EF4-FFF2-40B4-BE49-F238E27FC236}">
                <a16:creationId xmlns:a16="http://schemas.microsoft.com/office/drawing/2014/main" id="{35A96742-AF05-4811-99A1-7C10C1734ECF}"/>
              </a:ext>
            </a:extLst>
          </p:cNvPr>
          <p:cNvSpPr txBox="1"/>
          <p:nvPr/>
        </p:nvSpPr>
        <p:spPr>
          <a:xfrm>
            <a:off x="3144561" y="419555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អាជ្ញាប័ណ្ណ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990">
            <a:extLst>
              <a:ext uri="{FF2B5EF4-FFF2-40B4-BE49-F238E27FC236}">
                <a16:creationId xmlns:a16="http://schemas.microsoft.com/office/drawing/2014/main" id="{88C7D732-0B77-44E2-8864-11AC9DE96636}"/>
              </a:ext>
            </a:extLst>
          </p:cNvPr>
          <p:cNvSpPr txBox="1"/>
          <p:nvPr/>
        </p:nvSpPr>
        <p:spPr>
          <a:xfrm>
            <a:off x="3568700" y="4180336"/>
            <a:ext cx="480920" cy="992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ការបណ្តុះបណ្តាលជំនាញ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991">
            <a:extLst>
              <a:ext uri="{FF2B5EF4-FFF2-40B4-BE49-F238E27FC236}">
                <a16:creationId xmlns:a16="http://schemas.microsoft.com/office/drawing/2014/main" id="{2A12918D-F049-442B-A972-58DDDDBE63B5}"/>
              </a:ext>
            </a:extLst>
          </p:cNvPr>
          <p:cNvSpPr txBox="1"/>
          <p:nvPr/>
        </p:nvSpPr>
        <p:spPr>
          <a:xfrm>
            <a:off x="4053205" y="4190973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ការអប់រំពិសេស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998">
            <a:extLst>
              <a:ext uri="{FF2B5EF4-FFF2-40B4-BE49-F238E27FC236}">
                <a16:creationId xmlns:a16="http://schemas.microsoft.com/office/drawing/2014/main" id="{224858C5-A723-44BD-AB7A-D1D1D25313D4}"/>
              </a:ext>
            </a:extLst>
          </p:cNvPr>
          <p:cNvSpPr txBox="1"/>
          <p:nvPr/>
        </p:nvSpPr>
        <p:spPr>
          <a:xfrm>
            <a:off x="2509837" y="6013263"/>
            <a:ext cx="564087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1តោនឬច្រើនជាងនេះ</a:t>
            </a:r>
            <a:endParaRPr lang="ja-JP" sz="5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999">
            <a:extLst>
              <a:ext uri="{FF2B5EF4-FFF2-40B4-BE49-F238E27FC236}">
                <a16:creationId xmlns:a16="http://schemas.microsoft.com/office/drawing/2014/main" id="{746890D8-42F2-4D08-9581-98C1F0EC26B7}"/>
              </a:ext>
            </a:extLst>
          </p:cNvPr>
          <p:cNvSpPr txBox="1"/>
          <p:nvPr/>
        </p:nvSpPr>
        <p:spPr>
          <a:xfrm>
            <a:off x="2528888" y="6135093"/>
            <a:ext cx="505137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តិចជាង1តោន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000">
            <a:extLst>
              <a:ext uri="{FF2B5EF4-FFF2-40B4-BE49-F238E27FC236}">
                <a16:creationId xmlns:a16="http://schemas.microsoft.com/office/drawing/2014/main" id="{2EB5AC52-E879-4CBD-A40D-8D22C423819A}"/>
              </a:ext>
            </a:extLst>
          </p:cNvPr>
          <p:cNvSpPr txBox="1"/>
          <p:nvPr/>
        </p:nvSpPr>
        <p:spPr>
          <a:xfrm>
            <a:off x="2415571" y="5797855"/>
            <a:ext cx="658353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001">
            <a:extLst>
              <a:ext uri="{FF2B5EF4-FFF2-40B4-BE49-F238E27FC236}">
                <a16:creationId xmlns:a16="http://schemas.microsoft.com/office/drawing/2014/main" id="{F5E53D1E-A3A9-47B4-BC89-8C5C6FA82ACA}"/>
              </a:ext>
            </a:extLst>
          </p:cNvPr>
          <p:cNvSpPr txBox="1"/>
          <p:nvPr/>
        </p:nvSpPr>
        <p:spPr>
          <a:xfrm>
            <a:off x="2456477" y="5908362"/>
            <a:ext cx="599113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តិចជាង1តោន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002">
            <a:extLst>
              <a:ext uri="{FF2B5EF4-FFF2-40B4-BE49-F238E27FC236}">
                <a16:creationId xmlns:a16="http://schemas.microsoft.com/office/drawing/2014/main" id="{A3225B0A-F572-472C-A35F-E573AEE17D6C}"/>
              </a:ext>
            </a:extLst>
          </p:cNvPr>
          <p:cNvSpPr txBox="1"/>
          <p:nvPr/>
        </p:nvSpPr>
        <p:spPr>
          <a:xfrm>
            <a:off x="2457461" y="4307877"/>
            <a:ext cx="623570" cy="906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5តោនឬច្រើនជាងនេះ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003">
            <a:extLst>
              <a:ext uri="{FF2B5EF4-FFF2-40B4-BE49-F238E27FC236}">
                <a16:creationId xmlns:a16="http://schemas.microsoft.com/office/drawing/2014/main" id="{F402C365-3D0A-404D-916C-F7B102120403}"/>
              </a:ext>
            </a:extLst>
          </p:cNvPr>
          <p:cNvSpPr txBox="1"/>
          <p:nvPr/>
        </p:nvSpPr>
        <p:spPr>
          <a:xfrm>
            <a:off x="2432020" y="4435473"/>
            <a:ext cx="623570" cy="1088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តិចជាង5តោន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004">
            <a:extLst>
              <a:ext uri="{FF2B5EF4-FFF2-40B4-BE49-F238E27FC236}">
                <a16:creationId xmlns:a16="http://schemas.microsoft.com/office/drawing/2014/main" id="{7D8134DF-457F-47BB-A950-6871744A4AAF}"/>
              </a:ext>
            </a:extLst>
          </p:cNvPr>
          <p:cNvSpPr txBox="1"/>
          <p:nvPr/>
        </p:nvSpPr>
        <p:spPr>
          <a:xfrm>
            <a:off x="2439128" y="4537806"/>
            <a:ext cx="641903" cy="906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5តោនឬច្រើនជាងនេះ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005">
            <a:extLst>
              <a:ext uri="{FF2B5EF4-FFF2-40B4-BE49-F238E27FC236}">
                <a16:creationId xmlns:a16="http://schemas.microsoft.com/office/drawing/2014/main" id="{B31AF9FF-1D01-4571-B5D9-5CF08E8077C2}"/>
              </a:ext>
            </a:extLst>
          </p:cNvPr>
          <p:cNvSpPr txBox="1"/>
          <p:nvPr/>
        </p:nvSpPr>
        <p:spPr>
          <a:xfrm>
            <a:off x="2486273" y="4633217"/>
            <a:ext cx="518749" cy="104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តិចជាង5តោន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006">
            <a:extLst>
              <a:ext uri="{FF2B5EF4-FFF2-40B4-BE49-F238E27FC236}">
                <a16:creationId xmlns:a16="http://schemas.microsoft.com/office/drawing/2014/main" id="{A9124EC0-BC79-485D-98E3-F4A039E630FA}"/>
              </a:ext>
            </a:extLst>
          </p:cNvPr>
          <p:cNvSpPr txBox="1"/>
          <p:nvPr/>
        </p:nvSpPr>
        <p:spPr>
          <a:xfrm>
            <a:off x="2432020" y="4760450"/>
            <a:ext cx="641904" cy="1009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5តោនឬច្រើនជាងនេះ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007">
            <a:extLst>
              <a:ext uri="{FF2B5EF4-FFF2-40B4-BE49-F238E27FC236}">
                <a16:creationId xmlns:a16="http://schemas.microsoft.com/office/drawing/2014/main" id="{18D1C0DB-2E82-46DF-976D-C74DE57E6609}"/>
              </a:ext>
            </a:extLst>
          </p:cNvPr>
          <p:cNvSpPr txBox="1"/>
          <p:nvPr/>
        </p:nvSpPr>
        <p:spPr>
          <a:xfrm>
            <a:off x="2413686" y="4886426"/>
            <a:ext cx="660238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008">
            <a:extLst>
              <a:ext uri="{FF2B5EF4-FFF2-40B4-BE49-F238E27FC236}">
                <a16:creationId xmlns:a16="http://schemas.microsoft.com/office/drawing/2014/main" id="{CF4C4726-7B5C-4CF2-AF4C-A377ED4F2C84}"/>
              </a:ext>
            </a:extLst>
          </p:cNvPr>
          <p:cNvSpPr txBox="1"/>
          <p:nvPr/>
        </p:nvSpPr>
        <p:spPr>
          <a:xfrm>
            <a:off x="2439128" y="4994112"/>
            <a:ext cx="553456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តិចជាង5តោន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009">
            <a:extLst>
              <a:ext uri="{FF2B5EF4-FFF2-40B4-BE49-F238E27FC236}">
                <a16:creationId xmlns:a16="http://schemas.microsoft.com/office/drawing/2014/main" id="{DFF5DA4D-6E2E-4C92-A160-9E34729F1914}"/>
              </a:ext>
            </a:extLst>
          </p:cNvPr>
          <p:cNvSpPr txBox="1"/>
          <p:nvPr/>
        </p:nvSpPr>
        <p:spPr>
          <a:xfrm>
            <a:off x="2457461" y="5109362"/>
            <a:ext cx="535123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តិចជាង1តោន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010">
            <a:extLst>
              <a:ext uri="{FF2B5EF4-FFF2-40B4-BE49-F238E27FC236}">
                <a16:creationId xmlns:a16="http://schemas.microsoft.com/office/drawing/2014/main" id="{99E41E87-5885-455F-9D8F-C9A6B4A24F37}"/>
              </a:ext>
            </a:extLst>
          </p:cNvPr>
          <p:cNvSpPr txBox="1"/>
          <p:nvPr/>
        </p:nvSpPr>
        <p:spPr>
          <a:xfrm>
            <a:off x="2413686" y="5565720"/>
            <a:ext cx="641904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011">
            <a:extLst>
              <a:ext uri="{FF2B5EF4-FFF2-40B4-BE49-F238E27FC236}">
                <a16:creationId xmlns:a16="http://schemas.microsoft.com/office/drawing/2014/main" id="{C4A896ED-1BA9-4B44-BEB7-B3E8F43ECD2A}"/>
              </a:ext>
            </a:extLst>
          </p:cNvPr>
          <p:cNvSpPr txBox="1"/>
          <p:nvPr/>
        </p:nvSpPr>
        <p:spPr>
          <a:xfrm>
            <a:off x="2439128" y="5676227"/>
            <a:ext cx="553456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តិចជាង3តោន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012">
            <a:extLst>
              <a:ext uri="{FF2B5EF4-FFF2-40B4-BE49-F238E27FC236}">
                <a16:creationId xmlns:a16="http://schemas.microsoft.com/office/drawing/2014/main" id="{1CEEB0E3-2CC1-498F-8B9D-EE1A55F3A64E}"/>
              </a:ext>
            </a:extLst>
          </p:cNvPr>
          <p:cNvSpPr txBox="1"/>
          <p:nvPr/>
        </p:nvSpPr>
        <p:spPr>
          <a:xfrm>
            <a:off x="2406230" y="5224489"/>
            <a:ext cx="667694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3តោនឬច្រើនជាងនេះ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013">
            <a:extLst>
              <a:ext uri="{FF2B5EF4-FFF2-40B4-BE49-F238E27FC236}">
                <a16:creationId xmlns:a16="http://schemas.microsoft.com/office/drawing/2014/main" id="{536C1C32-861D-470A-82ED-EF4051CC2E61}"/>
              </a:ext>
            </a:extLst>
          </p:cNvPr>
          <p:cNvSpPr txBox="1"/>
          <p:nvPr/>
        </p:nvSpPr>
        <p:spPr>
          <a:xfrm>
            <a:off x="2456477" y="5328862"/>
            <a:ext cx="537274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តិចជាង3តោន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014">
            <a:extLst>
              <a:ext uri="{FF2B5EF4-FFF2-40B4-BE49-F238E27FC236}">
                <a16:creationId xmlns:a16="http://schemas.microsoft.com/office/drawing/2014/main" id="{CECED472-5D28-414A-93F5-545D8796578C}"/>
              </a:ext>
            </a:extLst>
          </p:cNvPr>
          <p:cNvSpPr txBox="1"/>
          <p:nvPr/>
        </p:nvSpPr>
        <p:spPr>
          <a:xfrm>
            <a:off x="2125226" y="5452363"/>
            <a:ext cx="866183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មិនមានដែនកំណត់ទេ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016">
            <a:extLst>
              <a:ext uri="{FF2B5EF4-FFF2-40B4-BE49-F238E27FC236}">
                <a16:creationId xmlns:a16="http://schemas.microsoft.com/office/drawing/2014/main" id="{E87434F9-407F-4CC0-9058-50FA5886607B}"/>
              </a:ext>
            </a:extLst>
          </p:cNvPr>
          <p:cNvSpPr txBox="1"/>
          <p:nvPr/>
        </p:nvSpPr>
        <p:spPr>
          <a:xfrm>
            <a:off x="2109379" y="4134949"/>
            <a:ext cx="849167" cy="992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សមត្ថភាពម៉ាស៊ីន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017">
            <a:extLst>
              <a:ext uri="{FF2B5EF4-FFF2-40B4-BE49-F238E27FC236}">
                <a16:creationId xmlns:a16="http://schemas.microsoft.com/office/drawing/2014/main" id="{8E6093C1-6F73-4032-BE14-3C8D72EAE574}"/>
              </a:ext>
            </a:extLst>
          </p:cNvPr>
          <p:cNvSpPr txBox="1"/>
          <p:nvPr/>
        </p:nvSpPr>
        <p:spPr>
          <a:xfrm>
            <a:off x="2071661" y="4307838"/>
            <a:ext cx="342025" cy="217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បន្ទុកលើក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018">
            <a:extLst>
              <a:ext uri="{FF2B5EF4-FFF2-40B4-BE49-F238E27FC236}">
                <a16:creationId xmlns:a16="http://schemas.microsoft.com/office/drawing/2014/main" id="{3163FE7C-C304-4925-A327-44E8E9B255B8}"/>
              </a:ext>
            </a:extLst>
          </p:cNvPr>
          <p:cNvSpPr txBox="1"/>
          <p:nvPr/>
        </p:nvSpPr>
        <p:spPr>
          <a:xfrm>
            <a:off x="2045871" y="4861160"/>
            <a:ext cx="342025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បន្ទុកលើក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019">
            <a:extLst>
              <a:ext uri="{FF2B5EF4-FFF2-40B4-BE49-F238E27FC236}">
                <a16:creationId xmlns:a16="http://schemas.microsoft.com/office/drawing/2014/main" id="{BC40DC9B-5F95-4A3F-A0DD-8001EC49BCF8}"/>
              </a:ext>
            </a:extLst>
          </p:cNvPr>
          <p:cNvSpPr txBox="1"/>
          <p:nvPr/>
        </p:nvSpPr>
        <p:spPr>
          <a:xfrm>
            <a:off x="2009873" y="5254941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ម៉ាស់ម៉ាស៊ីន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020">
            <a:extLst>
              <a:ext uri="{FF2B5EF4-FFF2-40B4-BE49-F238E27FC236}">
                <a16:creationId xmlns:a16="http://schemas.microsoft.com/office/drawing/2014/main" id="{57E93FE2-E3A0-478A-B37C-74FE5410E676}"/>
              </a:ext>
            </a:extLst>
          </p:cNvPr>
          <p:cNvSpPr txBox="1"/>
          <p:nvPr/>
        </p:nvSpPr>
        <p:spPr>
          <a:xfrm>
            <a:off x="2010256" y="5593149"/>
            <a:ext cx="41402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ម៉ាស់ម៉ាស៊ីន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021">
            <a:extLst>
              <a:ext uri="{FF2B5EF4-FFF2-40B4-BE49-F238E27FC236}">
                <a16:creationId xmlns:a16="http://schemas.microsoft.com/office/drawing/2014/main" id="{1416F7D8-33F6-4FA0-B316-E3CB39935208}"/>
              </a:ext>
            </a:extLst>
          </p:cNvPr>
          <p:cNvSpPr txBox="1"/>
          <p:nvPr/>
        </p:nvSpPr>
        <p:spPr>
          <a:xfrm>
            <a:off x="2011462" y="5842590"/>
            <a:ext cx="427139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បន្ទុកអតិបរមា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022">
            <a:extLst>
              <a:ext uri="{FF2B5EF4-FFF2-40B4-BE49-F238E27FC236}">
                <a16:creationId xmlns:a16="http://schemas.microsoft.com/office/drawing/2014/main" id="{0BD4D4EA-F1A8-4806-8B4E-1E97CEDCAB07}"/>
              </a:ext>
            </a:extLst>
          </p:cNvPr>
          <p:cNvSpPr txBox="1"/>
          <p:nvPr/>
        </p:nvSpPr>
        <p:spPr>
          <a:xfrm>
            <a:off x="2009873" y="6062450"/>
            <a:ext cx="51901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ទំងន់ផ្ទុកអតិបរមា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023">
            <a:extLst>
              <a:ext uri="{FF2B5EF4-FFF2-40B4-BE49-F238E27FC236}">
                <a16:creationId xmlns:a16="http://schemas.microsoft.com/office/drawing/2014/main" id="{D6B03B1A-4785-4BCE-9387-9C9C0712726C}"/>
              </a:ext>
            </a:extLst>
          </p:cNvPr>
          <p:cNvSpPr txBox="1"/>
          <p:nvPr/>
        </p:nvSpPr>
        <p:spPr>
          <a:xfrm>
            <a:off x="872372" y="4111624"/>
            <a:ext cx="4711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ឈ្មោះម៉ាស៊ីន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024">
            <a:extLst>
              <a:ext uri="{FF2B5EF4-FFF2-40B4-BE49-F238E27FC236}">
                <a16:creationId xmlns:a16="http://schemas.microsoft.com/office/drawing/2014/main" id="{B330091E-10A0-4C39-A452-137E699D206B}"/>
              </a:ext>
            </a:extLst>
          </p:cNvPr>
          <p:cNvSpPr txBox="1"/>
          <p:nvPr/>
        </p:nvSpPr>
        <p:spPr>
          <a:xfrm>
            <a:off x="196097" y="447928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025">
            <a:extLst>
              <a:ext uri="{FF2B5EF4-FFF2-40B4-BE49-F238E27FC236}">
                <a16:creationId xmlns:a16="http://schemas.microsoft.com/office/drawing/2014/main" id="{5E4AEB22-3AAF-4EB0-8445-334ADD33C576}"/>
              </a:ext>
            </a:extLst>
          </p:cNvPr>
          <p:cNvSpPr txBox="1"/>
          <p:nvPr/>
        </p:nvSpPr>
        <p:spPr>
          <a:xfrm>
            <a:off x="611091" y="4356649"/>
            <a:ext cx="371475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026">
            <a:extLst>
              <a:ext uri="{FF2B5EF4-FFF2-40B4-BE49-F238E27FC236}">
                <a16:creationId xmlns:a16="http://schemas.microsoft.com/office/drawing/2014/main" id="{F34758BE-E944-4E0B-8FCE-14724FF34668}"/>
              </a:ext>
            </a:extLst>
          </p:cNvPr>
          <p:cNvSpPr txBox="1"/>
          <p:nvPr/>
        </p:nvSpPr>
        <p:spPr>
          <a:xfrm>
            <a:off x="611238" y="4528368"/>
            <a:ext cx="1332337" cy="218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ម៉ាស៊ីនស្ទូចប្រភេទដំណើរការលើកម្រាល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(ផ្លាស់ទីជាមួយផ្ទុក)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027">
            <a:extLst>
              <a:ext uri="{FF2B5EF4-FFF2-40B4-BE49-F238E27FC236}">
                <a16:creationId xmlns:a16="http://schemas.microsoft.com/office/drawing/2014/main" id="{54CC9C76-0EDE-41BC-A62C-FB0EA82AD8D1}"/>
              </a:ext>
            </a:extLst>
          </p:cNvPr>
          <p:cNvSpPr txBox="1"/>
          <p:nvPr/>
        </p:nvSpPr>
        <p:spPr>
          <a:xfrm>
            <a:off x="157997" y="4928619"/>
            <a:ext cx="98552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ម៉ាស៊ីនស្ទូចចល័ត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028">
            <a:extLst>
              <a:ext uri="{FF2B5EF4-FFF2-40B4-BE49-F238E27FC236}">
                <a16:creationId xmlns:a16="http://schemas.microsoft.com/office/drawing/2014/main" id="{3CE23B71-CC3D-4BD3-BBB4-DAEC46EE2854}"/>
              </a:ext>
            </a:extLst>
          </p:cNvPr>
          <p:cNvSpPr txBox="1"/>
          <p:nvPr/>
        </p:nvSpPr>
        <p:spPr>
          <a:xfrm>
            <a:off x="157997" y="5402579"/>
            <a:ext cx="428625" cy="257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គ្រឿងចក្រសំណង់ប្រភេទយានយន្ត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029">
            <a:extLst>
              <a:ext uri="{FF2B5EF4-FFF2-40B4-BE49-F238E27FC236}">
                <a16:creationId xmlns:a16="http://schemas.microsoft.com/office/drawing/2014/main" id="{B8B994B5-74F1-434E-8DFA-280F7635B9F0}"/>
              </a:ext>
            </a:extLst>
          </p:cNvPr>
          <p:cNvSpPr txBox="1"/>
          <p:nvPr/>
        </p:nvSpPr>
        <p:spPr>
          <a:xfrm>
            <a:off x="615733" y="5242034"/>
            <a:ext cx="1361348" cy="166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សម្រាប់ការឈូសឆាយពង្រាបដី ការដឹកជញ្ជូន ការផ្ទុកនិងសម្រាប់ជីក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030">
            <a:extLst>
              <a:ext uri="{FF2B5EF4-FFF2-40B4-BE49-F238E27FC236}">
                <a16:creationId xmlns:a16="http://schemas.microsoft.com/office/drawing/2014/main" id="{A7129561-E2F9-48BC-A5F9-D01CD301ABD5}"/>
              </a:ext>
            </a:extLst>
          </p:cNvPr>
          <p:cNvSpPr txBox="1"/>
          <p:nvPr/>
        </p:nvSpPr>
        <p:spPr>
          <a:xfrm>
            <a:off x="615733" y="5456600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ការបង្រួម (រូឡូ)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031">
            <a:extLst>
              <a:ext uri="{FF2B5EF4-FFF2-40B4-BE49-F238E27FC236}">
                <a16:creationId xmlns:a16="http://schemas.microsoft.com/office/drawing/2014/main" id="{F1ED239B-9E7F-4BF3-8391-5A96ED328B6A}"/>
              </a:ext>
            </a:extLst>
          </p:cNvPr>
          <p:cNvSpPr txBox="1"/>
          <p:nvPr/>
        </p:nvSpPr>
        <p:spPr>
          <a:xfrm>
            <a:off x="615733" y="5620042"/>
            <a:ext cx="1361348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សម្រាប់ការរុះរើ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032">
            <a:extLst>
              <a:ext uri="{FF2B5EF4-FFF2-40B4-BE49-F238E27FC236}">
                <a16:creationId xmlns:a16="http://schemas.microsoft.com/office/drawing/2014/main" id="{C9C17D40-D244-41A7-8936-45D038122E19}"/>
              </a:ext>
            </a:extLst>
          </p:cNvPr>
          <p:cNvSpPr txBox="1"/>
          <p:nvPr/>
        </p:nvSpPr>
        <p:spPr>
          <a:xfrm>
            <a:off x="157997" y="5857196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កុងតឺន័រប៉ែល កុងតឺន័រសម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033">
            <a:extLst>
              <a:ext uri="{FF2B5EF4-FFF2-40B4-BE49-F238E27FC236}">
                <a16:creationId xmlns:a16="http://schemas.microsoft.com/office/drawing/2014/main" id="{2A8D515D-7DC9-48C8-BB1D-6474169F6D66}"/>
              </a:ext>
            </a:extLst>
          </p:cNvPr>
          <p:cNvSpPr txBox="1"/>
          <p:nvPr/>
        </p:nvSpPr>
        <p:spPr>
          <a:xfrm>
            <a:off x="157997" y="6065201"/>
            <a:ext cx="1404620" cy="94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ឡានដឹកដីរដិបរដុប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982">
            <a:extLst>
              <a:ext uri="{FF2B5EF4-FFF2-40B4-BE49-F238E27FC236}">
                <a16:creationId xmlns:a16="http://schemas.microsoft.com/office/drawing/2014/main" id="{8AA722B4-D29F-4A04-B078-F915FF5E3354}"/>
              </a:ext>
            </a:extLst>
          </p:cNvPr>
          <p:cNvSpPr txBox="1"/>
          <p:nvPr/>
        </p:nvSpPr>
        <p:spPr>
          <a:xfrm>
            <a:off x="4992436" y="4128643"/>
            <a:ext cx="466725" cy="1055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ឈ្មោះការងារ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983">
            <a:extLst>
              <a:ext uri="{FF2B5EF4-FFF2-40B4-BE49-F238E27FC236}">
                <a16:creationId xmlns:a16="http://schemas.microsoft.com/office/drawing/2014/main" id="{755041C6-4AFE-4507-8B44-83D8F55DD81A}"/>
              </a:ext>
            </a:extLst>
          </p:cNvPr>
          <p:cNvSpPr txBox="1"/>
          <p:nvPr/>
        </p:nvSpPr>
        <p:spPr>
          <a:xfrm>
            <a:off x="6304797" y="4137744"/>
            <a:ext cx="873729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មាតិកាការងារ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984">
            <a:extLst>
              <a:ext uri="{FF2B5EF4-FFF2-40B4-BE49-F238E27FC236}">
                <a16:creationId xmlns:a16="http://schemas.microsoft.com/office/drawing/2014/main" id="{179B2003-ECFD-4B47-9B93-70ECC4A90A3F}"/>
              </a:ext>
            </a:extLst>
          </p:cNvPr>
          <p:cNvSpPr txBox="1"/>
          <p:nvPr/>
        </p:nvSpPr>
        <p:spPr>
          <a:xfrm>
            <a:off x="7728703" y="4074069"/>
            <a:ext cx="108585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ប្រភេទនៃគុណវុឌ្ឍិ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985">
            <a:extLst>
              <a:ext uri="{FF2B5EF4-FFF2-40B4-BE49-F238E27FC236}">
                <a16:creationId xmlns:a16="http://schemas.microsoft.com/office/drawing/2014/main" id="{304C686B-1E74-40A7-8D3F-518B4429D0BC}"/>
              </a:ext>
            </a:extLst>
          </p:cNvPr>
          <p:cNvSpPr txBox="1"/>
          <p:nvPr/>
        </p:nvSpPr>
        <p:spPr>
          <a:xfrm>
            <a:off x="7660706" y="419482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អាជ្ញាប័ណ្ណ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986">
            <a:extLst>
              <a:ext uri="{FF2B5EF4-FFF2-40B4-BE49-F238E27FC236}">
                <a16:creationId xmlns:a16="http://schemas.microsoft.com/office/drawing/2014/main" id="{29521AFE-07C2-4DB6-A2CA-990F72EE499C}"/>
              </a:ext>
            </a:extLst>
          </p:cNvPr>
          <p:cNvSpPr txBox="1"/>
          <p:nvPr/>
        </p:nvSpPr>
        <p:spPr>
          <a:xfrm>
            <a:off x="8155740" y="4180336"/>
            <a:ext cx="366395" cy="992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ការបណ្តុះបណ្តាលជំនាញ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987">
            <a:extLst>
              <a:ext uri="{FF2B5EF4-FFF2-40B4-BE49-F238E27FC236}">
                <a16:creationId xmlns:a16="http://schemas.microsoft.com/office/drawing/2014/main" id="{295EBBEE-3C86-43FA-9141-FEB06790741C}"/>
              </a:ext>
            </a:extLst>
          </p:cNvPr>
          <p:cNvSpPr txBox="1"/>
          <p:nvPr/>
        </p:nvSpPr>
        <p:spPr>
          <a:xfrm>
            <a:off x="8617411" y="4190973"/>
            <a:ext cx="366395" cy="905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ការអប់រំពិសេស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992">
            <a:extLst>
              <a:ext uri="{FF2B5EF4-FFF2-40B4-BE49-F238E27FC236}">
                <a16:creationId xmlns:a16="http://schemas.microsoft.com/office/drawing/2014/main" id="{85D5E88F-898A-4EBA-BB61-CEABE0DEC08E}"/>
              </a:ext>
            </a:extLst>
          </p:cNvPr>
          <p:cNvSpPr txBox="1"/>
          <p:nvPr/>
        </p:nvSpPr>
        <p:spPr>
          <a:xfrm>
            <a:off x="4658264" y="4361077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ការងារស្ពាយ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993">
            <a:extLst>
              <a:ext uri="{FF2B5EF4-FFF2-40B4-BE49-F238E27FC236}">
                <a16:creationId xmlns:a16="http://schemas.microsoft.com/office/drawing/2014/main" id="{61F360F0-A4F3-4543-AFC4-995D8C6EEA73}"/>
              </a:ext>
            </a:extLst>
          </p:cNvPr>
          <p:cNvSpPr txBox="1"/>
          <p:nvPr/>
        </p:nvSpPr>
        <p:spPr>
          <a:xfrm>
            <a:off x="4648999" y="4590652"/>
            <a:ext cx="115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ការងារចាត់ចែងអាបស្តូស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994">
            <a:extLst>
              <a:ext uri="{FF2B5EF4-FFF2-40B4-BE49-F238E27FC236}">
                <a16:creationId xmlns:a16="http://schemas.microsoft.com/office/drawing/2014/main" id="{DB4D0DBE-02D4-4032-A5FC-E31584AED19E}"/>
              </a:ext>
            </a:extLst>
          </p:cNvPr>
          <p:cNvSpPr txBox="1"/>
          <p:nvPr/>
        </p:nvSpPr>
        <p:spPr>
          <a:xfrm>
            <a:off x="5870414" y="4359410"/>
            <a:ext cx="111442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បន្ទុកលើក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995">
            <a:extLst>
              <a:ext uri="{FF2B5EF4-FFF2-40B4-BE49-F238E27FC236}">
                <a16:creationId xmlns:a16="http://schemas.microsoft.com/office/drawing/2014/main" id="{EE4BCEFD-D61D-475A-B868-58788203DA8D}"/>
              </a:ext>
            </a:extLst>
          </p:cNvPr>
          <p:cNvSpPr txBox="1"/>
          <p:nvPr/>
        </p:nvSpPr>
        <p:spPr>
          <a:xfrm>
            <a:off x="5867742" y="4587239"/>
            <a:ext cx="1731663" cy="129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ធ្វើការដូចជាការវាយកម្ទេចអគារដែលអាបស្តូសត្រូវបានប្រើ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8" name="テキスト ボックス 996">
            <a:extLst>
              <a:ext uri="{FF2B5EF4-FFF2-40B4-BE49-F238E27FC236}">
                <a16:creationId xmlns:a16="http://schemas.microsoft.com/office/drawing/2014/main" id="{44C77B34-8F45-4448-AAEC-2EDC80CE16F7}"/>
              </a:ext>
            </a:extLst>
          </p:cNvPr>
          <p:cNvSpPr txBox="1"/>
          <p:nvPr/>
        </p:nvSpPr>
        <p:spPr>
          <a:xfrm>
            <a:off x="6824664" y="4307839"/>
            <a:ext cx="774742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1តោនឬច្រើនជាងនេះ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997">
            <a:extLst>
              <a:ext uri="{FF2B5EF4-FFF2-40B4-BE49-F238E27FC236}">
                <a16:creationId xmlns:a16="http://schemas.microsoft.com/office/drawing/2014/main" id="{C854173B-B189-4A52-AB6D-ED8A7B96E292}"/>
              </a:ext>
            </a:extLst>
          </p:cNvPr>
          <p:cNvSpPr txBox="1"/>
          <p:nvPr/>
        </p:nvSpPr>
        <p:spPr>
          <a:xfrm>
            <a:off x="6888830" y="4423143"/>
            <a:ext cx="7105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តិចជាង1តោន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1015">
            <a:extLst>
              <a:ext uri="{FF2B5EF4-FFF2-40B4-BE49-F238E27FC236}">
                <a16:creationId xmlns:a16="http://schemas.microsoft.com/office/drawing/2014/main" id="{8F4B085B-4DBD-47E8-8D30-E8C90D544A90}"/>
              </a:ext>
            </a:extLst>
          </p:cNvPr>
          <p:cNvSpPr txBox="1"/>
          <p:nvPr/>
        </p:nvSpPr>
        <p:spPr>
          <a:xfrm>
            <a:off x="8338938" y="4535169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(ប្រធានការងារ)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2000" dirty="0">
                <a:ea typeface="Meiryo UI" panose="020B0604030504040204" pitchFamily="50" charset="-128"/>
              </a:rPr>
              <a:t>បទប្បញ្ញត្តិអនុវត្តន៍ច្បាប់សុវត្ថិភាពឧស្សាហកម្មនិងសុខភាព (ដកស្រង់)</a:t>
            </a:r>
            <a:endParaRPr kumimoji="1" lang="ja-JP" altLang="en-US" sz="20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ទំព័រទី251 / អត្ថបទជំនួយ ទំព័រទី136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945" y="87943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មាត្រា20 &lt;ការងារទាក់ទងនឹងកម្រិតលក្ខខណ្ឌការងារ&gt;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អាជីវកម្មដែលបានបញ្ជាក់នៅក្នុងបទបញ្ញត្តិរដ្ឋាភិបាលក្រោមមាត្រា61ខណ្ឌទី1 នៃច្បាប់មានដូចខាងក្រោម។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1～11 អក្សរកាត់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12 ការងារបើកបរគ្រឿងសំណង់ដែលមានទំងន់3 តោនឬលើសនេះចុះបញ្ជីក្នុងតារាងភ្ជាប់លេខទី7 លេខទី1 លេខទី2 លេខទី3 ឬលេខទី6 ដែលអាចប្រើប្រាស់ថាមពលបានហើយអាចរត់ដោយខ្លួនឯងបាននៅកន្លែងដែលមិនបានបញ្ជាក់ (មិនរួមបញ្ចូលការបើកបរនៅលើផ្លូវ)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13 ត្រូវបានលុបចោលតទៅនេះ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2ABC5663-EF95-4B90-8390-9CBCD27BD749}"/>
              </a:ext>
            </a:extLst>
          </p:cNvPr>
          <p:cNvSpPr txBox="1"/>
          <p:nvPr/>
        </p:nvSpPr>
        <p:spPr>
          <a:xfrm>
            <a:off x="4071422" y="1029398"/>
            <a:ext cx="4407162" cy="653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វិសាលភាពនិងពេលវេលានៃមុខវិជ្ជាវគ្គបណ្តុះបណ្តាលសម្រាប់កម្មករកម្រិតលក្ខខណ្ឌការងារដែលបានដាក់កម្រិតដែលបានកំណត់ដោយរដ្ឋមន្រ្តីក្រសួងសុខាភិបាលការងារនិងសុខុមាលភាពដោយផ្អែកលបទបញ្ញត្តិក្រសួងនៃមាត្រា83ខណ្ឌទី1លេខទី3 នៃបទប្បញ្ញត្តិរបស់រដ្ឋមន្ត្រីស្តីពីការចុះឈ្មោះនិងការតាក់តែងច្បាប់និងបទបញ្ជាសុវត្ថិភាពឧស្សាហកម្មនិងសុខភាព។</a:t>
            </a: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1349C998-C1BA-4009-8BE8-199D86876AA8}"/>
              </a:ext>
            </a:extLst>
          </p:cNvPr>
          <p:cNvSpPr txBox="1"/>
          <p:nvPr/>
        </p:nvSpPr>
        <p:spPr>
          <a:xfrm>
            <a:off x="4115750" y="1716058"/>
            <a:ext cx="4407162" cy="2235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◆ សេចក្តីជូនដំណឹងរបស់ក្រសួងសុខាភិបាលការងារនិងសុខុមាលភាពលេខ144 (ថ្ងៃទី30 ខែមីនា ឆ្នាំ2009) ◆</a:t>
            </a:r>
          </a:p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71009590-773F-4380-85BF-85A7D0873378}"/>
              </a:ext>
            </a:extLst>
          </p:cNvPr>
          <p:cNvSpPr txBox="1"/>
          <p:nvPr/>
        </p:nvSpPr>
        <p:spPr>
          <a:xfrm>
            <a:off x="4027095" y="2171636"/>
            <a:ext cx="4495817" cy="4616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មាត្រា1និងមាត្រា2 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ត្រូវបានលុបចោល</a:t>
            </a:r>
          </a:p>
          <a:p>
            <a:pPr marL="90170"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(វគ្គសិក្សាសំរាប់កម្មករប្រតិបត្ដិការផ្នែកគ្រឿងម៉ាស៊ីនសំណង់ប្រភេទយានយន្ត)</a:t>
            </a: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0B8048F6-D12B-44DB-B946-E3F423219E69}"/>
              </a:ext>
            </a:extLst>
          </p:cNvPr>
          <p:cNvSpPr txBox="1"/>
          <p:nvPr/>
        </p:nvSpPr>
        <p:spPr>
          <a:xfrm>
            <a:off x="4027095" y="2644546"/>
            <a:ext cx="4537860" cy="857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/>
            <a:r>
              <a:rPr lang="km" sz="9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 3 </a:t>
            </a:r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ការបណ្តុះបណ្តាលក្នុងមាត្រា 99-3 កថាខណ្ឌទី 1 នៃច្បាប់សម្រាប់អ្នកដែលអាចចូលរួមក្នុងការងារមាត្រា 20-12 នៃបទបញ្ញត្តិ នោះសមស្របប្រការបណ្ដុះបណ្ដាលដែលលើកឡើងជួរខាងលើនៃតារាងបន្ទាប់ ត្រូរតែធ្វើច្រើនជាងពេលវេលាដែលលើកឡើងជួរខាងក្រោមនៃតារាងដូចគ្នាអំពីសាច់រឿងដែលលើកឡើងជួរកណ្ដាលនៃតារាងដូចគ្នានោះ។</a:t>
            </a: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61F6A1E1-F7CE-4FD3-82E5-48327200545F}"/>
              </a:ext>
            </a:extLst>
          </p:cNvPr>
          <p:cNvSpPr txBox="1"/>
          <p:nvPr/>
        </p:nvSpPr>
        <p:spPr>
          <a:xfrm>
            <a:off x="4027095" y="5828602"/>
            <a:ext cx="2186216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b="1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មាត្រា 4</a:t>
            </a:r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 ការលុបចោល</a:t>
            </a:r>
          </a:p>
          <a:p>
            <a:pPr algn="l" rtl="0">
              <a:lnSpc>
                <a:spcPts val="700"/>
              </a:lnSpc>
            </a:pPr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956">
            <a:extLst>
              <a:ext uri="{FF2B5EF4-FFF2-40B4-BE49-F238E27FC236}">
                <a16:creationId xmlns:a16="http://schemas.microsoft.com/office/drawing/2014/main" id="{8A259127-7DD8-4400-B45C-A507C9FAF461}"/>
              </a:ext>
            </a:extLst>
          </p:cNvPr>
          <p:cNvSpPr txBox="1"/>
          <p:nvPr/>
        </p:nvSpPr>
        <p:spPr>
          <a:xfrm>
            <a:off x="4240855" y="3597296"/>
            <a:ext cx="114992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មុខវិជ្ជាវគ្គសិក្សា</a:t>
            </a:r>
          </a:p>
        </p:txBody>
      </p:sp>
      <p:sp>
        <p:nvSpPr>
          <p:cNvPr id="14" name="テキスト ボックス 957">
            <a:extLst>
              <a:ext uri="{FF2B5EF4-FFF2-40B4-BE49-F238E27FC236}">
                <a16:creationId xmlns:a16="http://schemas.microsoft.com/office/drawing/2014/main" id="{B258846B-3E2C-44B1-AC05-E8B1A5EF781D}"/>
              </a:ext>
            </a:extLst>
          </p:cNvPr>
          <p:cNvSpPr txBox="1"/>
          <p:nvPr/>
        </p:nvSpPr>
        <p:spPr>
          <a:xfrm>
            <a:off x="5981854" y="3591329"/>
            <a:ext cx="114992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សាច់រឿង </a:t>
            </a:r>
            <a:endParaRPr lang="ja-JP" sz="10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959">
            <a:extLst>
              <a:ext uri="{FF2B5EF4-FFF2-40B4-BE49-F238E27FC236}">
                <a16:creationId xmlns:a16="http://schemas.microsoft.com/office/drawing/2014/main" id="{624548CB-7D47-4FEA-A05C-3EE000096D09}"/>
              </a:ext>
            </a:extLst>
          </p:cNvPr>
          <p:cNvSpPr txBox="1"/>
          <p:nvPr/>
        </p:nvSpPr>
        <p:spPr>
          <a:xfrm>
            <a:off x="7746333" y="3602867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ពេលវេលា</a:t>
            </a:r>
          </a:p>
        </p:txBody>
      </p:sp>
      <p:sp>
        <p:nvSpPr>
          <p:cNvPr id="16" name="テキスト ボックス 961">
            <a:extLst>
              <a:ext uri="{FF2B5EF4-FFF2-40B4-BE49-F238E27FC236}">
                <a16:creationId xmlns:a16="http://schemas.microsoft.com/office/drawing/2014/main" id="{12F1276A-173B-4539-BABD-E91ABF805C67}"/>
              </a:ext>
            </a:extLst>
          </p:cNvPr>
          <p:cNvSpPr txBox="1"/>
          <p:nvPr/>
        </p:nvSpPr>
        <p:spPr>
          <a:xfrm>
            <a:off x="4204718" y="3794892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6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រចនាសម្ព័នរបស់ម៉ាស៊ីនអាជីវកម្មកម្រិតលក្ខខណ្ឌការងារជាដើម</a:t>
            </a:r>
          </a:p>
        </p:txBody>
      </p:sp>
      <p:sp>
        <p:nvSpPr>
          <p:cNvPr id="17" name="テキスト ボックス 962">
            <a:extLst>
              <a:ext uri="{FF2B5EF4-FFF2-40B4-BE49-F238E27FC236}">
                <a16:creationId xmlns:a16="http://schemas.microsoft.com/office/drawing/2014/main" id="{50C9FADF-0A8C-4533-BE76-B0503FE8195C}"/>
              </a:ext>
            </a:extLst>
          </p:cNvPr>
          <p:cNvSpPr txBox="1"/>
          <p:nvPr/>
        </p:nvSpPr>
        <p:spPr>
          <a:xfrm>
            <a:off x="5482307" y="3794505"/>
            <a:ext cx="2191483" cy="251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8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រចនាសម្ព័ននៃគ្រឿងបរិក្ខារដែលទាក់ទងនឹងការរត់និងការងាររបស់ម៉ាស៊ីនសំណង់ប្រភេទយានយន្ត</a:t>
            </a:r>
          </a:p>
        </p:txBody>
      </p:sp>
      <p:sp>
        <p:nvSpPr>
          <p:cNvPr id="18" name="テキスト ボックス 963">
            <a:extLst>
              <a:ext uri="{FF2B5EF4-FFF2-40B4-BE49-F238E27FC236}">
                <a16:creationId xmlns:a16="http://schemas.microsoft.com/office/drawing/2014/main" id="{4B2CCF9D-31CA-4592-ABB8-5D024C0AF7C8}"/>
              </a:ext>
            </a:extLst>
          </p:cNvPr>
          <p:cNvSpPr txBox="1"/>
          <p:nvPr/>
        </p:nvSpPr>
        <p:spPr>
          <a:xfrm>
            <a:off x="7741538" y="4231072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1ម៉ោង</a:t>
            </a:r>
          </a:p>
        </p:txBody>
      </p:sp>
      <p:sp>
        <p:nvSpPr>
          <p:cNvPr id="20" name="テキスト ボックス 965">
            <a:extLst>
              <a:ext uri="{FF2B5EF4-FFF2-40B4-BE49-F238E27FC236}">
                <a16:creationId xmlns:a16="http://schemas.microsoft.com/office/drawing/2014/main" id="{4C97BEE9-765B-4412-B188-C0084B060273}"/>
              </a:ext>
            </a:extLst>
          </p:cNvPr>
          <p:cNvSpPr txBox="1"/>
          <p:nvPr/>
        </p:nvSpPr>
        <p:spPr>
          <a:xfrm>
            <a:off x="7741538" y="461981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1ម៉ោង</a:t>
            </a:r>
          </a:p>
        </p:txBody>
      </p:sp>
      <p:sp>
        <p:nvSpPr>
          <p:cNvPr id="21" name="テキスト ボックス 966">
            <a:extLst>
              <a:ext uri="{FF2B5EF4-FFF2-40B4-BE49-F238E27FC236}">
                <a16:creationId xmlns:a16="http://schemas.microsoft.com/office/drawing/2014/main" id="{C1A00B82-5CEB-457E-AB0A-FB345E20B9BF}"/>
              </a:ext>
            </a:extLst>
          </p:cNvPr>
          <p:cNvSpPr txBox="1"/>
          <p:nvPr/>
        </p:nvSpPr>
        <p:spPr>
          <a:xfrm>
            <a:off x="7741538" y="4920772"/>
            <a:ext cx="566891" cy="1590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1.5ម៉ោង</a:t>
            </a:r>
          </a:p>
        </p:txBody>
      </p:sp>
      <p:sp>
        <p:nvSpPr>
          <p:cNvPr id="22" name="テキスト ボックス 967">
            <a:extLst>
              <a:ext uri="{FF2B5EF4-FFF2-40B4-BE49-F238E27FC236}">
                <a16:creationId xmlns:a16="http://schemas.microsoft.com/office/drawing/2014/main" id="{0822EAAB-D027-4B95-94EF-51493114B8DF}"/>
              </a:ext>
            </a:extLst>
          </p:cNvPr>
          <p:cNvSpPr txBox="1"/>
          <p:nvPr/>
        </p:nvSpPr>
        <p:spPr>
          <a:xfrm>
            <a:off x="7741538" y="523870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1.5ម៉ោង</a:t>
            </a:r>
          </a:p>
        </p:txBody>
      </p:sp>
      <p:sp>
        <p:nvSpPr>
          <p:cNvPr id="23" name="テキスト ボックス 968">
            <a:extLst>
              <a:ext uri="{FF2B5EF4-FFF2-40B4-BE49-F238E27FC236}">
                <a16:creationId xmlns:a16="http://schemas.microsoft.com/office/drawing/2014/main" id="{35DB5E2B-D7AF-4554-AA8B-76D2DD2C4928}"/>
              </a:ext>
            </a:extLst>
          </p:cNvPr>
          <p:cNvSpPr txBox="1"/>
          <p:nvPr/>
        </p:nvSpPr>
        <p:spPr>
          <a:xfrm>
            <a:off x="7741539" y="5556383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2ម៉ោង</a:t>
            </a:r>
          </a:p>
        </p:txBody>
      </p:sp>
      <p:sp>
        <p:nvSpPr>
          <p:cNvPr id="24" name="テキスト ボックス 971">
            <a:extLst>
              <a:ext uri="{FF2B5EF4-FFF2-40B4-BE49-F238E27FC236}">
                <a16:creationId xmlns:a16="http://schemas.microsoft.com/office/drawing/2014/main" id="{0BDF5806-FB01-4EB5-9F8F-C8441CFAEE86}"/>
              </a:ext>
            </a:extLst>
          </p:cNvPr>
          <p:cNvSpPr txBox="1"/>
          <p:nvPr/>
        </p:nvSpPr>
        <p:spPr>
          <a:xfrm>
            <a:off x="4210694" y="4108294"/>
            <a:ext cx="1177834" cy="3860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6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មុខងារនៃឧបករណ៍សុវត្ថិភាព។ ល។ ទាក់ទងនឹងម៉ាស៊ីនអាជីវកម្មដែលដាក់កម្រិតការងារ។ ល។</a:t>
            </a:r>
          </a:p>
        </p:txBody>
      </p:sp>
      <p:sp>
        <p:nvSpPr>
          <p:cNvPr id="25" name="テキスト ボックス 972">
            <a:extLst>
              <a:ext uri="{FF2B5EF4-FFF2-40B4-BE49-F238E27FC236}">
                <a16:creationId xmlns:a16="http://schemas.microsoft.com/office/drawing/2014/main" id="{6333E28B-A718-4B08-8BA9-9734102AA0CB}"/>
              </a:ext>
            </a:extLst>
          </p:cNvPr>
          <p:cNvSpPr txBox="1"/>
          <p:nvPr/>
        </p:nvSpPr>
        <p:spPr>
          <a:xfrm>
            <a:off x="5489520" y="4152965"/>
            <a:ext cx="2184270" cy="341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8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មុខងារនៃឧបករណ៍សុវត្ថិភាពនិងហ្វ្រាំងសម្រាប់ម៉ាស៊ីនសំណង់ប្រភេទយានយន្ត</a:t>
            </a:r>
          </a:p>
        </p:txBody>
      </p:sp>
      <p:sp>
        <p:nvSpPr>
          <p:cNvPr id="26" name="テキスト ボックス 973">
            <a:extLst>
              <a:ext uri="{FF2B5EF4-FFF2-40B4-BE49-F238E27FC236}">
                <a16:creationId xmlns:a16="http://schemas.microsoft.com/office/drawing/2014/main" id="{0E667F2A-7D08-4404-84B9-72A28B867A6A}"/>
              </a:ext>
            </a:extLst>
          </p:cNvPr>
          <p:cNvSpPr txBox="1"/>
          <p:nvPr/>
        </p:nvSpPr>
        <p:spPr>
          <a:xfrm>
            <a:off x="5501472" y="4562416"/>
            <a:ext cx="2172318" cy="2388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ការត្រួតពិនិត្យនិងថែទាំគ្រឿងម៉ាស៊ីនសំណង់ប្រភេទយានយន្ត</a:t>
            </a:r>
          </a:p>
        </p:txBody>
      </p:sp>
      <p:sp>
        <p:nvSpPr>
          <p:cNvPr id="27" name="テキスト ボックス 974">
            <a:extLst>
              <a:ext uri="{FF2B5EF4-FFF2-40B4-BE49-F238E27FC236}">
                <a16:creationId xmlns:a16="http://schemas.microsoft.com/office/drawing/2014/main" id="{3ADB231C-5DE6-4437-9EDB-C2FF6BFBB927}"/>
              </a:ext>
            </a:extLst>
          </p:cNvPr>
          <p:cNvSpPr txBox="1"/>
          <p:nvPr/>
        </p:nvSpPr>
        <p:spPr>
          <a:xfrm>
            <a:off x="4211818" y="4552906"/>
            <a:ext cx="1177834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6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ការគ្រប់គ្រងនិងការថែទាំម៉ាស៊ីនអាជីវកម្មកម្រិតលក្ខខណ្ឌការងារ</a:t>
            </a:r>
          </a:p>
        </p:txBody>
      </p:sp>
      <p:sp>
        <p:nvSpPr>
          <p:cNvPr id="28" name="テキスト ボックス 975">
            <a:extLst>
              <a:ext uri="{FF2B5EF4-FFF2-40B4-BE49-F238E27FC236}">
                <a16:creationId xmlns:a16="http://schemas.microsoft.com/office/drawing/2014/main" id="{284871E9-0826-472D-B8CD-DD3C6EC070FC}"/>
              </a:ext>
            </a:extLst>
          </p:cNvPr>
          <p:cNvSpPr txBox="1"/>
          <p:nvPr/>
        </p:nvSpPr>
        <p:spPr>
          <a:xfrm>
            <a:off x="4210694" y="4866982"/>
            <a:ext cx="1180082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55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វិធីសាស្រ្តការងារទាក់ទងនឹងម៉ាស៊ីនអាជីវកម្មកម្រិតលក្ខខណ្ឌការងារជាដើម</a:t>
            </a:r>
          </a:p>
        </p:txBody>
      </p:sp>
      <p:sp>
        <p:nvSpPr>
          <p:cNvPr id="29" name="テキスト ボックス 976">
            <a:extLst>
              <a:ext uri="{FF2B5EF4-FFF2-40B4-BE49-F238E27FC236}">
                <a16:creationId xmlns:a16="http://schemas.microsoft.com/office/drawing/2014/main" id="{CF0DCA92-F6DE-43BC-B226-D2CA8BA1E82F}"/>
              </a:ext>
            </a:extLst>
          </p:cNvPr>
          <p:cNvSpPr txBox="1"/>
          <p:nvPr/>
        </p:nvSpPr>
        <p:spPr>
          <a:xfrm>
            <a:off x="4204718" y="5168622"/>
            <a:ext cx="1177834" cy="2508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r>
              <a:rPr lang="km" sz="8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សុខភាព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ច្បាប់និងបទប្បញ្ញត្តិពាក់ព័ន្ធ</a:t>
            </a:r>
          </a:p>
        </p:txBody>
      </p:sp>
      <p:sp>
        <p:nvSpPr>
          <p:cNvPr id="30" name="テキスト ボックス 977">
            <a:extLst>
              <a:ext uri="{FF2B5EF4-FFF2-40B4-BE49-F238E27FC236}">
                <a16:creationId xmlns:a16="http://schemas.microsoft.com/office/drawing/2014/main" id="{3684E934-E35A-4107-A48A-4B76FD8EFA75}"/>
              </a:ext>
            </a:extLst>
          </p:cNvPr>
          <p:cNvSpPr txBox="1"/>
          <p:nvPr/>
        </p:nvSpPr>
        <p:spPr>
          <a:xfrm>
            <a:off x="4220067" y="5498022"/>
            <a:ext cx="1170709" cy="25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ករណីគ្រោះថ្នាក់ការងារនិងវិធានការបង្ការ</a:t>
            </a:r>
          </a:p>
        </p:txBody>
      </p:sp>
      <p:sp>
        <p:nvSpPr>
          <p:cNvPr id="31" name="テキスト ボックス 978">
            <a:extLst>
              <a:ext uri="{FF2B5EF4-FFF2-40B4-BE49-F238E27FC236}">
                <a16:creationId xmlns:a16="http://schemas.microsoft.com/office/drawing/2014/main" id="{290B5F4C-2C6B-411D-9EB6-6B388C2D792C}"/>
              </a:ext>
            </a:extLst>
          </p:cNvPr>
          <p:cNvSpPr txBox="1"/>
          <p:nvPr/>
        </p:nvSpPr>
        <p:spPr>
          <a:xfrm>
            <a:off x="5489521" y="4849961"/>
            <a:ext cx="2191484" cy="27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ts val="1100"/>
              </a:lnSpc>
            </a:pPr>
            <a:r>
              <a:rPr lang="km" sz="8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វិធានការសុវត្ថិភាពយោងទៅតាមវិធីសាស្ត្រការងារទាក់ទងនឹងគ្រឿងម៉ាស៊ីនសំណង់ប្រភេទយានយន្ត</a:t>
            </a:r>
          </a:p>
        </p:txBody>
      </p:sp>
      <p:sp>
        <p:nvSpPr>
          <p:cNvPr id="32" name="テキスト ボックス 979">
            <a:extLst>
              <a:ext uri="{FF2B5EF4-FFF2-40B4-BE49-F238E27FC236}">
                <a16:creationId xmlns:a16="http://schemas.microsoft.com/office/drawing/2014/main" id="{BEC7A0FF-15C2-4DDF-9391-94008D8478A0}"/>
              </a:ext>
            </a:extLst>
          </p:cNvPr>
          <p:cNvSpPr txBox="1"/>
          <p:nvPr/>
        </p:nvSpPr>
        <p:spPr>
          <a:xfrm>
            <a:off x="5501472" y="5168622"/>
            <a:ext cx="2184270" cy="218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បទប្បញ្ញត្តិពាក់ព័ន្ធនៅក្នុងច្បាប់និងបទបញ្ជានិងច្បាប់សុវត្ថិភាពនិងសុខភាពឧស្សាហកម</a:t>
            </a:r>
          </a:p>
        </p:txBody>
      </p:sp>
      <p:sp>
        <p:nvSpPr>
          <p:cNvPr id="33" name="テキスト ボックス 980">
            <a:extLst>
              <a:ext uri="{FF2B5EF4-FFF2-40B4-BE49-F238E27FC236}">
                <a16:creationId xmlns:a16="http://schemas.microsoft.com/office/drawing/2014/main" id="{D6878029-633A-4E17-812B-0EB0ABDFFA5D}"/>
              </a:ext>
            </a:extLst>
          </p:cNvPr>
          <p:cNvSpPr txBox="1"/>
          <p:nvPr/>
        </p:nvSpPr>
        <p:spPr>
          <a:xfrm>
            <a:off x="5501472" y="5529122"/>
            <a:ext cx="2082669" cy="2186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ts val="11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ករណីសិក្សាអំពីគ្រោះថ្នាក់ការងារ</a:t>
            </a:r>
          </a:p>
        </p:txBody>
      </p:sp>
      <p:sp>
        <p:nvSpPr>
          <p:cNvPr id="34" name="テキスト ボックス 963">
            <a:extLst>
              <a:ext uri="{FF2B5EF4-FFF2-40B4-BE49-F238E27FC236}">
                <a16:creationId xmlns:a16="http://schemas.microsoft.com/office/drawing/2014/main" id="{A4B63A02-B655-432F-B43D-03C9B5A02739}"/>
              </a:ext>
            </a:extLst>
          </p:cNvPr>
          <p:cNvSpPr txBox="1"/>
          <p:nvPr/>
        </p:nvSpPr>
        <p:spPr>
          <a:xfrm>
            <a:off x="7773545" y="3857535"/>
            <a:ext cx="566891" cy="135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1100"/>
              </a:lnSpc>
            </a:pPr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1ម៉ោង</a:t>
            </a:r>
          </a:p>
        </p:txBody>
      </p:sp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(1)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ទំព័រទី256 / អត្ថបទជំនួយ ទំព័រទី138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31106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ភាគទី1 វិធានទូទៅ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ជំពូកទី7 អាជ្ញាប័ណ្ណ។ 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ផ្នែកទី3 វគ្គបណ្តុះបណ្តាលជំនាញ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មាត្រា82 &lt;ការចេញវិញ្ញាបនប័ត្រសារជាថ្មីដែលបញ្ជាក់ការបញ្ចប់ការបណ្តុះបណ្តាលជំនាញ។ ល។&gt;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ុគ្គលដែលត្រូវបានចេញវិញ្ញាបនប័ត្រនៃការបញ្ចប់ការបណ្តុះបណ្តាលជំនាញហើយបច្ចុប្បន្ននេះកំពុងចូលរួមរឺមានបំណងទទួលយកការងារដែលទាក់ទងនឹងការបណ្តុះបណ្តាលជំនាញ ក្នុងករណវាបាត់បង់ឬខូចខាត លើកលែងតែករណីដែលបានចែងក្នុងខ័ណ្ឌទី3  ត្រូវតែបញ្ជូនពាក្យសុំចេញវិញ្ញាបនប័ត្របណ្តុះបណ្តាលជំនាញឡើងវិញ (ទម្រង់មាត្រា 18)ទៅស្ថាប័នបណ្តុះបណ្តាលដែលបានចុះឈ្មោះដែលបានទទួលវិញ្ញាបនបត្របញ្ចប់ការបណ្តុះបណ្តាលជំនាញហើយវិញ្ញាបនប័ត្របញ្ចប់ការបណ្តុះបណ្តាលជំនាញត្រូវតែចេញជាថ្មី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បុគ្គលដែលបានកំណត់ក្នុងខណ្ឌលើនោះនៅពេលផ្លាស់ប្តូរឈ្មោះរបស់គាត់លើកលែងតែករណីដែលបានចែងក្នុងខណ្ឌទី3 ត្រូវតែបញ្ជូនពា្យសុំជំនួសវិញ្ញាបនបត្របណ្តុះបណ្តាលជំនាញ (ទម្រង់មាត្រា18) ទៅស្ថាប័នបណ្តុះបណ្តាលដែលបានចុះឈ្មោះដែលបានទទួល វិញ្ញាបនបត្រនៃការបញ្ចប់ការបណ្តុះបណ្តាលជំនាញត្រូវតែត្រូវបានសរសេរឡើងវិញ។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ត្រូវបានលុបចោលតទៅនេះ</a:t>
            </a: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ពាក្យទាក់ទងទៅនឹងគ្រឿងម៉ាស៊ីនសំណង់ប្រភេទយានយន្ត្ត 7 ...  សម្ពាធដីជាមធ្យម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ទំព័រទី13 / អត្ថបទជំនួយ ទំព័រទី11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①ប្រភេទកង់រថក្រោះ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②ប្រភេទកង់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W: ម៉ាស់ម៉ាស៊ីនសរុប (t)</a:t>
            </a:r>
          </a:p>
          <a:p>
            <a:pPr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S: ផ្ទៃទំនាក់ទំនងដីសរុប = 2B x L (㎡)</a:t>
            </a:r>
          </a:p>
          <a:p>
            <a:pPr rtl="0"/>
            <a:r>
              <a:rPr lang="en-US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L: 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ចំងាយកណ្តាល (m) រវាងIdler (idle wheel) និងស្ពូតូស(sprocket wheel) នៅក្នុងម៉ាស់សរុប</a:t>
            </a:r>
          </a:p>
          <a:p>
            <a:pPr rtl="0"/>
            <a:r>
              <a:rPr lang="en-US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B:</a:t>
            </a: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ទទឹងរបស់កង់រថក្រោះ (m)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606" y="3620471"/>
            <a:ext cx="3240844" cy="2334264"/>
          </a:xfrm>
          <a:prstGeom prst="rect">
            <a:avLst/>
          </a:prstGeom>
        </p:spPr>
      </p:pic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73035A3A-8C23-4887-B12D-AEF68A92CE53}"/>
              </a:ext>
            </a:extLst>
          </p:cNvPr>
          <p:cNvSpPr txBox="1"/>
          <p:nvPr/>
        </p:nvSpPr>
        <p:spPr>
          <a:xfrm>
            <a:off x="2031067" y="3935236"/>
            <a:ext cx="57594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កង់រថក្រោះ</a:t>
            </a:r>
          </a:p>
        </p:txBody>
      </p:sp>
      <p:sp>
        <p:nvSpPr>
          <p:cNvPr id="15" name="テキスト ボックス 504">
            <a:extLst>
              <a:ext uri="{FF2B5EF4-FFF2-40B4-BE49-F238E27FC236}">
                <a16:creationId xmlns:a16="http://schemas.microsoft.com/office/drawing/2014/main" id="{208EB4AD-BE0C-4DB7-AB0E-0F30C8FAF038}"/>
              </a:ext>
            </a:extLst>
          </p:cNvPr>
          <p:cNvSpPr txBox="1"/>
          <p:nvPr/>
        </p:nvSpPr>
        <p:spPr>
          <a:xfrm>
            <a:off x="1503382" y="4780873"/>
            <a:ext cx="527685" cy="170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Idler</a:t>
            </a:r>
          </a:p>
        </p:txBody>
      </p:sp>
      <p:sp>
        <p:nvSpPr>
          <p:cNvPr id="16" name="テキスト ボックス 505">
            <a:extLst>
              <a:ext uri="{FF2B5EF4-FFF2-40B4-BE49-F238E27FC236}">
                <a16:creationId xmlns:a16="http://schemas.microsoft.com/office/drawing/2014/main" id="{46A0E020-5014-4D31-8055-C636640156EF}"/>
              </a:ext>
            </a:extLst>
          </p:cNvPr>
          <p:cNvSpPr txBox="1"/>
          <p:nvPr/>
        </p:nvSpPr>
        <p:spPr>
          <a:xfrm>
            <a:off x="2294142" y="4787603"/>
            <a:ext cx="768945" cy="139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ស្ពូតូស</a:t>
            </a:r>
          </a:p>
        </p:txBody>
      </p:sp>
      <p:sp>
        <p:nvSpPr>
          <p:cNvPr id="17" name="テキスト ボックス 506">
            <a:extLst>
              <a:ext uri="{FF2B5EF4-FFF2-40B4-BE49-F238E27FC236}">
                <a16:creationId xmlns:a16="http://schemas.microsoft.com/office/drawing/2014/main" id="{A95A4069-64A7-4604-877E-480D9BB3EABE}"/>
              </a:ext>
            </a:extLst>
          </p:cNvPr>
          <p:cNvSpPr txBox="1"/>
          <p:nvPr/>
        </p:nvSpPr>
        <p:spPr>
          <a:xfrm>
            <a:off x="4800531" y="3880625"/>
            <a:ext cx="759353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បន្ទុកនៃអ័ក្ស</a:t>
            </a:r>
          </a:p>
        </p:txBody>
      </p:sp>
      <p:sp>
        <p:nvSpPr>
          <p:cNvPr id="18" name="テキスト ボックス 507">
            <a:extLst>
              <a:ext uri="{FF2B5EF4-FFF2-40B4-BE49-F238E27FC236}">
                <a16:creationId xmlns:a16="http://schemas.microsoft.com/office/drawing/2014/main" id="{C3D77169-A69F-4F77-9B3F-B49521330D57}"/>
              </a:ext>
            </a:extLst>
          </p:cNvPr>
          <p:cNvSpPr txBox="1"/>
          <p:nvPr/>
        </p:nvSpPr>
        <p:spPr>
          <a:xfrm>
            <a:off x="7728545" y="3922783"/>
            <a:ext cx="4330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កង់</a:t>
            </a:r>
          </a:p>
        </p:txBody>
      </p:sp>
      <p:sp>
        <p:nvSpPr>
          <p:cNvPr id="19" name="テキスト ボックス 508">
            <a:extLst>
              <a:ext uri="{FF2B5EF4-FFF2-40B4-BE49-F238E27FC236}">
                <a16:creationId xmlns:a16="http://schemas.microsoft.com/office/drawing/2014/main" id="{7E9D6402-D95C-48F0-97B1-8C38AB05FB23}"/>
              </a:ext>
            </a:extLst>
          </p:cNvPr>
          <p:cNvSpPr txBox="1"/>
          <p:nvPr/>
        </p:nvSpPr>
        <p:spPr>
          <a:xfrm>
            <a:off x="7226097" y="4805183"/>
            <a:ext cx="429463" cy="1214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ដី</a:t>
            </a:r>
          </a:p>
        </p:txBody>
      </p:sp>
      <p:sp>
        <p:nvSpPr>
          <p:cNvPr id="20" name="テキスト ボックス 509">
            <a:extLst>
              <a:ext uri="{FF2B5EF4-FFF2-40B4-BE49-F238E27FC236}">
                <a16:creationId xmlns:a16="http://schemas.microsoft.com/office/drawing/2014/main" id="{F167B072-FCC2-4A2A-8C79-44BEF88601D7}"/>
              </a:ext>
            </a:extLst>
          </p:cNvPr>
          <p:cNvSpPr txBox="1"/>
          <p:nvPr/>
        </p:nvSpPr>
        <p:spPr>
          <a:xfrm>
            <a:off x="7441564" y="5376683"/>
            <a:ext cx="862886" cy="5087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ផ្ទៃទំហំដែលពាក់ព័ន្ធយ៉ាងជាក់ស្តែងនៅលើដី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AEA19C-05FB-4791-9D97-56BC3456510E}"/>
                  </a:ext>
                </a:extLst>
              </p:cNvPr>
              <p:cNvSpPr txBox="1"/>
              <p:nvPr/>
            </p:nvSpPr>
            <p:spPr>
              <a:xfrm>
                <a:off x="968277" y="2091468"/>
                <a:ext cx="3069238" cy="4171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សម្ពាធដីជាមធ្យម</m:t>
                      </m:r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Ｓ</m:t>
                          </m:r>
                        </m:den>
                      </m:f>
                      <m:r>
                        <a:rPr lang="en-US" altLang="ja-JP" sz="1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Ｗ×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ja-JP" sz="140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ja-JP" altLang="ja-JP" sz="1400">
                              <a:latin typeface="Cambria Math" panose="02040503050406030204" pitchFamily="18" charset="0"/>
                            </a:rPr>
                            <m:t>Ｂ×Ｌ</m:t>
                          </m:r>
                        </m:den>
                      </m:f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14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14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1400" dirty="0"/>
              </a:p>
            </p:txBody>
          </p:sp>
        </mc:Choice>
        <mc:Fallback xmlns=""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EAAEA19C-05FB-4791-9D97-56BC34565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77" y="2091468"/>
                <a:ext cx="3069238" cy="417102"/>
              </a:xfrm>
              <a:prstGeom prst="rect">
                <a:avLst/>
              </a:prstGeom>
              <a:blipFill>
                <a:blip r:embed="rId5"/>
                <a:stretch>
                  <a:fillRect l="-1193" t="-2899" r="-1590" b="-1449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F8EC53C-2101-48B8-96B4-9EC537346386}"/>
                  </a:ext>
                </a:extLst>
              </p:cNvPr>
              <p:cNvSpPr txBox="1"/>
              <p:nvPr/>
            </p:nvSpPr>
            <p:spPr>
              <a:xfrm>
                <a:off x="4957060" y="2155181"/>
                <a:ext cx="3347390" cy="2892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ja-JP" altLang="ja-JP" sz="800">
                          <a:latin typeface="Cambria Math" panose="02040503050406030204" pitchFamily="18" charset="0"/>
                        </a:rPr>
                        <m:t>សម្ពាធដីជាមធ្យម</m:t>
                      </m:r>
                      <m:r>
                        <a:rPr lang="en-US" altLang="ja-JP" sz="8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ja-JP" altLang="ja-JP" sz="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800">
                              <a:latin typeface="Cambria Math" panose="02040503050406030204" pitchFamily="18" charset="0"/>
                            </a:rPr>
                            <m:t>បន្ទុកអ័ក្ស</m:t>
                          </m:r>
                          <m:r>
                            <a:rPr lang="ja-JP" altLang="ja-JP" sz="80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altLang="ja-JP" sz="80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altLang="ja-JP" sz="8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ja-JP" sz="80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altLang="ja-JP" sz="80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ja-JP" altLang="ja-JP" sz="80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altLang="ja-JP" sz="80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ja-JP" altLang="ja-JP" sz="8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ja-JP" altLang="ja-JP" sz="800">
                              <a:latin typeface="Cambria Math" panose="02040503050406030204" pitchFamily="18" charset="0"/>
                            </a:rPr>
                            <m:t>ផ្ទៃទំហំដែលពាក់ព័ន្ធយ៉ាងជាក់ស្តែងនៅលើដី</m:t>
                          </m:r>
                        </m:den>
                      </m:f>
                      <m:r>
                        <a:rPr lang="ja-JP" altLang="ja-JP" sz="800">
                          <a:latin typeface="Cambria Math" panose="02040503050406030204" pitchFamily="18" charset="0"/>
                        </a:rPr>
                        <m:t>（</m:t>
                      </m:r>
                      <m:r>
                        <m:rPr>
                          <m:sty m:val="p"/>
                        </m:rPr>
                        <a:rPr lang="en-US" altLang="ja-JP" sz="800">
                          <a:latin typeface="Cambria Math" panose="02040503050406030204" pitchFamily="18" charset="0"/>
                        </a:rPr>
                        <m:t>kPa</m:t>
                      </m:r>
                      <m:r>
                        <a:rPr lang="ja-JP" altLang="ja-JP" sz="800">
                          <a:latin typeface="Cambria Math" panose="02040503050406030204" pitchFamily="18" charset="0"/>
                        </a:rPr>
                        <m:t>）</m:t>
                      </m:r>
                    </m:oMath>
                  </m:oMathPara>
                </a14:m>
                <a:endParaRPr lang="ja-JP" altLang="ja-JP" sz="800" dirty="0"/>
              </a:p>
            </p:txBody>
          </p:sp>
        </mc:Choice>
        <mc:Fallback xmlns="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8F8EC53C-2101-48B8-96B4-9EC537346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060" y="2155181"/>
                <a:ext cx="3347390" cy="289246"/>
              </a:xfrm>
              <a:prstGeom prst="rect">
                <a:avLst/>
              </a:prstGeom>
              <a:blipFill>
                <a:blip r:embed="rId6"/>
                <a:stretch>
                  <a:fillRect l="-1275" t="-10638" r="-1093" b="-234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(2)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ទំព័រទី261 / អត្ថបទជំនួយ ទំព័រទី138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ភាគទី2 បទដ្ឋានសុវត្ថិភាព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ជំពូកទី2 គ្រឿងម៉ាស៊ីនសំណង់។ 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ផ្នែកទី1 គ្រឿងម៉ាស៊ីនសំណង់ប្រភេទយានយន្ត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ផ្នែកទី1-2 រចនាសម្ព័ន្ធ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មាត្រា152 &lt;ការតំឡើងចង្កៀងមុខ&gt;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ប្រតិបត្តិករអាជីវកម្មត្រូវតែបំពាក់ចង្កៀងមុខលើគ្រឿងម៉ាស៊ីនសំណង់ប្រភេទយានយន្តជាមួយ។ ទោះជាយ៉ាងណាក៏ដោយ នេះមិនត្រឹមតែបានអនុវត្តចំពោះគ្រឿងម៉ាស៊ីនសំណង់ប្រភេទយានយន្តដែលត្រូវបានប្រើនៅកន្លែងដែលមានភ្លើងបំភ្លឺដែលត្រូវការសម្រាប់ការងារដើម្បីឲ្យមានសុវត្ថិភាព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មាត្រា153 &lt;ឧបករណ៍ការពារក្បាល&gt;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នៅកន្លែងដែលមានហានិភ័យនៃគ្រោះថ្នាក់ដល់កម្មករដោយសារការធ្លាក់ផ្ទាំងថ្ម។ ល។ ※1 ពេលប្រើគ្រឿងម៉ាស៊ីនសំណង់ប្រភេទយានយន្ត (មានកំណត់ប៊ុលដូហ្ស័រ ត្រាក់ទ័រ・ប៉ែល ម៉ាស៊ីនផ្ទុកកំទេចថ្ម គ្រឿងថាមពល・ប៉ែល និងើអេស្កាវ៉ាទ័រ・ប៉ែល និងម៉ាស៊ីនរុះរើ)   ប្រតិបត្តិករអាជីវកម្មត្រូវតែបំពាក់ឧបករណ៍ការពារក្បាល※2 លើម៉ាស៊ីនសំណង់ប្រភេទយានយន្តជាក់លាក់។</a:t>
            </a:r>
          </a:p>
          <a:p>
            <a:pPr marL="898525" indent="-3556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ចំណាំ1) «កន្លែងដែលមានហានិភ័យនៃការបាក់ផ្ទាំងថ្ម។ ល។» គឺជាកន្លែងដែលមានកន្លែងជីកដោយបើកជំហរ ការងារជីករករ៉ែ កន្លែងធ្វើការសំណង់ដូចជាផ្លូវរូងក្នុងដីជាដើមត្រូវបានអនុវត្តដោយប្រើម៉ាស៊ីនពាក់ព័ន្ធនោះ អាចនឹងធ្លាក់ចុះដោយសារការងារមេកានិច។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ចំណាំទី2) ស្ដីអំពីឧបករណ៍ការពារក្បាលនោះ ស្តង់ដាររចនាសម្ព័ន្ធត្រូវបានចង្អុលបង្ហាញដោយសារាចរលេខ559 នៃថ្ងៃ26 ខែ9 ឆ្នាំ1975។</a:t>
            </a:r>
            <a:endParaRPr lang="en-US" altLang="ja-JP" sz="110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10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ផ្នែកទី 2 ការបង្ការគ្រោះថ្នាក់ទាក់ទងនឹងការប្រើប្រាស់គ្រឿងយន្តសំណង់ប្រភេទយានយន្ត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154 &lt;ការស្រាវជ្រាវនិង ការកត់ត្រា&gt;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នៅពេលអនុវត្តការងារដោយប្រើគ្រឿងម៉ាស៊ីនសំណង់ប្រភេទយានយន្តប្រតិបត្តិករ ត្រូវធ្វើដើម្បីការពារគ្រោះថ្នាក់ដល់កម្មករដោយសារតែការដួលរលំនៃម៉ាស៊ីនសំណង់ប្រភេទយានយន្តនិងការដួលរលំនៃភ្នំជាដើម   ប្រតិបត្តិករអាជីវកម្មត្រូវតែធ្វើការស៊ើបអង្កេតកន្លែងដែលទាក់ទងទៅនឹងការងារជាមុនហើយលទ្ធផលត្រូវបានកត់ត្រាស្ថានភាពលក្ខណៈទ្រង់ទ្រាយនិងភូគព្ភសាស្ដ្រជាដើម។</a:t>
            </a:r>
            <a:endParaRPr lang="ja-JP" altLang="en-US" sz="11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(3)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ទំព័រទី262 / អត្ថបទជំនួយ ទំព័រទី139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មាត្រា155 &lt;ផែនការការងារ&gt;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នៅពេលអនុវត្តការងារដោយប្រើគ្រឿងម៉ាស៊ីនសំណង់ប្រភេទយានយន្តប្រតិបត្តិករ អាជីវកម្មត្រូវបង្កើតផែនការការងារជាមុនដែលអនុវត្តទៅតាមអ្វីដែលបានដឹងតាមរយៈការស៊ើបអង្កេតដោយអនុលោមតាមបទប្បញ្ញត្តិនៃមាត្រាខាងលើនិងអនុវត្តការងារតាមផែនការការង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ផែនការការងារដែលមានចែងក្នុងខណ្ឌខាងលើត្រូវចង្អុលបង្ហាញនូវចំណុចដូចខាងក្រោម។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1 ប្រភេទនិងសមត្ថភាពរបស់ម៉ាស៊ីនសំណង់ប្រភេទយានយន្តដែលត្រូវប្រើ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2 ផ្លូវប្រតិបត្ដិការនៃគ្រឿងម៉ាស៊ីនសំណង់ប្រភេទយានយន្ត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3 វិធីធ្វើការជាមួយគ្រឿងម៉ាស៊ីនសំណង់ប្រភេទយាន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នៅពេលប្រតិបត្តិករអាជីវកម្មបានបង្កើតផែនការការងារដែលមានចែងក្នុងខណ្ឌទី1 គាត់ត្រូវជូនដំណឹងដល់កម្មករដែលពាក់ព័ន្ធអំពប្រការដែលមានចែងក្នុងប្រការទី2និងទី3នៃខណ្ឌលើ។</a:t>
            </a: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មាត្រា156 &lt;ល្បឿនកំណត់&gt;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 (ដោយមិនរាប់បញ្ចូលល្បឿនអតិបរមា10គីឡូម៉ែត្រក្នុងមួយម៉ោងឬតិចជាងនេះ) ប្រតិបត្តិការ ត្រូវតែកំណត់ល្បឿននៃគ្រឿងម៉ាស៊ីនសំណង់ប្រភេទយានយនស្របទៅតាមសណ្ឋានដីនិងស្ថានភាពភូមិសាស្ត្រជាដើមនៅនក្លែងដែលពាក់ព័ន្ធជាមុនហើយត្រូវធ្វើទៅតាមនោ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អ្នកបើកបរនៃគ្រឿងសំណង់ប្រភេទយានយន្តដែលមានចែងក្នុងខណ្ឌលើមិនត្រូវបើកបរគ្រឿងសំណង់ប្រភេទយានយន្តហួសល្បឿនកំណត់ដែលមានចែងក្នុងខណ្ឌដដែល។</a:t>
            </a: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ចំណាំ) «។ល។» នៅក្នុង« សណ្ឋានដីនិងស្ថានភាពភូមិសាស្ត្រ។ល។» រួមមានករណីដែលមានគ្រឿងម៉ាស៊ីននិងគ្រឿងបរិក្ខារផ្សេងទៀតត្រូវបានតំឡើង។</a:t>
            </a:r>
            <a:endParaRPr lang="ja-JP" altLang="en-US" sz="160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663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(4)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ទំព័រទី262 / អត្ថបទជំនួយ ទំព័រទី140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157 &lt;ការការពារការធ្លាក់ចុះជាដើម&gt;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នៅពេលធ្វើការដោយប្រើគ្រឿងម៉ាស៊ីនសំណង់ប្រភេទយានយន្ត ប្រតិបត្តិករអាជីវកម្មត្រូវតែបង្ការការគ្រោះថ្នាក់ដល់កម្មករដោយសារម៉ាស៊ីនសំណង់ប្រភេទយានយន្តដួលរលំេឬធ្លាក់ចុះ តាមផ្លូវរត់ម៉ាស៊ីនសំណង់ប្រភេទយានយន្ត  ការការពារការដួលជាយផ្លូវ ការពារការថយចុះដីមិនស្មើគ្នា រក្សាទទឹងដែលត្រូវការ។ ល។ ※1 ត្រូវតែមានវិធានការណ៍ចាំបាច់។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នៅពេលធ្វើការជាមួយគ្រឿងម៉ាស៊ីនសំណង់ប្រភេទយានយន្តលើស្មាផ្លូវ ជម្រាលជាដើម ប្រតិបត្តិករអាជីវកម្មត្រូវចាត់តាំងអ្នកណែនាំ ប្រសិនបើមានហានិភ័យគ្រោះថ្នាក់ដល់កម្មករដោយសារការដួលរលំឬធ្លាក់នៃគ្រឿងយន្តសំណង់ប្រភេទយានយន្ត※2 មនុស្សនោះត្រូវណែនាំម៉ាស៊ីនសំណង់ប្រភេទយានយន្ត។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អ្នកបើកបរគ្រឿងយន្តសំណង់ប្រភេទយានយន្តដែលបានកំណត់ក្នុងខណ្ឌមុននោះត្រូវតែអនុវត្តតាមការណែនាំដែលបានណែនាំរបស់អ្នកណែនាំដែលបានកំណត់ក្នុងខណ្ឌដដែល។</a:t>
            </a:r>
            <a:endParaRPr lang="en-US" altLang="ja-JP" sz="20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ចំណាំ1) «។ល។» នៅក្នុង« រក្សាទទឹងដែលត្រូវការ។ ល។» រួមមានការតំឡើងជញ្ជាំងផ្លូវនិង ផ្លាកសញ្ញា។ ល។</a:t>
            </a:r>
          </a:p>
          <a:p>
            <a:pPr marL="809625" indent="-2880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ចំណាំ2) ប្រសិនបើជញ្ជាំងផ្លូវត្រូវបានដំឡើងហើយផ្លាកសញ្ញាត្រូវបានកំណត់យ៉ាងត្រឹមត្រូវដើម្បីកុំអោយមានហានិភ័យនៃការដួលរលំឬធ្លាក់ចុះ វាមិនចាំបាច់ដាក់អ្នកណែនាំនៅក្នុងខណ្ឌ2។</a:t>
            </a:r>
            <a:endParaRPr lang="ja-JP" altLang="en-US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157-2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
នៅកន្លែងដែលមានហានិភ័យគ្រោះថ្នាក់ដល់អ្នកបើកបរដោយសារការដួលរលំឬការធ្លាក់ចុះនៃគ្រឿងម៉ាស៊ីនសំណង់ប្រភេទយានយន្តដូចជាជាយផ្លូវនិងជម្រាលជាដើមនោះ មានរចនាសម្ព័ន្ធការពារការដួលរលំហើយព្យាយាមកុំឲ្យប្រើគ្រឿងម៉ាស៊ីនសំណង់ប្រភេទយានយន្តផ្សេងទៀតដែលគ្មានរចនាសម្ព័ន្ធការពារការដួលរលំហើយគ្មានខ្សែក្រវ៉ាត់កៅអី ថែមទាំងព្យាយាមធ្វើឱ្យអ្នកបើកបរប្រើខ្សែក្រវ៉ាត់កៅអី។</a:t>
            </a: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(5)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ទំព័រទី263 / អត្ថបទជំនួយ ទំព័រទី141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មាត្រា158 &lt;ការការពារការប៉ះពាល់&gt;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ប្រតិបត្តិករអាជីវកម្មមិនត្រូវអនុញ្ញាតិឱ្យកម្មករចូលកន្លែង※ ដែលជាកន្លែងមានហានិភ័យគ្រោះថ្នាក់ដល់កម្មករដោយសារតែមានប៉ះពាល់ជាមួយគ្រឿងម៉ាស៊ីនសំណង់ប្រភេទយានយន្តដែលកំពុងដំណើរការ។ ទោះយ៉ាងណាក៏ដោយ នៅពេលដែលធ្វើឲ្យណែនាំម៉ាស៊ីនសំណង់ប្រភេទយានយន្តដោយតែងតាំងអ្នកណែនាំ។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400" spc="-7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អ្នកបើកបរនៃគ្រឿងម៉ាស៊ីនសំណង់ប្រភេទយានយន្តដែលមានចែងក្នុងខណ្ឌមុននោះ ត្រូវតែអនុវត្តតាមការណែនាំដែលបានបញ្ជាក់ខណ្ឌដដែលដោយអ្នកណែនាំ។</a:t>
            </a:r>
            <a:endParaRPr lang="en-US" altLang="ja-JP" sz="1400" spc="-7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ចំណាំ)« ទីតាំងដែលអាចកើតមានគ្រោះថ្នាក់»មិនត្រឹមតែរួមបញ្ចូលទាំងការធ្វើដំណើររបស់ម៉ាស៊ីនប៉ុណ្ណោះទេ ថែមទាំងតំបន់ដំណើរការនៃឧបករណ៍ការងាប្រតិបត្តិការនដូចជាដៃនិងដងសន្ទូចជាដើម។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មាត្រា159 &lt;សញ្ញា&gt;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នៅពេលប្រតិបត្តិករអាជីវកម្មតាំងអ្នកណែនាំសម្រាប់ប្រតិបត្តិការនៃគ្រឿងម៉ាស៊ីនសំណង់ប្រភេទយានយន្ត គាត់ត្រូវកំណត់សញ្ញាជាក់លាក់ហើយធ្វើឲ្យអ្នកណែនាំផ្តល់សញ្ញា។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អ្នកបើកបរនៃគ្រឿងម៉ាស៊ីនសំណង់ប្រភេទយានយន្តដែលមានចែងក្នុងខណ្ឌមុនត្រូវធ្វើតាមសញ្ញាដែលមានចែងក្នុងខណ្ឌដដែ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មាត្រា160 &lt;វិធានការណ៍ដែលត្រូវធ្វើនៅពេលផ្ចាកចេញពីទីតាំងបើកបរ&gt;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នៅពេលអ្នកបើកបរយានយន្តសំណង់ប្រភេទយានយន្តចាកចេញពីទីតាំងបើកបរ ប្រតិបត្តិករអាជីវកម្មត្រូវឱ្យអ្នកបើកបរមានវិធានការដូចខាងក្រោម។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1 បញ្ចុះឧបករណ៍ការងារដូចជាធុងនិងឧបករណ៍ចាប់យក※1លើដី។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2 ចាត់វិធានការដើម្បីការពារការរត់គេចពីគ្រឿងម៉ាស៊ីនសំណង់ប្រភេទយានយន្តដូចជាបញ្ឈប់ម៉ាស៊ីនថែមទាំងចាប់ហ្វ្រាំងសម្រាប់រត់ ※2 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អ្នកបើកបរដែលមានចែងក្នុងខណ្ឌខាងលើនោះត្រូវចាត់វិធានការដែលបានចែងនៅក្នុងប្រការនីមួយៗនៃខណ្ឌដដែលនៅពេលដែលឃ្លាតឆ្ងាយពីទីតាំងប្រតិបត្តិការរបស់គ្រឿងម៉ាស៊ីនសំណង់ប្រភេទយានយន្ត។</a:t>
            </a:r>
            <a:endParaRPr lang="en-US" altLang="ja-JP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ចំណាំទី1) «។ល។»នៅក្នុង«ធុងនិងឧបករណ៍ចាប់យក។ ល។»រួមមានប៉ែលនិងបន្ទះកំចាត់ដី។ល។</a:t>
            </a:r>
          </a:p>
          <a:p>
            <a:pPr marL="542925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ចំណាំទី2) «។ល។»នៅក្នុង« ការប្រើហ្វ្រាំងសម្រាប់រត់។ល។» រួមមានការបញ្ឈប់ដោយឆ្នុក។ល។</a:t>
            </a:r>
            <a:endParaRPr lang="en-US" altLang="ja-JP" sz="11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(6)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ទំព័រទី264 / អត្ថបទជំនួយ ទំព័រទី142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មាត្រា161 &lt;ផ្ទេរគ្រឿងម៉ាស៊ីនសំណង់ប្រភេទយានយន្ត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នៅពេលប្រតិបត្ដិករអាជីវកម្មអនុវត្តការរើលើឡានដឹកទំនិញ។ល។ ※1 ដោយការអូសទាញឬរត់ដោយខ្លួនឯងដើម្បីផ្ទេរគ្រឿងយន្តសំណង់ប្រភេទយានយន្ត ហើយនៅពេលប្រើក្តារក្រាលថ្នល់និងការលើកដីអោយខ្ពស់ (morido)ដើម្បីការពារគ្រោះថ្នាក់ដោយសារគ្រឿងយន្តសំណង់ប្រភេទយានយន្តដួលរលំនិងធ្លាក់ចុះ ត្រូវអនុវត្តតាមការកំណត់ដូចតទៅនេះ។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ការរើទំនិញគួរតែត្រូវបានធ្វើឡើងនៅកន្លែងរាបស្មើនិងរឹងមាំ។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នៅពេលប្រើក្តារក្រាលថ្នល់ សូមប្រើក្តារក្រាលថ្នល់ដែលមាន※2ប្រវែង ទទឹងនិងភាពខ្លាំងគ្រប់គ្រាន់ហើយភ្ជាប់វាដោយសុវត្ថិភាពជាមួយជម្រាល※3សមស្រប។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នៅពេលប្រើការលើកដីអោយខ្ពស់ ច្រាំងទំនប់បណ្តោះអាសន្នជាដើម ត្រូវធានាបាននូវទទឹងនិងភាពខ្លាំង※4គ្រប់គ្រាន់និងជម្រាលសមរម្យ។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ចំណាំទី1) «។ល។»នៅក្នុង «ឡាំនដឹកទំនិញ។ល។» រួមមានរថសណ្ដោង។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 2)  «ប្រវែងគ្រប់គ្រាន់»នៃ«ប្រវែងគ្រប់គ្រាន់» គួរតែត្រូវបានកំណត់ដោយយោងទៅលើទំងន់និងទំហំរបស់ម៉ាស៊ីនសំណង់ប្រភេទយានយន្តសម្រាប់ដែលត្រូវបានរើ។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ចំណាំទីឲ3) «ជម្រាលសមស្រប» សំដៅទៅលើជម្រាលនៅក្នុងតំបន់សុវត្ថិភាពដោយពិចារណាលើសមត្ថភាពរបស់ម៉ាស៊ីនដូចជាកម្លាំងឡើងជម្រាលជាដើម។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ចំណាំទី4) ស្ដីអំពី« ភាពខ្លាំងនៃការលើកដីអោយខ្ពស់» ត្រូវធ្វើការដាក់ឈើហ៊ុបលើការលើកដីអោយខ្ពស់ថែមទាំង ត្រូវបានធានាដោយចាត់វិធានការដូចធ្វើឲ្យរឹងគ្រប់គ្រាន់ជាដើម។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មាត្រា162 &lt;ការដាក់កម្រិតលើការជិះ&gt;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
ប្រតិបត្តិករអាជីវកម្មមិនត្រូវឲ្យកម្មករអង្គុយនៅកន្លែងផ្សេងទៀតក្រៅពីកៅអីអ្នកដំណើរ※ទេ។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ចំណាំ)  «កៅអីអ្នកដំណើរ» សំដៅទៅលើកៅអីអ្នកបើកបរ កៅអីអ្នកដំណើរនិងកៅអីផ្សេងទៀតសម្រាប់ឡើងជិះ។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មាត្រា163  &lt;ការដាក់កម្រិតលើការប្រើប្រាស់&gt;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នៅពេលធ្វើការជាមួយគ្រឿងម៉ាស៊ីនសំណង់ប្រភេទយានយន្ត ប្រតិបត្តិករអាជីវកម្ត្រូវធ្វើតាម※ស្ថេរភាពនិងទំងន់ផ្ទុកអតិបរមារជាដើមដែលកំណត់អាស្រ័យលើចនាសម្ព័ននៃគ្រឿងម៉ាស៊ីនសំណង់ប្រភេទយានយន្តនោះដើម្បីការពារគ្រោះថ្នាក់ដល់កម្មករដោយសារតែការដួលរលំ់និងការខូចខាតដងសន្ទូចនិងដៃជាដើម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ចំណាំ) «ត្រូវបានកំណត់រចនាសម្ព័ន្ធនោះ» ត្រូវបានចង្អុលបង្ហាញដោយស្តង់ដាររចនាសម្ព័ន្ធនៃគ្រឿងម៉ាស៊ីនសំណង់ប្រភេទយានយន្ត។</a:t>
            </a: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(7)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ទំព័រទី265 / អត្ថបទជំនួយ ទំព័រទី143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មាត្រា164 &lt;ការដាក់កម្រិតលើការប្រើប្រាស់សម្រាប់គោលបំណងក្រៅពីគោលបំណងសំខាន់&gt;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មិនត្រូវប្រើ※1ម៉ាស៊ីនសាងសង់ប្រភេទយានយន្តសម្រាប់គោលបំណងណាមួយក្រៅពីការប្រើប្រាស់ជាចម្បងនៃម៉ាស៊ីនសំណង់ប្រភេទយានយន្តដូចជាការលើកបន្ទុកជាមួយគ្រឿងថាមពល・ប៉ែល(SHOBERU)ឬលើកកម្មករដោយclamshell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បទប្បញ្ញត្តិនៃខណ្ឌខាងលើមិនត្រូវអនុវត្តក្នុងករណីដូចខាងក្រោមទេ។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1 នៅពេលធ្វើការលើកបន្ទុក※2 ត្រូវនឹងដូចខាងក្រោម។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ក នៅពេលដែលមិនអាចជៀសវាងបានដោយសារលក្ខណៈការងារឬនៅពេលចាំបាច់ត្រូវអនុវត្តការងារដែលមានសុវត្ថិភាព ※3 ។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09625" indent="-8096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ខ
នៅពេលដែលប្រើដោយភ្ជាប់ប្រដាប់ដែលត្រូវនឹងអ្វីខាងក្រោម ដូចជាទំពក់ shackle (shakkuru)គ្រឿងខ្ចៅដែកជាដើមនិងឧបករណ៍លើកផ្សេងទៀត ※4 ។ 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　(1) ត្រូវមានភាពខ្លាំងគ្រប់គ្រាន※5 យោងតាមបន្ទុកដែលត្រូវអនុវត្ត។</a:t>
            </a:r>
          </a:p>
          <a:p>
            <a:pPr marL="1076325" indent="-1076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　(2) មិនមានហានិភ័យដែលបន្ទុកដែលត្រូវបានព្យួពីឧបករណ៍ពាក់ព័ន្ធនោះធ្លាក់ចុះដោយសារតែការប្រើប្រាស់ឧបករណ៍កុំឲ្យរបូ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　　　(3) គ្មានហានិភ័យដែលចេញពីឧបករណ៍ការងារ※6។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2925" indent="-5429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　　2 </a:t>
            </a:r>
            <a:r>
              <a:rPr lang="km" sz="1200" spc="-2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នៅពេលបំពេញការងារក្រៅពីការងារលើកហើយគ្មានគ្រោះថ្នាក់ដល់កម្មករទេ។</a:t>
            </a:r>
            <a:endParaRPr lang="en-US" altLang="ja-JP" sz="1200" spc="-2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ចំណាំទី1) ចំពោះ«។ល។» នៅក្នុង «ការលើកកម្មករនិងការបញ្ចុះដោយclamshell។ ល។» រួមមានការប្រើសប្រាស់ដងសន្ទូចនិងដៃ(amu)ជាដើមជំនួសកាំជណ្ដើរ។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ចំណាំទី2) «ការងារលើកបន្ទុក» រួមមានការងាកដងសន្ទូចដោយព្យួរឥវ៉ាន់និងការរត់ដោយព្យួរឥវ៉ាន់។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 </a:t>
            </a:r>
            <a:r>
              <a:rPr lang="km" sz="1050" spc="-1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ក្នុង «ពេលដែលមិនអាចជៀសផុតបានដោយសារលក្ខណៈការងារឬនៅពេលចាំបាច់អនុវត្តការងារប្រកបដោយសុវត្ថិភាព» ដើម្បីកាត់បន្ថយហានិភ័យនៃការដួលរលំដីល្បាប់ដែលជាផ្នែកមួយនៃការងារជីកដោយប្រើប្រាស់ម៉ាស៊ីនសាងសង់ប្រភេទយានយន្ត  នៅពេលលើកក្ដារសម្រាប់ទប់ដីនិងបំពង់humeជាដើមេជាបណ្តោះអាសន្ន កន្លែងធ្វើការតូចចង្អៀតដូច្នេះប្រសិនបើមានម៉ាស៊ីនស្ទូចចល័តចូលហើយការងារត្រូវបានអនុវត្តតំបន់ការងារអាចនឹងមានភាពស្មុគស្មាញហើយហានិភ័យអាចនឹងកើនឡើង។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spc="-1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ចំណាំទី4) "នៅពេលប្រើដោយភ្ជាប់ឧបករណ៍លើកទៅឧបករណ៍ការងារ" មានន័យថាទំពក់ គន្លឹះសោ ខ្សែលោហៈធាតុ ខ្សែសង្វាក់ព្យួរជាដើមត្រូវបានភ្ជាប់ទៅនឹងឧបករណ៍ការងារដើម្បីកុំអោយងាយរបូតហើយឧបករណ៍នេះត្រូវបានប្រើ ដើម្បីផ្ទុកបន្ទុក មិនរាប់បញ្ចូលករណីនៃការលើកឥវ៉ាន់ដោយដាក់ខ្សែលោហៈធាតុនឹងក្រញ៉ាំនៃធុង ករណីដែលត្រូវបានលើកឥវ៉ាន់ដោយបង្វិលខ្សែលោហៈធាតុផ្ទាល់នឹងដៃនិងដងសន្ទូច។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ចំណាំទី5) ភាពខ្លាំងនៃឧបករណ៍លើកនេះត្រូវមានកត្តាសុវត្ថិភាព (មានន័យថាតម្លៃដែលទទួលបានដោយការចែកតម្លៃបន្ទុកកាត់នៃឧបករណ៍សម្រាប់លើកដោយតម្លៃបន្ទុកក្នុងខណ្ឌទី 3 លេខទី4 ) គឺ5ឬលើសនេះ។</a:t>
            </a:r>
          </a:p>
          <a:p>
            <a:pPr marL="542925" indent="-18732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05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ចំណាំទី6)  «របស់ដែលគ្មានហានិភ័យរបូតពីឧបករណ៍ការងារ» ទំពក់ជាដើម ដែលភ្ជាប់ដោយផ្សារដែកនោះជ្រៀតចូលនិងការផ្សារដែកthroat thicknessគ្រប់គ្រាន់ថែមទាំងការផ្សារដែកបរិមណទាំងមូលនៃផ្នែកភ្ជាប់នោះ។</a:t>
            </a:r>
            <a:endParaRPr lang="en-US" altLang="ja-JP" sz="105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1008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(8)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ទំព័រទី265 / អត្ថបទជំនួយ ទំព័រទី144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មាត្រា165 &lt;ការជួសជុលជាដើម&gt;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តិករអាជីវកម្មអនុវត្តការងារជួសជុលគ្រឿងម៉ាស៊ីនសំណង់ប្រភេទយានយន្តឬតំឡើងឬដកអ្វីតភ្ជាប់ ប្រតិបត្តិករអាជីវកម្មត្រូវចាត់តាំងបុគ្គលដែលនឹងដឹកនាំការងារហើយអោយបុគ្គលនោះចាត់វិធានការដូចខាងក្រោ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កំណត់នីតិវិធីការងារនិងដឹកនាំការងារ។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ត្រួតពិនិត្យស្ថានភាពការប្រើប្រាស់បង្គោលសុវត្ថិភាព ប្លុកសុវត្ថិភាពជាដើមដែលមានបញ្ជាក់ក្នុងខណ្ឌទី1នៃមាត្រាខាងក្រោម និងយានដ្ឋានដែលមានបញ្ជាក់នៅក្នុងខណ្ឌទី1នៃមាត្រ 166-2 ។</a:t>
            </a: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en-US" altLang="ja-JP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មាត្រា166 &lt;ការការពារគ្រោះថ្នាក់ដោយសារបញ្ចុះដងសន្ទូចជាដើម&gt;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នៅពេលប្រតិបត្ដិករអាជីវកម្មលើកដងសន្ទូច ដៃរបស់ម៉ាស៊ីនសំណង់ប្រភេទយានយន្តនិងធ្វើការជួសជុលការត្រួតពិនិត្យជាដើមនៅក្រោមវាដើម្បីការពារគ្រោះថ្នាក់ដល់កម្មករដោយសារតែការធ្លាក់ដៃនិងដងសន្ទូចជាដើម ធ្វើឲ្យកម្មករធ្វើការជាក់លាក់នោះប្រើបង្គោលសុវត្ថិភាព ប្លុកសុវត្ថិភាពជាដើម។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600" spc="-4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កម្មករដែលចូលរួមក្នុងការងារដែលមានចែងក្នុងខណ្ឌលើ ត្រូវប្រើបង្គោលសុវត្ថិភាព ប្លុកសុវត្ថិភាព។ល។ ដែលមានចែងក្នុងខណ្ឌដដែល។</a:t>
            </a: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2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ចំណាំ) «។ល។» នៅក្នុង «ប្លុកសុវត្ថិភាព។ ល។» រួមបញ្ចូលទាំងជើងជាដើម។</a:t>
            </a:r>
            <a:endParaRPr lang="en-US" altLang="ja-JP" sz="1200" dirty="0">
              <a:solidFill>
                <a:srgbClr val="0070C0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7087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(9)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ទំព័រទី268 / អត្ថបទជំនួយ ទំព័រទី144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មាត្រា166-2 &lt;ការការពារគ្រោះថ្នាក់ដោយសារការដួលរលំជាដើមនៃអ្វីតភ្ជាប់&gt;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ដំឡើងឬដកអ្វីតភ្ជាប់សម្រាប់គ្រឿងម៉ាស៊ីនសំណងប្រភេទយានយន្តប្រតិបត្តិករអាជីវកម្មត្រូវអនុញ្ញាតឱ្យកម្មករដែលចូលរួមក្នុងការងារប្រើប្រាសជើងក្នុងគោលបំណងការពារគ្រោះថ្នាក់ដល់កម្មករដោយសារតែការដួលរលំនៃអ្វីតភ្ជាប់។ 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កម្មករដែលចូលរួមក្នុងការងារដែលមានចែងក្នុងខណ្ឌលើត្រូវប្រើជើងនៅខណ្ឌដដែល។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មាត្រា166-3 &lt;ការដាក់កម្រិតលើអ្វីតភ្ជាប់&gt;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រអាជីវកម្មមិនត្រូវភ្ជាប់អ្វីតភ្ជាប់ទៅនឹងគ្រឿងម៉ាស៊ីនសំណង់ប្រភេទយានយន្តដែលលើសពីទំងន់ដែលបានកំណត់តាមរចនាសម្ព័ន្ធ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ja-JP" altLang="en-US" sz="16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 166-4 &lt;បង្ហាញទំងន់អ្វីតភ្ជាប់។ ល។&gt;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នៅពេលប្រតិបត្ដិការអាជីវកម្មផ្លាស់ប្ដូរអ្វីតភ្ជាប់នៃម៉ាស៊ីនសំណង់ប្រភេទយានយន្ត ទម្ងន់នៃអ្វីតភ្ជាប់ (នៅពេលដាក់ធុង ខ្សែរ៉ូតជាដើមត្រូវបានភ្ជាប់នោះរួមបញ្ជូលចំណុះឬទំងន់ផ្ទុកអតិបរិមានៃធុង ខ្សែរ៉ូតជាដើម។ ក្នុងអត្ថបទនេះនឹងអនុវត្តដូចគ្នា។ ) ត្រូវដាក់បង្ហាញឬម៉ាស៊ីនសំណង់ប្រភេទយានយន្តត្រូវផ្តល់អ្វីតភ្ជាប់ដែលអនុញ្ញាតឱ្យអ្នកបើកបរបញ្ជាក់ពីទម្ងន់នៃអ្វីតភ្ជាប់។</a:t>
            </a: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បទប្បញ្ញត្តិសុវត្ថិភាពនិងសុខភាពការងារ (ដកស្រង់) (10)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ទំព័រទី273 / អត្ថបទជំនួយ ទំព័រទី145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ភាគទី4 បទបញ្ជាពិសេស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ជំពូកទី2 បទប្បញ្ញត្តិពិសេសស្តីពីអ្នកអោយខ្ចីគ្រឿងម៉ាស៊ីន។ 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មាត្រា666 &lt;វិធានការណ៍ដែលត្រូវធ្វើសម្រាប់អ្នកអោយខ្ចីគ្រឿងម៉ាស៊ីន។ ល&gt;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បុគ្គលដែលមានចែងក្នុងមាត្រាខាងលើ (តទៅនេះហៅថា "អ្នកអោយខ្ចីគ្រឿងម៉ាស៊ីន។ ល។ ") ត្រូវចាត់វិធានការដូចតទៅនេះនៅពេលអោយខ្ចីគ្រឿងម៉ាស៊ីន។ ល។ ទៅប្រតិបត្តិករអាជីវកម្មផ្សេងទៀត។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ពិនិត្យមើលម៉ាស៊ីន។ ល។ ជាមុន ※1 ហើយប្រសិនបើមានភាពមិនប្រក្រតីណាមួយត្រូវបានរកឃើញ សូមជួសជុលវាឬអនុវត្តការថែទាំចាំបាច់ផ្សេងទៀត។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ប្រគល់ឯកសារដែលកត់ទុកពីចំណុចដូចខាងក្រោមទៅប្រតិបត្តិករអាជីវកម្មដែលទទួលបានខ្ចីម៉ាស៊ីន។ ល។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ក សមត្ថភាពរបស់ម៉ាស៊ីន។ ល។※2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ខ លក្ខណៈរបស់ម៉ាស៊ីន។ ល។ និងការប្រុងប្រយ័ត្នផ្សេងៗសម្រាប់ការប្រើប្រាស់របស់វា ※3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4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</a:t>
            </a:r>
            <a:r>
              <a:rPr lang="km" sz="1400" spc="-3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បទប្បញ្ញត្តិនៃខណ្ឌខាងលើមិនអនុវត្ត ទេ※4
ក្នុងករណីឲ្យគេខ្ចីគ្រឿងបរិក្ខារ
អំពីម៉ាស៊ីនជាដើមដែលជាគោលដៅនៃការខ្ចីជាក់លាក់នោះ បើប្រតិបត្តិករអាជីវកម្មបានខ្ចីម៉ាស៊ីនជាដើមនោះធ្វើកិច្ចការដែលម្ចាស់នៃម៉ាស៊ីនជាក់លាក់នោះគួរធ្វើដូចជាការជ្រើសរើសមា៉ស៊ីននៅពេលទិញម៉ាស៊ីន ការថែរក្សានៅក្រោយឲ្យខ្ចី ជាដើម (រាប់បញ្ចូលទាំងអាជីវកម្មីឲ្យខ្ចីគ្រឿងបរិក្ខារដោយស្ថាប័នឲ្យខ្ចីគ្រឿងបរិក្ខារដែលមានលក្ខណៈជាអាណាខេត្តដែលមានចែងក្នុងមាត្រា2ខណ្ឌទី6 នៃច្បាប់ស្តីពីការឧបត្ថម្ភធនមូលនិធិឧបករណ៍សម្រាប់អាជីវកម្មខ្នាតតូច។ (ច្បាប់លេខ115 ឆ្នាំ1958)  ) ។</a:t>
            </a:r>
            <a:endParaRPr lang="ja-JP" altLang="en-US" sz="1400" dirty="0">
              <a:solidFill>
                <a:prstClr val="black"/>
              </a:solidFill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ចំណាំទី1) «ជាមុន» មិនចាំបាច់មានន័យថាត្រូវពិនិត្យមើលកម្ចីទាំងមូលរាល់លើកនោះទេ ប៉ុន្តែវាអាចត្រូវបានកំណត់ចំពោះផ្នែកចាំបាច់អាស្រ័យលើស្ថានភាពប្រើប្រាស់។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ចំណាំទី2) «សមត្ថភាពរបស់ម៉ាស៊ីន។ ល។» សំដៅទៅលើសមត្ថភាពដែលចាំបាច់សម្រាប់ការប្រើប្រាស់ដូចជាស្ថេរភាពនិងចំណុះធុងសម្រាប់គ្រឿងយន្តសំណង់ប្រភេទយានយន្ត។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ចំណាំទី3)«ប្រការដែលត្រូវប្រុងប្រយ័ត្នក្នុងការប្រើប្រាស់នោះនិងផ្សេងទៀត» សំដៅទៅលើប្រការដែលត្រូវប្រុងប្រយ័ត្នក្នុងការប្រើប្រាស់ម៉ាស៊ីនដូចជាវិធីសាស្ត្រប្រើប្រាស់ប្រេងឥន្ធនៈនិងវិធីកែសំរួលជាដើម។</a:t>
            </a:r>
          </a:p>
          <a:p>
            <a:pPr marL="809625" indent="-26670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100" dirty="0">
                <a:solidFill>
                  <a:srgbClr val="0070C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ចំណាំទី4) គោលបំណងនៃខ័ណ្ឌទី2 គឺថាវាមិនអនុវត្តចំពោះអ្នកទាំងឡាយណាដែលយកទម្រង់នៃការជួលជាមធ្យោបាយហិរញ្ញវត្ថុពីគោលបំណងនៃមាត្រានេះឡើយ។</a:t>
            </a: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ស្តង់ដាររចនាសម្ព័នគ្រឿងម៉ាស៊ីនសំណង់ប្រភេទយានយន្ត (ដកស្រង់)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ទំព័រទី276 / អត្ថបទជំនួយ ទំព័រទី146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 &lt;ភាពខ្លាំង។ ល។&gt;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មាត្រា2 &lt;ស្ថេរភាព&gt;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មាត្រា3 (ស្ថេរភាពនៃម៉ាស៊ីនបោះគ្លឹះនិងម៉ាស៊ីដកគ្លឹះ)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មាត្រា4 (ស្ថេរភាពផ្នែកខាងក្រោយនៃម៉ាស៊ីនជីក (មិនរាប់បញ្ចូលប្រភេទកង់រថក្រោះ) និងម៉ាស៊ីនសម្រាប់ការរុះរើ (មិនរាប់បញ្ចូលប្រភេទកង់រថក្រោះ))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មាត្រា5 &lt;ហ្វ្រាំងសម្រាប់បើកបរ។ ល។&gt;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មាត្រា6 &lt;ហ្វ្រាំងសម្រាប់ឧបករណ៍ការងារ&gt;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មាត្រា7 &lt;ផ្នែកប្រតិបត្តិការនៃឧបករណ៍ធ្វើដំណើរ។ ល&gt;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មាត្រា8 (ប្រការចាំបាច់សម្រាប់ប្រតិបត្តិការដូចជាមុខងារនៃផ្នែកប្រតិបត្តិការនិងវិធីសាស្ត្រប្រតិបត្តិការជាដើម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មាត្រា9 &lt;ភាពអាចមើលឃើញជាដើមសម្រាប់ការបើកបរ&gt;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មាត្រា10 &lt;គ្រឿងបរិក្ខារលើកឡើងនិងចុះក្រោម&gt;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មាត្រា11 &lt;គ្រឿងបរិក្ខារការពារគ្រោះថ្នាក់ដោយការលើកនិងបន្ទាបដៃ។ ល។&gt;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មាត្រា12 &lt;សូចនាករទិសដៅ&gt;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មាត្រា13 &lt;ឧបករណ៍រោទិ៍&gt;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មាត្រា13-2 &lt;ឧបករណបញ្ឈប់ស្វ័យប្រវត្តិកម្ម។ ល។ នៅពេលដែលកំរិតការងារហួសកំរិត&gt;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មាត្រា14 &lt;វ៉ាល់សុវត្ថិភាព។ ល។&gt;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មាត្រា15 &lt;ការបង្ហាញ&gt;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មាត្រា16 &lt;គ្រឿងយន្តសំណង់ប្រភេទយានយន្តដែលមានរចនាសម្ព័ន្ធពិសេស&gt;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មាត្រា17 &lt;ការលើកលែងពីពាក្យសុំ&gt;</a:t>
            </a: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m" sz="3200" dirty="0">
                <a:latin typeface="Khmer UI bold" panose="020B0702040204020203" pitchFamily="34" charset="0"/>
                <a:ea typeface="+mn-ea"/>
                <a:cs typeface="Khmer UI bold" panose="020B0702040204020203" pitchFamily="34" charset="0"/>
              </a:rPr>
              <a:t>ជំពូកទី 2 ម៉ូទ័រនិងប្រព័ន្ធធារាសាស្ត្រ សម្រាប់គ្រឿងយន្តសំណង់ប្រភេទយានយន្ត</a:t>
            </a:r>
            <a:endParaRPr kumimoji="1" lang="ja-JP" altLang="en-US" sz="3200" dirty="0">
              <a:latin typeface="Khmer UI bold" panose="020B0702040204020203" pitchFamily="34" charset="0"/>
              <a:ea typeface="+mn-ea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ម៉ូទ័រ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ទំព័រទី16 / អត្ថបទជំនួយ ទំព័រទី12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5763" y="20323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កម្រិតពណ៌រវាងម៉ាស៊ីនម៉ាស៊ូតនិងម៉ាស៊ីនសាំង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8" name="テキスト ボックス 544">
            <a:extLst>
              <a:ext uri="{FF2B5EF4-FFF2-40B4-BE49-F238E27FC236}">
                <a16:creationId xmlns:a16="http://schemas.microsoft.com/office/drawing/2014/main" id="{C98737A5-3F48-4942-9448-D1D167976D80}"/>
              </a:ext>
            </a:extLst>
          </p:cNvPr>
          <p:cNvSpPr txBox="1"/>
          <p:nvPr/>
        </p:nvSpPr>
        <p:spPr>
          <a:xfrm>
            <a:off x="2354834" y="2400151"/>
            <a:ext cx="90691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</a:t>
            </a:r>
          </a:p>
        </p:txBody>
      </p:sp>
      <p:sp>
        <p:nvSpPr>
          <p:cNvPr id="9" name="テキスト ボックス 545">
            <a:extLst>
              <a:ext uri="{FF2B5EF4-FFF2-40B4-BE49-F238E27FC236}">
                <a16:creationId xmlns:a16="http://schemas.microsoft.com/office/drawing/2014/main" id="{CE909183-09DE-46E8-AB98-5152CE90B267}"/>
              </a:ext>
            </a:extLst>
          </p:cNvPr>
          <p:cNvSpPr txBox="1"/>
          <p:nvPr/>
        </p:nvSpPr>
        <p:spPr>
          <a:xfrm>
            <a:off x="826452" y="2612040"/>
            <a:ext cx="67849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ប្រការ</a:t>
            </a:r>
          </a:p>
        </p:txBody>
      </p:sp>
      <p:sp>
        <p:nvSpPr>
          <p:cNvPr id="10" name="テキスト ボックス 546">
            <a:extLst>
              <a:ext uri="{FF2B5EF4-FFF2-40B4-BE49-F238E27FC236}">
                <a16:creationId xmlns:a16="http://schemas.microsoft.com/office/drawing/2014/main" id="{74F2903F-8C34-4891-B45D-29E27608399D}"/>
              </a:ext>
            </a:extLst>
          </p:cNvPr>
          <p:cNvSpPr txBox="1"/>
          <p:nvPr/>
        </p:nvSpPr>
        <p:spPr>
          <a:xfrm>
            <a:off x="804227" y="294527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ប្រភេទឥន្ធនៈ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547">
            <a:extLst>
              <a:ext uri="{FF2B5EF4-FFF2-40B4-BE49-F238E27FC236}">
                <a16:creationId xmlns:a16="http://schemas.microsoft.com/office/drawing/2014/main" id="{87AB2EAC-3DEF-4DE9-B15F-118FC40B2E79}"/>
              </a:ext>
            </a:extLst>
          </p:cNvPr>
          <p:cNvSpPr txBox="1"/>
          <p:nvPr/>
        </p:nvSpPr>
        <p:spPr>
          <a:xfrm>
            <a:off x="804227" y="324720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វិធីសាស្ត្របញ្ឆេះ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548">
            <a:extLst>
              <a:ext uri="{FF2B5EF4-FFF2-40B4-BE49-F238E27FC236}">
                <a16:creationId xmlns:a16="http://schemas.microsoft.com/office/drawing/2014/main" id="{4C4AC11E-0334-4B4B-9E80-2EDDD99A6EB8}"/>
              </a:ext>
            </a:extLst>
          </p:cNvPr>
          <p:cNvSpPr txBox="1"/>
          <p:nvPr/>
        </p:nvSpPr>
        <p:spPr>
          <a:xfrm>
            <a:off x="804227" y="354914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ម៉ាស់ម៉ាស៊ីនក្នុងមួយសេះ</a:t>
            </a:r>
          </a:p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549">
            <a:extLst>
              <a:ext uri="{FF2B5EF4-FFF2-40B4-BE49-F238E27FC236}">
                <a16:creationId xmlns:a16="http://schemas.microsoft.com/office/drawing/2014/main" id="{C7B6379A-9E96-4D7C-A7DD-27715B63BC65}"/>
              </a:ext>
            </a:extLst>
          </p:cNvPr>
          <p:cNvSpPr txBox="1"/>
          <p:nvPr/>
        </p:nvSpPr>
        <p:spPr>
          <a:xfrm>
            <a:off x="804227" y="385107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តម្លៃក្នុងមួយសេះ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550">
            <a:extLst>
              <a:ext uri="{FF2B5EF4-FFF2-40B4-BE49-F238E27FC236}">
                <a16:creationId xmlns:a16="http://schemas.microsoft.com/office/drawing/2014/main" id="{1B1B1C47-A754-4530-9651-BCC144BA5D78}"/>
              </a:ext>
            </a:extLst>
          </p:cNvPr>
          <p:cNvSpPr txBox="1"/>
          <p:nvPr/>
        </p:nvSpPr>
        <p:spPr>
          <a:xfrm>
            <a:off x="804227" y="4153011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ប្រសិទ្ធភាពកម្តៅ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551">
            <a:extLst>
              <a:ext uri="{FF2B5EF4-FFF2-40B4-BE49-F238E27FC236}">
                <a16:creationId xmlns:a16="http://schemas.microsoft.com/office/drawing/2014/main" id="{434A27F7-7C27-4389-8A12-3870077465DF}"/>
              </a:ext>
            </a:extLst>
          </p:cNvPr>
          <p:cNvSpPr txBox="1"/>
          <p:nvPr/>
        </p:nvSpPr>
        <p:spPr>
          <a:xfrm>
            <a:off x="804227" y="445494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ចំណាយប្រតិបត្តិការ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552">
            <a:extLst>
              <a:ext uri="{FF2B5EF4-FFF2-40B4-BE49-F238E27FC236}">
                <a16:creationId xmlns:a16="http://schemas.microsoft.com/office/drawing/2014/main" id="{EDBBFFF0-DAA7-4C5F-8510-26DA7023622A}"/>
              </a:ext>
            </a:extLst>
          </p:cNvPr>
          <p:cNvSpPr txBox="1"/>
          <p:nvPr/>
        </p:nvSpPr>
        <p:spPr>
          <a:xfrm>
            <a:off x="820102" y="4768052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ហានិភ័យនៃអគ្គិភ័យ</a:t>
            </a:r>
          </a:p>
          <a:p>
            <a:pPr algn="just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553">
            <a:extLst>
              <a:ext uri="{FF2B5EF4-FFF2-40B4-BE49-F238E27FC236}">
                <a16:creationId xmlns:a16="http://schemas.microsoft.com/office/drawing/2014/main" id="{7FDDD3B4-BEE4-48C8-BBA1-D20EE72C6433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ម៉ាស៊ីន​ម៉ាស៊ូត</a:t>
            </a:r>
          </a:p>
          <a:p>
            <a:pPr algn="just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554">
            <a:extLst>
              <a:ext uri="{FF2B5EF4-FFF2-40B4-BE49-F238E27FC236}">
                <a16:creationId xmlns:a16="http://schemas.microsoft.com/office/drawing/2014/main" id="{176CDC05-B07C-4BB8-9950-3E0EC90E74D0}"/>
              </a:ext>
            </a:extLst>
          </p:cNvPr>
          <p:cNvSpPr txBox="1"/>
          <p:nvPr/>
        </p:nvSpPr>
        <p:spPr>
          <a:xfrm>
            <a:off x="3442502" y="2924482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ប្រេងស្រាល</a:t>
            </a:r>
          </a:p>
        </p:txBody>
      </p:sp>
      <p:sp>
        <p:nvSpPr>
          <p:cNvPr id="19" name="テキスト ボックス 555">
            <a:extLst>
              <a:ext uri="{FF2B5EF4-FFF2-40B4-BE49-F238E27FC236}">
                <a16:creationId xmlns:a16="http://schemas.microsoft.com/office/drawing/2014/main" id="{3C21D803-5D38-4D7F-A501-AE5B37291353}"/>
              </a:ext>
            </a:extLst>
          </p:cNvPr>
          <p:cNvSpPr txBox="1"/>
          <p:nvPr/>
        </p:nvSpPr>
        <p:spPr>
          <a:xfrm>
            <a:off x="3357085" y="3262012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ការបញ្ឆេះដោយខ្លួនវាដោយការបង្ហាប់ខ្យល់</a:t>
            </a:r>
          </a:p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556">
            <a:extLst>
              <a:ext uri="{FF2B5EF4-FFF2-40B4-BE49-F238E27FC236}">
                <a16:creationId xmlns:a16="http://schemas.microsoft.com/office/drawing/2014/main" id="{2AF62703-CA09-4173-8EA8-BEAD8AF468CA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ធ្ងន់</a:t>
            </a:r>
          </a:p>
        </p:txBody>
      </p:sp>
      <p:sp>
        <p:nvSpPr>
          <p:cNvPr id="21" name="テキスト ボックス 557">
            <a:extLst>
              <a:ext uri="{FF2B5EF4-FFF2-40B4-BE49-F238E27FC236}">
                <a16:creationId xmlns:a16="http://schemas.microsoft.com/office/drawing/2014/main" id="{67C9035C-9ABE-48CD-B310-3E430AB02591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ខ្ពស់</a:t>
            </a:r>
          </a:p>
        </p:txBody>
      </p:sp>
      <p:sp>
        <p:nvSpPr>
          <p:cNvPr id="22" name="テキスト ボックス 558">
            <a:extLst>
              <a:ext uri="{FF2B5EF4-FFF2-40B4-BE49-F238E27FC236}">
                <a16:creationId xmlns:a16="http://schemas.microsoft.com/office/drawing/2014/main" id="{F5E367DC-E6F4-40C1-A010-CCFD921A7B06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ល្អ (30-40%)</a:t>
            </a:r>
          </a:p>
        </p:txBody>
      </p:sp>
      <p:sp>
        <p:nvSpPr>
          <p:cNvPr id="23" name="テキスト ボックス 559">
            <a:extLst>
              <a:ext uri="{FF2B5EF4-FFF2-40B4-BE49-F238E27FC236}">
                <a16:creationId xmlns:a16="http://schemas.microsoft.com/office/drawing/2014/main" id="{BAC5150C-4A5C-4405-9DE8-240BCFB238B1}"/>
              </a:ext>
            </a:extLst>
          </p:cNvPr>
          <p:cNvSpPr txBox="1"/>
          <p:nvPr/>
        </p:nvSpPr>
        <p:spPr>
          <a:xfrm>
            <a:off x="3357085" y="445075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ថោក</a:t>
            </a:r>
          </a:p>
        </p:txBody>
      </p:sp>
      <p:sp>
        <p:nvSpPr>
          <p:cNvPr id="24" name="テキスト ボックス 560">
            <a:extLst>
              <a:ext uri="{FF2B5EF4-FFF2-40B4-BE49-F238E27FC236}">
                <a16:creationId xmlns:a16="http://schemas.microsoft.com/office/drawing/2014/main" id="{FC4A1FA3-BF38-4930-889A-20ABA5B6C54C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តិច</a:t>
            </a:r>
          </a:p>
        </p:txBody>
      </p:sp>
      <p:sp>
        <p:nvSpPr>
          <p:cNvPr id="25" name="テキスト ボックス 561">
            <a:extLst>
              <a:ext uri="{FF2B5EF4-FFF2-40B4-BE49-F238E27FC236}">
                <a16:creationId xmlns:a16="http://schemas.microsoft.com/office/drawing/2014/main" id="{600934E4-65AC-46F5-A909-FD44680F1DAA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ម៉ាស៊ីនសាំង</a:t>
            </a:r>
          </a:p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562">
            <a:extLst>
              <a:ext uri="{FF2B5EF4-FFF2-40B4-BE49-F238E27FC236}">
                <a16:creationId xmlns:a16="http://schemas.microsoft.com/office/drawing/2014/main" id="{0BA79F99-253F-424A-89A3-ABB2631DBE83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សាំង</a:t>
            </a:r>
          </a:p>
        </p:txBody>
      </p:sp>
      <p:sp>
        <p:nvSpPr>
          <p:cNvPr id="27" name="テキスト ボックス 563">
            <a:extLst>
              <a:ext uri="{FF2B5EF4-FFF2-40B4-BE49-F238E27FC236}">
                <a16:creationId xmlns:a16="http://schemas.microsoft.com/office/drawing/2014/main" id="{288B54D6-0452-45D5-B635-4FA09186AED3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ដោយផ្កាភ្លើង</a:t>
            </a:r>
          </a:p>
        </p:txBody>
      </p:sp>
      <p:sp>
        <p:nvSpPr>
          <p:cNvPr id="28" name="テキスト ボックス 564">
            <a:extLst>
              <a:ext uri="{FF2B5EF4-FFF2-40B4-BE49-F238E27FC236}">
                <a16:creationId xmlns:a16="http://schemas.microsoft.com/office/drawing/2014/main" id="{72713D7B-D14F-4388-8665-EFE642D213D4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ស្រាល</a:t>
            </a:r>
          </a:p>
        </p:txBody>
      </p:sp>
      <p:sp>
        <p:nvSpPr>
          <p:cNvPr id="29" name="テキスト ボックス 565">
            <a:extLst>
              <a:ext uri="{FF2B5EF4-FFF2-40B4-BE49-F238E27FC236}">
                <a16:creationId xmlns:a16="http://schemas.microsoft.com/office/drawing/2014/main" id="{E7ABDE0D-2147-45AB-A6D1-2C2E5DFCFE15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ថោក</a:t>
            </a:r>
          </a:p>
        </p:txBody>
      </p:sp>
      <p:sp>
        <p:nvSpPr>
          <p:cNvPr id="30" name="テキスト ボックス 566">
            <a:extLst>
              <a:ext uri="{FF2B5EF4-FFF2-40B4-BE49-F238E27FC236}">
                <a16:creationId xmlns:a16="http://schemas.microsoft.com/office/drawing/2014/main" id="{6992E4CF-2D77-4B0A-B350-651405E2120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មិនល្អ (22-28%)</a:t>
            </a:r>
          </a:p>
        </p:txBody>
      </p:sp>
      <p:sp>
        <p:nvSpPr>
          <p:cNvPr id="31" name="テキスト ボックス 567">
            <a:extLst>
              <a:ext uri="{FF2B5EF4-FFF2-40B4-BE49-F238E27FC236}">
                <a16:creationId xmlns:a16="http://schemas.microsoft.com/office/drawing/2014/main" id="{5E167988-BF5F-43AF-B9F3-C6A5B753BB5B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ខ្ពស់</a:t>
            </a:r>
          </a:p>
        </p:txBody>
      </p:sp>
      <p:sp>
        <p:nvSpPr>
          <p:cNvPr id="32" name="テキスト ボックス 568">
            <a:extLst>
              <a:ext uri="{FF2B5EF4-FFF2-40B4-BE49-F238E27FC236}">
                <a16:creationId xmlns:a16="http://schemas.microsoft.com/office/drawing/2014/main" id="{4AF04E5D-FE97-46C6-9112-42969B76DC95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ច្រើន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រចនាសម្ព័ន្ធម៉ាស៊ីនម៉ាស៊ូត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ទំព័រទី18 / អត្ថបទជំនួយ ទំព័រទី12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87238" y="5541321"/>
            <a:ext cx="342608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ឧទាហរណ៍នៃឧបករណ៍បូម និងបញ្ចេញហឺយផ្សែង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84" y="1920858"/>
            <a:ext cx="4060072" cy="352508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14" y="1920858"/>
            <a:ext cx="3761764" cy="343607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985591" y="55413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ឧទាហរណ៍ប្រព័ន្ធប្រេងរំអិល</a:t>
            </a:r>
          </a:p>
        </p:txBody>
      </p:sp>
      <p:sp>
        <p:nvSpPr>
          <p:cNvPr id="11" name="テキスト ボックス 572">
            <a:extLst>
              <a:ext uri="{FF2B5EF4-FFF2-40B4-BE49-F238E27FC236}">
                <a16:creationId xmlns:a16="http://schemas.microsoft.com/office/drawing/2014/main" id="{D51FBCA1-6F55-411D-88D6-765BEFB9D568}"/>
              </a:ext>
            </a:extLst>
          </p:cNvPr>
          <p:cNvSpPr txBox="1"/>
          <p:nvPr/>
        </p:nvSpPr>
        <p:spPr>
          <a:xfrm>
            <a:off x="2858288" y="1928857"/>
            <a:ext cx="824712" cy="178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Proa Impeller</a:t>
            </a:r>
          </a:p>
        </p:txBody>
      </p:sp>
      <p:sp>
        <p:nvSpPr>
          <p:cNvPr id="12" name="テキスト ボックス 573">
            <a:extLst>
              <a:ext uri="{FF2B5EF4-FFF2-40B4-BE49-F238E27FC236}">
                <a16:creationId xmlns:a16="http://schemas.microsoft.com/office/drawing/2014/main" id="{ACE3DB63-8EF2-4BBE-9AE3-2990C085D901}"/>
              </a:ext>
            </a:extLst>
          </p:cNvPr>
          <p:cNvSpPr txBox="1"/>
          <p:nvPr/>
        </p:nvSpPr>
        <p:spPr>
          <a:xfrm>
            <a:off x="3751426" y="2019713"/>
            <a:ext cx="936000" cy="2303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ប្រដាប់ច្រោះខ្យល់ឲ្យស្អាត</a:t>
            </a:r>
          </a:p>
        </p:txBody>
      </p:sp>
      <p:sp>
        <p:nvSpPr>
          <p:cNvPr id="14" name="テキスト ボックス 574">
            <a:extLst>
              <a:ext uri="{FF2B5EF4-FFF2-40B4-BE49-F238E27FC236}">
                <a16:creationId xmlns:a16="http://schemas.microsoft.com/office/drawing/2014/main" id="{2F319B95-4967-4026-B49A-558DBAF228A5}"/>
              </a:ext>
            </a:extLst>
          </p:cNvPr>
          <p:cNvSpPr txBox="1"/>
          <p:nvPr/>
        </p:nvSpPr>
        <p:spPr>
          <a:xfrm>
            <a:off x="3824390" y="2430759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តម្រងខ្យល់</a:t>
            </a:r>
          </a:p>
        </p:txBody>
      </p:sp>
      <p:sp>
        <p:nvSpPr>
          <p:cNvPr id="15" name="テキスト ボックス 575">
            <a:extLst>
              <a:ext uri="{FF2B5EF4-FFF2-40B4-BE49-F238E27FC236}">
                <a16:creationId xmlns:a16="http://schemas.microsoft.com/office/drawing/2014/main" id="{2153207A-95BA-44F3-9A8B-1BA15BB9F9B8}"/>
              </a:ext>
            </a:extLst>
          </p:cNvPr>
          <p:cNvSpPr txBox="1"/>
          <p:nvPr/>
        </p:nvSpPr>
        <p:spPr>
          <a:xfrm>
            <a:off x="3794317" y="2895238"/>
            <a:ext cx="1074738" cy="175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ឧបករណ៍បង្ហាញធូលីដី</a:t>
            </a:r>
          </a:p>
        </p:txBody>
      </p:sp>
      <p:sp>
        <p:nvSpPr>
          <p:cNvPr id="16" name="テキスト ボックス 576">
            <a:extLst>
              <a:ext uri="{FF2B5EF4-FFF2-40B4-BE49-F238E27FC236}">
                <a16:creationId xmlns:a16="http://schemas.microsoft.com/office/drawing/2014/main" id="{4FBA5A80-877D-461F-9B43-447BD4062BEB}"/>
              </a:ext>
            </a:extLst>
          </p:cNvPr>
          <p:cNvSpPr txBox="1"/>
          <p:nvPr/>
        </p:nvSpPr>
        <p:spPr>
          <a:xfrm>
            <a:off x="3780636" y="3493192"/>
            <a:ext cx="1028392" cy="157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ក្បាល​ស៊ីឡាំង</a:t>
            </a:r>
          </a:p>
        </p:txBody>
      </p:sp>
      <p:sp>
        <p:nvSpPr>
          <p:cNvPr id="17" name="テキスト ボックス 577">
            <a:extLst>
              <a:ext uri="{FF2B5EF4-FFF2-40B4-BE49-F238E27FC236}">
                <a16:creationId xmlns:a16="http://schemas.microsoft.com/office/drawing/2014/main" id="{F12DD00C-7E3E-46B2-B76F-2AE9CB634A1B}"/>
              </a:ext>
            </a:extLst>
          </p:cNvPr>
          <p:cNvSpPr txBox="1"/>
          <p:nvPr/>
        </p:nvSpPr>
        <p:spPr>
          <a:xfrm>
            <a:off x="3796074" y="3734662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បំពង់ហឺយផ្សែង</a:t>
            </a:r>
          </a:p>
        </p:txBody>
      </p:sp>
      <p:sp>
        <p:nvSpPr>
          <p:cNvPr id="18" name="テキスト ボックス 578">
            <a:extLst>
              <a:ext uri="{FF2B5EF4-FFF2-40B4-BE49-F238E27FC236}">
                <a16:creationId xmlns:a16="http://schemas.microsoft.com/office/drawing/2014/main" id="{B0C358A7-2495-4827-BB0C-936E7CCB4CCB}"/>
              </a:ext>
            </a:extLst>
          </p:cNvPr>
          <p:cNvSpPr txBox="1"/>
          <p:nvPr/>
        </p:nvSpPr>
        <p:spPr>
          <a:xfrm>
            <a:off x="3743856" y="4052132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</a:p>
        </p:txBody>
      </p:sp>
      <p:sp>
        <p:nvSpPr>
          <p:cNvPr id="19" name="テキスト ボックス 579">
            <a:extLst>
              <a:ext uri="{FF2B5EF4-FFF2-40B4-BE49-F238E27FC236}">
                <a16:creationId xmlns:a16="http://schemas.microsoft.com/office/drawing/2014/main" id="{3D07EE6E-003E-45CB-B07B-FEA8E8BF0C76}"/>
              </a:ext>
            </a:extLst>
          </p:cNvPr>
          <p:cNvSpPr txBox="1"/>
          <p:nvPr/>
        </p:nvSpPr>
        <p:spPr>
          <a:xfrm>
            <a:off x="3787514" y="4324134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</a:p>
        </p:txBody>
      </p:sp>
      <p:sp>
        <p:nvSpPr>
          <p:cNvPr id="20" name="テキスト ボックス 581">
            <a:extLst>
              <a:ext uri="{FF2B5EF4-FFF2-40B4-BE49-F238E27FC236}">
                <a16:creationId xmlns:a16="http://schemas.microsoft.com/office/drawing/2014/main" id="{B5151713-AB8C-4BEB-AD04-416E5EBDD54B}"/>
              </a:ext>
            </a:extLst>
          </p:cNvPr>
          <p:cNvSpPr txBox="1"/>
          <p:nvPr/>
        </p:nvSpPr>
        <p:spPr>
          <a:xfrm>
            <a:off x="1812568" y="2059773"/>
            <a:ext cx="1162243" cy="178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ម៉ាស៊ីនសាកកម្លាំងខ្លាំង(supercharger)</a:t>
            </a:r>
          </a:p>
        </p:txBody>
      </p:sp>
      <p:sp>
        <p:nvSpPr>
          <p:cNvPr id="21" name="テキスト ボックス 582">
            <a:extLst>
              <a:ext uri="{FF2B5EF4-FFF2-40B4-BE49-F238E27FC236}">
                <a16:creationId xmlns:a16="http://schemas.microsoft.com/office/drawing/2014/main" id="{5E59C9FF-382E-4E82-BCAF-C493547B5A44}"/>
              </a:ext>
            </a:extLst>
          </p:cNvPr>
          <p:cNvSpPr txBox="1"/>
          <p:nvPr/>
        </p:nvSpPr>
        <p:spPr>
          <a:xfrm>
            <a:off x="887238" y="1941028"/>
            <a:ext cx="93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ទុរប៊ីនច្រាន</a:t>
            </a:r>
          </a:p>
        </p:txBody>
      </p:sp>
      <p:sp>
        <p:nvSpPr>
          <p:cNvPr id="22" name="テキスト ボックス 583">
            <a:extLst>
              <a:ext uri="{FF2B5EF4-FFF2-40B4-BE49-F238E27FC236}">
                <a16:creationId xmlns:a16="http://schemas.microsoft.com/office/drawing/2014/main" id="{4B1DB71E-408B-405A-9ADC-A9CB2468AA71}"/>
              </a:ext>
            </a:extLst>
          </p:cNvPr>
          <p:cNvSpPr txBox="1"/>
          <p:nvPr/>
        </p:nvSpPr>
        <p:spPr>
          <a:xfrm>
            <a:off x="667562" y="2107464"/>
            <a:ext cx="716738" cy="136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វ៉ាល់ហឺយ</a:t>
            </a:r>
          </a:p>
        </p:txBody>
      </p:sp>
      <p:sp>
        <p:nvSpPr>
          <p:cNvPr id="23" name="テキスト ボックス 584">
            <a:extLst>
              <a:ext uri="{FF2B5EF4-FFF2-40B4-BE49-F238E27FC236}">
                <a16:creationId xmlns:a16="http://schemas.microsoft.com/office/drawing/2014/main" id="{C67C5A92-939E-415E-ADED-E6EBDD1B52A3}"/>
              </a:ext>
            </a:extLst>
          </p:cNvPr>
          <p:cNvSpPr txBox="1"/>
          <p:nvPr/>
        </p:nvSpPr>
        <p:spPr>
          <a:xfrm>
            <a:off x="656966" y="2403924"/>
            <a:ext cx="606684" cy="14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ប្រអប់កាត់បន្ថយសំឡេង</a:t>
            </a:r>
          </a:p>
        </p:txBody>
      </p:sp>
      <p:sp>
        <p:nvSpPr>
          <p:cNvPr id="24" name="テキスト ボックス 585">
            <a:extLst>
              <a:ext uri="{FF2B5EF4-FFF2-40B4-BE49-F238E27FC236}">
                <a16:creationId xmlns:a16="http://schemas.microsoft.com/office/drawing/2014/main" id="{DC2D9AC8-6410-48D7-85F7-84FBC78AA35B}"/>
              </a:ext>
            </a:extLst>
          </p:cNvPr>
          <p:cNvSpPr txBox="1"/>
          <p:nvPr/>
        </p:nvSpPr>
        <p:spPr>
          <a:xfrm>
            <a:off x="1823238" y="3254782"/>
            <a:ext cx="271924" cy="39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ផ្សែងចំហាយបញ្ចេញចោល</a:t>
            </a:r>
          </a:p>
        </p:txBody>
      </p:sp>
      <p:sp>
        <p:nvSpPr>
          <p:cNvPr id="25" name="テキスト ボックス 586">
            <a:extLst>
              <a:ext uri="{FF2B5EF4-FFF2-40B4-BE49-F238E27FC236}">
                <a16:creationId xmlns:a16="http://schemas.microsoft.com/office/drawing/2014/main" id="{8C7614C4-F98E-48E3-BE46-286AB03C848E}"/>
              </a:ext>
            </a:extLst>
          </p:cNvPr>
          <p:cNvSpPr txBox="1"/>
          <p:nvPr/>
        </p:nvSpPr>
        <p:spPr>
          <a:xfrm>
            <a:off x="2572222" y="3198549"/>
            <a:ext cx="271924" cy="5892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ខ្យល់មានសម្ពាធ</a:t>
            </a:r>
          </a:p>
        </p:txBody>
      </p:sp>
      <p:sp>
        <p:nvSpPr>
          <p:cNvPr id="26" name="テキスト ボックス 587">
            <a:extLst>
              <a:ext uri="{FF2B5EF4-FFF2-40B4-BE49-F238E27FC236}">
                <a16:creationId xmlns:a16="http://schemas.microsoft.com/office/drawing/2014/main" id="{1BA5D692-E7BB-418C-BDE7-C3D616DC83CB}"/>
              </a:ext>
            </a:extLst>
          </p:cNvPr>
          <p:cNvSpPr txBox="1"/>
          <p:nvPr/>
        </p:nvSpPr>
        <p:spPr>
          <a:xfrm>
            <a:off x="7573341" y="2480945"/>
            <a:ext cx="926973" cy="201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តម្រងប្រេង</a:t>
            </a:r>
          </a:p>
        </p:txBody>
      </p:sp>
      <p:sp>
        <p:nvSpPr>
          <p:cNvPr id="27" name="テキスト ボックス 588">
            <a:extLst>
              <a:ext uri="{FF2B5EF4-FFF2-40B4-BE49-F238E27FC236}">
                <a16:creationId xmlns:a16="http://schemas.microsoft.com/office/drawing/2014/main" id="{5DF0C657-BFC3-4197-9C8E-78AC044C1BFD}"/>
              </a:ext>
            </a:extLst>
          </p:cNvPr>
          <p:cNvSpPr txBox="1"/>
          <p:nvPr/>
        </p:nvSpPr>
        <p:spPr>
          <a:xfrm>
            <a:off x="7171377" y="4805918"/>
            <a:ext cx="1308139" cy="1367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ម៉ាស៊ីនធ្វើឱ្យប្រេងត្រជាក់</a:t>
            </a:r>
          </a:p>
        </p:txBody>
      </p:sp>
      <p:sp>
        <p:nvSpPr>
          <p:cNvPr id="28" name="テキスト ボックス 589">
            <a:extLst>
              <a:ext uri="{FF2B5EF4-FFF2-40B4-BE49-F238E27FC236}">
                <a16:creationId xmlns:a16="http://schemas.microsoft.com/office/drawing/2014/main" id="{DDF1AC38-2313-41BA-B8FD-2E7056DD2046}"/>
              </a:ext>
            </a:extLst>
          </p:cNvPr>
          <p:cNvSpPr txBox="1"/>
          <p:nvPr/>
        </p:nvSpPr>
        <p:spPr>
          <a:xfrm>
            <a:off x="7171377" y="5031726"/>
            <a:ext cx="1165235" cy="1824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ចម្រោះប្រេង</a:t>
            </a:r>
          </a:p>
        </p:txBody>
      </p:sp>
      <p:sp>
        <p:nvSpPr>
          <p:cNvPr id="29" name="テキスト ボックス 590">
            <a:extLst>
              <a:ext uri="{FF2B5EF4-FFF2-40B4-BE49-F238E27FC236}">
                <a16:creationId xmlns:a16="http://schemas.microsoft.com/office/drawing/2014/main" id="{764BD251-7AA3-40C8-A684-0DB215B1823D}"/>
              </a:ext>
            </a:extLst>
          </p:cNvPr>
          <p:cNvSpPr txBox="1"/>
          <p:nvPr/>
        </p:nvSpPr>
        <p:spPr>
          <a:xfrm>
            <a:off x="4674658" y="4528274"/>
            <a:ext cx="833555" cy="1834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បូមប្រេង</a:t>
            </a:r>
          </a:p>
        </p:txBody>
      </p:sp>
    </p:spTree>
    <p:extLst>
      <p:ext uri="{BB962C8B-B14F-4D97-AF65-F5344CB8AC3E}">
        <p14:creationId xmlns:p14="http://schemas.microsoft.com/office/powerpoint/2010/main" val="2464616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រចនាសម្ព័ន្ធម៉ាស៊ីនម៉ាស៊ូត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ទំព័រទី19 / អត្ថបទជំនួយ ទំព័រទី13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ឧទាហរណ៍នៃប្រព័ន្ធឧបករណ៍ឥន្ធនៈ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7" y="1880318"/>
            <a:ext cx="3718416" cy="35242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413" y="2050692"/>
            <a:ext cx="4023437" cy="319338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378913" y="5297916"/>
            <a:ext cx="37362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ឧទាហរណ៍ម៉ាស៊ីនដែលមានប្រព័ន្ធធ្វើឲ្យត្រជាក់ដោយទឹក</a:t>
            </a:r>
          </a:p>
        </p:txBody>
      </p:sp>
      <p:sp>
        <p:nvSpPr>
          <p:cNvPr id="9" name="テキスト ボックス 592">
            <a:extLst>
              <a:ext uri="{FF2B5EF4-FFF2-40B4-BE49-F238E27FC236}">
                <a16:creationId xmlns:a16="http://schemas.microsoft.com/office/drawing/2014/main" id="{8239A450-A338-4B00-9FF5-0AD1D0BB6335}"/>
              </a:ext>
            </a:extLst>
          </p:cNvPr>
          <p:cNvSpPr txBox="1"/>
          <p:nvPr/>
        </p:nvSpPr>
        <p:spPr>
          <a:xfrm>
            <a:off x="1755450" y="2305685"/>
            <a:ext cx="77916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បុិចសាំង</a:t>
            </a:r>
          </a:p>
        </p:txBody>
      </p:sp>
      <p:sp>
        <p:nvSpPr>
          <p:cNvPr id="13" name="テキスト ボックス 593">
            <a:extLst>
              <a:ext uri="{FF2B5EF4-FFF2-40B4-BE49-F238E27FC236}">
                <a16:creationId xmlns:a16="http://schemas.microsoft.com/office/drawing/2014/main" id="{05288D13-45A5-4CE3-A3D3-7D9AEE32ED06}"/>
              </a:ext>
            </a:extLst>
          </p:cNvPr>
          <p:cNvSpPr txBox="1"/>
          <p:nvPr/>
        </p:nvSpPr>
        <p:spPr>
          <a:xfrm>
            <a:off x="1816100" y="3978348"/>
            <a:ext cx="833120" cy="1967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បូមបាញ់ឥន្ធនៈ</a:t>
            </a:r>
          </a:p>
        </p:txBody>
      </p:sp>
      <p:sp>
        <p:nvSpPr>
          <p:cNvPr id="14" name="テキスト ボックス 594">
            <a:extLst>
              <a:ext uri="{FF2B5EF4-FFF2-40B4-BE49-F238E27FC236}">
                <a16:creationId xmlns:a16="http://schemas.microsoft.com/office/drawing/2014/main" id="{060BEFA0-29EE-439B-AF49-BEDA48AA72F7}"/>
              </a:ext>
            </a:extLst>
          </p:cNvPr>
          <p:cNvSpPr txBox="1"/>
          <p:nvPr/>
        </p:nvSpPr>
        <p:spPr>
          <a:xfrm>
            <a:off x="900900" y="5281134"/>
            <a:ext cx="8331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បូមផ្គត់ផ្គង់ឥន្ធនៈ</a:t>
            </a:r>
          </a:p>
        </p:txBody>
      </p:sp>
      <p:sp>
        <p:nvSpPr>
          <p:cNvPr id="15" name="テキスト ボックス 595">
            <a:extLst>
              <a:ext uri="{FF2B5EF4-FFF2-40B4-BE49-F238E27FC236}">
                <a16:creationId xmlns:a16="http://schemas.microsoft.com/office/drawing/2014/main" id="{09C11C22-747B-4B46-82DD-C489FC8E4B56}"/>
              </a:ext>
            </a:extLst>
          </p:cNvPr>
          <p:cNvSpPr txBox="1"/>
          <p:nvPr/>
        </p:nvSpPr>
        <p:spPr>
          <a:xfrm>
            <a:off x="3072033" y="2260282"/>
            <a:ext cx="557530" cy="1727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</a:t>
            </a:r>
          </a:p>
        </p:txBody>
      </p:sp>
      <p:sp>
        <p:nvSpPr>
          <p:cNvPr id="16" name="テキスト ボックス 596">
            <a:extLst>
              <a:ext uri="{FF2B5EF4-FFF2-40B4-BE49-F238E27FC236}">
                <a16:creationId xmlns:a16="http://schemas.microsoft.com/office/drawing/2014/main" id="{FF3BA9B6-3568-4DA2-A8E9-3080331A9A70}"/>
              </a:ext>
            </a:extLst>
          </p:cNvPr>
          <p:cNvSpPr txBox="1"/>
          <p:nvPr/>
        </p:nvSpPr>
        <p:spPr>
          <a:xfrm>
            <a:off x="2923443" y="4731666"/>
            <a:ext cx="62103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តម្រងឥន្ធនៈ</a:t>
            </a:r>
          </a:p>
        </p:txBody>
      </p:sp>
      <p:sp>
        <p:nvSpPr>
          <p:cNvPr id="17" name="テキスト ボックス 597">
            <a:extLst>
              <a:ext uri="{FF2B5EF4-FFF2-40B4-BE49-F238E27FC236}">
                <a16:creationId xmlns:a16="http://schemas.microsoft.com/office/drawing/2014/main" id="{4DD7AF3B-F3C7-412C-8AA6-6F0282286042}"/>
              </a:ext>
            </a:extLst>
          </p:cNvPr>
          <p:cNvSpPr txBox="1"/>
          <p:nvPr/>
        </p:nvSpPr>
        <p:spPr>
          <a:xfrm>
            <a:off x="2649220" y="5268619"/>
            <a:ext cx="621030" cy="1937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governor</a:t>
            </a: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34D72F40-6B8F-4F47-A4B9-5C44ED4C2B73}"/>
              </a:ext>
            </a:extLst>
          </p:cNvPr>
          <p:cNvSpPr txBox="1"/>
          <p:nvPr/>
        </p:nvSpPr>
        <p:spPr>
          <a:xfrm>
            <a:off x="4453548" y="2077679"/>
            <a:ext cx="628003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រ៉ាដ្យាទ័រ</a:t>
            </a: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63182DBA-0121-4D74-B03B-0FF9AB67447D}"/>
              </a:ext>
            </a:extLst>
          </p:cNvPr>
          <p:cNvSpPr txBox="1"/>
          <p:nvPr/>
        </p:nvSpPr>
        <p:spPr>
          <a:xfrm>
            <a:off x="5138051" y="2080240"/>
            <a:ext cx="54546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កង្ហារ</a:t>
            </a: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CB44BB42-EBED-45F1-A76A-2CBA4E8C0FE9}"/>
              </a:ext>
            </a:extLst>
          </p:cNvPr>
          <p:cNvSpPr txBox="1"/>
          <p:nvPr/>
        </p:nvSpPr>
        <p:spPr>
          <a:xfrm>
            <a:off x="5373415" y="2228532"/>
            <a:ext cx="824185" cy="1286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ទែម៉ូស្ដាត</a:t>
            </a: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536381AA-C8CE-41BE-BCCF-F2774F1ADBC9}"/>
              </a:ext>
            </a:extLst>
          </p:cNvPr>
          <p:cNvSpPr txBox="1"/>
          <p:nvPr/>
        </p:nvSpPr>
        <p:spPr>
          <a:xfrm>
            <a:off x="5735627" y="2438865"/>
            <a:ext cx="760730" cy="1311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បូមទឹក</a:t>
            </a: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3D78A087-1BD9-43F5-86A1-1024B7300975}"/>
              </a:ext>
            </a:extLst>
          </p:cNvPr>
          <p:cNvSpPr txBox="1"/>
          <p:nvPr/>
        </p:nvSpPr>
        <p:spPr>
          <a:xfrm>
            <a:off x="6536690" y="2206306"/>
            <a:ext cx="1578472" cy="2066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រង្វាស់សីតុណ្ហភាពនៃទឹក</a:t>
            </a: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B19B064A-23C5-465E-96A6-D2DEC0D4C5FB}"/>
              </a:ext>
            </a:extLst>
          </p:cNvPr>
          <p:cNvSpPr txBox="1"/>
          <p:nvPr/>
        </p:nvSpPr>
        <p:spPr>
          <a:xfrm>
            <a:off x="6865494" y="2416782"/>
            <a:ext cx="1148206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បំពង់ទឹក</a:t>
            </a:r>
          </a:p>
        </p:txBody>
      </p:sp>
      <p:sp>
        <p:nvSpPr>
          <p:cNvPr id="24" name="テキスト ボックス 604">
            <a:extLst>
              <a:ext uri="{FF2B5EF4-FFF2-40B4-BE49-F238E27FC236}">
                <a16:creationId xmlns:a16="http://schemas.microsoft.com/office/drawing/2014/main" id="{AC201FFE-D3EE-42E3-A910-CA1B2685FF7E}"/>
              </a:ext>
            </a:extLst>
          </p:cNvPr>
          <p:cNvSpPr txBox="1"/>
          <p:nvPr/>
        </p:nvSpPr>
        <p:spPr>
          <a:xfrm>
            <a:off x="7594910" y="3377673"/>
            <a:ext cx="86394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ក្បាល​ស៊ីឡាំង</a:t>
            </a:r>
          </a:p>
        </p:txBody>
      </p:sp>
      <p:sp>
        <p:nvSpPr>
          <p:cNvPr id="25" name="テキスト ボックス 605">
            <a:extLst>
              <a:ext uri="{FF2B5EF4-FFF2-40B4-BE49-F238E27FC236}">
                <a16:creationId xmlns:a16="http://schemas.microsoft.com/office/drawing/2014/main" id="{74CEA1FB-1286-482E-ACB3-F707E8DA4B1A}"/>
              </a:ext>
            </a:extLst>
          </p:cNvPr>
          <p:cNvSpPr txBox="1"/>
          <p:nvPr/>
        </p:nvSpPr>
        <p:spPr>
          <a:xfrm>
            <a:off x="7679690" y="3816596"/>
            <a:ext cx="77916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ទ្រនាប់ស៊ីឡាំង</a:t>
            </a:r>
          </a:p>
        </p:txBody>
      </p:sp>
      <p:sp>
        <p:nvSpPr>
          <p:cNvPr id="26" name="テキスト ボックス 606">
            <a:extLst>
              <a:ext uri="{FF2B5EF4-FFF2-40B4-BE49-F238E27FC236}">
                <a16:creationId xmlns:a16="http://schemas.microsoft.com/office/drawing/2014/main" id="{6EF0281A-C9A0-49A5-9030-B3178F39BBC6}"/>
              </a:ext>
            </a:extLst>
          </p:cNvPr>
          <p:cNvSpPr txBox="1"/>
          <p:nvPr/>
        </p:nvSpPr>
        <p:spPr>
          <a:xfrm>
            <a:off x="6483985" y="4942144"/>
            <a:ext cx="1352550" cy="1674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ពីបូមប្រេង (ប្រេង)</a:t>
            </a:r>
          </a:p>
        </p:txBody>
      </p:sp>
      <p:sp>
        <p:nvSpPr>
          <p:cNvPr id="27" name="テキスト ボックス 607">
            <a:extLst>
              <a:ext uri="{FF2B5EF4-FFF2-40B4-BE49-F238E27FC236}">
                <a16:creationId xmlns:a16="http://schemas.microsoft.com/office/drawing/2014/main" id="{8F43F351-444A-45DC-A801-C8EB55C2E828}"/>
              </a:ext>
            </a:extLst>
          </p:cNvPr>
          <p:cNvSpPr txBox="1"/>
          <p:nvPr/>
        </p:nvSpPr>
        <p:spPr>
          <a:xfrm>
            <a:off x="5258974" y="5113483"/>
            <a:ext cx="1451706" cy="1551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ម៉ាស៊ីនធ្វើឱ្យប្រេងម៉ាស៊ីនត្រជាក់</a:t>
            </a:r>
          </a:p>
        </p:txBody>
      </p:sp>
    </p:spTree>
    <p:extLst>
      <p:ext uri="{BB962C8B-B14F-4D97-AF65-F5344CB8AC3E}">
        <p14:creationId xmlns:p14="http://schemas.microsoft.com/office/powerpoint/2010/main" val="723482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រចនាសម្ព័ន្ធម៉ាស៊ីនម៉ាស៊ូត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ទំព័រទី20 / អត្ថបទជំនួយ ទំព័រទី13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94074" y="605091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ឧទាហរណ៍នៃសៀគ្វីអគ្គិសនី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389" y="1297693"/>
            <a:ext cx="3902809" cy="4779256"/>
          </a:xfrm>
          <a:prstGeom prst="rect">
            <a:avLst/>
          </a:prstGeom>
        </p:spPr>
      </p:pic>
      <p:sp>
        <p:nvSpPr>
          <p:cNvPr id="8" name="テキスト ボックス 608">
            <a:extLst>
              <a:ext uri="{FF2B5EF4-FFF2-40B4-BE49-F238E27FC236}">
                <a16:creationId xmlns:a16="http://schemas.microsoft.com/office/drawing/2014/main" id="{12DBF104-3377-4E8F-95CA-8DB0A1062E84}"/>
              </a:ext>
            </a:extLst>
          </p:cNvPr>
          <p:cNvSpPr txBox="1"/>
          <p:nvPr/>
        </p:nvSpPr>
        <p:spPr>
          <a:xfrm>
            <a:off x="3614550" y="1555593"/>
            <a:ext cx="272415" cy="961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ពន្លឺការងារ</a:t>
            </a:r>
          </a:p>
        </p:txBody>
      </p:sp>
      <p:sp>
        <p:nvSpPr>
          <p:cNvPr id="9" name="テキスト ボックス 609">
            <a:extLst>
              <a:ext uri="{FF2B5EF4-FFF2-40B4-BE49-F238E27FC236}">
                <a16:creationId xmlns:a16="http://schemas.microsoft.com/office/drawing/2014/main" id="{996C25C9-DE8B-4EDA-9771-93025DD151E4}"/>
              </a:ext>
            </a:extLst>
          </p:cNvPr>
          <p:cNvSpPr txBox="1"/>
          <p:nvPr/>
        </p:nvSpPr>
        <p:spPr>
          <a:xfrm>
            <a:off x="4695825" y="1420656"/>
            <a:ext cx="272415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ស៊ីហ្លេ</a:t>
            </a:r>
          </a:p>
        </p:txBody>
      </p:sp>
      <p:sp>
        <p:nvSpPr>
          <p:cNvPr id="10" name="テキスト ボックス 610">
            <a:extLst>
              <a:ext uri="{FF2B5EF4-FFF2-40B4-BE49-F238E27FC236}">
                <a16:creationId xmlns:a16="http://schemas.microsoft.com/office/drawing/2014/main" id="{1C987812-361D-4917-8659-74ED6C12850C}"/>
              </a:ext>
            </a:extLst>
          </p:cNvPr>
          <p:cNvSpPr txBox="1"/>
          <p:nvPr/>
        </p:nvSpPr>
        <p:spPr>
          <a:xfrm>
            <a:off x="5121275" y="1989934"/>
            <a:ext cx="590550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កុងតាក់ស៊ីហ្លេ</a:t>
            </a:r>
          </a:p>
        </p:txBody>
      </p:sp>
      <p:sp>
        <p:nvSpPr>
          <p:cNvPr id="11" name="テキスト ボックス 611">
            <a:extLst>
              <a:ext uri="{FF2B5EF4-FFF2-40B4-BE49-F238E27FC236}">
                <a16:creationId xmlns:a16="http://schemas.microsoft.com/office/drawing/2014/main" id="{6499F5DA-FB3A-4C0A-B4FB-A2A18447D784}"/>
              </a:ext>
            </a:extLst>
          </p:cNvPr>
          <p:cNvSpPr txBox="1"/>
          <p:nvPr/>
        </p:nvSpPr>
        <p:spPr>
          <a:xfrm>
            <a:off x="5262564" y="2189084"/>
            <a:ext cx="463550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ការបញ្ជូនតស្នែង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612">
            <a:extLst>
              <a:ext uri="{FF2B5EF4-FFF2-40B4-BE49-F238E27FC236}">
                <a16:creationId xmlns:a16="http://schemas.microsoft.com/office/drawing/2014/main" id="{A05FF013-EFBC-44F2-95A6-0DD26B315606}"/>
              </a:ext>
            </a:extLst>
          </p:cNvPr>
          <p:cNvSpPr txBox="1"/>
          <p:nvPr/>
        </p:nvSpPr>
        <p:spPr>
          <a:xfrm>
            <a:off x="5911850" y="1603692"/>
            <a:ext cx="636588" cy="77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តម្រងប្រេង</a:t>
            </a:r>
          </a:p>
        </p:txBody>
      </p:sp>
      <p:sp>
        <p:nvSpPr>
          <p:cNvPr id="14" name="テキスト ボックス 613">
            <a:extLst>
              <a:ext uri="{FF2B5EF4-FFF2-40B4-BE49-F238E27FC236}">
                <a16:creationId xmlns:a16="http://schemas.microsoft.com/office/drawing/2014/main" id="{4E1DAC82-FBB6-4BD5-A143-4AD073A7E4FB}"/>
              </a:ext>
            </a:extLst>
          </p:cNvPr>
          <p:cNvSpPr txBox="1"/>
          <p:nvPr/>
        </p:nvSpPr>
        <p:spPr>
          <a:xfrm>
            <a:off x="2563389" y="2114233"/>
            <a:ext cx="398886" cy="175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ភ្លើងកន្ទុយឬក្រោយ</a:t>
            </a:r>
          </a:p>
        </p:txBody>
      </p:sp>
      <p:sp>
        <p:nvSpPr>
          <p:cNvPr id="15" name="テキスト ボックス 614">
            <a:extLst>
              <a:ext uri="{FF2B5EF4-FFF2-40B4-BE49-F238E27FC236}">
                <a16:creationId xmlns:a16="http://schemas.microsoft.com/office/drawing/2014/main" id="{95F985AB-F640-46FD-8D09-CBFD04444F7C}"/>
              </a:ext>
            </a:extLst>
          </p:cNvPr>
          <p:cNvSpPr txBox="1"/>
          <p:nvPr/>
        </p:nvSpPr>
        <p:spPr>
          <a:xfrm>
            <a:off x="3485779" y="2369027"/>
            <a:ext cx="286121" cy="1677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ចង្កៀងមុខ</a:t>
            </a:r>
          </a:p>
        </p:txBody>
      </p:sp>
      <p:sp>
        <p:nvSpPr>
          <p:cNvPr id="16" name="テキスト ボックス 615">
            <a:extLst>
              <a:ext uri="{FF2B5EF4-FFF2-40B4-BE49-F238E27FC236}">
                <a16:creationId xmlns:a16="http://schemas.microsoft.com/office/drawing/2014/main" id="{72C8C762-D2B9-4223-8EF4-A02B669D517E}"/>
              </a:ext>
            </a:extLst>
          </p:cNvPr>
          <p:cNvSpPr txBox="1"/>
          <p:nvPr/>
        </p:nvSpPr>
        <p:spPr>
          <a:xfrm>
            <a:off x="5640812" y="2966721"/>
            <a:ext cx="574252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ចង្កៀងប្រយ័ត្ន</a:t>
            </a:r>
          </a:p>
        </p:txBody>
      </p:sp>
      <p:sp>
        <p:nvSpPr>
          <p:cNvPr id="17" name="テキスト ボックス 616">
            <a:extLst>
              <a:ext uri="{FF2B5EF4-FFF2-40B4-BE49-F238E27FC236}">
                <a16:creationId xmlns:a16="http://schemas.microsoft.com/office/drawing/2014/main" id="{E50A50E0-3D5A-495D-B7B5-0E9296785A74}"/>
              </a:ext>
            </a:extLst>
          </p:cNvPr>
          <p:cNvSpPr txBox="1"/>
          <p:nvPr/>
        </p:nvSpPr>
        <p:spPr>
          <a:xfrm>
            <a:off x="4324349" y="3012200"/>
            <a:ext cx="495301" cy="125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អំពូលកុងទ័រ</a:t>
            </a:r>
          </a:p>
        </p:txBody>
      </p:sp>
      <p:sp>
        <p:nvSpPr>
          <p:cNvPr id="18" name="テキスト ボックス 617">
            <a:extLst>
              <a:ext uri="{FF2B5EF4-FFF2-40B4-BE49-F238E27FC236}">
                <a16:creationId xmlns:a16="http://schemas.microsoft.com/office/drawing/2014/main" id="{29CD82E2-D933-435B-8604-E282764B420F}"/>
              </a:ext>
            </a:extLst>
          </p:cNvPr>
          <p:cNvSpPr txBox="1"/>
          <p:nvPr/>
        </p:nvSpPr>
        <p:spPr>
          <a:xfrm>
            <a:off x="4967289" y="3304376"/>
            <a:ext cx="590550" cy="106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កុងតាក់អំពូល</a:t>
            </a:r>
          </a:p>
        </p:txBody>
      </p:sp>
      <p:sp>
        <p:nvSpPr>
          <p:cNvPr id="19" name="テキスト ボックス 618">
            <a:extLst>
              <a:ext uri="{FF2B5EF4-FFF2-40B4-BE49-F238E27FC236}">
                <a16:creationId xmlns:a16="http://schemas.microsoft.com/office/drawing/2014/main" id="{CB471FF5-42DD-4484-829A-DC2581361F46}"/>
              </a:ext>
            </a:extLst>
          </p:cNvPr>
          <p:cNvSpPr txBox="1"/>
          <p:nvPr/>
        </p:nvSpPr>
        <p:spPr>
          <a:xfrm>
            <a:off x="2908882" y="3121051"/>
            <a:ext cx="534987" cy="96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ឧបករណ៍ជំនួយកំដៅ </a:t>
            </a:r>
          </a:p>
        </p:txBody>
      </p:sp>
      <p:sp>
        <p:nvSpPr>
          <p:cNvPr id="20" name="テキスト ボックス 619">
            <a:extLst>
              <a:ext uri="{FF2B5EF4-FFF2-40B4-BE49-F238E27FC236}">
                <a16:creationId xmlns:a16="http://schemas.microsoft.com/office/drawing/2014/main" id="{9AAC6E99-D994-4BCB-BE69-410B4A1FB039}"/>
              </a:ext>
            </a:extLst>
          </p:cNvPr>
          <p:cNvSpPr txBox="1"/>
          <p:nvPr/>
        </p:nvSpPr>
        <p:spPr>
          <a:xfrm>
            <a:off x="2981960" y="3635349"/>
            <a:ext cx="66294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សញ្ញាកម្តៅ</a:t>
            </a:r>
          </a:p>
        </p:txBody>
      </p:sp>
      <p:sp>
        <p:nvSpPr>
          <p:cNvPr id="21" name="テキスト ボックス 620">
            <a:extLst>
              <a:ext uri="{FF2B5EF4-FFF2-40B4-BE49-F238E27FC236}">
                <a16:creationId xmlns:a16="http://schemas.microsoft.com/office/drawing/2014/main" id="{A1B46DE2-5111-4914-AE72-642C4BF9B2CD}"/>
              </a:ext>
            </a:extLst>
          </p:cNvPr>
          <p:cNvSpPr txBox="1"/>
          <p:nvPr/>
        </p:nvSpPr>
        <p:spPr>
          <a:xfrm>
            <a:off x="5332041" y="3838106"/>
            <a:ext cx="617539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ប្រអប់​ហ្វុ​យ​ស៊ី</a:t>
            </a:r>
          </a:p>
        </p:txBody>
      </p:sp>
      <p:sp>
        <p:nvSpPr>
          <p:cNvPr id="22" name="テキスト ボックス 621">
            <a:extLst>
              <a:ext uri="{FF2B5EF4-FFF2-40B4-BE49-F238E27FC236}">
                <a16:creationId xmlns:a16="http://schemas.microsoft.com/office/drawing/2014/main" id="{2C98B0AE-EA87-4E67-A3A8-AF98058BF893}"/>
              </a:ext>
            </a:extLst>
          </p:cNvPr>
          <p:cNvSpPr txBox="1"/>
          <p:nvPr/>
        </p:nvSpPr>
        <p:spPr>
          <a:xfrm>
            <a:off x="3485780" y="4008919"/>
            <a:ext cx="771896" cy="961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ការបញ្ជូនតសុវត្ថិភាព</a:t>
            </a:r>
          </a:p>
        </p:txBody>
      </p:sp>
      <p:sp>
        <p:nvSpPr>
          <p:cNvPr id="23" name="テキスト ボックス 622">
            <a:extLst>
              <a:ext uri="{FF2B5EF4-FFF2-40B4-BE49-F238E27FC236}">
                <a16:creationId xmlns:a16="http://schemas.microsoft.com/office/drawing/2014/main" id="{EB11832A-2A94-4CCF-BC0D-B15026B1B0A7}"/>
              </a:ext>
            </a:extLst>
          </p:cNvPr>
          <p:cNvSpPr txBox="1"/>
          <p:nvPr/>
        </p:nvSpPr>
        <p:spPr>
          <a:xfrm>
            <a:off x="4480832" y="3968745"/>
            <a:ext cx="506414" cy="1241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កុងតាក់បញ្ឆេះ</a:t>
            </a:r>
          </a:p>
        </p:txBody>
      </p:sp>
      <p:sp>
        <p:nvSpPr>
          <p:cNvPr id="24" name="テキスト ボックス 623">
            <a:extLst>
              <a:ext uri="{FF2B5EF4-FFF2-40B4-BE49-F238E27FC236}">
                <a16:creationId xmlns:a16="http://schemas.microsoft.com/office/drawing/2014/main" id="{13165EF1-A8D7-4058-8308-A1C39126FB79}"/>
              </a:ext>
            </a:extLst>
          </p:cNvPr>
          <p:cNvSpPr txBox="1"/>
          <p:nvPr/>
        </p:nvSpPr>
        <p:spPr>
          <a:xfrm>
            <a:off x="3748896" y="4791156"/>
            <a:ext cx="394970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ម៉ូទ័របញ្ឆេះ</a:t>
            </a:r>
          </a:p>
        </p:txBody>
      </p:sp>
      <p:sp>
        <p:nvSpPr>
          <p:cNvPr id="25" name="テキスト ボックス 624">
            <a:extLst>
              <a:ext uri="{FF2B5EF4-FFF2-40B4-BE49-F238E27FC236}">
                <a16:creationId xmlns:a16="http://schemas.microsoft.com/office/drawing/2014/main" id="{4D8D7EC5-D807-4B8F-98DC-F18D4B0864E6}"/>
              </a:ext>
            </a:extLst>
          </p:cNvPr>
          <p:cNvSpPr txBox="1"/>
          <p:nvPr/>
        </p:nvSpPr>
        <p:spPr>
          <a:xfrm>
            <a:off x="5506111" y="4092885"/>
            <a:ext cx="506414" cy="115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និយតករ</a:t>
            </a:r>
          </a:p>
        </p:txBody>
      </p:sp>
      <p:sp>
        <p:nvSpPr>
          <p:cNvPr id="26" name="テキスト ボックス 625">
            <a:extLst>
              <a:ext uri="{FF2B5EF4-FFF2-40B4-BE49-F238E27FC236}">
                <a16:creationId xmlns:a16="http://schemas.microsoft.com/office/drawing/2014/main" id="{510D3E55-87F5-445C-80D5-F038C2B2EF45}"/>
              </a:ext>
            </a:extLst>
          </p:cNvPr>
          <p:cNvSpPr txBox="1"/>
          <p:nvPr/>
        </p:nvSpPr>
        <p:spPr>
          <a:xfrm>
            <a:off x="5157788" y="4458873"/>
            <a:ext cx="306810" cy="106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ឧបករណ៍វាស់ចរន្តអគ្គិសនី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626">
            <a:extLst>
              <a:ext uri="{FF2B5EF4-FFF2-40B4-BE49-F238E27FC236}">
                <a16:creationId xmlns:a16="http://schemas.microsoft.com/office/drawing/2014/main" id="{5D6E5BFD-7963-4A15-9212-EA9A0EDD316B}"/>
              </a:ext>
            </a:extLst>
          </p:cNvPr>
          <p:cNvSpPr txBox="1"/>
          <p:nvPr/>
        </p:nvSpPr>
        <p:spPr>
          <a:xfrm>
            <a:off x="5415887" y="4821229"/>
            <a:ext cx="506414" cy="85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ម៉ាស៊ីនសាកថ្ម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627">
            <a:extLst>
              <a:ext uri="{FF2B5EF4-FFF2-40B4-BE49-F238E27FC236}">
                <a16:creationId xmlns:a16="http://schemas.microsoft.com/office/drawing/2014/main" id="{246591FD-EFA6-4EFD-A911-13C446B0B731}"/>
              </a:ext>
            </a:extLst>
          </p:cNvPr>
          <p:cNvSpPr txBox="1"/>
          <p:nvPr/>
        </p:nvSpPr>
        <p:spPr>
          <a:xfrm>
            <a:off x="4284389" y="4980934"/>
            <a:ext cx="547643" cy="1849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កុងតាក់បញ្ជូនអគ្គីសនីពីអាគុយ</a:t>
            </a:r>
          </a:p>
        </p:txBody>
      </p:sp>
      <p:sp>
        <p:nvSpPr>
          <p:cNvPr id="29" name="テキスト ボックス 628">
            <a:extLst>
              <a:ext uri="{FF2B5EF4-FFF2-40B4-BE49-F238E27FC236}">
                <a16:creationId xmlns:a16="http://schemas.microsoft.com/office/drawing/2014/main" id="{C7C30030-2692-4F43-805E-05FEFC2A5DCC}"/>
              </a:ext>
            </a:extLst>
          </p:cNvPr>
          <p:cNvSpPr txBox="1"/>
          <p:nvPr/>
        </p:nvSpPr>
        <p:spPr>
          <a:xfrm>
            <a:off x="4745990" y="5912632"/>
            <a:ext cx="349250" cy="10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អាគុយ</a:t>
            </a:r>
          </a:p>
        </p:txBody>
      </p:sp>
    </p:spTree>
    <p:extLst>
      <p:ext uri="{BB962C8B-B14F-4D97-AF65-F5344CB8AC3E}">
        <p14:creationId xmlns:p14="http://schemas.microsoft.com/office/powerpoint/2010/main" val="395852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ea typeface="Meiryo UI" panose="020B0604030504040204" pitchFamily="50" charset="-128"/>
              </a:rPr>
              <a:t>ឥន្ធនៈ  ប្រេងម៉ាស៊ីន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ទំព័រទី22 / អត្ថបទជំនួយ ទំព័រទី13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ប្រេងម៉ាស៊ីនមានមុខងារដូចខាងក្រោម។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①សកម្មភាពរំអិល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②សកម្មភាពត្រជាក់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③សកម្មភាពបិទភ្ជាប់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④សកម្មភាពសំអាត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⑤ការការពារច្រែះ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មានឈ្មោះផ្សេងៗគ្នា ប៉ុន្តែចាំបាច់</a:t>
            </a:r>
            <a:r>
              <a:rPr lang="km" sz="2000" dirty="0">
                <a:solidFill>
                  <a:srgbClr val="FF000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ត្រូវប្រើមួយដែលមានស្តង់ដារដែលបានកំណត់</a:t>
            </a: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នៅក្នុងសៀវភៅណែនាំនៃម៉ាស៊ីនសំណង់។</a:t>
            </a: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ឧបករណ៍ធារាសាស្ត្រ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ទំព័រទី24 / អត្ថបទជំនួយ ទំព័រទី14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0" y="1724891"/>
            <a:ext cx="7631900" cy="3408218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257F885-B1EF-41D3-907C-583C82D7A182}"/>
              </a:ext>
            </a:extLst>
          </p:cNvPr>
          <p:cNvSpPr txBox="1"/>
          <p:nvPr/>
        </p:nvSpPr>
        <p:spPr>
          <a:xfrm>
            <a:off x="1581241" y="1913563"/>
            <a:ext cx="1847759" cy="224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ប្រេងធារាសាស្ត្រសម្ពាធខ្ពស់</a:t>
            </a: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7DBDDD8A-825A-4538-AD5D-DC4F9CFDAAAA}"/>
              </a:ext>
            </a:extLst>
          </p:cNvPr>
          <p:cNvSpPr txBox="1"/>
          <p:nvPr/>
        </p:nvSpPr>
        <p:spPr>
          <a:xfrm>
            <a:off x="950044" y="3282314"/>
            <a:ext cx="631197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1B45521E-E05D-47DA-BA83-D450866A559C}"/>
              </a:ext>
            </a:extLst>
          </p:cNvPr>
          <p:cNvSpPr txBox="1"/>
          <p:nvPr/>
        </p:nvSpPr>
        <p:spPr>
          <a:xfrm>
            <a:off x="1930907" y="3074561"/>
            <a:ext cx="132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ម៉ាស៊ីនបូមធារាសាស្ត្រ</a:t>
            </a:r>
          </a:p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(បញ្ជូនប្រេងធារាសាស្ត្រសម្ពាធខ្ពស់)</a:t>
            </a: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4A64460A-94E2-4095-B1B8-31FFD522F3BE}"/>
              </a:ext>
            </a:extLst>
          </p:cNvPr>
          <p:cNvSpPr txBox="1"/>
          <p:nvPr/>
        </p:nvSpPr>
        <p:spPr>
          <a:xfrm>
            <a:off x="3787925" y="1913563"/>
            <a:ext cx="1337784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វ៉ានគ្រប់គ្រងធារាសាស្ត្រ</a:t>
            </a:r>
          </a:p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(គ្រប់គ្រងសម្ពាធប្រេងធារាសាស្ត្រនិងទិសដៅលំហូរ)</a:t>
            </a: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E9FA4843-D1CC-4891-B35D-FA2E212B4EBB}"/>
              </a:ext>
            </a:extLst>
          </p:cNvPr>
          <p:cNvSpPr txBox="1"/>
          <p:nvPr/>
        </p:nvSpPr>
        <p:spPr>
          <a:xfrm>
            <a:off x="5459865" y="1873324"/>
            <a:ext cx="2102893" cy="2651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ប្រេងធារាសាស្ត្រសម្ពាធខ្ពស់</a:t>
            </a: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70D7205B-4BCF-45FB-9D41-52AD26219D18}"/>
              </a:ext>
            </a:extLst>
          </p:cNvPr>
          <p:cNvSpPr txBox="1"/>
          <p:nvPr/>
        </p:nvSpPr>
        <p:spPr>
          <a:xfrm>
            <a:off x="4572001" y="2880866"/>
            <a:ext cx="450264" cy="9286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ប្រេងធារាសាស្ត្រសម្ពាធទាប</a:t>
            </a:r>
          </a:p>
        </p:txBody>
      </p:sp>
      <p:sp>
        <p:nvSpPr>
          <p:cNvPr id="14" name="テキスト ボックス 636">
            <a:extLst>
              <a:ext uri="{FF2B5EF4-FFF2-40B4-BE49-F238E27FC236}">
                <a16:creationId xmlns:a16="http://schemas.microsoft.com/office/drawing/2014/main" id="{43EB7D0D-FF96-430B-8DC9-8795493D9298}"/>
              </a:ext>
            </a:extLst>
          </p:cNvPr>
          <p:cNvSpPr txBox="1"/>
          <p:nvPr/>
        </p:nvSpPr>
        <p:spPr>
          <a:xfrm>
            <a:off x="1732791" y="4695264"/>
            <a:ext cx="1847759" cy="224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ប្រេងធារាសាស្ត្រសម្ពាធទាប</a:t>
            </a:r>
          </a:p>
        </p:txBody>
      </p:sp>
      <p:sp>
        <p:nvSpPr>
          <p:cNvPr id="15" name="テキスト ボックス 637">
            <a:extLst>
              <a:ext uri="{FF2B5EF4-FFF2-40B4-BE49-F238E27FC236}">
                <a16:creationId xmlns:a16="http://schemas.microsoft.com/office/drawing/2014/main" id="{6B7764A4-8DB2-4513-933C-1BAF3CE750AD}"/>
              </a:ext>
            </a:extLst>
          </p:cNvPr>
          <p:cNvSpPr txBox="1"/>
          <p:nvPr/>
        </p:nvSpPr>
        <p:spPr>
          <a:xfrm>
            <a:off x="5534229" y="4717750"/>
            <a:ext cx="1923325" cy="2023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ប្រេងធារាសាស្ត្រសម្ពាធទាប</a:t>
            </a:r>
          </a:p>
        </p:txBody>
      </p:sp>
      <p:sp>
        <p:nvSpPr>
          <p:cNvPr id="16" name="テキスト ボックス 639">
            <a:extLst>
              <a:ext uri="{FF2B5EF4-FFF2-40B4-BE49-F238E27FC236}">
                <a16:creationId xmlns:a16="http://schemas.microsoft.com/office/drawing/2014/main" id="{3DA10E7D-2E92-49F3-AA6B-C059193C0ACE}"/>
              </a:ext>
            </a:extLst>
          </p:cNvPr>
          <p:cNvSpPr txBox="1"/>
          <p:nvPr/>
        </p:nvSpPr>
        <p:spPr>
          <a:xfrm>
            <a:off x="5683516" y="3076730"/>
            <a:ext cx="1397768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ឧបករណ៍ធ្វើចលនាដោយប្រេងធារាសាស្ត្រ</a:t>
            </a:r>
          </a:p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(បំលែងសម្ពាធប្រេងទៅជាថាមពលមេកានិច)</a:t>
            </a:r>
          </a:p>
        </p:txBody>
      </p:sp>
      <p:sp>
        <p:nvSpPr>
          <p:cNvPr id="17" name="テキスト ボックス 640">
            <a:extLst>
              <a:ext uri="{FF2B5EF4-FFF2-40B4-BE49-F238E27FC236}">
                <a16:creationId xmlns:a16="http://schemas.microsoft.com/office/drawing/2014/main" id="{FA05F11E-0897-4E8F-B086-04A81A0C9C8D}"/>
              </a:ext>
            </a:extLst>
          </p:cNvPr>
          <p:cNvSpPr txBox="1"/>
          <p:nvPr/>
        </p:nvSpPr>
        <p:spPr>
          <a:xfrm>
            <a:off x="7457554" y="3074560"/>
            <a:ext cx="825210" cy="7088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ការងារ</a:t>
            </a:r>
          </a:p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(ទំហំ  ល្បឿន  ទិសដៅ)</a:t>
            </a:r>
          </a:p>
        </p:txBody>
      </p:sp>
      <p:sp>
        <p:nvSpPr>
          <p:cNvPr id="18" name="テキスト ボックス 641">
            <a:extLst>
              <a:ext uri="{FF2B5EF4-FFF2-40B4-BE49-F238E27FC236}">
                <a16:creationId xmlns:a16="http://schemas.microsoft.com/office/drawing/2014/main" id="{CA36B846-CCE5-4DC8-9A10-50E2D1D070BD}"/>
              </a:ext>
            </a:extLst>
          </p:cNvPr>
          <p:cNvSpPr txBox="1"/>
          <p:nvPr/>
        </p:nvSpPr>
        <p:spPr>
          <a:xfrm>
            <a:off x="3891369" y="4343571"/>
            <a:ext cx="1130895" cy="645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គ្រឿងដែលភ្ជាប់នឹងធុងប្រេងធារាសាស្ត្រ</a:t>
            </a: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ម៉ាស៊ីនបូមទឹកធារាសាស្ត្រ ①ម៉ាស៊ីនបូមស្ពឺ  ②ម៉ាស៊ីនបូមភីស្តុន ប្រភេទអ័ក្សទ្រេត ប្រភេទក្ដាដែលជ្រាល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ទំព័រទី25 / អត្ថបទជំនួយ ទំព័រទី14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7145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1" y="1344866"/>
            <a:ext cx="4554805" cy="18978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841200"/>
            <a:ext cx="3470564" cy="224140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653786" y="6045180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ប្រភេទអ័ក្សទ្រេត ប្រភេទក្ដាដែលជ្រាល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715" y="4097941"/>
            <a:ext cx="3829240" cy="192957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6276109" y="5802050"/>
            <a:ext cx="561109" cy="280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6270" y="330760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ការសង្ខេបទូទៅនៃគោលការណ៍ប្រតិបត្ដិការរបស់ម៉ាស៊ីនបូមស្ពឺ</a:t>
            </a: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4045B5C2-BD1C-4216-BC37-18114E3D187B}"/>
              </a:ext>
            </a:extLst>
          </p:cNvPr>
          <p:cNvSpPr txBox="1"/>
          <p:nvPr/>
        </p:nvSpPr>
        <p:spPr>
          <a:xfrm>
            <a:off x="2397641" y="1769173"/>
            <a:ext cx="178059" cy="15207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ច្រកបូមប្រេងធារាសាស្ត្រ</a:t>
            </a: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9767FE6A-57A7-4F6B-949C-48756F09260C}"/>
              </a:ext>
            </a:extLst>
          </p:cNvPr>
          <p:cNvSpPr txBox="1"/>
          <p:nvPr/>
        </p:nvSpPr>
        <p:spPr>
          <a:xfrm>
            <a:off x="6643211" y="1769303"/>
            <a:ext cx="178059" cy="1678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ច្រកបង្ហូរប្រេងធារាសាស្ត្រ</a:t>
            </a:r>
          </a:p>
        </p:txBody>
      </p:sp>
      <p:sp>
        <p:nvSpPr>
          <p:cNvPr id="16" name="テキスト ボックス 642">
            <a:extLst>
              <a:ext uri="{FF2B5EF4-FFF2-40B4-BE49-F238E27FC236}">
                <a16:creationId xmlns:a16="http://schemas.microsoft.com/office/drawing/2014/main" id="{CB484862-FB86-4FC4-B180-14147D182586}"/>
              </a:ext>
            </a:extLst>
          </p:cNvPr>
          <p:cNvSpPr txBox="1"/>
          <p:nvPr/>
        </p:nvSpPr>
        <p:spPr>
          <a:xfrm>
            <a:off x="1480066" y="3987768"/>
            <a:ext cx="731505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ផ្លែងធ្វើចលនា</a:t>
            </a:r>
          </a:p>
        </p:txBody>
      </p:sp>
      <p:sp>
        <p:nvSpPr>
          <p:cNvPr id="17" name="テキスト ボックス 643">
            <a:extLst>
              <a:ext uri="{FF2B5EF4-FFF2-40B4-BE49-F238E27FC236}">
                <a16:creationId xmlns:a16="http://schemas.microsoft.com/office/drawing/2014/main" id="{9A04384A-5127-43CC-9717-770EF0243B95}"/>
              </a:ext>
            </a:extLst>
          </p:cNvPr>
          <p:cNvSpPr txBox="1"/>
          <p:nvPr/>
        </p:nvSpPr>
        <p:spPr>
          <a:xfrm>
            <a:off x="1333168" y="4208780"/>
            <a:ext cx="197920" cy="1536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អ័ក្ស</a:t>
            </a:r>
          </a:p>
        </p:txBody>
      </p:sp>
      <p:sp>
        <p:nvSpPr>
          <p:cNvPr id="18" name="テキスト ボックス 644">
            <a:extLst>
              <a:ext uri="{FF2B5EF4-FFF2-40B4-BE49-F238E27FC236}">
                <a16:creationId xmlns:a16="http://schemas.microsoft.com/office/drawing/2014/main" id="{7C9418D7-F53E-4105-8D20-E837444C9D3A}"/>
              </a:ext>
            </a:extLst>
          </p:cNvPr>
          <p:cNvSpPr txBox="1"/>
          <p:nvPr/>
        </p:nvSpPr>
        <p:spPr>
          <a:xfrm>
            <a:off x="2448316" y="3942676"/>
            <a:ext cx="952808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</a:p>
        </p:txBody>
      </p:sp>
      <p:sp>
        <p:nvSpPr>
          <p:cNvPr id="19" name="テキスト ボックス 645">
            <a:extLst>
              <a:ext uri="{FF2B5EF4-FFF2-40B4-BE49-F238E27FC236}">
                <a16:creationId xmlns:a16="http://schemas.microsoft.com/office/drawing/2014/main" id="{D9C479E8-5F7B-4B8A-B49B-7EE8CB386F5D}"/>
              </a:ext>
            </a:extLst>
          </p:cNvPr>
          <p:cNvSpPr txBox="1"/>
          <p:nvPr/>
        </p:nvSpPr>
        <p:spPr>
          <a:xfrm>
            <a:off x="2255408" y="5676148"/>
            <a:ext cx="457200" cy="164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</a:p>
        </p:txBody>
      </p:sp>
      <p:sp>
        <p:nvSpPr>
          <p:cNvPr id="20" name="テキスト ボックス 646">
            <a:extLst>
              <a:ext uri="{FF2B5EF4-FFF2-40B4-BE49-F238E27FC236}">
                <a16:creationId xmlns:a16="http://schemas.microsoft.com/office/drawing/2014/main" id="{06B8F8E8-32C5-448A-95BE-BE03BE696435}"/>
              </a:ext>
            </a:extLst>
          </p:cNvPr>
          <p:cNvSpPr txBox="1"/>
          <p:nvPr/>
        </p:nvSpPr>
        <p:spPr>
          <a:xfrm>
            <a:off x="3451963" y="4670890"/>
            <a:ext cx="712726" cy="1909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</a:p>
        </p:txBody>
      </p:sp>
      <p:sp>
        <p:nvSpPr>
          <p:cNvPr id="21" name="テキスト ボックス 647">
            <a:extLst>
              <a:ext uri="{FF2B5EF4-FFF2-40B4-BE49-F238E27FC236}">
                <a16:creationId xmlns:a16="http://schemas.microsoft.com/office/drawing/2014/main" id="{98612CBF-9137-4469-9AB1-86AD5CBDDBF5}"/>
              </a:ext>
            </a:extLst>
          </p:cNvPr>
          <p:cNvSpPr txBox="1"/>
          <p:nvPr/>
        </p:nvSpPr>
        <p:spPr>
          <a:xfrm>
            <a:off x="3979808" y="4588259"/>
            <a:ext cx="712727" cy="1514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</a:p>
        </p:txBody>
      </p:sp>
      <p:sp>
        <p:nvSpPr>
          <p:cNvPr id="22" name="テキスト ボックス 648">
            <a:extLst>
              <a:ext uri="{FF2B5EF4-FFF2-40B4-BE49-F238E27FC236}">
                <a16:creationId xmlns:a16="http://schemas.microsoft.com/office/drawing/2014/main" id="{3209E55A-9945-47AA-A366-BE72E81104EF}"/>
              </a:ext>
            </a:extLst>
          </p:cNvPr>
          <p:cNvSpPr txBox="1"/>
          <p:nvPr/>
        </p:nvSpPr>
        <p:spPr>
          <a:xfrm>
            <a:off x="3197094" y="5922989"/>
            <a:ext cx="3302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</a:t>
            </a:r>
          </a:p>
        </p:txBody>
      </p:sp>
      <p:sp>
        <p:nvSpPr>
          <p:cNvPr id="24" name="テキスト ボックス 644">
            <a:extLst>
              <a:ext uri="{FF2B5EF4-FFF2-40B4-BE49-F238E27FC236}">
                <a16:creationId xmlns:a16="http://schemas.microsoft.com/office/drawing/2014/main" id="{7AA05499-A251-4E64-9964-9846A990F2F1}"/>
              </a:ext>
            </a:extLst>
          </p:cNvPr>
          <p:cNvSpPr txBox="1"/>
          <p:nvPr/>
        </p:nvSpPr>
        <p:spPr>
          <a:xfrm>
            <a:off x="5909213" y="4174153"/>
            <a:ext cx="1102124" cy="1812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តួខ្លួនម៉ាស៊ីន</a:t>
            </a:r>
          </a:p>
        </p:txBody>
      </p:sp>
      <p:sp>
        <p:nvSpPr>
          <p:cNvPr id="25" name="テキスト ボックス 643">
            <a:extLst>
              <a:ext uri="{FF2B5EF4-FFF2-40B4-BE49-F238E27FC236}">
                <a16:creationId xmlns:a16="http://schemas.microsoft.com/office/drawing/2014/main" id="{B722F938-399D-4D4E-956A-464AF129C502}"/>
              </a:ext>
            </a:extLst>
          </p:cNvPr>
          <p:cNvSpPr txBox="1"/>
          <p:nvPr/>
        </p:nvSpPr>
        <p:spPr>
          <a:xfrm>
            <a:off x="4921656" y="4498674"/>
            <a:ext cx="410572" cy="1722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អ័ក្ស</a:t>
            </a:r>
          </a:p>
        </p:txBody>
      </p:sp>
      <p:sp>
        <p:nvSpPr>
          <p:cNvPr id="26" name="テキスト ボックス 648">
            <a:extLst>
              <a:ext uri="{FF2B5EF4-FFF2-40B4-BE49-F238E27FC236}">
                <a16:creationId xmlns:a16="http://schemas.microsoft.com/office/drawing/2014/main" id="{73AF12BE-84A1-4377-8823-30FCEF83E927}"/>
              </a:ext>
            </a:extLst>
          </p:cNvPr>
          <p:cNvSpPr txBox="1"/>
          <p:nvPr/>
        </p:nvSpPr>
        <p:spPr>
          <a:xfrm>
            <a:off x="7011337" y="5758324"/>
            <a:ext cx="3302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វ៉ាន</a:t>
            </a:r>
          </a:p>
        </p:txBody>
      </p:sp>
      <p:sp>
        <p:nvSpPr>
          <p:cNvPr id="27" name="テキスト ボックス 645">
            <a:extLst>
              <a:ext uri="{FF2B5EF4-FFF2-40B4-BE49-F238E27FC236}">
                <a16:creationId xmlns:a16="http://schemas.microsoft.com/office/drawing/2014/main" id="{D26F9536-EC4C-4921-B84F-94474EEB239D}"/>
              </a:ext>
            </a:extLst>
          </p:cNvPr>
          <p:cNvSpPr txBox="1"/>
          <p:nvPr/>
        </p:nvSpPr>
        <p:spPr>
          <a:xfrm>
            <a:off x="5834856" y="5669196"/>
            <a:ext cx="561109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ពីស្តុង</a:t>
            </a:r>
          </a:p>
        </p:txBody>
      </p:sp>
      <p:sp>
        <p:nvSpPr>
          <p:cNvPr id="28" name="テキスト ボックス 646">
            <a:extLst>
              <a:ext uri="{FF2B5EF4-FFF2-40B4-BE49-F238E27FC236}">
                <a16:creationId xmlns:a16="http://schemas.microsoft.com/office/drawing/2014/main" id="{13E837D5-8D63-40B2-B73F-71287023AA16}"/>
              </a:ext>
            </a:extLst>
          </p:cNvPr>
          <p:cNvSpPr txBox="1"/>
          <p:nvPr/>
        </p:nvSpPr>
        <p:spPr>
          <a:xfrm>
            <a:off x="6837218" y="4498674"/>
            <a:ext cx="841144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</a:p>
        </p:txBody>
      </p:sp>
      <p:sp>
        <p:nvSpPr>
          <p:cNvPr id="29" name="テキスト ボックス 646">
            <a:extLst>
              <a:ext uri="{FF2B5EF4-FFF2-40B4-BE49-F238E27FC236}">
                <a16:creationId xmlns:a16="http://schemas.microsoft.com/office/drawing/2014/main" id="{FB03566E-D0B3-4148-99D8-5D839A36AE57}"/>
              </a:ext>
            </a:extLst>
          </p:cNvPr>
          <p:cNvSpPr txBox="1"/>
          <p:nvPr/>
        </p:nvSpPr>
        <p:spPr>
          <a:xfrm>
            <a:off x="7759757" y="4474664"/>
            <a:ext cx="738077" cy="22023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ច្រកចេញចូល</a:t>
            </a:r>
          </a:p>
        </p:txBody>
      </p:sp>
      <p:sp>
        <p:nvSpPr>
          <p:cNvPr id="30" name="テキスト ボックス 645">
            <a:extLst>
              <a:ext uri="{FF2B5EF4-FFF2-40B4-BE49-F238E27FC236}">
                <a16:creationId xmlns:a16="http://schemas.microsoft.com/office/drawing/2014/main" id="{F9E2F601-88F9-487F-9E09-C753C4DD29C1}"/>
              </a:ext>
            </a:extLst>
          </p:cNvPr>
          <p:cNvSpPr txBox="1"/>
          <p:nvPr/>
        </p:nvSpPr>
        <p:spPr>
          <a:xfrm>
            <a:off x="4921657" y="5465106"/>
            <a:ext cx="410572" cy="233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ក្ដាដែលជ្រាល</a:t>
            </a:r>
            <a:endParaRPr lang="ja-JP" sz="10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m" sz="3200" dirty="0">
                <a:latin typeface="Khmer UI bold" panose="020B0702040204020203" pitchFamily="34" charset="0"/>
                <a:ea typeface="+mn-ea"/>
                <a:cs typeface="Khmer UI bold" panose="020B0702040204020203" pitchFamily="34" charset="0"/>
              </a:rPr>
              <a:t>ជំពូកទី1 ចំណេះដឹងជាមូលដ្ឋានអំពីគ្រឿងម៉ាស៊ីនសំណង់ប្រភេទយានយន្ត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ធុងប្រេងធារាសាស្ត្រ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ទំព័រទី31 / អត្ថបទជំនួយ ទំព័រទី14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72308" y="1630170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ធុងប្រេងធារាសាស្ត្រ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46978" y="1268862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ឧបករណ៍តម្រងខ្យល់បន្សំ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7" y="2002551"/>
            <a:ext cx="4004819" cy="38876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261" y="1468681"/>
            <a:ext cx="1647649" cy="23503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104" y="4161917"/>
            <a:ext cx="1471806" cy="220770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912053" y="3940678"/>
            <a:ext cx="3172214" cy="276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តម្រងសម្រាប់បំពង់</a:t>
            </a:r>
          </a:p>
        </p:txBody>
      </p:sp>
      <p:sp>
        <p:nvSpPr>
          <p:cNvPr id="13" name="テキスト ボックス 660">
            <a:extLst>
              <a:ext uri="{FF2B5EF4-FFF2-40B4-BE49-F238E27FC236}">
                <a16:creationId xmlns:a16="http://schemas.microsoft.com/office/drawing/2014/main" id="{9DEA56B1-F1B8-4532-8A2F-7B666A24AB9D}"/>
              </a:ext>
            </a:extLst>
          </p:cNvPr>
          <p:cNvSpPr txBox="1"/>
          <p:nvPr/>
        </p:nvSpPr>
        <p:spPr>
          <a:xfrm>
            <a:off x="7213117" y="4736702"/>
            <a:ext cx="655933" cy="164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ច្រកចេញ</a:t>
            </a:r>
          </a:p>
        </p:txBody>
      </p:sp>
      <p:sp>
        <p:nvSpPr>
          <p:cNvPr id="14" name="テキスト ボックス 661">
            <a:extLst>
              <a:ext uri="{FF2B5EF4-FFF2-40B4-BE49-F238E27FC236}">
                <a16:creationId xmlns:a16="http://schemas.microsoft.com/office/drawing/2014/main" id="{68970315-240B-426A-AA8F-5A2F4F1604A9}"/>
              </a:ext>
            </a:extLst>
          </p:cNvPr>
          <p:cNvSpPr txBox="1"/>
          <p:nvPr/>
        </p:nvSpPr>
        <p:spPr>
          <a:xfrm>
            <a:off x="7021512" y="5030941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មេដែក</a:t>
            </a:r>
          </a:p>
        </p:txBody>
      </p:sp>
      <p:sp>
        <p:nvSpPr>
          <p:cNvPr id="15" name="テキスト ボックス 662">
            <a:extLst>
              <a:ext uri="{FF2B5EF4-FFF2-40B4-BE49-F238E27FC236}">
                <a16:creationId xmlns:a16="http://schemas.microsoft.com/office/drawing/2014/main" id="{89019963-E9A5-43D6-9F06-31C2917B8BE7}"/>
              </a:ext>
            </a:extLst>
          </p:cNvPr>
          <p:cNvSpPr txBox="1"/>
          <p:nvPr/>
        </p:nvSpPr>
        <p:spPr>
          <a:xfrm>
            <a:off x="7016321" y="5250303"/>
            <a:ext cx="655933" cy="164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ឧបករណ៍ច្រោះ</a:t>
            </a:r>
          </a:p>
        </p:txBody>
      </p:sp>
      <p:sp>
        <p:nvSpPr>
          <p:cNvPr id="16" name="テキスト ボックス 663">
            <a:extLst>
              <a:ext uri="{FF2B5EF4-FFF2-40B4-BE49-F238E27FC236}">
                <a16:creationId xmlns:a16="http://schemas.microsoft.com/office/drawing/2014/main" id="{0F8A9718-967B-49B7-8FA9-8B07B265B42B}"/>
              </a:ext>
            </a:extLst>
          </p:cNvPr>
          <p:cNvSpPr txBox="1"/>
          <p:nvPr/>
        </p:nvSpPr>
        <p:spPr>
          <a:xfrm>
            <a:off x="6888989" y="1482096"/>
            <a:ext cx="450850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គម្រប</a:t>
            </a:r>
          </a:p>
        </p:txBody>
      </p:sp>
      <p:sp>
        <p:nvSpPr>
          <p:cNvPr id="17" name="テキスト ボックス 664">
            <a:extLst>
              <a:ext uri="{FF2B5EF4-FFF2-40B4-BE49-F238E27FC236}">
                <a16:creationId xmlns:a16="http://schemas.microsoft.com/office/drawing/2014/main" id="{9D7BD54B-5AB6-478F-9211-3777F46A98B2}"/>
              </a:ext>
            </a:extLst>
          </p:cNvPr>
          <p:cNvSpPr txBox="1"/>
          <p:nvPr/>
        </p:nvSpPr>
        <p:spPr>
          <a:xfrm>
            <a:off x="5706979" y="1491971"/>
            <a:ext cx="967417" cy="175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ឧបករណ៍ច្រោះខ្យល់</a:t>
            </a:r>
          </a:p>
        </p:txBody>
      </p:sp>
      <p:sp>
        <p:nvSpPr>
          <p:cNvPr id="18" name="テキスト ボックス 665">
            <a:extLst>
              <a:ext uri="{FF2B5EF4-FFF2-40B4-BE49-F238E27FC236}">
                <a16:creationId xmlns:a16="http://schemas.microsoft.com/office/drawing/2014/main" id="{F3C56C90-E003-4142-8D55-8310B1CF9661}"/>
              </a:ext>
            </a:extLst>
          </p:cNvPr>
          <p:cNvSpPr txBox="1"/>
          <p:nvPr/>
        </p:nvSpPr>
        <p:spPr>
          <a:xfrm>
            <a:off x="6007614" y="2724149"/>
            <a:ext cx="228600" cy="9228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ឧបករណ៍ច្រោះប្រេង</a:t>
            </a:r>
          </a:p>
        </p:txBody>
      </p:sp>
      <p:sp>
        <p:nvSpPr>
          <p:cNvPr id="19" name="テキスト ボックス 666">
            <a:extLst>
              <a:ext uri="{FF2B5EF4-FFF2-40B4-BE49-F238E27FC236}">
                <a16:creationId xmlns:a16="http://schemas.microsoft.com/office/drawing/2014/main" id="{56F3F87E-B265-47F6-A759-13A08B6649B9}"/>
              </a:ext>
            </a:extLst>
          </p:cNvPr>
          <p:cNvSpPr txBox="1"/>
          <p:nvPr/>
        </p:nvSpPr>
        <p:spPr>
          <a:xfrm>
            <a:off x="1460500" y="2291736"/>
            <a:ext cx="1401761" cy="214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ដែកវាស់កម្រិតនៃប្រេង</a:t>
            </a:r>
          </a:p>
        </p:txBody>
      </p:sp>
      <p:sp>
        <p:nvSpPr>
          <p:cNvPr id="20" name="テキスト ボックス 667">
            <a:extLst>
              <a:ext uri="{FF2B5EF4-FFF2-40B4-BE49-F238E27FC236}">
                <a16:creationId xmlns:a16="http://schemas.microsoft.com/office/drawing/2014/main" id="{1A6593CE-A5A2-4E18-831F-FA8667F4CB52}"/>
              </a:ext>
            </a:extLst>
          </p:cNvPr>
          <p:cNvSpPr txBox="1"/>
          <p:nvPr/>
        </p:nvSpPr>
        <p:spPr>
          <a:xfrm>
            <a:off x="3995396" y="2457656"/>
            <a:ext cx="118017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ឧបករណ៍តម្រងខ្យល់</a:t>
            </a:r>
          </a:p>
        </p:txBody>
      </p:sp>
      <p:sp>
        <p:nvSpPr>
          <p:cNvPr id="21" name="テキスト ボックス 668">
            <a:extLst>
              <a:ext uri="{FF2B5EF4-FFF2-40B4-BE49-F238E27FC236}">
                <a16:creationId xmlns:a16="http://schemas.microsoft.com/office/drawing/2014/main" id="{F93994EE-D119-42F9-9C66-80DAF1AFBC3F}"/>
              </a:ext>
            </a:extLst>
          </p:cNvPr>
          <p:cNvSpPr txBox="1"/>
          <p:nvPr/>
        </p:nvSpPr>
        <p:spPr>
          <a:xfrm>
            <a:off x="2079087" y="2641860"/>
            <a:ext cx="487745" cy="18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ច្រោះ</a:t>
            </a:r>
          </a:p>
        </p:txBody>
      </p:sp>
      <p:sp>
        <p:nvSpPr>
          <p:cNvPr id="22" name="テキスト ボックス 669">
            <a:extLst>
              <a:ext uri="{FF2B5EF4-FFF2-40B4-BE49-F238E27FC236}">
                <a16:creationId xmlns:a16="http://schemas.microsoft.com/office/drawing/2014/main" id="{58D0E322-8EF0-4F8E-A35D-B1359205929F}"/>
              </a:ext>
            </a:extLst>
          </p:cNvPr>
          <p:cNvSpPr txBox="1"/>
          <p:nvPr/>
        </p:nvSpPr>
        <p:spPr>
          <a:xfrm rot="20042738">
            <a:off x="1715065" y="3728037"/>
            <a:ext cx="459481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ពីសៀគ្វី</a:t>
            </a:r>
          </a:p>
        </p:txBody>
      </p:sp>
      <p:sp>
        <p:nvSpPr>
          <p:cNvPr id="23" name="テキスト ボックス 670">
            <a:extLst>
              <a:ext uri="{FF2B5EF4-FFF2-40B4-BE49-F238E27FC236}">
                <a16:creationId xmlns:a16="http://schemas.microsoft.com/office/drawing/2014/main" id="{D9BE3FBA-CBEE-4BDA-8282-583BC128CB5B}"/>
              </a:ext>
            </a:extLst>
          </p:cNvPr>
          <p:cNvSpPr txBox="1"/>
          <p:nvPr/>
        </p:nvSpPr>
        <p:spPr>
          <a:xfrm>
            <a:off x="756500" y="5584117"/>
            <a:ext cx="1401761" cy="3061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ពីសន្ទះបិទបើកប្រតិបត្តិការ</a:t>
            </a:r>
          </a:p>
        </p:txBody>
      </p:sp>
      <p:sp>
        <p:nvSpPr>
          <p:cNvPr id="24" name="テキスト ボックス 671">
            <a:extLst>
              <a:ext uri="{FF2B5EF4-FFF2-40B4-BE49-F238E27FC236}">
                <a16:creationId xmlns:a16="http://schemas.microsoft.com/office/drawing/2014/main" id="{1CFF4EDD-5163-45CF-B5AF-477D92D92399}"/>
              </a:ext>
            </a:extLst>
          </p:cNvPr>
          <p:cNvSpPr txBox="1"/>
          <p:nvPr/>
        </p:nvSpPr>
        <p:spPr>
          <a:xfrm>
            <a:off x="3398498" y="4131681"/>
            <a:ext cx="596899" cy="1704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កញ្ច្រែង</a:t>
            </a:r>
          </a:p>
        </p:txBody>
      </p:sp>
      <p:sp>
        <p:nvSpPr>
          <p:cNvPr id="25" name="テキスト ボックス 672">
            <a:extLst>
              <a:ext uri="{FF2B5EF4-FFF2-40B4-BE49-F238E27FC236}">
                <a16:creationId xmlns:a16="http://schemas.microsoft.com/office/drawing/2014/main" id="{664F4D06-2E06-4EA7-8C56-2EBC5A0D268C}"/>
              </a:ext>
            </a:extLst>
          </p:cNvPr>
          <p:cNvSpPr txBox="1"/>
          <p:nvPr/>
        </p:nvSpPr>
        <p:spPr>
          <a:xfrm>
            <a:off x="3440111" y="5479342"/>
            <a:ext cx="541781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អន្ទាក់</a:t>
            </a:r>
          </a:p>
        </p:txBody>
      </p:sp>
      <p:sp>
        <p:nvSpPr>
          <p:cNvPr id="26" name="テキスト ボックス 673">
            <a:extLst>
              <a:ext uri="{FF2B5EF4-FFF2-40B4-BE49-F238E27FC236}">
                <a16:creationId xmlns:a16="http://schemas.microsoft.com/office/drawing/2014/main" id="{B3D72E09-B922-489F-8E57-A0E1AD5611C5}"/>
              </a:ext>
            </a:extLst>
          </p:cNvPr>
          <p:cNvSpPr txBox="1"/>
          <p:nvPr/>
        </p:nvSpPr>
        <p:spPr>
          <a:xfrm>
            <a:off x="2862261" y="5719763"/>
            <a:ext cx="884239" cy="214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ទៅម៉ាស៊ីនបូម</a:t>
            </a: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3682" y="2908299"/>
            <a:ext cx="8416636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 3 រចនាសម្ព័ននៃគ្រឿងបរិក្ខារដែលទាក់ទងនឹងការដំណើរការម៉ាស៊ីនសំណង់ប្រភេទយានយន្ត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ត្រាក់ទ័រប្រភេទកង់រថក្រោះ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ទំព័រទី35 / អត្ថបទជំនួយ ទំព័រទី15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445438" y="6019548"/>
            <a:ext cx="40468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ឧទាហរណ៍នៃរចនាសម្ព័នត្រាក់ទ័រប្រភេទកង់រថក្រោះ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307" y="1343115"/>
            <a:ext cx="5747385" cy="4647248"/>
          </a:xfrm>
          <a:prstGeom prst="rect">
            <a:avLst/>
          </a:prstGeom>
        </p:spPr>
      </p:pic>
      <p:sp>
        <p:nvSpPr>
          <p:cNvPr id="8" name="テキスト ボックス 674">
            <a:extLst>
              <a:ext uri="{FF2B5EF4-FFF2-40B4-BE49-F238E27FC236}">
                <a16:creationId xmlns:a16="http://schemas.microsoft.com/office/drawing/2014/main" id="{8921B1BE-E662-4315-82C4-27AD238AD877}"/>
              </a:ext>
            </a:extLst>
          </p:cNvPr>
          <p:cNvSpPr txBox="1"/>
          <p:nvPr/>
        </p:nvSpPr>
        <p:spPr>
          <a:xfrm>
            <a:off x="2285945" y="162240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រ៉ាដ្យាទ័រ</a:t>
            </a:r>
          </a:p>
        </p:txBody>
      </p:sp>
      <p:sp>
        <p:nvSpPr>
          <p:cNvPr id="11" name="テキスト ボックス 675">
            <a:extLst>
              <a:ext uri="{FF2B5EF4-FFF2-40B4-BE49-F238E27FC236}">
                <a16:creationId xmlns:a16="http://schemas.microsoft.com/office/drawing/2014/main" id="{FFA14DD0-32FC-4A12-A1BC-6A42DEA37F9D}"/>
              </a:ext>
            </a:extLst>
          </p:cNvPr>
          <p:cNvSpPr txBox="1"/>
          <p:nvPr/>
        </p:nvSpPr>
        <p:spPr>
          <a:xfrm>
            <a:off x="4141418" y="1769577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</a:p>
        </p:txBody>
      </p:sp>
      <p:sp>
        <p:nvSpPr>
          <p:cNvPr id="12" name="テキスト ボックス 676">
            <a:extLst>
              <a:ext uri="{FF2B5EF4-FFF2-40B4-BE49-F238E27FC236}">
                <a16:creationId xmlns:a16="http://schemas.microsoft.com/office/drawing/2014/main" id="{D4E484EA-99F0-4E89-A1B8-70DEDE5D7FDF}"/>
              </a:ext>
            </a:extLst>
          </p:cNvPr>
          <p:cNvSpPr txBox="1"/>
          <p:nvPr/>
        </p:nvSpPr>
        <p:spPr>
          <a:xfrm>
            <a:off x="5341515" y="1697577"/>
            <a:ext cx="1308279" cy="242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ចង្កឹះលេខប្តូរល្បឿន</a:t>
            </a:r>
          </a:p>
        </p:txBody>
      </p:sp>
      <p:sp>
        <p:nvSpPr>
          <p:cNvPr id="13" name="テキスト ボックス 677">
            <a:extLst>
              <a:ext uri="{FF2B5EF4-FFF2-40B4-BE49-F238E27FC236}">
                <a16:creationId xmlns:a16="http://schemas.microsoft.com/office/drawing/2014/main" id="{41191F28-2DBF-4299-A2D1-3187A9DB6B87}"/>
              </a:ext>
            </a:extLst>
          </p:cNvPr>
          <p:cNvSpPr txBox="1"/>
          <p:nvPr/>
        </p:nvSpPr>
        <p:spPr>
          <a:xfrm>
            <a:off x="5341514" y="2076840"/>
            <a:ext cx="1511833" cy="2136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ប្រដាប់បម្លែងកម្លាំងបង្វិល </a:t>
            </a:r>
          </a:p>
        </p:txBody>
      </p:sp>
      <p:sp>
        <p:nvSpPr>
          <p:cNvPr id="15" name="テキスト ボックス 678">
            <a:extLst>
              <a:ext uri="{FF2B5EF4-FFF2-40B4-BE49-F238E27FC236}">
                <a16:creationId xmlns:a16="http://schemas.microsoft.com/office/drawing/2014/main" id="{5ED9A6D8-40E9-4F71-BEF8-609309A23A3A}"/>
              </a:ext>
            </a:extLst>
          </p:cNvPr>
          <p:cNvSpPr txBox="1"/>
          <p:nvPr/>
        </p:nvSpPr>
        <p:spPr>
          <a:xfrm>
            <a:off x="5613483" y="2319638"/>
            <a:ext cx="1413354" cy="1364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ប្រអប់លេខដៃនៃរថយន្ត</a:t>
            </a:r>
          </a:p>
        </p:txBody>
      </p:sp>
      <p:sp>
        <p:nvSpPr>
          <p:cNvPr id="16" name="テキスト ボックス 679">
            <a:extLst>
              <a:ext uri="{FF2B5EF4-FFF2-40B4-BE49-F238E27FC236}">
                <a16:creationId xmlns:a16="http://schemas.microsoft.com/office/drawing/2014/main" id="{3C67B885-209D-4C7A-BCA6-75D624102FBE}"/>
              </a:ext>
            </a:extLst>
          </p:cNvPr>
          <p:cNvSpPr txBox="1"/>
          <p:nvPr/>
        </p:nvSpPr>
        <p:spPr>
          <a:xfrm>
            <a:off x="6342836" y="2587480"/>
            <a:ext cx="1194511" cy="1994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ធុងប្រេងធារាសាស្ត្រ</a:t>
            </a:r>
          </a:p>
        </p:txBody>
      </p:sp>
      <p:sp>
        <p:nvSpPr>
          <p:cNvPr id="17" name="テキスト ボックス 681">
            <a:extLst>
              <a:ext uri="{FF2B5EF4-FFF2-40B4-BE49-F238E27FC236}">
                <a16:creationId xmlns:a16="http://schemas.microsoft.com/office/drawing/2014/main" id="{BFC4F168-670D-4A32-9FE1-0C4A257B3F3F}"/>
              </a:ext>
            </a:extLst>
          </p:cNvPr>
          <p:cNvSpPr txBox="1"/>
          <p:nvPr/>
        </p:nvSpPr>
        <p:spPr>
          <a:xfrm>
            <a:off x="6853348" y="3831845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</a:p>
        </p:txBody>
      </p:sp>
      <p:sp>
        <p:nvSpPr>
          <p:cNvPr id="18" name="テキスト ボックス 682">
            <a:extLst>
              <a:ext uri="{FF2B5EF4-FFF2-40B4-BE49-F238E27FC236}">
                <a16:creationId xmlns:a16="http://schemas.microsoft.com/office/drawing/2014/main" id="{2B07DA7E-BD8D-4427-B4ED-106D1C601308}"/>
              </a:ext>
            </a:extLst>
          </p:cNvPr>
          <p:cNvSpPr txBox="1"/>
          <p:nvPr/>
        </p:nvSpPr>
        <p:spPr>
          <a:xfrm>
            <a:off x="5965795" y="5287214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អ័ក្សផ្តេក</a:t>
            </a:r>
            <a:endParaRPr lang="ja-JP" sz="8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683">
            <a:extLst>
              <a:ext uri="{FF2B5EF4-FFF2-40B4-BE49-F238E27FC236}">
                <a16:creationId xmlns:a16="http://schemas.microsoft.com/office/drawing/2014/main" id="{58EEC63C-4967-46BE-A750-BC6D04ADF2BB}"/>
              </a:ext>
            </a:extLst>
          </p:cNvPr>
          <p:cNvSpPr txBox="1"/>
          <p:nvPr/>
        </p:nvSpPr>
        <p:spPr>
          <a:xfrm>
            <a:off x="5965795" y="5579885"/>
            <a:ext cx="2041736" cy="1792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ដៃចង្កូតអំប្រាយ៉ា</a:t>
            </a:r>
          </a:p>
        </p:txBody>
      </p:sp>
      <p:sp>
        <p:nvSpPr>
          <p:cNvPr id="20" name="テキスト ボックス 684">
            <a:extLst>
              <a:ext uri="{FF2B5EF4-FFF2-40B4-BE49-F238E27FC236}">
                <a16:creationId xmlns:a16="http://schemas.microsoft.com/office/drawing/2014/main" id="{0962DB83-7DD2-414F-BB89-304EDFB65296}"/>
              </a:ext>
            </a:extLst>
          </p:cNvPr>
          <p:cNvSpPr txBox="1"/>
          <p:nvPr/>
        </p:nvSpPr>
        <p:spPr>
          <a:xfrm>
            <a:off x="5458571" y="5810476"/>
            <a:ext cx="1568266" cy="1792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បន្ថយល្បឿនចុងក្រោយ</a:t>
            </a:r>
          </a:p>
        </p:txBody>
      </p:sp>
      <p:sp>
        <p:nvSpPr>
          <p:cNvPr id="21" name="テキスト ボックス 685">
            <a:extLst>
              <a:ext uri="{FF2B5EF4-FFF2-40B4-BE49-F238E27FC236}">
                <a16:creationId xmlns:a16="http://schemas.microsoft.com/office/drawing/2014/main" id="{E890E9A9-8853-4D82-846E-BFB132E3AFEA}"/>
              </a:ext>
            </a:extLst>
          </p:cNvPr>
          <p:cNvSpPr txBox="1"/>
          <p:nvPr/>
        </p:nvSpPr>
        <p:spPr>
          <a:xfrm>
            <a:off x="3268301" y="5810477"/>
            <a:ext cx="1120612" cy="1260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ស្ពូតូស(កង់ផ្ដើម)</a:t>
            </a:r>
          </a:p>
        </p:txBody>
      </p:sp>
      <p:sp>
        <p:nvSpPr>
          <p:cNvPr id="22" name="テキスト ボックス 686">
            <a:extLst>
              <a:ext uri="{FF2B5EF4-FFF2-40B4-BE49-F238E27FC236}">
                <a16:creationId xmlns:a16="http://schemas.microsoft.com/office/drawing/2014/main" id="{3B89C2B4-CAAA-4786-B2B1-97229E81C0A6}"/>
              </a:ext>
            </a:extLst>
          </p:cNvPr>
          <p:cNvSpPr txBox="1"/>
          <p:nvPr/>
        </p:nvSpPr>
        <p:spPr>
          <a:xfrm>
            <a:off x="2991246" y="5545474"/>
            <a:ext cx="96903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រ៉េស្ស័រដែលរួញមកវិញ</a:t>
            </a:r>
          </a:p>
        </p:txBody>
      </p:sp>
      <p:sp>
        <p:nvSpPr>
          <p:cNvPr id="23" name="テキスト ボックス 687">
            <a:extLst>
              <a:ext uri="{FF2B5EF4-FFF2-40B4-BE49-F238E27FC236}">
                <a16:creationId xmlns:a16="http://schemas.microsoft.com/office/drawing/2014/main" id="{881315E1-7DE5-458E-A948-75682CB0785F}"/>
              </a:ext>
            </a:extLst>
          </p:cNvPr>
          <p:cNvSpPr txBox="1"/>
          <p:nvPr/>
        </p:nvSpPr>
        <p:spPr>
          <a:xfrm>
            <a:off x="1606651" y="5186580"/>
            <a:ext cx="1813222" cy="1887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រូឡូនៃការដឹកជញ្ជូន (កង់វិលផ្នែកខាងលើ)</a:t>
            </a:r>
          </a:p>
        </p:txBody>
      </p:sp>
      <p:sp>
        <p:nvSpPr>
          <p:cNvPr id="24" name="テキスト ボックス 688">
            <a:extLst>
              <a:ext uri="{FF2B5EF4-FFF2-40B4-BE49-F238E27FC236}">
                <a16:creationId xmlns:a16="http://schemas.microsoft.com/office/drawing/2014/main" id="{11DC2285-8B67-4319-B7E5-F8B44E3C7C21}"/>
              </a:ext>
            </a:extLst>
          </p:cNvPr>
          <p:cNvSpPr txBox="1"/>
          <p:nvPr/>
        </p:nvSpPr>
        <p:spPr>
          <a:xfrm>
            <a:off x="1367073" y="4794230"/>
            <a:ext cx="138675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រូឡូនៃឡានដឹកទំនិញ
(កង់វិលផ្នែកខាងក្រោម)</a:t>
            </a:r>
          </a:p>
        </p:txBody>
      </p:sp>
      <p:sp>
        <p:nvSpPr>
          <p:cNvPr id="25" name="テキスト ボックス 689">
            <a:extLst>
              <a:ext uri="{FF2B5EF4-FFF2-40B4-BE49-F238E27FC236}">
                <a16:creationId xmlns:a16="http://schemas.microsoft.com/office/drawing/2014/main" id="{54E076B7-C764-4757-A15C-3FF57C73CA89}"/>
              </a:ext>
            </a:extLst>
          </p:cNvPr>
          <p:cNvSpPr txBox="1"/>
          <p:nvPr/>
        </p:nvSpPr>
        <p:spPr>
          <a:xfrm>
            <a:off x="1606651" y="4579688"/>
            <a:ext cx="838787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ស៊ុមឡានដឹកទំនិញ</a:t>
            </a:r>
          </a:p>
        </p:txBody>
      </p:sp>
      <p:sp>
        <p:nvSpPr>
          <p:cNvPr id="26" name="テキスト ボックス 690">
            <a:extLst>
              <a:ext uri="{FF2B5EF4-FFF2-40B4-BE49-F238E27FC236}">
                <a16:creationId xmlns:a16="http://schemas.microsoft.com/office/drawing/2014/main" id="{84272B9B-8AD7-487D-8444-85CB78F75C10}"/>
              </a:ext>
            </a:extLst>
          </p:cNvPr>
          <p:cNvSpPr txBox="1"/>
          <p:nvPr/>
        </p:nvSpPr>
        <p:spPr>
          <a:xfrm>
            <a:off x="1606651" y="4142714"/>
            <a:ext cx="518499" cy="2724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កង់ណែនាំ (idle wheel) </a:t>
            </a:r>
          </a:p>
        </p:txBody>
      </p:sp>
      <p:sp>
        <p:nvSpPr>
          <p:cNvPr id="27" name="テキスト ボックス 681">
            <a:extLst>
              <a:ext uri="{FF2B5EF4-FFF2-40B4-BE49-F238E27FC236}">
                <a16:creationId xmlns:a16="http://schemas.microsoft.com/office/drawing/2014/main" id="{1F86C2CA-7A02-4C01-AE67-FF2065A6456C}"/>
              </a:ext>
            </a:extLst>
          </p:cNvPr>
          <p:cNvSpPr txBox="1"/>
          <p:nvPr/>
        </p:nvSpPr>
        <p:spPr>
          <a:xfrm>
            <a:off x="6601711" y="3357000"/>
            <a:ext cx="68400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</a:t>
            </a:r>
            <a:endParaRPr lang="ja-JP" sz="8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86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ត្រាក់ទ័រប្រភេទកង់រថក្រោះ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អត្ថបទ ទំព័រទី35 / អត្ថបទជំនួយ ទំព័រទី15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53" y="1422712"/>
            <a:ext cx="3913822" cy="280701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340" y="3058514"/>
            <a:ext cx="3789045" cy="2754630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7744078" y="2031101"/>
            <a:ext cx="771272" cy="1051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1615" y="4384059"/>
            <a:ext cx="39387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ឧទាហរណ៍នៃឧបករណ៍បញ្ជូនថាមពលប្រភេទដ្រាយវ៍ផ្ទាល់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15582" y="5952885"/>
            <a:ext cx="41567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ឧទាហរណ៍នៃឧបករណ៍បញ្ជូនថាមពលប្រភេទប្តូរថាមពល</a:t>
            </a:r>
          </a:p>
        </p:txBody>
      </p:sp>
      <p:sp>
        <p:nvSpPr>
          <p:cNvPr id="11" name="テキスト ボックス 691">
            <a:extLst>
              <a:ext uri="{FF2B5EF4-FFF2-40B4-BE49-F238E27FC236}">
                <a16:creationId xmlns:a16="http://schemas.microsoft.com/office/drawing/2014/main" id="{2187D0B9-B6EA-4985-A5DB-0BE055D1AA21}"/>
              </a:ext>
            </a:extLst>
          </p:cNvPr>
          <p:cNvSpPr txBox="1"/>
          <p:nvPr/>
        </p:nvSpPr>
        <p:spPr>
          <a:xfrm>
            <a:off x="867207" y="1470674"/>
            <a:ext cx="2136491" cy="405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អំប្រាយ៉ាចង្កូត</a:t>
            </a:r>
            <a: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និងហ្វ្រាំង</a:t>
            </a:r>
          </a:p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2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692">
            <a:extLst>
              <a:ext uri="{FF2B5EF4-FFF2-40B4-BE49-F238E27FC236}">
                <a16:creationId xmlns:a16="http://schemas.microsoft.com/office/drawing/2014/main" id="{60A2E78C-7E3F-42BA-BABB-8730BDAD9668}"/>
              </a:ext>
            </a:extLst>
          </p:cNvPr>
          <p:cNvSpPr txBox="1"/>
          <p:nvPr/>
        </p:nvSpPr>
        <p:spPr>
          <a:xfrm>
            <a:off x="3893255" y="1788315"/>
            <a:ext cx="805023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</a:p>
        </p:txBody>
      </p:sp>
      <p:sp>
        <p:nvSpPr>
          <p:cNvPr id="17" name="テキスト ボックス 696">
            <a:extLst>
              <a:ext uri="{FF2B5EF4-FFF2-40B4-BE49-F238E27FC236}">
                <a16:creationId xmlns:a16="http://schemas.microsoft.com/office/drawing/2014/main" id="{9230BF1D-1429-41E5-AB43-54ACD6693911}"/>
              </a:ext>
            </a:extLst>
          </p:cNvPr>
          <p:cNvSpPr txBox="1"/>
          <p:nvPr/>
        </p:nvSpPr>
        <p:spPr>
          <a:xfrm>
            <a:off x="867207" y="2261211"/>
            <a:ext cx="929695" cy="1766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ស្ពឺទ្រេត</a:t>
            </a:r>
          </a:p>
        </p:txBody>
      </p:sp>
      <p:sp>
        <p:nvSpPr>
          <p:cNvPr id="18" name="テキスト ボックス 697">
            <a:extLst>
              <a:ext uri="{FF2B5EF4-FFF2-40B4-BE49-F238E27FC236}">
                <a16:creationId xmlns:a16="http://schemas.microsoft.com/office/drawing/2014/main" id="{CF089AE3-22E8-4DF2-AA12-CD49A7E15492}"/>
              </a:ext>
            </a:extLst>
          </p:cNvPr>
          <p:cNvSpPr txBox="1"/>
          <p:nvPr/>
        </p:nvSpPr>
        <p:spPr>
          <a:xfrm>
            <a:off x="707853" y="3045353"/>
            <a:ext cx="929695" cy="495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ចុងក្រោយ</a:t>
            </a:r>
          </a:p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ដ្រាយ</a:t>
            </a:r>
          </a:p>
        </p:txBody>
      </p:sp>
      <p:sp>
        <p:nvSpPr>
          <p:cNvPr id="19" name="テキスト ボックス 699">
            <a:extLst>
              <a:ext uri="{FF2B5EF4-FFF2-40B4-BE49-F238E27FC236}">
                <a16:creationId xmlns:a16="http://schemas.microsoft.com/office/drawing/2014/main" id="{43413F44-AB0C-4F3C-8A5A-E874DD229A69}"/>
              </a:ext>
            </a:extLst>
          </p:cNvPr>
          <p:cNvSpPr txBox="1"/>
          <p:nvPr/>
        </p:nvSpPr>
        <p:spPr>
          <a:xfrm>
            <a:off x="787971" y="3623632"/>
            <a:ext cx="1450886" cy="39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ប្រអប់លេខដៃនៃរថយន្តដែលចំៗ</a:t>
            </a:r>
          </a:p>
        </p:txBody>
      </p:sp>
      <p:sp>
        <p:nvSpPr>
          <p:cNvPr id="20" name="テキスト ボックス 701">
            <a:extLst>
              <a:ext uri="{FF2B5EF4-FFF2-40B4-BE49-F238E27FC236}">
                <a16:creationId xmlns:a16="http://schemas.microsoft.com/office/drawing/2014/main" id="{FD60D899-C19C-4826-ADF3-39B0BAC0500C}"/>
              </a:ext>
            </a:extLst>
          </p:cNvPr>
          <p:cNvSpPr txBox="1"/>
          <p:nvPr/>
        </p:nvSpPr>
        <p:spPr>
          <a:xfrm>
            <a:off x="3003698" y="3543317"/>
            <a:ext cx="1694580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អំប្រាយ៉ាចម្បងដែលជាឧបករណ៍មួយយ៉ាងសម្រាប់ធ្វើអោយគ្រឿងយន្ដជក់ស្រួល </a:t>
            </a:r>
          </a:p>
        </p:txBody>
      </p:sp>
      <p:sp>
        <p:nvSpPr>
          <p:cNvPr id="21" name="テキスト ボックス 702">
            <a:extLst>
              <a:ext uri="{FF2B5EF4-FFF2-40B4-BE49-F238E27FC236}">
                <a16:creationId xmlns:a16="http://schemas.microsoft.com/office/drawing/2014/main" id="{39E60002-755E-4325-BEC7-17EF3000B608}"/>
              </a:ext>
            </a:extLst>
          </p:cNvPr>
          <p:cNvSpPr txBox="1"/>
          <p:nvPr/>
        </p:nvSpPr>
        <p:spPr>
          <a:xfrm>
            <a:off x="1409700" y="4054560"/>
            <a:ext cx="2958191" cy="367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សន្លាក់ភ្ជាប់តំណដែលបត់ទៅខាងណាក៏បាន</a:t>
            </a:r>
          </a:p>
        </p:txBody>
      </p:sp>
      <p:sp>
        <p:nvSpPr>
          <p:cNvPr id="22" name="テキスト ボックス 692">
            <a:extLst>
              <a:ext uri="{FF2B5EF4-FFF2-40B4-BE49-F238E27FC236}">
                <a16:creationId xmlns:a16="http://schemas.microsoft.com/office/drawing/2014/main" id="{4CA778CC-5CDA-4933-B019-8F8EFAD13B18}"/>
              </a:ext>
            </a:extLst>
          </p:cNvPr>
          <p:cNvSpPr txBox="1"/>
          <p:nvPr/>
        </p:nvSpPr>
        <p:spPr>
          <a:xfrm>
            <a:off x="4115582" y="2261211"/>
            <a:ext cx="747853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ស្នប់បូម</a:t>
            </a:r>
            <a:endParaRPr lang="ja-JP" sz="12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693">
            <a:extLst>
              <a:ext uri="{FF2B5EF4-FFF2-40B4-BE49-F238E27FC236}">
                <a16:creationId xmlns:a16="http://schemas.microsoft.com/office/drawing/2014/main" id="{C68CD872-0025-4C6E-9C6D-D875F81C0ED8}"/>
              </a:ext>
            </a:extLst>
          </p:cNvPr>
          <p:cNvSpPr txBox="1"/>
          <p:nvPr/>
        </p:nvSpPr>
        <p:spPr>
          <a:xfrm>
            <a:off x="7664875" y="3350821"/>
            <a:ext cx="771272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</a:p>
        </p:txBody>
      </p:sp>
      <p:sp>
        <p:nvSpPr>
          <p:cNvPr id="24" name="テキスト ボックス 694">
            <a:extLst>
              <a:ext uri="{FF2B5EF4-FFF2-40B4-BE49-F238E27FC236}">
                <a16:creationId xmlns:a16="http://schemas.microsoft.com/office/drawing/2014/main" id="{E1ECF21C-0EF9-46C8-A78C-4DA632721E7B}"/>
              </a:ext>
            </a:extLst>
          </p:cNvPr>
          <p:cNvSpPr txBox="1"/>
          <p:nvPr/>
        </p:nvSpPr>
        <p:spPr>
          <a:xfrm>
            <a:off x="5245057" y="3070543"/>
            <a:ext cx="1733462" cy="451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អំប្រាយ៉ាចង្កូត</a:t>
            </a:r>
            <a: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និងហ្វ្រាំង</a:t>
            </a:r>
          </a:p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12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695">
            <a:extLst>
              <a:ext uri="{FF2B5EF4-FFF2-40B4-BE49-F238E27FC236}">
                <a16:creationId xmlns:a16="http://schemas.microsoft.com/office/drawing/2014/main" id="{F4C79F63-282F-4759-A003-9572AB18CB48}"/>
              </a:ext>
            </a:extLst>
          </p:cNvPr>
          <p:cNvSpPr txBox="1"/>
          <p:nvPr/>
        </p:nvSpPr>
        <p:spPr>
          <a:xfrm>
            <a:off x="4796068" y="3870040"/>
            <a:ext cx="989096" cy="2222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ស្ពឺទ្រេត</a:t>
            </a:r>
          </a:p>
        </p:txBody>
      </p:sp>
      <p:sp>
        <p:nvSpPr>
          <p:cNvPr id="26" name="テキスト ボックス 698">
            <a:extLst>
              <a:ext uri="{FF2B5EF4-FFF2-40B4-BE49-F238E27FC236}">
                <a16:creationId xmlns:a16="http://schemas.microsoft.com/office/drawing/2014/main" id="{53E7A0E2-78C6-4BEF-A0DD-3650C53F98B5}"/>
              </a:ext>
            </a:extLst>
          </p:cNvPr>
          <p:cNvSpPr txBox="1"/>
          <p:nvPr/>
        </p:nvSpPr>
        <p:spPr>
          <a:xfrm>
            <a:off x="4367891" y="4685467"/>
            <a:ext cx="1227151" cy="4732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ចុងក្រោយដ្រាយ</a:t>
            </a:r>
          </a:p>
        </p:txBody>
      </p:sp>
      <p:sp>
        <p:nvSpPr>
          <p:cNvPr id="27" name="テキスト ボックス 700">
            <a:extLst>
              <a:ext uri="{FF2B5EF4-FFF2-40B4-BE49-F238E27FC236}">
                <a16:creationId xmlns:a16="http://schemas.microsoft.com/office/drawing/2014/main" id="{6A6656CB-BAFC-4E8D-AE85-75267DD63721}"/>
              </a:ext>
            </a:extLst>
          </p:cNvPr>
          <p:cNvSpPr txBox="1"/>
          <p:nvPr/>
        </p:nvSpPr>
        <p:spPr>
          <a:xfrm>
            <a:off x="3893255" y="5226814"/>
            <a:ext cx="2895508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ប្រអប់លេខដៃនៃរថយន្តដែលមានកម្លាំង</a:t>
            </a:r>
          </a:p>
        </p:txBody>
      </p:sp>
      <p:sp>
        <p:nvSpPr>
          <p:cNvPr id="28" name="テキスト ボックス 703">
            <a:extLst>
              <a:ext uri="{FF2B5EF4-FFF2-40B4-BE49-F238E27FC236}">
                <a16:creationId xmlns:a16="http://schemas.microsoft.com/office/drawing/2014/main" id="{9716EC60-37C9-4975-9310-0D8444C02D0D}"/>
              </a:ext>
            </a:extLst>
          </p:cNvPr>
          <p:cNvSpPr txBox="1"/>
          <p:nvPr/>
        </p:nvSpPr>
        <p:spPr>
          <a:xfrm>
            <a:off x="5131293" y="5582542"/>
            <a:ext cx="2998421" cy="3555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សន្លាក់ភ្ជាប់តំណដែលបត់ទៅខាងណាក៏បាន</a:t>
            </a:r>
          </a:p>
        </p:txBody>
      </p:sp>
      <p:sp>
        <p:nvSpPr>
          <p:cNvPr id="29" name="テキスト ボックス 704">
            <a:extLst>
              <a:ext uri="{FF2B5EF4-FFF2-40B4-BE49-F238E27FC236}">
                <a16:creationId xmlns:a16="http://schemas.microsoft.com/office/drawing/2014/main" id="{C6C23BB1-69C2-473C-B7B6-3C36E684EA12}"/>
              </a:ext>
            </a:extLst>
          </p:cNvPr>
          <p:cNvSpPr txBox="1"/>
          <p:nvPr/>
        </p:nvSpPr>
        <p:spPr>
          <a:xfrm>
            <a:off x="6841728" y="5135154"/>
            <a:ext cx="1594419" cy="228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ឧបករណ៍បំលែង </a:t>
            </a:r>
          </a:p>
        </p:txBody>
      </p:sp>
    </p:spTree>
    <p:extLst>
      <p:ext uri="{BB962C8B-B14F-4D97-AF65-F5344CB8AC3E}">
        <p14:creationId xmlns:p14="http://schemas.microsoft.com/office/powerpoint/2010/main" val="1046638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ត្រាក់ទ័រប្រភេទកង់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ទំព័រទី47 / អត្ថបទជំនួយ ទំព័រទី16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43000" y="5857631"/>
            <a:ext cx="307214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ឧទាហរណ៍នៃការបញ្ជូនថាមពលប្រភេទប្រដាប់បម្លែងកម្លាំងបង្វិល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018" y="1380553"/>
            <a:ext cx="4168030" cy="418426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791" y="1380553"/>
            <a:ext cx="3072151" cy="4184269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29791" y="5857630"/>
            <a:ext cx="3072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ឧទាហរណ៍នៃការបញ្ជូនថាមពលHST(Hydro-Static-Transmission）</a:t>
            </a:r>
          </a:p>
        </p:txBody>
      </p:sp>
      <p:sp>
        <p:nvSpPr>
          <p:cNvPr id="11" name="テキスト ボックス 705">
            <a:extLst>
              <a:ext uri="{FF2B5EF4-FFF2-40B4-BE49-F238E27FC236}">
                <a16:creationId xmlns:a16="http://schemas.microsoft.com/office/drawing/2014/main" id="{4A0BAD60-6023-4F0F-AC18-1C991A5E15AE}"/>
              </a:ext>
            </a:extLst>
          </p:cNvPr>
          <p:cNvSpPr txBox="1"/>
          <p:nvPr/>
        </p:nvSpPr>
        <p:spPr>
          <a:xfrm>
            <a:off x="2699128" y="1417002"/>
            <a:ext cx="4203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706">
            <a:extLst>
              <a:ext uri="{FF2B5EF4-FFF2-40B4-BE49-F238E27FC236}">
                <a16:creationId xmlns:a16="http://schemas.microsoft.com/office/drawing/2014/main" id="{D8F03E14-731E-4E82-AC23-BC52EF34DECB}"/>
              </a:ext>
            </a:extLst>
          </p:cNvPr>
          <p:cNvSpPr txBox="1"/>
          <p:nvPr/>
        </p:nvSpPr>
        <p:spPr>
          <a:xfrm>
            <a:off x="2419350" y="1731327"/>
            <a:ext cx="1022350" cy="1141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ប្រដាប់បម្លែងកម្លាំងបង្វិល 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707">
            <a:extLst>
              <a:ext uri="{FF2B5EF4-FFF2-40B4-BE49-F238E27FC236}">
                <a16:creationId xmlns:a16="http://schemas.microsoft.com/office/drawing/2014/main" id="{EA905E55-B407-417C-8EA0-1F14602BAB23}"/>
              </a:ext>
            </a:extLst>
          </p:cNvPr>
          <p:cNvSpPr txBox="1"/>
          <p:nvPr/>
        </p:nvSpPr>
        <p:spPr>
          <a:xfrm>
            <a:off x="2145408" y="2034857"/>
            <a:ext cx="1578867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ប្រអប់លេខដៃនៃរថយន្តដែលមានកម្លាំង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708">
            <a:extLst>
              <a:ext uri="{FF2B5EF4-FFF2-40B4-BE49-F238E27FC236}">
                <a16:creationId xmlns:a16="http://schemas.microsoft.com/office/drawing/2014/main" id="{D02E9168-BDE6-4FD2-9EA6-64C81DFC3BB1}"/>
              </a:ext>
            </a:extLst>
          </p:cNvPr>
          <p:cNvSpPr txBox="1"/>
          <p:nvPr/>
        </p:nvSpPr>
        <p:spPr>
          <a:xfrm>
            <a:off x="2466529" y="2359357"/>
            <a:ext cx="927992" cy="110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ឧបករណ៍ស្ពឺបង្វិលកង់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709">
            <a:extLst>
              <a:ext uri="{FF2B5EF4-FFF2-40B4-BE49-F238E27FC236}">
                <a16:creationId xmlns:a16="http://schemas.microsoft.com/office/drawing/2014/main" id="{860D4562-6804-4A36-851E-04EF0846BF54}"/>
              </a:ext>
            </a:extLst>
          </p:cNvPr>
          <p:cNvSpPr txBox="1"/>
          <p:nvPr/>
        </p:nvSpPr>
        <p:spPr>
          <a:xfrm>
            <a:off x="2475608" y="2660332"/>
            <a:ext cx="87376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ដ្រាយចុងក្រោយ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710">
            <a:extLst>
              <a:ext uri="{FF2B5EF4-FFF2-40B4-BE49-F238E27FC236}">
                <a16:creationId xmlns:a16="http://schemas.microsoft.com/office/drawing/2014/main" id="{8211B5AC-B39F-4CCA-A034-6A3248EE60C4}"/>
              </a:ext>
            </a:extLst>
          </p:cNvPr>
          <p:cNvSpPr txBox="1"/>
          <p:nvPr/>
        </p:nvSpPr>
        <p:spPr>
          <a:xfrm>
            <a:off x="2756278" y="2967037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6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711">
            <a:extLst>
              <a:ext uri="{FF2B5EF4-FFF2-40B4-BE49-F238E27FC236}">
                <a16:creationId xmlns:a16="http://schemas.microsoft.com/office/drawing/2014/main" id="{D2EA39F7-6F28-4692-8222-886225573601}"/>
              </a:ext>
            </a:extLst>
          </p:cNvPr>
          <p:cNvSpPr txBox="1"/>
          <p:nvPr/>
        </p:nvSpPr>
        <p:spPr>
          <a:xfrm>
            <a:off x="1143001" y="3459162"/>
            <a:ext cx="871598" cy="1174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ប្រដាប់បម្លែងកម្លាំងបង្វិល 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712">
            <a:extLst>
              <a:ext uri="{FF2B5EF4-FFF2-40B4-BE49-F238E27FC236}">
                <a16:creationId xmlns:a16="http://schemas.microsoft.com/office/drawing/2014/main" id="{5350880C-CCCF-4011-8DEA-A253C19AE4A6}"/>
              </a:ext>
            </a:extLst>
          </p:cNvPr>
          <p:cNvSpPr txBox="1"/>
          <p:nvPr/>
        </p:nvSpPr>
        <p:spPr>
          <a:xfrm>
            <a:off x="2801363" y="3534727"/>
            <a:ext cx="1252477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ប្រអប់លេខដៃនៃរថយន្តដែលមានកម្លាំង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713">
            <a:extLst>
              <a:ext uri="{FF2B5EF4-FFF2-40B4-BE49-F238E27FC236}">
                <a16:creationId xmlns:a16="http://schemas.microsoft.com/office/drawing/2014/main" id="{3FC5A2C5-A54C-48D8-8BEA-EBFC6DDB554C}"/>
              </a:ext>
            </a:extLst>
          </p:cNvPr>
          <p:cNvSpPr txBox="1"/>
          <p:nvPr/>
        </p:nvSpPr>
        <p:spPr>
          <a:xfrm>
            <a:off x="1036698" y="386937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7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714">
            <a:extLst>
              <a:ext uri="{FF2B5EF4-FFF2-40B4-BE49-F238E27FC236}">
                <a16:creationId xmlns:a16="http://schemas.microsoft.com/office/drawing/2014/main" id="{5C1EAA63-4D1E-43B6-9A63-FEB569AAB1F4}"/>
              </a:ext>
            </a:extLst>
          </p:cNvPr>
          <p:cNvSpPr txBox="1"/>
          <p:nvPr/>
        </p:nvSpPr>
        <p:spPr>
          <a:xfrm>
            <a:off x="803018" y="5296217"/>
            <a:ext cx="591137" cy="1498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ដ្រាយចុងក្រោយ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715">
            <a:extLst>
              <a:ext uri="{FF2B5EF4-FFF2-40B4-BE49-F238E27FC236}">
                <a16:creationId xmlns:a16="http://schemas.microsoft.com/office/drawing/2014/main" id="{67245F36-27C6-4F64-A063-1E8DDEBFD6A6}"/>
              </a:ext>
            </a:extLst>
          </p:cNvPr>
          <p:cNvSpPr txBox="1"/>
          <p:nvPr/>
        </p:nvSpPr>
        <p:spPr>
          <a:xfrm>
            <a:off x="3582413" y="5303202"/>
            <a:ext cx="641569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ដ្រាយចុងក្រោយ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716">
            <a:extLst>
              <a:ext uri="{FF2B5EF4-FFF2-40B4-BE49-F238E27FC236}">
                <a16:creationId xmlns:a16="http://schemas.microsoft.com/office/drawing/2014/main" id="{5C67540E-E465-4E33-A3E7-93D4DB451A09}"/>
              </a:ext>
            </a:extLst>
          </p:cNvPr>
          <p:cNvSpPr txBox="1"/>
          <p:nvPr/>
        </p:nvSpPr>
        <p:spPr>
          <a:xfrm>
            <a:off x="1607563" y="5390832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7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717">
            <a:extLst>
              <a:ext uri="{FF2B5EF4-FFF2-40B4-BE49-F238E27FC236}">
                <a16:creationId xmlns:a16="http://schemas.microsoft.com/office/drawing/2014/main" id="{630D0AD7-3DA0-4148-A7F3-BF1E51AB15EF}"/>
              </a:ext>
            </a:extLst>
          </p:cNvPr>
          <p:cNvSpPr txBox="1"/>
          <p:nvPr/>
        </p:nvSpPr>
        <p:spPr>
          <a:xfrm>
            <a:off x="3146803" y="5383847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718">
            <a:extLst>
              <a:ext uri="{FF2B5EF4-FFF2-40B4-BE49-F238E27FC236}">
                <a16:creationId xmlns:a16="http://schemas.microsoft.com/office/drawing/2014/main" id="{0FC93974-6B5F-4E9C-8887-EF9E4E7974ED}"/>
              </a:ext>
            </a:extLst>
          </p:cNvPr>
          <p:cNvSpPr txBox="1"/>
          <p:nvPr/>
        </p:nvSpPr>
        <p:spPr>
          <a:xfrm>
            <a:off x="2194304" y="5446077"/>
            <a:ext cx="69723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ឧបករណ៍ស្ពឺបង្វិលកង់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719">
            <a:extLst>
              <a:ext uri="{FF2B5EF4-FFF2-40B4-BE49-F238E27FC236}">
                <a16:creationId xmlns:a16="http://schemas.microsoft.com/office/drawing/2014/main" id="{A5908CFF-DE9D-4433-95B2-7DC657E29E51}"/>
              </a:ext>
            </a:extLst>
          </p:cNvPr>
          <p:cNvSpPr txBox="1"/>
          <p:nvPr/>
        </p:nvSpPr>
        <p:spPr>
          <a:xfrm>
            <a:off x="6539280" y="1452847"/>
            <a:ext cx="476885" cy="114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720">
            <a:extLst>
              <a:ext uri="{FF2B5EF4-FFF2-40B4-BE49-F238E27FC236}">
                <a16:creationId xmlns:a16="http://schemas.microsoft.com/office/drawing/2014/main" id="{5BE38CF2-11F4-4BC1-BB65-B85AF8C43705}"/>
              </a:ext>
            </a:extLst>
          </p:cNvPr>
          <p:cNvSpPr txBox="1"/>
          <p:nvPr/>
        </p:nvSpPr>
        <p:spPr>
          <a:xfrm>
            <a:off x="6485939" y="1827165"/>
            <a:ext cx="564203" cy="1406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បូមHST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721">
            <a:extLst>
              <a:ext uri="{FF2B5EF4-FFF2-40B4-BE49-F238E27FC236}">
                <a16:creationId xmlns:a16="http://schemas.microsoft.com/office/drawing/2014/main" id="{18DA53D3-7991-4BC9-A0EB-7DAE352D51BE}"/>
              </a:ext>
            </a:extLst>
          </p:cNvPr>
          <p:cNvSpPr txBox="1"/>
          <p:nvPr/>
        </p:nvSpPr>
        <p:spPr>
          <a:xfrm>
            <a:off x="6320209" y="2580967"/>
            <a:ext cx="962343" cy="1168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722">
            <a:extLst>
              <a:ext uri="{FF2B5EF4-FFF2-40B4-BE49-F238E27FC236}">
                <a16:creationId xmlns:a16="http://schemas.microsoft.com/office/drawing/2014/main" id="{C838E44D-538A-4F5A-909E-66C4E9961AD6}"/>
              </a:ext>
            </a:extLst>
          </p:cNvPr>
          <p:cNvSpPr txBox="1"/>
          <p:nvPr/>
        </p:nvSpPr>
        <p:spPr>
          <a:xfrm>
            <a:off x="6320209" y="2945770"/>
            <a:ext cx="892597" cy="1168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ឧបករណ៍ស្ពឺបង្វិលកង់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724">
            <a:extLst>
              <a:ext uri="{FF2B5EF4-FFF2-40B4-BE49-F238E27FC236}">
                <a16:creationId xmlns:a16="http://schemas.microsoft.com/office/drawing/2014/main" id="{CFC29C25-4280-46A5-BA5F-F793983BB13B}"/>
              </a:ext>
            </a:extLst>
          </p:cNvPr>
          <p:cNvSpPr txBox="1"/>
          <p:nvPr/>
        </p:nvSpPr>
        <p:spPr>
          <a:xfrm>
            <a:off x="6625961" y="3323903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725">
            <a:extLst>
              <a:ext uri="{FF2B5EF4-FFF2-40B4-BE49-F238E27FC236}">
                <a16:creationId xmlns:a16="http://schemas.microsoft.com/office/drawing/2014/main" id="{61BD394B-A6CB-4793-A435-BFD2810BF970}"/>
              </a:ext>
            </a:extLst>
          </p:cNvPr>
          <p:cNvSpPr txBox="1"/>
          <p:nvPr/>
        </p:nvSpPr>
        <p:spPr>
          <a:xfrm>
            <a:off x="6485939" y="2202507"/>
            <a:ext cx="576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ម៉ូទ័រHST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726">
            <a:extLst>
              <a:ext uri="{FF2B5EF4-FFF2-40B4-BE49-F238E27FC236}">
                <a16:creationId xmlns:a16="http://schemas.microsoft.com/office/drawing/2014/main" id="{61D269B3-1EA0-4C50-909E-A55586608AED}"/>
              </a:ext>
            </a:extLst>
          </p:cNvPr>
          <p:cNvSpPr txBox="1"/>
          <p:nvPr/>
        </p:nvSpPr>
        <p:spPr>
          <a:xfrm rot="16200000">
            <a:off x="6740731" y="4692554"/>
            <a:ext cx="967228" cy="116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727">
            <a:extLst>
              <a:ext uri="{FF2B5EF4-FFF2-40B4-BE49-F238E27FC236}">
                <a16:creationId xmlns:a16="http://schemas.microsoft.com/office/drawing/2014/main" id="{C26E61A3-E90C-4492-9FCB-0BE1684BEE96}"/>
              </a:ext>
            </a:extLst>
          </p:cNvPr>
          <p:cNvSpPr txBox="1"/>
          <p:nvPr/>
        </p:nvSpPr>
        <p:spPr>
          <a:xfrm>
            <a:off x="7748434" y="5331459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728">
            <a:extLst>
              <a:ext uri="{FF2B5EF4-FFF2-40B4-BE49-F238E27FC236}">
                <a16:creationId xmlns:a16="http://schemas.microsoft.com/office/drawing/2014/main" id="{DF3A68BA-674B-48A6-B452-B6CDC3D39E58}"/>
              </a:ext>
            </a:extLst>
          </p:cNvPr>
          <p:cNvSpPr txBox="1"/>
          <p:nvPr/>
        </p:nvSpPr>
        <p:spPr>
          <a:xfrm>
            <a:off x="5745046" y="5331459"/>
            <a:ext cx="31051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729">
            <a:extLst>
              <a:ext uri="{FF2B5EF4-FFF2-40B4-BE49-F238E27FC236}">
                <a16:creationId xmlns:a16="http://schemas.microsoft.com/office/drawing/2014/main" id="{00CCB0ED-F0C1-4FA8-851F-51EA9B2425DD}"/>
              </a:ext>
            </a:extLst>
          </p:cNvPr>
          <p:cNvSpPr txBox="1"/>
          <p:nvPr/>
        </p:nvSpPr>
        <p:spPr>
          <a:xfrm>
            <a:off x="5375012" y="4477741"/>
            <a:ext cx="46037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731">
            <a:extLst>
              <a:ext uri="{FF2B5EF4-FFF2-40B4-BE49-F238E27FC236}">
                <a16:creationId xmlns:a16="http://schemas.microsoft.com/office/drawing/2014/main" id="{E0CE0EB7-A6A4-4B51-BC67-35672DF092D3}"/>
              </a:ext>
            </a:extLst>
          </p:cNvPr>
          <p:cNvSpPr txBox="1"/>
          <p:nvPr/>
        </p:nvSpPr>
        <p:spPr>
          <a:xfrm>
            <a:off x="5375013" y="3851713"/>
            <a:ext cx="1140460" cy="320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បូមHST</a:t>
            </a:r>
          </a:p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(ប្រភេទផ្លាស់ប្ដូរចំណុះ)</a:t>
            </a:r>
          </a:p>
        </p:txBody>
      </p:sp>
      <p:sp>
        <p:nvSpPr>
          <p:cNvPr id="36" name="テキスト ボックス 732">
            <a:extLst>
              <a:ext uri="{FF2B5EF4-FFF2-40B4-BE49-F238E27FC236}">
                <a16:creationId xmlns:a16="http://schemas.microsoft.com/office/drawing/2014/main" id="{87900A58-884F-4231-BD53-236F54A36263}"/>
              </a:ext>
            </a:extLst>
          </p:cNvPr>
          <p:cNvSpPr txBox="1"/>
          <p:nvPr/>
        </p:nvSpPr>
        <p:spPr>
          <a:xfrm>
            <a:off x="6521193" y="3857428"/>
            <a:ext cx="1140460" cy="3200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ម៉ូទ័រHST</a:t>
            </a:r>
          </a:p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(ប្រភេទផ្លាស់ប្ដូរចំណុះ)</a:t>
            </a:r>
          </a:p>
        </p:txBody>
      </p:sp>
    </p:spTree>
    <p:extLst>
      <p:ext uri="{BB962C8B-B14F-4D97-AF65-F5344CB8AC3E}">
        <p14:creationId xmlns:p14="http://schemas.microsoft.com/office/powerpoint/2010/main" val="1863581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ត្រាក់ទ័រប្រភេទកង់ សំបកកង់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ទំព័រទី53 / អត្ថបទជំនួយ ទំព័រទី17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សម្ពាធកង់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3" y="2111756"/>
            <a:ext cx="7610474" cy="227401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59D18BF-07FA-48B8-99D4-82F24485EB98}"/>
              </a:ext>
            </a:extLst>
          </p:cNvPr>
          <p:cNvSpPr txBox="1"/>
          <p:nvPr/>
        </p:nvSpPr>
        <p:spPr>
          <a:xfrm>
            <a:off x="1544972" y="2212999"/>
            <a:ext cx="2094879" cy="2638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m" sz="12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ប្រសិនបើសម្ពាធខ្យល់ទាបពេក</a:t>
            </a:r>
            <a:endParaRPr lang="ja-JP" sz="12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E2E5C4-2948-4FCD-88C4-47E803261FDA}"/>
              </a:ext>
            </a:extLst>
          </p:cNvPr>
          <p:cNvSpPr txBox="1"/>
          <p:nvPr/>
        </p:nvSpPr>
        <p:spPr>
          <a:xfrm>
            <a:off x="900752" y="2572220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① សំបកកង់ត្រូវបានសង្កត់ហើយកំដៅដែលបង្កើតឡើងដោយការផ្លាតគឺគួរអោយកត់សំគាល់ដែលបណ្តាលអោយរបកចេញ។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②ផ្នែកទាំងសង្ខាងនៃកង់ប៉ះនឹងដីហើយផ្នែកនេះងាយនឹងសឹក។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③នៅលើផ្ទៃផ្លូវរឹងនោះភាពធន់នឹងកើនឡើងហើយកម្លាំងអូសទាញបានថយចុះ។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986D32F-448E-4208-897A-756C041CC305}"/>
              </a:ext>
            </a:extLst>
          </p:cNvPr>
          <p:cNvSpPr txBox="1"/>
          <p:nvPr/>
        </p:nvSpPr>
        <p:spPr>
          <a:xfrm>
            <a:off x="4654995" y="2549201"/>
            <a:ext cx="3588253" cy="165459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algn="just"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①ផ្នែកកណ្តាលនៃកង់ប៉ុណ្ណោះដែលប៉ះនឹងដីហើយផ្នែកនេះងាយនឹងសឹក។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② នៅលើដីទន់នោះជ្រាបចូលជ្រៅទៅក្នុងដីហើយកំលាំងអូសទាញបានថយចុះ។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16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③សូម្បីតែជ្រុងថ្មតូចមួយក៏អាចងាយខូចខាតដែរ។</a:t>
            </a:r>
            <a:endParaRPr lang="ja-JP" sz="1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F21828-B3BF-4496-BB63-56EF90743E7A}"/>
              </a:ext>
            </a:extLst>
          </p:cNvPr>
          <p:cNvSpPr txBox="1"/>
          <p:nvPr/>
        </p:nvSpPr>
        <p:spPr>
          <a:xfrm>
            <a:off x="5240956" y="2220215"/>
            <a:ext cx="2273328" cy="2520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m" sz="1200" kern="1200" dirty="0">
                <a:solidFill>
                  <a:srgbClr val="000000"/>
                </a:solidFill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ប្រសិនបើសម្ពាធខ្យល់ខ្ពស់ពេក</a:t>
            </a:r>
            <a:endParaRPr lang="ja-JP" sz="12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 dirty="0">
                <a:ea typeface="Meiryo UI" panose="020B0604030504040204" pitchFamily="50" charset="-128"/>
              </a:rPr>
              <a:t>ម៉ាស៊ីនសំណង់ប្រភេទប៉ែលប្រភេទធារាសាស្ត្រ (ប្រភេទកង់រថក្រោះ)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ទំព័រទី57 / អត្ថបទជំនួយ ទំព័រទី18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07293" y="5857630"/>
            <a:ext cx="328352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ឧទាហរណ៍នៃសៀគ្វីធារាសាស្ត្ររបស់ម៉ាស៊ីនសាងសង់ប្រភេទប៉ែល(SHOBERU)ធារាសាស្ត្រ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2356" y="5033044"/>
            <a:ext cx="3072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ឧទាហរណ៍នៃឧបករណ៍ប្រតិបត្ដិការធ្វើដំណើរប្រភេទកង់រថក្រោះ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69" y="1507495"/>
            <a:ext cx="4379174" cy="435013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903" y="2469204"/>
            <a:ext cx="3833056" cy="2570252"/>
          </a:xfrm>
          <a:prstGeom prst="rect">
            <a:avLst/>
          </a:prstGeom>
        </p:spPr>
      </p:pic>
      <p:sp>
        <p:nvSpPr>
          <p:cNvPr id="11" name="テキスト ボックス 737">
            <a:extLst>
              <a:ext uri="{FF2B5EF4-FFF2-40B4-BE49-F238E27FC236}">
                <a16:creationId xmlns:a16="http://schemas.microsoft.com/office/drawing/2014/main" id="{D07E793A-37CC-421F-A2B1-B4A50554CC7F}"/>
              </a:ext>
            </a:extLst>
          </p:cNvPr>
          <p:cNvSpPr txBox="1"/>
          <p:nvPr/>
        </p:nvSpPr>
        <p:spPr>
          <a:xfrm>
            <a:off x="2904512" y="2617122"/>
            <a:ext cx="1164395" cy="1546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សន្ទះបិទបើកប្ដូរទិសដៅ</a:t>
            </a:r>
          </a:p>
        </p:txBody>
      </p:sp>
      <p:sp>
        <p:nvSpPr>
          <p:cNvPr id="12" name="テキスト ボックス 738">
            <a:extLst>
              <a:ext uri="{FF2B5EF4-FFF2-40B4-BE49-F238E27FC236}">
                <a16:creationId xmlns:a16="http://schemas.microsoft.com/office/drawing/2014/main" id="{0F38B6C7-0934-4568-8872-B703BB46E597}"/>
              </a:ext>
            </a:extLst>
          </p:cNvPr>
          <p:cNvSpPr txBox="1"/>
          <p:nvPr/>
        </p:nvSpPr>
        <p:spPr>
          <a:xfrm>
            <a:off x="1195196" y="1963390"/>
            <a:ext cx="113030" cy="71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ចង្កឹះលេខដំណើរការ</a:t>
            </a:r>
          </a:p>
        </p:txBody>
      </p:sp>
      <p:sp>
        <p:nvSpPr>
          <p:cNvPr id="13" name="テキスト ボックス 739">
            <a:extLst>
              <a:ext uri="{FF2B5EF4-FFF2-40B4-BE49-F238E27FC236}">
                <a16:creationId xmlns:a16="http://schemas.microsoft.com/office/drawing/2014/main" id="{AB103E54-A3A7-4942-BFA3-3509D9DB85D3}"/>
              </a:ext>
            </a:extLst>
          </p:cNvPr>
          <p:cNvSpPr txBox="1"/>
          <p:nvPr/>
        </p:nvSpPr>
        <p:spPr>
          <a:xfrm>
            <a:off x="760479" y="3132389"/>
            <a:ext cx="1070212" cy="159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ខ្សែគ្រប់គ្រង</a:t>
            </a:r>
          </a:p>
        </p:txBody>
      </p:sp>
      <p:sp>
        <p:nvSpPr>
          <p:cNvPr id="14" name="テキスト ボックス 740">
            <a:extLst>
              <a:ext uri="{FF2B5EF4-FFF2-40B4-BE49-F238E27FC236}">
                <a16:creationId xmlns:a16="http://schemas.microsoft.com/office/drawing/2014/main" id="{910794E7-08CC-4F3D-A93A-D267EDB070D5}"/>
              </a:ext>
            </a:extLst>
          </p:cNvPr>
          <p:cNvSpPr txBox="1"/>
          <p:nvPr/>
        </p:nvSpPr>
        <p:spPr>
          <a:xfrm>
            <a:off x="4105910" y="3526888"/>
            <a:ext cx="565993" cy="36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Swivel joint	</a:t>
            </a:r>
          </a:p>
        </p:txBody>
      </p:sp>
      <p:sp>
        <p:nvSpPr>
          <p:cNvPr id="15" name="テキスト ボックス 741">
            <a:extLst>
              <a:ext uri="{FF2B5EF4-FFF2-40B4-BE49-F238E27FC236}">
                <a16:creationId xmlns:a16="http://schemas.microsoft.com/office/drawing/2014/main" id="{CA9DAD6E-8569-4E6D-9950-F14FD21124BE}"/>
              </a:ext>
            </a:extLst>
          </p:cNvPr>
          <p:cNvSpPr txBox="1"/>
          <p:nvPr/>
        </p:nvSpPr>
        <p:spPr>
          <a:xfrm>
            <a:off x="4263954" y="4890643"/>
            <a:ext cx="1340681" cy="1217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ម៉ូតូធ្វើដំណើរ (ខាងស្តាំ)</a:t>
            </a:r>
          </a:p>
        </p:txBody>
      </p:sp>
      <p:sp>
        <p:nvSpPr>
          <p:cNvPr id="16" name="テキスト ボックス 742">
            <a:extLst>
              <a:ext uri="{FF2B5EF4-FFF2-40B4-BE49-F238E27FC236}">
                <a16:creationId xmlns:a16="http://schemas.microsoft.com/office/drawing/2014/main" id="{2AE69BCE-8DE6-4DA6-ABC1-E724E68EE3A9}"/>
              </a:ext>
            </a:extLst>
          </p:cNvPr>
          <p:cNvSpPr txBox="1"/>
          <p:nvPr/>
        </p:nvSpPr>
        <p:spPr>
          <a:xfrm>
            <a:off x="694308" y="4904358"/>
            <a:ext cx="1114805" cy="2005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ម៉ូទ័រធ្វើដំណើរ (ខាងឆ្វេង)</a:t>
            </a:r>
          </a:p>
        </p:txBody>
      </p:sp>
      <p:sp>
        <p:nvSpPr>
          <p:cNvPr id="17" name="テキスト ボックス 743">
            <a:extLst>
              <a:ext uri="{FF2B5EF4-FFF2-40B4-BE49-F238E27FC236}">
                <a16:creationId xmlns:a16="http://schemas.microsoft.com/office/drawing/2014/main" id="{4E73ACD5-A01D-4E18-85CB-BE9B1E079989}"/>
              </a:ext>
            </a:extLst>
          </p:cNvPr>
          <p:cNvSpPr txBox="1"/>
          <p:nvPr/>
        </p:nvSpPr>
        <p:spPr>
          <a:xfrm>
            <a:off x="1142706" y="5519774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ស្ពូតូស</a:t>
            </a:r>
          </a:p>
        </p:txBody>
      </p:sp>
      <p:sp>
        <p:nvSpPr>
          <p:cNvPr id="18" name="テキスト ボックス 744">
            <a:extLst>
              <a:ext uri="{FF2B5EF4-FFF2-40B4-BE49-F238E27FC236}">
                <a16:creationId xmlns:a16="http://schemas.microsoft.com/office/drawing/2014/main" id="{E948C275-B149-4B0D-B9C9-715B0E01D4D9}"/>
              </a:ext>
            </a:extLst>
          </p:cNvPr>
          <p:cNvSpPr txBox="1"/>
          <p:nvPr/>
        </p:nvSpPr>
        <p:spPr>
          <a:xfrm>
            <a:off x="4210215" y="5413826"/>
            <a:ext cx="617855" cy="226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ស្ពូតូស</a:t>
            </a:r>
          </a:p>
        </p:txBody>
      </p:sp>
      <p:sp>
        <p:nvSpPr>
          <p:cNvPr id="19" name="テキスト ボックス 745">
            <a:extLst>
              <a:ext uri="{FF2B5EF4-FFF2-40B4-BE49-F238E27FC236}">
                <a16:creationId xmlns:a16="http://schemas.microsoft.com/office/drawing/2014/main" id="{EB43BF1A-1E5C-47AF-9965-961B658AB004}"/>
              </a:ext>
            </a:extLst>
          </p:cNvPr>
          <p:cNvSpPr txBox="1"/>
          <p:nvPr/>
        </p:nvSpPr>
        <p:spPr>
          <a:xfrm>
            <a:off x="2566936" y="5640522"/>
            <a:ext cx="1040283" cy="187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ទ្រនាប់កង់រថក្រោះ</a:t>
            </a:r>
          </a:p>
        </p:txBody>
      </p:sp>
      <p:sp>
        <p:nvSpPr>
          <p:cNvPr id="20" name="テキスト ボックス 746">
            <a:extLst>
              <a:ext uri="{FF2B5EF4-FFF2-40B4-BE49-F238E27FC236}">
                <a16:creationId xmlns:a16="http://schemas.microsoft.com/office/drawing/2014/main" id="{4B2C0A26-3CF9-437A-B6A6-E707137981D3}"/>
              </a:ext>
            </a:extLst>
          </p:cNvPr>
          <p:cNvSpPr txBox="1"/>
          <p:nvPr/>
        </p:nvSpPr>
        <p:spPr>
          <a:xfrm>
            <a:off x="5038643" y="2511484"/>
            <a:ext cx="321289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ទៅមុខ</a:t>
            </a:r>
          </a:p>
        </p:txBody>
      </p:sp>
      <p:sp>
        <p:nvSpPr>
          <p:cNvPr id="21" name="テキスト ボックス 747">
            <a:extLst>
              <a:ext uri="{FF2B5EF4-FFF2-40B4-BE49-F238E27FC236}">
                <a16:creationId xmlns:a16="http://schemas.microsoft.com/office/drawing/2014/main" id="{8DDB3B06-42B6-4E62-82D0-AD0C21A47445}"/>
              </a:ext>
            </a:extLst>
          </p:cNvPr>
          <p:cNvSpPr txBox="1"/>
          <p:nvPr/>
        </p:nvSpPr>
        <p:spPr>
          <a:xfrm>
            <a:off x="5643325" y="3190808"/>
            <a:ext cx="416560" cy="1595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ថយក្រោយ</a:t>
            </a:r>
          </a:p>
        </p:txBody>
      </p:sp>
      <p:sp>
        <p:nvSpPr>
          <p:cNvPr id="22" name="テキスト ボックス 748">
            <a:extLst>
              <a:ext uri="{FF2B5EF4-FFF2-40B4-BE49-F238E27FC236}">
                <a16:creationId xmlns:a16="http://schemas.microsoft.com/office/drawing/2014/main" id="{F2B13958-40D3-44F3-8BD8-43BE292BD5C1}"/>
              </a:ext>
            </a:extLst>
          </p:cNvPr>
          <p:cNvSpPr txBox="1"/>
          <p:nvPr/>
        </p:nvSpPr>
        <p:spPr>
          <a:xfrm>
            <a:off x="5822535" y="2559952"/>
            <a:ext cx="209966" cy="1106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កណ្ដាល</a:t>
            </a:r>
          </a:p>
        </p:txBody>
      </p:sp>
      <p:sp>
        <p:nvSpPr>
          <p:cNvPr id="23" name="テキスト ボックス 749">
            <a:extLst>
              <a:ext uri="{FF2B5EF4-FFF2-40B4-BE49-F238E27FC236}">
                <a16:creationId xmlns:a16="http://schemas.microsoft.com/office/drawing/2014/main" id="{2AFA526C-A2E3-4727-8C76-441B7FAE00CB}"/>
              </a:ext>
            </a:extLst>
          </p:cNvPr>
          <p:cNvSpPr txBox="1"/>
          <p:nvPr/>
        </p:nvSpPr>
        <p:spPr>
          <a:xfrm>
            <a:off x="4490820" y="3106378"/>
            <a:ext cx="742872" cy="159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ចង្កឹះលេខបើកបរ</a:t>
            </a:r>
          </a:p>
        </p:txBody>
      </p:sp>
      <p:sp>
        <p:nvSpPr>
          <p:cNvPr id="24" name="テキスト ボックス 750">
            <a:extLst>
              <a:ext uri="{FF2B5EF4-FFF2-40B4-BE49-F238E27FC236}">
                <a16:creationId xmlns:a16="http://schemas.microsoft.com/office/drawing/2014/main" id="{446A726C-2EE6-48B7-9246-4E4AE2659997}"/>
              </a:ext>
            </a:extLst>
          </p:cNvPr>
          <p:cNvSpPr txBox="1"/>
          <p:nvPr/>
        </p:nvSpPr>
        <p:spPr>
          <a:xfrm>
            <a:off x="5798082" y="3793422"/>
            <a:ext cx="41656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</a:t>
            </a:r>
          </a:p>
        </p:txBody>
      </p:sp>
      <p:sp>
        <p:nvSpPr>
          <p:cNvPr id="25" name="テキスト ボックス 751">
            <a:extLst>
              <a:ext uri="{FF2B5EF4-FFF2-40B4-BE49-F238E27FC236}">
                <a16:creationId xmlns:a16="http://schemas.microsoft.com/office/drawing/2014/main" id="{253E5F9A-0584-4F04-8EBA-18319D0F7698}"/>
              </a:ext>
            </a:extLst>
          </p:cNvPr>
          <p:cNvSpPr txBox="1"/>
          <p:nvPr/>
        </p:nvSpPr>
        <p:spPr>
          <a:xfrm>
            <a:off x="7895706" y="4435350"/>
            <a:ext cx="518794" cy="23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ម៉ូទ័រធ្វើដំណើរ</a:t>
            </a:r>
          </a:p>
        </p:txBody>
      </p:sp>
      <p:sp>
        <p:nvSpPr>
          <p:cNvPr id="26" name="テキスト ボックス 752">
            <a:extLst>
              <a:ext uri="{FF2B5EF4-FFF2-40B4-BE49-F238E27FC236}">
                <a16:creationId xmlns:a16="http://schemas.microsoft.com/office/drawing/2014/main" id="{001EE7C8-7181-437C-9C61-6A40CF825791}"/>
              </a:ext>
            </a:extLst>
          </p:cNvPr>
          <p:cNvSpPr txBox="1"/>
          <p:nvPr/>
        </p:nvSpPr>
        <p:spPr>
          <a:xfrm>
            <a:off x="7879855" y="3475612"/>
            <a:ext cx="604676" cy="2314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Idlerផ្នែកខាងមុខ</a:t>
            </a:r>
          </a:p>
        </p:txBody>
      </p:sp>
      <p:sp>
        <p:nvSpPr>
          <p:cNvPr id="27" name="テキスト ボックス 753">
            <a:extLst>
              <a:ext uri="{FF2B5EF4-FFF2-40B4-BE49-F238E27FC236}">
                <a16:creationId xmlns:a16="http://schemas.microsoft.com/office/drawing/2014/main" id="{AAA6F744-A91D-4605-8181-870149B2D0D2}"/>
              </a:ext>
            </a:extLst>
          </p:cNvPr>
          <p:cNvSpPr txBox="1"/>
          <p:nvPr/>
        </p:nvSpPr>
        <p:spPr>
          <a:xfrm>
            <a:off x="5822535" y="2847906"/>
            <a:ext cx="743365" cy="1273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កុងតាកល្បឿន2</a:t>
            </a:r>
          </a:p>
        </p:txBody>
      </p:sp>
    </p:spTree>
    <p:extLst>
      <p:ext uri="{BB962C8B-B14F-4D97-AF65-F5344CB8AC3E}">
        <p14:creationId xmlns:p14="http://schemas.microsoft.com/office/powerpoint/2010/main" val="3821928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ឡេវ៉ាល័រ・ម៉ូទ័រ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ទំព័រទី63 / អត្ថបទជំនួយ ទំព័រទី19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2907" y="502113"/>
            <a:ext cx="3666925" cy="5451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304" y="4592353"/>
            <a:ext cx="3419475" cy="17049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02" y="5307528"/>
            <a:ext cx="4019550" cy="96202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959100" y="1276762"/>
            <a:ext cx="295332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ឧទាហរណ៍នៃរចនាសម្ព័នឡេវ៉ាល័រ・ម៉ូទ័រ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1274" y="506140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ឧទាហរណ៍នៃចលនាអ័ក្សខាងមុខ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356023" y="461289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ឧទាហរណ៍នការរង្គោះរង្គើឡើងចុះ</a:t>
            </a:r>
          </a:p>
        </p:txBody>
      </p:sp>
      <p:sp>
        <p:nvSpPr>
          <p:cNvPr id="12" name="テキスト ボックス 755">
            <a:extLst>
              <a:ext uri="{FF2B5EF4-FFF2-40B4-BE49-F238E27FC236}">
                <a16:creationId xmlns:a16="http://schemas.microsoft.com/office/drawing/2014/main" id="{B51FFD32-EA21-48CE-9A52-19C050EBD0AA}"/>
              </a:ext>
            </a:extLst>
          </p:cNvPr>
          <p:cNvSpPr txBox="1"/>
          <p:nvPr/>
        </p:nvSpPr>
        <p:spPr>
          <a:xfrm>
            <a:off x="3646719" y="1749394"/>
            <a:ext cx="971109" cy="85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ចង្កឹះលេខផ្លុំប៉ែលឡើងចុះ (ខាងស្ដាំ) 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756">
            <a:extLst>
              <a:ext uri="{FF2B5EF4-FFF2-40B4-BE49-F238E27FC236}">
                <a16:creationId xmlns:a16="http://schemas.microsoft.com/office/drawing/2014/main" id="{F5A00C3B-EF0B-41E3-B4EB-B8AE5A229BC7}"/>
              </a:ext>
            </a:extLst>
          </p:cNvPr>
          <p:cNvSpPr txBox="1"/>
          <p:nvPr/>
        </p:nvSpPr>
        <p:spPr>
          <a:xfrm>
            <a:off x="5887040" y="1891648"/>
            <a:ext cx="1015409" cy="795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ចង្កឹះលេខផ្លុំប៉ែលឡើងចុះ (ខាងឆ្វេង)  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757">
            <a:extLst>
              <a:ext uri="{FF2B5EF4-FFF2-40B4-BE49-F238E27FC236}">
                <a16:creationId xmlns:a16="http://schemas.microsoft.com/office/drawing/2014/main" id="{EE95D123-DB8B-4808-8795-0EDA1A85434D}"/>
              </a:ext>
            </a:extLst>
          </p:cNvPr>
          <p:cNvSpPr txBox="1"/>
          <p:nvPr/>
        </p:nvSpPr>
        <p:spPr>
          <a:xfrm>
            <a:off x="3515344" y="1854370"/>
            <a:ext cx="1069807" cy="1234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ចង្កឹះលេខការបង្វែរឲ្យផ្លុំប៉ែលទៅចំហៀង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758">
            <a:extLst>
              <a:ext uri="{FF2B5EF4-FFF2-40B4-BE49-F238E27FC236}">
                <a16:creationId xmlns:a16="http://schemas.microsoft.com/office/drawing/2014/main" id="{5478392D-358B-4DAA-ACAA-75DC98AFB39F}"/>
              </a:ext>
            </a:extLst>
          </p:cNvPr>
          <p:cNvSpPr txBox="1"/>
          <p:nvPr/>
        </p:nvSpPr>
        <p:spPr>
          <a:xfrm>
            <a:off x="3921384" y="1960915"/>
            <a:ext cx="5518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ចង្កឹះលេខលំអៀង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759">
            <a:extLst>
              <a:ext uri="{FF2B5EF4-FFF2-40B4-BE49-F238E27FC236}">
                <a16:creationId xmlns:a16="http://schemas.microsoft.com/office/drawing/2014/main" id="{3D78F526-5908-48C3-B1A0-5BC6164D01A9}"/>
              </a:ext>
            </a:extLst>
          </p:cNvPr>
          <p:cNvSpPr txBox="1"/>
          <p:nvPr/>
        </p:nvSpPr>
        <p:spPr>
          <a:xfrm>
            <a:off x="3650363" y="2089527"/>
            <a:ext cx="806918" cy="1287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 Articulate 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760">
            <a:extLst>
              <a:ext uri="{FF2B5EF4-FFF2-40B4-BE49-F238E27FC236}">
                <a16:creationId xmlns:a16="http://schemas.microsoft.com/office/drawing/2014/main" id="{A56161DF-1B90-462F-B01A-1864C35882C9}"/>
              </a:ext>
            </a:extLst>
          </p:cNvPr>
          <p:cNvSpPr txBox="1"/>
          <p:nvPr/>
        </p:nvSpPr>
        <p:spPr>
          <a:xfrm>
            <a:off x="2843446" y="2793872"/>
            <a:ext cx="806918" cy="139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ស៊ីឡាំងឡើងចុះនៃផ្លុំប៉ែល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761">
            <a:extLst>
              <a:ext uri="{FF2B5EF4-FFF2-40B4-BE49-F238E27FC236}">
                <a16:creationId xmlns:a16="http://schemas.microsoft.com/office/drawing/2014/main" id="{845E3668-1ACD-4E3D-9BDD-1192040419FF}"/>
              </a:ext>
            </a:extLst>
          </p:cNvPr>
          <p:cNvSpPr txBox="1"/>
          <p:nvPr/>
        </p:nvSpPr>
        <p:spPr>
          <a:xfrm>
            <a:off x="1795521" y="2861548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ស៊ីឡាំងលើកឡើងចុះក្រោមនៃឧបករណ៍បុកឲ្យផ្ទៃដីរបក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762">
            <a:extLst>
              <a:ext uri="{FF2B5EF4-FFF2-40B4-BE49-F238E27FC236}">
                <a16:creationId xmlns:a16="http://schemas.microsoft.com/office/drawing/2014/main" id="{7FE4ACAE-7100-426F-9DB1-581B47F2219A}"/>
              </a:ext>
            </a:extLst>
          </p:cNvPr>
          <p:cNvSpPr txBox="1"/>
          <p:nvPr/>
        </p:nvSpPr>
        <p:spPr>
          <a:xfrm>
            <a:off x="2959100" y="2978388"/>
            <a:ext cx="4293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ម៉ូទ័រធារាសាស្ត្រ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763">
            <a:extLst>
              <a:ext uri="{FF2B5EF4-FFF2-40B4-BE49-F238E27FC236}">
                <a16:creationId xmlns:a16="http://schemas.microsoft.com/office/drawing/2014/main" id="{6B8B7D62-C180-4F13-9847-24517A6183BD}"/>
              </a:ext>
            </a:extLst>
          </p:cNvPr>
          <p:cNvSpPr txBox="1"/>
          <p:nvPr/>
        </p:nvSpPr>
        <p:spPr>
          <a:xfrm>
            <a:off x="2319880" y="4795568"/>
            <a:ext cx="31051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764">
            <a:extLst>
              <a:ext uri="{FF2B5EF4-FFF2-40B4-BE49-F238E27FC236}">
                <a16:creationId xmlns:a16="http://schemas.microsoft.com/office/drawing/2014/main" id="{71D9C9FD-0AF0-4CFF-B179-6F07234A29C3}"/>
              </a:ext>
            </a:extLst>
          </p:cNvPr>
          <p:cNvSpPr txBox="1"/>
          <p:nvPr/>
        </p:nvSpPr>
        <p:spPr>
          <a:xfrm>
            <a:off x="3323780" y="4899206"/>
            <a:ext cx="980391" cy="128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ស៊ីឡាំងទ្រេតទៅផ្នែកកង់មុខ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765">
            <a:extLst>
              <a:ext uri="{FF2B5EF4-FFF2-40B4-BE49-F238E27FC236}">
                <a16:creationId xmlns:a16="http://schemas.microsoft.com/office/drawing/2014/main" id="{92E3ABA2-F8F2-4503-BD9D-6DFD554C9CC2}"/>
              </a:ext>
            </a:extLst>
          </p:cNvPr>
          <p:cNvSpPr txBox="1"/>
          <p:nvPr/>
        </p:nvSpPr>
        <p:spPr>
          <a:xfrm>
            <a:off x="3440962" y="4739815"/>
            <a:ext cx="781909" cy="139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ឧបករណ៍បុកឲ្យផ្ទៃដីរបក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766">
            <a:extLst>
              <a:ext uri="{FF2B5EF4-FFF2-40B4-BE49-F238E27FC236}">
                <a16:creationId xmlns:a16="http://schemas.microsoft.com/office/drawing/2014/main" id="{90A919CE-D352-47BB-8F2E-FC1B8149CA7F}"/>
              </a:ext>
            </a:extLst>
          </p:cNvPr>
          <p:cNvSpPr txBox="1"/>
          <p:nvPr/>
        </p:nvSpPr>
        <p:spPr>
          <a:xfrm>
            <a:off x="3993655" y="4671560"/>
            <a:ext cx="310516" cy="68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ផ្លុំប៉ែល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767">
            <a:extLst>
              <a:ext uri="{FF2B5EF4-FFF2-40B4-BE49-F238E27FC236}">
                <a16:creationId xmlns:a16="http://schemas.microsoft.com/office/drawing/2014/main" id="{6BD5F415-81EB-4714-8CC0-48F97A54C958}"/>
              </a:ext>
            </a:extLst>
          </p:cNvPr>
          <p:cNvSpPr txBox="1"/>
          <p:nvPr/>
        </p:nvSpPr>
        <p:spPr>
          <a:xfrm>
            <a:off x="4159192" y="4585119"/>
            <a:ext cx="1082973" cy="1082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ស៊ីឡាំងបង្វែរឲ្យផ្លុំប៉ែលទៅចំហៀង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768">
            <a:extLst>
              <a:ext uri="{FF2B5EF4-FFF2-40B4-BE49-F238E27FC236}">
                <a16:creationId xmlns:a16="http://schemas.microsoft.com/office/drawing/2014/main" id="{56F11464-E726-466B-B440-B175B65F482D}"/>
              </a:ext>
            </a:extLst>
          </p:cNvPr>
          <p:cNvSpPr txBox="1"/>
          <p:nvPr/>
        </p:nvSpPr>
        <p:spPr>
          <a:xfrm>
            <a:off x="4431902" y="4395254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ម៉ាស៊ីនបង្វិលរង្វង់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769">
            <a:extLst>
              <a:ext uri="{FF2B5EF4-FFF2-40B4-BE49-F238E27FC236}">
                <a16:creationId xmlns:a16="http://schemas.microsoft.com/office/drawing/2014/main" id="{5C880452-F297-40B8-9DA6-07A01EF5006C}"/>
              </a:ext>
            </a:extLst>
          </p:cNvPr>
          <p:cNvSpPr txBox="1"/>
          <p:nvPr/>
        </p:nvSpPr>
        <p:spPr>
          <a:xfrm>
            <a:off x="4493058" y="4269245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tilt link ផ្លុំប៉ែល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770">
            <a:extLst>
              <a:ext uri="{FF2B5EF4-FFF2-40B4-BE49-F238E27FC236}">
                <a16:creationId xmlns:a16="http://schemas.microsoft.com/office/drawing/2014/main" id="{5AC3F447-D7AF-4AB7-BAC6-E50CDAE8F426}"/>
              </a:ext>
            </a:extLst>
          </p:cNvPr>
          <p:cNvSpPr txBox="1"/>
          <p:nvPr/>
        </p:nvSpPr>
        <p:spPr>
          <a:xfrm>
            <a:off x="4959427" y="4041499"/>
            <a:ext cx="670881" cy="967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រង្វង់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771">
            <a:extLst>
              <a:ext uri="{FF2B5EF4-FFF2-40B4-BE49-F238E27FC236}">
                <a16:creationId xmlns:a16="http://schemas.microsoft.com/office/drawing/2014/main" id="{938AD9B9-6BE9-4035-B2BE-793F26090E2F}"/>
              </a:ext>
            </a:extLst>
          </p:cNvPr>
          <p:cNvSpPr txBox="1"/>
          <p:nvPr/>
        </p:nvSpPr>
        <p:spPr>
          <a:xfrm>
            <a:off x="5636202" y="1626075"/>
            <a:ext cx="1419918" cy="882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ចង្កឹះលេខនៃការឡើងចុះឧបករណ៍បុកឲ្យផ្ទៃដីរបក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772">
            <a:extLst>
              <a:ext uri="{FF2B5EF4-FFF2-40B4-BE49-F238E27FC236}">
                <a16:creationId xmlns:a16="http://schemas.microsoft.com/office/drawing/2014/main" id="{0DD475CB-D2FE-4789-8DE0-B5AFB6895C25}"/>
              </a:ext>
            </a:extLst>
          </p:cNvPr>
          <p:cNvSpPr txBox="1"/>
          <p:nvPr/>
        </p:nvSpPr>
        <p:spPr>
          <a:xfrm>
            <a:off x="5156822" y="1506411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អំពូលសារ៉ែនពណ៌លឿង</a:t>
            </a:r>
            <a:endParaRPr lang="ja-JP" sz="7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773">
            <a:extLst>
              <a:ext uri="{FF2B5EF4-FFF2-40B4-BE49-F238E27FC236}">
                <a16:creationId xmlns:a16="http://schemas.microsoft.com/office/drawing/2014/main" id="{E5A47B70-A58A-4D18-8141-B186DF43D841}"/>
              </a:ext>
            </a:extLst>
          </p:cNvPr>
          <p:cNvSpPr txBox="1"/>
          <p:nvPr/>
        </p:nvSpPr>
        <p:spPr>
          <a:xfrm>
            <a:off x="5707507" y="1734690"/>
            <a:ext cx="1605312" cy="8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ចង្កឹះលេខការបង្វែរឲ្យរង្វង់ទៅចំហៀង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774">
            <a:extLst>
              <a:ext uri="{FF2B5EF4-FFF2-40B4-BE49-F238E27FC236}">
                <a16:creationId xmlns:a16="http://schemas.microsoft.com/office/drawing/2014/main" id="{0237A277-82C6-49CC-9E72-E76BEC4FE45E}"/>
              </a:ext>
            </a:extLst>
          </p:cNvPr>
          <p:cNvSpPr txBox="1"/>
          <p:nvPr/>
        </p:nvSpPr>
        <p:spPr>
          <a:xfrm>
            <a:off x="5816542" y="1818053"/>
            <a:ext cx="1128594" cy="8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ចង្កឹះលេខបង្វិលរង្វង់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775">
            <a:extLst>
              <a:ext uri="{FF2B5EF4-FFF2-40B4-BE49-F238E27FC236}">
                <a16:creationId xmlns:a16="http://schemas.microsoft.com/office/drawing/2014/main" id="{DDDB6A68-F740-44DB-8721-3B2DD21B79DF}"/>
              </a:ext>
            </a:extLst>
          </p:cNvPr>
          <p:cNvSpPr txBox="1"/>
          <p:nvPr/>
        </p:nvSpPr>
        <p:spPr>
          <a:xfrm>
            <a:off x="6248024" y="1977866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ប្រដាប់ច្រោះខ្យល់ឲ្យស្អាត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776">
            <a:extLst>
              <a:ext uri="{FF2B5EF4-FFF2-40B4-BE49-F238E27FC236}">
                <a16:creationId xmlns:a16="http://schemas.microsoft.com/office/drawing/2014/main" id="{2F15B914-65A8-4480-AE7F-2DFAF93D2BBC}"/>
              </a:ext>
            </a:extLst>
          </p:cNvPr>
          <p:cNvSpPr txBox="1"/>
          <p:nvPr/>
        </p:nvSpPr>
        <p:spPr>
          <a:xfrm>
            <a:off x="6385838" y="2144899"/>
            <a:ext cx="862965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រ៉ាដ្យាទ័រ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778">
            <a:extLst>
              <a:ext uri="{FF2B5EF4-FFF2-40B4-BE49-F238E27FC236}">
                <a16:creationId xmlns:a16="http://schemas.microsoft.com/office/drawing/2014/main" id="{79FDF5A1-F1B4-4A4A-B5DB-8374BE939018}"/>
              </a:ext>
            </a:extLst>
          </p:cNvPr>
          <p:cNvSpPr txBox="1"/>
          <p:nvPr/>
        </p:nvSpPr>
        <p:spPr>
          <a:xfrm>
            <a:off x="6802071" y="2514810"/>
            <a:ext cx="39497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779">
            <a:extLst>
              <a:ext uri="{FF2B5EF4-FFF2-40B4-BE49-F238E27FC236}">
                <a16:creationId xmlns:a16="http://schemas.microsoft.com/office/drawing/2014/main" id="{90C0C883-4EA5-41F4-B301-4CE4A6D79880}"/>
              </a:ext>
            </a:extLst>
          </p:cNvPr>
          <p:cNvSpPr txBox="1"/>
          <p:nvPr/>
        </p:nvSpPr>
        <p:spPr>
          <a:xfrm>
            <a:off x="6789657" y="2981698"/>
            <a:ext cx="727561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ប្រអប់លេខដៃ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780">
            <a:extLst>
              <a:ext uri="{FF2B5EF4-FFF2-40B4-BE49-F238E27FC236}">
                <a16:creationId xmlns:a16="http://schemas.microsoft.com/office/drawing/2014/main" id="{8DB816D9-770B-4125-AACD-7E3F7FBE6B73}"/>
              </a:ext>
            </a:extLst>
          </p:cNvPr>
          <p:cNvSpPr txBox="1"/>
          <p:nvPr/>
        </p:nvSpPr>
        <p:spPr>
          <a:xfrm>
            <a:off x="6440946" y="3867573"/>
            <a:ext cx="50419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បូមបាញ់ឥន្ធនៈ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781">
            <a:extLst>
              <a:ext uri="{FF2B5EF4-FFF2-40B4-BE49-F238E27FC236}">
                <a16:creationId xmlns:a16="http://schemas.microsoft.com/office/drawing/2014/main" id="{B58B8468-55BA-45EB-A059-668D1E83F2FA}"/>
              </a:ext>
            </a:extLst>
          </p:cNvPr>
          <p:cNvSpPr txBox="1"/>
          <p:nvPr/>
        </p:nvSpPr>
        <p:spPr>
          <a:xfrm>
            <a:off x="6278168" y="4021375"/>
            <a:ext cx="585148" cy="1168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ហ្វ្រាំងកង់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782">
            <a:extLst>
              <a:ext uri="{FF2B5EF4-FFF2-40B4-BE49-F238E27FC236}">
                <a16:creationId xmlns:a16="http://schemas.microsoft.com/office/drawing/2014/main" id="{07899E21-E0C1-4774-B3BC-66C3DED67B19}"/>
              </a:ext>
            </a:extLst>
          </p:cNvPr>
          <p:cNvSpPr txBox="1"/>
          <p:nvPr/>
        </p:nvSpPr>
        <p:spPr>
          <a:xfrm>
            <a:off x="5944963" y="4138214"/>
            <a:ext cx="749300" cy="116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ផ្នែកដ្រាយចុងក្រោយ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783">
            <a:extLst>
              <a:ext uri="{FF2B5EF4-FFF2-40B4-BE49-F238E27FC236}">
                <a16:creationId xmlns:a16="http://schemas.microsoft.com/office/drawing/2014/main" id="{366B09E8-29D9-447B-A8D5-DF1DFD985827}"/>
              </a:ext>
            </a:extLst>
          </p:cNvPr>
          <p:cNvSpPr txBox="1"/>
          <p:nvPr/>
        </p:nvSpPr>
        <p:spPr>
          <a:xfrm>
            <a:off x="5918940" y="4255053"/>
            <a:ext cx="855980" cy="1171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ស្ពឺបង្វិលកង់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776">
            <a:extLst>
              <a:ext uri="{FF2B5EF4-FFF2-40B4-BE49-F238E27FC236}">
                <a16:creationId xmlns:a16="http://schemas.microsoft.com/office/drawing/2014/main" id="{85F6A071-2618-49E6-8AC0-D820319ADE8B}"/>
              </a:ext>
            </a:extLst>
          </p:cNvPr>
          <p:cNvSpPr txBox="1"/>
          <p:nvPr/>
        </p:nvSpPr>
        <p:spPr>
          <a:xfrm>
            <a:off x="6677870" y="2342812"/>
            <a:ext cx="517662" cy="114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ច្រកចូលទឹករ៉ាដ្យាទ័រ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43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ម៉ាស៊ីនកៀរដី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ទំព័រទី66 / អត្ថបទជំនួយ ទំព័រទី20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07004" y="1276762"/>
            <a:ext cx="38614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ឧទាហរណ៍នៃរចនាសម្ព័ន្ធម៉ាស៊ីនកៀរដីម៉ូទ័រ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18578" y="127659"/>
            <a:ext cx="4706843" cy="7439585"/>
          </a:xfrm>
          <a:prstGeom prst="rect">
            <a:avLst/>
          </a:prstGeom>
        </p:spPr>
      </p:pic>
      <p:sp>
        <p:nvSpPr>
          <p:cNvPr id="8" name="テキスト ボックス 784">
            <a:extLst>
              <a:ext uri="{FF2B5EF4-FFF2-40B4-BE49-F238E27FC236}">
                <a16:creationId xmlns:a16="http://schemas.microsoft.com/office/drawing/2014/main" id="{0FCCD2EB-55C7-4B71-AAD9-D0366FF54E5A}"/>
              </a:ext>
            </a:extLst>
          </p:cNvPr>
          <p:cNvSpPr txBox="1"/>
          <p:nvPr/>
        </p:nvSpPr>
        <p:spPr>
          <a:xfrm>
            <a:off x="1788458" y="1648583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 F</a:t>
            </a:r>
          </a:p>
        </p:txBody>
      </p:sp>
      <p:sp>
        <p:nvSpPr>
          <p:cNvPr id="10" name="テキスト ボックス 785">
            <a:extLst>
              <a:ext uri="{FF2B5EF4-FFF2-40B4-BE49-F238E27FC236}">
                <a16:creationId xmlns:a16="http://schemas.microsoft.com/office/drawing/2014/main" id="{D271DD76-6A3A-4656-9DFB-3AAB94E3D770}"/>
              </a:ext>
            </a:extLst>
          </p:cNvPr>
          <p:cNvSpPr txBox="1"/>
          <p:nvPr/>
        </p:nvSpPr>
        <p:spPr>
          <a:xfrm>
            <a:off x="2707004" y="1613120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 F</a:t>
            </a:r>
          </a:p>
        </p:txBody>
      </p:sp>
      <p:sp>
        <p:nvSpPr>
          <p:cNvPr id="11" name="テキスト ボックス 786">
            <a:extLst>
              <a:ext uri="{FF2B5EF4-FFF2-40B4-BE49-F238E27FC236}">
                <a16:creationId xmlns:a16="http://schemas.microsoft.com/office/drawing/2014/main" id="{766CFF42-3DA5-42FB-BFA4-EFBE2DC2CF6C}"/>
              </a:ext>
            </a:extLst>
          </p:cNvPr>
          <p:cNvSpPr txBox="1"/>
          <p:nvPr/>
        </p:nvSpPr>
        <p:spPr>
          <a:xfrm>
            <a:off x="3761739" y="1595198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Hitch</a:t>
            </a:r>
          </a:p>
        </p:txBody>
      </p:sp>
      <p:sp>
        <p:nvSpPr>
          <p:cNvPr id="12" name="テキスト ボックス 787">
            <a:extLst>
              <a:ext uri="{FF2B5EF4-FFF2-40B4-BE49-F238E27FC236}">
                <a16:creationId xmlns:a16="http://schemas.microsoft.com/office/drawing/2014/main" id="{24993A7E-9674-4DF6-9B7E-2CEC33C0812D}"/>
              </a:ext>
            </a:extLst>
          </p:cNvPr>
          <p:cNvSpPr txBox="1"/>
          <p:nvPr/>
        </p:nvSpPr>
        <p:spPr>
          <a:xfrm>
            <a:off x="4087812" y="1821006"/>
            <a:ext cx="53784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នឹម</a:t>
            </a:r>
          </a:p>
        </p:txBody>
      </p:sp>
      <p:sp>
        <p:nvSpPr>
          <p:cNvPr id="13" name="テキスト ボックス 788">
            <a:extLst>
              <a:ext uri="{FF2B5EF4-FFF2-40B4-BE49-F238E27FC236}">
                <a16:creationId xmlns:a16="http://schemas.microsoft.com/office/drawing/2014/main" id="{70BF32B0-1804-4B10-86E2-6BA88B5CCAFD}"/>
              </a:ext>
            </a:extLst>
          </p:cNvPr>
          <p:cNvSpPr txBox="1"/>
          <p:nvPr/>
        </p:nvSpPr>
        <p:spPr>
          <a:xfrm>
            <a:off x="4342446" y="2028715"/>
            <a:ext cx="9664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ស៊ីឡាំងចង្កូត</a:t>
            </a:r>
          </a:p>
        </p:txBody>
      </p:sp>
      <p:sp>
        <p:nvSpPr>
          <p:cNvPr id="14" name="テキスト ボックス 789">
            <a:extLst>
              <a:ext uri="{FF2B5EF4-FFF2-40B4-BE49-F238E27FC236}">
                <a16:creationId xmlns:a16="http://schemas.microsoft.com/office/drawing/2014/main" id="{EEC607BD-4F98-4791-B94F-B6DE6BF55529}"/>
              </a:ext>
            </a:extLst>
          </p:cNvPr>
          <p:cNvSpPr txBox="1"/>
          <p:nvPr/>
        </p:nvSpPr>
        <p:spPr>
          <a:xfrm>
            <a:off x="4625657" y="2234233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 Apron</a:t>
            </a:r>
          </a:p>
        </p:txBody>
      </p:sp>
      <p:sp>
        <p:nvSpPr>
          <p:cNvPr id="15" name="テキスト ボックス 790">
            <a:extLst>
              <a:ext uri="{FF2B5EF4-FFF2-40B4-BE49-F238E27FC236}">
                <a16:creationId xmlns:a16="http://schemas.microsoft.com/office/drawing/2014/main" id="{F07F0987-54A0-4941-B7D2-4B3F933462AD}"/>
              </a:ext>
            </a:extLst>
          </p:cNvPr>
          <p:cNvSpPr txBox="1"/>
          <p:nvPr/>
        </p:nvSpPr>
        <p:spPr>
          <a:xfrm>
            <a:off x="4909501" y="2444487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ស៊ីឡាំងប៊ូល</a:t>
            </a:r>
          </a:p>
        </p:txBody>
      </p:sp>
      <p:sp>
        <p:nvSpPr>
          <p:cNvPr id="16" name="テキスト ボックス 791">
            <a:extLst>
              <a:ext uri="{FF2B5EF4-FFF2-40B4-BE49-F238E27FC236}">
                <a16:creationId xmlns:a16="http://schemas.microsoft.com/office/drawing/2014/main" id="{99E79411-FAF8-4559-AE37-CA26AE669815}"/>
              </a:ext>
            </a:extLst>
          </p:cNvPr>
          <p:cNvSpPr txBox="1"/>
          <p:nvPr/>
        </p:nvSpPr>
        <p:spPr>
          <a:xfrm>
            <a:off x="5216207" y="2671866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Apron</a:t>
            </a:r>
          </a:p>
        </p:txBody>
      </p:sp>
      <p:sp>
        <p:nvSpPr>
          <p:cNvPr id="17" name="テキスト ボックス 792">
            <a:extLst>
              <a:ext uri="{FF2B5EF4-FFF2-40B4-BE49-F238E27FC236}">
                <a16:creationId xmlns:a16="http://schemas.microsoft.com/office/drawing/2014/main" id="{E7C3285A-9B2A-4090-9702-CF28A411C2D6}"/>
              </a:ext>
            </a:extLst>
          </p:cNvPr>
          <p:cNvSpPr txBox="1"/>
          <p:nvPr/>
        </p:nvSpPr>
        <p:spPr>
          <a:xfrm>
            <a:off x="997739" y="3570334"/>
            <a:ext cx="849986" cy="193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ធុងប្រេងបង្កូត</a:t>
            </a:r>
          </a:p>
        </p:txBody>
      </p:sp>
      <p:sp>
        <p:nvSpPr>
          <p:cNvPr id="18" name="テキスト ボックス 793">
            <a:extLst>
              <a:ext uri="{FF2B5EF4-FFF2-40B4-BE49-F238E27FC236}">
                <a16:creationId xmlns:a16="http://schemas.microsoft.com/office/drawing/2014/main" id="{15C8A0A5-F7CC-4D4B-9ECA-ABDF4B3DF23A}"/>
              </a:ext>
            </a:extLst>
          </p:cNvPr>
          <p:cNvSpPr txBox="1"/>
          <p:nvPr/>
        </p:nvSpPr>
        <p:spPr>
          <a:xfrm>
            <a:off x="1623693" y="3770933"/>
            <a:ext cx="365125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</a:t>
            </a:r>
          </a:p>
        </p:txBody>
      </p:sp>
      <p:sp>
        <p:nvSpPr>
          <p:cNvPr id="19" name="テキスト ボックス 794">
            <a:extLst>
              <a:ext uri="{FF2B5EF4-FFF2-40B4-BE49-F238E27FC236}">
                <a16:creationId xmlns:a16="http://schemas.microsoft.com/office/drawing/2014/main" id="{FD04368B-D598-4F47-8045-1F26840A7C98}"/>
              </a:ext>
            </a:extLst>
          </p:cNvPr>
          <p:cNvSpPr txBox="1"/>
          <p:nvPr/>
        </p:nvSpPr>
        <p:spPr>
          <a:xfrm>
            <a:off x="1454128" y="4016137"/>
            <a:ext cx="849987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តំណតាមដាន</a:t>
            </a:r>
          </a:p>
        </p:txBody>
      </p:sp>
      <p:sp>
        <p:nvSpPr>
          <p:cNvPr id="20" name="テキスト ボックス 795">
            <a:extLst>
              <a:ext uri="{FF2B5EF4-FFF2-40B4-BE49-F238E27FC236}">
                <a16:creationId xmlns:a16="http://schemas.microsoft.com/office/drawing/2014/main" id="{95B70626-F0DC-414F-85A0-7FE528C1B9C5}"/>
              </a:ext>
            </a:extLst>
          </p:cNvPr>
          <p:cNvSpPr txBox="1"/>
          <p:nvPr/>
        </p:nvSpPr>
        <p:spPr>
          <a:xfrm>
            <a:off x="1466213" y="4281996"/>
            <a:ext cx="104521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ស៊ីឡាំងបូមទប់ F </a:t>
            </a:r>
          </a:p>
        </p:txBody>
      </p:sp>
      <p:sp>
        <p:nvSpPr>
          <p:cNvPr id="21" name="テキスト ボックス 796">
            <a:extLst>
              <a:ext uri="{FF2B5EF4-FFF2-40B4-BE49-F238E27FC236}">
                <a16:creationId xmlns:a16="http://schemas.microsoft.com/office/drawing/2014/main" id="{A719FAB9-D85C-4F59-AE89-D2D51B2485F1}"/>
              </a:ext>
            </a:extLst>
          </p:cNvPr>
          <p:cNvSpPr txBox="1"/>
          <p:nvPr/>
        </p:nvSpPr>
        <p:spPr>
          <a:xfrm>
            <a:off x="1810067" y="4506485"/>
            <a:ext cx="953771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ដៃបូមទប់ F </a:t>
            </a:r>
          </a:p>
        </p:txBody>
      </p:sp>
      <p:sp>
        <p:nvSpPr>
          <p:cNvPr id="22" name="テキスト ボックス 797">
            <a:extLst>
              <a:ext uri="{FF2B5EF4-FFF2-40B4-BE49-F238E27FC236}">
                <a16:creationId xmlns:a16="http://schemas.microsoft.com/office/drawing/2014/main" id="{0334A4A5-5932-4095-A222-A9DE93444570}"/>
              </a:ext>
            </a:extLst>
          </p:cNvPr>
          <p:cNvSpPr txBox="1"/>
          <p:nvPr/>
        </p:nvSpPr>
        <p:spPr>
          <a:xfrm>
            <a:off x="1847725" y="4724181"/>
            <a:ext cx="1179636" cy="12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ប្រដាប់បម្លែងកម្លាំងបង្វិល F</a:t>
            </a:r>
          </a:p>
        </p:txBody>
      </p:sp>
      <p:sp>
        <p:nvSpPr>
          <p:cNvPr id="23" name="テキスト ボックス 798">
            <a:extLst>
              <a:ext uri="{FF2B5EF4-FFF2-40B4-BE49-F238E27FC236}">
                <a16:creationId xmlns:a16="http://schemas.microsoft.com/office/drawing/2014/main" id="{8318CC95-A141-4DB7-AAFA-24AF6A5486F0}"/>
              </a:ext>
            </a:extLst>
          </p:cNvPr>
          <p:cNvSpPr txBox="1"/>
          <p:nvPr/>
        </p:nvSpPr>
        <p:spPr>
          <a:xfrm>
            <a:off x="1810067" y="4946060"/>
            <a:ext cx="1434782" cy="233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យន្តការបញ្ជូនបង្ហូរកម្លាំងបង្វិល F</a:t>
            </a:r>
          </a:p>
        </p:txBody>
      </p:sp>
      <p:sp>
        <p:nvSpPr>
          <p:cNvPr id="24" name="テキスト ボックス 799">
            <a:extLst>
              <a:ext uri="{FF2B5EF4-FFF2-40B4-BE49-F238E27FC236}">
                <a16:creationId xmlns:a16="http://schemas.microsoft.com/office/drawing/2014/main" id="{BFDD9655-2C88-4622-95A9-999667A7FBFA}"/>
              </a:ext>
            </a:extLst>
          </p:cNvPr>
          <p:cNvSpPr txBox="1"/>
          <p:nvPr/>
        </p:nvSpPr>
        <p:spPr>
          <a:xfrm>
            <a:off x="2609424" y="5214083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បូមទប់ F</a:t>
            </a:r>
          </a:p>
          <a:p>
            <a:pPr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 (ខាងឆ្វេង)</a:t>
            </a:r>
          </a:p>
        </p:txBody>
      </p:sp>
      <p:sp>
        <p:nvSpPr>
          <p:cNvPr id="25" name="テキスト ボックス 800">
            <a:extLst>
              <a:ext uri="{FF2B5EF4-FFF2-40B4-BE49-F238E27FC236}">
                <a16:creationId xmlns:a16="http://schemas.microsoft.com/office/drawing/2014/main" id="{24BCA390-C78D-4FBA-8CAD-418579FD0067}"/>
              </a:ext>
            </a:extLst>
          </p:cNvPr>
          <p:cNvSpPr txBox="1"/>
          <p:nvPr/>
        </p:nvSpPr>
        <p:spPr>
          <a:xfrm>
            <a:off x="5504758" y="2897674"/>
            <a:ext cx="81534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ប៊ូល</a:t>
            </a:r>
          </a:p>
        </p:txBody>
      </p:sp>
      <p:sp>
        <p:nvSpPr>
          <p:cNvPr id="26" name="テキスト ボックス 510">
            <a:extLst>
              <a:ext uri="{FF2B5EF4-FFF2-40B4-BE49-F238E27FC236}">
                <a16:creationId xmlns:a16="http://schemas.microsoft.com/office/drawing/2014/main" id="{46408061-D897-40E7-9229-FE09C25B6C99}"/>
              </a:ext>
            </a:extLst>
          </p:cNvPr>
          <p:cNvSpPr txBox="1"/>
          <p:nvPr/>
        </p:nvSpPr>
        <p:spPr>
          <a:xfrm>
            <a:off x="5779452" y="3102007"/>
            <a:ext cx="1573530" cy="1472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ឧបករណ៍បាញ់ខ្យល់ដោយសម្ពាធ</a:t>
            </a:r>
          </a:p>
        </p:txBody>
      </p:sp>
      <p:sp>
        <p:nvSpPr>
          <p:cNvPr id="27" name="テキスト ボックス 511">
            <a:extLst>
              <a:ext uri="{FF2B5EF4-FFF2-40B4-BE49-F238E27FC236}">
                <a16:creationId xmlns:a16="http://schemas.microsoft.com/office/drawing/2014/main" id="{9E396DF8-6756-4863-9B0E-3DAE77173E15}"/>
              </a:ext>
            </a:extLst>
          </p:cNvPr>
          <p:cNvSpPr txBox="1"/>
          <p:nvPr/>
        </p:nvSpPr>
        <p:spPr>
          <a:xfrm>
            <a:off x="6062623" y="3316097"/>
            <a:ext cx="1298258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ធុងប្រេងបូមទប់ R </a:t>
            </a:r>
          </a:p>
        </p:txBody>
      </p:sp>
      <p:sp>
        <p:nvSpPr>
          <p:cNvPr id="28" name="テキスト ボックス 570">
            <a:extLst>
              <a:ext uri="{FF2B5EF4-FFF2-40B4-BE49-F238E27FC236}">
                <a16:creationId xmlns:a16="http://schemas.microsoft.com/office/drawing/2014/main" id="{8DE79FBC-A814-41D9-92D7-FBBB309FF204}"/>
              </a:ext>
            </a:extLst>
          </p:cNvPr>
          <p:cNvSpPr txBox="1"/>
          <p:nvPr/>
        </p:nvSpPr>
        <p:spPr>
          <a:xfrm>
            <a:off x="6379825" y="3530505"/>
            <a:ext cx="1298258" cy="193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យន្តការបញ្ជូនបង្ហូរកម្លាំងបង្វិលR</a:t>
            </a:r>
          </a:p>
        </p:txBody>
      </p:sp>
      <p:sp>
        <p:nvSpPr>
          <p:cNvPr id="29" name="テキスト ボックス 571">
            <a:extLst>
              <a:ext uri="{FF2B5EF4-FFF2-40B4-BE49-F238E27FC236}">
                <a16:creationId xmlns:a16="http://schemas.microsoft.com/office/drawing/2014/main" id="{353C5B0A-86AB-4A07-A828-A4ACA27637EF}"/>
              </a:ext>
            </a:extLst>
          </p:cNvPr>
          <p:cNvSpPr txBox="1"/>
          <p:nvPr/>
        </p:nvSpPr>
        <p:spPr>
          <a:xfrm>
            <a:off x="6670637" y="3744913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ធុងប្រេងធារាសាស្ត្រ</a:t>
            </a:r>
          </a:p>
        </p:txBody>
      </p:sp>
      <p:sp>
        <p:nvSpPr>
          <p:cNvPr id="30" name="テキスト ボックス 580">
            <a:extLst>
              <a:ext uri="{FF2B5EF4-FFF2-40B4-BE49-F238E27FC236}">
                <a16:creationId xmlns:a16="http://schemas.microsoft.com/office/drawing/2014/main" id="{C704073D-6C84-4651-AB98-784A49F6E5B5}"/>
              </a:ext>
            </a:extLst>
          </p:cNvPr>
          <p:cNvSpPr txBox="1"/>
          <p:nvPr/>
        </p:nvSpPr>
        <p:spPr>
          <a:xfrm>
            <a:off x="6946246" y="3947272"/>
            <a:ext cx="1183005" cy="1057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ប្រដាប់បម្លែងកម្លាំងបង្វិល R </a:t>
            </a:r>
          </a:p>
        </p:txBody>
      </p:sp>
      <p:sp>
        <p:nvSpPr>
          <p:cNvPr id="31" name="テキスト ボックス 591">
            <a:extLst>
              <a:ext uri="{FF2B5EF4-FFF2-40B4-BE49-F238E27FC236}">
                <a16:creationId xmlns:a16="http://schemas.microsoft.com/office/drawing/2014/main" id="{87BA3C69-6902-4C50-AC36-12DFF3BA7C4F}"/>
              </a:ext>
            </a:extLst>
          </p:cNvPr>
          <p:cNvSpPr txBox="1"/>
          <p:nvPr/>
        </p:nvSpPr>
        <p:spPr>
          <a:xfrm>
            <a:off x="7211022" y="4192491"/>
            <a:ext cx="108077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ដងផ្ដល់ថាមផល R </a:t>
            </a:r>
          </a:p>
        </p:txBody>
      </p:sp>
      <p:sp>
        <p:nvSpPr>
          <p:cNvPr id="32" name="テキスト ボックス 633">
            <a:extLst>
              <a:ext uri="{FF2B5EF4-FFF2-40B4-BE49-F238E27FC236}">
                <a16:creationId xmlns:a16="http://schemas.microsoft.com/office/drawing/2014/main" id="{A112C780-25D1-48E2-A5E2-6705484D8AB7}"/>
              </a:ext>
            </a:extLst>
          </p:cNvPr>
          <p:cNvSpPr txBox="1"/>
          <p:nvPr/>
        </p:nvSpPr>
        <p:spPr>
          <a:xfrm>
            <a:off x="7486632" y="4388977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 R</a:t>
            </a:r>
          </a:p>
        </p:txBody>
      </p:sp>
      <p:sp>
        <p:nvSpPr>
          <p:cNvPr id="33" name="テキスト ボックス 638">
            <a:extLst>
              <a:ext uri="{FF2B5EF4-FFF2-40B4-BE49-F238E27FC236}">
                <a16:creationId xmlns:a16="http://schemas.microsoft.com/office/drawing/2014/main" id="{E453AFCE-8E37-404E-B46D-E05823AD57AE}"/>
              </a:ext>
            </a:extLst>
          </p:cNvPr>
          <p:cNvSpPr txBox="1"/>
          <p:nvPr/>
        </p:nvSpPr>
        <p:spPr>
          <a:xfrm>
            <a:off x="7628571" y="5060981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ធុងឥន្ធនៈ R</a:t>
            </a:r>
          </a:p>
        </p:txBody>
      </p:sp>
      <p:sp>
        <p:nvSpPr>
          <p:cNvPr id="34" name="テキスト ボックス 723">
            <a:extLst>
              <a:ext uri="{FF2B5EF4-FFF2-40B4-BE49-F238E27FC236}">
                <a16:creationId xmlns:a16="http://schemas.microsoft.com/office/drawing/2014/main" id="{3454D96D-F6E4-4104-99E1-57A0ECE239E3}"/>
              </a:ext>
            </a:extLst>
          </p:cNvPr>
          <p:cNvSpPr txBox="1"/>
          <p:nvPr/>
        </p:nvSpPr>
        <p:spPr>
          <a:xfrm>
            <a:off x="7439641" y="5936232"/>
            <a:ext cx="6426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ស្ពឺបង្វិលកង់ R</a:t>
            </a:r>
          </a:p>
        </p:txBody>
      </p:sp>
      <p:sp>
        <p:nvSpPr>
          <p:cNvPr id="35" name="テキスト ボックス 730">
            <a:extLst>
              <a:ext uri="{FF2B5EF4-FFF2-40B4-BE49-F238E27FC236}">
                <a16:creationId xmlns:a16="http://schemas.microsoft.com/office/drawing/2014/main" id="{831191A0-3E02-4C6D-96A0-C4B15E21C7D9}"/>
              </a:ext>
            </a:extLst>
          </p:cNvPr>
          <p:cNvSpPr txBox="1"/>
          <p:nvPr/>
        </p:nvSpPr>
        <p:spPr>
          <a:xfrm>
            <a:off x="3562350" y="5270116"/>
            <a:ext cx="1475580" cy="1373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ស៊ីឡាំងឧបករណ៍បាញ់ខ្យល់ដោយសម្ពាធ</a:t>
            </a:r>
          </a:p>
        </p:txBody>
      </p:sp>
      <p:sp>
        <p:nvSpPr>
          <p:cNvPr id="36" name="テキスト ボックス 754">
            <a:extLst>
              <a:ext uri="{FF2B5EF4-FFF2-40B4-BE49-F238E27FC236}">
                <a16:creationId xmlns:a16="http://schemas.microsoft.com/office/drawing/2014/main" id="{1EBDD858-EE14-41A9-BA0B-6ACC2E798357}"/>
              </a:ext>
            </a:extLst>
          </p:cNvPr>
          <p:cNvSpPr txBox="1"/>
          <p:nvPr/>
        </p:nvSpPr>
        <p:spPr>
          <a:xfrm>
            <a:off x="4241799" y="5511184"/>
            <a:ext cx="974408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ដៃបូមទប់ R</a:t>
            </a:r>
          </a:p>
        </p:txBody>
      </p:sp>
      <p:sp>
        <p:nvSpPr>
          <p:cNvPr id="37" name="テキスト ボックス 801">
            <a:extLst>
              <a:ext uri="{FF2B5EF4-FFF2-40B4-BE49-F238E27FC236}">
                <a16:creationId xmlns:a16="http://schemas.microsoft.com/office/drawing/2014/main" id="{59EAAF09-BC14-4378-80EB-EAB62B1653DB}"/>
              </a:ext>
            </a:extLst>
          </p:cNvPr>
          <p:cNvSpPr txBox="1"/>
          <p:nvPr/>
        </p:nvSpPr>
        <p:spPr>
          <a:xfrm>
            <a:off x="6233476" y="5939916"/>
            <a:ext cx="1119506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ស៊ីឡាំងបូមទប់ R  </a:t>
            </a:r>
          </a:p>
        </p:txBody>
      </p:sp>
      <p:sp>
        <p:nvSpPr>
          <p:cNvPr id="38" name="テキスト ボックス 802">
            <a:extLst>
              <a:ext uri="{FF2B5EF4-FFF2-40B4-BE49-F238E27FC236}">
                <a16:creationId xmlns:a16="http://schemas.microsoft.com/office/drawing/2014/main" id="{D53DA73C-3D3E-491F-BB12-389F074E7CE1}"/>
              </a:ext>
            </a:extLst>
          </p:cNvPr>
          <p:cNvSpPr txBox="1"/>
          <p:nvPr/>
        </p:nvSpPr>
        <p:spPr>
          <a:xfrm>
            <a:off x="4087812" y="5700526"/>
            <a:ext cx="1353185" cy="1373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ការកាត់បន្ថយល្បឿនចុងក្រោយ R</a:t>
            </a:r>
          </a:p>
        </p:txBody>
      </p:sp>
      <p:sp>
        <p:nvSpPr>
          <p:cNvPr id="39" name="テキスト ボックス 803">
            <a:extLst>
              <a:ext uri="{FF2B5EF4-FFF2-40B4-BE49-F238E27FC236}">
                <a16:creationId xmlns:a16="http://schemas.microsoft.com/office/drawing/2014/main" id="{C457C3E6-0F34-4400-B6A9-090BFB6BF036}"/>
              </a:ext>
            </a:extLst>
          </p:cNvPr>
          <p:cNvSpPr txBox="1"/>
          <p:nvPr/>
        </p:nvSpPr>
        <p:spPr>
          <a:xfrm>
            <a:off x="5037397" y="5906485"/>
            <a:ext cx="873760" cy="1530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ហ្វ្រាំងកង់ R</a:t>
            </a:r>
          </a:p>
        </p:txBody>
      </p:sp>
      <p:sp>
        <p:nvSpPr>
          <p:cNvPr id="40" name="テキスト ボックス 804">
            <a:extLst>
              <a:ext uri="{FF2B5EF4-FFF2-40B4-BE49-F238E27FC236}">
                <a16:creationId xmlns:a16="http://schemas.microsoft.com/office/drawing/2014/main" id="{A75409E5-C4D3-4B82-ABAF-5C79024961AB}"/>
              </a:ext>
            </a:extLst>
          </p:cNvPr>
          <p:cNvSpPr txBox="1"/>
          <p:nvPr/>
        </p:nvSpPr>
        <p:spPr>
          <a:xfrm>
            <a:off x="2590481" y="5791135"/>
            <a:ext cx="873760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F: ផ្នែកខាងមុខ</a:t>
            </a:r>
          </a:p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R: ផ្នែកខាងក្រោយ</a:t>
            </a:r>
          </a:p>
        </p:txBody>
      </p:sp>
    </p:spTree>
    <p:extLst>
      <p:ext uri="{BB962C8B-B14F-4D97-AF65-F5344CB8AC3E}">
        <p14:creationId xmlns:p14="http://schemas.microsoft.com/office/powerpoint/2010/main" val="350702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ជំពូកទី4 ការចាត់ចែងឧបករណ៍ដែលទាក់ទងនឹងដំណើរការម៉ាស៊ីនសំណង់ប្រភេទយានយន្ត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974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ប្រភេទ​ នៃគ្រឿងម៉ាស៊ីនសំណង់ប្រភេទយានយន្ត(សម្រាប់ការឈូសឆាយពង្រាបដី ការដឹកជញ្ជូន ការផ្ទុកនិងសម្រាប់ជីក) (លេខទី7តារាងបទបញ្ញត្តិច្បាប់ស្តីពីការអនុវត្តន៍សុវត្ថិភាពឧស្សាហកម្មនិងសុខភាព)</a:t>
            </a:r>
            <a:endParaRPr kumimoji="1"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2"/>
            <a:ext cx="7886700" cy="377014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 rtl="0">
              <a:buNone/>
            </a:pPr>
            <a:r>
              <a:rPr lang="km" sz="800" dirty="0">
                <a:latin typeface="Meiryo UI" panose="020B0604030504040204" pitchFamily="50" charset="-128"/>
                <a:ea typeface="Meiryo UI" panose="020B0604030504040204" pitchFamily="50" charset="-128"/>
              </a:rPr>
              <a:t>ចំណាត់ថ្នាក់នៃគ្រឿងម៉ាស៊ីនសំណង់ប្រភេទយានយន្ត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 / អត្ថបទជំនួយ ទំព័រទី5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616" y="2033587"/>
            <a:ext cx="4552950" cy="3019425"/>
          </a:xfrm>
          <a:prstGeom prst="rect">
            <a:avLst/>
          </a:prstGeom>
        </p:spPr>
      </p:pic>
      <p:sp>
        <p:nvSpPr>
          <p:cNvPr id="7" name="テキスト ボックス 2">
            <a:extLst>
              <a:ext uri="{FF2B5EF4-FFF2-40B4-BE49-F238E27FC236}">
                <a16:creationId xmlns:a16="http://schemas.microsoft.com/office/drawing/2014/main" id="{0F16CEF7-BFE9-4FF6-9709-497DC671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9666" y="2794952"/>
            <a:ext cx="33210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sp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*</a:t>
            </a:r>
          </a:p>
        </p:txBody>
      </p:sp>
      <p:sp>
        <p:nvSpPr>
          <p:cNvPr id="8" name="テキスト ボックス 477">
            <a:extLst>
              <a:ext uri="{FF2B5EF4-FFF2-40B4-BE49-F238E27FC236}">
                <a16:creationId xmlns:a16="http://schemas.microsoft.com/office/drawing/2014/main" id="{4FA540D4-778F-49A5-A2C7-DCC106C0464E}"/>
              </a:ext>
            </a:extLst>
          </p:cNvPr>
          <p:cNvSpPr txBox="1"/>
          <p:nvPr/>
        </p:nvSpPr>
        <p:spPr>
          <a:xfrm>
            <a:off x="2004983" y="2456814"/>
            <a:ext cx="1114368" cy="676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គ្រឿងចក្រសំណង់ប្រភេទយានយន្ត</a:t>
            </a:r>
          </a:p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(សម្រាប់ការឈូសឆាយពង្រាបដី ការដឹកជញ្ជូន ការផ្ទុកនិងសម្រាប់ជីក)</a:t>
            </a:r>
          </a:p>
        </p:txBody>
      </p:sp>
      <p:sp>
        <p:nvSpPr>
          <p:cNvPr id="9" name="テキスト ボックス 478">
            <a:extLst>
              <a:ext uri="{FF2B5EF4-FFF2-40B4-BE49-F238E27FC236}">
                <a16:creationId xmlns:a16="http://schemas.microsoft.com/office/drawing/2014/main" id="{12244618-5DCA-497B-9174-E0E3FA92C96D}"/>
              </a:ext>
            </a:extLst>
          </p:cNvPr>
          <p:cNvSpPr txBox="1"/>
          <p:nvPr/>
        </p:nvSpPr>
        <p:spPr>
          <a:xfrm>
            <a:off x="3302710" y="2472399"/>
            <a:ext cx="1027833" cy="537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សម្រាប់ការឈូសឆាយពង្រាបដី ការដឹកជញ្ជូន ការផ្ទុក</a:t>
            </a:r>
          </a:p>
        </p:txBody>
      </p:sp>
      <p:sp>
        <p:nvSpPr>
          <p:cNvPr id="10" name="テキスト ボックス 479">
            <a:extLst>
              <a:ext uri="{FF2B5EF4-FFF2-40B4-BE49-F238E27FC236}">
                <a16:creationId xmlns:a16="http://schemas.microsoft.com/office/drawing/2014/main" id="{71F554A8-46F1-4E68-B214-9CA5A7512D35}"/>
              </a:ext>
            </a:extLst>
          </p:cNvPr>
          <p:cNvSpPr txBox="1"/>
          <p:nvPr/>
        </p:nvSpPr>
        <p:spPr>
          <a:xfrm>
            <a:off x="3283069" y="3821653"/>
            <a:ext cx="765665" cy="1597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សម្រាប់ការជីក</a:t>
            </a:r>
          </a:p>
        </p:txBody>
      </p:sp>
      <p:sp>
        <p:nvSpPr>
          <p:cNvPr id="11" name="テキスト ボックス 480">
            <a:extLst>
              <a:ext uri="{FF2B5EF4-FFF2-40B4-BE49-F238E27FC236}">
                <a16:creationId xmlns:a16="http://schemas.microsoft.com/office/drawing/2014/main" id="{C30846BE-3B48-4267-96F5-09B361096442}"/>
              </a:ext>
            </a:extLst>
          </p:cNvPr>
          <p:cNvSpPr txBox="1"/>
          <p:nvPr/>
        </p:nvSpPr>
        <p:spPr>
          <a:xfrm>
            <a:off x="4515716" y="2077559"/>
            <a:ext cx="1027834" cy="1494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ប៊ុលដូហ្ស័រ</a:t>
            </a:r>
          </a:p>
        </p:txBody>
      </p:sp>
      <p:sp>
        <p:nvSpPr>
          <p:cNvPr id="12" name="テキスト ボックス 481">
            <a:extLst>
              <a:ext uri="{FF2B5EF4-FFF2-40B4-BE49-F238E27FC236}">
                <a16:creationId xmlns:a16="http://schemas.microsoft.com/office/drawing/2014/main" id="{4C8AE684-7431-494A-A583-9C82F15D3E3F}"/>
              </a:ext>
            </a:extLst>
          </p:cNvPr>
          <p:cNvSpPr txBox="1"/>
          <p:nvPr/>
        </p:nvSpPr>
        <p:spPr>
          <a:xfrm>
            <a:off x="4525618" y="2283663"/>
            <a:ext cx="1078659" cy="171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ត្រាក់ទ័រ ប៉ែល</a:t>
            </a:r>
          </a:p>
        </p:txBody>
      </p:sp>
      <p:sp>
        <p:nvSpPr>
          <p:cNvPr id="13" name="テキスト ボックス 482">
            <a:extLst>
              <a:ext uri="{FF2B5EF4-FFF2-40B4-BE49-F238E27FC236}">
                <a16:creationId xmlns:a16="http://schemas.microsoft.com/office/drawing/2014/main" id="{5F9ED620-D5A6-4791-9CA6-E48DA617ECB8}"/>
              </a:ext>
            </a:extLst>
          </p:cNvPr>
          <p:cNvSpPr txBox="1"/>
          <p:nvPr/>
        </p:nvSpPr>
        <p:spPr>
          <a:xfrm>
            <a:off x="4515690" y="2505265"/>
            <a:ext cx="1078660" cy="162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ស្ក្រេប・ដូហ្ស័រ </a:t>
            </a:r>
          </a:p>
        </p:txBody>
      </p:sp>
      <p:sp>
        <p:nvSpPr>
          <p:cNvPr id="14" name="テキスト ボックス 483">
            <a:extLst>
              <a:ext uri="{FF2B5EF4-FFF2-40B4-BE49-F238E27FC236}">
                <a16:creationId xmlns:a16="http://schemas.microsoft.com/office/drawing/2014/main" id="{DE8EEB29-8E9A-49A2-B0B7-F041EEFEEE4E}"/>
              </a:ext>
            </a:extLst>
          </p:cNvPr>
          <p:cNvSpPr txBox="1"/>
          <p:nvPr/>
        </p:nvSpPr>
        <p:spPr>
          <a:xfrm>
            <a:off x="4468090" y="2698423"/>
            <a:ext cx="1027833" cy="2482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ម៉ាស៊ីនកៀរដី</a:t>
            </a:r>
            <a:endParaRPr lang="en-US" altLang="ja-JP" sz="8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*</a:t>
            </a:r>
            <a:endParaRPr lang="ja-JP" sz="8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テキスト ボックス 484">
            <a:extLst>
              <a:ext uri="{FF2B5EF4-FFF2-40B4-BE49-F238E27FC236}">
                <a16:creationId xmlns:a16="http://schemas.microsoft.com/office/drawing/2014/main" id="{DB2539E8-B9D5-4548-9AD5-2513B085F5E5}"/>
              </a:ext>
            </a:extLst>
          </p:cNvPr>
          <p:cNvSpPr txBox="1"/>
          <p:nvPr/>
        </p:nvSpPr>
        <p:spPr>
          <a:xfrm>
            <a:off x="4525619" y="4200772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clamshell </a:t>
            </a:r>
          </a:p>
        </p:txBody>
      </p:sp>
      <p:sp>
        <p:nvSpPr>
          <p:cNvPr id="16" name="テキスト ボックス 485">
            <a:extLst>
              <a:ext uri="{FF2B5EF4-FFF2-40B4-BE49-F238E27FC236}">
                <a16:creationId xmlns:a16="http://schemas.microsoft.com/office/drawing/2014/main" id="{6309D656-F541-4EF9-BEA2-A08098D60090}"/>
              </a:ext>
            </a:extLst>
          </p:cNvPr>
          <p:cNvSpPr txBox="1"/>
          <p:nvPr/>
        </p:nvSpPr>
        <p:spPr>
          <a:xfrm>
            <a:off x="4512918" y="2950202"/>
            <a:ext cx="1169637" cy="127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ឡេវ៉ាល័រ・ម៉ូទ័រ</a:t>
            </a:r>
          </a:p>
        </p:txBody>
      </p:sp>
      <p:sp>
        <p:nvSpPr>
          <p:cNvPr id="17" name="テキスト ボックス 486">
            <a:extLst>
              <a:ext uri="{FF2B5EF4-FFF2-40B4-BE49-F238E27FC236}">
                <a16:creationId xmlns:a16="http://schemas.microsoft.com/office/drawing/2014/main" id="{14F31660-B01A-4759-87D7-DEC28D35D4E5}"/>
              </a:ext>
            </a:extLst>
          </p:cNvPr>
          <p:cNvSpPr txBox="1"/>
          <p:nvPr/>
        </p:nvSpPr>
        <p:spPr>
          <a:xfrm>
            <a:off x="4513176" y="3178193"/>
            <a:ext cx="90932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ម៉ាស៊ីនផ្ទុកកំទេចថ្ម</a:t>
            </a:r>
          </a:p>
        </p:txBody>
      </p:sp>
      <p:sp>
        <p:nvSpPr>
          <p:cNvPr id="18" name="テキスト ボックス 487">
            <a:extLst>
              <a:ext uri="{FF2B5EF4-FFF2-40B4-BE49-F238E27FC236}">
                <a16:creationId xmlns:a16="http://schemas.microsoft.com/office/drawing/2014/main" id="{1C6B0D88-828E-42ED-B077-D11D27A73B7B}"/>
              </a:ext>
            </a:extLst>
          </p:cNvPr>
          <p:cNvSpPr txBox="1"/>
          <p:nvPr/>
        </p:nvSpPr>
        <p:spPr>
          <a:xfrm>
            <a:off x="4516845" y="3797309"/>
            <a:ext cx="909320" cy="3310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អេស្កាវ៉ាទ័រ・ប៉ែល</a:t>
            </a:r>
          </a:p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(Backhoe)</a:t>
            </a:r>
          </a:p>
        </p:txBody>
      </p:sp>
      <p:sp>
        <p:nvSpPr>
          <p:cNvPr id="19" name="テキスト ボックス 488">
            <a:extLst>
              <a:ext uri="{FF2B5EF4-FFF2-40B4-BE49-F238E27FC236}">
                <a16:creationId xmlns:a16="http://schemas.microsoft.com/office/drawing/2014/main" id="{95C4385B-04D7-47AD-A350-357CF31AC757}"/>
              </a:ext>
            </a:extLst>
          </p:cNvPr>
          <p:cNvSpPr txBox="1"/>
          <p:nvPr/>
        </p:nvSpPr>
        <p:spPr>
          <a:xfrm>
            <a:off x="4512918" y="4406166"/>
            <a:ext cx="1001799" cy="1835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គ្រឿងផ្នែកទាបជាងដី</a:t>
            </a:r>
          </a:p>
        </p:txBody>
      </p:sp>
      <p:sp>
        <p:nvSpPr>
          <p:cNvPr id="20" name="テキスト ボックス 489">
            <a:extLst>
              <a:ext uri="{FF2B5EF4-FFF2-40B4-BE49-F238E27FC236}">
                <a16:creationId xmlns:a16="http://schemas.microsoft.com/office/drawing/2014/main" id="{42F09125-708D-4B0C-BCB9-16B5ED51EC56}"/>
              </a:ext>
            </a:extLst>
          </p:cNvPr>
          <p:cNvSpPr txBox="1"/>
          <p:nvPr/>
        </p:nvSpPr>
        <p:spPr>
          <a:xfrm>
            <a:off x="4513176" y="4604235"/>
            <a:ext cx="1091100" cy="1594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ឧទាហរណ៍នម៉ាស៊ីនជីកដែលដាក់ធុង</a:t>
            </a:r>
          </a:p>
        </p:txBody>
      </p:sp>
      <p:sp>
        <p:nvSpPr>
          <p:cNvPr id="21" name="テキスト ボックス 490">
            <a:extLst>
              <a:ext uri="{FF2B5EF4-FFF2-40B4-BE49-F238E27FC236}">
                <a16:creationId xmlns:a16="http://schemas.microsoft.com/office/drawing/2014/main" id="{350CEC3F-168B-46DE-9D6A-6667EC3C207E}"/>
              </a:ext>
            </a:extLst>
          </p:cNvPr>
          <p:cNvSpPr txBox="1"/>
          <p:nvPr/>
        </p:nvSpPr>
        <p:spPr>
          <a:xfrm>
            <a:off x="4513176" y="4854257"/>
            <a:ext cx="1512974" cy="1881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គ្រឿងចក្រជីកប្រឡាយ</a:t>
            </a:r>
          </a:p>
        </p:txBody>
      </p:sp>
      <p:sp>
        <p:nvSpPr>
          <p:cNvPr id="22" name="テキスト ボックス 491">
            <a:extLst>
              <a:ext uri="{FF2B5EF4-FFF2-40B4-BE49-F238E27FC236}">
                <a16:creationId xmlns:a16="http://schemas.microsoft.com/office/drawing/2014/main" id="{EE63A049-AD27-4BFB-B779-8CD77716972D}"/>
              </a:ext>
            </a:extLst>
          </p:cNvPr>
          <p:cNvSpPr txBox="1"/>
          <p:nvPr/>
        </p:nvSpPr>
        <p:spPr>
          <a:xfrm>
            <a:off x="5819518" y="3947117"/>
            <a:ext cx="81407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គ្រឿងម៉ាស៊ីនសំណង់ប្រភេទប៉ែល</a:t>
            </a:r>
          </a:p>
        </p:txBody>
      </p:sp>
      <p:sp>
        <p:nvSpPr>
          <p:cNvPr id="23" name="テキスト ボックス 492">
            <a:extLst>
              <a:ext uri="{FF2B5EF4-FFF2-40B4-BE49-F238E27FC236}">
                <a16:creationId xmlns:a16="http://schemas.microsoft.com/office/drawing/2014/main" id="{0F93C219-5985-4019-9C3E-CC7B9DFB910E}"/>
              </a:ext>
            </a:extLst>
          </p:cNvPr>
          <p:cNvSpPr txBox="1"/>
          <p:nvPr/>
        </p:nvSpPr>
        <p:spPr>
          <a:xfrm>
            <a:off x="5819518" y="2285999"/>
            <a:ext cx="814070" cy="390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គ្រឿងម៉ាស៊ីនសំណង់ប្រភេទត្រាក់ទ័រ</a:t>
            </a:r>
          </a:p>
        </p:txBody>
      </p:sp>
      <p:sp>
        <p:nvSpPr>
          <p:cNvPr id="24" name="テキスト ボックス 490">
            <a:extLst>
              <a:ext uri="{FF2B5EF4-FFF2-40B4-BE49-F238E27FC236}">
                <a16:creationId xmlns:a16="http://schemas.microsoft.com/office/drawing/2014/main" id="{AC89A693-8C9C-47A0-9991-CEB05B4C8002}"/>
              </a:ext>
            </a:extLst>
          </p:cNvPr>
          <p:cNvSpPr txBox="1"/>
          <p:nvPr/>
        </p:nvSpPr>
        <p:spPr>
          <a:xfrm>
            <a:off x="4513175" y="3564510"/>
            <a:ext cx="1091101" cy="1603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គ្រឿងថាមពល・ប៉ែល </a:t>
            </a:r>
            <a:endParaRPr lang="ja-JP" sz="8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ការចាត់ចែងការចាប់ផ្តើមបើកបរ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ទំព័រទី69 / អត្ថបទជំនួយ ទំព័រទី21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មុនពេលចាប់ផ្តើមម៉ាស៊ីន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ការចាប់ផ្តើមម៉ាស៊ីន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(3) បន្ទាប់ពីចាប់ផ្តើមម៉ាស៊ីន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73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ការចាត់ចែងពេលបើកបរ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ទំព័រទី72 / អត្ថបទជំនួយ ទំព័រទី23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(1) ការចាប់ផ្តើម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(2) ពេលកំពុងបើកបរ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80" y="2450675"/>
            <a:ext cx="2392177" cy="15064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73650" y="391402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ចំណុចដែលត្រូវចងចាំនៅពេលឡើងតាមរួចរាល់ហើយ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098" y="2323477"/>
            <a:ext cx="2384606" cy="186226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7319" y="4296044"/>
            <a:ext cx="2596572" cy="168058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377440" y="5928225"/>
            <a:ext cx="48615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ការពិនិត្យមើលទិសរបស់ម៉ាស៊ីននៅពេលដើរទៅមុខឬថយក្រោយ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95383" y="4135368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ចំណុចដែលត្រូវចងចាំនៅពេលងាកនៅទីតាំងនោះក្នុងល្បឿនលឿន</a:t>
            </a:r>
          </a:p>
        </p:txBody>
      </p:sp>
    </p:spTree>
    <p:extLst>
      <p:ext uri="{BB962C8B-B14F-4D97-AF65-F5344CB8AC3E}">
        <p14:creationId xmlns:p14="http://schemas.microsoft.com/office/powerpoint/2010/main" val="2193918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ការចាត់ចែងពេលបើកបរ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ទំព័រទី74 / អត្ថបទជំនួយ ទំព័រទី25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(3) ការឡើងចុះ ការឡើងជម្រាល អ្វីផ្សេងទៀត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(4) ការឈប់រត់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08" y="1910841"/>
            <a:ext cx="2822569" cy="1347027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28650" y="3190511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ចំណុចដែលត្រូវចងចាំនៅពេលដែលឆ្លងឧបសគ្គ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1135" y="2058887"/>
            <a:ext cx="2470465" cy="113068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2589" y="2022437"/>
            <a:ext cx="2454977" cy="116166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409349" y="3184099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ឧទាហរណ៍នៃការប្រើប្រាស់ក្តារក្រាលថ្នល់នៅតំបន់ទន់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933059" y="3189043"/>
            <a:ext cx="26740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ឧទាហរណ៍នៃការប្រើក្រញាំជុំវិញកង់នៅជម្រាល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716" y="4019157"/>
            <a:ext cx="3799302" cy="183688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3409349" y="5785004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ឧទាហរណ៍នៃការបញ្ឈប់នៅជម្រាល</a:t>
            </a:r>
          </a:p>
        </p:txBody>
      </p:sp>
      <p:sp>
        <p:nvSpPr>
          <p:cNvPr id="19" name="テキスト ボックス 805">
            <a:extLst>
              <a:ext uri="{FF2B5EF4-FFF2-40B4-BE49-F238E27FC236}">
                <a16:creationId xmlns:a16="http://schemas.microsoft.com/office/drawing/2014/main" id="{AF7F8EC8-1B65-49EF-8533-497957C8275E}"/>
              </a:ext>
            </a:extLst>
          </p:cNvPr>
          <p:cNvSpPr txBox="1"/>
          <p:nvPr/>
        </p:nvSpPr>
        <p:spPr>
          <a:xfrm>
            <a:off x="727512" y="2029538"/>
            <a:ext cx="49974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ដោយប្រុងប្រយ័ត្ន</a:t>
            </a: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ដោយប្រុងប្រយ័ត្ន</a:t>
            </a:r>
          </a:p>
        </p:txBody>
      </p:sp>
      <p:sp>
        <p:nvSpPr>
          <p:cNvPr id="20" name="テキスト ボックス 806">
            <a:extLst>
              <a:ext uri="{FF2B5EF4-FFF2-40B4-BE49-F238E27FC236}">
                <a16:creationId xmlns:a16="http://schemas.microsoft.com/office/drawing/2014/main" id="{22A120FF-FF0F-4BE5-AC2E-979264287D85}"/>
              </a:ext>
            </a:extLst>
          </p:cNvPr>
          <p:cNvSpPr txBox="1"/>
          <p:nvPr/>
        </p:nvSpPr>
        <p:spPr>
          <a:xfrm>
            <a:off x="2502852" y="2597731"/>
            <a:ext cx="432000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ថ្នមៗ</a:t>
            </a:r>
          </a:p>
          <a:p>
            <a:pPr algn="r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មួយៗ</a:t>
            </a:r>
          </a:p>
        </p:txBody>
      </p:sp>
      <p:sp>
        <p:nvSpPr>
          <p:cNvPr id="21" name="テキスト ボックス 807">
            <a:extLst>
              <a:ext uri="{FF2B5EF4-FFF2-40B4-BE49-F238E27FC236}">
                <a16:creationId xmlns:a16="http://schemas.microsoft.com/office/drawing/2014/main" id="{FC6B0488-ECE5-4F8E-AF42-A482D2159FF2}"/>
              </a:ext>
            </a:extLst>
          </p:cNvPr>
          <p:cNvSpPr txBox="1"/>
          <p:nvPr/>
        </p:nvSpPr>
        <p:spPr>
          <a:xfrm>
            <a:off x="3511135" y="4158252"/>
            <a:ext cx="1060865" cy="2264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ចង្កឹះលេខប្តូរល្បឿន</a:t>
            </a:r>
          </a:p>
        </p:txBody>
      </p:sp>
      <p:sp>
        <p:nvSpPr>
          <p:cNvPr id="22" name="テキスト ボックス 808">
            <a:extLst>
              <a:ext uri="{FF2B5EF4-FFF2-40B4-BE49-F238E27FC236}">
                <a16:creationId xmlns:a16="http://schemas.microsoft.com/office/drawing/2014/main" id="{FD3C4C97-353D-4145-8AC1-BC21F86839AE}"/>
              </a:ext>
            </a:extLst>
          </p:cNvPr>
          <p:cNvSpPr txBox="1"/>
          <p:nvPr/>
        </p:nvSpPr>
        <p:spPr>
          <a:xfrm>
            <a:off x="4384041" y="4921793"/>
            <a:ext cx="49974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ចង្កឹះលេខអំប្រាយ៉ា</a:t>
            </a:r>
          </a:p>
        </p:txBody>
      </p:sp>
      <p:sp>
        <p:nvSpPr>
          <p:cNvPr id="23" name="テキスト ボックス 809">
            <a:extLst>
              <a:ext uri="{FF2B5EF4-FFF2-40B4-BE49-F238E27FC236}">
                <a16:creationId xmlns:a16="http://schemas.microsoft.com/office/drawing/2014/main" id="{5D494598-70D6-4F56-A9B4-8A670DF62ECE}"/>
              </a:ext>
            </a:extLst>
          </p:cNvPr>
          <p:cNvSpPr txBox="1"/>
          <p:nvPr/>
        </p:nvSpPr>
        <p:spPr>
          <a:xfrm>
            <a:off x="5346065" y="4167553"/>
            <a:ext cx="1414569" cy="3663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ការឆេះម៉ាស៊ីណយ៉ាងស្ងៀម</a:t>
            </a: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ប្រហែល5នាទី</a:t>
            </a:r>
          </a:p>
        </p:txBody>
      </p:sp>
      <p:sp>
        <p:nvSpPr>
          <p:cNvPr id="24" name="テキスト ボックス 810">
            <a:extLst>
              <a:ext uri="{FF2B5EF4-FFF2-40B4-BE49-F238E27FC236}">
                <a16:creationId xmlns:a16="http://schemas.microsoft.com/office/drawing/2014/main" id="{95D6EF72-D42E-4343-909E-8B866718FFFD}"/>
              </a:ext>
            </a:extLst>
          </p:cNvPr>
          <p:cNvSpPr txBox="1"/>
          <p:nvPr/>
        </p:nvSpPr>
        <p:spPr>
          <a:xfrm>
            <a:off x="5225774" y="5650071"/>
            <a:ext cx="14145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ឈ្នាន់ហ្វ្រាំង ការចាក់សោ</a:t>
            </a:r>
          </a:p>
        </p:txBody>
      </p:sp>
    </p:spTree>
    <p:extLst>
      <p:ext uri="{BB962C8B-B14F-4D97-AF65-F5344CB8AC3E}">
        <p14:creationId xmlns:p14="http://schemas.microsoft.com/office/powerpoint/2010/main" val="3851941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ការចាត់ចែងនៅពេលចត (ចំណតរថយន្ត)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ទំព័រទី76 / អត្ថបទជំនួយ ទំព័រទី27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24676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234982" y="345904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ចំណុចដែលត្រូវចងចាំនៅពេលចត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076" y="1307935"/>
            <a:ext cx="3768991" cy="2154674"/>
          </a:xfrm>
          <a:prstGeom prst="rect">
            <a:avLst/>
          </a:prstGeom>
        </p:spPr>
      </p:pic>
      <p:sp>
        <p:nvSpPr>
          <p:cNvPr id="19" name="タイトル 3"/>
          <p:cNvSpPr txBox="1">
            <a:spLocks/>
          </p:cNvSpPr>
          <p:nvPr/>
        </p:nvSpPr>
        <p:spPr>
          <a:xfrm>
            <a:off x="628650" y="3831425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ប្រេងរំអិល ប្រេងជាដើម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628650" y="4487033"/>
            <a:ext cx="7886700" cy="169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 ... ប្រេងរំអិល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…</a:t>
            </a:r>
            <a:r>
              <a:rPr lang="ja-JP" altLang="en-US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 </a:t>
            </a: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វត្ថុរាវប្រឆាំងនឹងទឹកកកឬភាពត្រជាក់ខ្លាំង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... ប្រេង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20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 5 រចនាសម្ព័ននិងប្រភេទនៃឧបករណ៍ទាក់ទងនឹងការងាររបស់ម៉ាស៊ីនសំណង់ប្រភេទយានយន្ត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រចនាសម្ព័ន្ធនិងប្រភេទនៃឧបករណ៍ការងារសម្រាប់ម៉ាស៊ីនសំណង់ប្រភេទត្រាក់ទ័រ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ទំព័រទី79 / អត្ថបទជំនួយ ទំព័រទី29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25607" y="3658812"/>
            <a:ext cx="41901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ឧទាហរណ៍នៃប្រតិបត្តិការធារាសាស្ត្រនៃត្រាក់ទ័រ ប៉ែលប្រភេទកង់រថក្រោះ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139" y="1317265"/>
            <a:ext cx="2789093" cy="23259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861" y="1516102"/>
            <a:ext cx="2953366" cy="215695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191" y="4336600"/>
            <a:ext cx="3296266" cy="184170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158" y="4031193"/>
            <a:ext cx="3240960" cy="21016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096559" y="3623120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ឧទាហរណ៍Angleដូហ្ស័រ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81000" y="6106724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ឧទាហរណ៍នៃStraightដូហ្ស័រ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389745" y="6092401"/>
            <a:ext cx="419015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ឧទាហរណ៍Rakeដូហ្ស័រ</a:t>
            </a:r>
          </a:p>
        </p:txBody>
      </p:sp>
      <p:sp>
        <p:nvSpPr>
          <p:cNvPr id="13" name="テキスト ボックス 811">
            <a:extLst>
              <a:ext uri="{FF2B5EF4-FFF2-40B4-BE49-F238E27FC236}">
                <a16:creationId xmlns:a16="http://schemas.microsoft.com/office/drawing/2014/main" id="{C8CEA66A-9592-4CD7-BBF6-F9C73610CD8D}"/>
              </a:ext>
            </a:extLst>
          </p:cNvPr>
          <p:cNvSpPr txBox="1"/>
          <p:nvPr/>
        </p:nvSpPr>
        <p:spPr>
          <a:xfrm>
            <a:off x="1630997" y="1597815"/>
            <a:ext cx="704850" cy="128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ស៊ីឡាំងចាក់ដី</a:t>
            </a:r>
          </a:p>
        </p:txBody>
      </p:sp>
      <p:sp>
        <p:nvSpPr>
          <p:cNvPr id="14" name="テキスト ボックス 812">
            <a:extLst>
              <a:ext uri="{FF2B5EF4-FFF2-40B4-BE49-F238E27FC236}">
                <a16:creationId xmlns:a16="http://schemas.microsoft.com/office/drawing/2014/main" id="{66996B09-59F4-4045-ADAB-F4A2056EA901}"/>
              </a:ext>
            </a:extLst>
          </p:cNvPr>
          <p:cNvSpPr txBox="1"/>
          <p:nvPr/>
        </p:nvSpPr>
        <p:spPr>
          <a:xfrm>
            <a:off x="1264602" y="2198468"/>
            <a:ext cx="657225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Chiruto roddo</a:t>
            </a:r>
          </a:p>
        </p:txBody>
      </p:sp>
      <p:sp>
        <p:nvSpPr>
          <p:cNvPr id="16" name="テキスト ボックス 813">
            <a:extLst>
              <a:ext uri="{FF2B5EF4-FFF2-40B4-BE49-F238E27FC236}">
                <a16:creationId xmlns:a16="http://schemas.microsoft.com/office/drawing/2014/main" id="{46405EA5-6794-4B81-8ECD-9B72AF2504C7}"/>
              </a:ext>
            </a:extLst>
          </p:cNvPr>
          <p:cNvSpPr txBox="1"/>
          <p:nvPr/>
        </p:nvSpPr>
        <p:spPr>
          <a:xfrm>
            <a:off x="3568699" y="192018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ស៊ុមចំហៀង</a:t>
            </a:r>
          </a:p>
        </p:txBody>
      </p:sp>
      <p:sp>
        <p:nvSpPr>
          <p:cNvPr id="20" name="テキスト ボックス 814">
            <a:extLst>
              <a:ext uri="{FF2B5EF4-FFF2-40B4-BE49-F238E27FC236}">
                <a16:creationId xmlns:a16="http://schemas.microsoft.com/office/drawing/2014/main" id="{1D77CA6F-239D-4597-9469-2664F2956151}"/>
              </a:ext>
            </a:extLst>
          </p:cNvPr>
          <p:cNvSpPr txBox="1"/>
          <p:nvPr/>
        </p:nvSpPr>
        <p:spPr>
          <a:xfrm>
            <a:off x="3473430" y="2307054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ស៊ីឡាំងលើក</a:t>
            </a:r>
          </a:p>
        </p:txBody>
      </p:sp>
      <p:sp>
        <p:nvSpPr>
          <p:cNvPr id="21" name="テキスト ボックス 815">
            <a:extLst>
              <a:ext uri="{FF2B5EF4-FFF2-40B4-BE49-F238E27FC236}">
                <a16:creationId xmlns:a16="http://schemas.microsoft.com/office/drawing/2014/main" id="{75D6B5BE-EEF2-4CC1-A4E4-9DB16A0753FD}"/>
              </a:ext>
            </a:extLst>
          </p:cNvPr>
          <p:cNvSpPr txBox="1"/>
          <p:nvPr/>
        </p:nvSpPr>
        <p:spPr>
          <a:xfrm>
            <a:off x="2826384" y="3151735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ដៃលើក</a:t>
            </a:r>
          </a:p>
        </p:txBody>
      </p:sp>
      <p:sp>
        <p:nvSpPr>
          <p:cNvPr id="22" name="テキスト ボックス 816">
            <a:extLst>
              <a:ext uri="{FF2B5EF4-FFF2-40B4-BE49-F238E27FC236}">
                <a16:creationId xmlns:a16="http://schemas.microsoft.com/office/drawing/2014/main" id="{5902A9BB-F3D7-4E2D-A36F-03A9C0CD8593}"/>
              </a:ext>
            </a:extLst>
          </p:cNvPr>
          <p:cNvSpPr txBox="1"/>
          <p:nvPr/>
        </p:nvSpPr>
        <p:spPr>
          <a:xfrm>
            <a:off x="2335847" y="3427611"/>
            <a:ext cx="70485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86080"/>
            <a:ext cx="2676033" cy="14876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រចនាសម្ព័ន្ធនិងប្រភេទនៃឧបករណ៍ការងារសម្រាប់ម៉ាស៊ីនសំណង់ប្រភេទត្រាក់ទ័រ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ទំព័រទី82 / អត្ថបទជំនួយ ទំព័រទី31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80650" y="3167698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ឧទាហរណ៍Uដូហ្ស័រ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726" y="1632470"/>
            <a:ext cx="2751981" cy="154128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396" y="1793301"/>
            <a:ext cx="2376709" cy="1380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07" y="4012056"/>
            <a:ext cx="2528604" cy="146980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768" y="3828888"/>
            <a:ext cx="2667097" cy="165297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51" y="3618916"/>
            <a:ext cx="2318632" cy="1862947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97700" y="3167697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ឧទាហរណ៍Trimmingដូហ្ស័រ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51513" y="3167696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ឧទាហរណ៍Ripper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917993" y="5494660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ឧទាហរណ៍ប៊ុលដូហ្ស័រសម្រាប់ដីសើម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418574" y="5494659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ឧទាហរណ៍Pushដូហ្ស័រ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098074" y="5517584"/>
            <a:ext cx="23720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ឧទាហរណ៍ត្រាក់ទ័រ・ប៉ែល</a:t>
            </a:r>
          </a:p>
        </p:txBody>
      </p:sp>
    </p:spTree>
    <p:extLst>
      <p:ext uri="{BB962C8B-B14F-4D97-AF65-F5344CB8AC3E}">
        <p14:creationId xmlns:p14="http://schemas.microsoft.com/office/powerpoint/2010/main" val="379735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50" y="3415084"/>
            <a:ext cx="3760278" cy="2070752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ឧបករណ៍សុវត្ថិភាព។ ល។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ទំព័រទី85 / អត្ថបទជំនួយ ទំព័រទី33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727" y="3155640"/>
            <a:ext cx="3816104" cy="21277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135730" y="5283342"/>
            <a:ext cx="294147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ឧទាហរណ៍នៃម្ជុលសុវត្ថិភាពនៃដៃលើក។ ល។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1... ភ្លើងហ្វារ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2 ... ឧបករណ៍រោទិ៍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3 ... ឧបករណ៍ការពារក្បាលនិងឧបករណ៍ការពារការដួលរលំ (ROPS)</a:t>
            </a: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2">
            <a:extLst>
              <a:ext uri="{FF2B5EF4-FFF2-40B4-BE49-F238E27FC236}">
                <a16:creationId xmlns:a16="http://schemas.microsoft.com/office/drawing/2014/main" id="{25D1CE59-E218-4CDB-90E6-0B8CA67AD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54" y="5278486"/>
            <a:ext cx="3354070" cy="317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rtlCol="0" anchor="t" anchorCtr="0"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ឧទាហរណ៍នៃឧបករណ៍ការពារពេលដួលរលំ</a:t>
            </a:r>
          </a:p>
        </p:txBody>
      </p:sp>
    </p:spTree>
    <p:extLst>
      <p:ext uri="{BB962C8B-B14F-4D97-AF65-F5344CB8AC3E}">
        <p14:creationId xmlns:p14="http://schemas.microsoft.com/office/powerpoint/2010/main" val="2151323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រចនាសម្ព័ននិងប្រភេទនៃឧបករណ៍ការងារសម្រាប់ម៉ាស៊ីនសំណង់ប្រភេទប៉ែល(SHOBERU)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ទំព័រទី86 / អត្ថបទជំនួយ ទំព័រទី35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53195" y="3490753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ឧទាហរណ៍នៃឧបករណ៍ការងារសម្រាប់ឧបករណ៍ប៉ែលធារាសាស្ត្រ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409" y="3714410"/>
            <a:ext cx="4391768" cy="248747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2324408" y="6061455"/>
            <a:ext cx="456922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ឧទាហរណ៍នៃឧបករណ៍ការងារសម្រាប់clamshellប្រភេទមេកានិច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293" y="1399077"/>
            <a:ext cx="4005448" cy="21534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41" y="1620499"/>
            <a:ext cx="3885009" cy="1650154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1159241" y="1528204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30261" y="1525117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ស៊ីឡាំងដៃ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020328" y="179699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683891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2533037" y="1599656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3386633" y="179400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3494297" y="198585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80497" y="24386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620957" y="269699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697029" y="310413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27165" y="202378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4861698" y="172602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5040493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6777921" y="1415665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7152887" y="172510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7204719" y="198967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7088150" y="2902048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7628236" y="308776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6587270" y="3428497"/>
            <a:ext cx="1040965" cy="103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2843433" y="4442954"/>
            <a:ext cx="853596" cy="1288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2565405" y="4685377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5924325" y="4211509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4347893" y="5045719"/>
            <a:ext cx="513805" cy="260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580498" y="5782773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037925" y="5486989"/>
            <a:ext cx="736765" cy="157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088127" y="4665212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040036" y="4845610"/>
            <a:ext cx="85359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5678753" y="5235582"/>
            <a:ext cx="321997" cy="8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040493" y="5804402"/>
            <a:ext cx="674801" cy="2570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5738154" y="5859427"/>
            <a:ext cx="475511" cy="221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1110689" y="1731070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ដងសន្ទូច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73261" y="1917599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ស៊ីឡាំងដងសន្ទូច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2685802" y="1532607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ដៃ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46231" y="1716663"/>
            <a:ext cx="10326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ស៊ីឡាំងដាក់ធុង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3437915" y="1915587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ខ្សែ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525254" y="2350463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ដំបងរុំ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322650" y="2640216"/>
            <a:ext cx="1239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ធុងសម្រាប់អូសជីក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580497" y="3021382"/>
            <a:ext cx="1691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អេស្កាវ៉ាទ័រ・ប៉ែល(SHOBERU)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7029364" y="1327523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ដៃ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926837" y="1334868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ស៊ីឡាំងដៃ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5078742" y="1654206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ដងសន្ទូច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534441" y="1923717"/>
            <a:ext cx="1103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ស៊ីឡាំងដងសន្ទូច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7063357" y="1648227"/>
            <a:ext cx="10326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ស៊ីឡាំងដាក់ធុង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151610" y="1920963"/>
            <a:ext cx="372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ខ្សែ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978754" y="2793855"/>
            <a:ext cx="5405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ដំបងរុំ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504580" y="3319840"/>
            <a:ext cx="206017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ដាក់ធុងសម្រាបឧបករណ៍ជីក(SHOBERU)ថាមពល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7088150" y="3021382"/>
            <a:ext cx="144943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ឧបករណ៍ជីក(SHOBERU)ថាមពល</a:t>
            </a: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525254" y="5714220"/>
            <a:ext cx="12105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Tag line(tagu rain)</a:t>
            </a: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2497521" y="4636638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ខ្សែពួរបិទបើក</a:t>
            </a: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2987399" y="4378125"/>
            <a:ext cx="7954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ខ្សែពួរគាំទ្រ</a:t>
            </a: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4264718" y="491667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Tag line(tagu rain)</a:t>
            </a:r>
            <a:r>
              <a:rPr lang="en-US" altLang="ja-JP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lang="en-US" altLang="ja-JP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ខ្សែពួរ</a:t>
            </a: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027534" y="5381293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សំបក(sheru)</a:t>
            </a: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841098" y="5889632"/>
            <a:ext cx="910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ក្រញាំ(tsume)</a:t>
            </a: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067250" y="5744997"/>
            <a:ext cx="5047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មេដង</a:t>
            </a: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552268" y="5732790"/>
            <a:ext cx="12691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ការឲ្យស្មើគ្នាទំងន់</a:t>
            </a: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6037279" y="4842346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ខ្សែពួរបិទបើក</a:t>
            </a: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007049" y="4620823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ដៃ</a:t>
            </a: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5839751" y="4163502"/>
            <a:ext cx="4844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ក្បាល</a:t>
            </a: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ឧបករណ៍សុវត្ថិភាព។ ល។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ទំព័រទី90 / អត្ថបទជំនួយ ទំព័រទី36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en-US" altLang="zh-TW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250" y="1329877"/>
            <a:ext cx="2610041" cy="250564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32" y="1310330"/>
            <a:ext cx="3464455" cy="23140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30" y="3906208"/>
            <a:ext cx="2846838" cy="2227020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170" y="3860822"/>
            <a:ext cx="2601230" cy="227240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542654" y="3632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ឧទាហរណ៍នៃហ្វ្រាំងចតវិលជុំវិញ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84862" y="6065297"/>
            <a:ext cx="348629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ឧទាហរណ៍នៃឧបករណ៍ការពារកុំឲ្យដងសន្ទូចដួលរលំ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616980" y="608417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ឧទាហរណ៏នៃឧបករណ៍បញ្ឈប់ការមិនដំណើរការ 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84863" y="37223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ឧទាហរណ៍ដងថ្លឹងចាក់សោ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1172250" y="1356886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2436227" y="1347923"/>
            <a:ext cx="976590" cy="15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55520" y="2286860"/>
            <a:ext cx="467894" cy="172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877431" y="2839314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680582" y="2914332"/>
            <a:ext cx="434340" cy="180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4718000" y="1346373"/>
            <a:ext cx="631240" cy="161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4371160" y="168402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276876" y="1714500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500830" y="2339796"/>
            <a:ext cx="932230" cy="281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846521" y="2769552"/>
            <a:ext cx="53279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593080" y="1990164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271260" y="2062480"/>
            <a:ext cx="623226" cy="158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5809666" y="2737115"/>
            <a:ext cx="216586" cy="81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18452" y="4375882"/>
            <a:ext cx="623226" cy="120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1623059" y="4484174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1105969" y="5411976"/>
            <a:ext cx="424965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2727279" y="4837532"/>
            <a:ext cx="579801" cy="107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5067196" y="4137821"/>
            <a:ext cx="480164" cy="318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306537" y="4030155"/>
            <a:ext cx="551463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795838" y="4729866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821680" y="514412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614517" y="5596197"/>
            <a:ext cx="740562" cy="10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627429" y="5518207"/>
            <a:ext cx="580739" cy="34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86419" y="1390337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ពេលជិះ (ប្រតិបត្តិការចាក់សោ)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618168" y="1381580"/>
            <a:ext cx="13516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ពេលធ្វើការ (ដោះសោ)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224196" y="2220686"/>
            <a:ext cx="591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ស្តង់ដារ</a:t>
            </a:r>
            <a:r>
              <a:rPr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ទីតាំង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1855110" y="2838132"/>
            <a:ext cx="649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ចាក់សោ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2635313" y="2944640"/>
            <a:ext cx="6623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ដកចេញ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4675677" y="1313790"/>
            <a:ext cx="976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ចង្កឹះលេខងាក</a:t>
            </a: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4246398" y="1542952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កង់តាក់</a:t>
            </a: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174529" y="1694938"/>
            <a:ext cx="188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បរិធានសម្រាប់កំណត់ពេលវេលា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5552118" y="1928745"/>
            <a:ext cx="952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សន្ទះSolenoid</a:t>
            </a: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7276748" y="2272097"/>
            <a:ext cx="686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ម៉ូទ័រងាក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813046" y="2264556"/>
            <a:ext cx="566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ថ្ម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379170" y="2459586"/>
            <a:ext cx="11641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ឧបករណ៍បូមបញ្ជា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4820452" y="2686390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ម៉ាស៊ីន</a:t>
            </a: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5819965" y="2663266"/>
            <a:ext cx="292388" cy="95410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ធុងប្រេងធារាសាស្ត្រ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433595" y="4298448"/>
            <a:ext cx="132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ប្រដាប់ការពារដួលរលំ</a:t>
            </a:r>
            <a:r>
              <a:rPr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ខាងលើ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1028873" y="5370154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ដងសន្ទូច</a:t>
            </a: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2706474" y="4747179"/>
            <a:ext cx="4924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ស៊ុមA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249489" y="3956606"/>
            <a:ext cx="8130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កន្លែងរបក</a:t>
            </a: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4356914" y="4057999"/>
            <a:ext cx="1168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ការទាញដងសន្ទូច</a:t>
            </a:r>
            <a:r>
              <a:rPr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ទីតាំងលើកឡើង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466463" y="5392359"/>
            <a:ext cx="8531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ប្រវែងប៊ូឡុង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5473469" y="5686820"/>
            <a:ext cx="70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km" sz="5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មុំប្រតិបត្តិការ</a:t>
            </a:r>
            <a:endParaRPr lang="en-US" altLang="ja-JP" sz="5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  <a:p>
            <a:pPr algn="ctr" rtl="0"/>
            <a:r>
              <a:rPr lang="km" sz="5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សម្រាប់ការកែសំរួល</a:t>
            </a:r>
          </a:p>
        </p:txBody>
      </p:sp>
      <p:sp>
        <p:nvSpPr>
          <p:cNvPr id="5" name="大かっこ 4"/>
          <p:cNvSpPr/>
          <p:nvPr/>
        </p:nvSpPr>
        <p:spPr>
          <a:xfrm>
            <a:off x="5544160" y="5621727"/>
            <a:ext cx="552953" cy="371731"/>
          </a:xfrm>
          <a:prstGeom prst="bracketPair">
            <a:avLst/>
          </a:prstGeom>
          <a:noFill/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6715671" y="4638094"/>
            <a:ext cx="8771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ប៊ូឡុងបញ្ឈប់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753379" y="5065605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ដងសន្ទូច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566853" y="5492609"/>
            <a:ext cx="486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80 °</a:t>
            </a:r>
            <a:endParaRPr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87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07" y="1268384"/>
            <a:ext cx="4048125" cy="1362075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ea typeface="Meiryo UI" panose="020B0604030504040204" pitchFamily="50" charset="-128"/>
              </a:rPr>
              <a:t>ម៉ាស៊ីនសម្រាប់ការឈូសឆាយពង្រាបដី ការដឹកជញ្ជូន ការផ្ទុក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 / អត្ថបទជំនួយ ទំព័រទី5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809" y="1467282"/>
            <a:ext cx="3209925" cy="35909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507" y="2740458"/>
            <a:ext cx="3209925" cy="272415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126761" y="50711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ឧទាហរណ៍ប៊ុលដូហ្ស័រ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07146" y="25500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ឧទាហរណ៍នៃត្រាក់ទ័រ ប៉ែល(SHOBERU)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7146" y="538976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ឧទាហរណ៍នម៉ាស៊ីនកៀរដី</a:t>
            </a:r>
          </a:p>
        </p:txBody>
      </p:sp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84" y="1209935"/>
            <a:ext cx="3589707" cy="2659246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ឡេវ៉ាល័រ・ម៉ូទ័រ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ទំព័រទី92 / អត្ថបទជំនួយ ទំព័រទី38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42268" y="605358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ឧទាហរណ៍នៃឧបករណ៍បុកឲ្យផ្ទៃដីរបក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36" y="1287152"/>
            <a:ext cx="3595828" cy="479196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60" y="3964563"/>
            <a:ext cx="2638425" cy="211455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42267" y="376761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ឧទាហរណ៍នៃឧបករណ៍ផ្លុំប៉ែល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19600" y="6010791"/>
            <a:ext cx="40005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5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ឧទាហរណ៍នៃការប្រតិបត្ដិការនៃឧបករណ៍ការងាររបស់ឡេវ៉ាល័រ・ម៉ូទ័រ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819150" y="1644650"/>
            <a:ext cx="273050" cy="11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192362" y="2120485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502570" y="2584483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519958" y="3017232"/>
            <a:ext cx="433237" cy="114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644453" y="3547984"/>
            <a:ext cx="905197" cy="165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321665" y="1547252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3805827" y="1447137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735058" y="1701649"/>
            <a:ext cx="491385" cy="141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709679" y="2005912"/>
            <a:ext cx="587533" cy="12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7430" y="1578538"/>
            <a:ext cx="9605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ក្បាលតំណរាងមូល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018421" y="2091866"/>
            <a:ext cx="1241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ដំបូងទាញ(doroba)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57549" y="2528552"/>
            <a:ext cx="4411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រង្វង់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464218" y="2936089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ផ្លុំប៉ែល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36372" y="1435301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ប្រអប់ស្ពឺបង្វិល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31523" y="1387716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ដៃឡើងចុះ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09679" y="1668337"/>
            <a:ext cx="10615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ការភ្ជាប់ឡើងចុះ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95872" y="1932570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ប្រអប់ស្ពឺដែលឲ្យទៅចំហៀងខ្លួន</a:t>
            </a:r>
            <a:endParaRPr kumimoji="1" lang="ja-JP" altLang="en-US" sz="8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93226" y="3432344"/>
            <a:ext cx="970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tilt link ផ្លុំប៉ែល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5391408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79802" y="1388009"/>
            <a:ext cx="10791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ការបង្វិលផ្លុំប៉ែល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245754" y="1378302"/>
            <a:ext cx="605532" cy="168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278459" y="1362662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171654" y="1388009"/>
            <a:ext cx="792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ការលំអៀង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907579" y="1418033"/>
            <a:ext cx="168187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ការឡើងលើនិងចុះក្រោមនៃផ្លុំប៉ែល (ស្តាំ)</a:t>
            </a:r>
          </a:p>
        </p:txBody>
      </p:sp>
      <p:sp>
        <p:nvSpPr>
          <p:cNvPr id="37" name="正方形/長方形 36"/>
          <p:cNvSpPr/>
          <p:nvPr/>
        </p:nvSpPr>
        <p:spPr>
          <a:xfrm>
            <a:off x="5267001" y="3827898"/>
            <a:ext cx="776124" cy="216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6260177" y="3812258"/>
            <a:ext cx="1094073" cy="236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163200" y="3888897"/>
            <a:ext cx="19752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ការឡើងលើនិងចុះក្រោមនៃផ្លុំប៉ែល (ឆ្វេង)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347769" y="3898197"/>
            <a:ext cx="17764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ដំបូងទាញ(doroba)ឲ្យទៅចំហៀងខ្លួន</a:t>
            </a:r>
          </a:p>
        </p:txBody>
      </p:sp>
    </p:spTree>
    <p:extLst>
      <p:ext uri="{BB962C8B-B14F-4D97-AF65-F5344CB8AC3E}">
        <p14:creationId xmlns:p14="http://schemas.microsoft.com/office/powerpoint/2010/main" val="2288783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42616"/>
            <a:ext cx="3877818" cy="285273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386715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ម៉ាស៊ីនកៀរដី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ទំព័រទី94 / អត្ថបទជំនួយ ទំព័រទី39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3420" y="456567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ឧទាហរណ៍នៃឧបករណ៍ការងារ ម៉ាស៊ីនកៀរដី</a:t>
            </a:r>
          </a:p>
        </p:txBody>
      </p:sp>
      <p:sp>
        <p:nvSpPr>
          <p:cNvPr id="19" name="タイトル 3"/>
          <p:cNvSpPr txBox="1">
            <a:spLocks/>
          </p:cNvSpPr>
          <p:nvPr/>
        </p:nvSpPr>
        <p:spPr>
          <a:xfrm>
            <a:off x="4648200" y="614778"/>
            <a:ext cx="386715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m" sz="240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ម៉ាស៊ីនផ្ទុកកំទេចថ្ម</a:t>
            </a:r>
          </a:p>
        </p:txBody>
      </p:sp>
      <p:sp>
        <p:nvSpPr>
          <p:cNvPr id="20" name="コンテンツ プレースホルダー 4"/>
          <p:cNvSpPr txBox="1">
            <a:spLocks/>
          </p:cNvSpPr>
          <p:nvPr/>
        </p:nvSpPr>
        <p:spPr>
          <a:xfrm>
            <a:off x="4648200" y="1270385"/>
            <a:ext cx="3867150" cy="416606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881" y="2072552"/>
            <a:ext cx="3793788" cy="2021466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4962970" y="4579454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ឧទាហរណ៍នៃឧបករណ៍ការងារសម្រាប់ឧបករណ៍បញ្ជូនប្រភេទកម្ទេច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779094" y="1980257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2564637" y="1580473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3997464" y="3589222"/>
            <a:ext cx="385169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69640" y="4235363"/>
            <a:ext cx="535401" cy="19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683398" y="4004775"/>
            <a:ext cx="675993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867895" y="4253695"/>
            <a:ext cx="789071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79094" y="2422553"/>
            <a:ext cx="345699" cy="2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85188" y="2475530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នឹម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12006" y="1953913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ដៃApron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623385" y="1542616"/>
            <a:ext cx="18966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ឧបករណ៍បាញ់ខ្យល់ដោយសម្ពាធ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981440" y="3540850"/>
            <a:ext cx="409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ប៊ូល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15669" y="4186991"/>
            <a:ext cx="5357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Apron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741968" y="3917778"/>
            <a:ext cx="635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ការកាត់</a:t>
            </a:r>
            <a: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គែម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4528" y="4184991"/>
            <a:ext cx="788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ស៊ីឡាំងប៊ូល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7065257" y="2212500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151705" y="2198781"/>
            <a:ext cx="10054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ឧបករណ៍ជញ្ជូន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5683516" y="2072551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5947589" y="2164846"/>
            <a:ext cx="853596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684881" y="2856508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4684881" y="3688146"/>
            <a:ext cx="370180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7229960" y="3872667"/>
            <a:ext cx="519579" cy="184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860213" y="2174447"/>
            <a:ext cx="723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ដងសន្ទូច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67598" y="1998053"/>
            <a:ext cx="5645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ស៊ីឡាំង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704701" y="2841629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ដៃ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58868" y="3754292"/>
            <a:ext cx="3994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ធុង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065257" y="3825154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ស៊ុមវិលជុំវិញ</a:t>
            </a:r>
          </a:p>
        </p:txBody>
      </p:sp>
    </p:spTree>
    <p:extLst>
      <p:ext uri="{BB962C8B-B14F-4D97-AF65-F5344CB8AC3E}">
        <p14:creationId xmlns:p14="http://schemas.microsoft.com/office/powerpoint/2010/main" val="12353042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 6 ការចាត់ចែងឧបករណ៍ទាក់ទងនឹងការងាររបស់ម៉ាស៊ីនសំណង់ប្រភេទយានយន្ត។ ល។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70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ប៊ុលដូហ្ស័រ 1 ... ប្រតិបត្តិការមូលដ្ឋាន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ទំព័រទី97 / អត្ថបទជំនួយ ទំព័រទី41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86297" y="525063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ឧទាហរណ៍នៃឧបករណ៍ប្រតិបត្ដិការប៊ុលដូហ្ស័រ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78" y="1987051"/>
            <a:ext cx="3414249" cy="32986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834" y="2471585"/>
            <a:ext cx="3889624" cy="261596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669873" y="5147165"/>
            <a:ext cx="348782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ឧទាហរណ៍នៃវិធីសាស្ត្រប្រតិបត្តិការស្តង់ដារប៊ុលដូហ្ស័រ</a:t>
            </a:r>
          </a:p>
        </p:txBody>
      </p:sp>
      <p:sp>
        <p:nvSpPr>
          <p:cNvPr id="10" name="テキスト ボックス 902">
            <a:extLst>
              <a:ext uri="{FF2B5EF4-FFF2-40B4-BE49-F238E27FC236}">
                <a16:creationId xmlns:a16="http://schemas.microsoft.com/office/drawing/2014/main" id="{34F0DCA5-FCAB-4547-8A06-1BCFDF3AA1BA}"/>
              </a:ext>
            </a:extLst>
          </p:cNvPr>
          <p:cNvSpPr txBox="1"/>
          <p:nvPr/>
        </p:nvSpPr>
        <p:spPr>
          <a:xfrm>
            <a:off x="7433815" y="3380421"/>
            <a:ext cx="72834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ពោង</a:t>
            </a:r>
          </a:p>
        </p:txBody>
      </p:sp>
      <p:sp>
        <p:nvSpPr>
          <p:cNvPr id="11" name="テキスト ボックス 903">
            <a:extLst>
              <a:ext uri="{FF2B5EF4-FFF2-40B4-BE49-F238E27FC236}">
                <a16:creationId xmlns:a16="http://schemas.microsoft.com/office/drawing/2014/main" id="{C4BEF45E-673F-4686-9CDC-94586525EA47}"/>
              </a:ext>
            </a:extLst>
          </p:cNvPr>
          <p:cNvSpPr txBox="1"/>
          <p:nvPr/>
        </p:nvSpPr>
        <p:spPr>
          <a:xfrm rot="16200000">
            <a:off x="6273524" y="2897256"/>
            <a:ext cx="825297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ឈ្នាន់decelerator</a:t>
            </a:r>
          </a:p>
        </p:txBody>
      </p:sp>
      <p:sp>
        <p:nvSpPr>
          <p:cNvPr id="13" name="テキスト ボックス 904">
            <a:extLst>
              <a:ext uri="{FF2B5EF4-FFF2-40B4-BE49-F238E27FC236}">
                <a16:creationId xmlns:a16="http://schemas.microsoft.com/office/drawing/2014/main" id="{7C53BFB5-3972-4A71-909D-4A7CC7C33C4E}"/>
              </a:ext>
            </a:extLst>
          </p:cNvPr>
          <p:cNvSpPr txBox="1"/>
          <p:nvPr/>
        </p:nvSpPr>
        <p:spPr>
          <a:xfrm rot="16200000">
            <a:off x="5852016" y="2871957"/>
            <a:ext cx="824027" cy="166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ឈ្នាន់ហ្វ្រាំង</a:t>
            </a:r>
          </a:p>
        </p:txBody>
      </p:sp>
      <p:sp>
        <p:nvSpPr>
          <p:cNvPr id="15" name="テキスト ボックス 905">
            <a:extLst>
              <a:ext uri="{FF2B5EF4-FFF2-40B4-BE49-F238E27FC236}">
                <a16:creationId xmlns:a16="http://schemas.microsoft.com/office/drawing/2014/main" id="{D0BA0674-860A-458A-B5F0-9A9A8D8B738B}"/>
              </a:ext>
            </a:extLst>
          </p:cNvPr>
          <p:cNvSpPr txBox="1"/>
          <p:nvPr/>
        </p:nvSpPr>
        <p:spPr>
          <a:xfrm rot="16200000">
            <a:off x="5409008" y="2884039"/>
            <a:ext cx="843076" cy="192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ឈ្នាន់អំប្រាយ៉ា</a:t>
            </a:r>
          </a:p>
        </p:txBody>
      </p:sp>
      <p:sp>
        <p:nvSpPr>
          <p:cNvPr id="16" name="テキスト ボックス 906">
            <a:extLst>
              <a:ext uri="{FF2B5EF4-FFF2-40B4-BE49-F238E27FC236}">
                <a16:creationId xmlns:a16="http://schemas.microsoft.com/office/drawing/2014/main" id="{FE597913-96C5-4213-9621-74F3348CAC2D}"/>
              </a:ext>
            </a:extLst>
          </p:cNvPr>
          <p:cNvSpPr txBox="1"/>
          <p:nvPr/>
        </p:nvSpPr>
        <p:spPr>
          <a:xfrm>
            <a:off x="7071360" y="3727217"/>
            <a:ext cx="1057215" cy="1790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ការចុះក្រោម(sage)</a:t>
            </a:r>
          </a:p>
        </p:txBody>
      </p:sp>
      <p:sp>
        <p:nvSpPr>
          <p:cNvPr id="17" name="テキスト ボックス 907">
            <a:extLst>
              <a:ext uri="{FF2B5EF4-FFF2-40B4-BE49-F238E27FC236}">
                <a16:creationId xmlns:a16="http://schemas.microsoft.com/office/drawing/2014/main" id="{A9433F9E-1281-4BE6-A686-B1099B361FAC}"/>
              </a:ext>
            </a:extLst>
          </p:cNvPr>
          <p:cNvSpPr txBox="1"/>
          <p:nvPr/>
        </p:nvSpPr>
        <p:spPr>
          <a:xfrm>
            <a:off x="6692645" y="4196127"/>
            <a:ext cx="467061" cy="2423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ដំណើរទ្រេតខាងឆ្វេង</a:t>
            </a:r>
          </a:p>
        </p:txBody>
      </p:sp>
      <p:sp>
        <p:nvSpPr>
          <p:cNvPr id="18" name="テキスト ボックス 908">
            <a:extLst>
              <a:ext uri="{FF2B5EF4-FFF2-40B4-BE49-F238E27FC236}">
                <a16:creationId xmlns:a16="http://schemas.microsoft.com/office/drawing/2014/main" id="{FE0E9978-3401-4124-B970-6939B821CC74}"/>
              </a:ext>
            </a:extLst>
          </p:cNvPr>
          <p:cNvSpPr txBox="1"/>
          <p:nvPr/>
        </p:nvSpPr>
        <p:spPr>
          <a:xfrm>
            <a:off x="7937140" y="4196127"/>
            <a:ext cx="499497" cy="2281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ដំណើរទ្រេតខាងស្តាំ</a:t>
            </a:r>
          </a:p>
        </p:txBody>
      </p:sp>
      <p:sp>
        <p:nvSpPr>
          <p:cNvPr id="19" name="テキスト ボックス 909">
            <a:extLst>
              <a:ext uri="{FF2B5EF4-FFF2-40B4-BE49-F238E27FC236}">
                <a16:creationId xmlns:a16="http://schemas.microsoft.com/office/drawing/2014/main" id="{5F6D8006-1E02-4F59-9C21-0C11F2743655}"/>
              </a:ext>
            </a:extLst>
          </p:cNvPr>
          <p:cNvSpPr txBox="1"/>
          <p:nvPr/>
        </p:nvSpPr>
        <p:spPr>
          <a:xfrm>
            <a:off x="7071360" y="4652786"/>
            <a:ext cx="1057215" cy="1218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ការលើកឡើង(age)</a:t>
            </a:r>
          </a:p>
        </p:txBody>
      </p:sp>
      <p:sp>
        <p:nvSpPr>
          <p:cNvPr id="20" name="テキスト ボックス 910">
            <a:extLst>
              <a:ext uri="{FF2B5EF4-FFF2-40B4-BE49-F238E27FC236}">
                <a16:creationId xmlns:a16="http://schemas.microsoft.com/office/drawing/2014/main" id="{3D2D06D2-4664-4C70-A012-7E28819604A7}"/>
              </a:ext>
            </a:extLst>
          </p:cNvPr>
          <p:cNvSpPr txBox="1"/>
          <p:nvPr/>
        </p:nvSpPr>
        <p:spPr>
          <a:xfrm>
            <a:off x="7179442" y="4888756"/>
            <a:ext cx="949133" cy="194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(ចង្កឹះលេខការងារ)</a:t>
            </a:r>
          </a:p>
        </p:txBody>
      </p:sp>
      <p:sp>
        <p:nvSpPr>
          <p:cNvPr id="21" name="テキスト ボックス 911">
            <a:extLst>
              <a:ext uri="{FF2B5EF4-FFF2-40B4-BE49-F238E27FC236}">
                <a16:creationId xmlns:a16="http://schemas.microsoft.com/office/drawing/2014/main" id="{DD4F644F-B944-48B8-B75D-5B6137D82918}"/>
              </a:ext>
            </a:extLst>
          </p:cNvPr>
          <p:cNvSpPr txBox="1"/>
          <p:nvPr/>
        </p:nvSpPr>
        <p:spPr>
          <a:xfrm>
            <a:off x="5997266" y="4608477"/>
            <a:ext cx="533525" cy="200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កៅអីបើកបរ</a:t>
            </a:r>
          </a:p>
        </p:txBody>
      </p:sp>
      <p:sp>
        <p:nvSpPr>
          <p:cNvPr id="22" name="テキスト ボックス 912">
            <a:extLst>
              <a:ext uri="{FF2B5EF4-FFF2-40B4-BE49-F238E27FC236}">
                <a16:creationId xmlns:a16="http://schemas.microsoft.com/office/drawing/2014/main" id="{F77C36E5-3618-4787-8D17-A7A9E9DE9614}"/>
              </a:ext>
            </a:extLst>
          </p:cNvPr>
          <p:cNvSpPr txBox="1"/>
          <p:nvPr/>
        </p:nvSpPr>
        <p:spPr>
          <a:xfrm>
            <a:off x="5181666" y="4668611"/>
            <a:ext cx="640747" cy="2991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ចង្កឹះលេខប្តូរល្បឿន</a:t>
            </a:r>
          </a:p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បន្សំទៅមុខនិងថយក្រោយ</a:t>
            </a:r>
          </a:p>
        </p:txBody>
      </p:sp>
      <p:sp>
        <p:nvSpPr>
          <p:cNvPr id="23" name="テキスト ボックス 914">
            <a:extLst>
              <a:ext uri="{FF2B5EF4-FFF2-40B4-BE49-F238E27FC236}">
                <a16:creationId xmlns:a16="http://schemas.microsoft.com/office/drawing/2014/main" id="{C8515343-C2EC-4BE7-AA14-CE03308982E2}"/>
              </a:ext>
            </a:extLst>
          </p:cNvPr>
          <p:cNvSpPr txBox="1"/>
          <p:nvPr/>
        </p:nvSpPr>
        <p:spPr>
          <a:xfrm rot="16200000">
            <a:off x="5409655" y="4161221"/>
            <a:ext cx="658500" cy="167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ការទៅមុខ (បង្កើនល្បឿន)</a:t>
            </a:r>
          </a:p>
          <a:p>
            <a:pPr algn="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8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915">
            <a:extLst>
              <a:ext uri="{FF2B5EF4-FFF2-40B4-BE49-F238E27FC236}">
                <a16:creationId xmlns:a16="http://schemas.microsoft.com/office/drawing/2014/main" id="{97A8A741-18A9-4B0E-B47F-73AD66B7EF6F}"/>
              </a:ext>
            </a:extLst>
          </p:cNvPr>
          <p:cNvSpPr txBox="1"/>
          <p:nvPr/>
        </p:nvSpPr>
        <p:spPr>
          <a:xfrm rot="16200000">
            <a:off x="4968669" y="4150386"/>
            <a:ext cx="676915" cy="1886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ការថយក្រោយ (បង្កើនល្បឿន)</a:t>
            </a:r>
          </a:p>
        </p:txBody>
      </p:sp>
      <p:sp>
        <p:nvSpPr>
          <p:cNvPr id="25" name="テキスト ボックス 916">
            <a:extLst>
              <a:ext uri="{FF2B5EF4-FFF2-40B4-BE49-F238E27FC236}">
                <a16:creationId xmlns:a16="http://schemas.microsoft.com/office/drawing/2014/main" id="{EF845585-A76A-4539-8B5E-DAE277C11328}"/>
              </a:ext>
            </a:extLst>
          </p:cNvPr>
          <p:cNvSpPr txBox="1"/>
          <p:nvPr/>
        </p:nvSpPr>
        <p:spPr>
          <a:xfrm rot="16200000">
            <a:off x="4319049" y="4241105"/>
            <a:ext cx="60833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ដៃចង្កូតទិសខាងឆ្វេង</a:t>
            </a:r>
          </a:p>
        </p:txBody>
      </p:sp>
      <p:sp>
        <p:nvSpPr>
          <p:cNvPr id="26" name="テキスト ボックス 917">
            <a:extLst>
              <a:ext uri="{FF2B5EF4-FFF2-40B4-BE49-F238E27FC236}">
                <a16:creationId xmlns:a16="http://schemas.microsoft.com/office/drawing/2014/main" id="{FC3787D6-7521-43D4-A238-150220ACD90F}"/>
              </a:ext>
            </a:extLst>
          </p:cNvPr>
          <p:cNvSpPr txBox="1"/>
          <p:nvPr/>
        </p:nvSpPr>
        <p:spPr>
          <a:xfrm rot="16200000">
            <a:off x="4371805" y="4691564"/>
            <a:ext cx="828041" cy="2116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(ចង្កឹះលេខបើកបរ)</a:t>
            </a:r>
          </a:p>
        </p:txBody>
      </p:sp>
      <p:sp>
        <p:nvSpPr>
          <p:cNvPr id="27" name="テキスト ボックス 918">
            <a:extLst>
              <a:ext uri="{FF2B5EF4-FFF2-40B4-BE49-F238E27FC236}">
                <a16:creationId xmlns:a16="http://schemas.microsoft.com/office/drawing/2014/main" id="{5EC707D4-6AB4-46DC-AA4A-E1C05F4C5C63}"/>
              </a:ext>
            </a:extLst>
          </p:cNvPr>
          <p:cNvSpPr txBox="1"/>
          <p:nvPr/>
        </p:nvSpPr>
        <p:spPr>
          <a:xfrm rot="16200000">
            <a:off x="4649997" y="4228112"/>
            <a:ext cx="608330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ដៃចង្កូតទិសខាងស្តាំ</a:t>
            </a:r>
          </a:p>
        </p:txBody>
      </p:sp>
    </p:spTree>
    <p:extLst>
      <p:ext uri="{BB962C8B-B14F-4D97-AF65-F5344CB8AC3E}">
        <p14:creationId xmlns:p14="http://schemas.microsoft.com/office/powerpoint/2010/main" val="3103331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ប៊ុលដូហ្ស័រ 1 ... ប្រតិបត្តិការមូលដ្ឋាន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ទំព័រទី99 / អត្ថបទជំនួយ ទំព័រទី42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7819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ឥរិយាបថមុំនៃរថយន្តPAT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2112434"/>
            <a:ext cx="4328558" cy="268465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365" y="1911381"/>
            <a:ext cx="3275985" cy="288570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454727" y="47970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ឧទាហរណ៍នៃការកោង</a:t>
            </a:r>
          </a:p>
        </p:txBody>
      </p:sp>
      <p:sp>
        <p:nvSpPr>
          <p:cNvPr id="10" name="テキスト ボックス 919">
            <a:extLst>
              <a:ext uri="{FF2B5EF4-FFF2-40B4-BE49-F238E27FC236}">
                <a16:creationId xmlns:a16="http://schemas.microsoft.com/office/drawing/2014/main" id="{736106A2-E949-4BD2-9301-EF400857D262}"/>
              </a:ext>
            </a:extLst>
          </p:cNvPr>
          <p:cNvSpPr txBox="1"/>
          <p:nvPr/>
        </p:nvSpPr>
        <p:spPr>
          <a:xfrm>
            <a:off x="695325" y="2240297"/>
            <a:ext cx="1044765" cy="26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មរិមាណមុំ</a:t>
            </a:r>
          </a:p>
        </p:txBody>
      </p:sp>
      <p:sp>
        <p:nvSpPr>
          <p:cNvPr id="11" name="テキスト ボックス 920">
            <a:extLst>
              <a:ext uri="{FF2B5EF4-FFF2-40B4-BE49-F238E27FC236}">
                <a16:creationId xmlns:a16="http://schemas.microsoft.com/office/drawing/2014/main" id="{A0F0D202-BDCE-4974-9D62-A1B790183A19}"/>
              </a:ext>
            </a:extLst>
          </p:cNvPr>
          <p:cNvSpPr txBox="1"/>
          <p:nvPr/>
        </p:nvSpPr>
        <p:spPr>
          <a:xfrm>
            <a:off x="2460896" y="2240296"/>
            <a:ext cx="2562987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Straightដូហ្ស័រ (sutoreto doza)</a:t>
            </a:r>
          </a:p>
        </p:txBody>
      </p:sp>
      <p:sp>
        <p:nvSpPr>
          <p:cNvPr id="12" name="テキスト ボックス 921">
            <a:extLst>
              <a:ext uri="{FF2B5EF4-FFF2-40B4-BE49-F238E27FC236}">
                <a16:creationId xmlns:a16="http://schemas.microsoft.com/office/drawing/2014/main" id="{19DBCA67-F482-434E-A17F-412A1B71F72F}"/>
              </a:ext>
            </a:extLst>
          </p:cNvPr>
          <p:cNvSpPr txBox="1"/>
          <p:nvPr/>
        </p:nvSpPr>
        <p:spPr>
          <a:xfrm>
            <a:off x="2671515" y="4478416"/>
            <a:ext cx="2236304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Angleដូហ្ស័រ (anguru doza)</a:t>
            </a:r>
          </a:p>
        </p:txBody>
      </p:sp>
    </p:spTree>
    <p:extLst>
      <p:ext uri="{BB962C8B-B14F-4D97-AF65-F5344CB8AC3E}">
        <p14:creationId xmlns:p14="http://schemas.microsoft.com/office/powerpoint/2010/main" val="3903574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ប៊ុលដូហ្ស័រ 1 ... ប្រតិបត្តិការមូលដ្ឋាន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534619" y="34539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ឧទាហរណ៍នៃដំណើរទ្រេត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162300" y="606698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ការកែសំរួលមុំកាំបិទ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03" y="1300730"/>
            <a:ext cx="4562042" cy="21463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8263" y="1300730"/>
            <a:ext cx="2787087" cy="214637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1405" y="4183101"/>
            <a:ext cx="2819400" cy="19431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503001" y="33973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ឥរិយាបថលំអៀងរបស់រថយន្តPAT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ទំព័រទី100 / អត្ថបទជំនួយ ទំព័រទី42</a:t>
            </a:r>
          </a:p>
        </p:txBody>
      </p:sp>
      <p:sp>
        <p:nvSpPr>
          <p:cNvPr id="14" name="テキスト ボックス 922">
            <a:extLst>
              <a:ext uri="{FF2B5EF4-FFF2-40B4-BE49-F238E27FC236}">
                <a16:creationId xmlns:a16="http://schemas.microsoft.com/office/drawing/2014/main" id="{60249B0A-FD50-4309-8A28-79FB9C068F4E}"/>
              </a:ext>
            </a:extLst>
          </p:cNvPr>
          <p:cNvSpPr txBox="1"/>
          <p:nvPr/>
        </p:nvSpPr>
        <p:spPr>
          <a:xfrm>
            <a:off x="4973907" y="1857309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រណប</a:t>
            </a:r>
          </a:p>
        </p:txBody>
      </p:sp>
      <p:sp>
        <p:nvSpPr>
          <p:cNvPr id="16" name="テキスト ボックス 923">
            <a:extLst>
              <a:ext uri="{FF2B5EF4-FFF2-40B4-BE49-F238E27FC236}">
                <a16:creationId xmlns:a16="http://schemas.microsoft.com/office/drawing/2014/main" id="{02FD184E-50C6-4144-8C24-3AD19CA0681A}"/>
              </a:ext>
            </a:extLst>
          </p:cNvPr>
          <p:cNvSpPr txBox="1"/>
          <p:nvPr/>
        </p:nvSpPr>
        <p:spPr>
          <a:xfrm>
            <a:off x="2685605" y="3285925"/>
            <a:ext cx="68580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ដំណើរទ្រេត</a:t>
            </a:r>
          </a:p>
        </p:txBody>
      </p:sp>
      <p:sp>
        <p:nvSpPr>
          <p:cNvPr id="17" name="テキスト ボックス 924">
            <a:extLst>
              <a:ext uri="{FF2B5EF4-FFF2-40B4-BE49-F238E27FC236}">
                <a16:creationId xmlns:a16="http://schemas.microsoft.com/office/drawing/2014/main" id="{82BE0F72-F71C-4EB6-9664-F02C431C67AF}"/>
              </a:ext>
            </a:extLst>
          </p:cNvPr>
          <p:cNvSpPr txBox="1"/>
          <p:nvPr/>
        </p:nvSpPr>
        <p:spPr>
          <a:xfrm>
            <a:off x="872403" y="1857309"/>
            <a:ext cx="252020" cy="1042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បរិមាណដំណើរទ្រេត</a:t>
            </a:r>
          </a:p>
        </p:txBody>
      </p:sp>
      <p:sp>
        <p:nvSpPr>
          <p:cNvPr id="18" name="テキスト ボックス 922">
            <a:extLst>
              <a:ext uri="{FF2B5EF4-FFF2-40B4-BE49-F238E27FC236}">
                <a16:creationId xmlns:a16="http://schemas.microsoft.com/office/drawing/2014/main" id="{3232FBA6-D005-4D70-9268-DB8FE473A41F}"/>
              </a:ext>
            </a:extLst>
          </p:cNvPr>
          <p:cNvSpPr txBox="1"/>
          <p:nvPr/>
        </p:nvSpPr>
        <p:spPr>
          <a:xfrm>
            <a:off x="5553937" y="4558352"/>
            <a:ext cx="696738" cy="1931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រណប</a:t>
            </a:r>
          </a:p>
        </p:txBody>
      </p:sp>
    </p:spTree>
    <p:extLst>
      <p:ext uri="{BB962C8B-B14F-4D97-AF65-F5344CB8AC3E}">
        <p14:creationId xmlns:p14="http://schemas.microsoft.com/office/powerpoint/2010/main" val="28202715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ប៊ុលដូហ្ស័រ 2 ... ការងារមូលដ្ឋាន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43728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ឧទាហរណ៍នៃការរត់លើជម្រាល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92300" y="524803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ឧទាហរណ៍នៃប្រតិបត្តិការផ្លុំប៉ែល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25950" y="6452605"/>
            <a:ext cx="45702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ទំព័រទី101 / អត្ថបទជំនួយ ទំព័រទី43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3"/>
          <a:srcRect b="14776"/>
          <a:stretch/>
        </p:blipFill>
        <p:spPr>
          <a:xfrm>
            <a:off x="779676" y="2043424"/>
            <a:ext cx="3565715" cy="295118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4"/>
          <a:srcRect b="22885"/>
          <a:stretch/>
        </p:blipFill>
        <p:spPr>
          <a:xfrm>
            <a:off x="4345391" y="2857280"/>
            <a:ext cx="3931428" cy="184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0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17" y="1245671"/>
            <a:ext cx="3638337" cy="50832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4047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ឧទាហរណ៍នៃការងារជីកប្រឡាយ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03680" y="611334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ឧទាហរណ៍នៃការងារកាត់ចំហៀង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ទំព័រទី103 / អត្ថបទជំនួយ ទំព័រទី44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77" y="1295924"/>
            <a:ext cx="3982651" cy="31032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80" y="4698093"/>
            <a:ext cx="3743299" cy="1512703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28650" y="6072296"/>
            <a:ext cx="35828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ឧទាហរណ៍នៃការបង្ហូរជម្រាល (NORI MEN HAISUI)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1812454" y="2672238"/>
            <a:ext cx="1309142" cy="22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448667" y="2777941"/>
            <a:ext cx="32207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ឧទាហរណ៍នៃការជីកប្រឡាយដោយរុញដី(surotto dojingu)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4425950" y="1876425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29621" y="4620830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25950" y="6059933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263775" y="4242014"/>
            <a:ext cx="1309142" cy="154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31043" y="3890962"/>
            <a:ext cx="699101" cy="1023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60856" y="3810174"/>
            <a:ext cx="886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កម្ពស់ផ្លុំប៉ែល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499007" y="4184062"/>
            <a:ext cx="1306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40ដល់50សង់ទីម៉ែត្រ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72000" y="1881666"/>
            <a:ext cx="19559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ឧទាហរណ៍ការងារកាត់ចំហៀង (a)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76702" y="4579705"/>
            <a:ext cx="1965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ឧទាហរណ៍ការងារកាត់ចំហៀង (b)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119779" y="5997538"/>
            <a:ext cx="1949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ឧទាហរណ៍ការងារកាត់ចំហៀង (c)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572917" y="502285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2814037" y="546542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942116" y="506038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167048" y="548334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829193" y="4970142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ទឹក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882304" y="500862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065394" y="5371207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ទឹក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1118505" y="5409694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459345" y="4922462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ទឹក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5" name="円/楕円 34"/>
          <p:cNvSpPr/>
          <p:nvPr/>
        </p:nvSpPr>
        <p:spPr>
          <a:xfrm>
            <a:off x="3512456" y="4960949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682818" y="5374633"/>
            <a:ext cx="386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ទឹក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7" name="円/楕円 36"/>
          <p:cNvSpPr/>
          <p:nvPr/>
        </p:nvSpPr>
        <p:spPr>
          <a:xfrm>
            <a:off x="2735929" y="5413120"/>
            <a:ext cx="198863" cy="19886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379378" y="36848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744836" y="388871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3434515" y="3812030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821535" y="1291389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970985" y="135116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137269" y="138416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4903680" y="220052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6041336" y="223227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7297438" y="2281683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841468" y="3564094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6110623" y="363344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6936123" y="3654346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1" name="正方形/長方形 50"/>
          <p:cNvSpPr/>
          <p:nvPr/>
        </p:nvSpPr>
        <p:spPr>
          <a:xfrm>
            <a:off x="4956164" y="4938615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6905843" y="498790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906859" y="5615597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6886734" y="5692051"/>
            <a:ext cx="138402" cy="132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685015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①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884540" y="1285690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②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7037986" y="129418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③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781660" y="216901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①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883096" y="2158572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②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7186736" y="2143541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③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683728" y="34871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④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021134" y="360148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⑤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6894189" y="359247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⑥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4860809" y="4937269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①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670241" y="4946417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②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4793912" y="5558614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③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6708395" y="5635615"/>
            <a:ext cx="312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④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3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ea typeface="Meiryo UI" panose="020B0604030504040204" pitchFamily="50" charset="-128"/>
              </a:rPr>
              <a:t>ការងារជំរុញដី (OSHIDO)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65396" y="420346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ឧទាហរណ៍នៃការងារជីកប្រឡាយ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ទំព័រទី205 / អត្ថបទជំនួយ ទំព័រទី46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67" y="1813585"/>
            <a:ext cx="3801341" cy="14709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273" y="1373345"/>
            <a:ext cx="2644411" cy="22229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22" y="3983573"/>
            <a:ext cx="3771786" cy="199105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655" y="4291860"/>
            <a:ext cx="3685648" cy="161143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919674" y="590329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ឧទាហរណ៍នៃការងារការធ្វើឲ្យដីរាបស្មើរ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56910" y="3268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ឧទាហរណ៍នៃការសង្គត់2ជំហាន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45476" y="3545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ឧទាហរណ៍នៃការងារជំរុញការបញ្ជូនត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42132" y="591098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ឧទាហរណ៍នៃការងាររុញដីស្របគ្នា</a:t>
            </a:r>
          </a:p>
        </p:txBody>
      </p:sp>
      <p:sp>
        <p:nvSpPr>
          <p:cNvPr id="19" name="テキスト ボックス 938">
            <a:extLst>
              <a:ext uri="{FF2B5EF4-FFF2-40B4-BE49-F238E27FC236}">
                <a16:creationId xmlns:a16="http://schemas.microsoft.com/office/drawing/2014/main" id="{10F9F366-5922-4DFD-B81D-854D83A2110F}"/>
              </a:ext>
            </a:extLst>
          </p:cNvPr>
          <p:cNvSpPr txBox="1"/>
          <p:nvPr/>
        </p:nvSpPr>
        <p:spPr>
          <a:xfrm>
            <a:off x="2133600" y="1964069"/>
            <a:ext cx="829450" cy="1822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សង្គត់2ជំហាន!</a:t>
            </a:r>
          </a:p>
        </p:txBody>
      </p:sp>
    </p:spTree>
    <p:extLst>
      <p:ext uri="{BB962C8B-B14F-4D97-AF65-F5344CB8AC3E}">
        <p14:creationId xmlns:p14="http://schemas.microsoft.com/office/powerpoint/2010/main" val="34659738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ការងារលើកដីអោយខ្ពស់(morido)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4" y="58615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ឧទាហរណ៍នៃការងារលើកដីអោយខ្ពស់(morido)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ទំព័រទី107 / អត្ថបទជំនួយ ទំព័រទី47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07144" y="3736770"/>
            <a:ext cx="395941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ឧទាហរណ៍នៃការបង្រួមការងារលើកដីអោយខ្ពស់(morido)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7958" y="1458074"/>
            <a:ext cx="5275984" cy="227869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37" y="4213699"/>
            <a:ext cx="5343525" cy="1647825"/>
          </a:xfrm>
          <a:prstGeom prst="rect">
            <a:avLst/>
          </a:prstGeom>
        </p:spPr>
      </p:pic>
      <p:sp>
        <p:nvSpPr>
          <p:cNvPr id="10" name="テキスト ボックス 939">
            <a:extLst>
              <a:ext uri="{FF2B5EF4-FFF2-40B4-BE49-F238E27FC236}">
                <a16:creationId xmlns:a16="http://schemas.microsoft.com/office/drawing/2014/main" id="{38CC9823-F7E6-45F9-A95B-0D9C840706F6}"/>
              </a:ext>
            </a:extLst>
          </p:cNvPr>
          <p:cNvSpPr txBox="1"/>
          <p:nvPr/>
        </p:nvSpPr>
        <p:spPr>
          <a:xfrm>
            <a:off x="2694865" y="1531509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(អាចបង្រួមបាន)</a:t>
            </a:r>
          </a:p>
        </p:txBody>
      </p:sp>
      <p:sp>
        <p:nvSpPr>
          <p:cNvPr id="12" name="テキスト ボックス 940">
            <a:extLst>
              <a:ext uri="{FF2B5EF4-FFF2-40B4-BE49-F238E27FC236}">
                <a16:creationId xmlns:a16="http://schemas.microsoft.com/office/drawing/2014/main" id="{CA13A8F0-07E4-4A13-9249-0213C5BBB170}"/>
              </a:ext>
            </a:extLst>
          </p:cNvPr>
          <p:cNvSpPr txBox="1"/>
          <p:nvPr/>
        </p:nvSpPr>
        <p:spPr>
          <a:xfrm>
            <a:off x="2626949" y="2557385"/>
            <a:ext cx="128559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(អាចបង្រួមបាន)</a:t>
            </a:r>
          </a:p>
        </p:txBody>
      </p:sp>
      <p:sp>
        <p:nvSpPr>
          <p:cNvPr id="13" name="テキスト ボックス 941">
            <a:extLst>
              <a:ext uri="{FF2B5EF4-FFF2-40B4-BE49-F238E27FC236}">
                <a16:creationId xmlns:a16="http://schemas.microsoft.com/office/drawing/2014/main" id="{0B7A80ED-EE7D-41D6-AEF7-4D46D45237F0}"/>
              </a:ext>
            </a:extLst>
          </p:cNvPr>
          <p:cNvSpPr txBox="1"/>
          <p:nvPr/>
        </p:nvSpPr>
        <p:spPr>
          <a:xfrm>
            <a:off x="5139763" y="1715165"/>
            <a:ext cx="1410840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(មិនអាចបង្រួមបានទេ)</a:t>
            </a:r>
          </a:p>
        </p:txBody>
      </p:sp>
      <p:sp>
        <p:nvSpPr>
          <p:cNvPr id="15" name="テキスト ボックス 942">
            <a:extLst>
              <a:ext uri="{FF2B5EF4-FFF2-40B4-BE49-F238E27FC236}">
                <a16:creationId xmlns:a16="http://schemas.microsoft.com/office/drawing/2014/main" id="{2B1F5A7A-62AD-4790-B5D8-44BFC9F200BC}"/>
              </a:ext>
            </a:extLst>
          </p:cNvPr>
          <p:cNvSpPr txBox="1"/>
          <p:nvPr/>
        </p:nvSpPr>
        <p:spPr>
          <a:xfrm>
            <a:off x="4924697" y="2815232"/>
            <a:ext cx="1489751" cy="183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(មិនអាចបង្រួមបានទេ)</a:t>
            </a:r>
          </a:p>
        </p:txBody>
      </p:sp>
    </p:spTree>
    <p:extLst>
      <p:ext uri="{BB962C8B-B14F-4D97-AF65-F5344CB8AC3E}">
        <p14:creationId xmlns:p14="http://schemas.microsoft.com/office/powerpoint/2010/main" val="2781623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ម៉ាស៊ីនសម្រាប់ការឈូសឆាយពង្រាបដី ការដឹកជញ្ជូន ការផ្ទុក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ទំព័រទី5 / អត្ថបទជំនួយ ទំព័រទី6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96" y="1392382"/>
            <a:ext cx="2609850" cy="183832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246" y="3896591"/>
            <a:ext cx="2819400" cy="1600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2747" y="1392382"/>
            <a:ext cx="2488926" cy="410440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025398" y="324368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ឧទាហរណ៍នៃស្ក្រេប・ដូហ្ស័រ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5398" y="53773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ឧទាហរណ៍នៃឡេវ៉ាល័រ・ម៉ូទ័រូ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00887" y="5365181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ឧទាហរណ៍នម៉ាស៊ីនផ្ទុកកំទេចថ្ម</a:t>
            </a:r>
          </a:p>
        </p:txBody>
      </p:sp>
    </p:spTree>
    <p:extLst>
      <p:ext uri="{BB962C8B-B14F-4D97-AF65-F5344CB8AC3E}">
        <p14:creationId xmlns:p14="http://schemas.microsoft.com/office/powerpoint/2010/main" val="2399023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ការងារបញ្ចប់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ទំព័រទី109 / អត្ថបទជំនួយ ទំព័រទី48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332674" y="605084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ឧទាហរណ៍នៃឧបករណ៍បញ្ជាផ្លុំប៉ែល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82083" y="5894024"/>
            <a:ext cx="209773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ឧទាហរណ៍នៃការងារបញ្ចប់រដិបរដុប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870480" y="4118251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ឧទាហរណ៍នៃការងារបញ្ចប់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4" y="1712812"/>
            <a:ext cx="3565993" cy="41812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80" y="4533750"/>
            <a:ext cx="2162287" cy="151708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9" y="1305189"/>
            <a:ext cx="4798170" cy="2694674"/>
          </a:xfrm>
          <a:prstGeom prst="rect">
            <a:avLst/>
          </a:prstGeom>
        </p:spPr>
      </p:pic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C9217476-C3C9-401A-86AB-9731C9D8CC7E}"/>
              </a:ext>
            </a:extLst>
          </p:cNvPr>
          <p:cNvSpPr txBox="1"/>
          <p:nvPr/>
        </p:nvSpPr>
        <p:spPr>
          <a:xfrm>
            <a:off x="2078567" y="1638171"/>
            <a:ext cx="999272" cy="2929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ទម្លាក់ផ្លុំប៉ែលនៅលើផ្ទៃរាបស្មើរ</a:t>
            </a: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C849CCDD-8EED-481D-B952-AAA031455D43}"/>
              </a:ext>
            </a:extLst>
          </p:cNvPr>
          <p:cNvSpPr txBox="1"/>
          <p:nvPr/>
        </p:nvSpPr>
        <p:spPr>
          <a:xfrm>
            <a:off x="4762499" y="1747644"/>
            <a:ext cx="1303663" cy="2929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ប្រតិបត្តិការផ្លុំប៉ែលឡើងលើនិងចុះក្រោម</a:t>
            </a: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FAE95EA2-9EF1-4D4A-A424-A5C66832577D}"/>
              </a:ext>
            </a:extLst>
          </p:cNvPr>
          <p:cNvSpPr txBox="1"/>
          <p:nvPr/>
        </p:nvSpPr>
        <p:spPr>
          <a:xfrm>
            <a:off x="4202940" y="3279140"/>
            <a:ext cx="1427937" cy="5831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ការបញ្ចប់ឲ្យបានល្អិត ត្រូវធ្វើឡើងជាមួយឡេវ៉ាល័រ・ម៉ូទ័រ</a:t>
            </a:r>
          </a:p>
        </p:txBody>
      </p:sp>
      <p:sp>
        <p:nvSpPr>
          <p:cNvPr id="15" name="テキスト ボックス 946">
            <a:extLst>
              <a:ext uri="{FF2B5EF4-FFF2-40B4-BE49-F238E27FC236}">
                <a16:creationId xmlns:a16="http://schemas.microsoft.com/office/drawing/2014/main" id="{C7B045DF-09A7-40C8-92A9-2572ED992CD3}"/>
              </a:ext>
            </a:extLst>
          </p:cNvPr>
          <p:cNvSpPr txBox="1"/>
          <p:nvPr/>
        </p:nvSpPr>
        <p:spPr>
          <a:xfrm>
            <a:off x="6944965" y="3598028"/>
            <a:ext cx="1427937" cy="3726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1ភាគ4នៃទទឹងផ្លុំប៉ែល</a:t>
            </a:r>
            <a:endParaRPr lang="ja-JP" sz="1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8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ការងារអនុវត្ត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66391" y="3082258"/>
            <a:ext cx="2209362" cy="4154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5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ឧទាហរណ៍នៃការដកឫសយកចេញនិងការងារដកស្មៅ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ទំព័រទី109 / អត្ថបទជំនួយ ទំព័រទី50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53165" y="309431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ឧទាហរណ៍នៃការកាត់ឬសដូចជាឬស្សីជាដើម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1" y="1769511"/>
            <a:ext cx="2330179" cy="11316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412" y="1793083"/>
            <a:ext cx="2815196" cy="110810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8978" y="1724181"/>
            <a:ext cx="2490709" cy="125174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65" y="4425885"/>
            <a:ext cx="1703681" cy="13411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834" y="4425885"/>
            <a:ext cx="2102415" cy="135932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249" y="4425885"/>
            <a:ext cx="3661101" cy="1437858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092251" y="582062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ឧទាហរណ៍នៃការងារជីកលុប(UMEMODOSHI)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7145" y="5824776"/>
            <a:ext cx="228510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ឧទាហរណ៍នៃការងារដកកំរាលថ្មបេតុង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51238" y="5842184"/>
            <a:ext cx="2097734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ឧទាហរណ៍នៃការងារដកផ្ទាំងថ្មចេញ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122167" y="3082006"/>
            <a:ext cx="20977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rake ដូហ្ស័រ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2807145" y="2374814"/>
            <a:ext cx="251209" cy="261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600105" y="1492386"/>
            <a:ext cx="94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ការកាប់ឈើជាមុនដោយប្រើម៉ាស៊ីនអារជាដើម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3550285" y="2796677"/>
            <a:ext cx="1870350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359389" y="2750353"/>
            <a:ext cx="2379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ក្នុងករណីព្រៃឫស្សី ជំរៅគួរតែមានពី 20ទៅ30សង់ទីម៉ែត្រ</a:t>
            </a:r>
          </a:p>
        </p:txBody>
      </p:sp>
    </p:spTree>
    <p:extLst>
      <p:ext uri="{BB962C8B-B14F-4D97-AF65-F5344CB8AC3E}">
        <p14:creationId xmlns:p14="http://schemas.microsoft.com/office/powerpoint/2010/main" val="20120283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ការងាររបក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9192" y="2556871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single shank clippers និង multi-shank clippers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ទំព័រទី112 / អត្ថបទជំនួយ ទំព័រទី52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95306" y="6033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ឧទាហរណ៍ទ្រនាប់សម្រាប់ដីទន់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18211" y="5087796"/>
            <a:ext cx="23360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ឧទាហរណ៍នៃការឆ្លងកាត់ដីទន់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11733" y="5999089"/>
            <a:ext cx="3614217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5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ជម្រាលចុះក្រោមនិងការរបកដោយធ្វើការផ្ដេកដោយខ្វែងគ្នា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950823" y="2914590"/>
            <a:ext cx="348209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ធ្វើការរបកក្នុងករណីចាក់ស្រេះគ្នា(SAKAME)នឹងដុំថ្ម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" y="1341388"/>
            <a:ext cx="3208838" cy="12884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020" y="3050106"/>
            <a:ext cx="1468136" cy="14371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29" y="1304969"/>
            <a:ext cx="3764521" cy="144414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7336" y="4729502"/>
            <a:ext cx="2803194" cy="133241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34" y="5023372"/>
            <a:ext cx="2564469" cy="965173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325868" y="4492590"/>
            <a:ext cx="38428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ការងាររបក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250" y="3247191"/>
            <a:ext cx="2413719" cy="1844881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732160" y="1295481"/>
            <a:ext cx="3130727" cy="144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7375" y="1277166"/>
            <a:ext cx="12510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(1) ការរបកដុំថ្ម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117247" y="1277166"/>
            <a:ext cx="23156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(2) ការរបកការចាក់ស្រេះគ្នា(SAKAME)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052">
            <a:extLst>
              <a:ext uri="{FF2B5EF4-FFF2-40B4-BE49-F238E27FC236}">
                <a16:creationId xmlns:a16="http://schemas.microsoft.com/office/drawing/2014/main" id="{F4596136-7AAE-415E-A1E6-F795A2854BAD}"/>
              </a:ext>
            </a:extLst>
          </p:cNvPr>
          <p:cNvSpPr txBox="1"/>
          <p:nvPr/>
        </p:nvSpPr>
        <p:spPr>
          <a:xfrm>
            <a:off x="6878433" y="1719191"/>
            <a:ext cx="381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600" kern="100">
                <a:effectLst/>
                <a:latin typeface="Arial" panose="020B0604020202020204" pitchFamily="34" charset="0"/>
                <a:ea typeface="Khmer UI" panose="020B0502040204020203" pitchFamily="34" charset="0"/>
                <a:cs typeface="Latha" panose="020B0604020202020204" pitchFamily="34" charset="0"/>
              </a:rPr>
              <a:t>(អាក្រក់)</a:t>
            </a:r>
            <a:endParaRPr lang="ja-JP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Latha" panose="020B0604020202020204" pitchFamily="34" charset="0"/>
            </a:endParaRPr>
          </a:p>
        </p:txBody>
      </p:sp>
      <p:sp>
        <p:nvSpPr>
          <p:cNvPr id="25" name="テキスト ボックス 1053">
            <a:extLst>
              <a:ext uri="{FF2B5EF4-FFF2-40B4-BE49-F238E27FC236}">
                <a16:creationId xmlns:a16="http://schemas.microsoft.com/office/drawing/2014/main" id="{03941F8C-3FFC-41ED-BD8A-020ED52327EC}"/>
              </a:ext>
            </a:extLst>
          </p:cNvPr>
          <p:cNvSpPr txBox="1"/>
          <p:nvPr/>
        </p:nvSpPr>
        <p:spPr>
          <a:xfrm>
            <a:off x="7862887" y="1728696"/>
            <a:ext cx="381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ja-JP" sz="600" kern="100">
                <a:effectLst/>
                <a:latin typeface="Arial" panose="020B0604020202020204" pitchFamily="34" charset="0"/>
                <a:ea typeface="Khmer UI" panose="020B0502040204020203" pitchFamily="34" charset="0"/>
                <a:cs typeface="Latha" panose="020B0604020202020204" pitchFamily="34" charset="0"/>
              </a:rPr>
              <a:t>(ល្អ)</a:t>
            </a:r>
            <a:endParaRPr lang="ja-JP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497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ត្រាក់ទ័រ ប៉ែល(SHOBERU)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299062" y="5709431"/>
            <a:ext cx="407561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ឧទាហរណ៍ឧបករណ៍ប្រតិបត្តិការនៃត្រាក់ទ័រ ប៉ែល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ទំព័រទី115 / អត្ថបទជំនួយ ទំព័រទី56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38" y="1291389"/>
            <a:ext cx="7667712" cy="4395036"/>
          </a:xfrm>
          <a:prstGeom prst="rect">
            <a:avLst/>
          </a:prstGeom>
        </p:spPr>
      </p:pic>
      <p:sp>
        <p:nvSpPr>
          <p:cNvPr id="8" name="テキスト ボックス 1055">
            <a:extLst>
              <a:ext uri="{FF2B5EF4-FFF2-40B4-BE49-F238E27FC236}">
                <a16:creationId xmlns:a16="http://schemas.microsoft.com/office/drawing/2014/main" id="{F07D51F6-6ADC-4486-A48C-4F25A121EE0F}"/>
              </a:ext>
            </a:extLst>
          </p:cNvPr>
          <p:cNvSpPr txBox="1"/>
          <p:nvPr/>
        </p:nvSpPr>
        <p:spPr>
          <a:xfrm>
            <a:off x="916925" y="2965044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ឡើង​ចុះ</a:t>
            </a:r>
          </a:p>
          <a:p>
            <a:pPr algn="ctr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កុងតាក់ផ្លាស់ប្តូរ</a:t>
            </a:r>
          </a:p>
        </p:txBody>
      </p:sp>
      <p:sp>
        <p:nvSpPr>
          <p:cNvPr id="10" name="テキスト ボックス 1056">
            <a:extLst>
              <a:ext uri="{FF2B5EF4-FFF2-40B4-BE49-F238E27FC236}">
                <a16:creationId xmlns:a16="http://schemas.microsoft.com/office/drawing/2014/main" id="{DEB259D9-E130-420C-9142-17F465CADCBD}"/>
              </a:ext>
            </a:extLst>
          </p:cNvPr>
          <p:cNvSpPr txBox="1"/>
          <p:nvPr/>
        </p:nvSpPr>
        <p:spPr>
          <a:xfrm>
            <a:off x="1037404" y="4515055"/>
            <a:ext cx="942023" cy="436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ឈ្នាន់ហ្វ្រាំង</a:t>
            </a:r>
          </a:p>
        </p:txBody>
      </p:sp>
      <p:sp>
        <p:nvSpPr>
          <p:cNvPr id="12" name="テキスト ボックス 1057">
            <a:extLst>
              <a:ext uri="{FF2B5EF4-FFF2-40B4-BE49-F238E27FC236}">
                <a16:creationId xmlns:a16="http://schemas.microsoft.com/office/drawing/2014/main" id="{53E6C174-936E-4604-9E8E-9F2E87101157}"/>
              </a:ext>
            </a:extLst>
          </p:cNvPr>
          <p:cNvSpPr txBox="1"/>
          <p:nvPr/>
        </p:nvSpPr>
        <p:spPr>
          <a:xfrm>
            <a:off x="3009331" y="1877134"/>
            <a:ext cx="2412100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ប្រព័ន្ធតាមដានអេឡិចត្រូនិច</a:t>
            </a:r>
          </a:p>
        </p:txBody>
      </p:sp>
      <p:sp>
        <p:nvSpPr>
          <p:cNvPr id="13" name="テキスト ボックス 1058">
            <a:extLst>
              <a:ext uri="{FF2B5EF4-FFF2-40B4-BE49-F238E27FC236}">
                <a16:creationId xmlns:a16="http://schemas.microsoft.com/office/drawing/2014/main" id="{E9F1C5F2-D701-444A-B2E1-06D99FAD137C}"/>
              </a:ext>
            </a:extLst>
          </p:cNvPr>
          <p:cNvSpPr txBox="1"/>
          <p:nvPr/>
        </p:nvSpPr>
        <p:spPr>
          <a:xfrm>
            <a:off x="6690584" y="2460139"/>
            <a:ext cx="989557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ទ្រនិចទិសដៅ</a:t>
            </a:r>
          </a:p>
        </p:txBody>
      </p:sp>
      <p:sp>
        <p:nvSpPr>
          <p:cNvPr id="15" name="テキスト ボックス 1059">
            <a:extLst>
              <a:ext uri="{FF2B5EF4-FFF2-40B4-BE49-F238E27FC236}">
                <a16:creationId xmlns:a16="http://schemas.microsoft.com/office/drawing/2014/main" id="{D29094B8-34F6-4AB5-980F-2D778FB3D200}"/>
              </a:ext>
            </a:extLst>
          </p:cNvPr>
          <p:cNvSpPr txBox="1"/>
          <p:nvPr/>
        </p:nvSpPr>
        <p:spPr>
          <a:xfrm>
            <a:off x="6630096" y="2727450"/>
            <a:ext cx="1852082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កុងតាក់ហ្វ្រាំងចត</a:t>
            </a:r>
          </a:p>
        </p:txBody>
      </p:sp>
      <p:sp>
        <p:nvSpPr>
          <p:cNvPr id="16" name="テキスト ボックス 1060">
            <a:extLst>
              <a:ext uri="{FF2B5EF4-FFF2-40B4-BE49-F238E27FC236}">
                <a16:creationId xmlns:a16="http://schemas.microsoft.com/office/drawing/2014/main" id="{E4593011-0902-4660-849C-829D2D36A501}"/>
              </a:ext>
            </a:extLst>
          </p:cNvPr>
          <p:cNvSpPr txBox="1"/>
          <p:nvPr/>
        </p:nvSpPr>
        <p:spPr>
          <a:xfrm>
            <a:off x="6690584" y="2989733"/>
            <a:ext cx="1743732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កុងតាក់ចាក់សោការងារ</a:t>
            </a:r>
          </a:p>
        </p:txBody>
      </p:sp>
      <p:sp>
        <p:nvSpPr>
          <p:cNvPr id="17" name="テキスト ボックス 1061">
            <a:extLst>
              <a:ext uri="{FF2B5EF4-FFF2-40B4-BE49-F238E27FC236}">
                <a16:creationId xmlns:a16="http://schemas.microsoft.com/office/drawing/2014/main" id="{5742E0EA-F368-4806-82EA-58AEE0B4B81B}"/>
              </a:ext>
            </a:extLst>
          </p:cNvPr>
          <p:cNvSpPr txBox="1"/>
          <p:nvPr/>
        </p:nvSpPr>
        <p:spPr>
          <a:xfrm>
            <a:off x="6693033" y="3315747"/>
            <a:ext cx="1741283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ចង្កឹះលេខប្រតិបត្តិការឧបករណ៍ការងារ</a:t>
            </a:r>
          </a:p>
        </p:txBody>
      </p:sp>
      <p:sp>
        <p:nvSpPr>
          <p:cNvPr id="18" name="テキスト ボックス 1062">
            <a:extLst>
              <a:ext uri="{FF2B5EF4-FFF2-40B4-BE49-F238E27FC236}">
                <a16:creationId xmlns:a16="http://schemas.microsoft.com/office/drawing/2014/main" id="{9495E783-FFCC-4DF4-9DF1-2CE063E0B700}"/>
              </a:ext>
            </a:extLst>
          </p:cNvPr>
          <p:cNvSpPr txBox="1"/>
          <p:nvPr/>
        </p:nvSpPr>
        <p:spPr>
          <a:xfrm>
            <a:off x="6590574" y="4733385"/>
            <a:ext cx="1891604" cy="1669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ឈ្នាន់បង្កើនល្បឿន</a:t>
            </a:r>
          </a:p>
        </p:txBody>
      </p:sp>
    </p:spTree>
    <p:extLst>
      <p:ext uri="{BB962C8B-B14F-4D97-AF65-F5344CB8AC3E}">
        <p14:creationId xmlns:p14="http://schemas.microsoft.com/office/powerpoint/2010/main" val="28453704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ត្រាក់ទ័រ ប៉ែល(SHOBERU)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56173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ឧទាហរណ៍ប្រតិបត្តិការនៃដៃលើកនិងធុង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872988" y="47636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ឧទាហរណ៍នៃកម្ពស់ដាក់ធុងនៅពេលបើកបរ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ទំព័រទី116 / អត្ថបទជំនួយ ទំព័រទី56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41" y="2589219"/>
            <a:ext cx="3571874" cy="20826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777" y="2802183"/>
            <a:ext cx="4288527" cy="19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86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13252" y="39199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 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ទំព័រទី118 / អត្ថបទជំនួយ ទំព័រទី57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763" y="1937484"/>
            <a:ext cx="2456589" cy="18659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50" y="1306380"/>
            <a:ext cx="3165849" cy="335666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7" y="4772026"/>
            <a:ext cx="3537003" cy="12841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300" y="4881608"/>
            <a:ext cx="4368541" cy="1174599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887205" y="463352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 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6145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 (3)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605620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 (4)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4497778" y="4997627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26964" y="4961320"/>
            <a:ext cx="1189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undermineគឺមានគ្រោះថ្នាក់</a:t>
            </a:r>
          </a:p>
        </p:txBody>
      </p:sp>
    </p:spTree>
    <p:extLst>
      <p:ext uri="{BB962C8B-B14F-4D97-AF65-F5344CB8AC3E}">
        <p14:creationId xmlns:p14="http://schemas.microsoft.com/office/powerpoint/2010/main" val="442484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ការងារដឹកជញ្ជូននិងផ្ទុក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ទំព័រទី119 / អត្ថបទជំនួយ ទំព័រទី58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00800" y="456930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ឧទាហរណ៍នៃឥរិយាបទការផ្ទុក (1)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00800" y="610822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ឧទាហរណ៍នៃឥរិយាបទការផ្ទុក (2)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36" y="1483877"/>
            <a:ext cx="4224339" cy="14166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61" y="3030673"/>
            <a:ext cx="4378888" cy="154549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580" y="4788910"/>
            <a:ext cx="4894051" cy="13394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000800" y="285745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ឧទាហរណ៍នៃការងារដឹកជញ្ជូននិងផ្ទុក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2953297" y="2729745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959088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ការចាប់ផ្តើមផ្ទុក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5499369" y="2745224"/>
            <a:ext cx="859149" cy="173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010242" y="1666897"/>
            <a:ext cx="721533" cy="35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51057" y="2694815"/>
            <a:ext cx="11895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ការបញ្ចប់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454466" y="1632862"/>
            <a:ext cx="1567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km" sz="100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កម្ពស់ម្ជុលHinge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2663380" y="501465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819277" y="4974513"/>
            <a:ext cx="393472" cy="123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4823358" y="4965531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6476418" y="4991456"/>
            <a:ext cx="565937" cy="132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604797" y="4925164"/>
            <a:ext cx="662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ស្ថេរភាព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12446" y="4925164"/>
            <a:ext cx="662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បន្ទុកតែមួយចំហៀង</a:t>
            </a:r>
            <a:endParaRPr kumimoji="1" lang="ja-JP" altLang="en-US" sz="7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836262" y="4925164"/>
            <a:ext cx="1050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បន្ទុកតែមួយចំហៀងគ្មានស្ថេរភាព</a:t>
            </a:r>
            <a:endParaRPr kumimoji="1" lang="ja-JP" altLang="en-US" sz="7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416220" y="4925164"/>
            <a:ext cx="900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គ្មានស្ថេរភាព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74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ការងារដឹកជញ្ជូននិងផ្ទុក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29467" y="4445758"/>
            <a:ext cx="323761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8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ឧទាហរណ៍នៃការងារផ្ទុកនិងដឹកជញ្ជូន ការផ្លាស់ប្តូរវេន V និងអ្វីផ្សេង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ទំព័រទី121 / អត្ថបទជំនួយ ទំព័រទី59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144635" y="4957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 (2)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08784" y="605278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ឧទាហរណ៍នៃការងារបោះ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887205" y="131971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ឧទាហរណ៍នៃវិធីសាស្រ្តLow and carry 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784" y="1350273"/>
            <a:ext cx="3278977" cy="310396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697" y="1553596"/>
            <a:ext cx="3984625" cy="4776184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53" y="4900029"/>
            <a:ext cx="3578425" cy="1208766"/>
          </a:xfrm>
          <a:prstGeom prst="rect">
            <a:avLst/>
          </a:prstGeom>
        </p:spPr>
      </p:pic>
      <p:sp>
        <p:nvSpPr>
          <p:cNvPr id="19" name="正方形/長方形 18"/>
          <p:cNvSpPr/>
          <p:nvPr/>
        </p:nvSpPr>
        <p:spPr>
          <a:xfrm>
            <a:off x="1372534" y="140681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081305" y="1412016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282450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091507" y="2916084"/>
            <a:ext cx="859149" cy="2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1620979" y="4335357"/>
            <a:ext cx="1557196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07630" y="1268375"/>
            <a:ext cx="1550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ប្រភេទV (ការផ្លាស់ប្តូរ V)</a:t>
            </a:r>
            <a: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គោលដៅនៃការងារ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78811" y="1268375"/>
            <a:ext cx="163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ប្រភេទ I (ការផ្លាស់ប្តូរវេន)</a:t>
            </a:r>
            <a: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គោលដៅនៃការងារ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32514" y="2769490"/>
            <a:ext cx="156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ប្រភេទ L (ការផ្លាស់ប្តូរ L)</a:t>
            </a:r>
            <a: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គោលដៅនៃការងារ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724627" y="2769490"/>
            <a:ext cx="166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ប្រភេទ T (ការផ្លាស់ប្តូរ T)</a:t>
            </a:r>
            <a: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/>
            </a:r>
            <a:br>
              <a:rPr kumimoji="1" lang="en-US" altLang="ja-JP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</a:br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គោលដៅនៃការងារ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28919" y="4250461"/>
            <a:ext cx="25520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ចំណាំ) </a:t>
            </a:r>
            <a:r>
              <a:rPr lang="en-US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                     </a:t>
            </a:r>
            <a:r>
              <a:rPr lang="km" sz="8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គឺជាចលនារបស់ត្រាក់ទ័រ ប៉ែល</a:t>
            </a:r>
            <a:endParaRPr kumimoji="1" lang="ja-JP" altLang="en-US" sz="8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706858" y="4357386"/>
            <a:ext cx="383941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733426" y="5096556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1119450" y="491232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1657625" y="5509357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2125920" y="5600631"/>
            <a:ext cx="739268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6278" y="4947426"/>
            <a:ext cx="1296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ពេលលើកខ្ពស់បំផុត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009268" y="4752460"/>
            <a:ext cx="28953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ឧទាហរណ៍បែងចែកនៃការប្រតិបត្ដិការបញ្ចូល</a:t>
            </a:r>
            <a:endParaRPr kumimoji="1" lang="ja-JP" altLang="en-US" sz="10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93242" y="5440681"/>
            <a:ext cx="1296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20សង់ទីម៉ែត្រពីទីតាំងភ្នែក</a:t>
            </a:r>
            <a:endParaRPr kumimoji="1" lang="ja-JP" altLang="en-US" sz="7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076270" y="5631409"/>
            <a:ext cx="12967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ជម្រាល0%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3904665" y="5566933"/>
            <a:ext cx="272317" cy="115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3422634" y="5708408"/>
            <a:ext cx="175780" cy="73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823513" y="5477520"/>
            <a:ext cx="59315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7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ច្រកបញ្ចូល</a:t>
            </a:r>
            <a:endParaRPr lang="en-US" altLang="ja-JP" sz="700" dirty="0">
              <a:latin typeface="Khmer UI" panose="020B0502040204020203" pitchFamily="34" charset="0"/>
              <a:ea typeface="HGP明朝B" panose="02020800000000000000" pitchFamily="18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321804" y="5613858"/>
            <a:ext cx="447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latin typeface="Khmer UI" panose="020B0502040204020203" pitchFamily="34" charset="0"/>
                <a:ea typeface="HGP明朝B" panose="02020800000000000000" pitchFamily="18" charset="-128"/>
                <a:cs typeface="Khmer UI" panose="020B0502040204020203" pitchFamily="34" charset="0"/>
              </a:rPr>
              <a:t>10%</a:t>
            </a:r>
          </a:p>
        </p:txBody>
      </p:sp>
      <p:sp>
        <p:nvSpPr>
          <p:cNvPr id="39" name="テキスト ボックス 1079">
            <a:extLst>
              <a:ext uri="{FF2B5EF4-FFF2-40B4-BE49-F238E27FC236}">
                <a16:creationId xmlns:a16="http://schemas.microsoft.com/office/drawing/2014/main" id="{A2B8419B-7242-4D10-A8BE-DD3329E8BE93}"/>
              </a:ext>
            </a:extLst>
          </p:cNvPr>
          <p:cNvSpPr txBox="1"/>
          <p:nvPr/>
        </p:nvSpPr>
        <p:spPr>
          <a:xfrm>
            <a:off x="4609864" y="1636322"/>
            <a:ext cx="1854203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ja-JP" altLang="en-US" sz="8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➀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វិលជុំវិញនៅbenchរាបស្មើ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080">
            <a:extLst>
              <a:ext uri="{FF2B5EF4-FFF2-40B4-BE49-F238E27FC236}">
                <a16:creationId xmlns:a16="http://schemas.microsoft.com/office/drawing/2014/main" id="{0B8BDB22-CEE4-44A7-A79F-B261BB438B82}"/>
              </a:ext>
            </a:extLst>
          </p:cNvPr>
          <p:cNvSpPr txBox="1"/>
          <p:nvPr/>
        </p:nvSpPr>
        <p:spPr>
          <a:xfrm>
            <a:off x="5065667" y="1931961"/>
            <a:ext cx="798803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ការត្រឡប់វិញ (ទៅមុខ)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081">
            <a:extLst>
              <a:ext uri="{FF2B5EF4-FFF2-40B4-BE49-F238E27FC236}">
                <a16:creationId xmlns:a16="http://schemas.microsoft.com/office/drawing/2014/main" id="{3646205F-101D-4C72-BE2F-7DA4D43B0C51}"/>
              </a:ext>
            </a:extLst>
          </p:cNvPr>
          <p:cNvSpPr txBox="1"/>
          <p:nvPr/>
        </p:nvSpPr>
        <p:spPr>
          <a:xfrm>
            <a:off x="5236222" y="3449564"/>
            <a:ext cx="741656" cy="125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ការត្រឡប់វិញ (ទៅមុខ)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082">
            <a:extLst>
              <a:ext uri="{FF2B5EF4-FFF2-40B4-BE49-F238E27FC236}">
                <a16:creationId xmlns:a16="http://schemas.microsoft.com/office/drawing/2014/main" id="{07C9674E-A952-40B7-93AB-86C18C6A4B18}"/>
              </a:ext>
            </a:extLst>
          </p:cNvPr>
          <p:cNvSpPr txBox="1"/>
          <p:nvPr/>
        </p:nvSpPr>
        <p:spPr>
          <a:xfrm>
            <a:off x="5193576" y="2254694"/>
            <a:ext cx="654542" cy="165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ការដឹកជញ្ចូន (ទៅមុខ)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083">
            <a:extLst>
              <a:ext uri="{FF2B5EF4-FFF2-40B4-BE49-F238E27FC236}">
                <a16:creationId xmlns:a16="http://schemas.microsoft.com/office/drawing/2014/main" id="{7524E6F4-4628-497D-B9C8-AC2DB0789431}"/>
              </a:ext>
            </a:extLst>
          </p:cNvPr>
          <p:cNvSpPr txBox="1"/>
          <p:nvPr/>
        </p:nvSpPr>
        <p:spPr>
          <a:xfrm>
            <a:off x="5131497" y="5298208"/>
            <a:ext cx="612519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ការដឹកជញ្ចូន (ទៅមុខ)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084">
            <a:extLst>
              <a:ext uri="{FF2B5EF4-FFF2-40B4-BE49-F238E27FC236}">
                <a16:creationId xmlns:a16="http://schemas.microsoft.com/office/drawing/2014/main" id="{517A79AC-46B9-41C3-B528-8DEC4B542F20}"/>
              </a:ext>
            </a:extLst>
          </p:cNvPr>
          <p:cNvSpPr txBox="1"/>
          <p:nvPr/>
        </p:nvSpPr>
        <p:spPr>
          <a:xfrm>
            <a:off x="5216744" y="3663464"/>
            <a:ext cx="736746" cy="1508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ការដឹកជញ្ជូន (ថយក្រោយ)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085">
            <a:extLst>
              <a:ext uri="{FF2B5EF4-FFF2-40B4-BE49-F238E27FC236}">
                <a16:creationId xmlns:a16="http://schemas.microsoft.com/office/drawing/2014/main" id="{B7B31FC4-038D-4AAE-8FF5-4447EC0CBF34}"/>
              </a:ext>
            </a:extLst>
          </p:cNvPr>
          <p:cNvSpPr txBox="1"/>
          <p:nvPr/>
        </p:nvSpPr>
        <p:spPr>
          <a:xfrm>
            <a:off x="5607050" y="2487648"/>
            <a:ext cx="546461" cy="1114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ការវិលជុំវិញ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1086">
            <a:extLst>
              <a:ext uri="{FF2B5EF4-FFF2-40B4-BE49-F238E27FC236}">
                <a16:creationId xmlns:a16="http://schemas.microsoft.com/office/drawing/2014/main" id="{FD4DA719-E2D8-4B67-8998-AA724397AC0D}"/>
              </a:ext>
            </a:extLst>
          </p:cNvPr>
          <p:cNvSpPr txBox="1"/>
          <p:nvPr/>
        </p:nvSpPr>
        <p:spPr>
          <a:xfrm>
            <a:off x="4981320" y="3209619"/>
            <a:ext cx="736746" cy="125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ការវិលជុំវិញ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1087">
            <a:extLst>
              <a:ext uri="{FF2B5EF4-FFF2-40B4-BE49-F238E27FC236}">
                <a16:creationId xmlns:a16="http://schemas.microsoft.com/office/drawing/2014/main" id="{A0B78EA8-6E5C-454D-B35D-97BB672748F1}"/>
              </a:ext>
            </a:extLst>
          </p:cNvPr>
          <p:cNvSpPr txBox="1"/>
          <p:nvPr/>
        </p:nvSpPr>
        <p:spPr>
          <a:xfrm>
            <a:off x="5848118" y="1904526"/>
            <a:ext cx="341251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ការផ្ទុក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1088">
            <a:extLst>
              <a:ext uri="{FF2B5EF4-FFF2-40B4-BE49-F238E27FC236}">
                <a16:creationId xmlns:a16="http://schemas.microsoft.com/office/drawing/2014/main" id="{0BA3AC51-B603-4378-88A3-A524AB310873}"/>
              </a:ext>
            </a:extLst>
          </p:cNvPr>
          <p:cNvSpPr txBox="1"/>
          <p:nvPr/>
        </p:nvSpPr>
        <p:spPr>
          <a:xfrm>
            <a:off x="5680800" y="5521495"/>
            <a:ext cx="367339" cy="137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ការផ្ទុក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1089">
            <a:extLst>
              <a:ext uri="{FF2B5EF4-FFF2-40B4-BE49-F238E27FC236}">
                <a16:creationId xmlns:a16="http://schemas.microsoft.com/office/drawing/2014/main" id="{B5F07C42-A7DB-4574-9824-15D1B26DB1C7}"/>
              </a:ext>
            </a:extLst>
          </p:cNvPr>
          <p:cNvSpPr txBox="1"/>
          <p:nvPr/>
        </p:nvSpPr>
        <p:spPr>
          <a:xfrm>
            <a:off x="4991277" y="5065254"/>
            <a:ext cx="751415" cy="1564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ការត្រឡប់វិញ(ថយ​ក្រោយ)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090">
            <a:extLst>
              <a:ext uri="{FF2B5EF4-FFF2-40B4-BE49-F238E27FC236}">
                <a16:creationId xmlns:a16="http://schemas.microsoft.com/office/drawing/2014/main" id="{750FE492-DF41-4F29-A193-F7E3A2AC57C4}"/>
              </a:ext>
            </a:extLst>
          </p:cNvPr>
          <p:cNvSpPr txBox="1"/>
          <p:nvPr/>
        </p:nvSpPr>
        <p:spPr>
          <a:xfrm>
            <a:off x="4858920" y="2353178"/>
            <a:ext cx="357824" cy="130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ការបញ្ចូល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1091">
            <a:extLst>
              <a:ext uri="{FF2B5EF4-FFF2-40B4-BE49-F238E27FC236}">
                <a16:creationId xmlns:a16="http://schemas.microsoft.com/office/drawing/2014/main" id="{C18B5C0A-7BB9-4779-8BEB-4A5E6533FDB6}"/>
              </a:ext>
            </a:extLst>
          </p:cNvPr>
          <p:cNvSpPr txBox="1"/>
          <p:nvPr/>
        </p:nvSpPr>
        <p:spPr>
          <a:xfrm>
            <a:off x="4857682" y="3752460"/>
            <a:ext cx="213828" cy="111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ការបញ្ចូល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1092">
            <a:extLst>
              <a:ext uri="{FF2B5EF4-FFF2-40B4-BE49-F238E27FC236}">
                <a16:creationId xmlns:a16="http://schemas.microsoft.com/office/drawing/2014/main" id="{EE8DA1FA-6DA4-452C-8AE4-0B579AEE6261}"/>
              </a:ext>
            </a:extLst>
          </p:cNvPr>
          <p:cNvSpPr txBox="1"/>
          <p:nvPr/>
        </p:nvSpPr>
        <p:spPr>
          <a:xfrm>
            <a:off x="4868623" y="5342898"/>
            <a:ext cx="225393" cy="1234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ការបញ្ចូល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1093">
            <a:extLst>
              <a:ext uri="{FF2B5EF4-FFF2-40B4-BE49-F238E27FC236}">
                <a16:creationId xmlns:a16="http://schemas.microsoft.com/office/drawing/2014/main" id="{3458386C-B98B-4F7E-A686-3C90D50579FE}"/>
              </a:ext>
            </a:extLst>
          </p:cNvPr>
          <p:cNvSpPr txBox="1"/>
          <p:nvPr/>
        </p:nvSpPr>
        <p:spPr>
          <a:xfrm rot="16200000">
            <a:off x="4342989" y="2204034"/>
            <a:ext cx="601602" cy="141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(ច្រកបញ្ចូល)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1094">
            <a:extLst>
              <a:ext uri="{FF2B5EF4-FFF2-40B4-BE49-F238E27FC236}">
                <a16:creationId xmlns:a16="http://schemas.microsoft.com/office/drawing/2014/main" id="{0901CB11-1C99-4AD3-876D-DCA7E2D21113}"/>
              </a:ext>
            </a:extLst>
          </p:cNvPr>
          <p:cNvSpPr txBox="1"/>
          <p:nvPr/>
        </p:nvSpPr>
        <p:spPr>
          <a:xfrm rot="16200000">
            <a:off x="4293722" y="3690079"/>
            <a:ext cx="647242" cy="1367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(ច្រកបញ្ចូល)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8" name="テキスト ボックス 1095">
            <a:extLst>
              <a:ext uri="{FF2B5EF4-FFF2-40B4-BE49-F238E27FC236}">
                <a16:creationId xmlns:a16="http://schemas.microsoft.com/office/drawing/2014/main" id="{E9F2A7C4-6AAD-4DD1-94EE-6319C48B3946}"/>
              </a:ext>
            </a:extLst>
          </p:cNvPr>
          <p:cNvSpPr txBox="1"/>
          <p:nvPr/>
        </p:nvSpPr>
        <p:spPr>
          <a:xfrm rot="16200000">
            <a:off x="4280392" y="5331109"/>
            <a:ext cx="645856" cy="1087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(ច្រកបញ្ចូល)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1096">
            <a:extLst>
              <a:ext uri="{FF2B5EF4-FFF2-40B4-BE49-F238E27FC236}">
                <a16:creationId xmlns:a16="http://schemas.microsoft.com/office/drawing/2014/main" id="{745440DA-42A2-415A-88A3-5E3E356A6062}"/>
              </a:ext>
            </a:extLst>
          </p:cNvPr>
          <p:cNvSpPr txBox="1"/>
          <p:nvPr/>
        </p:nvSpPr>
        <p:spPr>
          <a:xfrm rot="16200000">
            <a:off x="6094442" y="5210745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(មុខ)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1097">
            <a:extLst>
              <a:ext uri="{FF2B5EF4-FFF2-40B4-BE49-F238E27FC236}">
                <a16:creationId xmlns:a16="http://schemas.microsoft.com/office/drawing/2014/main" id="{46CA5163-1C66-48EB-B20C-E34B88F1729D}"/>
              </a:ext>
            </a:extLst>
          </p:cNvPr>
          <p:cNvSpPr txBox="1"/>
          <p:nvPr/>
        </p:nvSpPr>
        <p:spPr>
          <a:xfrm rot="16200000">
            <a:off x="6090467" y="3466571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(មុខ)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1" name="テキスト ボックス 1098">
            <a:extLst>
              <a:ext uri="{FF2B5EF4-FFF2-40B4-BE49-F238E27FC236}">
                <a16:creationId xmlns:a16="http://schemas.microsoft.com/office/drawing/2014/main" id="{1E1C77E3-13A0-43F0-8CBC-FB98C12D94E6}"/>
              </a:ext>
            </a:extLst>
          </p:cNvPr>
          <p:cNvSpPr txBox="1"/>
          <p:nvPr/>
        </p:nvSpPr>
        <p:spPr>
          <a:xfrm rot="16200000">
            <a:off x="6190616" y="2156612"/>
            <a:ext cx="518297" cy="136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(មុខ)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2" name="テキスト ボックス 1099">
            <a:extLst>
              <a:ext uri="{FF2B5EF4-FFF2-40B4-BE49-F238E27FC236}">
                <a16:creationId xmlns:a16="http://schemas.microsoft.com/office/drawing/2014/main" id="{16807643-B9E4-4253-BD66-F850DC1DD5DD}"/>
              </a:ext>
            </a:extLst>
          </p:cNvPr>
          <p:cNvSpPr txBox="1"/>
          <p:nvPr/>
        </p:nvSpPr>
        <p:spPr>
          <a:xfrm>
            <a:off x="6027745" y="4069424"/>
            <a:ext cx="478264" cy="2136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ផ្នែកឆ្លងកាត់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3" name="テキスト ボックス 1100">
            <a:extLst>
              <a:ext uri="{FF2B5EF4-FFF2-40B4-BE49-F238E27FC236}">
                <a16:creationId xmlns:a16="http://schemas.microsoft.com/office/drawing/2014/main" id="{62F5D215-9FA7-4945-BDCF-1D5A1167CF83}"/>
              </a:ext>
            </a:extLst>
          </p:cNvPr>
          <p:cNvSpPr txBox="1"/>
          <p:nvPr/>
        </p:nvSpPr>
        <p:spPr>
          <a:xfrm>
            <a:off x="6048139" y="5752559"/>
            <a:ext cx="470018" cy="1983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ផ្នែកឆ្លងកាត់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4" name="テキスト ボックス 1101">
            <a:extLst>
              <a:ext uri="{FF2B5EF4-FFF2-40B4-BE49-F238E27FC236}">
                <a16:creationId xmlns:a16="http://schemas.microsoft.com/office/drawing/2014/main" id="{90AF9033-821A-46D2-B32D-07B21C253428}"/>
              </a:ext>
            </a:extLst>
          </p:cNvPr>
          <p:cNvSpPr txBox="1"/>
          <p:nvPr/>
        </p:nvSpPr>
        <p:spPr>
          <a:xfrm>
            <a:off x="4593745" y="2899540"/>
            <a:ext cx="1867650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ja-JP" altLang="en-US" sz="8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②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វិលជុំវិញនៅbenchដែលមានជម្រាលឡើងលើ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5" name="テキスト ボックス 1102">
            <a:extLst>
              <a:ext uri="{FF2B5EF4-FFF2-40B4-BE49-F238E27FC236}">
                <a16:creationId xmlns:a16="http://schemas.microsoft.com/office/drawing/2014/main" id="{CEAB88EB-2277-4099-A2EF-939E614F4ECB}"/>
              </a:ext>
            </a:extLst>
          </p:cNvPr>
          <p:cNvSpPr txBox="1"/>
          <p:nvPr/>
        </p:nvSpPr>
        <p:spPr>
          <a:xfrm>
            <a:off x="4609864" y="4489716"/>
            <a:ext cx="1854204" cy="2468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③ វិលជុំវិញនៅbenchដែលមានជម្រាលចុះក្រោម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66" name="テキスト ボックス 1103">
            <a:extLst>
              <a:ext uri="{FF2B5EF4-FFF2-40B4-BE49-F238E27FC236}">
                <a16:creationId xmlns:a16="http://schemas.microsoft.com/office/drawing/2014/main" id="{35E2C94E-AECF-4EAC-AE1D-169E5C11F68E}"/>
              </a:ext>
            </a:extLst>
          </p:cNvPr>
          <p:cNvSpPr txBox="1"/>
          <p:nvPr/>
        </p:nvSpPr>
        <p:spPr>
          <a:xfrm>
            <a:off x="6600639" y="1655372"/>
            <a:ext cx="1669822" cy="1152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ទោះបីជាផ្ទៃដីមានរាងស្មើរក៏ដោយ ក៏វាមិនត្រូវវិលជុំវិញនៅគ្រប់ទីកន្លែងដែរ។</a:t>
            </a:r>
          </a:p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ជាទូទៅកន្លែងបង្វិលនៅbenchរាបស្មើ នៅជិតមុខក្នុងពេលផ្ទុក ហើយក្រោយពេលបញ្ចូលរួចរាល់ទៅមុខនៅជិតច្រកបញ្ចូលនោះបង្វិលជាគោលការណ៍។</a:t>
            </a:r>
          </a:p>
        </p:txBody>
      </p:sp>
      <p:sp>
        <p:nvSpPr>
          <p:cNvPr id="67" name="テキスト ボックス 1104">
            <a:extLst>
              <a:ext uri="{FF2B5EF4-FFF2-40B4-BE49-F238E27FC236}">
                <a16:creationId xmlns:a16="http://schemas.microsoft.com/office/drawing/2014/main" id="{047C329A-CA9D-4D93-B250-828035C86126}"/>
              </a:ext>
            </a:extLst>
          </p:cNvPr>
          <p:cNvSpPr txBox="1"/>
          <p:nvPr/>
        </p:nvSpPr>
        <p:spPr>
          <a:xfrm>
            <a:off x="6586177" y="2916084"/>
            <a:ext cx="1725310" cy="150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នៅលើbenchដែលមានជម្រាលឡើងទៅមុខ (ជម្រាលចុះក្រោមទៅខាងច្រកបញ្ចូល)ភាគច្រើន ដឹកជញ្ជូនដោយថយក្រោយដើម្បីការពារការធ្លាក់នៃឥវ៉ាន់។</a:t>
            </a:r>
          </a:p>
          <a:p>
            <a:pPr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ជ្រើសរើសកន្លែងរាបស្មើតាមដែលអាចធ្វើទៅបានសម្រាប់កន្លែងវិលជុំវិញហើយអាស្រ័យលើស្ថានភាពbenchមានករណីដែលធ្វើការវិលជុំវិញនៅជិតច្រកបញ្ចូលក៏ច្រើនដែរ។</a:t>
            </a:r>
          </a:p>
        </p:txBody>
      </p:sp>
      <p:sp>
        <p:nvSpPr>
          <p:cNvPr id="68" name="テキスト ボックス 1105">
            <a:extLst>
              <a:ext uri="{FF2B5EF4-FFF2-40B4-BE49-F238E27FC236}">
                <a16:creationId xmlns:a16="http://schemas.microsoft.com/office/drawing/2014/main" id="{5990D230-0616-4399-B07D-FF310B074AC9}"/>
              </a:ext>
            </a:extLst>
          </p:cNvPr>
          <p:cNvSpPr txBox="1"/>
          <p:nvPr/>
        </p:nvSpPr>
        <p:spPr>
          <a:xfrm>
            <a:off x="6595520" y="4512846"/>
            <a:ext cx="1725310" cy="1674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នៅbenchដែលមានជម្រាលចុះក្រោមឆ្ពោះទៅមុខ (ជម្រាលចុះក្រោមឆ្ពោះទៅច្រកបញ្ចូល) វិលជុំវិញនៅជិតមុខក្នុងពេលដឹកជញ្ជូនហើយនៅពេលត្រឡប់មកវិញវាវិលជុំវិញដោយជ្រើសរើសកន្លែងរាបស្មើរាល់ពេលអាស្រ័យលើមានឬអត់មាននៃការធ្លាក់នៃឥវ៉ាន់។ </a:t>
            </a: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ករណីចម្ងាយរវាងច្រកបញ្ចូលនិងមុខមានចម្ងាយខ្លីក៏ដោយ សូមវិលជុំវិញដូចដែលបានរៀបរាប់ខាងលើ។</a:t>
            </a: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83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ឧបករណ៍ប៉ែលធារាសាស្ត្រ (SHOBERU)(backhoe)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ទំព័រទី123 / អត្ថបទជំនួយ ទំព័រទី62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1634854" y="1363814"/>
            <a:ext cx="5874289" cy="2337889"/>
            <a:chOff x="664874" y="1625141"/>
            <a:chExt cx="4359130" cy="1734876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1267198" y="3154465"/>
              <a:ext cx="3237610" cy="205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 dirty="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ឧទាហរណ៍នៃឧបករណ៍ប្រតិបត្តិការប៉ែលធារាសាស្ត្រ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874" y="1625141"/>
              <a:ext cx="4359130" cy="1529323"/>
            </a:xfrm>
            <a:prstGeom prst="rect">
              <a:avLst/>
            </a:prstGeom>
          </p:spPr>
        </p:pic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2103298" y="3654422"/>
            <a:ext cx="4937403" cy="2711761"/>
            <a:chOff x="751770" y="3843947"/>
            <a:chExt cx="4268467" cy="2344362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1267198" y="5948839"/>
              <a:ext cx="3237610" cy="2394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វិធីសាស្ត្រប្រតិបត្តិការស្តង់ដារ JIS</a:t>
              </a:r>
            </a:p>
          </p:txBody>
        </p:sp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1770" y="3843947"/>
              <a:ext cx="4268467" cy="2095538"/>
            </a:xfrm>
            <a:prstGeom prst="rect">
              <a:avLst/>
            </a:prstGeom>
          </p:spPr>
        </p:pic>
      </p:grpSp>
      <p:sp>
        <p:nvSpPr>
          <p:cNvPr id="18" name="テキスト ボックス 1112">
            <a:extLst>
              <a:ext uri="{FF2B5EF4-FFF2-40B4-BE49-F238E27FC236}">
                <a16:creationId xmlns:a16="http://schemas.microsoft.com/office/drawing/2014/main" id="{DF335337-1B7B-4A45-A4F1-A5353E009F06}"/>
              </a:ext>
            </a:extLst>
          </p:cNvPr>
          <p:cNvSpPr txBox="1"/>
          <p:nvPr/>
        </p:nvSpPr>
        <p:spPr>
          <a:xfrm>
            <a:off x="3017242" y="1489233"/>
            <a:ext cx="1040408" cy="1080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ចង្កឹះលេខការងារ</a:t>
            </a:r>
          </a:p>
        </p:txBody>
      </p:sp>
      <p:sp>
        <p:nvSpPr>
          <p:cNvPr id="19" name="テキスト ボックス 1113">
            <a:extLst>
              <a:ext uri="{FF2B5EF4-FFF2-40B4-BE49-F238E27FC236}">
                <a16:creationId xmlns:a16="http://schemas.microsoft.com/office/drawing/2014/main" id="{EB64B02D-709D-4FEB-A14D-6865948EB9F6}"/>
              </a:ext>
            </a:extLst>
          </p:cNvPr>
          <p:cNvSpPr txBox="1"/>
          <p:nvPr/>
        </p:nvSpPr>
        <p:spPr>
          <a:xfrm>
            <a:off x="2000076" y="1770821"/>
            <a:ext cx="629299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ការរុញដៃ</a:t>
            </a:r>
          </a:p>
        </p:txBody>
      </p:sp>
      <p:sp>
        <p:nvSpPr>
          <p:cNvPr id="20" name="テキスト ボックス 1114">
            <a:extLst>
              <a:ext uri="{FF2B5EF4-FFF2-40B4-BE49-F238E27FC236}">
                <a16:creationId xmlns:a16="http://schemas.microsoft.com/office/drawing/2014/main" id="{86F43386-8C1A-479D-80D1-6E50EC299E8C}"/>
              </a:ext>
            </a:extLst>
          </p:cNvPr>
          <p:cNvSpPr txBox="1"/>
          <p:nvPr/>
        </p:nvSpPr>
        <p:spPr>
          <a:xfrm>
            <a:off x="1981264" y="2794161"/>
            <a:ext cx="718238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ទាញដៃ</a:t>
            </a:r>
          </a:p>
        </p:txBody>
      </p:sp>
      <p:sp>
        <p:nvSpPr>
          <p:cNvPr id="21" name="テキスト ボックス 1115">
            <a:extLst>
              <a:ext uri="{FF2B5EF4-FFF2-40B4-BE49-F238E27FC236}">
                <a16:creationId xmlns:a16="http://schemas.microsoft.com/office/drawing/2014/main" id="{F9CC5CBB-6078-4C7F-AA52-0675DE6EC70D}"/>
              </a:ext>
            </a:extLst>
          </p:cNvPr>
          <p:cNvSpPr txBox="1"/>
          <p:nvPr/>
        </p:nvSpPr>
        <p:spPr>
          <a:xfrm>
            <a:off x="1634854" y="3153198"/>
            <a:ext cx="1076922" cy="16212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(ចង្កឹះលេខខាងឆ្វេង)</a:t>
            </a:r>
          </a:p>
        </p:txBody>
      </p:sp>
      <p:sp>
        <p:nvSpPr>
          <p:cNvPr id="23" name="テキスト ボックス 1116">
            <a:extLst>
              <a:ext uri="{FF2B5EF4-FFF2-40B4-BE49-F238E27FC236}">
                <a16:creationId xmlns:a16="http://schemas.microsoft.com/office/drawing/2014/main" id="{54CCFD2F-BBB7-440F-A7AC-8303E058F993}"/>
              </a:ext>
            </a:extLst>
          </p:cNvPr>
          <p:cNvSpPr txBox="1"/>
          <p:nvPr/>
        </p:nvSpPr>
        <p:spPr>
          <a:xfrm>
            <a:off x="6231351" y="3166499"/>
            <a:ext cx="1169574" cy="1846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(ចង្កឹះលេខខាងស្តាំ)</a:t>
            </a:r>
          </a:p>
        </p:txBody>
      </p:sp>
      <p:sp>
        <p:nvSpPr>
          <p:cNvPr id="24" name="テキスト ボックス 1117">
            <a:extLst>
              <a:ext uri="{FF2B5EF4-FFF2-40B4-BE49-F238E27FC236}">
                <a16:creationId xmlns:a16="http://schemas.microsoft.com/office/drawing/2014/main" id="{F6473440-90B2-4EBE-8A0A-494769EA5BD2}"/>
              </a:ext>
            </a:extLst>
          </p:cNvPr>
          <p:cNvSpPr txBox="1"/>
          <p:nvPr/>
        </p:nvSpPr>
        <p:spPr>
          <a:xfrm rot="16200000">
            <a:off x="1600143" y="2245059"/>
            <a:ext cx="517898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បត់ឆ្វេង</a:t>
            </a:r>
          </a:p>
        </p:txBody>
      </p:sp>
      <p:sp>
        <p:nvSpPr>
          <p:cNvPr id="25" name="テキスト ボックス 1118">
            <a:extLst>
              <a:ext uri="{FF2B5EF4-FFF2-40B4-BE49-F238E27FC236}">
                <a16:creationId xmlns:a16="http://schemas.microsoft.com/office/drawing/2014/main" id="{1E7E9523-5D60-469C-A697-3CDABFD91949}"/>
              </a:ext>
            </a:extLst>
          </p:cNvPr>
          <p:cNvSpPr txBox="1"/>
          <p:nvPr/>
        </p:nvSpPr>
        <p:spPr>
          <a:xfrm rot="16200000">
            <a:off x="2606350" y="2218679"/>
            <a:ext cx="517898" cy="1890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បត់​ស្តាំ</a:t>
            </a:r>
          </a:p>
        </p:txBody>
      </p:sp>
      <p:sp>
        <p:nvSpPr>
          <p:cNvPr id="26" name="テキスト ボックス 1119">
            <a:extLst>
              <a:ext uri="{FF2B5EF4-FFF2-40B4-BE49-F238E27FC236}">
                <a16:creationId xmlns:a16="http://schemas.microsoft.com/office/drawing/2014/main" id="{5767469A-E718-4593-8582-40C35380E176}"/>
              </a:ext>
            </a:extLst>
          </p:cNvPr>
          <p:cNvSpPr txBox="1"/>
          <p:nvPr/>
        </p:nvSpPr>
        <p:spPr>
          <a:xfrm>
            <a:off x="6279218" y="1666817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ដងសន្ទូច</a:t>
            </a: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ក្រោម</a:t>
            </a:r>
          </a:p>
        </p:txBody>
      </p:sp>
      <p:sp>
        <p:nvSpPr>
          <p:cNvPr id="27" name="テキスト ボックス 1120">
            <a:extLst>
              <a:ext uri="{FF2B5EF4-FFF2-40B4-BE49-F238E27FC236}">
                <a16:creationId xmlns:a16="http://schemas.microsoft.com/office/drawing/2014/main" id="{22E98659-1355-4BBC-A33D-C3EBE1FB72A9}"/>
              </a:ext>
            </a:extLst>
          </p:cNvPr>
          <p:cNvSpPr txBox="1"/>
          <p:nvPr/>
        </p:nvSpPr>
        <p:spPr>
          <a:xfrm>
            <a:off x="6301771" y="2834212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ដងសន្ទូច</a:t>
            </a: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</a:t>
            </a:r>
          </a:p>
        </p:txBody>
      </p:sp>
      <p:sp>
        <p:nvSpPr>
          <p:cNvPr id="28" name="テキスト ボックス 1121">
            <a:extLst>
              <a:ext uri="{FF2B5EF4-FFF2-40B4-BE49-F238E27FC236}">
                <a16:creationId xmlns:a16="http://schemas.microsoft.com/office/drawing/2014/main" id="{74B9340C-DA0D-488C-AC0D-02212312C004}"/>
              </a:ext>
            </a:extLst>
          </p:cNvPr>
          <p:cNvSpPr txBox="1"/>
          <p:nvPr/>
        </p:nvSpPr>
        <p:spPr>
          <a:xfrm>
            <a:off x="6973810" y="2194418"/>
            <a:ext cx="530266" cy="290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</a:p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ការបោះចោល</a:t>
            </a:r>
          </a:p>
        </p:txBody>
      </p:sp>
      <p:sp>
        <p:nvSpPr>
          <p:cNvPr id="29" name="テキスト ボックス 1122">
            <a:extLst>
              <a:ext uri="{FF2B5EF4-FFF2-40B4-BE49-F238E27FC236}">
                <a16:creationId xmlns:a16="http://schemas.microsoft.com/office/drawing/2014/main" id="{845184BE-81C9-412E-9C2F-22C4055838DA}"/>
              </a:ext>
            </a:extLst>
          </p:cNvPr>
          <p:cNvSpPr txBox="1"/>
          <p:nvPr/>
        </p:nvSpPr>
        <p:spPr>
          <a:xfrm>
            <a:off x="5801572" y="2075510"/>
            <a:ext cx="530265" cy="243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</a:p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ការជីក</a:t>
            </a:r>
          </a:p>
        </p:txBody>
      </p:sp>
      <p:sp>
        <p:nvSpPr>
          <p:cNvPr id="30" name="テキスト ボックス 1123">
            <a:extLst>
              <a:ext uri="{FF2B5EF4-FFF2-40B4-BE49-F238E27FC236}">
                <a16:creationId xmlns:a16="http://schemas.microsoft.com/office/drawing/2014/main" id="{6BFE89BE-890D-4D4A-A382-4E23710B94F1}"/>
              </a:ext>
            </a:extLst>
          </p:cNvPr>
          <p:cNvSpPr txBox="1"/>
          <p:nvPr/>
        </p:nvSpPr>
        <p:spPr>
          <a:xfrm>
            <a:off x="2333625" y="3861789"/>
            <a:ext cx="1362009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ចង្កឹះលេខការងារខាងឆ្វេង</a:t>
            </a:r>
          </a:p>
        </p:txBody>
      </p:sp>
      <p:sp>
        <p:nvSpPr>
          <p:cNvPr id="31" name="テキスト ボックス 1124">
            <a:extLst>
              <a:ext uri="{FF2B5EF4-FFF2-40B4-BE49-F238E27FC236}">
                <a16:creationId xmlns:a16="http://schemas.microsoft.com/office/drawing/2014/main" id="{14C5F111-AED2-4975-A958-EF648C27A978}"/>
              </a:ext>
            </a:extLst>
          </p:cNvPr>
          <p:cNvSpPr txBox="1"/>
          <p:nvPr/>
        </p:nvSpPr>
        <p:spPr>
          <a:xfrm>
            <a:off x="3925960" y="3867276"/>
            <a:ext cx="1328133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ចង្កឹះលេខធ្វើដំណើរ (ឈ្នាន់)</a:t>
            </a:r>
          </a:p>
        </p:txBody>
      </p:sp>
      <p:sp>
        <p:nvSpPr>
          <p:cNvPr id="32" name="テキスト ボックス 1125">
            <a:extLst>
              <a:ext uri="{FF2B5EF4-FFF2-40B4-BE49-F238E27FC236}">
                <a16:creationId xmlns:a16="http://schemas.microsoft.com/office/drawing/2014/main" id="{2BDDF05D-B033-4F03-8035-08CA4C243E11}"/>
              </a:ext>
            </a:extLst>
          </p:cNvPr>
          <p:cNvSpPr txBox="1"/>
          <p:nvPr/>
        </p:nvSpPr>
        <p:spPr>
          <a:xfrm>
            <a:off x="5741659" y="3852454"/>
            <a:ext cx="1038502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ចង្កឹះលេខការងារខាងស្ដាំ</a:t>
            </a:r>
          </a:p>
        </p:txBody>
      </p:sp>
      <p:sp>
        <p:nvSpPr>
          <p:cNvPr id="33" name="テキスト ボックス 1126">
            <a:extLst>
              <a:ext uri="{FF2B5EF4-FFF2-40B4-BE49-F238E27FC236}">
                <a16:creationId xmlns:a16="http://schemas.microsoft.com/office/drawing/2014/main" id="{6D469D1B-8C9C-48E8-A5EC-2FB2B229B57E}"/>
              </a:ext>
            </a:extLst>
          </p:cNvPr>
          <p:cNvSpPr txBox="1"/>
          <p:nvPr/>
        </p:nvSpPr>
        <p:spPr>
          <a:xfrm>
            <a:off x="2711411" y="5316059"/>
            <a:ext cx="855716" cy="1536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ទាញដៃ</a:t>
            </a:r>
          </a:p>
        </p:txBody>
      </p:sp>
      <p:sp>
        <p:nvSpPr>
          <p:cNvPr id="34" name="テキスト ボックス 1127">
            <a:extLst>
              <a:ext uri="{FF2B5EF4-FFF2-40B4-BE49-F238E27FC236}">
                <a16:creationId xmlns:a16="http://schemas.microsoft.com/office/drawing/2014/main" id="{D2D082EA-07F9-44EF-B220-37980BDFA88C}"/>
              </a:ext>
            </a:extLst>
          </p:cNvPr>
          <p:cNvSpPr txBox="1"/>
          <p:nvPr/>
        </p:nvSpPr>
        <p:spPr>
          <a:xfrm>
            <a:off x="2722701" y="4641562"/>
            <a:ext cx="855716" cy="1600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ការរុញដៃ</a:t>
            </a:r>
          </a:p>
        </p:txBody>
      </p:sp>
      <p:sp>
        <p:nvSpPr>
          <p:cNvPr id="35" name="テキスト ボックス 1128">
            <a:extLst>
              <a:ext uri="{FF2B5EF4-FFF2-40B4-BE49-F238E27FC236}">
                <a16:creationId xmlns:a16="http://schemas.microsoft.com/office/drawing/2014/main" id="{8A6C164C-D24B-42A1-BDFF-CA06449DFED9}"/>
              </a:ext>
            </a:extLst>
          </p:cNvPr>
          <p:cNvSpPr txBox="1"/>
          <p:nvPr/>
        </p:nvSpPr>
        <p:spPr>
          <a:xfrm>
            <a:off x="2171596" y="5151334"/>
            <a:ext cx="471517" cy="232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បត់ឆ្វេង</a:t>
            </a:r>
          </a:p>
        </p:txBody>
      </p:sp>
      <p:sp>
        <p:nvSpPr>
          <p:cNvPr id="36" name="テキスト ボックス 1129">
            <a:extLst>
              <a:ext uri="{FF2B5EF4-FFF2-40B4-BE49-F238E27FC236}">
                <a16:creationId xmlns:a16="http://schemas.microsoft.com/office/drawing/2014/main" id="{58812BF3-E43D-45C0-9884-E5846405B034}"/>
              </a:ext>
            </a:extLst>
          </p:cNvPr>
          <p:cNvSpPr txBox="1"/>
          <p:nvPr/>
        </p:nvSpPr>
        <p:spPr>
          <a:xfrm>
            <a:off x="3367006" y="5171796"/>
            <a:ext cx="407417" cy="1722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បត់​ស្តាំ</a:t>
            </a:r>
          </a:p>
        </p:txBody>
      </p:sp>
      <p:sp>
        <p:nvSpPr>
          <p:cNvPr id="37" name="テキスト ボックス 1130">
            <a:extLst>
              <a:ext uri="{FF2B5EF4-FFF2-40B4-BE49-F238E27FC236}">
                <a16:creationId xmlns:a16="http://schemas.microsoft.com/office/drawing/2014/main" id="{DFFB234E-738A-4727-AABE-BF4F3B17437C}"/>
              </a:ext>
            </a:extLst>
          </p:cNvPr>
          <p:cNvSpPr txBox="1"/>
          <p:nvPr/>
        </p:nvSpPr>
        <p:spPr>
          <a:xfrm>
            <a:off x="5323996" y="5148408"/>
            <a:ext cx="527443" cy="3066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ការជីក</a:t>
            </a:r>
          </a:p>
        </p:txBody>
      </p:sp>
      <p:sp>
        <p:nvSpPr>
          <p:cNvPr id="38" name="テキスト ボックス 1131">
            <a:extLst>
              <a:ext uri="{FF2B5EF4-FFF2-40B4-BE49-F238E27FC236}">
                <a16:creationId xmlns:a16="http://schemas.microsoft.com/office/drawing/2014/main" id="{BADC7FFD-C1AB-40F4-975B-FD078B3C5EA9}"/>
              </a:ext>
            </a:extLst>
          </p:cNvPr>
          <p:cNvSpPr txBox="1"/>
          <p:nvPr/>
        </p:nvSpPr>
        <p:spPr>
          <a:xfrm>
            <a:off x="6374424" y="5151334"/>
            <a:ext cx="522898" cy="3662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ធុង</a:t>
            </a:r>
          </a:p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ការបោះចោល</a:t>
            </a:r>
          </a:p>
        </p:txBody>
      </p:sp>
      <p:sp>
        <p:nvSpPr>
          <p:cNvPr id="39" name="テキスト ボックス 1132">
            <a:extLst>
              <a:ext uri="{FF2B5EF4-FFF2-40B4-BE49-F238E27FC236}">
                <a16:creationId xmlns:a16="http://schemas.microsoft.com/office/drawing/2014/main" id="{3D2847F2-B398-4BE7-A4BD-06E0D611BF86}"/>
              </a:ext>
            </a:extLst>
          </p:cNvPr>
          <p:cNvSpPr txBox="1"/>
          <p:nvPr/>
        </p:nvSpPr>
        <p:spPr>
          <a:xfrm>
            <a:off x="5688635" y="4617085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ធ្លាក់ដងសន្ទូចចុះ</a:t>
            </a:r>
          </a:p>
        </p:txBody>
      </p:sp>
      <p:sp>
        <p:nvSpPr>
          <p:cNvPr id="40" name="テキスト ボックス 1133">
            <a:extLst>
              <a:ext uri="{FF2B5EF4-FFF2-40B4-BE49-F238E27FC236}">
                <a16:creationId xmlns:a16="http://schemas.microsoft.com/office/drawing/2014/main" id="{92A1D13C-81CB-46D2-B052-C0939844987F}"/>
              </a:ext>
            </a:extLst>
          </p:cNvPr>
          <p:cNvSpPr txBox="1"/>
          <p:nvPr/>
        </p:nvSpPr>
        <p:spPr>
          <a:xfrm>
            <a:off x="5777078" y="5256378"/>
            <a:ext cx="667418" cy="13245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លើកដងសន្ទូចឡើង</a:t>
            </a:r>
          </a:p>
        </p:txBody>
      </p:sp>
      <p:sp>
        <p:nvSpPr>
          <p:cNvPr id="41" name="テキスト ボックス 1134">
            <a:extLst>
              <a:ext uri="{FF2B5EF4-FFF2-40B4-BE49-F238E27FC236}">
                <a16:creationId xmlns:a16="http://schemas.microsoft.com/office/drawing/2014/main" id="{9BA66D3A-3088-4686-A85E-3A1FFB912749}"/>
              </a:ext>
            </a:extLst>
          </p:cNvPr>
          <p:cNvSpPr txBox="1"/>
          <p:nvPr/>
        </p:nvSpPr>
        <p:spPr>
          <a:xfrm>
            <a:off x="4144273" y="5812050"/>
            <a:ext cx="855716" cy="146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កៅអីបើកបរ</a:t>
            </a:r>
          </a:p>
        </p:txBody>
      </p:sp>
      <p:sp>
        <p:nvSpPr>
          <p:cNvPr id="42" name="テキスト ボックス 1135">
            <a:extLst>
              <a:ext uri="{FF2B5EF4-FFF2-40B4-BE49-F238E27FC236}">
                <a16:creationId xmlns:a16="http://schemas.microsoft.com/office/drawing/2014/main" id="{F2A2FCB2-8A9D-412B-8FB6-98159C58A548}"/>
              </a:ext>
            </a:extLst>
          </p:cNvPr>
          <p:cNvSpPr txBox="1"/>
          <p:nvPr/>
        </p:nvSpPr>
        <p:spPr>
          <a:xfrm>
            <a:off x="4365543" y="4117483"/>
            <a:ext cx="412909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ទៅមុខ</a:t>
            </a:r>
          </a:p>
        </p:txBody>
      </p:sp>
      <p:sp>
        <p:nvSpPr>
          <p:cNvPr id="43" name="テキスト ボックス 1136">
            <a:extLst>
              <a:ext uri="{FF2B5EF4-FFF2-40B4-BE49-F238E27FC236}">
                <a16:creationId xmlns:a16="http://schemas.microsoft.com/office/drawing/2014/main" id="{3E060484-5FEE-403F-80C6-6A109B38F3CF}"/>
              </a:ext>
            </a:extLst>
          </p:cNvPr>
          <p:cNvSpPr txBox="1"/>
          <p:nvPr/>
        </p:nvSpPr>
        <p:spPr>
          <a:xfrm>
            <a:off x="4335020" y="4481265"/>
            <a:ext cx="368724" cy="1672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ថយក្រោយ</a:t>
            </a:r>
          </a:p>
        </p:txBody>
      </p:sp>
      <p:sp>
        <p:nvSpPr>
          <p:cNvPr id="44" name="テキスト ボックス 1137">
            <a:extLst>
              <a:ext uri="{FF2B5EF4-FFF2-40B4-BE49-F238E27FC236}">
                <a16:creationId xmlns:a16="http://schemas.microsoft.com/office/drawing/2014/main" id="{D39B2A7B-07B3-4B1E-9598-CB01BF818A4E}"/>
              </a:ext>
            </a:extLst>
          </p:cNvPr>
          <p:cNvSpPr txBox="1"/>
          <p:nvPr/>
        </p:nvSpPr>
        <p:spPr>
          <a:xfrm>
            <a:off x="3967392" y="4648443"/>
            <a:ext cx="632016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បើកបរខាងឆ្វេង</a:t>
            </a:r>
            <a: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</a:t>
            </a:r>
            <a: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(ឈ្នាន់)</a:t>
            </a:r>
          </a:p>
        </p:txBody>
      </p:sp>
      <p:sp>
        <p:nvSpPr>
          <p:cNvPr id="45" name="テキスト ボックス 1138">
            <a:extLst>
              <a:ext uri="{FF2B5EF4-FFF2-40B4-BE49-F238E27FC236}">
                <a16:creationId xmlns:a16="http://schemas.microsoft.com/office/drawing/2014/main" id="{DED1B770-9934-43DD-9AC9-998841D51F41}"/>
              </a:ext>
            </a:extLst>
          </p:cNvPr>
          <p:cNvSpPr txBox="1"/>
          <p:nvPr/>
        </p:nvSpPr>
        <p:spPr>
          <a:xfrm>
            <a:off x="4498720" y="4658193"/>
            <a:ext cx="705871" cy="4595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បើកបរខាងស្តាំ</a:t>
            </a:r>
            <a: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</a:t>
            </a:r>
            <a: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(ឈ្នាន់)</a:t>
            </a:r>
          </a:p>
        </p:txBody>
      </p:sp>
      <p:sp>
        <p:nvSpPr>
          <p:cNvPr id="46" name="テキスト ボックス 1139">
            <a:extLst>
              <a:ext uri="{FF2B5EF4-FFF2-40B4-BE49-F238E27FC236}">
                <a16:creationId xmlns:a16="http://schemas.microsoft.com/office/drawing/2014/main" id="{9EC44703-8730-4957-A95F-0AA992005457}"/>
              </a:ext>
            </a:extLst>
          </p:cNvPr>
          <p:cNvSpPr txBox="1"/>
          <p:nvPr/>
        </p:nvSpPr>
        <p:spPr>
          <a:xfrm>
            <a:off x="3844327" y="5246717"/>
            <a:ext cx="1409766" cy="172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※ ក្នុងករណីដែលមានប្រភេទកង់រថក្រោះនៃចង្កឹះលេខ2ដង (ឈ្នាន់)</a:t>
            </a:r>
          </a:p>
        </p:txBody>
      </p:sp>
    </p:spTree>
    <p:extLst>
      <p:ext uri="{BB962C8B-B14F-4D97-AF65-F5344CB8AC3E}">
        <p14:creationId xmlns:p14="http://schemas.microsoft.com/office/powerpoint/2010/main" val="33778004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ឧបករណ៍ប៉ែលធារាសាស្ត្រ (SHOBERU)(backhoe)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ទំព័រទី123 / អត្ថបទជំនួយ ទំព័រទី63</a:t>
            </a: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652776" y="1291389"/>
            <a:ext cx="4292396" cy="2718168"/>
            <a:chOff x="4845749" y="1301029"/>
            <a:chExt cx="3787238" cy="2398276"/>
          </a:xfrm>
        </p:grpSpPr>
        <p:sp>
          <p:nvSpPr>
            <p:cNvPr id="23" name="テキスト ボックス 22"/>
            <p:cNvSpPr txBox="1"/>
            <p:nvPr/>
          </p:nvSpPr>
          <p:spPr>
            <a:xfrm>
              <a:off x="4845749" y="3475272"/>
              <a:ext cx="3787238" cy="2240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50" dirty="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ឧទាហរណ៍នៃការងារមូលដ្ឋានជាមួយឧបករណ៍ប៉ែលធារាសាស្ត្រ (backhoe)</a:t>
              </a:r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41880" y="1301029"/>
              <a:ext cx="3538352" cy="2047574"/>
            </a:xfrm>
            <a:prstGeom prst="rect">
              <a:avLst/>
            </a:prstGeom>
          </p:spPr>
        </p:pic>
        <p:sp>
          <p:nvSpPr>
            <p:cNvPr id="59" name="正方形/長方形 58"/>
            <p:cNvSpPr/>
            <p:nvPr/>
          </p:nvSpPr>
          <p:spPr>
            <a:xfrm>
              <a:off x="5343848" y="2289866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6924997" y="2308429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5297892" y="3215325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6986535" y="3229553"/>
              <a:ext cx="1164901" cy="1162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5014597" y="3136611"/>
              <a:ext cx="1844933" cy="353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00" dirty="0">
                  <a:latin typeface="Khmer UI" panose="020B0502040204020203" pitchFamily="34" charset="0"/>
                  <a:ea typeface="HGP明朝B" panose="02020800000000000000" pitchFamily="18" charset="-128"/>
                  <a:cs typeface="Khmer UI" panose="020B0502040204020203" pitchFamily="34" charset="0"/>
                </a:rPr>
                <a:t>(c) បញ្ចប់កាត់ចេញនៅជម្រាល(NORIMEN)</a:t>
              </a: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711056" y="3136611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00">
                  <a:latin typeface="Khmer UI" panose="020B0502040204020203" pitchFamily="34" charset="0"/>
                  <a:ea typeface="HGP明朝B" panose="02020800000000000000" pitchFamily="18" charset="-128"/>
                  <a:cs typeface="Khmer UI" panose="020B0502040204020203" pitchFamily="34" charset="0"/>
                </a:rPr>
                <a:t>(d) ការជីកប្រឡាយ</a:t>
              </a: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987587" y="2224503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00">
                  <a:latin typeface="Khmer UI" panose="020B0502040204020203" pitchFamily="34" charset="0"/>
                  <a:ea typeface="HGP明朝B" panose="02020800000000000000" pitchFamily="18" charset="-128"/>
                  <a:cs typeface="Khmer UI" panose="020B0502040204020203" pitchFamily="34" charset="0"/>
                </a:rPr>
                <a:t>(a) ការជីកគ្រឹះនៃអគារនិងប្រឡាយ</a:t>
              </a: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6690737" y="2214177"/>
              <a:ext cx="1844933" cy="217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00">
                  <a:latin typeface="Khmer UI" panose="020B0502040204020203" pitchFamily="34" charset="0"/>
                  <a:ea typeface="HGP明朝B" panose="02020800000000000000" pitchFamily="18" charset="-128"/>
                  <a:cs typeface="Khmer UI" panose="020B0502040204020203" pitchFamily="34" charset="0"/>
                </a:rPr>
                <a:t>(b) ការជីករាក់លើផ្ទៃដី</a:t>
              </a:r>
            </a:p>
          </p:txBody>
        </p:sp>
      </p:grpSp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839352" y="3122580"/>
            <a:ext cx="4927662" cy="3208138"/>
            <a:chOff x="4708727" y="3706854"/>
            <a:chExt cx="4035247" cy="2627134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7892" y="3706854"/>
              <a:ext cx="2826328" cy="2422566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956736" y="6107154"/>
              <a:ext cx="3787238" cy="226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 dirty="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នីតិវិធីឡើងជម្រាលនិងចុះជម្រាល</a:t>
              </a:r>
            </a:p>
          </p:txBody>
        </p:sp>
        <p:sp>
          <p:nvSpPr>
            <p:cNvPr id="63" name="正方形/長方形 62"/>
            <p:cNvSpPr/>
            <p:nvPr/>
          </p:nvSpPr>
          <p:spPr>
            <a:xfrm>
              <a:off x="5236999" y="3913602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4708727" y="3831224"/>
              <a:ext cx="1844933" cy="20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00">
                  <a:latin typeface="Khmer UI" panose="020B0502040204020203" pitchFamily="34" charset="0"/>
                  <a:ea typeface="HGP明朝B" panose="02020800000000000000" pitchFamily="18" charset="-128"/>
                  <a:cs typeface="Khmer UI" panose="020B0502040204020203" pitchFamily="34" charset="0"/>
                </a:rPr>
                <a:t>(a) នីតិវិធីឡើងជម្រាល</a:t>
              </a:r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281015" y="5167936"/>
              <a:ext cx="739268" cy="1159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kumimoji="1" lang="ja-JP" altLang="en-US">
                <a:latin typeface="Khmer UI" panose="020B0502040204020203" pitchFamily="34" charset="0"/>
                <a:cs typeface="Khmer UI" panose="020B0502040204020203" pitchFamily="34" charset="0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752743" y="5085558"/>
              <a:ext cx="1844933" cy="201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000">
                  <a:latin typeface="Khmer UI" panose="020B0502040204020203" pitchFamily="34" charset="0"/>
                  <a:ea typeface="HGP明朝B" panose="02020800000000000000" pitchFamily="18" charset="-128"/>
                  <a:cs typeface="Khmer UI" panose="020B0502040204020203" pitchFamily="34" charset="0"/>
                </a:rPr>
                <a:t>(b) នីតិវិធីចុះជម្រាល</a:t>
              </a:r>
            </a:p>
          </p:txBody>
        </p:sp>
      </p:grpSp>
      <p:sp>
        <p:nvSpPr>
          <p:cNvPr id="24" name="テキスト ボックス 1147">
            <a:extLst>
              <a:ext uri="{FF2B5EF4-FFF2-40B4-BE49-F238E27FC236}">
                <a16:creationId xmlns:a16="http://schemas.microsoft.com/office/drawing/2014/main" id="{D30323A4-C2FF-4911-AD37-167BD1A612D0}"/>
              </a:ext>
            </a:extLst>
          </p:cNvPr>
          <p:cNvSpPr txBox="1"/>
          <p:nvPr/>
        </p:nvSpPr>
        <p:spPr>
          <a:xfrm>
            <a:off x="7158664" y="3987914"/>
            <a:ext cx="529916" cy="957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ត្រឡប់មកវិញ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150">
            <a:extLst>
              <a:ext uri="{FF2B5EF4-FFF2-40B4-BE49-F238E27FC236}">
                <a16:creationId xmlns:a16="http://schemas.microsoft.com/office/drawing/2014/main" id="{F3FE585E-A669-402A-9700-3CEB38EE2FBE}"/>
              </a:ext>
            </a:extLst>
          </p:cNvPr>
          <p:cNvSpPr txBox="1"/>
          <p:nvPr/>
        </p:nvSpPr>
        <p:spPr>
          <a:xfrm>
            <a:off x="6604308" y="4171513"/>
            <a:ext cx="1565316" cy="1320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បញ្ចុះធុងឱ្យបានច្រើនតាមដែលអាចធ្វើទៅបាន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151">
            <a:extLst>
              <a:ext uri="{FF2B5EF4-FFF2-40B4-BE49-F238E27FC236}">
                <a16:creationId xmlns:a16="http://schemas.microsoft.com/office/drawing/2014/main" id="{B52F1840-D04F-4A90-9FCD-F2A288FBF648}"/>
              </a:ext>
            </a:extLst>
          </p:cNvPr>
          <p:cNvSpPr txBox="1"/>
          <p:nvPr/>
        </p:nvSpPr>
        <p:spPr>
          <a:xfrm>
            <a:off x="5946449" y="4319200"/>
            <a:ext cx="1016326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ត្រឡប់មកនៅទីតាំងនេះវិញ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152">
            <a:extLst>
              <a:ext uri="{FF2B5EF4-FFF2-40B4-BE49-F238E27FC236}">
                <a16:creationId xmlns:a16="http://schemas.microsoft.com/office/drawing/2014/main" id="{1A6C4BD8-AA67-4256-8FEA-D8AF70542754}"/>
              </a:ext>
            </a:extLst>
          </p:cNvPr>
          <p:cNvSpPr txBox="1"/>
          <p:nvPr/>
        </p:nvSpPr>
        <p:spPr>
          <a:xfrm>
            <a:off x="5174495" y="4473218"/>
            <a:ext cx="1210356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លើកធុងនៅទីតាំងនេះ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153">
            <a:extLst>
              <a:ext uri="{FF2B5EF4-FFF2-40B4-BE49-F238E27FC236}">
                <a16:creationId xmlns:a16="http://schemas.microsoft.com/office/drawing/2014/main" id="{01317A03-9E18-4CA6-ADFA-F9C4C6282AF8}"/>
              </a:ext>
            </a:extLst>
          </p:cNvPr>
          <p:cNvSpPr txBox="1"/>
          <p:nvPr/>
        </p:nvSpPr>
        <p:spPr>
          <a:xfrm>
            <a:off x="5668444" y="5782073"/>
            <a:ext cx="1210356" cy="1330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លើកធុងនៅទីតាំងនេះ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154">
            <a:extLst>
              <a:ext uri="{FF2B5EF4-FFF2-40B4-BE49-F238E27FC236}">
                <a16:creationId xmlns:a16="http://schemas.microsoft.com/office/drawing/2014/main" id="{1B10AAF0-B588-41ED-8967-9DC473537D64}"/>
              </a:ext>
            </a:extLst>
          </p:cNvPr>
          <p:cNvSpPr txBox="1"/>
          <p:nvPr/>
        </p:nvSpPr>
        <p:spPr>
          <a:xfrm>
            <a:off x="6394922" y="5562125"/>
            <a:ext cx="1404059" cy="1320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ទីតាំងដាក់ធុងនៅតែដដែលហើយចុះក្រោម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155">
            <a:extLst>
              <a:ext uri="{FF2B5EF4-FFF2-40B4-BE49-F238E27FC236}">
                <a16:creationId xmlns:a16="http://schemas.microsoft.com/office/drawing/2014/main" id="{079FA0AB-E4F9-4A88-89EB-155C48895488}"/>
              </a:ext>
            </a:extLst>
          </p:cNvPr>
          <p:cNvSpPr txBox="1"/>
          <p:nvPr/>
        </p:nvSpPr>
        <p:spPr>
          <a:xfrm>
            <a:off x="4834875" y="5955484"/>
            <a:ext cx="1054735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ធ្វើឲ្យធុងត្រឡប់វិញ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6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ទំព័រទី7 / អត្ថបទជំនួយ ទំព័រទី8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277070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ឧទាហរណ៍នៃគ្រឿងថាមពល・ប៉ែល(SHOBERU) 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96187" y="4387546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ឧទាហរណ៍នៃអេស្កាវ៉ាទ័រ・ប៉ែល(SHOBERU)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03" y="1290089"/>
            <a:ext cx="2495550" cy="204787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07" y="3649452"/>
            <a:ext cx="4552950" cy="180975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20703" y="5364428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 clamshell 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753" y="1286752"/>
            <a:ext cx="3661515" cy="308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75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43504" y="6040255"/>
            <a:ext cx="352849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តំបន់ជីកដែលមានប្រសិទ្ធភាពបំផុតដោយប្រើដៃ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ទំព័រទី126 / អត្ថបទជំនួយ ទំព័រទី65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690590" y="4820384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ទិសរបសកង់រថក្រោះនៅពេលជីកលើជាយផ្លូវ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55" y="4188923"/>
            <a:ext cx="3348538" cy="188355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1390"/>
            <a:ext cx="4440500" cy="2580940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679659" y="3829211"/>
            <a:ext cx="378723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ឧទាហរណ៍នៃការងារមូលដ្ឋានជាមួយឧបករណ៍ប៉ែលធារាសាស្ត្រ(SHOBERU) (backhoe)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590" y="2980865"/>
            <a:ext cx="3730336" cy="1782929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57">
            <a:extLst>
              <a:ext uri="{FF2B5EF4-FFF2-40B4-BE49-F238E27FC236}">
                <a16:creationId xmlns:a16="http://schemas.microsoft.com/office/drawing/2014/main" id="{295F9D4E-D3F8-477E-9DD6-606F370D8313}"/>
              </a:ext>
            </a:extLst>
          </p:cNvPr>
          <p:cNvSpPr txBox="1"/>
          <p:nvPr/>
        </p:nvSpPr>
        <p:spPr>
          <a:xfrm>
            <a:off x="861429" y="1587338"/>
            <a:ext cx="1306592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ស៊ីឡាំងដៃ</a:t>
            </a:r>
          </a:p>
        </p:txBody>
      </p:sp>
      <p:sp>
        <p:nvSpPr>
          <p:cNvPr id="13" name="テキスト ボックス 1158">
            <a:extLst>
              <a:ext uri="{FF2B5EF4-FFF2-40B4-BE49-F238E27FC236}">
                <a16:creationId xmlns:a16="http://schemas.microsoft.com/office/drawing/2014/main" id="{FFB35B0C-738E-4E92-84CE-A1113EEBCB24}"/>
              </a:ext>
            </a:extLst>
          </p:cNvPr>
          <p:cNvSpPr txBox="1"/>
          <p:nvPr/>
        </p:nvSpPr>
        <p:spPr>
          <a:xfrm>
            <a:off x="2798903" y="1499353"/>
            <a:ext cx="609638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</a:t>
            </a:r>
          </a:p>
        </p:txBody>
      </p:sp>
      <p:sp>
        <p:nvSpPr>
          <p:cNvPr id="14" name="テキスト ボックス 1159">
            <a:extLst>
              <a:ext uri="{FF2B5EF4-FFF2-40B4-BE49-F238E27FC236}">
                <a16:creationId xmlns:a16="http://schemas.microsoft.com/office/drawing/2014/main" id="{3364BFD6-D784-486E-A78B-860BC9E625AE}"/>
              </a:ext>
            </a:extLst>
          </p:cNvPr>
          <p:cNvSpPr txBox="1"/>
          <p:nvPr/>
        </p:nvSpPr>
        <p:spPr>
          <a:xfrm>
            <a:off x="2807751" y="2133736"/>
            <a:ext cx="808331" cy="2505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ស៊ីឡាំងដាក់ធុង</a:t>
            </a:r>
          </a:p>
        </p:txBody>
      </p:sp>
      <p:sp>
        <p:nvSpPr>
          <p:cNvPr id="17" name="テキスト ボックス 1160">
            <a:extLst>
              <a:ext uri="{FF2B5EF4-FFF2-40B4-BE49-F238E27FC236}">
                <a16:creationId xmlns:a16="http://schemas.microsoft.com/office/drawing/2014/main" id="{2D5EEC7B-4050-442D-AED6-293D942B231E}"/>
              </a:ext>
            </a:extLst>
          </p:cNvPr>
          <p:cNvSpPr txBox="1"/>
          <p:nvPr/>
        </p:nvSpPr>
        <p:spPr>
          <a:xfrm>
            <a:off x="4572000" y="1309602"/>
            <a:ext cx="90678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ស៊ីឡាំងដាក់ធុង</a:t>
            </a:r>
          </a:p>
        </p:txBody>
      </p:sp>
      <p:sp>
        <p:nvSpPr>
          <p:cNvPr id="18" name="テキスト ボックス 1161">
            <a:extLst>
              <a:ext uri="{FF2B5EF4-FFF2-40B4-BE49-F238E27FC236}">
                <a16:creationId xmlns:a16="http://schemas.microsoft.com/office/drawing/2014/main" id="{693CC9F7-6B73-46D2-B172-824229659E8C}"/>
              </a:ext>
            </a:extLst>
          </p:cNvPr>
          <p:cNvSpPr txBox="1"/>
          <p:nvPr/>
        </p:nvSpPr>
        <p:spPr>
          <a:xfrm>
            <a:off x="3244270" y="2613892"/>
            <a:ext cx="497150" cy="206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តំណ</a:t>
            </a:r>
          </a:p>
        </p:txBody>
      </p:sp>
      <p:sp>
        <p:nvSpPr>
          <p:cNvPr id="19" name="テキスト ボックス 1162">
            <a:extLst>
              <a:ext uri="{FF2B5EF4-FFF2-40B4-BE49-F238E27FC236}">
                <a16:creationId xmlns:a16="http://schemas.microsoft.com/office/drawing/2014/main" id="{66F8FC43-E475-4BF4-BDDB-EEF43B8D0E91}"/>
              </a:ext>
            </a:extLst>
          </p:cNvPr>
          <p:cNvSpPr txBox="1"/>
          <p:nvPr/>
        </p:nvSpPr>
        <p:spPr>
          <a:xfrm>
            <a:off x="3350909" y="3366633"/>
            <a:ext cx="368929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មុំគែម</a:t>
            </a:r>
          </a:p>
        </p:txBody>
      </p:sp>
    </p:spTree>
    <p:extLst>
      <p:ext uri="{BB962C8B-B14F-4D97-AF65-F5344CB8AC3E}">
        <p14:creationId xmlns:p14="http://schemas.microsoft.com/office/powerpoint/2010/main" val="9145537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ការងារផ្ទុក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2546" y="271850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ឧទាហរណ៍នៃការងារផ្ទុក (1)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អអ្ថបទ ទំព័រទី128 / អត្ថបទជំនួយ ទំព័រទី66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74" y="1416661"/>
            <a:ext cx="2767968" cy="126375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156" y="1468928"/>
            <a:ext cx="1957149" cy="152657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946" y="3491527"/>
            <a:ext cx="1498617" cy="158249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382" y="3300835"/>
            <a:ext cx="2656130" cy="105686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47" y="4732840"/>
            <a:ext cx="2471599" cy="90588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4263" y="1371319"/>
            <a:ext cx="2536494" cy="333839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1309" y="5226084"/>
            <a:ext cx="3938592" cy="976854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3209925" y="298379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ឧទាហរណ៍នៃការងារផ្ទុក (2)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198391" y="50214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ឧទាហរណ៍នៃការងារផ្ទុក (3)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71174" y="43145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ឧទាហរណ៍នៃការងារផ្ទុក (4)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71174" y="56553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ឧទាហរណ៍នៃការងារផ្ទុក (5)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503705" y="46966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ឧទាហរណ៏កែវពង្រីក 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78224" y="61053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ឧទាហរណ៍ដៃវែង</a:t>
            </a:r>
          </a:p>
        </p:txBody>
      </p:sp>
      <p:sp>
        <p:nvSpPr>
          <p:cNvPr id="23" name="テキスト ボックス 1163">
            <a:extLst>
              <a:ext uri="{FF2B5EF4-FFF2-40B4-BE49-F238E27FC236}">
                <a16:creationId xmlns:a16="http://schemas.microsoft.com/office/drawing/2014/main" id="{2C6DACC7-58E3-4562-8E3C-5CB24E3CA045}"/>
              </a:ext>
            </a:extLst>
          </p:cNvPr>
          <p:cNvSpPr txBox="1"/>
          <p:nvPr/>
        </p:nvSpPr>
        <p:spPr>
          <a:xfrm>
            <a:off x="1345466" y="2212100"/>
            <a:ext cx="773430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ឡានដឹកដីចោល 10t-11t</a:t>
            </a:r>
            <a:endParaRPr lang="ja-JP" sz="700" kern="10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164">
            <a:extLst>
              <a:ext uri="{FF2B5EF4-FFF2-40B4-BE49-F238E27FC236}">
                <a16:creationId xmlns:a16="http://schemas.microsoft.com/office/drawing/2014/main" id="{CF976BCB-B55E-4D66-A653-EBDE93294FC4}"/>
              </a:ext>
            </a:extLst>
          </p:cNvPr>
          <p:cNvSpPr txBox="1"/>
          <p:nvPr/>
        </p:nvSpPr>
        <p:spPr>
          <a:xfrm rot="20773740">
            <a:off x="4276178" y="3489704"/>
            <a:ext cx="591645" cy="119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កាត់បន្ថយមុំងាក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164">
            <a:extLst>
              <a:ext uri="{FF2B5EF4-FFF2-40B4-BE49-F238E27FC236}">
                <a16:creationId xmlns:a16="http://schemas.microsoft.com/office/drawing/2014/main" id="{467E3B07-7340-47F9-A6A5-1A50C6A7D461}"/>
              </a:ext>
            </a:extLst>
          </p:cNvPr>
          <p:cNvSpPr txBox="1"/>
          <p:nvPr/>
        </p:nvSpPr>
        <p:spPr>
          <a:xfrm>
            <a:off x="2438359" y="4941677"/>
            <a:ext cx="773430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ដើម្បីរក្សាចម្ងាយនេះ</a:t>
            </a:r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164">
            <a:extLst>
              <a:ext uri="{FF2B5EF4-FFF2-40B4-BE49-F238E27FC236}">
                <a16:creationId xmlns:a16="http://schemas.microsoft.com/office/drawing/2014/main" id="{2CE9D09D-828B-450C-B3C9-161C9591066C}"/>
              </a:ext>
            </a:extLst>
          </p:cNvPr>
          <p:cNvSpPr txBox="1"/>
          <p:nvPr/>
        </p:nvSpPr>
        <p:spPr>
          <a:xfrm rot="20773740">
            <a:off x="4432805" y="3672608"/>
            <a:ext cx="396970" cy="1055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ja-JP" sz="7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6224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ឧបករណ៍ប៉ែលធារាសាស្ត្រ (SHOBERU)(loading shovel)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67198" y="3196373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ឧទាហរណ៍នៃការងារជីកខាងលើដោយពិចារណាលើការបង្ហូរទឹក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ទំព័រទី131 / អត្ថបទជំនួយ ទំព័រទី69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71" y="1480085"/>
            <a:ext cx="4175562" cy="129828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793" y="1314619"/>
            <a:ext cx="3061711" cy="173235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983" y="3791328"/>
            <a:ext cx="3220790" cy="13484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798" y="3665352"/>
            <a:ext cx="3322369" cy="1605346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4923798" y="57182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ឧទាហរណ៍នៃការងារការជីកដោយទៅមុខបណ្ដើរ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83163" y="5546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ឧទាហរណ៍នៃការងារជីកត្រង់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739277" y="3344517"/>
            <a:ext cx="37872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ឧទាហរណ៍នៃការងារជីកផ្នែកទាប</a:t>
            </a:r>
          </a:p>
        </p:txBody>
      </p:sp>
      <p:sp>
        <p:nvSpPr>
          <p:cNvPr id="13" name="テキスト ボックス 1167">
            <a:extLst>
              <a:ext uri="{FF2B5EF4-FFF2-40B4-BE49-F238E27FC236}">
                <a16:creationId xmlns:a16="http://schemas.microsoft.com/office/drawing/2014/main" id="{6CABD0A5-E819-4513-803A-87AB83A4235A}"/>
              </a:ext>
            </a:extLst>
          </p:cNvPr>
          <p:cNvSpPr txBox="1"/>
          <p:nvPr/>
        </p:nvSpPr>
        <p:spPr>
          <a:xfrm>
            <a:off x="5244538" y="1631790"/>
            <a:ext cx="77343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ផ្ទៃជីក</a:t>
            </a:r>
          </a:p>
        </p:txBody>
      </p:sp>
      <p:sp>
        <p:nvSpPr>
          <p:cNvPr id="15" name="テキスト ボックス 1168">
            <a:extLst>
              <a:ext uri="{FF2B5EF4-FFF2-40B4-BE49-F238E27FC236}">
                <a16:creationId xmlns:a16="http://schemas.microsoft.com/office/drawing/2014/main" id="{A293F286-FBD5-42BA-9DA4-76051838C9CA}"/>
              </a:ext>
            </a:extLst>
          </p:cNvPr>
          <p:cNvSpPr txBox="1"/>
          <p:nvPr/>
        </p:nvSpPr>
        <p:spPr>
          <a:xfrm>
            <a:off x="6717103" y="1353660"/>
            <a:ext cx="77343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ទទឹងជម្រាល</a:t>
            </a:r>
          </a:p>
        </p:txBody>
      </p:sp>
      <p:sp>
        <p:nvSpPr>
          <p:cNvPr id="16" name="テキスト ボックス 1169">
            <a:extLst>
              <a:ext uri="{FF2B5EF4-FFF2-40B4-BE49-F238E27FC236}">
                <a16:creationId xmlns:a16="http://schemas.microsoft.com/office/drawing/2014/main" id="{1466289E-0B44-4380-A695-EEF5EF36FEF7}"/>
              </a:ext>
            </a:extLst>
          </p:cNvPr>
          <p:cNvSpPr txBox="1"/>
          <p:nvPr/>
        </p:nvSpPr>
        <p:spPr>
          <a:xfrm>
            <a:off x="7008228" y="2942265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ផ្ទៃបាត</a:t>
            </a:r>
          </a:p>
        </p:txBody>
      </p:sp>
      <p:sp>
        <p:nvSpPr>
          <p:cNvPr id="17" name="テキスト ボックス 1170">
            <a:extLst>
              <a:ext uri="{FF2B5EF4-FFF2-40B4-BE49-F238E27FC236}">
                <a16:creationId xmlns:a16="http://schemas.microsoft.com/office/drawing/2014/main" id="{2560F5F3-3301-4D49-8387-1CE06DFCE7B0}"/>
              </a:ext>
            </a:extLst>
          </p:cNvPr>
          <p:cNvSpPr txBox="1"/>
          <p:nvPr/>
        </p:nvSpPr>
        <p:spPr>
          <a:xfrm>
            <a:off x="7701105" y="2870794"/>
            <a:ext cx="43434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ជម្រាល</a:t>
            </a:r>
          </a:p>
        </p:txBody>
      </p:sp>
      <p:sp>
        <p:nvSpPr>
          <p:cNvPr id="18" name="テキスト ボックス 842">
            <a:extLst>
              <a:ext uri="{FF2B5EF4-FFF2-40B4-BE49-F238E27FC236}">
                <a16:creationId xmlns:a16="http://schemas.microsoft.com/office/drawing/2014/main" id="{7933B785-C6B8-4DEC-A552-CCD038A83976}"/>
              </a:ext>
            </a:extLst>
          </p:cNvPr>
          <p:cNvSpPr txBox="1"/>
          <p:nvPr/>
        </p:nvSpPr>
        <p:spPr>
          <a:xfrm>
            <a:off x="5682127" y="2305815"/>
            <a:ext cx="567690" cy="359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ផ្ទៃបាតដែលបានកំណត់ទុកជាមុន</a:t>
            </a:r>
          </a:p>
        </p:txBody>
      </p:sp>
      <p:sp>
        <p:nvSpPr>
          <p:cNvPr id="21" name="テキスト ボックス 1174">
            <a:extLst>
              <a:ext uri="{FF2B5EF4-FFF2-40B4-BE49-F238E27FC236}">
                <a16:creationId xmlns:a16="http://schemas.microsoft.com/office/drawing/2014/main" id="{B5DD2626-FBC7-448A-BF60-B0673765F79B}"/>
              </a:ext>
            </a:extLst>
          </p:cNvPr>
          <p:cNvSpPr txBox="1"/>
          <p:nvPr/>
        </p:nvSpPr>
        <p:spPr>
          <a:xfrm>
            <a:off x="6702158" y="4656624"/>
            <a:ext cx="1676420" cy="2338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●ធ្វើឱ្យមុំងាកតូចតាមដែលអាចធ្វើទៅបាន</a:t>
            </a:r>
          </a:p>
        </p:txBody>
      </p:sp>
      <p:sp>
        <p:nvSpPr>
          <p:cNvPr id="22" name="テキスト ボックス 1173">
            <a:extLst>
              <a:ext uri="{FF2B5EF4-FFF2-40B4-BE49-F238E27FC236}">
                <a16:creationId xmlns:a16="http://schemas.microsoft.com/office/drawing/2014/main" id="{5086B7E9-BB42-4F0D-BD97-01D4257A5AA7}"/>
              </a:ext>
            </a:extLst>
          </p:cNvPr>
          <p:cNvSpPr txBox="1"/>
          <p:nvPr/>
        </p:nvSpPr>
        <p:spPr>
          <a:xfrm>
            <a:off x="7944238" y="5008840"/>
            <a:ext cx="526662" cy="1572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ការថយក្រៅ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173">
            <a:extLst>
              <a:ext uri="{FF2B5EF4-FFF2-40B4-BE49-F238E27FC236}">
                <a16:creationId xmlns:a16="http://schemas.microsoft.com/office/drawing/2014/main" id="{B48FC18E-218F-4E4E-86F6-8A757C4E6B85}"/>
              </a:ext>
            </a:extLst>
          </p:cNvPr>
          <p:cNvSpPr txBox="1"/>
          <p:nvPr/>
        </p:nvSpPr>
        <p:spPr>
          <a:xfrm>
            <a:off x="4923462" y="5001180"/>
            <a:ext cx="526662" cy="1572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-KH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ការទៅចូល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4066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ឧបករណ៍ប៉ែលធារាសាស្ត្រ (SHOBERU)(loading shovel(SHOBERU))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ទំព័រទី133 / អត្ថបទជំនួយ ទំព័រទី71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606444" y="1342890"/>
            <a:ext cx="4033649" cy="3090786"/>
            <a:chOff x="606445" y="1342890"/>
            <a:chExt cx="3237610" cy="2480821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9659" y="1342890"/>
              <a:ext cx="2971183" cy="2352870"/>
            </a:xfrm>
            <a:prstGeom prst="rect">
              <a:avLst/>
            </a:prstGeom>
          </p:spPr>
        </p:pic>
        <p:sp>
          <p:nvSpPr>
            <p:cNvPr id="12" name="テキスト ボックス 11"/>
            <p:cNvSpPr txBox="1"/>
            <p:nvPr/>
          </p:nvSpPr>
          <p:spPr>
            <a:xfrm>
              <a:off x="606445" y="3601378"/>
              <a:ext cx="3237610" cy="22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ឧទាហរណ៍នៃវិធីសាស្រ្តsidehill bench cut</a:t>
              </a:r>
            </a:p>
          </p:txBody>
        </p:sp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4151507" y="3307404"/>
            <a:ext cx="4363843" cy="2896968"/>
            <a:chOff x="4397907" y="1318082"/>
            <a:chExt cx="3787238" cy="2514184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4808" y="1318082"/>
              <a:ext cx="3573437" cy="2446896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4397907" y="3591868"/>
              <a:ext cx="3787238" cy="2403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 dirty="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ឧទាហរណ៍នៃវិធីសាស្ត្រប្រភេទប្រអប់ bench cut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8552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ឧបករណ៍ប៉ែលធារាសាស្ត្រ (SHOBERU)(loading shovel(SHOBERU))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ទំព័រទី133 / អត្ថបទជំនួយ ទំព័រទី72</a:t>
            </a:r>
          </a:p>
        </p:txBody>
      </p:sp>
      <p:grpSp>
        <p:nvGrpSpPr>
          <p:cNvPr id="5" name="グループ化 4"/>
          <p:cNvGrpSpPr>
            <a:grpSpLocks noChangeAspect="1"/>
          </p:cNvGrpSpPr>
          <p:nvPr/>
        </p:nvGrpSpPr>
        <p:grpSpPr>
          <a:xfrm>
            <a:off x="414642" y="1291389"/>
            <a:ext cx="3937544" cy="2675551"/>
            <a:chOff x="881153" y="3976651"/>
            <a:chExt cx="3237610" cy="2199948"/>
          </a:xfrm>
        </p:grpSpPr>
        <p:sp>
          <p:nvSpPr>
            <p:cNvPr id="22" name="テキスト ボックス 21"/>
            <p:cNvSpPr txBox="1"/>
            <p:nvPr/>
          </p:nvSpPr>
          <p:spPr>
            <a:xfrm>
              <a:off x="881153" y="5948839"/>
              <a:ext cx="3237610" cy="2277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មុំកាត់នៃធុង</a:t>
              </a: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55861" y="3976651"/>
              <a:ext cx="2688194" cy="1912994"/>
            </a:xfrm>
            <a:prstGeom prst="rect">
              <a:avLst/>
            </a:prstGeom>
          </p:spPr>
        </p:pic>
      </p:grpSp>
      <p:grpSp>
        <p:nvGrpSpPr>
          <p:cNvPr id="6" name="グループ化 5"/>
          <p:cNvGrpSpPr>
            <a:grpSpLocks noChangeAspect="1"/>
          </p:cNvGrpSpPr>
          <p:nvPr/>
        </p:nvGrpSpPr>
        <p:grpSpPr>
          <a:xfrm>
            <a:off x="2689979" y="3268497"/>
            <a:ext cx="5686094" cy="2980906"/>
            <a:chOff x="4017490" y="3984132"/>
            <a:chExt cx="4358581" cy="2284964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7857" y="3984132"/>
              <a:ext cx="3210388" cy="2127497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4017490" y="6056767"/>
              <a:ext cx="4358581" cy="212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rtl="0"/>
              <a:r>
                <a:rPr lang="km" sz="1200" dirty="0">
                  <a:solidFill>
                    <a:prstClr val="black"/>
                  </a:solidFill>
                  <a:latin typeface="Khmer UI" panose="020B0502040204020203" pitchFamily="34" charset="0"/>
                  <a:cs typeface="Khmer UI" panose="020B0502040204020203" pitchFamily="34" charset="0"/>
                </a:rPr>
                <a:t>ឧទាហរណ៍នៃការផ្ទុកដីនិងបោះចោលដីជាមួយ(SHOBERU)(loading shovel(SHOBERU))</a:t>
              </a:r>
            </a:p>
          </p:txBody>
        </p:sp>
      </p:grpSp>
      <p:sp>
        <p:nvSpPr>
          <p:cNvPr id="12" name="テキスト ボックス 1175">
            <a:extLst>
              <a:ext uri="{FF2B5EF4-FFF2-40B4-BE49-F238E27FC236}">
                <a16:creationId xmlns:a16="http://schemas.microsoft.com/office/drawing/2014/main" id="{B26B04F9-5B0F-42E3-B562-284A8AE5EC6D}"/>
              </a:ext>
            </a:extLst>
          </p:cNvPr>
          <p:cNvSpPr txBox="1"/>
          <p:nvPr/>
        </p:nvSpPr>
        <p:spPr>
          <a:xfrm>
            <a:off x="1013386" y="3368963"/>
            <a:ext cx="81756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(a) មុំកាត់ធំ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176">
            <a:extLst>
              <a:ext uri="{FF2B5EF4-FFF2-40B4-BE49-F238E27FC236}">
                <a16:creationId xmlns:a16="http://schemas.microsoft.com/office/drawing/2014/main" id="{E3186870-74A0-49AC-AF05-58FAA8E3099A}"/>
              </a:ext>
            </a:extLst>
          </p:cNvPr>
          <p:cNvSpPr txBox="1"/>
          <p:nvPr/>
        </p:nvSpPr>
        <p:spPr>
          <a:xfrm>
            <a:off x="2689978" y="3368963"/>
            <a:ext cx="909143" cy="1200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(b) មុំកាត់តូច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178">
            <a:extLst>
              <a:ext uri="{FF2B5EF4-FFF2-40B4-BE49-F238E27FC236}">
                <a16:creationId xmlns:a16="http://schemas.microsoft.com/office/drawing/2014/main" id="{C7B55919-46D2-468A-A5D9-5781D5FF610F}"/>
              </a:ext>
            </a:extLst>
          </p:cNvPr>
          <p:cNvSpPr txBox="1"/>
          <p:nvPr/>
        </p:nvSpPr>
        <p:spPr>
          <a:xfrm>
            <a:off x="3792063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(a)	ផ្ទុកទៅក្នុងឡានដឹកដីចោលលើផ្ទៃដីតែមួយ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179">
            <a:extLst>
              <a:ext uri="{FF2B5EF4-FFF2-40B4-BE49-F238E27FC236}">
                <a16:creationId xmlns:a16="http://schemas.microsoft.com/office/drawing/2014/main" id="{222473A2-770D-48F0-AB17-E4B73DEA17F6}"/>
              </a:ext>
            </a:extLst>
          </p:cNvPr>
          <p:cNvSpPr txBox="1"/>
          <p:nvPr/>
        </p:nvSpPr>
        <p:spPr>
          <a:xfrm>
            <a:off x="5271817" y="4212647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(b)	ផ្ទុកទៅក្នុងឡានដឹកទំនិញដែលមានទីតាំងខ្ពស់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180">
            <a:extLst>
              <a:ext uri="{FF2B5EF4-FFF2-40B4-BE49-F238E27FC236}">
                <a16:creationId xmlns:a16="http://schemas.microsoft.com/office/drawing/2014/main" id="{4FDA42CE-CC90-406B-95D6-23CF6A781E4A}"/>
              </a:ext>
            </a:extLst>
          </p:cNvPr>
          <p:cNvSpPr txBox="1"/>
          <p:nvPr/>
        </p:nvSpPr>
        <p:spPr>
          <a:xfrm>
            <a:off x="6670712" y="416704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(c)	ចាក់ដីចោល(DANPU)លើភ្នំដីខ្សាច់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181">
            <a:extLst>
              <a:ext uri="{FF2B5EF4-FFF2-40B4-BE49-F238E27FC236}">
                <a16:creationId xmlns:a16="http://schemas.microsoft.com/office/drawing/2014/main" id="{CBE0AFAB-8C76-4B59-B488-00ECE315F551}"/>
              </a:ext>
            </a:extLst>
          </p:cNvPr>
          <p:cNvSpPr txBox="1"/>
          <p:nvPr/>
        </p:nvSpPr>
        <p:spPr>
          <a:xfrm>
            <a:off x="4149515" y="5717635"/>
            <a:ext cx="126777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(d)	ផ្ទុកលើឧបករណ៍បញ្ជូន  hopperជាដើម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182">
            <a:extLst>
              <a:ext uri="{FF2B5EF4-FFF2-40B4-BE49-F238E27FC236}">
                <a16:creationId xmlns:a16="http://schemas.microsoft.com/office/drawing/2014/main" id="{8F946762-0D93-49A5-B69E-93A79D93A793}"/>
              </a:ext>
            </a:extLst>
          </p:cNvPr>
          <p:cNvSpPr txBox="1"/>
          <p:nvPr/>
        </p:nvSpPr>
        <p:spPr>
          <a:xfrm>
            <a:off x="6155209" y="5823945"/>
            <a:ext cx="1351063" cy="143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52000" indent="-25200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(e)	ការចាក់ដីនៅផ្នែកខាងមុខឬខាងក្រោយ(DANPU SURU)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497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958" y="1173001"/>
            <a:ext cx="5000084" cy="515160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clamshell 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39786" y="60980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ឧទាហរណ៍នៃការធ្វើការជាមួយclamshell 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ទំព័រទី136 / អត្ថបទជំនួយ ទំព័រទី74</a:t>
            </a:r>
          </a:p>
        </p:txBody>
      </p:sp>
      <p:sp>
        <p:nvSpPr>
          <p:cNvPr id="7" name="テキスト ボックス 1184">
            <a:extLst>
              <a:ext uri="{FF2B5EF4-FFF2-40B4-BE49-F238E27FC236}">
                <a16:creationId xmlns:a16="http://schemas.microsoft.com/office/drawing/2014/main" id="{B589C43E-9B68-4F6F-AE61-8EAE39206A32}"/>
              </a:ext>
            </a:extLst>
          </p:cNvPr>
          <p:cNvSpPr txBox="1"/>
          <p:nvPr/>
        </p:nvSpPr>
        <p:spPr>
          <a:xfrm>
            <a:off x="2719593" y="2754705"/>
            <a:ext cx="1368313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(a) ការកាត់ឫសនៃកន្លែងសាងសង់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185">
            <a:extLst>
              <a:ext uri="{FF2B5EF4-FFF2-40B4-BE49-F238E27FC236}">
                <a16:creationId xmlns:a16="http://schemas.microsoft.com/office/drawing/2014/main" id="{C6AA2FBD-2A92-430D-A4AC-833B374729BC}"/>
              </a:ext>
            </a:extLst>
          </p:cNvPr>
          <p:cNvSpPr txBox="1"/>
          <p:nvPr/>
        </p:nvSpPr>
        <p:spPr>
          <a:xfrm>
            <a:off x="5225900" y="3735159"/>
            <a:ext cx="1180876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(b) គំនរស្តុក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186">
            <a:extLst>
              <a:ext uri="{FF2B5EF4-FFF2-40B4-BE49-F238E27FC236}">
                <a16:creationId xmlns:a16="http://schemas.microsoft.com/office/drawing/2014/main" id="{533AC4D5-81D8-4B4C-A868-3CD1EA0880C8}"/>
              </a:ext>
            </a:extLst>
          </p:cNvPr>
          <p:cNvSpPr txBox="1"/>
          <p:nvPr/>
        </p:nvSpPr>
        <p:spPr>
          <a:xfrm>
            <a:off x="2516099" y="4990857"/>
            <a:ext cx="1344295" cy="3060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(c) ផ្ទុកទៅក្នុងឡានដឹកដីចោល(DANPU)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187">
            <a:extLst>
              <a:ext uri="{FF2B5EF4-FFF2-40B4-BE49-F238E27FC236}">
                <a16:creationId xmlns:a16="http://schemas.microsoft.com/office/drawing/2014/main" id="{FB08F45A-BF2C-4890-9A89-194A58D11B02}"/>
              </a:ext>
            </a:extLst>
          </p:cNvPr>
          <p:cNvSpPr txBox="1"/>
          <p:nvPr/>
        </p:nvSpPr>
        <p:spPr>
          <a:xfrm>
            <a:off x="5049992" y="6098089"/>
            <a:ext cx="1829136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(d) ផ្ទុកទៅដបនៅកន្លែងខ្ពស់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276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584" y="2532807"/>
            <a:ext cx="3721101" cy="196517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ឧទាហរណ៍នម៉ាស៊ីនជីកផ្នែកទាបជាងដី 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ទំព័រទី137 / អត្ថបទជំនួយ ទំព័រទី76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65" y="1327062"/>
            <a:ext cx="3862537" cy="494585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092251" y="441833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មុំកំណត់នៃដងសន្ទូច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759963" y="6025254"/>
            <a:ext cx="43090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ឧទាហរណ៍នៃការងារជីកនិងផ្ទុកដោយម៉ាស៊ីនជីកផ្នែកទាបជាងដី</a:t>
            </a:r>
          </a:p>
        </p:txBody>
      </p:sp>
      <p:sp>
        <p:nvSpPr>
          <p:cNvPr id="12" name="テキスト ボックス 1188">
            <a:extLst>
              <a:ext uri="{FF2B5EF4-FFF2-40B4-BE49-F238E27FC236}">
                <a16:creationId xmlns:a16="http://schemas.microsoft.com/office/drawing/2014/main" id="{9009C45A-4587-4C89-BCAA-97A66DFA5BF5}"/>
              </a:ext>
            </a:extLst>
          </p:cNvPr>
          <p:cNvSpPr txBox="1"/>
          <p:nvPr/>
        </p:nvSpPr>
        <p:spPr>
          <a:xfrm>
            <a:off x="2259759" y="2266041"/>
            <a:ext cx="1493465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(a) ការជីកជម្រាលនៅក្រោមដី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189">
            <a:extLst>
              <a:ext uri="{FF2B5EF4-FFF2-40B4-BE49-F238E27FC236}">
                <a16:creationId xmlns:a16="http://schemas.microsoft.com/office/drawing/2014/main" id="{D6575D92-FFB5-4011-80C4-637B7AD8D115}"/>
              </a:ext>
            </a:extLst>
          </p:cNvPr>
          <p:cNvSpPr txBox="1"/>
          <p:nvPr/>
        </p:nvSpPr>
        <p:spPr>
          <a:xfrm>
            <a:off x="874216" y="3801258"/>
            <a:ext cx="1961538" cy="1885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(b) ការកាត់ឫសនៃគ្រឹះអាគារ ការប្រមូលផ្តុំពីបាតទន្លេជាដើម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190">
            <a:extLst>
              <a:ext uri="{FF2B5EF4-FFF2-40B4-BE49-F238E27FC236}">
                <a16:creationId xmlns:a16="http://schemas.microsoft.com/office/drawing/2014/main" id="{3C31AE13-4264-4F44-83E3-D08CC542C93C}"/>
              </a:ext>
            </a:extLst>
          </p:cNvPr>
          <p:cNvSpPr txBox="1"/>
          <p:nvPr/>
        </p:nvSpPr>
        <p:spPr>
          <a:xfrm>
            <a:off x="3013502" y="3799988"/>
            <a:ext cx="1611417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(c) ការជីកផ្លូវទឹក ប្រឡាយ ការបូមខ្សាច់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191">
            <a:extLst>
              <a:ext uri="{FF2B5EF4-FFF2-40B4-BE49-F238E27FC236}">
                <a16:creationId xmlns:a16="http://schemas.microsoft.com/office/drawing/2014/main" id="{E1AC2475-79C5-49AF-9F4C-45DD66BC0D2B}"/>
              </a:ext>
            </a:extLst>
          </p:cNvPr>
          <p:cNvSpPr txBox="1"/>
          <p:nvPr/>
        </p:nvSpPr>
        <p:spPr>
          <a:xfrm>
            <a:off x="1269234" y="4983535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(d) ផ្ទុកនៅលើផ្ទៃតែមួយនៅលើដី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192">
            <a:extLst>
              <a:ext uri="{FF2B5EF4-FFF2-40B4-BE49-F238E27FC236}">
                <a16:creationId xmlns:a16="http://schemas.microsoft.com/office/drawing/2014/main" id="{57022C06-B2B8-4412-BE44-03A3F6715090}"/>
              </a:ext>
            </a:extLst>
          </p:cNvPr>
          <p:cNvSpPr txBox="1"/>
          <p:nvPr/>
        </p:nvSpPr>
        <p:spPr>
          <a:xfrm>
            <a:off x="3416461" y="5212359"/>
            <a:ext cx="1347041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(e) ផ្ទុកនៅខាងក្រោមក្តារការងារ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193">
            <a:extLst>
              <a:ext uri="{FF2B5EF4-FFF2-40B4-BE49-F238E27FC236}">
                <a16:creationId xmlns:a16="http://schemas.microsoft.com/office/drawing/2014/main" id="{D3938073-477F-4E0C-8D9E-9893E1F90FB2}"/>
              </a:ext>
            </a:extLst>
          </p:cNvPr>
          <p:cNvSpPr txBox="1"/>
          <p:nvPr/>
        </p:nvSpPr>
        <p:spPr>
          <a:xfrm>
            <a:off x="1326422" y="6141728"/>
            <a:ext cx="1333108" cy="189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(f) ផ្ទុកទៅhopper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195">
            <a:extLst>
              <a:ext uri="{FF2B5EF4-FFF2-40B4-BE49-F238E27FC236}">
                <a16:creationId xmlns:a16="http://schemas.microsoft.com/office/drawing/2014/main" id="{740C775B-DA74-41DE-8F56-400DC24C5A14}"/>
              </a:ext>
            </a:extLst>
          </p:cNvPr>
          <p:cNvSpPr txBox="1"/>
          <p:nvPr/>
        </p:nvSpPr>
        <p:spPr>
          <a:xfrm>
            <a:off x="5702300" y="3630723"/>
            <a:ext cx="644712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ជាធម្មតា30ដែក្រេរឬច្រើនជាងនេះ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579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ឡេវ៉ាល័រ・ម៉ូទ័រ 1 ...  ប្រតិបត្តិការមូលដ្ឋាន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68548" y="5283480"/>
            <a:ext cx="323761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5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ឧទាហរណ៍នៃឧបករណ៍ប្រតិបត្ដិការរបស់ឡេវ៉ាល័រ・ម៉ូទ័រ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ទំព័រទី140 / អត្ថបទជំនួយ ទំព័រទី77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65" y="4563460"/>
            <a:ext cx="1979726" cy="119233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746" y="4258654"/>
            <a:ext cx="1779315" cy="166556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126623" y="571267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មុំគែមផ្លុំប៉ែល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45428" y="586487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មុំកាត់នៃឧបករណ៍បុកឲ្យផ្ទៃដីរបក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927" y="2230232"/>
            <a:ext cx="3613942" cy="1504753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983093" y="186613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គុណភាពដីនិងមុំ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94" y="2288357"/>
            <a:ext cx="4090355" cy="2995123"/>
          </a:xfrm>
          <a:prstGeom prst="rect">
            <a:avLst/>
          </a:prstGeom>
        </p:spPr>
      </p:pic>
      <p:sp>
        <p:nvSpPr>
          <p:cNvPr id="13" name="テキスト ボックス 1213">
            <a:extLst>
              <a:ext uri="{FF2B5EF4-FFF2-40B4-BE49-F238E27FC236}">
                <a16:creationId xmlns:a16="http://schemas.microsoft.com/office/drawing/2014/main" id="{B700E06D-3357-408B-B8B0-13E16E6237C1}"/>
              </a:ext>
            </a:extLst>
          </p:cNvPr>
          <p:cNvSpPr txBox="1"/>
          <p:nvPr/>
        </p:nvSpPr>
        <p:spPr>
          <a:xfrm>
            <a:off x="700093" y="2285525"/>
            <a:ext cx="2347907" cy="1529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ការឡើងនិងចុះក្រោមនៃឧបករណ៍បុកឲ្យផ្ទៃដីរបក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214">
            <a:extLst>
              <a:ext uri="{FF2B5EF4-FFF2-40B4-BE49-F238E27FC236}">
                <a16:creationId xmlns:a16="http://schemas.microsoft.com/office/drawing/2014/main" id="{22CE8863-C952-4962-95AF-453B447368AF}"/>
              </a:ext>
            </a:extLst>
          </p:cNvPr>
          <p:cNvSpPr txBox="1"/>
          <p:nvPr/>
        </p:nvSpPr>
        <p:spPr>
          <a:xfrm>
            <a:off x="3642230" y="2308760"/>
            <a:ext cx="1046216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Articulate(atikureto)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15">
            <a:extLst>
              <a:ext uri="{FF2B5EF4-FFF2-40B4-BE49-F238E27FC236}">
                <a16:creationId xmlns:a16="http://schemas.microsoft.com/office/drawing/2014/main" id="{5D0734C4-4A05-4D5B-B823-2E1DC594D820}"/>
              </a:ext>
            </a:extLst>
          </p:cNvPr>
          <p:cNvSpPr txBox="1"/>
          <p:nvPr/>
        </p:nvSpPr>
        <p:spPr>
          <a:xfrm>
            <a:off x="3937784" y="3043647"/>
            <a:ext cx="634216" cy="1169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ការលំអៀង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216">
            <a:extLst>
              <a:ext uri="{FF2B5EF4-FFF2-40B4-BE49-F238E27FC236}">
                <a16:creationId xmlns:a16="http://schemas.microsoft.com/office/drawing/2014/main" id="{D1BEC3F3-1E5C-4373-8FDC-537C43364861}"/>
              </a:ext>
            </a:extLst>
          </p:cNvPr>
          <p:cNvSpPr txBox="1"/>
          <p:nvPr/>
        </p:nvSpPr>
        <p:spPr>
          <a:xfrm>
            <a:off x="3797272" y="3753609"/>
            <a:ext cx="1314478" cy="1777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ការបង្វែរឲ្យទៅផ្លុំប៉ែលទៅចំហៀង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217">
            <a:extLst>
              <a:ext uri="{FF2B5EF4-FFF2-40B4-BE49-F238E27FC236}">
                <a16:creationId xmlns:a16="http://schemas.microsoft.com/office/drawing/2014/main" id="{191CE23E-03B3-4C52-9C8A-201A2B9B462E}"/>
              </a:ext>
            </a:extLst>
          </p:cNvPr>
          <p:cNvSpPr txBox="1"/>
          <p:nvPr/>
        </p:nvSpPr>
        <p:spPr>
          <a:xfrm>
            <a:off x="3712320" y="4502815"/>
            <a:ext cx="968786" cy="160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ការឡើងលើនិងចុះក្រោមនៃផ្លុំប៉ែល (ស្តាំ)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218">
            <a:extLst>
              <a:ext uri="{FF2B5EF4-FFF2-40B4-BE49-F238E27FC236}">
                <a16:creationId xmlns:a16="http://schemas.microsoft.com/office/drawing/2014/main" id="{00C0ABA3-143A-493F-88CB-CEDF1B8BB563}"/>
              </a:ext>
            </a:extLst>
          </p:cNvPr>
          <p:cNvSpPr txBox="1"/>
          <p:nvPr/>
        </p:nvSpPr>
        <p:spPr>
          <a:xfrm>
            <a:off x="723491" y="4500343"/>
            <a:ext cx="968786" cy="1523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ការឡើងលើនិងចុះក្រោមនៃផ្លុំប៉ែល (ឆ្វេង)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219">
            <a:extLst>
              <a:ext uri="{FF2B5EF4-FFF2-40B4-BE49-F238E27FC236}">
                <a16:creationId xmlns:a16="http://schemas.microsoft.com/office/drawing/2014/main" id="{7DC33D4E-00A1-4E25-8E9B-EF3523A9B1EB}"/>
              </a:ext>
            </a:extLst>
          </p:cNvPr>
          <p:cNvSpPr txBox="1"/>
          <p:nvPr/>
        </p:nvSpPr>
        <p:spPr>
          <a:xfrm>
            <a:off x="865663" y="3756211"/>
            <a:ext cx="730055" cy="1796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ការបង្វិលរង្វង់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220">
            <a:extLst>
              <a:ext uri="{FF2B5EF4-FFF2-40B4-BE49-F238E27FC236}">
                <a16:creationId xmlns:a16="http://schemas.microsoft.com/office/drawing/2014/main" id="{0DC4515D-C028-4736-A60E-5CB7BF9A4AD4}"/>
              </a:ext>
            </a:extLst>
          </p:cNvPr>
          <p:cNvSpPr txBox="1"/>
          <p:nvPr/>
        </p:nvSpPr>
        <p:spPr>
          <a:xfrm>
            <a:off x="807499" y="3019972"/>
            <a:ext cx="968785" cy="140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ការបង្វែរឲ្យរង្វង់ទៅចំហៀង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221">
            <a:extLst>
              <a:ext uri="{FF2B5EF4-FFF2-40B4-BE49-F238E27FC236}">
                <a16:creationId xmlns:a16="http://schemas.microsoft.com/office/drawing/2014/main" id="{B324AA7C-1BC0-49CF-B097-4C16C233739B}"/>
              </a:ext>
            </a:extLst>
          </p:cNvPr>
          <p:cNvSpPr txBox="1"/>
          <p:nvPr/>
        </p:nvSpPr>
        <p:spPr>
          <a:xfrm>
            <a:off x="1286060" y="2496909"/>
            <a:ext cx="256989" cy="1016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222">
            <a:extLst>
              <a:ext uri="{FF2B5EF4-FFF2-40B4-BE49-F238E27FC236}">
                <a16:creationId xmlns:a16="http://schemas.microsoft.com/office/drawing/2014/main" id="{3626A17B-21E4-4074-A3A4-D3B3EA3665F9}"/>
              </a:ext>
            </a:extLst>
          </p:cNvPr>
          <p:cNvSpPr txBox="1"/>
          <p:nvPr/>
        </p:nvSpPr>
        <p:spPr>
          <a:xfrm>
            <a:off x="865663" y="3970493"/>
            <a:ext cx="251290" cy="133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223">
            <a:extLst>
              <a:ext uri="{FF2B5EF4-FFF2-40B4-BE49-F238E27FC236}">
                <a16:creationId xmlns:a16="http://schemas.microsoft.com/office/drawing/2014/main" id="{0BFC462A-C351-4335-B055-273133CAD697}"/>
              </a:ext>
            </a:extLst>
          </p:cNvPr>
          <p:cNvSpPr txBox="1"/>
          <p:nvPr/>
        </p:nvSpPr>
        <p:spPr>
          <a:xfrm>
            <a:off x="1286061" y="3220135"/>
            <a:ext cx="256988" cy="133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224">
            <a:extLst>
              <a:ext uri="{FF2B5EF4-FFF2-40B4-BE49-F238E27FC236}">
                <a16:creationId xmlns:a16="http://schemas.microsoft.com/office/drawing/2014/main" id="{DE08397A-86E4-4AA8-AF28-63280FFC665D}"/>
              </a:ext>
            </a:extLst>
          </p:cNvPr>
          <p:cNvSpPr txBox="1"/>
          <p:nvPr/>
        </p:nvSpPr>
        <p:spPr>
          <a:xfrm>
            <a:off x="1286061" y="4742154"/>
            <a:ext cx="256988" cy="1751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225">
            <a:extLst>
              <a:ext uri="{FF2B5EF4-FFF2-40B4-BE49-F238E27FC236}">
                <a16:creationId xmlns:a16="http://schemas.microsoft.com/office/drawing/2014/main" id="{3E8BFD50-53F5-4F2F-8701-B433B522D833}"/>
              </a:ext>
            </a:extLst>
          </p:cNvPr>
          <p:cNvSpPr txBox="1"/>
          <p:nvPr/>
        </p:nvSpPr>
        <p:spPr>
          <a:xfrm>
            <a:off x="4260023" y="4727302"/>
            <a:ext cx="256988" cy="121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226">
            <a:extLst>
              <a:ext uri="{FF2B5EF4-FFF2-40B4-BE49-F238E27FC236}">
                <a16:creationId xmlns:a16="http://schemas.microsoft.com/office/drawing/2014/main" id="{528D866C-9C88-47E0-9F80-D1FF2E817C41}"/>
              </a:ext>
            </a:extLst>
          </p:cNvPr>
          <p:cNvSpPr txBox="1"/>
          <p:nvPr/>
        </p:nvSpPr>
        <p:spPr>
          <a:xfrm>
            <a:off x="4303997" y="3970493"/>
            <a:ext cx="268001" cy="1217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227">
            <a:extLst>
              <a:ext uri="{FF2B5EF4-FFF2-40B4-BE49-F238E27FC236}">
                <a16:creationId xmlns:a16="http://schemas.microsoft.com/office/drawing/2014/main" id="{354EF865-7DE8-48EC-8371-CD0FB36EE0D8}"/>
              </a:ext>
            </a:extLst>
          </p:cNvPr>
          <p:cNvSpPr txBox="1"/>
          <p:nvPr/>
        </p:nvSpPr>
        <p:spPr>
          <a:xfrm>
            <a:off x="4302390" y="3195821"/>
            <a:ext cx="269609" cy="1394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228">
            <a:extLst>
              <a:ext uri="{FF2B5EF4-FFF2-40B4-BE49-F238E27FC236}">
                <a16:creationId xmlns:a16="http://schemas.microsoft.com/office/drawing/2014/main" id="{138246DB-28B1-47FD-A4D9-43E44F224E8F}"/>
              </a:ext>
            </a:extLst>
          </p:cNvPr>
          <p:cNvSpPr txBox="1"/>
          <p:nvPr/>
        </p:nvSpPr>
        <p:spPr>
          <a:xfrm>
            <a:off x="4302390" y="2791783"/>
            <a:ext cx="269609" cy="1501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226">
            <a:extLst>
              <a:ext uri="{FF2B5EF4-FFF2-40B4-BE49-F238E27FC236}">
                <a16:creationId xmlns:a16="http://schemas.microsoft.com/office/drawing/2014/main" id="{DB9B9F61-C780-41D6-8162-1001F7B3A25F}"/>
              </a:ext>
            </a:extLst>
          </p:cNvPr>
          <p:cNvSpPr txBox="1"/>
          <p:nvPr/>
        </p:nvSpPr>
        <p:spPr>
          <a:xfrm>
            <a:off x="1286060" y="2812185"/>
            <a:ext cx="309657" cy="1129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226">
            <a:extLst>
              <a:ext uri="{FF2B5EF4-FFF2-40B4-BE49-F238E27FC236}">
                <a16:creationId xmlns:a16="http://schemas.microsoft.com/office/drawing/2014/main" id="{AD0546C0-5834-4218-8912-A6F132509831}"/>
              </a:ext>
            </a:extLst>
          </p:cNvPr>
          <p:cNvSpPr txBox="1"/>
          <p:nvPr/>
        </p:nvSpPr>
        <p:spPr>
          <a:xfrm>
            <a:off x="865663" y="3224029"/>
            <a:ext cx="221410" cy="1523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226">
            <a:extLst>
              <a:ext uri="{FF2B5EF4-FFF2-40B4-BE49-F238E27FC236}">
                <a16:creationId xmlns:a16="http://schemas.microsoft.com/office/drawing/2014/main" id="{5D7FB999-C994-4B17-A78C-921238597DBB}"/>
              </a:ext>
            </a:extLst>
          </p:cNvPr>
          <p:cNvSpPr txBox="1"/>
          <p:nvPr/>
        </p:nvSpPr>
        <p:spPr>
          <a:xfrm>
            <a:off x="1272764" y="4039946"/>
            <a:ext cx="251290" cy="1406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226">
            <a:extLst>
              <a:ext uri="{FF2B5EF4-FFF2-40B4-BE49-F238E27FC236}">
                <a16:creationId xmlns:a16="http://schemas.microsoft.com/office/drawing/2014/main" id="{0500B63B-849F-455B-9E0B-043F4D591A6D}"/>
              </a:ext>
            </a:extLst>
          </p:cNvPr>
          <p:cNvSpPr txBox="1"/>
          <p:nvPr/>
        </p:nvSpPr>
        <p:spPr>
          <a:xfrm>
            <a:off x="1296460" y="5035727"/>
            <a:ext cx="227594" cy="1293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226">
            <a:extLst>
              <a:ext uri="{FF2B5EF4-FFF2-40B4-BE49-F238E27FC236}">
                <a16:creationId xmlns:a16="http://schemas.microsoft.com/office/drawing/2014/main" id="{8C5F7B76-500B-44D4-B3DC-65837B34213E}"/>
              </a:ext>
            </a:extLst>
          </p:cNvPr>
          <p:cNvSpPr txBox="1"/>
          <p:nvPr/>
        </p:nvSpPr>
        <p:spPr>
          <a:xfrm>
            <a:off x="3892550" y="2479881"/>
            <a:ext cx="183327" cy="15263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226">
            <a:extLst>
              <a:ext uri="{FF2B5EF4-FFF2-40B4-BE49-F238E27FC236}">
                <a16:creationId xmlns:a16="http://schemas.microsoft.com/office/drawing/2014/main" id="{FF0A51BA-7D01-40D8-A64E-488BE0478C70}"/>
              </a:ext>
            </a:extLst>
          </p:cNvPr>
          <p:cNvSpPr txBox="1"/>
          <p:nvPr/>
        </p:nvSpPr>
        <p:spPr>
          <a:xfrm>
            <a:off x="3860443" y="3203063"/>
            <a:ext cx="221410" cy="1504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226">
            <a:extLst>
              <a:ext uri="{FF2B5EF4-FFF2-40B4-BE49-F238E27FC236}">
                <a16:creationId xmlns:a16="http://schemas.microsoft.com/office/drawing/2014/main" id="{514AFB4A-3DB2-4F7F-A9EE-EE4599A2A13F}"/>
              </a:ext>
            </a:extLst>
          </p:cNvPr>
          <p:cNvSpPr txBox="1"/>
          <p:nvPr/>
        </p:nvSpPr>
        <p:spPr>
          <a:xfrm>
            <a:off x="3935096" y="3970491"/>
            <a:ext cx="146757" cy="133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226">
            <a:extLst>
              <a:ext uri="{FF2B5EF4-FFF2-40B4-BE49-F238E27FC236}">
                <a16:creationId xmlns:a16="http://schemas.microsoft.com/office/drawing/2014/main" id="{32EBB4ED-9B30-4FCA-982B-C23D82B852E5}"/>
              </a:ext>
            </a:extLst>
          </p:cNvPr>
          <p:cNvSpPr txBox="1"/>
          <p:nvPr/>
        </p:nvSpPr>
        <p:spPr>
          <a:xfrm>
            <a:off x="4287876" y="5024224"/>
            <a:ext cx="227593" cy="1293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រុញ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237">
            <a:extLst>
              <a:ext uri="{FF2B5EF4-FFF2-40B4-BE49-F238E27FC236}">
                <a16:creationId xmlns:a16="http://schemas.microsoft.com/office/drawing/2014/main" id="{67E4FA05-1EA3-4A31-8C1A-02188B08070C}"/>
              </a:ext>
            </a:extLst>
          </p:cNvPr>
          <p:cNvSpPr txBox="1"/>
          <p:nvPr/>
        </p:nvSpPr>
        <p:spPr>
          <a:xfrm>
            <a:off x="7785551" y="2403492"/>
            <a:ext cx="623318" cy="15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មុំ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238">
            <a:extLst>
              <a:ext uri="{FF2B5EF4-FFF2-40B4-BE49-F238E27FC236}">
                <a16:creationId xmlns:a16="http://schemas.microsoft.com/office/drawing/2014/main" id="{3AB18830-D746-41F2-8630-05511178F91F}"/>
              </a:ext>
            </a:extLst>
          </p:cNvPr>
          <p:cNvSpPr txBox="1"/>
          <p:nvPr/>
        </p:nvSpPr>
        <p:spPr>
          <a:xfrm>
            <a:off x="5049314" y="2386665"/>
            <a:ext cx="61404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គុណភាពដី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1239">
            <a:extLst>
              <a:ext uri="{FF2B5EF4-FFF2-40B4-BE49-F238E27FC236}">
                <a16:creationId xmlns:a16="http://schemas.microsoft.com/office/drawing/2014/main" id="{D8F1767A-8D49-427F-B8FF-83BF23639DA9}"/>
              </a:ext>
            </a:extLst>
          </p:cNvPr>
          <p:cNvSpPr txBox="1"/>
          <p:nvPr/>
        </p:nvSpPr>
        <p:spPr>
          <a:xfrm>
            <a:off x="4909552" y="2900772"/>
            <a:ext cx="917507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ដីទន់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1240">
            <a:extLst>
              <a:ext uri="{FF2B5EF4-FFF2-40B4-BE49-F238E27FC236}">
                <a16:creationId xmlns:a16="http://schemas.microsoft.com/office/drawing/2014/main" id="{976FEC5A-E715-4D70-90B4-7BD36E397A0D}"/>
              </a:ext>
            </a:extLst>
          </p:cNvPr>
          <p:cNvSpPr txBox="1"/>
          <p:nvPr/>
        </p:nvSpPr>
        <p:spPr>
          <a:xfrm>
            <a:off x="4919077" y="2684587"/>
            <a:ext cx="907982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ដីរឹង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1241">
            <a:extLst>
              <a:ext uri="{FF2B5EF4-FFF2-40B4-BE49-F238E27FC236}">
                <a16:creationId xmlns:a16="http://schemas.microsoft.com/office/drawing/2014/main" id="{7FA9A592-C003-43B7-82F4-BAA50CBD03AC}"/>
              </a:ext>
            </a:extLst>
          </p:cNvPr>
          <p:cNvSpPr txBox="1"/>
          <p:nvPr/>
        </p:nvSpPr>
        <p:spPr>
          <a:xfrm>
            <a:off x="4909552" y="3131625"/>
            <a:ext cx="852443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ការប្រមូលដី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1242">
            <a:extLst>
              <a:ext uri="{FF2B5EF4-FFF2-40B4-BE49-F238E27FC236}">
                <a16:creationId xmlns:a16="http://schemas.microsoft.com/office/drawing/2014/main" id="{DF526644-76FF-41BA-BA3C-2640135D9767}"/>
              </a:ext>
            </a:extLst>
          </p:cNvPr>
          <p:cNvSpPr txBox="1"/>
          <p:nvPr/>
        </p:nvSpPr>
        <p:spPr>
          <a:xfrm>
            <a:off x="4909552" y="3376355"/>
            <a:ext cx="917507" cy="1238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បញ្ចប់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243">
            <a:extLst>
              <a:ext uri="{FF2B5EF4-FFF2-40B4-BE49-F238E27FC236}">
                <a16:creationId xmlns:a16="http://schemas.microsoft.com/office/drawing/2014/main" id="{4D2F7F3E-FC5A-4F61-92DC-5CCEFA6C7856}"/>
              </a:ext>
            </a:extLst>
          </p:cNvPr>
          <p:cNvSpPr txBox="1"/>
          <p:nvPr/>
        </p:nvSpPr>
        <p:spPr>
          <a:xfrm>
            <a:off x="5913769" y="2315945"/>
            <a:ext cx="614044" cy="2476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មុំ (θ)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1244">
            <a:extLst>
              <a:ext uri="{FF2B5EF4-FFF2-40B4-BE49-F238E27FC236}">
                <a16:creationId xmlns:a16="http://schemas.microsoft.com/office/drawing/2014/main" id="{5BC9728E-1BA5-4062-849D-70A1BD382227}"/>
              </a:ext>
            </a:extLst>
          </p:cNvPr>
          <p:cNvSpPr txBox="1"/>
          <p:nvPr/>
        </p:nvSpPr>
        <p:spPr>
          <a:xfrm>
            <a:off x="5602549" y="4577308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ផ្លុំប៉ែល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1245">
            <a:extLst>
              <a:ext uri="{FF2B5EF4-FFF2-40B4-BE49-F238E27FC236}">
                <a16:creationId xmlns:a16="http://schemas.microsoft.com/office/drawing/2014/main" id="{D5A8C462-2718-46F3-9136-DFC2C1104BB5}"/>
              </a:ext>
            </a:extLst>
          </p:cNvPr>
          <p:cNvSpPr txBox="1"/>
          <p:nvPr/>
        </p:nvSpPr>
        <p:spPr>
          <a:xfrm>
            <a:off x="5931155" y="5118634"/>
            <a:ext cx="806521" cy="1648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មុំគែមផ្លុំប៉ែល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1246">
            <a:extLst>
              <a:ext uri="{FF2B5EF4-FFF2-40B4-BE49-F238E27FC236}">
                <a16:creationId xmlns:a16="http://schemas.microsoft.com/office/drawing/2014/main" id="{BDB1373B-7D92-40BD-A7BC-906A5B64233E}"/>
              </a:ext>
            </a:extLst>
          </p:cNvPr>
          <p:cNvSpPr txBox="1"/>
          <p:nvPr/>
        </p:nvSpPr>
        <p:spPr>
          <a:xfrm>
            <a:off x="7594991" y="4353029"/>
            <a:ext cx="813878" cy="3306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ប៊ូឡុងដែលភ្ជាប់ដើម្បីកែសំរួលមុំការកាត់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1247">
            <a:extLst>
              <a:ext uri="{FF2B5EF4-FFF2-40B4-BE49-F238E27FC236}">
                <a16:creationId xmlns:a16="http://schemas.microsoft.com/office/drawing/2014/main" id="{E623A26D-61FC-49F4-90FB-146887B46795}"/>
              </a:ext>
            </a:extLst>
          </p:cNvPr>
          <p:cNvSpPr txBox="1"/>
          <p:nvPr/>
        </p:nvSpPr>
        <p:spPr>
          <a:xfrm>
            <a:off x="7668513" y="5262137"/>
            <a:ext cx="813878" cy="1581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មុំកាត់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5198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ឡេវ៉ាល័រ・ម៉ូទ័រូ 2 ... ការងារមូលដ្ឋាន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ទំព័រទី142 / អត្ថបទជំនួយ ទំព័រទី79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61" y="1885373"/>
            <a:ext cx="4306700" cy="1394076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5302" y="3896439"/>
            <a:ext cx="5900062" cy="215199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81165" y="337483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ប្រតិបត្ដិការលំអៀង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16528" y="605211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ឧទាហរណ៍ការប៉ះពាល់នៃផ្លុំប៉ែល</a:t>
            </a: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987" y="1797627"/>
            <a:ext cx="3656245" cy="1632887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5006235" y="339729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កង់លំអៀងសម្រាប់ងាកឆ្វេង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248">
            <a:extLst>
              <a:ext uri="{FF2B5EF4-FFF2-40B4-BE49-F238E27FC236}">
                <a16:creationId xmlns:a16="http://schemas.microsoft.com/office/drawing/2014/main" id="{64E9D59D-A09D-40A7-ACEF-5A54D750349D}"/>
              </a:ext>
            </a:extLst>
          </p:cNvPr>
          <p:cNvSpPr txBox="1"/>
          <p:nvPr/>
        </p:nvSpPr>
        <p:spPr>
          <a:xfrm>
            <a:off x="822960" y="2128247"/>
            <a:ext cx="1165882" cy="2613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ទិសដៅនៃការធ្វើដំណើរដោយសារតែបន្ទុក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49">
            <a:extLst>
              <a:ext uri="{FF2B5EF4-FFF2-40B4-BE49-F238E27FC236}">
                <a16:creationId xmlns:a16="http://schemas.microsoft.com/office/drawing/2014/main" id="{8FFCEA2E-B874-4312-9F71-8BF0FB36D0E6}"/>
              </a:ext>
            </a:extLst>
          </p:cNvPr>
          <p:cNvSpPr txBox="1"/>
          <p:nvPr/>
        </p:nvSpPr>
        <p:spPr>
          <a:xfrm>
            <a:off x="970530" y="2414562"/>
            <a:ext cx="1007235" cy="1678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ទៅ​ត្រង់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250">
            <a:extLst>
              <a:ext uri="{FF2B5EF4-FFF2-40B4-BE49-F238E27FC236}">
                <a16:creationId xmlns:a16="http://schemas.microsoft.com/office/drawing/2014/main" id="{D0D7ACD2-2E4A-4716-9853-A66679CDA3DB}"/>
              </a:ext>
            </a:extLst>
          </p:cNvPr>
          <p:cNvSpPr txBox="1"/>
          <p:nvPr/>
        </p:nvSpPr>
        <p:spPr>
          <a:xfrm>
            <a:off x="1229894" y="2762022"/>
            <a:ext cx="726739" cy="3227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ទិសដៅនៃការធ្វើដំណើរដោយលំអៀង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251">
            <a:extLst>
              <a:ext uri="{FF2B5EF4-FFF2-40B4-BE49-F238E27FC236}">
                <a16:creationId xmlns:a16="http://schemas.microsoft.com/office/drawing/2014/main" id="{88E76E35-DCCA-4100-B79C-1865F77AF2B4}"/>
              </a:ext>
            </a:extLst>
          </p:cNvPr>
          <p:cNvSpPr txBox="1"/>
          <p:nvPr/>
        </p:nvSpPr>
        <p:spPr>
          <a:xfrm>
            <a:off x="3853787" y="3073169"/>
            <a:ext cx="764988" cy="1407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windrow 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255">
            <a:extLst>
              <a:ext uri="{FF2B5EF4-FFF2-40B4-BE49-F238E27FC236}">
                <a16:creationId xmlns:a16="http://schemas.microsoft.com/office/drawing/2014/main" id="{4F956443-1D5A-4BE3-B6E3-6AA50716710A}"/>
              </a:ext>
            </a:extLst>
          </p:cNvPr>
          <p:cNvSpPr txBox="1"/>
          <p:nvPr/>
        </p:nvSpPr>
        <p:spPr>
          <a:xfrm>
            <a:off x="4908398" y="2662255"/>
            <a:ext cx="51226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បត់ឆ្វេង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256">
            <a:extLst>
              <a:ext uri="{FF2B5EF4-FFF2-40B4-BE49-F238E27FC236}">
                <a16:creationId xmlns:a16="http://schemas.microsoft.com/office/drawing/2014/main" id="{19FD17D1-6306-4D6B-8121-86BB7EF02FA1}"/>
              </a:ext>
            </a:extLst>
          </p:cNvPr>
          <p:cNvSpPr txBox="1"/>
          <p:nvPr/>
        </p:nvSpPr>
        <p:spPr>
          <a:xfrm>
            <a:off x="5823884" y="3256082"/>
            <a:ext cx="1228351" cy="1995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ទិសដៅលំអៀងសំបកកង់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252">
            <a:extLst>
              <a:ext uri="{FF2B5EF4-FFF2-40B4-BE49-F238E27FC236}">
                <a16:creationId xmlns:a16="http://schemas.microsoft.com/office/drawing/2014/main" id="{C245E501-0B55-4EF5-A489-9E5B7C848A27}"/>
              </a:ext>
            </a:extLst>
          </p:cNvPr>
          <p:cNvSpPr txBox="1"/>
          <p:nvPr/>
        </p:nvSpPr>
        <p:spPr>
          <a:xfrm>
            <a:off x="1643420" y="5822517"/>
            <a:ext cx="1871056" cy="2295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(a) ការប៉ះពាល់កង់ខាងមុខនិងផ្លុំប៉ែល</a:t>
            </a:r>
          </a:p>
        </p:txBody>
      </p:sp>
      <p:sp>
        <p:nvSpPr>
          <p:cNvPr id="24" name="テキスト ボックス 1253">
            <a:extLst>
              <a:ext uri="{FF2B5EF4-FFF2-40B4-BE49-F238E27FC236}">
                <a16:creationId xmlns:a16="http://schemas.microsoft.com/office/drawing/2014/main" id="{20053EC7-1700-4B63-888F-96DF24999D25}"/>
              </a:ext>
            </a:extLst>
          </p:cNvPr>
          <p:cNvSpPr txBox="1"/>
          <p:nvPr/>
        </p:nvSpPr>
        <p:spPr>
          <a:xfrm>
            <a:off x="3671888" y="5676962"/>
            <a:ext cx="2025370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68288" indent="-268288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(b) កង់ខាងក្រោយនិងផ្លុំប៉ែល</a:t>
            </a:r>
            <a:r>
              <a:rPr lang="en-US" altLang="ja-JP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altLang="ja-JP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ការប៉ះពាល់នឹងស៊ុម</a:t>
            </a:r>
          </a:p>
        </p:txBody>
      </p:sp>
      <p:sp>
        <p:nvSpPr>
          <p:cNvPr id="25" name="テキスト ボックス 1254">
            <a:extLst>
              <a:ext uri="{FF2B5EF4-FFF2-40B4-BE49-F238E27FC236}">
                <a16:creationId xmlns:a16="http://schemas.microsoft.com/office/drawing/2014/main" id="{1C86FD6B-6DFD-4CF6-8CED-17545EBB0282}"/>
              </a:ext>
            </a:extLst>
          </p:cNvPr>
          <p:cNvSpPr txBox="1"/>
          <p:nvPr/>
        </p:nvSpPr>
        <p:spPr>
          <a:xfrm>
            <a:off x="5501062" y="5589617"/>
            <a:ext cx="3014288" cy="371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(c) ការប៉ះពាល់គ្នារវាងផ្លុំប៉ែលនិងឧបករណ៍បុកឲ្យផ្ទៃដីរបក</a:t>
            </a:r>
          </a:p>
        </p:txBody>
      </p:sp>
    </p:spTree>
    <p:extLst>
      <p:ext uri="{BB962C8B-B14F-4D97-AF65-F5344CB8AC3E}">
        <p14:creationId xmlns:p14="http://schemas.microsoft.com/office/powerpoint/2010/main" val="10630315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099153"/>
            <a:ext cx="3047365" cy="147328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ការងារសមស្រប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2198" y="28603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ឧទាហរណ៍នៃឥរិយាបថទៅដល់ជាយ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ទំព័រទី144 / អត្ថបទជំនួយ ទំព័រទី79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8650" y="558315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ការវេនរាងអក្សរUនៅArticulate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53195" y="2822226"/>
            <a:ext cx="2700999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5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ឧទាហរណ៍នៃឥរិយាបថកាត់របស់bank cut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514124" y="2844550"/>
            <a:ext cx="3110978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5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ឧទាហរណ៍នៃការងារជាមួយប៉ែលឈូសសម្អាតព្រិល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51819" y="570154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រត់ដោយអុហ្វសិត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88" y="1505515"/>
            <a:ext cx="1899756" cy="138798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876" y="1612972"/>
            <a:ext cx="1884248" cy="1209641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781" y="1490872"/>
            <a:ext cx="2388265" cy="136472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768" y="4032738"/>
            <a:ext cx="2636397" cy="165162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7919" y="4455818"/>
            <a:ext cx="1905000" cy="105727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5831614" y="554586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មុំកាត់Scari </a:t>
            </a:r>
          </a:p>
        </p:txBody>
      </p:sp>
      <p:sp>
        <p:nvSpPr>
          <p:cNvPr id="18" name="テキスト ボックス 1257">
            <a:extLst>
              <a:ext uri="{FF2B5EF4-FFF2-40B4-BE49-F238E27FC236}">
                <a16:creationId xmlns:a16="http://schemas.microsoft.com/office/drawing/2014/main" id="{775D61FC-9744-416D-B161-7A3FC13A1604}"/>
              </a:ext>
            </a:extLst>
          </p:cNvPr>
          <p:cNvSpPr txBox="1"/>
          <p:nvPr/>
        </p:nvSpPr>
        <p:spPr>
          <a:xfrm>
            <a:off x="5892781" y="2589049"/>
            <a:ext cx="71882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ប៉ែលឈូសសម្អាតព្រិល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258">
            <a:extLst>
              <a:ext uri="{FF2B5EF4-FFF2-40B4-BE49-F238E27FC236}">
                <a16:creationId xmlns:a16="http://schemas.microsoft.com/office/drawing/2014/main" id="{83490D5D-0276-42AE-B39D-070A7A93FFD6}"/>
              </a:ext>
            </a:extLst>
          </p:cNvPr>
          <p:cNvSpPr txBox="1"/>
          <p:nvPr/>
        </p:nvSpPr>
        <p:spPr>
          <a:xfrm>
            <a:off x="4970624" y="4835793"/>
            <a:ext cx="911471" cy="2060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ចំនួនអុហ្វសិត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260">
            <a:extLst>
              <a:ext uri="{FF2B5EF4-FFF2-40B4-BE49-F238E27FC236}">
                <a16:creationId xmlns:a16="http://schemas.microsoft.com/office/drawing/2014/main" id="{FEEE177C-E112-48CD-9F73-0787AC0F43D9}"/>
              </a:ext>
            </a:extLst>
          </p:cNvPr>
          <p:cNvSpPr txBox="1"/>
          <p:nvPr/>
        </p:nvSpPr>
        <p:spPr>
          <a:xfrm>
            <a:off x="7730104" y="5022517"/>
            <a:ext cx="645329" cy="2060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មុំកាត់</a:t>
            </a:r>
            <a:endParaRPr lang="ja-JP" sz="11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C79276C-50F4-43B2-AB8C-33DB4829F306}"/>
              </a:ext>
            </a:extLst>
          </p:cNvPr>
          <p:cNvSpPr txBox="1"/>
          <p:nvPr/>
        </p:nvSpPr>
        <p:spPr>
          <a:xfrm>
            <a:off x="3468161" y="5433934"/>
            <a:ext cx="323761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-KH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ឥរិយាបថអុហ្វសិតដោយប្រើ</a:t>
            </a:r>
            <a:r>
              <a:rPr lang="sq-AL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Articulate</a:t>
            </a:r>
            <a:endParaRPr lang="km" sz="1200" dirty="0">
              <a:solidFill>
                <a:prstClr val="black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99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ea typeface="Meiryo UI" panose="020B0604030504040204" pitchFamily="50" charset="-128"/>
              </a:rPr>
              <a:t>ម៉ាស៊ីនជីក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ទំព័រទី9 / អត្ថបទជំនួយ ទំព័រទី9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29334" y="314360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ឧទាហរណ៍នៃម៉ាស៊ីនជីកផ្នែកទាបជាងដី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957" y="1330430"/>
            <a:ext cx="2057400" cy="18002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7" y="3467023"/>
            <a:ext cx="3124200" cy="18288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930" y="2230542"/>
            <a:ext cx="3009900" cy="21526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929334" y="5295823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ឧទាហរណ៍នៃឧទាហរណ៍ម៉ាស៊ីនជីកដែលដាក់ធុង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833557" y="4339964"/>
            <a:ext cx="33126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ឧទាហរណ៍នៃគ្រឿងចក្រជីកប្រឡាយ</a:t>
            </a:r>
          </a:p>
        </p:txBody>
      </p:sp>
    </p:spTree>
    <p:extLst>
      <p:ext uri="{BB962C8B-B14F-4D97-AF65-F5344CB8AC3E}">
        <p14:creationId xmlns:p14="http://schemas.microsoft.com/office/powerpoint/2010/main" val="30148432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985" y="1669133"/>
            <a:ext cx="2359280" cy="1904582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2743885" y="3573401"/>
            <a:ext cx="3237610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0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ប្រុងប្រយ័ត្នក្នុងការធ្វើឱ្យរបូតដោយសារតែកម្លាំងបង្វិល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100" y="1751653"/>
            <a:ext cx="3217198" cy="1492780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5235199" y="32454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ប្រយ័ត្នកុំលើកប៊ូលច្រើនពេក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459164"/>
            <a:ext cx="2617660" cy="2397361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ម៉ាស៊ីនកៀរដី (ម៉ាស៊ីនកៀរដីម៉ូទ័រ)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1724" y="3972301"/>
            <a:ext cx="36557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ឧទាហរណ៍នៃឧបករណ៍ប្រតិបត្ដិការនៃម៉ាស៊ីនកៀរដី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ទំព័រទី147 / អត្ថបទជំនួយ ទំព័រទី82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78" y="4257275"/>
            <a:ext cx="4393889" cy="186067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913" y="3599000"/>
            <a:ext cx="2251524" cy="101681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8105" y="4975316"/>
            <a:ext cx="3367096" cy="824237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079868" y="60748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ឧទាហរណ៍នៃការងារជីកមូលដ្ឋាន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47591" y="57564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ឧទាហរណ៍នៃការងារដកយកដី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47591" y="46151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ឧទាហរណ៍នៃលំដាប់នៃការជីក</a:t>
            </a:r>
          </a:p>
        </p:txBody>
      </p:sp>
      <p:sp>
        <p:nvSpPr>
          <p:cNvPr id="17" name="テキスト ボックス 1261">
            <a:extLst>
              <a:ext uri="{FF2B5EF4-FFF2-40B4-BE49-F238E27FC236}">
                <a16:creationId xmlns:a16="http://schemas.microsoft.com/office/drawing/2014/main" id="{748C6C4F-AA5D-48D3-B3F3-034DC4896442}"/>
              </a:ext>
            </a:extLst>
          </p:cNvPr>
          <p:cNvSpPr txBox="1"/>
          <p:nvPr/>
        </p:nvSpPr>
        <p:spPr>
          <a:xfrm>
            <a:off x="1376258" y="1482563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ឈ្នាន់ហ្វ្រាំង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262">
            <a:extLst>
              <a:ext uri="{FF2B5EF4-FFF2-40B4-BE49-F238E27FC236}">
                <a16:creationId xmlns:a16="http://schemas.microsoft.com/office/drawing/2014/main" id="{60C6FCC0-CE4B-4008-9D31-2E7258F63444}"/>
              </a:ext>
            </a:extLst>
          </p:cNvPr>
          <p:cNvSpPr txBox="1"/>
          <p:nvPr/>
        </p:nvSpPr>
        <p:spPr>
          <a:xfrm>
            <a:off x="2469202" y="1440458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ឈ្នាន់បង្កើនល្បឿន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263">
            <a:extLst>
              <a:ext uri="{FF2B5EF4-FFF2-40B4-BE49-F238E27FC236}">
                <a16:creationId xmlns:a16="http://schemas.microsoft.com/office/drawing/2014/main" id="{761E74ED-29D0-4D6B-AFD4-29EC59B8954F}"/>
              </a:ext>
            </a:extLst>
          </p:cNvPr>
          <p:cNvSpPr txBox="1"/>
          <p:nvPr/>
        </p:nvSpPr>
        <p:spPr>
          <a:xfrm>
            <a:off x="2572085" y="1620358"/>
            <a:ext cx="895350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ចង្កឹះលេខប្តូរល្បឿន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264">
            <a:extLst>
              <a:ext uri="{FF2B5EF4-FFF2-40B4-BE49-F238E27FC236}">
                <a16:creationId xmlns:a16="http://schemas.microsoft.com/office/drawing/2014/main" id="{E72BCBDF-84C9-4380-9873-1D59DAE3C504}"/>
              </a:ext>
            </a:extLst>
          </p:cNvPr>
          <p:cNvSpPr txBox="1"/>
          <p:nvPr/>
        </p:nvSpPr>
        <p:spPr>
          <a:xfrm>
            <a:off x="850155" y="3768383"/>
            <a:ext cx="878850" cy="1634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ឈ្នាន់កាន់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265">
            <a:extLst>
              <a:ext uri="{FF2B5EF4-FFF2-40B4-BE49-F238E27FC236}">
                <a16:creationId xmlns:a16="http://schemas.microsoft.com/office/drawing/2014/main" id="{2AF1C746-27C3-4205-81CF-1B2A8863F8B4}"/>
              </a:ext>
            </a:extLst>
          </p:cNvPr>
          <p:cNvSpPr txBox="1"/>
          <p:nvPr/>
        </p:nvSpPr>
        <p:spPr>
          <a:xfrm>
            <a:off x="1871953" y="3757653"/>
            <a:ext cx="895349" cy="1741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ឈ្នាននៃស្ពឺបង្វិលកង់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266">
            <a:extLst>
              <a:ext uri="{FF2B5EF4-FFF2-40B4-BE49-F238E27FC236}">
                <a16:creationId xmlns:a16="http://schemas.microsoft.com/office/drawing/2014/main" id="{74F93233-3ABA-4EC9-8CE3-A351ED7B9914}"/>
              </a:ext>
            </a:extLst>
          </p:cNvPr>
          <p:cNvSpPr txBox="1"/>
          <p:nvPr/>
        </p:nvSpPr>
        <p:spPr>
          <a:xfrm rot="16200000">
            <a:off x="2637901" y="2312211"/>
            <a:ext cx="1063436" cy="153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ចង្កឹះលេខប្រតិបត្ដិការឧបករណ៍បាញ់ខ្យល់ដោយសម្ពាធ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267">
            <a:extLst>
              <a:ext uri="{FF2B5EF4-FFF2-40B4-BE49-F238E27FC236}">
                <a16:creationId xmlns:a16="http://schemas.microsoft.com/office/drawing/2014/main" id="{973808BA-3DF9-44CA-8976-7CB7E02659E4}"/>
              </a:ext>
            </a:extLst>
          </p:cNvPr>
          <p:cNvSpPr txBox="1"/>
          <p:nvPr/>
        </p:nvSpPr>
        <p:spPr>
          <a:xfrm rot="16200000">
            <a:off x="2488042" y="2186480"/>
            <a:ext cx="1063436" cy="1533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ចង្កឹះលេខប្រតិបត្តិការApron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268">
            <a:extLst>
              <a:ext uri="{FF2B5EF4-FFF2-40B4-BE49-F238E27FC236}">
                <a16:creationId xmlns:a16="http://schemas.microsoft.com/office/drawing/2014/main" id="{E8280278-9102-40E5-8BBD-757FBA7D1341}"/>
              </a:ext>
            </a:extLst>
          </p:cNvPr>
          <p:cNvSpPr txBox="1"/>
          <p:nvPr/>
        </p:nvSpPr>
        <p:spPr>
          <a:xfrm rot="16200000">
            <a:off x="2452226" y="2072435"/>
            <a:ext cx="879797" cy="1533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ចង្កឹះលេខប្រតិបត្ដិការប៊ូល 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270">
            <a:extLst>
              <a:ext uri="{FF2B5EF4-FFF2-40B4-BE49-F238E27FC236}">
                <a16:creationId xmlns:a16="http://schemas.microsoft.com/office/drawing/2014/main" id="{E4103C34-6661-4984-A19E-DD5A0C54A6AC}"/>
              </a:ext>
            </a:extLst>
          </p:cNvPr>
          <p:cNvSpPr txBox="1"/>
          <p:nvPr/>
        </p:nvSpPr>
        <p:spPr>
          <a:xfrm>
            <a:off x="933578" y="4503999"/>
            <a:ext cx="704500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ចាប់ផ្តើមផ្ទុក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271">
            <a:extLst>
              <a:ext uri="{FF2B5EF4-FFF2-40B4-BE49-F238E27FC236}">
                <a16:creationId xmlns:a16="http://schemas.microsoft.com/office/drawing/2014/main" id="{AF487EB6-01AE-4CCC-B604-2A9BDB7E8C33}"/>
              </a:ext>
            </a:extLst>
          </p:cNvPr>
          <p:cNvSpPr txBox="1"/>
          <p:nvPr/>
        </p:nvSpPr>
        <p:spPr>
          <a:xfrm>
            <a:off x="1773744" y="4373051"/>
            <a:ext cx="89045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ជម្រៅជីកជាមធ្យម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272">
            <a:extLst>
              <a:ext uri="{FF2B5EF4-FFF2-40B4-BE49-F238E27FC236}">
                <a16:creationId xmlns:a16="http://schemas.microsoft.com/office/drawing/2014/main" id="{2300DFBE-267E-4EEE-A585-82B046467EDD}"/>
              </a:ext>
            </a:extLst>
          </p:cNvPr>
          <p:cNvSpPr txBox="1"/>
          <p:nvPr/>
        </p:nvSpPr>
        <p:spPr>
          <a:xfrm>
            <a:off x="1773744" y="4525911"/>
            <a:ext cx="892583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ចុងបញ្ចប់នៃការផ្ទុក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273">
            <a:extLst>
              <a:ext uri="{FF2B5EF4-FFF2-40B4-BE49-F238E27FC236}">
                <a16:creationId xmlns:a16="http://schemas.microsoft.com/office/drawing/2014/main" id="{DA0C4B82-4F1F-4343-B1E6-0A783F688AAC}"/>
              </a:ext>
            </a:extLst>
          </p:cNvPr>
          <p:cNvSpPr txBox="1"/>
          <p:nvPr/>
        </p:nvSpPr>
        <p:spPr>
          <a:xfrm>
            <a:off x="3006447" y="4490840"/>
            <a:ext cx="679122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ចាប់ផ្តើមផ្ទុក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274">
            <a:extLst>
              <a:ext uri="{FF2B5EF4-FFF2-40B4-BE49-F238E27FC236}">
                <a16:creationId xmlns:a16="http://schemas.microsoft.com/office/drawing/2014/main" id="{B6021E59-AC39-48FB-B7D6-B04913A41125}"/>
              </a:ext>
            </a:extLst>
          </p:cNvPr>
          <p:cNvSpPr txBox="1"/>
          <p:nvPr/>
        </p:nvSpPr>
        <p:spPr>
          <a:xfrm>
            <a:off x="3658782" y="4502416"/>
            <a:ext cx="892582" cy="1725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ចុងបញ្ចប់នៃការផ្ទុក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275">
            <a:extLst>
              <a:ext uri="{FF2B5EF4-FFF2-40B4-BE49-F238E27FC236}">
                <a16:creationId xmlns:a16="http://schemas.microsoft.com/office/drawing/2014/main" id="{FCB141CA-1243-4C37-9BDE-E9A31D756E93}"/>
              </a:ext>
            </a:extLst>
          </p:cNvPr>
          <p:cNvSpPr txBox="1"/>
          <p:nvPr/>
        </p:nvSpPr>
        <p:spPr>
          <a:xfrm>
            <a:off x="3860005" y="4364621"/>
            <a:ext cx="829571" cy="15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ជម្រៅជីកជាមធ្យម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276">
            <a:extLst>
              <a:ext uri="{FF2B5EF4-FFF2-40B4-BE49-F238E27FC236}">
                <a16:creationId xmlns:a16="http://schemas.microsoft.com/office/drawing/2014/main" id="{7CC2B987-C0F4-468A-83C9-8BC4242E50E5}"/>
              </a:ext>
            </a:extLst>
          </p:cNvPr>
          <p:cNvSpPr txBox="1"/>
          <p:nvPr/>
        </p:nvSpPr>
        <p:spPr>
          <a:xfrm>
            <a:off x="1939858" y="5342137"/>
            <a:ext cx="837909" cy="1547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ជម្រៅជីកជាមធ្យម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277">
            <a:extLst>
              <a:ext uri="{FF2B5EF4-FFF2-40B4-BE49-F238E27FC236}">
                <a16:creationId xmlns:a16="http://schemas.microsoft.com/office/drawing/2014/main" id="{9FA41939-5636-4BDA-BBBF-C6B77A8650E1}"/>
              </a:ext>
            </a:extLst>
          </p:cNvPr>
          <p:cNvSpPr txBox="1"/>
          <p:nvPr/>
        </p:nvSpPr>
        <p:spPr>
          <a:xfrm>
            <a:off x="1223972" y="5527648"/>
            <a:ext cx="837909" cy="5764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ទទឹងបញ្ចុះប៊ូល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ទទឹងលើកប៊ូល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ពេលវេលាប្រតិបត្តិការប៊ូល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ប្រតិបត្តិការApron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278">
            <a:extLst>
              <a:ext uri="{FF2B5EF4-FFF2-40B4-BE49-F238E27FC236}">
                <a16:creationId xmlns:a16="http://schemas.microsoft.com/office/drawing/2014/main" id="{03F40FE7-EA39-4191-96B6-3BB44A542F0D}"/>
              </a:ext>
            </a:extLst>
          </p:cNvPr>
          <p:cNvSpPr txBox="1"/>
          <p:nvPr/>
        </p:nvSpPr>
        <p:spPr>
          <a:xfrm>
            <a:off x="2137834" y="5713797"/>
            <a:ext cx="805232" cy="1932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ធ្វើវាឱ្យបានត្រឹមត្រូវ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279">
            <a:extLst>
              <a:ext uri="{FF2B5EF4-FFF2-40B4-BE49-F238E27FC236}">
                <a16:creationId xmlns:a16="http://schemas.microsoft.com/office/drawing/2014/main" id="{ECC1F51B-7CE2-4380-86D3-D997E6EFFA16}"/>
              </a:ext>
            </a:extLst>
          </p:cNvPr>
          <p:cNvSpPr txBox="1"/>
          <p:nvPr/>
        </p:nvSpPr>
        <p:spPr>
          <a:xfrm>
            <a:off x="4181399" y="5036852"/>
            <a:ext cx="1090987" cy="1405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លើកប៊ូលខ្ពស់ពេក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280">
            <a:extLst>
              <a:ext uri="{FF2B5EF4-FFF2-40B4-BE49-F238E27FC236}">
                <a16:creationId xmlns:a16="http://schemas.microsoft.com/office/drawing/2014/main" id="{AFCF15AC-EDF0-4DD9-9B2F-A76632C5A4A7}"/>
              </a:ext>
            </a:extLst>
          </p:cNvPr>
          <p:cNvSpPr txBox="1"/>
          <p:nvPr/>
        </p:nvSpPr>
        <p:spPr>
          <a:xfrm>
            <a:off x="3696326" y="5177361"/>
            <a:ext cx="1504323" cy="121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ដីខ្សាច់ច្រើនពេកមុខApron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281">
            <a:extLst>
              <a:ext uri="{FF2B5EF4-FFF2-40B4-BE49-F238E27FC236}">
                <a16:creationId xmlns:a16="http://schemas.microsoft.com/office/drawing/2014/main" id="{A4EC24F4-4966-41A5-82E1-9599D6981EF9}"/>
              </a:ext>
            </a:extLst>
          </p:cNvPr>
          <p:cNvSpPr txBox="1"/>
          <p:nvPr/>
        </p:nvSpPr>
        <p:spPr>
          <a:xfrm>
            <a:off x="3755229" y="5329140"/>
            <a:ext cx="1291137" cy="1247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ជម្រៅជីកមិនថេរទេ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282">
            <a:extLst>
              <a:ext uri="{FF2B5EF4-FFF2-40B4-BE49-F238E27FC236}">
                <a16:creationId xmlns:a16="http://schemas.microsoft.com/office/drawing/2014/main" id="{6B19C007-B7CD-4197-B84D-9D60053C0737}"/>
              </a:ext>
            </a:extLst>
          </p:cNvPr>
          <p:cNvSpPr txBox="1"/>
          <p:nvPr/>
        </p:nvSpPr>
        <p:spPr>
          <a:xfrm>
            <a:off x="3442073" y="5485771"/>
            <a:ext cx="1463301" cy="1211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ពេលវេលាបញ្ចុះប៊ូលលឿនពេក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283">
            <a:extLst>
              <a:ext uri="{FF2B5EF4-FFF2-40B4-BE49-F238E27FC236}">
                <a16:creationId xmlns:a16="http://schemas.microsoft.com/office/drawing/2014/main" id="{BACE7077-8FD6-48A9-BA2F-1C85941934E5}"/>
              </a:ext>
            </a:extLst>
          </p:cNvPr>
          <p:cNvSpPr txBox="1"/>
          <p:nvPr/>
        </p:nvSpPr>
        <p:spPr>
          <a:xfrm>
            <a:off x="3246310" y="5634659"/>
            <a:ext cx="1592390" cy="121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ពេលវេលាលើកប៊ូលគឺយឺតពេលហើយ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284">
            <a:extLst>
              <a:ext uri="{FF2B5EF4-FFF2-40B4-BE49-F238E27FC236}">
                <a16:creationId xmlns:a16="http://schemas.microsoft.com/office/drawing/2014/main" id="{CF789211-750B-467D-8FA6-78271D09C746}"/>
              </a:ext>
            </a:extLst>
          </p:cNvPr>
          <p:cNvSpPr txBox="1"/>
          <p:nvPr/>
        </p:nvSpPr>
        <p:spPr>
          <a:xfrm>
            <a:off x="3144864" y="5798149"/>
            <a:ext cx="1406500" cy="1217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ទទឹងបញ្ចុះប៊ូលទាបពេក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0104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ម៉ាស៊ីនកៀរដី (ម៉ាស៊ីនកៀរដី ដែលត្រូវបានទាញ)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ប្រតិបត្តិការមូលដ្ឋានទាក់ទងនឹងការបើកបរគឺដូចប៊ុលដូហ្ស័រក្នុង6.1.1។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19569" y="452182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ឧទាហរណ៍នៃឧបករណ៍ប្រតិបត្ដិការប៊ុលដូហ្ស័រ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ទំព័រទី150 / អត្ថបទជំនួយ ទំព័រទី85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62549" y="5186106"/>
            <a:ext cx="365043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ស្ថានភាពការងារម៉ាស៊ីនកៀរដីដែលត្រូវបានទាញ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4" y="1823330"/>
            <a:ext cx="2857501" cy="26965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79" y="1732597"/>
            <a:ext cx="4814197" cy="34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61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ម៉ាស៊ីនផ្ទុកកំទេចថ្មប្រភេទកង់រថក្រោះ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ម៉ាស៊ីនផ្ទុកកំទេចថ្មប្រភេទកង់រថក្រោះរួមមានត្រាក់ទ័រ ប៉ែលខ្នាតធំ 6.1.2 និងឧបករណ៍បញ្ជូនប្រភេទកម្ទេច។ នៅទីនេះ ពិពណ៌នាអំពីឧបករណ៍បញ្ជូនប្រភេទកម្ទេច។</a:t>
            </a: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ទំព័រទី154 / អត្ថបទជំនួយ ទំព័រទី86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485900" y="5910006"/>
            <a:ext cx="60102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ឧទាហរណ៍នៃឧបករណ៍ប្រតិបត្ដិការសម្រាប់ឧបករណ៍បញ្ជូនប្រភេទកម្ទេច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300" y="2132899"/>
            <a:ext cx="4343400" cy="3826640"/>
          </a:xfrm>
          <a:prstGeom prst="rect">
            <a:avLst/>
          </a:prstGeom>
        </p:spPr>
      </p:pic>
      <p:sp>
        <p:nvSpPr>
          <p:cNvPr id="7" name="テキスト ボックス 1285">
            <a:extLst>
              <a:ext uri="{FF2B5EF4-FFF2-40B4-BE49-F238E27FC236}">
                <a16:creationId xmlns:a16="http://schemas.microsoft.com/office/drawing/2014/main" id="{07DCC1D4-8AD2-4CA6-AAC4-EE97B74D884F}"/>
              </a:ext>
            </a:extLst>
          </p:cNvPr>
          <p:cNvSpPr txBox="1"/>
          <p:nvPr/>
        </p:nvSpPr>
        <p:spPr>
          <a:xfrm>
            <a:off x="2574477" y="2177596"/>
            <a:ext cx="1316141" cy="143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ប្រតិបត្ដិការដៃនិងបង្វិល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286">
            <a:extLst>
              <a:ext uri="{FF2B5EF4-FFF2-40B4-BE49-F238E27FC236}">
                <a16:creationId xmlns:a16="http://schemas.microsoft.com/office/drawing/2014/main" id="{8F5587C5-0653-4C07-9BB5-2A04E7751150}"/>
              </a:ext>
            </a:extLst>
          </p:cNvPr>
          <p:cNvSpPr txBox="1"/>
          <p:nvPr/>
        </p:nvSpPr>
        <p:spPr>
          <a:xfrm>
            <a:off x="866776" y="2974155"/>
            <a:ext cx="2643878" cy="2851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ការកំណត់ផ្នែកធុងនិងប្រតិបត្តិការឡើងចុះនៃឧបករណ៍បញ្ចូន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287">
            <a:extLst>
              <a:ext uri="{FF2B5EF4-FFF2-40B4-BE49-F238E27FC236}">
                <a16:creationId xmlns:a16="http://schemas.microsoft.com/office/drawing/2014/main" id="{9AC3EDC0-B6CE-4FDD-AA22-372A22D7E057}"/>
              </a:ext>
            </a:extLst>
          </p:cNvPr>
          <p:cNvSpPr txBox="1"/>
          <p:nvPr/>
        </p:nvSpPr>
        <p:spPr>
          <a:xfrm>
            <a:off x="5092376" y="2146408"/>
            <a:ext cx="2004858" cy="143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ប្រតិបតិ្តការកង់រថក្រោះ (ឆ្វេង)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288">
            <a:extLst>
              <a:ext uri="{FF2B5EF4-FFF2-40B4-BE49-F238E27FC236}">
                <a16:creationId xmlns:a16="http://schemas.microsoft.com/office/drawing/2014/main" id="{5493D9AC-BDFD-40A6-9153-6A212A1BF53E}"/>
              </a:ext>
            </a:extLst>
          </p:cNvPr>
          <p:cNvSpPr txBox="1"/>
          <p:nvPr/>
        </p:nvSpPr>
        <p:spPr>
          <a:xfrm>
            <a:off x="5268986" y="2363952"/>
            <a:ext cx="1527101" cy="1501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ប្រតិបតិ្តការកង់រថក្រោះ (ស្តាំ)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89">
            <a:extLst>
              <a:ext uri="{FF2B5EF4-FFF2-40B4-BE49-F238E27FC236}">
                <a16:creationId xmlns:a16="http://schemas.microsoft.com/office/drawing/2014/main" id="{A665BF0B-A40A-4FE2-B70D-1297DC7C710F}"/>
              </a:ext>
            </a:extLst>
          </p:cNvPr>
          <p:cNvSpPr txBox="1"/>
          <p:nvPr/>
        </p:nvSpPr>
        <p:spPr>
          <a:xfrm>
            <a:off x="5605017" y="2577624"/>
            <a:ext cx="1602233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ប្រតិបតិការដងសន្ទូចនិងធុង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290">
            <a:extLst>
              <a:ext uri="{FF2B5EF4-FFF2-40B4-BE49-F238E27FC236}">
                <a16:creationId xmlns:a16="http://schemas.microsoft.com/office/drawing/2014/main" id="{5FC510A8-DF64-4503-844E-993D31936031}"/>
              </a:ext>
            </a:extLst>
          </p:cNvPr>
          <p:cNvSpPr txBox="1"/>
          <p:nvPr/>
        </p:nvSpPr>
        <p:spPr>
          <a:xfrm>
            <a:off x="4104725" y="4828732"/>
            <a:ext cx="777150" cy="157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កៅអីបើកបរ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291">
            <a:extLst>
              <a:ext uri="{FF2B5EF4-FFF2-40B4-BE49-F238E27FC236}">
                <a16:creationId xmlns:a16="http://schemas.microsoft.com/office/drawing/2014/main" id="{D45474B9-449E-4C2C-B799-23E481962A31}"/>
              </a:ext>
            </a:extLst>
          </p:cNvPr>
          <p:cNvSpPr txBox="1"/>
          <p:nvPr/>
        </p:nvSpPr>
        <p:spPr>
          <a:xfrm>
            <a:off x="1666875" y="5245912"/>
            <a:ext cx="1815204" cy="2406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ប្រតិបត្ដិការនៃឧបករណ៍ជញ្ជូន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292">
            <a:extLst>
              <a:ext uri="{FF2B5EF4-FFF2-40B4-BE49-F238E27FC236}">
                <a16:creationId xmlns:a16="http://schemas.microsoft.com/office/drawing/2014/main" id="{B8D417EE-31A8-4D98-82AF-F9BA82B71CB0}"/>
              </a:ext>
            </a:extLst>
          </p:cNvPr>
          <p:cNvSpPr txBox="1"/>
          <p:nvPr/>
        </p:nvSpPr>
        <p:spPr>
          <a:xfrm>
            <a:off x="5565324" y="5760835"/>
            <a:ext cx="1283151" cy="1491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ការភ្ជាប់ចរន្តធារាសាស្ត្រ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1878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87" y="1221545"/>
            <a:ext cx="3429996" cy="1499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ផ្ទេរគ្រឿងម៉ាស៊ីនសំណង់ប្រភេទយានយន្ត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82548" y="1856833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ឧទាហរណ៍នៃឧបករណ៍ឡើងជម្រាលដែលមានក្រញាំ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723" y="4788264"/>
            <a:ext cx="2619375" cy="120015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628650" y="2187741"/>
            <a:ext cx="367070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ឧទាហរណ៍នៃទំនាក់ទំនងរវាងម៉ាស់របស់ម៉ាស៊ីនផ្ទុកនិងឧបករណ៍ឡើងជម្រាល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90993" y="274489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ឧទាហរណ៍នៃការប្រើប្រាស់ឧបករណ៍ឡើងជម្រាល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201019" y="4349347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ទីតាំងផ្ទុក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00587" y="6061455"/>
            <a:ext cx="273189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ឧទាហរណ៍នៃការប្រើប្រាស់កំណល់ជើង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68875" y="6061455"/>
            <a:ext cx="30914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ឧទាហរណ៍នៃការកំណល់ទប់រថសណ្ដោង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ទំព័រទី157 / អត្ថបទជំនួយ ទំព័រទី88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431" y="2419451"/>
            <a:ext cx="3565312" cy="11094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55" y="1288978"/>
            <a:ext cx="3645088" cy="50410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341" y="3140285"/>
            <a:ext cx="4028493" cy="118564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151" y="3528937"/>
            <a:ext cx="2671490" cy="2563650"/>
          </a:xfrm>
          <a:prstGeom prst="rect">
            <a:avLst/>
          </a:prstGeom>
        </p:spPr>
      </p:pic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294">
            <a:extLst>
              <a:ext uri="{FF2B5EF4-FFF2-40B4-BE49-F238E27FC236}">
                <a16:creationId xmlns:a16="http://schemas.microsoft.com/office/drawing/2014/main" id="{819F950F-F1FF-4087-BC46-8253DA6CFC93}"/>
              </a:ext>
            </a:extLst>
          </p:cNvPr>
          <p:cNvSpPr txBox="1"/>
          <p:nvPr/>
        </p:nvSpPr>
        <p:spPr>
          <a:xfrm>
            <a:off x="871287" y="2563415"/>
            <a:ext cx="972696" cy="257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ម៉ាសនៃម៉ាស៊ីនដែលត្រូវបានផ្ទុក (t)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295">
            <a:extLst>
              <a:ext uri="{FF2B5EF4-FFF2-40B4-BE49-F238E27FC236}">
                <a16:creationId xmlns:a16="http://schemas.microsoft.com/office/drawing/2014/main" id="{2B610F03-4C7C-42E4-BA03-76904F9A36A8}"/>
              </a:ext>
            </a:extLst>
          </p:cNvPr>
          <p:cNvSpPr txBox="1"/>
          <p:nvPr/>
        </p:nvSpPr>
        <p:spPr>
          <a:xfrm>
            <a:off x="1949517" y="2470656"/>
            <a:ext cx="1192105" cy="1546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ចំនួនឧបករណ៍ឡើងជម្រាលដែលប្រើ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296">
            <a:extLst>
              <a:ext uri="{FF2B5EF4-FFF2-40B4-BE49-F238E27FC236}">
                <a16:creationId xmlns:a16="http://schemas.microsoft.com/office/drawing/2014/main" id="{F603AC81-4D63-49F4-9DFE-1D4C01AC03EC}"/>
              </a:ext>
            </a:extLst>
          </p:cNvPr>
          <p:cNvSpPr txBox="1"/>
          <p:nvPr/>
        </p:nvSpPr>
        <p:spPr>
          <a:xfrm>
            <a:off x="1930467" y="2668190"/>
            <a:ext cx="632318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សម្ភារៈ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297">
            <a:extLst>
              <a:ext uri="{FF2B5EF4-FFF2-40B4-BE49-F238E27FC236}">
                <a16:creationId xmlns:a16="http://schemas.microsoft.com/office/drawing/2014/main" id="{16CBF98F-6084-4BA2-94D9-67E5B0CF825D}"/>
              </a:ext>
            </a:extLst>
          </p:cNvPr>
          <p:cNvSpPr txBox="1"/>
          <p:nvPr/>
        </p:nvSpPr>
        <p:spPr>
          <a:xfrm>
            <a:off x="1899463" y="2880453"/>
            <a:ext cx="720000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យ៉ាន់ស្ព័រអាលុយមីញ៉ូម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298">
            <a:extLst>
              <a:ext uri="{FF2B5EF4-FFF2-40B4-BE49-F238E27FC236}">
                <a16:creationId xmlns:a16="http://schemas.microsoft.com/office/drawing/2014/main" id="{B77C69C2-25FE-4EAD-BF03-BDF91DAAA2AB}"/>
              </a:ext>
            </a:extLst>
          </p:cNvPr>
          <p:cNvSpPr txBox="1"/>
          <p:nvPr/>
        </p:nvSpPr>
        <p:spPr>
          <a:xfrm>
            <a:off x="1899463" y="3077035"/>
            <a:ext cx="720000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យ៉ាន់ស្ព័រអាលុយមីញ៉ូម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299">
            <a:extLst>
              <a:ext uri="{FF2B5EF4-FFF2-40B4-BE49-F238E27FC236}">
                <a16:creationId xmlns:a16="http://schemas.microsoft.com/office/drawing/2014/main" id="{3ACE91DE-8EFE-458B-A22C-D2509C7A024F}"/>
              </a:ext>
            </a:extLst>
          </p:cNvPr>
          <p:cNvSpPr txBox="1"/>
          <p:nvPr/>
        </p:nvSpPr>
        <p:spPr>
          <a:xfrm>
            <a:off x="1899463" y="3297462"/>
            <a:ext cx="720000" cy="1727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យ៉ាន់ស្ព័រអាលុយមីញ៉ូម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300">
            <a:extLst>
              <a:ext uri="{FF2B5EF4-FFF2-40B4-BE49-F238E27FC236}">
                <a16:creationId xmlns:a16="http://schemas.microsoft.com/office/drawing/2014/main" id="{DA2554DE-1BA5-47BA-8DAE-BE5DE08849AA}"/>
              </a:ext>
            </a:extLst>
          </p:cNvPr>
          <p:cNvSpPr txBox="1"/>
          <p:nvPr/>
        </p:nvSpPr>
        <p:spPr>
          <a:xfrm>
            <a:off x="2708603" y="2676465"/>
            <a:ext cx="41731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ដើម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301">
            <a:extLst>
              <a:ext uri="{FF2B5EF4-FFF2-40B4-BE49-F238E27FC236}">
                <a16:creationId xmlns:a16="http://schemas.microsoft.com/office/drawing/2014/main" id="{D0A062A9-46B0-4A8C-B963-065939E02C40}"/>
              </a:ext>
            </a:extLst>
          </p:cNvPr>
          <p:cNvSpPr txBox="1"/>
          <p:nvPr/>
        </p:nvSpPr>
        <p:spPr>
          <a:xfrm>
            <a:off x="3216693" y="2477691"/>
            <a:ext cx="1120645" cy="3181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ទំហំរូបរាង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 x កម្ពស់ x ទទឹង ( mm 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302">
            <a:extLst>
              <a:ext uri="{FF2B5EF4-FFF2-40B4-BE49-F238E27FC236}">
                <a16:creationId xmlns:a16="http://schemas.microsoft.com/office/drawing/2014/main" id="{C9000CA6-CD0F-4358-95E3-D2032BD41B91}"/>
              </a:ext>
            </a:extLst>
          </p:cNvPr>
          <p:cNvSpPr txBox="1"/>
          <p:nvPr/>
        </p:nvSpPr>
        <p:spPr>
          <a:xfrm>
            <a:off x="5184146" y="1320982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កន្លែងដឹករថសណ្ដោង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303">
            <a:extLst>
              <a:ext uri="{FF2B5EF4-FFF2-40B4-BE49-F238E27FC236}">
                <a16:creationId xmlns:a16="http://schemas.microsoft.com/office/drawing/2014/main" id="{EC6BB558-A369-443D-B6C0-9AC6C312C505}"/>
              </a:ext>
            </a:extLst>
          </p:cNvPr>
          <p:cNvSpPr txBox="1"/>
          <p:nvPr/>
        </p:nvSpPr>
        <p:spPr>
          <a:xfrm>
            <a:off x="6603053" y="1699799"/>
            <a:ext cx="10001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ឧបករណ៍ឡើងជម្រាល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304">
            <a:extLst>
              <a:ext uri="{FF2B5EF4-FFF2-40B4-BE49-F238E27FC236}">
                <a16:creationId xmlns:a16="http://schemas.microsoft.com/office/drawing/2014/main" id="{06522158-28E0-4AA7-80A6-84325776F1D3}"/>
              </a:ext>
            </a:extLst>
          </p:cNvPr>
          <p:cNvSpPr txBox="1"/>
          <p:nvPr/>
        </p:nvSpPr>
        <p:spPr>
          <a:xfrm>
            <a:off x="5672062" y="2415267"/>
            <a:ext cx="662069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15 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 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306">
            <a:extLst>
              <a:ext uri="{FF2B5EF4-FFF2-40B4-BE49-F238E27FC236}">
                <a16:creationId xmlns:a16="http://schemas.microsoft.com/office/drawing/2014/main" id="{FFABDBBD-1E20-44E3-A4A4-EE2F2DC4C60E}"/>
              </a:ext>
            </a:extLst>
          </p:cNvPr>
          <p:cNvSpPr txBox="1"/>
          <p:nvPr/>
        </p:nvSpPr>
        <p:spPr>
          <a:xfrm>
            <a:off x="4936196" y="3145673"/>
            <a:ext cx="1355731" cy="136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ទីកណ្តាលនកន្លែងដឹកនៃរថយន្តនិងខ្សែកណ្តាលរបស់ម៉ាស៊ីនផ្ទុក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307">
            <a:extLst>
              <a:ext uri="{FF2B5EF4-FFF2-40B4-BE49-F238E27FC236}">
                <a16:creationId xmlns:a16="http://schemas.microsoft.com/office/drawing/2014/main" id="{7A9EF1A7-BCF4-46F5-ADCD-D28E9AE9C0E7}"/>
              </a:ext>
            </a:extLst>
          </p:cNvPr>
          <p:cNvSpPr txBox="1"/>
          <p:nvPr/>
        </p:nvSpPr>
        <p:spPr>
          <a:xfrm>
            <a:off x="6392226" y="3161039"/>
            <a:ext cx="356870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កន្លែងដឹកនៃរថយន្ត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308">
            <a:extLst>
              <a:ext uri="{FF2B5EF4-FFF2-40B4-BE49-F238E27FC236}">
                <a16:creationId xmlns:a16="http://schemas.microsoft.com/office/drawing/2014/main" id="{679D58FE-0EAD-47BB-93BC-59CFA3F13A1B}"/>
              </a:ext>
            </a:extLst>
          </p:cNvPr>
          <p:cNvSpPr txBox="1"/>
          <p:nvPr/>
        </p:nvSpPr>
        <p:spPr>
          <a:xfrm>
            <a:off x="6888803" y="3161040"/>
            <a:ext cx="1310821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ទីកណ្ដាលនៃឧបករណ៍ឡើងតាមនិងខ្សែកណ្តាលនៃកង់រថក្រោះ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309">
            <a:extLst>
              <a:ext uri="{FF2B5EF4-FFF2-40B4-BE49-F238E27FC236}">
                <a16:creationId xmlns:a16="http://schemas.microsoft.com/office/drawing/2014/main" id="{B893F3EF-4C67-461B-AC77-08063201ED90}"/>
              </a:ext>
            </a:extLst>
          </p:cNvPr>
          <p:cNvSpPr txBox="1"/>
          <p:nvPr/>
        </p:nvSpPr>
        <p:spPr>
          <a:xfrm>
            <a:off x="6150934" y="4194763"/>
            <a:ext cx="770530" cy="131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ឧបករណ៍ឡើងជម្រាល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310">
            <a:extLst>
              <a:ext uri="{FF2B5EF4-FFF2-40B4-BE49-F238E27FC236}">
                <a16:creationId xmlns:a16="http://schemas.microsoft.com/office/drawing/2014/main" id="{8E12DFD1-9E0D-4AE4-AFD7-2F3D75536882}"/>
              </a:ext>
            </a:extLst>
          </p:cNvPr>
          <p:cNvSpPr txBox="1"/>
          <p:nvPr/>
        </p:nvSpPr>
        <p:spPr>
          <a:xfrm>
            <a:off x="7003196" y="4187429"/>
            <a:ext cx="428625" cy="142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កង់រថក្រោះ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311">
            <a:extLst>
              <a:ext uri="{FF2B5EF4-FFF2-40B4-BE49-F238E27FC236}">
                <a16:creationId xmlns:a16="http://schemas.microsoft.com/office/drawing/2014/main" id="{381B230D-E2DA-4DA2-BD1E-A5D9A6A2770B}"/>
              </a:ext>
            </a:extLst>
          </p:cNvPr>
          <p:cNvSpPr txBox="1"/>
          <p:nvPr/>
        </p:nvSpPr>
        <p:spPr>
          <a:xfrm>
            <a:off x="5267279" y="4819557"/>
            <a:ext cx="883654" cy="1713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កំណល់ជើង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312">
            <a:extLst>
              <a:ext uri="{FF2B5EF4-FFF2-40B4-BE49-F238E27FC236}">
                <a16:creationId xmlns:a16="http://schemas.microsoft.com/office/drawing/2014/main" id="{9869B9C6-BE8C-43AE-B1F7-A0F382275448}"/>
              </a:ext>
            </a:extLst>
          </p:cNvPr>
          <p:cNvSpPr txBox="1"/>
          <p:nvPr/>
        </p:nvSpPr>
        <p:spPr>
          <a:xfrm>
            <a:off x="2706644" y="3570976"/>
            <a:ext cx="54737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ទុយោធារាសាស្ត្រ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313">
            <a:extLst>
              <a:ext uri="{FF2B5EF4-FFF2-40B4-BE49-F238E27FC236}">
                <a16:creationId xmlns:a16="http://schemas.microsoft.com/office/drawing/2014/main" id="{A8563E07-EFCB-4AB7-A4AB-D5C3986C85F6}"/>
              </a:ext>
            </a:extLst>
          </p:cNvPr>
          <p:cNvSpPr txBox="1"/>
          <p:nvPr/>
        </p:nvSpPr>
        <p:spPr>
          <a:xfrm>
            <a:off x="1674906" y="4688094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កំណល់ទប់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314">
            <a:extLst>
              <a:ext uri="{FF2B5EF4-FFF2-40B4-BE49-F238E27FC236}">
                <a16:creationId xmlns:a16="http://schemas.microsoft.com/office/drawing/2014/main" id="{0EC203EF-ED8C-47C5-90FF-857C53AB6FC7}"/>
              </a:ext>
            </a:extLst>
          </p:cNvPr>
          <p:cNvSpPr txBox="1"/>
          <p:nvPr/>
        </p:nvSpPr>
        <p:spPr>
          <a:xfrm>
            <a:off x="2127042" y="4670824"/>
            <a:ext cx="21399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315">
            <a:extLst>
              <a:ext uri="{FF2B5EF4-FFF2-40B4-BE49-F238E27FC236}">
                <a16:creationId xmlns:a16="http://schemas.microsoft.com/office/drawing/2014/main" id="{66099627-BE5C-4011-86D5-77807BFCE3E3}"/>
              </a:ext>
            </a:extLst>
          </p:cNvPr>
          <p:cNvSpPr txBox="1"/>
          <p:nvPr/>
        </p:nvSpPr>
        <p:spPr>
          <a:xfrm>
            <a:off x="2448351" y="4679530"/>
            <a:ext cx="319087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(វត្ថុទ្រនាប់)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316">
            <a:extLst>
              <a:ext uri="{FF2B5EF4-FFF2-40B4-BE49-F238E27FC236}">
                <a16:creationId xmlns:a16="http://schemas.microsoft.com/office/drawing/2014/main" id="{2B968603-AF1B-43AF-A0C4-CCBA956594F4}"/>
              </a:ext>
            </a:extLst>
          </p:cNvPr>
          <p:cNvSpPr txBox="1"/>
          <p:nvPr/>
        </p:nvSpPr>
        <p:spPr>
          <a:xfrm>
            <a:off x="2851741" y="4688094"/>
            <a:ext cx="213995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317">
            <a:extLst>
              <a:ext uri="{FF2B5EF4-FFF2-40B4-BE49-F238E27FC236}">
                <a16:creationId xmlns:a16="http://schemas.microsoft.com/office/drawing/2014/main" id="{A7E21FA2-90E9-4F66-9AB6-8E71133A85F6}"/>
              </a:ext>
            </a:extLst>
          </p:cNvPr>
          <p:cNvSpPr txBox="1"/>
          <p:nvPr/>
        </p:nvSpPr>
        <p:spPr>
          <a:xfrm>
            <a:off x="2958739" y="4600416"/>
            <a:ext cx="29527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កំណល់ទប់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318">
            <a:extLst>
              <a:ext uri="{FF2B5EF4-FFF2-40B4-BE49-F238E27FC236}">
                <a16:creationId xmlns:a16="http://schemas.microsoft.com/office/drawing/2014/main" id="{6FC5D4D0-965E-482F-9B2B-73F3BD53C750}"/>
              </a:ext>
            </a:extLst>
          </p:cNvPr>
          <p:cNvSpPr txBox="1"/>
          <p:nvPr/>
        </p:nvSpPr>
        <p:spPr>
          <a:xfrm>
            <a:off x="3188366" y="4674501"/>
            <a:ext cx="304800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ចង្កឹះលេខប្លុក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319">
            <a:extLst>
              <a:ext uri="{FF2B5EF4-FFF2-40B4-BE49-F238E27FC236}">
                <a16:creationId xmlns:a16="http://schemas.microsoft.com/office/drawing/2014/main" id="{3B97CADC-B393-47C6-8402-2E9004C8D097}"/>
              </a:ext>
            </a:extLst>
          </p:cNvPr>
          <p:cNvSpPr txBox="1"/>
          <p:nvPr/>
        </p:nvSpPr>
        <p:spPr>
          <a:xfrm>
            <a:off x="3497188" y="4624654"/>
            <a:ext cx="238125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ឈើទ្រនាប់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320">
            <a:extLst>
              <a:ext uri="{FF2B5EF4-FFF2-40B4-BE49-F238E27FC236}">
                <a16:creationId xmlns:a16="http://schemas.microsoft.com/office/drawing/2014/main" id="{0BFE13E9-92C6-4B5A-8A1A-292F776B971E}"/>
              </a:ext>
            </a:extLst>
          </p:cNvPr>
          <p:cNvSpPr txBox="1"/>
          <p:nvPr/>
        </p:nvSpPr>
        <p:spPr>
          <a:xfrm>
            <a:off x="3173338" y="5909385"/>
            <a:ext cx="480696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ចង្កឹះលេខប្លុក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1321">
            <a:extLst>
              <a:ext uri="{FF2B5EF4-FFF2-40B4-BE49-F238E27FC236}">
                <a16:creationId xmlns:a16="http://schemas.microsoft.com/office/drawing/2014/main" id="{08444C62-730E-4590-83F4-CC5D5FB86B57}"/>
              </a:ext>
            </a:extLst>
          </p:cNvPr>
          <p:cNvSpPr txBox="1"/>
          <p:nvPr/>
        </p:nvSpPr>
        <p:spPr>
          <a:xfrm>
            <a:off x="2835517" y="5871285"/>
            <a:ext cx="395119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ទ្រនាប់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(វត្ថុទ្រនាប់)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1322">
            <a:extLst>
              <a:ext uri="{FF2B5EF4-FFF2-40B4-BE49-F238E27FC236}">
                <a16:creationId xmlns:a16="http://schemas.microsoft.com/office/drawing/2014/main" id="{2F77D5BA-8D79-4FCE-8759-007EADA8F756}"/>
              </a:ext>
            </a:extLst>
          </p:cNvPr>
          <p:cNvSpPr txBox="1"/>
          <p:nvPr/>
        </p:nvSpPr>
        <p:spPr>
          <a:xfrm>
            <a:off x="2341037" y="5909385"/>
            <a:ext cx="457200" cy="109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កំណល់ទប់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1323">
            <a:extLst>
              <a:ext uri="{FF2B5EF4-FFF2-40B4-BE49-F238E27FC236}">
                <a16:creationId xmlns:a16="http://schemas.microsoft.com/office/drawing/2014/main" id="{DC250ED2-72A2-409C-B5CC-9AF4850C0E58}"/>
              </a:ext>
            </a:extLst>
          </p:cNvPr>
          <p:cNvSpPr txBox="1"/>
          <p:nvPr/>
        </p:nvSpPr>
        <p:spPr>
          <a:xfrm>
            <a:off x="1899463" y="5938574"/>
            <a:ext cx="480695" cy="11335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1324">
            <a:extLst>
              <a:ext uri="{FF2B5EF4-FFF2-40B4-BE49-F238E27FC236}">
                <a16:creationId xmlns:a16="http://schemas.microsoft.com/office/drawing/2014/main" id="{D15E2934-F736-4218-AD8C-B996C155E257}"/>
              </a:ext>
            </a:extLst>
          </p:cNvPr>
          <p:cNvSpPr txBox="1"/>
          <p:nvPr/>
        </p:nvSpPr>
        <p:spPr>
          <a:xfrm>
            <a:off x="3445647" y="5823659"/>
            <a:ext cx="480695" cy="85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ខ្សែលោហៈធាតុ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325">
            <a:extLst>
              <a:ext uri="{FF2B5EF4-FFF2-40B4-BE49-F238E27FC236}">
                <a16:creationId xmlns:a16="http://schemas.microsoft.com/office/drawing/2014/main" id="{5D577D24-77A1-4936-A3B3-A5AB0FB1807B}"/>
              </a:ext>
            </a:extLst>
          </p:cNvPr>
          <p:cNvSpPr txBox="1"/>
          <p:nvPr/>
        </p:nvSpPr>
        <p:spPr>
          <a:xfrm>
            <a:off x="1368875" y="5014164"/>
            <a:ext cx="11049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ផ្លុំប៉ែល (បន្ទះកំចាត់ដី) ស៊ុមU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70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908299"/>
            <a:ext cx="91440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ជំពូកទី7 ការត្រួតពិនិត្យនិងថែទាំគ្រឿងម៉ាស៊ីនសំណង់ប្រភេទយានយន្ត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068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ច្បាប់ពាក់ព័ន្ធនិងប្រការប្រុងប្រយ័ត្នទូទៅ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ច្បាប់ពាក់ព័ន្ធ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096428" y="3688110"/>
            <a:ext cx="695114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※ ទោះបីជាមិនមានចែងក្នុងច្បាប់ក៏ដោយ វាជាការចង់រក្សាទុកលទ្ធផលត្រួតពិនិត្យនៅពេលម៉ាស៊ីនកំពុងដំណើរការ។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096428" y="5980031"/>
            <a:ext cx="32295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ចំណុចដែលត្រូវចងចាំក្នុងការត្រួតពិនិត្យ។ ល។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ទំព័រទី163 / អត្ថបទជំនួយ ទំព័រទី92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753" y="1562220"/>
            <a:ext cx="5518494" cy="217549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11" y="4050307"/>
            <a:ext cx="4520139" cy="198696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4425951" y="5874558"/>
            <a:ext cx="396010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9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ហាមមិនឲ្យចូលក្នុងកំឡុងពេលត្រួតពិនិត្យជាដើម</a:t>
            </a:r>
            <a:endParaRPr lang="en-US" altLang="ja-JP" sz="900" dirty="0">
              <a:solidFill>
                <a:prstClr val="black"/>
              </a:solidFill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900" dirty="0">
                <a:solidFill>
                  <a:prstClr val="black"/>
                </a:solidFill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(សញ្ញាសុវត្ថិភាពរួមសម្រាប់ការការពារគ្រោះមហន្តរាយសំណង់  ឧទាហរណ៍នៃការបង្ហាញជាភាសាបរទេស -)</a:t>
            </a:r>
            <a:endParaRPr lang="ja-JP" altLang="en-US" sz="900" dirty="0">
              <a:solidFill>
                <a:prstClr val="black"/>
              </a:solidFill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84" y="3964809"/>
            <a:ext cx="1124343" cy="1910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96">
            <a:extLst>
              <a:ext uri="{FF2B5EF4-FFF2-40B4-BE49-F238E27FC236}">
                <a16:creationId xmlns:a16="http://schemas.microsoft.com/office/drawing/2014/main" id="{1BEA6968-B037-4A5B-8602-038E80F62AC3}"/>
              </a:ext>
            </a:extLst>
          </p:cNvPr>
          <p:cNvSpPr txBox="1"/>
          <p:nvPr/>
        </p:nvSpPr>
        <p:spPr>
          <a:xfrm>
            <a:off x="1871688" y="1658206"/>
            <a:ext cx="1046771" cy="1810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ចំណាត់ថ្នាក់ការត្រួតពិនិត្យ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197">
            <a:extLst>
              <a:ext uri="{FF2B5EF4-FFF2-40B4-BE49-F238E27FC236}">
                <a16:creationId xmlns:a16="http://schemas.microsoft.com/office/drawing/2014/main" id="{8C6A1F8F-FEB1-4494-8BDC-9160D2D44E79}"/>
              </a:ext>
            </a:extLst>
          </p:cNvPr>
          <p:cNvSpPr txBox="1"/>
          <p:nvPr/>
        </p:nvSpPr>
        <p:spPr>
          <a:xfrm>
            <a:off x="3113704" y="1649665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មាត្រា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198">
            <a:extLst>
              <a:ext uri="{FF2B5EF4-FFF2-40B4-BE49-F238E27FC236}">
                <a16:creationId xmlns:a16="http://schemas.microsoft.com/office/drawing/2014/main" id="{D4260A41-F864-4BBA-94DB-D3C89583701C}"/>
              </a:ext>
            </a:extLst>
          </p:cNvPr>
          <p:cNvSpPr txBox="1"/>
          <p:nvPr/>
        </p:nvSpPr>
        <p:spPr>
          <a:xfrm>
            <a:off x="4230078" y="1651237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បុគ្គលអនុវត្ត គុណវុឌ្ឍ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199">
            <a:extLst>
              <a:ext uri="{FF2B5EF4-FFF2-40B4-BE49-F238E27FC236}">
                <a16:creationId xmlns:a16="http://schemas.microsoft.com/office/drawing/2014/main" id="{2EEE54C7-95D0-43F6-847A-B72A38A8DA5C}"/>
              </a:ext>
            </a:extLst>
          </p:cNvPr>
          <p:cNvSpPr txBox="1"/>
          <p:nvPr/>
        </p:nvSpPr>
        <p:spPr>
          <a:xfrm>
            <a:off x="5493820" y="1639157"/>
            <a:ext cx="1778492" cy="1810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រយៈពេលរក្សាទុកតារាងត្រួតពិនិត្យ។ ល។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200">
            <a:extLst>
              <a:ext uri="{FF2B5EF4-FFF2-40B4-BE49-F238E27FC236}">
                <a16:creationId xmlns:a16="http://schemas.microsoft.com/office/drawing/2014/main" id="{1FCDBD7F-AF95-49A4-B12D-7D43A2CF077D}"/>
              </a:ext>
            </a:extLst>
          </p:cNvPr>
          <p:cNvSpPr txBox="1"/>
          <p:nvPr/>
        </p:nvSpPr>
        <p:spPr>
          <a:xfrm>
            <a:off x="1933964" y="1868606"/>
            <a:ext cx="918445" cy="3264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ការត្រួតពិនិត្យមុនពេលចាប់ផ្តើមការងារ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201">
            <a:extLst>
              <a:ext uri="{FF2B5EF4-FFF2-40B4-BE49-F238E27FC236}">
                <a16:creationId xmlns:a16="http://schemas.microsoft.com/office/drawing/2014/main" id="{CFDFACAF-43C8-4827-A624-0BCEE44A9375}"/>
              </a:ext>
            </a:extLst>
          </p:cNvPr>
          <p:cNvSpPr txBox="1"/>
          <p:nvPr/>
        </p:nvSpPr>
        <p:spPr>
          <a:xfrm>
            <a:off x="2020325" y="2348079"/>
            <a:ext cx="800100" cy="4155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ការត្រួតពិនិត្យដោយស្វយ័តជាប្រចាំ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(ប្រចាំខែ)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202">
            <a:extLst>
              <a:ext uri="{FF2B5EF4-FFF2-40B4-BE49-F238E27FC236}">
                <a16:creationId xmlns:a16="http://schemas.microsoft.com/office/drawing/2014/main" id="{AE7C4FD7-75D6-4045-8ABE-11C373F9DE9C}"/>
              </a:ext>
            </a:extLst>
          </p:cNvPr>
          <p:cNvSpPr txBox="1"/>
          <p:nvPr/>
        </p:nvSpPr>
        <p:spPr>
          <a:xfrm>
            <a:off x="2007034" y="3017243"/>
            <a:ext cx="836251" cy="5524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ការត្រួតពិនិត្យពិសេសដោយខ្លួនឯង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(មួយ​ឆ្នាំ​ម្ដង)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203">
            <a:extLst>
              <a:ext uri="{FF2B5EF4-FFF2-40B4-BE49-F238E27FC236}">
                <a16:creationId xmlns:a16="http://schemas.microsoft.com/office/drawing/2014/main" id="{7916B50C-CE7F-464D-ACE8-3B5A33DB0583}"/>
              </a:ext>
            </a:extLst>
          </p:cNvPr>
          <p:cNvSpPr txBox="1"/>
          <p:nvPr/>
        </p:nvSpPr>
        <p:spPr>
          <a:xfrm>
            <a:off x="2981532" y="1884037"/>
            <a:ext cx="1022995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ច្បាប់សុវត្ថិភាពនិងសុខភាពឧស្សាហកម្មមាត្រា170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មាត្រា171</a:t>
            </a:r>
          </a:p>
        </p:txBody>
      </p:sp>
      <p:sp>
        <p:nvSpPr>
          <p:cNvPr id="23" name="テキスト ボックス 1204">
            <a:extLst>
              <a:ext uri="{FF2B5EF4-FFF2-40B4-BE49-F238E27FC236}">
                <a16:creationId xmlns:a16="http://schemas.microsoft.com/office/drawing/2014/main" id="{CB38817F-0351-4D07-BF42-96FEDF9000C6}"/>
              </a:ext>
            </a:extLst>
          </p:cNvPr>
          <p:cNvSpPr txBox="1"/>
          <p:nvPr/>
        </p:nvSpPr>
        <p:spPr>
          <a:xfrm>
            <a:off x="2981533" y="2347391"/>
            <a:ext cx="1018766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ច្បាប់សុវត្ថិភាពនិងសុខភាពឧស្សាហកម្មមាត្រា168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មាត្រា169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មាត្រា171</a:t>
            </a:r>
          </a:p>
        </p:txBody>
      </p:sp>
      <p:sp>
        <p:nvSpPr>
          <p:cNvPr id="25" name="テキスト ボックス 1205">
            <a:extLst>
              <a:ext uri="{FF2B5EF4-FFF2-40B4-BE49-F238E27FC236}">
                <a16:creationId xmlns:a16="http://schemas.microsoft.com/office/drawing/2014/main" id="{2E0092FF-1359-45AB-AEEE-C8BC14C3C0D4}"/>
              </a:ext>
            </a:extLst>
          </p:cNvPr>
          <p:cNvSpPr txBox="1"/>
          <p:nvPr/>
        </p:nvSpPr>
        <p:spPr>
          <a:xfrm>
            <a:off x="2991847" y="2930880"/>
            <a:ext cx="1018766" cy="7572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ច្បាប់សុវត្ថិភាពនិងសុខភាពឧស្សាហកម្មមាត្រា167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　     មាត្រា169</a:t>
            </a: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       មាត្រា169-2</a:t>
            </a:r>
            <a:endParaRPr lang="ja-JP" sz="6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            មាត្រា171</a:t>
            </a:r>
          </a:p>
        </p:txBody>
      </p:sp>
      <p:sp>
        <p:nvSpPr>
          <p:cNvPr id="26" name="テキスト ボックス 1206">
            <a:extLst>
              <a:ext uri="{FF2B5EF4-FFF2-40B4-BE49-F238E27FC236}">
                <a16:creationId xmlns:a16="http://schemas.microsoft.com/office/drawing/2014/main" id="{73D9536C-6DE1-4577-B775-3D935564C035}"/>
              </a:ext>
            </a:extLst>
          </p:cNvPr>
          <p:cNvSpPr txBox="1"/>
          <p:nvPr/>
        </p:nvSpPr>
        <p:spPr>
          <a:xfrm>
            <a:off x="4133649" y="199279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អ្នកបើកបរ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207">
            <a:extLst>
              <a:ext uri="{FF2B5EF4-FFF2-40B4-BE49-F238E27FC236}">
                <a16:creationId xmlns:a16="http://schemas.microsoft.com/office/drawing/2014/main" id="{B80D4790-7835-4E6A-9827-23ADE5F2FBE9}"/>
              </a:ext>
            </a:extLst>
          </p:cNvPr>
          <p:cNvSpPr txBox="1"/>
          <p:nvPr/>
        </p:nvSpPr>
        <p:spPr>
          <a:xfrm>
            <a:off x="4133649" y="2411523"/>
            <a:ext cx="1229700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បុគ្គលដែលតែងតាំងដោយប្រតិបត្តិករអាជីវកម្ម (អ្នកគ្រប់គ្រងសុវត្ថិភាព)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208">
            <a:extLst>
              <a:ext uri="{FF2B5EF4-FFF2-40B4-BE49-F238E27FC236}">
                <a16:creationId xmlns:a16="http://schemas.microsoft.com/office/drawing/2014/main" id="{6BA18965-1516-4011-B41D-DA37B1426A2B}"/>
              </a:ext>
            </a:extLst>
          </p:cNvPr>
          <p:cNvSpPr txBox="1"/>
          <p:nvPr/>
        </p:nvSpPr>
        <p:spPr>
          <a:xfrm>
            <a:off x="4133649" y="3017243"/>
            <a:ext cx="1190826" cy="5754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អ្នកត្រួតពិនិត្យនៅក្នុងអាជីវកម្ម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អ្នកត្រួតពិនិត្យដែលជាសហគ្រិនត្រួតពិនិត្យ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209">
            <a:extLst>
              <a:ext uri="{FF2B5EF4-FFF2-40B4-BE49-F238E27FC236}">
                <a16:creationId xmlns:a16="http://schemas.microsoft.com/office/drawing/2014/main" id="{40568F28-C60A-451B-B1DF-04BB68D1A9BE}"/>
              </a:ext>
            </a:extLst>
          </p:cNvPr>
          <p:cNvSpPr txBox="1"/>
          <p:nvPr/>
        </p:nvSpPr>
        <p:spPr>
          <a:xfrm>
            <a:off x="5493819" y="1885584"/>
            <a:ext cx="1779407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※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តារាងត្រួតពិនិត្យនៅពេលម៉ាស៊ីនកំពុងដំណើរការ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210">
            <a:extLst>
              <a:ext uri="{FF2B5EF4-FFF2-40B4-BE49-F238E27FC236}">
                <a16:creationId xmlns:a16="http://schemas.microsoft.com/office/drawing/2014/main" id="{FAD2F658-C57E-4B36-9A93-92BE499B2199}"/>
              </a:ext>
            </a:extLst>
          </p:cNvPr>
          <p:cNvSpPr txBox="1"/>
          <p:nvPr/>
        </p:nvSpPr>
        <p:spPr>
          <a:xfrm>
            <a:off x="5496699" y="2519829"/>
            <a:ext cx="135255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211">
            <a:extLst>
              <a:ext uri="{FF2B5EF4-FFF2-40B4-BE49-F238E27FC236}">
                <a16:creationId xmlns:a16="http://schemas.microsoft.com/office/drawing/2014/main" id="{A8699A06-CDD6-479E-97D5-C06F0DF31FB6}"/>
              </a:ext>
            </a:extLst>
          </p:cNvPr>
          <p:cNvSpPr txBox="1"/>
          <p:nvPr/>
        </p:nvSpPr>
        <p:spPr>
          <a:xfrm>
            <a:off x="5474770" y="3133538"/>
            <a:ext cx="1610805" cy="3838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តារាងត្រួតពិនិត្យរយៈពេល3ឆ្នាំ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(ភ្ជាប់សញ្ញាសំគាល់ដែលបានត្រួតពិនិត្យរួចរាល់ហើយ)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នីតិវិធីត្រួតពិនិត្យប្រចាំថ្ងៃ មុនពេលចាប់ផ្តើមម៉ាស៊ីន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វិធីសាស្ត្របែងចែកដោយផ្អែកលើរូបរាងប្រេងធារាសាស្ត្រ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18344" y="4185856"/>
            <a:ext cx="53144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ឧទាហរណ៍នៃឥរិយាបថអំឡុងពេលត្រួតពិនិត្យនិងបំពេញបន្ថែម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92" y="3071897"/>
            <a:ext cx="4771159" cy="1157077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9104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នៅពេលថែទាំប្រព័ន្ធអគ្គិសនីនោះយកផ្នែកដោត (-) ចេញពីថ្ម។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ទំព័រទី164 / អត្ថបទជំនួយ ទំព័រទី94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724" y="1599579"/>
            <a:ext cx="4400552" cy="15255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7998" y="3103698"/>
            <a:ext cx="2636789" cy="1471858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638429" y="4521881"/>
            <a:ext cx="282193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ការត្រួតពិនិត្យកង់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150" y="4570046"/>
            <a:ext cx="3248768" cy="141613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739956" y="5016846"/>
            <a:ext cx="1122218" cy="750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6" name="テキスト ボックス 1326">
            <a:extLst>
              <a:ext uri="{FF2B5EF4-FFF2-40B4-BE49-F238E27FC236}">
                <a16:creationId xmlns:a16="http://schemas.microsoft.com/office/drawing/2014/main" id="{9E0BFEE4-3849-4EB2-841A-A510FF34756C}"/>
              </a:ext>
            </a:extLst>
          </p:cNvPr>
          <p:cNvSpPr txBox="1"/>
          <p:nvPr/>
        </p:nvSpPr>
        <p:spPr>
          <a:xfrm>
            <a:off x="2512158" y="1696404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រូបរាង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327">
            <a:extLst>
              <a:ext uri="{FF2B5EF4-FFF2-40B4-BE49-F238E27FC236}">
                <a16:creationId xmlns:a16="http://schemas.microsoft.com/office/drawing/2014/main" id="{C361BD47-D7F5-4008-9C44-4C3210B6C6E9}"/>
              </a:ext>
            </a:extLst>
          </p:cNvPr>
          <p:cNvSpPr txBox="1"/>
          <p:nvPr/>
        </p:nvSpPr>
        <p:spPr>
          <a:xfrm>
            <a:off x="4203171" y="1693709"/>
            <a:ext cx="610448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ក្លិន</a:t>
            </a:r>
            <a:endParaRPr lang="ja-JP" sz="105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328">
            <a:extLst>
              <a:ext uri="{FF2B5EF4-FFF2-40B4-BE49-F238E27FC236}">
                <a16:creationId xmlns:a16="http://schemas.microsoft.com/office/drawing/2014/main" id="{643167CF-9369-4FB8-912E-C451A9D75DBA}"/>
              </a:ext>
            </a:extLst>
          </p:cNvPr>
          <p:cNvSpPr txBox="1"/>
          <p:nvPr/>
        </p:nvSpPr>
        <p:spPr>
          <a:xfrm>
            <a:off x="4940830" y="168180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មូលហេតុ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29">
            <a:extLst>
              <a:ext uri="{FF2B5EF4-FFF2-40B4-BE49-F238E27FC236}">
                <a16:creationId xmlns:a16="http://schemas.microsoft.com/office/drawing/2014/main" id="{844E9833-70D4-4DB2-8FE6-636845C13731}"/>
              </a:ext>
            </a:extLst>
          </p:cNvPr>
          <p:cNvSpPr txBox="1"/>
          <p:nvPr/>
        </p:nvSpPr>
        <p:spPr>
          <a:xfrm>
            <a:off x="2535652" y="1999449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វាបានផ្លាស់ប្តូរទៅជាពណ៌ស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330">
            <a:extLst>
              <a:ext uri="{FF2B5EF4-FFF2-40B4-BE49-F238E27FC236}">
                <a16:creationId xmlns:a16="http://schemas.microsoft.com/office/drawing/2014/main" id="{94BE2947-1FEA-40CA-BAEB-D0D8704E5365}"/>
              </a:ext>
            </a:extLst>
          </p:cNvPr>
          <p:cNvSpPr txBox="1"/>
          <p:nvPr/>
        </p:nvSpPr>
        <p:spPr>
          <a:xfrm>
            <a:off x="4203171" y="1990984"/>
            <a:ext cx="610448" cy="1706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ល្អ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331">
            <a:extLst>
              <a:ext uri="{FF2B5EF4-FFF2-40B4-BE49-F238E27FC236}">
                <a16:creationId xmlns:a16="http://schemas.microsoft.com/office/drawing/2014/main" id="{2FE70166-5E58-4DF2-AC4D-8549EB6A9768}"/>
              </a:ext>
            </a:extLst>
          </p:cNvPr>
          <p:cNvSpPr txBox="1"/>
          <p:nvPr/>
        </p:nvSpPr>
        <p:spPr>
          <a:xfrm>
            <a:off x="4966182" y="19613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សំណើមត្រូវបានលាយបញ្ចូលគ្នា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332">
            <a:extLst>
              <a:ext uri="{FF2B5EF4-FFF2-40B4-BE49-F238E27FC236}">
                <a16:creationId xmlns:a16="http://schemas.microsoft.com/office/drawing/2014/main" id="{A0D0414F-7D6F-4050-ACC2-D69847F21239}"/>
              </a:ext>
            </a:extLst>
          </p:cNvPr>
          <p:cNvSpPr txBox="1"/>
          <p:nvPr/>
        </p:nvSpPr>
        <p:spPr>
          <a:xfrm>
            <a:off x="2460097" y="2258586"/>
            <a:ext cx="1625916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វាបានផ្លាស់ប្តូរទៅជាពណ៌ត្នោតខ្មៅ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333">
            <a:extLst>
              <a:ext uri="{FF2B5EF4-FFF2-40B4-BE49-F238E27FC236}">
                <a16:creationId xmlns:a16="http://schemas.microsoft.com/office/drawing/2014/main" id="{7570148C-D009-47C8-AE77-2CA05D69787A}"/>
              </a:ext>
            </a:extLst>
          </p:cNvPr>
          <p:cNvSpPr txBox="1"/>
          <p:nvPr/>
        </p:nvSpPr>
        <p:spPr>
          <a:xfrm>
            <a:off x="4203171" y="2247046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ក្លិនស្អុយ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334">
            <a:extLst>
              <a:ext uri="{FF2B5EF4-FFF2-40B4-BE49-F238E27FC236}">
                <a16:creationId xmlns:a16="http://schemas.microsoft.com/office/drawing/2014/main" id="{FC26F51B-79BF-496C-9CC6-8AE68CD0088B}"/>
              </a:ext>
            </a:extLst>
          </p:cNvPr>
          <p:cNvSpPr txBox="1"/>
          <p:nvPr/>
        </p:nvSpPr>
        <p:spPr>
          <a:xfrm>
            <a:off x="4940829" y="2258586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ខូចគុណភាព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335">
            <a:extLst>
              <a:ext uri="{FF2B5EF4-FFF2-40B4-BE49-F238E27FC236}">
                <a16:creationId xmlns:a16="http://schemas.microsoft.com/office/drawing/2014/main" id="{E015F98A-CF84-4885-A7E6-7FA11E1E8FFB}"/>
              </a:ext>
            </a:extLst>
          </p:cNvPr>
          <p:cNvSpPr txBox="1"/>
          <p:nvPr/>
        </p:nvSpPr>
        <p:spPr>
          <a:xfrm>
            <a:off x="2535652" y="2551461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មានចំណុចខ្មៅតូចៗ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336">
            <a:extLst>
              <a:ext uri="{FF2B5EF4-FFF2-40B4-BE49-F238E27FC236}">
                <a16:creationId xmlns:a16="http://schemas.microsoft.com/office/drawing/2014/main" id="{885E94EB-CFE8-442C-8D38-357610B04FB6}"/>
              </a:ext>
            </a:extLst>
          </p:cNvPr>
          <p:cNvSpPr txBox="1"/>
          <p:nvPr/>
        </p:nvSpPr>
        <p:spPr>
          <a:xfrm>
            <a:off x="4203171" y="2565012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ល្អ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337">
            <a:extLst>
              <a:ext uri="{FF2B5EF4-FFF2-40B4-BE49-F238E27FC236}">
                <a16:creationId xmlns:a16="http://schemas.microsoft.com/office/drawing/2014/main" id="{FD16D5AC-94CF-4471-8C94-80F458EE2F78}"/>
              </a:ext>
            </a:extLst>
          </p:cNvPr>
          <p:cNvSpPr txBox="1"/>
          <p:nvPr/>
        </p:nvSpPr>
        <p:spPr>
          <a:xfrm>
            <a:off x="4940829" y="253669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វត្ថុចង្រៃត្រូវលាយបញ្ចូលគ្នា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338">
            <a:extLst>
              <a:ext uri="{FF2B5EF4-FFF2-40B4-BE49-F238E27FC236}">
                <a16:creationId xmlns:a16="http://schemas.microsoft.com/office/drawing/2014/main" id="{6D78310C-623C-403A-B6CD-C620AE3C9D2B}"/>
              </a:ext>
            </a:extLst>
          </p:cNvPr>
          <p:cNvSpPr txBox="1"/>
          <p:nvPr/>
        </p:nvSpPr>
        <p:spPr>
          <a:xfrm>
            <a:off x="2451044" y="2834665"/>
            <a:ext cx="1573855" cy="170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មានពពុះ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339">
            <a:extLst>
              <a:ext uri="{FF2B5EF4-FFF2-40B4-BE49-F238E27FC236}">
                <a16:creationId xmlns:a16="http://schemas.microsoft.com/office/drawing/2014/main" id="{8EA173E4-EFB7-4664-A71E-AD041AE7D2B2}"/>
              </a:ext>
            </a:extLst>
          </p:cNvPr>
          <p:cNvSpPr txBox="1"/>
          <p:nvPr/>
        </p:nvSpPr>
        <p:spPr>
          <a:xfrm>
            <a:off x="4203171" y="2834665"/>
            <a:ext cx="610448" cy="2064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-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340">
            <a:extLst>
              <a:ext uri="{FF2B5EF4-FFF2-40B4-BE49-F238E27FC236}">
                <a16:creationId xmlns:a16="http://schemas.microsoft.com/office/drawing/2014/main" id="{604B6FC1-573A-4AAA-9FCD-23B091A542B0}"/>
              </a:ext>
            </a:extLst>
          </p:cNvPr>
          <p:cNvSpPr txBox="1"/>
          <p:nvPr/>
        </p:nvSpPr>
        <p:spPr>
          <a:xfrm>
            <a:off x="4900867" y="2854272"/>
            <a:ext cx="1723631" cy="192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ប្រេងរំអិលត្រូវបានលាយបញ្ចូលគ្នា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341">
            <a:extLst>
              <a:ext uri="{FF2B5EF4-FFF2-40B4-BE49-F238E27FC236}">
                <a16:creationId xmlns:a16="http://schemas.microsoft.com/office/drawing/2014/main" id="{F9B99347-DA75-4953-ADBD-D0978024F90D}"/>
              </a:ext>
            </a:extLst>
          </p:cNvPr>
          <p:cNvSpPr txBox="1"/>
          <p:nvPr/>
        </p:nvSpPr>
        <p:spPr>
          <a:xfrm>
            <a:off x="2933700" y="3715841"/>
            <a:ext cx="510727" cy="1202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ដងសន្ទូច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342">
            <a:extLst>
              <a:ext uri="{FF2B5EF4-FFF2-40B4-BE49-F238E27FC236}">
                <a16:creationId xmlns:a16="http://schemas.microsoft.com/office/drawing/2014/main" id="{0385B44C-EB55-49C9-B405-2D91D7DD8EFB}"/>
              </a:ext>
            </a:extLst>
          </p:cNvPr>
          <p:cNvSpPr txBox="1"/>
          <p:nvPr/>
        </p:nvSpPr>
        <p:spPr>
          <a:xfrm>
            <a:off x="2389304" y="3910363"/>
            <a:ext cx="421214" cy="15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ដៃ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នីតិវិធីត្រួតពិនិត្យប្រចាំថ្ងៃ បន្ទាប់ពីចាប់ផ្តើមម៉ាស៊ីន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47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ពណ៌ហឺយផ្សែងនិងលក្ខណៈវិនិច្ឆ័យ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ទំព័រទី170 / អត្ថបទជំនួយ ទំព័រទី94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1635689"/>
            <a:ext cx="4124325" cy="16954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1" y="3843127"/>
            <a:ext cx="2878817" cy="147812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715" y="3843127"/>
            <a:ext cx="2006022" cy="146404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989" y="3857205"/>
            <a:ext cx="2780275" cy="144996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1743" y="542875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ការកែសំរួលអំប្រាយ៉ា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770375" y="5438237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ការត្រួតពិនិត្យប្រតិបត្តិការ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144775" y="5447723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ចំណុចដែលត្រូវចងចាំនៅពេលរក្សាទុក</a:t>
            </a:r>
          </a:p>
        </p:txBody>
      </p:sp>
      <p:sp>
        <p:nvSpPr>
          <p:cNvPr id="13" name="テキスト ボックス 1344">
            <a:extLst>
              <a:ext uri="{FF2B5EF4-FFF2-40B4-BE49-F238E27FC236}">
                <a16:creationId xmlns:a16="http://schemas.microsoft.com/office/drawing/2014/main" id="{BE09ABA9-67AF-4EB6-B5C1-DE7D051A0569}"/>
              </a:ext>
            </a:extLst>
          </p:cNvPr>
          <p:cNvSpPr txBox="1"/>
          <p:nvPr/>
        </p:nvSpPr>
        <p:spPr>
          <a:xfrm>
            <a:off x="2638655" y="1711343"/>
            <a:ext cx="1041324" cy="200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ពណ៌ហឺយផ្សែង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345">
            <a:extLst>
              <a:ext uri="{FF2B5EF4-FFF2-40B4-BE49-F238E27FC236}">
                <a16:creationId xmlns:a16="http://schemas.microsoft.com/office/drawing/2014/main" id="{FBC266C6-2D97-4A92-90D0-CC4EB895F92F}"/>
              </a:ext>
            </a:extLst>
          </p:cNvPr>
          <p:cNvSpPr txBox="1"/>
          <p:nvPr/>
        </p:nvSpPr>
        <p:spPr>
          <a:xfrm>
            <a:off x="4571999" y="1717794"/>
            <a:ext cx="1279342" cy="2003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លក្ខណៈវិនិច្ឆ័យ</a:t>
            </a:r>
            <a:endParaRPr lang="ja-JP" sz="13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346">
            <a:extLst>
              <a:ext uri="{FF2B5EF4-FFF2-40B4-BE49-F238E27FC236}">
                <a16:creationId xmlns:a16="http://schemas.microsoft.com/office/drawing/2014/main" id="{B9654057-7446-4C59-BCF0-4AD00D6560EE}"/>
              </a:ext>
            </a:extLst>
          </p:cNvPr>
          <p:cNvSpPr txBox="1"/>
          <p:nvPr/>
        </p:nvSpPr>
        <p:spPr>
          <a:xfrm>
            <a:off x="2638655" y="2059418"/>
            <a:ext cx="1146255" cy="11454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ពណ៌ខ្មៅ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ពណ៌លឿងខ្ចី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ពណ៌ស  ពណ៌ខៀវ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ពណ៌ប្រផេះ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គ្មានពណ៌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47">
            <a:extLst>
              <a:ext uri="{FF2B5EF4-FFF2-40B4-BE49-F238E27FC236}">
                <a16:creationId xmlns:a16="http://schemas.microsoft.com/office/drawing/2014/main" id="{1AE56CCF-0E39-4288-83E8-13B7BFDCF768}"/>
              </a:ext>
            </a:extLst>
          </p:cNvPr>
          <p:cNvSpPr txBox="1"/>
          <p:nvPr/>
        </p:nvSpPr>
        <p:spPr>
          <a:xfrm>
            <a:off x="3920092" y="2018987"/>
            <a:ext cx="2615343" cy="11862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ចំហាយខ្យល់និងឥន្ធនៈនោះខាប់ ការឆេះមិនពេញលេញ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ល្បាយប្រេងឥន្ធនៈខ្យល់គ្មានខ្លាញ់ចំហាយខ្យល់និងឥន្ធនៈនោះសាប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ប្រេងឆេះការកំណត់ពេលវេលាគឺមិនល្អ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ចំហាយខ្យល់និងឥន្ធនៈនោះខាប់ហើយប្រេងឆេះ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ចំហាយខ្យល់និងឥន្ធនៈនោះគឺត្រមឹត្រូវហើយឆេះពេញលេញ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348">
            <a:extLst>
              <a:ext uri="{FF2B5EF4-FFF2-40B4-BE49-F238E27FC236}">
                <a16:creationId xmlns:a16="http://schemas.microsoft.com/office/drawing/2014/main" id="{2D634D33-D4B2-4F45-885D-C67EAD5B1356}"/>
              </a:ext>
            </a:extLst>
          </p:cNvPr>
          <p:cNvSpPr txBox="1"/>
          <p:nvPr/>
        </p:nvSpPr>
        <p:spPr>
          <a:xfrm>
            <a:off x="2204658" y="4357510"/>
            <a:ext cx="1398057" cy="7334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A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: កម្ពស់ភ្ជាប់ឈ្នាន់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B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: ចន្លោះរវាងក្រាលក្ដារ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C </a:t>
            </a: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: ការទំនេរ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A-B-C: ចន្លោះជាន់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638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នីតិវិធីការត្រួតពិនិត្យនៅពេលភាពមិនប្រក្រតីត្រូវបានរកឃើញក្នុងកំឡុងពេលធ្វើការ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ប្រសិនបើអ្នកគិតថាម៉ាស៊ីនសំណង់មិនមានសណ្តាប់ធ្នាប់ខណៈពេលដែលអ្នកកំពុងធ្វើការ។</a:t>
            </a:r>
            <a: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km" sz="2400" dirty="0">
                <a:solidFill>
                  <a:srgbClr val="FF0000"/>
                </a:solidFill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បញ្ឈប់ម៉ាស៊ីនសំណង់ភ្លាមៗនៅលើផ្ទៃរាបស្មើ។</a:t>
            </a:r>
            <a:endParaRPr lang="en-US" altLang="ja-JP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ទាក់ទងអ្នកទទួលខុសត្រូវផ្នែកដែលមានបញ្ហា</a:t>
            </a:r>
            <a: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/>
            </a:r>
            <a:br>
              <a:rPr lang="en-US" altLang="ja-JP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</a:br>
            <a:r>
              <a:rPr lang="km" sz="24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វាចាំបាច់ក្នុងការអនុវត្តការងារបន្ទាប់ពីជួសជុល។</a:t>
            </a:r>
            <a:endParaRPr lang="en-US" altLang="ja-JP" sz="24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ទំព័រទី172 / អត្ថបទជំនួយ ទំព័រទី98</a:t>
            </a: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ជំពូកទី8 នីតិវិធីសំរាប់ការបើកបរដោយសុវត្ថិភាពនិងរបៀបផ្តល់សញ្ញានិងវិធីណែនាំ</a:t>
            </a:r>
            <a:endParaRPr kumimoji="1" lang="ja-JP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ពាក្យទាក់ទងទៅនឹងគ្រឿងម៉ាស៊ីនសំណង់ប្រភេទយានយន្ត  1 ...  ឧបករណ៍ការងារ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ទំព័រទី10 / អត្ថបទជំនួយ ទំព័រទី10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919" y="1548245"/>
            <a:ext cx="6222162" cy="3761510"/>
          </a:xfrm>
          <a:prstGeom prst="rect">
            <a:avLst/>
          </a:prstGeom>
        </p:spPr>
      </p:pic>
      <p:sp>
        <p:nvSpPr>
          <p:cNvPr id="7" name="テキスト ボックス 493">
            <a:extLst>
              <a:ext uri="{FF2B5EF4-FFF2-40B4-BE49-F238E27FC236}">
                <a16:creationId xmlns:a16="http://schemas.microsoft.com/office/drawing/2014/main" id="{B979A897-6799-4492-B87E-5C0935417982}"/>
              </a:ext>
            </a:extLst>
          </p:cNvPr>
          <p:cNvSpPr txBox="1"/>
          <p:nvPr/>
        </p:nvSpPr>
        <p:spPr>
          <a:xfrm>
            <a:off x="2801620" y="3658553"/>
            <a:ext cx="1452880" cy="487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20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ឧបករណ៍ការងារ</a:t>
            </a:r>
            <a:endParaRPr lang="ja-JP" sz="28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គន្លឺះសំរាប់ការបើកបរដោយសុវត្ថិភាព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 175 / អត្ថបទជំនួយ ទំព័រទី99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6510" y="3383527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បញ្ឈប់ម៉ាស៊ីននៅពេលចាកចេញពីកៅអី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009" y="1381124"/>
            <a:ext cx="4024313" cy="196686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49" y="3802239"/>
            <a:ext cx="3962400" cy="2276475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3136510" y="5999054"/>
            <a:ext cx="283287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ពិនិត្យស្ថានភាពនៃការត្រួតពិនិត្យ។ ល។</a:t>
            </a: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  <a:p>
            <a:pPr marL="893763" indent="-354013" rtl="0">
              <a:buNone/>
            </a:pPr>
            <a:r>
              <a:rPr lang="km" sz="20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&lt;សញ្ញាដោយហួច&gt;			 &lt;សញ្ញាដោយសំលេង&gt;</a:t>
            </a:r>
          </a:p>
          <a:p>
            <a:pPr marL="893763" indent="-354013" rtl="0">
              <a:buNone/>
            </a:pPr>
            <a:r>
              <a:rPr lang="km" sz="12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•សុវត្ថិភាព: សំលេងហួចខ្លីៗ2ដង ធ្វើម្តងទៀត		•សុវត្ថិភាព: អត់អីទេ អត់អីទេ（ORAI, ORAI)</a:t>
            </a:r>
          </a:p>
          <a:p>
            <a:pPr marL="893763" indent="-354013" rtl="0">
              <a:buNone/>
            </a:pPr>
            <a:r>
              <a:rPr lang="km" sz="1200" dirty="0">
                <a:latin typeface="Khmer UI" panose="020B0502040204020203" pitchFamily="34" charset="0"/>
                <a:ea typeface="Meiryo UI" panose="020B0604030504040204" pitchFamily="50" charset="-128"/>
                <a:cs typeface="Khmer UI" panose="020B0502040204020203" pitchFamily="34" charset="0"/>
              </a:rPr>
              <a:t>•ឈប់: សំលេងហួចវែង			•ឈប់: ឈប់(SUTOPPU)</a:t>
            </a: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សញ្ញានិងនីតិវិធីនៃការណែនាំ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ទំព័រទី179 / អត្ថបទជំនួយ ទំព័រទី101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39800" y="3533490"/>
            <a:ext cx="73787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1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្នកណែនាំគួរតែស្លៀកសម្លៀកបំពាក់និងនៅទីតាំងដែលអាចបញ្ជាក់បានយ៉ាងងាយដោយអ្នកបើកបររឺយានយន្តធ្វើការ។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113" y="1385305"/>
            <a:ext cx="1254568" cy="203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ជំពូកទី9 ចំណេះដឹងអំពីថាមពលនិងអគ្គិសនី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កម្លាំងបង្វិល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ទំព័រទី181 / អត្ថបទជំនួយ ទំព័រទី102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25234" y="3129138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កម្លាំងបង្វិល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14725" y="6061454"/>
            <a:ext cx="210210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កម្លាំងបង្វិលនៃការដួលរលំ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4" y="1344083"/>
            <a:ext cx="3524252" cy="185523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941706"/>
            <a:ext cx="4572000" cy="2143125"/>
          </a:xfrm>
          <a:prstGeom prst="rect">
            <a:avLst/>
          </a:prstGeom>
        </p:spPr>
      </p:pic>
      <p:sp>
        <p:nvSpPr>
          <p:cNvPr id="11" name="テキスト ボックス 1350">
            <a:extLst>
              <a:ext uri="{FF2B5EF4-FFF2-40B4-BE49-F238E27FC236}">
                <a16:creationId xmlns:a16="http://schemas.microsoft.com/office/drawing/2014/main" id="{AB5EB357-4996-47A4-BD9C-DF0A936E4E39}"/>
              </a:ext>
            </a:extLst>
          </p:cNvPr>
          <p:cNvSpPr txBox="1"/>
          <p:nvPr/>
        </p:nvSpPr>
        <p:spPr>
          <a:xfrm>
            <a:off x="2853684" y="5713783"/>
            <a:ext cx="971550" cy="1762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ប្រវែងដល់ធុង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351">
            <a:extLst>
              <a:ext uri="{FF2B5EF4-FFF2-40B4-BE49-F238E27FC236}">
                <a16:creationId xmlns:a16="http://schemas.microsoft.com/office/drawing/2014/main" id="{C60C2F78-B49E-413D-AB20-A72019FF8A46}"/>
              </a:ext>
            </a:extLst>
          </p:cNvPr>
          <p:cNvSpPr txBox="1"/>
          <p:nvPr/>
        </p:nvSpPr>
        <p:spPr>
          <a:xfrm>
            <a:off x="3937000" y="5335893"/>
            <a:ext cx="1010857" cy="178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កំណល់ដងថ្លឹងដួលរលំ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352">
            <a:extLst>
              <a:ext uri="{FF2B5EF4-FFF2-40B4-BE49-F238E27FC236}">
                <a16:creationId xmlns:a16="http://schemas.microsoft.com/office/drawing/2014/main" id="{402AB60F-6CD8-4346-A117-3A62C9586B4D}"/>
              </a:ext>
            </a:extLst>
          </p:cNvPr>
          <p:cNvSpPr txBox="1"/>
          <p:nvPr/>
        </p:nvSpPr>
        <p:spPr>
          <a:xfrm>
            <a:off x="5286561" y="5557107"/>
            <a:ext cx="390339" cy="1537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ម៉ាស់រថយន្ត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ម៉ាស់និងភារពលជាក់លាក់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ទំព័រទី188 / អត្ថបទជំនួយ ទំព័រទី103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5055" y="3228894"/>
            <a:ext cx="17581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ម៉ាស់បរិមាណឯកតាភាគនៃវត្ថុ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ទម្រង់គណនាត្រូសៗនៃបរិមាណ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43" y="3429693"/>
            <a:ext cx="4347164" cy="1737492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73406" y="5167185"/>
            <a:ext cx="421094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66700" indent="-266700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ចំណាំ) ម៉ាស់ឈើគឺជាម៉ាស់ស្ងួត។ ដី ដីខ្សាច់  កំបោរនិងcokesគឺជាម៉ាស់ឯកតាលក្ខណៈខាងក្រៅ។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243" y="1545382"/>
            <a:ext cx="3048936" cy="478620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820882" y="2148983"/>
            <a:ext cx="410649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6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គឺជាម៉ាស់វត្ថុ = បរិមាណ x ភារពលជាក់លាក់។</a:t>
            </a:r>
          </a:p>
        </p:txBody>
      </p:sp>
      <p:sp>
        <p:nvSpPr>
          <p:cNvPr id="11" name="テキスト ボックス 1353">
            <a:extLst>
              <a:ext uri="{FF2B5EF4-FFF2-40B4-BE49-F238E27FC236}">
                <a16:creationId xmlns:a16="http://schemas.microsoft.com/office/drawing/2014/main" id="{FF4772A5-BF9B-4502-9D6D-4574E8220977}"/>
              </a:ext>
            </a:extLst>
          </p:cNvPr>
          <p:cNvSpPr txBox="1"/>
          <p:nvPr/>
        </p:nvSpPr>
        <p:spPr>
          <a:xfrm>
            <a:off x="831821" y="3497151"/>
            <a:ext cx="583058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ប្រភេទនៃវត្ថុ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354">
            <a:extLst>
              <a:ext uri="{FF2B5EF4-FFF2-40B4-BE49-F238E27FC236}">
                <a16:creationId xmlns:a16="http://schemas.microsoft.com/office/drawing/2014/main" id="{038E5978-2D7A-40C5-8B34-FF3CB7041B6A}"/>
              </a:ext>
            </a:extLst>
          </p:cNvPr>
          <p:cNvSpPr txBox="1"/>
          <p:nvPr/>
        </p:nvSpPr>
        <p:spPr>
          <a:xfrm>
            <a:off x="1589182" y="3508194"/>
            <a:ext cx="1258743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ម៉ាស់ (t)ក្នុង</a:t>
            </a:r>
            <a:r>
              <a:rPr lang="km" sz="900" kern="100" baseline="300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1m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355">
            <a:extLst>
              <a:ext uri="{FF2B5EF4-FFF2-40B4-BE49-F238E27FC236}">
                <a16:creationId xmlns:a16="http://schemas.microsoft.com/office/drawing/2014/main" id="{042E14FC-D408-4C49-8184-6FC3993B5BD5}"/>
              </a:ext>
            </a:extLst>
          </p:cNvPr>
          <p:cNvSpPr txBox="1"/>
          <p:nvPr/>
        </p:nvSpPr>
        <p:spPr>
          <a:xfrm>
            <a:off x="2983292" y="3511723"/>
            <a:ext cx="583058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ប្រភេទនៃវត្ថុ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356">
            <a:extLst>
              <a:ext uri="{FF2B5EF4-FFF2-40B4-BE49-F238E27FC236}">
                <a16:creationId xmlns:a16="http://schemas.microsoft.com/office/drawing/2014/main" id="{90530EA4-5462-45D3-9281-35BD1068F1E6}"/>
              </a:ext>
            </a:extLst>
          </p:cNvPr>
          <p:cNvSpPr txBox="1"/>
          <p:nvPr/>
        </p:nvSpPr>
        <p:spPr>
          <a:xfrm>
            <a:off x="3709983" y="3496293"/>
            <a:ext cx="1258743" cy="1333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ម៉ាស់ (t)ក្នុង</a:t>
            </a:r>
            <a:r>
              <a:rPr lang="km" sz="900" kern="100" baseline="300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1m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357">
            <a:extLst>
              <a:ext uri="{FF2B5EF4-FFF2-40B4-BE49-F238E27FC236}">
                <a16:creationId xmlns:a16="http://schemas.microsoft.com/office/drawing/2014/main" id="{42D3C9EB-87C7-4A85-93F3-11B188FBA531}"/>
              </a:ext>
            </a:extLst>
          </p:cNvPr>
          <p:cNvSpPr txBox="1"/>
          <p:nvPr/>
        </p:nvSpPr>
        <p:spPr>
          <a:xfrm>
            <a:off x="751185" y="3725804"/>
            <a:ext cx="744329" cy="85496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សំណ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ស្ពាន់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ដែកថែប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​ដែកសិត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អាលុយមីញ៉ូម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358">
            <a:extLst>
              <a:ext uri="{FF2B5EF4-FFF2-40B4-BE49-F238E27FC236}">
                <a16:creationId xmlns:a16="http://schemas.microsoft.com/office/drawing/2014/main" id="{08D530B2-C6D4-401D-8E25-FB74825F220E}"/>
              </a:ext>
            </a:extLst>
          </p:cNvPr>
          <p:cNvSpPr txBox="1"/>
          <p:nvPr/>
        </p:nvSpPr>
        <p:spPr>
          <a:xfrm>
            <a:off x="791705" y="4626195"/>
            <a:ext cx="744329" cy="4955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បេតុង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ក្រួសល្អិត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359">
            <a:extLst>
              <a:ext uri="{FF2B5EF4-FFF2-40B4-BE49-F238E27FC236}">
                <a16:creationId xmlns:a16="http://schemas.microsoft.com/office/drawing/2014/main" id="{74241C55-30D1-4D1B-B1C6-AA79D78315CD}"/>
              </a:ext>
            </a:extLst>
          </p:cNvPr>
          <p:cNvSpPr txBox="1"/>
          <p:nvPr/>
        </p:nvSpPr>
        <p:spPr>
          <a:xfrm>
            <a:off x="2935681" y="3713387"/>
            <a:ext cx="744329" cy="49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កំបោរ (ម្សៅ)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cokes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360">
            <a:extLst>
              <a:ext uri="{FF2B5EF4-FFF2-40B4-BE49-F238E27FC236}">
                <a16:creationId xmlns:a16="http://schemas.microsoft.com/office/drawing/2014/main" id="{A0BF46C5-646D-47D4-BDA8-A311C2820C6A}"/>
              </a:ext>
            </a:extLst>
          </p:cNvPr>
          <p:cNvSpPr txBox="1"/>
          <p:nvPr/>
        </p:nvSpPr>
        <p:spPr>
          <a:xfrm>
            <a:off x="2909411" y="4253596"/>
            <a:ext cx="744329" cy="868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ដើមសែន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pine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cedar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ដើមស្រល់ចិន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>
              <a:lnSpc>
                <a:spcPct val="130000"/>
              </a:lnSpc>
            </a:pP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paulownia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361">
            <a:extLst>
              <a:ext uri="{FF2B5EF4-FFF2-40B4-BE49-F238E27FC236}">
                <a16:creationId xmlns:a16="http://schemas.microsoft.com/office/drawing/2014/main" id="{CE45238B-C753-4381-B486-6C0A8908B609}"/>
              </a:ext>
            </a:extLst>
          </p:cNvPr>
          <p:cNvSpPr txBox="1"/>
          <p:nvPr/>
        </p:nvSpPr>
        <p:spPr>
          <a:xfrm>
            <a:off x="5535657" y="1634431"/>
            <a:ext cx="99504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រូបរាងនៃវត្ថុ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362">
            <a:extLst>
              <a:ext uri="{FF2B5EF4-FFF2-40B4-BE49-F238E27FC236}">
                <a16:creationId xmlns:a16="http://schemas.microsoft.com/office/drawing/2014/main" id="{50BCCF86-91B6-4039-BD4F-838FE2DB9312}"/>
              </a:ext>
            </a:extLst>
          </p:cNvPr>
          <p:cNvSpPr txBox="1"/>
          <p:nvPr/>
        </p:nvSpPr>
        <p:spPr>
          <a:xfrm>
            <a:off x="5337855" y="1818076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ឈ្មោះ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363">
            <a:extLst>
              <a:ext uri="{FF2B5EF4-FFF2-40B4-BE49-F238E27FC236}">
                <a16:creationId xmlns:a16="http://schemas.microsoft.com/office/drawing/2014/main" id="{8786C8A2-ECB1-47EA-8292-9B535A1F8DFF}"/>
              </a:ext>
            </a:extLst>
          </p:cNvPr>
          <p:cNvSpPr txBox="1"/>
          <p:nvPr/>
        </p:nvSpPr>
        <p:spPr>
          <a:xfrm>
            <a:off x="5302829" y="214629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ផ្ទៃបួនជ្រុងទ្រវែង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364">
            <a:extLst>
              <a:ext uri="{FF2B5EF4-FFF2-40B4-BE49-F238E27FC236}">
                <a16:creationId xmlns:a16="http://schemas.microsoft.com/office/drawing/2014/main" id="{C22B859E-8C70-4BAC-BEEE-74636759544C}"/>
              </a:ext>
            </a:extLst>
          </p:cNvPr>
          <p:cNvSpPr txBox="1"/>
          <p:nvPr/>
        </p:nvSpPr>
        <p:spPr>
          <a:xfrm>
            <a:off x="5298982" y="2600932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ស៊ីឡាំង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365">
            <a:extLst>
              <a:ext uri="{FF2B5EF4-FFF2-40B4-BE49-F238E27FC236}">
                <a16:creationId xmlns:a16="http://schemas.microsoft.com/office/drawing/2014/main" id="{1CF88FE7-820B-4E80-8D34-870B32892051}"/>
              </a:ext>
            </a:extLst>
          </p:cNvPr>
          <p:cNvSpPr txBox="1"/>
          <p:nvPr/>
        </p:nvSpPr>
        <p:spPr>
          <a:xfrm>
            <a:off x="5288419" y="31038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ឌីស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366">
            <a:extLst>
              <a:ext uri="{FF2B5EF4-FFF2-40B4-BE49-F238E27FC236}">
                <a16:creationId xmlns:a16="http://schemas.microsoft.com/office/drawing/2014/main" id="{A8FA2A32-B031-451F-B129-98A515B9559C}"/>
              </a:ext>
            </a:extLst>
          </p:cNvPr>
          <p:cNvSpPr txBox="1"/>
          <p:nvPr/>
        </p:nvSpPr>
        <p:spPr>
          <a:xfrm>
            <a:off x="5295136" y="3540139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បាល់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367">
            <a:extLst>
              <a:ext uri="{FF2B5EF4-FFF2-40B4-BE49-F238E27FC236}">
                <a16:creationId xmlns:a16="http://schemas.microsoft.com/office/drawing/2014/main" id="{5ACCCCDA-BDC0-49BA-AA10-879CFE51FD05}"/>
              </a:ext>
            </a:extLst>
          </p:cNvPr>
          <p:cNvSpPr txBox="1"/>
          <p:nvPr/>
        </p:nvSpPr>
        <p:spPr>
          <a:xfrm>
            <a:off x="5293499" y="402716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រាងបាត់បាល់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368">
            <a:extLst>
              <a:ext uri="{FF2B5EF4-FFF2-40B4-BE49-F238E27FC236}">
                <a16:creationId xmlns:a16="http://schemas.microsoft.com/office/drawing/2014/main" id="{1F95F2EE-C3CC-4FB3-9B76-F0A39FF1690C}"/>
              </a:ext>
            </a:extLst>
          </p:cNvPr>
          <p:cNvSpPr txBox="1"/>
          <p:nvPr/>
        </p:nvSpPr>
        <p:spPr>
          <a:xfrm>
            <a:off x="5288419" y="45135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រាងសាជី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369">
            <a:extLst>
              <a:ext uri="{FF2B5EF4-FFF2-40B4-BE49-F238E27FC236}">
                <a16:creationId xmlns:a16="http://schemas.microsoft.com/office/drawing/2014/main" id="{4297BFC7-FA3B-4B1D-B634-05CE26462486}"/>
              </a:ext>
            </a:extLst>
          </p:cNvPr>
          <p:cNvSpPr txBox="1"/>
          <p:nvPr/>
        </p:nvSpPr>
        <p:spPr>
          <a:xfrm>
            <a:off x="5289054" y="4970773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កោណរាងជារង្វង់ </a:t>
            </a:r>
            <a:endParaRPr lang="ja-JP" sz="7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370">
            <a:extLst>
              <a:ext uri="{FF2B5EF4-FFF2-40B4-BE49-F238E27FC236}">
                <a16:creationId xmlns:a16="http://schemas.microsoft.com/office/drawing/2014/main" id="{79B21D3E-B08C-438A-BDD2-BEB891D890FA}"/>
              </a:ext>
            </a:extLst>
          </p:cNvPr>
          <p:cNvSpPr txBox="1"/>
          <p:nvPr/>
        </p:nvSpPr>
        <p:spPr>
          <a:xfrm>
            <a:off x="5279529" y="5437498"/>
            <a:ext cx="61200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អេលីប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371">
            <a:extLst>
              <a:ext uri="{FF2B5EF4-FFF2-40B4-BE49-F238E27FC236}">
                <a16:creationId xmlns:a16="http://schemas.microsoft.com/office/drawing/2014/main" id="{6A508707-B733-4250-A3C3-1CBE0E174EC6}"/>
              </a:ext>
            </a:extLst>
          </p:cNvPr>
          <p:cNvSpPr txBox="1"/>
          <p:nvPr/>
        </p:nvSpPr>
        <p:spPr>
          <a:xfrm>
            <a:off x="5302829" y="5951450"/>
            <a:ext cx="604307" cy="178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សាជីជ្រុងរាងត្រីកោណ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372">
            <a:extLst>
              <a:ext uri="{FF2B5EF4-FFF2-40B4-BE49-F238E27FC236}">
                <a16:creationId xmlns:a16="http://schemas.microsoft.com/office/drawing/2014/main" id="{5970B683-F5B3-456A-8FB1-6A6BCD9EEF1B}"/>
              </a:ext>
            </a:extLst>
          </p:cNvPr>
          <p:cNvSpPr txBox="1"/>
          <p:nvPr/>
        </p:nvSpPr>
        <p:spPr>
          <a:xfrm>
            <a:off x="5965826" y="5761585"/>
            <a:ext cx="194624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375">
            <a:extLst>
              <a:ext uri="{FF2B5EF4-FFF2-40B4-BE49-F238E27FC236}">
                <a16:creationId xmlns:a16="http://schemas.microsoft.com/office/drawing/2014/main" id="{74ECCB9C-786E-411A-9DC0-D3C024731BAC}"/>
              </a:ext>
            </a:extLst>
          </p:cNvPr>
          <p:cNvSpPr txBox="1"/>
          <p:nvPr/>
        </p:nvSpPr>
        <p:spPr>
          <a:xfrm>
            <a:off x="6582773" y="1603951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 sz="500" kern="10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379">
            <a:extLst>
              <a:ext uri="{FF2B5EF4-FFF2-40B4-BE49-F238E27FC236}">
                <a16:creationId xmlns:a16="http://schemas.microsoft.com/office/drawing/2014/main" id="{DFD33AFC-72A3-4B07-A0B0-657715FABEE5}"/>
              </a:ext>
            </a:extLst>
          </p:cNvPr>
          <p:cNvSpPr txBox="1"/>
          <p:nvPr/>
        </p:nvSpPr>
        <p:spPr>
          <a:xfrm>
            <a:off x="6144305" y="1808101"/>
            <a:ext cx="561975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រូបរាង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380">
            <a:extLst>
              <a:ext uri="{FF2B5EF4-FFF2-40B4-BE49-F238E27FC236}">
                <a16:creationId xmlns:a16="http://schemas.microsoft.com/office/drawing/2014/main" id="{F13F9BEB-BBE6-4041-969A-4CBEA4EC3EC9}"/>
              </a:ext>
            </a:extLst>
          </p:cNvPr>
          <p:cNvSpPr txBox="1"/>
          <p:nvPr/>
        </p:nvSpPr>
        <p:spPr>
          <a:xfrm>
            <a:off x="6948016" y="1738566"/>
            <a:ext cx="1340316" cy="16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ទម្រង់គណនាត្រួសៗនៃបរិមាណ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386">
            <a:extLst>
              <a:ext uri="{FF2B5EF4-FFF2-40B4-BE49-F238E27FC236}">
                <a16:creationId xmlns:a16="http://schemas.microsoft.com/office/drawing/2014/main" id="{FA1C2979-A0E5-48C7-AB3A-35B42A862A10}"/>
              </a:ext>
            </a:extLst>
          </p:cNvPr>
          <p:cNvSpPr txBox="1"/>
          <p:nvPr/>
        </p:nvSpPr>
        <p:spPr>
          <a:xfrm>
            <a:off x="6570427" y="2227831"/>
            <a:ext cx="156845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ទទឹង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1389">
            <a:extLst>
              <a:ext uri="{FF2B5EF4-FFF2-40B4-BE49-F238E27FC236}">
                <a16:creationId xmlns:a16="http://schemas.microsoft.com/office/drawing/2014/main" id="{A387D47B-0BC4-4F8B-86AF-18BEBF00F52B}"/>
              </a:ext>
            </a:extLst>
          </p:cNvPr>
          <p:cNvSpPr txBox="1"/>
          <p:nvPr/>
        </p:nvSpPr>
        <p:spPr>
          <a:xfrm>
            <a:off x="6105253" y="2320128"/>
            <a:ext cx="255905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បណ្ដោយ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1392">
            <a:extLst>
              <a:ext uri="{FF2B5EF4-FFF2-40B4-BE49-F238E27FC236}">
                <a16:creationId xmlns:a16="http://schemas.microsoft.com/office/drawing/2014/main" id="{119C9D87-7841-4197-9474-C8C1AFA6CCC6}"/>
              </a:ext>
            </a:extLst>
          </p:cNvPr>
          <p:cNvSpPr txBox="1"/>
          <p:nvPr/>
        </p:nvSpPr>
        <p:spPr>
          <a:xfrm>
            <a:off x="6144305" y="2946670"/>
            <a:ext cx="438467" cy="93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1393">
            <a:extLst>
              <a:ext uri="{FF2B5EF4-FFF2-40B4-BE49-F238E27FC236}">
                <a16:creationId xmlns:a16="http://schemas.microsoft.com/office/drawing/2014/main" id="{DC56B5C0-EF0B-45B8-9534-B25A5D304343}"/>
              </a:ext>
            </a:extLst>
          </p:cNvPr>
          <p:cNvSpPr txBox="1"/>
          <p:nvPr/>
        </p:nvSpPr>
        <p:spPr>
          <a:xfrm>
            <a:off x="6519886" y="2462200"/>
            <a:ext cx="315712" cy="793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1395">
            <a:extLst>
              <a:ext uri="{FF2B5EF4-FFF2-40B4-BE49-F238E27FC236}">
                <a16:creationId xmlns:a16="http://schemas.microsoft.com/office/drawing/2014/main" id="{3EF87E26-6D2F-47F7-9CE3-0C1BFB1C83C0}"/>
              </a:ext>
            </a:extLst>
          </p:cNvPr>
          <p:cNvSpPr txBox="1"/>
          <p:nvPr/>
        </p:nvSpPr>
        <p:spPr>
          <a:xfrm>
            <a:off x="6534872" y="4393389"/>
            <a:ext cx="223202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396">
            <a:extLst>
              <a:ext uri="{FF2B5EF4-FFF2-40B4-BE49-F238E27FC236}">
                <a16:creationId xmlns:a16="http://schemas.microsoft.com/office/drawing/2014/main" id="{DC50C26C-6436-4BE8-8D7B-186C07D7A51E}"/>
              </a:ext>
            </a:extLst>
          </p:cNvPr>
          <p:cNvSpPr txBox="1"/>
          <p:nvPr/>
        </p:nvSpPr>
        <p:spPr>
          <a:xfrm>
            <a:off x="6654141" y="3898363"/>
            <a:ext cx="213162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1397">
            <a:extLst>
              <a:ext uri="{FF2B5EF4-FFF2-40B4-BE49-F238E27FC236}">
                <a16:creationId xmlns:a16="http://schemas.microsoft.com/office/drawing/2014/main" id="{5B25C4B8-4698-4841-8C68-C40200DE0E09}"/>
              </a:ext>
            </a:extLst>
          </p:cNvPr>
          <p:cNvSpPr txBox="1"/>
          <p:nvPr/>
        </p:nvSpPr>
        <p:spPr>
          <a:xfrm>
            <a:off x="6568336" y="2629650"/>
            <a:ext cx="222059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1398">
            <a:extLst>
              <a:ext uri="{FF2B5EF4-FFF2-40B4-BE49-F238E27FC236}">
                <a16:creationId xmlns:a16="http://schemas.microsoft.com/office/drawing/2014/main" id="{B8373E6E-1C43-4DE0-AD6E-CAE48963814A}"/>
              </a:ext>
            </a:extLst>
          </p:cNvPr>
          <p:cNvSpPr txBox="1"/>
          <p:nvPr/>
        </p:nvSpPr>
        <p:spPr>
          <a:xfrm>
            <a:off x="6758075" y="3060590"/>
            <a:ext cx="77524" cy="2068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កម្រាស់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399">
            <a:extLst>
              <a:ext uri="{FF2B5EF4-FFF2-40B4-BE49-F238E27FC236}">
                <a16:creationId xmlns:a16="http://schemas.microsoft.com/office/drawing/2014/main" id="{70145781-DE0F-4998-9933-64715ECABF22}"/>
              </a:ext>
            </a:extLst>
          </p:cNvPr>
          <p:cNvSpPr txBox="1"/>
          <p:nvPr/>
        </p:nvSpPr>
        <p:spPr>
          <a:xfrm>
            <a:off x="6568336" y="3461010"/>
            <a:ext cx="123825" cy="3216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270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400">
            <a:extLst>
              <a:ext uri="{FF2B5EF4-FFF2-40B4-BE49-F238E27FC236}">
                <a16:creationId xmlns:a16="http://schemas.microsoft.com/office/drawing/2014/main" id="{D39C8529-1CB6-4C57-9B47-0BAD8A731C2C}"/>
              </a:ext>
            </a:extLst>
          </p:cNvPr>
          <p:cNvSpPr txBox="1"/>
          <p:nvPr/>
        </p:nvSpPr>
        <p:spPr>
          <a:xfrm>
            <a:off x="6087642" y="4677118"/>
            <a:ext cx="438467" cy="633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9" name="テキスト ボックス 1401">
            <a:extLst>
              <a:ext uri="{FF2B5EF4-FFF2-40B4-BE49-F238E27FC236}">
                <a16:creationId xmlns:a16="http://schemas.microsoft.com/office/drawing/2014/main" id="{DEA0AED3-782B-485D-A080-EB6B868A7756}"/>
              </a:ext>
            </a:extLst>
          </p:cNvPr>
          <p:cNvSpPr txBox="1"/>
          <p:nvPr/>
        </p:nvSpPr>
        <p:spPr>
          <a:xfrm>
            <a:off x="6244930" y="4236207"/>
            <a:ext cx="288607" cy="633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0" name="テキスト ボックス 1402">
            <a:extLst>
              <a:ext uri="{FF2B5EF4-FFF2-40B4-BE49-F238E27FC236}">
                <a16:creationId xmlns:a16="http://schemas.microsoft.com/office/drawing/2014/main" id="{725ED1B3-4514-4630-8F07-EDA72F811337}"/>
              </a:ext>
            </a:extLst>
          </p:cNvPr>
          <p:cNvSpPr txBox="1"/>
          <p:nvPr/>
        </p:nvSpPr>
        <p:spPr>
          <a:xfrm>
            <a:off x="6003605" y="4821782"/>
            <a:ext cx="658916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បន្ទាត់ផ្ចិតផ្នែកបាតកំពូល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1" name="テキスト ボックス 1403">
            <a:extLst>
              <a:ext uri="{FF2B5EF4-FFF2-40B4-BE49-F238E27FC236}">
                <a16:creationId xmlns:a16="http://schemas.microsoft.com/office/drawing/2014/main" id="{3429882A-996E-404F-9ADB-E048E275B7FB}"/>
              </a:ext>
            </a:extLst>
          </p:cNvPr>
          <p:cNvSpPr txBox="1"/>
          <p:nvPr/>
        </p:nvSpPr>
        <p:spPr>
          <a:xfrm>
            <a:off x="6030644" y="5202773"/>
            <a:ext cx="604838" cy="69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បន្ទាត់ផ្ចិតផ្នែកបាត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2" name="テキスト ボックス 1404">
            <a:extLst>
              <a:ext uri="{FF2B5EF4-FFF2-40B4-BE49-F238E27FC236}">
                <a16:creationId xmlns:a16="http://schemas.microsoft.com/office/drawing/2014/main" id="{C3682F23-0E48-480F-AC48-0753ECF9B508}"/>
              </a:ext>
            </a:extLst>
          </p:cNvPr>
          <p:cNvSpPr txBox="1"/>
          <p:nvPr/>
        </p:nvSpPr>
        <p:spPr>
          <a:xfrm>
            <a:off x="6689866" y="5426299"/>
            <a:ext cx="175586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កម្រាស់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405">
            <a:extLst>
              <a:ext uri="{FF2B5EF4-FFF2-40B4-BE49-F238E27FC236}">
                <a16:creationId xmlns:a16="http://schemas.microsoft.com/office/drawing/2014/main" id="{4061A4D3-362E-43D6-B8C3-AC0EC5100BDF}"/>
              </a:ext>
            </a:extLst>
          </p:cNvPr>
          <p:cNvSpPr txBox="1"/>
          <p:nvPr/>
        </p:nvSpPr>
        <p:spPr>
          <a:xfrm>
            <a:off x="5965825" y="5635789"/>
            <a:ext cx="440395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ប្រវែងបណ្ដោយ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1406">
            <a:extLst>
              <a:ext uri="{FF2B5EF4-FFF2-40B4-BE49-F238E27FC236}">
                <a16:creationId xmlns:a16="http://schemas.microsoft.com/office/drawing/2014/main" id="{69DF2D61-7C7D-429D-836A-C9D9443FAA42}"/>
              </a:ext>
            </a:extLst>
          </p:cNvPr>
          <p:cNvSpPr txBox="1"/>
          <p:nvPr/>
        </p:nvSpPr>
        <p:spPr>
          <a:xfrm rot="16200000">
            <a:off x="6244203" y="5463466"/>
            <a:ext cx="438035" cy="78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ប្រវែងបណ្ដោយ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1407">
            <a:extLst>
              <a:ext uri="{FF2B5EF4-FFF2-40B4-BE49-F238E27FC236}">
                <a16:creationId xmlns:a16="http://schemas.microsoft.com/office/drawing/2014/main" id="{B60F3E19-7BDC-437D-A2FB-F0A215B13ADF}"/>
              </a:ext>
            </a:extLst>
          </p:cNvPr>
          <p:cNvSpPr txBox="1"/>
          <p:nvPr/>
        </p:nvSpPr>
        <p:spPr>
          <a:xfrm>
            <a:off x="6073116" y="6148331"/>
            <a:ext cx="254659" cy="908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ផ្ទៃបាត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1408">
            <a:extLst>
              <a:ext uri="{FF2B5EF4-FFF2-40B4-BE49-F238E27FC236}">
                <a16:creationId xmlns:a16="http://schemas.microsoft.com/office/drawing/2014/main" id="{A89974E9-6308-4438-8B73-6CFDFBEBEB14}"/>
              </a:ext>
            </a:extLst>
          </p:cNvPr>
          <p:cNvSpPr txBox="1"/>
          <p:nvPr/>
        </p:nvSpPr>
        <p:spPr>
          <a:xfrm>
            <a:off x="6406220" y="5852390"/>
            <a:ext cx="384175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បាតផ្ទៃបាត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1409">
            <a:extLst>
              <a:ext uri="{FF2B5EF4-FFF2-40B4-BE49-F238E27FC236}">
                <a16:creationId xmlns:a16="http://schemas.microsoft.com/office/drawing/2014/main" id="{EF7A76FC-238B-48B7-A5F1-99E2601895A0}"/>
              </a:ext>
            </a:extLst>
          </p:cNvPr>
          <p:cNvSpPr txBox="1"/>
          <p:nvPr/>
        </p:nvSpPr>
        <p:spPr>
          <a:xfrm>
            <a:off x="6439372" y="6050834"/>
            <a:ext cx="42608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កម្ពស់ផ្នែកបាត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8" name="テキスト ボックス 1410">
            <a:extLst>
              <a:ext uri="{FF2B5EF4-FFF2-40B4-BE49-F238E27FC236}">
                <a16:creationId xmlns:a16="http://schemas.microsoft.com/office/drawing/2014/main" id="{7035187F-F4C0-4C09-A6CF-758425BDC48B}"/>
              </a:ext>
            </a:extLst>
          </p:cNvPr>
          <p:cNvSpPr txBox="1"/>
          <p:nvPr/>
        </p:nvSpPr>
        <p:spPr>
          <a:xfrm>
            <a:off x="6927480" y="2149655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បណ្ដោយ x ទទឹង x 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1411">
            <a:extLst>
              <a:ext uri="{FF2B5EF4-FFF2-40B4-BE49-F238E27FC236}">
                <a16:creationId xmlns:a16="http://schemas.microsoft.com/office/drawing/2014/main" id="{8620301A-E163-4781-BC71-715E6DEF4E25}"/>
              </a:ext>
            </a:extLst>
          </p:cNvPr>
          <p:cNvSpPr txBox="1"/>
          <p:nvPr/>
        </p:nvSpPr>
        <p:spPr>
          <a:xfrm>
            <a:off x="6928420" y="2607899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(បន្ទាត់ផ្ចិត) </a:t>
            </a:r>
            <a:r>
              <a:rPr lang="km" sz="7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x កម្ពស់ x 0.8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1412">
            <a:extLst>
              <a:ext uri="{FF2B5EF4-FFF2-40B4-BE49-F238E27FC236}">
                <a16:creationId xmlns:a16="http://schemas.microsoft.com/office/drawing/2014/main" id="{181FADC0-80B3-4A03-9F18-8399CDA7BEFF}"/>
              </a:ext>
            </a:extLst>
          </p:cNvPr>
          <p:cNvSpPr txBox="1"/>
          <p:nvPr/>
        </p:nvSpPr>
        <p:spPr>
          <a:xfrm>
            <a:off x="6920836" y="3102338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(បន្ទាត់ផ្ចិត) </a:t>
            </a:r>
            <a:r>
              <a:rPr lang="km" sz="7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x កម្រាស់ x 0.8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1" name="テキスト ボックス 1413">
            <a:extLst>
              <a:ext uri="{FF2B5EF4-FFF2-40B4-BE49-F238E27FC236}">
                <a16:creationId xmlns:a16="http://schemas.microsoft.com/office/drawing/2014/main" id="{EF8E8026-76DF-4A47-B7DA-14F22AF08BA2}"/>
              </a:ext>
            </a:extLst>
          </p:cNvPr>
          <p:cNvSpPr txBox="1"/>
          <p:nvPr/>
        </p:nvSpPr>
        <p:spPr>
          <a:xfrm>
            <a:off x="6917266" y="3549675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(បន្ទាត់ផ្ចិត) </a:t>
            </a:r>
            <a:r>
              <a:rPr lang="km" sz="7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×0.53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2" name="テキスト ボックス 1414">
            <a:extLst>
              <a:ext uri="{FF2B5EF4-FFF2-40B4-BE49-F238E27FC236}">
                <a16:creationId xmlns:a16="http://schemas.microsoft.com/office/drawing/2014/main" id="{4DEA6773-AA4B-46FA-8480-90A6DF610D69}"/>
              </a:ext>
            </a:extLst>
          </p:cNvPr>
          <p:cNvSpPr txBox="1"/>
          <p:nvPr/>
        </p:nvSpPr>
        <p:spPr>
          <a:xfrm>
            <a:off x="6900809" y="3956746"/>
            <a:ext cx="1387523" cy="2968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(កម្ពស់) </a:t>
            </a:r>
            <a:r>
              <a:rPr lang="km" sz="7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×</a:t>
            </a:r>
            <a: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(បន្ទាត់ផ្ចិត x 3 - កំពស់ x 2) x 0.53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3" name="テキスト ボックス 1415">
            <a:extLst>
              <a:ext uri="{FF2B5EF4-FFF2-40B4-BE49-F238E27FC236}">
                <a16:creationId xmlns:a16="http://schemas.microsoft.com/office/drawing/2014/main" id="{16C302AA-4E86-49CC-929A-F3F764030842}"/>
              </a:ext>
            </a:extLst>
          </p:cNvPr>
          <p:cNvSpPr txBox="1"/>
          <p:nvPr/>
        </p:nvSpPr>
        <p:spPr>
          <a:xfrm>
            <a:off x="6904748" y="4839364"/>
            <a:ext cx="1273810" cy="4133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[(បន្ទាត់ផ្ចិតផ្នែកបាត) 2 + បន្ទាត់ផ្ចិតផ្នែកបាត x បន្ទាត់ផ្ចិតផ្នែកបាតកំពូល + (បន្ទាត់ផ្ចិតផ្នែកបាតកំពូល) 2 ] x កម្ពស់ x 0.3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4" name="テキスト ボックス 1416">
            <a:extLst>
              <a:ext uri="{FF2B5EF4-FFF2-40B4-BE49-F238E27FC236}">
                <a16:creationId xmlns:a16="http://schemas.microsoft.com/office/drawing/2014/main" id="{D756FAC9-1073-4AEA-90C2-AC15E73887BA}"/>
              </a:ext>
            </a:extLst>
          </p:cNvPr>
          <p:cNvSpPr txBox="1"/>
          <p:nvPr/>
        </p:nvSpPr>
        <p:spPr>
          <a:xfrm>
            <a:off x="6921862" y="4496522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(បន្ទាត់ផ្ចិត) </a:t>
            </a:r>
            <a:r>
              <a:rPr lang="km" sz="7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x កម្ពស់ x 0.3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5" name="テキスト ボックス 1417">
            <a:extLst>
              <a:ext uri="{FF2B5EF4-FFF2-40B4-BE49-F238E27FC236}">
                <a16:creationId xmlns:a16="http://schemas.microsoft.com/office/drawing/2014/main" id="{65DC0318-122B-40EB-8B9C-E3DF007FFD25}"/>
              </a:ext>
            </a:extLst>
          </p:cNvPr>
          <p:cNvSpPr txBox="1"/>
          <p:nvPr/>
        </p:nvSpPr>
        <p:spPr>
          <a:xfrm>
            <a:off x="6901160" y="5456267"/>
            <a:ext cx="1273810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បណ្ដោយ x ទទឹង x កម្រាស់ x 0.53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6" name="テキスト ボックス 1418">
            <a:extLst>
              <a:ext uri="{FF2B5EF4-FFF2-40B4-BE49-F238E27FC236}">
                <a16:creationId xmlns:a16="http://schemas.microsoft.com/office/drawing/2014/main" id="{568D2233-F929-4DF2-B706-A81E56F2D789}"/>
              </a:ext>
            </a:extLst>
          </p:cNvPr>
          <p:cNvSpPr txBox="1"/>
          <p:nvPr/>
        </p:nvSpPr>
        <p:spPr>
          <a:xfrm>
            <a:off x="6900810" y="5805084"/>
            <a:ext cx="1327150" cy="4260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ផ្ទៃទំហំទាប x កម្ពស់÷ 3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(ក្រឡាផ្ទៃបាត = បាត x កម្ពស ÷ 2)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7" name="テキスト ボックス 1395">
            <a:extLst>
              <a:ext uri="{FF2B5EF4-FFF2-40B4-BE49-F238E27FC236}">
                <a16:creationId xmlns:a16="http://schemas.microsoft.com/office/drawing/2014/main" id="{FBC59D9E-E5FA-4DB3-A767-A71459D72628}"/>
              </a:ext>
            </a:extLst>
          </p:cNvPr>
          <p:cNvSpPr txBox="1"/>
          <p:nvPr/>
        </p:nvSpPr>
        <p:spPr>
          <a:xfrm>
            <a:off x="6505676" y="4923141"/>
            <a:ext cx="233942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8" name="テキスト ボックス 1397">
            <a:extLst>
              <a:ext uri="{FF2B5EF4-FFF2-40B4-BE49-F238E27FC236}">
                <a16:creationId xmlns:a16="http://schemas.microsoft.com/office/drawing/2014/main" id="{9856B860-D50D-421F-A627-333A2E5A344E}"/>
              </a:ext>
            </a:extLst>
          </p:cNvPr>
          <p:cNvSpPr txBox="1"/>
          <p:nvPr/>
        </p:nvSpPr>
        <p:spPr>
          <a:xfrm>
            <a:off x="6663585" y="2046971"/>
            <a:ext cx="156845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093" y="2721363"/>
            <a:ext cx="3712990" cy="1703289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ចំណុចនៃភារពល ស្ថេរភាពនៃវត្ថុ (អង្គុយ)(Suwari)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ទំព័រទី189 / អត្ថបទជំនួយ ទំព័រទី104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74367" y="318162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វិធីរកចំណុចនៃភារពល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026" y="1489226"/>
            <a:ext cx="3776884" cy="17342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681" y="3628301"/>
            <a:ext cx="3565574" cy="1555197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083398" y="5182400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ចំណុចនៃភារពល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136487" y="44246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ស្ថេរភាពនៃវត្ថុ</a:t>
            </a:r>
          </a:p>
        </p:txBody>
      </p:sp>
      <p:sp>
        <p:nvSpPr>
          <p:cNvPr id="11" name="テキスト ボックス 1419">
            <a:extLst>
              <a:ext uri="{FF2B5EF4-FFF2-40B4-BE49-F238E27FC236}">
                <a16:creationId xmlns:a16="http://schemas.microsoft.com/office/drawing/2014/main" id="{1950A35A-21B9-466F-9956-604EE447F602}"/>
              </a:ext>
            </a:extLst>
          </p:cNvPr>
          <p:cNvSpPr txBox="1"/>
          <p:nvPr/>
        </p:nvSpPr>
        <p:spPr>
          <a:xfrm>
            <a:off x="739140" y="3662721"/>
            <a:ext cx="1560241" cy="99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មានស្ថេរភាពនៅផ្នែកខាងលើចំណុចនៃភារពល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420">
            <a:extLst>
              <a:ext uri="{FF2B5EF4-FFF2-40B4-BE49-F238E27FC236}">
                <a16:creationId xmlns:a16="http://schemas.microsoft.com/office/drawing/2014/main" id="{6BA33337-7E1A-4664-8729-8857686C7FF8}"/>
              </a:ext>
            </a:extLst>
          </p:cNvPr>
          <p:cNvSpPr txBox="1"/>
          <p:nvPr/>
        </p:nvSpPr>
        <p:spPr>
          <a:xfrm>
            <a:off x="2339003" y="3646795"/>
            <a:ext cx="88519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ទាញយកចេញេពីចំណុចនៃភារពល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421">
            <a:extLst>
              <a:ext uri="{FF2B5EF4-FFF2-40B4-BE49-F238E27FC236}">
                <a16:creationId xmlns:a16="http://schemas.microsoft.com/office/drawing/2014/main" id="{7988A3E7-41E0-4774-86AC-B7D9FEA4A7B9}"/>
              </a:ext>
            </a:extLst>
          </p:cNvPr>
          <p:cNvSpPr txBox="1"/>
          <p:nvPr/>
        </p:nvSpPr>
        <p:spPr>
          <a:xfrm>
            <a:off x="3600443" y="3673517"/>
            <a:ext cx="885190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ដោយសារផ្អៀងនិងរង្គោះរង្គើបានជាមានគ្រោះថ្នាក់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423">
            <a:extLst>
              <a:ext uri="{FF2B5EF4-FFF2-40B4-BE49-F238E27FC236}">
                <a16:creationId xmlns:a16="http://schemas.microsoft.com/office/drawing/2014/main" id="{A95C6B20-2382-4321-9FB2-D28A4708C7F6}"/>
              </a:ext>
            </a:extLst>
          </p:cNvPr>
          <p:cNvSpPr txBox="1"/>
          <p:nvPr/>
        </p:nvSpPr>
        <p:spPr>
          <a:xfrm>
            <a:off x="4940044" y="4244719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[ស្ថេរភាព]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424">
            <a:extLst>
              <a:ext uri="{FF2B5EF4-FFF2-40B4-BE49-F238E27FC236}">
                <a16:creationId xmlns:a16="http://schemas.microsoft.com/office/drawing/2014/main" id="{83A08310-ABA5-4BE6-8236-A7704BB7963D}"/>
              </a:ext>
            </a:extLst>
          </p:cNvPr>
          <p:cNvSpPr txBox="1"/>
          <p:nvPr/>
        </p:nvSpPr>
        <p:spPr>
          <a:xfrm>
            <a:off x="5465189" y="4229128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[កណ្ដាល]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425">
            <a:extLst>
              <a:ext uri="{FF2B5EF4-FFF2-40B4-BE49-F238E27FC236}">
                <a16:creationId xmlns:a16="http://schemas.microsoft.com/office/drawing/2014/main" id="{AAE05446-C8D6-4F4A-9EDF-1E18AF7A13CB}"/>
              </a:ext>
            </a:extLst>
          </p:cNvPr>
          <p:cNvSpPr txBox="1"/>
          <p:nvPr/>
        </p:nvSpPr>
        <p:spPr>
          <a:xfrm>
            <a:off x="6682375" y="4229128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[ស្ថេរភាព]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426">
            <a:extLst>
              <a:ext uri="{FF2B5EF4-FFF2-40B4-BE49-F238E27FC236}">
                <a16:creationId xmlns:a16="http://schemas.microsoft.com/office/drawing/2014/main" id="{4AB54035-7447-47B0-806C-D4ABDA2BF49B}"/>
              </a:ext>
            </a:extLst>
          </p:cNvPr>
          <p:cNvSpPr txBox="1"/>
          <p:nvPr/>
        </p:nvSpPr>
        <p:spPr>
          <a:xfrm>
            <a:off x="7758370" y="4246647"/>
            <a:ext cx="531520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[ស្ថេរភាព]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427">
            <a:extLst>
              <a:ext uri="{FF2B5EF4-FFF2-40B4-BE49-F238E27FC236}">
                <a16:creationId xmlns:a16="http://schemas.microsoft.com/office/drawing/2014/main" id="{7EE240B5-80FF-416B-945E-6AEBDA6D3F37}"/>
              </a:ext>
            </a:extLst>
          </p:cNvPr>
          <p:cNvSpPr txBox="1"/>
          <p:nvPr/>
        </p:nvSpPr>
        <p:spPr>
          <a:xfrm>
            <a:off x="5996709" y="4244719"/>
            <a:ext cx="602829" cy="14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[មិនស្ថិតស្ថេរ]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263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ចលនានៃវត្ថុមួយ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ទំព័រទី194 / អត្ថបទជំនួយ ទំព័រទី105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621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9" y="1925140"/>
            <a:ext cx="3084112" cy="1751883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77876" y="604760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កកិតថេរវន្ត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192" y="4304583"/>
            <a:ext cx="2929518" cy="16710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960" y="1972036"/>
            <a:ext cx="3495675" cy="229552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3090" y="3850872"/>
            <a:ext cx="2514600" cy="2171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572000" y="4267561"/>
            <a:ext cx="298778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 centrifugal កម្លាំង centripetal (b)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32109" y="6012621"/>
            <a:ext cx="31945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ការដួលរលំដោយសារតែកម្លាំង centrifugal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11356" b="13274"/>
          <a:stretch/>
        </p:blipFill>
        <p:spPr>
          <a:xfrm>
            <a:off x="3634152" y="1324386"/>
            <a:ext cx="3042564" cy="118435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646708" y="2637765"/>
            <a:ext cx="258215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ល្បឿននិងការបង្កើនល្បឿន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63176" y="3646027"/>
            <a:ext cx="31945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កម្លាំង centrifugal កម្លាំង centripetal (a)</a:t>
            </a:r>
          </a:p>
        </p:txBody>
      </p:sp>
      <p:sp>
        <p:nvSpPr>
          <p:cNvPr id="15" name="テキスト ボックス 1428">
            <a:extLst>
              <a:ext uri="{FF2B5EF4-FFF2-40B4-BE49-F238E27FC236}">
                <a16:creationId xmlns:a16="http://schemas.microsoft.com/office/drawing/2014/main" id="{6449BD18-2F0B-45AA-B5F6-40A88B29D6C8}"/>
              </a:ext>
            </a:extLst>
          </p:cNvPr>
          <p:cNvSpPr txBox="1"/>
          <p:nvPr/>
        </p:nvSpPr>
        <p:spPr>
          <a:xfrm>
            <a:off x="5363551" y="2034833"/>
            <a:ext cx="865310" cy="1241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ចលនដែលមានល្បឿនថេរ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429">
            <a:extLst>
              <a:ext uri="{FF2B5EF4-FFF2-40B4-BE49-F238E27FC236}">
                <a16:creationId xmlns:a16="http://schemas.microsoft.com/office/drawing/2014/main" id="{D9F1DB59-9234-44DF-9245-2806213DB23D}"/>
              </a:ext>
            </a:extLst>
          </p:cNvPr>
          <p:cNvSpPr txBox="1"/>
          <p:nvPr/>
        </p:nvSpPr>
        <p:spPr>
          <a:xfrm>
            <a:off x="4257674" y="1526819"/>
            <a:ext cx="936625" cy="1748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ចលនាដែលល្បឿនមិនថេរ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430">
            <a:extLst>
              <a:ext uri="{FF2B5EF4-FFF2-40B4-BE49-F238E27FC236}">
                <a16:creationId xmlns:a16="http://schemas.microsoft.com/office/drawing/2014/main" id="{D942116E-6DA8-4F07-AE58-50A17568E59D}"/>
              </a:ext>
            </a:extLst>
          </p:cNvPr>
          <p:cNvSpPr txBox="1"/>
          <p:nvPr/>
        </p:nvSpPr>
        <p:spPr>
          <a:xfrm rot="20610645">
            <a:off x="1536471" y="2240506"/>
            <a:ext cx="397889" cy="1780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កម្លាំង centripetal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431">
            <a:extLst>
              <a:ext uri="{FF2B5EF4-FFF2-40B4-BE49-F238E27FC236}">
                <a16:creationId xmlns:a16="http://schemas.microsoft.com/office/drawing/2014/main" id="{E2FDA1FF-4BE8-4C64-8893-F504B7F33E5F}"/>
              </a:ext>
            </a:extLst>
          </p:cNvPr>
          <p:cNvSpPr txBox="1"/>
          <p:nvPr/>
        </p:nvSpPr>
        <p:spPr>
          <a:xfrm rot="20943160">
            <a:off x="1618404" y="2647172"/>
            <a:ext cx="378299" cy="1231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កម្លាំង centrifugal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432">
            <a:extLst>
              <a:ext uri="{FF2B5EF4-FFF2-40B4-BE49-F238E27FC236}">
                <a16:creationId xmlns:a16="http://schemas.microsoft.com/office/drawing/2014/main" id="{92B0129B-CFF7-4881-B52B-E72914507928}"/>
              </a:ext>
            </a:extLst>
          </p:cNvPr>
          <p:cNvSpPr txBox="1"/>
          <p:nvPr/>
        </p:nvSpPr>
        <p:spPr>
          <a:xfrm>
            <a:off x="2319390" y="2323214"/>
            <a:ext cx="154953" cy="4220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កណ្ដាល (ដៃ)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433">
            <a:extLst>
              <a:ext uri="{FF2B5EF4-FFF2-40B4-BE49-F238E27FC236}">
                <a16:creationId xmlns:a16="http://schemas.microsoft.com/office/drawing/2014/main" id="{2A079905-7DE2-414B-B19C-08A5E7790A60}"/>
              </a:ext>
            </a:extLst>
          </p:cNvPr>
          <p:cNvSpPr txBox="1"/>
          <p:nvPr/>
        </p:nvSpPr>
        <p:spPr>
          <a:xfrm>
            <a:off x="734930" y="2366119"/>
            <a:ext cx="234565" cy="2836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ចំណេះដឹងអំពីអគ្គិសនី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ទំព័រទី202 / អត្ថបទជំនួយ ទំព័រទី109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87192" y="1333371"/>
            <a:ext cx="538817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ប្រតិកម្មនៅពេលចរន្តអគ្គិសនីហូរចូលរាងកាយមនុស្ស ឯកតាmA (មីល្លីអំពែរ)</a:t>
            </a:r>
            <a:endParaRPr lang="ja-JP" altLang="en-US" sz="1200" dirty="0">
              <a:solidFill>
                <a:prstClr val="black"/>
              </a:solidFill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86569" y="4329952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ចំណាំ) 1 mA គឺ 1 / 1000A (អំពែរ) ។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768" y="1640954"/>
            <a:ext cx="5153025" cy="2724150"/>
          </a:xfrm>
          <a:prstGeom prst="rect">
            <a:avLst/>
          </a:prstGeom>
        </p:spPr>
      </p:pic>
      <p:sp>
        <p:nvSpPr>
          <p:cNvPr id="9" name="テキスト ボックス 1435">
            <a:extLst>
              <a:ext uri="{FF2B5EF4-FFF2-40B4-BE49-F238E27FC236}">
                <a16:creationId xmlns:a16="http://schemas.microsoft.com/office/drawing/2014/main" id="{3A59C15A-E0CF-4EB0-A8E8-AB68D167FB99}"/>
              </a:ext>
            </a:extLst>
          </p:cNvPr>
          <p:cNvSpPr txBox="1"/>
          <p:nvPr/>
        </p:nvSpPr>
        <p:spPr>
          <a:xfrm>
            <a:off x="2193470" y="1907625"/>
            <a:ext cx="2101102" cy="188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ផលប៉ះពាល់នៃការឆក់អគ្គិសនី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436">
            <a:extLst>
              <a:ext uri="{FF2B5EF4-FFF2-40B4-BE49-F238E27FC236}">
                <a16:creationId xmlns:a16="http://schemas.microsoft.com/office/drawing/2014/main" id="{571C8FF1-8663-4891-A71F-03C90C8F1275}"/>
              </a:ext>
            </a:extLst>
          </p:cNvPr>
          <p:cNvSpPr txBox="1"/>
          <p:nvPr/>
        </p:nvSpPr>
        <p:spPr>
          <a:xfrm>
            <a:off x="4572000" y="1761645"/>
            <a:ext cx="117348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5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ចរនផ្លាស់គ្នា (AC)</a:t>
            </a:r>
            <a:endParaRPr lang="ja-JP" sz="105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437">
            <a:extLst>
              <a:ext uri="{FF2B5EF4-FFF2-40B4-BE49-F238E27FC236}">
                <a16:creationId xmlns:a16="http://schemas.microsoft.com/office/drawing/2014/main" id="{DF7B24AC-2D75-4C98-9F3A-5A4C2CAD3276}"/>
              </a:ext>
            </a:extLst>
          </p:cNvPr>
          <p:cNvSpPr txBox="1"/>
          <p:nvPr/>
        </p:nvSpPr>
        <p:spPr>
          <a:xfrm>
            <a:off x="6009639" y="1761646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ចរន្តផ្ទាល់ (DC)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438">
            <a:extLst>
              <a:ext uri="{FF2B5EF4-FFF2-40B4-BE49-F238E27FC236}">
                <a16:creationId xmlns:a16="http://schemas.microsoft.com/office/drawing/2014/main" id="{5F48ECCB-16E4-490B-BDA9-4EEBB86DBAC8}"/>
              </a:ext>
            </a:extLst>
          </p:cNvPr>
          <p:cNvSpPr txBox="1"/>
          <p:nvPr/>
        </p:nvSpPr>
        <p:spPr>
          <a:xfrm>
            <a:off x="2144530" y="2398364"/>
            <a:ext cx="2294772" cy="2134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1.	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ឈឺជិបៗបន្តិច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439">
            <a:extLst>
              <a:ext uri="{FF2B5EF4-FFF2-40B4-BE49-F238E27FC236}">
                <a16:creationId xmlns:a16="http://schemas.microsoft.com/office/drawing/2014/main" id="{153512E1-E32A-4FA6-8DB5-BF1125D2D0A9}"/>
              </a:ext>
            </a:extLst>
          </p:cNvPr>
          <p:cNvSpPr txBox="1"/>
          <p:nvPr/>
        </p:nvSpPr>
        <p:spPr>
          <a:xfrm>
            <a:off x="2124823" y="2707195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2.	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</a:t>
            </a: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ភាពតក់ស្លុតឈឺចាប់</a:t>
            </a:r>
            <a:r>
              <a:rPr lang="en-US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(ទោះយ៉ាងណាមានសេរីភាពសាច់ដុំអាចកម្រើកបាន)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440">
            <a:extLst>
              <a:ext uri="{FF2B5EF4-FFF2-40B4-BE49-F238E27FC236}">
                <a16:creationId xmlns:a16="http://schemas.microsoft.com/office/drawing/2014/main" id="{BDC1F769-7CD6-4A27-A32A-4B5408C8F4B2}"/>
              </a:ext>
            </a:extLst>
          </p:cNvPr>
          <p:cNvSpPr txBox="1"/>
          <p:nvPr/>
        </p:nvSpPr>
        <p:spPr>
          <a:xfrm>
            <a:off x="2144530" y="3276931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3.	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ភាពតក់ស្លុតឈឺចាប់</a:t>
            </a:r>
            <a: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(ភាពរឹងសាច់ដុំ ពិបាកដង្ហើម)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441">
            <a:extLst>
              <a:ext uri="{FF2B5EF4-FFF2-40B4-BE49-F238E27FC236}">
                <a16:creationId xmlns:a16="http://schemas.microsoft.com/office/drawing/2014/main" id="{17219521-34AC-456F-9C63-EB778601C310}"/>
              </a:ext>
            </a:extLst>
          </p:cNvPr>
          <p:cNvSpPr txBox="1"/>
          <p:nvPr/>
        </p:nvSpPr>
        <p:spPr>
          <a:xfrm>
            <a:off x="2124823" y="3861999"/>
            <a:ext cx="229477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km" sz="12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4.	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អាចបណ្តាលឱ្យស្លាប់ភ្លាមៗ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442">
            <a:extLst>
              <a:ext uri="{FF2B5EF4-FFF2-40B4-BE49-F238E27FC236}">
                <a16:creationId xmlns:a16="http://schemas.microsoft.com/office/drawing/2014/main" id="{F86B0283-055F-4269-B6AF-BB07108B0B00}"/>
              </a:ext>
            </a:extLst>
          </p:cNvPr>
          <p:cNvSpPr txBox="1"/>
          <p:nvPr/>
        </p:nvSpPr>
        <p:spPr>
          <a:xfrm>
            <a:off x="4572000" y="2079369"/>
            <a:ext cx="532136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បុរស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443">
            <a:extLst>
              <a:ext uri="{FF2B5EF4-FFF2-40B4-BE49-F238E27FC236}">
                <a16:creationId xmlns:a16="http://schemas.microsoft.com/office/drawing/2014/main" id="{25E2C648-9BD8-459A-B645-464A1967FFCB}"/>
              </a:ext>
            </a:extLst>
          </p:cNvPr>
          <p:cNvSpPr txBox="1"/>
          <p:nvPr/>
        </p:nvSpPr>
        <p:spPr>
          <a:xfrm>
            <a:off x="6009638" y="2079369"/>
            <a:ext cx="398781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បុរស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444">
            <a:extLst>
              <a:ext uri="{FF2B5EF4-FFF2-40B4-BE49-F238E27FC236}">
                <a16:creationId xmlns:a16="http://schemas.microsoft.com/office/drawing/2014/main" id="{86482FE6-1BDB-4BFF-A6C2-6E39234A576F}"/>
              </a:ext>
            </a:extLst>
          </p:cNvPr>
          <p:cNvSpPr txBox="1"/>
          <p:nvPr/>
        </p:nvSpPr>
        <p:spPr>
          <a:xfrm>
            <a:off x="6707881" y="2063092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ស្ត្រី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445">
            <a:extLst>
              <a:ext uri="{FF2B5EF4-FFF2-40B4-BE49-F238E27FC236}">
                <a16:creationId xmlns:a16="http://schemas.microsoft.com/office/drawing/2014/main" id="{1E3282C9-BCDE-41BE-AF43-51344AD86EF7}"/>
              </a:ext>
            </a:extLst>
          </p:cNvPr>
          <p:cNvSpPr txBox="1"/>
          <p:nvPr/>
        </p:nvSpPr>
        <p:spPr>
          <a:xfrm>
            <a:off x="5378305" y="2080073"/>
            <a:ext cx="24265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ស្ត្រី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446">
            <a:extLst>
              <a:ext uri="{FF2B5EF4-FFF2-40B4-BE49-F238E27FC236}">
                <a16:creationId xmlns:a16="http://schemas.microsoft.com/office/drawing/2014/main" id="{51D36B4A-38FD-440C-B8C8-926E856ACAC2}"/>
              </a:ext>
            </a:extLst>
          </p:cNvPr>
          <p:cNvSpPr txBox="1"/>
          <p:nvPr/>
        </p:nvSpPr>
        <p:spPr>
          <a:xfrm>
            <a:off x="3039212" y="4380502"/>
            <a:ext cx="3281843" cy="2298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ចំណាំ) 1mA គឺ 1 / 1000A (អំពែរ) ។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842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ចំណេះដឹងអំពីអគ្គិសនី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ទំព័រទី203 / អត្ថបទជំនួយ ទំព័រទី109</a:t>
            </a:r>
          </a:p>
        </p:txBody>
      </p:sp>
      <p:sp>
        <p:nvSpPr>
          <p:cNvPr id="2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133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346484" y="1283191"/>
            <a:ext cx="43941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ចម្ងាយគម្លាតពីខ្សែអគ្គិសនីបណ្តាញបញ្ជូន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8" y="1517073"/>
            <a:ext cx="5286604" cy="4664651"/>
          </a:xfrm>
          <a:prstGeom prst="rect">
            <a:avLst/>
          </a:prstGeom>
        </p:spPr>
      </p:pic>
      <p:sp>
        <p:nvSpPr>
          <p:cNvPr id="42" name="テキスト ボックス 1447">
            <a:extLst>
              <a:ext uri="{FF2B5EF4-FFF2-40B4-BE49-F238E27FC236}">
                <a16:creationId xmlns:a16="http://schemas.microsoft.com/office/drawing/2014/main" id="{2AE2639C-2A1C-470D-975A-748C4FBD82BA}"/>
              </a:ext>
            </a:extLst>
          </p:cNvPr>
          <p:cNvSpPr txBox="1"/>
          <p:nvPr/>
        </p:nvSpPr>
        <p:spPr>
          <a:xfrm>
            <a:off x="3241745" y="1672165"/>
            <a:ext cx="216000" cy="504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សៀគ្វីអគ្គិសនី</a:t>
            </a:r>
          </a:p>
        </p:txBody>
      </p:sp>
      <p:sp>
        <p:nvSpPr>
          <p:cNvPr id="43" name="テキスト ボックス 1448">
            <a:extLst>
              <a:ext uri="{FF2B5EF4-FFF2-40B4-BE49-F238E27FC236}">
                <a16:creationId xmlns:a16="http://schemas.microsoft.com/office/drawing/2014/main" id="{84FAB5DE-EDD4-4EDC-BE21-F7667AEEEFD7}"/>
              </a:ext>
            </a:extLst>
          </p:cNvPr>
          <p:cNvSpPr txBox="1"/>
          <p:nvPr/>
        </p:nvSpPr>
        <p:spPr>
          <a:xfrm>
            <a:off x="3260574" y="2298077"/>
            <a:ext cx="169556" cy="4534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ខ្សែចែកចាយ</a:t>
            </a:r>
            <a:endParaRPr lang="en-US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  <a:p>
            <a:pPr algn="ctr" rtl="0"/>
            <a:endParaRPr lang="km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1449">
            <a:extLst>
              <a:ext uri="{FF2B5EF4-FFF2-40B4-BE49-F238E27FC236}">
                <a16:creationId xmlns:a16="http://schemas.microsoft.com/office/drawing/2014/main" id="{9D8B150C-1EE7-44A4-BC0F-CB02B418C28E}"/>
              </a:ext>
            </a:extLst>
          </p:cNvPr>
          <p:cNvSpPr txBox="1"/>
          <p:nvPr/>
        </p:nvSpPr>
        <p:spPr>
          <a:xfrm>
            <a:off x="3260574" y="3010478"/>
            <a:ext cx="169555" cy="7959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ខ្សែបញ្ជូន</a:t>
            </a:r>
          </a:p>
        </p:txBody>
      </p:sp>
      <p:sp>
        <p:nvSpPr>
          <p:cNvPr id="45" name="テキスト ボックス 1450">
            <a:extLst>
              <a:ext uri="{FF2B5EF4-FFF2-40B4-BE49-F238E27FC236}">
                <a16:creationId xmlns:a16="http://schemas.microsoft.com/office/drawing/2014/main" id="{D1C683BE-AB5D-4584-BAEF-420AC76E8819}"/>
              </a:ext>
            </a:extLst>
          </p:cNvPr>
          <p:cNvSpPr txBox="1"/>
          <p:nvPr/>
        </p:nvSpPr>
        <p:spPr>
          <a:xfrm>
            <a:off x="3537815" y="1862543"/>
            <a:ext cx="815167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វ៉ុលបញ្ជូន (V)</a:t>
            </a:r>
          </a:p>
        </p:txBody>
      </p:sp>
      <p:sp>
        <p:nvSpPr>
          <p:cNvPr id="46" name="テキスト ボックス 1451">
            <a:extLst>
              <a:ext uri="{FF2B5EF4-FFF2-40B4-BE49-F238E27FC236}">
                <a16:creationId xmlns:a16="http://schemas.microsoft.com/office/drawing/2014/main" id="{1EBAE830-6473-4708-8B35-7CD5DD09DDBF}"/>
              </a:ext>
            </a:extLst>
          </p:cNvPr>
          <p:cNvSpPr txBox="1"/>
          <p:nvPr/>
        </p:nvSpPr>
        <p:spPr>
          <a:xfrm>
            <a:off x="4450265" y="1672165"/>
            <a:ext cx="1438379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ចម្ងាយគម្លាតោអប្បបរមា（m）</a:t>
            </a:r>
          </a:p>
        </p:txBody>
      </p:sp>
      <p:sp>
        <p:nvSpPr>
          <p:cNvPr id="47" name="テキスト ボックス 1452">
            <a:extLst>
              <a:ext uri="{FF2B5EF4-FFF2-40B4-BE49-F238E27FC236}">
                <a16:creationId xmlns:a16="http://schemas.microsoft.com/office/drawing/2014/main" id="{018EBABD-EB65-44F8-9067-10397B6AB8EA}"/>
              </a:ext>
            </a:extLst>
          </p:cNvPr>
          <p:cNvSpPr txBox="1"/>
          <p:nvPr/>
        </p:nvSpPr>
        <p:spPr>
          <a:xfrm>
            <a:off x="4403271" y="1923484"/>
            <a:ext cx="743062" cy="344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សេចក្តីជូនដំណឹងរបស់នាយកការិយាល័យស្តង់ដារការងារ</a:t>
            </a:r>
            <a:r>
              <a:rPr lang="km" sz="6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※</a:t>
            </a:r>
            <a:endParaRPr lang="ja-JP" sz="6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8" name="テキスト ボックス 1453">
            <a:extLst>
              <a:ext uri="{FF2B5EF4-FFF2-40B4-BE49-F238E27FC236}">
                <a16:creationId xmlns:a16="http://schemas.microsoft.com/office/drawing/2014/main" id="{F2554230-DA13-465B-91C1-F980C2CD0790}"/>
              </a:ext>
            </a:extLst>
          </p:cNvPr>
          <p:cNvSpPr txBox="1"/>
          <p:nvPr/>
        </p:nvSpPr>
        <p:spPr>
          <a:xfrm>
            <a:off x="5186420" y="1906936"/>
            <a:ext cx="702224" cy="344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តម្លៃគោលដៅរបស់ក្រុមហ៊ុនថាមពល</a:t>
            </a:r>
          </a:p>
        </p:txBody>
      </p:sp>
      <p:sp>
        <p:nvSpPr>
          <p:cNvPr id="49" name="テキスト ボックス 1454">
            <a:extLst>
              <a:ext uri="{FF2B5EF4-FFF2-40B4-BE49-F238E27FC236}">
                <a16:creationId xmlns:a16="http://schemas.microsoft.com/office/drawing/2014/main" id="{08AE7344-4291-4D3C-AA6F-4C28B74C295D}"/>
              </a:ext>
            </a:extLst>
          </p:cNvPr>
          <p:cNvSpPr txBox="1"/>
          <p:nvPr/>
        </p:nvSpPr>
        <p:spPr>
          <a:xfrm>
            <a:off x="3496748" y="2298463"/>
            <a:ext cx="856234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100 200 ឬតិចជាងនេះ</a:t>
            </a:r>
          </a:p>
        </p:txBody>
      </p:sp>
      <p:sp>
        <p:nvSpPr>
          <p:cNvPr id="50" name="テキスト ボックス 1455">
            <a:extLst>
              <a:ext uri="{FF2B5EF4-FFF2-40B4-BE49-F238E27FC236}">
                <a16:creationId xmlns:a16="http://schemas.microsoft.com/office/drawing/2014/main" id="{91831791-EADF-4814-9539-E38262683586}"/>
              </a:ext>
            </a:extLst>
          </p:cNvPr>
          <p:cNvSpPr txBox="1"/>
          <p:nvPr/>
        </p:nvSpPr>
        <p:spPr>
          <a:xfrm>
            <a:off x="4406129" y="2304266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1.0ឬខ្ពស់ជាងនេះ</a:t>
            </a:r>
          </a:p>
        </p:txBody>
      </p:sp>
      <p:sp>
        <p:nvSpPr>
          <p:cNvPr id="51" name="テキスト ボックス 1456">
            <a:extLst>
              <a:ext uri="{FF2B5EF4-FFF2-40B4-BE49-F238E27FC236}">
                <a16:creationId xmlns:a16="http://schemas.microsoft.com/office/drawing/2014/main" id="{FAC35041-B2A6-4460-989C-7D161E547927}"/>
              </a:ext>
            </a:extLst>
          </p:cNvPr>
          <p:cNvSpPr txBox="1"/>
          <p:nvPr/>
        </p:nvSpPr>
        <p:spPr>
          <a:xfrm>
            <a:off x="5196621" y="2303694"/>
            <a:ext cx="737345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2.0ឬខ្ពស់ជាងនេះ</a:t>
            </a:r>
          </a:p>
        </p:txBody>
      </p:sp>
      <p:sp>
        <p:nvSpPr>
          <p:cNvPr id="52" name="テキスト ボックス 1377">
            <a:extLst>
              <a:ext uri="{FF2B5EF4-FFF2-40B4-BE49-F238E27FC236}">
                <a16:creationId xmlns:a16="http://schemas.microsoft.com/office/drawing/2014/main" id="{8A61F4DF-3DFB-4998-916D-7549E1118E08}"/>
              </a:ext>
            </a:extLst>
          </p:cNvPr>
          <p:cNvSpPr txBox="1"/>
          <p:nvPr/>
        </p:nvSpPr>
        <p:spPr>
          <a:xfrm>
            <a:off x="3235819" y="4139283"/>
            <a:ext cx="3000823" cy="1967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(ចំណាំ) ※ ថ្ងៃទី17 ខែធ្នូ ឆ្នាំ 1975 លេខ759</a:t>
            </a: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9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53" name="テキスト ボックス 1378">
            <a:extLst>
              <a:ext uri="{FF2B5EF4-FFF2-40B4-BE49-F238E27FC236}">
                <a16:creationId xmlns:a16="http://schemas.microsoft.com/office/drawing/2014/main" id="{1CDA35DF-4ADD-48C2-9299-B14A18DFACDC}"/>
              </a:ext>
            </a:extLst>
          </p:cNvPr>
          <p:cNvSpPr txBox="1"/>
          <p:nvPr/>
        </p:nvSpPr>
        <p:spPr>
          <a:xfrm>
            <a:off x="2206702" y="4381780"/>
            <a:ext cx="679778" cy="142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(ខ្សែចែកចាយ)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4" name="テキスト ボックス 1381">
            <a:extLst>
              <a:ext uri="{FF2B5EF4-FFF2-40B4-BE49-F238E27FC236}">
                <a16:creationId xmlns:a16="http://schemas.microsoft.com/office/drawing/2014/main" id="{5F0A119D-50F1-440C-AB55-54944454DDF1}"/>
              </a:ext>
            </a:extLst>
          </p:cNvPr>
          <p:cNvSpPr txBox="1"/>
          <p:nvPr/>
        </p:nvSpPr>
        <p:spPr>
          <a:xfrm>
            <a:off x="4181183" y="4405254"/>
            <a:ext cx="679778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(ខ្សែបញ្ជូន)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5" name="テキスト ボックス 1382">
            <a:extLst>
              <a:ext uri="{FF2B5EF4-FFF2-40B4-BE49-F238E27FC236}">
                <a16:creationId xmlns:a16="http://schemas.microsoft.com/office/drawing/2014/main" id="{70623369-97D0-45F7-A9DB-446F891E9837}"/>
              </a:ext>
            </a:extLst>
          </p:cNvPr>
          <p:cNvSpPr txBox="1"/>
          <p:nvPr/>
        </p:nvSpPr>
        <p:spPr>
          <a:xfrm>
            <a:off x="6332596" y="4392073"/>
            <a:ext cx="604702" cy="115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ខ្សែបញ្ជូន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6" name="テキスト ボックス 1383">
            <a:extLst>
              <a:ext uri="{FF2B5EF4-FFF2-40B4-BE49-F238E27FC236}">
                <a16:creationId xmlns:a16="http://schemas.microsoft.com/office/drawing/2014/main" id="{9879C315-262F-495C-A4EB-D88376A89D57}"/>
              </a:ext>
            </a:extLst>
          </p:cNvPr>
          <p:cNvSpPr txBox="1"/>
          <p:nvPr/>
        </p:nvSpPr>
        <p:spPr>
          <a:xfrm>
            <a:off x="5715044" y="4408515"/>
            <a:ext cx="505793" cy="115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ខ្សែដីប្រឌិត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7" name="テキスト ボックス 1384">
            <a:extLst>
              <a:ext uri="{FF2B5EF4-FFF2-40B4-BE49-F238E27FC236}">
                <a16:creationId xmlns:a16="http://schemas.microsoft.com/office/drawing/2014/main" id="{DB842B7D-3EAB-4D6A-BC28-508CD8AE4166}"/>
              </a:ext>
            </a:extLst>
          </p:cNvPr>
          <p:cNvSpPr txBox="1"/>
          <p:nvPr/>
        </p:nvSpPr>
        <p:spPr>
          <a:xfrm>
            <a:off x="2346484" y="4540705"/>
            <a:ext cx="751245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ខ្សែចែកចាយវ៉ុលសម្ពាធខ្ពស់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8" name="テキスト ボックス 1385">
            <a:extLst>
              <a:ext uri="{FF2B5EF4-FFF2-40B4-BE49-F238E27FC236}">
                <a16:creationId xmlns:a16="http://schemas.microsoft.com/office/drawing/2014/main" id="{CCFF5553-9E5A-4B33-A093-FB1F59FC6452}"/>
              </a:ext>
            </a:extLst>
          </p:cNvPr>
          <p:cNvSpPr txBox="1"/>
          <p:nvPr/>
        </p:nvSpPr>
        <p:spPr>
          <a:xfrm rot="5400000">
            <a:off x="2973036" y="4623994"/>
            <a:ext cx="416754" cy="825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59" name="テキスト ボックス 1387">
            <a:extLst>
              <a:ext uri="{FF2B5EF4-FFF2-40B4-BE49-F238E27FC236}">
                <a16:creationId xmlns:a16="http://schemas.microsoft.com/office/drawing/2014/main" id="{50AA76EE-3EF0-4364-8B47-12B345D1246C}"/>
              </a:ext>
            </a:extLst>
          </p:cNvPr>
          <p:cNvSpPr txBox="1"/>
          <p:nvPr/>
        </p:nvSpPr>
        <p:spPr>
          <a:xfrm rot="5400000">
            <a:off x="4854946" y="4955187"/>
            <a:ext cx="373854" cy="8254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0" name="テキスト ボックス 1388">
            <a:extLst>
              <a:ext uri="{FF2B5EF4-FFF2-40B4-BE49-F238E27FC236}">
                <a16:creationId xmlns:a16="http://schemas.microsoft.com/office/drawing/2014/main" id="{26AD6187-1A54-4660-B134-A4D639F46F14}"/>
              </a:ext>
            </a:extLst>
          </p:cNvPr>
          <p:cNvSpPr txBox="1"/>
          <p:nvPr/>
        </p:nvSpPr>
        <p:spPr>
          <a:xfrm rot="16200000">
            <a:off x="1937932" y="5101033"/>
            <a:ext cx="370250" cy="1095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1" name="テキスト ボックス 1390">
            <a:extLst>
              <a:ext uri="{FF2B5EF4-FFF2-40B4-BE49-F238E27FC236}">
                <a16:creationId xmlns:a16="http://schemas.microsoft.com/office/drawing/2014/main" id="{C97C9CDD-A0D3-4312-9739-A4881A4FAA47}"/>
              </a:ext>
            </a:extLst>
          </p:cNvPr>
          <p:cNvSpPr txBox="1"/>
          <p:nvPr/>
        </p:nvSpPr>
        <p:spPr>
          <a:xfrm rot="16200000">
            <a:off x="3902247" y="4959312"/>
            <a:ext cx="366298" cy="818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2" name="テキスト ボックス 1391">
            <a:extLst>
              <a:ext uri="{FF2B5EF4-FFF2-40B4-BE49-F238E27FC236}">
                <a16:creationId xmlns:a16="http://schemas.microsoft.com/office/drawing/2014/main" id="{44BFAABF-3A2B-415D-BE5D-23F3592B5725}"/>
              </a:ext>
            </a:extLst>
          </p:cNvPr>
          <p:cNvSpPr txBox="1"/>
          <p:nvPr/>
        </p:nvSpPr>
        <p:spPr>
          <a:xfrm>
            <a:off x="4213559" y="5389761"/>
            <a:ext cx="679777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3" name="テキスト ボックス 1422">
            <a:extLst>
              <a:ext uri="{FF2B5EF4-FFF2-40B4-BE49-F238E27FC236}">
                <a16:creationId xmlns:a16="http://schemas.microsoft.com/office/drawing/2014/main" id="{C9FCCC8E-062B-4C91-B2F4-376E82E5AE41}"/>
              </a:ext>
            </a:extLst>
          </p:cNvPr>
          <p:cNvSpPr txBox="1"/>
          <p:nvPr/>
        </p:nvSpPr>
        <p:spPr>
          <a:xfrm>
            <a:off x="2664742" y="5551861"/>
            <a:ext cx="518784" cy="794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4" name="テキスト ボックス 1482">
            <a:extLst>
              <a:ext uri="{FF2B5EF4-FFF2-40B4-BE49-F238E27FC236}">
                <a16:creationId xmlns:a16="http://schemas.microsoft.com/office/drawing/2014/main" id="{66B77AE3-9D8D-4156-9F5C-E79C84E19AEF}"/>
              </a:ext>
            </a:extLst>
          </p:cNvPr>
          <p:cNvSpPr txBox="1"/>
          <p:nvPr/>
        </p:nvSpPr>
        <p:spPr>
          <a:xfrm>
            <a:off x="2867296" y="5023882"/>
            <a:ext cx="316230" cy="1859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សម្ពាធ​ខ្ពស់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គូសបញ្ជាក់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5" name="テキスト ボックス 1483">
            <a:extLst>
              <a:ext uri="{FF2B5EF4-FFF2-40B4-BE49-F238E27FC236}">
                <a16:creationId xmlns:a16="http://schemas.microsoft.com/office/drawing/2014/main" id="{DFDEF7B0-F36A-4976-A3E6-EA4CE59F42B5}"/>
              </a:ext>
            </a:extLst>
          </p:cNvPr>
          <p:cNvSpPr txBox="1"/>
          <p:nvPr/>
        </p:nvSpPr>
        <p:spPr>
          <a:xfrm>
            <a:off x="1788491" y="5536610"/>
            <a:ext cx="679778" cy="9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ត្រង់ស្វមម៉ាទ័រលើបង្គោល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6" name="テキスト ボックス 1484">
            <a:extLst>
              <a:ext uri="{FF2B5EF4-FFF2-40B4-BE49-F238E27FC236}">
                <a16:creationId xmlns:a16="http://schemas.microsoft.com/office/drawing/2014/main" id="{4F0DD3AF-5789-431C-AD91-94C6E450678E}"/>
              </a:ext>
            </a:extLst>
          </p:cNvPr>
          <p:cNvSpPr txBox="1"/>
          <p:nvPr/>
        </p:nvSpPr>
        <p:spPr>
          <a:xfrm>
            <a:off x="1900238" y="5710320"/>
            <a:ext cx="596659" cy="850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ខាងផ្ទះមនុស្ស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7" name="テキスト ボックス 1485">
            <a:extLst>
              <a:ext uri="{FF2B5EF4-FFF2-40B4-BE49-F238E27FC236}">
                <a16:creationId xmlns:a16="http://schemas.microsoft.com/office/drawing/2014/main" id="{2CDFD879-35B6-45D4-9A73-C181555A00D5}"/>
              </a:ext>
            </a:extLst>
          </p:cNvPr>
          <p:cNvSpPr txBox="1"/>
          <p:nvPr/>
        </p:nvSpPr>
        <p:spPr>
          <a:xfrm>
            <a:off x="2647079" y="5704701"/>
            <a:ext cx="712071" cy="850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ខាងផ្លូវយានជំនិះ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8" name="テキスト ボックス 1486">
            <a:extLst>
              <a:ext uri="{FF2B5EF4-FFF2-40B4-BE49-F238E27FC236}">
                <a16:creationId xmlns:a16="http://schemas.microsoft.com/office/drawing/2014/main" id="{FB35BC09-2293-4239-A173-D148F697D85B}"/>
              </a:ext>
            </a:extLst>
          </p:cNvPr>
          <p:cNvSpPr txBox="1"/>
          <p:nvPr/>
        </p:nvSpPr>
        <p:spPr>
          <a:xfrm>
            <a:off x="2912527" y="5309014"/>
            <a:ext cx="446623" cy="850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ខ្សែសម្ពាធទាប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69" name="テキスト ボックス 1487">
            <a:extLst>
              <a:ext uri="{FF2B5EF4-FFF2-40B4-BE49-F238E27FC236}">
                <a16:creationId xmlns:a16="http://schemas.microsoft.com/office/drawing/2014/main" id="{7DD650D2-DB3B-42A5-A456-BCE2F426B58F}"/>
              </a:ext>
            </a:extLst>
          </p:cNvPr>
          <p:cNvSpPr txBox="1"/>
          <p:nvPr/>
        </p:nvSpPr>
        <p:spPr>
          <a:xfrm>
            <a:off x="3249942" y="4981842"/>
            <a:ext cx="492718" cy="3271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ប្រយ័ត្នព្រោះវាជាខ្សែតង់ស្យុងខ្ពស់រហូតដល់ត្រង់ស្វមម៉ាទ័រ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0" name="テキスト ボックス 1489">
            <a:extLst>
              <a:ext uri="{FF2B5EF4-FFF2-40B4-BE49-F238E27FC236}">
                <a16:creationId xmlns:a16="http://schemas.microsoft.com/office/drawing/2014/main" id="{1E4F73D2-8764-4A0F-B297-8250A65E82AC}"/>
              </a:ext>
            </a:extLst>
          </p:cNvPr>
          <p:cNvSpPr txBox="1"/>
          <p:nvPr/>
        </p:nvSpPr>
        <p:spPr>
          <a:xfrm>
            <a:off x="4085396" y="5716746"/>
            <a:ext cx="938488" cy="3473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ខ្សែបញ្ជូនភាគច្រើនគឺប៉មដែក ប៉ុន្តែត្រូវដឹងថាវាអាចជាបង្គោលភ្លើង។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1" name="テキスト ボックス 1491">
            <a:extLst>
              <a:ext uri="{FF2B5EF4-FFF2-40B4-BE49-F238E27FC236}">
                <a16:creationId xmlns:a16="http://schemas.microsoft.com/office/drawing/2014/main" id="{9EB16387-C73E-4459-A65B-58E4DB5DB3B2}"/>
              </a:ext>
            </a:extLst>
          </p:cNvPr>
          <p:cNvSpPr txBox="1"/>
          <p:nvPr/>
        </p:nvSpPr>
        <p:spPr>
          <a:xfrm>
            <a:off x="6012762" y="5183387"/>
            <a:ext cx="426138" cy="115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សុវត្ថិភាព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2" name="テキスト ボックス 1492">
            <a:extLst>
              <a:ext uri="{FF2B5EF4-FFF2-40B4-BE49-F238E27FC236}">
                <a16:creationId xmlns:a16="http://schemas.microsoft.com/office/drawing/2014/main" id="{74AB2B9E-EDB3-4643-A747-B7D38BB8D9A9}"/>
              </a:ext>
            </a:extLst>
          </p:cNvPr>
          <p:cNvSpPr txBox="1"/>
          <p:nvPr/>
        </p:nvSpPr>
        <p:spPr>
          <a:xfrm>
            <a:off x="5720360" y="5434351"/>
            <a:ext cx="369288" cy="1552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(ចំណាំ)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3" name="テキスト ボックス 1493">
            <a:extLst>
              <a:ext uri="{FF2B5EF4-FFF2-40B4-BE49-F238E27FC236}">
                <a16:creationId xmlns:a16="http://schemas.microsoft.com/office/drawing/2014/main" id="{ACDF43C4-DE16-42BA-BCFA-E96A016C9435}"/>
              </a:ext>
            </a:extLst>
          </p:cNvPr>
          <p:cNvSpPr txBox="1"/>
          <p:nvPr/>
        </p:nvSpPr>
        <p:spPr>
          <a:xfrm>
            <a:off x="6238132" y="5721159"/>
            <a:ext cx="699165" cy="1536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ចម្ងាយគម្លាត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74" name="テキスト ボックス 1614">
            <a:extLst>
              <a:ext uri="{FF2B5EF4-FFF2-40B4-BE49-F238E27FC236}">
                <a16:creationId xmlns:a16="http://schemas.microsoft.com/office/drawing/2014/main" id="{2CB824AD-605E-403E-82B2-89FEB0BB7A68}"/>
              </a:ext>
            </a:extLst>
          </p:cNvPr>
          <p:cNvSpPr txBox="1"/>
          <p:nvPr/>
        </p:nvSpPr>
        <p:spPr>
          <a:xfrm>
            <a:off x="4317206" y="4556800"/>
            <a:ext cx="445294" cy="82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សម្ពាធខ្ពស់ពិសេស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151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ជំពូកទី10 ចំណេះដឹងអំពីភូមិសាស្ត្រនិងការងារវិស្វកម្មសំណង់ស៊ីវិល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m" sz="1800" dirty="0">
                <a:ea typeface="Meiryo UI" panose="020B0604030504040204" pitchFamily="50" charset="-128"/>
              </a:rPr>
              <a:t>ពាក្យទាក់ទងទៅនឹងគ្រឿងម៉ាស៊ីនសំណង់ប្រភេទយានយន្ត  2 ... ទំងន់ម៉ាស៊ីន</a:t>
            </a:r>
            <a:r>
              <a:rPr lang="en-US" altLang="ja-JP" sz="1800" dirty="0">
                <a:ea typeface="Meiryo UI" panose="020B0604030504040204" pitchFamily="50" charset="-128"/>
              </a:rPr>
              <a:t/>
            </a:r>
            <a:br>
              <a:rPr lang="en-US" altLang="ja-JP" sz="1800" dirty="0">
                <a:ea typeface="Meiryo UI" panose="020B0604030504040204" pitchFamily="50" charset="-128"/>
              </a:rPr>
            </a:br>
            <a:r>
              <a:rPr lang="km" sz="1800" dirty="0">
                <a:solidFill>
                  <a:schemeClr val="bg1"/>
                </a:solidFill>
                <a:ea typeface="Meiryo UI" panose="020B0604030504040204" pitchFamily="50" charset="-128"/>
              </a:rPr>
              <a:t>ពាក្យទាក់ទងទៅនឹងគ្រឿងម៉ាស៊ីនសំណង់ប្រភេទយានយន្ត</a:t>
            </a:r>
            <a:r>
              <a:rPr lang="km" sz="1800" dirty="0">
                <a:ea typeface="Meiryo UI" panose="020B0604030504040204" pitchFamily="50" charset="-128"/>
              </a:rPr>
              <a:t> 3 ... ទំងន់ម៉ាស៊ីន</a:t>
            </a:r>
            <a:r>
              <a:rPr lang="en-US" altLang="ja-JP" sz="1800" dirty="0">
                <a:ea typeface="Meiryo UI" panose="020B0604030504040204" pitchFamily="50" charset="-128"/>
              </a:rPr>
              <a:t/>
            </a:r>
            <a:br>
              <a:rPr lang="en-US" altLang="ja-JP" sz="1800" dirty="0">
                <a:ea typeface="Meiryo UI" panose="020B0604030504040204" pitchFamily="50" charset="-128"/>
              </a:rPr>
            </a:br>
            <a:r>
              <a:rPr lang="km" sz="1800" dirty="0">
                <a:solidFill>
                  <a:schemeClr val="bg1"/>
                </a:solidFill>
                <a:ea typeface="Meiryo UI" panose="020B0604030504040204" pitchFamily="50" charset="-128"/>
              </a:rPr>
              <a:t>ពាក្យទាក់ទងទៅនឹងគ្រឿងម៉ាស៊ីនសំណង់ប្រភេទយានយន្ត</a:t>
            </a:r>
            <a:r>
              <a:rPr lang="km" sz="1800" dirty="0">
                <a:ea typeface="Meiryo UI" panose="020B0604030504040204" pitchFamily="50" charset="-128"/>
              </a:rPr>
              <a:t> 4 ... ទំងន់រថយន្តសរុប</a:t>
            </a:r>
            <a:endParaRPr kumimoji="1" lang="ja-JP" altLang="en-US" sz="1800" dirty="0"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849581"/>
            <a:ext cx="7886700" cy="4478331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en-US" altLang="ja-JP" sz="20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ទំព័រទី11 / អត្ថបទជំនួយ ទំព័រទី10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988" y="1881129"/>
            <a:ext cx="3446098" cy="176381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946" y="3922157"/>
            <a:ext cx="3978504" cy="20026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811" y="3963206"/>
            <a:ext cx="3792135" cy="2002693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5555574" y="5196146"/>
            <a:ext cx="162410" cy="14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782076" y="5185328"/>
            <a:ext cx="154380" cy="30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000547" y="5182505"/>
            <a:ext cx="150861" cy="305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ja-JP" altLang="en-US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72072" y="5139298"/>
            <a:ext cx="353943" cy="6304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rtl="0"/>
            <a:r>
              <a:rPr lang="km" sz="1100" dirty="0">
                <a:latin typeface="Khmer UI" panose="020B0502040204020203" pitchFamily="34" charset="0"/>
                <a:cs typeface="Khmer UI" panose="020B0502040204020203" pitchFamily="34" charset="0"/>
              </a:rPr>
              <a:t>ទឹក</a:t>
            </a:r>
            <a:endParaRPr kumimoji="1" lang="ja-JP" altLang="en-US" sz="1100" dirty="0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85094" y="5127415"/>
            <a:ext cx="353943" cy="9469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rtl="0"/>
            <a:r>
              <a:rPr lang="km" sz="1100" dirty="0">
                <a:latin typeface="Khmer UI" panose="020B0502040204020203" pitchFamily="34" charset="0"/>
                <a:cs typeface="Khmer UI" panose="020B0502040204020203" pitchFamily="34" charset="0"/>
              </a:rPr>
              <a:t>ប្រភេទប្រេង</a:t>
            </a:r>
            <a:endParaRPr lang="en-US" altLang="ja-JP" sz="1100" dirty="0"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01806" y="5139297"/>
            <a:ext cx="353943" cy="49468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rtl="0"/>
            <a:r>
              <a:rPr lang="km" sz="1100" dirty="0">
                <a:latin typeface="Khmer UI" panose="020B0502040204020203" pitchFamily="34" charset="0"/>
                <a:cs typeface="Khmer UI" panose="020B0502040204020203" pitchFamily="34" charset="0"/>
              </a:rPr>
              <a:t>ឥន្ធនៈ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23640" y="3564652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ទំងន់ម៉ាស៊ីន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64860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ទំងន់ម៉ាស៊ីន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316232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ទំងន់ម៉ាស៊ីនសរុប</a:t>
            </a:r>
          </a:p>
        </p:txBody>
      </p:sp>
      <p:sp>
        <p:nvSpPr>
          <p:cNvPr id="21" name="テキスト ボックス 494">
            <a:extLst>
              <a:ext uri="{FF2B5EF4-FFF2-40B4-BE49-F238E27FC236}">
                <a16:creationId xmlns:a16="http://schemas.microsoft.com/office/drawing/2014/main" id="{B150F5C4-14EB-4F61-8B72-35BFE7AF6752}"/>
              </a:ext>
            </a:extLst>
          </p:cNvPr>
          <p:cNvSpPr txBox="1"/>
          <p:nvPr/>
        </p:nvSpPr>
        <p:spPr>
          <a:xfrm>
            <a:off x="5295275" y="1908864"/>
            <a:ext cx="105410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400" kern="10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ទំងន់ម៉ាស៊ីន</a:t>
            </a:r>
            <a:endParaRPr lang="ja-JP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2" name="テキスト ボックス 495">
            <a:extLst>
              <a:ext uri="{FF2B5EF4-FFF2-40B4-BE49-F238E27FC236}">
                <a16:creationId xmlns:a16="http://schemas.microsoft.com/office/drawing/2014/main" id="{5ABC9E8A-4CA6-41E4-9211-62800D81D5B1}"/>
              </a:ext>
            </a:extLst>
          </p:cNvPr>
          <p:cNvSpPr txBox="1"/>
          <p:nvPr/>
        </p:nvSpPr>
        <p:spPr>
          <a:xfrm>
            <a:off x="3429000" y="4298632"/>
            <a:ext cx="1068946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ទំងន់ម៉ាស៊ីន</a:t>
            </a:r>
            <a:endParaRPr lang="ja-JP" sz="16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3" name="テキスト ボックス 496">
            <a:extLst>
              <a:ext uri="{FF2B5EF4-FFF2-40B4-BE49-F238E27FC236}">
                <a16:creationId xmlns:a16="http://schemas.microsoft.com/office/drawing/2014/main" id="{F4F9D3EC-B6C2-41F6-A646-0202DF7DB0DC}"/>
              </a:ext>
            </a:extLst>
          </p:cNvPr>
          <p:cNvSpPr txBox="1"/>
          <p:nvPr/>
        </p:nvSpPr>
        <p:spPr>
          <a:xfrm>
            <a:off x="4343400" y="4499611"/>
            <a:ext cx="1212173" cy="1485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ទំងន់ផ្ទុកអតិបរមា</a:t>
            </a:r>
          </a:p>
        </p:txBody>
      </p:sp>
      <p:sp>
        <p:nvSpPr>
          <p:cNvPr id="24" name="テキスト ボックス 497">
            <a:extLst>
              <a:ext uri="{FF2B5EF4-FFF2-40B4-BE49-F238E27FC236}">
                <a16:creationId xmlns:a16="http://schemas.microsoft.com/office/drawing/2014/main" id="{67CC5038-C1D1-4BEC-B556-EDD34E77EFA5}"/>
              </a:ext>
            </a:extLst>
          </p:cNvPr>
          <p:cNvSpPr txBox="1"/>
          <p:nvPr/>
        </p:nvSpPr>
        <p:spPr>
          <a:xfrm>
            <a:off x="7411961" y="4398645"/>
            <a:ext cx="97790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0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ទំងន់ម៉ាស៊ីនសរុប</a:t>
            </a:r>
            <a:endParaRPr lang="ja-JP" sz="1100" kern="100" dirty="0">
              <a:effectLst/>
              <a:latin typeface="Khmer UI" panose="020B0502040204020203" pitchFamily="34" charset="0"/>
              <a:cs typeface="Khmer UI" panose="020B0502040204020203" pitchFamily="34" charset="0"/>
            </a:endParaRPr>
          </a:p>
        </p:txBody>
      </p:sp>
      <p:sp>
        <p:nvSpPr>
          <p:cNvPr id="25" name="テキスト ボックス 498">
            <a:extLst>
              <a:ext uri="{FF2B5EF4-FFF2-40B4-BE49-F238E27FC236}">
                <a16:creationId xmlns:a16="http://schemas.microsoft.com/office/drawing/2014/main" id="{FC4DDE5B-315C-4AF1-98C4-7537F8D05E82}"/>
              </a:ext>
            </a:extLst>
          </p:cNvPr>
          <p:cNvSpPr txBox="1"/>
          <p:nvPr/>
        </p:nvSpPr>
        <p:spPr>
          <a:xfrm>
            <a:off x="5282399" y="5167398"/>
            <a:ext cx="248375" cy="8457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អ្នកជិះ</a:t>
            </a:r>
          </a:p>
        </p:txBody>
      </p:sp>
      <p:sp>
        <p:nvSpPr>
          <p:cNvPr id="26" name="テキスト ボックス 499">
            <a:extLst>
              <a:ext uri="{FF2B5EF4-FFF2-40B4-BE49-F238E27FC236}">
                <a16:creationId xmlns:a16="http://schemas.microsoft.com/office/drawing/2014/main" id="{BD08119F-DAF5-4812-83E1-B1B312928BD5}"/>
              </a:ext>
            </a:extLst>
          </p:cNvPr>
          <p:cNvSpPr txBox="1"/>
          <p:nvPr/>
        </p:nvSpPr>
        <p:spPr>
          <a:xfrm>
            <a:off x="1248185" y="5195115"/>
            <a:ext cx="204470" cy="447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ទឹក</a:t>
            </a:r>
          </a:p>
        </p:txBody>
      </p:sp>
      <p:sp>
        <p:nvSpPr>
          <p:cNvPr id="27" name="テキスト ボックス 500">
            <a:extLst>
              <a:ext uri="{FF2B5EF4-FFF2-40B4-BE49-F238E27FC236}">
                <a16:creationId xmlns:a16="http://schemas.microsoft.com/office/drawing/2014/main" id="{2398C5A6-2E40-4270-AC54-302E4C50E95D}"/>
              </a:ext>
            </a:extLst>
          </p:cNvPr>
          <p:cNvSpPr txBox="1"/>
          <p:nvPr/>
        </p:nvSpPr>
        <p:spPr>
          <a:xfrm>
            <a:off x="1490264" y="5195115"/>
            <a:ext cx="248932" cy="8457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ប្រភេទប្រេង</a:t>
            </a:r>
          </a:p>
        </p:txBody>
      </p:sp>
      <p:sp>
        <p:nvSpPr>
          <p:cNvPr id="28" name="テキスト ボックス 501">
            <a:extLst>
              <a:ext uri="{FF2B5EF4-FFF2-40B4-BE49-F238E27FC236}">
                <a16:creationId xmlns:a16="http://schemas.microsoft.com/office/drawing/2014/main" id="{35318A09-3B40-4C16-99AA-ABF37B79CB00}"/>
              </a:ext>
            </a:extLst>
          </p:cNvPr>
          <p:cNvSpPr txBox="1"/>
          <p:nvPr/>
        </p:nvSpPr>
        <p:spPr>
          <a:xfrm>
            <a:off x="1778096" y="5195115"/>
            <a:ext cx="177812" cy="5135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100" kern="100" dirty="0">
                <a:effectLst/>
                <a:latin typeface="Khmer UI" panose="020B0502040204020203" pitchFamily="34" charset="0"/>
                <a:cs typeface="Khmer UI" panose="020B0502040204020203" pitchFamily="34" charset="0"/>
              </a:rPr>
              <a:t>ឥន្ធនៈ</a:t>
            </a: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គុណភាពថ្ម ដី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ទំព័រទី207 / អត្ថបទជំនួយ ទំព័រទី111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631670" y="1280338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ចំណាត់ថ្នាក់ថ្មរឹង។ ល។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214105" y="5030983"/>
            <a:ext cx="360804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ការបែងចែកទំហំភាគល្អិតនិងឈ្មោះរបស់វា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49" y="1550448"/>
            <a:ext cx="5391152" cy="17690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59" y="3803418"/>
            <a:ext cx="4486277" cy="11321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019" y="3601595"/>
            <a:ext cx="3054308" cy="1988452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477463" y="5616628"/>
            <a:ext cx="229923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ការកំណត់រចនាសម្ព័នបង្ហាប់ដី</a:t>
            </a:r>
          </a:p>
        </p:txBody>
      </p:sp>
      <p:sp>
        <p:nvSpPr>
          <p:cNvPr id="12" name="テキスト ボックス 1615">
            <a:extLst>
              <a:ext uri="{FF2B5EF4-FFF2-40B4-BE49-F238E27FC236}">
                <a16:creationId xmlns:a16="http://schemas.microsoft.com/office/drawing/2014/main" id="{F5357401-2ED8-4F58-BC3F-F1091BD5D04F}"/>
              </a:ext>
            </a:extLst>
          </p:cNvPr>
          <p:cNvSpPr txBox="1"/>
          <p:nvPr/>
        </p:nvSpPr>
        <p:spPr>
          <a:xfrm>
            <a:off x="2038460" y="1617631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ចំណាត់ថ្នាក់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616">
            <a:extLst>
              <a:ext uri="{FF2B5EF4-FFF2-40B4-BE49-F238E27FC236}">
                <a16:creationId xmlns:a16="http://schemas.microsoft.com/office/drawing/2014/main" id="{9B41BED3-8F6F-4D01-8CFD-D0379322A9E5}"/>
              </a:ext>
            </a:extLst>
          </p:cNvPr>
          <p:cNvSpPr txBox="1"/>
          <p:nvPr/>
        </p:nvSpPr>
        <p:spPr>
          <a:xfrm>
            <a:off x="2618475" y="1622947"/>
            <a:ext cx="1013195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ភាពខ្លាំងនៃការបង្ហាប់（N/mm2）</a:t>
            </a:r>
          </a:p>
        </p:txBody>
      </p:sp>
      <p:sp>
        <p:nvSpPr>
          <p:cNvPr id="14" name="テキスト ボックス 1617">
            <a:extLst>
              <a:ext uri="{FF2B5EF4-FFF2-40B4-BE49-F238E27FC236}">
                <a16:creationId xmlns:a16="http://schemas.microsoft.com/office/drawing/2014/main" id="{29445FD0-CC8B-491F-8F2F-6959B3DF169D}"/>
              </a:ext>
            </a:extLst>
          </p:cNvPr>
          <p:cNvSpPr txBox="1"/>
          <p:nvPr/>
        </p:nvSpPr>
        <p:spPr>
          <a:xfrm>
            <a:off x="3700513" y="1615241"/>
            <a:ext cx="1013195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elastic wave speed（km/s）</a:t>
            </a:r>
          </a:p>
        </p:txBody>
      </p:sp>
      <p:sp>
        <p:nvSpPr>
          <p:cNvPr id="15" name="テキスト ボックス 1618">
            <a:extLst>
              <a:ext uri="{FF2B5EF4-FFF2-40B4-BE49-F238E27FC236}">
                <a16:creationId xmlns:a16="http://schemas.microsoft.com/office/drawing/2014/main" id="{3576B341-A2FD-4569-9EDE-B466D71FD865}"/>
              </a:ext>
            </a:extLst>
          </p:cNvPr>
          <p:cNvSpPr txBox="1"/>
          <p:nvPr/>
        </p:nvSpPr>
        <p:spPr>
          <a:xfrm>
            <a:off x="5531868" y="1613696"/>
            <a:ext cx="1054049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ឧទាហរណ៍ប្រភេទថ្ម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619">
            <a:extLst>
              <a:ext uri="{FF2B5EF4-FFF2-40B4-BE49-F238E27FC236}">
                <a16:creationId xmlns:a16="http://schemas.microsoft.com/office/drawing/2014/main" id="{3BC7F0B5-D0E1-4481-9BDD-45EC583CB64B}"/>
              </a:ext>
            </a:extLst>
          </p:cNvPr>
          <p:cNvSpPr txBox="1"/>
          <p:nvPr/>
        </p:nvSpPr>
        <p:spPr>
          <a:xfrm>
            <a:off x="2038460" y="1853385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ថ្មទន់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620">
            <a:extLst>
              <a:ext uri="{FF2B5EF4-FFF2-40B4-BE49-F238E27FC236}">
                <a16:creationId xmlns:a16="http://schemas.microsoft.com/office/drawing/2014/main" id="{FB83CB2A-32A3-4F30-8DB2-363485E8E064}"/>
              </a:ext>
            </a:extLst>
          </p:cNvPr>
          <p:cNvSpPr txBox="1"/>
          <p:nvPr/>
        </p:nvSpPr>
        <p:spPr>
          <a:xfrm>
            <a:off x="3779874" y="1870842"/>
            <a:ext cx="9200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1.5 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ឬតិចជាងនេះ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622">
            <a:extLst>
              <a:ext uri="{FF2B5EF4-FFF2-40B4-BE49-F238E27FC236}">
                <a16:creationId xmlns:a16="http://schemas.microsoft.com/office/drawing/2014/main" id="{115B022E-77D5-4078-A323-3B0B2CA692B0}"/>
              </a:ext>
            </a:extLst>
          </p:cNvPr>
          <p:cNvSpPr txBox="1"/>
          <p:nvPr/>
        </p:nvSpPr>
        <p:spPr>
          <a:xfrm>
            <a:off x="2038460" y="2084870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ថ្មរឹងមធ្យម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623">
            <a:extLst>
              <a:ext uri="{FF2B5EF4-FFF2-40B4-BE49-F238E27FC236}">
                <a16:creationId xmlns:a16="http://schemas.microsoft.com/office/drawing/2014/main" id="{654CC38F-084B-4AF8-9310-746592D9E66F}"/>
              </a:ext>
            </a:extLst>
          </p:cNvPr>
          <p:cNvSpPr txBox="1"/>
          <p:nvPr/>
        </p:nvSpPr>
        <p:spPr>
          <a:xfrm>
            <a:off x="2038460" y="2413059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ថ្មរឹង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624">
            <a:extLst>
              <a:ext uri="{FF2B5EF4-FFF2-40B4-BE49-F238E27FC236}">
                <a16:creationId xmlns:a16="http://schemas.microsoft.com/office/drawing/2014/main" id="{6D1161D0-856A-46D6-B5A3-1CF6E646C444}"/>
              </a:ext>
            </a:extLst>
          </p:cNvPr>
          <p:cNvSpPr txBox="1"/>
          <p:nvPr/>
        </p:nvSpPr>
        <p:spPr>
          <a:xfrm>
            <a:off x="2037281" y="2896947"/>
            <a:ext cx="503704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ថ្មរឹងខ្លាំង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625">
            <a:extLst>
              <a:ext uri="{FF2B5EF4-FFF2-40B4-BE49-F238E27FC236}">
                <a16:creationId xmlns:a16="http://schemas.microsoft.com/office/drawing/2014/main" id="{E9E343EA-6057-43D3-A57C-F8D4101FD67D}"/>
              </a:ext>
            </a:extLst>
          </p:cNvPr>
          <p:cNvSpPr txBox="1"/>
          <p:nvPr/>
        </p:nvSpPr>
        <p:spPr>
          <a:xfrm>
            <a:off x="3838572" y="2735669"/>
            <a:ext cx="875136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5.0 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ឬខ្ពស់ជាងនេះ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686">
            <a:extLst>
              <a:ext uri="{FF2B5EF4-FFF2-40B4-BE49-F238E27FC236}">
                <a16:creationId xmlns:a16="http://schemas.microsoft.com/office/drawing/2014/main" id="{936749CD-F575-4488-8FAB-CC4B850D09CE}"/>
              </a:ext>
            </a:extLst>
          </p:cNvPr>
          <p:cNvSpPr txBox="1"/>
          <p:nvPr/>
        </p:nvSpPr>
        <p:spPr>
          <a:xfrm>
            <a:off x="2647580" y="2729714"/>
            <a:ext cx="984090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ជាង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150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687">
            <a:extLst>
              <a:ext uri="{FF2B5EF4-FFF2-40B4-BE49-F238E27FC236}">
                <a16:creationId xmlns:a16="http://schemas.microsoft.com/office/drawing/2014/main" id="{B0D9479D-5ADC-4623-98CE-3DAE8A6046DB}"/>
              </a:ext>
            </a:extLst>
          </p:cNvPr>
          <p:cNvSpPr txBox="1"/>
          <p:nvPr/>
        </p:nvSpPr>
        <p:spPr>
          <a:xfrm>
            <a:off x="4819953" y="1843967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ជាផ្នែកមួយនៃថ្មលក្ខណៈភក់Tertiaryនិងថ្មភក់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688">
            <a:extLst>
              <a:ext uri="{FF2B5EF4-FFF2-40B4-BE49-F238E27FC236}">
                <a16:creationId xmlns:a16="http://schemas.microsoft.com/office/drawing/2014/main" id="{45B7B4CF-8029-4085-B959-1F16F0525259}"/>
              </a:ext>
            </a:extLst>
          </p:cNvPr>
          <p:cNvSpPr txBox="1"/>
          <p:nvPr/>
        </p:nvSpPr>
        <p:spPr>
          <a:xfrm>
            <a:off x="4807910" y="2089585"/>
            <a:ext cx="2373941" cy="1672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ភាគច្រើននៃថ្មសេឌីម៉ង់ទែរនៃ Majority of Teriary 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689">
            <a:extLst>
              <a:ext uri="{FF2B5EF4-FFF2-40B4-BE49-F238E27FC236}">
                <a16:creationId xmlns:a16="http://schemas.microsoft.com/office/drawing/2014/main" id="{43F2A1BC-2B23-411F-BFC7-869458B33333}"/>
              </a:ext>
            </a:extLst>
          </p:cNvPr>
          <p:cNvSpPr txBox="1"/>
          <p:nvPr/>
        </p:nvSpPr>
        <p:spPr>
          <a:xfrm>
            <a:off x="4791166" y="2321320"/>
            <a:ext cx="2373941" cy="3391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ថ្មសេឌីម៉ង់ទែរនៃ Mesozoic Paleozoic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ភាគច្រើននៃថ្មដែលកើតឡើងដោយអំពើនៃភ្លើងនិងថ្មដែលប្រែប្រួល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690">
            <a:extLst>
              <a:ext uri="{FF2B5EF4-FFF2-40B4-BE49-F238E27FC236}">
                <a16:creationId xmlns:a16="http://schemas.microsoft.com/office/drawing/2014/main" id="{FCA3B54E-326C-4C0D-B55D-E2F5162A3377}"/>
              </a:ext>
            </a:extLst>
          </p:cNvPr>
          <p:cNvSpPr txBox="1"/>
          <p:nvPr/>
        </p:nvSpPr>
        <p:spPr>
          <a:xfrm>
            <a:off x="4796634" y="2733377"/>
            <a:ext cx="2420580" cy="5156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ជាផ្នែកមួយនៃ Chert Hard sandstone Gabbro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ជាផ្នែកមួយនៃDiabaseដូចជាថ្មដែលកើតឡើងដោយអំពើនៃភ្លើង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Gneiss Quartz Schist Hornfels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691">
            <a:extLst>
              <a:ext uri="{FF2B5EF4-FFF2-40B4-BE49-F238E27FC236}">
                <a16:creationId xmlns:a16="http://schemas.microsoft.com/office/drawing/2014/main" id="{B3E13131-99ED-499F-A377-4A2EBC28CEFA}"/>
              </a:ext>
            </a:extLst>
          </p:cNvPr>
          <p:cNvSpPr txBox="1"/>
          <p:nvPr/>
        </p:nvSpPr>
        <p:spPr>
          <a:xfrm>
            <a:off x="897875" y="4602336"/>
            <a:ext cx="31623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ដីឥដ្ឋ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692">
            <a:extLst>
              <a:ext uri="{FF2B5EF4-FFF2-40B4-BE49-F238E27FC236}">
                <a16:creationId xmlns:a16="http://schemas.microsoft.com/office/drawing/2014/main" id="{33D5D0E4-AA11-48A5-BF8C-EC1978C86F94}"/>
              </a:ext>
            </a:extLst>
          </p:cNvPr>
          <p:cNvSpPr txBox="1"/>
          <p:nvPr/>
        </p:nvSpPr>
        <p:spPr>
          <a:xfrm>
            <a:off x="1385554" y="4598526"/>
            <a:ext cx="541509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ដីល្បប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693">
            <a:extLst>
              <a:ext uri="{FF2B5EF4-FFF2-40B4-BE49-F238E27FC236}">
                <a16:creationId xmlns:a16="http://schemas.microsoft.com/office/drawing/2014/main" id="{EB988EAA-45E6-4332-8DF4-EC3ABD635C35}"/>
              </a:ext>
            </a:extLst>
          </p:cNvPr>
          <p:cNvSpPr txBox="1"/>
          <p:nvPr/>
        </p:nvSpPr>
        <p:spPr>
          <a:xfrm>
            <a:off x="2313462" y="4669907"/>
            <a:ext cx="406036" cy="200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694">
            <a:extLst>
              <a:ext uri="{FF2B5EF4-FFF2-40B4-BE49-F238E27FC236}">
                <a16:creationId xmlns:a16="http://schemas.microsoft.com/office/drawing/2014/main" id="{8F6353D0-5A89-42FC-8D61-41C227FEA74E}"/>
              </a:ext>
            </a:extLst>
          </p:cNvPr>
          <p:cNvSpPr txBox="1"/>
          <p:nvPr/>
        </p:nvSpPr>
        <p:spPr>
          <a:xfrm>
            <a:off x="2037281" y="4438096"/>
            <a:ext cx="406036" cy="1870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ខ្សាច់តូច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695">
            <a:extLst>
              <a:ext uri="{FF2B5EF4-FFF2-40B4-BE49-F238E27FC236}">
                <a16:creationId xmlns:a16="http://schemas.microsoft.com/office/drawing/2014/main" id="{BCF84316-B99F-4D4A-B3A4-FF3D2D9FCD64}"/>
              </a:ext>
            </a:extLst>
          </p:cNvPr>
          <p:cNvSpPr txBox="1"/>
          <p:nvPr/>
        </p:nvSpPr>
        <p:spPr>
          <a:xfrm>
            <a:off x="2636552" y="4440814"/>
            <a:ext cx="489587" cy="1577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ដីខ្សាច់គ្រើម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696">
            <a:extLst>
              <a:ext uri="{FF2B5EF4-FFF2-40B4-BE49-F238E27FC236}">
                <a16:creationId xmlns:a16="http://schemas.microsoft.com/office/drawing/2014/main" id="{B02DE1B0-D437-4D00-B130-6AA00B1FBF43}"/>
              </a:ext>
            </a:extLst>
          </p:cNvPr>
          <p:cNvSpPr txBox="1"/>
          <p:nvPr/>
        </p:nvSpPr>
        <p:spPr>
          <a:xfrm>
            <a:off x="3240839" y="4451429"/>
            <a:ext cx="523399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ក្រួសតូច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6" name="テキスト ボックス 1697">
            <a:extLst>
              <a:ext uri="{FF2B5EF4-FFF2-40B4-BE49-F238E27FC236}">
                <a16:creationId xmlns:a16="http://schemas.microsoft.com/office/drawing/2014/main" id="{A685000E-B533-49FC-B1DE-5B184CF808AA}"/>
              </a:ext>
            </a:extLst>
          </p:cNvPr>
          <p:cNvSpPr txBox="1"/>
          <p:nvPr/>
        </p:nvSpPr>
        <p:spPr>
          <a:xfrm>
            <a:off x="3838572" y="4451429"/>
            <a:ext cx="523398" cy="17367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ក្រួសមធ្យម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698">
            <a:extLst>
              <a:ext uri="{FF2B5EF4-FFF2-40B4-BE49-F238E27FC236}">
                <a16:creationId xmlns:a16="http://schemas.microsoft.com/office/drawing/2014/main" id="{70134AC6-D119-4F71-B445-792A23AB255F}"/>
              </a:ext>
            </a:extLst>
          </p:cNvPr>
          <p:cNvSpPr txBox="1"/>
          <p:nvPr/>
        </p:nvSpPr>
        <p:spPr>
          <a:xfrm>
            <a:off x="4436304" y="4477571"/>
            <a:ext cx="523397" cy="133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ក្រួសគ្រើម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8" name="テキスト ボックス 1806">
            <a:extLst>
              <a:ext uri="{FF2B5EF4-FFF2-40B4-BE49-F238E27FC236}">
                <a16:creationId xmlns:a16="http://schemas.microsoft.com/office/drawing/2014/main" id="{9676A658-FBF6-430E-877C-9688B90DC2FC}"/>
              </a:ext>
            </a:extLst>
          </p:cNvPr>
          <p:cNvSpPr txBox="1"/>
          <p:nvPr/>
        </p:nvSpPr>
        <p:spPr>
          <a:xfrm>
            <a:off x="3810913" y="4660184"/>
            <a:ext cx="597732" cy="2264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ក្រួសល្អិត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9" name="テキスト ボックス 1696">
            <a:extLst>
              <a:ext uri="{FF2B5EF4-FFF2-40B4-BE49-F238E27FC236}">
                <a16:creationId xmlns:a16="http://schemas.microsoft.com/office/drawing/2014/main" id="{E247DF92-44F6-4852-B1F4-41C9EC9EE049}"/>
              </a:ext>
            </a:extLst>
          </p:cNvPr>
          <p:cNvSpPr txBox="1"/>
          <p:nvPr/>
        </p:nvSpPr>
        <p:spPr>
          <a:xfrm>
            <a:off x="2443316" y="3828888"/>
            <a:ext cx="1036483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ទំហំភាគល្អិត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0" name="テキスト ボックス 843">
            <a:extLst>
              <a:ext uri="{FF2B5EF4-FFF2-40B4-BE49-F238E27FC236}">
                <a16:creationId xmlns:a16="http://schemas.microsoft.com/office/drawing/2014/main" id="{BD2DE404-4161-4781-9FFE-1D168DFF8843}"/>
              </a:ext>
            </a:extLst>
          </p:cNvPr>
          <p:cNvSpPr txBox="1"/>
          <p:nvPr/>
        </p:nvSpPr>
        <p:spPr>
          <a:xfrm>
            <a:off x="5956215" y="362817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ទំងន់ផ្ទុក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1" name="テキスト ボックス 844">
            <a:extLst>
              <a:ext uri="{FF2B5EF4-FFF2-40B4-BE49-F238E27FC236}">
                <a16:creationId xmlns:a16="http://schemas.microsoft.com/office/drawing/2014/main" id="{4FDEF980-F291-4DAA-99B8-448ED23C4FFE}"/>
              </a:ext>
            </a:extLst>
          </p:cNvPr>
          <p:cNvSpPr txBox="1"/>
          <p:nvPr/>
        </p:nvSpPr>
        <p:spPr>
          <a:xfrm>
            <a:off x="7487835" y="3875826"/>
            <a:ext cx="80010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ទំងន់ផ្ទុក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2" name="テキスト ボックス 888">
            <a:extLst>
              <a:ext uri="{FF2B5EF4-FFF2-40B4-BE49-F238E27FC236}">
                <a16:creationId xmlns:a16="http://schemas.microsoft.com/office/drawing/2014/main" id="{EACA523D-CE63-45BE-8269-D01638223FFF}"/>
              </a:ext>
            </a:extLst>
          </p:cNvPr>
          <p:cNvSpPr txBox="1"/>
          <p:nvPr/>
        </p:nvSpPr>
        <p:spPr>
          <a:xfrm>
            <a:off x="7039042" y="4463531"/>
            <a:ext cx="252129" cy="1473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ការបង្ហាប់ដី</a:t>
            </a:r>
            <a:endParaRPr lang="ja-JP" sz="5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3" name="テキスト ボックス 913">
            <a:extLst>
              <a:ext uri="{FF2B5EF4-FFF2-40B4-BE49-F238E27FC236}">
                <a16:creationId xmlns:a16="http://schemas.microsoft.com/office/drawing/2014/main" id="{7389A358-5914-4053-ACEB-56943971041B}"/>
              </a:ext>
            </a:extLst>
          </p:cNvPr>
          <p:cNvSpPr txBox="1"/>
          <p:nvPr/>
        </p:nvSpPr>
        <p:spPr>
          <a:xfrm>
            <a:off x="7291172" y="5422685"/>
            <a:ext cx="924372" cy="1939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ការបង្ហាប់ដីបានបញ្ចប់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4" name="テキスト ボックス 925">
            <a:extLst>
              <a:ext uri="{FF2B5EF4-FFF2-40B4-BE49-F238E27FC236}">
                <a16:creationId xmlns:a16="http://schemas.microsoft.com/office/drawing/2014/main" id="{E5EF8335-B38E-4D38-9D22-B5EAD102364D}"/>
              </a:ext>
            </a:extLst>
          </p:cNvPr>
          <p:cNvSpPr txBox="1"/>
          <p:nvPr/>
        </p:nvSpPr>
        <p:spPr>
          <a:xfrm>
            <a:off x="5860965" y="5418876"/>
            <a:ext cx="46101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ដីធម្មជាតិ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5" name="テキスト ボックス 933">
            <a:extLst>
              <a:ext uri="{FF2B5EF4-FFF2-40B4-BE49-F238E27FC236}">
                <a16:creationId xmlns:a16="http://schemas.microsoft.com/office/drawing/2014/main" id="{86E021D4-ACD2-46C1-AB84-44BC7C106B54}"/>
              </a:ext>
            </a:extLst>
          </p:cNvPr>
          <p:cNvSpPr txBox="1"/>
          <p:nvPr/>
        </p:nvSpPr>
        <p:spPr>
          <a:xfrm>
            <a:off x="5301641" y="4431941"/>
            <a:ext cx="135415" cy="6401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ទឹកនិងខ្យល់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46" name="テキスト ボックス 951">
            <a:extLst>
              <a:ext uri="{FF2B5EF4-FFF2-40B4-BE49-F238E27FC236}">
                <a16:creationId xmlns:a16="http://schemas.microsoft.com/office/drawing/2014/main" id="{F4A7E64A-67EF-4C3B-9A24-C9006B791E52}"/>
              </a:ext>
            </a:extLst>
          </p:cNvPr>
          <p:cNvSpPr txBox="1"/>
          <p:nvPr/>
        </p:nvSpPr>
        <p:spPr>
          <a:xfrm>
            <a:off x="6787191" y="4431941"/>
            <a:ext cx="125008" cy="6401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ទឹកនិងខ្យល់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សមាសភាពដី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ទំព័រទី212 / អត្ថបទជំនួយ ទំព័រទី112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692924" y="6095192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សមាសភាពដី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143" y="1295446"/>
            <a:ext cx="6081713" cy="4799746"/>
          </a:xfrm>
          <a:prstGeom prst="rect">
            <a:avLst/>
          </a:prstGeom>
        </p:spPr>
      </p:pic>
      <p:sp>
        <p:nvSpPr>
          <p:cNvPr id="7" name="テキスト ボックス 1847">
            <a:extLst>
              <a:ext uri="{FF2B5EF4-FFF2-40B4-BE49-F238E27FC236}">
                <a16:creationId xmlns:a16="http://schemas.microsoft.com/office/drawing/2014/main" id="{71D25B10-FCD7-4E9A-93F2-C21B9A0D5E4B}"/>
              </a:ext>
            </a:extLst>
          </p:cNvPr>
          <p:cNvSpPr txBox="1"/>
          <p:nvPr/>
        </p:nvSpPr>
        <p:spPr>
          <a:xfrm>
            <a:off x="5985510" y="1577738"/>
            <a:ext cx="1031631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 (ភាគល្អិតដី)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852">
            <a:extLst>
              <a:ext uri="{FF2B5EF4-FFF2-40B4-BE49-F238E27FC236}">
                <a16:creationId xmlns:a16="http://schemas.microsoft.com/office/drawing/2014/main" id="{322A3840-D44A-4099-8B05-30C6DF5939B7}"/>
              </a:ext>
            </a:extLst>
          </p:cNvPr>
          <p:cNvSpPr txBox="1"/>
          <p:nvPr/>
        </p:nvSpPr>
        <p:spPr>
          <a:xfrm>
            <a:off x="5985510" y="2341472"/>
            <a:ext cx="419100" cy="193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គម្លាត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853">
            <a:extLst>
              <a:ext uri="{FF2B5EF4-FFF2-40B4-BE49-F238E27FC236}">
                <a16:creationId xmlns:a16="http://schemas.microsoft.com/office/drawing/2014/main" id="{A235A55B-C144-46AA-BDCE-89DDD00CE4E7}"/>
              </a:ext>
            </a:extLst>
          </p:cNvPr>
          <p:cNvSpPr txBox="1"/>
          <p:nvPr/>
        </p:nvSpPr>
        <p:spPr>
          <a:xfrm>
            <a:off x="6498331" y="2339437"/>
            <a:ext cx="635894" cy="3599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ឧស្ម័ន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រាវ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854">
            <a:extLst>
              <a:ext uri="{FF2B5EF4-FFF2-40B4-BE49-F238E27FC236}">
                <a16:creationId xmlns:a16="http://schemas.microsoft.com/office/drawing/2014/main" id="{DF52A4B3-01AB-423F-AD60-6C35D45A7C61}"/>
              </a:ext>
            </a:extLst>
          </p:cNvPr>
          <p:cNvSpPr txBox="1"/>
          <p:nvPr/>
        </p:nvSpPr>
        <p:spPr>
          <a:xfrm>
            <a:off x="5180358" y="3963462"/>
            <a:ext cx="419100" cy="1719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ខ្យល់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855">
            <a:extLst>
              <a:ext uri="{FF2B5EF4-FFF2-40B4-BE49-F238E27FC236}">
                <a16:creationId xmlns:a16="http://schemas.microsoft.com/office/drawing/2014/main" id="{A9A854B4-1A9B-4763-A6CC-FFE6BFD1B8D4}"/>
              </a:ext>
            </a:extLst>
          </p:cNvPr>
          <p:cNvSpPr txBox="1"/>
          <p:nvPr/>
        </p:nvSpPr>
        <p:spPr>
          <a:xfrm>
            <a:off x="5097583" y="4313282"/>
            <a:ext cx="402981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ទឹក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9DBACA08-1225-4D47-8DA9-2F3C97ED4430}"/>
              </a:ext>
            </a:extLst>
          </p:cNvPr>
          <p:cNvSpPr txBox="1"/>
          <p:nvPr/>
        </p:nvSpPr>
        <p:spPr>
          <a:xfrm>
            <a:off x="4851400" y="5039788"/>
            <a:ext cx="952500" cy="1988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ភាគល្អិតដី</a:t>
            </a:r>
            <a:endParaRPr lang="ja-JP" sz="10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841">
            <a:extLst>
              <a:ext uri="{FF2B5EF4-FFF2-40B4-BE49-F238E27FC236}">
                <a16:creationId xmlns:a16="http://schemas.microsoft.com/office/drawing/2014/main" id="{99B42E19-96A8-4A32-8B2C-752F54373208}"/>
              </a:ext>
            </a:extLst>
          </p:cNvPr>
          <p:cNvSpPr txBox="1"/>
          <p:nvPr/>
        </p:nvSpPr>
        <p:spPr>
          <a:xfrm>
            <a:off x="1531142" y="3580680"/>
            <a:ext cx="1674573" cy="26098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W	:	ម៉ាស់សរុបនៃដី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Ws	:	ម៉ាស់នៃភាគល្អិតដី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Ww	:	ម៉ាស់ទឹក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Wa	:	ម៉ាសខ្យល់ (= 0)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V	:	បរិមាណសរុបនៃដី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Vs	:	បរិមាណភាគល្អិតដី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Vw	:	បរិមាណទឹក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Va	:	បរិមាណខ្យល់</a:t>
            </a:r>
          </a:p>
          <a:p>
            <a:pPr algn="l" rtl="0">
              <a:lnSpc>
                <a:spcPct val="180000"/>
              </a:lnSpc>
              <a:tabLst>
                <a:tab pos="265113" algn="l"/>
                <a:tab pos="446088" algn="l"/>
              </a:tabLst>
            </a:pPr>
            <a:r>
              <a:rPr lang="km" sz="10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Vv	:	បរិមាណគម្លាតដី</a:t>
            </a:r>
          </a:p>
        </p:txBody>
      </p:sp>
    </p:spTree>
    <p:extLst>
      <p:ext uri="{BB962C8B-B14F-4D97-AF65-F5344CB8AC3E}">
        <p14:creationId xmlns:p14="http://schemas.microsoft.com/office/powerpoint/2010/main" val="3650314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ភាពរឹងផ្ទៃដី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ទំព័រទី215 / អត្ថបទជំនួយ ទំព័រទី113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545946" y="1790561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សន្ទស្សន៍កោណ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2162942"/>
            <a:ext cx="6562725" cy="2943225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290636" y="5065928"/>
            <a:ext cx="524733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ចំណាំ) លេខនៅក្នុងតារាងអាចខុសគ្នាបន្តិចបន្តួចអាស្រ័យលើគុណភាពដី។ ល។</a:t>
            </a:r>
          </a:p>
        </p:txBody>
      </p:sp>
      <p:sp>
        <p:nvSpPr>
          <p:cNvPr id="8" name="テキスト ボックス 954">
            <a:extLst>
              <a:ext uri="{FF2B5EF4-FFF2-40B4-BE49-F238E27FC236}">
                <a16:creationId xmlns:a16="http://schemas.microsoft.com/office/drawing/2014/main" id="{49306258-CDF6-4BCD-9D03-71B647E24076}"/>
              </a:ext>
            </a:extLst>
          </p:cNvPr>
          <p:cNvSpPr txBox="1"/>
          <p:nvPr/>
        </p:nvSpPr>
        <p:spPr>
          <a:xfrm>
            <a:off x="1465343" y="2246615"/>
            <a:ext cx="2013806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ប្រភេទម៉ាស៊ីន</a:t>
            </a: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74CCEBC1-3622-4596-89B4-D30F0D642CD8}"/>
              </a:ext>
            </a:extLst>
          </p:cNvPr>
          <p:cNvSpPr txBox="1"/>
          <p:nvPr/>
        </p:nvSpPr>
        <p:spPr>
          <a:xfrm>
            <a:off x="3662916" y="2258877"/>
            <a:ext cx="1895343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សន្ទស្សន៍កោណ （N/mm</a:t>
            </a:r>
            <a:r>
              <a:rPr lang="km" sz="1200" kern="100" baseline="300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）</a:t>
            </a: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E002A6BF-7655-4E7B-9824-99010B8B373A}"/>
              </a:ext>
            </a:extLst>
          </p:cNvPr>
          <p:cNvSpPr txBox="1"/>
          <p:nvPr/>
        </p:nvSpPr>
        <p:spPr>
          <a:xfrm>
            <a:off x="5873596" y="2246616"/>
            <a:ext cx="176058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សម្ពាធដី（N/mm</a:t>
            </a:r>
            <a:r>
              <a:rPr lang="km" sz="1400" kern="100" baseline="300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）</a:t>
            </a:r>
          </a:p>
        </p:txBody>
      </p:sp>
      <p:sp>
        <p:nvSpPr>
          <p:cNvPr id="13" name="テキスト ボックス 1063">
            <a:extLst>
              <a:ext uri="{FF2B5EF4-FFF2-40B4-BE49-F238E27FC236}">
                <a16:creationId xmlns:a16="http://schemas.microsoft.com/office/drawing/2014/main" id="{D421E2B7-E000-46BC-8252-DC2F3502CD16}"/>
              </a:ext>
            </a:extLst>
          </p:cNvPr>
          <p:cNvSpPr txBox="1"/>
          <p:nvPr/>
        </p:nvSpPr>
        <p:spPr>
          <a:xfrm>
            <a:off x="3863127" y="2647627"/>
            <a:ext cx="1623274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0.3ឬច្រើនជាងនេះ</a:t>
            </a:r>
          </a:p>
        </p:txBody>
      </p:sp>
      <p:sp>
        <p:nvSpPr>
          <p:cNvPr id="14" name="テキスト ボックス 1068">
            <a:extLst>
              <a:ext uri="{FF2B5EF4-FFF2-40B4-BE49-F238E27FC236}">
                <a16:creationId xmlns:a16="http://schemas.microsoft.com/office/drawing/2014/main" id="{691E10CB-2248-42B4-938A-E1A8BEB62AAA}"/>
              </a:ext>
            </a:extLst>
          </p:cNvPr>
          <p:cNvSpPr txBox="1"/>
          <p:nvPr/>
        </p:nvSpPr>
        <p:spPr>
          <a:xfrm>
            <a:off x="4481463" y="3700075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(តំបន់ដីសើម)</a:t>
            </a:r>
          </a:p>
        </p:txBody>
      </p:sp>
      <p:sp>
        <p:nvSpPr>
          <p:cNvPr id="15" name="テキスト ボックス 1078">
            <a:extLst>
              <a:ext uri="{FF2B5EF4-FFF2-40B4-BE49-F238E27FC236}">
                <a16:creationId xmlns:a16="http://schemas.microsoft.com/office/drawing/2014/main" id="{75C0B015-5463-43AB-8739-7A24376E46C9}"/>
              </a:ext>
            </a:extLst>
          </p:cNvPr>
          <p:cNvSpPr txBox="1"/>
          <p:nvPr/>
        </p:nvSpPr>
        <p:spPr>
          <a:xfrm>
            <a:off x="1434348" y="2638431"/>
            <a:ext cx="1998053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ប៊ុលដូហ្ស័រសម្រាប់ដីសើមមានទំហំមធ្យម</a:t>
            </a:r>
          </a:p>
        </p:txBody>
      </p:sp>
      <p:sp>
        <p:nvSpPr>
          <p:cNvPr id="16" name="テキスト ボックス 1140">
            <a:extLst>
              <a:ext uri="{FF2B5EF4-FFF2-40B4-BE49-F238E27FC236}">
                <a16:creationId xmlns:a16="http://schemas.microsoft.com/office/drawing/2014/main" id="{03161C2F-D9E0-46A1-B6A1-AA91F8F39DC0}"/>
              </a:ext>
            </a:extLst>
          </p:cNvPr>
          <p:cNvSpPr txBox="1"/>
          <p:nvPr/>
        </p:nvSpPr>
        <p:spPr>
          <a:xfrm>
            <a:off x="1446292" y="2961582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ប៊ុលដូហ្ស័រមធ្យម</a:t>
            </a:r>
          </a:p>
        </p:txBody>
      </p:sp>
      <p:sp>
        <p:nvSpPr>
          <p:cNvPr id="17" name="テキスト ボックス 1145">
            <a:extLst>
              <a:ext uri="{FF2B5EF4-FFF2-40B4-BE49-F238E27FC236}">
                <a16:creationId xmlns:a16="http://schemas.microsoft.com/office/drawing/2014/main" id="{204CBC5A-305C-4162-9334-D7EDC33C5087}"/>
              </a:ext>
            </a:extLst>
          </p:cNvPr>
          <p:cNvSpPr txBox="1"/>
          <p:nvPr/>
        </p:nvSpPr>
        <p:spPr>
          <a:xfrm>
            <a:off x="1434348" y="33431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ប៊ុលដូហ្ស័រធំ</a:t>
            </a:r>
          </a:p>
        </p:txBody>
      </p:sp>
      <p:sp>
        <p:nvSpPr>
          <p:cNvPr id="19" name="テキスト ボックス 1149">
            <a:extLst>
              <a:ext uri="{FF2B5EF4-FFF2-40B4-BE49-F238E27FC236}">
                <a16:creationId xmlns:a16="http://schemas.microsoft.com/office/drawing/2014/main" id="{3A71EB66-513C-49E1-BBAA-0844C652A5D4}"/>
              </a:ext>
            </a:extLst>
          </p:cNvPr>
          <p:cNvSpPr txBox="1"/>
          <p:nvPr/>
        </p:nvSpPr>
        <p:spPr>
          <a:xfrm>
            <a:off x="1453912" y="3672887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ស្ក្រេប・ដូហ្ស័រ </a:t>
            </a:r>
          </a:p>
        </p:txBody>
      </p:sp>
      <p:sp>
        <p:nvSpPr>
          <p:cNvPr id="20" name="テキスト ボックス 1156">
            <a:extLst>
              <a:ext uri="{FF2B5EF4-FFF2-40B4-BE49-F238E27FC236}">
                <a16:creationId xmlns:a16="http://schemas.microsoft.com/office/drawing/2014/main" id="{2D183840-CA35-460E-8E69-4734A2BE6741}"/>
              </a:ext>
            </a:extLst>
          </p:cNvPr>
          <p:cNvSpPr txBox="1"/>
          <p:nvPr/>
        </p:nvSpPr>
        <p:spPr>
          <a:xfrm>
            <a:off x="1446293" y="4027329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1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ម៉ាស៊ីនកៀរដី ដែលត្រូវបានទាញ</a:t>
            </a:r>
          </a:p>
        </p:txBody>
      </p:sp>
      <p:sp>
        <p:nvSpPr>
          <p:cNvPr id="21" name="テキスト ボックス 1166">
            <a:extLst>
              <a:ext uri="{FF2B5EF4-FFF2-40B4-BE49-F238E27FC236}">
                <a16:creationId xmlns:a16="http://schemas.microsoft.com/office/drawing/2014/main" id="{3B13BF3D-43C9-4110-B6CE-D3D0CDAB16FB}"/>
              </a:ext>
            </a:extLst>
          </p:cNvPr>
          <p:cNvSpPr txBox="1"/>
          <p:nvPr/>
        </p:nvSpPr>
        <p:spPr>
          <a:xfrm>
            <a:off x="1436118" y="4411066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ម៉ាស៊ីនកៀរដី ម៉ទ័រូ</a:t>
            </a:r>
          </a:p>
        </p:txBody>
      </p:sp>
      <p:sp>
        <p:nvSpPr>
          <p:cNvPr id="22" name="テキスト ボックス 1171">
            <a:extLst>
              <a:ext uri="{FF2B5EF4-FFF2-40B4-BE49-F238E27FC236}">
                <a16:creationId xmlns:a16="http://schemas.microsoft.com/office/drawing/2014/main" id="{E0645841-87D5-4129-BEF6-3BB9CF545780}"/>
              </a:ext>
            </a:extLst>
          </p:cNvPr>
          <p:cNvSpPr txBox="1"/>
          <p:nvPr/>
        </p:nvSpPr>
        <p:spPr>
          <a:xfrm>
            <a:off x="1446293" y="4756985"/>
            <a:ext cx="2025237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ឡានដឹកដីចោល</a:t>
            </a:r>
          </a:p>
        </p:txBody>
      </p:sp>
      <p:sp>
        <p:nvSpPr>
          <p:cNvPr id="23" name="テキスト ボックス 1177">
            <a:extLst>
              <a:ext uri="{FF2B5EF4-FFF2-40B4-BE49-F238E27FC236}">
                <a16:creationId xmlns:a16="http://schemas.microsoft.com/office/drawing/2014/main" id="{E8319F0E-D698-482E-896F-46063EEB0884}"/>
              </a:ext>
            </a:extLst>
          </p:cNvPr>
          <p:cNvSpPr txBox="1"/>
          <p:nvPr/>
        </p:nvSpPr>
        <p:spPr>
          <a:xfrm>
            <a:off x="6537976" y="3690523"/>
            <a:ext cx="1163541" cy="2292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1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(ចំណុះផ្ទុក)</a:t>
            </a:r>
          </a:p>
        </p:txBody>
      </p:sp>
    </p:spTree>
    <p:extLst>
      <p:ext uri="{BB962C8B-B14F-4D97-AF65-F5344CB8AC3E}">
        <p14:creationId xmlns:p14="http://schemas.microsoft.com/office/powerpoint/2010/main" val="166620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ផ្លាស់ប្តូរបរិមាណដី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ទំព័រទី216 / អត្ថបទជំនួយ ទំព័រទី114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16000" y="1697043"/>
            <a:ext cx="3556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អត្រានៃការផ្លាស់ប្តូរបរិមាណដី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38" y="1985997"/>
            <a:ext cx="4005545" cy="336465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804" y="2719238"/>
            <a:ext cx="3514725" cy="16478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5651112" y="4228563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ផ្លាស់ប្តូរបរិមាណដី</a:t>
            </a:r>
          </a:p>
        </p:txBody>
      </p:sp>
      <p:sp>
        <p:nvSpPr>
          <p:cNvPr id="10" name="テキスト ボックス 1194">
            <a:extLst>
              <a:ext uri="{FF2B5EF4-FFF2-40B4-BE49-F238E27FC236}">
                <a16:creationId xmlns:a16="http://schemas.microsoft.com/office/drawing/2014/main" id="{995B42FA-D7B0-4CAB-84FE-ADA41D0D567C}"/>
              </a:ext>
            </a:extLst>
          </p:cNvPr>
          <p:cNvSpPr txBox="1"/>
          <p:nvPr/>
        </p:nvSpPr>
        <p:spPr>
          <a:xfrm>
            <a:off x="1483170" y="2076049"/>
            <a:ext cx="1005771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ឈ្មោះ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269">
            <a:extLst>
              <a:ext uri="{FF2B5EF4-FFF2-40B4-BE49-F238E27FC236}">
                <a16:creationId xmlns:a16="http://schemas.microsoft.com/office/drawing/2014/main" id="{DCB55DA6-1DD6-4E0A-83AD-726C4DBC2937}"/>
              </a:ext>
            </a:extLst>
          </p:cNvPr>
          <p:cNvSpPr txBox="1"/>
          <p:nvPr/>
        </p:nvSpPr>
        <p:spPr>
          <a:xfrm>
            <a:off x="886231" y="260062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ដុំថ្មឬថ្ម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293">
            <a:extLst>
              <a:ext uri="{FF2B5EF4-FFF2-40B4-BE49-F238E27FC236}">
                <a16:creationId xmlns:a16="http://schemas.microsoft.com/office/drawing/2014/main" id="{678E0D52-5658-4DCC-A626-FB42E908A15C}"/>
              </a:ext>
            </a:extLst>
          </p:cNvPr>
          <p:cNvSpPr txBox="1"/>
          <p:nvPr/>
        </p:nvSpPr>
        <p:spPr>
          <a:xfrm>
            <a:off x="893060" y="3388727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ដីក្រួស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305">
            <a:extLst>
              <a:ext uri="{FF2B5EF4-FFF2-40B4-BE49-F238E27FC236}">
                <a16:creationId xmlns:a16="http://schemas.microsoft.com/office/drawing/2014/main" id="{1B095106-FC1C-4A1C-99F2-147FFE2C145A}"/>
              </a:ext>
            </a:extLst>
          </p:cNvPr>
          <p:cNvSpPr txBox="1"/>
          <p:nvPr/>
        </p:nvSpPr>
        <p:spPr>
          <a:xfrm>
            <a:off x="893060" y="3916983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856">
            <a:extLst>
              <a:ext uri="{FF2B5EF4-FFF2-40B4-BE49-F238E27FC236}">
                <a16:creationId xmlns:a16="http://schemas.microsoft.com/office/drawing/2014/main" id="{021539B6-3696-422E-9287-FE53FA7CD814}"/>
              </a:ext>
            </a:extLst>
          </p:cNvPr>
          <p:cNvSpPr txBox="1"/>
          <p:nvPr/>
        </p:nvSpPr>
        <p:spPr>
          <a:xfrm>
            <a:off x="897661" y="436727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ដីធម្មតា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857">
            <a:extLst>
              <a:ext uri="{FF2B5EF4-FFF2-40B4-BE49-F238E27FC236}">
                <a16:creationId xmlns:a16="http://schemas.microsoft.com/office/drawing/2014/main" id="{FDCED03E-27B5-453D-BA8C-75F829BA31EE}"/>
              </a:ext>
            </a:extLst>
          </p:cNvPr>
          <p:cNvSpPr txBox="1"/>
          <p:nvPr/>
        </p:nvSpPr>
        <p:spPr>
          <a:xfrm>
            <a:off x="897661" y="4922823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ដីស្អិតជាប់។ ល។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858">
            <a:extLst>
              <a:ext uri="{FF2B5EF4-FFF2-40B4-BE49-F238E27FC236}">
                <a16:creationId xmlns:a16="http://schemas.microsoft.com/office/drawing/2014/main" id="{4AA7799E-2FEC-43AD-AE8E-252C7574BABA}"/>
              </a:ext>
            </a:extLst>
          </p:cNvPr>
          <p:cNvSpPr txBox="1"/>
          <p:nvPr/>
        </p:nvSpPr>
        <p:spPr>
          <a:xfrm>
            <a:off x="1763617" y="2291663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ថ្មរឹង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859">
            <a:extLst>
              <a:ext uri="{FF2B5EF4-FFF2-40B4-BE49-F238E27FC236}">
                <a16:creationId xmlns:a16="http://schemas.microsoft.com/office/drawing/2014/main" id="{0AB99E00-4533-46BD-A9FF-5248FA9D32C3}"/>
              </a:ext>
            </a:extLst>
          </p:cNvPr>
          <p:cNvSpPr txBox="1"/>
          <p:nvPr/>
        </p:nvSpPr>
        <p:spPr>
          <a:xfrm>
            <a:off x="1781983" y="2499179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ថ្មរឹងមធ្យម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860">
            <a:extLst>
              <a:ext uri="{FF2B5EF4-FFF2-40B4-BE49-F238E27FC236}">
                <a16:creationId xmlns:a16="http://schemas.microsoft.com/office/drawing/2014/main" id="{95C422AC-0EAB-4D99-9D77-5C8105EF82AC}"/>
              </a:ext>
            </a:extLst>
          </p:cNvPr>
          <p:cNvSpPr txBox="1"/>
          <p:nvPr/>
        </p:nvSpPr>
        <p:spPr>
          <a:xfrm>
            <a:off x="1763617" y="2736987"/>
            <a:ext cx="1136390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ថ្មទន់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861">
            <a:extLst>
              <a:ext uri="{FF2B5EF4-FFF2-40B4-BE49-F238E27FC236}">
                <a16:creationId xmlns:a16="http://schemas.microsoft.com/office/drawing/2014/main" id="{1FC466A3-1933-406F-BCC5-4011D442CB76}"/>
              </a:ext>
            </a:extLst>
          </p:cNvPr>
          <p:cNvSpPr txBox="1"/>
          <p:nvPr/>
        </p:nvSpPr>
        <p:spPr>
          <a:xfrm>
            <a:off x="1695190" y="294611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ដុំថ្ម / ថ្មមូលដុំឬផ្ទាំងថ្មធំៗ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862">
            <a:extLst>
              <a:ext uri="{FF2B5EF4-FFF2-40B4-BE49-F238E27FC236}">
                <a16:creationId xmlns:a16="http://schemas.microsoft.com/office/drawing/2014/main" id="{C0679BD5-AC7C-4960-B230-91BF0F51EAA6}"/>
              </a:ext>
            </a:extLst>
          </p:cNvPr>
          <p:cNvSpPr txBox="1"/>
          <p:nvPr/>
        </p:nvSpPr>
        <p:spPr>
          <a:xfrm>
            <a:off x="1709191" y="3175144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ក្រួសល្អិត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863">
            <a:extLst>
              <a:ext uri="{FF2B5EF4-FFF2-40B4-BE49-F238E27FC236}">
                <a16:creationId xmlns:a16="http://schemas.microsoft.com/office/drawing/2014/main" id="{C94078BC-4C5B-468F-82A7-5530D3F3CED6}"/>
              </a:ext>
            </a:extLst>
          </p:cNvPr>
          <p:cNvSpPr txBox="1"/>
          <p:nvPr/>
        </p:nvSpPr>
        <p:spPr>
          <a:xfrm>
            <a:off x="1709191" y="3390395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ដីរឹង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864">
            <a:extLst>
              <a:ext uri="{FF2B5EF4-FFF2-40B4-BE49-F238E27FC236}">
                <a16:creationId xmlns:a16="http://schemas.microsoft.com/office/drawing/2014/main" id="{E1560057-5F24-4BF4-9FF9-68D775125323}"/>
              </a:ext>
            </a:extLst>
          </p:cNvPr>
          <p:cNvSpPr txBox="1"/>
          <p:nvPr/>
        </p:nvSpPr>
        <p:spPr>
          <a:xfrm>
            <a:off x="1709191" y="3604323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ដីរឹងរួម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865">
            <a:extLst>
              <a:ext uri="{FF2B5EF4-FFF2-40B4-BE49-F238E27FC236}">
                <a16:creationId xmlns:a16="http://schemas.microsoft.com/office/drawing/2014/main" id="{48FE0D0A-8CEB-4B61-A804-75228A78B977}"/>
              </a:ext>
            </a:extLst>
          </p:cNvPr>
          <p:cNvSpPr txBox="1"/>
          <p:nvPr/>
        </p:nvSpPr>
        <p:spPr>
          <a:xfrm>
            <a:off x="1724431" y="3808650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866">
            <a:extLst>
              <a:ext uri="{FF2B5EF4-FFF2-40B4-BE49-F238E27FC236}">
                <a16:creationId xmlns:a16="http://schemas.microsoft.com/office/drawing/2014/main" id="{C0D484AA-5095-43E0-BD10-2A7C1073D9B3}"/>
              </a:ext>
            </a:extLst>
          </p:cNvPr>
          <p:cNvSpPr txBox="1"/>
          <p:nvPr/>
        </p:nvSpPr>
        <p:spPr>
          <a:xfrm>
            <a:off x="1742797" y="4043217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ម៉ាស់ថ្មផ្ទាំងថ្មខ្សាច់លាយ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867">
            <a:extLst>
              <a:ext uri="{FF2B5EF4-FFF2-40B4-BE49-F238E27FC236}">
                <a16:creationId xmlns:a16="http://schemas.microsoft.com/office/drawing/2014/main" id="{48EA4B04-C2F7-4129-94F3-1F8483AE9A2B}"/>
              </a:ext>
            </a:extLst>
          </p:cNvPr>
          <p:cNvSpPr txBox="1"/>
          <p:nvPr/>
        </p:nvSpPr>
        <p:spPr>
          <a:xfrm>
            <a:off x="1724431" y="4264136"/>
            <a:ext cx="1214762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ដីរឹង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868">
            <a:extLst>
              <a:ext uri="{FF2B5EF4-FFF2-40B4-BE49-F238E27FC236}">
                <a16:creationId xmlns:a16="http://schemas.microsoft.com/office/drawing/2014/main" id="{623809CF-81EE-459A-B403-6A6DF3ED4F77}"/>
              </a:ext>
            </a:extLst>
          </p:cNvPr>
          <p:cNvSpPr txBox="1"/>
          <p:nvPr/>
        </p:nvSpPr>
        <p:spPr>
          <a:xfrm>
            <a:off x="1709191" y="4486007"/>
            <a:ext cx="129313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ម៉ាស់ថ្ម ផ្ទាំងថ្មលាយដីខ្សាច់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869">
            <a:extLst>
              <a:ext uri="{FF2B5EF4-FFF2-40B4-BE49-F238E27FC236}">
                <a16:creationId xmlns:a16="http://schemas.microsoft.com/office/drawing/2014/main" id="{B7DA7365-1209-45C7-83A0-D311B0004CFC}"/>
              </a:ext>
            </a:extLst>
          </p:cNvPr>
          <p:cNvSpPr txBox="1"/>
          <p:nvPr/>
        </p:nvSpPr>
        <p:spPr>
          <a:xfrm>
            <a:off x="1986056" y="4711368"/>
            <a:ext cx="69228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ដីស្អិតជាប់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870">
            <a:extLst>
              <a:ext uri="{FF2B5EF4-FFF2-40B4-BE49-F238E27FC236}">
                <a16:creationId xmlns:a16="http://schemas.microsoft.com/office/drawing/2014/main" id="{9C994844-F7DA-4EFC-B331-04C7635834BC}"/>
              </a:ext>
            </a:extLst>
          </p:cNvPr>
          <p:cNvSpPr txBox="1"/>
          <p:nvPr/>
        </p:nvSpPr>
        <p:spPr>
          <a:xfrm>
            <a:off x="1829313" y="4909488"/>
            <a:ext cx="1005771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ដីស្អិតលាយគ្នារវាងក្រួស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1" name="テキスト ボックス 1871">
            <a:extLst>
              <a:ext uri="{FF2B5EF4-FFF2-40B4-BE49-F238E27FC236}">
                <a16:creationId xmlns:a16="http://schemas.microsoft.com/office/drawing/2014/main" id="{93BD4794-7FDF-4168-9E16-950B0BF1BA2C}"/>
              </a:ext>
            </a:extLst>
          </p:cNvPr>
          <p:cNvSpPr txBox="1"/>
          <p:nvPr/>
        </p:nvSpPr>
        <p:spPr>
          <a:xfrm>
            <a:off x="1674747" y="5115732"/>
            <a:ext cx="1314904" cy="1409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ដុំថ្ម ផ្ទាំងថ្មលាយចំរុះគ្នា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873">
            <a:extLst>
              <a:ext uri="{FF2B5EF4-FFF2-40B4-BE49-F238E27FC236}">
                <a16:creationId xmlns:a16="http://schemas.microsoft.com/office/drawing/2014/main" id="{28A24FFB-561B-4AB2-B457-E879C4050FB4}"/>
              </a:ext>
            </a:extLst>
          </p:cNvPr>
          <p:cNvSpPr txBox="1"/>
          <p:nvPr/>
        </p:nvSpPr>
        <p:spPr>
          <a:xfrm>
            <a:off x="5156201" y="3087084"/>
            <a:ext cx="494912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ដីនៅភ្នំ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3" name="テキスト ボックス 1874">
            <a:extLst>
              <a:ext uri="{FF2B5EF4-FFF2-40B4-BE49-F238E27FC236}">
                <a16:creationId xmlns:a16="http://schemas.microsoft.com/office/drawing/2014/main" id="{1CA15514-1892-4F28-B6B7-C703F1015B5D}"/>
              </a:ext>
            </a:extLst>
          </p:cNvPr>
          <p:cNvSpPr txBox="1"/>
          <p:nvPr/>
        </p:nvSpPr>
        <p:spPr>
          <a:xfrm>
            <a:off x="5272458" y="3443454"/>
            <a:ext cx="982292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①បរិមាណដីនៅភ្នំ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4" name="テキスト ボックス 1875">
            <a:extLst>
              <a:ext uri="{FF2B5EF4-FFF2-40B4-BE49-F238E27FC236}">
                <a16:creationId xmlns:a16="http://schemas.microsoft.com/office/drawing/2014/main" id="{3E5889F6-DF9E-43E3-95E0-937925301157}"/>
              </a:ext>
            </a:extLst>
          </p:cNvPr>
          <p:cNvSpPr txBox="1"/>
          <p:nvPr/>
        </p:nvSpPr>
        <p:spPr>
          <a:xfrm>
            <a:off x="6432698" y="3432721"/>
            <a:ext cx="841591" cy="1665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②បរិមាណដីបន្ធូរ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5" name="テキスト ボックス 1876">
            <a:extLst>
              <a:ext uri="{FF2B5EF4-FFF2-40B4-BE49-F238E27FC236}">
                <a16:creationId xmlns:a16="http://schemas.microsoft.com/office/drawing/2014/main" id="{7B7982BA-EEB2-450A-99C0-60D46CCD9551}"/>
              </a:ext>
            </a:extLst>
          </p:cNvPr>
          <p:cNvSpPr txBox="1"/>
          <p:nvPr/>
        </p:nvSpPr>
        <p:spPr>
          <a:xfrm>
            <a:off x="7500313" y="3448481"/>
            <a:ext cx="934216" cy="1551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③បរិមាណដីបង្ហាប់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430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មូលហេតុនិងសញ្ញានៃការបាក់ដី មូលហេតនៃការបាក់ដី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ទំព័រទី218 / អត្ថបទជំនួយ ទំព័រទី115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978150" y="1268383"/>
            <a:ext cx="34734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ស្តង់ដារជម្រាលនិងកម្ពស់សម្រាប់ផ្ទៃជីក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921" y="1566677"/>
            <a:ext cx="4179012" cy="4743450"/>
          </a:xfrm>
          <a:prstGeom prst="rect">
            <a:avLst/>
          </a:prstGeom>
        </p:spPr>
      </p:pic>
      <p:sp>
        <p:nvSpPr>
          <p:cNvPr id="7" name="テキスト ボックス 1877">
            <a:extLst>
              <a:ext uri="{FF2B5EF4-FFF2-40B4-BE49-F238E27FC236}">
                <a16:creationId xmlns:a16="http://schemas.microsoft.com/office/drawing/2014/main" id="{6C26CC83-7E7B-411F-AD3B-6F59028015A1}"/>
              </a:ext>
            </a:extLst>
          </p:cNvPr>
          <p:cNvSpPr txBox="1"/>
          <p:nvPr/>
        </p:nvSpPr>
        <p:spPr>
          <a:xfrm>
            <a:off x="2756416" y="1619837"/>
            <a:ext cx="554606" cy="1321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ប្រភេទនៃដីនៃភ្នំ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8" name="テキスト ボックス 1878">
            <a:extLst>
              <a:ext uri="{FF2B5EF4-FFF2-40B4-BE49-F238E27FC236}">
                <a16:creationId xmlns:a16="http://schemas.microsoft.com/office/drawing/2014/main" id="{A6A7EE5A-3FA3-4DCC-AF20-5F2E287A0CD9}"/>
              </a:ext>
            </a:extLst>
          </p:cNvPr>
          <p:cNvSpPr txBox="1"/>
          <p:nvPr/>
        </p:nvSpPr>
        <p:spPr>
          <a:xfrm>
            <a:off x="3988494" y="1632773"/>
            <a:ext cx="2021782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កម្ពស់និងជម្រាលជីក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0" name="テキスト ボックス 1879">
            <a:extLst>
              <a:ext uri="{FF2B5EF4-FFF2-40B4-BE49-F238E27FC236}">
                <a16:creationId xmlns:a16="http://schemas.microsoft.com/office/drawing/2014/main" id="{87AF80DA-49D0-4766-95A8-C3D9543F7007}"/>
              </a:ext>
            </a:extLst>
          </p:cNvPr>
          <p:cNvSpPr txBox="1"/>
          <p:nvPr/>
        </p:nvSpPr>
        <p:spPr>
          <a:xfrm>
            <a:off x="2742624" y="2150933"/>
            <a:ext cx="563880" cy="3886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គឺជាភ្នំដែលធ្វើពីផ្ទៃថ្មឬដីឥដ្ឋរឹង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880">
            <a:extLst>
              <a:ext uri="{FF2B5EF4-FFF2-40B4-BE49-F238E27FC236}">
                <a16:creationId xmlns:a16="http://schemas.microsoft.com/office/drawing/2014/main" id="{4D83F31E-4F8C-45A5-AB4E-1047B68B5FD5}"/>
              </a:ext>
            </a:extLst>
          </p:cNvPr>
          <p:cNvSpPr txBox="1"/>
          <p:nvPr/>
        </p:nvSpPr>
        <p:spPr>
          <a:xfrm>
            <a:off x="2740468" y="3406815"/>
            <a:ext cx="563880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ដីភ្នំផ្សេងទៀត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2" name="テキスト ボックス 1881">
            <a:extLst>
              <a:ext uri="{FF2B5EF4-FFF2-40B4-BE49-F238E27FC236}">
                <a16:creationId xmlns:a16="http://schemas.microsoft.com/office/drawing/2014/main" id="{E7B4E686-57BE-468F-A110-FECC1D8B7823}"/>
              </a:ext>
            </a:extLst>
          </p:cNvPr>
          <p:cNvSpPr txBox="1"/>
          <p:nvPr/>
        </p:nvSpPr>
        <p:spPr>
          <a:xfrm>
            <a:off x="2738000" y="4464661"/>
            <a:ext cx="563880" cy="220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ដីភ្នំដែលធ្វើពីដីខ្សាច់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882">
            <a:extLst>
              <a:ext uri="{FF2B5EF4-FFF2-40B4-BE49-F238E27FC236}">
                <a16:creationId xmlns:a16="http://schemas.microsoft.com/office/drawing/2014/main" id="{E6A9CB41-195F-45C0-B151-EF2AADC1DA44}"/>
              </a:ext>
            </a:extLst>
          </p:cNvPr>
          <p:cNvSpPr txBox="1"/>
          <p:nvPr/>
        </p:nvSpPr>
        <p:spPr>
          <a:xfrm>
            <a:off x="2756416" y="5570408"/>
            <a:ext cx="563880" cy="3467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ដីភ្នំដែលងាយនឹងដួលរលំដោយសារការផ្ទុះ។ ល។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883">
            <a:extLst>
              <a:ext uri="{FF2B5EF4-FFF2-40B4-BE49-F238E27FC236}">
                <a16:creationId xmlns:a16="http://schemas.microsoft.com/office/drawing/2014/main" id="{FB433F58-C5D3-4052-BF3A-8728ECCD3C23}"/>
              </a:ext>
            </a:extLst>
          </p:cNvPr>
          <p:cNvSpPr txBox="1"/>
          <p:nvPr/>
        </p:nvSpPr>
        <p:spPr>
          <a:xfrm>
            <a:off x="4419599" y="5834118"/>
            <a:ext cx="866001" cy="1565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45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5" name="テキスト ボックス 1884">
            <a:extLst>
              <a:ext uri="{FF2B5EF4-FFF2-40B4-BE49-F238E27FC236}">
                <a16:creationId xmlns:a16="http://schemas.microsoft.com/office/drawing/2014/main" id="{08757D13-A3E5-4994-89E9-68A893044E6A}"/>
              </a:ext>
            </a:extLst>
          </p:cNvPr>
          <p:cNvSpPr txBox="1"/>
          <p:nvPr/>
        </p:nvSpPr>
        <p:spPr>
          <a:xfrm>
            <a:off x="4462262" y="4672479"/>
            <a:ext cx="823339" cy="978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35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885">
            <a:extLst>
              <a:ext uri="{FF2B5EF4-FFF2-40B4-BE49-F238E27FC236}">
                <a16:creationId xmlns:a16="http://schemas.microsoft.com/office/drawing/2014/main" id="{8C47C9E8-9ADA-4DAE-BEC3-FB427F3A41B0}"/>
              </a:ext>
            </a:extLst>
          </p:cNvPr>
          <p:cNvSpPr txBox="1"/>
          <p:nvPr/>
        </p:nvSpPr>
        <p:spPr>
          <a:xfrm>
            <a:off x="4150418" y="3665408"/>
            <a:ext cx="641986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90 </a:t>
            </a: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886">
            <a:extLst>
              <a:ext uri="{FF2B5EF4-FFF2-40B4-BE49-F238E27FC236}">
                <a16:creationId xmlns:a16="http://schemas.microsoft.com/office/drawing/2014/main" id="{907AF5E4-CB7E-43CF-B0C0-FF0BBA827BC5}"/>
              </a:ext>
            </a:extLst>
          </p:cNvPr>
          <p:cNvSpPr txBox="1"/>
          <p:nvPr/>
        </p:nvSpPr>
        <p:spPr>
          <a:xfrm>
            <a:off x="5248587" y="3662109"/>
            <a:ext cx="667768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75 </a:t>
            </a: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887">
            <a:extLst>
              <a:ext uri="{FF2B5EF4-FFF2-40B4-BE49-F238E27FC236}">
                <a16:creationId xmlns:a16="http://schemas.microsoft.com/office/drawing/2014/main" id="{FBB1FCB8-55ED-4BCC-83F7-6473849CA960}"/>
              </a:ext>
            </a:extLst>
          </p:cNvPr>
          <p:cNvSpPr txBox="1"/>
          <p:nvPr/>
        </p:nvSpPr>
        <p:spPr>
          <a:xfrm>
            <a:off x="6353550" y="3656780"/>
            <a:ext cx="400447" cy="1114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60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888">
            <a:extLst>
              <a:ext uri="{FF2B5EF4-FFF2-40B4-BE49-F238E27FC236}">
                <a16:creationId xmlns:a16="http://schemas.microsoft.com/office/drawing/2014/main" id="{221300E5-BE26-4897-8120-2FCD239C771F}"/>
              </a:ext>
            </a:extLst>
          </p:cNvPr>
          <p:cNvSpPr txBox="1"/>
          <p:nvPr/>
        </p:nvSpPr>
        <p:spPr>
          <a:xfrm>
            <a:off x="4504749" y="2455884"/>
            <a:ext cx="780853" cy="1680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90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889">
            <a:extLst>
              <a:ext uri="{FF2B5EF4-FFF2-40B4-BE49-F238E27FC236}">
                <a16:creationId xmlns:a16="http://schemas.microsoft.com/office/drawing/2014/main" id="{FBC04DA1-2FE7-4466-B061-0C00F5004C66}"/>
              </a:ext>
            </a:extLst>
          </p:cNvPr>
          <p:cNvSpPr txBox="1"/>
          <p:nvPr/>
        </p:nvSpPr>
        <p:spPr>
          <a:xfrm>
            <a:off x="5973145" y="2445364"/>
            <a:ext cx="780853" cy="1655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75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ដឺក្រេរឬតិចជាងនេះ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890">
            <a:extLst>
              <a:ext uri="{FF2B5EF4-FFF2-40B4-BE49-F238E27FC236}">
                <a16:creationId xmlns:a16="http://schemas.microsoft.com/office/drawing/2014/main" id="{9CBFEA17-AA8B-43E9-808A-DE51F2271C22}"/>
              </a:ext>
            </a:extLst>
          </p:cNvPr>
          <p:cNvSpPr txBox="1"/>
          <p:nvPr/>
        </p:nvSpPr>
        <p:spPr>
          <a:xfrm>
            <a:off x="4997126" y="2208083"/>
            <a:ext cx="6677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5m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ឬច្រើនជាងនេះ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891">
            <a:extLst>
              <a:ext uri="{FF2B5EF4-FFF2-40B4-BE49-F238E27FC236}">
                <a16:creationId xmlns:a16="http://schemas.microsoft.com/office/drawing/2014/main" id="{7B235423-EC2E-4E5D-8047-F8D1A3AE7795}"/>
              </a:ext>
            </a:extLst>
          </p:cNvPr>
          <p:cNvSpPr txBox="1"/>
          <p:nvPr/>
        </p:nvSpPr>
        <p:spPr>
          <a:xfrm>
            <a:off x="5338840" y="3326989"/>
            <a:ext cx="634306" cy="1655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5m 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ឬច្រើនជាងនេះ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892">
            <a:extLst>
              <a:ext uri="{FF2B5EF4-FFF2-40B4-BE49-F238E27FC236}">
                <a16:creationId xmlns:a16="http://schemas.microsoft.com/office/drawing/2014/main" id="{21CF0F3D-4047-4F23-BAE0-34EFC6189BCD}"/>
              </a:ext>
            </a:extLst>
          </p:cNvPr>
          <p:cNvSpPr txBox="1"/>
          <p:nvPr/>
        </p:nvSpPr>
        <p:spPr>
          <a:xfrm>
            <a:off x="3729413" y="2364293"/>
            <a:ext cx="417463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5m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5" name="テキスト ボックス 1893">
            <a:extLst>
              <a:ext uri="{FF2B5EF4-FFF2-40B4-BE49-F238E27FC236}">
                <a16:creationId xmlns:a16="http://schemas.microsoft.com/office/drawing/2014/main" id="{8E4A1E92-8CCC-42CB-8C78-A492978E6A5A}"/>
              </a:ext>
            </a:extLst>
          </p:cNvPr>
          <p:cNvSpPr txBox="1"/>
          <p:nvPr/>
        </p:nvSpPr>
        <p:spPr>
          <a:xfrm>
            <a:off x="3369438" y="3578676"/>
            <a:ext cx="417463" cy="1562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5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</a:t>
            </a: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2m</a:t>
            </a:r>
            <a:endParaRPr lang="ja-JP" sz="6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894">
            <a:extLst>
              <a:ext uri="{FF2B5EF4-FFF2-40B4-BE49-F238E27FC236}">
                <a16:creationId xmlns:a16="http://schemas.microsoft.com/office/drawing/2014/main" id="{4A5A020D-CA9B-4340-A384-1EBA033555A2}"/>
              </a:ext>
            </a:extLst>
          </p:cNvPr>
          <p:cNvSpPr txBox="1"/>
          <p:nvPr/>
        </p:nvSpPr>
        <p:spPr>
          <a:xfrm>
            <a:off x="4241077" y="3349297"/>
            <a:ext cx="678586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2m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ទៅតិចជាង5m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7" name="テキスト ボックス 1896">
            <a:extLst>
              <a:ext uri="{FF2B5EF4-FFF2-40B4-BE49-F238E27FC236}">
                <a16:creationId xmlns:a16="http://schemas.microsoft.com/office/drawing/2014/main" id="{4E20D08D-956C-4966-A5FE-31E0D7F5D354}"/>
              </a:ext>
            </a:extLst>
          </p:cNvPr>
          <p:cNvSpPr txBox="1"/>
          <p:nvPr/>
        </p:nvSpPr>
        <p:spPr>
          <a:xfrm>
            <a:off x="5194534" y="5728741"/>
            <a:ext cx="422921" cy="1020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2m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8" name="テキスト ボックス 1897">
            <a:extLst>
              <a:ext uri="{FF2B5EF4-FFF2-40B4-BE49-F238E27FC236}">
                <a16:creationId xmlns:a16="http://schemas.microsoft.com/office/drawing/2014/main" id="{D3038447-8B00-40D6-AE76-DD21BF607F79}"/>
              </a:ext>
            </a:extLst>
          </p:cNvPr>
          <p:cNvSpPr txBox="1"/>
          <p:nvPr/>
        </p:nvSpPr>
        <p:spPr>
          <a:xfrm>
            <a:off x="5194534" y="4485974"/>
            <a:ext cx="461459" cy="978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តិចជាង</a:t>
            </a:r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 5m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9" name="テキスト ボックス 1898">
            <a:extLst>
              <a:ext uri="{FF2B5EF4-FFF2-40B4-BE49-F238E27FC236}">
                <a16:creationId xmlns:a16="http://schemas.microsoft.com/office/drawing/2014/main" id="{A7D804F1-0DBD-4DA0-89B5-A846E3E31A76}"/>
              </a:ext>
            </a:extLst>
          </p:cNvPr>
          <p:cNvSpPr txBox="1"/>
          <p:nvPr/>
        </p:nvSpPr>
        <p:spPr>
          <a:xfrm>
            <a:off x="4997126" y="4463686"/>
            <a:ext cx="26670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30" name="テキスト ボックス 1899">
            <a:extLst>
              <a:ext uri="{FF2B5EF4-FFF2-40B4-BE49-F238E27FC236}">
                <a16:creationId xmlns:a16="http://schemas.microsoft.com/office/drawing/2014/main" id="{6F73AD0E-9C2E-4E7D-ABEA-B2357E6FD1D9}"/>
              </a:ext>
            </a:extLst>
          </p:cNvPr>
          <p:cNvSpPr txBox="1"/>
          <p:nvPr/>
        </p:nvSpPr>
        <p:spPr>
          <a:xfrm>
            <a:off x="4997126" y="5625871"/>
            <a:ext cx="266700" cy="10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7897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មូលហេតុនិងសញ្ញានៃការបាក់ដី ភាពខ្លាំងនៃដី សញ្ញានៃការដួលរលំ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ទំព័រទី218 / អត្ថបទជំនួយ ទំព័រទី116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0115" y="2661734"/>
            <a:ext cx="32780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ឧទាហរណ៍នៃការដួលរលំនៃជម្រាលត្រង់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5" y="1566677"/>
            <a:ext cx="3509609" cy="104372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449" y="1566678"/>
            <a:ext cx="3767784" cy="477177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4871439" y="1289678"/>
            <a:ext cx="320946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ឧទាហរណ៍នៃការដួលរលំជម្រាល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140" y="2938733"/>
            <a:ext cx="2171700" cy="1990725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577624" y="4886340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សញ្ញានៃការដួលរលំ</a:t>
            </a:r>
          </a:p>
        </p:txBody>
      </p:sp>
      <p:sp>
        <p:nvSpPr>
          <p:cNvPr id="12" name="テキスト ボックス 1901">
            <a:extLst>
              <a:ext uri="{FF2B5EF4-FFF2-40B4-BE49-F238E27FC236}">
                <a16:creationId xmlns:a16="http://schemas.microsoft.com/office/drawing/2014/main" id="{05D6BBA8-B2B9-4668-BA05-54C77059D849}"/>
              </a:ext>
            </a:extLst>
          </p:cNvPr>
          <p:cNvSpPr txBox="1"/>
          <p:nvPr/>
        </p:nvSpPr>
        <p:spPr>
          <a:xfrm>
            <a:off x="5162337" y="1639804"/>
            <a:ext cx="829805" cy="766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លំនាំដួលរលំថ្ម</a:t>
            </a:r>
          </a:p>
        </p:txBody>
      </p:sp>
      <p:sp>
        <p:nvSpPr>
          <p:cNvPr id="15" name="テキスト ボックス 1902">
            <a:extLst>
              <a:ext uri="{FF2B5EF4-FFF2-40B4-BE49-F238E27FC236}">
                <a16:creationId xmlns:a16="http://schemas.microsoft.com/office/drawing/2014/main" id="{C31A7E30-BC08-4AF5-9EFB-F1AA92770DB8}"/>
              </a:ext>
            </a:extLst>
          </p:cNvPr>
          <p:cNvSpPr txBox="1"/>
          <p:nvPr/>
        </p:nvSpPr>
        <p:spPr>
          <a:xfrm>
            <a:off x="6905889" y="1642411"/>
            <a:ext cx="986526" cy="7683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លំនាំនៃការដួលរលំរបស់ដីខ្សាច់</a:t>
            </a:r>
          </a:p>
        </p:txBody>
      </p:sp>
      <p:sp>
        <p:nvSpPr>
          <p:cNvPr id="16" name="テキスト ボックス 1903">
            <a:extLst>
              <a:ext uri="{FF2B5EF4-FFF2-40B4-BE49-F238E27FC236}">
                <a16:creationId xmlns:a16="http://schemas.microsoft.com/office/drawing/2014/main" id="{EA2A61B3-7DED-46A0-B90F-E9D6B8CDC7B3}"/>
              </a:ext>
            </a:extLst>
          </p:cNvPr>
          <p:cNvSpPr txBox="1"/>
          <p:nvPr/>
        </p:nvSpPr>
        <p:spPr>
          <a:xfrm>
            <a:off x="4750469" y="2505301"/>
            <a:ext cx="885137" cy="1471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ថ្មដែលមានស្នាមប្រេះជាច្រើន</a:t>
            </a:r>
          </a:p>
        </p:txBody>
      </p:sp>
      <p:sp>
        <p:nvSpPr>
          <p:cNvPr id="17" name="テキスト ボックス 1904">
            <a:extLst>
              <a:ext uri="{FF2B5EF4-FFF2-40B4-BE49-F238E27FC236}">
                <a16:creationId xmlns:a16="http://schemas.microsoft.com/office/drawing/2014/main" id="{0FC3B041-05D6-4519-9FC7-E6E9AB41D68B}"/>
              </a:ext>
            </a:extLst>
          </p:cNvPr>
          <p:cNvSpPr txBox="1"/>
          <p:nvPr/>
        </p:nvSpPr>
        <p:spPr>
          <a:xfrm>
            <a:off x="5635607" y="2505300"/>
            <a:ext cx="783596" cy="1616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ស្រទាប់ជំនួសរឹងនិងទន់នៃថ្ម</a:t>
            </a:r>
          </a:p>
        </p:txBody>
      </p:sp>
      <p:sp>
        <p:nvSpPr>
          <p:cNvPr id="18" name="テキスト ボックス 1905">
            <a:extLst>
              <a:ext uri="{FF2B5EF4-FFF2-40B4-BE49-F238E27FC236}">
                <a16:creationId xmlns:a16="http://schemas.microsoft.com/office/drawing/2014/main" id="{6399D021-530B-4163-AFCD-D8AC8C080EE1}"/>
              </a:ext>
            </a:extLst>
          </p:cNvPr>
          <p:cNvSpPr txBox="1"/>
          <p:nvPr/>
        </p:nvSpPr>
        <p:spPr>
          <a:xfrm>
            <a:off x="5102365" y="2702580"/>
            <a:ext cx="1069835" cy="1104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ដុំថ្មប្រភេទដុំពក (ប្រភេទរបក)</a:t>
            </a:r>
          </a:p>
        </p:txBody>
      </p:sp>
      <p:sp>
        <p:nvSpPr>
          <p:cNvPr id="19" name="テキスト ボックス 1906">
            <a:extLst>
              <a:ext uri="{FF2B5EF4-FFF2-40B4-BE49-F238E27FC236}">
                <a16:creationId xmlns:a16="http://schemas.microsoft.com/office/drawing/2014/main" id="{5E69EBDE-0F88-4678-9D4D-7B8BFBD6078A}"/>
              </a:ext>
            </a:extLst>
          </p:cNvPr>
          <p:cNvSpPr txBox="1"/>
          <p:nvPr/>
        </p:nvSpPr>
        <p:spPr>
          <a:xfrm>
            <a:off x="6610797" y="2409984"/>
            <a:ext cx="429471" cy="2425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កំណវត្ថុជារាងចំណោត</a:t>
            </a:r>
            <a:r>
              <a:rPr lang="en-US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(ប្រភេទទំងន់ច្រាំងថ្មចោត)</a:t>
            </a:r>
          </a:p>
        </p:txBody>
      </p:sp>
      <p:sp>
        <p:nvSpPr>
          <p:cNvPr id="20" name="テキスト ボックス 1907">
            <a:extLst>
              <a:ext uri="{FF2B5EF4-FFF2-40B4-BE49-F238E27FC236}">
                <a16:creationId xmlns:a16="http://schemas.microsoft.com/office/drawing/2014/main" id="{6BD6E733-72AD-4D04-92F9-FCC4755DE454}"/>
              </a:ext>
            </a:extLst>
          </p:cNvPr>
          <p:cNvSpPr txBox="1"/>
          <p:nvPr/>
        </p:nvSpPr>
        <p:spPr>
          <a:xfrm>
            <a:off x="7130712" y="2403500"/>
            <a:ext cx="535177" cy="2909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ស្រទាប់ក្រួសល្អិតនៅចំណោតរាងថ្នាក់ៗ</a:t>
            </a:r>
            <a:r>
              <a:rPr lang="en-US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(ប្រភេទថ្មក្រួសល្អិត)</a:t>
            </a:r>
          </a:p>
        </p:txBody>
      </p:sp>
      <p:sp>
        <p:nvSpPr>
          <p:cNvPr id="21" name="テキスト ボックス 1908">
            <a:extLst>
              <a:ext uri="{FF2B5EF4-FFF2-40B4-BE49-F238E27FC236}">
                <a16:creationId xmlns:a16="http://schemas.microsoft.com/office/drawing/2014/main" id="{AA696CAE-1565-4460-A4DC-35A3EB3200F0}"/>
              </a:ext>
            </a:extLst>
          </p:cNvPr>
          <p:cNvSpPr txBox="1"/>
          <p:nvPr/>
        </p:nvSpPr>
        <p:spPr>
          <a:xfrm>
            <a:off x="7665889" y="2397980"/>
            <a:ext cx="616942" cy="254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ថ្មក្រានីតត្បាញ</a:t>
            </a:r>
            <a:r>
              <a:rPr lang="en-US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/>
            </a:r>
            <a:br>
              <a:rPr lang="en-US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</a:br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(ប្រភេទរចនាសម្ពន្ធ័រាងខ្ទឹមបារាំង)</a:t>
            </a:r>
          </a:p>
        </p:txBody>
      </p:sp>
      <p:sp>
        <p:nvSpPr>
          <p:cNvPr id="22" name="テキスト ボックス 1909">
            <a:extLst>
              <a:ext uri="{FF2B5EF4-FFF2-40B4-BE49-F238E27FC236}">
                <a16:creationId xmlns:a16="http://schemas.microsoft.com/office/drawing/2014/main" id="{8D1CB6CF-F2C4-4930-91D0-4FCEC8065EDF}"/>
              </a:ext>
            </a:extLst>
          </p:cNvPr>
          <p:cNvSpPr txBox="1"/>
          <p:nvPr/>
        </p:nvSpPr>
        <p:spPr>
          <a:xfrm>
            <a:off x="8060335" y="1842123"/>
            <a:ext cx="201930" cy="943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ថ្មពិលរលាយ</a:t>
            </a:r>
          </a:p>
        </p:txBody>
      </p:sp>
      <p:sp>
        <p:nvSpPr>
          <p:cNvPr id="23" name="テキスト ボックス 1910">
            <a:extLst>
              <a:ext uri="{FF2B5EF4-FFF2-40B4-BE49-F238E27FC236}">
                <a16:creationId xmlns:a16="http://schemas.microsoft.com/office/drawing/2014/main" id="{71FE75AE-2BDA-4F24-9934-F30C834F8B52}"/>
              </a:ext>
            </a:extLst>
          </p:cNvPr>
          <p:cNvSpPr txBox="1"/>
          <p:nvPr/>
        </p:nvSpPr>
        <p:spPr>
          <a:xfrm>
            <a:off x="8080901" y="2066925"/>
            <a:ext cx="201930" cy="1866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ថ្មក្រានីតត្បាញ</a:t>
            </a:r>
          </a:p>
        </p:txBody>
      </p:sp>
      <p:sp>
        <p:nvSpPr>
          <p:cNvPr id="24" name="テキスト ボックス 1911">
            <a:extLst>
              <a:ext uri="{FF2B5EF4-FFF2-40B4-BE49-F238E27FC236}">
                <a16:creationId xmlns:a16="http://schemas.microsoft.com/office/drawing/2014/main" id="{2824AA79-9FD5-457B-8D0F-192F6EC04602}"/>
              </a:ext>
            </a:extLst>
          </p:cNvPr>
          <p:cNvSpPr txBox="1"/>
          <p:nvPr/>
        </p:nvSpPr>
        <p:spPr>
          <a:xfrm>
            <a:off x="6756400" y="2716383"/>
            <a:ext cx="1354535" cy="80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ការធ្លាក់ថ្មជាប្រភេទបង្វិលដុំថ្ម (ប្រភេទបកធ្លាក់)</a:t>
            </a:r>
          </a:p>
        </p:txBody>
      </p:sp>
      <p:sp>
        <p:nvSpPr>
          <p:cNvPr id="25" name="テキスト ボックス 1912">
            <a:extLst>
              <a:ext uri="{FF2B5EF4-FFF2-40B4-BE49-F238E27FC236}">
                <a16:creationId xmlns:a16="http://schemas.microsoft.com/office/drawing/2014/main" id="{5274E28A-4178-4422-A54E-F64CAB6222EE}"/>
              </a:ext>
            </a:extLst>
          </p:cNvPr>
          <p:cNvSpPr txBox="1"/>
          <p:nvPr/>
        </p:nvSpPr>
        <p:spPr>
          <a:xfrm rot="16200000">
            <a:off x="3944014" y="2425439"/>
            <a:ext cx="1403891" cy="908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ដុំថ្មធ្លាក់ក្នុងជួរមួយឬច្រើន (ទម្រង់ធ្លាក់ថ្ម) ប្រភេទI</a:t>
            </a:r>
          </a:p>
          <a:p>
            <a:pPr algn="ctr" rtl="0"/>
            <a:r>
              <a:rPr lang="km" sz="4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 </a:t>
            </a:r>
            <a:endParaRPr lang="ja-JP" sz="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26" name="テキスト ボックス 1913">
            <a:extLst>
              <a:ext uri="{FF2B5EF4-FFF2-40B4-BE49-F238E27FC236}">
                <a16:creationId xmlns:a16="http://schemas.microsoft.com/office/drawing/2014/main" id="{8C332B35-FB95-4F4D-B955-99BCBCC047E7}"/>
              </a:ext>
            </a:extLst>
          </p:cNvPr>
          <p:cNvSpPr txBox="1"/>
          <p:nvPr/>
        </p:nvSpPr>
        <p:spPr>
          <a:xfrm>
            <a:off x="4750469" y="2846387"/>
            <a:ext cx="1694741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វាគឺជាប្រភេទមួយដែលដុំថ្មបំបែកដោយស្នាមប្រេះត្រូវបានរុះរើតាមបណ្តោយស្នាមប្រេះ។</a:t>
            </a:r>
          </a:p>
        </p:txBody>
      </p:sp>
      <p:sp>
        <p:nvSpPr>
          <p:cNvPr id="27" name="テキスト ボックス 1914">
            <a:extLst>
              <a:ext uri="{FF2B5EF4-FFF2-40B4-BE49-F238E27FC236}">
                <a16:creationId xmlns:a16="http://schemas.microsoft.com/office/drawing/2014/main" id="{4CFF46E2-D961-4B82-A7B1-52503A647250}"/>
              </a:ext>
            </a:extLst>
          </p:cNvPr>
          <p:cNvSpPr txBox="1"/>
          <p:nvPr/>
        </p:nvSpPr>
        <p:spPr>
          <a:xfrm rot="16200000">
            <a:off x="3911095" y="3933345"/>
            <a:ext cx="1427336" cy="793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ការដួលរលំរាក់ ការដួលរលំខ្នាតតូច (ទម្រង់បក / ទម្រង់បកធ្លាក់) ប្រភេទII</a:t>
            </a:r>
          </a:p>
        </p:txBody>
      </p:sp>
      <p:sp>
        <p:nvSpPr>
          <p:cNvPr id="28" name="テキスト ボックス 1915">
            <a:extLst>
              <a:ext uri="{FF2B5EF4-FFF2-40B4-BE49-F238E27FC236}">
                <a16:creationId xmlns:a16="http://schemas.microsoft.com/office/drawing/2014/main" id="{8A2BBA3D-F405-48D2-85D1-0776C52534BA}"/>
              </a:ext>
            </a:extLst>
          </p:cNvPr>
          <p:cNvSpPr txBox="1"/>
          <p:nvPr/>
        </p:nvSpPr>
        <p:spPr>
          <a:xfrm rot="16200000">
            <a:off x="3911095" y="5428639"/>
            <a:ext cx="1427336" cy="75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ផ្ទៃដួលរលំជ្រៅឬការរលំរីករាលដាលតំបន់ធំ ប្រភេទIII</a:t>
            </a:r>
          </a:p>
        </p:txBody>
      </p:sp>
      <p:sp>
        <p:nvSpPr>
          <p:cNvPr id="29" name="テキスト ボックス 1916">
            <a:extLst>
              <a:ext uri="{FF2B5EF4-FFF2-40B4-BE49-F238E27FC236}">
                <a16:creationId xmlns:a16="http://schemas.microsoft.com/office/drawing/2014/main" id="{6D386C80-154F-45B3-8B1C-8275119790F4}"/>
              </a:ext>
            </a:extLst>
          </p:cNvPr>
          <p:cNvSpPr txBox="1"/>
          <p:nvPr/>
        </p:nvSpPr>
        <p:spPr>
          <a:xfrm>
            <a:off x="4848231" y="3983022"/>
            <a:ext cx="495288" cy="68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ថ្មដែលមានស្នាមប្រេះជាច្រើន</a:t>
            </a:r>
          </a:p>
        </p:txBody>
      </p:sp>
      <p:sp>
        <p:nvSpPr>
          <p:cNvPr id="30" name="テキスト ボックス 1917">
            <a:extLst>
              <a:ext uri="{FF2B5EF4-FFF2-40B4-BE49-F238E27FC236}">
                <a16:creationId xmlns:a16="http://schemas.microsoft.com/office/drawing/2014/main" id="{A15D7695-4F0E-480C-B120-FEAB47E61CA4}"/>
              </a:ext>
            </a:extLst>
          </p:cNvPr>
          <p:cNvSpPr txBox="1"/>
          <p:nvPr/>
        </p:nvSpPr>
        <p:spPr>
          <a:xfrm>
            <a:off x="5427884" y="3990441"/>
            <a:ext cx="383015" cy="7869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ស្រទាប់ឆ្លាស់រឹងនិងទន់</a:t>
            </a:r>
          </a:p>
        </p:txBody>
      </p:sp>
      <p:sp>
        <p:nvSpPr>
          <p:cNvPr id="31" name="テキスト ボックス 1918">
            <a:extLst>
              <a:ext uri="{FF2B5EF4-FFF2-40B4-BE49-F238E27FC236}">
                <a16:creationId xmlns:a16="http://schemas.microsoft.com/office/drawing/2014/main" id="{0CBC69BD-104F-4AD5-921B-7CD847948908}"/>
              </a:ext>
            </a:extLst>
          </p:cNvPr>
          <p:cNvSpPr txBox="1"/>
          <p:nvPr/>
        </p:nvSpPr>
        <p:spPr>
          <a:xfrm>
            <a:off x="5635607" y="3598135"/>
            <a:ext cx="333121" cy="1761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-KH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ថ្មទន់ឬផែនដីនិងខ្សាច់</a:t>
            </a:r>
            <a:endParaRPr lang="km" sz="5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2" name="テキスト ボックス 1919">
            <a:extLst>
              <a:ext uri="{FF2B5EF4-FFF2-40B4-BE49-F238E27FC236}">
                <a16:creationId xmlns:a16="http://schemas.microsoft.com/office/drawing/2014/main" id="{4D83EF74-B26A-49EB-B420-DBFBF11DF3D5}"/>
              </a:ext>
            </a:extLst>
          </p:cNvPr>
          <p:cNvSpPr txBox="1"/>
          <p:nvPr/>
        </p:nvSpPr>
        <p:spPr>
          <a:xfrm>
            <a:off x="5873068" y="3998663"/>
            <a:ext cx="546135" cy="704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ថ្មដែលមានស្នាមប្រះដុំថ្មជួរឈរ</a:t>
            </a:r>
          </a:p>
        </p:txBody>
      </p:sp>
      <p:sp>
        <p:nvSpPr>
          <p:cNvPr id="33" name="テキスト ボックス 1920">
            <a:extLst>
              <a:ext uri="{FF2B5EF4-FFF2-40B4-BE49-F238E27FC236}">
                <a16:creationId xmlns:a16="http://schemas.microsoft.com/office/drawing/2014/main" id="{191C879F-D384-41D2-9D93-B4A866A731DC}"/>
              </a:ext>
            </a:extLst>
          </p:cNvPr>
          <p:cNvSpPr txBox="1"/>
          <p:nvPr/>
        </p:nvSpPr>
        <p:spPr>
          <a:xfrm>
            <a:off x="4933311" y="4139774"/>
            <a:ext cx="1172214" cy="1020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ការបកដុំថ្ម / ការដួលរលំទម្រង់ការដួលរលំ</a:t>
            </a:r>
          </a:p>
        </p:txBody>
      </p:sp>
      <p:sp>
        <p:nvSpPr>
          <p:cNvPr id="34" name="テキスト ボックス 1921">
            <a:extLst>
              <a:ext uri="{FF2B5EF4-FFF2-40B4-BE49-F238E27FC236}">
                <a16:creationId xmlns:a16="http://schemas.microsoft.com/office/drawing/2014/main" id="{E0BD4A75-AF8A-4B30-ABC4-5824B4A189A5}"/>
              </a:ext>
            </a:extLst>
          </p:cNvPr>
          <p:cNvSpPr txBox="1"/>
          <p:nvPr/>
        </p:nvSpPr>
        <p:spPr>
          <a:xfrm>
            <a:off x="4743147" y="4337852"/>
            <a:ext cx="1694741" cy="342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ការដួលរលំខ្នាតមធ្យមដែលដួលរលំនៅតាមស្នាមប្រះដុំថ្ម។ បើកស្នាមប្រេះដែលមានលទ្ធភាពហើយទឹកភ្លៀងជាដើមជ្រាបចូលក្នុងវាធ្វើឱ្យវាមានភាពផុយស្រួយហើយជារឿយៗដួលតាមផ្ទៃរអិលត្រង់។</a:t>
            </a:r>
          </a:p>
        </p:txBody>
      </p:sp>
      <p:sp>
        <p:nvSpPr>
          <p:cNvPr id="35" name="テキスト ボックス 1922">
            <a:extLst>
              <a:ext uri="{FF2B5EF4-FFF2-40B4-BE49-F238E27FC236}">
                <a16:creationId xmlns:a16="http://schemas.microsoft.com/office/drawing/2014/main" id="{22196B0F-A161-41D5-9CB1-57E69AE78D28}"/>
              </a:ext>
            </a:extLst>
          </p:cNvPr>
          <p:cNvSpPr txBox="1"/>
          <p:nvPr/>
        </p:nvSpPr>
        <p:spPr>
          <a:xfrm>
            <a:off x="5507885" y="4801112"/>
            <a:ext cx="677641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bedding stratification ស្នាមប្រះដុំថ្ម</a:t>
            </a:r>
          </a:p>
        </p:txBody>
      </p:sp>
      <p:sp>
        <p:nvSpPr>
          <p:cNvPr id="36" name="テキスト ボックス 1923">
            <a:extLst>
              <a:ext uri="{FF2B5EF4-FFF2-40B4-BE49-F238E27FC236}">
                <a16:creationId xmlns:a16="http://schemas.microsoft.com/office/drawing/2014/main" id="{7F4A31ED-A83B-4052-953C-9D8E68DBC129}"/>
              </a:ext>
            </a:extLst>
          </p:cNvPr>
          <p:cNvSpPr txBox="1"/>
          <p:nvPr/>
        </p:nvSpPr>
        <p:spPr>
          <a:xfrm>
            <a:off x="5427885" y="5067904"/>
            <a:ext cx="266160" cy="1479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400" kern="100" dirty="0"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dikes </a:t>
            </a:r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ឬកំទេចបាក់ស្រទាប់ដី។ល។</a:t>
            </a:r>
            <a:endParaRPr lang="ja-JP" sz="4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37" name="テキスト ボックス 1924">
            <a:extLst>
              <a:ext uri="{FF2B5EF4-FFF2-40B4-BE49-F238E27FC236}">
                <a16:creationId xmlns:a16="http://schemas.microsoft.com/office/drawing/2014/main" id="{9D473445-0197-4ECC-A733-5F57A51B4434}"/>
              </a:ext>
            </a:extLst>
          </p:cNvPr>
          <p:cNvSpPr txBox="1"/>
          <p:nvPr/>
        </p:nvSpPr>
        <p:spPr>
          <a:xfrm>
            <a:off x="5992142" y="5192791"/>
            <a:ext cx="281023" cy="10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ជម្រាល</a:t>
            </a:r>
          </a:p>
        </p:txBody>
      </p:sp>
      <p:sp>
        <p:nvSpPr>
          <p:cNvPr id="38" name="テキスト ボックス 1925">
            <a:extLst>
              <a:ext uri="{FF2B5EF4-FFF2-40B4-BE49-F238E27FC236}">
                <a16:creationId xmlns:a16="http://schemas.microsoft.com/office/drawing/2014/main" id="{8DC42A80-D438-4137-9D4A-97FCDAAD198F}"/>
              </a:ext>
            </a:extLst>
          </p:cNvPr>
          <p:cNvSpPr txBox="1"/>
          <p:nvPr/>
        </p:nvSpPr>
        <p:spPr>
          <a:xfrm>
            <a:off x="4853940" y="5483134"/>
            <a:ext cx="483870" cy="751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បាក់ស្រទាប់ដី dikes</a:t>
            </a:r>
          </a:p>
        </p:txBody>
      </p:sp>
      <p:sp>
        <p:nvSpPr>
          <p:cNvPr id="39" name="テキスト ボックス 1926">
            <a:extLst>
              <a:ext uri="{FF2B5EF4-FFF2-40B4-BE49-F238E27FC236}">
                <a16:creationId xmlns:a16="http://schemas.microsoft.com/office/drawing/2014/main" id="{5B8975EA-E150-4F45-A759-5C59D08EF7F7}"/>
              </a:ext>
            </a:extLst>
          </p:cNvPr>
          <p:cNvSpPr txBox="1"/>
          <p:nvPr/>
        </p:nvSpPr>
        <p:spPr>
          <a:xfrm>
            <a:off x="5499821" y="5474261"/>
            <a:ext cx="937814" cy="1390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ស្រទាប់ដី ជម្រាលនៃស្នាមប្រះដុំថ្ម</a:t>
            </a:r>
          </a:p>
        </p:txBody>
      </p:sp>
      <p:sp>
        <p:nvSpPr>
          <p:cNvPr id="40" name="テキスト ボックス 1927">
            <a:extLst>
              <a:ext uri="{FF2B5EF4-FFF2-40B4-BE49-F238E27FC236}">
                <a16:creationId xmlns:a16="http://schemas.microsoft.com/office/drawing/2014/main" id="{3F282CF0-606C-4395-9990-D564B2513CA4}"/>
              </a:ext>
            </a:extLst>
          </p:cNvPr>
          <p:cNvSpPr txBox="1"/>
          <p:nvPr/>
        </p:nvSpPr>
        <p:spPr>
          <a:xfrm>
            <a:off x="5055395" y="5626167"/>
            <a:ext cx="1026318" cy="990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ការដួលរលំទ្រង់ទ្រាយធំ (រអិលផ្ទៃថ្ម)</a:t>
            </a:r>
          </a:p>
        </p:txBody>
      </p:sp>
      <p:sp>
        <p:nvSpPr>
          <p:cNvPr id="41" name="テキスト ボックス 1928">
            <a:extLst>
              <a:ext uri="{FF2B5EF4-FFF2-40B4-BE49-F238E27FC236}">
                <a16:creationId xmlns:a16="http://schemas.microsoft.com/office/drawing/2014/main" id="{3409BA47-D870-42C3-8320-C9CB7833E3C8}"/>
              </a:ext>
            </a:extLst>
          </p:cNvPr>
          <p:cNvSpPr txBox="1"/>
          <p:nvPr/>
        </p:nvSpPr>
        <p:spPr>
          <a:xfrm>
            <a:off x="4711982" y="5771911"/>
            <a:ext cx="1725906" cy="4079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ខ្សែខ្សោយបំផុតក្នុងផ្ទៃថ្ម (ស្នាមប្រេះ ផ្ទៃបាក់ស្រទាប់ដី dikes ជាដើម ) បានអភិវឌ្ឍែហើយរអិលចុះក្រោមតាមខ្សែបន្ទាត់ខ្សោយ។ ទំហំនៃការដួលរលំត្រូវបានកំណត់ដោយទំនាក់ទំនងទីតាំងរវាងជម្រាលនិងខ្សែខ្សោយហើយមុំទំនោរជាដើម។ វាក៏អាចកើនឡើងនៅចុង។</a:t>
            </a:r>
          </a:p>
        </p:txBody>
      </p:sp>
      <p:sp>
        <p:nvSpPr>
          <p:cNvPr id="42" name="テキスト ボックス 1929">
            <a:extLst>
              <a:ext uri="{FF2B5EF4-FFF2-40B4-BE49-F238E27FC236}">
                <a16:creationId xmlns:a16="http://schemas.microsoft.com/office/drawing/2014/main" id="{65E31F9B-CFAF-4A31-9660-DEA9CBC31C7B}"/>
              </a:ext>
            </a:extLst>
          </p:cNvPr>
          <p:cNvSpPr txBox="1"/>
          <p:nvPr/>
        </p:nvSpPr>
        <p:spPr>
          <a:xfrm>
            <a:off x="6528968" y="2850316"/>
            <a:ext cx="1694917" cy="3718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ប្រសិនបើវារួមបញ្ចូលថ្ម  ថ្មមូល ដុំឬផ្ទាំងថ្មធំៗ ក្រួសធំ ហើយករណីស្រទាប់ក្រួសល្អិត(ម៉ាទ្រីស)នោះធ្វើពីវត្ថុដែលកំណកទាប ជាប្រភេទមួយដែលស្រទាប់នេះបានលេចចេញនិងជ្រុះដោយមិនមានតុល្យាភាពដោយសារអាកាសធាតុនិងសឹកបានជាអណ្ដែតក្រួសធំ។　</a:t>
            </a:r>
          </a:p>
        </p:txBody>
      </p:sp>
      <p:sp>
        <p:nvSpPr>
          <p:cNvPr id="43" name="テキスト ボックス 1930">
            <a:extLst>
              <a:ext uri="{FF2B5EF4-FFF2-40B4-BE49-F238E27FC236}">
                <a16:creationId xmlns:a16="http://schemas.microsoft.com/office/drawing/2014/main" id="{14EE731C-D986-4F70-8B1B-8C2E358040E3}"/>
              </a:ext>
            </a:extLst>
          </p:cNvPr>
          <p:cNvSpPr txBox="1"/>
          <p:nvPr/>
        </p:nvSpPr>
        <p:spPr>
          <a:xfrm>
            <a:off x="7160066" y="3411589"/>
            <a:ext cx="79326" cy="46677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3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ទឹកដែលជ្រាបចេញេពីភ្នំ</a:t>
            </a:r>
          </a:p>
        </p:txBody>
      </p:sp>
      <p:sp>
        <p:nvSpPr>
          <p:cNvPr id="44" name="テキスト ボックス 1931">
            <a:extLst>
              <a:ext uri="{FF2B5EF4-FFF2-40B4-BE49-F238E27FC236}">
                <a16:creationId xmlns:a16="http://schemas.microsoft.com/office/drawing/2014/main" id="{2392F7E5-814E-4AF6-8DE0-FE159CDEDB56}"/>
              </a:ext>
            </a:extLst>
          </p:cNvPr>
          <p:cNvSpPr txBox="1"/>
          <p:nvPr/>
        </p:nvSpPr>
        <p:spPr>
          <a:xfrm>
            <a:off x="7450711" y="3417259"/>
            <a:ext cx="36217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ស្រទាប់ដែលទឹកអាចជ្រាបចូល</a:t>
            </a:r>
          </a:p>
        </p:txBody>
      </p:sp>
      <p:sp>
        <p:nvSpPr>
          <p:cNvPr id="45" name="テキスト ボックス 1932">
            <a:extLst>
              <a:ext uri="{FF2B5EF4-FFF2-40B4-BE49-F238E27FC236}">
                <a16:creationId xmlns:a16="http://schemas.microsoft.com/office/drawing/2014/main" id="{24BDA268-4CCE-42B9-850C-B4AEB153AEA9}"/>
              </a:ext>
            </a:extLst>
          </p:cNvPr>
          <p:cNvSpPr txBox="1"/>
          <p:nvPr/>
        </p:nvSpPr>
        <p:spPr>
          <a:xfrm>
            <a:off x="7304448" y="3611530"/>
            <a:ext cx="39308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4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ស្រទាប់ដែលទឹកមិនអាចជ្រាបចូល</a:t>
            </a:r>
          </a:p>
        </p:txBody>
      </p:sp>
      <p:sp>
        <p:nvSpPr>
          <p:cNvPr id="46" name="テキスト ボックス 1933">
            <a:extLst>
              <a:ext uri="{FF2B5EF4-FFF2-40B4-BE49-F238E27FC236}">
                <a16:creationId xmlns:a16="http://schemas.microsoft.com/office/drawing/2014/main" id="{E3D6F6A1-DAEE-4EC0-8FF0-37D43EB31B24}"/>
              </a:ext>
            </a:extLst>
          </p:cNvPr>
          <p:cNvSpPr txBox="1"/>
          <p:nvPr/>
        </p:nvSpPr>
        <p:spPr>
          <a:xfrm>
            <a:off x="7869184" y="3661271"/>
            <a:ext cx="393081" cy="162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sq-AL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Colluvium </a:t>
            </a:r>
            <a:r>
              <a:rPr lang="km-KH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ឬដីផ្ទៃ</a:t>
            </a:r>
            <a:endParaRPr lang="km" sz="500" kern="100" dirty="0">
              <a:effectLst/>
              <a:latin typeface="Khmer UI" panose="020B0502040204020203" pitchFamily="34" charset="0"/>
              <a:ea typeface="游ゴシック" panose="020B0400000000000000" pitchFamily="50" charset="-128"/>
              <a:cs typeface="Khmer UI" panose="020B0502040204020203" pitchFamily="34" charset="0"/>
            </a:endParaRPr>
          </a:p>
        </p:txBody>
      </p:sp>
      <p:sp>
        <p:nvSpPr>
          <p:cNvPr id="47" name="テキスト ボックス 1934">
            <a:extLst>
              <a:ext uri="{FF2B5EF4-FFF2-40B4-BE49-F238E27FC236}">
                <a16:creationId xmlns:a16="http://schemas.microsoft.com/office/drawing/2014/main" id="{1BDAF3F2-99A7-4083-A4A1-93989876AE52}"/>
              </a:ext>
            </a:extLst>
          </p:cNvPr>
          <p:cNvSpPr txBox="1"/>
          <p:nvPr/>
        </p:nvSpPr>
        <p:spPr>
          <a:xfrm>
            <a:off x="6605737" y="4013286"/>
            <a:ext cx="392430" cy="78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ដីខ្សាច់មិនខាំចូលគ្នា</a:t>
            </a:r>
          </a:p>
        </p:txBody>
      </p:sp>
      <p:sp>
        <p:nvSpPr>
          <p:cNvPr id="48" name="テキスト ボックス 1935">
            <a:extLst>
              <a:ext uri="{FF2B5EF4-FFF2-40B4-BE49-F238E27FC236}">
                <a16:creationId xmlns:a16="http://schemas.microsoft.com/office/drawing/2014/main" id="{09CAB38B-8A7A-4170-B074-C163D8100073}"/>
              </a:ext>
            </a:extLst>
          </p:cNvPr>
          <p:cNvSpPr txBox="1"/>
          <p:nvPr/>
        </p:nvSpPr>
        <p:spPr>
          <a:xfrm>
            <a:off x="7144973" y="4020309"/>
            <a:ext cx="563880" cy="91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វត្តមាននៃស្រទាប់ដែលទឹកមិនអាចជ្រាបចូល</a:t>
            </a:r>
          </a:p>
        </p:txBody>
      </p:sp>
      <p:sp>
        <p:nvSpPr>
          <p:cNvPr id="49" name="テキスト ボックス 1936">
            <a:extLst>
              <a:ext uri="{FF2B5EF4-FFF2-40B4-BE49-F238E27FC236}">
                <a16:creationId xmlns:a16="http://schemas.microsoft.com/office/drawing/2014/main" id="{87C0F446-577F-4932-AC44-FD80EC31BF41}"/>
              </a:ext>
            </a:extLst>
          </p:cNvPr>
          <p:cNvSpPr txBox="1"/>
          <p:nvPr/>
        </p:nvSpPr>
        <p:spPr>
          <a:xfrm>
            <a:off x="7771020" y="4014242"/>
            <a:ext cx="426829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លំហូរកំទេចកំទី</a:t>
            </a:r>
          </a:p>
        </p:txBody>
      </p:sp>
      <p:sp>
        <p:nvSpPr>
          <p:cNvPr id="50" name="テキスト ボックス 1937">
            <a:extLst>
              <a:ext uri="{FF2B5EF4-FFF2-40B4-BE49-F238E27FC236}">
                <a16:creationId xmlns:a16="http://schemas.microsoft.com/office/drawing/2014/main" id="{A25A1AC1-67CB-4893-964A-9CBFA18E01C1}"/>
              </a:ext>
            </a:extLst>
          </p:cNvPr>
          <p:cNvSpPr txBox="1"/>
          <p:nvPr/>
        </p:nvSpPr>
        <p:spPr>
          <a:xfrm>
            <a:off x="7030388" y="4187618"/>
            <a:ext cx="1110311" cy="775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ការស្រក់ដី ការដួលរលំនៃប្រភេទដួលរលំ</a:t>
            </a:r>
          </a:p>
        </p:txBody>
      </p:sp>
      <p:sp>
        <p:nvSpPr>
          <p:cNvPr id="51" name="テキスト ボックス 1938">
            <a:extLst>
              <a:ext uri="{FF2B5EF4-FFF2-40B4-BE49-F238E27FC236}">
                <a16:creationId xmlns:a16="http://schemas.microsoft.com/office/drawing/2014/main" id="{53138588-A063-456B-BD49-9A078FE5D9A2}"/>
              </a:ext>
            </a:extLst>
          </p:cNvPr>
          <p:cNvSpPr txBox="1"/>
          <p:nvPr/>
        </p:nvSpPr>
        <p:spPr>
          <a:xfrm>
            <a:off x="6543194" y="4350002"/>
            <a:ext cx="1680691" cy="3336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　វាគឺជាប្រភេទដួលរលំដែលភាពតានតឹងត្រូវបានបញ្ចេញដោយការជីកដីនិងដីខ្សាច់នៅលើភ្នំហើយដោយសារអាកាសធាតុបន្ទាប់មកមានទឹកភ្លៀងជាដើមដែលត្រូវបានផ្គត់ផ្គង់បានជាដួលរលំហើយវាជាប្រភេទផែនដីខ្សាច់ទូទៅបំផុត។</a:t>
            </a:r>
          </a:p>
        </p:txBody>
      </p:sp>
      <p:sp>
        <p:nvSpPr>
          <p:cNvPr id="52" name="テキスト ボックス 1939">
            <a:extLst>
              <a:ext uri="{FF2B5EF4-FFF2-40B4-BE49-F238E27FC236}">
                <a16:creationId xmlns:a16="http://schemas.microsoft.com/office/drawing/2014/main" id="{324DB721-E469-42EA-9938-68D388CF5071}"/>
              </a:ext>
            </a:extLst>
          </p:cNvPr>
          <p:cNvSpPr txBox="1"/>
          <p:nvPr/>
        </p:nvSpPr>
        <p:spPr>
          <a:xfrm>
            <a:off x="7262882" y="5205837"/>
            <a:ext cx="583813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រអិលដីដែលដួលរលំ</a:t>
            </a:r>
          </a:p>
        </p:txBody>
      </p:sp>
      <p:sp>
        <p:nvSpPr>
          <p:cNvPr id="53" name="テキスト ボックス 1940">
            <a:extLst>
              <a:ext uri="{FF2B5EF4-FFF2-40B4-BE49-F238E27FC236}">
                <a16:creationId xmlns:a16="http://schemas.microsoft.com/office/drawing/2014/main" id="{EA80A1FF-01BE-46A9-8C8D-C19BEDF75E77}"/>
              </a:ext>
            </a:extLst>
          </p:cNvPr>
          <p:cNvSpPr txBox="1"/>
          <p:nvPr/>
        </p:nvSpPr>
        <p:spPr>
          <a:xfrm>
            <a:off x="6644005" y="5914911"/>
            <a:ext cx="701040" cy="557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រអិលធ្នូនៃដីស្អិតជាប់</a:t>
            </a:r>
          </a:p>
        </p:txBody>
      </p:sp>
      <p:sp>
        <p:nvSpPr>
          <p:cNvPr id="54" name="テキスト ボックス 1941">
            <a:extLst>
              <a:ext uri="{FF2B5EF4-FFF2-40B4-BE49-F238E27FC236}">
                <a16:creationId xmlns:a16="http://schemas.microsoft.com/office/drawing/2014/main" id="{A62D00C0-E82A-4ADF-86AE-E65F896DAF86}"/>
              </a:ext>
            </a:extLst>
          </p:cNvPr>
          <p:cNvSpPr txBox="1"/>
          <p:nvPr/>
        </p:nvSpPr>
        <p:spPr>
          <a:xfrm>
            <a:off x="7728585" y="5953419"/>
            <a:ext cx="495300" cy="83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ផ្ទៃបាក់ហូរចម្រុះ</a:t>
            </a:r>
          </a:p>
        </p:txBody>
      </p:sp>
      <p:sp>
        <p:nvSpPr>
          <p:cNvPr id="55" name="テキスト ボックス 1942">
            <a:extLst>
              <a:ext uri="{FF2B5EF4-FFF2-40B4-BE49-F238E27FC236}">
                <a16:creationId xmlns:a16="http://schemas.microsoft.com/office/drawing/2014/main" id="{8B233EA3-6D88-46F5-A24A-3CA9ECB962D5}"/>
              </a:ext>
            </a:extLst>
          </p:cNvPr>
          <p:cNvSpPr txBox="1"/>
          <p:nvPr/>
        </p:nvSpPr>
        <p:spPr>
          <a:xfrm>
            <a:off x="7846695" y="5816259"/>
            <a:ext cx="350044" cy="1371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ស្រទាប់ដីឥដ្ឋ</a:t>
            </a:r>
          </a:p>
        </p:txBody>
      </p:sp>
      <p:sp>
        <p:nvSpPr>
          <p:cNvPr id="56" name="テキスト ボックス 1943">
            <a:extLst>
              <a:ext uri="{FF2B5EF4-FFF2-40B4-BE49-F238E27FC236}">
                <a16:creationId xmlns:a16="http://schemas.microsoft.com/office/drawing/2014/main" id="{9D0756C5-C5D8-4773-B971-6DA121F860C9}"/>
              </a:ext>
            </a:extLst>
          </p:cNvPr>
          <p:cNvSpPr txBox="1"/>
          <p:nvPr/>
        </p:nvSpPr>
        <p:spPr>
          <a:xfrm>
            <a:off x="6706773" y="6179819"/>
            <a:ext cx="1353562" cy="838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m" sz="5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ការដួលរលំទ្រង់ទ្រាយធំ (ប្រភេទដីបាក់)</a:t>
            </a:r>
          </a:p>
        </p:txBody>
      </p:sp>
    </p:spTree>
    <p:extLst>
      <p:ext uri="{BB962C8B-B14F-4D97-AF65-F5344CB8AC3E}">
        <p14:creationId xmlns:p14="http://schemas.microsoft.com/office/powerpoint/2010/main" val="22159931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វិធីសាស្ត្រជីក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ទំព័រទី224 / អត្ថបទជំនួយ ទំព័រទី119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94680" y="5916471"/>
            <a:ext cx="32235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ឧទាហរណ៍នៃវិធីសាស្ត្រសាងសង់កោះ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80" y="1314615"/>
            <a:ext cx="6059440" cy="236376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166" y="4006244"/>
            <a:ext cx="6064668" cy="1991651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2727960" y="3703813"/>
            <a:ext cx="38252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ឧទាហរណ៍នៃវិធីសាស្ត្រការបែងចែកនៃការកាត់ជម្រាល</a:t>
            </a:r>
          </a:p>
        </p:txBody>
      </p:sp>
      <p:sp>
        <p:nvSpPr>
          <p:cNvPr id="12" name="テキスト ボックス 1944">
            <a:extLst>
              <a:ext uri="{FF2B5EF4-FFF2-40B4-BE49-F238E27FC236}">
                <a16:creationId xmlns:a16="http://schemas.microsoft.com/office/drawing/2014/main" id="{2E75CFB9-7205-4E49-8B63-5920E04E7CA7}"/>
              </a:ext>
            </a:extLst>
          </p:cNvPr>
          <p:cNvSpPr txBox="1"/>
          <p:nvPr/>
        </p:nvSpPr>
        <p:spPr>
          <a:xfrm>
            <a:off x="2568612" y="1456566"/>
            <a:ext cx="1169375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កំពូលជម្រាល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945">
            <a:extLst>
              <a:ext uri="{FF2B5EF4-FFF2-40B4-BE49-F238E27FC236}">
                <a16:creationId xmlns:a16="http://schemas.microsoft.com/office/drawing/2014/main" id="{B648E18E-B841-40B5-B129-E8B3DCB851BE}"/>
              </a:ext>
            </a:extLst>
          </p:cNvPr>
          <p:cNvSpPr txBox="1"/>
          <p:nvPr/>
        </p:nvSpPr>
        <p:spPr>
          <a:xfrm>
            <a:off x="2894680" y="1973555"/>
            <a:ext cx="843307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ការកាត់ជម្រាលចោត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7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946">
            <a:extLst>
              <a:ext uri="{FF2B5EF4-FFF2-40B4-BE49-F238E27FC236}">
                <a16:creationId xmlns:a16="http://schemas.microsoft.com/office/drawing/2014/main" id="{59435363-5DE5-42AA-9059-B0E98202DBE7}"/>
              </a:ext>
            </a:extLst>
          </p:cNvPr>
          <p:cNvSpPr txBox="1"/>
          <p:nvPr/>
        </p:nvSpPr>
        <p:spPr>
          <a:xfrm>
            <a:off x="1894829" y="2735526"/>
            <a:ext cx="572041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ដឺក្រេជម្រាល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 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947">
            <a:extLst>
              <a:ext uri="{FF2B5EF4-FFF2-40B4-BE49-F238E27FC236}">
                <a16:creationId xmlns:a16="http://schemas.microsoft.com/office/drawing/2014/main" id="{DE03A52D-66F1-44B5-B2A4-90DDCD0BC2EE}"/>
              </a:ext>
            </a:extLst>
          </p:cNvPr>
          <p:cNvSpPr txBox="1"/>
          <p:nvPr/>
        </p:nvSpPr>
        <p:spPr>
          <a:xfrm>
            <a:off x="5706624" y="1857351"/>
            <a:ext cx="411607" cy="1162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ជាយ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948">
            <a:extLst>
              <a:ext uri="{FF2B5EF4-FFF2-40B4-BE49-F238E27FC236}">
                <a16:creationId xmlns:a16="http://schemas.microsoft.com/office/drawing/2014/main" id="{10F8378D-8B10-4513-B53F-9A2B0B23B730}"/>
              </a:ext>
            </a:extLst>
          </p:cNvPr>
          <p:cNvSpPr txBox="1"/>
          <p:nvPr/>
        </p:nvSpPr>
        <p:spPr>
          <a:xfrm>
            <a:off x="5522865" y="2632452"/>
            <a:ext cx="367518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កំពូលជម្រាលចោត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8" name="テキスト ボックス 1949">
            <a:extLst>
              <a:ext uri="{FF2B5EF4-FFF2-40B4-BE49-F238E27FC236}">
                <a16:creationId xmlns:a16="http://schemas.microsoft.com/office/drawing/2014/main" id="{2DFD40A5-06BB-46E1-B878-6D9F9133EE67}"/>
              </a:ext>
            </a:extLst>
          </p:cNvPr>
          <p:cNvSpPr txBox="1"/>
          <p:nvPr/>
        </p:nvSpPr>
        <p:spPr>
          <a:xfrm>
            <a:off x="6355080" y="1342002"/>
            <a:ext cx="718959" cy="1558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ប្រឡាយបង្ហូរទឹក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9" name="テキスト ボックス 1950">
            <a:extLst>
              <a:ext uri="{FF2B5EF4-FFF2-40B4-BE49-F238E27FC236}">
                <a16:creationId xmlns:a16="http://schemas.microsoft.com/office/drawing/2014/main" id="{05F6855A-C87D-47FF-B676-FA94BFE2FCE2}"/>
              </a:ext>
            </a:extLst>
          </p:cNvPr>
          <p:cNvSpPr txBox="1"/>
          <p:nvPr/>
        </p:nvSpPr>
        <p:spPr>
          <a:xfrm>
            <a:off x="5165060" y="3472431"/>
            <a:ext cx="809019" cy="1162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ប្រឡាយបង្ហូរទឹក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0" name="テキスト ボックス 1951">
            <a:extLst>
              <a:ext uri="{FF2B5EF4-FFF2-40B4-BE49-F238E27FC236}">
                <a16:creationId xmlns:a16="http://schemas.microsoft.com/office/drawing/2014/main" id="{ED1CDF64-723C-45D9-A5C5-7B50D8E03021}"/>
              </a:ext>
            </a:extLst>
          </p:cNvPr>
          <p:cNvSpPr txBox="1"/>
          <p:nvPr/>
        </p:nvSpPr>
        <p:spPr>
          <a:xfrm>
            <a:off x="4419600" y="3539917"/>
            <a:ext cx="517866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ផ្ទៃបាតជីក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1" name="テキスト ボックス 1998">
            <a:extLst>
              <a:ext uri="{FF2B5EF4-FFF2-40B4-BE49-F238E27FC236}">
                <a16:creationId xmlns:a16="http://schemas.microsoft.com/office/drawing/2014/main" id="{F0820F8F-D8BE-4177-8641-754F3FFE4D06}"/>
              </a:ext>
            </a:extLst>
          </p:cNvPr>
          <p:cNvSpPr txBox="1"/>
          <p:nvPr/>
        </p:nvSpPr>
        <p:spPr>
          <a:xfrm>
            <a:off x="3231571" y="2447513"/>
            <a:ext cx="506415" cy="116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8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បាវដីខ្សាច់</a:t>
            </a:r>
            <a:endParaRPr lang="ja-JP" sz="8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2" name="テキスト ボックス 1971">
            <a:extLst>
              <a:ext uri="{FF2B5EF4-FFF2-40B4-BE49-F238E27FC236}">
                <a16:creationId xmlns:a16="http://schemas.microsoft.com/office/drawing/2014/main" id="{D27762A9-BC6B-49DF-B2D4-4AABE69F3678}"/>
              </a:ext>
            </a:extLst>
          </p:cNvPr>
          <p:cNvSpPr txBox="1"/>
          <p:nvPr/>
        </p:nvSpPr>
        <p:spPr>
          <a:xfrm>
            <a:off x="6681401" y="5190834"/>
            <a:ext cx="1577228" cy="3251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បន្ទះបង្គោលទល់ទប់ដី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3" name="テキスト ボックス 1972">
            <a:extLst>
              <a:ext uri="{FF2B5EF4-FFF2-40B4-BE49-F238E27FC236}">
                <a16:creationId xmlns:a16="http://schemas.microsoft.com/office/drawing/2014/main" id="{589E38F0-8876-4902-9D60-352FEE302669}"/>
              </a:ext>
            </a:extLst>
          </p:cNvPr>
          <p:cNvSpPr txBox="1"/>
          <p:nvPr/>
        </p:nvSpPr>
        <p:spPr>
          <a:xfrm>
            <a:off x="6703607" y="4614815"/>
            <a:ext cx="1555022" cy="38044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វត្ថុធាតុគាំទ្រជញ្ជាំងដី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24" name="テキスト ボックス 1973">
            <a:extLst>
              <a:ext uri="{FF2B5EF4-FFF2-40B4-BE49-F238E27FC236}">
                <a16:creationId xmlns:a16="http://schemas.microsoft.com/office/drawing/2014/main" id="{69ED3BF9-9329-4325-838E-B5E488C36F84}"/>
              </a:ext>
            </a:extLst>
          </p:cNvPr>
          <p:cNvSpPr txBox="1"/>
          <p:nvPr/>
        </p:nvSpPr>
        <p:spPr>
          <a:xfrm>
            <a:off x="1411919" y="4840693"/>
            <a:ext cx="834459" cy="258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12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ជញ្ជាំងទប់ដី</a:t>
            </a:r>
            <a:endParaRPr lang="ja-JP" sz="12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66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 dirty="0">
                <a:ea typeface="Meiryo UI" panose="020B0604030504040204" pitchFamily="50" charset="-128"/>
              </a:rPr>
              <a:t>វិធីសាស្ត្រជីក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ទំព័រទី226 / អត្ថបទជំនួយ ទំព័រទី119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23560" y="6054971"/>
            <a:ext cx="330106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ឧទាហរណ៍នៃវិធីសាស្ត្រការបែងចែកនៃការទប់ដី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952" y="1287151"/>
            <a:ext cx="4368095" cy="4799157"/>
          </a:xfrm>
          <a:prstGeom prst="rect">
            <a:avLst/>
          </a:prstGeom>
        </p:spPr>
      </p:pic>
      <p:sp>
        <p:nvSpPr>
          <p:cNvPr id="7" name="テキスト ボックス 1952">
            <a:extLst>
              <a:ext uri="{FF2B5EF4-FFF2-40B4-BE49-F238E27FC236}">
                <a16:creationId xmlns:a16="http://schemas.microsoft.com/office/drawing/2014/main" id="{B43299F5-C26E-46C6-BA42-96BF88A6B786}"/>
              </a:ext>
            </a:extLst>
          </p:cNvPr>
          <p:cNvSpPr txBox="1"/>
          <p:nvPr/>
        </p:nvSpPr>
        <p:spPr>
          <a:xfrm>
            <a:off x="3329021" y="1883145"/>
            <a:ext cx="520084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រចនាសម្ព័ន្ធ</a:t>
            </a:r>
          </a:p>
        </p:txBody>
      </p:sp>
      <p:sp>
        <p:nvSpPr>
          <p:cNvPr id="8" name="テキスト ボックス 1953">
            <a:extLst>
              <a:ext uri="{FF2B5EF4-FFF2-40B4-BE49-F238E27FC236}">
                <a16:creationId xmlns:a16="http://schemas.microsoft.com/office/drawing/2014/main" id="{0134C604-4A2B-48A3-AAF9-CE51BA2A5322}"/>
              </a:ext>
            </a:extLst>
          </p:cNvPr>
          <p:cNvSpPr txBox="1"/>
          <p:nvPr/>
        </p:nvSpPr>
        <p:spPr>
          <a:xfrm>
            <a:off x="4155791" y="2300026"/>
            <a:ext cx="464819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ជញ្ជាំងទប់ដី</a:t>
            </a:r>
          </a:p>
        </p:txBody>
      </p:sp>
      <p:sp>
        <p:nvSpPr>
          <p:cNvPr id="10" name="テキスト ボックス 1954">
            <a:extLst>
              <a:ext uri="{FF2B5EF4-FFF2-40B4-BE49-F238E27FC236}">
                <a16:creationId xmlns:a16="http://schemas.microsoft.com/office/drawing/2014/main" id="{3014CA94-76A5-4142-AD9C-938619A5573F}"/>
              </a:ext>
            </a:extLst>
          </p:cNvPr>
          <p:cNvSpPr txBox="1"/>
          <p:nvPr/>
        </p:nvSpPr>
        <p:spPr>
          <a:xfrm>
            <a:off x="6224621" y="178186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យុថ្កា</a:t>
            </a:r>
          </a:p>
        </p:txBody>
      </p:sp>
      <p:sp>
        <p:nvSpPr>
          <p:cNvPr id="13" name="テキスト ボックス 1955">
            <a:extLst>
              <a:ext uri="{FF2B5EF4-FFF2-40B4-BE49-F238E27FC236}">
                <a16:creationId xmlns:a16="http://schemas.microsoft.com/office/drawing/2014/main" id="{D86E5982-024F-43D2-810F-9D878468D217}"/>
              </a:ext>
            </a:extLst>
          </p:cNvPr>
          <p:cNvSpPr txBox="1"/>
          <p:nvPr/>
        </p:nvSpPr>
        <p:spPr>
          <a:xfrm>
            <a:off x="6096916" y="2057526"/>
            <a:ext cx="539045" cy="1012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ដំបងចង</a:t>
            </a:r>
          </a:p>
        </p:txBody>
      </p:sp>
      <p:sp>
        <p:nvSpPr>
          <p:cNvPr id="14" name="テキスト ボックス 1956">
            <a:extLst>
              <a:ext uri="{FF2B5EF4-FFF2-40B4-BE49-F238E27FC236}">
                <a16:creationId xmlns:a16="http://schemas.microsoft.com/office/drawing/2014/main" id="{BD7069CD-BCA9-4BA0-890A-E150ECDDD277}"/>
              </a:ext>
            </a:extLst>
          </p:cNvPr>
          <p:cNvSpPr txBox="1"/>
          <p:nvPr/>
        </p:nvSpPr>
        <p:spPr>
          <a:xfrm>
            <a:off x="4982562" y="2588981"/>
            <a:ext cx="994826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(ខ) វិធីសាស្ត្រចងដំបង</a:t>
            </a:r>
          </a:p>
        </p:txBody>
      </p:sp>
      <p:sp>
        <p:nvSpPr>
          <p:cNvPr id="15" name="テキスト ボックス 1957">
            <a:extLst>
              <a:ext uri="{FF2B5EF4-FFF2-40B4-BE49-F238E27FC236}">
                <a16:creationId xmlns:a16="http://schemas.microsoft.com/office/drawing/2014/main" id="{8431CABF-383D-4736-8DF1-F4A625195EA6}"/>
              </a:ext>
            </a:extLst>
          </p:cNvPr>
          <p:cNvSpPr txBox="1"/>
          <p:nvPr/>
        </p:nvSpPr>
        <p:spPr>
          <a:xfrm>
            <a:off x="2923560" y="3257300"/>
            <a:ext cx="1120405" cy="1142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(a) វិធីសាស្រ្តសាងសង់ឯករាជ្យ</a:t>
            </a:r>
          </a:p>
        </p:txBody>
      </p:sp>
      <p:sp>
        <p:nvSpPr>
          <p:cNvPr id="16" name="テキスト ボックス 1958">
            <a:extLst>
              <a:ext uri="{FF2B5EF4-FFF2-40B4-BE49-F238E27FC236}">
                <a16:creationId xmlns:a16="http://schemas.microsoft.com/office/drawing/2014/main" id="{3B64B65E-5A95-4D2E-A857-194BEFF330C0}"/>
              </a:ext>
            </a:extLst>
          </p:cNvPr>
          <p:cNvSpPr txBox="1"/>
          <p:nvPr/>
        </p:nvSpPr>
        <p:spPr>
          <a:xfrm>
            <a:off x="2288892" y="2627204"/>
            <a:ext cx="293370" cy="630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ផ្នែកចូលប្ញស</a:t>
            </a:r>
          </a:p>
        </p:txBody>
      </p:sp>
      <p:sp>
        <p:nvSpPr>
          <p:cNvPr id="17" name="テキスト ボックス 1959">
            <a:extLst>
              <a:ext uri="{FF2B5EF4-FFF2-40B4-BE49-F238E27FC236}">
                <a16:creationId xmlns:a16="http://schemas.microsoft.com/office/drawing/2014/main" id="{D0018FF2-0CB3-42B0-B304-3860A8451124}"/>
              </a:ext>
            </a:extLst>
          </p:cNvPr>
          <p:cNvSpPr txBox="1"/>
          <p:nvPr/>
        </p:nvSpPr>
        <p:spPr>
          <a:xfrm>
            <a:off x="4950393" y="4169418"/>
            <a:ext cx="1242059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(c) វិធីសាស្ត្រយុថ្កាផែនដី</a:t>
            </a:r>
          </a:p>
        </p:txBody>
      </p:sp>
      <p:sp>
        <p:nvSpPr>
          <p:cNvPr id="18" name="テキスト ボックス 1960">
            <a:extLst>
              <a:ext uri="{FF2B5EF4-FFF2-40B4-BE49-F238E27FC236}">
                <a16:creationId xmlns:a16="http://schemas.microsoft.com/office/drawing/2014/main" id="{FD4DC8B5-1388-4EC5-BCD1-FD3C64660C3D}"/>
              </a:ext>
            </a:extLst>
          </p:cNvPr>
          <p:cNvSpPr txBox="1"/>
          <p:nvPr/>
        </p:nvSpPr>
        <p:spPr>
          <a:xfrm>
            <a:off x="4353912" y="3867989"/>
            <a:ext cx="40767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បាយអ</a:t>
            </a:r>
          </a:p>
        </p:txBody>
      </p:sp>
      <p:sp>
        <p:nvSpPr>
          <p:cNvPr id="19" name="テキスト ボックス 1961">
            <a:extLst>
              <a:ext uri="{FF2B5EF4-FFF2-40B4-BE49-F238E27FC236}">
                <a16:creationId xmlns:a16="http://schemas.microsoft.com/office/drawing/2014/main" id="{871FF0F6-E2ED-41CA-9F3C-6EC31E7BB753}"/>
              </a:ext>
            </a:extLst>
          </p:cNvPr>
          <p:cNvSpPr txBox="1"/>
          <p:nvPr/>
        </p:nvSpPr>
        <p:spPr>
          <a:xfrm>
            <a:off x="6217001" y="2978206"/>
            <a:ext cx="539045" cy="3226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ដំបងដែកឬខ្សែដែក PC</a:t>
            </a:r>
          </a:p>
        </p:txBody>
      </p:sp>
      <p:sp>
        <p:nvSpPr>
          <p:cNvPr id="20" name="テキスト ボックス 1962">
            <a:extLst>
              <a:ext uri="{FF2B5EF4-FFF2-40B4-BE49-F238E27FC236}">
                <a16:creationId xmlns:a16="http://schemas.microsoft.com/office/drawing/2014/main" id="{E1209677-163B-4A3E-B8D4-07C8024E7810}"/>
              </a:ext>
            </a:extLst>
          </p:cNvPr>
          <p:cNvSpPr txBox="1"/>
          <p:nvPr/>
        </p:nvSpPr>
        <p:spPr>
          <a:xfrm>
            <a:off x="4401537" y="5059513"/>
            <a:ext cx="3124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បង្គោលមធ្យម</a:t>
            </a:r>
          </a:p>
        </p:txBody>
      </p:sp>
      <p:sp>
        <p:nvSpPr>
          <p:cNvPr id="22" name="テキスト ボックス 1964">
            <a:extLst>
              <a:ext uri="{FF2B5EF4-FFF2-40B4-BE49-F238E27FC236}">
                <a16:creationId xmlns:a16="http://schemas.microsoft.com/office/drawing/2014/main" id="{0EACDF9B-14F8-4998-9E1D-78CD9F73C54E}"/>
              </a:ext>
            </a:extLst>
          </p:cNvPr>
          <p:cNvSpPr txBox="1"/>
          <p:nvPr/>
        </p:nvSpPr>
        <p:spPr>
          <a:xfrm>
            <a:off x="4597752" y="4742699"/>
            <a:ext cx="583848" cy="1386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បន្ទះបង្គោលទល់ទប់ដី</a:t>
            </a:r>
          </a:p>
        </p:txBody>
      </p:sp>
      <p:sp>
        <p:nvSpPr>
          <p:cNvPr id="23" name="テキスト ボックス 1965">
            <a:extLst>
              <a:ext uri="{FF2B5EF4-FFF2-40B4-BE49-F238E27FC236}">
                <a16:creationId xmlns:a16="http://schemas.microsoft.com/office/drawing/2014/main" id="{856378E7-9636-4745-881E-4EE87CD6A5E4}"/>
              </a:ext>
            </a:extLst>
          </p:cNvPr>
          <p:cNvSpPr txBox="1"/>
          <p:nvPr/>
        </p:nvSpPr>
        <p:spPr>
          <a:xfrm>
            <a:off x="3999582" y="4717323"/>
            <a:ext cx="464818" cy="1292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6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បន្ទះបង្គោលទល់ទប់ដី</a:t>
            </a:r>
          </a:p>
        </p:txBody>
      </p:sp>
      <p:sp>
        <p:nvSpPr>
          <p:cNvPr id="24" name="テキスト ボックス 1966">
            <a:extLst>
              <a:ext uri="{FF2B5EF4-FFF2-40B4-BE49-F238E27FC236}">
                <a16:creationId xmlns:a16="http://schemas.microsoft.com/office/drawing/2014/main" id="{FEE4406F-B7FE-4E1C-8B05-B5F1117A1F09}"/>
              </a:ext>
            </a:extLst>
          </p:cNvPr>
          <p:cNvSpPr txBox="1"/>
          <p:nvPr/>
        </p:nvSpPr>
        <p:spPr>
          <a:xfrm>
            <a:off x="4155792" y="4429736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ការដាក់ធ្នឹម</a:t>
            </a:r>
          </a:p>
        </p:txBody>
      </p:sp>
      <p:sp>
        <p:nvSpPr>
          <p:cNvPr id="25" name="テキスト ボックス 1967">
            <a:extLst>
              <a:ext uri="{FF2B5EF4-FFF2-40B4-BE49-F238E27FC236}">
                <a16:creationId xmlns:a16="http://schemas.microsoft.com/office/drawing/2014/main" id="{F1981158-FBBC-4382-A3FB-30937FA85F38}"/>
              </a:ext>
            </a:extLst>
          </p:cNvPr>
          <p:cNvSpPr txBox="1"/>
          <p:nvPr/>
        </p:nvSpPr>
        <p:spPr>
          <a:xfrm>
            <a:off x="3401412" y="4656135"/>
            <a:ext cx="4648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វត្ថុធាតុគាំទ្រជញ្ជាំងដី</a:t>
            </a:r>
          </a:p>
        </p:txBody>
      </p:sp>
      <p:sp>
        <p:nvSpPr>
          <p:cNvPr id="26" name="テキスト ボックス 1968">
            <a:extLst>
              <a:ext uri="{FF2B5EF4-FFF2-40B4-BE49-F238E27FC236}">
                <a16:creationId xmlns:a16="http://schemas.microsoft.com/office/drawing/2014/main" id="{CC0DA425-DAD8-48BD-A7CD-FB0B039B96B3}"/>
              </a:ext>
            </a:extLst>
          </p:cNvPr>
          <p:cNvSpPr txBox="1"/>
          <p:nvPr/>
        </p:nvSpPr>
        <p:spPr>
          <a:xfrm>
            <a:off x="2492287" y="5093889"/>
            <a:ext cx="444891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ធ្នឹមកើយ</a:t>
            </a:r>
          </a:p>
        </p:txBody>
      </p:sp>
      <p:sp>
        <p:nvSpPr>
          <p:cNvPr id="27" name="テキスト ボックス 1969">
            <a:extLst>
              <a:ext uri="{FF2B5EF4-FFF2-40B4-BE49-F238E27FC236}">
                <a16:creationId xmlns:a16="http://schemas.microsoft.com/office/drawing/2014/main" id="{74DB093D-6514-459B-BFFD-90DCF99A811D}"/>
              </a:ext>
            </a:extLst>
          </p:cNvPr>
          <p:cNvSpPr txBox="1"/>
          <p:nvPr/>
        </p:nvSpPr>
        <p:spPr>
          <a:xfrm>
            <a:off x="2714733" y="5726682"/>
            <a:ext cx="312420" cy="1143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បង្គោលមធ្យម</a:t>
            </a:r>
          </a:p>
        </p:txBody>
      </p:sp>
      <p:sp>
        <p:nvSpPr>
          <p:cNvPr id="28" name="テキスト ボックス 1970">
            <a:extLst>
              <a:ext uri="{FF2B5EF4-FFF2-40B4-BE49-F238E27FC236}">
                <a16:creationId xmlns:a16="http://schemas.microsoft.com/office/drawing/2014/main" id="{FA47C8EC-BF06-4D1D-90A9-B13F7F91D8DC}"/>
              </a:ext>
            </a:extLst>
          </p:cNvPr>
          <p:cNvSpPr txBox="1"/>
          <p:nvPr/>
        </p:nvSpPr>
        <p:spPr>
          <a:xfrm>
            <a:off x="5595971" y="5193116"/>
            <a:ext cx="384810" cy="14138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700" kern="10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ជញ្ជាំងទប់ដី</a:t>
            </a:r>
          </a:p>
        </p:txBody>
      </p:sp>
    </p:spTree>
    <p:extLst>
      <p:ext uri="{BB962C8B-B14F-4D97-AF65-F5344CB8AC3E}">
        <p14:creationId xmlns:p14="http://schemas.microsoft.com/office/powerpoint/2010/main" val="28245787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m" sz="2400">
                <a:ea typeface="Meiryo UI" panose="020B0604030504040204" pitchFamily="50" charset="-128"/>
              </a:rPr>
              <a:t>វិធីសាស្ត្រជីក</a:t>
            </a:r>
            <a:endParaRPr kumimoji="1" lang="ja-JP" altLang="en-US" sz="2400" dirty="0"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អត្ថបទ ទំព័រទី227 / អត្ថបទជំនួយ ទំព័រទី120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ja-JP" altLang="en-US" sz="2000" dirty="0">
              <a:latin typeface="Khmer UI" panose="020B0502040204020203" pitchFamily="34" charset="0"/>
              <a:ea typeface="Meiryo UI" panose="020B0604030504040204" pitchFamily="50" charset="-128"/>
              <a:cs typeface="Khmer UI" panose="020B0502040204020203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75809" y="6088438"/>
            <a:ext cx="354914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 dirty="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ឧទាហរណ៍នៃវិធីសាស្ត្រទ្រនាប់ជួរបញ្ច្រាស 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31572" y="2918166"/>
            <a:ext cx="268085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m" sz="1200">
                <a:solidFill>
                  <a:prstClr val="black"/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ឧទាហរណ៍នៃវិធីសាស្ត្រកាត់អណ្តូង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213" y="1346171"/>
            <a:ext cx="5974773" cy="150147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154" y="3152528"/>
            <a:ext cx="3549144" cy="3026570"/>
          </a:xfrm>
          <a:prstGeom prst="rect">
            <a:avLst/>
          </a:prstGeom>
        </p:spPr>
      </p:pic>
      <p:sp>
        <p:nvSpPr>
          <p:cNvPr id="10" name="テキスト ボックス 1974">
            <a:extLst>
              <a:ext uri="{FF2B5EF4-FFF2-40B4-BE49-F238E27FC236}">
                <a16:creationId xmlns:a16="http://schemas.microsoft.com/office/drawing/2014/main" id="{3FB0CF38-E762-4D73-BC58-39447895D478}"/>
              </a:ext>
            </a:extLst>
          </p:cNvPr>
          <p:cNvSpPr txBox="1"/>
          <p:nvPr/>
        </p:nvSpPr>
        <p:spPr>
          <a:xfrm>
            <a:off x="5751801" y="4156325"/>
            <a:ext cx="839499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ជញ្ជាំងទប់ដី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3" name="テキスト ボックス 1975">
            <a:extLst>
              <a:ext uri="{FF2B5EF4-FFF2-40B4-BE49-F238E27FC236}">
                <a16:creationId xmlns:a16="http://schemas.microsoft.com/office/drawing/2014/main" id="{00EA5C72-6CF2-4360-BFFB-5DE6786FE8A9}"/>
              </a:ext>
            </a:extLst>
          </p:cNvPr>
          <p:cNvSpPr txBox="1"/>
          <p:nvPr/>
        </p:nvSpPr>
        <p:spPr>
          <a:xfrm>
            <a:off x="5632456" y="3179511"/>
            <a:ext cx="592497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ផ្ទៃដី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4" name="テキスト ボックス 1976">
            <a:extLst>
              <a:ext uri="{FF2B5EF4-FFF2-40B4-BE49-F238E27FC236}">
                <a16:creationId xmlns:a16="http://schemas.microsoft.com/office/drawing/2014/main" id="{663B14ED-7251-4FC8-B9B4-05A0545E4ED8}"/>
              </a:ext>
            </a:extLst>
          </p:cNvPr>
          <p:cNvSpPr txBox="1"/>
          <p:nvPr/>
        </p:nvSpPr>
        <p:spPr>
          <a:xfrm>
            <a:off x="4953155" y="3856957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ទី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1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6" name="テキスト ボックス 1977">
            <a:extLst>
              <a:ext uri="{FF2B5EF4-FFF2-40B4-BE49-F238E27FC236}">
                <a16:creationId xmlns:a16="http://schemas.microsoft.com/office/drawing/2014/main" id="{06C8906A-E6A5-45E8-B84D-39D4B97E7985}"/>
              </a:ext>
            </a:extLst>
          </p:cNvPr>
          <p:cNvSpPr txBox="1"/>
          <p:nvPr/>
        </p:nvSpPr>
        <p:spPr>
          <a:xfrm>
            <a:off x="4953155" y="4604924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ទី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2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  <p:sp>
        <p:nvSpPr>
          <p:cNvPr id="17" name="テキスト ボックス 1978">
            <a:extLst>
              <a:ext uri="{FF2B5EF4-FFF2-40B4-BE49-F238E27FC236}">
                <a16:creationId xmlns:a16="http://schemas.microsoft.com/office/drawing/2014/main" id="{AC9AACCE-69F5-4D54-9417-74F4A0BE96F3}"/>
              </a:ext>
            </a:extLst>
          </p:cNvPr>
          <p:cNvSpPr txBox="1"/>
          <p:nvPr/>
        </p:nvSpPr>
        <p:spPr>
          <a:xfrm>
            <a:off x="4909688" y="5069208"/>
            <a:ext cx="345144" cy="172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m" sz="900" kern="100" dirty="0">
                <a:effectLst/>
                <a:latin typeface="Khmer UI" panose="020B0502040204020203" pitchFamily="34" charset="0"/>
                <a:ea typeface="ＭＳ Ｐゴシック" panose="020B0600070205080204" pitchFamily="50" charset="-128"/>
                <a:cs typeface="Khmer UI" panose="020B0502040204020203" pitchFamily="34" charset="0"/>
              </a:rPr>
              <a:t>ទី</a:t>
            </a:r>
            <a:r>
              <a:rPr lang="km" sz="900" kern="100" dirty="0">
                <a:effectLst/>
                <a:latin typeface="Khmer UI" panose="020B0502040204020203" pitchFamily="34" charset="0"/>
                <a:ea typeface="游ゴシック" panose="020B0400000000000000" pitchFamily="50" charset="-128"/>
                <a:cs typeface="Khmer UI" panose="020B0502040204020203" pitchFamily="34" charset="0"/>
              </a:rPr>
              <a:t>3</a:t>
            </a:r>
            <a:endParaRPr lang="ja-JP" sz="900" kern="100" dirty="0">
              <a:effectLst/>
              <a:latin typeface="Khmer UI" panose="020B0502040204020203" pitchFamily="34" charset="0"/>
              <a:ea typeface="ＭＳ Ｐゴシック" panose="020B0600070205080204" pitchFamily="50" charset="-128"/>
              <a:cs typeface="Khmer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26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m" sz="3200" dirty="0">
                <a:latin typeface="Khmer UI bold" panose="020B0702040204020203" pitchFamily="34" charset="0"/>
                <a:ea typeface="ＭＳ Ｐゴシック" panose="020B0600070205080204" pitchFamily="50" charset="-128"/>
                <a:cs typeface="Khmer UI bold" panose="020B0702040204020203" pitchFamily="34" charset="0"/>
              </a:rPr>
              <a:t>ជំពូកទី11 ករណីគ្រោះមហន្តរាយ</a:t>
            </a:r>
            <a:endParaRPr kumimoji="1" lang="ja-JP" altLang="en-US" sz="3200" dirty="0">
              <a:latin typeface="Khmer UI bold" panose="020B0702040204020203" pitchFamily="34" charset="0"/>
              <a:ea typeface="ＭＳ Ｐゴシック" panose="020B0600070205080204" pitchFamily="50" charset="-128"/>
              <a:cs typeface="Khmer UI 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55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17982</Words>
  <Application>Microsoft Office PowerPoint</Application>
  <PresentationFormat>画面に合わせる (4:3)</PresentationFormat>
  <Paragraphs>2387</Paragraphs>
  <Slides>119</Slides>
  <Notes>107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119</vt:i4>
      </vt:variant>
    </vt:vector>
  </HeadingPairs>
  <TitlesOfParts>
    <vt:vector size="131" baseType="lpstr">
      <vt:lpstr>HGP明朝B</vt:lpstr>
      <vt:lpstr>Khmer UI</vt:lpstr>
      <vt:lpstr>Khmer UI bold</vt:lpstr>
      <vt:lpstr>Latha</vt:lpstr>
      <vt:lpstr>Meiryo UI</vt:lpstr>
      <vt:lpstr>ＭＳ Ｐゴシック</vt:lpstr>
      <vt:lpstr>游ゴシック</vt:lpstr>
      <vt:lpstr>Arial</vt:lpstr>
      <vt:lpstr>Calibri</vt:lpstr>
      <vt:lpstr>Cambria Math</vt:lpstr>
      <vt:lpstr>Office テーマ</vt:lpstr>
      <vt:lpstr>Office Theme</vt:lpstr>
      <vt:lpstr>គ្រឿងយន្តសំណង់ប្រភេទយានយន្ត (សម្រាប់ការឈូសឆាយពង្រាបដី ការដឹកជញ្ជូន ការផ្ទុកនិងសម្រាប់ជីក)ប្រតិបត្តិការ អត្ថបទជំនួយការបណ្តុះបណ្តាលជំនាញ ឯកសារ PowerPoint សំរាប់ការបណ្តុះបណ្តាល</vt:lpstr>
      <vt:lpstr>ជំពូកទី1 ចំណេះដឹងជាមូលដ្ឋានអំពីគ្រឿងម៉ាស៊ីនសំណង់ប្រភេទយានយន្ត</vt:lpstr>
      <vt:lpstr>ប្រភេទ​ នៃគ្រឿងម៉ាស៊ីនសំណង់ប្រភេទយានយន្ត(សម្រាប់ការឈូសឆាយពង្រាបដី ការដឹកជញ្ជូន ការផ្ទុកនិងសម្រាប់ជីក) (លេខទី7តារាងបទបញ្ញត្តិច្បាប់ស្តីពីការអនុវត្តន៍សុវត្ថិភាពឧស្សាហកម្មនិងសុខភាព)</vt:lpstr>
      <vt:lpstr>ម៉ាស៊ីនសម្រាប់ការឈូសឆាយពង្រាបដី ការដឹកជញ្ជូន ការផ្ទុក</vt:lpstr>
      <vt:lpstr>ម៉ាស៊ីនសម្រាប់ការឈូសឆាយពង្រាបដី ការដឹកជញ្ជូន ការផ្ទុក</vt:lpstr>
      <vt:lpstr>ម៉ាស៊ីនជីក</vt:lpstr>
      <vt:lpstr>ម៉ាស៊ីនជីក</vt:lpstr>
      <vt:lpstr>ពាក្យទាក់ទងទៅនឹងគ្រឿងម៉ាស៊ីនសំណង់ប្រភេទយានយន្ត  1 ...  ឧបករណ៍ការងារ</vt:lpstr>
      <vt:lpstr>ពាក្យទាក់ទងទៅនឹងគ្រឿងម៉ាស៊ីនសំណង់ប្រភេទយានយន្ត  2 ... ទំងន់ម៉ាស៊ីន ពាក្យទាក់ទងទៅនឹងគ្រឿងម៉ាស៊ីនសំណង់ប្រភេទយានយន្ត 3 ... ទំងន់ម៉ាស៊ីន ពាក្យទាក់ទងទៅនឹងគ្រឿងម៉ាស៊ីនសំណង់ប្រភេទយានយន្ត 4 ... ទំងន់រថយន្តសរុប</vt:lpstr>
      <vt:lpstr>ពាក្យទាក់ទងទៅនឹងគ្រឿងម៉ាស៊ីនសំណង់ប្រភេទយានយន្ត្ត 5 ...  ស្ថេរភាព 6 ... សមត្ថភាពឡើងតាម</vt:lpstr>
      <vt:lpstr>ពាក្យទាក់ទងទៅនឹងគ្រឿងម៉ាស៊ីនសំណង់ប្រភេទយានយន្ត្ត 7 ...  សម្ពាធដីជាមធ្យម</vt:lpstr>
      <vt:lpstr>ជំពូកទី 2 ម៉ូទ័រនិងប្រព័ន្ធធារាសាស្ត្រ សម្រាប់គ្រឿងយន្តសំណង់ប្រភេទយានយន្ត</vt:lpstr>
      <vt:lpstr>ម៉ូទ័រ</vt:lpstr>
      <vt:lpstr>រចនាសម្ព័ន្ធម៉ាស៊ីនម៉ាស៊ូត</vt:lpstr>
      <vt:lpstr>រចនាសម្ព័ន្ធម៉ាស៊ីនម៉ាស៊ូត</vt:lpstr>
      <vt:lpstr>រចនាសម្ព័ន្ធម៉ាស៊ីនម៉ាស៊ូត</vt:lpstr>
      <vt:lpstr>ឥន្ធនៈ  ប្រេងម៉ាស៊ីន</vt:lpstr>
      <vt:lpstr>ឧបករណ៍ធារាសាស្ត្រ</vt:lpstr>
      <vt:lpstr>ម៉ាស៊ីនបូមទឹកធារាសាស្ត្រ ①ម៉ាស៊ីនបូមស្ពឺ  ②ម៉ាស៊ីនបូមភីស្តុន ប្រភេទអ័ក្សទ្រេត ប្រភេទក្ដាដែលជ្រាល</vt:lpstr>
      <vt:lpstr>ធុងប្រេងធារាសាស្ត្រ</vt:lpstr>
      <vt:lpstr>ជំពូកទី 3 រចនាសម្ព័ននៃគ្រឿងបរិក្ខារដែលទាក់ទងនឹងការដំណើរការម៉ាស៊ីនសំណង់ប្រភេទយានយន្ត</vt:lpstr>
      <vt:lpstr>ត្រាក់ទ័រប្រភេទកង់រថក្រោះ</vt:lpstr>
      <vt:lpstr>ត្រាក់ទ័រប្រភេទកង់រថក្រោះ</vt:lpstr>
      <vt:lpstr>ត្រាក់ទ័រប្រភេទកង់</vt:lpstr>
      <vt:lpstr>ត្រាក់ទ័រប្រភេទកង់ សំបកកង់</vt:lpstr>
      <vt:lpstr>ម៉ាស៊ីនសំណង់ប្រភេទប៉ែលប្រភេទធារាសាស្ត្រ (ប្រភេទកង់រថក្រោះ)</vt:lpstr>
      <vt:lpstr>ឡេវ៉ាល័រ・ម៉ូទ័រ</vt:lpstr>
      <vt:lpstr>ម៉ាស៊ីនកៀរដី</vt:lpstr>
      <vt:lpstr>ជំពូកទី4 ការចាត់ចែងឧបករណ៍ដែលទាក់ទងនឹងដំណើរការម៉ាស៊ីនសំណង់ប្រភេទយានយន្ត</vt:lpstr>
      <vt:lpstr>ការចាត់ចែងការចាប់ផ្តើមបើកបរ</vt:lpstr>
      <vt:lpstr>ការចាត់ចែងពេលបើកបរ</vt:lpstr>
      <vt:lpstr>ការចាត់ចែងពេលបើកបរ</vt:lpstr>
      <vt:lpstr>ការចាត់ចែងនៅពេលចត (ចំណតរថយន្ត)</vt:lpstr>
      <vt:lpstr>ជំពូកទី 5 រចនាសម្ព័ននិងប្រភេទនៃឧបករណ៍ទាក់ទងនឹងការងាររបស់ម៉ាស៊ីនសំណង់ប្រភេទយានយន្ត</vt:lpstr>
      <vt:lpstr>រចនាសម្ព័ន្ធនិងប្រភេទនៃឧបករណ៍ការងារសម្រាប់ម៉ាស៊ីនសំណង់ប្រភេទត្រាក់ទ័រ</vt:lpstr>
      <vt:lpstr>រចនាសម្ព័ន្ធនិងប្រភេទនៃឧបករណ៍ការងារសម្រាប់ម៉ាស៊ីនសំណង់ប្រភេទត្រាក់ទ័រ</vt:lpstr>
      <vt:lpstr>ឧបករណ៍សុវត្ថិភាព។ ល។</vt:lpstr>
      <vt:lpstr>រចនាសម្ព័ននិងប្រភេទនៃឧបករណ៍ការងារសម្រាប់ម៉ាស៊ីនសំណង់ប្រភេទប៉ែល(SHOBERU)</vt:lpstr>
      <vt:lpstr>ឧបករណ៍សុវត្ថិភាព។ ល។</vt:lpstr>
      <vt:lpstr>ឡេវ៉ាល័រ・ម៉ូទ័រ</vt:lpstr>
      <vt:lpstr>ម៉ាស៊ីនកៀរដី</vt:lpstr>
      <vt:lpstr>ជំពូក 6 ការចាត់ចែងឧបករណ៍ទាក់ទងនឹងការងាររបស់ម៉ាស៊ីនសំណង់ប្រភេទយានយន្ត។ ល។</vt:lpstr>
      <vt:lpstr>ប៊ុលដូហ្ស័រ 1 ... ប្រតិបត្តិការមូលដ្ឋាន</vt:lpstr>
      <vt:lpstr>ប៊ុលដូហ្ស័រ 1 ... ប្រតិបត្តិការមូលដ្ឋាន</vt:lpstr>
      <vt:lpstr>ប៊ុលដូហ្ស័រ 1 ... ប្រតិបត្តិការមូលដ្ឋាន</vt:lpstr>
      <vt:lpstr>ប៊ុលដូហ្ស័រ 2 ... ការងារមូលដ្ឋាន</vt:lpstr>
      <vt:lpstr>ការងារជីក</vt:lpstr>
      <vt:lpstr>ការងារជំរុញដី (OSHIDO)</vt:lpstr>
      <vt:lpstr>ការងារលើកដីអោយខ្ពស់(morido)</vt:lpstr>
      <vt:lpstr>ការងារបញ្ចប់</vt:lpstr>
      <vt:lpstr>ការងារអនុវត្ត</vt:lpstr>
      <vt:lpstr>ការងាររបក</vt:lpstr>
      <vt:lpstr>ត្រាក់ទ័រ ប៉ែល(SHOBERU)</vt:lpstr>
      <vt:lpstr>ត្រាក់ទ័រ ប៉ែល(SHOBERU)</vt:lpstr>
      <vt:lpstr>ការងារជីក</vt:lpstr>
      <vt:lpstr>ការងារដឹកជញ្ជូននិងផ្ទុក</vt:lpstr>
      <vt:lpstr>ការងារដឹកជញ្ជូននិងផ្ទុក</vt:lpstr>
      <vt:lpstr>ឧបករណ៍ប៉ែលធារាសាស្ត្រ (SHOBERU)(backhoe)</vt:lpstr>
      <vt:lpstr>ឧបករណ៍ប៉ែលធារាសាស្ត្រ (SHOBERU)(backhoe)</vt:lpstr>
      <vt:lpstr>ការងារជីក</vt:lpstr>
      <vt:lpstr>ការងារផ្ទុក</vt:lpstr>
      <vt:lpstr>ឧបករណ៍ប៉ែលធារាសាស្ត្រ (SHOBERU)(loading shovel)</vt:lpstr>
      <vt:lpstr>ឧបករណ៍ប៉ែលធារាសាស្ត្រ (SHOBERU)(loading shovel(SHOBERU))</vt:lpstr>
      <vt:lpstr>ឧបករណ៍ប៉ែលធារាសាស្ត្រ (SHOBERU)(loading shovel(SHOBERU))</vt:lpstr>
      <vt:lpstr>clamshell </vt:lpstr>
      <vt:lpstr>ឧទាហរណ៍នម៉ាស៊ីនជីកផ្នែកទាបជាងដី </vt:lpstr>
      <vt:lpstr>ឡេវ៉ាល័រ・ម៉ូទ័រ 1 ...  ប្រតិបត្តិការមូលដ្ឋាន</vt:lpstr>
      <vt:lpstr>ឡេវ៉ាល័រ・ម៉ូទ័រូ 2 ... ការងារមូលដ្ឋាន</vt:lpstr>
      <vt:lpstr>ការងារសមស្រប</vt:lpstr>
      <vt:lpstr>ម៉ាស៊ីនកៀរដី (ម៉ាស៊ីនកៀរដីម៉ូទ័រ)</vt:lpstr>
      <vt:lpstr>ម៉ាស៊ីនកៀរដី (ម៉ាស៊ីនកៀរដី ដែលត្រូវបានទាញ)</vt:lpstr>
      <vt:lpstr>ម៉ាស៊ីនផ្ទុកកំទេចថ្មប្រភេទកង់រថក្រោះ</vt:lpstr>
      <vt:lpstr>ផ្ទេរគ្រឿងម៉ាស៊ីនសំណង់ប្រភេទយានយន្ត</vt:lpstr>
      <vt:lpstr>ជំពូកទី7 ការត្រួតពិនិត្យនិងថែទាំគ្រឿងម៉ាស៊ីនសំណង់ប្រភេទយានយន្ត</vt:lpstr>
      <vt:lpstr>ច្បាប់ពាក់ព័ន្ធនិងប្រការប្រុងប្រយ័ត្នទូទៅ</vt:lpstr>
      <vt:lpstr>នីតិវិធីត្រួតពិនិត្យប្រចាំថ្ងៃ មុនពេលចាប់ផ្តើមម៉ាស៊ីន</vt:lpstr>
      <vt:lpstr>នីតិវិធីត្រួតពិនិត្យប្រចាំថ្ងៃ បន្ទាប់ពីចាប់ផ្តើមម៉ាស៊ីន</vt:lpstr>
      <vt:lpstr>នីតិវិធីការត្រួតពិនិត្យនៅពេលភាពមិនប្រក្រតីត្រូវបានរកឃើញក្នុងកំឡុងពេលធ្វើការ</vt:lpstr>
      <vt:lpstr>ជំពូកទី8 នីតិវិធីសំរាប់ការបើកបរដោយសុវត្ថិភាពនិងរបៀបផ្តល់សញ្ញានិងវិធីណែនាំ</vt:lpstr>
      <vt:lpstr>គន្លឺះសំរាប់ការបើកបរដោយសុវត្ថិភាព</vt:lpstr>
      <vt:lpstr>សញ្ញានិងនីតិវិធីនៃការណែនាំ</vt:lpstr>
      <vt:lpstr>ជំពូកទី9 ចំណេះដឹងអំពីថាមពលនិងអគ្គិសនី</vt:lpstr>
      <vt:lpstr>កម្លាំងបង្វិល</vt:lpstr>
      <vt:lpstr>ម៉ាស់និងភារពលជាក់លាក់</vt:lpstr>
      <vt:lpstr>ចំណុចនៃភារពល ស្ថេរភាពនៃវត្ថុ (អង្គុយ)(Suwari)</vt:lpstr>
      <vt:lpstr>ចលនានៃវត្ថុមួយ</vt:lpstr>
      <vt:lpstr>ចំណេះដឹងអំពីអគ្គិសនី</vt:lpstr>
      <vt:lpstr>ចំណេះដឹងអំពីអគ្គិសនី</vt:lpstr>
      <vt:lpstr>ជំពូកទី10 ចំណេះដឹងអំពីភូមិសាស្ត្រនិងការងារវិស្វកម្មសំណង់ស៊ីវិល</vt:lpstr>
      <vt:lpstr>គុណភាពថ្ម ដី</vt:lpstr>
      <vt:lpstr>សមាសភាពដី</vt:lpstr>
      <vt:lpstr>ភាពរឹងផ្ទៃដី</vt:lpstr>
      <vt:lpstr>ផ្លាស់ប្តូរបរិមាណដី</vt:lpstr>
      <vt:lpstr>មូលហេតុនិងសញ្ញានៃការបាក់ដី មូលហេតនៃការបាក់ដី</vt:lpstr>
      <vt:lpstr>មូលហេតុនិងសញ្ញានៃការបាក់ដី ភាពខ្លាំងនៃដី សញ្ញានៃការដួលរលំ</vt:lpstr>
      <vt:lpstr>វិធីសាស្ត្រជីក</vt:lpstr>
      <vt:lpstr>វិធីសាស្ត្រជីក</vt:lpstr>
      <vt:lpstr>វិធីសាស្ត្រជីក</vt:lpstr>
      <vt:lpstr>ជំពូកទី11 ករណីគ្រោះមហន្តរាយ</vt:lpstr>
      <vt:lpstr>មនុស្សស្លាប់និងរងរបួសនៅក្នុងឧស្សាហកម្មសំណង់</vt:lpstr>
      <vt:lpstr>ករណីគ្រោះមហន្តរាយទី1 ជាងសំណង់ត្រូវបានគាបដោយទម្ងន់ឲ្យស្មើរគ្នានៃអេស្កាវ៉ាទ័រ・ប៉ែល (SHOBERU)</vt:lpstr>
      <vt:lpstr>ករណីគ្រោះមហន្តរាយទី5 បន្ទាប់ពីការប្រជុំ ខ្ញុំបានដើរនៅពីមុខអេស្កាវ៉ាទ័រ・ប៉ែល(SHOBERU) ហើយត្រូវបានបុកដោយធុងដែលងាកមក</vt:lpstr>
      <vt:lpstr>ករណីគ្រោះមហន្តរាយទី9 បានបុកអ្នកធ្វើការពេលកំពុងផ្ទុកបន្ទុកជាមួយត្រាក់ទ័រ・ប៉ែល(SHOBERU)</vt:lpstr>
      <vt:lpstr>ប្រព័ន្ធច្បាប់ទាក់ទងនឹងសុវត្ថិភាពនិងសុខភាពនៃកម្មករ</vt:lpstr>
      <vt:lpstr>ច្បាប់ស្តីពីសុវត្ថិភាពនិងសុខភាពឧស្សាហកម្ម (ដកស្រង់) (1)</vt:lpstr>
      <vt:lpstr>ច្បាប់ស្តីពីសុវត្ថិភាពនិងសុខភាពឧស្សាហកម្ម (ដកស្រង់) (2)</vt:lpstr>
      <vt:lpstr>ច្បាប់ស្តីពីសុវត្ថិភាពនិងសុខភាពឧស្សាហកម្ម (ដកស្រង់) (3)</vt:lpstr>
      <vt:lpstr>បទប្បញ្ញត្តិអនុវត្តន៍ច្បាប់សុវត្ថិភាពឧស្សាហកម្មនិងសុខភាព (ដកស្រង់)</vt:lpstr>
      <vt:lpstr>បទប្បញ្ញត្តិសុវត្ថិភាពនិងសុខភាពការងារ (ដកស្រង់) (1)</vt:lpstr>
      <vt:lpstr>បទប្បញ្ញត្តិសុវត្ថិភាពនិងសុខភាពការងារ (ដកស្រង់) (2)</vt:lpstr>
      <vt:lpstr>បទប្បញ្ញត្តិសុវត្ថិភាពនិងសុខភាពការងារ (ដកស្រង់) (3)</vt:lpstr>
      <vt:lpstr>បទប្បញ្ញត្តិសុវត្ថិភាពនិងសុខភាពការងារ (ដកស្រង់) (4)</vt:lpstr>
      <vt:lpstr>បទប្បញ្ញត្តិសុវត្ថិភាពនិងសុខភាពការងារ (ដកស្រង់) (5)</vt:lpstr>
      <vt:lpstr>បទប្បញ្ញត្តិសុវត្ថិភាពនិងសុខភាពការងារ (ដកស្រង់) (6)</vt:lpstr>
      <vt:lpstr>បទប្បញ្ញត្តិសុវត្ថិភាពនិងសុខភាពការងារ (ដកស្រង់) (7)</vt:lpstr>
      <vt:lpstr>បទប្បញ្ញត្តិសុវត្ថិភាពនិងសុខភាពការងារ (ដកស្រង់) (8)</vt:lpstr>
      <vt:lpstr>បទប្បញ្ញត្តិសុវត្ថិភាពនិងសុខភាពការងារ (ដកស្រង់) (9)</vt:lpstr>
      <vt:lpstr>បទប្បញ្ញត្តិសុវត្ថិភាពនិងសុខភាពការងារ (ដកស្រង់) (10)</vt:lpstr>
      <vt:lpstr>ស្តង់ដាររចនាសម្ព័នគ្រឿងម៉ាស៊ីនសំណង់ប្រភេទយានយន្ត (ដកស្រង់)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2021-02-24T05:58:56Z</dcterms:created>
  <dcterms:modified xsi:type="dcterms:W3CDTF">2022-06-16T10:27:04Z</dcterms:modified>
</cp:coreProperties>
</file>